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7"/>
  </p:notesMasterIdLst>
  <p:sldIdLst>
    <p:sldId id="257" r:id="rId2"/>
    <p:sldId id="258" r:id="rId3"/>
    <p:sldId id="260" r:id="rId4"/>
    <p:sldId id="261" r:id="rId5"/>
    <p:sldId id="262" r:id="rId6"/>
    <p:sldId id="274" r:id="rId7"/>
    <p:sldId id="272" r:id="rId8"/>
    <p:sldId id="273" r:id="rId9"/>
    <p:sldId id="276" r:id="rId10"/>
    <p:sldId id="277" r:id="rId11"/>
    <p:sldId id="279" r:id="rId12"/>
    <p:sldId id="281" r:id="rId13"/>
    <p:sldId id="305" r:id="rId14"/>
    <p:sldId id="282" r:id="rId15"/>
    <p:sldId id="278" r:id="rId16"/>
    <p:sldId id="286" r:id="rId17"/>
    <p:sldId id="280" r:id="rId18"/>
    <p:sldId id="284" r:id="rId19"/>
    <p:sldId id="285" r:id="rId20"/>
    <p:sldId id="287" r:id="rId21"/>
    <p:sldId id="294" r:id="rId22"/>
    <p:sldId id="297" r:id="rId23"/>
    <p:sldId id="298" r:id="rId24"/>
    <p:sldId id="299" r:id="rId25"/>
    <p:sldId id="300" r:id="rId26"/>
    <p:sldId id="301" r:id="rId27"/>
    <p:sldId id="302" r:id="rId28"/>
    <p:sldId id="288" r:id="rId29"/>
    <p:sldId id="289" r:id="rId30"/>
    <p:sldId id="291" r:id="rId31"/>
    <p:sldId id="293" r:id="rId32"/>
    <p:sldId id="295" r:id="rId33"/>
    <p:sldId id="303" r:id="rId34"/>
    <p:sldId id="275" r:id="rId35"/>
    <p:sldId id="30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CF405B-C9CE-499D-BB75-660E08132C05}"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ZA"/>
        </a:p>
      </dgm:t>
    </dgm:pt>
    <dgm:pt modelId="{695466CC-CE06-4FB1-B882-FEFFD0C12F87}">
      <dgm:prSet phldrT="[Text]"/>
      <dgm:spPr>
        <a:solidFill>
          <a:srgbClr val="00B050"/>
        </a:solidFill>
        <a:ln>
          <a:solidFill>
            <a:schemeClr val="accent1"/>
          </a:solidFill>
        </a:ln>
      </dgm:spPr>
      <dgm:t>
        <a:bodyPr/>
        <a:lstStyle/>
        <a:p>
          <a:r>
            <a:rPr lang="en-ZA" dirty="0" smtClean="0"/>
            <a:t>Conceptual frameworks</a:t>
          </a:r>
          <a:endParaRPr lang="en-ZA" dirty="0"/>
        </a:p>
      </dgm:t>
    </dgm:pt>
    <dgm:pt modelId="{02CE700D-BC85-4B99-B040-20E14852BFCC}" type="parTrans" cxnId="{1E184A4D-E7D8-4767-AB29-9DE9101AC56B}">
      <dgm:prSet/>
      <dgm:spPr/>
      <dgm:t>
        <a:bodyPr/>
        <a:lstStyle/>
        <a:p>
          <a:endParaRPr lang="en-ZA"/>
        </a:p>
      </dgm:t>
    </dgm:pt>
    <dgm:pt modelId="{60C0E5BD-C204-43B2-B05F-5E38EC8372A9}" type="sibTrans" cxnId="{1E184A4D-E7D8-4767-AB29-9DE9101AC56B}">
      <dgm:prSet/>
      <dgm:spPr/>
      <dgm:t>
        <a:bodyPr/>
        <a:lstStyle/>
        <a:p>
          <a:endParaRPr lang="en-ZA"/>
        </a:p>
      </dgm:t>
    </dgm:pt>
    <dgm:pt modelId="{3AF71C1C-1932-4CBF-AD42-056D342019B5}">
      <dgm:prSet phldrT="[Text]"/>
      <dgm:spPr>
        <a:solidFill>
          <a:srgbClr val="00B050"/>
        </a:solidFill>
      </dgm:spPr>
      <dgm:t>
        <a:bodyPr/>
        <a:lstStyle/>
        <a:p>
          <a:r>
            <a:rPr lang="en-ZA" dirty="0" smtClean="0"/>
            <a:t>Theoretical perspectives</a:t>
          </a:r>
          <a:endParaRPr lang="en-ZA" dirty="0"/>
        </a:p>
      </dgm:t>
    </dgm:pt>
    <dgm:pt modelId="{181891B4-1B76-4D36-B79D-1AE8E1F2569F}" type="parTrans" cxnId="{DF6D2D1C-7FEC-4F0B-8C64-BC0F0E85878B}">
      <dgm:prSet/>
      <dgm:spPr/>
      <dgm:t>
        <a:bodyPr/>
        <a:lstStyle/>
        <a:p>
          <a:endParaRPr lang="en-ZA"/>
        </a:p>
      </dgm:t>
    </dgm:pt>
    <dgm:pt modelId="{A753705D-9608-4245-8A0B-C67AFB99FB4E}" type="sibTrans" cxnId="{DF6D2D1C-7FEC-4F0B-8C64-BC0F0E85878B}">
      <dgm:prSet/>
      <dgm:spPr/>
      <dgm:t>
        <a:bodyPr/>
        <a:lstStyle/>
        <a:p>
          <a:endParaRPr lang="en-ZA"/>
        </a:p>
      </dgm:t>
    </dgm:pt>
    <dgm:pt modelId="{3F6B2370-1C53-4395-A7FF-218353B96071}" type="pres">
      <dgm:prSet presAssocID="{35CF405B-C9CE-499D-BB75-660E08132C05}" presName="compositeShape" presStyleCnt="0">
        <dgm:presLayoutVars>
          <dgm:chMax val="2"/>
          <dgm:dir/>
          <dgm:resizeHandles val="exact"/>
        </dgm:presLayoutVars>
      </dgm:prSet>
      <dgm:spPr/>
      <dgm:t>
        <a:bodyPr/>
        <a:lstStyle/>
        <a:p>
          <a:endParaRPr lang="en-ZA"/>
        </a:p>
      </dgm:t>
    </dgm:pt>
    <dgm:pt modelId="{D8ADA50C-28E9-4479-9337-B78518639EB0}" type="pres">
      <dgm:prSet presAssocID="{35CF405B-C9CE-499D-BB75-660E08132C05}" presName="ribbon" presStyleLbl="node1" presStyleIdx="0" presStyleCnt="1"/>
      <dgm:spPr>
        <a:solidFill>
          <a:srgbClr val="00B050"/>
        </a:solidFill>
      </dgm:spPr>
      <dgm:t>
        <a:bodyPr/>
        <a:lstStyle/>
        <a:p>
          <a:endParaRPr lang="en-ZA"/>
        </a:p>
      </dgm:t>
    </dgm:pt>
    <dgm:pt modelId="{C3AB38DD-E894-46B9-9C47-FA73C131EAEC}" type="pres">
      <dgm:prSet presAssocID="{35CF405B-C9CE-499D-BB75-660E08132C05}" presName="leftArrowText" presStyleLbl="node1" presStyleIdx="0" presStyleCnt="1">
        <dgm:presLayoutVars>
          <dgm:chMax val="0"/>
          <dgm:bulletEnabled val="1"/>
        </dgm:presLayoutVars>
      </dgm:prSet>
      <dgm:spPr/>
      <dgm:t>
        <a:bodyPr/>
        <a:lstStyle/>
        <a:p>
          <a:endParaRPr lang="en-ZA"/>
        </a:p>
      </dgm:t>
    </dgm:pt>
    <dgm:pt modelId="{0E83318E-4BF0-42C9-8B55-9F93C496CDC8}" type="pres">
      <dgm:prSet presAssocID="{35CF405B-C9CE-499D-BB75-660E08132C05}" presName="rightArrowText" presStyleLbl="node1" presStyleIdx="0" presStyleCnt="1">
        <dgm:presLayoutVars>
          <dgm:chMax val="0"/>
          <dgm:bulletEnabled val="1"/>
        </dgm:presLayoutVars>
      </dgm:prSet>
      <dgm:spPr/>
      <dgm:t>
        <a:bodyPr/>
        <a:lstStyle/>
        <a:p>
          <a:endParaRPr lang="en-ZA"/>
        </a:p>
      </dgm:t>
    </dgm:pt>
  </dgm:ptLst>
  <dgm:cxnLst>
    <dgm:cxn modelId="{07A10BCA-951D-4115-B68C-9568ECDBFCA3}" type="presOf" srcId="{695466CC-CE06-4FB1-B882-FEFFD0C12F87}" destId="{C3AB38DD-E894-46B9-9C47-FA73C131EAEC}" srcOrd="0" destOrd="0" presId="urn:microsoft.com/office/officeart/2005/8/layout/arrow6"/>
    <dgm:cxn modelId="{1E184A4D-E7D8-4767-AB29-9DE9101AC56B}" srcId="{35CF405B-C9CE-499D-BB75-660E08132C05}" destId="{695466CC-CE06-4FB1-B882-FEFFD0C12F87}" srcOrd="0" destOrd="0" parTransId="{02CE700D-BC85-4B99-B040-20E14852BFCC}" sibTransId="{60C0E5BD-C204-43B2-B05F-5E38EC8372A9}"/>
    <dgm:cxn modelId="{DF6D2D1C-7FEC-4F0B-8C64-BC0F0E85878B}" srcId="{35CF405B-C9CE-499D-BB75-660E08132C05}" destId="{3AF71C1C-1932-4CBF-AD42-056D342019B5}" srcOrd="1" destOrd="0" parTransId="{181891B4-1B76-4D36-B79D-1AE8E1F2569F}" sibTransId="{A753705D-9608-4245-8A0B-C67AFB99FB4E}"/>
    <dgm:cxn modelId="{8736C987-9FE3-4D35-8818-D4E09E540ED5}" type="presOf" srcId="{3AF71C1C-1932-4CBF-AD42-056D342019B5}" destId="{0E83318E-4BF0-42C9-8B55-9F93C496CDC8}" srcOrd="0" destOrd="0" presId="urn:microsoft.com/office/officeart/2005/8/layout/arrow6"/>
    <dgm:cxn modelId="{8D446168-C204-4A5E-BC6C-65BDB839BD82}" type="presOf" srcId="{35CF405B-C9CE-499D-BB75-660E08132C05}" destId="{3F6B2370-1C53-4395-A7FF-218353B96071}" srcOrd="0" destOrd="0" presId="urn:microsoft.com/office/officeart/2005/8/layout/arrow6"/>
    <dgm:cxn modelId="{01DCF925-ECAD-45B5-82C2-708DA497C645}" type="presParOf" srcId="{3F6B2370-1C53-4395-A7FF-218353B96071}" destId="{D8ADA50C-28E9-4479-9337-B78518639EB0}" srcOrd="0" destOrd="0" presId="urn:microsoft.com/office/officeart/2005/8/layout/arrow6"/>
    <dgm:cxn modelId="{AB4E3260-3F74-4CAE-8D14-8BE97C1D0A67}" type="presParOf" srcId="{3F6B2370-1C53-4395-A7FF-218353B96071}" destId="{C3AB38DD-E894-46B9-9C47-FA73C131EAEC}" srcOrd="1" destOrd="0" presId="urn:microsoft.com/office/officeart/2005/8/layout/arrow6"/>
    <dgm:cxn modelId="{5E10DC3E-8456-493E-BED6-DF9843002659}" type="presParOf" srcId="{3F6B2370-1C53-4395-A7FF-218353B96071}" destId="{0E83318E-4BF0-42C9-8B55-9F93C496CDC8}"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006144-5031-4EBC-80F2-5E1F7B16F1A6}" type="doc">
      <dgm:prSet loTypeId="urn:microsoft.com/office/officeart/2005/8/layout/cycle4#2" loCatId="cycle" qsTypeId="urn:microsoft.com/office/officeart/2005/8/quickstyle/simple1" qsCatId="simple" csTypeId="urn:microsoft.com/office/officeart/2005/8/colors/accent1_2" csCatId="accent1" phldr="1"/>
      <dgm:spPr/>
      <dgm:t>
        <a:bodyPr/>
        <a:lstStyle/>
        <a:p>
          <a:endParaRPr lang="en-ZA"/>
        </a:p>
      </dgm:t>
    </dgm:pt>
    <dgm:pt modelId="{5C29023D-26F2-4871-8B26-45A0CDE5AEDC}">
      <dgm:prSet phldrT="[Text]"/>
      <dgm:spPr/>
      <dgm:t>
        <a:bodyPr/>
        <a:lstStyle/>
        <a:p>
          <a:r>
            <a:rPr lang="en-ZA" dirty="0" smtClean="0"/>
            <a:t>Technically</a:t>
          </a:r>
          <a:endParaRPr lang="en-ZA" dirty="0"/>
        </a:p>
      </dgm:t>
    </dgm:pt>
    <dgm:pt modelId="{DB38B1F4-933C-4101-91AE-C38F30F5A0C0}" type="parTrans" cxnId="{3199A253-EBBF-486E-BCDA-F0B35606BF4F}">
      <dgm:prSet/>
      <dgm:spPr/>
      <dgm:t>
        <a:bodyPr/>
        <a:lstStyle/>
        <a:p>
          <a:endParaRPr lang="en-ZA"/>
        </a:p>
      </dgm:t>
    </dgm:pt>
    <dgm:pt modelId="{84E54BF0-EE40-46DD-BA5B-7CE1BF85282B}" type="sibTrans" cxnId="{3199A253-EBBF-486E-BCDA-F0B35606BF4F}">
      <dgm:prSet/>
      <dgm:spPr/>
      <dgm:t>
        <a:bodyPr/>
        <a:lstStyle/>
        <a:p>
          <a:endParaRPr lang="en-ZA"/>
        </a:p>
      </dgm:t>
    </dgm:pt>
    <dgm:pt modelId="{0019AEEC-B418-496E-89E3-DE33C521A92D}">
      <dgm:prSet phldrT="[Text]" custT="1"/>
      <dgm:spPr/>
      <dgm:t>
        <a:bodyPr/>
        <a:lstStyle/>
        <a:p>
          <a:r>
            <a:rPr lang="en-ZA" sz="1600" dirty="0" err="1" smtClean="0"/>
            <a:t>Drupal</a:t>
          </a:r>
          <a:r>
            <a:rPr lang="en-ZA" sz="1600" dirty="0" smtClean="0"/>
            <a:t> &amp; specialist programming  from </a:t>
          </a:r>
          <a:r>
            <a:rPr lang="en-ZA" sz="1600" dirty="0" err="1" smtClean="0"/>
            <a:t>Telementa</a:t>
          </a:r>
          <a:endParaRPr lang="en-ZA" sz="1600" dirty="0"/>
        </a:p>
      </dgm:t>
    </dgm:pt>
    <dgm:pt modelId="{799B9BD3-FF9C-4F65-9D9B-FD284C469CC7}" type="parTrans" cxnId="{3BD35857-A8EE-48DB-9A8D-984039833001}">
      <dgm:prSet/>
      <dgm:spPr/>
      <dgm:t>
        <a:bodyPr/>
        <a:lstStyle/>
        <a:p>
          <a:endParaRPr lang="en-ZA"/>
        </a:p>
      </dgm:t>
    </dgm:pt>
    <dgm:pt modelId="{A061258B-B6EE-4B49-9F42-8635E35EC8B3}" type="sibTrans" cxnId="{3BD35857-A8EE-48DB-9A8D-984039833001}">
      <dgm:prSet/>
      <dgm:spPr/>
      <dgm:t>
        <a:bodyPr/>
        <a:lstStyle/>
        <a:p>
          <a:endParaRPr lang="en-ZA"/>
        </a:p>
      </dgm:t>
    </dgm:pt>
    <dgm:pt modelId="{FB317FF1-DE31-44B0-A88A-3A0624BED227}">
      <dgm:prSet phldrT="[Text]"/>
      <dgm:spPr/>
      <dgm:t>
        <a:bodyPr/>
        <a:lstStyle/>
        <a:p>
          <a:r>
            <a:rPr lang="en-ZA" dirty="0" smtClean="0"/>
            <a:t>Legally</a:t>
          </a:r>
          <a:endParaRPr lang="en-ZA" dirty="0"/>
        </a:p>
      </dgm:t>
    </dgm:pt>
    <dgm:pt modelId="{3F9A1CEB-4FE5-4F9B-8EEA-1C9CCF4DEDB1}" type="parTrans" cxnId="{9F727DFA-F957-41EE-910E-20DA3362FB40}">
      <dgm:prSet/>
      <dgm:spPr/>
      <dgm:t>
        <a:bodyPr/>
        <a:lstStyle/>
        <a:p>
          <a:endParaRPr lang="en-ZA"/>
        </a:p>
      </dgm:t>
    </dgm:pt>
    <dgm:pt modelId="{6F98776B-BD1D-44F2-B464-E506D3228EFB}" type="sibTrans" cxnId="{9F727DFA-F957-41EE-910E-20DA3362FB40}">
      <dgm:prSet/>
      <dgm:spPr/>
      <dgm:t>
        <a:bodyPr/>
        <a:lstStyle/>
        <a:p>
          <a:endParaRPr lang="en-ZA"/>
        </a:p>
      </dgm:t>
    </dgm:pt>
    <dgm:pt modelId="{8CA5C53E-FE9C-448E-9D70-C8171D40C88F}">
      <dgm:prSet phldrT="[Text]"/>
      <dgm:spPr/>
      <dgm:t>
        <a:bodyPr/>
        <a:lstStyle/>
        <a:p>
          <a:r>
            <a:rPr lang="en-ZA" dirty="0" smtClean="0"/>
            <a:t>Creative Commons Licensing</a:t>
          </a:r>
          <a:endParaRPr lang="en-ZA" dirty="0"/>
        </a:p>
      </dgm:t>
    </dgm:pt>
    <dgm:pt modelId="{8CDDCB61-F451-4A78-ADF5-DB910A4D48D7}" type="parTrans" cxnId="{CFCC0DE5-2C9F-48EC-8BF0-9D2FEE4EECC5}">
      <dgm:prSet/>
      <dgm:spPr/>
      <dgm:t>
        <a:bodyPr/>
        <a:lstStyle/>
        <a:p>
          <a:endParaRPr lang="en-ZA"/>
        </a:p>
      </dgm:t>
    </dgm:pt>
    <dgm:pt modelId="{0A33B6F7-ED4A-454A-B05D-A5A524095A10}" type="sibTrans" cxnId="{CFCC0DE5-2C9F-48EC-8BF0-9D2FEE4EECC5}">
      <dgm:prSet/>
      <dgm:spPr/>
      <dgm:t>
        <a:bodyPr/>
        <a:lstStyle/>
        <a:p>
          <a:endParaRPr lang="en-ZA"/>
        </a:p>
      </dgm:t>
    </dgm:pt>
    <dgm:pt modelId="{DF63393F-3218-41ED-A8D8-156542628F7C}">
      <dgm:prSet phldrT="[Text]"/>
      <dgm:spPr/>
      <dgm:t>
        <a:bodyPr/>
        <a:lstStyle/>
        <a:p>
          <a:r>
            <a:rPr lang="en-ZA" dirty="0" smtClean="0"/>
            <a:t>Socially</a:t>
          </a:r>
          <a:endParaRPr lang="en-ZA" dirty="0"/>
        </a:p>
      </dgm:t>
    </dgm:pt>
    <dgm:pt modelId="{6ADF58D1-ABAA-4563-8D80-49D66D620EC9}" type="parTrans" cxnId="{3BC72972-6FEB-4117-BAA2-F34D46608B3D}">
      <dgm:prSet/>
      <dgm:spPr/>
      <dgm:t>
        <a:bodyPr/>
        <a:lstStyle/>
        <a:p>
          <a:endParaRPr lang="en-ZA"/>
        </a:p>
      </dgm:t>
    </dgm:pt>
    <dgm:pt modelId="{F95A209A-A8C5-486F-856D-959581D6DE20}" type="sibTrans" cxnId="{3BC72972-6FEB-4117-BAA2-F34D46608B3D}">
      <dgm:prSet/>
      <dgm:spPr/>
      <dgm:t>
        <a:bodyPr/>
        <a:lstStyle/>
        <a:p>
          <a:endParaRPr lang="en-ZA"/>
        </a:p>
      </dgm:t>
    </dgm:pt>
    <dgm:pt modelId="{C9ADFAD1-3772-4E6A-8AE3-7E25802EA7D5}">
      <dgm:prSet phldrT="[Text]"/>
      <dgm:spPr/>
      <dgm:t>
        <a:bodyPr/>
        <a:lstStyle/>
        <a:p>
          <a:r>
            <a:rPr lang="en-ZA" dirty="0" smtClean="0"/>
            <a:t>Support from DVC</a:t>
          </a:r>
          <a:endParaRPr lang="en-ZA" dirty="0"/>
        </a:p>
      </dgm:t>
    </dgm:pt>
    <dgm:pt modelId="{D9CB5071-BF7D-4CFA-9078-2DDA32C71A28}" type="parTrans" cxnId="{8C77FF33-BD2B-4E03-AA6F-E4F44B56FB81}">
      <dgm:prSet/>
      <dgm:spPr/>
      <dgm:t>
        <a:bodyPr/>
        <a:lstStyle/>
        <a:p>
          <a:endParaRPr lang="en-ZA"/>
        </a:p>
      </dgm:t>
    </dgm:pt>
    <dgm:pt modelId="{78B7B2CF-5047-4ABC-B675-104B8B70B839}" type="sibTrans" cxnId="{8C77FF33-BD2B-4E03-AA6F-E4F44B56FB81}">
      <dgm:prSet/>
      <dgm:spPr/>
      <dgm:t>
        <a:bodyPr/>
        <a:lstStyle/>
        <a:p>
          <a:endParaRPr lang="en-ZA"/>
        </a:p>
      </dgm:t>
    </dgm:pt>
    <dgm:pt modelId="{7BF74F42-F08B-4396-8C21-118FAE2B5345}">
      <dgm:prSet phldrT="[Text]"/>
      <dgm:spPr/>
      <dgm:t>
        <a:bodyPr/>
        <a:lstStyle/>
        <a:p>
          <a:r>
            <a:rPr lang="en-ZA" dirty="0" smtClean="0"/>
            <a:t>Financially</a:t>
          </a:r>
          <a:endParaRPr lang="en-ZA" dirty="0"/>
        </a:p>
      </dgm:t>
    </dgm:pt>
    <dgm:pt modelId="{5C75BF2A-FB16-4F91-89B2-80D5671DBDBD}" type="parTrans" cxnId="{34D78664-5370-4EA5-A4EB-535B187B5CD3}">
      <dgm:prSet/>
      <dgm:spPr/>
      <dgm:t>
        <a:bodyPr/>
        <a:lstStyle/>
        <a:p>
          <a:endParaRPr lang="en-ZA"/>
        </a:p>
      </dgm:t>
    </dgm:pt>
    <dgm:pt modelId="{DE7FAC86-5A29-4F68-B26B-9478901E4403}" type="sibTrans" cxnId="{34D78664-5370-4EA5-A4EB-535B187B5CD3}">
      <dgm:prSet/>
      <dgm:spPr/>
      <dgm:t>
        <a:bodyPr/>
        <a:lstStyle/>
        <a:p>
          <a:endParaRPr lang="en-ZA"/>
        </a:p>
      </dgm:t>
    </dgm:pt>
    <dgm:pt modelId="{AB30EAA9-3EDC-4FE1-BD78-CDF11A5D7607}">
      <dgm:prSet phldrT="[Text]"/>
      <dgm:spPr/>
      <dgm:t>
        <a:bodyPr/>
        <a:lstStyle/>
        <a:p>
          <a:r>
            <a:rPr lang="en-ZA" dirty="0" smtClean="0"/>
            <a:t>Grant from </a:t>
          </a:r>
          <a:r>
            <a:rPr lang="en-ZA" dirty="0" err="1" smtClean="0"/>
            <a:t>Shuttleworth</a:t>
          </a:r>
          <a:r>
            <a:rPr lang="en-ZA" dirty="0" smtClean="0"/>
            <a:t> Foundation</a:t>
          </a:r>
          <a:endParaRPr lang="en-ZA" dirty="0"/>
        </a:p>
      </dgm:t>
    </dgm:pt>
    <dgm:pt modelId="{B202B914-A27E-484D-8180-52BE3D03D114}" type="parTrans" cxnId="{9885E204-084A-46B9-B005-9522482A62AB}">
      <dgm:prSet/>
      <dgm:spPr/>
      <dgm:t>
        <a:bodyPr/>
        <a:lstStyle/>
        <a:p>
          <a:endParaRPr lang="en-ZA"/>
        </a:p>
      </dgm:t>
    </dgm:pt>
    <dgm:pt modelId="{11B7B581-00BA-4CB4-8372-CE483BBC0517}" type="sibTrans" cxnId="{9885E204-084A-46B9-B005-9522482A62AB}">
      <dgm:prSet/>
      <dgm:spPr/>
      <dgm:t>
        <a:bodyPr/>
        <a:lstStyle/>
        <a:p>
          <a:endParaRPr lang="en-ZA"/>
        </a:p>
      </dgm:t>
    </dgm:pt>
    <dgm:pt modelId="{E873F4B1-096A-4A5B-84E7-F7BD1674FA19}">
      <dgm:prSet phldrT="[Text]" custT="1"/>
      <dgm:spPr/>
      <dgm:t>
        <a:bodyPr/>
        <a:lstStyle/>
        <a:p>
          <a:r>
            <a:rPr lang="en-ZA" sz="1600" dirty="0" smtClean="0"/>
            <a:t>Dublin Core – metadata</a:t>
          </a:r>
          <a:endParaRPr lang="en-ZA" sz="1600" dirty="0"/>
        </a:p>
      </dgm:t>
    </dgm:pt>
    <dgm:pt modelId="{097C5DA7-EF27-4299-B791-80CBFA816336}" type="parTrans" cxnId="{177F9B84-5C23-4564-B504-F7F9458271D3}">
      <dgm:prSet/>
      <dgm:spPr/>
      <dgm:t>
        <a:bodyPr/>
        <a:lstStyle/>
        <a:p>
          <a:endParaRPr lang="en-ZA"/>
        </a:p>
      </dgm:t>
    </dgm:pt>
    <dgm:pt modelId="{923AE239-E96C-4E3E-BE53-2032ACFE9856}" type="sibTrans" cxnId="{177F9B84-5C23-4564-B504-F7F9458271D3}">
      <dgm:prSet/>
      <dgm:spPr/>
      <dgm:t>
        <a:bodyPr/>
        <a:lstStyle/>
        <a:p>
          <a:endParaRPr lang="en-ZA"/>
        </a:p>
      </dgm:t>
    </dgm:pt>
    <dgm:pt modelId="{103DCA7C-EB09-4650-BC0A-3CD151E5A2B8}">
      <dgm:prSet phldrT="[Text]"/>
      <dgm:spPr/>
      <dgm:t>
        <a:bodyPr/>
        <a:lstStyle/>
        <a:p>
          <a:r>
            <a:rPr lang="en-ZA" dirty="0" smtClean="0"/>
            <a:t>Seminars &amp; Workshops</a:t>
          </a:r>
          <a:endParaRPr lang="en-ZA" dirty="0"/>
        </a:p>
      </dgm:t>
    </dgm:pt>
    <dgm:pt modelId="{72E3AC50-8148-4310-B27A-B3A9C2736423}" type="parTrans" cxnId="{D7B8BF2F-BC68-4F37-863B-7EF8ED726ED6}">
      <dgm:prSet/>
      <dgm:spPr/>
      <dgm:t>
        <a:bodyPr/>
        <a:lstStyle/>
        <a:p>
          <a:endParaRPr lang="en-ZA"/>
        </a:p>
      </dgm:t>
    </dgm:pt>
    <dgm:pt modelId="{0D4DB446-AA7A-4B60-B541-BC5451501E44}" type="sibTrans" cxnId="{D7B8BF2F-BC68-4F37-863B-7EF8ED726ED6}">
      <dgm:prSet/>
      <dgm:spPr/>
      <dgm:t>
        <a:bodyPr/>
        <a:lstStyle/>
        <a:p>
          <a:endParaRPr lang="en-ZA"/>
        </a:p>
      </dgm:t>
    </dgm:pt>
    <dgm:pt modelId="{6B3BD008-507F-4462-9EA2-FE38BDEA8BDC}">
      <dgm:prSet phldrT="[Text]"/>
      <dgm:spPr/>
      <dgm:t>
        <a:bodyPr/>
        <a:lstStyle/>
        <a:p>
          <a:r>
            <a:rPr lang="en-ZA" dirty="0" smtClean="0"/>
            <a:t>Surveys</a:t>
          </a:r>
          <a:endParaRPr lang="en-ZA" dirty="0"/>
        </a:p>
      </dgm:t>
    </dgm:pt>
    <dgm:pt modelId="{DBE9AF6F-8C24-4B6B-A0C5-9DD078F6889A}" type="parTrans" cxnId="{77C10A0A-EE2F-4FEE-BB3B-9FEFA4ABA2D7}">
      <dgm:prSet/>
      <dgm:spPr/>
      <dgm:t>
        <a:bodyPr/>
        <a:lstStyle/>
        <a:p>
          <a:endParaRPr lang="en-ZA"/>
        </a:p>
      </dgm:t>
    </dgm:pt>
    <dgm:pt modelId="{74F3A786-A750-44BA-8D75-7AE39A84B9DA}" type="sibTrans" cxnId="{77C10A0A-EE2F-4FEE-BB3B-9FEFA4ABA2D7}">
      <dgm:prSet/>
      <dgm:spPr/>
      <dgm:t>
        <a:bodyPr/>
        <a:lstStyle/>
        <a:p>
          <a:endParaRPr lang="en-ZA"/>
        </a:p>
      </dgm:t>
    </dgm:pt>
    <dgm:pt modelId="{CBF9CA88-0DE1-4FC9-8D02-91CC4DCEB911}">
      <dgm:prSet phldrT="[Text]"/>
      <dgm:spPr/>
      <dgm:t>
        <a:bodyPr/>
        <a:lstStyle/>
        <a:p>
          <a:r>
            <a:rPr lang="en-ZA" dirty="0" smtClean="0"/>
            <a:t>Grants to lecturers</a:t>
          </a:r>
          <a:endParaRPr lang="en-ZA" dirty="0"/>
        </a:p>
      </dgm:t>
    </dgm:pt>
    <dgm:pt modelId="{D578EF03-35E9-4F19-9F5A-24F70E461C42}" type="parTrans" cxnId="{57F8E895-E31B-4B7B-9D96-18A7442DD119}">
      <dgm:prSet/>
      <dgm:spPr/>
      <dgm:t>
        <a:bodyPr/>
        <a:lstStyle/>
        <a:p>
          <a:endParaRPr lang="en-ZA"/>
        </a:p>
      </dgm:t>
    </dgm:pt>
    <dgm:pt modelId="{0F913B1B-E46F-4E68-BF88-87EA5344D31B}" type="sibTrans" cxnId="{57F8E895-E31B-4B7B-9D96-18A7442DD119}">
      <dgm:prSet/>
      <dgm:spPr/>
      <dgm:t>
        <a:bodyPr/>
        <a:lstStyle/>
        <a:p>
          <a:endParaRPr lang="en-ZA"/>
        </a:p>
      </dgm:t>
    </dgm:pt>
    <dgm:pt modelId="{B73C17CC-CA34-48B8-9D74-824EF13D8F9C}" type="pres">
      <dgm:prSet presAssocID="{13006144-5031-4EBC-80F2-5E1F7B16F1A6}" presName="cycleMatrixDiagram" presStyleCnt="0">
        <dgm:presLayoutVars>
          <dgm:chMax val="1"/>
          <dgm:dir/>
          <dgm:animLvl val="lvl"/>
          <dgm:resizeHandles val="exact"/>
        </dgm:presLayoutVars>
      </dgm:prSet>
      <dgm:spPr/>
      <dgm:t>
        <a:bodyPr/>
        <a:lstStyle/>
        <a:p>
          <a:endParaRPr lang="en-ZA"/>
        </a:p>
      </dgm:t>
    </dgm:pt>
    <dgm:pt modelId="{A5B91AFC-C952-40EF-B294-972C14E53616}" type="pres">
      <dgm:prSet presAssocID="{13006144-5031-4EBC-80F2-5E1F7B16F1A6}" presName="children" presStyleCnt="0"/>
      <dgm:spPr/>
    </dgm:pt>
    <dgm:pt modelId="{BB26694D-3C8A-4893-8A23-20ECC941CD01}" type="pres">
      <dgm:prSet presAssocID="{13006144-5031-4EBC-80F2-5E1F7B16F1A6}" presName="child1group" presStyleCnt="0"/>
      <dgm:spPr/>
    </dgm:pt>
    <dgm:pt modelId="{7ADCC44E-81B7-46A2-B124-E64A17CFFE26}" type="pres">
      <dgm:prSet presAssocID="{13006144-5031-4EBC-80F2-5E1F7B16F1A6}" presName="child1" presStyleLbl="bgAcc1" presStyleIdx="0" presStyleCnt="4" custScaleX="123105"/>
      <dgm:spPr/>
      <dgm:t>
        <a:bodyPr/>
        <a:lstStyle/>
        <a:p>
          <a:endParaRPr lang="en-ZA"/>
        </a:p>
      </dgm:t>
    </dgm:pt>
    <dgm:pt modelId="{83A10FBF-9E57-4638-88DE-23BE24804570}" type="pres">
      <dgm:prSet presAssocID="{13006144-5031-4EBC-80F2-5E1F7B16F1A6}" presName="child1Text" presStyleLbl="bgAcc1" presStyleIdx="0" presStyleCnt="4">
        <dgm:presLayoutVars>
          <dgm:bulletEnabled val="1"/>
        </dgm:presLayoutVars>
      </dgm:prSet>
      <dgm:spPr/>
      <dgm:t>
        <a:bodyPr/>
        <a:lstStyle/>
        <a:p>
          <a:endParaRPr lang="en-ZA"/>
        </a:p>
      </dgm:t>
    </dgm:pt>
    <dgm:pt modelId="{3F649A81-9186-425F-BDED-46CFB79F42D9}" type="pres">
      <dgm:prSet presAssocID="{13006144-5031-4EBC-80F2-5E1F7B16F1A6}" presName="child2group" presStyleCnt="0"/>
      <dgm:spPr/>
    </dgm:pt>
    <dgm:pt modelId="{836B6D64-4D9C-4922-A32C-C3602BCAF3A0}" type="pres">
      <dgm:prSet presAssocID="{13006144-5031-4EBC-80F2-5E1F7B16F1A6}" presName="child2" presStyleLbl="bgAcc1" presStyleIdx="1" presStyleCnt="4" custScaleX="110495"/>
      <dgm:spPr/>
      <dgm:t>
        <a:bodyPr/>
        <a:lstStyle/>
        <a:p>
          <a:endParaRPr lang="en-ZA"/>
        </a:p>
      </dgm:t>
    </dgm:pt>
    <dgm:pt modelId="{A68D9908-F3C1-4059-9E12-1D0A5EB5CE8D}" type="pres">
      <dgm:prSet presAssocID="{13006144-5031-4EBC-80F2-5E1F7B16F1A6}" presName="child2Text" presStyleLbl="bgAcc1" presStyleIdx="1" presStyleCnt="4">
        <dgm:presLayoutVars>
          <dgm:bulletEnabled val="1"/>
        </dgm:presLayoutVars>
      </dgm:prSet>
      <dgm:spPr/>
      <dgm:t>
        <a:bodyPr/>
        <a:lstStyle/>
        <a:p>
          <a:endParaRPr lang="en-ZA"/>
        </a:p>
      </dgm:t>
    </dgm:pt>
    <dgm:pt modelId="{B3D12CAA-6D06-4178-90B4-56206F3B13C4}" type="pres">
      <dgm:prSet presAssocID="{13006144-5031-4EBC-80F2-5E1F7B16F1A6}" presName="child3group" presStyleCnt="0"/>
      <dgm:spPr/>
    </dgm:pt>
    <dgm:pt modelId="{EFBD5E3E-FFCD-4CAB-95A3-6D5FCDA22C6D}" type="pres">
      <dgm:prSet presAssocID="{13006144-5031-4EBC-80F2-5E1F7B16F1A6}" presName="child3" presStyleLbl="bgAcc1" presStyleIdx="2" presStyleCnt="4"/>
      <dgm:spPr/>
      <dgm:t>
        <a:bodyPr/>
        <a:lstStyle/>
        <a:p>
          <a:endParaRPr lang="en-ZA"/>
        </a:p>
      </dgm:t>
    </dgm:pt>
    <dgm:pt modelId="{5E2DF7A2-CA91-4646-8F1F-3BEEFEEF5A9D}" type="pres">
      <dgm:prSet presAssocID="{13006144-5031-4EBC-80F2-5E1F7B16F1A6}" presName="child3Text" presStyleLbl="bgAcc1" presStyleIdx="2" presStyleCnt="4">
        <dgm:presLayoutVars>
          <dgm:bulletEnabled val="1"/>
        </dgm:presLayoutVars>
      </dgm:prSet>
      <dgm:spPr/>
      <dgm:t>
        <a:bodyPr/>
        <a:lstStyle/>
        <a:p>
          <a:endParaRPr lang="en-ZA"/>
        </a:p>
      </dgm:t>
    </dgm:pt>
    <dgm:pt modelId="{068BB850-6AB5-46B4-9EB0-9336539D064D}" type="pres">
      <dgm:prSet presAssocID="{13006144-5031-4EBC-80F2-5E1F7B16F1A6}" presName="child4group" presStyleCnt="0"/>
      <dgm:spPr/>
    </dgm:pt>
    <dgm:pt modelId="{9E520234-7443-48E4-983C-20CC2338BA2B}" type="pres">
      <dgm:prSet presAssocID="{13006144-5031-4EBC-80F2-5E1F7B16F1A6}" presName="child4" presStyleLbl="bgAcc1" presStyleIdx="3" presStyleCnt="4" custScaleX="123446"/>
      <dgm:spPr/>
      <dgm:t>
        <a:bodyPr/>
        <a:lstStyle/>
        <a:p>
          <a:endParaRPr lang="en-ZA"/>
        </a:p>
      </dgm:t>
    </dgm:pt>
    <dgm:pt modelId="{DFCD933D-869C-4372-9D03-9135BD26BF26}" type="pres">
      <dgm:prSet presAssocID="{13006144-5031-4EBC-80F2-5E1F7B16F1A6}" presName="child4Text" presStyleLbl="bgAcc1" presStyleIdx="3" presStyleCnt="4">
        <dgm:presLayoutVars>
          <dgm:bulletEnabled val="1"/>
        </dgm:presLayoutVars>
      </dgm:prSet>
      <dgm:spPr/>
      <dgm:t>
        <a:bodyPr/>
        <a:lstStyle/>
        <a:p>
          <a:endParaRPr lang="en-ZA"/>
        </a:p>
      </dgm:t>
    </dgm:pt>
    <dgm:pt modelId="{41245C2A-2BD6-497A-890D-8E9F4325F860}" type="pres">
      <dgm:prSet presAssocID="{13006144-5031-4EBC-80F2-5E1F7B16F1A6}" presName="childPlaceholder" presStyleCnt="0"/>
      <dgm:spPr/>
    </dgm:pt>
    <dgm:pt modelId="{58AB9B05-34BB-44ED-BBC9-BB30B9E1C5E1}" type="pres">
      <dgm:prSet presAssocID="{13006144-5031-4EBC-80F2-5E1F7B16F1A6}" presName="circle" presStyleCnt="0"/>
      <dgm:spPr/>
    </dgm:pt>
    <dgm:pt modelId="{A71879B7-BCE8-43E0-AC30-3002FC134C4F}" type="pres">
      <dgm:prSet presAssocID="{13006144-5031-4EBC-80F2-5E1F7B16F1A6}" presName="quadrant1" presStyleLbl="node1" presStyleIdx="0" presStyleCnt="4">
        <dgm:presLayoutVars>
          <dgm:chMax val="1"/>
          <dgm:bulletEnabled val="1"/>
        </dgm:presLayoutVars>
      </dgm:prSet>
      <dgm:spPr/>
      <dgm:t>
        <a:bodyPr/>
        <a:lstStyle/>
        <a:p>
          <a:endParaRPr lang="en-ZA"/>
        </a:p>
      </dgm:t>
    </dgm:pt>
    <dgm:pt modelId="{0F708B8A-4EA4-476D-981F-FE847C0E6D66}" type="pres">
      <dgm:prSet presAssocID="{13006144-5031-4EBC-80F2-5E1F7B16F1A6}" presName="quadrant2" presStyleLbl="node1" presStyleIdx="1" presStyleCnt="4">
        <dgm:presLayoutVars>
          <dgm:chMax val="1"/>
          <dgm:bulletEnabled val="1"/>
        </dgm:presLayoutVars>
      </dgm:prSet>
      <dgm:spPr/>
      <dgm:t>
        <a:bodyPr/>
        <a:lstStyle/>
        <a:p>
          <a:endParaRPr lang="en-ZA"/>
        </a:p>
      </dgm:t>
    </dgm:pt>
    <dgm:pt modelId="{7B8075BC-E3C2-4C60-87AF-AB1BBFC843DC}" type="pres">
      <dgm:prSet presAssocID="{13006144-5031-4EBC-80F2-5E1F7B16F1A6}" presName="quadrant3" presStyleLbl="node1" presStyleIdx="2" presStyleCnt="4">
        <dgm:presLayoutVars>
          <dgm:chMax val="1"/>
          <dgm:bulletEnabled val="1"/>
        </dgm:presLayoutVars>
      </dgm:prSet>
      <dgm:spPr/>
      <dgm:t>
        <a:bodyPr/>
        <a:lstStyle/>
        <a:p>
          <a:endParaRPr lang="en-ZA"/>
        </a:p>
      </dgm:t>
    </dgm:pt>
    <dgm:pt modelId="{83F17803-BD02-46A4-9C01-508B8073555E}" type="pres">
      <dgm:prSet presAssocID="{13006144-5031-4EBC-80F2-5E1F7B16F1A6}" presName="quadrant4" presStyleLbl="node1" presStyleIdx="3" presStyleCnt="4">
        <dgm:presLayoutVars>
          <dgm:chMax val="1"/>
          <dgm:bulletEnabled val="1"/>
        </dgm:presLayoutVars>
      </dgm:prSet>
      <dgm:spPr/>
      <dgm:t>
        <a:bodyPr/>
        <a:lstStyle/>
        <a:p>
          <a:endParaRPr lang="en-ZA"/>
        </a:p>
      </dgm:t>
    </dgm:pt>
    <dgm:pt modelId="{AE65FF33-159F-4AF1-A0EF-B3C9537705F5}" type="pres">
      <dgm:prSet presAssocID="{13006144-5031-4EBC-80F2-5E1F7B16F1A6}" presName="quadrantPlaceholder" presStyleCnt="0"/>
      <dgm:spPr/>
    </dgm:pt>
    <dgm:pt modelId="{DF44FD48-5990-4FF2-B5BA-85147D562F0F}" type="pres">
      <dgm:prSet presAssocID="{13006144-5031-4EBC-80F2-5E1F7B16F1A6}" presName="center1" presStyleLbl="fgShp" presStyleIdx="0" presStyleCnt="2"/>
      <dgm:spPr/>
    </dgm:pt>
    <dgm:pt modelId="{24C9DB83-4FEF-4D84-BE92-5F6B0B899788}" type="pres">
      <dgm:prSet presAssocID="{13006144-5031-4EBC-80F2-5E1F7B16F1A6}" presName="center2" presStyleLbl="fgShp" presStyleIdx="1" presStyleCnt="2"/>
      <dgm:spPr/>
    </dgm:pt>
  </dgm:ptLst>
  <dgm:cxnLst>
    <dgm:cxn modelId="{E31B8423-D879-4766-8A7F-3BFABD27A556}" type="presOf" srcId="{CBF9CA88-0DE1-4FC9-8D02-91CC4DCEB911}" destId="{9E520234-7443-48E4-983C-20CC2338BA2B}" srcOrd="0" destOrd="1" presId="urn:microsoft.com/office/officeart/2005/8/layout/cycle4#2"/>
    <dgm:cxn modelId="{767DD70A-81FA-4512-8059-8828AAEAD5C4}" type="presOf" srcId="{E873F4B1-096A-4A5B-84E7-F7BD1674FA19}" destId="{7ADCC44E-81B7-46A2-B124-E64A17CFFE26}" srcOrd="0" destOrd="1" presId="urn:microsoft.com/office/officeart/2005/8/layout/cycle4#2"/>
    <dgm:cxn modelId="{3BC72972-6FEB-4117-BAA2-F34D46608B3D}" srcId="{13006144-5031-4EBC-80F2-5E1F7B16F1A6}" destId="{DF63393F-3218-41ED-A8D8-156542628F7C}" srcOrd="2" destOrd="0" parTransId="{6ADF58D1-ABAA-4563-8D80-49D66D620EC9}" sibTransId="{F95A209A-A8C5-486F-856D-959581D6DE20}"/>
    <dgm:cxn modelId="{285C9016-E191-4B46-B867-9D1D8531749C}" type="presOf" srcId="{C9ADFAD1-3772-4E6A-8AE3-7E25802EA7D5}" destId="{5E2DF7A2-CA91-4646-8F1F-3BEEFEEF5A9D}" srcOrd="1" destOrd="0" presId="urn:microsoft.com/office/officeart/2005/8/layout/cycle4#2"/>
    <dgm:cxn modelId="{9F743A0D-01AA-4DD0-B3F6-CBA37E38EBE4}" type="presOf" srcId="{0019AEEC-B418-496E-89E3-DE33C521A92D}" destId="{7ADCC44E-81B7-46A2-B124-E64A17CFFE26}" srcOrd="0" destOrd="0" presId="urn:microsoft.com/office/officeart/2005/8/layout/cycle4#2"/>
    <dgm:cxn modelId="{34D78664-5370-4EA5-A4EB-535B187B5CD3}" srcId="{13006144-5031-4EBC-80F2-5E1F7B16F1A6}" destId="{7BF74F42-F08B-4396-8C21-118FAE2B5345}" srcOrd="3" destOrd="0" parTransId="{5C75BF2A-FB16-4F91-89B2-80D5671DBDBD}" sibTransId="{DE7FAC86-5A29-4F68-B26B-9478901E4403}"/>
    <dgm:cxn modelId="{A46BCAEC-1361-4D54-A31F-C7616D8B9AEB}" type="presOf" srcId="{8CA5C53E-FE9C-448E-9D70-C8171D40C88F}" destId="{836B6D64-4D9C-4922-A32C-C3602BCAF3A0}" srcOrd="0" destOrd="0" presId="urn:microsoft.com/office/officeart/2005/8/layout/cycle4#2"/>
    <dgm:cxn modelId="{57F8E895-E31B-4B7B-9D96-18A7442DD119}" srcId="{7BF74F42-F08B-4396-8C21-118FAE2B5345}" destId="{CBF9CA88-0DE1-4FC9-8D02-91CC4DCEB911}" srcOrd="1" destOrd="0" parTransId="{D578EF03-35E9-4F19-9F5A-24F70E461C42}" sibTransId="{0F913B1B-E46F-4E68-BF88-87EA5344D31B}"/>
    <dgm:cxn modelId="{D99551FE-7337-483D-86D6-742E933A8F7A}" type="presOf" srcId="{0019AEEC-B418-496E-89E3-DE33C521A92D}" destId="{83A10FBF-9E57-4638-88DE-23BE24804570}" srcOrd="1" destOrd="0" presId="urn:microsoft.com/office/officeart/2005/8/layout/cycle4#2"/>
    <dgm:cxn modelId="{5BD1658F-0978-455C-B284-54E31D1FA9E7}" type="presOf" srcId="{C9ADFAD1-3772-4E6A-8AE3-7E25802EA7D5}" destId="{EFBD5E3E-FFCD-4CAB-95A3-6D5FCDA22C6D}" srcOrd="0" destOrd="0" presId="urn:microsoft.com/office/officeart/2005/8/layout/cycle4#2"/>
    <dgm:cxn modelId="{2FC0902E-9E35-4727-873F-5D85896EDB98}" type="presOf" srcId="{8CA5C53E-FE9C-448E-9D70-C8171D40C88F}" destId="{A68D9908-F3C1-4059-9E12-1D0A5EB5CE8D}" srcOrd="1" destOrd="0" presId="urn:microsoft.com/office/officeart/2005/8/layout/cycle4#2"/>
    <dgm:cxn modelId="{9B84C5CC-C96F-49C4-91FA-2AA92E7B4CC7}" type="presOf" srcId="{AB30EAA9-3EDC-4FE1-BD78-CDF11A5D7607}" destId="{9E520234-7443-48E4-983C-20CC2338BA2B}" srcOrd="0" destOrd="0" presId="urn:microsoft.com/office/officeart/2005/8/layout/cycle4#2"/>
    <dgm:cxn modelId="{AC428380-6C5C-47FD-A8E5-B2E6818087E9}" type="presOf" srcId="{DF63393F-3218-41ED-A8D8-156542628F7C}" destId="{7B8075BC-E3C2-4C60-87AF-AB1BBFC843DC}" srcOrd="0" destOrd="0" presId="urn:microsoft.com/office/officeart/2005/8/layout/cycle4#2"/>
    <dgm:cxn modelId="{8C77FF33-BD2B-4E03-AA6F-E4F44B56FB81}" srcId="{DF63393F-3218-41ED-A8D8-156542628F7C}" destId="{C9ADFAD1-3772-4E6A-8AE3-7E25802EA7D5}" srcOrd="0" destOrd="0" parTransId="{D9CB5071-BF7D-4CFA-9078-2DDA32C71A28}" sibTransId="{78B7B2CF-5047-4ABC-B675-104B8B70B839}"/>
    <dgm:cxn modelId="{85614C7E-0BB6-4004-9AAA-D2DA6A845EDF}" type="presOf" srcId="{103DCA7C-EB09-4650-BC0A-3CD151E5A2B8}" destId="{5E2DF7A2-CA91-4646-8F1F-3BEEFEEF5A9D}" srcOrd="1" destOrd="1" presId="urn:microsoft.com/office/officeart/2005/8/layout/cycle4#2"/>
    <dgm:cxn modelId="{AD6C559B-5ACD-4B75-95EB-969316FC1C02}" type="presOf" srcId="{6B3BD008-507F-4462-9EA2-FE38BDEA8BDC}" destId="{EFBD5E3E-FFCD-4CAB-95A3-6D5FCDA22C6D}" srcOrd="0" destOrd="2" presId="urn:microsoft.com/office/officeart/2005/8/layout/cycle4#2"/>
    <dgm:cxn modelId="{77C10A0A-EE2F-4FEE-BB3B-9FEFA4ABA2D7}" srcId="{DF63393F-3218-41ED-A8D8-156542628F7C}" destId="{6B3BD008-507F-4462-9EA2-FE38BDEA8BDC}" srcOrd="2" destOrd="0" parTransId="{DBE9AF6F-8C24-4B6B-A0C5-9DD078F6889A}" sibTransId="{74F3A786-A750-44BA-8D75-7AE39A84B9DA}"/>
    <dgm:cxn modelId="{056CE703-BED9-4475-9BE7-CF3B6F6C13EF}" type="presOf" srcId="{13006144-5031-4EBC-80F2-5E1F7B16F1A6}" destId="{B73C17CC-CA34-48B8-9D74-824EF13D8F9C}" srcOrd="0" destOrd="0" presId="urn:microsoft.com/office/officeart/2005/8/layout/cycle4#2"/>
    <dgm:cxn modelId="{1429F7D1-D994-4EE1-86E6-3ED64DABF816}" type="presOf" srcId="{CBF9CA88-0DE1-4FC9-8D02-91CC4DCEB911}" destId="{DFCD933D-869C-4372-9D03-9135BD26BF26}" srcOrd="1" destOrd="1" presId="urn:microsoft.com/office/officeart/2005/8/layout/cycle4#2"/>
    <dgm:cxn modelId="{F7072C86-363C-4E93-97E2-C425AB5D3048}" type="presOf" srcId="{7BF74F42-F08B-4396-8C21-118FAE2B5345}" destId="{83F17803-BD02-46A4-9C01-508B8073555E}" srcOrd="0" destOrd="0" presId="urn:microsoft.com/office/officeart/2005/8/layout/cycle4#2"/>
    <dgm:cxn modelId="{3BD35857-A8EE-48DB-9A8D-984039833001}" srcId="{5C29023D-26F2-4871-8B26-45A0CDE5AEDC}" destId="{0019AEEC-B418-496E-89E3-DE33C521A92D}" srcOrd="0" destOrd="0" parTransId="{799B9BD3-FF9C-4F65-9D9B-FD284C469CC7}" sibTransId="{A061258B-B6EE-4B49-9F42-8635E35EC8B3}"/>
    <dgm:cxn modelId="{BBD6C8C1-BE81-4F4F-B481-5D407BDC3F52}" type="presOf" srcId="{E873F4B1-096A-4A5B-84E7-F7BD1674FA19}" destId="{83A10FBF-9E57-4638-88DE-23BE24804570}" srcOrd="1" destOrd="1" presId="urn:microsoft.com/office/officeart/2005/8/layout/cycle4#2"/>
    <dgm:cxn modelId="{42B0F5D1-7B29-46D4-8810-EB95687A3107}" type="presOf" srcId="{5C29023D-26F2-4871-8B26-45A0CDE5AEDC}" destId="{A71879B7-BCE8-43E0-AC30-3002FC134C4F}" srcOrd="0" destOrd="0" presId="urn:microsoft.com/office/officeart/2005/8/layout/cycle4#2"/>
    <dgm:cxn modelId="{9885E204-084A-46B9-B005-9522482A62AB}" srcId="{7BF74F42-F08B-4396-8C21-118FAE2B5345}" destId="{AB30EAA9-3EDC-4FE1-BD78-CDF11A5D7607}" srcOrd="0" destOrd="0" parTransId="{B202B914-A27E-484D-8180-52BE3D03D114}" sibTransId="{11B7B581-00BA-4CB4-8372-CE483BBC0517}"/>
    <dgm:cxn modelId="{D7B8BF2F-BC68-4F37-863B-7EF8ED726ED6}" srcId="{DF63393F-3218-41ED-A8D8-156542628F7C}" destId="{103DCA7C-EB09-4650-BC0A-3CD151E5A2B8}" srcOrd="1" destOrd="0" parTransId="{72E3AC50-8148-4310-B27A-B3A9C2736423}" sibTransId="{0D4DB446-AA7A-4B60-B541-BC5451501E44}"/>
    <dgm:cxn modelId="{3199A253-EBBF-486E-BCDA-F0B35606BF4F}" srcId="{13006144-5031-4EBC-80F2-5E1F7B16F1A6}" destId="{5C29023D-26F2-4871-8B26-45A0CDE5AEDC}" srcOrd="0" destOrd="0" parTransId="{DB38B1F4-933C-4101-91AE-C38F30F5A0C0}" sibTransId="{84E54BF0-EE40-46DD-BA5B-7CE1BF85282B}"/>
    <dgm:cxn modelId="{CFCC0DE5-2C9F-48EC-8BF0-9D2FEE4EECC5}" srcId="{FB317FF1-DE31-44B0-A88A-3A0624BED227}" destId="{8CA5C53E-FE9C-448E-9D70-C8171D40C88F}" srcOrd="0" destOrd="0" parTransId="{8CDDCB61-F451-4A78-ADF5-DB910A4D48D7}" sibTransId="{0A33B6F7-ED4A-454A-B05D-A5A524095A10}"/>
    <dgm:cxn modelId="{2590FB23-FC0E-4DCE-9C88-BA7EA96EBCA0}" type="presOf" srcId="{6B3BD008-507F-4462-9EA2-FE38BDEA8BDC}" destId="{5E2DF7A2-CA91-4646-8F1F-3BEEFEEF5A9D}" srcOrd="1" destOrd="2" presId="urn:microsoft.com/office/officeart/2005/8/layout/cycle4#2"/>
    <dgm:cxn modelId="{7B17B4A8-4EC1-4940-B47B-2121D13F0D59}" type="presOf" srcId="{FB317FF1-DE31-44B0-A88A-3A0624BED227}" destId="{0F708B8A-4EA4-476D-981F-FE847C0E6D66}" srcOrd="0" destOrd="0" presId="urn:microsoft.com/office/officeart/2005/8/layout/cycle4#2"/>
    <dgm:cxn modelId="{C837CD8D-A307-447C-A08A-91CBBBC62815}" type="presOf" srcId="{AB30EAA9-3EDC-4FE1-BD78-CDF11A5D7607}" destId="{DFCD933D-869C-4372-9D03-9135BD26BF26}" srcOrd="1" destOrd="0" presId="urn:microsoft.com/office/officeart/2005/8/layout/cycle4#2"/>
    <dgm:cxn modelId="{177F9B84-5C23-4564-B504-F7F9458271D3}" srcId="{5C29023D-26F2-4871-8B26-45A0CDE5AEDC}" destId="{E873F4B1-096A-4A5B-84E7-F7BD1674FA19}" srcOrd="1" destOrd="0" parTransId="{097C5DA7-EF27-4299-B791-80CBFA816336}" sibTransId="{923AE239-E96C-4E3E-BE53-2032ACFE9856}"/>
    <dgm:cxn modelId="{FB6E366C-87AE-46F5-BD02-E92A2CC850E7}" type="presOf" srcId="{103DCA7C-EB09-4650-BC0A-3CD151E5A2B8}" destId="{EFBD5E3E-FFCD-4CAB-95A3-6D5FCDA22C6D}" srcOrd="0" destOrd="1" presId="urn:microsoft.com/office/officeart/2005/8/layout/cycle4#2"/>
    <dgm:cxn modelId="{9F727DFA-F957-41EE-910E-20DA3362FB40}" srcId="{13006144-5031-4EBC-80F2-5E1F7B16F1A6}" destId="{FB317FF1-DE31-44B0-A88A-3A0624BED227}" srcOrd="1" destOrd="0" parTransId="{3F9A1CEB-4FE5-4F9B-8EEA-1C9CCF4DEDB1}" sibTransId="{6F98776B-BD1D-44F2-B464-E506D3228EFB}"/>
    <dgm:cxn modelId="{CEA4CBE0-AE45-4C89-9B69-6976F9C97654}" type="presParOf" srcId="{B73C17CC-CA34-48B8-9D74-824EF13D8F9C}" destId="{A5B91AFC-C952-40EF-B294-972C14E53616}" srcOrd="0" destOrd="0" presId="urn:microsoft.com/office/officeart/2005/8/layout/cycle4#2"/>
    <dgm:cxn modelId="{E43EE6E0-0B9E-4D8A-9F65-3F5710B274AE}" type="presParOf" srcId="{A5B91AFC-C952-40EF-B294-972C14E53616}" destId="{BB26694D-3C8A-4893-8A23-20ECC941CD01}" srcOrd="0" destOrd="0" presId="urn:microsoft.com/office/officeart/2005/8/layout/cycle4#2"/>
    <dgm:cxn modelId="{240CB257-A143-43F4-96D6-3361D75FE90B}" type="presParOf" srcId="{BB26694D-3C8A-4893-8A23-20ECC941CD01}" destId="{7ADCC44E-81B7-46A2-B124-E64A17CFFE26}" srcOrd="0" destOrd="0" presId="urn:microsoft.com/office/officeart/2005/8/layout/cycle4#2"/>
    <dgm:cxn modelId="{4416DB16-E620-4C0D-A11B-6053B4EB0EFE}" type="presParOf" srcId="{BB26694D-3C8A-4893-8A23-20ECC941CD01}" destId="{83A10FBF-9E57-4638-88DE-23BE24804570}" srcOrd="1" destOrd="0" presId="urn:microsoft.com/office/officeart/2005/8/layout/cycle4#2"/>
    <dgm:cxn modelId="{CAABB3FA-151A-415C-88BF-5F44E13D9DA3}" type="presParOf" srcId="{A5B91AFC-C952-40EF-B294-972C14E53616}" destId="{3F649A81-9186-425F-BDED-46CFB79F42D9}" srcOrd="1" destOrd="0" presId="urn:microsoft.com/office/officeart/2005/8/layout/cycle4#2"/>
    <dgm:cxn modelId="{856EA3C9-2F01-462E-9E33-E11D429BDDD1}" type="presParOf" srcId="{3F649A81-9186-425F-BDED-46CFB79F42D9}" destId="{836B6D64-4D9C-4922-A32C-C3602BCAF3A0}" srcOrd="0" destOrd="0" presId="urn:microsoft.com/office/officeart/2005/8/layout/cycle4#2"/>
    <dgm:cxn modelId="{9EA57A41-E626-454A-8D85-3BBAA673897A}" type="presParOf" srcId="{3F649A81-9186-425F-BDED-46CFB79F42D9}" destId="{A68D9908-F3C1-4059-9E12-1D0A5EB5CE8D}" srcOrd="1" destOrd="0" presId="urn:microsoft.com/office/officeart/2005/8/layout/cycle4#2"/>
    <dgm:cxn modelId="{BE38DD11-2581-4BAC-A791-1ADDBB2D71DD}" type="presParOf" srcId="{A5B91AFC-C952-40EF-B294-972C14E53616}" destId="{B3D12CAA-6D06-4178-90B4-56206F3B13C4}" srcOrd="2" destOrd="0" presId="urn:microsoft.com/office/officeart/2005/8/layout/cycle4#2"/>
    <dgm:cxn modelId="{EBC39510-5D2E-49A3-A48D-3CDF2DE8704B}" type="presParOf" srcId="{B3D12CAA-6D06-4178-90B4-56206F3B13C4}" destId="{EFBD5E3E-FFCD-4CAB-95A3-6D5FCDA22C6D}" srcOrd="0" destOrd="0" presId="urn:microsoft.com/office/officeart/2005/8/layout/cycle4#2"/>
    <dgm:cxn modelId="{33ACFDFD-BDCC-40AE-9B71-E8707F8131C6}" type="presParOf" srcId="{B3D12CAA-6D06-4178-90B4-56206F3B13C4}" destId="{5E2DF7A2-CA91-4646-8F1F-3BEEFEEF5A9D}" srcOrd="1" destOrd="0" presId="urn:microsoft.com/office/officeart/2005/8/layout/cycle4#2"/>
    <dgm:cxn modelId="{5E31BDF6-79DE-405F-B0BB-D29754B19E2D}" type="presParOf" srcId="{A5B91AFC-C952-40EF-B294-972C14E53616}" destId="{068BB850-6AB5-46B4-9EB0-9336539D064D}" srcOrd="3" destOrd="0" presId="urn:microsoft.com/office/officeart/2005/8/layout/cycle4#2"/>
    <dgm:cxn modelId="{3B5A294C-98B5-4CE6-B5A0-8000DD02887C}" type="presParOf" srcId="{068BB850-6AB5-46B4-9EB0-9336539D064D}" destId="{9E520234-7443-48E4-983C-20CC2338BA2B}" srcOrd="0" destOrd="0" presId="urn:microsoft.com/office/officeart/2005/8/layout/cycle4#2"/>
    <dgm:cxn modelId="{253F4933-6831-4B09-B053-9AA22EDBCA0E}" type="presParOf" srcId="{068BB850-6AB5-46B4-9EB0-9336539D064D}" destId="{DFCD933D-869C-4372-9D03-9135BD26BF26}" srcOrd="1" destOrd="0" presId="urn:microsoft.com/office/officeart/2005/8/layout/cycle4#2"/>
    <dgm:cxn modelId="{F74E1983-2DD1-4C71-9059-B4C46C3C9CFD}" type="presParOf" srcId="{A5B91AFC-C952-40EF-B294-972C14E53616}" destId="{41245C2A-2BD6-497A-890D-8E9F4325F860}" srcOrd="4" destOrd="0" presId="urn:microsoft.com/office/officeart/2005/8/layout/cycle4#2"/>
    <dgm:cxn modelId="{99567E4C-093E-4E29-AFF4-3856B4D4E352}" type="presParOf" srcId="{B73C17CC-CA34-48B8-9D74-824EF13D8F9C}" destId="{58AB9B05-34BB-44ED-BBC9-BB30B9E1C5E1}" srcOrd="1" destOrd="0" presId="urn:microsoft.com/office/officeart/2005/8/layout/cycle4#2"/>
    <dgm:cxn modelId="{ABF95E8F-79AE-4C3E-9067-31C47A5EB987}" type="presParOf" srcId="{58AB9B05-34BB-44ED-BBC9-BB30B9E1C5E1}" destId="{A71879B7-BCE8-43E0-AC30-3002FC134C4F}" srcOrd="0" destOrd="0" presId="urn:microsoft.com/office/officeart/2005/8/layout/cycle4#2"/>
    <dgm:cxn modelId="{697D29CA-0317-41DE-9E93-89EA0EDBB656}" type="presParOf" srcId="{58AB9B05-34BB-44ED-BBC9-BB30B9E1C5E1}" destId="{0F708B8A-4EA4-476D-981F-FE847C0E6D66}" srcOrd="1" destOrd="0" presId="urn:microsoft.com/office/officeart/2005/8/layout/cycle4#2"/>
    <dgm:cxn modelId="{507B5E8A-F42F-449D-A3FD-C031B9F8BD98}" type="presParOf" srcId="{58AB9B05-34BB-44ED-BBC9-BB30B9E1C5E1}" destId="{7B8075BC-E3C2-4C60-87AF-AB1BBFC843DC}" srcOrd="2" destOrd="0" presId="urn:microsoft.com/office/officeart/2005/8/layout/cycle4#2"/>
    <dgm:cxn modelId="{5F503856-7853-4C67-AC49-AB0C64790331}" type="presParOf" srcId="{58AB9B05-34BB-44ED-BBC9-BB30B9E1C5E1}" destId="{83F17803-BD02-46A4-9C01-508B8073555E}" srcOrd="3" destOrd="0" presId="urn:microsoft.com/office/officeart/2005/8/layout/cycle4#2"/>
    <dgm:cxn modelId="{E3BAEF13-7FB9-404D-844B-53D160F4FF58}" type="presParOf" srcId="{58AB9B05-34BB-44ED-BBC9-BB30B9E1C5E1}" destId="{AE65FF33-159F-4AF1-A0EF-B3C9537705F5}" srcOrd="4" destOrd="0" presId="urn:microsoft.com/office/officeart/2005/8/layout/cycle4#2"/>
    <dgm:cxn modelId="{EB34F40F-00AC-422F-AE8B-20524E5E5C0F}" type="presParOf" srcId="{B73C17CC-CA34-48B8-9D74-824EF13D8F9C}" destId="{DF44FD48-5990-4FF2-B5BA-85147D562F0F}" srcOrd="2" destOrd="0" presId="urn:microsoft.com/office/officeart/2005/8/layout/cycle4#2"/>
    <dgm:cxn modelId="{E2021B45-2C01-407C-9806-AC8B5793A7EF}" type="presParOf" srcId="{B73C17CC-CA34-48B8-9D74-824EF13D8F9C}" destId="{24C9DB83-4FEF-4D84-BE92-5F6B0B899788}" srcOrd="3" destOrd="0" presId="urn:microsoft.com/office/officeart/2005/8/layout/cycle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E0E02C-260F-49FE-B306-2F0B85AAB27B}" type="doc">
      <dgm:prSet loTypeId="urn:microsoft.com/office/officeart/2005/8/layout/cycle4#1" loCatId="cycle" qsTypeId="urn:microsoft.com/office/officeart/2005/8/quickstyle/3d2" qsCatId="3D" csTypeId="urn:microsoft.com/office/officeart/2005/8/colors/accent5_4" csCatId="accent5" phldr="1"/>
      <dgm:spPr/>
      <dgm:t>
        <a:bodyPr/>
        <a:lstStyle/>
        <a:p>
          <a:endParaRPr lang="en-ZA"/>
        </a:p>
      </dgm:t>
    </dgm:pt>
    <dgm:pt modelId="{FE23E622-211C-463B-8B41-D19673B4A86D}">
      <dgm:prSet phldrT="[Text]"/>
      <dgm:spPr/>
      <dgm:t>
        <a:bodyPr/>
        <a:lstStyle/>
        <a:p>
          <a:r>
            <a:rPr lang="en-ZA" dirty="0" smtClean="0"/>
            <a:t>Technical</a:t>
          </a:r>
          <a:endParaRPr lang="en-ZA" dirty="0"/>
        </a:p>
      </dgm:t>
    </dgm:pt>
    <dgm:pt modelId="{3BE8469A-7034-4758-92AC-27537136A389}" type="parTrans" cxnId="{1C15C1D1-BA0D-4636-962B-9049F10314BF}">
      <dgm:prSet/>
      <dgm:spPr/>
      <dgm:t>
        <a:bodyPr/>
        <a:lstStyle/>
        <a:p>
          <a:endParaRPr lang="en-ZA"/>
        </a:p>
      </dgm:t>
    </dgm:pt>
    <dgm:pt modelId="{28EEA4AB-3043-44FB-B192-A25BBADF6562}" type="sibTrans" cxnId="{1C15C1D1-BA0D-4636-962B-9049F10314BF}">
      <dgm:prSet/>
      <dgm:spPr/>
      <dgm:t>
        <a:bodyPr/>
        <a:lstStyle/>
        <a:p>
          <a:endParaRPr lang="en-ZA"/>
        </a:p>
      </dgm:t>
    </dgm:pt>
    <dgm:pt modelId="{68163369-A916-4D88-883C-2E81B11E0B8A}">
      <dgm:prSet phldrT="[Text]"/>
      <dgm:spPr/>
      <dgm:t>
        <a:bodyPr/>
        <a:lstStyle/>
        <a:p>
          <a:r>
            <a:rPr lang="en-ZA" dirty="0" smtClean="0"/>
            <a:t>Economic</a:t>
          </a:r>
          <a:endParaRPr lang="en-ZA" dirty="0"/>
        </a:p>
      </dgm:t>
    </dgm:pt>
    <dgm:pt modelId="{30CD2342-466B-4414-B747-9FC1BDA7BD69}" type="parTrans" cxnId="{ED9D1257-2665-42EF-B67E-88D17F52358D}">
      <dgm:prSet/>
      <dgm:spPr/>
      <dgm:t>
        <a:bodyPr/>
        <a:lstStyle/>
        <a:p>
          <a:endParaRPr lang="en-ZA"/>
        </a:p>
      </dgm:t>
    </dgm:pt>
    <dgm:pt modelId="{DB73AC78-F02A-4C64-8FFC-C5F269424922}" type="sibTrans" cxnId="{ED9D1257-2665-42EF-B67E-88D17F52358D}">
      <dgm:prSet/>
      <dgm:spPr/>
      <dgm:t>
        <a:bodyPr/>
        <a:lstStyle/>
        <a:p>
          <a:endParaRPr lang="en-ZA"/>
        </a:p>
      </dgm:t>
    </dgm:pt>
    <dgm:pt modelId="{67459C15-A73F-4593-BF0F-D5D3C3CBB698}">
      <dgm:prSet phldrT="[Text]" custT="1"/>
      <dgm:spPr/>
      <dgm:t>
        <a:bodyPr/>
        <a:lstStyle/>
        <a:p>
          <a:pPr algn="r"/>
          <a:r>
            <a:rPr lang="en-ZA" sz="1600" dirty="0" smtClean="0"/>
            <a:t>Infrastructure</a:t>
          </a:r>
          <a:endParaRPr lang="en-ZA" sz="1600" dirty="0"/>
        </a:p>
      </dgm:t>
    </dgm:pt>
    <dgm:pt modelId="{899A1B20-B852-4A35-923E-73D3647A131A}" type="parTrans" cxnId="{5F67F6EF-C736-47B2-8ADF-571FC02E30FA}">
      <dgm:prSet/>
      <dgm:spPr/>
      <dgm:t>
        <a:bodyPr/>
        <a:lstStyle/>
        <a:p>
          <a:endParaRPr lang="en-ZA"/>
        </a:p>
      </dgm:t>
    </dgm:pt>
    <dgm:pt modelId="{2BB5FAA1-C8FC-4EB9-B52A-4D98AB6B3C97}" type="sibTrans" cxnId="{5F67F6EF-C736-47B2-8ADF-571FC02E30FA}">
      <dgm:prSet/>
      <dgm:spPr/>
      <dgm:t>
        <a:bodyPr/>
        <a:lstStyle/>
        <a:p>
          <a:endParaRPr lang="en-ZA"/>
        </a:p>
      </dgm:t>
    </dgm:pt>
    <dgm:pt modelId="{7E04BBC8-7598-4451-B08C-54FC3B95D893}">
      <dgm:prSet phldrT="[Text]"/>
      <dgm:spPr/>
      <dgm:t>
        <a:bodyPr/>
        <a:lstStyle/>
        <a:p>
          <a:r>
            <a:rPr lang="en-ZA" dirty="0" smtClean="0"/>
            <a:t>Legal</a:t>
          </a:r>
          <a:endParaRPr lang="en-ZA" dirty="0"/>
        </a:p>
      </dgm:t>
    </dgm:pt>
    <dgm:pt modelId="{1D0DABD3-6F43-4414-ABD2-8151F9832E4B}" type="parTrans" cxnId="{AB7C8D93-F1C0-458C-94DE-4118490513CC}">
      <dgm:prSet/>
      <dgm:spPr/>
      <dgm:t>
        <a:bodyPr/>
        <a:lstStyle/>
        <a:p>
          <a:endParaRPr lang="en-ZA"/>
        </a:p>
      </dgm:t>
    </dgm:pt>
    <dgm:pt modelId="{699A6602-0116-4F2C-9683-13102E88DF8E}" type="sibTrans" cxnId="{AB7C8D93-F1C0-458C-94DE-4118490513CC}">
      <dgm:prSet/>
      <dgm:spPr/>
      <dgm:t>
        <a:bodyPr/>
        <a:lstStyle/>
        <a:p>
          <a:endParaRPr lang="en-ZA"/>
        </a:p>
      </dgm:t>
    </dgm:pt>
    <dgm:pt modelId="{00813219-9992-441F-9DBF-407F5F50A4C8}">
      <dgm:prSet phldrT="[Text]" custT="1"/>
      <dgm:spPr/>
      <dgm:t>
        <a:bodyPr/>
        <a:lstStyle/>
        <a:p>
          <a:pPr algn="r"/>
          <a:r>
            <a:rPr lang="en-ZA" sz="1600" dirty="0" smtClean="0"/>
            <a:t>Copyright challenges</a:t>
          </a:r>
          <a:endParaRPr lang="en-ZA" sz="1600" dirty="0"/>
        </a:p>
      </dgm:t>
    </dgm:pt>
    <dgm:pt modelId="{8A714E37-4310-4B82-B851-AA1C355C29D0}" type="parTrans" cxnId="{DCEB3A1F-C36A-4064-82A3-F8B44C82702B}">
      <dgm:prSet/>
      <dgm:spPr/>
      <dgm:t>
        <a:bodyPr/>
        <a:lstStyle/>
        <a:p>
          <a:endParaRPr lang="en-ZA"/>
        </a:p>
      </dgm:t>
    </dgm:pt>
    <dgm:pt modelId="{E879C01F-3B01-45A6-A369-F4B9C1119EB0}" type="sibTrans" cxnId="{DCEB3A1F-C36A-4064-82A3-F8B44C82702B}">
      <dgm:prSet/>
      <dgm:spPr/>
      <dgm:t>
        <a:bodyPr/>
        <a:lstStyle/>
        <a:p>
          <a:endParaRPr lang="en-ZA"/>
        </a:p>
      </dgm:t>
    </dgm:pt>
    <dgm:pt modelId="{12FDF542-00D7-4E12-BA67-C488F5438D80}">
      <dgm:prSet phldrT="[Text]"/>
      <dgm:spPr/>
      <dgm:t>
        <a:bodyPr/>
        <a:lstStyle/>
        <a:p>
          <a:r>
            <a:rPr lang="en-ZA" dirty="0" smtClean="0"/>
            <a:t>Social</a:t>
          </a:r>
          <a:endParaRPr lang="en-ZA" dirty="0"/>
        </a:p>
      </dgm:t>
    </dgm:pt>
    <dgm:pt modelId="{9E77C035-9969-4EDD-AA72-33ACA4DCEDDF}" type="parTrans" cxnId="{866DA7CF-BC16-4BDB-A0C6-42BA9CACC938}">
      <dgm:prSet/>
      <dgm:spPr/>
      <dgm:t>
        <a:bodyPr/>
        <a:lstStyle/>
        <a:p>
          <a:endParaRPr lang="en-ZA"/>
        </a:p>
      </dgm:t>
    </dgm:pt>
    <dgm:pt modelId="{DD5F36EA-C060-48A9-81B0-5AC8D521E47A}" type="sibTrans" cxnId="{866DA7CF-BC16-4BDB-A0C6-42BA9CACC938}">
      <dgm:prSet/>
      <dgm:spPr/>
      <dgm:t>
        <a:bodyPr/>
        <a:lstStyle/>
        <a:p>
          <a:endParaRPr lang="en-ZA"/>
        </a:p>
      </dgm:t>
    </dgm:pt>
    <dgm:pt modelId="{2D8A67D4-C088-47FB-918F-47791408DCEF}">
      <dgm:prSet phldrT="[Text]" custT="1"/>
      <dgm:spPr/>
      <dgm:t>
        <a:bodyPr/>
        <a:lstStyle/>
        <a:p>
          <a:r>
            <a:rPr lang="en-ZA" sz="1600" smtClean="0"/>
            <a:t>Lack of technical skills</a:t>
          </a:r>
          <a:endParaRPr lang="en-ZA" sz="1600" dirty="0"/>
        </a:p>
      </dgm:t>
    </dgm:pt>
    <dgm:pt modelId="{DEAB36C8-43B0-4C16-A7F7-639ECACA278A}" type="parTrans" cxnId="{AED6C927-B2DA-4FF7-8C12-F84E039348FC}">
      <dgm:prSet/>
      <dgm:spPr/>
      <dgm:t>
        <a:bodyPr/>
        <a:lstStyle/>
        <a:p>
          <a:endParaRPr lang="en-ZA"/>
        </a:p>
      </dgm:t>
    </dgm:pt>
    <dgm:pt modelId="{370242E1-9C72-4089-8CBE-AC92B833BA13}" type="sibTrans" cxnId="{AED6C927-B2DA-4FF7-8C12-F84E039348FC}">
      <dgm:prSet/>
      <dgm:spPr/>
      <dgm:t>
        <a:bodyPr/>
        <a:lstStyle/>
        <a:p>
          <a:endParaRPr lang="en-ZA"/>
        </a:p>
      </dgm:t>
    </dgm:pt>
    <dgm:pt modelId="{1CBA6A2E-674E-4831-8BB1-E49538D60665}">
      <dgm:prSet custT="1"/>
      <dgm:spPr/>
      <dgm:t>
        <a:bodyPr/>
        <a:lstStyle/>
        <a:p>
          <a:r>
            <a:rPr lang="en-ZA" sz="1600" dirty="0" smtClean="0"/>
            <a:t>Interoperability</a:t>
          </a:r>
          <a:endParaRPr lang="en-ZA" sz="1600" dirty="0"/>
        </a:p>
      </dgm:t>
    </dgm:pt>
    <dgm:pt modelId="{E925034F-1386-4CD8-AC05-4EF1F80DA3CA}" type="parTrans" cxnId="{0EF3AF92-C1B7-44AF-B4D3-51D67963E7B0}">
      <dgm:prSet/>
      <dgm:spPr/>
      <dgm:t>
        <a:bodyPr/>
        <a:lstStyle/>
        <a:p>
          <a:endParaRPr lang="en-ZA"/>
        </a:p>
      </dgm:t>
    </dgm:pt>
    <dgm:pt modelId="{61A98026-E7C9-43A1-A6B4-A502BCA2DD62}" type="sibTrans" cxnId="{0EF3AF92-C1B7-44AF-B4D3-51D67963E7B0}">
      <dgm:prSet/>
      <dgm:spPr/>
      <dgm:t>
        <a:bodyPr/>
        <a:lstStyle/>
        <a:p>
          <a:endParaRPr lang="en-ZA"/>
        </a:p>
      </dgm:t>
    </dgm:pt>
    <dgm:pt modelId="{501E52D3-6665-48C1-9F57-4DC24F5A3C77}">
      <dgm:prSet custT="1"/>
      <dgm:spPr/>
      <dgm:t>
        <a:bodyPr/>
        <a:lstStyle/>
        <a:p>
          <a:r>
            <a:rPr lang="en-ZA" sz="1600" dirty="0" smtClean="0">
              <a:solidFill>
                <a:schemeClr val="accent5"/>
              </a:solidFill>
            </a:rPr>
            <a:t>Meta data standards</a:t>
          </a:r>
          <a:endParaRPr lang="en-ZA" sz="1600" dirty="0">
            <a:solidFill>
              <a:schemeClr val="accent5"/>
            </a:solidFill>
          </a:endParaRPr>
        </a:p>
      </dgm:t>
    </dgm:pt>
    <dgm:pt modelId="{820FA996-256C-4D8F-913B-2838538D5D7D}" type="parTrans" cxnId="{64D03A4C-858A-40D0-9116-A6D0A4D7010A}">
      <dgm:prSet/>
      <dgm:spPr/>
      <dgm:t>
        <a:bodyPr/>
        <a:lstStyle/>
        <a:p>
          <a:endParaRPr lang="en-ZA"/>
        </a:p>
      </dgm:t>
    </dgm:pt>
    <dgm:pt modelId="{88096284-DB49-4CA2-8F28-03EE813CD3D8}" type="sibTrans" cxnId="{64D03A4C-858A-40D0-9116-A6D0A4D7010A}">
      <dgm:prSet/>
      <dgm:spPr/>
      <dgm:t>
        <a:bodyPr/>
        <a:lstStyle/>
        <a:p>
          <a:endParaRPr lang="en-ZA"/>
        </a:p>
      </dgm:t>
    </dgm:pt>
    <dgm:pt modelId="{9C0B322D-05D0-48AF-9217-CF34ED955A52}">
      <dgm:prSet custT="1"/>
      <dgm:spPr/>
      <dgm:t>
        <a:bodyPr/>
        <a:lstStyle/>
        <a:p>
          <a:pPr algn="r"/>
          <a:r>
            <a:rPr lang="en-ZA" sz="1600" dirty="0" smtClean="0"/>
            <a:t>Development costs</a:t>
          </a:r>
          <a:endParaRPr lang="en-ZA" sz="1600" dirty="0"/>
        </a:p>
      </dgm:t>
    </dgm:pt>
    <dgm:pt modelId="{BD1F007B-FCC5-4DA1-B25C-FFB97F46FEDB}" type="parTrans" cxnId="{BAF4EF7A-9839-4E9B-91EA-30871D19813B}">
      <dgm:prSet/>
      <dgm:spPr/>
      <dgm:t>
        <a:bodyPr/>
        <a:lstStyle/>
        <a:p>
          <a:endParaRPr lang="en-ZA"/>
        </a:p>
      </dgm:t>
    </dgm:pt>
    <dgm:pt modelId="{241EF5C7-37E8-4BB6-BB52-B56E66E9CA58}" type="sibTrans" cxnId="{BAF4EF7A-9839-4E9B-91EA-30871D19813B}">
      <dgm:prSet/>
      <dgm:spPr/>
      <dgm:t>
        <a:bodyPr/>
        <a:lstStyle/>
        <a:p>
          <a:endParaRPr lang="en-ZA"/>
        </a:p>
      </dgm:t>
    </dgm:pt>
    <dgm:pt modelId="{05D56460-BF6C-45E1-AA7F-ABF2C65D8C44}">
      <dgm:prSet custT="1"/>
      <dgm:spPr/>
      <dgm:t>
        <a:bodyPr/>
        <a:lstStyle/>
        <a:p>
          <a:pPr algn="r"/>
          <a:r>
            <a:rPr lang="en-ZA" sz="1600" dirty="0" smtClean="0"/>
            <a:t>Maintenance costs</a:t>
          </a:r>
          <a:endParaRPr lang="en-ZA" sz="1600" dirty="0"/>
        </a:p>
      </dgm:t>
    </dgm:pt>
    <dgm:pt modelId="{8D62B62D-8C7D-4E91-83AF-348F819CA0E4}" type="parTrans" cxnId="{98F69893-3827-4CE9-A3DB-DF259E13CD92}">
      <dgm:prSet/>
      <dgm:spPr/>
      <dgm:t>
        <a:bodyPr/>
        <a:lstStyle/>
        <a:p>
          <a:endParaRPr lang="en-ZA"/>
        </a:p>
      </dgm:t>
    </dgm:pt>
    <dgm:pt modelId="{FB22553A-B092-4C66-BD53-2E8623C8C2B8}" type="sibTrans" cxnId="{98F69893-3827-4CE9-A3DB-DF259E13CD92}">
      <dgm:prSet/>
      <dgm:spPr/>
      <dgm:t>
        <a:bodyPr/>
        <a:lstStyle/>
        <a:p>
          <a:endParaRPr lang="en-ZA"/>
        </a:p>
      </dgm:t>
    </dgm:pt>
    <dgm:pt modelId="{15BDF447-C767-4700-9333-FC360A1680DE}">
      <dgm:prSet custT="1"/>
      <dgm:spPr/>
      <dgm:t>
        <a:bodyPr/>
        <a:lstStyle/>
        <a:p>
          <a:pPr algn="r"/>
          <a:r>
            <a:rPr lang="en-ZA" sz="1600" dirty="0" smtClean="0">
              <a:solidFill>
                <a:schemeClr val="accent5"/>
              </a:solidFill>
            </a:rPr>
            <a:t>Raising funds</a:t>
          </a:r>
          <a:endParaRPr lang="en-ZA" sz="1600" dirty="0">
            <a:solidFill>
              <a:schemeClr val="accent5"/>
            </a:solidFill>
          </a:endParaRPr>
        </a:p>
      </dgm:t>
    </dgm:pt>
    <dgm:pt modelId="{00A7C20A-C56F-4C1C-9EC6-C3D6B288FF38}" type="parTrans" cxnId="{4568F6F1-247C-4BE5-A500-95749D160CEA}">
      <dgm:prSet/>
      <dgm:spPr/>
      <dgm:t>
        <a:bodyPr/>
        <a:lstStyle/>
        <a:p>
          <a:endParaRPr lang="en-ZA"/>
        </a:p>
      </dgm:t>
    </dgm:pt>
    <dgm:pt modelId="{07B161ED-599F-43EA-A6D9-4D68E34F3512}" type="sibTrans" cxnId="{4568F6F1-247C-4BE5-A500-95749D160CEA}">
      <dgm:prSet/>
      <dgm:spPr/>
      <dgm:t>
        <a:bodyPr/>
        <a:lstStyle/>
        <a:p>
          <a:endParaRPr lang="en-ZA"/>
        </a:p>
      </dgm:t>
    </dgm:pt>
    <dgm:pt modelId="{AEA73729-8F44-49B9-8942-DB6D6454169D}">
      <dgm:prSet custT="1"/>
      <dgm:spPr/>
      <dgm:t>
        <a:bodyPr/>
        <a:lstStyle/>
        <a:p>
          <a:r>
            <a:rPr lang="en-ZA" sz="1600" smtClean="0"/>
            <a:t>Unwillingness to share</a:t>
          </a:r>
          <a:endParaRPr lang="en-ZA" sz="1600" dirty="0"/>
        </a:p>
      </dgm:t>
    </dgm:pt>
    <dgm:pt modelId="{103DFF01-8741-4AFD-A943-F2CDF9116509}" type="parTrans" cxnId="{03B693E4-5DB7-439D-AD97-229777AE6012}">
      <dgm:prSet/>
      <dgm:spPr/>
      <dgm:t>
        <a:bodyPr/>
        <a:lstStyle/>
        <a:p>
          <a:endParaRPr lang="en-ZA"/>
        </a:p>
      </dgm:t>
    </dgm:pt>
    <dgm:pt modelId="{E6E7C6E1-F2EB-4721-A94E-CC86F4B3FEDE}" type="sibTrans" cxnId="{03B693E4-5DB7-439D-AD97-229777AE6012}">
      <dgm:prSet/>
      <dgm:spPr/>
      <dgm:t>
        <a:bodyPr/>
        <a:lstStyle/>
        <a:p>
          <a:endParaRPr lang="en-ZA"/>
        </a:p>
      </dgm:t>
    </dgm:pt>
    <dgm:pt modelId="{D61F7B17-A65C-4313-B1F7-DE52F0EC0E51}">
      <dgm:prSet custT="1"/>
      <dgm:spPr/>
      <dgm:t>
        <a:bodyPr/>
        <a:lstStyle/>
        <a:p>
          <a:r>
            <a:rPr lang="en-ZA" sz="1600" smtClean="0"/>
            <a:t>Assuring quality</a:t>
          </a:r>
          <a:endParaRPr lang="en-ZA" sz="1600" dirty="0"/>
        </a:p>
      </dgm:t>
    </dgm:pt>
    <dgm:pt modelId="{78B441AD-5B31-4CCA-982A-BD2890789DE2}" type="parTrans" cxnId="{E1CBE892-BAB5-48B7-B26C-CE54FC313B04}">
      <dgm:prSet/>
      <dgm:spPr/>
      <dgm:t>
        <a:bodyPr/>
        <a:lstStyle/>
        <a:p>
          <a:endParaRPr lang="en-ZA"/>
        </a:p>
      </dgm:t>
    </dgm:pt>
    <dgm:pt modelId="{FD8CEE1A-8613-49A5-A993-C1112A811474}" type="sibTrans" cxnId="{E1CBE892-BAB5-48B7-B26C-CE54FC313B04}">
      <dgm:prSet/>
      <dgm:spPr/>
      <dgm:t>
        <a:bodyPr/>
        <a:lstStyle/>
        <a:p>
          <a:endParaRPr lang="en-ZA"/>
        </a:p>
      </dgm:t>
    </dgm:pt>
    <dgm:pt modelId="{DC9D4D57-A5AE-4FB8-B109-3F99627ED0D2}">
      <dgm:prSet phldrT="[Text]" custT="1"/>
      <dgm:spPr/>
      <dgm:t>
        <a:bodyPr/>
        <a:lstStyle/>
        <a:p>
          <a:r>
            <a:rPr lang="en-ZA" sz="1600" dirty="0" smtClean="0"/>
            <a:t>Broadband</a:t>
          </a:r>
          <a:endParaRPr lang="en-ZA" sz="1600" dirty="0"/>
        </a:p>
      </dgm:t>
    </dgm:pt>
    <dgm:pt modelId="{0FEE309C-B7B9-4A45-9CEC-54806B07BCA4}" type="sibTrans" cxnId="{63F1BAB0-2ACC-4E82-AC19-81FA3BDD1BBB}">
      <dgm:prSet/>
      <dgm:spPr/>
      <dgm:t>
        <a:bodyPr/>
        <a:lstStyle/>
        <a:p>
          <a:endParaRPr lang="en-ZA"/>
        </a:p>
      </dgm:t>
    </dgm:pt>
    <dgm:pt modelId="{708998C3-CAA9-4DB2-8222-903FC845D1E1}" type="parTrans" cxnId="{63F1BAB0-2ACC-4E82-AC19-81FA3BDD1BBB}">
      <dgm:prSet/>
      <dgm:spPr/>
      <dgm:t>
        <a:bodyPr/>
        <a:lstStyle/>
        <a:p>
          <a:endParaRPr lang="en-ZA"/>
        </a:p>
      </dgm:t>
    </dgm:pt>
    <dgm:pt modelId="{C3BC77F2-79DF-4B82-BBE2-8AE984DDF565}">
      <dgm:prSet custT="1"/>
      <dgm:spPr/>
      <dgm:t>
        <a:bodyPr/>
        <a:lstStyle/>
        <a:p>
          <a:r>
            <a:rPr lang="en-ZA" sz="1600" dirty="0" smtClean="0">
              <a:solidFill>
                <a:schemeClr val="accent5"/>
              </a:solidFill>
            </a:rPr>
            <a:t>Incentives - time</a:t>
          </a:r>
          <a:endParaRPr lang="en-ZA" sz="1600" dirty="0">
            <a:solidFill>
              <a:schemeClr val="accent5"/>
            </a:solidFill>
          </a:endParaRPr>
        </a:p>
      </dgm:t>
    </dgm:pt>
    <dgm:pt modelId="{BE9F984E-2469-4949-98A1-1A75C12A72E7}" type="parTrans" cxnId="{C02C0F04-1CB4-4F68-AEE2-3512AB7155A9}">
      <dgm:prSet/>
      <dgm:spPr/>
      <dgm:t>
        <a:bodyPr/>
        <a:lstStyle/>
        <a:p>
          <a:endParaRPr lang="en-ZA"/>
        </a:p>
      </dgm:t>
    </dgm:pt>
    <dgm:pt modelId="{67F45053-175D-48C2-892E-D7CB12C2925F}" type="sibTrans" cxnId="{C02C0F04-1CB4-4F68-AEE2-3512AB7155A9}">
      <dgm:prSet/>
      <dgm:spPr/>
      <dgm:t>
        <a:bodyPr/>
        <a:lstStyle/>
        <a:p>
          <a:endParaRPr lang="en-ZA"/>
        </a:p>
      </dgm:t>
    </dgm:pt>
    <dgm:pt modelId="{D826CF17-0E9C-43C0-B987-30DDDBB48110}">
      <dgm:prSet custT="1"/>
      <dgm:spPr/>
      <dgm:t>
        <a:bodyPr/>
        <a:lstStyle/>
        <a:p>
          <a:r>
            <a:rPr lang="en-ZA" sz="1600" dirty="0" smtClean="0">
              <a:solidFill>
                <a:schemeClr val="accent5"/>
              </a:solidFill>
            </a:rPr>
            <a:t>Pedagogic skills</a:t>
          </a:r>
          <a:endParaRPr lang="en-ZA" sz="1600" dirty="0">
            <a:solidFill>
              <a:schemeClr val="accent5"/>
            </a:solidFill>
          </a:endParaRPr>
        </a:p>
      </dgm:t>
    </dgm:pt>
    <dgm:pt modelId="{1F53FEDB-23F0-4B24-AFD6-BAF3069F84E8}" type="parTrans" cxnId="{95E113D6-1A80-4AF1-878E-AC2BD974C490}">
      <dgm:prSet/>
      <dgm:spPr/>
      <dgm:t>
        <a:bodyPr/>
        <a:lstStyle/>
        <a:p>
          <a:endParaRPr lang="en-ZA"/>
        </a:p>
      </dgm:t>
    </dgm:pt>
    <dgm:pt modelId="{A5C2BDAF-2399-4B62-9D1E-452107F437A4}" type="sibTrans" cxnId="{95E113D6-1A80-4AF1-878E-AC2BD974C490}">
      <dgm:prSet/>
      <dgm:spPr/>
      <dgm:t>
        <a:bodyPr/>
        <a:lstStyle/>
        <a:p>
          <a:endParaRPr lang="en-ZA"/>
        </a:p>
      </dgm:t>
    </dgm:pt>
    <dgm:pt modelId="{24BBFF0C-B8D4-4EA0-96A6-547B64C4AEF7}">
      <dgm:prSet phldrT="[Text]" custT="1"/>
      <dgm:spPr/>
      <dgm:t>
        <a:bodyPr/>
        <a:lstStyle/>
        <a:p>
          <a:pPr algn="r"/>
          <a:r>
            <a:rPr lang="en-ZA" sz="1600" dirty="0" smtClean="0"/>
            <a:t>Lack of awareness of copyright</a:t>
          </a:r>
          <a:endParaRPr lang="en-ZA" sz="1600" dirty="0"/>
        </a:p>
      </dgm:t>
    </dgm:pt>
    <dgm:pt modelId="{8CA5E13C-F805-487A-9ED0-A7FC5F7E378F}" type="parTrans" cxnId="{8B1B3109-37C3-47B4-9898-22362CA8FBC8}">
      <dgm:prSet/>
      <dgm:spPr/>
      <dgm:t>
        <a:bodyPr/>
        <a:lstStyle/>
        <a:p>
          <a:endParaRPr lang="en-ZA"/>
        </a:p>
      </dgm:t>
    </dgm:pt>
    <dgm:pt modelId="{918B5AFC-759B-4FED-8B78-6DAC760866D9}" type="sibTrans" cxnId="{8B1B3109-37C3-47B4-9898-22362CA8FBC8}">
      <dgm:prSet/>
      <dgm:spPr/>
      <dgm:t>
        <a:bodyPr/>
        <a:lstStyle/>
        <a:p>
          <a:endParaRPr lang="en-ZA"/>
        </a:p>
      </dgm:t>
    </dgm:pt>
    <dgm:pt modelId="{EFD9CDAB-5AAD-4D41-B212-5974E8FA7A98}">
      <dgm:prSet phldrT="[Text]" custT="1"/>
      <dgm:spPr/>
      <dgm:t>
        <a:bodyPr/>
        <a:lstStyle/>
        <a:p>
          <a:pPr algn="r"/>
          <a:r>
            <a:rPr lang="en-ZA" sz="1600" dirty="0" smtClean="0">
              <a:solidFill>
                <a:schemeClr val="accent5"/>
              </a:solidFill>
            </a:rPr>
            <a:t>Embedded copyright </a:t>
          </a:r>
          <a:endParaRPr lang="en-ZA" sz="1600" dirty="0">
            <a:solidFill>
              <a:schemeClr val="accent5"/>
            </a:solidFill>
          </a:endParaRPr>
        </a:p>
      </dgm:t>
    </dgm:pt>
    <dgm:pt modelId="{6177F7E5-00CE-462B-AF81-9D8C295C624E}" type="parTrans" cxnId="{75A83F33-D78B-42B4-B096-30B12BD31093}">
      <dgm:prSet/>
      <dgm:spPr/>
      <dgm:t>
        <a:bodyPr/>
        <a:lstStyle/>
        <a:p>
          <a:endParaRPr lang="en-ZA"/>
        </a:p>
      </dgm:t>
    </dgm:pt>
    <dgm:pt modelId="{0BEF25F4-DABC-4A36-AA15-C9028DBE5DB5}" type="sibTrans" cxnId="{75A83F33-D78B-42B4-B096-30B12BD31093}">
      <dgm:prSet/>
      <dgm:spPr/>
      <dgm:t>
        <a:bodyPr/>
        <a:lstStyle/>
        <a:p>
          <a:endParaRPr lang="en-ZA"/>
        </a:p>
      </dgm:t>
    </dgm:pt>
    <dgm:pt modelId="{AB8CE6F9-9D9B-4F3B-B9BA-C14041C01529}">
      <dgm:prSet custT="1"/>
      <dgm:spPr/>
      <dgm:t>
        <a:bodyPr/>
        <a:lstStyle/>
        <a:p>
          <a:r>
            <a:rPr lang="en-ZA" sz="1600" smtClean="0"/>
            <a:t>Unwillingness to use</a:t>
          </a:r>
          <a:endParaRPr lang="en-ZA" sz="1600" dirty="0"/>
        </a:p>
      </dgm:t>
    </dgm:pt>
    <dgm:pt modelId="{F81CC3B3-7CBF-472F-B11D-30C31FEFF916}" type="parTrans" cxnId="{A3F9997E-A2C6-4C8A-BEE6-A65A132DEF5B}">
      <dgm:prSet/>
      <dgm:spPr/>
      <dgm:t>
        <a:bodyPr/>
        <a:lstStyle/>
        <a:p>
          <a:endParaRPr lang="en-ZA"/>
        </a:p>
      </dgm:t>
    </dgm:pt>
    <dgm:pt modelId="{3A5B0DED-4C13-4D1C-951B-7AF531929CFE}" type="sibTrans" cxnId="{A3F9997E-A2C6-4C8A-BEE6-A65A132DEF5B}">
      <dgm:prSet/>
      <dgm:spPr/>
      <dgm:t>
        <a:bodyPr/>
        <a:lstStyle/>
        <a:p>
          <a:endParaRPr lang="en-ZA"/>
        </a:p>
      </dgm:t>
    </dgm:pt>
    <dgm:pt modelId="{D58C4B66-D44C-4367-90BD-8A2999A8DCF5}">
      <dgm:prSet custT="1"/>
      <dgm:spPr/>
      <dgm:t>
        <a:bodyPr/>
        <a:lstStyle/>
        <a:p>
          <a:pPr algn="r"/>
          <a:r>
            <a:rPr lang="en-ZA" sz="1600" dirty="0" smtClean="0">
              <a:solidFill>
                <a:schemeClr val="accent5"/>
              </a:solidFill>
            </a:rPr>
            <a:t>Range of strategies</a:t>
          </a:r>
          <a:endParaRPr lang="en-ZA" sz="1600" dirty="0">
            <a:solidFill>
              <a:schemeClr val="accent5"/>
            </a:solidFill>
          </a:endParaRPr>
        </a:p>
      </dgm:t>
    </dgm:pt>
    <dgm:pt modelId="{580E3123-21D9-4B6B-A3F2-1B7939818B3D}" type="parTrans" cxnId="{E2F76FDC-91BD-4059-90C4-06B73F4228B6}">
      <dgm:prSet/>
      <dgm:spPr/>
      <dgm:t>
        <a:bodyPr/>
        <a:lstStyle/>
        <a:p>
          <a:endParaRPr lang="en-ZA"/>
        </a:p>
      </dgm:t>
    </dgm:pt>
    <dgm:pt modelId="{7F887090-74A0-493F-B4EB-67AD92DE371D}" type="sibTrans" cxnId="{E2F76FDC-91BD-4059-90C4-06B73F4228B6}">
      <dgm:prSet/>
      <dgm:spPr/>
      <dgm:t>
        <a:bodyPr/>
        <a:lstStyle/>
        <a:p>
          <a:endParaRPr lang="en-ZA"/>
        </a:p>
      </dgm:t>
    </dgm:pt>
    <dgm:pt modelId="{F828605E-C7D9-494E-A6EF-CD4B8E58B455}" type="pres">
      <dgm:prSet presAssocID="{C0E0E02C-260F-49FE-B306-2F0B85AAB27B}" presName="cycleMatrixDiagram" presStyleCnt="0">
        <dgm:presLayoutVars>
          <dgm:chMax val="1"/>
          <dgm:dir/>
          <dgm:animLvl val="lvl"/>
          <dgm:resizeHandles val="exact"/>
        </dgm:presLayoutVars>
      </dgm:prSet>
      <dgm:spPr/>
      <dgm:t>
        <a:bodyPr/>
        <a:lstStyle/>
        <a:p>
          <a:endParaRPr lang="en-ZA"/>
        </a:p>
      </dgm:t>
    </dgm:pt>
    <dgm:pt modelId="{A48349EE-4DCD-4074-B7BC-BA6723C7B0F3}" type="pres">
      <dgm:prSet presAssocID="{C0E0E02C-260F-49FE-B306-2F0B85AAB27B}" presName="children" presStyleCnt="0"/>
      <dgm:spPr/>
    </dgm:pt>
    <dgm:pt modelId="{0FADDF8A-4BFB-4330-B30E-C6CC4A99F527}" type="pres">
      <dgm:prSet presAssocID="{C0E0E02C-260F-49FE-B306-2F0B85AAB27B}" presName="child1group" presStyleCnt="0"/>
      <dgm:spPr/>
    </dgm:pt>
    <dgm:pt modelId="{031E60D1-D65D-4AD6-86A7-F5544061D7E6}" type="pres">
      <dgm:prSet presAssocID="{C0E0E02C-260F-49FE-B306-2F0B85AAB27B}" presName="child1" presStyleLbl="bgAcc1" presStyleIdx="0" presStyleCnt="4" custScaleX="155697" custScaleY="137846" custLinFactNeighborX="-9442" custLinFactNeighborY="31250"/>
      <dgm:spPr/>
      <dgm:t>
        <a:bodyPr/>
        <a:lstStyle/>
        <a:p>
          <a:endParaRPr lang="en-ZA"/>
        </a:p>
      </dgm:t>
    </dgm:pt>
    <dgm:pt modelId="{FA42035D-EAB4-4843-81B0-4A889B713BA7}" type="pres">
      <dgm:prSet presAssocID="{C0E0E02C-260F-49FE-B306-2F0B85AAB27B}" presName="child1Text" presStyleLbl="bgAcc1" presStyleIdx="0" presStyleCnt="4">
        <dgm:presLayoutVars>
          <dgm:bulletEnabled val="1"/>
        </dgm:presLayoutVars>
      </dgm:prSet>
      <dgm:spPr/>
      <dgm:t>
        <a:bodyPr/>
        <a:lstStyle/>
        <a:p>
          <a:endParaRPr lang="en-ZA"/>
        </a:p>
      </dgm:t>
    </dgm:pt>
    <dgm:pt modelId="{9756B277-C7BB-41B2-BB5B-9F250A4F0041}" type="pres">
      <dgm:prSet presAssocID="{C0E0E02C-260F-49FE-B306-2F0B85AAB27B}" presName="child2group" presStyleCnt="0"/>
      <dgm:spPr/>
    </dgm:pt>
    <dgm:pt modelId="{3CBCB9BB-6941-4529-AE23-80D8B3C724F4}" type="pres">
      <dgm:prSet presAssocID="{C0E0E02C-260F-49FE-B306-2F0B85AAB27B}" presName="child2" presStyleLbl="bgAcc1" presStyleIdx="1" presStyleCnt="4" custScaleX="159051" custScaleY="137555" custLinFactNeighborX="8436" custLinFactNeighborY="27948"/>
      <dgm:spPr/>
      <dgm:t>
        <a:bodyPr/>
        <a:lstStyle/>
        <a:p>
          <a:endParaRPr lang="en-ZA"/>
        </a:p>
      </dgm:t>
    </dgm:pt>
    <dgm:pt modelId="{161352CE-03BE-4E66-ACFB-6564FDABC962}" type="pres">
      <dgm:prSet presAssocID="{C0E0E02C-260F-49FE-B306-2F0B85AAB27B}" presName="child2Text" presStyleLbl="bgAcc1" presStyleIdx="1" presStyleCnt="4">
        <dgm:presLayoutVars>
          <dgm:bulletEnabled val="1"/>
        </dgm:presLayoutVars>
      </dgm:prSet>
      <dgm:spPr/>
      <dgm:t>
        <a:bodyPr/>
        <a:lstStyle/>
        <a:p>
          <a:endParaRPr lang="en-ZA"/>
        </a:p>
      </dgm:t>
    </dgm:pt>
    <dgm:pt modelId="{99023872-ECCD-47E3-8EE2-E1194D41133E}" type="pres">
      <dgm:prSet presAssocID="{C0E0E02C-260F-49FE-B306-2F0B85AAB27B}" presName="child3group" presStyleCnt="0"/>
      <dgm:spPr/>
    </dgm:pt>
    <dgm:pt modelId="{C8E432D4-59B1-4888-A151-949554215564}" type="pres">
      <dgm:prSet presAssocID="{C0E0E02C-260F-49FE-B306-2F0B85AAB27B}" presName="child3" presStyleLbl="bgAcc1" presStyleIdx="2" presStyleCnt="4" custScaleX="155553" custScaleY="147814" custLinFactNeighborX="12406" custLinFactNeighborY="-16351"/>
      <dgm:spPr/>
      <dgm:t>
        <a:bodyPr/>
        <a:lstStyle/>
        <a:p>
          <a:endParaRPr lang="en-ZA"/>
        </a:p>
      </dgm:t>
    </dgm:pt>
    <dgm:pt modelId="{12B34D6E-65AD-4E17-A3C9-58B02381941C}" type="pres">
      <dgm:prSet presAssocID="{C0E0E02C-260F-49FE-B306-2F0B85AAB27B}" presName="child3Text" presStyleLbl="bgAcc1" presStyleIdx="2" presStyleCnt="4">
        <dgm:presLayoutVars>
          <dgm:bulletEnabled val="1"/>
        </dgm:presLayoutVars>
      </dgm:prSet>
      <dgm:spPr/>
      <dgm:t>
        <a:bodyPr/>
        <a:lstStyle/>
        <a:p>
          <a:endParaRPr lang="en-ZA"/>
        </a:p>
      </dgm:t>
    </dgm:pt>
    <dgm:pt modelId="{B5032784-4726-4589-BE32-C32454714DBE}" type="pres">
      <dgm:prSet presAssocID="{C0E0E02C-260F-49FE-B306-2F0B85AAB27B}" presName="child4group" presStyleCnt="0"/>
      <dgm:spPr/>
    </dgm:pt>
    <dgm:pt modelId="{B646DF30-CBC0-4323-8E42-9A0BC1BC1CAF}" type="pres">
      <dgm:prSet presAssocID="{C0E0E02C-260F-49FE-B306-2F0B85AAB27B}" presName="child4" presStyleLbl="bgAcc1" presStyleIdx="3" presStyleCnt="4" custScaleX="157837" custScaleY="145778" custLinFactNeighborX="-8372" custLinFactNeighborY="-14904"/>
      <dgm:spPr/>
      <dgm:t>
        <a:bodyPr/>
        <a:lstStyle/>
        <a:p>
          <a:endParaRPr lang="en-ZA"/>
        </a:p>
      </dgm:t>
    </dgm:pt>
    <dgm:pt modelId="{FA9FF8E2-60F1-4530-9DBA-E39F310A4409}" type="pres">
      <dgm:prSet presAssocID="{C0E0E02C-260F-49FE-B306-2F0B85AAB27B}" presName="child4Text" presStyleLbl="bgAcc1" presStyleIdx="3" presStyleCnt="4">
        <dgm:presLayoutVars>
          <dgm:bulletEnabled val="1"/>
        </dgm:presLayoutVars>
      </dgm:prSet>
      <dgm:spPr/>
      <dgm:t>
        <a:bodyPr/>
        <a:lstStyle/>
        <a:p>
          <a:endParaRPr lang="en-ZA"/>
        </a:p>
      </dgm:t>
    </dgm:pt>
    <dgm:pt modelId="{4380E551-9B67-45B2-B8C2-CA31DAE3AAE1}" type="pres">
      <dgm:prSet presAssocID="{C0E0E02C-260F-49FE-B306-2F0B85AAB27B}" presName="childPlaceholder" presStyleCnt="0"/>
      <dgm:spPr/>
    </dgm:pt>
    <dgm:pt modelId="{378CBFE6-2F6E-4E3E-8886-9B30EB7DF95F}" type="pres">
      <dgm:prSet presAssocID="{C0E0E02C-260F-49FE-B306-2F0B85AAB27B}" presName="circle" presStyleCnt="0"/>
      <dgm:spPr/>
    </dgm:pt>
    <dgm:pt modelId="{D0C27555-BFF6-4B49-BAA2-077032B16A05}" type="pres">
      <dgm:prSet presAssocID="{C0E0E02C-260F-49FE-B306-2F0B85AAB27B}" presName="quadrant1" presStyleLbl="node1" presStyleIdx="0" presStyleCnt="4" custLinFactNeighborX="660" custLinFactNeighborY="33">
        <dgm:presLayoutVars>
          <dgm:chMax val="1"/>
          <dgm:bulletEnabled val="1"/>
        </dgm:presLayoutVars>
      </dgm:prSet>
      <dgm:spPr/>
      <dgm:t>
        <a:bodyPr/>
        <a:lstStyle/>
        <a:p>
          <a:endParaRPr lang="en-ZA"/>
        </a:p>
      </dgm:t>
    </dgm:pt>
    <dgm:pt modelId="{EF320520-1CE5-4E05-A913-6ECA70EF8ECB}" type="pres">
      <dgm:prSet presAssocID="{C0E0E02C-260F-49FE-B306-2F0B85AAB27B}" presName="quadrant2" presStyleLbl="node1" presStyleIdx="1" presStyleCnt="4" custLinFactNeighborX="-660" custLinFactNeighborY="33">
        <dgm:presLayoutVars>
          <dgm:chMax val="1"/>
          <dgm:bulletEnabled val="1"/>
        </dgm:presLayoutVars>
      </dgm:prSet>
      <dgm:spPr/>
      <dgm:t>
        <a:bodyPr/>
        <a:lstStyle/>
        <a:p>
          <a:endParaRPr lang="en-ZA"/>
        </a:p>
      </dgm:t>
    </dgm:pt>
    <dgm:pt modelId="{3BF148C3-7BAF-4D7F-9CE1-1B70CD10711C}" type="pres">
      <dgm:prSet presAssocID="{C0E0E02C-260F-49FE-B306-2F0B85AAB27B}" presName="quadrant3" presStyleLbl="node1" presStyleIdx="2" presStyleCnt="4">
        <dgm:presLayoutVars>
          <dgm:chMax val="1"/>
          <dgm:bulletEnabled val="1"/>
        </dgm:presLayoutVars>
      </dgm:prSet>
      <dgm:spPr/>
      <dgm:t>
        <a:bodyPr/>
        <a:lstStyle/>
        <a:p>
          <a:endParaRPr lang="en-ZA"/>
        </a:p>
      </dgm:t>
    </dgm:pt>
    <dgm:pt modelId="{3E48144C-1278-40B6-A98B-D0C6D9A37ECA}" type="pres">
      <dgm:prSet presAssocID="{C0E0E02C-260F-49FE-B306-2F0B85AAB27B}" presName="quadrant4" presStyleLbl="node1" presStyleIdx="3" presStyleCnt="4">
        <dgm:presLayoutVars>
          <dgm:chMax val="1"/>
          <dgm:bulletEnabled val="1"/>
        </dgm:presLayoutVars>
      </dgm:prSet>
      <dgm:spPr/>
      <dgm:t>
        <a:bodyPr/>
        <a:lstStyle/>
        <a:p>
          <a:endParaRPr lang="en-ZA"/>
        </a:p>
      </dgm:t>
    </dgm:pt>
    <dgm:pt modelId="{3C7C6407-BB88-4DBC-98BF-D372C5089E10}" type="pres">
      <dgm:prSet presAssocID="{C0E0E02C-260F-49FE-B306-2F0B85AAB27B}" presName="quadrantPlaceholder" presStyleCnt="0"/>
      <dgm:spPr/>
    </dgm:pt>
    <dgm:pt modelId="{DF692853-DAB1-40F4-8166-343D25E2F856}" type="pres">
      <dgm:prSet presAssocID="{C0E0E02C-260F-49FE-B306-2F0B85AAB27B}" presName="center1" presStyleLbl="fgShp" presStyleIdx="0" presStyleCnt="2"/>
      <dgm:spPr/>
    </dgm:pt>
    <dgm:pt modelId="{84A92D9C-BDF4-4CBB-8943-908786B56B77}" type="pres">
      <dgm:prSet presAssocID="{C0E0E02C-260F-49FE-B306-2F0B85AAB27B}" presName="center2" presStyleLbl="fgShp" presStyleIdx="1" presStyleCnt="2"/>
      <dgm:spPr/>
    </dgm:pt>
  </dgm:ptLst>
  <dgm:cxnLst>
    <dgm:cxn modelId="{BAF4EF7A-9839-4E9B-91EA-30871D19813B}" srcId="{68163369-A916-4D88-883C-2E81B11E0B8A}" destId="{9C0B322D-05D0-48AF-9217-CF34ED955A52}" srcOrd="1" destOrd="0" parTransId="{BD1F007B-FCC5-4DA1-B25C-FFB97F46FEDB}" sibTransId="{241EF5C7-37E8-4BB6-BB52-B56E66E9CA58}"/>
    <dgm:cxn modelId="{8A2B33FC-3A78-473A-8FF8-C93DA8909908}" type="presOf" srcId="{501E52D3-6665-48C1-9F57-4DC24F5A3C77}" destId="{031E60D1-D65D-4AD6-86A7-F5544061D7E6}" srcOrd="0" destOrd="2" presId="urn:microsoft.com/office/officeart/2005/8/layout/cycle4#1"/>
    <dgm:cxn modelId="{4A20A589-6126-42A7-86AA-06B3EC7B0813}" type="presOf" srcId="{DC9D4D57-A5AE-4FB8-B109-3F99627ED0D2}" destId="{031E60D1-D65D-4AD6-86A7-F5544061D7E6}" srcOrd="0" destOrd="0" presId="urn:microsoft.com/office/officeart/2005/8/layout/cycle4#1"/>
    <dgm:cxn modelId="{18F063B3-735F-4121-BE32-6C8BF28917BA}" type="presOf" srcId="{AEA73729-8F44-49B9-8942-DB6D6454169D}" destId="{FA9FF8E2-60F1-4530-9DBA-E39F310A4409}" srcOrd="1" destOrd="1" presId="urn:microsoft.com/office/officeart/2005/8/layout/cycle4#1"/>
    <dgm:cxn modelId="{010DAE6C-13D8-4834-BB08-09DCE90DFBC0}" type="presOf" srcId="{D826CF17-0E9C-43C0-B987-30DDDBB48110}" destId="{B646DF30-CBC0-4323-8E42-9A0BC1BC1CAF}" srcOrd="0" destOrd="5" presId="urn:microsoft.com/office/officeart/2005/8/layout/cycle4#1"/>
    <dgm:cxn modelId="{5A77B8D7-C027-4140-AC31-54BB34EB321F}" type="presOf" srcId="{05D56460-BF6C-45E1-AA7F-ABF2C65D8C44}" destId="{161352CE-03BE-4E66-ACFB-6564FDABC962}" srcOrd="1" destOrd="2" presId="urn:microsoft.com/office/officeart/2005/8/layout/cycle4#1"/>
    <dgm:cxn modelId="{95E113D6-1A80-4AF1-878E-AC2BD974C490}" srcId="{12FDF542-00D7-4E12-BA67-C488F5438D80}" destId="{D826CF17-0E9C-43C0-B987-30DDDBB48110}" srcOrd="5" destOrd="0" parTransId="{1F53FEDB-23F0-4B24-AFD6-BAF3069F84E8}" sibTransId="{A5C2BDAF-2399-4B62-9D1E-452107F437A4}"/>
    <dgm:cxn modelId="{FEF4764E-D329-48E3-8697-ECC20C7202EA}" type="presOf" srcId="{DC9D4D57-A5AE-4FB8-B109-3F99627ED0D2}" destId="{FA42035D-EAB4-4843-81B0-4A889B713BA7}" srcOrd="1" destOrd="0" presId="urn:microsoft.com/office/officeart/2005/8/layout/cycle4#1"/>
    <dgm:cxn modelId="{3F3FB678-F72E-4571-BEBD-9A5220E07686}" type="presOf" srcId="{D826CF17-0E9C-43C0-B987-30DDDBB48110}" destId="{FA9FF8E2-60F1-4530-9DBA-E39F310A4409}" srcOrd="1" destOrd="5" presId="urn:microsoft.com/office/officeart/2005/8/layout/cycle4#1"/>
    <dgm:cxn modelId="{4E40FEED-1940-4B9A-8C32-39DCB6A8FC72}" type="presOf" srcId="{00813219-9992-441F-9DBF-407F5F50A4C8}" destId="{12B34D6E-65AD-4E17-A3C9-58B02381941C}" srcOrd="1" destOrd="0" presId="urn:microsoft.com/office/officeart/2005/8/layout/cycle4#1"/>
    <dgm:cxn modelId="{98F69893-3827-4CE9-A3DB-DF259E13CD92}" srcId="{68163369-A916-4D88-883C-2E81B11E0B8A}" destId="{05D56460-BF6C-45E1-AA7F-ABF2C65D8C44}" srcOrd="2" destOrd="0" parTransId="{8D62B62D-8C7D-4E91-83AF-348F819CA0E4}" sibTransId="{FB22553A-B092-4C66-BD53-2E8623C8C2B8}"/>
    <dgm:cxn modelId="{B638B3C1-9C20-4016-AFB1-BC9B3952F766}" type="presOf" srcId="{2D8A67D4-C088-47FB-918F-47791408DCEF}" destId="{B646DF30-CBC0-4323-8E42-9A0BC1BC1CAF}" srcOrd="0" destOrd="0" presId="urn:microsoft.com/office/officeart/2005/8/layout/cycle4#1"/>
    <dgm:cxn modelId="{4E153860-CB6A-4747-B96B-6327901CACDA}" type="presOf" srcId="{12FDF542-00D7-4E12-BA67-C488F5438D80}" destId="{3E48144C-1278-40B6-A98B-D0C6D9A37ECA}" srcOrd="0" destOrd="0" presId="urn:microsoft.com/office/officeart/2005/8/layout/cycle4#1"/>
    <dgm:cxn modelId="{98B32BC4-9ADB-41B6-A911-E97A3C75A161}" type="presOf" srcId="{AB8CE6F9-9D9B-4F3B-B9BA-C14041C01529}" destId="{B646DF30-CBC0-4323-8E42-9A0BC1BC1CAF}" srcOrd="0" destOrd="2" presId="urn:microsoft.com/office/officeart/2005/8/layout/cycle4#1"/>
    <dgm:cxn modelId="{C9CC66FF-EF05-4966-AE08-357BE7567B4E}" type="presOf" srcId="{24BBFF0C-B8D4-4EA0-96A6-547B64C4AEF7}" destId="{C8E432D4-59B1-4888-A151-949554215564}" srcOrd="0" destOrd="1" presId="urn:microsoft.com/office/officeart/2005/8/layout/cycle4#1"/>
    <dgm:cxn modelId="{00A466A3-565B-46AA-82C7-94C599DBB039}" type="presOf" srcId="{AB8CE6F9-9D9B-4F3B-B9BA-C14041C01529}" destId="{FA9FF8E2-60F1-4530-9DBA-E39F310A4409}" srcOrd="1" destOrd="2" presId="urn:microsoft.com/office/officeart/2005/8/layout/cycle4#1"/>
    <dgm:cxn modelId="{C02C0F04-1CB4-4F68-AEE2-3512AB7155A9}" srcId="{12FDF542-00D7-4E12-BA67-C488F5438D80}" destId="{C3BC77F2-79DF-4B82-BBE2-8AE984DDF565}" srcOrd="4" destOrd="0" parTransId="{BE9F984E-2469-4949-98A1-1A75C12A72E7}" sibTransId="{67F45053-175D-48C2-892E-D7CB12C2925F}"/>
    <dgm:cxn modelId="{A3F9997E-A2C6-4C8A-BEE6-A65A132DEF5B}" srcId="{12FDF542-00D7-4E12-BA67-C488F5438D80}" destId="{AB8CE6F9-9D9B-4F3B-B9BA-C14041C01529}" srcOrd="2" destOrd="0" parTransId="{F81CC3B3-7CBF-472F-B11D-30C31FEFF916}" sibTransId="{3A5B0DED-4C13-4D1C-951B-7AF531929CFE}"/>
    <dgm:cxn modelId="{053C27BC-56D1-4138-BAC2-975E41D7CD39}" type="presOf" srcId="{C3BC77F2-79DF-4B82-BBE2-8AE984DDF565}" destId="{B646DF30-CBC0-4323-8E42-9A0BC1BC1CAF}" srcOrd="0" destOrd="4" presId="urn:microsoft.com/office/officeart/2005/8/layout/cycle4#1"/>
    <dgm:cxn modelId="{AB7C8D93-F1C0-458C-94DE-4118490513CC}" srcId="{C0E0E02C-260F-49FE-B306-2F0B85AAB27B}" destId="{7E04BBC8-7598-4451-B08C-54FC3B95D893}" srcOrd="2" destOrd="0" parTransId="{1D0DABD3-6F43-4414-ABD2-8151F9832E4B}" sibTransId="{699A6602-0116-4F2C-9683-13102E88DF8E}"/>
    <dgm:cxn modelId="{89BA5E49-79FB-444B-8A2B-2D53F81D2538}" type="presOf" srcId="{C0E0E02C-260F-49FE-B306-2F0B85AAB27B}" destId="{F828605E-C7D9-494E-A6EF-CD4B8E58B455}" srcOrd="0" destOrd="0" presId="urn:microsoft.com/office/officeart/2005/8/layout/cycle4#1"/>
    <dgm:cxn modelId="{26E58E4A-9BFF-4070-B3C8-140E9507015D}" type="presOf" srcId="{EFD9CDAB-5AAD-4D41-B212-5974E8FA7A98}" destId="{12B34D6E-65AD-4E17-A3C9-58B02381941C}" srcOrd="1" destOrd="2" presId="urn:microsoft.com/office/officeart/2005/8/layout/cycle4#1"/>
    <dgm:cxn modelId="{C97945C1-2BFB-4734-B4D9-AFB072DE54B5}" type="presOf" srcId="{24BBFF0C-B8D4-4EA0-96A6-547B64C4AEF7}" destId="{12B34D6E-65AD-4E17-A3C9-58B02381941C}" srcOrd="1" destOrd="1" presId="urn:microsoft.com/office/officeart/2005/8/layout/cycle4#1"/>
    <dgm:cxn modelId="{F5F377C3-3945-47DB-A809-79AA5C2D92D9}" type="presOf" srcId="{15BDF447-C767-4700-9333-FC360A1680DE}" destId="{161352CE-03BE-4E66-ACFB-6564FDABC962}" srcOrd="1" destOrd="3" presId="urn:microsoft.com/office/officeart/2005/8/layout/cycle4#1"/>
    <dgm:cxn modelId="{C10F3BA8-8053-4716-9BEC-987280BFF3E2}" type="presOf" srcId="{D61F7B17-A65C-4313-B1F7-DE52F0EC0E51}" destId="{FA9FF8E2-60F1-4530-9DBA-E39F310A4409}" srcOrd="1" destOrd="3" presId="urn:microsoft.com/office/officeart/2005/8/layout/cycle4#1"/>
    <dgm:cxn modelId="{74FA6D2C-9109-4313-B55E-B15E87F209CA}" type="presOf" srcId="{7E04BBC8-7598-4451-B08C-54FC3B95D893}" destId="{3BF148C3-7BAF-4D7F-9CE1-1B70CD10711C}" srcOrd="0" destOrd="0" presId="urn:microsoft.com/office/officeart/2005/8/layout/cycle4#1"/>
    <dgm:cxn modelId="{1C15C1D1-BA0D-4636-962B-9049F10314BF}" srcId="{C0E0E02C-260F-49FE-B306-2F0B85AAB27B}" destId="{FE23E622-211C-463B-8B41-D19673B4A86D}" srcOrd="0" destOrd="0" parTransId="{3BE8469A-7034-4758-92AC-27537136A389}" sibTransId="{28EEA4AB-3043-44FB-B192-A25BBADF6562}"/>
    <dgm:cxn modelId="{7B7AD855-1342-4197-AAE5-BD5FB4E6A7F8}" type="presOf" srcId="{FE23E622-211C-463B-8B41-D19673B4A86D}" destId="{D0C27555-BFF6-4B49-BAA2-077032B16A05}" srcOrd="0" destOrd="0" presId="urn:microsoft.com/office/officeart/2005/8/layout/cycle4#1"/>
    <dgm:cxn modelId="{E94B60A2-7C2D-40E9-9661-ADFBF1B3CCE7}" type="presOf" srcId="{1CBA6A2E-674E-4831-8BB1-E49538D60665}" destId="{031E60D1-D65D-4AD6-86A7-F5544061D7E6}" srcOrd="0" destOrd="1" presId="urn:microsoft.com/office/officeart/2005/8/layout/cycle4#1"/>
    <dgm:cxn modelId="{7DC6E3BB-6BE6-4732-8C92-6338C733EA46}" type="presOf" srcId="{AEA73729-8F44-49B9-8942-DB6D6454169D}" destId="{B646DF30-CBC0-4323-8E42-9A0BC1BC1CAF}" srcOrd="0" destOrd="1" presId="urn:microsoft.com/office/officeart/2005/8/layout/cycle4#1"/>
    <dgm:cxn modelId="{AD2F5E41-BBC4-42C6-AC42-DD3FBCF93F4D}" type="presOf" srcId="{9C0B322D-05D0-48AF-9217-CF34ED955A52}" destId="{3CBCB9BB-6941-4529-AE23-80D8B3C724F4}" srcOrd="0" destOrd="1" presId="urn:microsoft.com/office/officeart/2005/8/layout/cycle4#1"/>
    <dgm:cxn modelId="{63F1BAB0-2ACC-4E82-AC19-81FA3BDD1BBB}" srcId="{FE23E622-211C-463B-8B41-D19673B4A86D}" destId="{DC9D4D57-A5AE-4FB8-B109-3F99627ED0D2}" srcOrd="0" destOrd="0" parTransId="{708998C3-CAA9-4DB2-8222-903FC845D1E1}" sibTransId="{0FEE309C-B7B9-4A45-9CEC-54806B07BCA4}"/>
    <dgm:cxn modelId="{03B693E4-5DB7-439D-AD97-229777AE6012}" srcId="{12FDF542-00D7-4E12-BA67-C488F5438D80}" destId="{AEA73729-8F44-49B9-8942-DB6D6454169D}" srcOrd="1" destOrd="0" parTransId="{103DFF01-8741-4AFD-A943-F2CDF9116509}" sibTransId="{E6E7C6E1-F2EB-4721-A94E-CC86F4B3FEDE}"/>
    <dgm:cxn modelId="{866DA7CF-BC16-4BDB-A0C6-42BA9CACC938}" srcId="{C0E0E02C-260F-49FE-B306-2F0B85AAB27B}" destId="{12FDF542-00D7-4E12-BA67-C488F5438D80}" srcOrd="3" destOrd="0" parTransId="{9E77C035-9969-4EDD-AA72-33ACA4DCEDDF}" sibTransId="{DD5F36EA-C060-48A9-81B0-5AC8D521E47A}"/>
    <dgm:cxn modelId="{E2F76FDC-91BD-4059-90C4-06B73F4228B6}" srcId="{68163369-A916-4D88-883C-2E81B11E0B8A}" destId="{D58C4B66-D44C-4367-90BD-8A2999A8DCF5}" srcOrd="4" destOrd="0" parTransId="{580E3123-21D9-4B6B-A3F2-1B7939818B3D}" sibTransId="{7F887090-74A0-493F-B4EB-67AD92DE371D}"/>
    <dgm:cxn modelId="{8B1B3109-37C3-47B4-9898-22362CA8FBC8}" srcId="{7E04BBC8-7598-4451-B08C-54FC3B95D893}" destId="{24BBFF0C-B8D4-4EA0-96A6-547B64C4AEF7}" srcOrd="1" destOrd="0" parTransId="{8CA5E13C-F805-487A-9ED0-A7FC5F7E378F}" sibTransId="{918B5AFC-759B-4FED-8B78-6DAC760866D9}"/>
    <dgm:cxn modelId="{E1CBE892-BAB5-48B7-B26C-CE54FC313B04}" srcId="{12FDF542-00D7-4E12-BA67-C488F5438D80}" destId="{D61F7B17-A65C-4313-B1F7-DE52F0EC0E51}" srcOrd="3" destOrd="0" parTransId="{78B441AD-5B31-4CCA-982A-BD2890789DE2}" sibTransId="{FD8CEE1A-8613-49A5-A993-C1112A811474}"/>
    <dgm:cxn modelId="{3FD8AA6D-9DFC-40D6-A30D-2E528BDD4BDA}" type="presOf" srcId="{67459C15-A73F-4593-BF0F-D5D3C3CBB698}" destId="{3CBCB9BB-6941-4529-AE23-80D8B3C724F4}" srcOrd="0" destOrd="0" presId="urn:microsoft.com/office/officeart/2005/8/layout/cycle4#1"/>
    <dgm:cxn modelId="{ED9D1257-2665-42EF-B67E-88D17F52358D}" srcId="{C0E0E02C-260F-49FE-B306-2F0B85AAB27B}" destId="{68163369-A916-4D88-883C-2E81B11E0B8A}" srcOrd="1" destOrd="0" parTransId="{30CD2342-466B-4414-B747-9FC1BDA7BD69}" sibTransId="{DB73AC78-F02A-4C64-8FFC-C5F269424922}"/>
    <dgm:cxn modelId="{64D03A4C-858A-40D0-9116-A6D0A4D7010A}" srcId="{FE23E622-211C-463B-8B41-D19673B4A86D}" destId="{501E52D3-6665-48C1-9F57-4DC24F5A3C77}" srcOrd="2" destOrd="0" parTransId="{820FA996-256C-4D8F-913B-2838538D5D7D}" sibTransId="{88096284-DB49-4CA2-8F28-03EE813CD3D8}"/>
    <dgm:cxn modelId="{4568F6F1-247C-4BE5-A500-95749D160CEA}" srcId="{68163369-A916-4D88-883C-2E81B11E0B8A}" destId="{15BDF447-C767-4700-9333-FC360A1680DE}" srcOrd="3" destOrd="0" parTransId="{00A7C20A-C56F-4C1C-9EC6-C3D6B288FF38}" sibTransId="{07B161ED-599F-43EA-A6D9-4D68E34F3512}"/>
    <dgm:cxn modelId="{DCEB3A1F-C36A-4064-82A3-F8B44C82702B}" srcId="{7E04BBC8-7598-4451-B08C-54FC3B95D893}" destId="{00813219-9992-441F-9DBF-407F5F50A4C8}" srcOrd="0" destOrd="0" parTransId="{8A714E37-4310-4B82-B851-AA1C355C29D0}" sibTransId="{E879C01F-3B01-45A6-A369-F4B9C1119EB0}"/>
    <dgm:cxn modelId="{388E8A3D-C6C9-4BD3-9ADB-ACA86F0190CA}" type="presOf" srcId="{2D8A67D4-C088-47FB-918F-47791408DCEF}" destId="{FA9FF8E2-60F1-4530-9DBA-E39F310A4409}" srcOrd="1" destOrd="0" presId="urn:microsoft.com/office/officeart/2005/8/layout/cycle4#1"/>
    <dgm:cxn modelId="{4797B727-41AB-4657-AF6B-ED51AF1B8AC5}" type="presOf" srcId="{501E52D3-6665-48C1-9F57-4DC24F5A3C77}" destId="{FA42035D-EAB4-4843-81B0-4A889B713BA7}" srcOrd="1" destOrd="2" presId="urn:microsoft.com/office/officeart/2005/8/layout/cycle4#1"/>
    <dgm:cxn modelId="{73AA7138-FBF7-4686-B9C6-042045538ED3}" type="presOf" srcId="{C3BC77F2-79DF-4B82-BBE2-8AE984DDF565}" destId="{FA9FF8E2-60F1-4530-9DBA-E39F310A4409}" srcOrd="1" destOrd="4" presId="urn:microsoft.com/office/officeart/2005/8/layout/cycle4#1"/>
    <dgm:cxn modelId="{44BEEE73-834D-4774-9902-7F5D9C9B08E1}" type="presOf" srcId="{9C0B322D-05D0-48AF-9217-CF34ED955A52}" destId="{161352CE-03BE-4E66-ACFB-6564FDABC962}" srcOrd="1" destOrd="1" presId="urn:microsoft.com/office/officeart/2005/8/layout/cycle4#1"/>
    <dgm:cxn modelId="{AED6C927-B2DA-4FF7-8C12-F84E039348FC}" srcId="{12FDF542-00D7-4E12-BA67-C488F5438D80}" destId="{2D8A67D4-C088-47FB-918F-47791408DCEF}" srcOrd="0" destOrd="0" parTransId="{DEAB36C8-43B0-4C16-A7F7-639ECACA278A}" sibTransId="{370242E1-9C72-4089-8CBE-AC92B833BA13}"/>
    <dgm:cxn modelId="{86E94600-1757-4EB4-BE7F-1FBCCBAA13AE}" type="presOf" srcId="{D58C4B66-D44C-4367-90BD-8A2999A8DCF5}" destId="{161352CE-03BE-4E66-ACFB-6564FDABC962}" srcOrd="1" destOrd="4" presId="urn:microsoft.com/office/officeart/2005/8/layout/cycle4#1"/>
    <dgm:cxn modelId="{69037BCC-2956-45DA-9B4A-7DD490E542C3}" type="presOf" srcId="{68163369-A916-4D88-883C-2E81B11E0B8A}" destId="{EF320520-1CE5-4E05-A913-6ECA70EF8ECB}" srcOrd="0" destOrd="0" presId="urn:microsoft.com/office/officeart/2005/8/layout/cycle4#1"/>
    <dgm:cxn modelId="{7AC9FB33-D91B-4734-923F-6F1DA22805CC}" type="presOf" srcId="{05D56460-BF6C-45E1-AA7F-ABF2C65D8C44}" destId="{3CBCB9BB-6941-4529-AE23-80D8B3C724F4}" srcOrd="0" destOrd="2" presId="urn:microsoft.com/office/officeart/2005/8/layout/cycle4#1"/>
    <dgm:cxn modelId="{79D69CC9-2194-4F85-A978-835639893DC6}" type="presOf" srcId="{15BDF447-C767-4700-9333-FC360A1680DE}" destId="{3CBCB9BB-6941-4529-AE23-80D8B3C724F4}" srcOrd="0" destOrd="3" presId="urn:microsoft.com/office/officeart/2005/8/layout/cycle4#1"/>
    <dgm:cxn modelId="{0EF3AF92-C1B7-44AF-B4D3-51D67963E7B0}" srcId="{FE23E622-211C-463B-8B41-D19673B4A86D}" destId="{1CBA6A2E-674E-4831-8BB1-E49538D60665}" srcOrd="1" destOrd="0" parTransId="{E925034F-1386-4CD8-AC05-4EF1F80DA3CA}" sibTransId="{61A98026-E7C9-43A1-A6B4-A502BCA2DD62}"/>
    <dgm:cxn modelId="{AF2E7A4B-5ACF-401E-BD3F-ADC2D26F233A}" type="presOf" srcId="{D58C4B66-D44C-4367-90BD-8A2999A8DCF5}" destId="{3CBCB9BB-6941-4529-AE23-80D8B3C724F4}" srcOrd="0" destOrd="4" presId="urn:microsoft.com/office/officeart/2005/8/layout/cycle4#1"/>
    <dgm:cxn modelId="{5F67F6EF-C736-47B2-8ADF-571FC02E30FA}" srcId="{68163369-A916-4D88-883C-2E81B11E0B8A}" destId="{67459C15-A73F-4593-BF0F-D5D3C3CBB698}" srcOrd="0" destOrd="0" parTransId="{899A1B20-B852-4A35-923E-73D3647A131A}" sibTransId="{2BB5FAA1-C8FC-4EB9-B52A-4D98AB6B3C97}"/>
    <dgm:cxn modelId="{2C640E4F-594D-4EA0-A996-2FE84802245A}" type="presOf" srcId="{EFD9CDAB-5AAD-4D41-B212-5974E8FA7A98}" destId="{C8E432D4-59B1-4888-A151-949554215564}" srcOrd="0" destOrd="2" presId="urn:microsoft.com/office/officeart/2005/8/layout/cycle4#1"/>
    <dgm:cxn modelId="{303024BA-F397-4F62-8982-1B171AE1E27C}" type="presOf" srcId="{00813219-9992-441F-9DBF-407F5F50A4C8}" destId="{C8E432D4-59B1-4888-A151-949554215564}" srcOrd="0" destOrd="0" presId="urn:microsoft.com/office/officeart/2005/8/layout/cycle4#1"/>
    <dgm:cxn modelId="{CE84456B-42A9-49D7-BECA-C37B8478E9C5}" type="presOf" srcId="{1CBA6A2E-674E-4831-8BB1-E49538D60665}" destId="{FA42035D-EAB4-4843-81B0-4A889B713BA7}" srcOrd="1" destOrd="1" presId="urn:microsoft.com/office/officeart/2005/8/layout/cycle4#1"/>
    <dgm:cxn modelId="{7E3E4C12-494A-4B85-A21E-97CEB2687401}" type="presOf" srcId="{D61F7B17-A65C-4313-B1F7-DE52F0EC0E51}" destId="{B646DF30-CBC0-4323-8E42-9A0BC1BC1CAF}" srcOrd="0" destOrd="3" presId="urn:microsoft.com/office/officeart/2005/8/layout/cycle4#1"/>
    <dgm:cxn modelId="{75A83F33-D78B-42B4-B096-30B12BD31093}" srcId="{7E04BBC8-7598-4451-B08C-54FC3B95D893}" destId="{EFD9CDAB-5AAD-4D41-B212-5974E8FA7A98}" srcOrd="2" destOrd="0" parTransId="{6177F7E5-00CE-462B-AF81-9D8C295C624E}" sibTransId="{0BEF25F4-DABC-4A36-AA15-C9028DBE5DB5}"/>
    <dgm:cxn modelId="{7FA9C6CB-66A9-4D7E-88F5-65844579B31C}" type="presOf" srcId="{67459C15-A73F-4593-BF0F-D5D3C3CBB698}" destId="{161352CE-03BE-4E66-ACFB-6564FDABC962}" srcOrd="1" destOrd="0" presId="urn:microsoft.com/office/officeart/2005/8/layout/cycle4#1"/>
    <dgm:cxn modelId="{BF0F98E3-B271-4133-8130-A119B2B185F9}" type="presParOf" srcId="{F828605E-C7D9-494E-A6EF-CD4B8E58B455}" destId="{A48349EE-4DCD-4074-B7BC-BA6723C7B0F3}" srcOrd="0" destOrd="0" presId="urn:microsoft.com/office/officeart/2005/8/layout/cycle4#1"/>
    <dgm:cxn modelId="{54B2FF65-40B7-4487-8659-CDB170E4CA78}" type="presParOf" srcId="{A48349EE-4DCD-4074-B7BC-BA6723C7B0F3}" destId="{0FADDF8A-4BFB-4330-B30E-C6CC4A99F527}" srcOrd="0" destOrd="0" presId="urn:microsoft.com/office/officeart/2005/8/layout/cycle4#1"/>
    <dgm:cxn modelId="{4004F7DF-3E1A-4FD0-9F2F-C414B5C0A15E}" type="presParOf" srcId="{0FADDF8A-4BFB-4330-B30E-C6CC4A99F527}" destId="{031E60D1-D65D-4AD6-86A7-F5544061D7E6}" srcOrd="0" destOrd="0" presId="urn:microsoft.com/office/officeart/2005/8/layout/cycle4#1"/>
    <dgm:cxn modelId="{893FA109-6C33-4645-8A22-25F2DABA62E6}" type="presParOf" srcId="{0FADDF8A-4BFB-4330-B30E-C6CC4A99F527}" destId="{FA42035D-EAB4-4843-81B0-4A889B713BA7}" srcOrd="1" destOrd="0" presId="urn:microsoft.com/office/officeart/2005/8/layout/cycle4#1"/>
    <dgm:cxn modelId="{CCC8A302-FE85-4439-A25D-BE82624ACE6A}" type="presParOf" srcId="{A48349EE-4DCD-4074-B7BC-BA6723C7B0F3}" destId="{9756B277-C7BB-41B2-BB5B-9F250A4F0041}" srcOrd="1" destOrd="0" presId="urn:microsoft.com/office/officeart/2005/8/layout/cycle4#1"/>
    <dgm:cxn modelId="{BB807C2E-3EE2-427B-B10C-055EAD141D97}" type="presParOf" srcId="{9756B277-C7BB-41B2-BB5B-9F250A4F0041}" destId="{3CBCB9BB-6941-4529-AE23-80D8B3C724F4}" srcOrd="0" destOrd="0" presId="urn:microsoft.com/office/officeart/2005/8/layout/cycle4#1"/>
    <dgm:cxn modelId="{E4C1B0D3-70A4-4FF1-BD67-85FF95EEA6E0}" type="presParOf" srcId="{9756B277-C7BB-41B2-BB5B-9F250A4F0041}" destId="{161352CE-03BE-4E66-ACFB-6564FDABC962}" srcOrd="1" destOrd="0" presId="urn:microsoft.com/office/officeart/2005/8/layout/cycle4#1"/>
    <dgm:cxn modelId="{6C99FEAF-C4DB-4540-9F03-D1F222D8DC80}" type="presParOf" srcId="{A48349EE-4DCD-4074-B7BC-BA6723C7B0F3}" destId="{99023872-ECCD-47E3-8EE2-E1194D41133E}" srcOrd="2" destOrd="0" presId="urn:microsoft.com/office/officeart/2005/8/layout/cycle4#1"/>
    <dgm:cxn modelId="{CA802AD2-E520-44E8-A80E-E5C4603F42D1}" type="presParOf" srcId="{99023872-ECCD-47E3-8EE2-E1194D41133E}" destId="{C8E432D4-59B1-4888-A151-949554215564}" srcOrd="0" destOrd="0" presId="urn:microsoft.com/office/officeart/2005/8/layout/cycle4#1"/>
    <dgm:cxn modelId="{4DC65416-85A9-46AD-823D-B819CA9AADF6}" type="presParOf" srcId="{99023872-ECCD-47E3-8EE2-E1194D41133E}" destId="{12B34D6E-65AD-4E17-A3C9-58B02381941C}" srcOrd="1" destOrd="0" presId="urn:microsoft.com/office/officeart/2005/8/layout/cycle4#1"/>
    <dgm:cxn modelId="{6B5F7072-31DD-4F10-9605-72ADD8F0D73F}" type="presParOf" srcId="{A48349EE-4DCD-4074-B7BC-BA6723C7B0F3}" destId="{B5032784-4726-4589-BE32-C32454714DBE}" srcOrd="3" destOrd="0" presId="urn:microsoft.com/office/officeart/2005/8/layout/cycle4#1"/>
    <dgm:cxn modelId="{D3017893-39BF-43D9-9BB6-33F497617C25}" type="presParOf" srcId="{B5032784-4726-4589-BE32-C32454714DBE}" destId="{B646DF30-CBC0-4323-8E42-9A0BC1BC1CAF}" srcOrd="0" destOrd="0" presId="urn:microsoft.com/office/officeart/2005/8/layout/cycle4#1"/>
    <dgm:cxn modelId="{EDAFD3B0-E7C2-4A6F-86F2-278B6387C575}" type="presParOf" srcId="{B5032784-4726-4589-BE32-C32454714DBE}" destId="{FA9FF8E2-60F1-4530-9DBA-E39F310A4409}" srcOrd="1" destOrd="0" presId="urn:microsoft.com/office/officeart/2005/8/layout/cycle4#1"/>
    <dgm:cxn modelId="{EFA6FFEF-3130-4D12-A8FC-61542D7AA787}" type="presParOf" srcId="{A48349EE-4DCD-4074-B7BC-BA6723C7B0F3}" destId="{4380E551-9B67-45B2-B8C2-CA31DAE3AAE1}" srcOrd="4" destOrd="0" presId="urn:microsoft.com/office/officeart/2005/8/layout/cycle4#1"/>
    <dgm:cxn modelId="{A3254D30-4FC9-4C2C-B61D-11F73FE0D9C0}" type="presParOf" srcId="{F828605E-C7D9-494E-A6EF-CD4B8E58B455}" destId="{378CBFE6-2F6E-4E3E-8886-9B30EB7DF95F}" srcOrd="1" destOrd="0" presId="urn:microsoft.com/office/officeart/2005/8/layout/cycle4#1"/>
    <dgm:cxn modelId="{BEE3CD25-79EA-48F5-B9A9-B173BCF3E067}" type="presParOf" srcId="{378CBFE6-2F6E-4E3E-8886-9B30EB7DF95F}" destId="{D0C27555-BFF6-4B49-BAA2-077032B16A05}" srcOrd="0" destOrd="0" presId="urn:microsoft.com/office/officeart/2005/8/layout/cycle4#1"/>
    <dgm:cxn modelId="{2FEAF045-FFED-417C-8165-178E07FF3EAA}" type="presParOf" srcId="{378CBFE6-2F6E-4E3E-8886-9B30EB7DF95F}" destId="{EF320520-1CE5-4E05-A913-6ECA70EF8ECB}" srcOrd="1" destOrd="0" presId="urn:microsoft.com/office/officeart/2005/8/layout/cycle4#1"/>
    <dgm:cxn modelId="{B9C9B818-B60C-4B4A-B81F-F6B467E7C652}" type="presParOf" srcId="{378CBFE6-2F6E-4E3E-8886-9B30EB7DF95F}" destId="{3BF148C3-7BAF-4D7F-9CE1-1B70CD10711C}" srcOrd="2" destOrd="0" presId="urn:microsoft.com/office/officeart/2005/8/layout/cycle4#1"/>
    <dgm:cxn modelId="{530A0C4C-D302-4189-A08F-5DF8EB7E62DD}" type="presParOf" srcId="{378CBFE6-2F6E-4E3E-8886-9B30EB7DF95F}" destId="{3E48144C-1278-40B6-A98B-D0C6D9A37ECA}" srcOrd="3" destOrd="0" presId="urn:microsoft.com/office/officeart/2005/8/layout/cycle4#1"/>
    <dgm:cxn modelId="{FBFCC3CF-AE1A-4AB2-AC1C-77247CADD292}" type="presParOf" srcId="{378CBFE6-2F6E-4E3E-8886-9B30EB7DF95F}" destId="{3C7C6407-BB88-4DBC-98BF-D372C5089E10}" srcOrd="4" destOrd="0" presId="urn:microsoft.com/office/officeart/2005/8/layout/cycle4#1"/>
    <dgm:cxn modelId="{7172176B-56C6-42D8-B8F9-2F2088E8F0BA}" type="presParOf" srcId="{F828605E-C7D9-494E-A6EF-CD4B8E58B455}" destId="{DF692853-DAB1-40F4-8166-343D25E2F856}" srcOrd="2" destOrd="0" presId="urn:microsoft.com/office/officeart/2005/8/layout/cycle4#1"/>
    <dgm:cxn modelId="{367B88FC-26B4-43D8-9995-7FF86B901C64}" type="presParOf" srcId="{F828605E-C7D9-494E-A6EF-CD4B8E58B455}" destId="{84A92D9C-BDF4-4CBB-8943-908786B56B77}"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CF405B-C9CE-499D-BB75-660E08132C05}"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ZA"/>
        </a:p>
      </dgm:t>
    </dgm:pt>
    <dgm:pt modelId="{695466CC-CE06-4FB1-B882-FEFFD0C12F87}">
      <dgm:prSet phldrT="[Text]"/>
      <dgm:spPr/>
      <dgm:t>
        <a:bodyPr/>
        <a:lstStyle/>
        <a:p>
          <a:r>
            <a:rPr lang="en-ZA" dirty="0" smtClean="0"/>
            <a:t>Conceptual frameworks</a:t>
          </a:r>
          <a:endParaRPr lang="en-ZA" dirty="0"/>
        </a:p>
      </dgm:t>
    </dgm:pt>
    <dgm:pt modelId="{02CE700D-BC85-4B99-B040-20E14852BFCC}" type="parTrans" cxnId="{1E184A4D-E7D8-4767-AB29-9DE9101AC56B}">
      <dgm:prSet/>
      <dgm:spPr/>
      <dgm:t>
        <a:bodyPr/>
        <a:lstStyle/>
        <a:p>
          <a:endParaRPr lang="en-ZA"/>
        </a:p>
      </dgm:t>
    </dgm:pt>
    <dgm:pt modelId="{60C0E5BD-C204-43B2-B05F-5E38EC8372A9}" type="sibTrans" cxnId="{1E184A4D-E7D8-4767-AB29-9DE9101AC56B}">
      <dgm:prSet/>
      <dgm:spPr/>
      <dgm:t>
        <a:bodyPr/>
        <a:lstStyle/>
        <a:p>
          <a:endParaRPr lang="en-ZA"/>
        </a:p>
      </dgm:t>
    </dgm:pt>
    <dgm:pt modelId="{3AF71C1C-1932-4CBF-AD42-056D342019B5}">
      <dgm:prSet phldrT="[Text]"/>
      <dgm:spPr/>
      <dgm:t>
        <a:bodyPr/>
        <a:lstStyle/>
        <a:p>
          <a:r>
            <a:rPr lang="en-ZA" dirty="0" smtClean="0"/>
            <a:t>Theoretical perspectives</a:t>
          </a:r>
          <a:endParaRPr lang="en-ZA" dirty="0"/>
        </a:p>
      </dgm:t>
    </dgm:pt>
    <dgm:pt modelId="{181891B4-1B76-4D36-B79D-1AE8E1F2569F}" type="parTrans" cxnId="{DF6D2D1C-7FEC-4F0B-8C64-BC0F0E85878B}">
      <dgm:prSet/>
      <dgm:spPr/>
      <dgm:t>
        <a:bodyPr/>
        <a:lstStyle/>
        <a:p>
          <a:endParaRPr lang="en-ZA"/>
        </a:p>
      </dgm:t>
    </dgm:pt>
    <dgm:pt modelId="{A753705D-9608-4245-8A0B-C67AFB99FB4E}" type="sibTrans" cxnId="{DF6D2D1C-7FEC-4F0B-8C64-BC0F0E85878B}">
      <dgm:prSet/>
      <dgm:spPr/>
      <dgm:t>
        <a:bodyPr/>
        <a:lstStyle/>
        <a:p>
          <a:endParaRPr lang="en-ZA"/>
        </a:p>
      </dgm:t>
    </dgm:pt>
    <dgm:pt modelId="{3F6B2370-1C53-4395-A7FF-218353B96071}" type="pres">
      <dgm:prSet presAssocID="{35CF405B-C9CE-499D-BB75-660E08132C05}" presName="compositeShape" presStyleCnt="0">
        <dgm:presLayoutVars>
          <dgm:chMax val="2"/>
          <dgm:dir/>
          <dgm:resizeHandles val="exact"/>
        </dgm:presLayoutVars>
      </dgm:prSet>
      <dgm:spPr/>
      <dgm:t>
        <a:bodyPr/>
        <a:lstStyle/>
        <a:p>
          <a:endParaRPr lang="en-ZA"/>
        </a:p>
      </dgm:t>
    </dgm:pt>
    <dgm:pt modelId="{D8ADA50C-28E9-4479-9337-B78518639EB0}" type="pres">
      <dgm:prSet presAssocID="{35CF405B-C9CE-499D-BB75-660E08132C05}" presName="ribbon" presStyleLbl="node1" presStyleIdx="0" presStyleCnt="1"/>
      <dgm:spPr>
        <a:solidFill>
          <a:srgbClr val="00B050"/>
        </a:solidFill>
      </dgm:spPr>
      <dgm:t>
        <a:bodyPr/>
        <a:lstStyle/>
        <a:p>
          <a:endParaRPr lang="en-ZA"/>
        </a:p>
      </dgm:t>
    </dgm:pt>
    <dgm:pt modelId="{C3AB38DD-E894-46B9-9C47-FA73C131EAEC}" type="pres">
      <dgm:prSet presAssocID="{35CF405B-C9CE-499D-BB75-660E08132C05}" presName="leftArrowText" presStyleLbl="node1" presStyleIdx="0" presStyleCnt="1">
        <dgm:presLayoutVars>
          <dgm:chMax val="0"/>
          <dgm:bulletEnabled val="1"/>
        </dgm:presLayoutVars>
      </dgm:prSet>
      <dgm:spPr/>
      <dgm:t>
        <a:bodyPr/>
        <a:lstStyle/>
        <a:p>
          <a:endParaRPr lang="en-ZA"/>
        </a:p>
      </dgm:t>
    </dgm:pt>
    <dgm:pt modelId="{0E83318E-4BF0-42C9-8B55-9F93C496CDC8}" type="pres">
      <dgm:prSet presAssocID="{35CF405B-C9CE-499D-BB75-660E08132C05}" presName="rightArrowText" presStyleLbl="node1" presStyleIdx="0" presStyleCnt="1">
        <dgm:presLayoutVars>
          <dgm:chMax val="0"/>
          <dgm:bulletEnabled val="1"/>
        </dgm:presLayoutVars>
      </dgm:prSet>
      <dgm:spPr/>
      <dgm:t>
        <a:bodyPr/>
        <a:lstStyle/>
        <a:p>
          <a:endParaRPr lang="en-ZA"/>
        </a:p>
      </dgm:t>
    </dgm:pt>
  </dgm:ptLst>
  <dgm:cxnLst>
    <dgm:cxn modelId="{49B1813A-ABA4-4615-9A19-04ED9D1F13BB}" type="presOf" srcId="{3AF71C1C-1932-4CBF-AD42-056D342019B5}" destId="{0E83318E-4BF0-42C9-8B55-9F93C496CDC8}" srcOrd="0" destOrd="0" presId="urn:microsoft.com/office/officeart/2005/8/layout/arrow6"/>
    <dgm:cxn modelId="{0588DE20-0A31-49A6-8F19-5CBEFE6BD898}" type="presOf" srcId="{695466CC-CE06-4FB1-B882-FEFFD0C12F87}" destId="{C3AB38DD-E894-46B9-9C47-FA73C131EAEC}" srcOrd="0" destOrd="0" presId="urn:microsoft.com/office/officeart/2005/8/layout/arrow6"/>
    <dgm:cxn modelId="{15E145C1-F6B5-4004-B10F-6EAC1B864AC2}" type="presOf" srcId="{35CF405B-C9CE-499D-BB75-660E08132C05}" destId="{3F6B2370-1C53-4395-A7FF-218353B96071}" srcOrd="0" destOrd="0" presId="urn:microsoft.com/office/officeart/2005/8/layout/arrow6"/>
    <dgm:cxn modelId="{1E184A4D-E7D8-4767-AB29-9DE9101AC56B}" srcId="{35CF405B-C9CE-499D-BB75-660E08132C05}" destId="{695466CC-CE06-4FB1-B882-FEFFD0C12F87}" srcOrd="0" destOrd="0" parTransId="{02CE700D-BC85-4B99-B040-20E14852BFCC}" sibTransId="{60C0E5BD-C204-43B2-B05F-5E38EC8372A9}"/>
    <dgm:cxn modelId="{DF6D2D1C-7FEC-4F0B-8C64-BC0F0E85878B}" srcId="{35CF405B-C9CE-499D-BB75-660E08132C05}" destId="{3AF71C1C-1932-4CBF-AD42-056D342019B5}" srcOrd="1" destOrd="0" parTransId="{181891B4-1B76-4D36-B79D-1AE8E1F2569F}" sibTransId="{A753705D-9608-4245-8A0B-C67AFB99FB4E}"/>
    <dgm:cxn modelId="{097B3C25-BA4C-45B0-A883-995060AD7691}" type="presParOf" srcId="{3F6B2370-1C53-4395-A7FF-218353B96071}" destId="{D8ADA50C-28E9-4479-9337-B78518639EB0}" srcOrd="0" destOrd="0" presId="urn:microsoft.com/office/officeart/2005/8/layout/arrow6"/>
    <dgm:cxn modelId="{DED27C4C-6A6D-4A22-A4E5-9921557F58AB}" type="presParOf" srcId="{3F6B2370-1C53-4395-A7FF-218353B96071}" destId="{C3AB38DD-E894-46B9-9C47-FA73C131EAEC}" srcOrd="1" destOrd="0" presId="urn:microsoft.com/office/officeart/2005/8/layout/arrow6"/>
    <dgm:cxn modelId="{EE83C091-C016-49FE-8EEE-201D3D2C6638}" type="presParOf" srcId="{3F6B2370-1C53-4395-A7FF-218353B96071}" destId="{0E83318E-4BF0-42C9-8B55-9F93C496CDC8}" srcOrd="2" destOrd="0" presId="urn:microsoft.com/office/officeart/2005/8/layout/arrow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961D5A-BCB1-4F4F-9D20-1AF599630E6B}" type="datetimeFigureOut">
              <a:rPr lang="en-ZA" smtClean="0"/>
              <a:t>2017/07/20</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B460DA-338B-4B90-AA76-4C1552B4296A}" type="slidenum">
              <a:rPr lang="en-ZA" smtClean="0"/>
              <a:t>‹#›</a:t>
            </a:fld>
            <a:endParaRPr lang="en-ZA"/>
          </a:p>
        </p:txBody>
      </p:sp>
    </p:spTree>
    <p:extLst>
      <p:ext uri="{BB962C8B-B14F-4D97-AF65-F5344CB8AC3E}">
        <p14:creationId xmlns:p14="http://schemas.microsoft.com/office/powerpoint/2010/main" val="398616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99F1BF1-B295-4E16-9258-3767C9E60B2F}" type="slidenum">
              <a:rPr lang="en-ZA" smtClean="0"/>
              <a:t>1</a:t>
            </a:fld>
            <a:endParaRPr lang="en-ZA"/>
          </a:p>
        </p:txBody>
      </p:sp>
    </p:spTree>
    <p:extLst>
      <p:ext uri="{BB962C8B-B14F-4D97-AF65-F5344CB8AC3E}">
        <p14:creationId xmlns:p14="http://schemas.microsoft.com/office/powerpoint/2010/main" val="2670197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FB460DA-338B-4B90-AA76-4C1552B4296A}" type="slidenum">
              <a:rPr lang="en-ZA" smtClean="0"/>
              <a:t>9</a:t>
            </a:fld>
            <a:endParaRPr lang="en-ZA"/>
          </a:p>
        </p:txBody>
      </p:sp>
    </p:spTree>
    <p:extLst>
      <p:ext uri="{BB962C8B-B14F-4D97-AF65-F5344CB8AC3E}">
        <p14:creationId xmlns:p14="http://schemas.microsoft.com/office/powerpoint/2010/main" val="1219116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ZA" dirty="0" smtClean="0"/>
          </a:p>
        </p:txBody>
      </p:sp>
      <p:sp>
        <p:nvSpPr>
          <p:cNvPr id="4" name="Slide Number Placeholder 3"/>
          <p:cNvSpPr>
            <a:spLocks noGrp="1"/>
          </p:cNvSpPr>
          <p:nvPr>
            <p:ph type="sldNum" sz="quarter" idx="5"/>
          </p:nvPr>
        </p:nvSpPr>
        <p:spPr/>
        <p:txBody>
          <a:bodyPr/>
          <a:lstStyle/>
          <a:p>
            <a:pPr>
              <a:defRPr/>
            </a:pPr>
            <a:fld id="{175765B0-641D-4BCC-A660-FF606D937AE5}" type="slidenum">
              <a:rPr lang="en-ZA" smtClean="0"/>
              <a:pPr>
                <a:defRPr/>
              </a:pPr>
              <a:t>12</a:t>
            </a:fld>
            <a:endParaRPr lang="en-ZA"/>
          </a:p>
        </p:txBody>
      </p:sp>
    </p:spTree>
    <p:extLst>
      <p:ext uri="{BB962C8B-B14F-4D97-AF65-F5344CB8AC3E}">
        <p14:creationId xmlns:p14="http://schemas.microsoft.com/office/powerpoint/2010/main" val="906248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ZA" dirty="0" smtClean="0"/>
          </a:p>
          <a:p>
            <a:endParaRPr lang="en-ZA" dirty="0" smtClean="0"/>
          </a:p>
        </p:txBody>
      </p:sp>
      <p:sp>
        <p:nvSpPr>
          <p:cNvPr id="4" name="Slide Number Placeholder 3"/>
          <p:cNvSpPr>
            <a:spLocks noGrp="1"/>
          </p:cNvSpPr>
          <p:nvPr>
            <p:ph type="sldNum" sz="quarter" idx="5"/>
          </p:nvPr>
        </p:nvSpPr>
        <p:spPr/>
        <p:txBody>
          <a:bodyPr/>
          <a:lstStyle/>
          <a:p>
            <a:pPr>
              <a:defRPr/>
            </a:pPr>
            <a:fld id="{83950A8E-D8A7-4ADE-99E1-71E097DC3DC3}" type="slidenum">
              <a:rPr lang="en-ZA" smtClean="0"/>
              <a:pPr>
                <a:defRPr/>
              </a:pPr>
              <a:t>14</a:t>
            </a:fld>
            <a:endParaRPr lang="en-ZA"/>
          </a:p>
        </p:txBody>
      </p:sp>
    </p:spTree>
    <p:extLst>
      <p:ext uri="{BB962C8B-B14F-4D97-AF65-F5344CB8AC3E}">
        <p14:creationId xmlns:p14="http://schemas.microsoft.com/office/powerpoint/2010/main" val="322008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1" i="0" kern="1200" dirty="0" smtClean="0">
                <a:solidFill>
                  <a:schemeClr val="tx1"/>
                </a:solidFill>
                <a:effectLst/>
                <a:latin typeface="+mn-lt"/>
                <a:ea typeface="+mn-ea"/>
                <a:cs typeface="+mn-cs"/>
              </a:rPr>
              <a:t>Ontology</a:t>
            </a:r>
            <a:r>
              <a:rPr lang="en-ZA" sz="1200" b="0" i="0" kern="1200" dirty="0" smtClean="0">
                <a:solidFill>
                  <a:schemeClr val="tx1"/>
                </a:solidFill>
                <a:effectLst/>
                <a:latin typeface="+mn-lt"/>
                <a:ea typeface="+mn-ea"/>
                <a:cs typeface="+mn-cs"/>
              </a:rPr>
              <a:t> is the philosophical study of the nature of being, becoming, existence, or reality, as well as the basic categories of being and their relations.</a:t>
            </a:r>
          </a:p>
          <a:p>
            <a:r>
              <a:rPr lang="en-ZA" sz="1200" b="1" i="0" kern="1200" dirty="0" smtClean="0">
                <a:solidFill>
                  <a:schemeClr val="tx1"/>
                </a:solidFill>
                <a:effectLst/>
                <a:latin typeface="+mn-lt"/>
                <a:ea typeface="+mn-ea"/>
                <a:cs typeface="+mn-cs"/>
              </a:rPr>
              <a:t>Epistemology</a:t>
            </a:r>
            <a:r>
              <a:rPr lang="en-ZA" sz="1200" b="0" i="0" kern="1200" dirty="0" smtClean="0">
                <a:solidFill>
                  <a:schemeClr val="tx1"/>
                </a:solidFill>
                <a:effectLst/>
                <a:latin typeface="+mn-lt"/>
                <a:ea typeface="+mn-ea"/>
                <a:cs typeface="+mn-cs"/>
              </a:rPr>
              <a:t> is the branch of philosophy concerned with the nature and scope of knowledge and is also referred to as "theory of knowledge".</a:t>
            </a:r>
            <a:endParaRPr lang="en-ZA" dirty="0"/>
          </a:p>
        </p:txBody>
      </p:sp>
      <p:sp>
        <p:nvSpPr>
          <p:cNvPr id="4" name="Slide Number Placeholder 3"/>
          <p:cNvSpPr>
            <a:spLocks noGrp="1"/>
          </p:cNvSpPr>
          <p:nvPr>
            <p:ph type="sldNum" sz="quarter" idx="10"/>
          </p:nvPr>
        </p:nvSpPr>
        <p:spPr/>
        <p:txBody>
          <a:bodyPr/>
          <a:lstStyle/>
          <a:p>
            <a:fld id="{9FB460DA-338B-4B90-AA76-4C1552B4296A}" type="slidenum">
              <a:rPr lang="en-ZA" smtClean="0"/>
              <a:t>26</a:t>
            </a:fld>
            <a:endParaRPr lang="en-ZA"/>
          </a:p>
        </p:txBody>
      </p:sp>
    </p:spTree>
    <p:extLst>
      <p:ext uri="{BB962C8B-B14F-4D97-AF65-F5344CB8AC3E}">
        <p14:creationId xmlns:p14="http://schemas.microsoft.com/office/powerpoint/2010/main" val="1810687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http://www.scielo.br/scielo.php?script=sci_arttext&amp;pid=S1679-39512010000200011</a:t>
            </a:r>
          </a:p>
          <a:p>
            <a:endParaRPr lang="en-ZA" dirty="0"/>
          </a:p>
        </p:txBody>
      </p:sp>
      <p:sp>
        <p:nvSpPr>
          <p:cNvPr id="4" name="Slide Number Placeholder 3"/>
          <p:cNvSpPr>
            <a:spLocks noGrp="1"/>
          </p:cNvSpPr>
          <p:nvPr>
            <p:ph type="sldNum" sz="quarter" idx="10"/>
          </p:nvPr>
        </p:nvSpPr>
        <p:spPr/>
        <p:txBody>
          <a:bodyPr/>
          <a:lstStyle/>
          <a:p>
            <a:fld id="{9FB460DA-338B-4B90-AA76-4C1552B4296A}" type="slidenum">
              <a:rPr lang="en-ZA" smtClean="0"/>
              <a:t>31</a:t>
            </a:fld>
            <a:endParaRPr lang="en-ZA"/>
          </a:p>
        </p:txBody>
      </p:sp>
    </p:spTree>
    <p:extLst>
      <p:ext uri="{BB962C8B-B14F-4D97-AF65-F5344CB8AC3E}">
        <p14:creationId xmlns:p14="http://schemas.microsoft.com/office/powerpoint/2010/main" val="930978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749806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2017/07/20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085900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2017/07/20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344164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2017/07/20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200947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2017/07/20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093758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6A3248-CC84-457B-9F76-21F7BB931C66}" type="datetimeFigureOut">
              <a:rPr lang="en-ZA" smtClean="0"/>
              <a:t>2017/07/20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114567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5F6A3248-CC84-457B-9F76-21F7BB931C66}" type="datetimeFigureOut">
              <a:rPr lang="en-ZA" smtClean="0"/>
              <a:t>2017/07/20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084512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5F6A3248-CC84-457B-9F76-21F7BB931C66}" type="datetimeFigureOut">
              <a:rPr lang="en-ZA" smtClean="0"/>
              <a:t>2017/07/20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978595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5F6A3248-CC84-457B-9F76-21F7BB931C66}" type="datetimeFigureOut">
              <a:rPr lang="en-ZA" smtClean="0"/>
              <a:t>2017/07/20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773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6A3248-CC84-457B-9F76-21F7BB931C66}" type="datetimeFigureOut">
              <a:rPr lang="en-ZA" smtClean="0"/>
              <a:t>2017/07/20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79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6A3248-CC84-457B-9F76-21F7BB931C66}" type="datetimeFigureOut">
              <a:rPr lang="en-ZA" smtClean="0"/>
              <a:t>2017/07/20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314258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6A3248-CC84-457B-9F76-21F7BB931C66}" type="datetimeFigureOut">
              <a:rPr lang="en-ZA" smtClean="0"/>
              <a:t>2017/07/20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99392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6A3248-CC84-457B-9F76-21F7BB931C66}" type="datetimeFigureOut">
              <a:rPr lang="en-ZA" smtClean="0"/>
              <a:t>2017/07/20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2D2D0-3217-456F-ABEB-D2A4B80D2884}" type="slidenum">
              <a:rPr lang="en-ZA" smtClean="0"/>
              <a:t>‹#›</a:t>
            </a:fld>
            <a:endParaRPr lang="en-ZA"/>
          </a:p>
        </p:txBody>
      </p:sp>
    </p:spTree>
    <p:extLst>
      <p:ext uri="{BB962C8B-B14F-4D97-AF65-F5344CB8AC3E}">
        <p14:creationId xmlns:p14="http://schemas.microsoft.com/office/powerpoint/2010/main" val="1340623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3" Type="http://schemas.openxmlformats.org/officeDocument/2006/relationships/hyperlink" Target="http://www.corwin.com/upm-data/23772_Ch7.pdf" TargetMode="External"/><Relationship Id="rId2" Type="http://schemas.openxmlformats.org/officeDocument/2006/relationships/hyperlink" Target="http://www.col.org/SiteCollectionDocuments/OER_BenefitsChallenges_presentation.pdf" TargetMode="External"/><Relationship Id="rId1" Type="http://schemas.openxmlformats.org/officeDocument/2006/relationships/slideLayout" Target="../slideLayouts/slideLayout2.xml"/><Relationship Id="rId4" Type="http://schemas.openxmlformats.org/officeDocument/2006/relationships/hyperlink" Target="http://www.humanities.uct.ac.za/downloads/humanities/postgrad/gradschool/navthesis/start/research_proposal.pdf"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cheryl.hodgkinson-williams@uct.ac.z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humanities.uct.ac.za/downloads/humanities/postgrad/gradschool/navthesis/start/research_proposal.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247007"/>
            <a:ext cx="8280920" cy="1470025"/>
          </a:xfrm>
        </p:spPr>
        <p:txBody>
          <a:bodyPr>
            <a:normAutofit fontScale="90000"/>
          </a:bodyPr>
          <a:lstStyle/>
          <a:p>
            <a:r>
              <a:rPr lang="en-ZA" dirty="0" smtClean="0">
                <a:solidFill>
                  <a:srgbClr val="FF0000"/>
                </a:solidFill>
              </a:rPr>
              <a:t/>
            </a:r>
            <a:br>
              <a:rPr lang="en-ZA" dirty="0" smtClean="0">
                <a:solidFill>
                  <a:srgbClr val="FF0000"/>
                </a:solidFill>
              </a:rPr>
            </a:br>
            <a:r>
              <a:rPr lang="en-ZA" b="1" dirty="0" smtClean="0">
                <a:solidFill>
                  <a:srgbClr val="00B050"/>
                </a:solidFill>
              </a:rPr>
              <a:t>4. Conceptual frameworks &amp; theories</a:t>
            </a:r>
            <a:endParaRPr lang="en-ZA" b="1" dirty="0">
              <a:solidFill>
                <a:srgbClr val="00B050"/>
              </a:solidFill>
            </a:endParaRPr>
          </a:p>
        </p:txBody>
      </p:sp>
      <p:sp>
        <p:nvSpPr>
          <p:cNvPr id="3" name="Subtitle 2"/>
          <p:cNvSpPr>
            <a:spLocks noGrp="1"/>
          </p:cNvSpPr>
          <p:nvPr>
            <p:ph type="subTitle" idx="1"/>
          </p:nvPr>
        </p:nvSpPr>
        <p:spPr/>
        <p:txBody>
          <a:bodyPr>
            <a:normAutofit fontScale="85000" lnSpcReduction="20000"/>
          </a:bodyPr>
          <a:lstStyle/>
          <a:p>
            <a:r>
              <a:rPr lang="en-ZA" dirty="0" smtClean="0"/>
              <a:t>EDN6015F</a:t>
            </a:r>
          </a:p>
          <a:p>
            <a:r>
              <a:rPr lang="en-ZA" smtClean="0"/>
              <a:t>Glenda Cox &amp;</a:t>
            </a:r>
            <a:endParaRPr lang="en-ZA" dirty="0" smtClean="0"/>
          </a:p>
          <a:p>
            <a:r>
              <a:rPr lang="en-ZA" dirty="0" smtClean="0"/>
              <a:t>Cheryl </a:t>
            </a:r>
            <a:r>
              <a:rPr lang="en-ZA" dirty="0" err="1" smtClean="0"/>
              <a:t>Hodgkinson</a:t>
            </a:r>
            <a:r>
              <a:rPr lang="en-ZA" dirty="0" smtClean="0"/>
              <a:t>-Williams</a:t>
            </a:r>
          </a:p>
          <a:p>
            <a:r>
              <a:rPr lang="en-ZA" dirty="0" smtClean="0"/>
              <a:t>3-8 February 2014</a:t>
            </a:r>
            <a:endParaRPr lang="en-ZA"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436" t="19996" r="17612" b="11107"/>
          <a:stretch/>
        </p:blipFill>
        <p:spPr bwMode="auto">
          <a:xfrm>
            <a:off x="2905593" y="404664"/>
            <a:ext cx="3249637" cy="2447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3270" y="5771653"/>
            <a:ext cx="1117460" cy="393651"/>
          </a:xfrm>
          <a:prstGeom prst="rect">
            <a:avLst/>
          </a:prstGeom>
        </p:spPr>
      </p:pic>
    </p:spTree>
    <p:extLst>
      <p:ext uri="{BB962C8B-B14F-4D97-AF65-F5344CB8AC3E}">
        <p14:creationId xmlns:p14="http://schemas.microsoft.com/office/powerpoint/2010/main" val="886260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of a conceptual framework (1)</a:t>
            </a:r>
            <a:endParaRPr lang="en-ZA"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597" t="33063" r="23991" b="1587"/>
          <a:stretch/>
        </p:blipFill>
        <p:spPr bwMode="auto">
          <a:xfrm>
            <a:off x="827584" y="1521725"/>
            <a:ext cx="7469946" cy="4643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097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of another conceptual framework (Enablers of OER)</a:t>
            </a:r>
            <a:endParaRPr lang="en-ZA" dirty="0"/>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436" t="19996" r="17612" b="11107"/>
          <a:stretch/>
        </p:blipFill>
        <p:spPr bwMode="auto">
          <a:xfrm>
            <a:off x="1979712" y="1916832"/>
            <a:ext cx="5257824"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2750" y="1524000"/>
            <a:ext cx="67945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547664" y="6309320"/>
            <a:ext cx="5832648" cy="369332"/>
          </a:xfrm>
          <a:prstGeom prst="rect">
            <a:avLst/>
          </a:prstGeom>
          <a:noFill/>
        </p:spPr>
        <p:txBody>
          <a:bodyPr wrap="square" rtlCol="0">
            <a:spAutoFit/>
          </a:bodyPr>
          <a:lstStyle/>
          <a:p>
            <a:r>
              <a:rPr lang="en-ZA" dirty="0" smtClean="0"/>
              <a:t>Hodgkinson-Williams (2010)HOD presentation</a:t>
            </a:r>
            <a:endParaRPr lang="en-ZA" dirty="0"/>
          </a:p>
        </p:txBody>
      </p:sp>
    </p:spTree>
    <p:extLst>
      <p:ext uri="{BB962C8B-B14F-4D97-AF65-F5344CB8AC3E}">
        <p14:creationId xmlns:p14="http://schemas.microsoft.com/office/powerpoint/2010/main" val="1010783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ZA" dirty="0" smtClean="0"/>
              <a:t>Slightly different</a:t>
            </a:r>
            <a:endParaRPr lang="en-ZA"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67544" y="6381328"/>
            <a:ext cx="8064896" cy="338554"/>
          </a:xfrm>
          <a:prstGeom prst="rect">
            <a:avLst/>
          </a:prstGeom>
          <a:noFill/>
        </p:spPr>
        <p:txBody>
          <a:bodyPr wrap="square" rtlCol="0">
            <a:spAutoFit/>
          </a:bodyPr>
          <a:lstStyle/>
          <a:p>
            <a:r>
              <a:rPr lang="en-ZA" sz="1600" dirty="0" smtClean="0"/>
              <a:t>Hodgkinson-Williams (2011) </a:t>
            </a:r>
            <a:r>
              <a:rPr lang="en-ZA" altLang="en-US" sz="1600" dirty="0"/>
              <a:t>Open Educational Resources at the University of Cape Town</a:t>
            </a:r>
            <a:endParaRPr lang="en-ZA" sz="1600" dirty="0"/>
          </a:p>
        </p:txBody>
      </p:sp>
    </p:spTree>
    <p:extLst>
      <p:ext uri="{BB962C8B-B14F-4D97-AF65-F5344CB8AC3E}">
        <p14:creationId xmlns:p14="http://schemas.microsoft.com/office/powerpoint/2010/main" val="136122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Anticipated &amp; </a:t>
            </a:r>
            <a:r>
              <a:rPr lang="en-ZA" dirty="0" smtClean="0">
                <a:solidFill>
                  <a:schemeClr val="accent5"/>
                </a:solidFill>
              </a:rPr>
              <a:t>Additional</a:t>
            </a:r>
            <a:r>
              <a:rPr lang="en-ZA" dirty="0" smtClean="0">
                <a:solidFill>
                  <a:schemeClr val="accent1">
                    <a:lumMod val="75000"/>
                  </a:schemeClr>
                </a:solidFill>
              </a:rPr>
              <a:t> </a:t>
            </a:r>
            <a:r>
              <a:rPr lang="en-ZA" dirty="0" smtClean="0"/>
              <a:t>Challenges</a:t>
            </a:r>
            <a:endParaRPr lang="en-ZA" dirty="0"/>
          </a:p>
        </p:txBody>
      </p:sp>
      <p:graphicFrame>
        <p:nvGraphicFramePr>
          <p:cNvPr id="3" name="Diagram 2"/>
          <p:cNvGraphicFramePr/>
          <p:nvPr>
            <p:extLst>
              <p:ext uri="{D42A27DB-BD31-4B8C-83A1-F6EECF244321}">
                <p14:modId xmlns:p14="http://schemas.microsoft.com/office/powerpoint/2010/main" val="1357065468"/>
              </p:ext>
            </p:extLst>
          </p:nvPr>
        </p:nvGraphicFramePr>
        <p:xfrm>
          <a:off x="539552" y="1268760"/>
          <a:ext cx="8246720" cy="4521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971600" y="6093296"/>
            <a:ext cx="6768752" cy="646331"/>
          </a:xfrm>
          <a:prstGeom prst="rect">
            <a:avLst/>
          </a:prstGeom>
          <a:noFill/>
        </p:spPr>
        <p:txBody>
          <a:bodyPr wrap="square" rtlCol="0">
            <a:spAutoFit/>
          </a:bodyPr>
          <a:lstStyle/>
          <a:p>
            <a:r>
              <a:rPr lang="en-ZA" dirty="0" smtClean="0"/>
              <a:t>Hodgkinson-Williams (2010) Benefits and challenges to Higher Education Institutions (presentation to COL).</a:t>
            </a:r>
            <a:endParaRPr lang="en-ZA" dirty="0"/>
          </a:p>
        </p:txBody>
      </p:sp>
    </p:spTree>
    <p:extLst>
      <p:ext uri="{BB962C8B-B14F-4D97-AF65-F5344CB8AC3E}">
        <p14:creationId xmlns:p14="http://schemas.microsoft.com/office/powerpoint/2010/main" val="3733514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ZA" sz="3600" dirty="0" smtClean="0"/>
              <a:t>Same framework- different visualisation</a:t>
            </a:r>
            <a:endParaRPr lang="en-ZA"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1998541"/>
              </p:ext>
            </p:extLst>
          </p:nvPr>
        </p:nvGraphicFramePr>
        <p:xfrm>
          <a:off x="683568" y="1268761"/>
          <a:ext cx="7500963" cy="5184575"/>
        </p:xfrm>
        <a:graphic>
          <a:graphicData uri="http://schemas.openxmlformats.org/drawingml/2006/table">
            <a:tbl>
              <a:tblPr firstRow="1" firstCol="1" bandRow="1">
                <a:tableStyleId>{5C22544A-7EE6-4342-B048-85BDC9FD1C3A}</a:tableStyleId>
              </a:tblPr>
              <a:tblGrid>
                <a:gridCol w="547841"/>
                <a:gridCol w="3236729"/>
                <a:gridCol w="3716393"/>
              </a:tblGrid>
              <a:tr h="342191">
                <a:tc>
                  <a:txBody>
                    <a:bodyPr/>
                    <a:lstStyle/>
                    <a:p>
                      <a:pPr>
                        <a:lnSpc>
                          <a:spcPct val="115000"/>
                        </a:lnSpc>
                        <a:spcAft>
                          <a:spcPts val="0"/>
                        </a:spcAft>
                      </a:pPr>
                      <a:r>
                        <a:rPr lang="en-ZA" sz="1200" dirty="0">
                          <a:effectLst/>
                        </a:rPr>
                        <a:t>Type </a:t>
                      </a:r>
                      <a:endParaRPr lang="en-ZA" sz="1200" dirty="0">
                        <a:effectLst/>
                        <a:latin typeface="Calibri"/>
                        <a:ea typeface="Calibri"/>
                        <a:cs typeface="Geneva"/>
                      </a:endParaRPr>
                    </a:p>
                  </a:txBody>
                  <a:tcPr marL="68580" marR="68580" marT="0" marB="0"/>
                </a:tc>
                <a:tc>
                  <a:txBody>
                    <a:bodyPr/>
                    <a:lstStyle/>
                    <a:p>
                      <a:pPr>
                        <a:lnSpc>
                          <a:spcPct val="115000"/>
                        </a:lnSpc>
                        <a:spcAft>
                          <a:spcPts val="0"/>
                        </a:spcAft>
                      </a:pPr>
                      <a:r>
                        <a:rPr lang="en-ZA" sz="1200" dirty="0">
                          <a:effectLst/>
                        </a:rPr>
                        <a:t>Anticipated challenges*</a:t>
                      </a:r>
                      <a:endParaRPr lang="en-ZA" sz="1200" dirty="0">
                        <a:effectLst/>
                        <a:latin typeface="Calibri"/>
                        <a:ea typeface="Calibri"/>
                        <a:cs typeface="Geneva"/>
                      </a:endParaRPr>
                    </a:p>
                  </a:txBody>
                  <a:tcPr marL="68580" marR="68580" marT="0" marB="0"/>
                </a:tc>
                <a:tc>
                  <a:txBody>
                    <a:bodyPr/>
                    <a:lstStyle/>
                    <a:p>
                      <a:pPr>
                        <a:lnSpc>
                          <a:spcPct val="115000"/>
                        </a:lnSpc>
                        <a:spcAft>
                          <a:spcPts val="0"/>
                        </a:spcAft>
                      </a:pPr>
                      <a:r>
                        <a:rPr lang="en-ZA" sz="1200">
                          <a:effectLst/>
                        </a:rPr>
                        <a:t>Additional challenges</a:t>
                      </a:r>
                      <a:endParaRPr lang="en-ZA" sz="1200">
                        <a:effectLst/>
                        <a:latin typeface="Calibri"/>
                        <a:ea typeface="Calibri"/>
                        <a:cs typeface="Geneva"/>
                      </a:endParaRPr>
                    </a:p>
                  </a:txBody>
                  <a:tcPr marL="68580" marR="68580" marT="0" marB="0"/>
                </a:tc>
              </a:tr>
              <a:tr h="660325">
                <a:tc>
                  <a:txBody>
                    <a:bodyPr/>
                    <a:lstStyle/>
                    <a:p>
                      <a:pPr marL="71755" marR="71755" algn="ctr">
                        <a:lnSpc>
                          <a:spcPct val="115000"/>
                        </a:lnSpc>
                        <a:spcAft>
                          <a:spcPts val="0"/>
                        </a:spcAft>
                      </a:pPr>
                      <a:r>
                        <a:rPr lang="en-ZA" sz="1200" dirty="0">
                          <a:effectLst/>
                        </a:rPr>
                        <a:t>Technical</a:t>
                      </a:r>
                      <a:endParaRPr lang="en-ZA" sz="1200" dirty="0">
                        <a:effectLst/>
                        <a:latin typeface="Calibri"/>
                        <a:ea typeface="Calibri"/>
                        <a:cs typeface="Geneva"/>
                      </a:endParaRPr>
                    </a:p>
                  </a:txBody>
                  <a:tcPr marL="68580" marR="68580" marT="0" marB="0" vert="vert270"/>
                </a:tc>
                <a:tc>
                  <a:txBody>
                    <a:bodyPr/>
                    <a:lstStyle/>
                    <a:p>
                      <a:pPr marL="342900" lvl="0" indent="-342900">
                        <a:lnSpc>
                          <a:spcPct val="115000"/>
                        </a:lnSpc>
                        <a:spcAft>
                          <a:spcPts val="0"/>
                        </a:spcAft>
                        <a:buFont typeface="Symbol"/>
                        <a:buChar char=""/>
                      </a:pPr>
                      <a:r>
                        <a:rPr lang="en-ZA" sz="1200">
                          <a:effectLst/>
                        </a:rPr>
                        <a:t>Lack of broadband and other technical innovations</a:t>
                      </a:r>
                    </a:p>
                    <a:p>
                      <a:pPr marL="342900" lvl="0" indent="-342900">
                        <a:lnSpc>
                          <a:spcPct val="115000"/>
                        </a:lnSpc>
                        <a:spcAft>
                          <a:spcPts val="0"/>
                        </a:spcAft>
                        <a:buFont typeface="Symbol"/>
                        <a:buChar char=""/>
                      </a:pPr>
                      <a:r>
                        <a:rPr lang="en-ZA" sz="1200">
                          <a:effectLst/>
                        </a:rPr>
                        <a:t>Interoperability</a:t>
                      </a:r>
                      <a:endParaRPr lang="en-ZA" sz="1200">
                        <a:effectLst/>
                        <a:latin typeface="Calibri"/>
                        <a:ea typeface="Calibri"/>
                        <a:cs typeface="Geneva"/>
                      </a:endParaRPr>
                    </a:p>
                  </a:txBody>
                  <a:tcPr marL="68580" marR="68580" marT="0" marB="0"/>
                </a:tc>
                <a:tc>
                  <a:txBody>
                    <a:bodyPr/>
                    <a:lstStyle/>
                    <a:p>
                      <a:pPr marL="342900" lvl="0" indent="-342900">
                        <a:lnSpc>
                          <a:spcPct val="115000"/>
                        </a:lnSpc>
                        <a:spcAft>
                          <a:spcPts val="0"/>
                        </a:spcAft>
                        <a:buFont typeface="Symbol"/>
                        <a:buChar char=""/>
                      </a:pPr>
                      <a:r>
                        <a:rPr lang="en-ZA" sz="1200">
                          <a:effectLst/>
                        </a:rPr>
                        <a:t>Metadata standards</a:t>
                      </a:r>
                      <a:endParaRPr lang="en-ZA" sz="1200">
                        <a:effectLst/>
                        <a:latin typeface="Calibri"/>
                        <a:ea typeface="Calibri"/>
                        <a:cs typeface="Geneva"/>
                      </a:endParaRPr>
                    </a:p>
                  </a:txBody>
                  <a:tcPr marL="68580" marR="68580" marT="0" marB="0"/>
                </a:tc>
              </a:tr>
              <a:tr h="1320650">
                <a:tc>
                  <a:txBody>
                    <a:bodyPr/>
                    <a:lstStyle/>
                    <a:p>
                      <a:pPr marL="71755" marR="71755" algn="ctr">
                        <a:lnSpc>
                          <a:spcPct val="115000"/>
                        </a:lnSpc>
                        <a:spcAft>
                          <a:spcPts val="0"/>
                        </a:spcAft>
                      </a:pPr>
                      <a:r>
                        <a:rPr lang="en-ZA" sz="1200">
                          <a:effectLst/>
                        </a:rPr>
                        <a:t>Economic</a:t>
                      </a:r>
                      <a:endParaRPr lang="en-ZA" sz="1200">
                        <a:effectLst/>
                        <a:latin typeface="Calibri"/>
                        <a:ea typeface="Calibri"/>
                        <a:cs typeface="Geneva"/>
                      </a:endParaRPr>
                    </a:p>
                  </a:txBody>
                  <a:tcPr marL="68580" marR="68580" marT="0" marB="0" vert="vert270"/>
                </a:tc>
                <a:tc>
                  <a:txBody>
                    <a:bodyPr/>
                    <a:lstStyle/>
                    <a:p>
                      <a:pPr marL="342900" lvl="0" indent="-342900">
                        <a:lnSpc>
                          <a:spcPct val="115000"/>
                        </a:lnSpc>
                        <a:spcAft>
                          <a:spcPts val="0"/>
                        </a:spcAft>
                        <a:buFont typeface="Symbol"/>
                        <a:buChar char=""/>
                      </a:pPr>
                      <a:r>
                        <a:rPr lang="en-ZA" sz="1200">
                          <a:effectLst/>
                        </a:rPr>
                        <a:t>Lack of resources to invest in broadband, hardware &amp; software </a:t>
                      </a:r>
                    </a:p>
                    <a:p>
                      <a:pPr marL="342900" lvl="0" indent="-342900">
                        <a:lnSpc>
                          <a:spcPct val="115000"/>
                        </a:lnSpc>
                        <a:spcAft>
                          <a:spcPts val="0"/>
                        </a:spcAft>
                        <a:buFont typeface="Symbol"/>
                        <a:buChar char=""/>
                      </a:pPr>
                      <a:r>
                        <a:rPr lang="en-ZA" sz="1200">
                          <a:effectLst/>
                        </a:rPr>
                        <a:t>Difficulties in covering cost for developing OER or sustaining an OER project in the long run</a:t>
                      </a:r>
                      <a:endParaRPr lang="en-ZA" sz="1200">
                        <a:effectLst/>
                        <a:latin typeface="Calibri"/>
                        <a:ea typeface="Calibri"/>
                        <a:cs typeface="Geneva"/>
                      </a:endParaRPr>
                    </a:p>
                  </a:txBody>
                  <a:tcPr marL="68580" marR="68580" marT="0" marB="0"/>
                </a:tc>
                <a:tc>
                  <a:txBody>
                    <a:bodyPr/>
                    <a:lstStyle/>
                    <a:p>
                      <a:pPr marL="342900" lvl="0" indent="-342900">
                        <a:lnSpc>
                          <a:spcPct val="115000"/>
                        </a:lnSpc>
                        <a:spcAft>
                          <a:spcPts val="0"/>
                        </a:spcAft>
                        <a:buFont typeface="Symbol"/>
                        <a:buChar char=""/>
                      </a:pPr>
                      <a:r>
                        <a:rPr lang="en-ZA" sz="1200">
                          <a:effectLst/>
                        </a:rPr>
                        <a:t>The sad demise of Utah State University’s OER initiative indicative of the precariousness of OER projects</a:t>
                      </a:r>
                    </a:p>
                    <a:p>
                      <a:pPr marL="342900" lvl="0" indent="-342900">
                        <a:lnSpc>
                          <a:spcPct val="115000"/>
                        </a:lnSpc>
                        <a:spcAft>
                          <a:spcPts val="0"/>
                        </a:spcAft>
                        <a:buFont typeface="Symbol"/>
                        <a:buChar char=""/>
                      </a:pPr>
                      <a:r>
                        <a:rPr lang="en-ZA" sz="1200">
                          <a:effectLst/>
                        </a:rPr>
                        <a:t>Extending strategies to provide an income stream for OER</a:t>
                      </a:r>
                    </a:p>
                    <a:p>
                      <a:pPr marL="342900" lvl="0" indent="-342900">
                        <a:lnSpc>
                          <a:spcPct val="115000"/>
                        </a:lnSpc>
                        <a:spcAft>
                          <a:spcPts val="0"/>
                        </a:spcAft>
                        <a:buFont typeface="Symbol"/>
                        <a:buChar char=""/>
                      </a:pPr>
                      <a:r>
                        <a:rPr lang="en-ZA" sz="1200">
                          <a:effectLst/>
                        </a:rPr>
                        <a:t>Raising funds to undertake OER research</a:t>
                      </a:r>
                      <a:endParaRPr lang="en-ZA" sz="1200">
                        <a:effectLst/>
                        <a:latin typeface="Calibri"/>
                        <a:ea typeface="Calibri"/>
                        <a:cs typeface="Geneva"/>
                      </a:endParaRPr>
                    </a:p>
                  </a:txBody>
                  <a:tcPr marL="68580" marR="68580" marT="0" marB="0"/>
                </a:tc>
              </a:tr>
              <a:tr h="1980975">
                <a:tc>
                  <a:txBody>
                    <a:bodyPr/>
                    <a:lstStyle/>
                    <a:p>
                      <a:pPr marL="71755" marR="71755" algn="ctr">
                        <a:lnSpc>
                          <a:spcPct val="115000"/>
                        </a:lnSpc>
                        <a:spcAft>
                          <a:spcPts val="0"/>
                        </a:spcAft>
                      </a:pPr>
                      <a:r>
                        <a:rPr lang="en-ZA" sz="1200">
                          <a:effectLst/>
                        </a:rPr>
                        <a:t>Social</a:t>
                      </a:r>
                      <a:endParaRPr lang="en-ZA" sz="1200">
                        <a:effectLst/>
                        <a:latin typeface="Calibri"/>
                        <a:ea typeface="Calibri"/>
                        <a:cs typeface="Geneva"/>
                      </a:endParaRPr>
                    </a:p>
                  </a:txBody>
                  <a:tcPr marL="68580" marR="68580" marT="0" marB="0" vert="vert270"/>
                </a:tc>
                <a:tc>
                  <a:txBody>
                    <a:bodyPr/>
                    <a:lstStyle/>
                    <a:p>
                      <a:pPr marL="342900" lvl="0" indent="-342900">
                        <a:lnSpc>
                          <a:spcPct val="115000"/>
                        </a:lnSpc>
                        <a:spcAft>
                          <a:spcPts val="0"/>
                        </a:spcAft>
                        <a:buFont typeface="Symbol"/>
                        <a:buChar char=""/>
                      </a:pPr>
                      <a:r>
                        <a:rPr lang="en-ZA" sz="1200">
                          <a:effectLst/>
                        </a:rPr>
                        <a:t>Absence of technical skills</a:t>
                      </a:r>
                    </a:p>
                    <a:p>
                      <a:pPr marL="342900" lvl="0" indent="-342900">
                        <a:lnSpc>
                          <a:spcPct val="115000"/>
                        </a:lnSpc>
                        <a:spcAft>
                          <a:spcPts val="0"/>
                        </a:spcAft>
                        <a:buFont typeface="Symbol"/>
                        <a:buChar char=""/>
                      </a:pPr>
                      <a:r>
                        <a:rPr lang="en-ZA" sz="1200">
                          <a:effectLst/>
                        </a:rPr>
                        <a:t>Unwillingness to share or give away intellectual property</a:t>
                      </a:r>
                    </a:p>
                    <a:p>
                      <a:pPr marL="342900" lvl="0" indent="-342900">
                        <a:lnSpc>
                          <a:spcPct val="115000"/>
                        </a:lnSpc>
                        <a:spcAft>
                          <a:spcPts val="0"/>
                        </a:spcAft>
                        <a:buFont typeface="Symbol"/>
                        <a:buChar char=""/>
                      </a:pPr>
                      <a:r>
                        <a:rPr lang="en-ZA" sz="1200">
                          <a:effectLst/>
                        </a:rPr>
                        <a:t>Unwillingness to use resources produced by someone else</a:t>
                      </a:r>
                    </a:p>
                    <a:p>
                      <a:pPr marL="342900" lvl="0" indent="-342900">
                        <a:lnSpc>
                          <a:spcPct val="115000"/>
                        </a:lnSpc>
                        <a:spcAft>
                          <a:spcPts val="0"/>
                        </a:spcAft>
                        <a:buFont typeface="Symbol"/>
                        <a:buChar char=""/>
                      </a:pPr>
                      <a:r>
                        <a:rPr lang="en-ZA" sz="1200">
                          <a:effectLst/>
                        </a:rPr>
                        <a:t>Assuring quality in open content</a:t>
                      </a:r>
                      <a:endParaRPr lang="en-ZA" sz="1200">
                        <a:effectLst/>
                        <a:latin typeface="Calibri"/>
                        <a:ea typeface="Calibri"/>
                        <a:cs typeface="Geneva"/>
                      </a:endParaRPr>
                    </a:p>
                  </a:txBody>
                  <a:tcPr marL="68580" marR="68580" marT="0" marB="0"/>
                </a:tc>
                <a:tc>
                  <a:txBody>
                    <a:bodyPr/>
                    <a:lstStyle/>
                    <a:p>
                      <a:pPr marL="342900" lvl="0" indent="-342900">
                        <a:lnSpc>
                          <a:spcPct val="115000"/>
                        </a:lnSpc>
                        <a:spcAft>
                          <a:spcPts val="0"/>
                        </a:spcAft>
                        <a:buFont typeface="Symbol"/>
                        <a:buChar char=""/>
                      </a:pPr>
                      <a:r>
                        <a:rPr lang="en-ZA" sz="1200">
                          <a:effectLst/>
                        </a:rPr>
                        <a:t>Dealing with ‘unwanted’ outside contacts (MIT report 9%)</a:t>
                      </a:r>
                    </a:p>
                    <a:p>
                      <a:pPr marL="342900" lvl="0" indent="-342900">
                        <a:lnSpc>
                          <a:spcPct val="115000"/>
                        </a:lnSpc>
                        <a:spcAft>
                          <a:spcPts val="0"/>
                        </a:spcAft>
                        <a:buFont typeface="Symbol"/>
                        <a:buChar char=""/>
                      </a:pPr>
                      <a:r>
                        <a:rPr lang="en-ZA" sz="1200">
                          <a:effectLst/>
                        </a:rPr>
                        <a:t>Lack of time to devoted to producing shareable materials</a:t>
                      </a:r>
                    </a:p>
                    <a:p>
                      <a:pPr marL="342900" lvl="0" indent="-342900">
                        <a:lnSpc>
                          <a:spcPct val="115000"/>
                        </a:lnSpc>
                        <a:spcAft>
                          <a:spcPts val="0"/>
                        </a:spcAft>
                        <a:buFont typeface="Symbol"/>
                        <a:buChar char=""/>
                      </a:pPr>
                      <a:r>
                        <a:rPr lang="en-ZA" sz="1200">
                          <a:effectLst/>
                        </a:rPr>
                        <a:t>Research privileged over the development of teaching materials</a:t>
                      </a:r>
                    </a:p>
                    <a:p>
                      <a:pPr marL="342900" lvl="0" indent="-342900">
                        <a:lnSpc>
                          <a:spcPct val="115000"/>
                        </a:lnSpc>
                        <a:spcAft>
                          <a:spcPts val="0"/>
                        </a:spcAft>
                        <a:buFont typeface="Symbol"/>
                        <a:buChar char=""/>
                      </a:pPr>
                      <a:r>
                        <a:rPr lang="en-ZA" sz="1200">
                          <a:effectLst/>
                        </a:rPr>
                        <a:t>Lack of incentives</a:t>
                      </a:r>
                    </a:p>
                    <a:p>
                      <a:pPr marL="342900" lvl="0" indent="-342900">
                        <a:lnSpc>
                          <a:spcPct val="115000"/>
                        </a:lnSpc>
                        <a:spcAft>
                          <a:spcPts val="0"/>
                        </a:spcAft>
                        <a:buFont typeface="Symbol"/>
                        <a:buChar char=""/>
                      </a:pPr>
                      <a:r>
                        <a:rPr lang="en-ZA" sz="1200">
                          <a:effectLst/>
                        </a:rPr>
                        <a:t>Skills to select appropriate OER and re-use or re-mix it</a:t>
                      </a:r>
                      <a:endParaRPr lang="en-ZA" sz="1200">
                        <a:effectLst/>
                        <a:latin typeface="Calibri"/>
                        <a:ea typeface="Calibri"/>
                        <a:cs typeface="Geneva"/>
                      </a:endParaRPr>
                    </a:p>
                  </a:txBody>
                  <a:tcPr marL="68580" marR="68580" marT="0" marB="0"/>
                </a:tc>
              </a:tr>
              <a:tr h="880434">
                <a:tc>
                  <a:txBody>
                    <a:bodyPr/>
                    <a:lstStyle/>
                    <a:p>
                      <a:pPr marL="71755" marR="71755" algn="ctr">
                        <a:lnSpc>
                          <a:spcPct val="115000"/>
                        </a:lnSpc>
                        <a:spcAft>
                          <a:spcPts val="1000"/>
                        </a:spcAft>
                      </a:pPr>
                      <a:r>
                        <a:rPr lang="en-ZA" sz="1200">
                          <a:effectLst/>
                        </a:rPr>
                        <a:t>Legal</a:t>
                      </a:r>
                      <a:endParaRPr lang="en-ZA" sz="1200">
                        <a:effectLst/>
                        <a:latin typeface="Calibri"/>
                        <a:ea typeface="Calibri"/>
                        <a:cs typeface="Geneva"/>
                      </a:endParaRPr>
                    </a:p>
                  </a:txBody>
                  <a:tcPr marL="68580" marR="68580" marT="0" marB="0" vert="vert270"/>
                </a:tc>
                <a:tc>
                  <a:txBody>
                    <a:bodyPr/>
                    <a:lstStyle/>
                    <a:p>
                      <a:pPr marL="342900" lvl="0" indent="-342900">
                        <a:lnSpc>
                          <a:spcPct val="115000"/>
                        </a:lnSpc>
                        <a:spcAft>
                          <a:spcPts val="0"/>
                        </a:spcAft>
                        <a:buFont typeface="Symbol"/>
                        <a:buChar char=""/>
                      </a:pPr>
                      <a:r>
                        <a:rPr lang="en-ZA" sz="1200" dirty="0">
                          <a:effectLst/>
                        </a:rPr>
                        <a:t>Prohibition to use copyrighted material without consent</a:t>
                      </a:r>
                    </a:p>
                    <a:p>
                      <a:pPr marL="342900" lvl="0" indent="-342900">
                        <a:lnSpc>
                          <a:spcPct val="115000"/>
                        </a:lnSpc>
                        <a:spcAft>
                          <a:spcPts val="0"/>
                        </a:spcAft>
                        <a:buFont typeface="Symbol"/>
                        <a:buChar char=""/>
                      </a:pPr>
                      <a:r>
                        <a:rPr lang="en-ZA" sz="1200" dirty="0">
                          <a:effectLst/>
                        </a:rPr>
                        <a:t>Lack of awareness among academics regarding copyright issues</a:t>
                      </a:r>
                      <a:endParaRPr lang="en-ZA" sz="1200" dirty="0">
                        <a:effectLst/>
                        <a:latin typeface="Calibri"/>
                        <a:ea typeface="Calibri"/>
                        <a:cs typeface="Geneva"/>
                      </a:endParaRPr>
                    </a:p>
                  </a:txBody>
                  <a:tcPr marL="68580" marR="68580" marT="0" marB="0"/>
                </a:tc>
                <a:tc>
                  <a:txBody>
                    <a:bodyPr/>
                    <a:lstStyle/>
                    <a:p>
                      <a:pPr marL="342900" lvl="0" indent="-342900">
                        <a:lnSpc>
                          <a:spcPct val="115000"/>
                        </a:lnSpc>
                        <a:spcAft>
                          <a:spcPts val="0"/>
                        </a:spcAft>
                        <a:buFont typeface="Symbol"/>
                        <a:buChar char=""/>
                      </a:pPr>
                      <a:r>
                        <a:rPr lang="en-ZA" sz="1200" dirty="0">
                          <a:effectLst/>
                        </a:rPr>
                        <a:t>Dealing with 3</a:t>
                      </a:r>
                      <a:r>
                        <a:rPr lang="en-ZA" sz="1200" baseline="30000" dirty="0">
                          <a:effectLst/>
                        </a:rPr>
                        <a:t>rd</a:t>
                      </a:r>
                      <a:r>
                        <a:rPr lang="en-ZA" sz="1200" dirty="0">
                          <a:effectLst/>
                        </a:rPr>
                        <a:t> party copyright issues</a:t>
                      </a:r>
                      <a:endParaRPr lang="en-ZA" sz="1200" dirty="0">
                        <a:effectLst/>
                        <a:latin typeface="Calibri"/>
                        <a:ea typeface="Calibri"/>
                        <a:cs typeface="Geneva"/>
                      </a:endParaRPr>
                    </a:p>
                  </a:txBody>
                  <a:tcPr marL="68580" marR="68580" marT="0" marB="0"/>
                </a:tc>
              </a:tr>
            </a:tbl>
          </a:graphicData>
        </a:graphic>
      </p:graphicFrame>
      <p:sp>
        <p:nvSpPr>
          <p:cNvPr id="5" name="Rectangle 1"/>
          <p:cNvSpPr>
            <a:spLocks noChangeArrowheads="1"/>
          </p:cNvSpPr>
          <p:nvPr/>
        </p:nvSpPr>
        <p:spPr bwMode="auto">
          <a:xfrm>
            <a:off x="-1413092" y="19970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ZA" altLang="en-US" sz="1800" b="0" i="0" u="none" strike="noStrike" cap="none" normalizeH="0" baseline="0" smtClean="0">
                <a:ln>
                  <a:noFill/>
                </a:ln>
                <a:solidFill>
                  <a:schemeClr val="tx1"/>
                </a:solidFill>
                <a:effectLst/>
                <a:latin typeface="Arial" pitchFamily="34" charset="0"/>
                <a:cs typeface="Arial" pitchFamily="34" charset="0"/>
              </a:rPr>
              <a:t/>
            </a:r>
            <a:br>
              <a:rPr kumimoji="0" lang="en-ZA" altLang="en-US" sz="1800" b="0" i="0" u="none" strike="noStrike" cap="none" normalizeH="0" baseline="0" smtClean="0">
                <a:ln>
                  <a:noFill/>
                </a:ln>
                <a:solidFill>
                  <a:schemeClr val="tx1"/>
                </a:solidFill>
                <a:effectLst/>
                <a:latin typeface="Arial" pitchFamily="34" charset="0"/>
                <a:cs typeface="Arial" pitchFamily="34" charset="0"/>
              </a:rPr>
            </a:br>
            <a:endParaRPr kumimoji="0" lang="en-ZA"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2"/>
          <p:cNvSpPr>
            <a:spLocks noChangeArrowheads="1"/>
          </p:cNvSpPr>
          <p:nvPr/>
        </p:nvSpPr>
        <p:spPr bwMode="auto">
          <a:xfrm>
            <a:off x="1638300" y="1997075"/>
            <a:ext cx="3017838"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sp>
        <p:nvSpPr>
          <p:cNvPr id="8" name="TextBox 7"/>
          <p:cNvSpPr txBox="1"/>
          <p:nvPr/>
        </p:nvSpPr>
        <p:spPr>
          <a:xfrm>
            <a:off x="251520" y="6453336"/>
            <a:ext cx="8640960" cy="338554"/>
          </a:xfrm>
          <a:prstGeom prst="rect">
            <a:avLst/>
          </a:prstGeom>
          <a:noFill/>
        </p:spPr>
        <p:txBody>
          <a:bodyPr wrap="square" rtlCol="0">
            <a:spAutoFit/>
          </a:bodyPr>
          <a:lstStyle/>
          <a:p>
            <a:r>
              <a:rPr lang="en-ZA" sz="1600" dirty="0"/>
              <a:t>Summarised </a:t>
            </a:r>
            <a:r>
              <a:rPr lang="en-ZA" sz="1600" dirty="0" smtClean="0"/>
              <a:t>By Hodgkinson-Williams from </a:t>
            </a:r>
            <a:r>
              <a:rPr lang="en-ZA" sz="1600" dirty="0"/>
              <a:t>OECD (2007:70); </a:t>
            </a:r>
            <a:r>
              <a:rPr lang="en-ZA" sz="1600" dirty="0" err="1"/>
              <a:t>Hylén</a:t>
            </a:r>
            <a:r>
              <a:rPr lang="en-ZA" sz="1600" dirty="0"/>
              <a:t> (2006:); Yuan et al. (2008)</a:t>
            </a:r>
          </a:p>
        </p:txBody>
      </p:sp>
    </p:spTree>
    <p:extLst>
      <p:ext uri="{BB962C8B-B14F-4D97-AF65-F5344CB8AC3E}">
        <p14:creationId xmlns:p14="http://schemas.microsoft.com/office/powerpoint/2010/main" val="3966094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ZA" dirty="0" smtClean="0"/>
              <a:t>What is the value of conceptual frameworks?</a:t>
            </a:r>
            <a:endParaRPr lang="en-ZA" dirty="0"/>
          </a:p>
        </p:txBody>
      </p:sp>
      <p:sp>
        <p:nvSpPr>
          <p:cNvPr id="4" name="Content Placeholder 3"/>
          <p:cNvSpPr>
            <a:spLocks noGrp="1"/>
          </p:cNvSpPr>
          <p:nvPr>
            <p:ph idx="1"/>
          </p:nvPr>
        </p:nvSpPr>
        <p:spPr/>
        <p:txBody>
          <a:bodyPr/>
          <a:lstStyle/>
          <a:p>
            <a:pPr marL="0" indent="0">
              <a:buNone/>
            </a:pPr>
            <a:r>
              <a:rPr lang="en-ZA" dirty="0" smtClean="0"/>
              <a:t>Help you to</a:t>
            </a:r>
          </a:p>
          <a:p>
            <a:r>
              <a:rPr lang="en-ZA" b="1" dirty="0" smtClean="0">
                <a:solidFill>
                  <a:srgbClr val="00B050"/>
                </a:solidFill>
              </a:rPr>
              <a:t>identify and refine the concepts </a:t>
            </a:r>
            <a:r>
              <a:rPr lang="en-ZA" dirty="0" smtClean="0"/>
              <a:t>that you are wanting to investigate</a:t>
            </a:r>
          </a:p>
          <a:p>
            <a:r>
              <a:rPr lang="en-ZA" b="1" dirty="0" smtClean="0">
                <a:solidFill>
                  <a:srgbClr val="00B050"/>
                </a:solidFill>
              </a:rPr>
              <a:t>define your literature search and structure </a:t>
            </a:r>
            <a:r>
              <a:rPr lang="en-ZA" dirty="0" smtClean="0"/>
              <a:t>your literature review</a:t>
            </a:r>
          </a:p>
          <a:p>
            <a:r>
              <a:rPr lang="en-ZA" b="1" dirty="0" smtClean="0">
                <a:solidFill>
                  <a:srgbClr val="00B050"/>
                </a:solidFill>
              </a:rPr>
              <a:t>select suitable data collection </a:t>
            </a:r>
            <a:r>
              <a:rPr lang="en-ZA" dirty="0" smtClean="0"/>
              <a:t>methods</a:t>
            </a:r>
          </a:p>
          <a:p>
            <a:r>
              <a:rPr lang="en-ZA" b="1" dirty="0" smtClean="0">
                <a:solidFill>
                  <a:srgbClr val="00B050"/>
                </a:solidFill>
              </a:rPr>
              <a:t>identify potential explanatory theories</a:t>
            </a:r>
            <a:endParaRPr lang="en-ZA" b="1" dirty="0">
              <a:solidFill>
                <a:srgbClr val="00B050"/>
              </a:solidFill>
            </a:endParaRPr>
          </a:p>
        </p:txBody>
      </p:sp>
    </p:spTree>
    <p:extLst>
      <p:ext uri="{BB962C8B-B14F-4D97-AF65-F5344CB8AC3E}">
        <p14:creationId xmlns:p14="http://schemas.microsoft.com/office/powerpoint/2010/main" val="22365727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Conceptual frameworks in your dissertation</a:t>
            </a:r>
            <a:endParaRPr lang="en-ZA" dirty="0"/>
          </a:p>
        </p:txBody>
      </p:sp>
      <p:sp>
        <p:nvSpPr>
          <p:cNvPr id="18435" name="Content Placeholder 2"/>
          <p:cNvSpPr>
            <a:spLocks noGrp="1"/>
          </p:cNvSpPr>
          <p:nvPr>
            <p:ph idx="1"/>
          </p:nvPr>
        </p:nvSpPr>
        <p:spPr/>
        <p:txBody>
          <a:bodyPr>
            <a:normAutofit lnSpcReduction="10000"/>
          </a:bodyPr>
          <a:lstStyle/>
          <a:p>
            <a:r>
              <a:rPr lang="en-ZA" dirty="0" smtClean="0"/>
              <a:t>You </a:t>
            </a:r>
            <a:r>
              <a:rPr lang="en-ZA" b="1" dirty="0" smtClean="0">
                <a:solidFill>
                  <a:srgbClr val="00B050"/>
                </a:solidFill>
              </a:rPr>
              <a:t>will have a conceptual framework in your minor dissertation </a:t>
            </a:r>
            <a:r>
              <a:rPr lang="en-ZA" dirty="0" smtClean="0"/>
              <a:t>– even though you may not be conscious of it! As you select previous empirical research to write about you are implicitly creating a conceptual framework in your writing of how these ideas relate to each other!</a:t>
            </a:r>
          </a:p>
          <a:p>
            <a:r>
              <a:rPr lang="en-ZA" dirty="0" smtClean="0"/>
              <a:t>The challenge is to do this consciously and deliberately an make this clear to your reader!</a:t>
            </a:r>
          </a:p>
        </p:txBody>
      </p:sp>
    </p:spTree>
    <p:extLst>
      <p:ext uri="{BB962C8B-B14F-4D97-AF65-F5344CB8AC3E}">
        <p14:creationId xmlns:p14="http://schemas.microsoft.com/office/powerpoint/2010/main" val="206300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Theoretical perspective (1)</a:t>
            </a:r>
            <a:endParaRPr lang="en-ZA" dirty="0"/>
          </a:p>
        </p:txBody>
      </p:sp>
      <p:sp>
        <p:nvSpPr>
          <p:cNvPr id="3" name="Content Placeholder 2"/>
          <p:cNvSpPr>
            <a:spLocks noGrp="1"/>
          </p:cNvSpPr>
          <p:nvPr>
            <p:ph idx="1"/>
          </p:nvPr>
        </p:nvSpPr>
        <p:spPr/>
        <p:txBody>
          <a:bodyPr>
            <a:normAutofit lnSpcReduction="10000"/>
          </a:bodyPr>
          <a:lstStyle/>
          <a:p>
            <a:pPr marL="0" indent="0">
              <a:buNone/>
            </a:pPr>
            <a:r>
              <a:rPr lang="en-ZA" dirty="0" err="1" smtClean="0"/>
              <a:t>Kurtines</a:t>
            </a:r>
            <a:r>
              <a:rPr lang="en-ZA" dirty="0" smtClean="0"/>
              <a:t> and Silverman (1999 cited in </a:t>
            </a:r>
            <a:r>
              <a:rPr lang="en-ZA" dirty="0" err="1" smtClean="0"/>
              <a:t>Kawulich</a:t>
            </a:r>
            <a:r>
              <a:rPr lang="en-ZA" dirty="0" smtClean="0"/>
              <a:t> 2009:37) define theory as:</a:t>
            </a:r>
          </a:p>
          <a:p>
            <a:pPr marL="400050" lvl="1" indent="0">
              <a:buNone/>
            </a:pPr>
            <a:r>
              <a:rPr lang="en-ZA" dirty="0" smtClean="0"/>
              <a:t>“an explanatory statement used to help </a:t>
            </a:r>
            <a:r>
              <a:rPr lang="en-ZA" b="1" dirty="0" smtClean="0">
                <a:solidFill>
                  <a:srgbClr val="00B050"/>
                </a:solidFill>
              </a:rPr>
              <a:t>explain and understand relations among variables</a:t>
            </a:r>
            <a:r>
              <a:rPr lang="en-ZA" dirty="0" smtClean="0"/>
              <a:t>, how they operate and the processes involved”</a:t>
            </a:r>
          </a:p>
          <a:p>
            <a:pPr marL="0" indent="0">
              <a:buNone/>
            </a:pPr>
            <a:r>
              <a:rPr lang="en-ZA" dirty="0"/>
              <a:t>Strauss (1995 cited in Maxwell 2008) suggests that </a:t>
            </a:r>
            <a:endParaRPr lang="en-ZA" dirty="0" smtClean="0"/>
          </a:p>
          <a:p>
            <a:pPr marL="400050" lvl="1" indent="0">
              <a:buNone/>
            </a:pPr>
            <a:r>
              <a:rPr lang="en-ZA" dirty="0" smtClean="0"/>
              <a:t>“</a:t>
            </a:r>
            <a:r>
              <a:rPr lang="en-ZA" dirty="0"/>
              <a:t>theory provides </a:t>
            </a:r>
            <a:r>
              <a:rPr lang="en-ZA" b="1" dirty="0">
                <a:solidFill>
                  <a:srgbClr val="00B050"/>
                </a:solidFill>
              </a:rPr>
              <a:t>a model or map of </a:t>
            </a:r>
            <a:r>
              <a:rPr lang="en-ZA" b="1" i="1" dirty="0">
                <a:solidFill>
                  <a:srgbClr val="00B050"/>
                </a:solidFill>
              </a:rPr>
              <a:t>why the world is the way it is</a:t>
            </a:r>
            <a:r>
              <a:rPr lang="en-ZA" i="1" dirty="0"/>
              <a:t>” </a:t>
            </a:r>
            <a:r>
              <a:rPr lang="en-ZA" dirty="0"/>
              <a:t>(1995 cited in Maxwell 2008:223, Italics in the original)</a:t>
            </a:r>
          </a:p>
          <a:p>
            <a:pPr marL="400050" lvl="1" indent="0">
              <a:buNone/>
            </a:pPr>
            <a:endParaRPr lang="en-ZA" dirty="0"/>
          </a:p>
        </p:txBody>
      </p:sp>
      <p:sp>
        <p:nvSpPr>
          <p:cNvPr id="4" name="Oval 3"/>
          <p:cNvSpPr/>
          <p:nvPr/>
        </p:nvSpPr>
        <p:spPr>
          <a:xfrm>
            <a:off x="6660232" y="2564904"/>
            <a:ext cx="122413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Oval 4"/>
          <p:cNvSpPr/>
          <p:nvPr/>
        </p:nvSpPr>
        <p:spPr>
          <a:xfrm>
            <a:off x="6156176" y="4797152"/>
            <a:ext cx="792088"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919777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Theoretical perspective </a:t>
            </a:r>
            <a:r>
              <a:rPr lang="en-ZA" dirty="0" smtClean="0"/>
              <a:t>(2)</a:t>
            </a:r>
            <a:endParaRPr lang="en-ZA" dirty="0"/>
          </a:p>
        </p:txBody>
      </p:sp>
      <p:sp>
        <p:nvSpPr>
          <p:cNvPr id="3" name="Content Placeholder 2"/>
          <p:cNvSpPr>
            <a:spLocks noGrp="1"/>
          </p:cNvSpPr>
          <p:nvPr>
            <p:ph idx="1"/>
          </p:nvPr>
        </p:nvSpPr>
        <p:spPr/>
        <p:txBody>
          <a:bodyPr/>
          <a:lstStyle/>
          <a:p>
            <a:r>
              <a:rPr lang="en-ZA" dirty="0" err="1"/>
              <a:t>Kerlinger</a:t>
            </a:r>
            <a:r>
              <a:rPr lang="en-ZA" dirty="0"/>
              <a:t> (1970 cited by Cohen et al 2007: 12) defines a theory as a “set of interrelated constructs [concepts], definitions, and propositions that present a systematic view of phenomena by </a:t>
            </a:r>
            <a:r>
              <a:rPr lang="en-ZA" b="1" dirty="0">
                <a:solidFill>
                  <a:srgbClr val="00B050"/>
                </a:solidFill>
              </a:rPr>
              <a:t>specifying relations </a:t>
            </a:r>
            <a:r>
              <a:rPr lang="en-ZA" dirty="0"/>
              <a:t>among variables, with the purpose of </a:t>
            </a:r>
            <a:r>
              <a:rPr lang="en-ZA" b="1" dirty="0">
                <a:solidFill>
                  <a:srgbClr val="00B050"/>
                </a:solidFill>
              </a:rPr>
              <a:t>explaining</a:t>
            </a:r>
            <a:r>
              <a:rPr lang="en-ZA" dirty="0"/>
              <a:t> and </a:t>
            </a:r>
            <a:r>
              <a:rPr lang="en-ZA" b="1" dirty="0">
                <a:solidFill>
                  <a:srgbClr val="00B050"/>
                </a:solidFill>
              </a:rPr>
              <a:t>predicting</a:t>
            </a:r>
            <a:r>
              <a:rPr lang="en-ZA" dirty="0"/>
              <a:t> the phenomena</a:t>
            </a:r>
            <a:r>
              <a:rPr lang="en-ZA" dirty="0" smtClean="0"/>
              <a:t>”.</a:t>
            </a:r>
            <a:endParaRPr lang="en-ZA" dirty="0"/>
          </a:p>
        </p:txBody>
      </p:sp>
    </p:spTree>
    <p:extLst>
      <p:ext uri="{BB962C8B-B14F-4D97-AF65-F5344CB8AC3E}">
        <p14:creationId xmlns:p14="http://schemas.microsoft.com/office/powerpoint/2010/main" val="6592106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Discipline specific theory</a:t>
            </a:r>
            <a:endParaRPr lang="en-ZA" dirty="0"/>
          </a:p>
        </p:txBody>
      </p:sp>
      <p:sp>
        <p:nvSpPr>
          <p:cNvPr id="3" name="Content Placeholder 2"/>
          <p:cNvSpPr>
            <a:spLocks noGrp="1"/>
          </p:cNvSpPr>
          <p:nvPr>
            <p:ph idx="1"/>
          </p:nvPr>
        </p:nvSpPr>
        <p:spPr/>
        <p:txBody>
          <a:bodyPr>
            <a:normAutofit lnSpcReduction="10000"/>
          </a:bodyPr>
          <a:lstStyle/>
          <a:p>
            <a:r>
              <a:rPr lang="en-ZA" dirty="0" smtClean="0"/>
              <a:t>As </a:t>
            </a:r>
            <a:r>
              <a:rPr lang="en-ZA" dirty="0" err="1" smtClean="0"/>
              <a:t>Kawulich</a:t>
            </a:r>
            <a:r>
              <a:rPr lang="en-ZA" dirty="0" smtClean="0"/>
              <a:t> points out: “various disciplines tend to use particular theories more often than others” (2009:41)</a:t>
            </a:r>
          </a:p>
          <a:p>
            <a:r>
              <a:rPr lang="en-ZA" dirty="0" smtClean="0"/>
              <a:t>The challenge we face in ICT in Education research is that it is usually applied in some disciplinary area, so although ‘Education-specific’ theories might be helpful, the focus of the research may include other theories from other disciplines.</a:t>
            </a:r>
            <a:endParaRPr lang="en-ZA" dirty="0"/>
          </a:p>
        </p:txBody>
      </p:sp>
    </p:spTree>
    <p:extLst>
      <p:ext uri="{BB962C8B-B14F-4D97-AF65-F5344CB8AC3E}">
        <p14:creationId xmlns:p14="http://schemas.microsoft.com/office/powerpoint/2010/main" val="3454219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
          <p:cNvGrpSpPr>
            <a:grpSpLocks/>
          </p:cNvGrpSpPr>
          <p:nvPr/>
        </p:nvGrpSpPr>
        <p:grpSpPr bwMode="auto">
          <a:xfrm>
            <a:off x="0" y="0"/>
            <a:ext cx="9144000" cy="6858000"/>
            <a:chOff x="395288" y="504825"/>
            <a:chExt cx="8226425" cy="5980113"/>
          </a:xfrm>
        </p:grpSpPr>
        <p:sp>
          <p:nvSpPr>
            <p:cNvPr id="18" name="Freeform 6"/>
            <p:cNvSpPr>
              <a:spLocks/>
            </p:cNvSpPr>
            <p:nvPr/>
          </p:nvSpPr>
          <p:spPr bwMode="auto">
            <a:xfrm>
              <a:off x="6569392" y="2105059"/>
              <a:ext cx="2052321" cy="2383739"/>
            </a:xfrm>
            <a:custGeom>
              <a:avLst/>
              <a:gdLst>
                <a:gd name="T0" fmla="*/ 1085 w 1979"/>
                <a:gd name="T1" fmla="*/ 386 h 2371"/>
                <a:gd name="T2" fmla="*/ 1070 w 1979"/>
                <a:gd name="T3" fmla="*/ 368 h 2371"/>
                <a:gd name="T4" fmla="*/ 1073 w 1979"/>
                <a:gd name="T5" fmla="*/ 345 h 2371"/>
                <a:gd name="T6" fmla="*/ 1094 w 1979"/>
                <a:gd name="T7" fmla="*/ 323 h 2371"/>
                <a:gd name="T8" fmla="*/ 1124 w 1979"/>
                <a:gd name="T9" fmla="*/ 305 h 2371"/>
                <a:gd name="T10" fmla="*/ 1166 w 1979"/>
                <a:gd name="T11" fmla="*/ 265 h 2371"/>
                <a:gd name="T12" fmla="*/ 1188 w 1979"/>
                <a:gd name="T13" fmla="*/ 215 h 2371"/>
                <a:gd name="T14" fmla="*/ 1190 w 1979"/>
                <a:gd name="T15" fmla="*/ 164 h 2371"/>
                <a:gd name="T16" fmla="*/ 1163 w 1979"/>
                <a:gd name="T17" fmla="*/ 96 h 2371"/>
                <a:gd name="T18" fmla="*/ 1108 w 1979"/>
                <a:gd name="T19" fmla="*/ 42 h 2371"/>
                <a:gd name="T20" fmla="*/ 1030 w 1979"/>
                <a:gd name="T21" fmla="*/ 7 h 2371"/>
                <a:gd name="T22" fmla="*/ 963 w 1979"/>
                <a:gd name="T23" fmla="*/ 0 h 2371"/>
                <a:gd name="T24" fmla="*/ 873 w 1979"/>
                <a:gd name="T25" fmla="*/ 13 h 2371"/>
                <a:gd name="T26" fmla="*/ 800 w 1979"/>
                <a:gd name="T27" fmla="*/ 54 h 2371"/>
                <a:gd name="T28" fmla="*/ 750 w 1979"/>
                <a:gd name="T29" fmla="*/ 112 h 2371"/>
                <a:gd name="T30" fmla="*/ 732 w 1979"/>
                <a:gd name="T31" fmla="*/ 184 h 2371"/>
                <a:gd name="T32" fmla="*/ 740 w 1979"/>
                <a:gd name="T33" fmla="*/ 229 h 2371"/>
                <a:gd name="T34" fmla="*/ 765 w 1979"/>
                <a:gd name="T35" fmla="*/ 274 h 2371"/>
                <a:gd name="T36" fmla="*/ 813 w 1979"/>
                <a:gd name="T37" fmla="*/ 312 h 2371"/>
                <a:gd name="T38" fmla="*/ 837 w 1979"/>
                <a:gd name="T39" fmla="*/ 329 h 2371"/>
                <a:gd name="T40" fmla="*/ 852 w 1979"/>
                <a:gd name="T41" fmla="*/ 351 h 2371"/>
                <a:gd name="T42" fmla="*/ 850 w 1979"/>
                <a:gd name="T43" fmla="*/ 374 h 2371"/>
                <a:gd name="T44" fmla="*/ 831 w 1979"/>
                <a:gd name="T45" fmla="*/ 389 h 2371"/>
                <a:gd name="T46" fmla="*/ 0 w 1979"/>
                <a:gd name="T47" fmla="*/ 1233 h 2371"/>
                <a:gd name="T48" fmla="*/ 33 w 1979"/>
                <a:gd name="T49" fmla="*/ 1244 h 2371"/>
                <a:gd name="T50" fmla="*/ 70 w 1979"/>
                <a:gd name="T51" fmla="*/ 1205 h 2371"/>
                <a:gd name="T52" fmla="*/ 102 w 1979"/>
                <a:gd name="T53" fmla="*/ 1165 h 2371"/>
                <a:gd name="T54" fmla="*/ 142 w 1979"/>
                <a:gd name="T55" fmla="*/ 1138 h 2371"/>
                <a:gd name="T56" fmla="*/ 200 w 1979"/>
                <a:gd name="T57" fmla="*/ 1124 h 2371"/>
                <a:gd name="T58" fmla="*/ 254 w 1979"/>
                <a:gd name="T59" fmla="*/ 1135 h 2371"/>
                <a:gd name="T60" fmla="*/ 317 w 1979"/>
                <a:gd name="T61" fmla="*/ 1176 h 2371"/>
                <a:gd name="T62" fmla="*/ 362 w 1979"/>
                <a:gd name="T63" fmla="*/ 1245 h 2371"/>
                <a:gd name="T64" fmla="*/ 383 w 1979"/>
                <a:gd name="T65" fmla="*/ 1330 h 2371"/>
                <a:gd name="T66" fmla="*/ 380 w 1979"/>
                <a:gd name="T67" fmla="*/ 1401 h 2371"/>
                <a:gd name="T68" fmla="*/ 353 w 1979"/>
                <a:gd name="T69" fmla="*/ 1483 h 2371"/>
                <a:gd name="T70" fmla="*/ 303 w 1979"/>
                <a:gd name="T71" fmla="*/ 1544 h 2371"/>
                <a:gd name="T72" fmla="*/ 238 w 1979"/>
                <a:gd name="T73" fmla="*/ 1579 h 2371"/>
                <a:gd name="T74" fmla="*/ 184 w 1979"/>
                <a:gd name="T75" fmla="*/ 1583 h 2371"/>
                <a:gd name="T76" fmla="*/ 130 w 1979"/>
                <a:gd name="T77" fmla="*/ 1565 h 2371"/>
                <a:gd name="T78" fmla="*/ 88 w 1979"/>
                <a:gd name="T79" fmla="*/ 1528 h 2371"/>
                <a:gd name="T80" fmla="*/ 63 w 1979"/>
                <a:gd name="T81" fmla="*/ 1489 h 2371"/>
                <a:gd name="T82" fmla="*/ 24 w 1979"/>
                <a:gd name="T83" fmla="*/ 1462 h 2371"/>
                <a:gd name="T84" fmla="*/ 0 w 1979"/>
                <a:gd name="T85" fmla="*/ 2371 h 2371"/>
                <a:gd name="T86" fmla="*/ 853 w 1979"/>
                <a:gd name="T87" fmla="*/ 2356 h 2371"/>
                <a:gd name="T88" fmla="*/ 836 w 1979"/>
                <a:gd name="T89" fmla="*/ 2322 h 2371"/>
                <a:gd name="T90" fmla="*/ 800 w 1979"/>
                <a:gd name="T91" fmla="*/ 2298 h 2371"/>
                <a:gd name="T92" fmla="*/ 758 w 1979"/>
                <a:gd name="T93" fmla="*/ 2257 h 2371"/>
                <a:gd name="T94" fmla="*/ 735 w 1979"/>
                <a:gd name="T95" fmla="*/ 2208 h 2371"/>
                <a:gd name="T96" fmla="*/ 734 w 1979"/>
                <a:gd name="T97" fmla="*/ 2157 h 2371"/>
                <a:gd name="T98" fmla="*/ 759 w 1979"/>
                <a:gd name="T99" fmla="*/ 2088 h 2371"/>
                <a:gd name="T100" fmla="*/ 816 w 1979"/>
                <a:gd name="T101" fmla="*/ 2035 h 2371"/>
                <a:gd name="T102" fmla="*/ 894 w 1979"/>
                <a:gd name="T103" fmla="*/ 2000 h 2371"/>
                <a:gd name="T104" fmla="*/ 961 w 1979"/>
                <a:gd name="T105" fmla="*/ 1993 h 2371"/>
                <a:gd name="T106" fmla="*/ 1051 w 1979"/>
                <a:gd name="T107" fmla="*/ 2006 h 2371"/>
                <a:gd name="T108" fmla="*/ 1124 w 1979"/>
                <a:gd name="T109" fmla="*/ 2046 h 2371"/>
                <a:gd name="T110" fmla="*/ 1173 w 1979"/>
                <a:gd name="T111" fmla="*/ 2105 h 2371"/>
                <a:gd name="T112" fmla="*/ 1191 w 1979"/>
                <a:gd name="T113" fmla="*/ 2177 h 2371"/>
                <a:gd name="T114" fmla="*/ 1184 w 1979"/>
                <a:gd name="T115" fmla="*/ 2221 h 2371"/>
                <a:gd name="T116" fmla="*/ 1158 w 1979"/>
                <a:gd name="T117" fmla="*/ 2266 h 2371"/>
                <a:gd name="T118" fmla="*/ 1111 w 1979"/>
                <a:gd name="T119" fmla="*/ 2305 h 2371"/>
                <a:gd name="T120" fmla="*/ 1079 w 1979"/>
                <a:gd name="T121" fmla="*/ 2329 h 2371"/>
                <a:gd name="T122" fmla="*/ 1072 w 1979"/>
                <a:gd name="T123" fmla="*/ 2363 h 2371"/>
                <a:gd name="T124" fmla="*/ 1100 w 1979"/>
                <a:gd name="T125" fmla="*/ 392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9" h="2371">
                  <a:moveTo>
                    <a:pt x="1100" y="392"/>
                  </a:moveTo>
                  <a:lnTo>
                    <a:pt x="1100" y="392"/>
                  </a:lnTo>
                  <a:lnTo>
                    <a:pt x="1093" y="389"/>
                  </a:lnTo>
                  <a:lnTo>
                    <a:pt x="1085" y="386"/>
                  </a:lnTo>
                  <a:lnTo>
                    <a:pt x="1081" y="383"/>
                  </a:lnTo>
                  <a:lnTo>
                    <a:pt x="1076" y="378"/>
                  </a:lnTo>
                  <a:lnTo>
                    <a:pt x="1073" y="374"/>
                  </a:lnTo>
                  <a:lnTo>
                    <a:pt x="1070" y="368"/>
                  </a:lnTo>
                  <a:lnTo>
                    <a:pt x="1070" y="363"/>
                  </a:lnTo>
                  <a:lnTo>
                    <a:pt x="1070" y="357"/>
                  </a:lnTo>
                  <a:lnTo>
                    <a:pt x="1072" y="351"/>
                  </a:lnTo>
                  <a:lnTo>
                    <a:pt x="1073" y="345"/>
                  </a:lnTo>
                  <a:lnTo>
                    <a:pt x="1078" y="339"/>
                  </a:lnTo>
                  <a:lnTo>
                    <a:pt x="1082" y="333"/>
                  </a:lnTo>
                  <a:lnTo>
                    <a:pt x="1087" y="329"/>
                  </a:lnTo>
                  <a:lnTo>
                    <a:pt x="1094" y="323"/>
                  </a:lnTo>
                  <a:lnTo>
                    <a:pt x="1102" y="317"/>
                  </a:lnTo>
                  <a:lnTo>
                    <a:pt x="1111" y="312"/>
                  </a:lnTo>
                  <a:lnTo>
                    <a:pt x="1111" y="312"/>
                  </a:lnTo>
                  <a:lnTo>
                    <a:pt x="1124" y="305"/>
                  </a:lnTo>
                  <a:lnTo>
                    <a:pt x="1136" y="296"/>
                  </a:lnTo>
                  <a:lnTo>
                    <a:pt x="1151" y="283"/>
                  </a:lnTo>
                  <a:lnTo>
                    <a:pt x="1158" y="274"/>
                  </a:lnTo>
                  <a:lnTo>
                    <a:pt x="1166" y="265"/>
                  </a:lnTo>
                  <a:lnTo>
                    <a:pt x="1173" y="254"/>
                  </a:lnTo>
                  <a:lnTo>
                    <a:pt x="1179" y="242"/>
                  </a:lnTo>
                  <a:lnTo>
                    <a:pt x="1184" y="229"/>
                  </a:lnTo>
                  <a:lnTo>
                    <a:pt x="1188" y="215"/>
                  </a:lnTo>
                  <a:lnTo>
                    <a:pt x="1190" y="200"/>
                  </a:lnTo>
                  <a:lnTo>
                    <a:pt x="1191" y="184"/>
                  </a:lnTo>
                  <a:lnTo>
                    <a:pt x="1191" y="184"/>
                  </a:lnTo>
                  <a:lnTo>
                    <a:pt x="1190" y="164"/>
                  </a:lnTo>
                  <a:lnTo>
                    <a:pt x="1187" y="147"/>
                  </a:lnTo>
                  <a:lnTo>
                    <a:pt x="1181" y="129"/>
                  </a:lnTo>
                  <a:lnTo>
                    <a:pt x="1173" y="112"/>
                  </a:lnTo>
                  <a:lnTo>
                    <a:pt x="1163" y="96"/>
                  </a:lnTo>
                  <a:lnTo>
                    <a:pt x="1152" y="81"/>
                  </a:lnTo>
                  <a:lnTo>
                    <a:pt x="1139" y="66"/>
                  </a:lnTo>
                  <a:lnTo>
                    <a:pt x="1124" y="54"/>
                  </a:lnTo>
                  <a:lnTo>
                    <a:pt x="1108" y="42"/>
                  </a:lnTo>
                  <a:lnTo>
                    <a:pt x="1090" y="31"/>
                  </a:lnTo>
                  <a:lnTo>
                    <a:pt x="1072" y="21"/>
                  </a:lnTo>
                  <a:lnTo>
                    <a:pt x="1051" y="13"/>
                  </a:lnTo>
                  <a:lnTo>
                    <a:pt x="1030" y="7"/>
                  </a:lnTo>
                  <a:lnTo>
                    <a:pt x="1007" y="3"/>
                  </a:lnTo>
                  <a:lnTo>
                    <a:pt x="985" y="0"/>
                  </a:lnTo>
                  <a:lnTo>
                    <a:pt x="963" y="0"/>
                  </a:lnTo>
                  <a:lnTo>
                    <a:pt x="963" y="0"/>
                  </a:lnTo>
                  <a:lnTo>
                    <a:pt x="939" y="0"/>
                  </a:lnTo>
                  <a:lnTo>
                    <a:pt x="916" y="3"/>
                  </a:lnTo>
                  <a:lnTo>
                    <a:pt x="894" y="7"/>
                  </a:lnTo>
                  <a:lnTo>
                    <a:pt x="873" y="13"/>
                  </a:lnTo>
                  <a:lnTo>
                    <a:pt x="852" y="21"/>
                  </a:lnTo>
                  <a:lnTo>
                    <a:pt x="834" y="31"/>
                  </a:lnTo>
                  <a:lnTo>
                    <a:pt x="816" y="42"/>
                  </a:lnTo>
                  <a:lnTo>
                    <a:pt x="800" y="54"/>
                  </a:lnTo>
                  <a:lnTo>
                    <a:pt x="785" y="66"/>
                  </a:lnTo>
                  <a:lnTo>
                    <a:pt x="771" y="81"/>
                  </a:lnTo>
                  <a:lnTo>
                    <a:pt x="761" y="96"/>
                  </a:lnTo>
                  <a:lnTo>
                    <a:pt x="750" y="112"/>
                  </a:lnTo>
                  <a:lnTo>
                    <a:pt x="743" y="129"/>
                  </a:lnTo>
                  <a:lnTo>
                    <a:pt x="737" y="147"/>
                  </a:lnTo>
                  <a:lnTo>
                    <a:pt x="734" y="164"/>
                  </a:lnTo>
                  <a:lnTo>
                    <a:pt x="732" y="184"/>
                  </a:lnTo>
                  <a:lnTo>
                    <a:pt x="732" y="184"/>
                  </a:lnTo>
                  <a:lnTo>
                    <a:pt x="734" y="200"/>
                  </a:lnTo>
                  <a:lnTo>
                    <a:pt x="735" y="215"/>
                  </a:lnTo>
                  <a:lnTo>
                    <a:pt x="740" y="229"/>
                  </a:lnTo>
                  <a:lnTo>
                    <a:pt x="744" y="242"/>
                  </a:lnTo>
                  <a:lnTo>
                    <a:pt x="752" y="254"/>
                  </a:lnTo>
                  <a:lnTo>
                    <a:pt x="758" y="265"/>
                  </a:lnTo>
                  <a:lnTo>
                    <a:pt x="765" y="274"/>
                  </a:lnTo>
                  <a:lnTo>
                    <a:pt x="773" y="283"/>
                  </a:lnTo>
                  <a:lnTo>
                    <a:pt x="788" y="296"/>
                  </a:lnTo>
                  <a:lnTo>
                    <a:pt x="800" y="305"/>
                  </a:lnTo>
                  <a:lnTo>
                    <a:pt x="813" y="312"/>
                  </a:lnTo>
                  <a:lnTo>
                    <a:pt x="813" y="312"/>
                  </a:lnTo>
                  <a:lnTo>
                    <a:pt x="822" y="317"/>
                  </a:lnTo>
                  <a:lnTo>
                    <a:pt x="830" y="323"/>
                  </a:lnTo>
                  <a:lnTo>
                    <a:pt x="837" y="329"/>
                  </a:lnTo>
                  <a:lnTo>
                    <a:pt x="843" y="333"/>
                  </a:lnTo>
                  <a:lnTo>
                    <a:pt x="847" y="339"/>
                  </a:lnTo>
                  <a:lnTo>
                    <a:pt x="850" y="345"/>
                  </a:lnTo>
                  <a:lnTo>
                    <a:pt x="852" y="351"/>
                  </a:lnTo>
                  <a:lnTo>
                    <a:pt x="853" y="357"/>
                  </a:lnTo>
                  <a:lnTo>
                    <a:pt x="853" y="363"/>
                  </a:lnTo>
                  <a:lnTo>
                    <a:pt x="853" y="368"/>
                  </a:lnTo>
                  <a:lnTo>
                    <a:pt x="850" y="374"/>
                  </a:lnTo>
                  <a:lnTo>
                    <a:pt x="847" y="378"/>
                  </a:lnTo>
                  <a:lnTo>
                    <a:pt x="843" y="383"/>
                  </a:lnTo>
                  <a:lnTo>
                    <a:pt x="839" y="386"/>
                  </a:lnTo>
                  <a:lnTo>
                    <a:pt x="831" y="389"/>
                  </a:lnTo>
                  <a:lnTo>
                    <a:pt x="824" y="392"/>
                  </a:lnTo>
                  <a:lnTo>
                    <a:pt x="0" y="392"/>
                  </a:lnTo>
                  <a:lnTo>
                    <a:pt x="0" y="1233"/>
                  </a:lnTo>
                  <a:lnTo>
                    <a:pt x="0" y="1233"/>
                  </a:lnTo>
                  <a:lnTo>
                    <a:pt x="6" y="1241"/>
                  </a:lnTo>
                  <a:lnTo>
                    <a:pt x="15" y="1245"/>
                  </a:lnTo>
                  <a:lnTo>
                    <a:pt x="24" y="1245"/>
                  </a:lnTo>
                  <a:lnTo>
                    <a:pt x="33" y="1244"/>
                  </a:lnTo>
                  <a:lnTo>
                    <a:pt x="43" y="1239"/>
                  </a:lnTo>
                  <a:lnTo>
                    <a:pt x="54" y="1230"/>
                  </a:lnTo>
                  <a:lnTo>
                    <a:pt x="63" y="1220"/>
                  </a:lnTo>
                  <a:lnTo>
                    <a:pt x="70" y="1205"/>
                  </a:lnTo>
                  <a:lnTo>
                    <a:pt x="70" y="1205"/>
                  </a:lnTo>
                  <a:lnTo>
                    <a:pt x="78" y="1193"/>
                  </a:lnTo>
                  <a:lnTo>
                    <a:pt x="88" y="1179"/>
                  </a:lnTo>
                  <a:lnTo>
                    <a:pt x="102" y="1165"/>
                  </a:lnTo>
                  <a:lnTo>
                    <a:pt x="109" y="1157"/>
                  </a:lnTo>
                  <a:lnTo>
                    <a:pt x="120" y="1150"/>
                  </a:lnTo>
                  <a:lnTo>
                    <a:pt x="130" y="1144"/>
                  </a:lnTo>
                  <a:lnTo>
                    <a:pt x="142" y="1138"/>
                  </a:lnTo>
                  <a:lnTo>
                    <a:pt x="154" y="1132"/>
                  </a:lnTo>
                  <a:lnTo>
                    <a:pt x="169" y="1129"/>
                  </a:lnTo>
                  <a:lnTo>
                    <a:pt x="184" y="1126"/>
                  </a:lnTo>
                  <a:lnTo>
                    <a:pt x="200" y="1124"/>
                  </a:lnTo>
                  <a:lnTo>
                    <a:pt x="200" y="1124"/>
                  </a:lnTo>
                  <a:lnTo>
                    <a:pt x="218" y="1126"/>
                  </a:lnTo>
                  <a:lnTo>
                    <a:pt x="238" y="1129"/>
                  </a:lnTo>
                  <a:lnTo>
                    <a:pt x="254" y="1135"/>
                  </a:lnTo>
                  <a:lnTo>
                    <a:pt x="272" y="1142"/>
                  </a:lnTo>
                  <a:lnTo>
                    <a:pt x="287" y="1153"/>
                  </a:lnTo>
                  <a:lnTo>
                    <a:pt x="303" y="1163"/>
                  </a:lnTo>
                  <a:lnTo>
                    <a:pt x="317" y="1176"/>
                  </a:lnTo>
                  <a:lnTo>
                    <a:pt x="330" y="1191"/>
                  </a:lnTo>
                  <a:lnTo>
                    <a:pt x="342" y="1208"/>
                  </a:lnTo>
                  <a:lnTo>
                    <a:pt x="353" y="1226"/>
                  </a:lnTo>
                  <a:lnTo>
                    <a:pt x="362" y="1245"/>
                  </a:lnTo>
                  <a:lnTo>
                    <a:pt x="369" y="1265"/>
                  </a:lnTo>
                  <a:lnTo>
                    <a:pt x="375" y="1286"/>
                  </a:lnTo>
                  <a:lnTo>
                    <a:pt x="380" y="1308"/>
                  </a:lnTo>
                  <a:lnTo>
                    <a:pt x="383" y="1330"/>
                  </a:lnTo>
                  <a:lnTo>
                    <a:pt x="384" y="1354"/>
                  </a:lnTo>
                  <a:lnTo>
                    <a:pt x="384" y="1354"/>
                  </a:lnTo>
                  <a:lnTo>
                    <a:pt x="383" y="1377"/>
                  </a:lnTo>
                  <a:lnTo>
                    <a:pt x="380" y="1401"/>
                  </a:lnTo>
                  <a:lnTo>
                    <a:pt x="375" y="1422"/>
                  </a:lnTo>
                  <a:lnTo>
                    <a:pt x="369" y="1443"/>
                  </a:lnTo>
                  <a:lnTo>
                    <a:pt x="362" y="1463"/>
                  </a:lnTo>
                  <a:lnTo>
                    <a:pt x="353" y="1483"/>
                  </a:lnTo>
                  <a:lnTo>
                    <a:pt x="342" y="1499"/>
                  </a:lnTo>
                  <a:lnTo>
                    <a:pt x="330" y="1516"/>
                  </a:lnTo>
                  <a:lnTo>
                    <a:pt x="317" y="1531"/>
                  </a:lnTo>
                  <a:lnTo>
                    <a:pt x="303" y="1544"/>
                  </a:lnTo>
                  <a:lnTo>
                    <a:pt x="287" y="1556"/>
                  </a:lnTo>
                  <a:lnTo>
                    <a:pt x="272" y="1565"/>
                  </a:lnTo>
                  <a:lnTo>
                    <a:pt x="254" y="1573"/>
                  </a:lnTo>
                  <a:lnTo>
                    <a:pt x="238" y="1579"/>
                  </a:lnTo>
                  <a:lnTo>
                    <a:pt x="218" y="1582"/>
                  </a:lnTo>
                  <a:lnTo>
                    <a:pt x="200" y="1583"/>
                  </a:lnTo>
                  <a:lnTo>
                    <a:pt x="200" y="1583"/>
                  </a:lnTo>
                  <a:lnTo>
                    <a:pt x="184" y="1583"/>
                  </a:lnTo>
                  <a:lnTo>
                    <a:pt x="169" y="1580"/>
                  </a:lnTo>
                  <a:lnTo>
                    <a:pt x="154" y="1576"/>
                  </a:lnTo>
                  <a:lnTo>
                    <a:pt x="142" y="1571"/>
                  </a:lnTo>
                  <a:lnTo>
                    <a:pt x="130" y="1565"/>
                  </a:lnTo>
                  <a:lnTo>
                    <a:pt x="120" y="1558"/>
                  </a:lnTo>
                  <a:lnTo>
                    <a:pt x="109" y="1550"/>
                  </a:lnTo>
                  <a:lnTo>
                    <a:pt x="102" y="1543"/>
                  </a:lnTo>
                  <a:lnTo>
                    <a:pt x="88" y="1528"/>
                  </a:lnTo>
                  <a:lnTo>
                    <a:pt x="78" y="1516"/>
                  </a:lnTo>
                  <a:lnTo>
                    <a:pt x="70" y="1502"/>
                  </a:lnTo>
                  <a:lnTo>
                    <a:pt x="70" y="1502"/>
                  </a:lnTo>
                  <a:lnTo>
                    <a:pt x="63" y="1489"/>
                  </a:lnTo>
                  <a:lnTo>
                    <a:pt x="54" y="1477"/>
                  </a:lnTo>
                  <a:lnTo>
                    <a:pt x="43" y="1469"/>
                  </a:lnTo>
                  <a:lnTo>
                    <a:pt x="33" y="1463"/>
                  </a:lnTo>
                  <a:lnTo>
                    <a:pt x="24" y="1462"/>
                  </a:lnTo>
                  <a:lnTo>
                    <a:pt x="15" y="1463"/>
                  </a:lnTo>
                  <a:lnTo>
                    <a:pt x="6" y="1468"/>
                  </a:lnTo>
                  <a:lnTo>
                    <a:pt x="0" y="1474"/>
                  </a:lnTo>
                  <a:lnTo>
                    <a:pt x="0" y="2371"/>
                  </a:lnTo>
                  <a:lnTo>
                    <a:pt x="847" y="2371"/>
                  </a:lnTo>
                  <a:lnTo>
                    <a:pt x="847" y="2371"/>
                  </a:lnTo>
                  <a:lnTo>
                    <a:pt x="852" y="2363"/>
                  </a:lnTo>
                  <a:lnTo>
                    <a:pt x="853" y="2356"/>
                  </a:lnTo>
                  <a:lnTo>
                    <a:pt x="853" y="2347"/>
                  </a:lnTo>
                  <a:lnTo>
                    <a:pt x="850" y="2338"/>
                  </a:lnTo>
                  <a:lnTo>
                    <a:pt x="844" y="2329"/>
                  </a:lnTo>
                  <a:lnTo>
                    <a:pt x="836" y="2322"/>
                  </a:lnTo>
                  <a:lnTo>
                    <a:pt x="825" y="2313"/>
                  </a:lnTo>
                  <a:lnTo>
                    <a:pt x="813" y="2305"/>
                  </a:lnTo>
                  <a:lnTo>
                    <a:pt x="813" y="2305"/>
                  </a:lnTo>
                  <a:lnTo>
                    <a:pt x="800" y="2298"/>
                  </a:lnTo>
                  <a:lnTo>
                    <a:pt x="788" y="2289"/>
                  </a:lnTo>
                  <a:lnTo>
                    <a:pt x="773" y="2275"/>
                  </a:lnTo>
                  <a:lnTo>
                    <a:pt x="765" y="2266"/>
                  </a:lnTo>
                  <a:lnTo>
                    <a:pt x="758" y="2257"/>
                  </a:lnTo>
                  <a:lnTo>
                    <a:pt x="750" y="2247"/>
                  </a:lnTo>
                  <a:lnTo>
                    <a:pt x="744" y="2235"/>
                  </a:lnTo>
                  <a:lnTo>
                    <a:pt x="740" y="2221"/>
                  </a:lnTo>
                  <a:lnTo>
                    <a:pt x="735" y="2208"/>
                  </a:lnTo>
                  <a:lnTo>
                    <a:pt x="732" y="2193"/>
                  </a:lnTo>
                  <a:lnTo>
                    <a:pt x="732" y="2177"/>
                  </a:lnTo>
                  <a:lnTo>
                    <a:pt x="732" y="2177"/>
                  </a:lnTo>
                  <a:lnTo>
                    <a:pt x="734" y="2157"/>
                  </a:lnTo>
                  <a:lnTo>
                    <a:pt x="737" y="2139"/>
                  </a:lnTo>
                  <a:lnTo>
                    <a:pt x="743" y="2121"/>
                  </a:lnTo>
                  <a:lnTo>
                    <a:pt x="750" y="2105"/>
                  </a:lnTo>
                  <a:lnTo>
                    <a:pt x="759" y="2088"/>
                  </a:lnTo>
                  <a:lnTo>
                    <a:pt x="771" y="2073"/>
                  </a:lnTo>
                  <a:lnTo>
                    <a:pt x="785" y="2060"/>
                  </a:lnTo>
                  <a:lnTo>
                    <a:pt x="800" y="2046"/>
                  </a:lnTo>
                  <a:lnTo>
                    <a:pt x="816" y="2035"/>
                  </a:lnTo>
                  <a:lnTo>
                    <a:pt x="833" y="2024"/>
                  </a:lnTo>
                  <a:lnTo>
                    <a:pt x="852" y="2015"/>
                  </a:lnTo>
                  <a:lnTo>
                    <a:pt x="873" y="2006"/>
                  </a:lnTo>
                  <a:lnTo>
                    <a:pt x="894" y="2000"/>
                  </a:lnTo>
                  <a:lnTo>
                    <a:pt x="915" y="1996"/>
                  </a:lnTo>
                  <a:lnTo>
                    <a:pt x="939" y="1993"/>
                  </a:lnTo>
                  <a:lnTo>
                    <a:pt x="961" y="1993"/>
                  </a:lnTo>
                  <a:lnTo>
                    <a:pt x="961" y="1993"/>
                  </a:lnTo>
                  <a:lnTo>
                    <a:pt x="985" y="1993"/>
                  </a:lnTo>
                  <a:lnTo>
                    <a:pt x="1007" y="1996"/>
                  </a:lnTo>
                  <a:lnTo>
                    <a:pt x="1030" y="2000"/>
                  </a:lnTo>
                  <a:lnTo>
                    <a:pt x="1051" y="2006"/>
                  </a:lnTo>
                  <a:lnTo>
                    <a:pt x="1070" y="2015"/>
                  </a:lnTo>
                  <a:lnTo>
                    <a:pt x="1090" y="2024"/>
                  </a:lnTo>
                  <a:lnTo>
                    <a:pt x="1108" y="2035"/>
                  </a:lnTo>
                  <a:lnTo>
                    <a:pt x="1124" y="2046"/>
                  </a:lnTo>
                  <a:lnTo>
                    <a:pt x="1139" y="2060"/>
                  </a:lnTo>
                  <a:lnTo>
                    <a:pt x="1152" y="2073"/>
                  </a:lnTo>
                  <a:lnTo>
                    <a:pt x="1163" y="2088"/>
                  </a:lnTo>
                  <a:lnTo>
                    <a:pt x="1173" y="2105"/>
                  </a:lnTo>
                  <a:lnTo>
                    <a:pt x="1181" y="2121"/>
                  </a:lnTo>
                  <a:lnTo>
                    <a:pt x="1187" y="2139"/>
                  </a:lnTo>
                  <a:lnTo>
                    <a:pt x="1190" y="2157"/>
                  </a:lnTo>
                  <a:lnTo>
                    <a:pt x="1191" y="2177"/>
                  </a:lnTo>
                  <a:lnTo>
                    <a:pt x="1191" y="2177"/>
                  </a:lnTo>
                  <a:lnTo>
                    <a:pt x="1190" y="2193"/>
                  </a:lnTo>
                  <a:lnTo>
                    <a:pt x="1187" y="2208"/>
                  </a:lnTo>
                  <a:lnTo>
                    <a:pt x="1184" y="2221"/>
                  </a:lnTo>
                  <a:lnTo>
                    <a:pt x="1178" y="2235"/>
                  </a:lnTo>
                  <a:lnTo>
                    <a:pt x="1172" y="2247"/>
                  </a:lnTo>
                  <a:lnTo>
                    <a:pt x="1166" y="2257"/>
                  </a:lnTo>
                  <a:lnTo>
                    <a:pt x="1158" y="2266"/>
                  </a:lnTo>
                  <a:lnTo>
                    <a:pt x="1151" y="2275"/>
                  </a:lnTo>
                  <a:lnTo>
                    <a:pt x="1136" y="2289"/>
                  </a:lnTo>
                  <a:lnTo>
                    <a:pt x="1123" y="2298"/>
                  </a:lnTo>
                  <a:lnTo>
                    <a:pt x="1111" y="2305"/>
                  </a:lnTo>
                  <a:lnTo>
                    <a:pt x="1111" y="2305"/>
                  </a:lnTo>
                  <a:lnTo>
                    <a:pt x="1097" y="2313"/>
                  </a:lnTo>
                  <a:lnTo>
                    <a:pt x="1087" y="2322"/>
                  </a:lnTo>
                  <a:lnTo>
                    <a:pt x="1079" y="2329"/>
                  </a:lnTo>
                  <a:lnTo>
                    <a:pt x="1073" y="2338"/>
                  </a:lnTo>
                  <a:lnTo>
                    <a:pt x="1070" y="2347"/>
                  </a:lnTo>
                  <a:lnTo>
                    <a:pt x="1070" y="2356"/>
                  </a:lnTo>
                  <a:lnTo>
                    <a:pt x="1072" y="2363"/>
                  </a:lnTo>
                  <a:lnTo>
                    <a:pt x="1076" y="2371"/>
                  </a:lnTo>
                  <a:lnTo>
                    <a:pt x="1979" y="2371"/>
                  </a:lnTo>
                  <a:lnTo>
                    <a:pt x="1979" y="392"/>
                  </a:lnTo>
                  <a:lnTo>
                    <a:pt x="1100" y="392"/>
                  </a:lnTo>
                  <a:close/>
                </a:path>
              </a:pathLst>
            </a:custGeom>
            <a:noFill/>
            <a:ln w="28575">
              <a:solidFill>
                <a:schemeClr val="bg1">
                  <a:lumMod val="50000"/>
                </a:schemeClr>
              </a:solidFill>
              <a:prstDash val="solid"/>
              <a:round/>
              <a:headEnd/>
              <a:tailEnd/>
            </a:ln>
          </p:spPr>
          <p:txBody>
            <a:bodyPr lIns="288000" tIns="288000" anchor="ctr"/>
            <a:lstStyle/>
            <a:p>
              <a:pPr algn="ctr">
                <a:defRPr/>
              </a:pPr>
              <a:endParaRPr lang="en-GB" dirty="0"/>
            </a:p>
          </p:txBody>
        </p:sp>
        <p:sp>
          <p:nvSpPr>
            <p:cNvPr id="19" name="Freeform 7"/>
            <p:cNvSpPr>
              <a:spLocks/>
            </p:cNvSpPr>
            <p:nvPr/>
          </p:nvSpPr>
          <p:spPr bwMode="auto">
            <a:xfrm>
              <a:off x="4509929" y="4095661"/>
              <a:ext cx="2460786" cy="2389277"/>
            </a:xfrm>
            <a:custGeom>
              <a:avLst/>
              <a:gdLst>
                <a:gd name="T0" fmla="*/ 2145 w 2376"/>
                <a:gd name="T1" fmla="*/ 1136 h 2374"/>
                <a:gd name="T2" fmla="*/ 2092 w 2376"/>
                <a:gd name="T3" fmla="*/ 1169 h 2374"/>
                <a:gd name="T4" fmla="*/ 2056 w 2376"/>
                <a:gd name="T5" fmla="*/ 1218 h 2374"/>
                <a:gd name="T6" fmla="*/ 2023 w 2376"/>
                <a:gd name="T7" fmla="*/ 1248 h 2374"/>
                <a:gd name="T8" fmla="*/ 1993 w 2376"/>
                <a:gd name="T9" fmla="*/ 1241 h 2374"/>
                <a:gd name="T10" fmla="*/ 1979 w 2376"/>
                <a:gd name="T11" fmla="*/ 1198 h 2374"/>
                <a:gd name="T12" fmla="*/ 1102 w 2376"/>
                <a:gd name="T13" fmla="*/ 393 h 2374"/>
                <a:gd name="T14" fmla="*/ 1072 w 2376"/>
                <a:gd name="T15" fmla="*/ 371 h 2374"/>
                <a:gd name="T16" fmla="*/ 1080 w 2376"/>
                <a:gd name="T17" fmla="*/ 338 h 2374"/>
                <a:gd name="T18" fmla="*/ 1113 w 2376"/>
                <a:gd name="T19" fmla="*/ 314 h 2374"/>
                <a:gd name="T20" fmla="*/ 1168 w 2376"/>
                <a:gd name="T21" fmla="*/ 265 h 2374"/>
                <a:gd name="T22" fmla="*/ 1192 w 2376"/>
                <a:gd name="T23" fmla="*/ 200 h 2374"/>
                <a:gd name="T24" fmla="*/ 1183 w 2376"/>
                <a:gd name="T25" fmla="*/ 130 h 2374"/>
                <a:gd name="T26" fmla="*/ 1126 w 2376"/>
                <a:gd name="T27" fmla="*/ 54 h 2374"/>
                <a:gd name="T28" fmla="*/ 1032 w 2376"/>
                <a:gd name="T29" fmla="*/ 9 h 2374"/>
                <a:gd name="T30" fmla="*/ 939 w 2376"/>
                <a:gd name="T31" fmla="*/ 2 h 2374"/>
                <a:gd name="T32" fmla="*/ 835 w 2376"/>
                <a:gd name="T33" fmla="*/ 32 h 2374"/>
                <a:gd name="T34" fmla="*/ 761 w 2376"/>
                <a:gd name="T35" fmla="*/ 97 h 2374"/>
                <a:gd name="T36" fmla="*/ 734 w 2376"/>
                <a:gd name="T37" fmla="*/ 184 h 2374"/>
                <a:gd name="T38" fmla="*/ 746 w 2376"/>
                <a:gd name="T39" fmla="*/ 242 h 2374"/>
                <a:gd name="T40" fmla="*/ 788 w 2376"/>
                <a:gd name="T41" fmla="*/ 296 h 2374"/>
                <a:gd name="T42" fmla="*/ 833 w 2376"/>
                <a:gd name="T43" fmla="*/ 326 h 2374"/>
                <a:gd name="T44" fmla="*/ 855 w 2376"/>
                <a:gd name="T45" fmla="*/ 359 h 2374"/>
                <a:gd name="T46" fmla="*/ 840 w 2376"/>
                <a:gd name="T47" fmla="*/ 386 h 2374"/>
                <a:gd name="T48" fmla="*/ 0 w 2376"/>
                <a:gd name="T49" fmla="*/ 395 h 2374"/>
                <a:gd name="T50" fmla="*/ 24 w 2376"/>
                <a:gd name="T51" fmla="*/ 1250 h 2374"/>
                <a:gd name="T52" fmla="*/ 72 w 2376"/>
                <a:gd name="T53" fmla="*/ 1208 h 2374"/>
                <a:gd name="T54" fmla="*/ 111 w 2376"/>
                <a:gd name="T55" fmla="*/ 1160 h 2374"/>
                <a:gd name="T56" fmla="*/ 169 w 2376"/>
                <a:gd name="T57" fmla="*/ 1132 h 2374"/>
                <a:gd name="T58" fmla="*/ 238 w 2376"/>
                <a:gd name="T59" fmla="*/ 1133 h 2374"/>
                <a:gd name="T60" fmla="*/ 319 w 2376"/>
                <a:gd name="T61" fmla="*/ 1181 h 2374"/>
                <a:gd name="T62" fmla="*/ 371 w 2376"/>
                <a:gd name="T63" fmla="*/ 1268 h 2374"/>
                <a:gd name="T64" fmla="*/ 386 w 2376"/>
                <a:gd name="T65" fmla="*/ 1358 h 2374"/>
                <a:gd name="T66" fmla="*/ 364 w 2376"/>
                <a:gd name="T67" fmla="*/ 1467 h 2374"/>
                <a:gd name="T68" fmla="*/ 304 w 2376"/>
                <a:gd name="T69" fmla="*/ 1547 h 2374"/>
                <a:gd name="T70" fmla="*/ 220 w 2376"/>
                <a:gd name="T71" fmla="*/ 1586 h 2374"/>
                <a:gd name="T72" fmla="*/ 156 w 2376"/>
                <a:gd name="T73" fmla="*/ 1579 h 2374"/>
                <a:gd name="T74" fmla="*/ 102 w 2376"/>
                <a:gd name="T75" fmla="*/ 1547 h 2374"/>
                <a:gd name="T76" fmla="*/ 63 w 2376"/>
                <a:gd name="T77" fmla="*/ 1492 h 2374"/>
                <a:gd name="T78" fmla="*/ 15 w 2376"/>
                <a:gd name="T79" fmla="*/ 1467 h 2374"/>
                <a:gd name="T80" fmla="*/ 1979 w 2376"/>
                <a:gd name="T81" fmla="*/ 1519 h 2374"/>
                <a:gd name="T82" fmla="*/ 1988 w 2376"/>
                <a:gd name="T83" fmla="*/ 1482 h 2374"/>
                <a:gd name="T84" fmla="*/ 2017 w 2376"/>
                <a:gd name="T85" fmla="*/ 1467 h 2374"/>
                <a:gd name="T86" fmla="*/ 2050 w 2376"/>
                <a:gd name="T87" fmla="*/ 1488 h 2374"/>
                <a:gd name="T88" fmla="*/ 2078 w 2376"/>
                <a:gd name="T89" fmla="*/ 1532 h 2374"/>
                <a:gd name="T90" fmla="*/ 2132 w 2376"/>
                <a:gd name="T91" fmla="*/ 1574 h 2374"/>
                <a:gd name="T92" fmla="*/ 2190 w 2376"/>
                <a:gd name="T93" fmla="*/ 1588 h 2374"/>
                <a:gd name="T94" fmla="*/ 2278 w 2376"/>
                <a:gd name="T95" fmla="*/ 1559 h 2374"/>
                <a:gd name="T96" fmla="*/ 2344 w 2376"/>
                <a:gd name="T97" fmla="*/ 1486 h 2374"/>
                <a:gd name="T98" fmla="*/ 2374 w 2376"/>
                <a:gd name="T99" fmla="*/ 1381 h 2374"/>
                <a:gd name="T100" fmla="*/ 2367 w 2376"/>
                <a:gd name="T101" fmla="*/ 1290 h 2374"/>
                <a:gd name="T102" fmla="*/ 2322 w 2376"/>
                <a:gd name="T103" fmla="*/ 1196 h 2374"/>
                <a:gd name="T104" fmla="*/ 2246 w 2376"/>
                <a:gd name="T105" fmla="*/ 1139 h 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6" h="2374">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a:solidFill>
                <a:schemeClr val="bg1">
                  <a:lumMod val="50000"/>
                </a:schemeClr>
              </a:solidFill>
              <a:prstDash val="solid"/>
              <a:round/>
              <a:headEnd/>
              <a:tailEnd/>
            </a:ln>
          </p:spPr>
          <p:txBody>
            <a:bodyPr lIns="36000" tIns="324000" anchor="ctr"/>
            <a:lstStyle/>
            <a:p>
              <a:pPr algn="ctr">
                <a:defRPr/>
              </a:pPr>
              <a:endParaRPr lang="en-GB" dirty="0"/>
            </a:p>
          </p:txBody>
        </p:sp>
        <p:sp>
          <p:nvSpPr>
            <p:cNvPr id="20" name="Freeform 8"/>
            <p:cNvSpPr>
              <a:spLocks/>
            </p:cNvSpPr>
            <p:nvPr/>
          </p:nvSpPr>
          <p:spPr bwMode="auto">
            <a:xfrm>
              <a:off x="4098608" y="504825"/>
              <a:ext cx="2463642" cy="2387893"/>
            </a:xfrm>
            <a:custGeom>
              <a:avLst/>
              <a:gdLst>
                <a:gd name="T0" fmla="*/ 2222 w 2377"/>
                <a:gd name="T1" fmla="*/ 795 h 2371"/>
                <a:gd name="T2" fmla="*/ 2275 w 2377"/>
                <a:gd name="T3" fmla="*/ 827 h 2371"/>
                <a:gd name="T4" fmla="*/ 2314 w 2377"/>
                <a:gd name="T5" fmla="*/ 882 h 2371"/>
                <a:gd name="T6" fmla="*/ 2362 w 2377"/>
                <a:gd name="T7" fmla="*/ 907 h 2371"/>
                <a:gd name="T8" fmla="*/ 395 w 2377"/>
                <a:gd name="T9" fmla="*/ 855 h 2371"/>
                <a:gd name="T10" fmla="*/ 386 w 2377"/>
                <a:gd name="T11" fmla="*/ 892 h 2371"/>
                <a:gd name="T12" fmla="*/ 358 w 2377"/>
                <a:gd name="T13" fmla="*/ 907 h 2371"/>
                <a:gd name="T14" fmla="*/ 325 w 2377"/>
                <a:gd name="T15" fmla="*/ 886 h 2371"/>
                <a:gd name="T16" fmla="*/ 296 w 2377"/>
                <a:gd name="T17" fmla="*/ 842 h 2371"/>
                <a:gd name="T18" fmla="*/ 242 w 2377"/>
                <a:gd name="T19" fmla="*/ 800 h 2371"/>
                <a:gd name="T20" fmla="*/ 184 w 2377"/>
                <a:gd name="T21" fmla="*/ 786 h 2371"/>
                <a:gd name="T22" fmla="*/ 96 w 2377"/>
                <a:gd name="T23" fmla="*/ 815 h 2371"/>
                <a:gd name="T24" fmla="*/ 32 w 2377"/>
                <a:gd name="T25" fmla="*/ 888 h 2371"/>
                <a:gd name="T26" fmla="*/ 0 w 2377"/>
                <a:gd name="T27" fmla="*/ 993 h 2371"/>
                <a:gd name="T28" fmla="*/ 8 w 2377"/>
                <a:gd name="T29" fmla="*/ 1084 h 2371"/>
                <a:gd name="T30" fmla="*/ 54 w 2377"/>
                <a:gd name="T31" fmla="*/ 1178 h 2371"/>
                <a:gd name="T32" fmla="*/ 129 w 2377"/>
                <a:gd name="T33" fmla="*/ 1235 h 2371"/>
                <a:gd name="T34" fmla="*/ 201 w 2377"/>
                <a:gd name="T35" fmla="*/ 1245 h 2371"/>
                <a:gd name="T36" fmla="*/ 265 w 2377"/>
                <a:gd name="T37" fmla="*/ 1220 h 2371"/>
                <a:gd name="T38" fmla="*/ 313 w 2377"/>
                <a:gd name="T39" fmla="*/ 1164 h 2371"/>
                <a:gd name="T40" fmla="*/ 338 w 2377"/>
                <a:gd name="T41" fmla="*/ 1133 h 2371"/>
                <a:gd name="T42" fmla="*/ 371 w 2377"/>
                <a:gd name="T43" fmla="*/ 1126 h 2371"/>
                <a:gd name="T44" fmla="*/ 392 w 2377"/>
                <a:gd name="T45" fmla="*/ 1155 h 2371"/>
                <a:gd name="T46" fmla="*/ 1256 w 2377"/>
                <a:gd name="T47" fmla="*/ 1976 h 2371"/>
                <a:gd name="T48" fmla="*/ 1298 w 2377"/>
                <a:gd name="T49" fmla="*/ 1990 h 2371"/>
                <a:gd name="T50" fmla="*/ 1305 w 2377"/>
                <a:gd name="T51" fmla="*/ 2020 h 2371"/>
                <a:gd name="T52" fmla="*/ 1275 w 2377"/>
                <a:gd name="T53" fmla="*/ 2052 h 2371"/>
                <a:gd name="T54" fmla="*/ 1225 w 2377"/>
                <a:gd name="T55" fmla="*/ 2088 h 2371"/>
                <a:gd name="T56" fmla="*/ 1193 w 2377"/>
                <a:gd name="T57" fmla="*/ 2141 h 2371"/>
                <a:gd name="T58" fmla="*/ 1186 w 2377"/>
                <a:gd name="T59" fmla="*/ 2206 h 2371"/>
                <a:gd name="T60" fmla="*/ 1225 w 2377"/>
                <a:gd name="T61" fmla="*/ 2290 h 2371"/>
                <a:gd name="T62" fmla="*/ 1305 w 2377"/>
                <a:gd name="T63" fmla="*/ 2348 h 2371"/>
                <a:gd name="T64" fmla="*/ 1414 w 2377"/>
                <a:gd name="T65" fmla="*/ 2371 h 2371"/>
                <a:gd name="T66" fmla="*/ 1504 w 2377"/>
                <a:gd name="T67" fmla="*/ 2357 h 2371"/>
                <a:gd name="T68" fmla="*/ 1591 w 2377"/>
                <a:gd name="T69" fmla="*/ 2304 h 2371"/>
                <a:gd name="T70" fmla="*/ 1639 w 2377"/>
                <a:gd name="T71" fmla="*/ 2224 h 2371"/>
                <a:gd name="T72" fmla="*/ 1640 w 2377"/>
                <a:gd name="T73" fmla="*/ 2156 h 2371"/>
                <a:gd name="T74" fmla="*/ 1612 w 2377"/>
                <a:gd name="T75" fmla="*/ 2097 h 2371"/>
                <a:gd name="T76" fmla="*/ 1564 w 2377"/>
                <a:gd name="T77" fmla="*/ 2057 h 2371"/>
                <a:gd name="T78" fmla="*/ 1526 w 2377"/>
                <a:gd name="T79" fmla="*/ 2026 h 2371"/>
                <a:gd name="T80" fmla="*/ 1526 w 2377"/>
                <a:gd name="T81" fmla="*/ 1994 h 2371"/>
                <a:gd name="T82" fmla="*/ 1564 w 2377"/>
                <a:gd name="T83" fmla="*/ 1976 h 2371"/>
                <a:gd name="T84" fmla="*/ 2370 w 2377"/>
                <a:gd name="T85" fmla="*/ 1130 h 2371"/>
                <a:gd name="T86" fmla="*/ 2323 w 2377"/>
                <a:gd name="T87" fmla="*/ 1139 h 2371"/>
                <a:gd name="T88" fmla="*/ 2289 w 2377"/>
                <a:gd name="T89" fmla="*/ 1191 h 2371"/>
                <a:gd name="T90" fmla="*/ 2235 w 2377"/>
                <a:gd name="T91" fmla="*/ 1233 h 2371"/>
                <a:gd name="T92" fmla="*/ 2177 w 2377"/>
                <a:gd name="T93" fmla="*/ 1245 h 2371"/>
                <a:gd name="T94" fmla="*/ 2089 w 2377"/>
                <a:gd name="T95" fmla="*/ 1218 h 2371"/>
                <a:gd name="T96" fmla="*/ 2024 w 2377"/>
                <a:gd name="T97" fmla="*/ 1145 h 2371"/>
                <a:gd name="T98" fmla="*/ 1993 w 2377"/>
                <a:gd name="T99" fmla="*/ 1040 h 2371"/>
                <a:gd name="T100" fmla="*/ 2000 w 2377"/>
                <a:gd name="T101" fmla="*/ 948 h 2371"/>
                <a:gd name="T102" fmla="*/ 2047 w 2377"/>
                <a:gd name="T103" fmla="*/ 855 h 2371"/>
                <a:gd name="T104" fmla="*/ 2121 w 2377"/>
                <a:gd name="T105" fmla="*/ 797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7" h="2371">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3" name="Freeform 12"/>
            <p:cNvSpPr>
              <a:spLocks/>
            </p:cNvSpPr>
            <p:nvPr/>
          </p:nvSpPr>
          <p:spPr bwMode="auto">
            <a:xfrm>
              <a:off x="6156642" y="504825"/>
              <a:ext cx="2465071" cy="1989219"/>
            </a:xfrm>
            <a:custGeom>
              <a:avLst/>
              <a:gdLst>
                <a:gd name="T0" fmla="*/ 1586 w 2377"/>
                <a:gd name="T1" fmla="*/ 1797 h 1975"/>
                <a:gd name="T2" fmla="*/ 1564 w 2377"/>
                <a:gd name="T3" fmla="*/ 1845 h 1975"/>
                <a:gd name="T4" fmla="*/ 1522 w 2377"/>
                <a:gd name="T5" fmla="*/ 1886 h 1975"/>
                <a:gd name="T6" fmla="*/ 1489 w 2377"/>
                <a:gd name="T7" fmla="*/ 1906 h 1975"/>
                <a:gd name="T8" fmla="*/ 1470 w 2377"/>
                <a:gd name="T9" fmla="*/ 1933 h 1975"/>
                <a:gd name="T10" fmla="*/ 1473 w 2377"/>
                <a:gd name="T11" fmla="*/ 1957 h 1975"/>
                <a:gd name="T12" fmla="*/ 1500 w 2377"/>
                <a:gd name="T13" fmla="*/ 1973 h 1975"/>
                <a:gd name="T14" fmla="*/ 2377 w 2377"/>
                <a:gd name="T15" fmla="*/ 0 h 1975"/>
                <a:gd name="T16" fmla="*/ 395 w 2377"/>
                <a:gd name="T17" fmla="*/ 855 h 1975"/>
                <a:gd name="T18" fmla="*/ 390 w 2377"/>
                <a:gd name="T19" fmla="*/ 886 h 1975"/>
                <a:gd name="T20" fmla="*/ 371 w 2377"/>
                <a:gd name="T21" fmla="*/ 907 h 1975"/>
                <a:gd name="T22" fmla="*/ 346 w 2377"/>
                <a:gd name="T23" fmla="*/ 904 h 1975"/>
                <a:gd name="T24" fmla="*/ 320 w 2377"/>
                <a:gd name="T25" fmla="*/ 877 h 1975"/>
                <a:gd name="T26" fmla="*/ 298 w 2377"/>
                <a:gd name="T27" fmla="*/ 842 h 1975"/>
                <a:gd name="T28" fmla="*/ 254 w 2377"/>
                <a:gd name="T29" fmla="*/ 806 h 1975"/>
                <a:gd name="T30" fmla="*/ 201 w 2377"/>
                <a:gd name="T31" fmla="*/ 788 h 1975"/>
                <a:gd name="T32" fmla="*/ 148 w 2377"/>
                <a:gd name="T33" fmla="*/ 792 h 1975"/>
                <a:gd name="T34" fmla="*/ 83 w 2377"/>
                <a:gd name="T35" fmla="*/ 827 h 1975"/>
                <a:gd name="T36" fmla="*/ 32 w 2377"/>
                <a:gd name="T37" fmla="*/ 888 h 1975"/>
                <a:gd name="T38" fmla="*/ 5 w 2377"/>
                <a:gd name="T39" fmla="*/ 970 h 1975"/>
                <a:gd name="T40" fmla="*/ 2 w 2377"/>
                <a:gd name="T41" fmla="*/ 1040 h 1975"/>
                <a:gd name="T42" fmla="*/ 23 w 2377"/>
                <a:gd name="T43" fmla="*/ 1126 h 1975"/>
                <a:gd name="T44" fmla="*/ 68 w 2377"/>
                <a:gd name="T45" fmla="*/ 1193 h 1975"/>
                <a:gd name="T46" fmla="*/ 130 w 2377"/>
                <a:gd name="T47" fmla="*/ 1236 h 1975"/>
                <a:gd name="T48" fmla="*/ 184 w 2377"/>
                <a:gd name="T49" fmla="*/ 1245 h 1975"/>
                <a:gd name="T50" fmla="*/ 243 w 2377"/>
                <a:gd name="T51" fmla="*/ 1233 h 1975"/>
                <a:gd name="T52" fmla="*/ 283 w 2377"/>
                <a:gd name="T53" fmla="*/ 1206 h 1975"/>
                <a:gd name="T54" fmla="*/ 314 w 2377"/>
                <a:gd name="T55" fmla="*/ 1166 h 1975"/>
                <a:gd name="T56" fmla="*/ 340 w 2377"/>
                <a:gd name="T57" fmla="*/ 1133 h 1975"/>
                <a:gd name="T58" fmla="*/ 365 w 2377"/>
                <a:gd name="T59" fmla="*/ 1124 h 1975"/>
                <a:gd name="T60" fmla="*/ 388 w 2377"/>
                <a:gd name="T61" fmla="*/ 1139 h 1975"/>
                <a:gd name="T62" fmla="*/ 395 w 2377"/>
                <a:gd name="T63" fmla="*/ 1178 h 1975"/>
                <a:gd name="T64" fmla="*/ 1199 w 2377"/>
                <a:gd name="T65" fmla="*/ 1975 h 1975"/>
                <a:gd name="T66" fmla="*/ 1229 w 2377"/>
                <a:gd name="T67" fmla="*/ 1970 h 1975"/>
                <a:gd name="T68" fmla="*/ 1250 w 2377"/>
                <a:gd name="T69" fmla="*/ 1951 h 1975"/>
                <a:gd name="T70" fmla="*/ 1247 w 2377"/>
                <a:gd name="T71" fmla="*/ 1925 h 1975"/>
                <a:gd name="T72" fmla="*/ 1222 w 2377"/>
                <a:gd name="T73" fmla="*/ 1900 h 1975"/>
                <a:gd name="T74" fmla="*/ 1186 w 2377"/>
                <a:gd name="T75" fmla="*/ 1878 h 1975"/>
                <a:gd name="T76" fmla="*/ 1150 w 2377"/>
                <a:gd name="T77" fmla="*/ 1834 h 1975"/>
                <a:gd name="T78" fmla="*/ 1132 w 2377"/>
                <a:gd name="T79" fmla="*/ 1780 h 1975"/>
                <a:gd name="T80" fmla="*/ 1135 w 2377"/>
                <a:gd name="T81" fmla="*/ 1728 h 1975"/>
                <a:gd name="T82" fmla="*/ 1169 w 2377"/>
                <a:gd name="T83" fmla="*/ 1662 h 1975"/>
                <a:gd name="T84" fmla="*/ 1232 w 2377"/>
                <a:gd name="T85" fmla="*/ 1611 h 1975"/>
                <a:gd name="T86" fmla="*/ 1314 w 2377"/>
                <a:gd name="T87" fmla="*/ 1585 h 1975"/>
                <a:gd name="T88" fmla="*/ 1383 w 2377"/>
                <a:gd name="T89" fmla="*/ 1582 h 1975"/>
                <a:gd name="T90" fmla="*/ 1470 w 2377"/>
                <a:gd name="T91" fmla="*/ 1602 h 1975"/>
                <a:gd name="T92" fmla="*/ 1537 w 2377"/>
                <a:gd name="T93" fmla="*/ 1647 h 1975"/>
                <a:gd name="T94" fmla="*/ 1579 w 2377"/>
                <a:gd name="T95" fmla="*/ 1710 h 1975"/>
                <a:gd name="T96" fmla="*/ 1589 w 2377"/>
                <a:gd name="T97" fmla="*/ 1764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77" h="1975">
                  <a:moveTo>
                    <a:pt x="1589" y="1764"/>
                  </a:moveTo>
                  <a:lnTo>
                    <a:pt x="1589" y="1764"/>
                  </a:lnTo>
                  <a:lnTo>
                    <a:pt x="1588" y="1780"/>
                  </a:lnTo>
                  <a:lnTo>
                    <a:pt x="1586" y="1797"/>
                  </a:lnTo>
                  <a:lnTo>
                    <a:pt x="1582" y="1810"/>
                  </a:lnTo>
                  <a:lnTo>
                    <a:pt x="1577" y="1822"/>
                  </a:lnTo>
                  <a:lnTo>
                    <a:pt x="1571" y="1834"/>
                  </a:lnTo>
                  <a:lnTo>
                    <a:pt x="1564" y="1845"/>
                  </a:lnTo>
                  <a:lnTo>
                    <a:pt x="1556" y="1855"/>
                  </a:lnTo>
                  <a:lnTo>
                    <a:pt x="1549" y="1863"/>
                  </a:lnTo>
                  <a:lnTo>
                    <a:pt x="1534" y="1878"/>
                  </a:lnTo>
                  <a:lnTo>
                    <a:pt x="1522" y="1886"/>
                  </a:lnTo>
                  <a:lnTo>
                    <a:pt x="1509" y="1894"/>
                  </a:lnTo>
                  <a:lnTo>
                    <a:pt x="1509" y="1894"/>
                  </a:lnTo>
                  <a:lnTo>
                    <a:pt x="1498" y="1900"/>
                  </a:lnTo>
                  <a:lnTo>
                    <a:pt x="1489" y="1906"/>
                  </a:lnTo>
                  <a:lnTo>
                    <a:pt x="1483" y="1912"/>
                  </a:lnTo>
                  <a:lnTo>
                    <a:pt x="1477" y="1919"/>
                  </a:lnTo>
                  <a:lnTo>
                    <a:pt x="1473" y="1925"/>
                  </a:lnTo>
                  <a:lnTo>
                    <a:pt x="1470" y="1933"/>
                  </a:lnTo>
                  <a:lnTo>
                    <a:pt x="1468" y="1939"/>
                  </a:lnTo>
                  <a:lnTo>
                    <a:pt x="1468" y="1945"/>
                  </a:lnTo>
                  <a:lnTo>
                    <a:pt x="1470" y="1951"/>
                  </a:lnTo>
                  <a:lnTo>
                    <a:pt x="1473" y="1957"/>
                  </a:lnTo>
                  <a:lnTo>
                    <a:pt x="1477" y="1963"/>
                  </a:lnTo>
                  <a:lnTo>
                    <a:pt x="1483" y="1967"/>
                  </a:lnTo>
                  <a:lnTo>
                    <a:pt x="1491" y="1970"/>
                  </a:lnTo>
                  <a:lnTo>
                    <a:pt x="1500" y="1973"/>
                  </a:lnTo>
                  <a:lnTo>
                    <a:pt x="1509" y="1975"/>
                  </a:lnTo>
                  <a:lnTo>
                    <a:pt x="1521" y="1975"/>
                  </a:lnTo>
                  <a:lnTo>
                    <a:pt x="2377" y="1975"/>
                  </a:lnTo>
                  <a:lnTo>
                    <a:pt x="2377" y="0"/>
                  </a:lnTo>
                  <a:lnTo>
                    <a:pt x="398" y="0"/>
                  </a:lnTo>
                  <a:lnTo>
                    <a:pt x="398" y="454"/>
                  </a:lnTo>
                  <a:lnTo>
                    <a:pt x="395" y="454"/>
                  </a:lnTo>
                  <a:lnTo>
                    <a:pt x="395" y="855"/>
                  </a:lnTo>
                  <a:lnTo>
                    <a:pt x="395" y="855"/>
                  </a:lnTo>
                  <a:lnTo>
                    <a:pt x="395" y="867"/>
                  </a:lnTo>
                  <a:lnTo>
                    <a:pt x="393" y="877"/>
                  </a:lnTo>
                  <a:lnTo>
                    <a:pt x="390" y="886"/>
                  </a:lnTo>
                  <a:lnTo>
                    <a:pt x="388" y="894"/>
                  </a:lnTo>
                  <a:lnTo>
                    <a:pt x="383" y="900"/>
                  </a:lnTo>
                  <a:lnTo>
                    <a:pt x="377" y="904"/>
                  </a:lnTo>
                  <a:lnTo>
                    <a:pt x="371" y="907"/>
                  </a:lnTo>
                  <a:lnTo>
                    <a:pt x="365" y="909"/>
                  </a:lnTo>
                  <a:lnTo>
                    <a:pt x="359" y="909"/>
                  </a:lnTo>
                  <a:lnTo>
                    <a:pt x="353" y="907"/>
                  </a:lnTo>
                  <a:lnTo>
                    <a:pt x="346" y="904"/>
                  </a:lnTo>
                  <a:lnTo>
                    <a:pt x="340" y="900"/>
                  </a:lnTo>
                  <a:lnTo>
                    <a:pt x="332" y="894"/>
                  </a:lnTo>
                  <a:lnTo>
                    <a:pt x="326" y="886"/>
                  </a:lnTo>
                  <a:lnTo>
                    <a:pt x="320" y="877"/>
                  </a:lnTo>
                  <a:lnTo>
                    <a:pt x="314" y="867"/>
                  </a:lnTo>
                  <a:lnTo>
                    <a:pt x="314" y="867"/>
                  </a:lnTo>
                  <a:lnTo>
                    <a:pt x="307" y="855"/>
                  </a:lnTo>
                  <a:lnTo>
                    <a:pt x="298" y="842"/>
                  </a:lnTo>
                  <a:lnTo>
                    <a:pt x="283" y="827"/>
                  </a:lnTo>
                  <a:lnTo>
                    <a:pt x="275" y="819"/>
                  </a:lnTo>
                  <a:lnTo>
                    <a:pt x="265" y="813"/>
                  </a:lnTo>
                  <a:lnTo>
                    <a:pt x="254" y="806"/>
                  </a:lnTo>
                  <a:lnTo>
                    <a:pt x="243" y="800"/>
                  </a:lnTo>
                  <a:lnTo>
                    <a:pt x="231" y="795"/>
                  </a:lnTo>
                  <a:lnTo>
                    <a:pt x="217" y="791"/>
                  </a:lnTo>
                  <a:lnTo>
                    <a:pt x="201" y="788"/>
                  </a:lnTo>
                  <a:lnTo>
                    <a:pt x="184" y="788"/>
                  </a:lnTo>
                  <a:lnTo>
                    <a:pt x="184" y="788"/>
                  </a:lnTo>
                  <a:lnTo>
                    <a:pt x="166" y="788"/>
                  </a:lnTo>
                  <a:lnTo>
                    <a:pt x="148" y="792"/>
                  </a:lnTo>
                  <a:lnTo>
                    <a:pt x="130" y="797"/>
                  </a:lnTo>
                  <a:lnTo>
                    <a:pt x="112" y="806"/>
                  </a:lnTo>
                  <a:lnTo>
                    <a:pt x="98" y="815"/>
                  </a:lnTo>
                  <a:lnTo>
                    <a:pt x="83" y="827"/>
                  </a:lnTo>
                  <a:lnTo>
                    <a:pt x="68" y="840"/>
                  </a:lnTo>
                  <a:lnTo>
                    <a:pt x="54" y="855"/>
                  </a:lnTo>
                  <a:lnTo>
                    <a:pt x="42" y="870"/>
                  </a:lnTo>
                  <a:lnTo>
                    <a:pt x="32" y="888"/>
                  </a:lnTo>
                  <a:lnTo>
                    <a:pt x="23" y="907"/>
                  </a:lnTo>
                  <a:lnTo>
                    <a:pt x="15" y="927"/>
                  </a:lnTo>
                  <a:lnTo>
                    <a:pt x="9" y="948"/>
                  </a:lnTo>
                  <a:lnTo>
                    <a:pt x="5" y="970"/>
                  </a:lnTo>
                  <a:lnTo>
                    <a:pt x="2" y="993"/>
                  </a:lnTo>
                  <a:lnTo>
                    <a:pt x="0" y="1016"/>
                  </a:lnTo>
                  <a:lnTo>
                    <a:pt x="0" y="1016"/>
                  </a:lnTo>
                  <a:lnTo>
                    <a:pt x="2" y="1040"/>
                  </a:lnTo>
                  <a:lnTo>
                    <a:pt x="5" y="1063"/>
                  </a:lnTo>
                  <a:lnTo>
                    <a:pt x="9" y="1085"/>
                  </a:lnTo>
                  <a:lnTo>
                    <a:pt x="15" y="1106"/>
                  </a:lnTo>
                  <a:lnTo>
                    <a:pt x="23" y="1126"/>
                  </a:lnTo>
                  <a:lnTo>
                    <a:pt x="32" y="1145"/>
                  </a:lnTo>
                  <a:lnTo>
                    <a:pt x="42" y="1163"/>
                  </a:lnTo>
                  <a:lnTo>
                    <a:pt x="54" y="1179"/>
                  </a:lnTo>
                  <a:lnTo>
                    <a:pt x="68" y="1193"/>
                  </a:lnTo>
                  <a:lnTo>
                    <a:pt x="83" y="1206"/>
                  </a:lnTo>
                  <a:lnTo>
                    <a:pt x="98" y="1218"/>
                  </a:lnTo>
                  <a:lnTo>
                    <a:pt x="112" y="1227"/>
                  </a:lnTo>
                  <a:lnTo>
                    <a:pt x="130" y="1236"/>
                  </a:lnTo>
                  <a:lnTo>
                    <a:pt x="148" y="1241"/>
                  </a:lnTo>
                  <a:lnTo>
                    <a:pt x="166" y="1245"/>
                  </a:lnTo>
                  <a:lnTo>
                    <a:pt x="184" y="1245"/>
                  </a:lnTo>
                  <a:lnTo>
                    <a:pt x="184" y="1245"/>
                  </a:lnTo>
                  <a:lnTo>
                    <a:pt x="201" y="1245"/>
                  </a:lnTo>
                  <a:lnTo>
                    <a:pt x="217" y="1242"/>
                  </a:lnTo>
                  <a:lnTo>
                    <a:pt x="231" y="1239"/>
                  </a:lnTo>
                  <a:lnTo>
                    <a:pt x="243" y="1233"/>
                  </a:lnTo>
                  <a:lnTo>
                    <a:pt x="254" y="1227"/>
                  </a:lnTo>
                  <a:lnTo>
                    <a:pt x="265" y="1220"/>
                  </a:lnTo>
                  <a:lnTo>
                    <a:pt x="275" y="1214"/>
                  </a:lnTo>
                  <a:lnTo>
                    <a:pt x="283" y="1206"/>
                  </a:lnTo>
                  <a:lnTo>
                    <a:pt x="298" y="1191"/>
                  </a:lnTo>
                  <a:lnTo>
                    <a:pt x="307" y="1178"/>
                  </a:lnTo>
                  <a:lnTo>
                    <a:pt x="314" y="1166"/>
                  </a:lnTo>
                  <a:lnTo>
                    <a:pt x="314" y="1166"/>
                  </a:lnTo>
                  <a:lnTo>
                    <a:pt x="320" y="1155"/>
                  </a:lnTo>
                  <a:lnTo>
                    <a:pt x="326" y="1147"/>
                  </a:lnTo>
                  <a:lnTo>
                    <a:pt x="332" y="1139"/>
                  </a:lnTo>
                  <a:lnTo>
                    <a:pt x="340" y="1133"/>
                  </a:lnTo>
                  <a:lnTo>
                    <a:pt x="346" y="1129"/>
                  </a:lnTo>
                  <a:lnTo>
                    <a:pt x="353" y="1126"/>
                  </a:lnTo>
                  <a:lnTo>
                    <a:pt x="359" y="1124"/>
                  </a:lnTo>
                  <a:lnTo>
                    <a:pt x="365" y="1124"/>
                  </a:lnTo>
                  <a:lnTo>
                    <a:pt x="371" y="1126"/>
                  </a:lnTo>
                  <a:lnTo>
                    <a:pt x="377" y="1129"/>
                  </a:lnTo>
                  <a:lnTo>
                    <a:pt x="383" y="1133"/>
                  </a:lnTo>
                  <a:lnTo>
                    <a:pt x="388" y="1139"/>
                  </a:lnTo>
                  <a:lnTo>
                    <a:pt x="390" y="1147"/>
                  </a:lnTo>
                  <a:lnTo>
                    <a:pt x="393" y="1155"/>
                  </a:lnTo>
                  <a:lnTo>
                    <a:pt x="395" y="1166"/>
                  </a:lnTo>
                  <a:lnTo>
                    <a:pt x="395" y="1178"/>
                  </a:lnTo>
                  <a:lnTo>
                    <a:pt x="395" y="1429"/>
                  </a:lnTo>
                  <a:lnTo>
                    <a:pt x="398" y="1429"/>
                  </a:lnTo>
                  <a:lnTo>
                    <a:pt x="398" y="1975"/>
                  </a:lnTo>
                  <a:lnTo>
                    <a:pt x="1199" y="1975"/>
                  </a:lnTo>
                  <a:lnTo>
                    <a:pt x="1199" y="1975"/>
                  </a:lnTo>
                  <a:lnTo>
                    <a:pt x="1211" y="1975"/>
                  </a:lnTo>
                  <a:lnTo>
                    <a:pt x="1220" y="1973"/>
                  </a:lnTo>
                  <a:lnTo>
                    <a:pt x="1229" y="1970"/>
                  </a:lnTo>
                  <a:lnTo>
                    <a:pt x="1237" y="1967"/>
                  </a:lnTo>
                  <a:lnTo>
                    <a:pt x="1242" y="1963"/>
                  </a:lnTo>
                  <a:lnTo>
                    <a:pt x="1247" y="1957"/>
                  </a:lnTo>
                  <a:lnTo>
                    <a:pt x="1250" y="1951"/>
                  </a:lnTo>
                  <a:lnTo>
                    <a:pt x="1251" y="1945"/>
                  </a:lnTo>
                  <a:lnTo>
                    <a:pt x="1251" y="1939"/>
                  </a:lnTo>
                  <a:lnTo>
                    <a:pt x="1250" y="1933"/>
                  </a:lnTo>
                  <a:lnTo>
                    <a:pt x="1247" y="1925"/>
                  </a:lnTo>
                  <a:lnTo>
                    <a:pt x="1242" y="1919"/>
                  </a:lnTo>
                  <a:lnTo>
                    <a:pt x="1238" y="1912"/>
                  </a:lnTo>
                  <a:lnTo>
                    <a:pt x="1231" y="1906"/>
                  </a:lnTo>
                  <a:lnTo>
                    <a:pt x="1222" y="1900"/>
                  </a:lnTo>
                  <a:lnTo>
                    <a:pt x="1211" y="1894"/>
                  </a:lnTo>
                  <a:lnTo>
                    <a:pt x="1211" y="1894"/>
                  </a:lnTo>
                  <a:lnTo>
                    <a:pt x="1198" y="1886"/>
                  </a:lnTo>
                  <a:lnTo>
                    <a:pt x="1186" y="1878"/>
                  </a:lnTo>
                  <a:lnTo>
                    <a:pt x="1171" y="1863"/>
                  </a:lnTo>
                  <a:lnTo>
                    <a:pt x="1163" y="1855"/>
                  </a:lnTo>
                  <a:lnTo>
                    <a:pt x="1156" y="1845"/>
                  </a:lnTo>
                  <a:lnTo>
                    <a:pt x="1150" y="1834"/>
                  </a:lnTo>
                  <a:lnTo>
                    <a:pt x="1142" y="1822"/>
                  </a:lnTo>
                  <a:lnTo>
                    <a:pt x="1138" y="1810"/>
                  </a:lnTo>
                  <a:lnTo>
                    <a:pt x="1133" y="1797"/>
                  </a:lnTo>
                  <a:lnTo>
                    <a:pt x="1132" y="1780"/>
                  </a:lnTo>
                  <a:lnTo>
                    <a:pt x="1130" y="1764"/>
                  </a:lnTo>
                  <a:lnTo>
                    <a:pt x="1130" y="1764"/>
                  </a:lnTo>
                  <a:lnTo>
                    <a:pt x="1132" y="1746"/>
                  </a:lnTo>
                  <a:lnTo>
                    <a:pt x="1135" y="1728"/>
                  </a:lnTo>
                  <a:lnTo>
                    <a:pt x="1141" y="1710"/>
                  </a:lnTo>
                  <a:lnTo>
                    <a:pt x="1148" y="1692"/>
                  </a:lnTo>
                  <a:lnTo>
                    <a:pt x="1159" y="1677"/>
                  </a:lnTo>
                  <a:lnTo>
                    <a:pt x="1169" y="1662"/>
                  </a:lnTo>
                  <a:lnTo>
                    <a:pt x="1183" y="1647"/>
                  </a:lnTo>
                  <a:lnTo>
                    <a:pt x="1198" y="1634"/>
                  </a:lnTo>
                  <a:lnTo>
                    <a:pt x="1214" y="1622"/>
                  </a:lnTo>
                  <a:lnTo>
                    <a:pt x="1232" y="1611"/>
                  </a:lnTo>
                  <a:lnTo>
                    <a:pt x="1250" y="1602"/>
                  </a:lnTo>
                  <a:lnTo>
                    <a:pt x="1271" y="1595"/>
                  </a:lnTo>
                  <a:lnTo>
                    <a:pt x="1292" y="1589"/>
                  </a:lnTo>
                  <a:lnTo>
                    <a:pt x="1314" y="1585"/>
                  </a:lnTo>
                  <a:lnTo>
                    <a:pt x="1337" y="1582"/>
                  </a:lnTo>
                  <a:lnTo>
                    <a:pt x="1361" y="1580"/>
                  </a:lnTo>
                  <a:lnTo>
                    <a:pt x="1361" y="1580"/>
                  </a:lnTo>
                  <a:lnTo>
                    <a:pt x="1383" y="1582"/>
                  </a:lnTo>
                  <a:lnTo>
                    <a:pt x="1405" y="1585"/>
                  </a:lnTo>
                  <a:lnTo>
                    <a:pt x="1428" y="1589"/>
                  </a:lnTo>
                  <a:lnTo>
                    <a:pt x="1449" y="1595"/>
                  </a:lnTo>
                  <a:lnTo>
                    <a:pt x="1470" y="1602"/>
                  </a:lnTo>
                  <a:lnTo>
                    <a:pt x="1488" y="1611"/>
                  </a:lnTo>
                  <a:lnTo>
                    <a:pt x="1506" y="1622"/>
                  </a:lnTo>
                  <a:lnTo>
                    <a:pt x="1522" y="1634"/>
                  </a:lnTo>
                  <a:lnTo>
                    <a:pt x="1537" y="1647"/>
                  </a:lnTo>
                  <a:lnTo>
                    <a:pt x="1550" y="1662"/>
                  </a:lnTo>
                  <a:lnTo>
                    <a:pt x="1561" y="1677"/>
                  </a:lnTo>
                  <a:lnTo>
                    <a:pt x="1571" y="1692"/>
                  </a:lnTo>
                  <a:lnTo>
                    <a:pt x="1579" y="1710"/>
                  </a:lnTo>
                  <a:lnTo>
                    <a:pt x="1585" y="1728"/>
                  </a:lnTo>
                  <a:lnTo>
                    <a:pt x="1588" y="1746"/>
                  </a:lnTo>
                  <a:lnTo>
                    <a:pt x="1589" y="1764"/>
                  </a:lnTo>
                  <a:lnTo>
                    <a:pt x="1589" y="1764"/>
                  </a:lnTo>
                  <a:close/>
                </a:path>
              </a:pathLst>
            </a:custGeom>
            <a:noFill/>
            <a:ln w="28575">
              <a:solidFill>
                <a:schemeClr val="bg1">
                  <a:lumMod val="50000"/>
                </a:schemeClr>
              </a:solidFill>
              <a:prstDash val="solid"/>
              <a:round/>
              <a:headEnd/>
              <a:tailEnd/>
            </a:ln>
          </p:spPr>
          <p:txBody>
            <a:bodyPr lIns="360000" anchor="ctr"/>
            <a:lstStyle/>
            <a:p>
              <a:pPr algn="ctr">
                <a:defRPr/>
              </a:pPr>
              <a:endParaRPr lang="en-GB" dirty="0"/>
            </a:p>
          </p:txBody>
        </p:sp>
        <p:sp>
          <p:nvSpPr>
            <p:cNvPr id="24" name="Freeform 13"/>
            <p:cNvSpPr>
              <a:spLocks/>
            </p:cNvSpPr>
            <p:nvPr/>
          </p:nvSpPr>
          <p:spPr bwMode="auto">
            <a:xfrm>
              <a:off x="6570820" y="4094278"/>
              <a:ext cx="2050893" cy="2390660"/>
            </a:xfrm>
            <a:custGeom>
              <a:avLst/>
              <a:gdLst>
                <a:gd name="T0" fmla="*/ 179 w 1976"/>
                <a:gd name="T1" fmla="*/ 1584 h 2375"/>
                <a:gd name="T2" fmla="*/ 130 w 1976"/>
                <a:gd name="T3" fmla="*/ 1563 h 2375"/>
                <a:gd name="T4" fmla="*/ 88 w 1976"/>
                <a:gd name="T5" fmla="*/ 1520 h 2375"/>
                <a:gd name="T6" fmla="*/ 70 w 1976"/>
                <a:gd name="T7" fmla="*/ 1489 h 2375"/>
                <a:gd name="T8" fmla="*/ 43 w 1976"/>
                <a:gd name="T9" fmla="*/ 1468 h 2375"/>
                <a:gd name="T10" fmla="*/ 18 w 1976"/>
                <a:gd name="T11" fmla="*/ 1472 h 2375"/>
                <a:gd name="T12" fmla="*/ 1 w 1976"/>
                <a:gd name="T13" fmla="*/ 1498 h 2375"/>
                <a:gd name="T14" fmla="*/ 1976 w 1976"/>
                <a:gd name="T15" fmla="*/ 2375 h 2375"/>
                <a:gd name="T16" fmla="*/ 1120 w 1976"/>
                <a:gd name="T17" fmla="*/ 394 h 2375"/>
                <a:gd name="T18" fmla="*/ 1088 w 1976"/>
                <a:gd name="T19" fmla="*/ 390 h 2375"/>
                <a:gd name="T20" fmla="*/ 1069 w 1976"/>
                <a:gd name="T21" fmla="*/ 370 h 2375"/>
                <a:gd name="T22" fmla="*/ 1070 w 1976"/>
                <a:gd name="T23" fmla="*/ 345 h 2375"/>
                <a:gd name="T24" fmla="*/ 1097 w 1976"/>
                <a:gd name="T25" fmla="*/ 318 h 2375"/>
                <a:gd name="T26" fmla="*/ 1133 w 1976"/>
                <a:gd name="T27" fmla="*/ 296 h 2375"/>
                <a:gd name="T28" fmla="*/ 1169 w 1976"/>
                <a:gd name="T29" fmla="*/ 254 h 2375"/>
                <a:gd name="T30" fmla="*/ 1187 w 1976"/>
                <a:gd name="T31" fmla="*/ 200 h 2375"/>
                <a:gd name="T32" fmla="*/ 1184 w 1976"/>
                <a:gd name="T33" fmla="*/ 146 h 2375"/>
                <a:gd name="T34" fmla="*/ 1149 w 1976"/>
                <a:gd name="T35" fmla="*/ 80 h 2375"/>
                <a:gd name="T36" fmla="*/ 1087 w 1976"/>
                <a:gd name="T37" fmla="*/ 31 h 2375"/>
                <a:gd name="T38" fmla="*/ 1004 w 1976"/>
                <a:gd name="T39" fmla="*/ 3 h 2375"/>
                <a:gd name="T40" fmla="*/ 936 w 1976"/>
                <a:gd name="T41" fmla="*/ 1 h 2375"/>
                <a:gd name="T42" fmla="*/ 849 w 1976"/>
                <a:gd name="T43" fmla="*/ 22 h 2375"/>
                <a:gd name="T44" fmla="*/ 782 w 1976"/>
                <a:gd name="T45" fmla="*/ 67 h 2375"/>
                <a:gd name="T46" fmla="*/ 740 w 1976"/>
                <a:gd name="T47" fmla="*/ 130 h 2375"/>
                <a:gd name="T48" fmla="*/ 729 w 1976"/>
                <a:gd name="T49" fmla="*/ 184 h 2375"/>
                <a:gd name="T50" fmla="*/ 741 w 1976"/>
                <a:gd name="T51" fmla="*/ 242 h 2375"/>
                <a:gd name="T52" fmla="*/ 770 w 1976"/>
                <a:gd name="T53" fmla="*/ 282 h 2375"/>
                <a:gd name="T54" fmla="*/ 810 w 1976"/>
                <a:gd name="T55" fmla="*/ 314 h 2375"/>
                <a:gd name="T56" fmla="*/ 841 w 1976"/>
                <a:gd name="T57" fmla="*/ 338 h 2375"/>
                <a:gd name="T58" fmla="*/ 850 w 1976"/>
                <a:gd name="T59" fmla="*/ 364 h 2375"/>
                <a:gd name="T60" fmla="*/ 836 w 1976"/>
                <a:gd name="T61" fmla="*/ 385 h 2375"/>
                <a:gd name="T62" fmla="*/ 798 w 1976"/>
                <a:gd name="T63" fmla="*/ 394 h 2375"/>
                <a:gd name="T64" fmla="*/ 0 w 1976"/>
                <a:gd name="T65" fmla="*/ 1199 h 2375"/>
                <a:gd name="T66" fmla="*/ 4 w 1976"/>
                <a:gd name="T67" fmla="*/ 1228 h 2375"/>
                <a:gd name="T68" fmla="*/ 24 w 1976"/>
                <a:gd name="T69" fmla="*/ 1249 h 2375"/>
                <a:gd name="T70" fmla="*/ 49 w 1976"/>
                <a:gd name="T71" fmla="*/ 1246 h 2375"/>
                <a:gd name="T72" fmla="*/ 76 w 1976"/>
                <a:gd name="T73" fmla="*/ 1219 h 2375"/>
                <a:gd name="T74" fmla="*/ 99 w 1976"/>
                <a:gd name="T75" fmla="*/ 1185 h 2375"/>
                <a:gd name="T76" fmla="*/ 140 w 1976"/>
                <a:gd name="T77" fmla="*/ 1148 h 2375"/>
                <a:gd name="T78" fmla="*/ 194 w 1976"/>
                <a:gd name="T79" fmla="*/ 1130 h 2375"/>
                <a:gd name="T80" fmla="*/ 248 w 1976"/>
                <a:gd name="T81" fmla="*/ 1134 h 2375"/>
                <a:gd name="T82" fmla="*/ 314 w 1976"/>
                <a:gd name="T83" fmla="*/ 1169 h 2375"/>
                <a:gd name="T84" fmla="*/ 363 w 1976"/>
                <a:gd name="T85" fmla="*/ 1230 h 2375"/>
                <a:gd name="T86" fmla="*/ 392 w 1976"/>
                <a:gd name="T87" fmla="*/ 1312 h 2375"/>
                <a:gd name="T88" fmla="*/ 393 w 1976"/>
                <a:gd name="T89" fmla="*/ 1382 h 2375"/>
                <a:gd name="T90" fmla="*/ 372 w 1976"/>
                <a:gd name="T91" fmla="*/ 1468 h 2375"/>
                <a:gd name="T92" fmla="*/ 327 w 1976"/>
                <a:gd name="T93" fmla="*/ 1536 h 2375"/>
                <a:gd name="T94" fmla="*/ 265 w 1976"/>
                <a:gd name="T95" fmla="*/ 1578 h 2375"/>
                <a:gd name="T96" fmla="*/ 211 w 1976"/>
                <a:gd name="T97" fmla="*/ 1589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6" h="2375">
                  <a:moveTo>
                    <a:pt x="211" y="1589"/>
                  </a:moveTo>
                  <a:lnTo>
                    <a:pt x="211" y="1589"/>
                  </a:lnTo>
                  <a:lnTo>
                    <a:pt x="194" y="1587"/>
                  </a:lnTo>
                  <a:lnTo>
                    <a:pt x="179" y="1584"/>
                  </a:lnTo>
                  <a:lnTo>
                    <a:pt x="164" y="1581"/>
                  </a:lnTo>
                  <a:lnTo>
                    <a:pt x="152" y="1575"/>
                  </a:lnTo>
                  <a:lnTo>
                    <a:pt x="140" y="1569"/>
                  </a:lnTo>
                  <a:lnTo>
                    <a:pt x="130" y="1563"/>
                  </a:lnTo>
                  <a:lnTo>
                    <a:pt x="121" y="1556"/>
                  </a:lnTo>
                  <a:lnTo>
                    <a:pt x="112" y="1548"/>
                  </a:lnTo>
                  <a:lnTo>
                    <a:pt x="99" y="1533"/>
                  </a:lnTo>
                  <a:lnTo>
                    <a:pt x="88" y="1520"/>
                  </a:lnTo>
                  <a:lnTo>
                    <a:pt x="81" y="1508"/>
                  </a:lnTo>
                  <a:lnTo>
                    <a:pt x="81" y="1508"/>
                  </a:lnTo>
                  <a:lnTo>
                    <a:pt x="76" y="1498"/>
                  </a:lnTo>
                  <a:lnTo>
                    <a:pt x="70" y="1489"/>
                  </a:lnTo>
                  <a:lnTo>
                    <a:pt x="63" y="1481"/>
                  </a:lnTo>
                  <a:lnTo>
                    <a:pt x="57" y="1475"/>
                  </a:lnTo>
                  <a:lnTo>
                    <a:pt x="49" y="1471"/>
                  </a:lnTo>
                  <a:lnTo>
                    <a:pt x="43" y="1468"/>
                  </a:lnTo>
                  <a:lnTo>
                    <a:pt x="36" y="1468"/>
                  </a:lnTo>
                  <a:lnTo>
                    <a:pt x="30" y="1468"/>
                  </a:lnTo>
                  <a:lnTo>
                    <a:pt x="24" y="1469"/>
                  </a:lnTo>
                  <a:lnTo>
                    <a:pt x="18" y="1472"/>
                  </a:lnTo>
                  <a:lnTo>
                    <a:pt x="13" y="1477"/>
                  </a:lnTo>
                  <a:lnTo>
                    <a:pt x="9" y="1483"/>
                  </a:lnTo>
                  <a:lnTo>
                    <a:pt x="4" y="1489"/>
                  </a:lnTo>
                  <a:lnTo>
                    <a:pt x="1" y="1498"/>
                  </a:lnTo>
                  <a:lnTo>
                    <a:pt x="0" y="1508"/>
                  </a:lnTo>
                  <a:lnTo>
                    <a:pt x="0" y="1520"/>
                  </a:lnTo>
                  <a:lnTo>
                    <a:pt x="0" y="2375"/>
                  </a:lnTo>
                  <a:lnTo>
                    <a:pt x="1976" y="2375"/>
                  </a:lnTo>
                  <a:lnTo>
                    <a:pt x="1976" y="396"/>
                  </a:lnTo>
                  <a:lnTo>
                    <a:pt x="1522" y="396"/>
                  </a:lnTo>
                  <a:lnTo>
                    <a:pt x="1522" y="394"/>
                  </a:lnTo>
                  <a:lnTo>
                    <a:pt x="1120" y="394"/>
                  </a:lnTo>
                  <a:lnTo>
                    <a:pt x="1120" y="394"/>
                  </a:lnTo>
                  <a:lnTo>
                    <a:pt x="1108" y="394"/>
                  </a:lnTo>
                  <a:lnTo>
                    <a:pt x="1097" y="393"/>
                  </a:lnTo>
                  <a:lnTo>
                    <a:pt x="1088" y="390"/>
                  </a:lnTo>
                  <a:lnTo>
                    <a:pt x="1082" y="385"/>
                  </a:lnTo>
                  <a:lnTo>
                    <a:pt x="1076" y="381"/>
                  </a:lnTo>
                  <a:lnTo>
                    <a:pt x="1072" y="376"/>
                  </a:lnTo>
                  <a:lnTo>
                    <a:pt x="1069" y="370"/>
                  </a:lnTo>
                  <a:lnTo>
                    <a:pt x="1067" y="364"/>
                  </a:lnTo>
                  <a:lnTo>
                    <a:pt x="1067" y="358"/>
                  </a:lnTo>
                  <a:lnTo>
                    <a:pt x="1067" y="351"/>
                  </a:lnTo>
                  <a:lnTo>
                    <a:pt x="1070" y="345"/>
                  </a:lnTo>
                  <a:lnTo>
                    <a:pt x="1075" y="338"/>
                  </a:lnTo>
                  <a:lnTo>
                    <a:pt x="1081" y="332"/>
                  </a:lnTo>
                  <a:lnTo>
                    <a:pt x="1088" y="324"/>
                  </a:lnTo>
                  <a:lnTo>
                    <a:pt x="1097" y="318"/>
                  </a:lnTo>
                  <a:lnTo>
                    <a:pt x="1108" y="314"/>
                  </a:lnTo>
                  <a:lnTo>
                    <a:pt x="1108" y="314"/>
                  </a:lnTo>
                  <a:lnTo>
                    <a:pt x="1120" y="306"/>
                  </a:lnTo>
                  <a:lnTo>
                    <a:pt x="1133" y="296"/>
                  </a:lnTo>
                  <a:lnTo>
                    <a:pt x="1148" y="282"/>
                  </a:lnTo>
                  <a:lnTo>
                    <a:pt x="1155" y="273"/>
                  </a:lnTo>
                  <a:lnTo>
                    <a:pt x="1163" y="264"/>
                  </a:lnTo>
                  <a:lnTo>
                    <a:pt x="1169" y="254"/>
                  </a:lnTo>
                  <a:lnTo>
                    <a:pt x="1175" y="242"/>
                  </a:lnTo>
                  <a:lnTo>
                    <a:pt x="1181" y="230"/>
                  </a:lnTo>
                  <a:lnTo>
                    <a:pt x="1184" y="215"/>
                  </a:lnTo>
                  <a:lnTo>
                    <a:pt x="1187" y="200"/>
                  </a:lnTo>
                  <a:lnTo>
                    <a:pt x="1188" y="184"/>
                  </a:lnTo>
                  <a:lnTo>
                    <a:pt x="1188" y="184"/>
                  </a:lnTo>
                  <a:lnTo>
                    <a:pt x="1187" y="166"/>
                  </a:lnTo>
                  <a:lnTo>
                    <a:pt x="1184" y="146"/>
                  </a:lnTo>
                  <a:lnTo>
                    <a:pt x="1178" y="130"/>
                  </a:lnTo>
                  <a:lnTo>
                    <a:pt x="1170" y="112"/>
                  </a:lnTo>
                  <a:lnTo>
                    <a:pt x="1160" y="95"/>
                  </a:lnTo>
                  <a:lnTo>
                    <a:pt x="1149" y="80"/>
                  </a:lnTo>
                  <a:lnTo>
                    <a:pt x="1136" y="67"/>
                  </a:lnTo>
                  <a:lnTo>
                    <a:pt x="1121" y="53"/>
                  </a:lnTo>
                  <a:lnTo>
                    <a:pt x="1105" y="42"/>
                  </a:lnTo>
                  <a:lnTo>
                    <a:pt x="1087" y="31"/>
                  </a:lnTo>
                  <a:lnTo>
                    <a:pt x="1067" y="22"/>
                  </a:lnTo>
                  <a:lnTo>
                    <a:pt x="1048" y="15"/>
                  </a:lnTo>
                  <a:lnTo>
                    <a:pt x="1027" y="7"/>
                  </a:lnTo>
                  <a:lnTo>
                    <a:pt x="1004" y="3"/>
                  </a:lnTo>
                  <a:lnTo>
                    <a:pt x="982" y="1"/>
                  </a:lnTo>
                  <a:lnTo>
                    <a:pt x="958" y="0"/>
                  </a:lnTo>
                  <a:lnTo>
                    <a:pt x="958" y="0"/>
                  </a:lnTo>
                  <a:lnTo>
                    <a:pt x="936" y="1"/>
                  </a:lnTo>
                  <a:lnTo>
                    <a:pt x="912" y="3"/>
                  </a:lnTo>
                  <a:lnTo>
                    <a:pt x="891" y="7"/>
                  </a:lnTo>
                  <a:lnTo>
                    <a:pt x="870" y="15"/>
                  </a:lnTo>
                  <a:lnTo>
                    <a:pt x="849" y="22"/>
                  </a:lnTo>
                  <a:lnTo>
                    <a:pt x="830" y="31"/>
                  </a:lnTo>
                  <a:lnTo>
                    <a:pt x="813" y="42"/>
                  </a:lnTo>
                  <a:lnTo>
                    <a:pt x="797" y="53"/>
                  </a:lnTo>
                  <a:lnTo>
                    <a:pt x="782" y="67"/>
                  </a:lnTo>
                  <a:lnTo>
                    <a:pt x="768" y="80"/>
                  </a:lnTo>
                  <a:lnTo>
                    <a:pt x="756" y="95"/>
                  </a:lnTo>
                  <a:lnTo>
                    <a:pt x="747" y="112"/>
                  </a:lnTo>
                  <a:lnTo>
                    <a:pt x="740" y="130"/>
                  </a:lnTo>
                  <a:lnTo>
                    <a:pt x="734" y="146"/>
                  </a:lnTo>
                  <a:lnTo>
                    <a:pt x="731" y="166"/>
                  </a:lnTo>
                  <a:lnTo>
                    <a:pt x="729" y="184"/>
                  </a:lnTo>
                  <a:lnTo>
                    <a:pt x="729" y="184"/>
                  </a:lnTo>
                  <a:lnTo>
                    <a:pt x="729" y="200"/>
                  </a:lnTo>
                  <a:lnTo>
                    <a:pt x="732" y="215"/>
                  </a:lnTo>
                  <a:lnTo>
                    <a:pt x="737" y="230"/>
                  </a:lnTo>
                  <a:lnTo>
                    <a:pt x="741" y="242"/>
                  </a:lnTo>
                  <a:lnTo>
                    <a:pt x="747" y="254"/>
                  </a:lnTo>
                  <a:lnTo>
                    <a:pt x="755" y="264"/>
                  </a:lnTo>
                  <a:lnTo>
                    <a:pt x="762" y="273"/>
                  </a:lnTo>
                  <a:lnTo>
                    <a:pt x="770" y="282"/>
                  </a:lnTo>
                  <a:lnTo>
                    <a:pt x="785" y="296"/>
                  </a:lnTo>
                  <a:lnTo>
                    <a:pt x="797" y="306"/>
                  </a:lnTo>
                  <a:lnTo>
                    <a:pt x="810" y="314"/>
                  </a:lnTo>
                  <a:lnTo>
                    <a:pt x="810" y="314"/>
                  </a:lnTo>
                  <a:lnTo>
                    <a:pt x="819" y="318"/>
                  </a:lnTo>
                  <a:lnTo>
                    <a:pt x="828" y="324"/>
                  </a:lnTo>
                  <a:lnTo>
                    <a:pt x="836" y="332"/>
                  </a:lnTo>
                  <a:lnTo>
                    <a:pt x="841" y="338"/>
                  </a:lnTo>
                  <a:lnTo>
                    <a:pt x="846" y="345"/>
                  </a:lnTo>
                  <a:lnTo>
                    <a:pt x="849" y="351"/>
                  </a:lnTo>
                  <a:lnTo>
                    <a:pt x="850" y="358"/>
                  </a:lnTo>
                  <a:lnTo>
                    <a:pt x="850" y="364"/>
                  </a:lnTo>
                  <a:lnTo>
                    <a:pt x="849" y="370"/>
                  </a:lnTo>
                  <a:lnTo>
                    <a:pt x="846" y="376"/>
                  </a:lnTo>
                  <a:lnTo>
                    <a:pt x="841" y="381"/>
                  </a:lnTo>
                  <a:lnTo>
                    <a:pt x="836" y="385"/>
                  </a:lnTo>
                  <a:lnTo>
                    <a:pt x="828" y="390"/>
                  </a:lnTo>
                  <a:lnTo>
                    <a:pt x="819" y="393"/>
                  </a:lnTo>
                  <a:lnTo>
                    <a:pt x="809" y="394"/>
                  </a:lnTo>
                  <a:lnTo>
                    <a:pt x="798" y="394"/>
                  </a:lnTo>
                  <a:lnTo>
                    <a:pt x="547" y="394"/>
                  </a:lnTo>
                  <a:lnTo>
                    <a:pt x="547" y="396"/>
                  </a:lnTo>
                  <a:lnTo>
                    <a:pt x="0" y="396"/>
                  </a:lnTo>
                  <a:lnTo>
                    <a:pt x="0" y="1199"/>
                  </a:lnTo>
                  <a:lnTo>
                    <a:pt x="0" y="1199"/>
                  </a:lnTo>
                  <a:lnTo>
                    <a:pt x="0" y="1209"/>
                  </a:lnTo>
                  <a:lnTo>
                    <a:pt x="1" y="1219"/>
                  </a:lnTo>
                  <a:lnTo>
                    <a:pt x="4" y="1228"/>
                  </a:lnTo>
                  <a:lnTo>
                    <a:pt x="9" y="1236"/>
                  </a:lnTo>
                  <a:lnTo>
                    <a:pt x="13" y="1242"/>
                  </a:lnTo>
                  <a:lnTo>
                    <a:pt x="18" y="1246"/>
                  </a:lnTo>
                  <a:lnTo>
                    <a:pt x="24" y="1249"/>
                  </a:lnTo>
                  <a:lnTo>
                    <a:pt x="30" y="1251"/>
                  </a:lnTo>
                  <a:lnTo>
                    <a:pt x="36" y="1251"/>
                  </a:lnTo>
                  <a:lnTo>
                    <a:pt x="43" y="1249"/>
                  </a:lnTo>
                  <a:lnTo>
                    <a:pt x="49" y="1246"/>
                  </a:lnTo>
                  <a:lnTo>
                    <a:pt x="57" y="1242"/>
                  </a:lnTo>
                  <a:lnTo>
                    <a:pt x="63" y="1236"/>
                  </a:lnTo>
                  <a:lnTo>
                    <a:pt x="70" y="1228"/>
                  </a:lnTo>
                  <a:lnTo>
                    <a:pt x="76" y="1219"/>
                  </a:lnTo>
                  <a:lnTo>
                    <a:pt x="81" y="1211"/>
                  </a:lnTo>
                  <a:lnTo>
                    <a:pt x="81" y="1211"/>
                  </a:lnTo>
                  <a:lnTo>
                    <a:pt x="88" y="1197"/>
                  </a:lnTo>
                  <a:lnTo>
                    <a:pt x="99" y="1185"/>
                  </a:lnTo>
                  <a:lnTo>
                    <a:pt x="112" y="1170"/>
                  </a:lnTo>
                  <a:lnTo>
                    <a:pt x="121" y="1163"/>
                  </a:lnTo>
                  <a:lnTo>
                    <a:pt x="130" y="1155"/>
                  </a:lnTo>
                  <a:lnTo>
                    <a:pt x="140" y="1148"/>
                  </a:lnTo>
                  <a:lnTo>
                    <a:pt x="152" y="1142"/>
                  </a:lnTo>
                  <a:lnTo>
                    <a:pt x="164" y="1137"/>
                  </a:lnTo>
                  <a:lnTo>
                    <a:pt x="179" y="1133"/>
                  </a:lnTo>
                  <a:lnTo>
                    <a:pt x="194" y="1130"/>
                  </a:lnTo>
                  <a:lnTo>
                    <a:pt x="211" y="1130"/>
                  </a:lnTo>
                  <a:lnTo>
                    <a:pt x="211" y="1130"/>
                  </a:lnTo>
                  <a:lnTo>
                    <a:pt x="229" y="1131"/>
                  </a:lnTo>
                  <a:lnTo>
                    <a:pt x="248" y="1134"/>
                  </a:lnTo>
                  <a:lnTo>
                    <a:pt x="265" y="1140"/>
                  </a:lnTo>
                  <a:lnTo>
                    <a:pt x="282" y="1148"/>
                  </a:lnTo>
                  <a:lnTo>
                    <a:pt x="299" y="1157"/>
                  </a:lnTo>
                  <a:lnTo>
                    <a:pt x="314" y="1169"/>
                  </a:lnTo>
                  <a:lnTo>
                    <a:pt x="327" y="1182"/>
                  </a:lnTo>
                  <a:lnTo>
                    <a:pt x="341" y="1197"/>
                  </a:lnTo>
                  <a:lnTo>
                    <a:pt x="353" y="1214"/>
                  </a:lnTo>
                  <a:lnTo>
                    <a:pt x="363" y="1230"/>
                  </a:lnTo>
                  <a:lnTo>
                    <a:pt x="372" y="1249"/>
                  </a:lnTo>
                  <a:lnTo>
                    <a:pt x="380" y="1270"/>
                  </a:lnTo>
                  <a:lnTo>
                    <a:pt x="387" y="1291"/>
                  </a:lnTo>
                  <a:lnTo>
                    <a:pt x="392" y="1312"/>
                  </a:lnTo>
                  <a:lnTo>
                    <a:pt x="393" y="1336"/>
                  </a:lnTo>
                  <a:lnTo>
                    <a:pt x="395" y="1359"/>
                  </a:lnTo>
                  <a:lnTo>
                    <a:pt x="395" y="1359"/>
                  </a:lnTo>
                  <a:lnTo>
                    <a:pt x="393" y="1382"/>
                  </a:lnTo>
                  <a:lnTo>
                    <a:pt x="392" y="1405"/>
                  </a:lnTo>
                  <a:lnTo>
                    <a:pt x="387" y="1427"/>
                  </a:lnTo>
                  <a:lnTo>
                    <a:pt x="380" y="1448"/>
                  </a:lnTo>
                  <a:lnTo>
                    <a:pt x="372" y="1468"/>
                  </a:lnTo>
                  <a:lnTo>
                    <a:pt x="363" y="1487"/>
                  </a:lnTo>
                  <a:lnTo>
                    <a:pt x="353" y="1505"/>
                  </a:lnTo>
                  <a:lnTo>
                    <a:pt x="341" y="1521"/>
                  </a:lnTo>
                  <a:lnTo>
                    <a:pt x="327" y="1536"/>
                  </a:lnTo>
                  <a:lnTo>
                    <a:pt x="314" y="1548"/>
                  </a:lnTo>
                  <a:lnTo>
                    <a:pt x="299" y="1560"/>
                  </a:lnTo>
                  <a:lnTo>
                    <a:pt x="282" y="1571"/>
                  </a:lnTo>
                  <a:lnTo>
                    <a:pt x="265" y="1578"/>
                  </a:lnTo>
                  <a:lnTo>
                    <a:pt x="248" y="1584"/>
                  </a:lnTo>
                  <a:lnTo>
                    <a:pt x="229" y="1587"/>
                  </a:lnTo>
                  <a:lnTo>
                    <a:pt x="211" y="1589"/>
                  </a:lnTo>
                  <a:lnTo>
                    <a:pt x="211" y="1589"/>
                  </a:lnTo>
                  <a:close/>
                </a:path>
              </a:pathLst>
            </a:custGeom>
            <a:noFill/>
            <a:ln w="28575">
              <a:solidFill>
                <a:schemeClr val="bg1">
                  <a:lumMod val="50000"/>
                </a:schemeClr>
              </a:solidFill>
              <a:prstDash val="solid"/>
              <a:round/>
              <a:headEnd/>
              <a:tailEnd/>
            </a:ln>
          </p:spPr>
          <p:txBody>
            <a:bodyPr lIns="324000" tIns="288000" anchor="ctr"/>
            <a:lstStyle/>
            <a:p>
              <a:pPr algn="ctr">
                <a:defRPr/>
              </a:pPr>
              <a:endParaRPr lang="en-GB" dirty="0"/>
            </a:p>
          </p:txBody>
        </p:sp>
        <p:sp>
          <p:nvSpPr>
            <p:cNvPr id="26" name="Freeform 5"/>
            <p:cNvSpPr>
              <a:spLocks/>
            </p:cNvSpPr>
            <p:nvPr/>
          </p:nvSpPr>
          <p:spPr bwMode="auto">
            <a:xfrm>
              <a:off x="395288" y="2503733"/>
              <a:ext cx="2052322" cy="2393430"/>
            </a:xfrm>
            <a:custGeom>
              <a:avLst/>
              <a:gdLst>
                <a:gd name="T0" fmla="*/ 1810 w 1979"/>
                <a:gd name="T1" fmla="*/ 795 h 2378"/>
                <a:gd name="T2" fmla="*/ 1859 w 1979"/>
                <a:gd name="T3" fmla="*/ 816 h 2378"/>
                <a:gd name="T4" fmla="*/ 1901 w 1979"/>
                <a:gd name="T5" fmla="*/ 859 h 2378"/>
                <a:gd name="T6" fmla="*/ 1925 w 1979"/>
                <a:gd name="T7" fmla="*/ 897 h 2378"/>
                <a:gd name="T8" fmla="*/ 1964 w 1979"/>
                <a:gd name="T9" fmla="*/ 912 h 2378"/>
                <a:gd name="T10" fmla="*/ 1131 w 1979"/>
                <a:gd name="T11" fmla="*/ 0 h 2378"/>
                <a:gd name="T12" fmla="*/ 1125 w 1979"/>
                <a:gd name="T13" fmla="*/ 24 h 2378"/>
                <a:gd name="T14" fmla="*/ 1152 w 1979"/>
                <a:gd name="T15" fmla="*/ 58 h 2378"/>
                <a:gd name="T16" fmla="*/ 1191 w 1979"/>
                <a:gd name="T17" fmla="*/ 82 h 2378"/>
                <a:gd name="T18" fmla="*/ 1229 w 1979"/>
                <a:gd name="T19" fmla="*/ 125 h 2378"/>
                <a:gd name="T20" fmla="*/ 1245 w 1979"/>
                <a:gd name="T21" fmla="*/ 178 h 2378"/>
                <a:gd name="T22" fmla="*/ 1242 w 1979"/>
                <a:gd name="T23" fmla="*/ 231 h 2378"/>
                <a:gd name="T24" fmla="*/ 1208 w 1979"/>
                <a:gd name="T25" fmla="*/ 297 h 2378"/>
                <a:gd name="T26" fmla="*/ 1145 w 1979"/>
                <a:gd name="T27" fmla="*/ 348 h 2378"/>
                <a:gd name="T28" fmla="*/ 1063 w 1979"/>
                <a:gd name="T29" fmla="*/ 375 h 2378"/>
                <a:gd name="T30" fmla="*/ 994 w 1979"/>
                <a:gd name="T31" fmla="*/ 378 h 2378"/>
                <a:gd name="T32" fmla="*/ 907 w 1979"/>
                <a:gd name="T33" fmla="*/ 357 h 2378"/>
                <a:gd name="T34" fmla="*/ 840 w 1979"/>
                <a:gd name="T35" fmla="*/ 312 h 2378"/>
                <a:gd name="T36" fmla="*/ 798 w 1979"/>
                <a:gd name="T37" fmla="*/ 249 h 2378"/>
                <a:gd name="T38" fmla="*/ 788 w 1979"/>
                <a:gd name="T39" fmla="*/ 194 h 2378"/>
                <a:gd name="T40" fmla="*/ 800 w 1979"/>
                <a:gd name="T41" fmla="*/ 136 h 2378"/>
                <a:gd name="T42" fmla="*/ 828 w 1979"/>
                <a:gd name="T43" fmla="*/ 95 h 2378"/>
                <a:gd name="T44" fmla="*/ 868 w 1979"/>
                <a:gd name="T45" fmla="*/ 65 h 2378"/>
                <a:gd name="T46" fmla="*/ 906 w 1979"/>
                <a:gd name="T47" fmla="*/ 33 h 2378"/>
                <a:gd name="T48" fmla="*/ 903 w 1979"/>
                <a:gd name="T49" fmla="*/ 0 h 2378"/>
                <a:gd name="T50" fmla="*/ 856 w 1979"/>
                <a:gd name="T51" fmla="*/ 1982 h 2378"/>
                <a:gd name="T52" fmla="*/ 894 w 1979"/>
                <a:gd name="T53" fmla="*/ 1991 h 2378"/>
                <a:gd name="T54" fmla="*/ 909 w 1979"/>
                <a:gd name="T55" fmla="*/ 2013 h 2378"/>
                <a:gd name="T56" fmla="*/ 900 w 1979"/>
                <a:gd name="T57" fmla="*/ 2039 h 2378"/>
                <a:gd name="T58" fmla="*/ 868 w 1979"/>
                <a:gd name="T59" fmla="*/ 2064 h 2378"/>
                <a:gd name="T60" fmla="*/ 828 w 1979"/>
                <a:gd name="T61" fmla="*/ 2095 h 2378"/>
                <a:gd name="T62" fmla="*/ 800 w 1979"/>
                <a:gd name="T63" fmla="*/ 2134 h 2378"/>
                <a:gd name="T64" fmla="*/ 788 w 1979"/>
                <a:gd name="T65" fmla="*/ 2193 h 2378"/>
                <a:gd name="T66" fmla="*/ 798 w 1979"/>
                <a:gd name="T67" fmla="*/ 2248 h 2378"/>
                <a:gd name="T68" fmla="*/ 840 w 1979"/>
                <a:gd name="T69" fmla="*/ 2311 h 2378"/>
                <a:gd name="T70" fmla="*/ 907 w 1979"/>
                <a:gd name="T71" fmla="*/ 2356 h 2378"/>
                <a:gd name="T72" fmla="*/ 994 w 1979"/>
                <a:gd name="T73" fmla="*/ 2376 h 2378"/>
                <a:gd name="T74" fmla="*/ 1063 w 1979"/>
                <a:gd name="T75" fmla="*/ 2374 h 2378"/>
                <a:gd name="T76" fmla="*/ 1145 w 1979"/>
                <a:gd name="T77" fmla="*/ 2347 h 2378"/>
                <a:gd name="T78" fmla="*/ 1206 w 1979"/>
                <a:gd name="T79" fmla="*/ 2296 h 2378"/>
                <a:gd name="T80" fmla="*/ 1242 w 1979"/>
                <a:gd name="T81" fmla="*/ 2230 h 2378"/>
                <a:gd name="T82" fmla="*/ 1245 w 1979"/>
                <a:gd name="T83" fmla="*/ 2178 h 2378"/>
                <a:gd name="T84" fmla="*/ 1227 w 1979"/>
                <a:gd name="T85" fmla="*/ 2124 h 2378"/>
                <a:gd name="T86" fmla="*/ 1191 w 1979"/>
                <a:gd name="T87" fmla="*/ 2081 h 2378"/>
                <a:gd name="T88" fmla="*/ 1155 w 1979"/>
                <a:gd name="T89" fmla="*/ 2058 h 2378"/>
                <a:gd name="T90" fmla="*/ 1128 w 1979"/>
                <a:gd name="T91" fmla="*/ 2033 h 2378"/>
                <a:gd name="T92" fmla="*/ 1127 w 1979"/>
                <a:gd name="T93" fmla="*/ 2006 h 2378"/>
                <a:gd name="T94" fmla="*/ 1146 w 1979"/>
                <a:gd name="T95" fmla="*/ 1988 h 2378"/>
                <a:gd name="T96" fmla="*/ 1979 w 1979"/>
                <a:gd name="T97" fmla="*/ 1982 h 2378"/>
                <a:gd name="T98" fmla="*/ 1964 w 1979"/>
                <a:gd name="T99" fmla="*/ 1130 h 2378"/>
                <a:gd name="T100" fmla="*/ 1925 w 1979"/>
                <a:gd name="T101" fmla="*/ 1143 h 2378"/>
                <a:gd name="T102" fmla="*/ 1901 w 1979"/>
                <a:gd name="T103" fmla="*/ 1182 h 2378"/>
                <a:gd name="T104" fmla="*/ 1859 w 1979"/>
                <a:gd name="T105" fmla="*/ 1224 h 2378"/>
                <a:gd name="T106" fmla="*/ 1810 w 1979"/>
                <a:gd name="T107" fmla="*/ 1246 h 2378"/>
                <a:gd name="T108" fmla="*/ 1759 w 1979"/>
                <a:gd name="T109" fmla="*/ 1248 h 2378"/>
                <a:gd name="T110" fmla="*/ 1690 w 1979"/>
                <a:gd name="T111" fmla="*/ 1222 h 2378"/>
                <a:gd name="T112" fmla="*/ 1637 w 1979"/>
                <a:gd name="T113" fmla="*/ 1166 h 2378"/>
                <a:gd name="T114" fmla="*/ 1602 w 1979"/>
                <a:gd name="T115" fmla="*/ 1088 h 2378"/>
                <a:gd name="T116" fmla="*/ 1595 w 1979"/>
                <a:gd name="T117" fmla="*/ 1021 h 2378"/>
                <a:gd name="T118" fmla="*/ 1610 w 1979"/>
                <a:gd name="T119" fmla="*/ 931 h 2378"/>
                <a:gd name="T120" fmla="*/ 1649 w 1979"/>
                <a:gd name="T121" fmla="*/ 858 h 2378"/>
                <a:gd name="T122" fmla="*/ 1707 w 1979"/>
                <a:gd name="T123" fmla="*/ 808 h 2378"/>
                <a:gd name="T124" fmla="*/ 1779 w 1979"/>
                <a:gd name="T125" fmla="*/ 790 h 2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9" h="2378">
                  <a:moveTo>
                    <a:pt x="1779" y="790"/>
                  </a:moveTo>
                  <a:lnTo>
                    <a:pt x="1779" y="790"/>
                  </a:lnTo>
                  <a:lnTo>
                    <a:pt x="1795" y="792"/>
                  </a:lnTo>
                  <a:lnTo>
                    <a:pt x="1810" y="795"/>
                  </a:lnTo>
                  <a:lnTo>
                    <a:pt x="1825" y="798"/>
                  </a:lnTo>
                  <a:lnTo>
                    <a:pt x="1837" y="804"/>
                  </a:lnTo>
                  <a:lnTo>
                    <a:pt x="1849" y="810"/>
                  </a:lnTo>
                  <a:lnTo>
                    <a:pt x="1859" y="816"/>
                  </a:lnTo>
                  <a:lnTo>
                    <a:pt x="1868" y="823"/>
                  </a:lnTo>
                  <a:lnTo>
                    <a:pt x="1877" y="831"/>
                  </a:lnTo>
                  <a:lnTo>
                    <a:pt x="1891" y="846"/>
                  </a:lnTo>
                  <a:lnTo>
                    <a:pt x="1901" y="859"/>
                  </a:lnTo>
                  <a:lnTo>
                    <a:pt x="1909" y="871"/>
                  </a:lnTo>
                  <a:lnTo>
                    <a:pt x="1909" y="871"/>
                  </a:lnTo>
                  <a:lnTo>
                    <a:pt x="1916" y="886"/>
                  </a:lnTo>
                  <a:lnTo>
                    <a:pt x="1925" y="897"/>
                  </a:lnTo>
                  <a:lnTo>
                    <a:pt x="1936" y="906"/>
                  </a:lnTo>
                  <a:lnTo>
                    <a:pt x="1945" y="910"/>
                  </a:lnTo>
                  <a:lnTo>
                    <a:pt x="1955" y="913"/>
                  </a:lnTo>
                  <a:lnTo>
                    <a:pt x="1964" y="912"/>
                  </a:lnTo>
                  <a:lnTo>
                    <a:pt x="1972" y="907"/>
                  </a:lnTo>
                  <a:lnTo>
                    <a:pt x="1979" y="900"/>
                  </a:lnTo>
                  <a:lnTo>
                    <a:pt x="1979" y="0"/>
                  </a:lnTo>
                  <a:lnTo>
                    <a:pt x="1131" y="0"/>
                  </a:lnTo>
                  <a:lnTo>
                    <a:pt x="1131" y="0"/>
                  </a:lnTo>
                  <a:lnTo>
                    <a:pt x="1127" y="7"/>
                  </a:lnTo>
                  <a:lnTo>
                    <a:pt x="1125" y="15"/>
                  </a:lnTo>
                  <a:lnTo>
                    <a:pt x="1125" y="24"/>
                  </a:lnTo>
                  <a:lnTo>
                    <a:pt x="1128" y="33"/>
                  </a:lnTo>
                  <a:lnTo>
                    <a:pt x="1134" y="42"/>
                  </a:lnTo>
                  <a:lnTo>
                    <a:pt x="1142" y="50"/>
                  </a:lnTo>
                  <a:lnTo>
                    <a:pt x="1152" y="58"/>
                  </a:lnTo>
                  <a:lnTo>
                    <a:pt x="1166" y="65"/>
                  </a:lnTo>
                  <a:lnTo>
                    <a:pt x="1166" y="65"/>
                  </a:lnTo>
                  <a:lnTo>
                    <a:pt x="1179" y="73"/>
                  </a:lnTo>
                  <a:lnTo>
                    <a:pt x="1191" y="82"/>
                  </a:lnTo>
                  <a:lnTo>
                    <a:pt x="1206" y="95"/>
                  </a:lnTo>
                  <a:lnTo>
                    <a:pt x="1214" y="104"/>
                  </a:lnTo>
                  <a:lnTo>
                    <a:pt x="1221" y="113"/>
                  </a:lnTo>
                  <a:lnTo>
                    <a:pt x="1229" y="125"/>
                  </a:lnTo>
                  <a:lnTo>
                    <a:pt x="1235" y="136"/>
                  </a:lnTo>
                  <a:lnTo>
                    <a:pt x="1239" y="149"/>
                  </a:lnTo>
                  <a:lnTo>
                    <a:pt x="1244" y="163"/>
                  </a:lnTo>
                  <a:lnTo>
                    <a:pt x="1245" y="178"/>
                  </a:lnTo>
                  <a:lnTo>
                    <a:pt x="1247" y="194"/>
                  </a:lnTo>
                  <a:lnTo>
                    <a:pt x="1247" y="194"/>
                  </a:lnTo>
                  <a:lnTo>
                    <a:pt x="1245" y="213"/>
                  </a:lnTo>
                  <a:lnTo>
                    <a:pt x="1242" y="231"/>
                  </a:lnTo>
                  <a:lnTo>
                    <a:pt x="1236" y="249"/>
                  </a:lnTo>
                  <a:lnTo>
                    <a:pt x="1229" y="266"/>
                  </a:lnTo>
                  <a:lnTo>
                    <a:pt x="1218" y="282"/>
                  </a:lnTo>
                  <a:lnTo>
                    <a:pt x="1208" y="297"/>
                  </a:lnTo>
                  <a:lnTo>
                    <a:pt x="1194" y="312"/>
                  </a:lnTo>
                  <a:lnTo>
                    <a:pt x="1179" y="326"/>
                  </a:lnTo>
                  <a:lnTo>
                    <a:pt x="1163" y="336"/>
                  </a:lnTo>
                  <a:lnTo>
                    <a:pt x="1145" y="348"/>
                  </a:lnTo>
                  <a:lnTo>
                    <a:pt x="1127" y="357"/>
                  </a:lnTo>
                  <a:lnTo>
                    <a:pt x="1106" y="364"/>
                  </a:lnTo>
                  <a:lnTo>
                    <a:pt x="1085" y="370"/>
                  </a:lnTo>
                  <a:lnTo>
                    <a:pt x="1063" y="375"/>
                  </a:lnTo>
                  <a:lnTo>
                    <a:pt x="1040" y="378"/>
                  </a:lnTo>
                  <a:lnTo>
                    <a:pt x="1018" y="379"/>
                  </a:lnTo>
                  <a:lnTo>
                    <a:pt x="1018" y="379"/>
                  </a:lnTo>
                  <a:lnTo>
                    <a:pt x="994" y="378"/>
                  </a:lnTo>
                  <a:lnTo>
                    <a:pt x="972" y="375"/>
                  </a:lnTo>
                  <a:lnTo>
                    <a:pt x="949" y="370"/>
                  </a:lnTo>
                  <a:lnTo>
                    <a:pt x="928" y="364"/>
                  </a:lnTo>
                  <a:lnTo>
                    <a:pt x="907" y="357"/>
                  </a:lnTo>
                  <a:lnTo>
                    <a:pt x="889" y="348"/>
                  </a:lnTo>
                  <a:lnTo>
                    <a:pt x="871" y="336"/>
                  </a:lnTo>
                  <a:lnTo>
                    <a:pt x="855" y="326"/>
                  </a:lnTo>
                  <a:lnTo>
                    <a:pt x="840" y="312"/>
                  </a:lnTo>
                  <a:lnTo>
                    <a:pt x="827" y="297"/>
                  </a:lnTo>
                  <a:lnTo>
                    <a:pt x="816" y="282"/>
                  </a:lnTo>
                  <a:lnTo>
                    <a:pt x="806" y="266"/>
                  </a:lnTo>
                  <a:lnTo>
                    <a:pt x="798" y="249"/>
                  </a:lnTo>
                  <a:lnTo>
                    <a:pt x="792" y="231"/>
                  </a:lnTo>
                  <a:lnTo>
                    <a:pt x="789" y="213"/>
                  </a:lnTo>
                  <a:lnTo>
                    <a:pt x="788" y="194"/>
                  </a:lnTo>
                  <a:lnTo>
                    <a:pt x="788" y="194"/>
                  </a:lnTo>
                  <a:lnTo>
                    <a:pt x="789" y="178"/>
                  </a:lnTo>
                  <a:lnTo>
                    <a:pt x="791" y="163"/>
                  </a:lnTo>
                  <a:lnTo>
                    <a:pt x="795" y="149"/>
                  </a:lnTo>
                  <a:lnTo>
                    <a:pt x="800" y="136"/>
                  </a:lnTo>
                  <a:lnTo>
                    <a:pt x="807" y="125"/>
                  </a:lnTo>
                  <a:lnTo>
                    <a:pt x="813" y="113"/>
                  </a:lnTo>
                  <a:lnTo>
                    <a:pt x="821" y="104"/>
                  </a:lnTo>
                  <a:lnTo>
                    <a:pt x="828" y="95"/>
                  </a:lnTo>
                  <a:lnTo>
                    <a:pt x="843" y="82"/>
                  </a:lnTo>
                  <a:lnTo>
                    <a:pt x="855" y="73"/>
                  </a:lnTo>
                  <a:lnTo>
                    <a:pt x="868" y="65"/>
                  </a:lnTo>
                  <a:lnTo>
                    <a:pt x="868" y="65"/>
                  </a:lnTo>
                  <a:lnTo>
                    <a:pt x="882" y="58"/>
                  </a:lnTo>
                  <a:lnTo>
                    <a:pt x="892" y="50"/>
                  </a:lnTo>
                  <a:lnTo>
                    <a:pt x="900" y="42"/>
                  </a:lnTo>
                  <a:lnTo>
                    <a:pt x="906" y="33"/>
                  </a:lnTo>
                  <a:lnTo>
                    <a:pt x="909" y="24"/>
                  </a:lnTo>
                  <a:lnTo>
                    <a:pt x="909" y="15"/>
                  </a:lnTo>
                  <a:lnTo>
                    <a:pt x="907" y="7"/>
                  </a:lnTo>
                  <a:lnTo>
                    <a:pt x="903" y="0"/>
                  </a:lnTo>
                  <a:lnTo>
                    <a:pt x="0" y="0"/>
                  </a:lnTo>
                  <a:lnTo>
                    <a:pt x="0" y="1982"/>
                  </a:lnTo>
                  <a:lnTo>
                    <a:pt x="856" y="1982"/>
                  </a:lnTo>
                  <a:lnTo>
                    <a:pt x="856" y="1982"/>
                  </a:lnTo>
                  <a:lnTo>
                    <a:pt x="867" y="1983"/>
                  </a:lnTo>
                  <a:lnTo>
                    <a:pt x="877" y="1985"/>
                  </a:lnTo>
                  <a:lnTo>
                    <a:pt x="886" y="1988"/>
                  </a:lnTo>
                  <a:lnTo>
                    <a:pt x="894" y="1991"/>
                  </a:lnTo>
                  <a:lnTo>
                    <a:pt x="900" y="1995"/>
                  </a:lnTo>
                  <a:lnTo>
                    <a:pt x="904" y="2001"/>
                  </a:lnTo>
                  <a:lnTo>
                    <a:pt x="907" y="2006"/>
                  </a:lnTo>
                  <a:lnTo>
                    <a:pt x="909" y="2013"/>
                  </a:lnTo>
                  <a:lnTo>
                    <a:pt x="909" y="2019"/>
                  </a:lnTo>
                  <a:lnTo>
                    <a:pt x="907" y="2025"/>
                  </a:lnTo>
                  <a:lnTo>
                    <a:pt x="904" y="2033"/>
                  </a:lnTo>
                  <a:lnTo>
                    <a:pt x="900" y="2039"/>
                  </a:lnTo>
                  <a:lnTo>
                    <a:pt x="894" y="2046"/>
                  </a:lnTo>
                  <a:lnTo>
                    <a:pt x="886" y="2052"/>
                  </a:lnTo>
                  <a:lnTo>
                    <a:pt x="877" y="2058"/>
                  </a:lnTo>
                  <a:lnTo>
                    <a:pt x="868" y="2064"/>
                  </a:lnTo>
                  <a:lnTo>
                    <a:pt x="868" y="2064"/>
                  </a:lnTo>
                  <a:lnTo>
                    <a:pt x="855" y="2072"/>
                  </a:lnTo>
                  <a:lnTo>
                    <a:pt x="843" y="2081"/>
                  </a:lnTo>
                  <a:lnTo>
                    <a:pt x="828" y="2095"/>
                  </a:lnTo>
                  <a:lnTo>
                    <a:pt x="821" y="2103"/>
                  </a:lnTo>
                  <a:lnTo>
                    <a:pt x="813" y="2113"/>
                  </a:lnTo>
                  <a:lnTo>
                    <a:pt x="806" y="2124"/>
                  </a:lnTo>
                  <a:lnTo>
                    <a:pt x="800" y="2134"/>
                  </a:lnTo>
                  <a:lnTo>
                    <a:pt x="795" y="2148"/>
                  </a:lnTo>
                  <a:lnTo>
                    <a:pt x="791" y="2161"/>
                  </a:lnTo>
                  <a:lnTo>
                    <a:pt x="788" y="2178"/>
                  </a:lnTo>
                  <a:lnTo>
                    <a:pt x="788" y="2193"/>
                  </a:lnTo>
                  <a:lnTo>
                    <a:pt x="788" y="2193"/>
                  </a:lnTo>
                  <a:lnTo>
                    <a:pt x="789" y="2212"/>
                  </a:lnTo>
                  <a:lnTo>
                    <a:pt x="792" y="2230"/>
                  </a:lnTo>
                  <a:lnTo>
                    <a:pt x="798" y="2248"/>
                  </a:lnTo>
                  <a:lnTo>
                    <a:pt x="806" y="2264"/>
                  </a:lnTo>
                  <a:lnTo>
                    <a:pt x="815" y="2281"/>
                  </a:lnTo>
                  <a:lnTo>
                    <a:pt x="827" y="2296"/>
                  </a:lnTo>
                  <a:lnTo>
                    <a:pt x="840" y="2311"/>
                  </a:lnTo>
                  <a:lnTo>
                    <a:pt x="855" y="2324"/>
                  </a:lnTo>
                  <a:lnTo>
                    <a:pt x="871" y="2336"/>
                  </a:lnTo>
                  <a:lnTo>
                    <a:pt x="888" y="2347"/>
                  </a:lnTo>
                  <a:lnTo>
                    <a:pt x="907" y="2356"/>
                  </a:lnTo>
                  <a:lnTo>
                    <a:pt x="928" y="2363"/>
                  </a:lnTo>
                  <a:lnTo>
                    <a:pt x="949" y="2369"/>
                  </a:lnTo>
                  <a:lnTo>
                    <a:pt x="970" y="2374"/>
                  </a:lnTo>
                  <a:lnTo>
                    <a:pt x="994" y="2376"/>
                  </a:lnTo>
                  <a:lnTo>
                    <a:pt x="1016" y="2378"/>
                  </a:lnTo>
                  <a:lnTo>
                    <a:pt x="1016" y="2378"/>
                  </a:lnTo>
                  <a:lnTo>
                    <a:pt x="1040" y="2376"/>
                  </a:lnTo>
                  <a:lnTo>
                    <a:pt x="1063" y="2374"/>
                  </a:lnTo>
                  <a:lnTo>
                    <a:pt x="1085" y="2369"/>
                  </a:lnTo>
                  <a:lnTo>
                    <a:pt x="1106" y="2363"/>
                  </a:lnTo>
                  <a:lnTo>
                    <a:pt x="1125" y="2356"/>
                  </a:lnTo>
                  <a:lnTo>
                    <a:pt x="1145" y="2347"/>
                  </a:lnTo>
                  <a:lnTo>
                    <a:pt x="1163" y="2336"/>
                  </a:lnTo>
                  <a:lnTo>
                    <a:pt x="1179" y="2324"/>
                  </a:lnTo>
                  <a:lnTo>
                    <a:pt x="1194" y="2311"/>
                  </a:lnTo>
                  <a:lnTo>
                    <a:pt x="1206" y="2296"/>
                  </a:lnTo>
                  <a:lnTo>
                    <a:pt x="1218" y="2281"/>
                  </a:lnTo>
                  <a:lnTo>
                    <a:pt x="1229" y="2264"/>
                  </a:lnTo>
                  <a:lnTo>
                    <a:pt x="1236" y="2248"/>
                  </a:lnTo>
                  <a:lnTo>
                    <a:pt x="1242" y="2230"/>
                  </a:lnTo>
                  <a:lnTo>
                    <a:pt x="1245" y="2212"/>
                  </a:lnTo>
                  <a:lnTo>
                    <a:pt x="1247" y="2193"/>
                  </a:lnTo>
                  <a:lnTo>
                    <a:pt x="1247" y="2193"/>
                  </a:lnTo>
                  <a:lnTo>
                    <a:pt x="1245" y="2178"/>
                  </a:lnTo>
                  <a:lnTo>
                    <a:pt x="1242" y="2161"/>
                  </a:lnTo>
                  <a:lnTo>
                    <a:pt x="1239" y="2148"/>
                  </a:lnTo>
                  <a:lnTo>
                    <a:pt x="1233" y="2134"/>
                  </a:lnTo>
                  <a:lnTo>
                    <a:pt x="1227" y="2124"/>
                  </a:lnTo>
                  <a:lnTo>
                    <a:pt x="1221" y="2113"/>
                  </a:lnTo>
                  <a:lnTo>
                    <a:pt x="1214" y="2103"/>
                  </a:lnTo>
                  <a:lnTo>
                    <a:pt x="1206" y="2095"/>
                  </a:lnTo>
                  <a:lnTo>
                    <a:pt x="1191" y="2081"/>
                  </a:lnTo>
                  <a:lnTo>
                    <a:pt x="1178" y="2072"/>
                  </a:lnTo>
                  <a:lnTo>
                    <a:pt x="1166" y="2064"/>
                  </a:lnTo>
                  <a:lnTo>
                    <a:pt x="1166" y="2064"/>
                  </a:lnTo>
                  <a:lnTo>
                    <a:pt x="1155" y="2058"/>
                  </a:lnTo>
                  <a:lnTo>
                    <a:pt x="1146" y="2052"/>
                  </a:lnTo>
                  <a:lnTo>
                    <a:pt x="1139" y="2046"/>
                  </a:lnTo>
                  <a:lnTo>
                    <a:pt x="1133" y="2039"/>
                  </a:lnTo>
                  <a:lnTo>
                    <a:pt x="1128" y="2033"/>
                  </a:lnTo>
                  <a:lnTo>
                    <a:pt x="1125" y="2025"/>
                  </a:lnTo>
                  <a:lnTo>
                    <a:pt x="1125" y="2019"/>
                  </a:lnTo>
                  <a:lnTo>
                    <a:pt x="1125" y="2013"/>
                  </a:lnTo>
                  <a:lnTo>
                    <a:pt x="1127" y="2006"/>
                  </a:lnTo>
                  <a:lnTo>
                    <a:pt x="1130" y="2001"/>
                  </a:lnTo>
                  <a:lnTo>
                    <a:pt x="1134" y="1995"/>
                  </a:lnTo>
                  <a:lnTo>
                    <a:pt x="1140" y="1991"/>
                  </a:lnTo>
                  <a:lnTo>
                    <a:pt x="1146" y="1988"/>
                  </a:lnTo>
                  <a:lnTo>
                    <a:pt x="1155" y="1985"/>
                  </a:lnTo>
                  <a:lnTo>
                    <a:pt x="1166" y="1983"/>
                  </a:lnTo>
                  <a:lnTo>
                    <a:pt x="1178" y="1982"/>
                  </a:lnTo>
                  <a:lnTo>
                    <a:pt x="1979" y="1982"/>
                  </a:lnTo>
                  <a:lnTo>
                    <a:pt x="1979" y="1142"/>
                  </a:lnTo>
                  <a:lnTo>
                    <a:pt x="1979" y="1142"/>
                  </a:lnTo>
                  <a:lnTo>
                    <a:pt x="1972" y="1134"/>
                  </a:lnTo>
                  <a:lnTo>
                    <a:pt x="1964" y="1130"/>
                  </a:lnTo>
                  <a:lnTo>
                    <a:pt x="1955" y="1128"/>
                  </a:lnTo>
                  <a:lnTo>
                    <a:pt x="1945" y="1130"/>
                  </a:lnTo>
                  <a:lnTo>
                    <a:pt x="1936" y="1136"/>
                  </a:lnTo>
                  <a:lnTo>
                    <a:pt x="1925" y="1143"/>
                  </a:lnTo>
                  <a:lnTo>
                    <a:pt x="1916" y="1155"/>
                  </a:lnTo>
                  <a:lnTo>
                    <a:pt x="1909" y="1170"/>
                  </a:lnTo>
                  <a:lnTo>
                    <a:pt x="1909" y="1170"/>
                  </a:lnTo>
                  <a:lnTo>
                    <a:pt x="1901" y="1182"/>
                  </a:lnTo>
                  <a:lnTo>
                    <a:pt x="1891" y="1196"/>
                  </a:lnTo>
                  <a:lnTo>
                    <a:pt x="1877" y="1209"/>
                  </a:lnTo>
                  <a:lnTo>
                    <a:pt x="1868" y="1216"/>
                  </a:lnTo>
                  <a:lnTo>
                    <a:pt x="1859" y="1224"/>
                  </a:lnTo>
                  <a:lnTo>
                    <a:pt x="1849" y="1231"/>
                  </a:lnTo>
                  <a:lnTo>
                    <a:pt x="1837" y="1237"/>
                  </a:lnTo>
                  <a:lnTo>
                    <a:pt x="1825" y="1242"/>
                  </a:lnTo>
                  <a:lnTo>
                    <a:pt x="1810" y="1246"/>
                  </a:lnTo>
                  <a:lnTo>
                    <a:pt x="1795" y="1249"/>
                  </a:lnTo>
                  <a:lnTo>
                    <a:pt x="1779" y="1249"/>
                  </a:lnTo>
                  <a:lnTo>
                    <a:pt x="1779" y="1249"/>
                  </a:lnTo>
                  <a:lnTo>
                    <a:pt x="1759" y="1248"/>
                  </a:lnTo>
                  <a:lnTo>
                    <a:pt x="1741" y="1245"/>
                  </a:lnTo>
                  <a:lnTo>
                    <a:pt x="1723" y="1239"/>
                  </a:lnTo>
                  <a:lnTo>
                    <a:pt x="1707" y="1231"/>
                  </a:lnTo>
                  <a:lnTo>
                    <a:pt x="1690" y="1222"/>
                  </a:lnTo>
                  <a:lnTo>
                    <a:pt x="1676" y="1211"/>
                  </a:lnTo>
                  <a:lnTo>
                    <a:pt x="1662" y="1197"/>
                  </a:lnTo>
                  <a:lnTo>
                    <a:pt x="1649" y="1182"/>
                  </a:lnTo>
                  <a:lnTo>
                    <a:pt x="1637" y="1166"/>
                  </a:lnTo>
                  <a:lnTo>
                    <a:pt x="1626" y="1149"/>
                  </a:lnTo>
                  <a:lnTo>
                    <a:pt x="1617" y="1130"/>
                  </a:lnTo>
                  <a:lnTo>
                    <a:pt x="1610" y="1110"/>
                  </a:lnTo>
                  <a:lnTo>
                    <a:pt x="1602" y="1088"/>
                  </a:lnTo>
                  <a:lnTo>
                    <a:pt x="1598" y="1067"/>
                  </a:lnTo>
                  <a:lnTo>
                    <a:pt x="1595" y="1043"/>
                  </a:lnTo>
                  <a:lnTo>
                    <a:pt x="1595" y="1021"/>
                  </a:lnTo>
                  <a:lnTo>
                    <a:pt x="1595" y="1021"/>
                  </a:lnTo>
                  <a:lnTo>
                    <a:pt x="1595" y="997"/>
                  </a:lnTo>
                  <a:lnTo>
                    <a:pt x="1598" y="974"/>
                  </a:lnTo>
                  <a:lnTo>
                    <a:pt x="1602" y="952"/>
                  </a:lnTo>
                  <a:lnTo>
                    <a:pt x="1610" y="931"/>
                  </a:lnTo>
                  <a:lnTo>
                    <a:pt x="1617" y="912"/>
                  </a:lnTo>
                  <a:lnTo>
                    <a:pt x="1626" y="892"/>
                  </a:lnTo>
                  <a:lnTo>
                    <a:pt x="1637" y="874"/>
                  </a:lnTo>
                  <a:lnTo>
                    <a:pt x="1649" y="858"/>
                  </a:lnTo>
                  <a:lnTo>
                    <a:pt x="1662" y="843"/>
                  </a:lnTo>
                  <a:lnTo>
                    <a:pt x="1676" y="831"/>
                  </a:lnTo>
                  <a:lnTo>
                    <a:pt x="1690" y="819"/>
                  </a:lnTo>
                  <a:lnTo>
                    <a:pt x="1707" y="808"/>
                  </a:lnTo>
                  <a:lnTo>
                    <a:pt x="1723" y="801"/>
                  </a:lnTo>
                  <a:lnTo>
                    <a:pt x="1741" y="795"/>
                  </a:lnTo>
                  <a:lnTo>
                    <a:pt x="1759" y="792"/>
                  </a:lnTo>
                  <a:lnTo>
                    <a:pt x="1779" y="790"/>
                  </a:lnTo>
                  <a:lnTo>
                    <a:pt x="1779" y="790"/>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7" name="Freeform 10"/>
            <p:cNvSpPr>
              <a:spLocks/>
            </p:cNvSpPr>
            <p:nvPr/>
          </p:nvSpPr>
          <p:spPr bwMode="auto">
            <a:xfrm>
              <a:off x="395288" y="504825"/>
              <a:ext cx="2049466" cy="2390661"/>
            </a:xfrm>
            <a:custGeom>
              <a:avLst/>
              <a:gdLst>
                <a:gd name="T0" fmla="*/ 1797 w 1976"/>
                <a:gd name="T1" fmla="*/ 791 h 2375"/>
                <a:gd name="T2" fmla="*/ 1846 w 1976"/>
                <a:gd name="T3" fmla="*/ 812 h 2375"/>
                <a:gd name="T4" fmla="*/ 1886 w 1976"/>
                <a:gd name="T5" fmla="*/ 855 h 2375"/>
                <a:gd name="T6" fmla="*/ 1906 w 1976"/>
                <a:gd name="T7" fmla="*/ 886 h 2375"/>
                <a:gd name="T8" fmla="*/ 1933 w 1976"/>
                <a:gd name="T9" fmla="*/ 907 h 2375"/>
                <a:gd name="T10" fmla="*/ 1958 w 1976"/>
                <a:gd name="T11" fmla="*/ 903 h 2375"/>
                <a:gd name="T12" fmla="*/ 1973 w 1976"/>
                <a:gd name="T13" fmla="*/ 877 h 2375"/>
                <a:gd name="T14" fmla="*/ 0 w 1976"/>
                <a:gd name="T15" fmla="*/ 0 h 2375"/>
                <a:gd name="T16" fmla="*/ 856 w 1976"/>
                <a:gd name="T17" fmla="*/ 1981 h 2375"/>
                <a:gd name="T18" fmla="*/ 886 w 1976"/>
                <a:gd name="T19" fmla="*/ 1985 h 2375"/>
                <a:gd name="T20" fmla="*/ 907 w 1976"/>
                <a:gd name="T21" fmla="*/ 2005 h 2375"/>
                <a:gd name="T22" fmla="*/ 904 w 1976"/>
                <a:gd name="T23" fmla="*/ 2030 h 2375"/>
                <a:gd name="T24" fmla="*/ 879 w 1976"/>
                <a:gd name="T25" fmla="*/ 2057 h 2375"/>
                <a:gd name="T26" fmla="*/ 843 w 1976"/>
                <a:gd name="T27" fmla="*/ 2079 h 2375"/>
                <a:gd name="T28" fmla="*/ 807 w 1976"/>
                <a:gd name="T29" fmla="*/ 2121 h 2375"/>
                <a:gd name="T30" fmla="*/ 789 w 1976"/>
                <a:gd name="T31" fmla="*/ 2175 h 2375"/>
                <a:gd name="T32" fmla="*/ 792 w 1976"/>
                <a:gd name="T33" fmla="*/ 2229 h 2375"/>
                <a:gd name="T34" fmla="*/ 827 w 1976"/>
                <a:gd name="T35" fmla="*/ 2295 h 2375"/>
                <a:gd name="T36" fmla="*/ 889 w 1976"/>
                <a:gd name="T37" fmla="*/ 2344 h 2375"/>
                <a:gd name="T38" fmla="*/ 972 w 1976"/>
                <a:gd name="T39" fmla="*/ 2372 h 2375"/>
                <a:gd name="T40" fmla="*/ 1040 w 1976"/>
                <a:gd name="T41" fmla="*/ 2374 h 2375"/>
                <a:gd name="T42" fmla="*/ 1127 w 1976"/>
                <a:gd name="T43" fmla="*/ 2353 h 2375"/>
                <a:gd name="T44" fmla="*/ 1194 w 1976"/>
                <a:gd name="T45" fmla="*/ 2308 h 2375"/>
                <a:gd name="T46" fmla="*/ 1236 w 1976"/>
                <a:gd name="T47" fmla="*/ 2245 h 2375"/>
                <a:gd name="T48" fmla="*/ 1247 w 1976"/>
                <a:gd name="T49" fmla="*/ 2191 h 2375"/>
                <a:gd name="T50" fmla="*/ 1235 w 1976"/>
                <a:gd name="T51" fmla="*/ 2133 h 2375"/>
                <a:gd name="T52" fmla="*/ 1206 w 1976"/>
                <a:gd name="T53" fmla="*/ 2093 h 2375"/>
                <a:gd name="T54" fmla="*/ 1166 w 1976"/>
                <a:gd name="T55" fmla="*/ 2061 h 2375"/>
                <a:gd name="T56" fmla="*/ 1134 w 1976"/>
                <a:gd name="T57" fmla="*/ 2037 h 2375"/>
                <a:gd name="T58" fmla="*/ 1125 w 1976"/>
                <a:gd name="T59" fmla="*/ 2011 h 2375"/>
                <a:gd name="T60" fmla="*/ 1140 w 1976"/>
                <a:gd name="T61" fmla="*/ 1990 h 2375"/>
                <a:gd name="T62" fmla="*/ 1178 w 1976"/>
                <a:gd name="T63" fmla="*/ 1981 h 2375"/>
                <a:gd name="T64" fmla="*/ 1976 w 1976"/>
                <a:gd name="T65" fmla="*/ 1176 h 2375"/>
                <a:gd name="T66" fmla="*/ 1972 w 1976"/>
                <a:gd name="T67" fmla="*/ 1147 h 2375"/>
                <a:gd name="T68" fmla="*/ 1952 w 1976"/>
                <a:gd name="T69" fmla="*/ 1126 h 2375"/>
                <a:gd name="T70" fmla="*/ 1927 w 1976"/>
                <a:gd name="T71" fmla="*/ 1129 h 2375"/>
                <a:gd name="T72" fmla="*/ 1900 w 1976"/>
                <a:gd name="T73" fmla="*/ 1155 h 2375"/>
                <a:gd name="T74" fmla="*/ 1877 w 1976"/>
                <a:gd name="T75" fmla="*/ 1190 h 2375"/>
                <a:gd name="T76" fmla="*/ 1835 w 1976"/>
                <a:gd name="T77" fmla="*/ 1227 h 2375"/>
                <a:gd name="T78" fmla="*/ 1782 w 1976"/>
                <a:gd name="T79" fmla="*/ 1245 h 2375"/>
                <a:gd name="T80" fmla="*/ 1728 w 1976"/>
                <a:gd name="T81" fmla="*/ 1241 h 2375"/>
                <a:gd name="T82" fmla="*/ 1662 w 1976"/>
                <a:gd name="T83" fmla="*/ 1206 h 2375"/>
                <a:gd name="T84" fmla="*/ 1613 w 1976"/>
                <a:gd name="T85" fmla="*/ 1145 h 2375"/>
                <a:gd name="T86" fmla="*/ 1584 w 1976"/>
                <a:gd name="T87" fmla="*/ 1063 h 2375"/>
                <a:gd name="T88" fmla="*/ 1581 w 1976"/>
                <a:gd name="T89" fmla="*/ 993 h 2375"/>
                <a:gd name="T90" fmla="*/ 1604 w 1976"/>
                <a:gd name="T91" fmla="*/ 907 h 2375"/>
                <a:gd name="T92" fmla="*/ 1649 w 1976"/>
                <a:gd name="T93" fmla="*/ 839 h 2375"/>
                <a:gd name="T94" fmla="*/ 1710 w 1976"/>
                <a:gd name="T95" fmla="*/ 797 h 2375"/>
                <a:gd name="T96" fmla="*/ 1765 w 1976"/>
                <a:gd name="T97" fmla="*/ 786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6" h="2375">
                  <a:moveTo>
                    <a:pt x="1765" y="786"/>
                  </a:moveTo>
                  <a:lnTo>
                    <a:pt x="1765" y="786"/>
                  </a:lnTo>
                  <a:lnTo>
                    <a:pt x="1782" y="788"/>
                  </a:lnTo>
                  <a:lnTo>
                    <a:pt x="1797" y="791"/>
                  </a:lnTo>
                  <a:lnTo>
                    <a:pt x="1810" y="794"/>
                  </a:lnTo>
                  <a:lnTo>
                    <a:pt x="1824" y="800"/>
                  </a:lnTo>
                  <a:lnTo>
                    <a:pt x="1835" y="806"/>
                  </a:lnTo>
                  <a:lnTo>
                    <a:pt x="1846" y="812"/>
                  </a:lnTo>
                  <a:lnTo>
                    <a:pt x="1855" y="819"/>
                  </a:lnTo>
                  <a:lnTo>
                    <a:pt x="1864" y="827"/>
                  </a:lnTo>
                  <a:lnTo>
                    <a:pt x="1877" y="842"/>
                  </a:lnTo>
                  <a:lnTo>
                    <a:pt x="1886" y="855"/>
                  </a:lnTo>
                  <a:lnTo>
                    <a:pt x="1894" y="867"/>
                  </a:lnTo>
                  <a:lnTo>
                    <a:pt x="1894" y="867"/>
                  </a:lnTo>
                  <a:lnTo>
                    <a:pt x="1900" y="877"/>
                  </a:lnTo>
                  <a:lnTo>
                    <a:pt x="1906" y="886"/>
                  </a:lnTo>
                  <a:lnTo>
                    <a:pt x="1913" y="894"/>
                  </a:lnTo>
                  <a:lnTo>
                    <a:pt x="1919" y="900"/>
                  </a:lnTo>
                  <a:lnTo>
                    <a:pt x="1927" y="904"/>
                  </a:lnTo>
                  <a:lnTo>
                    <a:pt x="1933" y="907"/>
                  </a:lnTo>
                  <a:lnTo>
                    <a:pt x="1940" y="907"/>
                  </a:lnTo>
                  <a:lnTo>
                    <a:pt x="1946" y="907"/>
                  </a:lnTo>
                  <a:lnTo>
                    <a:pt x="1952" y="906"/>
                  </a:lnTo>
                  <a:lnTo>
                    <a:pt x="1958" y="903"/>
                  </a:lnTo>
                  <a:lnTo>
                    <a:pt x="1963" y="898"/>
                  </a:lnTo>
                  <a:lnTo>
                    <a:pt x="1967" y="892"/>
                  </a:lnTo>
                  <a:lnTo>
                    <a:pt x="1972" y="886"/>
                  </a:lnTo>
                  <a:lnTo>
                    <a:pt x="1973" y="877"/>
                  </a:lnTo>
                  <a:lnTo>
                    <a:pt x="1976" y="867"/>
                  </a:lnTo>
                  <a:lnTo>
                    <a:pt x="1976" y="855"/>
                  </a:lnTo>
                  <a:lnTo>
                    <a:pt x="1976" y="0"/>
                  </a:lnTo>
                  <a:lnTo>
                    <a:pt x="0" y="0"/>
                  </a:lnTo>
                  <a:lnTo>
                    <a:pt x="0" y="1979"/>
                  </a:lnTo>
                  <a:lnTo>
                    <a:pt x="454" y="1979"/>
                  </a:lnTo>
                  <a:lnTo>
                    <a:pt x="454" y="1981"/>
                  </a:lnTo>
                  <a:lnTo>
                    <a:pt x="856" y="1981"/>
                  </a:lnTo>
                  <a:lnTo>
                    <a:pt x="856" y="1981"/>
                  </a:lnTo>
                  <a:lnTo>
                    <a:pt x="868" y="1981"/>
                  </a:lnTo>
                  <a:lnTo>
                    <a:pt x="877" y="1982"/>
                  </a:lnTo>
                  <a:lnTo>
                    <a:pt x="886" y="1985"/>
                  </a:lnTo>
                  <a:lnTo>
                    <a:pt x="894" y="1990"/>
                  </a:lnTo>
                  <a:lnTo>
                    <a:pt x="900" y="1994"/>
                  </a:lnTo>
                  <a:lnTo>
                    <a:pt x="904" y="1999"/>
                  </a:lnTo>
                  <a:lnTo>
                    <a:pt x="907" y="2005"/>
                  </a:lnTo>
                  <a:lnTo>
                    <a:pt x="909" y="2011"/>
                  </a:lnTo>
                  <a:lnTo>
                    <a:pt x="909" y="2017"/>
                  </a:lnTo>
                  <a:lnTo>
                    <a:pt x="907" y="2024"/>
                  </a:lnTo>
                  <a:lnTo>
                    <a:pt x="904" y="2030"/>
                  </a:lnTo>
                  <a:lnTo>
                    <a:pt x="900" y="2037"/>
                  </a:lnTo>
                  <a:lnTo>
                    <a:pt x="895" y="2043"/>
                  </a:lnTo>
                  <a:lnTo>
                    <a:pt x="888" y="2051"/>
                  </a:lnTo>
                  <a:lnTo>
                    <a:pt x="879" y="2057"/>
                  </a:lnTo>
                  <a:lnTo>
                    <a:pt x="868" y="2061"/>
                  </a:lnTo>
                  <a:lnTo>
                    <a:pt x="868" y="2061"/>
                  </a:lnTo>
                  <a:lnTo>
                    <a:pt x="855" y="2069"/>
                  </a:lnTo>
                  <a:lnTo>
                    <a:pt x="843" y="2079"/>
                  </a:lnTo>
                  <a:lnTo>
                    <a:pt x="828" y="2093"/>
                  </a:lnTo>
                  <a:lnTo>
                    <a:pt x="821" y="2102"/>
                  </a:lnTo>
                  <a:lnTo>
                    <a:pt x="813" y="2111"/>
                  </a:lnTo>
                  <a:lnTo>
                    <a:pt x="807" y="2121"/>
                  </a:lnTo>
                  <a:lnTo>
                    <a:pt x="800" y="2133"/>
                  </a:lnTo>
                  <a:lnTo>
                    <a:pt x="795" y="2145"/>
                  </a:lnTo>
                  <a:lnTo>
                    <a:pt x="791" y="2160"/>
                  </a:lnTo>
                  <a:lnTo>
                    <a:pt x="789" y="2175"/>
                  </a:lnTo>
                  <a:lnTo>
                    <a:pt x="788" y="2191"/>
                  </a:lnTo>
                  <a:lnTo>
                    <a:pt x="788" y="2191"/>
                  </a:lnTo>
                  <a:lnTo>
                    <a:pt x="789" y="2209"/>
                  </a:lnTo>
                  <a:lnTo>
                    <a:pt x="792" y="2229"/>
                  </a:lnTo>
                  <a:lnTo>
                    <a:pt x="798" y="2245"/>
                  </a:lnTo>
                  <a:lnTo>
                    <a:pt x="806" y="2263"/>
                  </a:lnTo>
                  <a:lnTo>
                    <a:pt x="816" y="2280"/>
                  </a:lnTo>
                  <a:lnTo>
                    <a:pt x="827" y="2295"/>
                  </a:lnTo>
                  <a:lnTo>
                    <a:pt x="840" y="2308"/>
                  </a:lnTo>
                  <a:lnTo>
                    <a:pt x="855" y="2321"/>
                  </a:lnTo>
                  <a:lnTo>
                    <a:pt x="871" y="2333"/>
                  </a:lnTo>
                  <a:lnTo>
                    <a:pt x="889" y="2344"/>
                  </a:lnTo>
                  <a:lnTo>
                    <a:pt x="907" y="2353"/>
                  </a:lnTo>
                  <a:lnTo>
                    <a:pt x="928" y="2360"/>
                  </a:lnTo>
                  <a:lnTo>
                    <a:pt x="949" y="2368"/>
                  </a:lnTo>
                  <a:lnTo>
                    <a:pt x="972" y="2372"/>
                  </a:lnTo>
                  <a:lnTo>
                    <a:pt x="994" y="2374"/>
                  </a:lnTo>
                  <a:lnTo>
                    <a:pt x="1018" y="2375"/>
                  </a:lnTo>
                  <a:lnTo>
                    <a:pt x="1018" y="2375"/>
                  </a:lnTo>
                  <a:lnTo>
                    <a:pt x="1040" y="2374"/>
                  </a:lnTo>
                  <a:lnTo>
                    <a:pt x="1063" y="2372"/>
                  </a:lnTo>
                  <a:lnTo>
                    <a:pt x="1085" y="2368"/>
                  </a:lnTo>
                  <a:lnTo>
                    <a:pt x="1106" y="2360"/>
                  </a:lnTo>
                  <a:lnTo>
                    <a:pt x="1127" y="2353"/>
                  </a:lnTo>
                  <a:lnTo>
                    <a:pt x="1145" y="2344"/>
                  </a:lnTo>
                  <a:lnTo>
                    <a:pt x="1163" y="2333"/>
                  </a:lnTo>
                  <a:lnTo>
                    <a:pt x="1179" y="2321"/>
                  </a:lnTo>
                  <a:lnTo>
                    <a:pt x="1194" y="2308"/>
                  </a:lnTo>
                  <a:lnTo>
                    <a:pt x="1208" y="2295"/>
                  </a:lnTo>
                  <a:lnTo>
                    <a:pt x="1218" y="2280"/>
                  </a:lnTo>
                  <a:lnTo>
                    <a:pt x="1229" y="2263"/>
                  </a:lnTo>
                  <a:lnTo>
                    <a:pt x="1236" y="2245"/>
                  </a:lnTo>
                  <a:lnTo>
                    <a:pt x="1242" y="2229"/>
                  </a:lnTo>
                  <a:lnTo>
                    <a:pt x="1245" y="2209"/>
                  </a:lnTo>
                  <a:lnTo>
                    <a:pt x="1247" y="2191"/>
                  </a:lnTo>
                  <a:lnTo>
                    <a:pt x="1247" y="2191"/>
                  </a:lnTo>
                  <a:lnTo>
                    <a:pt x="1245" y="2175"/>
                  </a:lnTo>
                  <a:lnTo>
                    <a:pt x="1244" y="2160"/>
                  </a:lnTo>
                  <a:lnTo>
                    <a:pt x="1239" y="2145"/>
                  </a:lnTo>
                  <a:lnTo>
                    <a:pt x="1235" y="2133"/>
                  </a:lnTo>
                  <a:lnTo>
                    <a:pt x="1229" y="2121"/>
                  </a:lnTo>
                  <a:lnTo>
                    <a:pt x="1221" y="2111"/>
                  </a:lnTo>
                  <a:lnTo>
                    <a:pt x="1214" y="2102"/>
                  </a:lnTo>
                  <a:lnTo>
                    <a:pt x="1206" y="2093"/>
                  </a:lnTo>
                  <a:lnTo>
                    <a:pt x="1191" y="2079"/>
                  </a:lnTo>
                  <a:lnTo>
                    <a:pt x="1179" y="2069"/>
                  </a:lnTo>
                  <a:lnTo>
                    <a:pt x="1166" y="2061"/>
                  </a:lnTo>
                  <a:lnTo>
                    <a:pt x="1166" y="2061"/>
                  </a:lnTo>
                  <a:lnTo>
                    <a:pt x="1155" y="2057"/>
                  </a:lnTo>
                  <a:lnTo>
                    <a:pt x="1146" y="2051"/>
                  </a:lnTo>
                  <a:lnTo>
                    <a:pt x="1139" y="2043"/>
                  </a:lnTo>
                  <a:lnTo>
                    <a:pt x="1134" y="2037"/>
                  </a:lnTo>
                  <a:lnTo>
                    <a:pt x="1130" y="2030"/>
                  </a:lnTo>
                  <a:lnTo>
                    <a:pt x="1127" y="2024"/>
                  </a:lnTo>
                  <a:lnTo>
                    <a:pt x="1125" y="2017"/>
                  </a:lnTo>
                  <a:lnTo>
                    <a:pt x="1125" y="2011"/>
                  </a:lnTo>
                  <a:lnTo>
                    <a:pt x="1127" y="2005"/>
                  </a:lnTo>
                  <a:lnTo>
                    <a:pt x="1130" y="1999"/>
                  </a:lnTo>
                  <a:lnTo>
                    <a:pt x="1134" y="1994"/>
                  </a:lnTo>
                  <a:lnTo>
                    <a:pt x="1140" y="1990"/>
                  </a:lnTo>
                  <a:lnTo>
                    <a:pt x="1148" y="1985"/>
                  </a:lnTo>
                  <a:lnTo>
                    <a:pt x="1157" y="1982"/>
                  </a:lnTo>
                  <a:lnTo>
                    <a:pt x="1166" y="1981"/>
                  </a:lnTo>
                  <a:lnTo>
                    <a:pt x="1178" y="1981"/>
                  </a:lnTo>
                  <a:lnTo>
                    <a:pt x="1429" y="1981"/>
                  </a:lnTo>
                  <a:lnTo>
                    <a:pt x="1429" y="1979"/>
                  </a:lnTo>
                  <a:lnTo>
                    <a:pt x="1976" y="1979"/>
                  </a:lnTo>
                  <a:lnTo>
                    <a:pt x="1976" y="1176"/>
                  </a:lnTo>
                  <a:lnTo>
                    <a:pt x="1976" y="1176"/>
                  </a:lnTo>
                  <a:lnTo>
                    <a:pt x="1976" y="1166"/>
                  </a:lnTo>
                  <a:lnTo>
                    <a:pt x="1973" y="1155"/>
                  </a:lnTo>
                  <a:lnTo>
                    <a:pt x="1972" y="1147"/>
                  </a:lnTo>
                  <a:lnTo>
                    <a:pt x="1967" y="1139"/>
                  </a:lnTo>
                  <a:lnTo>
                    <a:pt x="1963" y="1133"/>
                  </a:lnTo>
                  <a:lnTo>
                    <a:pt x="1958" y="1129"/>
                  </a:lnTo>
                  <a:lnTo>
                    <a:pt x="1952" y="1126"/>
                  </a:lnTo>
                  <a:lnTo>
                    <a:pt x="1946" y="1124"/>
                  </a:lnTo>
                  <a:lnTo>
                    <a:pt x="1940" y="1124"/>
                  </a:lnTo>
                  <a:lnTo>
                    <a:pt x="1933" y="1126"/>
                  </a:lnTo>
                  <a:lnTo>
                    <a:pt x="1927" y="1129"/>
                  </a:lnTo>
                  <a:lnTo>
                    <a:pt x="1919" y="1133"/>
                  </a:lnTo>
                  <a:lnTo>
                    <a:pt x="1913" y="1139"/>
                  </a:lnTo>
                  <a:lnTo>
                    <a:pt x="1906" y="1147"/>
                  </a:lnTo>
                  <a:lnTo>
                    <a:pt x="1900" y="1155"/>
                  </a:lnTo>
                  <a:lnTo>
                    <a:pt x="1894" y="1164"/>
                  </a:lnTo>
                  <a:lnTo>
                    <a:pt x="1894" y="1164"/>
                  </a:lnTo>
                  <a:lnTo>
                    <a:pt x="1886" y="1178"/>
                  </a:lnTo>
                  <a:lnTo>
                    <a:pt x="1877" y="1190"/>
                  </a:lnTo>
                  <a:lnTo>
                    <a:pt x="1864" y="1205"/>
                  </a:lnTo>
                  <a:lnTo>
                    <a:pt x="1855" y="1212"/>
                  </a:lnTo>
                  <a:lnTo>
                    <a:pt x="1846" y="1220"/>
                  </a:lnTo>
                  <a:lnTo>
                    <a:pt x="1835" y="1227"/>
                  </a:lnTo>
                  <a:lnTo>
                    <a:pt x="1824" y="1233"/>
                  </a:lnTo>
                  <a:lnTo>
                    <a:pt x="1810" y="1238"/>
                  </a:lnTo>
                  <a:lnTo>
                    <a:pt x="1797" y="1242"/>
                  </a:lnTo>
                  <a:lnTo>
                    <a:pt x="1782" y="1245"/>
                  </a:lnTo>
                  <a:lnTo>
                    <a:pt x="1765" y="1245"/>
                  </a:lnTo>
                  <a:lnTo>
                    <a:pt x="1765" y="1245"/>
                  </a:lnTo>
                  <a:lnTo>
                    <a:pt x="1746" y="1244"/>
                  </a:lnTo>
                  <a:lnTo>
                    <a:pt x="1728" y="1241"/>
                  </a:lnTo>
                  <a:lnTo>
                    <a:pt x="1710" y="1235"/>
                  </a:lnTo>
                  <a:lnTo>
                    <a:pt x="1693" y="1227"/>
                  </a:lnTo>
                  <a:lnTo>
                    <a:pt x="1677" y="1218"/>
                  </a:lnTo>
                  <a:lnTo>
                    <a:pt x="1662" y="1206"/>
                  </a:lnTo>
                  <a:lnTo>
                    <a:pt x="1649" y="1193"/>
                  </a:lnTo>
                  <a:lnTo>
                    <a:pt x="1635" y="1178"/>
                  </a:lnTo>
                  <a:lnTo>
                    <a:pt x="1623" y="1161"/>
                  </a:lnTo>
                  <a:lnTo>
                    <a:pt x="1613" y="1145"/>
                  </a:lnTo>
                  <a:lnTo>
                    <a:pt x="1604" y="1126"/>
                  </a:lnTo>
                  <a:lnTo>
                    <a:pt x="1595" y="1105"/>
                  </a:lnTo>
                  <a:lnTo>
                    <a:pt x="1589" y="1084"/>
                  </a:lnTo>
                  <a:lnTo>
                    <a:pt x="1584" y="1063"/>
                  </a:lnTo>
                  <a:lnTo>
                    <a:pt x="1581" y="1039"/>
                  </a:lnTo>
                  <a:lnTo>
                    <a:pt x="1581" y="1016"/>
                  </a:lnTo>
                  <a:lnTo>
                    <a:pt x="1581" y="1016"/>
                  </a:lnTo>
                  <a:lnTo>
                    <a:pt x="1581" y="993"/>
                  </a:lnTo>
                  <a:lnTo>
                    <a:pt x="1584" y="970"/>
                  </a:lnTo>
                  <a:lnTo>
                    <a:pt x="1589" y="948"/>
                  </a:lnTo>
                  <a:lnTo>
                    <a:pt x="1595" y="927"/>
                  </a:lnTo>
                  <a:lnTo>
                    <a:pt x="1604" y="907"/>
                  </a:lnTo>
                  <a:lnTo>
                    <a:pt x="1613" y="888"/>
                  </a:lnTo>
                  <a:lnTo>
                    <a:pt x="1623" y="870"/>
                  </a:lnTo>
                  <a:lnTo>
                    <a:pt x="1635" y="854"/>
                  </a:lnTo>
                  <a:lnTo>
                    <a:pt x="1649" y="839"/>
                  </a:lnTo>
                  <a:lnTo>
                    <a:pt x="1662" y="825"/>
                  </a:lnTo>
                  <a:lnTo>
                    <a:pt x="1677" y="815"/>
                  </a:lnTo>
                  <a:lnTo>
                    <a:pt x="1693" y="804"/>
                  </a:lnTo>
                  <a:lnTo>
                    <a:pt x="1710" y="797"/>
                  </a:lnTo>
                  <a:lnTo>
                    <a:pt x="1728" y="791"/>
                  </a:lnTo>
                  <a:lnTo>
                    <a:pt x="1746" y="788"/>
                  </a:lnTo>
                  <a:lnTo>
                    <a:pt x="1765" y="786"/>
                  </a:lnTo>
                  <a:lnTo>
                    <a:pt x="1765" y="786"/>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8" name="Freeform 11"/>
            <p:cNvSpPr>
              <a:spLocks/>
            </p:cNvSpPr>
            <p:nvPr/>
          </p:nvSpPr>
          <p:spPr bwMode="auto">
            <a:xfrm>
              <a:off x="395288" y="4494336"/>
              <a:ext cx="2465071" cy="1990602"/>
            </a:xfrm>
            <a:custGeom>
              <a:avLst/>
              <a:gdLst>
                <a:gd name="T0" fmla="*/ 791 w 2377"/>
                <a:gd name="T1" fmla="*/ 179 h 1976"/>
                <a:gd name="T2" fmla="*/ 813 w 2377"/>
                <a:gd name="T3" fmla="*/ 131 h 1976"/>
                <a:gd name="T4" fmla="*/ 855 w 2377"/>
                <a:gd name="T5" fmla="*/ 89 h 1976"/>
                <a:gd name="T6" fmla="*/ 886 w 2377"/>
                <a:gd name="T7" fmla="*/ 70 h 1976"/>
                <a:gd name="T8" fmla="*/ 907 w 2377"/>
                <a:gd name="T9" fmla="*/ 43 h 1976"/>
                <a:gd name="T10" fmla="*/ 904 w 2377"/>
                <a:gd name="T11" fmla="*/ 19 h 1976"/>
                <a:gd name="T12" fmla="*/ 877 w 2377"/>
                <a:gd name="T13" fmla="*/ 3 h 1976"/>
                <a:gd name="T14" fmla="*/ 0 w 2377"/>
                <a:gd name="T15" fmla="*/ 1976 h 1976"/>
                <a:gd name="T16" fmla="*/ 1980 w 2377"/>
                <a:gd name="T17" fmla="*/ 1121 h 1976"/>
                <a:gd name="T18" fmla="*/ 1986 w 2377"/>
                <a:gd name="T19" fmla="*/ 1090 h 1976"/>
                <a:gd name="T20" fmla="*/ 2004 w 2377"/>
                <a:gd name="T21" fmla="*/ 1069 h 1976"/>
                <a:gd name="T22" fmla="*/ 2031 w 2377"/>
                <a:gd name="T23" fmla="*/ 1072 h 1976"/>
                <a:gd name="T24" fmla="*/ 2057 w 2377"/>
                <a:gd name="T25" fmla="*/ 1099 h 1976"/>
                <a:gd name="T26" fmla="*/ 2079 w 2377"/>
                <a:gd name="T27" fmla="*/ 1134 h 1976"/>
                <a:gd name="T28" fmla="*/ 2121 w 2377"/>
                <a:gd name="T29" fmla="*/ 1170 h 1976"/>
                <a:gd name="T30" fmla="*/ 2175 w 2377"/>
                <a:gd name="T31" fmla="*/ 1188 h 1976"/>
                <a:gd name="T32" fmla="*/ 2229 w 2377"/>
                <a:gd name="T33" fmla="*/ 1184 h 1976"/>
                <a:gd name="T34" fmla="*/ 2294 w 2377"/>
                <a:gd name="T35" fmla="*/ 1149 h 1976"/>
                <a:gd name="T36" fmla="*/ 2345 w 2377"/>
                <a:gd name="T37" fmla="*/ 1088 h 1976"/>
                <a:gd name="T38" fmla="*/ 2372 w 2377"/>
                <a:gd name="T39" fmla="*/ 1006 h 1976"/>
                <a:gd name="T40" fmla="*/ 2375 w 2377"/>
                <a:gd name="T41" fmla="*/ 936 h 1976"/>
                <a:gd name="T42" fmla="*/ 2354 w 2377"/>
                <a:gd name="T43" fmla="*/ 850 h 1976"/>
                <a:gd name="T44" fmla="*/ 2309 w 2377"/>
                <a:gd name="T45" fmla="*/ 783 h 1976"/>
                <a:gd name="T46" fmla="*/ 2247 w 2377"/>
                <a:gd name="T47" fmla="*/ 740 h 1976"/>
                <a:gd name="T48" fmla="*/ 2191 w 2377"/>
                <a:gd name="T49" fmla="*/ 729 h 1976"/>
                <a:gd name="T50" fmla="*/ 2133 w 2377"/>
                <a:gd name="T51" fmla="*/ 743 h 1976"/>
                <a:gd name="T52" fmla="*/ 2093 w 2377"/>
                <a:gd name="T53" fmla="*/ 770 h 1976"/>
                <a:gd name="T54" fmla="*/ 2063 w 2377"/>
                <a:gd name="T55" fmla="*/ 810 h 1976"/>
                <a:gd name="T56" fmla="*/ 2037 w 2377"/>
                <a:gd name="T57" fmla="*/ 843 h 1976"/>
                <a:gd name="T58" fmla="*/ 2010 w 2377"/>
                <a:gd name="T59" fmla="*/ 852 h 1976"/>
                <a:gd name="T60" fmla="*/ 1989 w 2377"/>
                <a:gd name="T61" fmla="*/ 837 h 1976"/>
                <a:gd name="T62" fmla="*/ 1980 w 2377"/>
                <a:gd name="T63" fmla="*/ 798 h 1976"/>
                <a:gd name="T64" fmla="*/ 1178 w 2377"/>
                <a:gd name="T65" fmla="*/ 0 h 1976"/>
                <a:gd name="T66" fmla="*/ 1146 w 2377"/>
                <a:gd name="T67" fmla="*/ 6 h 1976"/>
                <a:gd name="T68" fmla="*/ 1127 w 2377"/>
                <a:gd name="T69" fmla="*/ 25 h 1976"/>
                <a:gd name="T70" fmla="*/ 1128 w 2377"/>
                <a:gd name="T71" fmla="*/ 51 h 1976"/>
                <a:gd name="T72" fmla="*/ 1155 w 2377"/>
                <a:gd name="T73" fmla="*/ 76 h 1976"/>
                <a:gd name="T74" fmla="*/ 1191 w 2377"/>
                <a:gd name="T75" fmla="*/ 98 h 1976"/>
                <a:gd name="T76" fmla="*/ 1227 w 2377"/>
                <a:gd name="T77" fmla="*/ 142 h 1976"/>
                <a:gd name="T78" fmla="*/ 1245 w 2377"/>
                <a:gd name="T79" fmla="*/ 196 h 1976"/>
                <a:gd name="T80" fmla="*/ 1242 w 2377"/>
                <a:gd name="T81" fmla="*/ 248 h 1976"/>
                <a:gd name="T82" fmla="*/ 1206 w 2377"/>
                <a:gd name="T83" fmla="*/ 314 h 1976"/>
                <a:gd name="T84" fmla="*/ 1145 w 2377"/>
                <a:gd name="T85" fmla="*/ 365 h 1976"/>
                <a:gd name="T86" fmla="*/ 1063 w 2377"/>
                <a:gd name="T87" fmla="*/ 391 h 1976"/>
                <a:gd name="T88" fmla="*/ 994 w 2377"/>
                <a:gd name="T89" fmla="*/ 394 h 1976"/>
                <a:gd name="T90" fmla="*/ 907 w 2377"/>
                <a:gd name="T91" fmla="*/ 374 h 1976"/>
                <a:gd name="T92" fmla="*/ 840 w 2377"/>
                <a:gd name="T93" fmla="*/ 329 h 1976"/>
                <a:gd name="T94" fmla="*/ 798 w 2377"/>
                <a:gd name="T95" fmla="*/ 266 h 1976"/>
                <a:gd name="T96" fmla="*/ 788 w 2377"/>
                <a:gd name="T97" fmla="*/ 212 h 1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77" h="1976">
                  <a:moveTo>
                    <a:pt x="788" y="212"/>
                  </a:moveTo>
                  <a:lnTo>
                    <a:pt x="788" y="212"/>
                  </a:lnTo>
                  <a:lnTo>
                    <a:pt x="788" y="196"/>
                  </a:lnTo>
                  <a:lnTo>
                    <a:pt x="791" y="179"/>
                  </a:lnTo>
                  <a:lnTo>
                    <a:pt x="795" y="166"/>
                  </a:lnTo>
                  <a:lnTo>
                    <a:pt x="800" y="152"/>
                  </a:lnTo>
                  <a:lnTo>
                    <a:pt x="806" y="142"/>
                  </a:lnTo>
                  <a:lnTo>
                    <a:pt x="813" y="131"/>
                  </a:lnTo>
                  <a:lnTo>
                    <a:pt x="821" y="121"/>
                  </a:lnTo>
                  <a:lnTo>
                    <a:pt x="828" y="113"/>
                  </a:lnTo>
                  <a:lnTo>
                    <a:pt x="843" y="98"/>
                  </a:lnTo>
                  <a:lnTo>
                    <a:pt x="855" y="89"/>
                  </a:lnTo>
                  <a:lnTo>
                    <a:pt x="868" y="82"/>
                  </a:lnTo>
                  <a:lnTo>
                    <a:pt x="868" y="82"/>
                  </a:lnTo>
                  <a:lnTo>
                    <a:pt x="877" y="76"/>
                  </a:lnTo>
                  <a:lnTo>
                    <a:pt x="886" y="70"/>
                  </a:lnTo>
                  <a:lnTo>
                    <a:pt x="894" y="64"/>
                  </a:lnTo>
                  <a:lnTo>
                    <a:pt x="900" y="57"/>
                  </a:lnTo>
                  <a:lnTo>
                    <a:pt x="904" y="51"/>
                  </a:lnTo>
                  <a:lnTo>
                    <a:pt x="907" y="43"/>
                  </a:lnTo>
                  <a:lnTo>
                    <a:pt x="909" y="37"/>
                  </a:lnTo>
                  <a:lnTo>
                    <a:pt x="909" y="31"/>
                  </a:lnTo>
                  <a:lnTo>
                    <a:pt x="907" y="25"/>
                  </a:lnTo>
                  <a:lnTo>
                    <a:pt x="904" y="19"/>
                  </a:lnTo>
                  <a:lnTo>
                    <a:pt x="900" y="13"/>
                  </a:lnTo>
                  <a:lnTo>
                    <a:pt x="894" y="9"/>
                  </a:lnTo>
                  <a:lnTo>
                    <a:pt x="886" y="6"/>
                  </a:lnTo>
                  <a:lnTo>
                    <a:pt x="877" y="3"/>
                  </a:lnTo>
                  <a:lnTo>
                    <a:pt x="867" y="1"/>
                  </a:lnTo>
                  <a:lnTo>
                    <a:pt x="856" y="0"/>
                  </a:lnTo>
                  <a:lnTo>
                    <a:pt x="0" y="0"/>
                  </a:lnTo>
                  <a:lnTo>
                    <a:pt x="0" y="1976"/>
                  </a:lnTo>
                  <a:lnTo>
                    <a:pt x="1979" y="1976"/>
                  </a:lnTo>
                  <a:lnTo>
                    <a:pt x="1979" y="1522"/>
                  </a:lnTo>
                  <a:lnTo>
                    <a:pt x="1980" y="1522"/>
                  </a:lnTo>
                  <a:lnTo>
                    <a:pt x="1980" y="1121"/>
                  </a:lnTo>
                  <a:lnTo>
                    <a:pt x="1980" y="1121"/>
                  </a:lnTo>
                  <a:lnTo>
                    <a:pt x="1982" y="1109"/>
                  </a:lnTo>
                  <a:lnTo>
                    <a:pt x="1983" y="1099"/>
                  </a:lnTo>
                  <a:lnTo>
                    <a:pt x="1986" y="1090"/>
                  </a:lnTo>
                  <a:lnTo>
                    <a:pt x="1989" y="1082"/>
                  </a:lnTo>
                  <a:lnTo>
                    <a:pt x="1994" y="1076"/>
                  </a:lnTo>
                  <a:lnTo>
                    <a:pt x="2000" y="1072"/>
                  </a:lnTo>
                  <a:lnTo>
                    <a:pt x="2004" y="1069"/>
                  </a:lnTo>
                  <a:lnTo>
                    <a:pt x="2010" y="1067"/>
                  </a:lnTo>
                  <a:lnTo>
                    <a:pt x="2018" y="1067"/>
                  </a:lnTo>
                  <a:lnTo>
                    <a:pt x="2024" y="1069"/>
                  </a:lnTo>
                  <a:lnTo>
                    <a:pt x="2031" y="1072"/>
                  </a:lnTo>
                  <a:lnTo>
                    <a:pt x="2037" y="1076"/>
                  </a:lnTo>
                  <a:lnTo>
                    <a:pt x="2045" y="1082"/>
                  </a:lnTo>
                  <a:lnTo>
                    <a:pt x="2051" y="1090"/>
                  </a:lnTo>
                  <a:lnTo>
                    <a:pt x="2057" y="1099"/>
                  </a:lnTo>
                  <a:lnTo>
                    <a:pt x="2063" y="1109"/>
                  </a:lnTo>
                  <a:lnTo>
                    <a:pt x="2063" y="1109"/>
                  </a:lnTo>
                  <a:lnTo>
                    <a:pt x="2070" y="1121"/>
                  </a:lnTo>
                  <a:lnTo>
                    <a:pt x="2079" y="1134"/>
                  </a:lnTo>
                  <a:lnTo>
                    <a:pt x="2093" y="1149"/>
                  </a:lnTo>
                  <a:lnTo>
                    <a:pt x="2102" y="1157"/>
                  </a:lnTo>
                  <a:lnTo>
                    <a:pt x="2111" y="1163"/>
                  </a:lnTo>
                  <a:lnTo>
                    <a:pt x="2121" y="1170"/>
                  </a:lnTo>
                  <a:lnTo>
                    <a:pt x="2133" y="1176"/>
                  </a:lnTo>
                  <a:lnTo>
                    <a:pt x="2146" y="1181"/>
                  </a:lnTo>
                  <a:lnTo>
                    <a:pt x="2160" y="1185"/>
                  </a:lnTo>
                  <a:lnTo>
                    <a:pt x="2175" y="1188"/>
                  </a:lnTo>
                  <a:lnTo>
                    <a:pt x="2191" y="1188"/>
                  </a:lnTo>
                  <a:lnTo>
                    <a:pt x="2191" y="1188"/>
                  </a:lnTo>
                  <a:lnTo>
                    <a:pt x="2211" y="1188"/>
                  </a:lnTo>
                  <a:lnTo>
                    <a:pt x="2229" y="1184"/>
                  </a:lnTo>
                  <a:lnTo>
                    <a:pt x="2247" y="1179"/>
                  </a:lnTo>
                  <a:lnTo>
                    <a:pt x="2263" y="1170"/>
                  </a:lnTo>
                  <a:lnTo>
                    <a:pt x="2279" y="1161"/>
                  </a:lnTo>
                  <a:lnTo>
                    <a:pt x="2294" y="1149"/>
                  </a:lnTo>
                  <a:lnTo>
                    <a:pt x="2309" y="1136"/>
                  </a:lnTo>
                  <a:lnTo>
                    <a:pt x="2321" y="1121"/>
                  </a:lnTo>
                  <a:lnTo>
                    <a:pt x="2333" y="1106"/>
                  </a:lnTo>
                  <a:lnTo>
                    <a:pt x="2345" y="1088"/>
                  </a:lnTo>
                  <a:lnTo>
                    <a:pt x="2354" y="1069"/>
                  </a:lnTo>
                  <a:lnTo>
                    <a:pt x="2362" y="1049"/>
                  </a:lnTo>
                  <a:lnTo>
                    <a:pt x="2368" y="1028"/>
                  </a:lnTo>
                  <a:lnTo>
                    <a:pt x="2372" y="1006"/>
                  </a:lnTo>
                  <a:lnTo>
                    <a:pt x="2375" y="983"/>
                  </a:lnTo>
                  <a:lnTo>
                    <a:pt x="2377" y="960"/>
                  </a:lnTo>
                  <a:lnTo>
                    <a:pt x="2377" y="960"/>
                  </a:lnTo>
                  <a:lnTo>
                    <a:pt x="2375" y="936"/>
                  </a:lnTo>
                  <a:lnTo>
                    <a:pt x="2372" y="913"/>
                  </a:lnTo>
                  <a:lnTo>
                    <a:pt x="2368" y="891"/>
                  </a:lnTo>
                  <a:lnTo>
                    <a:pt x="2362" y="870"/>
                  </a:lnTo>
                  <a:lnTo>
                    <a:pt x="2354" y="850"/>
                  </a:lnTo>
                  <a:lnTo>
                    <a:pt x="2345" y="831"/>
                  </a:lnTo>
                  <a:lnTo>
                    <a:pt x="2333" y="813"/>
                  </a:lnTo>
                  <a:lnTo>
                    <a:pt x="2321" y="797"/>
                  </a:lnTo>
                  <a:lnTo>
                    <a:pt x="2309" y="783"/>
                  </a:lnTo>
                  <a:lnTo>
                    <a:pt x="2294" y="770"/>
                  </a:lnTo>
                  <a:lnTo>
                    <a:pt x="2279" y="758"/>
                  </a:lnTo>
                  <a:lnTo>
                    <a:pt x="2263" y="749"/>
                  </a:lnTo>
                  <a:lnTo>
                    <a:pt x="2247" y="740"/>
                  </a:lnTo>
                  <a:lnTo>
                    <a:pt x="2229" y="735"/>
                  </a:lnTo>
                  <a:lnTo>
                    <a:pt x="2211" y="731"/>
                  </a:lnTo>
                  <a:lnTo>
                    <a:pt x="2191" y="729"/>
                  </a:lnTo>
                  <a:lnTo>
                    <a:pt x="2191" y="729"/>
                  </a:lnTo>
                  <a:lnTo>
                    <a:pt x="2175" y="731"/>
                  </a:lnTo>
                  <a:lnTo>
                    <a:pt x="2160" y="734"/>
                  </a:lnTo>
                  <a:lnTo>
                    <a:pt x="2146" y="737"/>
                  </a:lnTo>
                  <a:lnTo>
                    <a:pt x="2133" y="743"/>
                  </a:lnTo>
                  <a:lnTo>
                    <a:pt x="2121" y="749"/>
                  </a:lnTo>
                  <a:lnTo>
                    <a:pt x="2111" y="755"/>
                  </a:lnTo>
                  <a:lnTo>
                    <a:pt x="2102" y="762"/>
                  </a:lnTo>
                  <a:lnTo>
                    <a:pt x="2093" y="770"/>
                  </a:lnTo>
                  <a:lnTo>
                    <a:pt x="2079" y="785"/>
                  </a:lnTo>
                  <a:lnTo>
                    <a:pt x="2070" y="798"/>
                  </a:lnTo>
                  <a:lnTo>
                    <a:pt x="2063" y="810"/>
                  </a:lnTo>
                  <a:lnTo>
                    <a:pt x="2063" y="810"/>
                  </a:lnTo>
                  <a:lnTo>
                    <a:pt x="2057" y="820"/>
                  </a:lnTo>
                  <a:lnTo>
                    <a:pt x="2051" y="829"/>
                  </a:lnTo>
                  <a:lnTo>
                    <a:pt x="2045" y="837"/>
                  </a:lnTo>
                  <a:lnTo>
                    <a:pt x="2037" y="843"/>
                  </a:lnTo>
                  <a:lnTo>
                    <a:pt x="2031" y="847"/>
                  </a:lnTo>
                  <a:lnTo>
                    <a:pt x="2024" y="850"/>
                  </a:lnTo>
                  <a:lnTo>
                    <a:pt x="2018" y="852"/>
                  </a:lnTo>
                  <a:lnTo>
                    <a:pt x="2010" y="852"/>
                  </a:lnTo>
                  <a:lnTo>
                    <a:pt x="2004" y="850"/>
                  </a:lnTo>
                  <a:lnTo>
                    <a:pt x="2000" y="847"/>
                  </a:lnTo>
                  <a:lnTo>
                    <a:pt x="1994" y="843"/>
                  </a:lnTo>
                  <a:lnTo>
                    <a:pt x="1989" y="837"/>
                  </a:lnTo>
                  <a:lnTo>
                    <a:pt x="1986" y="829"/>
                  </a:lnTo>
                  <a:lnTo>
                    <a:pt x="1983" y="820"/>
                  </a:lnTo>
                  <a:lnTo>
                    <a:pt x="1982" y="810"/>
                  </a:lnTo>
                  <a:lnTo>
                    <a:pt x="1980" y="798"/>
                  </a:lnTo>
                  <a:lnTo>
                    <a:pt x="1980" y="547"/>
                  </a:lnTo>
                  <a:lnTo>
                    <a:pt x="1979" y="547"/>
                  </a:lnTo>
                  <a:lnTo>
                    <a:pt x="1979" y="0"/>
                  </a:lnTo>
                  <a:lnTo>
                    <a:pt x="1178" y="0"/>
                  </a:lnTo>
                  <a:lnTo>
                    <a:pt x="1178" y="0"/>
                  </a:lnTo>
                  <a:lnTo>
                    <a:pt x="1166" y="1"/>
                  </a:lnTo>
                  <a:lnTo>
                    <a:pt x="1155" y="3"/>
                  </a:lnTo>
                  <a:lnTo>
                    <a:pt x="1146" y="6"/>
                  </a:lnTo>
                  <a:lnTo>
                    <a:pt x="1140" y="9"/>
                  </a:lnTo>
                  <a:lnTo>
                    <a:pt x="1134" y="13"/>
                  </a:lnTo>
                  <a:lnTo>
                    <a:pt x="1130" y="19"/>
                  </a:lnTo>
                  <a:lnTo>
                    <a:pt x="1127" y="25"/>
                  </a:lnTo>
                  <a:lnTo>
                    <a:pt x="1125" y="31"/>
                  </a:lnTo>
                  <a:lnTo>
                    <a:pt x="1125" y="37"/>
                  </a:lnTo>
                  <a:lnTo>
                    <a:pt x="1125" y="43"/>
                  </a:lnTo>
                  <a:lnTo>
                    <a:pt x="1128" y="51"/>
                  </a:lnTo>
                  <a:lnTo>
                    <a:pt x="1133" y="57"/>
                  </a:lnTo>
                  <a:lnTo>
                    <a:pt x="1139" y="64"/>
                  </a:lnTo>
                  <a:lnTo>
                    <a:pt x="1146" y="70"/>
                  </a:lnTo>
                  <a:lnTo>
                    <a:pt x="1155" y="76"/>
                  </a:lnTo>
                  <a:lnTo>
                    <a:pt x="1166" y="82"/>
                  </a:lnTo>
                  <a:lnTo>
                    <a:pt x="1166" y="82"/>
                  </a:lnTo>
                  <a:lnTo>
                    <a:pt x="1178" y="89"/>
                  </a:lnTo>
                  <a:lnTo>
                    <a:pt x="1191" y="98"/>
                  </a:lnTo>
                  <a:lnTo>
                    <a:pt x="1206" y="113"/>
                  </a:lnTo>
                  <a:lnTo>
                    <a:pt x="1214" y="121"/>
                  </a:lnTo>
                  <a:lnTo>
                    <a:pt x="1221" y="131"/>
                  </a:lnTo>
                  <a:lnTo>
                    <a:pt x="1227" y="142"/>
                  </a:lnTo>
                  <a:lnTo>
                    <a:pt x="1233" y="152"/>
                  </a:lnTo>
                  <a:lnTo>
                    <a:pt x="1239" y="166"/>
                  </a:lnTo>
                  <a:lnTo>
                    <a:pt x="1242" y="179"/>
                  </a:lnTo>
                  <a:lnTo>
                    <a:pt x="1245" y="196"/>
                  </a:lnTo>
                  <a:lnTo>
                    <a:pt x="1247" y="212"/>
                  </a:lnTo>
                  <a:lnTo>
                    <a:pt x="1247" y="212"/>
                  </a:lnTo>
                  <a:lnTo>
                    <a:pt x="1245" y="230"/>
                  </a:lnTo>
                  <a:lnTo>
                    <a:pt x="1242" y="248"/>
                  </a:lnTo>
                  <a:lnTo>
                    <a:pt x="1236" y="266"/>
                  </a:lnTo>
                  <a:lnTo>
                    <a:pt x="1229" y="282"/>
                  </a:lnTo>
                  <a:lnTo>
                    <a:pt x="1218" y="299"/>
                  </a:lnTo>
                  <a:lnTo>
                    <a:pt x="1206" y="314"/>
                  </a:lnTo>
                  <a:lnTo>
                    <a:pt x="1194" y="329"/>
                  </a:lnTo>
                  <a:lnTo>
                    <a:pt x="1179" y="342"/>
                  </a:lnTo>
                  <a:lnTo>
                    <a:pt x="1163" y="354"/>
                  </a:lnTo>
                  <a:lnTo>
                    <a:pt x="1145" y="365"/>
                  </a:lnTo>
                  <a:lnTo>
                    <a:pt x="1125" y="374"/>
                  </a:lnTo>
                  <a:lnTo>
                    <a:pt x="1106" y="381"/>
                  </a:lnTo>
                  <a:lnTo>
                    <a:pt x="1085" y="387"/>
                  </a:lnTo>
                  <a:lnTo>
                    <a:pt x="1063" y="391"/>
                  </a:lnTo>
                  <a:lnTo>
                    <a:pt x="1040" y="394"/>
                  </a:lnTo>
                  <a:lnTo>
                    <a:pt x="1016" y="396"/>
                  </a:lnTo>
                  <a:lnTo>
                    <a:pt x="1016" y="396"/>
                  </a:lnTo>
                  <a:lnTo>
                    <a:pt x="994" y="394"/>
                  </a:lnTo>
                  <a:lnTo>
                    <a:pt x="970" y="391"/>
                  </a:lnTo>
                  <a:lnTo>
                    <a:pt x="949" y="387"/>
                  </a:lnTo>
                  <a:lnTo>
                    <a:pt x="928" y="381"/>
                  </a:lnTo>
                  <a:lnTo>
                    <a:pt x="907" y="374"/>
                  </a:lnTo>
                  <a:lnTo>
                    <a:pt x="888" y="365"/>
                  </a:lnTo>
                  <a:lnTo>
                    <a:pt x="871" y="354"/>
                  </a:lnTo>
                  <a:lnTo>
                    <a:pt x="855" y="342"/>
                  </a:lnTo>
                  <a:lnTo>
                    <a:pt x="840" y="329"/>
                  </a:lnTo>
                  <a:lnTo>
                    <a:pt x="827" y="314"/>
                  </a:lnTo>
                  <a:lnTo>
                    <a:pt x="815" y="299"/>
                  </a:lnTo>
                  <a:lnTo>
                    <a:pt x="806" y="282"/>
                  </a:lnTo>
                  <a:lnTo>
                    <a:pt x="798" y="266"/>
                  </a:lnTo>
                  <a:lnTo>
                    <a:pt x="792" y="248"/>
                  </a:lnTo>
                  <a:lnTo>
                    <a:pt x="789" y="230"/>
                  </a:lnTo>
                  <a:lnTo>
                    <a:pt x="788" y="212"/>
                  </a:lnTo>
                  <a:lnTo>
                    <a:pt x="788" y="212"/>
                  </a:lnTo>
                  <a:close/>
                </a:path>
              </a:pathLst>
            </a:custGeom>
            <a:noFill/>
            <a:ln w="28575">
              <a:solidFill>
                <a:schemeClr val="bg1">
                  <a:lumMod val="50000"/>
                </a:schemeClr>
              </a:solidFill>
              <a:prstDash val="solid"/>
              <a:round/>
              <a:headEnd/>
              <a:tailEnd/>
            </a:ln>
          </p:spPr>
          <p:txBody>
            <a:bodyPr rIns="324000" anchor="ctr"/>
            <a:lstStyle/>
            <a:p>
              <a:pPr algn="ctr">
                <a:defRPr/>
              </a:pPr>
              <a:endParaRPr lang="en-GB" dirty="0"/>
            </a:p>
          </p:txBody>
        </p:sp>
        <p:sp>
          <p:nvSpPr>
            <p:cNvPr id="29" name="Freeform 7"/>
            <p:cNvSpPr>
              <a:spLocks/>
            </p:cNvSpPr>
            <p:nvPr/>
          </p:nvSpPr>
          <p:spPr bwMode="auto">
            <a:xfrm>
              <a:off x="2456179" y="4088740"/>
              <a:ext cx="2462215" cy="2389277"/>
            </a:xfrm>
            <a:custGeom>
              <a:avLst/>
              <a:gdLst>
                <a:gd name="T0" fmla="*/ 2145 w 2376"/>
                <a:gd name="T1" fmla="*/ 1136 h 2374"/>
                <a:gd name="T2" fmla="*/ 2092 w 2376"/>
                <a:gd name="T3" fmla="*/ 1169 h 2374"/>
                <a:gd name="T4" fmla="*/ 2056 w 2376"/>
                <a:gd name="T5" fmla="*/ 1218 h 2374"/>
                <a:gd name="T6" fmla="*/ 2023 w 2376"/>
                <a:gd name="T7" fmla="*/ 1248 h 2374"/>
                <a:gd name="T8" fmla="*/ 1993 w 2376"/>
                <a:gd name="T9" fmla="*/ 1241 h 2374"/>
                <a:gd name="T10" fmla="*/ 1979 w 2376"/>
                <a:gd name="T11" fmla="*/ 1198 h 2374"/>
                <a:gd name="T12" fmla="*/ 1102 w 2376"/>
                <a:gd name="T13" fmla="*/ 393 h 2374"/>
                <a:gd name="T14" fmla="*/ 1072 w 2376"/>
                <a:gd name="T15" fmla="*/ 371 h 2374"/>
                <a:gd name="T16" fmla="*/ 1080 w 2376"/>
                <a:gd name="T17" fmla="*/ 338 h 2374"/>
                <a:gd name="T18" fmla="*/ 1113 w 2376"/>
                <a:gd name="T19" fmla="*/ 314 h 2374"/>
                <a:gd name="T20" fmla="*/ 1168 w 2376"/>
                <a:gd name="T21" fmla="*/ 265 h 2374"/>
                <a:gd name="T22" fmla="*/ 1192 w 2376"/>
                <a:gd name="T23" fmla="*/ 200 h 2374"/>
                <a:gd name="T24" fmla="*/ 1183 w 2376"/>
                <a:gd name="T25" fmla="*/ 130 h 2374"/>
                <a:gd name="T26" fmla="*/ 1126 w 2376"/>
                <a:gd name="T27" fmla="*/ 54 h 2374"/>
                <a:gd name="T28" fmla="*/ 1032 w 2376"/>
                <a:gd name="T29" fmla="*/ 9 h 2374"/>
                <a:gd name="T30" fmla="*/ 939 w 2376"/>
                <a:gd name="T31" fmla="*/ 2 h 2374"/>
                <a:gd name="T32" fmla="*/ 835 w 2376"/>
                <a:gd name="T33" fmla="*/ 32 h 2374"/>
                <a:gd name="T34" fmla="*/ 761 w 2376"/>
                <a:gd name="T35" fmla="*/ 97 h 2374"/>
                <a:gd name="T36" fmla="*/ 734 w 2376"/>
                <a:gd name="T37" fmla="*/ 184 h 2374"/>
                <a:gd name="T38" fmla="*/ 746 w 2376"/>
                <a:gd name="T39" fmla="*/ 242 h 2374"/>
                <a:gd name="T40" fmla="*/ 788 w 2376"/>
                <a:gd name="T41" fmla="*/ 296 h 2374"/>
                <a:gd name="T42" fmla="*/ 833 w 2376"/>
                <a:gd name="T43" fmla="*/ 326 h 2374"/>
                <a:gd name="T44" fmla="*/ 855 w 2376"/>
                <a:gd name="T45" fmla="*/ 359 h 2374"/>
                <a:gd name="T46" fmla="*/ 840 w 2376"/>
                <a:gd name="T47" fmla="*/ 386 h 2374"/>
                <a:gd name="T48" fmla="*/ 0 w 2376"/>
                <a:gd name="T49" fmla="*/ 395 h 2374"/>
                <a:gd name="T50" fmla="*/ 24 w 2376"/>
                <a:gd name="T51" fmla="*/ 1250 h 2374"/>
                <a:gd name="T52" fmla="*/ 72 w 2376"/>
                <a:gd name="T53" fmla="*/ 1208 h 2374"/>
                <a:gd name="T54" fmla="*/ 111 w 2376"/>
                <a:gd name="T55" fmla="*/ 1160 h 2374"/>
                <a:gd name="T56" fmla="*/ 169 w 2376"/>
                <a:gd name="T57" fmla="*/ 1132 h 2374"/>
                <a:gd name="T58" fmla="*/ 238 w 2376"/>
                <a:gd name="T59" fmla="*/ 1133 h 2374"/>
                <a:gd name="T60" fmla="*/ 319 w 2376"/>
                <a:gd name="T61" fmla="*/ 1181 h 2374"/>
                <a:gd name="T62" fmla="*/ 371 w 2376"/>
                <a:gd name="T63" fmla="*/ 1268 h 2374"/>
                <a:gd name="T64" fmla="*/ 386 w 2376"/>
                <a:gd name="T65" fmla="*/ 1358 h 2374"/>
                <a:gd name="T66" fmla="*/ 364 w 2376"/>
                <a:gd name="T67" fmla="*/ 1467 h 2374"/>
                <a:gd name="T68" fmla="*/ 304 w 2376"/>
                <a:gd name="T69" fmla="*/ 1547 h 2374"/>
                <a:gd name="T70" fmla="*/ 220 w 2376"/>
                <a:gd name="T71" fmla="*/ 1586 h 2374"/>
                <a:gd name="T72" fmla="*/ 156 w 2376"/>
                <a:gd name="T73" fmla="*/ 1579 h 2374"/>
                <a:gd name="T74" fmla="*/ 102 w 2376"/>
                <a:gd name="T75" fmla="*/ 1547 h 2374"/>
                <a:gd name="T76" fmla="*/ 63 w 2376"/>
                <a:gd name="T77" fmla="*/ 1492 h 2374"/>
                <a:gd name="T78" fmla="*/ 15 w 2376"/>
                <a:gd name="T79" fmla="*/ 1467 h 2374"/>
                <a:gd name="T80" fmla="*/ 1979 w 2376"/>
                <a:gd name="T81" fmla="*/ 1519 h 2374"/>
                <a:gd name="T82" fmla="*/ 1988 w 2376"/>
                <a:gd name="T83" fmla="*/ 1482 h 2374"/>
                <a:gd name="T84" fmla="*/ 2017 w 2376"/>
                <a:gd name="T85" fmla="*/ 1467 h 2374"/>
                <a:gd name="T86" fmla="*/ 2050 w 2376"/>
                <a:gd name="T87" fmla="*/ 1488 h 2374"/>
                <a:gd name="T88" fmla="*/ 2078 w 2376"/>
                <a:gd name="T89" fmla="*/ 1532 h 2374"/>
                <a:gd name="T90" fmla="*/ 2132 w 2376"/>
                <a:gd name="T91" fmla="*/ 1574 h 2374"/>
                <a:gd name="T92" fmla="*/ 2190 w 2376"/>
                <a:gd name="T93" fmla="*/ 1588 h 2374"/>
                <a:gd name="T94" fmla="*/ 2278 w 2376"/>
                <a:gd name="T95" fmla="*/ 1559 h 2374"/>
                <a:gd name="T96" fmla="*/ 2344 w 2376"/>
                <a:gd name="T97" fmla="*/ 1486 h 2374"/>
                <a:gd name="T98" fmla="*/ 2374 w 2376"/>
                <a:gd name="T99" fmla="*/ 1381 h 2374"/>
                <a:gd name="T100" fmla="*/ 2367 w 2376"/>
                <a:gd name="T101" fmla="*/ 1290 h 2374"/>
                <a:gd name="T102" fmla="*/ 2322 w 2376"/>
                <a:gd name="T103" fmla="*/ 1196 h 2374"/>
                <a:gd name="T104" fmla="*/ 2246 w 2376"/>
                <a:gd name="T105" fmla="*/ 1139 h 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6" h="2374">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a:solidFill>
                <a:schemeClr val="bg1">
                  <a:lumMod val="50000"/>
                </a:schemeClr>
              </a:solidFill>
              <a:prstDash val="solid"/>
              <a:round/>
              <a:headEnd/>
              <a:tailEnd/>
            </a:ln>
          </p:spPr>
          <p:txBody>
            <a:bodyPr lIns="36000" tIns="324000" anchor="ctr"/>
            <a:lstStyle/>
            <a:p>
              <a:pPr algn="ctr">
                <a:defRPr/>
              </a:pPr>
              <a:endParaRPr lang="en-GB" dirty="0"/>
            </a:p>
          </p:txBody>
        </p:sp>
        <p:sp>
          <p:nvSpPr>
            <p:cNvPr id="30" name="Freeform 8"/>
            <p:cNvSpPr>
              <a:spLocks/>
            </p:cNvSpPr>
            <p:nvPr/>
          </p:nvSpPr>
          <p:spPr bwMode="auto">
            <a:xfrm>
              <a:off x="2046286" y="504825"/>
              <a:ext cx="2463643" cy="2387893"/>
            </a:xfrm>
            <a:custGeom>
              <a:avLst/>
              <a:gdLst>
                <a:gd name="T0" fmla="*/ 2222 w 2377"/>
                <a:gd name="T1" fmla="*/ 795 h 2371"/>
                <a:gd name="T2" fmla="*/ 2275 w 2377"/>
                <a:gd name="T3" fmla="*/ 827 h 2371"/>
                <a:gd name="T4" fmla="*/ 2314 w 2377"/>
                <a:gd name="T5" fmla="*/ 882 h 2371"/>
                <a:gd name="T6" fmla="*/ 2362 w 2377"/>
                <a:gd name="T7" fmla="*/ 907 h 2371"/>
                <a:gd name="T8" fmla="*/ 395 w 2377"/>
                <a:gd name="T9" fmla="*/ 855 h 2371"/>
                <a:gd name="T10" fmla="*/ 386 w 2377"/>
                <a:gd name="T11" fmla="*/ 892 h 2371"/>
                <a:gd name="T12" fmla="*/ 358 w 2377"/>
                <a:gd name="T13" fmla="*/ 907 h 2371"/>
                <a:gd name="T14" fmla="*/ 325 w 2377"/>
                <a:gd name="T15" fmla="*/ 886 h 2371"/>
                <a:gd name="T16" fmla="*/ 296 w 2377"/>
                <a:gd name="T17" fmla="*/ 842 h 2371"/>
                <a:gd name="T18" fmla="*/ 242 w 2377"/>
                <a:gd name="T19" fmla="*/ 800 h 2371"/>
                <a:gd name="T20" fmla="*/ 184 w 2377"/>
                <a:gd name="T21" fmla="*/ 786 h 2371"/>
                <a:gd name="T22" fmla="*/ 96 w 2377"/>
                <a:gd name="T23" fmla="*/ 815 h 2371"/>
                <a:gd name="T24" fmla="*/ 32 w 2377"/>
                <a:gd name="T25" fmla="*/ 888 h 2371"/>
                <a:gd name="T26" fmla="*/ 0 w 2377"/>
                <a:gd name="T27" fmla="*/ 993 h 2371"/>
                <a:gd name="T28" fmla="*/ 8 w 2377"/>
                <a:gd name="T29" fmla="*/ 1084 h 2371"/>
                <a:gd name="T30" fmla="*/ 54 w 2377"/>
                <a:gd name="T31" fmla="*/ 1178 h 2371"/>
                <a:gd name="T32" fmla="*/ 129 w 2377"/>
                <a:gd name="T33" fmla="*/ 1235 h 2371"/>
                <a:gd name="T34" fmla="*/ 201 w 2377"/>
                <a:gd name="T35" fmla="*/ 1245 h 2371"/>
                <a:gd name="T36" fmla="*/ 265 w 2377"/>
                <a:gd name="T37" fmla="*/ 1220 h 2371"/>
                <a:gd name="T38" fmla="*/ 313 w 2377"/>
                <a:gd name="T39" fmla="*/ 1164 h 2371"/>
                <a:gd name="T40" fmla="*/ 338 w 2377"/>
                <a:gd name="T41" fmla="*/ 1133 h 2371"/>
                <a:gd name="T42" fmla="*/ 371 w 2377"/>
                <a:gd name="T43" fmla="*/ 1126 h 2371"/>
                <a:gd name="T44" fmla="*/ 392 w 2377"/>
                <a:gd name="T45" fmla="*/ 1155 h 2371"/>
                <a:gd name="T46" fmla="*/ 1256 w 2377"/>
                <a:gd name="T47" fmla="*/ 1976 h 2371"/>
                <a:gd name="T48" fmla="*/ 1298 w 2377"/>
                <a:gd name="T49" fmla="*/ 1990 h 2371"/>
                <a:gd name="T50" fmla="*/ 1305 w 2377"/>
                <a:gd name="T51" fmla="*/ 2020 h 2371"/>
                <a:gd name="T52" fmla="*/ 1275 w 2377"/>
                <a:gd name="T53" fmla="*/ 2052 h 2371"/>
                <a:gd name="T54" fmla="*/ 1225 w 2377"/>
                <a:gd name="T55" fmla="*/ 2088 h 2371"/>
                <a:gd name="T56" fmla="*/ 1193 w 2377"/>
                <a:gd name="T57" fmla="*/ 2141 h 2371"/>
                <a:gd name="T58" fmla="*/ 1186 w 2377"/>
                <a:gd name="T59" fmla="*/ 2206 h 2371"/>
                <a:gd name="T60" fmla="*/ 1225 w 2377"/>
                <a:gd name="T61" fmla="*/ 2290 h 2371"/>
                <a:gd name="T62" fmla="*/ 1305 w 2377"/>
                <a:gd name="T63" fmla="*/ 2348 h 2371"/>
                <a:gd name="T64" fmla="*/ 1414 w 2377"/>
                <a:gd name="T65" fmla="*/ 2371 h 2371"/>
                <a:gd name="T66" fmla="*/ 1504 w 2377"/>
                <a:gd name="T67" fmla="*/ 2357 h 2371"/>
                <a:gd name="T68" fmla="*/ 1591 w 2377"/>
                <a:gd name="T69" fmla="*/ 2304 h 2371"/>
                <a:gd name="T70" fmla="*/ 1639 w 2377"/>
                <a:gd name="T71" fmla="*/ 2224 h 2371"/>
                <a:gd name="T72" fmla="*/ 1640 w 2377"/>
                <a:gd name="T73" fmla="*/ 2156 h 2371"/>
                <a:gd name="T74" fmla="*/ 1612 w 2377"/>
                <a:gd name="T75" fmla="*/ 2097 h 2371"/>
                <a:gd name="T76" fmla="*/ 1564 w 2377"/>
                <a:gd name="T77" fmla="*/ 2057 h 2371"/>
                <a:gd name="T78" fmla="*/ 1526 w 2377"/>
                <a:gd name="T79" fmla="*/ 2026 h 2371"/>
                <a:gd name="T80" fmla="*/ 1526 w 2377"/>
                <a:gd name="T81" fmla="*/ 1994 h 2371"/>
                <a:gd name="T82" fmla="*/ 1564 w 2377"/>
                <a:gd name="T83" fmla="*/ 1976 h 2371"/>
                <a:gd name="T84" fmla="*/ 2370 w 2377"/>
                <a:gd name="T85" fmla="*/ 1130 h 2371"/>
                <a:gd name="T86" fmla="*/ 2323 w 2377"/>
                <a:gd name="T87" fmla="*/ 1139 h 2371"/>
                <a:gd name="T88" fmla="*/ 2289 w 2377"/>
                <a:gd name="T89" fmla="*/ 1191 h 2371"/>
                <a:gd name="T90" fmla="*/ 2235 w 2377"/>
                <a:gd name="T91" fmla="*/ 1233 h 2371"/>
                <a:gd name="T92" fmla="*/ 2177 w 2377"/>
                <a:gd name="T93" fmla="*/ 1245 h 2371"/>
                <a:gd name="T94" fmla="*/ 2089 w 2377"/>
                <a:gd name="T95" fmla="*/ 1218 h 2371"/>
                <a:gd name="T96" fmla="*/ 2024 w 2377"/>
                <a:gd name="T97" fmla="*/ 1145 h 2371"/>
                <a:gd name="T98" fmla="*/ 1993 w 2377"/>
                <a:gd name="T99" fmla="*/ 1040 h 2371"/>
                <a:gd name="T100" fmla="*/ 2000 w 2377"/>
                <a:gd name="T101" fmla="*/ 948 h 2371"/>
                <a:gd name="T102" fmla="*/ 2047 w 2377"/>
                <a:gd name="T103" fmla="*/ 855 h 2371"/>
                <a:gd name="T104" fmla="*/ 2121 w 2377"/>
                <a:gd name="T105" fmla="*/ 797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7" h="2371">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grpSp>
      <p:sp>
        <p:nvSpPr>
          <p:cNvPr id="2" name="TextBox 1"/>
          <p:cNvSpPr txBox="1"/>
          <p:nvPr/>
        </p:nvSpPr>
        <p:spPr>
          <a:xfrm>
            <a:off x="287534" y="797803"/>
            <a:ext cx="1368152" cy="830997"/>
          </a:xfrm>
          <a:prstGeom prst="rect">
            <a:avLst/>
          </a:prstGeom>
          <a:noFill/>
        </p:spPr>
        <p:txBody>
          <a:bodyPr wrap="square" rtlCol="0">
            <a:spAutoFit/>
          </a:bodyPr>
          <a:lstStyle/>
          <a:p>
            <a:pPr algn="ctr"/>
            <a:r>
              <a:rPr lang="en-ZA" sz="2400" dirty="0" smtClean="0">
                <a:solidFill>
                  <a:schemeClr val="bg1">
                    <a:lumMod val="85000"/>
                  </a:schemeClr>
                </a:solidFill>
              </a:rPr>
              <a:t>1.Trigger problem</a:t>
            </a:r>
            <a:endParaRPr lang="en-ZA" sz="2400" dirty="0">
              <a:solidFill>
                <a:schemeClr val="bg1">
                  <a:lumMod val="85000"/>
                </a:schemeClr>
              </a:solidFill>
            </a:endParaRPr>
          </a:p>
        </p:txBody>
      </p:sp>
      <p:sp>
        <p:nvSpPr>
          <p:cNvPr id="3" name="TextBox 2"/>
          <p:cNvSpPr txBox="1"/>
          <p:nvPr/>
        </p:nvSpPr>
        <p:spPr>
          <a:xfrm>
            <a:off x="2363044" y="797803"/>
            <a:ext cx="1753344" cy="830997"/>
          </a:xfrm>
          <a:prstGeom prst="rect">
            <a:avLst/>
          </a:prstGeom>
          <a:noFill/>
        </p:spPr>
        <p:txBody>
          <a:bodyPr wrap="square" rtlCol="0">
            <a:spAutoFit/>
          </a:bodyPr>
          <a:lstStyle/>
          <a:p>
            <a:pPr algn="ctr"/>
            <a:r>
              <a:rPr lang="en-ZA" sz="2400" dirty="0" smtClean="0">
                <a:solidFill>
                  <a:schemeClr val="bg1">
                    <a:lumMod val="85000"/>
                  </a:schemeClr>
                </a:solidFill>
              </a:rPr>
              <a:t>2.Context &amp; Rationale</a:t>
            </a:r>
            <a:endParaRPr lang="en-ZA" sz="2400" dirty="0">
              <a:solidFill>
                <a:schemeClr val="bg1">
                  <a:lumMod val="85000"/>
                </a:schemeClr>
              </a:solidFill>
            </a:endParaRPr>
          </a:p>
        </p:txBody>
      </p:sp>
      <p:sp>
        <p:nvSpPr>
          <p:cNvPr id="4" name="TextBox 3"/>
          <p:cNvSpPr txBox="1"/>
          <p:nvPr/>
        </p:nvSpPr>
        <p:spPr>
          <a:xfrm>
            <a:off x="4684240" y="797803"/>
            <a:ext cx="1615952" cy="830997"/>
          </a:xfrm>
          <a:prstGeom prst="rect">
            <a:avLst/>
          </a:prstGeom>
          <a:noFill/>
        </p:spPr>
        <p:txBody>
          <a:bodyPr wrap="square" rtlCol="0">
            <a:spAutoFit/>
          </a:bodyPr>
          <a:lstStyle/>
          <a:p>
            <a:pPr algn="ctr"/>
            <a:r>
              <a:rPr lang="en-ZA" sz="2400" dirty="0" smtClean="0">
                <a:solidFill>
                  <a:schemeClr val="bg1">
                    <a:lumMod val="85000"/>
                  </a:schemeClr>
                </a:solidFill>
              </a:rPr>
              <a:t>3.Concepts &amp; literature</a:t>
            </a:r>
            <a:endParaRPr lang="en-ZA" sz="2400" dirty="0">
              <a:solidFill>
                <a:schemeClr val="bg1">
                  <a:lumMod val="85000"/>
                </a:schemeClr>
              </a:solidFill>
            </a:endParaRPr>
          </a:p>
        </p:txBody>
      </p:sp>
      <p:sp>
        <p:nvSpPr>
          <p:cNvPr id="16" name="TextBox 15"/>
          <p:cNvSpPr txBox="1"/>
          <p:nvPr/>
        </p:nvSpPr>
        <p:spPr>
          <a:xfrm>
            <a:off x="6948264" y="500479"/>
            <a:ext cx="2016224" cy="1200329"/>
          </a:xfrm>
          <a:prstGeom prst="rect">
            <a:avLst/>
          </a:prstGeom>
          <a:noFill/>
        </p:spPr>
        <p:txBody>
          <a:bodyPr wrap="square" rtlCol="0">
            <a:spAutoFit/>
          </a:bodyPr>
          <a:lstStyle/>
          <a:p>
            <a:pPr algn="ctr"/>
            <a:r>
              <a:rPr lang="en-ZA" sz="2400" b="1" dirty="0">
                <a:solidFill>
                  <a:srgbClr val="00B050"/>
                </a:solidFill>
              </a:rPr>
              <a:t>4. Conceptual frameworks &amp; theories</a:t>
            </a:r>
            <a:endParaRPr lang="en-ZA" sz="2400" b="1" dirty="0">
              <a:solidFill>
                <a:schemeClr val="bg1">
                  <a:lumMod val="85000"/>
                </a:schemeClr>
              </a:solidFill>
            </a:endParaRPr>
          </a:p>
        </p:txBody>
      </p:sp>
    </p:spTree>
    <p:extLst>
      <p:ext uri="{BB962C8B-B14F-4D97-AF65-F5344CB8AC3E}">
        <p14:creationId xmlns:p14="http://schemas.microsoft.com/office/powerpoint/2010/main" val="3390415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Activity</a:t>
            </a:r>
            <a:endParaRPr lang="en-ZA" dirty="0"/>
          </a:p>
        </p:txBody>
      </p:sp>
      <p:sp>
        <p:nvSpPr>
          <p:cNvPr id="3" name="Content Placeholder 2"/>
          <p:cNvSpPr>
            <a:spLocks noGrp="1"/>
          </p:cNvSpPr>
          <p:nvPr>
            <p:ph idx="1"/>
          </p:nvPr>
        </p:nvSpPr>
        <p:spPr/>
        <p:txBody>
          <a:bodyPr>
            <a:normAutofit/>
          </a:bodyPr>
          <a:lstStyle/>
          <a:p>
            <a:pPr marL="0" indent="0">
              <a:buNone/>
            </a:pPr>
            <a:r>
              <a:rPr lang="en-ZA" dirty="0" smtClean="0"/>
              <a:t>Can </a:t>
            </a:r>
            <a:r>
              <a:rPr lang="en-ZA" dirty="0"/>
              <a:t>you identify a </a:t>
            </a:r>
            <a:r>
              <a:rPr lang="en-ZA" b="1" dirty="0" smtClean="0">
                <a:solidFill>
                  <a:srgbClr val="00B050"/>
                </a:solidFill>
              </a:rPr>
              <a:t>theoretical perspective in any of the</a:t>
            </a:r>
          </a:p>
          <a:p>
            <a:r>
              <a:rPr lang="en-ZA" b="1" dirty="0" smtClean="0">
                <a:solidFill>
                  <a:srgbClr val="00B050"/>
                </a:solidFill>
              </a:rPr>
              <a:t>readings </a:t>
            </a:r>
            <a:r>
              <a:rPr lang="en-ZA" dirty="0" smtClean="0"/>
              <a:t>we have referred to in the previous day?</a:t>
            </a:r>
          </a:p>
          <a:p>
            <a:r>
              <a:rPr lang="en-ZA" b="1" dirty="0" smtClean="0">
                <a:solidFill>
                  <a:srgbClr val="00B050"/>
                </a:solidFill>
              </a:rPr>
              <a:t>research stories </a:t>
            </a:r>
            <a:r>
              <a:rPr lang="en-ZA" dirty="0" smtClean="0"/>
              <a:t>that </a:t>
            </a:r>
            <a:r>
              <a:rPr lang="en-ZA" dirty="0"/>
              <a:t>have </a:t>
            </a:r>
            <a:r>
              <a:rPr lang="en-ZA" dirty="0" smtClean="0"/>
              <a:t>been presented so far?</a:t>
            </a:r>
          </a:p>
          <a:p>
            <a:r>
              <a:rPr lang="en-ZA" b="1" dirty="0" smtClean="0">
                <a:solidFill>
                  <a:srgbClr val="00B050"/>
                </a:solidFill>
              </a:rPr>
              <a:t>annotated bibliographies </a:t>
            </a:r>
            <a:r>
              <a:rPr lang="en-ZA" dirty="0" smtClean="0"/>
              <a:t>that have been written up?</a:t>
            </a:r>
            <a:endParaRPr lang="en-ZA" dirty="0"/>
          </a:p>
          <a:p>
            <a:endParaRPr lang="en-ZA" dirty="0"/>
          </a:p>
          <a:p>
            <a:endParaRPr lang="en-ZA" dirty="0"/>
          </a:p>
        </p:txBody>
      </p:sp>
    </p:spTree>
    <p:extLst>
      <p:ext uri="{BB962C8B-B14F-4D97-AF65-F5344CB8AC3E}">
        <p14:creationId xmlns:p14="http://schemas.microsoft.com/office/powerpoint/2010/main" val="3030543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Identifying theories</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In the title: </a:t>
            </a:r>
            <a:r>
              <a:rPr lang="en-ZA" dirty="0" err="1"/>
              <a:t>Olakulehin</a:t>
            </a:r>
            <a:r>
              <a:rPr lang="en-ZA" dirty="0"/>
              <a:t>, F.K. &amp; Singh, G. (2013). Widening access through openness in higher education in the developing world: A </a:t>
            </a:r>
            <a:r>
              <a:rPr lang="en-ZA" b="1" dirty="0" err="1">
                <a:solidFill>
                  <a:srgbClr val="00B050"/>
                </a:solidFill>
              </a:rPr>
              <a:t>Bourdieuian</a:t>
            </a:r>
            <a:r>
              <a:rPr lang="en-ZA" b="1" dirty="0">
                <a:solidFill>
                  <a:srgbClr val="00B050"/>
                </a:solidFill>
              </a:rPr>
              <a:t> field analysis </a:t>
            </a:r>
            <a:r>
              <a:rPr lang="en-ZA" dirty="0"/>
              <a:t>of experiences from the National Open University in Nigeria. </a:t>
            </a:r>
            <a:r>
              <a:rPr lang="en-ZA" i="1" dirty="0"/>
              <a:t>Open Praxis</a:t>
            </a:r>
            <a:r>
              <a:rPr lang="en-ZA" dirty="0"/>
              <a:t>, 5(1), 31-40</a:t>
            </a:r>
            <a:r>
              <a:rPr lang="en-ZA" dirty="0" smtClean="0"/>
              <a:t>.</a:t>
            </a:r>
          </a:p>
          <a:p>
            <a:r>
              <a:rPr lang="en-ZA" dirty="0" smtClean="0"/>
              <a:t>In the abstract</a:t>
            </a:r>
          </a:p>
          <a:p>
            <a:r>
              <a:rPr lang="en-ZA" dirty="0" smtClean="0"/>
              <a:t>In the introductory section</a:t>
            </a:r>
          </a:p>
          <a:p>
            <a:r>
              <a:rPr lang="en-ZA" dirty="0" smtClean="0"/>
              <a:t>In the discussion</a:t>
            </a:r>
            <a:r>
              <a:rPr lang="en-ZA" dirty="0"/>
              <a:t/>
            </a:r>
            <a:br>
              <a:rPr lang="en-ZA" dirty="0"/>
            </a:br>
            <a:r>
              <a:rPr lang="en-ZA" dirty="0" smtClean="0"/>
              <a:t> </a:t>
            </a:r>
            <a:endParaRPr lang="en-ZA" dirty="0"/>
          </a:p>
        </p:txBody>
      </p:sp>
    </p:spTree>
    <p:extLst>
      <p:ext uri="{BB962C8B-B14F-4D97-AF65-F5344CB8AC3E}">
        <p14:creationId xmlns:p14="http://schemas.microsoft.com/office/powerpoint/2010/main" val="112793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rtlCol="0">
            <a:normAutofit fontScale="90000"/>
          </a:bodyPr>
          <a:lstStyle/>
          <a:p>
            <a:pPr eaLnBrk="1" fontAlgn="auto" hangingPunct="1">
              <a:spcAft>
                <a:spcPts val="0"/>
              </a:spcAft>
              <a:defRPr/>
            </a:pPr>
            <a:r>
              <a:rPr lang="en-ZA" dirty="0" smtClean="0">
                <a:solidFill>
                  <a:schemeClr val="tx2">
                    <a:satMod val="130000"/>
                  </a:schemeClr>
                </a:solidFill>
              </a:rPr>
              <a:t>Research interests can inform theoretical choice</a:t>
            </a:r>
          </a:p>
        </p:txBody>
      </p:sp>
      <p:sp>
        <p:nvSpPr>
          <p:cNvPr id="45059" name="Content Placeholder 2"/>
          <p:cNvSpPr>
            <a:spLocks noGrp="1"/>
          </p:cNvSpPr>
          <p:nvPr>
            <p:ph idx="1"/>
          </p:nvPr>
        </p:nvSpPr>
        <p:spPr>
          <a:xfrm>
            <a:off x="5436096" y="1600200"/>
            <a:ext cx="3250704" cy="4525963"/>
          </a:xfrm>
        </p:spPr>
        <p:txBody>
          <a:bodyPr>
            <a:normAutofit fontScale="85000" lnSpcReduction="10000"/>
          </a:bodyPr>
          <a:lstStyle/>
          <a:p>
            <a:pPr eaLnBrk="1" hangingPunct="1"/>
            <a:r>
              <a:rPr lang="en-ZA" dirty="0" smtClean="0"/>
              <a:t>Which is your key research interest?</a:t>
            </a:r>
          </a:p>
          <a:p>
            <a:pPr lvl="1" eaLnBrk="1" hangingPunct="1"/>
            <a:r>
              <a:rPr lang="en-ZA" dirty="0" smtClean="0"/>
              <a:t>Pedagogical</a:t>
            </a:r>
          </a:p>
          <a:p>
            <a:pPr lvl="1" eaLnBrk="1" hangingPunct="1"/>
            <a:r>
              <a:rPr lang="en-ZA" dirty="0" smtClean="0"/>
              <a:t>Technical</a:t>
            </a:r>
          </a:p>
          <a:p>
            <a:pPr lvl="1" eaLnBrk="1" hangingPunct="1"/>
            <a:r>
              <a:rPr lang="en-ZA" dirty="0" smtClean="0"/>
              <a:t>Organisational</a:t>
            </a:r>
          </a:p>
          <a:p>
            <a:pPr lvl="1" eaLnBrk="1" hangingPunct="1"/>
            <a:r>
              <a:rPr lang="en-ZA" dirty="0" smtClean="0"/>
              <a:t>Socio-cultural</a:t>
            </a:r>
          </a:p>
          <a:p>
            <a:pPr lvl="1" eaLnBrk="1" hangingPunct="1"/>
            <a:r>
              <a:rPr lang="en-ZA" dirty="0" smtClean="0"/>
              <a:t>Political</a:t>
            </a:r>
          </a:p>
          <a:p>
            <a:pPr eaLnBrk="1" hangingPunct="1"/>
            <a:r>
              <a:rPr lang="en-ZA" dirty="0" smtClean="0"/>
              <a:t>Various theoretical perspectives are used for various research interests</a:t>
            </a:r>
          </a:p>
          <a:p>
            <a:pPr lvl="1" eaLnBrk="1" hangingPunct="1"/>
            <a:endParaRPr lang="en-ZA" dirty="0" smtClean="0"/>
          </a:p>
          <a:p>
            <a:pPr lvl="1" eaLnBrk="1" hangingPunct="1"/>
            <a:endParaRPr lang="en-ZA" dirty="0" smtClean="0"/>
          </a:p>
          <a:p>
            <a:pPr eaLnBrk="1" hangingPunct="1"/>
            <a:endParaRPr lang="en-ZA"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463" t="20193" r="21289" b="10514"/>
          <a:stretch/>
        </p:blipFill>
        <p:spPr bwMode="auto">
          <a:xfrm>
            <a:off x="395536" y="1706248"/>
            <a:ext cx="4848192" cy="388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56874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rtlCol="0">
            <a:normAutofit fontScale="90000"/>
          </a:bodyPr>
          <a:lstStyle/>
          <a:p>
            <a:pPr eaLnBrk="1" fontAlgn="auto" hangingPunct="1">
              <a:spcAft>
                <a:spcPts val="0"/>
              </a:spcAft>
              <a:defRPr/>
            </a:pPr>
            <a:r>
              <a:rPr lang="en-ZA" dirty="0" smtClean="0"/>
              <a:t>What theories will help inform pedagogical research?</a:t>
            </a:r>
          </a:p>
        </p:txBody>
      </p:sp>
      <p:sp>
        <p:nvSpPr>
          <p:cNvPr id="47107" name="Content Placeholder 2"/>
          <p:cNvSpPr>
            <a:spLocks noGrp="1"/>
          </p:cNvSpPr>
          <p:nvPr>
            <p:ph idx="1"/>
          </p:nvPr>
        </p:nvSpPr>
        <p:spPr/>
        <p:txBody>
          <a:bodyPr>
            <a:normAutofit fontScale="92500" lnSpcReduction="20000"/>
          </a:bodyPr>
          <a:lstStyle/>
          <a:p>
            <a:pPr eaLnBrk="1" hangingPunct="1"/>
            <a:r>
              <a:rPr lang="en-ZA" sz="2800" b="1" dirty="0" smtClean="0">
                <a:solidFill>
                  <a:srgbClr val="00B050"/>
                </a:solidFill>
              </a:rPr>
              <a:t>Psychological theory </a:t>
            </a:r>
            <a:r>
              <a:rPr lang="en-ZA" sz="2800" dirty="0" smtClean="0"/>
              <a:t>– Learning theory (e.g. Constructivism, </a:t>
            </a:r>
            <a:r>
              <a:rPr lang="en-ZA" sz="2800" dirty="0" err="1" smtClean="0">
                <a:solidFill>
                  <a:srgbClr val="00B050"/>
                </a:solidFill>
              </a:rPr>
              <a:t>Connectivism</a:t>
            </a:r>
            <a:r>
              <a:rPr lang="en-ZA" sz="2800" dirty="0" smtClean="0"/>
              <a:t>), </a:t>
            </a:r>
            <a:r>
              <a:rPr lang="en-ZA" sz="2800" dirty="0" smtClean="0">
                <a:solidFill>
                  <a:srgbClr val="00B050"/>
                </a:solidFill>
              </a:rPr>
              <a:t>Activity theory</a:t>
            </a:r>
            <a:r>
              <a:rPr lang="en-ZA" sz="2800" dirty="0" smtClean="0"/>
              <a:t>, Mayer’s Cognitive Theory of Multimedia Learning, Theory of Planned Behaviour</a:t>
            </a:r>
          </a:p>
          <a:p>
            <a:pPr eaLnBrk="1" hangingPunct="1"/>
            <a:r>
              <a:rPr lang="en-ZA" sz="2800" b="1" dirty="0" smtClean="0">
                <a:solidFill>
                  <a:srgbClr val="00B050"/>
                </a:solidFill>
              </a:rPr>
              <a:t>Educational theories </a:t>
            </a:r>
            <a:r>
              <a:rPr lang="en-ZA" sz="2800" dirty="0" smtClean="0"/>
              <a:t>– Curriculum theory (e.g. Bernstein), Pedagogical theory, assessment theory, evaluation theory, instructional/learning design theory, (e.g. TPCK) </a:t>
            </a:r>
            <a:r>
              <a:rPr lang="en-ZA" sz="2800" dirty="0" err="1" smtClean="0"/>
              <a:t>elearning</a:t>
            </a:r>
            <a:r>
              <a:rPr lang="en-ZA" sz="2800" dirty="0" smtClean="0"/>
              <a:t> (e.g. </a:t>
            </a:r>
            <a:r>
              <a:rPr lang="en-ZA" sz="2800" dirty="0" err="1" smtClean="0"/>
              <a:t>Laurillard’s</a:t>
            </a:r>
            <a:r>
              <a:rPr lang="en-ZA" sz="2800" dirty="0" smtClean="0"/>
              <a:t> conversational framework)</a:t>
            </a:r>
          </a:p>
          <a:p>
            <a:r>
              <a:rPr lang="en-ZA" sz="2800" b="1" dirty="0" smtClean="0">
                <a:solidFill>
                  <a:srgbClr val="00B050"/>
                </a:solidFill>
              </a:rPr>
              <a:t>Sociological theories </a:t>
            </a:r>
            <a:r>
              <a:rPr lang="en-ZA" sz="2800" dirty="0" smtClean="0"/>
              <a:t>– e.g. </a:t>
            </a:r>
            <a:r>
              <a:rPr lang="en-GB" sz="2800" dirty="0" smtClean="0">
                <a:solidFill>
                  <a:srgbClr val="00B050"/>
                </a:solidFill>
              </a:rPr>
              <a:t>Communities of Practice</a:t>
            </a:r>
            <a:r>
              <a:rPr lang="en-GB" sz="2800" dirty="0" smtClean="0"/>
              <a:t>, </a:t>
            </a:r>
            <a:r>
              <a:rPr lang="en-ZA" sz="2800" dirty="0" smtClean="0"/>
              <a:t>Structuration theory, Social Realism (Archer), </a:t>
            </a:r>
            <a:r>
              <a:rPr lang="en-ZA" sz="2800" dirty="0"/>
              <a:t>Critical race </a:t>
            </a:r>
            <a:r>
              <a:rPr lang="en-ZA" sz="2800" dirty="0" smtClean="0"/>
              <a:t>theory, Bourdieu, Foucault</a:t>
            </a:r>
            <a:endParaRPr lang="en-GB" sz="2800" dirty="0" smtClean="0"/>
          </a:p>
        </p:txBody>
      </p:sp>
    </p:spTree>
    <p:extLst>
      <p:ext uri="{BB962C8B-B14F-4D97-AF65-F5344CB8AC3E}">
        <p14:creationId xmlns:p14="http://schemas.microsoft.com/office/powerpoint/2010/main" val="1282858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rtlCol="0">
            <a:normAutofit fontScale="90000"/>
          </a:bodyPr>
          <a:lstStyle/>
          <a:p>
            <a:pPr eaLnBrk="1" fontAlgn="auto" hangingPunct="1">
              <a:spcAft>
                <a:spcPts val="0"/>
              </a:spcAft>
              <a:defRPr/>
            </a:pPr>
            <a:r>
              <a:rPr lang="en-ZA" smtClean="0">
                <a:solidFill>
                  <a:schemeClr val="tx2">
                    <a:satMod val="130000"/>
                  </a:schemeClr>
                </a:solidFill>
              </a:rPr>
              <a:t>What theories will inform technical research?</a:t>
            </a:r>
          </a:p>
        </p:txBody>
      </p:sp>
      <p:sp>
        <p:nvSpPr>
          <p:cNvPr id="48131" name="Content Placeholder 2"/>
          <p:cNvSpPr>
            <a:spLocks noGrp="1"/>
          </p:cNvSpPr>
          <p:nvPr>
            <p:ph idx="1"/>
          </p:nvPr>
        </p:nvSpPr>
        <p:spPr/>
        <p:txBody>
          <a:bodyPr/>
          <a:lstStyle/>
          <a:p>
            <a:pPr eaLnBrk="1" hangingPunct="1"/>
            <a:r>
              <a:rPr lang="en-ZA" dirty="0" smtClean="0"/>
              <a:t>Computer Science – Hardware, software, connectivity (e.g. Computer Practice Framework)</a:t>
            </a:r>
          </a:p>
          <a:p>
            <a:pPr eaLnBrk="1" hangingPunct="1"/>
            <a:r>
              <a:rPr lang="en-ZA" dirty="0" smtClean="0"/>
              <a:t>Information Systems – Human computer interaction (e.g. Affordance theory, Technology Acceptance Theory), systems design </a:t>
            </a:r>
          </a:p>
          <a:p>
            <a:pPr eaLnBrk="1" hangingPunct="1"/>
            <a:r>
              <a:rPr lang="en-ZA" dirty="0" smtClean="0"/>
              <a:t>Media studies – interaction </a:t>
            </a:r>
          </a:p>
        </p:txBody>
      </p:sp>
    </p:spTree>
    <p:extLst>
      <p:ext uri="{BB962C8B-B14F-4D97-AF65-F5344CB8AC3E}">
        <p14:creationId xmlns:p14="http://schemas.microsoft.com/office/powerpoint/2010/main" val="11284853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rtlCol="0">
            <a:normAutofit fontScale="90000"/>
          </a:bodyPr>
          <a:lstStyle/>
          <a:p>
            <a:pPr eaLnBrk="1" fontAlgn="auto" hangingPunct="1">
              <a:spcAft>
                <a:spcPts val="0"/>
              </a:spcAft>
              <a:defRPr/>
            </a:pPr>
            <a:r>
              <a:rPr lang="en-ZA" smtClean="0">
                <a:solidFill>
                  <a:schemeClr val="tx2">
                    <a:satMod val="130000"/>
                  </a:schemeClr>
                </a:solidFill>
              </a:rPr>
              <a:t>What theories will inform organisational research?</a:t>
            </a:r>
          </a:p>
        </p:txBody>
      </p:sp>
      <p:sp>
        <p:nvSpPr>
          <p:cNvPr id="49155" name="Content Placeholder 2"/>
          <p:cNvSpPr>
            <a:spLocks noGrp="1"/>
          </p:cNvSpPr>
          <p:nvPr>
            <p:ph idx="1"/>
          </p:nvPr>
        </p:nvSpPr>
        <p:spPr/>
        <p:txBody>
          <a:bodyPr/>
          <a:lstStyle/>
          <a:p>
            <a:pPr eaLnBrk="1" hangingPunct="1"/>
            <a:r>
              <a:rPr lang="en-ZA" dirty="0" smtClean="0"/>
              <a:t>Systems theory (e.g. </a:t>
            </a:r>
            <a:r>
              <a:rPr lang="en-ZA" dirty="0" smtClean="0">
                <a:solidFill>
                  <a:srgbClr val="00B050"/>
                </a:solidFill>
              </a:rPr>
              <a:t>Chaos/Complexity theory</a:t>
            </a:r>
            <a:r>
              <a:rPr lang="en-ZA" dirty="0" smtClean="0"/>
              <a:t>)</a:t>
            </a:r>
          </a:p>
          <a:p>
            <a:pPr eaLnBrk="1" hangingPunct="1"/>
            <a:r>
              <a:rPr lang="en-ZA" dirty="0" smtClean="0"/>
              <a:t>Management studies</a:t>
            </a:r>
          </a:p>
          <a:p>
            <a:pPr eaLnBrk="1" hangingPunct="1"/>
            <a:r>
              <a:rPr lang="en-ZA" dirty="0" smtClean="0"/>
              <a:t>Organisational psychology – Change management (e.g. Soft Systems Methodology </a:t>
            </a:r>
            <a:r>
              <a:rPr lang="en-ZA" dirty="0" err="1" smtClean="0"/>
              <a:t>Checkland</a:t>
            </a:r>
            <a:r>
              <a:rPr lang="en-ZA" dirty="0" smtClean="0"/>
              <a:t>), organisational cultures (e.g. </a:t>
            </a:r>
            <a:r>
              <a:rPr lang="en-ZA" dirty="0" err="1" smtClean="0"/>
              <a:t>McNay</a:t>
            </a:r>
            <a:r>
              <a:rPr lang="en-ZA" dirty="0" smtClean="0"/>
              <a:t>)</a:t>
            </a:r>
          </a:p>
        </p:txBody>
      </p:sp>
    </p:spTree>
    <p:extLst>
      <p:ext uri="{BB962C8B-B14F-4D97-AF65-F5344CB8AC3E}">
        <p14:creationId xmlns:p14="http://schemas.microsoft.com/office/powerpoint/2010/main" val="18910494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rtlCol="0">
            <a:normAutofit fontScale="90000"/>
          </a:bodyPr>
          <a:lstStyle/>
          <a:p>
            <a:pPr eaLnBrk="1" fontAlgn="auto" hangingPunct="1">
              <a:spcAft>
                <a:spcPts val="0"/>
              </a:spcAft>
              <a:defRPr/>
            </a:pPr>
            <a:r>
              <a:rPr lang="en-ZA" smtClean="0">
                <a:solidFill>
                  <a:schemeClr val="tx2">
                    <a:satMod val="130000"/>
                  </a:schemeClr>
                </a:solidFill>
              </a:rPr>
              <a:t>What theories will inform socio-cultural research?</a:t>
            </a:r>
          </a:p>
        </p:txBody>
      </p:sp>
      <p:sp>
        <p:nvSpPr>
          <p:cNvPr id="50179" name="Content Placeholder 2"/>
          <p:cNvSpPr>
            <a:spLocks noGrp="1"/>
          </p:cNvSpPr>
          <p:nvPr>
            <p:ph idx="1"/>
          </p:nvPr>
        </p:nvSpPr>
        <p:spPr/>
        <p:txBody>
          <a:bodyPr/>
          <a:lstStyle/>
          <a:p>
            <a:pPr eaLnBrk="1" hangingPunct="1"/>
            <a:r>
              <a:rPr lang="en-ZA" smtClean="0"/>
              <a:t>Philosophy – ontology, epistemology</a:t>
            </a:r>
          </a:p>
          <a:p>
            <a:pPr eaLnBrk="1" hangingPunct="1"/>
            <a:r>
              <a:rPr lang="en-ZA" smtClean="0"/>
              <a:t>Sociology- gender, power, innovation (e.g. Roger’s diffusion of innovation theory)</a:t>
            </a:r>
          </a:p>
          <a:p>
            <a:pPr eaLnBrk="1" hangingPunct="1"/>
            <a:r>
              <a:rPr lang="en-ZA" smtClean="0"/>
              <a:t>Linguistics- language</a:t>
            </a:r>
          </a:p>
          <a:p>
            <a:pPr eaLnBrk="1" hangingPunct="1"/>
            <a:endParaRPr lang="en-ZA" smtClean="0"/>
          </a:p>
        </p:txBody>
      </p:sp>
    </p:spTree>
    <p:extLst>
      <p:ext uri="{BB962C8B-B14F-4D97-AF65-F5344CB8AC3E}">
        <p14:creationId xmlns:p14="http://schemas.microsoft.com/office/powerpoint/2010/main" val="18283900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rtlCol="0">
            <a:normAutofit fontScale="90000"/>
          </a:bodyPr>
          <a:lstStyle/>
          <a:p>
            <a:pPr eaLnBrk="1" fontAlgn="auto" hangingPunct="1">
              <a:spcAft>
                <a:spcPts val="0"/>
              </a:spcAft>
              <a:defRPr/>
            </a:pPr>
            <a:r>
              <a:rPr lang="en-ZA" smtClean="0">
                <a:solidFill>
                  <a:schemeClr val="tx2">
                    <a:satMod val="130000"/>
                  </a:schemeClr>
                </a:solidFill>
              </a:rPr>
              <a:t>What theories will inform political research?</a:t>
            </a:r>
          </a:p>
        </p:txBody>
      </p:sp>
      <p:sp>
        <p:nvSpPr>
          <p:cNvPr id="51203" name="Content Placeholder 2"/>
          <p:cNvSpPr>
            <a:spLocks noGrp="1"/>
          </p:cNvSpPr>
          <p:nvPr>
            <p:ph idx="1"/>
          </p:nvPr>
        </p:nvSpPr>
        <p:spPr/>
        <p:txBody>
          <a:bodyPr/>
          <a:lstStyle/>
          <a:p>
            <a:pPr eaLnBrk="1" hangingPunct="1"/>
            <a:r>
              <a:rPr lang="en-ZA" dirty="0" smtClean="0"/>
              <a:t>Politics – power</a:t>
            </a:r>
          </a:p>
          <a:p>
            <a:pPr eaLnBrk="1" hangingPunct="1"/>
            <a:r>
              <a:rPr lang="en-ZA" dirty="0" smtClean="0"/>
              <a:t>Economics – funding models</a:t>
            </a:r>
          </a:p>
          <a:p>
            <a:pPr eaLnBrk="1" hangingPunct="1"/>
            <a:r>
              <a:rPr lang="en-ZA" dirty="0" smtClean="0"/>
              <a:t>Educational policy – national and provincial policy and practice</a:t>
            </a:r>
          </a:p>
        </p:txBody>
      </p:sp>
    </p:spTree>
    <p:extLst>
      <p:ext uri="{BB962C8B-B14F-4D97-AF65-F5344CB8AC3E}">
        <p14:creationId xmlns:p14="http://schemas.microsoft.com/office/powerpoint/2010/main" val="1448177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What is the value of </a:t>
            </a:r>
            <a:r>
              <a:rPr lang="en-ZA" dirty="0" smtClean="0"/>
              <a:t>theoretical perspectives?</a:t>
            </a:r>
            <a:endParaRPr lang="en-ZA" dirty="0"/>
          </a:p>
        </p:txBody>
      </p:sp>
      <p:sp>
        <p:nvSpPr>
          <p:cNvPr id="3" name="Content Placeholder 2"/>
          <p:cNvSpPr>
            <a:spLocks noGrp="1"/>
          </p:cNvSpPr>
          <p:nvPr>
            <p:ph idx="1"/>
          </p:nvPr>
        </p:nvSpPr>
        <p:spPr/>
        <p:txBody>
          <a:bodyPr/>
          <a:lstStyle/>
          <a:p>
            <a:r>
              <a:rPr lang="en-ZA" dirty="0" err="1" smtClean="0"/>
              <a:t>Kawulich</a:t>
            </a:r>
            <a:r>
              <a:rPr lang="en-ZA" dirty="0" smtClean="0"/>
              <a:t> suggests that the “theoretical viewpoint guides [her] thinking in developing questions, selecting participants, collecting data in various ways, in analysing that data and in presenting it” (2009:41)</a:t>
            </a:r>
          </a:p>
          <a:p>
            <a:r>
              <a:rPr lang="en-ZA" dirty="0" smtClean="0"/>
              <a:t>If you don’t have a theory up-front, then you have to develop some analytic framework to make sense of your data anyway!</a:t>
            </a:r>
            <a:endParaRPr lang="en-ZA" dirty="0"/>
          </a:p>
        </p:txBody>
      </p:sp>
    </p:spTree>
    <p:extLst>
      <p:ext uri="{BB962C8B-B14F-4D97-AF65-F5344CB8AC3E}">
        <p14:creationId xmlns:p14="http://schemas.microsoft.com/office/powerpoint/2010/main" val="12390316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Is there </a:t>
            </a:r>
            <a:r>
              <a:rPr lang="en-ZA" dirty="0" err="1" smtClean="0"/>
              <a:t>atheoretical</a:t>
            </a:r>
            <a:r>
              <a:rPr lang="en-ZA" dirty="0" smtClean="0"/>
              <a:t> research? </a:t>
            </a:r>
            <a:endParaRPr lang="en-ZA" dirty="0"/>
          </a:p>
        </p:txBody>
      </p:sp>
      <p:sp>
        <p:nvSpPr>
          <p:cNvPr id="3" name="Content Placeholder 2"/>
          <p:cNvSpPr>
            <a:spLocks noGrp="1"/>
          </p:cNvSpPr>
          <p:nvPr>
            <p:ph idx="1"/>
          </p:nvPr>
        </p:nvSpPr>
        <p:spPr/>
        <p:txBody>
          <a:bodyPr>
            <a:normAutofit fontScale="85000" lnSpcReduction="20000"/>
          </a:bodyPr>
          <a:lstStyle/>
          <a:p>
            <a:r>
              <a:rPr lang="en-ZA" dirty="0" smtClean="0"/>
              <a:t>Although there are those (e.g. </a:t>
            </a:r>
            <a:r>
              <a:rPr lang="en-ZA" dirty="0" err="1" smtClean="0"/>
              <a:t>Thyer</a:t>
            </a:r>
            <a:r>
              <a:rPr lang="en-ZA" dirty="0" smtClean="0"/>
              <a:t> 2001 cited in </a:t>
            </a:r>
            <a:r>
              <a:rPr lang="en-ZA" dirty="0" err="1" smtClean="0"/>
              <a:t>Kawulich</a:t>
            </a:r>
            <a:r>
              <a:rPr lang="en-ZA" dirty="0" smtClean="0"/>
              <a:t> 2009) that believe there is </a:t>
            </a:r>
            <a:r>
              <a:rPr lang="en-ZA" dirty="0" err="1" smtClean="0"/>
              <a:t>atheoretical</a:t>
            </a:r>
            <a:r>
              <a:rPr lang="en-ZA" dirty="0" smtClean="0"/>
              <a:t> research, we are of the opinion that while there maybe research that does not have an explicit theoretical perspective that there is always at least a personal set of assumptions, reasons or beliefs that are implicit in any research.</a:t>
            </a:r>
          </a:p>
          <a:p>
            <a:r>
              <a:rPr lang="en-ZA" dirty="0" smtClean="0"/>
              <a:t>In other words, there is no completely </a:t>
            </a:r>
            <a:r>
              <a:rPr lang="en-ZA" dirty="0" err="1" smtClean="0"/>
              <a:t>atheoretical</a:t>
            </a:r>
            <a:r>
              <a:rPr lang="en-ZA" dirty="0" smtClean="0"/>
              <a:t> research – researchers always do things for a reason!</a:t>
            </a:r>
          </a:p>
          <a:p>
            <a:r>
              <a:rPr lang="en-ZA" dirty="0" smtClean="0"/>
              <a:t>The challenge it to make these explicit and/or implicit theories overt so that others can understand and judge your research</a:t>
            </a:r>
            <a:endParaRPr lang="en-ZA" dirty="0"/>
          </a:p>
        </p:txBody>
      </p:sp>
    </p:spTree>
    <p:extLst>
      <p:ext uri="{BB962C8B-B14F-4D97-AF65-F5344CB8AC3E}">
        <p14:creationId xmlns:p14="http://schemas.microsoft.com/office/powerpoint/2010/main" val="2200099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i="1" dirty="0" smtClean="0"/>
              <a:t>Once upon a time …</a:t>
            </a:r>
            <a:endParaRPr lang="en-ZA" dirty="0"/>
          </a:p>
        </p:txBody>
      </p:sp>
      <p:sp>
        <p:nvSpPr>
          <p:cNvPr id="3" name="Content Placeholder 2"/>
          <p:cNvSpPr>
            <a:spLocks noGrp="1"/>
          </p:cNvSpPr>
          <p:nvPr>
            <p:ph idx="1"/>
          </p:nvPr>
        </p:nvSpPr>
        <p:spPr/>
        <p:txBody>
          <a:bodyPr>
            <a:normAutofit lnSpcReduction="10000"/>
          </a:bodyPr>
          <a:lstStyle/>
          <a:p>
            <a:r>
              <a:rPr lang="en-ZA" dirty="0" smtClean="0"/>
              <a:t>Other researchers </a:t>
            </a:r>
            <a:r>
              <a:rPr lang="en-ZA" b="1" dirty="0">
                <a:solidFill>
                  <a:srgbClr val="00B050"/>
                </a:solidFill>
              </a:rPr>
              <a:t>related these ideas </a:t>
            </a:r>
            <a:r>
              <a:rPr lang="en-ZA" b="1" dirty="0" smtClean="0">
                <a:solidFill>
                  <a:srgbClr val="00B050"/>
                </a:solidFill>
              </a:rPr>
              <a:t>/ concepts together </a:t>
            </a:r>
            <a:r>
              <a:rPr lang="en-ZA" b="1" dirty="0">
                <a:solidFill>
                  <a:srgbClr val="00B050"/>
                </a:solidFill>
              </a:rPr>
              <a:t>using</a:t>
            </a:r>
            <a:r>
              <a:rPr lang="en-ZA" b="1" dirty="0"/>
              <a:t> </a:t>
            </a:r>
            <a:r>
              <a:rPr lang="en-ZA" dirty="0"/>
              <a:t>… </a:t>
            </a:r>
            <a:r>
              <a:rPr lang="en-ZA" dirty="0" smtClean="0"/>
              <a:t>(conceptual framework)</a:t>
            </a:r>
          </a:p>
          <a:p>
            <a:r>
              <a:rPr lang="en-ZA" dirty="0" smtClean="0"/>
              <a:t>Interestingly </a:t>
            </a:r>
            <a:r>
              <a:rPr lang="en-ZA" dirty="0"/>
              <a:t>they used … </a:t>
            </a:r>
            <a:r>
              <a:rPr lang="en-ZA" b="1" dirty="0">
                <a:solidFill>
                  <a:srgbClr val="00B050"/>
                </a:solidFill>
              </a:rPr>
              <a:t>theory to try and explain … </a:t>
            </a:r>
            <a:endParaRPr lang="en-ZA" b="1" dirty="0" smtClean="0">
              <a:solidFill>
                <a:srgbClr val="00B050"/>
              </a:solidFill>
            </a:endParaRPr>
          </a:p>
          <a:p>
            <a:r>
              <a:rPr lang="en-ZA" dirty="0" smtClean="0"/>
              <a:t>… and </a:t>
            </a:r>
            <a:r>
              <a:rPr lang="en-ZA" dirty="0"/>
              <a:t>this has given me the </a:t>
            </a:r>
            <a:r>
              <a:rPr lang="en-ZA" b="1" dirty="0">
                <a:solidFill>
                  <a:srgbClr val="00B050"/>
                </a:solidFill>
              </a:rPr>
              <a:t>idea</a:t>
            </a:r>
            <a:r>
              <a:rPr lang="en-ZA" dirty="0"/>
              <a:t> to use … in my study</a:t>
            </a:r>
            <a:br>
              <a:rPr lang="en-ZA" dirty="0"/>
            </a:br>
            <a:r>
              <a:rPr lang="en-ZA" dirty="0"/>
              <a:t/>
            </a:r>
            <a:br>
              <a:rPr lang="en-ZA" dirty="0"/>
            </a:br>
            <a:endParaRPr lang="en-ZA" b="1" dirty="0">
              <a:solidFill>
                <a:srgbClr val="FFC000"/>
              </a:solidFill>
            </a:endParaRPr>
          </a:p>
        </p:txBody>
      </p:sp>
    </p:spTree>
    <p:extLst>
      <p:ext uri="{BB962C8B-B14F-4D97-AF65-F5344CB8AC3E}">
        <p14:creationId xmlns:p14="http://schemas.microsoft.com/office/powerpoint/2010/main" val="1773210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ZA" dirty="0" smtClean="0"/>
              <a:t>Analytical framework</a:t>
            </a:r>
            <a:endParaRPr lang="en-ZA" dirty="0"/>
          </a:p>
        </p:txBody>
      </p:sp>
      <p:sp>
        <p:nvSpPr>
          <p:cNvPr id="20483" name="Content Placeholder 2"/>
          <p:cNvSpPr>
            <a:spLocks noGrp="1"/>
          </p:cNvSpPr>
          <p:nvPr>
            <p:ph idx="1"/>
          </p:nvPr>
        </p:nvSpPr>
        <p:spPr/>
        <p:txBody>
          <a:bodyPr>
            <a:normAutofit lnSpcReduction="10000"/>
          </a:bodyPr>
          <a:lstStyle/>
          <a:p>
            <a:r>
              <a:rPr lang="en-ZA" dirty="0" smtClean="0"/>
              <a:t>Either your conceptual framework or theoretical framework will help you devise your </a:t>
            </a:r>
            <a:r>
              <a:rPr lang="en-ZA" b="1" dirty="0" smtClean="0">
                <a:solidFill>
                  <a:srgbClr val="00B050"/>
                </a:solidFill>
              </a:rPr>
              <a:t>Analytical framework that you will use in your data analysis</a:t>
            </a:r>
            <a:r>
              <a:rPr lang="en-ZA" dirty="0" smtClean="0"/>
              <a:t>. It usually provides more detail of how you classified your various concepts.</a:t>
            </a:r>
          </a:p>
          <a:p>
            <a:r>
              <a:rPr lang="en-ZA" dirty="0" smtClean="0"/>
              <a:t>This can be a study-specific framework or it can relate directly to analytic frameworks used in other studies.</a:t>
            </a:r>
          </a:p>
        </p:txBody>
      </p:sp>
    </p:spTree>
    <p:extLst>
      <p:ext uri="{BB962C8B-B14F-4D97-AF65-F5344CB8AC3E}">
        <p14:creationId xmlns:p14="http://schemas.microsoft.com/office/powerpoint/2010/main" val="25900272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pPr>
              <a:defRPr/>
            </a:pPr>
            <a:r>
              <a:rPr lang="en-ZA" sz="3600" dirty="0" smtClean="0"/>
              <a:t>Analytical framework</a:t>
            </a:r>
            <a:endParaRPr lang="en-ZA" sz="3600" dirty="0"/>
          </a:p>
        </p:txBody>
      </p:sp>
      <p:sp>
        <p:nvSpPr>
          <p:cNvPr id="21508" name="TextBox 6"/>
          <p:cNvSpPr txBox="1">
            <a:spLocks noChangeArrowheads="1"/>
          </p:cNvSpPr>
          <p:nvPr/>
        </p:nvSpPr>
        <p:spPr bwMode="auto">
          <a:xfrm>
            <a:off x="467544" y="6313912"/>
            <a:ext cx="806489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ZA" sz="1200" dirty="0" err="1" smtClean="0"/>
              <a:t>Oliveros</a:t>
            </a:r>
            <a:r>
              <a:rPr lang="en-ZA" sz="1200" dirty="0" smtClean="0"/>
              <a:t> et al (2010)Contradictions and power play in service encounters: An Activity Theory approach.</a:t>
            </a:r>
            <a:r>
              <a:rPr lang="pt-BR" sz="1200" b="1" dirty="0"/>
              <a:t> Cad. EBAPE.BR vol.8 no.2 Rio de Janeiro June 2010</a:t>
            </a:r>
          </a:p>
          <a:p>
            <a:pPr eaLnBrk="1" hangingPunct="1"/>
            <a:r>
              <a:rPr lang="en-ZA" dirty="0" smtClean="0"/>
              <a:t> </a:t>
            </a:r>
            <a:endParaRPr lang="en-ZA" dirty="0"/>
          </a:p>
        </p:txBody>
      </p:sp>
      <p:sp>
        <p:nvSpPr>
          <p:cNvPr id="3" name="Content Placeholder 2"/>
          <p:cNvSpPr>
            <a:spLocks noGrp="1"/>
          </p:cNvSpPr>
          <p:nvPr>
            <p:ph idx="1"/>
          </p:nvPr>
        </p:nvSpPr>
        <p:spPr/>
        <p:txBody>
          <a:bodyPr/>
          <a:lstStyle/>
          <a:p>
            <a:endParaRPr lang="en-ZA"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3" y="764704"/>
            <a:ext cx="6552727" cy="5595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15923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Key issues</a:t>
            </a:r>
            <a:endParaRPr lang="en-ZA" dirty="0"/>
          </a:p>
        </p:txBody>
      </p:sp>
      <p:sp>
        <p:nvSpPr>
          <p:cNvPr id="3" name="Content Placeholder 2"/>
          <p:cNvSpPr>
            <a:spLocks noGrp="1"/>
          </p:cNvSpPr>
          <p:nvPr>
            <p:ph idx="1"/>
          </p:nvPr>
        </p:nvSpPr>
        <p:spPr/>
        <p:txBody>
          <a:bodyPr>
            <a:normAutofit lnSpcReduction="10000"/>
          </a:bodyPr>
          <a:lstStyle/>
          <a:p>
            <a:r>
              <a:rPr lang="en-ZA" dirty="0" smtClean="0"/>
              <a:t>What IS it that you are trying to understand? Identify this FIRST and then read about how other have tried to explain IT (whatever IT is in your research) and then decide on your theoretical perspective.</a:t>
            </a:r>
          </a:p>
          <a:p>
            <a:r>
              <a:rPr lang="en-ZA" dirty="0" smtClean="0"/>
              <a:t>Starting from a theory first (e.g. I am going to use Activity Theory – no matter what), will limit what you focus on – and is a bit back-to-front!</a:t>
            </a:r>
            <a:endParaRPr lang="en-ZA" dirty="0"/>
          </a:p>
        </p:txBody>
      </p:sp>
    </p:spTree>
    <p:extLst>
      <p:ext uri="{BB962C8B-B14F-4D97-AF65-F5344CB8AC3E}">
        <p14:creationId xmlns:p14="http://schemas.microsoft.com/office/powerpoint/2010/main" val="26675959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Conceptual frameworks and theoretical perspectives</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1522845"/>
              </p:ext>
            </p:extLst>
          </p:nvPr>
        </p:nvGraphicFramePr>
        <p:xfrm>
          <a:off x="457200" y="1484784"/>
          <a:ext cx="8229600" cy="2260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74620013"/>
              </p:ext>
            </p:extLst>
          </p:nvPr>
        </p:nvGraphicFramePr>
        <p:xfrm>
          <a:off x="539750" y="3861048"/>
          <a:ext cx="7921623" cy="2840093"/>
        </p:xfrm>
        <a:graphic>
          <a:graphicData uri="http://schemas.openxmlformats.org/drawingml/2006/table">
            <a:tbl>
              <a:tblPr firstRow="1" bandRow="1">
                <a:tableStyleId>{5C22544A-7EE6-4342-B048-85BDC9FD1C3A}</a:tableStyleId>
              </a:tblPr>
              <a:tblGrid>
                <a:gridCol w="2640541"/>
                <a:gridCol w="2640541"/>
                <a:gridCol w="2640541"/>
              </a:tblGrid>
              <a:tr h="370956">
                <a:tc>
                  <a:txBody>
                    <a:bodyPr/>
                    <a:lstStyle/>
                    <a:p>
                      <a:r>
                        <a:rPr lang="en-ZA" sz="1800" dirty="0" smtClean="0"/>
                        <a:t>Conceptual frameworks</a:t>
                      </a:r>
                      <a:endParaRPr lang="en-ZA" sz="1800" dirty="0"/>
                    </a:p>
                  </a:txBody>
                  <a:tcPr marL="91449" marR="91449" marT="45734" marB="45734">
                    <a:solidFill>
                      <a:srgbClr val="00B050"/>
                    </a:solidFill>
                  </a:tcPr>
                </a:tc>
                <a:tc>
                  <a:txBody>
                    <a:bodyPr/>
                    <a:lstStyle/>
                    <a:p>
                      <a:pPr algn="ctr"/>
                      <a:r>
                        <a:rPr lang="en-ZA" sz="1800" dirty="0" smtClean="0"/>
                        <a:t>Analytic framework</a:t>
                      </a:r>
                      <a:endParaRPr lang="en-ZA" sz="1800" dirty="0"/>
                    </a:p>
                  </a:txBody>
                  <a:tcPr marL="91449" marR="91449" marT="45734" marB="45734">
                    <a:solidFill>
                      <a:srgbClr val="00B050"/>
                    </a:solidFill>
                  </a:tcPr>
                </a:tc>
                <a:tc>
                  <a:txBody>
                    <a:bodyPr/>
                    <a:lstStyle/>
                    <a:p>
                      <a:pPr algn="r"/>
                      <a:r>
                        <a:rPr lang="en-ZA" sz="1800" dirty="0" smtClean="0"/>
                        <a:t>Theoretical</a:t>
                      </a:r>
                      <a:r>
                        <a:rPr lang="en-ZA" sz="1800" baseline="0" dirty="0" smtClean="0"/>
                        <a:t> perspectives</a:t>
                      </a:r>
                      <a:endParaRPr lang="en-ZA" sz="1800" dirty="0"/>
                    </a:p>
                  </a:txBody>
                  <a:tcPr marL="91449" marR="91449" marT="45734" marB="45734">
                    <a:solidFill>
                      <a:srgbClr val="00B050"/>
                    </a:solidFill>
                  </a:tcPr>
                </a:tc>
              </a:tr>
              <a:tr h="370956">
                <a:tc>
                  <a:txBody>
                    <a:bodyPr/>
                    <a:lstStyle/>
                    <a:p>
                      <a:r>
                        <a:rPr lang="en-ZA" sz="1800" dirty="0" smtClean="0"/>
                        <a:t>Loosely associated</a:t>
                      </a:r>
                      <a:r>
                        <a:rPr lang="en-ZA" sz="1800" baseline="0" dirty="0" smtClean="0"/>
                        <a:t> concepts</a:t>
                      </a:r>
                      <a:endParaRPr lang="en-ZA" sz="1800" dirty="0"/>
                    </a:p>
                  </a:txBody>
                  <a:tcPr marL="91449" marR="91449" marT="45734" marB="45734">
                    <a:solidFill>
                      <a:schemeClr val="accent3">
                        <a:lumMod val="40000"/>
                        <a:lumOff val="60000"/>
                      </a:schemeClr>
                    </a:solidFill>
                  </a:tcPr>
                </a:tc>
                <a:tc>
                  <a:txBody>
                    <a:bodyPr/>
                    <a:lstStyle/>
                    <a:p>
                      <a:pPr algn="ctr"/>
                      <a:r>
                        <a:rPr lang="en-ZA" sz="1800" dirty="0" smtClean="0"/>
                        <a:t>Identification</a:t>
                      </a:r>
                      <a:r>
                        <a:rPr lang="en-ZA" sz="1800" baseline="0" dirty="0" smtClean="0"/>
                        <a:t> of concepts in the data</a:t>
                      </a:r>
                      <a:endParaRPr lang="en-ZA" sz="1800" dirty="0"/>
                    </a:p>
                  </a:txBody>
                  <a:tcPr marL="91449" marR="91449" marT="45734" marB="45734">
                    <a:solidFill>
                      <a:schemeClr val="accent3">
                        <a:lumMod val="40000"/>
                        <a:lumOff val="60000"/>
                      </a:schemeClr>
                    </a:solidFill>
                  </a:tcPr>
                </a:tc>
                <a:tc>
                  <a:txBody>
                    <a:bodyPr/>
                    <a:lstStyle/>
                    <a:p>
                      <a:pPr algn="r"/>
                      <a:r>
                        <a:rPr lang="en-ZA" sz="1800" dirty="0" smtClean="0"/>
                        <a:t>Tightly explained concepts</a:t>
                      </a:r>
                      <a:endParaRPr lang="en-ZA" sz="1800" dirty="0"/>
                    </a:p>
                  </a:txBody>
                  <a:tcPr marL="91449" marR="91449" marT="45734" marB="45734">
                    <a:solidFill>
                      <a:schemeClr val="accent3">
                        <a:lumMod val="40000"/>
                        <a:lumOff val="60000"/>
                      </a:schemeClr>
                    </a:solidFill>
                  </a:tcPr>
                </a:tc>
              </a:tr>
              <a:tr h="640281">
                <a:tc>
                  <a:txBody>
                    <a:bodyPr/>
                    <a:lstStyle/>
                    <a:p>
                      <a:r>
                        <a:rPr lang="en-ZA" sz="1800" dirty="0" smtClean="0"/>
                        <a:t>Often once-off</a:t>
                      </a:r>
                      <a:endParaRPr lang="en-ZA" sz="1800" dirty="0"/>
                    </a:p>
                  </a:txBody>
                  <a:tcPr marL="91449" marR="91449" marT="45734" marB="45734">
                    <a:solidFill>
                      <a:schemeClr val="accent3">
                        <a:lumMod val="20000"/>
                        <a:lumOff val="80000"/>
                      </a:schemeClr>
                    </a:solidFill>
                  </a:tcPr>
                </a:tc>
                <a:tc>
                  <a:txBody>
                    <a:bodyPr/>
                    <a:lstStyle/>
                    <a:p>
                      <a:pPr algn="ctr"/>
                      <a:r>
                        <a:rPr lang="en-ZA" sz="1800" dirty="0" smtClean="0"/>
                        <a:t>Maybe</a:t>
                      </a:r>
                      <a:r>
                        <a:rPr lang="en-ZA" sz="1800" baseline="0" dirty="0" smtClean="0"/>
                        <a:t> once-off or used and extended by other researchers – essential for comparative studies</a:t>
                      </a:r>
                      <a:endParaRPr lang="en-ZA" sz="1800" dirty="0"/>
                    </a:p>
                  </a:txBody>
                  <a:tcPr marL="91449" marR="91449" marT="45734" marB="45734">
                    <a:solidFill>
                      <a:schemeClr val="accent3">
                        <a:lumMod val="20000"/>
                        <a:lumOff val="80000"/>
                      </a:schemeClr>
                    </a:solidFill>
                  </a:tcPr>
                </a:tc>
                <a:tc>
                  <a:txBody>
                    <a:bodyPr/>
                    <a:lstStyle/>
                    <a:p>
                      <a:pPr algn="r"/>
                      <a:r>
                        <a:rPr lang="en-ZA" sz="1800" dirty="0" smtClean="0"/>
                        <a:t>Adopted by a extensive group of</a:t>
                      </a:r>
                      <a:r>
                        <a:rPr lang="en-ZA" sz="1800" baseline="0" dirty="0" smtClean="0"/>
                        <a:t> researchers over a period of time</a:t>
                      </a:r>
                      <a:endParaRPr lang="en-ZA" sz="1800" dirty="0"/>
                    </a:p>
                  </a:txBody>
                  <a:tcPr marL="91449" marR="91449" marT="45734" marB="45734">
                    <a:solidFill>
                      <a:schemeClr val="accent3">
                        <a:lumMod val="20000"/>
                        <a:lumOff val="80000"/>
                      </a:schemeClr>
                    </a:solidFill>
                  </a:tcPr>
                </a:tc>
              </a:tr>
              <a:tr h="640281">
                <a:tc>
                  <a:txBody>
                    <a:bodyPr/>
                    <a:lstStyle/>
                    <a:p>
                      <a:r>
                        <a:rPr lang="en-ZA" sz="1800" dirty="0" smtClean="0"/>
                        <a:t>Used</a:t>
                      </a:r>
                      <a:r>
                        <a:rPr lang="en-ZA" sz="1800" baseline="0" dirty="0" smtClean="0"/>
                        <a:t> to describe potential relationships</a:t>
                      </a:r>
                      <a:endParaRPr lang="en-ZA" sz="1800" dirty="0"/>
                    </a:p>
                  </a:txBody>
                  <a:tcPr marL="91449" marR="91449" marT="45734" marB="45734">
                    <a:solidFill>
                      <a:schemeClr val="accent3">
                        <a:lumMod val="40000"/>
                        <a:lumOff val="60000"/>
                      </a:schemeClr>
                    </a:solidFill>
                  </a:tcPr>
                </a:tc>
                <a:tc>
                  <a:txBody>
                    <a:bodyPr/>
                    <a:lstStyle/>
                    <a:p>
                      <a:pPr algn="ctr"/>
                      <a:r>
                        <a:rPr lang="en-ZA" sz="1800" dirty="0" smtClean="0"/>
                        <a:t>Description</a:t>
                      </a:r>
                      <a:r>
                        <a:rPr lang="en-ZA" sz="1800" baseline="0" dirty="0" smtClean="0"/>
                        <a:t> of concepts evident in the data</a:t>
                      </a:r>
                      <a:endParaRPr lang="en-ZA" sz="1800" dirty="0"/>
                    </a:p>
                  </a:txBody>
                  <a:tcPr marL="91449" marR="91449" marT="45734" marB="45734">
                    <a:solidFill>
                      <a:schemeClr val="accent3">
                        <a:lumMod val="40000"/>
                        <a:lumOff val="60000"/>
                      </a:schemeClr>
                    </a:solidFill>
                  </a:tcPr>
                </a:tc>
                <a:tc>
                  <a:txBody>
                    <a:bodyPr/>
                    <a:lstStyle/>
                    <a:p>
                      <a:pPr algn="r"/>
                      <a:r>
                        <a:rPr lang="en-ZA" sz="1800" dirty="0" smtClean="0"/>
                        <a:t>Used to explain and predict relationships</a:t>
                      </a:r>
                      <a:endParaRPr lang="en-ZA" sz="1800" dirty="0"/>
                    </a:p>
                  </a:txBody>
                  <a:tcPr marL="91449" marR="91449" marT="45734" marB="45734">
                    <a:solidFill>
                      <a:schemeClr val="accent3">
                        <a:lumMod val="40000"/>
                        <a:lumOff val="60000"/>
                      </a:schemeClr>
                    </a:solidFill>
                  </a:tcPr>
                </a:tc>
              </a:tr>
            </a:tbl>
          </a:graphicData>
        </a:graphic>
      </p:graphicFrame>
    </p:spTree>
    <p:extLst>
      <p:ext uri="{BB962C8B-B14F-4D97-AF65-F5344CB8AC3E}">
        <p14:creationId xmlns:p14="http://schemas.microsoft.com/office/powerpoint/2010/main" val="9684207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References</a:t>
            </a:r>
          </a:p>
        </p:txBody>
      </p:sp>
      <p:sp>
        <p:nvSpPr>
          <p:cNvPr id="3" name="Content Placeholder 2"/>
          <p:cNvSpPr>
            <a:spLocks noGrp="1"/>
          </p:cNvSpPr>
          <p:nvPr>
            <p:ph idx="1"/>
          </p:nvPr>
        </p:nvSpPr>
        <p:spPr>
          <a:xfrm>
            <a:off x="467544" y="1340768"/>
            <a:ext cx="8229600" cy="4525963"/>
          </a:xfrm>
        </p:spPr>
        <p:txBody>
          <a:bodyPr>
            <a:noAutofit/>
          </a:bodyPr>
          <a:lstStyle/>
          <a:p>
            <a:pPr marL="0" indent="0">
              <a:buNone/>
            </a:pPr>
            <a:r>
              <a:rPr lang="en-ZA" sz="1100" dirty="0"/>
              <a:t>Cohen, L, </a:t>
            </a:r>
            <a:r>
              <a:rPr lang="en-ZA" sz="1100" dirty="0" err="1"/>
              <a:t>Manion</a:t>
            </a:r>
            <a:r>
              <a:rPr lang="en-ZA" sz="1100" dirty="0"/>
              <a:t>, L &amp; Morrison, K (2007) </a:t>
            </a:r>
            <a:r>
              <a:rPr lang="en-ZA" sz="1100" i="1" dirty="0"/>
              <a:t>Research Methods in Education</a:t>
            </a:r>
            <a:r>
              <a:rPr lang="en-ZA" sz="1100" dirty="0"/>
              <a:t>. 6th edition. London: </a:t>
            </a:r>
            <a:r>
              <a:rPr lang="en-ZA" sz="1100" dirty="0" err="1"/>
              <a:t>Routledge</a:t>
            </a:r>
            <a:r>
              <a:rPr lang="en-ZA" sz="1100" dirty="0" smtClean="0"/>
              <a:t>.</a:t>
            </a:r>
          </a:p>
          <a:p>
            <a:pPr marL="0" indent="0">
              <a:buNone/>
            </a:pPr>
            <a:endParaRPr lang="en-ZA" sz="1100" dirty="0" smtClean="0"/>
          </a:p>
          <a:p>
            <a:pPr marL="0" indent="0">
              <a:buNone/>
            </a:pPr>
            <a:r>
              <a:rPr lang="en-ZA" sz="1100" dirty="0"/>
              <a:t>Czerniewicz, L. &amp; </a:t>
            </a:r>
            <a:r>
              <a:rPr lang="en-ZA" sz="1100" dirty="0" err="1"/>
              <a:t>Jaffer</a:t>
            </a:r>
            <a:r>
              <a:rPr lang="en-ZA" sz="1100" dirty="0"/>
              <a:t>, S. (2007). Framing the issues, interventions and investigations of the </a:t>
            </a:r>
            <a:r>
              <a:rPr lang="en-ZA" sz="1100" dirty="0" err="1"/>
              <a:t>Elearning</a:t>
            </a:r>
            <a:r>
              <a:rPr lang="en-ZA" sz="1100" dirty="0"/>
              <a:t> Initiatives. Draft document prepared Partnership for Higher Education in Africa</a:t>
            </a:r>
            <a:r>
              <a:rPr lang="en-ZA" sz="1100" dirty="0" smtClean="0"/>
              <a:t>.</a:t>
            </a:r>
          </a:p>
          <a:p>
            <a:pPr marL="0" indent="0">
              <a:buNone/>
            </a:pPr>
            <a:r>
              <a:rPr lang="en-ZA" sz="1100" dirty="0"/>
              <a:t/>
            </a:r>
            <a:br>
              <a:rPr lang="en-ZA" sz="1100" dirty="0"/>
            </a:br>
            <a:r>
              <a:rPr lang="en-ZA" sz="1100" dirty="0" err="1"/>
              <a:t>Kawulich</a:t>
            </a:r>
            <a:r>
              <a:rPr lang="en-ZA" sz="1100" dirty="0"/>
              <a:t>, B. (2009) The role of theory in research. In M. Garner, C. Wagner &amp; B. </a:t>
            </a:r>
            <a:r>
              <a:rPr lang="en-ZA" sz="1100" dirty="0" err="1"/>
              <a:t>Kawulich</a:t>
            </a:r>
            <a:r>
              <a:rPr lang="en-ZA" sz="1100" dirty="0"/>
              <a:t> (Eds.). </a:t>
            </a:r>
            <a:r>
              <a:rPr lang="en-ZA" sz="1100" i="1" dirty="0"/>
              <a:t>Teaching Research Methods in the Social Sciences.</a:t>
            </a:r>
            <a:r>
              <a:rPr lang="en-ZA" sz="1100" dirty="0"/>
              <a:t> (37-47). Burlington, VT: </a:t>
            </a:r>
            <a:r>
              <a:rPr lang="en-ZA" sz="1100" dirty="0" err="1" smtClean="0"/>
              <a:t>Ashgate</a:t>
            </a:r>
            <a:r>
              <a:rPr lang="en-ZA" sz="1100" dirty="0" smtClean="0"/>
              <a:t>.</a:t>
            </a:r>
          </a:p>
          <a:p>
            <a:pPr marL="0" indent="0">
              <a:buNone/>
            </a:pPr>
            <a:endParaRPr lang="en-ZA" sz="1100" dirty="0"/>
          </a:p>
          <a:p>
            <a:pPr marL="0" indent="0">
              <a:buNone/>
            </a:pPr>
            <a:r>
              <a:rPr lang="en-ZA" sz="1100" dirty="0" smtClean="0"/>
              <a:t>Hodgkinson-Williams (2010) Benefits and Challenges of OER for HEI,s. Available </a:t>
            </a:r>
            <a:r>
              <a:rPr lang="en-ZA" sz="1100" dirty="0" err="1" smtClean="0"/>
              <a:t>onine</a:t>
            </a:r>
            <a:r>
              <a:rPr lang="en-ZA" sz="1100" dirty="0"/>
              <a:t>: </a:t>
            </a:r>
            <a:r>
              <a:rPr lang="en-ZA" sz="1100" dirty="0">
                <a:hlinkClick r:id="rId2"/>
              </a:rPr>
              <a:t>http://</a:t>
            </a:r>
            <a:r>
              <a:rPr lang="en-ZA" sz="1100" dirty="0" smtClean="0">
                <a:hlinkClick r:id="rId2"/>
              </a:rPr>
              <a:t>www.col.org/SiteCollectionDocuments/OER_BenefitsChallenges_presentation.pdf</a:t>
            </a:r>
            <a:endParaRPr lang="en-ZA" sz="1100" dirty="0" smtClean="0"/>
          </a:p>
          <a:p>
            <a:pPr marL="0" indent="0">
              <a:buNone/>
            </a:pPr>
            <a:endParaRPr lang="en-ZA" sz="1100" dirty="0"/>
          </a:p>
          <a:p>
            <a:pPr marL="0" indent="0">
              <a:buNone/>
            </a:pPr>
            <a:r>
              <a:rPr lang="en-ZA" sz="1100" dirty="0"/>
              <a:t>Maxwell, JA (2008) Designing a qualitative study. In </a:t>
            </a:r>
            <a:r>
              <a:rPr lang="en-ZA" sz="1100" dirty="0" err="1"/>
              <a:t>Bickman</a:t>
            </a:r>
            <a:r>
              <a:rPr lang="en-ZA" sz="1100" dirty="0"/>
              <a:t>, L &amp; </a:t>
            </a:r>
            <a:r>
              <a:rPr lang="en-ZA" sz="1100" dirty="0" err="1"/>
              <a:t>Rog</a:t>
            </a:r>
            <a:r>
              <a:rPr lang="en-ZA" sz="1100" dirty="0"/>
              <a:t>, D.J (2008) </a:t>
            </a:r>
            <a:r>
              <a:rPr lang="en-ZA" sz="1100" i="1" dirty="0"/>
              <a:t>The Sage handbook of applied social research methods</a:t>
            </a:r>
            <a:r>
              <a:rPr lang="en-ZA" sz="1100" dirty="0"/>
              <a:t>, London: Sage. Available online: </a:t>
            </a:r>
            <a:r>
              <a:rPr lang="en-ZA" sz="1100" dirty="0">
                <a:hlinkClick r:id="rId3"/>
              </a:rPr>
              <a:t>http://www.corwin.com/upm-data/23772_Ch7.pdf</a:t>
            </a:r>
            <a:r>
              <a:rPr lang="en-ZA" sz="1100" dirty="0"/>
              <a:t> (Last accessed 24 January 2009</a:t>
            </a:r>
            <a:r>
              <a:rPr lang="en-ZA" sz="1100" dirty="0" smtClean="0"/>
              <a:t>).</a:t>
            </a:r>
          </a:p>
          <a:p>
            <a:pPr marL="0" indent="0">
              <a:buNone/>
            </a:pPr>
            <a:endParaRPr lang="en-ZA" sz="1100" dirty="0"/>
          </a:p>
          <a:p>
            <a:pPr marL="0" indent="0">
              <a:buNone/>
            </a:pPr>
            <a:r>
              <a:rPr lang="en-ZA" sz="1100" dirty="0"/>
              <a:t>Miles MB &amp; </a:t>
            </a:r>
            <a:r>
              <a:rPr lang="en-ZA" sz="1100" dirty="0" err="1"/>
              <a:t>Huberman</a:t>
            </a:r>
            <a:r>
              <a:rPr lang="en-ZA" sz="1100" dirty="0"/>
              <a:t>, AM (1999) Qualitative Data Analysis: An Expanded Sourcebook(2nd Edition). Sage.</a:t>
            </a:r>
          </a:p>
          <a:p>
            <a:pPr marL="0" indent="0">
              <a:buNone/>
            </a:pPr>
            <a:endParaRPr lang="en-ZA" sz="1100" dirty="0"/>
          </a:p>
          <a:p>
            <a:pPr marL="0" indent="0">
              <a:buNone/>
            </a:pPr>
            <a:r>
              <a:rPr lang="en-ZA" sz="1100" dirty="0" err="1"/>
              <a:t>Olakulehin</a:t>
            </a:r>
            <a:r>
              <a:rPr lang="en-ZA" sz="1100" dirty="0"/>
              <a:t>, F.K. &amp; Singh, G. (2013). Widening access through openness in higher education in the developing world: A </a:t>
            </a:r>
            <a:r>
              <a:rPr lang="en-ZA" sz="1100" dirty="0" err="1"/>
              <a:t>Bourdieuian</a:t>
            </a:r>
            <a:r>
              <a:rPr lang="en-ZA" sz="1100" dirty="0"/>
              <a:t> field analysis of experiences from the National Open University in Nigeria. </a:t>
            </a:r>
            <a:r>
              <a:rPr lang="en-ZA" sz="1100" i="1" dirty="0"/>
              <a:t>Open Praxis</a:t>
            </a:r>
            <a:r>
              <a:rPr lang="en-ZA" sz="1100" dirty="0"/>
              <a:t>, 5(1), 31-40.</a:t>
            </a:r>
            <a:br>
              <a:rPr lang="en-ZA" sz="1100" dirty="0"/>
            </a:br>
            <a:endParaRPr lang="en-ZA" sz="1100" dirty="0" smtClean="0"/>
          </a:p>
          <a:p>
            <a:pPr marL="0" indent="0">
              <a:buNone/>
            </a:pPr>
            <a:r>
              <a:rPr lang="en-US" sz="1100" dirty="0" err="1" smtClean="0"/>
              <a:t>Oliveros</a:t>
            </a:r>
            <a:r>
              <a:rPr lang="en-US" sz="1100" dirty="0"/>
              <a:t>, M., Halliday, S., Posada, M., &amp; Bachmann, R. (2010). Contradictions and power play in service encounters: And activity theory approach.</a:t>
            </a:r>
            <a:r>
              <a:rPr lang="en-US" sz="1100" i="1" dirty="0"/>
              <a:t> </a:t>
            </a:r>
            <a:r>
              <a:rPr lang="en-US" sz="1100" i="1" dirty="0" err="1"/>
              <a:t>Cadernos</a:t>
            </a:r>
            <a:r>
              <a:rPr lang="en-US" sz="1100" i="1" dirty="0"/>
              <a:t> EBAPE.BR, 8</a:t>
            </a:r>
            <a:r>
              <a:rPr lang="en-US" sz="1100" dirty="0"/>
              <a:t>(2)</a:t>
            </a:r>
            <a:endParaRPr lang="en-ZA" sz="1100" dirty="0"/>
          </a:p>
          <a:p>
            <a:pPr marL="0" indent="0">
              <a:buNone/>
            </a:pPr>
            <a:r>
              <a:rPr lang="en-ZA" sz="1100" dirty="0"/>
              <a:t/>
            </a:r>
            <a:br>
              <a:rPr lang="en-ZA" sz="1100" dirty="0"/>
            </a:br>
            <a:r>
              <a:rPr lang="en-ZA" sz="1100" dirty="0"/>
              <a:t>UCT Faculty of Humanities Guidelines for Research.  Available online: </a:t>
            </a:r>
            <a:r>
              <a:rPr lang="en-ZA" sz="1100" dirty="0">
                <a:hlinkClick r:id="rId4"/>
              </a:rPr>
              <a:t>http://www.humanities.uct.ac.za/downloads/humanities/postgrad/gradschool/navthesis/start/research_proposal.pdf</a:t>
            </a:r>
            <a:r>
              <a:rPr lang="en-ZA" sz="1100" dirty="0"/>
              <a:t> </a:t>
            </a:r>
          </a:p>
          <a:p>
            <a:pPr marL="0" indent="0">
              <a:buNone/>
            </a:pPr>
            <a:endParaRPr lang="en-ZA" sz="1100" dirty="0" smtClean="0"/>
          </a:p>
          <a:p>
            <a:pPr marL="0" indent="0">
              <a:buNone/>
            </a:pPr>
            <a:r>
              <a:rPr lang="en-ZA" sz="1100" dirty="0"/>
              <a:t>Webb, M (2010) Models for exploring and characterising pedagogy with information technology. In A. McDougall, J. </a:t>
            </a:r>
            <a:r>
              <a:rPr lang="en-ZA" sz="1100" dirty="0" err="1"/>
              <a:t>Murnane</a:t>
            </a:r>
            <a:r>
              <a:rPr lang="en-ZA" sz="1100" dirty="0"/>
              <a:t>, A Jones &amp; N. Reynolds, </a:t>
            </a:r>
            <a:r>
              <a:rPr lang="en-ZA" sz="1100" i="1" dirty="0"/>
              <a:t>Researching IT in Education: Theory, Practice and Future Directions. </a:t>
            </a:r>
            <a:r>
              <a:rPr lang="en-ZA" sz="1100" dirty="0"/>
              <a:t>(</a:t>
            </a:r>
            <a:r>
              <a:rPr lang="en-ZA" sz="1100" dirty="0" err="1"/>
              <a:t>pp</a:t>
            </a:r>
            <a:r>
              <a:rPr lang="en-ZA" sz="1100" dirty="0"/>
              <a:t> 91-109). London: </a:t>
            </a:r>
            <a:r>
              <a:rPr lang="en-ZA" sz="1100" dirty="0" err="1"/>
              <a:t>Routledge</a:t>
            </a:r>
            <a:r>
              <a:rPr lang="en-ZA" sz="1100" dirty="0"/>
              <a:t>.</a:t>
            </a:r>
          </a:p>
          <a:p>
            <a:pPr marL="0" indent="0">
              <a:buNone/>
            </a:pPr>
            <a:endParaRPr lang="en-ZA" sz="1200" dirty="0"/>
          </a:p>
        </p:txBody>
      </p:sp>
    </p:spTree>
    <p:extLst>
      <p:ext uri="{BB962C8B-B14F-4D97-AF65-F5344CB8AC3E}">
        <p14:creationId xmlns:p14="http://schemas.microsoft.com/office/powerpoint/2010/main" val="38626516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subTitle" idx="1"/>
          </p:nvPr>
        </p:nvSpPr>
        <p:spPr>
          <a:xfrm>
            <a:off x="1411604" y="3260408"/>
            <a:ext cx="6320790" cy="2623185"/>
          </a:xfrm>
          <a:prstGeom prst="rect">
            <a:avLst/>
          </a:prstGeom>
          <a:noFill/>
          <a:ln>
            <a:noFill/>
          </a:ln>
        </p:spPr>
        <p:txBody>
          <a:bodyPr lIns="0" tIns="0" rIns="0" bIns="0" anchor="t" anchorCtr="0">
            <a:noAutofit/>
          </a:bodyPr>
          <a:lstStyle/>
          <a:p>
            <a:pPr lvl="0">
              <a:lnSpc>
                <a:spcPct val="95000"/>
              </a:lnSpc>
              <a:spcBef>
                <a:spcPts val="0"/>
              </a:spcBef>
              <a:buSzPct val="25000"/>
            </a:pPr>
            <a:r>
              <a:rPr lang="en-ZA" sz="3200" b="0" i="0" u="none" strike="noStrike" cap="none" baseline="0" dirty="0">
                <a:solidFill>
                  <a:srgbClr val="888888"/>
                </a:solidFill>
                <a:latin typeface="Calibri"/>
                <a:ea typeface="Calibri"/>
                <a:cs typeface="Calibri"/>
                <a:sym typeface="Calibri"/>
              </a:rPr>
              <a:t> </a:t>
            </a:r>
            <a:endParaRPr lang="en-ZA" sz="3200" b="0" i="0" u="none" strike="noStrike" cap="none" baseline="0" dirty="0" smtClean="0">
              <a:solidFill>
                <a:srgbClr val="888888"/>
              </a:solidFill>
              <a:latin typeface="Calibri"/>
              <a:ea typeface="Calibri"/>
              <a:cs typeface="Calibri"/>
              <a:sym typeface="Calibri"/>
            </a:endParaRPr>
          </a:p>
          <a:p>
            <a:pPr lvl="0">
              <a:lnSpc>
                <a:spcPct val="95000"/>
              </a:lnSpc>
              <a:spcBef>
                <a:spcPts val="0"/>
              </a:spcBef>
              <a:buSzPct val="25000"/>
            </a:pPr>
            <a:endParaRPr lang="en-ZA" dirty="0"/>
          </a:p>
          <a:p>
            <a:pPr lvl="0">
              <a:lnSpc>
                <a:spcPct val="95000"/>
              </a:lnSpc>
              <a:spcBef>
                <a:spcPts val="0"/>
              </a:spcBef>
              <a:buSzPct val="25000"/>
            </a:pPr>
            <a:r>
              <a:rPr lang="en-ZA" sz="1800" dirty="0" smtClean="0">
                <a:latin typeface="Arial" panose="020B0604020202020204" pitchFamily="34" charset="0"/>
                <a:cs typeface="Arial" panose="020B0604020202020204" pitchFamily="34" charset="0"/>
              </a:rPr>
              <a:t>This </a:t>
            </a:r>
            <a:r>
              <a:rPr lang="en-ZA" sz="1800" dirty="0">
                <a:latin typeface="Arial" panose="020B0604020202020204" pitchFamily="34" charset="0"/>
                <a:cs typeface="Arial" panose="020B0604020202020204" pitchFamily="34" charset="0"/>
              </a:rPr>
              <a:t>work is licensed under a </a:t>
            </a:r>
            <a:r>
              <a:rPr lang="en-ZA" sz="1800" dirty="0">
                <a:latin typeface="Arial" panose="020B0604020202020204" pitchFamily="34" charset="0"/>
                <a:cs typeface="Arial" panose="020B0604020202020204" pitchFamily="34" charset="0"/>
                <a:hlinkClick r:id="rId3"/>
              </a:rPr>
              <a:t>Creative Commons Attribution 4.0 International License</a:t>
            </a:r>
            <a:r>
              <a:rPr lang="en-ZA" sz="1800" dirty="0">
                <a:latin typeface="Arial" panose="020B0604020202020204" pitchFamily="34" charset="0"/>
                <a:cs typeface="Arial" panose="020B0604020202020204" pitchFamily="34" charset="0"/>
              </a:rPr>
              <a:t>.</a:t>
            </a:r>
            <a:endParaRPr lang="en-ZA" sz="1800" b="0" i="0" u="none" strike="noStrike" cap="none" baseline="0" dirty="0">
              <a:solidFill>
                <a:srgbClr val="000000"/>
              </a:solidFill>
              <a:latin typeface="Arial" panose="020B0604020202020204" pitchFamily="34" charset="0"/>
              <a:ea typeface="Arial"/>
              <a:cs typeface="Arial" panose="020B0604020202020204" pitchFamily="34" charset="0"/>
              <a:sym typeface="Arial"/>
            </a:endParaRPr>
          </a:p>
          <a:p>
            <a:endParaRPr lang="en-ZA" sz="2400" b="0" i="0" u="none" strike="noStrike" cap="none" baseline="0" dirty="0">
              <a:solidFill>
                <a:srgbClr val="000000"/>
              </a:solidFill>
              <a:latin typeface="Arial"/>
              <a:ea typeface="Arial"/>
              <a:cs typeface="Arial"/>
              <a:sym typeface="Arial"/>
            </a:endParaRPr>
          </a:p>
        </p:txBody>
      </p:sp>
      <p:sp>
        <p:nvSpPr>
          <p:cNvPr id="123" name="Shape 123"/>
          <p:cNvSpPr txBox="1"/>
          <p:nvPr/>
        </p:nvSpPr>
        <p:spPr>
          <a:xfrm>
            <a:off x="2339751" y="548679"/>
            <a:ext cx="4706303" cy="526298"/>
          </a:xfrm>
          <a:prstGeom prst="rect">
            <a:avLst/>
          </a:prstGeom>
          <a:noFill/>
          <a:ln>
            <a:noFill/>
          </a:ln>
        </p:spPr>
        <p:txBody>
          <a:bodyPr lIns="0" tIns="0" rIns="0" bIns="0" anchor="t" anchorCtr="0">
            <a:noAutofit/>
          </a:bodyPr>
          <a:lstStyle/>
          <a:p>
            <a:pPr algn="ctr">
              <a:lnSpc>
                <a:spcPct val="95000"/>
              </a:lnSpc>
            </a:pPr>
            <a:r>
              <a:rPr lang="en-US" dirty="0">
                <a:solidFill>
                  <a:srgbClr val="000000"/>
                </a:solidFill>
                <a:latin typeface="Arial" pitchFamily="34" charset="0"/>
              </a:rPr>
              <a:t>Written by Cheryl </a:t>
            </a:r>
            <a:r>
              <a:rPr lang="en-US" dirty="0" err="1">
                <a:solidFill>
                  <a:srgbClr val="000000"/>
                </a:solidFill>
                <a:latin typeface="Arial" pitchFamily="34" charset="0"/>
              </a:rPr>
              <a:t>Hodgkinson</a:t>
            </a:r>
            <a:r>
              <a:rPr lang="en-US" dirty="0">
                <a:solidFill>
                  <a:srgbClr val="000000"/>
                </a:solidFill>
                <a:latin typeface="Arial" pitchFamily="34" charset="0"/>
              </a:rPr>
              <a:t>-Williams</a:t>
            </a:r>
            <a:endParaRPr lang="en-US" dirty="0"/>
          </a:p>
          <a:p>
            <a:pPr algn="ctr">
              <a:lnSpc>
                <a:spcPct val="95000"/>
              </a:lnSpc>
            </a:pPr>
            <a:r>
              <a:rPr lang="en-US" u="sng" dirty="0">
                <a:solidFill>
                  <a:srgbClr val="0000FF"/>
                </a:solidFill>
                <a:latin typeface="Arial" pitchFamily="34" charset="0"/>
                <a:hlinkClick r:id="rId4"/>
              </a:rPr>
              <a:t>cheryl.hodgkinson-williams@uct.ac.za</a:t>
            </a:r>
            <a:r>
              <a:rPr lang="en-US" dirty="0">
                <a:solidFill>
                  <a:srgbClr val="000000"/>
                </a:solidFill>
                <a:latin typeface="Arial" pitchFamily="34" charset="0"/>
              </a:rPr>
              <a:t> in 2013 and adapted in </a:t>
            </a:r>
            <a:r>
              <a:rPr lang="en-US" dirty="0" smtClean="0">
                <a:solidFill>
                  <a:srgbClr val="000000"/>
                </a:solidFill>
                <a:latin typeface="Arial" pitchFamily="34" charset="0"/>
              </a:rPr>
              <a:t>2014 </a:t>
            </a:r>
            <a:r>
              <a:rPr lang="en-US" smtClean="0">
                <a:solidFill>
                  <a:srgbClr val="000000"/>
                </a:solidFill>
                <a:latin typeface="Arial" pitchFamily="34" charset="0"/>
              </a:rPr>
              <a:t>by Glenda Cox</a:t>
            </a:r>
            <a:endParaRPr lang="en-US" dirty="0"/>
          </a:p>
          <a:p>
            <a:endParaRPr lang="en-ZA" sz="1800" b="0" i="0" u="none" strike="noStrike" cap="none" baseline="0" dirty="0">
              <a:solidFill>
                <a:srgbClr val="000000"/>
              </a:solidFill>
              <a:latin typeface="Arial"/>
              <a:ea typeface="Arial"/>
              <a:cs typeface="Arial"/>
              <a:sym typeface="Aria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3270" y="3683421"/>
            <a:ext cx="1117460" cy="393651"/>
          </a:xfrm>
          <a:prstGeom prst="rect">
            <a:avLst/>
          </a:prstGeom>
        </p:spPr>
      </p:pic>
    </p:spTree>
    <p:extLst>
      <p:ext uri="{BB962C8B-B14F-4D97-AF65-F5344CB8AC3E}">
        <p14:creationId xmlns:p14="http://schemas.microsoft.com/office/powerpoint/2010/main" val="837832991"/>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Purpose</a:t>
            </a:r>
            <a:endParaRPr lang="en-ZA" dirty="0"/>
          </a:p>
        </p:txBody>
      </p:sp>
      <p:sp>
        <p:nvSpPr>
          <p:cNvPr id="3" name="Content Placeholder 2"/>
          <p:cNvSpPr>
            <a:spLocks noGrp="1"/>
          </p:cNvSpPr>
          <p:nvPr>
            <p:ph idx="1"/>
          </p:nvPr>
        </p:nvSpPr>
        <p:spPr/>
        <p:txBody>
          <a:bodyPr>
            <a:normAutofit fontScale="85000" lnSpcReduction="10000"/>
          </a:bodyPr>
          <a:lstStyle/>
          <a:p>
            <a:r>
              <a:rPr lang="en-ZA" dirty="0"/>
              <a:t>The main purpose of the </a:t>
            </a:r>
            <a:r>
              <a:rPr lang="en-ZA" dirty="0" smtClean="0"/>
              <a:t>conceptual and/or theoretical framework section of your proposal and minor dissertation is to explain the </a:t>
            </a:r>
            <a:r>
              <a:rPr lang="en-ZA" b="1" dirty="0" smtClean="0">
                <a:solidFill>
                  <a:srgbClr val="00B050"/>
                </a:solidFill>
              </a:rPr>
              <a:t>key concepts of your research in relation to each other </a:t>
            </a:r>
            <a:r>
              <a:rPr lang="en-ZA" dirty="0" smtClean="0"/>
              <a:t>and </a:t>
            </a:r>
            <a:r>
              <a:rPr lang="en-ZA" b="1" dirty="0" smtClean="0">
                <a:solidFill>
                  <a:srgbClr val="00B050"/>
                </a:solidFill>
              </a:rPr>
              <a:t>identify and use an established theoretical position to help explain</a:t>
            </a:r>
            <a:r>
              <a:rPr lang="en-ZA" dirty="0" smtClean="0"/>
              <a:t> your research findings.</a:t>
            </a:r>
          </a:p>
          <a:p>
            <a:r>
              <a:rPr lang="en-ZA" dirty="0" smtClean="0"/>
              <a:t>Although you possibly have your own theories that might explain the phenomenon you are investigating, with only 25 000 words you will not have space to propose and justify a new theory (keep this for the PhD!)</a:t>
            </a:r>
          </a:p>
        </p:txBody>
      </p:sp>
    </p:spTree>
    <p:extLst>
      <p:ext uri="{BB962C8B-B14F-4D97-AF65-F5344CB8AC3E}">
        <p14:creationId xmlns:p14="http://schemas.microsoft.com/office/powerpoint/2010/main" val="1602239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 </a:t>
            </a:r>
            <a:endParaRPr lang="en-ZA" dirty="0"/>
          </a:p>
        </p:txBody>
      </p:sp>
      <p:sp>
        <p:nvSpPr>
          <p:cNvPr id="3" name="Content Placeholder 2"/>
          <p:cNvSpPr>
            <a:spLocks noGrp="1"/>
          </p:cNvSpPr>
          <p:nvPr>
            <p:ph idx="1"/>
          </p:nvPr>
        </p:nvSpPr>
        <p:spPr>
          <a:xfrm>
            <a:off x="457200" y="476672"/>
            <a:ext cx="8363272" cy="6048672"/>
          </a:xfrm>
        </p:spPr>
        <p:txBody>
          <a:bodyPr>
            <a:normAutofit fontScale="85000" lnSpcReduction="20000"/>
          </a:bodyPr>
          <a:lstStyle/>
          <a:p>
            <a:pPr marL="0" indent="0">
              <a:buNone/>
            </a:pPr>
            <a:r>
              <a:rPr lang="en-ZA" dirty="0" smtClean="0"/>
              <a:t>“</a:t>
            </a:r>
            <a:r>
              <a:rPr lang="en-ZA" dirty="0"/>
              <a:t>For many students, their research question emerges from theoretical debates in their field, </a:t>
            </a:r>
            <a:r>
              <a:rPr lang="en-ZA" dirty="0" smtClean="0"/>
              <a:t>and they </a:t>
            </a:r>
            <a:r>
              <a:rPr lang="en-ZA" dirty="0"/>
              <a:t>draw from these in order to undertake their own projects. The key concepts are drawn </a:t>
            </a:r>
            <a:r>
              <a:rPr lang="en-ZA" dirty="0" smtClean="0"/>
              <a:t>from relevant </a:t>
            </a:r>
            <a:r>
              <a:rPr lang="en-ZA" dirty="0"/>
              <a:t>theory which then needs to be discussed in the thesis itself, with key ideas </a:t>
            </a:r>
            <a:r>
              <a:rPr lang="en-ZA" dirty="0" smtClean="0"/>
              <a:t>defined closely</a:t>
            </a:r>
            <a:r>
              <a:rPr lang="en-ZA" dirty="0"/>
              <a:t>. </a:t>
            </a:r>
            <a:r>
              <a:rPr lang="en-ZA" dirty="0" smtClean="0"/>
              <a:t>For </a:t>
            </a:r>
            <a:r>
              <a:rPr lang="en-ZA" dirty="0"/>
              <a:t>the purposes of the proposal, it is necessary to </a:t>
            </a:r>
            <a:r>
              <a:rPr lang="en-ZA" b="1" dirty="0">
                <a:solidFill>
                  <a:srgbClr val="00B050"/>
                </a:solidFill>
              </a:rPr>
              <a:t>discuss very briefly what </a:t>
            </a:r>
            <a:r>
              <a:rPr lang="en-ZA" b="1" dirty="0" smtClean="0">
                <a:solidFill>
                  <a:srgbClr val="00B050"/>
                </a:solidFill>
              </a:rPr>
              <a:t>theoretical ideas </a:t>
            </a:r>
            <a:r>
              <a:rPr lang="en-ZA" b="1" dirty="0">
                <a:solidFill>
                  <a:srgbClr val="00B050"/>
                </a:solidFill>
              </a:rPr>
              <a:t>will be drawn on, and attempt to define key concepts as tightly as </a:t>
            </a:r>
            <a:r>
              <a:rPr lang="en-ZA" b="1" dirty="0" smtClean="0">
                <a:solidFill>
                  <a:srgbClr val="00B050"/>
                </a:solidFill>
              </a:rPr>
              <a:t>possible</a:t>
            </a:r>
            <a:r>
              <a:rPr lang="en-ZA" dirty="0" smtClean="0"/>
              <a:t>. Not </a:t>
            </a:r>
            <a:r>
              <a:rPr lang="en-ZA" dirty="0"/>
              <a:t>all studies foreground an explicit theoretical base to the same degree. Some emphasise </a:t>
            </a:r>
            <a:r>
              <a:rPr lang="en-ZA" dirty="0" smtClean="0"/>
              <a:t>a broader </a:t>
            </a:r>
            <a:r>
              <a:rPr lang="en-ZA" dirty="0"/>
              <a:t>empirical engagement. In this case, there remains the need for an </a:t>
            </a:r>
            <a:r>
              <a:rPr lang="en-ZA" b="1" dirty="0">
                <a:solidFill>
                  <a:srgbClr val="00B050"/>
                </a:solidFill>
              </a:rPr>
              <a:t>analytic </a:t>
            </a:r>
            <a:r>
              <a:rPr lang="en-ZA" b="1" dirty="0" smtClean="0">
                <a:solidFill>
                  <a:srgbClr val="00B050"/>
                </a:solidFill>
              </a:rPr>
              <a:t>framework to be </a:t>
            </a:r>
            <a:r>
              <a:rPr lang="en-ZA" b="1" dirty="0">
                <a:solidFill>
                  <a:srgbClr val="00B050"/>
                </a:solidFill>
              </a:rPr>
              <a:t>developed, which defines key concepts, demonstrates how these link together and identifies </a:t>
            </a:r>
            <a:r>
              <a:rPr lang="en-ZA" b="1" dirty="0" smtClean="0">
                <a:solidFill>
                  <a:srgbClr val="00B050"/>
                </a:solidFill>
              </a:rPr>
              <a:t>the variables </a:t>
            </a:r>
            <a:r>
              <a:rPr lang="en-ZA" b="1" dirty="0">
                <a:solidFill>
                  <a:srgbClr val="00B050"/>
                </a:solidFill>
              </a:rPr>
              <a:t>that will be selected as indicators of these concepts </a:t>
            </a:r>
            <a:r>
              <a:rPr lang="en-ZA" dirty="0"/>
              <a:t>(i.e. how these concepts are to </a:t>
            </a:r>
            <a:r>
              <a:rPr lang="en-ZA" dirty="0" smtClean="0"/>
              <a:t>be recognised </a:t>
            </a:r>
            <a:r>
              <a:rPr lang="en-ZA" dirty="0"/>
              <a:t>in the data</a:t>
            </a:r>
            <a:r>
              <a:rPr lang="en-ZA" dirty="0" smtClean="0"/>
              <a:t>). (</a:t>
            </a:r>
            <a:r>
              <a:rPr lang="en-ZA" dirty="0" smtClean="0">
                <a:hlinkClick r:id="rId2"/>
              </a:rPr>
              <a:t>UCT Faculty of Humanities Guidelines for Research</a:t>
            </a:r>
            <a:r>
              <a:rPr lang="en-ZA" dirty="0" smtClean="0"/>
              <a:t>, p2)</a:t>
            </a:r>
            <a:endParaRPr lang="en-ZA" dirty="0"/>
          </a:p>
        </p:txBody>
      </p:sp>
    </p:spTree>
    <p:extLst>
      <p:ext uri="{BB962C8B-B14F-4D97-AF65-F5344CB8AC3E}">
        <p14:creationId xmlns:p14="http://schemas.microsoft.com/office/powerpoint/2010/main" val="1354031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Conceptual frameworks and theoretical perspectives</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3860572"/>
              </p:ext>
            </p:extLst>
          </p:nvPr>
        </p:nvGraphicFramePr>
        <p:xfrm>
          <a:off x="457200" y="1600201"/>
          <a:ext cx="8229600" cy="2260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971600" y="4221088"/>
            <a:ext cx="6768752" cy="954107"/>
          </a:xfrm>
          <a:prstGeom prst="rect">
            <a:avLst/>
          </a:prstGeom>
          <a:noFill/>
        </p:spPr>
        <p:txBody>
          <a:bodyPr wrap="square" rtlCol="0">
            <a:spAutoFit/>
          </a:bodyPr>
          <a:lstStyle/>
          <a:p>
            <a:pPr algn="ctr"/>
            <a:r>
              <a:rPr lang="en-ZA" sz="2800" b="1" dirty="0" smtClean="0">
                <a:solidFill>
                  <a:srgbClr val="00B050"/>
                </a:solidFill>
              </a:rPr>
              <a:t>What is a conceptual framework and how does it relate to a theoretical perspective? </a:t>
            </a:r>
            <a:endParaRPr lang="en-ZA" sz="2800" b="1" dirty="0">
              <a:solidFill>
                <a:srgbClr val="00B050"/>
              </a:solidFill>
            </a:endParaRPr>
          </a:p>
        </p:txBody>
      </p:sp>
    </p:spTree>
    <p:extLst>
      <p:ext uri="{BB962C8B-B14F-4D97-AF65-F5344CB8AC3E}">
        <p14:creationId xmlns:p14="http://schemas.microsoft.com/office/powerpoint/2010/main" val="4031302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Conceptual framework (1)</a:t>
            </a:r>
            <a:endParaRPr lang="en-ZA" dirty="0"/>
          </a:p>
        </p:txBody>
      </p:sp>
      <p:sp>
        <p:nvSpPr>
          <p:cNvPr id="3" name="Content Placeholder 2"/>
          <p:cNvSpPr>
            <a:spLocks noGrp="1"/>
          </p:cNvSpPr>
          <p:nvPr>
            <p:ph idx="1"/>
          </p:nvPr>
        </p:nvSpPr>
        <p:spPr/>
        <p:txBody>
          <a:bodyPr/>
          <a:lstStyle/>
          <a:p>
            <a:r>
              <a:rPr lang="en-ZA" dirty="0"/>
              <a:t>A conceptual framework “explains, either </a:t>
            </a:r>
            <a:r>
              <a:rPr lang="en-ZA" b="1" dirty="0">
                <a:solidFill>
                  <a:srgbClr val="00B050"/>
                </a:solidFill>
              </a:rPr>
              <a:t>graphically or in narrative form</a:t>
            </a:r>
            <a:r>
              <a:rPr lang="en-ZA" dirty="0"/>
              <a:t>, the main things to be studied – the </a:t>
            </a:r>
            <a:r>
              <a:rPr lang="en-ZA" b="1" dirty="0">
                <a:solidFill>
                  <a:srgbClr val="00B050"/>
                </a:solidFill>
              </a:rPr>
              <a:t>key factors, constructs or variables</a:t>
            </a:r>
            <a:r>
              <a:rPr lang="en-ZA" dirty="0"/>
              <a:t> – and the </a:t>
            </a:r>
            <a:r>
              <a:rPr lang="en-ZA" b="1" dirty="0">
                <a:solidFill>
                  <a:srgbClr val="00B050"/>
                </a:solidFill>
              </a:rPr>
              <a:t>presumed relationships</a:t>
            </a:r>
            <a:r>
              <a:rPr lang="en-ZA" dirty="0"/>
              <a:t> among them. Frameworks can be rudimentary or elaborate, theory-driven or </a:t>
            </a:r>
            <a:r>
              <a:rPr lang="en-ZA" dirty="0" err="1"/>
              <a:t>commonsensical</a:t>
            </a:r>
            <a:r>
              <a:rPr lang="en-ZA" dirty="0"/>
              <a:t>, descriptive or causal” (Miles and </a:t>
            </a:r>
            <a:r>
              <a:rPr lang="en-ZA" dirty="0" err="1"/>
              <a:t>Huberman</a:t>
            </a:r>
            <a:r>
              <a:rPr lang="en-ZA" dirty="0"/>
              <a:t> (1999: 18) </a:t>
            </a:r>
          </a:p>
        </p:txBody>
      </p:sp>
    </p:spTree>
    <p:extLst>
      <p:ext uri="{BB962C8B-B14F-4D97-AF65-F5344CB8AC3E}">
        <p14:creationId xmlns:p14="http://schemas.microsoft.com/office/powerpoint/2010/main" val="3918477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Conceptual framework </a:t>
            </a:r>
            <a:r>
              <a:rPr lang="en-ZA" dirty="0" smtClean="0"/>
              <a:t>(2)</a:t>
            </a:r>
            <a:endParaRPr lang="en-ZA" dirty="0"/>
          </a:p>
        </p:txBody>
      </p:sp>
      <p:sp>
        <p:nvSpPr>
          <p:cNvPr id="3" name="Content Placeholder 2"/>
          <p:cNvSpPr>
            <a:spLocks noGrp="1"/>
          </p:cNvSpPr>
          <p:nvPr>
            <p:ph idx="1"/>
          </p:nvPr>
        </p:nvSpPr>
        <p:spPr/>
        <p:txBody>
          <a:bodyPr/>
          <a:lstStyle/>
          <a:p>
            <a:r>
              <a:rPr lang="en-ZA" dirty="0"/>
              <a:t>A conceptual framework is the either </a:t>
            </a:r>
            <a:r>
              <a:rPr lang="en-ZA" b="1" dirty="0">
                <a:solidFill>
                  <a:srgbClr val="00B050"/>
                </a:solidFill>
              </a:rPr>
              <a:t>implicit or explicit loose grouping of the selection of concepts </a:t>
            </a:r>
            <a:r>
              <a:rPr lang="en-ZA" dirty="0"/>
              <a:t>used in a research study. It can be devised by one person for the specific use in his/her research or be developed by a group of researchers to help clarify the concepts used in a collaborative study. It is an </a:t>
            </a:r>
            <a:r>
              <a:rPr lang="en-ZA" b="1" dirty="0">
                <a:solidFill>
                  <a:srgbClr val="00B050"/>
                </a:solidFill>
              </a:rPr>
              <a:t>untested or minimally tested idea of how the concepts may be related</a:t>
            </a:r>
            <a:r>
              <a:rPr lang="en-ZA" dirty="0" smtClean="0"/>
              <a:t>.</a:t>
            </a:r>
            <a:endParaRPr lang="en-ZA" dirty="0"/>
          </a:p>
        </p:txBody>
      </p:sp>
    </p:spTree>
    <p:extLst>
      <p:ext uri="{BB962C8B-B14F-4D97-AF65-F5344CB8AC3E}">
        <p14:creationId xmlns:p14="http://schemas.microsoft.com/office/powerpoint/2010/main" val="18107223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Activity</a:t>
            </a:r>
            <a:endParaRPr lang="en-ZA" dirty="0"/>
          </a:p>
        </p:txBody>
      </p:sp>
      <p:sp>
        <p:nvSpPr>
          <p:cNvPr id="3" name="Content Placeholder 2"/>
          <p:cNvSpPr>
            <a:spLocks noGrp="1"/>
          </p:cNvSpPr>
          <p:nvPr>
            <p:ph idx="1"/>
          </p:nvPr>
        </p:nvSpPr>
        <p:spPr/>
        <p:txBody>
          <a:bodyPr>
            <a:normAutofit/>
          </a:bodyPr>
          <a:lstStyle/>
          <a:p>
            <a:pPr marL="0" indent="0">
              <a:buNone/>
            </a:pPr>
            <a:r>
              <a:rPr lang="en-ZA" dirty="0" smtClean="0"/>
              <a:t>Can </a:t>
            </a:r>
            <a:r>
              <a:rPr lang="en-ZA" dirty="0"/>
              <a:t>you identify a </a:t>
            </a:r>
            <a:r>
              <a:rPr lang="en-ZA" b="1" dirty="0">
                <a:solidFill>
                  <a:srgbClr val="00B050"/>
                </a:solidFill>
              </a:rPr>
              <a:t>conceptual framework in </a:t>
            </a:r>
            <a:r>
              <a:rPr lang="en-ZA" b="1" dirty="0" smtClean="0">
                <a:solidFill>
                  <a:srgbClr val="00B050"/>
                </a:solidFill>
              </a:rPr>
              <a:t>any of the</a:t>
            </a:r>
          </a:p>
          <a:p>
            <a:r>
              <a:rPr lang="en-ZA" b="1" dirty="0" smtClean="0">
                <a:solidFill>
                  <a:srgbClr val="00B050"/>
                </a:solidFill>
              </a:rPr>
              <a:t>readings </a:t>
            </a:r>
            <a:r>
              <a:rPr lang="en-ZA" dirty="0" smtClean="0"/>
              <a:t>we have referred to in the previous day?</a:t>
            </a:r>
          </a:p>
          <a:p>
            <a:r>
              <a:rPr lang="en-ZA" b="1" dirty="0" smtClean="0">
                <a:solidFill>
                  <a:srgbClr val="00B050"/>
                </a:solidFill>
              </a:rPr>
              <a:t>research stories </a:t>
            </a:r>
            <a:r>
              <a:rPr lang="en-ZA" dirty="0" smtClean="0"/>
              <a:t>that </a:t>
            </a:r>
            <a:r>
              <a:rPr lang="en-ZA" dirty="0"/>
              <a:t>have </a:t>
            </a:r>
            <a:r>
              <a:rPr lang="en-ZA" dirty="0" smtClean="0"/>
              <a:t>been presented so far?</a:t>
            </a:r>
          </a:p>
          <a:p>
            <a:r>
              <a:rPr lang="en-ZA" b="1" dirty="0" smtClean="0">
                <a:solidFill>
                  <a:srgbClr val="00B050"/>
                </a:solidFill>
              </a:rPr>
              <a:t>annotated bibliographies </a:t>
            </a:r>
            <a:r>
              <a:rPr lang="en-ZA" dirty="0" smtClean="0"/>
              <a:t>that have been written up?</a:t>
            </a:r>
            <a:endParaRPr lang="en-ZA" dirty="0"/>
          </a:p>
          <a:p>
            <a:endParaRPr lang="en-ZA" dirty="0"/>
          </a:p>
          <a:p>
            <a:endParaRPr lang="en-ZA" dirty="0"/>
          </a:p>
        </p:txBody>
      </p:sp>
    </p:spTree>
    <p:extLst>
      <p:ext uri="{BB962C8B-B14F-4D97-AF65-F5344CB8AC3E}">
        <p14:creationId xmlns:p14="http://schemas.microsoft.com/office/powerpoint/2010/main" val="1154995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1596</TotalTime>
  <Words>2009</Words>
  <Application>Microsoft Office PowerPoint</Application>
  <PresentationFormat>On-screen Show (4:3)</PresentationFormat>
  <Paragraphs>221</Paragraphs>
  <Slides>35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Geneva</vt:lpstr>
      <vt:lpstr>Symbol</vt:lpstr>
      <vt:lpstr>Office Theme</vt:lpstr>
      <vt:lpstr> 4. Conceptual frameworks &amp; theories</vt:lpstr>
      <vt:lpstr>PowerPoint Presentation</vt:lpstr>
      <vt:lpstr>Once upon a time …</vt:lpstr>
      <vt:lpstr>Purpose</vt:lpstr>
      <vt:lpstr> </vt:lpstr>
      <vt:lpstr>Conceptual frameworks and theoretical perspectives</vt:lpstr>
      <vt:lpstr>Conceptual framework (1)</vt:lpstr>
      <vt:lpstr>Conceptual framework (2)</vt:lpstr>
      <vt:lpstr>Activity</vt:lpstr>
      <vt:lpstr>Example of a conceptual framework (1)</vt:lpstr>
      <vt:lpstr>Example of another conceptual framework (Enablers of OER)</vt:lpstr>
      <vt:lpstr>Slightly different</vt:lpstr>
      <vt:lpstr>Anticipated &amp; Additional Challenges</vt:lpstr>
      <vt:lpstr>Same framework- different visualisation</vt:lpstr>
      <vt:lpstr>What is the value of conceptual frameworks?</vt:lpstr>
      <vt:lpstr>Conceptual frameworks in your dissertation</vt:lpstr>
      <vt:lpstr>Theoretical perspective (1)</vt:lpstr>
      <vt:lpstr>Theoretical perspective (2)</vt:lpstr>
      <vt:lpstr>Discipline specific theory</vt:lpstr>
      <vt:lpstr>Activity</vt:lpstr>
      <vt:lpstr>Identifying theories</vt:lpstr>
      <vt:lpstr>Research interests can inform theoretical choice</vt:lpstr>
      <vt:lpstr>What theories will help inform pedagogical research?</vt:lpstr>
      <vt:lpstr>What theories will inform technical research?</vt:lpstr>
      <vt:lpstr>What theories will inform organisational research?</vt:lpstr>
      <vt:lpstr>What theories will inform socio-cultural research?</vt:lpstr>
      <vt:lpstr>What theories will inform political research?</vt:lpstr>
      <vt:lpstr>What is the value of theoretical perspectives?</vt:lpstr>
      <vt:lpstr>Is there atheoretical research? </vt:lpstr>
      <vt:lpstr>Analytical framework</vt:lpstr>
      <vt:lpstr>Analytical framework</vt:lpstr>
      <vt:lpstr>Key issues</vt:lpstr>
      <vt:lpstr>Conceptual frameworks and theoretical perspectives</vt:lpstr>
      <vt:lpstr>References</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Context &amp; Rationale</dc:title>
  <dc:creator>Referee</dc:creator>
  <cp:lastModifiedBy>Windows User</cp:lastModifiedBy>
  <cp:revision>73</cp:revision>
  <dcterms:created xsi:type="dcterms:W3CDTF">2013-01-31T03:50:11Z</dcterms:created>
  <dcterms:modified xsi:type="dcterms:W3CDTF">2017-07-20T08:17:07Z</dcterms:modified>
</cp:coreProperties>
</file>