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3"/>
  </p:notesMasterIdLst>
  <p:handoutMasterIdLst>
    <p:handoutMasterId r:id="rId44"/>
  </p:handoutMasterIdLst>
  <p:sldIdLst>
    <p:sldId id="256" r:id="rId2"/>
    <p:sldId id="308" r:id="rId3"/>
    <p:sldId id="338" r:id="rId4"/>
    <p:sldId id="284" r:id="rId5"/>
    <p:sldId id="282" r:id="rId6"/>
    <p:sldId id="313" r:id="rId7"/>
    <p:sldId id="261" r:id="rId8"/>
    <p:sldId id="263" r:id="rId9"/>
    <p:sldId id="264" r:id="rId10"/>
    <p:sldId id="311" r:id="rId11"/>
    <p:sldId id="283" r:id="rId12"/>
    <p:sldId id="320" r:id="rId13"/>
    <p:sldId id="267" r:id="rId14"/>
    <p:sldId id="287" r:id="rId15"/>
    <p:sldId id="329" r:id="rId16"/>
    <p:sldId id="290" r:id="rId17"/>
    <p:sldId id="331" r:id="rId18"/>
    <p:sldId id="332" r:id="rId19"/>
    <p:sldId id="333" r:id="rId20"/>
    <p:sldId id="318" r:id="rId21"/>
    <p:sldId id="335" r:id="rId22"/>
    <p:sldId id="298" r:id="rId23"/>
    <p:sldId id="299" r:id="rId24"/>
    <p:sldId id="326" r:id="rId25"/>
    <p:sldId id="328" r:id="rId26"/>
    <p:sldId id="337" r:id="rId27"/>
    <p:sldId id="339" r:id="rId28"/>
    <p:sldId id="300" r:id="rId29"/>
    <p:sldId id="321" r:id="rId30"/>
    <p:sldId id="322" r:id="rId31"/>
    <p:sldId id="323" r:id="rId32"/>
    <p:sldId id="324" r:id="rId33"/>
    <p:sldId id="325" r:id="rId34"/>
    <p:sldId id="272" r:id="rId35"/>
    <p:sldId id="303" r:id="rId36"/>
    <p:sldId id="327" r:id="rId37"/>
    <p:sldId id="306" r:id="rId38"/>
    <p:sldId id="305" r:id="rId39"/>
    <p:sldId id="319" r:id="rId40"/>
    <p:sldId id="334" r:id="rId41"/>
    <p:sldId id="277" r:id="rId42"/>
  </p:sldIdLst>
  <p:sldSz cx="9144000" cy="6858000" type="screen4x3"/>
  <p:notesSz cx="6858000" cy="97139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conomics" initials="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5" autoAdjust="0"/>
    <p:restoredTop sz="89153" autoAdjust="0"/>
  </p:normalViewPr>
  <p:slideViewPr>
    <p:cSldViewPr>
      <p:cViewPr varScale="1">
        <p:scale>
          <a:sx n="65" d="100"/>
          <a:sy n="65" d="100"/>
        </p:scale>
        <p:origin x="-15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3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3060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Summerschool\SA%20in%20World_Data&amp;chart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Summerschool\SA%20in%20World_Data&amp;chart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G:\Summerschool\SA%20in%20World_Data&amp;chart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G:\Summerschool\SA%20in%20World_Data&amp;chart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G:\Summerschool\SA%20in%20World_Data&amp;char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Summerschool\China%20report_IFS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F:\Summerschool\SA%20in%20World_Data&amp;chart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01425399\Sync_Lenovo\SADC\Data\Exchange%20Rate%20Database%20v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/>
              <a:t>Population (millions)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8784809968721439E-2"/>
          <c:y val="0.10574407228708373"/>
          <c:w val="0.84432570229511705"/>
          <c:h val="0.78126064534190665"/>
        </c:manualLayout>
      </c:layout>
      <c:lineChart>
        <c:grouping val="standard"/>
        <c:varyColors val="0"/>
        <c:ser>
          <c:idx val="1"/>
          <c:order val="0"/>
          <c:tx>
            <c:strRef>
              <c:f>[2]CPI!$C$4</c:f>
              <c:strCache>
                <c:ptCount val="1"/>
                <c:pt idx="0">
                  <c:v>European Union</c:v>
                </c:pt>
              </c:strCache>
            </c:strRef>
          </c:tx>
          <c:cat>
            <c:strRef>
              <c:f>[2]Pop!$E$1:$BD$1</c:f>
              <c:strCache>
                <c:ptCount val="52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</c:strCache>
            </c:strRef>
          </c:cat>
          <c:val>
            <c:numRef>
              <c:f>[2]Pop!$E$4:$BC$4</c:f>
              <c:numCache>
                <c:formatCode>General</c:formatCode>
                <c:ptCount val="51"/>
                <c:pt idx="0">
                  <c:v>404.99864400000001</c:v>
                </c:pt>
                <c:pt idx="1">
                  <c:v>408.59887710368889</c:v>
                </c:pt>
                <c:pt idx="2">
                  <c:v>412.34245968857834</c:v>
                </c:pt>
                <c:pt idx="3">
                  <c:v>415.91837753437994</c:v>
                </c:pt>
                <c:pt idx="4">
                  <c:v>419.4370811951548</c:v>
                </c:pt>
                <c:pt idx="5">
                  <c:v>422.99037399999997</c:v>
                </c:pt>
                <c:pt idx="6">
                  <c:v>426.16409078607302</c:v>
                </c:pt>
                <c:pt idx="7">
                  <c:v>428.94496107700405</c:v>
                </c:pt>
                <c:pt idx="8">
                  <c:v>431.9232495305551</c:v>
                </c:pt>
                <c:pt idx="9">
                  <c:v>434.90750472391085</c:v>
                </c:pt>
                <c:pt idx="10">
                  <c:v>437.13383599999997</c:v>
                </c:pt>
                <c:pt idx="11">
                  <c:v>439.89176300952124</c:v>
                </c:pt>
                <c:pt idx="12">
                  <c:v>442.47885669804469</c:v>
                </c:pt>
                <c:pt idx="13">
                  <c:v>445.06976013620249</c:v>
                </c:pt>
                <c:pt idx="14">
                  <c:v>447.45079008581837</c:v>
                </c:pt>
                <c:pt idx="15">
                  <c:v>449.71568300000001</c:v>
                </c:pt>
                <c:pt idx="16">
                  <c:v>451.79221232244902</c:v>
                </c:pt>
                <c:pt idx="17">
                  <c:v>453.83811127578628</c:v>
                </c:pt>
                <c:pt idx="18">
                  <c:v>455.76494583365951</c:v>
                </c:pt>
                <c:pt idx="19">
                  <c:v>457.54206968</c:v>
                </c:pt>
                <c:pt idx="20">
                  <c:v>459.435632</c:v>
                </c:pt>
                <c:pt idx="21">
                  <c:v>461.2750198</c:v>
                </c:pt>
                <c:pt idx="22">
                  <c:v>462.54200280000003</c:v>
                </c:pt>
                <c:pt idx="23">
                  <c:v>463.56663480000003</c:v>
                </c:pt>
                <c:pt idx="24">
                  <c:v>464.56010980000002</c:v>
                </c:pt>
                <c:pt idx="25">
                  <c:v>465.68907100000001</c:v>
                </c:pt>
                <c:pt idx="26">
                  <c:v>466.90266800000001</c:v>
                </c:pt>
                <c:pt idx="27">
                  <c:v>468.14547599999997</c:v>
                </c:pt>
                <c:pt idx="28">
                  <c:v>469.60770200000002</c:v>
                </c:pt>
                <c:pt idx="29">
                  <c:v>471.18214499999999</c:v>
                </c:pt>
                <c:pt idx="30">
                  <c:v>472.80494299999998</c:v>
                </c:pt>
                <c:pt idx="31">
                  <c:v>474.45987242448621</c:v>
                </c:pt>
                <c:pt idx="32">
                  <c:v>475.65710796184453</c:v>
                </c:pt>
                <c:pt idx="33">
                  <c:v>477.13711457472988</c:v>
                </c:pt>
                <c:pt idx="34">
                  <c:v>478.34611073777847</c:v>
                </c:pt>
                <c:pt idx="35">
                  <c:v>479.22261800000001</c:v>
                </c:pt>
                <c:pt idx="36">
                  <c:v>480.11389400000002</c:v>
                </c:pt>
                <c:pt idx="37">
                  <c:v>480.94912599999998</c:v>
                </c:pt>
                <c:pt idx="38">
                  <c:v>481.62274300000001</c:v>
                </c:pt>
                <c:pt idx="39">
                  <c:v>482.42174102125222</c:v>
                </c:pt>
                <c:pt idx="40">
                  <c:v>483.42598080443969</c:v>
                </c:pt>
                <c:pt idx="41">
                  <c:v>484.33920155418861</c:v>
                </c:pt>
                <c:pt idx="42">
                  <c:v>485.9282731889416</c:v>
                </c:pt>
                <c:pt idx="43">
                  <c:v>487.99430572111424</c:v>
                </c:pt>
                <c:pt idx="44">
                  <c:v>490.23993559862151</c:v>
                </c:pt>
                <c:pt idx="45">
                  <c:v>492.443916</c:v>
                </c:pt>
                <c:pt idx="46">
                  <c:v>494.54067400000002</c:v>
                </c:pt>
                <c:pt idx="47">
                  <c:v>496.77593300000001</c:v>
                </c:pt>
                <c:pt idx="48">
                  <c:v>498.97979800000002</c:v>
                </c:pt>
                <c:pt idx="49">
                  <c:v>500.69604800000002</c:v>
                </c:pt>
                <c:pt idx="50">
                  <c:v>502.08767043371222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[2]Pop!$C$8</c:f>
              <c:strCache>
                <c:ptCount val="1"/>
                <c:pt idx="0">
                  <c:v>South Asia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7"/>
            <c:spPr>
              <a:noFill/>
            </c:spPr>
          </c:marker>
          <c:cat>
            <c:strRef>
              <c:f>[2]Pop!$E$1:$BD$1</c:f>
              <c:strCache>
                <c:ptCount val="52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</c:strCache>
            </c:strRef>
          </c:cat>
          <c:val>
            <c:numRef>
              <c:f>[2]Pop!$E$8:$BC$8</c:f>
              <c:numCache>
                <c:formatCode>General</c:formatCode>
                <c:ptCount val="51"/>
                <c:pt idx="0">
                  <c:v>560.619103</c:v>
                </c:pt>
                <c:pt idx="1">
                  <c:v>573.38594719999992</c:v>
                </c:pt>
                <c:pt idx="2">
                  <c:v>586.73287720000008</c:v>
                </c:pt>
                <c:pt idx="3">
                  <c:v>600.63675820000003</c:v>
                </c:pt>
                <c:pt idx="4">
                  <c:v>615.09581120000007</c:v>
                </c:pt>
                <c:pt idx="5">
                  <c:v>630.09081700000002</c:v>
                </c:pt>
                <c:pt idx="6">
                  <c:v>645.62923720000003</c:v>
                </c:pt>
                <c:pt idx="7">
                  <c:v>661.64435919999994</c:v>
                </c:pt>
                <c:pt idx="8">
                  <c:v>677.96103320000009</c:v>
                </c:pt>
                <c:pt idx="9">
                  <c:v>694.35644820000005</c:v>
                </c:pt>
                <c:pt idx="10">
                  <c:v>710.68782099999999</c:v>
                </c:pt>
                <c:pt idx="11">
                  <c:v>726.85828300000003</c:v>
                </c:pt>
                <c:pt idx="12">
                  <c:v>742.92046319999997</c:v>
                </c:pt>
                <c:pt idx="13">
                  <c:v>759.16012739999985</c:v>
                </c:pt>
                <c:pt idx="14">
                  <c:v>775.99636359999988</c:v>
                </c:pt>
                <c:pt idx="15">
                  <c:v>793.71245199999998</c:v>
                </c:pt>
                <c:pt idx="16">
                  <c:v>812.43996687258073</c:v>
                </c:pt>
                <c:pt idx="17">
                  <c:v>832.02807497770038</c:v>
                </c:pt>
                <c:pt idx="18">
                  <c:v>852.35462961267967</c:v>
                </c:pt>
                <c:pt idx="19">
                  <c:v>873.2231562145007</c:v>
                </c:pt>
                <c:pt idx="20">
                  <c:v>894.46763550000003</c:v>
                </c:pt>
                <c:pt idx="21">
                  <c:v>915.97069569190126</c:v>
                </c:pt>
                <c:pt idx="22">
                  <c:v>937.73006779927482</c:v>
                </c:pt>
                <c:pt idx="23">
                  <c:v>959.68015474263666</c:v>
                </c:pt>
                <c:pt idx="24">
                  <c:v>981.7604324581572</c:v>
                </c:pt>
                <c:pt idx="25">
                  <c:v>1003.885322</c:v>
                </c:pt>
                <c:pt idx="26">
                  <c:v>1027.4278322155885</c:v>
                </c:pt>
                <c:pt idx="27">
                  <c:v>1051.1545775894597</c:v>
                </c:pt>
                <c:pt idx="28">
                  <c:v>1075.0702871346439</c:v>
                </c:pt>
                <c:pt idx="29">
                  <c:v>1098.9870950925097</c:v>
                </c:pt>
                <c:pt idx="30">
                  <c:v>1122.8354690000001</c:v>
                </c:pt>
                <c:pt idx="31">
                  <c:v>1146.8161532867045</c:v>
                </c:pt>
                <c:pt idx="32">
                  <c:v>1169.9545323442244</c:v>
                </c:pt>
                <c:pt idx="33">
                  <c:v>1193.2733910930397</c:v>
                </c:pt>
                <c:pt idx="34">
                  <c:v>1216.5368416136891</c:v>
                </c:pt>
                <c:pt idx="35">
                  <c:v>1240.0809939999999</c:v>
                </c:pt>
                <c:pt idx="36">
                  <c:v>1263.8090189522975</c:v>
                </c:pt>
                <c:pt idx="37">
                  <c:v>1287.7678883374633</c:v>
                </c:pt>
                <c:pt idx="38">
                  <c:v>1311.8640875586159</c:v>
                </c:pt>
                <c:pt idx="39">
                  <c:v>1335.9666313535758</c:v>
                </c:pt>
                <c:pt idx="40">
                  <c:v>1359.9784705</c:v>
                </c:pt>
                <c:pt idx="41">
                  <c:v>1383.4411662976133</c:v>
                </c:pt>
                <c:pt idx="42">
                  <c:v>1406.3648748582416</c:v>
                </c:pt>
                <c:pt idx="43">
                  <c:v>1428.7334722852329</c:v>
                </c:pt>
                <c:pt idx="44">
                  <c:v>1450.5451743030678</c:v>
                </c:pt>
                <c:pt idx="45">
                  <c:v>1471.8003612142857</c:v>
                </c:pt>
                <c:pt idx="46">
                  <c:v>1493.299468859859</c:v>
                </c:pt>
                <c:pt idx="47">
                  <c:v>1514.4499582960345</c:v>
                </c:pt>
                <c:pt idx="48">
                  <c:v>1535.7912979606865</c:v>
                </c:pt>
                <c:pt idx="49">
                  <c:v>1557.4378077511108</c:v>
                </c:pt>
                <c:pt idx="50">
                  <c:v>1579.4697201232714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[2]Pop!$C$5</c:f>
              <c:strCache>
                <c:ptCount val="1"/>
                <c:pt idx="0">
                  <c:v>Latin America &amp; Caribbean (all income levels)</c:v>
                </c:pt>
              </c:strCache>
            </c:strRef>
          </c:tx>
          <c:spPr>
            <a:ln>
              <a:solidFill>
                <a:schemeClr val="tx1"/>
              </a:solidFill>
              <a:prstDash val="lgDash"/>
            </a:ln>
          </c:spPr>
          <c:cat>
            <c:strRef>
              <c:f>[2]Pop!$E$1:$BD$1</c:f>
              <c:strCache>
                <c:ptCount val="52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</c:strCache>
            </c:strRef>
          </c:cat>
          <c:val>
            <c:numRef>
              <c:f>[2]Pop!$E$5:$BC$5</c:f>
              <c:numCache>
                <c:formatCode>General</c:formatCode>
                <c:ptCount val="51"/>
                <c:pt idx="0">
                  <c:v>219.29711399999999</c:v>
                </c:pt>
                <c:pt idx="1">
                  <c:v>225.52608520448527</c:v>
                </c:pt>
                <c:pt idx="2">
                  <c:v>231.9485477660898</c:v>
                </c:pt>
                <c:pt idx="3">
                  <c:v>238.51079035247034</c:v>
                </c:pt>
                <c:pt idx="4">
                  <c:v>245.1385984364471</c:v>
                </c:pt>
                <c:pt idx="5">
                  <c:v>251.78056900000001</c:v>
                </c:pt>
                <c:pt idx="6">
                  <c:v>258.41814362102599</c:v>
                </c:pt>
                <c:pt idx="7">
                  <c:v>265.06316385538292</c:v>
                </c:pt>
                <c:pt idx="8">
                  <c:v>271.75349594398915</c:v>
                </c:pt>
                <c:pt idx="9">
                  <c:v>278.54833623824908</c:v>
                </c:pt>
                <c:pt idx="10">
                  <c:v>285.49008199999997</c:v>
                </c:pt>
                <c:pt idx="11">
                  <c:v>292.5827894432</c:v>
                </c:pt>
                <c:pt idx="12">
                  <c:v>299.8085805568</c:v>
                </c:pt>
                <c:pt idx="13">
                  <c:v>307.16768891040005</c:v>
                </c:pt>
                <c:pt idx="14">
                  <c:v>314.64197123999998</c:v>
                </c:pt>
                <c:pt idx="15">
                  <c:v>322.22025200000002</c:v>
                </c:pt>
                <c:pt idx="16">
                  <c:v>329.90528412479995</c:v>
                </c:pt>
                <c:pt idx="17">
                  <c:v>337.68733736640002</c:v>
                </c:pt>
                <c:pt idx="18">
                  <c:v>345.55348171200001</c:v>
                </c:pt>
                <c:pt idx="19">
                  <c:v>353.46697178559992</c:v>
                </c:pt>
                <c:pt idx="20">
                  <c:v>361.41068100000001</c:v>
                </c:pt>
                <c:pt idx="21">
                  <c:v>369.44152023679993</c:v>
                </c:pt>
                <c:pt idx="22">
                  <c:v>377.44690362400002</c:v>
                </c:pt>
                <c:pt idx="23">
                  <c:v>385.47269899999998</c:v>
                </c:pt>
                <c:pt idx="24">
                  <c:v>393.52944220639989</c:v>
                </c:pt>
                <c:pt idx="25">
                  <c:v>401.60555199999999</c:v>
                </c:pt>
                <c:pt idx="26">
                  <c:v>409.70893241170165</c:v>
                </c:pt>
                <c:pt idx="27">
                  <c:v>417.82376531923836</c:v>
                </c:pt>
                <c:pt idx="28">
                  <c:v>425.92765772092127</c:v>
                </c:pt>
                <c:pt idx="29">
                  <c:v>434.01426961506758</c:v>
                </c:pt>
                <c:pt idx="30">
                  <c:v>442.05411800000002</c:v>
                </c:pt>
                <c:pt idx="31">
                  <c:v>450.01499798765866</c:v>
                </c:pt>
                <c:pt idx="32">
                  <c:v>457.92603674917063</c:v>
                </c:pt>
                <c:pt idx="33">
                  <c:v>465.80199292348027</c:v>
                </c:pt>
                <c:pt idx="34">
                  <c:v>473.66371132893204</c:v>
                </c:pt>
                <c:pt idx="35">
                  <c:v>481.521388</c:v>
                </c:pt>
                <c:pt idx="36">
                  <c:v>489.38666742512675</c:v>
                </c:pt>
                <c:pt idx="37">
                  <c:v>497.23442542817287</c:v>
                </c:pt>
                <c:pt idx="38">
                  <c:v>505.18649994779338</c:v>
                </c:pt>
                <c:pt idx="39">
                  <c:v>512.84686284149757</c:v>
                </c:pt>
                <c:pt idx="40">
                  <c:v>520.35509857579984</c:v>
                </c:pt>
                <c:pt idx="41">
                  <c:v>527.73744116900025</c:v>
                </c:pt>
                <c:pt idx="42">
                  <c:v>534.97689690018819</c:v>
                </c:pt>
                <c:pt idx="43">
                  <c:v>542.0748855683396</c:v>
                </c:pt>
                <c:pt idx="44">
                  <c:v>549.05920606318057</c:v>
                </c:pt>
                <c:pt idx="45">
                  <c:v>555.93545766312138</c:v>
                </c:pt>
                <c:pt idx="46">
                  <c:v>562.70161900000005</c:v>
                </c:pt>
                <c:pt idx="47">
                  <c:v>569.34993999999995</c:v>
                </c:pt>
                <c:pt idx="48">
                  <c:v>575.91789556010417</c:v>
                </c:pt>
                <c:pt idx="49">
                  <c:v>582.44631781694125</c:v>
                </c:pt>
                <c:pt idx="50">
                  <c:v>588.97495585751199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[2]Pop!$C$9</c:f>
              <c:strCache>
                <c:ptCount val="1"/>
                <c:pt idx="0">
                  <c:v>Sub-Saharan Africa (all income levels)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pPr>
              <a:ln w="12700"/>
            </c:spPr>
          </c:marker>
          <c:cat>
            <c:strRef>
              <c:f>[2]Pop!$E$1:$BD$1</c:f>
              <c:strCache>
                <c:ptCount val="52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</c:strCache>
            </c:strRef>
          </c:cat>
          <c:val>
            <c:numRef>
              <c:f>[2]Pop!$E$9:$BC$9</c:f>
              <c:numCache>
                <c:formatCode>General</c:formatCode>
                <c:ptCount val="51"/>
                <c:pt idx="0">
                  <c:v>230.371813</c:v>
                </c:pt>
                <c:pt idx="1">
                  <c:v>235.98819636000002</c:v>
                </c:pt>
                <c:pt idx="2">
                  <c:v>241.75934864000001</c:v>
                </c:pt>
                <c:pt idx="3">
                  <c:v>247.69675492000002</c:v>
                </c:pt>
                <c:pt idx="4">
                  <c:v>253.80767499999999</c:v>
                </c:pt>
                <c:pt idx="5">
                  <c:v>260.10193099999998</c:v>
                </c:pt>
                <c:pt idx="6">
                  <c:v>266.59257112</c:v>
                </c:pt>
                <c:pt idx="7">
                  <c:v>273.29822211999999</c:v>
                </c:pt>
                <c:pt idx="8">
                  <c:v>280.24049431999998</c:v>
                </c:pt>
                <c:pt idx="9">
                  <c:v>287.44353151999996</c:v>
                </c:pt>
                <c:pt idx="10">
                  <c:v>294.92796399999997</c:v>
                </c:pt>
                <c:pt idx="11">
                  <c:v>302.72470811199997</c:v>
                </c:pt>
                <c:pt idx="12">
                  <c:v>310.80849103200001</c:v>
                </c:pt>
                <c:pt idx="13">
                  <c:v>319.19686391200003</c:v>
                </c:pt>
                <c:pt idx="14">
                  <c:v>327.912046352</c:v>
                </c:pt>
                <c:pt idx="15">
                  <c:v>336.97051900000002</c:v>
                </c:pt>
                <c:pt idx="16">
                  <c:v>346.381352472</c:v>
                </c:pt>
                <c:pt idx="17">
                  <c:v>356.13691383199995</c:v>
                </c:pt>
                <c:pt idx="18">
                  <c:v>366.23532663199995</c:v>
                </c:pt>
                <c:pt idx="19">
                  <c:v>376.67433331200004</c:v>
                </c:pt>
                <c:pt idx="20">
                  <c:v>387.449207</c:v>
                </c:pt>
                <c:pt idx="21">
                  <c:v>398.54523616475961</c:v>
                </c:pt>
                <c:pt idx="22">
                  <c:v>409.96330222098277</c:v>
                </c:pt>
                <c:pt idx="23">
                  <c:v>421.7100375149592</c:v>
                </c:pt>
                <c:pt idx="24">
                  <c:v>433.79545114228375</c:v>
                </c:pt>
                <c:pt idx="25">
                  <c:v>446.221272</c:v>
                </c:pt>
                <c:pt idx="26">
                  <c:v>458.98350764159994</c:v>
                </c:pt>
                <c:pt idx="27">
                  <c:v>472.05792685760002</c:v>
                </c:pt>
                <c:pt idx="28">
                  <c:v>485.41389495873779</c:v>
                </c:pt>
                <c:pt idx="29">
                  <c:v>499.01185751919706</c:v>
                </c:pt>
                <c:pt idx="30">
                  <c:v>512.815696</c:v>
                </c:pt>
                <c:pt idx="31">
                  <c:v>526.90411160525252</c:v>
                </c:pt>
                <c:pt idx="32">
                  <c:v>541.28493975349238</c:v>
                </c:pt>
                <c:pt idx="33">
                  <c:v>555.94698480551085</c:v>
                </c:pt>
                <c:pt idx="34">
                  <c:v>570.87925728424284</c:v>
                </c:pt>
                <c:pt idx="35">
                  <c:v>586.07317</c:v>
                </c:pt>
                <c:pt idx="36">
                  <c:v>601.55288695375646</c:v>
                </c:pt>
                <c:pt idx="37">
                  <c:v>617.33659103834191</c:v>
                </c:pt>
                <c:pt idx="38">
                  <c:v>633.45533977723414</c:v>
                </c:pt>
                <c:pt idx="39">
                  <c:v>649.95921753414007</c:v>
                </c:pt>
                <c:pt idx="40">
                  <c:v>666.87976700000002</c:v>
                </c:pt>
                <c:pt idx="41">
                  <c:v>684.02225099999998</c:v>
                </c:pt>
                <c:pt idx="42">
                  <c:v>701.27464899999995</c:v>
                </c:pt>
                <c:pt idx="43">
                  <c:v>718.89298199999996</c:v>
                </c:pt>
                <c:pt idx="44">
                  <c:v>736.88989500000002</c:v>
                </c:pt>
                <c:pt idx="45">
                  <c:v>755.29722800000002</c:v>
                </c:pt>
                <c:pt idx="46">
                  <c:v>774.13205400000004</c:v>
                </c:pt>
                <c:pt idx="47">
                  <c:v>793.40119400000003</c:v>
                </c:pt>
                <c:pt idx="48">
                  <c:v>813.16391599999997</c:v>
                </c:pt>
                <c:pt idx="49">
                  <c:v>833.44461899999999</c:v>
                </c:pt>
                <c:pt idx="50">
                  <c:v>854.26662599999997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306304"/>
        <c:axId val="52308608"/>
      </c:lineChart>
      <c:lineChart>
        <c:grouping val="standard"/>
        <c:varyColors val="0"/>
        <c:ser>
          <c:idx val="0"/>
          <c:order val="4"/>
          <c:tx>
            <c:strRef>
              <c:f>[2]Pop!$C$10</c:f>
              <c:strCache>
                <c:ptCount val="1"/>
                <c:pt idx="0">
                  <c:v>World</c:v>
                </c:pt>
              </c:strCache>
            </c:strRef>
          </c:tx>
          <c:spPr>
            <a:effectLst>
              <a:glow rad="139700">
                <a:schemeClr val="tx2">
                  <a:lumMod val="40000"/>
                  <a:lumOff val="60000"/>
                  <a:alpha val="40000"/>
                </a:schemeClr>
              </a:glow>
            </a:effectLst>
          </c:spPr>
          <c:marker>
            <c:spPr>
              <a:ln>
                <a:prstDash val="lgDashDotDot"/>
              </a:ln>
              <a:effectLst>
                <a:glow rad="139700">
                  <a:schemeClr val="tx2">
                    <a:lumMod val="40000"/>
                    <a:lumOff val="60000"/>
                    <a:alpha val="40000"/>
                  </a:schemeClr>
                </a:glow>
              </a:effectLst>
            </c:spPr>
          </c:marker>
          <c:cat>
            <c:strRef>
              <c:f>[2]Pop!$E$1:$BD$1</c:f>
              <c:strCache>
                <c:ptCount val="52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</c:strCache>
            </c:strRef>
          </c:cat>
          <c:val>
            <c:numRef>
              <c:f>[2]Pop!$E$10:$BC$10</c:f>
              <c:numCache>
                <c:formatCode>General</c:formatCode>
                <c:ptCount val="51"/>
                <c:pt idx="0">
                  <c:v>3027.1858980000002</c:v>
                </c:pt>
                <c:pt idx="1">
                  <c:v>3068.94078265495</c:v>
                </c:pt>
                <c:pt idx="2">
                  <c:v>3122.8036611384055</c:v>
                </c:pt>
                <c:pt idx="3">
                  <c:v>3188.6043378985864</c:v>
                </c:pt>
                <c:pt idx="4">
                  <c:v>3254.8222061102028</c:v>
                </c:pt>
                <c:pt idx="5">
                  <c:v>3322.6368120000002</c:v>
                </c:pt>
                <c:pt idx="6">
                  <c:v>3393.4257112171185</c:v>
                </c:pt>
                <c:pt idx="7">
                  <c:v>3463.5993455756952</c:v>
                </c:pt>
                <c:pt idx="8">
                  <c:v>3534.7613958587676</c:v>
                </c:pt>
                <c:pt idx="9">
                  <c:v>3609.930363653858</c:v>
                </c:pt>
                <c:pt idx="10">
                  <c:v>3685.1156559999999</c:v>
                </c:pt>
                <c:pt idx="11">
                  <c:v>3762.6209912282579</c:v>
                </c:pt>
                <c:pt idx="12">
                  <c:v>3838.4210960752957</c:v>
                </c:pt>
                <c:pt idx="13">
                  <c:v>3913.1252715793771</c:v>
                </c:pt>
                <c:pt idx="14">
                  <c:v>3988.5306852179801</c:v>
                </c:pt>
                <c:pt idx="15">
                  <c:v>4062.5955282470695</c:v>
                </c:pt>
                <c:pt idx="16">
                  <c:v>4135.0565095965212</c:v>
                </c:pt>
                <c:pt idx="17">
                  <c:v>4207.8226157504969</c:v>
                </c:pt>
                <c:pt idx="18">
                  <c:v>4281.9494454098394</c:v>
                </c:pt>
                <c:pt idx="19">
                  <c:v>4357.7454326414791</c:v>
                </c:pt>
                <c:pt idx="20">
                  <c:v>4434.0351567269399</c:v>
                </c:pt>
                <c:pt idx="21">
                  <c:v>4512.034610144854</c:v>
                </c:pt>
                <c:pt idx="22">
                  <c:v>4592.4195198759662</c:v>
                </c:pt>
                <c:pt idx="23">
                  <c:v>4673.1423174290148</c:v>
                </c:pt>
                <c:pt idx="24">
                  <c:v>4753.3213459513481</c:v>
                </c:pt>
                <c:pt idx="25">
                  <c:v>4834.9586331426935</c:v>
                </c:pt>
                <c:pt idx="26">
                  <c:v>4920.3171265748624</c:v>
                </c:pt>
                <c:pt idx="27">
                  <c:v>5007.7370528872025</c:v>
                </c:pt>
                <c:pt idx="28">
                  <c:v>5095.978955803439</c:v>
                </c:pt>
                <c:pt idx="29">
                  <c:v>5183.7161714942877</c:v>
                </c:pt>
                <c:pt idx="30">
                  <c:v>5272.3531339034153</c:v>
                </c:pt>
                <c:pt idx="31">
                  <c:v>5358.1015658494598</c:v>
                </c:pt>
                <c:pt idx="32">
                  <c:v>5438.6588787097853</c:v>
                </c:pt>
                <c:pt idx="33">
                  <c:v>5520.2764987275268</c:v>
                </c:pt>
                <c:pt idx="34">
                  <c:v>5600.6617905964968</c:v>
                </c:pt>
                <c:pt idx="35">
                  <c:v>5682.5071236717731</c:v>
                </c:pt>
                <c:pt idx="36">
                  <c:v>5762.4267722346212</c:v>
                </c:pt>
                <c:pt idx="37">
                  <c:v>5842.7854367219925</c:v>
                </c:pt>
                <c:pt idx="38">
                  <c:v>5922.4214154868559</c:v>
                </c:pt>
                <c:pt idx="39">
                  <c:v>6001.0558586337356</c:v>
                </c:pt>
                <c:pt idx="40">
                  <c:v>6079.7525338027599</c:v>
                </c:pt>
                <c:pt idx="41">
                  <c:v>6156.9485008947522</c:v>
                </c:pt>
                <c:pt idx="42">
                  <c:v>6232.9201976113964</c:v>
                </c:pt>
                <c:pt idx="43">
                  <c:v>6308.2317853908635</c:v>
                </c:pt>
                <c:pt idx="44">
                  <c:v>6383.3859752858871</c:v>
                </c:pt>
                <c:pt idx="45">
                  <c:v>6458.3643637991481</c:v>
                </c:pt>
                <c:pt idx="46">
                  <c:v>6533.9783470083657</c:v>
                </c:pt>
                <c:pt idx="47">
                  <c:v>6610.030272777356</c:v>
                </c:pt>
                <c:pt idx="48">
                  <c:v>6686.7760065954353</c:v>
                </c:pt>
                <c:pt idx="49">
                  <c:v>6763.6719039695308</c:v>
                </c:pt>
                <c:pt idx="50">
                  <c:v>6840.5070025392979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23392"/>
        <c:axId val="120521472"/>
      </c:lineChart>
      <c:catAx>
        <c:axId val="52306304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300" baseline="0"/>
            </a:pPr>
            <a:endParaRPr lang="en-US"/>
          </a:p>
        </c:txPr>
        <c:crossAx val="52308608"/>
        <c:crosses val="autoZero"/>
        <c:auto val="1"/>
        <c:lblAlgn val="ctr"/>
        <c:lblOffset val="100"/>
        <c:noMultiLvlLbl val="0"/>
      </c:catAx>
      <c:valAx>
        <c:axId val="52308608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accent1">
                  <a:shade val="76000"/>
                  <a:shade val="95000"/>
                  <a:satMod val="105000"/>
                </a:schemeClr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52306304"/>
        <c:crosses val="autoZero"/>
        <c:crossBetween val="between"/>
      </c:valAx>
      <c:valAx>
        <c:axId val="120521472"/>
        <c:scaling>
          <c:orientation val="minMax"/>
        </c:scaling>
        <c:delete val="0"/>
        <c:axPos val="r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ZA" sz="1600"/>
                  <a:t>World</a:t>
                </a:r>
                <a:endParaRPr lang="en-ZA"/>
              </a:p>
            </c:rich>
          </c:tx>
          <c:layout>
            <c:manualLayout>
              <c:xMode val="edge"/>
              <c:yMode val="edge"/>
              <c:x val="0.90953122557537047"/>
              <c:y val="3.820998210883493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/>
        </c:spPr>
        <c:crossAx val="120523392"/>
        <c:crosses val="max"/>
        <c:crossBetween val="between"/>
      </c:valAx>
      <c:catAx>
        <c:axId val="120523392"/>
        <c:scaling>
          <c:orientation val="minMax"/>
        </c:scaling>
        <c:delete val="1"/>
        <c:axPos val="b"/>
        <c:majorTickMark val="out"/>
        <c:minorTickMark val="none"/>
        <c:tickLblPos val="none"/>
        <c:crossAx val="120521472"/>
        <c:crosses val="autoZero"/>
        <c:auto val="1"/>
        <c:lblAlgn val="ctr"/>
        <c:lblOffset val="100"/>
        <c:noMultiLvlLbl val="0"/>
      </c:cat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7.6769372581457704E-2"/>
          <c:y val="0.12069257905659594"/>
          <c:w val="0.31002000306614785"/>
          <c:h val="0.41610241043026797"/>
        </c:manualLayout>
      </c:layout>
      <c:overlay val="1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200" b="1" i="0" baseline="0" dirty="0" smtClean="0"/>
              <a:t>Current GDP </a:t>
            </a:r>
            <a:r>
              <a:rPr lang="en-US" sz="3200" b="1" i="0" baseline="0" dirty="0"/>
              <a:t>per Capita (US$)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381968982212205E-2"/>
          <c:y val="0.10069237491907587"/>
          <c:w val="0.86818450749600773"/>
          <c:h val="0.80235795873158311"/>
        </c:manualLayout>
      </c:layout>
      <c:lineChart>
        <c:grouping val="standard"/>
        <c:varyColors val="0"/>
        <c:ser>
          <c:idx val="1"/>
          <c:order val="0"/>
          <c:tx>
            <c:strRef>
              <c:f>'[1]GNP per cap'!$B$4</c:f>
              <c:strCache>
                <c:ptCount val="1"/>
                <c:pt idx="0">
                  <c:v>World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cap'!$E$4:$AS$4</c:f>
              <c:numCache>
                <c:formatCode>General</c:formatCode>
                <c:ptCount val="41"/>
                <c:pt idx="0">
                  <c:v>4131.8131419503097</c:v>
                </c:pt>
                <c:pt idx="1">
                  <c:v>4211.8662391944281</c:v>
                </c:pt>
                <c:pt idx="2">
                  <c:v>4285.5851246486072</c:v>
                </c:pt>
                <c:pt idx="3">
                  <c:v>4417.9405587297952</c:v>
                </c:pt>
                <c:pt idx="4">
                  <c:v>4595.7187046544477</c:v>
                </c:pt>
                <c:pt idx="5">
                  <c:v>4576.4576917255281</c:v>
                </c:pt>
                <c:pt idx="6">
                  <c:v>4535.0522808165333</c:v>
                </c:pt>
                <c:pt idx="7">
                  <c:v>4669.8240735572181</c:v>
                </c:pt>
                <c:pt idx="8">
                  <c:v>4764.7211778452793</c:v>
                </c:pt>
                <c:pt idx="9">
                  <c:v>4888.1737196384984</c:v>
                </c:pt>
                <c:pt idx="10">
                  <c:v>4998.9306558458047</c:v>
                </c:pt>
                <c:pt idx="11">
                  <c:v>5003.5916546752542</c:v>
                </c:pt>
                <c:pt idx="12">
                  <c:v>5007.7951688690882</c:v>
                </c:pt>
                <c:pt idx="13">
                  <c:v>4943.6598913921198</c:v>
                </c:pt>
                <c:pt idx="14">
                  <c:v>4994.1171986254349</c:v>
                </c:pt>
                <c:pt idx="15">
                  <c:v>5131.2927477249223</c:v>
                </c:pt>
                <c:pt idx="16">
                  <c:v>5219.9751497839443</c:v>
                </c:pt>
                <c:pt idx="17">
                  <c:v>5302.7037836996178</c:v>
                </c:pt>
                <c:pt idx="18">
                  <c:v>5397.1986995579755</c:v>
                </c:pt>
                <c:pt idx="19">
                  <c:v>5540.3961703452742</c:v>
                </c:pt>
                <c:pt idx="20">
                  <c:v>5644.0126928009358</c:v>
                </c:pt>
                <c:pt idx="21">
                  <c:v>5686.6976538016979</c:v>
                </c:pt>
                <c:pt idx="22">
                  <c:v>5656.3675091984542</c:v>
                </c:pt>
                <c:pt idx="23">
                  <c:v>5662.5416524650236</c:v>
                </c:pt>
                <c:pt idx="24">
                  <c:v>5660.4834268949871</c:v>
                </c:pt>
                <c:pt idx="25">
                  <c:v>5749.6843421886178</c:v>
                </c:pt>
                <c:pt idx="26">
                  <c:v>5833.7304149269794</c:v>
                </c:pt>
                <c:pt idx="27">
                  <c:v>5939.2239709992436</c:v>
                </c:pt>
                <c:pt idx="28">
                  <c:v>6072.6125402686594</c:v>
                </c:pt>
                <c:pt idx="29">
                  <c:v>6138.4762328220368</c:v>
                </c:pt>
                <c:pt idx="30">
                  <c:v>6257.7656279995163</c:v>
                </c:pt>
                <c:pt idx="31">
                  <c:v>6439.4862012392714</c:v>
                </c:pt>
                <c:pt idx="32">
                  <c:v>6468.5276094773108</c:v>
                </c:pt>
                <c:pt idx="33">
                  <c:v>6519.6549664756703</c:v>
                </c:pt>
                <c:pt idx="34">
                  <c:v>6611.2323069038612</c:v>
                </c:pt>
                <c:pt idx="35">
                  <c:v>6788.8085625980248</c:v>
                </c:pt>
                <c:pt idx="36">
                  <c:v>6936.9886005152875</c:v>
                </c:pt>
                <c:pt idx="37">
                  <c:v>7133.8825564923272</c:v>
                </c:pt>
                <c:pt idx="38">
                  <c:v>7317.7814555530595</c:v>
                </c:pt>
                <c:pt idx="39">
                  <c:v>7367.2893187052532</c:v>
                </c:pt>
                <c:pt idx="40">
                  <c:v>7090.8617990970351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'[1]GNP per cap'!$B$5</c:f>
              <c:strCache>
                <c:ptCount val="1"/>
                <c:pt idx="0">
                  <c:v>Latin America</c:v>
                </c:pt>
              </c:strCache>
            </c:strRef>
          </c:tx>
          <c:spPr>
            <a:ln>
              <a:solidFill>
                <a:srgbClr val="EEECE1">
                  <a:lumMod val="10000"/>
                </a:srgbClr>
              </a:solidFill>
              <a:prstDash val="sysDash"/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cap'!$E$5:$AS$5</c:f>
              <c:numCache>
                <c:formatCode>General</c:formatCode>
                <c:ptCount val="41"/>
                <c:pt idx="0">
                  <c:v>2841.2524137587388</c:v>
                </c:pt>
                <c:pt idx="1">
                  <c:v>2963.7319580920057</c:v>
                </c:pt>
                <c:pt idx="2">
                  <c:v>3075.3700568934842</c:v>
                </c:pt>
                <c:pt idx="3">
                  <c:v>3221.8445763735194</c:v>
                </c:pt>
                <c:pt idx="4">
                  <c:v>3411.7860373644057</c:v>
                </c:pt>
                <c:pt idx="5">
                  <c:v>3544.681261509681</c:v>
                </c:pt>
                <c:pt idx="6">
                  <c:v>3589.0865787128168</c:v>
                </c:pt>
                <c:pt idx="7">
                  <c:v>3718.3328111465626</c:v>
                </c:pt>
                <c:pt idx="8">
                  <c:v>3802.6254962122539</c:v>
                </c:pt>
                <c:pt idx="9">
                  <c:v>3882.663607504946</c:v>
                </c:pt>
                <c:pt idx="10">
                  <c:v>4060.0121715138002</c:v>
                </c:pt>
                <c:pt idx="11">
                  <c:v>4234.6939492390593</c:v>
                </c:pt>
                <c:pt idx="12">
                  <c:v>4181.3930432678317</c:v>
                </c:pt>
                <c:pt idx="13">
                  <c:v>4056.6275882168065</c:v>
                </c:pt>
                <c:pt idx="14">
                  <c:v>3855.1310626966506</c:v>
                </c:pt>
                <c:pt idx="15">
                  <c:v>3930.9298022576008</c:v>
                </c:pt>
                <c:pt idx="16">
                  <c:v>3993.5430555488679</c:v>
                </c:pt>
                <c:pt idx="17">
                  <c:v>4066.3261411141038</c:v>
                </c:pt>
                <c:pt idx="18">
                  <c:v>4115.2558079094451</c:v>
                </c:pt>
                <c:pt idx="19">
                  <c:v>4071.5173888580339</c:v>
                </c:pt>
                <c:pt idx="20">
                  <c:v>4067.8775622129529</c:v>
                </c:pt>
                <c:pt idx="21">
                  <c:v>4019.2295126969507</c:v>
                </c:pt>
                <c:pt idx="22">
                  <c:v>4077.6149877672628</c:v>
                </c:pt>
                <c:pt idx="23">
                  <c:v>4110.1490371083401</c:v>
                </c:pt>
                <c:pt idx="24">
                  <c:v>4183.6670426792271</c:v>
                </c:pt>
                <c:pt idx="25">
                  <c:v>4310.4725079738191</c:v>
                </c:pt>
                <c:pt idx="26">
                  <c:v>4288.7704634071979</c:v>
                </c:pt>
                <c:pt idx="27">
                  <c:v>4363.4388180131909</c:v>
                </c:pt>
                <c:pt idx="28">
                  <c:v>4517.0795974231214</c:v>
                </c:pt>
                <c:pt idx="29">
                  <c:v>4551.6557059830966</c:v>
                </c:pt>
                <c:pt idx="30">
                  <c:v>4520.6100323097035</c:v>
                </c:pt>
                <c:pt idx="31">
                  <c:v>4643.7961245291444</c:v>
                </c:pt>
                <c:pt idx="32">
                  <c:v>4620.1550721275034</c:v>
                </c:pt>
                <c:pt idx="33">
                  <c:v>4584.1394477915028</c:v>
                </c:pt>
                <c:pt idx="34">
                  <c:v>4601.9700258816492</c:v>
                </c:pt>
                <c:pt idx="35">
                  <c:v>4797.3094815738459</c:v>
                </c:pt>
                <c:pt idx="36">
                  <c:v>4922.8190627113536</c:v>
                </c:pt>
                <c:pt idx="37">
                  <c:v>5103.2769620815816</c:v>
                </c:pt>
                <c:pt idx="38">
                  <c:v>5300.944448392177</c:v>
                </c:pt>
                <c:pt idx="39">
                  <c:v>5440.3487784972594</c:v>
                </c:pt>
                <c:pt idx="40">
                  <c:v>5241.9049664659924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'[1]GNP per cap'!$B$7</c:f>
              <c:strCache>
                <c:ptCount val="1"/>
                <c:pt idx="0">
                  <c:v>East Asia less Japan (incl China)</c:v>
                </c:pt>
              </c:strCache>
            </c:strRef>
          </c:tx>
          <c:spPr>
            <a:ln w="22225">
              <a:solidFill>
                <a:schemeClr val="tx1"/>
              </a:solidFill>
              <a:prstDash val="solid"/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cap'!$E$7:$AS$7</c:f>
              <c:numCache>
                <c:formatCode>General</c:formatCode>
                <c:ptCount val="41"/>
                <c:pt idx="0">
                  <c:v>262.2057840532035</c:v>
                </c:pt>
                <c:pt idx="1">
                  <c:v>288.42828480964658</c:v>
                </c:pt>
                <c:pt idx="2">
                  <c:v>301.4663569884234</c:v>
                </c:pt>
                <c:pt idx="3">
                  <c:v>311.49519472334515</c:v>
                </c:pt>
                <c:pt idx="4">
                  <c:v>336.07994461213764</c:v>
                </c:pt>
                <c:pt idx="5">
                  <c:v>341.76406981950601</c:v>
                </c:pt>
                <c:pt idx="6">
                  <c:v>358.32074517126244</c:v>
                </c:pt>
                <c:pt idx="7">
                  <c:v>364.93070621393497</c:v>
                </c:pt>
                <c:pt idx="8">
                  <c:v>402.60718228662063</c:v>
                </c:pt>
                <c:pt idx="9">
                  <c:v>439.73390539256559</c:v>
                </c:pt>
                <c:pt idx="10">
                  <c:v>467.60293876607091</c:v>
                </c:pt>
                <c:pt idx="11">
                  <c:v>482.49014050019389</c:v>
                </c:pt>
                <c:pt idx="12">
                  <c:v>505.66039139936174</c:v>
                </c:pt>
                <c:pt idx="13">
                  <c:v>533.02896391479885</c:v>
                </c:pt>
                <c:pt idx="14">
                  <c:v>577.47820674393836</c:v>
                </c:pt>
                <c:pt idx="15">
                  <c:v>636.60990431604341</c:v>
                </c:pt>
                <c:pt idx="16">
                  <c:v>683.21276686512169</c:v>
                </c:pt>
                <c:pt idx="17">
                  <c:v>740.30372138045652</c:v>
                </c:pt>
                <c:pt idx="18">
                  <c:v>812.53070104176709</c:v>
                </c:pt>
                <c:pt idx="19">
                  <c:v>880.94789097728358</c:v>
                </c:pt>
                <c:pt idx="20">
                  <c:v>911.85095398654141</c:v>
                </c:pt>
                <c:pt idx="21">
                  <c:v>946.82981125770175</c:v>
                </c:pt>
                <c:pt idx="22">
                  <c:v>1015.4811113223781</c:v>
                </c:pt>
                <c:pt idx="23">
                  <c:v>1104.1141583336603</c:v>
                </c:pt>
                <c:pt idx="24">
                  <c:v>1201.0088718424386</c:v>
                </c:pt>
                <c:pt idx="25">
                  <c:v>1311.9104972076188</c:v>
                </c:pt>
                <c:pt idx="26">
                  <c:v>1419.8410173111267</c:v>
                </c:pt>
                <c:pt idx="27">
                  <c:v>1522.3184841214513</c:v>
                </c:pt>
                <c:pt idx="28">
                  <c:v>1619.0544332300985</c:v>
                </c:pt>
                <c:pt idx="29">
                  <c:v>1644.9964010288668</c:v>
                </c:pt>
                <c:pt idx="30">
                  <c:v>1756.5905840185337</c:v>
                </c:pt>
                <c:pt idx="31">
                  <c:v>1887.2703487001179</c:v>
                </c:pt>
                <c:pt idx="32">
                  <c:v>1977.6058968989394</c:v>
                </c:pt>
                <c:pt idx="33">
                  <c:v>2117.3271990006801</c:v>
                </c:pt>
                <c:pt idx="34">
                  <c:v>2256.9427849525187</c:v>
                </c:pt>
                <c:pt idx="35">
                  <c:v>2429.9196407322652</c:v>
                </c:pt>
                <c:pt idx="36">
                  <c:v>2612.6888917103215</c:v>
                </c:pt>
                <c:pt idx="37">
                  <c:v>2837.0947392523931</c:v>
                </c:pt>
                <c:pt idx="38">
                  <c:v>3081.7039939119095</c:v>
                </c:pt>
                <c:pt idx="39">
                  <c:v>3259.8549475805908</c:v>
                </c:pt>
                <c:pt idx="40">
                  <c:v>3358.5347269045678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'[1]GNP per cap'!$B$8</c:f>
              <c:strCache>
                <c:ptCount val="1"/>
                <c:pt idx="0">
                  <c:v>South Asia (incl India)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cap'!$E$8:$AS$8</c:f>
              <c:numCache>
                <c:formatCode>General</c:formatCode>
                <c:ptCount val="41"/>
                <c:pt idx="0">
                  <c:v>247.32870658546096</c:v>
                </c:pt>
                <c:pt idx="1">
                  <c:v>255.36740430371123</c:v>
                </c:pt>
                <c:pt idx="2">
                  <c:v>251.6380870214158</c:v>
                </c:pt>
                <c:pt idx="3">
                  <c:v>242.36631681302774</c:v>
                </c:pt>
                <c:pt idx="4">
                  <c:v>245.52931629411188</c:v>
                </c:pt>
                <c:pt idx="5">
                  <c:v>245.28449329225944</c:v>
                </c:pt>
                <c:pt idx="6">
                  <c:v>257.28038587913068</c:v>
                </c:pt>
                <c:pt idx="7">
                  <c:v>258.0150541793335</c:v>
                </c:pt>
                <c:pt idx="8">
                  <c:v>268.35422265243557</c:v>
                </c:pt>
                <c:pt idx="9">
                  <c:v>278.43782926105223</c:v>
                </c:pt>
                <c:pt idx="10">
                  <c:v>264.44837193833001</c:v>
                </c:pt>
                <c:pt idx="11">
                  <c:v>275.57397873906746</c:v>
                </c:pt>
                <c:pt idx="12">
                  <c:v>286.7861145027382</c:v>
                </c:pt>
                <c:pt idx="13">
                  <c:v>291.94997516422688</c:v>
                </c:pt>
                <c:pt idx="14">
                  <c:v>304.57641744460977</c:v>
                </c:pt>
                <c:pt idx="15">
                  <c:v>311.07305141051654</c:v>
                </c:pt>
                <c:pt idx="16">
                  <c:v>321.65249703789033</c:v>
                </c:pt>
                <c:pt idx="17">
                  <c:v>330.10829806615379</c:v>
                </c:pt>
                <c:pt idx="18">
                  <c:v>337.48389726382305</c:v>
                </c:pt>
                <c:pt idx="19">
                  <c:v>359.08078856376017</c:v>
                </c:pt>
                <c:pt idx="20">
                  <c:v>371.96689759447816</c:v>
                </c:pt>
                <c:pt idx="21">
                  <c:v>384.58421427969836</c:v>
                </c:pt>
                <c:pt idx="22">
                  <c:v>383.79790263224714</c:v>
                </c:pt>
                <c:pt idx="23">
                  <c:v>396.78647935826916</c:v>
                </c:pt>
                <c:pt idx="24">
                  <c:v>405.53832734411094</c:v>
                </c:pt>
                <c:pt idx="25">
                  <c:v>423.37766661626966</c:v>
                </c:pt>
                <c:pt idx="26">
                  <c:v>444.69464387554029</c:v>
                </c:pt>
                <c:pt idx="27">
                  <c:v>465.38258708993055</c:v>
                </c:pt>
                <c:pt idx="28">
                  <c:v>475.3638412778559</c:v>
                </c:pt>
                <c:pt idx="29">
                  <c:v>491.35239043477287</c:v>
                </c:pt>
                <c:pt idx="30">
                  <c:v>513.36775503243837</c:v>
                </c:pt>
                <c:pt idx="31">
                  <c:v>524.93741169524196</c:v>
                </c:pt>
                <c:pt idx="32">
                  <c:v>538.76263496032186</c:v>
                </c:pt>
                <c:pt idx="33">
                  <c:v>551.37742106287203</c:v>
                </c:pt>
                <c:pt idx="34">
                  <c:v>585.07886514116683</c:v>
                </c:pt>
                <c:pt idx="35">
                  <c:v>614.61348802040072</c:v>
                </c:pt>
                <c:pt idx="36">
                  <c:v>654.68891464409955</c:v>
                </c:pt>
                <c:pt idx="37">
                  <c:v>703.15590126684151</c:v>
                </c:pt>
                <c:pt idx="38">
                  <c:v>751.77348941893092</c:v>
                </c:pt>
                <c:pt idx="39">
                  <c:v>790.8408796112551</c:v>
                </c:pt>
                <c:pt idx="40">
                  <c:v>814.33492387543731</c:v>
                </c:pt>
              </c:numCache>
            </c:numRef>
          </c:val>
          <c:smooth val="1"/>
        </c:ser>
        <c:ser>
          <c:idx val="6"/>
          <c:order val="5"/>
          <c:tx>
            <c:strRef>
              <c:f>'[1]GNP per cap'!$B$9</c:f>
              <c:strCache>
                <c:ptCount val="1"/>
                <c:pt idx="0">
                  <c:v>Sub-Saharan Africa</c:v>
                </c:pt>
              </c:strCache>
            </c:strRef>
          </c:tx>
          <c:spPr>
            <a:ln w="31750">
              <a:solidFill>
                <a:srgbClr val="FF0000"/>
              </a:solidFill>
              <a:prstDash val="lgDashDot"/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cap'!$E$9:$AS$9</c:f>
              <c:numCache>
                <c:formatCode>General</c:formatCode>
                <c:ptCount val="41"/>
                <c:pt idx="0">
                  <c:v>1030.4560149077829</c:v>
                </c:pt>
                <c:pt idx="1">
                  <c:v>1055.9477905065121</c:v>
                </c:pt>
                <c:pt idx="2">
                  <c:v>1088.2005281755339</c:v>
                </c:pt>
                <c:pt idx="3">
                  <c:v>1082.1629620145875</c:v>
                </c:pt>
                <c:pt idx="4">
                  <c:v>1106.5278054987602</c:v>
                </c:pt>
                <c:pt idx="5">
                  <c:v>1140.7054944254132</c:v>
                </c:pt>
                <c:pt idx="6">
                  <c:v>1111.2113158834236</c:v>
                </c:pt>
                <c:pt idx="7">
                  <c:v>1104.846519246561</c:v>
                </c:pt>
                <c:pt idx="8">
                  <c:v>1088.0605361019632</c:v>
                </c:pt>
                <c:pt idx="9">
                  <c:v>1058.6845268904053</c:v>
                </c:pt>
                <c:pt idx="10">
                  <c:v>1061.8301030437804</c:v>
                </c:pt>
                <c:pt idx="11">
                  <c:v>1072.9237052953529</c:v>
                </c:pt>
                <c:pt idx="12">
                  <c:v>1065.6847320354459</c:v>
                </c:pt>
                <c:pt idx="13">
                  <c:v>1051.5090088663633</c:v>
                </c:pt>
                <c:pt idx="14">
                  <c:v>1019.7986621061059</c:v>
                </c:pt>
                <c:pt idx="15">
                  <c:v>1024.9118258011463</c:v>
                </c:pt>
                <c:pt idx="16">
                  <c:v>1009.495376994822</c:v>
                </c:pt>
                <c:pt idx="17">
                  <c:v>999.48407702160387</c:v>
                </c:pt>
                <c:pt idx="18">
                  <c:v>989.73896024494422</c:v>
                </c:pt>
                <c:pt idx="19">
                  <c:v>997.60010530856778</c:v>
                </c:pt>
                <c:pt idx="20">
                  <c:v>990.13533559205109</c:v>
                </c:pt>
                <c:pt idx="21">
                  <c:v>959.28206052146948</c:v>
                </c:pt>
                <c:pt idx="22">
                  <c:v>925.17517812694268</c:v>
                </c:pt>
                <c:pt idx="23">
                  <c:v>881.26590818112902</c:v>
                </c:pt>
                <c:pt idx="24">
                  <c:v>840.16373482345375</c:v>
                </c:pt>
                <c:pt idx="25">
                  <c:v>822.78132566910494</c:v>
                </c:pt>
                <c:pt idx="26">
                  <c:v>834.4569053679536</c:v>
                </c:pt>
                <c:pt idx="27">
                  <c:v>847.77365461746149</c:v>
                </c:pt>
                <c:pt idx="28">
                  <c:v>846.85068839768951</c:v>
                </c:pt>
                <c:pt idx="29">
                  <c:v>843.07393040006332</c:v>
                </c:pt>
                <c:pt idx="30">
                  <c:v>835.00937236932293</c:v>
                </c:pt>
                <c:pt idx="31">
                  <c:v>844.48686454935148</c:v>
                </c:pt>
                <c:pt idx="32">
                  <c:v>849.23314603695076</c:v>
                </c:pt>
                <c:pt idx="33">
                  <c:v>858.92384457742673</c:v>
                </c:pt>
                <c:pt idx="34">
                  <c:v>874.07488898809072</c:v>
                </c:pt>
                <c:pt idx="35">
                  <c:v>896.49331867767148</c:v>
                </c:pt>
                <c:pt idx="36">
                  <c:v>927.45410604503172</c:v>
                </c:pt>
                <c:pt idx="37">
                  <c:v>960.15629577946083</c:v>
                </c:pt>
                <c:pt idx="38">
                  <c:v>999.12482381767848</c:v>
                </c:pt>
                <c:pt idx="39">
                  <c:v>1027.8705788793804</c:v>
                </c:pt>
                <c:pt idx="40">
                  <c:v>996.9672106293383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20768"/>
        <c:axId val="40632704"/>
      </c:lineChart>
      <c:lineChart>
        <c:grouping val="standard"/>
        <c:varyColors val="0"/>
        <c:ser>
          <c:idx val="3"/>
          <c:order val="2"/>
          <c:tx>
            <c:strRef>
              <c:f>'[1]GNP per cap'!$B$6</c:f>
              <c:strCache>
                <c:ptCount val="1"/>
                <c:pt idx="0">
                  <c:v>United States</c:v>
                </c:pt>
              </c:strCache>
            </c:strRef>
          </c:tx>
          <c:spPr>
            <a:ln>
              <a:prstDash val="lgDash"/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'[1]GNP per cap'!$E$6:$AS$6</c:f>
              <c:numCache>
                <c:formatCode>General</c:formatCode>
                <c:ptCount val="41"/>
                <c:pt idx="0">
                  <c:v>20993.511843968481</c:v>
                </c:pt>
                <c:pt idx="1">
                  <c:v>20786.176189454385</c:v>
                </c:pt>
                <c:pt idx="2">
                  <c:v>21214.469736734387</c:v>
                </c:pt>
                <c:pt idx="3">
                  <c:v>22099.754163966914</c:v>
                </c:pt>
                <c:pt idx="4">
                  <c:v>23150.95158770982</c:v>
                </c:pt>
                <c:pt idx="5">
                  <c:v>22824.674778119654</c:v>
                </c:pt>
                <c:pt idx="6">
                  <c:v>22556.78256078306</c:v>
                </c:pt>
                <c:pt idx="7">
                  <c:v>23533.914279817458</c:v>
                </c:pt>
                <c:pt idx="8">
                  <c:v>24373.816626483043</c:v>
                </c:pt>
                <c:pt idx="9">
                  <c:v>25459.712020127143</c:v>
                </c:pt>
                <c:pt idx="10">
                  <c:v>25975.614849703401</c:v>
                </c:pt>
                <c:pt idx="11">
                  <c:v>25612.837977464216</c:v>
                </c:pt>
                <c:pt idx="12">
                  <c:v>26002.169179295652</c:v>
                </c:pt>
                <c:pt idx="13">
                  <c:v>25255.022512268999</c:v>
                </c:pt>
                <c:pt idx="14">
                  <c:v>26157.513797686985</c:v>
                </c:pt>
                <c:pt idx="15">
                  <c:v>27795.284427103034</c:v>
                </c:pt>
                <c:pt idx="16">
                  <c:v>28686.156021478306</c:v>
                </c:pt>
                <c:pt idx="17">
                  <c:v>29411.368354111335</c:v>
                </c:pt>
                <c:pt idx="18">
                  <c:v>30134.911587139057</c:v>
                </c:pt>
                <c:pt idx="19">
                  <c:v>31096.265732920798</c:v>
                </c:pt>
                <c:pt idx="20">
                  <c:v>31895.075095243647</c:v>
                </c:pt>
                <c:pt idx="21">
                  <c:v>32131.548166344593</c:v>
                </c:pt>
                <c:pt idx="22">
                  <c:v>31652.08006171291</c:v>
                </c:pt>
                <c:pt idx="23">
                  <c:v>32271.489021497488</c:v>
                </c:pt>
                <c:pt idx="24">
                  <c:v>32706.151610668894</c:v>
                </c:pt>
                <c:pt idx="25">
                  <c:v>33610.159547374584</c:v>
                </c:pt>
                <c:pt idx="26">
                  <c:v>34048.319502406332</c:v>
                </c:pt>
                <c:pt idx="27">
                  <c:v>34900.98289266276</c:v>
                </c:pt>
                <c:pt idx="28">
                  <c:v>36037.124233854927</c:v>
                </c:pt>
                <c:pt idx="29">
                  <c:v>37106.228612738021</c:v>
                </c:pt>
                <c:pt idx="30">
                  <c:v>38315.938332853439</c:v>
                </c:pt>
                <c:pt idx="31">
                  <c:v>39313.654494683688</c:v>
                </c:pt>
                <c:pt idx="32">
                  <c:v>39210.281800538578</c:v>
                </c:pt>
                <c:pt idx="33">
                  <c:v>39465.041275791176</c:v>
                </c:pt>
                <c:pt idx="34">
                  <c:v>40109.208298072481</c:v>
                </c:pt>
                <c:pt idx="35">
                  <c:v>41188.816249745083</c:v>
                </c:pt>
                <c:pt idx="36">
                  <c:v>42067.150173009046</c:v>
                </c:pt>
                <c:pt idx="37">
                  <c:v>42870.339678509634</c:v>
                </c:pt>
                <c:pt idx="38">
                  <c:v>43363.004631915886</c:v>
                </c:pt>
                <c:pt idx="39">
                  <c:v>43156.404671273798</c:v>
                </c:pt>
                <c:pt idx="40">
                  <c:v>41645.724315541825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635776"/>
        <c:axId val="40634240"/>
      </c:lineChart>
      <c:catAx>
        <c:axId val="3832076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100" baseline="0">
                <a:latin typeface="Arial" pitchFamily="34" charset="0"/>
              </a:defRPr>
            </a:pPr>
            <a:endParaRPr lang="en-US"/>
          </a:p>
        </c:txPr>
        <c:crossAx val="40632704"/>
        <c:crosses val="autoZero"/>
        <c:auto val="1"/>
        <c:lblAlgn val="ctr"/>
        <c:lblOffset val="100"/>
        <c:noMultiLvlLbl val="0"/>
      </c:catAx>
      <c:valAx>
        <c:axId val="40632704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8320768"/>
        <c:crosses val="autoZero"/>
        <c:crossBetween val="between"/>
      </c:valAx>
      <c:valAx>
        <c:axId val="40634240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40635776"/>
        <c:crosses val="max"/>
        <c:crossBetween val="between"/>
      </c:valAx>
      <c:catAx>
        <c:axId val="40635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4063424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ZA" sz="2400"/>
              <a:t>Shares of World GDP$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3155066013558654E-2"/>
          <c:y val="0.10257392956075442"/>
          <c:w val="0.81388558538587152"/>
          <c:h val="0.75346914968962209"/>
        </c:manualLayout>
      </c:layout>
      <c:lineChart>
        <c:grouping val="standard"/>
        <c:varyColors val="0"/>
        <c:ser>
          <c:idx val="0"/>
          <c:order val="0"/>
          <c:tx>
            <c:strRef>
              <c:f>'GDPPPP$'!$A$39</c:f>
              <c:strCache>
                <c:ptCount val="1"/>
                <c:pt idx="0">
                  <c:v>Major advanced economies (G7)</c:v>
                </c:pt>
              </c:strCache>
            </c:strRef>
          </c:tx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'GDPPPP$'!$H$39:$AQ$39</c:f>
              <c:numCache>
                <c:formatCode>#,##0.0</c:formatCode>
                <c:ptCount val="36"/>
                <c:pt idx="0">
                  <c:v>55.872</c:v>
                </c:pt>
                <c:pt idx="1">
                  <c:v>55.500999999999998</c:v>
                </c:pt>
                <c:pt idx="2">
                  <c:v>55.792999999999999</c:v>
                </c:pt>
                <c:pt idx="3">
                  <c:v>55.94</c:v>
                </c:pt>
                <c:pt idx="4">
                  <c:v>55.985999999999997</c:v>
                </c:pt>
                <c:pt idx="5">
                  <c:v>55.844999999999999</c:v>
                </c:pt>
                <c:pt idx="6">
                  <c:v>55.625</c:v>
                </c:pt>
                <c:pt idx="7">
                  <c:v>55.831000000000003</c:v>
                </c:pt>
                <c:pt idx="8">
                  <c:v>55.87</c:v>
                </c:pt>
                <c:pt idx="9">
                  <c:v>55.707999999999998</c:v>
                </c:pt>
                <c:pt idx="10">
                  <c:v>55.151000000000003</c:v>
                </c:pt>
                <c:pt idx="11">
                  <c:v>51.292999999999999</c:v>
                </c:pt>
                <c:pt idx="12">
                  <c:v>50.911999999999999</c:v>
                </c:pt>
                <c:pt idx="13">
                  <c:v>50.881</c:v>
                </c:pt>
                <c:pt idx="14">
                  <c:v>50.27</c:v>
                </c:pt>
                <c:pt idx="15">
                  <c:v>49.792999999999999</c:v>
                </c:pt>
                <c:pt idx="16">
                  <c:v>49.369</c:v>
                </c:pt>
                <c:pt idx="17">
                  <c:v>49.454000000000001</c:v>
                </c:pt>
                <c:pt idx="18">
                  <c:v>49.322000000000003</c:v>
                </c:pt>
                <c:pt idx="19">
                  <c:v>48.851999999999997</c:v>
                </c:pt>
                <c:pt idx="20">
                  <c:v>48.377000000000002</c:v>
                </c:pt>
                <c:pt idx="21">
                  <c:v>47.677999999999997</c:v>
                </c:pt>
                <c:pt idx="22">
                  <c:v>46.866</c:v>
                </c:pt>
                <c:pt idx="23">
                  <c:v>45.914999999999999</c:v>
                </c:pt>
                <c:pt idx="24">
                  <c:v>45.057000000000002</c:v>
                </c:pt>
                <c:pt idx="25">
                  <c:v>43.991</c:v>
                </c:pt>
                <c:pt idx="26">
                  <c:v>42.698999999999998</c:v>
                </c:pt>
                <c:pt idx="27">
                  <c:v>41.454999999999998</c:v>
                </c:pt>
                <c:pt idx="28">
                  <c:v>40.1</c:v>
                </c:pt>
                <c:pt idx="29">
                  <c:v>39.286999999999999</c:v>
                </c:pt>
                <c:pt idx="30">
                  <c:v>38.35</c:v>
                </c:pt>
                <c:pt idx="31">
                  <c:v>37.515000000000001</c:v>
                </c:pt>
                <c:pt idx="32">
                  <c:v>36.71</c:v>
                </c:pt>
                <c:pt idx="33">
                  <c:v>35.960999999999999</c:v>
                </c:pt>
                <c:pt idx="34">
                  <c:v>35.225999999999999</c:v>
                </c:pt>
                <c:pt idx="35">
                  <c:v>34.479999999999997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'GDPPPP$'!$A$40</c:f>
              <c:strCache>
                <c:ptCount val="1"/>
                <c:pt idx="0">
                  <c:v>Central and eastern Europe + CIS</c:v>
                </c:pt>
              </c:strCache>
            </c:strRef>
          </c:tx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'GDPPPP$'!$H$40:$AQ$40</c:f>
              <c:numCache>
                <c:formatCode>#,##0.0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3.218</c:v>
                </c:pt>
                <c:pt idx="11">
                  <c:v>9.016</c:v>
                </c:pt>
                <c:pt idx="12">
                  <c:v>8.3680000000000003</c:v>
                </c:pt>
                <c:pt idx="13">
                  <c:v>7.4130000000000003</c:v>
                </c:pt>
                <c:pt idx="14">
                  <c:v>7.1609999999999996</c:v>
                </c:pt>
                <c:pt idx="15">
                  <c:v>6.9160000000000004</c:v>
                </c:pt>
                <c:pt idx="16">
                  <c:v>6.95</c:v>
                </c:pt>
                <c:pt idx="17">
                  <c:v>6.7869999999999999</c:v>
                </c:pt>
                <c:pt idx="18">
                  <c:v>6.7309999999999999</c:v>
                </c:pt>
                <c:pt idx="19">
                  <c:v>6.9049999999999994</c:v>
                </c:pt>
                <c:pt idx="20">
                  <c:v>6.9640000000000004</c:v>
                </c:pt>
                <c:pt idx="21">
                  <c:v>7.0969999999999995</c:v>
                </c:pt>
                <c:pt idx="22">
                  <c:v>7.2919999999999998</c:v>
                </c:pt>
                <c:pt idx="23">
                  <c:v>7.5030000000000001</c:v>
                </c:pt>
                <c:pt idx="24">
                  <c:v>7.657</c:v>
                </c:pt>
                <c:pt idx="25">
                  <c:v>7.8420000000000005</c:v>
                </c:pt>
                <c:pt idx="26">
                  <c:v>7.9930000000000003</c:v>
                </c:pt>
                <c:pt idx="27">
                  <c:v>8.120000000000001</c:v>
                </c:pt>
                <c:pt idx="28">
                  <c:v>7.7530000000000001</c:v>
                </c:pt>
                <c:pt idx="29">
                  <c:v>7.7140000000000004</c:v>
                </c:pt>
                <c:pt idx="30">
                  <c:v>7.7650000000000006</c:v>
                </c:pt>
                <c:pt idx="31">
                  <c:v>7.74</c:v>
                </c:pt>
                <c:pt idx="32">
                  <c:v>7.7050000000000001</c:v>
                </c:pt>
                <c:pt idx="33">
                  <c:v>7.6630000000000003</c:v>
                </c:pt>
                <c:pt idx="34">
                  <c:v>7.6129999999999995</c:v>
                </c:pt>
                <c:pt idx="35">
                  <c:v>7.5619999999999994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'GDPPPP$'!$A$41</c:f>
              <c:strCache>
                <c:ptCount val="1"/>
                <c:pt idx="0">
                  <c:v>Developing Asia + Newly industrialised Asia</c:v>
                </c:pt>
              </c:strCache>
            </c:strRef>
          </c:tx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'GDPPPP$'!$H$41:$AQ$41</c:f>
              <c:numCache>
                <c:formatCode>#,##0.0</c:formatCode>
                <c:ptCount val="36"/>
                <c:pt idx="0">
                  <c:v>10.185</c:v>
                </c:pt>
                <c:pt idx="1">
                  <c:v>10.696</c:v>
                </c:pt>
                <c:pt idx="2">
                  <c:v>11.189</c:v>
                </c:pt>
                <c:pt idx="3">
                  <c:v>11.523</c:v>
                </c:pt>
                <c:pt idx="4">
                  <c:v>11.821999999999999</c:v>
                </c:pt>
                <c:pt idx="5">
                  <c:v>12.247</c:v>
                </c:pt>
                <c:pt idx="6">
                  <c:v>12.760000000000002</c:v>
                </c:pt>
                <c:pt idx="7">
                  <c:v>13.327</c:v>
                </c:pt>
                <c:pt idx="8">
                  <c:v>13.65</c:v>
                </c:pt>
                <c:pt idx="9">
                  <c:v>14.01</c:v>
                </c:pt>
                <c:pt idx="10">
                  <c:v>14.613</c:v>
                </c:pt>
                <c:pt idx="11">
                  <c:v>14.414</c:v>
                </c:pt>
                <c:pt idx="12">
                  <c:v>15.303999999999998</c:v>
                </c:pt>
                <c:pt idx="13">
                  <c:v>16.173000000000002</c:v>
                </c:pt>
                <c:pt idx="14">
                  <c:v>16.935000000000002</c:v>
                </c:pt>
                <c:pt idx="15">
                  <c:v>17.643000000000001</c:v>
                </c:pt>
                <c:pt idx="16">
                  <c:v>17.981000000000002</c:v>
                </c:pt>
                <c:pt idx="17">
                  <c:v>17.884999999999998</c:v>
                </c:pt>
                <c:pt idx="18">
                  <c:v>18.419</c:v>
                </c:pt>
                <c:pt idx="19">
                  <c:v>18.817</c:v>
                </c:pt>
                <c:pt idx="20">
                  <c:v>19.306000000000001</c:v>
                </c:pt>
                <c:pt idx="21">
                  <c:v>20.047000000000001</c:v>
                </c:pt>
                <c:pt idx="22">
                  <c:v>20.756</c:v>
                </c:pt>
                <c:pt idx="23">
                  <c:v>21.372</c:v>
                </c:pt>
                <c:pt idx="24">
                  <c:v>22.169999999999998</c:v>
                </c:pt>
                <c:pt idx="25">
                  <c:v>23.085999999999999</c:v>
                </c:pt>
                <c:pt idx="26">
                  <c:v>24.219000000000001</c:v>
                </c:pt>
                <c:pt idx="27">
                  <c:v>25.186</c:v>
                </c:pt>
                <c:pt idx="28">
                  <c:v>26.926000000000002</c:v>
                </c:pt>
                <c:pt idx="29">
                  <c:v>28.024000000000001</c:v>
                </c:pt>
                <c:pt idx="30">
                  <c:v>29.081000000000003</c:v>
                </c:pt>
                <c:pt idx="31">
                  <c:v>30.076000000000001</c:v>
                </c:pt>
                <c:pt idx="32">
                  <c:v>31.078000000000003</c:v>
                </c:pt>
                <c:pt idx="33">
                  <c:v>32.066000000000003</c:v>
                </c:pt>
                <c:pt idx="34">
                  <c:v>33.070999999999998</c:v>
                </c:pt>
                <c:pt idx="35">
                  <c:v>34.097999999999999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'GDPPPP$'!$A$42</c:f>
              <c:strCache>
                <c:ptCount val="1"/>
                <c:pt idx="0">
                  <c:v>Latin America and the Caribbean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'GDPPPP$'!$H$42:$AQ$42</c:f>
              <c:numCache>
                <c:formatCode>#,##0.0</c:formatCode>
                <c:ptCount val="36"/>
                <c:pt idx="0">
                  <c:v>11.173999999999999</c:v>
                </c:pt>
                <c:pt idx="1">
                  <c:v>11.035</c:v>
                </c:pt>
                <c:pt idx="2">
                  <c:v>10.467000000000001</c:v>
                </c:pt>
                <c:pt idx="3">
                  <c:v>10.353</c:v>
                </c:pt>
                <c:pt idx="4">
                  <c:v>10.263</c:v>
                </c:pt>
                <c:pt idx="5">
                  <c:v>10.324999999999999</c:v>
                </c:pt>
                <c:pt idx="6">
                  <c:v>10.281000000000001</c:v>
                </c:pt>
                <c:pt idx="7">
                  <c:v>9.9350000000000005</c:v>
                </c:pt>
                <c:pt idx="8">
                  <c:v>9.6940000000000008</c:v>
                </c:pt>
                <c:pt idx="9">
                  <c:v>9.4440000000000008</c:v>
                </c:pt>
                <c:pt idx="10">
                  <c:v>9.5990000000000002</c:v>
                </c:pt>
                <c:pt idx="11">
                  <c:v>9.032</c:v>
                </c:pt>
                <c:pt idx="12">
                  <c:v>9.2080000000000002</c:v>
                </c:pt>
                <c:pt idx="13">
                  <c:v>9.3680000000000003</c:v>
                </c:pt>
                <c:pt idx="14">
                  <c:v>9.1329999999999991</c:v>
                </c:pt>
                <c:pt idx="15">
                  <c:v>9.1180000000000003</c:v>
                </c:pt>
                <c:pt idx="16">
                  <c:v>9.23</c:v>
                </c:pt>
                <c:pt idx="17">
                  <c:v>9.2129999999999992</c:v>
                </c:pt>
                <c:pt idx="18">
                  <c:v>8.9209999999999994</c:v>
                </c:pt>
                <c:pt idx="19">
                  <c:v>8.8480000000000008</c:v>
                </c:pt>
                <c:pt idx="20">
                  <c:v>8.69</c:v>
                </c:pt>
                <c:pt idx="21">
                  <c:v>8.4659999999999993</c:v>
                </c:pt>
                <c:pt idx="22">
                  <c:v>8.3390000000000004</c:v>
                </c:pt>
                <c:pt idx="23">
                  <c:v>8.4329999999999998</c:v>
                </c:pt>
                <c:pt idx="24">
                  <c:v>8.4030000000000005</c:v>
                </c:pt>
                <c:pt idx="25">
                  <c:v>8.4369999999999994</c:v>
                </c:pt>
                <c:pt idx="26">
                  <c:v>8.4730000000000008</c:v>
                </c:pt>
                <c:pt idx="27">
                  <c:v>8.6029999999999998</c:v>
                </c:pt>
                <c:pt idx="28">
                  <c:v>8.5259999999999998</c:v>
                </c:pt>
                <c:pt idx="29">
                  <c:v>8.6080000000000005</c:v>
                </c:pt>
                <c:pt idx="30">
                  <c:v>8.6690000000000005</c:v>
                </c:pt>
                <c:pt idx="31">
                  <c:v>8.6709999999999994</c:v>
                </c:pt>
                <c:pt idx="32">
                  <c:v>8.641</c:v>
                </c:pt>
                <c:pt idx="33">
                  <c:v>8.5939999999999994</c:v>
                </c:pt>
                <c:pt idx="34">
                  <c:v>8.5299999999999994</c:v>
                </c:pt>
                <c:pt idx="35">
                  <c:v>8.4589999999999996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'GDPPPP$'!$A$44</c:f>
              <c:strCache>
                <c:ptCount val="1"/>
                <c:pt idx="0">
                  <c:v>Sub-Saharan Africa</c:v>
                </c:pt>
              </c:strCache>
            </c:strRef>
          </c:tx>
          <c:spPr>
            <a:ln>
              <a:solidFill>
                <a:srgbClr val="FF0000"/>
              </a:solidFill>
              <a:prstDash val="lgDash"/>
            </a:ln>
          </c:spPr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'GDPPPP$'!$H$43:$AQ$43</c:f>
              <c:numCache>
                <c:formatCode>#,##0.0</c:formatCode>
                <c:ptCount val="36"/>
                <c:pt idx="0">
                  <c:v>5.12</c:v>
                </c:pt>
                <c:pt idx="1">
                  <c:v>5.0910000000000002</c:v>
                </c:pt>
                <c:pt idx="2">
                  <c:v>5.0579999999999998</c:v>
                </c:pt>
                <c:pt idx="3">
                  <c:v>4.9669999999999996</c:v>
                </c:pt>
                <c:pt idx="4">
                  <c:v>4.8940000000000001</c:v>
                </c:pt>
                <c:pt idx="5">
                  <c:v>4.6479999999999997</c:v>
                </c:pt>
                <c:pt idx="6">
                  <c:v>4.4729999999999999</c:v>
                </c:pt>
                <c:pt idx="7">
                  <c:v>4.2169999999999996</c:v>
                </c:pt>
                <c:pt idx="8">
                  <c:v>4.2060000000000004</c:v>
                </c:pt>
                <c:pt idx="9">
                  <c:v>4.4169999999999998</c:v>
                </c:pt>
                <c:pt idx="10">
                  <c:v>4.58</c:v>
                </c:pt>
                <c:pt idx="11">
                  <c:v>4.3579999999999997</c:v>
                </c:pt>
                <c:pt idx="12">
                  <c:v>4.3330000000000002</c:v>
                </c:pt>
                <c:pt idx="13">
                  <c:v>4.3029999999999999</c:v>
                </c:pt>
                <c:pt idx="14">
                  <c:v>4.2320000000000002</c:v>
                </c:pt>
                <c:pt idx="15">
                  <c:v>4.2880000000000003</c:v>
                </c:pt>
                <c:pt idx="16">
                  <c:v>4.2709999999999999</c:v>
                </c:pt>
                <c:pt idx="17">
                  <c:v>4.3330000000000002</c:v>
                </c:pt>
                <c:pt idx="18">
                  <c:v>4.2640000000000002</c:v>
                </c:pt>
                <c:pt idx="19">
                  <c:v>4.2670000000000003</c:v>
                </c:pt>
                <c:pt idx="20">
                  <c:v>4.2939999999999996</c:v>
                </c:pt>
                <c:pt idx="21">
                  <c:v>4.3230000000000004</c:v>
                </c:pt>
                <c:pt idx="22">
                  <c:v>4.4729999999999999</c:v>
                </c:pt>
                <c:pt idx="23">
                  <c:v>4.6280000000000001</c:v>
                </c:pt>
                <c:pt idx="24">
                  <c:v>4.7030000000000003</c:v>
                </c:pt>
                <c:pt idx="25">
                  <c:v>4.7359999999999998</c:v>
                </c:pt>
                <c:pt idx="26">
                  <c:v>4.7919999999999998</c:v>
                </c:pt>
                <c:pt idx="27">
                  <c:v>4.8780000000000001</c:v>
                </c:pt>
                <c:pt idx="28">
                  <c:v>5.0490000000000004</c:v>
                </c:pt>
                <c:pt idx="29">
                  <c:v>5.0170000000000003</c:v>
                </c:pt>
                <c:pt idx="30">
                  <c:v>4.9509999999999996</c:v>
                </c:pt>
                <c:pt idx="31">
                  <c:v>4.9539999999999997</c:v>
                </c:pt>
                <c:pt idx="32">
                  <c:v>4.9710000000000001</c:v>
                </c:pt>
                <c:pt idx="33">
                  <c:v>4.9829999999999997</c:v>
                </c:pt>
                <c:pt idx="34">
                  <c:v>4.9950000000000001</c:v>
                </c:pt>
                <c:pt idx="35">
                  <c:v>5.0119999999999996</c:v>
                </c:pt>
              </c:numCache>
            </c:numRef>
          </c:val>
          <c:smooth val="0"/>
        </c:ser>
        <c:ser>
          <c:idx val="5"/>
          <c:order val="5"/>
          <c:marker>
            <c:symbol val="none"/>
          </c:marker>
          <c:cat>
            <c:numRef>
              <c:f>'GDPPPP$'!$G$1:$AQ$1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'GDPPPP$'!$H$44:$AQ$44</c:f>
              <c:numCache>
                <c:formatCode>#,##0.0</c:formatCode>
                <c:ptCount val="36"/>
                <c:pt idx="0">
                  <c:v>2.7130000000000001</c:v>
                </c:pt>
                <c:pt idx="1">
                  <c:v>2.7109999999999999</c:v>
                </c:pt>
                <c:pt idx="2">
                  <c:v>2.6150000000000002</c:v>
                </c:pt>
                <c:pt idx="3">
                  <c:v>2.5619999999999998</c:v>
                </c:pt>
                <c:pt idx="4">
                  <c:v>2.5179999999999998</c:v>
                </c:pt>
                <c:pt idx="5">
                  <c:v>2.4500000000000002</c:v>
                </c:pt>
                <c:pt idx="6">
                  <c:v>2.3759999999999999</c:v>
                </c:pt>
                <c:pt idx="7">
                  <c:v>2.3809999999999998</c:v>
                </c:pt>
                <c:pt idx="8">
                  <c:v>2.3679999999999999</c:v>
                </c:pt>
                <c:pt idx="9">
                  <c:v>2.3679999999999999</c:v>
                </c:pt>
                <c:pt idx="10">
                  <c:v>2.3149999999999999</c:v>
                </c:pt>
                <c:pt idx="11">
                  <c:v>2.0880000000000001</c:v>
                </c:pt>
                <c:pt idx="12">
                  <c:v>2.0630000000000002</c:v>
                </c:pt>
                <c:pt idx="13">
                  <c:v>2.0329999999999999</c:v>
                </c:pt>
                <c:pt idx="14">
                  <c:v>2.028</c:v>
                </c:pt>
                <c:pt idx="15">
                  <c:v>2.0619999999999998</c:v>
                </c:pt>
                <c:pt idx="16">
                  <c:v>2.0499999999999998</c:v>
                </c:pt>
                <c:pt idx="17">
                  <c:v>2.0459999999999998</c:v>
                </c:pt>
                <c:pt idx="18">
                  <c:v>2.0270000000000001</c:v>
                </c:pt>
                <c:pt idx="19">
                  <c:v>2.02</c:v>
                </c:pt>
                <c:pt idx="20">
                  <c:v>2.069</c:v>
                </c:pt>
                <c:pt idx="21">
                  <c:v>2.1469999999999998</c:v>
                </c:pt>
                <c:pt idx="22">
                  <c:v>2.1709999999999998</c:v>
                </c:pt>
                <c:pt idx="23">
                  <c:v>2.2250000000000001</c:v>
                </c:pt>
                <c:pt idx="24">
                  <c:v>2.2250000000000001</c:v>
                </c:pt>
                <c:pt idx="25">
                  <c:v>2.25</c:v>
                </c:pt>
                <c:pt idx="26">
                  <c:v>2.2850000000000001</c:v>
                </c:pt>
                <c:pt idx="27">
                  <c:v>2.347</c:v>
                </c:pt>
                <c:pt idx="28">
                  <c:v>2.4319999999999999</c:v>
                </c:pt>
                <c:pt idx="29">
                  <c:v>2.44</c:v>
                </c:pt>
                <c:pt idx="30">
                  <c:v>2.4710000000000001</c:v>
                </c:pt>
                <c:pt idx="31">
                  <c:v>2.5129999999999999</c:v>
                </c:pt>
                <c:pt idx="32">
                  <c:v>2.5390000000000001</c:v>
                </c:pt>
                <c:pt idx="33">
                  <c:v>2.5569999999999999</c:v>
                </c:pt>
                <c:pt idx="34">
                  <c:v>2.569</c:v>
                </c:pt>
                <c:pt idx="35">
                  <c:v>2.5760000000000001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319360"/>
        <c:axId val="52320896"/>
      </c:lineChart>
      <c:lineChart>
        <c:grouping val="standard"/>
        <c:varyColors val="0"/>
        <c:ser>
          <c:idx val="6"/>
          <c:order val="6"/>
          <c:tx>
            <c:strRef>
              <c:f>'GDPPPP$'!$A$2</c:f>
              <c:strCache>
                <c:ptCount val="1"/>
                <c:pt idx="0">
                  <c:v>World</c:v>
                </c:pt>
              </c:strCache>
            </c:strRef>
          </c:tx>
          <c:spPr>
            <a:ln w="34925">
              <a:solidFill>
                <a:srgbClr val="C00000"/>
              </a:solidFill>
            </a:ln>
          </c:spPr>
          <c:marker>
            <c:symbol val="none"/>
          </c:marker>
          <c:val>
            <c:numRef>
              <c:f>'GDPPPP$'!$G$2:$AQ$2</c:f>
              <c:numCache>
                <c:formatCode>#,##0.00</c:formatCode>
                <c:ptCount val="37"/>
                <c:pt idx="0">
                  <c:v>11317.834000000001</c:v>
                </c:pt>
                <c:pt idx="1">
                  <c:v>12636.519</c:v>
                </c:pt>
                <c:pt idx="2">
                  <c:v>13480.138000000001</c:v>
                </c:pt>
                <c:pt idx="3">
                  <c:v>14389.034</c:v>
                </c:pt>
                <c:pt idx="4">
                  <c:v>15642.677</c:v>
                </c:pt>
                <c:pt idx="5">
                  <c:v>16742.121999999999</c:v>
                </c:pt>
                <c:pt idx="6">
                  <c:v>17688.395</c:v>
                </c:pt>
                <c:pt idx="7">
                  <c:v>18867.741999999998</c:v>
                </c:pt>
                <c:pt idx="8">
                  <c:v>20361.401999999998</c:v>
                </c:pt>
                <c:pt idx="9">
                  <c:v>21922.394</c:v>
                </c:pt>
                <c:pt idx="10">
                  <c:v>23485.789000000001</c:v>
                </c:pt>
                <c:pt idx="11">
                  <c:v>24821.055</c:v>
                </c:pt>
                <c:pt idx="12">
                  <c:v>27867.858</c:v>
                </c:pt>
                <c:pt idx="13">
                  <c:v>29070.219000000001</c:v>
                </c:pt>
                <c:pt idx="14">
                  <c:v>30618.594000000001</c:v>
                </c:pt>
                <c:pt idx="15">
                  <c:v>32387.144</c:v>
                </c:pt>
                <c:pt idx="16">
                  <c:v>34215.197999999997</c:v>
                </c:pt>
                <c:pt idx="17">
                  <c:v>36249.328999999998</c:v>
                </c:pt>
                <c:pt idx="18">
                  <c:v>37559.411999999997</c:v>
                </c:pt>
                <c:pt idx="19">
                  <c:v>39463.688000000002</c:v>
                </c:pt>
                <c:pt idx="20">
                  <c:v>42264.716</c:v>
                </c:pt>
                <c:pt idx="21">
                  <c:v>44182.031999999999</c:v>
                </c:pt>
                <c:pt idx="22">
                  <c:v>46147.385000000002</c:v>
                </c:pt>
                <c:pt idx="23">
                  <c:v>48780.112000000001</c:v>
                </c:pt>
                <c:pt idx="24">
                  <c:v>52635.934999999998</c:v>
                </c:pt>
                <c:pt idx="25">
                  <c:v>56698.932999999997</c:v>
                </c:pt>
                <c:pt idx="26">
                  <c:v>61545.635999999999</c:v>
                </c:pt>
                <c:pt idx="27">
                  <c:v>66678.967000000004</c:v>
                </c:pt>
                <c:pt idx="28">
                  <c:v>69967.842999999993</c:v>
                </c:pt>
                <c:pt idx="29">
                  <c:v>70036.254000000001</c:v>
                </c:pt>
                <c:pt idx="30">
                  <c:v>74384.98</c:v>
                </c:pt>
                <c:pt idx="31">
                  <c:v>78852.864000000001</c:v>
                </c:pt>
                <c:pt idx="32">
                  <c:v>82827.512000000002</c:v>
                </c:pt>
                <c:pt idx="33">
                  <c:v>87043.135999999999</c:v>
                </c:pt>
                <c:pt idx="34">
                  <c:v>91847.372000000003</c:v>
                </c:pt>
                <c:pt idx="35">
                  <c:v>97344.369000000006</c:v>
                </c:pt>
                <c:pt idx="36">
                  <c:v>103488.66099999999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329088"/>
        <c:axId val="52327168"/>
      </c:lineChart>
      <c:catAx>
        <c:axId val="52319360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52320896"/>
        <c:crosses val="autoZero"/>
        <c:auto val="1"/>
        <c:lblAlgn val="ctr"/>
        <c:lblOffset val="100"/>
        <c:noMultiLvlLbl val="0"/>
      </c:catAx>
      <c:valAx>
        <c:axId val="52320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/>
                  <a:t>% Share</a:t>
                </a:r>
              </a:p>
            </c:rich>
          </c:tx>
          <c:layout>
            <c:manualLayout>
              <c:xMode val="edge"/>
              <c:yMode val="edge"/>
              <c:x val="6.1031866359207562E-3"/>
              <c:y val="0.45279472143564731"/>
            </c:manualLayout>
          </c:layout>
          <c:overlay val="0"/>
        </c:title>
        <c:numFmt formatCode="#,##0.0" sourceLinked="1"/>
        <c:majorTickMark val="out"/>
        <c:minorTickMark val="none"/>
        <c:tickLblPos val="nextTo"/>
        <c:crossAx val="52319360"/>
        <c:crosses val="autoZero"/>
        <c:crossBetween val="between"/>
      </c:valAx>
      <c:valAx>
        <c:axId val="52327168"/>
        <c:scaling>
          <c:orientation val="minMax"/>
          <c:max val="10000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/>
                  <a:t>Cuurent PPP </a:t>
                </a:r>
                <a:r>
                  <a:rPr lang="en-US" sz="1400"/>
                  <a:t>$,</a:t>
                </a:r>
                <a:r>
                  <a:rPr lang="en-US" sz="1400" baseline="0"/>
                  <a:t> bn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96152414634340411"/>
              <c:y val="0.37045304601320789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en-US"/>
          </a:p>
        </c:txPr>
        <c:crossAx val="52329088"/>
        <c:crosses val="max"/>
        <c:crossBetween val="between"/>
      </c:valAx>
      <c:catAx>
        <c:axId val="52329088"/>
        <c:scaling>
          <c:orientation val="minMax"/>
        </c:scaling>
        <c:delete val="1"/>
        <c:axPos val="b"/>
        <c:majorTickMark val="out"/>
        <c:minorTickMark val="none"/>
        <c:tickLblPos val="none"/>
        <c:crossAx val="52327168"/>
        <c:crosses val="autoZero"/>
        <c:auto val="1"/>
        <c:lblAlgn val="ctr"/>
        <c:lblOffset val="100"/>
        <c:noMultiLvlLbl val="0"/>
      </c:cat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200" baseline="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200"/>
              <a:t>Commodit</a:t>
            </a:r>
            <a:r>
              <a:rPr lang="en-US" sz="3200" baseline="0"/>
              <a:t>y Prices </a:t>
            </a:r>
            <a:endParaRPr lang="en-US"/>
          </a:p>
        </c:rich>
      </c:tx>
      <c:layout>
        <c:manualLayout>
          <c:xMode val="edge"/>
          <c:yMode val="edge"/>
          <c:x val="0.34068723060993522"/>
          <c:y val="2.296177821522309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0567796168304473E-2"/>
          <c:y val="0.11052414824894694"/>
          <c:w val="0.87971345064762463"/>
          <c:h val="0.75875709623401566"/>
        </c:manualLayout>
      </c:layout>
      <c:lineChart>
        <c:grouping val="standard"/>
        <c:varyColors val="0"/>
        <c:ser>
          <c:idx val="1"/>
          <c:order val="0"/>
          <c:tx>
            <c:strRef>
              <c:f>PCommodity!$A$2</c:f>
              <c:strCache>
                <c:ptCount val="1"/>
                <c:pt idx="0">
                  <c:v>Oil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PCommodity!$G$1:$AL$1</c:f>
              <c:numCache>
                <c:formatCode>General</c:formatCod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numCache>
            </c:numRef>
          </c:cat>
          <c:val>
            <c:numRef>
              <c:f>PCommodity!$G$3:$AL$3</c:f>
              <c:numCache>
                <c:formatCode>General</c:formatCode>
                <c:ptCount val="32"/>
                <c:pt idx="0">
                  <c:v>35.707000000000001</c:v>
                </c:pt>
                <c:pt idx="1">
                  <c:v>34.037999999999997</c:v>
                </c:pt>
                <c:pt idx="2">
                  <c:v>31.544</c:v>
                </c:pt>
                <c:pt idx="3">
                  <c:v>29.469000000000001</c:v>
                </c:pt>
                <c:pt idx="4">
                  <c:v>28.545999999999999</c:v>
                </c:pt>
                <c:pt idx="5">
                  <c:v>27.370999999999999</c:v>
                </c:pt>
                <c:pt idx="6">
                  <c:v>14.172000000000001</c:v>
                </c:pt>
                <c:pt idx="7">
                  <c:v>18.198</c:v>
                </c:pt>
                <c:pt idx="8">
                  <c:v>14.769</c:v>
                </c:pt>
                <c:pt idx="9">
                  <c:v>17.905999999999999</c:v>
                </c:pt>
                <c:pt idx="10">
                  <c:v>22.984999999999999</c:v>
                </c:pt>
                <c:pt idx="11">
                  <c:v>19.367999999999999</c:v>
                </c:pt>
                <c:pt idx="12">
                  <c:v>19.036000000000001</c:v>
                </c:pt>
                <c:pt idx="13">
                  <c:v>16.786999999999999</c:v>
                </c:pt>
                <c:pt idx="14">
                  <c:v>15.948</c:v>
                </c:pt>
                <c:pt idx="15">
                  <c:v>17.204000000000001</c:v>
                </c:pt>
                <c:pt idx="16">
                  <c:v>20.373000000000001</c:v>
                </c:pt>
                <c:pt idx="17">
                  <c:v>19.268000000000001</c:v>
                </c:pt>
                <c:pt idx="18">
                  <c:v>13.074</c:v>
                </c:pt>
                <c:pt idx="19">
                  <c:v>17.981000000000002</c:v>
                </c:pt>
                <c:pt idx="20">
                  <c:v>28.234000000000002</c:v>
                </c:pt>
                <c:pt idx="21">
                  <c:v>24.331</c:v>
                </c:pt>
                <c:pt idx="22">
                  <c:v>24.95</c:v>
                </c:pt>
                <c:pt idx="23">
                  <c:v>28.891999999999999</c:v>
                </c:pt>
                <c:pt idx="24">
                  <c:v>37.76</c:v>
                </c:pt>
                <c:pt idx="25">
                  <c:v>53.353999999999999</c:v>
                </c:pt>
                <c:pt idx="26">
                  <c:v>64.272999999999996</c:v>
                </c:pt>
                <c:pt idx="27">
                  <c:v>71.128</c:v>
                </c:pt>
                <c:pt idx="28">
                  <c:v>97.034999999999997</c:v>
                </c:pt>
                <c:pt idx="29">
                  <c:v>61.777000000000001</c:v>
                </c:pt>
                <c:pt idx="30">
                  <c:v>79.03</c:v>
                </c:pt>
                <c:pt idx="31">
                  <c:v>103.199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62400"/>
        <c:axId val="34264192"/>
      </c:lineChart>
      <c:lineChart>
        <c:grouping val="standard"/>
        <c:varyColors val="0"/>
        <c:ser>
          <c:idx val="2"/>
          <c:order val="1"/>
          <c:tx>
            <c:strRef>
              <c:f>PCommodity!$A$37</c:f>
              <c:strCache>
                <c:ptCount val="1"/>
                <c:pt idx="0">
                  <c:v>Metals</c:v>
                </c:pt>
              </c:strCache>
            </c:strRef>
          </c:tx>
          <c:spPr>
            <a:ln>
              <a:solidFill>
                <a:srgbClr val="EEECE1">
                  <a:lumMod val="10000"/>
                </a:srgbClr>
              </a:solidFill>
              <a:prstDash val="sysDash"/>
            </a:ln>
          </c:spPr>
          <c:marker>
            <c:symbol val="none"/>
          </c:marker>
          <c:cat>
            <c:numRef>
              <c:f>'[1]GNP per cap'!$E$3:$AS$3</c:f>
              <c:numCache>
                <c:formatCode>General</c:formatCode>
                <c:ptCount val="41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</c:numCache>
            </c:numRef>
          </c:cat>
          <c:val>
            <c:numRef>
              <c:f>PCommodity!$G$38:$AL$38</c:f>
              <c:numCache>
                <c:formatCode>General</c:formatCode>
                <c:ptCount val="32"/>
                <c:pt idx="0">
                  <c:v>73.77</c:v>
                </c:pt>
                <c:pt idx="1">
                  <c:v>58.51</c:v>
                </c:pt>
                <c:pt idx="2">
                  <c:v>49.677</c:v>
                </c:pt>
                <c:pt idx="3">
                  <c:v>58.639000000000003</c:v>
                </c:pt>
                <c:pt idx="4">
                  <c:v>52.593000000000004</c:v>
                </c:pt>
                <c:pt idx="5">
                  <c:v>47.695999999999998</c:v>
                </c:pt>
                <c:pt idx="6">
                  <c:v>47.917999999999999</c:v>
                </c:pt>
                <c:pt idx="7">
                  <c:v>60.033999999999999</c:v>
                </c:pt>
                <c:pt idx="8">
                  <c:v>92.501000000000005</c:v>
                </c:pt>
                <c:pt idx="9">
                  <c:v>84.561000000000007</c:v>
                </c:pt>
                <c:pt idx="10">
                  <c:v>74.2</c:v>
                </c:pt>
                <c:pt idx="11">
                  <c:v>62.837000000000003</c:v>
                </c:pt>
                <c:pt idx="12">
                  <c:v>61.021999999999998</c:v>
                </c:pt>
                <c:pt idx="13">
                  <c:v>52.744</c:v>
                </c:pt>
                <c:pt idx="14">
                  <c:v>62.621000000000002</c:v>
                </c:pt>
                <c:pt idx="15">
                  <c:v>76.001000000000005</c:v>
                </c:pt>
                <c:pt idx="16">
                  <c:v>66.391000000000005</c:v>
                </c:pt>
                <c:pt idx="17">
                  <c:v>67.876000000000005</c:v>
                </c:pt>
                <c:pt idx="18">
                  <c:v>55.551000000000002</c:v>
                </c:pt>
                <c:pt idx="19">
                  <c:v>55.378999999999998</c:v>
                </c:pt>
                <c:pt idx="20">
                  <c:v>62.698999999999998</c:v>
                </c:pt>
                <c:pt idx="21">
                  <c:v>56.268000000000001</c:v>
                </c:pt>
                <c:pt idx="22">
                  <c:v>54.32</c:v>
                </c:pt>
                <c:pt idx="23">
                  <c:v>60.706000000000003</c:v>
                </c:pt>
                <c:pt idx="24">
                  <c:v>81.704999999999998</c:v>
                </c:pt>
                <c:pt idx="25">
                  <c:v>100</c:v>
                </c:pt>
                <c:pt idx="26">
                  <c:v>156.196</c:v>
                </c:pt>
                <c:pt idx="27">
                  <c:v>183.31200000000001</c:v>
                </c:pt>
                <c:pt idx="28">
                  <c:v>169.01300000000001</c:v>
                </c:pt>
                <c:pt idx="29">
                  <c:v>136.53</c:v>
                </c:pt>
                <c:pt idx="30">
                  <c:v>202.32</c:v>
                </c:pt>
                <c:pt idx="31">
                  <c:v>239.90199999999999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PCommodity!$A$20</c:f>
              <c:strCache>
                <c:ptCount val="1"/>
                <c:pt idx="0">
                  <c:v>Food</c:v>
                </c:pt>
              </c:strCache>
            </c:strRef>
          </c:tx>
          <c:spPr>
            <a:ln>
              <a:prstDash val="lgDash"/>
            </a:ln>
          </c:spPr>
          <c:marker>
            <c:symbol val="none"/>
          </c:marker>
          <c:cat>
            <c:numRef>
              <c:f>PCommodity!$G$1:$AQ$1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PCommodity!$G$21:$AL$21</c:f>
              <c:numCache>
                <c:formatCode>General</c:formatCode>
                <c:ptCount val="32"/>
                <c:pt idx="0">
                  <c:v>129.136</c:v>
                </c:pt>
                <c:pt idx="1">
                  <c:v>119.947</c:v>
                </c:pt>
                <c:pt idx="2">
                  <c:v>110.497</c:v>
                </c:pt>
                <c:pt idx="3">
                  <c:v>111.377</c:v>
                </c:pt>
                <c:pt idx="4">
                  <c:v>110.917</c:v>
                </c:pt>
                <c:pt idx="5">
                  <c:v>100.739</c:v>
                </c:pt>
                <c:pt idx="6">
                  <c:v>100.88</c:v>
                </c:pt>
                <c:pt idx="7">
                  <c:v>104.172</c:v>
                </c:pt>
                <c:pt idx="8">
                  <c:v>111.05800000000001</c:v>
                </c:pt>
                <c:pt idx="9">
                  <c:v>100.718</c:v>
                </c:pt>
                <c:pt idx="10">
                  <c:v>102.006</c:v>
                </c:pt>
                <c:pt idx="11">
                  <c:v>96.64</c:v>
                </c:pt>
                <c:pt idx="12">
                  <c:v>94.671000000000006</c:v>
                </c:pt>
                <c:pt idx="13">
                  <c:v>94.319000000000003</c:v>
                </c:pt>
                <c:pt idx="14">
                  <c:v>101.751</c:v>
                </c:pt>
                <c:pt idx="15">
                  <c:v>106.545</c:v>
                </c:pt>
                <c:pt idx="16">
                  <c:v>111.45099999999999</c:v>
                </c:pt>
                <c:pt idx="17">
                  <c:v>105.31</c:v>
                </c:pt>
                <c:pt idx="18">
                  <c:v>94.738</c:v>
                </c:pt>
                <c:pt idx="19">
                  <c:v>81.382000000000005</c:v>
                </c:pt>
                <c:pt idx="20">
                  <c:v>81.492000000000004</c:v>
                </c:pt>
                <c:pt idx="21">
                  <c:v>79.031999999999996</c:v>
                </c:pt>
                <c:pt idx="22">
                  <c:v>83.159000000000006</c:v>
                </c:pt>
                <c:pt idx="23">
                  <c:v>88.256</c:v>
                </c:pt>
                <c:pt idx="24">
                  <c:v>99.36</c:v>
                </c:pt>
                <c:pt idx="25">
                  <c:v>100</c:v>
                </c:pt>
                <c:pt idx="26">
                  <c:v>110.289</c:v>
                </c:pt>
                <c:pt idx="27">
                  <c:v>126.92100000000001</c:v>
                </c:pt>
                <c:pt idx="28">
                  <c:v>156.548</c:v>
                </c:pt>
                <c:pt idx="29">
                  <c:v>135.995</c:v>
                </c:pt>
                <c:pt idx="30">
                  <c:v>151.98099999999999</c:v>
                </c:pt>
                <c:pt idx="31">
                  <c:v>184.762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67520"/>
        <c:axId val="34265728"/>
      </c:lineChart>
      <c:catAx>
        <c:axId val="3426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200" baseline="0"/>
            </a:pPr>
            <a:endParaRPr lang="en-US"/>
          </a:p>
        </c:txPr>
        <c:crossAx val="34264192"/>
        <c:crosses val="autoZero"/>
        <c:auto val="1"/>
        <c:lblAlgn val="ctr"/>
        <c:lblOffset val="100"/>
        <c:noMultiLvlLbl val="0"/>
      </c:catAx>
      <c:valAx>
        <c:axId val="34264192"/>
        <c:scaling>
          <c:orientation val="minMax"/>
          <c:max val="1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4262400"/>
        <c:crosses val="autoZero"/>
        <c:crossBetween val="between"/>
      </c:valAx>
      <c:valAx>
        <c:axId val="3426572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4267520"/>
        <c:crosses val="max"/>
        <c:crossBetween val="between"/>
      </c:valAx>
      <c:catAx>
        <c:axId val="34267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4265728"/>
        <c:crosses val="autoZero"/>
        <c:auto val="1"/>
        <c:lblAlgn val="ctr"/>
        <c:lblOffset val="100"/>
        <c:noMultiLvlLbl val="0"/>
      </c:cat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/>
              <a:t>World GDP Growth and Range Among Regions</a:t>
            </a:r>
          </a:p>
        </c:rich>
      </c:tx>
      <c:layout>
        <c:manualLayout>
          <c:xMode val="edge"/>
          <c:yMode val="edge"/>
          <c:x val="0.14801223241590214"/>
          <c:y val="3.12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1100032559829763E-2"/>
          <c:y val="0.11584829330294497"/>
          <c:w val="0.93935323635257773"/>
          <c:h val="0.85842741759211594"/>
        </c:manualLayout>
      </c:layout>
      <c:lineChart>
        <c:grouping val="standard"/>
        <c:varyColors val="0"/>
        <c:ser>
          <c:idx val="0"/>
          <c:order val="0"/>
          <c:tx>
            <c:strRef>
              <c:f>'Weo Sept 2011 groups'!$A$2</c:f>
              <c:strCache>
                <c:ptCount val="1"/>
                <c:pt idx="0">
                  <c:v>World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 w="15875"/>
            </c:spPr>
          </c:marker>
          <c:cat>
            <c:numRef>
              <c:f>'Weo Sept 2011 groups'!$G$1:$AL$1</c:f>
              <c:numCache>
                <c:formatCode>General</c:formatCod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numCache>
            </c:numRef>
          </c:cat>
          <c:val>
            <c:numRef>
              <c:f>'Weo Sept 2011 groups'!$G$2:$AL$2</c:f>
              <c:numCache>
                <c:formatCode>General</c:formatCode>
                <c:ptCount val="32"/>
                <c:pt idx="0">
                  <c:v>1.84</c:v>
                </c:pt>
                <c:pt idx="1">
                  <c:v>2.2410000000000001</c:v>
                </c:pt>
                <c:pt idx="2">
                  <c:v>0.69199999999999995</c:v>
                </c:pt>
                <c:pt idx="3">
                  <c:v>2.8130000000000002</c:v>
                </c:pt>
                <c:pt idx="4">
                  <c:v>4.8929999999999998</c:v>
                </c:pt>
                <c:pt idx="5">
                  <c:v>3.9319999999999999</c:v>
                </c:pt>
                <c:pt idx="6">
                  <c:v>3.4550000000000001</c:v>
                </c:pt>
                <c:pt idx="7">
                  <c:v>3.7519999999999998</c:v>
                </c:pt>
                <c:pt idx="8">
                  <c:v>4.4729999999999999</c:v>
                </c:pt>
                <c:pt idx="9">
                  <c:v>3.8519999999999999</c:v>
                </c:pt>
                <c:pt idx="10">
                  <c:v>3.2160000000000002</c:v>
                </c:pt>
                <c:pt idx="11">
                  <c:v>2.2050000000000001</c:v>
                </c:pt>
                <c:pt idx="12">
                  <c:v>2.1819999999999999</c:v>
                </c:pt>
                <c:pt idx="13">
                  <c:v>2.1230000000000002</c:v>
                </c:pt>
                <c:pt idx="14">
                  <c:v>3.399</c:v>
                </c:pt>
                <c:pt idx="15">
                  <c:v>3.2669999999999999</c:v>
                </c:pt>
                <c:pt idx="16">
                  <c:v>3.76</c:v>
                </c:pt>
                <c:pt idx="17">
                  <c:v>4.05</c:v>
                </c:pt>
                <c:pt idx="18">
                  <c:v>2.5710000000000002</c:v>
                </c:pt>
                <c:pt idx="19">
                  <c:v>3.6269999999999998</c:v>
                </c:pt>
                <c:pt idx="20">
                  <c:v>4.8070000000000004</c:v>
                </c:pt>
                <c:pt idx="21">
                  <c:v>2.2970000000000002</c:v>
                </c:pt>
                <c:pt idx="22">
                  <c:v>2.8570000000000002</c:v>
                </c:pt>
                <c:pt idx="23">
                  <c:v>3.6269999999999998</c:v>
                </c:pt>
                <c:pt idx="24">
                  <c:v>4.8730000000000002</c:v>
                </c:pt>
                <c:pt idx="25">
                  <c:v>4.5730000000000004</c:v>
                </c:pt>
                <c:pt idx="26">
                  <c:v>5.266</c:v>
                </c:pt>
                <c:pt idx="27">
                  <c:v>5.4429999999999996</c:v>
                </c:pt>
                <c:pt idx="28">
                  <c:v>2.7850000000000001</c:v>
                </c:pt>
                <c:pt idx="29">
                  <c:v>-0.66300000000000003</c:v>
                </c:pt>
                <c:pt idx="30">
                  <c:v>5.1100000000000003</c:v>
                </c:pt>
                <c:pt idx="31">
                  <c:v>3.9550000000000001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'Weo Sept 2011 groups'!$A$17</c:f>
              <c:strCache>
                <c:ptCount val="1"/>
                <c:pt idx="0">
                  <c:v>Min growth rate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val>
            <c:numRef>
              <c:f>'Weo Sept 2011 groups'!$G$17:$AL$17</c:f>
              <c:numCache>
                <c:formatCode>_(* #,##0.0_);_(* \(#,##0.0\);_(* "-"??_);_(@_)</c:formatCode>
                <c:ptCount val="32"/>
                <c:pt idx="0">
                  <c:v>-1.825</c:v>
                </c:pt>
                <c:pt idx="1">
                  <c:v>-0.98399999999999999</c:v>
                </c:pt>
                <c:pt idx="2">
                  <c:v>-0.625</c:v>
                </c:pt>
                <c:pt idx="3">
                  <c:v>-2.5030000000000001</c:v>
                </c:pt>
                <c:pt idx="4">
                  <c:v>2.4969999999999999</c:v>
                </c:pt>
                <c:pt idx="5">
                  <c:v>0.88900000000000001</c:v>
                </c:pt>
                <c:pt idx="6">
                  <c:v>-1.169</c:v>
                </c:pt>
                <c:pt idx="7">
                  <c:v>6.4000000000000001E-2</c:v>
                </c:pt>
                <c:pt idx="8">
                  <c:v>-0.55300000000000005</c:v>
                </c:pt>
                <c:pt idx="9">
                  <c:v>0.373</c:v>
                </c:pt>
                <c:pt idx="10">
                  <c:v>-0.76700000000000002</c:v>
                </c:pt>
                <c:pt idx="11">
                  <c:v>-5.8019999999999996</c:v>
                </c:pt>
                <c:pt idx="12">
                  <c:v>-1.2490000000000001</c:v>
                </c:pt>
                <c:pt idx="13">
                  <c:v>-9.5860000000000003</c:v>
                </c:pt>
                <c:pt idx="14">
                  <c:v>-14.074</c:v>
                </c:pt>
                <c:pt idx="15">
                  <c:v>-5.4710000000000001</c:v>
                </c:pt>
                <c:pt idx="16">
                  <c:v>-3.6640000000000001</c:v>
                </c:pt>
                <c:pt idx="17">
                  <c:v>1.44</c:v>
                </c:pt>
                <c:pt idx="18">
                  <c:v>-8.2840000000000007</c:v>
                </c:pt>
                <c:pt idx="19">
                  <c:v>0.315</c:v>
                </c:pt>
                <c:pt idx="20">
                  <c:v>3.5680000000000001</c:v>
                </c:pt>
                <c:pt idx="21">
                  <c:v>0.23100000000000001</c:v>
                </c:pt>
                <c:pt idx="22">
                  <c:v>0.34100000000000003</c:v>
                </c:pt>
                <c:pt idx="23">
                  <c:v>0.72599999999999998</c:v>
                </c:pt>
                <c:pt idx="24">
                  <c:v>2.1720000000000002</c:v>
                </c:pt>
                <c:pt idx="25">
                  <c:v>1.6539999999999999</c:v>
                </c:pt>
                <c:pt idx="26">
                  <c:v>2.6640000000000001</c:v>
                </c:pt>
                <c:pt idx="27">
                  <c:v>2.1960000000000002</c:v>
                </c:pt>
                <c:pt idx="28">
                  <c:v>-0.33100000000000002</c:v>
                </c:pt>
                <c:pt idx="29">
                  <c:v>-6.4</c:v>
                </c:pt>
                <c:pt idx="30">
                  <c:v>1.786</c:v>
                </c:pt>
                <c:pt idx="31">
                  <c:v>1.3120000000000001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'Weo Sept 2011 groups'!$A$18</c:f>
              <c:strCache>
                <c:ptCount val="1"/>
                <c:pt idx="0">
                  <c:v>Max growth rate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val>
            <c:numRef>
              <c:f>'Weo Sept 2011 groups'!$G$18:$AL$18</c:f>
              <c:numCache>
                <c:formatCode>_(* #,##0.0_);_(* \(#,##0.0\);_(* "-"??_);_(@_)</c:formatCode>
                <c:ptCount val="32"/>
                <c:pt idx="0">
                  <c:v>6.7080000000000002</c:v>
                </c:pt>
                <c:pt idx="1">
                  <c:v>7.7329999999999997</c:v>
                </c:pt>
                <c:pt idx="2">
                  <c:v>6.0010000000000003</c:v>
                </c:pt>
                <c:pt idx="3">
                  <c:v>9.7070000000000007</c:v>
                </c:pt>
                <c:pt idx="4">
                  <c:v>9.6150000000000002</c:v>
                </c:pt>
                <c:pt idx="5">
                  <c:v>6.8040000000000003</c:v>
                </c:pt>
                <c:pt idx="6">
                  <c:v>10.864000000000001</c:v>
                </c:pt>
                <c:pt idx="7">
                  <c:v>11.862</c:v>
                </c:pt>
                <c:pt idx="8">
                  <c:v>9.3729999999999993</c:v>
                </c:pt>
                <c:pt idx="9">
                  <c:v>8.5510000000000002</c:v>
                </c:pt>
                <c:pt idx="10">
                  <c:v>7.8869999999999996</c:v>
                </c:pt>
                <c:pt idx="11">
                  <c:v>8.375</c:v>
                </c:pt>
                <c:pt idx="12">
                  <c:v>8.8480000000000008</c:v>
                </c:pt>
                <c:pt idx="13">
                  <c:v>8.9529999999999994</c:v>
                </c:pt>
                <c:pt idx="14">
                  <c:v>9.3260000000000005</c:v>
                </c:pt>
                <c:pt idx="15">
                  <c:v>8.8930000000000007</c:v>
                </c:pt>
                <c:pt idx="16">
                  <c:v>8.4329999999999998</c:v>
                </c:pt>
                <c:pt idx="17">
                  <c:v>6.274</c:v>
                </c:pt>
                <c:pt idx="18">
                  <c:v>3.9950000000000001</c:v>
                </c:pt>
                <c:pt idx="19">
                  <c:v>7.9809999999999999</c:v>
                </c:pt>
                <c:pt idx="20">
                  <c:v>9.1509999999999998</c:v>
                </c:pt>
                <c:pt idx="21">
                  <c:v>6.0709999999999997</c:v>
                </c:pt>
                <c:pt idx="22">
                  <c:v>7.2190000000000003</c:v>
                </c:pt>
                <c:pt idx="23">
                  <c:v>8.1270000000000007</c:v>
                </c:pt>
                <c:pt idx="24">
                  <c:v>8.5269999999999992</c:v>
                </c:pt>
                <c:pt idx="25">
                  <c:v>9.4819999999999993</c:v>
                </c:pt>
                <c:pt idx="26">
                  <c:v>10.331</c:v>
                </c:pt>
                <c:pt idx="27">
                  <c:v>11.457000000000001</c:v>
                </c:pt>
                <c:pt idx="28">
                  <c:v>7.7359999999999998</c:v>
                </c:pt>
                <c:pt idx="29">
                  <c:v>7.1740000000000004</c:v>
                </c:pt>
                <c:pt idx="30">
                  <c:v>9.4600000000000009</c:v>
                </c:pt>
                <c:pt idx="31">
                  <c:v>8.2159999999999993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70528"/>
        <c:axId val="4854144"/>
      </c:lineChart>
      <c:catAx>
        <c:axId val="3447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200" baseline="0">
                <a:latin typeface="Arial" pitchFamily="34" charset="0"/>
              </a:defRPr>
            </a:pPr>
            <a:endParaRPr lang="en-US"/>
          </a:p>
        </c:txPr>
        <c:crossAx val="4854144"/>
        <c:crosses val="autoZero"/>
        <c:auto val="1"/>
        <c:lblAlgn val="ctr"/>
        <c:lblOffset val="100"/>
        <c:noMultiLvlLbl val="0"/>
      </c:catAx>
      <c:valAx>
        <c:axId val="4854144"/>
        <c:scaling>
          <c:orientation val="minMax"/>
          <c:min val="-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4470528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800"/>
              <a:t>Inflation %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1159534406025339E-2"/>
          <c:y val="0.13851282051282052"/>
          <c:w val="0.89289843660846746"/>
          <c:h val="0.80041025641025654"/>
        </c:manualLayout>
      </c:layout>
      <c:lineChart>
        <c:grouping val="standard"/>
        <c:varyColors val="0"/>
        <c:ser>
          <c:idx val="1"/>
          <c:order val="0"/>
          <c:tx>
            <c:strRef>
              <c:f>CPI!$C$14</c:f>
              <c:strCache>
                <c:ptCount val="1"/>
                <c:pt idx="0">
                  <c:v>European Union</c:v>
                </c:pt>
              </c:strCache>
            </c:strRef>
          </c:tx>
          <c:cat>
            <c:strRef>
              <c:f>CPI!$Y$1:$BC$1</c:f>
              <c:strCache>
                <c:ptCount val="3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</c:strCache>
            </c:strRef>
          </c:cat>
          <c:val>
            <c:numRef>
              <c:f>CPI!$Y$14:$BC$14</c:f>
              <c:numCache>
                <c:formatCode>0.0%</c:formatCode>
                <c:ptCount val="31"/>
                <c:pt idx="0">
                  <c:v>0.13517560577258342</c:v>
                </c:pt>
                <c:pt idx="1">
                  <c:v>0.10744693608397426</c:v>
                </c:pt>
                <c:pt idx="2">
                  <c:v>6.5980074707822522E-2</c:v>
                </c:pt>
                <c:pt idx="3">
                  <c:v>0.10494946876938324</c:v>
                </c:pt>
                <c:pt idx="4">
                  <c:v>8.5834896813455727E-2</c:v>
                </c:pt>
                <c:pt idx="5">
                  <c:v>4.5945858471266379E-2</c:v>
                </c:pt>
                <c:pt idx="6">
                  <c:v>4.0251526469715401E-2</c:v>
                </c:pt>
                <c:pt idx="7">
                  <c:v>3.6461680998938643E-2</c:v>
                </c:pt>
                <c:pt idx="8">
                  <c:v>5.7396076310481312E-2</c:v>
                </c:pt>
                <c:pt idx="9">
                  <c:v>2.7284369331084031E-2</c:v>
                </c:pt>
                <c:pt idx="10">
                  <c:v>2.1055312878533156E-2</c:v>
                </c:pt>
                <c:pt idx="11">
                  <c:v>2.8657346681663552E-2</c:v>
                </c:pt>
                <c:pt idx="12">
                  <c:v>1.154862089669129E-2</c:v>
                </c:pt>
                <c:pt idx="13">
                  <c:v>2.3609552578826475E-2</c:v>
                </c:pt>
                <c:pt idx="14">
                  <c:v>2.8024506650274231E-2</c:v>
                </c:pt>
                <c:pt idx="15">
                  <c:v>3.810842827032257E-2</c:v>
                </c:pt>
                <c:pt idx="16">
                  <c:v>3.6710052270815481E-2</c:v>
                </c:pt>
                <c:pt idx="17">
                  <c:v>3.6053444436463314E-2</c:v>
                </c:pt>
                <c:pt idx="18">
                  <c:v>4.4974415739887703E-2</c:v>
                </c:pt>
                <c:pt idx="19">
                  <c:v>2.1431305013394322E-2</c:v>
                </c:pt>
                <c:pt idx="20">
                  <c:v>2.631739737211693E-2</c:v>
                </c:pt>
                <c:pt idx="21">
                  <c:v>3.1972616408694435E-2</c:v>
                </c:pt>
                <c:pt idx="22">
                  <c:v>2.3930237611482504E-2</c:v>
                </c:pt>
                <c:pt idx="23">
                  <c:v>2.1746033536787602E-2</c:v>
                </c:pt>
                <c:pt idx="24">
                  <c:v>2.2377786952218589E-2</c:v>
                </c:pt>
                <c:pt idx="25">
                  <c:v>2.4774543963927316E-2</c:v>
                </c:pt>
                <c:pt idx="26">
                  <c:v>2.5281049970420154E-2</c:v>
                </c:pt>
                <c:pt idx="27">
                  <c:v>2.4507702901204412E-2</c:v>
                </c:pt>
                <c:pt idx="28">
                  <c:v>3.400264976319068E-2</c:v>
                </c:pt>
                <c:pt idx="29">
                  <c:v>1.5494990393978503E-2</c:v>
                </c:pt>
                <c:pt idx="30">
                  <c:v>1.9363362005959013E-2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CPI!$C$16</c:f>
              <c:strCache>
                <c:ptCount val="1"/>
                <c:pt idx="0">
                  <c:v>South Asia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7"/>
          </c:marker>
          <c:cat>
            <c:strRef>
              <c:f>CPI!$Y$1:$BC$1</c:f>
              <c:strCache>
                <c:ptCount val="3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</c:strCache>
            </c:strRef>
          </c:cat>
          <c:val>
            <c:numRef>
              <c:f>CPI!$Y$16:$BC$16</c:f>
              <c:numCache>
                <c:formatCode>0.0%</c:formatCode>
                <c:ptCount val="31"/>
                <c:pt idx="0">
                  <c:v>0.15259155806277391</c:v>
                </c:pt>
                <c:pt idx="1">
                  <c:v>9.93314231136571E-2</c:v>
                </c:pt>
                <c:pt idx="2">
                  <c:v>9.9044309296266134E-2</c:v>
                </c:pt>
                <c:pt idx="3">
                  <c:v>0.18023715415019514</c:v>
                </c:pt>
                <c:pt idx="4">
                  <c:v>6.4417835117451389E-2</c:v>
                </c:pt>
                <c:pt idx="5">
                  <c:v>2.4430381767544647E-2</c:v>
                </c:pt>
                <c:pt idx="6">
                  <c:v>8.6736782940352267E-2</c:v>
                </c:pt>
                <c:pt idx="7">
                  <c:v>8.533774227091942E-2</c:v>
                </c:pt>
                <c:pt idx="8">
                  <c:v>9.52887751977054E-2</c:v>
                </c:pt>
                <c:pt idx="9">
                  <c:v>8.8128726268494523E-2</c:v>
                </c:pt>
                <c:pt idx="10">
                  <c:v>9.0953584490179193E-2</c:v>
                </c:pt>
                <c:pt idx="11">
                  <c:v>0.13567064670173673</c:v>
                </c:pt>
                <c:pt idx="12">
                  <c:v>0.13869639201958495</c:v>
                </c:pt>
                <c:pt idx="13">
                  <c:v>8.6020150208807822E-2</c:v>
                </c:pt>
                <c:pt idx="14">
                  <c:v>8.7581271386280926E-2</c:v>
                </c:pt>
                <c:pt idx="15">
                  <c:v>9.3865487408969508E-2</c:v>
                </c:pt>
                <c:pt idx="16">
                  <c:v>8.317900778830789E-2</c:v>
                </c:pt>
                <c:pt idx="17">
                  <c:v>6.3296584996058752E-2</c:v>
                </c:pt>
                <c:pt idx="18">
                  <c:v>9.4670628090938652E-2</c:v>
                </c:pt>
                <c:pt idx="19">
                  <c:v>6.5766553235478781E-2</c:v>
                </c:pt>
                <c:pt idx="20">
                  <c:v>2.5494496192480343E-2</c:v>
                </c:pt>
                <c:pt idx="21">
                  <c:v>2.8308028814843622E-2</c:v>
                </c:pt>
                <c:pt idx="22">
                  <c:v>3.1572520759101996E-2</c:v>
                </c:pt>
                <c:pt idx="23">
                  <c:v>5.0839338355396238E-2</c:v>
                </c:pt>
                <c:pt idx="24">
                  <c:v>5.1911724778263224E-2</c:v>
                </c:pt>
                <c:pt idx="25">
                  <c:v>7.0466181622204777E-2</c:v>
                </c:pt>
                <c:pt idx="26">
                  <c:v>7.0143873420309907E-2</c:v>
                </c:pt>
                <c:pt idx="27">
                  <c:v>7.5720276638750583E-2</c:v>
                </c:pt>
                <c:pt idx="28">
                  <c:v>0.10070288645456139</c:v>
                </c:pt>
                <c:pt idx="29">
                  <c:v>8.509141761500523E-2</c:v>
                </c:pt>
                <c:pt idx="30">
                  <c:v>7.8306163978711735E-2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CPI!$C$17</c:f>
              <c:strCache>
                <c:ptCount val="1"/>
                <c:pt idx="0">
                  <c:v>Latin America &amp; Caribbean (all income levels)</c:v>
                </c:pt>
              </c:strCache>
            </c:strRef>
          </c:tx>
          <c:spPr>
            <a:ln>
              <a:solidFill>
                <a:schemeClr val="tx1"/>
              </a:solidFill>
              <a:prstDash val="lgDash"/>
            </a:ln>
          </c:spPr>
          <c:cat>
            <c:strRef>
              <c:f>CPI!$Y$1:$BC$1</c:f>
              <c:strCache>
                <c:ptCount val="3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</c:strCache>
            </c:strRef>
          </c:cat>
          <c:val>
            <c:numRef>
              <c:f>CPI!$Y$17:$BC$17</c:f>
              <c:numCache>
                <c:formatCode>0.0%</c:formatCode>
                <c:ptCount val="31"/>
                <c:pt idx="0">
                  <c:v>0.69360015506164818</c:v>
                </c:pt>
                <c:pt idx="1">
                  <c:v>-8.3476367074475519E-2</c:v>
                </c:pt>
                <c:pt idx="2">
                  <c:v>0.17528689875833653</c:v>
                </c:pt>
                <c:pt idx="3">
                  <c:v>0.21807451282034074</c:v>
                </c:pt>
                <c:pt idx="4">
                  <c:v>0.21888763201839107</c:v>
                </c:pt>
                <c:pt idx="5">
                  <c:v>0.15051758503109192</c:v>
                </c:pt>
                <c:pt idx="6">
                  <c:v>0.40315388311761613</c:v>
                </c:pt>
                <c:pt idx="7">
                  <c:v>2.4871540222390253E-2</c:v>
                </c:pt>
                <c:pt idx="8">
                  <c:v>0.22407291954078487</c:v>
                </c:pt>
                <c:pt idx="9">
                  <c:v>0.26422126723558037</c:v>
                </c:pt>
                <c:pt idx="10">
                  <c:v>0.37259956179920795</c:v>
                </c:pt>
                <c:pt idx="11">
                  <c:v>0.73457639118118767</c:v>
                </c:pt>
                <c:pt idx="12">
                  <c:v>0.10045917998408926</c:v>
                </c:pt>
                <c:pt idx="13">
                  <c:v>0.32079010100331634</c:v>
                </c:pt>
                <c:pt idx="14">
                  <c:v>0.15981685657971761</c:v>
                </c:pt>
                <c:pt idx="15">
                  <c:v>0.10113352653410249</c:v>
                </c:pt>
                <c:pt idx="16">
                  <c:v>3.5319400048565271E-2</c:v>
                </c:pt>
                <c:pt idx="17">
                  <c:v>2.0514677845850478E-2</c:v>
                </c:pt>
                <c:pt idx="18">
                  <c:v>6.8291410390969975E-2</c:v>
                </c:pt>
                <c:pt idx="19">
                  <c:v>6.3389220382320532E-2</c:v>
                </c:pt>
                <c:pt idx="20">
                  <c:v>7.8029103473022485E-2</c:v>
                </c:pt>
                <c:pt idx="21">
                  <c:v>4.3618067939728021E-2</c:v>
                </c:pt>
                <c:pt idx="22">
                  <c:v>6.9015227246278538E-2</c:v>
                </c:pt>
                <c:pt idx="23">
                  <c:v>3.6063772762173117E-2</c:v>
                </c:pt>
                <c:pt idx="24">
                  <c:v>5.3326294588266002E-2</c:v>
                </c:pt>
                <c:pt idx="25">
                  <c:v>4.8734066882299983E-2</c:v>
                </c:pt>
                <c:pt idx="26">
                  <c:v>4.9370427559884987E-2</c:v>
                </c:pt>
                <c:pt idx="27">
                  <c:v>6.986792323786542E-2</c:v>
                </c:pt>
                <c:pt idx="28">
                  <c:v>7.7565690829435138E-2</c:v>
                </c:pt>
                <c:pt idx="29">
                  <c:v>1.4496007114591864E-2</c:v>
                </c:pt>
                <c:pt idx="30">
                  <c:v>2.4122414464123672E-2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CPI!$C$19</c:f>
              <c:strCache>
                <c:ptCount val="1"/>
                <c:pt idx="0">
                  <c:v>Sub-Saharan Africa (all income levels)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pPr>
              <a:ln w="12700"/>
            </c:spPr>
          </c:marker>
          <c:cat>
            <c:strRef>
              <c:f>CPI!$Y$1:$BC$1</c:f>
              <c:strCache>
                <c:ptCount val="3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</c:strCache>
            </c:strRef>
          </c:cat>
          <c:val>
            <c:numRef>
              <c:f>CPI!$Y$19:$BC$19</c:f>
              <c:numCache>
                <c:formatCode>0.0%</c:formatCode>
                <c:ptCount val="31"/>
                <c:pt idx="0">
                  <c:v>8.6352162365543522E-2</c:v>
                </c:pt>
                <c:pt idx="1">
                  <c:v>0.15868129128872344</c:v>
                </c:pt>
                <c:pt idx="2">
                  <c:v>0.12798730031639946</c:v>
                </c:pt>
                <c:pt idx="3">
                  <c:v>0.25815071176873539</c:v>
                </c:pt>
                <c:pt idx="4">
                  <c:v>6.8280852695513858E-2</c:v>
                </c:pt>
                <c:pt idx="5">
                  <c:v>9.4708408959751259E-2</c:v>
                </c:pt>
                <c:pt idx="6">
                  <c:v>0.39022753645301433</c:v>
                </c:pt>
                <c:pt idx="7">
                  <c:v>3.2022538344165685E-2</c:v>
                </c:pt>
                <c:pt idx="8">
                  <c:v>0.20688050762054372</c:v>
                </c:pt>
                <c:pt idx="9">
                  <c:v>0.14728245564629672</c:v>
                </c:pt>
                <c:pt idx="10">
                  <c:v>4.8091275388772323E-2</c:v>
                </c:pt>
                <c:pt idx="11">
                  <c:v>0.12148293881462191</c:v>
                </c:pt>
                <c:pt idx="12">
                  <c:v>9.4835026122475588E-2</c:v>
                </c:pt>
                <c:pt idx="13">
                  <c:v>5.0148112782955903E-2</c:v>
                </c:pt>
                <c:pt idx="14">
                  <c:v>0.14025627017878772</c:v>
                </c:pt>
                <c:pt idx="15">
                  <c:v>9.6362889274379512E-2</c:v>
                </c:pt>
                <c:pt idx="16">
                  <c:v>5.4252549622823235E-2</c:v>
                </c:pt>
                <c:pt idx="17">
                  <c:v>3.2955987993233307E-2</c:v>
                </c:pt>
                <c:pt idx="18">
                  <c:v>0.11459620024266817</c:v>
                </c:pt>
                <c:pt idx="19">
                  <c:v>3.0710667335864368E-2</c:v>
                </c:pt>
                <c:pt idx="20">
                  <c:v>8.9930727497525814E-2</c:v>
                </c:pt>
                <c:pt idx="21">
                  <c:v>-3.0252943554347498E-3</c:v>
                </c:pt>
                <c:pt idx="22">
                  <c:v>0.10653053033508411</c:v>
                </c:pt>
                <c:pt idx="23">
                  <c:v>5.7051811262376365E-2</c:v>
                </c:pt>
                <c:pt idx="24">
                  <c:v>2.8269854062862532E-2</c:v>
                </c:pt>
                <c:pt idx="25">
                  <c:v>6.9843663513234913E-2</c:v>
                </c:pt>
                <c:pt idx="26">
                  <c:v>6.537843952995992E-2</c:v>
                </c:pt>
                <c:pt idx="27">
                  <c:v>6.8250781930034671E-2</c:v>
                </c:pt>
                <c:pt idx="28">
                  <c:v>0.11642339345771904</c:v>
                </c:pt>
                <c:pt idx="29">
                  <c:v>7.7026115330073322E-2</c:v>
                </c:pt>
                <c:pt idx="30">
                  <c:v>7.4012269353641635E-2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127040"/>
        <c:axId val="140448128"/>
      </c:lineChart>
      <c:catAx>
        <c:axId val="139127040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140448128"/>
        <c:crosses val="autoZero"/>
        <c:auto val="1"/>
        <c:lblAlgn val="ctr"/>
        <c:lblOffset val="100"/>
        <c:noMultiLvlLbl val="0"/>
      </c:catAx>
      <c:valAx>
        <c:axId val="140448128"/>
        <c:scaling>
          <c:orientation val="minMax"/>
          <c:min val="-0.1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912704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2154813798180841"/>
          <c:y val="0.22514132243952129"/>
          <c:w val="0.30199168441814256"/>
          <c:h val="0.3767082920952699"/>
        </c:manualLayout>
      </c:layout>
      <c:overlay val="1"/>
      <c:spPr>
        <a:ln>
          <a:solidFill>
            <a:schemeClr val="tx1"/>
          </a:solidFill>
        </a:ln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200"/>
              <a:t>China: Foreign Reserves</a:t>
            </a:r>
            <a:r>
              <a:rPr lang="en-US" sz="2800"/>
              <a:t>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526684164479447E-2"/>
          <c:y val="0.13842137021447148"/>
          <c:w val="0.87385834534688067"/>
          <c:h val="0.71318717928563846"/>
        </c:manualLayout>
      </c:layout>
      <c:lineChart>
        <c:grouping val="standard"/>
        <c:varyColors val="0"/>
        <c:ser>
          <c:idx val="2"/>
          <c:order val="1"/>
          <c:tx>
            <c:strRef>
              <c:f>'[China report_IFS.xls]XR-Q'!$B$7</c:f>
              <c:strCache>
                <c:ptCount val="1"/>
                <c:pt idx="0">
                  <c:v>Total Reserves excluding Gold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none"/>
          </c:marker>
          <c:cat>
            <c:strRef>
              <c:f>'[China report_IFS.xls]XR-Q'!$AX$1:$FT$1</c:f>
              <c:strCache>
                <c:ptCount val="127"/>
                <c:pt idx="0">
                  <c:v>1980 Q1</c:v>
                </c:pt>
                <c:pt idx="1">
                  <c:v>1980 Q2</c:v>
                </c:pt>
                <c:pt idx="2">
                  <c:v>1980 Q3</c:v>
                </c:pt>
                <c:pt idx="3">
                  <c:v>1980 Q4</c:v>
                </c:pt>
                <c:pt idx="4">
                  <c:v>1981 Q1</c:v>
                </c:pt>
                <c:pt idx="5">
                  <c:v>1981 Q2</c:v>
                </c:pt>
                <c:pt idx="6">
                  <c:v>1981 Q3</c:v>
                </c:pt>
                <c:pt idx="7">
                  <c:v>1981 Q4</c:v>
                </c:pt>
                <c:pt idx="8">
                  <c:v>1982 Q1</c:v>
                </c:pt>
                <c:pt idx="9">
                  <c:v>1982 Q2</c:v>
                </c:pt>
                <c:pt idx="10">
                  <c:v>1982 Q3</c:v>
                </c:pt>
                <c:pt idx="11">
                  <c:v>1982 Q4</c:v>
                </c:pt>
                <c:pt idx="12">
                  <c:v>1983 Q1</c:v>
                </c:pt>
                <c:pt idx="13">
                  <c:v>1983 Q2</c:v>
                </c:pt>
                <c:pt idx="14">
                  <c:v>1983 Q3</c:v>
                </c:pt>
                <c:pt idx="15">
                  <c:v>1983 Q4</c:v>
                </c:pt>
                <c:pt idx="16">
                  <c:v>1984 Q1</c:v>
                </c:pt>
                <c:pt idx="17">
                  <c:v>1984 Q2</c:v>
                </c:pt>
                <c:pt idx="18">
                  <c:v>1984 Q3</c:v>
                </c:pt>
                <c:pt idx="19">
                  <c:v>1984 Q4</c:v>
                </c:pt>
                <c:pt idx="20">
                  <c:v>1985 Q1</c:v>
                </c:pt>
                <c:pt idx="21">
                  <c:v>1985 Q2</c:v>
                </c:pt>
                <c:pt idx="22">
                  <c:v>1985 Q3</c:v>
                </c:pt>
                <c:pt idx="23">
                  <c:v>1985 Q4</c:v>
                </c:pt>
                <c:pt idx="24">
                  <c:v>1986 Q1</c:v>
                </c:pt>
                <c:pt idx="25">
                  <c:v>1986 Q2</c:v>
                </c:pt>
                <c:pt idx="26">
                  <c:v>1986 Q3</c:v>
                </c:pt>
                <c:pt idx="27">
                  <c:v>1986 Q4</c:v>
                </c:pt>
                <c:pt idx="28">
                  <c:v>1987 Q1</c:v>
                </c:pt>
                <c:pt idx="29">
                  <c:v>1987 Q2</c:v>
                </c:pt>
                <c:pt idx="30">
                  <c:v>1987 Q3</c:v>
                </c:pt>
                <c:pt idx="31">
                  <c:v>1987 Q4</c:v>
                </c:pt>
                <c:pt idx="32">
                  <c:v>1988 Q1</c:v>
                </c:pt>
                <c:pt idx="33">
                  <c:v>1988 Q2</c:v>
                </c:pt>
                <c:pt idx="34">
                  <c:v>1988 Q3</c:v>
                </c:pt>
                <c:pt idx="35">
                  <c:v>1988 Q4</c:v>
                </c:pt>
                <c:pt idx="36">
                  <c:v>1989 Q1</c:v>
                </c:pt>
                <c:pt idx="37">
                  <c:v>1989 Q2</c:v>
                </c:pt>
                <c:pt idx="38">
                  <c:v>1989 Q3</c:v>
                </c:pt>
                <c:pt idx="39">
                  <c:v>1989 Q4</c:v>
                </c:pt>
                <c:pt idx="40">
                  <c:v>1990 Q1</c:v>
                </c:pt>
                <c:pt idx="41">
                  <c:v>1990 Q2</c:v>
                </c:pt>
                <c:pt idx="42">
                  <c:v>1990 Q3</c:v>
                </c:pt>
                <c:pt idx="43">
                  <c:v>1990 Q4</c:v>
                </c:pt>
                <c:pt idx="44">
                  <c:v>1991 Q1</c:v>
                </c:pt>
                <c:pt idx="45">
                  <c:v>1991 Q2</c:v>
                </c:pt>
                <c:pt idx="46">
                  <c:v>1991 Q3</c:v>
                </c:pt>
                <c:pt idx="47">
                  <c:v>1991 Q4</c:v>
                </c:pt>
                <c:pt idx="48">
                  <c:v>1992 Q1</c:v>
                </c:pt>
                <c:pt idx="49">
                  <c:v>1992 Q2</c:v>
                </c:pt>
                <c:pt idx="50">
                  <c:v>1992 Q3</c:v>
                </c:pt>
                <c:pt idx="51">
                  <c:v>1992 Q4</c:v>
                </c:pt>
                <c:pt idx="52">
                  <c:v>1993 Q1</c:v>
                </c:pt>
                <c:pt idx="53">
                  <c:v>1993 Q2</c:v>
                </c:pt>
                <c:pt idx="54">
                  <c:v>1993 Q3</c:v>
                </c:pt>
                <c:pt idx="55">
                  <c:v>1993 Q4</c:v>
                </c:pt>
                <c:pt idx="56">
                  <c:v>1994 Q1</c:v>
                </c:pt>
                <c:pt idx="57">
                  <c:v>1994 Q2</c:v>
                </c:pt>
                <c:pt idx="58">
                  <c:v>1994 Q3</c:v>
                </c:pt>
                <c:pt idx="59">
                  <c:v>1994 Q4</c:v>
                </c:pt>
                <c:pt idx="60">
                  <c:v>1995 Q1</c:v>
                </c:pt>
                <c:pt idx="61">
                  <c:v>1995 Q2</c:v>
                </c:pt>
                <c:pt idx="62">
                  <c:v>1995 Q3</c:v>
                </c:pt>
                <c:pt idx="63">
                  <c:v>1995 Q4</c:v>
                </c:pt>
                <c:pt idx="64">
                  <c:v>1996 Q1</c:v>
                </c:pt>
                <c:pt idx="65">
                  <c:v>1996 Q2</c:v>
                </c:pt>
                <c:pt idx="66">
                  <c:v>1996 Q3</c:v>
                </c:pt>
                <c:pt idx="67">
                  <c:v>1996 Q4</c:v>
                </c:pt>
                <c:pt idx="68">
                  <c:v>1997 Q1</c:v>
                </c:pt>
                <c:pt idx="69">
                  <c:v>1997 Q2</c:v>
                </c:pt>
                <c:pt idx="70">
                  <c:v>1997 Q3</c:v>
                </c:pt>
                <c:pt idx="71">
                  <c:v>1997 Q4</c:v>
                </c:pt>
                <c:pt idx="72">
                  <c:v>1998 Q1</c:v>
                </c:pt>
                <c:pt idx="73">
                  <c:v>1998 Q2</c:v>
                </c:pt>
                <c:pt idx="74">
                  <c:v>1998 Q3</c:v>
                </c:pt>
                <c:pt idx="75">
                  <c:v>1998 Q4</c:v>
                </c:pt>
                <c:pt idx="76">
                  <c:v>1999 Q1</c:v>
                </c:pt>
                <c:pt idx="77">
                  <c:v>1999 Q2</c:v>
                </c:pt>
                <c:pt idx="78">
                  <c:v>1999 Q3</c:v>
                </c:pt>
                <c:pt idx="79">
                  <c:v>1999 Q4</c:v>
                </c:pt>
                <c:pt idx="80">
                  <c:v>2000 Q1</c:v>
                </c:pt>
                <c:pt idx="81">
                  <c:v>2000 Q2</c:v>
                </c:pt>
                <c:pt idx="82">
                  <c:v>2000 Q3</c:v>
                </c:pt>
                <c:pt idx="83">
                  <c:v>2000 Q4</c:v>
                </c:pt>
                <c:pt idx="84">
                  <c:v>2001 Q1</c:v>
                </c:pt>
                <c:pt idx="85">
                  <c:v>2001 Q2</c:v>
                </c:pt>
                <c:pt idx="86">
                  <c:v>2001 Q3</c:v>
                </c:pt>
                <c:pt idx="87">
                  <c:v>2001 Q4</c:v>
                </c:pt>
                <c:pt idx="88">
                  <c:v>2002 Q1</c:v>
                </c:pt>
                <c:pt idx="89">
                  <c:v>2002 Q2</c:v>
                </c:pt>
                <c:pt idx="90">
                  <c:v>2002 Q3</c:v>
                </c:pt>
                <c:pt idx="91">
                  <c:v>2002 Q4</c:v>
                </c:pt>
                <c:pt idx="92">
                  <c:v>2003 Q1</c:v>
                </c:pt>
                <c:pt idx="93">
                  <c:v>2003 Q2</c:v>
                </c:pt>
                <c:pt idx="94">
                  <c:v>2003 Q3</c:v>
                </c:pt>
                <c:pt idx="95">
                  <c:v>2003 Q4</c:v>
                </c:pt>
                <c:pt idx="96">
                  <c:v>2004 Q1</c:v>
                </c:pt>
                <c:pt idx="97">
                  <c:v>2004 Q2</c:v>
                </c:pt>
                <c:pt idx="98">
                  <c:v>2004 Q3</c:v>
                </c:pt>
                <c:pt idx="99">
                  <c:v>2004 Q4</c:v>
                </c:pt>
                <c:pt idx="100">
                  <c:v>2005 Q1</c:v>
                </c:pt>
                <c:pt idx="101">
                  <c:v>2005 Q2</c:v>
                </c:pt>
                <c:pt idx="102">
                  <c:v>2005 Q3</c:v>
                </c:pt>
                <c:pt idx="103">
                  <c:v>2005 Q4</c:v>
                </c:pt>
                <c:pt idx="104">
                  <c:v>2006 Q1</c:v>
                </c:pt>
                <c:pt idx="105">
                  <c:v>2006 Q2</c:v>
                </c:pt>
                <c:pt idx="106">
                  <c:v>2006 Q3</c:v>
                </c:pt>
                <c:pt idx="107">
                  <c:v>2006 Q4</c:v>
                </c:pt>
                <c:pt idx="108">
                  <c:v>2007 Q1</c:v>
                </c:pt>
                <c:pt idx="109">
                  <c:v>2007 Q2</c:v>
                </c:pt>
                <c:pt idx="110">
                  <c:v>2007 Q3</c:v>
                </c:pt>
                <c:pt idx="111">
                  <c:v>2007 Q4</c:v>
                </c:pt>
                <c:pt idx="112">
                  <c:v>2008 Q1</c:v>
                </c:pt>
                <c:pt idx="113">
                  <c:v>2008 Q2</c:v>
                </c:pt>
                <c:pt idx="114">
                  <c:v>2008 Q3</c:v>
                </c:pt>
                <c:pt idx="115">
                  <c:v>2008 Q4</c:v>
                </c:pt>
                <c:pt idx="116">
                  <c:v>2009 Q1</c:v>
                </c:pt>
                <c:pt idx="117">
                  <c:v>2009 Q2</c:v>
                </c:pt>
                <c:pt idx="118">
                  <c:v>2009 Q3</c:v>
                </c:pt>
                <c:pt idx="119">
                  <c:v>2009 Q4</c:v>
                </c:pt>
                <c:pt idx="120">
                  <c:v>2010 Q1</c:v>
                </c:pt>
                <c:pt idx="121">
                  <c:v>2010 Q2</c:v>
                </c:pt>
                <c:pt idx="122">
                  <c:v>2010 Q3</c:v>
                </c:pt>
                <c:pt idx="123">
                  <c:v>2010 Q4</c:v>
                </c:pt>
                <c:pt idx="124">
                  <c:v>2011 Q1</c:v>
                </c:pt>
                <c:pt idx="125">
                  <c:v>2011 Q2</c:v>
                </c:pt>
                <c:pt idx="126">
                  <c:v>2011 Q3</c:v>
                </c:pt>
              </c:strCache>
            </c:strRef>
          </c:cat>
          <c:val>
            <c:numRef>
              <c:f>'[China report_IFS.xls]XR-Q'!$AX$8:$FT$8</c:f>
              <c:numCache>
                <c:formatCode>#,##0</c:formatCode>
                <c:ptCount val="127"/>
                <c:pt idx="0">
                  <c:v>2.2719999999999998</c:v>
                </c:pt>
                <c:pt idx="1">
                  <c:v>3.7610388473779803</c:v>
                </c:pt>
                <c:pt idx="2">
                  <c:v>4.1704010529779696</c:v>
                </c:pt>
                <c:pt idx="3">
                  <c:v>2.54517928207797</c:v>
                </c:pt>
                <c:pt idx="4">
                  <c:v>2.3761476515876696</c:v>
                </c:pt>
                <c:pt idx="5">
                  <c:v>3.82210431198948</c:v>
                </c:pt>
                <c:pt idx="6">
                  <c:v>3.9363859778965704</c:v>
                </c:pt>
                <c:pt idx="7">
                  <c:v>5.0580903061636597</c:v>
                </c:pt>
                <c:pt idx="8">
                  <c:v>5.4601758822707493</c:v>
                </c:pt>
                <c:pt idx="9">
                  <c:v>7.28712524619114</c:v>
                </c:pt>
                <c:pt idx="10">
                  <c:v>9.4439371055986303</c:v>
                </c:pt>
                <c:pt idx="11">
                  <c:v>11.348870966606119</c:v>
                </c:pt>
                <c:pt idx="12">
                  <c:v>12.6090640878136</c:v>
                </c:pt>
                <c:pt idx="13">
                  <c:v>13.2121342495</c:v>
                </c:pt>
                <c:pt idx="14">
                  <c:v>14.379818069303061</c:v>
                </c:pt>
                <c:pt idx="15">
                  <c:v>14.98664986201225</c:v>
                </c:pt>
                <c:pt idx="16">
                  <c:v>16.057931961465389</c:v>
                </c:pt>
                <c:pt idx="17">
                  <c:v>17.108965641600001</c:v>
                </c:pt>
                <c:pt idx="18">
                  <c:v>17.302177488000002</c:v>
                </c:pt>
                <c:pt idx="19">
                  <c:v>17.366034019799997</c:v>
                </c:pt>
                <c:pt idx="20">
                  <c:v>14.3758654559</c:v>
                </c:pt>
                <c:pt idx="21">
                  <c:v>14.2984662644</c:v>
                </c:pt>
                <c:pt idx="22">
                  <c:v>13.365997639269398</c:v>
                </c:pt>
                <c:pt idx="23">
                  <c:v>12.728148465457888</c:v>
                </c:pt>
                <c:pt idx="24">
                  <c:v>11.19948455035107</c:v>
                </c:pt>
                <c:pt idx="25">
                  <c:v>11.36204179784502</c:v>
                </c:pt>
                <c:pt idx="26">
                  <c:v>11.295230606999999</c:v>
                </c:pt>
                <c:pt idx="27">
                  <c:v>11.4529940354</c:v>
                </c:pt>
                <c:pt idx="28">
                  <c:v>11.7844683811</c:v>
                </c:pt>
                <c:pt idx="29">
                  <c:v>13.550764923000001</c:v>
                </c:pt>
                <c:pt idx="30">
                  <c:v>14.948943408</c:v>
                </c:pt>
                <c:pt idx="31">
                  <c:v>16.304946123400001</c:v>
                </c:pt>
                <c:pt idx="32">
                  <c:v>18.148232811900002</c:v>
                </c:pt>
                <c:pt idx="33">
                  <c:v>19.143199985700001</c:v>
                </c:pt>
                <c:pt idx="34">
                  <c:v>18.9703532449</c:v>
                </c:pt>
                <c:pt idx="35">
                  <c:v>18.541341912</c:v>
                </c:pt>
                <c:pt idx="36">
                  <c:v>18.637405918099997</c:v>
                </c:pt>
                <c:pt idx="37">
                  <c:v>15.092726685200001</c:v>
                </c:pt>
                <c:pt idx="38">
                  <c:v>15.107757556299999</c:v>
                </c:pt>
                <c:pt idx="39">
                  <c:v>17.959863425599998</c:v>
                </c:pt>
                <c:pt idx="40">
                  <c:v>22.271790876400001</c:v>
                </c:pt>
                <c:pt idx="41">
                  <c:v>24.369290476</c:v>
                </c:pt>
                <c:pt idx="42">
                  <c:v>26.8435691904</c:v>
                </c:pt>
                <c:pt idx="43">
                  <c:v>29.586163083999999</c:v>
                </c:pt>
                <c:pt idx="44">
                  <c:v>34.093613914400002</c:v>
                </c:pt>
                <c:pt idx="45">
                  <c:v>36.140033512800002</c:v>
                </c:pt>
                <c:pt idx="46">
                  <c:v>40.921102079999997</c:v>
                </c:pt>
                <c:pt idx="47">
                  <c:v>43.674298404699996</c:v>
                </c:pt>
                <c:pt idx="48">
                  <c:v>44.455896988199996</c:v>
                </c:pt>
                <c:pt idx="49">
                  <c:v>46.123950345200001</c:v>
                </c:pt>
                <c:pt idx="50">
                  <c:v>24.3005392952</c:v>
                </c:pt>
                <c:pt idx="51">
                  <c:v>20.620357499999997</c:v>
                </c:pt>
                <c:pt idx="52">
                  <c:v>20.965035774499999</c:v>
                </c:pt>
                <c:pt idx="53">
                  <c:v>20.059168064000001</c:v>
                </c:pt>
                <c:pt idx="54">
                  <c:v>20.847114575999999</c:v>
                </c:pt>
                <c:pt idx="55">
                  <c:v>22.386850567319996</c:v>
                </c:pt>
                <c:pt idx="56">
                  <c:v>29.826465173999999</c:v>
                </c:pt>
                <c:pt idx="57">
                  <c:v>33.10032511056</c:v>
                </c:pt>
                <c:pt idx="58">
                  <c:v>41.242287299592007</c:v>
                </c:pt>
                <c:pt idx="59">
                  <c:v>52.9140649931363</c:v>
                </c:pt>
                <c:pt idx="60">
                  <c:v>59.351566543209998</c:v>
                </c:pt>
                <c:pt idx="61">
                  <c:v>64.226862473184994</c:v>
                </c:pt>
                <c:pt idx="62">
                  <c:v>71.426183049077608</c:v>
                </c:pt>
                <c:pt idx="63">
                  <c:v>75.376709062093454</c:v>
                </c:pt>
                <c:pt idx="64">
                  <c:v>82.70122809871124</c:v>
                </c:pt>
                <c:pt idx="65">
                  <c:v>88.605888651382486</c:v>
                </c:pt>
                <c:pt idx="66">
                  <c:v>97.362311903793781</c:v>
                </c:pt>
                <c:pt idx="67">
                  <c:v>107.03943187227176</c:v>
                </c:pt>
                <c:pt idx="68">
                  <c:v>113.96211900176348</c:v>
                </c:pt>
                <c:pt idx="69">
                  <c:v>122.82529727072625</c:v>
                </c:pt>
                <c:pt idx="70">
                  <c:v>136.02433423322586</c:v>
                </c:pt>
                <c:pt idx="71">
                  <c:v>142.76246583883875</c:v>
                </c:pt>
                <c:pt idx="72">
                  <c:v>143.98207867462898</c:v>
                </c:pt>
                <c:pt idx="73">
                  <c:v>143.95690683436905</c:v>
                </c:pt>
                <c:pt idx="74">
                  <c:v>145.01568471898921</c:v>
                </c:pt>
                <c:pt idx="75">
                  <c:v>149.1879127505633</c:v>
                </c:pt>
                <c:pt idx="76">
                  <c:v>150.4965161867492</c:v>
                </c:pt>
                <c:pt idx="77">
                  <c:v>150.56532344038374</c:v>
                </c:pt>
                <c:pt idx="78">
                  <c:v>154.73080905129527</c:v>
                </c:pt>
                <c:pt idx="79">
                  <c:v>157.72786970939629</c:v>
                </c:pt>
                <c:pt idx="80">
                  <c:v>159.76868907213418</c:v>
                </c:pt>
                <c:pt idx="81">
                  <c:v>161.28503090686945</c:v>
                </c:pt>
                <c:pt idx="82">
                  <c:v>162.58473702806535</c:v>
                </c:pt>
                <c:pt idx="83">
                  <c:v>168.27758772931014</c:v>
                </c:pt>
                <c:pt idx="84">
                  <c:v>178.89060488989207</c:v>
                </c:pt>
                <c:pt idx="85">
                  <c:v>183.8614310820098</c:v>
                </c:pt>
                <c:pt idx="86">
                  <c:v>199.28446308612044</c:v>
                </c:pt>
                <c:pt idx="87">
                  <c:v>215.6051281974205</c:v>
                </c:pt>
                <c:pt idx="88">
                  <c:v>230.86977388045011</c:v>
                </c:pt>
                <c:pt idx="89">
                  <c:v>246.74901867859947</c:v>
                </c:pt>
                <c:pt idx="90">
                  <c:v>262.96374033377441</c:v>
                </c:pt>
                <c:pt idx="91">
                  <c:v>291.12781713505854</c:v>
                </c:pt>
                <c:pt idx="92">
                  <c:v>320.87113679144352</c:v>
                </c:pt>
                <c:pt idx="93">
                  <c:v>351.36407686321894</c:v>
                </c:pt>
                <c:pt idx="94">
                  <c:v>388.88093720673851</c:v>
                </c:pt>
                <c:pt idx="95">
                  <c:v>408.15065834877441</c:v>
                </c:pt>
                <c:pt idx="96">
                  <c:v>444.42721163533702</c:v>
                </c:pt>
                <c:pt idx="97">
                  <c:v>475.113820805307</c:v>
                </c:pt>
                <c:pt idx="98">
                  <c:v>519.00109530724069</c:v>
                </c:pt>
                <c:pt idx="99">
                  <c:v>614.49953245750442</c:v>
                </c:pt>
                <c:pt idx="100">
                  <c:v>663.19036586043637</c:v>
                </c:pt>
                <c:pt idx="101">
                  <c:v>714.95014525289662</c:v>
                </c:pt>
                <c:pt idx="102">
                  <c:v>772.26545132698448</c:v>
                </c:pt>
                <c:pt idx="103">
                  <c:v>821.51385774845266</c:v>
                </c:pt>
                <c:pt idx="104">
                  <c:v>877.63668257711163</c:v>
                </c:pt>
                <c:pt idx="105">
                  <c:v>943.61013021367648</c:v>
                </c:pt>
                <c:pt idx="106">
                  <c:v>990.45103539982563</c:v>
                </c:pt>
                <c:pt idx="107">
                  <c:v>1068.4930271844714</c:v>
                </c:pt>
                <c:pt idx="108">
                  <c:v>1204.0350180601135</c:v>
                </c:pt>
                <c:pt idx="109">
                  <c:v>1334.5906441910906</c:v>
                </c:pt>
                <c:pt idx="110">
                  <c:v>1435.6127576776348</c:v>
                </c:pt>
                <c:pt idx="111">
                  <c:v>1530.2816254071811</c:v>
                </c:pt>
                <c:pt idx="112">
                  <c:v>1684.280186054827</c:v>
                </c:pt>
                <c:pt idx="113">
                  <c:v>1811.06338335074</c:v>
                </c:pt>
                <c:pt idx="114">
                  <c:v>1907.72945700376</c:v>
                </c:pt>
                <c:pt idx="115">
                  <c:v>1949.2599544550899</c:v>
                </c:pt>
                <c:pt idx="116">
                  <c:v>1956.8296122607801</c:v>
                </c:pt>
                <c:pt idx="117">
                  <c:v>2135.2011200985803</c:v>
                </c:pt>
                <c:pt idx="118">
                  <c:v>2288.4692537452402</c:v>
                </c:pt>
                <c:pt idx="119">
                  <c:v>2416.04368140732</c:v>
                </c:pt>
                <c:pt idx="120">
                  <c:v>2463.5473235744903</c:v>
                </c:pt>
                <c:pt idx="121">
                  <c:v>2471.2112826036901</c:v>
                </c:pt>
                <c:pt idx="122">
                  <c:v>2666.8680625853299</c:v>
                </c:pt>
                <c:pt idx="123">
                  <c:v>2866.0792585939598</c:v>
                </c:pt>
                <c:pt idx="124">
                  <c:v>3067.17075531198</c:v>
                </c:pt>
                <c:pt idx="125">
                  <c:v>3219.7604660664906</c:v>
                </c:pt>
                <c:pt idx="126">
                  <c:v>3223.00380536681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10080"/>
        <c:axId val="34243328"/>
      </c:lineChart>
      <c:lineChart>
        <c:grouping val="standard"/>
        <c:varyColors val="0"/>
        <c:ser>
          <c:idx val="0"/>
          <c:order val="0"/>
          <c:tx>
            <c:strRef>
              <c:f>'[China report_IFS.xls]XR-Q'!$B$15</c:f>
              <c:strCache>
                <c:ptCount val="1"/>
                <c:pt idx="0">
                  <c:v>Reserves/GDP</c:v>
                </c:pt>
              </c:strCache>
            </c:strRef>
          </c:tx>
          <c:spPr>
            <a:ln w="31750">
              <a:solidFill>
                <a:srgbClr val="FF0000"/>
              </a:solidFill>
              <a:prstDash val="sysDash"/>
            </a:ln>
          </c:spPr>
          <c:marker>
            <c:symbol val="none"/>
          </c:marker>
          <c:val>
            <c:numRef>
              <c:f>'[China report_IFS.xls]XR-Q'!$AX$15:$FT$15</c:f>
              <c:numCache>
                <c:formatCode>0.00</c:formatCode>
                <c:ptCount val="127"/>
                <c:pt idx="0">
                  <c:v>7.4948446465805908E-3</c:v>
                </c:pt>
                <c:pt idx="1">
                  <c:v>1.2290585909269899E-2</c:v>
                </c:pt>
                <c:pt idx="2">
                  <c:v>1.3296904565330265E-2</c:v>
                </c:pt>
                <c:pt idx="3">
                  <c:v>8.3854760383208528E-3</c:v>
                </c:pt>
                <c:pt idx="4">
                  <c:v>7.5703889554932435E-3</c:v>
                </c:pt>
                <c:pt idx="5">
                  <c:v>1.3086785040807885E-2</c:v>
                </c:pt>
                <c:pt idx="6">
                  <c:v>1.3881770036468444E-2</c:v>
                </c:pt>
                <c:pt idx="7">
                  <c:v>1.7580990689683489E-2</c:v>
                </c:pt>
                <c:pt idx="8">
                  <c:v>1.765684781942382E-2</c:v>
                </c:pt>
                <c:pt idx="9">
                  <c:v>2.4153973988612892E-2</c:v>
                </c:pt>
                <c:pt idx="10">
                  <c:v>3.2733913652251215E-2</c:v>
                </c:pt>
                <c:pt idx="11">
                  <c:v>4.0037084304465419E-2</c:v>
                </c:pt>
                <c:pt idx="12">
                  <c:v>3.9610984746426006E-2</c:v>
                </c:pt>
                <c:pt idx="13">
                  <c:v>4.2238786365977957E-2</c:v>
                </c:pt>
                <c:pt idx="14">
                  <c:v>4.5881617626635472E-2</c:v>
                </c:pt>
                <c:pt idx="15">
                  <c:v>4.7716575073040682E-2</c:v>
                </c:pt>
                <c:pt idx="16">
                  <c:v>4.4777058456310789E-2</c:v>
                </c:pt>
                <c:pt idx="17">
                  <c:v>5.0219017392411074E-2</c:v>
                </c:pt>
                <c:pt idx="18">
                  <c:v>5.6327387996572997E-2</c:v>
                </c:pt>
                <c:pt idx="19">
                  <c:v>6.2953160751690079E-2</c:v>
                </c:pt>
                <c:pt idx="20">
                  <c:v>4.4768276237900327E-2</c:v>
                </c:pt>
                <c:pt idx="21">
                  <c:v>4.490164005035268E-2</c:v>
                </c:pt>
                <c:pt idx="22">
                  <c:v>4.2894239672378549E-2</c:v>
                </c:pt>
                <c:pt idx="23">
                  <c:v>4.4266963548582575E-2</c:v>
                </c:pt>
                <c:pt idx="24">
                  <c:v>3.4176980890216806E-2</c:v>
                </c:pt>
                <c:pt idx="25">
                  <c:v>3.4613582473395681E-2</c:v>
                </c:pt>
                <c:pt idx="26">
                  <c:v>3.9585169414721032E-2</c:v>
                </c:pt>
                <c:pt idx="27">
                  <c:v>4.0545680554308496E-2</c:v>
                </c:pt>
                <c:pt idx="28">
                  <c:v>3.5726595013025809E-2</c:v>
                </c:pt>
                <c:pt idx="29">
                  <c:v>4.1081419616448352E-2</c:v>
                </c:pt>
                <c:pt idx="30">
                  <c:v>4.5320232507629302E-2</c:v>
                </c:pt>
                <c:pt idx="31">
                  <c:v>4.9431182470154211E-2</c:v>
                </c:pt>
                <c:pt idx="32">
                  <c:v>4.3895830256925908E-2</c:v>
                </c:pt>
                <c:pt idx="33">
                  <c:v>4.630239571291344E-2</c:v>
                </c:pt>
                <c:pt idx="34">
                  <c:v>4.5884324638266173E-2</c:v>
                </c:pt>
                <c:pt idx="35">
                  <c:v>4.484665839040277E-2</c:v>
                </c:pt>
                <c:pt idx="36">
                  <c:v>4.0072258332857727E-2</c:v>
                </c:pt>
                <c:pt idx="37">
                  <c:v>3.2450848864604573E-2</c:v>
                </c:pt>
                <c:pt idx="38">
                  <c:v>3.2483166717868807E-2</c:v>
                </c:pt>
                <c:pt idx="39">
                  <c:v>4.0400260423967667E-2</c:v>
                </c:pt>
                <c:pt idx="40">
                  <c:v>5.4357406887319722E-2</c:v>
                </c:pt>
                <c:pt idx="41">
                  <c:v>5.9476646728165272E-2</c:v>
                </c:pt>
                <c:pt idx="42">
                  <c:v>6.5515468463591645E-2</c:v>
                </c:pt>
                <c:pt idx="43">
                  <c:v>7.5946963045990828E-2</c:v>
                </c:pt>
                <c:pt idx="44">
                  <c:v>7.8857734381455921E-2</c:v>
                </c:pt>
                <c:pt idx="45">
                  <c:v>8.5015693565172301E-2</c:v>
                </c:pt>
                <c:pt idx="46">
                  <c:v>9.7199111588530118E-2</c:v>
                </c:pt>
                <c:pt idx="47">
                  <c:v>0.10441255107727583</c:v>
                </c:pt>
                <c:pt idx="48">
                  <c:v>8.808326829379759E-2</c:v>
                </c:pt>
                <c:pt idx="49">
                  <c:v>9.1891383184503045E-2</c:v>
                </c:pt>
                <c:pt idx="50">
                  <c:v>4.8094413304063319E-2</c:v>
                </c:pt>
                <c:pt idx="51">
                  <c:v>4.2260766350507156E-2</c:v>
                </c:pt>
                <c:pt idx="52">
                  <c:v>3.2664153963333019E-2</c:v>
                </c:pt>
                <c:pt idx="53">
                  <c:v>3.1072130896985833E-2</c:v>
                </c:pt>
                <c:pt idx="54">
                  <c:v>3.2592176387286627E-2</c:v>
                </c:pt>
                <c:pt idx="55">
                  <c:v>3.512807225418834E-2</c:v>
                </c:pt>
                <c:pt idx="56">
                  <c:v>5.1684460581815223E-2</c:v>
                </c:pt>
                <c:pt idx="57">
                  <c:v>5.7164184698033339E-2</c:v>
                </c:pt>
                <c:pt idx="58">
                  <c:v>7.0548604044640958E-2</c:v>
                </c:pt>
                <c:pt idx="59">
                  <c:v>8.9674462273238692E-2</c:v>
                </c:pt>
                <c:pt idx="60">
                  <c:v>7.9190313839039295E-2</c:v>
                </c:pt>
                <c:pt idx="61">
                  <c:v>8.4804883606335993E-2</c:v>
                </c:pt>
                <c:pt idx="62">
                  <c:v>9.3878853967290538E-2</c:v>
                </c:pt>
                <c:pt idx="63">
                  <c:v>9.914236313761543E-2</c:v>
                </c:pt>
                <c:pt idx="64">
                  <c:v>9.278048998895691E-2</c:v>
                </c:pt>
                <c:pt idx="65">
                  <c:v>9.9492796780799836E-2</c:v>
                </c:pt>
                <c:pt idx="66">
                  <c:v>0.10908705690583757</c:v>
                </c:pt>
                <c:pt idx="67">
                  <c:v>0.11978424198403696</c:v>
                </c:pt>
                <c:pt idx="68">
                  <c:v>0.11576406355521199</c:v>
                </c:pt>
                <c:pt idx="69">
                  <c:v>0.12474632662465258</c:v>
                </c:pt>
                <c:pt idx="70">
                  <c:v>0.13807961761121379</c:v>
                </c:pt>
                <c:pt idx="71">
                  <c:v>0.14478435935565107</c:v>
                </c:pt>
                <c:pt idx="72">
                  <c:v>0.13775855606018417</c:v>
                </c:pt>
                <c:pt idx="73">
                  <c:v>0.13773724497799553</c:v>
                </c:pt>
                <c:pt idx="74">
                  <c:v>0.1387547473227336</c:v>
                </c:pt>
                <c:pt idx="75">
                  <c:v>0.14271695855583832</c:v>
                </c:pt>
                <c:pt idx="76">
                  <c:v>0.13672598173445713</c:v>
                </c:pt>
                <c:pt idx="77">
                  <c:v>0.13678623494156758</c:v>
                </c:pt>
                <c:pt idx="78">
                  <c:v>0.1405512692198039</c:v>
                </c:pt>
                <c:pt idx="79">
                  <c:v>0.14328885326029375</c:v>
                </c:pt>
                <c:pt idx="80">
                  <c:v>0.13394241892702</c:v>
                </c:pt>
                <c:pt idx="81">
                  <c:v>0.13520635198700515</c:v>
                </c:pt>
                <c:pt idx="82">
                  <c:v>0.13631774740683261</c:v>
                </c:pt>
                <c:pt idx="83">
                  <c:v>0.14105900160941545</c:v>
                </c:pt>
                <c:pt idx="84">
                  <c:v>0.13581365272366666</c:v>
                </c:pt>
                <c:pt idx="85">
                  <c:v>0.13958294814651612</c:v>
                </c:pt>
                <c:pt idx="86">
                  <c:v>0.1512873371677807</c:v>
                </c:pt>
                <c:pt idx="87">
                  <c:v>0.16367648897572923</c:v>
                </c:pt>
                <c:pt idx="88">
                  <c:v>0.15861001846179829</c:v>
                </c:pt>
                <c:pt idx="89">
                  <c:v>0.16952489695210168</c:v>
                </c:pt>
                <c:pt idx="90">
                  <c:v>0.18065928248287547</c:v>
                </c:pt>
                <c:pt idx="91">
                  <c:v>0.20001575577270833</c:v>
                </c:pt>
                <c:pt idx="92">
                  <c:v>0.19437810987874254</c:v>
                </c:pt>
                <c:pt idx="93">
                  <c:v>0.2128486555069681</c:v>
                </c:pt>
                <c:pt idx="94">
                  <c:v>0.23557782400258562</c:v>
                </c:pt>
                <c:pt idx="95">
                  <c:v>0.24724453972083077</c:v>
                </c:pt>
                <c:pt idx="96">
                  <c:v>0.22876600107105749</c:v>
                </c:pt>
                <c:pt idx="97">
                  <c:v>0.24455592159829284</c:v>
                </c:pt>
                <c:pt idx="98">
                  <c:v>0.26714101580525429</c:v>
                </c:pt>
                <c:pt idx="99">
                  <c:v>0.31628796087263844</c:v>
                </c:pt>
                <c:pt idx="100">
                  <c:v>0.29331800699423199</c:v>
                </c:pt>
                <c:pt idx="101">
                  <c:v>0.31621049173978466</c:v>
                </c:pt>
                <c:pt idx="102">
                  <c:v>0.33597630529409722</c:v>
                </c:pt>
                <c:pt idx="103">
                  <c:v>0.35485018095062637</c:v>
                </c:pt>
                <c:pt idx="104">
                  <c:v>0.31791056680443386</c:v>
                </c:pt>
                <c:pt idx="105">
                  <c:v>0.34019316267426797</c:v>
                </c:pt>
                <c:pt idx="106">
                  <c:v>0.35505245188903506</c:v>
                </c:pt>
                <c:pt idx="107">
                  <c:v>0.37810841857872229</c:v>
                </c:pt>
                <c:pt idx="108">
                  <c:v>0.35155131475965179</c:v>
                </c:pt>
                <c:pt idx="109">
                  <c:v>0.38546903444054942</c:v>
                </c:pt>
                <c:pt idx="110">
                  <c:v>0.40829196256574907</c:v>
                </c:pt>
                <c:pt idx="111">
                  <c:v>0.42786160019527675</c:v>
                </c:pt>
                <c:pt idx="112">
                  <c:v>0.38414736313876152</c:v>
                </c:pt>
                <c:pt idx="113">
                  <c:v>0.40124556170498132</c:v>
                </c:pt>
                <c:pt idx="114">
                  <c:v>0.41550375039254756</c:v>
                </c:pt>
                <c:pt idx="115">
                  <c:v>0.42419861368453754</c:v>
                </c:pt>
                <c:pt idx="116">
                  <c:v>0.39247361629639355</c:v>
                </c:pt>
                <c:pt idx="117">
                  <c:v>0.42776671386348769</c:v>
                </c:pt>
                <c:pt idx="118">
                  <c:v>0.45856612168051386</c:v>
                </c:pt>
                <c:pt idx="119">
                  <c:v>0.48388556539102939</c:v>
                </c:pt>
                <c:pt idx="120">
                  <c:v>0.42259255134319801</c:v>
                </c:pt>
                <c:pt idx="121">
                  <c:v>0.4236846383637673</c:v>
                </c:pt>
                <c:pt idx="122">
                  <c:v>0.45365034783282199</c:v>
                </c:pt>
                <c:pt idx="123">
                  <c:v>0.47968184375581552</c:v>
                </c:pt>
                <c:pt idx="124">
                  <c:v>0.48970862682561039</c:v>
                </c:pt>
                <c:pt idx="125">
                  <c:v>0.50763991905948369</c:v>
                </c:pt>
                <c:pt idx="126">
                  <c:v>0.48234399625272339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44864"/>
        <c:axId val="40644608"/>
      </c:lineChart>
      <c:catAx>
        <c:axId val="491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4243328"/>
        <c:crosses val="autoZero"/>
        <c:auto val="1"/>
        <c:lblAlgn val="ctr"/>
        <c:lblOffset val="100"/>
        <c:noMultiLvlLbl val="0"/>
      </c:catAx>
      <c:valAx>
        <c:axId val="34243328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4910080"/>
        <c:crosses val="autoZero"/>
        <c:crossBetween val="between"/>
      </c:valAx>
      <c:catAx>
        <c:axId val="34244864"/>
        <c:scaling>
          <c:orientation val="minMax"/>
        </c:scaling>
        <c:delete val="1"/>
        <c:axPos val="b"/>
        <c:majorTickMark val="out"/>
        <c:minorTickMark val="none"/>
        <c:tickLblPos val="nextTo"/>
        <c:crossAx val="40644608"/>
        <c:crosses val="autoZero"/>
        <c:auto val="1"/>
        <c:lblAlgn val="ctr"/>
        <c:lblOffset val="100"/>
        <c:noMultiLvlLbl val="0"/>
      </c:catAx>
      <c:valAx>
        <c:axId val="40644608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342448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 sz="2400" b="0"/>
              <a:t>China: Exchange Rate, US$/Yuan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3005179124060923E-2"/>
          <c:y val="0.16968163841974429"/>
          <c:w val="0.87385834534688067"/>
          <c:h val="0.65764679098084644"/>
        </c:manualLayout>
      </c:layout>
      <c:lineChart>
        <c:grouping val="standard"/>
        <c:varyColors val="0"/>
        <c:ser>
          <c:idx val="0"/>
          <c:order val="0"/>
          <c:tx>
            <c:strRef>
              <c:f>'[5]XR-Q'!$B$3</c:f>
              <c:strCache>
                <c:ptCount val="1"/>
                <c:pt idx="0">
                  <c:v>US$/Yuan</c:v>
                </c:pt>
              </c:strCache>
            </c:strRef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'XR-Q'!$AX$1:$FT$1</c:f>
              <c:strCache>
                <c:ptCount val="127"/>
                <c:pt idx="0">
                  <c:v>1980 Q1</c:v>
                </c:pt>
                <c:pt idx="1">
                  <c:v>1980 Q2</c:v>
                </c:pt>
                <c:pt idx="2">
                  <c:v>1980 Q3</c:v>
                </c:pt>
                <c:pt idx="3">
                  <c:v>1980 Q4</c:v>
                </c:pt>
                <c:pt idx="4">
                  <c:v>1981 Q1</c:v>
                </c:pt>
                <c:pt idx="5">
                  <c:v>1981 Q2</c:v>
                </c:pt>
                <c:pt idx="6">
                  <c:v>1981 Q3</c:v>
                </c:pt>
                <c:pt idx="7">
                  <c:v>1981 Q4</c:v>
                </c:pt>
                <c:pt idx="8">
                  <c:v>1982 Q1</c:v>
                </c:pt>
                <c:pt idx="9">
                  <c:v>1982 Q2</c:v>
                </c:pt>
                <c:pt idx="10">
                  <c:v>1982 Q3</c:v>
                </c:pt>
                <c:pt idx="11">
                  <c:v>1982 Q4</c:v>
                </c:pt>
                <c:pt idx="12">
                  <c:v>1983 Q1</c:v>
                </c:pt>
                <c:pt idx="13">
                  <c:v>1983 Q2</c:v>
                </c:pt>
                <c:pt idx="14">
                  <c:v>1983 Q3</c:v>
                </c:pt>
                <c:pt idx="15">
                  <c:v>1983 Q4</c:v>
                </c:pt>
                <c:pt idx="16">
                  <c:v>1984 Q1</c:v>
                </c:pt>
                <c:pt idx="17">
                  <c:v>1984 Q2</c:v>
                </c:pt>
                <c:pt idx="18">
                  <c:v>1984 Q3</c:v>
                </c:pt>
                <c:pt idx="19">
                  <c:v>1984 Q4</c:v>
                </c:pt>
                <c:pt idx="20">
                  <c:v>1985 Q1</c:v>
                </c:pt>
                <c:pt idx="21">
                  <c:v>1985 Q2</c:v>
                </c:pt>
                <c:pt idx="22">
                  <c:v>1985 Q3</c:v>
                </c:pt>
                <c:pt idx="23">
                  <c:v>1985 Q4</c:v>
                </c:pt>
                <c:pt idx="24">
                  <c:v>1986 Q1</c:v>
                </c:pt>
                <c:pt idx="25">
                  <c:v>1986 Q2</c:v>
                </c:pt>
                <c:pt idx="26">
                  <c:v>1986 Q3</c:v>
                </c:pt>
                <c:pt idx="27">
                  <c:v>1986 Q4</c:v>
                </c:pt>
                <c:pt idx="28">
                  <c:v>1987 Q1</c:v>
                </c:pt>
                <c:pt idx="29">
                  <c:v>1987 Q2</c:v>
                </c:pt>
                <c:pt idx="30">
                  <c:v>1987 Q3</c:v>
                </c:pt>
                <c:pt idx="31">
                  <c:v>1987 Q4</c:v>
                </c:pt>
                <c:pt idx="32">
                  <c:v>1988 Q1</c:v>
                </c:pt>
                <c:pt idx="33">
                  <c:v>1988 Q2</c:v>
                </c:pt>
                <c:pt idx="34">
                  <c:v>1988 Q3</c:v>
                </c:pt>
                <c:pt idx="35">
                  <c:v>1988 Q4</c:v>
                </c:pt>
                <c:pt idx="36">
                  <c:v>1989 Q1</c:v>
                </c:pt>
                <c:pt idx="37">
                  <c:v>1989 Q2</c:v>
                </c:pt>
                <c:pt idx="38">
                  <c:v>1989 Q3</c:v>
                </c:pt>
                <c:pt idx="39">
                  <c:v>1989 Q4</c:v>
                </c:pt>
                <c:pt idx="40">
                  <c:v>1990 Q1</c:v>
                </c:pt>
                <c:pt idx="41">
                  <c:v>1990 Q2</c:v>
                </c:pt>
                <c:pt idx="42">
                  <c:v>1990 Q3</c:v>
                </c:pt>
                <c:pt idx="43">
                  <c:v>1990 Q4</c:v>
                </c:pt>
                <c:pt idx="44">
                  <c:v>1991 Q1</c:v>
                </c:pt>
                <c:pt idx="45">
                  <c:v>1991 Q2</c:v>
                </c:pt>
                <c:pt idx="46">
                  <c:v>1991 Q3</c:v>
                </c:pt>
                <c:pt idx="47">
                  <c:v>1991 Q4</c:v>
                </c:pt>
                <c:pt idx="48">
                  <c:v>1992 Q1</c:v>
                </c:pt>
                <c:pt idx="49">
                  <c:v>1992 Q2</c:v>
                </c:pt>
                <c:pt idx="50">
                  <c:v>1992 Q3</c:v>
                </c:pt>
                <c:pt idx="51">
                  <c:v>1992 Q4</c:v>
                </c:pt>
                <c:pt idx="52">
                  <c:v>1993 Q1</c:v>
                </c:pt>
                <c:pt idx="53">
                  <c:v>1993 Q2</c:v>
                </c:pt>
                <c:pt idx="54">
                  <c:v>1993 Q3</c:v>
                </c:pt>
                <c:pt idx="55">
                  <c:v>1993 Q4</c:v>
                </c:pt>
                <c:pt idx="56">
                  <c:v>1994 Q1</c:v>
                </c:pt>
                <c:pt idx="57">
                  <c:v>1994 Q2</c:v>
                </c:pt>
                <c:pt idx="58">
                  <c:v>1994 Q3</c:v>
                </c:pt>
                <c:pt idx="59">
                  <c:v>1994 Q4</c:v>
                </c:pt>
                <c:pt idx="60">
                  <c:v>1995 Q1</c:v>
                </c:pt>
                <c:pt idx="61">
                  <c:v>1995 Q2</c:v>
                </c:pt>
                <c:pt idx="62">
                  <c:v>1995 Q3</c:v>
                </c:pt>
                <c:pt idx="63">
                  <c:v>1995 Q4</c:v>
                </c:pt>
                <c:pt idx="64">
                  <c:v>1996 Q1</c:v>
                </c:pt>
                <c:pt idx="65">
                  <c:v>1996 Q2</c:v>
                </c:pt>
                <c:pt idx="66">
                  <c:v>1996 Q3</c:v>
                </c:pt>
                <c:pt idx="67">
                  <c:v>1996 Q4</c:v>
                </c:pt>
                <c:pt idx="68">
                  <c:v>1997 Q1</c:v>
                </c:pt>
                <c:pt idx="69">
                  <c:v>1997 Q2</c:v>
                </c:pt>
                <c:pt idx="70">
                  <c:v>1997 Q3</c:v>
                </c:pt>
                <c:pt idx="71">
                  <c:v>1997 Q4</c:v>
                </c:pt>
                <c:pt idx="72">
                  <c:v>1998 Q1</c:v>
                </c:pt>
                <c:pt idx="73">
                  <c:v>1998 Q2</c:v>
                </c:pt>
                <c:pt idx="74">
                  <c:v>1998 Q3</c:v>
                </c:pt>
                <c:pt idx="75">
                  <c:v>1998 Q4</c:v>
                </c:pt>
                <c:pt idx="76">
                  <c:v>1999 Q1</c:v>
                </c:pt>
                <c:pt idx="77">
                  <c:v>1999 Q2</c:v>
                </c:pt>
                <c:pt idx="78">
                  <c:v>1999 Q3</c:v>
                </c:pt>
                <c:pt idx="79">
                  <c:v>1999 Q4</c:v>
                </c:pt>
                <c:pt idx="80">
                  <c:v>2000 Q1</c:v>
                </c:pt>
                <c:pt idx="81">
                  <c:v>2000 Q2</c:v>
                </c:pt>
                <c:pt idx="82">
                  <c:v>2000 Q3</c:v>
                </c:pt>
                <c:pt idx="83">
                  <c:v>2000 Q4</c:v>
                </c:pt>
                <c:pt idx="84">
                  <c:v>2001 Q1</c:v>
                </c:pt>
                <c:pt idx="85">
                  <c:v>2001 Q2</c:v>
                </c:pt>
                <c:pt idx="86">
                  <c:v>2001 Q3</c:v>
                </c:pt>
                <c:pt idx="87">
                  <c:v>2001 Q4</c:v>
                </c:pt>
                <c:pt idx="88">
                  <c:v>2002 Q1</c:v>
                </c:pt>
                <c:pt idx="89">
                  <c:v>2002 Q2</c:v>
                </c:pt>
                <c:pt idx="90">
                  <c:v>2002 Q3</c:v>
                </c:pt>
                <c:pt idx="91">
                  <c:v>2002 Q4</c:v>
                </c:pt>
                <c:pt idx="92">
                  <c:v>2003 Q1</c:v>
                </c:pt>
                <c:pt idx="93">
                  <c:v>2003 Q2</c:v>
                </c:pt>
                <c:pt idx="94">
                  <c:v>2003 Q3</c:v>
                </c:pt>
                <c:pt idx="95">
                  <c:v>2003 Q4</c:v>
                </c:pt>
                <c:pt idx="96">
                  <c:v>2004 Q1</c:v>
                </c:pt>
                <c:pt idx="97">
                  <c:v>2004 Q2</c:v>
                </c:pt>
                <c:pt idx="98">
                  <c:v>2004 Q3</c:v>
                </c:pt>
                <c:pt idx="99">
                  <c:v>2004 Q4</c:v>
                </c:pt>
                <c:pt idx="100">
                  <c:v>2005 Q1</c:v>
                </c:pt>
                <c:pt idx="101">
                  <c:v>2005 Q2</c:v>
                </c:pt>
                <c:pt idx="102">
                  <c:v>2005 Q3</c:v>
                </c:pt>
                <c:pt idx="103">
                  <c:v>2005 Q4</c:v>
                </c:pt>
                <c:pt idx="104">
                  <c:v>2006 Q1</c:v>
                </c:pt>
                <c:pt idx="105">
                  <c:v>2006 Q2</c:v>
                </c:pt>
                <c:pt idx="106">
                  <c:v>2006 Q3</c:v>
                </c:pt>
                <c:pt idx="107">
                  <c:v>2006 Q4</c:v>
                </c:pt>
                <c:pt idx="108">
                  <c:v>2007 Q1</c:v>
                </c:pt>
                <c:pt idx="109">
                  <c:v>2007 Q2</c:v>
                </c:pt>
                <c:pt idx="110">
                  <c:v>2007 Q3</c:v>
                </c:pt>
                <c:pt idx="111">
                  <c:v>2007 Q4</c:v>
                </c:pt>
                <c:pt idx="112">
                  <c:v>2008 Q1</c:v>
                </c:pt>
                <c:pt idx="113">
                  <c:v>2008 Q2</c:v>
                </c:pt>
                <c:pt idx="114">
                  <c:v>2008 Q3</c:v>
                </c:pt>
                <c:pt idx="115">
                  <c:v>2008 Q4</c:v>
                </c:pt>
                <c:pt idx="116">
                  <c:v>2009 Q1</c:v>
                </c:pt>
                <c:pt idx="117">
                  <c:v>2009 Q2</c:v>
                </c:pt>
                <c:pt idx="118">
                  <c:v>2009 Q3</c:v>
                </c:pt>
                <c:pt idx="119">
                  <c:v>2009 Q4</c:v>
                </c:pt>
                <c:pt idx="120">
                  <c:v>2010 Q1</c:v>
                </c:pt>
                <c:pt idx="121">
                  <c:v>2010 Q2</c:v>
                </c:pt>
                <c:pt idx="122">
                  <c:v>2010 Q3</c:v>
                </c:pt>
                <c:pt idx="123">
                  <c:v>2010 Q4</c:v>
                </c:pt>
                <c:pt idx="124">
                  <c:v>2011 Q1</c:v>
                </c:pt>
                <c:pt idx="125">
                  <c:v>2011 Q2</c:v>
                </c:pt>
                <c:pt idx="126">
                  <c:v>2011 Q3</c:v>
                </c:pt>
              </c:strCache>
            </c:strRef>
          </c:cat>
          <c:val>
            <c:numRef>
              <c:f>'[5]XR-Q'!$AX$3:$FT$3</c:f>
              <c:numCache>
                <c:formatCode>0.000</c:formatCode>
                <c:ptCount val="127"/>
                <c:pt idx="0">
                  <c:v>0.66002244119861553</c:v>
                </c:pt>
                <c:pt idx="1">
                  <c:v>0.66626690696666457</c:v>
                </c:pt>
                <c:pt idx="2">
                  <c:v>0.68287353228822278</c:v>
                </c:pt>
                <c:pt idx="3">
                  <c:v>0.66085117631509382</c:v>
                </c:pt>
                <c:pt idx="4">
                  <c:v>0.62664494336799403</c:v>
                </c:pt>
                <c:pt idx="5">
                  <c:v>0.58309037934874075</c:v>
                </c:pt>
                <c:pt idx="6">
                  <c:v>0.56613387200322085</c:v>
                </c:pt>
                <c:pt idx="7">
                  <c:v>0.57439353637802504</c:v>
                </c:pt>
                <c:pt idx="8">
                  <c:v>0.55319933646682606</c:v>
                </c:pt>
                <c:pt idx="9">
                  <c:v>0.53970424226952984</c:v>
                </c:pt>
                <c:pt idx="10">
                  <c:v>0.51611127376816668</c:v>
                </c:pt>
                <c:pt idx="11">
                  <c:v>0.50708224899787824</c:v>
                </c:pt>
                <c:pt idx="12">
                  <c:v>0.51208521124133821</c:v>
                </c:pt>
                <c:pt idx="13">
                  <c:v>0.5031952903452902</c:v>
                </c:pt>
                <c:pt idx="14">
                  <c:v>0.50418473345574433</c:v>
                </c:pt>
                <c:pt idx="15">
                  <c:v>0.50525464851295288</c:v>
                </c:pt>
                <c:pt idx="16">
                  <c:v>0.48707624390525212</c:v>
                </c:pt>
                <c:pt idx="17">
                  <c:v>0.46272017782728819</c:v>
                </c:pt>
                <c:pt idx="18">
                  <c:v>0.41719975524281028</c:v>
                </c:pt>
                <c:pt idx="19">
                  <c:v>0.37466748260918437</c:v>
                </c:pt>
                <c:pt idx="20">
                  <c:v>0.3537819288607964</c:v>
                </c:pt>
                <c:pt idx="21">
                  <c:v>0.35083205669446038</c:v>
                </c:pt>
                <c:pt idx="22">
                  <c:v>0.34330049091970199</c:v>
                </c:pt>
                <c:pt idx="23">
                  <c:v>0.3167798274605873</c:v>
                </c:pt>
                <c:pt idx="24">
                  <c:v>0.31183410428894903</c:v>
                </c:pt>
                <c:pt idx="25">
                  <c:v>0.31236984589754274</c:v>
                </c:pt>
                <c:pt idx="26">
                  <c:v>0.27153252959704571</c:v>
                </c:pt>
                <c:pt idx="27">
                  <c:v>0.26880275254018599</c:v>
                </c:pt>
                <c:pt idx="28">
                  <c:v>0.26866553827140593</c:v>
                </c:pt>
                <c:pt idx="29">
                  <c:v>0.26866553827140593</c:v>
                </c:pt>
                <c:pt idx="30">
                  <c:v>0.26866553827140593</c:v>
                </c:pt>
                <c:pt idx="31">
                  <c:v>0.26866553827140593</c:v>
                </c:pt>
                <c:pt idx="32">
                  <c:v>0.26866553827140593</c:v>
                </c:pt>
                <c:pt idx="33">
                  <c:v>0.26866553827140593</c:v>
                </c:pt>
                <c:pt idx="34">
                  <c:v>0.26866553827140593</c:v>
                </c:pt>
                <c:pt idx="35">
                  <c:v>0.26866553827140593</c:v>
                </c:pt>
                <c:pt idx="36">
                  <c:v>0.26866553827140593</c:v>
                </c:pt>
                <c:pt idx="37">
                  <c:v>0.26866553827140593</c:v>
                </c:pt>
                <c:pt idx="38">
                  <c:v>0.26866553827140593</c:v>
                </c:pt>
                <c:pt idx="39">
                  <c:v>0.25679654865438606</c:v>
                </c:pt>
                <c:pt idx="40">
                  <c:v>0.21177018699307509</c:v>
                </c:pt>
                <c:pt idx="41">
                  <c:v>0.21177018699307509</c:v>
                </c:pt>
                <c:pt idx="42">
                  <c:v>0.21177018699307509</c:v>
                </c:pt>
                <c:pt idx="43">
                  <c:v>0.20134768718623319</c:v>
                </c:pt>
                <c:pt idx="44">
                  <c:v>0.19149384347293233</c:v>
                </c:pt>
                <c:pt idx="45">
                  <c:v>0.18828491272994294</c:v>
                </c:pt>
                <c:pt idx="46">
                  <c:v>0.1864709136453199</c:v>
                </c:pt>
                <c:pt idx="47">
                  <c:v>0.18526752630798873</c:v>
                </c:pt>
                <c:pt idx="48">
                  <c:v>0.18309429356118403</c:v>
                </c:pt>
                <c:pt idx="49">
                  <c:v>0.18209187141885985</c:v>
                </c:pt>
                <c:pt idx="50">
                  <c:v>0.18329901568428578</c:v>
                </c:pt>
                <c:pt idx="51">
                  <c:v>0.17700994795907529</c:v>
                </c:pt>
                <c:pt idx="52">
                  <c:v>0.17375993327618561</c:v>
                </c:pt>
                <c:pt idx="53">
                  <c:v>0.17477017721695967</c:v>
                </c:pt>
                <c:pt idx="54">
                  <c:v>0.17316417117855534</c:v>
                </c:pt>
                <c:pt idx="55">
                  <c:v>0.17252980452373148</c:v>
                </c:pt>
                <c:pt idx="56">
                  <c:v>0.11491787202745772</c:v>
                </c:pt>
                <c:pt idx="57">
                  <c:v>0.11530656171207185</c:v>
                </c:pt>
                <c:pt idx="58">
                  <c:v>0.11641262844193337</c:v>
                </c:pt>
                <c:pt idx="59">
                  <c:v>0.11750277463218498</c:v>
                </c:pt>
                <c:pt idx="60">
                  <c:v>0.11855692510759042</c:v>
                </c:pt>
                <c:pt idx="61">
                  <c:v>0.11980160853626397</c:v>
                </c:pt>
                <c:pt idx="62">
                  <c:v>0.1203528746284105</c:v>
                </c:pt>
                <c:pt idx="63">
                  <c:v>0.12026651058746184</c:v>
                </c:pt>
                <c:pt idx="64">
                  <c:v>0.12018893700897812</c:v>
                </c:pt>
                <c:pt idx="65">
                  <c:v>0.12008261684038621</c:v>
                </c:pt>
                <c:pt idx="66">
                  <c:v>0.12034466712665075</c:v>
                </c:pt>
                <c:pt idx="67">
                  <c:v>0.12049063787743691</c:v>
                </c:pt>
                <c:pt idx="68">
                  <c:v>0.12055503538290291</c:v>
                </c:pt>
                <c:pt idx="69">
                  <c:v>0.12057538574075491</c:v>
                </c:pt>
                <c:pt idx="70">
                  <c:v>0.12063841851075893</c:v>
                </c:pt>
                <c:pt idx="71">
                  <c:v>0.12075107166576102</c:v>
                </c:pt>
                <c:pt idx="72">
                  <c:v>0.12078558947393851</c:v>
                </c:pt>
                <c:pt idx="73">
                  <c:v>0.12078315799644898</c:v>
                </c:pt>
                <c:pt idx="74">
                  <c:v>0.12077926783607838</c:v>
                </c:pt>
                <c:pt idx="75">
                  <c:v>0.12080455835866873</c:v>
                </c:pt>
                <c:pt idx="76">
                  <c:v>0.12079191177358763</c:v>
                </c:pt>
                <c:pt idx="77">
                  <c:v>0.12079390586691975</c:v>
                </c:pt>
                <c:pt idx="78">
                  <c:v>0.12081044478781457</c:v>
                </c:pt>
                <c:pt idx="79">
                  <c:v>0.12079765104940945</c:v>
                </c:pt>
                <c:pt idx="80">
                  <c:v>0.12079273858478423</c:v>
                </c:pt>
                <c:pt idx="81">
                  <c:v>0.12079925619871318</c:v>
                </c:pt>
                <c:pt idx="82">
                  <c:v>0.12077989997008681</c:v>
                </c:pt>
                <c:pt idx="83">
                  <c:v>0.12080718528922851</c:v>
                </c:pt>
                <c:pt idx="84">
                  <c:v>0.1208108826443086</c:v>
                </c:pt>
                <c:pt idx="85">
                  <c:v>0.12081482349558362</c:v>
                </c:pt>
                <c:pt idx="86">
                  <c:v>0.12081832669033901</c:v>
                </c:pt>
                <c:pt idx="87">
                  <c:v>0.12081886191853909</c:v>
                </c:pt>
                <c:pt idx="88">
                  <c:v>0.12081959178281793</c:v>
                </c:pt>
                <c:pt idx="89">
                  <c:v>0.12081555331107106</c:v>
                </c:pt>
                <c:pt idx="90">
                  <c:v>0.12081934849374518</c:v>
                </c:pt>
                <c:pt idx="91">
                  <c:v>0.12081487214967514</c:v>
                </c:pt>
                <c:pt idx="92">
                  <c:v>0.12081531003826221</c:v>
                </c:pt>
                <c:pt idx="93">
                  <c:v>0.12081618582495908</c:v>
                </c:pt>
                <c:pt idx="94">
                  <c:v>0.1208150181121848</c:v>
                </c:pt>
                <c:pt idx="95">
                  <c:v>0.12081822937663028</c:v>
                </c:pt>
                <c:pt idx="96">
                  <c:v>0.12081555331107106</c:v>
                </c:pt>
                <c:pt idx="97">
                  <c:v>0.12081842400420449</c:v>
                </c:pt>
                <c:pt idx="98">
                  <c:v>0.12082071092517251</c:v>
                </c:pt>
                <c:pt idx="99">
                  <c:v>0.12082382516953595</c:v>
                </c:pt>
                <c:pt idx="100">
                  <c:v>0.12082401981513924</c:v>
                </c:pt>
                <c:pt idx="101">
                  <c:v>0.12082401981513924</c:v>
                </c:pt>
                <c:pt idx="102">
                  <c:v>0.12283206522873991</c:v>
                </c:pt>
                <c:pt idx="103">
                  <c:v>0.12371537052134896</c:v>
                </c:pt>
                <c:pt idx="104">
                  <c:v>0.12421887033703065</c:v>
                </c:pt>
                <c:pt idx="105">
                  <c:v>0.12480867869628186</c:v>
                </c:pt>
                <c:pt idx="106">
                  <c:v>0.12552154200703924</c:v>
                </c:pt>
                <c:pt idx="107">
                  <c:v>0.12715490476733407</c:v>
                </c:pt>
                <c:pt idx="108">
                  <c:v>0.12884826827927431</c:v>
                </c:pt>
                <c:pt idx="109">
                  <c:v>0.13025271197000712</c:v>
                </c:pt>
                <c:pt idx="110">
                  <c:v>0.13228014818904066</c:v>
                </c:pt>
                <c:pt idx="111">
                  <c:v>0.13455388658901413</c:v>
                </c:pt>
                <c:pt idx="112">
                  <c:v>0.13961241731454585</c:v>
                </c:pt>
                <c:pt idx="113">
                  <c:v>0.14372455476528345</c:v>
                </c:pt>
                <c:pt idx="114">
                  <c:v>0.14620068285465607</c:v>
                </c:pt>
                <c:pt idx="115">
                  <c:v>0.14632147804202353</c:v>
                </c:pt>
                <c:pt idx="116">
                  <c:v>0.14625542241978623</c:v>
                </c:pt>
                <c:pt idx="117">
                  <c:v>0.1464202799343951</c:v>
                </c:pt>
                <c:pt idx="118">
                  <c:v>0.14639038305613064</c:v>
                </c:pt>
                <c:pt idx="119">
                  <c:v>0.14646422118533822</c:v>
                </c:pt>
                <c:pt idx="120">
                  <c:v>0.14647861422623226</c:v>
                </c:pt>
                <c:pt idx="121">
                  <c:v>0.14655556408116341</c:v>
                </c:pt>
                <c:pt idx="122">
                  <c:v>0.14771188266045879</c:v>
                </c:pt>
                <c:pt idx="123">
                  <c:v>0.15013089269115643</c:v>
                </c:pt>
                <c:pt idx="124">
                  <c:v>0.15187056389415421</c:v>
                </c:pt>
                <c:pt idx="125">
                  <c:v>0.15379464109164323</c:v>
                </c:pt>
                <c:pt idx="126">
                  <c:v>0.15581945876788483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592"/>
        <c:axId val="5696128"/>
      </c:lineChart>
      <c:catAx>
        <c:axId val="5694592"/>
        <c:scaling>
          <c:orientation val="minMax"/>
        </c:scaling>
        <c:delete val="0"/>
        <c:axPos val="b"/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696128"/>
        <c:crosses val="autoZero"/>
        <c:auto val="1"/>
        <c:lblAlgn val="ctr"/>
        <c:lblOffset val="100"/>
        <c:noMultiLvlLbl val="0"/>
      </c:catAx>
      <c:valAx>
        <c:axId val="5696128"/>
        <c:scaling>
          <c:orientation val="minMax"/>
        </c:scaling>
        <c:delete val="0"/>
        <c:axPos val="l"/>
        <c:majorGridlines/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694592"/>
        <c:crosses val="autoZero"/>
        <c:crossBetween val="between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 w="12700">
      <a:solidFill>
        <a:schemeClr val="tx1"/>
      </a:solidFill>
    </a:ln>
  </c:spPr>
  <c:txPr>
    <a:bodyPr/>
    <a:lstStyle/>
    <a:p>
      <a:pPr>
        <a:defRPr>
          <a:ln>
            <a:solidFill>
              <a:schemeClr val="tx1"/>
            </a:solidFill>
          </a:ln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800" b="1" i="0" kern="1200" baseline="0">
                <a:solidFill>
                  <a:srgbClr val="000000"/>
                </a:solidFill>
                <a:effectLst/>
              </a:rPr>
              <a:t>Rand/$ (dash) and Rand/Yuan (line</a:t>
            </a:r>
            <a:r>
              <a:rPr lang="en-US" sz="1600" b="1" i="0" kern="1200" baseline="0">
                <a:solidFill>
                  <a:srgbClr val="000000"/>
                </a:solidFill>
                <a:effectLst/>
              </a:rPr>
              <a:t>)</a:t>
            </a:r>
            <a:endParaRPr lang="en-ZA" sz="2800">
              <a:effectLst/>
            </a:endParaRPr>
          </a:p>
          <a:p>
            <a:pPr algn="ctr"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800"/>
              <a:t>(Up</a:t>
            </a:r>
            <a:r>
              <a:rPr lang="en-US" sz="2800" baseline="0"/>
              <a:t> = depreciation)</a:t>
            </a:r>
            <a:endParaRPr lang="en-US" sz="2400"/>
          </a:p>
        </c:rich>
      </c:tx>
      <c:layout>
        <c:manualLayout>
          <c:xMode val="edge"/>
          <c:yMode val="edge"/>
          <c:x val="0.23623734916101238"/>
          <c:y val="6.2805662466215171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5487994556236028E-2"/>
          <c:y val="0.10678437310720776"/>
          <c:w val="0.89186250784809973"/>
          <c:h val="0.74875610740965071"/>
        </c:manualLayout>
      </c:layout>
      <c:lineChart>
        <c:grouping val="standard"/>
        <c:varyColors val="0"/>
        <c:ser>
          <c:idx val="0"/>
          <c:order val="0"/>
          <c:tx>
            <c:v>'R/Yuan</c:v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'RER $'!$A$3:$A$383</c:f>
              <c:numCache>
                <c:formatCode>mmm\-yy</c:formatCode>
                <c:ptCount val="381"/>
                <c:pt idx="0">
                  <c:v>29221</c:v>
                </c:pt>
                <c:pt idx="1">
                  <c:v>29252</c:v>
                </c:pt>
                <c:pt idx="2">
                  <c:v>29281</c:v>
                </c:pt>
                <c:pt idx="3">
                  <c:v>29312</c:v>
                </c:pt>
                <c:pt idx="4">
                  <c:v>29342</c:v>
                </c:pt>
                <c:pt idx="5">
                  <c:v>29373</c:v>
                </c:pt>
                <c:pt idx="6">
                  <c:v>29403</c:v>
                </c:pt>
                <c:pt idx="7">
                  <c:v>29434</c:v>
                </c:pt>
                <c:pt idx="8">
                  <c:v>29465</c:v>
                </c:pt>
                <c:pt idx="9">
                  <c:v>29495</c:v>
                </c:pt>
                <c:pt idx="10">
                  <c:v>29526</c:v>
                </c:pt>
                <c:pt idx="11">
                  <c:v>29556</c:v>
                </c:pt>
                <c:pt idx="12">
                  <c:v>29587</c:v>
                </c:pt>
                <c:pt idx="13">
                  <c:v>29618</c:v>
                </c:pt>
                <c:pt idx="14">
                  <c:v>29646</c:v>
                </c:pt>
                <c:pt idx="15">
                  <c:v>29677</c:v>
                </c:pt>
                <c:pt idx="16">
                  <c:v>29707</c:v>
                </c:pt>
                <c:pt idx="17">
                  <c:v>29738</c:v>
                </c:pt>
                <c:pt idx="18">
                  <c:v>29768</c:v>
                </c:pt>
                <c:pt idx="19">
                  <c:v>29799</c:v>
                </c:pt>
                <c:pt idx="20">
                  <c:v>29830</c:v>
                </c:pt>
                <c:pt idx="21">
                  <c:v>29860</c:v>
                </c:pt>
                <c:pt idx="22">
                  <c:v>29891</c:v>
                </c:pt>
                <c:pt idx="23">
                  <c:v>29921</c:v>
                </c:pt>
                <c:pt idx="24">
                  <c:v>29952</c:v>
                </c:pt>
                <c:pt idx="25">
                  <c:v>29983</c:v>
                </c:pt>
                <c:pt idx="26">
                  <c:v>30011</c:v>
                </c:pt>
                <c:pt idx="27">
                  <c:v>30042</c:v>
                </c:pt>
                <c:pt idx="28">
                  <c:v>30072</c:v>
                </c:pt>
                <c:pt idx="29">
                  <c:v>30103</c:v>
                </c:pt>
                <c:pt idx="30">
                  <c:v>30133</c:v>
                </c:pt>
                <c:pt idx="31">
                  <c:v>30164</c:v>
                </c:pt>
                <c:pt idx="32">
                  <c:v>30195</c:v>
                </c:pt>
                <c:pt idx="33">
                  <c:v>30225</c:v>
                </c:pt>
                <c:pt idx="34">
                  <c:v>30256</c:v>
                </c:pt>
                <c:pt idx="35">
                  <c:v>30286</c:v>
                </c:pt>
                <c:pt idx="36">
                  <c:v>30317</c:v>
                </c:pt>
                <c:pt idx="37">
                  <c:v>30348</c:v>
                </c:pt>
                <c:pt idx="38">
                  <c:v>30376</c:v>
                </c:pt>
                <c:pt idx="39">
                  <c:v>30407</c:v>
                </c:pt>
                <c:pt idx="40">
                  <c:v>30437</c:v>
                </c:pt>
                <c:pt idx="41">
                  <c:v>30468</c:v>
                </c:pt>
                <c:pt idx="42">
                  <c:v>30498</c:v>
                </c:pt>
                <c:pt idx="43">
                  <c:v>30529</c:v>
                </c:pt>
                <c:pt idx="44">
                  <c:v>30560</c:v>
                </c:pt>
                <c:pt idx="45">
                  <c:v>30590</c:v>
                </c:pt>
                <c:pt idx="46">
                  <c:v>30621</c:v>
                </c:pt>
                <c:pt idx="47">
                  <c:v>30651</c:v>
                </c:pt>
                <c:pt idx="48">
                  <c:v>30682</c:v>
                </c:pt>
                <c:pt idx="49">
                  <c:v>30713</c:v>
                </c:pt>
                <c:pt idx="50">
                  <c:v>30742</c:v>
                </c:pt>
                <c:pt idx="51">
                  <c:v>30773</c:v>
                </c:pt>
                <c:pt idx="52">
                  <c:v>30803</c:v>
                </c:pt>
                <c:pt idx="53">
                  <c:v>30834</c:v>
                </c:pt>
                <c:pt idx="54">
                  <c:v>30864</c:v>
                </c:pt>
                <c:pt idx="55">
                  <c:v>30895</c:v>
                </c:pt>
                <c:pt idx="56">
                  <c:v>30926</c:v>
                </c:pt>
                <c:pt idx="57">
                  <c:v>30956</c:v>
                </c:pt>
                <c:pt idx="58">
                  <c:v>30987</c:v>
                </c:pt>
                <c:pt idx="59">
                  <c:v>31017</c:v>
                </c:pt>
                <c:pt idx="60">
                  <c:v>31048</c:v>
                </c:pt>
                <c:pt idx="61">
                  <c:v>31079</c:v>
                </c:pt>
                <c:pt idx="62">
                  <c:v>31107</c:v>
                </c:pt>
                <c:pt idx="63">
                  <c:v>31138</c:v>
                </c:pt>
                <c:pt idx="64">
                  <c:v>31168</c:v>
                </c:pt>
                <c:pt idx="65">
                  <c:v>31199</c:v>
                </c:pt>
                <c:pt idx="66">
                  <c:v>31229</c:v>
                </c:pt>
                <c:pt idx="67">
                  <c:v>31260</c:v>
                </c:pt>
                <c:pt idx="68">
                  <c:v>31291</c:v>
                </c:pt>
                <c:pt idx="69">
                  <c:v>31321</c:v>
                </c:pt>
                <c:pt idx="70">
                  <c:v>31352</c:v>
                </c:pt>
                <c:pt idx="71">
                  <c:v>31382</c:v>
                </c:pt>
                <c:pt idx="72">
                  <c:v>31413</c:v>
                </c:pt>
                <c:pt idx="73">
                  <c:v>31444</c:v>
                </c:pt>
                <c:pt idx="74">
                  <c:v>31472</c:v>
                </c:pt>
                <c:pt idx="75">
                  <c:v>31503</c:v>
                </c:pt>
                <c:pt idx="76">
                  <c:v>31533</c:v>
                </c:pt>
                <c:pt idx="77">
                  <c:v>31564</c:v>
                </c:pt>
                <c:pt idx="78">
                  <c:v>31594</c:v>
                </c:pt>
                <c:pt idx="79">
                  <c:v>31625</c:v>
                </c:pt>
                <c:pt idx="80">
                  <c:v>31656</c:v>
                </c:pt>
                <c:pt idx="81">
                  <c:v>31686</c:v>
                </c:pt>
                <c:pt idx="82">
                  <c:v>31717</c:v>
                </c:pt>
                <c:pt idx="83">
                  <c:v>31747</c:v>
                </c:pt>
                <c:pt idx="84">
                  <c:v>31778</c:v>
                </c:pt>
                <c:pt idx="85">
                  <c:v>31809</c:v>
                </c:pt>
                <c:pt idx="86">
                  <c:v>31837</c:v>
                </c:pt>
                <c:pt idx="87">
                  <c:v>31868</c:v>
                </c:pt>
                <c:pt idx="88">
                  <c:v>31898</c:v>
                </c:pt>
                <c:pt idx="89">
                  <c:v>31929</c:v>
                </c:pt>
                <c:pt idx="90">
                  <c:v>31959</c:v>
                </c:pt>
                <c:pt idx="91">
                  <c:v>31990</c:v>
                </c:pt>
                <c:pt idx="92">
                  <c:v>32021</c:v>
                </c:pt>
                <c:pt idx="93">
                  <c:v>32051</c:v>
                </c:pt>
                <c:pt idx="94">
                  <c:v>32082</c:v>
                </c:pt>
                <c:pt idx="95">
                  <c:v>32112</c:v>
                </c:pt>
                <c:pt idx="96">
                  <c:v>32143</c:v>
                </c:pt>
                <c:pt idx="97">
                  <c:v>32174</c:v>
                </c:pt>
                <c:pt idx="98">
                  <c:v>32203</c:v>
                </c:pt>
                <c:pt idx="99">
                  <c:v>32234</c:v>
                </c:pt>
                <c:pt idx="100">
                  <c:v>32264</c:v>
                </c:pt>
                <c:pt idx="101">
                  <c:v>32295</c:v>
                </c:pt>
                <c:pt idx="102">
                  <c:v>32325</c:v>
                </c:pt>
                <c:pt idx="103">
                  <c:v>32356</c:v>
                </c:pt>
                <c:pt idx="104">
                  <c:v>32387</c:v>
                </c:pt>
                <c:pt idx="105">
                  <c:v>32417</c:v>
                </c:pt>
                <c:pt idx="106">
                  <c:v>32448</c:v>
                </c:pt>
                <c:pt idx="107">
                  <c:v>32478</c:v>
                </c:pt>
                <c:pt idx="108">
                  <c:v>32509</c:v>
                </c:pt>
                <c:pt idx="109">
                  <c:v>32540</c:v>
                </c:pt>
                <c:pt idx="110">
                  <c:v>32568</c:v>
                </c:pt>
                <c:pt idx="111">
                  <c:v>32599</c:v>
                </c:pt>
                <c:pt idx="112">
                  <c:v>32629</c:v>
                </c:pt>
                <c:pt idx="113">
                  <c:v>32660</c:v>
                </c:pt>
                <c:pt idx="114">
                  <c:v>32690</c:v>
                </c:pt>
                <c:pt idx="115">
                  <c:v>32721</c:v>
                </c:pt>
                <c:pt idx="116">
                  <c:v>32752</c:v>
                </c:pt>
                <c:pt idx="117">
                  <c:v>32782</c:v>
                </c:pt>
                <c:pt idx="118">
                  <c:v>32813</c:v>
                </c:pt>
                <c:pt idx="119">
                  <c:v>32843</c:v>
                </c:pt>
                <c:pt idx="120">
                  <c:v>32874</c:v>
                </c:pt>
                <c:pt idx="121">
                  <c:v>32905</c:v>
                </c:pt>
                <c:pt idx="122">
                  <c:v>32933</c:v>
                </c:pt>
                <c:pt idx="123">
                  <c:v>32964</c:v>
                </c:pt>
                <c:pt idx="124">
                  <c:v>32994</c:v>
                </c:pt>
                <c:pt idx="125">
                  <c:v>33025</c:v>
                </c:pt>
                <c:pt idx="126">
                  <c:v>33055</c:v>
                </c:pt>
                <c:pt idx="127">
                  <c:v>33086</c:v>
                </c:pt>
                <c:pt idx="128">
                  <c:v>33117</c:v>
                </c:pt>
                <c:pt idx="129">
                  <c:v>33147</c:v>
                </c:pt>
                <c:pt idx="130">
                  <c:v>33178</c:v>
                </c:pt>
                <c:pt idx="131">
                  <c:v>33208</c:v>
                </c:pt>
                <c:pt idx="132">
                  <c:v>33239</c:v>
                </c:pt>
                <c:pt idx="133">
                  <c:v>33270</c:v>
                </c:pt>
                <c:pt idx="134">
                  <c:v>33298</c:v>
                </c:pt>
                <c:pt idx="135">
                  <c:v>33329</c:v>
                </c:pt>
                <c:pt idx="136">
                  <c:v>33359</c:v>
                </c:pt>
                <c:pt idx="137">
                  <c:v>33390</c:v>
                </c:pt>
                <c:pt idx="138">
                  <c:v>33420</c:v>
                </c:pt>
                <c:pt idx="139">
                  <c:v>33451</c:v>
                </c:pt>
                <c:pt idx="140">
                  <c:v>33482</c:v>
                </c:pt>
                <c:pt idx="141">
                  <c:v>33512</c:v>
                </c:pt>
                <c:pt idx="142">
                  <c:v>33543</c:v>
                </c:pt>
                <c:pt idx="143">
                  <c:v>33573</c:v>
                </c:pt>
                <c:pt idx="144">
                  <c:v>33604</c:v>
                </c:pt>
                <c:pt idx="145">
                  <c:v>33635</c:v>
                </c:pt>
                <c:pt idx="146">
                  <c:v>33664</c:v>
                </c:pt>
                <c:pt idx="147">
                  <c:v>33695</c:v>
                </c:pt>
                <c:pt idx="148">
                  <c:v>33725</c:v>
                </c:pt>
                <c:pt idx="149">
                  <c:v>33756</c:v>
                </c:pt>
                <c:pt idx="150">
                  <c:v>33786</c:v>
                </c:pt>
                <c:pt idx="151">
                  <c:v>33817</c:v>
                </c:pt>
                <c:pt idx="152">
                  <c:v>33848</c:v>
                </c:pt>
                <c:pt idx="153">
                  <c:v>33878</c:v>
                </c:pt>
                <c:pt idx="154">
                  <c:v>33909</c:v>
                </c:pt>
                <c:pt idx="155">
                  <c:v>33939</c:v>
                </c:pt>
                <c:pt idx="156">
                  <c:v>33970</c:v>
                </c:pt>
                <c:pt idx="157">
                  <c:v>34001</c:v>
                </c:pt>
                <c:pt idx="158">
                  <c:v>34029</c:v>
                </c:pt>
                <c:pt idx="159">
                  <c:v>34060</c:v>
                </c:pt>
                <c:pt idx="160">
                  <c:v>34090</c:v>
                </c:pt>
                <c:pt idx="161">
                  <c:v>34121</c:v>
                </c:pt>
                <c:pt idx="162">
                  <c:v>34151</c:v>
                </c:pt>
                <c:pt idx="163">
                  <c:v>34182</c:v>
                </c:pt>
                <c:pt idx="164">
                  <c:v>34213</c:v>
                </c:pt>
                <c:pt idx="165">
                  <c:v>34243</c:v>
                </c:pt>
                <c:pt idx="166">
                  <c:v>34274</c:v>
                </c:pt>
                <c:pt idx="167">
                  <c:v>34304</c:v>
                </c:pt>
                <c:pt idx="168">
                  <c:v>34335</c:v>
                </c:pt>
                <c:pt idx="169">
                  <c:v>34366</c:v>
                </c:pt>
                <c:pt idx="170">
                  <c:v>34394</c:v>
                </c:pt>
                <c:pt idx="171">
                  <c:v>34425</c:v>
                </c:pt>
                <c:pt idx="172">
                  <c:v>34455</c:v>
                </c:pt>
                <c:pt idx="173">
                  <c:v>34486</c:v>
                </c:pt>
                <c:pt idx="174">
                  <c:v>34516</c:v>
                </c:pt>
                <c:pt idx="175">
                  <c:v>34547</c:v>
                </c:pt>
                <c:pt idx="176">
                  <c:v>34578</c:v>
                </c:pt>
                <c:pt idx="177">
                  <c:v>34608</c:v>
                </c:pt>
                <c:pt idx="178">
                  <c:v>34639</c:v>
                </c:pt>
                <c:pt idx="179">
                  <c:v>34669</c:v>
                </c:pt>
                <c:pt idx="180">
                  <c:v>34700</c:v>
                </c:pt>
                <c:pt idx="181">
                  <c:v>34731</c:v>
                </c:pt>
                <c:pt idx="182">
                  <c:v>34759</c:v>
                </c:pt>
                <c:pt idx="183">
                  <c:v>34790</c:v>
                </c:pt>
                <c:pt idx="184">
                  <c:v>34820</c:v>
                </c:pt>
                <c:pt idx="185">
                  <c:v>34851</c:v>
                </c:pt>
                <c:pt idx="186">
                  <c:v>34881</c:v>
                </c:pt>
                <c:pt idx="187">
                  <c:v>34912</c:v>
                </c:pt>
                <c:pt idx="188">
                  <c:v>34943</c:v>
                </c:pt>
                <c:pt idx="189">
                  <c:v>34973</c:v>
                </c:pt>
                <c:pt idx="190">
                  <c:v>35004</c:v>
                </c:pt>
                <c:pt idx="191">
                  <c:v>35034</c:v>
                </c:pt>
                <c:pt idx="192">
                  <c:v>35065</c:v>
                </c:pt>
                <c:pt idx="193">
                  <c:v>35096</c:v>
                </c:pt>
                <c:pt idx="194">
                  <c:v>35125</c:v>
                </c:pt>
                <c:pt idx="195">
                  <c:v>35156</c:v>
                </c:pt>
                <c:pt idx="196">
                  <c:v>35186</c:v>
                </c:pt>
                <c:pt idx="197">
                  <c:v>35217</c:v>
                </c:pt>
                <c:pt idx="198">
                  <c:v>35247</c:v>
                </c:pt>
                <c:pt idx="199">
                  <c:v>35278</c:v>
                </c:pt>
                <c:pt idx="200">
                  <c:v>35309</c:v>
                </c:pt>
                <c:pt idx="201">
                  <c:v>35339</c:v>
                </c:pt>
                <c:pt idx="202">
                  <c:v>35370</c:v>
                </c:pt>
                <c:pt idx="203">
                  <c:v>35400</c:v>
                </c:pt>
                <c:pt idx="204">
                  <c:v>35431</c:v>
                </c:pt>
                <c:pt idx="205">
                  <c:v>35462</c:v>
                </c:pt>
                <c:pt idx="206">
                  <c:v>35490</c:v>
                </c:pt>
                <c:pt idx="207">
                  <c:v>35521</c:v>
                </c:pt>
                <c:pt idx="208">
                  <c:v>35551</c:v>
                </c:pt>
                <c:pt idx="209">
                  <c:v>35582</c:v>
                </c:pt>
                <c:pt idx="210">
                  <c:v>35612</c:v>
                </c:pt>
                <c:pt idx="211">
                  <c:v>35643</c:v>
                </c:pt>
                <c:pt idx="212">
                  <c:v>35674</c:v>
                </c:pt>
                <c:pt idx="213">
                  <c:v>35704</c:v>
                </c:pt>
                <c:pt idx="214">
                  <c:v>35735</c:v>
                </c:pt>
                <c:pt idx="215">
                  <c:v>35765</c:v>
                </c:pt>
                <c:pt idx="216">
                  <c:v>35796</c:v>
                </c:pt>
                <c:pt idx="217">
                  <c:v>35827</c:v>
                </c:pt>
                <c:pt idx="218">
                  <c:v>35855</c:v>
                </c:pt>
                <c:pt idx="219">
                  <c:v>35886</c:v>
                </c:pt>
                <c:pt idx="220">
                  <c:v>35916</c:v>
                </c:pt>
                <c:pt idx="221">
                  <c:v>35947</c:v>
                </c:pt>
                <c:pt idx="222">
                  <c:v>35977</c:v>
                </c:pt>
                <c:pt idx="223">
                  <c:v>36008</c:v>
                </c:pt>
                <c:pt idx="224">
                  <c:v>36039</c:v>
                </c:pt>
                <c:pt idx="225">
                  <c:v>36069</c:v>
                </c:pt>
                <c:pt idx="226">
                  <c:v>36100</c:v>
                </c:pt>
                <c:pt idx="227">
                  <c:v>36130</c:v>
                </c:pt>
                <c:pt idx="228">
                  <c:v>36161</c:v>
                </c:pt>
                <c:pt idx="229">
                  <c:v>36192</c:v>
                </c:pt>
                <c:pt idx="230">
                  <c:v>36220</c:v>
                </c:pt>
                <c:pt idx="231">
                  <c:v>36251</c:v>
                </c:pt>
                <c:pt idx="232">
                  <c:v>36281</c:v>
                </c:pt>
                <c:pt idx="233">
                  <c:v>36312</c:v>
                </c:pt>
                <c:pt idx="234">
                  <c:v>36342</c:v>
                </c:pt>
                <c:pt idx="235">
                  <c:v>36373</c:v>
                </c:pt>
                <c:pt idx="236">
                  <c:v>36404</c:v>
                </c:pt>
                <c:pt idx="237">
                  <c:v>36434</c:v>
                </c:pt>
                <c:pt idx="238">
                  <c:v>36465</c:v>
                </c:pt>
                <c:pt idx="239">
                  <c:v>36495</c:v>
                </c:pt>
                <c:pt idx="240">
                  <c:v>36526</c:v>
                </c:pt>
                <c:pt idx="241">
                  <c:v>36557</c:v>
                </c:pt>
                <c:pt idx="242">
                  <c:v>36586</c:v>
                </c:pt>
                <c:pt idx="243">
                  <c:v>36617</c:v>
                </c:pt>
                <c:pt idx="244">
                  <c:v>36647</c:v>
                </c:pt>
                <c:pt idx="245">
                  <c:v>36678</c:v>
                </c:pt>
                <c:pt idx="246">
                  <c:v>36708</c:v>
                </c:pt>
                <c:pt idx="247">
                  <c:v>36739</c:v>
                </c:pt>
                <c:pt idx="248">
                  <c:v>36770</c:v>
                </c:pt>
                <c:pt idx="249">
                  <c:v>36800</c:v>
                </c:pt>
                <c:pt idx="250">
                  <c:v>36831</c:v>
                </c:pt>
                <c:pt idx="251">
                  <c:v>36861</c:v>
                </c:pt>
                <c:pt idx="252">
                  <c:v>36892</c:v>
                </c:pt>
                <c:pt idx="253">
                  <c:v>36923</c:v>
                </c:pt>
                <c:pt idx="254">
                  <c:v>36951</c:v>
                </c:pt>
                <c:pt idx="255">
                  <c:v>36982</c:v>
                </c:pt>
                <c:pt idx="256">
                  <c:v>37012</c:v>
                </c:pt>
                <c:pt idx="257">
                  <c:v>37043</c:v>
                </c:pt>
                <c:pt idx="258">
                  <c:v>37073</c:v>
                </c:pt>
                <c:pt idx="259">
                  <c:v>37104</c:v>
                </c:pt>
                <c:pt idx="260">
                  <c:v>37135</c:v>
                </c:pt>
                <c:pt idx="261">
                  <c:v>37165</c:v>
                </c:pt>
                <c:pt idx="262">
                  <c:v>37196</c:v>
                </c:pt>
                <c:pt idx="263">
                  <c:v>37226</c:v>
                </c:pt>
                <c:pt idx="264">
                  <c:v>37257</c:v>
                </c:pt>
                <c:pt idx="265">
                  <c:v>37288</c:v>
                </c:pt>
                <c:pt idx="266">
                  <c:v>37316</c:v>
                </c:pt>
                <c:pt idx="267">
                  <c:v>37347</c:v>
                </c:pt>
                <c:pt idx="268">
                  <c:v>37377</c:v>
                </c:pt>
                <c:pt idx="269">
                  <c:v>37408</c:v>
                </c:pt>
                <c:pt idx="270">
                  <c:v>37438</c:v>
                </c:pt>
                <c:pt idx="271">
                  <c:v>37469</c:v>
                </c:pt>
                <c:pt idx="272">
                  <c:v>37500</c:v>
                </c:pt>
                <c:pt idx="273">
                  <c:v>37530</c:v>
                </c:pt>
                <c:pt idx="274">
                  <c:v>37561</c:v>
                </c:pt>
                <c:pt idx="275">
                  <c:v>37591</c:v>
                </c:pt>
                <c:pt idx="276">
                  <c:v>37622</c:v>
                </c:pt>
                <c:pt idx="277">
                  <c:v>37653</c:v>
                </c:pt>
                <c:pt idx="278">
                  <c:v>37681</c:v>
                </c:pt>
                <c:pt idx="279">
                  <c:v>37712</c:v>
                </c:pt>
                <c:pt idx="280">
                  <c:v>37742</c:v>
                </c:pt>
                <c:pt idx="281">
                  <c:v>37773</c:v>
                </c:pt>
                <c:pt idx="282">
                  <c:v>37803</c:v>
                </c:pt>
                <c:pt idx="283">
                  <c:v>37834</c:v>
                </c:pt>
                <c:pt idx="284">
                  <c:v>37865</c:v>
                </c:pt>
                <c:pt idx="285">
                  <c:v>37895</c:v>
                </c:pt>
                <c:pt idx="286">
                  <c:v>37926</c:v>
                </c:pt>
                <c:pt idx="287">
                  <c:v>37956</c:v>
                </c:pt>
                <c:pt idx="288">
                  <c:v>37987</c:v>
                </c:pt>
                <c:pt idx="289">
                  <c:v>38018</c:v>
                </c:pt>
                <c:pt idx="290">
                  <c:v>38047</c:v>
                </c:pt>
                <c:pt idx="291">
                  <c:v>38078</c:v>
                </c:pt>
                <c:pt idx="292">
                  <c:v>38108</c:v>
                </c:pt>
                <c:pt idx="293">
                  <c:v>38139</c:v>
                </c:pt>
                <c:pt idx="294">
                  <c:v>38169</c:v>
                </c:pt>
                <c:pt idx="295">
                  <c:v>38200</c:v>
                </c:pt>
                <c:pt idx="296">
                  <c:v>38231</c:v>
                </c:pt>
                <c:pt idx="297">
                  <c:v>38261</c:v>
                </c:pt>
                <c:pt idx="298">
                  <c:v>38292</c:v>
                </c:pt>
                <c:pt idx="299">
                  <c:v>38322</c:v>
                </c:pt>
                <c:pt idx="300">
                  <c:v>38353</c:v>
                </c:pt>
                <c:pt idx="301">
                  <c:v>38384</c:v>
                </c:pt>
                <c:pt idx="302">
                  <c:v>38412</c:v>
                </c:pt>
                <c:pt idx="303">
                  <c:v>38443</c:v>
                </c:pt>
                <c:pt idx="304">
                  <c:v>38473</c:v>
                </c:pt>
                <c:pt idx="305">
                  <c:v>38504</c:v>
                </c:pt>
                <c:pt idx="306">
                  <c:v>38534</c:v>
                </c:pt>
                <c:pt idx="307">
                  <c:v>38565</c:v>
                </c:pt>
                <c:pt idx="308">
                  <c:v>38596</c:v>
                </c:pt>
                <c:pt idx="309">
                  <c:v>38626</c:v>
                </c:pt>
                <c:pt idx="310">
                  <c:v>38657</c:v>
                </c:pt>
                <c:pt idx="311">
                  <c:v>38687</c:v>
                </c:pt>
                <c:pt idx="312">
                  <c:v>38718</c:v>
                </c:pt>
                <c:pt idx="313">
                  <c:v>38749</c:v>
                </c:pt>
                <c:pt idx="314">
                  <c:v>38777</c:v>
                </c:pt>
                <c:pt idx="315">
                  <c:v>38808</c:v>
                </c:pt>
                <c:pt idx="316">
                  <c:v>38838</c:v>
                </c:pt>
                <c:pt idx="317">
                  <c:v>38869</c:v>
                </c:pt>
                <c:pt idx="318">
                  <c:v>38899</c:v>
                </c:pt>
                <c:pt idx="319">
                  <c:v>38930</c:v>
                </c:pt>
                <c:pt idx="320">
                  <c:v>38961</c:v>
                </c:pt>
                <c:pt idx="321">
                  <c:v>38991</c:v>
                </c:pt>
                <c:pt idx="322">
                  <c:v>39022</c:v>
                </c:pt>
                <c:pt idx="323">
                  <c:v>39052</c:v>
                </c:pt>
                <c:pt idx="324">
                  <c:v>39083</c:v>
                </c:pt>
                <c:pt idx="325">
                  <c:v>39114</c:v>
                </c:pt>
                <c:pt idx="326">
                  <c:v>39142</c:v>
                </c:pt>
                <c:pt idx="327">
                  <c:v>39173</c:v>
                </c:pt>
                <c:pt idx="328">
                  <c:v>39203</c:v>
                </c:pt>
                <c:pt idx="329">
                  <c:v>39234</c:v>
                </c:pt>
                <c:pt idx="330">
                  <c:v>39264</c:v>
                </c:pt>
                <c:pt idx="331">
                  <c:v>39295</c:v>
                </c:pt>
                <c:pt idx="332">
                  <c:v>39326</c:v>
                </c:pt>
                <c:pt idx="333">
                  <c:v>39356</c:v>
                </c:pt>
                <c:pt idx="334">
                  <c:v>39387</c:v>
                </c:pt>
                <c:pt idx="335">
                  <c:v>39417</c:v>
                </c:pt>
                <c:pt idx="336">
                  <c:v>39448</c:v>
                </c:pt>
                <c:pt idx="337">
                  <c:v>39479</c:v>
                </c:pt>
                <c:pt idx="338">
                  <c:v>39508</c:v>
                </c:pt>
                <c:pt idx="339">
                  <c:v>39539</c:v>
                </c:pt>
                <c:pt idx="340">
                  <c:v>39569</c:v>
                </c:pt>
                <c:pt idx="341">
                  <c:v>39600</c:v>
                </c:pt>
                <c:pt idx="342">
                  <c:v>39630</c:v>
                </c:pt>
                <c:pt idx="343">
                  <c:v>39661</c:v>
                </c:pt>
                <c:pt idx="344">
                  <c:v>39692</c:v>
                </c:pt>
                <c:pt idx="345">
                  <c:v>39722</c:v>
                </c:pt>
                <c:pt idx="346">
                  <c:v>39753</c:v>
                </c:pt>
                <c:pt idx="347">
                  <c:v>39783</c:v>
                </c:pt>
                <c:pt idx="348">
                  <c:v>39814</c:v>
                </c:pt>
                <c:pt idx="349">
                  <c:v>39845</c:v>
                </c:pt>
                <c:pt idx="350">
                  <c:v>39873</c:v>
                </c:pt>
                <c:pt idx="351">
                  <c:v>39904</c:v>
                </c:pt>
                <c:pt idx="352">
                  <c:v>39934</c:v>
                </c:pt>
                <c:pt idx="353">
                  <c:v>39965</c:v>
                </c:pt>
                <c:pt idx="354">
                  <c:v>39995</c:v>
                </c:pt>
                <c:pt idx="355">
                  <c:v>40026</c:v>
                </c:pt>
                <c:pt idx="356">
                  <c:v>40057</c:v>
                </c:pt>
                <c:pt idx="357">
                  <c:v>40087</c:v>
                </c:pt>
                <c:pt idx="358">
                  <c:v>40118</c:v>
                </c:pt>
                <c:pt idx="359">
                  <c:v>40148</c:v>
                </c:pt>
                <c:pt idx="360">
                  <c:v>40179</c:v>
                </c:pt>
                <c:pt idx="361">
                  <c:v>40210</c:v>
                </c:pt>
                <c:pt idx="362">
                  <c:v>40238</c:v>
                </c:pt>
                <c:pt idx="363">
                  <c:v>40269</c:v>
                </c:pt>
                <c:pt idx="364">
                  <c:v>40299</c:v>
                </c:pt>
                <c:pt idx="365">
                  <c:v>40330</c:v>
                </c:pt>
                <c:pt idx="366">
                  <c:v>40360</c:v>
                </c:pt>
                <c:pt idx="367">
                  <c:v>40391</c:v>
                </c:pt>
                <c:pt idx="368">
                  <c:v>40422</c:v>
                </c:pt>
                <c:pt idx="369">
                  <c:v>40452</c:v>
                </c:pt>
                <c:pt idx="370">
                  <c:v>40483</c:v>
                </c:pt>
                <c:pt idx="371">
                  <c:v>40513</c:v>
                </c:pt>
                <c:pt idx="372">
                  <c:v>40544</c:v>
                </c:pt>
                <c:pt idx="373">
                  <c:v>40575</c:v>
                </c:pt>
                <c:pt idx="374">
                  <c:v>40603</c:v>
                </c:pt>
                <c:pt idx="375">
                  <c:v>40634</c:v>
                </c:pt>
                <c:pt idx="376">
                  <c:v>40664</c:v>
                </c:pt>
                <c:pt idx="377">
                  <c:v>40695</c:v>
                </c:pt>
                <c:pt idx="378">
                  <c:v>40725</c:v>
                </c:pt>
                <c:pt idx="379">
                  <c:v>40756</c:v>
                </c:pt>
                <c:pt idx="380">
                  <c:v>40787</c:v>
                </c:pt>
              </c:numCache>
            </c:numRef>
          </c:cat>
          <c:val>
            <c:numRef>
              <c:f>'Exchange Rate vs Yuan'!$B$3:$B$383</c:f>
              <c:numCache>
                <c:formatCode>0.00</c:formatCode>
                <c:ptCount val="381"/>
                <c:pt idx="0">
                  <c:v>0.54982334860551041</c:v>
                </c:pt>
                <c:pt idx="1">
                  <c:v>0.54228040809416156</c:v>
                </c:pt>
                <c:pt idx="2">
                  <c:v>0.52146797203499418</c:v>
                </c:pt>
                <c:pt idx="3">
                  <c:v>0.52121846581614817</c:v>
                </c:pt>
                <c:pt idx="4">
                  <c:v>0.53008961647711872</c:v>
                </c:pt>
                <c:pt idx="5">
                  <c:v>0.52900926530451664</c:v>
                </c:pt>
                <c:pt idx="6">
                  <c:v>0.52633570788966733</c:v>
                </c:pt>
                <c:pt idx="7">
                  <c:v>0.51616438899607531</c:v>
                </c:pt>
                <c:pt idx="8">
                  <c:v>0.51297785201827484</c:v>
                </c:pt>
                <c:pt idx="9">
                  <c:v>0.50685680005257461</c:v>
                </c:pt>
                <c:pt idx="10">
                  <c:v>0.49449688297799788</c:v>
                </c:pt>
                <c:pt idx="11">
                  <c:v>0.48796214737509402</c:v>
                </c:pt>
                <c:pt idx="12">
                  <c:v>0.48324540739251837</c:v>
                </c:pt>
                <c:pt idx="13">
                  <c:v>0.47970843464983581</c:v>
                </c:pt>
                <c:pt idx="14">
                  <c:v>0.48538175828787022</c:v>
                </c:pt>
                <c:pt idx="15">
                  <c:v>0.48743091183587767</c:v>
                </c:pt>
                <c:pt idx="16">
                  <c:v>0.48576077330224016</c:v>
                </c:pt>
                <c:pt idx="17">
                  <c:v>0.4931161121207725</c:v>
                </c:pt>
                <c:pt idx="18">
                  <c:v>0.52498889937221715</c:v>
                </c:pt>
                <c:pt idx="19">
                  <c:v>0.52930539578844871</c:v>
                </c:pt>
                <c:pt idx="20">
                  <c:v>0.54088973926507278</c:v>
                </c:pt>
                <c:pt idx="21">
                  <c:v>0.54575668559785562</c:v>
                </c:pt>
                <c:pt idx="22">
                  <c:v>0.55480876531874046</c:v>
                </c:pt>
                <c:pt idx="23">
                  <c:v>0.5578317412820808</c:v>
                </c:pt>
                <c:pt idx="24">
                  <c:v>0.54652938878006974</c:v>
                </c:pt>
                <c:pt idx="25">
                  <c:v>0.53923187000067785</c:v>
                </c:pt>
                <c:pt idx="26">
                  <c:v>0.55476358863635866</c:v>
                </c:pt>
                <c:pt idx="27">
                  <c:v>0.56828122468815812</c:v>
                </c:pt>
                <c:pt idx="28">
                  <c:v>0.58700337104879452</c:v>
                </c:pt>
                <c:pt idx="29">
                  <c:v>0.58771744891287159</c:v>
                </c:pt>
                <c:pt idx="30">
                  <c:v>0.5967456849639976</c:v>
                </c:pt>
                <c:pt idx="31">
                  <c:v>0.59374838840137634</c:v>
                </c:pt>
                <c:pt idx="32">
                  <c:v>0.58993027071369986</c:v>
                </c:pt>
                <c:pt idx="33">
                  <c:v>0.58485521117185701</c:v>
                </c:pt>
                <c:pt idx="34">
                  <c:v>0.57173160853103244</c:v>
                </c:pt>
                <c:pt idx="35">
                  <c:v>0.55956492631556509</c:v>
                </c:pt>
                <c:pt idx="36">
                  <c:v>0.5547627725403691</c:v>
                </c:pt>
                <c:pt idx="37">
                  <c:v>0.55971024871688524</c:v>
                </c:pt>
                <c:pt idx="38">
                  <c:v>0.55085945427242644</c:v>
                </c:pt>
                <c:pt idx="39">
                  <c:v>0.54991948447560357</c:v>
                </c:pt>
                <c:pt idx="40">
                  <c:v>0.54553697337574913</c:v>
                </c:pt>
                <c:pt idx="41">
                  <c:v>0.54807740665899851</c:v>
                </c:pt>
                <c:pt idx="42">
                  <c:v>0.55108608205953347</c:v>
                </c:pt>
                <c:pt idx="43">
                  <c:v>0.5632828285673146</c:v>
                </c:pt>
                <c:pt idx="44">
                  <c:v>0.56162309506491526</c:v>
                </c:pt>
                <c:pt idx="45">
                  <c:v>0.57256461261791536</c:v>
                </c:pt>
                <c:pt idx="46">
                  <c:v>0.59708396178984413</c:v>
                </c:pt>
                <c:pt idx="47">
                  <c:v>0.6120589866687095</c:v>
                </c:pt>
                <c:pt idx="48">
                  <c:v>0.61468743906265311</c:v>
                </c:pt>
                <c:pt idx="49">
                  <c:v>0.59789519764626442</c:v>
                </c:pt>
                <c:pt idx="50">
                  <c:v>0.58996506239808089</c:v>
                </c:pt>
                <c:pt idx="51">
                  <c:v>0.59647695208294327</c:v>
                </c:pt>
                <c:pt idx="52">
                  <c:v>0.58483112624757394</c:v>
                </c:pt>
                <c:pt idx="53">
                  <c:v>0.59013651568574266</c:v>
                </c:pt>
                <c:pt idx="54">
                  <c:v>0.65075199441998355</c:v>
                </c:pt>
                <c:pt idx="55">
                  <c:v>0.66513132851161016</c:v>
                </c:pt>
                <c:pt idx="56">
                  <c:v>0.65513701295111737</c:v>
                </c:pt>
                <c:pt idx="57">
                  <c:v>0.69002503520575809</c:v>
                </c:pt>
                <c:pt idx="58">
                  <c:v>0.67553351330027056</c:v>
                </c:pt>
                <c:pt idx="59">
                  <c:v>0.67712523717328177</c:v>
                </c:pt>
                <c:pt idx="60">
                  <c:v>0.77059598396845475</c:v>
                </c:pt>
                <c:pt idx="61">
                  <c:v>0.69654171498354034</c:v>
                </c:pt>
                <c:pt idx="62">
                  <c:v>0.70030921676798197</c:v>
                </c:pt>
                <c:pt idx="63">
                  <c:v>0.68026116644961465</c:v>
                </c:pt>
                <c:pt idx="64">
                  <c:v>0.69899912168568923</c:v>
                </c:pt>
                <c:pt idx="65">
                  <c:v>0.69009956296943231</c:v>
                </c:pt>
                <c:pt idx="66">
                  <c:v>0.67923307084696216</c:v>
                </c:pt>
                <c:pt idx="67">
                  <c:v>0.80881369947972304</c:v>
                </c:pt>
                <c:pt idx="68">
                  <c:v>0.83986363329507852</c:v>
                </c:pt>
                <c:pt idx="69">
                  <c:v>0.84636651093795845</c:v>
                </c:pt>
                <c:pt idx="70">
                  <c:v>0.82966109604872729</c:v>
                </c:pt>
                <c:pt idx="71">
                  <c:v>0.83727627674527572</c:v>
                </c:pt>
                <c:pt idx="72">
                  <c:v>0.73580821458691248</c:v>
                </c:pt>
                <c:pt idx="73">
                  <c:v>0.65045525381976921</c:v>
                </c:pt>
                <c:pt idx="74">
                  <c:v>0.63120174334719858</c:v>
                </c:pt>
                <c:pt idx="75">
                  <c:v>0.63869810673403826</c:v>
                </c:pt>
                <c:pt idx="76">
                  <c:v>0.6870272977710995</c:v>
                </c:pt>
                <c:pt idx="77">
                  <c:v>0.79050101451537369</c:v>
                </c:pt>
                <c:pt idx="78">
                  <c:v>0.7004562695838602</c:v>
                </c:pt>
                <c:pt idx="79">
                  <c:v>0.70166864672210827</c:v>
                </c:pt>
                <c:pt idx="80">
                  <c:v>0.62427291857767231</c:v>
                </c:pt>
                <c:pt idx="81">
                  <c:v>0.6041330319664191</c:v>
                </c:pt>
                <c:pt idx="82">
                  <c:v>0.60468552698745337</c:v>
                </c:pt>
                <c:pt idx="83">
                  <c:v>0.59632734209182992</c:v>
                </c:pt>
                <c:pt idx="84">
                  <c:v>0.5610757368152387</c:v>
                </c:pt>
                <c:pt idx="85">
                  <c:v>0.55846430778324063</c:v>
                </c:pt>
                <c:pt idx="86">
                  <c:v>0.55622901050482243</c:v>
                </c:pt>
                <c:pt idx="87">
                  <c:v>0.54114075387550042</c:v>
                </c:pt>
                <c:pt idx="88">
                  <c:v>0.5382955858252062</c:v>
                </c:pt>
                <c:pt idx="89">
                  <c:v>0.54357486365223928</c:v>
                </c:pt>
                <c:pt idx="90">
                  <c:v>0.55337578248838015</c:v>
                </c:pt>
                <c:pt idx="91">
                  <c:v>0.55726337282716754</c:v>
                </c:pt>
                <c:pt idx="92">
                  <c:v>0.549262513097445</c:v>
                </c:pt>
                <c:pt idx="93">
                  <c:v>0.55024045565675284</c:v>
                </c:pt>
                <c:pt idx="94">
                  <c:v>0.53166760699605065</c:v>
                </c:pt>
                <c:pt idx="95">
                  <c:v>0.52355390774025412</c:v>
                </c:pt>
                <c:pt idx="96">
                  <c:v>0.53009322694178018</c:v>
                </c:pt>
                <c:pt idx="97">
                  <c:v>0.55020015582601212</c:v>
                </c:pt>
                <c:pt idx="98">
                  <c:v>0.57260686171784747</c:v>
                </c:pt>
                <c:pt idx="99">
                  <c:v>0.57618548668762259</c:v>
                </c:pt>
                <c:pt idx="100">
                  <c:v>0.59368904650600463</c:v>
                </c:pt>
                <c:pt idx="101">
                  <c:v>0.61012063082668377</c:v>
                </c:pt>
                <c:pt idx="102">
                  <c:v>0.64330888476935066</c:v>
                </c:pt>
                <c:pt idx="103">
                  <c:v>0.65863356707235154</c:v>
                </c:pt>
                <c:pt idx="104">
                  <c:v>0.65946374358561022</c:v>
                </c:pt>
                <c:pt idx="105">
                  <c:v>0.66252653072190426</c:v>
                </c:pt>
                <c:pt idx="106">
                  <c:v>0.64334649794470866</c:v>
                </c:pt>
                <c:pt idx="107">
                  <c:v>0.6294538029606942</c:v>
                </c:pt>
                <c:pt idx="108">
                  <c:v>0.64129120657693239</c:v>
                </c:pt>
                <c:pt idx="109">
                  <c:v>0.66004943445904196</c:v>
                </c:pt>
                <c:pt idx="110">
                  <c:v>0.68132774509013716</c:v>
                </c:pt>
                <c:pt idx="111">
                  <c:v>0.68336154321485187</c:v>
                </c:pt>
                <c:pt idx="112">
                  <c:v>0.71970124392144208</c:v>
                </c:pt>
                <c:pt idx="113">
                  <c:v>0.74815292442438408</c:v>
                </c:pt>
                <c:pt idx="114">
                  <c:v>0.72428199134896964</c:v>
                </c:pt>
                <c:pt idx="115">
                  <c:v>0.73266704279842021</c:v>
                </c:pt>
                <c:pt idx="116">
                  <c:v>0.7492920663066549</c:v>
                </c:pt>
                <c:pt idx="117">
                  <c:v>0.71752773971682648</c:v>
                </c:pt>
                <c:pt idx="118">
                  <c:v>0.70642110636468658</c:v>
                </c:pt>
                <c:pt idx="119">
                  <c:v>0.60720824878486146</c:v>
                </c:pt>
                <c:pt idx="120">
                  <c:v>0.54118294826454327</c:v>
                </c:pt>
                <c:pt idx="121">
                  <c:v>0.53877512123843208</c:v>
                </c:pt>
                <c:pt idx="122">
                  <c:v>0.55354609178119907</c:v>
                </c:pt>
                <c:pt idx="123">
                  <c:v>0.56231549522458224</c:v>
                </c:pt>
                <c:pt idx="124">
                  <c:v>0.55999661167700809</c:v>
                </c:pt>
                <c:pt idx="125">
                  <c:v>0.56423413311873949</c:v>
                </c:pt>
                <c:pt idx="126">
                  <c:v>0.55639228309438593</c:v>
                </c:pt>
                <c:pt idx="127">
                  <c:v>0.54509646132017531</c:v>
                </c:pt>
                <c:pt idx="128">
                  <c:v>0.54447173926854575</c:v>
                </c:pt>
                <c:pt idx="129">
                  <c:v>0.5387370026047732</c:v>
                </c:pt>
                <c:pt idx="130">
                  <c:v>0.50933123461274565</c:v>
                </c:pt>
                <c:pt idx="131">
                  <c:v>0.4844679343559104</c:v>
                </c:pt>
                <c:pt idx="132">
                  <c:v>0.49074127266808371</c:v>
                </c:pt>
                <c:pt idx="133">
                  <c:v>0.48619712376247098</c:v>
                </c:pt>
                <c:pt idx="134">
                  <c:v>0.50780911893682612</c:v>
                </c:pt>
                <c:pt idx="135">
                  <c:v>0.52014850263012968</c:v>
                </c:pt>
                <c:pt idx="136">
                  <c:v>0.52581531455240027</c:v>
                </c:pt>
                <c:pt idx="137">
                  <c:v>0.53521621369197714</c:v>
                </c:pt>
                <c:pt idx="138">
                  <c:v>0.5377910559238166</c:v>
                </c:pt>
                <c:pt idx="139">
                  <c:v>0.53581811057414208</c:v>
                </c:pt>
                <c:pt idx="140">
                  <c:v>0.52778821996836323</c:v>
                </c:pt>
                <c:pt idx="141">
                  <c:v>0.52630972299683965</c:v>
                </c:pt>
                <c:pt idx="142">
                  <c:v>0.51758846075508735</c:v>
                </c:pt>
                <c:pt idx="143">
                  <c:v>0.51165505902348007</c:v>
                </c:pt>
                <c:pt idx="144">
                  <c:v>0.51057983517189487</c:v>
                </c:pt>
                <c:pt idx="145">
                  <c:v>0.51574814679234926</c:v>
                </c:pt>
                <c:pt idx="146">
                  <c:v>0.52636386889319253</c:v>
                </c:pt>
                <c:pt idx="147">
                  <c:v>0.52345492586191211</c:v>
                </c:pt>
                <c:pt idx="148">
                  <c:v>0.51760120648302932</c:v>
                </c:pt>
                <c:pt idx="149">
                  <c:v>0.5127230552866614</c:v>
                </c:pt>
                <c:pt idx="150">
                  <c:v>0.50604056437389766</c:v>
                </c:pt>
                <c:pt idx="151">
                  <c:v>0.50905004881463334</c:v>
                </c:pt>
                <c:pt idx="152">
                  <c:v>0.50927422290165258</c:v>
                </c:pt>
                <c:pt idx="153">
                  <c:v>0.5210677454893532</c:v>
                </c:pt>
                <c:pt idx="154">
                  <c:v>0.53367123336480737</c:v>
                </c:pt>
                <c:pt idx="155">
                  <c:v>0.51975958055948401</c:v>
                </c:pt>
                <c:pt idx="156">
                  <c:v>0.53252255378209568</c:v>
                </c:pt>
                <c:pt idx="157">
                  <c:v>0.54119828766529754</c:v>
                </c:pt>
                <c:pt idx="158">
                  <c:v>0.55460366757978119</c:v>
                </c:pt>
                <c:pt idx="159">
                  <c:v>0.55500061335716666</c:v>
                </c:pt>
                <c:pt idx="160">
                  <c:v>0.5550666759879056</c:v>
                </c:pt>
                <c:pt idx="161">
                  <c:v>0.56507111235054208</c:v>
                </c:pt>
                <c:pt idx="162">
                  <c:v>0.58136065403041037</c:v>
                </c:pt>
                <c:pt idx="163">
                  <c:v>0.58247524409666918</c:v>
                </c:pt>
                <c:pt idx="164">
                  <c:v>0.58905996198375665</c:v>
                </c:pt>
                <c:pt idx="165">
                  <c:v>0.58628603027580006</c:v>
                </c:pt>
                <c:pt idx="166">
                  <c:v>0.58071513624518956</c:v>
                </c:pt>
                <c:pt idx="167">
                  <c:v>0.5814889439966936</c:v>
                </c:pt>
                <c:pt idx="168">
                  <c:v>0.39191264367816098</c:v>
                </c:pt>
                <c:pt idx="169">
                  <c:v>0.39638966769315626</c:v>
                </c:pt>
                <c:pt idx="170">
                  <c:v>0.39701130670588775</c:v>
                </c:pt>
                <c:pt idx="171">
                  <c:v>0.41235696624690932</c:v>
                </c:pt>
                <c:pt idx="172">
                  <c:v>0.41922699627231708</c:v>
                </c:pt>
                <c:pt idx="173">
                  <c:v>0.41927297509587397</c:v>
                </c:pt>
                <c:pt idx="174">
                  <c:v>0.42449220513176622</c:v>
                </c:pt>
                <c:pt idx="175">
                  <c:v>0.41885841346713543</c:v>
                </c:pt>
                <c:pt idx="176">
                  <c:v>0.41639989227544699</c:v>
                </c:pt>
                <c:pt idx="177">
                  <c:v>0.41508916323731143</c:v>
                </c:pt>
                <c:pt idx="178">
                  <c:v>0.41386654768753889</c:v>
                </c:pt>
                <c:pt idx="179">
                  <c:v>0.41956782656492925</c:v>
                </c:pt>
                <c:pt idx="180">
                  <c:v>0.41924585075758475</c:v>
                </c:pt>
                <c:pt idx="181">
                  <c:v>0.42204874694738842</c:v>
                </c:pt>
                <c:pt idx="182">
                  <c:v>0.42695785276947174</c:v>
                </c:pt>
                <c:pt idx="183">
                  <c:v>0.42756307509646785</c:v>
                </c:pt>
                <c:pt idx="184">
                  <c:v>0.43985693676364512</c:v>
                </c:pt>
                <c:pt idx="185">
                  <c:v>0.4411449360912672</c:v>
                </c:pt>
                <c:pt idx="186">
                  <c:v>0.43848591082679772</c:v>
                </c:pt>
                <c:pt idx="187">
                  <c:v>0.43843755642491727</c:v>
                </c:pt>
                <c:pt idx="188">
                  <c:v>0.44022720442387447</c:v>
                </c:pt>
                <c:pt idx="189">
                  <c:v>0.43900186398893637</c:v>
                </c:pt>
                <c:pt idx="190">
                  <c:v>0.43878390569555542</c:v>
                </c:pt>
                <c:pt idx="191">
                  <c:v>0.44055029101928905</c:v>
                </c:pt>
                <c:pt idx="192">
                  <c:v>0.4377707787368067</c:v>
                </c:pt>
                <c:pt idx="193">
                  <c:v>0.45061709089159407</c:v>
                </c:pt>
                <c:pt idx="194">
                  <c:v>0.47155686825391102</c:v>
                </c:pt>
                <c:pt idx="195">
                  <c:v>0.50615735461801603</c:v>
                </c:pt>
                <c:pt idx="196">
                  <c:v>0.52535779464028443</c:v>
                </c:pt>
                <c:pt idx="197">
                  <c:v>0.52294983478522072</c:v>
                </c:pt>
                <c:pt idx="198">
                  <c:v>0.52820105820105823</c:v>
                </c:pt>
                <c:pt idx="199">
                  <c:v>0.54461429207640732</c:v>
                </c:pt>
                <c:pt idx="200">
                  <c:v>0.54179762291824718</c:v>
                </c:pt>
                <c:pt idx="201">
                  <c:v>0.55141025795491516</c:v>
                </c:pt>
                <c:pt idx="202">
                  <c:v>0.56083886592845167</c:v>
                </c:pt>
                <c:pt idx="203">
                  <c:v>0.56444511386914087</c:v>
                </c:pt>
                <c:pt idx="204">
                  <c:v>0.5594686788086255</c:v>
                </c:pt>
                <c:pt idx="205">
                  <c:v>0.53731867018775104</c:v>
                </c:pt>
                <c:pt idx="206">
                  <c:v>0.53464083802451878</c:v>
                </c:pt>
                <c:pt idx="207">
                  <c:v>0.53562206926479983</c:v>
                </c:pt>
                <c:pt idx="208">
                  <c:v>0.53870178104161393</c:v>
                </c:pt>
                <c:pt idx="209">
                  <c:v>0.54264540948613749</c:v>
                </c:pt>
                <c:pt idx="210">
                  <c:v>0.54985828177202056</c:v>
                </c:pt>
                <c:pt idx="211">
                  <c:v>0.5650131493232321</c:v>
                </c:pt>
                <c:pt idx="212">
                  <c:v>0.56594145187759437</c:v>
                </c:pt>
                <c:pt idx="213">
                  <c:v>0.56882348680557238</c:v>
                </c:pt>
                <c:pt idx="214">
                  <c:v>0.584254507251452</c:v>
                </c:pt>
                <c:pt idx="215">
                  <c:v>0.58813590028503793</c:v>
                </c:pt>
                <c:pt idx="216">
                  <c:v>0.59691633148530643</c:v>
                </c:pt>
                <c:pt idx="217">
                  <c:v>0.59595849790436162</c:v>
                </c:pt>
                <c:pt idx="218">
                  <c:v>0.60088172770315984</c:v>
                </c:pt>
                <c:pt idx="219">
                  <c:v>0.60938496473089188</c:v>
                </c:pt>
                <c:pt idx="220">
                  <c:v>0.6154402705640778</c:v>
                </c:pt>
                <c:pt idx="221">
                  <c:v>0.64984842445982349</c:v>
                </c:pt>
                <c:pt idx="222">
                  <c:v>0.75178023623759027</c:v>
                </c:pt>
                <c:pt idx="223">
                  <c:v>0.76014806942112823</c:v>
                </c:pt>
                <c:pt idx="224">
                  <c:v>0.73822200748882716</c:v>
                </c:pt>
                <c:pt idx="225">
                  <c:v>0.6999528860325207</c:v>
                </c:pt>
                <c:pt idx="226">
                  <c:v>0.68268380487569169</c:v>
                </c:pt>
                <c:pt idx="227">
                  <c:v>0.71179767815508765</c:v>
                </c:pt>
                <c:pt idx="228">
                  <c:v>0.7227684502959294</c:v>
                </c:pt>
                <c:pt idx="229">
                  <c:v>0.73299226866392841</c:v>
                </c:pt>
                <c:pt idx="230">
                  <c:v>0.74944015653875429</c:v>
                </c:pt>
                <c:pt idx="231">
                  <c:v>0.73920185525171522</c:v>
                </c:pt>
                <c:pt idx="232">
                  <c:v>0.7473781482152565</c:v>
                </c:pt>
                <c:pt idx="233">
                  <c:v>0.73434855562763413</c:v>
                </c:pt>
                <c:pt idx="234">
                  <c:v>0.73796148642118498</c:v>
                </c:pt>
                <c:pt idx="235">
                  <c:v>0.74040895224863323</c:v>
                </c:pt>
                <c:pt idx="236">
                  <c:v>0.73168153438744343</c:v>
                </c:pt>
                <c:pt idx="237">
                  <c:v>0.73646314059970519</c:v>
                </c:pt>
                <c:pt idx="238">
                  <c:v>0.74127436069962149</c:v>
                </c:pt>
                <c:pt idx="239">
                  <c:v>0.74227624699100048</c:v>
                </c:pt>
                <c:pt idx="240">
                  <c:v>0.73972763233384675</c:v>
                </c:pt>
                <c:pt idx="241">
                  <c:v>0.76330857730982404</c:v>
                </c:pt>
                <c:pt idx="242">
                  <c:v>0.78077467578902604</c:v>
                </c:pt>
                <c:pt idx="243">
                  <c:v>0.7995250800491347</c:v>
                </c:pt>
                <c:pt idx="244">
                  <c:v>0.84990396346987829</c:v>
                </c:pt>
                <c:pt idx="245">
                  <c:v>0.83590827816169722</c:v>
                </c:pt>
                <c:pt idx="246">
                  <c:v>0.83137183853902452</c:v>
                </c:pt>
                <c:pt idx="247">
                  <c:v>0.83991318389723135</c:v>
                </c:pt>
                <c:pt idx="248">
                  <c:v>0.86507802309290294</c:v>
                </c:pt>
                <c:pt idx="249">
                  <c:v>0.90321871459184433</c:v>
                </c:pt>
                <c:pt idx="250">
                  <c:v>0.92749611892695116</c:v>
                </c:pt>
                <c:pt idx="251">
                  <c:v>0.9233468041536036</c:v>
                </c:pt>
                <c:pt idx="252">
                  <c:v>0.94025570182697671</c:v>
                </c:pt>
                <c:pt idx="253">
                  <c:v>0.94424227926340987</c:v>
                </c:pt>
                <c:pt idx="254">
                  <c:v>0.95181654430729934</c:v>
                </c:pt>
                <c:pt idx="255">
                  <c:v>0.97644464848799684</c:v>
                </c:pt>
                <c:pt idx="256">
                  <c:v>0.96321725210667786</c:v>
                </c:pt>
                <c:pt idx="257">
                  <c:v>0.97299880150391926</c:v>
                </c:pt>
                <c:pt idx="258">
                  <c:v>0.98467177889279667</c:v>
                </c:pt>
                <c:pt idx="259">
                  <c:v>1.0044593613363344</c:v>
                </c:pt>
                <c:pt idx="260">
                  <c:v>1.043464813134529</c:v>
                </c:pt>
                <c:pt idx="261">
                  <c:v>1.1206128931315327</c:v>
                </c:pt>
                <c:pt idx="262">
                  <c:v>1.1784428431969536</c:v>
                </c:pt>
                <c:pt idx="263">
                  <c:v>1.4008918830427444</c:v>
                </c:pt>
                <c:pt idx="264">
                  <c:v>1.4000647604226826</c:v>
                </c:pt>
                <c:pt idx="265">
                  <c:v>1.3868621075867469</c:v>
                </c:pt>
                <c:pt idx="266">
                  <c:v>1.3907042096971396</c:v>
                </c:pt>
                <c:pt idx="267">
                  <c:v>1.3361100372106509</c:v>
                </c:pt>
                <c:pt idx="268">
                  <c:v>1.2295858760249803</c:v>
                </c:pt>
                <c:pt idx="269">
                  <c:v>1.2236654363571564</c:v>
                </c:pt>
                <c:pt idx="270">
                  <c:v>1.2240298182872609</c:v>
                </c:pt>
                <c:pt idx="271">
                  <c:v>1.2787946887044352</c:v>
                </c:pt>
                <c:pt idx="272">
                  <c:v>1.2801584156501902</c:v>
                </c:pt>
                <c:pt idx="273">
                  <c:v>1.2478675848737466</c:v>
                </c:pt>
                <c:pt idx="274">
                  <c:v>1.2031329662178001</c:v>
                </c:pt>
                <c:pt idx="275">
                  <c:v>1.0810970806694016</c:v>
                </c:pt>
                <c:pt idx="276">
                  <c:v>1.0501412983987792</c:v>
                </c:pt>
                <c:pt idx="277">
                  <c:v>1.0017807825294844</c:v>
                </c:pt>
                <c:pt idx="278">
                  <c:v>0.97106878879623848</c:v>
                </c:pt>
                <c:pt idx="279">
                  <c:v>0.93319423519988209</c:v>
                </c:pt>
                <c:pt idx="280">
                  <c:v>0.92934561327838516</c:v>
                </c:pt>
                <c:pt idx="281">
                  <c:v>0.95474606352247837</c:v>
                </c:pt>
                <c:pt idx="282">
                  <c:v>0.91187983405056294</c:v>
                </c:pt>
                <c:pt idx="283">
                  <c:v>0.89364033630501838</c:v>
                </c:pt>
                <c:pt idx="284">
                  <c:v>0.88321783422253153</c:v>
                </c:pt>
                <c:pt idx="285">
                  <c:v>0.83998487334446481</c:v>
                </c:pt>
                <c:pt idx="286">
                  <c:v>0.81294589405949791</c:v>
                </c:pt>
                <c:pt idx="287">
                  <c:v>0.78537996858765258</c:v>
                </c:pt>
                <c:pt idx="288">
                  <c:v>0.84272785154989927</c:v>
                </c:pt>
                <c:pt idx="289">
                  <c:v>0.81752469457975718</c:v>
                </c:pt>
                <c:pt idx="290">
                  <c:v>0.80230103912829687</c:v>
                </c:pt>
                <c:pt idx="291">
                  <c:v>0.79592287952523399</c:v>
                </c:pt>
                <c:pt idx="292">
                  <c:v>0.82468796325269689</c:v>
                </c:pt>
                <c:pt idx="293">
                  <c:v>0.77549397945548082</c:v>
                </c:pt>
                <c:pt idx="294">
                  <c:v>0.73950823574044333</c:v>
                </c:pt>
                <c:pt idx="295">
                  <c:v>0.78022665764546684</c:v>
                </c:pt>
                <c:pt idx="296">
                  <c:v>0.79308174200914616</c:v>
                </c:pt>
                <c:pt idx="297">
                  <c:v>0.76869561435092437</c:v>
                </c:pt>
                <c:pt idx="298">
                  <c:v>0.73540506252643023</c:v>
                </c:pt>
                <c:pt idx="299">
                  <c:v>0.68990515314444512</c:v>
                </c:pt>
                <c:pt idx="300">
                  <c:v>0.71467407720654863</c:v>
                </c:pt>
                <c:pt idx="301">
                  <c:v>0.73029541472844794</c:v>
                </c:pt>
                <c:pt idx="302">
                  <c:v>0.72071527819730552</c:v>
                </c:pt>
                <c:pt idx="303">
                  <c:v>0.74452485954207692</c:v>
                </c:pt>
                <c:pt idx="304">
                  <c:v>0.76739322177248837</c:v>
                </c:pt>
                <c:pt idx="305">
                  <c:v>0.8152141605751223</c:v>
                </c:pt>
                <c:pt idx="306">
                  <c:v>0.81473943594373299</c:v>
                </c:pt>
                <c:pt idx="307">
                  <c:v>0.7967483287416931</c:v>
                </c:pt>
                <c:pt idx="308">
                  <c:v>0.78491401256568316</c:v>
                </c:pt>
                <c:pt idx="309">
                  <c:v>0.81495134397436664</c:v>
                </c:pt>
                <c:pt idx="310">
                  <c:v>0.82587731179962565</c:v>
                </c:pt>
                <c:pt idx="311">
                  <c:v>0.7858674789801503</c:v>
                </c:pt>
                <c:pt idx="312">
                  <c:v>0.755776747714901</c:v>
                </c:pt>
                <c:pt idx="313">
                  <c:v>0.75872260230151223</c:v>
                </c:pt>
                <c:pt idx="314">
                  <c:v>0.77511499631613534</c:v>
                </c:pt>
                <c:pt idx="315">
                  <c:v>0.75631110717435812</c:v>
                </c:pt>
                <c:pt idx="316">
                  <c:v>0.78775461822083859</c:v>
                </c:pt>
                <c:pt idx="317">
                  <c:v>0.87381583696674414</c:v>
                </c:pt>
                <c:pt idx="318">
                  <c:v>0.8857591590276257</c:v>
                </c:pt>
                <c:pt idx="319">
                  <c:v>0.87294643517827553</c:v>
                </c:pt>
                <c:pt idx="320">
                  <c:v>0.93936644741815978</c:v>
                </c:pt>
                <c:pt idx="321">
                  <c:v>0.96919111655472945</c:v>
                </c:pt>
                <c:pt idx="322">
                  <c:v>0.92313823802737582</c:v>
                </c:pt>
                <c:pt idx="323">
                  <c:v>0.89983588873153753</c:v>
                </c:pt>
                <c:pt idx="324">
                  <c:v>0.92006639630583908</c:v>
                </c:pt>
                <c:pt idx="325">
                  <c:v>0.92521757969110063</c:v>
                </c:pt>
                <c:pt idx="326">
                  <c:v>0.94961480711928448</c:v>
                </c:pt>
                <c:pt idx="327">
                  <c:v>0.9193549848492889</c:v>
                </c:pt>
                <c:pt idx="328">
                  <c:v>0.91252922425724126</c:v>
                </c:pt>
                <c:pt idx="329">
                  <c:v>0.93894683886587482</c:v>
                </c:pt>
                <c:pt idx="330">
                  <c:v>0.91990827963628496</c:v>
                </c:pt>
                <c:pt idx="331">
                  <c:v>0.9544189067349238</c:v>
                </c:pt>
                <c:pt idx="332">
                  <c:v>0.94593642722436266</c:v>
                </c:pt>
                <c:pt idx="333">
                  <c:v>0.90137895083479658</c:v>
                </c:pt>
                <c:pt idx="334">
                  <c:v>0.90185106104958579</c:v>
                </c:pt>
                <c:pt idx="335">
                  <c:v>0.92324836271493604</c:v>
                </c:pt>
                <c:pt idx="336">
                  <c:v>0.9676164248234983</c:v>
                </c:pt>
                <c:pt idx="337">
                  <c:v>1.0695334568962629</c:v>
                </c:pt>
                <c:pt idx="338">
                  <c:v>1.1265474805694813</c:v>
                </c:pt>
                <c:pt idx="339">
                  <c:v>1.1120221233123262</c:v>
                </c:pt>
                <c:pt idx="340">
                  <c:v>1.0927527878029233</c:v>
                </c:pt>
                <c:pt idx="341">
                  <c:v>1.1480973041457621</c:v>
                </c:pt>
                <c:pt idx="342">
                  <c:v>1.1152519220841139</c:v>
                </c:pt>
                <c:pt idx="343">
                  <c:v>1.1182076917463331</c:v>
                </c:pt>
                <c:pt idx="344">
                  <c:v>1.1795637578488598</c:v>
                </c:pt>
                <c:pt idx="345">
                  <c:v>1.4264405588775606</c:v>
                </c:pt>
                <c:pt idx="346">
                  <c:v>1.4788623077193432</c:v>
                </c:pt>
                <c:pt idx="347">
                  <c:v>1.4576504269519734</c:v>
                </c:pt>
                <c:pt idx="348">
                  <c:v>1.4476724460667323</c:v>
                </c:pt>
                <c:pt idx="349">
                  <c:v>1.4638167519046894</c:v>
                </c:pt>
                <c:pt idx="350">
                  <c:v>1.5312464354758988</c:v>
                </c:pt>
                <c:pt idx="351">
                  <c:v>1.3169541561966642</c:v>
                </c:pt>
                <c:pt idx="352">
                  <c:v>1.2277157468525317</c:v>
                </c:pt>
                <c:pt idx="353">
                  <c:v>1.1775151432102684</c:v>
                </c:pt>
                <c:pt idx="354">
                  <c:v>1.1638268579983633</c:v>
                </c:pt>
                <c:pt idx="355">
                  <c:v>1.1614097082100545</c:v>
                </c:pt>
                <c:pt idx="356">
                  <c:v>1.1013751063406265</c:v>
                </c:pt>
                <c:pt idx="357">
                  <c:v>1.0960152458025776</c:v>
                </c:pt>
                <c:pt idx="358">
                  <c:v>1.1010272348355918</c:v>
                </c:pt>
                <c:pt idx="359">
                  <c:v>1.0952990365134556</c:v>
                </c:pt>
                <c:pt idx="360">
                  <c:v>1.0920087388759725</c:v>
                </c:pt>
                <c:pt idx="361">
                  <c:v>1.1227779535494153</c:v>
                </c:pt>
                <c:pt idx="362">
                  <c:v>1.0856597904973126</c:v>
                </c:pt>
                <c:pt idx="363">
                  <c:v>1.0770489324071744</c:v>
                </c:pt>
                <c:pt idx="364">
                  <c:v>1.1206324366619007</c:v>
                </c:pt>
                <c:pt idx="365">
                  <c:v>1.1197968514773331</c:v>
                </c:pt>
                <c:pt idx="366">
                  <c:v>1.1107918238414858</c:v>
                </c:pt>
                <c:pt idx="367">
                  <c:v>1.0750559596577229</c:v>
                </c:pt>
                <c:pt idx="368">
                  <c:v>1.056989784878688</c:v>
                </c:pt>
                <c:pt idx="369">
                  <c:v>1.0353710567959362</c:v>
                </c:pt>
                <c:pt idx="370">
                  <c:v>1.0491711536367458</c:v>
                </c:pt>
                <c:pt idx="371">
                  <c:v>1.0279647898353701</c:v>
                </c:pt>
                <c:pt idx="372">
                  <c:v>1.0484203673873755</c:v>
                </c:pt>
                <c:pt idx="373">
                  <c:v>1.0894605051178996</c:v>
                </c:pt>
                <c:pt idx="374">
                  <c:v>1.0536980722911935</c:v>
                </c:pt>
                <c:pt idx="375">
                  <c:v>1.0318628733557802</c:v>
                </c:pt>
                <c:pt idx="376">
                  <c:v>1.0566698275887121</c:v>
                </c:pt>
                <c:pt idx="377">
                  <c:v>1.0493006926179085</c:v>
                </c:pt>
                <c:pt idx="378">
                  <c:v>1.0522192807389941</c:v>
                </c:pt>
                <c:pt idx="379">
                  <c:v>1.1028820766364831</c:v>
                </c:pt>
                <c:pt idx="380">
                  <c:v>1.1860293507091704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756544"/>
        <c:axId val="169758080"/>
      </c:lineChart>
      <c:lineChart>
        <c:grouping val="standard"/>
        <c:varyColors val="0"/>
        <c:ser>
          <c:idx val="1"/>
          <c:order val="1"/>
          <c:tx>
            <c:v>'R/$</c:v>
          </c:tx>
          <c:spPr>
            <a:ln>
              <a:prstDash val="dash"/>
            </a:ln>
          </c:spPr>
          <c:marker>
            <c:symbol val="none"/>
          </c:marker>
          <c:cat>
            <c:numRef>
              <c:f>'RER $'!$A$3:$A$383</c:f>
              <c:numCache>
                <c:formatCode>mmm\-yy</c:formatCode>
                <c:ptCount val="381"/>
                <c:pt idx="0">
                  <c:v>29221</c:v>
                </c:pt>
                <c:pt idx="1">
                  <c:v>29252</c:v>
                </c:pt>
                <c:pt idx="2">
                  <c:v>29281</c:v>
                </c:pt>
                <c:pt idx="3">
                  <c:v>29312</c:v>
                </c:pt>
                <c:pt idx="4">
                  <c:v>29342</c:v>
                </c:pt>
                <c:pt idx="5">
                  <c:v>29373</c:v>
                </c:pt>
                <c:pt idx="6">
                  <c:v>29403</c:v>
                </c:pt>
                <c:pt idx="7">
                  <c:v>29434</c:v>
                </c:pt>
                <c:pt idx="8">
                  <c:v>29465</c:v>
                </c:pt>
                <c:pt idx="9">
                  <c:v>29495</c:v>
                </c:pt>
                <c:pt idx="10">
                  <c:v>29526</c:v>
                </c:pt>
                <c:pt idx="11">
                  <c:v>29556</c:v>
                </c:pt>
                <c:pt idx="12">
                  <c:v>29587</c:v>
                </c:pt>
                <c:pt idx="13">
                  <c:v>29618</c:v>
                </c:pt>
                <c:pt idx="14">
                  <c:v>29646</c:v>
                </c:pt>
                <c:pt idx="15">
                  <c:v>29677</c:v>
                </c:pt>
                <c:pt idx="16">
                  <c:v>29707</c:v>
                </c:pt>
                <c:pt idx="17">
                  <c:v>29738</c:v>
                </c:pt>
                <c:pt idx="18">
                  <c:v>29768</c:v>
                </c:pt>
                <c:pt idx="19">
                  <c:v>29799</c:v>
                </c:pt>
                <c:pt idx="20">
                  <c:v>29830</c:v>
                </c:pt>
                <c:pt idx="21">
                  <c:v>29860</c:v>
                </c:pt>
                <c:pt idx="22">
                  <c:v>29891</c:v>
                </c:pt>
                <c:pt idx="23">
                  <c:v>29921</c:v>
                </c:pt>
                <c:pt idx="24">
                  <c:v>29952</c:v>
                </c:pt>
                <c:pt idx="25">
                  <c:v>29983</c:v>
                </c:pt>
                <c:pt idx="26">
                  <c:v>30011</c:v>
                </c:pt>
                <c:pt idx="27">
                  <c:v>30042</c:v>
                </c:pt>
                <c:pt idx="28">
                  <c:v>30072</c:v>
                </c:pt>
                <c:pt idx="29">
                  <c:v>30103</c:v>
                </c:pt>
                <c:pt idx="30">
                  <c:v>30133</c:v>
                </c:pt>
                <c:pt idx="31">
                  <c:v>30164</c:v>
                </c:pt>
                <c:pt idx="32">
                  <c:v>30195</c:v>
                </c:pt>
                <c:pt idx="33">
                  <c:v>30225</c:v>
                </c:pt>
                <c:pt idx="34">
                  <c:v>30256</c:v>
                </c:pt>
                <c:pt idx="35">
                  <c:v>30286</c:v>
                </c:pt>
                <c:pt idx="36">
                  <c:v>30317</c:v>
                </c:pt>
                <c:pt idx="37">
                  <c:v>30348</c:v>
                </c:pt>
                <c:pt idx="38">
                  <c:v>30376</c:v>
                </c:pt>
                <c:pt idx="39">
                  <c:v>30407</c:v>
                </c:pt>
                <c:pt idx="40">
                  <c:v>30437</c:v>
                </c:pt>
                <c:pt idx="41">
                  <c:v>30468</c:v>
                </c:pt>
                <c:pt idx="42">
                  <c:v>30498</c:v>
                </c:pt>
                <c:pt idx="43">
                  <c:v>30529</c:v>
                </c:pt>
                <c:pt idx="44">
                  <c:v>30560</c:v>
                </c:pt>
                <c:pt idx="45">
                  <c:v>30590</c:v>
                </c:pt>
                <c:pt idx="46">
                  <c:v>30621</c:v>
                </c:pt>
                <c:pt idx="47">
                  <c:v>30651</c:v>
                </c:pt>
                <c:pt idx="48">
                  <c:v>30682</c:v>
                </c:pt>
                <c:pt idx="49">
                  <c:v>30713</c:v>
                </c:pt>
                <c:pt idx="50">
                  <c:v>30742</c:v>
                </c:pt>
                <c:pt idx="51">
                  <c:v>30773</c:v>
                </c:pt>
                <c:pt idx="52">
                  <c:v>30803</c:v>
                </c:pt>
                <c:pt idx="53">
                  <c:v>30834</c:v>
                </c:pt>
                <c:pt idx="54">
                  <c:v>30864</c:v>
                </c:pt>
                <c:pt idx="55">
                  <c:v>30895</c:v>
                </c:pt>
                <c:pt idx="56">
                  <c:v>30926</c:v>
                </c:pt>
                <c:pt idx="57">
                  <c:v>30956</c:v>
                </c:pt>
                <c:pt idx="58">
                  <c:v>30987</c:v>
                </c:pt>
                <c:pt idx="59">
                  <c:v>31017</c:v>
                </c:pt>
                <c:pt idx="60">
                  <c:v>31048</c:v>
                </c:pt>
                <c:pt idx="61">
                  <c:v>31079</c:v>
                </c:pt>
                <c:pt idx="62">
                  <c:v>31107</c:v>
                </c:pt>
                <c:pt idx="63">
                  <c:v>31138</c:v>
                </c:pt>
                <c:pt idx="64">
                  <c:v>31168</c:v>
                </c:pt>
                <c:pt idx="65">
                  <c:v>31199</c:v>
                </c:pt>
                <c:pt idx="66">
                  <c:v>31229</c:v>
                </c:pt>
                <c:pt idx="67">
                  <c:v>31260</c:v>
                </c:pt>
                <c:pt idx="68">
                  <c:v>31291</c:v>
                </c:pt>
                <c:pt idx="69">
                  <c:v>31321</c:v>
                </c:pt>
                <c:pt idx="70">
                  <c:v>31352</c:v>
                </c:pt>
                <c:pt idx="71">
                  <c:v>31382</c:v>
                </c:pt>
                <c:pt idx="72">
                  <c:v>31413</c:v>
                </c:pt>
                <c:pt idx="73">
                  <c:v>31444</c:v>
                </c:pt>
                <c:pt idx="74">
                  <c:v>31472</c:v>
                </c:pt>
                <c:pt idx="75">
                  <c:v>31503</c:v>
                </c:pt>
                <c:pt idx="76">
                  <c:v>31533</c:v>
                </c:pt>
                <c:pt idx="77">
                  <c:v>31564</c:v>
                </c:pt>
                <c:pt idx="78">
                  <c:v>31594</c:v>
                </c:pt>
                <c:pt idx="79">
                  <c:v>31625</c:v>
                </c:pt>
                <c:pt idx="80">
                  <c:v>31656</c:v>
                </c:pt>
                <c:pt idx="81">
                  <c:v>31686</c:v>
                </c:pt>
                <c:pt idx="82">
                  <c:v>31717</c:v>
                </c:pt>
                <c:pt idx="83">
                  <c:v>31747</c:v>
                </c:pt>
                <c:pt idx="84">
                  <c:v>31778</c:v>
                </c:pt>
                <c:pt idx="85">
                  <c:v>31809</c:v>
                </c:pt>
                <c:pt idx="86">
                  <c:v>31837</c:v>
                </c:pt>
                <c:pt idx="87">
                  <c:v>31868</c:v>
                </c:pt>
                <c:pt idx="88">
                  <c:v>31898</c:v>
                </c:pt>
                <c:pt idx="89">
                  <c:v>31929</c:v>
                </c:pt>
                <c:pt idx="90">
                  <c:v>31959</c:v>
                </c:pt>
                <c:pt idx="91">
                  <c:v>31990</c:v>
                </c:pt>
                <c:pt idx="92">
                  <c:v>32021</c:v>
                </c:pt>
                <c:pt idx="93">
                  <c:v>32051</c:v>
                </c:pt>
                <c:pt idx="94">
                  <c:v>32082</c:v>
                </c:pt>
                <c:pt idx="95">
                  <c:v>32112</c:v>
                </c:pt>
                <c:pt idx="96">
                  <c:v>32143</c:v>
                </c:pt>
                <c:pt idx="97">
                  <c:v>32174</c:v>
                </c:pt>
                <c:pt idx="98">
                  <c:v>32203</c:v>
                </c:pt>
                <c:pt idx="99">
                  <c:v>32234</c:v>
                </c:pt>
                <c:pt idx="100">
                  <c:v>32264</c:v>
                </c:pt>
                <c:pt idx="101">
                  <c:v>32295</c:v>
                </c:pt>
                <c:pt idx="102">
                  <c:v>32325</c:v>
                </c:pt>
                <c:pt idx="103">
                  <c:v>32356</c:v>
                </c:pt>
                <c:pt idx="104">
                  <c:v>32387</c:v>
                </c:pt>
                <c:pt idx="105">
                  <c:v>32417</c:v>
                </c:pt>
                <c:pt idx="106">
                  <c:v>32448</c:v>
                </c:pt>
                <c:pt idx="107">
                  <c:v>32478</c:v>
                </c:pt>
                <c:pt idx="108">
                  <c:v>32509</c:v>
                </c:pt>
                <c:pt idx="109">
                  <c:v>32540</c:v>
                </c:pt>
                <c:pt idx="110">
                  <c:v>32568</c:v>
                </c:pt>
                <c:pt idx="111">
                  <c:v>32599</c:v>
                </c:pt>
                <c:pt idx="112">
                  <c:v>32629</c:v>
                </c:pt>
                <c:pt idx="113">
                  <c:v>32660</c:v>
                </c:pt>
                <c:pt idx="114">
                  <c:v>32690</c:v>
                </c:pt>
                <c:pt idx="115">
                  <c:v>32721</c:v>
                </c:pt>
                <c:pt idx="116">
                  <c:v>32752</c:v>
                </c:pt>
                <c:pt idx="117">
                  <c:v>32782</c:v>
                </c:pt>
                <c:pt idx="118">
                  <c:v>32813</c:v>
                </c:pt>
                <c:pt idx="119">
                  <c:v>32843</c:v>
                </c:pt>
                <c:pt idx="120">
                  <c:v>32874</c:v>
                </c:pt>
                <c:pt idx="121">
                  <c:v>32905</c:v>
                </c:pt>
                <c:pt idx="122">
                  <c:v>32933</c:v>
                </c:pt>
                <c:pt idx="123">
                  <c:v>32964</c:v>
                </c:pt>
                <c:pt idx="124">
                  <c:v>32994</c:v>
                </c:pt>
                <c:pt idx="125">
                  <c:v>33025</c:v>
                </c:pt>
                <c:pt idx="126">
                  <c:v>33055</c:v>
                </c:pt>
                <c:pt idx="127">
                  <c:v>33086</c:v>
                </c:pt>
                <c:pt idx="128">
                  <c:v>33117</c:v>
                </c:pt>
                <c:pt idx="129">
                  <c:v>33147</c:v>
                </c:pt>
                <c:pt idx="130">
                  <c:v>33178</c:v>
                </c:pt>
                <c:pt idx="131">
                  <c:v>33208</c:v>
                </c:pt>
                <c:pt idx="132">
                  <c:v>33239</c:v>
                </c:pt>
                <c:pt idx="133">
                  <c:v>33270</c:v>
                </c:pt>
                <c:pt idx="134">
                  <c:v>33298</c:v>
                </c:pt>
                <c:pt idx="135">
                  <c:v>33329</c:v>
                </c:pt>
                <c:pt idx="136">
                  <c:v>33359</c:v>
                </c:pt>
                <c:pt idx="137">
                  <c:v>33390</c:v>
                </c:pt>
                <c:pt idx="138">
                  <c:v>33420</c:v>
                </c:pt>
                <c:pt idx="139">
                  <c:v>33451</c:v>
                </c:pt>
                <c:pt idx="140">
                  <c:v>33482</c:v>
                </c:pt>
                <c:pt idx="141">
                  <c:v>33512</c:v>
                </c:pt>
                <c:pt idx="142">
                  <c:v>33543</c:v>
                </c:pt>
                <c:pt idx="143">
                  <c:v>33573</c:v>
                </c:pt>
                <c:pt idx="144">
                  <c:v>33604</c:v>
                </c:pt>
                <c:pt idx="145">
                  <c:v>33635</c:v>
                </c:pt>
                <c:pt idx="146">
                  <c:v>33664</c:v>
                </c:pt>
                <c:pt idx="147">
                  <c:v>33695</c:v>
                </c:pt>
                <c:pt idx="148">
                  <c:v>33725</c:v>
                </c:pt>
                <c:pt idx="149">
                  <c:v>33756</c:v>
                </c:pt>
                <c:pt idx="150">
                  <c:v>33786</c:v>
                </c:pt>
                <c:pt idx="151">
                  <c:v>33817</c:v>
                </c:pt>
                <c:pt idx="152">
                  <c:v>33848</c:v>
                </c:pt>
                <c:pt idx="153">
                  <c:v>33878</c:v>
                </c:pt>
                <c:pt idx="154">
                  <c:v>33909</c:v>
                </c:pt>
                <c:pt idx="155">
                  <c:v>33939</c:v>
                </c:pt>
                <c:pt idx="156">
                  <c:v>33970</c:v>
                </c:pt>
                <c:pt idx="157">
                  <c:v>34001</c:v>
                </c:pt>
                <c:pt idx="158">
                  <c:v>34029</c:v>
                </c:pt>
                <c:pt idx="159">
                  <c:v>34060</c:v>
                </c:pt>
                <c:pt idx="160">
                  <c:v>34090</c:v>
                </c:pt>
                <c:pt idx="161">
                  <c:v>34121</c:v>
                </c:pt>
                <c:pt idx="162">
                  <c:v>34151</c:v>
                </c:pt>
                <c:pt idx="163">
                  <c:v>34182</c:v>
                </c:pt>
                <c:pt idx="164">
                  <c:v>34213</c:v>
                </c:pt>
                <c:pt idx="165">
                  <c:v>34243</c:v>
                </c:pt>
                <c:pt idx="166">
                  <c:v>34274</c:v>
                </c:pt>
                <c:pt idx="167">
                  <c:v>34304</c:v>
                </c:pt>
                <c:pt idx="168">
                  <c:v>34335</c:v>
                </c:pt>
                <c:pt idx="169">
                  <c:v>34366</c:v>
                </c:pt>
                <c:pt idx="170">
                  <c:v>34394</c:v>
                </c:pt>
                <c:pt idx="171">
                  <c:v>34425</c:v>
                </c:pt>
                <c:pt idx="172">
                  <c:v>34455</c:v>
                </c:pt>
                <c:pt idx="173">
                  <c:v>34486</c:v>
                </c:pt>
                <c:pt idx="174">
                  <c:v>34516</c:v>
                </c:pt>
                <c:pt idx="175">
                  <c:v>34547</c:v>
                </c:pt>
                <c:pt idx="176">
                  <c:v>34578</c:v>
                </c:pt>
                <c:pt idx="177">
                  <c:v>34608</c:v>
                </c:pt>
                <c:pt idx="178">
                  <c:v>34639</c:v>
                </c:pt>
                <c:pt idx="179">
                  <c:v>34669</c:v>
                </c:pt>
                <c:pt idx="180">
                  <c:v>34700</c:v>
                </c:pt>
                <c:pt idx="181">
                  <c:v>34731</c:v>
                </c:pt>
                <c:pt idx="182">
                  <c:v>34759</c:v>
                </c:pt>
                <c:pt idx="183">
                  <c:v>34790</c:v>
                </c:pt>
                <c:pt idx="184">
                  <c:v>34820</c:v>
                </c:pt>
                <c:pt idx="185">
                  <c:v>34851</c:v>
                </c:pt>
                <c:pt idx="186">
                  <c:v>34881</c:v>
                </c:pt>
                <c:pt idx="187">
                  <c:v>34912</c:v>
                </c:pt>
                <c:pt idx="188">
                  <c:v>34943</c:v>
                </c:pt>
                <c:pt idx="189">
                  <c:v>34973</c:v>
                </c:pt>
                <c:pt idx="190">
                  <c:v>35004</c:v>
                </c:pt>
                <c:pt idx="191">
                  <c:v>35034</c:v>
                </c:pt>
                <c:pt idx="192">
                  <c:v>35065</c:v>
                </c:pt>
                <c:pt idx="193">
                  <c:v>35096</c:v>
                </c:pt>
                <c:pt idx="194">
                  <c:v>35125</c:v>
                </c:pt>
                <c:pt idx="195">
                  <c:v>35156</c:v>
                </c:pt>
                <c:pt idx="196">
                  <c:v>35186</c:v>
                </c:pt>
                <c:pt idx="197">
                  <c:v>35217</c:v>
                </c:pt>
                <c:pt idx="198">
                  <c:v>35247</c:v>
                </c:pt>
                <c:pt idx="199">
                  <c:v>35278</c:v>
                </c:pt>
                <c:pt idx="200">
                  <c:v>35309</c:v>
                </c:pt>
                <c:pt idx="201">
                  <c:v>35339</c:v>
                </c:pt>
                <c:pt idx="202">
                  <c:v>35370</c:v>
                </c:pt>
                <c:pt idx="203">
                  <c:v>35400</c:v>
                </c:pt>
                <c:pt idx="204">
                  <c:v>35431</c:v>
                </c:pt>
                <c:pt idx="205">
                  <c:v>35462</c:v>
                </c:pt>
                <c:pt idx="206">
                  <c:v>35490</c:v>
                </c:pt>
                <c:pt idx="207">
                  <c:v>35521</c:v>
                </c:pt>
                <c:pt idx="208">
                  <c:v>35551</c:v>
                </c:pt>
                <c:pt idx="209">
                  <c:v>35582</c:v>
                </c:pt>
                <c:pt idx="210">
                  <c:v>35612</c:v>
                </c:pt>
                <c:pt idx="211">
                  <c:v>35643</c:v>
                </c:pt>
                <c:pt idx="212">
                  <c:v>35674</c:v>
                </c:pt>
                <c:pt idx="213">
                  <c:v>35704</c:v>
                </c:pt>
                <c:pt idx="214">
                  <c:v>35735</c:v>
                </c:pt>
                <c:pt idx="215">
                  <c:v>35765</c:v>
                </c:pt>
                <c:pt idx="216">
                  <c:v>35796</c:v>
                </c:pt>
                <c:pt idx="217">
                  <c:v>35827</c:v>
                </c:pt>
                <c:pt idx="218">
                  <c:v>35855</c:v>
                </c:pt>
                <c:pt idx="219">
                  <c:v>35886</c:v>
                </c:pt>
                <c:pt idx="220">
                  <c:v>35916</c:v>
                </c:pt>
                <c:pt idx="221">
                  <c:v>35947</c:v>
                </c:pt>
                <c:pt idx="222">
                  <c:v>35977</c:v>
                </c:pt>
                <c:pt idx="223">
                  <c:v>36008</c:v>
                </c:pt>
                <c:pt idx="224">
                  <c:v>36039</c:v>
                </c:pt>
                <c:pt idx="225">
                  <c:v>36069</c:v>
                </c:pt>
                <c:pt idx="226">
                  <c:v>36100</c:v>
                </c:pt>
                <c:pt idx="227">
                  <c:v>36130</c:v>
                </c:pt>
                <c:pt idx="228">
                  <c:v>36161</c:v>
                </c:pt>
                <c:pt idx="229">
                  <c:v>36192</c:v>
                </c:pt>
                <c:pt idx="230">
                  <c:v>36220</c:v>
                </c:pt>
                <c:pt idx="231">
                  <c:v>36251</c:v>
                </c:pt>
                <c:pt idx="232">
                  <c:v>36281</c:v>
                </c:pt>
                <c:pt idx="233">
                  <c:v>36312</c:v>
                </c:pt>
                <c:pt idx="234">
                  <c:v>36342</c:v>
                </c:pt>
                <c:pt idx="235">
                  <c:v>36373</c:v>
                </c:pt>
                <c:pt idx="236">
                  <c:v>36404</c:v>
                </c:pt>
                <c:pt idx="237">
                  <c:v>36434</c:v>
                </c:pt>
                <c:pt idx="238">
                  <c:v>36465</c:v>
                </c:pt>
                <c:pt idx="239">
                  <c:v>36495</c:v>
                </c:pt>
                <c:pt idx="240">
                  <c:v>36526</c:v>
                </c:pt>
                <c:pt idx="241">
                  <c:v>36557</c:v>
                </c:pt>
                <c:pt idx="242">
                  <c:v>36586</c:v>
                </c:pt>
                <c:pt idx="243">
                  <c:v>36617</c:v>
                </c:pt>
                <c:pt idx="244">
                  <c:v>36647</c:v>
                </c:pt>
                <c:pt idx="245">
                  <c:v>36678</c:v>
                </c:pt>
                <c:pt idx="246">
                  <c:v>36708</c:v>
                </c:pt>
                <c:pt idx="247">
                  <c:v>36739</c:v>
                </c:pt>
                <c:pt idx="248">
                  <c:v>36770</c:v>
                </c:pt>
                <c:pt idx="249">
                  <c:v>36800</c:v>
                </c:pt>
                <c:pt idx="250">
                  <c:v>36831</c:v>
                </c:pt>
                <c:pt idx="251">
                  <c:v>36861</c:v>
                </c:pt>
                <c:pt idx="252">
                  <c:v>36892</c:v>
                </c:pt>
                <c:pt idx="253">
                  <c:v>36923</c:v>
                </c:pt>
                <c:pt idx="254">
                  <c:v>36951</c:v>
                </c:pt>
                <c:pt idx="255">
                  <c:v>36982</c:v>
                </c:pt>
                <c:pt idx="256">
                  <c:v>37012</c:v>
                </c:pt>
                <c:pt idx="257">
                  <c:v>37043</c:v>
                </c:pt>
                <c:pt idx="258">
                  <c:v>37073</c:v>
                </c:pt>
                <c:pt idx="259">
                  <c:v>37104</c:v>
                </c:pt>
                <c:pt idx="260">
                  <c:v>37135</c:v>
                </c:pt>
                <c:pt idx="261">
                  <c:v>37165</c:v>
                </c:pt>
                <c:pt idx="262">
                  <c:v>37196</c:v>
                </c:pt>
                <c:pt idx="263">
                  <c:v>37226</c:v>
                </c:pt>
                <c:pt idx="264">
                  <c:v>37257</c:v>
                </c:pt>
                <c:pt idx="265">
                  <c:v>37288</c:v>
                </c:pt>
                <c:pt idx="266">
                  <c:v>37316</c:v>
                </c:pt>
                <c:pt idx="267">
                  <c:v>37347</c:v>
                </c:pt>
                <c:pt idx="268">
                  <c:v>37377</c:v>
                </c:pt>
                <c:pt idx="269">
                  <c:v>37408</c:v>
                </c:pt>
                <c:pt idx="270">
                  <c:v>37438</c:v>
                </c:pt>
                <c:pt idx="271">
                  <c:v>37469</c:v>
                </c:pt>
                <c:pt idx="272">
                  <c:v>37500</c:v>
                </c:pt>
                <c:pt idx="273">
                  <c:v>37530</c:v>
                </c:pt>
                <c:pt idx="274">
                  <c:v>37561</c:v>
                </c:pt>
                <c:pt idx="275">
                  <c:v>37591</c:v>
                </c:pt>
                <c:pt idx="276">
                  <c:v>37622</c:v>
                </c:pt>
                <c:pt idx="277">
                  <c:v>37653</c:v>
                </c:pt>
                <c:pt idx="278">
                  <c:v>37681</c:v>
                </c:pt>
                <c:pt idx="279">
                  <c:v>37712</c:v>
                </c:pt>
                <c:pt idx="280">
                  <c:v>37742</c:v>
                </c:pt>
                <c:pt idx="281">
                  <c:v>37773</c:v>
                </c:pt>
                <c:pt idx="282">
                  <c:v>37803</c:v>
                </c:pt>
                <c:pt idx="283">
                  <c:v>37834</c:v>
                </c:pt>
                <c:pt idx="284">
                  <c:v>37865</c:v>
                </c:pt>
                <c:pt idx="285">
                  <c:v>37895</c:v>
                </c:pt>
                <c:pt idx="286">
                  <c:v>37926</c:v>
                </c:pt>
                <c:pt idx="287">
                  <c:v>37956</c:v>
                </c:pt>
                <c:pt idx="288">
                  <c:v>37987</c:v>
                </c:pt>
                <c:pt idx="289">
                  <c:v>38018</c:v>
                </c:pt>
                <c:pt idx="290">
                  <c:v>38047</c:v>
                </c:pt>
                <c:pt idx="291">
                  <c:v>38078</c:v>
                </c:pt>
                <c:pt idx="292">
                  <c:v>38108</c:v>
                </c:pt>
                <c:pt idx="293">
                  <c:v>38139</c:v>
                </c:pt>
                <c:pt idx="294">
                  <c:v>38169</c:v>
                </c:pt>
                <c:pt idx="295">
                  <c:v>38200</c:v>
                </c:pt>
                <c:pt idx="296">
                  <c:v>38231</c:v>
                </c:pt>
                <c:pt idx="297">
                  <c:v>38261</c:v>
                </c:pt>
                <c:pt idx="298">
                  <c:v>38292</c:v>
                </c:pt>
                <c:pt idx="299">
                  <c:v>38322</c:v>
                </c:pt>
                <c:pt idx="300">
                  <c:v>38353</c:v>
                </c:pt>
                <c:pt idx="301">
                  <c:v>38384</c:v>
                </c:pt>
                <c:pt idx="302">
                  <c:v>38412</c:v>
                </c:pt>
                <c:pt idx="303">
                  <c:v>38443</c:v>
                </c:pt>
                <c:pt idx="304">
                  <c:v>38473</c:v>
                </c:pt>
                <c:pt idx="305">
                  <c:v>38504</c:v>
                </c:pt>
                <c:pt idx="306">
                  <c:v>38534</c:v>
                </c:pt>
                <c:pt idx="307">
                  <c:v>38565</c:v>
                </c:pt>
                <c:pt idx="308">
                  <c:v>38596</c:v>
                </c:pt>
                <c:pt idx="309">
                  <c:v>38626</c:v>
                </c:pt>
                <c:pt idx="310">
                  <c:v>38657</c:v>
                </c:pt>
                <c:pt idx="311">
                  <c:v>38687</c:v>
                </c:pt>
                <c:pt idx="312">
                  <c:v>38718</c:v>
                </c:pt>
                <c:pt idx="313">
                  <c:v>38749</c:v>
                </c:pt>
                <c:pt idx="314">
                  <c:v>38777</c:v>
                </c:pt>
                <c:pt idx="315">
                  <c:v>38808</c:v>
                </c:pt>
                <c:pt idx="316">
                  <c:v>38838</c:v>
                </c:pt>
                <c:pt idx="317">
                  <c:v>38869</c:v>
                </c:pt>
                <c:pt idx="318">
                  <c:v>38899</c:v>
                </c:pt>
                <c:pt idx="319">
                  <c:v>38930</c:v>
                </c:pt>
                <c:pt idx="320">
                  <c:v>38961</c:v>
                </c:pt>
                <c:pt idx="321">
                  <c:v>38991</c:v>
                </c:pt>
                <c:pt idx="322">
                  <c:v>39022</c:v>
                </c:pt>
                <c:pt idx="323">
                  <c:v>39052</c:v>
                </c:pt>
                <c:pt idx="324">
                  <c:v>39083</c:v>
                </c:pt>
                <c:pt idx="325">
                  <c:v>39114</c:v>
                </c:pt>
                <c:pt idx="326">
                  <c:v>39142</c:v>
                </c:pt>
                <c:pt idx="327">
                  <c:v>39173</c:v>
                </c:pt>
                <c:pt idx="328">
                  <c:v>39203</c:v>
                </c:pt>
                <c:pt idx="329">
                  <c:v>39234</c:v>
                </c:pt>
                <c:pt idx="330">
                  <c:v>39264</c:v>
                </c:pt>
                <c:pt idx="331">
                  <c:v>39295</c:v>
                </c:pt>
                <c:pt idx="332">
                  <c:v>39326</c:v>
                </c:pt>
                <c:pt idx="333">
                  <c:v>39356</c:v>
                </c:pt>
                <c:pt idx="334">
                  <c:v>39387</c:v>
                </c:pt>
                <c:pt idx="335">
                  <c:v>39417</c:v>
                </c:pt>
                <c:pt idx="336">
                  <c:v>39448</c:v>
                </c:pt>
                <c:pt idx="337">
                  <c:v>39479</c:v>
                </c:pt>
                <c:pt idx="338">
                  <c:v>39508</c:v>
                </c:pt>
                <c:pt idx="339">
                  <c:v>39539</c:v>
                </c:pt>
                <c:pt idx="340">
                  <c:v>39569</c:v>
                </c:pt>
                <c:pt idx="341">
                  <c:v>39600</c:v>
                </c:pt>
                <c:pt idx="342">
                  <c:v>39630</c:v>
                </c:pt>
                <c:pt idx="343">
                  <c:v>39661</c:v>
                </c:pt>
                <c:pt idx="344">
                  <c:v>39692</c:v>
                </c:pt>
                <c:pt idx="345">
                  <c:v>39722</c:v>
                </c:pt>
                <c:pt idx="346">
                  <c:v>39753</c:v>
                </c:pt>
                <c:pt idx="347">
                  <c:v>39783</c:v>
                </c:pt>
                <c:pt idx="348">
                  <c:v>39814</c:v>
                </c:pt>
                <c:pt idx="349">
                  <c:v>39845</c:v>
                </c:pt>
                <c:pt idx="350">
                  <c:v>39873</c:v>
                </c:pt>
                <c:pt idx="351">
                  <c:v>39904</c:v>
                </c:pt>
                <c:pt idx="352">
                  <c:v>39934</c:v>
                </c:pt>
                <c:pt idx="353">
                  <c:v>39965</c:v>
                </c:pt>
                <c:pt idx="354">
                  <c:v>39995</c:v>
                </c:pt>
                <c:pt idx="355">
                  <c:v>40026</c:v>
                </c:pt>
                <c:pt idx="356">
                  <c:v>40057</c:v>
                </c:pt>
                <c:pt idx="357">
                  <c:v>40087</c:v>
                </c:pt>
                <c:pt idx="358">
                  <c:v>40118</c:v>
                </c:pt>
                <c:pt idx="359">
                  <c:v>40148</c:v>
                </c:pt>
                <c:pt idx="360">
                  <c:v>40179</c:v>
                </c:pt>
                <c:pt idx="361">
                  <c:v>40210</c:v>
                </c:pt>
                <c:pt idx="362">
                  <c:v>40238</c:v>
                </c:pt>
                <c:pt idx="363">
                  <c:v>40269</c:v>
                </c:pt>
                <c:pt idx="364">
                  <c:v>40299</c:v>
                </c:pt>
                <c:pt idx="365">
                  <c:v>40330</c:v>
                </c:pt>
                <c:pt idx="366">
                  <c:v>40360</c:v>
                </c:pt>
                <c:pt idx="367">
                  <c:v>40391</c:v>
                </c:pt>
                <c:pt idx="368">
                  <c:v>40422</c:v>
                </c:pt>
                <c:pt idx="369">
                  <c:v>40452</c:v>
                </c:pt>
                <c:pt idx="370">
                  <c:v>40483</c:v>
                </c:pt>
                <c:pt idx="371">
                  <c:v>40513</c:v>
                </c:pt>
                <c:pt idx="372">
                  <c:v>40544</c:v>
                </c:pt>
                <c:pt idx="373">
                  <c:v>40575</c:v>
                </c:pt>
                <c:pt idx="374">
                  <c:v>40603</c:v>
                </c:pt>
                <c:pt idx="375">
                  <c:v>40634</c:v>
                </c:pt>
                <c:pt idx="376">
                  <c:v>40664</c:v>
                </c:pt>
                <c:pt idx="377">
                  <c:v>40695</c:v>
                </c:pt>
                <c:pt idx="378">
                  <c:v>40725</c:v>
                </c:pt>
                <c:pt idx="379">
                  <c:v>40756</c:v>
                </c:pt>
                <c:pt idx="380">
                  <c:v>40787</c:v>
                </c:pt>
              </c:numCache>
            </c:numRef>
          </c:cat>
          <c:val>
            <c:numRef>
              <c:f>'National Currency Per Base - $'!$B$3:$B$383</c:f>
              <c:numCache>
                <c:formatCode>0.00</c:formatCode>
                <c:ptCount val="381"/>
                <c:pt idx="0">
                  <c:v>0.82127428986159412</c:v>
                </c:pt>
                <c:pt idx="1">
                  <c:v>0.81374910553817237</c:v>
                </c:pt>
                <c:pt idx="2">
                  <c:v>0.8088520777863758</c:v>
                </c:pt>
                <c:pt idx="3">
                  <c:v>0.80632806328572881</c:v>
                </c:pt>
                <c:pt idx="4">
                  <c:v>0.79010160769092941</c:v>
                </c:pt>
                <c:pt idx="5">
                  <c:v>0.77500155000310011</c:v>
                </c:pt>
                <c:pt idx="6">
                  <c:v>0.76450261518340612</c:v>
                </c:pt>
                <c:pt idx="7">
                  <c:v>0.76010367871945606</c:v>
                </c:pt>
                <c:pt idx="8">
                  <c:v>0.75310278403505149</c:v>
                </c:pt>
                <c:pt idx="9">
                  <c:v>0.75030012061096951</c:v>
                </c:pt>
                <c:pt idx="10">
                  <c:v>0.75030012004801927</c:v>
                </c:pt>
                <c:pt idx="11">
                  <c:v>0.7523888345496953</c:v>
                </c:pt>
                <c:pt idx="12">
                  <c:v>0.74840216194554787</c:v>
                </c:pt>
                <c:pt idx="13">
                  <c:v>0.7726184043673171</c:v>
                </c:pt>
                <c:pt idx="14">
                  <c:v>0.79020150200727102</c:v>
                </c:pt>
                <c:pt idx="15">
                  <c:v>0.81011017498379778</c:v>
                </c:pt>
                <c:pt idx="16">
                  <c:v>0.83682008368200833</c:v>
                </c:pt>
                <c:pt idx="17">
                  <c:v>0.86813091489550387</c:v>
                </c:pt>
                <c:pt idx="18">
                  <c:v>0.92072553171899452</c:v>
                </c:pt>
                <c:pt idx="19">
                  <c:v>0.9502090459901178</c:v>
                </c:pt>
                <c:pt idx="20">
                  <c:v>0.94661113214691406</c:v>
                </c:pt>
                <c:pt idx="21">
                  <c:v>0.95534707759328963</c:v>
                </c:pt>
                <c:pt idx="22">
                  <c:v>0.96237128376707848</c:v>
                </c:pt>
                <c:pt idx="23">
                  <c:v>0.96940000000000004</c:v>
                </c:pt>
                <c:pt idx="24">
                  <c:v>0.96609999999999996</c:v>
                </c:pt>
                <c:pt idx="25">
                  <c:v>0.98</c:v>
                </c:pt>
                <c:pt idx="26">
                  <c:v>1.019599999</c:v>
                </c:pt>
                <c:pt idx="27">
                  <c:v>1.0524</c:v>
                </c:pt>
                <c:pt idx="28">
                  <c:v>1.0623</c:v>
                </c:pt>
                <c:pt idx="29">
                  <c:v>1.1149</c:v>
                </c:pt>
                <c:pt idx="30">
                  <c:v>1.1478999990000001</c:v>
                </c:pt>
                <c:pt idx="31">
                  <c:v>1.1511</c:v>
                </c:pt>
                <c:pt idx="32">
                  <c:v>1.1506000000000001</c:v>
                </c:pt>
                <c:pt idx="33">
                  <c:v>1.1592999989999999</c:v>
                </c:pt>
                <c:pt idx="34">
                  <c:v>1.14009</c:v>
                </c:pt>
                <c:pt idx="35">
                  <c:v>1.0854999999999999</c:v>
                </c:pt>
                <c:pt idx="36">
                  <c:v>1.0651999990000001</c:v>
                </c:pt>
                <c:pt idx="37">
                  <c:v>1.0972</c:v>
                </c:pt>
                <c:pt idx="38">
                  <c:v>1.0895999999999999</c:v>
                </c:pt>
                <c:pt idx="39">
                  <c:v>1.0927999989999999</c:v>
                </c:pt>
                <c:pt idx="40">
                  <c:v>1.0829999990000001</c:v>
                </c:pt>
                <c:pt idx="41">
                  <c:v>1.0904</c:v>
                </c:pt>
                <c:pt idx="42">
                  <c:v>1.0960000000000001</c:v>
                </c:pt>
                <c:pt idx="43">
                  <c:v>1.1153</c:v>
                </c:pt>
                <c:pt idx="44">
                  <c:v>1.1128</c:v>
                </c:pt>
                <c:pt idx="45">
                  <c:v>1.1232</c:v>
                </c:pt>
                <c:pt idx="46">
                  <c:v>1.1876</c:v>
                </c:pt>
                <c:pt idx="47">
                  <c:v>1.2161</c:v>
                </c:pt>
                <c:pt idx="48">
                  <c:v>1.2546999999999999</c:v>
                </c:pt>
                <c:pt idx="49">
                  <c:v>1.2299899999999999</c:v>
                </c:pt>
                <c:pt idx="50">
                  <c:v>1.2158</c:v>
                </c:pt>
                <c:pt idx="51">
                  <c:v>1.2461</c:v>
                </c:pt>
                <c:pt idx="52">
                  <c:v>1.27616</c:v>
                </c:pt>
                <c:pt idx="53">
                  <c:v>1.3055000000000001</c:v>
                </c:pt>
                <c:pt idx="54">
                  <c:v>1.4927600000000001</c:v>
                </c:pt>
                <c:pt idx="55">
                  <c:v>1.57257</c:v>
                </c:pt>
                <c:pt idx="56">
                  <c:v>1.6591999989999999</c:v>
                </c:pt>
                <c:pt idx="57">
                  <c:v>1.7639800000000001</c:v>
                </c:pt>
                <c:pt idx="58">
                  <c:v>1.797999999</c:v>
                </c:pt>
                <c:pt idx="59">
                  <c:v>1.888569999</c:v>
                </c:pt>
                <c:pt idx="60">
                  <c:v>2.1644499989999999</c:v>
                </c:pt>
                <c:pt idx="61">
                  <c:v>1.9677999989999999</c:v>
                </c:pt>
                <c:pt idx="62">
                  <c:v>1.9930099999999999</c:v>
                </c:pt>
                <c:pt idx="63">
                  <c:v>1.93269</c:v>
                </c:pt>
                <c:pt idx="64">
                  <c:v>1.9903999990000001</c:v>
                </c:pt>
                <c:pt idx="65">
                  <c:v>1.975409999</c:v>
                </c:pt>
                <c:pt idx="66">
                  <c:v>1.951979999</c:v>
                </c:pt>
                <c:pt idx="67">
                  <c:v>2.3474200000000001</c:v>
                </c:pt>
                <c:pt idx="68">
                  <c:v>2.4881799999999998</c:v>
                </c:pt>
                <c:pt idx="69">
                  <c:v>2.596059999</c:v>
                </c:pt>
                <c:pt idx="70">
                  <c:v>2.6561599990000002</c:v>
                </c:pt>
                <c:pt idx="71">
                  <c:v>2.6805400000000001</c:v>
                </c:pt>
                <c:pt idx="72">
                  <c:v>2.355689999</c:v>
                </c:pt>
                <c:pt idx="73">
                  <c:v>2.0860099989999998</c:v>
                </c:pt>
                <c:pt idx="74">
                  <c:v>2.0274199990000001</c:v>
                </c:pt>
                <c:pt idx="75">
                  <c:v>2.0477300000000001</c:v>
                </c:pt>
                <c:pt idx="76">
                  <c:v>2.1946400000000001</c:v>
                </c:pt>
                <c:pt idx="77">
                  <c:v>2.5323699999999998</c:v>
                </c:pt>
                <c:pt idx="78">
                  <c:v>2.5484</c:v>
                </c:pt>
                <c:pt idx="79">
                  <c:v>2.5987</c:v>
                </c:pt>
                <c:pt idx="80">
                  <c:v>2.31393</c:v>
                </c:pt>
                <c:pt idx="81">
                  <c:v>2.2452000000000001</c:v>
                </c:pt>
                <c:pt idx="82">
                  <c:v>2.2507000000000001</c:v>
                </c:pt>
                <c:pt idx="83">
                  <c:v>2.2195900000000002</c:v>
                </c:pt>
                <c:pt idx="84">
                  <c:v>2.0883799999999999</c:v>
                </c:pt>
                <c:pt idx="85">
                  <c:v>2.0786600000000002</c:v>
                </c:pt>
                <c:pt idx="86">
                  <c:v>2.0703399999999998</c:v>
                </c:pt>
                <c:pt idx="87">
                  <c:v>2.0141800000000001</c:v>
                </c:pt>
                <c:pt idx="88">
                  <c:v>2.00359</c:v>
                </c:pt>
                <c:pt idx="89">
                  <c:v>2.0232399999999999</c:v>
                </c:pt>
                <c:pt idx="90">
                  <c:v>2.05972</c:v>
                </c:pt>
                <c:pt idx="91">
                  <c:v>2.0741900000000002</c:v>
                </c:pt>
                <c:pt idx="92">
                  <c:v>2.0444100000000001</c:v>
                </c:pt>
                <c:pt idx="93">
                  <c:v>2.0480499999999999</c:v>
                </c:pt>
                <c:pt idx="94">
                  <c:v>1.97892</c:v>
                </c:pt>
                <c:pt idx="95">
                  <c:v>1.94872</c:v>
                </c:pt>
                <c:pt idx="96">
                  <c:v>1.97306</c:v>
                </c:pt>
                <c:pt idx="97">
                  <c:v>2.0478999999999998</c:v>
                </c:pt>
                <c:pt idx="98">
                  <c:v>2.1313</c:v>
                </c:pt>
                <c:pt idx="99">
                  <c:v>2.1446200000000002</c:v>
                </c:pt>
                <c:pt idx="100">
                  <c:v>2.2097699999999998</c:v>
                </c:pt>
                <c:pt idx="101">
                  <c:v>2.2709299999999999</c:v>
                </c:pt>
                <c:pt idx="102">
                  <c:v>2.39446</c:v>
                </c:pt>
                <c:pt idx="103">
                  <c:v>2.4514999999999998</c:v>
                </c:pt>
                <c:pt idx="104">
                  <c:v>2.45459</c:v>
                </c:pt>
                <c:pt idx="105">
                  <c:v>2.4659900000000001</c:v>
                </c:pt>
                <c:pt idx="106">
                  <c:v>2.3946000000000001</c:v>
                </c:pt>
                <c:pt idx="107">
                  <c:v>2.3428900000000001</c:v>
                </c:pt>
                <c:pt idx="108">
                  <c:v>2.3869500000000001</c:v>
                </c:pt>
                <c:pt idx="109">
                  <c:v>2.4567700000000001</c:v>
                </c:pt>
                <c:pt idx="110">
                  <c:v>2.5359699999999998</c:v>
                </c:pt>
                <c:pt idx="111">
                  <c:v>2.5435400000000001</c:v>
                </c:pt>
                <c:pt idx="112">
                  <c:v>2.6787999999999998</c:v>
                </c:pt>
                <c:pt idx="113">
                  <c:v>2.7847</c:v>
                </c:pt>
                <c:pt idx="114">
                  <c:v>2.6958500000000001</c:v>
                </c:pt>
                <c:pt idx="115">
                  <c:v>2.7270599999999998</c:v>
                </c:pt>
                <c:pt idx="116">
                  <c:v>2.7889400000000002</c:v>
                </c:pt>
                <c:pt idx="117">
                  <c:v>2.6707100000000001</c:v>
                </c:pt>
                <c:pt idx="118">
                  <c:v>2.6293700000000002</c:v>
                </c:pt>
                <c:pt idx="119">
                  <c:v>2.5734699999999999</c:v>
                </c:pt>
                <c:pt idx="120">
                  <c:v>2.55552</c:v>
                </c:pt>
                <c:pt idx="121">
                  <c:v>2.5441500000000001</c:v>
                </c:pt>
                <c:pt idx="122">
                  <c:v>2.6139000000000001</c:v>
                </c:pt>
                <c:pt idx="123">
                  <c:v>2.6553100000000001</c:v>
                </c:pt>
                <c:pt idx="124">
                  <c:v>2.6443599999999998</c:v>
                </c:pt>
                <c:pt idx="125">
                  <c:v>2.6643699999999999</c:v>
                </c:pt>
                <c:pt idx="126">
                  <c:v>2.6273399999999998</c:v>
                </c:pt>
                <c:pt idx="127">
                  <c:v>2.5739999999999998</c:v>
                </c:pt>
                <c:pt idx="128">
                  <c:v>2.5710500000000001</c:v>
                </c:pt>
                <c:pt idx="129">
                  <c:v>2.5439699999999998</c:v>
                </c:pt>
                <c:pt idx="130">
                  <c:v>2.5239400000000001</c:v>
                </c:pt>
                <c:pt idx="131">
                  <c:v>2.5299399999999999</c:v>
                </c:pt>
                <c:pt idx="132">
                  <c:v>2.5627</c:v>
                </c:pt>
                <c:pt idx="133">
                  <c:v>2.5389699999999999</c:v>
                </c:pt>
                <c:pt idx="134">
                  <c:v>2.6518299999999999</c:v>
                </c:pt>
                <c:pt idx="135">
                  <c:v>2.7390500000000002</c:v>
                </c:pt>
                <c:pt idx="136">
                  <c:v>2.79413</c:v>
                </c:pt>
                <c:pt idx="137">
                  <c:v>2.8652799999999998</c:v>
                </c:pt>
                <c:pt idx="138">
                  <c:v>2.8801399999999999</c:v>
                </c:pt>
                <c:pt idx="139">
                  <c:v>2.87161</c:v>
                </c:pt>
                <c:pt idx="140">
                  <c:v>2.8360699999999999</c:v>
                </c:pt>
                <c:pt idx="141">
                  <c:v>2.8310200000000001</c:v>
                </c:pt>
                <c:pt idx="142">
                  <c:v>2.7953399999999999</c:v>
                </c:pt>
                <c:pt idx="143">
                  <c:v>2.7696399999999999</c:v>
                </c:pt>
                <c:pt idx="144">
                  <c:v>2.7816900000000002</c:v>
                </c:pt>
                <c:pt idx="145">
                  <c:v>2.81779</c:v>
                </c:pt>
                <c:pt idx="146">
                  <c:v>2.8809999999999998</c:v>
                </c:pt>
                <c:pt idx="147">
                  <c:v>2.87717</c:v>
                </c:pt>
                <c:pt idx="148">
                  <c:v>2.8486699999999998</c:v>
                </c:pt>
                <c:pt idx="149">
                  <c:v>2.80721</c:v>
                </c:pt>
                <c:pt idx="150">
                  <c:v>2.75448</c:v>
                </c:pt>
                <c:pt idx="151">
                  <c:v>2.7634799999999999</c:v>
                </c:pt>
                <c:pt idx="152">
                  <c:v>2.7983600000000002</c:v>
                </c:pt>
                <c:pt idx="153">
                  <c:v>2.8851</c:v>
                </c:pt>
                <c:pt idx="154">
                  <c:v>2.9955500000000002</c:v>
                </c:pt>
                <c:pt idx="155">
                  <c:v>3.0136699999999998</c:v>
                </c:pt>
                <c:pt idx="156">
                  <c:v>3.0694599999999999</c:v>
                </c:pt>
                <c:pt idx="157">
                  <c:v>3.1226600000000002</c:v>
                </c:pt>
                <c:pt idx="158">
                  <c:v>3.1785999999999999</c:v>
                </c:pt>
                <c:pt idx="159">
                  <c:v>3.1669999999999998</c:v>
                </c:pt>
                <c:pt idx="160">
                  <c:v>3.1759249999999999</c:v>
                </c:pt>
                <c:pt idx="161">
                  <c:v>3.2420390000000001</c:v>
                </c:pt>
                <c:pt idx="162">
                  <c:v>3.349335</c:v>
                </c:pt>
                <c:pt idx="163">
                  <c:v>3.3646099999999999</c:v>
                </c:pt>
                <c:pt idx="164">
                  <c:v>3.40889</c:v>
                </c:pt>
                <c:pt idx="165">
                  <c:v>3.3927200000000002</c:v>
                </c:pt>
                <c:pt idx="166">
                  <c:v>3.3650699999999998</c:v>
                </c:pt>
                <c:pt idx="167">
                  <c:v>3.3765900000000002</c:v>
                </c:pt>
                <c:pt idx="168">
                  <c:v>3.40964</c:v>
                </c:pt>
                <c:pt idx="169">
                  <c:v>3.4497</c:v>
                </c:pt>
                <c:pt idx="170">
                  <c:v>3.4551099999999999</c:v>
                </c:pt>
                <c:pt idx="171">
                  <c:v>3.5856499999999998</c:v>
                </c:pt>
                <c:pt idx="172">
                  <c:v>3.6325599999999998</c:v>
                </c:pt>
                <c:pt idx="173">
                  <c:v>3.6297299999999999</c:v>
                </c:pt>
                <c:pt idx="174">
                  <c:v>3.6677399999999998</c:v>
                </c:pt>
                <c:pt idx="175">
                  <c:v>3.5979100000000002</c:v>
                </c:pt>
                <c:pt idx="176">
                  <c:v>3.5561799999999999</c:v>
                </c:pt>
                <c:pt idx="177">
                  <c:v>3.5404200000000001</c:v>
                </c:pt>
                <c:pt idx="178">
                  <c:v>3.5248599999999999</c:v>
                </c:pt>
                <c:pt idx="179">
                  <c:v>3.5600800000000001</c:v>
                </c:pt>
                <c:pt idx="180">
                  <c:v>3.53898</c:v>
                </c:pt>
                <c:pt idx="181">
                  <c:v>3.5601500000000001</c:v>
                </c:pt>
                <c:pt idx="182">
                  <c:v>3.59823</c:v>
                </c:pt>
                <c:pt idx="183">
                  <c:v>3.6011500000000001</c:v>
                </c:pt>
                <c:pt idx="184">
                  <c:v>3.6587299999999998</c:v>
                </c:pt>
                <c:pt idx="185">
                  <c:v>3.6619000000000002</c:v>
                </c:pt>
                <c:pt idx="186">
                  <c:v>3.6397400000000002</c:v>
                </c:pt>
                <c:pt idx="187">
                  <c:v>3.6423199999999998</c:v>
                </c:pt>
                <c:pt idx="188">
                  <c:v>3.6620300000000001</c:v>
                </c:pt>
                <c:pt idx="189">
                  <c:v>3.6505200000000002</c:v>
                </c:pt>
                <c:pt idx="190">
                  <c:v>3.6478299999999999</c:v>
                </c:pt>
                <c:pt idx="191">
                  <c:v>3.66344</c:v>
                </c:pt>
                <c:pt idx="192">
                  <c:v>3.6416400000000002</c:v>
                </c:pt>
                <c:pt idx="193">
                  <c:v>3.74607</c:v>
                </c:pt>
                <c:pt idx="194">
                  <c:v>3.9275500000000001</c:v>
                </c:pt>
                <c:pt idx="195">
                  <c:v>4.2170500000000004</c:v>
                </c:pt>
                <c:pt idx="196">
                  <c:v>4.3756000000000004</c:v>
                </c:pt>
                <c:pt idx="197">
                  <c:v>4.3522499999999997</c:v>
                </c:pt>
                <c:pt idx="198">
                  <c:v>4.3925200000000002</c:v>
                </c:pt>
                <c:pt idx="199">
                  <c:v>4.5247099999999998</c:v>
                </c:pt>
                <c:pt idx="200">
                  <c:v>4.49925</c:v>
                </c:pt>
                <c:pt idx="201">
                  <c:v>4.5766499999999999</c:v>
                </c:pt>
                <c:pt idx="202">
                  <c:v>4.6545699999999997</c:v>
                </c:pt>
                <c:pt idx="203">
                  <c:v>4.6843300000000001</c:v>
                </c:pt>
                <c:pt idx="204">
                  <c:v>4.6415199999999999</c:v>
                </c:pt>
                <c:pt idx="205">
                  <c:v>4.4559300000000004</c:v>
                </c:pt>
                <c:pt idx="206">
                  <c:v>4.4352200000000002</c:v>
                </c:pt>
                <c:pt idx="207">
                  <c:v>4.4433600000000002</c:v>
                </c:pt>
                <c:pt idx="208">
                  <c:v>4.4673999999999996</c:v>
                </c:pt>
                <c:pt idx="209">
                  <c:v>4.4996700000000001</c:v>
                </c:pt>
                <c:pt idx="210">
                  <c:v>4.5589300000000001</c:v>
                </c:pt>
                <c:pt idx="211">
                  <c:v>4.6836200000000003</c:v>
                </c:pt>
                <c:pt idx="212">
                  <c:v>4.6900700000000004</c:v>
                </c:pt>
                <c:pt idx="213">
                  <c:v>4.7120199999999999</c:v>
                </c:pt>
                <c:pt idx="214">
                  <c:v>4.8382699999999996</c:v>
                </c:pt>
                <c:pt idx="215">
                  <c:v>4.8695300000000001</c:v>
                </c:pt>
                <c:pt idx="216">
                  <c:v>4.9419300000000002</c:v>
                </c:pt>
                <c:pt idx="217">
                  <c:v>4.9340000000000002</c:v>
                </c:pt>
                <c:pt idx="218">
                  <c:v>4.9748200000000002</c:v>
                </c:pt>
                <c:pt idx="219">
                  <c:v>5.0452199999999996</c:v>
                </c:pt>
                <c:pt idx="220">
                  <c:v>5.0952299999999999</c:v>
                </c:pt>
                <c:pt idx="221">
                  <c:v>5.3805500000000004</c:v>
                </c:pt>
                <c:pt idx="222">
                  <c:v>6.2245900000000001</c:v>
                </c:pt>
                <c:pt idx="223">
                  <c:v>6.2939499999999997</c:v>
                </c:pt>
                <c:pt idx="224">
                  <c:v>6.1117400000000002</c:v>
                </c:pt>
                <c:pt idx="225">
                  <c:v>5.7940699999999996</c:v>
                </c:pt>
                <c:pt idx="226">
                  <c:v>5.6511199999999997</c:v>
                </c:pt>
                <c:pt idx="227">
                  <c:v>5.8921900000000003</c:v>
                </c:pt>
                <c:pt idx="228">
                  <c:v>5.9837999999999996</c:v>
                </c:pt>
                <c:pt idx="229">
                  <c:v>6.0677099999999999</c:v>
                </c:pt>
                <c:pt idx="230">
                  <c:v>6.2046900000000003</c:v>
                </c:pt>
                <c:pt idx="231">
                  <c:v>6.12</c:v>
                </c:pt>
                <c:pt idx="232">
                  <c:v>6.1871700000000001</c:v>
                </c:pt>
                <c:pt idx="233">
                  <c:v>6.0789299999999997</c:v>
                </c:pt>
                <c:pt idx="234">
                  <c:v>6.1085500000000001</c:v>
                </c:pt>
                <c:pt idx="235">
                  <c:v>6.1285499999999997</c:v>
                </c:pt>
                <c:pt idx="236">
                  <c:v>6.0564499999999999</c:v>
                </c:pt>
                <c:pt idx="237">
                  <c:v>6.0960000000000001</c:v>
                </c:pt>
                <c:pt idx="238">
                  <c:v>6.1364099999999997</c:v>
                </c:pt>
                <c:pt idx="239">
                  <c:v>6.1455500000000001</c:v>
                </c:pt>
                <c:pt idx="240">
                  <c:v>6.12439</c:v>
                </c:pt>
                <c:pt idx="241">
                  <c:v>6.3187600000000002</c:v>
                </c:pt>
                <c:pt idx="242">
                  <c:v>6.4636899999999997</c:v>
                </c:pt>
                <c:pt idx="243">
                  <c:v>6.6195000000000004</c:v>
                </c:pt>
                <c:pt idx="244">
                  <c:v>7.03559</c:v>
                </c:pt>
                <c:pt idx="245">
                  <c:v>6.9189800000000004</c:v>
                </c:pt>
                <c:pt idx="246">
                  <c:v>6.8832599999999999</c:v>
                </c:pt>
                <c:pt idx="247">
                  <c:v>6.9541199999999996</c:v>
                </c:pt>
                <c:pt idx="248">
                  <c:v>7.1624999999999996</c:v>
                </c:pt>
                <c:pt idx="249">
                  <c:v>7.4772600000000002</c:v>
                </c:pt>
                <c:pt idx="250">
                  <c:v>7.6772099999999996</c:v>
                </c:pt>
                <c:pt idx="251">
                  <c:v>7.6426800000000004</c:v>
                </c:pt>
                <c:pt idx="252">
                  <c:v>7.7830700000000004</c:v>
                </c:pt>
                <c:pt idx="253">
                  <c:v>7.81555</c:v>
                </c:pt>
                <c:pt idx="254">
                  <c:v>7.8786899999999997</c:v>
                </c:pt>
                <c:pt idx="255">
                  <c:v>8.0821299999999994</c:v>
                </c:pt>
                <c:pt idx="256">
                  <c:v>7.9727899999999998</c:v>
                </c:pt>
                <c:pt idx="257">
                  <c:v>8.0535499999999995</c:v>
                </c:pt>
                <c:pt idx="258">
                  <c:v>8.1500199999999996</c:v>
                </c:pt>
                <c:pt idx="259">
                  <c:v>8.3138799999999993</c:v>
                </c:pt>
                <c:pt idx="260">
                  <c:v>8.6365599999999993</c:v>
                </c:pt>
                <c:pt idx="261">
                  <c:v>9.2751000000000001</c:v>
                </c:pt>
                <c:pt idx="262">
                  <c:v>9.7538300000000007</c:v>
                </c:pt>
                <c:pt idx="263">
                  <c:v>11.595000000000001</c:v>
                </c:pt>
                <c:pt idx="264">
                  <c:v>11.587859999999999</c:v>
                </c:pt>
                <c:pt idx="265">
                  <c:v>11.4786</c:v>
                </c:pt>
                <c:pt idx="266">
                  <c:v>11.51097</c:v>
                </c:pt>
                <c:pt idx="267">
                  <c:v>11.05925</c:v>
                </c:pt>
                <c:pt idx="268">
                  <c:v>10.17727</c:v>
                </c:pt>
                <c:pt idx="269">
                  <c:v>10.12834</c:v>
                </c:pt>
                <c:pt idx="270">
                  <c:v>10.13105</c:v>
                </c:pt>
                <c:pt idx="271">
                  <c:v>10.584199999999999</c:v>
                </c:pt>
                <c:pt idx="272">
                  <c:v>10.59582</c:v>
                </c:pt>
                <c:pt idx="273">
                  <c:v>10.3286</c:v>
                </c:pt>
                <c:pt idx="274">
                  <c:v>9.9585000000000008</c:v>
                </c:pt>
                <c:pt idx="275">
                  <c:v>8.9484999999999992</c:v>
                </c:pt>
                <c:pt idx="276">
                  <c:v>8.6918199999999999</c:v>
                </c:pt>
                <c:pt idx="277">
                  <c:v>8.2919999999999998</c:v>
                </c:pt>
                <c:pt idx="278">
                  <c:v>8.0377500000000008</c:v>
                </c:pt>
                <c:pt idx="279">
                  <c:v>7.72417</c:v>
                </c:pt>
                <c:pt idx="280">
                  <c:v>7.6921099999999996</c:v>
                </c:pt>
                <c:pt idx="281">
                  <c:v>7.9024999999999999</c:v>
                </c:pt>
                <c:pt idx="282">
                  <c:v>7.5478300000000003</c:v>
                </c:pt>
                <c:pt idx="283">
                  <c:v>7.3966700000000003</c:v>
                </c:pt>
                <c:pt idx="284">
                  <c:v>7.3105000000000002</c:v>
                </c:pt>
                <c:pt idx="285">
                  <c:v>6.9523700000000002</c:v>
                </c:pt>
                <c:pt idx="286">
                  <c:v>6.7286799999999998</c:v>
                </c:pt>
                <c:pt idx="287">
                  <c:v>6.5005899999999999</c:v>
                </c:pt>
                <c:pt idx="288">
                  <c:v>6.97525</c:v>
                </c:pt>
                <c:pt idx="289">
                  <c:v>6.76675</c:v>
                </c:pt>
                <c:pt idx="290">
                  <c:v>6.6407499999999997</c:v>
                </c:pt>
                <c:pt idx="291">
                  <c:v>6.58779</c:v>
                </c:pt>
                <c:pt idx="292">
                  <c:v>6.8259999999999996</c:v>
                </c:pt>
                <c:pt idx="293">
                  <c:v>6.4184999999999999</c:v>
                </c:pt>
                <c:pt idx="294">
                  <c:v>6.1207099999999999</c:v>
                </c:pt>
                <c:pt idx="295">
                  <c:v>6.4577799999999996</c:v>
                </c:pt>
                <c:pt idx="296">
                  <c:v>6.5640599999999996</c:v>
                </c:pt>
                <c:pt idx="297">
                  <c:v>6.3621400000000001</c:v>
                </c:pt>
                <c:pt idx="298">
                  <c:v>6.0865799999999997</c:v>
                </c:pt>
                <c:pt idx="299">
                  <c:v>5.71</c:v>
                </c:pt>
                <c:pt idx="300">
                  <c:v>5.915</c:v>
                </c:pt>
                <c:pt idx="301">
                  <c:v>6.0442900000000002</c:v>
                </c:pt>
                <c:pt idx="302">
                  <c:v>5.9649999999999999</c:v>
                </c:pt>
                <c:pt idx="303">
                  <c:v>6.1620600000000003</c:v>
                </c:pt>
                <c:pt idx="304">
                  <c:v>6.3513299999999999</c:v>
                </c:pt>
                <c:pt idx="305">
                  <c:v>6.7471199999999998</c:v>
                </c:pt>
                <c:pt idx="306">
                  <c:v>6.70533</c:v>
                </c:pt>
                <c:pt idx="307">
                  <c:v>6.4550000000000001</c:v>
                </c:pt>
                <c:pt idx="308">
                  <c:v>6.3514299999999997</c:v>
                </c:pt>
                <c:pt idx="309">
                  <c:v>6.5925000000000002</c:v>
                </c:pt>
                <c:pt idx="310">
                  <c:v>6.67645</c:v>
                </c:pt>
                <c:pt idx="311">
                  <c:v>6.3464299999999998</c:v>
                </c:pt>
                <c:pt idx="312">
                  <c:v>6.0963900000000004</c:v>
                </c:pt>
                <c:pt idx="313">
                  <c:v>6.1073300000000001</c:v>
                </c:pt>
                <c:pt idx="314">
                  <c:v>6.2280800000000003</c:v>
                </c:pt>
                <c:pt idx="315">
                  <c:v>6.0623100000000001</c:v>
                </c:pt>
                <c:pt idx="316">
                  <c:v>6.3134199999999998</c:v>
                </c:pt>
                <c:pt idx="317">
                  <c:v>6.9963899999999999</c:v>
                </c:pt>
                <c:pt idx="318">
                  <c:v>7.0778800000000004</c:v>
                </c:pt>
                <c:pt idx="319">
                  <c:v>6.9602899999999996</c:v>
                </c:pt>
                <c:pt idx="320">
                  <c:v>7.4550000000000001</c:v>
                </c:pt>
                <c:pt idx="321">
                  <c:v>7.6597499999999998</c:v>
                </c:pt>
                <c:pt idx="322">
                  <c:v>7.2614700000000001</c:v>
                </c:pt>
                <c:pt idx="323">
                  <c:v>7.0402800000000001</c:v>
                </c:pt>
                <c:pt idx="324">
                  <c:v>7.1669400000000003</c:v>
                </c:pt>
                <c:pt idx="325">
                  <c:v>7.1747199999999998</c:v>
                </c:pt>
                <c:pt idx="326">
                  <c:v>7.3490500000000001</c:v>
                </c:pt>
                <c:pt idx="327">
                  <c:v>7.1026699999999998</c:v>
                </c:pt>
                <c:pt idx="328">
                  <c:v>7.0022200000000003</c:v>
                </c:pt>
                <c:pt idx="329">
                  <c:v>7.1669999999999998</c:v>
                </c:pt>
                <c:pt idx="330">
                  <c:v>6.9725000000000001</c:v>
                </c:pt>
                <c:pt idx="331">
                  <c:v>7.23</c:v>
                </c:pt>
                <c:pt idx="332">
                  <c:v>7.1174999999999997</c:v>
                </c:pt>
                <c:pt idx="333">
                  <c:v>6.76091</c:v>
                </c:pt>
                <c:pt idx="334">
                  <c:v>6.6947200000000002</c:v>
                </c:pt>
                <c:pt idx="335">
                  <c:v>6.8061499999999997</c:v>
                </c:pt>
                <c:pt idx="336">
                  <c:v>7.0130999999999997</c:v>
                </c:pt>
                <c:pt idx="337">
                  <c:v>7.6632499999999997</c:v>
                </c:pt>
                <c:pt idx="338">
                  <c:v>7.9705599999999999</c:v>
                </c:pt>
                <c:pt idx="339">
                  <c:v>7.7850000000000001</c:v>
                </c:pt>
                <c:pt idx="340">
                  <c:v>7.6210000000000004</c:v>
                </c:pt>
                <c:pt idx="341">
                  <c:v>7.92</c:v>
                </c:pt>
                <c:pt idx="342">
                  <c:v>7.62568</c:v>
                </c:pt>
                <c:pt idx="343">
                  <c:v>7.6614000000000004</c:v>
                </c:pt>
                <c:pt idx="344">
                  <c:v>8.0571400000000004</c:v>
                </c:pt>
                <c:pt idx="345">
                  <c:v>9.7447999999999997</c:v>
                </c:pt>
                <c:pt idx="346">
                  <c:v>10.0985</c:v>
                </c:pt>
                <c:pt idx="347">
                  <c:v>9.9742499999999996</c:v>
                </c:pt>
                <c:pt idx="348">
                  <c:v>9.8993000000000002</c:v>
                </c:pt>
                <c:pt idx="349">
                  <c:v>10.0063</c:v>
                </c:pt>
                <c:pt idx="350">
                  <c:v>10.471</c:v>
                </c:pt>
                <c:pt idx="351">
                  <c:v>8.99633333333</c:v>
                </c:pt>
                <c:pt idx="352">
                  <c:v>8.3786111111111108</c:v>
                </c:pt>
                <c:pt idx="353">
                  <c:v>8.0462500000000006</c:v>
                </c:pt>
                <c:pt idx="354">
                  <c:v>7.9512954545454599</c:v>
                </c:pt>
                <c:pt idx="355">
                  <c:v>7.9349999999999996</c:v>
                </c:pt>
                <c:pt idx="356">
                  <c:v>7.52119047619047</c:v>
                </c:pt>
                <c:pt idx="357">
                  <c:v>7.48309523809524</c:v>
                </c:pt>
                <c:pt idx="358">
                  <c:v>7.5171428571428596</c:v>
                </c:pt>
                <c:pt idx="359">
                  <c:v>7.4785714285714304</c:v>
                </c:pt>
                <c:pt idx="360">
                  <c:v>7.4554999999999998</c:v>
                </c:pt>
                <c:pt idx="361">
                  <c:v>7.6652500000000003</c:v>
                </c:pt>
                <c:pt idx="362">
                  <c:v>7.4111904761904803</c:v>
                </c:pt>
                <c:pt idx="363">
                  <c:v>7.35210526315789</c:v>
                </c:pt>
                <c:pt idx="364">
                  <c:v>7.6509999999999998</c:v>
                </c:pt>
                <c:pt idx="365">
                  <c:v>7.6330952380952404</c:v>
                </c:pt>
                <c:pt idx="366">
                  <c:v>7.5285714285714302</c:v>
                </c:pt>
                <c:pt idx="367">
                  <c:v>7.2997619047619002</c:v>
                </c:pt>
                <c:pt idx="368">
                  <c:v>7.1262499999999998</c:v>
                </c:pt>
                <c:pt idx="369">
                  <c:v>6.9092105263157899</c:v>
                </c:pt>
                <c:pt idx="370">
                  <c:v>6.9830523809523797</c:v>
                </c:pt>
                <c:pt idx="371">
                  <c:v>6.83967631578947</c:v>
                </c:pt>
                <c:pt idx="372">
                  <c:v>6.9231224999999998</c:v>
                </c:pt>
                <c:pt idx="373">
                  <c:v>7.1730468749999998</c:v>
                </c:pt>
                <c:pt idx="374">
                  <c:v>6.9188380952381001</c:v>
                </c:pt>
                <c:pt idx="375">
                  <c:v>6.7372218750000004</c:v>
                </c:pt>
                <c:pt idx="376">
                  <c:v>6.8678361111111101</c:v>
                </c:pt>
                <c:pt idx="377">
                  <c:v>6.7972000000000001</c:v>
                </c:pt>
                <c:pt idx="378">
                  <c:v>6.7986149999999999</c:v>
                </c:pt>
                <c:pt idx="379">
                  <c:v>7.0683999999999996</c:v>
                </c:pt>
                <c:pt idx="380">
                  <c:v>7.5701999999999998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768064"/>
        <c:axId val="169769600"/>
      </c:lineChart>
      <c:dateAx>
        <c:axId val="169756544"/>
        <c:scaling>
          <c:orientation val="minMax"/>
        </c:scaling>
        <c:delete val="0"/>
        <c:axPos val="b"/>
        <c:majorGridlines>
          <c:spPr>
            <a:ln w="6350">
              <a:solidFill>
                <a:schemeClr val="accent2">
                  <a:shade val="95000"/>
                  <a:satMod val="105000"/>
                  <a:alpha val="37000"/>
                </a:schemeClr>
              </a:solidFill>
              <a:prstDash val="dash"/>
            </a:ln>
          </c:spPr>
        </c:majorGridlines>
        <c:numFmt formatCode="mmm\-yy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9758080"/>
        <c:crosses val="autoZero"/>
        <c:auto val="1"/>
        <c:lblOffset val="100"/>
        <c:baseTimeUnit val="months"/>
      </c:dateAx>
      <c:valAx>
        <c:axId val="169758080"/>
        <c:scaling>
          <c:orientation val="minMax"/>
        </c:scaling>
        <c:delete val="0"/>
        <c:axPos val="l"/>
        <c:majorGridlines>
          <c:spPr>
            <a:ln w="6350">
              <a:solidFill>
                <a:schemeClr val="accent2">
                  <a:shade val="95000"/>
                  <a:satMod val="105000"/>
                  <a:alpha val="33000"/>
                </a:schemeClr>
              </a:solidFill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9756544"/>
        <c:crosses val="autoZero"/>
        <c:crossBetween val="between"/>
      </c:valAx>
      <c:dateAx>
        <c:axId val="16976806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69769600"/>
        <c:crosses val="autoZero"/>
        <c:auto val="1"/>
        <c:lblOffset val="100"/>
        <c:baseTimeUnit val="months"/>
      </c:dateAx>
      <c:valAx>
        <c:axId val="169769600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crossAx val="169768064"/>
        <c:crosses val="max"/>
        <c:crossBetween val="between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0.47178</cdr:x>
      <cdr:y>0.26747</cdr:y>
    </cdr:from>
    <cdr:to>
      <cdr:x>0.59671</cdr:x>
      <cdr:y>0.38922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85724" y="1679408"/>
          <a:ext cx="1081922" cy="7645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/>
            <a:t>World (right)</a:t>
          </a:r>
          <a:endParaRPr lang="en-ZA" sz="1100"/>
        </a:p>
      </cdr:txBody>
    </cdr:sp>
  </cdr:relSizeAnchor>
  <cdr:relSizeAnchor xmlns:cdr="http://schemas.openxmlformats.org/drawingml/2006/chartDrawing">
    <cdr:from>
      <cdr:x>0.5398</cdr:x>
      <cdr:y>0.32735</cdr:y>
    </cdr:from>
    <cdr:to>
      <cdr:x>0.55921</cdr:x>
      <cdr:y>0.36259</cdr:y>
    </cdr:to>
    <cdr:cxnSp macro="">
      <cdr:nvCxnSpPr>
        <cdr:cNvPr id="4" name="Straight Arrow Connector 3"/>
        <cdr:cNvCxnSpPr/>
      </cdr:nvCxnSpPr>
      <cdr:spPr>
        <a:xfrm xmlns:a="http://schemas.openxmlformats.org/drawingml/2006/main">
          <a:off x="4674770" y="2055395"/>
          <a:ext cx="168075" cy="221287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ysClr val="windowText" lastClr="0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0.43271</cdr:x>
      <cdr:y>0.48703</cdr:y>
    </cdr:from>
    <cdr:to>
      <cdr:x>0.61216</cdr:x>
      <cdr:y>0.56886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747336" y="3058026"/>
          <a:ext cx="1554077" cy="5138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/>
            <a:t>Asia (left)</a:t>
          </a:r>
          <a:endParaRPr lang="en-ZA" sz="1200"/>
        </a:p>
      </cdr:txBody>
    </cdr:sp>
  </cdr:relSizeAnchor>
  <cdr:relSizeAnchor xmlns:cdr="http://schemas.openxmlformats.org/drawingml/2006/chartDrawing">
    <cdr:from>
      <cdr:x>0.49494</cdr:x>
      <cdr:y>0.45509</cdr:y>
    </cdr:from>
    <cdr:to>
      <cdr:x>0.49638</cdr:x>
      <cdr:y>0.50299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H="1" flipV="1">
          <a:off x="4286251" y="2857500"/>
          <a:ext cx="12532" cy="300789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0.6932</cdr:x>
      <cdr:y>0.48703</cdr:y>
    </cdr:from>
    <cdr:to>
      <cdr:x>0.83502</cdr:x>
      <cdr:y>0.5509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003257" y="3058026"/>
          <a:ext cx="1228223" cy="401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/>
            <a:t>SSA (left)</a:t>
          </a:r>
        </a:p>
      </cdr:txBody>
    </cdr:sp>
  </cdr:relSizeAnchor>
  <cdr:relSizeAnchor xmlns:cdr="http://schemas.openxmlformats.org/drawingml/2006/chartDrawing">
    <cdr:from>
      <cdr:x>0.72214</cdr:x>
      <cdr:y>0.54092</cdr:y>
    </cdr:from>
    <cdr:to>
      <cdr:x>0.72504</cdr:x>
      <cdr:y>0.5988</cdr:y>
    </cdr:to>
    <cdr:cxnSp macro="">
      <cdr:nvCxnSpPr>
        <cdr:cNvPr id="11" name="Straight Arrow Connector 10"/>
        <cdr:cNvCxnSpPr/>
      </cdr:nvCxnSpPr>
      <cdr:spPr>
        <a:xfrm xmlns:a="http://schemas.openxmlformats.org/drawingml/2006/main">
          <a:off x="6253914" y="3396414"/>
          <a:ext cx="25066" cy="363454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0.30101</cdr:x>
      <cdr:y>0.62675</cdr:y>
    </cdr:from>
    <cdr:to>
      <cdr:x>0.36903</cdr:x>
      <cdr:y>0.68862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606842" y="3935329"/>
          <a:ext cx="589046" cy="388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800"/>
        </a:p>
      </cdr:txBody>
    </cdr:sp>
  </cdr:relSizeAnchor>
  <cdr:relSizeAnchor xmlns:cdr="http://schemas.openxmlformats.org/drawingml/2006/chartDrawing">
    <cdr:from>
      <cdr:x>0.29378</cdr:x>
      <cdr:y>0.62275</cdr:y>
    </cdr:from>
    <cdr:to>
      <cdr:x>0.37627</cdr:x>
      <cdr:y>0.67864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544178" y="3910263"/>
          <a:ext cx="714375" cy="350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0.29378</cdr:x>
      <cdr:y>0.59677</cdr:y>
    </cdr:from>
    <cdr:to>
      <cdr:x>0.40955</cdr:x>
      <cdr:y>0.67864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417692" y="2819400"/>
          <a:ext cx="952741" cy="3867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EU (left)</a:t>
          </a:r>
        </a:p>
      </cdr:txBody>
    </cdr:sp>
  </cdr:relSizeAnchor>
  <cdr:relSizeAnchor xmlns:cdr="http://schemas.openxmlformats.org/drawingml/2006/chartDrawing">
    <cdr:from>
      <cdr:x>0.01737</cdr:x>
      <cdr:y>0.04192</cdr:y>
    </cdr:from>
    <cdr:to>
      <cdr:x>0.11433</cdr:x>
      <cdr:y>0.0978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50395" y="263191"/>
          <a:ext cx="839704" cy="350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Regions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0.58552</cdr:x>
      <cdr:y>0.21747</cdr:y>
    </cdr:from>
    <cdr:to>
      <cdr:x>0.759</cdr:x>
      <cdr:y>0.2873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75822" y="1366086"/>
          <a:ext cx="1503948" cy="4386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World (left)</a:t>
          </a:r>
        </a:p>
      </cdr:txBody>
    </cdr:sp>
  </cdr:relSizeAnchor>
  <cdr:relSizeAnchor xmlns:cdr="http://schemas.openxmlformats.org/drawingml/2006/chartDrawing">
    <cdr:from>
      <cdr:x>0.7267</cdr:x>
      <cdr:y>0.45207</cdr:y>
    </cdr:from>
    <cdr:to>
      <cdr:x>0.89779</cdr:x>
      <cdr:y>0.59086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299763" y="2839773"/>
          <a:ext cx="1483165" cy="8718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Latin America (left)</a:t>
          </a:r>
          <a:endParaRPr lang="en-ZA" sz="1100"/>
        </a:p>
      </cdr:txBody>
    </cdr:sp>
  </cdr:relSizeAnchor>
  <cdr:relSizeAnchor xmlns:cdr="http://schemas.openxmlformats.org/drawingml/2006/chartDrawing">
    <cdr:from>
      <cdr:x>0.69828</cdr:x>
      <cdr:y>0.28531</cdr:y>
    </cdr:from>
    <cdr:to>
      <cdr:x>0.85731</cdr:x>
      <cdr:y>0.38307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053387" y="1792204"/>
          <a:ext cx="1378619" cy="614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USA (right)</a:t>
          </a:r>
        </a:p>
      </cdr:txBody>
    </cdr:sp>
  </cdr:relSizeAnchor>
  <cdr:relSizeAnchor xmlns:cdr="http://schemas.openxmlformats.org/drawingml/2006/chartDrawing">
    <cdr:from>
      <cdr:x>0.62735</cdr:x>
      <cdr:y>0.59623</cdr:y>
    </cdr:from>
    <cdr:to>
      <cdr:x>0.84694</cdr:x>
      <cdr:y>0.73311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602941" y="3621255"/>
          <a:ext cx="1961156" cy="8313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East Asia (incl</a:t>
          </a:r>
          <a:r>
            <a:rPr lang="en-ZA" sz="1600" baseline="0"/>
            <a:t> China) </a:t>
          </a:r>
          <a:endParaRPr lang="en-ZA" sz="1600"/>
        </a:p>
        <a:p xmlns:a="http://schemas.openxmlformats.org/drawingml/2006/main">
          <a:r>
            <a:rPr lang="en-ZA" sz="1600"/>
            <a:t> (left)</a:t>
          </a:r>
        </a:p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0.60979</cdr:x>
      <cdr:y>0.86347</cdr:y>
    </cdr:from>
    <cdr:to>
      <cdr:x>0.89073</cdr:x>
      <cdr:y>0.92776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446060" y="5244353"/>
          <a:ext cx="2509130" cy="3904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South Asia (incl india) (left)</a:t>
          </a:r>
        </a:p>
      </cdr:txBody>
    </cdr:sp>
  </cdr:relSizeAnchor>
  <cdr:relSizeAnchor xmlns:cdr="http://schemas.openxmlformats.org/drawingml/2006/chartDrawing">
    <cdr:from>
      <cdr:x>0.09127</cdr:x>
      <cdr:y>0.73194</cdr:y>
    </cdr:from>
    <cdr:to>
      <cdr:x>0.30159</cdr:x>
      <cdr:y>0.79468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91837" y="4418223"/>
          <a:ext cx="1824669" cy="3787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0.07011</cdr:x>
      <cdr:y>0.71875</cdr:y>
    </cdr:from>
    <cdr:to>
      <cdr:x>0.41284</cdr:x>
      <cdr:y>0.8125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82320" y="3505200"/>
          <a:ext cx="2846680" cy="4571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 dirty="0"/>
            <a:t>Sub-</a:t>
          </a:r>
          <a:r>
            <a:rPr lang="en-ZA" sz="1600" dirty="0" err="1"/>
            <a:t>Saharah</a:t>
          </a:r>
          <a:r>
            <a:rPr lang="en-ZA" sz="1600" baseline="0" dirty="0"/>
            <a:t> Africa (left)</a:t>
          </a:r>
          <a:endParaRPr lang="en-ZA" sz="1600" dirty="0"/>
        </a:p>
      </cdr:txBody>
    </cdr:sp>
  </cdr:relSizeAnchor>
  <cdr:relSizeAnchor xmlns:cdr="http://schemas.openxmlformats.org/drawingml/2006/chartDrawing">
    <cdr:from>
      <cdr:x>0.89452</cdr:x>
      <cdr:y>0.02394</cdr:y>
    </cdr:from>
    <cdr:to>
      <cdr:x>1</cdr:x>
      <cdr:y>0.12968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754556" y="150395"/>
          <a:ext cx="914400" cy="6642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0.00905</cdr:x>
      <cdr:y>0.01249</cdr:y>
    </cdr:from>
    <cdr:to>
      <cdr:x>0.14865</cdr:x>
      <cdr:y>0.06065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8441" y="78441"/>
          <a:ext cx="1210236" cy="3025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/>
            <a:t>$</a:t>
          </a:r>
          <a:r>
            <a:rPr lang="en-ZA" sz="1400" baseline="0"/>
            <a:t> per annum</a:t>
          </a:r>
          <a:endParaRPr lang="en-ZA" sz="1400"/>
        </a:p>
      </cdr:txBody>
    </cdr:sp>
  </cdr:relSizeAnchor>
  <cdr:relSizeAnchor xmlns:cdr="http://schemas.openxmlformats.org/drawingml/2006/chartDrawing">
    <cdr:from>
      <cdr:x>0.91337</cdr:x>
      <cdr:y>0.03033</cdr:y>
    </cdr:from>
    <cdr:to>
      <cdr:x>0.99663</cdr:x>
      <cdr:y>0.07671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8269942" y="183170"/>
          <a:ext cx="753892" cy="2801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/>
            <a:t>USA, $</a:t>
          </a:r>
          <a:endParaRPr lang="en-ZA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0.15297</cdr:x>
      <cdr:y>0.18569</cdr:y>
    </cdr:from>
    <cdr:to>
      <cdr:x>0.22377</cdr:x>
      <cdr:y>0.24565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2870" y="1128889"/>
          <a:ext cx="658519" cy="3645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/>
            <a:t>G7</a:t>
          </a:r>
          <a:endParaRPr lang="en-ZA" sz="1100"/>
        </a:p>
      </cdr:txBody>
    </cdr:sp>
  </cdr:relSizeAnchor>
  <cdr:relSizeAnchor xmlns:cdr="http://schemas.openxmlformats.org/drawingml/2006/chartDrawing">
    <cdr:from>
      <cdr:x>0.75727</cdr:x>
      <cdr:y>0.54352</cdr:y>
    </cdr:from>
    <cdr:to>
      <cdr:x>0.86346</cdr:x>
      <cdr:y>0.62282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043796" y="3304352"/>
          <a:ext cx="987778" cy="4821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/>
            <a:t>Asia</a:t>
          </a:r>
          <a:endParaRPr lang="en-ZA" sz="1600"/>
        </a:p>
      </cdr:txBody>
    </cdr:sp>
  </cdr:relSizeAnchor>
  <cdr:relSizeAnchor xmlns:cdr="http://schemas.openxmlformats.org/drawingml/2006/chartDrawing">
    <cdr:from>
      <cdr:x>0.21101</cdr:x>
      <cdr:y>0.73016</cdr:y>
    </cdr:from>
    <cdr:to>
      <cdr:x>0.38906</cdr:x>
      <cdr:y>0.79365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752600" y="3505200"/>
          <a:ext cx="1478819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 err="1"/>
            <a:t>LATAM</a:t>
          </a:r>
          <a:endParaRPr lang="en-ZA" sz="1800" dirty="0"/>
        </a:p>
      </cdr:txBody>
    </cdr:sp>
  </cdr:relSizeAnchor>
  <cdr:relSizeAnchor xmlns:cdr="http://schemas.openxmlformats.org/drawingml/2006/chartDrawing">
    <cdr:from>
      <cdr:x>0.67762</cdr:x>
      <cdr:y>0.39265</cdr:y>
    </cdr:from>
    <cdr:to>
      <cdr:x>0.68254</cdr:x>
      <cdr:y>0.40017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302963" y="2387130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0.70642</cdr:x>
      <cdr:y>0.116</cdr:y>
    </cdr:from>
    <cdr:to>
      <cdr:x>0.87988</cdr:x>
      <cdr:y>0.23017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867400" y="556870"/>
          <a:ext cx="1440707" cy="5480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World </a:t>
          </a:r>
          <a:r>
            <a:rPr lang="en-ZA" sz="1800" dirty="0" smtClean="0"/>
            <a:t>$GDP  </a:t>
          </a:r>
          <a:r>
            <a:rPr lang="en-ZA" sz="1800" dirty="0"/>
            <a:t>(left)</a:t>
          </a:r>
          <a:endParaRPr lang="en-ZA" sz="1600" dirty="0"/>
        </a:p>
      </cdr:txBody>
    </cdr:sp>
  </cdr:relSizeAnchor>
  <cdr:relSizeAnchor xmlns:cdr="http://schemas.openxmlformats.org/drawingml/2006/chartDrawing">
    <cdr:from>
      <cdr:x>0.90265</cdr:x>
      <cdr:y>0.79365</cdr:y>
    </cdr:from>
    <cdr:to>
      <cdr:x>0.98483</cdr:x>
      <cdr:y>0.91103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497230" y="3810000"/>
          <a:ext cx="682571" cy="563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 err="1"/>
            <a:t>SSA</a:t>
          </a:r>
          <a:endParaRPr lang="en-ZA" sz="1100" dirty="0"/>
        </a:p>
      </cdr:txBody>
    </cdr:sp>
  </cdr:relSizeAnchor>
  <cdr:relSizeAnchor xmlns:cdr="http://schemas.openxmlformats.org/drawingml/2006/chartDrawing">
    <cdr:from>
      <cdr:x>0.88073</cdr:x>
      <cdr:y>0.8254</cdr:y>
    </cdr:from>
    <cdr:to>
      <cdr:x>0.91233</cdr:x>
      <cdr:y>0.8254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H="1">
          <a:off x="7315200" y="3962400"/>
          <a:ext cx="262464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0.37615</cdr:x>
      <cdr:y>0.66667</cdr:y>
    </cdr:from>
    <cdr:to>
      <cdr:x>0.50459</cdr:x>
      <cdr:y>0.74603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124200" y="3200400"/>
          <a:ext cx="1066800" cy="381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ME</a:t>
          </a:r>
          <a:endParaRPr lang="en-ZA" sz="1100" dirty="0"/>
        </a:p>
      </cdr:txBody>
    </cdr:sp>
  </cdr:relSizeAnchor>
  <cdr:relSizeAnchor xmlns:cdr="http://schemas.openxmlformats.org/drawingml/2006/chartDrawing">
    <cdr:from>
      <cdr:x>0.73394</cdr:x>
      <cdr:y>0.66667</cdr:y>
    </cdr:from>
    <cdr:to>
      <cdr:x>0.91743</cdr:x>
      <cdr:y>0.73016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096000" y="3200401"/>
          <a:ext cx="1524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CIS &amp; EE</a:t>
          </a:r>
          <a:endParaRPr lang="en-ZA" sz="1100" dirty="0"/>
        </a:p>
      </cdr:txBody>
    </cdr:sp>
  </cdr:relSizeAnchor>
  <cdr:relSizeAnchor xmlns:cdr="http://schemas.openxmlformats.org/drawingml/2006/chartDrawing">
    <cdr:from>
      <cdr:x>0.43119</cdr:x>
      <cdr:y>0.71429</cdr:y>
    </cdr:from>
    <cdr:to>
      <cdr:x>0.45872</cdr:x>
      <cdr:y>0.74603</cdr:y>
    </cdr:to>
    <cdr:cxnSp macro="">
      <cdr:nvCxnSpPr>
        <cdr:cNvPr id="15" name="Straight Arrow Connector 14"/>
        <cdr:cNvCxnSpPr/>
      </cdr:nvCxnSpPr>
      <cdr:spPr>
        <a:xfrm xmlns:a="http://schemas.openxmlformats.org/drawingml/2006/main">
          <a:off x="3581400" y="3429000"/>
          <a:ext cx="228600" cy="1524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0.3211</cdr:x>
      <cdr:y>0.7619</cdr:y>
    </cdr:from>
    <cdr:to>
      <cdr:x>0.36697</cdr:x>
      <cdr:y>0.79365</cdr:y>
    </cdr:to>
    <cdr:cxnSp macro="">
      <cdr:nvCxnSpPr>
        <cdr:cNvPr id="17" name="Straight Arrow Connector 16"/>
        <cdr:cNvCxnSpPr/>
      </cdr:nvCxnSpPr>
      <cdr:spPr>
        <a:xfrm xmlns:a="http://schemas.openxmlformats.org/drawingml/2006/main">
          <a:off x="2667000" y="3657600"/>
          <a:ext cx="381000" cy="1524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ysClr val="windowText" lastClr="0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0.78899</cdr:x>
      <cdr:y>0.19048</cdr:y>
    </cdr:from>
    <cdr:to>
      <cdr:x>0.83816</cdr:x>
      <cdr:y>0.20297</cdr:y>
    </cdr:to>
    <cdr:sp macro="" textlink="">
      <cdr:nvSpPr>
        <cdr:cNvPr id="16" name="Straight Arrow Connector 15"/>
        <cdr:cNvSpPr/>
      </cdr:nvSpPr>
      <cdr:spPr>
        <a:xfrm xmlns:a="http://schemas.openxmlformats.org/drawingml/2006/main">
          <a:off x="6553200" y="914400"/>
          <a:ext cx="408396" cy="5996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ysClr val="windowText" lastClr="0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0.86824</cdr:x>
      <cdr:y>0.02677</cdr:y>
    </cdr:from>
    <cdr:to>
      <cdr:x>0.97434</cdr:x>
      <cdr:y>0.08388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7519147" y="168088"/>
          <a:ext cx="918882" cy="358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/>
            <a:t>$ billions</a:t>
          </a:r>
        </a:p>
      </cdr:txBody>
    </cdr:sp>
  </cdr:relSizeAnchor>
  <cdr:relSizeAnchor xmlns:cdr="http://schemas.openxmlformats.org/drawingml/2006/chartDrawing">
    <cdr:from>
      <cdr:x>0.00647</cdr:x>
      <cdr:y>0.02499</cdr:y>
    </cdr:from>
    <cdr:to>
      <cdr:x>0.12292</cdr:x>
      <cdr:y>0.08388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6029" y="156882"/>
          <a:ext cx="1008529" cy="3697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/>
            <a:t>% of World</a:t>
          </a:r>
        </a:p>
      </cdr:txBody>
    </cdr:sp>
  </cdr:relSizeAnchor>
  <cdr:relSizeAnchor xmlns:cdr="http://schemas.openxmlformats.org/drawingml/2006/chartDrawing">
    <cdr:from>
      <cdr:x>0.86239</cdr:x>
      <cdr:y>0.71429</cdr:y>
    </cdr:from>
    <cdr:to>
      <cdr:x>0.86239</cdr:x>
      <cdr:y>0.7619</cdr:y>
    </cdr:to>
    <cdr:cxnSp macro="">
      <cdr:nvCxnSpPr>
        <cdr:cNvPr id="23" name="Straight Arrow Connector 22"/>
        <cdr:cNvCxnSpPr/>
      </cdr:nvCxnSpPr>
      <cdr:spPr>
        <a:xfrm xmlns:a="http://schemas.openxmlformats.org/drawingml/2006/main">
          <a:off x="7162800" y="3429000"/>
          <a:ext cx="0" cy="22860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0.69828</cdr:x>
      <cdr:y>0.28531</cdr:y>
    </cdr:from>
    <cdr:to>
      <cdr:x>0.85731</cdr:x>
      <cdr:y>0.38307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053387" y="1792204"/>
          <a:ext cx="1378619" cy="614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600"/>
        </a:p>
      </cdr:txBody>
    </cdr:sp>
  </cdr:relSizeAnchor>
  <cdr:relSizeAnchor xmlns:cdr="http://schemas.openxmlformats.org/drawingml/2006/chartDrawing">
    <cdr:from>
      <cdr:x>0.29989</cdr:x>
      <cdr:y>0.52625</cdr:y>
    </cdr:from>
    <cdr:to>
      <cdr:x>0.51706</cdr:x>
      <cdr:y>0.60296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599765" y="3305735"/>
          <a:ext cx="1882588" cy="4818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b="1"/>
            <a:t>Food Price Index</a:t>
          </a:r>
        </a:p>
        <a:p xmlns:a="http://schemas.openxmlformats.org/drawingml/2006/main">
          <a:endParaRPr lang="en-ZA" sz="1200" b="1"/>
        </a:p>
      </cdr:txBody>
    </cdr:sp>
  </cdr:relSizeAnchor>
  <cdr:relSizeAnchor xmlns:cdr="http://schemas.openxmlformats.org/drawingml/2006/chartDrawing">
    <cdr:from>
      <cdr:x>0.64115</cdr:x>
      <cdr:y>0.80276</cdr:y>
    </cdr:from>
    <cdr:to>
      <cdr:x>0.91907</cdr:x>
      <cdr:y>0.86519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558118" y="5042648"/>
          <a:ext cx="2409264" cy="3922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b="1"/>
            <a:t>Oil Price/barrel (left)</a:t>
          </a:r>
        </a:p>
      </cdr:txBody>
    </cdr:sp>
  </cdr:relSizeAnchor>
  <cdr:relSizeAnchor xmlns:cdr="http://schemas.openxmlformats.org/drawingml/2006/chartDrawing">
    <cdr:from>
      <cdr:x>0.09127</cdr:x>
      <cdr:y>0.73194</cdr:y>
    </cdr:from>
    <cdr:to>
      <cdr:x>0.30159</cdr:x>
      <cdr:y>0.79468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91837" y="4418223"/>
          <a:ext cx="1824669" cy="3787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0.09049</cdr:x>
      <cdr:y>0.64577</cdr:y>
    </cdr:from>
    <cdr:to>
      <cdr:x>0.33789</cdr:x>
      <cdr:y>0.70851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84412" y="4056530"/>
          <a:ext cx="2144742" cy="3941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b="1"/>
            <a:t>Metal</a:t>
          </a:r>
          <a:r>
            <a:rPr lang="en-ZA" sz="1800" b="1" baseline="0"/>
            <a:t>s Index</a:t>
          </a:r>
          <a:endParaRPr lang="en-ZA" sz="1800" b="1"/>
        </a:p>
      </cdr:txBody>
    </cdr:sp>
  </cdr:relSizeAnchor>
  <cdr:relSizeAnchor xmlns:cdr="http://schemas.openxmlformats.org/drawingml/2006/chartDrawing">
    <cdr:from>
      <cdr:x>0.89452</cdr:x>
      <cdr:y>0.02394</cdr:y>
    </cdr:from>
    <cdr:to>
      <cdr:x>1</cdr:x>
      <cdr:y>0.12968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754556" y="150395"/>
          <a:ext cx="914400" cy="6642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0.56881</cdr:x>
      <cdr:y>0.8125</cdr:y>
    </cdr:from>
    <cdr:to>
      <cdr:x>0.64439</cdr:x>
      <cdr:y>0.82543</cdr:y>
    </cdr:to>
    <cdr:cxnSp macro="">
      <cdr:nvCxnSpPr>
        <cdr:cNvPr id="11" name="Straight Arrow Connector 10"/>
        <cdr:cNvCxnSpPr/>
      </cdr:nvCxnSpPr>
      <cdr:spPr>
        <a:xfrm xmlns:a="http://schemas.openxmlformats.org/drawingml/2006/main" flipH="1" flipV="1">
          <a:off x="4724400" y="3962400"/>
          <a:ext cx="627753" cy="63057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0.00723</cdr:x>
      <cdr:y>0.03591</cdr:y>
    </cdr:from>
    <cdr:to>
      <cdr:x>0.14679</cdr:x>
      <cdr:y>0.09375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0051" y="175126"/>
          <a:ext cx="1159149" cy="2820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 dirty="0"/>
            <a:t>US$/</a:t>
          </a:r>
          <a:r>
            <a:rPr lang="en-ZA" sz="1400" dirty="0" err="1"/>
            <a:t>barrrel</a:t>
          </a:r>
          <a:endParaRPr lang="en-ZA" sz="1400" dirty="0"/>
        </a:p>
        <a:p xmlns:a="http://schemas.openxmlformats.org/drawingml/2006/main">
          <a:endParaRPr lang="en-ZA" sz="1100" dirty="0"/>
        </a:p>
      </cdr:txBody>
    </cdr:sp>
  </cdr:relSizeAnchor>
  <cdr:relSizeAnchor xmlns:cdr="http://schemas.openxmlformats.org/drawingml/2006/chartDrawing">
    <cdr:from>
      <cdr:x>0.87755</cdr:x>
      <cdr:y>0.02993</cdr:y>
    </cdr:from>
    <cdr:to>
      <cdr:x>0.99176</cdr:x>
      <cdr:y>0.07981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7607467" y="187993"/>
          <a:ext cx="990099" cy="3133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ZA" sz="1100"/>
        </a:p>
      </cdr:txBody>
    </cdr:sp>
  </cdr:relSizeAnchor>
  <cdr:relSizeAnchor xmlns:cdr="http://schemas.openxmlformats.org/drawingml/2006/chartDrawing">
    <cdr:from>
      <cdr:x>0.90502</cdr:x>
      <cdr:y>0.02594</cdr:y>
    </cdr:from>
    <cdr:to>
      <cdr:x>0.98165</cdr:x>
      <cdr:y>0.07813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7516914" y="126504"/>
          <a:ext cx="636485" cy="2544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 dirty="0"/>
            <a:t>Index</a:t>
          </a:r>
          <a:endParaRPr lang="en-ZA" sz="1100" dirty="0"/>
        </a:p>
      </cdr:txBody>
    </cdr:sp>
  </cdr:relSizeAnchor>
  <cdr:relSizeAnchor xmlns:cdr="http://schemas.openxmlformats.org/drawingml/2006/chartDrawing">
    <cdr:from>
      <cdr:x>0.2456</cdr:x>
      <cdr:y>0.64063</cdr:y>
    </cdr:from>
    <cdr:to>
      <cdr:x>0.2844</cdr:x>
      <cdr:y>0.68323</cdr:y>
    </cdr:to>
    <cdr:sp macro="" textlink="">
      <cdr:nvSpPr>
        <cdr:cNvPr id="17" name="Straight Arrow Connector 16"/>
        <cdr:cNvSpPr/>
      </cdr:nvSpPr>
      <cdr:spPr>
        <a:xfrm xmlns:a="http://schemas.openxmlformats.org/drawingml/2006/main" flipV="1">
          <a:off x="2039904" y="3124201"/>
          <a:ext cx="322296" cy="207776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0.44037</cdr:x>
      <cdr:y>0.5625</cdr:y>
    </cdr:from>
    <cdr:to>
      <cdr:x>0.47527</cdr:x>
      <cdr:y>0.60888</cdr:y>
    </cdr:to>
    <cdr:sp macro="" textlink="">
      <cdr:nvSpPr>
        <cdr:cNvPr id="19" name="Straight Arrow Connector 18"/>
        <cdr:cNvSpPr/>
      </cdr:nvSpPr>
      <cdr:spPr>
        <a:xfrm xmlns:a="http://schemas.openxmlformats.org/drawingml/2006/main">
          <a:off x="3657600" y="2743200"/>
          <a:ext cx="289872" cy="226186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0.01083</cdr:x>
      <cdr:y>0.03499</cdr:y>
    </cdr:from>
    <cdr:to>
      <cdr:x>0.05174</cdr:x>
      <cdr:y>0.09208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853" y="212912"/>
          <a:ext cx="381000" cy="347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%</a:t>
          </a:r>
        </a:p>
      </cdr:txBody>
    </cdr:sp>
  </cdr:relSizeAnchor>
  <cdr:relSizeAnchor xmlns:cdr="http://schemas.openxmlformats.org/drawingml/2006/chartDrawing">
    <cdr:from>
      <cdr:x>0.49541</cdr:x>
      <cdr:y>0.71875</cdr:y>
    </cdr:from>
    <cdr:to>
      <cdr:x>0.65741</cdr:x>
      <cdr:y>0.95966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77026" y="3253036"/>
          <a:ext cx="1333174" cy="10903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Lowest</a:t>
          </a:r>
          <a:r>
            <a:rPr lang="en-ZA" sz="1800" baseline="0" dirty="0"/>
            <a:t> regional growth</a:t>
          </a:r>
          <a:endParaRPr lang="en-ZA" sz="1800" dirty="0"/>
        </a:p>
      </cdr:txBody>
    </cdr:sp>
  </cdr:relSizeAnchor>
  <cdr:relSizeAnchor xmlns:cdr="http://schemas.openxmlformats.org/drawingml/2006/chartDrawing">
    <cdr:from>
      <cdr:x>0.4284</cdr:x>
      <cdr:y>0.20203</cdr:y>
    </cdr:from>
    <cdr:to>
      <cdr:x>0.78704</cdr:x>
      <cdr:y>0.35356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25561" y="914400"/>
          <a:ext cx="2951439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Highest </a:t>
          </a:r>
          <a:r>
            <a:rPr lang="en-ZA" sz="1800" dirty="0" smtClean="0"/>
            <a:t>regional  </a:t>
          </a:r>
          <a:r>
            <a:rPr lang="en-ZA" sz="1800" dirty="0"/>
            <a:t>growth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0.56242</cdr:x>
      <cdr:y>0.14056</cdr:y>
    </cdr:from>
    <cdr:to>
      <cdr:x>0.79369</cdr:x>
      <cdr:y>0.21285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26537" y="854808"/>
          <a:ext cx="2149231" cy="439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0.64783</cdr:x>
      <cdr:y>0.749</cdr:y>
    </cdr:from>
    <cdr:to>
      <cdr:x>0.83706</cdr:x>
      <cdr:y>0.82329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020288" y="4554904"/>
          <a:ext cx="1758462" cy="451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0.1774</cdr:x>
      <cdr:y>0.22088</cdr:y>
    </cdr:from>
    <cdr:to>
      <cdr:x>0.25493</cdr:x>
      <cdr:y>0.29116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648559" y="1343269"/>
          <a:ext cx="720479" cy="427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0.60578</cdr:x>
      <cdr:y>0.58233</cdr:y>
    </cdr:from>
    <cdr:to>
      <cdr:x>0.78318</cdr:x>
      <cdr:y>0.6506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629519" y="3541346"/>
          <a:ext cx="1648558" cy="415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0.84404</cdr:x>
      <cdr:y>0.03175</cdr:y>
    </cdr:from>
    <cdr:to>
      <cdr:x>1</cdr:x>
      <cdr:y>0.10241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7010400" y="152400"/>
          <a:ext cx="1295400" cy="3392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Res/GDP</a:t>
          </a:r>
          <a:endParaRPr lang="en-ZA" sz="1400" dirty="0"/>
        </a:p>
      </cdr:txBody>
    </cdr:sp>
  </cdr:relSizeAnchor>
  <cdr:relSizeAnchor xmlns:cdr="http://schemas.openxmlformats.org/drawingml/2006/chartDrawing">
    <cdr:from>
      <cdr:x>0.00657</cdr:x>
      <cdr:y>0.01587</cdr:y>
    </cdr:from>
    <cdr:to>
      <cdr:x>0.11927</cdr:x>
      <cdr:y>0.10241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4568" y="76200"/>
          <a:ext cx="936031" cy="4154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800" dirty="0"/>
            <a:t>US$ </a:t>
          </a:r>
          <a:r>
            <a:rPr lang="en-ZA" sz="1800" dirty="0" err="1"/>
            <a:t>bn</a:t>
          </a:r>
          <a:endParaRPr lang="en-ZA" sz="1800" dirty="0"/>
        </a:p>
      </cdr:txBody>
    </cdr:sp>
  </cdr:relSizeAnchor>
  <cdr:relSizeAnchor xmlns:cdr="http://schemas.openxmlformats.org/drawingml/2006/chartDrawing">
    <cdr:from>
      <cdr:x>0.8226</cdr:x>
      <cdr:y>0.54098</cdr:y>
    </cdr:from>
    <cdr:to>
      <cdr:x>0.97248</cdr:x>
      <cdr:y>0.70492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9669" y="2514600"/>
          <a:ext cx="1233452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 dirty="0"/>
            <a:t>$ Reserves (right)</a:t>
          </a:r>
          <a:endParaRPr lang="en-ZA" sz="1100" dirty="0"/>
        </a:p>
      </cdr:txBody>
    </cdr:sp>
  </cdr:relSizeAnchor>
  <cdr:relSizeAnchor xmlns:cdr="http://schemas.openxmlformats.org/drawingml/2006/chartDrawing">
    <cdr:from>
      <cdr:x>0.55046</cdr:x>
      <cdr:y>0.47189</cdr:y>
    </cdr:from>
    <cdr:to>
      <cdr:x>0.74244</cdr:x>
      <cdr:y>0.61905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72001" y="2265354"/>
          <a:ext cx="1594558" cy="706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 dirty="0"/>
            <a:t>Reserves/GDP (left)</a:t>
          </a:r>
        </a:p>
      </cdr:txBody>
    </cdr:sp>
  </cdr:relSizeAnchor>
  <cdr:relSizeAnchor xmlns:cdr="http://schemas.openxmlformats.org/drawingml/2006/chartDrawing">
    <cdr:from>
      <cdr:x>0.63303</cdr:x>
      <cdr:y>0.53968</cdr:y>
    </cdr:from>
    <cdr:to>
      <cdr:x>0.69725</cdr:x>
      <cdr:y>0.60317</cdr:y>
    </cdr:to>
    <cdr:cxnSp macro="">
      <cdr:nvCxnSpPr>
        <cdr:cNvPr id="5" name="Straight Arrow Connector 4"/>
        <cdr:cNvCxnSpPr/>
      </cdr:nvCxnSpPr>
      <cdr:spPr>
        <a:xfrm xmlns:a="http://schemas.openxmlformats.org/drawingml/2006/main">
          <a:off x="5257800" y="2590800"/>
          <a:ext cx="533400" cy="3048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0.56242</cdr:x>
      <cdr:y>0.14056</cdr:y>
    </cdr:from>
    <cdr:to>
      <cdr:x>0.79369</cdr:x>
      <cdr:y>0.21285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26537" y="854808"/>
          <a:ext cx="2149231" cy="439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0.34789</cdr:x>
      <cdr:y>0.08171</cdr:y>
    </cdr:from>
    <cdr:to>
      <cdr:x>0.69437</cdr:x>
      <cdr:y>0.15953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16250" y="512885"/>
          <a:ext cx="3004038" cy="4884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2000" baseline="0"/>
            <a:t>  (Down</a:t>
          </a:r>
          <a:r>
            <a:rPr lang="en-ZA" sz="2000"/>
            <a:t>=Depreciation)</a:t>
          </a:r>
          <a:endParaRPr lang="en-ZA" sz="1200"/>
        </a:p>
      </cdr:txBody>
    </cdr:sp>
  </cdr:relSizeAnchor>
  <cdr:relSizeAnchor xmlns:cdr="http://schemas.openxmlformats.org/drawingml/2006/chartDrawing">
    <cdr:from>
      <cdr:x>0.0037</cdr:x>
      <cdr:y>0.07167</cdr:y>
    </cdr:from>
    <cdr:to>
      <cdr:x>0.13803</cdr:x>
      <cdr:y>0.12187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2119" y="449824"/>
          <a:ext cx="1164612" cy="3150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600"/>
            <a:t>US$/Yuan</a:t>
          </a:r>
          <a:endParaRPr lang="en-ZA" sz="120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0.52852</cdr:x>
      <cdr:y>0.11189</cdr:y>
    </cdr:from>
    <cdr:to>
      <cdr:x>0.66359</cdr:x>
      <cdr:y>0.21563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918647" y="671409"/>
          <a:ext cx="1256987" cy="6324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0.00167</cdr:x>
      <cdr:y>0.0296</cdr:y>
    </cdr:from>
    <cdr:to>
      <cdr:x>0.09259</cdr:x>
      <cdr:y>0.09231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743" y="146608"/>
          <a:ext cx="748257" cy="310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200" dirty="0"/>
            <a:t>R/Yuan</a:t>
          </a:r>
        </a:p>
      </cdr:txBody>
    </cdr:sp>
  </cdr:relSizeAnchor>
  <cdr:relSizeAnchor xmlns:cdr="http://schemas.openxmlformats.org/drawingml/2006/chartDrawing">
    <cdr:from>
      <cdr:x>0.93305</cdr:x>
      <cdr:y>0.03604</cdr:y>
    </cdr:from>
    <cdr:to>
      <cdr:x>0.99833</cdr:x>
      <cdr:y>0.08108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705225" y="218607"/>
          <a:ext cx="608976" cy="2732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200"/>
            <a:t>R/US$</a:t>
          </a:r>
          <a:endParaRPr lang="en-ZA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z="1600" dirty="0" smtClean="0"/>
              <a:t>South Africa in a Changing World</a:t>
            </a:r>
            <a:endParaRPr lang="en-ZA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ZA" sz="1600" dirty="0" smtClean="0"/>
              <a:t>2012/16/27</a:t>
            </a:r>
            <a:endParaRPr lang="en-ZA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26533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z="1600" dirty="0" smtClean="0"/>
              <a:t>Dr. Mark </a:t>
            </a:r>
            <a:r>
              <a:rPr lang="en-ZA" sz="1600" dirty="0" err="1" smtClean="0"/>
              <a:t>Ellyne</a:t>
            </a:r>
            <a:endParaRPr lang="en-ZA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226533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4BBB0-3711-4163-AC6F-001F61D8527B}" type="slidenum">
              <a:rPr lang="en-ZA" sz="1600" smtClean="0"/>
              <a:pPr/>
              <a:t>‹#›</a:t>
            </a:fld>
            <a:endParaRPr lang="en-ZA" sz="1600" dirty="0"/>
          </a:p>
        </p:txBody>
      </p:sp>
    </p:spTree>
    <p:extLst>
      <p:ext uri="{BB962C8B-B14F-4D97-AF65-F5344CB8AC3E}">
        <p14:creationId xmlns:p14="http://schemas.microsoft.com/office/powerpoint/2010/main" val="173494356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28663"/>
            <a:ext cx="4857750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14110"/>
            <a:ext cx="5486400" cy="43712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6533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26533"/>
            <a:ext cx="2971800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09904-CCD6-49F2-8236-4F8B93D4E09D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31994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I</a:t>
            </a:r>
            <a:r>
              <a:rPr lang="en-ZA" baseline="0" dirty="0" smtClean="0"/>
              <a:t> set world perspective; my colleagues talk more about SA</a:t>
            </a:r>
          </a:p>
          <a:p>
            <a:r>
              <a:rPr lang="en-ZA" baseline="0" dirty="0" smtClean="0"/>
              <a:t>My background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</a:t>
            </a:fld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Cite SA as example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16</a:t>
            </a:fld>
            <a:endParaRPr lang="en-Z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Net worth must</a:t>
            </a:r>
            <a:r>
              <a:rPr lang="en-ZA" baseline="0" dirty="0" smtClean="0"/>
              <a:t> be </a:t>
            </a:r>
            <a:r>
              <a:rPr lang="en-ZA" dirty="0" smtClean="0"/>
              <a:t>&gt;=</a:t>
            </a:r>
            <a:r>
              <a:rPr lang="en-ZA" baseline="0" dirty="0" smtClean="0"/>
              <a:t> Capital</a:t>
            </a:r>
          </a:p>
          <a:p>
            <a:r>
              <a:rPr lang="en-ZA" baseline="0" dirty="0" smtClean="0"/>
              <a:t>Bad loans reduce net worth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7333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Borrow $ cheaply &amp; invest locally</a:t>
            </a:r>
          </a:p>
          <a:p>
            <a:r>
              <a:rPr lang="en-ZA" dirty="0" smtClean="0"/>
              <a:t>East Asian story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0998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Use local</a:t>
            </a:r>
            <a:r>
              <a:rPr lang="en-ZA" baseline="0" dirty="0" smtClean="0"/>
              <a:t> deposits to make $ investments</a:t>
            </a:r>
          </a:p>
          <a:p>
            <a:r>
              <a:rPr lang="en-ZA" baseline="0" dirty="0" smtClean="0"/>
              <a:t>Could have bad investment + exchange losses =&gt; capital losses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7333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1</a:t>
            </a:r>
            <a:r>
              <a:rPr lang="en-ZA" baseline="30000" dirty="0" smtClean="0"/>
              <a:t>st</a:t>
            </a:r>
            <a:r>
              <a:rPr lang="en-ZA" baseline="0" dirty="0" smtClean="0"/>
              <a:t> </a:t>
            </a:r>
            <a:r>
              <a:rPr lang="en-ZA" baseline="0" dirty="0" err="1" smtClean="0"/>
              <a:t>intl</a:t>
            </a:r>
            <a:r>
              <a:rPr lang="en-ZA" baseline="0" dirty="0" smtClean="0"/>
              <a:t> problem</a:t>
            </a:r>
            <a:endParaRPr lang="en-Z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21</a:t>
            </a:fld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2843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Moral hazard is action is protective action that</a:t>
            </a:r>
            <a:r>
              <a:rPr lang="en-ZA" baseline="0" dirty="0" smtClean="0"/>
              <a:t> risks negative behaviour--insurance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31</a:t>
            </a:fld>
            <a:endParaRPr lang="en-Z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We cant decide</a:t>
            </a:r>
            <a:r>
              <a:rPr lang="en-ZA" baseline="0" dirty="0" smtClean="0"/>
              <a:t> if we should be fighting recession or debt crisis!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33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6386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ZA" sz="1200" dirty="0" smtClean="0"/>
              <a:t>A debt trap can occur if the nominal interest rate (</a:t>
            </a:r>
            <a:r>
              <a:rPr lang="en-ZA" sz="1200" dirty="0" err="1" smtClean="0"/>
              <a:t>i</a:t>
            </a:r>
            <a:r>
              <a:rPr lang="en-ZA" sz="1200" dirty="0" smtClean="0"/>
              <a:t>) is greater than the nominal growth rate of GDP (g+</a:t>
            </a:r>
            <a:r>
              <a:rPr lang="el-GR" sz="1100" dirty="0" smtClean="0"/>
              <a:t>π</a:t>
            </a:r>
            <a:r>
              <a:rPr lang="en-ZA" sz="1200" dirty="0" smtClean="0"/>
              <a:t>).</a:t>
            </a:r>
          </a:p>
          <a:p>
            <a:endParaRPr lang="en-ZA" sz="1200" dirty="0" smtClean="0"/>
          </a:p>
          <a:p>
            <a:pPr marL="0" indent="0" algn="l">
              <a:buNone/>
            </a:pPr>
            <a:r>
              <a:rPr lang="en-ZA" sz="1200" dirty="0" smtClean="0"/>
              <a:t>Debt/GDP = (</a:t>
            </a:r>
            <a:r>
              <a:rPr lang="en-ZA" sz="1200" dirty="0" err="1" smtClean="0"/>
              <a:t>1+i</a:t>
            </a:r>
            <a:r>
              <a:rPr lang="en-ZA" sz="1200" dirty="0" smtClean="0"/>
              <a:t>)   Debt</a:t>
            </a:r>
          </a:p>
          <a:p>
            <a:pPr marL="0" indent="0" algn="l">
              <a:buNone/>
            </a:pPr>
            <a:r>
              <a:rPr lang="en-ZA" sz="1200" dirty="0" smtClean="0"/>
              <a:t>              (</a:t>
            </a:r>
            <a:r>
              <a:rPr lang="en-ZA" sz="1200" dirty="0" err="1" smtClean="0"/>
              <a:t>1+g</a:t>
            </a:r>
            <a:r>
              <a:rPr lang="en-ZA" sz="1200" dirty="0" smtClean="0"/>
              <a:t>)(1+</a:t>
            </a:r>
            <a:r>
              <a:rPr lang="el-GR" sz="1200" dirty="0" smtClean="0"/>
              <a:t>π</a:t>
            </a:r>
            <a:r>
              <a:rPr lang="en-ZA" sz="1200" dirty="0" smtClean="0"/>
              <a:t>)   GDP</a:t>
            </a:r>
          </a:p>
          <a:p>
            <a:pPr algn="l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34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202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Measured</a:t>
            </a:r>
            <a:r>
              <a:rPr lang="en-ZA" baseline="0" dirty="0" smtClean="0"/>
              <a:t> in current dollars—some of this is inflation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Observation 2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err="1" smtClean="0"/>
              <a:t>Obs</a:t>
            </a:r>
            <a:r>
              <a:rPr lang="en-ZA" dirty="0" smtClean="0"/>
              <a:t> 3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This time is different = most dangerous 4 words, justified booms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1980 – 2002 Oil price variation = $18-38 = 100%;</a:t>
            </a:r>
            <a:r>
              <a:rPr lang="en-ZA" baseline="0" dirty="0" smtClean="0"/>
              <a:t> food = 125-75 = 50%</a:t>
            </a:r>
            <a:endParaRPr lang="en-ZA" dirty="0" smtClean="0"/>
          </a:p>
          <a:p>
            <a:r>
              <a:rPr lang="en-ZA" dirty="0" smtClean="0"/>
              <a:t>2002 – 2011 Oil price variation</a:t>
            </a:r>
            <a:r>
              <a:rPr lang="en-ZA" baseline="0" dirty="0" smtClean="0"/>
              <a:t> = $38 - $100 = 150%; food = 75 – 175 = 150%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Seems to be somewhat more convergence,</a:t>
            </a:r>
            <a:r>
              <a:rPr lang="en-ZA" baseline="0" dirty="0" smtClean="0"/>
              <a:t> </a:t>
            </a:r>
            <a:r>
              <a:rPr lang="en-ZA" baseline="0" dirty="0" err="1" smtClean="0"/>
              <a:t>ie</a:t>
            </a:r>
            <a:r>
              <a:rPr lang="en-ZA" baseline="0" dirty="0" smtClean="0"/>
              <a:t> closer tracking to the mean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Trade</a:t>
            </a:r>
            <a:r>
              <a:rPr lang="en-ZA" baseline="0" dirty="0" smtClean="0"/>
              <a:t> demand</a:t>
            </a:r>
            <a:endParaRPr lang="en-ZA" dirty="0" smtClean="0"/>
          </a:p>
          <a:p>
            <a:r>
              <a:rPr lang="en-ZA" dirty="0" smtClean="0"/>
              <a:t>Elasticity of African</a:t>
            </a:r>
            <a:r>
              <a:rPr lang="en-ZA" baseline="0" dirty="0" smtClean="0"/>
              <a:t> exports &lt;1 because commodities</a:t>
            </a:r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1908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ZA" smtClean="0"/>
              <a:t>South Africa in a Changing World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smtClean="0"/>
              <a:t>Dr. Mark Ellyne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009904-CCD6-49F2-8236-4F8B93D4E09D}" type="slidenum">
              <a:rPr lang="en-ZA" smtClean="0"/>
              <a:pPr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58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802926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3276600"/>
            <a:ext cx="8686800" cy="1447800"/>
          </a:xfrm>
        </p:spPr>
        <p:txBody>
          <a:bodyPr anchor="ctr">
            <a:noAutofit/>
          </a:bodyPr>
          <a:lstStyle>
            <a:lvl1pPr>
              <a:defRPr sz="4000" b="0" cap="none" spc="0">
                <a:ln w="1397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"/>
            <a:ext cx="8686800" cy="2362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>
                <a:solidFill>
                  <a:srgbClr val="FFFFFF"/>
                </a:solidFill>
                <a:latin typeface="Cambr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ZA" dirty="0" smtClean="0"/>
              <a:t>2012/16/27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3657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400800"/>
            <a:ext cx="1219200" cy="365125"/>
          </a:xfrm>
        </p:spPr>
        <p:txBody>
          <a:bodyPr/>
          <a:lstStyle>
            <a:lvl1pPr algn="ctr">
              <a:defRPr sz="1600">
                <a:latin typeface="+mn-lt"/>
              </a:defRPr>
            </a:lvl1pPr>
          </a:lstStyle>
          <a:p>
            <a:fld id="{AE6D0595-22FA-4475-8536-CB0F0AB4D46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0103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549602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83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86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ZA" dirty="0" smtClean="0"/>
              <a:t>2012/16/27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6D0595-22FA-4475-8536-CB0F0AB4D46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6985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599" y="2819400"/>
            <a:ext cx="8686800" cy="1463040"/>
          </a:xfrm>
        </p:spPr>
        <p:txBody>
          <a:bodyPr anchor="ctr" anchorCtr="0">
            <a:noAutofit/>
          </a:bodyPr>
          <a:lstStyle>
            <a:lvl1pPr algn="ctr">
              <a:defRPr sz="4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152400"/>
            <a:ext cx="8001000" cy="1066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>
                <a:solidFill>
                  <a:srgbClr val="FFFFFF"/>
                </a:solidFill>
                <a:latin typeface="Cambr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886200" cy="365125"/>
          </a:xfrm>
        </p:spPr>
        <p:txBody>
          <a:bodyPr/>
          <a:lstStyle/>
          <a:p>
            <a:endParaRPr lang="en-Z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32460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AE6D0595-22FA-4475-8536-CB0F0AB4D46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6367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4800" y="1600200"/>
            <a:ext cx="4191000" cy="4525963"/>
          </a:xfrm>
          <a:ln w="12700">
            <a:solidFill>
              <a:schemeClr val="tx1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267200" cy="4525963"/>
          </a:xfrm>
          <a:ln w="12700">
            <a:solidFill>
              <a:schemeClr val="tx1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74645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87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340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2162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60640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85555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ZA" dirty="0" smtClean="0"/>
              <a:t>2012/16/27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AE6D0595-22FA-4475-8536-CB0F0AB4D46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200" b="0" kern="1200" cap="none" spc="0">
          <a:ln w="13970" cmpd="sng">
            <a:noFill/>
            <a:prstDash val="solid"/>
          </a:ln>
          <a:solidFill>
            <a:schemeClr val="tx1"/>
          </a:solidFill>
          <a:effectLst/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SzPct val="85000"/>
        <a:buFont typeface="Courier New" pitchFamily="49" charset="0"/>
        <a:buChar char="o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1200"/>
        </a:spcAft>
        <a:buClr>
          <a:schemeClr val="accent3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spcAft>
          <a:spcPts val="1200"/>
        </a:spcAft>
        <a:buClr>
          <a:schemeClr val="accent4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spcAft>
          <a:spcPts val="1200"/>
        </a:spcAft>
        <a:buClr>
          <a:schemeClr val="accent5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95600"/>
            <a:ext cx="8686800" cy="2514600"/>
          </a:xfrm>
        </p:spPr>
        <p:txBody>
          <a:bodyPr>
            <a:noAutofit/>
          </a:bodyPr>
          <a:lstStyle/>
          <a:p>
            <a:r>
              <a:rPr lang="en-ZA" sz="4200" b="1" cap="small" dirty="0" smtClean="0">
                <a:solidFill>
                  <a:schemeClr val="bg1"/>
                </a:solidFill>
                <a:effectLst/>
              </a:rPr>
              <a:t>South Africa In A Changing World</a:t>
            </a:r>
            <a:r>
              <a:rPr lang="en-ZA" sz="4200" cap="small" dirty="0" smtClean="0">
                <a:solidFill>
                  <a:schemeClr val="bg1"/>
                </a:solidFill>
                <a:effectLst/>
              </a:rPr>
              <a:t>:</a:t>
            </a:r>
            <a:r>
              <a:rPr lang="en-ZA" sz="4200" cap="small" dirty="0" smtClean="0">
                <a:effectLst/>
              </a:rPr>
              <a:t/>
            </a:r>
            <a:br>
              <a:rPr lang="en-ZA" sz="4200" cap="small" dirty="0" smtClean="0">
                <a:effectLst/>
              </a:rPr>
            </a:br>
            <a:r>
              <a:rPr lang="en-ZA" sz="4200" cap="small" dirty="0" smtClean="0">
                <a:effectLst/>
              </a:rPr>
              <a:t> </a:t>
            </a:r>
            <a:r>
              <a:rPr lang="en-ZA" sz="3200" b="1" cap="small" dirty="0" smtClean="0">
                <a:solidFill>
                  <a:schemeClr val="bg1"/>
                </a:solidFill>
                <a:effectLst/>
              </a:rPr>
              <a:t>Current World Economic Trends </a:t>
            </a:r>
            <a:br>
              <a:rPr lang="en-ZA" sz="3200" b="1" cap="small" dirty="0" smtClean="0">
                <a:solidFill>
                  <a:schemeClr val="bg1"/>
                </a:solidFill>
                <a:effectLst/>
              </a:rPr>
            </a:br>
            <a:r>
              <a:rPr lang="en-ZA" sz="3200" b="1" cap="small" dirty="0" smtClean="0">
                <a:solidFill>
                  <a:schemeClr val="bg1"/>
                </a:solidFill>
                <a:effectLst/>
              </a:rPr>
              <a:t>And Crises </a:t>
            </a:r>
            <a:endParaRPr lang="en-ZA" sz="4400" b="1" cap="small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</a:t>
            </a:fld>
            <a:endParaRPr lang="en-Z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057401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304800"/>
            <a:ext cx="48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solidFill>
                  <a:schemeClr val="bg1"/>
                </a:solidFill>
              </a:rPr>
              <a:t>Dr.</a:t>
            </a:r>
            <a:r>
              <a:rPr lang="en-GB" sz="2800" dirty="0" smtClean="0">
                <a:solidFill>
                  <a:schemeClr val="bg1"/>
                </a:solidFill>
              </a:rPr>
              <a:t> Mark Ellyne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UCT Summer School 2012</a:t>
            </a:r>
            <a:endParaRPr lang="en-Z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V. </a:t>
            </a:r>
            <a:r>
              <a:rPr lang="en-ZA" b="1" dirty="0" smtClean="0"/>
              <a:t>More Economic Convergence?</a:t>
            </a:r>
            <a:endParaRPr lang="en-ZA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5326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Inflation Has Been Variable </a:t>
            </a:r>
            <a:br>
              <a:rPr lang="en-ZA" b="1" dirty="0" smtClean="0"/>
            </a:br>
            <a:r>
              <a:rPr lang="en-ZA" b="1" dirty="0" smtClean="0"/>
              <a:t>but Converging</a:t>
            </a:r>
            <a:endParaRPr lang="en-Z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735932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11</a:t>
            </a:fld>
            <a:endParaRPr lang="en-ZA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962400" y="3276600"/>
            <a:ext cx="1828800" cy="38100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429000" y="4114800"/>
            <a:ext cx="2438400" cy="7620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1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Observations</a:t>
            </a:r>
            <a:endParaRPr lang="en-ZA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pPr marL="742950" indent="-742950">
              <a:buClrTx/>
              <a:buSzPct val="125000"/>
              <a:buFont typeface="+mj-lt"/>
              <a:buAutoNum type="arabicPeriod"/>
            </a:pPr>
            <a:r>
              <a:rPr lang="en-ZA" dirty="0" smtClean="0"/>
              <a:t>World growing strongly</a:t>
            </a:r>
          </a:p>
          <a:p>
            <a:pPr marL="742950" indent="-742950">
              <a:buClrTx/>
              <a:buSzPct val="125000"/>
              <a:buFont typeface="+mj-lt"/>
              <a:buAutoNum type="arabicPeriod"/>
            </a:pPr>
            <a:r>
              <a:rPr lang="en-ZA" dirty="0" smtClean="0"/>
              <a:t>Economic geography changing</a:t>
            </a:r>
          </a:p>
          <a:p>
            <a:pPr marL="742950" indent="-742950">
              <a:buClrTx/>
              <a:buSzPct val="125000"/>
              <a:buFont typeface="+mj-lt"/>
              <a:buAutoNum type="arabicPeriod"/>
            </a:pPr>
            <a:r>
              <a:rPr lang="en-ZA" dirty="0" smtClean="0"/>
              <a:t>World is more integrated</a:t>
            </a:r>
          </a:p>
          <a:p>
            <a:pPr marL="742950" indent="-742950">
              <a:buClrTx/>
              <a:buSzPct val="125000"/>
              <a:buFont typeface="+mj-lt"/>
              <a:buAutoNum type="arabicPeriod"/>
            </a:pPr>
            <a:r>
              <a:rPr lang="en-ZA" dirty="0" smtClean="0"/>
              <a:t>Volatility remains</a:t>
            </a:r>
          </a:p>
          <a:p>
            <a:pPr marL="742950" indent="-742950">
              <a:buClrTx/>
              <a:buSzPct val="125000"/>
              <a:buFont typeface="+mj-lt"/>
              <a:buAutoNum type="arabicPeriod"/>
            </a:pPr>
            <a:r>
              <a:rPr lang="en-ZA" dirty="0" smtClean="0"/>
              <a:t>More convergence?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12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VI. </a:t>
            </a:r>
            <a:r>
              <a:rPr lang="en-ZA" b="1" dirty="0" smtClean="0"/>
              <a:t>Economic Transmission Mechanisms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ZA" sz="4000" dirty="0" smtClean="0"/>
              <a:t>	How are shocks transmitted internationally?</a:t>
            </a:r>
          </a:p>
          <a:p>
            <a:pPr lvl="1">
              <a:buClr>
                <a:schemeClr val="accent1"/>
              </a:buClr>
              <a:buSzPct val="90000"/>
              <a:buFont typeface="Wingdings" pitchFamily="2" charset="2"/>
              <a:buChar char="q"/>
            </a:pPr>
            <a:r>
              <a:rPr lang="en-ZA" sz="3600" dirty="0" smtClean="0"/>
              <a:t>  </a:t>
            </a:r>
            <a:r>
              <a:rPr lang="en-ZA" sz="3600" dirty="0" smtClean="0"/>
              <a:t>Trade-related </a:t>
            </a:r>
            <a:r>
              <a:rPr lang="en-ZA" sz="3600" dirty="0" smtClean="0"/>
              <a:t>(traditional) linkages</a:t>
            </a:r>
          </a:p>
          <a:p>
            <a:pPr lvl="1">
              <a:buClr>
                <a:schemeClr val="accent1"/>
              </a:buClr>
              <a:buSzPct val="90000"/>
              <a:buFont typeface="Wingdings" pitchFamily="2" charset="2"/>
              <a:buChar char="q"/>
            </a:pPr>
            <a:r>
              <a:rPr lang="en-ZA" sz="3600" dirty="0"/>
              <a:t> </a:t>
            </a:r>
            <a:r>
              <a:rPr lang="en-ZA" sz="3600" dirty="0" smtClean="0"/>
              <a:t> Financial and Contagion linkages</a:t>
            </a:r>
            <a:endParaRPr lang="en-ZA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Traditional Shock Transmission </a:t>
            </a:r>
            <a:br>
              <a:rPr lang="en-ZA" b="1" dirty="0" smtClean="0"/>
            </a:br>
            <a:r>
              <a:rPr lang="en-ZA" b="1" dirty="0" smtClean="0"/>
              <a:t>to Africa </a:t>
            </a:r>
            <a:r>
              <a:rPr lang="en-ZA" b="1" dirty="0" smtClean="0"/>
              <a:t>– Foreign Demand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Lower </a:t>
            </a:r>
            <a:r>
              <a:rPr lang="en-ZA" b="1" dirty="0" smtClean="0"/>
              <a:t>demand</a:t>
            </a:r>
            <a:r>
              <a:rPr lang="en-ZA" dirty="0" smtClean="0"/>
              <a:t> from Rest of World —especially advanced </a:t>
            </a:r>
            <a:r>
              <a:rPr lang="en-ZA" dirty="0"/>
              <a:t>economies — reduces </a:t>
            </a:r>
            <a:r>
              <a:rPr lang="en-ZA" dirty="0" smtClean="0"/>
              <a:t>demand for African exports (and vice versa)</a:t>
            </a:r>
          </a:p>
          <a:p>
            <a:r>
              <a:rPr lang="en-ZA" dirty="0" smtClean="0"/>
              <a:t>IMF estimates that a 1% slowdown in GDP in the rest of the world leads to a 0.5% slowdown in SSA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770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Traditional Shock Transmission </a:t>
            </a:r>
            <a:br>
              <a:rPr lang="en-ZA" b="1" dirty="0" smtClean="0"/>
            </a:br>
            <a:r>
              <a:rPr lang="en-ZA" b="1" dirty="0" smtClean="0"/>
              <a:t>to Africa - Other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International </a:t>
            </a:r>
            <a:r>
              <a:rPr lang="en-ZA" b="1" dirty="0" smtClean="0"/>
              <a:t>prices</a:t>
            </a:r>
            <a:r>
              <a:rPr lang="en-ZA" dirty="0" smtClean="0"/>
              <a:t> affect African import and export prices</a:t>
            </a:r>
          </a:p>
          <a:p>
            <a:r>
              <a:rPr lang="en-ZA" dirty="0" smtClean="0"/>
              <a:t>Economic conditions in advanced economies affect foreign </a:t>
            </a:r>
            <a:r>
              <a:rPr lang="en-ZA" b="1" dirty="0" smtClean="0"/>
              <a:t>aid</a:t>
            </a:r>
            <a:r>
              <a:rPr lang="en-ZA" dirty="0" smtClean="0"/>
              <a:t> levels</a:t>
            </a:r>
          </a:p>
          <a:p>
            <a:r>
              <a:rPr lang="en-ZA" dirty="0" smtClean="0"/>
              <a:t>Economic conditions in advanced countries affect worker </a:t>
            </a:r>
            <a:r>
              <a:rPr lang="en-ZA" b="1" dirty="0" smtClean="0"/>
              <a:t>remittances</a:t>
            </a:r>
            <a:r>
              <a:rPr lang="en-ZA" dirty="0" smtClean="0"/>
              <a:t> to Africa</a:t>
            </a:r>
          </a:p>
          <a:p>
            <a:endParaRPr lang="en-Z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31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Financial Transmission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5100" b="1" dirty="0"/>
              <a:t>I</a:t>
            </a:r>
            <a:r>
              <a:rPr lang="en-ZA" sz="5100" b="1" dirty="0" smtClean="0"/>
              <a:t>nterest rate is key mechanism for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5100" b="1" dirty="0"/>
              <a:t>i</a:t>
            </a:r>
            <a:r>
              <a:rPr lang="en-ZA" sz="5100" b="1" dirty="0" smtClean="0"/>
              <a:t>nternational economic transmission</a:t>
            </a:r>
            <a:endParaRPr lang="en-ZA" sz="5100" dirty="0" smtClean="0"/>
          </a:p>
          <a:p>
            <a:pPr>
              <a:spcBef>
                <a:spcPts val="0"/>
              </a:spcBef>
            </a:pPr>
            <a:r>
              <a:rPr lang="en-ZA" sz="4000" dirty="0" smtClean="0"/>
              <a:t>With capital </a:t>
            </a:r>
            <a:r>
              <a:rPr lang="en-ZA" sz="4000" dirty="0"/>
              <a:t>mobility, interest rates of small countries tend to move toward the interest rate of large open economies.</a:t>
            </a:r>
          </a:p>
          <a:p>
            <a:pPr>
              <a:spcBef>
                <a:spcPts val="0"/>
              </a:spcBef>
            </a:pPr>
            <a:r>
              <a:rPr lang="en-ZA" sz="4000" dirty="0" smtClean="0"/>
              <a:t>Raising the interest rate in a small country tends to strengthen the exchange rate, and/or increase capital inflows.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11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/>
              <a:t>Balance Sheet </a:t>
            </a:r>
            <a:r>
              <a:rPr lang="en-ZA" b="1" dirty="0" smtClean="0"/>
              <a:t>Effects</a:t>
            </a:r>
            <a:br>
              <a:rPr lang="en-ZA" b="1" dirty="0" smtClean="0"/>
            </a:br>
            <a:r>
              <a:rPr lang="en-ZA" b="1" dirty="0" smtClean="0"/>
              <a:t>Commercial Risk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013864"/>
              </p:ext>
            </p:extLst>
          </p:nvPr>
        </p:nvGraphicFramePr>
        <p:xfrm>
          <a:off x="457200" y="1905000"/>
          <a:ext cx="8229600" cy="40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56320">
                <a:tc>
                  <a:txBody>
                    <a:bodyPr/>
                    <a:lstStyle/>
                    <a:p>
                      <a:pPr algn="ctr"/>
                      <a:r>
                        <a:rPr lang="en-ZA" sz="3200" dirty="0" smtClean="0"/>
                        <a:t>Assets</a:t>
                      </a:r>
                      <a:endParaRPr lang="en-US" sz="32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200" dirty="0" smtClean="0"/>
                        <a:t>Liabilities</a:t>
                      </a:r>
                      <a:endParaRPr lang="en-US" sz="3200" dirty="0"/>
                    </a:p>
                  </a:txBody>
                  <a:tcPr marL="90601" marR="90601"/>
                </a:tc>
              </a:tr>
              <a:tr h="556320">
                <a:tc>
                  <a:txBody>
                    <a:bodyPr/>
                    <a:lstStyle/>
                    <a:p>
                      <a:r>
                        <a:rPr lang="en-ZA" sz="3200" dirty="0" smtClean="0"/>
                        <a:t>Commercial Loans </a:t>
                      </a:r>
                      <a:endParaRPr lang="en-US" sz="32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3200" dirty="0" smtClean="0"/>
                        <a:t>Deposits</a:t>
                      </a:r>
                      <a:endParaRPr lang="en-US" sz="3200" dirty="0" smtClean="0"/>
                    </a:p>
                  </a:txBody>
                  <a:tcPr marL="90601" marR="90601"/>
                </a:tc>
              </a:tr>
              <a:tr h="1493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3200" dirty="0" smtClean="0"/>
                        <a:t>Government</a:t>
                      </a:r>
                      <a:r>
                        <a:rPr lang="en-ZA" sz="3200" baseline="0" dirty="0" smtClean="0"/>
                        <a:t> </a:t>
                      </a:r>
                      <a:r>
                        <a:rPr lang="en-ZA" sz="3200" baseline="0" dirty="0" smtClean="0"/>
                        <a:t>Bonds</a:t>
                      </a:r>
                      <a:endParaRPr lang="en-US" sz="3200" dirty="0" smtClean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= Net Worth (&gt;0)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baseline="0" dirty="0" smtClean="0"/>
                        <a:t>    (Shareholder capital)</a:t>
                      </a:r>
                      <a:endParaRPr lang="en-US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    (Reserves/past</a:t>
                      </a:r>
                      <a:r>
                        <a:rPr lang="en-US" sz="2800" baseline="0" dirty="0" smtClean="0"/>
                        <a:t> profits</a:t>
                      </a:r>
                      <a:r>
                        <a:rPr lang="en-US" sz="2800" dirty="0" smtClean="0"/>
                        <a:t>)</a:t>
                      </a:r>
                      <a:endParaRPr lang="en-US" sz="2800" dirty="0" smtClean="0"/>
                    </a:p>
                  </a:txBody>
                  <a:tcPr marL="90601" marR="90601"/>
                </a:tc>
              </a:tr>
              <a:tr h="556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Bad loans          </a:t>
                      </a:r>
                      <a:r>
                        <a:rPr lang="en-ZA" sz="2800" dirty="0" smtClean="0">
                          <a:latin typeface="Arial"/>
                          <a:cs typeface="Arial"/>
                        </a:rPr>
                        <a:t>→</a:t>
                      </a:r>
                      <a:endParaRPr lang="en-US" sz="2800" dirty="0" smtClean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Net Worth </a:t>
                      </a:r>
                      <a:r>
                        <a:rPr lang="en-US" sz="2800" dirty="0" smtClean="0">
                          <a:latin typeface="Arial"/>
                          <a:cs typeface="Arial"/>
                        </a:rPr>
                        <a:t>↓</a:t>
                      </a:r>
                      <a:endParaRPr lang="en-US" sz="2400" dirty="0" smtClean="0"/>
                    </a:p>
                  </a:txBody>
                  <a:tcPr marL="90601" marR="90601"/>
                </a:tc>
              </a:tr>
              <a:tr h="55632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Reduce Capital</a:t>
                      </a:r>
                    </a:p>
                  </a:txBody>
                  <a:tcPr marL="90601" marR="90601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17</a:t>
            </a:fld>
            <a:endParaRPr lang="en-ZA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33400" y="3581400"/>
            <a:ext cx="7162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8284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en-ZA" b="1" dirty="0"/>
              <a:t>Balance Sheet </a:t>
            </a:r>
            <a:r>
              <a:rPr lang="en-ZA" b="1" dirty="0" smtClean="0"/>
              <a:t>Effects:</a:t>
            </a:r>
            <a:br>
              <a:rPr lang="en-ZA" b="1" dirty="0" smtClean="0"/>
            </a:br>
            <a:r>
              <a:rPr lang="en-ZA" b="1" dirty="0" smtClean="0"/>
              <a:t>Foreign Borrowing &amp; Exchange Risk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608463"/>
              </p:ext>
            </p:extLst>
          </p:nvPr>
        </p:nvGraphicFramePr>
        <p:xfrm>
          <a:off x="457200" y="1981200"/>
          <a:ext cx="8229600" cy="4490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27827">
                <a:tc>
                  <a:txBody>
                    <a:bodyPr/>
                    <a:lstStyle/>
                    <a:p>
                      <a:pPr algn="ctr"/>
                      <a:r>
                        <a:rPr lang="en-ZA" sz="2800" dirty="0" smtClean="0"/>
                        <a:t>Assets (Rand)</a:t>
                      </a:r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800" dirty="0" smtClean="0"/>
                        <a:t>Liabilities (Rand)</a:t>
                      </a:r>
                      <a:endParaRPr lang="en-US" sz="2800" dirty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Commercial Loans </a:t>
                      </a:r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Deposits</a:t>
                      </a:r>
                      <a:endParaRPr lang="en-US" sz="2800" dirty="0" smtClean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Government</a:t>
                      </a:r>
                      <a:r>
                        <a:rPr lang="en-ZA" sz="2800" baseline="0" dirty="0" smtClean="0"/>
                        <a:t> Bonds</a:t>
                      </a:r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Shareholders Capital</a:t>
                      </a:r>
                      <a:endParaRPr lang="en-US" sz="2800" dirty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Domestic Loans</a:t>
                      </a:r>
                      <a:endParaRPr lang="en-US" sz="2800" dirty="0" smtClean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Borrow $</a:t>
                      </a:r>
                      <a:r>
                        <a:rPr lang="en-ZA" sz="2800" baseline="0" dirty="0" smtClean="0"/>
                        <a:t> Funds</a:t>
                      </a:r>
                      <a:endParaRPr lang="en-US" sz="2400" dirty="0" smtClean="0"/>
                    </a:p>
                  </a:txBody>
                  <a:tcPr marL="90601" marR="90601"/>
                </a:tc>
              </a:tr>
              <a:tr h="795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Valuation Effect</a:t>
                      </a:r>
                      <a:r>
                        <a:rPr lang="en-US" sz="2800" baseline="0" dirty="0" smtClean="0"/>
                        <a:t> (-)</a:t>
                      </a:r>
                      <a:endParaRPr lang="en-US" sz="2800" dirty="0" smtClean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0601" marR="90601"/>
                </a:tc>
              </a:tr>
              <a:tr h="527827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0601" marR="90601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18</a:t>
            </a:fld>
            <a:endParaRPr lang="en-ZA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3657600"/>
            <a:ext cx="7315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51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839200" cy="1111664"/>
          </a:xfrm>
        </p:spPr>
        <p:txBody>
          <a:bodyPr>
            <a:normAutofit fontScale="90000"/>
          </a:bodyPr>
          <a:lstStyle/>
          <a:p>
            <a:r>
              <a:rPr lang="en-ZA" b="1" dirty="0"/>
              <a:t>Balance Sheet </a:t>
            </a:r>
            <a:r>
              <a:rPr lang="en-ZA" b="1" dirty="0" smtClean="0"/>
              <a:t>Effects</a:t>
            </a:r>
            <a:br>
              <a:rPr lang="en-ZA" b="1" dirty="0" smtClean="0"/>
            </a:br>
            <a:r>
              <a:rPr lang="en-ZA" b="1" dirty="0" smtClean="0"/>
              <a:t>Foreign Investment &amp; Exchange </a:t>
            </a:r>
            <a:r>
              <a:rPr lang="en-ZA" b="1" dirty="0" smtClean="0"/>
              <a:t>Risk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253297"/>
              </p:ext>
            </p:extLst>
          </p:nvPr>
        </p:nvGraphicFramePr>
        <p:xfrm>
          <a:off x="457200" y="1905000"/>
          <a:ext cx="8229599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699"/>
                <a:gridCol w="4152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ZA" sz="2800" dirty="0" smtClean="0"/>
                        <a:t>Assets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800" dirty="0" smtClean="0"/>
                        <a:t>Liabilities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Commercial Loans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smtClean="0"/>
                        <a:t>Deposits</a:t>
                      </a:r>
                      <a:endParaRPr lang="en-US" sz="2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Government</a:t>
                      </a:r>
                      <a:r>
                        <a:rPr lang="en-ZA" sz="2800" baseline="0" dirty="0" smtClean="0"/>
                        <a:t> </a:t>
                      </a:r>
                      <a:r>
                        <a:rPr lang="en-ZA" sz="2800" baseline="0" dirty="0" smtClean="0"/>
                        <a:t>Bonds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Invest in Foreign</a:t>
                      </a:r>
                      <a:r>
                        <a:rPr lang="en-ZA" sz="2800" baseline="0" dirty="0" smtClean="0"/>
                        <a:t> Assets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Bad Loans (-)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800" dirty="0" smtClean="0"/>
                        <a:t>Valuation Effect</a:t>
                      </a:r>
                      <a:r>
                        <a:rPr lang="en-US" sz="2800" baseline="0" dirty="0" smtClean="0"/>
                        <a:t> (-)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Net Worth  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en-US" sz="2800" b="1" dirty="0" smtClean="0">
                          <a:latin typeface="Arial"/>
                          <a:cs typeface="Arial"/>
                        </a:rPr>
                        <a:t>↓</a:t>
                      </a:r>
                      <a:endParaRPr lang="en-US" sz="24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800" dirty="0" smtClean="0"/>
                        <a:t>Shareholders Capital </a:t>
                      </a:r>
                      <a:r>
                        <a:rPr lang="en-US" sz="2800" b="1" dirty="0" smtClean="0">
                          <a:latin typeface="Arial"/>
                          <a:cs typeface="Arial"/>
                        </a:rPr>
                        <a:t>↓</a:t>
                      </a:r>
                      <a:endParaRPr lang="en-US" sz="20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19</a:t>
            </a:fld>
            <a:endParaRPr lang="en-ZA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810000" y="2971800"/>
            <a:ext cx="1066800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581400" y="2895600"/>
            <a:ext cx="1143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7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Lecture Outline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Some general world trends of the last 30 years</a:t>
            </a:r>
          </a:p>
          <a:p>
            <a:r>
              <a:rPr lang="en-ZA" dirty="0" smtClean="0"/>
              <a:t>Economic transmission of crises</a:t>
            </a:r>
          </a:p>
          <a:p>
            <a:r>
              <a:rPr lang="en-ZA" dirty="0" smtClean="0"/>
              <a:t>International imbalances</a:t>
            </a:r>
          </a:p>
          <a:p>
            <a:r>
              <a:rPr lang="en-ZA" dirty="0" smtClean="0"/>
              <a:t>The Sub-Prime financial crisis</a:t>
            </a:r>
          </a:p>
          <a:p>
            <a:r>
              <a:rPr lang="en-ZA" dirty="0" smtClean="0"/>
              <a:t>The Euro crisis and Greece</a:t>
            </a:r>
          </a:p>
          <a:p>
            <a:r>
              <a:rPr lang="en-ZA" dirty="0" smtClean="0"/>
              <a:t>Implications for South Africa</a:t>
            </a:r>
          </a:p>
          <a:p>
            <a:pPr lvl="1"/>
            <a:endParaRPr lang="en-ZA" dirty="0" smtClean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Contagion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A liquidity crunch in an advanced </a:t>
            </a:r>
            <a:r>
              <a:rPr lang="en-ZA" dirty="0" smtClean="0"/>
              <a:t>economy </a:t>
            </a:r>
            <a:r>
              <a:rPr lang="en-GB" dirty="0" smtClean="0"/>
              <a:t>can </a:t>
            </a:r>
            <a:r>
              <a:rPr lang="en-ZA" dirty="0" smtClean="0"/>
              <a:t>spread to smaller markets as </a:t>
            </a:r>
            <a:r>
              <a:rPr lang="en-ZA" dirty="0" smtClean="0"/>
              <a:t>economic agents (individuals + companies) </a:t>
            </a:r>
            <a:r>
              <a:rPr lang="en-ZA" dirty="0" smtClean="0"/>
              <a:t>look for cash.</a:t>
            </a:r>
            <a:endParaRPr lang="en-ZA" dirty="0"/>
          </a:p>
          <a:p>
            <a:r>
              <a:rPr lang="en-ZA" dirty="0" smtClean="0"/>
              <a:t>A contagion effect may result when economic agents believe that a crisis in one country will occur in other similar countries.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11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VII.  </a:t>
            </a:r>
            <a:r>
              <a:rPr lang="en-ZA" b="1" dirty="0" smtClean="0"/>
              <a:t>Global Imbalances Problem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>
                <a:latin typeface="Calibri"/>
                <a:cs typeface="Calibri"/>
              </a:rPr>
              <a:t>The exchange rate should adjust to ensure the tendency toward current account </a:t>
            </a:r>
            <a:r>
              <a:rPr lang="en-ZA" dirty="0" smtClean="0">
                <a:latin typeface="Calibri"/>
                <a:cs typeface="Calibri"/>
              </a:rPr>
              <a:t>balance, so c</a:t>
            </a:r>
            <a:r>
              <a:rPr lang="en-ZA" dirty="0" smtClean="0"/>
              <a:t>ountry’s current account balance cycles around 0 for stability.</a:t>
            </a:r>
          </a:p>
          <a:p>
            <a:r>
              <a:rPr lang="en-ZA" dirty="0" smtClean="0">
                <a:latin typeface="Calibri"/>
                <a:cs typeface="Calibri"/>
              </a:rPr>
              <a:t>Sustained deficits (or surpluses) for long periods indicate some other serious structural problem.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45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182880"/>
            <a:ext cx="8839200" cy="1111664"/>
          </a:xfrm>
        </p:spPr>
        <p:txBody>
          <a:bodyPr>
            <a:normAutofit fontScale="90000"/>
          </a:bodyPr>
          <a:lstStyle/>
          <a:p>
            <a:r>
              <a:rPr lang="en-ZA" b="1" dirty="0" smtClean="0"/>
              <a:t>Persistent Current </a:t>
            </a:r>
            <a:r>
              <a:rPr lang="en-ZA" b="1" dirty="0" smtClean="0"/>
              <a:t>Account </a:t>
            </a:r>
            <a:r>
              <a:rPr lang="en-ZA" b="1" dirty="0" smtClean="0"/>
              <a:t/>
            </a:r>
            <a:br>
              <a:rPr lang="en-ZA" b="1" dirty="0" smtClean="0"/>
            </a:br>
            <a:r>
              <a:rPr lang="en-ZA" b="1" dirty="0" smtClean="0"/>
              <a:t>Surpluses </a:t>
            </a:r>
            <a:r>
              <a:rPr lang="en-ZA" b="1" dirty="0" smtClean="0"/>
              <a:t>And </a:t>
            </a:r>
            <a:r>
              <a:rPr lang="en-ZA" b="1" dirty="0" smtClean="0"/>
              <a:t>Deficits are a Problem</a:t>
            </a:r>
            <a:endParaRPr lang="en-ZA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22</a:t>
            </a:fld>
            <a:endParaRPr lang="en-ZA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001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8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Implications of </a:t>
            </a:r>
            <a:br>
              <a:rPr lang="en-ZA" b="1" dirty="0" smtClean="0"/>
            </a:br>
            <a:r>
              <a:rPr lang="en-ZA" b="1" dirty="0" smtClean="0"/>
              <a:t>Current Account Balance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ZA" dirty="0" smtClean="0"/>
              <a:t>Current </a:t>
            </a:r>
            <a:r>
              <a:rPr lang="en-ZA" dirty="0"/>
              <a:t>account </a:t>
            </a:r>
            <a:r>
              <a:rPr lang="en-ZA" u="sng" dirty="0" smtClean="0"/>
              <a:t>Deficit</a:t>
            </a:r>
            <a:r>
              <a:rPr lang="en-ZA" dirty="0" smtClean="0"/>
              <a:t> </a:t>
            </a:r>
            <a:r>
              <a:rPr lang="en-ZA" sz="3200" b="1" dirty="0"/>
              <a:t>→ </a:t>
            </a:r>
            <a:r>
              <a:rPr lang="en-ZA" dirty="0"/>
              <a:t>capital account </a:t>
            </a:r>
            <a:r>
              <a:rPr lang="en-ZA" dirty="0" smtClean="0"/>
              <a:t>borrower, or debtor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en-ZA" dirty="0" smtClean="0"/>
              <a:t>   (</a:t>
            </a:r>
            <a:r>
              <a:rPr lang="en-ZA" dirty="0" smtClean="0"/>
              <a:t>and vice </a:t>
            </a:r>
            <a:r>
              <a:rPr lang="en-ZA" dirty="0" smtClean="0"/>
              <a:t>versa: Surplus</a:t>
            </a:r>
            <a:r>
              <a:rPr lang="en-ZA" b="1" dirty="0"/>
              <a:t> </a:t>
            </a:r>
            <a:r>
              <a:rPr lang="en-ZA" b="1" dirty="0" smtClean="0"/>
              <a:t>→ </a:t>
            </a:r>
            <a:r>
              <a:rPr lang="en-ZA" dirty="0" smtClean="0"/>
              <a:t>Creditor</a:t>
            </a:r>
            <a:r>
              <a:rPr lang="en-ZA" dirty="0" smtClean="0"/>
              <a:t>)</a:t>
            </a:r>
            <a:endParaRPr lang="en-ZA" dirty="0"/>
          </a:p>
          <a:p>
            <a:pPr>
              <a:spcAft>
                <a:spcPts val="800"/>
              </a:spcAft>
            </a:pPr>
            <a:r>
              <a:rPr lang="en-ZA" dirty="0"/>
              <a:t>Deficit → Currency depreciates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ZA" dirty="0"/>
              <a:t> </a:t>
            </a:r>
            <a:r>
              <a:rPr lang="en-ZA" dirty="0" smtClean="0"/>
              <a:t> [Surplus → Currency appreciates]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endParaRPr lang="en-ZA" dirty="0"/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ZA" dirty="0" smtClean="0"/>
              <a:t>But what about China and USA?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66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China  - USA Symbiosis</a:t>
            </a:r>
            <a:endParaRPr lang="en-ZA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China has large </a:t>
            </a:r>
            <a:r>
              <a:rPr lang="en-ZA" dirty="0" smtClean="0"/>
              <a:t>surpluses so its currency should appreciate</a:t>
            </a:r>
            <a:endParaRPr lang="en-ZA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China loans USA large amounts of money (by buying US government treasury bills) to continue trade imbalance without adjusting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And, China’s exchange rate is </a:t>
            </a:r>
            <a:r>
              <a:rPr lang="en-ZA" dirty="0" smtClean="0"/>
              <a:t>fixed to US$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24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Is China Adjusting</a:t>
            </a:r>
            <a:endParaRPr lang="en-ZA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170719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25</a:t>
            </a:fld>
            <a:endParaRPr lang="en-Z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91200" y="2057400"/>
            <a:ext cx="0" cy="3352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Is China </a:t>
            </a:r>
            <a:r>
              <a:rPr lang="en-ZA" b="1" dirty="0" smtClean="0"/>
              <a:t>Adjusting?</a:t>
            </a:r>
            <a:endParaRPr lang="en-Z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942838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654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Same China Story with </a:t>
            </a:r>
            <a:br>
              <a:rPr lang="en-ZA" dirty="0" smtClean="0"/>
            </a:br>
            <a:r>
              <a:rPr lang="en-ZA" dirty="0" smtClean="0"/>
              <a:t>South Africa?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27</a:t>
            </a:fld>
            <a:endParaRPr lang="en-ZA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32113"/>
              </p:ext>
            </p:extLst>
          </p:nvPr>
        </p:nvGraphicFramePr>
        <p:xfrm>
          <a:off x="457200" y="16002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742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Is China Helping or Hurting Us?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n-ZA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Persistent large surplus → exports are too cheap?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ZA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ZA" dirty="0" smtClean="0"/>
              <a:t>Who receives the benefits?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438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VIII. </a:t>
            </a:r>
            <a:r>
              <a:rPr lang="en-ZA" b="1" dirty="0" smtClean="0"/>
              <a:t>2008-09 Financial Crisis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ZA" dirty="0" smtClean="0"/>
              <a:t>What happened?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200" dirty="0" smtClean="0"/>
              <a:t>US and international banks invested in US subprime mortgage bonds because they provide good return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200" dirty="0" smtClean="0"/>
              <a:t>Quality of those bonds deteriorated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200" dirty="0" smtClean="0"/>
              <a:t>Banks have balance sheet imbalance — fewer assets than liabilities (deposits)</a:t>
            </a:r>
          </a:p>
          <a:p>
            <a:pPr lvl="1">
              <a:buClr>
                <a:schemeClr val="accent1"/>
              </a:buClr>
              <a:buSzPct val="150000"/>
              <a:buFont typeface="Wingdings" pitchFamily="2" charset="2"/>
              <a:buChar char="Ø"/>
            </a:pPr>
            <a:r>
              <a:rPr lang="en-ZA" sz="3200" dirty="0" smtClean="0"/>
              <a:t>Liquidity Crunch</a:t>
            </a:r>
            <a:endParaRPr lang="en-ZA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29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27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prstClr val="black"/>
                </a:solidFill>
              </a:rPr>
              <a:t>I. </a:t>
            </a:r>
            <a:r>
              <a:rPr lang="en-ZA" b="1" dirty="0">
                <a:solidFill>
                  <a:prstClr val="black"/>
                </a:solidFill>
              </a:rPr>
              <a:t>The World Is Growing Rapidly</a:t>
            </a:r>
            <a:endParaRPr lang="en-Z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01598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666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2008-09 Sub-Prime Financial Crisis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ZA" dirty="0" smtClean="0"/>
              <a:t>What to do?</a:t>
            </a:r>
          </a:p>
          <a:p>
            <a:r>
              <a:rPr lang="en-ZA" dirty="0"/>
              <a:t>Raise more capital from shareholders</a:t>
            </a:r>
          </a:p>
          <a:p>
            <a:pPr lvl="1"/>
            <a:r>
              <a:rPr lang="en-ZA" dirty="0"/>
              <a:t>Takes money out of system</a:t>
            </a:r>
          </a:p>
          <a:p>
            <a:r>
              <a:rPr lang="en-ZA" dirty="0" smtClean="0"/>
              <a:t>Stop lending and call in loans</a:t>
            </a:r>
          </a:p>
          <a:p>
            <a:pPr lvl="1"/>
            <a:r>
              <a:rPr lang="en-ZA" dirty="0" smtClean="0"/>
              <a:t>Fewer loans mean less economic growth</a:t>
            </a:r>
          </a:p>
          <a:p>
            <a:r>
              <a:rPr lang="en-ZA" dirty="0" smtClean="0"/>
              <a:t>Issue: Is this systemic risk that requires official intervention?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994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“Moral Hazard” Question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ZA" sz="3200" b="1" u="sng" dirty="0" smtClean="0"/>
              <a:t>Let </a:t>
            </a:r>
            <a:r>
              <a:rPr lang="en-ZA" sz="3200" b="1" u="sng" dirty="0"/>
              <a:t>them go </a:t>
            </a:r>
            <a:r>
              <a:rPr lang="en-ZA" sz="3200" b="1" u="sng" dirty="0" smtClean="0"/>
              <a:t>bankrupt</a:t>
            </a:r>
          </a:p>
          <a:p>
            <a:r>
              <a:rPr lang="en-ZA" sz="3200" dirty="0" smtClean="0"/>
              <a:t>Bailouts encourage bad behaviour of banks</a:t>
            </a:r>
          </a:p>
          <a:p>
            <a:r>
              <a:rPr lang="en-ZA" sz="3200" dirty="0" smtClean="0"/>
              <a:t>Must be consequences for risky behaviour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ZA" sz="3200" b="1" u="sng" dirty="0" smtClean="0"/>
              <a:t>Bailout needed</a:t>
            </a:r>
          </a:p>
          <a:p>
            <a:r>
              <a:rPr lang="en-GB" sz="3200" dirty="0" smtClean="0"/>
              <a:t>To protect</a:t>
            </a:r>
            <a:r>
              <a:rPr lang="en-ZA" sz="3200" dirty="0"/>
              <a:t> </a:t>
            </a:r>
            <a:r>
              <a:rPr lang="en-ZA" sz="3200" dirty="0" smtClean="0"/>
              <a:t>others and prevent panic widespread financial meltdown</a:t>
            </a:r>
          </a:p>
          <a:p>
            <a:r>
              <a:rPr lang="en-ZA" sz="3200" dirty="0" smtClean="0"/>
              <a:t>Must restore profitability of banking system</a:t>
            </a:r>
            <a:endParaRPr lang="en-ZA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3826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Official Response to </a:t>
            </a:r>
            <a:br>
              <a:rPr lang="en-ZA" b="1" dirty="0" smtClean="0"/>
            </a:br>
            <a:r>
              <a:rPr lang="en-ZA" b="1" dirty="0" smtClean="0"/>
              <a:t>Financial Crisis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ZA" dirty="0" smtClean="0"/>
              <a:t>Central bank buys bad assets at full value; i.e. swaps bad bonds for good government treasury bills, thereby improving solvency of banks</a:t>
            </a:r>
          </a:p>
          <a:p>
            <a:r>
              <a:rPr lang="en-ZA" dirty="0" smtClean="0"/>
              <a:t>Fed reduces interest rates to stimulate lending</a:t>
            </a:r>
          </a:p>
          <a:p>
            <a:r>
              <a:rPr lang="en-ZA" dirty="0" smtClean="0"/>
              <a:t>Government provides fiscal stimulus to offset reduction in private sector activity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Side effects: rising government debt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0569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Consequences</a:t>
            </a:r>
            <a:endParaRPr lang="en-ZA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sz="4000" dirty="0"/>
              <a:t>Banks stop lending to reduce </a:t>
            </a:r>
            <a:r>
              <a:rPr lang="en-ZA" sz="4000" dirty="0" smtClean="0"/>
              <a:t>risk, become profitable, and rebuild their balance sheets: reduce bad debts, increase capital and cash, raise profits. Result is recession.</a:t>
            </a:r>
          </a:p>
          <a:p>
            <a:pPr>
              <a:buSzPct val="110000"/>
              <a:buFont typeface="Arial" pitchFamily="34" charset="0"/>
              <a:buChar char="•"/>
            </a:pPr>
            <a:r>
              <a:rPr lang="en-ZA" sz="4000" dirty="0" smtClean="0"/>
              <a:t>Government stimulus creates rising government debt and fear of debt crisis.</a:t>
            </a:r>
          </a:p>
          <a:p>
            <a:pPr>
              <a:buSzPct val="110000"/>
              <a:buFont typeface="Wingdings" pitchFamily="2" charset="2"/>
              <a:buChar char="Ø"/>
            </a:pPr>
            <a:r>
              <a:rPr lang="en-ZA" sz="4000" b="1" i="1" dirty="0" smtClean="0"/>
              <a:t>Should we be fighting recession or debt crisis?</a:t>
            </a:r>
            <a:endParaRPr lang="en-ZA" sz="4000" b="1" i="1" dirty="0"/>
          </a:p>
          <a:p>
            <a:pPr>
              <a:buFont typeface="Wingdings" pitchFamily="2" charset="2"/>
              <a:buChar char="Ø"/>
            </a:pPr>
            <a:endParaRPr lang="en-Z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468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sz="3600" dirty="0" smtClean="0"/>
              <a:t>IX.  </a:t>
            </a:r>
            <a:r>
              <a:rPr lang="en-ZA" sz="4400" b="1" dirty="0" smtClean="0"/>
              <a:t>Greece &amp; the 2011 Euro Crisis</a:t>
            </a:r>
            <a:endParaRPr lang="en-Z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ZA" sz="8000" dirty="0" smtClean="0"/>
              <a:t>What Happened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7500" dirty="0" smtClean="0"/>
              <a:t>Rising Greek government debt service created an expanding budget deficit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7500" dirty="0" smtClean="0"/>
              <a:t>Market perceived government inability to pay debt service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7500" dirty="0" smtClean="0"/>
              <a:t>Government can no longer sell treasury bonds at same low interest rate thus making deficit worse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7500" dirty="0" smtClean="0"/>
              <a:t>Debt trap: </a:t>
            </a:r>
            <a:r>
              <a:rPr lang="en-ZA" sz="7500" dirty="0"/>
              <a:t>need to run fiscal surplus just to </a:t>
            </a:r>
            <a:r>
              <a:rPr lang="en-ZA" sz="7500" dirty="0" smtClean="0"/>
              <a:t>get out of debt; Can’t grow out of your debt/GDP ratio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34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2011 Euro Crisis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ZA" sz="4200" dirty="0" smtClean="0"/>
              <a:t>What to do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300" dirty="0" smtClean="0"/>
              <a:t>Cut government deficit → raise taxes and cut spending (ouch!)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300" dirty="0" smtClean="0"/>
              <a:t>Have European Central Bank buy Greek treasury bonds at low interest rate = “Bailout”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300" dirty="0" smtClean="0"/>
              <a:t>Make all holders of Greek debt take a “Haircut” (i.e. forgive debt)</a:t>
            </a:r>
          </a:p>
          <a:p>
            <a:pPr lvl="1"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en-ZA" sz="3300" dirty="0" smtClean="0"/>
              <a:t>Greek must leave Euro and devalue currency to reduce domestic demand and stimulate exports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69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Why Leave the Euro?</a:t>
            </a:r>
            <a:br>
              <a:rPr lang="en-ZA" b="1" dirty="0" smtClean="0"/>
            </a:br>
            <a:r>
              <a:rPr lang="en-ZA" b="1" dirty="0" smtClean="0"/>
              <a:t>Flexible Exchange Rate </a:t>
            </a:r>
            <a:r>
              <a:rPr lang="en-ZA" b="1" dirty="0" err="1" smtClean="0"/>
              <a:t>Adjusment</a:t>
            </a:r>
            <a:endParaRPr lang="en-ZA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/>
          <a:lstStyle/>
          <a:p>
            <a:r>
              <a:rPr lang="en-ZA" dirty="0" smtClean="0"/>
              <a:t>If country has high inflation or its production costs become uncompetitive at the existing exchange rate, it should depreciate to make exports cheaper and imports more expensive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Depreciation→ M↓ and X↑</a:t>
            </a:r>
          </a:p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36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Adjusting With a </a:t>
            </a:r>
            <a:br>
              <a:rPr lang="en-ZA" b="1" dirty="0" smtClean="0"/>
            </a:br>
            <a:r>
              <a:rPr lang="en-ZA" b="1" dirty="0" smtClean="0"/>
              <a:t>Fixed Exchange Rate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To stimulate private sector activity while contracting public sector, </a:t>
            </a:r>
            <a:r>
              <a:rPr lang="en-ZA" i="1" dirty="0" smtClean="0"/>
              <a:t>must reduce unit labour costs to make Greek economy more internationally competitive</a:t>
            </a:r>
          </a:p>
          <a:p>
            <a:r>
              <a:rPr lang="en-ZA" dirty="0" smtClean="0"/>
              <a:t>If you can’t devalue currency, must cut wages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10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But…Is This Just a Greek Problem?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dirty="0" smtClean="0"/>
              <a:t>Who is holding Greek debt?</a:t>
            </a:r>
          </a:p>
          <a:p>
            <a:pPr lvl="1">
              <a:buClr>
                <a:schemeClr val="accent1"/>
              </a:buClr>
              <a:buFont typeface="Wingdings" pitchFamily="2" charset="2"/>
              <a:buChar char="Ø"/>
            </a:pPr>
            <a:r>
              <a:rPr lang="en-ZA" dirty="0"/>
              <a:t> </a:t>
            </a:r>
            <a:r>
              <a:rPr lang="en-ZA" dirty="0" smtClean="0"/>
              <a:t>EU commercial banks are threatened</a:t>
            </a:r>
          </a:p>
          <a:p>
            <a:r>
              <a:rPr lang="en-ZA" dirty="0" smtClean="0"/>
              <a:t>Is this a European sub-prime crisis?</a:t>
            </a:r>
          </a:p>
          <a:p>
            <a:r>
              <a:rPr lang="en-ZA" dirty="0" smtClean="0"/>
              <a:t>If the EU is current account is in balance, should </a:t>
            </a:r>
            <a:r>
              <a:rPr lang="en-ZA" dirty="0"/>
              <a:t>surplus countries in EU also be adjusting?</a:t>
            </a:r>
          </a:p>
          <a:p>
            <a:r>
              <a:rPr lang="en-ZA" dirty="0" smtClean="0"/>
              <a:t>How to ensure that Greek government behaves in the future?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857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Meaning for South Africa</a:t>
            </a:r>
            <a:endParaRPr lang="en-ZA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ZA" sz="3400" dirty="0" smtClean="0"/>
              <a:t>SA is an open economy that has a current account deficit and financial account surplus, owing to its large financial sector and stock exchange.</a:t>
            </a:r>
          </a:p>
          <a:p>
            <a:r>
              <a:rPr lang="en-ZA" sz="3400" dirty="0" smtClean="0"/>
              <a:t>It is subject to international trade shocks and financial contagion.</a:t>
            </a:r>
          </a:p>
          <a:p>
            <a:r>
              <a:rPr lang="en-ZA" sz="3400" dirty="0" smtClean="0"/>
              <a:t>Thus, good economic policy is necessary to avoid contagion effect.</a:t>
            </a:r>
            <a:endParaRPr lang="en-ZA" sz="3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39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Living Standards Are Rising</a:t>
            </a:r>
            <a:endParaRPr lang="en-ZA" b="1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735929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795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Characteristics of </a:t>
            </a:r>
            <a:br>
              <a:rPr lang="en-ZA" b="1" dirty="0" smtClean="0"/>
            </a:br>
            <a:r>
              <a:rPr lang="en-ZA" b="1" dirty="0" smtClean="0"/>
              <a:t>South Africa Economy</a:t>
            </a:r>
            <a:endParaRPr lang="en-ZA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ZA" sz="3400" dirty="0" smtClean="0"/>
              <a:t>South Africa’s fiscal deficits are 3-5% of GDP, which are moderate.</a:t>
            </a:r>
          </a:p>
          <a:p>
            <a:r>
              <a:rPr lang="en-ZA" sz="3400" dirty="0" smtClean="0"/>
              <a:t>Government debt is about 48% of GDP, which is a safe level.</a:t>
            </a:r>
          </a:p>
          <a:p>
            <a:r>
              <a:rPr lang="en-ZA" sz="3400" dirty="0" smtClean="0"/>
              <a:t>Inflation is moderate (4-7%) and the real interest rate (interest rate-inflation) is low.</a:t>
            </a:r>
          </a:p>
          <a:p>
            <a:r>
              <a:rPr lang="en-ZA" sz="3400" dirty="0" smtClean="0"/>
              <a:t>The exchange rate is volatile.</a:t>
            </a:r>
            <a:endParaRPr lang="en-ZA" sz="3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40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86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Questions and Discussion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World trends – is anything new?</a:t>
            </a:r>
          </a:p>
          <a:p>
            <a:r>
              <a:rPr lang="en-ZA" dirty="0" smtClean="0"/>
              <a:t>Global imbalances – who’s fault is it?</a:t>
            </a:r>
          </a:p>
          <a:p>
            <a:r>
              <a:rPr lang="en-ZA" dirty="0" smtClean="0"/>
              <a:t>The subprime crisis and financial asset shocks – can we prevent another one?</a:t>
            </a:r>
          </a:p>
          <a:p>
            <a:r>
              <a:rPr lang="en-ZA" dirty="0"/>
              <a:t> </a:t>
            </a:r>
            <a:r>
              <a:rPr lang="en-ZA" dirty="0" smtClean="0"/>
              <a:t>The Euro Crisis – who will save the euro?</a:t>
            </a:r>
          </a:p>
          <a:p>
            <a:endParaRPr lang="en-ZA" b="1" dirty="0" smtClean="0"/>
          </a:p>
          <a:p>
            <a:pPr marL="0" indent="0" algn="ctr">
              <a:buNone/>
            </a:pPr>
            <a:endParaRPr lang="en-ZA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41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II. </a:t>
            </a:r>
            <a:r>
              <a:rPr lang="en-ZA" b="1" dirty="0" smtClean="0"/>
              <a:t>Economic Geography of </a:t>
            </a:r>
            <a:br>
              <a:rPr lang="en-ZA" b="1" dirty="0" smtClean="0"/>
            </a:br>
            <a:r>
              <a:rPr lang="en-ZA" b="1" dirty="0" smtClean="0"/>
              <a:t>the World Economy is Shifting</a:t>
            </a:r>
            <a:endParaRPr lang="en-ZA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757719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53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Geography of World Economy is Shifting</a:t>
            </a:r>
            <a:endParaRPr lang="en-Z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663787"/>
              </p:ext>
            </p:extLst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752600"/>
                <a:gridCol w="1371600"/>
                <a:gridCol w="18288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1980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% Share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2010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% Share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USA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2,888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26.0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14,527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23.1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European Union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3,652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34.1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16,242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25.8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South American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845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7.9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4,834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7.7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Asia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667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6.2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9,536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15.2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   China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203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1.9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5,878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9.3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dirty="0" smtClean="0"/>
                        <a:t>Africa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277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2.6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1,049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1.7</a:t>
                      </a:r>
                      <a:endParaRPr lang="en-Z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sz="2400" baseline="0" dirty="0" smtClean="0"/>
                        <a:t>   </a:t>
                      </a:r>
                      <a:r>
                        <a:rPr lang="en-ZA" sz="2400" dirty="0" smtClean="0"/>
                        <a:t>South</a:t>
                      </a:r>
                      <a:r>
                        <a:rPr lang="en-ZA" sz="2400" baseline="0" dirty="0" smtClean="0"/>
                        <a:t> Africa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81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0.8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364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400" dirty="0" smtClean="0"/>
                        <a:t>0.6</a:t>
                      </a:r>
                      <a:endParaRPr lang="en-Z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III. </a:t>
            </a:r>
            <a:r>
              <a:rPr lang="en-ZA" b="1" dirty="0" smtClean="0"/>
              <a:t>The World Economy is More Integrated</a:t>
            </a:r>
            <a:endParaRPr lang="en-ZA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World trade is growing 50% faster than nominal GDP</a:t>
            </a:r>
          </a:p>
          <a:p>
            <a:r>
              <a:rPr lang="en-ZA" dirty="0" smtClean="0"/>
              <a:t>International capital flows are growing faster than trade</a:t>
            </a:r>
          </a:p>
          <a:p>
            <a:r>
              <a:rPr lang="en-ZA" dirty="0" smtClean="0"/>
              <a:t>Telecommunications/internet makes international investment opportunities more easily available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IV.  </a:t>
            </a:r>
            <a:r>
              <a:rPr lang="en-ZA" b="1" dirty="0" smtClean="0"/>
              <a:t>Is the Economy is More Volatile?</a:t>
            </a:r>
            <a:endParaRPr lang="en-ZA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1800"/>
              </a:spcAft>
              <a:buNone/>
            </a:pPr>
            <a:r>
              <a:rPr lang="en-ZA" sz="2800" dirty="0"/>
              <a:t>Reinhart and </a:t>
            </a:r>
            <a:r>
              <a:rPr lang="en-ZA" sz="2800" dirty="0" err="1"/>
              <a:t>Rogoff</a:t>
            </a:r>
            <a:r>
              <a:rPr lang="en-ZA" sz="2800" dirty="0"/>
              <a:t>, </a:t>
            </a:r>
            <a:r>
              <a:rPr lang="en-ZA" sz="2800" u="sng" dirty="0"/>
              <a:t>This </a:t>
            </a:r>
            <a:r>
              <a:rPr lang="en-ZA" sz="2800" u="sng" dirty="0" smtClean="0"/>
              <a:t>Time </a:t>
            </a:r>
            <a:r>
              <a:rPr lang="en-ZA" sz="2800" u="sng" dirty="0"/>
              <a:t>Is </a:t>
            </a:r>
            <a:r>
              <a:rPr lang="en-ZA" sz="2800" u="sng" dirty="0" smtClean="0"/>
              <a:t>Different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ZA" sz="3000" dirty="0" smtClean="0"/>
              <a:t>“...</a:t>
            </a:r>
            <a:r>
              <a:rPr lang="en-ZA" sz="3000" i="1" dirty="0" smtClean="0"/>
              <a:t> financial crises are nothing new.”</a:t>
            </a:r>
            <a:r>
              <a:rPr lang="en-ZA" sz="3000" dirty="0" smtClean="0"/>
              <a:t>	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ZA" sz="3000" dirty="0" smtClean="0"/>
              <a:t>“</a:t>
            </a:r>
            <a:r>
              <a:rPr lang="en-ZA" sz="3000" i="1" dirty="0" smtClean="0"/>
              <a:t>There have been at least 250 sovereign default episodes during 1800-2009”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ZA" sz="3000" dirty="0" smtClean="0"/>
              <a:t>“ </a:t>
            </a:r>
            <a:r>
              <a:rPr lang="en-ZA" sz="3000" i="1" dirty="0" smtClean="0"/>
              <a:t>Today’s emerging market countries did not invent ... repeated sovereign defaults. Rather, a number of today’s now-wealthy countries had similar problems when they were emerging markets.” </a:t>
            </a:r>
            <a:endParaRPr lang="en-ZA" sz="3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Volatility Remains in Commodities</a:t>
            </a:r>
            <a:endParaRPr lang="en-ZA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395050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2012/16/27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0595-22FA-4475-8536-CB0F0AB4D46A}" type="slidenum">
              <a:rPr lang="en-ZA" smtClean="0"/>
              <a:pPr/>
              <a:t>9</a:t>
            </a:fld>
            <a:endParaRPr lang="en-ZA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096000" y="1905000"/>
            <a:ext cx="0" cy="36576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7271</TotalTime>
  <Words>1955</Words>
  <Application>Microsoft Office PowerPoint</Application>
  <PresentationFormat>On-screen Show (4:3)</PresentationFormat>
  <Paragraphs>441</Paragraphs>
  <Slides>41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Decatur</vt:lpstr>
      <vt:lpstr>South Africa In A Changing World:  Current World Economic Trends  And Crises </vt:lpstr>
      <vt:lpstr>Lecture Outline</vt:lpstr>
      <vt:lpstr>I. The World Is Growing Rapidly</vt:lpstr>
      <vt:lpstr>Living Standards Are Rising</vt:lpstr>
      <vt:lpstr>II. Economic Geography of  the World Economy is Shifting</vt:lpstr>
      <vt:lpstr>Geography of World Economy is Shifting</vt:lpstr>
      <vt:lpstr>III. The World Economy is More Integrated</vt:lpstr>
      <vt:lpstr>IV.  Is the Economy is More Volatile?</vt:lpstr>
      <vt:lpstr>Volatility Remains in Commodities</vt:lpstr>
      <vt:lpstr>V. More Economic Convergence?</vt:lpstr>
      <vt:lpstr>Inflation Has Been Variable  but Converging</vt:lpstr>
      <vt:lpstr>Observations</vt:lpstr>
      <vt:lpstr>VI. Economic Transmission Mechanisms</vt:lpstr>
      <vt:lpstr>Traditional Shock Transmission  to Africa – Foreign Demand</vt:lpstr>
      <vt:lpstr>Traditional Shock Transmission  to Africa - Other</vt:lpstr>
      <vt:lpstr>Financial Transmission</vt:lpstr>
      <vt:lpstr>Balance Sheet Effects Commercial Risk</vt:lpstr>
      <vt:lpstr>Balance Sheet Effects: Foreign Borrowing &amp; Exchange Risk</vt:lpstr>
      <vt:lpstr>Balance Sheet Effects Foreign Investment &amp; Exchange Risk</vt:lpstr>
      <vt:lpstr>Contagion</vt:lpstr>
      <vt:lpstr>VII.  Global Imbalances Problem</vt:lpstr>
      <vt:lpstr>Persistent Current Account  Surpluses And Deficits are a Problem</vt:lpstr>
      <vt:lpstr>Implications of  Current Account Balance</vt:lpstr>
      <vt:lpstr>China  - USA Symbiosis</vt:lpstr>
      <vt:lpstr>Is China Adjusting</vt:lpstr>
      <vt:lpstr>Is China Adjusting?</vt:lpstr>
      <vt:lpstr>Same China Story with  South Africa?</vt:lpstr>
      <vt:lpstr>Is China Helping or Hurting Us?</vt:lpstr>
      <vt:lpstr>VIII. 2008-09 Financial Crisis</vt:lpstr>
      <vt:lpstr>2008-09 Sub-Prime Financial Crisis</vt:lpstr>
      <vt:lpstr>“Moral Hazard” Question</vt:lpstr>
      <vt:lpstr>Official Response to  Financial Crisis</vt:lpstr>
      <vt:lpstr>Consequences</vt:lpstr>
      <vt:lpstr>IX.  Greece &amp; the 2011 Euro Crisis</vt:lpstr>
      <vt:lpstr>2011 Euro Crisis</vt:lpstr>
      <vt:lpstr>Why Leave the Euro? Flexible Exchange Rate Adjusment</vt:lpstr>
      <vt:lpstr>Adjusting With a  Fixed Exchange Rate</vt:lpstr>
      <vt:lpstr>But…Is This Just a Greek Problem?</vt:lpstr>
      <vt:lpstr>Meaning for South Africa</vt:lpstr>
      <vt:lpstr>Characteristics of  South Africa Economy</vt:lpstr>
      <vt:lpstr>Questions and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African in  a Changing World</dc:title>
  <dc:creator>MELLYNE</dc:creator>
  <cp:lastModifiedBy>01425399</cp:lastModifiedBy>
  <cp:revision>196</cp:revision>
  <cp:lastPrinted>2012-01-15T16:21:05Z</cp:lastPrinted>
  <dcterms:created xsi:type="dcterms:W3CDTF">2011-12-06T07:04:49Z</dcterms:created>
  <dcterms:modified xsi:type="dcterms:W3CDTF">2012-01-16T10:16:21Z</dcterms:modified>
</cp:coreProperties>
</file>