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143500" cx="9144000"/>
  <p:notesSz cx="6858000" cy="9144000"/>
  <p:embeddedFontLst>
    <p:embeddedFont>
      <p:font typeface="Robo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5B9C843-F636-436F-8767-1645120B1BE3}">
  <a:tblStyle styleId="{05B9C843-F636-436F-8767-1645120B1BE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regular.fntdata"/><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italic.fntdata"/><Relationship Id="rId25" Type="http://schemas.openxmlformats.org/officeDocument/2006/relationships/font" Target="fonts/Roboto-bold.fntdata"/><Relationship Id="rId27" Type="http://schemas.openxmlformats.org/officeDocument/2006/relationships/font" Target="fonts/Robo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a70ea6c5a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a70ea6c5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9f6a8f7aa7_1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9f6a8f7aa7_1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9f6a8f7aa7_1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9f6a8f7aa7_1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9f6a8f7aa7_1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9f6a8f7aa7_1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9f6a8f7aa7_1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9f6a8f7aa7_1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a8d96c2b0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a8d96c2b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a8d96c2b07_0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a8d96c2b07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a8d96c2b07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a8d96c2b07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a9f5a576e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a9f5a576e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a70ea6c5a0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0" name="Google Shape;70;ga70ea6c5a0_0_7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a70ea6c5a0_0_77: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9f6a8f7aa7_1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9f6a8f7aa7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9f6a8f7aa7_1_2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9f6a8f7aa7_1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9f6a8f7aa7_1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g9f6a8f7aa7_1_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9f6a8f7aa7_1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9f6a8f7aa7_1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9f6a8f7aa7_1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9f6a8f7aa7_1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9f6a8f7aa7_1_2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9f6a8f7aa7_1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cohort of academics comprised the sample for this study, comprised largely of grantees from the DOT4D grants programme.</a:t>
            </a:r>
            <a:endParaRPr/>
          </a:p>
          <a:p>
            <a:pPr indent="0" lvl="0" marL="0" rtl="0" algn="l">
              <a:spcBef>
                <a:spcPts val="0"/>
              </a:spcBef>
              <a:spcAft>
                <a:spcPts val="0"/>
              </a:spcAft>
              <a:buNone/>
            </a:pPr>
            <a:r>
              <a:rPr lang="en"/>
              <a:t>Authors used varying approaches to varying degrees of success (based on their context).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9f6a8f7aa7_1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9f6a8f7aa7_1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600"/>
              </a:spcBef>
              <a:spcAft>
                <a:spcPts val="0"/>
              </a:spcAft>
              <a:buClr>
                <a:schemeClr val="dk1"/>
              </a:buClr>
              <a:buSzPts val="1400"/>
              <a:buChar char="○"/>
              <a:defRPr/>
            </a:lvl2pPr>
            <a:lvl3pPr indent="-317500" lvl="2" marL="1371600" rtl="0" algn="l">
              <a:lnSpc>
                <a:spcPct val="90000"/>
              </a:lnSpc>
              <a:spcBef>
                <a:spcPts val="1600"/>
              </a:spcBef>
              <a:spcAft>
                <a:spcPts val="0"/>
              </a:spcAft>
              <a:buClr>
                <a:schemeClr val="dk1"/>
              </a:buClr>
              <a:buSzPts val="1400"/>
              <a:buChar char="■"/>
              <a:defRPr/>
            </a:lvl3pPr>
            <a:lvl4pPr indent="-317500" lvl="3" marL="1828800" rtl="0" algn="l">
              <a:lnSpc>
                <a:spcPct val="90000"/>
              </a:lnSpc>
              <a:spcBef>
                <a:spcPts val="1600"/>
              </a:spcBef>
              <a:spcAft>
                <a:spcPts val="0"/>
              </a:spcAft>
              <a:buClr>
                <a:schemeClr val="dk1"/>
              </a:buClr>
              <a:buSzPts val="1400"/>
              <a:buChar char="●"/>
              <a:defRPr/>
            </a:lvl4pPr>
            <a:lvl5pPr indent="-317500" lvl="4" marL="2286000" rtl="0" algn="l">
              <a:lnSpc>
                <a:spcPct val="90000"/>
              </a:lnSpc>
              <a:spcBef>
                <a:spcPts val="1600"/>
              </a:spcBef>
              <a:spcAft>
                <a:spcPts val="0"/>
              </a:spcAft>
              <a:buClr>
                <a:schemeClr val="dk1"/>
              </a:buClr>
              <a:buSzPts val="1400"/>
              <a:buChar char="○"/>
              <a:defRPr/>
            </a:lvl5pPr>
            <a:lvl6pPr indent="-317500" lvl="5" marL="2743200" rtl="0" algn="l">
              <a:lnSpc>
                <a:spcPct val="90000"/>
              </a:lnSpc>
              <a:spcBef>
                <a:spcPts val="1600"/>
              </a:spcBef>
              <a:spcAft>
                <a:spcPts val="0"/>
              </a:spcAft>
              <a:buClr>
                <a:schemeClr val="dk1"/>
              </a:buClr>
              <a:buSzPts val="1400"/>
              <a:buChar char="■"/>
              <a:defRPr/>
            </a:lvl6pPr>
            <a:lvl7pPr indent="-317500" lvl="6" marL="3200400" rtl="0" algn="l">
              <a:lnSpc>
                <a:spcPct val="90000"/>
              </a:lnSpc>
              <a:spcBef>
                <a:spcPts val="1600"/>
              </a:spcBef>
              <a:spcAft>
                <a:spcPts val="0"/>
              </a:spcAft>
              <a:buClr>
                <a:schemeClr val="dk1"/>
              </a:buClr>
              <a:buSzPts val="1400"/>
              <a:buChar char="●"/>
              <a:defRPr/>
            </a:lvl7pPr>
            <a:lvl8pPr indent="-317500" lvl="7" marL="3657600" rtl="0" algn="l">
              <a:lnSpc>
                <a:spcPct val="90000"/>
              </a:lnSpc>
              <a:spcBef>
                <a:spcPts val="1600"/>
              </a:spcBef>
              <a:spcAft>
                <a:spcPts val="0"/>
              </a:spcAft>
              <a:buClr>
                <a:schemeClr val="dk1"/>
              </a:buClr>
              <a:buSzPts val="1400"/>
              <a:buChar char="○"/>
              <a:defRPr/>
            </a:lvl8pPr>
            <a:lvl9pPr indent="-317500" lvl="8" marL="4114800" rtl="0" algn="l">
              <a:lnSpc>
                <a:spcPct val="90000"/>
              </a:lnSpc>
              <a:spcBef>
                <a:spcPts val="1600"/>
              </a:spcBef>
              <a:spcAft>
                <a:spcPts val="1600"/>
              </a:spcAft>
              <a:buClr>
                <a:schemeClr val="dk1"/>
              </a:buClr>
              <a:buSzPts val="1400"/>
              <a:buChar char="■"/>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gif"/><Relationship Id="rId4" Type="http://schemas.openxmlformats.org/officeDocument/2006/relationships/image" Target="../media/image3.png"/><Relationship Id="rId5" Type="http://schemas.openxmlformats.org/officeDocument/2006/relationships/image" Target="../media/image5.jpg"/><Relationship Id="rId6" Type="http://schemas.openxmlformats.org/officeDocument/2006/relationships/image" Target="../media/image1.png"/><Relationship Id="rId7"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7.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0.jpg"/><Relationship Id="rId4" Type="http://schemas.openxmlformats.org/officeDocument/2006/relationships/image" Target="../media/image19.png"/><Relationship Id="rId5" Type="http://schemas.openxmlformats.org/officeDocument/2006/relationships/image" Target="../media/image23.png"/><Relationship Id="rId6"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5.jpg"/><Relationship Id="rId4" Type="http://schemas.openxmlformats.org/officeDocument/2006/relationships/image" Target="../media/image3.png"/><Relationship Id="rId9" Type="http://schemas.openxmlformats.org/officeDocument/2006/relationships/image" Target="../media/image13.png"/><Relationship Id="rId5" Type="http://schemas.openxmlformats.org/officeDocument/2006/relationships/image" Target="../media/image2.gif"/><Relationship Id="rId6" Type="http://schemas.openxmlformats.org/officeDocument/2006/relationships/image" Target="../media/image24.png"/><Relationship Id="rId7" Type="http://schemas.openxmlformats.org/officeDocument/2006/relationships/image" Target="../media/image27.png"/><Relationship Id="rId8" Type="http://schemas.openxmlformats.org/officeDocument/2006/relationships/image" Target="../media/image25.png"/><Relationship Id="rId11" Type="http://schemas.openxmlformats.org/officeDocument/2006/relationships/image" Target="../media/image29.png"/><Relationship Id="rId10"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open.uct.ac.za/handle/11427/31887" TargetMode="External"/><Relationship Id="rId4" Type="http://schemas.openxmlformats.org/officeDocument/2006/relationships/hyperlink" Target="https://open.uct.ac.za/handle/11427/31887"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0" Type="http://schemas.openxmlformats.org/officeDocument/2006/relationships/hyperlink" Target="http://www.dot4d.uct.ac.za/associate-professor-maria-keet" TargetMode="External"/><Relationship Id="rId22" Type="http://schemas.openxmlformats.org/officeDocument/2006/relationships/hyperlink" Target="http://www.dot4d.uct.ac.za/dr-james-lappeman" TargetMode="External"/><Relationship Id="rId21" Type="http://schemas.openxmlformats.org/officeDocument/2006/relationships/hyperlink" Target="http://www.dot4d.uct.ac.za/dr-jonathan-shock-0" TargetMode="External"/><Relationship Id="rId24" Type="http://schemas.openxmlformats.org/officeDocument/2006/relationships/hyperlink" Target="http://www.dot4d.uct.ac.za/tim-low" TargetMode="External"/><Relationship Id="rId23" Type="http://schemas.openxmlformats.org/officeDocument/2006/relationships/hyperlink" Target="http://www.dot4d.uct.ac.za/dr-james-lappeman" TargetMode="External"/><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30.png"/><Relationship Id="rId4" Type="http://schemas.openxmlformats.org/officeDocument/2006/relationships/image" Target="../media/image10.png"/><Relationship Id="rId9" Type="http://schemas.openxmlformats.org/officeDocument/2006/relationships/image" Target="../media/image18.png"/><Relationship Id="rId26" Type="http://schemas.openxmlformats.org/officeDocument/2006/relationships/hyperlink" Target="http://www.dot4d.uct.ac.za/dr-michael-held" TargetMode="External"/><Relationship Id="rId25" Type="http://schemas.openxmlformats.org/officeDocument/2006/relationships/hyperlink" Target="http://www.dot4d.uct.ac.za/dr-michael-held" TargetMode="External"/><Relationship Id="rId28" Type="http://schemas.openxmlformats.org/officeDocument/2006/relationships/hyperlink" Target="http://www.cons.uct.ac.za/cons/about/staff/academic/windapo" TargetMode="External"/><Relationship Id="rId27" Type="http://schemas.openxmlformats.org/officeDocument/2006/relationships/image" Target="../media/image6.png"/><Relationship Id="rId5" Type="http://schemas.openxmlformats.org/officeDocument/2006/relationships/image" Target="../media/image32.png"/><Relationship Id="rId6" Type="http://schemas.openxmlformats.org/officeDocument/2006/relationships/image" Target="../media/image22.png"/><Relationship Id="rId29" Type="http://schemas.openxmlformats.org/officeDocument/2006/relationships/hyperlink" Target="http://www.cons.uct.ac.za/cons/about/staff/academic/windapo" TargetMode="External"/><Relationship Id="rId7" Type="http://schemas.openxmlformats.org/officeDocument/2006/relationships/image" Target="../media/image14.png"/><Relationship Id="rId8" Type="http://schemas.openxmlformats.org/officeDocument/2006/relationships/image" Target="../media/image21.png"/><Relationship Id="rId31" Type="http://schemas.openxmlformats.org/officeDocument/2006/relationships/hyperlink" Target="http://www.dot4d.uct.ac.za/open-textbook-author-profiles" TargetMode="External"/><Relationship Id="rId30" Type="http://schemas.openxmlformats.org/officeDocument/2006/relationships/hyperlink" Target="http://www.cons.uct.ac.za/cons/about/staff/academic/windapo" TargetMode="External"/><Relationship Id="rId11" Type="http://schemas.openxmlformats.org/officeDocument/2006/relationships/image" Target="../media/image31.png"/><Relationship Id="rId10" Type="http://schemas.openxmlformats.org/officeDocument/2006/relationships/image" Target="../media/image7.png"/><Relationship Id="rId32" Type="http://schemas.openxmlformats.org/officeDocument/2006/relationships/image" Target="../media/image8.jpg"/><Relationship Id="rId13" Type="http://schemas.openxmlformats.org/officeDocument/2006/relationships/hyperlink" Target="http://www.dot4d.uct.ac.za/kensleyrao-apajee-mechanical-engineering" TargetMode="External"/><Relationship Id="rId12" Type="http://schemas.openxmlformats.org/officeDocument/2006/relationships/image" Target="../media/image4.png"/><Relationship Id="rId15" Type="http://schemas.openxmlformats.org/officeDocument/2006/relationships/hyperlink" Target="http://www.dot4d.uct.ac.za/dr-cesarina-edmonds-smith-chemistry" TargetMode="External"/><Relationship Id="rId14" Type="http://schemas.openxmlformats.org/officeDocument/2006/relationships/hyperlink" Target="http://www.dot4d.uct.ac.za/dr-chris-barnett-chemistry" TargetMode="External"/><Relationship Id="rId17" Type="http://schemas.openxmlformats.org/officeDocument/2006/relationships/hyperlink" Target="http://www.dot4d.uct.ac.za/dr-juan-klopper-surgery" TargetMode="External"/><Relationship Id="rId16" Type="http://schemas.openxmlformats.org/officeDocument/2006/relationships/hyperlink" Target="http://www.dot4d.uct.ac.za/dr-stella-papanicolaou-valerie-lehabe-and-maashitoh-rawoot-architecture" TargetMode="External"/><Relationship Id="rId19" Type="http://schemas.openxmlformats.org/officeDocument/2006/relationships/hyperlink" Target="http://www.dot4d.uct.ac.za/associate-professor-maria-keet" TargetMode="External"/><Relationship Id="rId18" Type="http://schemas.openxmlformats.org/officeDocument/2006/relationships/hyperlink" Target="http://www.dot4d.uct.ac.za/dr-juan-klopper-surgery"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1049375"/>
            <a:ext cx="8520600" cy="14622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800"/>
              <a:t>Participatory Pedagogy and Open Textbook Publishing Journeys:</a:t>
            </a:r>
            <a:endParaRPr b="1" sz="1800">
              <a:solidFill>
                <a:srgbClr val="000000"/>
              </a:solidFill>
            </a:endParaRPr>
          </a:p>
          <a:p>
            <a:pPr indent="0" lvl="0" marL="0" rtl="0" algn="l">
              <a:lnSpc>
                <a:spcPct val="115000"/>
              </a:lnSpc>
              <a:spcBef>
                <a:spcPts val="0"/>
              </a:spcBef>
              <a:spcAft>
                <a:spcPts val="0"/>
              </a:spcAft>
              <a:buClr>
                <a:schemeClr val="dk1"/>
              </a:buClr>
              <a:buSzPts val="1100"/>
              <a:buFont typeface="Arial"/>
              <a:buNone/>
            </a:pPr>
            <a:r>
              <a:rPr b="1" lang="en" sz="1800"/>
              <a:t>Emerging Models at the University of Cape Town</a:t>
            </a:r>
            <a:endParaRPr b="1" sz="1800">
              <a:solidFill>
                <a:srgbClr val="000000"/>
              </a:solidFill>
            </a:endParaRPr>
          </a:p>
        </p:txBody>
      </p:sp>
      <p:sp>
        <p:nvSpPr>
          <p:cNvPr id="61" name="Google Shape;61;p14"/>
          <p:cNvSpPr txBox="1"/>
          <p:nvPr>
            <p:ph idx="1" type="subTitle"/>
          </p:nvPr>
        </p:nvSpPr>
        <p:spPr>
          <a:xfrm>
            <a:off x="299425" y="2571750"/>
            <a:ext cx="8520600" cy="7926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400">
                <a:solidFill>
                  <a:schemeClr val="dk1"/>
                </a:solidFill>
              </a:rPr>
              <a:t>By Glenda Cox, </a:t>
            </a:r>
            <a:r>
              <a:rPr lang="en" sz="1400">
                <a:solidFill>
                  <a:schemeClr val="dk1"/>
                </a:solidFill>
              </a:rPr>
              <a:t>Michelle Willmers &amp; </a:t>
            </a:r>
            <a:r>
              <a:rPr lang="en" sz="1400">
                <a:solidFill>
                  <a:schemeClr val="dk1"/>
                </a:solidFill>
              </a:rPr>
              <a:t>Bianca Masuku</a:t>
            </a:r>
            <a:endParaRPr sz="1400">
              <a:solidFill>
                <a:schemeClr val="dk1"/>
              </a:solidFill>
            </a:endParaRPr>
          </a:p>
          <a:p>
            <a:pPr indent="0" lvl="0" marL="0" rtl="0" algn="l">
              <a:lnSpc>
                <a:spcPct val="115000"/>
              </a:lnSpc>
              <a:spcBef>
                <a:spcPts val="1000"/>
              </a:spcBef>
              <a:spcAft>
                <a:spcPts val="0"/>
              </a:spcAft>
              <a:buNone/>
            </a:pPr>
            <a:r>
              <a:rPr lang="en" sz="1400">
                <a:solidFill>
                  <a:schemeClr val="dk1"/>
                </a:solidFill>
              </a:rPr>
              <a:t>Digital Open Textbooks for Development project, Centre for Innovation in Learning and Teaching, </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University of Cape Town</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16 November 2020</a:t>
            </a:r>
            <a:endParaRPr sz="1400">
              <a:solidFill>
                <a:schemeClr val="dk1"/>
              </a:solidFill>
            </a:endParaRPr>
          </a:p>
        </p:txBody>
      </p:sp>
      <p:sp>
        <p:nvSpPr>
          <p:cNvPr id="62" name="Google Shape;62;p14"/>
          <p:cNvSpPr txBox="1"/>
          <p:nvPr/>
        </p:nvSpPr>
        <p:spPr>
          <a:xfrm>
            <a:off x="354025" y="177775"/>
            <a:ext cx="8411400" cy="566700"/>
          </a:xfrm>
          <a:prstGeom prst="rect">
            <a:avLst/>
          </a:prstGeom>
          <a:solidFill>
            <a:srgbClr val="FF9900"/>
          </a:solidFill>
          <a:ln>
            <a:noFill/>
          </a:ln>
        </p:spPr>
        <p:txBody>
          <a:bodyPr anchorCtr="0" anchor="t" bIns="91425" lIns="91425" spcFirstLastPara="1" rIns="91425" wrap="square" tIns="91425">
            <a:noAutofit/>
          </a:bodyPr>
          <a:lstStyle/>
          <a:p>
            <a:pPr indent="0" lvl="0" marL="0" rtl="0" algn="l">
              <a:spcBef>
                <a:spcPts val="1000"/>
              </a:spcBef>
              <a:spcAft>
                <a:spcPts val="0"/>
              </a:spcAft>
              <a:buNone/>
            </a:pPr>
            <a:r>
              <a:t/>
            </a:r>
            <a:endParaRPr b="1" i="1">
              <a:solidFill>
                <a:srgbClr val="FFFFFF"/>
              </a:solidFill>
            </a:endParaRPr>
          </a:p>
        </p:txBody>
      </p:sp>
      <p:pic>
        <p:nvPicPr>
          <p:cNvPr id="63" name="Google Shape;63;p14"/>
          <p:cNvPicPr preferRelativeResize="0"/>
          <p:nvPr/>
        </p:nvPicPr>
        <p:blipFill>
          <a:blip r:embed="rId3">
            <a:alphaModFix/>
          </a:blip>
          <a:stretch>
            <a:fillRect/>
          </a:stretch>
        </p:blipFill>
        <p:spPr>
          <a:xfrm>
            <a:off x="354032" y="4157700"/>
            <a:ext cx="782169" cy="792600"/>
          </a:xfrm>
          <a:prstGeom prst="rect">
            <a:avLst/>
          </a:prstGeom>
          <a:noFill/>
          <a:ln>
            <a:noFill/>
          </a:ln>
        </p:spPr>
      </p:pic>
      <p:pic>
        <p:nvPicPr>
          <p:cNvPr id="64" name="Google Shape;64;p14"/>
          <p:cNvPicPr preferRelativeResize="0"/>
          <p:nvPr/>
        </p:nvPicPr>
        <p:blipFill>
          <a:blip r:embed="rId4">
            <a:alphaModFix/>
          </a:blip>
          <a:stretch>
            <a:fillRect/>
          </a:stretch>
        </p:blipFill>
        <p:spPr>
          <a:xfrm>
            <a:off x="1397708" y="4157696"/>
            <a:ext cx="1773605" cy="792600"/>
          </a:xfrm>
          <a:prstGeom prst="rect">
            <a:avLst/>
          </a:prstGeom>
          <a:noFill/>
          <a:ln>
            <a:noFill/>
          </a:ln>
        </p:spPr>
      </p:pic>
      <p:pic>
        <p:nvPicPr>
          <p:cNvPr id="65" name="Google Shape;65;p14"/>
          <p:cNvPicPr preferRelativeResize="0"/>
          <p:nvPr/>
        </p:nvPicPr>
        <p:blipFill>
          <a:blip r:embed="rId5">
            <a:alphaModFix/>
          </a:blip>
          <a:stretch>
            <a:fillRect/>
          </a:stretch>
        </p:blipFill>
        <p:spPr>
          <a:xfrm>
            <a:off x="3439325" y="4093300"/>
            <a:ext cx="2259073" cy="921400"/>
          </a:xfrm>
          <a:prstGeom prst="rect">
            <a:avLst/>
          </a:prstGeom>
          <a:noFill/>
          <a:ln>
            <a:noFill/>
          </a:ln>
        </p:spPr>
      </p:pic>
      <p:pic>
        <p:nvPicPr>
          <p:cNvPr id="66" name="Google Shape;66;p14"/>
          <p:cNvPicPr preferRelativeResize="0"/>
          <p:nvPr/>
        </p:nvPicPr>
        <p:blipFill>
          <a:blip r:embed="rId6">
            <a:alphaModFix/>
          </a:blip>
          <a:stretch>
            <a:fillRect/>
          </a:stretch>
        </p:blipFill>
        <p:spPr>
          <a:xfrm>
            <a:off x="3065550" y="965525"/>
            <a:ext cx="1736722" cy="424150"/>
          </a:xfrm>
          <a:prstGeom prst="rect">
            <a:avLst/>
          </a:prstGeom>
          <a:noFill/>
          <a:ln>
            <a:noFill/>
          </a:ln>
        </p:spPr>
      </p:pic>
      <p:pic>
        <p:nvPicPr>
          <p:cNvPr id="67" name="Google Shape;67;p14"/>
          <p:cNvPicPr preferRelativeResize="0"/>
          <p:nvPr/>
        </p:nvPicPr>
        <p:blipFill>
          <a:blip r:embed="rId7">
            <a:alphaModFix/>
          </a:blip>
          <a:stretch>
            <a:fillRect/>
          </a:stretch>
        </p:blipFill>
        <p:spPr>
          <a:xfrm>
            <a:off x="459900" y="249050"/>
            <a:ext cx="1211857" cy="4241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3"/>
          <p:cNvSpPr txBox="1"/>
          <p:nvPr>
            <p:ph type="title"/>
          </p:nvPr>
        </p:nvSpPr>
        <p:spPr>
          <a:xfrm>
            <a:off x="151800" y="-30950"/>
            <a:ext cx="8363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b="1" lang="en">
                <a:solidFill>
                  <a:srgbClr val="000000"/>
                </a:solidFill>
              </a:rPr>
              <a:t>Authorship </a:t>
            </a:r>
            <a:r>
              <a:rPr b="1" lang="en">
                <a:solidFill>
                  <a:srgbClr val="000000"/>
                </a:solidFill>
              </a:rPr>
              <a:t>models</a:t>
            </a:r>
            <a:endParaRPr b="1">
              <a:solidFill>
                <a:srgbClr val="000000"/>
              </a:solidFill>
            </a:endParaRPr>
          </a:p>
        </p:txBody>
      </p:sp>
      <p:graphicFrame>
        <p:nvGraphicFramePr>
          <p:cNvPr id="160" name="Google Shape;160;p23"/>
          <p:cNvGraphicFramePr/>
          <p:nvPr/>
        </p:nvGraphicFramePr>
        <p:xfrm>
          <a:off x="74425" y="963250"/>
          <a:ext cx="3000000" cy="3000000"/>
        </p:xfrm>
        <a:graphic>
          <a:graphicData uri="http://schemas.openxmlformats.org/drawingml/2006/table">
            <a:tbl>
              <a:tblPr>
                <a:noFill/>
                <a:tableStyleId>{05B9C843-F636-436F-8767-1645120B1BE3}</a:tableStyleId>
              </a:tblPr>
              <a:tblGrid>
                <a:gridCol w="683650"/>
                <a:gridCol w="614825"/>
                <a:gridCol w="669000"/>
                <a:gridCol w="816625"/>
                <a:gridCol w="878400"/>
                <a:gridCol w="607300"/>
                <a:gridCol w="846850"/>
                <a:gridCol w="926275"/>
                <a:gridCol w="814750"/>
                <a:gridCol w="925250"/>
                <a:gridCol w="1210450"/>
              </a:tblGrid>
              <a:tr h="423775">
                <a:tc>
                  <a:txBody>
                    <a:bodyPr/>
                    <a:lstStyle/>
                    <a:p>
                      <a:pPr indent="0" lvl="0" marL="0" rtl="0" algn="l">
                        <a:spcBef>
                          <a:spcPts val="0"/>
                        </a:spcBef>
                        <a:spcAft>
                          <a:spcPts val="0"/>
                        </a:spcAft>
                        <a:buNone/>
                      </a:pPr>
                      <a:r>
                        <a:rPr lang="en" sz="900"/>
                        <a:t>Abimbola</a:t>
                      </a:r>
                      <a:endParaRPr sz="900"/>
                    </a:p>
                  </a:txBody>
                  <a:tcPr marT="91425" marB="91425" marR="91425" marL="91425"/>
                </a:tc>
                <a:tc>
                  <a:txBody>
                    <a:bodyPr/>
                    <a:lstStyle/>
                    <a:p>
                      <a:pPr indent="0" lvl="0" marL="0" rtl="0" algn="l">
                        <a:spcBef>
                          <a:spcPts val="0"/>
                        </a:spcBef>
                        <a:spcAft>
                          <a:spcPts val="0"/>
                        </a:spcAft>
                        <a:buNone/>
                      </a:pPr>
                      <a:r>
                        <a:rPr lang="en" sz="900"/>
                        <a:t>Claire</a:t>
                      </a:r>
                      <a:endParaRPr sz="900"/>
                    </a:p>
                  </a:txBody>
                  <a:tcPr marT="91425" marB="91425" marR="91425" marL="91425"/>
                </a:tc>
                <a:tc>
                  <a:txBody>
                    <a:bodyPr/>
                    <a:lstStyle/>
                    <a:p>
                      <a:pPr indent="0" lvl="0" marL="0" rtl="0" algn="l">
                        <a:spcBef>
                          <a:spcPts val="0"/>
                        </a:spcBef>
                        <a:spcAft>
                          <a:spcPts val="0"/>
                        </a:spcAft>
                        <a:buNone/>
                      </a:pPr>
                      <a:r>
                        <a:rPr lang="en" sz="900"/>
                        <a:t>Kensley</a:t>
                      </a:r>
                      <a:endParaRPr sz="900"/>
                    </a:p>
                  </a:txBody>
                  <a:tcPr marT="91425" marB="91425" marR="91425" marL="91425"/>
                </a:tc>
                <a:tc>
                  <a:txBody>
                    <a:bodyPr/>
                    <a:lstStyle/>
                    <a:p>
                      <a:pPr indent="0" lvl="0" marL="0" rtl="0" algn="l">
                        <a:spcBef>
                          <a:spcPts val="0"/>
                        </a:spcBef>
                        <a:spcAft>
                          <a:spcPts val="0"/>
                        </a:spcAft>
                        <a:buNone/>
                      </a:pPr>
                      <a:r>
                        <a:rPr lang="en" sz="900"/>
                        <a:t>Stella</a:t>
                      </a:r>
                      <a:endParaRPr sz="900"/>
                    </a:p>
                  </a:txBody>
                  <a:tcPr marT="91425" marB="91425" marR="91425" marL="91425"/>
                </a:tc>
                <a:tc>
                  <a:txBody>
                    <a:bodyPr/>
                    <a:lstStyle/>
                    <a:p>
                      <a:pPr indent="0" lvl="0" marL="0" rtl="0" algn="l">
                        <a:spcBef>
                          <a:spcPts val="0"/>
                        </a:spcBef>
                        <a:spcAft>
                          <a:spcPts val="0"/>
                        </a:spcAft>
                        <a:buNone/>
                      </a:pPr>
                      <a:r>
                        <a:rPr lang="en" sz="900"/>
                        <a:t>Michael</a:t>
                      </a:r>
                      <a:endParaRPr sz="900"/>
                    </a:p>
                  </a:txBody>
                  <a:tcPr marT="91425" marB="91425" marR="91425" marL="91425"/>
                </a:tc>
                <a:tc>
                  <a:txBody>
                    <a:bodyPr/>
                    <a:lstStyle/>
                    <a:p>
                      <a:pPr indent="0" lvl="0" marL="0" rtl="0" algn="l">
                        <a:spcBef>
                          <a:spcPts val="0"/>
                        </a:spcBef>
                        <a:spcAft>
                          <a:spcPts val="0"/>
                        </a:spcAft>
                        <a:buNone/>
                      </a:pPr>
                      <a:r>
                        <a:rPr lang="en" sz="900"/>
                        <a:t>Maria</a:t>
                      </a:r>
                      <a:endParaRPr sz="900"/>
                    </a:p>
                  </a:txBody>
                  <a:tcPr marT="91425" marB="91425" marR="91425" marL="91425"/>
                </a:tc>
                <a:tc>
                  <a:txBody>
                    <a:bodyPr/>
                    <a:lstStyle/>
                    <a:p>
                      <a:pPr indent="0" lvl="0" marL="0" rtl="0" algn="l">
                        <a:spcBef>
                          <a:spcPts val="0"/>
                        </a:spcBef>
                        <a:spcAft>
                          <a:spcPts val="0"/>
                        </a:spcAft>
                        <a:buNone/>
                      </a:pPr>
                      <a:r>
                        <a:rPr lang="en" sz="900"/>
                        <a:t>Jonathan</a:t>
                      </a:r>
                      <a:endParaRPr sz="900"/>
                    </a:p>
                  </a:txBody>
                  <a:tcPr marT="91425" marB="91425" marR="91425" marL="91425"/>
                </a:tc>
                <a:tc>
                  <a:txBody>
                    <a:bodyPr/>
                    <a:lstStyle/>
                    <a:p>
                      <a:pPr indent="0" lvl="0" marL="0" rtl="0" algn="l">
                        <a:spcBef>
                          <a:spcPts val="0"/>
                        </a:spcBef>
                        <a:spcAft>
                          <a:spcPts val="0"/>
                        </a:spcAft>
                        <a:buNone/>
                      </a:pPr>
                      <a:r>
                        <a:rPr lang="en" sz="900"/>
                        <a:t>Tim</a:t>
                      </a:r>
                      <a:endParaRPr sz="900"/>
                    </a:p>
                  </a:txBody>
                  <a:tcPr marT="91425" marB="91425" marR="91425" marL="91425"/>
                </a:tc>
                <a:tc>
                  <a:txBody>
                    <a:bodyPr/>
                    <a:lstStyle/>
                    <a:p>
                      <a:pPr indent="0" lvl="0" marL="0" rtl="0" algn="l">
                        <a:spcBef>
                          <a:spcPts val="0"/>
                        </a:spcBef>
                        <a:spcAft>
                          <a:spcPts val="0"/>
                        </a:spcAft>
                        <a:buNone/>
                      </a:pPr>
                      <a:r>
                        <a:rPr lang="en" sz="900"/>
                        <a:t>James</a:t>
                      </a:r>
                      <a:endParaRPr sz="900"/>
                    </a:p>
                  </a:txBody>
                  <a:tcPr marT="91425" marB="91425" marR="91425" marL="91425"/>
                </a:tc>
                <a:tc>
                  <a:txBody>
                    <a:bodyPr/>
                    <a:lstStyle/>
                    <a:p>
                      <a:pPr indent="0" lvl="0" marL="0" rtl="0" algn="l">
                        <a:spcBef>
                          <a:spcPts val="0"/>
                        </a:spcBef>
                        <a:spcAft>
                          <a:spcPts val="0"/>
                        </a:spcAft>
                        <a:buNone/>
                      </a:pPr>
                      <a:r>
                        <a:rPr lang="en" sz="900"/>
                        <a:t>Ingxoxo</a:t>
                      </a:r>
                      <a:endParaRPr sz="900"/>
                    </a:p>
                  </a:txBody>
                  <a:tcPr marT="91425" marB="91425" marR="91425" marL="91425"/>
                </a:tc>
                <a:tc>
                  <a:txBody>
                    <a:bodyPr/>
                    <a:lstStyle/>
                    <a:p>
                      <a:pPr indent="0" lvl="0" marL="0" rtl="0" algn="l">
                        <a:spcBef>
                          <a:spcPts val="0"/>
                        </a:spcBef>
                        <a:spcAft>
                          <a:spcPts val="0"/>
                        </a:spcAft>
                        <a:buNone/>
                      </a:pPr>
                      <a:r>
                        <a:rPr lang="en" sz="900"/>
                        <a:t>Juan</a:t>
                      </a:r>
                      <a:endParaRPr sz="900"/>
                    </a:p>
                  </a:txBody>
                  <a:tcPr marT="91425" marB="91425" marR="91425" marL="91425"/>
                </a:tc>
              </a:tr>
              <a:tr h="381000">
                <a:tc>
                  <a:txBody>
                    <a:bodyPr/>
                    <a:lstStyle/>
                    <a:p>
                      <a:pPr indent="0" lvl="0" marL="0" rtl="0" algn="l">
                        <a:spcBef>
                          <a:spcPts val="0"/>
                        </a:spcBef>
                        <a:spcAft>
                          <a:spcPts val="0"/>
                        </a:spcAft>
                        <a:buNone/>
                      </a:pPr>
                      <a:r>
                        <a:rPr lang="en" sz="900"/>
                        <a:t>Solo author + student involvement</a:t>
                      </a:r>
                      <a:endParaRPr sz="900"/>
                    </a:p>
                  </a:txBody>
                  <a:tcPr marT="91425" marB="91425" marR="91425" marL="91425"/>
                </a:tc>
                <a:tc>
                  <a:txBody>
                    <a:bodyPr/>
                    <a:lstStyle/>
                    <a:p>
                      <a:pPr indent="0" lvl="0" marL="0" rtl="0" algn="l">
                        <a:spcBef>
                          <a:spcPts val="0"/>
                        </a:spcBef>
                        <a:spcAft>
                          <a:spcPts val="0"/>
                        </a:spcAft>
                        <a:buNone/>
                      </a:pPr>
                      <a:r>
                        <a:rPr lang="en" sz="900"/>
                        <a:t>Solo author + student involvement</a:t>
                      </a:r>
                      <a:endParaRPr sz="900"/>
                    </a:p>
                  </a:txBody>
                  <a:tcPr marT="91425" marB="91425" marR="91425" marL="91425"/>
                </a:tc>
                <a:tc>
                  <a:txBody>
                    <a:bodyPr/>
                    <a:lstStyle/>
                    <a:p>
                      <a:pPr indent="0" lvl="0" marL="0" rtl="0" algn="l">
                        <a:spcBef>
                          <a:spcPts val="0"/>
                        </a:spcBef>
                        <a:spcAft>
                          <a:spcPts val="0"/>
                        </a:spcAft>
                        <a:buNone/>
                      </a:pPr>
                      <a:r>
                        <a:rPr lang="en" sz="900"/>
                        <a:t>Solo student author + UCT intermediary support</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rPr>
                        <a:t>Lead author as editor-in- chief with student co-authors</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rPr>
                        <a:t>Lead author as editor-in- chief with student and colleague co-authors</a:t>
                      </a:r>
                      <a:endParaRPr sz="900">
                        <a:solidFill>
                          <a:schemeClr val="dk1"/>
                        </a:solidFill>
                      </a:endParaRPr>
                    </a:p>
                  </a:txBody>
                  <a:tcPr marT="91425" marB="91425" marR="91425" marL="91425"/>
                </a:tc>
                <a:tc>
                  <a:txBody>
                    <a:bodyPr/>
                    <a:lstStyle/>
                    <a:p>
                      <a:pPr indent="0" lvl="0" marL="0" rtl="0" algn="l">
                        <a:spcBef>
                          <a:spcPts val="0"/>
                        </a:spcBef>
                        <a:spcAft>
                          <a:spcPts val="0"/>
                        </a:spcAft>
                        <a:buNone/>
                      </a:pPr>
                      <a:r>
                        <a:rPr lang="en" sz="900">
                          <a:solidFill>
                            <a:schemeClr val="dk1"/>
                          </a:solidFill>
                        </a:rPr>
                        <a:t>Solo author + student involvement</a:t>
                      </a:r>
                      <a:endParaRPr sz="900">
                        <a:solidFill>
                          <a:schemeClr val="dk1"/>
                        </a:solidFill>
                      </a:endParaRPr>
                    </a:p>
                  </a:txBody>
                  <a:tcPr marT="91425" marB="91425" marR="91425" marL="91425"/>
                </a:tc>
                <a:tc>
                  <a:txBody>
                    <a:bodyPr/>
                    <a:lstStyle/>
                    <a:p>
                      <a:pPr indent="0" lvl="0" marL="0" rtl="0" algn="l">
                        <a:spcBef>
                          <a:spcPts val="0"/>
                        </a:spcBef>
                        <a:spcAft>
                          <a:spcPts val="0"/>
                        </a:spcAft>
                        <a:buNone/>
                      </a:pPr>
                      <a:r>
                        <a:rPr lang="en" sz="900">
                          <a:solidFill>
                            <a:schemeClr val="dk1"/>
                          </a:solidFill>
                        </a:rPr>
                        <a:t>Lead author as editor-in- chief with student and colleague co-authors</a:t>
                      </a:r>
                      <a:endParaRPr sz="900">
                        <a:solidFill>
                          <a:schemeClr val="dk1"/>
                        </a:solidFill>
                      </a:endParaRPr>
                    </a:p>
                    <a:p>
                      <a:pPr indent="0" lvl="0" marL="0" rtl="0" algn="l">
                        <a:spcBef>
                          <a:spcPts val="0"/>
                        </a:spcBef>
                        <a:spcAft>
                          <a:spcPts val="0"/>
                        </a:spcAft>
                        <a:buClr>
                          <a:schemeClr val="dk1"/>
                        </a:buClr>
                        <a:buSzPts val="1100"/>
                        <a:buFont typeface="Arial"/>
                        <a:buNone/>
                      </a:pPr>
                      <a:r>
                        <a:t/>
                      </a:r>
                      <a:endParaRPr sz="9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rPr>
                        <a:t>Content development facilitator with student and colleague co-authors</a:t>
                      </a:r>
                      <a:endParaRPr sz="900">
                        <a:solidFill>
                          <a:schemeClr val="dk1"/>
                        </a:solidFill>
                      </a:endParaRPr>
                    </a:p>
                    <a:p>
                      <a:pPr indent="0" lvl="0" marL="0" rtl="0" algn="l">
                        <a:spcBef>
                          <a:spcPts val="0"/>
                        </a:spcBef>
                        <a:spcAft>
                          <a:spcPts val="0"/>
                        </a:spcAft>
                        <a:buNone/>
                      </a:pPr>
                      <a:r>
                        <a:t/>
                      </a:r>
                      <a:endParaRPr sz="9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rPr>
                        <a:t>Lead author as editor-in- chief with colleague co-authors</a:t>
                      </a:r>
                      <a:endParaRPr sz="900">
                        <a:solidFill>
                          <a:schemeClr val="dk1"/>
                        </a:solidFill>
                      </a:endParaRPr>
                    </a:p>
                  </a:txBody>
                  <a:tcPr marT="91425" marB="91425" marR="91425" marL="91425"/>
                </a:tc>
                <a:tc>
                  <a:txBody>
                    <a:bodyPr/>
                    <a:lstStyle/>
                    <a:p>
                      <a:pPr indent="0" lvl="0" marL="0" rtl="0" algn="l">
                        <a:spcBef>
                          <a:spcPts val="0"/>
                        </a:spcBef>
                        <a:spcAft>
                          <a:spcPts val="0"/>
                        </a:spcAft>
                        <a:buNone/>
                      </a:pPr>
                      <a:r>
                        <a:rPr lang="en" sz="900">
                          <a:solidFill>
                            <a:schemeClr val="dk1"/>
                          </a:solidFill>
                        </a:rPr>
                        <a:t>Content development facilitator with student and colleague co-authors</a:t>
                      </a:r>
                      <a:endParaRPr sz="9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rPr>
                        <a:t>Lead author as editor-in- chief with colleague co-authors</a:t>
                      </a:r>
                      <a:endParaRPr sz="900">
                        <a:solidFill>
                          <a:schemeClr val="dk1"/>
                        </a:solidFill>
                      </a:endParaRPr>
                    </a:p>
                    <a:p>
                      <a:pPr indent="0" lvl="0" marL="0" rtl="0" algn="l">
                        <a:spcBef>
                          <a:spcPts val="0"/>
                        </a:spcBef>
                        <a:spcAft>
                          <a:spcPts val="0"/>
                        </a:spcAft>
                        <a:buNone/>
                      </a:pPr>
                      <a:r>
                        <a:t/>
                      </a:r>
                      <a:endParaRPr sz="900">
                        <a:solidFill>
                          <a:schemeClr val="dk1"/>
                        </a:solidFill>
                      </a:endParaRPr>
                    </a:p>
                  </a:txBody>
                  <a:tcPr marT="91425" marB="91425" marR="91425" marL="91425"/>
                </a:tc>
              </a:tr>
            </a:tbl>
          </a:graphicData>
        </a:graphic>
      </p:graphicFrame>
      <p:sp>
        <p:nvSpPr>
          <p:cNvPr id="161" name="Google Shape;161;p23"/>
          <p:cNvSpPr/>
          <p:nvPr/>
        </p:nvSpPr>
        <p:spPr>
          <a:xfrm>
            <a:off x="228000" y="2853100"/>
            <a:ext cx="13920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Solo author + student involvement</a:t>
            </a:r>
            <a:endParaRPr b="1" sz="1200"/>
          </a:p>
        </p:txBody>
      </p:sp>
      <p:sp>
        <p:nvSpPr>
          <p:cNvPr id="162" name="Google Shape;162;p23"/>
          <p:cNvSpPr/>
          <p:nvPr/>
        </p:nvSpPr>
        <p:spPr>
          <a:xfrm>
            <a:off x="3211175" y="2853100"/>
            <a:ext cx="1513200" cy="8460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Lead author as editor-in-chief with student co-authors</a:t>
            </a:r>
            <a:endParaRPr b="1" sz="1200"/>
          </a:p>
        </p:txBody>
      </p:sp>
      <p:sp>
        <p:nvSpPr>
          <p:cNvPr id="163" name="Google Shape;163;p23"/>
          <p:cNvSpPr/>
          <p:nvPr/>
        </p:nvSpPr>
        <p:spPr>
          <a:xfrm>
            <a:off x="526075" y="3608100"/>
            <a:ext cx="731425" cy="448300"/>
          </a:xfrm>
          <a:prstGeom prst="flowChartOffpage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Content review</a:t>
            </a:r>
            <a:endParaRPr sz="1000"/>
          </a:p>
        </p:txBody>
      </p:sp>
      <p:sp>
        <p:nvSpPr>
          <p:cNvPr id="164" name="Google Shape;164;p23"/>
          <p:cNvSpPr/>
          <p:nvPr/>
        </p:nvSpPr>
        <p:spPr>
          <a:xfrm>
            <a:off x="455300" y="4162500"/>
            <a:ext cx="884775" cy="448300"/>
          </a:xfrm>
          <a:prstGeom prst="flowChartOffpage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t>Graphics production</a:t>
            </a:r>
            <a:endParaRPr sz="1000"/>
          </a:p>
        </p:txBody>
      </p:sp>
      <p:sp>
        <p:nvSpPr>
          <p:cNvPr id="165" name="Google Shape;165;p23"/>
          <p:cNvSpPr/>
          <p:nvPr/>
        </p:nvSpPr>
        <p:spPr>
          <a:xfrm>
            <a:off x="1768844" y="2853100"/>
            <a:ext cx="1265700" cy="8868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Solo student author + UCT intermediary support</a:t>
            </a:r>
            <a:endParaRPr b="1" sz="1200"/>
          </a:p>
        </p:txBody>
      </p:sp>
      <p:sp>
        <p:nvSpPr>
          <p:cNvPr id="166" name="Google Shape;166;p23"/>
          <p:cNvSpPr txBox="1"/>
          <p:nvPr/>
        </p:nvSpPr>
        <p:spPr>
          <a:xfrm>
            <a:off x="1709875" y="3704509"/>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167" name="Google Shape;167;p23"/>
          <p:cNvSpPr/>
          <p:nvPr/>
        </p:nvSpPr>
        <p:spPr>
          <a:xfrm>
            <a:off x="6515216" y="2812291"/>
            <a:ext cx="2016300" cy="8868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rPr>
              <a:t>Content development facilitator with student and colleague co-authors</a:t>
            </a:r>
            <a:endParaRPr b="1" sz="1200"/>
          </a:p>
        </p:txBody>
      </p:sp>
      <p:sp>
        <p:nvSpPr>
          <p:cNvPr id="168" name="Google Shape;168;p23"/>
          <p:cNvSpPr/>
          <p:nvPr/>
        </p:nvSpPr>
        <p:spPr>
          <a:xfrm>
            <a:off x="4937259" y="2839500"/>
            <a:ext cx="1392000" cy="11244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Lead author as editor-in-chief with student and colleague co-authors</a:t>
            </a:r>
            <a:endParaRPr b="1" sz="1200"/>
          </a:p>
        </p:txBody>
      </p:sp>
      <p:sp>
        <p:nvSpPr>
          <p:cNvPr id="169" name="Google Shape;169;p23"/>
          <p:cNvSpPr txBox="1"/>
          <p:nvPr/>
        </p:nvSpPr>
        <p:spPr>
          <a:xfrm>
            <a:off x="226825" y="3473352"/>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3</a:t>
            </a:r>
            <a:endParaRPr b="1" sz="1100">
              <a:solidFill>
                <a:srgbClr val="FF9900"/>
              </a:solidFill>
            </a:endParaRPr>
          </a:p>
        </p:txBody>
      </p:sp>
      <p:sp>
        <p:nvSpPr>
          <p:cNvPr id="170" name="Google Shape;170;p23"/>
          <p:cNvSpPr txBox="1"/>
          <p:nvPr/>
        </p:nvSpPr>
        <p:spPr>
          <a:xfrm>
            <a:off x="3240980" y="3623116"/>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171" name="Google Shape;171;p23"/>
          <p:cNvSpPr txBox="1"/>
          <p:nvPr/>
        </p:nvSpPr>
        <p:spPr>
          <a:xfrm>
            <a:off x="4964108" y="3912436"/>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4</a:t>
            </a:r>
            <a:endParaRPr b="1" sz="1100">
              <a:solidFill>
                <a:srgbClr val="FF9900"/>
              </a:solidFill>
            </a:endParaRPr>
          </a:p>
        </p:txBody>
      </p:sp>
      <p:sp>
        <p:nvSpPr>
          <p:cNvPr id="172" name="Google Shape;172;p23"/>
          <p:cNvSpPr txBox="1"/>
          <p:nvPr/>
        </p:nvSpPr>
        <p:spPr>
          <a:xfrm>
            <a:off x="6583789" y="3704500"/>
            <a:ext cx="3483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2</a:t>
            </a:r>
            <a:endParaRPr b="1" sz="1100">
              <a:solidFill>
                <a:srgbClr val="FF99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4"/>
          <p:cNvSpPr txBox="1"/>
          <p:nvPr>
            <p:ph type="title"/>
          </p:nvPr>
        </p:nvSpPr>
        <p:spPr>
          <a:xfrm>
            <a:off x="79925" y="-260181"/>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b="1" lang="en">
                <a:solidFill>
                  <a:srgbClr val="000000"/>
                </a:solidFill>
              </a:rPr>
              <a:t>Quality assurance models</a:t>
            </a:r>
            <a:endParaRPr b="1">
              <a:solidFill>
                <a:srgbClr val="000000"/>
              </a:solidFill>
            </a:endParaRPr>
          </a:p>
        </p:txBody>
      </p:sp>
      <p:sp>
        <p:nvSpPr>
          <p:cNvPr id="178" name="Google Shape;178;p24"/>
          <p:cNvSpPr/>
          <p:nvPr/>
        </p:nvSpPr>
        <p:spPr>
          <a:xfrm>
            <a:off x="1899058" y="4576328"/>
            <a:ext cx="1738800" cy="4962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Professional editing and proofreading</a:t>
            </a:r>
            <a:endParaRPr b="1" sz="1200"/>
          </a:p>
        </p:txBody>
      </p:sp>
      <p:sp>
        <p:nvSpPr>
          <p:cNvPr id="179" name="Google Shape;179;p24"/>
          <p:cNvSpPr/>
          <p:nvPr/>
        </p:nvSpPr>
        <p:spPr>
          <a:xfrm>
            <a:off x="5856649" y="3719983"/>
            <a:ext cx="1392000" cy="3141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Student review</a:t>
            </a:r>
            <a:endParaRPr b="1" sz="1200"/>
          </a:p>
        </p:txBody>
      </p:sp>
      <p:sp>
        <p:nvSpPr>
          <p:cNvPr id="180" name="Google Shape;180;p24"/>
          <p:cNvSpPr/>
          <p:nvPr/>
        </p:nvSpPr>
        <p:spPr>
          <a:xfrm>
            <a:off x="5935254" y="4359596"/>
            <a:ext cx="1053000" cy="4962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Supervisor review</a:t>
            </a:r>
            <a:endParaRPr b="1" sz="1200"/>
          </a:p>
        </p:txBody>
      </p:sp>
      <p:sp>
        <p:nvSpPr>
          <p:cNvPr id="181" name="Google Shape;181;p24"/>
          <p:cNvSpPr/>
          <p:nvPr/>
        </p:nvSpPr>
        <p:spPr>
          <a:xfrm>
            <a:off x="7529899" y="4355542"/>
            <a:ext cx="1392000" cy="4962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Publisher peer review</a:t>
            </a:r>
            <a:endParaRPr b="1" sz="1200"/>
          </a:p>
        </p:txBody>
      </p:sp>
      <p:sp>
        <p:nvSpPr>
          <p:cNvPr id="182" name="Google Shape;182;p24"/>
          <p:cNvSpPr/>
          <p:nvPr/>
        </p:nvSpPr>
        <p:spPr>
          <a:xfrm>
            <a:off x="1866900" y="3698350"/>
            <a:ext cx="17388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Institutional intermediary editorial support </a:t>
            </a:r>
            <a:endParaRPr b="1" sz="1200"/>
          </a:p>
        </p:txBody>
      </p:sp>
      <p:sp>
        <p:nvSpPr>
          <p:cNvPr id="183" name="Google Shape;183;p24"/>
          <p:cNvSpPr/>
          <p:nvPr/>
        </p:nvSpPr>
        <p:spPr>
          <a:xfrm>
            <a:off x="3830615" y="3698350"/>
            <a:ext cx="17388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Institutional intermediary publishing support </a:t>
            </a:r>
            <a:endParaRPr b="1" sz="1200"/>
          </a:p>
        </p:txBody>
      </p:sp>
      <p:graphicFrame>
        <p:nvGraphicFramePr>
          <p:cNvPr id="184" name="Google Shape;184;p24"/>
          <p:cNvGraphicFramePr/>
          <p:nvPr/>
        </p:nvGraphicFramePr>
        <p:xfrm>
          <a:off x="79913" y="526750"/>
          <a:ext cx="3000000" cy="3000000"/>
        </p:xfrm>
        <a:graphic>
          <a:graphicData uri="http://schemas.openxmlformats.org/drawingml/2006/table">
            <a:tbl>
              <a:tblPr>
                <a:noFill/>
                <a:tableStyleId>{05B9C843-F636-436F-8767-1645120B1BE3}</a:tableStyleId>
              </a:tblPr>
              <a:tblGrid>
                <a:gridCol w="869000"/>
                <a:gridCol w="832950"/>
                <a:gridCol w="856525"/>
                <a:gridCol w="880525"/>
                <a:gridCol w="957250"/>
                <a:gridCol w="789700"/>
                <a:gridCol w="731375"/>
                <a:gridCol w="799000"/>
                <a:gridCol w="835425"/>
                <a:gridCol w="716200"/>
                <a:gridCol w="716200"/>
              </a:tblGrid>
              <a:tr h="423775">
                <a:tc>
                  <a:txBody>
                    <a:bodyPr/>
                    <a:lstStyle/>
                    <a:p>
                      <a:pPr indent="0" lvl="0" marL="0" rtl="0" algn="l">
                        <a:spcBef>
                          <a:spcPts val="0"/>
                        </a:spcBef>
                        <a:spcAft>
                          <a:spcPts val="0"/>
                        </a:spcAft>
                        <a:buNone/>
                      </a:pPr>
                      <a:r>
                        <a:rPr lang="en" sz="900"/>
                        <a:t>Abimbola</a:t>
                      </a:r>
                      <a:endParaRPr sz="900"/>
                    </a:p>
                  </a:txBody>
                  <a:tcPr marT="91425" marB="91425" marR="91425" marL="91425"/>
                </a:tc>
                <a:tc>
                  <a:txBody>
                    <a:bodyPr/>
                    <a:lstStyle/>
                    <a:p>
                      <a:pPr indent="0" lvl="0" marL="0" rtl="0" algn="l">
                        <a:spcBef>
                          <a:spcPts val="0"/>
                        </a:spcBef>
                        <a:spcAft>
                          <a:spcPts val="0"/>
                        </a:spcAft>
                        <a:buNone/>
                      </a:pPr>
                      <a:r>
                        <a:rPr lang="en" sz="900"/>
                        <a:t>Claire</a:t>
                      </a:r>
                      <a:endParaRPr sz="900"/>
                    </a:p>
                  </a:txBody>
                  <a:tcPr marT="91425" marB="91425" marR="91425" marL="91425"/>
                </a:tc>
                <a:tc>
                  <a:txBody>
                    <a:bodyPr/>
                    <a:lstStyle/>
                    <a:p>
                      <a:pPr indent="0" lvl="0" marL="0" rtl="0" algn="l">
                        <a:spcBef>
                          <a:spcPts val="0"/>
                        </a:spcBef>
                        <a:spcAft>
                          <a:spcPts val="0"/>
                        </a:spcAft>
                        <a:buNone/>
                      </a:pPr>
                      <a:r>
                        <a:rPr lang="en" sz="900"/>
                        <a:t>Kensley</a:t>
                      </a:r>
                      <a:endParaRPr sz="900"/>
                    </a:p>
                  </a:txBody>
                  <a:tcPr marT="91425" marB="91425" marR="91425" marL="91425"/>
                </a:tc>
                <a:tc>
                  <a:txBody>
                    <a:bodyPr/>
                    <a:lstStyle/>
                    <a:p>
                      <a:pPr indent="0" lvl="0" marL="0" rtl="0" algn="l">
                        <a:spcBef>
                          <a:spcPts val="0"/>
                        </a:spcBef>
                        <a:spcAft>
                          <a:spcPts val="0"/>
                        </a:spcAft>
                        <a:buNone/>
                      </a:pPr>
                      <a:r>
                        <a:rPr lang="en" sz="900"/>
                        <a:t>Stella</a:t>
                      </a:r>
                      <a:endParaRPr sz="900"/>
                    </a:p>
                  </a:txBody>
                  <a:tcPr marT="91425" marB="91425" marR="91425" marL="91425"/>
                </a:tc>
                <a:tc>
                  <a:txBody>
                    <a:bodyPr/>
                    <a:lstStyle/>
                    <a:p>
                      <a:pPr indent="0" lvl="0" marL="0" rtl="0" algn="l">
                        <a:spcBef>
                          <a:spcPts val="0"/>
                        </a:spcBef>
                        <a:spcAft>
                          <a:spcPts val="0"/>
                        </a:spcAft>
                        <a:buNone/>
                      </a:pPr>
                      <a:r>
                        <a:rPr lang="en" sz="900"/>
                        <a:t>Michael</a:t>
                      </a:r>
                      <a:endParaRPr sz="900"/>
                    </a:p>
                  </a:txBody>
                  <a:tcPr marT="91425" marB="91425" marR="91425" marL="91425"/>
                </a:tc>
                <a:tc>
                  <a:txBody>
                    <a:bodyPr/>
                    <a:lstStyle/>
                    <a:p>
                      <a:pPr indent="0" lvl="0" marL="0" rtl="0" algn="l">
                        <a:spcBef>
                          <a:spcPts val="0"/>
                        </a:spcBef>
                        <a:spcAft>
                          <a:spcPts val="0"/>
                        </a:spcAft>
                        <a:buNone/>
                      </a:pPr>
                      <a:r>
                        <a:rPr lang="en" sz="900"/>
                        <a:t>Maria</a:t>
                      </a:r>
                      <a:endParaRPr sz="900"/>
                    </a:p>
                  </a:txBody>
                  <a:tcPr marT="91425" marB="91425" marR="91425" marL="91425"/>
                </a:tc>
                <a:tc>
                  <a:txBody>
                    <a:bodyPr/>
                    <a:lstStyle/>
                    <a:p>
                      <a:pPr indent="0" lvl="0" marL="0" rtl="0" algn="l">
                        <a:spcBef>
                          <a:spcPts val="0"/>
                        </a:spcBef>
                        <a:spcAft>
                          <a:spcPts val="0"/>
                        </a:spcAft>
                        <a:buNone/>
                      </a:pPr>
                      <a:r>
                        <a:rPr lang="en" sz="900"/>
                        <a:t>Jonathan</a:t>
                      </a:r>
                      <a:endParaRPr sz="900"/>
                    </a:p>
                  </a:txBody>
                  <a:tcPr marT="91425" marB="91425" marR="91425" marL="91425"/>
                </a:tc>
                <a:tc>
                  <a:txBody>
                    <a:bodyPr/>
                    <a:lstStyle/>
                    <a:p>
                      <a:pPr indent="0" lvl="0" marL="0" rtl="0" algn="l">
                        <a:spcBef>
                          <a:spcPts val="0"/>
                        </a:spcBef>
                        <a:spcAft>
                          <a:spcPts val="0"/>
                        </a:spcAft>
                        <a:buNone/>
                      </a:pPr>
                      <a:r>
                        <a:rPr lang="en" sz="900"/>
                        <a:t>Tim</a:t>
                      </a:r>
                      <a:endParaRPr sz="900"/>
                    </a:p>
                  </a:txBody>
                  <a:tcPr marT="91425" marB="91425" marR="91425" marL="91425"/>
                </a:tc>
                <a:tc>
                  <a:txBody>
                    <a:bodyPr/>
                    <a:lstStyle/>
                    <a:p>
                      <a:pPr indent="0" lvl="0" marL="0" rtl="0" algn="l">
                        <a:spcBef>
                          <a:spcPts val="0"/>
                        </a:spcBef>
                        <a:spcAft>
                          <a:spcPts val="0"/>
                        </a:spcAft>
                        <a:buNone/>
                      </a:pPr>
                      <a:r>
                        <a:rPr lang="en" sz="900"/>
                        <a:t>James</a:t>
                      </a:r>
                      <a:endParaRPr sz="900"/>
                    </a:p>
                  </a:txBody>
                  <a:tcPr marT="91425" marB="91425" marR="91425" marL="91425"/>
                </a:tc>
                <a:tc>
                  <a:txBody>
                    <a:bodyPr/>
                    <a:lstStyle/>
                    <a:p>
                      <a:pPr indent="0" lvl="0" marL="0" rtl="0" algn="l">
                        <a:spcBef>
                          <a:spcPts val="0"/>
                        </a:spcBef>
                        <a:spcAft>
                          <a:spcPts val="0"/>
                        </a:spcAft>
                        <a:buNone/>
                      </a:pPr>
                      <a:r>
                        <a:rPr lang="en" sz="900"/>
                        <a:t>Ingxoxo</a:t>
                      </a:r>
                      <a:endParaRPr sz="900"/>
                    </a:p>
                  </a:txBody>
                  <a:tcPr marT="91425" marB="91425" marR="91425" marL="91425"/>
                </a:tc>
                <a:tc>
                  <a:txBody>
                    <a:bodyPr/>
                    <a:lstStyle/>
                    <a:p>
                      <a:pPr indent="0" lvl="0" marL="0" rtl="0" algn="l">
                        <a:spcBef>
                          <a:spcPts val="0"/>
                        </a:spcBef>
                        <a:spcAft>
                          <a:spcPts val="0"/>
                        </a:spcAft>
                        <a:buNone/>
                      </a:pPr>
                      <a:r>
                        <a:rPr lang="en" sz="900"/>
                        <a:t>Juan</a:t>
                      </a:r>
                      <a:endParaRPr sz="900"/>
                    </a:p>
                  </a:txBody>
                  <a:tcPr marT="91425" marB="91425" marR="91425" marL="91425"/>
                </a:tc>
              </a:tr>
              <a:tr h="381000">
                <a:tc>
                  <a:txBody>
                    <a:bodyPr/>
                    <a:lstStyle/>
                    <a:p>
                      <a:pPr indent="0" lvl="0" marL="0" rtl="0" algn="l">
                        <a:spcBef>
                          <a:spcPts val="0"/>
                        </a:spcBef>
                        <a:spcAft>
                          <a:spcPts val="0"/>
                        </a:spcAft>
                        <a:buNone/>
                      </a:pPr>
                      <a:r>
                        <a:rPr lang="en" sz="800">
                          <a:solidFill>
                            <a:schemeClr val="dk1"/>
                          </a:solidFill>
                        </a:rPr>
                        <a:t>Student review</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Publisher peer review</a:t>
                      </a:r>
                      <a:endParaRPr sz="800">
                        <a:solidFill>
                          <a:schemeClr val="dk1"/>
                        </a:solidFill>
                      </a:endParaRPr>
                    </a:p>
                    <a:p>
                      <a:pPr indent="0" lvl="0" marL="0" rtl="0" algn="l">
                        <a:spcBef>
                          <a:spcPts val="0"/>
                        </a:spcBef>
                        <a:spcAft>
                          <a:spcPts val="0"/>
                        </a:spcAft>
                        <a:buNone/>
                      </a:pPr>
                      <a:r>
                        <a:t/>
                      </a:r>
                      <a:endParaRPr sz="800"/>
                    </a:p>
                    <a:p>
                      <a:pPr indent="0" lvl="0" marL="0" rtl="0" algn="l">
                        <a:spcBef>
                          <a:spcPts val="0"/>
                        </a:spcBef>
                        <a:spcAft>
                          <a:spcPts val="0"/>
                        </a:spcAft>
                        <a:buNone/>
                      </a:pPr>
                      <a:r>
                        <a:rPr lang="en" sz="800"/>
                        <a:t>Professional editing and proofreading</a:t>
                      </a:r>
                      <a:endParaRPr sz="800"/>
                    </a:p>
                    <a:p>
                      <a:pPr indent="0" lvl="0" marL="0" rtl="0" algn="l">
                        <a:spcBef>
                          <a:spcPts val="0"/>
                        </a:spcBef>
                        <a:spcAft>
                          <a:spcPts val="0"/>
                        </a:spcAft>
                        <a:buNone/>
                      </a:pPr>
                      <a:r>
                        <a:t/>
                      </a:r>
                      <a:endParaRPr sz="800"/>
                    </a:p>
                    <a:p>
                      <a:pPr indent="0" lvl="0" marL="0" rtl="0" algn="l">
                        <a:spcBef>
                          <a:spcPts val="0"/>
                        </a:spcBef>
                        <a:spcAft>
                          <a:spcPts val="0"/>
                        </a:spcAft>
                        <a:buNone/>
                      </a:pPr>
                      <a:r>
                        <a:rPr lang="en" sz="800"/>
                        <a:t>Professional layout and design</a:t>
                      </a:r>
                      <a:endParaRPr sz="800"/>
                    </a:p>
                    <a:p>
                      <a:pPr indent="0" lvl="0" marL="0" rtl="0" algn="l">
                        <a:spcBef>
                          <a:spcPts val="1000"/>
                        </a:spcBef>
                        <a:spcAft>
                          <a:spcPts val="0"/>
                        </a:spcAft>
                        <a:buNone/>
                      </a:pPr>
                      <a:r>
                        <a:t/>
                      </a:r>
                      <a:endParaRPr sz="800"/>
                    </a:p>
                  </a:txBody>
                  <a:tcPr marT="91425" marB="91425" marR="91425" marL="91425"/>
                </a:tc>
                <a:tc>
                  <a:txBody>
                    <a:bodyPr/>
                    <a:lstStyle/>
                    <a:p>
                      <a:pPr indent="0" lvl="0" marL="0" rtl="0" algn="l">
                        <a:spcBef>
                          <a:spcPts val="0"/>
                        </a:spcBef>
                        <a:spcAft>
                          <a:spcPts val="0"/>
                        </a:spcAft>
                        <a:buNone/>
                      </a:pPr>
                      <a:r>
                        <a:rPr lang="en" sz="800"/>
                        <a:t>Student review</a:t>
                      </a:r>
                      <a:endParaRPr sz="800"/>
                    </a:p>
                    <a:p>
                      <a:pPr indent="0" lvl="0" marL="0" rtl="0" algn="l">
                        <a:spcBef>
                          <a:spcPts val="1000"/>
                        </a:spcBef>
                        <a:spcAft>
                          <a:spcPts val="0"/>
                        </a:spcAft>
                        <a:buNone/>
                      </a:pPr>
                      <a:r>
                        <a:rPr lang="en" sz="800"/>
                        <a:t>Proofreader</a:t>
                      </a:r>
                      <a:endParaRPr sz="800"/>
                    </a:p>
                  </a:txBody>
                  <a:tcPr marT="91425" marB="91425" marR="91425" marL="91425"/>
                </a:tc>
                <a:tc>
                  <a:txBody>
                    <a:bodyPr/>
                    <a:lstStyle/>
                    <a:p>
                      <a:pPr indent="0" lvl="0" marL="0" rtl="0" algn="l">
                        <a:spcBef>
                          <a:spcPts val="0"/>
                        </a:spcBef>
                        <a:spcAft>
                          <a:spcPts val="0"/>
                        </a:spcAft>
                        <a:buNone/>
                      </a:pPr>
                      <a:r>
                        <a:rPr lang="en" sz="800"/>
                        <a:t>Supervisor review </a:t>
                      </a:r>
                      <a:endParaRPr sz="800"/>
                    </a:p>
                    <a:p>
                      <a:pPr indent="0" lvl="0" marL="0" rtl="0" algn="l">
                        <a:spcBef>
                          <a:spcPts val="1000"/>
                        </a:spcBef>
                        <a:spcAft>
                          <a:spcPts val="0"/>
                        </a:spcAft>
                        <a:buNone/>
                      </a:pPr>
                      <a:r>
                        <a:rPr lang="en" sz="800"/>
                        <a:t>Institutional Intermediary editorial support</a:t>
                      </a:r>
                      <a:endParaRPr sz="8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800">
                          <a:solidFill>
                            <a:schemeClr val="dk1"/>
                          </a:solidFill>
                        </a:rPr>
                        <a:t>Student review</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Institutional Intermediary editorial support</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Institutional Intermediary publishing support</a:t>
                      </a:r>
                      <a:endParaRPr sz="800">
                        <a:solidFill>
                          <a:schemeClr val="dk1"/>
                        </a:solidFill>
                      </a:endParaRPr>
                    </a:p>
                    <a:p>
                      <a:pPr indent="0" lvl="0" marL="0" rtl="0" algn="l">
                        <a:spcBef>
                          <a:spcPts val="1000"/>
                        </a:spcBef>
                        <a:spcAft>
                          <a:spcPts val="0"/>
                        </a:spcAft>
                        <a:buClr>
                          <a:schemeClr val="dk1"/>
                        </a:buClr>
                        <a:buSzPts val="1100"/>
                        <a:buFont typeface="Arial"/>
                        <a:buNone/>
                      </a:pPr>
                      <a:r>
                        <a:t/>
                      </a:r>
                      <a:endParaRPr sz="800">
                        <a:solidFill>
                          <a:schemeClr val="dk1"/>
                        </a:solidFill>
                      </a:endParaRPr>
                    </a:p>
                    <a:p>
                      <a:pPr indent="0" lvl="0" marL="0" rtl="0" algn="l">
                        <a:spcBef>
                          <a:spcPts val="0"/>
                        </a:spcBef>
                        <a:spcAft>
                          <a:spcPts val="0"/>
                        </a:spcAft>
                        <a:buClr>
                          <a:schemeClr val="dk1"/>
                        </a:buClr>
                        <a:buSzPts val="1100"/>
                        <a:buFont typeface="Arial"/>
                        <a:buNone/>
                      </a:pPr>
                      <a:r>
                        <a:rPr lang="en" sz="800">
                          <a:solidFill>
                            <a:schemeClr val="dk1"/>
                          </a:solidFill>
                        </a:rPr>
                        <a:t>Professional layout and design</a:t>
                      </a:r>
                      <a:endParaRPr sz="800">
                        <a:solidFill>
                          <a:schemeClr val="dk1"/>
                        </a:solidFill>
                      </a:endParaRPr>
                    </a:p>
                  </a:txBody>
                  <a:tcPr marT="91425" marB="91425" marR="91425" marL="91425"/>
                </a:tc>
                <a:tc>
                  <a:txBody>
                    <a:bodyPr/>
                    <a:lstStyle/>
                    <a:p>
                      <a:pPr indent="0" lvl="0" marL="0" rtl="0" algn="l">
                        <a:spcBef>
                          <a:spcPts val="0"/>
                        </a:spcBef>
                        <a:spcAft>
                          <a:spcPts val="0"/>
                        </a:spcAft>
                        <a:buNone/>
                      </a:pPr>
                      <a:r>
                        <a:rPr lang="en" sz="800">
                          <a:solidFill>
                            <a:schemeClr val="dk1"/>
                          </a:solidFill>
                        </a:rPr>
                        <a:t>Delphi consensus study</a:t>
                      </a:r>
                      <a:endParaRPr sz="800">
                        <a:solidFill>
                          <a:schemeClr val="dk1"/>
                        </a:solidFill>
                      </a:endParaRPr>
                    </a:p>
                    <a:p>
                      <a:pPr indent="0" lvl="0" marL="0" rtl="0" algn="l">
                        <a:spcBef>
                          <a:spcPts val="1000"/>
                        </a:spcBef>
                        <a:spcAft>
                          <a:spcPts val="0"/>
                        </a:spcAft>
                        <a:buNone/>
                      </a:pPr>
                      <a:r>
                        <a:rPr lang="en" sz="800">
                          <a:solidFill>
                            <a:schemeClr val="dk1"/>
                          </a:solidFill>
                        </a:rPr>
                        <a:t>Colleague review</a:t>
                      </a:r>
                      <a:endParaRPr sz="800">
                        <a:solidFill>
                          <a:schemeClr val="dk1"/>
                        </a:solidFill>
                      </a:endParaRPr>
                    </a:p>
                    <a:p>
                      <a:pPr indent="0" lvl="0" marL="0" rtl="0" algn="l">
                        <a:spcBef>
                          <a:spcPts val="1000"/>
                        </a:spcBef>
                        <a:spcAft>
                          <a:spcPts val="0"/>
                        </a:spcAft>
                        <a:buNone/>
                      </a:pPr>
                      <a:r>
                        <a:rPr lang="en" sz="800">
                          <a:solidFill>
                            <a:schemeClr val="dk1"/>
                          </a:solidFill>
                        </a:rPr>
                        <a:t>Community review</a:t>
                      </a:r>
                      <a:endParaRPr sz="800">
                        <a:solidFill>
                          <a:schemeClr val="dk1"/>
                        </a:solidFill>
                      </a:endParaRPr>
                    </a:p>
                    <a:p>
                      <a:pPr indent="0" lvl="0" marL="0" rtl="0" algn="l">
                        <a:spcBef>
                          <a:spcPts val="0"/>
                        </a:spcBef>
                        <a:spcAft>
                          <a:spcPts val="0"/>
                        </a:spcAft>
                        <a:buClr>
                          <a:schemeClr val="dk1"/>
                        </a:buClr>
                        <a:buSzPts val="1100"/>
                        <a:buFont typeface="Arial"/>
                        <a:buNone/>
                      </a:pPr>
                      <a:r>
                        <a:t/>
                      </a:r>
                      <a:endParaRPr sz="800">
                        <a:solidFill>
                          <a:schemeClr val="dk1"/>
                        </a:solidFill>
                      </a:endParaRPr>
                    </a:p>
                  </a:txBody>
                  <a:tcPr marT="91425" marB="91425" marR="91425" marL="91425"/>
                </a:tc>
                <a:tc>
                  <a:txBody>
                    <a:bodyPr/>
                    <a:lstStyle/>
                    <a:p>
                      <a:pPr indent="0" lvl="0" marL="0" rtl="0" algn="l">
                        <a:spcBef>
                          <a:spcPts val="0"/>
                        </a:spcBef>
                        <a:spcAft>
                          <a:spcPts val="0"/>
                        </a:spcAft>
                        <a:buNone/>
                      </a:pPr>
                      <a:r>
                        <a:rPr lang="en" sz="800">
                          <a:solidFill>
                            <a:schemeClr val="dk1"/>
                          </a:solidFill>
                        </a:rPr>
                        <a:t>Student review</a:t>
                      </a:r>
                      <a:endParaRPr sz="800">
                        <a:solidFill>
                          <a:schemeClr val="dk1"/>
                        </a:solidFill>
                      </a:endParaRPr>
                    </a:p>
                    <a:p>
                      <a:pPr indent="0" lvl="0" marL="0" rtl="0" algn="l">
                        <a:spcBef>
                          <a:spcPts val="1000"/>
                        </a:spcBef>
                        <a:spcAft>
                          <a:spcPts val="0"/>
                        </a:spcAft>
                        <a:buNone/>
                      </a:pPr>
                      <a:r>
                        <a:rPr lang="en" sz="800">
                          <a:solidFill>
                            <a:schemeClr val="dk1"/>
                          </a:solidFill>
                        </a:rPr>
                        <a:t>Colleague review</a:t>
                      </a:r>
                      <a:endParaRPr sz="800">
                        <a:solidFill>
                          <a:schemeClr val="dk1"/>
                        </a:solidFill>
                      </a:endParaRPr>
                    </a:p>
                    <a:p>
                      <a:pPr indent="0" lvl="0" marL="0" rtl="0" algn="l">
                        <a:spcBef>
                          <a:spcPts val="1000"/>
                        </a:spcBef>
                        <a:spcAft>
                          <a:spcPts val="0"/>
                        </a:spcAft>
                        <a:buClr>
                          <a:schemeClr val="dk1"/>
                        </a:buClr>
                        <a:buSzPts val="1100"/>
                        <a:buFont typeface="Arial"/>
                        <a:buNone/>
                      </a:pPr>
                      <a:r>
                        <a:t/>
                      </a:r>
                      <a:endParaRPr sz="800">
                        <a:solidFill>
                          <a:schemeClr val="dk1"/>
                        </a:solidFill>
                      </a:endParaRPr>
                    </a:p>
                  </a:txBody>
                  <a:tcPr marT="91425" marB="91425" marR="91425" marL="91425"/>
                </a:tc>
                <a:tc>
                  <a:txBody>
                    <a:bodyPr/>
                    <a:lstStyle/>
                    <a:p>
                      <a:pPr indent="0" lvl="0" marL="0" rtl="0" algn="l">
                        <a:spcBef>
                          <a:spcPts val="0"/>
                        </a:spcBef>
                        <a:spcAft>
                          <a:spcPts val="0"/>
                        </a:spcAft>
                        <a:buNone/>
                      </a:pPr>
                      <a:r>
                        <a:rPr lang="en" sz="800">
                          <a:solidFill>
                            <a:schemeClr val="dk1"/>
                          </a:solidFill>
                        </a:rPr>
                        <a:t>Student review</a:t>
                      </a:r>
                      <a:endParaRPr sz="800">
                        <a:solidFill>
                          <a:schemeClr val="dk1"/>
                        </a:solidFill>
                      </a:endParaRPr>
                    </a:p>
                    <a:p>
                      <a:pPr indent="0" lvl="0" marL="0" rtl="0" algn="l">
                        <a:spcBef>
                          <a:spcPts val="1000"/>
                        </a:spcBef>
                        <a:spcAft>
                          <a:spcPts val="0"/>
                        </a:spcAft>
                        <a:buNone/>
                      </a:pPr>
                      <a:r>
                        <a:rPr lang="en" sz="800">
                          <a:solidFill>
                            <a:schemeClr val="dk1"/>
                          </a:solidFill>
                        </a:rPr>
                        <a:t>Colleague review</a:t>
                      </a:r>
                      <a:endParaRPr sz="8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800">
                          <a:solidFill>
                            <a:schemeClr val="dk1"/>
                          </a:solidFill>
                        </a:rPr>
                        <a:t>Student review</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Colleague review</a:t>
                      </a:r>
                      <a:endParaRPr sz="800">
                        <a:solidFill>
                          <a:schemeClr val="dk1"/>
                        </a:solidFill>
                      </a:endParaRPr>
                    </a:p>
                    <a:p>
                      <a:pPr indent="0" lvl="0" marL="0" rtl="0" algn="l">
                        <a:spcBef>
                          <a:spcPts val="1000"/>
                        </a:spcBef>
                        <a:spcAft>
                          <a:spcPts val="0"/>
                        </a:spcAft>
                        <a:buNone/>
                      </a:pPr>
                      <a:r>
                        <a:t/>
                      </a:r>
                      <a:endParaRPr sz="8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800">
                          <a:solidFill>
                            <a:schemeClr val="dk1"/>
                          </a:solidFill>
                        </a:rPr>
                        <a:t>Student review</a:t>
                      </a:r>
                      <a:endParaRPr sz="800">
                        <a:solidFill>
                          <a:schemeClr val="dk1"/>
                        </a:solidFill>
                      </a:endParaRPr>
                    </a:p>
                    <a:p>
                      <a:pPr indent="0" lvl="0" marL="0" rtl="0" algn="l">
                        <a:spcBef>
                          <a:spcPts val="1000"/>
                        </a:spcBef>
                        <a:spcAft>
                          <a:spcPts val="0"/>
                        </a:spcAft>
                        <a:buNone/>
                      </a:pPr>
                      <a:r>
                        <a:rPr lang="en" sz="800">
                          <a:solidFill>
                            <a:schemeClr val="dk1"/>
                          </a:solidFill>
                        </a:rPr>
                        <a:t>Colleague review</a:t>
                      </a:r>
                      <a:endParaRPr sz="800">
                        <a:solidFill>
                          <a:schemeClr val="dk1"/>
                        </a:solidFill>
                      </a:endParaRPr>
                    </a:p>
                    <a:p>
                      <a:pPr indent="0" lvl="0" marL="0" rtl="0" algn="l">
                        <a:spcBef>
                          <a:spcPts val="1000"/>
                        </a:spcBef>
                        <a:spcAft>
                          <a:spcPts val="0"/>
                        </a:spcAft>
                        <a:buNone/>
                      </a:pPr>
                      <a:r>
                        <a:rPr lang="en" sz="800">
                          <a:solidFill>
                            <a:schemeClr val="dk1"/>
                          </a:solidFill>
                        </a:rPr>
                        <a:t>Institutional Intermediary editorial support</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Institutional Intermediary editorial support</a:t>
                      </a:r>
                      <a:endParaRPr sz="800">
                        <a:solidFill>
                          <a:schemeClr val="dk1"/>
                        </a:solidFill>
                      </a:endParaRPr>
                    </a:p>
                    <a:p>
                      <a:pPr indent="0" lvl="0" marL="0" rtl="0" algn="l">
                        <a:spcBef>
                          <a:spcPts val="1000"/>
                        </a:spcBef>
                        <a:spcAft>
                          <a:spcPts val="0"/>
                        </a:spcAft>
                        <a:buClr>
                          <a:schemeClr val="dk1"/>
                        </a:buClr>
                        <a:buSzPts val="1100"/>
                        <a:buFont typeface="Arial"/>
                        <a:buNone/>
                      </a:pPr>
                      <a:r>
                        <a:t/>
                      </a:r>
                      <a:endParaRPr sz="800">
                        <a:solidFill>
                          <a:schemeClr val="dk1"/>
                        </a:solidFill>
                      </a:endParaRPr>
                    </a:p>
                    <a:p>
                      <a:pPr indent="0" lvl="0" marL="0" rtl="0" algn="l">
                        <a:spcBef>
                          <a:spcPts val="0"/>
                        </a:spcBef>
                        <a:spcAft>
                          <a:spcPts val="0"/>
                        </a:spcAft>
                        <a:buClr>
                          <a:schemeClr val="dk1"/>
                        </a:buClr>
                        <a:buSzPts val="1100"/>
                        <a:buFont typeface="Arial"/>
                        <a:buNone/>
                      </a:pPr>
                      <a:r>
                        <a:rPr lang="en" sz="800">
                          <a:solidFill>
                            <a:schemeClr val="dk1"/>
                          </a:solidFill>
                        </a:rPr>
                        <a:t>Professional layout and design</a:t>
                      </a:r>
                      <a:endParaRPr sz="8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800">
                          <a:solidFill>
                            <a:schemeClr val="dk1"/>
                          </a:solidFill>
                        </a:rPr>
                        <a:t>Student review</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Colleague review</a:t>
                      </a:r>
                      <a:endParaRPr sz="800">
                        <a:solidFill>
                          <a:schemeClr val="dk1"/>
                        </a:solidFill>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800">
                          <a:solidFill>
                            <a:schemeClr val="dk1"/>
                          </a:solidFill>
                        </a:rPr>
                        <a:t>Student review</a:t>
                      </a:r>
                      <a:endParaRPr sz="800">
                        <a:solidFill>
                          <a:schemeClr val="dk1"/>
                        </a:solidFill>
                      </a:endParaRPr>
                    </a:p>
                    <a:p>
                      <a:pPr indent="0" lvl="0" marL="0" rtl="0" algn="l">
                        <a:spcBef>
                          <a:spcPts val="1000"/>
                        </a:spcBef>
                        <a:spcAft>
                          <a:spcPts val="0"/>
                        </a:spcAft>
                        <a:buClr>
                          <a:schemeClr val="dk1"/>
                        </a:buClr>
                        <a:buSzPts val="1100"/>
                        <a:buFont typeface="Arial"/>
                        <a:buNone/>
                      </a:pPr>
                      <a:r>
                        <a:rPr lang="en" sz="800">
                          <a:solidFill>
                            <a:schemeClr val="dk1"/>
                          </a:solidFill>
                        </a:rPr>
                        <a:t>Colleague review</a:t>
                      </a:r>
                      <a:endParaRPr sz="800">
                        <a:solidFill>
                          <a:schemeClr val="dk1"/>
                        </a:solidFill>
                      </a:endParaRPr>
                    </a:p>
                  </a:txBody>
                  <a:tcPr marT="91425" marB="91425" marR="91425" marL="91425"/>
                </a:tc>
              </a:tr>
            </a:tbl>
          </a:graphicData>
        </a:graphic>
      </p:graphicFrame>
      <p:sp>
        <p:nvSpPr>
          <p:cNvPr id="185" name="Google Shape;185;p24"/>
          <p:cNvSpPr/>
          <p:nvPr/>
        </p:nvSpPr>
        <p:spPr>
          <a:xfrm>
            <a:off x="308525" y="3698350"/>
            <a:ext cx="13920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Delphi consensus study</a:t>
            </a:r>
            <a:endParaRPr b="1" sz="1200"/>
          </a:p>
        </p:txBody>
      </p:sp>
      <p:sp>
        <p:nvSpPr>
          <p:cNvPr id="186" name="Google Shape;186;p24"/>
          <p:cNvSpPr/>
          <p:nvPr/>
        </p:nvSpPr>
        <p:spPr>
          <a:xfrm>
            <a:off x="7488924" y="3719996"/>
            <a:ext cx="1392000" cy="4143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Colleague review</a:t>
            </a:r>
            <a:endParaRPr b="1" sz="1200"/>
          </a:p>
        </p:txBody>
      </p:sp>
      <p:sp>
        <p:nvSpPr>
          <p:cNvPr id="187" name="Google Shape;187;p24"/>
          <p:cNvSpPr txBox="1"/>
          <p:nvPr/>
        </p:nvSpPr>
        <p:spPr>
          <a:xfrm>
            <a:off x="324000" y="4279353"/>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188" name="Google Shape;188;p24"/>
          <p:cNvSpPr txBox="1"/>
          <p:nvPr/>
        </p:nvSpPr>
        <p:spPr>
          <a:xfrm>
            <a:off x="1650395" y="4268341"/>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3</a:t>
            </a:r>
            <a:endParaRPr b="1" sz="1100">
              <a:solidFill>
                <a:srgbClr val="FF9900"/>
              </a:solidFill>
            </a:endParaRPr>
          </a:p>
        </p:txBody>
      </p:sp>
      <p:sp>
        <p:nvSpPr>
          <p:cNvPr id="189" name="Google Shape;189;p24"/>
          <p:cNvSpPr txBox="1"/>
          <p:nvPr/>
        </p:nvSpPr>
        <p:spPr>
          <a:xfrm>
            <a:off x="1629918" y="4770525"/>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2</a:t>
            </a:r>
            <a:endParaRPr b="1" sz="1100">
              <a:solidFill>
                <a:srgbClr val="FF9900"/>
              </a:solidFill>
            </a:endParaRPr>
          </a:p>
        </p:txBody>
      </p:sp>
      <p:sp>
        <p:nvSpPr>
          <p:cNvPr id="190" name="Google Shape;190;p24"/>
          <p:cNvSpPr txBox="1"/>
          <p:nvPr/>
        </p:nvSpPr>
        <p:spPr>
          <a:xfrm>
            <a:off x="3659663" y="4268350"/>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2</a:t>
            </a:r>
            <a:endParaRPr b="1" sz="1100">
              <a:solidFill>
                <a:srgbClr val="FF9900"/>
              </a:solidFill>
            </a:endParaRPr>
          </a:p>
        </p:txBody>
      </p:sp>
      <p:sp>
        <p:nvSpPr>
          <p:cNvPr id="191" name="Google Shape;191;p24"/>
          <p:cNvSpPr txBox="1"/>
          <p:nvPr/>
        </p:nvSpPr>
        <p:spPr>
          <a:xfrm>
            <a:off x="5742786" y="4010871"/>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9</a:t>
            </a:r>
            <a:endParaRPr b="1" sz="1100">
              <a:solidFill>
                <a:srgbClr val="FF9900"/>
              </a:solidFill>
            </a:endParaRPr>
          </a:p>
        </p:txBody>
      </p:sp>
      <p:sp>
        <p:nvSpPr>
          <p:cNvPr id="192" name="Google Shape;192;p24"/>
          <p:cNvSpPr txBox="1"/>
          <p:nvPr/>
        </p:nvSpPr>
        <p:spPr>
          <a:xfrm>
            <a:off x="5835940" y="4789737"/>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193" name="Google Shape;193;p24"/>
          <p:cNvSpPr txBox="1"/>
          <p:nvPr/>
        </p:nvSpPr>
        <p:spPr>
          <a:xfrm>
            <a:off x="7321799" y="4050433"/>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7</a:t>
            </a:r>
            <a:endParaRPr b="1" sz="1100">
              <a:solidFill>
                <a:srgbClr val="FF9900"/>
              </a:solidFill>
            </a:endParaRPr>
          </a:p>
        </p:txBody>
      </p:sp>
      <p:sp>
        <p:nvSpPr>
          <p:cNvPr id="194" name="Google Shape;194;p24"/>
          <p:cNvSpPr txBox="1"/>
          <p:nvPr/>
        </p:nvSpPr>
        <p:spPr>
          <a:xfrm>
            <a:off x="7401413" y="4766808"/>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195" name="Google Shape;195;p24"/>
          <p:cNvSpPr/>
          <p:nvPr/>
        </p:nvSpPr>
        <p:spPr>
          <a:xfrm>
            <a:off x="3880102" y="4559550"/>
            <a:ext cx="1738800" cy="4962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Professional layout and graphic design</a:t>
            </a:r>
            <a:endParaRPr b="1" sz="1200"/>
          </a:p>
        </p:txBody>
      </p:sp>
      <p:sp>
        <p:nvSpPr>
          <p:cNvPr id="196" name="Google Shape;196;p24"/>
          <p:cNvSpPr txBox="1"/>
          <p:nvPr/>
        </p:nvSpPr>
        <p:spPr>
          <a:xfrm>
            <a:off x="3651978" y="4770525"/>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3</a:t>
            </a:r>
            <a:endParaRPr b="1" sz="1100">
              <a:solidFill>
                <a:srgbClr val="FF99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5"/>
          <p:cNvSpPr txBox="1"/>
          <p:nvPr>
            <p:ph type="title"/>
          </p:nvPr>
        </p:nvSpPr>
        <p:spPr>
          <a:xfrm>
            <a:off x="79925" y="195419"/>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b="1" lang="en">
                <a:solidFill>
                  <a:srgbClr val="000000"/>
                </a:solidFill>
              </a:rPr>
              <a:t>Publishing models</a:t>
            </a:r>
            <a:endParaRPr b="1">
              <a:solidFill>
                <a:srgbClr val="000000"/>
              </a:solidFill>
            </a:endParaRPr>
          </a:p>
        </p:txBody>
      </p:sp>
      <p:sp>
        <p:nvSpPr>
          <p:cNvPr id="202" name="Google Shape;202;p25"/>
          <p:cNvSpPr/>
          <p:nvPr/>
        </p:nvSpPr>
        <p:spPr>
          <a:xfrm>
            <a:off x="4110475" y="3028250"/>
            <a:ext cx="2152500" cy="4998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UCT Libraries + </a:t>
            </a:r>
            <a:r>
              <a:rPr b="1" lang="en" sz="1200"/>
              <a:t> institute as co-publishers</a:t>
            </a:r>
            <a:endParaRPr b="1" sz="1200"/>
          </a:p>
        </p:txBody>
      </p:sp>
      <p:sp>
        <p:nvSpPr>
          <p:cNvPr id="203" name="Google Shape;203;p25"/>
          <p:cNvSpPr/>
          <p:nvPr/>
        </p:nvSpPr>
        <p:spPr>
          <a:xfrm>
            <a:off x="1049930" y="3018900"/>
            <a:ext cx="1256700" cy="4998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Author as self-publisher</a:t>
            </a:r>
            <a:endParaRPr b="1" sz="1200"/>
          </a:p>
        </p:txBody>
      </p:sp>
      <p:sp>
        <p:nvSpPr>
          <p:cNvPr id="204" name="Google Shape;204;p25"/>
          <p:cNvSpPr/>
          <p:nvPr/>
        </p:nvSpPr>
        <p:spPr>
          <a:xfrm>
            <a:off x="2579503" y="3028250"/>
            <a:ext cx="1307700" cy="4998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Initiative as self-publisher</a:t>
            </a:r>
            <a:endParaRPr b="1" sz="1200"/>
          </a:p>
        </p:txBody>
      </p:sp>
      <p:graphicFrame>
        <p:nvGraphicFramePr>
          <p:cNvPr id="205" name="Google Shape;205;p25"/>
          <p:cNvGraphicFramePr/>
          <p:nvPr/>
        </p:nvGraphicFramePr>
        <p:xfrm>
          <a:off x="79913" y="1364950"/>
          <a:ext cx="3000000" cy="3000000"/>
        </p:xfrm>
        <a:graphic>
          <a:graphicData uri="http://schemas.openxmlformats.org/drawingml/2006/table">
            <a:tbl>
              <a:tblPr>
                <a:noFill/>
                <a:tableStyleId>{05B9C843-F636-436F-8767-1645120B1BE3}</a:tableStyleId>
              </a:tblPr>
              <a:tblGrid>
                <a:gridCol w="739750"/>
                <a:gridCol w="903125"/>
                <a:gridCol w="888525"/>
                <a:gridCol w="778325"/>
                <a:gridCol w="797025"/>
                <a:gridCol w="911625"/>
                <a:gridCol w="768825"/>
                <a:gridCol w="765225"/>
                <a:gridCol w="912500"/>
                <a:gridCol w="759650"/>
                <a:gridCol w="759650"/>
              </a:tblGrid>
              <a:tr h="402900">
                <a:tc>
                  <a:txBody>
                    <a:bodyPr/>
                    <a:lstStyle/>
                    <a:p>
                      <a:pPr indent="0" lvl="0" marL="0" rtl="0" algn="l">
                        <a:spcBef>
                          <a:spcPts val="0"/>
                        </a:spcBef>
                        <a:spcAft>
                          <a:spcPts val="0"/>
                        </a:spcAft>
                        <a:buNone/>
                      </a:pPr>
                      <a:r>
                        <a:rPr lang="en" sz="900"/>
                        <a:t>Abimbola</a:t>
                      </a:r>
                      <a:endParaRPr sz="900"/>
                    </a:p>
                  </a:txBody>
                  <a:tcPr marT="91425" marB="91425" marR="91425" marL="91425"/>
                </a:tc>
                <a:tc>
                  <a:txBody>
                    <a:bodyPr/>
                    <a:lstStyle/>
                    <a:p>
                      <a:pPr indent="0" lvl="0" marL="0" rtl="0" algn="l">
                        <a:spcBef>
                          <a:spcPts val="0"/>
                        </a:spcBef>
                        <a:spcAft>
                          <a:spcPts val="0"/>
                        </a:spcAft>
                        <a:buNone/>
                      </a:pPr>
                      <a:r>
                        <a:rPr lang="en" sz="900"/>
                        <a:t>Claire</a:t>
                      </a:r>
                      <a:endParaRPr sz="900"/>
                    </a:p>
                  </a:txBody>
                  <a:tcPr marT="91425" marB="91425" marR="91425" marL="91425"/>
                </a:tc>
                <a:tc>
                  <a:txBody>
                    <a:bodyPr/>
                    <a:lstStyle/>
                    <a:p>
                      <a:pPr indent="0" lvl="0" marL="0" rtl="0" algn="l">
                        <a:spcBef>
                          <a:spcPts val="0"/>
                        </a:spcBef>
                        <a:spcAft>
                          <a:spcPts val="0"/>
                        </a:spcAft>
                        <a:buNone/>
                      </a:pPr>
                      <a:r>
                        <a:rPr lang="en" sz="900"/>
                        <a:t>Kensley</a:t>
                      </a:r>
                      <a:endParaRPr sz="900"/>
                    </a:p>
                  </a:txBody>
                  <a:tcPr marT="91425" marB="91425" marR="91425" marL="91425"/>
                </a:tc>
                <a:tc>
                  <a:txBody>
                    <a:bodyPr/>
                    <a:lstStyle/>
                    <a:p>
                      <a:pPr indent="0" lvl="0" marL="0" rtl="0" algn="l">
                        <a:spcBef>
                          <a:spcPts val="0"/>
                        </a:spcBef>
                        <a:spcAft>
                          <a:spcPts val="0"/>
                        </a:spcAft>
                        <a:buNone/>
                      </a:pPr>
                      <a:r>
                        <a:rPr lang="en" sz="900"/>
                        <a:t>Stella</a:t>
                      </a:r>
                      <a:endParaRPr sz="900"/>
                    </a:p>
                  </a:txBody>
                  <a:tcPr marT="91425" marB="91425" marR="91425" marL="91425"/>
                </a:tc>
                <a:tc>
                  <a:txBody>
                    <a:bodyPr/>
                    <a:lstStyle/>
                    <a:p>
                      <a:pPr indent="0" lvl="0" marL="0" rtl="0" algn="l">
                        <a:spcBef>
                          <a:spcPts val="0"/>
                        </a:spcBef>
                        <a:spcAft>
                          <a:spcPts val="0"/>
                        </a:spcAft>
                        <a:buNone/>
                      </a:pPr>
                      <a:r>
                        <a:rPr lang="en" sz="900"/>
                        <a:t>Michael</a:t>
                      </a:r>
                      <a:endParaRPr sz="900"/>
                    </a:p>
                  </a:txBody>
                  <a:tcPr marT="91425" marB="91425" marR="91425" marL="91425"/>
                </a:tc>
                <a:tc>
                  <a:txBody>
                    <a:bodyPr/>
                    <a:lstStyle/>
                    <a:p>
                      <a:pPr indent="0" lvl="0" marL="0" rtl="0" algn="l">
                        <a:spcBef>
                          <a:spcPts val="0"/>
                        </a:spcBef>
                        <a:spcAft>
                          <a:spcPts val="0"/>
                        </a:spcAft>
                        <a:buNone/>
                      </a:pPr>
                      <a:r>
                        <a:rPr lang="en" sz="900"/>
                        <a:t>Maria</a:t>
                      </a:r>
                      <a:endParaRPr sz="900"/>
                    </a:p>
                  </a:txBody>
                  <a:tcPr marT="91425" marB="91425" marR="91425" marL="91425"/>
                </a:tc>
                <a:tc>
                  <a:txBody>
                    <a:bodyPr/>
                    <a:lstStyle/>
                    <a:p>
                      <a:pPr indent="0" lvl="0" marL="0" rtl="0" algn="l">
                        <a:spcBef>
                          <a:spcPts val="0"/>
                        </a:spcBef>
                        <a:spcAft>
                          <a:spcPts val="0"/>
                        </a:spcAft>
                        <a:buNone/>
                      </a:pPr>
                      <a:r>
                        <a:rPr lang="en" sz="900"/>
                        <a:t>Jonathan</a:t>
                      </a:r>
                      <a:endParaRPr sz="900"/>
                    </a:p>
                  </a:txBody>
                  <a:tcPr marT="91425" marB="91425" marR="91425" marL="91425"/>
                </a:tc>
                <a:tc>
                  <a:txBody>
                    <a:bodyPr/>
                    <a:lstStyle/>
                    <a:p>
                      <a:pPr indent="0" lvl="0" marL="0" rtl="0" algn="l">
                        <a:spcBef>
                          <a:spcPts val="0"/>
                        </a:spcBef>
                        <a:spcAft>
                          <a:spcPts val="0"/>
                        </a:spcAft>
                        <a:buNone/>
                      </a:pPr>
                      <a:r>
                        <a:rPr lang="en" sz="900"/>
                        <a:t>Tim</a:t>
                      </a:r>
                      <a:endParaRPr sz="900"/>
                    </a:p>
                  </a:txBody>
                  <a:tcPr marT="91425" marB="91425" marR="91425" marL="91425"/>
                </a:tc>
                <a:tc>
                  <a:txBody>
                    <a:bodyPr/>
                    <a:lstStyle/>
                    <a:p>
                      <a:pPr indent="0" lvl="0" marL="0" rtl="0" algn="l">
                        <a:spcBef>
                          <a:spcPts val="0"/>
                        </a:spcBef>
                        <a:spcAft>
                          <a:spcPts val="0"/>
                        </a:spcAft>
                        <a:buNone/>
                      </a:pPr>
                      <a:r>
                        <a:rPr lang="en" sz="900"/>
                        <a:t>James</a:t>
                      </a:r>
                      <a:endParaRPr sz="900"/>
                    </a:p>
                  </a:txBody>
                  <a:tcPr marT="91425" marB="91425" marR="91425" marL="91425"/>
                </a:tc>
                <a:tc>
                  <a:txBody>
                    <a:bodyPr/>
                    <a:lstStyle/>
                    <a:p>
                      <a:pPr indent="0" lvl="0" marL="0" rtl="0" algn="l">
                        <a:spcBef>
                          <a:spcPts val="0"/>
                        </a:spcBef>
                        <a:spcAft>
                          <a:spcPts val="0"/>
                        </a:spcAft>
                        <a:buNone/>
                      </a:pPr>
                      <a:r>
                        <a:rPr lang="en" sz="900"/>
                        <a:t>Ingxoxo</a:t>
                      </a:r>
                      <a:endParaRPr sz="900"/>
                    </a:p>
                  </a:txBody>
                  <a:tcPr marT="91425" marB="91425" marR="91425" marL="91425"/>
                </a:tc>
                <a:tc>
                  <a:txBody>
                    <a:bodyPr/>
                    <a:lstStyle/>
                    <a:p>
                      <a:pPr indent="0" lvl="0" marL="0" rtl="0" algn="l">
                        <a:spcBef>
                          <a:spcPts val="0"/>
                        </a:spcBef>
                        <a:spcAft>
                          <a:spcPts val="0"/>
                        </a:spcAft>
                        <a:buNone/>
                      </a:pPr>
                      <a:r>
                        <a:rPr lang="en" sz="900"/>
                        <a:t>Juan</a:t>
                      </a:r>
                      <a:endParaRPr sz="900"/>
                    </a:p>
                  </a:txBody>
                  <a:tcPr marT="91425" marB="91425" marR="91425" marL="91425"/>
                </a:tc>
              </a:tr>
              <a:tr h="927325">
                <a:tc>
                  <a:txBody>
                    <a:bodyPr/>
                    <a:lstStyle/>
                    <a:p>
                      <a:pPr indent="0" lvl="0" marL="0" rtl="0" algn="l">
                        <a:spcBef>
                          <a:spcPts val="0"/>
                        </a:spcBef>
                        <a:spcAft>
                          <a:spcPts val="0"/>
                        </a:spcAft>
                        <a:buNone/>
                      </a:pPr>
                      <a:r>
                        <a:rPr lang="en" sz="900"/>
                        <a:t>External publisher</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Author as self-publisher</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Author as self-publisher</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Initiative as self- publisher</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Initiative as self- publisher</a:t>
                      </a:r>
                      <a:endParaRPr sz="900"/>
                    </a:p>
                  </a:txBody>
                  <a:tcPr marT="91425" marB="91425" marR="91425" marL="91425"/>
                </a:tc>
                <a:tc>
                  <a:txBody>
                    <a:bodyPr/>
                    <a:lstStyle/>
                    <a:p>
                      <a:pPr indent="0" lvl="0" marL="0" rtl="0" algn="l">
                        <a:spcBef>
                          <a:spcPts val="0"/>
                        </a:spcBef>
                        <a:spcAft>
                          <a:spcPts val="0"/>
                        </a:spcAft>
                        <a:buNone/>
                      </a:pPr>
                      <a:r>
                        <a:rPr lang="en" sz="900"/>
                        <a:t>Author as self-publisher </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Author </a:t>
                      </a:r>
                      <a:r>
                        <a:rPr lang="en" sz="900"/>
                        <a:t>as self- publisher</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Initiative as self- publisher</a:t>
                      </a:r>
                      <a:endParaRPr sz="900"/>
                    </a:p>
                    <a:p>
                      <a:pPr indent="0" lvl="0" marL="0" rtl="0" algn="l">
                        <a:spcBef>
                          <a:spcPts val="0"/>
                        </a:spcBef>
                        <a:spcAft>
                          <a:spcPts val="0"/>
                        </a:spcAft>
                        <a:buNone/>
                      </a:pPr>
                      <a:r>
                        <a:t/>
                      </a:r>
                      <a:endParaRPr sz="900"/>
                    </a:p>
                  </a:txBody>
                  <a:tcPr marT="91425" marB="91425" marR="91425" marL="91425"/>
                </a:tc>
                <a:tc>
                  <a:txBody>
                    <a:bodyPr/>
                    <a:lstStyle/>
                    <a:p>
                      <a:pPr indent="0" lvl="0" marL="0" rtl="0" algn="l">
                        <a:spcBef>
                          <a:spcPts val="0"/>
                        </a:spcBef>
                        <a:spcAft>
                          <a:spcPts val="0"/>
                        </a:spcAft>
                        <a:buNone/>
                      </a:pPr>
                      <a:r>
                        <a:rPr lang="en" sz="900"/>
                        <a:t>UCT Libraries + institute </a:t>
                      </a:r>
                      <a:r>
                        <a:rPr lang="en" sz="900"/>
                        <a:t> as co-publishers</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Initiative as self- publisher</a:t>
                      </a:r>
                      <a:endParaRPr sz="9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t>Author </a:t>
                      </a:r>
                      <a:r>
                        <a:rPr lang="en" sz="900"/>
                        <a:t>as self- publisher</a:t>
                      </a:r>
                      <a:endParaRPr sz="900"/>
                    </a:p>
                  </a:txBody>
                  <a:tcPr marT="91425" marB="91425" marR="91425" marL="91425"/>
                </a:tc>
              </a:tr>
            </a:tbl>
          </a:graphicData>
        </a:graphic>
      </p:graphicFrame>
      <p:sp>
        <p:nvSpPr>
          <p:cNvPr id="206" name="Google Shape;206;p25"/>
          <p:cNvSpPr txBox="1"/>
          <p:nvPr/>
        </p:nvSpPr>
        <p:spPr>
          <a:xfrm>
            <a:off x="980428" y="3495113"/>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5</a:t>
            </a:r>
            <a:endParaRPr b="1" sz="1100">
              <a:solidFill>
                <a:srgbClr val="FF9900"/>
              </a:solidFill>
            </a:endParaRPr>
          </a:p>
        </p:txBody>
      </p:sp>
      <p:sp>
        <p:nvSpPr>
          <p:cNvPr id="207" name="Google Shape;207;p25"/>
          <p:cNvSpPr txBox="1"/>
          <p:nvPr/>
        </p:nvSpPr>
        <p:spPr>
          <a:xfrm>
            <a:off x="2595950" y="3477125"/>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4</a:t>
            </a:r>
            <a:endParaRPr b="1" sz="1100">
              <a:solidFill>
                <a:srgbClr val="FF9900"/>
              </a:solidFill>
            </a:endParaRPr>
          </a:p>
        </p:txBody>
      </p:sp>
      <p:sp>
        <p:nvSpPr>
          <p:cNvPr id="208" name="Google Shape;208;p25"/>
          <p:cNvSpPr txBox="1"/>
          <p:nvPr/>
        </p:nvSpPr>
        <p:spPr>
          <a:xfrm>
            <a:off x="4110475" y="3488175"/>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209" name="Google Shape;209;p25"/>
          <p:cNvSpPr/>
          <p:nvPr/>
        </p:nvSpPr>
        <p:spPr>
          <a:xfrm>
            <a:off x="6468676" y="3032802"/>
            <a:ext cx="1738800" cy="3870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External publisher</a:t>
            </a:r>
            <a:endParaRPr b="1" sz="1200"/>
          </a:p>
        </p:txBody>
      </p:sp>
      <p:sp>
        <p:nvSpPr>
          <p:cNvPr id="210" name="Google Shape;210;p25"/>
          <p:cNvSpPr txBox="1"/>
          <p:nvPr/>
        </p:nvSpPr>
        <p:spPr>
          <a:xfrm>
            <a:off x="6452600" y="3432575"/>
            <a:ext cx="3048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6"/>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t/>
            </a:r>
            <a:endParaRPr/>
          </a:p>
        </p:txBody>
      </p:sp>
      <p:sp>
        <p:nvSpPr>
          <p:cNvPr id="216" name="Google Shape;216;p26"/>
          <p:cNvSpPr txBox="1"/>
          <p:nvPr/>
        </p:nvSpPr>
        <p:spPr>
          <a:xfrm>
            <a:off x="0" y="-44375"/>
            <a:ext cx="9191100" cy="5143500"/>
          </a:xfrm>
          <a:prstGeom prst="rect">
            <a:avLst/>
          </a:prstGeom>
          <a:solidFill>
            <a:srgbClr val="FF99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6"/>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sz="3600">
                <a:solidFill>
                  <a:srgbClr val="FFFFFF"/>
                </a:solidFill>
              </a:rPr>
              <a:t>WHY DO YOU WANT TO CREATE AN OPEN TEXTBOOK?</a:t>
            </a:r>
            <a:endParaRPr sz="3600">
              <a:solidFill>
                <a:srgbClr val="FFFFFF"/>
              </a:solidFill>
            </a:endParaRPr>
          </a:p>
          <a:p>
            <a:pPr indent="0" lvl="0" marL="0" rtl="0" algn="l">
              <a:spcBef>
                <a:spcPts val="1600"/>
              </a:spcBef>
              <a:spcAft>
                <a:spcPts val="1600"/>
              </a:spcAft>
              <a:buNone/>
            </a:pPr>
            <a:r>
              <a:rPr lang="en" sz="3600">
                <a:solidFill>
                  <a:srgbClr val="FFFFFF"/>
                </a:solidFill>
              </a:rPr>
              <a:t>EMERGING PATHWAYS  </a:t>
            </a:r>
            <a:endParaRPr sz="3600">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7"/>
          <p:cNvSpPr/>
          <p:nvPr/>
        </p:nvSpPr>
        <p:spPr>
          <a:xfrm>
            <a:off x="4440500" y="784742"/>
            <a:ext cx="2540100" cy="2540100"/>
          </a:xfrm>
          <a:prstGeom prst="donut">
            <a:avLst>
              <a:gd fmla="val 16067" name="adj"/>
            </a:avLst>
          </a:prstGeom>
          <a:solidFill>
            <a:srgbClr val="000000">
              <a:alpha val="10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3" name="Google Shape;223;p27"/>
          <p:cNvGrpSpPr/>
          <p:nvPr/>
        </p:nvGrpSpPr>
        <p:grpSpPr>
          <a:xfrm>
            <a:off x="2823836" y="934124"/>
            <a:ext cx="1931633" cy="669600"/>
            <a:chOff x="1680836" y="1315124"/>
            <a:chExt cx="1931633" cy="669600"/>
          </a:xfrm>
        </p:grpSpPr>
        <p:cxnSp>
          <p:nvCxnSpPr>
            <p:cNvPr id="224" name="Google Shape;224;p27"/>
            <p:cNvCxnSpPr/>
            <p:nvPr/>
          </p:nvCxnSpPr>
          <p:spPr>
            <a:xfrm>
              <a:off x="3178969" y="1638300"/>
              <a:ext cx="433500" cy="252300"/>
            </a:xfrm>
            <a:prstGeom prst="straightConnector1">
              <a:avLst/>
            </a:prstGeom>
            <a:noFill/>
            <a:ln cap="flat" cmpd="sng" w="19050">
              <a:solidFill>
                <a:srgbClr val="65F0AD"/>
              </a:solidFill>
              <a:prstDash val="solid"/>
              <a:round/>
              <a:headEnd len="med" w="med" type="oval"/>
              <a:tailEnd len="sm" w="sm" type="none"/>
            </a:ln>
          </p:spPr>
        </p:cxnSp>
        <p:sp>
          <p:nvSpPr>
            <p:cNvPr id="225" name="Google Shape;225;p27"/>
            <p:cNvSpPr txBox="1"/>
            <p:nvPr/>
          </p:nvSpPr>
          <p:spPr>
            <a:xfrm>
              <a:off x="1680836" y="1315124"/>
              <a:ext cx="14952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Publishing</a:t>
              </a:r>
              <a:endParaRPr b="1" sz="1100">
                <a:solidFill>
                  <a:srgbClr val="FF9900"/>
                </a:solidFill>
              </a:endParaRPr>
            </a:p>
            <a:p>
              <a:pPr indent="0" lvl="0" marL="0" rtl="0" algn="ctr">
                <a:lnSpc>
                  <a:spcPct val="115000"/>
                </a:lnSpc>
                <a:spcBef>
                  <a:spcPts val="0"/>
                </a:spcBef>
                <a:spcAft>
                  <a:spcPts val="0"/>
                </a:spcAft>
                <a:buNone/>
              </a:pPr>
              <a:r>
                <a:rPr b="1" lang="en" sz="1100"/>
                <a:t>Initiative</a:t>
              </a:r>
              <a:r>
                <a:rPr b="1" lang="en" sz="1100"/>
                <a:t> as self--publisher</a:t>
              </a:r>
              <a:endParaRPr b="1" sz="1100"/>
            </a:p>
          </p:txBody>
        </p:sp>
      </p:grpSp>
      <p:grpSp>
        <p:nvGrpSpPr>
          <p:cNvPr id="226" name="Google Shape;226;p27"/>
          <p:cNvGrpSpPr/>
          <p:nvPr/>
        </p:nvGrpSpPr>
        <p:grpSpPr>
          <a:xfrm>
            <a:off x="6660319" y="934124"/>
            <a:ext cx="1940006" cy="669600"/>
            <a:chOff x="5517319" y="1315124"/>
            <a:chExt cx="1940006" cy="669600"/>
          </a:xfrm>
        </p:grpSpPr>
        <p:cxnSp>
          <p:nvCxnSpPr>
            <p:cNvPr id="227" name="Google Shape;227;p27"/>
            <p:cNvCxnSpPr/>
            <p:nvPr/>
          </p:nvCxnSpPr>
          <p:spPr>
            <a:xfrm flipH="1">
              <a:off x="5517319" y="1638300"/>
              <a:ext cx="433500" cy="252300"/>
            </a:xfrm>
            <a:prstGeom prst="straightConnector1">
              <a:avLst/>
            </a:prstGeom>
            <a:noFill/>
            <a:ln cap="flat" cmpd="sng" w="19050">
              <a:solidFill>
                <a:srgbClr val="085631"/>
              </a:solidFill>
              <a:prstDash val="solid"/>
              <a:round/>
              <a:headEnd len="med" w="med" type="oval"/>
              <a:tailEnd len="sm" w="sm" type="none"/>
            </a:ln>
          </p:spPr>
        </p:cxnSp>
        <p:sp>
          <p:nvSpPr>
            <p:cNvPr id="228" name="Google Shape;228;p27"/>
            <p:cNvSpPr txBox="1"/>
            <p:nvPr/>
          </p:nvSpPr>
          <p:spPr>
            <a:xfrm>
              <a:off x="5962125" y="1315124"/>
              <a:ext cx="14952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Authorship</a:t>
              </a:r>
              <a:endParaRPr b="1" sz="1100">
                <a:solidFill>
                  <a:srgbClr val="FF9900"/>
                </a:solidFill>
              </a:endParaRPr>
            </a:p>
            <a:p>
              <a:pPr indent="0" lvl="0" marL="0" rtl="0" algn="ctr">
                <a:lnSpc>
                  <a:spcPct val="115000"/>
                </a:lnSpc>
                <a:spcBef>
                  <a:spcPts val="0"/>
                </a:spcBef>
                <a:spcAft>
                  <a:spcPts val="0"/>
                </a:spcAft>
                <a:buNone/>
              </a:pPr>
              <a:r>
                <a:rPr b="1" lang="en" sz="1100"/>
                <a:t>Lead author as editor-in-chief + students and colleagues</a:t>
              </a:r>
              <a:endParaRPr b="1" sz="1100"/>
            </a:p>
          </p:txBody>
        </p:sp>
      </p:grpSp>
      <p:grpSp>
        <p:nvGrpSpPr>
          <p:cNvPr id="229" name="Google Shape;229;p27"/>
          <p:cNvGrpSpPr/>
          <p:nvPr/>
        </p:nvGrpSpPr>
        <p:grpSpPr>
          <a:xfrm>
            <a:off x="4951225" y="3154140"/>
            <a:ext cx="1581000" cy="1143785"/>
            <a:chOff x="3808225" y="3535140"/>
            <a:chExt cx="1581000" cy="1143785"/>
          </a:xfrm>
        </p:grpSpPr>
        <p:cxnSp>
          <p:nvCxnSpPr>
            <p:cNvPr id="230" name="Google Shape;230;p27"/>
            <p:cNvCxnSpPr/>
            <p:nvPr/>
          </p:nvCxnSpPr>
          <p:spPr>
            <a:xfrm rot="10800000">
              <a:off x="4556399" y="3535140"/>
              <a:ext cx="0" cy="460500"/>
            </a:xfrm>
            <a:prstGeom prst="straightConnector1">
              <a:avLst/>
            </a:prstGeom>
            <a:noFill/>
            <a:ln cap="flat" cmpd="sng" w="19050">
              <a:solidFill>
                <a:srgbClr val="0E9453"/>
              </a:solidFill>
              <a:prstDash val="solid"/>
              <a:round/>
              <a:headEnd len="med" w="med" type="oval"/>
              <a:tailEnd len="sm" w="sm" type="none"/>
            </a:ln>
          </p:spPr>
        </p:cxnSp>
        <p:sp>
          <p:nvSpPr>
            <p:cNvPr id="231" name="Google Shape;231;p27"/>
            <p:cNvSpPr txBox="1"/>
            <p:nvPr/>
          </p:nvSpPr>
          <p:spPr>
            <a:xfrm>
              <a:off x="3808225" y="4009325"/>
              <a:ext cx="15810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Quality assurance </a:t>
              </a:r>
              <a:endParaRPr b="1" sz="1100">
                <a:solidFill>
                  <a:srgbClr val="FF9900"/>
                </a:solidFill>
              </a:endParaRPr>
            </a:p>
            <a:p>
              <a:pPr indent="0" lvl="0" marL="0" rtl="0" algn="ctr">
                <a:lnSpc>
                  <a:spcPct val="115000"/>
                </a:lnSpc>
                <a:spcBef>
                  <a:spcPts val="0"/>
                </a:spcBef>
                <a:spcAft>
                  <a:spcPts val="0"/>
                </a:spcAft>
                <a:buNone/>
              </a:pPr>
              <a:r>
                <a:rPr b="1" lang="en" sz="1100"/>
                <a:t>Students and colleagues</a:t>
              </a:r>
              <a:endParaRPr b="1" sz="1100"/>
            </a:p>
          </p:txBody>
        </p:sp>
      </p:grpSp>
      <p:sp>
        <p:nvSpPr>
          <p:cNvPr id="232" name="Google Shape;232;p27"/>
          <p:cNvSpPr txBox="1"/>
          <p:nvPr/>
        </p:nvSpPr>
        <p:spPr>
          <a:xfrm>
            <a:off x="4941649" y="1805050"/>
            <a:ext cx="1581000" cy="804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a:solidFill>
                  <a:srgbClr val="FF9900"/>
                </a:solidFill>
              </a:rPr>
              <a:t>Curriculum Transformation (Collaboration) Model</a:t>
            </a:r>
            <a:endParaRPr b="1">
              <a:solidFill>
                <a:srgbClr val="FF9900"/>
              </a:solidFill>
            </a:endParaRPr>
          </a:p>
          <a:p>
            <a:pPr indent="0" lvl="0" marL="0" rtl="0" algn="ctr">
              <a:lnSpc>
                <a:spcPct val="115000"/>
              </a:lnSpc>
              <a:spcBef>
                <a:spcPts val="0"/>
              </a:spcBef>
              <a:spcAft>
                <a:spcPts val="0"/>
              </a:spcAft>
              <a:buNone/>
            </a:pPr>
            <a:r>
              <a:t/>
            </a:r>
            <a:endParaRPr sz="1200"/>
          </a:p>
        </p:txBody>
      </p:sp>
      <p:sp>
        <p:nvSpPr>
          <p:cNvPr id="233" name="Google Shape;233;p27"/>
          <p:cNvSpPr/>
          <p:nvPr/>
        </p:nvSpPr>
        <p:spPr>
          <a:xfrm rot="1800047">
            <a:off x="4362843" y="705434"/>
            <a:ext cx="2690936" cy="2690936"/>
          </a:xfrm>
          <a:prstGeom prst="blockArc">
            <a:avLst>
              <a:gd fmla="val 14414370" name="adj1"/>
              <a:gd fmla="val 694" name="adj2"/>
              <a:gd fmla="val 9562" name="adj3"/>
            </a:avLst>
          </a:prstGeom>
          <a:solidFill>
            <a:srgbClr val="085631"/>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7"/>
          <p:cNvSpPr/>
          <p:nvPr/>
        </p:nvSpPr>
        <p:spPr>
          <a:xfrm flipH="1" rot="-1800047">
            <a:off x="4364956" y="705434"/>
            <a:ext cx="2690936" cy="2690936"/>
          </a:xfrm>
          <a:prstGeom prst="blockArc">
            <a:avLst>
              <a:gd fmla="val 14348563" name="adj1"/>
              <a:gd fmla="val 21472873" name="adj2"/>
              <a:gd fmla="val 9381" name="adj3"/>
            </a:avLst>
          </a:prstGeom>
          <a:solidFill>
            <a:srgbClr val="65F0AD"/>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7"/>
          <p:cNvSpPr/>
          <p:nvPr/>
        </p:nvSpPr>
        <p:spPr>
          <a:xfrm rot="-8100000">
            <a:off x="5525715" y="646393"/>
            <a:ext cx="363170" cy="363170"/>
          </a:xfrm>
          <a:prstGeom prst="rtTriangle">
            <a:avLst/>
          </a:prstGeom>
          <a:solidFill>
            <a:srgbClr val="65F0A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7"/>
          <p:cNvSpPr/>
          <p:nvPr/>
        </p:nvSpPr>
        <p:spPr>
          <a:xfrm flipH="1" rot="-9000757">
            <a:off x="4363953" y="703808"/>
            <a:ext cx="2690226" cy="2690226"/>
          </a:xfrm>
          <a:prstGeom prst="blockArc">
            <a:avLst>
              <a:gd fmla="val 14316164" name="adj1"/>
              <a:gd fmla="val 21502663" name="adj2"/>
              <a:gd fmla="val 9415" name="adj3"/>
            </a:avLst>
          </a:prstGeom>
          <a:solidFill>
            <a:srgbClr val="0E9453"/>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7"/>
          <p:cNvSpPr/>
          <p:nvPr/>
        </p:nvSpPr>
        <p:spPr>
          <a:xfrm rot="-1027861">
            <a:off x="6628874" y="2468832"/>
            <a:ext cx="312672" cy="312672"/>
          </a:xfrm>
          <a:prstGeom prst="rtTriangle">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7"/>
          <p:cNvSpPr/>
          <p:nvPr/>
        </p:nvSpPr>
        <p:spPr>
          <a:xfrm rot="6359841">
            <a:off x="4458801" y="2466762"/>
            <a:ext cx="363580" cy="363580"/>
          </a:xfrm>
          <a:prstGeom prst="rtTriangle">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7"/>
          <p:cNvSpPr txBox="1"/>
          <p:nvPr/>
        </p:nvSpPr>
        <p:spPr>
          <a:xfrm>
            <a:off x="383200" y="3312100"/>
            <a:ext cx="1991100" cy="20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40" name="Google Shape;240;p27"/>
          <p:cNvPicPr preferRelativeResize="0"/>
          <p:nvPr/>
        </p:nvPicPr>
        <p:blipFill rotWithShape="1">
          <a:blip r:embed="rId3">
            <a:alphaModFix/>
          </a:blip>
          <a:srcRect b="0" l="-3831" r="0" t="-2396"/>
          <a:stretch/>
        </p:blipFill>
        <p:spPr>
          <a:xfrm>
            <a:off x="236325" y="97300"/>
            <a:ext cx="2067300" cy="3062400"/>
          </a:xfrm>
          <a:prstGeom prst="rect">
            <a:avLst/>
          </a:prstGeom>
          <a:noFill/>
          <a:ln cap="flat" cmpd="sng" w="9525">
            <a:solidFill>
              <a:schemeClr val="dk2"/>
            </a:solidFill>
            <a:prstDash val="solid"/>
            <a:round/>
            <a:headEnd len="sm" w="sm" type="none"/>
            <a:tailEnd len="sm" w="sm" type="none"/>
          </a:ln>
        </p:spPr>
      </p:pic>
      <p:sp>
        <p:nvSpPr>
          <p:cNvPr id="241" name="Google Shape;241;p27"/>
          <p:cNvSpPr/>
          <p:nvPr/>
        </p:nvSpPr>
        <p:spPr>
          <a:xfrm>
            <a:off x="236325" y="3398100"/>
            <a:ext cx="2210400" cy="1661100"/>
          </a:xfrm>
          <a:prstGeom prst="flowChartAlternate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100"/>
              <a:t>Resourcing:</a:t>
            </a:r>
            <a:endParaRPr sz="1100"/>
          </a:p>
          <a:p>
            <a:pPr indent="-298450" lvl="0" marL="457200" rtl="0" algn="l">
              <a:spcBef>
                <a:spcPts val="0"/>
              </a:spcBef>
              <a:spcAft>
                <a:spcPts val="0"/>
              </a:spcAft>
              <a:buSzPts val="1100"/>
              <a:buChar char="●"/>
            </a:pPr>
            <a:r>
              <a:rPr lang="en" sz="1100"/>
              <a:t>DOT4D grant R30 000 ($1 945)</a:t>
            </a:r>
            <a:endParaRPr sz="1100"/>
          </a:p>
          <a:p>
            <a:pPr indent="-298450" lvl="0" marL="457200" rtl="0" algn="l">
              <a:spcBef>
                <a:spcPts val="0"/>
              </a:spcBef>
              <a:spcAft>
                <a:spcPts val="0"/>
              </a:spcAft>
              <a:buSzPts val="1100"/>
              <a:buChar char="●"/>
            </a:pPr>
            <a:r>
              <a:rPr lang="en" sz="1100"/>
              <a:t>DOT4D publishing consultation</a:t>
            </a:r>
            <a:endParaRPr sz="1100"/>
          </a:p>
        </p:txBody>
      </p:sp>
      <p:pic>
        <p:nvPicPr>
          <p:cNvPr id="242" name="Google Shape;242;p27"/>
          <p:cNvPicPr preferRelativeResize="0"/>
          <p:nvPr/>
        </p:nvPicPr>
        <p:blipFill>
          <a:blip r:embed="rId4">
            <a:alphaModFix/>
          </a:blip>
          <a:stretch>
            <a:fillRect/>
          </a:stretch>
        </p:blipFill>
        <p:spPr>
          <a:xfrm>
            <a:off x="376286" y="3544524"/>
            <a:ext cx="513599" cy="50906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8"/>
          <p:cNvSpPr/>
          <p:nvPr/>
        </p:nvSpPr>
        <p:spPr>
          <a:xfrm>
            <a:off x="4592900" y="708542"/>
            <a:ext cx="2540100" cy="2540100"/>
          </a:xfrm>
          <a:prstGeom prst="donut">
            <a:avLst>
              <a:gd fmla="val 16067" name="adj"/>
            </a:avLst>
          </a:prstGeom>
          <a:solidFill>
            <a:srgbClr val="000000">
              <a:alpha val="10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8" name="Google Shape;248;p28"/>
          <p:cNvGrpSpPr/>
          <p:nvPr/>
        </p:nvGrpSpPr>
        <p:grpSpPr>
          <a:xfrm>
            <a:off x="2636511" y="708549"/>
            <a:ext cx="1931633" cy="669600"/>
            <a:chOff x="1680836" y="1315124"/>
            <a:chExt cx="1931633" cy="669600"/>
          </a:xfrm>
        </p:grpSpPr>
        <p:cxnSp>
          <p:nvCxnSpPr>
            <p:cNvPr id="249" name="Google Shape;249;p28"/>
            <p:cNvCxnSpPr/>
            <p:nvPr/>
          </p:nvCxnSpPr>
          <p:spPr>
            <a:xfrm>
              <a:off x="3178969" y="1638300"/>
              <a:ext cx="433500" cy="252300"/>
            </a:xfrm>
            <a:prstGeom prst="straightConnector1">
              <a:avLst/>
            </a:prstGeom>
            <a:noFill/>
            <a:ln cap="flat" cmpd="sng" w="19050">
              <a:solidFill>
                <a:srgbClr val="A1C3FA"/>
              </a:solidFill>
              <a:prstDash val="solid"/>
              <a:round/>
              <a:headEnd len="med" w="med" type="oval"/>
              <a:tailEnd len="sm" w="sm" type="none"/>
            </a:ln>
          </p:spPr>
        </p:cxnSp>
        <p:sp>
          <p:nvSpPr>
            <p:cNvPr id="250" name="Google Shape;250;p28"/>
            <p:cNvSpPr txBox="1"/>
            <p:nvPr/>
          </p:nvSpPr>
          <p:spPr>
            <a:xfrm>
              <a:off x="1680836" y="1315124"/>
              <a:ext cx="14952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Publishing</a:t>
              </a:r>
              <a:endParaRPr b="1" sz="1100">
                <a:solidFill>
                  <a:srgbClr val="FF9900"/>
                </a:solidFill>
              </a:endParaRPr>
            </a:p>
            <a:p>
              <a:pPr indent="0" lvl="0" marL="0" rtl="0" algn="ctr">
                <a:spcBef>
                  <a:spcPts val="0"/>
                </a:spcBef>
                <a:spcAft>
                  <a:spcPts val="0"/>
                </a:spcAft>
                <a:buClr>
                  <a:schemeClr val="dk1"/>
                </a:buClr>
                <a:buSzPts val="1100"/>
                <a:buFont typeface="Arial"/>
                <a:buNone/>
              </a:pPr>
              <a:r>
                <a:rPr b="1" lang="en" sz="1100">
                  <a:solidFill>
                    <a:schemeClr val="dk1"/>
                  </a:solidFill>
                </a:rPr>
                <a:t>Initiative as self-publisher</a:t>
              </a:r>
              <a:endParaRPr b="1" sz="1100">
                <a:solidFill>
                  <a:schemeClr val="dk1"/>
                </a:solidFill>
              </a:endParaRPr>
            </a:p>
            <a:p>
              <a:pPr indent="0" lvl="0" marL="0" rtl="0" algn="ctr">
                <a:spcBef>
                  <a:spcPts val="1000"/>
                </a:spcBef>
                <a:spcAft>
                  <a:spcPts val="0"/>
                </a:spcAft>
                <a:buClr>
                  <a:schemeClr val="dk1"/>
                </a:buClr>
                <a:buSzPts val="1100"/>
                <a:buFont typeface="Arial"/>
                <a:buNone/>
              </a:pPr>
              <a:r>
                <a:rPr b="1" lang="en" sz="1100">
                  <a:solidFill>
                    <a:schemeClr val="dk1"/>
                  </a:solidFill>
                </a:rPr>
                <a:t>Initiative as self-publisher</a:t>
              </a:r>
              <a:endParaRPr b="1" sz="1100">
                <a:solidFill>
                  <a:schemeClr val="dk1"/>
                </a:solidFill>
              </a:endParaRPr>
            </a:p>
          </p:txBody>
        </p:sp>
      </p:grpSp>
      <p:grpSp>
        <p:nvGrpSpPr>
          <p:cNvPr id="251" name="Google Shape;251;p28"/>
          <p:cNvGrpSpPr/>
          <p:nvPr/>
        </p:nvGrpSpPr>
        <p:grpSpPr>
          <a:xfrm>
            <a:off x="6812719" y="857925"/>
            <a:ext cx="2194706" cy="1221600"/>
            <a:chOff x="5517319" y="1315125"/>
            <a:chExt cx="2194706" cy="1221600"/>
          </a:xfrm>
        </p:grpSpPr>
        <p:cxnSp>
          <p:nvCxnSpPr>
            <p:cNvPr id="252" name="Google Shape;252;p28"/>
            <p:cNvCxnSpPr/>
            <p:nvPr/>
          </p:nvCxnSpPr>
          <p:spPr>
            <a:xfrm flipH="1">
              <a:off x="5517319" y="1638300"/>
              <a:ext cx="433500" cy="252300"/>
            </a:xfrm>
            <a:prstGeom prst="straightConnector1">
              <a:avLst/>
            </a:prstGeom>
            <a:noFill/>
            <a:ln cap="flat" cmpd="sng" w="19050">
              <a:solidFill>
                <a:srgbClr val="0944A1"/>
              </a:solidFill>
              <a:prstDash val="solid"/>
              <a:round/>
              <a:headEnd len="med" w="med" type="oval"/>
              <a:tailEnd len="sm" w="sm" type="none"/>
            </a:ln>
          </p:spPr>
        </p:cxnSp>
        <p:sp>
          <p:nvSpPr>
            <p:cNvPr id="253" name="Google Shape;253;p28"/>
            <p:cNvSpPr txBox="1"/>
            <p:nvPr/>
          </p:nvSpPr>
          <p:spPr>
            <a:xfrm>
              <a:off x="5962125" y="1315125"/>
              <a:ext cx="1749900" cy="1221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Authorship</a:t>
              </a:r>
              <a:endParaRPr b="1" sz="1100">
                <a:solidFill>
                  <a:srgbClr val="FF9900"/>
                </a:solidFill>
              </a:endParaRPr>
            </a:p>
            <a:p>
              <a:pPr indent="0" lvl="0" marL="0" rtl="0" algn="ctr">
                <a:spcBef>
                  <a:spcPts val="0"/>
                </a:spcBef>
                <a:spcAft>
                  <a:spcPts val="0"/>
                </a:spcAft>
                <a:buNone/>
              </a:pPr>
              <a:r>
                <a:rPr b="1" lang="en" sz="1100">
                  <a:solidFill>
                    <a:schemeClr val="dk1"/>
                  </a:solidFill>
                </a:rPr>
                <a:t>Lead author as editor-in-chief with student co-authors</a:t>
              </a:r>
              <a:endParaRPr b="1" sz="1100">
                <a:solidFill>
                  <a:schemeClr val="dk1"/>
                </a:solidFill>
              </a:endParaRPr>
            </a:p>
            <a:p>
              <a:pPr indent="0" lvl="0" marL="0" rtl="0" algn="ctr">
                <a:spcBef>
                  <a:spcPts val="1000"/>
                </a:spcBef>
                <a:spcAft>
                  <a:spcPts val="0"/>
                </a:spcAft>
                <a:buClr>
                  <a:schemeClr val="dk1"/>
                </a:buClr>
                <a:buSzPts val="1100"/>
                <a:buFont typeface="Arial"/>
                <a:buNone/>
              </a:pPr>
              <a:r>
                <a:rPr b="1" lang="en" sz="1100">
                  <a:solidFill>
                    <a:schemeClr val="dk1"/>
                  </a:solidFill>
                </a:rPr>
                <a:t>Content development facilitator with student and colleague co-authors</a:t>
              </a:r>
              <a:endParaRPr b="1" sz="1100">
                <a:solidFill>
                  <a:schemeClr val="dk1"/>
                </a:solidFill>
              </a:endParaRPr>
            </a:p>
            <a:p>
              <a:pPr indent="0" lvl="0" marL="0" rtl="0" algn="ctr">
                <a:spcBef>
                  <a:spcPts val="0"/>
                </a:spcBef>
                <a:spcAft>
                  <a:spcPts val="0"/>
                </a:spcAft>
                <a:buNone/>
              </a:pPr>
              <a:r>
                <a:t/>
              </a:r>
              <a:endParaRPr b="1" sz="1000">
                <a:solidFill>
                  <a:schemeClr val="dk1"/>
                </a:solidFill>
              </a:endParaRPr>
            </a:p>
          </p:txBody>
        </p:sp>
      </p:grpSp>
      <p:grpSp>
        <p:nvGrpSpPr>
          <p:cNvPr id="254" name="Google Shape;254;p28"/>
          <p:cNvGrpSpPr/>
          <p:nvPr/>
        </p:nvGrpSpPr>
        <p:grpSpPr>
          <a:xfrm>
            <a:off x="4724400" y="3077940"/>
            <a:ext cx="2408700" cy="1386885"/>
            <a:chOff x="3391450" y="3535140"/>
            <a:chExt cx="2408700" cy="1386885"/>
          </a:xfrm>
        </p:grpSpPr>
        <p:cxnSp>
          <p:nvCxnSpPr>
            <p:cNvPr id="255" name="Google Shape;255;p28"/>
            <p:cNvCxnSpPr/>
            <p:nvPr/>
          </p:nvCxnSpPr>
          <p:spPr>
            <a:xfrm rot="10800000">
              <a:off x="4556399" y="3535140"/>
              <a:ext cx="0" cy="460500"/>
            </a:xfrm>
            <a:prstGeom prst="straightConnector1">
              <a:avLst/>
            </a:prstGeom>
            <a:noFill/>
            <a:ln cap="flat" cmpd="sng" w="19050">
              <a:solidFill>
                <a:srgbClr val="307BF3"/>
              </a:solidFill>
              <a:prstDash val="solid"/>
              <a:round/>
              <a:headEnd len="med" w="med" type="oval"/>
              <a:tailEnd len="sm" w="sm" type="none"/>
            </a:ln>
          </p:spPr>
        </p:cxnSp>
        <p:sp>
          <p:nvSpPr>
            <p:cNvPr id="256" name="Google Shape;256;p28"/>
            <p:cNvSpPr txBox="1"/>
            <p:nvPr/>
          </p:nvSpPr>
          <p:spPr>
            <a:xfrm>
              <a:off x="3391450" y="4117725"/>
              <a:ext cx="2408700" cy="804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Quality assurance</a:t>
              </a:r>
              <a:endParaRPr b="1" sz="1100">
                <a:solidFill>
                  <a:srgbClr val="FF9900"/>
                </a:solidFill>
              </a:endParaRPr>
            </a:p>
            <a:p>
              <a:pPr indent="0" lvl="0" marL="0" rtl="0" algn="ctr">
                <a:spcBef>
                  <a:spcPts val="0"/>
                </a:spcBef>
                <a:spcAft>
                  <a:spcPts val="0"/>
                </a:spcAft>
                <a:buClr>
                  <a:schemeClr val="dk1"/>
                </a:buClr>
                <a:buSzPts val="1100"/>
                <a:buFont typeface="Arial"/>
                <a:buNone/>
              </a:pPr>
              <a:r>
                <a:rPr b="1" lang="en" sz="1100">
                  <a:solidFill>
                    <a:schemeClr val="dk1"/>
                  </a:solidFill>
                </a:rPr>
                <a:t>Student review, institutional intermediary editorial support, institutional Intermediary publishing support</a:t>
              </a:r>
              <a:endParaRPr b="1" sz="1100">
                <a:solidFill>
                  <a:schemeClr val="dk1"/>
                </a:solidFill>
              </a:endParaRPr>
            </a:p>
            <a:p>
              <a:pPr indent="0" lvl="0" marL="0" rtl="0" algn="ctr">
                <a:spcBef>
                  <a:spcPts val="0"/>
                </a:spcBef>
                <a:spcAft>
                  <a:spcPts val="0"/>
                </a:spcAft>
                <a:buClr>
                  <a:schemeClr val="dk1"/>
                </a:buClr>
                <a:buSzPts val="1100"/>
                <a:buFont typeface="Arial"/>
                <a:buNone/>
              </a:pPr>
              <a:r>
                <a:t/>
              </a:r>
              <a:endParaRPr b="1" sz="1100">
                <a:solidFill>
                  <a:schemeClr val="dk1"/>
                </a:solidFill>
              </a:endParaRPr>
            </a:p>
            <a:p>
              <a:pPr indent="0" lvl="0" marL="0" rtl="0" algn="ctr">
                <a:spcBef>
                  <a:spcPts val="0"/>
                </a:spcBef>
                <a:spcAft>
                  <a:spcPts val="0"/>
                </a:spcAft>
                <a:buClr>
                  <a:schemeClr val="dk1"/>
                </a:buClr>
                <a:buSzPts val="1100"/>
                <a:buFont typeface="Arial"/>
                <a:buNone/>
              </a:pPr>
              <a:r>
                <a:rPr b="1" lang="en" sz="1100">
                  <a:solidFill>
                    <a:schemeClr val="dk1"/>
                  </a:solidFill>
                </a:rPr>
                <a:t>Students and colleagues</a:t>
              </a:r>
              <a:endParaRPr b="1" sz="1100">
                <a:solidFill>
                  <a:schemeClr val="dk1"/>
                </a:solidFill>
              </a:endParaRPr>
            </a:p>
            <a:p>
              <a:pPr indent="0" lvl="0" marL="0" rtl="0" algn="ctr">
                <a:lnSpc>
                  <a:spcPct val="115000"/>
                </a:lnSpc>
                <a:spcBef>
                  <a:spcPts val="0"/>
                </a:spcBef>
                <a:spcAft>
                  <a:spcPts val="0"/>
                </a:spcAft>
                <a:buNone/>
              </a:pPr>
              <a:r>
                <a:t/>
              </a:r>
              <a:endParaRPr sz="1100"/>
            </a:p>
            <a:p>
              <a:pPr indent="0" lvl="0" marL="0" rtl="0" algn="ctr">
                <a:lnSpc>
                  <a:spcPct val="115000"/>
                </a:lnSpc>
                <a:spcBef>
                  <a:spcPts val="0"/>
                </a:spcBef>
                <a:spcAft>
                  <a:spcPts val="0"/>
                </a:spcAft>
                <a:buNone/>
              </a:pPr>
              <a:r>
                <a:t/>
              </a:r>
              <a:endParaRPr b="1" sz="1100"/>
            </a:p>
          </p:txBody>
        </p:sp>
      </p:grpSp>
      <p:sp>
        <p:nvSpPr>
          <p:cNvPr id="257" name="Google Shape;257;p28"/>
          <p:cNvSpPr txBox="1"/>
          <p:nvPr/>
        </p:nvSpPr>
        <p:spPr>
          <a:xfrm>
            <a:off x="5141184" y="1599260"/>
            <a:ext cx="1443600" cy="804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a:solidFill>
                  <a:srgbClr val="FF9900"/>
                </a:solidFill>
              </a:rPr>
              <a:t>Pedagogical Change Model</a:t>
            </a:r>
            <a:endParaRPr>
              <a:solidFill>
                <a:srgbClr val="FF9900"/>
              </a:solidFill>
            </a:endParaRPr>
          </a:p>
        </p:txBody>
      </p:sp>
      <p:sp>
        <p:nvSpPr>
          <p:cNvPr id="258" name="Google Shape;258;p28"/>
          <p:cNvSpPr/>
          <p:nvPr/>
        </p:nvSpPr>
        <p:spPr>
          <a:xfrm rot="1800047">
            <a:off x="4515243" y="629234"/>
            <a:ext cx="2690936" cy="2690936"/>
          </a:xfrm>
          <a:prstGeom prst="blockArc">
            <a:avLst>
              <a:gd fmla="val 14414370" name="adj1"/>
              <a:gd fmla="val 694" name="adj2"/>
              <a:gd fmla="val 9562" name="adj3"/>
            </a:avLst>
          </a:prstGeom>
          <a:solidFill>
            <a:srgbClr val="0944A1"/>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28"/>
          <p:cNvSpPr/>
          <p:nvPr/>
        </p:nvSpPr>
        <p:spPr>
          <a:xfrm flipH="1" rot="-1800047">
            <a:off x="4535293" y="655934"/>
            <a:ext cx="2690936" cy="2690936"/>
          </a:xfrm>
          <a:prstGeom prst="blockArc">
            <a:avLst>
              <a:gd fmla="val 14348563" name="adj1"/>
              <a:gd fmla="val 21472873" name="adj2"/>
              <a:gd fmla="val 9381" name="adj3"/>
            </a:avLst>
          </a:prstGeom>
          <a:solidFill>
            <a:srgbClr val="A1C3FA"/>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8"/>
          <p:cNvSpPr/>
          <p:nvPr/>
        </p:nvSpPr>
        <p:spPr>
          <a:xfrm rot="-8100000">
            <a:off x="5678115" y="570193"/>
            <a:ext cx="363170" cy="363170"/>
          </a:xfrm>
          <a:prstGeom prst="rtTriangle">
            <a:avLst/>
          </a:prstGeom>
          <a:solidFill>
            <a:srgbClr val="A1C3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8"/>
          <p:cNvSpPr/>
          <p:nvPr/>
        </p:nvSpPr>
        <p:spPr>
          <a:xfrm flipH="1" rot="-9000757">
            <a:off x="4516353" y="627608"/>
            <a:ext cx="2690226" cy="2690226"/>
          </a:xfrm>
          <a:prstGeom prst="blockArc">
            <a:avLst>
              <a:gd fmla="val 14316164" name="adj1"/>
              <a:gd fmla="val 21502663" name="adj2"/>
              <a:gd fmla="val 9415" name="adj3"/>
            </a:avLst>
          </a:prstGeom>
          <a:solidFill>
            <a:srgbClr val="307BF3"/>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8"/>
          <p:cNvSpPr/>
          <p:nvPr/>
        </p:nvSpPr>
        <p:spPr>
          <a:xfrm rot="-1027861">
            <a:off x="6781274" y="2392632"/>
            <a:ext cx="312672" cy="312672"/>
          </a:xfrm>
          <a:prstGeom prst="rtTriangle">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8"/>
          <p:cNvSpPr/>
          <p:nvPr/>
        </p:nvSpPr>
        <p:spPr>
          <a:xfrm rot="6359841">
            <a:off x="4611201" y="2390562"/>
            <a:ext cx="363580" cy="363580"/>
          </a:xfrm>
          <a:prstGeom prst="rtTriangle">
            <a:avLst/>
          </a:prstGeom>
          <a:solidFill>
            <a:srgbClr val="307B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4" name="Google Shape;264;p28"/>
          <p:cNvPicPr preferRelativeResize="0"/>
          <p:nvPr/>
        </p:nvPicPr>
        <p:blipFill>
          <a:blip r:embed="rId3">
            <a:alphaModFix/>
          </a:blip>
          <a:stretch>
            <a:fillRect/>
          </a:stretch>
        </p:blipFill>
        <p:spPr>
          <a:xfrm>
            <a:off x="243800" y="458585"/>
            <a:ext cx="1940000" cy="634466"/>
          </a:xfrm>
          <a:prstGeom prst="rect">
            <a:avLst/>
          </a:prstGeom>
          <a:noFill/>
          <a:ln cap="flat" cmpd="sng" w="9525">
            <a:solidFill>
              <a:schemeClr val="dk2"/>
            </a:solidFill>
            <a:prstDash val="solid"/>
            <a:round/>
            <a:headEnd len="sm" w="sm" type="none"/>
            <a:tailEnd len="sm" w="sm" type="none"/>
          </a:ln>
        </p:spPr>
      </p:pic>
      <p:pic>
        <p:nvPicPr>
          <p:cNvPr id="265" name="Google Shape;265;p28"/>
          <p:cNvPicPr preferRelativeResize="0"/>
          <p:nvPr/>
        </p:nvPicPr>
        <p:blipFill>
          <a:blip r:embed="rId4">
            <a:alphaModFix/>
          </a:blip>
          <a:stretch>
            <a:fillRect/>
          </a:stretch>
        </p:blipFill>
        <p:spPr>
          <a:xfrm>
            <a:off x="222825" y="1162725"/>
            <a:ext cx="1316100" cy="937730"/>
          </a:xfrm>
          <a:prstGeom prst="rect">
            <a:avLst/>
          </a:prstGeom>
          <a:noFill/>
          <a:ln>
            <a:noFill/>
          </a:ln>
        </p:spPr>
      </p:pic>
      <p:sp>
        <p:nvSpPr>
          <p:cNvPr id="266" name="Google Shape;266;p28"/>
          <p:cNvSpPr txBox="1"/>
          <p:nvPr/>
        </p:nvSpPr>
        <p:spPr>
          <a:xfrm>
            <a:off x="390875" y="2170125"/>
            <a:ext cx="1991100" cy="20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8"/>
          <p:cNvSpPr/>
          <p:nvPr/>
        </p:nvSpPr>
        <p:spPr>
          <a:xfrm>
            <a:off x="244000" y="2256125"/>
            <a:ext cx="2336100" cy="2655900"/>
          </a:xfrm>
          <a:prstGeom prst="flowChartAlternate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100"/>
              <a:t>Resourcing</a:t>
            </a:r>
            <a:endParaRPr sz="1100"/>
          </a:p>
          <a:p>
            <a:pPr indent="0" lvl="0" marL="0" rtl="0" algn="l">
              <a:spcBef>
                <a:spcPts val="1000"/>
              </a:spcBef>
              <a:spcAft>
                <a:spcPts val="0"/>
              </a:spcAft>
              <a:buNone/>
            </a:pPr>
            <a:r>
              <a:rPr lang="en" sz="1100"/>
              <a:t>Modern Architectures</a:t>
            </a:r>
            <a:endParaRPr sz="1100"/>
          </a:p>
          <a:p>
            <a:pPr indent="-298450" lvl="0" marL="457200" rtl="0" algn="l">
              <a:spcBef>
                <a:spcPts val="0"/>
              </a:spcBef>
              <a:spcAft>
                <a:spcPts val="0"/>
              </a:spcAft>
              <a:buSzPts val="1100"/>
              <a:buChar char="●"/>
            </a:pPr>
            <a:r>
              <a:rPr lang="en" sz="1100"/>
              <a:t>DOT4D grant R66 000 ($4 277)</a:t>
            </a:r>
            <a:endParaRPr sz="1100"/>
          </a:p>
          <a:p>
            <a:pPr indent="-298450" lvl="0" marL="457200" rtl="0" algn="l">
              <a:spcBef>
                <a:spcPts val="0"/>
              </a:spcBef>
              <a:spcAft>
                <a:spcPts val="0"/>
              </a:spcAft>
              <a:buSzPts val="1100"/>
              <a:buChar char="●"/>
            </a:pPr>
            <a:r>
              <a:rPr lang="en" sz="1100"/>
              <a:t>DOT4D publishing support</a:t>
            </a:r>
            <a:endParaRPr sz="1100"/>
          </a:p>
          <a:p>
            <a:pPr indent="0" lvl="0" marL="0" rtl="0" algn="l">
              <a:spcBef>
                <a:spcPts val="0"/>
              </a:spcBef>
              <a:spcAft>
                <a:spcPts val="0"/>
              </a:spcAft>
              <a:buNone/>
            </a:pPr>
            <a:r>
              <a:rPr lang="en" sz="1100"/>
              <a:t>Ingxoxo</a:t>
            </a:r>
            <a:endParaRPr sz="1100"/>
          </a:p>
          <a:p>
            <a:pPr indent="-298450" lvl="0" marL="457200" rtl="0" algn="l">
              <a:spcBef>
                <a:spcPts val="0"/>
              </a:spcBef>
              <a:spcAft>
                <a:spcPts val="0"/>
              </a:spcAft>
              <a:buSzPts val="1100"/>
              <a:buChar char="●"/>
            </a:pPr>
            <a:r>
              <a:rPr lang="en" sz="1100"/>
              <a:t>DOT4D grant R73 180 ($4 742)</a:t>
            </a:r>
            <a:endParaRPr sz="1100"/>
          </a:p>
        </p:txBody>
      </p:sp>
      <p:pic>
        <p:nvPicPr>
          <p:cNvPr id="268" name="Google Shape;268;p28"/>
          <p:cNvPicPr preferRelativeResize="0"/>
          <p:nvPr/>
        </p:nvPicPr>
        <p:blipFill>
          <a:blip r:embed="rId5">
            <a:alphaModFix/>
          </a:blip>
          <a:stretch>
            <a:fillRect/>
          </a:stretch>
        </p:blipFill>
        <p:spPr>
          <a:xfrm>
            <a:off x="383961" y="2402549"/>
            <a:ext cx="513599" cy="50906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9"/>
          <p:cNvSpPr txBox="1"/>
          <p:nvPr>
            <p:ph type="title"/>
          </p:nvPr>
        </p:nvSpPr>
        <p:spPr>
          <a:xfrm>
            <a:off x="628650" y="-228606"/>
            <a:ext cx="7886700" cy="9942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rPr b="1" lang="en">
                <a:solidFill>
                  <a:srgbClr val="FF9900"/>
                </a:solidFill>
              </a:rPr>
              <a:t>What </a:t>
            </a:r>
            <a:r>
              <a:rPr b="1" lang="en">
                <a:solidFill>
                  <a:srgbClr val="FF9900"/>
                </a:solidFill>
              </a:rPr>
              <a:t>didn't</a:t>
            </a:r>
            <a:r>
              <a:rPr b="1" lang="en">
                <a:solidFill>
                  <a:srgbClr val="FF9900"/>
                </a:solidFill>
              </a:rPr>
              <a:t> work?</a:t>
            </a:r>
            <a:endParaRPr b="1">
              <a:solidFill>
                <a:srgbClr val="FF9900"/>
              </a:solidFill>
            </a:endParaRPr>
          </a:p>
        </p:txBody>
      </p:sp>
      <p:sp>
        <p:nvSpPr>
          <p:cNvPr id="274" name="Google Shape;274;p29"/>
          <p:cNvSpPr txBox="1"/>
          <p:nvPr>
            <p:ph idx="1" type="body"/>
          </p:nvPr>
        </p:nvSpPr>
        <p:spPr>
          <a:xfrm>
            <a:off x="908175" y="1145869"/>
            <a:ext cx="7886700" cy="32634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Clr>
                <a:schemeClr val="dk1"/>
              </a:buClr>
              <a:buSzPts val="1100"/>
              <a:buFont typeface="Arial"/>
              <a:buNone/>
            </a:pPr>
            <a:r>
              <a:t/>
            </a:r>
            <a:endParaRPr sz="14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800"/>
              </a:spcBef>
              <a:spcAft>
                <a:spcPts val="1600"/>
              </a:spcAft>
              <a:buNone/>
            </a:pPr>
            <a:r>
              <a:t/>
            </a:r>
            <a:endParaRPr/>
          </a:p>
        </p:txBody>
      </p:sp>
      <p:sp>
        <p:nvSpPr>
          <p:cNvPr id="275" name="Google Shape;275;p29"/>
          <p:cNvSpPr/>
          <p:nvPr/>
        </p:nvSpPr>
        <p:spPr>
          <a:xfrm>
            <a:off x="3297500" y="937142"/>
            <a:ext cx="2540100" cy="2540100"/>
          </a:xfrm>
          <a:prstGeom prst="donut">
            <a:avLst>
              <a:gd fmla="val 16067" name="adj"/>
            </a:avLst>
          </a:prstGeom>
          <a:solidFill>
            <a:srgbClr val="000000">
              <a:alpha val="10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6" name="Google Shape;276;p29"/>
          <p:cNvGrpSpPr/>
          <p:nvPr/>
        </p:nvGrpSpPr>
        <p:grpSpPr>
          <a:xfrm>
            <a:off x="1680836" y="1086524"/>
            <a:ext cx="1931633" cy="669600"/>
            <a:chOff x="1680836" y="1315124"/>
            <a:chExt cx="1931633" cy="669600"/>
          </a:xfrm>
        </p:grpSpPr>
        <p:cxnSp>
          <p:nvCxnSpPr>
            <p:cNvPr id="277" name="Google Shape;277;p29"/>
            <p:cNvCxnSpPr/>
            <p:nvPr/>
          </p:nvCxnSpPr>
          <p:spPr>
            <a:xfrm>
              <a:off x="3178969" y="1638300"/>
              <a:ext cx="433500" cy="252300"/>
            </a:xfrm>
            <a:prstGeom prst="straightConnector1">
              <a:avLst/>
            </a:prstGeom>
            <a:noFill/>
            <a:ln cap="flat" cmpd="sng" w="19050">
              <a:solidFill>
                <a:srgbClr val="EDA29B"/>
              </a:solidFill>
              <a:prstDash val="solid"/>
              <a:round/>
              <a:headEnd len="med" w="med" type="oval"/>
              <a:tailEnd len="sm" w="sm" type="none"/>
            </a:ln>
          </p:spPr>
        </p:cxnSp>
        <p:sp>
          <p:nvSpPr>
            <p:cNvPr id="278" name="Google Shape;278;p29"/>
            <p:cNvSpPr txBox="1"/>
            <p:nvPr/>
          </p:nvSpPr>
          <p:spPr>
            <a:xfrm>
              <a:off x="1680836" y="1315124"/>
              <a:ext cx="1495200" cy="6696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1100">
                  <a:solidFill>
                    <a:srgbClr val="FF9900"/>
                  </a:solidFill>
                </a:rPr>
                <a:t>Publishing</a:t>
              </a:r>
              <a:endParaRPr b="1" sz="1100">
                <a:solidFill>
                  <a:srgbClr val="FF9900"/>
                </a:solidFill>
              </a:endParaRPr>
            </a:p>
          </p:txBody>
        </p:sp>
      </p:grpSp>
      <p:grpSp>
        <p:nvGrpSpPr>
          <p:cNvPr id="279" name="Google Shape;279;p29"/>
          <p:cNvGrpSpPr/>
          <p:nvPr/>
        </p:nvGrpSpPr>
        <p:grpSpPr>
          <a:xfrm>
            <a:off x="5517319" y="1086525"/>
            <a:ext cx="2729006" cy="669600"/>
            <a:chOff x="5517319" y="1315125"/>
            <a:chExt cx="2729006" cy="669600"/>
          </a:xfrm>
        </p:grpSpPr>
        <p:cxnSp>
          <p:nvCxnSpPr>
            <p:cNvPr id="280" name="Google Shape;280;p29"/>
            <p:cNvCxnSpPr/>
            <p:nvPr/>
          </p:nvCxnSpPr>
          <p:spPr>
            <a:xfrm flipH="1">
              <a:off x="5517319" y="1638300"/>
              <a:ext cx="433500" cy="252300"/>
            </a:xfrm>
            <a:prstGeom prst="straightConnector1">
              <a:avLst/>
            </a:prstGeom>
            <a:noFill/>
            <a:ln cap="flat" cmpd="sng" w="19050">
              <a:solidFill>
                <a:srgbClr val="802017"/>
              </a:solidFill>
              <a:prstDash val="solid"/>
              <a:round/>
              <a:headEnd len="med" w="med" type="oval"/>
              <a:tailEnd len="sm" w="sm" type="none"/>
            </a:ln>
          </p:spPr>
        </p:cxnSp>
        <p:sp>
          <p:nvSpPr>
            <p:cNvPr id="281" name="Google Shape;281;p29"/>
            <p:cNvSpPr txBox="1"/>
            <p:nvPr/>
          </p:nvSpPr>
          <p:spPr>
            <a:xfrm>
              <a:off x="5962125" y="1315125"/>
              <a:ext cx="22842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Authorship</a:t>
              </a:r>
              <a:endParaRPr b="1" sz="1100">
                <a:solidFill>
                  <a:srgbClr val="FF9900"/>
                </a:solidFill>
              </a:endParaRPr>
            </a:p>
            <a:p>
              <a:pPr indent="0" lvl="0" marL="0" rtl="0" algn="ctr">
                <a:lnSpc>
                  <a:spcPct val="115000"/>
                </a:lnSpc>
                <a:spcBef>
                  <a:spcPts val="0"/>
                </a:spcBef>
                <a:spcAft>
                  <a:spcPts val="0"/>
                </a:spcAft>
                <a:buNone/>
              </a:pPr>
              <a:r>
                <a:rPr b="1" lang="en" sz="1100"/>
                <a:t>Solo authorship + students</a:t>
              </a:r>
              <a:endParaRPr b="1" sz="1100"/>
            </a:p>
            <a:p>
              <a:pPr indent="0" lvl="0" marL="0" rtl="0" algn="ctr">
                <a:lnSpc>
                  <a:spcPct val="115000"/>
                </a:lnSpc>
                <a:spcBef>
                  <a:spcPts val="0"/>
                </a:spcBef>
                <a:spcAft>
                  <a:spcPts val="0"/>
                </a:spcAft>
                <a:buNone/>
              </a:pPr>
              <a:r>
                <a:t/>
              </a:r>
              <a:endParaRPr b="1" sz="1100"/>
            </a:p>
            <a:p>
              <a:pPr indent="0" lvl="0" marL="0" rtl="0" algn="ctr">
                <a:spcBef>
                  <a:spcPts val="0"/>
                </a:spcBef>
                <a:spcAft>
                  <a:spcPts val="0"/>
                </a:spcAft>
                <a:buNone/>
              </a:pPr>
              <a:r>
                <a:rPr b="1" lang="en" sz="1100">
                  <a:solidFill>
                    <a:schemeClr val="dk1"/>
                  </a:solidFill>
                </a:rPr>
                <a:t>Lead author as editor-in- chief with colleague co-authors</a:t>
              </a:r>
              <a:endParaRPr b="1" sz="1100">
                <a:solidFill>
                  <a:schemeClr val="dk1"/>
                </a:solidFill>
              </a:endParaRPr>
            </a:p>
            <a:p>
              <a:pPr indent="0" lvl="0" marL="0" rtl="0" algn="ctr">
                <a:spcBef>
                  <a:spcPts val="0"/>
                </a:spcBef>
                <a:spcAft>
                  <a:spcPts val="0"/>
                </a:spcAft>
                <a:buNone/>
              </a:pPr>
              <a:r>
                <a:t/>
              </a:r>
              <a:endParaRPr b="1" sz="1100">
                <a:solidFill>
                  <a:schemeClr val="dk1"/>
                </a:solidFill>
              </a:endParaRPr>
            </a:p>
            <a:p>
              <a:pPr indent="0" lvl="0" marL="0" rtl="0" algn="ctr">
                <a:spcBef>
                  <a:spcPts val="0"/>
                </a:spcBef>
                <a:spcAft>
                  <a:spcPts val="0"/>
                </a:spcAft>
                <a:buNone/>
              </a:pPr>
              <a:r>
                <a:rPr b="1" lang="en" sz="1100">
                  <a:solidFill>
                    <a:schemeClr val="dk1"/>
                  </a:solidFill>
                </a:rPr>
                <a:t>Solo student author + UCT intermediary support</a:t>
              </a:r>
              <a:endParaRPr b="1" sz="1100"/>
            </a:p>
          </p:txBody>
        </p:sp>
      </p:grpSp>
      <p:grpSp>
        <p:nvGrpSpPr>
          <p:cNvPr id="282" name="Google Shape;282;p29"/>
          <p:cNvGrpSpPr/>
          <p:nvPr/>
        </p:nvGrpSpPr>
        <p:grpSpPr>
          <a:xfrm>
            <a:off x="3070250" y="3306540"/>
            <a:ext cx="2994600" cy="1162085"/>
            <a:chOff x="3070250" y="3535140"/>
            <a:chExt cx="2994600" cy="1162085"/>
          </a:xfrm>
        </p:grpSpPr>
        <p:cxnSp>
          <p:nvCxnSpPr>
            <p:cNvPr id="283" name="Google Shape;283;p29"/>
            <p:cNvCxnSpPr/>
            <p:nvPr/>
          </p:nvCxnSpPr>
          <p:spPr>
            <a:xfrm rot="10800000">
              <a:off x="4556399" y="3535140"/>
              <a:ext cx="0" cy="460500"/>
            </a:xfrm>
            <a:prstGeom prst="straightConnector1">
              <a:avLst/>
            </a:prstGeom>
            <a:noFill/>
            <a:ln cap="flat" cmpd="sng" w="19050">
              <a:solidFill>
                <a:srgbClr val="D83829"/>
              </a:solidFill>
              <a:prstDash val="solid"/>
              <a:round/>
              <a:headEnd len="med" w="med" type="oval"/>
              <a:tailEnd len="sm" w="sm" type="none"/>
            </a:ln>
          </p:spPr>
        </p:cxnSp>
        <p:sp>
          <p:nvSpPr>
            <p:cNvPr id="284" name="Google Shape;284;p29"/>
            <p:cNvSpPr txBox="1"/>
            <p:nvPr/>
          </p:nvSpPr>
          <p:spPr>
            <a:xfrm>
              <a:off x="3070250" y="4027625"/>
              <a:ext cx="29946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Quality Assurance</a:t>
              </a:r>
              <a:endParaRPr b="1" sz="1100">
                <a:solidFill>
                  <a:srgbClr val="FF9900"/>
                </a:solidFill>
              </a:endParaRPr>
            </a:p>
            <a:p>
              <a:pPr indent="0" lvl="0" marL="0" rtl="0" algn="ctr">
                <a:lnSpc>
                  <a:spcPct val="115000"/>
                </a:lnSpc>
                <a:spcBef>
                  <a:spcPts val="0"/>
                </a:spcBef>
                <a:spcAft>
                  <a:spcPts val="0"/>
                </a:spcAft>
                <a:buNone/>
              </a:pPr>
              <a:r>
                <a:rPr b="1" lang="en" sz="1100"/>
                <a:t>Student and proof reader or intermediary</a:t>
              </a:r>
              <a:endParaRPr b="1" sz="1100"/>
            </a:p>
            <a:p>
              <a:pPr indent="0" lvl="0" marL="0" rtl="0" algn="ctr">
                <a:spcBef>
                  <a:spcPts val="0"/>
                </a:spcBef>
                <a:spcAft>
                  <a:spcPts val="0"/>
                </a:spcAft>
                <a:buNone/>
              </a:pPr>
              <a:r>
                <a:rPr b="1" lang="en" sz="1100">
                  <a:solidFill>
                    <a:schemeClr val="dk1"/>
                  </a:solidFill>
                </a:rPr>
                <a:t>Student review, Colleague review</a:t>
              </a:r>
              <a:endParaRPr b="1" sz="1100">
                <a:solidFill>
                  <a:schemeClr val="dk1"/>
                </a:solidFill>
              </a:endParaRPr>
            </a:p>
            <a:p>
              <a:pPr indent="0" lvl="0" marL="0" rtl="0" algn="ctr">
                <a:spcBef>
                  <a:spcPts val="0"/>
                </a:spcBef>
                <a:spcAft>
                  <a:spcPts val="0"/>
                </a:spcAft>
                <a:buNone/>
              </a:pPr>
              <a:r>
                <a:rPr b="1" lang="en" sz="1100">
                  <a:solidFill>
                    <a:schemeClr val="dk1"/>
                  </a:solidFill>
                </a:rPr>
                <a:t>Supervisor review </a:t>
              </a:r>
              <a:endParaRPr b="1" sz="1100">
                <a:solidFill>
                  <a:schemeClr val="dk1"/>
                </a:solidFill>
              </a:endParaRPr>
            </a:p>
            <a:p>
              <a:pPr indent="0" lvl="0" marL="0" rtl="0" algn="ctr">
                <a:spcBef>
                  <a:spcPts val="1000"/>
                </a:spcBef>
                <a:spcAft>
                  <a:spcPts val="0"/>
                </a:spcAft>
                <a:buNone/>
              </a:pPr>
              <a:r>
                <a:rPr b="1" lang="en" sz="1100">
                  <a:solidFill>
                    <a:schemeClr val="dk1"/>
                  </a:solidFill>
                </a:rPr>
                <a:t>Institutional Intermediary editorial support</a:t>
              </a:r>
              <a:endParaRPr b="1" sz="1100">
                <a:solidFill>
                  <a:schemeClr val="dk1"/>
                </a:solidFill>
              </a:endParaRPr>
            </a:p>
            <a:p>
              <a:pPr indent="0" lvl="0" marL="0" rtl="0" algn="ctr">
                <a:spcBef>
                  <a:spcPts val="1000"/>
                </a:spcBef>
                <a:spcAft>
                  <a:spcPts val="0"/>
                </a:spcAft>
                <a:buClr>
                  <a:schemeClr val="dk1"/>
                </a:buClr>
                <a:buSzPts val="1100"/>
                <a:buFont typeface="Arial"/>
                <a:buNone/>
              </a:pPr>
              <a:r>
                <a:t/>
              </a:r>
              <a:endParaRPr b="1" sz="1100">
                <a:solidFill>
                  <a:schemeClr val="dk1"/>
                </a:solidFill>
              </a:endParaRPr>
            </a:p>
            <a:p>
              <a:pPr indent="0" lvl="0" marL="0" rtl="0" algn="ctr">
                <a:lnSpc>
                  <a:spcPct val="115000"/>
                </a:lnSpc>
                <a:spcBef>
                  <a:spcPts val="0"/>
                </a:spcBef>
                <a:spcAft>
                  <a:spcPts val="0"/>
                </a:spcAft>
                <a:buNone/>
              </a:pPr>
              <a:r>
                <a:t/>
              </a:r>
              <a:endParaRPr b="1" sz="1100"/>
            </a:p>
            <a:p>
              <a:pPr indent="0" lvl="0" marL="0" rtl="0" algn="ctr">
                <a:lnSpc>
                  <a:spcPct val="115000"/>
                </a:lnSpc>
                <a:spcBef>
                  <a:spcPts val="0"/>
                </a:spcBef>
                <a:spcAft>
                  <a:spcPts val="0"/>
                </a:spcAft>
                <a:buNone/>
              </a:pPr>
              <a:r>
                <a:t/>
              </a:r>
              <a:endParaRPr b="1" sz="1100"/>
            </a:p>
          </p:txBody>
        </p:sp>
      </p:grpSp>
      <p:sp>
        <p:nvSpPr>
          <p:cNvPr id="285" name="Google Shape;285;p29"/>
          <p:cNvSpPr txBox="1"/>
          <p:nvPr/>
        </p:nvSpPr>
        <p:spPr>
          <a:xfrm>
            <a:off x="3794175" y="1827850"/>
            <a:ext cx="1495200" cy="804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n">
                <a:solidFill>
                  <a:srgbClr val="FF9900"/>
                </a:solidFill>
                <a:highlight>
                  <a:schemeClr val="lt1"/>
                </a:highlight>
              </a:rPr>
              <a:t>Student empowerment / Pedagogical change /</a:t>
            </a:r>
            <a:endParaRPr b="1">
              <a:solidFill>
                <a:srgbClr val="FF9900"/>
              </a:solidFill>
              <a:highlight>
                <a:schemeClr val="lt1"/>
              </a:highlight>
            </a:endParaRPr>
          </a:p>
          <a:p>
            <a:pPr indent="0" lvl="0" marL="0" rtl="0" algn="ctr">
              <a:lnSpc>
                <a:spcPct val="115000"/>
              </a:lnSpc>
              <a:spcBef>
                <a:spcPts val="0"/>
              </a:spcBef>
              <a:spcAft>
                <a:spcPts val="0"/>
              </a:spcAft>
              <a:buClr>
                <a:schemeClr val="dk1"/>
              </a:buClr>
              <a:buSzPts val="1100"/>
              <a:buFont typeface="Arial"/>
              <a:buNone/>
            </a:pPr>
            <a:r>
              <a:rPr b="1" lang="en">
                <a:solidFill>
                  <a:srgbClr val="FF9900"/>
                </a:solidFill>
                <a:highlight>
                  <a:schemeClr val="lt1"/>
                </a:highlight>
              </a:rPr>
              <a:t>Curriculum transformation</a:t>
            </a:r>
            <a:endParaRPr b="1">
              <a:solidFill>
                <a:srgbClr val="FF9900"/>
              </a:solidFill>
              <a:highlight>
                <a:schemeClr val="lt1"/>
              </a:highlight>
            </a:endParaRPr>
          </a:p>
        </p:txBody>
      </p:sp>
      <p:sp>
        <p:nvSpPr>
          <p:cNvPr id="286" name="Google Shape;286;p29"/>
          <p:cNvSpPr/>
          <p:nvPr/>
        </p:nvSpPr>
        <p:spPr>
          <a:xfrm rot="1800047">
            <a:off x="3219843" y="857834"/>
            <a:ext cx="2690936" cy="2690936"/>
          </a:xfrm>
          <a:prstGeom prst="blockArc">
            <a:avLst>
              <a:gd fmla="val 14414370" name="adj1"/>
              <a:gd fmla="val 694" name="adj2"/>
              <a:gd fmla="val 9562" name="adj3"/>
            </a:avLst>
          </a:prstGeom>
          <a:solidFill>
            <a:srgbClr val="802017"/>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9"/>
          <p:cNvSpPr/>
          <p:nvPr/>
        </p:nvSpPr>
        <p:spPr>
          <a:xfrm flipH="1" rot="-9000757">
            <a:off x="3220953" y="856208"/>
            <a:ext cx="2690226" cy="2690226"/>
          </a:xfrm>
          <a:prstGeom prst="blockArc">
            <a:avLst>
              <a:gd fmla="val 14316164" name="adj1"/>
              <a:gd fmla="val 21502663" name="adj2"/>
              <a:gd fmla="val 9415" name="adj3"/>
            </a:avLst>
          </a:prstGeom>
          <a:solidFill>
            <a:srgbClr val="D83829"/>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9"/>
          <p:cNvSpPr/>
          <p:nvPr/>
        </p:nvSpPr>
        <p:spPr>
          <a:xfrm rot="-1027861">
            <a:off x="5485874" y="2621232"/>
            <a:ext cx="312672" cy="312672"/>
          </a:xfrm>
          <a:prstGeom prst="rtTriangle">
            <a:avLst/>
          </a:prstGeom>
          <a:solidFill>
            <a:srgbClr val="8020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9"/>
          <p:cNvSpPr/>
          <p:nvPr/>
        </p:nvSpPr>
        <p:spPr>
          <a:xfrm rot="6359841">
            <a:off x="3315801" y="2619162"/>
            <a:ext cx="363580" cy="363580"/>
          </a:xfrm>
          <a:prstGeom prst="rtTriangle">
            <a:avLst/>
          </a:prstGeom>
          <a:solidFill>
            <a:srgbClr val="D8382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9"/>
          <p:cNvSpPr/>
          <p:nvPr/>
        </p:nvSpPr>
        <p:spPr>
          <a:xfrm>
            <a:off x="300025" y="2422750"/>
            <a:ext cx="2540100" cy="2697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Clr>
                <a:schemeClr val="dk1"/>
              </a:buClr>
              <a:buSzPts val="1100"/>
              <a:buFont typeface="Arial"/>
              <a:buNone/>
            </a:pPr>
            <a:r>
              <a:rPr lang="en" sz="1100">
                <a:solidFill>
                  <a:schemeClr val="dk1"/>
                </a:solidFill>
              </a:rPr>
              <a:t>Resourcing</a:t>
            </a:r>
            <a:endParaRPr sz="1100">
              <a:solidFill>
                <a:schemeClr val="dk1"/>
              </a:solidFill>
            </a:endParaRPr>
          </a:p>
          <a:p>
            <a:pPr indent="0" lvl="0" marL="0" rtl="0" algn="l">
              <a:spcBef>
                <a:spcPts val="1000"/>
              </a:spcBef>
              <a:spcAft>
                <a:spcPts val="0"/>
              </a:spcAft>
              <a:buClr>
                <a:schemeClr val="dk1"/>
              </a:buClr>
              <a:buSzPts val="1100"/>
              <a:buFont typeface="Arial"/>
              <a:buNone/>
            </a:pPr>
            <a:r>
              <a:rPr lang="en" sz="1100">
                <a:solidFill>
                  <a:schemeClr val="dk1"/>
                </a:solidFill>
              </a:rPr>
              <a:t>Mechanical Engineering Drawing</a:t>
            </a:r>
            <a:endParaRPr sz="1100">
              <a:solidFill>
                <a:schemeClr val="dk1"/>
              </a:solidFill>
            </a:endParaRPr>
          </a:p>
          <a:p>
            <a:pPr indent="-298450" lvl="0" marL="457200" rtl="0" algn="l">
              <a:spcBef>
                <a:spcPts val="0"/>
              </a:spcBef>
              <a:spcAft>
                <a:spcPts val="0"/>
              </a:spcAft>
              <a:buClr>
                <a:schemeClr val="dk1"/>
              </a:buClr>
              <a:buSzPts val="1100"/>
              <a:buChar char="●"/>
            </a:pPr>
            <a:r>
              <a:rPr lang="en" sz="1100">
                <a:solidFill>
                  <a:schemeClr val="dk1"/>
                </a:solidFill>
              </a:rPr>
              <a:t>DOT4D grant R21 900 </a:t>
            </a:r>
            <a:br>
              <a:rPr lang="en" sz="1100">
                <a:solidFill>
                  <a:schemeClr val="dk1"/>
                </a:solidFill>
              </a:rPr>
            </a:br>
            <a:r>
              <a:rPr lang="en" sz="1100">
                <a:solidFill>
                  <a:schemeClr val="dk1"/>
                </a:solidFill>
              </a:rPr>
              <a:t>($1 429)</a:t>
            </a:r>
            <a:endParaRPr sz="1100">
              <a:solidFill>
                <a:schemeClr val="dk1"/>
              </a:solidFill>
            </a:endParaRPr>
          </a:p>
          <a:p>
            <a:pPr indent="-298450" lvl="0" marL="457200" rtl="0" algn="l">
              <a:spcBef>
                <a:spcPts val="0"/>
              </a:spcBef>
              <a:spcAft>
                <a:spcPts val="0"/>
              </a:spcAft>
              <a:buClr>
                <a:schemeClr val="dk1"/>
              </a:buClr>
              <a:buSzPts val="1100"/>
              <a:buChar char="●"/>
            </a:pPr>
            <a:r>
              <a:rPr lang="en" sz="1100">
                <a:solidFill>
                  <a:schemeClr val="dk1"/>
                </a:solidFill>
              </a:rPr>
              <a:t>DOT4D publishing support</a:t>
            </a:r>
            <a:endParaRPr sz="1100">
              <a:solidFill>
                <a:schemeClr val="dk1"/>
              </a:solidFill>
            </a:endParaRPr>
          </a:p>
          <a:p>
            <a:pPr indent="0" lvl="0" marL="0" rtl="0" algn="l">
              <a:spcBef>
                <a:spcPts val="0"/>
              </a:spcBef>
              <a:spcAft>
                <a:spcPts val="0"/>
              </a:spcAft>
              <a:buClr>
                <a:schemeClr val="dk1"/>
              </a:buClr>
              <a:buSzPts val="1100"/>
              <a:buFont typeface="Arial"/>
              <a:buNone/>
            </a:pPr>
            <a:r>
              <a:rPr lang="en" sz="1100">
                <a:solidFill>
                  <a:schemeClr val="dk1"/>
                </a:solidFill>
              </a:rPr>
              <a:t>Mathematics MAM1000W</a:t>
            </a:r>
            <a:endParaRPr sz="1100">
              <a:solidFill>
                <a:schemeClr val="dk1"/>
              </a:solidFill>
            </a:endParaRPr>
          </a:p>
          <a:p>
            <a:pPr indent="-298450" lvl="0" marL="457200" rtl="0" algn="l">
              <a:spcBef>
                <a:spcPts val="0"/>
              </a:spcBef>
              <a:spcAft>
                <a:spcPts val="0"/>
              </a:spcAft>
              <a:buClr>
                <a:schemeClr val="dk1"/>
              </a:buClr>
              <a:buSzPts val="1100"/>
              <a:buChar char="●"/>
            </a:pPr>
            <a:r>
              <a:rPr lang="en" sz="1100">
                <a:solidFill>
                  <a:schemeClr val="dk1"/>
                </a:solidFill>
              </a:rPr>
              <a:t>DOT4D grant R20 000 </a:t>
            </a:r>
            <a:br>
              <a:rPr lang="en" sz="1100">
                <a:solidFill>
                  <a:schemeClr val="dk1"/>
                </a:solidFill>
              </a:rPr>
            </a:br>
            <a:r>
              <a:rPr lang="en" sz="1100">
                <a:solidFill>
                  <a:schemeClr val="dk1"/>
                </a:solidFill>
              </a:rPr>
              <a:t>($1 295)</a:t>
            </a:r>
            <a:endParaRPr sz="1100">
              <a:solidFill>
                <a:schemeClr val="dk1"/>
              </a:solidFill>
            </a:endParaRPr>
          </a:p>
          <a:p>
            <a:pPr indent="0" lvl="0" marL="0" rtl="0" algn="l">
              <a:spcBef>
                <a:spcPts val="0"/>
              </a:spcBef>
              <a:spcAft>
                <a:spcPts val="0"/>
              </a:spcAft>
              <a:buNone/>
            </a:pPr>
            <a:r>
              <a:rPr lang="en" sz="1100">
                <a:solidFill>
                  <a:schemeClr val="dk1"/>
                </a:solidFill>
              </a:rPr>
              <a:t>Open Surgery Textbook</a:t>
            </a:r>
            <a:endParaRPr sz="1100">
              <a:solidFill>
                <a:schemeClr val="dk1"/>
              </a:solidFill>
            </a:endParaRPr>
          </a:p>
          <a:p>
            <a:pPr indent="-298450" lvl="0" marL="457200" rtl="0" algn="l">
              <a:spcBef>
                <a:spcPts val="0"/>
              </a:spcBef>
              <a:spcAft>
                <a:spcPts val="0"/>
              </a:spcAft>
              <a:buClr>
                <a:schemeClr val="dk1"/>
              </a:buClr>
              <a:buSzPts val="1100"/>
              <a:buChar char="●"/>
            </a:pPr>
            <a:r>
              <a:rPr lang="en" sz="1100">
                <a:solidFill>
                  <a:schemeClr val="dk1"/>
                </a:solidFill>
              </a:rPr>
              <a:t>DOT4D grant R60 000 </a:t>
            </a:r>
            <a:br>
              <a:rPr lang="en" sz="1100">
                <a:solidFill>
                  <a:schemeClr val="dk1"/>
                </a:solidFill>
              </a:rPr>
            </a:br>
            <a:r>
              <a:rPr lang="en" sz="1100">
                <a:solidFill>
                  <a:schemeClr val="dk1"/>
                </a:solidFill>
              </a:rPr>
              <a:t>($3 880)</a:t>
            </a:r>
            <a:endParaRPr sz="1100">
              <a:solidFill>
                <a:schemeClr val="dk1"/>
              </a:solidFill>
            </a:endParaRPr>
          </a:p>
          <a:p>
            <a:pPr indent="0" lvl="0" marL="0" rtl="0" algn="l">
              <a:spcBef>
                <a:spcPts val="0"/>
              </a:spcBef>
              <a:spcAft>
                <a:spcPts val="0"/>
              </a:spcAft>
              <a:buNone/>
            </a:pPr>
            <a:r>
              <a:t/>
            </a:r>
            <a:endParaRPr/>
          </a:p>
        </p:txBody>
      </p:sp>
      <p:sp>
        <p:nvSpPr>
          <p:cNvPr id="291" name="Google Shape;291;p29"/>
          <p:cNvSpPr/>
          <p:nvPr/>
        </p:nvSpPr>
        <p:spPr>
          <a:xfrm>
            <a:off x="6806750" y="3458950"/>
            <a:ext cx="2138475" cy="1426650"/>
          </a:xfrm>
          <a:prstGeom prst="flowChartPunchedCard">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Why?</a:t>
            </a:r>
            <a:endParaRPr/>
          </a:p>
          <a:p>
            <a:pPr indent="0" lvl="0" marL="0" rtl="0" algn="l">
              <a:spcBef>
                <a:spcPts val="0"/>
              </a:spcBef>
              <a:spcAft>
                <a:spcPts val="0"/>
              </a:spcAft>
              <a:buNone/>
            </a:pPr>
            <a:r>
              <a:rPr lang="en"/>
              <a:t>- I</a:t>
            </a:r>
            <a:r>
              <a:rPr lang="en"/>
              <a:t>n 3 cases solo authorship did not work (but it can work)</a:t>
            </a:r>
            <a:endParaRPr/>
          </a:p>
          <a:p>
            <a:pPr indent="0" lvl="0" marL="0" rtl="0" algn="l">
              <a:spcBef>
                <a:spcPts val="0"/>
              </a:spcBef>
              <a:spcAft>
                <a:spcPts val="0"/>
              </a:spcAft>
              <a:buNone/>
            </a:pPr>
            <a:r>
              <a:rPr lang="en"/>
              <a:t>- Time and timing</a:t>
            </a:r>
            <a:endParaRPr/>
          </a:p>
        </p:txBody>
      </p:sp>
      <p:pic>
        <p:nvPicPr>
          <p:cNvPr id="292" name="Google Shape;292;p29"/>
          <p:cNvPicPr preferRelativeResize="0"/>
          <p:nvPr/>
        </p:nvPicPr>
        <p:blipFill>
          <a:blip r:embed="rId3">
            <a:alphaModFix/>
          </a:blip>
          <a:stretch>
            <a:fillRect/>
          </a:stretch>
        </p:blipFill>
        <p:spPr>
          <a:xfrm>
            <a:off x="304800" y="228588"/>
            <a:ext cx="1027700" cy="856424"/>
          </a:xfrm>
          <a:prstGeom prst="rect">
            <a:avLst/>
          </a:prstGeom>
          <a:noFill/>
          <a:ln>
            <a:noFill/>
          </a:ln>
        </p:spPr>
      </p:pic>
      <p:pic>
        <p:nvPicPr>
          <p:cNvPr id="293" name="Google Shape;293;p29"/>
          <p:cNvPicPr preferRelativeResize="0"/>
          <p:nvPr/>
        </p:nvPicPr>
        <p:blipFill>
          <a:blip r:embed="rId4">
            <a:alphaModFix/>
          </a:blip>
          <a:stretch>
            <a:fillRect/>
          </a:stretch>
        </p:blipFill>
        <p:spPr>
          <a:xfrm>
            <a:off x="278400" y="1085026"/>
            <a:ext cx="1231655" cy="1261525"/>
          </a:xfrm>
          <a:prstGeom prst="rect">
            <a:avLst/>
          </a:prstGeom>
          <a:noFill/>
          <a:ln>
            <a:noFill/>
          </a:ln>
        </p:spPr>
      </p:pic>
      <p:pic>
        <p:nvPicPr>
          <p:cNvPr id="294" name="Google Shape;294;p29"/>
          <p:cNvPicPr preferRelativeResize="0"/>
          <p:nvPr/>
        </p:nvPicPr>
        <p:blipFill>
          <a:blip r:embed="rId5">
            <a:alphaModFix/>
          </a:blip>
          <a:stretch>
            <a:fillRect/>
          </a:stretch>
        </p:blipFill>
        <p:spPr>
          <a:xfrm>
            <a:off x="1397903" y="233078"/>
            <a:ext cx="1479180" cy="804300"/>
          </a:xfrm>
          <a:prstGeom prst="rect">
            <a:avLst/>
          </a:prstGeom>
          <a:noFill/>
          <a:ln>
            <a:noFill/>
          </a:ln>
        </p:spPr>
      </p:pic>
      <p:cxnSp>
        <p:nvCxnSpPr>
          <p:cNvPr id="295" name="Google Shape;295;p29"/>
          <p:cNvCxnSpPr/>
          <p:nvPr/>
        </p:nvCxnSpPr>
        <p:spPr>
          <a:xfrm flipH="1" rot="10800000">
            <a:off x="3172675" y="1532650"/>
            <a:ext cx="439800" cy="74700"/>
          </a:xfrm>
          <a:prstGeom prst="straightConnector1">
            <a:avLst/>
          </a:prstGeom>
          <a:noFill/>
          <a:ln cap="flat" cmpd="sng" w="19050">
            <a:solidFill>
              <a:srgbClr val="EDA29B"/>
            </a:solidFill>
            <a:prstDash val="solid"/>
            <a:round/>
            <a:headEnd len="med" w="med" type="oval"/>
            <a:tailEnd len="sm" w="sm" type="none"/>
          </a:ln>
        </p:spPr>
      </p:cxnSp>
      <p:pic>
        <p:nvPicPr>
          <p:cNvPr id="296" name="Google Shape;296;p29"/>
          <p:cNvPicPr preferRelativeResize="0"/>
          <p:nvPr/>
        </p:nvPicPr>
        <p:blipFill>
          <a:blip r:embed="rId6">
            <a:alphaModFix/>
          </a:blip>
          <a:stretch>
            <a:fillRect/>
          </a:stretch>
        </p:blipFill>
        <p:spPr>
          <a:xfrm>
            <a:off x="476261" y="2499911"/>
            <a:ext cx="513599" cy="50906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0"/>
          <p:cNvSpPr/>
          <p:nvPr/>
        </p:nvSpPr>
        <p:spPr>
          <a:xfrm>
            <a:off x="3297500" y="1165742"/>
            <a:ext cx="2540100" cy="2540100"/>
          </a:xfrm>
          <a:prstGeom prst="donut">
            <a:avLst>
              <a:gd fmla="val 16067" name="adj"/>
            </a:avLst>
          </a:prstGeom>
          <a:solidFill>
            <a:srgbClr val="000000">
              <a:alpha val="10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2" name="Google Shape;302;p30"/>
          <p:cNvGrpSpPr/>
          <p:nvPr/>
        </p:nvGrpSpPr>
        <p:grpSpPr>
          <a:xfrm>
            <a:off x="1680836" y="1315124"/>
            <a:ext cx="1931633" cy="669600"/>
            <a:chOff x="1680836" y="1315124"/>
            <a:chExt cx="1931633" cy="669600"/>
          </a:xfrm>
        </p:grpSpPr>
        <p:cxnSp>
          <p:nvCxnSpPr>
            <p:cNvPr id="303" name="Google Shape;303;p30"/>
            <p:cNvCxnSpPr/>
            <p:nvPr/>
          </p:nvCxnSpPr>
          <p:spPr>
            <a:xfrm>
              <a:off x="3178969" y="1638300"/>
              <a:ext cx="433500" cy="252300"/>
            </a:xfrm>
            <a:prstGeom prst="straightConnector1">
              <a:avLst/>
            </a:prstGeom>
            <a:noFill/>
            <a:ln cap="flat" cmpd="sng" w="19050">
              <a:solidFill>
                <a:srgbClr val="AAAAAA"/>
              </a:solidFill>
              <a:prstDash val="solid"/>
              <a:round/>
              <a:headEnd len="med" w="med" type="oval"/>
              <a:tailEnd len="sm" w="sm" type="none"/>
            </a:ln>
          </p:spPr>
        </p:cxnSp>
        <p:sp>
          <p:nvSpPr>
            <p:cNvPr id="304" name="Google Shape;304;p30"/>
            <p:cNvSpPr txBox="1"/>
            <p:nvPr/>
          </p:nvSpPr>
          <p:spPr>
            <a:xfrm>
              <a:off x="1680836" y="1315124"/>
              <a:ext cx="1495200" cy="6696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1100">
                  <a:solidFill>
                    <a:srgbClr val="FF9900"/>
                  </a:solidFill>
                </a:rPr>
                <a:t>Publication processes</a:t>
              </a:r>
              <a:endParaRPr b="1" sz="1100">
                <a:solidFill>
                  <a:srgbClr val="FF9900"/>
                </a:solidFill>
              </a:endParaRPr>
            </a:p>
          </p:txBody>
        </p:sp>
      </p:grpSp>
      <p:grpSp>
        <p:nvGrpSpPr>
          <p:cNvPr id="305" name="Google Shape;305;p30"/>
          <p:cNvGrpSpPr/>
          <p:nvPr/>
        </p:nvGrpSpPr>
        <p:grpSpPr>
          <a:xfrm>
            <a:off x="5517319" y="1315124"/>
            <a:ext cx="1940006" cy="669600"/>
            <a:chOff x="5517319" y="1315124"/>
            <a:chExt cx="1940006" cy="669600"/>
          </a:xfrm>
        </p:grpSpPr>
        <p:cxnSp>
          <p:nvCxnSpPr>
            <p:cNvPr id="306" name="Google Shape;306;p30"/>
            <p:cNvCxnSpPr/>
            <p:nvPr/>
          </p:nvCxnSpPr>
          <p:spPr>
            <a:xfrm flipH="1">
              <a:off x="5517319" y="1638300"/>
              <a:ext cx="433500" cy="252300"/>
            </a:xfrm>
            <a:prstGeom prst="straightConnector1">
              <a:avLst/>
            </a:prstGeom>
            <a:noFill/>
            <a:ln cap="flat" cmpd="sng" w="19050">
              <a:solidFill>
                <a:srgbClr val="2F2F2F"/>
              </a:solidFill>
              <a:prstDash val="solid"/>
              <a:round/>
              <a:headEnd len="med" w="med" type="oval"/>
              <a:tailEnd len="sm" w="sm" type="none"/>
            </a:ln>
          </p:spPr>
        </p:cxnSp>
        <p:sp>
          <p:nvSpPr>
            <p:cNvPr id="307" name="Google Shape;307;p30"/>
            <p:cNvSpPr txBox="1"/>
            <p:nvPr/>
          </p:nvSpPr>
          <p:spPr>
            <a:xfrm>
              <a:off x="5962125" y="1315124"/>
              <a:ext cx="1495200" cy="66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100">
                  <a:solidFill>
                    <a:srgbClr val="FF9900"/>
                  </a:solidFill>
                  <a:latin typeface="Roboto"/>
                  <a:ea typeface="Roboto"/>
                  <a:cs typeface="Roboto"/>
                  <a:sym typeface="Roboto"/>
                </a:rPr>
                <a:t>Authorship approaches</a:t>
              </a:r>
              <a:endParaRPr b="1" sz="1100">
                <a:solidFill>
                  <a:srgbClr val="FF9900"/>
                </a:solidFill>
                <a:latin typeface="Roboto"/>
                <a:ea typeface="Roboto"/>
                <a:cs typeface="Roboto"/>
                <a:sym typeface="Roboto"/>
              </a:endParaRPr>
            </a:p>
          </p:txBody>
        </p:sp>
      </p:grpSp>
      <p:grpSp>
        <p:nvGrpSpPr>
          <p:cNvPr id="308" name="Google Shape;308;p30"/>
          <p:cNvGrpSpPr/>
          <p:nvPr/>
        </p:nvGrpSpPr>
        <p:grpSpPr>
          <a:xfrm>
            <a:off x="3808226" y="3535140"/>
            <a:ext cx="1495200" cy="1143796"/>
            <a:chOff x="3808226" y="3535140"/>
            <a:chExt cx="1495200" cy="1143796"/>
          </a:xfrm>
        </p:grpSpPr>
        <p:cxnSp>
          <p:nvCxnSpPr>
            <p:cNvPr id="309" name="Google Shape;309;p30"/>
            <p:cNvCxnSpPr/>
            <p:nvPr/>
          </p:nvCxnSpPr>
          <p:spPr>
            <a:xfrm rot="10800000">
              <a:off x="4556399" y="3535140"/>
              <a:ext cx="0" cy="460500"/>
            </a:xfrm>
            <a:prstGeom prst="straightConnector1">
              <a:avLst/>
            </a:prstGeom>
            <a:noFill/>
            <a:ln cap="flat" cmpd="sng" w="19050">
              <a:solidFill>
                <a:srgbClr val="505050"/>
              </a:solidFill>
              <a:prstDash val="solid"/>
              <a:round/>
              <a:headEnd len="med" w="med" type="oval"/>
              <a:tailEnd len="sm" w="sm" type="none"/>
            </a:ln>
          </p:spPr>
        </p:cxnSp>
        <p:sp>
          <p:nvSpPr>
            <p:cNvPr id="310" name="Google Shape;310;p30"/>
            <p:cNvSpPr txBox="1"/>
            <p:nvPr/>
          </p:nvSpPr>
          <p:spPr>
            <a:xfrm>
              <a:off x="3808226" y="4009336"/>
              <a:ext cx="1495200" cy="66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100">
                  <a:solidFill>
                    <a:srgbClr val="FF9900"/>
                  </a:solidFill>
                </a:rPr>
                <a:t>Quality assurance mechanisms</a:t>
              </a:r>
              <a:endParaRPr b="1" sz="1100">
                <a:solidFill>
                  <a:srgbClr val="FF9900"/>
                </a:solidFill>
              </a:endParaRPr>
            </a:p>
          </p:txBody>
        </p:sp>
      </p:grpSp>
      <p:sp>
        <p:nvSpPr>
          <p:cNvPr id="311" name="Google Shape;311;p30"/>
          <p:cNvSpPr txBox="1"/>
          <p:nvPr/>
        </p:nvSpPr>
        <p:spPr>
          <a:xfrm>
            <a:off x="3845784" y="2056460"/>
            <a:ext cx="1443600" cy="8043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200">
                <a:solidFill>
                  <a:srgbClr val="FF9900"/>
                </a:solidFill>
                <a:latin typeface="Roboto"/>
                <a:ea typeface="Roboto"/>
                <a:cs typeface="Roboto"/>
                <a:sym typeface="Roboto"/>
              </a:rPr>
              <a:t>Models for digital open textbook development in higher education</a:t>
            </a:r>
            <a:endParaRPr sz="1200">
              <a:solidFill>
                <a:srgbClr val="FF9900"/>
              </a:solidFill>
            </a:endParaRPr>
          </a:p>
        </p:txBody>
      </p:sp>
      <p:sp>
        <p:nvSpPr>
          <p:cNvPr id="312" name="Google Shape;312;p30"/>
          <p:cNvSpPr/>
          <p:nvPr/>
        </p:nvSpPr>
        <p:spPr>
          <a:xfrm rot="1800047">
            <a:off x="3219843" y="1086434"/>
            <a:ext cx="2690936" cy="2690936"/>
          </a:xfrm>
          <a:prstGeom prst="blockArc">
            <a:avLst>
              <a:gd fmla="val 14414370" name="adj1"/>
              <a:gd fmla="val 694" name="adj2"/>
              <a:gd fmla="val 9562" name="adj3"/>
            </a:avLst>
          </a:prstGeom>
          <a:solidFill>
            <a:srgbClr val="2F2F2F"/>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0"/>
          <p:cNvSpPr/>
          <p:nvPr/>
        </p:nvSpPr>
        <p:spPr>
          <a:xfrm flipH="1" rot="-1800047">
            <a:off x="3221956" y="1086434"/>
            <a:ext cx="2690936" cy="2690936"/>
          </a:xfrm>
          <a:prstGeom prst="blockArc">
            <a:avLst>
              <a:gd fmla="val 14348563" name="adj1"/>
              <a:gd fmla="val 21472873" name="adj2"/>
              <a:gd fmla="val 9381" name="adj3"/>
            </a:avLst>
          </a:prstGeom>
          <a:solidFill>
            <a:srgbClr val="AAAAAA"/>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0"/>
          <p:cNvSpPr/>
          <p:nvPr/>
        </p:nvSpPr>
        <p:spPr>
          <a:xfrm rot="-8100000">
            <a:off x="4382715" y="1027393"/>
            <a:ext cx="363170" cy="363170"/>
          </a:xfrm>
          <a:prstGeom prst="rtTriangle">
            <a:avLst/>
          </a:prstGeom>
          <a:solidFill>
            <a:srgbClr val="AAAAA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30"/>
          <p:cNvSpPr/>
          <p:nvPr/>
        </p:nvSpPr>
        <p:spPr>
          <a:xfrm flipH="1" rot="-9000757">
            <a:off x="3220953" y="1084808"/>
            <a:ext cx="2690226" cy="2690226"/>
          </a:xfrm>
          <a:prstGeom prst="blockArc">
            <a:avLst>
              <a:gd fmla="val 14316164" name="adj1"/>
              <a:gd fmla="val 21502663" name="adj2"/>
              <a:gd fmla="val 9415" name="adj3"/>
            </a:avLst>
          </a:prstGeom>
          <a:solidFill>
            <a:srgbClr val="505050"/>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0"/>
          <p:cNvSpPr/>
          <p:nvPr/>
        </p:nvSpPr>
        <p:spPr>
          <a:xfrm rot="-1027861">
            <a:off x="5485874" y="2849832"/>
            <a:ext cx="312672" cy="312672"/>
          </a:xfrm>
          <a:prstGeom prst="rtTriangle">
            <a:avLst/>
          </a:prstGeom>
          <a:solidFill>
            <a:srgbClr val="2F2F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30"/>
          <p:cNvSpPr/>
          <p:nvPr/>
        </p:nvSpPr>
        <p:spPr>
          <a:xfrm rot="6359841">
            <a:off x="3315801" y="2847762"/>
            <a:ext cx="363580" cy="363580"/>
          </a:xfrm>
          <a:prstGeom prst="rtTriangle">
            <a:avLst/>
          </a:prstGeom>
          <a:solidFill>
            <a:srgbClr val="5050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30"/>
          <p:cNvSpPr txBox="1"/>
          <p:nvPr/>
        </p:nvSpPr>
        <p:spPr>
          <a:xfrm>
            <a:off x="605125" y="937925"/>
            <a:ext cx="1709400" cy="145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319" name="Google Shape;319;p30"/>
          <p:cNvPicPr preferRelativeResize="0"/>
          <p:nvPr/>
        </p:nvPicPr>
        <p:blipFill>
          <a:blip r:embed="rId3">
            <a:alphaModFix/>
          </a:blip>
          <a:stretch>
            <a:fillRect/>
          </a:stretch>
        </p:blipFill>
        <p:spPr>
          <a:xfrm>
            <a:off x="485450" y="1805075"/>
            <a:ext cx="1641719" cy="669600"/>
          </a:xfrm>
          <a:prstGeom prst="rect">
            <a:avLst/>
          </a:prstGeom>
          <a:noFill/>
          <a:ln>
            <a:noFill/>
          </a:ln>
        </p:spPr>
      </p:pic>
      <p:pic>
        <p:nvPicPr>
          <p:cNvPr id="320" name="Google Shape;320;p30"/>
          <p:cNvPicPr preferRelativeResize="0"/>
          <p:nvPr/>
        </p:nvPicPr>
        <p:blipFill>
          <a:blip r:embed="rId4">
            <a:alphaModFix/>
          </a:blip>
          <a:stretch>
            <a:fillRect/>
          </a:stretch>
        </p:blipFill>
        <p:spPr>
          <a:xfrm>
            <a:off x="628778" y="2474675"/>
            <a:ext cx="1498397" cy="669600"/>
          </a:xfrm>
          <a:prstGeom prst="rect">
            <a:avLst/>
          </a:prstGeom>
          <a:noFill/>
          <a:ln>
            <a:noFill/>
          </a:ln>
        </p:spPr>
      </p:pic>
      <p:pic>
        <p:nvPicPr>
          <p:cNvPr id="321" name="Google Shape;321;p30"/>
          <p:cNvPicPr preferRelativeResize="0"/>
          <p:nvPr/>
        </p:nvPicPr>
        <p:blipFill>
          <a:blip r:embed="rId5">
            <a:alphaModFix/>
          </a:blip>
          <a:stretch>
            <a:fillRect/>
          </a:stretch>
        </p:blipFill>
        <p:spPr>
          <a:xfrm>
            <a:off x="1712119" y="3417213"/>
            <a:ext cx="782169" cy="792600"/>
          </a:xfrm>
          <a:prstGeom prst="rect">
            <a:avLst/>
          </a:prstGeom>
          <a:noFill/>
          <a:ln>
            <a:noFill/>
          </a:ln>
        </p:spPr>
      </p:pic>
      <p:pic>
        <p:nvPicPr>
          <p:cNvPr id="322" name="Google Shape;322;p30"/>
          <p:cNvPicPr preferRelativeResize="0"/>
          <p:nvPr/>
        </p:nvPicPr>
        <p:blipFill>
          <a:blip r:embed="rId6">
            <a:alphaModFix/>
          </a:blip>
          <a:stretch>
            <a:fillRect/>
          </a:stretch>
        </p:blipFill>
        <p:spPr>
          <a:xfrm>
            <a:off x="2257098" y="237250"/>
            <a:ext cx="928478" cy="928500"/>
          </a:xfrm>
          <a:prstGeom prst="rect">
            <a:avLst/>
          </a:prstGeom>
          <a:noFill/>
          <a:ln>
            <a:noFill/>
          </a:ln>
        </p:spPr>
      </p:pic>
      <p:pic>
        <p:nvPicPr>
          <p:cNvPr id="323" name="Google Shape;323;p30"/>
          <p:cNvPicPr preferRelativeResize="0"/>
          <p:nvPr/>
        </p:nvPicPr>
        <p:blipFill>
          <a:blip r:embed="rId7">
            <a:alphaModFix/>
          </a:blip>
          <a:stretch>
            <a:fillRect/>
          </a:stretch>
        </p:blipFill>
        <p:spPr>
          <a:xfrm>
            <a:off x="7457325" y="1069749"/>
            <a:ext cx="1344000" cy="1946700"/>
          </a:xfrm>
          <a:prstGeom prst="rect">
            <a:avLst/>
          </a:prstGeom>
          <a:noFill/>
          <a:ln>
            <a:noFill/>
          </a:ln>
        </p:spPr>
      </p:pic>
      <p:pic>
        <p:nvPicPr>
          <p:cNvPr id="324" name="Google Shape;324;p30"/>
          <p:cNvPicPr preferRelativeResize="0"/>
          <p:nvPr/>
        </p:nvPicPr>
        <p:blipFill>
          <a:blip r:embed="rId8">
            <a:alphaModFix/>
          </a:blip>
          <a:stretch>
            <a:fillRect/>
          </a:stretch>
        </p:blipFill>
        <p:spPr>
          <a:xfrm>
            <a:off x="6636300" y="3016450"/>
            <a:ext cx="1443600" cy="1443600"/>
          </a:xfrm>
          <a:prstGeom prst="rect">
            <a:avLst/>
          </a:prstGeom>
          <a:noFill/>
          <a:ln>
            <a:noFill/>
          </a:ln>
        </p:spPr>
      </p:pic>
      <p:pic>
        <p:nvPicPr>
          <p:cNvPr descr="A drawing of a face&#10;&#10;Description generated with high confidence" id="325" name="Google Shape;325;p30"/>
          <p:cNvPicPr preferRelativeResize="0"/>
          <p:nvPr/>
        </p:nvPicPr>
        <p:blipFill rotWithShape="1">
          <a:blip r:embed="rId9">
            <a:alphaModFix/>
          </a:blip>
          <a:srcRect b="0" l="0" r="0" t="0"/>
          <a:stretch/>
        </p:blipFill>
        <p:spPr>
          <a:xfrm>
            <a:off x="8005242" y="4740925"/>
            <a:ext cx="1138759" cy="398425"/>
          </a:xfrm>
          <a:prstGeom prst="rect">
            <a:avLst/>
          </a:prstGeom>
          <a:noFill/>
          <a:ln>
            <a:noFill/>
          </a:ln>
        </p:spPr>
      </p:pic>
      <p:pic>
        <p:nvPicPr>
          <p:cNvPr id="326" name="Google Shape;326;p30"/>
          <p:cNvPicPr preferRelativeResize="0"/>
          <p:nvPr/>
        </p:nvPicPr>
        <p:blipFill>
          <a:blip r:embed="rId10">
            <a:alphaModFix/>
          </a:blip>
          <a:stretch>
            <a:fillRect/>
          </a:stretch>
        </p:blipFill>
        <p:spPr>
          <a:xfrm>
            <a:off x="5289375" y="81475"/>
            <a:ext cx="2001574" cy="988276"/>
          </a:xfrm>
          <a:prstGeom prst="rect">
            <a:avLst/>
          </a:prstGeom>
          <a:noFill/>
          <a:ln>
            <a:noFill/>
          </a:ln>
        </p:spPr>
      </p:pic>
      <p:pic>
        <p:nvPicPr>
          <p:cNvPr id="327" name="Google Shape;327;p30"/>
          <p:cNvPicPr preferRelativeResize="0"/>
          <p:nvPr/>
        </p:nvPicPr>
        <p:blipFill>
          <a:blip r:embed="rId11">
            <a:alphaModFix/>
          </a:blip>
          <a:stretch>
            <a:fillRect/>
          </a:stretch>
        </p:blipFill>
        <p:spPr>
          <a:xfrm>
            <a:off x="4298716" y="4473348"/>
            <a:ext cx="629982" cy="513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descr="idrc_logo.png" id="73" name="Google Shape;73;p15"/>
          <p:cNvPicPr preferRelativeResize="0"/>
          <p:nvPr/>
        </p:nvPicPr>
        <p:blipFill rotWithShape="1">
          <a:blip r:embed="rId3">
            <a:alphaModFix/>
          </a:blip>
          <a:srcRect b="0" l="0" r="0" t="0"/>
          <a:stretch/>
        </p:blipFill>
        <p:spPr>
          <a:xfrm>
            <a:off x="3404850" y="1133325"/>
            <a:ext cx="2159225" cy="599800"/>
          </a:xfrm>
          <a:prstGeom prst="rect">
            <a:avLst/>
          </a:prstGeom>
          <a:noFill/>
          <a:ln>
            <a:noFill/>
          </a:ln>
        </p:spPr>
      </p:pic>
      <p:pic>
        <p:nvPicPr>
          <p:cNvPr descr="A drawing of a face&#10;&#10;Description generated with high confidence" id="74" name="Google Shape;74;p15"/>
          <p:cNvPicPr preferRelativeResize="0"/>
          <p:nvPr/>
        </p:nvPicPr>
        <p:blipFill rotWithShape="1">
          <a:blip r:embed="rId4">
            <a:alphaModFix/>
          </a:blip>
          <a:srcRect b="0" l="0" r="0" t="0"/>
          <a:stretch/>
        </p:blipFill>
        <p:spPr>
          <a:xfrm>
            <a:off x="4002617" y="3384725"/>
            <a:ext cx="1138759" cy="398425"/>
          </a:xfrm>
          <a:prstGeom prst="rect">
            <a:avLst/>
          </a:prstGeom>
          <a:noFill/>
          <a:ln>
            <a:noFill/>
          </a:ln>
        </p:spPr>
      </p:pic>
      <p:sp>
        <p:nvSpPr>
          <p:cNvPr id="75" name="Google Shape;75;p15"/>
          <p:cNvSpPr txBox="1"/>
          <p:nvPr/>
        </p:nvSpPr>
        <p:spPr>
          <a:xfrm>
            <a:off x="1509275" y="1973303"/>
            <a:ext cx="6065700" cy="1094700"/>
          </a:xfrm>
          <a:prstGeom prst="rect">
            <a:avLst/>
          </a:prstGeom>
          <a:noFill/>
          <a:ln>
            <a:noFill/>
          </a:ln>
        </p:spPr>
        <p:txBody>
          <a:bodyPr anchorCtr="0" anchor="t" bIns="68575" lIns="68575" spcFirstLastPara="1" rIns="68575" wrap="square" tIns="68575">
            <a:noAutofit/>
          </a:bodyPr>
          <a:lstStyle/>
          <a:p>
            <a:pPr indent="0" lvl="0" marL="0" rtl="0" algn="ctr">
              <a:lnSpc>
                <a:spcPct val="90000"/>
              </a:lnSpc>
              <a:spcBef>
                <a:spcPts val="0"/>
              </a:spcBef>
              <a:spcAft>
                <a:spcPts val="0"/>
              </a:spcAft>
              <a:buNone/>
            </a:pPr>
            <a:r>
              <a:rPr lang="en" sz="1800">
                <a:solidFill>
                  <a:schemeClr val="dk2"/>
                </a:solidFill>
                <a:latin typeface="Calibri"/>
                <a:ea typeface="Calibri"/>
                <a:cs typeface="Calibri"/>
                <a:sym typeface="Calibri"/>
              </a:rPr>
              <a:t>This work is carried out with the aid of a grant from the International Development Research Centre, Ottawa, Canada.</a:t>
            </a:r>
            <a:endParaRPr sz="1800">
              <a:solidFill>
                <a:schemeClr val="dk2"/>
              </a:solidFill>
            </a:endParaRPr>
          </a:p>
          <a:p>
            <a:pPr indent="0" lvl="0" marL="0" rtl="0" algn="ctr">
              <a:lnSpc>
                <a:spcPct val="90000"/>
              </a:lnSpc>
              <a:spcBef>
                <a:spcPts val="800"/>
              </a:spcBef>
              <a:spcAft>
                <a:spcPts val="0"/>
              </a:spcAft>
              <a:buNone/>
            </a:pPr>
            <a:r>
              <a:rPr lang="en" sz="1800">
                <a:solidFill>
                  <a:schemeClr val="dk2"/>
                </a:solidFill>
                <a:latin typeface="Calibri"/>
                <a:ea typeface="Calibri"/>
                <a:cs typeface="Calibri"/>
                <a:sym typeface="Calibri"/>
              </a:rPr>
              <a:t>It is licensed under a Creative Commons Attribution 4.0 International licence.</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471488" y="1729383"/>
            <a:ext cx="5915100" cy="7455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accent2"/>
              </a:buClr>
              <a:buSzPts val="2400"/>
              <a:buFont typeface="Calibri"/>
              <a:buNone/>
            </a:pPr>
            <a:r>
              <a:rPr b="1" lang="en" sz="3000">
                <a:solidFill>
                  <a:srgbClr val="FF9900"/>
                </a:solidFill>
              </a:rPr>
              <a:t>Definition</a:t>
            </a:r>
            <a:endParaRPr b="1" sz="3000">
              <a:solidFill>
                <a:srgbClr val="FF9900"/>
              </a:solidFill>
            </a:endParaRPr>
          </a:p>
        </p:txBody>
      </p:sp>
      <p:sp>
        <p:nvSpPr>
          <p:cNvPr id="81" name="Google Shape;81;p16"/>
          <p:cNvSpPr txBox="1"/>
          <p:nvPr>
            <p:ph idx="1" type="body"/>
          </p:nvPr>
        </p:nvSpPr>
        <p:spPr>
          <a:xfrm>
            <a:off x="471503" y="2474725"/>
            <a:ext cx="7409100" cy="2447700"/>
          </a:xfrm>
          <a:prstGeom prst="rect">
            <a:avLst/>
          </a:prstGeom>
          <a:noFill/>
          <a:ln>
            <a:noFill/>
          </a:ln>
        </p:spPr>
        <p:txBody>
          <a:bodyPr anchorCtr="0" anchor="t" bIns="34275" lIns="68575" spcFirstLastPara="1" rIns="68575" wrap="square" tIns="34275">
            <a:noAutofit/>
          </a:bodyPr>
          <a:lstStyle/>
          <a:p>
            <a:pPr indent="0" lvl="0" marL="0" rtl="0" algn="l">
              <a:lnSpc>
                <a:spcPct val="115000"/>
              </a:lnSpc>
              <a:spcBef>
                <a:spcPts val="0"/>
              </a:spcBef>
              <a:spcAft>
                <a:spcPts val="0"/>
              </a:spcAft>
              <a:buClr>
                <a:schemeClr val="dk1"/>
              </a:buClr>
              <a:buSzPts val="1500"/>
              <a:buNone/>
            </a:pPr>
            <a:r>
              <a:rPr lang="en">
                <a:solidFill>
                  <a:srgbClr val="000000"/>
                </a:solidFill>
              </a:rPr>
              <a:t>Open textbooks are digital, freely available collections of </a:t>
            </a:r>
            <a:r>
              <a:rPr lang="en">
                <a:solidFill>
                  <a:srgbClr val="000000"/>
                </a:solidFill>
              </a:rPr>
              <a:t>scaffolded</a:t>
            </a:r>
            <a:r>
              <a:rPr lang="en">
                <a:solidFill>
                  <a:srgbClr val="000000"/>
                </a:solidFill>
              </a:rPr>
              <a:t> teaching and learning content published under an open licence on platforms and in formats that provide affordances for content delivery on a range of devices, the integration of multimedia, and incorporation of content from varying sources through collaborative authorship models. In some instances, they also provide affordances for print and low bandwidth access strategies.</a:t>
            </a:r>
            <a:endParaRPr>
              <a:solidFill>
                <a:srgbClr val="000000"/>
              </a:solidFill>
            </a:endParaRPr>
          </a:p>
        </p:txBody>
      </p:sp>
      <p:pic>
        <p:nvPicPr>
          <p:cNvPr id="82" name="Google Shape;82;p16"/>
          <p:cNvPicPr preferRelativeResize="0"/>
          <p:nvPr/>
        </p:nvPicPr>
        <p:blipFill>
          <a:blip r:embed="rId3">
            <a:alphaModFix/>
          </a:blip>
          <a:stretch>
            <a:fillRect/>
          </a:stretch>
        </p:blipFill>
        <p:spPr>
          <a:xfrm>
            <a:off x="3710825" y="293975"/>
            <a:ext cx="3862850" cy="1896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t/>
            </a:r>
            <a:endParaRPr/>
          </a:p>
        </p:txBody>
      </p:sp>
      <p:sp>
        <p:nvSpPr>
          <p:cNvPr id="88" name="Google Shape;88;p17"/>
          <p:cNvSpPr txBox="1"/>
          <p:nvPr/>
        </p:nvSpPr>
        <p:spPr>
          <a:xfrm>
            <a:off x="0" y="-44375"/>
            <a:ext cx="9191100" cy="5143500"/>
          </a:xfrm>
          <a:prstGeom prst="rect">
            <a:avLst/>
          </a:prstGeom>
          <a:solidFill>
            <a:srgbClr val="FF99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7"/>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0" lvl="0" marL="0" rtl="0" algn="l">
              <a:spcBef>
                <a:spcPts val="800"/>
              </a:spcBef>
              <a:spcAft>
                <a:spcPts val="1600"/>
              </a:spcAft>
              <a:buNone/>
            </a:pPr>
            <a:r>
              <a:rPr lang="en" sz="3600">
                <a:solidFill>
                  <a:srgbClr val="FFFFFF"/>
                </a:solidFill>
              </a:rPr>
              <a:t>PARTICIPATORY PEDAGOGY AND OPEN TEXTBOOK JOURNEYS</a:t>
            </a:r>
            <a:endParaRPr sz="36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idx="1" type="body"/>
          </p:nvPr>
        </p:nvSpPr>
        <p:spPr>
          <a:xfrm>
            <a:off x="483775" y="1302950"/>
            <a:ext cx="7561800" cy="2054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100"/>
              <a:buNone/>
            </a:pPr>
            <a:r>
              <a:rPr lang="en">
                <a:solidFill>
                  <a:srgbClr val="222222"/>
                </a:solidFill>
                <a:highlight>
                  <a:srgbClr val="FFFFFF"/>
                </a:highlight>
              </a:rPr>
              <a:t>Social justice is a concept that requires the organisation of social arrangements that make it possible for everyone to participate equally in society. Fraser (2005) considers social justice as ‘participatory parity’ economically, culturally and politically.</a:t>
            </a:r>
            <a:endParaRPr/>
          </a:p>
        </p:txBody>
      </p:sp>
      <p:sp>
        <p:nvSpPr>
          <p:cNvPr id="95" name="Google Shape;95;p18"/>
          <p:cNvSpPr txBox="1"/>
          <p:nvPr>
            <p:ph idx="4294967295" type="ctrTitle"/>
          </p:nvPr>
        </p:nvSpPr>
        <p:spPr>
          <a:xfrm>
            <a:off x="542775" y="381000"/>
            <a:ext cx="5419800" cy="6717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3600"/>
              <a:buFont typeface="Calibri"/>
              <a:buNone/>
            </a:pPr>
            <a:r>
              <a:rPr b="1" lang="en" sz="3000">
                <a:solidFill>
                  <a:srgbClr val="FF9900"/>
                </a:solidFill>
              </a:rPr>
              <a:t>S</a:t>
            </a:r>
            <a:r>
              <a:rPr b="1" i="0" lang="en" sz="3000" u="none" cap="none" strike="noStrike">
                <a:solidFill>
                  <a:srgbClr val="FF9900"/>
                </a:solidFill>
              </a:rPr>
              <a:t>ocial justice</a:t>
            </a:r>
            <a:r>
              <a:rPr b="1" lang="en" sz="3000">
                <a:solidFill>
                  <a:srgbClr val="FF9900"/>
                </a:solidFill>
              </a:rPr>
              <a:t> approach</a:t>
            </a:r>
            <a:endParaRPr b="1" i="0" sz="3000" u="none" cap="none" strike="noStrike">
              <a:solidFill>
                <a:srgbClr val="FF9900"/>
              </a:solidFill>
            </a:endParaRPr>
          </a:p>
        </p:txBody>
      </p:sp>
      <p:sp>
        <p:nvSpPr>
          <p:cNvPr id="96" name="Google Shape;96;p18"/>
          <p:cNvSpPr txBox="1"/>
          <p:nvPr/>
        </p:nvSpPr>
        <p:spPr>
          <a:xfrm>
            <a:off x="674800" y="4201150"/>
            <a:ext cx="7886700" cy="676200"/>
          </a:xfrm>
          <a:prstGeom prst="rect">
            <a:avLst/>
          </a:prstGeom>
          <a:noFill/>
          <a:ln cap="flat" cmpd="sng" w="9525">
            <a:solidFill>
              <a:srgbClr val="000000"/>
            </a:solidFill>
            <a:prstDash val="solid"/>
            <a:round/>
            <a:headEnd len="sm" w="sm" type="none"/>
            <a:tailEnd len="sm" w="sm" type="none"/>
          </a:ln>
        </p:spPr>
        <p:txBody>
          <a:bodyPr anchorCtr="0" anchor="t" bIns="0" lIns="91425" spcFirstLastPara="1" rIns="0" wrap="square" tIns="91425">
            <a:noAutofit/>
          </a:bodyPr>
          <a:lstStyle/>
          <a:p>
            <a:pPr indent="0" lvl="0" marL="0" rtl="0" algn="l">
              <a:lnSpc>
                <a:spcPct val="115000"/>
              </a:lnSpc>
              <a:spcBef>
                <a:spcPts val="0"/>
              </a:spcBef>
              <a:spcAft>
                <a:spcPts val="0"/>
              </a:spcAft>
              <a:buNone/>
            </a:pPr>
            <a:r>
              <a:rPr lang="en" sz="1000">
                <a:solidFill>
                  <a:srgbClr val="000000"/>
                </a:solidFill>
              </a:rPr>
              <a:t>Cox, G., Masuku, B. &amp; Willmers, M. 2020. Open Textbooks and Social Justice: Open Educational Practices to Address Economic, Cultural and Political Injustice at the University of Cape Town. </a:t>
            </a:r>
            <a:r>
              <a:rPr i="1" lang="en" sz="1000">
                <a:solidFill>
                  <a:srgbClr val="000000"/>
                </a:solidFill>
              </a:rPr>
              <a:t>Journal of Interactive Media in Education</a:t>
            </a:r>
            <a:r>
              <a:rPr lang="en" sz="1000">
                <a:solidFill>
                  <a:srgbClr val="000000"/>
                </a:solidFill>
              </a:rPr>
              <a:t>, 1 (2):pp. 1–10. Available at:</a:t>
            </a:r>
            <a:r>
              <a:rPr lang="en" sz="1000">
                <a:solidFill>
                  <a:srgbClr val="000000"/>
                </a:solidFill>
                <a:uFill>
                  <a:noFill/>
                </a:uFill>
                <a:hlinkClick r:id="rId3">
                  <a:extLst>
                    <a:ext uri="{A12FA001-AC4F-418D-AE19-62706E023703}">
                      <ahyp:hlinkClr val="tx"/>
                    </a:ext>
                  </a:extLst>
                </a:hlinkClick>
              </a:rPr>
              <a:t> </a:t>
            </a:r>
            <a:r>
              <a:rPr lang="en" sz="1000" u="sng">
                <a:solidFill>
                  <a:srgbClr val="1155CC"/>
                </a:solidFill>
                <a:hlinkClick r:id="rId4">
                  <a:extLst>
                    <a:ext uri="{A12FA001-AC4F-418D-AE19-62706E023703}">
                      <ahyp:hlinkClr val="tx"/>
                    </a:ext>
                  </a:extLst>
                </a:hlinkClick>
              </a:rPr>
              <a:t>https://open.uct.ac.za/handle/11427/31887</a:t>
            </a:r>
            <a:endParaRPr sz="1000" u="sng">
              <a:solidFill>
                <a:srgbClr val="1155CC"/>
              </a:solidFill>
            </a:endParaRPr>
          </a:p>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idx="4294967295" type="body"/>
          </p:nvPr>
        </p:nvSpPr>
        <p:spPr>
          <a:xfrm>
            <a:off x="628650" y="249744"/>
            <a:ext cx="7886700" cy="3263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a:p>
          <a:p>
            <a:pPr indent="0" lvl="0" marL="457200" rtl="0" algn="l">
              <a:spcBef>
                <a:spcPts val="1600"/>
              </a:spcBef>
              <a:spcAft>
                <a:spcPts val="0"/>
              </a:spcAft>
              <a:buNone/>
            </a:pPr>
            <a:r>
              <a:t/>
            </a:r>
            <a:endParaRPr/>
          </a:p>
          <a:p>
            <a:pPr indent="0" lvl="0" marL="0" rtl="0" algn="l">
              <a:spcBef>
                <a:spcPts val="1600"/>
              </a:spcBef>
              <a:spcAft>
                <a:spcPts val="1600"/>
              </a:spcAft>
              <a:buNone/>
            </a:pPr>
            <a:r>
              <a:t/>
            </a:r>
            <a:endParaRPr/>
          </a:p>
        </p:txBody>
      </p:sp>
      <p:graphicFrame>
        <p:nvGraphicFramePr>
          <p:cNvPr id="102" name="Google Shape;102;p19"/>
          <p:cNvGraphicFramePr/>
          <p:nvPr/>
        </p:nvGraphicFramePr>
        <p:xfrm>
          <a:off x="189950" y="135658"/>
          <a:ext cx="3000000" cy="3000000"/>
        </p:xfrm>
        <a:graphic>
          <a:graphicData uri="http://schemas.openxmlformats.org/drawingml/2006/table">
            <a:tbl>
              <a:tblPr>
                <a:noFill/>
                <a:tableStyleId>{05B9C843-F636-436F-8767-1645120B1BE3}</a:tableStyleId>
              </a:tblPr>
              <a:tblGrid>
                <a:gridCol w="2263650"/>
                <a:gridCol w="2564975"/>
                <a:gridCol w="3796250"/>
              </a:tblGrid>
              <a:tr h="401175">
                <a:tc>
                  <a:txBody>
                    <a:bodyPr/>
                    <a:lstStyle/>
                    <a:p>
                      <a:pPr indent="0" lvl="0" marL="0" rtl="0" algn="l">
                        <a:spcBef>
                          <a:spcPts val="0"/>
                        </a:spcBef>
                        <a:spcAft>
                          <a:spcPts val="0"/>
                        </a:spcAft>
                        <a:buNone/>
                      </a:pPr>
                      <a:r>
                        <a:rPr b="1" lang="en" sz="1600"/>
                        <a:t>Drivers/motivation</a:t>
                      </a:r>
                      <a:endParaRPr b="1" sz="1600"/>
                    </a:p>
                  </a:txBody>
                  <a:tcPr marT="91425" marB="91425" marR="91425" marL="91425"/>
                </a:tc>
                <a:tc>
                  <a:txBody>
                    <a:bodyPr/>
                    <a:lstStyle/>
                    <a:p>
                      <a:pPr indent="0" lvl="0" marL="0" rtl="0" algn="l">
                        <a:spcBef>
                          <a:spcPts val="0"/>
                        </a:spcBef>
                        <a:spcAft>
                          <a:spcPts val="0"/>
                        </a:spcAft>
                        <a:buNone/>
                      </a:pPr>
                      <a:r>
                        <a:rPr b="1" lang="en" sz="1600"/>
                        <a:t>Social Justice dimension </a:t>
                      </a:r>
                      <a:endParaRPr b="1" sz="1600"/>
                    </a:p>
                    <a:p>
                      <a:pPr indent="0" lvl="0" marL="0" rtl="0" algn="l">
                        <a:spcBef>
                          <a:spcPts val="0"/>
                        </a:spcBef>
                        <a:spcAft>
                          <a:spcPts val="0"/>
                        </a:spcAft>
                        <a:buNone/>
                      </a:pPr>
                      <a:r>
                        <a:rPr b="1" lang="en" sz="1600"/>
                        <a:t>(Fraser, 2005)</a:t>
                      </a:r>
                      <a:endParaRPr b="1" sz="1600"/>
                    </a:p>
                  </a:txBody>
                  <a:tcPr marT="91425" marB="91425" marR="91425" marL="91425"/>
                </a:tc>
                <a:tc>
                  <a:txBody>
                    <a:bodyPr/>
                    <a:lstStyle/>
                    <a:p>
                      <a:pPr indent="0" lvl="0" marL="0" rtl="0" algn="l">
                        <a:spcBef>
                          <a:spcPts val="0"/>
                        </a:spcBef>
                        <a:spcAft>
                          <a:spcPts val="0"/>
                        </a:spcAft>
                        <a:buNone/>
                      </a:pPr>
                      <a:r>
                        <a:rPr b="1" lang="en" sz="1600"/>
                        <a:t>Affirmative/ameliorative response</a:t>
                      </a:r>
                      <a:endParaRPr b="1" sz="1600"/>
                    </a:p>
                  </a:txBody>
                  <a:tcPr marT="91425" marB="91425" marR="91425" marL="91425"/>
                </a:tc>
              </a:tr>
              <a:tr h="604675">
                <a:tc>
                  <a:txBody>
                    <a:bodyPr/>
                    <a:lstStyle/>
                    <a:p>
                      <a:pPr indent="0" lvl="0" marL="0" rtl="0" algn="l">
                        <a:lnSpc>
                          <a:spcPct val="100000"/>
                        </a:lnSpc>
                        <a:spcBef>
                          <a:spcPts val="0"/>
                        </a:spcBef>
                        <a:spcAft>
                          <a:spcPts val="0"/>
                        </a:spcAft>
                        <a:buNone/>
                      </a:pPr>
                      <a:r>
                        <a:rPr lang="en"/>
                        <a:t>Affordable access</a:t>
                      </a:r>
                      <a:endParaRPr/>
                    </a:p>
                    <a:p>
                      <a:pPr indent="0" lvl="0" marL="0" rtl="0" algn="l">
                        <a:lnSpc>
                          <a:spcPct val="100000"/>
                        </a:lnSpc>
                        <a:spcBef>
                          <a:spcPts val="0"/>
                        </a:spcBef>
                        <a:spcAft>
                          <a:spcPts val="0"/>
                        </a:spcAft>
                        <a:buNone/>
                      </a:pPr>
                      <a:r>
                        <a:t/>
                      </a:r>
                      <a:endParaRPr/>
                    </a:p>
                  </a:txBody>
                  <a:tcPr marT="91425" marB="91425" marR="91425" marL="91425"/>
                </a:tc>
                <a:tc>
                  <a:txBody>
                    <a:bodyPr/>
                    <a:lstStyle/>
                    <a:p>
                      <a:pPr indent="0" lvl="0" marL="0" rtl="0" algn="l">
                        <a:lnSpc>
                          <a:spcPct val="100000"/>
                        </a:lnSpc>
                        <a:spcBef>
                          <a:spcPts val="0"/>
                        </a:spcBef>
                        <a:spcAft>
                          <a:spcPts val="0"/>
                        </a:spcAft>
                        <a:buNone/>
                      </a:pPr>
                      <a:r>
                        <a:rPr b="1" lang="en"/>
                        <a:t>Economic (maldistribution of resources)</a:t>
                      </a:r>
                      <a:endParaRPr b="1"/>
                    </a:p>
                  </a:txBody>
                  <a:tcPr marT="91425" marB="91425" marR="91425" marL="91425"/>
                </a:tc>
                <a:tc>
                  <a:txBody>
                    <a:bodyPr/>
                    <a:lstStyle/>
                    <a:p>
                      <a:pPr indent="0" lvl="0" marL="0" rtl="0" algn="l">
                        <a:lnSpc>
                          <a:spcPct val="100000"/>
                        </a:lnSpc>
                        <a:spcBef>
                          <a:spcPts val="0"/>
                        </a:spcBef>
                        <a:spcAft>
                          <a:spcPts val="0"/>
                        </a:spcAft>
                        <a:buNone/>
                      </a:pPr>
                      <a:r>
                        <a:rPr b="1" lang="en">
                          <a:solidFill>
                            <a:srgbClr val="FF9900"/>
                          </a:solidFill>
                        </a:rPr>
                        <a:t>Saving students money</a:t>
                      </a:r>
                      <a:endParaRPr b="1">
                        <a:solidFill>
                          <a:srgbClr val="FF9900"/>
                        </a:solidFill>
                      </a:endParaRPr>
                    </a:p>
                  </a:txBody>
                  <a:tcPr marT="91425" marB="91425" marR="91425" marL="91425"/>
                </a:tc>
              </a:tr>
              <a:tr h="890500">
                <a:tc>
                  <a:txBody>
                    <a:bodyPr/>
                    <a:lstStyle/>
                    <a:p>
                      <a:pPr indent="0" lvl="0" marL="0" rtl="0" algn="l">
                        <a:lnSpc>
                          <a:spcPct val="100000"/>
                        </a:lnSpc>
                        <a:spcBef>
                          <a:spcPts val="800"/>
                        </a:spcBef>
                        <a:spcAft>
                          <a:spcPts val="0"/>
                        </a:spcAft>
                        <a:buClr>
                          <a:schemeClr val="dk1"/>
                        </a:buClr>
                        <a:buSzPts val="1100"/>
                        <a:buFont typeface="Arial"/>
                        <a:buNone/>
                      </a:pPr>
                      <a:r>
                        <a:rPr lang="en"/>
                        <a:t>M</a:t>
                      </a:r>
                      <a:r>
                        <a:rPr lang="en"/>
                        <a:t>ultilingualism</a:t>
                      </a:r>
                      <a:endParaRPr/>
                    </a:p>
                    <a:p>
                      <a:pPr indent="0" lvl="0" marL="0" rtl="0" algn="l">
                        <a:lnSpc>
                          <a:spcPct val="100000"/>
                        </a:lnSpc>
                        <a:spcBef>
                          <a:spcPts val="1600"/>
                        </a:spcBef>
                        <a:spcAft>
                          <a:spcPts val="0"/>
                        </a:spcAft>
                        <a:buNone/>
                      </a:pPr>
                      <a:r>
                        <a:t/>
                      </a:r>
                      <a:endParaRPr/>
                    </a:p>
                  </a:txBody>
                  <a:tcPr marT="91425" marB="91425" marR="91425" marL="91425"/>
                </a:tc>
                <a:tc>
                  <a:txBody>
                    <a:bodyPr/>
                    <a:lstStyle/>
                    <a:p>
                      <a:pPr indent="0" lvl="0" marL="0" rtl="0" algn="l">
                        <a:lnSpc>
                          <a:spcPct val="100000"/>
                        </a:lnSpc>
                        <a:spcBef>
                          <a:spcPts val="1200"/>
                        </a:spcBef>
                        <a:spcAft>
                          <a:spcPts val="1200"/>
                        </a:spcAft>
                        <a:buClr>
                          <a:schemeClr val="dk1"/>
                        </a:buClr>
                        <a:buSzPts val="1100"/>
                        <a:buFont typeface="Arial"/>
                        <a:buNone/>
                      </a:pPr>
                      <a:r>
                        <a:rPr b="1" lang="en"/>
                        <a:t>Cultural (misrecognition of culture and identities)</a:t>
                      </a:r>
                      <a:endParaRPr b="1"/>
                    </a:p>
                  </a:txBody>
                  <a:tcPr marT="91425" marB="91425" marR="91425" marL="91425"/>
                </a:tc>
                <a:tc>
                  <a:txBody>
                    <a:bodyPr/>
                    <a:lstStyle/>
                    <a:p>
                      <a:pPr indent="0" lvl="0" marL="0" rtl="0" algn="l">
                        <a:lnSpc>
                          <a:spcPct val="100000"/>
                        </a:lnSpc>
                        <a:spcBef>
                          <a:spcPts val="800"/>
                        </a:spcBef>
                        <a:spcAft>
                          <a:spcPts val="1600"/>
                        </a:spcAft>
                        <a:buNone/>
                      </a:pPr>
                      <a:r>
                        <a:rPr b="1" lang="en">
                          <a:solidFill>
                            <a:srgbClr val="FF9900"/>
                          </a:solidFill>
                        </a:rPr>
                        <a:t>Terminology in Chemistry and Statistics translated into local languages</a:t>
                      </a:r>
                      <a:endParaRPr b="1">
                        <a:solidFill>
                          <a:srgbClr val="FF9900"/>
                        </a:solidFill>
                      </a:endParaRPr>
                    </a:p>
                  </a:txBody>
                  <a:tcPr marT="91425" marB="91425" marR="91425" marL="91425"/>
                </a:tc>
              </a:tr>
              <a:tr h="1196000">
                <a:tc>
                  <a:txBody>
                    <a:bodyPr/>
                    <a:lstStyle/>
                    <a:p>
                      <a:pPr indent="0" lvl="0" marL="0" rtl="0" algn="l">
                        <a:lnSpc>
                          <a:spcPct val="100000"/>
                        </a:lnSpc>
                        <a:spcBef>
                          <a:spcPts val="0"/>
                        </a:spcBef>
                        <a:spcAft>
                          <a:spcPts val="0"/>
                        </a:spcAft>
                        <a:buNone/>
                      </a:pPr>
                      <a:r>
                        <a:rPr lang="en"/>
                        <a:t>Curriculum transformation</a:t>
                      </a:r>
                      <a:endParaRPr/>
                    </a:p>
                    <a:p>
                      <a:pPr indent="0" lvl="0" marL="0" rtl="0" algn="l">
                        <a:lnSpc>
                          <a:spcPct val="100000"/>
                        </a:lnSpc>
                        <a:spcBef>
                          <a:spcPts val="0"/>
                        </a:spcBef>
                        <a:spcAft>
                          <a:spcPts val="0"/>
                        </a:spcAft>
                        <a:buNone/>
                      </a:pPr>
                      <a:r>
                        <a:t/>
                      </a:r>
                      <a:endParaRPr/>
                    </a:p>
                  </a:txBody>
                  <a:tcPr marT="91425" marB="91425" marR="91425" marL="91425"/>
                </a:tc>
                <a:tc>
                  <a:txBody>
                    <a:bodyPr/>
                    <a:lstStyle/>
                    <a:p>
                      <a:pPr indent="0" lvl="0" marL="0" rtl="0" algn="l">
                        <a:lnSpc>
                          <a:spcPct val="100000"/>
                        </a:lnSpc>
                        <a:spcBef>
                          <a:spcPts val="0"/>
                        </a:spcBef>
                        <a:spcAft>
                          <a:spcPts val="0"/>
                        </a:spcAft>
                        <a:buNone/>
                      </a:pPr>
                      <a:r>
                        <a:rPr b="1" lang="en"/>
                        <a:t>Cultural (misrecognition of culture and identities)</a:t>
                      </a:r>
                      <a:endParaRPr b="1"/>
                    </a:p>
                    <a:p>
                      <a:pPr indent="0" lvl="0" marL="0" rtl="0" algn="l">
                        <a:lnSpc>
                          <a:spcPct val="100000"/>
                        </a:lnSpc>
                        <a:spcBef>
                          <a:spcPts val="0"/>
                        </a:spcBef>
                        <a:spcAft>
                          <a:spcPts val="0"/>
                        </a:spcAft>
                        <a:buNone/>
                      </a:pPr>
                      <a:r>
                        <a:rPr b="1" lang="en"/>
                        <a:t>&amp;</a:t>
                      </a:r>
                      <a:endParaRPr b="1"/>
                    </a:p>
                    <a:p>
                      <a:pPr indent="0" lvl="0" marL="0" rtl="0" algn="l">
                        <a:lnSpc>
                          <a:spcPct val="100000"/>
                        </a:lnSpc>
                        <a:spcBef>
                          <a:spcPts val="0"/>
                        </a:spcBef>
                        <a:spcAft>
                          <a:spcPts val="0"/>
                        </a:spcAft>
                        <a:buClr>
                          <a:schemeClr val="dk1"/>
                        </a:buClr>
                        <a:buSzPts val="1100"/>
                        <a:buFont typeface="Arial"/>
                        <a:buNone/>
                      </a:pPr>
                      <a:r>
                        <a:rPr b="1" lang="en"/>
                        <a:t>P</a:t>
                      </a:r>
                      <a:r>
                        <a:rPr b="1" lang="en"/>
                        <a:t>olitical (misrepresentation or exclusion of voice)</a:t>
                      </a:r>
                      <a:endParaRPr b="1"/>
                    </a:p>
                  </a:txBody>
                  <a:tcPr marT="91425" marB="91425" marR="91425" marL="91425"/>
                </a:tc>
                <a:tc>
                  <a:txBody>
                    <a:bodyPr/>
                    <a:lstStyle/>
                    <a:p>
                      <a:pPr indent="0" lvl="0" marL="0" rtl="0" algn="l">
                        <a:lnSpc>
                          <a:spcPct val="100000"/>
                        </a:lnSpc>
                        <a:spcBef>
                          <a:spcPts val="0"/>
                        </a:spcBef>
                        <a:spcAft>
                          <a:spcPts val="0"/>
                        </a:spcAft>
                        <a:buNone/>
                      </a:pPr>
                      <a:r>
                        <a:rPr b="1" lang="en">
                          <a:solidFill>
                            <a:srgbClr val="FF9900"/>
                          </a:solidFill>
                        </a:rPr>
                        <a:t>Inclusion of local cases and examples, making textbooks relevant</a:t>
                      </a:r>
                      <a:endParaRPr b="1">
                        <a:solidFill>
                          <a:srgbClr val="FF9900"/>
                        </a:solidFill>
                      </a:endParaRPr>
                    </a:p>
                    <a:p>
                      <a:pPr indent="0" lvl="0" marL="0" rtl="0" algn="l">
                        <a:lnSpc>
                          <a:spcPct val="100000"/>
                        </a:lnSpc>
                        <a:spcBef>
                          <a:spcPts val="0"/>
                        </a:spcBef>
                        <a:spcAft>
                          <a:spcPts val="0"/>
                        </a:spcAft>
                        <a:buNone/>
                      </a:pPr>
                      <a:r>
                        <a:t/>
                      </a:r>
                      <a:endParaRPr b="1">
                        <a:solidFill>
                          <a:srgbClr val="FF9900"/>
                        </a:solidFill>
                      </a:endParaRPr>
                    </a:p>
                    <a:p>
                      <a:pPr indent="0" lvl="0" marL="0" rtl="0" algn="l">
                        <a:spcBef>
                          <a:spcPts val="0"/>
                        </a:spcBef>
                        <a:spcAft>
                          <a:spcPts val="0"/>
                        </a:spcAft>
                        <a:buClr>
                          <a:schemeClr val="dk1"/>
                        </a:buClr>
                        <a:buSzPts val="1100"/>
                        <a:buFont typeface="Arial"/>
                        <a:buNone/>
                      </a:pPr>
                      <a:r>
                        <a:rPr b="1" lang="en">
                          <a:solidFill>
                            <a:srgbClr val="FF9900"/>
                          </a:solidFill>
                        </a:rPr>
                        <a:t>Collaboration with colleagues and students (empowering and giving voice)</a:t>
                      </a:r>
                      <a:endParaRPr b="1">
                        <a:solidFill>
                          <a:srgbClr val="FF9900"/>
                        </a:solidFill>
                      </a:endParaRPr>
                    </a:p>
                    <a:p>
                      <a:pPr indent="0" lvl="0" marL="0" rtl="0" algn="l">
                        <a:lnSpc>
                          <a:spcPct val="100000"/>
                        </a:lnSpc>
                        <a:spcBef>
                          <a:spcPts val="0"/>
                        </a:spcBef>
                        <a:spcAft>
                          <a:spcPts val="0"/>
                        </a:spcAft>
                        <a:buNone/>
                      </a:pPr>
                      <a:r>
                        <a:t/>
                      </a:r>
                      <a:endParaRPr b="1">
                        <a:solidFill>
                          <a:srgbClr val="FF9900"/>
                        </a:solidFill>
                      </a:endParaRPr>
                    </a:p>
                  </a:txBody>
                  <a:tcPr marT="91425" marB="91425" marR="91425" marL="91425"/>
                </a:tc>
              </a:tr>
              <a:tr h="1166750">
                <a:tc>
                  <a:txBody>
                    <a:bodyPr/>
                    <a:lstStyle/>
                    <a:p>
                      <a:pPr indent="0" lvl="0" marL="0" rtl="0" algn="l">
                        <a:lnSpc>
                          <a:spcPct val="100000"/>
                        </a:lnSpc>
                        <a:spcBef>
                          <a:spcPts val="0"/>
                        </a:spcBef>
                        <a:spcAft>
                          <a:spcPts val="0"/>
                        </a:spcAft>
                        <a:buClr>
                          <a:schemeClr val="dk1"/>
                        </a:buClr>
                        <a:buSzPts val="1100"/>
                        <a:buFont typeface="Arial"/>
                        <a:buNone/>
                      </a:pPr>
                      <a:r>
                        <a:rPr lang="en"/>
                        <a:t>Pedagogical innovation</a:t>
                      </a:r>
                      <a:endParaRPr/>
                    </a:p>
                  </a:txBody>
                  <a:tcPr marT="91425" marB="91425" marR="91425" marL="91425"/>
                </a:tc>
                <a:tc>
                  <a:txBody>
                    <a:bodyPr/>
                    <a:lstStyle/>
                    <a:p>
                      <a:pPr indent="0" lvl="0" marL="0" rtl="0" algn="l">
                        <a:lnSpc>
                          <a:spcPct val="100000"/>
                        </a:lnSpc>
                        <a:spcBef>
                          <a:spcPts val="0"/>
                        </a:spcBef>
                        <a:spcAft>
                          <a:spcPts val="0"/>
                        </a:spcAft>
                        <a:buNone/>
                      </a:pPr>
                      <a:r>
                        <a:rPr b="1" lang="en"/>
                        <a:t>P</a:t>
                      </a:r>
                      <a:r>
                        <a:rPr b="1" lang="en"/>
                        <a:t>olitical (misrepresentation or exclusion of voice)</a:t>
                      </a:r>
                      <a:endParaRPr b="1"/>
                    </a:p>
                    <a:p>
                      <a:pPr indent="0" lvl="0" marL="0" rtl="0" algn="l">
                        <a:lnSpc>
                          <a:spcPct val="100000"/>
                        </a:lnSpc>
                        <a:spcBef>
                          <a:spcPts val="0"/>
                        </a:spcBef>
                        <a:spcAft>
                          <a:spcPts val="0"/>
                        </a:spcAft>
                        <a:buClr>
                          <a:schemeClr val="dk1"/>
                        </a:buClr>
                        <a:buSzPts val="1100"/>
                        <a:buFont typeface="Arial"/>
                        <a:buNone/>
                      </a:pPr>
                      <a:r>
                        <a:t/>
                      </a:r>
                      <a:endParaRPr b="1"/>
                    </a:p>
                  </a:txBody>
                  <a:tcPr marT="91425" marB="91425" marR="91425" marL="91425"/>
                </a:tc>
                <a:tc>
                  <a:txBody>
                    <a:bodyPr/>
                    <a:lstStyle/>
                    <a:p>
                      <a:pPr indent="0" lvl="0" marL="0" rtl="0" algn="l">
                        <a:lnSpc>
                          <a:spcPct val="100000"/>
                        </a:lnSpc>
                        <a:spcBef>
                          <a:spcPts val="0"/>
                        </a:spcBef>
                        <a:spcAft>
                          <a:spcPts val="0"/>
                        </a:spcAft>
                        <a:buNone/>
                      </a:pPr>
                      <a:r>
                        <a:rPr b="1" lang="en">
                          <a:solidFill>
                            <a:srgbClr val="FF9900"/>
                          </a:solidFill>
                        </a:rPr>
                        <a:t>Two examples of changing ‘classroom’ practice to </a:t>
                      </a:r>
                      <a:r>
                        <a:rPr b="1" lang="en">
                          <a:solidFill>
                            <a:srgbClr val="FF9900"/>
                          </a:solidFill>
                        </a:rPr>
                        <a:t>deliberately</a:t>
                      </a:r>
                      <a:r>
                        <a:rPr b="1" lang="en">
                          <a:solidFill>
                            <a:srgbClr val="FF9900"/>
                          </a:solidFill>
                        </a:rPr>
                        <a:t> include students as content creators</a:t>
                      </a:r>
                      <a:endParaRPr b="1">
                        <a:solidFill>
                          <a:srgbClr val="FF9900"/>
                        </a:solidFill>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151800" y="273850"/>
            <a:ext cx="8363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b="1" lang="en">
                <a:solidFill>
                  <a:srgbClr val="000000"/>
                </a:solidFill>
              </a:rPr>
              <a:t>Drivers and social justice imperatives</a:t>
            </a:r>
            <a:endParaRPr b="1">
              <a:solidFill>
                <a:srgbClr val="000000"/>
              </a:solidFill>
            </a:endParaRPr>
          </a:p>
        </p:txBody>
      </p:sp>
      <p:graphicFrame>
        <p:nvGraphicFramePr>
          <p:cNvPr id="108" name="Google Shape;108;p20"/>
          <p:cNvGraphicFramePr/>
          <p:nvPr/>
        </p:nvGraphicFramePr>
        <p:xfrm>
          <a:off x="-25" y="1268050"/>
          <a:ext cx="3000000" cy="3000000"/>
        </p:xfrm>
        <a:graphic>
          <a:graphicData uri="http://schemas.openxmlformats.org/drawingml/2006/table">
            <a:tbl>
              <a:tblPr>
                <a:noFill/>
                <a:tableStyleId>{05B9C843-F636-436F-8767-1645120B1BE3}</a:tableStyleId>
              </a:tblPr>
              <a:tblGrid>
                <a:gridCol w="758075"/>
                <a:gridCol w="762300"/>
                <a:gridCol w="748500"/>
                <a:gridCol w="796225"/>
                <a:gridCol w="806975"/>
                <a:gridCol w="769450"/>
                <a:gridCol w="795950"/>
                <a:gridCol w="943000"/>
                <a:gridCol w="825175"/>
                <a:gridCol w="1010775"/>
                <a:gridCol w="927575"/>
              </a:tblGrid>
              <a:tr h="423775">
                <a:tc>
                  <a:txBody>
                    <a:bodyPr/>
                    <a:lstStyle/>
                    <a:p>
                      <a:pPr indent="0" lvl="0" marL="0" rtl="0" algn="l">
                        <a:spcBef>
                          <a:spcPts val="0"/>
                        </a:spcBef>
                        <a:spcAft>
                          <a:spcPts val="0"/>
                        </a:spcAft>
                        <a:buNone/>
                      </a:pPr>
                      <a:r>
                        <a:rPr lang="en" sz="900"/>
                        <a:t>Abimbola</a:t>
                      </a:r>
                      <a:endParaRPr sz="900"/>
                    </a:p>
                  </a:txBody>
                  <a:tcPr marT="91425" marB="91425" marR="91425" marL="91425"/>
                </a:tc>
                <a:tc>
                  <a:txBody>
                    <a:bodyPr/>
                    <a:lstStyle/>
                    <a:p>
                      <a:pPr indent="0" lvl="0" marL="0" rtl="0" algn="l">
                        <a:spcBef>
                          <a:spcPts val="0"/>
                        </a:spcBef>
                        <a:spcAft>
                          <a:spcPts val="0"/>
                        </a:spcAft>
                        <a:buNone/>
                      </a:pPr>
                      <a:r>
                        <a:rPr lang="en" sz="900"/>
                        <a:t>Claire</a:t>
                      </a:r>
                      <a:endParaRPr sz="900"/>
                    </a:p>
                  </a:txBody>
                  <a:tcPr marT="91425" marB="91425" marR="91425" marL="91425"/>
                </a:tc>
                <a:tc>
                  <a:txBody>
                    <a:bodyPr/>
                    <a:lstStyle/>
                    <a:p>
                      <a:pPr indent="0" lvl="0" marL="0" rtl="0" algn="l">
                        <a:spcBef>
                          <a:spcPts val="0"/>
                        </a:spcBef>
                        <a:spcAft>
                          <a:spcPts val="0"/>
                        </a:spcAft>
                        <a:buNone/>
                      </a:pPr>
                      <a:r>
                        <a:rPr lang="en" sz="900"/>
                        <a:t>Kensley</a:t>
                      </a:r>
                      <a:endParaRPr sz="900"/>
                    </a:p>
                  </a:txBody>
                  <a:tcPr marT="91425" marB="91425" marR="91425" marL="91425"/>
                </a:tc>
                <a:tc>
                  <a:txBody>
                    <a:bodyPr/>
                    <a:lstStyle/>
                    <a:p>
                      <a:pPr indent="0" lvl="0" marL="0" rtl="0" algn="l">
                        <a:spcBef>
                          <a:spcPts val="0"/>
                        </a:spcBef>
                        <a:spcAft>
                          <a:spcPts val="0"/>
                        </a:spcAft>
                        <a:buNone/>
                      </a:pPr>
                      <a:r>
                        <a:rPr lang="en" sz="900"/>
                        <a:t>Stella</a:t>
                      </a:r>
                      <a:endParaRPr sz="900"/>
                    </a:p>
                  </a:txBody>
                  <a:tcPr marT="91425" marB="91425" marR="91425" marL="91425"/>
                </a:tc>
                <a:tc>
                  <a:txBody>
                    <a:bodyPr/>
                    <a:lstStyle/>
                    <a:p>
                      <a:pPr indent="0" lvl="0" marL="0" rtl="0" algn="l">
                        <a:spcBef>
                          <a:spcPts val="0"/>
                        </a:spcBef>
                        <a:spcAft>
                          <a:spcPts val="0"/>
                        </a:spcAft>
                        <a:buNone/>
                      </a:pPr>
                      <a:r>
                        <a:rPr lang="en" sz="900"/>
                        <a:t>Michael</a:t>
                      </a:r>
                      <a:endParaRPr sz="900"/>
                    </a:p>
                  </a:txBody>
                  <a:tcPr marT="91425" marB="91425" marR="91425" marL="91425"/>
                </a:tc>
                <a:tc>
                  <a:txBody>
                    <a:bodyPr/>
                    <a:lstStyle/>
                    <a:p>
                      <a:pPr indent="0" lvl="0" marL="0" rtl="0" algn="l">
                        <a:spcBef>
                          <a:spcPts val="0"/>
                        </a:spcBef>
                        <a:spcAft>
                          <a:spcPts val="0"/>
                        </a:spcAft>
                        <a:buNone/>
                      </a:pPr>
                      <a:r>
                        <a:rPr lang="en" sz="900"/>
                        <a:t>Maria</a:t>
                      </a:r>
                      <a:endParaRPr sz="900"/>
                    </a:p>
                  </a:txBody>
                  <a:tcPr marT="91425" marB="91425" marR="91425" marL="91425"/>
                </a:tc>
                <a:tc>
                  <a:txBody>
                    <a:bodyPr/>
                    <a:lstStyle/>
                    <a:p>
                      <a:pPr indent="0" lvl="0" marL="0" rtl="0" algn="l">
                        <a:spcBef>
                          <a:spcPts val="0"/>
                        </a:spcBef>
                        <a:spcAft>
                          <a:spcPts val="0"/>
                        </a:spcAft>
                        <a:buNone/>
                      </a:pPr>
                      <a:r>
                        <a:rPr lang="en" sz="900"/>
                        <a:t>Jonathan</a:t>
                      </a:r>
                      <a:endParaRPr sz="900"/>
                    </a:p>
                  </a:txBody>
                  <a:tcPr marT="91425" marB="91425" marR="91425" marL="91425"/>
                </a:tc>
                <a:tc>
                  <a:txBody>
                    <a:bodyPr/>
                    <a:lstStyle/>
                    <a:p>
                      <a:pPr indent="0" lvl="0" marL="0" rtl="0" algn="l">
                        <a:spcBef>
                          <a:spcPts val="0"/>
                        </a:spcBef>
                        <a:spcAft>
                          <a:spcPts val="0"/>
                        </a:spcAft>
                        <a:buNone/>
                      </a:pPr>
                      <a:r>
                        <a:rPr lang="en" sz="900"/>
                        <a:t>Tim</a:t>
                      </a:r>
                      <a:endParaRPr sz="900"/>
                    </a:p>
                  </a:txBody>
                  <a:tcPr marT="91425" marB="91425" marR="91425" marL="91425"/>
                </a:tc>
                <a:tc>
                  <a:txBody>
                    <a:bodyPr/>
                    <a:lstStyle/>
                    <a:p>
                      <a:pPr indent="0" lvl="0" marL="0" rtl="0" algn="l">
                        <a:spcBef>
                          <a:spcPts val="0"/>
                        </a:spcBef>
                        <a:spcAft>
                          <a:spcPts val="0"/>
                        </a:spcAft>
                        <a:buNone/>
                      </a:pPr>
                      <a:r>
                        <a:rPr lang="en" sz="900"/>
                        <a:t>James</a:t>
                      </a:r>
                      <a:endParaRPr sz="900"/>
                    </a:p>
                  </a:txBody>
                  <a:tcPr marT="91425" marB="91425" marR="91425" marL="91425"/>
                </a:tc>
                <a:tc>
                  <a:txBody>
                    <a:bodyPr/>
                    <a:lstStyle/>
                    <a:p>
                      <a:pPr indent="0" lvl="0" marL="0" rtl="0" algn="l">
                        <a:spcBef>
                          <a:spcPts val="0"/>
                        </a:spcBef>
                        <a:spcAft>
                          <a:spcPts val="0"/>
                        </a:spcAft>
                        <a:buNone/>
                      </a:pPr>
                      <a:r>
                        <a:rPr lang="en" sz="900"/>
                        <a:t>Ingxoxo</a:t>
                      </a:r>
                      <a:endParaRPr sz="900"/>
                    </a:p>
                  </a:txBody>
                  <a:tcPr marT="91425" marB="91425" marR="91425" marL="91425"/>
                </a:tc>
                <a:tc>
                  <a:txBody>
                    <a:bodyPr/>
                    <a:lstStyle/>
                    <a:p>
                      <a:pPr indent="0" lvl="0" marL="0" rtl="0" algn="l">
                        <a:spcBef>
                          <a:spcPts val="0"/>
                        </a:spcBef>
                        <a:spcAft>
                          <a:spcPts val="0"/>
                        </a:spcAft>
                        <a:buNone/>
                      </a:pPr>
                      <a:r>
                        <a:rPr lang="en" sz="900"/>
                        <a:t>Juan</a:t>
                      </a:r>
                      <a:endParaRPr sz="900"/>
                    </a:p>
                  </a:txBody>
                  <a:tcPr marT="91425" marB="91425" marR="91425" marL="91425"/>
                </a:tc>
              </a:tr>
              <a:tr h="1596425">
                <a:tc>
                  <a:txBody>
                    <a:bodyPr/>
                    <a:lstStyle/>
                    <a:p>
                      <a:pPr indent="0" lvl="0" marL="0" rtl="0" algn="l">
                        <a:spcBef>
                          <a:spcPts val="0"/>
                        </a:spcBef>
                        <a:spcAft>
                          <a:spcPts val="0"/>
                        </a:spcAft>
                        <a:buNone/>
                      </a:pPr>
                      <a:r>
                        <a:rPr lang="en" sz="900"/>
                        <a:t>Curriculum transformation </a:t>
                      </a:r>
                      <a:endParaRPr sz="900"/>
                    </a:p>
                    <a:p>
                      <a:pPr indent="0" lvl="0" marL="0" rtl="0" algn="l">
                        <a:spcBef>
                          <a:spcPts val="0"/>
                        </a:spcBef>
                        <a:spcAft>
                          <a:spcPts val="0"/>
                        </a:spcAft>
                        <a:buNone/>
                      </a:pPr>
                      <a:r>
                        <a:t/>
                      </a:r>
                      <a:endParaRPr sz="900">
                        <a:solidFill>
                          <a:schemeClr val="dk1"/>
                        </a:solidFill>
                        <a:highlight>
                          <a:srgbClr val="FFFFFF"/>
                        </a:highlight>
                      </a:endParaRPr>
                    </a:p>
                    <a:p>
                      <a:pPr indent="0" lvl="0" marL="0" rtl="0" algn="l">
                        <a:spcBef>
                          <a:spcPts val="0"/>
                        </a:spcBef>
                        <a:spcAft>
                          <a:spcPts val="0"/>
                        </a:spcAft>
                        <a:buNone/>
                      </a:pPr>
                      <a:r>
                        <a:rPr lang="en" sz="900">
                          <a:solidFill>
                            <a:schemeClr val="dk1"/>
                          </a:solidFill>
                          <a:highlight>
                            <a:srgbClr val="FFFFFF"/>
                          </a:highlight>
                        </a:rPr>
                        <a:t>Affordable access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OEP</a:t>
                      </a:r>
                      <a:endParaRPr sz="900">
                        <a:solidFill>
                          <a:schemeClr val="dk1"/>
                        </a:solidFill>
                        <a:highlight>
                          <a:srgbClr val="FFFFFF"/>
                        </a:highlight>
                      </a:endParaRPr>
                    </a:p>
                    <a:p>
                      <a:pPr indent="0" lvl="0" marL="0" rtl="0" algn="l">
                        <a:spcBef>
                          <a:spcPts val="0"/>
                        </a:spcBef>
                        <a:spcAft>
                          <a:spcPts val="0"/>
                        </a:spcAft>
                        <a:buClr>
                          <a:schemeClr val="dk1"/>
                        </a:buClr>
                        <a:buSzPts val="1100"/>
                        <a:buFont typeface="Arial"/>
                        <a:buNone/>
                      </a:pPr>
                      <a:r>
                        <a:t/>
                      </a:r>
                      <a:endParaRPr sz="9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Affordable access</a:t>
                      </a:r>
                      <a:endParaRPr sz="900">
                        <a:solidFill>
                          <a:schemeClr val="dk1"/>
                        </a:solidFill>
                        <a:highlight>
                          <a:srgbClr val="FFFFFF"/>
                        </a:highlight>
                      </a:endParaRPr>
                    </a:p>
                    <a:p>
                      <a:pPr indent="0" lvl="0" marL="0" rtl="0" algn="l">
                        <a:spcBef>
                          <a:spcPts val="0"/>
                        </a:spcBef>
                        <a:spcAft>
                          <a:spcPts val="0"/>
                        </a:spcAft>
                        <a:buNone/>
                      </a:pPr>
                      <a:r>
                        <a:t/>
                      </a:r>
                      <a:endParaRPr sz="900"/>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Affordable access</a:t>
                      </a:r>
                      <a:endParaRPr sz="900">
                        <a:solidFill>
                          <a:schemeClr val="dk1"/>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P</a:t>
                      </a:r>
                      <a:r>
                        <a:rPr lang="en" sz="900">
                          <a:solidFill>
                            <a:schemeClr val="dk1"/>
                          </a:solidFill>
                          <a:highlight>
                            <a:srgbClr val="FFFFFF"/>
                          </a:highlight>
                        </a:rPr>
                        <a:t>edagogical change</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rgbClr val="FF0000"/>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Affordable access</a:t>
                      </a:r>
                      <a:endParaRPr sz="900">
                        <a:solidFill>
                          <a:schemeClr val="dk1"/>
                        </a:solidFill>
                        <a:highlight>
                          <a:srgbClr val="FFFFFF"/>
                        </a:highlight>
                      </a:endParaRPr>
                    </a:p>
                  </a:txBody>
                  <a:tcPr marT="91425" marB="91425" marR="91425" marL="91425"/>
                </a:tc>
                <a:tc>
                  <a:txBody>
                    <a:bodyPr/>
                    <a:lstStyle/>
                    <a:p>
                      <a:pPr indent="0" lvl="0" marL="0" rtl="0" algn="l">
                        <a:spcBef>
                          <a:spcPts val="0"/>
                        </a:spcBef>
                        <a:spcAft>
                          <a:spcPts val="0"/>
                        </a:spcAft>
                        <a:buNone/>
                      </a:pPr>
                      <a:r>
                        <a:rPr lang="en" sz="900">
                          <a:solidFill>
                            <a:schemeClr val="dk1"/>
                          </a:solidFill>
                        </a:rPr>
                        <a:t>Affordable access</a:t>
                      </a:r>
                      <a:endParaRPr sz="900">
                        <a:solidFill>
                          <a:schemeClr val="dk1"/>
                        </a:solidFill>
                      </a:endParaRPr>
                    </a:p>
                    <a:p>
                      <a:pPr indent="0" lvl="0" marL="0" rtl="0" algn="l">
                        <a:spcBef>
                          <a:spcPts val="0"/>
                        </a:spcBef>
                        <a:spcAft>
                          <a:spcPts val="0"/>
                        </a:spcAft>
                        <a:buNone/>
                      </a:pPr>
                      <a:r>
                        <a:t/>
                      </a:r>
                      <a:endParaRPr sz="900">
                        <a:solidFill>
                          <a:schemeClr val="dk1"/>
                        </a:solidFill>
                      </a:endParaRPr>
                    </a:p>
                    <a:p>
                      <a:pPr indent="0" lvl="0" marL="0" rtl="0" algn="l">
                        <a:spcBef>
                          <a:spcPts val="0"/>
                        </a:spcBef>
                        <a:spcAft>
                          <a:spcPts val="0"/>
                        </a:spcAft>
                        <a:buNone/>
                      </a:pPr>
                      <a:r>
                        <a:rPr lang="en" sz="900">
                          <a:solidFill>
                            <a:schemeClr val="dk1"/>
                          </a:solidFill>
                        </a:rPr>
                        <a:t>OEP</a:t>
                      </a:r>
                      <a:endParaRPr sz="900">
                        <a:solidFill>
                          <a:schemeClr val="dk1"/>
                        </a:solidFill>
                      </a:endParaRPr>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Affordable access</a:t>
                      </a:r>
                      <a:endParaRPr sz="900">
                        <a:solidFill>
                          <a:schemeClr val="dk1"/>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Multilingualism</a:t>
                      </a:r>
                      <a:endParaRPr sz="900">
                        <a:solidFill>
                          <a:schemeClr val="dk1"/>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Affordable access</a:t>
                      </a:r>
                      <a:endParaRPr sz="900">
                        <a:solidFill>
                          <a:schemeClr val="dk1"/>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P</a:t>
                      </a:r>
                      <a:r>
                        <a:rPr lang="en" sz="900">
                          <a:solidFill>
                            <a:schemeClr val="dk1"/>
                          </a:solidFill>
                          <a:highlight>
                            <a:srgbClr val="FFFFFF"/>
                          </a:highlight>
                        </a:rPr>
                        <a:t>edagogical change</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Curriculum transformation</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sz="900">
                        <a:solidFill>
                          <a:schemeClr val="dk1"/>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sz="900">
                          <a:solidFill>
                            <a:schemeClr val="dk1"/>
                          </a:solidFill>
                          <a:highlight>
                            <a:srgbClr val="FFFFFF"/>
                          </a:highlight>
                        </a:rPr>
                        <a:t>Multilingualism</a:t>
                      </a:r>
                      <a:endParaRPr sz="900">
                        <a:solidFill>
                          <a:schemeClr val="dk1"/>
                        </a:solidFill>
                        <a:highlight>
                          <a:srgbClr val="FFFFFF"/>
                        </a:highlight>
                      </a:endParaRPr>
                    </a:p>
                  </a:txBody>
                  <a:tcPr marT="91425" marB="91425" marR="91425" marL="91425"/>
                </a:tc>
                <a:tc>
                  <a:txBody>
                    <a:bodyPr/>
                    <a:lstStyle/>
                    <a:p>
                      <a:pPr indent="0" lvl="0" marL="0" rtl="0" algn="l">
                        <a:lnSpc>
                          <a:spcPct val="115000"/>
                        </a:lnSpc>
                        <a:spcBef>
                          <a:spcPts val="0"/>
                        </a:spcBef>
                        <a:spcAft>
                          <a:spcPts val="0"/>
                        </a:spcAft>
                        <a:buNone/>
                      </a:pPr>
                      <a:r>
                        <a:rPr lang="en" sz="900">
                          <a:solidFill>
                            <a:schemeClr val="dk1"/>
                          </a:solidFill>
                          <a:highlight>
                            <a:srgbClr val="FFFFFF"/>
                          </a:highlight>
                        </a:rPr>
                        <a:t>Affordable access</a:t>
                      </a:r>
                      <a:endParaRPr sz="900">
                        <a:solidFill>
                          <a:schemeClr val="dk1"/>
                        </a:solidFill>
                        <a:highlight>
                          <a:srgbClr val="FFFFFF"/>
                        </a:highlight>
                      </a:endParaRPr>
                    </a:p>
                    <a:p>
                      <a:pPr indent="0" lvl="0" marL="0" rtl="0" algn="l">
                        <a:lnSpc>
                          <a:spcPct val="115000"/>
                        </a:lnSpc>
                        <a:spcBef>
                          <a:spcPts val="0"/>
                        </a:spcBef>
                        <a:spcAft>
                          <a:spcPts val="0"/>
                        </a:spcAft>
                        <a:buNone/>
                      </a:pPr>
                      <a:r>
                        <a:t/>
                      </a:r>
                      <a:endParaRPr sz="900">
                        <a:solidFill>
                          <a:schemeClr val="dk1"/>
                        </a:solidFill>
                        <a:highlight>
                          <a:srgbClr val="FFFFFF"/>
                        </a:highlight>
                      </a:endParaRPr>
                    </a:p>
                    <a:p>
                      <a:pPr indent="0" lvl="0" marL="0" rtl="0" algn="l">
                        <a:lnSpc>
                          <a:spcPct val="115000"/>
                        </a:lnSpc>
                        <a:spcBef>
                          <a:spcPts val="0"/>
                        </a:spcBef>
                        <a:spcAft>
                          <a:spcPts val="0"/>
                        </a:spcAft>
                        <a:buNone/>
                      </a:pPr>
                      <a:r>
                        <a:rPr lang="en" sz="900">
                          <a:solidFill>
                            <a:schemeClr val="dk1"/>
                          </a:solidFill>
                          <a:highlight>
                            <a:srgbClr val="FFFFFF"/>
                          </a:highlight>
                        </a:rPr>
                        <a:t>OEP</a:t>
                      </a:r>
                      <a:endParaRPr sz="900">
                        <a:solidFill>
                          <a:schemeClr val="dk1"/>
                        </a:solidFill>
                        <a:highlight>
                          <a:srgbClr val="FFFFFF"/>
                        </a:highlight>
                      </a:endParaRPr>
                    </a:p>
                    <a:p>
                      <a:pPr indent="0" lvl="0" marL="0" rtl="0" algn="l">
                        <a:lnSpc>
                          <a:spcPct val="115000"/>
                        </a:lnSpc>
                        <a:spcBef>
                          <a:spcPts val="0"/>
                        </a:spcBef>
                        <a:spcAft>
                          <a:spcPts val="0"/>
                        </a:spcAft>
                        <a:buNone/>
                      </a:pPr>
                      <a:r>
                        <a:t/>
                      </a:r>
                      <a:endParaRPr sz="900">
                        <a:solidFill>
                          <a:schemeClr val="dk1"/>
                        </a:solidFill>
                        <a:highlight>
                          <a:srgbClr val="FFFFFF"/>
                        </a:highlight>
                      </a:endParaRPr>
                    </a:p>
                    <a:p>
                      <a:pPr indent="0" lvl="0" marL="0" rtl="0" algn="l">
                        <a:lnSpc>
                          <a:spcPct val="115000"/>
                        </a:lnSpc>
                        <a:spcBef>
                          <a:spcPts val="0"/>
                        </a:spcBef>
                        <a:spcAft>
                          <a:spcPts val="0"/>
                        </a:spcAft>
                        <a:buNone/>
                      </a:pPr>
                      <a:r>
                        <a:rPr lang="en" sz="900">
                          <a:solidFill>
                            <a:schemeClr val="dk1"/>
                          </a:solidFill>
                          <a:highlight>
                            <a:srgbClr val="FFFFFF"/>
                          </a:highlight>
                        </a:rPr>
                        <a:t>Curriculum transformation</a:t>
                      </a:r>
                      <a:endParaRPr sz="900">
                        <a:solidFill>
                          <a:schemeClr val="dk1"/>
                        </a:solidFill>
                        <a:highlight>
                          <a:srgbClr val="FFFFFF"/>
                        </a:highlight>
                      </a:endParaRPr>
                    </a:p>
                  </a:txBody>
                  <a:tcPr marT="91425" marB="91425" marR="91425" marL="91425"/>
                </a:tc>
              </a:tr>
            </a:tbl>
          </a:graphicData>
        </a:graphic>
      </p:graphicFrame>
      <p:sp>
        <p:nvSpPr>
          <p:cNvPr id="109" name="Google Shape;109;p20"/>
          <p:cNvSpPr/>
          <p:nvPr/>
        </p:nvSpPr>
        <p:spPr>
          <a:xfrm>
            <a:off x="2106575" y="3648925"/>
            <a:ext cx="14346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Curriculum transformation</a:t>
            </a:r>
            <a:endParaRPr b="1" sz="1200"/>
          </a:p>
        </p:txBody>
      </p:sp>
      <p:sp>
        <p:nvSpPr>
          <p:cNvPr id="110" name="Google Shape;110;p20"/>
          <p:cNvSpPr txBox="1"/>
          <p:nvPr/>
        </p:nvSpPr>
        <p:spPr>
          <a:xfrm>
            <a:off x="3833103" y="4280624"/>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2</a:t>
            </a:r>
            <a:endParaRPr b="1" sz="1100">
              <a:solidFill>
                <a:srgbClr val="FF9900"/>
              </a:solidFill>
            </a:endParaRPr>
          </a:p>
        </p:txBody>
      </p:sp>
      <p:sp>
        <p:nvSpPr>
          <p:cNvPr id="111" name="Google Shape;111;p20"/>
          <p:cNvSpPr txBox="1"/>
          <p:nvPr/>
        </p:nvSpPr>
        <p:spPr>
          <a:xfrm>
            <a:off x="6270000" y="4285100"/>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FF9900"/>
              </a:solidFill>
            </a:endParaRPr>
          </a:p>
        </p:txBody>
      </p:sp>
      <p:sp>
        <p:nvSpPr>
          <p:cNvPr id="112" name="Google Shape;112;p20"/>
          <p:cNvSpPr/>
          <p:nvPr/>
        </p:nvSpPr>
        <p:spPr>
          <a:xfrm>
            <a:off x="3868488" y="3648925"/>
            <a:ext cx="14346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Pedagogical change</a:t>
            </a:r>
            <a:endParaRPr b="1" sz="1200"/>
          </a:p>
        </p:txBody>
      </p:sp>
      <p:sp>
        <p:nvSpPr>
          <p:cNvPr id="113" name="Google Shape;113;p20"/>
          <p:cNvSpPr/>
          <p:nvPr/>
        </p:nvSpPr>
        <p:spPr>
          <a:xfrm>
            <a:off x="680050" y="3648925"/>
            <a:ext cx="1099200" cy="6489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Affordable access</a:t>
            </a:r>
            <a:endParaRPr b="1" sz="1200"/>
          </a:p>
        </p:txBody>
      </p:sp>
      <p:sp>
        <p:nvSpPr>
          <p:cNvPr id="114" name="Google Shape;114;p20"/>
          <p:cNvSpPr/>
          <p:nvPr/>
        </p:nvSpPr>
        <p:spPr>
          <a:xfrm>
            <a:off x="5569500" y="3639488"/>
            <a:ext cx="662700" cy="4224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a:t>OEP</a:t>
            </a:r>
            <a:endParaRPr b="1"/>
          </a:p>
        </p:txBody>
      </p:sp>
      <p:sp>
        <p:nvSpPr>
          <p:cNvPr id="115" name="Google Shape;115;p20"/>
          <p:cNvSpPr/>
          <p:nvPr/>
        </p:nvSpPr>
        <p:spPr>
          <a:xfrm>
            <a:off x="6484075" y="3639500"/>
            <a:ext cx="1434600" cy="422400"/>
          </a:xfrm>
          <a:prstGeom prst="flowChartAlternateProcess">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t>Multilingualism</a:t>
            </a:r>
            <a:endParaRPr b="1" sz="1200"/>
          </a:p>
        </p:txBody>
      </p:sp>
      <p:sp>
        <p:nvSpPr>
          <p:cNvPr id="116" name="Google Shape;116;p20"/>
          <p:cNvSpPr txBox="1"/>
          <p:nvPr/>
        </p:nvSpPr>
        <p:spPr>
          <a:xfrm>
            <a:off x="582725" y="4238425"/>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8</a:t>
            </a:r>
            <a:endParaRPr b="1" sz="1100">
              <a:solidFill>
                <a:srgbClr val="FF9900"/>
              </a:solidFill>
            </a:endParaRPr>
          </a:p>
        </p:txBody>
      </p:sp>
      <p:sp>
        <p:nvSpPr>
          <p:cNvPr id="117" name="Google Shape;117;p20"/>
          <p:cNvSpPr txBox="1"/>
          <p:nvPr/>
        </p:nvSpPr>
        <p:spPr>
          <a:xfrm>
            <a:off x="6482550" y="3993175"/>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1</a:t>
            </a:r>
            <a:endParaRPr b="1" sz="1100">
              <a:solidFill>
                <a:srgbClr val="FF9900"/>
              </a:solidFill>
            </a:endParaRPr>
          </a:p>
        </p:txBody>
      </p:sp>
      <p:sp>
        <p:nvSpPr>
          <p:cNvPr id="118" name="Google Shape;118;p20"/>
          <p:cNvSpPr txBox="1"/>
          <p:nvPr/>
        </p:nvSpPr>
        <p:spPr>
          <a:xfrm>
            <a:off x="2096711" y="4252821"/>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7</a:t>
            </a:r>
            <a:endParaRPr b="1" sz="1100">
              <a:solidFill>
                <a:srgbClr val="FF9900"/>
              </a:solidFill>
            </a:endParaRPr>
          </a:p>
        </p:txBody>
      </p:sp>
      <p:sp>
        <p:nvSpPr>
          <p:cNvPr id="119" name="Google Shape;119;p20"/>
          <p:cNvSpPr txBox="1"/>
          <p:nvPr/>
        </p:nvSpPr>
        <p:spPr>
          <a:xfrm>
            <a:off x="5569500" y="3993163"/>
            <a:ext cx="2496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9900"/>
                </a:solidFill>
              </a:rPr>
              <a:t>2</a:t>
            </a:r>
            <a:endParaRPr b="1" sz="1100">
              <a:solidFill>
                <a:srgbClr val="FF99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1"/>
          <p:cNvSpPr txBox="1"/>
          <p:nvPr>
            <p:ph idx="4294967295" type="title"/>
          </p:nvPr>
        </p:nvSpPr>
        <p:spPr>
          <a:xfrm>
            <a:off x="138825" y="70775"/>
            <a:ext cx="7980900" cy="5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FF9900"/>
                </a:solidFill>
              </a:rPr>
              <a:t>UCT open textbook authors in the </a:t>
            </a:r>
            <a:r>
              <a:rPr b="1" lang="en" sz="2400">
                <a:solidFill>
                  <a:srgbClr val="FF9900"/>
                </a:solidFill>
              </a:rPr>
              <a:t>DOT4D s</a:t>
            </a:r>
            <a:r>
              <a:rPr b="1" lang="en" sz="2400">
                <a:solidFill>
                  <a:srgbClr val="FF9900"/>
                </a:solidFill>
              </a:rPr>
              <a:t>tudy</a:t>
            </a:r>
            <a:endParaRPr b="1" sz="2400">
              <a:solidFill>
                <a:srgbClr val="FF9900"/>
              </a:solidFill>
            </a:endParaRPr>
          </a:p>
        </p:txBody>
      </p:sp>
      <p:pic>
        <p:nvPicPr>
          <p:cNvPr id="125" name="Google Shape;125;p21"/>
          <p:cNvPicPr preferRelativeResize="0"/>
          <p:nvPr/>
        </p:nvPicPr>
        <p:blipFill>
          <a:blip r:embed="rId3">
            <a:alphaModFix/>
          </a:blip>
          <a:stretch>
            <a:fillRect/>
          </a:stretch>
        </p:blipFill>
        <p:spPr>
          <a:xfrm>
            <a:off x="138825" y="642975"/>
            <a:ext cx="1023468" cy="1519727"/>
          </a:xfrm>
          <a:prstGeom prst="rect">
            <a:avLst/>
          </a:prstGeom>
          <a:noFill/>
          <a:ln>
            <a:noFill/>
          </a:ln>
        </p:spPr>
      </p:pic>
      <p:pic>
        <p:nvPicPr>
          <p:cNvPr id="126" name="Google Shape;126;p21"/>
          <p:cNvPicPr preferRelativeResize="0"/>
          <p:nvPr/>
        </p:nvPicPr>
        <p:blipFill rotWithShape="1">
          <a:blip r:embed="rId4">
            <a:alphaModFix/>
          </a:blip>
          <a:srcRect b="5180" l="0" r="0" t="-5180"/>
          <a:stretch/>
        </p:blipFill>
        <p:spPr>
          <a:xfrm>
            <a:off x="1300900" y="594354"/>
            <a:ext cx="1157400" cy="1529251"/>
          </a:xfrm>
          <a:prstGeom prst="rect">
            <a:avLst/>
          </a:prstGeom>
          <a:noFill/>
          <a:ln>
            <a:noFill/>
          </a:ln>
        </p:spPr>
      </p:pic>
      <p:pic>
        <p:nvPicPr>
          <p:cNvPr id="127" name="Google Shape;127;p21"/>
          <p:cNvPicPr preferRelativeResize="0"/>
          <p:nvPr/>
        </p:nvPicPr>
        <p:blipFill>
          <a:blip r:embed="rId5">
            <a:alphaModFix/>
          </a:blip>
          <a:stretch>
            <a:fillRect/>
          </a:stretch>
        </p:blipFill>
        <p:spPr>
          <a:xfrm>
            <a:off x="3867150" y="637362"/>
            <a:ext cx="2048373" cy="1529227"/>
          </a:xfrm>
          <a:prstGeom prst="rect">
            <a:avLst/>
          </a:prstGeom>
          <a:noFill/>
          <a:ln>
            <a:noFill/>
          </a:ln>
        </p:spPr>
      </p:pic>
      <p:pic>
        <p:nvPicPr>
          <p:cNvPr id="128" name="Google Shape;128;p21"/>
          <p:cNvPicPr preferRelativeResize="0"/>
          <p:nvPr/>
        </p:nvPicPr>
        <p:blipFill>
          <a:blip r:embed="rId6">
            <a:alphaModFix/>
          </a:blip>
          <a:stretch>
            <a:fillRect/>
          </a:stretch>
        </p:blipFill>
        <p:spPr>
          <a:xfrm>
            <a:off x="2401450" y="638679"/>
            <a:ext cx="1275300" cy="1498773"/>
          </a:xfrm>
          <a:prstGeom prst="rect">
            <a:avLst/>
          </a:prstGeom>
          <a:noFill/>
          <a:ln>
            <a:noFill/>
          </a:ln>
        </p:spPr>
      </p:pic>
      <p:pic>
        <p:nvPicPr>
          <p:cNvPr id="129" name="Google Shape;129;p21"/>
          <p:cNvPicPr preferRelativeResize="0"/>
          <p:nvPr/>
        </p:nvPicPr>
        <p:blipFill>
          <a:blip r:embed="rId7">
            <a:alphaModFix/>
          </a:blip>
          <a:stretch>
            <a:fillRect/>
          </a:stretch>
        </p:blipFill>
        <p:spPr>
          <a:xfrm>
            <a:off x="6029725" y="613563"/>
            <a:ext cx="1576801" cy="1576801"/>
          </a:xfrm>
          <a:prstGeom prst="rect">
            <a:avLst/>
          </a:prstGeom>
          <a:noFill/>
          <a:ln>
            <a:noFill/>
          </a:ln>
        </p:spPr>
      </p:pic>
      <p:pic>
        <p:nvPicPr>
          <p:cNvPr id="130" name="Google Shape;130;p21"/>
          <p:cNvPicPr preferRelativeResize="0"/>
          <p:nvPr/>
        </p:nvPicPr>
        <p:blipFill>
          <a:blip r:embed="rId8">
            <a:alphaModFix/>
          </a:blip>
          <a:stretch>
            <a:fillRect/>
          </a:stretch>
        </p:blipFill>
        <p:spPr>
          <a:xfrm>
            <a:off x="176325" y="2970900"/>
            <a:ext cx="1157275" cy="1449974"/>
          </a:xfrm>
          <a:prstGeom prst="rect">
            <a:avLst/>
          </a:prstGeom>
          <a:noFill/>
          <a:ln>
            <a:noFill/>
          </a:ln>
        </p:spPr>
      </p:pic>
      <p:pic>
        <p:nvPicPr>
          <p:cNvPr id="131" name="Google Shape;131;p21"/>
          <p:cNvPicPr preferRelativeResize="0"/>
          <p:nvPr/>
        </p:nvPicPr>
        <p:blipFill>
          <a:blip r:embed="rId9">
            <a:alphaModFix/>
          </a:blip>
          <a:stretch>
            <a:fillRect/>
          </a:stretch>
        </p:blipFill>
        <p:spPr>
          <a:xfrm>
            <a:off x="1503260" y="2996246"/>
            <a:ext cx="1377976" cy="1481030"/>
          </a:xfrm>
          <a:prstGeom prst="rect">
            <a:avLst/>
          </a:prstGeom>
          <a:noFill/>
          <a:ln>
            <a:noFill/>
          </a:ln>
        </p:spPr>
      </p:pic>
      <p:pic>
        <p:nvPicPr>
          <p:cNvPr id="132" name="Google Shape;132;p21"/>
          <p:cNvPicPr preferRelativeResize="0"/>
          <p:nvPr/>
        </p:nvPicPr>
        <p:blipFill>
          <a:blip r:embed="rId10">
            <a:alphaModFix/>
          </a:blip>
          <a:stretch>
            <a:fillRect/>
          </a:stretch>
        </p:blipFill>
        <p:spPr>
          <a:xfrm>
            <a:off x="3018300" y="3000788"/>
            <a:ext cx="1275300" cy="1471949"/>
          </a:xfrm>
          <a:prstGeom prst="rect">
            <a:avLst/>
          </a:prstGeom>
          <a:noFill/>
          <a:ln>
            <a:noFill/>
          </a:ln>
        </p:spPr>
      </p:pic>
      <p:pic>
        <p:nvPicPr>
          <p:cNvPr id="133" name="Google Shape;133;p21"/>
          <p:cNvPicPr preferRelativeResize="0"/>
          <p:nvPr/>
        </p:nvPicPr>
        <p:blipFill>
          <a:blip r:embed="rId11">
            <a:alphaModFix/>
          </a:blip>
          <a:stretch>
            <a:fillRect/>
          </a:stretch>
        </p:blipFill>
        <p:spPr>
          <a:xfrm>
            <a:off x="4483150" y="2984537"/>
            <a:ext cx="1200191" cy="1481026"/>
          </a:xfrm>
          <a:prstGeom prst="rect">
            <a:avLst/>
          </a:prstGeom>
          <a:noFill/>
          <a:ln>
            <a:noFill/>
          </a:ln>
        </p:spPr>
      </p:pic>
      <p:pic>
        <p:nvPicPr>
          <p:cNvPr id="134" name="Google Shape;134;p21"/>
          <p:cNvPicPr preferRelativeResize="0"/>
          <p:nvPr/>
        </p:nvPicPr>
        <p:blipFill>
          <a:blip r:embed="rId12">
            <a:alphaModFix/>
          </a:blip>
          <a:stretch>
            <a:fillRect/>
          </a:stretch>
        </p:blipFill>
        <p:spPr>
          <a:xfrm>
            <a:off x="5827300" y="2976900"/>
            <a:ext cx="1275300" cy="1519738"/>
          </a:xfrm>
          <a:prstGeom prst="rect">
            <a:avLst/>
          </a:prstGeom>
          <a:noFill/>
          <a:ln>
            <a:noFill/>
          </a:ln>
        </p:spPr>
      </p:pic>
      <p:sp>
        <p:nvSpPr>
          <p:cNvPr id="135" name="Google Shape;135;p21"/>
          <p:cNvSpPr txBox="1"/>
          <p:nvPr/>
        </p:nvSpPr>
        <p:spPr>
          <a:xfrm>
            <a:off x="53625" y="2139773"/>
            <a:ext cx="1157400" cy="7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13"/>
              </a:rPr>
              <a:t>Kensleyrao Apajee</a:t>
            </a:r>
            <a:br>
              <a:rPr lang="en" sz="1100"/>
            </a:br>
            <a:r>
              <a:rPr b="1" lang="en" sz="1100">
                <a:highlight>
                  <a:srgbClr val="FFFFFF"/>
                </a:highlight>
              </a:rPr>
              <a:t>Mechanical Engineering</a:t>
            </a:r>
            <a:endParaRPr b="1" sz="1100"/>
          </a:p>
          <a:p>
            <a:pPr indent="0" lvl="0" marL="0" rtl="0" algn="l">
              <a:spcBef>
                <a:spcPts val="0"/>
              </a:spcBef>
              <a:spcAft>
                <a:spcPts val="0"/>
              </a:spcAft>
              <a:buNone/>
            </a:pPr>
            <a:r>
              <a:t/>
            </a:r>
            <a:endParaRPr sz="1100"/>
          </a:p>
        </p:txBody>
      </p:sp>
      <p:sp>
        <p:nvSpPr>
          <p:cNvPr id="136" name="Google Shape;136;p21"/>
          <p:cNvSpPr txBox="1"/>
          <p:nvPr/>
        </p:nvSpPr>
        <p:spPr>
          <a:xfrm>
            <a:off x="1362688" y="2162700"/>
            <a:ext cx="24225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14"/>
              </a:rPr>
              <a:t>Chris Barnett</a:t>
            </a:r>
            <a:r>
              <a:rPr lang="en" sz="1100"/>
              <a:t> &amp; </a:t>
            </a:r>
            <a:r>
              <a:rPr lang="en" sz="1100" u="sng">
                <a:solidFill>
                  <a:schemeClr val="accent5"/>
                </a:solidFill>
                <a:hlinkClick r:id="rId15">
                  <a:extLst>
                    <a:ext uri="{A12FA001-AC4F-418D-AE19-62706E023703}">
                      <ahyp:hlinkClr val="tx"/>
                    </a:ext>
                  </a:extLst>
                </a:hlinkClick>
              </a:rPr>
              <a:t>Cesarina Edmonds-Smith</a:t>
            </a:r>
            <a:br>
              <a:rPr lang="en" sz="1100">
                <a:solidFill>
                  <a:schemeClr val="dk1"/>
                </a:solidFill>
                <a:highlight>
                  <a:schemeClr val="lt1"/>
                </a:highlight>
              </a:rPr>
            </a:br>
            <a:r>
              <a:rPr b="1" lang="en" sz="1100">
                <a:solidFill>
                  <a:schemeClr val="dk1"/>
                </a:solidFill>
                <a:highlight>
                  <a:schemeClr val="lt1"/>
                </a:highlight>
              </a:rPr>
              <a:t>Chemistry</a:t>
            </a:r>
            <a:endParaRPr b="1" sz="1100"/>
          </a:p>
        </p:txBody>
      </p:sp>
      <p:sp>
        <p:nvSpPr>
          <p:cNvPr id="137" name="Google Shape;137;p21"/>
          <p:cNvSpPr txBox="1"/>
          <p:nvPr/>
        </p:nvSpPr>
        <p:spPr>
          <a:xfrm>
            <a:off x="3771800" y="2144854"/>
            <a:ext cx="20757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16"/>
              </a:rPr>
              <a:t>Stella Papanicolaou</a:t>
            </a:r>
            <a:br>
              <a:rPr lang="en" sz="1100"/>
            </a:br>
            <a:r>
              <a:rPr b="1" lang="en" sz="1100">
                <a:solidFill>
                  <a:schemeClr val="dk1"/>
                </a:solidFill>
                <a:highlight>
                  <a:schemeClr val="lt1"/>
                </a:highlight>
              </a:rPr>
              <a:t>Architecture</a:t>
            </a:r>
            <a:endParaRPr b="1" sz="1100">
              <a:solidFill>
                <a:schemeClr val="dk1"/>
              </a:solidFill>
              <a:highlight>
                <a:schemeClr val="lt1"/>
              </a:highlight>
            </a:endParaRPr>
          </a:p>
          <a:p>
            <a:pPr indent="0" lvl="0" marL="0" rtl="0" algn="l">
              <a:spcBef>
                <a:spcPts val="0"/>
              </a:spcBef>
              <a:spcAft>
                <a:spcPts val="0"/>
              </a:spcAft>
              <a:buNone/>
            </a:pPr>
            <a:r>
              <a:t/>
            </a:r>
            <a:endParaRPr sz="1100"/>
          </a:p>
        </p:txBody>
      </p:sp>
      <p:sp>
        <p:nvSpPr>
          <p:cNvPr id="138" name="Google Shape;138;p21"/>
          <p:cNvSpPr txBox="1"/>
          <p:nvPr/>
        </p:nvSpPr>
        <p:spPr>
          <a:xfrm>
            <a:off x="5995060" y="2144854"/>
            <a:ext cx="1718700" cy="91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17"/>
              </a:rPr>
              <a:t>Dr </a:t>
            </a:r>
            <a:r>
              <a:rPr lang="en" sz="1100" u="sng">
                <a:solidFill>
                  <a:schemeClr val="hlink"/>
                </a:solidFill>
                <a:hlinkClick r:id="rId18"/>
              </a:rPr>
              <a:t>Juan Klopper</a:t>
            </a:r>
            <a:br>
              <a:rPr lang="en" sz="1100">
                <a:solidFill>
                  <a:schemeClr val="dk1"/>
                </a:solidFill>
                <a:highlight>
                  <a:srgbClr val="FFFFFF"/>
                </a:highlight>
              </a:rPr>
            </a:br>
            <a:r>
              <a:rPr b="1" lang="en" sz="1100">
                <a:solidFill>
                  <a:schemeClr val="dk1"/>
                </a:solidFill>
                <a:highlight>
                  <a:srgbClr val="FFFFFF"/>
                </a:highlight>
              </a:rPr>
              <a:t>Surgery</a:t>
            </a:r>
            <a:endParaRPr b="1" sz="1100"/>
          </a:p>
        </p:txBody>
      </p:sp>
      <p:sp>
        <p:nvSpPr>
          <p:cNvPr id="139" name="Google Shape;139;p21"/>
          <p:cNvSpPr txBox="1"/>
          <p:nvPr/>
        </p:nvSpPr>
        <p:spPr>
          <a:xfrm>
            <a:off x="28675" y="4420875"/>
            <a:ext cx="14559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19"/>
              </a:rPr>
              <a:t>A/Prof </a:t>
            </a:r>
            <a:r>
              <a:rPr lang="en" sz="1100" u="sng">
                <a:solidFill>
                  <a:schemeClr val="hlink"/>
                </a:solidFill>
                <a:hlinkClick r:id="rId20"/>
              </a:rPr>
              <a:t>Maria Keet</a:t>
            </a:r>
            <a:r>
              <a:rPr lang="en" sz="1100"/>
              <a:t>,</a:t>
            </a:r>
            <a:r>
              <a:rPr lang="en" sz="1100"/>
              <a:t> </a:t>
            </a:r>
            <a:r>
              <a:rPr b="1" lang="en" sz="1100">
                <a:solidFill>
                  <a:schemeClr val="dk1"/>
                </a:solidFill>
              </a:rPr>
              <a:t>Computer Science</a:t>
            </a:r>
            <a:endParaRPr b="1" sz="1100"/>
          </a:p>
        </p:txBody>
      </p:sp>
      <p:sp>
        <p:nvSpPr>
          <p:cNvPr id="140" name="Google Shape;140;p21"/>
          <p:cNvSpPr txBox="1"/>
          <p:nvPr/>
        </p:nvSpPr>
        <p:spPr>
          <a:xfrm>
            <a:off x="1362700" y="4451186"/>
            <a:ext cx="1576800" cy="7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21"/>
              </a:rPr>
              <a:t>Jonathan Shock</a:t>
            </a:r>
            <a:r>
              <a:rPr lang="en" sz="1100"/>
              <a:t>, </a:t>
            </a:r>
            <a:r>
              <a:rPr b="1" lang="en" sz="1100">
                <a:solidFill>
                  <a:schemeClr val="dk1"/>
                </a:solidFill>
                <a:highlight>
                  <a:schemeClr val="lt1"/>
                </a:highlight>
              </a:rPr>
              <a:t>Mathematics </a:t>
            </a:r>
            <a:endParaRPr b="1" sz="1100"/>
          </a:p>
        </p:txBody>
      </p:sp>
      <p:sp>
        <p:nvSpPr>
          <p:cNvPr id="141" name="Google Shape;141;p21"/>
          <p:cNvSpPr txBox="1"/>
          <p:nvPr/>
        </p:nvSpPr>
        <p:spPr>
          <a:xfrm>
            <a:off x="2983761" y="4477275"/>
            <a:ext cx="14559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22"/>
              </a:rPr>
              <a:t>Dr </a:t>
            </a:r>
            <a:r>
              <a:rPr lang="en" sz="1100" u="sng">
                <a:solidFill>
                  <a:schemeClr val="hlink"/>
                </a:solidFill>
                <a:hlinkClick r:id="rId23"/>
              </a:rPr>
              <a:t>James Lappeman</a:t>
            </a:r>
            <a:r>
              <a:rPr lang="en" sz="1100"/>
              <a:t>, </a:t>
            </a:r>
            <a:r>
              <a:rPr b="1" lang="en" sz="1100">
                <a:solidFill>
                  <a:schemeClr val="dk1"/>
                </a:solidFill>
              </a:rPr>
              <a:t>Marketing</a:t>
            </a:r>
            <a:endParaRPr b="1" sz="1100">
              <a:solidFill>
                <a:schemeClr val="dk1"/>
              </a:solidFill>
            </a:endParaRPr>
          </a:p>
          <a:p>
            <a:pPr indent="0" lvl="0" marL="0" rtl="0" algn="l">
              <a:spcBef>
                <a:spcPts val="0"/>
              </a:spcBef>
              <a:spcAft>
                <a:spcPts val="0"/>
              </a:spcAft>
              <a:buNone/>
            </a:pPr>
            <a:r>
              <a:t/>
            </a:r>
            <a:endParaRPr sz="1100"/>
          </a:p>
        </p:txBody>
      </p:sp>
      <p:sp>
        <p:nvSpPr>
          <p:cNvPr id="142" name="Google Shape;142;p21"/>
          <p:cNvSpPr txBox="1"/>
          <p:nvPr/>
        </p:nvSpPr>
        <p:spPr>
          <a:xfrm>
            <a:off x="4402600" y="4462425"/>
            <a:ext cx="13779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24"/>
              </a:rPr>
              <a:t>Tim Low</a:t>
            </a:r>
            <a:r>
              <a:rPr lang="en" sz="1100"/>
              <a:t>,</a:t>
            </a:r>
            <a:endParaRPr sz="1100"/>
          </a:p>
          <a:p>
            <a:pPr indent="0" lvl="0" marL="0" rtl="0" algn="l">
              <a:spcBef>
                <a:spcPts val="0"/>
              </a:spcBef>
              <a:spcAft>
                <a:spcPts val="0"/>
              </a:spcAft>
              <a:buNone/>
            </a:pPr>
            <a:r>
              <a:rPr b="1" lang="en" sz="1100"/>
              <a:t>Statistics</a:t>
            </a:r>
            <a:endParaRPr b="1" sz="1100"/>
          </a:p>
          <a:p>
            <a:pPr indent="0" lvl="0" marL="0" rtl="0" algn="l">
              <a:spcBef>
                <a:spcPts val="0"/>
              </a:spcBef>
              <a:spcAft>
                <a:spcPts val="0"/>
              </a:spcAft>
              <a:buNone/>
            </a:pPr>
            <a:r>
              <a:t/>
            </a:r>
            <a:endParaRPr sz="1100"/>
          </a:p>
        </p:txBody>
      </p:sp>
      <p:sp>
        <p:nvSpPr>
          <p:cNvPr id="143" name="Google Shape;143;p21"/>
          <p:cNvSpPr txBox="1"/>
          <p:nvPr/>
        </p:nvSpPr>
        <p:spPr>
          <a:xfrm>
            <a:off x="5792650" y="4448829"/>
            <a:ext cx="1508100" cy="7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25"/>
              </a:rPr>
              <a:t>Dr </a:t>
            </a:r>
            <a:r>
              <a:rPr lang="en" sz="1100" u="sng">
                <a:solidFill>
                  <a:schemeClr val="hlink"/>
                </a:solidFill>
                <a:hlinkClick r:id="rId26"/>
              </a:rPr>
              <a:t>Michael Held</a:t>
            </a:r>
            <a:r>
              <a:rPr lang="en" sz="1100"/>
              <a:t>, </a:t>
            </a:r>
            <a:r>
              <a:rPr b="1" lang="en" sz="1100">
                <a:solidFill>
                  <a:schemeClr val="dk1"/>
                </a:solidFill>
                <a:highlight>
                  <a:schemeClr val="lt1"/>
                </a:highlight>
              </a:rPr>
              <a:t>Orthopaedic Surgery</a:t>
            </a:r>
            <a:endParaRPr b="1" sz="1100"/>
          </a:p>
        </p:txBody>
      </p:sp>
      <p:pic>
        <p:nvPicPr>
          <p:cNvPr id="144" name="Google Shape;144;p21"/>
          <p:cNvPicPr preferRelativeResize="0"/>
          <p:nvPr/>
        </p:nvPicPr>
        <p:blipFill rotWithShape="1">
          <a:blip r:embed="rId27">
            <a:alphaModFix/>
          </a:blip>
          <a:srcRect b="11987" l="17849" r="17849" t="11995"/>
          <a:stretch/>
        </p:blipFill>
        <p:spPr>
          <a:xfrm>
            <a:off x="7690025" y="615188"/>
            <a:ext cx="1275300" cy="1573566"/>
          </a:xfrm>
          <a:prstGeom prst="rect">
            <a:avLst/>
          </a:prstGeom>
          <a:noFill/>
          <a:ln>
            <a:noFill/>
          </a:ln>
        </p:spPr>
      </p:pic>
      <p:sp>
        <p:nvSpPr>
          <p:cNvPr id="145" name="Google Shape;145;p21"/>
          <p:cNvSpPr txBox="1"/>
          <p:nvPr/>
        </p:nvSpPr>
        <p:spPr>
          <a:xfrm>
            <a:off x="7602938" y="2172808"/>
            <a:ext cx="1787100" cy="91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28"/>
              </a:rPr>
              <a:t>A/Prof</a:t>
            </a:r>
            <a:r>
              <a:rPr lang="en" sz="1100" u="sng">
                <a:solidFill>
                  <a:schemeClr val="hlink"/>
                </a:solidFill>
                <a:hlinkClick r:id="rId29"/>
              </a:rPr>
              <a:t>.</a:t>
            </a:r>
            <a:r>
              <a:rPr lang="en" sz="1100" u="sng">
                <a:solidFill>
                  <a:schemeClr val="hlink"/>
                </a:solidFill>
                <a:hlinkClick r:id="rId30"/>
              </a:rPr>
              <a:t> Abimbola Windapo</a:t>
            </a:r>
            <a:r>
              <a:rPr lang="en" sz="1100"/>
              <a:t> </a:t>
            </a:r>
            <a:endParaRPr sz="1100"/>
          </a:p>
          <a:p>
            <a:pPr indent="0" lvl="0" marL="0" rtl="0" algn="l">
              <a:spcBef>
                <a:spcPts val="0"/>
              </a:spcBef>
              <a:spcAft>
                <a:spcPts val="0"/>
              </a:spcAft>
              <a:buNone/>
            </a:pPr>
            <a:r>
              <a:rPr b="1" lang="en" sz="1100"/>
              <a:t>Construction</a:t>
            </a:r>
            <a:endParaRPr b="1" sz="1100"/>
          </a:p>
          <a:p>
            <a:pPr indent="0" lvl="0" marL="0" rtl="0" algn="l">
              <a:spcBef>
                <a:spcPts val="0"/>
              </a:spcBef>
              <a:spcAft>
                <a:spcPts val="0"/>
              </a:spcAft>
              <a:buNone/>
            </a:pPr>
            <a:r>
              <a:t/>
            </a:r>
            <a:endParaRPr sz="1100"/>
          </a:p>
        </p:txBody>
      </p:sp>
      <p:sp>
        <p:nvSpPr>
          <p:cNvPr id="146" name="Google Shape;146;p21"/>
          <p:cNvSpPr txBox="1"/>
          <p:nvPr/>
        </p:nvSpPr>
        <p:spPr>
          <a:xfrm>
            <a:off x="7246550" y="4507094"/>
            <a:ext cx="1718700" cy="7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31"/>
              </a:rPr>
              <a:t>Dr Claire Blackman </a:t>
            </a:r>
            <a:r>
              <a:rPr b="1" lang="en" sz="1100">
                <a:solidFill>
                  <a:schemeClr val="dk1"/>
                </a:solidFill>
                <a:highlight>
                  <a:schemeClr val="lt1"/>
                </a:highlight>
              </a:rPr>
              <a:t>Mathematics</a:t>
            </a:r>
            <a:endParaRPr b="1" sz="1100">
              <a:solidFill>
                <a:schemeClr val="dk1"/>
              </a:solidFill>
              <a:highlight>
                <a:schemeClr val="lt1"/>
              </a:highlight>
            </a:endParaRPr>
          </a:p>
          <a:p>
            <a:pPr indent="0" lvl="0" marL="0" rtl="0" algn="l">
              <a:spcBef>
                <a:spcPts val="0"/>
              </a:spcBef>
              <a:spcAft>
                <a:spcPts val="0"/>
              </a:spcAft>
              <a:buNone/>
            </a:pPr>
            <a:r>
              <a:t/>
            </a:r>
            <a:endParaRPr sz="1100"/>
          </a:p>
        </p:txBody>
      </p:sp>
      <p:pic>
        <p:nvPicPr>
          <p:cNvPr id="147" name="Google Shape;147;p21"/>
          <p:cNvPicPr preferRelativeResize="0"/>
          <p:nvPr/>
        </p:nvPicPr>
        <p:blipFill>
          <a:blip r:embed="rId32">
            <a:alphaModFix/>
          </a:blip>
          <a:stretch>
            <a:fillRect/>
          </a:stretch>
        </p:blipFill>
        <p:spPr>
          <a:xfrm>
            <a:off x="7276500" y="2996250"/>
            <a:ext cx="1508100" cy="1508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2"/>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t/>
            </a:r>
            <a:endParaRPr/>
          </a:p>
        </p:txBody>
      </p:sp>
      <p:sp>
        <p:nvSpPr>
          <p:cNvPr id="153" name="Google Shape;153;p22"/>
          <p:cNvSpPr txBox="1"/>
          <p:nvPr/>
        </p:nvSpPr>
        <p:spPr>
          <a:xfrm>
            <a:off x="0" y="-44375"/>
            <a:ext cx="9191100" cy="5143500"/>
          </a:xfrm>
          <a:prstGeom prst="rect">
            <a:avLst/>
          </a:prstGeom>
          <a:solidFill>
            <a:srgbClr val="FF99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2"/>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0" lvl="0" marL="0" rtl="0" algn="l">
              <a:spcBef>
                <a:spcPts val="800"/>
              </a:spcBef>
              <a:spcAft>
                <a:spcPts val="1600"/>
              </a:spcAft>
              <a:buNone/>
            </a:pPr>
            <a:r>
              <a:rPr lang="en" sz="3600">
                <a:solidFill>
                  <a:srgbClr val="FFFFFF"/>
                </a:solidFill>
              </a:rPr>
              <a:t>DEVELOPING </a:t>
            </a:r>
            <a:r>
              <a:rPr lang="en" sz="3600">
                <a:solidFill>
                  <a:srgbClr val="FFFFFF"/>
                </a:solidFill>
              </a:rPr>
              <a:t>MODELS BASED ON AUTHORSHIP, QUALITY ASSURANCE AND PUBLICATION PROCESSES</a:t>
            </a:r>
            <a:endParaRPr sz="36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