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77" r:id="rId4"/>
    <p:sldId id="279" r:id="rId5"/>
    <p:sldId id="278" r:id="rId6"/>
    <p:sldId id="275" r:id="rId7"/>
    <p:sldId id="270" r:id="rId8"/>
    <p:sldId id="276" r:id="rId9"/>
    <p:sldId id="280" r:id="rId10"/>
    <p:sldId id="266" r:id="rId11"/>
    <p:sldId id="282" r:id="rId12"/>
    <p:sldId id="265" r:id="rId13"/>
    <p:sldId id="281" r:id="rId14"/>
    <p:sldId id="273" r:id="rId15"/>
    <p:sldId id="272" r:id="rId16"/>
    <p:sldId id="283" r:id="rId17"/>
    <p:sldId id="28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2" d="100"/>
          <a:sy n="52" d="100"/>
        </p:scale>
        <p:origin x="-1896" y="-4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E3B2CA-53FE-45C7-ABE0-9CD1E6D601FD}" type="doc">
      <dgm:prSet loTypeId="urn:microsoft.com/office/officeart/2005/8/layout/venn1" loCatId="relationship" qsTypeId="urn:microsoft.com/office/officeart/2005/8/quickstyle/simple1" qsCatId="simple" csTypeId="urn:microsoft.com/office/officeart/2005/8/colors/colorful5" csCatId="colorful" phldr="1"/>
      <dgm:spPr/>
    </dgm:pt>
    <dgm:pt modelId="{543876B4-A6E4-40DB-8754-9A14840911F4}">
      <dgm:prSet phldrT="[Text]" custT="1"/>
      <dgm:spPr/>
      <dgm:t>
        <a:bodyPr/>
        <a:lstStyle/>
        <a:p>
          <a:r>
            <a:rPr lang="en-ZA" sz="3200" b="1" dirty="0" smtClean="0">
              <a:latin typeface="Showcard Gothic" pitchFamily="82" charset="0"/>
            </a:rPr>
            <a:t>Structural</a:t>
          </a:r>
          <a:endParaRPr lang="en-ZA" sz="3200" b="1" dirty="0">
            <a:latin typeface="Showcard Gothic" pitchFamily="82" charset="0"/>
          </a:endParaRPr>
        </a:p>
      </dgm:t>
    </dgm:pt>
    <dgm:pt modelId="{8748F613-C4C2-4502-87E8-A3F530461118}" type="parTrans" cxnId="{7CEA354E-C70D-4254-A778-79BBE80AAF29}">
      <dgm:prSet/>
      <dgm:spPr/>
      <dgm:t>
        <a:bodyPr/>
        <a:lstStyle/>
        <a:p>
          <a:endParaRPr lang="en-ZA"/>
        </a:p>
      </dgm:t>
    </dgm:pt>
    <dgm:pt modelId="{F366D46C-B1B8-44B2-A0BE-7E53A09D6F0E}" type="sibTrans" cxnId="{7CEA354E-C70D-4254-A778-79BBE80AAF29}">
      <dgm:prSet/>
      <dgm:spPr/>
      <dgm:t>
        <a:bodyPr/>
        <a:lstStyle/>
        <a:p>
          <a:endParaRPr lang="en-ZA"/>
        </a:p>
      </dgm:t>
    </dgm:pt>
    <dgm:pt modelId="{D82B7093-2328-44A9-BF13-22AE92CB757D}">
      <dgm:prSet phldrT="[Text]" custT="1"/>
      <dgm:spPr/>
      <dgm:t>
        <a:bodyPr/>
        <a:lstStyle/>
        <a:p>
          <a:r>
            <a:rPr lang="en-ZA" sz="2800" b="1" dirty="0" smtClean="0">
              <a:latin typeface="Showcard Gothic" pitchFamily="82" charset="0"/>
            </a:rPr>
            <a:t>Representational </a:t>
          </a:r>
          <a:endParaRPr lang="en-ZA" sz="2800" b="1" dirty="0">
            <a:latin typeface="Showcard Gothic" pitchFamily="82" charset="0"/>
          </a:endParaRPr>
        </a:p>
      </dgm:t>
    </dgm:pt>
    <dgm:pt modelId="{11F96FAC-E508-4BDA-B271-3E9434062763}" type="parTrans" cxnId="{165BA40B-24E3-4CC5-A931-1864DB5B3AA3}">
      <dgm:prSet/>
      <dgm:spPr/>
      <dgm:t>
        <a:bodyPr/>
        <a:lstStyle/>
        <a:p>
          <a:endParaRPr lang="en-ZA"/>
        </a:p>
      </dgm:t>
    </dgm:pt>
    <dgm:pt modelId="{8A9AB927-9342-4C67-BB45-BE5BF2991E19}" type="sibTrans" cxnId="{165BA40B-24E3-4CC5-A931-1864DB5B3AA3}">
      <dgm:prSet/>
      <dgm:spPr/>
      <dgm:t>
        <a:bodyPr/>
        <a:lstStyle/>
        <a:p>
          <a:endParaRPr lang="en-ZA"/>
        </a:p>
      </dgm:t>
    </dgm:pt>
    <dgm:pt modelId="{18F304A5-63C0-41B0-BE83-4C752B85009B}">
      <dgm:prSet phldrT="[Text]" custT="1"/>
      <dgm:spPr/>
      <dgm:t>
        <a:bodyPr/>
        <a:lstStyle/>
        <a:p>
          <a:r>
            <a:rPr lang="en-ZA" sz="3200" b="1" dirty="0" smtClean="0">
              <a:latin typeface="Showcard Gothic" pitchFamily="82" charset="0"/>
            </a:rPr>
            <a:t>Interactional </a:t>
          </a:r>
          <a:endParaRPr lang="en-ZA" sz="3200" b="1" dirty="0">
            <a:latin typeface="Showcard Gothic" pitchFamily="82" charset="0"/>
          </a:endParaRPr>
        </a:p>
      </dgm:t>
    </dgm:pt>
    <dgm:pt modelId="{84F5AA66-30EB-4C6E-959A-0A172758A529}" type="parTrans" cxnId="{19285D9D-6BE8-4ABA-9256-22A11B89FE94}">
      <dgm:prSet/>
      <dgm:spPr/>
      <dgm:t>
        <a:bodyPr/>
        <a:lstStyle/>
        <a:p>
          <a:endParaRPr lang="en-ZA"/>
        </a:p>
      </dgm:t>
    </dgm:pt>
    <dgm:pt modelId="{808CC840-3294-4AE4-A6A1-A906B0C13329}" type="sibTrans" cxnId="{19285D9D-6BE8-4ABA-9256-22A11B89FE94}">
      <dgm:prSet/>
      <dgm:spPr/>
      <dgm:t>
        <a:bodyPr/>
        <a:lstStyle/>
        <a:p>
          <a:endParaRPr lang="en-ZA"/>
        </a:p>
      </dgm:t>
    </dgm:pt>
    <dgm:pt modelId="{72D0AE83-A5AF-4CBD-8FD9-DDC8DE233E66}" type="pres">
      <dgm:prSet presAssocID="{8CE3B2CA-53FE-45C7-ABE0-9CD1E6D601FD}" presName="compositeShape" presStyleCnt="0">
        <dgm:presLayoutVars>
          <dgm:chMax val="7"/>
          <dgm:dir/>
          <dgm:resizeHandles val="exact"/>
        </dgm:presLayoutVars>
      </dgm:prSet>
      <dgm:spPr/>
    </dgm:pt>
    <dgm:pt modelId="{A743E566-3F8C-4A06-AB49-5F5E93183A8B}" type="pres">
      <dgm:prSet presAssocID="{543876B4-A6E4-40DB-8754-9A14840911F4}" presName="circ1" presStyleLbl="vennNode1" presStyleIdx="0" presStyleCnt="3" custScaleX="133352" custLinFactNeighborX="2003" custLinFactNeighborY="-1935"/>
      <dgm:spPr/>
      <dgm:t>
        <a:bodyPr/>
        <a:lstStyle/>
        <a:p>
          <a:endParaRPr lang="en-ZA"/>
        </a:p>
      </dgm:t>
    </dgm:pt>
    <dgm:pt modelId="{5556DB1E-7839-4E4B-910B-CBFD4C1ECD8C}" type="pres">
      <dgm:prSet presAssocID="{543876B4-A6E4-40DB-8754-9A14840911F4}" presName="circ1Tx" presStyleLbl="revTx" presStyleIdx="0" presStyleCnt="0">
        <dgm:presLayoutVars>
          <dgm:chMax val="0"/>
          <dgm:chPref val="0"/>
          <dgm:bulletEnabled val="1"/>
        </dgm:presLayoutVars>
      </dgm:prSet>
      <dgm:spPr/>
      <dgm:t>
        <a:bodyPr/>
        <a:lstStyle/>
        <a:p>
          <a:endParaRPr lang="en-ZA"/>
        </a:p>
      </dgm:t>
    </dgm:pt>
    <dgm:pt modelId="{6C180F24-295B-4FCB-8054-8323E4276375}" type="pres">
      <dgm:prSet presAssocID="{D82B7093-2328-44A9-BF13-22AE92CB757D}" presName="circ2" presStyleLbl="vennNode1" presStyleIdx="1" presStyleCnt="3" custScaleX="139927" custLinFactNeighborX="-113" custLinFactNeighborY="-2851"/>
      <dgm:spPr/>
      <dgm:t>
        <a:bodyPr/>
        <a:lstStyle/>
        <a:p>
          <a:endParaRPr lang="en-ZA"/>
        </a:p>
      </dgm:t>
    </dgm:pt>
    <dgm:pt modelId="{49C18171-0003-4560-A7EA-78758D02437C}" type="pres">
      <dgm:prSet presAssocID="{D82B7093-2328-44A9-BF13-22AE92CB757D}" presName="circ2Tx" presStyleLbl="revTx" presStyleIdx="0" presStyleCnt="0">
        <dgm:presLayoutVars>
          <dgm:chMax val="0"/>
          <dgm:chPref val="0"/>
          <dgm:bulletEnabled val="1"/>
        </dgm:presLayoutVars>
      </dgm:prSet>
      <dgm:spPr/>
      <dgm:t>
        <a:bodyPr/>
        <a:lstStyle/>
        <a:p>
          <a:endParaRPr lang="en-ZA"/>
        </a:p>
      </dgm:t>
    </dgm:pt>
    <dgm:pt modelId="{EF6D71DB-AEC1-4DAE-BBCD-9818503A7488}" type="pres">
      <dgm:prSet presAssocID="{18F304A5-63C0-41B0-BE83-4C752B85009B}" presName="circ3" presStyleLbl="vennNode1" presStyleIdx="2" presStyleCnt="3" custScaleX="140947"/>
      <dgm:spPr/>
      <dgm:t>
        <a:bodyPr/>
        <a:lstStyle/>
        <a:p>
          <a:endParaRPr lang="en-ZA"/>
        </a:p>
      </dgm:t>
    </dgm:pt>
    <dgm:pt modelId="{32AB9EF6-6D2D-4E64-A962-60B7DB9A9CE0}" type="pres">
      <dgm:prSet presAssocID="{18F304A5-63C0-41B0-BE83-4C752B85009B}" presName="circ3Tx" presStyleLbl="revTx" presStyleIdx="0" presStyleCnt="0">
        <dgm:presLayoutVars>
          <dgm:chMax val="0"/>
          <dgm:chPref val="0"/>
          <dgm:bulletEnabled val="1"/>
        </dgm:presLayoutVars>
      </dgm:prSet>
      <dgm:spPr/>
      <dgm:t>
        <a:bodyPr/>
        <a:lstStyle/>
        <a:p>
          <a:endParaRPr lang="en-ZA"/>
        </a:p>
      </dgm:t>
    </dgm:pt>
  </dgm:ptLst>
  <dgm:cxnLst>
    <dgm:cxn modelId="{5C9CB81A-C31B-4888-A895-1FBC74B4D0B6}" type="presOf" srcId="{18F304A5-63C0-41B0-BE83-4C752B85009B}" destId="{EF6D71DB-AEC1-4DAE-BBCD-9818503A7488}" srcOrd="0" destOrd="0" presId="urn:microsoft.com/office/officeart/2005/8/layout/venn1"/>
    <dgm:cxn modelId="{19285D9D-6BE8-4ABA-9256-22A11B89FE94}" srcId="{8CE3B2CA-53FE-45C7-ABE0-9CD1E6D601FD}" destId="{18F304A5-63C0-41B0-BE83-4C752B85009B}" srcOrd="2" destOrd="0" parTransId="{84F5AA66-30EB-4C6E-959A-0A172758A529}" sibTransId="{808CC840-3294-4AE4-A6A1-A906B0C13329}"/>
    <dgm:cxn modelId="{BC7332D4-4A4A-40B9-B27A-D986C173DA80}" type="presOf" srcId="{543876B4-A6E4-40DB-8754-9A14840911F4}" destId="{5556DB1E-7839-4E4B-910B-CBFD4C1ECD8C}" srcOrd="1" destOrd="0" presId="urn:microsoft.com/office/officeart/2005/8/layout/venn1"/>
    <dgm:cxn modelId="{688A96A5-5C70-4142-B422-CFA8A433ABE0}" type="presOf" srcId="{543876B4-A6E4-40DB-8754-9A14840911F4}" destId="{A743E566-3F8C-4A06-AB49-5F5E93183A8B}" srcOrd="0" destOrd="0" presId="urn:microsoft.com/office/officeart/2005/8/layout/venn1"/>
    <dgm:cxn modelId="{2069FDFA-3248-475D-AA2B-D1B903DD3CFD}" type="presOf" srcId="{18F304A5-63C0-41B0-BE83-4C752B85009B}" destId="{32AB9EF6-6D2D-4E64-A962-60B7DB9A9CE0}" srcOrd="1" destOrd="0" presId="urn:microsoft.com/office/officeart/2005/8/layout/venn1"/>
    <dgm:cxn modelId="{17DA5E77-A46F-4A68-91CF-75AFFF2AF8C4}" type="presOf" srcId="{D82B7093-2328-44A9-BF13-22AE92CB757D}" destId="{49C18171-0003-4560-A7EA-78758D02437C}" srcOrd="1" destOrd="0" presId="urn:microsoft.com/office/officeart/2005/8/layout/venn1"/>
    <dgm:cxn modelId="{165BA40B-24E3-4CC5-A931-1864DB5B3AA3}" srcId="{8CE3B2CA-53FE-45C7-ABE0-9CD1E6D601FD}" destId="{D82B7093-2328-44A9-BF13-22AE92CB757D}" srcOrd="1" destOrd="0" parTransId="{11F96FAC-E508-4BDA-B271-3E9434062763}" sibTransId="{8A9AB927-9342-4C67-BB45-BE5BF2991E19}"/>
    <dgm:cxn modelId="{7CEA354E-C70D-4254-A778-79BBE80AAF29}" srcId="{8CE3B2CA-53FE-45C7-ABE0-9CD1E6D601FD}" destId="{543876B4-A6E4-40DB-8754-9A14840911F4}" srcOrd="0" destOrd="0" parTransId="{8748F613-C4C2-4502-87E8-A3F530461118}" sibTransId="{F366D46C-B1B8-44B2-A0BE-7E53A09D6F0E}"/>
    <dgm:cxn modelId="{908D5BDD-CEF7-4299-84CC-B202DD61CCDC}" type="presOf" srcId="{8CE3B2CA-53FE-45C7-ABE0-9CD1E6D601FD}" destId="{72D0AE83-A5AF-4CBD-8FD9-DDC8DE233E66}" srcOrd="0" destOrd="0" presId="urn:microsoft.com/office/officeart/2005/8/layout/venn1"/>
    <dgm:cxn modelId="{CD0DCCF6-9124-41BA-B2C7-30C65CC13193}" type="presOf" srcId="{D82B7093-2328-44A9-BF13-22AE92CB757D}" destId="{6C180F24-295B-4FCB-8054-8323E4276375}" srcOrd="0" destOrd="0" presId="urn:microsoft.com/office/officeart/2005/8/layout/venn1"/>
    <dgm:cxn modelId="{C0D3C0C4-78AA-4ACF-AB2D-B29685F6AFE7}" type="presParOf" srcId="{72D0AE83-A5AF-4CBD-8FD9-DDC8DE233E66}" destId="{A743E566-3F8C-4A06-AB49-5F5E93183A8B}" srcOrd="0" destOrd="0" presId="urn:microsoft.com/office/officeart/2005/8/layout/venn1"/>
    <dgm:cxn modelId="{7CD7DA61-7500-4E95-9565-61479CFA1A35}" type="presParOf" srcId="{72D0AE83-A5AF-4CBD-8FD9-DDC8DE233E66}" destId="{5556DB1E-7839-4E4B-910B-CBFD4C1ECD8C}" srcOrd="1" destOrd="0" presId="urn:microsoft.com/office/officeart/2005/8/layout/venn1"/>
    <dgm:cxn modelId="{098DF35D-D44F-469D-8C59-1028235D1A28}" type="presParOf" srcId="{72D0AE83-A5AF-4CBD-8FD9-DDC8DE233E66}" destId="{6C180F24-295B-4FCB-8054-8323E4276375}" srcOrd="2" destOrd="0" presId="urn:microsoft.com/office/officeart/2005/8/layout/venn1"/>
    <dgm:cxn modelId="{03BDAB29-703F-4EA6-886F-8996EB9C0F76}" type="presParOf" srcId="{72D0AE83-A5AF-4CBD-8FD9-DDC8DE233E66}" destId="{49C18171-0003-4560-A7EA-78758D02437C}" srcOrd="3" destOrd="0" presId="urn:microsoft.com/office/officeart/2005/8/layout/venn1"/>
    <dgm:cxn modelId="{828EB824-F5F3-47AF-AF4C-11F02810E3F4}" type="presParOf" srcId="{72D0AE83-A5AF-4CBD-8FD9-DDC8DE233E66}" destId="{EF6D71DB-AEC1-4DAE-BBCD-9818503A7488}" srcOrd="4" destOrd="0" presId="urn:microsoft.com/office/officeart/2005/8/layout/venn1"/>
    <dgm:cxn modelId="{A938CF5D-6ED1-4368-8711-72E3424D31F2}" type="presParOf" srcId="{72D0AE83-A5AF-4CBD-8FD9-DDC8DE233E66}" destId="{32AB9EF6-6D2D-4E64-A962-60B7DB9A9CE0}"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43E566-3F8C-4A06-AB49-5F5E93183A8B}">
      <dsp:nvSpPr>
        <dsp:cNvPr id="0" name=""/>
        <dsp:cNvSpPr/>
      </dsp:nvSpPr>
      <dsp:spPr>
        <a:xfrm>
          <a:off x="2421362" y="76192"/>
          <a:ext cx="3505592" cy="2628826"/>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en-ZA" sz="3200" b="1" kern="1200" dirty="0" smtClean="0">
              <a:latin typeface="Showcard Gothic" pitchFamily="82" charset="0"/>
            </a:rPr>
            <a:t>Structural</a:t>
          </a:r>
          <a:endParaRPr lang="en-ZA" sz="3200" b="1" kern="1200" dirty="0">
            <a:latin typeface="Showcard Gothic" pitchFamily="82" charset="0"/>
          </a:endParaRPr>
        </a:p>
      </dsp:txBody>
      <dsp:txXfrm>
        <a:off x="2888774" y="536236"/>
        <a:ext cx="2570768" cy="1182971"/>
      </dsp:txXfrm>
    </dsp:sp>
    <dsp:sp modelId="{6C180F24-295B-4FCB-8054-8323E4276375}">
      <dsp:nvSpPr>
        <dsp:cNvPr id="0" name=""/>
        <dsp:cNvSpPr/>
      </dsp:nvSpPr>
      <dsp:spPr>
        <a:xfrm>
          <a:off x="3227882" y="1695128"/>
          <a:ext cx="3678438" cy="2628826"/>
        </a:xfrm>
        <a:prstGeom prst="ellipse">
          <a:avLst/>
        </a:prstGeom>
        <a:solidFill>
          <a:schemeClr val="accent5">
            <a:alpha val="50000"/>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ZA" sz="2800" b="1" kern="1200" dirty="0" smtClean="0">
              <a:latin typeface="Showcard Gothic" pitchFamily="82" charset="0"/>
            </a:rPr>
            <a:t>Representational </a:t>
          </a:r>
          <a:endParaRPr lang="en-ZA" sz="2800" b="1" kern="1200" dirty="0">
            <a:latin typeface="Showcard Gothic" pitchFamily="82" charset="0"/>
          </a:endParaRPr>
        </a:p>
      </dsp:txBody>
      <dsp:txXfrm>
        <a:off x="4352871" y="2374242"/>
        <a:ext cx="2207062" cy="1445854"/>
      </dsp:txXfrm>
    </dsp:sp>
    <dsp:sp modelId="{EF6D71DB-AEC1-4DAE-BBCD-9818503A7488}">
      <dsp:nvSpPr>
        <dsp:cNvPr id="0" name=""/>
        <dsp:cNvSpPr/>
      </dsp:nvSpPr>
      <dsp:spPr>
        <a:xfrm>
          <a:off x="1320309" y="1770076"/>
          <a:ext cx="3705252" cy="2628826"/>
        </a:xfrm>
        <a:prstGeom prst="ellipse">
          <a:avLst/>
        </a:prstGeom>
        <a:solidFill>
          <a:schemeClr val="accent5">
            <a:alpha val="50000"/>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en-ZA" sz="3200" b="1" kern="1200" dirty="0" smtClean="0">
              <a:latin typeface="Showcard Gothic" pitchFamily="82" charset="0"/>
            </a:rPr>
            <a:t>Interactional </a:t>
          </a:r>
          <a:endParaRPr lang="en-ZA" sz="3200" b="1" kern="1200" dirty="0">
            <a:latin typeface="Showcard Gothic" pitchFamily="82" charset="0"/>
          </a:endParaRPr>
        </a:p>
      </dsp:txBody>
      <dsp:txXfrm>
        <a:off x="1669220" y="2449190"/>
        <a:ext cx="2223151" cy="1445854"/>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FD1ED3-4202-4D26-9881-2701C6C0DF1D}" type="datetimeFigureOut">
              <a:rPr lang="en-ZA" smtClean="0"/>
              <a:pPr/>
              <a:t>2014/01/21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3A65EC8C-499E-4055-9652-ECC3FC1A78DE}" type="slidenum">
              <a:rPr lang="en-ZA" smtClean="0"/>
              <a:pPr/>
              <a:t>‹#›</a:t>
            </a:fld>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FD1ED3-4202-4D26-9881-2701C6C0DF1D}" type="datetimeFigureOut">
              <a:rPr lang="en-ZA" smtClean="0"/>
              <a:pPr/>
              <a:t>2014/01/21</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65EC8C-499E-4055-9652-ECC3FC1A78DE}" type="slidenum">
              <a:rPr lang="en-ZA" smtClean="0"/>
              <a:pPr/>
              <a:t>‹#›</a:t>
            </a:fld>
            <a:endParaRPr lang="en-ZA"/>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lickr.com/photos/glennia/5323226208/sizes/l/in/photolist-97oVGd-87Ykjy-93r2JF-93r2Jk-boo9nN-93r2Jr-8uRady-93r2JH-cGKQ6C-cGKQv5-eMcwTN-cGKH6Q-cGKHm7-a4Rg33-93r2JV-7Kvkkw-9dFEKo-bmMLJY-9a17aU-araVpZ-ardyh5-fdq5ZW-9g6msf-cGKPr3-bEABZE-cnupGS-88RtX8-daaw51-c8s5Lq-9kQnr2-93r2JP-9upGrd-cGKGMw-9jafws-9SvBBL-bSmrCx-cijUH3-az2tio-ayYNrp-az2sTG-eakpWQ-anrwx7-anoGPt-anrHPw-anrwyY-anrwvy-8Jj4Nz-8A635C-anrTts-anp4MR-anrwGs/"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northwardho.blogspot.com/2009/04/imelda-v-abano-on-climate-info-and.html"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
            <a:ext cx="9181669" cy="6858000"/>
          </a:xfrm>
          <a:prstGeom prst="rect">
            <a:avLst/>
          </a:prstGeom>
        </p:spPr>
      </p:pic>
      <p:sp>
        <p:nvSpPr>
          <p:cNvPr id="2" name="Title 1"/>
          <p:cNvSpPr>
            <a:spLocks noGrp="1"/>
          </p:cNvSpPr>
          <p:nvPr>
            <p:ph type="ctrTitle"/>
          </p:nvPr>
        </p:nvSpPr>
        <p:spPr>
          <a:xfrm>
            <a:off x="179512" y="404664"/>
            <a:ext cx="8964488" cy="1584176"/>
          </a:xfrm>
        </p:spPr>
        <p:txBody>
          <a:bodyPr>
            <a:normAutofit/>
          </a:bodyPr>
          <a:lstStyle/>
          <a:p>
            <a:r>
              <a:rPr lang="en-ZA" sz="3600" dirty="0" smtClean="0">
                <a:latin typeface="Showcard Gothic" pitchFamily="82" charset="0"/>
              </a:rPr>
              <a:t>Media and National Development Policy</a:t>
            </a:r>
            <a:endParaRPr lang="en-ZA" sz="3600" dirty="0">
              <a:latin typeface="Showcard Gothic" pitchFamily="82" charset="0"/>
            </a:endParaRPr>
          </a:p>
        </p:txBody>
      </p:sp>
      <p:sp>
        <p:nvSpPr>
          <p:cNvPr id="3" name="Subtitle 2"/>
          <p:cNvSpPr>
            <a:spLocks noGrp="1"/>
          </p:cNvSpPr>
          <p:nvPr>
            <p:ph type="subTitle" idx="1"/>
          </p:nvPr>
        </p:nvSpPr>
        <p:spPr>
          <a:xfrm>
            <a:off x="4067944" y="2749867"/>
            <a:ext cx="6400800" cy="1752600"/>
          </a:xfrm>
        </p:spPr>
        <p:txBody>
          <a:bodyPr/>
          <a:lstStyle/>
          <a:p>
            <a:endParaRPr lang="en-ZA" dirty="0" smtClean="0">
              <a:latin typeface="Showcard Gothic" pitchFamily="82" charset="0"/>
            </a:endParaRPr>
          </a:p>
          <a:p>
            <a:r>
              <a:rPr lang="en-ZA" dirty="0" err="1" smtClean="0">
                <a:latin typeface="Showcard Gothic" pitchFamily="82" charset="0"/>
              </a:rPr>
              <a:t>Dr.</a:t>
            </a:r>
            <a:r>
              <a:rPr lang="en-ZA" dirty="0" smtClean="0">
                <a:latin typeface="Showcard Gothic" pitchFamily="82" charset="0"/>
              </a:rPr>
              <a:t> Ibrahim </a:t>
            </a:r>
            <a:r>
              <a:rPr lang="en-ZA" dirty="0" err="1" smtClean="0">
                <a:latin typeface="Showcard Gothic" pitchFamily="82" charset="0"/>
              </a:rPr>
              <a:t>Saleh</a:t>
            </a:r>
            <a:endParaRPr lang="en-ZA" dirty="0" smtClean="0">
              <a:latin typeface="Showcard Gothic" pitchFamily="82" charset="0"/>
            </a:endParaRPr>
          </a:p>
        </p:txBody>
      </p:sp>
      <p:sp>
        <p:nvSpPr>
          <p:cNvPr id="5" name="TextBox 4"/>
          <p:cNvSpPr txBox="1"/>
          <p:nvPr/>
        </p:nvSpPr>
        <p:spPr>
          <a:xfrm>
            <a:off x="-1" y="6488669"/>
            <a:ext cx="3168352" cy="369332"/>
          </a:xfrm>
          <a:prstGeom prst="rect">
            <a:avLst/>
          </a:prstGeom>
          <a:noFill/>
        </p:spPr>
        <p:txBody>
          <a:bodyPr wrap="square" rtlCol="0">
            <a:spAutoFit/>
          </a:bodyPr>
          <a:lstStyle/>
          <a:p>
            <a:r>
              <a:rPr lang="en-ZA" dirty="0" smtClean="0"/>
              <a:t>Image by</a:t>
            </a:r>
            <a:r>
              <a:rPr lang="en-ZA" dirty="0"/>
              <a:t>: </a:t>
            </a:r>
            <a:r>
              <a:rPr lang="en-ZA" dirty="0" err="1" smtClean="0">
                <a:hlinkClick r:id="rId3"/>
              </a:rPr>
              <a:t>glennia</a:t>
            </a:r>
            <a:endParaRPr lang="en-ZA"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0463" y="4437112"/>
            <a:ext cx="6784540" cy="132451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2" name="Title 1"/>
          <p:cNvSpPr>
            <a:spLocks noGrp="1"/>
          </p:cNvSpPr>
          <p:nvPr>
            <p:ph type="title"/>
          </p:nvPr>
        </p:nvSpPr>
        <p:spPr/>
        <p:txBody>
          <a:bodyPr>
            <a:normAutofit/>
          </a:bodyPr>
          <a:lstStyle/>
          <a:p>
            <a:r>
              <a:rPr lang="en-ZA" sz="3600" dirty="0" smtClean="0">
                <a:latin typeface="Showcard Gothic" pitchFamily="82" charset="0"/>
              </a:rPr>
              <a:t>Mediatisation of Climate Change</a:t>
            </a:r>
            <a:endParaRPr lang="en-ZA" sz="3600" dirty="0">
              <a:latin typeface="Showcard Gothic" pitchFamily="82" charset="0"/>
            </a:endParaRPr>
          </a:p>
        </p:txBody>
      </p:sp>
      <p:sp>
        <p:nvSpPr>
          <p:cNvPr id="3" name="Content Placeholder 2"/>
          <p:cNvSpPr>
            <a:spLocks noGrp="1"/>
          </p:cNvSpPr>
          <p:nvPr>
            <p:ph idx="1"/>
          </p:nvPr>
        </p:nvSpPr>
        <p:spPr/>
        <p:txBody>
          <a:bodyPr>
            <a:normAutofit lnSpcReduction="10000"/>
          </a:bodyPr>
          <a:lstStyle/>
          <a:p>
            <a:r>
              <a:rPr lang="en-ZA" dirty="0" smtClean="0">
                <a:latin typeface="Baskerville Old Face" pitchFamily="18" charset="0"/>
                <a:cs typeface="Raavi" pitchFamily="2"/>
              </a:rPr>
              <a:t>"Changing attitudes towards climate change is not like selling a particular brand of soap – it’s like convincing someone to use soap in the first place. "</a:t>
            </a:r>
          </a:p>
          <a:p>
            <a:pPr>
              <a:buNone/>
            </a:pPr>
            <a:endParaRPr lang="en-ZA" dirty="0" smtClean="0">
              <a:latin typeface="Baskerville Old Face" pitchFamily="18" charset="0"/>
              <a:cs typeface="Raavi" pitchFamily="2"/>
            </a:endParaRPr>
          </a:p>
          <a:p>
            <a:r>
              <a:rPr lang="en-ZA" dirty="0" smtClean="0">
                <a:latin typeface="Baskerville Old Face" pitchFamily="18" charset="0"/>
                <a:cs typeface="Raavi" pitchFamily="2"/>
              </a:rPr>
              <a:t>Climate change has become an issue of concern for media in recent years. </a:t>
            </a:r>
          </a:p>
          <a:p>
            <a:r>
              <a:rPr lang="en-ZA" dirty="0" smtClean="0">
                <a:latin typeface="Baskerville Old Face" pitchFamily="18" charset="0"/>
                <a:cs typeface="Raavi" pitchFamily="2"/>
              </a:rPr>
              <a:t>Development journalism treats  audiences as citizens, while prioritising public listening. </a:t>
            </a:r>
            <a:endParaRPr lang="en-ZA" dirty="0">
              <a:latin typeface="Baskerville Old Face" pitchFamily="18" charset="0"/>
              <a:cs typeface="Raavi" pitchFamily="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2" name="Title 1"/>
          <p:cNvSpPr>
            <a:spLocks noGrp="1"/>
          </p:cNvSpPr>
          <p:nvPr>
            <p:ph type="title"/>
          </p:nvPr>
        </p:nvSpPr>
        <p:spPr>
          <a:xfrm>
            <a:off x="0" y="274638"/>
            <a:ext cx="8686800" cy="1143000"/>
          </a:xfrm>
        </p:spPr>
        <p:txBody>
          <a:bodyPr>
            <a:normAutofit fontScale="90000"/>
          </a:bodyPr>
          <a:lstStyle/>
          <a:p>
            <a:r>
              <a:rPr lang="en-ZA" dirty="0" smtClean="0">
                <a:latin typeface="Showcard Gothic" pitchFamily="82" charset="0"/>
              </a:rPr>
              <a:t>Climate Change: state of affairs</a:t>
            </a:r>
            <a:endParaRPr lang="en-ZA" dirty="0">
              <a:latin typeface="Showcard Gothic" pitchFamily="82" charset="0"/>
            </a:endParaRPr>
          </a:p>
        </p:txBody>
      </p:sp>
      <p:sp>
        <p:nvSpPr>
          <p:cNvPr id="3" name="Content Placeholder 2"/>
          <p:cNvSpPr>
            <a:spLocks noGrp="1"/>
          </p:cNvSpPr>
          <p:nvPr>
            <p:ph idx="1"/>
          </p:nvPr>
        </p:nvSpPr>
        <p:spPr>
          <a:xfrm>
            <a:off x="457200" y="1600200"/>
            <a:ext cx="8507288" cy="4997152"/>
          </a:xfrm>
        </p:spPr>
        <p:txBody>
          <a:bodyPr>
            <a:normAutofit fontScale="77500" lnSpcReduction="20000"/>
          </a:bodyPr>
          <a:lstStyle/>
          <a:p>
            <a:r>
              <a:rPr lang="en-ZA" dirty="0" smtClean="0"/>
              <a:t>Climate change remains an add-on beat to the  traditional newsroom beats such as politics, business, sports and entertainment (Mare, 2011).</a:t>
            </a:r>
          </a:p>
          <a:p>
            <a:r>
              <a:rPr lang="en-ZA" dirty="0" smtClean="0"/>
              <a:t>Representations and news discourses of climate change are framed within the strictures/restrictions of the global scientific hegemony which gives primacy to alarmism, technocratic jargon, and  officialdom. </a:t>
            </a:r>
          </a:p>
          <a:p>
            <a:r>
              <a:rPr lang="en-ZA" dirty="0" smtClean="0"/>
              <a:t>News coverage of climate change in Africa  helped creating, reproducing and circulating of top-down approaches.</a:t>
            </a:r>
          </a:p>
          <a:p>
            <a:r>
              <a:rPr lang="en-ZA" dirty="0" smtClean="0"/>
              <a:t>Media ecology obfuscates the role of indigenous knowledge  systems and constricts voices of the poor in local debates.</a:t>
            </a:r>
          </a:p>
          <a:p>
            <a:r>
              <a:rPr lang="en-ZA" dirty="0" smtClean="0"/>
              <a:t> Advocacy and translation role of media is constrained by the dearth of science journalism, news </a:t>
            </a:r>
            <a:r>
              <a:rPr lang="en-ZA" dirty="0" err="1" smtClean="0"/>
              <a:t>commodification</a:t>
            </a:r>
            <a:r>
              <a:rPr lang="en-ZA" dirty="0" smtClean="0"/>
              <a:t>, media </a:t>
            </a:r>
          </a:p>
          <a:p>
            <a:r>
              <a:rPr lang="en-ZA" dirty="0" smtClean="0"/>
              <a:t>commercialisation, and urban bias of newsrooms. </a:t>
            </a:r>
            <a:endParaRPr lang="en-Z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96" y="116632"/>
            <a:ext cx="9112877" cy="6741368"/>
          </a:xfrm>
          <a:prstGeom prst="rect">
            <a:avLst/>
          </a:prstGeom>
        </p:spPr>
      </p:pic>
      <p:sp>
        <p:nvSpPr>
          <p:cNvPr id="3" name="Content Placeholder 2"/>
          <p:cNvSpPr>
            <a:spLocks noGrp="1"/>
          </p:cNvSpPr>
          <p:nvPr>
            <p:ph idx="1"/>
          </p:nvPr>
        </p:nvSpPr>
        <p:spPr>
          <a:xfrm>
            <a:off x="539552" y="1556792"/>
            <a:ext cx="8229600" cy="4569371"/>
          </a:xfrm>
        </p:spPr>
        <p:txBody>
          <a:bodyPr>
            <a:normAutofit fontScale="85000" lnSpcReduction="10000"/>
          </a:bodyPr>
          <a:lstStyle/>
          <a:p>
            <a:r>
              <a:rPr lang="en-ZA" dirty="0" smtClean="0">
                <a:latin typeface="Baskerville Old Face" pitchFamily="18" charset="0"/>
                <a:cs typeface="Raavi" pitchFamily="2"/>
              </a:rPr>
              <a:t>Climate change knowledge is not sufficiently shared  between different actors and the general public.</a:t>
            </a:r>
          </a:p>
          <a:p>
            <a:r>
              <a:rPr lang="en-ZA" dirty="0" smtClean="0">
                <a:latin typeface="Baskerville Old Face" pitchFamily="18" charset="0"/>
                <a:cs typeface="Raavi" pitchFamily="2"/>
              </a:rPr>
              <a:t>Deliberative citizenry on climate change  discourses is the missing link in current advocacy strategies. </a:t>
            </a:r>
          </a:p>
          <a:p>
            <a:r>
              <a:rPr lang="en-ZA" dirty="0" smtClean="0">
                <a:latin typeface="Baskerville Old Face" pitchFamily="18" charset="0"/>
                <a:cs typeface="Raavi" pitchFamily="2"/>
              </a:rPr>
              <a:t>The average citizen has no trust in the media platforms and their agendas, objectives, while there is no considerations for the different media demographics of different contributing communities. </a:t>
            </a:r>
          </a:p>
          <a:p>
            <a:r>
              <a:rPr lang="en-ZA" dirty="0" smtClean="0">
                <a:latin typeface="Baskerville Old Face" pitchFamily="18" charset="0"/>
                <a:cs typeface="Raavi" pitchFamily="2"/>
              </a:rPr>
              <a:t>Media Remain a space for the privileged elite: who gets to speak in media? How to break down the  barriers that prevent people from sharing information?</a:t>
            </a:r>
            <a:endParaRPr lang="en-ZA" dirty="0">
              <a:latin typeface="Baskerville Old Face" pitchFamily="18" charset="0"/>
              <a:cs typeface="Raavi" pitchFamily="2"/>
            </a:endParaRPr>
          </a:p>
        </p:txBody>
      </p:sp>
      <p:sp>
        <p:nvSpPr>
          <p:cNvPr id="4" name="TextBox 3"/>
          <p:cNvSpPr txBox="1"/>
          <p:nvPr/>
        </p:nvSpPr>
        <p:spPr>
          <a:xfrm>
            <a:off x="467544" y="188640"/>
            <a:ext cx="8064896" cy="830997"/>
          </a:xfrm>
          <a:prstGeom prst="rect">
            <a:avLst/>
          </a:prstGeom>
          <a:noFill/>
        </p:spPr>
        <p:txBody>
          <a:bodyPr wrap="square" rtlCol="0">
            <a:spAutoFit/>
          </a:bodyPr>
          <a:lstStyle/>
          <a:p>
            <a:r>
              <a:rPr lang="en-ZA" sz="2400" dirty="0" smtClean="0">
                <a:latin typeface="Showcard Gothic" pitchFamily="82" charset="0"/>
              </a:rPr>
              <a:t>Challenges of media reporting of climate change in Africa </a:t>
            </a:r>
            <a:endParaRPr lang="en-ZA" sz="2400" dirty="0">
              <a:latin typeface="Showcard Gothic" pitchFamily="82"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2" name="Title 1"/>
          <p:cNvSpPr>
            <a:spLocks noGrp="1"/>
          </p:cNvSpPr>
          <p:nvPr>
            <p:ph type="title"/>
          </p:nvPr>
        </p:nvSpPr>
        <p:spPr/>
        <p:txBody>
          <a:bodyPr/>
          <a:lstStyle/>
          <a:p>
            <a:r>
              <a:rPr lang="en-ZA" b="1" dirty="0" smtClean="0">
                <a:latin typeface="Showcard Gothic" pitchFamily="82" charset="0"/>
              </a:rPr>
              <a:t>So What?</a:t>
            </a:r>
            <a:endParaRPr lang="en-ZA" b="1" dirty="0">
              <a:latin typeface="Showcard Gothic" pitchFamily="82" charset="0"/>
            </a:endParaRPr>
          </a:p>
        </p:txBody>
      </p:sp>
      <p:sp>
        <p:nvSpPr>
          <p:cNvPr id="3" name="Content Placeholder 2"/>
          <p:cNvSpPr>
            <a:spLocks noGrp="1"/>
          </p:cNvSpPr>
          <p:nvPr>
            <p:ph idx="1"/>
          </p:nvPr>
        </p:nvSpPr>
        <p:spPr/>
        <p:txBody>
          <a:bodyPr/>
          <a:lstStyle/>
          <a:p>
            <a:r>
              <a:rPr lang="en-ZA" sz="2800" dirty="0" smtClean="0">
                <a:latin typeface="Baskerville Old Face" pitchFamily="18" charset="0"/>
              </a:rPr>
              <a:t>Citizens cannot remain abreast of all available information at all times. So they tend to seek only the information that they feel necessary on a day to-day basis-in this case, a "burglar alarm" model is envisioned.</a:t>
            </a:r>
          </a:p>
          <a:p>
            <a:r>
              <a:rPr lang="en-ZA" sz="2800" dirty="0" smtClean="0">
                <a:latin typeface="Baskerville Old Face" pitchFamily="18" charset="0"/>
              </a:rPr>
              <a:t>The " digital-civic divide, " emerges out of the developing  tension between increasingly varied forms of participation and the core information needs of a functioning participatory public spheres.</a:t>
            </a:r>
            <a:endParaRPr lang="en-ZA" sz="2800" dirty="0">
              <a:latin typeface="Baskerville Old Face"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3" name="Content Placeholder 2"/>
          <p:cNvSpPr>
            <a:spLocks noGrp="1"/>
          </p:cNvSpPr>
          <p:nvPr>
            <p:ph idx="1"/>
          </p:nvPr>
        </p:nvSpPr>
        <p:spPr>
          <a:xfrm>
            <a:off x="457200" y="620688"/>
            <a:ext cx="8229600" cy="5505475"/>
          </a:xfrm>
        </p:spPr>
        <p:txBody>
          <a:bodyPr>
            <a:normAutofit lnSpcReduction="10000"/>
          </a:bodyPr>
          <a:lstStyle/>
          <a:p>
            <a:r>
              <a:rPr lang="en-ZA" dirty="0" smtClean="0">
                <a:latin typeface="Showcard Gothic" pitchFamily="82" charset="0"/>
              </a:rPr>
              <a:t>African media landscape </a:t>
            </a:r>
            <a:r>
              <a:rPr lang="en-ZA" dirty="0" smtClean="0">
                <a:latin typeface="Baskerville Old Face" pitchFamily="18" charset="0"/>
              </a:rPr>
              <a:t>suffers  from many complicating factors; including the legacies of colonialism, strong state-control over the public sphere, low rates of literacy and technological capacity shape (Saleh, 2012). </a:t>
            </a:r>
          </a:p>
          <a:p>
            <a:r>
              <a:rPr lang="en-ZA" dirty="0" smtClean="0">
                <a:latin typeface="Baskerville Old Face" pitchFamily="18" charset="0"/>
              </a:rPr>
              <a:t>Journalism in Africa is trapped within the gap between; on the knowledge produced by climate science, and the political media realities. This includes the links between local elites and global climate politics, as well as the hard realities of everyday life and survival (Saleh 2010)</a:t>
            </a:r>
            <a:endParaRPr lang="en-ZA" dirty="0">
              <a:latin typeface="Baskerville Old Face"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2" name="Title 1"/>
          <p:cNvSpPr>
            <a:spLocks noGrp="1"/>
          </p:cNvSpPr>
          <p:nvPr>
            <p:ph type="title"/>
          </p:nvPr>
        </p:nvSpPr>
        <p:spPr/>
        <p:txBody>
          <a:bodyPr/>
          <a:lstStyle/>
          <a:p>
            <a:r>
              <a:rPr lang="en-ZA" dirty="0" smtClean="0">
                <a:latin typeface="Showcard Gothic" pitchFamily="82" charset="0"/>
              </a:rPr>
              <a:t>Conclusive Remarks</a:t>
            </a:r>
            <a:endParaRPr lang="en-ZA" dirty="0">
              <a:latin typeface="Showcard Gothic" pitchFamily="82" charset="0"/>
            </a:endParaRPr>
          </a:p>
        </p:txBody>
      </p:sp>
      <p:sp>
        <p:nvSpPr>
          <p:cNvPr id="3" name="Content Placeholder 2"/>
          <p:cNvSpPr>
            <a:spLocks noGrp="1"/>
          </p:cNvSpPr>
          <p:nvPr>
            <p:ph idx="1"/>
          </p:nvPr>
        </p:nvSpPr>
        <p:spPr/>
        <p:txBody>
          <a:bodyPr>
            <a:normAutofit fontScale="92500" lnSpcReduction="20000"/>
          </a:bodyPr>
          <a:lstStyle/>
          <a:p>
            <a:r>
              <a:rPr lang="en-ZA" dirty="0" smtClean="0">
                <a:latin typeface="Baskerville Old Face" pitchFamily="18" charset="0"/>
              </a:rPr>
              <a:t>Media adaptation to climate change directs the coverage into less threatening to the elite system that supports these media outlets. </a:t>
            </a:r>
          </a:p>
          <a:p>
            <a:r>
              <a:rPr lang="en-ZA" dirty="0" smtClean="0">
                <a:latin typeface="Baskerville Old Face" pitchFamily="18" charset="0"/>
              </a:rPr>
              <a:t>Until then, from Cape Town to Cairo reporters are still in the position to have to write stories mostly toned with the "classic journalism norms of drama " between negotiating countries. </a:t>
            </a:r>
          </a:p>
          <a:p>
            <a:r>
              <a:rPr lang="en-ZA" dirty="0" smtClean="0">
                <a:latin typeface="Baskerville Old Face" pitchFamily="18" charset="0"/>
              </a:rPr>
              <a:t>The recent focus on African journalism has been too oriented too much toward technology, paying too little attention to news production routines and practices. </a:t>
            </a:r>
            <a:endParaRPr lang="en-ZA" dirty="0">
              <a:latin typeface="Baskerville Old Face"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3" name="Content Placeholder 2"/>
          <p:cNvSpPr>
            <a:spLocks noGrp="1"/>
          </p:cNvSpPr>
          <p:nvPr>
            <p:ph idx="1"/>
          </p:nvPr>
        </p:nvSpPr>
        <p:spPr>
          <a:xfrm>
            <a:off x="457200" y="764704"/>
            <a:ext cx="8219256" cy="6192688"/>
          </a:xfrm>
        </p:spPr>
        <p:txBody>
          <a:bodyPr>
            <a:normAutofit fontScale="70000" lnSpcReduction="20000"/>
          </a:bodyPr>
          <a:lstStyle/>
          <a:p>
            <a:r>
              <a:rPr lang="en-ZA" dirty="0" err="1"/>
              <a:t>Abano</a:t>
            </a:r>
            <a:r>
              <a:rPr lang="en-ZA" dirty="0"/>
              <a:t>, I.V. 2009. </a:t>
            </a:r>
            <a:r>
              <a:rPr lang="en-ZA" i="1" dirty="0"/>
              <a:t>Imelda V. </a:t>
            </a:r>
            <a:r>
              <a:rPr lang="en-ZA" i="1" dirty="0" err="1"/>
              <a:t>Abaño</a:t>
            </a:r>
            <a:r>
              <a:rPr lang="en-ZA" i="1" dirty="0"/>
              <a:t> on CLIMATE INFO AND REPORTERS WORLDWIDE. Available: </a:t>
            </a:r>
            <a:r>
              <a:rPr lang="en-ZA" dirty="0">
                <a:hlinkClick r:id="rId3"/>
              </a:rPr>
              <a:t>http://northwardho.blogspot.com/2009/04/imelda-v-abano-on-climate-info-and.html</a:t>
            </a:r>
            <a:r>
              <a:rPr lang="en-ZA" dirty="0"/>
              <a:t>.</a:t>
            </a:r>
            <a:endParaRPr lang="en-ZA" i="1" dirty="0"/>
          </a:p>
          <a:p>
            <a:r>
              <a:rPr lang="en-ZA" dirty="0" err="1"/>
              <a:t>Boafo</a:t>
            </a:r>
            <a:r>
              <a:rPr lang="en-ZA" dirty="0"/>
              <a:t>, S. K. (1991). Communication technology and dependent development in sub-Saharan Africa. </a:t>
            </a:r>
            <a:r>
              <a:rPr lang="en-ZA" i="1" dirty="0"/>
              <a:t>Transnational Communications–Wiring the Third World. London: Sage Publications</a:t>
            </a:r>
            <a:r>
              <a:rPr lang="en-ZA" dirty="0"/>
              <a:t>, 103-24</a:t>
            </a:r>
            <a:r>
              <a:rPr lang="en-ZA" dirty="0" smtClean="0"/>
              <a:t>.</a:t>
            </a:r>
          </a:p>
          <a:p>
            <a:r>
              <a:rPr lang="en-ZA" dirty="0"/>
              <a:t>Keller, C. (1999). The heat is on: Apocalyptic rhetoric and climate change. </a:t>
            </a:r>
            <a:r>
              <a:rPr lang="en-ZA" dirty="0" err="1"/>
              <a:t>Ecotheology</a:t>
            </a:r>
            <a:r>
              <a:rPr lang="en-ZA" dirty="0"/>
              <a:t>: Journal of Religion, Nature &amp; the Environment, 5, </a:t>
            </a:r>
            <a:r>
              <a:rPr lang="en-ZA" dirty="0" smtClean="0"/>
              <a:t>4058</a:t>
            </a:r>
            <a:endParaRPr lang="en-ZA" dirty="0"/>
          </a:p>
          <a:p>
            <a:r>
              <a:rPr lang="en-ZA" dirty="0" err="1" smtClean="0"/>
              <a:t>Kellstedt</a:t>
            </a:r>
            <a:r>
              <a:rPr lang="en-ZA" dirty="0"/>
              <a:t>, P. M., </a:t>
            </a:r>
            <a:r>
              <a:rPr lang="en-ZA" dirty="0" err="1"/>
              <a:t>Zahran</a:t>
            </a:r>
            <a:r>
              <a:rPr lang="en-ZA" dirty="0"/>
              <a:t>, S., &amp; </a:t>
            </a:r>
            <a:r>
              <a:rPr lang="en-ZA" dirty="0" err="1"/>
              <a:t>Vedlitz</a:t>
            </a:r>
            <a:r>
              <a:rPr lang="en-ZA" dirty="0"/>
              <a:t>, A. (2008). Personal efficacy, the information environment, and attitudes toward global warming and climate change in the United States. </a:t>
            </a:r>
            <a:r>
              <a:rPr lang="en-ZA" i="1" dirty="0"/>
              <a:t>Risk Analysis</a:t>
            </a:r>
            <a:r>
              <a:rPr lang="en-ZA" dirty="0"/>
              <a:t>, </a:t>
            </a:r>
            <a:r>
              <a:rPr lang="en-ZA" i="1" dirty="0"/>
              <a:t>28</a:t>
            </a:r>
            <a:r>
              <a:rPr lang="en-ZA" dirty="0"/>
              <a:t>(1), 113-126.</a:t>
            </a:r>
          </a:p>
          <a:p>
            <a:r>
              <a:rPr lang="en-ZA" dirty="0" err="1" smtClean="0"/>
              <a:t>Lundby</a:t>
            </a:r>
            <a:r>
              <a:rPr lang="en-ZA" dirty="0"/>
              <a:t>, K. (Ed.). (2009). </a:t>
            </a:r>
            <a:r>
              <a:rPr lang="en-ZA" i="1" dirty="0" err="1"/>
              <a:t>Mediatization</a:t>
            </a:r>
            <a:r>
              <a:rPr lang="en-ZA" i="1" dirty="0"/>
              <a:t>: concept, changes, consequences</a:t>
            </a:r>
            <a:r>
              <a:rPr lang="en-ZA" dirty="0"/>
              <a:t>. Peter Lang.</a:t>
            </a:r>
          </a:p>
          <a:p>
            <a:r>
              <a:rPr lang="en-ZA" dirty="0" smtClean="0"/>
              <a:t>Mare</a:t>
            </a:r>
            <a:r>
              <a:rPr lang="en-ZA" dirty="0" smtClean="0"/>
              <a:t>, A. 2011. Climate change, mediation and mediatisation in southern Africa: Toward climate and environmental </a:t>
            </a:r>
            <a:r>
              <a:rPr lang="en-ZA" dirty="0"/>
              <a:t>journalism. Paper presented at the </a:t>
            </a:r>
            <a:r>
              <a:rPr lang="en-ZA" dirty="0" err="1"/>
              <a:t>AfricaAdapt</a:t>
            </a:r>
            <a:r>
              <a:rPr lang="en-ZA" dirty="0"/>
              <a:t> Climate Change Symposium, </a:t>
            </a:r>
            <a:r>
              <a:rPr lang="en-ZA" dirty="0" smtClean="0"/>
              <a:t>9–11 </a:t>
            </a:r>
            <a:r>
              <a:rPr lang="en-ZA" dirty="0"/>
              <a:t>March, Addis Ababa, </a:t>
            </a:r>
            <a:r>
              <a:rPr lang="en-ZA" dirty="0" smtClean="0"/>
              <a:t>Ethiopia. </a:t>
            </a:r>
          </a:p>
          <a:p>
            <a:endParaRPr lang="en-ZA" dirty="0"/>
          </a:p>
        </p:txBody>
      </p:sp>
      <p:sp>
        <p:nvSpPr>
          <p:cNvPr id="5" name="Title 1"/>
          <p:cNvSpPr>
            <a:spLocks noGrp="1"/>
          </p:cNvSpPr>
          <p:nvPr>
            <p:ph type="title"/>
          </p:nvPr>
        </p:nvSpPr>
        <p:spPr>
          <a:xfrm>
            <a:off x="457200" y="-171400"/>
            <a:ext cx="8229600" cy="1143000"/>
          </a:xfrm>
        </p:spPr>
        <p:txBody>
          <a:bodyPr/>
          <a:lstStyle/>
          <a:p>
            <a:r>
              <a:rPr lang="en-ZA" sz="3200" dirty="0" smtClean="0">
                <a:latin typeface="Showcard Gothic" pitchFamily="82" charset="0"/>
              </a:rPr>
              <a:t>References</a:t>
            </a:r>
            <a:endParaRPr lang="en-ZA" sz="3200" dirty="0">
              <a:latin typeface="Showcard Gothic" pitchFamily="82" charset="0"/>
            </a:endParaRPr>
          </a:p>
        </p:txBody>
      </p:sp>
    </p:spTree>
    <p:extLst>
      <p:ext uri="{BB962C8B-B14F-4D97-AF65-F5344CB8AC3E}">
        <p14:creationId xmlns:p14="http://schemas.microsoft.com/office/powerpoint/2010/main" val="31780084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0"/>
            <a:ext cx="8229600" cy="6858000"/>
          </a:xfrm>
        </p:spPr>
        <p:txBody>
          <a:bodyPr>
            <a:normAutofit fontScale="85000" lnSpcReduction="20000"/>
          </a:bodyPr>
          <a:lstStyle/>
          <a:p>
            <a:r>
              <a:rPr lang="en-ZA" dirty="0" err="1"/>
              <a:t>Mutere</a:t>
            </a:r>
            <a:r>
              <a:rPr lang="en-ZA" dirty="0"/>
              <a:t>, A. (</a:t>
            </a:r>
            <a:r>
              <a:rPr lang="en-ZA" dirty="0" smtClean="0"/>
              <a:t>1991). Health</a:t>
            </a:r>
            <a:r>
              <a:rPr lang="en-ZA" dirty="0"/>
              <a:t> and Environmental Concerns in Africa. In </a:t>
            </a:r>
            <a:r>
              <a:rPr lang="en-ZA" dirty="0" err="1"/>
              <a:t>Boafo</a:t>
            </a:r>
            <a:r>
              <a:rPr lang="en-ZA" dirty="0"/>
              <a:t>, K. S. T (Ed.). (1991).Module on Specialised Reporting. African Council for Communication Education, Nairobi, 39-46</a:t>
            </a:r>
          </a:p>
          <a:p>
            <a:r>
              <a:rPr lang="en-ZA" dirty="0"/>
              <a:t>O'Connor, R. E., </a:t>
            </a:r>
            <a:r>
              <a:rPr lang="en-ZA" dirty="0" err="1"/>
              <a:t>Bord</a:t>
            </a:r>
            <a:r>
              <a:rPr lang="en-ZA" dirty="0"/>
              <a:t>, R. J., </a:t>
            </a:r>
            <a:r>
              <a:rPr lang="en-ZA" dirty="0" err="1"/>
              <a:t>Yarnal</a:t>
            </a:r>
            <a:r>
              <a:rPr lang="en-ZA" dirty="0"/>
              <a:t>, B., &amp; </a:t>
            </a:r>
            <a:r>
              <a:rPr lang="en-ZA" dirty="0" err="1"/>
              <a:t>Wiefek</a:t>
            </a:r>
            <a:r>
              <a:rPr lang="en-ZA" dirty="0"/>
              <a:t>, N. (2002). Who wants to reduce greenhouse gas emissions?. </a:t>
            </a:r>
            <a:r>
              <a:rPr lang="en-ZA" i="1" dirty="0"/>
              <a:t>Social Science Quarterly</a:t>
            </a:r>
            <a:r>
              <a:rPr lang="en-ZA" dirty="0"/>
              <a:t>, </a:t>
            </a:r>
            <a:r>
              <a:rPr lang="en-ZA" i="1" dirty="0"/>
              <a:t>83</a:t>
            </a:r>
            <a:r>
              <a:rPr lang="en-ZA" dirty="0"/>
              <a:t>(1), 1-17.</a:t>
            </a:r>
          </a:p>
          <a:p>
            <a:r>
              <a:rPr lang="en-ZA" dirty="0" err="1"/>
              <a:t>Plasser</a:t>
            </a:r>
            <a:r>
              <a:rPr lang="en-ZA" dirty="0"/>
              <a:t>, F. (2005). From hard to soft news standards? How political journalists in different media systems evaluate the shifting quality of news. </a:t>
            </a:r>
            <a:r>
              <a:rPr lang="en-ZA" i="1" dirty="0"/>
              <a:t>The Harvard International Journal of Press/Politics</a:t>
            </a:r>
            <a:r>
              <a:rPr lang="en-ZA" dirty="0"/>
              <a:t>, </a:t>
            </a:r>
            <a:r>
              <a:rPr lang="en-ZA" i="1" dirty="0"/>
              <a:t>10</a:t>
            </a:r>
            <a:r>
              <a:rPr lang="en-ZA" dirty="0"/>
              <a:t>(2), 47-68.</a:t>
            </a:r>
          </a:p>
          <a:p>
            <a:r>
              <a:rPr lang="en-ZA" dirty="0" err="1"/>
              <a:t>Sarcinelli</a:t>
            </a:r>
            <a:r>
              <a:rPr lang="en-ZA" dirty="0"/>
              <a:t>, U., &amp; </a:t>
            </a:r>
            <a:r>
              <a:rPr lang="en-ZA" dirty="0" err="1"/>
              <a:t>Saxer</a:t>
            </a:r>
            <a:r>
              <a:rPr lang="en-ZA" dirty="0"/>
              <a:t>, U. (1998). </a:t>
            </a:r>
            <a:r>
              <a:rPr lang="en-ZA" i="1" dirty="0"/>
              <a:t>Political communication in a democratic society</a:t>
            </a:r>
            <a:r>
              <a:rPr lang="en-ZA" dirty="0"/>
              <a:t> . O. </a:t>
            </a:r>
            <a:r>
              <a:rPr lang="en-ZA" dirty="0" err="1"/>
              <a:t>Jarren</a:t>
            </a:r>
            <a:r>
              <a:rPr lang="en-ZA" dirty="0"/>
              <a:t> (Ed.). </a:t>
            </a:r>
            <a:r>
              <a:rPr lang="en-ZA" dirty="0" err="1"/>
              <a:t>Westdt</a:t>
            </a:r>
            <a:r>
              <a:rPr lang="en-ZA" dirty="0"/>
              <a:t>. Publisher. </a:t>
            </a:r>
            <a:r>
              <a:rPr lang="en-ZA" dirty="0" err="1" smtClean="0"/>
              <a:t>Weingart</a:t>
            </a:r>
            <a:r>
              <a:rPr lang="en-ZA" dirty="0"/>
              <a:t>, P., Engels, A., &amp; </a:t>
            </a:r>
            <a:r>
              <a:rPr lang="en-ZA" dirty="0" err="1"/>
              <a:t>Pansegrau</a:t>
            </a:r>
            <a:r>
              <a:rPr lang="en-ZA" dirty="0"/>
              <a:t>, P. (2000). Risks of </a:t>
            </a:r>
            <a:r>
              <a:rPr lang="en-ZA" dirty="0" smtClean="0"/>
              <a:t>communication: Discourses </a:t>
            </a:r>
            <a:r>
              <a:rPr lang="en-ZA" dirty="0"/>
              <a:t>on climate change in science, politics, </a:t>
            </a:r>
            <a:r>
              <a:rPr lang="en-ZA" dirty="0" smtClean="0"/>
              <a:t>and the </a:t>
            </a:r>
            <a:r>
              <a:rPr lang="en-ZA" dirty="0"/>
              <a:t>mass media. </a:t>
            </a:r>
            <a:r>
              <a:rPr lang="en-ZA" i="1" dirty="0"/>
              <a:t>Public Understanding of Science</a:t>
            </a:r>
            <a:r>
              <a:rPr lang="en-ZA" dirty="0"/>
              <a:t>, </a:t>
            </a:r>
            <a:r>
              <a:rPr lang="en-ZA" i="1" dirty="0"/>
              <a:t>9</a:t>
            </a:r>
            <a:r>
              <a:rPr lang="en-ZA" dirty="0"/>
              <a:t>, 261–283.</a:t>
            </a:r>
          </a:p>
          <a:p>
            <a:endParaRPr lang="en-ZA" dirty="0"/>
          </a:p>
        </p:txBody>
      </p:sp>
    </p:spTree>
    <p:extLst>
      <p:ext uri="{BB962C8B-B14F-4D97-AF65-F5344CB8AC3E}">
        <p14:creationId xmlns:p14="http://schemas.microsoft.com/office/powerpoint/2010/main" val="168303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476672"/>
            <a:ext cx="9112877" cy="6381328"/>
          </a:xfrm>
          <a:prstGeom prst="rect">
            <a:avLst/>
          </a:prstGeom>
        </p:spPr>
      </p:pic>
      <p:sp>
        <p:nvSpPr>
          <p:cNvPr id="3" name="Content Placeholder 2"/>
          <p:cNvSpPr>
            <a:spLocks noGrp="1"/>
          </p:cNvSpPr>
          <p:nvPr>
            <p:ph idx="1"/>
          </p:nvPr>
        </p:nvSpPr>
        <p:spPr/>
        <p:txBody>
          <a:bodyPr/>
          <a:lstStyle/>
          <a:p>
            <a:r>
              <a:rPr lang="en-ZA" dirty="0" smtClean="0">
                <a:latin typeface="Baskerville Old Face" pitchFamily="18" charset="0"/>
              </a:rPr>
              <a:t>Bill </a:t>
            </a:r>
            <a:r>
              <a:rPr lang="en-ZA" dirty="0" err="1" smtClean="0">
                <a:latin typeface="Baskerville Old Face" pitchFamily="18" charset="0"/>
              </a:rPr>
              <a:t>McKibbin’s</a:t>
            </a:r>
            <a:r>
              <a:rPr lang="en-ZA" dirty="0" smtClean="0">
                <a:latin typeface="Baskerville Old Face" pitchFamily="18" charset="0"/>
              </a:rPr>
              <a:t> </a:t>
            </a:r>
            <a:r>
              <a:rPr lang="en-ZA" i="1" dirty="0" smtClean="0">
                <a:latin typeface="Baskerville Old Face" pitchFamily="18" charset="0"/>
              </a:rPr>
              <a:t>The End of Nature</a:t>
            </a:r>
            <a:r>
              <a:rPr lang="en-ZA" dirty="0" smtClean="0">
                <a:latin typeface="Baskerville Old Face" pitchFamily="18" charset="0"/>
              </a:rPr>
              <a:t>, warns</a:t>
            </a:r>
            <a:r>
              <a:rPr lang="en-ZA" dirty="0">
                <a:latin typeface="Baskerville Old Face" pitchFamily="18" charset="0"/>
              </a:rPr>
              <a:t> </a:t>
            </a:r>
            <a:r>
              <a:rPr lang="en-ZA" dirty="0" smtClean="0">
                <a:latin typeface="Baskerville Old Face" pitchFamily="18" charset="0"/>
              </a:rPr>
              <a:t>in tones of prophetic urgency about the consequences of our denial of the climate change underway. For instance, in January 1995, a section of ice the size of Rhode Island had broken off the Larsen ice shelf in Antarctica.</a:t>
            </a:r>
          </a:p>
          <a:p>
            <a:pPr>
              <a:buNone/>
            </a:pPr>
            <a:endParaRPr lang="en-Z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94335"/>
            <a:ext cx="9128438" cy="6463665"/>
          </a:xfrm>
          <a:prstGeom prst="rect">
            <a:avLst/>
          </a:prstGeom>
        </p:spPr>
      </p:pic>
      <p:sp>
        <p:nvSpPr>
          <p:cNvPr id="2" name="Title 1"/>
          <p:cNvSpPr>
            <a:spLocks noGrp="1"/>
          </p:cNvSpPr>
          <p:nvPr>
            <p:ph type="title"/>
          </p:nvPr>
        </p:nvSpPr>
        <p:spPr/>
        <p:txBody>
          <a:bodyPr/>
          <a:lstStyle/>
          <a:p>
            <a:r>
              <a:rPr lang="en-ZA" dirty="0" smtClean="0">
                <a:latin typeface="Showcard Gothic" pitchFamily="82" charset="0"/>
              </a:rPr>
              <a:t>Thesis Statement</a:t>
            </a:r>
            <a:endParaRPr lang="en-ZA" dirty="0">
              <a:latin typeface="Showcard Gothic" pitchFamily="82" charset="0"/>
            </a:endParaRPr>
          </a:p>
        </p:txBody>
      </p:sp>
      <p:sp>
        <p:nvSpPr>
          <p:cNvPr id="3" name="Content Placeholder 2"/>
          <p:cNvSpPr>
            <a:spLocks noGrp="1"/>
          </p:cNvSpPr>
          <p:nvPr>
            <p:ph idx="1"/>
          </p:nvPr>
        </p:nvSpPr>
        <p:spPr/>
        <p:txBody>
          <a:bodyPr>
            <a:normAutofit fontScale="92500" lnSpcReduction="20000"/>
          </a:bodyPr>
          <a:lstStyle/>
          <a:p>
            <a:r>
              <a:rPr lang="en-ZA" dirty="0" smtClean="0">
                <a:latin typeface="Baskerville Old Face" pitchFamily="18" charset="0"/>
                <a:cs typeface="Raavi" pitchFamily="2"/>
              </a:rPr>
              <a:t>In a context where climate change is threatening to wipe off livelihoods of billions of people, the media is crucial for the dissemination  of truthful information on weather forecasts and disaster warning to the public within the climate information cycle (Mare, 2011).</a:t>
            </a:r>
          </a:p>
          <a:p>
            <a:r>
              <a:rPr lang="en-ZA" dirty="0" smtClean="0">
                <a:latin typeface="Baskerville Old Face" pitchFamily="18" charset="0"/>
                <a:cs typeface="Raavi" pitchFamily="2"/>
              </a:rPr>
              <a:t>Both traditional and citizen centric media are important devices in the climate  information cycle as information disseminators, mobilisers, translators, environmental scanners, platforms  for debate and </a:t>
            </a:r>
            <a:r>
              <a:rPr lang="en-ZA" dirty="0" err="1" smtClean="0">
                <a:latin typeface="Baskerville Old Face" pitchFamily="18" charset="0"/>
                <a:cs typeface="Raavi" pitchFamily="2"/>
              </a:rPr>
              <a:t>fora</a:t>
            </a:r>
            <a:r>
              <a:rPr lang="en-ZA" dirty="0" smtClean="0">
                <a:latin typeface="Baskerville Old Face" pitchFamily="18" charset="0"/>
                <a:cs typeface="Raavi" pitchFamily="2"/>
              </a:rPr>
              <a:t> for intercultural learning. </a:t>
            </a:r>
            <a:endParaRPr lang="en-ZA" dirty="0">
              <a:latin typeface="Baskerville Old Face" pitchFamily="18" charset="0"/>
              <a:cs typeface="Raavi" pitchFamily="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ZA" sz="3600" b="1" smtClean="0">
                <a:latin typeface="Showcard Gothic" pitchFamily="82" charset="0"/>
              </a:rPr>
              <a:t>Three Dimensions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0380841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ight Arrow 4"/>
          <p:cNvSpPr/>
          <p:nvPr/>
        </p:nvSpPr>
        <p:spPr>
          <a:xfrm rot="19577068">
            <a:off x="5767388" y="2135188"/>
            <a:ext cx="97790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9221" name="TextBox 5"/>
          <p:cNvSpPr txBox="1">
            <a:spLocks noChangeArrowheads="1"/>
          </p:cNvSpPr>
          <p:nvPr/>
        </p:nvSpPr>
        <p:spPr bwMode="auto">
          <a:xfrm>
            <a:off x="6781800" y="990600"/>
            <a:ext cx="2362200" cy="923330"/>
          </a:xfrm>
          <a:prstGeom prst="rect">
            <a:avLst/>
          </a:prstGeom>
          <a:noFill/>
          <a:ln w="9525">
            <a:noFill/>
            <a:miter lim="800000"/>
            <a:headEnd/>
            <a:tailEnd/>
          </a:ln>
        </p:spPr>
        <p:txBody>
          <a:bodyPr>
            <a:spAutoFit/>
          </a:bodyPr>
          <a:lstStyle/>
          <a:p>
            <a:r>
              <a:rPr lang="en-ZA" dirty="0">
                <a:latin typeface="Baskerville Old Face" pitchFamily="18" charset="0"/>
              </a:rPr>
              <a:t>Freedom of speech, access, and the dynamic of inclusion/exclusion</a:t>
            </a:r>
            <a:r>
              <a:rPr lang="en-ZA" dirty="0" smtClean="0">
                <a:latin typeface="Baskerville Old Face" pitchFamily="18" charset="0"/>
              </a:rPr>
              <a:t>:</a:t>
            </a:r>
            <a:endParaRPr lang="en-ZA" dirty="0">
              <a:latin typeface="Baskerville Old Face" pitchFamily="18" charset="0"/>
            </a:endParaRPr>
          </a:p>
        </p:txBody>
      </p:sp>
      <p:sp>
        <p:nvSpPr>
          <p:cNvPr id="8" name="Right Arrow 7"/>
          <p:cNvSpPr/>
          <p:nvPr/>
        </p:nvSpPr>
        <p:spPr>
          <a:xfrm rot="3528863">
            <a:off x="6525419" y="5179219"/>
            <a:ext cx="9779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9223" name="TextBox 8"/>
          <p:cNvSpPr txBox="1">
            <a:spLocks noChangeArrowheads="1"/>
          </p:cNvSpPr>
          <p:nvPr/>
        </p:nvSpPr>
        <p:spPr bwMode="auto">
          <a:xfrm>
            <a:off x="3657600" y="5943600"/>
            <a:ext cx="5486400" cy="923925"/>
          </a:xfrm>
          <a:prstGeom prst="rect">
            <a:avLst/>
          </a:prstGeom>
          <a:noFill/>
          <a:ln w="9525">
            <a:noFill/>
            <a:miter lim="800000"/>
            <a:headEnd/>
            <a:tailEnd/>
          </a:ln>
        </p:spPr>
        <p:txBody>
          <a:bodyPr>
            <a:spAutoFit/>
          </a:bodyPr>
          <a:lstStyle/>
          <a:p>
            <a:r>
              <a:rPr lang="en-ZA" dirty="0">
                <a:latin typeface="Baskerville Old Face" pitchFamily="18" charset="0"/>
              </a:rPr>
              <a:t>Media outputs and the levels of fairness, accuracy,</a:t>
            </a:r>
          </a:p>
          <a:p>
            <a:r>
              <a:rPr lang="en-ZA" dirty="0">
                <a:latin typeface="Baskerville Old Face" pitchFamily="18" charset="0"/>
              </a:rPr>
              <a:t>completeness, pluralism of views, agenda setting, &amp; ideological tendencies. </a:t>
            </a:r>
          </a:p>
        </p:txBody>
      </p:sp>
      <p:sp>
        <p:nvSpPr>
          <p:cNvPr id="10" name="Right Arrow 9"/>
          <p:cNvSpPr/>
          <p:nvPr/>
        </p:nvSpPr>
        <p:spPr>
          <a:xfrm rot="14867279">
            <a:off x="834232" y="3960019"/>
            <a:ext cx="977900" cy="484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9225" name="TextBox 10"/>
          <p:cNvSpPr txBox="1">
            <a:spLocks noChangeArrowheads="1"/>
          </p:cNvSpPr>
          <p:nvPr/>
        </p:nvSpPr>
        <p:spPr bwMode="auto">
          <a:xfrm>
            <a:off x="228600" y="1219200"/>
            <a:ext cx="2362200" cy="1938338"/>
          </a:xfrm>
          <a:prstGeom prst="rect">
            <a:avLst/>
          </a:prstGeom>
          <a:noFill/>
          <a:ln w="9525">
            <a:noFill/>
            <a:miter lim="800000"/>
            <a:headEnd/>
            <a:tailEnd/>
          </a:ln>
        </p:spPr>
        <p:txBody>
          <a:bodyPr>
            <a:spAutoFit/>
          </a:bodyPr>
          <a:lstStyle/>
          <a:p>
            <a:r>
              <a:rPr lang="en-ZA" sz="2000" dirty="0">
                <a:latin typeface="Baskerville Old Face" pitchFamily="18" charset="0"/>
              </a:rPr>
              <a:t>Public engagement with the media, and  interaction between citizens themselves, whether or not it is formalized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2" name="Title 1"/>
          <p:cNvSpPr>
            <a:spLocks noGrp="1"/>
          </p:cNvSpPr>
          <p:nvPr>
            <p:ph type="title"/>
          </p:nvPr>
        </p:nvSpPr>
        <p:spPr/>
        <p:txBody>
          <a:bodyPr>
            <a:normAutofit fontScale="90000"/>
          </a:bodyPr>
          <a:lstStyle/>
          <a:p>
            <a:r>
              <a:rPr lang="en-ZA" dirty="0" smtClean="0">
                <a:latin typeface="Showcard Gothic" pitchFamily="82" charset="0"/>
              </a:rPr>
              <a:t>Media, Politics and Climate Change</a:t>
            </a:r>
            <a:endParaRPr lang="en-ZA" dirty="0">
              <a:latin typeface="Showcard Gothic" pitchFamily="82" charset="0"/>
            </a:endParaRPr>
          </a:p>
        </p:txBody>
      </p:sp>
      <p:sp>
        <p:nvSpPr>
          <p:cNvPr id="3" name="Content Placeholder 2"/>
          <p:cNvSpPr>
            <a:spLocks noGrp="1"/>
          </p:cNvSpPr>
          <p:nvPr>
            <p:ph idx="1"/>
          </p:nvPr>
        </p:nvSpPr>
        <p:spPr>
          <a:xfrm>
            <a:off x="323528" y="1600200"/>
            <a:ext cx="8363272" cy="4525963"/>
          </a:xfrm>
        </p:spPr>
        <p:txBody>
          <a:bodyPr>
            <a:normAutofit fontScale="92500"/>
          </a:bodyPr>
          <a:lstStyle/>
          <a:p>
            <a:r>
              <a:rPr lang="en-ZA" dirty="0" smtClean="0">
                <a:latin typeface="Baskerville Old Face" pitchFamily="18" charset="0"/>
              </a:rPr>
              <a:t>Media and journalistic practices have become a key  factor in political communication (</a:t>
            </a:r>
            <a:r>
              <a:rPr lang="en-ZA" dirty="0" err="1" smtClean="0">
                <a:latin typeface="Baskerville Old Face" pitchFamily="18" charset="0"/>
              </a:rPr>
              <a:t>Plasser</a:t>
            </a:r>
            <a:r>
              <a:rPr lang="en-ZA" dirty="0" smtClean="0">
                <a:latin typeface="Baskerville Old Face" pitchFamily="18" charset="0"/>
              </a:rPr>
              <a:t>, 2005). </a:t>
            </a:r>
          </a:p>
          <a:p>
            <a:r>
              <a:rPr lang="en-ZA" dirty="0" smtClean="0">
                <a:latin typeface="Baskerville Old Face" pitchFamily="18" charset="0"/>
              </a:rPr>
              <a:t>The emerging discussion on "mediatisation"(</a:t>
            </a:r>
            <a:r>
              <a:rPr lang="en-ZA" dirty="0" err="1" smtClean="0">
                <a:latin typeface="Baskerville Old Face" pitchFamily="18" charset="0"/>
              </a:rPr>
              <a:t>Lundby</a:t>
            </a:r>
            <a:r>
              <a:rPr lang="en-ZA" dirty="0" smtClean="0">
                <a:latin typeface="Baskerville Old Face" pitchFamily="18" charset="0"/>
              </a:rPr>
              <a:t> 2009) focuses on three factors: the growing fusion  of media, political and social "reality ", the increasing perception of politics (both by the people and politicians themselves) through the media and the orientation of political action and behaviour towards the rules of the media systems (</a:t>
            </a:r>
            <a:r>
              <a:rPr lang="en-ZA" dirty="0" err="1" smtClean="0">
                <a:latin typeface="Baskerville Old Face" pitchFamily="18" charset="0"/>
              </a:rPr>
              <a:t>Jarren</a:t>
            </a:r>
            <a:r>
              <a:rPr lang="en-ZA" dirty="0" smtClean="0">
                <a:latin typeface="Baskerville Old Face" pitchFamily="18" charset="0"/>
              </a:rPr>
              <a:t> et al. 1998). </a:t>
            </a:r>
            <a:endParaRPr lang="en-ZA" dirty="0">
              <a:latin typeface="Baskerville Old Face"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2" name="Title 1"/>
          <p:cNvSpPr>
            <a:spLocks noGrp="1"/>
          </p:cNvSpPr>
          <p:nvPr>
            <p:ph type="title"/>
          </p:nvPr>
        </p:nvSpPr>
        <p:spPr/>
        <p:txBody>
          <a:bodyPr>
            <a:normAutofit fontScale="90000"/>
          </a:bodyPr>
          <a:lstStyle/>
          <a:p>
            <a:r>
              <a:rPr lang="en-ZA" dirty="0" smtClean="0">
                <a:latin typeface="Showcard Gothic" pitchFamily="82" charset="0"/>
              </a:rPr>
              <a:t>Public Risk &amp; Climate Change</a:t>
            </a:r>
            <a:endParaRPr lang="en-ZA" dirty="0">
              <a:latin typeface="Showcard Gothic" pitchFamily="82" charset="0"/>
            </a:endParaRPr>
          </a:p>
        </p:txBody>
      </p:sp>
      <p:sp>
        <p:nvSpPr>
          <p:cNvPr id="3" name="Content Placeholder 2"/>
          <p:cNvSpPr>
            <a:spLocks noGrp="1"/>
          </p:cNvSpPr>
          <p:nvPr>
            <p:ph idx="1"/>
          </p:nvPr>
        </p:nvSpPr>
        <p:spPr/>
        <p:txBody>
          <a:bodyPr>
            <a:normAutofit fontScale="77500" lnSpcReduction="20000"/>
          </a:bodyPr>
          <a:lstStyle/>
          <a:p>
            <a:r>
              <a:rPr lang="en-ZA" dirty="0" smtClean="0">
                <a:latin typeface="Baskerville Old Face" pitchFamily="18" charset="0"/>
              </a:rPr>
              <a:t>Public risk perceptions are a crucial driver of natural hazards policy and management response (</a:t>
            </a:r>
            <a:r>
              <a:rPr lang="en-ZA" dirty="0" err="1" smtClean="0">
                <a:latin typeface="Baskerville Old Face" pitchFamily="18" charset="0"/>
              </a:rPr>
              <a:t>Kellstedt</a:t>
            </a:r>
            <a:r>
              <a:rPr lang="en-ZA" dirty="0" smtClean="0">
                <a:latin typeface="Baskerville Old Face" pitchFamily="18" charset="0"/>
              </a:rPr>
              <a:t>, </a:t>
            </a:r>
            <a:r>
              <a:rPr lang="en-ZA" dirty="0" err="1" smtClean="0">
                <a:latin typeface="Baskerville Old Face" pitchFamily="18" charset="0"/>
              </a:rPr>
              <a:t>Zahran</a:t>
            </a:r>
            <a:r>
              <a:rPr lang="en-ZA" dirty="0" smtClean="0">
                <a:latin typeface="Baskerville Old Face" pitchFamily="18" charset="0"/>
              </a:rPr>
              <a:t> &amp; </a:t>
            </a:r>
            <a:r>
              <a:rPr lang="en-ZA" dirty="0" err="1" smtClean="0">
                <a:latin typeface="Baskerville Old Face" pitchFamily="18" charset="0"/>
              </a:rPr>
              <a:t>Vedlitz</a:t>
            </a:r>
            <a:r>
              <a:rPr lang="en-ZA" dirty="0" smtClean="0">
                <a:latin typeface="Baskerville Old Face" pitchFamily="18" charset="0"/>
              </a:rPr>
              <a:t> 2008). The average citizens do not fully understand ecological risks. </a:t>
            </a:r>
          </a:p>
          <a:p>
            <a:r>
              <a:rPr lang="en-ZA" dirty="0" smtClean="0">
                <a:latin typeface="Baskerville Old Face" pitchFamily="18" charset="0"/>
              </a:rPr>
              <a:t>But perceptions of climate change risks correspond strongly with demographic, ideological, identity-related and institutional trust variables (O’Connor, </a:t>
            </a:r>
            <a:r>
              <a:rPr lang="en-ZA" dirty="0" err="1" smtClean="0">
                <a:latin typeface="Baskerville Old Face" pitchFamily="18" charset="0"/>
              </a:rPr>
              <a:t>Bord</a:t>
            </a:r>
            <a:r>
              <a:rPr lang="en-ZA" dirty="0" smtClean="0">
                <a:latin typeface="Baskerville Old Face" pitchFamily="18" charset="0"/>
              </a:rPr>
              <a:t>, </a:t>
            </a:r>
            <a:r>
              <a:rPr lang="en-ZA" dirty="0" err="1" smtClean="0">
                <a:latin typeface="Baskerville Old Face" pitchFamily="18" charset="0"/>
              </a:rPr>
              <a:t>Yarnal</a:t>
            </a:r>
            <a:r>
              <a:rPr lang="en-ZA" dirty="0" smtClean="0">
                <a:latin typeface="Baskerville Old Face" pitchFamily="18" charset="0"/>
              </a:rPr>
              <a:t>, &amp; </a:t>
            </a:r>
            <a:r>
              <a:rPr lang="en-ZA" dirty="0" err="1" smtClean="0">
                <a:latin typeface="Baskerville Old Face" pitchFamily="18" charset="0"/>
              </a:rPr>
              <a:t>Wiefek</a:t>
            </a:r>
            <a:r>
              <a:rPr lang="en-ZA" dirty="0" smtClean="0">
                <a:latin typeface="Baskerville Old Face" pitchFamily="18" charset="0"/>
              </a:rPr>
              <a:t> 2002). </a:t>
            </a:r>
          </a:p>
          <a:p>
            <a:r>
              <a:rPr lang="en-ZA" dirty="0" smtClean="0">
                <a:latin typeface="Baskerville Old Face" pitchFamily="18" charset="0"/>
              </a:rPr>
              <a:t>News reporting is a key contributor in shaping both policy discourse and public understanding of risks. Media shape the way people rank problems and  make sense of their everyday choices. Local practices of journalism also affect  translations between science and policy (</a:t>
            </a:r>
            <a:r>
              <a:rPr lang="en-ZA" dirty="0" err="1" smtClean="0">
                <a:latin typeface="Baskerville Old Face" pitchFamily="18" charset="0"/>
              </a:rPr>
              <a:t>Weingart</a:t>
            </a:r>
            <a:r>
              <a:rPr lang="en-ZA" dirty="0" smtClean="0">
                <a:latin typeface="Baskerville Old Face" pitchFamily="18" charset="0"/>
              </a:rPr>
              <a:t> et al. 2000).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2" name="Title 1"/>
          <p:cNvSpPr>
            <a:spLocks noGrp="1"/>
          </p:cNvSpPr>
          <p:nvPr>
            <p:ph type="title"/>
          </p:nvPr>
        </p:nvSpPr>
        <p:spPr/>
        <p:txBody>
          <a:bodyPr/>
          <a:lstStyle/>
          <a:p>
            <a:r>
              <a:rPr lang="en-ZA" dirty="0" smtClean="0">
                <a:latin typeface="Showcard Gothic" pitchFamily="82" charset="0"/>
              </a:rPr>
              <a:t>Climate Sceptics</a:t>
            </a:r>
            <a:endParaRPr lang="en-ZA" dirty="0">
              <a:latin typeface="Showcard Gothic" pitchFamily="82" charset="0"/>
            </a:endParaRPr>
          </a:p>
        </p:txBody>
      </p:sp>
      <p:sp>
        <p:nvSpPr>
          <p:cNvPr id="3" name="Content Placeholder 2"/>
          <p:cNvSpPr>
            <a:spLocks noGrp="1"/>
          </p:cNvSpPr>
          <p:nvPr>
            <p:ph idx="1"/>
          </p:nvPr>
        </p:nvSpPr>
        <p:spPr/>
        <p:txBody>
          <a:bodyPr>
            <a:normAutofit fontScale="92500" lnSpcReduction="20000"/>
          </a:bodyPr>
          <a:lstStyle/>
          <a:p>
            <a:r>
              <a:rPr lang="en-ZA" dirty="0" smtClean="0">
                <a:latin typeface="Baskerville Old Face" pitchFamily="18" charset="0"/>
              </a:rPr>
              <a:t>A tiny band that refers to about a dozen scientists, most of whom enjoy a questionable reputation among other scientists, rarely publish in peer-reviewed journals, and perceive no conﬂict of interest in accepting payment from the business section in trillion-dollar-a-year coal and oil industry (Keller, 1999).</a:t>
            </a:r>
          </a:p>
          <a:p>
            <a:r>
              <a:rPr lang="en-ZA" dirty="0" smtClean="0">
                <a:latin typeface="Baskerville Old Face" pitchFamily="18" charset="0"/>
              </a:rPr>
              <a:t>Managed to position themselves as a counter pole to the 2500 scientists comprising the United Nations Intergovernmental Panel on Climate Change (IPCC).</a:t>
            </a:r>
            <a:endParaRPr lang="en-ZA" dirty="0">
              <a:latin typeface="Baskerville Old Face"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3" name="Content Placeholder 2"/>
          <p:cNvSpPr>
            <a:spLocks noGrp="1"/>
          </p:cNvSpPr>
          <p:nvPr>
            <p:ph idx="1"/>
          </p:nvPr>
        </p:nvSpPr>
        <p:spPr>
          <a:xfrm>
            <a:off x="457200" y="836712"/>
            <a:ext cx="8229600" cy="5289451"/>
          </a:xfrm>
        </p:spPr>
        <p:txBody>
          <a:bodyPr>
            <a:normAutofit fontScale="92500" lnSpcReduction="10000"/>
          </a:bodyPr>
          <a:lstStyle/>
          <a:p>
            <a:r>
              <a:rPr lang="en-ZA" dirty="0" smtClean="0">
                <a:latin typeface="Baskerville Old Face" pitchFamily="18" charset="0"/>
                <a:cs typeface="Raavi" pitchFamily="2"/>
              </a:rPr>
              <a:t>In March 2009, Katherine Richardson, a marine biologist and convener of the International Scientific Congress on Climate Change in Copenhagen, Denmark, emphasized the urgent need to rethink the current communication strategy (</a:t>
            </a:r>
            <a:r>
              <a:rPr lang="en-ZA" dirty="0" err="1" smtClean="0">
                <a:latin typeface="Baskerville Old Face" pitchFamily="18" charset="0"/>
                <a:cs typeface="Raavi" pitchFamily="2"/>
              </a:rPr>
              <a:t>Abano</a:t>
            </a:r>
            <a:r>
              <a:rPr lang="en-ZA" dirty="0" smtClean="0">
                <a:latin typeface="Baskerville Old Face" pitchFamily="18" charset="0"/>
                <a:cs typeface="Raavi" pitchFamily="2"/>
              </a:rPr>
              <a:t> 2009):</a:t>
            </a:r>
          </a:p>
          <a:p>
            <a:pPr lvl="1"/>
            <a:r>
              <a:rPr lang="en-ZA" dirty="0" smtClean="0">
                <a:latin typeface="Baskerville Old Face" pitchFamily="18" charset="0"/>
                <a:cs typeface="Raavi" pitchFamily="2"/>
              </a:rPr>
              <a:t>We want you [the media] to understand what we really know about climate change and its potential consequences and what we can do about it, so that you can make this available to society at large. We’re not always good at talking to you and explaining ourselves in non-technical language but we want to talk to you. So if you don’t understand, please ask (Richardson 2009).</a:t>
            </a:r>
          </a:p>
          <a:p>
            <a:endParaRPr lang="en-ZA" dirty="0" smtClean="0">
              <a:latin typeface="Baskerville Old Face" pitchFamily="18" charset="0"/>
              <a:cs typeface="Raavi" pitchFamily="2"/>
            </a:endParaRPr>
          </a:p>
          <a:p>
            <a:endParaRPr lang="en-ZA" dirty="0" smtClean="0">
              <a:latin typeface="Baskerville Old Face" pitchFamily="18" charset="0"/>
              <a:cs typeface="Raavi" pitchFamily="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23" y="116632"/>
            <a:ext cx="9112877" cy="6741368"/>
          </a:xfrm>
          <a:prstGeom prst="rect">
            <a:avLst/>
          </a:prstGeom>
        </p:spPr>
      </p:pic>
      <p:sp>
        <p:nvSpPr>
          <p:cNvPr id="2" name="Title 1"/>
          <p:cNvSpPr>
            <a:spLocks noGrp="1"/>
          </p:cNvSpPr>
          <p:nvPr>
            <p:ph type="title"/>
          </p:nvPr>
        </p:nvSpPr>
        <p:spPr/>
        <p:txBody>
          <a:bodyPr>
            <a:normAutofit fontScale="90000"/>
          </a:bodyPr>
          <a:lstStyle/>
          <a:p>
            <a:r>
              <a:rPr lang="en-ZA" dirty="0" smtClean="0">
                <a:latin typeface="Showcard Gothic" pitchFamily="82" charset="0"/>
              </a:rPr>
              <a:t>Ups and Downs: From Cape To Cairo</a:t>
            </a:r>
            <a:endParaRPr lang="en-ZA" dirty="0"/>
          </a:p>
        </p:txBody>
      </p:sp>
      <p:sp>
        <p:nvSpPr>
          <p:cNvPr id="4" name="Content Placeholder 2"/>
          <p:cNvSpPr>
            <a:spLocks noGrp="1"/>
          </p:cNvSpPr>
          <p:nvPr>
            <p:ph idx="1"/>
          </p:nvPr>
        </p:nvSpPr>
        <p:spPr>
          <a:xfrm>
            <a:off x="395536" y="1556792"/>
            <a:ext cx="8229600" cy="5145435"/>
          </a:xfrm>
        </p:spPr>
        <p:txBody>
          <a:bodyPr>
            <a:normAutofit fontScale="92500" lnSpcReduction="20000"/>
          </a:bodyPr>
          <a:lstStyle/>
          <a:p>
            <a:r>
              <a:rPr lang="en-ZA" dirty="0" smtClean="0">
                <a:latin typeface="Baskerville Old Face" pitchFamily="18" charset="0"/>
              </a:rPr>
              <a:t>Despite the severity of climate-related impacts on economies and livelihoods, climate change mediation is silent, or even absent despite Africa’s position as the least developed continent as estimated by climatologists that it will be one of the hardest hit areas in the coming  decades. </a:t>
            </a:r>
          </a:p>
          <a:p>
            <a:r>
              <a:rPr lang="en-ZA" dirty="0" err="1" smtClean="0">
                <a:latin typeface="Baskerville Old Face" pitchFamily="18" charset="0"/>
              </a:rPr>
              <a:t>Mutere</a:t>
            </a:r>
            <a:r>
              <a:rPr lang="en-ZA" dirty="0" smtClean="0">
                <a:latin typeface="Baskerville Old Face" pitchFamily="18" charset="0"/>
              </a:rPr>
              <a:t> (1991) in (</a:t>
            </a:r>
            <a:r>
              <a:rPr lang="en-ZA" dirty="0" err="1" smtClean="0">
                <a:latin typeface="Baskerville Old Face" pitchFamily="18" charset="0"/>
              </a:rPr>
              <a:t>Boafo</a:t>
            </a:r>
            <a:r>
              <a:rPr lang="en-ZA" dirty="0" smtClean="0">
                <a:latin typeface="Baskerville Old Face" pitchFamily="18" charset="0"/>
              </a:rPr>
              <a:t>, 1991) that, </a:t>
            </a:r>
          </a:p>
          <a:p>
            <a:pPr>
              <a:buNone/>
            </a:pPr>
            <a:r>
              <a:rPr lang="en-ZA" dirty="0" smtClean="0">
                <a:latin typeface="Baskerville Old Face" pitchFamily="18" charset="0"/>
              </a:rPr>
              <a:t>	"… Environmental issues constitute a relatively 	marginal concern in most African 	newspapers, radio and television news, and 	current affairs programs. Much more 	attention is given to national politics, labour 	disputes, the arts, and business."</a:t>
            </a:r>
            <a:endParaRPr lang="en-ZA" dirty="0">
              <a:latin typeface="Baskerville Old Face"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1242</Words>
  <Application>Microsoft Office PowerPoint</Application>
  <PresentationFormat>On-screen Show (4:3)</PresentationFormat>
  <Paragraphs>69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Media and National Development Policy</vt:lpstr>
      <vt:lpstr>PowerPoint Presentation</vt:lpstr>
      <vt:lpstr>Thesis Statement</vt:lpstr>
      <vt:lpstr>Three Dimensions</vt:lpstr>
      <vt:lpstr>Media, Politics and Climate Change</vt:lpstr>
      <vt:lpstr>Public Risk &amp; Climate Change</vt:lpstr>
      <vt:lpstr>Climate Sceptics</vt:lpstr>
      <vt:lpstr>PowerPoint Presentation</vt:lpstr>
      <vt:lpstr>Ups and Downs: From Cape To Cairo</vt:lpstr>
      <vt:lpstr>Mediatisation of Climate Change</vt:lpstr>
      <vt:lpstr>Climate Change: state of affairs</vt:lpstr>
      <vt:lpstr>PowerPoint Presentation</vt:lpstr>
      <vt:lpstr>So What?</vt:lpstr>
      <vt:lpstr>PowerPoint Presentation</vt:lpstr>
      <vt:lpstr>Conclusive Remarks</vt:lpstr>
      <vt:lpstr>References</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New Win User</dc:creator>
  <cp:lastModifiedBy>Thomas</cp:lastModifiedBy>
  <cp:revision>64</cp:revision>
  <dcterms:created xsi:type="dcterms:W3CDTF">2013-09-18T12:38:42Z</dcterms:created>
  <dcterms:modified xsi:type="dcterms:W3CDTF">2014-01-21T07:56:26Z</dcterms:modified>
</cp:coreProperties>
</file>