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EE6A0-E9F6-4C28-B91A-05D3BD81529D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AD7F9-0AC8-459F-B6B2-0323D02E6D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AD7F9-0AC8-459F-B6B2-0323D02E6D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27E604E-77F8-4629-BD24-84B47A6BEF2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E0B3A1-BEB8-4801-80C0-B29B07ADF8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.dirdiri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news.org/search?tt=9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ciencenews.org/author/meghan-rosen" TargetMode="External"/><Relationship Id="rId4" Type="http://schemas.openxmlformats.org/officeDocument/2006/relationships/hyperlink" Target="https://www.sciencenews.org/search?tt=13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post.com/blogs/wonkblog/wp/2015/02/09/john-oliver-attacked-big-pharma-last-night-heres-one-important-thing-he-left-out/" TargetMode="External"/><Relationship Id="rId2" Type="http://schemas.openxmlformats.org/officeDocument/2006/relationships/hyperlink" Target="https://www.washingtonpost.com/people/ana-swanso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bc.com/news/business-28212223" TargetMode="External"/><Relationship Id="rId4" Type="http://schemas.openxmlformats.org/officeDocument/2006/relationships/hyperlink" Target="http://dadaviz.com/i/319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zheimersresearchuk.org/our-research/what-we-do/sea-hero-quest/" TargetMode="External"/><Relationship Id="rId2" Type="http://schemas.openxmlformats.org/officeDocument/2006/relationships/hyperlink" Target="http://www.seaheroquest.com/en/three-bill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ea.ac.uk/" TargetMode="External"/><Relationship Id="rId5" Type="http://schemas.openxmlformats.org/officeDocument/2006/relationships/hyperlink" Target="https://www.ucl.ac.uk/" TargetMode="External"/><Relationship Id="rId4" Type="http://schemas.openxmlformats.org/officeDocument/2006/relationships/hyperlink" Target="https://www.telekom.com/h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1600200"/>
            <a:ext cx="5472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 smtClean="0"/>
              <a:t>Osman</a:t>
            </a:r>
            <a:r>
              <a:rPr lang="en-US" sz="5400" dirty="0" smtClean="0"/>
              <a:t> </a:t>
            </a:r>
            <a:r>
              <a:rPr lang="en-US" sz="5400" dirty="0" err="1" smtClean="0"/>
              <a:t>Aldirdiri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3124200"/>
            <a:ext cx="47868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Open Sudan </a:t>
            </a:r>
          </a:p>
          <a:p>
            <a:pPr algn="ctr"/>
            <a:r>
              <a:rPr lang="en-US" sz="3200" dirty="0" smtClean="0"/>
              <a:t>University of Khartoum</a:t>
            </a:r>
          </a:p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895600" y="5638800"/>
            <a:ext cx="3206327" cy="93871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hlinkClick r:id="rId3"/>
              </a:rPr>
              <a:t>o.dirdiri@gmail.com</a:t>
            </a:r>
            <a:endParaRPr lang="en-US" sz="2400" dirty="0" smtClean="0"/>
          </a:p>
          <a:p>
            <a:pPr algn="ctr"/>
            <a:endParaRPr lang="en-US" sz="1100" dirty="0">
              <a:ln>
                <a:solidFill>
                  <a:schemeClr val="tx1"/>
                </a:solidFill>
              </a:ln>
            </a:endParaRPr>
          </a:p>
          <a:p>
            <a:pPr algn="ctr"/>
            <a:r>
              <a:rPr lang="en-US" sz="2000" dirty="0" smtClean="0"/>
              <a:t>@</a:t>
            </a:r>
            <a:r>
              <a:rPr lang="en-US" sz="2000" dirty="0" err="1" smtClean="0"/>
              <a:t>aldirdiri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0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On ground activities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>
                <a:solidFill>
                  <a:srgbClr val="0070C0"/>
                </a:solidFill>
              </a:rPr>
              <a:t>      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-  Open </a:t>
            </a:r>
            <a:r>
              <a:rPr lang="en-US" sz="2800" dirty="0" smtClean="0"/>
              <a:t>Data</a:t>
            </a:r>
          </a:p>
          <a:p>
            <a:endParaRPr lang="en-US" sz="2800" dirty="0"/>
          </a:p>
          <a:p>
            <a:r>
              <a:rPr lang="en-US" sz="2800" dirty="0" smtClean="0"/>
              <a:t>       </a:t>
            </a:r>
            <a:r>
              <a:rPr lang="en-US" sz="2800" dirty="0" smtClean="0"/>
              <a:t>-  Open </a:t>
            </a:r>
            <a:r>
              <a:rPr lang="en-US" sz="2800" dirty="0" smtClean="0"/>
              <a:t>Access </a:t>
            </a:r>
          </a:p>
          <a:p>
            <a:endParaRPr lang="en-US" sz="2800" dirty="0" smtClean="0"/>
          </a:p>
          <a:p>
            <a:r>
              <a:rPr lang="en-US" sz="2800" dirty="0" smtClean="0"/>
              <a:t>       </a:t>
            </a:r>
            <a:r>
              <a:rPr lang="en-US" sz="2800" dirty="0" smtClean="0"/>
              <a:t>-  </a:t>
            </a:r>
            <a:r>
              <a:rPr lang="en-US" sz="2800" dirty="0" smtClean="0"/>
              <a:t>Open </a:t>
            </a:r>
            <a:r>
              <a:rPr lang="en-US" sz="2800" dirty="0" smtClean="0"/>
              <a:t>Education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62200" y="40386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o.dirdiri@gmail.com</a:t>
            </a:r>
            <a:endParaRPr lang="en-US" sz="2400" dirty="0" smtClean="0"/>
          </a:p>
          <a:p>
            <a:pPr algn="ctr"/>
            <a:endParaRPr lang="en-US" sz="1200" dirty="0" smtClean="0">
              <a:ln>
                <a:solidFill>
                  <a:schemeClr val="tx1"/>
                </a:solidFill>
              </a:ln>
            </a:endParaRPr>
          </a:p>
          <a:p>
            <a:pPr algn="ctr"/>
            <a:r>
              <a:rPr lang="en-US" sz="2400" dirty="0" smtClean="0"/>
              <a:t>@</a:t>
            </a:r>
            <a:r>
              <a:rPr lang="en-US" sz="2400" dirty="0" err="1" smtClean="0"/>
              <a:t>aldirdiri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98120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Thank You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133600"/>
            <a:ext cx="8305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Data Sharing in the medical field is a </a:t>
            </a:r>
            <a:r>
              <a:rPr lang="en-US" sz="5400" dirty="0" smtClean="0">
                <a:solidFill>
                  <a:srgbClr val="FF0000"/>
                </a:solidFill>
              </a:rPr>
              <a:t>Basic Survival Need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age-20160610-2624-j0mka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362200"/>
            <a:ext cx="5747488" cy="3910278"/>
          </a:xfrm>
        </p:spPr>
      </p:pic>
      <p:sp>
        <p:nvSpPr>
          <p:cNvPr id="4" name="TextBox 3"/>
          <p:cNvSpPr txBox="1"/>
          <p:nvPr/>
        </p:nvSpPr>
        <p:spPr>
          <a:xfrm>
            <a:off x="457200" y="381000"/>
            <a:ext cx="8229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400" b="1" dirty="0" smtClean="0"/>
              <a:t>Antimicrobial resistance</a:t>
            </a:r>
            <a:r>
              <a:rPr lang="en-US" sz="2400" dirty="0" smtClean="0"/>
              <a:t> (AMR) is the ability of a microbe to resist the effects of medication previously used to treat them. This broader term also covers </a:t>
            </a:r>
            <a:r>
              <a:rPr lang="en-US" sz="2400" b="1" dirty="0" smtClean="0"/>
              <a:t>antibiotic resistance</a:t>
            </a:r>
            <a:r>
              <a:rPr lang="en-US" sz="2400" dirty="0" smtClean="0"/>
              <a:t>, which applies to </a:t>
            </a:r>
            <a:r>
              <a:rPr lang="en-US" sz="2400" b="1" dirty="0" smtClean="0"/>
              <a:t>bacteria</a:t>
            </a:r>
            <a:r>
              <a:rPr lang="en-US" sz="2400" dirty="0" smtClean="0"/>
              <a:t> and antibiotics.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52716_mr_superbug-main_f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52801"/>
            <a:ext cx="9144000" cy="3505200"/>
          </a:xfrm>
        </p:spPr>
      </p:pic>
      <p:sp>
        <p:nvSpPr>
          <p:cNvPr id="5" name="Rectangle 4"/>
          <p:cNvSpPr/>
          <p:nvPr/>
        </p:nvSpPr>
        <p:spPr>
          <a:xfrm>
            <a:off x="304800" y="152400"/>
            <a:ext cx="8534400" cy="304800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News</a:t>
            </a:r>
          </a:p>
          <a:p>
            <a:r>
              <a:rPr lang="en-US" dirty="0" smtClean="0">
                <a:hlinkClick r:id="rId3"/>
              </a:rPr>
              <a:t>Microbiology</a:t>
            </a:r>
            <a:r>
              <a:rPr lang="en-US" dirty="0" smtClean="0"/>
              <a:t>,</a:t>
            </a:r>
          </a:p>
          <a:p>
            <a:r>
              <a:rPr lang="en-US" dirty="0" smtClean="0">
                <a:hlinkClick r:id="rId4"/>
              </a:rPr>
              <a:t>Health</a:t>
            </a:r>
            <a:endParaRPr lang="en-US" dirty="0" smtClean="0"/>
          </a:p>
          <a:p>
            <a:endParaRPr lang="en-US" dirty="0" smtClean="0"/>
          </a:p>
          <a:p>
            <a:r>
              <a:rPr lang="en-US" sz="2200" b="1" dirty="0" smtClean="0"/>
              <a:t>      Bacteria resistant to last-resort antibiotic appears in U.S. </a:t>
            </a:r>
          </a:p>
          <a:p>
            <a:r>
              <a:rPr lang="en-US" sz="2200" b="1" dirty="0" smtClean="0"/>
              <a:t>      Gene from </a:t>
            </a:r>
            <a:r>
              <a:rPr lang="en-US" sz="2200" b="1" i="1" dirty="0" smtClean="0"/>
              <a:t>E. coli</a:t>
            </a:r>
            <a:r>
              <a:rPr lang="en-US" sz="2200" b="1" dirty="0" smtClean="0"/>
              <a:t> strain could spread to other bacteria</a:t>
            </a:r>
          </a:p>
          <a:p>
            <a:endParaRPr lang="en-US" sz="2000" b="1" dirty="0" smtClean="0"/>
          </a:p>
          <a:p>
            <a:r>
              <a:rPr lang="en-US" dirty="0" smtClean="0"/>
              <a:t>By </a:t>
            </a:r>
          </a:p>
          <a:p>
            <a:r>
              <a:rPr lang="en-US" dirty="0" smtClean="0">
                <a:hlinkClick r:id="rId5"/>
              </a:rPr>
              <a:t>Meghan Rosen</a:t>
            </a:r>
            <a:r>
              <a:rPr lang="en-US" dirty="0" smtClean="0"/>
              <a:t> </a:t>
            </a:r>
          </a:p>
          <a:p>
            <a:r>
              <a:rPr lang="en-US" dirty="0" smtClean="0"/>
              <a:t>6:03pm, May 27, 2016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838200"/>
            <a:ext cx="7620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dirty="0" smtClean="0"/>
              <a:t>Big pharmaceutical companies are spending far more on marketing than research</a:t>
            </a:r>
            <a:endParaRPr lang="en-US" sz="2600" b="1" dirty="0"/>
          </a:p>
        </p:txBody>
      </p:sp>
      <p:sp>
        <p:nvSpPr>
          <p:cNvPr id="5" name="Rectangle 4"/>
          <p:cNvSpPr/>
          <p:nvPr/>
        </p:nvSpPr>
        <p:spPr>
          <a:xfrm>
            <a:off x="762000" y="2362200"/>
            <a:ext cx="7924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By </a:t>
            </a:r>
            <a:r>
              <a:rPr lang="en-US" dirty="0" smtClean="0">
                <a:hlinkClick r:id="rId2"/>
              </a:rPr>
              <a:t>Ana Swanson</a:t>
            </a:r>
            <a:r>
              <a:rPr lang="en-US" dirty="0" smtClean="0"/>
              <a:t> February 11, 2015 </a:t>
            </a:r>
          </a:p>
          <a:p>
            <a:r>
              <a:rPr lang="en-US" dirty="0" smtClean="0"/>
              <a:t>Prescription drugs are a massive market: Americans spent $329.2 billion on prescription drugs in 2013. That works out to about $1,000 per person in the U.S., as John Oliver </a:t>
            </a:r>
            <a:r>
              <a:rPr lang="en-US" dirty="0" smtClean="0">
                <a:hlinkClick r:id="rId3"/>
              </a:rPr>
              <a:t>pointed out</a:t>
            </a:r>
            <a:r>
              <a:rPr lang="en-US" dirty="0" smtClean="0"/>
              <a:t> in his show on Sunday night.</a:t>
            </a:r>
          </a:p>
          <a:p>
            <a:endParaRPr lang="en-US" dirty="0" smtClean="0"/>
          </a:p>
          <a:p>
            <a:r>
              <a:rPr lang="en-US" dirty="0" smtClean="0"/>
              <a:t>Oliver also mentioned that nine out of 10 big pharmaceutical companies spend more on marketing than on research. </a:t>
            </a:r>
            <a:r>
              <a:rPr lang="en-US" dirty="0" smtClean="0">
                <a:hlinkClick r:id="rId4"/>
              </a:rPr>
              <a:t>León </a:t>
            </a:r>
            <a:r>
              <a:rPr lang="en-US" dirty="0" err="1" smtClean="0">
                <a:hlinkClick r:id="rId4"/>
              </a:rPr>
              <a:t>Markovitz</a:t>
            </a:r>
            <a:r>
              <a:rPr lang="en-US" dirty="0" smtClean="0"/>
              <a:t> of </a:t>
            </a:r>
            <a:r>
              <a:rPr lang="en-US" dirty="0" err="1" smtClean="0"/>
              <a:t>Dadaviz</a:t>
            </a:r>
            <a:r>
              <a:rPr lang="en-US" dirty="0" smtClean="0"/>
              <a:t> found and graphed those figures from healthcare research firm </a:t>
            </a:r>
            <a:r>
              <a:rPr lang="en-US" dirty="0" err="1" smtClean="0">
                <a:hlinkClick r:id="rId5"/>
              </a:rPr>
              <a:t>GlobalData</a:t>
            </a:r>
            <a:r>
              <a:rPr lang="en-US" dirty="0" smtClean="0"/>
              <a:t> in the </a:t>
            </a:r>
            <a:r>
              <a:rPr lang="en-US" dirty="0" smtClean="0">
                <a:hlinkClick r:id="rId4"/>
              </a:rPr>
              <a:t>graphic</a:t>
            </a:r>
            <a:r>
              <a:rPr lang="en-US" dirty="0" smtClean="0"/>
              <a:t> below. The amounts spent on sales and marketing are shown in orange, while the amounts spent on research and development are in blue.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ining-the-knowledge-of-the-open-data-protocol-odata-14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dlock_icon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685800"/>
            <a:ext cx="5181600" cy="5181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0"/>
            <a:ext cx="77724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Cancers figure among the leading causes of morbidity and mortality worldwide, with approximately </a:t>
            </a:r>
            <a:r>
              <a:rPr lang="en-US" sz="2200" b="1" dirty="0" smtClean="0"/>
              <a:t>14 million</a:t>
            </a:r>
            <a:r>
              <a:rPr lang="en-US" sz="2200" dirty="0" smtClean="0"/>
              <a:t> new cases and </a:t>
            </a:r>
            <a:r>
              <a:rPr lang="en-US" sz="2200" b="1" dirty="0" smtClean="0"/>
              <a:t>8.2 million</a:t>
            </a:r>
            <a:r>
              <a:rPr lang="en-US" sz="2200" dirty="0" smtClean="0"/>
              <a:t> cancer related deaths in 2012. The number of new cases is expected to rise by about 70% over the next 2 decades.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By WHO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457200"/>
            <a:ext cx="655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Play This Smartphone Game To Help Combat Alzheimer's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2514600" y="1524000"/>
            <a:ext cx="396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hlinkClick r:id="rId2"/>
              </a:rPr>
              <a:t>Sea Hero Quest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3124200"/>
            <a:ext cx="7391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The game was designed through a partnership between </a:t>
            </a:r>
            <a:r>
              <a:rPr lang="en-US" dirty="0" smtClean="0">
                <a:hlinkClick r:id="rId3"/>
              </a:rPr>
              <a:t>Alzheimer's Research UK</a:t>
            </a:r>
            <a:r>
              <a:rPr lang="en-US" dirty="0" smtClean="0"/>
              <a:t>, </a:t>
            </a:r>
            <a:r>
              <a:rPr lang="en-US" dirty="0" smtClean="0">
                <a:hlinkClick r:id="rId4"/>
              </a:rPr>
              <a:t>Deutsche Telecom</a:t>
            </a:r>
            <a:r>
              <a:rPr lang="en-US" dirty="0" smtClean="0"/>
              <a:t>, </a:t>
            </a:r>
            <a:r>
              <a:rPr lang="en-US" dirty="0" smtClean="0">
                <a:hlinkClick r:id="rId5"/>
              </a:rPr>
              <a:t>University College London</a:t>
            </a:r>
            <a:r>
              <a:rPr lang="en-US" dirty="0" smtClean="0"/>
              <a:t> and the </a:t>
            </a:r>
            <a:r>
              <a:rPr lang="en-US" dirty="0" smtClean="0">
                <a:hlinkClick r:id="rId6"/>
              </a:rPr>
              <a:t>University of East Anglia</a:t>
            </a:r>
            <a:r>
              <a:rPr lang="en-US" dirty="0" smtClean="0"/>
              <a:t>. Researchers, who hope to reach at least 100,000 players by the end of the year, say even just a few minutes of play can be of service.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352</Words>
  <Application>Microsoft Office PowerPoint</Application>
  <PresentationFormat>On-screen Show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NTC</dc:creator>
  <cp:lastModifiedBy>NTC</cp:lastModifiedBy>
  <cp:revision>11</cp:revision>
  <dcterms:created xsi:type="dcterms:W3CDTF">2016-12-07T12:24:11Z</dcterms:created>
  <dcterms:modified xsi:type="dcterms:W3CDTF">2016-12-07T13:33:51Z</dcterms:modified>
</cp:coreProperties>
</file>