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314" r:id="rId2"/>
    <p:sldId id="352" r:id="rId3"/>
    <p:sldId id="355" r:id="rId4"/>
    <p:sldId id="356" r:id="rId5"/>
    <p:sldId id="385" r:id="rId6"/>
    <p:sldId id="329" r:id="rId7"/>
    <p:sldId id="393" r:id="rId8"/>
    <p:sldId id="419" r:id="rId9"/>
    <p:sldId id="377" r:id="rId10"/>
    <p:sldId id="321" r:id="rId11"/>
    <p:sldId id="325" r:id="rId12"/>
    <p:sldId id="372" r:id="rId13"/>
    <p:sldId id="360" r:id="rId14"/>
    <p:sldId id="432" r:id="rId15"/>
    <p:sldId id="376" r:id="rId16"/>
    <p:sldId id="332" r:id="rId17"/>
    <p:sldId id="433" r:id="rId18"/>
    <p:sldId id="396" r:id="rId19"/>
    <p:sldId id="402" r:id="rId20"/>
    <p:sldId id="401" r:id="rId21"/>
    <p:sldId id="400" r:id="rId22"/>
    <p:sldId id="398" r:id="rId23"/>
    <p:sldId id="399" r:id="rId24"/>
    <p:sldId id="406" r:id="rId25"/>
    <p:sldId id="408" r:id="rId26"/>
    <p:sldId id="370" r:id="rId27"/>
    <p:sldId id="420" r:id="rId28"/>
    <p:sldId id="379" r:id="rId29"/>
    <p:sldId id="409" r:id="rId30"/>
    <p:sldId id="344" r:id="rId31"/>
    <p:sldId id="369" r:id="rId32"/>
    <p:sldId id="410" r:id="rId33"/>
    <p:sldId id="412" r:id="rId34"/>
    <p:sldId id="413" r:id="rId35"/>
    <p:sldId id="375" r:id="rId36"/>
    <p:sldId id="421" r:id="rId37"/>
    <p:sldId id="422" r:id="rId38"/>
    <p:sldId id="411" r:id="rId39"/>
    <p:sldId id="414" r:id="rId40"/>
    <p:sldId id="423" r:id="rId41"/>
    <p:sldId id="416" r:id="rId42"/>
    <p:sldId id="415" r:id="rId43"/>
    <p:sldId id="364" r:id="rId44"/>
    <p:sldId id="424" r:id="rId45"/>
    <p:sldId id="378" r:id="rId46"/>
    <p:sldId id="336" r:id="rId47"/>
    <p:sldId id="434" r:id="rId48"/>
    <p:sldId id="435" r:id="rId49"/>
    <p:sldId id="418" r:id="rId50"/>
    <p:sldId id="426" r:id="rId51"/>
    <p:sldId id="427" r:id="rId52"/>
    <p:sldId id="436" r:id="rId53"/>
    <p:sldId id="428" r:id="rId54"/>
    <p:sldId id="430" r:id="rId55"/>
    <p:sldId id="381" r:id="rId56"/>
    <p:sldId id="417" r:id="rId57"/>
    <p:sldId id="339" r:id="rId58"/>
    <p:sldId id="361" r:id="rId59"/>
    <p:sldId id="404" r:id="rId60"/>
    <p:sldId id="327" r:id="rId61"/>
    <p:sldId id="313" r:id="rId62"/>
    <p:sldId id="437" r:id="rId63"/>
    <p:sldId id="371" r:id="rId64"/>
  </p:sldIdLst>
  <p:sldSz cx="9144000" cy="6858000" type="screen4x3"/>
  <p:notesSz cx="6781800" cy="9918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70231" autoAdjust="0"/>
  </p:normalViewPr>
  <p:slideViewPr>
    <p:cSldViewPr>
      <p:cViewPr varScale="1">
        <p:scale>
          <a:sx n="63" d="100"/>
          <a:sy n="63" d="100"/>
        </p:scale>
        <p:origin x="-2190" y="-114"/>
      </p:cViewPr>
      <p:guideLst>
        <p:guide orient="horz" pos="2160"/>
        <p:guide pos="2880"/>
      </p:guideLst>
    </p:cSldViewPr>
  </p:slideViewPr>
  <p:notesTextViewPr>
    <p:cViewPr>
      <p:scale>
        <a:sx n="1" d="1"/>
        <a:sy n="1" d="1"/>
      </p:scale>
      <p:origin x="0" y="0"/>
    </p:cViewPr>
  </p:notesTextViewPr>
  <p:sorterViewPr>
    <p:cViewPr>
      <p:scale>
        <a:sx n="100" d="100"/>
        <a:sy n="100" d="100"/>
      </p:scale>
      <p:origin x="0" y="23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C08D49-FEF8-0046-AAF4-9E14D8208FFB}" type="doc">
      <dgm:prSet loTypeId="urn:microsoft.com/office/officeart/2005/8/layout/bProcess3" loCatId="process" qsTypeId="urn:microsoft.com/office/officeart/2005/8/quickstyle/simple4" qsCatId="simple" csTypeId="urn:microsoft.com/office/officeart/2005/8/colors/colorful1#1" csCatId="colorful"/>
      <dgm:spPr/>
      <dgm:t>
        <a:bodyPr/>
        <a:lstStyle/>
        <a:p>
          <a:endParaRPr lang="en-US"/>
        </a:p>
      </dgm:t>
    </dgm:pt>
    <dgm:pt modelId="{EA1B793B-DA68-BF4E-B625-47CBE7FC44F0}">
      <dgm:prSet/>
      <dgm:spPr/>
      <dgm:t>
        <a:bodyPr/>
        <a:lstStyle/>
        <a:p>
          <a:pPr rtl="0"/>
          <a:r>
            <a:rPr lang="en-US" b="1" dirty="0" smtClean="0"/>
            <a:t>Discovering</a:t>
          </a:r>
          <a:endParaRPr lang="en-US" dirty="0"/>
        </a:p>
      </dgm:t>
    </dgm:pt>
    <dgm:pt modelId="{A6F8BABF-B080-CB4C-8F10-D2E6853A2548}" type="parTrans" cxnId="{D76BD7CE-AC6F-E04B-A760-66CD87A2A0AA}">
      <dgm:prSet/>
      <dgm:spPr/>
      <dgm:t>
        <a:bodyPr/>
        <a:lstStyle/>
        <a:p>
          <a:endParaRPr lang="en-US"/>
        </a:p>
      </dgm:t>
    </dgm:pt>
    <dgm:pt modelId="{BBC01108-AFEA-1442-8F37-39008BAA9279}" type="sibTrans" cxnId="{D76BD7CE-AC6F-E04B-A760-66CD87A2A0AA}">
      <dgm:prSet/>
      <dgm:spPr/>
      <dgm:t>
        <a:bodyPr/>
        <a:lstStyle/>
        <a:p>
          <a:endParaRPr lang="en-US"/>
        </a:p>
      </dgm:t>
    </dgm:pt>
    <dgm:pt modelId="{EE60BD09-13D5-BA45-9E78-C8AD3D827372}">
      <dgm:prSet/>
      <dgm:spPr/>
      <dgm:t>
        <a:bodyPr/>
        <a:lstStyle/>
        <a:p>
          <a:pPr rtl="0"/>
          <a:r>
            <a:rPr lang="en-US" b="1" dirty="0" smtClean="0"/>
            <a:t>Annotating</a:t>
          </a:r>
          <a:endParaRPr lang="en-US" dirty="0"/>
        </a:p>
      </dgm:t>
    </dgm:pt>
    <dgm:pt modelId="{8137FBEC-89EF-DA41-9ADD-FAD7CDECCE52}" type="parTrans" cxnId="{1CCB9CC0-206B-AF4C-8164-7E5066ECB756}">
      <dgm:prSet/>
      <dgm:spPr/>
      <dgm:t>
        <a:bodyPr/>
        <a:lstStyle/>
        <a:p>
          <a:endParaRPr lang="en-US"/>
        </a:p>
      </dgm:t>
    </dgm:pt>
    <dgm:pt modelId="{D92C2813-F189-E74A-9DB8-BC11665CEB7E}" type="sibTrans" cxnId="{1CCB9CC0-206B-AF4C-8164-7E5066ECB756}">
      <dgm:prSet/>
      <dgm:spPr/>
      <dgm:t>
        <a:bodyPr/>
        <a:lstStyle/>
        <a:p>
          <a:endParaRPr lang="en-US"/>
        </a:p>
      </dgm:t>
    </dgm:pt>
    <dgm:pt modelId="{FEA8E124-593D-B140-9EB3-1E3613AA2278}">
      <dgm:prSet/>
      <dgm:spPr/>
      <dgm:t>
        <a:bodyPr/>
        <a:lstStyle/>
        <a:p>
          <a:pPr rtl="0"/>
          <a:r>
            <a:rPr lang="en-US" b="1" dirty="0" smtClean="0"/>
            <a:t>Comparing</a:t>
          </a:r>
          <a:endParaRPr lang="en-US" dirty="0"/>
        </a:p>
      </dgm:t>
    </dgm:pt>
    <dgm:pt modelId="{C4546F69-6DF6-2349-8E7D-BDE84212B391}" type="parTrans" cxnId="{EFC7F707-6702-0247-8CB6-5CDFC4FEF25E}">
      <dgm:prSet/>
      <dgm:spPr/>
      <dgm:t>
        <a:bodyPr/>
        <a:lstStyle/>
        <a:p>
          <a:endParaRPr lang="en-US"/>
        </a:p>
      </dgm:t>
    </dgm:pt>
    <dgm:pt modelId="{78E1B54A-0A76-6440-AA37-A3F8BE1B129A}" type="sibTrans" cxnId="{EFC7F707-6702-0247-8CB6-5CDFC4FEF25E}">
      <dgm:prSet/>
      <dgm:spPr/>
      <dgm:t>
        <a:bodyPr/>
        <a:lstStyle/>
        <a:p>
          <a:endParaRPr lang="en-US"/>
        </a:p>
      </dgm:t>
    </dgm:pt>
    <dgm:pt modelId="{B89A1C00-D983-004A-BDE3-8818DF7F95ED}">
      <dgm:prSet/>
      <dgm:spPr/>
      <dgm:t>
        <a:bodyPr/>
        <a:lstStyle/>
        <a:p>
          <a:pPr rtl="0"/>
          <a:r>
            <a:rPr lang="en-US" b="1" dirty="0" smtClean="0"/>
            <a:t>Referring</a:t>
          </a:r>
          <a:endParaRPr lang="en-US" dirty="0"/>
        </a:p>
      </dgm:t>
    </dgm:pt>
    <dgm:pt modelId="{0E3FBBEC-F681-7948-9400-CCED02CEF6A4}" type="parTrans" cxnId="{4EDF7CA9-6438-4242-BAD6-4148792BAA0C}">
      <dgm:prSet/>
      <dgm:spPr/>
      <dgm:t>
        <a:bodyPr/>
        <a:lstStyle/>
        <a:p>
          <a:endParaRPr lang="en-US"/>
        </a:p>
      </dgm:t>
    </dgm:pt>
    <dgm:pt modelId="{D8486CC2-CEB6-874B-9BCD-E90C45A6585D}" type="sibTrans" cxnId="{4EDF7CA9-6438-4242-BAD6-4148792BAA0C}">
      <dgm:prSet/>
      <dgm:spPr/>
      <dgm:t>
        <a:bodyPr/>
        <a:lstStyle/>
        <a:p>
          <a:endParaRPr lang="en-US"/>
        </a:p>
      </dgm:t>
    </dgm:pt>
    <dgm:pt modelId="{326C1E41-374A-334A-82FE-17DE0B4AB38F}">
      <dgm:prSet/>
      <dgm:spPr/>
      <dgm:t>
        <a:bodyPr/>
        <a:lstStyle/>
        <a:p>
          <a:pPr rtl="0"/>
          <a:r>
            <a:rPr lang="en-US" b="1" dirty="0" smtClean="0"/>
            <a:t>Sampling</a:t>
          </a:r>
          <a:endParaRPr lang="en-US" dirty="0"/>
        </a:p>
      </dgm:t>
    </dgm:pt>
    <dgm:pt modelId="{34D52DBD-08C9-3A4F-9741-9A6423073B21}" type="parTrans" cxnId="{4A2C638D-ED2F-D646-9D11-E5CD96E0616B}">
      <dgm:prSet/>
      <dgm:spPr/>
      <dgm:t>
        <a:bodyPr/>
        <a:lstStyle/>
        <a:p>
          <a:endParaRPr lang="en-US"/>
        </a:p>
      </dgm:t>
    </dgm:pt>
    <dgm:pt modelId="{4B4A517E-1DF1-F644-B0F8-2478FBD73BF3}" type="sibTrans" cxnId="{4A2C638D-ED2F-D646-9D11-E5CD96E0616B}">
      <dgm:prSet/>
      <dgm:spPr/>
      <dgm:t>
        <a:bodyPr/>
        <a:lstStyle/>
        <a:p>
          <a:endParaRPr lang="en-US"/>
        </a:p>
      </dgm:t>
    </dgm:pt>
    <dgm:pt modelId="{F1C8D319-59AA-8143-87DE-28B323D62875}">
      <dgm:prSet/>
      <dgm:spPr/>
      <dgm:t>
        <a:bodyPr/>
        <a:lstStyle/>
        <a:p>
          <a:pPr rtl="0"/>
          <a:r>
            <a:rPr lang="en-US" b="1" dirty="0" smtClean="0"/>
            <a:t>Illustrating</a:t>
          </a:r>
          <a:endParaRPr lang="en-US" dirty="0"/>
        </a:p>
      </dgm:t>
    </dgm:pt>
    <dgm:pt modelId="{9F142675-4AA1-484A-A4C3-B46436406561}" type="parTrans" cxnId="{C8CE2648-04C0-0146-A794-208A1F227956}">
      <dgm:prSet/>
      <dgm:spPr/>
      <dgm:t>
        <a:bodyPr/>
        <a:lstStyle/>
        <a:p>
          <a:endParaRPr lang="en-US"/>
        </a:p>
      </dgm:t>
    </dgm:pt>
    <dgm:pt modelId="{8D191D4F-8B83-7544-AE2D-AD55902AA4FF}" type="sibTrans" cxnId="{C8CE2648-04C0-0146-A794-208A1F227956}">
      <dgm:prSet/>
      <dgm:spPr/>
      <dgm:t>
        <a:bodyPr/>
        <a:lstStyle/>
        <a:p>
          <a:endParaRPr lang="en-US"/>
        </a:p>
      </dgm:t>
    </dgm:pt>
    <dgm:pt modelId="{931F0C29-3CD7-824D-9316-FF3E357CB2A2}">
      <dgm:prSet/>
      <dgm:spPr/>
      <dgm:t>
        <a:bodyPr/>
        <a:lstStyle/>
        <a:p>
          <a:pPr rtl="0"/>
          <a:r>
            <a:rPr lang="en-US" b="1" dirty="0" smtClean="0"/>
            <a:t>Representing</a:t>
          </a:r>
          <a:endParaRPr lang="en-US" dirty="0"/>
        </a:p>
      </dgm:t>
    </dgm:pt>
    <dgm:pt modelId="{ECB7521B-7336-1146-A1A4-C66722626562}" type="parTrans" cxnId="{E0E9B271-A6D0-4E42-A6DE-CB681D53117C}">
      <dgm:prSet/>
      <dgm:spPr/>
      <dgm:t>
        <a:bodyPr/>
        <a:lstStyle/>
        <a:p>
          <a:endParaRPr lang="en-US"/>
        </a:p>
      </dgm:t>
    </dgm:pt>
    <dgm:pt modelId="{8BA6776A-B2CB-514D-B406-4A42971EB805}" type="sibTrans" cxnId="{E0E9B271-A6D0-4E42-A6DE-CB681D53117C}">
      <dgm:prSet/>
      <dgm:spPr/>
      <dgm:t>
        <a:bodyPr/>
        <a:lstStyle/>
        <a:p>
          <a:endParaRPr lang="en-US"/>
        </a:p>
      </dgm:t>
    </dgm:pt>
    <dgm:pt modelId="{FB00B9BE-F336-CD4C-B2F2-295221FC10C2}" type="pres">
      <dgm:prSet presAssocID="{C0C08D49-FEF8-0046-AAF4-9E14D8208FFB}" presName="Name0" presStyleCnt="0">
        <dgm:presLayoutVars>
          <dgm:dir/>
          <dgm:resizeHandles val="exact"/>
        </dgm:presLayoutVars>
      </dgm:prSet>
      <dgm:spPr/>
      <dgm:t>
        <a:bodyPr/>
        <a:lstStyle/>
        <a:p>
          <a:endParaRPr lang="en-US"/>
        </a:p>
      </dgm:t>
    </dgm:pt>
    <dgm:pt modelId="{7F7A7FE3-C36D-A343-9987-4A59457CE90D}" type="pres">
      <dgm:prSet presAssocID="{EA1B793B-DA68-BF4E-B625-47CBE7FC44F0}" presName="node" presStyleLbl="node1" presStyleIdx="0" presStyleCnt="7">
        <dgm:presLayoutVars>
          <dgm:bulletEnabled val="1"/>
        </dgm:presLayoutVars>
      </dgm:prSet>
      <dgm:spPr/>
      <dgm:t>
        <a:bodyPr/>
        <a:lstStyle/>
        <a:p>
          <a:endParaRPr lang="en-US"/>
        </a:p>
      </dgm:t>
    </dgm:pt>
    <dgm:pt modelId="{9A558FAA-2892-3641-85E4-2034671A61DC}" type="pres">
      <dgm:prSet presAssocID="{BBC01108-AFEA-1442-8F37-39008BAA9279}" presName="sibTrans" presStyleLbl="sibTrans1D1" presStyleIdx="0" presStyleCnt="6"/>
      <dgm:spPr/>
      <dgm:t>
        <a:bodyPr/>
        <a:lstStyle/>
        <a:p>
          <a:endParaRPr lang="en-US"/>
        </a:p>
      </dgm:t>
    </dgm:pt>
    <dgm:pt modelId="{82113DC1-9C25-2749-B909-738B1D2E7771}" type="pres">
      <dgm:prSet presAssocID="{BBC01108-AFEA-1442-8F37-39008BAA9279}" presName="connectorText" presStyleLbl="sibTrans1D1" presStyleIdx="0" presStyleCnt="6"/>
      <dgm:spPr/>
      <dgm:t>
        <a:bodyPr/>
        <a:lstStyle/>
        <a:p>
          <a:endParaRPr lang="en-US"/>
        </a:p>
      </dgm:t>
    </dgm:pt>
    <dgm:pt modelId="{1F7E7629-1DD3-A740-B7B7-364F2594F18E}" type="pres">
      <dgm:prSet presAssocID="{EE60BD09-13D5-BA45-9E78-C8AD3D827372}" presName="node" presStyleLbl="node1" presStyleIdx="1" presStyleCnt="7">
        <dgm:presLayoutVars>
          <dgm:bulletEnabled val="1"/>
        </dgm:presLayoutVars>
      </dgm:prSet>
      <dgm:spPr/>
      <dgm:t>
        <a:bodyPr/>
        <a:lstStyle/>
        <a:p>
          <a:endParaRPr lang="en-US"/>
        </a:p>
      </dgm:t>
    </dgm:pt>
    <dgm:pt modelId="{3082BD1B-96DC-0D43-9416-3BAA82ED49D3}" type="pres">
      <dgm:prSet presAssocID="{D92C2813-F189-E74A-9DB8-BC11665CEB7E}" presName="sibTrans" presStyleLbl="sibTrans1D1" presStyleIdx="1" presStyleCnt="6"/>
      <dgm:spPr/>
      <dgm:t>
        <a:bodyPr/>
        <a:lstStyle/>
        <a:p>
          <a:endParaRPr lang="en-US"/>
        </a:p>
      </dgm:t>
    </dgm:pt>
    <dgm:pt modelId="{7F3E7B54-79DD-3341-B93C-5663839D5002}" type="pres">
      <dgm:prSet presAssocID="{D92C2813-F189-E74A-9DB8-BC11665CEB7E}" presName="connectorText" presStyleLbl="sibTrans1D1" presStyleIdx="1" presStyleCnt="6"/>
      <dgm:spPr/>
      <dgm:t>
        <a:bodyPr/>
        <a:lstStyle/>
        <a:p>
          <a:endParaRPr lang="en-US"/>
        </a:p>
      </dgm:t>
    </dgm:pt>
    <dgm:pt modelId="{09C45BA7-88E3-AD44-9A6F-0ECFAECEDEF6}" type="pres">
      <dgm:prSet presAssocID="{FEA8E124-593D-B140-9EB3-1E3613AA2278}" presName="node" presStyleLbl="node1" presStyleIdx="2" presStyleCnt="7">
        <dgm:presLayoutVars>
          <dgm:bulletEnabled val="1"/>
        </dgm:presLayoutVars>
      </dgm:prSet>
      <dgm:spPr/>
      <dgm:t>
        <a:bodyPr/>
        <a:lstStyle/>
        <a:p>
          <a:endParaRPr lang="en-US"/>
        </a:p>
      </dgm:t>
    </dgm:pt>
    <dgm:pt modelId="{D9F4CE2D-BD8E-644D-B717-5EC92CBD0AC3}" type="pres">
      <dgm:prSet presAssocID="{78E1B54A-0A76-6440-AA37-A3F8BE1B129A}" presName="sibTrans" presStyleLbl="sibTrans1D1" presStyleIdx="2" presStyleCnt="6"/>
      <dgm:spPr/>
      <dgm:t>
        <a:bodyPr/>
        <a:lstStyle/>
        <a:p>
          <a:endParaRPr lang="en-US"/>
        </a:p>
      </dgm:t>
    </dgm:pt>
    <dgm:pt modelId="{DC59625F-0C21-5145-960C-6511BF9B64A5}" type="pres">
      <dgm:prSet presAssocID="{78E1B54A-0A76-6440-AA37-A3F8BE1B129A}" presName="connectorText" presStyleLbl="sibTrans1D1" presStyleIdx="2" presStyleCnt="6"/>
      <dgm:spPr/>
      <dgm:t>
        <a:bodyPr/>
        <a:lstStyle/>
        <a:p>
          <a:endParaRPr lang="en-US"/>
        </a:p>
      </dgm:t>
    </dgm:pt>
    <dgm:pt modelId="{4A60C73E-EE19-EC47-B432-390E4FC4D521}" type="pres">
      <dgm:prSet presAssocID="{B89A1C00-D983-004A-BDE3-8818DF7F95ED}" presName="node" presStyleLbl="node1" presStyleIdx="3" presStyleCnt="7">
        <dgm:presLayoutVars>
          <dgm:bulletEnabled val="1"/>
        </dgm:presLayoutVars>
      </dgm:prSet>
      <dgm:spPr/>
      <dgm:t>
        <a:bodyPr/>
        <a:lstStyle/>
        <a:p>
          <a:endParaRPr lang="en-US"/>
        </a:p>
      </dgm:t>
    </dgm:pt>
    <dgm:pt modelId="{812D3F29-1A8A-0044-8A66-39AC2DCA3E9E}" type="pres">
      <dgm:prSet presAssocID="{D8486CC2-CEB6-874B-9BCD-E90C45A6585D}" presName="sibTrans" presStyleLbl="sibTrans1D1" presStyleIdx="3" presStyleCnt="6"/>
      <dgm:spPr/>
      <dgm:t>
        <a:bodyPr/>
        <a:lstStyle/>
        <a:p>
          <a:endParaRPr lang="en-US"/>
        </a:p>
      </dgm:t>
    </dgm:pt>
    <dgm:pt modelId="{75006513-A4A5-CD49-BAD8-6BB481592919}" type="pres">
      <dgm:prSet presAssocID="{D8486CC2-CEB6-874B-9BCD-E90C45A6585D}" presName="connectorText" presStyleLbl="sibTrans1D1" presStyleIdx="3" presStyleCnt="6"/>
      <dgm:spPr/>
      <dgm:t>
        <a:bodyPr/>
        <a:lstStyle/>
        <a:p>
          <a:endParaRPr lang="en-US"/>
        </a:p>
      </dgm:t>
    </dgm:pt>
    <dgm:pt modelId="{02D1F671-F895-8540-AE77-C15062B5F37A}" type="pres">
      <dgm:prSet presAssocID="{326C1E41-374A-334A-82FE-17DE0B4AB38F}" presName="node" presStyleLbl="node1" presStyleIdx="4" presStyleCnt="7">
        <dgm:presLayoutVars>
          <dgm:bulletEnabled val="1"/>
        </dgm:presLayoutVars>
      </dgm:prSet>
      <dgm:spPr/>
      <dgm:t>
        <a:bodyPr/>
        <a:lstStyle/>
        <a:p>
          <a:endParaRPr lang="en-US"/>
        </a:p>
      </dgm:t>
    </dgm:pt>
    <dgm:pt modelId="{C9639EB0-1E2C-804E-8580-E462F60E0C94}" type="pres">
      <dgm:prSet presAssocID="{4B4A517E-1DF1-F644-B0F8-2478FBD73BF3}" presName="sibTrans" presStyleLbl="sibTrans1D1" presStyleIdx="4" presStyleCnt="6"/>
      <dgm:spPr/>
      <dgm:t>
        <a:bodyPr/>
        <a:lstStyle/>
        <a:p>
          <a:endParaRPr lang="en-US"/>
        </a:p>
      </dgm:t>
    </dgm:pt>
    <dgm:pt modelId="{C5CCCAE0-339C-0F47-BBBF-719273D1248D}" type="pres">
      <dgm:prSet presAssocID="{4B4A517E-1DF1-F644-B0F8-2478FBD73BF3}" presName="connectorText" presStyleLbl="sibTrans1D1" presStyleIdx="4" presStyleCnt="6"/>
      <dgm:spPr/>
      <dgm:t>
        <a:bodyPr/>
        <a:lstStyle/>
        <a:p>
          <a:endParaRPr lang="en-US"/>
        </a:p>
      </dgm:t>
    </dgm:pt>
    <dgm:pt modelId="{C1D207DA-9CC9-1441-8AF3-7C94E1DC8B4B}" type="pres">
      <dgm:prSet presAssocID="{F1C8D319-59AA-8143-87DE-28B323D62875}" presName="node" presStyleLbl="node1" presStyleIdx="5" presStyleCnt="7">
        <dgm:presLayoutVars>
          <dgm:bulletEnabled val="1"/>
        </dgm:presLayoutVars>
      </dgm:prSet>
      <dgm:spPr/>
      <dgm:t>
        <a:bodyPr/>
        <a:lstStyle/>
        <a:p>
          <a:endParaRPr lang="en-US"/>
        </a:p>
      </dgm:t>
    </dgm:pt>
    <dgm:pt modelId="{EEC4C55E-4CDD-F24F-AD3E-1F2FA38F936D}" type="pres">
      <dgm:prSet presAssocID="{8D191D4F-8B83-7544-AE2D-AD55902AA4FF}" presName="sibTrans" presStyleLbl="sibTrans1D1" presStyleIdx="5" presStyleCnt="6"/>
      <dgm:spPr/>
      <dgm:t>
        <a:bodyPr/>
        <a:lstStyle/>
        <a:p>
          <a:endParaRPr lang="en-US"/>
        </a:p>
      </dgm:t>
    </dgm:pt>
    <dgm:pt modelId="{078971C0-3438-B542-A6A9-DA89737DF25F}" type="pres">
      <dgm:prSet presAssocID="{8D191D4F-8B83-7544-AE2D-AD55902AA4FF}" presName="connectorText" presStyleLbl="sibTrans1D1" presStyleIdx="5" presStyleCnt="6"/>
      <dgm:spPr/>
      <dgm:t>
        <a:bodyPr/>
        <a:lstStyle/>
        <a:p>
          <a:endParaRPr lang="en-US"/>
        </a:p>
      </dgm:t>
    </dgm:pt>
    <dgm:pt modelId="{0080AEC8-A480-0D4B-B743-DCA1CD7CE7A5}" type="pres">
      <dgm:prSet presAssocID="{931F0C29-3CD7-824D-9316-FF3E357CB2A2}" presName="node" presStyleLbl="node1" presStyleIdx="6" presStyleCnt="7" custLinFactX="9933" custLinFactNeighborX="100000" custLinFactNeighborY="141">
        <dgm:presLayoutVars>
          <dgm:bulletEnabled val="1"/>
        </dgm:presLayoutVars>
      </dgm:prSet>
      <dgm:spPr/>
      <dgm:t>
        <a:bodyPr/>
        <a:lstStyle/>
        <a:p>
          <a:endParaRPr lang="en-US"/>
        </a:p>
      </dgm:t>
    </dgm:pt>
  </dgm:ptLst>
  <dgm:cxnLst>
    <dgm:cxn modelId="{3B36BCBE-E483-4AD3-A8D3-4ACDDB730696}" type="presOf" srcId="{931F0C29-3CD7-824D-9316-FF3E357CB2A2}" destId="{0080AEC8-A480-0D4B-B743-DCA1CD7CE7A5}" srcOrd="0" destOrd="0" presId="urn:microsoft.com/office/officeart/2005/8/layout/bProcess3"/>
    <dgm:cxn modelId="{EBDA4B1F-B172-41EF-BC2E-A63740AFF974}" type="presOf" srcId="{4B4A517E-1DF1-F644-B0F8-2478FBD73BF3}" destId="{C9639EB0-1E2C-804E-8580-E462F60E0C94}" srcOrd="0" destOrd="0" presId="urn:microsoft.com/office/officeart/2005/8/layout/bProcess3"/>
    <dgm:cxn modelId="{646AD1A5-ACBD-476A-94C8-B49BF43513A5}" type="presOf" srcId="{78E1B54A-0A76-6440-AA37-A3F8BE1B129A}" destId="{DC59625F-0C21-5145-960C-6511BF9B64A5}" srcOrd="1" destOrd="0" presId="urn:microsoft.com/office/officeart/2005/8/layout/bProcess3"/>
    <dgm:cxn modelId="{C8CE2648-04C0-0146-A794-208A1F227956}" srcId="{C0C08D49-FEF8-0046-AAF4-9E14D8208FFB}" destId="{F1C8D319-59AA-8143-87DE-28B323D62875}" srcOrd="5" destOrd="0" parTransId="{9F142675-4AA1-484A-A4C3-B46436406561}" sibTransId="{8D191D4F-8B83-7544-AE2D-AD55902AA4FF}"/>
    <dgm:cxn modelId="{7DA5AB69-C5DF-485C-90FA-476387E78887}" type="presOf" srcId="{8D191D4F-8B83-7544-AE2D-AD55902AA4FF}" destId="{EEC4C55E-4CDD-F24F-AD3E-1F2FA38F936D}" srcOrd="0" destOrd="0" presId="urn:microsoft.com/office/officeart/2005/8/layout/bProcess3"/>
    <dgm:cxn modelId="{A293F0E7-E4C8-4279-8E82-5A5297FA3AE2}" type="presOf" srcId="{FEA8E124-593D-B140-9EB3-1E3613AA2278}" destId="{09C45BA7-88E3-AD44-9A6F-0ECFAECEDEF6}" srcOrd="0" destOrd="0" presId="urn:microsoft.com/office/officeart/2005/8/layout/bProcess3"/>
    <dgm:cxn modelId="{63338C60-B2B7-48F7-88DB-B0DDA778CFFE}" type="presOf" srcId="{D92C2813-F189-E74A-9DB8-BC11665CEB7E}" destId="{3082BD1B-96DC-0D43-9416-3BAA82ED49D3}" srcOrd="0" destOrd="0" presId="urn:microsoft.com/office/officeart/2005/8/layout/bProcess3"/>
    <dgm:cxn modelId="{0DD59C4C-4F14-4D17-B680-ECEF54EF74FE}" type="presOf" srcId="{B89A1C00-D983-004A-BDE3-8818DF7F95ED}" destId="{4A60C73E-EE19-EC47-B432-390E4FC4D521}" srcOrd="0" destOrd="0" presId="urn:microsoft.com/office/officeart/2005/8/layout/bProcess3"/>
    <dgm:cxn modelId="{B48DDDA7-EBF3-40F5-821B-C467A6E18998}" type="presOf" srcId="{C0C08D49-FEF8-0046-AAF4-9E14D8208FFB}" destId="{FB00B9BE-F336-CD4C-B2F2-295221FC10C2}" srcOrd="0" destOrd="0" presId="urn:microsoft.com/office/officeart/2005/8/layout/bProcess3"/>
    <dgm:cxn modelId="{56FEE75E-361C-4FA1-9917-B5E4C45D81EF}" type="presOf" srcId="{EA1B793B-DA68-BF4E-B625-47CBE7FC44F0}" destId="{7F7A7FE3-C36D-A343-9987-4A59457CE90D}" srcOrd="0" destOrd="0" presId="urn:microsoft.com/office/officeart/2005/8/layout/bProcess3"/>
    <dgm:cxn modelId="{E0E9B271-A6D0-4E42-A6DE-CB681D53117C}" srcId="{C0C08D49-FEF8-0046-AAF4-9E14D8208FFB}" destId="{931F0C29-3CD7-824D-9316-FF3E357CB2A2}" srcOrd="6" destOrd="0" parTransId="{ECB7521B-7336-1146-A1A4-C66722626562}" sibTransId="{8BA6776A-B2CB-514D-B406-4A42971EB805}"/>
    <dgm:cxn modelId="{1A426B1C-5B91-4E2A-A73E-71C9E9444D97}" type="presOf" srcId="{D8486CC2-CEB6-874B-9BCD-E90C45A6585D}" destId="{812D3F29-1A8A-0044-8A66-39AC2DCA3E9E}" srcOrd="0" destOrd="0" presId="urn:microsoft.com/office/officeart/2005/8/layout/bProcess3"/>
    <dgm:cxn modelId="{4A2C638D-ED2F-D646-9D11-E5CD96E0616B}" srcId="{C0C08D49-FEF8-0046-AAF4-9E14D8208FFB}" destId="{326C1E41-374A-334A-82FE-17DE0B4AB38F}" srcOrd="4" destOrd="0" parTransId="{34D52DBD-08C9-3A4F-9741-9A6423073B21}" sibTransId="{4B4A517E-1DF1-F644-B0F8-2478FBD73BF3}"/>
    <dgm:cxn modelId="{D76BD7CE-AC6F-E04B-A760-66CD87A2A0AA}" srcId="{C0C08D49-FEF8-0046-AAF4-9E14D8208FFB}" destId="{EA1B793B-DA68-BF4E-B625-47CBE7FC44F0}" srcOrd="0" destOrd="0" parTransId="{A6F8BABF-B080-CB4C-8F10-D2E6853A2548}" sibTransId="{BBC01108-AFEA-1442-8F37-39008BAA9279}"/>
    <dgm:cxn modelId="{9055D169-7F01-4C00-8AB4-1197CCE2280F}" type="presOf" srcId="{F1C8D319-59AA-8143-87DE-28B323D62875}" destId="{C1D207DA-9CC9-1441-8AF3-7C94E1DC8B4B}" srcOrd="0" destOrd="0" presId="urn:microsoft.com/office/officeart/2005/8/layout/bProcess3"/>
    <dgm:cxn modelId="{AAD51D3E-5649-436E-8284-72802216EA7A}" type="presOf" srcId="{78E1B54A-0A76-6440-AA37-A3F8BE1B129A}" destId="{D9F4CE2D-BD8E-644D-B717-5EC92CBD0AC3}" srcOrd="0" destOrd="0" presId="urn:microsoft.com/office/officeart/2005/8/layout/bProcess3"/>
    <dgm:cxn modelId="{7D0A2AEE-CFFD-4025-8206-08CC5C6B518C}" type="presOf" srcId="{BBC01108-AFEA-1442-8F37-39008BAA9279}" destId="{82113DC1-9C25-2749-B909-738B1D2E7771}" srcOrd="1" destOrd="0" presId="urn:microsoft.com/office/officeart/2005/8/layout/bProcess3"/>
    <dgm:cxn modelId="{EFC7F707-6702-0247-8CB6-5CDFC4FEF25E}" srcId="{C0C08D49-FEF8-0046-AAF4-9E14D8208FFB}" destId="{FEA8E124-593D-B140-9EB3-1E3613AA2278}" srcOrd="2" destOrd="0" parTransId="{C4546F69-6DF6-2349-8E7D-BDE84212B391}" sibTransId="{78E1B54A-0A76-6440-AA37-A3F8BE1B129A}"/>
    <dgm:cxn modelId="{67BB508B-A51F-4330-BB9B-7456299ACCE5}" type="presOf" srcId="{8D191D4F-8B83-7544-AE2D-AD55902AA4FF}" destId="{078971C0-3438-B542-A6A9-DA89737DF25F}" srcOrd="1" destOrd="0" presId="urn:microsoft.com/office/officeart/2005/8/layout/bProcess3"/>
    <dgm:cxn modelId="{7E2A0D8B-D2FD-48A8-95CE-697B21A9EC08}" type="presOf" srcId="{D92C2813-F189-E74A-9DB8-BC11665CEB7E}" destId="{7F3E7B54-79DD-3341-B93C-5663839D5002}" srcOrd="1" destOrd="0" presId="urn:microsoft.com/office/officeart/2005/8/layout/bProcess3"/>
    <dgm:cxn modelId="{6844333E-24B8-4FF7-B2F1-EDBBCC270912}" type="presOf" srcId="{D8486CC2-CEB6-874B-9BCD-E90C45A6585D}" destId="{75006513-A4A5-CD49-BAD8-6BB481592919}" srcOrd="1" destOrd="0" presId="urn:microsoft.com/office/officeart/2005/8/layout/bProcess3"/>
    <dgm:cxn modelId="{4EDF7CA9-6438-4242-BAD6-4148792BAA0C}" srcId="{C0C08D49-FEF8-0046-AAF4-9E14D8208FFB}" destId="{B89A1C00-D983-004A-BDE3-8818DF7F95ED}" srcOrd="3" destOrd="0" parTransId="{0E3FBBEC-F681-7948-9400-CCED02CEF6A4}" sibTransId="{D8486CC2-CEB6-874B-9BCD-E90C45A6585D}"/>
    <dgm:cxn modelId="{1CCB9CC0-206B-AF4C-8164-7E5066ECB756}" srcId="{C0C08D49-FEF8-0046-AAF4-9E14D8208FFB}" destId="{EE60BD09-13D5-BA45-9E78-C8AD3D827372}" srcOrd="1" destOrd="0" parTransId="{8137FBEC-89EF-DA41-9ADD-FAD7CDECCE52}" sibTransId="{D92C2813-F189-E74A-9DB8-BC11665CEB7E}"/>
    <dgm:cxn modelId="{B3E5E506-70FE-4924-8FC6-E8A460FFD12F}" type="presOf" srcId="{326C1E41-374A-334A-82FE-17DE0B4AB38F}" destId="{02D1F671-F895-8540-AE77-C15062B5F37A}" srcOrd="0" destOrd="0" presId="urn:microsoft.com/office/officeart/2005/8/layout/bProcess3"/>
    <dgm:cxn modelId="{7D27E066-5ACB-4536-AF93-C97B9F89A3DB}" type="presOf" srcId="{BBC01108-AFEA-1442-8F37-39008BAA9279}" destId="{9A558FAA-2892-3641-85E4-2034671A61DC}" srcOrd="0" destOrd="0" presId="urn:microsoft.com/office/officeart/2005/8/layout/bProcess3"/>
    <dgm:cxn modelId="{8D528721-7296-467B-BE05-09CB47A9D735}" type="presOf" srcId="{4B4A517E-1DF1-F644-B0F8-2478FBD73BF3}" destId="{C5CCCAE0-339C-0F47-BBBF-719273D1248D}" srcOrd="1" destOrd="0" presId="urn:microsoft.com/office/officeart/2005/8/layout/bProcess3"/>
    <dgm:cxn modelId="{B06D60A8-9B01-43C0-B46C-FB0B542B084E}" type="presOf" srcId="{EE60BD09-13D5-BA45-9E78-C8AD3D827372}" destId="{1F7E7629-1DD3-A740-B7B7-364F2594F18E}" srcOrd="0" destOrd="0" presId="urn:microsoft.com/office/officeart/2005/8/layout/bProcess3"/>
    <dgm:cxn modelId="{3981941E-999D-48CC-95F7-99182C045349}" type="presParOf" srcId="{FB00B9BE-F336-CD4C-B2F2-295221FC10C2}" destId="{7F7A7FE3-C36D-A343-9987-4A59457CE90D}" srcOrd="0" destOrd="0" presId="urn:microsoft.com/office/officeart/2005/8/layout/bProcess3"/>
    <dgm:cxn modelId="{5E8DAEFD-B5DF-45E7-8526-AF9E025841CE}" type="presParOf" srcId="{FB00B9BE-F336-CD4C-B2F2-295221FC10C2}" destId="{9A558FAA-2892-3641-85E4-2034671A61DC}" srcOrd="1" destOrd="0" presId="urn:microsoft.com/office/officeart/2005/8/layout/bProcess3"/>
    <dgm:cxn modelId="{DCAA37E9-CCAC-48AE-A12D-AF0EC4B16D2A}" type="presParOf" srcId="{9A558FAA-2892-3641-85E4-2034671A61DC}" destId="{82113DC1-9C25-2749-B909-738B1D2E7771}" srcOrd="0" destOrd="0" presId="urn:microsoft.com/office/officeart/2005/8/layout/bProcess3"/>
    <dgm:cxn modelId="{59139295-A12E-4E2B-B756-6C871112652D}" type="presParOf" srcId="{FB00B9BE-F336-CD4C-B2F2-295221FC10C2}" destId="{1F7E7629-1DD3-A740-B7B7-364F2594F18E}" srcOrd="2" destOrd="0" presId="urn:microsoft.com/office/officeart/2005/8/layout/bProcess3"/>
    <dgm:cxn modelId="{ED16D6B8-56F2-4CC6-B540-9723A80EA1A4}" type="presParOf" srcId="{FB00B9BE-F336-CD4C-B2F2-295221FC10C2}" destId="{3082BD1B-96DC-0D43-9416-3BAA82ED49D3}" srcOrd="3" destOrd="0" presId="urn:microsoft.com/office/officeart/2005/8/layout/bProcess3"/>
    <dgm:cxn modelId="{B1035A5B-AD67-43E1-A2E9-56AE510519BB}" type="presParOf" srcId="{3082BD1B-96DC-0D43-9416-3BAA82ED49D3}" destId="{7F3E7B54-79DD-3341-B93C-5663839D5002}" srcOrd="0" destOrd="0" presId="urn:microsoft.com/office/officeart/2005/8/layout/bProcess3"/>
    <dgm:cxn modelId="{B07B893E-6596-4C77-B8BA-805EC00934DE}" type="presParOf" srcId="{FB00B9BE-F336-CD4C-B2F2-295221FC10C2}" destId="{09C45BA7-88E3-AD44-9A6F-0ECFAECEDEF6}" srcOrd="4" destOrd="0" presId="urn:microsoft.com/office/officeart/2005/8/layout/bProcess3"/>
    <dgm:cxn modelId="{FDCE71DA-53FA-420F-BC8B-7382DBA8FBF8}" type="presParOf" srcId="{FB00B9BE-F336-CD4C-B2F2-295221FC10C2}" destId="{D9F4CE2D-BD8E-644D-B717-5EC92CBD0AC3}" srcOrd="5" destOrd="0" presId="urn:microsoft.com/office/officeart/2005/8/layout/bProcess3"/>
    <dgm:cxn modelId="{9080E73B-45F9-458E-88F4-7CD4431BFAF0}" type="presParOf" srcId="{D9F4CE2D-BD8E-644D-B717-5EC92CBD0AC3}" destId="{DC59625F-0C21-5145-960C-6511BF9B64A5}" srcOrd="0" destOrd="0" presId="urn:microsoft.com/office/officeart/2005/8/layout/bProcess3"/>
    <dgm:cxn modelId="{0C04E76C-B0A8-451A-9430-0D917F7AA9D0}" type="presParOf" srcId="{FB00B9BE-F336-CD4C-B2F2-295221FC10C2}" destId="{4A60C73E-EE19-EC47-B432-390E4FC4D521}" srcOrd="6" destOrd="0" presId="urn:microsoft.com/office/officeart/2005/8/layout/bProcess3"/>
    <dgm:cxn modelId="{6A8A7A03-D2EC-4765-B624-92EF4327D6FC}" type="presParOf" srcId="{FB00B9BE-F336-CD4C-B2F2-295221FC10C2}" destId="{812D3F29-1A8A-0044-8A66-39AC2DCA3E9E}" srcOrd="7" destOrd="0" presId="urn:microsoft.com/office/officeart/2005/8/layout/bProcess3"/>
    <dgm:cxn modelId="{7090C43C-1BD1-4920-8ED5-08F9BAD4AA45}" type="presParOf" srcId="{812D3F29-1A8A-0044-8A66-39AC2DCA3E9E}" destId="{75006513-A4A5-CD49-BAD8-6BB481592919}" srcOrd="0" destOrd="0" presId="urn:microsoft.com/office/officeart/2005/8/layout/bProcess3"/>
    <dgm:cxn modelId="{6AD61D5B-D0D5-4918-B12C-9DB3E67D5D14}" type="presParOf" srcId="{FB00B9BE-F336-CD4C-B2F2-295221FC10C2}" destId="{02D1F671-F895-8540-AE77-C15062B5F37A}" srcOrd="8" destOrd="0" presId="urn:microsoft.com/office/officeart/2005/8/layout/bProcess3"/>
    <dgm:cxn modelId="{3C285D7B-BCE8-42C8-81E3-A2BA0DA1B37B}" type="presParOf" srcId="{FB00B9BE-F336-CD4C-B2F2-295221FC10C2}" destId="{C9639EB0-1E2C-804E-8580-E462F60E0C94}" srcOrd="9" destOrd="0" presId="urn:microsoft.com/office/officeart/2005/8/layout/bProcess3"/>
    <dgm:cxn modelId="{9463714C-8096-49DA-8741-B5572E989D85}" type="presParOf" srcId="{C9639EB0-1E2C-804E-8580-E462F60E0C94}" destId="{C5CCCAE0-339C-0F47-BBBF-719273D1248D}" srcOrd="0" destOrd="0" presId="urn:microsoft.com/office/officeart/2005/8/layout/bProcess3"/>
    <dgm:cxn modelId="{1B39786D-EFE3-4576-A0FE-B32154ED0776}" type="presParOf" srcId="{FB00B9BE-F336-CD4C-B2F2-295221FC10C2}" destId="{C1D207DA-9CC9-1441-8AF3-7C94E1DC8B4B}" srcOrd="10" destOrd="0" presId="urn:microsoft.com/office/officeart/2005/8/layout/bProcess3"/>
    <dgm:cxn modelId="{F856C718-E9C4-46F6-8045-FF6F66B5E813}" type="presParOf" srcId="{FB00B9BE-F336-CD4C-B2F2-295221FC10C2}" destId="{EEC4C55E-4CDD-F24F-AD3E-1F2FA38F936D}" srcOrd="11" destOrd="0" presId="urn:microsoft.com/office/officeart/2005/8/layout/bProcess3"/>
    <dgm:cxn modelId="{CD517D60-DB5D-423B-8A98-8D3374B9FBAC}" type="presParOf" srcId="{EEC4C55E-4CDD-F24F-AD3E-1F2FA38F936D}" destId="{078971C0-3438-B542-A6A9-DA89737DF25F}" srcOrd="0" destOrd="0" presId="urn:microsoft.com/office/officeart/2005/8/layout/bProcess3"/>
    <dgm:cxn modelId="{1BE7D26E-7B82-490E-A873-C98856DE5251}" type="presParOf" srcId="{FB00B9BE-F336-CD4C-B2F2-295221FC10C2}" destId="{0080AEC8-A480-0D4B-B743-DCA1CD7CE7A5}" srcOrd="12" destOrd="0" presId="urn:microsoft.com/office/officeart/2005/8/layout/b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58FAA-2892-3641-85E4-2034671A61DC}">
      <dsp:nvSpPr>
        <dsp:cNvPr id="0" name=""/>
        <dsp:cNvSpPr/>
      </dsp:nvSpPr>
      <dsp:spPr>
        <a:xfrm>
          <a:off x="1571084" y="915226"/>
          <a:ext cx="330204" cy="91440"/>
        </a:xfrm>
        <a:custGeom>
          <a:avLst/>
          <a:gdLst/>
          <a:ahLst/>
          <a:cxnLst/>
          <a:rect l="0" t="0" r="0" b="0"/>
          <a:pathLst>
            <a:path>
              <a:moveTo>
                <a:pt x="0" y="45720"/>
              </a:moveTo>
              <a:lnTo>
                <a:pt x="330204"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27166" y="959142"/>
        <a:ext cx="18040" cy="3608"/>
      </dsp:txXfrm>
    </dsp:sp>
    <dsp:sp modelId="{7F7A7FE3-C36D-A343-9987-4A59457CE90D}">
      <dsp:nvSpPr>
        <dsp:cNvPr id="0" name=""/>
        <dsp:cNvSpPr/>
      </dsp:nvSpPr>
      <dsp:spPr>
        <a:xfrm>
          <a:off x="4167" y="490331"/>
          <a:ext cx="1568717" cy="94123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t>Discovering</a:t>
          </a:r>
          <a:endParaRPr lang="en-US" sz="1800" kern="1200" dirty="0"/>
        </a:p>
      </dsp:txBody>
      <dsp:txXfrm>
        <a:off x="4167" y="490331"/>
        <a:ext cx="1568717" cy="941230"/>
      </dsp:txXfrm>
    </dsp:sp>
    <dsp:sp modelId="{3082BD1B-96DC-0D43-9416-3BAA82ED49D3}">
      <dsp:nvSpPr>
        <dsp:cNvPr id="0" name=""/>
        <dsp:cNvSpPr/>
      </dsp:nvSpPr>
      <dsp:spPr>
        <a:xfrm>
          <a:off x="3500606" y="915226"/>
          <a:ext cx="330204" cy="91440"/>
        </a:xfrm>
        <a:custGeom>
          <a:avLst/>
          <a:gdLst/>
          <a:ahLst/>
          <a:cxnLst/>
          <a:rect l="0" t="0" r="0" b="0"/>
          <a:pathLst>
            <a:path>
              <a:moveTo>
                <a:pt x="0" y="45720"/>
              </a:moveTo>
              <a:lnTo>
                <a:pt x="330204"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56688" y="959142"/>
        <a:ext cx="18040" cy="3608"/>
      </dsp:txXfrm>
    </dsp:sp>
    <dsp:sp modelId="{1F7E7629-1DD3-A740-B7B7-364F2594F18E}">
      <dsp:nvSpPr>
        <dsp:cNvPr id="0" name=""/>
        <dsp:cNvSpPr/>
      </dsp:nvSpPr>
      <dsp:spPr>
        <a:xfrm>
          <a:off x="1933689" y="490331"/>
          <a:ext cx="1568717" cy="94123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t>Annotating</a:t>
          </a:r>
          <a:endParaRPr lang="en-US" sz="1800" kern="1200" dirty="0"/>
        </a:p>
      </dsp:txBody>
      <dsp:txXfrm>
        <a:off x="1933689" y="490331"/>
        <a:ext cx="1568717" cy="941230"/>
      </dsp:txXfrm>
    </dsp:sp>
    <dsp:sp modelId="{D9F4CE2D-BD8E-644D-B717-5EC92CBD0AC3}">
      <dsp:nvSpPr>
        <dsp:cNvPr id="0" name=""/>
        <dsp:cNvSpPr/>
      </dsp:nvSpPr>
      <dsp:spPr>
        <a:xfrm>
          <a:off x="788525" y="1429761"/>
          <a:ext cx="3859044" cy="330204"/>
        </a:xfrm>
        <a:custGeom>
          <a:avLst/>
          <a:gdLst/>
          <a:ahLst/>
          <a:cxnLst/>
          <a:rect l="0" t="0" r="0" b="0"/>
          <a:pathLst>
            <a:path>
              <a:moveTo>
                <a:pt x="3859044" y="0"/>
              </a:moveTo>
              <a:lnTo>
                <a:pt x="3859044" y="182202"/>
              </a:lnTo>
              <a:lnTo>
                <a:pt x="0" y="182202"/>
              </a:lnTo>
              <a:lnTo>
                <a:pt x="0" y="330204"/>
              </a:lnTo>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21151" y="1593059"/>
        <a:ext cx="193793" cy="3608"/>
      </dsp:txXfrm>
    </dsp:sp>
    <dsp:sp modelId="{09C45BA7-88E3-AD44-9A6F-0ECFAECEDEF6}">
      <dsp:nvSpPr>
        <dsp:cNvPr id="0" name=""/>
        <dsp:cNvSpPr/>
      </dsp:nvSpPr>
      <dsp:spPr>
        <a:xfrm>
          <a:off x="3863211" y="490331"/>
          <a:ext cx="1568717" cy="94123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t>Comparing</a:t>
          </a:r>
          <a:endParaRPr lang="en-US" sz="1800" kern="1200" dirty="0"/>
        </a:p>
      </dsp:txBody>
      <dsp:txXfrm>
        <a:off x="3863211" y="490331"/>
        <a:ext cx="1568717" cy="941230"/>
      </dsp:txXfrm>
    </dsp:sp>
    <dsp:sp modelId="{812D3F29-1A8A-0044-8A66-39AC2DCA3E9E}">
      <dsp:nvSpPr>
        <dsp:cNvPr id="0" name=""/>
        <dsp:cNvSpPr/>
      </dsp:nvSpPr>
      <dsp:spPr>
        <a:xfrm>
          <a:off x="1571084" y="2217261"/>
          <a:ext cx="330204" cy="91440"/>
        </a:xfrm>
        <a:custGeom>
          <a:avLst/>
          <a:gdLst/>
          <a:ahLst/>
          <a:cxnLst/>
          <a:rect l="0" t="0" r="0" b="0"/>
          <a:pathLst>
            <a:path>
              <a:moveTo>
                <a:pt x="0" y="45720"/>
              </a:moveTo>
              <a:lnTo>
                <a:pt x="330204" y="45720"/>
              </a:lnTo>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27166" y="2261177"/>
        <a:ext cx="18040" cy="3608"/>
      </dsp:txXfrm>
    </dsp:sp>
    <dsp:sp modelId="{4A60C73E-EE19-EC47-B432-390E4FC4D521}">
      <dsp:nvSpPr>
        <dsp:cNvPr id="0" name=""/>
        <dsp:cNvSpPr/>
      </dsp:nvSpPr>
      <dsp:spPr>
        <a:xfrm>
          <a:off x="4167" y="1792366"/>
          <a:ext cx="1568717" cy="941230"/>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t>Referring</a:t>
          </a:r>
          <a:endParaRPr lang="en-US" sz="1800" kern="1200" dirty="0"/>
        </a:p>
      </dsp:txBody>
      <dsp:txXfrm>
        <a:off x="4167" y="1792366"/>
        <a:ext cx="1568717" cy="941230"/>
      </dsp:txXfrm>
    </dsp:sp>
    <dsp:sp modelId="{C9639EB0-1E2C-804E-8580-E462F60E0C94}">
      <dsp:nvSpPr>
        <dsp:cNvPr id="0" name=""/>
        <dsp:cNvSpPr/>
      </dsp:nvSpPr>
      <dsp:spPr>
        <a:xfrm>
          <a:off x="3500606" y="2217261"/>
          <a:ext cx="330204" cy="91440"/>
        </a:xfrm>
        <a:custGeom>
          <a:avLst/>
          <a:gdLst/>
          <a:ahLst/>
          <a:cxnLst/>
          <a:rect l="0" t="0" r="0" b="0"/>
          <a:pathLst>
            <a:path>
              <a:moveTo>
                <a:pt x="0" y="45720"/>
              </a:moveTo>
              <a:lnTo>
                <a:pt x="330204" y="45720"/>
              </a:lnTo>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56688" y="2261177"/>
        <a:ext cx="18040" cy="3608"/>
      </dsp:txXfrm>
    </dsp:sp>
    <dsp:sp modelId="{02D1F671-F895-8540-AE77-C15062B5F37A}">
      <dsp:nvSpPr>
        <dsp:cNvPr id="0" name=""/>
        <dsp:cNvSpPr/>
      </dsp:nvSpPr>
      <dsp:spPr>
        <a:xfrm>
          <a:off x="1933689" y="1792366"/>
          <a:ext cx="1568717" cy="941230"/>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t>Sampling</a:t>
          </a:r>
          <a:endParaRPr lang="en-US" sz="1800" kern="1200" dirty="0"/>
        </a:p>
      </dsp:txBody>
      <dsp:txXfrm>
        <a:off x="1933689" y="1792366"/>
        <a:ext cx="1568717" cy="941230"/>
      </dsp:txXfrm>
    </dsp:sp>
    <dsp:sp modelId="{EEC4C55E-4CDD-F24F-AD3E-1F2FA38F936D}">
      <dsp:nvSpPr>
        <dsp:cNvPr id="0" name=""/>
        <dsp:cNvSpPr/>
      </dsp:nvSpPr>
      <dsp:spPr>
        <a:xfrm>
          <a:off x="2513063" y="2731796"/>
          <a:ext cx="2134506" cy="331532"/>
        </a:xfrm>
        <a:custGeom>
          <a:avLst/>
          <a:gdLst/>
          <a:ahLst/>
          <a:cxnLst/>
          <a:rect l="0" t="0" r="0" b="0"/>
          <a:pathLst>
            <a:path>
              <a:moveTo>
                <a:pt x="2134506" y="0"/>
              </a:moveTo>
              <a:lnTo>
                <a:pt x="2134506" y="182866"/>
              </a:lnTo>
              <a:lnTo>
                <a:pt x="0" y="182866"/>
              </a:lnTo>
              <a:lnTo>
                <a:pt x="0" y="331532"/>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26191" y="2895758"/>
        <a:ext cx="108250" cy="3608"/>
      </dsp:txXfrm>
    </dsp:sp>
    <dsp:sp modelId="{C1D207DA-9CC9-1441-8AF3-7C94E1DC8B4B}">
      <dsp:nvSpPr>
        <dsp:cNvPr id="0" name=""/>
        <dsp:cNvSpPr/>
      </dsp:nvSpPr>
      <dsp:spPr>
        <a:xfrm>
          <a:off x="3863211" y="1792366"/>
          <a:ext cx="1568717" cy="94123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t>Illustrating</a:t>
          </a:r>
          <a:endParaRPr lang="en-US" sz="1800" kern="1200" dirty="0"/>
        </a:p>
      </dsp:txBody>
      <dsp:txXfrm>
        <a:off x="3863211" y="1792366"/>
        <a:ext cx="1568717" cy="941230"/>
      </dsp:txXfrm>
    </dsp:sp>
    <dsp:sp modelId="{0080AEC8-A480-0D4B-B743-DCA1CD7CE7A5}">
      <dsp:nvSpPr>
        <dsp:cNvPr id="0" name=""/>
        <dsp:cNvSpPr/>
      </dsp:nvSpPr>
      <dsp:spPr>
        <a:xfrm>
          <a:off x="1728705" y="3095728"/>
          <a:ext cx="1568717" cy="94123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t>Representing</a:t>
          </a:r>
          <a:endParaRPr lang="en-US" sz="1800" kern="1200" dirty="0"/>
        </a:p>
      </dsp:txBody>
      <dsp:txXfrm>
        <a:off x="1728705" y="3095728"/>
        <a:ext cx="1568717" cy="941230"/>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780" cy="495935"/>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41451" y="0"/>
            <a:ext cx="2938780" cy="495935"/>
          </a:xfrm>
          <a:prstGeom prst="rect">
            <a:avLst/>
          </a:prstGeom>
        </p:spPr>
        <p:txBody>
          <a:bodyPr vert="horz" lIns="91440" tIns="45720" rIns="91440" bIns="45720" rtlCol="0"/>
          <a:lstStyle>
            <a:lvl1pPr algn="r">
              <a:defRPr sz="1200"/>
            </a:lvl1pPr>
          </a:lstStyle>
          <a:p>
            <a:fld id="{0A2D8184-49BE-40E8-B2E6-C105CB82BC14}" type="datetimeFigureOut">
              <a:rPr lang="en-ZA" smtClean="0"/>
              <a:pPr/>
              <a:t>2012/09/05</a:t>
            </a:fld>
            <a:endParaRPr lang="en-ZA"/>
          </a:p>
        </p:txBody>
      </p:sp>
      <p:sp>
        <p:nvSpPr>
          <p:cNvPr id="4" name="Slide Image Placeholder 3"/>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8180" y="4711383"/>
            <a:ext cx="5425440" cy="44634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21044"/>
            <a:ext cx="2938780" cy="495935"/>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41451" y="9421044"/>
            <a:ext cx="2938780" cy="495935"/>
          </a:xfrm>
          <a:prstGeom prst="rect">
            <a:avLst/>
          </a:prstGeom>
        </p:spPr>
        <p:txBody>
          <a:bodyPr vert="horz" lIns="91440" tIns="45720" rIns="91440" bIns="45720" rtlCol="0" anchor="b"/>
          <a:lstStyle>
            <a:lvl1pPr algn="r">
              <a:defRPr sz="1200"/>
            </a:lvl1pPr>
          </a:lstStyle>
          <a:p>
            <a:fld id="{567BB4B8-9DF0-4B1F-923B-EA382C142649}" type="slidenum">
              <a:rPr lang="en-ZA" smtClean="0"/>
              <a:pPr/>
              <a:t>‹#›</a:t>
            </a:fld>
            <a:endParaRPr lang="en-ZA"/>
          </a:p>
        </p:txBody>
      </p:sp>
    </p:spTree>
    <p:extLst>
      <p:ext uri="{BB962C8B-B14F-4D97-AF65-F5344CB8AC3E}">
        <p14:creationId xmlns:p14="http://schemas.microsoft.com/office/powerpoint/2010/main" val="2469857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The_New_Yorker"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press.linkedin.com/about"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www.academia.edu/about" TargetMode="External"/><Relationship Id="rId4" Type="http://schemas.openxmlformats.org/officeDocument/2006/relationships/hyperlink" Target="http://newsroom.fb.com/content/default.aspx?NewsAreaId=22"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twitter.com/pgroth" TargetMode="External"/><Relationship Id="rId3" Type="http://schemas.openxmlformats.org/officeDocument/2006/relationships/hyperlink" Target="http://jasonpriem.com/" TargetMode="External"/><Relationship Id="rId7" Type="http://schemas.openxmlformats.org/officeDocument/2006/relationships/hyperlink" Target="http://www.few.vu.nl/~pgroth"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twitter.com/readermeter" TargetMode="External"/><Relationship Id="rId5" Type="http://schemas.openxmlformats.org/officeDocument/2006/relationships/hyperlink" Target="http://nitens.org/taraborelli" TargetMode="External"/><Relationship Id="rId10" Type="http://schemas.openxmlformats.org/officeDocument/2006/relationships/hyperlink" Target="http://twitter.com/cameronneylon" TargetMode="External"/><Relationship Id="rId4" Type="http://schemas.openxmlformats.org/officeDocument/2006/relationships/hyperlink" Target="http://twitter.com/jasonpriem" TargetMode="External"/><Relationship Id="rId9" Type="http://schemas.openxmlformats.org/officeDocument/2006/relationships/hyperlink" Target="http://cameronneylon.net/"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mc.com/collateral/demos/microsites/emc-digital-universe-2011/index.htm"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researchgate.net/"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creativecommons.org/licenses/by-sa/2.5/za/"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slideshare.net/lesliechan/globlal-perspective-on-open-research-a-birds-eye-view"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www.gimp.org/" TargetMode="External"/><Relationship Id="rId13" Type="http://schemas.openxmlformats.org/officeDocument/2006/relationships/hyperlink" Target="http://googlenotebookblog.blogspot.com/2009/01/stopping-development-on-google-notebook.html" TargetMode="External"/><Relationship Id="rId18" Type="http://schemas.openxmlformats.org/officeDocument/2006/relationships/hyperlink" Target="http://www.openstreetmap.org/traces" TargetMode="External"/><Relationship Id="rId3" Type="http://schemas.openxmlformats.org/officeDocument/2006/relationships/hyperlink" Target="http://bubbl.us/" TargetMode="External"/><Relationship Id="rId21" Type="http://schemas.openxmlformats.org/officeDocument/2006/relationships/hyperlink" Target="http://twitter.com/" TargetMode="External"/><Relationship Id="rId7" Type="http://schemas.openxmlformats.org/officeDocument/2006/relationships/hyperlink" Target="http://scholar.google.com/" TargetMode="External"/><Relationship Id="rId12" Type="http://schemas.openxmlformats.org/officeDocument/2006/relationships/hyperlink" Target="http://www.google.com/notebook/" TargetMode="External"/><Relationship Id="rId17" Type="http://schemas.openxmlformats.org/officeDocument/2006/relationships/hyperlink" Target="http://maps.google.com/" TargetMode="External"/><Relationship Id="rId2" Type="http://schemas.openxmlformats.org/officeDocument/2006/relationships/slide" Target="../slides/slide12.xml"/><Relationship Id="rId16" Type="http://schemas.openxmlformats.org/officeDocument/2006/relationships/hyperlink" Target="http://www.mendeley.com/" TargetMode="External"/><Relationship Id="rId20" Type="http://schemas.openxmlformats.org/officeDocument/2006/relationships/hyperlink" Target="http://www.tumblr.com/" TargetMode="External"/><Relationship Id="rId1" Type="http://schemas.openxmlformats.org/officeDocument/2006/relationships/notesMaster" Target="../notesMasters/notesMaster1.xml"/><Relationship Id="rId6" Type="http://schemas.openxmlformats.org/officeDocument/2006/relationships/hyperlink" Target="http://www.openarchives.org/service/listproviders.html" TargetMode="External"/><Relationship Id="rId11" Type="http://schemas.openxmlformats.org/officeDocument/2006/relationships/hyperlink" Target="http://evernote.com/" TargetMode="External"/><Relationship Id="rId5" Type="http://schemas.openxmlformats.org/officeDocument/2006/relationships/hyperlink" Target="http://www.base-search.net/" TargetMode="External"/><Relationship Id="rId15" Type="http://schemas.openxmlformats.org/officeDocument/2006/relationships/hyperlink" Target="http://www.endnote.com/" TargetMode="External"/><Relationship Id="rId10" Type="http://schemas.openxmlformats.org/officeDocument/2006/relationships/hyperlink" Target="http://www.profhacker.com/2009/10/05/free-online-tools-for-images-and-graphic-design/" TargetMode="External"/><Relationship Id="rId19" Type="http://schemas.openxmlformats.org/officeDocument/2006/relationships/hyperlink" Target="http://wordpress.org/" TargetMode="External"/><Relationship Id="rId4" Type="http://schemas.openxmlformats.org/officeDocument/2006/relationships/hyperlink" Target="http://freemind.sourceforge.net/wiki/index.php/Main_Page" TargetMode="External"/><Relationship Id="rId9" Type="http://schemas.openxmlformats.org/officeDocument/2006/relationships/hyperlink" Target="http://www.picnik.com/app" TargetMode="External"/><Relationship Id="rId14" Type="http://schemas.openxmlformats.org/officeDocument/2006/relationships/hyperlink" Target="http://www.mith2.umd.edu/products/lightbox/" TargetMode="External"/><Relationship Id="rId22" Type="http://schemas.openxmlformats.org/officeDocument/2006/relationships/hyperlink" Target="https://digitalresearchtools.pbworks.com/w/page/17801672/FrontPage"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Peter Steiner published by </a:t>
            </a:r>
            <a:r>
              <a:rPr lang="en-ZA" i="1" dirty="0" smtClean="0">
                <a:hlinkClick r:id="rId3" tooltip="The New Yorker"/>
              </a:rPr>
              <a:t>The New Yorker</a:t>
            </a:r>
            <a:r>
              <a:rPr lang="en-ZA" dirty="0" smtClean="0"/>
              <a:t> on July 5, </a:t>
            </a:r>
            <a:r>
              <a:rPr lang="en-ZA" dirty="0" smtClean="0"/>
              <a:t>1993</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2</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As of 2 August 2012, LinkedIn had 175m</a:t>
            </a:r>
            <a:r>
              <a:rPr lang="en-ZA" sz="1200" kern="1200" baseline="30000" dirty="0" smtClean="0">
                <a:solidFill>
                  <a:schemeClr val="tx1"/>
                </a:solidFill>
                <a:effectLst/>
                <a:latin typeface="+mn-lt"/>
                <a:ea typeface="+mn-ea"/>
                <a:cs typeface="+mn-cs"/>
              </a:rPr>
              <a:t>+</a:t>
            </a:r>
            <a:r>
              <a:rPr lang="en-ZA" sz="1200" kern="1200" dirty="0" smtClean="0">
                <a:solidFill>
                  <a:schemeClr val="tx1"/>
                </a:solidFill>
                <a:effectLst/>
                <a:latin typeface="+mn-lt"/>
                <a:ea typeface="+mn-ea"/>
                <a:cs typeface="+mn-cs"/>
              </a:rPr>
              <a:t> professionals from around the world, 44m</a:t>
            </a:r>
            <a:r>
              <a:rPr lang="en-ZA" sz="1200" kern="1200" baseline="30000" dirty="0" smtClean="0">
                <a:solidFill>
                  <a:schemeClr val="tx1"/>
                </a:solidFill>
                <a:effectLst/>
                <a:latin typeface="+mn-lt"/>
                <a:ea typeface="+mn-ea"/>
                <a:cs typeface="+mn-cs"/>
              </a:rPr>
              <a:t>+</a:t>
            </a:r>
            <a:r>
              <a:rPr lang="en-ZA" sz="1200" kern="1200" dirty="0" smtClean="0">
                <a:solidFill>
                  <a:schemeClr val="tx1"/>
                </a:solidFill>
                <a:effectLst/>
                <a:latin typeface="+mn-lt"/>
                <a:ea typeface="+mn-ea"/>
                <a:cs typeface="+mn-cs"/>
              </a:rPr>
              <a:t> of these members from Europe, Middle East and Africa (as of February 17, 2012; </a:t>
            </a:r>
            <a:r>
              <a:rPr lang="en-ZA" sz="1200" u="sng" kern="1200" dirty="0" smtClean="0">
                <a:solidFill>
                  <a:schemeClr val="tx1"/>
                </a:solidFill>
                <a:effectLst/>
                <a:latin typeface="+mn-lt"/>
                <a:ea typeface="+mn-ea"/>
                <a:cs typeface="+mn-cs"/>
                <a:hlinkClick r:id="rId3"/>
              </a:rPr>
              <a:t>http://press.linkedin.com/about</a:t>
            </a:r>
            <a:r>
              <a:rPr lang="en-ZA"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As of the end of June 2012, Facebook had 955 million monthly active users.  Approximately 81% of these users are from outside the USA and Canada (</a:t>
            </a:r>
            <a:r>
              <a:rPr lang="en-ZA" sz="1200" u="sng" kern="1200" dirty="0" smtClean="0">
                <a:solidFill>
                  <a:schemeClr val="tx1"/>
                </a:solidFill>
                <a:effectLst/>
                <a:latin typeface="+mn-lt"/>
                <a:ea typeface="+mn-ea"/>
                <a:cs typeface="+mn-cs"/>
                <a:hlinkClick r:id="rId4"/>
              </a:rPr>
              <a:t>http://newsroom.fb.com/content/default.aspx?NewsAreaId=22</a:t>
            </a:r>
            <a:r>
              <a:rPr lang="en-ZA"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As of 31 August 2012, Academia.edu had 1,794,003 academics have signed up to their service (</a:t>
            </a:r>
            <a:r>
              <a:rPr lang="en-ZA" sz="1200" u="sng" kern="1200" dirty="0" smtClean="0">
                <a:solidFill>
                  <a:schemeClr val="tx1"/>
                </a:solidFill>
                <a:effectLst/>
                <a:latin typeface="+mn-lt"/>
                <a:ea typeface="+mn-ea"/>
                <a:cs typeface="+mn-cs"/>
                <a:hlinkClick r:id="rId5"/>
              </a:rPr>
              <a:t>http://www.academia.edu/about</a:t>
            </a:r>
            <a:r>
              <a:rPr lang="en-ZA" sz="1200" kern="1200" dirty="0" smtClean="0">
                <a:solidFill>
                  <a:schemeClr val="tx1"/>
                </a:solidFill>
                <a:effectLst/>
                <a:latin typeface="+mn-lt"/>
                <a:ea typeface="+mn-ea"/>
                <a:cs typeface="+mn-cs"/>
              </a:rPr>
              <a:t>).</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19</a:t>
            </a:fld>
            <a:endParaRPr lang="en-ZA"/>
          </a:p>
        </p:txBody>
      </p:sp>
    </p:spTree>
    <p:extLst>
      <p:ext uri="{BB962C8B-B14F-4D97-AF65-F5344CB8AC3E}">
        <p14:creationId xmlns:p14="http://schemas.microsoft.com/office/powerpoint/2010/main" val="4068661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ZA" dirty="0" smtClean="0"/>
              <a:t>Decide if this is valuable. </a:t>
            </a:r>
            <a:r>
              <a:rPr lang="en-ZA" dirty="0" err="1" smtClean="0"/>
              <a:t>Wikipedia.PeerIndex</a:t>
            </a:r>
            <a:r>
              <a:rPr lang="en-ZA" dirty="0" smtClean="0"/>
              <a:t> </a:t>
            </a:r>
            <a:r>
              <a:rPr lang="en-ZA" dirty="0" smtClean="0"/>
              <a:t>is a London-based company providing social media analytics based on footprints from use of major social media services (currently Twitter, LinkedIn, Facebook and </a:t>
            </a:r>
            <a:r>
              <a:rPr lang="en-ZA" dirty="0" err="1" smtClean="0"/>
              <a:t>Quora</a:t>
            </a:r>
            <a:r>
              <a:rPr lang="en-ZA" dirty="0" smtClean="0"/>
              <a:t>). Part of an emerging group of Social Media Analytics providers[2], </a:t>
            </a:r>
            <a:r>
              <a:rPr lang="en-ZA" dirty="0" err="1" smtClean="0"/>
              <a:t>PeerIndex</a:t>
            </a:r>
            <a:r>
              <a:rPr lang="en-ZA" dirty="0" smtClean="0"/>
              <a:t> helps social media contributors assess and score their influence and benefit from the social capital they have built up. </a:t>
            </a:r>
            <a:r>
              <a:rPr lang="en-ZA" dirty="0" err="1" smtClean="0"/>
              <a:t>PeerIndex</a:t>
            </a:r>
            <a:r>
              <a:rPr lang="en-ZA" dirty="0" smtClean="0"/>
              <a:t> currently tracks ca. 45 million Twitter profiles, making the company one of the leaders in its </a:t>
            </a:r>
            <a:r>
              <a:rPr lang="en-ZA" dirty="0" smtClean="0"/>
              <a:t>sector.</a:t>
            </a:r>
            <a:endParaRPr lang="en-ZA" dirty="0" smtClean="0"/>
          </a:p>
          <a:p>
            <a:endParaRPr lang="en-ZA" dirty="0" smtClean="0"/>
          </a:p>
          <a:p>
            <a:r>
              <a:rPr lang="en-ZA" dirty="0" err="1" smtClean="0"/>
              <a:t>PeerIndex</a:t>
            </a:r>
            <a:r>
              <a:rPr lang="en-ZA" dirty="0" smtClean="0"/>
              <a:t> was founded in 2009 by </a:t>
            </a:r>
            <a:r>
              <a:rPr lang="en-ZA" dirty="0" err="1" smtClean="0"/>
              <a:t>Azeem</a:t>
            </a:r>
            <a:r>
              <a:rPr lang="en-ZA" dirty="0" smtClean="0"/>
              <a:t> </a:t>
            </a:r>
            <a:r>
              <a:rPr lang="en-ZA" dirty="0" err="1" smtClean="0"/>
              <a:t>Azhar</a:t>
            </a:r>
            <a:r>
              <a:rPr lang="en-ZA" dirty="0" smtClean="0"/>
              <a:t>, a former journalist and Reuters executive, </a:t>
            </a:r>
            <a:r>
              <a:rPr lang="en-ZA" dirty="0" err="1" smtClean="0"/>
              <a:t>Ditlev</a:t>
            </a:r>
            <a:r>
              <a:rPr lang="en-ZA" dirty="0" smtClean="0"/>
              <a:t> </a:t>
            </a:r>
            <a:r>
              <a:rPr lang="en-ZA" dirty="0" err="1" smtClean="0"/>
              <a:t>Schwanenflügel</a:t>
            </a:r>
            <a:r>
              <a:rPr lang="en-ZA" dirty="0" smtClean="0"/>
              <a:t>, a former McKinsey consultant and Bill </a:t>
            </a:r>
            <a:r>
              <a:rPr lang="en-ZA" dirty="0" err="1" smtClean="0"/>
              <a:t>Emmott</a:t>
            </a:r>
            <a:r>
              <a:rPr lang="en-ZA" dirty="0" smtClean="0"/>
              <a:t> (the former Editor-in-chief of The Economist) backed by a number of internet investors.</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22</a:t>
            </a:fld>
            <a:endParaRPr lang="en-ZA"/>
          </a:p>
        </p:txBody>
      </p:sp>
    </p:spTree>
    <p:extLst>
      <p:ext uri="{BB962C8B-B14F-4D97-AF65-F5344CB8AC3E}">
        <p14:creationId xmlns:p14="http://schemas.microsoft.com/office/powerpoint/2010/main" val="3169397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Thanks to Sam Gross’ New </a:t>
            </a:r>
            <a:r>
              <a:rPr lang="en-ZA" smtClean="0"/>
              <a:t>Yorker</a:t>
            </a:r>
            <a:r>
              <a:rPr lang="en-ZA" baseline="0" smtClean="0"/>
              <a:t> cartoon</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25</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Jason </a:t>
            </a:r>
            <a:r>
              <a:rPr lang="en-ZA" dirty="0" err="1" smtClean="0">
                <a:hlinkClick r:id="rId3"/>
              </a:rPr>
              <a:t>Priem</a:t>
            </a:r>
            <a:r>
              <a:rPr lang="en-ZA" dirty="0" smtClean="0"/>
              <a:t>, University of North Carolina-Chapel Hill (</a:t>
            </a:r>
            <a:r>
              <a:rPr lang="en-ZA" dirty="0" smtClean="0">
                <a:hlinkClick r:id="rId4"/>
              </a:rPr>
              <a:t>@</a:t>
            </a:r>
            <a:r>
              <a:rPr lang="en-ZA" dirty="0" err="1" smtClean="0">
                <a:hlinkClick r:id="rId4"/>
              </a:rPr>
              <a:t>jasonpriem</a:t>
            </a:r>
            <a:r>
              <a:rPr lang="en-ZA" dirty="0" smtClean="0"/>
              <a:t>)</a:t>
            </a:r>
            <a:br>
              <a:rPr lang="en-ZA" dirty="0" smtClean="0"/>
            </a:br>
            <a:r>
              <a:rPr lang="en-ZA" dirty="0" smtClean="0">
                <a:hlinkClick r:id="rId5"/>
              </a:rPr>
              <a:t>Dario </a:t>
            </a:r>
            <a:r>
              <a:rPr lang="en-ZA" dirty="0" err="1" smtClean="0">
                <a:hlinkClick r:id="rId5"/>
              </a:rPr>
              <a:t>Taraborelli</a:t>
            </a:r>
            <a:r>
              <a:rPr lang="en-ZA" dirty="0" smtClean="0"/>
              <a:t>, Wikimedia Foundation (</a:t>
            </a:r>
            <a:r>
              <a:rPr lang="en-ZA" dirty="0" smtClean="0">
                <a:hlinkClick r:id="rId6"/>
              </a:rPr>
              <a:t>@</a:t>
            </a:r>
            <a:r>
              <a:rPr lang="en-ZA" dirty="0" err="1" smtClean="0">
                <a:hlinkClick r:id="rId6"/>
              </a:rPr>
              <a:t>readermeter</a:t>
            </a:r>
            <a:r>
              <a:rPr lang="en-ZA" dirty="0" smtClean="0"/>
              <a:t>)</a:t>
            </a:r>
            <a:br>
              <a:rPr lang="en-ZA" dirty="0" smtClean="0"/>
            </a:br>
            <a:r>
              <a:rPr lang="en-ZA" dirty="0" smtClean="0">
                <a:hlinkClick r:id="rId7"/>
              </a:rPr>
              <a:t>Paul </a:t>
            </a:r>
            <a:r>
              <a:rPr lang="en-ZA" dirty="0" err="1" smtClean="0">
                <a:hlinkClick r:id="rId7"/>
              </a:rPr>
              <a:t>Groth</a:t>
            </a:r>
            <a:r>
              <a:rPr lang="en-ZA" dirty="0" smtClean="0"/>
              <a:t>, VU University Amsterdam (</a:t>
            </a:r>
            <a:r>
              <a:rPr lang="en-ZA" dirty="0" smtClean="0">
                <a:hlinkClick r:id="rId8"/>
              </a:rPr>
              <a:t>@</a:t>
            </a:r>
            <a:r>
              <a:rPr lang="en-ZA" dirty="0" err="1" smtClean="0">
                <a:hlinkClick r:id="rId8"/>
              </a:rPr>
              <a:t>pgroth</a:t>
            </a:r>
            <a:r>
              <a:rPr lang="en-ZA" dirty="0" smtClean="0"/>
              <a:t>)</a:t>
            </a:r>
            <a:br>
              <a:rPr lang="en-ZA" dirty="0" smtClean="0"/>
            </a:br>
            <a:r>
              <a:rPr lang="en-ZA" dirty="0" smtClean="0">
                <a:hlinkClick r:id="rId9"/>
              </a:rPr>
              <a:t>Cameron </a:t>
            </a:r>
            <a:r>
              <a:rPr lang="en-ZA" dirty="0" err="1" smtClean="0">
                <a:hlinkClick r:id="rId9"/>
              </a:rPr>
              <a:t>Neylon</a:t>
            </a:r>
            <a:r>
              <a:rPr lang="en-ZA" dirty="0" smtClean="0"/>
              <a:t>, Science and Technology Facilities Council (</a:t>
            </a:r>
            <a:r>
              <a:rPr lang="en-ZA" dirty="0" smtClean="0">
                <a:hlinkClick r:id="rId10"/>
              </a:rPr>
              <a:t>@</a:t>
            </a:r>
            <a:r>
              <a:rPr lang="en-ZA" dirty="0" err="1" smtClean="0">
                <a:hlinkClick r:id="rId10"/>
              </a:rPr>
              <a:t>cameronneylon</a:t>
            </a:r>
            <a:r>
              <a:rPr lang="en-ZA" dirty="0" smtClean="0"/>
              <a:t>)</a:t>
            </a:r>
          </a:p>
          <a:p>
            <a:endParaRPr lang="en-ZA" dirty="0" smtClean="0"/>
          </a:p>
          <a:p>
            <a:r>
              <a:rPr lang="en-ZA" dirty="0" smtClean="0"/>
              <a:t>http://altmetrics.org/manifesto/</a:t>
            </a:r>
          </a:p>
          <a:p>
            <a:r>
              <a:rPr lang="en-ZA" dirty="0" smtClean="0"/>
              <a:t>26 October 2010</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26</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Academics</a:t>
            </a:r>
            <a:r>
              <a:rPr lang="en-ZA" baseline="0" dirty="0" smtClean="0"/>
              <a:t> need their work to be available and read in order to make this impact, read and citations are the measure of this </a:t>
            </a:r>
          </a:p>
        </p:txBody>
      </p:sp>
      <p:sp>
        <p:nvSpPr>
          <p:cNvPr id="4" name="Slide Number Placeholder 3"/>
          <p:cNvSpPr>
            <a:spLocks noGrp="1"/>
          </p:cNvSpPr>
          <p:nvPr>
            <p:ph type="sldNum" sz="quarter" idx="10"/>
          </p:nvPr>
        </p:nvSpPr>
        <p:spPr/>
        <p:txBody>
          <a:bodyPr/>
          <a:lstStyle/>
          <a:p>
            <a:fld id="{AA9FEB23-71B5-481B-BFF1-6A79E4E2A9D3}" type="slidenum">
              <a:rPr lang="en-ZA" smtClean="0"/>
              <a:pPr/>
              <a:t>29</a:t>
            </a:fld>
            <a:endParaRPr lang="en-ZA"/>
          </a:p>
        </p:txBody>
      </p:sp>
    </p:spTree>
    <p:extLst>
      <p:ext uri="{BB962C8B-B14F-4D97-AF65-F5344CB8AC3E}">
        <p14:creationId xmlns:p14="http://schemas.microsoft.com/office/powerpoint/2010/main" val="2088990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35</a:t>
            </a:fld>
            <a:endParaRPr lang="en-Z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As of December 2011, </a:t>
            </a:r>
            <a:r>
              <a:rPr lang="en-ZA" dirty="0" err="1" smtClean="0"/>
              <a:t>Vimeo</a:t>
            </a:r>
            <a:r>
              <a:rPr lang="en-ZA" dirty="0" smtClean="0"/>
              <a:t> attracts 65 million unique visitors per month and more than 8 million registered users.[8] Fifteen percent of </a:t>
            </a:r>
            <a:r>
              <a:rPr lang="en-ZA" dirty="0" err="1" smtClean="0"/>
              <a:t>Vimeo’s</a:t>
            </a:r>
            <a:r>
              <a:rPr lang="en-ZA" dirty="0" smtClean="0"/>
              <a:t> traffic comes from mobile devices</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39</a:t>
            </a:fld>
            <a:endParaRPr lang="en-ZA"/>
          </a:p>
        </p:txBody>
      </p:sp>
    </p:spTree>
    <p:extLst>
      <p:ext uri="{BB962C8B-B14F-4D97-AF65-F5344CB8AC3E}">
        <p14:creationId xmlns:p14="http://schemas.microsoft.com/office/powerpoint/2010/main" val="1020754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http://creativecommons.org/weblog/entry/33421</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40</a:t>
            </a:fld>
            <a:endParaRPr lang="en-ZA"/>
          </a:p>
        </p:txBody>
      </p:sp>
    </p:spTree>
    <p:extLst>
      <p:ext uri="{BB962C8B-B14F-4D97-AF65-F5344CB8AC3E}">
        <p14:creationId xmlns:p14="http://schemas.microsoft.com/office/powerpoint/2010/main" val="659836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Dilbert http://dilbert.com/strips/comic/2011-10-30/</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42</a:t>
            </a:fld>
            <a:endParaRPr lang="en-ZA"/>
          </a:p>
        </p:txBody>
      </p:sp>
    </p:spTree>
    <p:extLst>
      <p:ext uri="{BB962C8B-B14F-4D97-AF65-F5344CB8AC3E}">
        <p14:creationId xmlns:p14="http://schemas.microsoft.com/office/powerpoint/2010/main" val="12444744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err="1" smtClean="0">
                <a:solidFill>
                  <a:schemeClr val="tx1"/>
                </a:solidFill>
                <a:effectLst/>
                <a:latin typeface="+mn-lt"/>
                <a:ea typeface="+mn-ea"/>
                <a:cs typeface="+mn-cs"/>
              </a:rPr>
              <a:t>Mendeley</a:t>
            </a:r>
            <a:r>
              <a:rPr lang="en-ZA" sz="1200" kern="1200" dirty="0" smtClean="0">
                <a:solidFill>
                  <a:schemeClr val="tx1"/>
                </a:solidFill>
                <a:effectLst/>
                <a:latin typeface="+mn-lt"/>
                <a:ea typeface="+mn-ea"/>
                <a:cs typeface="+mn-cs"/>
              </a:rPr>
              <a:t> is not just a reference management tool, its also an academic social network.   Similar to </a:t>
            </a:r>
            <a:r>
              <a:rPr lang="en-ZA" sz="1200" kern="1200" dirty="0" err="1" smtClean="0">
                <a:solidFill>
                  <a:schemeClr val="tx1"/>
                </a:solidFill>
                <a:effectLst/>
                <a:latin typeface="+mn-lt"/>
                <a:ea typeface="+mn-ea"/>
                <a:cs typeface="+mn-cs"/>
              </a:rPr>
              <a:t>CiteUlike</a:t>
            </a:r>
            <a:r>
              <a:rPr lang="en-ZA" sz="1200" kern="1200" dirty="0" smtClean="0">
                <a:solidFill>
                  <a:schemeClr val="tx1"/>
                </a:solidFill>
                <a:effectLst/>
                <a:latin typeface="+mn-lt"/>
                <a:ea typeface="+mn-ea"/>
                <a:cs typeface="+mn-cs"/>
              </a:rPr>
              <a:t>, in that you can manage your papers and citations online, </a:t>
            </a:r>
            <a:r>
              <a:rPr lang="en-ZA" sz="1200" kern="1200" dirty="0" err="1" smtClean="0">
                <a:solidFill>
                  <a:schemeClr val="tx1"/>
                </a:solidFill>
                <a:effectLst/>
                <a:latin typeface="+mn-lt"/>
                <a:ea typeface="+mn-ea"/>
                <a:cs typeface="+mn-cs"/>
              </a:rPr>
              <a:t>Mendeley</a:t>
            </a:r>
            <a:r>
              <a:rPr lang="en-ZA" sz="1200" kern="1200" dirty="0" smtClean="0">
                <a:solidFill>
                  <a:schemeClr val="tx1"/>
                </a:solidFill>
                <a:effectLst/>
                <a:latin typeface="+mn-lt"/>
                <a:ea typeface="+mn-ea"/>
                <a:cs typeface="+mn-cs"/>
              </a:rPr>
              <a:t> goes a step further with its desktop software.  You can organise your research papers on your computer by dragging and dropping them into </a:t>
            </a:r>
            <a:r>
              <a:rPr lang="en-ZA" sz="1200" kern="1200" dirty="0" err="1" smtClean="0">
                <a:solidFill>
                  <a:schemeClr val="tx1"/>
                </a:solidFill>
                <a:effectLst/>
                <a:latin typeface="+mn-lt"/>
                <a:ea typeface="+mn-ea"/>
                <a:cs typeface="+mn-cs"/>
              </a:rPr>
              <a:t>Mendeley</a:t>
            </a:r>
            <a:r>
              <a:rPr lang="en-ZA" sz="1200" kern="1200" dirty="0" smtClean="0">
                <a:solidFill>
                  <a:schemeClr val="tx1"/>
                </a:solidFill>
                <a:effectLst/>
                <a:latin typeface="+mn-lt"/>
                <a:ea typeface="+mn-ea"/>
                <a:cs typeface="+mn-cs"/>
              </a:rPr>
              <a:t> Desktop, which will extract all the relevant citation information automatically, and you can sync this library with </a:t>
            </a:r>
            <a:r>
              <a:rPr lang="en-ZA" sz="1200" kern="1200" dirty="0" err="1" smtClean="0">
                <a:solidFill>
                  <a:schemeClr val="tx1"/>
                </a:solidFill>
                <a:effectLst/>
                <a:latin typeface="+mn-lt"/>
                <a:ea typeface="+mn-ea"/>
                <a:cs typeface="+mn-cs"/>
              </a:rPr>
              <a:t>Mendeley</a:t>
            </a:r>
            <a:r>
              <a:rPr lang="en-ZA" sz="1200" kern="1200" dirty="0" smtClean="0">
                <a:solidFill>
                  <a:schemeClr val="tx1"/>
                </a:solidFill>
                <a:effectLst/>
                <a:latin typeface="+mn-lt"/>
                <a:ea typeface="+mn-ea"/>
                <a:cs typeface="+mn-cs"/>
              </a:rPr>
              <a:t> online so you can access it anywhere.  In </a:t>
            </a:r>
            <a:r>
              <a:rPr lang="en-ZA" sz="1200" kern="1200" dirty="0" err="1" smtClean="0">
                <a:solidFill>
                  <a:schemeClr val="tx1"/>
                </a:solidFill>
                <a:effectLst/>
                <a:latin typeface="+mn-lt"/>
                <a:ea typeface="+mn-ea"/>
                <a:cs typeface="+mn-cs"/>
              </a:rPr>
              <a:t>Mendeley</a:t>
            </a:r>
            <a:r>
              <a:rPr lang="en-ZA" sz="1200" kern="1200" dirty="0" smtClean="0">
                <a:solidFill>
                  <a:schemeClr val="tx1"/>
                </a:solidFill>
                <a:effectLst/>
                <a:latin typeface="+mn-lt"/>
                <a:ea typeface="+mn-ea"/>
                <a:cs typeface="+mn-cs"/>
              </a:rPr>
              <a:t> you can annotate and highlight points of interest in your </a:t>
            </a:r>
            <a:r>
              <a:rPr lang="en-ZA" sz="1200" kern="1200" dirty="0" err="1" smtClean="0">
                <a:solidFill>
                  <a:schemeClr val="tx1"/>
                </a:solidFill>
                <a:effectLst/>
                <a:latin typeface="+mn-lt"/>
                <a:ea typeface="+mn-ea"/>
                <a:cs typeface="+mn-cs"/>
              </a:rPr>
              <a:t>pdfs</a:t>
            </a:r>
            <a:r>
              <a:rPr lang="en-ZA" sz="1200" kern="1200" dirty="0" smtClean="0">
                <a:solidFill>
                  <a:schemeClr val="tx1"/>
                </a:solidFill>
                <a:effectLst/>
                <a:latin typeface="+mn-lt"/>
                <a:ea typeface="+mn-ea"/>
                <a:cs typeface="+mn-cs"/>
              </a:rPr>
              <a:t>.  You can also collaborate with others online, through groups (public or private), and discover new research.  </a:t>
            </a:r>
            <a:r>
              <a:rPr lang="en-ZA" sz="1200" kern="1200" dirty="0" err="1" smtClean="0">
                <a:solidFill>
                  <a:schemeClr val="tx1"/>
                </a:solidFill>
                <a:effectLst/>
                <a:latin typeface="+mn-lt"/>
                <a:ea typeface="+mn-ea"/>
                <a:cs typeface="+mn-cs"/>
              </a:rPr>
              <a:t>Mendeley</a:t>
            </a:r>
            <a:r>
              <a:rPr lang="en-ZA" sz="1200" kern="1200" dirty="0" smtClean="0">
                <a:solidFill>
                  <a:schemeClr val="tx1"/>
                </a:solidFill>
                <a:effectLst/>
                <a:latin typeface="+mn-lt"/>
                <a:ea typeface="+mn-ea"/>
                <a:cs typeface="+mn-cs"/>
              </a:rPr>
              <a:t> even has an iPhone app, so you can access and read your papers anywhere.</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50</a:t>
            </a:fld>
            <a:endParaRPr lang="en-ZA"/>
          </a:p>
        </p:txBody>
      </p:sp>
    </p:spTree>
    <p:extLst>
      <p:ext uri="{BB962C8B-B14F-4D97-AF65-F5344CB8AC3E}">
        <p14:creationId xmlns:p14="http://schemas.microsoft.com/office/powerpoint/2010/main" val="1496243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sz="1200" kern="1200" dirty="0" smtClean="0">
                <a:solidFill>
                  <a:schemeClr val="tx1"/>
                </a:solidFill>
                <a:latin typeface="+mn-lt"/>
                <a:ea typeface="+mn-ea"/>
                <a:cs typeface="+mn-cs"/>
              </a:rPr>
              <a:t>IDC Report: The 2011 Digital Universe Study: Extracting Value from Chaos, June 2011</a:t>
            </a:r>
            <a:r>
              <a:rPr lang="en-ZA" sz="1200" kern="1200" baseline="0" dirty="0" smtClean="0">
                <a:solidFill>
                  <a:schemeClr val="tx1"/>
                </a:solidFill>
                <a:latin typeface="+mn-lt"/>
                <a:ea typeface="+mn-ea"/>
                <a:cs typeface="+mn-cs"/>
              </a:rPr>
              <a:t> </a:t>
            </a:r>
            <a:r>
              <a:rPr lang="en-ZA" sz="1200" kern="1200" dirty="0" smtClean="0">
                <a:solidFill>
                  <a:schemeClr val="tx1"/>
                </a:solidFill>
                <a:latin typeface="+mn-lt"/>
                <a:ea typeface="+mn-ea"/>
                <a:cs typeface="+mn-cs"/>
              </a:rPr>
              <a:t> </a:t>
            </a:r>
          </a:p>
          <a:p>
            <a:r>
              <a:rPr lang="en-ZA" sz="1200" kern="1200" dirty="0" smtClean="0">
                <a:solidFill>
                  <a:schemeClr val="tx1"/>
                </a:solidFill>
                <a:latin typeface="+mn-lt"/>
                <a:ea typeface="+mn-ea"/>
                <a:cs typeface="+mn-cs"/>
                <a:hlinkClick r:id="rId3"/>
              </a:rPr>
              <a:t>http://www.emc.com/collateral/demos/microsites/emc-digital-universe-2011/index.htm</a:t>
            </a:r>
            <a:r>
              <a:rPr lang="en-ZA" sz="1200" kern="1200" dirty="0" smtClean="0">
                <a:solidFill>
                  <a:schemeClr val="tx1"/>
                </a:solidFill>
                <a:latin typeface="+mn-lt"/>
                <a:ea typeface="+mn-ea"/>
                <a:cs typeface="+mn-cs"/>
              </a:rPr>
              <a:t> </a:t>
            </a:r>
            <a:endParaRPr lang="en-ZA" dirty="0" smtClean="0"/>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3</a:t>
            </a:fld>
            <a:endParaRPr lang="en-Z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With over 1.9 million people signed up to </a:t>
            </a:r>
            <a:r>
              <a:rPr lang="en-ZA" sz="1200" kern="1200" dirty="0" err="1" smtClean="0">
                <a:solidFill>
                  <a:schemeClr val="tx1"/>
                </a:solidFill>
                <a:effectLst/>
                <a:latin typeface="+mn-lt"/>
                <a:ea typeface="+mn-ea"/>
                <a:cs typeface="+mn-cs"/>
              </a:rPr>
              <a:t>ResearchGate</a:t>
            </a:r>
            <a:r>
              <a:rPr lang="en-ZA" sz="1200" kern="1200" dirty="0" smtClean="0">
                <a:solidFill>
                  <a:schemeClr val="tx1"/>
                </a:solidFill>
                <a:effectLst/>
                <a:latin typeface="+mn-lt"/>
                <a:ea typeface="+mn-ea"/>
                <a:cs typeface="+mn-cs"/>
              </a:rPr>
              <a:t>, with the largest disciplines being ~427 000 people from Medicine and ~356 000 from Biology, this online platform for connecting and collaborating with other scientists from around the world is no small network. (</a:t>
            </a:r>
            <a:r>
              <a:rPr lang="en-ZA" sz="1200" u="sng" kern="1200" dirty="0" smtClean="0">
                <a:solidFill>
                  <a:schemeClr val="tx1"/>
                </a:solidFill>
                <a:effectLst/>
                <a:latin typeface="+mn-lt"/>
                <a:ea typeface="+mn-ea"/>
                <a:cs typeface="+mn-cs"/>
                <a:hlinkClick r:id="rId3"/>
              </a:rPr>
              <a:t>http://www.researchgate.net/</a:t>
            </a:r>
            <a:r>
              <a:rPr lang="en-ZA" sz="1200" kern="1200" dirty="0" smtClean="0">
                <a:solidFill>
                  <a:schemeClr val="tx1"/>
                </a:solidFill>
                <a:effectLst/>
                <a:latin typeface="+mn-lt"/>
                <a:ea typeface="+mn-ea"/>
                <a:cs typeface="+mn-cs"/>
              </a:rPr>
              <a:t>)</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53</a:t>
            </a:fld>
            <a:endParaRPr lang="en-ZA"/>
          </a:p>
        </p:txBody>
      </p:sp>
    </p:spTree>
    <p:extLst>
      <p:ext uri="{BB962C8B-B14F-4D97-AF65-F5344CB8AC3E}">
        <p14:creationId xmlns:p14="http://schemas.microsoft.com/office/powerpoint/2010/main" val="38348022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http://paper.li/steve_walker</a:t>
            </a:r>
            <a:endParaRPr lang="en-ZA" dirty="0"/>
          </a:p>
        </p:txBody>
      </p:sp>
      <p:sp>
        <p:nvSpPr>
          <p:cNvPr id="4" name="Slide Number Placeholder 3"/>
          <p:cNvSpPr>
            <a:spLocks noGrp="1"/>
          </p:cNvSpPr>
          <p:nvPr>
            <p:ph type="sldNum" sz="quarter" idx="10"/>
          </p:nvPr>
        </p:nvSpPr>
        <p:spPr/>
        <p:txBody>
          <a:bodyPr/>
          <a:lstStyle/>
          <a:p>
            <a:fld id="{4936D144-BEA9-4A6B-8DE9-1BB1BA586548}" type="slidenum">
              <a:rPr lang="en-ZA" smtClean="0"/>
              <a:t>55</a:t>
            </a:fld>
            <a:endParaRPr lang="en-ZA"/>
          </a:p>
        </p:txBody>
      </p:sp>
    </p:spTree>
    <p:extLst>
      <p:ext uri="{BB962C8B-B14F-4D97-AF65-F5344CB8AC3E}">
        <p14:creationId xmlns:p14="http://schemas.microsoft.com/office/powerpoint/2010/main" val="4083569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ZA" dirty="0" smtClean="0"/>
              <a:t>http://pubs.acs.org/cen/science/87/8733sci3.html</a:t>
            </a:r>
          </a:p>
          <a:p>
            <a:r>
              <a:rPr lang="en-ZA" sz="1200" b="1" i="1" kern="1200" baseline="0" dirty="0" smtClean="0">
                <a:solidFill>
                  <a:schemeClr val="tx1"/>
                </a:solidFill>
                <a:latin typeface="+mn-lt"/>
                <a:ea typeface="+mn-ea"/>
                <a:cs typeface="+mn-cs"/>
              </a:rPr>
              <a:t>Examples of Web 2.0 in scholarly communication</a:t>
            </a:r>
          </a:p>
          <a:p>
            <a:r>
              <a:rPr lang="en-ZA" sz="1200" b="1" i="1" kern="1200" baseline="0" dirty="0" smtClean="0">
                <a:solidFill>
                  <a:schemeClr val="tx1"/>
                </a:solidFill>
                <a:latin typeface="+mn-lt"/>
                <a:ea typeface="+mn-ea"/>
                <a:cs typeface="+mn-cs"/>
              </a:rPr>
              <a:t>Blogs</a:t>
            </a:r>
          </a:p>
          <a:p>
            <a:r>
              <a:rPr lang="en-ZA" sz="1200" kern="1200" baseline="0" dirty="0" smtClean="0">
                <a:solidFill>
                  <a:schemeClr val="tx1"/>
                </a:solidFill>
                <a:latin typeface="+mn-lt"/>
                <a:ea typeface="+mn-ea"/>
                <a:cs typeface="+mn-cs"/>
              </a:rPr>
              <a:t>Blogging began during the mid-1990 4but did not really take off until the arrival of free,</a:t>
            </a:r>
          </a:p>
          <a:p>
            <a:r>
              <a:rPr lang="en-ZA" sz="1200" kern="1200" baseline="0" dirty="0" smtClean="0">
                <a:solidFill>
                  <a:schemeClr val="tx1"/>
                </a:solidFill>
                <a:latin typeface="+mn-lt"/>
                <a:ea typeface="+mn-ea"/>
                <a:cs typeface="+mn-cs"/>
              </a:rPr>
              <a:t>easy-to-use web-based software in 1999. Initially associated with the personal journal and</a:t>
            </a:r>
          </a:p>
          <a:p>
            <a:r>
              <a:rPr lang="en-ZA" sz="1200" kern="1200" baseline="0" dirty="0" smtClean="0">
                <a:solidFill>
                  <a:schemeClr val="tx1"/>
                </a:solidFill>
                <a:latin typeface="+mn-lt"/>
                <a:ea typeface="+mn-ea"/>
                <a:cs typeface="+mn-cs"/>
              </a:rPr>
              <a:t>with self-referential commentary on the web itself, the blog in fact can be thought of as a</a:t>
            </a:r>
          </a:p>
          <a:p>
            <a:r>
              <a:rPr lang="en-ZA" sz="1200" kern="1200" baseline="0" dirty="0" smtClean="0">
                <a:solidFill>
                  <a:schemeClr val="tx1"/>
                </a:solidFill>
                <a:latin typeface="+mn-lt"/>
                <a:ea typeface="+mn-ea"/>
                <a:cs typeface="+mn-cs"/>
              </a:rPr>
              <a:t>web platform suitable for almost any kind of content. The key features of this platform are: a</a:t>
            </a:r>
          </a:p>
          <a:p>
            <a:r>
              <a:rPr lang="en-ZA" sz="1200" kern="1200" baseline="0" dirty="0" smtClean="0">
                <a:solidFill>
                  <a:schemeClr val="tx1"/>
                </a:solidFill>
                <a:latin typeface="+mn-lt"/>
                <a:ea typeface="+mn-ea"/>
                <a:cs typeface="+mn-cs"/>
              </a:rPr>
              <a:t>simple content management system allowing users to create and post content (including rich</a:t>
            </a:r>
          </a:p>
          <a:p>
            <a:r>
              <a:rPr lang="en-ZA" sz="1200" kern="1200" baseline="0" dirty="0" smtClean="0">
                <a:solidFill>
                  <a:schemeClr val="tx1"/>
                </a:solidFill>
                <a:latin typeface="+mn-lt"/>
                <a:ea typeface="+mn-ea"/>
                <a:cs typeface="+mn-cs"/>
              </a:rPr>
              <a:t>media such as images, audio and video) to the web without technical knowledge; persistent</a:t>
            </a:r>
          </a:p>
          <a:p>
            <a:r>
              <a:rPr lang="en-ZA" sz="1200" kern="1200" baseline="0" dirty="0" smtClean="0">
                <a:solidFill>
                  <a:schemeClr val="tx1"/>
                </a:solidFill>
                <a:latin typeface="+mn-lt"/>
                <a:ea typeface="+mn-ea"/>
                <a:cs typeface="+mn-cs"/>
              </a:rPr>
              <a:t>deep links to individual articles; the ability of readers to leave comments on posted articles;</a:t>
            </a:r>
          </a:p>
          <a:p>
            <a:r>
              <a:rPr lang="en-ZA" sz="1200" kern="1200" baseline="0" dirty="0" smtClean="0">
                <a:solidFill>
                  <a:schemeClr val="tx1"/>
                </a:solidFill>
                <a:latin typeface="+mn-lt"/>
                <a:ea typeface="+mn-ea"/>
                <a:cs typeface="+mn-cs"/>
              </a:rPr>
              <a:t>the </a:t>
            </a:r>
            <a:r>
              <a:rPr lang="en-ZA" sz="1200" i="1" kern="1200" baseline="0" dirty="0" smtClean="0">
                <a:solidFill>
                  <a:schemeClr val="tx1"/>
                </a:solidFill>
                <a:latin typeface="+mn-lt"/>
                <a:ea typeface="+mn-ea"/>
                <a:cs typeface="+mn-cs"/>
              </a:rPr>
              <a:t>trackback, which automatically appends to the article a link to (and typically a brief</a:t>
            </a:r>
          </a:p>
          <a:p>
            <a:r>
              <a:rPr lang="en-ZA" sz="1200" kern="1200" baseline="0" dirty="0" smtClean="0">
                <a:solidFill>
                  <a:schemeClr val="tx1"/>
                </a:solidFill>
                <a:latin typeface="+mn-lt"/>
                <a:ea typeface="+mn-ea"/>
                <a:cs typeface="+mn-cs"/>
              </a:rPr>
              <a:t>extract from) other articles that reference it 5. Although a few influential blogs do not allow</a:t>
            </a:r>
          </a:p>
          <a:p>
            <a:r>
              <a:rPr lang="en-ZA" sz="1200" kern="1200" baseline="0" dirty="0" smtClean="0">
                <a:solidFill>
                  <a:schemeClr val="tx1"/>
                </a:solidFill>
                <a:latin typeface="+mn-lt"/>
                <a:ea typeface="+mn-ea"/>
                <a:cs typeface="+mn-cs"/>
              </a:rPr>
              <a:t>comments (typically because of the costs of removing unwanted comments such as spam or</a:t>
            </a:r>
          </a:p>
          <a:p>
            <a:r>
              <a:rPr lang="en-ZA" sz="1200" kern="1200" baseline="0" dirty="0" smtClean="0">
                <a:solidFill>
                  <a:schemeClr val="tx1"/>
                </a:solidFill>
                <a:latin typeface="+mn-lt"/>
                <a:ea typeface="+mn-ea"/>
                <a:cs typeface="+mn-cs"/>
              </a:rPr>
              <a:t>abusive content) it is the last two features that give blogs their social power, converting</a:t>
            </a:r>
          </a:p>
          <a:p>
            <a:r>
              <a:rPr lang="en-ZA" sz="1200" kern="1200" baseline="0" dirty="0" smtClean="0">
                <a:solidFill>
                  <a:schemeClr val="tx1"/>
                </a:solidFill>
                <a:latin typeface="+mn-lt"/>
                <a:ea typeface="+mn-ea"/>
                <a:cs typeface="+mn-cs"/>
              </a:rPr>
              <a:t>them from one-way publishing platforms to a web of interlinked conversations.</a:t>
            </a:r>
          </a:p>
          <a:p>
            <a:r>
              <a:rPr lang="en-ZA" sz="1200" kern="1200" baseline="0" dirty="0" smtClean="0">
                <a:solidFill>
                  <a:schemeClr val="tx1"/>
                </a:solidFill>
                <a:latin typeface="+mn-lt"/>
                <a:ea typeface="+mn-ea"/>
                <a:cs typeface="+mn-cs"/>
              </a:rPr>
              <a:t>There are generally thought to be about 100-1500 scientific blogs. For instance, the</a:t>
            </a:r>
          </a:p>
          <a:p>
            <a:r>
              <a:rPr lang="en-ZA" sz="1200" kern="1200" baseline="0" dirty="0" smtClean="0">
                <a:solidFill>
                  <a:schemeClr val="tx1"/>
                </a:solidFill>
                <a:latin typeface="+mn-lt"/>
                <a:ea typeface="+mn-ea"/>
                <a:cs typeface="+mn-cs"/>
              </a:rPr>
              <a:t>aggregator site </a:t>
            </a:r>
            <a:r>
              <a:rPr lang="en-ZA" sz="1200" b="1" kern="1200" baseline="0" dirty="0" err="1" smtClean="0">
                <a:solidFill>
                  <a:schemeClr val="tx1"/>
                </a:solidFill>
                <a:latin typeface="+mn-lt"/>
                <a:ea typeface="+mn-ea"/>
                <a:cs typeface="+mn-cs"/>
              </a:rPr>
              <a:t>Postgenomic</a:t>
            </a:r>
            <a:r>
              <a:rPr lang="en-ZA" sz="1200" b="1" kern="1200" baseline="0" dirty="0" smtClean="0">
                <a:solidFill>
                  <a:schemeClr val="tx1"/>
                </a:solidFill>
                <a:latin typeface="+mn-lt"/>
                <a:ea typeface="+mn-ea"/>
                <a:cs typeface="+mn-cs"/>
              </a:rPr>
              <a:t> covers 750-800 blogs. Its statistics page shows that about 300</a:t>
            </a:r>
          </a:p>
          <a:p>
            <a:r>
              <a:rPr lang="en-ZA" sz="1200" kern="1200" baseline="0" dirty="0" smtClean="0">
                <a:solidFill>
                  <a:schemeClr val="tx1"/>
                </a:solidFill>
                <a:latin typeface="+mn-lt"/>
                <a:ea typeface="+mn-ea"/>
                <a:cs typeface="+mn-cs"/>
              </a:rPr>
              <a:t>of these blogs are active in any given week and the total number of posts averages about</a:t>
            </a:r>
          </a:p>
          <a:p>
            <a:r>
              <a:rPr lang="en-ZA" sz="1200" kern="1200" baseline="0" dirty="0" smtClean="0">
                <a:solidFill>
                  <a:schemeClr val="tx1"/>
                </a:solidFill>
                <a:latin typeface="+mn-lt"/>
                <a:ea typeface="+mn-ea"/>
                <a:cs typeface="+mn-cs"/>
              </a:rPr>
              <a:t>2000 per week6. Neither of these figures shows current signs of growth (if anything, the trend</a:t>
            </a:r>
          </a:p>
          <a:p>
            <a:r>
              <a:rPr lang="en-ZA" sz="1200" kern="1200" baseline="0" dirty="0" smtClean="0">
                <a:solidFill>
                  <a:schemeClr val="tx1"/>
                </a:solidFill>
                <a:latin typeface="+mn-lt"/>
                <a:ea typeface="+mn-ea"/>
                <a:cs typeface="+mn-cs"/>
              </a:rPr>
              <a:t>may be slightly downwards). Within chemistry, the site </a:t>
            </a:r>
            <a:r>
              <a:rPr lang="en-ZA" sz="1200" b="1" kern="1200" baseline="0" dirty="0" smtClean="0">
                <a:solidFill>
                  <a:schemeClr val="tx1"/>
                </a:solidFill>
                <a:latin typeface="+mn-lt"/>
                <a:ea typeface="+mn-ea"/>
                <a:cs typeface="+mn-cs"/>
              </a:rPr>
              <a:t>Chemical </a:t>
            </a:r>
            <a:r>
              <a:rPr lang="en-ZA" sz="1200" b="1" kern="1200" baseline="0" dirty="0" err="1" smtClean="0">
                <a:solidFill>
                  <a:schemeClr val="tx1"/>
                </a:solidFill>
                <a:latin typeface="+mn-lt"/>
                <a:ea typeface="+mn-ea"/>
                <a:cs typeface="+mn-cs"/>
              </a:rPr>
              <a:t>Blogspace</a:t>
            </a:r>
            <a:r>
              <a:rPr lang="en-ZA" sz="1200" b="1" kern="1200" baseline="0" dirty="0" smtClean="0">
                <a:solidFill>
                  <a:schemeClr val="tx1"/>
                </a:solidFill>
                <a:latin typeface="+mn-lt"/>
                <a:ea typeface="+mn-ea"/>
                <a:cs typeface="+mn-cs"/>
              </a:rPr>
              <a:t> performs a</a:t>
            </a:r>
          </a:p>
          <a:p>
            <a:r>
              <a:rPr lang="en-ZA" sz="1200" kern="1200" baseline="0" dirty="0" smtClean="0">
                <a:solidFill>
                  <a:schemeClr val="tx1"/>
                </a:solidFill>
                <a:latin typeface="+mn-lt"/>
                <a:ea typeface="+mn-ea"/>
                <a:cs typeface="+mn-cs"/>
              </a:rPr>
              <a:t>similar function to </a:t>
            </a:r>
            <a:r>
              <a:rPr lang="en-ZA" sz="1200" kern="1200" baseline="0" dirty="0" err="1" smtClean="0">
                <a:solidFill>
                  <a:schemeClr val="tx1"/>
                </a:solidFill>
                <a:latin typeface="+mn-lt"/>
                <a:ea typeface="+mn-ea"/>
                <a:cs typeface="+mn-cs"/>
              </a:rPr>
              <a:t>Postgenomic</a:t>
            </a:r>
            <a:r>
              <a:rPr lang="en-ZA" sz="1200" kern="1200" baseline="0" dirty="0" smtClean="0">
                <a:solidFill>
                  <a:schemeClr val="tx1"/>
                </a:solidFill>
                <a:latin typeface="+mn-lt"/>
                <a:ea typeface="+mn-ea"/>
                <a:cs typeface="+mn-cs"/>
              </a:rPr>
              <a:t>. It reports about 60 blogs active per week and an average</a:t>
            </a:r>
          </a:p>
          <a:p>
            <a:r>
              <a:rPr lang="en-ZA" sz="1200" kern="1200" baseline="0" dirty="0" smtClean="0">
                <a:solidFill>
                  <a:schemeClr val="tx1"/>
                </a:solidFill>
                <a:latin typeface="+mn-lt"/>
                <a:ea typeface="+mn-ea"/>
                <a:cs typeface="+mn-cs"/>
              </a:rPr>
              <a:t>total of 150-160 new posts per week.</a:t>
            </a:r>
          </a:p>
          <a:p>
            <a:r>
              <a:rPr lang="en-ZA" dirty="0" smtClean="0"/>
              <a:t>http://mrkwr.files.wordpress.com/2009/05/ware-web-2-0-and-scholarly-communication-preprint.pdf</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58</a:t>
            </a:fld>
            <a:endParaRPr lang="en-Z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r>
              <a:rPr lang="en-IE" dirty="0" smtClean="0">
                <a:solidFill>
                  <a:srgbClr val="45640C"/>
                </a:solidFill>
                <a:latin typeface="Garamond" pitchFamily="18" charset="0"/>
              </a:rPr>
              <a:t>	-</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60</a:t>
            </a:fld>
            <a:endParaRPr lang="en-ZA"/>
          </a:p>
        </p:txBody>
      </p:sp>
    </p:spTree>
    <p:extLst>
      <p:ext uri="{BB962C8B-B14F-4D97-AF65-F5344CB8AC3E}">
        <p14:creationId xmlns:p14="http://schemas.microsoft.com/office/powerpoint/2010/main" val="28097292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61</a:t>
            </a:fld>
            <a:endParaRPr lang="en-Z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latin typeface="+mn-lt"/>
                <a:ea typeface="+mn-ea"/>
                <a:cs typeface="+mn-cs"/>
              </a:rPr>
              <a:t>This work is </a:t>
            </a:r>
            <a:r>
              <a:rPr lang="en-ZA" sz="1200" kern="1200" dirty="0" err="1" smtClean="0">
                <a:solidFill>
                  <a:schemeClr val="tx1"/>
                </a:solidFill>
                <a:latin typeface="+mn-lt"/>
                <a:ea typeface="+mn-ea"/>
                <a:cs typeface="+mn-cs"/>
              </a:rPr>
              <a:t>licenced</a:t>
            </a:r>
            <a:r>
              <a:rPr lang="en-ZA" sz="1200" kern="1200" dirty="0" smtClean="0">
                <a:solidFill>
                  <a:schemeClr val="tx1"/>
                </a:solidFill>
                <a:latin typeface="+mn-lt"/>
                <a:ea typeface="+mn-ea"/>
                <a:cs typeface="+mn-cs"/>
              </a:rPr>
              <a:t> under the Creative Commons Attribution-Share Alike 2.5 South Africa License. To view a copy of this licence, visit</a:t>
            </a:r>
            <a:r>
              <a:rPr lang="en-ZA" sz="1200" u="none" strike="noStrike" kern="1200" dirty="0" smtClean="0">
                <a:solidFill>
                  <a:schemeClr val="tx1"/>
                </a:solidFill>
                <a:latin typeface="+mn-lt"/>
                <a:ea typeface="+mn-ea"/>
                <a:cs typeface="+mn-cs"/>
                <a:hlinkClick r:id="rId3" tooltip="http://creativecommons.org/licenses/by-sa/2.5/za/"/>
              </a:rPr>
              <a:t>http://creativecommons.org/licenses/by-sa/2.5/za/</a:t>
            </a:r>
            <a:r>
              <a:rPr lang="en-ZA" sz="1200" kern="1200" dirty="0" smtClean="0">
                <a:solidFill>
                  <a:schemeClr val="tx1"/>
                </a:solidFill>
                <a:latin typeface="+mn-lt"/>
                <a:ea typeface="+mn-ea"/>
                <a:cs typeface="+mn-cs"/>
              </a:rPr>
              <a:t> or send a letter to Creative Commons, 171 Second Street, Suite 300, San Francisco, California 94105, USA.</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63</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Sarah </a:t>
            </a:r>
            <a:r>
              <a:rPr lang="en-ZA" dirty="0" err="1" smtClean="0"/>
              <a:t>Goodier</a:t>
            </a:r>
            <a:r>
              <a:rPr lang="en-ZA" dirty="0" smtClean="0"/>
              <a:t> </a:t>
            </a:r>
            <a:r>
              <a:rPr lang="en-ZA" dirty="0" smtClean="0"/>
              <a:t>photo July</a:t>
            </a:r>
            <a:r>
              <a:rPr lang="en-ZA" baseline="0" dirty="0" smtClean="0"/>
              <a:t> 2012</a:t>
            </a:r>
            <a:endParaRPr lang="en-ZA" dirty="0"/>
          </a:p>
        </p:txBody>
      </p:sp>
      <p:sp>
        <p:nvSpPr>
          <p:cNvPr id="4" name="Slide Number Placeholder 3"/>
          <p:cNvSpPr>
            <a:spLocks noGrp="1"/>
          </p:cNvSpPr>
          <p:nvPr>
            <p:ph type="sldNum" sz="quarter" idx="10"/>
          </p:nvPr>
        </p:nvSpPr>
        <p:spPr/>
        <p:txBody>
          <a:bodyPr/>
          <a:lstStyle/>
          <a:p>
            <a:fld id="{4936D144-BEA9-4A6B-8DE9-1BB1BA586548}" type="slidenum">
              <a:rPr lang="en-ZA" smtClean="0"/>
              <a:t>5</a:t>
            </a:fld>
            <a:endParaRPr lang="en-ZA"/>
          </a:p>
        </p:txBody>
      </p:sp>
    </p:spTree>
    <p:extLst>
      <p:ext uri="{BB962C8B-B14F-4D97-AF65-F5344CB8AC3E}">
        <p14:creationId xmlns:p14="http://schemas.microsoft.com/office/powerpoint/2010/main" val="380693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Who</a:t>
            </a:r>
            <a:r>
              <a:rPr lang="en-ZA" baseline="0" dirty="0" smtClean="0"/>
              <a:t> is looking for you?</a:t>
            </a:r>
            <a:endParaRPr lang="en-ZA" dirty="0"/>
          </a:p>
        </p:txBody>
      </p:sp>
      <p:sp>
        <p:nvSpPr>
          <p:cNvPr id="4" name="Slide Number Placeholder 3"/>
          <p:cNvSpPr>
            <a:spLocks noGrp="1"/>
          </p:cNvSpPr>
          <p:nvPr>
            <p:ph type="sldNum" sz="quarter" idx="10"/>
          </p:nvPr>
        </p:nvSpPr>
        <p:spPr/>
        <p:txBody>
          <a:bodyPr/>
          <a:lstStyle/>
          <a:p>
            <a:fld id="{4936D144-BEA9-4A6B-8DE9-1BB1BA586548}" type="slidenum">
              <a:rPr lang="en-ZA" smtClean="0"/>
              <a:t>7</a:t>
            </a:fld>
            <a:endParaRPr lang="en-ZA"/>
          </a:p>
        </p:txBody>
      </p:sp>
    </p:spTree>
    <p:extLst>
      <p:ext uri="{BB962C8B-B14F-4D97-AF65-F5344CB8AC3E}">
        <p14:creationId xmlns:p14="http://schemas.microsoft.com/office/powerpoint/2010/main" val="425792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b="1" dirty="0" err="1" smtClean="0">
                <a:ea typeface="ＭＳ Ｐゴシック" pitchFamily="34" charset="-128"/>
              </a:rPr>
              <a:t>Adatpted</a:t>
            </a:r>
            <a:r>
              <a:rPr lang="en-US" b="1" baseline="0" dirty="0" smtClean="0">
                <a:ea typeface="ＭＳ Ｐゴシック" pitchFamily="34" charset="-128"/>
              </a:rPr>
              <a:t> from </a:t>
            </a:r>
            <a:r>
              <a:rPr lang="en-US" b="1" dirty="0" smtClean="0">
                <a:ea typeface="ＭＳ Ｐゴシック" pitchFamily="34" charset="-128"/>
              </a:rPr>
              <a:t>Alfred </a:t>
            </a:r>
            <a:r>
              <a:rPr lang="en-US" b="1" dirty="0" err="1" smtClean="0">
                <a:ea typeface="ＭＳ Ｐゴシック" pitchFamily="34" charset="-128"/>
              </a:rPr>
              <a:t>Hermida</a:t>
            </a:r>
            <a:endParaRPr lang="en-US" b="1" dirty="0" smtClean="0">
              <a:ea typeface="ＭＳ Ｐゴシック" pitchFamily="34" charset="-128"/>
            </a:endParaRPr>
          </a:p>
          <a:p>
            <a:pPr>
              <a:spcBef>
                <a:spcPct val="0"/>
              </a:spcBef>
            </a:pPr>
            <a:r>
              <a:rPr lang="en-US" dirty="0" smtClean="0">
                <a:ea typeface="ＭＳ Ｐゴシック" pitchFamily="34" charset="-128"/>
              </a:rPr>
              <a:t>The Networked Scholar University of British Columbia, </a:t>
            </a:r>
          </a:p>
          <a:p>
            <a:pPr>
              <a:spcBef>
                <a:spcPct val="0"/>
              </a:spcBef>
            </a:pPr>
            <a:r>
              <a:rPr lang="en-US" dirty="0" smtClean="0">
                <a:ea typeface="ＭＳ Ｐゴシック" pitchFamily="34" charset="-128"/>
              </a:rPr>
              <a:t>Worldviews Conference, Toronto, June 16 2011</a:t>
            </a:r>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10</a:t>
            </a:fld>
            <a:endParaRPr lang="en-ZA"/>
          </a:p>
        </p:txBody>
      </p:sp>
    </p:spTree>
    <p:extLst>
      <p:ext uri="{BB962C8B-B14F-4D97-AF65-F5344CB8AC3E}">
        <p14:creationId xmlns:p14="http://schemas.microsoft.com/office/powerpoint/2010/main" val="618498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From Chan, Leslie </a:t>
            </a:r>
            <a:r>
              <a:rPr lang="en-US" dirty="0" smtClean="0">
                <a:solidFill>
                  <a:schemeClr val="accent2"/>
                </a:solidFill>
              </a:rPr>
              <a:t>Global Perspective on Open Research (Slide 28</a:t>
            </a:r>
            <a:r>
              <a:rPr lang="en-US" dirty="0" smtClean="0">
                <a:solidFill>
                  <a:schemeClr val="accent2"/>
                </a:solidFill>
              </a:rPr>
              <a:t>), </a:t>
            </a:r>
            <a:r>
              <a:rPr lang="en-ZA" sz="1200" u="sng" kern="1200" dirty="0" smtClean="0">
                <a:solidFill>
                  <a:schemeClr val="tx1"/>
                </a:solidFill>
                <a:latin typeface="+mn-lt"/>
                <a:ea typeface="+mn-ea"/>
                <a:cs typeface="+mn-cs"/>
                <a:hlinkClick r:id="rId3"/>
              </a:rPr>
              <a:t>http</a:t>
            </a:r>
            <a:r>
              <a:rPr lang="en-ZA" sz="1200" u="sng" kern="1200" dirty="0" smtClean="0">
                <a:solidFill>
                  <a:schemeClr val="tx1"/>
                </a:solidFill>
                <a:latin typeface="+mn-lt"/>
                <a:ea typeface="+mn-ea"/>
                <a:cs typeface="+mn-cs"/>
                <a:hlinkClick r:id="rId3"/>
              </a:rPr>
              <a:t>://www.slideshare.net/lesliechan/globlal-perspective-on-open-research-a-birds-eye-view</a:t>
            </a:r>
            <a:endParaRPr lang="en-ZA" sz="1200" u="sng" kern="1200" dirty="0" smtClean="0">
              <a:solidFill>
                <a:schemeClr val="tx1"/>
              </a:solidFill>
              <a:latin typeface="+mn-lt"/>
              <a:ea typeface="+mn-ea"/>
              <a:cs typeface="+mn-cs"/>
            </a:endParaRPr>
          </a:p>
          <a:p>
            <a:r>
              <a:rPr lang="en-US" dirty="0" smtClean="0"/>
              <a:t>Presentation </a:t>
            </a:r>
            <a:r>
              <a:rPr lang="en-US" dirty="0" smtClean="0"/>
              <a:t>at the Scholarly Communication in Africa Programme and OpenUCT</a:t>
            </a:r>
            <a:r>
              <a:rPr lang="en-US" dirty="0" smtClean="0"/>
              <a:t>, University </a:t>
            </a:r>
            <a:r>
              <a:rPr lang="en-US" dirty="0" smtClean="0"/>
              <a:t>of Cape </a:t>
            </a:r>
            <a:r>
              <a:rPr lang="en-US" dirty="0" smtClean="0"/>
              <a:t>Town, August </a:t>
            </a:r>
            <a:r>
              <a:rPr lang="en-US" dirty="0" smtClean="0"/>
              <a:t>5, </a:t>
            </a:r>
            <a:r>
              <a:rPr lang="en-US" dirty="0" smtClean="0"/>
              <a:t>2011</a:t>
            </a:r>
            <a:endParaRPr lang="en-US" dirty="0" smtClean="0"/>
          </a:p>
          <a:p>
            <a:endParaRPr lang="en-US" dirty="0" smtClean="0"/>
          </a:p>
          <a:p>
            <a:endParaRPr lang="en-ZA" dirty="0" smtClean="0"/>
          </a:p>
        </p:txBody>
      </p:sp>
      <p:sp>
        <p:nvSpPr>
          <p:cNvPr id="4" name="Slide Number Placeholder 3"/>
          <p:cNvSpPr>
            <a:spLocks noGrp="1"/>
          </p:cNvSpPr>
          <p:nvPr>
            <p:ph type="sldNum" sz="quarter" idx="10"/>
          </p:nvPr>
        </p:nvSpPr>
        <p:spPr/>
        <p:txBody>
          <a:bodyPr/>
          <a:lstStyle/>
          <a:p>
            <a:fld id="{567BB4B8-9DF0-4B1F-923B-EA382C142649}" type="slidenum">
              <a:rPr lang="en-ZA" smtClean="0"/>
              <a:pPr/>
              <a:t>11</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defTabSz="912937">
              <a:defRPr/>
            </a:pPr>
            <a:r>
              <a:rPr lang="en-ZA" b="1" dirty="0" smtClean="0"/>
              <a:t>Notes on tools described in slide:</a:t>
            </a:r>
          </a:p>
          <a:p>
            <a:endParaRPr lang="en-ZA" dirty="0" smtClean="0">
              <a:hlinkClick r:id="rId3"/>
            </a:endParaRPr>
          </a:p>
          <a:p>
            <a:r>
              <a:rPr lang="en-ZA" dirty="0" smtClean="0">
                <a:hlinkClick r:id="rId3"/>
              </a:rPr>
              <a:t>Bubbl.us</a:t>
            </a:r>
            <a:r>
              <a:rPr lang="en-ZA" dirty="0" smtClean="0"/>
              <a:t>: “a simple and free web application that lets you brainstorm online” (Free, web-based)</a:t>
            </a:r>
          </a:p>
          <a:p>
            <a:endParaRPr lang="en-ZA" dirty="0" smtClean="0"/>
          </a:p>
          <a:p>
            <a:r>
              <a:rPr lang="en-ZA" dirty="0" err="1" smtClean="0">
                <a:hlinkClick r:id="rId4"/>
              </a:rPr>
              <a:t>FreeMind</a:t>
            </a:r>
            <a:r>
              <a:rPr lang="en-ZA" dirty="0" smtClean="0"/>
              <a:t>: ”Java-based </a:t>
            </a:r>
            <a:r>
              <a:rPr lang="en-ZA" dirty="0" err="1" smtClean="0"/>
              <a:t>mindmapping</a:t>
            </a:r>
            <a:r>
              <a:rPr lang="en-ZA" dirty="0" smtClean="0"/>
              <a:t> software” (Free, cross-platform)</a:t>
            </a:r>
          </a:p>
          <a:p>
            <a:endParaRPr lang="en-ZA" dirty="0" smtClean="0"/>
          </a:p>
          <a:p>
            <a:r>
              <a:rPr lang="en-ZA" dirty="0" smtClean="0">
                <a:hlinkClick r:id="rId5"/>
              </a:rPr>
              <a:t>BASE</a:t>
            </a:r>
            <a:r>
              <a:rPr lang="en-ZA" dirty="0" smtClean="0"/>
              <a:t>: ”multi-disciplinary search engine for academically relevant web resources.” </a:t>
            </a:r>
            <a:r>
              <a:rPr lang="en-ZA" dirty="0" smtClean="0">
                <a:hlinkClick r:id="rId6"/>
              </a:rPr>
              <a:t>OAI service provider</a:t>
            </a:r>
            <a:r>
              <a:rPr lang="en-ZA" dirty="0" smtClean="0"/>
              <a:t> (Free, web-based)</a:t>
            </a:r>
          </a:p>
          <a:p>
            <a:endParaRPr lang="en-ZA" dirty="0" smtClean="0"/>
          </a:p>
          <a:p>
            <a:r>
              <a:rPr lang="en-ZA" dirty="0" smtClean="0">
                <a:hlinkClick r:id="rId7"/>
              </a:rPr>
              <a:t>Google Scholar</a:t>
            </a:r>
            <a:r>
              <a:rPr lang="en-ZA" dirty="0" smtClean="0"/>
              <a:t>: “can search across many disciplines and sources: peer-reviewed papers, theses, books, abstracts and articles, from academic publishers, professional societies, preprint repositories, universities and other scholarly organizations” (Free, web-based)</a:t>
            </a:r>
          </a:p>
          <a:p>
            <a:endParaRPr lang="en-ZA" dirty="0" smtClean="0"/>
          </a:p>
          <a:p>
            <a:r>
              <a:rPr lang="en-ZA" dirty="0" smtClean="0">
                <a:hlinkClick r:id="rId8"/>
              </a:rPr>
              <a:t>GIMP</a:t>
            </a:r>
            <a:r>
              <a:rPr lang="en-ZA" dirty="0" smtClean="0"/>
              <a:t>: ”GNU Image Manipulation Program. It is a freely distributed piece of software for such tasks as photo retouching, image composition and image authoring” (Free, cross-platform)</a:t>
            </a:r>
          </a:p>
          <a:p>
            <a:endParaRPr lang="en-ZA" dirty="0" smtClean="0"/>
          </a:p>
          <a:p>
            <a:r>
              <a:rPr lang="en-ZA" u="sng" dirty="0" err="1" smtClean="0">
                <a:hlinkClick r:id="rId9"/>
              </a:rPr>
              <a:t>Picnik</a:t>
            </a:r>
            <a:r>
              <a:rPr lang="en-ZA" dirty="0" smtClean="0"/>
              <a:t>: browser-based tool for editing images; provides "one-click fixes, including auto- fix, exposure, </a:t>
            </a:r>
            <a:r>
              <a:rPr lang="en-ZA" dirty="0" err="1" smtClean="0"/>
              <a:t>colors</a:t>
            </a:r>
            <a:r>
              <a:rPr lang="en-ZA" dirty="0" smtClean="0"/>
              <a:t>, and red-eye. And the others, like rotate, crop, resize, and sharpening" (Web-based, free; via </a:t>
            </a:r>
            <a:r>
              <a:rPr lang="en-ZA" dirty="0" err="1" smtClean="0">
                <a:hlinkClick r:id="rId10"/>
              </a:rPr>
              <a:t>ProfHacker</a:t>
            </a:r>
            <a:r>
              <a:rPr lang="en-ZA" dirty="0" smtClean="0"/>
              <a:t>)</a:t>
            </a:r>
          </a:p>
          <a:p>
            <a:endParaRPr lang="en-ZA" dirty="0" smtClean="0"/>
          </a:p>
          <a:p>
            <a:r>
              <a:rPr lang="en-ZA" dirty="0" err="1" smtClean="0">
                <a:hlinkClick r:id="rId11"/>
              </a:rPr>
              <a:t>EverNote</a:t>
            </a:r>
            <a:r>
              <a:rPr lang="en-ZA" dirty="0" smtClean="0"/>
              <a:t>: an application that allows you to capture information of any kind anywhere and synchronize it across all of your devices: "Take snapshots, read to-do lists, record audio whenever and wherever you like." (Free, with premium service available; cross-platform)</a:t>
            </a:r>
          </a:p>
          <a:p>
            <a:endParaRPr lang="en-ZA" dirty="0" smtClean="0"/>
          </a:p>
          <a:p>
            <a:r>
              <a:rPr lang="en-ZA" u="sng" dirty="0" smtClean="0">
                <a:hlinkClick r:id="rId12"/>
              </a:rPr>
              <a:t>Google Notebook</a:t>
            </a:r>
            <a:r>
              <a:rPr lang="en-ZA" dirty="0" smtClean="0"/>
              <a:t>: Take notes.  Clip text and images from Google Books and other sources.  Share your notebooks.  [NB: Google </a:t>
            </a:r>
            <a:r>
              <a:rPr lang="en-ZA" dirty="0" smtClean="0">
                <a:hlinkClick r:id="rId13"/>
              </a:rPr>
              <a:t>announced</a:t>
            </a:r>
            <a:r>
              <a:rPr lang="en-ZA" dirty="0" smtClean="0"/>
              <a:t> that it is no longer actively developing Google Notebook but will continue to maintain service.] (Free, web-based)</a:t>
            </a:r>
          </a:p>
          <a:p>
            <a:endParaRPr lang="en-ZA" dirty="0" smtClean="0"/>
          </a:p>
          <a:p>
            <a:r>
              <a:rPr lang="en-ZA" dirty="0" smtClean="0">
                <a:hlinkClick r:id="rId14"/>
              </a:rPr>
              <a:t>Virtual </a:t>
            </a:r>
            <a:r>
              <a:rPr lang="en-ZA" dirty="0" err="1" smtClean="0">
                <a:hlinkClick r:id="rId14"/>
              </a:rPr>
              <a:t>Lightbox</a:t>
            </a:r>
            <a:r>
              <a:rPr lang="en-ZA" dirty="0" smtClean="0"/>
              <a:t>:  "a software tool for comparing images online...All users participating in a common </a:t>
            </a:r>
            <a:r>
              <a:rPr lang="en-ZA" dirty="0" err="1" smtClean="0"/>
              <a:t>Lightbox</a:t>
            </a:r>
            <a:r>
              <a:rPr lang="en-ZA" dirty="0" smtClean="0"/>
              <a:t> session see the same images in the same on-screen configuration at the same time." (Free, cross-platform)</a:t>
            </a:r>
          </a:p>
          <a:p>
            <a:endParaRPr lang="en-ZA" dirty="0" smtClean="0"/>
          </a:p>
          <a:p>
            <a:r>
              <a:rPr lang="en-ZA" dirty="0" smtClean="0">
                <a:hlinkClick r:id="rId15"/>
              </a:rPr>
              <a:t>EndNote</a:t>
            </a:r>
            <a:r>
              <a:rPr lang="en-ZA" dirty="0" smtClean="0"/>
              <a:t>: "Web-based tool for managing and citing references in papers and creating bibliographies...integrates the following tasks into one program: Search bibliographic databases on the Internet; organize references, images, PDFs and other files; construct your paper with built-in manuscript templates; watch the bibliography and figure list appear as you write" (Commercial, web-based)</a:t>
            </a:r>
          </a:p>
          <a:p>
            <a:endParaRPr lang="en-ZA" dirty="0" smtClean="0"/>
          </a:p>
          <a:p>
            <a:r>
              <a:rPr lang="en-ZA" dirty="0" err="1" smtClean="0">
                <a:hlinkClick r:id="rId16"/>
              </a:rPr>
              <a:t>Mendeley</a:t>
            </a:r>
            <a:r>
              <a:rPr lang="en-ZA" dirty="0" smtClean="0"/>
              <a:t>: "Free social software for managing and sharing research papers. It is also a Web 2.0 site for discovering research trends and connecting to like-minded academics." (Free, Windows/Mac/Linux)</a:t>
            </a:r>
          </a:p>
          <a:p>
            <a:endParaRPr lang="en-ZA" dirty="0" smtClean="0"/>
          </a:p>
          <a:p>
            <a:pPr fontAlgn="base"/>
            <a:r>
              <a:rPr lang="en-ZA" dirty="0" smtClean="0">
                <a:hlinkClick r:id="rId17"/>
              </a:rPr>
              <a:t>Google Maps</a:t>
            </a:r>
            <a:r>
              <a:rPr lang="en-ZA" dirty="0" smtClean="0"/>
              <a:t>: allows you to view maps and directions, with practical applications for transportation and diverse viewing options to further specify location (Free, web-based)</a:t>
            </a:r>
          </a:p>
          <a:p>
            <a:pPr fontAlgn="base"/>
            <a:endParaRPr lang="en-ZA" dirty="0" smtClean="0"/>
          </a:p>
          <a:p>
            <a:pPr fontAlgn="base"/>
            <a:r>
              <a:rPr lang="en-ZA" dirty="0" smtClean="0">
                <a:hlinkClick r:id="rId18"/>
              </a:rPr>
              <a:t>Open Street Map</a:t>
            </a:r>
            <a:r>
              <a:rPr lang="en-ZA" dirty="0" smtClean="0"/>
              <a:t>: "a free, editable map of the whole world...allows you to view, edit and use geographical data in a collaborative way from anywhere on Earth" (Free, web-based)</a:t>
            </a:r>
          </a:p>
          <a:p>
            <a:pPr fontAlgn="base"/>
            <a:endParaRPr lang="en-ZA" dirty="0" smtClean="0"/>
          </a:p>
          <a:p>
            <a:pPr fontAlgn="base"/>
            <a:r>
              <a:rPr lang="en-ZA" u="sng" dirty="0" err="1" smtClean="0">
                <a:hlinkClick r:id="rId19"/>
              </a:rPr>
              <a:t>WordPress</a:t>
            </a:r>
            <a:r>
              <a:rPr lang="en-ZA" dirty="0" smtClean="0"/>
              <a:t> : free hosted blogging solution that uses excellent open source blogging software.</a:t>
            </a:r>
          </a:p>
          <a:p>
            <a:pPr fontAlgn="base"/>
            <a:endParaRPr lang="en-ZA" dirty="0" smtClean="0"/>
          </a:p>
          <a:p>
            <a:pPr fontAlgn="base"/>
            <a:r>
              <a:rPr lang="en-ZA" dirty="0" err="1" smtClean="0">
                <a:hlinkClick r:id="rId20"/>
              </a:rPr>
              <a:t>Tumblr</a:t>
            </a:r>
            <a:r>
              <a:rPr lang="en-ZA" dirty="0" smtClean="0"/>
              <a:t>: a blog that "lets you effortlessly share anything. Post text, photos, quotes, links, music, and videos, from your browser, phone, desktop, email, or wherever you happen to be. You can customize everything, from </a:t>
            </a:r>
            <a:r>
              <a:rPr lang="en-ZA" dirty="0" err="1" smtClean="0"/>
              <a:t>colors</a:t>
            </a:r>
            <a:r>
              <a:rPr lang="en-ZA" dirty="0" smtClean="0"/>
              <a:t>, to your theme's HTML. Even use your own domain name." (Free, web-based)</a:t>
            </a:r>
          </a:p>
          <a:p>
            <a:pPr fontAlgn="base"/>
            <a:endParaRPr lang="en-ZA" dirty="0" smtClean="0"/>
          </a:p>
          <a:p>
            <a:r>
              <a:rPr lang="en-ZA" dirty="0" smtClean="0">
                <a:hlinkClick r:id="rId21"/>
              </a:rPr>
              <a:t>Twitter</a:t>
            </a:r>
            <a:r>
              <a:rPr lang="en-ZA" dirty="0" smtClean="0"/>
              <a:t>: a "</a:t>
            </a:r>
            <a:r>
              <a:rPr lang="en-ZA" dirty="0" err="1" smtClean="0"/>
              <a:t>microblogging</a:t>
            </a:r>
            <a:r>
              <a:rPr lang="en-ZA" dirty="0" smtClean="0"/>
              <a:t>" service that allows you to write short messages about your thoughts and experiences and find out what your friends and colleagues are up to (Free, web-based)</a:t>
            </a:r>
          </a:p>
          <a:p>
            <a:endParaRPr lang="en-ZA" dirty="0" smtClean="0"/>
          </a:p>
          <a:p>
            <a:r>
              <a:rPr lang="en-ZA" b="0" dirty="0" smtClean="0"/>
              <a:t>List</a:t>
            </a:r>
            <a:r>
              <a:rPr lang="en-ZA" b="0" baseline="0" dirty="0" smtClean="0"/>
              <a:t> of tools sourced from: Digital Research Tools (</a:t>
            </a:r>
            <a:r>
              <a:rPr lang="en-ZA" b="0" baseline="0" dirty="0" err="1" smtClean="0"/>
              <a:t>DiRT</a:t>
            </a:r>
            <a:r>
              <a:rPr lang="en-ZA" b="0" baseline="0" dirty="0" smtClean="0"/>
              <a:t>) by Lisa Spiro -  </a:t>
            </a:r>
            <a:r>
              <a:rPr lang="en-ZA" dirty="0" smtClean="0">
                <a:hlinkClick r:id="rId22"/>
              </a:rPr>
              <a:t>https://digitalresearchtools.pbworks.com/w/page/17801672/FrontPage</a:t>
            </a:r>
            <a:endParaRPr lang="en-ZA" b="0" dirty="0"/>
          </a:p>
        </p:txBody>
      </p:sp>
      <p:sp>
        <p:nvSpPr>
          <p:cNvPr id="4" name="Slide Number Placeholder 3"/>
          <p:cNvSpPr>
            <a:spLocks noGrp="1"/>
          </p:cNvSpPr>
          <p:nvPr>
            <p:ph type="sldNum" sz="quarter" idx="10"/>
          </p:nvPr>
        </p:nvSpPr>
        <p:spPr/>
        <p:txBody>
          <a:bodyPr/>
          <a:lstStyle/>
          <a:p>
            <a:fld id="{23118CA6-306F-4AF4-8E68-3914831729BB}" type="slidenum">
              <a:rPr lang="en-ZA" smtClean="0"/>
              <a:pPr/>
              <a:t>12</a:t>
            </a:fld>
            <a:endParaRPr lang="en-ZA"/>
          </a:p>
        </p:txBody>
      </p:sp>
    </p:spTree>
    <p:extLst>
      <p:ext uri="{BB962C8B-B14F-4D97-AF65-F5344CB8AC3E}">
        <p14:creationId xmlns:p14="http://schemas.microsoft.com/office/powerpoint/2010/main" val="1948604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b="0" kern="1200" dirty="0" err="1" smtClean="0">
                <a:solidFill>
                  <a:schemeClr val="tx1"/>
                </a:solidFill>
                <a:latin typeface="+mn-lt"/>
                <a:ea typeface="+mn-ea"/>
                <a:cs typeface="+mn-cs"/>
              </a:rPr>
              <a:t>Wittel</a:t>
            </a:r>
            <a:r>
              <a:rPr lang="en-ZA" sz="1200" b="0" kern="1200" dirty="0" smtClean="0">
                <a:solidFill>
                  <a:schemeClr val="tx1"/>
                </a:solidFill>
                <a:latin typeface="+mn-lt"/>
                <a:ea typeface="+mn-ea"/>
                <a:cs typeface="+mn-cs"/>
              </a:rPr>
              <a:t>, A (2011) Qualities of Sharing and their Transformations in the Digital Age in </a:t>
            </a:r>
            <a:r>
              <a:rPr lang="en-ZA" sz="1200" b="0" i="1" kern="1200" dirty="0" smtClean="0">
                <a:solidFill>
                  <a:schemeClr val="tx1"/>
                </a:solidFill>
                <a:latin typeface="+mn-lt"/>
                <a:ea typeface="+mn-ea"/>
                <a:cs typeface="+mn-cs"/>
              </a:rPr>
              <a:t>International Review of Information Ethics Vol. 15 (09/2011)  </a:t>
            </a:r>
            <a:r>
              <a:rPr lang="en-ZA" sz="1200" b="0" kern="1200" dirty="0" smtClean="0">
                <a:solidFill>
                  <a:schemeClr val="tx1"/>
                </a:solidFill>
                <a:latin typeface="+mn-lt"/>
                <a:ea typeface="+mn-ea"/>
                <a:cs typeface="+mn-cs"/>
              </a:rPr>
              <a:t>Special Issue on the Ethics of Sharing September 2011</a:t>
            </a:r>
          </a:p>
          <a:p>
            <a:endParaRPr lang="en-ZA"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7BB4B8-9DF0-4B1F-923B-EA382C142649}" type="slidenum">
              <a:rPr lang="en-ZA" smtClean="0"/>
              <a:pPr/>
              <a:t>13</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14</a:t>
            </a:fld>
            <a:endParaRPr lang="en-ZA"/>
          </a:p>
        </p:txBody>
      </p:sp>
    </p:spTree>
    <p:extLst>
      <p:ext uri="{BB962C8B-B14F-4D97-AF65-F5344CB8AC3E}">
        <p14:creationId xmlns:p14="http://schemas.microsoft.com/office/powerpoint/2010/main" val="333054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Century Gothic" pitchFamily="34" charset="0"/>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FF33CC"/>
                </a:solidFill>
                <a:latin typeface="Century Gothic"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ZA" dirty="0"/>
          </a:p>
        </p:txBody>
      </p:sp>
      <p:sp>
        <p:nvSpPr>
          <p:cNvPr id="4" name="Date Placeholder 3"/>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
        <p:nvSpPr>
          <p:cNvPr id="7" name="Rectangle 6"/>
          <p:cNvSpPr/>
          <p:nvPr userDrawn="1"/>
        </p:nvSpPr>
        <p:spPr>
          <a:xfrm>
            <a:off x="0" y="764704"/>
            <a:ext cx="9252520"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2627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2880349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731632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itchFamily="34" charset="0"/>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lvl1pPr marL="342900" indent="-342900">
              <a:buClr>
                <a:srgbClr val="FF33CC"/>
              </a:buClr>
              <a:buFont typeface="Courier New" pitchFamily="49" charset="0"/>
              <a:buChar char="o"/>
              <a:defRPr>
                <a:latin typeface="Century Gothic" pitchFamily="34" charset="0"/>
              </a:defRPr>
            </a:lvl1pPr>
            <a:lvl2pPr marL="742950" indent="-285750">
              <a:buFont typeface="Arial" pitchFamily="34" charset="0"/>
              <a:buChar char="•"/>
              <a:defRPr>
                <a:latin typeface="Century Gothic" pitchFamily="34" charset="0"/>
              </a:defRPr>
            </a:lvl2pPr>
            <a:lvl3pPr marL="1143000" indent="-228600">
              <a:buFontTx/>
              <a:buBlip>
                <a:blip r:embed="rId2"/>
              </a:buBlip>
              <a:defRPr>
                <a:latin typeface="Century Gothic" pitchFamily="34" charset="0"/>
              </a:defRPr>
            </a:lvl3pPr>
            <a:lvl4pPr>
              <a:defRPr>
                <a:latin typeface="Century Gothic" pitchFamily="34" charset="0"/>
              </a:defRPr>
            </a:lvl4pPr>
            <a:lvl5pPr>
              <a:defRPr>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187952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latin typeface="Century Gothic" pitchFamily="34" charset="0"/>
              </a:defRPr>
            </a:lvl1pPr>
          </a:lstStyle>
          <a:p>
            <a:r>
              <a:rPr lang="en-US" dirty="0" smtClean="0"/>
              <a:t>Click to edit Master title style</a:t>
            </a:r>
            <a:endParaRPr lang="en-ZA"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lgn="ctr">
              <a:buNone/>
              <a:defRPr sz="3200">
                <a:solidFill>
                  <a:srgbClr val="FF33CC"/>
                </a:solidFill>
                <a:latin typeface="Century Gothic"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3074CC-37ED-478F-99F9-3A7C3491AD8D}" type="slidenum">
              <a:rPr lang="en-ZA" smtClean="0"/>
              <a:pPr/>
              <a:t>‹#›</a:t>
            </a:fld>
            <a:endParaRPr lang="en-ZA"/>
          </a:p>
        </p:txBody>
      </p:sp>
      <p:sp>
        <p:nvSpPr>
          <p:cNvPr id="7" name="Rectangle 6"/>
          <p:cNvSpPr/>
          <p:nvPr userDrawn="1"/>
        </p:nvSpPr>
        <p:spPr>
          <a:xfrm>
            <a:off x="0" y="908720"/>
            <a:ext cx="9144000"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078703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itchFamily="34" charset="0"/>
              </a:defRPr>
            </a:lvl1pPr>
          </a:lstStyle>
          <a:p>
            <a:r>
              <a:rPr lang="en-US" dirty="0" smtClean="0"/>
              <a:t>Click to edit Master title style</a:t>
            </a:r>
            <a:endParaRPr lang="en-ZA" dirty="0"/>
          </a:p>
        </p:txBody>
      </p:sp>
      <p:sp>
        <p:nvSpPr>
          <p:cNvPr id="3" name="Content Placeholder 2"/>
          <p:cNvSpPr>
            <a:spLocks noGrp="1"/>
          </p:cNvSpPr>
          <p:nvPr>
            <p:ph sz="half" idx="1"/>
          </p:nvPr>
        </p:nvSpPr>
        <p:spPr>
          <a:xfrm>
            <a:off x="457200" y="1600200"/>
            <a:ext cx="4038600" cy="4525963"/>
          </a:xfr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Content Placeholder 3"/>
          <p:cNvSpPr>
            <a:spLocks noGrp="1"/>
          </p:cNvSpPr>
          <p:nvPr>
            <p:ph sz="half" idx="2"/>
          </p:nvPr>
        </p:nvSpPr>
        <p:spPr>
          <a:xfrm>
            <a:off x="4648200" y="1600200"/>
            <a:ext cx="4038600" cy="4525963"/>
          </a:xfrm>
        </p:spPr>
        <p:txBody>
          <a:bodyPr/>
          <a:lstStyle>
            <a:lvl1pPr>
              <a:defRPr sz="2800">
                <a:latin typeface="Century Gothic" pitchFamily="34" charset="0"/>
              </a:defRPr>
            </a:lvl1pPr>
            <a:lvl2pPr>
              <a:defRPr sz="2400">
                <a:latin typeface="Century Gothic" pitchFamily="34" charset="0"/>
              </a:defRPr>
            </a:lvl2pPr>
            <a:lvl3pPr>
              <a:defRPr sz="2000">
                <a:latin typeface="Century Gothic" pitchFamily="34" charset="0"/>
              </a:defRPr>
            </a:lvl3pPr>
            <a:lvl4pPr>
              <a:defRPr sz="1800">
                <a:latin typeface="Century Gothic" pitchFamily="34" charset="0"/>
              </a:defRPr>
            </a:lvl4pPr>
            <a:lvl5pPr>
              <a:defRPr sz="1800">
                <a:latin typeface="Century Gothic"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5" name="Date Placeholder 4"/>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278512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246305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155424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213074CC-37ED-478F-99F9-3A7C3491AD8D}" type="slidenum">
              <a:rPr lang="en-ZA" smtClean="0"/>
              <a:pPr/>
              <a:t>‹#›</a:t>
            </a:fld>
            <a:endParaRPr lang="en-ZA"/>
          </a:p>
        </p:txBody>
      </p:sp>
      <p:sp>
        <p:nvSpPr>
          <p:cNvPr id="5" name="Rectangle 4"/>
          <p:cNvSpPr/>
          <p:nvPr userDrawn="1"/>
        </p:nvSpPr>
        <p:spPr>
          <a:xfrm>
            <a:off x="0" y="404664"/>
            <a:ext cx="9144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754521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3601747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553C1D-8215-4AB7-9B48-18F71A3FF5DD}" type="datetimeFigureOut">
              <a:rPr lang="en-ZA" smtClean="0"/>
              <a:pPr/>
              <a:t>2012/09/05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3074CC-37ED-478F-99F9-3A7C3491AD8D}" type="slidenum">
              <a:rPr lang="en-ZA" smtClean="0"/>
              <a:pPr/>
              <a:t>‹#›</a:t>
            </a:fld>
            <a:endParaRPr lang="en-ZA"/>
          </a:p>
        </p:txBody>
      </p:sp>
    </p:spTree>
    <p:extLst>
      <p:ext uri="{BB962C8B-B14F-4D97-AF65-F5344CB8AC3E}">
        <p14:creationId xmlns:p14="http://schemas.microsoft.com/office/powerpoint/2010/main" val="887192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553C1D-8215-4AB7-9B48-18F71A3FF5DD}" type="datetimeFigureOut">
              <a:rPr lang="en-ZA" smtClean="0"/>
              <a:pPr/>
              <a:t>2012/09/05</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74CC-37ED-478F-99F9-3A7C3491AD8D}" type="slidenum">
              <a:rPr lang="en-ZA" smtClean="0"/>
              <a:pPr/>
              <a:t>‹#›</a:t>
            </a:fld>
            <a:endParaRPr lang="en-ZA"/>
          </a:p>
        </p:txBody>
      </p:sp>
      <p:cxnSp>
        <p:nvCxnSpPr>
          <p:cNvPr id="8" name="Straight Connector 7"/>
          <p:cNvCxnSpPr/>
          <p:nvPr userDrawn="1"/>
        </p:nvCxnSpPr>
        <p:spPr>
          <a:xfrm>
            <a:off x="467544" y="1340768"/>
            <a:ext cx="8280920" cy="0"/>
          </a:xfrm>
          <a:prstGeom prst="line">
            <a:avLst/>
          </a:prstGeom>
          <a:ln>
            <a:solidFill>
              <a:srgbClr val="FF33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022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hyperlink" Target="http://www.beedie.sfu.ca/Files/PDF/research/2011_Social_Media_BH.pdf"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jefferson.village.virginia.edu/~jmu2m/Kings.5-00/primitives.html" TargetMode="External"/><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jpeg"/><Relationship Id="rId1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notesSlide" Target="../notesSlides/notesSlide7.xml"/><Relationship Id="rId16" Type="http://schemas.openxmlformats.org/officeDocument/2006/relationships/image" Target="../media/image25.gif"/><Relationship Id="rId1" Type="http://schemas.openxmlformats.org/officeDocument/2006/relationships/slideLayout" Target="../slideLayouts/slideLayout7.xml"/><Relationship Id="rId6" Type="http://schemas.openxmlformats.org/officeDocument/2006/relationships/image" Target="../media/image15.gif"/><Relationship Id="rId11" Type="http://schemas.openxmlformats.org/officeDocument/2006/relationships/image" Target="../media/image20.jpeg"/><Relationship Id="rId5" Type="http://schemas.openxmlformats.org/officeDocument/2006/relationships/image" Target="../media/image14.gif"/><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http://www.flickr.com/photos/ben_lawson/155595430/"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http://www.flickr.com/photos/cindy_mc/6967806783/" TargetMode="Externa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www.emc.com/collateral/demos/microsites/emc-digital-universe-2011/index.htm" TargetMode="Externa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eprints.ecs.soton.ac.uk/18516/"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topsy.com/twitter/nypl_labs" TargetMode="External"/><Relationship Id="rId2" Type="http://schemas.openxmlformats.org/officeDocument/2006/relationships/hyperlink" Target="http://topsy.com/twitter/textfiles" TargetMode="External"/><Relationship Id="rId1" Type="http://schemas.openxmlformats.org/officeDocument/2006/relationships/slideLayout" Target="../slideLayouts/slideLayout5.xml"/><Relationship Id="rId6" Type="http://schemas.openxmlformats.org/officeDocument/2006/relationships/image" Target="../media/image53.jpeg"/><Relationship Id="rId5" Type="http://schemas.openxmlformats.org/officeDocument/2006/relationships/hyperlink" Target="http://t.co/FjvCLVUZ" TargetMode="External"/><Relationship Id="rId4" Type="http://schemas.openxmlformats.org/officeDocument/2006/relationships/hyperlink" Target="http://topsy.com/twitter/kissane"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5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mailto:Laura.czerniewicz@uct.ac.za"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8545" y="4569757"/>
            <a:ext cx="6400800" cy="1752600"/>
          </a:xfrm>
        </p:spPr>
        <p:txBody>
          <a:bodyPr>
            <a:normAutofit/>
          </a:bodyPr>
          <a:lstStyle/>
          <a:p>
            <a:r>
              <a:rPr lang="en-ZA" dirty="0" smtClean="0"/>
              <a:t>Laura </a:t>
            </a:r>
            <a:r>
              <a:rPr lang="en-ZA" dirty="0" smtClean="0"/>
              <a:t>Czerniewicz</a:t>
            </a:r>
          </a:p>
          <a:p>
            <a:r>
              <a:rPr lang="en-ZA" sz="2000" dirty="0" smtClean="0"/>
              <a:t>September 2012</a:t>
            </a:r>
            <a:endParaRPr lang="en-ZA" sz="2000" dirty="0" smtClean="0"/>
          </a:p>
        </p:txBody>
      </p:sp>
      <p:sp>
        <p:nvSpPr>
          <p:cNvPr id="2" name="Title 1"/>
          <p:cNvSpPr>
            <a:spLocks noGrp="1"/>
          </p:cNvSpPr>
          <p:nvPr>
            <p:ph type="ctrTitle"/>
          </p:nvPr>
        </p:nvSpPr>
        <p:spPr>
          <a:xfrm>
            <a:off x="-180528" y="2420888"/>
            <a:ext cx="9445233" cy="2118097"/>
          </a:xfrm>
          <a:solidFill>
            <a:schemeClr val="bg1"/>
          </a:solidFill>
        </p:spPr>
        <p:txBody>
          <a:bodyPr>
            <a:normAutofit/>
          </a:bodyPr>
          <a:lstStyle/>
          <a:p>
            <a:r>
              <a:rPr lang="en-ZA" b="1" cap="all" dirty="0" smtClean="0"/>
              <a:t>Academics’ online presence</a:t>
            </a:r>
            <a:r>
              <a:rPr lang="en-ZA" b="1" dirty="0" smtClean="0"/>
              <a:t/>
            </a:r>
            <a:br>
              <a:rPr lang="en-ZA" b="1" dirty="0" smtClean="0"/>
            </a:br>
            <a:r>
              <a:rPr lang="en-ZA" sz="3600" dirty="0"/>
              <a:t>A</a:t>
            </a:r>
            <a:r>
              <a:rPr lang="en-ZA" sz="3600" dirty="0" smtClean="0"/>
              <a:t>ssessing &amp; shaping your visibility</a:t>
            </a:r>
            <a:endParaRPr lang="en-ZA" sz="3600" dirty="0"/>
          </a:p>
        </p:txBody>
      </p:sp>
      <p:pic>
        <p:nvPicPr>
          <p:cNvPr id="5" name="Picture 4" descr="UCTlogo.png"/>
          <p:cNvPicPr>
            <a:picLocks noChangeAspect="1"/>
          </p:cNvPicPr>
          <p:nvPr/>
        </p:nvPicPr>
        <p:blipFill>
          <a:blip r:embed="rId2" cstate="print"/>
          <a:srcRect/>
          <a:stretch>
            <a:fillRect/>
          </a:stretch>
        </p:blipFill>
        <p:spPr bwMode="auto">
          <a:xfrm>
            <a:off x="65617" y="6108236"/>
            <a:ext cx="650875" cy="696913"/>
          </a:xfrm>
          <a:prstGeom prst="rect">
            <a:avLst/>
          </a:prstGeom>
          <a:noFill/>
          <a:ln w="9525">
            <a:noFill/>
            <a:miter lim="800000"/>
            <a:headEnd/>
            <a:tailEnd/>
          </a:ln>
        </p:spPr>
      </p:pic>
      <p:pic>
        <p:nvPicPr>
          <p:cNvPr id="6" name="Picture 7" descr="openuctlogo.png"/>
          <p:cNvPicPr>
            <a:picLocks noChangeAspect="1"/>
          </p:cNvPicPr>
          <p:nvPr/>
        </p:nvPicPr>
        <p:blipFill>
          <a:blip r:embed="rId3" cstate="print"/>
          <a:srcRect/>
          <a:stretch>
            <a:fillRect/>
          </a:stretch>
        </p:blipFill>
        <p:spPr bwMode="auto">
          <a:xfrm>
            <a:off x="8475133" y="6091237"/>
            <a:ext cx="504825" cy="650875"/>
          </a:xfrm>
          <a:prstGeom prst="rect">
            <a:avLst/>
          </a:prstGeom>
          <a:noFill/>
          <a:ln w="9525">
            <a:noFill/>
            <a:miter lim="800000"/>
            <a:headEnd/>
            <a:tailEnd/>
          </a:ln>
        </p:spPr>
      </p:pic>
      <p:pic>
        <p:nvPicPr>
          <p:cNvPr id="7" name="Picture 6" descr="2_by-s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1920" y="6322357"/>
            <a:ext cx="1440160" cy="50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1644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6983760" y="4734342"/>
            <a:ext cx="2160240" cy="27883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Hexagon 6"/>
          <p:cNvSpPr/>
          <p:nvPr/>
        </p:nvSpPr>
        <p:spPr>
          <a:xfrm>
            <a:off x="1966282" y="245247"/>
            <a:ext cx="2156508" cy="2046543"/>
          </a:xfrm>
          <a:prstGeom prst="hexagon">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ZA" sz="1400" b="1" dirty="0" smtClean="0"/>
              <a:t>PRESENCE</a:t>
            </a:r>
          </a:p>
          <a:p>
            <a:pPr algn="ctr"/>
            <a:endParaRPr lang="en-ZA" sz="1400" b="1" dirty="0"/>
          </a:p>
          <a:p>
            <a:pPr algn="ctr"/>
            <a:r>
              <a:rPr lang="en-ZA" sz="1400" b="1" dirty="0" smtClean="0"/>
              <a:t>Extent to which you as the scholar are visible to others online</a:t>
            </a:r>
            <a:endParaRPr lang="en-ZA" sz="1400" b="1" dirty="0"/>
          </a:p>
        </p:txBody>
      </p:sp>
      <p:sp>
        <p:nvSpPr>
          <p:cNvPr id="8" name="Hexagon 7"/>
          <p:cNvSpPr/>
          <p:nvPr/>
        </p:nvSpPr>
        <p:spPr>
          <a:xfrm>
            <a:off x="1998265" y="4679424"/>
            <a:ext cx="2156508" cy="2046543"/>
          </a:xfrm>
          <a:prstGeom prst="hexagon">
            <a:avLst/>
          </a:prstGeom>
        </p:spPr>
        <p:style>
          <a:lnRef idx="0">
            <a:schemeClr val="accent4"/>
          </a:lnRef>
          <a:fillRef idx="3">
            <a:schemeClr val="accent4"/>
          </a:fillRef>
          <a:effectRef idx="3">
            <a:schemeClr val="accent4"/>
          </a:effectRef>
          <a:fontRef idx="minor">
            <a:schemeClr val="lt1"/>
          </a:fontRef>
        </p:style>
        <p:txBody>
          <a:bodyPr rtlCol="0" anchor="t"/>
          <a:lstStyle/>
          <a:p>
            <a:pPr algn="ctr"/>
            <a:r>
              <a:rPr lang="en-ZA" sz="1400" b="1" dirty="0" smtClean="0"/>
              <a:t>GROUPS</a:t>
            </a:r>
          </a:p>
          <a:p>
            <a:pPr algn="ctr"/>
            <a:endParaRPr lang="en-ZA" sz="1400" b="1" dirty="0"/>
          </a:p>
          <a:p>
            <a:pPr algn="ctr"/>
            <a:r>
              <a:rPr lang="en-ZA" sz="1400" b="1" dirty="0" smtClean="0"/>
              <a:t>The extent of your engagement with communities </a:t>
            </a:r>
            <a:endParaRPr lang="en-ZA" sz="1400" b="1" dirty="0"/>
          </a:p>
        </p:txBody>
      </p:sp>
      <p:sp>
        <p:nvSpPr>
          <p:cNvPr id="9" name="Hexagon 8"/>
          <p:cNvSpPr/>
          <p:nvPr/>
        </p:nvSpPr>
        <p:spPr>
          <a:xfrm>
            <a:off x="107504" y="1423663"/>
            <a:ext cx="2156508" cy="2046543"/>
          </a:xfrm>
          <a:prstGeom prst="hexagon">
            <a:avLst/>
          </a:prstGeom>
        </p:spPr>
        <p:style>
          <a:lnRef idx="0">
            <a:schemeClr val="accent6"/>
          </a:lnRef>
          <a:fillRef idx="3">
            <a:schemeClr val="accent6"/>
          </a:fillRef>
          <a:effectRef idx="3">
            <a:schemeClr val="accent6"/>
          </a:effectRef>
          <a:fontRef idx="minor">
            <a:schemeClr val="lt1"/>
          </a:fontRef>
        </p:style>
        <p:txBody>
          <a:bodyPr rtlCol="0" anchor="t"/>
          <a:lstStyle/>
          <a:p>
            <a:pPr algn="ctr"/>
            <a:r>
              <a:rPr lang="en-ZA" sz="1400" b="1" dirty="0" smtClean="0"/>
              <a:t>SHARING</a:t>
            </a:r>
          </a:p>
          <a:p>
            <a:pPr algn="ctr"/>
            <a:endParaRPr lang="en-ZA" sz="1400" b="1" dirty="0"/>
          </a:p>
          <a:p>
            <a:pPr algn="ctr"/>
            <a:r>
              <a:rPr lang="en-ZA" sz="1400" b="1" dirty="0" smtClean="0"/>
              <a:t>Extent to which you allow users to exchange and distribute your information</a:t>
            </a:r>
            <a:endParaRPr lang="en-ZA" sz="1400" b="1" dirty="0"/>
          </a:p>
        </p:txBody>
      </p:sp>
      <p:sp>
        <p:nvSpPr>
          <p:cNvPr id="10" name="Hexagon 9"/>
          <p:cNvSpPr/>
          <p:nvPr/>
        </p:nvSpPr>
        <p:spPr>
          <a:xfrm>
            <a:off x="1966282" y="2462335"/>
            <a:ext cx="2156508" cy="2046543"/>
          </a:xfrm>
          <a:prstGeom prst="hexagon">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rtlCol="0" anchor="t"/>
          <a:lstStyle/>
          <a:p>
            <a:pPr algn="ctr"/>
            <a:r>
              <a:rPr lang="en-ZA" sz="1400" b="1" dirty="0" smtClean="0"/>
              <a:t>IDENTITY</a:t>
            </a:r>
          </a:p>
          <a:p>
            <a:pPr algn="ctr"/>
            <a:endParaRPr lang="en-ZA" sz="1400" b="1" dirty="0" smtClean="0"/>
          </a:p>
          <a:p>
            <a:pPr algn="ctr"/>
            <a:r>
              <a:rPr lang="en-ZA" sz="1400" b="1" dirty="0" smtClean="0"/>
              <a:t>The extent to which others can identify you online as a scholar</a:t>
            </a:r>
            <a:endParaRPr lang="en-ZA" sz="1400" b="1" dirty="0"/>
          </a:p>
          <a:p>
            <a:pPr algn="ctr"/>
            <a:endParaRPr lang="en-ZA" sz="1400" b="1" dirty="0"/>
          </a:p>
        </p:txBody>
      </p:sp>
      <p:sp>
        <p:nvSpPr>
          <p:cNvPr id="11" name="Hexagon 10"/>
          <p:cNvSpPr/>
          <p:nvPr/>
        </p:nvSpPr>
        <p:spPr>
          <a:xfrm>
            <a:off x="3776742" y="1439064"/>
            <a:ext cx="2156508" cy="2046543"/>
          </a:xfrm>
          <a:prstGeom prst="hexagon">
            <a:avLst/>
          </a:prstGeom>
        </p:spPr>
        <p:style>
          <a:lnRef idx="0">
            <a:schemeClr val="accent2"/>
          </a:lnRef>
          <a:fillRef idx="3">
            <a:schemeClr val="accent2"/>
          </a:fillRef>
          <a:effectRef idx="3">
            <a:schemeClr val="accent2"/>
          </a:effectRef>
          <a:fontRef idx="minor">
            <a:schemeClr val="lt1"/>
          </a:fontRef>
        </p:style>
        <p:txBody>
          <a:bodyPr rtlCol="0" anchor="t"/>
          <a:lstStyle/>
          <a:p>
            <a:pPr algn="ctr"/>
            <a:r>
              <a:rPr lang="en-ZA" sz="1400" b="1" dirty="0" smtClean="0"/>
              <a:t>CONNECTIONS</a:t>
            </a:r>
          </a:p>
          <a:p>
            <a:pPr algn="ctr"/>
            <a:endParaRPr lang="en-ZA" sz="1400" b="1" dirty="0"/>
          </a:p>
          <a:p>
            <a:pPr algn="ctr"/>
            <a:r>
              <a:rPr lang="en-ZA" sz="1400" b="1" dirty="0" smtClean="0"/>
              <a:t>The relevance and appeal of your work to others</a:t>
            </a:r>
            <a:endParaRPr lang="en-ZA" sz="1400" b="1" dirty="0"/>
          </a:p>
        </p:txBody>
      </p:sp>
      <p:sp>
        <p:nvSpPr>
          <p:cNvPr id="12" name="Hexagon 11"/>
          <p:cNvSpPr/>
          <p:nvPr/>
        </p:nvSpPr>
        <p:spPr>
          <a:xfrm>
            <a:off x="160859" y="3656152"/>
            <a:ext cx="2156508" cy="2046543"/>
          </a:xfrm>
          <a:prstGeom prst="hexagon">
            <a:avLst/>
          </a:prstGeom>
        </p:spPr>
        <p:style>
          <a:lnRef idx="0">
            <a:schemeClr val="accent5"/>
          </a:lnRef>
          <a:fillRef idx="3">
            <a:schemeClr val="accent5"/>
          </a:fillRef>
          <a:effectRef idx="3">
            <a:schemeClr val="accent5"/>
          </a:effectRef>
          <a:fontRef idx="minor">
            <a:schemeClr val="lt1"/>
          </a:fontRef>
        </p:style>
        <p:txBody>
          <a:bodyPr rtlCol="0" anchor="t"/>
          <a:lstStyle/>
          <a:p>
            <a:pPr algn="ctr"/>
            <a:r>
              <a:rPr lang="en-ZA" sz="1400" b="1" dirty="0" smtClean="0"/>
              <a:t>CONVERSATIONS</a:t>
            </a:r>
          </a:p>
          <a:p>
            <a:pPr algn="ctr"/>
            <a:endParaRPr lang="en-ZA" sz="1400" b="1" dirty="0"/>
          </a:p>
          <a:p>
            <a:pPr algn="ctr"/>
            <a:r>
              <a:rPr lang="en-ZA" sz="1400" b="1" dirty="0" smtClean="0"/>
              <a:t>Extent to which others engage with you and you with others</a:t>
            </a:r>
            <a:endParaRPr lang="en-ZA" sz="1400" b="1" dirty="0"/>
          </a:p>
        </p:txBody>
      </p:sp>
      <p:sp>
        <p:nvSpPr>
          <p:cNvPr id="13" name="Hexagon 12"/>
          <p:cNvSpPr/>
          <p:nvPr/>
        </p:nvSpPr>
        <p:spPr>
          <a:xfrm>
            <a:off x="3777080" y="3650766"/>
            <a:ext cx="2156508" cy="2046543"/>
          </a:xfrm>
          <a:prstGeom prst="hexagon">
            <a:avLst/>
          </a:prstGeom>
        </p:spPr>
        <p:style>
          <a:lnRef idx="0">
            <a:schemeClr val="accent3"/>
          </a:lnRef>
          <a:fillRef idx="3">
            <a:schemeClr val="accent3"/>
          </a:fillRef>
          <a:effectRef idx="3">
            <a:schemeClr val="accent3"/>
          </a:effectRef>
          <a:fontRef idx="minor">
            <a:schemeClr val="lt1"/>
          </a:fontRef>
        </p:style>
        <p:txBody>
          <a:bodyPr rtlCol="0" anchor="t"/>
          <a:lstStyle/>
          <a:p>
            <a:pPr algn="ctr"/>
            <a:r>
              <a:rPr lang="en-ZA" sz="1400" b="1" dirty="0" smtClean="0"/>
              <a:t>REPUTATION</a:t>
            </a:r>
          </a:p>
          <a:p>
            <a:pPr algn="ctr"/>
            <a:endParaRPr lang="en-ZA" sz="1400" b="1" dirty="0"/>
          </a:p>
          <a:p>
            <a:pPr algn="ctr"/>
            <a:r>
              <a:rPr lang="en-ZA" sz="1400" b="1" dirty="0" smtClean="0"/>
              <a:t>Your online standing and the extent to which you influence others</a:t>
            </a:r>
            <a:endParaRPr lang="en-ZA" sz="1400" b="1" dirty="0"/>
          </a:p>
        </p:txBody>
      </p:sp>
      <p:sp>
        <p:nvSpPr>
          <p:cNvPr id="16" name="TextBox 15"/>
          <p:cNvSpPr txBox="1"/>
          <p:nvPr/>
        </p:nvSpPr>
        <p:spPr>
          <a:xfrm>
            <a:off x="6156177" y="116340"/>
            <a:ext cx="2846402" cy="2062103"/>
          </a:xfrm>
          <a:prstGeom prst="rect">
            <a:avLst/>
          </a:prstGeom>
          <a:noFill/>
        </p:spPr>
        <p:txBody>
          <a:bodyPr wrap="square" rtlCol="0">
            <a:spAutoFit/>
          </a:bodyPr>
          <a:lstStyle/>
          <a:p>
            <a:pPr algn="r"/>
            <a:r>
              <a:rPr lang="en-ZA" sz="3200" b="1" dirty="0" smtClean="0"/>
              <a:t>Building Blocks of the Networked Scholar</a:t>
            </a:r>
            <a:endParaRPr lang="en-ZA" sz="3200" b="1" dirty="0"/>
          </a:p>
        </p:txBody>
      </p:sp>
      <p:sp>
        <p:nvSpPr>
          <p:cNvPr id="17" name="TextBox 16"/>
          <p:cNvSpPr txBox="1"/>
          <p:nvPr/>
        </p:nvSpPr>
        <p:spPr>
          <a:xfrm>
            <a:off x="6983760" y="4734342"/>
            <a:ext cx="2160240" cy="2123658"/>
          </a:xfrm>
          <a:prstGeom prst="rect">
            <a:avLst/>
          </a:prstGeom>
          <a:noFill/>
        </p:spPr>
        <p:txBody>
          <a:bodyPr wrap="square" rtlCol="0">
            <a:spAutoFit/>
          </a:bodyPr>
          <a:lstStyle/>
          <a:p>
            <a:r>
              <a:rPr lang="en-US" sz="1200" b="1" dirty="0" smtClean="0"/>
              <a:t>ADAPTED FROM</a:t>
            </a:r>
          </a:p>
          <a:p>
            <a:endParaRPr lang="en-US" sz="1200" b="1" dirty="0" smtClean="0"/>
          </a:p>
          <a:p>
            <a:r>
              <a:rPr lang="en-US" sz="1200" b="1" dirty="0" smtClean="0"/>
              <a:t>Social media? Get serious! Understanding the functional building blocks of social media</a:t>
            </a:r>
          </a:p>
          <a:p>
            <a:r>
              <a:rPr lang="en-US" sz="1200" dirty="0" smtClean="0"/>
              <a:t>Jan H. </a:t>
            </a:r>
            <a:r>
              <a:rPr lang="en-US" sz="1200" dirty="0" err="1" smtClean="0"/>
              <a:t>Kietzmann</a:t>
            </a:r>
            <a:r>
              <a:rPr lang="en-US" sz="1200" dirty="0" smtClean="0"/>
              <a:t>, Kristopher </a:t>
            </a:r>
            <a:r>
              <a:rPr lang="en-US" sz="1200" dirty="0" err="1" smtClean="0"/>
              <a:t>Hermkens</a:t>
            </a:r>
            <a:r>
              <a:rPr lang="en-US" sz="1200" dirty="0" smtClean="0"/>
              <a:t>, Ian P. McCarthy, Bruno S. Silvestre</a:t>
            </a:r>
          </a:p>
          <a:p>
            <a:r>
              <a:rPr lang="en-US" sz="1200" dirty="0" smtClean="0"/>
              <a:t>Business Horizons (2011) 54, 241—251</a:t>
            </a:r>
          </a:p>
          <a:p>
            <a:r>
              <a:rPr lang="en-ZA" sz="1200" b="1" dirty="0" smtClean="0">
                <a:hlinkClick r:id="rId3"/>
              </a:rPr>
              <a:t>*Read the article here*</a:t>
            </a:r>
            <a:endParaRPr lang="en-ZA" sz="1200" b="1" dirty="0"/>
          </a:p>
        </p:txBody>
      </p:sp>
      <p:sp>
        <p:nvSpPr>
          <p:cNvPr id="20" name="TextBox 19"/>
          <p:cNvSpPr txBox="1"/>
          <p:nvPr/>
        </p:nvSpPr>
        <p:spPr>
          <a:xfrm>
            <a:off x="6804248" y="2174530"/>
            <a:ext cx="2339752" cy="2308324"/>
          </a:xfrm>
          <a:prstGeom prst="rect">
            <a:avLst/>
          </a:prstGeom>
          <a:noFill/>
        </p:spPr>
        <p:txBody>
          <a:bodyPr wrap="square" rtlCol="0">
            <a:spAutoFit/>
          </a:bodyPr>
          <a:lstStyle/>
          <a:p>
            <a:pPr marL="171450" indent="-171450">
              <a:buFont typeface="Arial" pitchFamily="34" charset="0"/>
              <a:buChar char="•"/>
            </a:pPr>
            <a:r>
              <a:rPr lang="en-ZA" sz="1200" b="1" dirty="0" smtClean="0"/>
              <a:t>The honeycomb of building blocks can be used to assess your level of  online connectivity as a scholar. </a:t>
            </a:r>
          </a:p>
          <a:p>
            <a:endParaRPr lang="en-ZA" sz="1200" b="1" dirty="0"/>
          </a:p>
          <a:p>
            <a:pPr marL="171450" indent="-171450">
              <a:buFont typeface="Arial" pitchFamily="34" charset="0"/>
              <a:buChar char="•"/>
            </a:pPr>
            <a:r>
              <a:rPr lang="en-ZA" sz="1200" b="1" dirty="0" smtClean="0"/>
              <a:t>They are not exclusive and neither need all be present. </a:t>
            </a:r>
          </a:p>
          <a:p>
            <a:endParaRPr lang="en-ZA" sz="1200" b="1" dirty="0" smtClean="0"/>
          </a:p>
          <a:p>
            <a:pPr marL="171450" indent="-171450">
              <a:buFont typeface="Arial" pitchFamily="34" charset="0"/>
              <a:buChar char="•"/>
            </a:pPr>
            <a:r>
              <a:rPr lang="en-ZA" sz="1200" b="1" dirty="0" smtClean="0"/>
              <a:t>They are constructs that allow us to make sense of different aspects of a networked scholar.</a:t>
            </a:r>
            <a:endParaRPr lang="en-ZA" sz="1200" b="1" dirty="0"/>
          </a:p>
        </p:txBody>
      </p:sp>
    </p:spTree>
    <p:extLst>
      <p:ext uri="{BB962C8B-B14F-4D97-AF65-F5344CB8AC3E}">
        <p14:creationId xmlns:p14="http://schemas.microsoft.com/office/powerpoint/2010/main" val="36675134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fontScale="90000"/>
          </a:bodyPr>
          <a:lstStyle/>
          <a:p>
            <a:r>
              <a:rPr lang="en-ZA" dirty="0" smtClean="0"/>
              <a:t>Scholarly primitives &amp; </a:t>
            </a:r>
            <a:br>
              <a:rPr lang="en-ZA" dirty="0" smtClean="0"/>
            </a:br>
            <a:r>
              <a:rPr lang="en-ZA" dirty="0" smtClean="0"/>
              <a:t>the open researcher</a:t>
            </a:r>
            <a:endParaRPr lang="en-ZA" dirty="0"/>
          </a:p>
        </p:txBody>
      </p:sp>
      <p:sp>
        <p:nvSpPr>
          <p:cNvPr id="4" name="Content Placeholder 3"/>
          <p:cNvSpPr>
            <a:spLocks noGrp="1"/>
          </p:cNvSpPr>
          <p:nvPr>
            <p:ph sz="half" idx="2"/>
          </p:nvPr>
        </p:nvSpPr>
        <p:spPr>
          <a:xfrm>
            <a:off x="5076056" y="1600200"/>
            <a:ext cx="3610744" cy="4525963"/>
          </a:xfrm>
        </p:spPr>
        <p:txBody>
          <a:bodyPr>
            <a:normAutofit lnSpcReduction="10000"/>
          </a:bodyPr>
          <a:lstStyle/>
          <a:p>
            <a:pPr algn="r"/>
            <a:r>
              <a:rPr lang="en-US" sz="2300" dirty="0"/>
              <a:t>“…basic functions common to scholarly activity across disciplines, over time, and independent of theoretical orientation.”</a:t>
            </a:r>
            <a:endParaRPr lang="en-ZA" sz="2300" dirty="0"/>
          </a:p>
          <a:p>
            <a:pPr algn="r"/>
            <a:r>
              <a:rPr lang="en-US" sz="1500" i="1" dirty="0">
                <a:latin typeface="Arial Narrow" pitchFamily="34" charset="0"/>
              </a:rPr>
              <a:t>John </a:t>
            </a:r>
            <a:r>
              <a:rPr lang="en-US" sz="1500" i="1" dirty="0" err="1">
                <a:latin typeface="Arial Narrow" pitchFamily="34" charset="0"/>
              </a:rPr>
              <a:t>Unsworth</a:t>
            </a:r>
            <a:r>
              <a:rPr lang="en-US" sz="1500" i="1" dirty="0">
                <a:latin typeface="Arial Narrow" pitchFamily="34" charset="0"/>
              </a:rPr>
              <a:t>. "Scholarly Primitives: What Methods Do Humanities Researchers Have in Common and How Might Our Tools Reflect This?" "Humanities Computing, Formal Methods, Experimental Practice" Symposium, Kings College, London, May 13, 2000.</a:t>
            </a:r>
            <a:r>
              <a:rPr lang="en-US" sz="1500" dirty="0">
                <a:latin typeface="Arial Narrow" pitchFamily="34" charset="0"/>
              </a:rPr>
              <a:t> </a:t>
            </a:r>
            <a:r>
              <a:rPr lang="en-US" sz="1500" i="1" u="sng" dirty="0">
                <a:latin typeface="Arial Narrow" pitchFamily="34" charset="0"/>
                <a:hlinkClick r:id="rId3"/>
              </a:rPr>
              <a:t>http://jefferson.village.virginia.edu/~jmu2m/Kings.5-00/primitives.html</a:t>
            </a:r>
            <a:r>
              <a:rPr lang="en-US" sz="1500" dirty="0">
                <a:latin typeface="Arial Narrow" pitchFamily="34" charset="0"/>
              </a:rPr>
              <a:t> </a:t>
            </a:r>
            <a:endParaRPr lang="en-ZA" sz="1500" dirty="0">
              <a:latin typeface="Arial Narrow" pitchFamily="34" charset="0"/>
            </a:endParaRPr>
          </a:p>
          <a:p>
            <a:endParaRPr lang="en-ZA"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87310435"/>
              </p:ext>
            </p:extLst>
          </p:nvPr>
        </p:nvGraphicFramePr>
        <p:xfrm>
          <a:off x="0" y="1600200"/>
          <a:ext cx="5436096"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83482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39039" y="235720"/>
            <a:ext cx="8722565" cy="6220013"/>
            <a:chOff x="139039" y="55436"/>
            <a:chExt cx="8722565" cy="6220013"/>
          </a:xfrm>
        </p:grpSpPr>
        <p:sp>
          <p:nvSpPr>
            <p:cNvPr id="40" name="Straight Connector 4"/>
            <p:cNvSpPr/>
            <p:nvPr/>
          </p:nvSpPr>
          <p:spPr>
            <a:xfrm>
              <a:off x="3273757" y="2389097"/>
              <a:ext cx="22495" cy="369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1400" kern="1200"/>
            </a:p>
          </p:txBody>
        </p:sp>
        <p:grpSp>
          <p:nvGrpSpPr>
            <p:cNvPr id="3" name="Group 2"/>
            <p:cNvGrpSpPr/>
            <p:nvPr/>
          </p:nvGrpSpPr>
          <p:grpSpPr>
            <a:xfrm>
              <a:off x="1147151" y="1908728"/>
              <a:ext cx="1956285" cy="964434"/>
              <a:chOff x="395485" y="652"/>
              <a:chExt cx="770694" cy="462416"/>
            </a:xfrm>
          </p:grpSpPr>
          <p:sp>
            <p:nvSpPr>
              <p:cNvPr id="37" name="Rectangle 36"/>
              <p:cNvSpPr/>
              <p:nvPr/>
            </p:nvSpPr>
            <p:spPr>
              <a:xfrm>
                <a:off x="395485" y="652"/>
                <a:ext cx="770694" cy="462416"/>
              </a:xfrm>
              <a:prstGeom prst="rect">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38" name="Rectangle 37"/>
              <p:cNvSpPr/>
              <p:nvPr/>
            </p:nvSpPr>
            <p:spPr>
              <a:xfrm>
                <a:off x="395485" y="652"/>
                <a:ext cx="770694" cy="4624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1400" b="1" kern="1200" dirty="0" smtClean="0"/>
                  <a:t>Discovering</a:t>
                </a:r>
                <a:endParaRPr lang="en-US" sz="1400" kern="1200" dirty="0"/>
              </a:p>
            </p:txBody>
          </p:sp>
        </p:grpSp>
        <p:sp>
          <p:nvSpPr>
            <p:cNvPr id="36" name="Straight Connector 8"/>
            <p:cNvSpPr/>
            <p:nvPr/>
          </p:nvSpPr>
          <p:spPr>
            <a:xfrm>
              <a:off x="5679991" y="2389097"/>
              <a:ext cx="22495" cy="369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1400" kern="1200"/>
            </a:p>
          </p:txBody>
        </p:sp>
        <p:grpSp>
          <p:nvGrpSpPr>
            <p:cNvPr id="4" name="Group 4"/>
            <p:cNvGrpSpPr/>
            <p:nvPr/>
          </p:nvGrpSpPr>
          <p:grpSpPr>
            <a:xfrm>
              <a:off x="3553386" y="1908728"/>
              <a:ext cx="1956285" cy="964434"/>
              <a:chOff x="1343440" y="652"/>
              <a:chExt cx="770694" cy="462416"/>
            </a:xfrm>
          </p:grpSpPr>
          <p:sp>
            <p:nvSpPr>
              <p:cNvPr id="33" name="Rectangle 32"/>
              <p:cNvSpPr/>
              <p:nvPr/>
            </p:nvSpPr>
            <p:spPr>
              <a:xfrm>
                <a:off x="1343440" y="652"/>
                <a:ext cx="770694" cy="462416"/>
              </a:xfrm>
              <a:prstGeom prst="rect">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34" name="Rectangle 33"/>
              <p:cNvSpPr/>
              <p:nvPr/>
            </p:nvSpPr>
            <p:spPr>
              <a:xfrm>
                <a:off x="1343440" y="652"/>
                <a:ext cx="770694" cy="4624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1400" b="1" kern="1200" dirty="0" smtClean="0"/>
                  <a:t>Annotating</a:t>
                </a:r>
                <a:endParaRPr lang="en-US" sz="1400" kern="1200" dirty="0"/>
              </a:p>
            </p:txBody>
          </p:sp>
        </p:grpSp>
        <p:sp>
          <p:nvSpPr>
            <p:cNvPr id="32" name="Straight Connector 12"/>
            <p:cNvSpPr/>
            <p:nvPr/>
          </p:nvSpPr>
          <p:spPr>
            <a:xfrm>
              <a:off x="4410693" y="3020500"/>
              <a:ext cx="241671" cy="369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1400" kern="1200"/>
            </a:p>
          </p:txBody>
        </p:sp>
        <p:grpSp>
          <p:nvGrpSpPr>
            <p:cNvPr id="5" name="Group 6"/>
            <p:cNvGrpSpPr/>
            <p:nvPr/>
          </p:nvGrpSpPr>
          <p:grpSpPr>
            <a:xfrm>
              <a:off x="5959618" y="1908728"/>
              <a:ext cx="1956285" cy="964434"/>
              <a:chOff x="2291394" y="652"/>
              <a:chExt cx="770694" cy="462416"/>
            </a:xfrm>
          </p:grpSpPr>
          <p:sp>
            <p:nvSpPr>
              <p:cNvPr id="29" name="Rectangle 28"/>
              <p:cNvSpPr/>
              <p:nvPr/>
            </p:nvSpPr>
            <p:spPr>
              <a:xfrm>
                <a:off x="2291394" y="652"/>
                <a:ext cx="770694" cy="462416"/>
              </a:xfrm>
              <a:prstGeom prst="rect">
                <a:avLst/>
              </a:prstGeom>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30" name="Rectangle 29"/>
              <p:cNvSpPr/>
              <p:nvPr/>
            </p:nvSpPr>
            <p:spPr>
              <a:xfrm>
                <a:off x="2291394" y="652"/>
                <a:ext cx="770694" cy="4624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1400" b="1" kern="1200" dirty="0" smtClean="0"/>
                  <a:t>Comparing</a:t>
                </a:r>
                <a:endParaRPr lang="en-US" sz="1400" kern="1200" dirty="0"/>
              </a:p>
            </p:txBody>
          </p:sp>
        </p:grpSp>
        <p:sp>
          <p:nvSpPr>
            <p:cNvPr id="28" name="Straight Connector 16"/>
            <p:cNvSpPr/>
            <p:nvPr/>
          </p:nvSpPr>
          <p:spPr>
            <a:xfrm>
              <a:off x="3273757" y="3723233"/>
              <a:ext cx="22495" cy="369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1400" kern="1200"/>
            </a:p>
          </p:txBody>
        </p:sp>
        <p:grpSp>
          <p:nvGrpSpPr>
            <p:cNvPr id="6" name="Group 8"/>
            <p:cNvGrpSpPr/>
            <p:nvPr/>
          </p:nvGrpSpPr>
          <p:grpSpPr>
            <a:xfrm>
              <a:off x="1147151" y="3242864"/>
              <a:ext cx="1956285" cy="964434"/>
              <a:chOff x="395485" y="640329"/>
              <a:chExt cx="770694" cy="462416"/>
            </a:xfrm>
          </p:grpSpPr>
          <p:sp>
            <p:nvSpPr>
              <p:cNvPr id="25" name="Rectangle 24"/>
              <p:cNvSpPr/>
              <p:nvPr/>
            </p:nvSpPr>
            <p:spPr>
              <a:xfrm>
                <a:off x="395485" y="640329"/>
                <a:ext cx="770694" cy="462416"/>
              </a:xfrm>
              <a:prstGeom prst="rect">
                <a:avLst/>
              </a:pr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26" name="Rectangle 25"/>
              <p:cNvSpPr/>
              <p:nvPr/>
            </p:nvSpPr>
            <p:spPr>
              <a:xfrm>
                <a:off x="395485" y="640329"/>
                <a:ext cx="770694" cy="4624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1400" b="1" kern="1200" dirty="0" smtClean="0"/>
                  <a:t>Referring</a:t>
                </a:r>
                <a:endParaRPr lang="en-US" sz="1400" kern="1200" dirty="0"/>
              </a:p>
            </p:txBody>
          </p:sp>
        </p:grpSp>
        <p:sp>
          <p:nvSpPr>
            <p:cNvPr id="24" name="Straight Connector 20"/>
            <p:cNvSpPr/>
            <p:nvPr/>
          </p:nvSpPr>
          <p:spPr>
            <a:xfrm>
              <a:off x="5679991" y="3723233"/>
              <a:ext cx="22495" cy="369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1400" kern="1200"/>
            </a:p>
          </p:txBody>
        </p:sp>
        <p:grpSp>
          <p:nvGrpSpPr>
            <p:cNvPr id="7" name="Group 10"/>
            <p:cNvGrpSpPr/>
            <p:nvPr/>
          </p:nvGrpSpPr>
          <p:grpSpPr>
            <a:xfrm>
              <a:off x="3553386" y="3242864"/>
              <a:ext cx="1956285" cy="964434"/>
              <a:chOff x="1343440" y="640329"/>
              <a:chExt cx="770694" cy="462416"/>
            </a:xfrm>
          </p:grpSpPr>
          <p:sp>
            <p:nvSpPr>
              <p:cNvPr id="21" name="Rectangle 20"/>
              <p:cNvSpPr/>
              <p:nvPr/>
            </p:nvSpPr>
            <p:spPr>
              <a:xfrm>
                <a:off x="1343440" y="640329"/>
                <a:ext cx="770694" cy="462416"/>
              </a:xfrm>
              <a:prstGeom prst="rect">
                <a:avLst/>
              </a:prstGeom>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22" name="Rectangle 21"/>
              <p:cNvSpPr/>
              <p:nvPr/>
            </p:nvSpPr>
            <p:spPr>
              <a:xfrm>
                <a:off x="1343440" y="640329"/>
                <a:ext cx="770694" cy="4624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1400" b="1" kern="1200" dirty="0" smtClean="0"/>
                  <a:t>Sampling</a:t>
                </a:r>
                <a:endParaRPr lang="en-US" sz="1400" kern="1200" dirty="0"/>
              </a:p>
            </p:txBody>
          </p:sp>
        </p:grpSp>
        <p:sp>
          <p:nvSpPr>
            <p:cNvPr id="20" name="Straight Connector 24"/>
            <p:cNvSpPr/>
            <p:nvPr/>
          </p:nvSpPr>
          <p:spPr>
            <a:xfrm>
              <a:off x="5539334" y="4355316"/>
              <a:ext cx="134994" cy="369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1400" kern="1200"/>
            </a:p>
          </p:txBody>
        </p:sp>
        <p:grpSp>
          <p:nvGrpSpPr>
            <p:cNvPr id="8" name="Group 12"/>
            <p:cNvGrpSpPr/>
            <p:nvPr/>
          </p:nvGrpSpPr>
          <p:grpSpPr>
            <a:xfrm>
              <a:off x="5959618" y="3242864"/>
              <a:ext cx="1956285" cy="964434"/>
              <a:chOff x="2291394" y="640329"/>
              <a:chExt cx="770694" cy="462416"/>
            </a:xfrm>
          </p:grpSpPr>
          <p:sp>
            <p:nvSpPr>
              <p:cNvPr id="17" name="Rectangle 16"/>
              <p:cNvSpPr/>
              <p:nvPr/>
            </p:nvSpPr>
            <p:spPr>
              <a:xfrm>
                <a:off x="2291394" y="640329"/>
                <a:ext cx="770694" cy="462416"/>
              </a:xfrm>
              <a:prstGeom prst="rect">
                <a:avLst/>
              </a:prstGeom>
            </p:spPr>
            <p:style>
              <a:lnRef idx="1">
                <a:schemeClr val="accent1"/>
              </a:lnRef>
              <a:fillRef idx="3">
                <a:schemeClr val="accent1"/>
              </a:fillRef>
              <a:effectRef idx="2">
                <a:schemeClr val="accent1"/>
              </a:effectRef>
              <a:fontRef idx="minor">
                <a:schemeClr val="lt1"/>
              </a:fontRef>
            </p:style>
          </p:sp>
          <p:sp>
            <p:nvSpPr>
              <p:cNvPr id="18" name="Rectangle 17"/>
              <p:cNvSpPr/>
              <p:nvPr/>
            </p:nvSpPr>
            <p:spPr>
              <a:xfrm>
                <a:off x="2291394" y="640329"/>
                <a:ext cx="770694" cy="462416"/>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1400" b="1" kern="1200" dirty="0" smtClean="0"/>
                  <a:t>Illustrating</a:t>
                </a:r>
                <a:endParaRPr lang="en-US" sz="1400" kern="1200" dirty="0"/>
              </a:p>
            </p:txBody>
          </p:sp>
        </p:grpSp>
        <p:grpSp>
          <p:nvGrpSpPr>
            <p:cNvPr id="9" name="Group 13"/>
            <p:cNvGrpSpPr/>
            <p:nvPr/>
          </p:nvGrpSpPr>
          <p:grpSpPr>
            <a:xfrm>
              <a:off x="3297757" y="4578358"/>
              <a:ext cx="1956285" cy="964434"/>
              <a:chOff x="1242733" y="1280657"/>
              <a:chExt cx="770694" cy="462416"/>
            </a:xfrm>
            <a:solidFill>
              <a:schemeClr val="bg2">
                <a:lumMod val="75000"/>
              </a:schemeClr>
            </a:solidFill>
          </p:grpSpPr>
          <p:sp>
            <p:nvSpPr>
              <p:cNvPr id="15" name="Rectangle 14"/>
              <p:cNvSpPr/>
              <p:nvPr/>
            </p:nvSpPr>
            <p:spPr>
              <a:xfrm>
                <a:off x="1242733" y="1280657"/>
                <a:ext cx="770694" cy="462416"/>
              </a:xfrm>
              <a:prstGeom prst="rect">
                <a:avLst/>
              </a:prstGeom>
              <a:grpFill/>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6" name="Rectangle 15"/>
              <p:cNvSpPr/>
              <p:nvPr/>
            </p:nvSpPr>
            <p:spPr>
              <a:xfrm>
                <a:off x="1242733" y="1280657"/>
                <a:ext cx="770694" cy="46241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1400" b="1" kern="1200" dirty="0" smtClean="0"/>
                  <a:t>Representing</a:t>
                </a:r>
                <a:endParaRPr lang="en-US" sz="1400" kern="1200" dirty="0"/>
              </a:p>
            </p:txBody>
          </p:sp>
        </p:grpSp>
        <p:cxnSp>
          <p:nvCxnSpPr>
            <p:cNvPr id="84" name="Straight Arrow Connector 83"/>
            <p:cNvCxnSpPr>
              <a:stCxn id="37" idx="3"/>
              <a:endCxn id="33" idx="1"/>
            </p:cNvCxnSpPr>
            <p:nvPr/>
          </p:nvCxnSpPr>
          <p:spPr>
            <a:xfrm>
              <a:off x="3103436" y="2390945"/>
              <a:ext cx="449950" cy="0"/>
            </a:xfrm>
            <a:prstGeom prst="straightConnector1">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86" name="Straight Connector 85"/>
            <p:cNvCxnSpPr>
              <a:stCxn id="33" idx="3"/>
              <a:endCxn id="29" idx="1"/>
            </p:cNvCxnSpPr>
            <p:nvPr/>
          </p:nvCxnSpPr>
          <p:spPr>
            <a:xfrm>
              <a:off x="5509671" y="2390945"/>
              <a:ext cx="449947"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90" name="Elbow Connector 89"/>
            <p:cNvCxnSpPr>
              <a:stCxn id="29" idx="2"/>
              <a:endCxn id="25" idx="0"/>
            </p:cNvCxnSpPr>
            <p:nvPr/>
          </p:nvCxnSpPr>
          <p:spPr>
            <a:xfrm rot="5400000">
              <a:off x="4346677" y="651780"/>
              <a:ext cx="369702" cy="4812467"/>
            </a:xfrm>
            <a:prstGeom prst="bentConnector3">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2" name="Straight Arrow Connector 91"/>
            <p:cNvCxnSpPr>
              <a:stCxn id="25" idx="3"/>
              <a:endCxn id="21" idx="1"/>
            </p:cNvCxnSpPr>
            <p:nvPr/>
          </p:nvCxnSpPr>
          <p:spPr>
            <a:xfrm>
              <a:off x="3103436" y="3725081"/>
              <a:ext cx="449950" cy="0"/>
            </a:xfrm>
            <a:prstGeom prst="straightConnector1">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4" name="Straight Arrow Connector 93"/>
            <p:cNvCxnSpPr>
              <a:stCxn id="22" idx="3"/>
              <a:endCxn id="18" idx="1"/>
            </p:cNvCxnSpPr>
            <p:nvPr/>
          </p:nvCxnSpPr>
          <p:spPr>
            <a:xfrm>
              <a:off x="5509671" y="3725081"/>
              <a:ext cx="449947" cy="0"/>
            </a:xfrm>
            <a:prstGeom prst="straightConnector1">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6" name="Elbow Connector 95"/>
            <p:cNvCxnSpPr>
              <a:stCxn id="17" idx="2"/>
              <a:endCxn id="15" idx="3"/>
            </p:cNvCxnSpPr>
            <p:nvPr/>
          </p:nvCxnSpPr>
          <p:spPr>
            <a:xfrm rot="5400000">
              <a:off x="5669264" y="3792077"/>
              <a:ext cx="853277" cy="1683719"/>
            </a:xfrm>
            <a:prstGeom prst="bentConnector2">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99" name="Round Diagonal Corner Rectangle 98"/>
            <p:cNvSpPr/>
            <p:nvPr/>
          </p:nvSpPr>
          <p:spPr>
            <a:xfrm>
              <a:off x="7483855" y="991540"/>
              <a:ext cx="1347264" cy="741658"/>
            </a:xfrm>
            <a:prstGeom prst="round2DiagRect">
              <a:avLst/>
            </a:prstGeom>
            <a:noFill/>
            <a:ln>
              <a:solidFill>
                <a:schemeClr val="accent4"/>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ZA" sz="1200" dirty="0" smtClean="0">
                  <a:solidFill>
                    <a:schemeClr val="tx1"/>
                  </a:solidFill>
                </a:rPr>
                <a:t>Compare Resources</a:t>
              </a:r>
              <a:endParaRPr lang="en-ZA" sz="1200" dirty="0">
                <a:solidFill>
                  <a:schemeClr val="tx1"/>
                </a:solidFill>
              </a:endParaRPr>
            </a:p>
          </p:txBody>
        </p:sp>
        <p:sp>
          <p:nvSpPr>
            <p:cNvPr id="100" name="Round Diagonal Corner Rectangle 99"/>
            <p:cNvSpPr/>
            <p:nvPr/>
          </p:nvSpPr>
          <p:spPr>
            <a:xfrm>
              <a:off x="3906778" y="991540"/>
              <a:ext cx="1347264" cy="741658"/>
            </a:xfrm>
            <a:prstGeom prst="round2DiagRect">
              <a:avLst/>
            </a:prstGeom>
            <a:noFill/>
            <a:ln>
              <a:solidFill>
                <a:schemeClr val="accent3"/>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ZA" sz="1200" dirty="0" smtClean="0">
                  <a:solidFill>
                    <a:schemeClr val="tx1"/>
                  </a:solidFill>
                </a:rPr>
                <a:t>Take Notes/</a:t>
              </a:r>
            </a:p>
            <a:p>
              <a:pPr algn="ctr"/>
              <a:r>
                <a:rPr lang="en-ZA" sz="1200" dirty="0" smtClean="0">
                  <a:solidFill>
                    <a:schemeClr val="tx1"/>
                  </a:solidFill>
                </a:rPr>
                <a:t>Annotate Resources</a:t>
              </a:r>
              <a:endParaRPr lang="en-ZA" sz="1200" dirty="0">
                <a:solidFill>
                  <a:schemeClr val="tx1"/>
                </a:solidFill>
              </a:endParaRPr>
            </a:p>
          </p:txBody>
        </p:sp>
        <p:sp>
          <p:nvSpPr>
            <p:cNvPr id="101" name="Round Diagonal Corner Rectangle 100"/>
            <p:cNvSpPr/>
            <p:nvPr/>
          </p:nvSpPr>
          <p:spPr>
            <a:xfrm>
              <a:off x="473519" y="960708"/>
              <a:ext cx="1347264" cy="741658"/>
            </a:xfrm>
            <a:prstGeom prst="round2DiagRect">
              <a:avLst/>
            </a:prstGeom>
            <a:noFill/>
            <a:ln>
              <a:solidFill>
                <a:schemeClr val="accent2"/>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ZA" sz="1200" dirty="0" smtClean="0">
                  <a:solidFill>
                    <a:schemeClr val="tx1"/>
                  </a:solidFill>
                </a:rPr>
                <a:t>Find Research Materials</a:t>
              </a:r>
              <a:endParaRPr lang="en-ZA" sz="1200" dirty="0">
                <a:solidFill>
                  <a:schemeClr val="tx1"/>
                </a:solidFill>
              </a:endParaRPr>
            </a:p>
          </p:txBody>
        </p:sp>
        <p:sp>
          <p:nvSpPr>
            <p:cNvPr id="102" name="Round Diagonal Corner Rectangle 101"/>
            <p:cNvSpPr/>
            <p:nvPr/>
          </p:nvSpPr>
          <p:spPr>
            <a:xfrm>
              <a:off x="139039" y="4359012"/>
              <a:ext cx="1347264" cy="741658"/>
            </a:xfrm>
            <a:prstGeom prst="round2DiagRect">
              <a:avLst/>
            </a:prstGeom>
            <a:noFill/>
            <a:ln>
              <a:solidFill>
                <a:schemeClr val="accent5"/>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ZA" sz="1200" dirty="0" smtClean="0">
                  <a:solidFill>
                    <a:schemeClr val="tx1"/>
                  </a:solidFill>
                </a:rPr>
                <a:t>Manage bibliographic information</a:t>
              </a:r>
              <a:endParaRPr lang="en-ZA" sz="1200" dirty="0">
                <a:solidFill>
                  <a:schemeClr val="tx1"/>
                </a:solidFill>
              </a:endParaRPr>
            </a:p>
          </p:txBody>
        </p:sp>
        <p:sp>
          <p:nvSpPr>
            <p:cNvPr id="103" name="Round Diagonal Corner Rectangle 102"/>
            <p:cNvSpPr/>
            <p:nvPr/>
          </p:nvSpPr>
          <p:spPr>
            <a:xfrm>
              <a:off x="7514340" y="4318917"/>
              <a:ext cx="1347264" cy="741658"/>
            </a:xfrm>
            <a:prstGeom prst="round2DiagRect">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ZA" sz="1200" dirty="0" smtClean="0">
                  <a:solidFill>
                    <a:schemeClr val="tx1"/>
                  </a:solidFill>
                </a:rPr>
                <a:t>Make a dynamic map</a:t>
              </a:r>
              <a:endParaRPr lang="en-ZA" sz="1200" dirty="0">
                <a:solidFill>
                  <a:schemeClr val="tx1"/>
                </a:solidFill>
              </a:endParaRPr>
            </a:p>
          </p:txBody>
        </p:sp>
        <p:sp>
          <p:nvSpPr>
            <p:cNvPr id="104" name="Round Diagonal Corner Rectangle 103"/>
            <p:cNvSpPr/>
            <p:nvPr/>
          </p:nvSpPr>
          <p:spPr>
            <a:xfrm>
              <a:off x="3898368" y="55436"/>
              <a:ext cx="1347264" cy="741658"/>
            </a:xfrm>
            <a:prstGeom prst="round2DiagRect">
              <a:avLst/>
            </a:prstGeom>
            <a:noFill/>
            <a:ln>
              <a:solidFill>
                <a:schemeClr val="accent3"/>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ZA" sz="1200" dirty="0" smtClean="0">
                  <a:solidFill>
                    <a:schemeClr val="tx1"/>
                  </a:solidFill>
                </a:rPr>
                <a:t>Edit images</a:t>
              </a:r>
              <a:endParaRPr lang="en-ZA" sz="1200" dirty="0">
                <a:solidFill>
                  <a:schemeClr val="tx1"/>
                </a:solidFill>
              </a:endParaRPr>
            </a:p>
          </p:txBody>
        </p:sp>
        <p:sp>
          <p:nvSpPr>
            <p:cNvPr id="105" name="Round Diagonal Corner Rectangle 104"/>
            <p:cNvSpPr/>
            <p:nvPr/>
          </p:nvSpPr>
          <p:spPr>
            <a:xfrm>
              <a:off x="473519" y="55436"/>
              <a:ext cx="1347264" cy="741658"/>
            </a:xfrm>
            <a:prstGeom prst="round2DiagRect">
              <a:avLst/>
            </a:prstGeom>
            <a:noFill/>
            <a:ln>
              <a:solidFill>
                <a:schemeClr val="accent2"/>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ZA" sz="1200" dirty="0" smtClean="0">
                  <a:solidFill>
                    <a:schemeClr val="tx1"/>
                  </a:solidFill>
                </a:rPr>
                <a:t>Brainstorm/ generate ideas</a:t>
              </a:r>
              <a:endParaRPr lang="en-ZA" sz="1200" dirty="0">
                <a:solidFill>
                  <a:schemeClr val="tx1"/>
                </a:solidFill>
              </a:endParaRPr>
            </a:p>
          </p:txBody>
        </p:sp>
        <p:sp>
          <p:nvSpPr>
            <p:cNvPr id="106" name="Round Diagonal Corner Rectangle 105"/>
            <p:cNvSpPr/>
            <p:nvPr/>
          </p:nvSpPr>
          <p:spPr>
            <a:xfrm>
              <a:off x="2771800" y="5666509"/>
              <a:ext cx="1347264" cy="494334"/>
            </a:xfrm>
            <a:prstGeom prst="round2DiagRect">
              <a:avLst/>
            </a:prstGeom>
            <a:noFill/>
            <a:ln>
              <a:solidFill>
                <a:schemeClr val="bg2">
                  <a:lumMod val="75000"/>
                </a:schemeClr>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ZA" sz="1200" dirty="0" smtClean="0">
                  <a:solidFill>
                    <a:schemeClr val="tx1"/>
                  </a:solidFill>
                </a:rPr>
                <a:t>Blogging</a:t>
              </a:r>
              <a:endParaRPr lang="en-ZA" sz="1200" dirty="0">
                <a:solidFill>
                  <a:schemeClr val="tx1"/>
                </a:solidFill>
              </a:endParaRPr>
            </a:p>
          </p:txBody>
        </p:sp>
        <p:sp>
          <p:nvSpPr>
            <p:cNvPr id="107" name="Round Diagonal Corner Rectangle 106"/>
            <p:cNvSpPr/>
            <p:nvPr/>
          </p:nvSpPr>
          <p:spPr>
            <a:xfrm>
              <a:off x="4275899" y="5666509"/>
              <a:ext cx="1347264" cy="494334"/>
            </a:xfrm>
            <a:prstGeom prst="round2DiagRect">
              <a:avLst/>
            </a:prstGeom>
            <a:noFill/>
            <a:ln>
              <a:solidFill>
                <a:schemeClr val="bg2">
                  <a:lumMod val="75000"/>
                </a:schemeClr>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ZA" sz="1200" dirty="0" smtClean="0">
                  <a:solidFill>
                    <a:schemeClr val="tx1"/>
                  </a:solidFill>
                </a:rPr>
                <a:t>Twitter</a:t>
              </a:r>
              <a:endParaRPr lang="en-ZA" sz="1200" dirty="0">
                <a:solidFill>
                  <a:schemeClr val="tx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9010" y="55436"/>
              <a:ext cx="1428747" cy="27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www.bgsu.edu/cconline/Web_2_0_Reviews/tirrell/freemind/freemin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5437" y="285527"/>
              <a:ext cx="1452974" cy="36378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ASE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30174" y="1026614"/>
              <a:ext cx="1099212" cy="27971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lib.rpi.edu/images/google_scholar/google_scholar_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1225" y="1436466"/>
              <a:ext cx="1128161" cy="23876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onebilliondolts.com/wp-content/uploads/2009/08/gimp-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73190" y="55436"/>
              <a:ext cx="993097" cy="31598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upload.wikimedia.org/wikipedia/en/d/d8/Picnik_website_logo.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73190" y="349189"/>
              <a:ext cx="1050318" cy="42012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edge.alluremedia.com.au/m/l/mt/images/google_notebook_logo.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73190" y="1306325"/>
              <a:ext cx="1166357" cy="45149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download.cnet.com/i/bto/20081123/Evernote_logo.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73190" y="1000087"/>
              <a:ext cx="1138236" cy="352425"/>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mith.umd.edu/lightbox/images/splash.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44788" y="291138"/>
              <a:ext cx="686368" cy="60415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www.creatingawebsiteguide.com/wp-content/uploads/2011/03/wordpress-logo2.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348308" y="5666510"/>
              <a:ext cx="1259164" cy="28514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www.blogsdna.com/wp-content/uploads/2010/08/twitter-logo.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674328" y="5699908"/>
              <a:ext cx="1161906" cy="427535"/>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http://www.hallogram.com/endnote/logo.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608730" y="4361769"/>
              <a:ext cx="1033127" cy="265221"/>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http://www.mendeley.com/graphics/commonnew/logo-mendeley_1248201417297118.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525090" y="4633936"/>
              <a:ext cx="1643060" cy="385762"/>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ttp://techzoogle.com/wp-content/uploads/2007/03/tumblr-logo.gif"/>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322040" y="5951652"/>
              <a:ext cx="1158370" cy="323797"/>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http://upload.wikimedia.org/wikipedia/commons/9/9a/Google_maps_logo.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648167" y="5564375"/>
              <a:ext cx="1178569" cy="244706"/>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http://www.webmasterpro.de/portal/news/2010/11/25/microsoft-arbeitet-mit-openstreetmap-zusammen.html/image/800px-OSM_Logo.svg.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561566" y="5126232"/>
              <a:ext cx="1252811" cy="41656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976277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Sharing – the defining concept</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Opening scholarship through sharing</a:t>
            </a:r>
          </a:p>
          <a:p>
            <a:r>
              <a:rPr lang="en-ZA" dirty="0" smtClean="0"/>
              <a:t>Sharing as multiplying, not dividing</a:t>
            </a:r>
          </a:p>
          <a:p>
            <a:r>
              <a:rPr lang="en-ZA" dirty="0" smtClean="0"/>
              <a:t>Sharing used to mean exchange, now means exchange AND distribution</a:t>
            </a:r>
          </a:p>
          <a:p>
            <a:r>
              <a:rPr lang="en-ZA" dirty="0" smtClean="0"/>
              <a:t>Forms of sharing (</a:t>
            </a:r>
            <a:r>
              <a:rPr lang="en-ZA" dirty="0" err="1" smtClean="0"/>
              <a:t>Latour</a:t>
            </a:r>
            <a:r>
              <a:rPr lang="en-ZA" dirty="0" smtClean="0"/>
              <a:t>)</a:t>
            </a:r>
          </a:p>
          <a:p>
            <a:pPr lvl="1"/>
            <a:r>
              <a:rPr lang="en-ZA" dirty="0" smtClean="0"/>
              <a:t>Intermediaries transport messages (content, code, meaning) with-out transforming them. </a:t>
            </a:r>
          </a:p>
          <a:p>
            <a:pPr lvl="1"/>
            <a:r>
              <a:rPr lang="en-ZA" dirty="0" smtClean="0"/>
              <a:t>Mediators transform, translate, distort, and modify the meaning or the elements they carry</a:t>
            </a:r>
          </a:p>
          <a:p>
            <a:endParaRPr lang="en-ZA" dirty="0"/>
          </a:p>
        </p:txBody>
      </p:sp>
      <p:sp>
        <p:nvSpPr>
          <p:cNvPr id="5" name="TextBox 4"/>
          <p:cNvSpPr txBox="1"/>
          <p:nvPr/>
        </p:nvSpPr>
        <p:spPr>
          <a:xfrm>
            <a:off x="0" y="6093296"/>
            <a:ext cx="9144000" cy="523220"/>
          </a:xfrm>
          <a:prstGeom prst="rect">
            <a:avLst/>
          </a:prstGeom>
          <a:noFill/>
        </p:spPr>
        <p:txBody>
          <a:bodyPr wrap="square" rtlCol="0">
            <a:spAutoFit/>
          </a:bodyPr>
          <a:lstStyle/>
          <a:p>
            <a:pPr algn="ctr"/>
            <a:r>
              <a:rPr lang="en-ZA" sz="1400" dirty="0" err="1" smtClean="0"/>
              <a:t>Wittel</a:t>
            </a:r>
            <a:r>
              <a:rPr lang="en-ZA" sz="1400" dirty="0" smtClean="0"/>
              <a:t>, A (2011) Qualities of Sharing and their Transformations in the Digital Age in </a:t>
            </a:r>
            <a:br>
              <a:rPr lang="en-ZA" sz="1400" dirty="0" smtClean="0"/>
            </a:br>
            <a:r>
              <a:rPr lang="en-ZA" sz="1400" i="1" dirty="0" smtClean="0"/>
              <a:t>International Review of Information Ethics Vol. 15 (09/2011)</a:t>
            </a:r>
            <a:endParaRPr lang="en-ZA"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process</a:t>
            </a:r>
            <a:endParaRPr lang="en-ZA" dirty="0"/>
          </a:p>
        </p:txBody>
      </p:sp>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437576"/>
            <a:ext cx="6840760" cy="5420424"/>
          </a:xfrm>
          <a:prstGeom prst="rect">
            <a:avLst/>
          </a:prstGeom>
          <a:noFill/>
          <a:ln>
            <a:noFill/>
          </a:ln>
          <a:effectLst/>
          <a:extLst/>
        </p:spPr>
      </p:pic>
    </p:spTree>
    <p:extLst>
      <p:ext uri="{BB962C8B-B14F-4D97-AF65-F5344CB8AC3E}">
        <p14:creationId xmlns:p14="http://schemas.microsoft.com/office/powerpoint/2010/main" val="2156257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Assess</a:t>
            </a:r>
            <a:endParaRPr lang="en-ZA" dirty="0"/>
          </a:p>
        </p:txBody>
      </p:sp>
      <p:sp>
        <p:nvSpPr>
          <p:cNvPr id="3" name="Text Placeholder 2"/>
          <p:cNvSpPr>
            <a:spLocks noGrp="1"/>
          </p:cNvSpPr>
          <p:nvPr>
            <p:ph type="body" idx="1"/>
          </p:nvPr>
        </p:nvSpPr>
        <p:spPr>
          <a:xfrm>
            <a:off x="0" y="2906713"/>
            <a:ext cx="9144000" cy="1500187"/>
          </a:xfrm>
        </p:spPr>
        <p:txBody>
          <a:bodyPr>
            <a:normAutofit/>
          </a:bodyPr>
          <a:lstStyle/>
          <a:p>
            <a:r>
              <a:rPr lang="en-ZA" sz="3000" dirty="0" smtClean="0"/>
              <a:t>Assess &amp; monitor your general online presence</a:t>
            </a:r>
            <a:endParaRPr lang="en-ZA" sz="3000" dirty="0"/>
          </a:p>
        </p:txBody>
      </p:sp>
    </p:spTree>
    <p:extLst>
      <p:ext uri="{BB962C8B-B14F-4D97-AF65-F5344CB8AC3E}">
        <p14:creationId xmlns:p14="http://schemas.microsoft.com/office/powerpoint/2010/main" val="3692302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Assess &amp; monitor</a:t>
            </a:r>
            <a:endParaRPr lang="en-ZA" dirty="0"/>
          </a:p>
        </p:txBody>
      </p:sp>
      <p:sp>
        <p:nvSpPr>
          <p:cNvPr id="3" name="Content Placeholder 2"/>
          <p:cNvSpPr>
            <a:spLocks noGrp="1"/>
          </p:cNvSpPr>
          <p:nvPr>
            <p:ph idx="1"/>
          </p:nvPr>
        </p:nvSpPr>
        <p:spPr/>
        <p:txBody>
          <a:bodyPr/>
          <a:lstStyle/>
          <a:p>
            <a:endParaRPr lang="en-ZA" dirty="0" smtClean="0"/>
          </a:p>
          <a:p>
            <a:r>
              <a:rPr lang="en-ZA" dirty="0" smtClean="0"/>
              <a:t>Regular </a:t>
            </a:r>
            <a:r>
              <a:rPr lang="en-ZA" dirty="0" smtClean="0"/>
              <a:t>Google searches</a:t>
            </a:r>
          </a:p>
          <a:p>
            <a:r>
              <a:rPr lang="en-ZA" dirty="0" smtClean="0"/>
              <a:t>On-going </a:t>
            </a:r>
            <a:r>
              <a:rPr lang="en-ZA" dirty="0" smtClean="0"/>
              <a:t>Google alerts of your name</a:t>
            </a:r>
          </a:p>
          <a:p>
            <a:r>
              <a:rPr lang="en-ZA" dirty="0" smtClean="0"/>
              <a:t>Measure your digital footprint</a:t>
            </a:r>
          </a:p>
          <a:p>
            <a:endParaRPr lang="en-ZA" dirty="0"/>
          </a:p>
        </p:txBody>
      </p:sp>
    </p:spTree>
    <p:extLst>
      <p:ext uri="{BB962C8B-B14F-4D97-AF65-F5344CB8AC3E}">
        <p14:creationId xmlns:p14="http://schemas.microsoft.com/office/powerpoint/2010/main" val="15448494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Example</a:t>
            </a:r>
            <a:endParaRPr lang="en-Z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484784"/>
            <a:ext cx="5868074" cy="5120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4349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Analyse the results</a:t>
            </a:r>
            <a:endParaRPr lang="en-ZA" dirty="0"/>
          </a:p>
        </p:txBody>
      </p:sp>
      <p:sp>
        <p:nvSpPr>
          <p:cNvPr id="3" name="Content Placeholder 2"/>
          <p:cNvSpPr>
            <a:spLocks noGrp="1"/>
          </p:cNvSpPr>
          <p:nvPr>
            <p:ph idx="1"/>
          </p:nvPr>
        </p:nvSpPr>
        <p:spPr/>
        <p:txBody>
          <a:bodyPr>
            <a:normAutofit fontScale="92500" lnSpcReduction="10000"/>
          </a:bodyPr>
          <a:lstStyle/>
          <a:p>
            <a:pPr lvl="0"/>
            <a:r>
              <a:rPr lang="en-ZA" dirty="0" smtClean="0">
                <a:solidFill>
                  <a:srgbClr val="FF33CC"/>
                </a:solidFill>
              </a:rPr>
              <a:t>How many of the results are relevant?</a:t>
            </a:r>
            <a:endParaRPr lang="en-ZA" dirty="0">
              <a:solidFill>
                <a:srgbClr val="FF33CC"/>
              </a:solidFill>
            </a:endParaRPr>
          </a:p>
          <a:p>
            <a:pPr lvl="0"/>
            <a:r>
              <a:rPr lang="en-ZA" dirty="0">
                <a:solidFill>
                  <a:srgbClr val="FF33CC"/>
                </a:solidFill>
              </a:rPr>
              <a:t>What types of results come up?  </a:t>
            </a:r>
            <a:endParaRPr lang="en-ZA" dirty="0" smtClean="0">
              <a:solidFill>
                <a:srgbClr val="FF33CC"/>
              </a:solidFill>
            </a:endParaRPr>
          </a:p>
          <a:p>
            <a:pPr lvl="1"/>
            <a:r>
              <a:rPr lang="en-ZA" dirty="0" smtClean="0">
                <a:solidFill>
                  <a:srgbClr val="FF33CC"/>
                </a:solidFill>
              </a:rPr>
              <a:t>Are </a:t>
            </a:r>
            <a:r>
              <a:rPr lang="en-ZA" dirty="0">
                <a:solidFill>
                  <a:srgbClr val="FF33CC"/>
                </a:solidFill>
              </a:rPr>
              <a:t>all of them from your institutions? </a:t>
            </a:r>
            <a:endParaRPr lang="en-ZA" dirty="0" smtClean="0">
              <a:solidFill>
                <a:srgbClr val="FF33CC"/>
              </a:solidFill>
            </a:endParaRPr>
          </a:p>
          <a:p>
            <a:pPr lvl="1"/>
            <a:r>
              <a:rPr lang="en-ZA" dirty="0" smtClean="0">
                <a:solidFill>
                  <a:srgbClr val="FF33CC"/>
                </a:solidFill>
              </a:rPr>
              <a:t>Publications</a:t>
            </a:r>
            <a:r>
              <a:rPr lang="en-ZA" dirty="0">
                <a:solidFill>
                  <a:srgbClr val="FF33CC"/>
                </a:solidFill>
              </a:rPr>
              <a:t>? </a:t>
            </a:r>
            <a:endParaRPr lang="en-ZA" dirty="0" smtClean="0">
              <a:solidFill>
                <a:srgbClr val="FF33CC"/>
              </a:solidFill>
            </a:endParaRPr>
          </a:p>
          <a:p>
            <a:pPr lvl="1"/>
            <a:r>
              <a:rPr lang="en-ZA" dirty="0" smtClean="0">
                <a:solidFill>
                  <a:srgbClr val="FF33CC"/>
                </a:solidFill>
              </a:rPr>
              <a:t>Online </a:t>
            </a:r>
            <a:r>
              <a:rPr lang="en-ZA" dirty="0">
                <a:solidFill>
                  <a:srgbClr val="FF33CC"/>
                </a:solidFill>
              </a:rPr>
              <a:t>profiles?</a:t>
            </a:r>
          </a:p>
          <a:p>
            <a:pPr lvl="0"/>
            <a:r>
              <a:rPr lang="en-ZA" dirty="0" smtClean="0">
                <a:solidFill>
                  <a:srgbClr val="FF33CC"/>
                </a:solidFill>
              </a:rPr>
              <a:t>If </a:t>
            </a:r>
            <a:r>
              <a:rPr lang="en-ZA" dirty="0">
                <a:solidFill>
                  <a:srgbClr val="FF33CC"/>
                </a:solidFill>
              </a:rPr>
              <a:t>the results are obviously nothing to do with </a:t>
            </a:r>
            <a:r>
              <a:rPr lang="en-ZA" dirty="0" smtClean="0">
                <a:solidFill>
                  <a:srgbClr val="FF33CC"/>
                </a:solidFill>
              </a:rPr>
              <a:t>you, </a:t>
            </a:r>
            <a:r>
              <a:rPr lang="en-ZA" dirty="0">
                <a:solidFill>
                  <a:srgbClr val="FF33CC"/>
                </a:solidFill>
              </a:rPr>
              <a:t>would that be obvious to someone else looking for you?</a:t>
            </a:r>
          </a:p>
          <a:p>
            <a:pPr lvl="0"/>
            <a:r>
              <a:rPr lang="en-ZA" dirty="0" smtClean="0">
                <a:solidFill>
                  <a:srgbClr val="FF33CC"/>
                </a:solidFill>
              </a:rPr>
              <a:t>Consider what you </a:t>
            </a:r>
            <a:r>
              <a:rPr lang="en-ZA" dirty="0">
                <a:solidFill>
                  <a:srgbClr val="FF33CC"/>
                </a:solidFill>
              </a:rPr>
              <a:t>would like to </a:t>
            </a:r>
            <a:r>
              <a:rPr lang="en-ZA" dirty="0" smtClean="0">
                <a:solidFill>
                  <a:srgbClr val="FF33CC"/>
                </a:solidFill>
              </a:rPr>
              <a:t>appear</a:t>
            </a:r>
            <a:endParaRPr lang="en-ZA" dirty="0">
              <a:solidFill>
                <a:srgbClr val="FF33CC"/>
              </a:solidFill>
            </a:endParaRPr>
          </a:p>
        </p:txBody>
      </p:sp>
    </p:spTree>
    <p:extLst>
      <p:ext uri="{BB962C8B-B14F-4D97-AF65-F5344CB8AC3E}">
        <p14:creationId xmlns:p14="http://schemas.microsoft.com/office/powerpoint/2010/main" val="40682469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Consider your profile/s</a:t>
            </a:r>
            <a:endParaRPr lang="en-ZA"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ZA" dirty="0" smtClean="0"/>
              <a:t>Profiles </a:t>
            </a:r>
          </a:p>
          <a:p>
            <a:pPr lvl="1"/>
            <a:r>
              <a:rPr lang="en-ZA" dirty="0" smtClean="0"/>
              <a:t>LinkedIn</a:t>
            </a:r>
            <a:endParaRPr lang="en-ZA" dirty="0" smtClean="0"/>
          </a:p>
          <a:p>
            <a:pPr lvl="1"/>
            <a:r>
              <a:rPr lang="en-ZA" dirty="0" smtClean="0"/>
              <a:t>Academia.edu</a:t>
            </a:r>
          </a:p>
          <a:p>
            <a:pPr lvl="1"/>
            <a:r>
              <a:rPr lang="en-ZA" dirty="0" smtClean="0"/>
              <a:t>Facebook?</a:t>
            </a:r>
          </a:p>
          <a:p>
            <a:pPr lvl="1"/>
            <a:r>
              <a:rPr lang="en-ZA" dirty="0" smtClean="0"/>
              <a:t>Your institution</a:t>
            </a:r>
            <a:endParaRPr lang="en-ZA" dirty="0" smtClean="0"/>
          </a:p>
          <a:p>
            <a:pPr lvl="1"/>
            <a:r>
              <a:rPr lang="en-ZA" dirty="0" smtClean="0"/>
              <a:t>Google Scholar</a:t>
            </a:r>
          </a:p>
          <a:p>
            <a:endParaRPr lang="en-ZA" dirty="0"/>
          </a:p>
          <a:p>
            <a:r>
              <a:rPr lang="en-ZA" dirty="0" smtClean="0"/>
              <a:t>Decide on a main profile</a:t>
            </a:r>
          </a:p>
          <a:p>
            <a:r>
              <a:rPr lang="en-ZA" dirty="0" smtClean="0"/>
              <a:t>Improve and maintain it</a:t>
            </a:r>
          </a:p>
          <a:p>
            <a:r>
              <a:rPr lang="en-ZA" dirty="0" smtClean="0"/>
              <a:t>Link the others</a:t>
            </a:r>
            <a:endParaRPr lang="en-ZA" dirty="0"/>
          </a:p>
        </p:txBody>
      </p:sp>
    </p:spTree>
    <p:extLst>
      <p:ext uri="{BB962C8B-B14F-4D97-AF65-F5344CB8AC3E}">
        <p14:creationId xmlns:p14="http://schemas.microsoft.com/office/powerpoint/2010/main" val="2282642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Still true?</a:t>
            </a:r>
            <a:endParaRPr lang="en-ZA" dirty="0"/>
          </a:p>
        </p:txBody>
      </p:sp>
      <p:sp>
        <p:nvSpPr>
          <p:cNvPr id="4" name="Content Placeholder 3"/>
          <p:cNvSpPr>
            <a:spLocks noGrp="1"/>
          </p:cNvSpPr>
          <p:nvPr>
            <p:ph sz="half" idx="2"/>
          </p:nvPr>
        </p:nvSpPr>
        <p:spPr>
          <a:xfrm>
            <a:off x="4648200" y="1600201"/>
            <a:ext cx="4038600" cy="2332856"/>
          </a:xfrm>
        </p:spPr>
        <p:txBody>
          <a:bodyPr>
            <a:normAutofit/>
          </a:bodyPr>
          <a:lstStyle/>
          <a:p>
            <a:r>
              <a:rPr lang="en-ZA" dirty="0" smtClean="0">
                <a:latin typeface="Arial Narrow" pitchFamily="34" charset="0"/>
              </a:rPr>
              <a:t>On the Internet, nobody knows you're a dog</a:t>
            </a:r>
          </a:p>
          <a:p>
            <a:pPr marL="0" indent="0" algn="r">
              <a:buNone/>
            </a:pPr>
            <a:r>
              <a:rPr lang="en-ZA" sz="2000" dirty="0" smtClean="0">
                <a:latin typeface="Arial Narrow" pitchFamily="34" charset="0"/>
              </a:rPr>
              <a:t>Peter Steiner, New Yorker 1993</a:t>
            </a:r>
          </a:p>
          <a:p>
            <a:endParaRPr lang="en-ZA" sz="2000" dirty="0" smtClean="0"/>
          </a:p>
          <a:p>
            <a:endParaRPr lang="en-ZA" sz="2000" dirty="0"/>
          </a:p>
          <a:p>
            <a:pPr marL="0" indent="0">
              <a:buNone/>
            </a:pPr>
            <a:endParaRPr lang="en-ZA" sz="2000" dirty="0" smtClean="0"/>
          </a:p>
          <a:p>
            <a:endParaRPr lang="en-ZA" dirty="0"/>
          </a:p>
        </p:txBody>
      </p:sp>
      <p:pic>
        <p:nvPicPr>
          <p:cNvPr id="2050" name="Picture 2"/>
          <p:cNvPicPr>
            <a:picLocks noGrp="1" noChangeAspect="1" noChangeArrowheads="1"/>
          </p:cNvPicPr>
          <p:nvPr>
            <p:ph sz="half" idx="1"/>
          </p:nvPr>
        </p:nvPicPr>
        <p:blipFill>
          <a:blip r:embed="rId3" cstate="print"/>
          <a:srcRect/>
          <a:stretch>
            <a:fillRect/>
          </a:stretch>
        </p:blipFill>
        <p:spPr bwMode="auto">
          <a:xfrm>
            <a:off x="395536" y="1536821"/>
            <a:ext cx="4176464" cy="4668971"/>
          </a:xfrm>
          <a:prstGeom prst="rect">
            <a:avLst/>
          </a:prstGeom>
          <a:noFill/>
          <a:ln w="9525">
            <a:noFill/>
            <a:miter lim="800000"/>
            <a:headEnd/>
            <a:tailEnd/>
          </a:ln>
        </p:spPr>
      </p:pic>
      <p:sp>
        <p:nvSpPr>
          <p:cNvPr id="5" name="Content Placeholder 3"/>
          <p:cNvSpPr txBox="1">
            <a:spLocks/>
          </p:cNvSpPr>
          <p:nvPr/>
        </p:nvSpPr>
        <p:spPr>
          <a:xfrm rot="16200000">
            <a:off x="5707772" y="3025728"/>
            <a:ext cx="6872456" cy="79208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Century Gothic" pitchFamily="34" charset="0"/>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Century Gothic"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Century Gothic" pitchFamily="34" charset="0"/>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Century Gothic" pitchFamily="34"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n-ZA" sz="2000" dirty="0" smtClean="0">
                <a:latin typeface="Arial Narrow" pitchFamily="34" charset="0"/>
                <a:hlinkClick r:id="rId4"/>
              </a:rPr>
              <a:t>http://www.flickr.com/photos/ben_lawson/155595430/</a:t>
            </a:r>
            <a:endParaRPr lang="en-ZA" sz="2000" dirty="0" smtClean="0">
              <a:latin typeface="Arial Narrow" pitchFamily="34" charset="0"/>
            </a:endParaRPr>
          </a:p>
          <a:p>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Academia.edu</a:t>
            </a:r>
            <a:endParaRPr lang="en-ZA" dirty="0"/>
          </a:p>
        </p:txBody>
      </p:sp>
      <p:sp>
        <p:nvSpPr>
          <p:cNvPr id="3" name="Content Placeholder 2"/>
          <p:cNvSpPr>
            <a:spLocks noGrp="1"/>
          </p:cNvSpPr>
          <p:nvPr>
            <p:ph idx="1"/>
          </p:nvPr>
        </p:nvSpPr>
        <p:spPr/>
        <p:txBody>
          <a:bodyPr/>
          <a:lstStyle/>
          <a:p>
            <a:endParaRPr lang="en-Z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2816"/>
            <a:ext cx="9194958" cy="5960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40052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955" y="115220"/>
            <a:ext cx="7382453" cy="6742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75462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Social media analytics</a:t>
            </a:r>
            <a:endParaRPr lang="en-Z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628800"/>
            <a:ext cx="5302920" cy="5059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3881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Z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7351" y="10736"/>
            <a:ext cx="5618191" cy="675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ZA" dirty="0" smtClean="0"/>
              <a:t>Facebook analysis</a:t>
            </a:r>
            <a:endParaRPr lang="en-ZA"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72" y="2852936"/>
            <a:ext cx="3536323" cy="1449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5258" y="6335978"/>
            <a:ext cx="3488893" cy="461665"/>
          </a:xfrm>
          <a:prstGeom prst="rect">
            <a:avLst/>
          </a:prstGeom>
        </p:spPr>
        <p:txBody>
          <a:bodyPr wrap="square">
            <a:spAutoFit/>
          </a:bodyPr>
          <a:lstStyle/>
          <a:p>
            <a:pPr algn="ctr"/>
            <a:r>
              <a:rPr lang="en-ZA" sz="1200" dirty="0">
                <a:latin typeface="Arial Narrow" pitchFamily="34" charset="0"/>
              </a:rPr>
              <a:t>http://blog.stephenwolfram.com/2012/08/wolframalpha-personal-analytics-for-facebook/</a:t>
            </a:r>
          </a:p>
        </p:txBody>
      </p:sp>
    </p:spTree>
    <p:extLst>
      <p:ext uri="{BB962C8B-B14F-4D97-AF65-F5344CB8AC3E}">
        <p14:creationId xmlns:p14="http://schemas.microsoft.com/office/powerpoint/2010/main" val="25396538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Improve your profile</a:t>
            </a:r>
            <a:endParaRPr lang="en-Z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472373"/>
            <a:ext cx="5616624" cy="5359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rot="16200000">
            <a:off x="5391835" y="3105834"/>
            <a:ext cx="6858000" cy="646331"/>
          </a:xfrm>
          <a:prstGeom prst="rect">
            <a:avLst/>
          </a:prstGeom>
          <a:noFill/>
        </p:spPr>
        <p:txBody>
          <a:bodyPr wrap="square" rtlCol="0">
            <a:spAutoFit/>
          </a:bodyPr>
          <a:lstStyle/>
          <a:p>
            <a:r>
              <a:rPr lang="en-ZA" dirty="0" smtClean="0"/>
              <a:t>Van </a:t>
            </a:r>
            <a:r>
              <a:rPr lang="en-ZA" dirty="0" err="1" smtClean="0"/>
              <a:t>Schailkwyk</a:t>
            </a:r>
            <a:r>
              <a:rPr lang="en-ZA" dirty="0" smtClean="0"/>
              <a:t>, F Profiling academics online</a:t>
            </a:r>
          </a:p>
          <a:p>
            <a:r>
              <a:rPr lang="en-ZA" dirty="0" smtClean="0"/>
              <a:t>http</a:t>
            </a:r>
            <a:r>
              <a:rPr lang="en-ZA" dirty="0"/>
              <a:t>://www.slideshare.net/scap_uct/pao-scap-toolkit</a:t>
            </a:r>
          </a:p>
        </p:txBody>
      </p:sp>
      <p:sp>
        <p:nvSpPr>
          <p:cNvPr id="5" name="Rectangle 4"/>
          <p:cNvSpPr/>
          <p:nvPr/>
        </p:nvSpPr>
        <p:spPr>
          <a:xfrm rot="16200000">
            <a:off x="-2232404" y="4045786"/>
            <a:ext cx="5203305" cy="369332"/>
          </a:xfrm>
          <a:prstGeom prst="rect">
            <a:avLst/>
          </a:prstGeom>
        </p:spPr>
        <p:txBody>
          <a:bodyPr wrap="square">
            <a:spAutoFit/>
          </a:bodyPr>
          <a:lstStyle/>
          <a:p>
            <a:r>
              <a:rPr lang="en-ZA" b="1" dirty="0">
                <a:latin typeface="Arial Narrow" pitchFamily="34" charset="0"/>
              </a:rPr>
              <a:t>Profiling Academics Online: Online Profiling Toolkit</a:t>
            </a:r>
          </a:p>
        </p:txBody>
      </p:sp>
    </p:spTree>
    <p:extLst>
      <p:ext uri="{BB962C8B-B14F-4D97-AF65-F5344CB8AC3E}">
        <p14:creationId xmlns:p14="http://schemas.microsoft.com/office/powerpoint/2010/main" val="31352551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srcRect/>
          <a:stretch>
            <a:fillRect/>
          </a:stretch>
        </p:blipFill>
        <p:spPr bwMode="auto">
          <a:xfrm>
            <a:off x="1106756" y="0"/>
            <a:ext cx="7074503" cy="6865060"/>
          </a:xfrm>
          <a:prstGeom prst="rect">
            <a:avLst/>
          </a:prstGeom>
          <a:noFill/>
          <a:ln w="9525">
            <a:noFill/>
            <a:miter lim="800000"/>
            <a:headEnd/>
            <a:tailEnd/>
          </a:ln>
        </p:spPr>
      </p:pic>
      <p:grpSp>
        <p:nvGrpSpPr>
          <p:cNvPr id="9" name="Group 8"/>
          <p:cNvGrpSpPr/>
          <p:nvPr/>
        </p:nvGrpSpPr>
        <p:grpSpPr>
          <a:xfrm>
            <a:off x="8805292" y="285056"/>
            <a:ext cx="338708" cy="6207570"/>
            <a:chOff x="7452321" y="404664"/>
            <a:chExt cx="338708" cy="6207570"/>
          </a:xfrm>
        </p:grpSpPr>
        <p:pic>
          <p:nvPicPr>
            <p:cNvPr id="1030" name="Picture 6"/>
            <p:cNvPicPr>
              <a:picLocks noChangeAspect="1" noChangeArrowheads="1"/>
            </p:cNvPicPr>
            <p:nvPr/>
          </p:nvPicPr>
          <p:blipFill>
            <a:blip r:embed="rId4" cstate="print"/>
            <a:srcRect/>
            <a:stretch>
              <a:fillRect/>
            </a:stretch>
          </p:blipFill>
          <p:spPr bwMode="auto">
            <a:xfrm rot="16200000">
              <a:off x="6786141" y="5607347"/>
              <a:ext cx="1743075" cy="266700"/>
            </a:xfrm>
            <a:prstGeom prst="rect">
              <a:avLst/>
            </a:prstGeom>
            <a:noFill/>
            <a:ln w="9525">
              <a:noFill/>
              <a:miter lim="800000"/>
              <a:headEnd/>
              <a:tailEnd/>
            </a:ln>
          </p:spPr>
        </p:pic>
        <p:sp>
          <p:nvSpPr>
            <p:cNvPr id="7" name="Rectangle 6"/>
            <p:cNvSpPr/>
            <p:nvPr/>
          </p:nvSpPr>
          <p:spPr>
            <a:xfrm rot="16200000">
              <a:off x="5304821" y="2552164"/>
              <a:ext cx="4572000" cy="276999"/>
            </a:xfrm>
            <a:prstGeom prst="rect">
              <a:avLst/>
            </a:prstGeom>
          </p:spPr>
          <p:txBody>
            <a:bodyPr>
              <a:spAutoFit/>
            </a:bodyPr>
            <a:lstStyle/>
            <a:p>
              <a:pPr algn="r"/>
              <a:r>
                <a:rPr lang="en-ZA" sz="1200" dirty="0" smtClean="0">
                  <a:latin typeface="Arial Narrow" pitchFamily="34" charset="0"/>
                  <a:hlinkClick r:id="rId5"/>
                </a:rPr>
                <a:t>http://www.flickr.com/photos/cindy_mc/6967806783/</a:t>
              </a:r>
              <a:r>
                <a:rPr lang="en-ZA" sz="1200" dirty="0" smtClean="0">
                  <a:latin typeface="Arial Narrow" pitchFamily="34" charset="0"/>
                </a:rPr>
                <a:t> Thanks to Sam Gross</a:t>
              </a:r>
              <a:endParaRPr lang="en-ZA" sz="1200" dirty="0">
                <a:latin typeface="Arial Narrow" pitchFamily="34" charset="0"/>
              </a:endParaRPr>
            </a:p>
          </p:txBody>
        </p:sp>
      </p:grpSp>
      <p:sp>
        <p:nvSpPr>
          <p:cNvPr id="8" name="Rounded Rectangular Callout 7"/>
          <p:cNvSpPr/>
          <p:nvPr/>
        </p:nvSpPr>
        <p:spPr>
          <a:xfrm>
            <a:off x="1331640" y="518240"/>
            <a:ext cx="3816424" cy="1656184"/>
          </a:xfrm>
          <a:prstGeom prst="wedgeRoundRectCallout">
            <a:avLst>
              <a:gd name="adj1" fmla="val 27871"/>
              <a:gd name="adj2" fmla="val 105679"/>
              <a:gd name="adj3" fmla="val 16667"/>
            </a:avLst>
          </a:prstGeom>
          <a:noFill/>
          <a:ln w="38100">
            <a:solidFill>
              <a:srgbClr val="A81A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800" dirty="0" smtClean="0">
                <a:solidFill>
                  <a:srgbClr val="A81A8A"/>
                </a:solidFill>
                <a:latin typeface="Arial Narrow" pitchFamily="34" charset="0"/>
              </a:rPr>
              <a:t>My question is </a:t>
            </a:r>
            <a:br>
              <a:rPr lang="en-ZA" sz="2800" dirty="0" smtClean="0">
                <a:solidFill>
                  <a:srgbClr val="A81A8A"/>
                </a:solidFill>
                <a:latin typeface="Arial Narrow" pitchFamily="34" charset="0"/>
              </a:rPr>
            </a:br>
            <a:r>
              <a:rPr lang="en-ZA" sz="2800" dirty="0" smtClean="0">
                <a:solidFill>
                  <a:srgbClr val="A81A8A"/>
                </a:solidFill>
                <a:latin typeface="Arial Narrow" pitchFamily="34" charset="0"/>
              </a:rPr>
              <a:t>“Am I making an impact?”</a:t>
            </a:r>
            <a:endParaRPr lang="en-ZA" sz="2800" dirty="0">
              <a:solidFill>
                <a:srgbClr val="A81A8A"/>
              </a:solidFill>
              <a:latin typeface="Arial Narrow" pitchFamily="34" charset="0"/>
            </a:endParaRPr>
          </a:p>
        </p:txBody>
      </p:sp>
    </p:spTree>
    <p:extLst>
      <p:ext uri="{BB962C8B-B14F-4D97-AF65-F5344CB8AC3E}">
        <p14:creationId xmlns:p14="http://schemas.microsoft.com/office/powerpoint/2010/main" val="10247537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Broaden impact</a:t>
            </a:r>
            <a:endParaRPr lang="en-ZA" dirty="0"/>
          </a:p>
        </p:txBody>
      </p:sp>
      <p:pic>
        <p:nvPicPr>
          <p:cNvPr id="4" name="Content Placeholder 5" descr="four-ways-to-measure-impact-copy.png"/>
          <p:cNvPicPr>
            <a:picLocks noGrp="1" noChangeAspect="1"/>
          </p:cNvPicPr>
          <p:nvPr>
            <p:ph idx="1"/>
          </p:nvPr>
        </p:nvPicPr>
        <p:blipFill>
          <a:blip r:embed="rId3" cstate="print"/>
          <a:srcRect t="-7288" b="-7288"/>
          <a:stretch>
            <a:fillRect/>
          </a:stretch>
        </p:blipFill>
        <p:spPr>
          <a:xfrm>
            <a:off x="-77093" y="1052736"/>
            <a:ext cx="9221093" cy="5071277"/>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FF33CC"/>
                </a:solidFill>
              </a:rPr>
              <a:t>Consider</a:t>
            </a:r>
            <a:endParaRPr lang="en-ZA" b="1" dirty="0">
              <a:solidFill>
                <a:srgbClr val="FF33CC"/>
              </a:solidFill>
            </a:endParaRPr>
          </a:p>
        </p:txBody>
      </p:sp>
      <p:sp>
        <p:nvSpPr>
          <p:cNvPr id="3" name="Content Placeholder 2"/>
          <p:cNvSpPr>
            <a:spLocks noGrp="1"/>
          </p:cNvSpPr>
          <p:nvPr>
            <p:ph idx="1"/>
          </p:nvPr>
        </p:nvSpPr>
        <p:spPr/>
        <p:txBody>
          <a:bodyPr/>
          <a:lstStyle/>
          <a:p>
            <a:pPr marL="0" indent="0" algn="ctr">
              <a:buNone/>
            </a:pPr>
            <a:r>
              <a:rPr lang="en-ZA" dirty="0" smtClean="0">
                <a:solidFill>
                  <a:srgbClr val="FF33CC"/>
                </a:solidFill>
              </a:rPr>
              <a:t>What changes would you like to make in your online profile/s?</a:t>
            </a:r>
          </a:p>
          <a:p>
            <a:pPr marL="0" indent="0" algn="ctr">
              <a:buNone/>
            </a:pPr>
            <a:endParaRPr lang="en-ZA" dirty="0" smtClean="0">
              <a:solidFill>
                <a:srgbClr val="FF33CC"/>
              </a:solidFill>
            </a:endParaRPr>
          </a:p>
          <a:p>
            <a:pPr marL="0" indent="0" algn="ctr">
              <a:buNone/>
            </a:pPr>
            <a:r>
              <a:rPr lang="en-ZA" dirty="0" smtClean="0">
                <a:solidFill>
                  <a:srgbClr val="FF33CC"/>
                </a:solidFill>
              </a:rPr>
              <a:t>What are your options?</a:t>
            </a:r>
          </a:p>
          <a:p>
            <a:pPr marL="0" indent="0" algn="ctr">
              <a:buNone/>
            </a:pPr>
            <a:endParaRPr lang="en-ZA" dirty="0" smtClean="0">
              <a:solidFill>
                <a:srgbClr val="FF33CC"/>
              </a:solidFill>
            </a:endParaRPr>
          </a:p>
          <a:p>
            <a:pPr marL="0" indent="0" algn="ctr">
              <a:buNone/>
            </a:pPr>
            <a:r>
              <a:rPr lang="en-ZA" dirty="0" smtClean="0">
                <a:solidFill>
                  <a:srgbClr val="FF33CC"/>
                </a:solidFill>
              </a:rPr>
              <a:t>What is realistic?</a:t>
            </a:r>
            <a:endParaRPr lang="en-ZA" dirty="0">
              <a:solidFill>
                <a:srgbClr val="FF33CC"/>
              </a:solidFill>
            </a:endParaRPr>
          </a:p>
        </p:txBody>
      </p:sp>
    </p:spTree>
    <p:extLst>
      <p:ext uri="{BB962C8B-B14F-4D97-AF65-F5344CB8AC3E}">
        <p14:creationId xmlns:p14="http://schemas.microsoft.com/office/powerpoint/2010/main" val="19451155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Get your outputs out there</a:t>
            </a:r>
            <a:endParaRPr lang="en-ZA" dirty="0"/>
          </a:p>
        </p:txBody>
      </p:sp>
      <p:sp>
        <p:nvSpPr>
          <p:cNvPr id="3" name="Text Placeholder 2"/>
          <p:cNvSpPr>
            <a:spLocks noGrp="1"/>
          </p:cNvSpPr>
          <p:nvPr>
            <p:ph type="body" idx="1"/>
          </p:nvPr>
        </p:nvSpPr>
        <p:spPr/>
        <p:txBody>
          <a:bodyPr/>
          <a:lstStyle/>
          <a:p>
            <a:r>
              <a:rPr lang="en-ZA" dirty="0" smtClean="0"/>
              <a:t>Maximise the visibility of your work</a:t>
            </a:r>
            <a:endParaRPr lang="en-ZA" dirty="0"/>
          </a:p>
        </p:txBody>
      </p:sp>
    </p:spTree>
    <p:extLst>
      <p:ext uri="{BB962C8B-B14F-4D97-AF65-F5344CB8AC3E}">
        <p14:creationId xmlns:p14="http://schemas.microsoft.com/office/powerpoint/2010/main" val="27198184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endParaRPr lang="en-US" smtClean="0"/>
          </a:p>
        </p:txBody>
      </p:sp>
      <p:pic>
        <p:nvPicPr>
          <p:cNvPr id="1843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3"/>
          <p:cNvSpPr>
            <a:spLocks noChangeArrowheads="1"/>
          </p:cNvSpPr>
          <p:nvPr/>
        </p:nvSpPr>
        <p:spPr bwMode="auto">
          <a:xfrm rot="16200000">
            <a:off x="4653757" y="4086821"/>
            <a:ext cx="8610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dirty="0">
                <a:solidFill>
                  <a:srgbClr val="FFFFFF"/>
                </a:solidFill>
              </a:rPr>
              <a:t>http://www.flickr.com/photos/87913776@N00/5129607997 CC-BY</a:t>
            </a:r>
          </a:p>
        </p:txBody>
      </p:sp>
    </p:spTree>
    <p:extLst>
      <p:ext uri="{BB962C8B-B14F-4D97-AF65-F5344CB8AC3E}">
        <p14:creationId xmlns:p14="http://schemas.microsoft.com/office/powerpoint/2010/main" val="2760754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00" y="-23440"/>
            <a:ext cx="3197695" cy="68814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3936" y="0"/>
            <a:ext cx="4620064" cy="6858000"/>
          </a:xfrm>
          <a:prstGeom prst="rect">
            <a:avLst/>
          </a:prstGeom>
        </p:spPr>
      </p:pic>
      <p:sp>
        <p:nvSpPr>
          <p:cNvPr id="7" name="Rectangle 6"/>
          <p:cNvSpPr/>
          <p:nvPr/>
        </p:nvSpPr>
        <p:spPr>
          <a:xfrm rot="16200000">
            <a:off x="-229924" y="2119372"/>
            <a:ext cx="8892480" cy="584775"/>
          </a:xfrm>
          <a:prstGeom prst="rect">
            <a:avLst/>
          </a:prstGeom>
        </p:spPr>
        <p:txBody>
          <a:bodyPr wrap="square">
            <a:spAutoFit/>
          </a:bodyPr>
          <a:lstStyle/>
          <a:p>
            <a:r>
              <a:rPr lang="en-ZA" sz="1400" dirty="0" smtClean="0">
                <a:latin typeface="Arial Narrow" pitchFamily="34" charset="0"/>
              </a:rPr>
              <a:t>IDC Report: The 2011 Digital Universe Study: Extracting Value from Chaos, June </a:t>
            </a:r>
            <a:r>
              <a:rPr lang="en-ZA" sz="1400" b="1" dirty="0" smtClean="0">
                <a:latin typeface="Arial Narrow" pitchFamily="34" charset="0"/>
              </a:rPr>
              <a:t>2011</a:t>
            </a:r>
            <a:r>
              <a:rPr lang="en-ZA" sz="1400" dirty="0" smtClean="0">
                <a:latin typeface="Arial Narrow" pitchFamily="34" charset="0"/>
              </a:rPr>
              <a:t>  </a:t>
            </a:r>
          </a:p>
          <a:p>
            <a:r>
              <a:rPr lang="en-ZA" dirty="0" smtClean="0">
                <a:hlinkClick r:id="rId5"/>
              </a:rPr>
              <a:t>http://</a:t>
            </a:r>
            <a:r>
              <a:rPr lang="en-ZA" sz="1600" dirty="0" smtClean="0">
                <a:latin typeface="Arial Narrow" pitchFamily="34" charset="0"/>
                <a:hlinkClick r:id="rId5"/>
              </a:rPr>
              <a:t>www.emc.com/collateral/demos/microsites/emc-digital-universe-2011/index.htm</a:t>
            </a:r>
            <a:r>
              <a:rPr lang="en-ZA" sz="1600" dirty="0" smtClean="0">
                <a:latin typeface="Arial Narrow" pitchFamily="34" charset="0"/>
              </a:rPr>
              <a:t> </a:t>
            </a:r>
          </a:p>
        </p:txBody>
      </p:sp>
    </p:spTree>
    <p:extLst>
      <p:ext uri="{BB962C8B-B14F-4D97-AF65-F5344CB8AC3E}">
        <p14:creationId xmlns:p14="http://schemas.microsoft.com/office/powerpoint/2010/main" val="3396528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Go as open as you can</a:t>
            </a:r>
            <a:endParaRPr lang="en-ZA" dirty="0"/>
          </a:p>
        </p:txBody>
      </p:sp>
      <p:sp>
        <p:nvSpPr>
          <p:cNvPr id="3" name="Content Placeholder 2"/>
          <p:cNvSpPr>
            <a:spLocks noGrp="1"/>
          </p:cNvSpPr>
          <p:nvPr>
            <p:ph idx="1"/>
          </p:nvPr>
        </p:nvSpPr>
        <p:spPr/>
        <p:txBody>
          <a:bodyPr>
            <a:normAutofit lnSpcReduction="10000"/>
          </a:bodyPr>
          <a:lstStyle/>
          <a:p>
            <a:r>
              <a:rPr lang="en-ZA" dirty="0" smtClean="0"/>
              <a:t>Put journal articles you can online</a:t>
            </a:r>
          </a:p>
          <a:p>
            <a:pPr lvl="1"/>
            <a:r>
              <a:rPr lang="en-ZA" dirty="0" smtClean="0"/>
              <a:t>Check out Sherpa Romeo for publisher archiving policies</a:t>
            </a:r>
          </a:p>
          <a:p>
            <a:r>
              <a:rPr lang="en-ZA" dirty="0" smtClean="0"/>
              <a:t>Archive</a:t>
            </a:r>
          </a:p>
          <a:p>
            <a:pPr lvl="1"/>
            <a:r>
              <a:rPr lang="en-ZA" dirty="0" smtClean="0"/>
              <a:t>in repositories</a:t>
            </a:r>
            <a:endParaRPr lang="en-ZA" dirty="0"/>
          </a:p>
          <a:p>
            <a:pPr lvl="1"/>
            <a:r>
              <a:rPr lang="en-ZA" dirty="0"/>
              <a:t>In </a:t>
            </a:r>
            <a:r>
              <a:rPr lang="en-ZA" dirty="0" smtClean="0"/>
              <a:t>subject portals </a:t>
            </a:r>
            <a:r>
              <a:rPr lang="en-ZA" dirty="0"/>
              <a:t>and aggregators</a:t>
            </a:r>
          </a:p>
          <a:p>
            <a:r>
              <a:rPr lang="en-ZA" dirty="0"/>
              <a:t>Publish in open access </a:t>
            </a:r>
            <a:r>
              <a:rPr lang="en-ZA" dirty="0" smtClean="0"/>
              <a:t>journals</a:t>
            </a:r>
          </a:p>
          <a:p>
            <a:r>
              <a:rPr lang="en-ZA" dirty="0" smtClean="0"/>
              <a:t>Open everything – </a:t>
            </a:r>
            <a:r>
              <a:rPr lang="en-ZA" i="1" dirty="0" smtClean="0"/>
              <a:t>all</a:t>
            </a:r>
            <a:r>
              <a:rPr lang="en-ZA" dirty="0" smtClean="0"/>
              <a:t> scholarly output possible (teaching, popular </a:t>
            </a:r>
            <a:r>
              <a:rPr lang="en-ZA" dirty="0" err="1" smtClean="0"/>
              <a:t>etc</a:t>
            </a:r>
            <a:r>
              <a:rPr lang="en-ZA" dirty="0" smtClean="0"/>
              <a:t>)</a:t>
            </a:r>
            <a:endParaRPr lang="en-ZA" dirty="0"/>
          </a:p>
          <a:p>
            <a:endParaRPr lang="en-ZA" dirty="0"/>
          </a:p>
        </p:txBody>
      </p:sp>
    </p:spTree>
    <p:extLst>
      <p:ext uri="{BB962C8B-B14F-4D97-AF65-F5344CB8AC3E}">
        <p14:creationId xmlns:p14="http://schemas.microsoft.com/office/powerpoint/2010/main" val="38021964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ZA" dirty="0" smtClean="0"/>
              <a:t>Open access &amp; increased citations</a:t>
            </a:r>
            <a:endParaRPr lang="en-ZA" dirty="0"/>
          </a:p>
        </p:txBody>
      </p:sp>
      <p:sp>
        <p:nvSpPr>
          <p:cNvPr id="3" name="Content Placeholder 2"/>
          <p:cNvSpPr>
            <a:spLocks noGrp="1"/>
          </p:cNvSpPr>
          <p:nvPr>
            <p:ph idx="1"/>
          </p:nvPr>
        </p:nvSpPr>
        <p:spPr/>
        <p:txBody>
          <a:bodyPr>
            <a:normAutofit fontScale="92500" lnSpcReduction="10000"/>
          </a:bodyPr>
          <a:lstStyle/>
          <a:p>
            <a:r>
              <a:rPr lang="en-ZA" dirty="0"/>
              <a:t>Open </a:t>
            </a:r>
            <a:r>
              <a:rPr lang="en-ZA" dirty="0" smtClean="0"/>
              <a:t> access publishing </a:t>
            </a:r>
            <a:r>
              <a:rPr lang="en-ZA" dirty="0"/>
              <a:t>increases visibility, </a:t>
            </a:r>
            <a:r>
              <a:rPr lang="en-ZA" dirty="0" smtClean="0"/>
              <a:t>opportunity </a:t>
            </a:r>
            <a:r>
              <a:rPr lang="en-ZA" dirty="0"/>
              <a:t>for use and </a:t>
            </a:r>
            <a:r>
              <a:rPr lang="en-ZA" dirty="0" smtClean="0"/>
              <a:t>possibility </a:t>
            </a:r>
            <a:r>
              <a:rPr lang="en-ZA" dirty="0"/>
              <a:t>of </a:t>
            </a:r>
            <a:r>
              <a:rPr lang="en-ZA" dirty="0" smtClean="0"/>
              <a:t>impact</a:t>
            </a:r>
            <a:endParaRPr lang="en-ZA" dirty="0" smtClean="0"/>
          </a:p>
          <a:p>
            <a:r>
              <a:rPr lang="en-ZA" dirty="0" smtClean="0"/>
              <a:t>Majority </a:t>
            </a:r>
            <a:r>
              <a:rPr lang="en-ZA" dirty="0"/>
              <a:t>of studies </a:t>
            </a:r>
            <a:r>
              <a:rPr lang="en-ZA" dirty="0" smtClean="0"/>
              <a:t>have </a:t>
            </a:r>
            <a:r>
              <a:rPr lang="en-ZA" dirty="0"/>
              <a:t>shown an increase in citations arising from open </a:t>
            </a:r>
            <a:r>
              <a:rPr lang="en-ZA" dirty="0" smtClean="0"/>
              <a:t>access</a:t>
            </a:r>
            <a:endParaRPr lang="en-ZA" dirty="0" smtClean="0"/>
          </a:p>
          <a:p>
            <a:pPr lvl="1"/>
            <a:r>
              <a:rPr lang="en-ZA" dirty="0" smtClean="0"/>
              <a:t>Of </a:t>
            </a:r>
            <a:r>
              <a:rPr lang="en-ZA" dirty="0"/>
              <a:t>the 35 studies surveyed, 27 have shown a citations advantage (the </a:t>
            </a:r>
            <a:r>
              <a:rPr lang="en-ZA" dirty="0" smtClean="0"/>
              <a:t>% increase </a:t>
            </a:r>
            <a:r>
              <a:rPr lang="en-ZA" dirty="0"/>
              <a:t>ranges from 45% increase to as high as 600%), </a:t>
            </a:r>
            <a:r>
              <a:rPr lang="en-ZA" dirty="0" smtClean="0"/>
              <a:t>4 </a:t>
            </a:r>
            <a:r>
              <a:rPr lang="en-ZA" dirty="0" smtClean="0"/>
              <a:t>showing </a:t>
            </a:r>
            <a:r>
              <a:rPr lang="en-ZA" dirty="0"/>
              <a:t>no advantage </a:t>
            </a:r>
            <a:r>
              <a:rPr lang="en-ZA" dirty="0" smtClean="0"/>
              <a:t> </a:t>
            </a:r>
            <a:endParaRPr lang="en-ZA" dirty="0"/>
          </a:p>
        </p:txBody>
      </p:sp>
      <p:sp>
        <p:nvSpPr>
          <p:cNvPr id="4" name="TextBox 3"/>
          <p:cNvSpPr txBox="1"/>
          <p:nvPr/>
        </p:nvSpPr>
        <p:spPr>
          <a:xfrm>
            <a:off x="251520" y="6211669"/>
            <a:ext cx="7609263" cy="646331"/>
          </a:xfrm>
          <a:prstGeom prst="rect">
            <a:avLst/>
          </a:prstGeom>
          <a:noFill/>
        </p:spPr>
        <p:txBody>
          <a:bodyPr wrap="none" rtlCol="0">
            <a:spAutoFit/>
          </a:bodyPr>
          <a:lstStyle/>
          <a:p>
            <a:r>
              <a:rPr lang="en-ZA" sz="1200" dirty="0">
                <a:latin typeface="Arial Narrow" pitchFamily="34" charset="0"/>
              </a:rPr>
              <a:t>Swan A (2010) The Open Access Citation Advantage: Studies and Results to Date. Available at </a:t>
            </a:r>
            <a:r>
              <a:rPr lang="en-ZA" sz="1200" u="sng" dirty="0">
                <a:latin typeface="Arial Narrow" pitchFamily="34" charset="0"/>
                <a:hlinkClick r:id="rId2"/>
              </a:rPr>
              <a:t>http://eprints.ecs.soton.ac.uk/18516</a:t>
            </a:r>
            <a:r>
              <a:rPr lang="en-ZA" u="sng" dirty="0">
                <a:hlinkClick r:id="rId2"/>
              </a:rPr>
              <a:t>/</a:t>
            </a:r>
            <a:endParaRPr lang="en-ZA" dirty="0"/>
          </a:p>
          <a:p>
            <a:endParaRPr lang="en-ZA" dirty="0"/>
          </a:p>
        </p:txBody>
      </p:sp>
    </p:spTree>
    <p:extLst>
      <p:ext uri="{BB962C8B-B14F-4D97-AF65-F5344CB8AC3E}">
        <p14:creationId xmlns:p14="http://schemas.microsoft.com/office/powerpoint/2010/main" val="28279942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400" dirty="0" smtClean="0"/>
              <a:t>Check the self-archiving agreement of existing journal articles</a:t>
            </a:r>
            <a:endParaRPr lang="en-ZA" sz="3400" dirty="0"/>
          </a:p>
        </p:txBody>
      </p:sp>
      <p:pic>
        <p:nvPicPr>
          <p:cNvPr id="4" name="Picture 2"/>
          <p:cNvPicPr>
            <a:picLocks noChangeAspect="1" noChangeArrowheads="1"/>
          </p:cNvPicPr>
          <p:nvPr/>
        </p:nvPicPr>
        <p:blipFill>
          <a:blip r:embed="rId2" cstate="print"/>
          <a:srcRect/>
          <a:stretch>
            <a:fillRect/>
          </a:stretch>
        </p:blipFill>
        <p:spPr bwMode="auto">
          <a:xfrm>
            <a:off x="0" y="1916832"/>
            <a:ext cx="9090503" cy="4937760"/>
          </a:xfrm>
          <a:prstGeom prst="rect">
            <a:avLst/>
          </a:prstGeom>
          <a:noFill/>
          <a:ln w="9525">
            <a:noFill/>
            <a:miter lim="800000"/>
            <a:headEnd/>
            <a:tailEnd/>
          </a:ln>
        </p:spPr>
      </p:pic>
    </p:spTree>
    <p:extLst>
      <p:ext uri="{BB962C8B-B14F-4D97-AF65-F5344CB8AC3E}">
        <p14:creationId xmlns:p14="http://schemas.microsoft.com/office/powerpoint/2010/main" val="36187007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ZA" sz="3800" dirty="0" smtClean="0"/>
              <a:t>Archive in open access repositories</a:t>
            </a:r>
            <a:endParaRPr lang="en-ZA" sz="3800" dirty="0"/>
          </a:p>
        </p:txBody>
      </p:sp>
      <p:sp>
        <p:nvSpPr>
          <p:cNvPr id="3" name="Content Placeholder 2"/>
          <p:cNvSpPr>
            <a:spLocks noGrp="1"/>
          </p:cNvSpPr>
          <p:nvPr>
            <p:ph idx="1"/>
          </p:nvPr>
        </p:nvSpPr>
        <p:spPr/>
        <p:txBody>
          <a:bodyPr/>
          <a:lstStyle/>
          <a:p>
            <a:endParaRPr lang="en-ZA"/>
          </a:p>
        </p:txBody>
      </p:sp>
      <p:pic>
        <p:nvPicPr>
          <p:cNvPr id="4" name="Picture 2"/>
          <p:cNvPicPr>
            <a:picLocks noChangeAspect="1" noChangeArrowheads="1"/>
          </p:cNvPicPr>
          <p:nvPr/>
        </p:nvPicPr>
        <p:blipFill>
          <a:blip r:embed="rId2" cstate="print"/>
          <a:srcRect/>
          <a:stretch>
            <a:fillRect/>
          </a:stretch>
        </p:blipFill>
        <p:spPr bwMode="auto">
          <a:xfrm>
            <a:off x="539552" y="1484784"/>
            <a:ext cx="8100392" cy="5111519"/>
          </a:xfrm>
          <a:prstGeom prst="rect">
            <a:avLst/>
          </a:prstGeom>
          <a:noFill/>
          <a:ln w="9525">
            <a:noFill/>
            <a:miter lim="800000"/>
            <a:headEnd/>
            <a:tailEnd/>
          </a:ln>
        </p:spPr>
      </p:pic>
    </p:spTree>
    <p:extLst>
      <p:ext uri="{BB962C8B-B14F-4D97-AF65-F5344CB8AC3E}">
        <p14:creationId xmlns:p14="http://schemas.microsoft.com/office/powerpoint/2010/main" val="30452068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Use discipline-specific archives</a:t>
            </a:r>
            <a:endParaRPr lang="en-ZA"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143668" y="1628800"/>
            <a:ext cx="6459715" cy="4886003"/>
          </a:xfrm>
          <a:prstGeom prst="rect">
            <a:avLst/>
          </a:prstGeom>
          <a:noFill/>
          <a:ln w="9525">
            <a:noFill/>
            <a:miter lim="800000"/>
            <a:headEnd/>
            <a:tailEnd/>
          </a:ln>
        </p:spPr>
      </p:pic>
    </p:spTree>
    <p:extLst>
      <p:ext uri="{BB962C8B-B14F-4D97-AF65-F5344CB8AC3E}">
        <p14:creationId xmlns:p14="http://schemas.microsoft.com/office/powerpoint/2010/main" val="37600025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966788" y="328613"/>
            <a:ext cx="7210425" cy="620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0808"/>
            <a:ext cx="9220066" cy="3468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25675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89" y="1452424"/>
            <a:ext cx="9069595" cy="4481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48886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Publish in open access journals</a:t>
            </a:r>
            <a:endParaRPr lang="en-Z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445242"/>
            <a:ext cx="5460876" cy="5405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1677" y="5556506"/>
            <a:ext cx="2200275" cy="127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77353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Upload videos &amp; podcasts</a:t>
            </a:r>
            <a:endParaRPr lang="en-ZA" dirty="0"/>
          </a:p>
        </p:txBody>
      </p:sp>
      <p:sp>
        <p:nvSpPr>
          <p:cNvPr id="3" name="Content Placeholder 2"/>
          <p:cNvSpPr>
            <a:spLocks noGrp="1"/>
          </p:cNvSpPr>
          <p:nvPr>
            <p:ph idx="1"/>
          </p:nvPr>
        </p:nvSpPr>
        <p:spPr/>
        <p:txBody>
          <a:bodyPr/>
          <a:lstStyle/>
          <a:p>
            <a:endParaRPr lang="en-ZA"/>
          </a:p>
        </p:txBody>
      </p:sp>
      <p:pic>
        <p:nvPicPr>
          <p:cNvPr id="4" name="Picture 3"/>
          <p:cNvPicPr>
            <a:picLocks noChangeAspect="1" noChangeArrowheads="1"/>
          </p:cNvPicPr>
          <p:nvPr/>
        </p:nvPicPr>
        <p:blipFill>
          <a:blip r:embed="rId3" cstate="print"/>
          <a:srcRect/>
          <a:stretch>
            <a:fillRect/>
          </a:stretch>
        </p:blipFill>
        <p:spPr bwMode="auto">
          <a:xfrm>
            <a:off x="827584" y="1556792"/>
            <a:ext cx="7647193" cy="4628376"/>
          </a:xfrm>
          <a:prstGeom prst="rect">
            <a:avLst/>
          </a:prstGeom>
          <a:noFill/>
          <a:ln w="9525">
            <a:noFill/>
            <a:miter lim="800000"/>
            <a:headEnd/>
            <a:tailEnd/>
          </a:ln>
        </p:spPr>
      </p:pic>
    </p:spTree>
    <p:extLst>
      <p:ext uri="{BB962C8B-B14F-4D97-AF65-F5344CB8AC3E}">
        <p14:creationId xmlns:p14="http://schemas.microsoft.com/office/powerpoint/2010/main" val="25093171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294628" cy="687860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48276" y="0"/>
            <a:ext cx="3695724" cy="6881440"/>
          </a:xfrm>
          <a:prstGeom prst="rect">
            <a:avLst/>
          </a:prstGeom>
        </p:spPr>
      </p:pic>
    </p:spTree>
    <p:extLst>
      <p:ext uri="{BB962C8B-B14F-4D97-AF65-F5344CB8AC3E}">
        <p14:creationId xmlns:p14="http://schemas.microsoft.com/office/powerpoint/2010/main" val="27205009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31086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41967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Upload presentations</a:t>
            </a:r>
            <a:endParaRPr lang="en-Z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420981"/>
            <a:ext cx="5921846" cy="5437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64" y="6286499"/>
            <a:ext cx="33147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rot="16200000">
            <a:off x="5391836" y="3105834"/>
            <a:ext cx="6857999" cy="646331"/>
          </a:xfrm>
          <a:prstGeom prst="rect">
            <a:avLst/>
          </a:prstGeom>
        </p:spPr>
        <p:txBody>
          <a:bodyPr wrap="square">
            <a:spAutoFit/>
          </a:bodyPr>
          <a:lstStyle/>
          <a:p>
            <a:r>
              <a:rPr lang="en-ZA" dirty="0"/>
              <a:t>http://www.slideshare.net/laura_Cz/why-open-education-matters-in-south-africa</a:t>
            </a:r>
          </a:p>
        </p:txBody>
      </p:sp>
    </p:spTree>
    <p:extLst>
      <p:ext uri="{BB962C8B-B14F-4D97-AF65-F5344CB8AC3E}">
        <p14:creationId xmlns:p14="http://schemas.microsoft.com/office/powerpoint/2010/main" val="28486396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1143000"/>
          </a:xfrm>
        </p:spPr>
        <p:txBody>
          <a:bodyPr>
            <a:noAutofit/>
          </a:bodyPr>
          <a:lstStyle/>
          <a:p>
            <a:r>
              <a:rPr lang="en-ZA" sz="2800" dirty="0" smtClean="0"/>
              <a:t>Make sure your resources are properly curated</a:t>
            </a:r>
            <a:endParaRPr lang="en-ZA" sz="2800" dirty="0"/>
          </a:p>
        </p:txBody>
      </p:sp>
      <p:sp>
        <p:nvSpPr>
          <p:cNvPr id="3" name="Content Placeholder 2"/>
          <p:cNvSpPr>
            <a:spLocks noGrp="1"/>
          </p:cNvSpPr>
          <p:nvPr>
            <p:ph idx="1"/>
          </p:nvPr>
        </p:nvSpPr>
        <p:spPr/>
        <p:txBody>
          <a:bodyPr/>
          <a:lstStyle/>
          <a:p>
            <a:endParaRPr lang="en-ZA"/>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7788"/>
            <a:ext cx="9191625"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14578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Maximise discoverability</a:t>
            </a:r>
            <a:endParaRPr lang="en-ZA" dirty="0"/>
          </a:p>
        </p:txBody>
      </p:sp>
      <p:sp>
        <p:nvSpPr>
          <p:cNvPr id="3" name="Text Placeholder 2"/>
          <p:cNvSpPr>
            <a:spLocks noGrp="1"/>
          </p:cNvSpPr>
          <p:nvPr>
            <p:ph type="body" idx="1"/>
          </p:nvPr>
        </p:nvSpPr>
        <p:spPr/>
        <p:txBody>
          <a:bodyPr/>
          <a:lstStyle/>
          <a:p>
            <a:pPr algn="r"/>
            <a:r>
              <a:rPr lang="en-ZA" dirty="0" smtClean="0"/>
              <a:t>Take metadata seriously</a:t>
            </a:r>
            <a:endParaRPr lang="en-ZA" dirty="0"/>
          </a:p>
        </p:txBody>
      </p:sp>
      <p:sp>
        <p:nvSpPr>
          <p:cNvPr id="4" name="Content Placeholder 3"/>
          <p:cNvSpPr>
            <a:spLocks noGrp="1"/>
          </p:cNvSpPr>
          <p:nvPr>
            <p:ph sz="half" idx="2"/>
          </p:nvPr>
        </p:nvSpPr>
        <p:spPr>
          <a:xfrm>
            <a:off x="1907704" y="2174875"/>
            <a:ext cx="2589684" cy="3951288"/>
          </a:xfrm>
        </p:spPr>
        <p:txBody>
          <a:bodyPr/>
          <a:lstStyle/>
          <a:p>
            <a:pPr>
              <a:buNone/>
            </a:pPr>
            <a:endParaRPr lang="en-ZA" sz="1600" dirty="0" smtClean="0"/>
          </a:p>
          <a:p>
            <a:pPr>
              <a:buNone/>
            </a:pPr>
            <a:endParaRPr lang="en-ZA" sz="1600" dirty="0" smtClean="0"/>
          </a:p>
          <a:p>
            <a:pPr>
              <a:buNone/>
            </a:pPr>
            <a:endParaRPr lang="en-ZA" sz="1600" dirty="0" smtClean="0"/>
          </a:p>
          <a:p>
            <a:pPr>
              <a:buNone/>
            </a:pPr>
            <a:endParaRPr lang="en-ZA" sz="1600" dirty="0" smtClean="0"/>
          </a:p>
          <a:p>
            <a:pPr>
              <a:buNone/>
            </a:pPr>
            <a:endParaRPr lang="en-ZA" sz="1600" dirty="0" smtClean="0"/>
          </a:p>
          <a:p>
            <a:pPr>
              <a:buNone/>
            </a:pPr>
            <a:endParaRPr lang="en-ZA" sz="1600" dirty="0" smtClean="0"/>
          </a:p>
          <a:p>
            <a:pPr>
              <a:buNone/>
            </a:pPr>
            <a:endParaRPr lang="en-ZA" sz="1600" dirty="0" smtClean="0"/>
          </a:p>
          <a:p>
            <a:pPr>
              <a:buNone/>
            </a:pPr>
            <a:endParaRPr lang="en-ZA" sz="1600" dirty="0" smtClean="0"/>
          </a:p>
          <a:p>
            <a:pPr>
              <a:buNone/>
            </a:pPr>
            <a:endParaRPr lang="en-ZA" sz="1600" dirty="0" smtClean="0"/>
          </a:p>
          <a:p>
            <a:pPr>
              <a:buNone/>
            </a:pPr>
            <a:r>
              <a:rPr lang="en-ZA" sz="1600" dirty="0" smtClean="0"/>
              <a:t>“Well said! "metadata is a love note to the future" from </a:t>
            </a:r>
            <a:r>
              <a:rPr lang="en-ZA" sz="1600" dirty="0" smtClean="0">
                <a:hlinkClick r:id="rId2"/>
              </a:rPr>
              <a:t>@</a:t>
            </a:r>
            <a:r>
              <a:rPr lang="en-ZA" sz="1600" dirty="0" err="1" smtClean="0">
                <a:hlinkClick r:id="rId2"/>
              </a:rPr>
              <a:t>textfiles</a:t>
            </a:r>
            <a:r>
              <a:rPr lang="en-ZA" sz="1600" dirty="0" smtClean="0"/>
              <a:t> talk via </a:t>
            </a:r>
            <a:r>
              <a:rPr lang="en-ZA" sz="1600" dirty="0" smtClean="0">
                <a:hlinkClick r:id="rId3"/>
              </a:rPr>
              <a:t>@</a:t>
            </a:r>
            <a:r>
              <a:rPr lang="en-ZA" sz="1600" dirty="0" err="1" smtClean="0">
                <a:hlinkClick r:id="rId3"/>
              </a:rPr>
              <a:t>nypl_labs</a:t>
            </a:r>
            <a:r>
              <a:rPr lang="en-ZA" sz="1600" dirty="0" smtClean="0"/>
              <a:t> &amp; </a:t>
            </a:r>
            <a:r>
              <a:rPr lang="en-ZA" sz="1600" dirty="0" smtClean="0">
                <a:hlinkClick r:id="rId4"/>
              </a:rPr>
              <a:t>@</a:t>
            </a:r>
            <a:r>
              <a:rPr lang="en-ZA" sz="1600" dirty="0" err="1" smtClean="0">
                <a:hlinkClick r:id="rId4"/>
              </a:rPr>
              <a:t>kissane</a:t>
            </a:r>
            <a:r>
              <a:rPr lang="en-ZA" sz="1600" dirty="0" smtClean="0"/>
              <a:t> </a:t>
            </a:r>
            <a:r>
              <a:rPr lang="en-ZA" sz="1600" dirty="0" smtClean="0">
                <a:hlinkClick r:id="rId5"/>
              </a:rPr>
              <a:t>http://t.co/FjvCLVUZ</a:t>
            </a:r>
            <a:r>
              <a:rPr lang="en-ZA" sz="1600" dirty="0" smtClean="0"/>
              <a:t> </a:t>
            </a:r>
          </a:p>
          <a:p>
            <a:endParaRPr lang="en-ZA" dirty="0"/>
          </a:p>
        </p:txBody>
      </p:sp>
      <p:sp>
        <p:nvSpPr>
          <p:cNvPr id="5" name="Text Placeholder 4"/>
          <p:cNvSpPr>
            <a:spLocks noGrp="1"/>
          </p:cNvSpPr>
          <p:nvPr>
            <p:ph type="body" sz="quarter" idx="3"/>
          </p:nvPr>
        </p:nvSpPr>
        <p:spPr/>
        <p:txBody>
          <a:bodyPr/>
          <a:lstStyle/>
          <a:p>
            <a:endParaRPr lang="en-ZA"/>
          </a:p>
        </p:txBody>
      </p:sp>
      <p:pic>
        <p:nvPicPr>
          <p:cNvPr id="7" name="Picture 2" descr="&quot;Metadata is a love note to the future.&quot; #nypl_labs "/>
          <p:cNvPicPr>
            <a:picLocks noGrp="1" noChangeAspect="1" noChangeArrowheads="1"/>
          </p:cNvPicPr>
          <p:nvPr>
            <p:ph sz="quarter" idx="4"/>
          </p:nvPr>
        </p:nvPicPr>
        <p:blipFill>
          <a:blip r:embed="rId6" cstate="print">
            <a:extLst>
              <a:ext uri="{28A0092B-C50C-407E-A947-70E740481C1C}">
                <a14:useLocalDpi xmlns:a14="http://schemas.microsoft.com/office/drawing/2010/main" val="0"/>
              </a:ext>
            </a:extLst>
          </a:blip>
          <a:srcRect/>
          <a:stretch>
            <a:fillRect/>
          </a:stretch>
        </p:blipFill>
        <p:spPr bwMode="auto">
          <a:xfrm>
            <a:off x="4716016" y="1539779"/>
            <a:ext cx="3425455" cy="45863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FF33CC"/>
                </a:solidFill>
              </a:rPr>
              <a:t>Consider</a:t>
            </a:r>
            <a:endParaRPr lang="en-ZA" b="1" dirty="0">
              <a:solidFill>
                <a:srgbClr val="FF33CC"/>
              </a:solidFill>
            </a:endParaRPr>
          </a:p>
        </p:txBody>
      </p:sp>
      <p:sp>
        <p:nvSpPr>
          <p:cNvPr id="3" name="Content Placeholder 2"/>
          <p:cNvSpPr>
            <a:spLocks noGrp="1"/>
          </p:cNvSpPr>
          <p:nvPr>
            <p:ph idx="1"/>
          </p:nvPr>
        </p:nvSpPr>
        <p:spPr/>
        <p:txBody>
          <a:bodyPr/>
          <a:lstStyle/>
          <a:p>
            <a:pPr marL="0" indent="0" algn="ctr">
              <a:buNone/>
            </a:pPr>
            <a:r>
              <a:rPr lang="en-ZA" dirty="0" smtClean="0">
                <a:solidFill>
                  <a:srgbClr val="FF33CC"/>
                </a:solidFill>
              </a:rPr>
              <a:t>What can you realistically do to get more of your resources online?</a:t>
            </a:r>
          </a:p>
          <a:p>
            <a:pPr marL="0" indent="0" algn="ctr">
              <a:buNone/>
            </a:pPr>
            <a:endParaRPr lang="en-ZA" dirty="0">
              <a:solidFill>
                <a:srgbClr val="FF33CC"/>
              </a:solidFill>
            </a:endParaRPr>
          </a:p>
          <a:p>
            <a:pPr marL="0" indent="0" algn="ctr">
              <a:buNone/>
            </a:pPr>
            <a:r>
              <a:rPr lang="en-ZA" dirty="0" smtClean="0">
                <a:solidFill>
                  <a:srgbClr val="FF33CC"/>
                </a:solidFill>
              </a:rPr>
              <a:t>Do you have funds to pay for help?</a:t>
            </a:r>
          </a:p>
          <a:p>
            <a:pPr marL="0" indent="0" algn="ctr">
              <a:buNone/>
            </a:pPr>
            <a:endParaRPr lang="en-ZA" dirty="0" smtClean="0">
              <a:solidFill>
                <a:srgbClr val="FF33CC"/>
              </a:solidFill>
            </a:endParaRPr>
          </a:p>
          <a:p>
            <a:pPr marL="0" indent="0" algn="ctr">
              <a:buNone/>
            </a:pPr>
            <a:r>
              <a:rPr lang="en-ZA" dirty="0" smtClean="0">
                <a:solidFill>
                  <a:srgbClr val="FF33CC"/>
                </a:solidFill>
              </a:rPr>
              <a:t>Is there someone in your university who can assist?</a:t>
            </a:r>
            <a:endParaRPr lang="en-ZA" dirty="0">
              <a:solidFill>
                <a:srgbClr val="FF33CC"/>
              </a:solidFill>
            </a:endParaRPr>
          </a:p>
          <a:p>
            <a:pPr marL="0" indent="0" algn="ctr">
              <a:buNone/>
            </a:pPr>
            <a:endParaRPr lang="en-ZA" dirty="0">
              <a:solidFill>
                <a:srgbClr val="FF33CC"/>
              </a:solidFill>
            </a:endParaRPr>
          </a:p>
        </p:txBody>
      </p:sp>
    </p:spTree>
    <p:extLst>
      <p:ext uri="{BB962C8B-B14F-4D97-AF65-F5344CB8AC3E}">
        <p14:creationId xmlns:p14="http://schemas.microsoft.com/office/powerpoint/2010/main" val="8046924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Connect &amp; communicate</a:t>
            </a:r>
            <a:endParaRPr lang="en-ZA" dirty="0"/>
          </a:p>
        </p:txBody>
      </p:sp>
      <p:sp>
        <p:nvSpPr>
          <p:cNvPr id="3" name="Text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30303452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Social bookmarking</a:t>
            </a:r>
            <a:endParaRPr lang="en-ZA" dirty="0"/>
          </a:p>
        </p:txBody>
      </p:sp>
      <p:sp>
        <p:nvSpPr>
          <p:cNvPr id="3" name="Content Placeholder 2"/>
          <p:cNvSpPr>
            <a:spLocks noGrp="1"/>
          </p:cNvSpPr>
          <p:nvPr>
            <p:ph idx="1"/>
          </p:nvPr>
        </p:nvSpPr>
        <p:spPr/>
        <p:txBody>
          <a:bodyPr>
            <a:normAutofit/>
          </a:bodyPr>
          <a:lstStyle/>
          <a:p>
            <a:pPr marL="571500" indent="-571500"/>
            <a:r>
              <a:rPr lang="en-IE" dirty="0" smtClean="0"/>
              <a:t>The value of social bookmarks</a:t>
            </a:r>
          </a:p>
          <a:p>
            <a:pPr marL="971550" lvl="1" indent="-571500"/>
            <a:r>
              <a:rPr lang="en-IE" dirty="0" smtClean="0"/>
              <a:t>Delicious </a:t>
            </a:r>
          </a:p>
          <a:p>
            <a:pPr marL="971550" lvl="1" indent="-571500"/>
            <a:r>
              <a:rPr lang="en-IE" dirty="0" err="1" smtClean="0"/>
              <a:t>CiteUlike</a:t>
            </a:r>
            <a:endParaRPr lang="en-IE" dirty="0"/>
          </a:p>
          <a:p>
            <a:r>
              <a:rPr lang="en-ZA" dirty="0" smtClean="0"/>
              <a:t>Useful for you across devices</a:t>
            </a:r>
          </a:p>
          <a:p>
            <a:r>
              <a:rPr lang="en-ZA" dirty="0" smtClean="0"/>
              <a:t>Builds connections</a:t>
            </a:r>
          </a:p>
          <a:p>
            <a:r>
              <a:rPr lang="en-ZA" dirty="0" smtClean="0"/>
              <a:t>Consolidates your presence</a:t>
            </a:r>
            <a:endParaRPr lang="en-ZA" dirty="0"/>
          </a:p>
        </p:txBody>
      </p:sp>
    </p:spTree>
    <p:extLst>
      <p:ext uri="{BB962C8B-B14F-4D97-AF65-F5344CB8AC3E}">
        <p14:creationId xmlns:p14="http://schemas.microsoft.com/office/powerpoint/2010/main" val="14809737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Example: delicious</a:t>
            </a:r>
            <a:endParaRPr lang="en-ZA" dirty="0"/>
          </a:p>
        </p:txBody>
      </p:sp>
      <p:sp>
        <p:nvSpPr>
          <p:cNvPr id="3" name="Content Placeholder 2"/>
          <p:cNvSpPr>
            <a:spLocks noGrp="1"/>
          </p:cNvSpPr>
          <p:nvPr>
            <p:ph idx="1"/>
          </p:nvPr>
        </p:nvSpPr>
        <p:spPr/>
        <p:txBody>
          <a:bodyPr/>
          <a:lstStyle/>
          <a:p>
            <a:endParaRPr lang="en-ZA"/>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00808"/>
            <a:ext cx="7363562"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47622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err="1" smtClean="0"/>
              <a:t>Example:citulike</a:t>
            </a:r>
            <a:endParaRPr lang="en-ZA" dirty="0"/>
          </a:p>
        </p:txBody>
      </p:sp>
      <p:sp>
        <p:nvSpPr>
          <p:cNvPr id="3" name="Content Placeholder 2"/>
          <p:cNvSpPr>
            <a:spLocks noGrp="1"/>
          </p:cNvSpPr>
          <p:nvPr>
            <p:ph idx="1"/>
          </p:nvPr>
        </p:nvSpPr>
        <p:spPr/>
        <p:txBody>
          <a:bodyPr/>
          <a:lstStyle/>
          <a:p>
            <a:endParaRPr lang="en-ZA"/>
          </a:p>
        </p:txBody>
      </p:sp>
      <p:grpSp>
        <p:nvGrpSpPr>
          <p:cNvPr id="4" name="Group 3"/>
          <p:cNvGrpSpPr/>
          <p:nvPr/>
        </p:nvGrpSpPr>
        <p:grpSpPr>
          <a:xfrm>
            <a:off x="1331640" y="1556792"/>
            <a:ext cx="6840760" cy="4924500"/>
            <a:chOff x="539552" y="527620"/>
            <a:chExt cx="7181850" cy="4780484"/>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564904"/>
              <a:ext cx="718185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527620"/>
              <a:ext cx="7181850" cy="2037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1734588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Resources &amp; community sites</a:t>
            </a:r>
            <a:endParaRPr lang="en-ZA" dirty="0"/>
          </a:p>
        </p:txBody>
      </p:sp>
      <p:sp>
        <p:nvSpPr>
          <p:cNvPr id="3" name="Content Placeholder 2"/>
          <p:cNvSpPr>
            <a:spLocks noGrp="1"/>
          </p:cNvSpPr>
          <p:nvPr>
            <p:ph idx="1"/>
          </p:nvPr>
        </p:nvSpPr>
        <p:spPr/>
        <p:txBody>
          <a:bodyPr/>
          <a:lstStyle/>
          <a:p>
            <a:pPr marL="571500" indent="-571500"/>
            <a:r>
              <a:rPr lang="en-IE" dirty="0" smtClean="0"/>
              <a:t>More than social bookmarking</a:t>
            </a:r>
          </a:p>
          <a:p>
            <a:pPr marL="971550" lvl="1" indent="-571500"/>
            <a:r>
              <a:rPr lang="en-IE" dirty="0" err="1" smtClean="0"/>
              <a:t>Diigo</a:t>
            </a:r>
            <a:r>
              <a:rPr lang="en-IE" dirty="0"/>
              <a:t>	</a:t>
            </a:r>
          </a:p>
          <a:p>
            <a:pPr marL="971550" lvl="1" indent="-571500"/>
            <a:r>
              <a:rPr lang="en-IE" dirty="0" err="1" smtClean="0"/>
              <a:t>Mendeley</a:t>
            </a:r>
            <a:endParaRPr lang="en-IE" dirty="0" smtClean="0"/>
          </a:p>
          <a:p>
            <a:pPr marL="971550" lvl="1" indent="-571500"/>
            <a:r>
              <a:rPr lang="en-IE" dirty="0" smtClean="0"/>
              <a:t>Research Gate</a:t>
            </a:r>
            <a:endParaRPr lang="en-IE" dirty="0"/>
          </a:p>
          <a:p>
            <a:endParaRPr lang="en-ZA" dirty="0"/>
          </a:p>
        </p:txBody>
      </p:sp>
    </p:spTree>
    <p:extLst>
      <p:ext uri="{BB962C8B-B14F-4D97-AF65-F5344CB8AC3E}">
        <p14:creationId xmlns:p14="http://schemas.microsoft.com/office/powerpoint/2010/main" val="1321474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25" y="366713"/>
            <a:ext cx="7524750"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09625" y="583268"/>
            <a:ext cx="5706591" cy="492443"/>
          </a:xfrm>
          <a:prstGeom prst="rect">
            <a:avLst/>
          </a:prstGeom>
          <a:noFill/>
        </p:spPr>
        <p:txBody>
          <a:bodyPr wrap="square" rtlCol="0">
            <a:spAutoFit/>
          </a:bodyPr>
          <a:lstStyle/>
          <a:p>
            <a:r>
              <a:rPr lang="en-ZA" sz="2600" b="1" dirty="0" smtClean="0">
                <a:latin typeface="Century Gothic" pitchFamily="34" charset="0"/>
              </a:rPr>
              <a:t>What is your digital footprint?</a:t>
            </a:r>
            <a:endParaRPr lang="en-ZA" sz="2600" b="1" dirty="0">
              <a:latin typeface="Century Gothic" pitchFamily="34" charset="0"/>
            </a:endParaRPr>
          </a:p>
        </p:txBody>
      </p:sp>
      <p:sp>
        <p:nvSpPr>
          <p:cNvPr id="4" name="TextBox 3"/>
          <p:cNvSpPr txBox="1"/>
          <p:nvPr/>
        </p:nvSpPr>
        <p:spPr>
          <a:xfrm>
            <a:off x="2617480" y="5661248"/>
            <a:ext cx="5706591" cy="492443"/>
          </a:xfrm>
          <a:prstGeom prst="rect">
            <a:avLst/>
          </a:prstGeom>
          <a:noFill/>
        </p:spPr>
        <p:txBody>
          <a:bodyPr wrap="square" rtlCol="0">
            <a:spAutoFit/>
          </a:bodyPr>
          <a:lstStyle/>
          <a:p>
            <a:pPr algn="r"/>
            <a:r>
              <a:rPr lang="en-ZA" sz="2600" b="1" dirty="0" smtClean="0">
                <a:solidFill>
                  <a:schemeClr val="bg1"/>
                </a:solidFill>
                <a:latin typeface="Century Gothic" pitchFamily="34" charset="0"/>
              </a:rPr>
              <a:t>What is your digital shadow?</a:t>
            </a:r>
            <a:endParaRPr lang="en-ZA" sz="2600" b="1" dirty="0">
              <a:solidFill>
                <a:schemeClr val="bg1"/>
              </a:solidFill>
              <a:latin typeface="Century Gothic" pitchFamily="34" charset="0"/>
            </a:endParaRPr>
          </a:p>
        </p:txBody>
      </p:sp>
    </p:spTree>
    <p:extLst>
      <p:ext uri="{BB962C8B-B14F-4D97-AF65-F5344CB8AC3E}">
        <p14:creationId xmlns:p14="http://schemas.microsoft.com/office/powerpoint/2010/main" val="374509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73" y="1628800"/>
            <a:ext cx="9205194" cy="4748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0" y="188640"/>
            <a:ext cx="91440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err="1" smtClean="0">
                <a:latin typeface="Century Gothic" pitchFamily="34" charset="0"/>
              </a:rPr>
              <a:t>Mendeley</a:t>
            </a:r>
            <a:endParaRPr lang="en-ZA" dirty="0">
              <a:solidFill>
                <a:srgbClr val="0070C0"/>
              </a:solidFill>
              <a:latin typeface="Century Gothic" pitchFamily="34" charset="0"/>
            </a:endParaRPr>
          </a:p>
        </p:txBody>
      </p:sp>
      <p:sp>
        <p:nvSpPr>
          <p:cNvPr id="2" name="TextBox 1"/>
          <p:cNvSpPr txBox="1"/>
          <p:nvPr/>
        </p:nvSpPr>
        <p:spPr>
          <a:xfrm>
            <a:off x="6660232" y="6525344"/>
            <a:ext cx="2483768" cy="369332"/>
          </a:xfrm>
          <a:prstGeom prst="rect">
            <a:avLst/>
          </a:prstGeom>
          <a:noFill/>
        </p:spPr>
        <p:txBody>
          <a:bodyPr wrap="square" rtlCol="0">
            <a:spAutoFit/>
          </a:bodyPr>
          <a:lstStyle/>
          <a:p>
            <a:pPr algn="r"/>
            <a:r>
              <a:rPr lang="en-ZA" dirty="0" smtClean="0"/>
              <a:t>community</a:t>
            </a:r>
            <a:endParaRPr lang="en-ZA" dirty="0"/>
          </a:p>
        </p:txBody>
      </p:sp>
    </p:spTree>
    <p:extLst>
      <p:ext uri="{BB962C8B-B14F-4D97-AF65-F5344CB8AC3E}">
        <p14:creationId xmlns:p14="http://schemas.microsoft.com/office/powerpoint/2010/main" val="24093063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0728"/>
            <a:ext cx="9190046" cy="488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452320" y="6590606"/>
            <a:ext cx="1691680" cy="369332"/>
          </a:xfrm>
          <a:prstGeom prst="rect">
            <a:avLst/>
          </a:prstGeom>
          <a:noFill/>
        </p:spPr>
        <p:txBody>
          <a:bodyPr wrap="square" rtlCol="0">
            <a:spAutoFit/>
          </a:bodyPr>
          <a:lstStyle/>
          <a:p>
            <a:pPr algn="r"/>
            <a:r>
              <a:rPr lang="en-ZA" dirty="0" smtClean="0"/>
              <a:t>device agnostic</a:t>
            </a:r>
            <a:endParaRPr lang="en-ZA" dirty="0"/>
          </a:p>
        </p:txBody>
      </p:sp>
    </p:spTree>
    <p:extLst>
      <p:ext uri="{BB962C8B-B14F-4D97-AF65-F5344CB8AC3E}">
        <p14:creationId xmlns:p14="http://schemas.microsoft.com/office/powerpoint/2010/main" val="9161296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err="1" smtClean="0"/>
              <a:t>Mendeley</a:t>
            </a:r>
            <a:r>
              <a:rPr lang="en-ZA" dirty="0" smtClean="0"/>
              <a:t> analytics</a:t>
            </a:r>
            <a:endParaRPr lang="en-ZA" dirty="0"/>
          </a:p>
        </p:txBody>
      </p:sp>
      <p:grpSp>
        <p:nvGrpSpPr>
          <p:cNvPr id="4" name="Group 3"/>
          <p:cNvGrpSpPr/>
          <p:nvPr/>
        </p:nvGrpSpPr>
        <p:grpSpPr>
          <a:xfrm>
            <a:off x="2843808" y="1383080"/>
            <a:ext cx="4075326" cy="5441032"/>
            <a:chOff x="1835696" y="239013"/>
            <a:chExt cx="5731510" cy="6614795"/>
          </a:xfrm>
        </p:grpSpPr>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2946018"/>
              <a:ext cx="5731510" cy="3907790"/>
            </a:xfrm>
            <a:prstGeom prst="rect">
              <a:avLst/>
            </a:prstGeom>
            <a:noFill/>
            <a:ln>
              <a:noFill/>
            </a:ln>
            <a:effectLst/>
            <a:extLst/>
          </p:spPr>
        </p:pic>
        <p:pic>
          <p:nvPicPr>
            <p:cNvPr id="6" name="Picture 5"/>
            <p:cNvPicPr/>
            <p:nvPr/>
          </p:nvPicPr>
          <p:blipFill rotWithShape="1">
            <a:blip r:embed="rId3"/>
            <a:srcRect t="7012" b="8856"/>
            <a:stretch/>
          </p:blipFill>
          <p:spPr bwMode="auto">
            <a:xfrm>
              <a:off x="1835696" y="239013"/>
              <a:ext cx="5720715" cy="2707005"/>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183019489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3"/>
          <a:srcRect t="10701" b="10332"/>
          <a:stretch/>
        </p:blipFill>
        <p:spPr bwMode="auto">
          <a:xfrm>
            <a:off x="0" y="738808"/>
            <a:ext cx="9039984" cy="499444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300983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Make your name as a curator</a:t>
            </a:r>
            <a:endParaRPr lang="en-Z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634868"/>
            <a:ext cx="4032448" cy="5223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rot="16200000">
            <a:off x="5561112" y="3299519"/>
            <a:ext cx="6858000" cy="307777"/>
          </a:xfrm>
          <a:prstGeom prst="rect">
            <a:avLst/>
          </a:prstGeom>
        </p:spPr>
        <p:txBody>
          <a:bodyPr wrap="square">
            <a:spAutoFit/>
          </a:bodyPr>
          <a:lstStyle/>
          <a:p>
            <a:pPr algn="ctr"/>
            <a:r>
              <a:rPr lang="en-ZA" sz="1400" dirty="0" smtClean="0">
                <a:latin typeface="Arial Narrow" pitchFamily="34" charset="0"/>
              </a:rPr>
              <a:t>http://c4lpt.co.uk/directory-of-learning-performance-tools/content-curation-tools-and-services/</a:t>
            </a:r>
            <a:endParaRPr lang="en-ZA" sz="1400" dirty="0">
              <a:latin typeface="Arial Narrow" pitchFamily="34" charset="0"/>
            </a:endParaRPr>
          </a:p>
        </p:txBody>
      </p:sp>
    </p:spTree>
    <p:extLst>
      <p:ext uri="{BB962C8B-B14F-4D97-AF65-F5344CB8AC3E}">
        <p14:creationId xmlns:p14="http://schemas.microsoft.com/office/powerpoint/2010/main" val="24667566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200150"/>
            <a:ext cx="90297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350" y="342900"/>
            <a:ext cx="94107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330795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Get on to Twitter</a:t>
            </a:r>
            <a:endParaRPr lang="en-ZA" dirty="0"/>
          </a:p>
        </p:txBody>
      </p:sp>
      <p:sp>
        <p:nvSpPr>
          <p:cNvPr id="3" name="Content Placeholder 2"/>
          <p:cNvSpPr>
            <a:spLocks noGrp="1"/>
          </p:cNvSpPr>
          <p:nvPr>
            <p:ph idx="1"/>
          </p:nvPr>
        </p:nvSpPr>
        <p:spPr/>
        <p:txBody>
          <a:bodyPr/>
          <a:lstStyle/>
          <a:p>
            <a:endParaRPr lang="en-ZA"/>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6597888" cy="501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3029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Some Twitter guidelines</a:t>
            </a:r>
            <a:endParaRPr lang="en-ZA" dirty="0"/>
          </a:p>
        </p:txBody>
      </p:sp>
      <p:sp>
        <p:nvSpPr>
          <p:cNvPr id="3" name="Content Placeholder 2"/>
          <p:cNvSpPr>
            <a:spLocks noGrp="1"/>
          </p:cNvSpPr>
          <p:nvPr>
            <p:ph idx="1"/>
          </p:nvPr>
        </p:nvSpPr>
        <p:spPr>
          <a:xfrm>
            <a:off x="467544" y="1412776"/>
            <a:ext cx="8229600" cy="4392488"/>
          </a:xfrm>
        </p:spPr>
        <p:txBody>
          <a:bodyPr>
            <a:normAutofit fontScale="25000" lnSpcReduction="20000"/>
          </a:bodyPr>
          <a:lstStyle/>
          <a:p>
            <a:r>
              <a:rPr lang="en-ZA" sz="7200" dirty="0">
                <a:latin typeface="Courier New" pitchFamily="49" charset="0"/>
                <a:cs typeface="Courier New" pitchFamily="49" charset="0"/>
              </a:rPr>
              <a:t>Get into a routine </a:t>
            </a:r>
          </a:p>
          <a:p>
            <a:r>
              <a:rPr lang="en-ZA" sz="7200" dirty="0">
                <a:latin typeface="Courier New" pitchFamily="49" charset="0"/>
                <a:cs typeface="Courier New" pitchFamily="49" charset="0"/>
              </a:rPr>
              <a:t>It is legit to </a:t>
            </a:r>
            <a:r>
              <a:rPr lang="en-ZA" sz="7200" dirty="0" err="1">
                <a:latin typeface="Courier New" pitchFamily="49" charset="0"/>
                <a:cs typeface="Courier New" pitchFamily="49" charset="0"/>
              </a:rPr>
              <a:t>retweet</a:t>
            </a:r>
            <a:r>
              <a:rPr lang="en-ZA" sz="7200" dirty="0">
                <a:latin typeface="Courier New" pitchFamily="49" charset="0"/>
                <a:cs typeface="Courier New" pitchFamily="49" charset="0"/>
              </a:rPr>
              <a:t> your tweets especially if rephrased</a:t>
            </a:r>
          </a:p>
          <a:p>
            <a:r>
              <a:rPr lang="en-ZA" sz="7200" dirty="0">
                <a:latin typeface="Courier New" pitchFamily="49" charset="0"/>
                <a:cs typeface="Courier New" pitchFamily="49" charset="0"/>
              </a:rPr>
              <a:t>Provide updates from special events</a:t>
            </a:r>
          </a:p>
          <a:p>
            <a:r>
              <a:rPr lang="en-ZA" sz="7200" dirty="0">
                <a:latin typeface="Courier New" pitchFamily="49" charset="0"/>
                <a:cs typeface="Courier New" pitchFamily="49" charset="0"/>
              </a:rPr>
              <a:t>Use </a:t>
            </a:r>
            <a:r>
              <a:rPr lang="en-ZA" sz="7200" dirty="0" err="1">
                <a:latin typeface="Courier New" pitchFamily="49" charset="0"/>
                <a:cs typeface="Courier New" pitchFamily="49" charset="0"/>
              </a:rPr>
              <a:t>hashtags</a:t>
            </a:r>
            <a:endParaRPr lang="en-ZA" sz="7200" dirty="0">
              <a:latin typeface="Courier New" pitchFamily="49" charset="0"/>
              <a:cs typeface="Courier New" pitchFamily="49" charset="0"/>
            </a:endParaRPr>
          </a:p>
          <a:p>
            <a:r>
              <a:rPr lang="en-ZA" sz="7200" dirty="0">
                <a:latin typeface="Courier New" pitchFamily="49" charset="0"/>
                <a:cs typeface="Courier New" pitchFamily="49" charset="0"/>
              </a:rPr>
              <a:t>Follow others </a:t>
            </a:r>
            <a:r>
              <a:rPr lang="en-ZA" sz="7200" dirty="0" smtClean="0">
                <a:latin typeface="Courier New" pitchFamily="49" charset="0"/>
                <a:cs typeface="Courier New" pitchFamily="49" charset="0"/>
              </a:rPr>
              <a:t>/ reciprocate </a:t>
            </a:r>
            <a:endParaRPr lang="en-ZA" sz="7200" dirty="0">
              <a:latin typeface="Courier New" pitchFamily="49" charset="0"/>
              <a:cs typeface="Courier New" pitchFamily="49" charset="0"/>
            </a:endParaRPr>
          </a:p>
          <a:p>
            <a:r>
              <a:rPr lang="en-ZA" sz="7200" dirty="0">
                <a:latin typeface="Courier New" pitchFamily="49" charset="0"/>
                <a:cs typeface="Courier New" pitchFamily="49" charset="0"/>
              </a:rPr>
              <a:t>Promote your Twitter profile through your email signature, business card, blog posts </a:t>
            </a:r>
            <a:r>
              <a:rPr lang="en-ZA" sz="7200" dirty="0" smtClean="0">
                <a:latin typeface="Courier New" pitchFamily="49" charset="0"/>
                <a:cs typeface="Courier New" pitchFamily="49" charset="0"/>
              </a:rPr>
              <a:t>etc.</a:t>
            </a:r>
            <a:endParaRPr lang="en-ZA" sz="7200" dirty="0">
              <a:latin typeface="Courier New" pitchFamily="49" charset="0"/>
              <a:cs typeface="Courier New" pitchFamily="49" charset="0"/>
            </a:endParaRPr>
          </a:p>
          <a:p>
            <a:r>
              <a:rPr lang="en-ZA" sz="7200" dirty="0">
                <a:latin typeface="Courier New" pitchFamily="49" charset="0"/>
                <a:cs typeface="Courier New" pitchFamily="49" charset="0"/>
              </a:rPr>
              <a:t>Being careful with Twitter</a:t>
            </a:r>
          </a:p>
          <a:p>
            <a:r>
              <a:rPr lang="en-ZA" sz="7200" dirty="0">
                <a:latin typeface="Courier New" pitchFamily="49" charset="0"/>
                <a:cs typeface="Courier New" pitchFamily="49" charset="0"/>
              </a:rPr>
              <a:t>Tweet about each new publication, website update or new blog that the project completes.</a:t>
            </a:r>
          </a:p>
          <a:p>
            <a:r>
              <a:rPr lang="en-ZA" sz="7200" dirty="0">
                <a:latin typeface="Courier New" pitchFamily="49" charset="0"/>
                <a:cs typeface="Courier New" pitchFamily="49" charset="0"/>
              </a:rPr>
              <a:t>Ask for feedback</a:t>
            </a:r>
          </a:p>
          <a:p>
            <a:r>
              <a:rPr lang="en-ZA" sz="7200" dirty="0">
                <a:latin typeface="Courier New" pitchFamily="49" charset="0"/>
                <a:cs typeface="Courier New" pitchFamily="49" charset="0"/>
              </a:rPr>
              <a:t>Link to a URL of publication, presentation, podcast </a:t>
            </a:r>
            <a:r>
              <a:rPr lang="en-ZA" sz="7200" dirty="0" err="1">
                <a:latin typeface="Courier New" pitchFamily="49" charset="0"/>
                <a:cs typeface="Courier New" pitchFamily="49" charset="0"/>
              </a:rPr>
              <a:t>etc</a:t>
            </a:r>
            <a:endParaRPr lang="en-ZA" sz="7200" dirty="0">
              <a:latin typeface="Courier New" pitchFamily="49" charset="0"/>
              <a:cs typeface="Courier New" pitchFamily="49" charset="0"/>
            </a:endParaRPr>
          </a:p>
          <a:p>
            <a:r>
              <a:rPr lang="en-ZA" sz="7200" dirty="0">
                <a:latin typeface="Courier New" pitchFamily="49" charset="0"/>
                <a:cs typeface="Courier New" pitchFamily="49" charset="0"/>
              </a:rPr>
              <a:t>Tweet about new developments of interest </a:t>
            </a:r>
            <a:endParaRPr lang="en-ZA" sz="7200" dirty="0" smtClean="0">
              <a:latin typeface="Courier New" pitchFamily="49" charset="0"/>
              <a:cs typeface="Courier New" pitchFamily="49" charset="0"/>
            </a:endParaRPr>
          </a:p>
          <a:p>
            <a:r>
              <a:rPr lang="en-ZA" sz="7200" dirty="0" err="1" smtClean="0">
                <a:latin typeface="Courier New" pitchFamily="49" charset="0"/>
                <a:cs typeface="Courier New" pitchFamily="49" charset="0"/>
              </a:rPr>
              <a:t>Retweet</a:t>
            </a:r>
            <a:r>
              <a:rPr lang="en-ZA" sz="7200" dirty="0" smtClean="0">
                <a:latin typeface="Courier New" pitchFamily="49" charset="0"/>
                <a:cs typeface="Courier New" pitchFamily="49" charset="0"/>
              </a:rPr>
              <a:t> </a:t>
            </a:r>
            <a:r>
              <a:rPr lang="en-ZA" sz="7200" dirty="0">
                <a:latin typeface="Courier New" pitchFamily="49" charset="0"/>
                <a:cs typeface="Courier New" pitchFamily="49" charset="0"/>
              </a:rPr>
              <a:t>interesting material</a:t>
            </a:r>
          </a:p>
          <a:p>
            <a:r>
              <a:rPr lang="en-ZA" sz="7200" dirty="0">
                <a:latin typeface="Courier New" pitchFamily="49" charset="0"/>
                <a:cs typeface="Courier New" pitchFamily="49" charset="0"/>
              </a:rPr>
              <a:t>Use Twitter for </a:t>
            </a:r>
            <a:r>
              <a:rPr lang="en-ZA" sz="7200" dirty="0" smtClean="0">
                <a:latin typeface="Courier New" pitchFamily="49" charset="0"/>
                <a:cs typeface="Courier New" pitchFamily="49" charset="0"/>
              </a:rPr>
              <a:t>‘</a:t>
            </a:r>
            <a:r>
              <a:rPr lang="en-ZA" sz="7200" dirty="0">
                <a:latin typeface="Courier New" pitchFamily="49" charset="0"/>
                <a:cs typeface="Courier New" pitchFamily="49" charset="0"/>
              </a:rPr>
              <a:t>crowd sourcing’ research activities</a:t>
            </a:r>
          </a:p>
          <a:p>
            <a:endParaRPr lang="en-ZA" dirty="0" smtClean="0"/>
          </a:p>
          <a:p>
            <a:endParaRPr lang="en-ZA" dirty="0" smtClean="0"/>
          </a:p>
          <a:p>
            <a:endParaRPr lang="en-ZA" dirty="0"/>
          </a:p>
          <a:p>
            <a:endParaRPr lang="en-ZA" dirty="0"/>
          </a:p>
        </p:txBody>
      </p:sp>
      <p:sp>
        <p:nvSpPr>
          <p:cNvPr id="4" name="TextBox 3"/>
          <p:cNvSpPr txBox="1"/>
          <p:nvPr/>
        </p:nvSpPr>
        <p:spPr>
          <a:xfrm>
            <a:off x="0" y="6427113"/>
            <a:ext cx="9144000" cy="430887"/>
          </a:xfrm>
          <a:prstGeom prst="rect">
            <a:avLst/>
          </a:prstGeom>
          <a:noFill/>
        </p:spPr>
        <p:txBody>
          <a:bodyPr wrap="square" rtlCol="0">
            <a:spAutoFit/>
          </a:bodyPr>
          <a:lstStyle/>
          <a:p>
            <a:pPr algn="ctr"/>
            <a:r>
              <a:rPr lang="en-ZA" sz="1100" dirty="0" err="1"/>
              <a:t>Mollet</a:t>
            </a:r>
            <a:r>
              <a:rPr lang="en-ZA" sz="1100" dirty="0"/>
              <a:t>, A; Moran, D and Dunleavy, P (2011) Using Twitter in university research, teaching and impact activities, LSE Research Online </a:t>
            </a:r>
          </a:p>
          <a:p>
            <a:pPr algn="ctr"/>
            <a:endParaRPr lang="en-ZA" sz="1100" dirty="0"/>
          </a:p>
        </p:txBody>
      </p:sp>
    </p:spTree>
    <p:extLst>
      <p:ext uri="{BB962C8B-B14F-4D97-AF65-F5344CB8AC3E}">
        <p14:creationId xmlns:p14="http://schemas.microsoft.com/office/powerpoint/2010/main" val="2503177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Blogging as a scholarly activity</a:t>
            </a:r>
            <a:endParaRPr lang="en-ZA" dirty="0"/>
          </a:p>
        </p:txBody>
      </p:sp>
      <p:sp>
        <p:nvSpPr>
          <p:cNvPr id="3" name="Content Placeholder 2"/>
          <p:cNvSpPr>
            <a:spLocks noGrp="1"/>
          </p:cNvSpPr>
          <p:nvPr>
            <p:ph idx="1"/>
          </p:nvPr>
        </p:nvSpPr>
        <p:spPr/>
        <p:txBody>
          <a:bodyPr>
            <a:normAutofit/>
          </a:bodyPr>
          <a:lstStyle/>
          <a:p>
            <a:pPr marL="571500" indent="-571500"/>
            <a:r>
              <a:rPr lang="en-IE" dirty="0" smtClean="0"/>
              <a:t>Create and write a </a:t>
            </a:r>
            <a:r>
              <a:rPr lang="en-IE" dirty="0" smtClean="0"/>
              <a:t>blog</a:t>
            </a:r>
          </a:p>
          <a:p>
            <a:pPr marL="971550" lvl="1" indent="-571500"/>
            <a:r>
              <a:rPr lang="en-IE" dirty="0" smtClean="0"/>
              <a:t>For colleagues, community and/or students</a:t>
            </a:r>
            <a:endParaRPr lang="en-IE" dirty="0" smtClean="0"/>
          </a:p>
          <a:p>
            <a:pPr marL="571500" indent="-571500"/>
            <a:r>
              <a:rPr lang="en-IE" dirty="0" smtClean="0"/>
              <a:t>Scholarly b</a:t>
            </a:r>
            <a:r>
              <a:rPr lang="en-IE" dirty="0" smtClean="0"/>
              <a:t>log </a:t>
            </a:r>
            <a:r>
              <a:rPr lang="en-IE" dirty="0" smtClean="0"/>
              <a:t>aggregators</a:t>
            </a:r>
          </a:p>
          <a:p>
            <a:pPr marL="971550" lvl="1" indent="-571500"/>
            <a:r>
              <a:rPr lang="en-IE" dirty="0" smtClean="0"/>
              <a:t>Research blogging</a:t>
            </a:r>
          </a:p>
          <a:p>
            <a:pPr marL="571500" indent="-571500"/>
            <a:endParaRPr lang="en-IE" dirty="0" smtClean="0"/>
          </a:p>
          <a:p>
            <a:endParaRPr lang="en-ZA"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648"/>
            <a:ext cx="9324976" cy="620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9344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Take control</a:t>
            </a:r>
            <a:endParaRPr lang="en-ZA" dirty="0"/>
          </a:p>
        </p:txBody>
      </p:sp>
      <p:sp>
        <p:nvSpPr>
          <p:cNvPr id="3" name="Content Placeholder 2"/>
          <p:cNvSpPr>
            <a:spLocks noGrp="1"/>
          </p:cNvSpPr>
          <p:nvPr>
            <p:ph idx="1"/>
          </p:nvPr>
        </p:nvSpPr>
        <p:spPr/>
        <p:txBody>
          <a:bodyPr>
            <a:normAutofit/>
          </a:bodyPr>
          <a:lstStyle/>
          <a:p>
            <a:r>
              <a:rPr lang="en-ZA" dirty="0" smtClean="0"/>
              <a:t>Digital footprint- the content you create</a:t>
            </a:r>
          </a:p>
          <a:p>
            <a:r>
              <a:rPr lang="en-ZA" dirty="0" smtClean="0"/>
              <a:t>Digital shadow- content created about you</a:t>
            </a:r>
          </a:p>
          <a:p>
            <a:pPr lvl="1"/>
            <a:r>
              <a:rPr lang="en-ZA" dirty="0" smtClean="0"/>
              <a:t>The </a:t>
            </a:r>
            <a:r>
              <a:rPr lang="en-ZA" dirty="0"/>
              <a:t>amount of </a:t>
            </a:r>
            <a:r>
              <a:rPr lang="en-ZA" dirty="0" smtClean="0"/>
              <a:t>information </a:t>
            </a:r>
            <a:r>
              <a:rPr lang="en-ZA" dirty="0"/>
              <a:t>that individuals create themselves (digital footprint)  is far less than the amount being generated about them (digital shadow</a:t>
            </a:r>
            <a:r>
              <a:rPr lang="en-ZA" dirty="0" smtClean="0"/>
              <a:t>)</a:t>
            </a:r>
          </a:p>
          <a:p>
            <a:endParaRPr lang="en-ZA" dirty="0" smtClean="0"/>
          </a:p>
          <a:p>
            <a:endParaRPr lang="en-ZA" dirty="0"/>
          </a:p>
          <a:p>
            <a:endParaRPr lang="en-ZA" dirty="0"/>
          </a:p>
        </p:txBody>
      </p:sp>
    </p:spTree>
    <p:extLst>
      <p:ext uri="{BB962C8B-B14F-4D97-AF65-F5344CB8AC3E}">
        <p14:creationId xmlns:p14="http://schemas.microsoft.com/office/powerpoint/2010/main" val="25366115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half" idx="1"/>
          </p:nvPr>
        </p:nvSpPr>
        <p:spPr/>
        <p:txBody>
          <a:bodyPr/>
          <a:lstStyle/>
          <a:p>
            <a:endParaRPr lang="en-ZA"/>
          </a:p>
        </p:txBody>
      </p:sp>
      <p:sp>
        <p:nvSpPr>
          <p:cNvPr id="4" name="Content Placeholder 3"/>
          <p:cNvSpPr>
            <a:spLocks noGrp="1"/>
          </p:cNvSpPr>
          <p:nvPr>
            <p:ph sz="half" idx="2"/>
          </p:nvPr>
        </p:nvSpPr>
        <p:spPr/>
        <p:txBody>
          <a:bodyPr/>
          <a:lstStyle/>
          <a:p>
            <a:endParaRPr lang="en-ZA"/>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6225"/>
            <a:ext cx="9334500" cy="630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22824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3" cstate="print"/>
          <a:srcRect/>
          <a:stretch>
            <a:fillRect/>
          </a:stretch>
        </p:blipFill>
        <p:spPr bwMode="auto">
          <a:xfrm>
            <a:off x="1115616" y="116632"/>
            <a:ext cx="6905625" cy="5895975"/>
          </a:xfrm>
          <a:prstGeom prst="rect">
            <a:avLst/>
          </a:prstGeom>
          <a:noFill/>
          <a:ln w="9525">
            <a:noFill/>
            <a:miter lim="800000"/>
            <a:headEnd/>
            <a:tailEnd/>
          </a:ln>
        </p:spPr>
      </p:pic>
      <p:sp>
        <p:nvSpPr>
          <p:cNvPr id="3" name="Rectangle 2"/>
          <p:cNvSpPr/>
          <p:nvPr/>
        </p:nvSpPr>
        <p:spPr>
          <a:xfrm>
            <a:off x="251520" y="6488668"/>
            <a:ext cx="8424936" cy="369332"/>
          </a:xfrm>
          <a:prstGeom prst="rect">
            <a:avLst/>
          </a:prstGeom>
        </p:spPr>
        <p:txBody>
          <a:bodyPr wrap="square">
            <a:spAutoFit/>
          </a:bodyPr>
          <a:lstStyle/>
          <a:p>
            <a:r>
              <a:rPr lang="en-ZA" dirty="0" smtClean="0"/>
              <a:t>http://blogs.lse.ac.uk/impactofsocialsciences/2011/09/26/blogging-to-print/</a:t>
            </a:r>
            <a:endParaRPr lang="en-Z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All this &amp; more</a:t>
            </a:r>
            <a:endParaRPr lang="en-ZA" dirty="0"/>
          </a:p>
        </p:txBody>
      </p:sp>
      <p:sp>
        <p:nvSpPr>
          <p:cNvPr id="3" name="Content Placeholder 2"/>
          <p:cNvSpPr>
            <a:spLocks noGrp="1"/>
          </p:cNvSpPr>
          <p:nvPr>
            <p:ph idx="1"/>
          </p:nvPr>
        </p:nvSpPr>
        <p:spPr/>
        <p:txBody>
          <a:bodyPr/>
          <a:lstStyle/>
          <a:p>
            <a:endParaRPr lang="en-ZA"/>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556793"/>
            <a:ext cx="7465800" cy="530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113835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Thank you  </a:t>
            </a:r>
            <a:endParaRPr lang="en-ZA" dirty="0"/>
          </a:p>
        </p:txBody>
      </p:sp>
      <p:sp>
        <p:nvSpPr>
          <p:cNvPr id="3" name="Subtitle 2"/>
          <p:cNvSpPr>
            <a:spLocks noGrp="1"/>
          </p:cNvSpPr>
          <p:nvPr>
            <p:ph type="subTitle" idx="1"/>
          </p:nvPr>
        </p:nvSpPr>
        <p:spPr>
          <a:xfrm>
            <a:off x="0" y="3886200"/>
            <a:ext cx="9144000" cy="1752600"/>
          </a:xfrm>
        </p:spPr>
        <p:txBody>
          <a:bodyPr>
            <a:normAutofit/>
          </a:bodyPr>
          <a:lstStyle/>
          <a:p>
            <a:r>
              <a:rPr lang="en-ZA" dirty="0" smtClean="0">
                <a:hlinkClick r:id="rId3"/>
              </a:rPr>
              <a:t>http://lauraczerniewicz.uct.ac.za</a:t>
            </a:r>
          </a:p>
          <a:p>
            <a:r>
              <a:rPr lang="en-ZA" dirty="0" smtClean="0"/>
              <a:t>@</a:t>
            </a:r>
            <a:r>
              <a:rPr lang="en-ZA" dirty="0" err="1" smtClean="0"/>
              <a:t>czernie</a:t>
            </a:r>
            <a:endParaRPr lang="en-ZA" dirty="0" smtClean="0"/>
          </a:p>
          <a:p>
            <a:endParaRPr lang="en-ZA" dirty="0">
              <a:solidFill>
                <a:schemeClr val="tx1"/>
              </a:solidFill>
            </a:endParaRPr>
          </a:p>
        </p:txBody>
      </p:sp>
      <p:pic>
        <p:nvPicPr>
          <p:cNvPr id="3074" name="Picture 2"/>
          <p:cNvPicPr>
            <a:picLocks noChangeAspect="1" noChangeArrowheads="1"/>
          </p:cNvPicPr>
          <p:nvPr/>
        </p:nvPicPr>
        <p:blipFill>
          <a:blip r:embed="rId4" cstate="print"/>
          <a:srcRect/>
          <a:stretch>
            <a:fillRect/>
          </a:stretch>
        </p:blipFill>
        <p:spPr bwMode="auto">
          <a:xfrm rot="10800000" flipH="1" flipV="1">
            <a:off x="4355976" y="6381328"/>
            <a:ext cx="808066" cy="2880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772816"/>
            <a:ext cx="9100376" cy="4037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1108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FF33CC"/>
                </a:solidFill>
              </a:rPr>
              <a:t>Consider</a:t>
            </a:r>
            <a:endParaRPr lang="en-ZA" b="1" dirty="0">
              <a:solidFill>
                <a:srgbClr val="FF33CC"/>
              </a:solidFill>
            </a:endParaRPr>
          </a:p>
        </p:txBody>
      </p:sp>
      <p:sp>
        <p:nvSpPr>
          <p:cNvPr id="3" name="Content Placeholder 2"/>
          <p:cNvSpPr>
            <a:spLocks noGrp="1"/>
          </p:cNvSpPr>
          <p:nvPr>
            <p:ph idx="1"/>
          </p:nvPr>
        </p:nvSpPr>
        <p:spPr/>
        <p:txBody>
          <a:bodyPr/>
          <a:lstStyle/>
          <a:p>
            <a:pPr marL="0" indent="0" algn="ctr">
              <a:buNone/>
            </a:pPr>
            <a:r>
              <a:rPr lang="en-ZA" dirty="0" smtClean="0">
                <a:solidFill>
                  <a:srgbClr val="FF33CC"/>
                </a:solidFill>
              </a:rPr>
              <a:t>What do you want your digital footprint to look like?</a:t>
            </a:r>
          </a:p>
          <a:p>
            <a:pPr marL="0" indent="0" algn="ctr">
              <a:buNone/>
            </a:pPr>
            <a:endParaRPr lang="en-ZA" dirty="0">
              <a:solidFill>
                <a:srgbClr val="FF33CC"/>
              </a:solidFill>
            </a:endParaRPr>
          </a:p>
          <a:p>
            <a:pPr marL="0" indent="0" algn="ctr">
              <a:buNone/>
            </a:pPr>
            <a:r>
              <a:rPr lang="en-ZA" dirty="0" smtClean="0">
                <a:solidFill>
                  <a:srgbClr val="FF33CC"/>
                </a:solidFill>
              </a:rPr>
              <a:t>What kind of online presence </a:t>
            </a:r>
            <a:br>
              <a:rPr lang="en-ZA" dirty="0" smtClean="0">
                <a:solidFill>
                  <a:srgbClr val="FF33CC"/>
                </a:solidFill>
              </a:rPr>
            </a:br>
            <a:r>
              <a:rPr lang="en-ZA" dirty="0" smtClean="0">
                <a:solidFill>
                  <a:srgbClr val="FF33CC"/>
                </a:solidFill>
              </a:rPr>
              <a:t>do you want?</a:t>
            </a:r>
            <a:endParaRPr lang="en-ZA" dirty="0">
              <a:solidFill>
                <a:srgbClr val="FF33CC"/>
              </a:solidFill>
            </a:endParaRPr>
          </a:p>
        </p:txBody>
      </p:sp>
    </p:spTree>
    <p:extLst>
      <p:ext uri="{BB962C8B-B14F-4D97-AF65-F5344CB8AC3E}">
        <p14:creationId xmlns:p14="http://schemas.microsoft.com/office/powerpoint/2010/main" val="1017455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Ways of thinking</a:t>
            </a:r>
            <a:endParaRPr lang="en-ZA" dirty="0"/>
          </a:p>
        </p:txBody>
      </p:sp>
      <p:sp>
        <p:nvSpPr>
          <p:cNvPr id="3" name="Text Placeholder 2"/>
          <p:cNvSpPr>
            <a:spLocks noGrp="1"/>
          </p:cNvSpPr>
          <p:nvPr>
            <p:ph type="body" idx="1"/>
          </p:nvPr>
        </p:nvSpPr>
        <p:spPr/>
        <p:txBody>
          <a:bodyPr/>
          <a:lstStyle/>
          <a:p>
            <a:r>
              <a:rPr lang="en-ZA" dirty="0" smtClean="0"/>
              <a:t>About online presence</a:t>
            </a:r>
            <a:endParaRPr lang="en-ZA" dirty="0"/>
          </a:p>
        </p:txBody>
      </p:sp>
    </p:spTree>
    <p:extLst>
      <p:ext uri="{BB962C8B-B14F-4D97-AF65-F5344CB8AC3E}">
        <p14:creationId xmlns:p14="http://schemas.microsoft.com/office/powerpoint/2010/main" val="4272485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1952</TotalTime>
  <Words>2107</Words>
  <Application>Microsoft Office PowerPoint</Application>
  <PresentationFormat>On-screen Show (4:3)</PresentationFormat>
  <Paragraphs>342</Paragraphs>
  <Slides>63</Slides>
  <Notes>25</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Academics’ online presence Assessing &amp; shaping your visibility</vt:lpstr>
      <vt:lpstr>Still true?</vt:lpstr>
      <vt:lpstr>PowerPoint Presentation</vt:lpstr>
      <vt:lpstr>PowerPoint Presentation</vt:lpstr>
      <vt:lpstr>PowerPoint Presentation</vt:lpstr>
      <vt:lpstr>Take control</vt:lpstr>
      <vt:lpstr>PowerPoint Presentation</vt:lpstr>
      <vt:lpstr>Consider</vt:lpstr>
      <vt:lpstr>Ways of thinking</vt:lpstr>
      <vt:lpstr>PowerPoint Presentation</vt:lpstr>
      <vt:lpstr>Scholarly primitives &amp;  the open researcher</vt:lpstr>
      <vt:lpstr>PowerPoint Presentation</vt:lpstr>
      <vt:lpstr>Sharing – the defining concept</vt:lpstr>
      <vt:lpstr>The process</vt:lpstr>
      <vt:lpstr>Assess</vt:lpstr>
      <vt:lpstr>Assess &amp; monitor</vt:lpstr>
      <vt:lpstr>Example</vt:lpstr>
      <vt:lpstr>Analyse the results</vt:lpstr>
      <vt:lpstr>Consider your profile/s</vt:lpstr>
      <vt:lpstr>Academia.edu</vt:lpstr>
      <vt:lpstr>PowerPoint Presentation</vt:lpstr>
      <vt:lpstr>Social media analytics</vt:lpstr>
      <vt:lpstr>Facebook analysis</vt:lpstr>
      <vt:lpstr>Improve your profile</vt:lpstr>
      <vt:lpstr>PowerPoint Presentation</vt:lpstr>
      <vt:lpstr>Broaden impact</vt:lpstr>
      <vt:lpstr>Consider</vt:lpstr>
      <vt:lpstr>Get your outputs out there</vt:lpstr>
      <vt:lpstr>PowerPoint Presentation</vt:lpstr>
      <vt:lpstr>Go as open as you can</vt:lpstr>
      <vt:lpstr>Open access &amp; increased citations</vt:lpstr>
      <vt:lpstr>Check the self-archiving agreement of existing journal articles</vt:lpstr>
      <vt:lpstr>Archive in open access repositories</vt:lpstr>
      <vt:lpstr>Use discipline-specific archives</vt:lpstr>
      <vt:lpstr>PowerPoint Presentation</vt:lpstr>
      <vt:lpstr>PowerPoint Presentation</vt:lpstr>
      <vt:lpstr>PowerPoint Presentation</vt:lpstr>
      <vt:lpstr>Publish in open access journals</vt:lpstr>
      <vt:lpstr>Upload videos &amp; podcasts</vt:lpstr>
      <vt:lpstr>PowerPoint Presentation</vt:lpstr>
      <vt:lpstr>Upload presentations</vt:lpstr>
      <vt:lpstr>Make sure your resources are properly curated</vt:lpstr>
      <vt:lpstr>Maximise discoverability</vt:lpstr>
      <vt:lpstr>Consider</vt:lpstr>
      <vt:lpstr>Connect &amp; communicate</vt:lpstr>
      <vt:lpstr>Social bookmarking</vt:lpstr>
      <vt:lpstr>Example: delicious</vt:lpstr>
      <vt:lpstr>Example:citulike</vt:lpstr>
      <vt:lpstr>Resources &amp; community sites</vt:lpstr>
      <vt:lpstr>PowerPoint Presentation</vt:lpstr>
      <vt:lpstr>PowerPoint Presentation</vt:lpstr>
      <vt:lpstr>Mendeley analytics</vt:lpstr>
      <vt:lpstr>PowerPoint Presentation</vt:lpstr>
      <vt:lpstr>Make your name as a curator</vt:lpstr>
      <vt:lpstr>PowerPoint Presentation</vt:lpstr>
      <vt:lpstr>Get on to Twitter</vt:lpstr>
      <vt:lpstr>Some Twitter guidelines</vt:lpstr>
      <vt:lpstr>Blogging as a scholarly activity</vt:lpstr>
      <vt:lpstr>PowerPoint Presentation</vt:lpstr>
      <vt:lpstr>PowerPoint Presentation</vt:lpstr>
      <vt:lpstr>PowerPoint Presentation</vt:lpstr>
      <vt:lpstr>All this &amp; more</vt:lpstr>
      <vt:lpstr>Thank you  </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Shihaam Donnelly</dc:creator>
  <cp:lastModifiedBy>Laura</cp:lastModifiedBy>
  <cp:revision>190</cp:revision>
  <dcterms:created xsi:type="dcterms:W3CDTF">2011-10-12T07:55:54Z</dcterms:created>
  <dcterms:modified xsi:type="dcterms:W3CDTF">2012-09-05T14:43:18Z</dcterms:modified>
</cp:coreProperties>
</file>