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sldIdLst>
    <p:sldId id="256" r:id="rId2"/>
    <p:sldId id="262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0F1FB-0987-4B37-9FAD-D79F0584AB59}" type="datetimeFigureOut">
              <a:rPr lang="en-ZA" smtClean="0"/>
              <a:t>2016-08-19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8F30D-9280-4DB2-9C45-E919409BA8C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31238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8F30D-9280-4DB2-9C45-E919409BA8C3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46863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8F30D-9280-4DB2-9C45-E919409BA8C3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8002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Line 2"/>
          <p:cNvSpPr>
            <a:spLocks noChangeShapeType="1"/>
          </p:cNvSpPr>
          <p:nvPr/>
        </p:nvSpPr>
        <p:spPr bwMode="auto">
          <a:xfrm>
            <a:off x="9753600" y="1066800"/>
            <a:ext cx="0" cy="1752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457200"/>
            <a:ext cx="8519584" cy="213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32417" y="3049588"/>
            <a:ext cx="83312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82BDCF63-2C08-4CB4-AD09-B3BB43D0AD30}" type="datetime1">
              <a:rPr lang="en-ZA" smtClean="0"/>
              <a:t>2016-08-19</a:t>
            </a:fld>
            <a:endParaRPr lang="en-ZA"/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>
            <a:off x="1117600" y="2819400"/>
            <a:ext cx="8636000" cy="0"/>
          </a:xfrm>
          <a:prstGeom prst="line">
            <a:avLst/>
          </a:prstGeom>
          <a:noFill/>
          <a:ln w="63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/>
          </a:p>
        </p:txBody>
      </p:sp>
      <p:grpSp>
        <p:nvGrpSpPr>
          <p:cNvPr id="66569" name="Group 9" descr="decorative graphic made up of dots"/>
          <p:cNvGrpSpPr>
            <a:grpSpLocks/>
          </p:cNvGrpSpPr>
          <p:nvPr/>
        </p:nvGrpSpPr>
        <p:grpSpPr bwMode="auto">
          <a:xfrm>
            <a:off x="9956801" y="1219200"/>
            <a:ext cx="1056217" cy="1295400"/>
            <a:chOff x="5136" y="960"/>
            <a:chExt cx="528" cy="864"/>
          </a:xfrm>
        </p:grpSpPr>
        <p:sp>
          <p:nvSpPr>
            <p:cNvPr id="66570" name="Oval 10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71" name="Oval 11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72" name="Oval 12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73" name="Oval 13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74" name="Oval 14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75" name="Oval 15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76" name="Oval 16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77" name="Oval 17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78" name="Oval 18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79" name="Oval 19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80" name="Oval 20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81" name="Oval 21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82" name="Oval 22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83" name="Oval 23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84" name="Oval 24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85" name="Oval 25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86" name="Oval 26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87" name="Oval 27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88" name="Oval 28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89" name="Oval 29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90" name="Oval 30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91" name="Oval 31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92" name="Oval 32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93" name="Oval 33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94" name="Oval 34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95" name="Oval 35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96" name="Oval 36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97" name="Oval 37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98" name="Oval 38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599" name="Oval 39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00" name="Oval 40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</p:grpSp>
      <p:grpSp>
        <p:nvGrpSpPr>
          <p:cNvPr id="66601" name="Group 41" descr="decorative graphic made up of dots"/>
          <p:cNvGrpSpPr>
            <a:grpSpLocks/>
          </p:cNvGrpSpPr>
          <p:nvPr/>
        </p:nvGrpSpPr>
        <p:grpSpPr bwMode="auto">
          <a:xfrm>
            <a:off x="9956801" y="1219200"/>
            <a:ext cx="1056217" cy="1295400"/>
            <a:chOff x="5136" y="960"/>
            <a:chExt cx="528" cy="864"/>
          </a:xfrm>
        </p:grpSpPr>
        <p:sp>
          <p:nvSpPr>
            <p:cNvPr id="66602" name="Oval 42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03" name="Oval 43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04" name="Oval 44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05" name="Oval 45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06" name="Oval 46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07" name="Oval 47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08" name="Oval 48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09" name="Oval 49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10" name="Oval 50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11" name="Oval 51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12" name="Oval 52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13" name="Oval 53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14" name="Oval 54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15" name="Oval 55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16" name="Oval 56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17" name="Oval 57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18" name="Oval 58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19" name="Oval 59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20" name="Oval 60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21" name="Oval 61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22" name="Oval 62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23" name="Oval 63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24" name="Oval 64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25" name="Oval 65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26" name="Oval 66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27" name="Oval 67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28" name="Oval 68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29" name="Oval 69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30" name="Oval 70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31" name="Oval 71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6632" name="Oval 72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77998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DCAEDA-5D30-4B71-BA21-736415BA31FB}" type="datetime1">
              <a:rPr lang="en-ZA" smtClean="0"/>
              <a:t>2016-08-19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4122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22239"/>
            <a:ext cx="27432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2239"/>
            <a:ext cx="80264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3E7D4-2443-4E26-B633-6BC40D870876}" type="datetime1">
              <a:rPr lang="en-ZA" smtClean="0"/>
              <a:t>2016-08-19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1341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2238"/>
            <a:ext cx="10058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719263"/>
            <a:ext cx="53848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263"/>
            <a:ext cx="53848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E6692C35-CD40-4EA9-A799-279176BF2E00}" type="datetime1">
              <a:rPr lang="en-ZA" smtClean="0"/>
              <a:t>2016-08-19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51616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28FAA0-5F07-424A-834E-12B13A1FD088}" type="datetime1">
              <a:rPr lang="en-ZA" smtClean="0"/>
              <a:t>2016-08-19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5777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254C10-F8D9-43C2-B5E6-F530281EB826}" type="datetime1">
              <a:rPr lang="en-ZA" smtClean="0"/>
              <a:t>2016-08-19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2027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263"/>
            <a:ext cx="53848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263"/>
            <a:ext cx="53848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A319EF-4C44-4FB8-9194-F1C35DC2E4C5}" type="datetime1">
              <a:rPr lang="en-ZA" smtClean="0"/>
              <a:t>2016-08-19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6253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16C9C6-9329-4530-AD79-E2A5C5ABD2B7}" type="datetime1">
              <a:rPr lang="en-ZA" smtClean="0"/>
              <a:t>2016-08-19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1919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DA1900-DADF-46C7-BD76-25BDA2F28F3F}" type="datetime1">
              <a:rPr lang="en-ZA" smtClean="0"/>
              <a:t>2016-08-19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5378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BAB11B-BD68-40A4-B8F2-B0285F2A33B7}" type="datetime1">
              <a:rPr lang="en-ZA" smtClean="0"/>
              <a:t>2016-08-19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3296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DB182E-1890-43C1-8EBF-71CA2EB00A7A}" type="datetime1">
              <a:rPr lang="en-ZA" smtClean="0"/>
              <a:t>2016-08-19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8565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F793D8-77CD-4AF7-BBE9-078FEFCB7F67}" type="datetime1">
              <a:rPr lang="en-ZA" smtClean="0"/>
              <a:t>2016-08-19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4279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Line 2"/>
          <p:cNvSpPr>
            <a:spLocks noChangeShapeType="1"/>
          </p:cNvSpPr>
          <p:nvPr/>
        </p:nvSpPr>
        <p:spPr bwMode="auto">
          <a:xfrm>
            <a:off x="10668000" y="0"/>
            <a:ext cx="0" cy="1524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22238"/>
            <a:ext cx="10058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719263"/>
            <a:ext cx="109728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fld id="{793942B6-DA16-4B3D-83D1-60870E4CD0B7}" type="datetime1">
              <a:rPr lang="en-ZA" smtClean="0"/>
              <a:t>2016-08-19</a:t>
            </a:fld>
            <a:endParaRPr lang="en-ZA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95BBAD13-FED4-4ABE-B53D-3D1B2CAD4E6A}" type="slidenum">
              <a:rPr lang="en-ZA" smtClean="0"/>
              <a:t>‹#›</a:t>
            </a:fld>
            <a:endParaRPr lang="en-ZA"/>
          </a:p>
        </p:txBody>
      </p:sp>
      <p:grpSp>
        <p:nvGrpSpPr>
          <p:cNvPr id="65544" name="Group 8" descr="decorative graphic made up of dots"/>
          <p:cNvGrpSpPr>
            <a:grpSpLocks/>
          </p:cNvGrpSpPr>
          <p:nvPr/>
        </p:nvGrpSpPr>
        <p:grpSpPr bwMode="auto">
          <a:xfrm>
            <a:off x="10871201" y="152400"/>
            <a:ext cx="1056217" cy="1295400"/>
            <a:chOff x="5136" y="960"/>
            <a:chExt cx="528" cy="864"/>
          </a:xfrm>
        </p:grpSpPr>
        <p:sp>
          <p:nvSpPr>
            <p:cNvPr id="6554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4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4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4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4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5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5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5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5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5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5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5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5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5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5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6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6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6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6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6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6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6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6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6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6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7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7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7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7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7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6557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65576" name="Line 40"/>
          <p:cNvSpPr>
            <a:spLocks noChangeShapeType="1"/>
          </p:cNvSpPr>
          <p:nvPr/>
        </p:nvSpPr>
        <p:spPr bwMode="auto">
          <a:xfrm>
            <a:off x="609600" y="1524000"/>
            <a:ext cx="10058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5730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487" y="682581"/>
            <a:ext cx="8989455" cy="1815921"/>
          </a:xfrm>
        </p:spPr>
        <p:txBody>
          <a:bodyPr>
            <a:normAutofit fontScale="90000"/>
          </a:bodyPr>
          <a:lstStyle/>
          <a:p>
            <a:r>
              <a:rPr lang="en-AU" sz="4000" dirty="0" smtClean="0"/>
              <a:t/>
            </a:r>
            <a:br>
              <a:rPr lang="en-AU" sz="4000" dirty="0" smtClean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 smtClean="0"/>
              <a:t/>
            </a:r>
            <a:br>
              <a:rPr lang="en-AU" sz="4000" dirty="0" smtClean="0"/>
            </a:br>
            <a:r>
              <a:rPr lang="en-AU" sz="4000" dirty="0" smtClean="0"/>
              <a:t>The roadside </a:t>
            </a:r>
            <a:r>
              <a:rPr lang="en-AU" sz="4000" dirty="0"/>
              <a:t>work-seeker </a:t>
            </a:r>
            <a:r>
              <a:rPr lang="en-AU" sz="4000" dirty="0" smtClean="0"/>
              <a:t>phenomenon </a:t>
            </a:r>
            <a:r>
              <a:rPr lang="en-AU" sz="4000" dirty="0"/>
              <a:t>in the South African informal construction </a:t>
            </a:r>
            <a:r>
              <a:rPr lang="en-AU" sz="4000" dirty="0" smtClean="0"/>
              <a:t>sector</a:t>
            </a:r>
            <a:endParaRPr lang="en-Z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293" y="3721994"/>
            <a:ext cx="7879530" cy="2240924"/>
          </a:xfrm>
        </p:spPr>
        <p:txBody>
          <a:bodyPr/>
          <a:lstStyle/>
          <a:p>
            <a:r>
              <a:rPr lang="en-ZA" sz="2400" i="1" dirty="0" smtClean="0"/>
              <a:t>ARCOM 32</a:t>
            </a:r>
            <a:r>
              <a:rPr lang="en-ZA" sz="2400" i="1" baseline="30000" dirty="0" smtClean="0"/>
              <a:t>nd</a:t>
            </a:r>
            <a:r>
              <a:rPr lang="en-ZA" sz="2400" i="1" dirty="0" smtClean="0"/>
              <a:t> Conference</a:t>
            </a:r>
          </a:p>
          <a:p>
            <a:r>
              <a:rPr lang="en-ZA" sz="2400" i="1" dirty="0" smtClean="0"/>
              <a:t>Manchester City Hall, UK</a:t>
            </a:r>
          </a:p>
          <a:p>
            <a:r>
              <a:rPr lang="en-ZA" sz="2400" i="1" dirty="0" smtClean="0"/>
              <a:t>5-7 September 2016</a:t>
            </a:r>
          </a:p>
          <a:p>
            <a:r>
              <a:rPr lang="en-ZA" sz="2400" i="1" dirty="0" smtClean="0"/>
              <a:t>Sylvia Hammond</a:t>
            </a:r>
          </a:p>
          <a:p>
            <a:r>
              <a:rPr lang="en-AU" sz="2400" dirty="0" smtClean="0"/>
              <a:t>Paper #3319</a:t>
            </a:r>
            <a:endParaRPr lang="en-ZA" sz="2400" i="1" dirty="0"/>
          </a:p>
        </p:txBody>
      </p:sp>
    </p:spTree>
    <p:extLst>
      <p:ext uri="{BB962C8B-B14F-4D97-AF65-F5344CB8AC3E}">
        <p14:creationId xmlns:p14="http://schemas.microsoft.com/office/powerpoint/2010/main" val="223994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793" y="85977"/>
            <a:ext cx="9968246" cy="605307"/>
          </a:xfrm>
        </p:spPr>
        <p:txBody>
          <a:bodyPr>
            <a:normAutofit fontScale="90000"/>
          </a:bodyPr>
          <a:lstStyle/>
          <a:p>
            <a:pPr algn="ctr"/>
            <a:r>
              <a:rPr lang="en-ZA" sz="3600" dirty="0" smtClean="0"/>
              <a:t>Context -</a:t>
            </a:r>
            <a:r>
              <a:rPr lang="en-ZA" dirty="0" smtClean="0"/>
              <a:t> </a:t>
            </a:r>
            <a:r>
              <a:rPr lang="en-ZA" sz="3600" dirty="0" smtClean="0"/>
              <a:t>Cape Town South Africa</a:t>
            </a:r>
            <a:endParaRPr lang="en-ZA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22" y="837127"/>
            <a:ext cx="3122053" cy="2385249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424" y="1066215"/>
            <a:ext cx="3858295" cy="257406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228" y="1330469"/>
            <a:ext cx="4917288" cy="27536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27" y="3827683"/>
            <a:ext cx="6465193" cy="2264024"/>
          </a:xfrm>
          <a:prstGeom prst="rect">
            <a:avLst/>
          </a:prstGeom>
        </p:spPr>
      </p:pic>
      <p:pic>
        <p:nvPicPr>
          <p:cNvPr id="9" name="Picture Placeholder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 bwMode="auto">
          <a:xfrm>
            <a:off x="6594020" y="3640276"/>
            <a:ext cx="4989877" cy="2451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AD13-FED4-4ABE-B53D-3D1B2CAD4E6A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5333888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75786"/>
            <a:ext cx="9616225" cy="754487"/>
          </a:xfrm>
        </p:spPr>
        <p:txBody>
          <a:bodyPr/>
          <a:lstStyle/>
          <a:p>
            <a:r>
              <a:rPr lang="en-ZA" sz="3600" dirty="0" smtClean="0"/>
              <a:t>The roadside work-seekers</a:t>
            </a:r>
            <a:endParaRPr lang="en-Z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84101"/>
            <a:ext cx="11277600" cy="4790941"/>
          </a:xfrm>
        </p:spPr>
        <p:txBody>
          <a:bodyPr/>
          <a:lstStyle/>
          <a:p>
            <a:r>
              <a:rPr lang="en-ZA" dirty="0"/>
              <a:t>Who are </a:t>
            </a:r>
            <a:r>
              <a:rPr lang="en-ZA" dirty="0" smtClean="0"/>
              <a:t>they – </a:t>
            </a:r>
            <a:r>
              <a:rPr lang="en-ZA" sz="2400" dirty="0" smtClean="0"/>
              <a:t>national &amp; inter-national migrants</a:t>
            </a:r>
            <a:endParaRPr lang="en-ZA" sz="2400" dirty="0"/>
          </a:p>
          <a:p>
            <a:r>
              <a:rPr lang="en-ZA" dirty="0" smtClean="0"/>
              <a:t>How are their skills acquired – </a:t>
            </a:r>
            <a:r>
              <a:rPr lang="en-ZA" sz="2400" dirty="0" smtClean="0"/>
              <a:t>vocational school &amp; post school or none</a:t>
            </a:r>
          </a:p>
          <a:p>
            <a:r>
              <a:rPr lang="en-ZA" dirty="0" smtClean="0"/>
              <a:t>What work is on offer – </a:t>
            </a:r>
            <a:r>
              <a:rPr lang="en-ZA" sz="2400" dirty="0" smtClean="0"/>
              <a:t>LOSC &amp; micro contractors </a:t>
            </a:r>
          </a:p>
          <a:p>
            <a:r>
              <a:rPr lang="en-ZA" dirty="0" smtClean="0"/>
              <a:t>Who chosen – </a:t>
            </a:r>
            <a:r>
              <a:rPr lang="en-ZA" sz="2400" dirty="0" smtClean="0"/>
              <a:t>differs</a:t>
            </a:r>
            <a:r>
              <a:rPr lang="en-ZA" dirty="0" smtClean="0"/>
              <a:t> </a:t>
            </a:r>
            <a:r>
              <a:rPr lang="en-ZA" sz="2400" dirty="0" smtClean="0"/>
              <a:t>unskilled &amp; semi-skilled</a:t>
            </a:r>
          </a:p>
          <a:p>
            <a:r>
              <a:rPr lang="en-ZA" dirty="0" smtClean="0"/>
              <a:t>Under what conditions – </a:t>
            </a:r>
            <a:r>
              <a:rPr lang="en-ZA" sz="2400" dirty="0" smtClean="0"/>
              <a:t>dignity &amp; choice</a:t>
            </a:r>
          </a:p>
          <a:p>
            <a:r>
              <a:rPr lang="en-ZA" dirty="0"/>
              <a:t>Why are they there </a:t>
            </a:r>
            <a:endParaRPr lang="en-ZA" dirty="0" smtClean="0"/>
          </a:p>
          <a:p>
            <a:pPr lvl="1"/>
            <a:r>
              <a:rPr lang="en-ZA" dirty="0" smtClean="0"/>
              <a:t>Lack of access to finance</a:t>
            </a:r>
          </a:p>
          <a:p>
            <a:pPr lvl="1"/>
            <a:r>
              <a:rPr lang="en-ZA" dirty="0"/>
              <a:t>Lack implementation RPL</a:t>
            </a:r>
          </a:p>
          <a:p>
            <a:pPr lvl="1"/>
            <a:r>
              <a:rPr lang="en-ZA" dirty="0" smtClean="0"/>
              <a:t>Lack acknowledgement formal qualifications</a:t>
            </a:r>
          </a:p>
          <a:p>
            <a:pPr lvl="1"/>
            <a:endParaRPr lang="en-ZA" sz="2000" dirty="0" smtClean="0"/>
          </a:p>
          <a:p>
            <a:endParaRPr lang="en-ZA" sz="2400" dirty="0"/>
          </a:p>
          <a:p>
            <a:endParaRPr lang="en-ZA" dirty="0" smtClean="0"/>
          </a:p>
          <a:p>
            <a:endParaRPr lang="en-ZA" dirty="0"/>
          </a:p>
        </p:txBody>
      </p:sp>
      <p:pic>
        <p:nvPicPr>
          <p:cNvPr id="4" name="Picture Placeholder 7" descr="artisan workseekers.jpeg"/>
          <p:cNvPicPr>
            <a:picLocks noChangeAspect="1"/>
          </p:cNvPicPr>
          <p:nvPr/>
        </p:nvPicPr>
        <p:blipFill>
          <a:blip r:embed="rId2" cstate="print"/>
          <a:srcRect t="12740" b="12740"/>
          <a:stretch>
            <a:fillRect/>
          </a:stretch>
        </p:blipFill>
        <p:spPr>
          <a:xfrm>
            <a:off x="7710153" y="3207611"/>
            <a:ext cx="4048258" cy="267803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AD13-FED4-4ABE-B53D-3D1B2CAD4E6A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8469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89397"/>
            <a:ext cx="6137564" cy="734876"/>
          </a:xfrm>
        </p:spPr>
        <p:txBody>
          <a:bodyPr/>
          <a:lstStyle/>
          <a:p>
            <a:r>
              <a:rPr lang="en-ZA" dirty="0" smtClean="0"/>
              <a:t>Obstacles and barriers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9859"/>
            <a:ext cx="10086109" cy="4567104"/>
          </a:xfrm>
        </p:spPr>
        <p:txBody>
          <a:bodyPr/>
          <a:lstStyle/>
          <a:p>
            <a:r>
              <a:rPr lang="en-ZA" dirty="0" smtClean="0"/>
              <a:t>Employment transformation legislation</a:t>
            </a:r>
          </a:p>
          <a:p>
            <a:pPr lvl="1"/>
            <a:r>
              <a:rPr lang="en-ZA" dirty="0" smtClean="0"/>
              <a:t>Employment Equity – affirmative action</a:t>
            </a:r>
          </a:p>
          <a:p>
            <a:pPr lvl="1"/>
            <a:r>
              <a:rPr lang="en-ZA" dirty="0" smtClean="0"/>
              <a:t>Broad-based Black Economic Empowerment - scorecard</a:t>
            </a:r>
          </a:p>
          <a:p>
            <a:pPr lvl="1"/>
            <a:r>
              <a:rPr lang="en-ZA" dirty="0" smtClean="0"/>
              <a:t>Skills development – non-participation </a:t>
            </a:r>
          </a:p>
          <a:p>
            <a:pPr lvl="1"/>
            <a:endParaRPr lang="en-ZA" dirty="0" smtClean="0"/>
          </a:p>
          <a:p>
            <a:r>
              <a:rPr lang="en-ZA" dirty="0" smtClean="0"/>
              <a:t>Migration legislation – </a:t>
            </a:r>
          </a:p>
          <a:p>
            <a:pPr lvl="1"/>
            <a:r>
              <a:rPr lang="en-ZA" dirty="0" smtClean="0"/>
              <a:t>Scarce skills – entry visa &amp; work permit – new draft bill</a:t>
            </a:r>
          </a:p>
          <a:p>
            <a:pPr lvl="1"/>
            <a:r>
              <a:rPr lang="en-ZA" dirty="0" smtClean="0"/>
              <a:t>Nationalism – xenophobia – the irony</a:t>
            </a:r>
          </a:p>
          <a:p>
            <a:pPr lvl="1"/>
            <a:r>
              <a:rPr lang="en-ZA" dirty="0" smtClean="0"/>
              <a:t>Practical issues of border control</a:t>
            </a:r>
          </a:p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AD13-FED4-4ABE-B53D-3D1B2CAD4E6A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3910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42" y="420385"/>
            <a:ext cx="10354613" cy="722778"/>
          </a:xfrm>
        </p:spPr>
        <p:txBody>
          <a:bodyPr/>
          <a:lstStyle/>
          <a:p>
            <a:r>
              <a:rPr lang="en-ZA" sz="3200" dirty="0"/>
              <a:t/>
            </a:r>
            <a:br>
              <a:rPr lang="en-ZA" sz="3200" dirty="0"/>
            </a:br>
            <a:r>
              <a:rPr lang="en-ZA" sz="3200" dirty="0" smtClean="0"/>
              <a:t>Commonalities &amp; divergence SA      the UK &amp; Europe</a:t>
            </a:r>
            <a:endParaRPr lang="en-Z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3353"/>
            <a:ext cx="5588000" cy="3831532"/>
          </a:xfrm>
        </p:spPr>
        <p:txBody>
          <a:bodyPr/>
          <a:lstStyle/>
          <a:p>
            <a:pPr marL="0" indent="0">
              <a:buNone/>
            </a:pPr>
            <a:r>
              <a:rPr lang="en-ZA" sz="2400" b="1" i="1" dirty="0" smtClean="0"/>
              <a:t>South Africa</a:t>
            </a:r>
          </a:p>
          <a:p>
            <a:r>
              <a:rPr lang="en-ZA" sz="2400" dirty="0" smtClean="0"/>
              <a:t>Migration – African inward</a:t>
            </a:r>
          </a:p>
          <a:p>
            <a:r>
              <a:rPr lang="en-ZA" sz="2400" dirty="0" smtClean="0"/>
              <a:t>Skills – scarce artisan </a:t>
            </a:r>
          </a:p>
          <a:p>
            <a:r>
              <a:rPr lang="en-ZA" sz="2400" dirty="0" smtClean="0"/>
              <a:t>Xenophobia – competition jobs</a:t>
            </a:r>
          </a:p>
          <a:p>
            <a:r>
              <a:rPr lang="en-ZA" sz="2400" dirty="0" smtClean="0"/>
              <a:t>Unemployment = 26.6%</a:t>
            </a:r>
          </a:p>
          <a:p>
            <a:r>
              <a:rPr lang="en-ZA" sz="2400" dirty="0" smtClean="0"/>
              <a:t>Infrastructure development</a:t>
            </a:r>
          </a:p>
          <a:p>
            <a:r>
              <a:rPr lang="en-ZA" sz="2400" dirty="0" smtClean="0"/>
              <a:t>LOSC &amp; maintaining dignity</a:t>
            </a:r>
          </a:p>
          <a:p>
            <a:r>
              <a:rPr lang="en-ZA" sz="2400" dirty="0" smtClean="0"/>
              <a:t>Social security – </a:t>
            </a:r>
            <a:r>
              <a:rPr lang="en-ZA" sz="2400" dirty="0" smtClean="0"/>
              <a:t>UIF</a:t>
            </a:r>
          </a:p>
          <a:p>
            <a:r>
              <a:rPr lang="en-ZA" sz="2400" dirty="0" smtClean="0"/>
              <a:t>Transformation</a:t>
            </a:r>
            <a:endParaRPr lang="en-ZA" sz="2400" dirty="0" smtClean="0"/>
          </a:p>
          <a:p>
            <a:endParaRPr lang="en-ZA" sz="2400" dirty="0" smtClean="0"/>
          </a:p>
          <a:p>
            <a:endParaRPr lang="en-ZA" dirty="0" smtClean="0"/>
          </a:p>
          <a:p>
            <a:endParaRPr lang="en-ZA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603353"/>
            <a:ext cx="5599448" cy="3831532"/>
          </a:xfrm>
        </p:spPr>
        <p:txBody>
          <a:bodyPr/>
          <a:lstStyle/>
          <a:p>
            <a:pPr marL="0" indent="0">
              <a:buNone/>
            </a:pPr>
            <a:r>
              <a:rPr lang="en-ZA" sz="2400" b="1" i="1" dirty="0" smtClean="0"/>
              <a:t>UK &amp; Europe</a:t>
            </a:r>
          </a:p>
          <a:p>
            <a:r>
              <a:rPr lang="en-ZA" sz="2400" dirty="0" smtClean="0"/>
              <a:t>Yes but </a:t>
            </a:r>
            <a:r>
              <a:rPr lang="en-ZA" sz="2400" dirty="0" smtClean="0"/>
              <a:t>Europe two-way </a:t>
            </a:r>
          </a:p>
          <a:p>
            <a:r>
              <a:rPr lang="en-ZA" sz="2400" dirty="0" smtClean="0"/>
              <a:t>Yes but better </a:t>
            </a:r>
            <a:r>
              <a:rPr lang="en-ZA" sz="2400" dirty="0" smtClean="0"/>
              <a:t>literacy &amp; numeracy</a:t>
            </a:r>
          </a:p>
          <a:p>
            <a:r>
              <a:rPr lang="en-ZA" sz="2400" dirty="0" smtClean="0"/>
              <a:t>Brexit - the foreigner – the other</a:t>
            </a:r>
          </a:p>
          <a:p>
            <a:r>
              <a:rPr lang="en-ZA" sz="2400" dirty="0" smtClean="0"/>
              <a:t>Unemployment = 4.9% &amp; 9.6%</a:t>
            </a:r>
          </a:p>
          <a:p>
            <a:r>
              <a:rPr lang="en-ZA" sz="2400" dirty="0" smtClean="0"/>
              <a:t>More technological </a:t>
            </a:r>
            <a:r>
              <a:rPr lang="en-ZA" sz="2400" dirty="0" smtClean="0"/>
              <a:t>development</a:t>
            </a:r>
          </a:p>
          <a:p>
            <a:r>
              <a:rPr lang="en-ZA" sz="2400" dirty="0" smtClean="0"/>
              <a:t>“White van” recruitment</a:t>
            </a:r>
          </a:p>
          <a:p>
            <a:r>
              <a:rPr lang="en-ZA" sz="2400" dirty="0" smtClean="0"/>
              <a:t>Social security = </a:t>
            </a:r>
            <a:r>
              <a:rPr lang="en-ZA" sz="2400" dirty="0" smtClean="0"/>
              <a:t>attraction</a:t>
            </a:r>
          </a:p>
          <a:p>
            <a:r>
              <a:rPr lang="en-ZA" sz="2400" dirty="0" smtClean="0"/>
              <a:t>Social value</a:t>
            </a:r>
            <a:endParaRPr lang="en-ZA" sz="2400" dirty="0"/>
          </a:p>
        </p:txBody>
      </p:sp>
      <p:sp>
        <p:nvSpPr>
          <p:cNvPr id="5" name="Left-Right Arrow 4"/>
          <p:cNvSpPr/>
          <p:nvPr/>
        </p:nvSpPr>
        <p:spPr bwMode="auto">
          <a:xfrm>
            <a:off x="6674118" y="781774"/>
            <a:ext cx="383309" cy="207818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Z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8952" y="5479576"/>
            <a:ext cx="11097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smtClean="0"/>
              <a:t>Conclusions: </a:t>
            </a:r>
            <a:r>
              <a:rPr lang="en-ZA" sz="2400" dirty="0" smtClean="0"/>
              <a:t>Need to integrate migration &amp; </a:t>
            </a:r>
            <a:r>
              <a:rPr lang="en-ZA" sz="2400" dirty="0" smtClean="0"/>
              <a:t>labour legislation - bills</a:t>
            </a:r>
            <a:endParaRPr lang="en-ZA" sz="2400" dirty="0" smtClean="0"/>
          </a:p>
          <a:p>
            <a:r>
              <a:rPr lang="en-ZA" sz="2400" dirty="0" smtClean="0"/>
              <a:t>Integrate skills transfer into contracts &amp; mandate recognition &amp; payment for skills  </a:t>
            </a:r>
            <a:endParaRPr lang="en-ZA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AD13-FED4-4ABE-B53D-3D1B2CAD4E6A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7171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309" y="365126"/>
            <a:ext cx="9684327" cy="937202"/>
          </a:xfrm>
        </p:spPr>
        <p:txBody>
          <a:bodyPr/>
          <a:lstStyle/>
          <a:p>
            <a:r>
              <a:rPr lang="en-ZA" dirty="0" smtClean="0"/>
              <a:t>The future      towards Social Value</a:t>
            </a:r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573" y="2118059"/>
            <a:ext cx="3914104" cy="3914104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 bwMode="auto">
          <a:xfrm>
            <a:off x="3284113" y="697021"/>
            <a:ext cx="570767" cy="60530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Z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8983" y="4946764"/>
            <a:ext cx="5138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smtClean="0"/>
              <a:t>Thank you for your time &amp; attention</a:t>
            </a:r>
            <a:endParaRPr lang="en-Z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54169" y="2906464"/>
            <a:ext cx="61882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 smtClean="0"/>
              <a:t>How to achieve construction sector potential through work – </a:t>
            </a:r>
            <a:r>
              <a:rPr lang="en-ZA" sz="2400" dirty="0" smtClean="0"/>
              <a:t>compared to </a:t>
            </a:r>
            <a:r>
              <a:rPr lang="en-ZA" sz="2400" dirty="0" smtClean="0"/>
              <a:t>job - creation </a:t>
            </a:r>
          </a:p>
          <a:p>
            <a:pPr algn="ctr"/>
            <a:r>
              <a:rPr lang="en-ZA" sz="2400" dirty="0" smtClean="0"/>
              <a:t>&amp; skills acquisition</a:t>
            </a:r>
            <a:endParaRPr lang="en-ZA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ARCOM 2016 Paper #3319 hammond et al</a:t>
            </a:r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AD13-FED4-4ABE-B53D-3D1B2CAD4E6A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860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6088808">
  <a:themeElements>
    <a:clrScheme name="1_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1_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Training Presentation</Template>
  <TotalTime>460</TotalTime>
  <Words>302</Words>
  <Application>Microsoft Office PowerPoint</Application>
  <PresentationFormat>Widescreen</PresentationFormat>
  <Paragraphs>67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06088808</vt:lpstr>
      <vt:lpstr>   The roadside work-seeker phenomenon in the South African informal construction sector</vt:lpstr>
      <vt:lpstr>Context - Cape Town South Africa</vt:lpstr>
      <vt:lpstr>The roadside work-seekers</vt:lpstr>
      <vt:lpstr>Obstacles and barriers</vt:lpstr>
      <vt:lpstr> Commonalities &amp; divergence SA      the UK &amp; Europe</vt:lpstr>
      <vt:lpstr>The future      towards Social Value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shammond</dc:creator>
  <cp:keywords>ARCOM32, Conference presentation;#3319</cp:keywords>
  <cp:lastModifiedBy>shammond</cp:lastModifiedBy>
  <cp:revision>40</cp:revision>
  <dcterms:created xsi:type="dcterms:W3CDTF">2016-07-17T15:10:36Z</dcterms:created>
  <dcterms:modified xsi:type="dcterms:W3CDTF">2016-08-19T09:28:41Z</dcterms:modified>
</cp:coreProperties>
</file>