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8" d="100"/>
          <a:sy n="38" d="100"/>
        </p:scale>
        <p:origin x="-75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17D2CCA-2566-4900-B231-10591AF4D172}" type="datetimeFigureOut">
              <a:rPr lang="en-ZA" smtClean="0"/>
              <a:t>2018/11/12</a:t>
            </a:fld>
            <a:endParaRPr lang="en-Z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D58CEBD-93A3-40EA-9BE7-8D328E0C20DD}" type="slidenum">
              <a:rPr lang="en-ZA" smtClean="0"/>
              <a:t>‹#›</a:t>
            </a:fld>
            <a:endParaRPr lang="en-ZA"/>
          </a:p>
        </p:txBody>
      </p:sp>
    </p:spTree>
    <p:extLst>
      <p:ext uri="{BB962C8B-B14F-4D97-AF65-F5344CB8AC3E}">
        <p14:creationId xmlns:p14="http://schemas.microsoft.com/office/powerpoint/2010/main" val="7053765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7D58CEBD-93A3-40EA-9BE7-8D328E0C20DD}" type="slidenum">
              <a:rPr lang="en-ZA" smtClean="0"/>
              <a:t>1</a:t>
            </a:fld>
            <a:endParaRPr lang="en-ZA" dirty="0"/>
          </a:p>
        </p:txBody>
      </p:sp>
    </p:spTree>
    <p:extLst>
      <p:ext uri="{BB962C8B-B14F-4D97-AF65-F5344CB8AC3E}">
        <p14:creationId xmlns:p14="http://schemas.microsoft.com/office/powerpoint/2010/main" val="37360139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7D58CEBD-93A3-40EA-9BE7-8D328E0C20DD}" type="slidenum">
              <a:rPr lang="en-ZA" smtClean="0"/>
              <a:t>10</a:t>
            </a:fld>
            <a:endParaRPr lang="en-ZA"/>
          </a:p>
        </p:txBody>
      </p:sp>
    </p:spTree>
    <p:extLst>
      <p:ext uri="{BB962C8B-B14F-4D97-AF65-F5344CB8AC3E}">
        <p14:creationId xmlns:p14="http://schemas.microsoft.com/office/powerpoint/2010/main" val="20597044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7D58CEBD-93A3-40EA-9BE7-8D328E0C20DD}" type="slidenum">
              <a:rPr lang="en-ZA" smtClean="0"/>
              <a:t>11</a:t>
            </a:fld>
            <a:endParaRPr lang="en-ZA"/>
          </a:p>
        </p:txBody>
      </p:sp>
    </p:spTree>
    <p:extLst>
      <p:ext uri="{BB962C8B-B14F-4D97-AF65-F5344CB8AC3E}">
        <p14:creationId xmlns:p14="http://schemas.microsoft.com/office/powerpoint/2010/main" val="12609058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7D58CEBD-93A3-40EA-9BE7-8D328E0C20DD}" type="slidenum">
              <a:rPr lang="en-ZA" smtClean="0"/>
              <a:t>12</a:t>
            </a:fld>
            <a:endParaRPr lang="en-ZA"/>
          </a:p>
        </p:txBody>
      </p:sp>
    </p:spTree>
    <p:extLst>
      <p:ext uri="{BB962C8B-B14F-4D97-AF65-F5344CB8AC3E}">
        <p14:creationId xmlns:p14="http://schemas.microsoft.com/office/powerpoint/2010/main" val="28895518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7D58CEBD-93A3-40EA-9BE7-8D328E0C20DD}" type="slidenum">
              <a:rPr lang="en-ZA" smtClean="0"/>
              <a:t>13</a:t>
            </a:fld>
            <a:endParaRPr lang="en-ZA"/>
          </a:p>
        </p:txBody>
      </p:sp>
    </p:spTree>
    <p:extLst>
      <p:ext uri="{BB962C8B-B14F-4D97-AF65-F5344CB8AC3E}">
        <p14:creationId xmlns:p14="http://schemas.microsoft.com/office/powerpoint/2010/main" val="20756427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7D58CEBD-93A3-40EA-9BE7-8D328E0C20DD}" type="slidenum">
              <a:rPr lang="en-ZA" smtClean="0"/>
              <a:t>14</a:t>
            </a:fld>
            <a:endParaRPr lang="en-ZA"/>
          </a:p>
        </p:txBody>
      </p:sp>
    </p:spTree>
    <p:extLst>
      <p:ext uri="{BB962C8B-B14F-4D97-AF65-F5344CB8AC3E}">
        <p14:creationId xmlns:p14="http://schemas.microsoft.com/office/powerpoint/2010/main" val="32305024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7D58CEBD-93A3-40EA-9BE7-8D328E0C20DD}" type="slidenum">
              <a:rPr lang="en-ZA" smtClean="0"/>
              <a:t>15</a:t>
            </a:fld>
            <a:endParaRPr lang="en-ZA"/>
          </a:p>
        </p:txBody>
      </p:sp>
    </p:spTree>
    <p:extLst>
      <p:ext uri="{BB962C8B-B14F-4D97-AF65-F5344CB8AC3E}">
        <p14:creationId xmlns:p14="http://schemas.microsoft.com/office/powerpoint/2010/main" val="600580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7D58CEBD-93A3-40EA-9BE7-8D328E0C20DD}" type="slidenum">
              <a:rPr lang="en-ZA" smtClean="0"/>
              <a:t>16</a:t>
            </a:fld>
            <a:endParaRPr lang="en-ZA"/>
          </a:p>
        </p:txBody>
      </p:sp>
    </p:spTree>
    <p:extLst>
      <p:ext uri="{BB962C8B-B14F-4D97-AF65-F5344CB8AC3E}">
        <p14:creationId xmlns:p14="http://schemas.microsoft.com/office/powerpoint/2010/main" val="15875075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7D58CEBD-93A3-40EA-9BE7-8D328E0C20DD}" type="slidenum">
              <a:rPr lang="en-ZA" smtClean="0"/>
              <a:t>2</a:t>
            </a:fld>
            <a:endParaRPr lang="en-ZA" dirty="0"/>
          </a:p>
        </p:txBody>
      </p:sp>
    </p:spTree>
    <p:extLst>
      <p:ext uri="{BB962C8B-B14F-4D97-AF65-F5344CB8AC3E}">
        <p14:creationId xmlns:p14="http://schemas.microsoft.com/office/powerpoint/2010/main" val="27720929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7D58CEBD-93A3-40EA-9BE7-8D328E0C20DD}" type="slidenum">
              <a:rPr lang="en-ZA" smtClean="0"/>
              <a:t>3</a:t>
            </a:fld>
            <a:endParaRPr lang="en-ZA" dirty="0"/>
          </a:p>
        </p:txBody>
      </p:sp>
    </p:spTree>
    <p:extLst>
      <p:ext uri="{BB962C8B-B14F-4D97-AF65-F5344CB8AC3E}">
        <p14:creationId xmlns:p14="http://schemas.microsoft.com/office/powerpoint/2010/main" val="11548881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7D58CEBD-93A3-40EA-9BE7-8D328E0C20DD}" type="slidenum">
              <a:rPr lang="en-ZA" smtClean="0"/>
              <a:t>4</a:t>
            </a:fld>
            <a:endParaRPr lang="en-ZA" dirty="0"/>
          </a:p>
        </p:txBody>
      </p:sp>
    </p:spTree>
    <p:extLst>
      <p:ext uri="{BB962C8B-B14F-4D97-AF65-F5344CB8AC3E}">
        <p14:creationId xmlns:p14="http://schemas.microsoft.com/office/powerpoint/2010/main" val="18107205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7D58CEBD-93A3-40EA-9BE7-8D328E0C20DD}" type="slidenum">
              <a:rPr lang="en-ZA" smtClean="0"/>
              <a:t>5</a:t>
            </a:fld>
            <a:endParaRPr lang="en-ZA" dirty="0"/>
          </a:p>
        </p:txBody>
      </p:sp>
    </p:spTree>
    <p:extLst>
      <p:ext uri="{BB962C8B-B14F-4D97-AF65-F5344CB8AC3E}">
        <p14:creationId xmlns:p14="http://schemas.microsoft.com/office/powerpoint/2010/main" val="24972003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7D58CEBD-93A3-40EA-9BE7-8D328E0C20DD}" type="slidenum">
              <a:rPr lang="en-ZA" smtClean="0"/>
              <a:t>6</a:t>
            </a:fld>
            <a:endParaRPr lang="en-ZA"/>
          </a:p>
        </p:txBody>
      </p:sp>
    </p:spTree>
    <p:extLst>
      <p:ext uri="{BB962C8B-B14F-4D97-AF65-F5344CB8AC3E}">
        <p14:creationId xmlns:p14="http://schemas.microsoft.com/office/powerpoint/2010/main" val="10741232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7D58CEBD-93A3-40EA-9BE7-8D328E0C20DD}" type="slidenum">
              <a:rPr lang="en-ZA" smtClean="0"/>
              <a:t>7</a:t>
            </a:fld>
            <a:endParaRPr lang="en-ZA"/>
          </a:p>
        </p:txBody>
      </p:sp>
    </p:spTree>
    <p:extLst>
      <p:ext uri="{BB962C8B-B14F-4D97-AF65-F5344CB8AC3E}">
        <p14:creationId xmlns:p14="http://schemas.microsoft.com/office/powerpoint/2010/main" val="37027159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7D58CEBD-93A3-40EA-9BE7-8D328E0C20DD}" type="slidenum">
              <a:rPr lang="en-ZA" smtClean="0"/>
              <a:t>8</a:t>
            </a:fld>
            <a:endParaRPr lang="en-ZA"/>
          </a:p>
        </p:txBody>
      </p:sp>
    </p:spTree>
    <p:extLst>
      <p:ext uri="{BB962C8B-B14F-4D97-AF65-F5344CB8AC3E}">
        <p14:creationId xmlns:p14="http://schemas.microsoft.com/office/powerpoint/2010/main" val="42531817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7D58CEBD-93A3-40EA-9BE7-8D328E0C20DD}" type="slidenum">
              <a:rPr lang="en-ZA" smtClean="0"/>
              <a:t>9</a:t>
            </a:fld>
            <a:endParaRPr lang="en-ZA"/>
          </a:p>
        </p:txBody>
      </p:sp>
    </p:spTree>
    <p:extLst>
      <p:ext uri="{BB962C8B-B14F-4D97-AF65-F5344CB8AC3E}">
        <p14:creationId xmlns:p14="http://schemas.microsoft.com/office/powerpoint/2010/main" val="30906798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p>
            <a:fld id="{B1E9F2FA-4A11-4AE9-B074-B53B03CECB86}" type="datetimeFigureOut">
              <a:rPr lang="en-ZA" smtClean="0"/>
              <a:t>2018/11/12</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A7708B74-953B-4CB4-996A-F0BE39FD8716}" type="slidenum">
              <a:rPr lang="en-ZA" smtClean="0"/>
              <a:t>‹#›</a:t>
            </a:fld>
            <a:endParaRPr lang="en-ZA"/>
          </a:p>
        </p:txBody>
      </p:sp>
    </p:spTree>
    <p:extLst>
      <p:ext uri="{BB962C8B-B14F-4D97-AF65-F5344CB8AC3E}">
        <p14:creationId xmlns:p14="http://schemas.microsoft.com/office/powerpoint/2010/main" val="28264509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B1E9F2FA-4A11-4AE9-B074-B53B03CECB86}" type="datetimeFigureOut">
              <a:rPr lang="en-ZA" smtClean="0"/>
              <a:t>2018/11/12</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A7708B74-953B-4CB4-996A-F0BE39FD8716}" type="slidenum">
              <a:rPr lang="en-ZA" smtClean="0"/>
              <a:t>‹#›</a:t>
            </a:fld>
            <a:endParaRPr lang="en-ZA"/>
          </a:p>
        </p:txBody>
      </p:sp>
    </p:spTree>
    <p:extLst>
      <p:ext uri="{BB962C8B-B14F-4D97-AF65-F5344CB8AC3E}">
        <p14:creationId xmlns:p14="http://schemas.microsoft.com/office/powerpoint/2010/main" val="42077717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B1E9F2FA-4A11-4AE9-B074-B53B03CECB86}" type="datetimeFigureOut">
              <a:rPr lang="en-ZA" smtClean="0"/>
              <a:t>2018/11/12</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A7708B74-953B-4CB4-996A-F0BE39FD8716}" type="slidenum">
              <a:rPr lang="en-ZA" smtClean="0"/>
              <a:t>‹#›</a:t>
            </a:fld>
            <a:endParaRPr lang="en-ZA"/>
          </a:p>
        </p:txBody>
      </p:sp>
    </p:spTree>
    <p:extLst>
      <p:ext uri="{BB962C8B-B14F-4D97-AF65-F5344CB8AC3E}">
        <p14:creationId xmlns:p14="http://schemas.microsoft.com/office/powerpoint/2010/main" val="36906757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B1E9F2FA-4A11-4AE9-B074-B53B03CECB86}" type="datetimeFigureOut">
              <a:rPr lang="en-ZA" smtClean="0"/>
              <a:t>2018/11/12</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A7708B74-953B-4CB4-996A-F0BE39FD8716}" type="slidenum">
              <a:rPr lang="en-ZA" smtClean="0"/>
              <a:t>‹#›</a:t>
            </a:fld>
            <a:endParaRPr lang="en-ZA"/>
          </a:p>
        </p:txBody>
      </p:sp>
    </p:spTree>
    <p:extLst>
      <p:ext uri="{BB962C8B-B14F-4D97-AF65-F5344CB8AC3E}">
        <p14:creationId xmlns:p14="http://schemas.microsoft.com/office/powerpoint/2010/main" val="1316504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E9F2FA-4A11-4AE9-B074-B53B03CECB86}" type="datetimeFigureOut">
              <a:rPr lang="en-ZA" smtClean="0"/>
              <a:t>2018/11/12</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A7708B74-953B-4CB4-996A-F0BE39FD8716}" type="slidenum">
              <a:rPr lang="en-ZA" smtClean="0"/>
              <a:t>‹#›</a:t>
            </a:fld>
            <a:endParaRPr lang="en-ZA"/>
          </a:p>
        </p:txBody>
      </p:sp>
    </p:spTree>
    <p:extLst>
      <p:ext uri="{BB962C8B-B14F-4D97-AF65-F5344CB8AC3E}">
        <p14:creationId xmlns:p14="http://schemas.microsoft.com/office/powerpoint/2010/main" val="13449404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p>
            <a:fld id="{B1E9F2FA-4A11-4AE9-B074-B53B03CECB86}" type="datetimeFigureOut">
              <a:rPr lang="en-ZA" smtClean="0"/>
              <a:t>2018/11/12</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A7708B74-953B-4CB4-996A-F0BE39FD8716}" type="slidenum">
              <a:rPr lang="en-ZA" smtClean="0"/>
              <a:t>‹#›</a:t>
            </a:fld>
            <a:endParaRPr lang="en-ZA"/>
          </a:p>
        </p:txBody>
      </p:sp>
    </p:spTree>
    <p:extLst>
      <p:ext uri="{BB962C8B-B14F-4D97-AF65-F5344CB8AC3E}">
        <p14:creationId xmlns:p14="http://schemas.microsoft.com/office/powerpoint/2010/main" val="603499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p>
            <a:fld id="{B1E9F2FA-4A11-4AE9-B074-B53B03CECB86}" type="datetimeFigureOut">
              <a:rPr lang="en-ZA" smtClean="0"/>
              <a:t>2018/11/12</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A7708B74-953B-4CB4-996A-F0BE39FD8716}" type="slidenum">
              <a:rPr lang="en-ZA" smtClean="0"/>
              <a:t>‹#›</a:t>
            </a:fld>
            <a:endParaRPr lang="en-ZA"/>
          </a:p>
        </p:txBody>
      </p:sp>
    </p:spTree>
    <p:extLst>
      <p:ext uri="{BB962C8B-B14F-4D97-AF65-F5344CB8AC3E}">
        <p14:creationId xmlns:p14="http://schemas.microsoft.com/office/powerpoint/2010/main" val="41505128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p>
            <a:fld id="{B1E9F2FA-4A11-4AE9-B074-B53B03CECB86}" type="datetimeFigureOut">
              <a:rPr lang="en-ZA" smtClean="0"/>
              <a:t>2018/11/12</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A7708B74-953B-4CB4-996A-F0BE39FD8716}" type="slidenum">
              <a:rPr lang="en-ZA" smtClean="0"/>
              <a:t>‹#›</a:t>
            </a:fld>
            <a:endParaRPr lang="en-ZA"/>
          </a:p>
        </p:txBody>
      </p:sp>
    </p:spTree>
    <p:extLst>
      <p:ext uri="{BB962C8B-B14F-4D97-AF65-F5344CB8AC3E}">
        <p14:creationId xmlns:p14="http://schemas.microsoft.com/office/powerpoint/2010/main" val="21240236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E9F2FA-4A11-4AE9-B074-B53B03CECB86}" type="datetimeFigureOut">
              <a:rPr lang="en-ZA" smtClean="0"/>
              <a:t>2018/11/12</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A7708B74-953B-4CB4-996A-F0BE39FD8716}" type="slidenum">
              <a:rPr lang="en-ZA" smtClean="0"/>
              <a:t>‹#›</a:t>
            </a:fld>
            <a:endParaRPr lang="en-ZA"/>
          </a:p>
        </p:txBody>
      </p:sp>
    </p:spTree>
    <p:extLst>
      <p:ext uri="{BB962C8B-B14F-4D97-AF65-F5344CB8AC3E}">
        <p14:creationId xmlns:p14="http://schemas.microsoft.com/office/powerpoint/2010/main" val="25979865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E9F2FA-4A11-4AE9-B074-B53B03CECB86}" type="datetimeFigureOut">
              <a:rPr lang="en-ZA" smtClean="0"/>
              <a:t>2018/11/12</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A7708B74-953B-4CB4-996A-F0BE39FD8716}" type="slidenum">
              <a:rPr lang="en-ZA" smtClean="0"/>
              <a:t>‹#›</a:t>
            </a:fld>
            <a:endParaRPr lang="en-ZA"/>
          </a:p>
        </p:txBody>
      </p:sp>
    </p:spTree>
    <p:extLst>
      <p:ext uri="{BB962C8B-B14F-4D97-AF65-F5344CB8AC3E}">
        <p14:creationId xmlns:p14="http://schemas.microsoft.com/office/powerpoint/2010/main" val="15215912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E9F2FA-4A11-4AE9-B074-B53B03CECB86}" type="datetimeFigureOut">
              <a:rPr lang="en-ZA" smtClean="0"/>
              <a:t>2018/11/12</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A7708B74-953B-4CB4-996A-F0BE39FD8716}" type="slidenum">
              <a:rPr lang="en-ZA" smtClean="0"/>
              <a:t>‹#›</a:t>
            </a:fld>
            <a:endParaRPr lang="en-ZA"/>
          </a:p>
        </p:txBody>
      </p:sp>
    </p:spTree>
    <p:extLst>
      <p:ext uri="{BB962C8B-B14F-4D97-AF65-F5344CB8AC3E}">
        <p14:creationId xmlns:p14="http://schemas.microsoft.com/office/powerpoint/2010/main" val="22169104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Z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E9F2FA-4A11-4AE9-B074-B53B03CECB86}" type="datetimeFigureOut">
              <a:rPr lang="en-ZA" smtClean="0"/>
              <a:t>2018/11/12</a:t>
            </a:fld>
            <a:endParaRPr lang="en-Z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708B74-953B-4CB4-996A-F0BE39FD8716}" type="slidenum">
              <a:rPr lang="en-ZA" smtClean="0"/>
              <a:t>‹#›</a:t>
            </a:fld>
            <a:endParaRPr lang="en-ZA"/>
          </a:p>
        </p:txBody>
      </p:sp>
    </p:spTree>
    <p:extLst>
      <p:ext uri="{BB962C8B-B14F-4D97-AF65-F5344CB8AC3E}">
        <p14:creationId xmlns:p14="http://schemas.microsoft.com/office/powerpoint/2010/main" val="22726123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ZA" dirty="0" smtClean="0"/>
              <a:t>OPEN ACCESS 2018</a:t>
            </a:r>
            <a:endParaRPr lang="en-ZA" dirty="0"/>
          </a:p>
        </p:txBody>
      </p:sp>
      <p:sp>
        <p:nvSpPr>
          <p:cNvPr id="5" name="Subtitle 4"/>
          <p:cNvSpPr>
            <a:spLocks noGrp="1"/>
          </p:cNvSpPr>
          <p:nvPr>
            <p:ph type="subTitle" idx="1"/>
          </p:nvPr>
        </p:nvSpPr>
        <p:spPr/>
        <p:txBody>
          <a:bodyPr/>
          <a:lstStyle/>
          <a:p>
            <a:r>
              <a:rPr lang="en-ZA" dirty="0" smtClean="0"/>
              <a:t>“Life as a student with a disability”</a:t>
            </a:r>
            <a:endParaRPr lang="en-ZA" dirty="0"/>
          </a:p>
        </p:txBody>
      </p:sp>
    </p:spTree>
    <p:extLst>
      <p:ext uri="{BB962C8B-B14F-4D97-AF65-F5344CB8AC3E}">
        <p14:creationId xmlns:p14="http://schemas.microsoft.com/office/powerpoint/2010/main" val="36707569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Lecturers and disability issues</a:t>
            </a:r>
            <a:endParaRPr lang="en-ZA" dirty="0"/>
          </a:p>
        </p:txBody>
      </p:sp>
      <p:sp>
        <p:nvSpPr>
          <p:cNvPr id="3" name="Content Placeholder 2"/>
          <p:cNvSpPr>
            <a:spLocks noGrp="1"/>
          </p:cNvSpPr>
          <p:nvPr>
            <p:ph idx="1"/>
          </p:nvPr>
        </p:nvSpPr>
        <p:spPr/>
        <p:txBody>
          <a:bodyPr>
            <a:noAutofit/>
          </a:bodyPr>
          <a:lstStyle/>
          <a:p>
            <a:r>
              <a:rPr lang="en-ZA" sz="2000" dirty="0" smtClean="0"/>
              <a:t>Self-advocacy is important</a:t>
            </a:r>
          </a:p>
          <a:p>
            <a:r>
              <a:rPr lang="en-ZA" sz="2000" dirty="0" smtClean="0"/>
              <a:t>Informing lecturers that they have a SWD doing their module</a:t>
            </a:r>
          </a:p>
          <a:p>
            <a:r>
              <a:rPr lang="en-ZA" sz="2000" dirty="0" smtClean="0"/>
              <a:t>Lecturers referring matters to disability resource staff, but these were matters pertaining to academic division; </a:t>
            </a:r>
            <a:r>
              <a:rPr lang="en-ZA" sz="2000" dirty="0" err="1" smtClean="0"/>
              <a:t>curricullum</a:t>
            </a:r>
            <a:r>
              <a:rPr lang="en-ZA" sz="2000" dirty="0" smtClean="0"/>
              <a:t> related</a:t>
            </a:r>
          </a:p>
          <a:p>
            <a:r>
              <a:rPr lang="en-ZA" sz="2000" dirty="0" smtClean="0"/>
              <a:t>Arranged transcription by family member</a:t>
            </a:r>
          </a:p>
          <a:p>
            <a:r>
              <a:rPr lang="en-ZA" sz="2000" dirty="0" smtClean="0"/>
              <a:t>Struggling with visual objects in the text; flow charts, diagrams and images</a:t>
            </a:r>
          </a:p>
          <a:p>
            <a:r>
              <a:rPr lang="en-ZA" sz="2000" dirty="0" smtClean="0"/>
              <a:t>For me this meant:</a:t>
            </a:r>
          </a:p>
          <a:p>
            <a:pPr lvl="1"/>
            <a:r>
              <a:rPr lang="en-ZA" sz="2000" dirty="0" smtClean="0"/>
              <a:t>developing skills at various levels,</a:t>
            </a:r>
          </a:p>
          <a:p>
            <a:pPr lvl="1"/>
            <a:r>
              <a:rPr lang="en-ZA" sz="2000" dirty="0" smtClean="0"/>
              <a:t>strengthening adaptive capacity and resilience,</a:t>
            </a:r>
          </a:p>
          <a:p>
            <a:pPr lvl="1"/>
            <a:r>
              <a:rPr lang="en-ZA" sz="2000" dirty="0" smtClean="0"/>
              <a:t>excelling at my grades,</a:t>
            </a:r>
          </a:p>
          <a:p>
            <a:pPr lvl="1"/>
            <a:r>
              <a:rPr lang="en-ZA" sz="2000" dirty="0" smtClean="0"/>
              <a:t>becoming more determined,</a:t>
            </a:r>
          </a:p>
          <a:p>
            <a:pPr lvl="1"/>
            <a:r>
              <a:rPr lang="en-ZA" sz="2000" dirty="0" smtClean="0"/>
              <a:t>more independent, </a:t>
            </a:r>
          </a:p>
          <a:p>
            <a:pPr lvl="1"/>
            <a:r>
              <a:rPr lang="en-ZA" sz="2000" dirty="0" err="1" smtClean="0"/>
              <a:t>strategising</a:t>
            </a:r>
            <a:r>
              <a:rPr lang="en-ZA" sz="2000" dirty="0" smtClean="0"/>
              <a:t> more effectively and</a:t>
            </a:r>
          </a:p>
          <a:p>
            <a:pPr lvl="1"/>
            <a:r>
              <a:rPr lang="en-ZA" sz="2000" dirty="0" smtClean="0"/>
              <a:t>I had increased vigilance to remove barriers for SWD.</a:t>
            </a:r>
            <a:endParaRPr lang="en-ZA" sz="2000" dirty="0"/>
          </a:p>
        </p:txBody>
      </p:sp>
    </p:spTree>
    <p:extLst>
      <p:ext uri="{BB962C8B-B14F-4D97-AF65-F5344CB8AC3E}">
        <p14:creationId xmlns:p14="http://schemas.microsoft.com/office/powerpoint/2010/main" val="38789732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sz="3200" dirty="0" smtClean="0"/>
              <a:t>Reasonable accommodation: Extended time for exams</a:t>
            </a:r>
            <a:endParaRPr lang="en-ZA" sz="3200" dirty="0"/>
          </a:p>
        </p:txBody>
      </p:sp>
      <p:sp>
        <p:nvSpPr>
          <p:cNvPr id="3" name="Content Placeholder 2"/>
          <p:cNvSpPr>
            <a:spLocks noGrp="1"/>
          </p:cNvSpPr>
          <p:nvPr>
            <p:ph idx="1"/>
          </p:nvPr>
        </p:nvSpPr>
        <p:spPr/>
        <p:txBody>
          <a:bodyPr>
            <a:normAutofit/>
          </a:bodyPr>
          <a:lstStyle/>
          <a:p>
            <a:r>
              <a:rPr lang="en-ZA" sz="2000" dirty="0" smtClean="0"/>
              <a:t>I secured a medical advice certificate from my doctor</a:t>
            </a:r>
          </a:p>
          <a:p>
            <a:r>
              <a:rPr lang="en-ZA" sz="2000" dirty="0" smtClean="0"/>
              <a:t>The normal time allocation was 15 minutes extra per hour.</a:t>
            </a:r>
          </a:p>
          <a:p>
            <a:r>
              <a:rPr lang="en-ZA" sz="2000" dirty="0" smtClean="0"/>
              <a:t>Time </a:t>
            </a:r>
            <a:r>
              <a:rPr lang="en-ZA" sz="2000" dirty="0"/>
              <a:t>was always more, but I made sure about this because time </a:t>
            </a:r>
            <a:r>
              <a:rPr lang="en-ZA" sz="2000" dirty="0" smtClean="0"/>
              <a:t>constraints added </a:t>
            </a:r>
            <a:r>
              <a:rPr lang="en-ZA" sz="2000" dirty="0"/>
              <a:t>to exam tension is debilitating</a:t>
            </a:r>
          </a:p>
        </p:txBody>
      </p:sp>
    </p:spTree>
    <p:extLst>
      <p:ext uri="{BB962C8B-B14F-4D97-AF65-F5344CB8AC3E}">
        <p14:creationId xmlns:p14="http://schemas.microsoft.com/office/powerpoint/2010/main" val="6439518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Library catalogue</a:t>
            </a:r>
            <a:endParaRPr lang="en-ZA" dirty="0"/>
          </a:p>
        </p:txBody>
      </p:sp>
      <p:sp>
        <p:nvSpPr>
          <p:cNvPr id="3" name="Content Placeholder 2"/>
          <p:cNvSpPr>
            <a:spLocks noGrp="1"/>
          </p:cNvSpPr>
          <p:nvPr>
            <p:ph idx="1"/>
          </p:nvPr>
        </p:nvSpPr>
        <p:spPr/>
        <p:txBody>
          <a:bodyPr>
            <a:normAutofit/>
          </a:bodyPr>
          <a:lstStyle/>
          <a:p>
            <a:pPr lvl="0"/>
            <a:r>
              <a:rPr lang="en-ZA" sz="2000" dirty="0" smtClean="0"/>
              <a:t>Difficult </a:t>
            </a:r>
            <a:r>
              <a:rPr lang="en-ZA" sz="2000" dirty="0"/>
              <a:t>to access; there was some help, but doing it on my own was time </a:t>
            </a:r>
            <a:r>
              <a:rPr lang="en-ZA" sz="2000" dirty="0" smtClean="0"/>
              <a:t>consuming.</a:t>
            </a:r>
          </a:p>
          <a:p>
            <a:pPr lvl="0"/>
            <a:r>
              <a:rPr lang="en-ZA" sz="2000" dirty="0" smtClean="0"/>
              <a:t>Deadlines </a:t>
            </a:r>
            <a:r>
              <a:rPr lang="en-ZA" sz="2000" dirty="0"/>
              <a:t>were </a:t>
            </a:r>
            <a:r>
              <a:rPr lang="en-ZA" sz="2000" dirty="0" smtClean="0"/>
              <a:t>peering…</a:t>
            </a:r>
          </a:p>
          <a:p>
            <a:pPr lvl="0"/>
            <a:r>
              <a:rPr lang="en-ZA" sz="2000" dirty="0" smtClean="0"/>
              <a:t>Library </a:t>
            </a:r>
            <a:r>
              <a:rPr lang="en-ZA" sz="2000" dirty="0"/>
              <a:t>staff were very supportive; I could request information and they would send the </a:t>
            </a:r>
            <a:r>
              <a:rPr lang="en-ZA" sz="2000" dirty="0" smtClean="0"/>
              <a:t>articles.</a:t>
            </a:r>
          </a:p>
          <a:p>
            <a:pPr lvl="0"/>
            <a:r>
              <a:rPr lang="en-ZA" sz="2000" dirty="0" smtClean="0"/>
              <a:t>Some were not </a:t>
            </a:r>
            <a:r>
              <a:rPr lang="en-ZA" sz="2000" dirty="0"/>
              <a:t>accessible for jaws and then I had to send it to disability support to have </a:t>
            </a:r>
            <a:r>
              <a:rPr lang="en-ZA" sz="2000" dirty="0" smtClean="0"/>
              <a:t>it converted</a:t>
            </a:r>
            <a:r>
              <a:rPr lang="en-ZA" sz="2000" dirty="0"/>
              <a:t>; all this took time.</a:t>
            </a:r>
          </a:p>
          <a:p>
            <a:endParaRPr lang="en-ZA" sz="2000" dirty="0"/>
          </a:p>
        </p:txBody>
      </p:sp>
    </p:spTree>
    <p:extLst>
      <p:ext uri="{BB962C8B-B14F-4D97-AF65-F5344CB8AC3E}">
        <p14:creationId xmlns:p14="http://schemas.microsoft.com/office/powerpoint/2010/main" val="2523141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Technological boom!</a:t>
            </a:r>
            <a:endParaRPr lang="en-ZA" dirty="0"/>
          </a:p>
        </p:txBody>
      </p:sp>
      <p:sp>
        <p:nvSpPr>
          <p:cNvPr id="3" name="Content Placeholder 2"/>
          <p:cNvSpPr>
            <a:spLocks noGrp="1"/>
          </p:cNvSpPr>
          <p:nvPr>
            <p:ph idx="1"/>
          </p:nvPr>
        </p:nvSpPr>
        <p:spPr/>
        <p:txBody>
          <a:bodyPr>
            <a:normAutofit/>
          </a:bodyPr>
          <a:lstStyle/>
          <a:p>
            <a:r>
              <a:rPr lang="en-ZA" sz="2000" dirty="0" smtClean="0"/>
              <a:t>Resource centres for SWD</a:t>
            </a:r>
          </a:p>
          <a:p>
            <a:r>
              <a:rPr lang="en-ZA" sz="2000" dirty="0" smtClean="0"/>
              <a:t>Computer labs</a:t>
            </a:r>
          </a:p>
          <a:p>
            <a:r>
              <a:rPr lang="en-ZA" sz="2000" dirty="0" smtClean="0"/>
              <a:t>Equipment to access information</a:t>
            </a:r>
          </a:p>
          <a:p>
            <a:r>
              <a:rPr lang="en-ZA" sz="2000" dirty="0" smtClean="0"/>
              <a:t>I can read any book!</a:t>
            </a:r>
          </a:p>
          <a:p>
            <a:r>
              <a:rPr lang="en-ZA" sz="2000" dirty="0" smtClean="0"/>
              <a:t>Do conversion of documents on my own!</a:t>
            </a:r>
            <a:endParaRPr lang="en-ZA" sz="2000" dirty="0"/>
          </a:p>
        </p:txBody>
      </p:sp>
    </p:spTree>
    <p:extLst>
      <p:ext uri="{BB962C8B-B14F-4D97-AF65-F5344CB8AC3E}">
        <p14:creationId xmlns:p14="http://schemas.microsoft.com/office/powerpoint/2010/main" val="21603109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sz="3200" dirty="0" smtClean="0"/>
              <a:t>Transport challenges for people with disabilities</a:t>
            </a:r>
            <a:endParaRPr lang="en-ZA" sz="3200" dirty="0"/>
          </a:p>
        </p:txBody>
      </p:sp>
      <p:sp>
        <p:nvSpPr>
          <p:cNvPr id="3" name="Content Placeholder 2"/>
          <p:cNvSpPr>
            <a:spLocks noGrp="1"/>
          </p:cNvSpPr>
          <p:nvPr>
            <p:ph idx="1"/>
          </p:nvPr>
        </p:nvSpPr>
        <p:spPr/>
        <p:txBody>
          <a:bodyPr>
            <a:normAutofit/>
          </a:bodyPr>
          <a:lstStyle/>
          <a:p>
            <a:r>
              <a:rPr lang="en-ZA" sz="2000" dirty="0" smtClean="0"/>
              <a:t>A global phenomenon</a:t>
            </a:r>
          </a:p>
          <a:p>
            <a:r>
              <a:rPr lang="en-ZA" sz="2000" dirty="0" smtClean="0"/>
              <a:t>Technology at a central point meant that I had to travel there.</a:t>
            </a:r>
          </a:p>
          <a:p>
            <a:r>
              <a:rPr lang="en-ZA" sz="2000" dirty="0" smtClean="0"/>
              <a:t>Taxis do not always stop for people with disabilities</a:t>
            </a:r>
          </a:p>
          <a:p>
            <a:r>
              <a:rPr lang="en-ZA" sz="2000" dirty="0" smtClean="0"/>
              <a:t>Trains are inconsistent</a:t>
            </a:r>
          </a:p>
          <a:p>
            <a:r>
              <a:rPr lang="en-ZA" sz="2000" dirty="0" smtClean="0"/>
              <a:t>The way is dangerous, especially for women with disabilities</a:t>
            </a:r>
          </a:p>
          <a:p>
            <a:r>
              <a:rPr lang="en-ZA" sz="2000" dirty="0" smtClean="0"/>
              <a:t>Alternative transport is very costly</a:t>
            </a:r>
            <a:endParaRPr lang="en-ZA" sz="2000" dirty="0"/>
          </a:p>
        </p:txBody>
      </p:sp>
    </p:spTree>
    <p:extLst>
      <p:ext uri="{BB962C8B-B14F-4D97-AF65-F5344CB8AC3E}">
        <p14:creationId xmlns:p14="http://schemas.microsoft.com/office/powerpoint/2010/main" val="34021427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Reality…</a:t>
            </a:r>
            <a:endParaRPr lang="en-ZA" dirty="0"/>
          </a:p>
        </p:txBody>
      </p:sp>
      <p:sp>
        <p:nvSpPr>
          <p:cNvPr id="3" name="Content Placeholder 2"/>
          <p:cNvSpPr>
            <a:spLocks noGrp="1"/>
          </p:cNvSpPr>
          <p:nvPr>
            <p:ph idx="1"/>
          </p:nvPr>
        </p:nvSpPr>
        <p:spPr>
          <a:xfrm>
            <a:off x="457200" y="1639341"/>
            <a:ext cx="8229600" cy="4525963"/>
          </a:xfrm>
        </p:spPr>
        <p:txBody>
          <a:bodyPr>
            <a:normAutofit/>
          </a:bodyPr>
          <a:lstStyle/>
          <a:p>
            <a:r>
              <a:rPr lang="en-ZA" sz="2000" dirty="0" smtClean="0"/>
              <a:t>The world after studies is facing reality.</a:t>
            </a:r>
          </a:p>
          <a:p>
            <a:r>
              <a:rPr lang="en-ZA" sz="2000" dirty="0" smtClean="0"/>
              <a:t>A career?</a:t>
            </a:r>
          </a:p>
          <a:p>
            <a:r>
              <a:rPr lang="en-ZA" sz="2000" dirty="0" smtClean="0"/>
              <a:t>Recruiters for people with disabilities?</a:t>
            </a:r>
          </a:p>
          <a:p>
            <a:r>
              <a:rPr lang="en-ZA" sz="2000" dirty="0" smtClean="0"/>
              <a:t>Separate job markets?</a:t>
            </a:r>
          </a:p>
          <a:p>
            <a:r>
              <a:rPr lang="en-ZA" sz="2000" dirty="0" smtClean="0"/>
              <a:t>Companies meeting the disability employees targets?</a:t>
            </a:r>
          </a:p>
          <a:p>
            <a:r>
              <a:rPr lang="en-ZA" sz="2000" dirty="0" smtClean="0"/>
              <a:t>Employing people with </a:t>
            </a:r>
            <a:r>
              <a:rPr lang="en-ZA" sz="2000" u="sng" dirty="0" smtClean="0"/>
              <a:t>“slight” </a:t>
            </a:r>
            <a:r>
              <a:rPr lang="en-ZA" sz="2000" dirty="0" smtClean="0"/>
              <a:t>disabilities?</a:t>
            </a:r>
          </a:p>
          <a:p>
            <a:r>
              <a:rPr lang="en-ZA" sz="2000" dirty="0" smtClean="0"/>
              <a:t>Exclusion from the economy</a:t>
            </a:r>
          </a:p>
          <a:p>
            <a:r>
              <a:rPr lang="en-ZA" sz="2000" dirty="0" smtClean="0"/>
              <a:t>Live off taxes</a:t>
            </a:r>
          </a:p>
          <a:p>
            <a:r>
              <a:rPr lang="en-ZA" sz="2000" dirty="0" smtClean="0"/>
              <a:t>Unable to contribute to the revenues of the country</a:t>
            </a:r>
          </a:p>
        </p:txBody>
      </p:sp>
    </p:spTree>
    <p:extLst>
      <p:ext uri="{BB962C8B-B14F-4D97-AF65-F5344CB8AC3E}">
        <p14:creationId xmlns:p14="http://schemas.microsoft.com/office/powerpoint/2010/main" val="19960173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Conclusion</a:t>
            </a:r>
            <a:endParaRPr lang="en-ZA" dirty="0"/>
          </a:p>
        </p:txBody>
      </p:sp>
      <p:sp>
        <p:nvSpPr>
          <p:cNvPr id="3" name="Content Placeholder 2"/>
          <p:cNvSpPr>
            <a:spLocks noGrp="1"/>
          </p:cNvSpPr>
          <p:nvPr>
            <p:ph idx="1"/>
          </p:nvPr>
        </p:nvSpPr>
        <p:spPr/>
        <p:txBody>
          <a:bodyPr>
            <a:normAutofit/>
          </a:bodyPr>
          <a:lstStyle/>
          <a:p>
            <a:pPr marL="0" indent="0">
              <a:buNone/>
            </a:pPr>
            <a:r>
              <a:rPr lang="en-ZA" sz="2000" dirty="0" smtClean="0"/>
              <a:t>The struggle continues…</a:t>
            </a:r>
          </a:p>
          <a:p>
            <a:pPr marL="0" indent="0">
              <a:buNone/>
            </a:pPr>
            <a:endParaRPr lang="en-ZA" sz="2000" dirty="0"/>
          </a:p>
        </p:txBody>
      </p:sp>
    </p:spTree>
    <p:extLst>
      <p:ext uri="{BB962C8B-B14F-4D97-AF65-F5344CB8AC3E}">
        <p14:creationId xmlns:p14="http://schemas.microsoft.com/office/powerpoint/2010/main" val="8764474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1784"/>
            <a:ext cx="8229600" cy="1143000"/>
          </a:xfrm>
        </p:spPr>
        <p:txBody>
          <a:bodyPr/>
          <a:lstStyle/>
          <a:p>
            <a:r>
              <a:rPr lang="en-ZA" dirty="0" smtClean="0"/>
              <a:t>Zuleikha</a:t>
            </a:r>
            <a:r>
              <a:rPr lang="en-ZA" dirty="0" smtClean="0"/>
              <a:t> Abrahams</a:t>
            </a:r>
            <a:endParaRPr lang="en-ZA" dirty="0"/>
          </a:p>
        </p:txBody>
      </p:sp>
      <p:sp>
        <p:nvSpPr>
          <p:cNvPr id="3" name="Content Placeholder 2"/>
          <p:cNvSpPr>
            <a:spLocks noGrp="1"/>
          </p:cNvSpPr>
          <p:nvPr>
            <p:ph idx="1"/>
          </p:nvPr>
        </p:nvSpPr>
        <p:spPr/>
        <p:txBody>
          <a:bodyPr/>
          <a:lstStyle/>
          <a:p>
            <a:pPr marL="0" indent="0">
              <a:buNone/>
            </a:pPr>
            <a:r>
              <a:rPr lang="en-ZA" dirty="0" smtClean="0"/>
              <a:t>Post Graduate Diploma Disability Studies</a:t>
            </a:r>
          </a:p>
          <a:p>
            <a:pPr marL="0" indent="0">
              <a:buNone/>
            </a:pPr>
            <a:r>
              <a:rPr lang="en-ZA" dirty="0" smtClean="0"/>
              <a:t>2018</a:t>
            </a:r>
          </a:p>
          <a:p>
            <a:pPr marL="0" indent="0">
              <a:buNone/>
            </a:pPr>
            <a:r>
              <a:rPr lang="en-ZA" dirty="0" smtClean="0"/>
              <a:t>University of Cape Town</a:t>
            </a:r>
            <a:endParaRPr lang="en-ZA" dirty="0"/>
          </a:p>
        </p:txBody>
      </p:sp>
    </p:spTree>
    <p:extLst>
      <p:ext uri="{BB962C8B-B14F-4D97-AF65-F5344CB8AC3E}">
        <p14:creationId xmlns:p14="http://schemas.microsoft.com/office/powerpoint/2010/main" val="3958729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INTRODUCTION</a:t>
            </a:r>
            <a:endParaRPr lang="en-ZA" dirty="0"/>
          </a:p>
        </p:txBody>
      </p:sp>
      <p:sp>
        <p:nvSpPr>
          <p:cNvPr id="3" name="Content Placeholder 2"/>
          <p:cNvSpPr>
            <a:spLocks noGrp="1"/>
          </p:cNvSpPr>
          <p:nvPr>
            <p:ph idx="1"/>
          </p:nvPr>
        </p:nvSpPr>
        <p:spPr/>
        <p:txBody>
          <a:bodyPr>
            <a:normAutofit fontScale="77500" lnSpcReduction="20000"/>
          </a:bodyPr>
          <a:lstStyle/>
          <a:p>
            <a:pPr marL="0" indent="0">
              <a:buNone/>
            </a:pPr>
            <a:r>
              <a:rPr lang="en-ZA" dirty="0" smtClean="0"/>
              <a:t>Reflections over eight years of studies at university</a:t>
            </a:r>
          </a:p>
          <a:p>
            <a:pPr marL="0" indent="0">
              <a:buNone/>
            </a:pPr>
            <a:r>
              <a:rPr lang="en-ZA" dirty="0" smtClean="0"/>
              <a:t>It is with a bit of sadness, but more so with joy, that I am witnessing the various spheres of reasonable accommodation that are being implemented for students with disabilities. Sadness; because it would have made my study journey much easier. Joy; because the barriers which I encountered, I wanted to remove, so that other students can enjoy inclusion. I will touch on some of the challenges when I explored the university to study at. Then there was the study material and communication and information systems. I will focus on issues of advocacy and time management. Other challenges such as library resources, the technology boom, transport and the real world will be mentioned</a:t>
            </a:r>
            <a:endParaRPr lang="en-ZA" dirty="0"/>
          </a:p>
        </p:txBody>
      </p:sp>
    </p:spTree>
    <p:extLst>
      <p:ext uri="{BB962C8B-B14F-4D97-AF65-F5344CB8AC3E}">
        <p14:creationId xmlns:p14="http://schemas.microsoft.com/office/powerpoint/2010/main" val="35454691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Exploring various tertiary institutions</a:t>
            </a:r>
            <a:endParaRPr lang="en-ZA" dirty="0"/>
          </a:p>
        </p:txBody>
      </p:sp>
      <p:sp>
        <p:nvSpPr>
          <p:cNvPr id="3" name="Content Placeholder 2"/>
          <p:cNvSpPr>
            <a:spLocks noGrp="1"/>
          </p:cNvSpPr>
          <p:nvPr>
            <p:ph idx="1"/>
          </p:nvPr>
        </p:nvSpPr>
        <p:spPr/>
        <p:txBody>
          <a:bodyPr>
            <a:normAutofit/>
          </a:bodyPr>
          <a:lstStyle/>
          <a:p>
            <a:r>
              <a:rPr lang="en-ZA" sz="2000" dirty="0" smtClean="0"/>
              <a:t>Negativities from a disability unit</a:t>
            </a:r>
          </a:p>
          <a:p>
            <a:pPr lvl="1"/>
            <a:r>
              <a:rPr lang="en-ZA" sz="2000" dirty="0" smtClean="0"/>
              <a:t>“We have braille and convert documents, but do not cater for those subjects (psychology)…”</a:t>
            </a:r>
          </a:p>
          <a:p>
            <a:pPr lvl="1"/>
            <a:r>
              <a:rPr lang="en-ZA" sz="2000" dirty="0" smtClean="0"/>
              <a:t>“We do not cater for disability…”</a:t>
            </a:r>
          </a:p>
          <a:p>
            <a:pPr lvl="1"/>
            <a:endParaRPr lang="en-ZA" sz="2000" dirty="0" smtClean="0"/>
          </a:p>
          <a:p>
            <a:r>
              <a:rPr lang="en-ZA" sz="2000" dirty="0" smtClean="0"/>
              <a:t>Social stigmas</a:t>
            </a:r>
          </a:p>
          <a:p>
            <a:pPr lvl="1"/>
            <a:r>
              <a:rPr lang="en-ZA" sz="2000" dirty="0" smtClean="0"/>
              <a:t>“You cannot attend UCT because there are lots of steps/stairs…”</a:t>
            </a:r>
          </a:p>
          <a:p>
            <a:pPr lvl="1"/>
            <a:endParaRPr lang="en-ZA" sz="2000" dirty="0" smtClean="0"/>
          </a:p>
        </p:txBody>
      </p:sp>
    </p:spTree>
    <p:extLst>
      <p:ext uri="{BB962C8B-B14F-4D97-AF65-F5344CB8AC3E}">
        <p14:creationId xmlns:p14="http://schemas.microsoft.com/office/powerpoint/2010/main" val="30063598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Preparing for the studies</a:t>
            </a:r>
            <a:endParaRPr lang="en-ZA" dirty="0"/>
          </a:p>
        </p:txBody>
      </p:sp>
      <p:sp>
        <p:nvSpPr>
          <p:cNvPr id="3" name="Content Placeholder 2"/>
          <p:cNvSpPr>
            <a:spLocks noGrp="1"/>
          </p:cNvSpPr>
          <p:nvPr>
            <p:ph idx="1"/>
          </p:nvPr>
        </p:nvSpPr>
        <p:spPr>
          <a:xfrm>
            <a:off x="457200" y="1639341"/>
            <a:ext cx="8229600" cy="4525963"/>
          </a:xfrm>
        </p:spPr>
        <p:txBody>
          <a:bodyPr>
            <a:normAutofit/>
          </a:bodyPr>
          <a:lstStyle/>
          <a:p>
            <a:r>
              <a:rPr lang="en-ZA" sz="2000" dirty="0" smtClean="0"/>
              <a:t>Developed computer and digital skills in order to read and write</a:t>
            </a:r>
          </a:p>
          <a:p>
            <a:r>
              <a:rPr lang="en-ZA" sz="2000" dirty="0" smtClean="0"/>
              <a:t>Learnt how to navigate the computer with screen-reading software</a:t>
            </a:r>
          </a:p>
          <a:p>
            <a:r>
              <a:rPr lang="en-ZA" sz="2000" dirty="0" smtClean="0"/>
              <a:t>Acquiring skills to work with windows,</a:t>
            </a:r>
          </a:p>
          <a:p>
            <a:r>
              <a:rPr lang="en-ZA" sz="2000" dirty="0" smtClean="0"/>
              <a:t>Microsoft packages skills</a:t>
            </a:r>
          </a:p>
          <a:p>
            <a:r>
              <a:rPr lang="en-ZA" sz="2000" dirty="0" smtClean="0"/>
              <a:t>Internet and emailing skills</a:t>
            </a:r>
          </a:p>
          <a:p>
            <a:r>
              <a:rPr lang="en-ZA" sz="2000" dirty="0" smtClean="0"/>
              <a:t>Ensuring for ‘special assistance’ while applying</a:t>
            </a:r>
          </a:p>
          <a:p>
            <a:r>
              <a:rPr lang="en-ZA" sz="2000" dirty="0" smtClean="0"/>
              <a:t>Study material in electronic formats</a:t>
            </a:r>
          </a:p>
          <a:p>
            <a:r>
              <a:rPr lang="en-ZA" sz="2000" dirty="0" smtClean="0"/>
              <a:t>Extra time allocation during examinations</a:t>
            </a:r>
          </a:p>
          <a:p>
            <a:r>
              <a:rPr lang="en-ZA" sz="2000" dirty="0" smtClean="0"/>
              <a:t>Delivering exams on computer</a:t>
            </a:r>
            <a:endParaRPr lang="en-ZA" sz="2000" dirty="0"/>
          </a:p>
        </p:txBody>
      </p:sp>
    </p:spTree>
    <p:extLst>
      <p:ext uri="{BB962C8B-B14F-4D97-AF65-F5344CB8AC3E}">
        <p14:creationId xmlns:p14="http://schemas.microsoft.com/office/powerpoint/2010/main" val="25720219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Text books and study material</a:t>
            </a:r>
            <a:endParaRPr lang="en-ZA" dirty="0"/>
          </a:p>
        </p:txBody>
      </p:sp>
      <p:sp>
        <p:nvSpPr>
          <p:cNvPr id="3" name="Content Placeholder 2"/>
          <p:cNvSpPr>
            <a:spLocks noGrp="1"/>
          </p:cNvSpPr>
          <p:nvPr>
            <p:ph idx="1"/>
          </p:nvPr>
        </p:nvSpPr>
        <p:spPr>
          <a:xfrm>
            <a:off x="457200" y="1639341"/>
            <a:ext cx="8229600" cy="4525963"/>
          </a:xfrm>
        </p:spPr>
        <p:txBody>
          <a:bodyPr>
            <a:normAutofit/>
          </a:bodyPr>
          <a:lstStyle/>
          <a:p>
            <a:r>
              <a:rPr lang="en-ZA" sz="2000" dirty="0" smtClean="0"/>
              <a:t>In spite of requests for electronic material I still received hard copies and waited long for accessible study material</a:t>
            </a:r>
          </a:p>
          <a:p>
            <a:r>
              <a:rPr lang="en-ZA" sz="2000" dirty="0" smtClean="0"/>
              <a:t>Textbooks are expensive and </a:t>
            </a:r>
            <a:r>
              <a:rPr lang="en-ZA" sz="2000" dirty="0" err="1" smtClean="0"/>
              <a:t>neede</a:t>
            </a:r>
            <a:r>
              <a:rPr lang="en-ZA" sz="2000" dirty="0" smtClean="0"/>
              <a:t> someone to read and record the information</a:t>
            </a:r>
          </a:p>
          <a:p>
            <a:r>
              <a:rPr lang="en-ZA" sz="2000" dirty="0" smtClean="0"/>
              <a:t>Various efforts failed</a:t>
            </a:r>
          </a:p>
          <a:p>
            <a:r>
              <a:rPr lang="en-ZA" sz="2000" dirty="0" smtClean="0"/>
              <a:t>Enquired from South African library for the blind to transcribe books into audio material</a:t>
            </a:r>
          </a:p>
          <a:p>
            <a:r>
              <a:rPr lang="en-ZA" sz="2000" dirty="0" smtClean="0"/>
              <a:t>Time consuming process</a:t>
            </a:r>
          </a:p>
          <a:p>
            <a:r>
              <a:rPr lang="en-ZA" sz="2000" dirty="0" smtClean="0"/>
              <a:t>Assignment deadlines</a:t>
            </a:r>
          </a:p>
          <a:p>
            <a:r>
              <a:rPr lang="en-ZA" sz="2000" dirty="0" smtClean="0"/>
              <a:t>Self-advocacy: lecturers does not know their students (open distance learning)</a:t>
            </a:r>
          </a:p>
          <a:p>
            <a:r>
              <a:rPr lang="en-ZA" sz="2000" dirty="0" smtClean="0"/>
              <a:t>Lecturers did not know how to accommodate for blind students</a:t>
            </a:r>
          </a:p>
          <a:p>
            <a:endParaRPr lang="en-ZA" sz="2000" dirty="0"/>
          </a:p>
        </p:txBody>
      </p:sp>
    </p:spTree>
    <p:extLst>
      <p:ext uri="{BB962C8B-B14F-4D97-AF65-F5344CB8AC3E}">
        <p14:creationId xmlns:p14="http://schemas.microsoft.com/office/powerpoint/2010/main" val="26120625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More challenges…</a:t>
            </a:r>
            <a:endParaRPr lang="en-ZA" dirty="0"/>
          </a:p>
        </p:txBody>
      </p:sp>
      <p:sp>
        <p:nvSpPr>
          <p:cNvPr id="3" name="Content Placeholder 2"/>
          <p:cNvSpPr>
            <a:spLocks noGrp="1"/>
          </p:cNvSpPr>
          <p:nvPr>
            <p:ph idx="1"/>
          </p:nvPr>
        </p:nvSpPr>
        <p:spPr>
          <a:xfrm>
            <a:off x="457200" y="1639341"/>
            <a:ext cx="8229600" cy="4525963"/>
          </a:xfrm>
        </p:spPr>
        <p:txBody>
          <a:bodyPr>
            <a:normAutofit/>
          </a:bodyPr>
          <a:lstStyle/>
          <a:p>
            <a:r>
              <a:rPr lang="en-ZA" sz="2000" dirty="0" smtClean="0"/>
              <a:t>Reading for visually impaired </a:t>
            </a:r>
            <a:r>
              <a:rPr lang="en-ZA" sz="2000" dirty="0" err="1" smtClean="0"/>
              <a:t>studentstakes</a:t>
            </a:r>
            <a:r>
              <a:rPr lang="en-ZA" sz="2000" dirty="0" smtClean="0"/>
              <a:t> much time</a:t>
            </a:r>
          </a:p>
          <a:p>
            <a:r>
              <a:rPr lang="en-ZA" sz="2000" dirty="0" smtClean="0"/>
              <a:t>They cannot see information at a glance such as headings and sub-headings; the information requires re-reading</a:t>
            </a:r>
          </a:p>
          <a:p>
            <a:r>
              <a:rPr lang="en-ZA" sz="2000" dirty="0" smtClean="0"/>
              <a:t>Time management is </a:t>
            </a:r>
            <a:r>
              <a:rPr lang="en-ZA" sz="2000" dirty="0" err="1" smtClean="0"/>
              <a:t>stressfull</a:t>
            </a:r>
            <a:r>
              <a:rPr lang="en-ZA" sz="2000" dirty="0" smtClean="0"/>
              <a:t>; there are continuous pressure</a:t>
            </a:r>
          </a:p>
          <a:p>
            <a:r>
              <a:rPr lang="en-ZA" sz="2000" dirty="0" smtClean="0"/>
              <a:t>Most lecturers were accommodating; some were not</a:t>
            </a:r>
          </a:p>
          <a:p>
            <a:r>
              <a:rPr lang="en-ZA" sz="2000" dirty="0" smtClean="0"/>
              <a:t>Compromising doing less modules per semester; the study journey took long to complete</a:t>
            </a:r>
            <a:endParaRPr lang="en-ZA" sz="2000" dirty="0"/>
          </a:p>
        </p:txBody>
      </p:sp>
    </p:spTree>
    <p:extLst>
      <p:ext uri="{BB962C8B-B14F-4D97-AF65-F5344CB8AC3E}">
        <p14:creationId xmlns:p14="http://schemas.microsoft.com/office/powerpoint/2010/main" val="26078487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Communication and information</a:t>
            </a:r>
            <a:endParaRPr lang="en-ZA" dirty="0"/>
          </a:p>
        </p:txBody>
      </p:sp>
      <p:sp>
        <p:nvSpPr>
          <p:cNvPr id="3" name="Content Placeholder 2"/>
          <p:cNvSpPr>
            <a:spLocks noGrp="1"/>
          </p:cNvSpPr>
          <p:nvPr>
            <p:ph idx="1"/>
          </p:nvPr>
        </p:nvSpPr>
        <p:spPr>
          <a:xfrm>
            <a:off x="457200" y="1556792"/>
            <a:ext cx="8229600" cy="4525963"/>
          </a:xfrm>
        </p:spPr>
        <p:txBody>
          <a:bodyPr>
            <a:normAutofit fontScale="92500" lnSpcReduction="20000"/>
          </a:bodyPr>
          <a:lstStyle/>
          <a:p>
            <a:r>
              <a:rPr lang="en-ZA" sz="2000" dirty="0" smtClean="0"/>
              <a:t>Information about ‘free textbooks’ in </a:t>
            </a:r>
            <a:r>
              <a:rPr lang="en-ZA" sz="2000" dirty="0" err="1" smtClean="0"/>
              <a:t>pdf</a:t>
            </a:r>
            <a:r>
              <a:rPr lang="en-ZA" sz="2000" dirty="0" smtClean="0"/>
              <a:t> format was discovered late during the study journey</a:t>
            </a:r>
          </a:p>
          <a:p>
            <a:r>
              <a:rPr lang="en-ZA" sz="2000" dirty="0" smtClean="0"/>
              <a:t>Information was not readily available; heard through the grapevine about funding for SWD, assistive devices and student support</a:t>
            </a:r>
          </a:p>
          <a:p>
            <a:r>
              <a:rPr lang="en-ZA" sz="2000" dirty="0" smtClean="0"/>
              <a:t>International publishers required that the hard copy of the book must be purchased</a:t>
            </a:r>
          </a:p>
          <a:p>
            <a:r>
              <a:rPr lang="en-ZA" sz="2000" dirty="0" err="1" smtClean="0"/>
              <a:t>Pdf’s</a:t>
            </a:r>
            <a:r>
              <a:rPr lang="en-ZA" sz="2000" dirty="0" smtClean="0"/>
              <a:t> only available with proof of purchase</a:t>
            </a:r>
          </a:p>
          <a:p>
            <a:r>
              <a:rPr lang="en-ZA" sz="2000" dirty="0" smtClean="0"/>
              <a:t>For blind person the hard copies are no benefit</a:t>
            </a:r>
          </a:p>
          <a:p>
            <a:r>
              <a:rPr lang="en-ZA" sz="2000" dirty="0" smtClean="0"/>
              <a:t>Communication barriers:</a:t>
            </a:r>
          </a:p>
          <a:p>
            <a:pPr lvl="1"/>
            <a:r>
              <a:rPr lang="en-ZA" sz="2000" dirty="0" smtClean="0"/>
              <a:t>Waited long for responses to requests</a:t>
            </a:r>
          </a:p>
          <a:p>
            <a:pPr lvl="1"/>
            <a:r>
              <a:rPr lang="en-ZA" sz="2000" dirty="0" smtClean="0"/>
              <a:t>Needed to wait and follow-up on several occasions</a:t>
            </a:r>
          </a:p>
          <a:p>
            <a:pPr lvl="1"/>
            <a:r>
              <a:rPr lang="en-ZA" sz="2000" dirty="0" smtClean="0"/>
              <a:t>Time delays placed more pressure when assignment deadlines were on me</a:t>
            </a:r>
          </a:p>
          <a:p>
            <a:pPr lvl="1"/>
            <a:r>
              <a:rPr lang="en-ZA" sz="2000" dirty="0" smtClean="0"/>
              <a:t>Established direct contact with the advocacy and resource </a:t>
            </a:r>
            <a:r>
              <a:rPr lang="en-ZA" sz="2000" dirty="0" err="1" smtClean="0"/>
              <a:t>center</a:t>
            </a:r>
            <a:r>
              <a:rPr lang="en-ZA" sz="2000" dirty="0" smtClean="0"/>
              <a:t> for students with disabilities</a:t>
            </a:r>
          </a:p>
          <a:p>
            <a:pPr lvl="1"/>
            <a:r>
              <a:rPr lang="en-ZA" sz="2000" dirty="0" err="1" smtClean="0"/>
              <a:t>Costed</a:t>
            </a:r>
            <a:r>
              <a:rPr lang="en-ZA" sz="2000" dirty="0" smtClean="0"/>
              <a:t> me much in telephone expenses</a:t>
            </a:r>
            <a:endParaRPr lang="en-ZA" sz="2000" dirty="0"/>
          </a:p>
        </p:txBody>
      </p:sp>
    </p:spTree>
    <p:extLst>
      <p:ext uri="{BB962C8B-B14F-4D97-AF65-F5344CB8AC3E}">
        <p14:creationId xmlns:p14="http://schemas.microsoft.com/office/powerpoint/2010/main" val="36921010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6400" y="1600200"/>
            <a:ext cx="8229600" cy="4525963"/>
          </a:xfrm>
        </p:spPr>
        <p:txBody>
          <a:bodyPr>
            <a:normAutofit/>
          </a:bodyPr>
          <a:lstStyle/>
          <a:p>
            <a:pPr marL="0" indent="0">
              <a:buNone/>
            </a:pPr>
            <a:r>
              <a:rPr lang="en-ZA" sz="2000" dirty="0" smtClean="0"/>
              <a:t>At examination delivery, I had the news of software changes on the system. This meant the speech on the screen reading software was difficult to identify and I was not acquainted with the new/other software and how to navigate through the examination paper. The changes were not communicated to me before by the admin involved which led to devastation on top of existing examination tension; feeling incapacitated in an existing state of disability.</a:t>
            </a:r>
          </a:p>
          <a:p>
            <a:pPr marL="0" indent="0">
              <a:buNone/>
            </a:pPr>
            <a:r>
              <a:rPr lang="en-ZA" sz="2000" dirty="0" smtClean="0"/>
              <a:t>An exam officer told me to be positive and proceed with the exam; this was placing more pressure on a pressurised condition, an insensitive attitude, not understanding the dynamics of disability, pushing me to cope. With the assistance of the invigilator who patiently read and re-read information from the </a:t>
            </a:r>
            <a:r>
              <a:rPr lang="en-ZA" sz="2000" dirty="0"/>
              <a:t>e</a:t>
            </a:r>
            <a:r>
              <a:rPr lang="en-ZA" sz="2000" dirty="0" smtClean="0"/>
              <a:t>xam paper, I managed to complete and passed eventually.</a:t>
            </a:r>
            <a:endParaRPr lang="en-ZA" sz="2000" dirty="0"/>
          </a:p>
        </p:txBody>
      </p:sp>
      <p:sp>
        <p:nvSpPr>
          <p:cNvPr id="4" name="Title 3"/>
          <p:cNvSpPr>
            <a:spLocks noGrp="1"/>
          </p:cNvSpPr>
          <p:nvPr>
            <p:ph type="title"/>
          </p:nvPr>
        </p:nvSpPr>
        <p:spPr/>
        <p:txBody>
          <a:bodyPr>
            <a:normAutofit fontScale="90000"/>
          </a:bodyPr>
          <a:lstStyle/>
          <a:p>
            <a:r>
              <a:rPr lang="en-ZA" dirty="0" smtClean="0"/>
              <a:t>Challenge with poor communication</a:t>
            </a:r>
            <a:endParaRPr lang="en-ZA" dirty="0"/>
          </a:p>
        </p:txBody>
      </p:sp>
    </p:spTree>
    <p:extLst>
      <p:ext uri="{BB962C8B-B14F-4D97-AF65-F5344CB8AC3E}">
        <p14:creationId xmlns:p14="http://schemas.microsoft.com/office/powerpoint/2010/main" val="273177266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1214</TotalTime>
  <Words>1034</Words>
  <Application>Microsoft Office PowerPoint</Application>
  <PresentationFormat>On-screen Show (4:3)</PresentationFormat>
  <Paragraphs>120</Paragraphs>
  <Slides>16</Slides>
  <Notes>16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OPEN ACCESS 2018</vt:lpstr>
      <vt:lpstr>Zuleikha Abrahams</vt:lpstr>
      <vt:lpstr>INTRODUCTION</vt:lpstr>
      <vt:lpstr>Exploring various tertiary institutions</vt:lpstr>
      <vt:lpstr>Preparing for the studies</vt:lpstr>
      <vt:lpstr>Text books and study material</vt:lpstr>
      <vt:lpstr>More challenges…</vt:lpstr>
      <vt:lpstr>Communication and information</vt:lpstr>
      <vt:lpstr>Challenge with poor communication</vt:lpstr>
      <vt:lpstr>Lecturers and disability issues</vt:lpstr>
      <vt:lpstr>Reasonable accommodation: Extended time for exams</vt:lpstr>
      <vt:lpstr>Library catalogue</vt:lpstr>
      <vt:lpstr>Technological boom!</vt:lpstr>
      <vt:lpstr>Transport challenges for people with disabilities</vt:lpstr>
      <vt:lpstr>Reality…</vt:lpstr>
      <vt:lpstr>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OPEN ACCESS 2018</dc:title>
  <dc:creator>user</dc:creator>
  <cp:lastModifiedBy>user</cp:lastModifiedBy>
  <cp:revision>20</cp:revision>
  <dcterms:created xsi:type="dcterms:W3CDTF">2018-11-12T13:35:00Z</dcterms:created>
  <dcterms:modified xsi:type="dcterms:W3CDTF">2018-11-13T09:49:52Z</dcterms:modified>
</cp:coreProperties>
</file>