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9"/>
  </p:notesMasterIdLst>
  <p:sldIdLst>
    <p:sldId id="256" r:id="rId2"/>
    <p:sldId id="370" r:id="rId3"/>
    <p:sldId id="400" r:id="rId4"/>
    <p:sldId id="261" r:id="rId5"/>
    <p:sldId id="260" r:id="rId6"/>
    <p:sldId id="372" r:id="rId7"/>
    <p:sldId id="402" r:id="rId8"/>
    <p:sldId id="373" r:id="rId9"/>
    <p:sldId id="374" r:id="rId10"/>
    <p:sldId id="259" r:id="rId11"/>
    <p:sldId id="386" r:id="rId12"/>
    <p:sldId id="376" r:id="rId13"/>
    <p:sldId id="387" r:id="rId14"/>
    <p:sldId id="388" r:id="rId15"/>
    <p:sldId id="380" r:id="rId16"/>
    <p:sldId id="381" r:id="rId17"/>
    <p:sldId id="383" r:id="rId18"/>
    <p:sldId id="263" r:id="rId19"/>
    <p:sldId id="399" r:id="rId20"/>
    <p:sldId id="389" r:id="rId21"/>
    <p:sldId id="264" r:id="rId22"/>
    <p:sldId id="401" r:id="rId23"/>
    <p:sldId id="369" r:id="rId24"/>
    <p:sldId id="321" r:id="rId25"/>
    <p:sldId id="307" r:id="rId26"/>
    <p:sldId id="396" r:id="rId27"/>
    <p:sldId id="403" r:id="rId28"/>
    <p:sldId id="397" r:id="rId29"/>
    <p:sldId id="392" r:id="rId30"/>
    <p:sldId id="311" r:id="rId31"/>
    <p:sldId id="391" r:id="rId32"/>
    <p:sldId id="394" r:id="rId33"/>
    <p:sldId id="295" r:id="rId34"/>
    <p:sldId id="296" r:id="rId35"/>
    <p:sldId id="393" r:id="rId36"/>
    <p:sldId id="398" r:id="rId37"/>
    <p:sldId id="367"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F81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9928" autoAdjust="0"/>
  </p:normalViewPr>
  <p:slideViewPr>
    <p:cSldViewPr>
      <p:cViewPr>
        <p:scale>
          <a:sx n="66" d="100"/>
          <a:sy n="66" d="100"/>
        </p:scale>
        <p:origin x="-2094"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4BF8BA7-C412-40EC-88FA-7AF0205547FA}" type="datetimeFigureOut">
              <a:rPr lang="en-ZA" smtClean="0"/>
              <a:pPr/>
              <a:t>2011/12/08</a:t>
            </a:fld>
            <a:endParaRPr lang="en-Z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58C000A-764E-4867-A774-C39E5119BD7E}" type="slidenum">
              <a:rPr lang="en-ZA" smtClean="0"/>
              <a:pPr/>
              <a:t>‹#›</a:t>
            </a:fld>
            <a:endParaRPr lang="en-ZA"/>
          </a:p>
        </p:txBody>
      </p:sp>
    </p:spTree>
    <p:extLst>
      <p:ext uri="{BB962C8B-B14F-4D97-AF65-F5344CB8AC3E}">
        <p14:creationId xmlns:p14="http://schemas.microsoft.com/office/powerpoint/2010/main" val="8150206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memeburn.com/author/hiltontarrant/"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www.emc.com/collateral/demos/microsites/emc-digital-universe-2011/index.htm"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358C000A-764E-4867-A774-C39E5119BD7E}" type="slidenum">
              <a:rPr lang="en-ZA" smtClean="0"/>
              <a:pPr/>
              <a:t>4</a:t>
            </a:fld>
            <a:endParaRPr lang="en-ZA"/>
          </a:p>
        </p:txBody>
      </p:sp>
    </p:spTree>
    <p:extLst>
      <p:ext uri="{BB962C8B-B14F-4D97-AF65-F5344CB8AC3E}">
        <p14:creationId xmlns:p14="http://schemas.microsoft.com/office/powerpoint/2010/main" val="20951026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sz="1200" b="0" i="0" u="none" strike="noStrike" kern="1200" baseline="0" dirty="0" smtClean="0">
              <a:solidFill>
                <a:schemeClr val="tx1"/>
              </a:solidFill>
              <a:latin typeface="+mn-lt"/>
              <a:ea typeface="+mn-ea"/>
              <a:cs typeface="+mn-cs"/>
            </a:endParaRPr>
          </a:p>
          <a:p>
            <a:endParaRPr lang="en-ZA" sz="1200" b="0" i="0" u="none" strike="noStrike" kern="1200" baseline="0" dirty="0" smtClean="0">
              <a:solidFill>
                <a:schemeClr val="tx1"/>
              </a:solidFill>
              <a:latin typeface="+mn-lt"/>
              <a:ea typeface="+mn-ea"/>
              <a:cs typeface="+mn-cs"/>
            </a:endParaRPr>
          </a:p>
          <a:p>
            <a:r>
              <a:rPr lang="en-ZA" sz="1200" b="0" i="0" u="none" strike="noStrike" kern="1200" baseline="0" dirty="0" smtClean="0">
                <a:solidFill>
                  <a:schemeClr val="tx1"/>
                </a:solidFill>
                <a:latin typeface="+mn-lt"/>
                <a:ea typeface="+mn-ea"/>
                <a:cs typeface="+mn-cs"/>
              </a:rPr>
              <a:t> </a:t>
            </a:r>
          </a:p>
          <a:p>
            <a:r>
              <a:rPr lang="en-ZA" sz="1200" b="1" i="0" u="none" strike="noStrike" kern="1200" baseline="0" dirty="0" smtClean="0">
                <a:solidFill>
                  <a:schemeClr val="tx1"/>
                </a:solidFill>
                <a:latin typeface="+mn-lt"/>
                <a:ea typeface="+mn-ea"/>
                <a:cs typeface="+mn-cs"/>
              </a:rPr>
              <a:t>Open content </a:t>
            </a:r>
            <a:r>
              <a:rPr lang="en-ZA" sz="1200" b="0" i="0" u="none" strike="noStrike" kern="1200" baseline="0" dirty="0" smtClean="0">
                <a:solidFill>
                  <a:schemeClr val="tx1"/>
                </a:solidFill>
                <a:latin typeface="+mn-lt"/>
                <a:ea typeface="+mn-ea"/>
                <a:cs typeface="+mn-cs"/>
              </a:rPr>
              <a:t>refers to both teaching and research resources (with the term „</a:t>
            </a:r>
            <a:r>
              <a:rPr lang="en-ZA" sz="1200" b="1" i="0" u="none" strike="noStrike" kern="1200" baseline="0" dirty="0" smtClean="0">
                <a:solidFill>
                  <a:schemeClr val="tx1"/>
                </a:solidFill>
                <a:latin typeface="+mn-lt"/>
                <a:ea typeface="+mn-ea"/>
                <a:cs typeface="+mn-cs"/>
              </a:rPr>
              <a:t>open education resources</a:t>
            </a:r>
            <a:r>
              <a:rPr lang="en-ZA" sz="1200" b="0" i="0" u="none" strike="noStrike" kern="1200" baseline="0" dirty="0" smtClean="0">
                <a:solidFill>
                  <a:schemeClr val="tx1"/>
                </a:solidFill>
                <a:latin typeface="+mn-lt"/>
                <a:ea typeface="+mn-ea"/>
                <a:cs typeface="+mn-cs"/>
              </a:rPr>
              <a:t>‟ referring specifically to teaching resources). </a:t>
            </a:r>
          </a:p>
          <a:p>
            <a:r>
              <a:rPr lang="en-ZA" sz="1200" b="0" i="0" u="none" strike="noStrike" kern="1200" baseline="0" dirty="0" smtClean="0">
                <a:solidFill>
                  <a:schemeClr val="tx1"/>
                </a:solidFill>
                <a:latin typeface="+mn-lt"/>
                <a:ea typeface="+mn-ea"/>
                <a:cs typeface="+mn-cs"/>
              </a:rPr>
              <a:t> </a:t>
            </a:r>
            <a:r>
              <a:rPr lang="en-ZA" sz="1200" b="1" i="0" u="none" strike="noStrike" kern="1200" baseline="0" dirty="0" smtClean="0">
                <a:solidFill>
                  <a:schemeClr val="tx1"/>
                </a:solidFill>
                <a:latin typeface="+mn-lt"/>
                <a:ea typeface="+mn-ea"/>
                <a:cs typeface="+mn-cs"/>
              </a:rPr>
              <a:t>Open research </a:t>
            </a:r>
            <a:r>
              <a:rPr lang="en-ZA" sz="1200" b="0" i="0" u="none" strike="noStrike" kern="1200" baseline="0" dirty="0" smtClean="0">
                <a:solidFill>
                  <a:schemeClr val="tx1"/>
                </a:solidFill>
                <a:latin typeface="+mn-lt"/>
                <a:ea typeface="+mn-ea"/>
                <a:cs typeface="+mn-cs"/>
              </a:rPr>
              <a:t>is about making transparent all aspects of the research process, including data, methodology, analysis and outputs. </a:t>
            </a:r>
          </a:p>
          <a:p>
            <a:r>
              <a:rPr lang="en-ZA" sz="1200" b="0" i="0" u="none" strike="noStrike" kern="1200" baseline="0" dirty="0" smtClean="0">
                <a:solidFill>
                  <a:schemeClr val="tx1"/>
                </a:solidFill>
                <a:latin typeface="+mn-lt"/>
                <a:ea typeface="+mn-ea"/>
                <a:cs typeface="+mn-cs"/>
              </a:rPr>
              <a:t> </a:t>
            </a:r>
            <a:r>
              <a:rPr lang="en-ZA" sz="1200" b="1" i="0" u="none" strike="noStrike" kern="1200" baseline="0" dirty="0" smtClean="0">
                <a:solidFill>
                  <a:schemeClr val="tx1"/>
                </a:solidFill>
                <a:latin typeface="+mn-lt"/>
                <a:ea typeface="+mn-ea"/>
                <a:cs typeface="+mn-cs"/>
              </a:rPr>
              <a:t>Open licensing </a:t>
            </a:r>
            <a:r>
              <a:rPr lang="en-ZA" sz="1200" b="0" i="0" u="none" strike="noStrike" kern="1200" baseline="0" dirty="0" smtClean="0">
                <a:solidFill>
                  <a:schemeClr val="tx1"/>
                </a:solidFill>
                <a:latin typeface="+mn-lt"/>
                <a:ea typeface="+mn-ea"/>
                <a:cs typeface="+mn-cs"/>
              </a:rPr>
              <a:t>is a mechanism of intellectual property rights protection which enables access and/or re-use under varying conditions while attributing the original author. </a:t>
            </a:r>
          </a:p>
          <a:p>
            <a:endParaRPr lang="en-ZA" dirty="0"/>
          </a:p>
        </p:txBody>
      </p:sp>
      <p:sp>
        <p:nvSpPr>
          <p:cNvPr id="4" name="Slide Number Placeholder 3"/>
          <p:cNvSpPr>
            <a:spLocks noGrp="1"/>
          </p:cNvSpPr>
          <p:nvPr>
            <p:ph type="sldNum" sz="quarter" idx="10"/>
          </p:nvPr>
        </p:nvSpPr>
        <p:spPr/>
        <p:txBody>
          <a:bodyPr/>
          <a:lstStyle/>
          <a:p>
            <a:fld id="{358C000A-764E-4867-A774-C39E5119BD7E}" type="slidenum">
              <a:rPr lang="en-ZA" smtClean="0"/>
              <a:pPr/>
              <a:t>23</a:t>
            </a:fld>
            <a:endParaRPr lang="en-ZA"/>
          </a:p>
        </p:txBody>
      </p:sp>
    </p:spTree>
    <p:extLst>
      <p:ext uri="{BB962C8B-B14F-4D97-AF65-F5344CB8AC3E}">
        <p14:creationId xmlns:p14="http://schemas.microsoft.com/office/powerpoint/2010/main" val="26644446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p:spPr>
      </p:sp>
      <p:sp>
        <p:nvSpPr>
          <p:cNvPr id="716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ZA" smtClean="0"/>
              <a:t>&lt;div xmlns:cc="http://creativecommons.org/ns#" about="http://www.flickr.com/photos/jordigraells/2098331968/"&gt;&lt;a rel="cc:attributionURL" href="http://www.flickr.com/photos/jordigraells/"&gt;http://www.flickr.com/photos/jordigraells/&lt;/a&gt; / &lt;a rel="license" href="http://creativecommons.org/licenses/by/2.0/"&gt;CC BY 2.0&lt;/a&gt;&lt;/div&gt;</a:t>
            </a:r>
          </a:p>
        </p:txBody>
      </p:sp>
      <p:sp>
        <p:nvSpPr>
          <p:cNvPr id="4" name="Slide Number Placeholder 3"/>
          <p:cNvSpPr>
            <a:spLocks noGrp="1"/>
          </p:cNvSpPr>
          <p:nvPr>
            <p:ph type="sldNum" sz="quarter" idx="5"/>
          </p:nvPr>
        </p:nvSpPr>
        <p:spPr/>
        <p:txBody>
          <a:bodyPr/>
          <a:lstStyle/>
          <a:p>
            <a:pPr>
              <a:defRPr/>
            </a:pPr>
            <a:fld id="{9F2530F9-BC95-4936-8B7D-2949D0761F41}" type="slidenum">
              <a:rPr lang="en-ZA" smtClean="0"/>
              <a:pPr>
                <a:defRPr/>
              </a:pPr>
              <a:t>25</a:t>
            </a:fld>
            <a:endParaRPr lang="en-ZA"/>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ZA" dirty="0" smtClean="0"/>
              <a:t>• Data are from the United Nations </a:t>
            </a:r>
            <a:r>
              <a:rPr lang="en-ZA" dirty="0" err="1" smtClean="0"/>
              <a:t>Educational,Scientific</a:t>
            </a:r>
            <a:r>
              <a:rPr lang="en-ZA" dirty="0" smtClean="0"/>
              <a:t> and Cultural Organisation’s on-</a:t>
            </a:r>
            <a:r>
              <a:rPr lang="en-ZA" dirty="0" err="1" smtClean="0"/>
              <a:t>linestatistics</a:t>
            </a:r>
            <a:r>
              <a:rPr lang="en-ZA" dirty="0" smtClean="0"/>
              <a:t>, 2005.</a:t>
            </a:r>
          </a:p>
          <a:p>
            <a:pPr eaLnBrk="1" hangingPunct="1"/>
            <a:r>
              <a:rPr lang="en-ZA" dirty="0" smtClean="0"/>
              <a:t>• *Territories for which data have been estimated are not shown in the table.</a:t>
            </a:r>
          </a:p>
          <a:p>
            <a:pPr eaLnBrk="1" hangingPunct="1"/>
            <a:r>
              <a:rPr lang="en-ZA" dirty="0" smtClean="0"/>
              <a:t>• New books and pamphlets are shown, not</a:t>
            </a:r>
          </a:p>
          <a:p>
            <a:pPr eaLnBrk="1" hangingPunct="1"/>
            <a:r>
              <a:rPr lang="en-ZA" dirty="0" smtClean="0"/>
              <a:t>http://www.sasi.group.shef.ac.uk/worldmapper/posters/worldmapper_map343_ver5.pdfwww.worldmapper. Org</a:t>
            </a:r>
          </a:p>
          <a:p>
            <a:pPr eaLnBrk="1" hangingPunct="1"/>
            <a:r>
              <a:rPr lang="en-GB" dirty="0" smtClean="0"/>
              <a:t>This map shows the distribution of book and pamphlet titles published, not the number of copies sold.</a:t>
            </a:r>
          </a:p>
          <a:p>
            <a:pPr eaLnBrk="1" hangingPunct="1"/>
            <a:r>
              <a:rPr lang="en-GB" dirty="0" smtClean="0"/>
              <a:t>Western Europe dominates this map due to the high number of new books and pamphlets published in 1999. A book is defined as having at least 50</a:t>
            </a:r>
          </a:p>
          <a:p>
            <a:pPr eaLnBrk="1" hangingPunct="1"/>
            <a:r>
              <a:rPr lang="en-GB" dirty="0" smtClean="0"/>
              <a:t>pages, a pamphlet has 5 to 49 pages. In 1999 there were a million new book titles worldwide. The most new titles were produced in the United</a:t>
            </a:r>
          </a:p>
          <a:p>
            <a:pPr eaLnBrk="1" hangingPunct="1"/>
            <a:r>
              <a:rPr lang="en-GB" dirty="0" smtClean="0"/>
              <a:t>Kingdom, China and Germany. The world rate of new titles is 167 being published per million people per year.</a:t>
            </a:r>
          </a:p>
          <a:p>
            <a:endParaRPr lang="en-ZA" dirty="0"/>
          </a:p>
        </p:txBody>
      </p:sp>
      <p:sp>
        <p:nvSpPr>
          <p:cNvPr id="4" name="Slide Number Placeholder 3"/>
          <p:cNvSpPr>
            <a:spLocks noGrp="1"/>
          </p:cNvSpPr>
          <p:nvPr>
            <p:ph type="sldNum" sz="quarter" idx="10"/>
          </p:nvPr>
        </p:nvSpPr>
        <p:spPr/>
        <p:txBody>
          <a:bodyPr/>
          <a:lstStyle/>
          <a:p>
            <a:fld id="{358C000A-764E-4867-A774-C39E5119BD7E}" type="slidenum">
              <a:rPr lang="en-ZA" smtClean="0"/>
              <a:pPr/>
              <a:t>27</a:t>
            </a:fld>
            <a:endParaRPr lang="en-ZA"/>
          </a:p>
        </p:txBody>
      </p:sp>
    </p:spTree>
    <p:extLst>
      <p:ext uri="{BB962C8B-B14F-4D97-AF65-F5344CB8AC3E}">
        <p14:creationId xmlns:p14="http://schemas.microsoft.com/office/powerpoint/2010/main" val="16368185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sz="1200" b="0" i="0" u="none" strike="noStrike" kern="1200" baseline="0" dirty="0" smtClean="0">
                <a:solidFill>
                  <a:schemeClr val="tx1"/>
                </a:solidFill>
                <a:latin typeface="+mn-lt"/>
                <a:ea typeface="+mn-ea"/>
                <a:cs typeface="+mn-cs"/>
              </a:rPr>
              <a:t>At the individual level, a university can contribute resources while also building its own institutional profile. The University of Cape </a:t>
            </a:r>
            <a:r>
              <a:rPr lang="en-ZA" sz="1200" b="0" i="0" u="none" strike="noStrike" kern="1200" baseline="0" dirty="0" err="1" smtClean="0">
                <a:solidFill>
                  <a:schemeClr val="tx1"/>
                </a:solidFill>
                <a:latin typeface="+mn-lt"/>
                <a:ea typeface="+mn-ea"/>
                <a:cs typeface="+mn-cs"/>
              </a:rPr>
              <a:t>Town‟s</a:t>
            </a:r>
            <a:r>
              <a:rPr lang="en-ZA" sz="1200" b="0" i="0" u="none" strike="noStrike" kern="1200" baseline="0" dirty="0" smtClean="0">
                <a:solidFill>
                  <a:schemeClr val="tx1"/>
                </a:solidFill>
                <a:latin typeface="+mn-lt"/>
                <a:ea typeface="+mn-ea"/>
                <a:cs typeface="+mn-cs"/>
              </a:rPr>
              <a:t> </a:t>
            </a:r>
            <a:r>
              <a:rPr lang="en-ZA" sz="1200" b="0" i="0" u="none" strike="noStrike" kern="1200" baseline="0" dirty="0" err="1" smtClean="0">
                <a:solidFill>
                  <a:schemeClr val="tx1"/>
                </a:solidFill>
                <a:latin typeface="+mn-lt"/>
                <a:ea typeface="+mn-ea"/>
                <a:cs typeface="+mn-cs"/>
              </a:rPr>
              <a:t>OpenContent</a:t>
            </a:r>
            <a:r>
              <a:rPr lang="en-ZA" sz="1200" b="0" i="0" u="none" strike="noStrike" kern="1200" baseline="0" dirty="0" smtClean="0">
                <a:solidFill>
                  <a:schemeClr val="tx1"/>
                </a:solidFill>
                <a:latin typeface="+mn-lt"/>
                <a:ea typeface="+mn-ea"/>
                <a:cs typeface="+mn-cs"/>
              </a:rPr>
              <a:t> Directory (http://opencontent.uct.ac.za/) presently makes available 142 resources from 48 departments in the university. Usage statistics indicate that since its launch in February 2010, visitors have accessed resources 28,921 times. About two-thirds of the </a:t>
            </a:r>
            <a:r>
              <a:rPr lang="en-ZA" sz="1200" b="0" i="0" u="none" strike="noStrike" kern="1200" baseline="0" dirty="0" err="1" smtClean="0">
                <a:solidFill>
                  <a:schemeClr val="tx1"/>
                </a:solidFill>
                <a:latin typeface="+mn-lt"/>
                <a:ea typeface="+mn-ea"/>
                <a:cs typeface="+mn-cs"/>
              </a:rPr>
              <a:t>site‟s</a:t>
            </a:r>
            <a:r>
              <a:rPr lang="en-ZA" sz="1200" b="0" i="0" u="none" strike="noStrike" kern="1200" baseline="0" dirty="0" smtClean="0">
                <a:solidFill>
                  <a:schemeClr val="tx1"/>
                </a:solidFill>
                <a:latin typeface="+mn-lt"/>
                <a:ea typeface="+mn-ea"/>
                <a:cs typeface="+mn-cs"/>
              </a:rPr>
              <a:t> visitors are from African countries – of the 31,712 visitors from 166 countries, 20,841 were from 42 African countries. </a:t>
            </a:r>
          </a:p>
          <a:p>
            <a:r>
              <a:rPr lang="en-ZA" dirty="0" smtClean="0"/>
              <a:t>In addition to access, the open imperative also enables participation and collaboration. An example is the African Virtual University (AVU) which through its Open Education Resources Portal provides an example of both community building and contribution. Through the AVU Portal launched in January 2011, the AVU has made available 219 open educational modules in three languages (largely in maths and science). These were developed collaboratively by clusters in 10 African countries and the resources have been downloaded by 142 countries, with significant numbers from Brazil and the United States (</a:t>
            </a:r>
            <a:r>
              <a:rPr lang="en-ZA" dirty="0" err="1" smtClean="0"/>
              <a:t>Diallo</a:t>
            </a:r>
            <a:r>
              <a:rPr lang="en-ZA" dirty="0" smtClean="0"/>
              <a:t> 2011). The Portal has been internationally recognised, receiving the Best Emerging Initiative Award in the </a:t>
            </a:r>
            <a:r>
              <a:rPr lang="en-ZA" dirty="0" err="1" smtClean="0"/>
              <a:t>OpenCourseware</a:t>
            </a:r>
            <a:r>
              <a:rPr lang="en-ZA" dirty="0" smtClean="0"/>
              <a:t> </a:t>
            </a:r>
            <a:r>
              <a:rPr lang="en-ZA" dirty="0" err="1" smtClean="0"/>
              <a:t>People.s</a:t>
            </a:r>
            <a:r>
              <a:rPr lang="en-ZA" dirty="0" smtClean="0"/>
              <a:t> Choice Awards in 2011.</a:t>
            </a:r>
            <a:endParaRPr lang="en-ZA" dirty="0"/>
          </a:p>
        </p:txBody>
      </p:sp>
      <p:sp>
        <p:nvSpPr>
          <p:cNvPr id="4" name="Slide Number Placeholder 3"/>
          <p:cNvSpPr>
            <a:spLocks noGrp="1"/>
          </p:cNvSpPr>
          <p:nvPr>
            <p:ph type="sldNum" sz="quarter" idx="10"/>
          </p:nvPr>
        </p:nvSpPr>
        <p:spPr/>
        <p:txBody>
          <a:bodyPr/>
          <a:lstStyle/>
          <a:p>
            <a:fld id="{358C000A-764E-4867-A774-C39E5119BD7E}" type="slidenum">
              <a:rPr lang="en-ZA" smtClean="0"/>
              <a:pPr/>
              <a:t>28</a:t>
            </a:fld>
            <a:endParaRPr lang="en-ZA"/>
          </a:p>
        </p:txBody>
      </p:sp>
    </p:spTree>
    <p:extLst>
      <p:ext uri="{BB962C8B-B14F-4D97-AF65-F5344CB8AC3E}">
        <p14:creationId xmlns:p14="http://schemas.microsoft.com/office/powerpoint/2010/main" val="33226013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727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ZA" dirty="0" smtClean="0"/>
              <a:t>http://openaccessenvironmentalist.wordpress.com/2009/04/04/what-is-open-access-2/</a:t>
            </a:r>
          </a:p>
          <a:p>
            <a:pPr eaLnBrk="1" hangingPunct="1">
              <a:spcBef>
                <a:spcPct val="0"/>
              </a:spcBef>
            </a:pPr>
            <a:r>
              <a:rPr lang="en-ZA" dirty="0" smtClean="0"/>
              <a:t>http://www.plos.org/</a:t>
            </a:r>
          </a:p>
          <a:p>
            <a:pPr eaLnBrk="1" hangingPunct="1">
              <a:spcBef>
                <a:spcPct val="0"/>
              </a:spcBef>
            </a:pPr>
            <a:endParaRPr lang="en-ZA" dirty="0" smtClean="0"/>
          </a:p>
          <a:p>
            <a:r>
              <a:rPr lang="en-ZA" dirty="0" smtClean="0"/>
              <a:t>The Directory of Open Access Repositories (DOAR) now lists 2,085 repositories globally, of which 51 repositories are found in 15 African countries.</a:t>
            </a:r>
          </a:p>
          <a:p>
            <a:r>
              <a:rPr lang="en-ZA" dirty="0" smtClean="0"/>
              <a:t>Insert image of DOAR</a:t>
            </a:r>
          </a:p>
          <a:p>
            <a:pPr eaLnBrk="1" hangingPunct="1">
              <a:spcBef>
                <a:spcPct val="0"/>
              </a:spcBef>
            </a:pPr>
            <a:endParaRPr lang="en-ZA" dirty="0" smtClean="0"/>
          </a:p>
          <a:p>
            <a:pPr eaLnBrk="1" hangingPunct="1">
              <a:spcBef>
                <a:spcPct val="0"/>
              </a:spcBef>
            </a:pPr>
            <a:endParaRPr lang="en-ZA" dirty="0" smtClean="0"/>
          </a:p>
        </p:txBody>
      </p:sp>
      <p:sp>
        <p:nvSpPr>
          <p:cNvPr id="133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289ACE8-8BA3-4B13-BABF-7CF17A1C82D4}" type="slidenum">
              <a:rPr lang="en-ZA"/>
              <a:pPr fontAlgn="base">
                <a:spcBef>
                  <a:spcPct val="0"/>
                </a:spcBef>
                <a:spcAft>
                  <a:spcPct val="0"/>
                </a:spcAft>
                <a:defRPr/>
              </a:pPr>
              <a:t>30</a:t>
            </a:fld>
            <a:endParaRPr lang="en-Z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err="1" smtClean="0"/>
              <a:t>Jenni</a:t>
            </a:r>
            <a:r>
              <a:rPr lang="en-ZA" dirty="0" smtClean="0"/>
              <a:t> Parker</a:t>
            </a:r>
            <a:endParaRPr lang="en-ZA" dirty="0"/>
          </a:p>
        </p:txBody>
      </p:sp>
      <p:sp>
        <p:nvSpPr>
          <p:cNvPr id="4" name="Slide Number Placeholder 3"/>
          <p:cNvSpPr>
            <a:spLocks noGrp="1"/>
          </p:cNvSpPr>
          <p:nvPr>
            <p:ph type="sldNum" sz="quarter" idx="10"/>
          </p:nvPr>
        </p:nvSpPr>
        <p:spPr/>
        <p:txBody>
          <a:bodyPr/>
          <a:lstStyle/>
          <a:p>
            <a:fld id="{358C000A-764E-4867-A774-C39E5119BD7E}" type="slidenum">
              <a:rPr lang="en-ZA" smtClean="0"/>
              <a:pPr/>
              <a:t>9</a:t>
            </a:fld>
            <a:endParaRPr lang="en-Z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dirty="0" err="1" smtClean="0"/>
              <a:t>Jenni</a:t>
            </a:r>
            <a:r>
              <a:rPr lang="en-ZA" dirty="0" smtClean="0"/>
              <a:t> Parker 2011, </a:t>
            </a:r>
            <a:r>
              <a:rPr lang="en-ZA" sz="1200" b="0" i="0" u="none" strike="noStrike" kern="1200" baseline="0" dirty="0" smtClean="0">
                <a:solidFill>
                  <a:schemeClr val="tx1"/>
                </a:solidFill>
                <a:latin typeface="+mn-lt"/>
                <a:ea typeface="+mn-ea"/>
                <a:cs typeface="+mn-cs"/>
              </a:rPr>
              <a:t> MOBILE, LEARNING  TOOLKIT\</a:t>
            </a:r>
          </a:p>
          <a:p>
            <a:pPr marL="0" marR="0" indent="0" algn="l" defTabSz="914400" rtl="0" eaLnBrk="1" fontAlgn="auto" latinLnBrk="0" hangingPunct="1">
              <a:lnSpc>
                <a:spcPct val="100000"/>
              </a:lnSpc>
              <a:spcBef>
                <a:spcPts val="0"/>
              </a:spcBef>
              <a:spcAft>
                <a:spcPts val="0"/>
              </a:spcAft>
              <a:buClrTx/>
              <a:buSzTx/>
              <a:buFontTx/>
              <a:buNone/>
              <a:tabLst/>
              <a:defRPr/>
            </a:pPr>
            <a:r>
              <a:rPr lang="en-ZA" sz="1200" kern="1200" dirty="0" smtClean="0">
                <a:solidFill>
                  <a:schemeClr val="tx1"/>
                </a:solidFill>
                <a:effectLst/>
                <a:latin typeface="+mn-lt"/>
                <a:ea typeface="+mn-ea"/>
                <a:cs typeface="+mn-cs"/>
              </a:rPr>
              <a:t>The Mobility 2011 research project, conducted by World Wide </a:t>
            </a:r>
            <a:r>
              <a:rPr lang="en-ZA" sz="1200" kern="1200" dirty="0" err="1" smtClean="0">
                <a:solidFill>
                  <a:schemeClr val="tx1"/>
                </a:solidFill>
                <a:effectLst/>
                <a:latin typeface="+mn-lt"/>
                <a:ea typeface="+mn-ea"/>
                <a:cs typeface="+mn-cs"/>
              </a:rPr>
              <a:t>Worx</a:t>
            </a:r>
            <a:r>
              <a:rPr lang="en-ZA" sz="1200" kern="1200" dirty="0" smtClean="0">
                <a:solidFill>
                  <a:schemeClr val="tx1"/>
                </a:solidFill>
                <a:effectLst/>
                <a:latin typeface="+mn-lt"/>
                <a:ea typeface="+mn-ea"/>
                <a:cs typeface="+mn-cs"/>
              </a:rPr>
              <a:t> and backed by First National Bank, reveals that 39% of urban South Africans and 27% of rural users are now browsing the Internet on their phones. The study excludes “deep rural” users, and represents around 20-million South Africans aged 16 and above. This means that at least 6-million South Africans now have Internet access on their phones.</a:t>
            </a:r>
          </a:p>
          <a:p>
            <a:r>
              <a:rPr lang="en-ZA" sz="1200" kern="1200" dirty="0" smtClean="0">
                <a:solidFill>
                  <a:schemeClr val="tx1"/>
                </a:solidFill>
                <a:effectLst/>
                <a:latin typeface="+mn-lt"/>
                <a:ea typeface="+mn-ea"/>
                <a:cs typeface="+mn-cs"/>
              </a:rPr>
              <a:t>The most dramatic shift of all, however, is the arrival of e-mail in the rural user-base and its growth among urban users. There has been a substantial shift among the latter, with urban use rising from 10% in 2009 to 27% at the end of 2010. While the percentage growth among rural users is lower, the fact that it was almost non-existent a year before means the 12% penetration reported for 2010 indicates mobile e-mail becoming a mainstream tool across the population. </a:t>
            </a:r>
          </a:p>
          <a:p>
            <a:r>
              <a:rPr lang="en-ZA" sz="1200" kern="1200" dirty="0" smtClean="0">
                <a:solidFill>
                  <a:schemeClr val="tx1"/>
                </a:solidFill>
                <a:effectLst/>
                <a:latin typeface="+mn-lt"/>
                <a:ea typeface="+mn-ea"/>
                <a:cs typeface="+mn-cs"/>
              </a:rPr>
              <a:t> </a:t>
            </a:r>
          </a:p>
          <a:p>
            <a:r>
              <a:rPr lang="en-ZA" sz="1200" kern="1200" dirty="0" smtClean="0">
                <a:solidFill>
                  <a:schemeClr val="tx1"/>
                </a:solidFill>
                <a:effectLst/>
                <a:latin typeface="+mn-lt"/>
                <a:ea typeface="+mn-ea"/>
                <a:cs typeface="+mn-cs"/>
              </a:rPr>
              <a:t>While cameras, diaries and games continue to dominate the list of features used on phones, FM radio and music players have become part of a mobile “Big Five”. However, there is a significant difference in the features preferred by urban and rural phone users. Three quarters of urban respondents (75%) use their phone cameras, but little more than half of rural respondents (55%). Music players on the phone get the vote of 53% of urban users, versus 36% of rural users. Surprisingly, the gap is reversed when it comes to games on the phone: 54% of urban users enjoy these, compared to 65% of rural users</a:t>
            </a:r>
            <a:endParaRPr lang="en-ZA" dirty="0"/>
          </a:p>
        </p:txBody>
      </p:sp>
      <p:sp>
        <p:nvSpPr>
          <p:cNvPr id="4" name="Slide Number Placeholder 3"/>
          <p:cNvSpPr>
            <a:spLocks noGrp="1"/>
          </p:cNvSpPr>
          <p:nvPr>
            <p:ph type="sldNum" sz="quarter" idx="10"/>
          </p:nvPr>
        </p:nvSpPr>
        <p:spPr/>
        <p:txBody>
          <a:bodyPr/>
          <a:lstStyle/>
          <a:p>
            <a:fld id="{358C000A-764E-4867-A774-C39E5119BD7E}" type="slidenum">
              <a:rPr lang="en-ZA" smtClean="0"/>
              <a:pPr/>
              <a:t>10</a:t>
            </a:fld>
            <a:endParaRPr lang="en-ZA"/>
          </a:p>
        </p:txBody>
      </p:sp>
    </p:spTree>
    <p:extLst>
      <p:ext uri="{BB962C8B-B14F-4D97-AF65-F5344CB8AC3E}">
        <p14:creationId xmlns:p14="http://schemas.microsoft.com/office/powerpoint/2010/main" val="42183778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ITU 2011</a:t>
            </a:r>
            <a:endParaRPr lang="en-ZA" dirty="0"/>
          </a:p>
        </p:txBody>
      </p:sp>
      <p:sp>
        <p:nvSpPr>
          <p:cNvPr id="4" name="Slide Number Placeholder 3"/>
          <p:cNvSpPr>
            <a:spLocks noGrp="1"/>
          </p:cNvSpPr>
          <p:nvPr>
            <p:ph type="sldNum" sz="quarter" idx="10"/>
          </p:nvPr>
        </p:nvSpPr>
        <p:spPr/>
        <p:txBody>
          <a:bodyPr/>
          <a:lstStyle/>
          <a:p>
            <a:fld id="{358C000A-764E-4867-A774-C39E5119BD7E}" type="slidenum">
              <a:rPr lang="en-ZA" smtClean="0"/>
              <a:pPr/>
              <a:t>11</a:t>
            </a:fld>
            <a:endParaRPr lang="en-Z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ITU 2011</a:t>
            </a:r>
            <a:endParaRPr lang="en-ZA" dirty="0"/>
          </a:p>
        </p:txBody>
      </p:sp>
      <p:sp>
        <p:nvSpPr>
          <p:cNvPr id="4" name="Slide Number Placeholder 3"/>
          <p:cNvSpPr>
            <a:spLocks noGrp="1"/>
          </p:cNvSpPr>
          <p:nvPr>
            <p:ph type="sldNum" sz="quarter" idx="10"/>
          </p:nvPr>
        </p:nvSpPr>
        <p:spPr/>
        <p:txBody>
          <a:bodyPr/>
          <a:lstStyle/>
          <a:p>
            <a:fld id="{358C000A-764E-4867-A774-C39E5119BD7E}" type="slidenum">
              <a:rPr lang="en-ZA" smtClean="0"/>
              <a:pPr/>
              <a:t>12</a:t>
            </a:fld>
            <a:endParaRPr lang="en-ZA"/>
          </a:p>
        </p:txBody>
      </p:sp>
    </p:spTree>
    <p:extLst>
      <p:ext uri="{BB962C8B-B14F-4D97-AF65-F5344CB8AC3E}">
        <p14:creationId xmlns:p14="http://schemas.microsoft.com/office/powerpoint/2010/main" val="3279969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Measuring the Information Society ITU 2011</a:t>
            </a:r>
          </a:p>
          <a:p>
            <a:r>
              <a:rPr lang="en-GB" sz="1200" kern="1200" dirty="0" smtClean="0">
                <a:solidFill>
                  <a:schemeClr val="tx1"/>
                </a:solidFill>
                <a:effectLst/>
                <a:latin typeface="+mn-lt"/>
                <a:ea typeface="+mn-ea"/>
                <a:cs typeface="+mn-cs"/>
              </a:rPr>
              <a:t>Specific details of cell phone ownership and use by all South African students are not available. Research amongst school children research shows that 98-99% of high school learners across all school types owned a cell phone (Tustin, D, van </a:t>
            </a:r>
            <a:r>
              <a:rPr lang="en-GB" sz="1200" kern="1200" dirty="0" err="1" smtClean="0">
                <a:solidFill>
                  <a:schemeClr val="tx1"/>
                </a:solidFill>
                <a:effectLst/>
                <a:latin typeface="+mn-lt"/>
                <a:ea typeface="+mn-ea"/>
                <a:cs typeface="+mn-cs"/>
              </a:rPr>
              <a:t>Aardt</a:t>
            </a:r>
            <a:r>
              <a:rPr lang="en-GB" sz="1200" kern="1200" dirty="0" smtClean="0">
                <a:solidFill>
                  <a:schemeClr val="tx1"/>
                </a:solidFill>
                <a:effectLst/>
                <a:latin typeface="+mn-lt"/>
                <a:ea typeface="+mn-ea"/>
                <a:cs typeface="+mn-cs"/>
              </a:rPr>
              <a:t>, I &amp;  </a:t>
            </a:r>
            <a:r>
              <a:rPr lang="en-GB" sz="1200" kern="1200" dirty="0" err="1" smtClean="0">
                <a:solidFill>
                  <a:schemeClr val="tx1"/>
                </a:solidFill>
                <a:effectLst/>
                <a:latin typeface="+mn-lt"/>
                <a:ea typeface="+mn-ea"/>
                <a:cs typeface="+mn-cs"/>
              </a:rPr>
              <a:t>Shai</a:t>
            </a:r>
            <a:r>
              <a:rPr lang="en-GB" sz="1200" kern="1200" dirty="0" smtClean="0">
                <a:solidFill>
                  <a:schemeClr val="tx1"/>
                </a:solidFill>
                <a:effectLst/>
                <a:latin typeface="+mn-lt"/>
                <a:ea typeface="+mn-ea"/>
                <a:cs typeface="+mn-cs"/>
              </a:rPr>
              <a:t>, 2009, </a:t>
            </a:r>
            <a:r>
              <a:rPr lang="en-GB" sz="1200" i="1" kern="1200" dirty="0" smtClean="0">
                <a:solidFill>
                  <a:schemeClr val="tx1"/>
                </a:solidFill>
                <a:effectLst/>
                <a:latin typeface="+mn-lt"/>
                <a:ea typeface="+mn-ea"/>
                <a:cs typeface="+mn-cs"/>
              </a:rPr>
              <a:t>New media usage and behaviour among adolescents in selected schools of Gauteng</a:t>
            </a:r>
            <a:r>
              <a:rPr lang="en-GB" sz="1200" kern="1200" dirty="0" smtClean="0">
                <a:solidFill>
                  <a:schemeClr val="tx1"/>
                </a:solidFill>
                <a:effectLst/>
                <a:latin typeface="+mn-lt"/>
                <a:ea typeface="+mn-ea"/>
                <a:cs typeface="+mn-cs"/>
              </a:rPr>
              <a:t>, UNISA). </a:t>
            </a:r>
            <a:endParaRPr lang="en-ZA" dirty="0"/>
          </a:p>
        </p:txBody>
      </p:sp>
      <p:sp>
        <p:nvSpPr>
          <p:cNvPr id="4" name="Slide Number Placeholder 3"/>
          <p:cNvSpPr>
            <a:spLocks noGrp="1"/>
          </p:cNvSpPr>
          <p:nvPr>
            <p:ph type="sldNum" sz="quarter" idx="10"/>
          </p:nvPr>
        </p:nvSpPr>
        <p:spPr/>
        <p:txBody>
          <a:bodyPr/>
          <a:lstStyle/>
          <a:p>
            <a:fld id="{358C000A-764E-4867-A774-C39E5119BD7E}" type="slidenum">
              <a:rPr lang="en-ZA" smtClean="0"/>
              <a:pPr/>
              <a:t>15</a:t>
            </a:fld>
            <a:endParaRPr lang="en-ZA"/>
          </a:p>
        </p:txBody>
      </p:sp>
    </p:spTree>
    <p:extLst>
      <p:ext uri="{BB962C8B-B14F-4D97-AF65-F5344CB8AC3E}">
        <p14:creationId xmlns:p14="http://schemas.microsoft.com/office/powerpoint/2010/main" val="36429405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From Horizon Report 2011</a:t>
            </a:r>
          </a:p>
          <a:p>
            <a:r>
              <a:rPr lang="en-ZA" dirty="0" smtClean="0"/>
              <a:t>And</a:t>
            </a:r>
            <a:r>
              <a:rPr lang="en-ZA" baseline="0" dirty="0" smtClean="0"/>
              <a:t> Mobile Education Landscape Report 2011 GSMA</a:t>
            </a:r>
            <a:endParaRPr lang="en-ZA" dirty="0"/>
          </a:p>
        </p:txBody>
      </p:sp>
      <p:sp>
        <p:nvSpPr>
          <p:cNvPr id="4" name="Slide Number Placeholder 3"/>
          <p:cNvSpPr>
            <a:spLocks noGrp="1"/>
          </p:cNvSpPr>
          <p:nvPr>
            <p:ph type="sldNum" sz="quarter" idx="10"/>
          </p:nvPr>
        </p:nvSpPr>
        <p:spPr/>
        <p:txBody>
          <a:bodyPr/>
          <a:lstStyle/>
          <a:p>
            <a:fld id="{358C000A-764E-4867-A774-C39E5119BD7E}" type="slidenum">
              <a:rPr lang="en-ZA" smtClean="0"/>
              <a:pPr/>
              <a:t>16</a:t>
            </a:fld>
            <a:endParaRPr lang="en-ZA"/>
          </a:p>
        </p:txBody>
      </p:sp>
    </p:spTree>
    <p:extLst>
      <p:ext uri="{BB962C8B-B14F-4D97-AF65-F5344CB8AC3E}">
        <p14:creationId xmlns:p14="http://schemas.microsoft.com/office/powerpoint/2010/main" val="8279196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ZA" sz="1200" dirty="0" err="1" smtClean="0"/>
              <a:t>Kurwel</a:t>
            </a:r>
            <a:r>
              <a:rPr lang="en-ZA" sz="1200" dirty="0" smtClean="0"/>
              <a:t> quote from </a:t>
            </a:r>
            <a:r>
              <a:rPr lang="en-ZA" sz="1200" b="0" dirty="0" smtClean="0"/>
              <a:t>http://lonewolflibrarian.wordpress.com/2011/10/17/how-opencourseware-is-democratizing-the-college-classroom-10-17-11</a:t>
            </a:r>
            <a:endParaRPr lang="en-US" b="0" dirty="0" smtClean="0"/>
          </a:p>
          <a:p>
            <a:pPr eaLnBrk="1" hangingPunct="1">
              <a:spcBef>
                <a:spcPct val="0"/>
              </a:spcBef>
            </a:pPr>
            <a:r>
              <a:rPr lang="en-US" b="0" dirty="0" smtClean="0"/>
              <a:t>Apps images</a:t>
            </a:r>
            <a:r>
              <a:rPr lang="en-US" b="0" baseline="0" dirty="0" smtClean="0"/>
              <a:t> from </a:t>
            </a:r>
            <a:r>
              <a:rPr lang="en-US" b="0" dirty="0" smtClean="0">
                <a:solidFill>
                  <a:schemeClr val="bg1"/>
                </a:solidFill>
                <a:ea typeface="ＭＳ Ｐゴシック" pitchFamily="34" charset="-128"/>
              </a:rPr>
              <a:t>Information 2.0 and Beyond: Where are we, where are we going? </a:t>
            </a:r>
            <a:r>
              <a:rPr lang="en-US" b="0" dirty="0" smtClean="0">
                <a:solidFill>
                  <a:schemeClr val="accent1">
                    <a:lumMod val="75000"/>
                  </a:schemeClr>
                </a:solidFill>
                <a:latin typeface="Malgun Gothic" pitchFamily="34" charset="-127"/>
                <a:ea typeface="Malgun Gothic" pitchFamily="34" charset="-127"/>
              </a:rPr>
              <a:t>Kristen Purcell, </a:t>
            </a:r>
            <a:r>
              <a:rPr lang="en-US" b="0" dirty="0" err="1" smtClean="0">
                <a:solidFill>
                  <a:schemeClr val="accent1">
                    <a:lumMod val="75000"/>
                  </a:schemeClr>
                </a:solidFill>
                <a:latin typeface="Malgun Gothic" pitchFamily="34" charset="-127"/>
                <a:ea typeface="Malgun Gothic" pitchFamily="34" charset="-127"/>
              </a:rPr>
              <a:t>Ph.D.Associate</a:t>
            </a:r>
            <a:r>
              <a:rPr lang="en-US" b="0" dirty="0" smtClean="0">
                <a:solidFill>
                  <a:schemeClr val="accent1">
                    <a:lumMod val="75000"/>
                  </a:schemeClr>
                </a:solidFill>
                <a:latin typeface="Malgun Gothic" pitchFamily="34" charset="-127"/>
                <a:ea typeface="Malgun Gothic" pitchFamily="34" charset="-127"/>
              </a:rPr>
              <a:t> Director, Research Pew Internet Project </a:t>
            </a:r>
            <a:r>
              <a:rPr lang="en-US" b="0" dirty="0" smtClean="0"/>
              <a:t>Presented at </a:t>
            </a:r>
            <a:r>
              <a:rPr lang="en-US" b="0" dirty="0" smtClean="0">
                <a:solidFill>
                  <a:schemeClr val="accent1">
                    <a:lumMod val="75000"/>
                  </a:schemeClr>
                </a:solidFill>
                <a:latin typeface="Malgun Gothic" pitchFamily="34" charset="-127"/>
                <a:ea typeface="Malgun Gothic" pitchFamily="34" charset="-127"/>
              </a:rPr>
              <a:t>APLIC 44</a:t>
            </a:r>
            <a:r>
              <a:rPr lang="en-US" b="0" baseline="30000" dirty="0" smtClean="0">
                <a:solidFill>
                  <a:schemeClr val="accent1">
                    <a:lumMod val="75000"/>
                  </a:schemeClr>
                </a:solidFill>
                <a:latin typeface="Malgun Gothic" pitchFamily="34" charset="-127"/>
                <a:ea typeface="Malgun Gothic" pitchFamily="34" charset="-127"/>
              </a:rPr>
              <a:t>th</a:t>
            </a:r>
            <a:r>
              <a:rPr lang="en-US" b="0" dirty="0" smtClean="0">
                <a:solidFill>
                  <a:schemeClr val="accent1">
                    <a:lumMod val="75000"/>
                  </a:schemeClr>
                </a:solidFill>
                <a:latin typeface="Malgun Gothic" pitchFamily="34" charset="-127"/>
                <a:ea typeface="Malgun Gothic" pitchFamily="34" charset="-127"/>
              </a:rPr>
              <a:t> Annual Conference March 29th, 2011 Washington, DC</a:t>
            </a:r>
          </a:p>
          <a:p>
            <a:r>
              <a:rPr lang="en-ZA" b="1" dirty="0" smtClean="0"/>
              <a:t>With millions of smartphones in South Africa, where are all the apps?</a:t>
            </a:r>
          </a:p>
          <a:p>
            <a:r>
              <a:rPr lang="en-ZA" dirty="0" smtClean="0">
                <a:effectLst/>
              </a:rPr>
              <a:t>19</a:t>
            </a:r>
            <a:br>
              <a:rPr lang="en-ZA" dirty="0" smtClean="0">
                <a:effectLst/>
              </a:rPr>
            </a:br>
            <a:r>
              <a:rPr lang="en-ZA" dirty="0" err="1" smtClean="0">
                <a:effectLst/>
              </a:rPr>
              <a:t>inShare</a:t>
            </a:r>
            <a:r>
              <a:rPr lang="en-ZA" dirty="0" smtClean="0">
                <a:effectLst/>
              </a:rPr>
              <a:t> </a:t>
            </a:r>
          </a:p>
          <a:p>
            <a:r>
              <a:rPr lang="en-ZA" dirty="0" smtClean="0"/>
              <a:t>By </a:t>
            </a:r>
            <a:r>
              <a:rPr lang="en-ZA" dirty="0" smtClean="0">
                <a:hlinkClick r:id="rId3" tooltip="Posts by Hilton Tarrant: Columnist"/>
              </a:rPr>
              <a:t>Hilton Tarrant: Columnist</a:t>
            </a:r>
            <a:r>
              <a:rPr lang="en-ZA" dirty="0" smtClean="0"/>
              <a:t/>
            </a:r>
            <a:br>
              <a:rPr lang="en-ZA" dirty="0" smtClean="0"/>
            </a:br>
            <a:endParaRPr lang="en-ZA" dirty="0" smtClean="0"/>
          </a:p>
          <a:p>
            <a:pPr eaLnBrk="1" hangingPunct="1">
              <a:spcBef>
                <a:spcPct val="0"/>
              </a:spcBef>
            </a:pPr>
            <a:r>
              <a:rPr lang="en-US" b="0" dirty="0" smtClean="0">
                <a:solidFill>
                  <a:schemeClr val="accent1">
                    <a:lumMod val="75000"/>
                  </a:schemeClr>
                </a:solidFill>
                <a:latin typeface="Malgun Gothic" pitchFamily="34" charset="-127"/>
                <a:ea typeface="Malgun Gothic" pitchFamily="34" charset="-127"/>
              </a:rPr>
              <a:t>http://memeburn.com/2011/09/with-millions-of-smartphones-in-south-africa-where-are-all-the-apps/?utm_source=feedburner</a:t>
            </a:r>
          </a:p>
          <a:p>
            <a:pPr eaLnBrk="1" hangingPunct="1">
              <a:spcBef>
                <a:spcPct val="0"/>
              </a:spcBef>
            </a:pPr>
            <a:r>
              <a:rPr lang="en-GB" sz="1200" kern="1200" dirty="0" smtClean="0">
                <a:solidFill>
                  <a:schemeClr val="tx1"/>
                </a:solidFill>
                <a:effectLst/>
                <a:latin typeface="+mn-lt"/>
                <a:ea typeface="+mn-ea"/>
                <a:cs typeface="+mn-cs"/>
              </a:rPr>
              <a:t>A recent survey conducted amongst 693 students across 6 universities in South Africa showed that 70% had Smart Phones (</a:t>
            </a:r>
            <a:r>
              <a:rPr lang="en-GB" sz="1200" kern="1200" dirty="0" err="1" smtClean="0">
                <a:solidFill>
                  <a:schemeClr val="tx1"/>
                </a:solidFill>
                <a:effectLst/>
                <a:latin typeface="+mn-lt"/>
                <a:ea typeface="+mn-ea"/>
                <a:cs typeface="+mn-cs"/>
              </a:rPr>
              <a:t>StudentVillage</a:t>
            </a:r>
            <a:r>
              <a:rPr lang="en-GB" sz="1200" kern="1200" dirty="0" smtClean="0">
                <a:solidFill>
                  <a:schemeClr val="tx1"/>
                </a:solidFill>
                <a:effectLst/>
                <a:latin typeface="+mn-lt"/>
                <a:ea typeface="+mn-ea"/>
                <a:cs typeface="+mn-cs"/>
              </a:rPr>
              <a:t> 2011</a:t>
            </a:r>
            <a:endParaRPr lang="en-US" b="0" dirty="0" smtClean="0">
              <a:solidFill>
                <a:schemeClr val="accent1">
                  <a:lumMod val="75000"/>
                </a:schemeClr>
              </a:solidFill>
              <a:latin typeface="Malgun Gothic" pitchFamily="34" charset="-127"/>
              <a:ea typeface="Malgun Gothic" pitchFamily="34" charset="-127"/>
            </a:endParaRPr>
          </a:p>
          <a:p>
            <a:pPr eaLnBrk="1" hangingPunct="1">
              <a:spcBef>
                <a:spcPct val="0"/>
              </a:spcBef>
            </a:pPr>
            <a:endParaRPr lang="en-US" b="0" dirty="0" smtClean="0">
              <a:solidFill>
                <a:schemeClr val="accent1">
                  <a:lumMod val="75000"/>
                </a:schemeClr>
              </a:solidFill>
              <a:latin typeface="Malgun Gothic" pitchFamily="34" charset="-127"/>
              <a:ea typeface="Malgun Gothic" pitchFamily="34" charset="-127"/>
            </a:endParaRPr>
          </a:p>
          <a:p>
            <a:pPr lvl="1" eaLnBrk="1" hangingPunct="1">
              <a:spcBef>
                <a:spcPct val="0"/>
              </a:spcBef>
            </a:pPr>
            <a:endParaRPr lang="en-US" dirty="0" smtClean="0"/>
          </a:p>
        </p:txBody>
      </p:sp>
      <p:sp>
        <p:nvSpPr>
          <p:cNvPr id="4" name="Slide Number Placeholder 3"/>
          <p:cNvSpPr>
            <a:spLocks noGrp="1"/>
          </p:cNvSpPr>
          <p:nvPr>
            <p:ph type="sldNum" sz="quarter" idx="10"/>
          </p:nvPr>
        </p:nvSpPr>
        <p:spPr/>
        <p:txBody>
          <a:bodyPr/>
          <a:lstStyle/>
          <a:p>
            <a:fld id="{358C000A-764E-4867-A774-C39E5119BD7E}" type="slidenum">
              <a:rPr lang="en-ZA" smtClean="0"/>
              <a:pPr/>
              <a:t>17</a:t>
            </a:fld>
            <a:endParaRPr lang="en-ZA"/>
          </a:p>
        </p:txBody>
      </p:sp>
    </p:spTree>
    <p:extLst>
      <p:ext uri="{BB962C8B-B14F-4D97-AF65-F5344CB8AC3E}">
        <p14:creationId xmlns:p14="http://schemas.microsoft.com/office/powerpoint/2010/main" val="17256165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sz="1200" kern="1200" dirty="0" smtClean="0">
                <a:solidFill>
                  <a:schemeClr val="tx1"/>
                </a:solidFill>
                <a:latin typeface="+mn-lt"/>
                <a:ea typeface="+mn-ea"/>
                <a:cs typeface="+mn-cs"/>
              </a:rPr>
              <a:t>IDC Report: The 2011 Digital Universe Study: Extracting Value from Chaos, June 2011</a:t>
            </a:r>
            <a:r>
              <a:rPr lang="en-ZA" sz="1200" kern="1200" baseline="0" dirty="0" smtClean="0">
                <a:solidFill>
                  <a:schemeClr val="tx1"/>
                </a:solidFill>
                <a:latin typeface="+mn-lt"/>
                <a:ea typeface="+mn-ea"/>
                <a:cs typeface="+mn-cs"/>
              </a:rPr>
              <a:t> </a:t>
            </a:r>
            <a:r>
              <a:rPr lang="en-ZA" sz="1200" kern="1200" dirty="0" smtClean="0">
                <a:solidFill>
                  <a:schemeClr val="tx1"/>
                </a:solidFill>
                <a:latin typeface="+mn-lt"/>
                <a:ea typeface="+mn-ea"/>
                <a:cs typeface="+mn-cs"/>
              </a:rPr>
              <a:t> </a:t>
            </a:r>
          </a:p>
          <a:p>
            <a:r>
              <a:rPr lang="en-ZA" sz="1200" kern="1200" dirty="0" smtClean="0">
                <a:solidFill>
                  <a:schemeClr val="tx1"/>
                </a:solidFill>
                <a:latin typeface="+mn-lt"/>
                <a:ea typeface="+mn-ea"/>
                <a:cs typeface="+mn-cs"/>
                <a:hlinkClick r:id="rId3"/>
              </a:rPr>
              <a:t>http://www.emc.com/collateral/demos/microsites/emc-digital-universe-2011/index.htm</a:t>
            </a:r>
            <a:r>
              <a:rPr lang="en-ZA" sz="1200" kern="1200" dirty="0" smtClean="0">
                <a:solidFill>
                  <a:schemeClr val="tx1"/>
                </a:solidFill>
                <a:latin typeface="+mn-lt"/>
                <a:ea typeface="+mn-ea"/>
                <a:cs typeface="+mn-cs"/>
              </a:rPr>
              <a:t> </a:t>
            </a:r>
            <a:endParaRPr lang="en-ZA" dirty="0" smtClean="0"/>
          </a:p>
          <a:p>
            <a:endParaRPr lang="en-ZA" dirty="0"/>
          </a:p>
        </p:txBody>
      </p:sp>
      <p:sp>
        <p:nvSpPr>
          <p:cNvPr id="4" name="Slide Number Placeholder 3"/>
          <p:cNvSpPr>
            <a:spLocks noGrp="1"/>
          </p:cNvSpPr>
          <p:nvPr>
            <p:ph type="sldNum" sz="quarter" idx="10"/>
          </p:nvPr>
        </p:nvSpPr>
        <p:spPr/>
        <p:txBody>
          <a:bodyPr/>
          <a:lstStyle/>
          <a:p>
            <a:fld id="{567BB4B8-9DF0-4B1F-923B-EA382C142649}" type="slidenum">
              <a:rPr lang="en-ZA" smtClean="0"/>
              <a:pPr/>
              <a:t>19</a:t>
            </a:fld>
            <a:endParaRPr lang="en-Z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Z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ZA"/>
          </a:p>
        </p:txBody>
      </p:sp>
      <p:sp>
        <p:nvSpPr>
          <p:cNvPr id="4" name="Date Placeholder 3"/>
          <p:cNvSpPr>
            <a:spLocks noGrp="1"/>
          </p:cNvSpPr>
          <p:nvPr>
            <p:ph type="dt" sz="half" idx="10"/>
          </p:nvPr>
        </p:nvSpPr>
        <p:spPr/>
        <p:txBody>
          <a:bodyPr/>
          <a:lstStyle/>
          <a:p>
            <a:fld id="{D68FF695-ECF0-4648-B6A3-F019D9539094}" type="datetimeFigureOut">
              <a:rPr lang="en-ZA" smtClean="0"/>
              <a:pPr/>
              <a:t>2011/12/08</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DB618D0E-8972-43A2-A91E-434D4F42C13F}" type="slidenum">
              <a:rPr lang="en-ZA" smtClean="0"/>
              <a:pPr/>
              <a:t>‹#›</a:t>
            </a:fld>
            <a:endParaRPr lang="en-ZA"/>
          </a:p>
        </p:txBody>
      </p:sp>
    </p:spTree>
    <p:extLst>
      <p:ext uri="{BB962C8B-B14F-4D97-AF65-F5344CB8AC3E}">
        <p14:creationId xmlns:p14="http://schemas.microsoft.com/office/powerpoint/2010/main" val="84530007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D68FF695-ECF0-4648-B6A3-F019D9539094}" type="datetimeFigureOut">
              <a:rPr lang="en-ZA" smtClean="0"/>
              <a:pPr/>
              <a:t>2011/12/08</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DB618D0E-8972-43A2-A91E-434D4F42C13F}" type="slidenum">
              <a:rPr lang="en-ZA" smtClean="0"/>
              <a:pPr/>
              <a:t>‹#›</a:t>
            </a:fld>
            <a:endParaRPr lang="en-ZA"/>
          </a:p>
        </p:txBody>
      </p:sp>
    </p:spTree>
    <p:extLst>
      <p:ext uri="{BB962C8B-B14F-4D97-AF65-F5344CB8AC3E}">
        <p14:creationId xmlns:p14="http://schemas.microsoft.com/office/powerpoint/2010/main" val="599371654"/>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D68FF695-ECF0-4648-B6A3-F019D9539094}" type="datetimeFigureOut">
              <a:rPr lang="en-ZA" smtClean="0"/>
              <a:pPr/>
              <a:t>2011/12/08</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DB618D0E-8972-43A2-A91E-434D4F42C13F}" type="slidenum">
              <a:rPr lang="en-ZA" smtClean="0"/>
              <a:pPr/>
              <a:t>‹#›</a:t>
            </a:fld>
            <a:endParaRPr lang="en-ZA"/>
          </a:p>
        </p:txBody>
      </p:sp>
    </p:spTree>
    <p:extLst>
      <p:ext uri="{BB962C8B-B14F-4D97-AF65-F5344CB8AC3E}">
        <p14:creationId xmlns:p14="http://schemas.microsoft.com/office/powerpoint/2010/main" val="183863814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D68FF695-ECF0-4648-B6A3-F019D9539094}" type="datetimeFigureOut">
              <a:rPr lang="en-ZA" smtClean="0"/>
              <a:pPr/>
              <a:t>2011/12/08</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DB618D0E-8972-43A2-A91E-434D4F42C13F}" type="slidenum">
              <a:rPr lang="en-ZA" smtClean="0"/>
              <a:pPr/>
              <a:t>‹#›</a:t>
            </a:fld>
            <a:endParaRPr lang="en-ZA"/>
          </a:p>
        </p:txBody>
      </p:sp>
    </p:spTree>
    <p:extLst>
      <p:ext uri="{BB962C8B-B14F-4D97-AF65-F5344CB8AC3E}">
        <p14:creationId xmlns:p14="http://schemas.microsoft.com/office/powerpoint/2010/main" val="79444937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68FF695-ECF0-4648-B6A3-F019D9539094}" type="datetimeFigureOut">
              <a:rPr lang="en-ZA" smtClean="0"/>
              <a:pPr/>
              <a:t>2011/12/08</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DB618D0E-8972-43A2-A91E-434D4F42C13F}" type="slidenum">
              <a:rPr lang="en-ZA" smtClean="0"/>
              <a:pPr/>
              <a:t>‹#›</a:t>
            </a:fld>
            <a:endParaRPr lang="en-ZA"/>
          </a:p>
        </p:txBody>
      </p:sp>
    </p:spTree>
    <p:extLst>
      <p:ext uri="{BB962C8B-B14F-4D97-AF65-F5344CB8AC3E}">
        <p14:creationId xmlns:p14="http://schemas.microsoft.com/office/powerpoint/2010/main" val="25371914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ate Placeholder 4"/>
          <p:cNvSpPr>
            <a:spLocks noGrp="1"/>
          </p:cNvSpPr>
          <p:nvPr>
            <p:ph type="dt" sz="half" idx="10"/>
          </p:nvPr>
        </p:nvSpPr>
        <p:spPr/>
        <p:txBody>
          <a:bodyPr/>
          <a:lstStyle/>
          <a:p>
            <a:fld id="{D68FF695-ECF0-4648-B6A3-F019D9539094}" type="datetimeFigureOut">
              <a:rPr lang="en-ZA" smtClean="0"/>
              <a:pPr/>
              <a:t>2011/12/08</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DB618D0E-8972-43A2-A91E-434D4F42C13F}" type="slidenum">
              <a:rPr lang="en-ZA" smtClean="0"/>
              <a:pPr/>
              <a:t>‹#›</a:t>
            </a:fld>
            <a:endParaRPr lang="en-ZA"/>
          </a:p>
        </p:txBody>
      </p:sp>
    </p:spTree>
    <p:extLst>
      <p:ext uri="{BB962C8B-B14F-4D97-AF65-F5344CB8AC3E}">
        <p14:creationId xmlns:p14="http://schemas.microsoft.com/office/powerpoint/2010/main" val="29818628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ate Placeholder 6"/>
          <p:cNvSpPr>
            <a:spLocks noGrp="1"/>
          </p:cNvSpPr>
          <p:nvPr>
            <p:ph type="dt" sz="half" idx="10"/>
          </p:nvPr>
        </p:nvSpPr>
        <p:spPr/>
        <p:txBody>
          <a:bodyPr/>
          <a:lstStyle/>
          <a:p>
            <a:fld id="{D68FF695-ECF0-4648-B6A3-F019D9539094}" type="datetimeFigureOut">
              <a:rPr lang="en-ZA" smtClean="0"/>
              <a:pPr/>
              <a:t>2011/12/08</a:t>
            </a:fld>
            <a:endParaRPr lang="en-ZA"/>
          </a:p>
        </p:txBody>
      </p:sp>
      <p:sp>
        <p:nvSpPr>
          <p:cNvPr id="8" name="Footer Placeholder 7"/>
          <p:cNvSpPr>
            <a:spLocks noGrp="1"/>
          </p:cNvSpPr>
          <p:nvPr>
            <p:ph type="ftr" sz="quarter" idx="11"/>
          </p:nvPr>
        </p:nvSpPr>
        <p:spPr/>
        <p:txBody>
          <a:bodyPr/>
          <a:lstStyle/>
          <a:p>
            <a:endParaRPr lang="en-ZA"/>
          </a:p>
        </p:txBody>
      </p:sp>
      <p:sp>
        <p:nvSpPr>
          <p:cNvPr id="9" name="Slide Number Placeholder 8"/>
          <p:cNvSpPr>
            <a:spLocks noGrp="1"/>
          </p:cNvSpPr>
          <p:nvPr>
            <p:ph type="sldNum" sz="quarter" idx="12"/>
          </p:nvPr>
        </p:nvSpPr>
        <p:spPr/>
        <p:txBody>
          <a:bodyPr/>
          <a:lstStyle/>
          <a:p>
            <a:fld id="{DB618D0E-8972-43A2-A91E-434D4F42C13F}" type="slidenum">
              <a:rPr lang="en-ZA" smtClean="0"/>
              <a:pPr/>
              <a:t>‹#›</a:t>
            </a:fld>
            <a:endParaRPr lang="en-ZA"/>
          </a:p>
        </p:txBody>
      </p:sp>
    </p:spTree>
    <p:extLst>
      <p:ext uri="{BB962C8B-B14F-4D97-AF65-F5344CB8AC3E}">
        <p14:creationId xmlns:p14="http://schemas.microsoft.com/office/powerpoint/2010/main" val="18670066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ate Placeholder 2"/>
          <p:cNvSpPr>
            <a:spLocks noGrp="1"/>
          </p:cNvSpPr>
          <p:nvPr>
            <p:ph type="dt" sz="half" idx="10"/>
          </p:nvPr>
        </p:nvSpPr>
        <p:spPr/>
        <p:txBody>
          <a:bodyPr/>
          <a:lstStyle/>
          <a:p>
            <a:fld id="{D68FF695-ECF0-4648-B6A3-F019D9539094}" type="datetimeFigureOut">
              <a:rPr lang="en-ZA" smtClean="0"/>
              <a:pPr/>
              <a:t>2011/12/08</a:t>
            </a:fld>
            <a:endParaRPr lang="en-ZA"/>
          </a:p>
        </p:txBody>
      </p:sp>
      <p:sp>
        <p:nvSpPr>
          <p:cNvPr id="4" name="Footer Placeholder 3"/>
          <p:cNvSpPr>
            <a:spLocks noGrp="1"/>
          </p:cNvSpPr>
          <p:nvPr>
            <p:ph type="ftr" sz="quarter" idx="11"/>
          </p:nvPr>
        </p:nvSpPr>
        <p:spPr/>
        <p:txBody>
          <a:bodyPr/>
          <a:lstStyle/>
          <a:p>
            <a:endParaRPr lang="en-ZA"/>
          </a:p>
        </p:txBody>
      </p:sp>
      <p:sp>
        <p:nvSpPr>
          <p:cNvPr id="5" name="Slide Number Placeholder 4"/>
          <p:cNvSpPr>
            <a:spLocks noGrp="1"/>
          </p:cNvSpPr>
          <p:nvPr>
            <p:ph type="sldNum" sz="quarter" idx="12"/>
          </p:nvPr>
        </p:nvSpPr>
        <p:spPr/>
        <p:txBody>
          <a:bodyPr/>
          <a:lstStyle/>
          <a:p>
            <a:fld id="{DB618D0E-8972-43A2-A91E-434D4F42C13F}" type="slidenum">
              <a:rPr lang="en-ZA" smtClean="0"/>
              <a:pPr/>
              <a:t>‹#›</a:t>
            </a:fld>
            <a:endParaRPr lang="en-ZA"/>
          </a:p>
        </p:txBody>
      </p:sp>
    </p:spTree>
    <p:extLst>
      <p:ext uri="{BB962C8B-B14F-4D97-AF65-F5344CB8AC3E}">
        <p14:creationId xmlns:p14="http://schemas.microsoft.com/office/powerpoint/2010/main" val="36968281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68FF695-ECF0-4648-B6A3-F019D9539094}" type="datetimeFigureOut">
              <a:rPr lang="en-ZA" smtClean="0"/>
              <a:pPr/>
              <a:t>2011/12/08</a:t>
            </a:fld>
            <a:endParaRPr lang="en-ZA"/>
          </a:p>
        </p:txBody>
      </p:sp>
      <p:sp>
        <p:nvSpPr>
          <p:cNvPr id="3" name="Footer Placeholder 2"/>
          <p:cNvSpPr>
            <a:spLocks noGrp="1"/>
          </p:cNvSpPr>
          <p:nvPr>
            <p:ph type="ftr" sz="quarter" idx="11"/>
          </p:nvPr>
        </p:nvSpPr>
        <p:spPr/>
        <p:txBody>
          <a:bodyPr/>
          <a:lstStyle/>
          <a:p>
            <a:endParaRPr lang="en-ZA"/>
          </a:p>
        </p:txBody>
      </p:sp>
      <p:sp>
        <p:nvSpPr>
          <p:cNvPr id="4" name="Slide Number Placeholder 3"/>
          <p:cNvSpPr>
            <a:spLocks noGrp="1"/>
          </p:cNvSpPr>
          <p:nvPr>
            <p:ph type="sldNum" sz="quarter" idx="12"/>
          </p:nvPr>
        </p:nvSpPr>
        <p:spPr/>
        <p:txBody>
          <a:bodyPr/>
          <a:lstStyle/>
          <a:p>
            <a:fld id="{DB618D0E-8972-43A2-A91E-434D4F42C13F}" type="slidenum">
              <a:rPr lang="en-ZA" smtClean="0"/>
              <a:pPr/>
              <a:t>‹#›</a:t>
            </a:fld>
            <a:endParaRPr lang="en-ZA"/>
          </a:p>
        </p:txBody>
      </p:sp>
    </p:spTree>
    <p:extLst>
      <p:ext uri="{BB962C8B-B14F-4D97-AF65-F5344CB8AC3E}">
        <p14:creationId xmlns:p14="http://schemas.microsoft.com/office/powerpoint/2010/main" val="129193433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68FF695-ECF0-4648-B6A3-F019D9539094}" type="datetimeFigureOut">
              <a:rPr lang="en-ZA" smtClean="0"/>
              <a:pPr/>
              <a:t>2011/12/08</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DB618D0E-8972-43A2-A91E-434D4F42C13F}" type="slidenum">
              <a:rPr lang="en-ZA" smtClean="0"/>
              <a:pPr/>
              <a:t>‹#›</a:t>
            </a:fld>
            <a:endParaRPr lang="en-ZA"/>
          </a:p>
        </p:txBody>
      </p:sp>
    </p:spTree>
    <p:extLst>
      <p:ext uri="{BB962C8B-B14F-4D97-AF65-F5344CB8AC3E}">
        <p14:creationId xmlns:p14="http://schemas.microsoft.com/office/powerpoint/2010/main" val="3156273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68FF695-ECF0-4648-B6A3-F019D9539094}" type="datetimeFigureOut">
              <a:rPr lang="en-ZA" smtClean="0"/>
              <a:pPr/>
              <a:t>2011/12/08</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DB618D0E-8972-43A2-A91E-434D4F42C13F}" type="slidenum">
              <a:rPr lang="en-ZA" smtClean="0"/>
              <a:pPr/>
              <a:t>‹#›</a:t>
            </a:fld>
            <a:endParaRPr lang="en-ZA"/>
          </a:p>
        </p:txBody>
      </p:sp>
    </p:spTree>
    <p:extLst>
      <p:ext uri="{BB962C8B-B14F-4D97-AF65-F5344CB8AC3E}">
        <p14:creationId xmlns:p14="http://schemas.microsoft.com/office/powerpoint/2010/main" val="9913003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ZA"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68FF695-ECF0-4648-B6A3-F019D9539094}" type="datetimeFigureOut">
              <a:rPr lang="en-ZA" smtClean="0"/>
              <a:pPr/>
              <a:t>2011/12/08</a:t>
            </a:fld>
            <a:endParaRPr lang="en-Z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618D0E-8972-43A2-A91E-434D4F42C13F}" type="slidenum">
              <a:rPr lang="en-ZA" smtClean="0"/>
              <a:pPr/>
              <a:t>‹#›</a:t>
            </a:fld>
            <a:endParaRPr lang="en-ZA"/>
          </a:p>
        </p:txBody>
      </p:sp>
    </p:spTree>
    <p:extLst>
      <p:ext uri="{BB962C8B-B14F-4D97-AF65-F5344CB8AC3E}">
        <p14:creationId xmlns:p14="http://schemas.microsoft.com/office/powerpoint/2010/main" val="201080473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hyperlink" Target="http://www.emc.com/collateral/demos/microsites/emc-digital-universe-2011/index.htm" TargetMode="External"/><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2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41.jpeg"/><Relationship Id="rId3" Type="http://schemas.openxmlformats.org/officeDocument/2006/relationships/image" Target="../media/image38.png"/><Relationship Id="rId7" Type="http://schemas.openxmlformats.org/officeDocument/2006/relationships/hyperlink" Target="http://www.sherpa.ac.uk/"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hyperlink" Target="http://www.plos.org/" TargetMode="External"/><Relationship Id="rId11" Type="http://schemas.openxmlformats.org/officeDocument/2006/relationships/hyperlink" Target="http://www.doaj.org/" TargetMode="External"/><Relationship Id="rId5" Type="http://schemas.openxmlformats.org/officeDocument/2006/relationships/image" Target="../media/image40.jpeg"/><Relationship Id="rId10" Type="http://schemas.openxmlformats.org/officeDocument/2006/relationships/image" Target="../media/image42.jpeg"/><Relationship Id="rId4" Type="http://schemas.openxmlformats.org/officeDocument/2006/relationships/image" Target="../media/image39.jpeg"/><Relationship Id="rId9" Type="http://schemas.openxmlformats.org/officeDocument/2006/relationships/hyperlink" Target="http://www.opendoar.org/" TargetMode="External"/></Relationships>
</file>

<file path=ppt/slides/_rels/slide31.xml.rels><?xml version="1.0" encoding="UTF-8" standalone="yes"?>
<Relationships xmlns="http://schemas.openxmlformats.org/package/2006/relationships"><Relationship Id="rId2" Type="http://schemas.openxmlformats.org/officeDocument/2006/relationships/hyperlink" Target="http://eprints.ecs.soton.ac.uk/18516/"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png"/><Relationship Id="rId1" Type="http://schemas.openxmlformats.org/officeDocument/2006/relationships/slideLayout" Target="../slideLayouts/slideLayout1.xml"/><Relationship Id="rId4" Type="http://schemas.openxmlformats.org/officeDocument/2006/relationships/image" Target="../media/image47.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8.jpe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hyperlink" Target="http://www.flickr.com/photos/patbreana/1014869021/"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13896" y="3429000"/>
            <a:ext cx="3006597" cy="3391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ctrTitle"/>
          </p:nvPr>
        </p:nvSpPr>
        <p:spPr>
          <a:xfrm>
            <a:off x="323528" y="1988840"/>
            <a:ext cx="7772400" cy="2160240"/>
          </a:xfrm>
        </p:spPr>
        <p:txBody>
          <a:bodyPr>
            <a:normAutofit fontScale="90000"/>
          </a:bodyPr>
          <a:lstStyle/>
          <a:p>
            <a:r>
              <a:rPr lang="en-ZA" sz="6000" b="1" dirty="0" smtClean="0">
                <a:solidFill>
                  <a:schemeClr val="tx1">
                    <a:lumMod val="75000"/>
                  </a:schemeClr>
                </a:solidFill>
              </a:rPr>
              <a:t>ICTs in Higher </a:t>
            </a:r>
            <a:r>
              <a:rPr lang="en-ZA" sz="6000" b="1" dirty="0">
                <a:solidFill>
                  <a:schemeClr val="tx1">
                    <a:lumMod val="75000"/>
                  </a:schemeClr>
                </a:solidFill>
              </a:rPr>
              <a:t>Education</a:t>
            </a:r>
            <a:r>
              <a:rPr lang="en-ZA" dirty="0"/>
              <a:t/>
            </a:r>
            <a:br>
              <a:rPr lang="en-ZA" dirty="0"/>
            </a:br>
            <a:r>
              <a:rPr lang="en-ZA" sz="2200" dirty="0"/>
              <a:t>Current issues for African </a:t>
            </a:r>
            <a:r>
              <a:rPr lang="en-ZA" sz="2200" dirty="0" smtClean="0"/>
              <a:t>universities</a:t>
            </a:r>
            <a:br>
              <a:rPr lang="en-ZA" sz="2200" dirty="0" smtClean="0"/>
            </a:br>
            <a:r>
              <a:rPr lang="en-ZA" sz="2200" dirty="0"/>
              <a:t/>
            </a:r>
            <a:br>
              <a:rPr lang="en-ZA" sz="2200" dirty="0"/>
            </a:br>
            <a:r>
              <a:rPr lang="en-ZA" sz="2700" dirty="0" smtClean="0">
                <a:solidFill>
                  <a:schemeClr val="tx1">
                    <a:lumMod val="75000"/>
                  </a:schemeClr>
                </a:solidFill>
              </a:rPr>
              <a:t>Laura </a:t>
            </a:r>
            <a:r>
              <a:rPr lang="en-ZA" sz="2700" dirty="0" err="1" smtClean="0">
                <a:solidFill>
                  <a:schemeClr val="tx1">
                    <a:lumMod val="75000"/>
                  </a:schemeClr>
                </a:solidFill>
              </a:rPr>
              <a:t>Czerniewicz</a:t>
            </a:r>
            <a:r>
              <a:rPr lang="en-ZA" sz="2700" dirty="0"/>
              <a:t/>
            </a:r>
            <a:br>
              <a:rPr lang="en-ZA" sz="2700" dirty="0"/>
            </a:br>
            <a:endParaRPr lang="en-ZA" sz="2700" dirty="0"/>
          </a:p>
        </p:txBody>
      </p:sp>
      <p:sp>
        <p:nvSpPr>
          <p:cNvPr id="3" name="Subtitle 2"/>
          <p:cNvSpPr>
            <a:spLocks noGrp="1"/>
          </p:cNvSpPr>
          <p:nvPr>
            <p:ph type="subTitle" idx="1"/>
          </p:nvPr>
        </p:nvSpPr>
        <p:spPr>
          <a:xfrm>
            <a:off x="107504" y="4581128"/>
            <a:ext cx="6696744" cy="1752600"/>
          </a:xfrm>
        </p:spPr>
        <p:txBody>
          <a:bodyPr>
            <a:normAutofit/>
          </a:bodyPr>
          <a:lstStyle/>
          <a:p>
            <a:r>
              <a:rPr lang="en-ZA" sz="2400" b="1" dirty="0" smtClean="0"/>
              <a:t>The </a:t>
            </a:r>
            <a:r>
              <a:rPr lang="en-ZA" sz="2400" b="1" dirty="0"/>
              <a:t>role of African Universities in Development</a:t>
            </a:r>
            <a:endParaRPr lang="en-ZA" sz="2400" dirty="0" smtClean="0"/>
          </a:p>
          <a:p>
            <a:pPr marL="457200" indent="-457200">
              <a:buAutoNum type="arabicPlain" startAt="19"/>
            </a:pPr>
            <a:r>
              <a:rPr lang="en-ZA" sz="2400" b="1" dirty="0" smtClean="0"/>
              <a:t>October </a:t>
            </a:r>
            <a:r>
              <a:rPr lang="en-ZA" sz="2400" b="1" dirty="0"/>
              <a:t>2011, </a:t>
            </a:r>
            <a:r>
              <a:rPr lang="en-ZA" sz="2400" b="1" dirty="0" err="1"/>
              <a:t>Sandton</a:t>
            </a:r>
            <a:r>
              <a:rPr lang="en-ZA" sz="2400" b="1" dirty="0"/>
              <a:t> Convention </a:t>
            </a:r>
            <a:r>
              <a:rPr lang="en-ZA" sz="2400" b="1" dirty="0" smtClean="0"/>
              <a:t>Centre Johannesburg</a:t>
            </a:r>
            <a:endParaRPr lang="en-ZA" sz="2400" dirty="0"/>
          </a:p>
          <a:p>
            <a:endParaRPr lang="en-ZA" sz="2400" i="1" dirty="0"/>
          </a:p>
        </p:txBody>
      </p:sp>
    </p:spTree>
    <p:extLst>
      <p:ext uri="{BB962C8B-B14F-4D97-AF65-F5344CB8AC3E}">
        <p14:creationId xmlns:p14="http://schemas.microsoft.com/office/powerpoint/2010/main" val="24140918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solidFill>
                  <a:schemeClr val="tx1">
                    <a:lumMod val="75000"/>
                  </a:schemeClr>
                </a:solidFill>
              </a:rPr>
              <a:t>The stats</a:t>
            </a:r>
            <a:endParaRPr lang="en-ZA" dirty="0">
              <a:solidFill>
                <a:schemeClr val="tx1">
                  <a:lumMod val="75000"/>
                </a:schemeClr>
              </a:solidFill>
            </a:endParaRPr>
          </a:p>
        </p:txBody>
      </p:sp>
      <p:sp>
        <p:nvSpPr>
          <p:cNvPr id="3" name="Content Placeholder 2"/>
          <p:cNvSpPr>
            <a:spLocks noGrp="1"/>
          </p:cNvSpPr>
          <p:nvPr>
            <p:ph idx="1"/>
          </p:nvPr>
        </p:nvSpPr>
        <p:spPr/>
        <p:txBody>
          <a:bodyPr>
            <a:normAutofit/>
          </a:bodyPr>
          <a:lstStyle/>
          <a:p>
            <a:r>
              <a:rPr lang="en-ZA" dirty="0" smtClean="0"/>
              <a:t>500 million+ </a:t>
            </a:r>
            <a:r>
              <a:rPr lang="en-ZA" dirty="0"/>
              <a:t>mobile phone subscribers in Africa today, more than half of the continent’s population. </a:t>
            </a:r>
            <a:endParaRPr lang="en-ZA" dirty="0" smtClean="0"/>
          </a:p>
          <a:p>
            <a:r>
              <a:rPr lang="en-ZA" dirty="0" smtClean="0"/>
              <a:t>Of </a:t>
            </a:r>
            <a:r>
              <a:rPr lang="en-ZA" dirty="0"/>
              <a:t>the 110 million Africans </a:t>
            </a:r>
            <a:r>
              <a:rPr lang="en-ZA" dirty="0" smtClean="0"/>
              <a:t>who do </a:t>
            </a:r>
            <a:r>
              <a:rPr lang="en-ZA" dirty="0"/>
              <a:t>use the internet, more than half do so via their mobile phone </a:t>
            </a:r>
            <a:endParaRPr lang="en-ZA" dirty="0" smtClean="0"/>
          </a:p>
          <a:p>
            <a:r>
              <a:rPr lang="en-ZA" dirty="0" smtClean="0"/>
              <a:t>Mobile cell coverage is at nearly 90% of the population</a:t>
            </a:r>
            <a:endParaRPr lang="en-ZA" dirty="0"/>
          </a:p>
        </p:txBody>
      </p:sp>
    </p:spTree>
    <p:extLst>
      <p:ext uri="{BB962C8B-B14F-4D97-AF65-F5344CB8AC3E}">
        <p14:creationId xmlns:p14="http://schemas.microsoft.com/office/powerpoint/2010/main" val="29642880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ZA" dirty="0" smtClean="0"/>
              <a:t>Relative costs</a:t>
            </a:r>
            <a:endParaRPr lang="en-ZA" dirty="0"/>
          </a:p>
        </p:txBody>
      </p:sp>
      <p:sp>
        <p:nvSpPr>
          <p:cNvPr id="3" name="Content Placeholder 2"/>
          <p:cNvSpPr>
            <a:spLocks noGrp="1"/>
          </p:cNvSpPr>
          <p:nvPr>
            <p:ph sz="half" idx="1"/>
          </p:nvPr>
        </p:nvSpPr>
        <p:spPr/>
        <p:txBody>
          <a:bodyPr>
            <a:normAutofit lnSpcReduction="10000"/>
          </a:bodyPr>
          <a:lstStyle/>
          <a:p>
            <a:r>
              <a:rPr lang="en-ZA" dirty="0" smtClean="0"/>
              <a:t>In developed countries, people pay about 2% of monthly salary for cell phone services</a:t>
            </a:r>
          </a:p>
          <a:p>
            <a:r>
              <a:rPr lang="en-ZA" dirty="0"/>
              <a:t>In </a:t>
            </a:r>
            <a:r>
              <a:rPr lang="en-ZA" dirty="0" smtClean="0"/>
              <a:t>developing </a:t>
            </a:r>
            <a:r>
              <a:rPr lang="en-ZA" dirty="0"/>
              <a:t>countries, people pay about </a:t>
            </a:r>
            <a:r>
              <a:rPr lang="en-ZA" dirty="0" smtClean="0"/>
              <a:t>11%% </a:t>
            </a:r>
            <a:r>
              <a:rPr lang="en-ZA" dirty="0"/>
              <a:t>of monthly salary for cell phone </a:t>
            </a:r>
            <a:r>
              <a:rPr lang="en-ZA" dirty="0" smtClean="0"/>
              <a:t>services</a:t>
            </a:r>
          </a:p>
          <a:p>
            <a:r>
              <a:rPr lang="en-ZA" dirty="0" smtClean="0"/>
              <a:t>Prices decreasing faster in developing countries</a:t>
            </a:r>
            <a:endParaRPr lang="en-ZA" dirty="0"/>
          </a:p>
          <a:p>
            <a:endParaRPr lang="en-ZA" dirty="0"/>
          </a:p>
        </p:txBody>
      </p:sp>
      <p:pic>
        <p:nvPicPr>
          <p:cNvPr id="5" name="Picture 3"/>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tretch>
            <a:fillRect/>
          </a:stretch>
        </p:blipFill>
        <p:spPr bwMode="auto">
          <a:xfrm>
            <a:off x="5076485" y="3609975"/>
            <a:ext cx="3409950" cy="3248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92126" y="237195"/>
            <a:ext cx="3333750" cy="3286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8409806" y="188640"/>
            <a:ext cx="482674" cy="66693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21280778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3535" y="2189238"/>
            <a:ext cx="9316550" cy="42626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itle 1"/>
          <p:cNvSpPr txBox="1">
            <a:spLocks/>
          </p:cNvSpPr>
          <p:nvPr/>
        </p:nvSpPr>
        <p:spPr>
          <a:xfrm>
            <a:off x="472976" y="620688"/>
            <a:ext cx="82296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ZA" dirty="0" smtClean="0">
                <a:solidFill>
                  <a:schemeClr val="tx1">
                    <a:lumMod val="75000"/>
                  </a:schemeClr>
                </a:solidFill>
              </a:rPr>
              <a:t>Penetration &amp; growth</a:t>
            </a:r>
            <a:endParaRPr lang="en-ZA" dirty="0">
              <a:solidFill>
                <a:schemeClr val="tx1">
                  <a:lumMod val="75000"/>
                </a:schemeClr>
              </a:solidFill>
            </a:endParaRPr>
          </a:p>
        </p:txBody>
      </p:sp>
    </p:spTree>
    <p:extLst>
      <p:ext uri="{BB962C8B-B14F-4D97-AF65-F5344CB8AC3E}">
        <p14:creationId xmlns:p14="http://schemas.microsoft.com/office/powerpoint/2010/main" val="6321160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solidFill>
                  <a:schemeClr val="tx1">
                    <a:lumMod val="75000"/>
                  </a:schemeClr>
                </a:solidFill>
              </a:rPr>
              <a:t>Mobile cellular subscriptions</a:t>
            </a:r>
            <a:endParaRPr lang="en-ZA" dirty="0">
              <a:solidFill>
                <a:schemeClr val="tx1">
                  <a:lumMod val="75000"/>
                </a:schemeClr>
              </a:solidFill>
            </a:endParaRPr>
          </a:p>
        </p:txBody>
      </p:sp>
      <p:pic>
        <p:nvPicPr>
          <p:cNvPr id="4"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tretch>
            <a:fillRect/>
          </a:stretch>
        </p:blipFill>
        <p:spPr bwMode="auto">
          <a:xfrm>
            <a:off x="-63695" y="1556792"/>
            <a:ext cx="9279982" cy="4608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526295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solidFill>
                  <a:schemeClr val="tx1">
                    <a:lumMod val="75000"/>
                  </a:schemeClr>
                </a:solidFill>
              </a:rPr>
              <a:t>Fixed broadband subscriptions</a:t>
            </a:r>
            <a:endParaRPr lang="en-ZA" dirty="0">
              <a:solidFill>
                <a:schemeClr val="tx1">
                  <a:lumMod val="75000"/>
                </a:schemeClr>
              </a:solidFill>
            </a:endParaRPr>
          </a:p>
        </p:txBody>
      </p:sp>
      <p:pic>
        <p:nvPicPr>
          <p:cNvPr id="4"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0" y="1556792"/>
            <a:ext cx="9254669" cy="45582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459875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1363551"/>
            <a:ext cx="3400425" cy="512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03849" y="3501007"/>
            <a:ext cx="6264696" cy="2986993"/>
          </a:xfrm>
          <a:prstGeom prst="rect">
            <a:avLst/>
          </a:prstGeom>
          <a:noFill/>
          <a:ln>
            <a:noFill/>
          </a:ln>
        </p:spPr>
      </p:pic>
      <p:sp>
        <p:nvSpPr>
          <p:cNvPr id="2" name="Rectangle 1"/>
          <p:cNvSpPr/>
          <p:nvPr/>
        </p:nvSpPr>
        <p:spPr>
          <a:xfrm>
            <a:off x="0" y="6488001"/>
            <a:ext cx="9144000" cy="307777"/>
          </a:xfrm>
          <a:prstGeom prst="rect">
            <a:avLst/>
          </a:prstGeom>
        </p:spPr>
        <p:txBody>
          <a:bodyPr wrap="square">
            <a:spAutoFit/>
          </a:bodyPr>
          <a:lstStyle/>
          <a:p>
            <a:pPr algn="r"/>
            <a:r>
              <a:rPr lang="en-ZA" sz="1400" dirty="0" err="1"/>
              <a:t>dotMobimobiThinkingmobiForgeready.mobiDeviceAtlasgoMobi</a:t>
            </a:r>
            <a:endParaRPr lang="en-ZA" sz="1400" dirty="0"/>
          </a:p>
        </p:txBody>
      </p:sp>
      <p:sp>
        <p:nvSpPr>
          <p:cNvPr id="6" name="Explosion 1 5"/>
          <p:cNvSpPr/>
          <p:nvPr/>
        </p:nvSpPr>
        <p:spPr>
          <a:xfrm>
            <a:off x="3923928" y="1196752"/>
            <a:ext cx="5220072" cy="2448272"/>
          </a:xfrm>
          <a:prstGeom prst="irregularSeal1">
            <a:avLst/>
          </a:prstGeom>
          <a:solidFill>
            <a:srgbClr val="4F81BD">
              <a:alpha val="4117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4" name="Rectangle 3"/>
          <p:cNvSpPr/>
          <p:nvPr/>
        </p:nvSpPr>
        <p:spPr>
          <a:xfrm>
            <a:off x="4283968" y="2018457"/>
            <a:ext cx="4572000" cy="923330"/>
          </a:xfrm>
          <a:prstGeom prst="rect">
            <a:avLst/>
          </a:prstGeom>
        </p:spPr>
        <p:txBody>
          <a:bodyPr>
            <a:spAutoFit/>
          </a:bodyPr>
          <a:lstStyle/>
          <a:p>
            <a:pPr algn="ctr"/>
            <a:r>
              <a:rPr lang="en-GB" b="1" dirty="0" smtClean="0"/>
              <a:t>In 2009, 78</a:t>
            </a:r>
            <a:r>
              <a:rPr lang="en-GB" b="1" dirty="0"/>
              <a:t>% of South African students accessed the Internet via their cell phones </a:t>
            </a:r>
            <a:r>
              <a:rPr lang="en-ZA" b="1" dirty="0"/>
              <a:t>(</a:t>
            </a:r>
            <a:r>
              <a:rPr lang="en-ZA" b="1" dirty="0" err="1"/>
              <a:t>Kornberger</a:t>
            </a:r>
            <a:r>
              <a:rPr lang="en-ZA" b="1" dirty="0"/>
              <a:t>, 2009)</a:t>
            </a:r>
          </a:p>
        </p:txBody>
      </p:sp>
      <p:sp>
        <p:nvSpPr>
          <p:cNvPr id="8" name="Title 1"/>
          <p:cNvSpPr txBox="1">
            <a:spLocks/>
          </p:cNvSpPr>
          <p:nvPr/>
        </p:nvSpPr>
        <p:spPr>
          <a:xfrm>
            <a:off x="457200" y="274638"/>
            <a:ext cx="82296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ZA" dirty="0" smtClean="0">
                <a:solidFill>
                  <a:schemeClr val="tx1">
                    <a:lumMod val="75000"/>
                  </a:schemeClr>
                </a:solidFill>
              </a:rPr>
              <a:t>Mobile (&amp; </a:t>
            </a:r>
            <a:r>
              <a:rPr lang="en-ZA" dirty="0" err="1" smtClean="0">
                <a:solidFill>
                  <a:schemeClr val="tx1">
                    <a:lumMod val="75000"/>
                  </a:schemeClr>
                </a:solidFill>
              </a:rPr>
              <a:t>mobileweb</a:t>
            </a:r>
            <a:r>
              <a:rPr lang="en-ZA" dirty="0" smtClean="0">
                <a:solidFill>
                  <a:schemeClr val="tx1">
                    <a:lumMod val="75000"/>
                  </a:schemeClr>
                </a:solidFill>
              </a:rPr>
              <a:t>) dominance</a:t>
            </a:r>
            <a:endParaRPr lang="en-ZA" dirty="0">
              <a:solidFill>
                <a:schemeClr val="tx1">
                  <a:lumMod val="75000"/>
                </a:schemeClr>
              </a:solidFill>
            </a:endParaRPr>
          </a:p>
        </p:txBody>
      </p:sp>
    </p:spTree>
    <p:extLst>
      <p:ext uri="{BB962C8B-B14F-4D97-AF65-F5344CB8AC3E}">
        <p14:creationId xmlns:p14="http://schemas.microsoft.com/office/powerpoint/2010/main" val="36917239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solidFill>
                  <a:schemeClr val="tx1">
                    <a:lumMod val="75000"/>
                  </a:schemeClr>
                </a:solidFill>
              </a:rPr>
              <a:t>Numerous m-learning cases</a:t>
            </a:r>
            <a:endParaRPr lang="en-ZA" dirty="0">
              <a:solidFill>
                <a:schemeClr val="tx1">
                  <a:lumMod val="75000"/>
                </a:schemeClr>
              </a:solidFill>
            </a:endParaRPr>
          </a:p>
        </p:txBody>
      </p:sp>
      <p:sp>
        <p:nvSpPr>
          <p:cNvPr id="3" name="Content Placeholder 2"/>
          <p:cNvSpPr>
            <a:spLocks noGrp="1"/>
          </p:cNvSpPr>
          <p:nvPr>
            <p:ph idx="1"/>
          </p:nvPr>
        </p:nvSpPr>
        <p:spPr>
          <a:xfrm>
            <a:off x="622900" y="1591598"/>
            <a:ext cx="6253355" cy="4525963"/>
          </a:xfrm>
        </p:spPr>
        <p:txBody>
          <a:bodyPr>
            <a:normAutofit lnSpcReduction="10000"/>
          </a:bodyPr>
          <a:lstStyle/>
          <a:p>
            <a:r>
              <a:rPr lang="en-ZA" dirty="0" smtClean="0"/>
              <a:t>Much experimentation, many small-scale innovations</a:t>
            </a:r>
          </a:p>
          <a:p>
            <a:r>
              <a:rPr lang="en-ZA" dirty="0" smtClean="0"/>
              <a:t>Indira Ghandi National Open University (India) offers courses on mobile phones to more than 2.5 million students </a:t>
            </a:r>
          </a:p>
          <a:p>
            <a:r>
              <a:rPr lang="en-ZA" dirty="0" smtClean="0"/>
              <a:t>But </a:t>
            </a:r>
            <a:r>
              <a:rPr lang="en-ZA" dirty="0" err="1" smtClean="0"/>
              <a:t>mlearning</a:t>
            </a:r>
            <a:r>
              <a:rPr lang="en-ZA" dirty="0" smtClean="0"/>
              <a:t> not mainstreamed in universities, has not realised its potential </a:t>
            </a:r>
            <a:endParaRPr lang="en-ZA" dirty="0"/>
          </a:p>
        </p:txBody>
      </p:sp>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88915" y="5803148"/>
            <a:ext cx="1735651" cy="1054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08347" y="1628800"/>
            <a:ext cx="1896785" cy="13300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88914" y="4397926"/>
            <a:ext cx="1735652" cy="1405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463560" y="3108783"/>
            <a:ext cx="1896785" cy="12891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0922688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dirty="0">
                <a:solidFill>
                  <a:schemeClr val="tx1">
                    <a:lumMod val="75000"/>
                  </a:schemeClr>
                </a:solidFill>
              </a:rPr>
              <a:t>T</a:t>
            </a:r>
            <a:r>
              <a:rPr lang="en-ZA" dirty="0" smtClean="0">
                <a:solidFill>
                  <a:schemeClr val="tx1">
                    <a:lumMod val="75000"/>
                  </a:schemeClr>
                </a:solidFill>
              </a:rPr>
              <a:t>he rise of smartphones</a:t>
            </a:r>
            <a:endParaRPr lang="en-ZA" dirty="0">
              <a:solidFill>
                <a:schemeClr val="tx1">
                  <a:lumMod val="75000"/>
                </a:schemeClr>
              </a:solidFill>
            </a:endParaRPr>
          </a:p>
        </p:txBody>
      </p:sp>
      <p:sp>
        <p:nvSpPr>
          <p:cNvPr id="3" name="Content Placeholder 2"/>
          <p:cNvSpPr>
            <a:spLocks noGrp="1"/>
          </p:cNvSpPr>
          <p:nvPr>
            <p:ph idx="1"/>
          </p:nvPr>
        </p:nvSpPr>
        <p:spPr/>
        <p:txBody>
          <a:bodyPr/>
          <a:lstStyle/>
          <a:p>
            <a:r>
              <a:rPr lang="en-ZA" dirty="0" smtClean="0"/>
              <a:t>Estimate for SA </a:t>
            </a:r>
            <a:r>
              <a:rPr lang="en-ZA" b="1" dirty="0" smtClean="0">
                <a:solidFill>
                  <a:srgbClr val="FF0000"/>
                </a:solidFill>
              </a:rPr>
              <a:t>8 million</a:t>
            </a:r>
          </a:p>
          <a:p>
            <a:r>
              <a:rPr lang="en-ZA" dirty="0" smtClean="0"/>
              <a:t>Estimate for SA students </a:t>
            </a:r>
            <a:r>
              <a:rPr lang="en-ZA" b="1" dirty="0" smtClean="0">
                <a:solidFill>
                  <a:srgbClr val="FF0000"/>
                </a:solidFill>
              </a:rPr>
              <a:t>70%</a:t>
            </a:r>
          </a:p>
          <a:p>
            <a:r>
              <a:rPr lang="en-ZA" dirty="0" smtClean="0"/>
              <a:t>Rise in APS</a:t>
            </a:r>
            <a:endParaRPr lang="en-ZA" dirty="0"/>
          </a:p>
        </p:txBody>
      </p:sp>
      <p:pic>
        <p:nvPicPr>
          <p:cNvPr id="4" name="Picture 10" descr="mobl21-bigger.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37819" y="2420888"/>
            <a:ext cx="1972756" cy="811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4" descr="mobile_site.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64288" y="4384417"/>
            <a:ext cx="1241510" cy="164056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7" name="Picture 6" descr="ebsco.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19862" y="3356992"/>
            <a:ext cx="1882479" cy="939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4" descr="textalib2.png"/>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359343" y="1844824"/>
            <a:ext cx="2057512" cy="514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55576" y="4384417"/>
            <a:ext cx="5618717" cy="1693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Rectangle 10"/>
          <p:cNvSpPr/>
          <p:nvPr/>
        </p:nvSpPr>
        <p:spPr>
          <a:xfrm>
            <a:off x="553773" y="5931229"/>
            <a:ext cx="4178770" cy="276999"/>
          </a:xfrm>
          <a:prstGeom prst="rect">
            <a:avLst/>
          </a:prstGeom>
        </p:spPr>
        <p:txBody>
          <a:bodyPr wrap="square">
            <a:spAutoFit/>
          </a:bodyPr>
          <a:lstStyle/>
          <a:p>
            <a:pPr algn="ctr"/>
            <a:r>
              <a:rPr lang="en-ZA" sz="1200" dirty="0" smtClean="0"/>
              <a:t>/</a:t>
            </a:r>
            <a:endParaRPr lang="en-ZA" sz="1200" dirty="0"/>
          </a:p>
        </p:txBody>
      </p:sp>
      <p:sp>
        <p:nvSpPr>
          <p:cNvPr id="12" name="TextBox 11"/>
          <p:cNvSpPr txBox="1"/>
          <p:nvPr/>
        </p:nvSpPr>
        <p:spPr>
          <a:xfrm>
            <a:off x="0" y="6453336"/>
            <a:ext cx="9144000" cy="369332"/>
          </a:xfrm>
          <a:prstGeom prst="rect">
            <a:avLst/>
          </a:prstGeom>
          <a:noFill/>
        </p:spPr>
        <p:txBody>
          <a:bodyPr wrap="square" rtlCol="0">
            <a:spAutoFit/>
          </a:bodyPr>
          <a:lstStyle/>
          <a:p>
            <a:pPr algn="ctr"/>
            <a:r>
              <a:rPr lang="en-ZA" dirty="0" smtClean="0"/>
              <a:t>Tarrant, September 2011, </a:t>
            </a:r>
            <a:r>
              <a:rPr lang="en-ZA" dirty="0" err="1" smtClean="0"/>
              <a:t>memeburn</a:t>
            </a:r>
            <a:r>
              <a:rPr lang="en-ZA" dirty="0" smtClean="0"/>
              <a:t>; Student Village 2011</a:t>
            </a:r>
            <a:endParaRPr lang="en-ZA" dirty="0"/>
          </a:p>
        </p:txBody>
      </p:sp>
    </p:spTree>
    <p:extLst>
      <p:ext uri="{BB962C8B-B14F-4D97-AF65-F5344CB8AC3E}">
        <p14:creationId xmlns:p14="http://schemas.microsoft.com/office/powerpoint/2010/main" val="32251043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ZA" b="1" dirty="0" smtClean="0">
                <a:solidFill>
                  <a:schemeClr val="tx1">
                    <a:lumMod val="75000"/>
                  </a:schemeClr>
                </a:solidFill>
              </a:rPr>
              <a:t>Digital content explosion</a:t>
            </a:r>
            <a:endParaRPr lang="en-ZA" b="1" dirty="0">
              <a:solidFill>
                <a:schemeClr val="tx1">
                  <a:lumMod val="75000"/>
                </a:schemeClr>
              </a:solidFill>
            </a:endParaRPr>
          </a:p>
        </p:txBody>
      </p:sp>
      <p:sp>
        <p:nvSpPr>
          <p:cNvPr id="3" name="Subtitle 2"/>
          <p:cNvSpPr>
            <a:spLocks noGrp="1"/>
          </p:cNvSpPr>
          <p:nvPr>
            <p:ph type="subTitle" idx="1"/>
          </p:nvPr>
        </p:nvSpPr>
        <p:spPr/>
        <p:txBody>
          <a:bodyPr/>
          <a:lstStyle/>
          <a:p>
            <a:endParaRPr lang="en-ZA"/>
          </a:p>
        </p:txBody>
      </p:sp>
    </p:spTree>
    <p:extLst>
      <p:ext uri="{BB962C8B-B14F-4D97-AF65-F5344CB8AC3E}">
        <p14:creationId xmlns:p14="http://schemas.microsoft.com/office/powerpoint/2010/main" val="14433310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100" y="-23440"/>
            <a:ext cx="3197695" cy="6881440"/>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23936" y="0"/>
            <a:ext cx="4620064" cy="6858000"/>
          </a:xfrm>
          <a:prstGeom prst="rect">
            <a:avLst/>
          </a:prstGeom>
        </p:spPr>
      </p:pic>
      <p:sp>
        <p:nvSpPr>
          <p:cNvPr id="7" name="Rectangle 6"/>
          <p:cNvSpPr/>
          <p:nvPr/>
        </p:nvSpPr>
        <p:spPr>
          <a:xfrm rot="16200000">
            <a:off x="-229924" y="2119372"/>
            <a:ext cx="8892480" cy="584775"/>
          </a:xfrm>
          <a:prstGeom prst="rect">
            <a:avLst/>
          </a:prstGeom>
        </p:spPr>
        <p:txBody>
          <a:bodyPr wrap="square">
            <a:spAutoFit/>
          </a:bodyPr>
          <a:lstStyle/>
          <a:p>
            <a:r>
              <a:rPr lang="en-ZA" sz="1400" dirty="0" smtClean="0">
                <a:latin typeface="Arial Narrow" pitchFamily="34" charset="0"/>
              </a:rPr>
              <a:t>IDC Report: The 2011 Digital Universe Study: Extracting Value from Chaos, June </a:t>
            </a:r>
            <a:r>
              <a:rPr lang="en-ZA" sz="1400" b="1" dirty="0" smtClean="0">
                <a:latin typeface="Arial Narrow" pitchFamily="34" charset="0"/>
              </a:rPr>
              <a:t>2011</a:t>
            </a:r>
            <a:r>
              <a:rPr lang="en-ZA" sz="1400" dirty="0" smtClean="0">
                <a:latin typeface="Arial Narrow" pitchFamily="34" charset="0"/>
              </a:rPr>
              <a:t>  </a:t>
            </a:r>
          </a:p>
          <a:p>
            <a:r>
              <a:rPr lang="en-ZA" dirty="0" smtClean="0">
                <a:hlinkClick r:id="rId5"/>
              </a:rPr>
              <a:t>http://</a:t>
            </a:r>
            <a:r>
              <a:rPr lang="en-ZA" sz="1600" dirty="0" smtClean="0">
                <a:latin typeface="Arial Narrow" pitchFamily="34" charset="0"/>
                <a:hlinkClick r:id="rId5"/>
              </a:rPr>
              <a:t>www.emc.com/collateral/demos/microsites/emc-digital-universe-2011/index.htm</a:t>
            </a:r>
            <a:r>
              <a:rPr lang="en-ZA" sz="1600" dirty="0" smtClean="0">
                <a:latin typeface="Arial Narrow" pitchFamily="34" charset="0"/>
              </a:rPr>
              <a:t> </a:t>
            </a:r>
          </a:p>
        </p:txBody>
      </p:sp>
    </p:spTree>
    <p:extLst>
      <p:ext uri="{BB962C8B-B14F-4D97-AF65-F5344CB8AC3E}">
        <p14:creationId xmlns:p14="http://schemas.microsoft.com/office/powerpoint/2010/main" val="32852480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lumMod val="75000"/>
                  </a:schemeClr>
                </a:solidFill>
              </a:rPr>
              <a:t>African HE at a glance</a:t>
            </a:r>
            <a:endParaRPr lang="en-US" dirty="0">
              <a:solidFill>
                <a:schemeClr val="tx1">
                  <a:lumMod val="75000"/>
                </a:schemeClr>
              </a:solidFill>
            </a:endParaRPr>
          </a:p>
        </p:txBody>
      </p:sp>
      <p:sp>
        <p:nvSpPr>
          <p:cNvPr id="3" name="Content Placeholder 2"/>
          <p:cNvSpPr>
            <a:spLocks noGrp="1"/>
          </p:cNvSpPr>
          <p:nvPr>
            <p:ph idx="1"/>
          </p:nvPr>
        </p:nvSpPr>
        <p:spPr/>
        <p:txBody>
          <a:bodyPr>
            <a:normAutofit/>
          </a:bodyPr>
          <a:lstStyle/>
          <a:p>
            <a:pPr>
              <a:lnSpc>
                <a:spcPct val="90000"/>
              </a:lnSpc>
              <a:buBlip>
                <a:blip r:embed="rId2"/>
              </a:buBlip>
            </a:pPr>
            <a:r>
              <a:rPr lang="en-US" sz="2162" dirty="0" smtClean="0"/>
              <a:t>Current est. 1 billion population </a:t>
            </a:r>
          </a:p>
          <a:p>
            <a:pPr>
              <a:lnSpc>
                <a:spcPct val="90000"/>
              </a:lnSpc>
              <a:buBlip>
                <a:blip r:embed="rId2"/>
              </a:buBlip>
            </a:pPr>
            <a:r>
              <a:rPr lang="en-US" sz="2162" dirty="0" smtClean="0"/>
              <a:t>Lowest tertiary enrolment rate in the world at 5%</a:t>
            </a:r>
          </a:p>
          <a:p>
            <a:pPr lvl="1">
              <a:lnSpc>
                <a:spcPct val="90000"/>
              </a:lnSpc>
              <a:buBlip>
                <a:blip r:embed="rId3"/>
              </a:buBlip>
            </a:pPr>
            <a:r>
              <a:rPr lang="en-US" sz="2162" dirty="0" smtClean="0"/>
              <a:t>Compared to OECD targets of 50-60% and ‘Asian tiger economies’ of 30-40%</a:t>
            </a:r>
          </a:p>
          <a:p>
            <a:pPr>
              <a:lnSpc>
                <a:spcPct val="90000"/>
              </a:lnSpc>
              <a:buBlip>
                <a:blip r:embed="rId2"/>
              </a:buBlip>
            </a:pPr>
            <a:r>
              <a:rPr lang="en-US" sz="2162" dirty="0" smtClean="0"/>
              <a:t>Numbers of tertiary enrolments more than tripled in 20 years, imposing great strain</a:t>
            </a:r>
          </a:p>
          <a:p>
            <a:pPr>
              <a:lnSpc>
                <a:spcPct val="90000"/>
              </a:lnSpc>
              <a:buNone/>
            </a:pPr>
            <a:r>
              <a:rPr lang="en-US" sz="2162" dirty="0" smtClean="0"/>
              <a:t>     -- 1985 (800,000 enrolments) to 2002 (3 million)</a:t>
            </a:r>
          </a:p>
          <a:p>
            <a:pPr>
              <a:lnSpc>
                <a:spcPct val="90000"/>
              </a:lnSpc>
              <a:buBlip>
                <a:blip r:embed="rId2"/>
              </a:buBlip>
            </a:pPr>
            <a:r>
              <a:rPr lang="en-US" sz="2162" dirty="0" smtClean="0"/>
              <a:t>200 public universities in Sub-Saharan Africa (UK alone with 60 million population has 126 universities and over 1 million enrolments)</a:t>
            </a:r>
          </a:p>
          <a:p>
            <a:pPr>
              <a:lnSpc>
                <a:spcPct val="90000"/>
              </a:lnSpc>
              <a:buBlip>
                <a:blip r:embed="rId2"/>
              </a:buBlip>
            </a:pPr>
            <a:r>
              <a:rPr lang="en-US" sz="2162" dirty="0" smtClean="0"/>
              <a:t>Private tertiary providers emerging to fill demand gap and over-burden in public sector</a:t>
            </a:r>
            <a:endParaRPr lang="en-US" sz="1600" dirty="0" smtClean="0"/>
          </a:p>
          <a:p>
            <a:pPr>
              <a:lnSpc>
                <a:spcPct val="90000"/>
              </a:lnSpc>
              <a:buNone/>
            </a:pPr>
            <a:endParaRPr lang="en-US" sz="1600" dirty="0" smtClean="0"/>
          </a:p>
          <a:p>
            <a:pPr>
              <a:lnSpc>
                <a:spcPct val="90000"/>
              </a:lnSpc>
              <a:buBlip>
                <a:blip r:embed="rId2"/>
              </a:buBlip>
            </a:pPr>
            <a:endParaRPr lang="en-US" sz="1600" dirty="0" smtClean="0"/>
          </a:p>
        </p:txBody>
      </p:sp>
      <p:sp>
        <p:nvSpPr>
          <p:cNvPr id="5" name="TextBox 4"/>
          <p:cNvSpPr txBox="1"/>
          <p:nvPr/>
        </p:nvSpPr>
        <p:spPr>
          <a:xfrm>
            <a:off x="2340429" y="5769429"/>
            <a:ext cx="184666" cy="369332"/>
          </a:xfrm>
          <a:prstGeom prst="rect">
            <a:avLst/>
          </a:prstGeom>
          <a:noFill/>
        </p:spPr>
        <p:txBody>
          <a:bodyPr wrap="none" rtlCol="0">
            <a:spAutoFit/>
          </a:bodyPr>
          <a:lstStyle/>
          <a:p>
            <a:endParaRPr lang="en-US" dirty="0"/>
          </a:p>
        </p:txBody>
      </p:sp>
      <p:sp>
        <p:nvSpPr>
          <p:cNvPr id="6" name="TextBox 5"/>
          <p:cNvSpPr txBox="1"/>
          <p:nvPr/>
        </p:nvSpPr>
        <p:spPr>
          <a:xfrm>
            <a:off x="0" y="6352665"/>
            <a:ext cx="9144000" cy="427809"/>
          </a:xfrm>
          <a:prstGeom prst="rect">
            <a:avLst/>
          </a:prstGeom>
          <a:noFill/>
        </p:spPr>
        <p:txBody>
          <a:bodyPr wrap="square" rtlCol="0">
            <a:spAutoFit/>
          </a:bodyPr>
          <a:lstStyle/>
          <a:p>
            <a:pPr algn="ctr">
              <a:lnSpc>
                <a:spcPct val="90000"/>
              </a:lnSpc>
              <a:buNone/>
            </a:pPr>
            <a:r>
              <a:rPr lang="en-US" sz="1200" dirty="0" err="1" smtClean="0"/>
              <a:t>Materu</a:t>
            </a:r>
            <a:r>
              <a:rPr lang="en-US" sz="1200" dirty="0" smtClean="0"/>
              <a:t>, P., (2007), </a:t>
            </a:r>
            <a:r>
              <a:rPr lang="en-US" sz="1200" i="1" dirty="0" smtClean="0"/>
              <a:t>“Higher education quality assurance in sub-Saharan Africa:  status, challenges, opportunities and promising practices”, </a:t>
            </a:r>
            <a:r>
              <a:rPr lang="en-US" sz="1200" dirty="0" smtClean="0"/>
              <a:t>A Report for the World Bank: Washington. </a:t>
            </a:r>
            <a:endParaRPr lang="en-GB" sz="1200" dirty="0" smtClean="0"/>
          </a:p>
        </p:txBody>
      </p:sp>
    </p:spTree>
    <p:extLst>
      <p:ext uri="{BB962C8B-B14F-4D97-AF65-F5344CB8AC3E}">
        <p14:creationId xmlns:p14="http://schemas.microsoft.com/office/powerpoint/2010/main" val="373199851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3294628" cy="6878604"/>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48276" y="0"/>
            <a:ext cx="3695724" cy="6881440"/>
          </a:xfrm>
          <a:prstGeom prst="rect">
            <a:avLst/>
          </a:prstGeom>
        </p:spPr>
      </p:pic>
    </p:spTree>
    <p:extLst>
      <p:ext uri="{BB962C8B-B14F-4D97-AF65-F5344CB8AC3E}">
        <p14:creationId xmlns:p14="http://schemas.microsoft.com/office/powerpoint/2010/main" val="265816976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ZA" b="1" dirty="0" smtClean="0">
                <a:solidFill>
                  <a:schemeClr val="tx1">
                    <a:lumMod val="75000"/>
                  </a:schemeClr>
                </a:solidFill>
              </a:rPr>
              <a:t>The shift to openness</a:t>
            </a:r>
            <a:endParaRPr lang="en-ZA" b="1" dirty="0">
              <a:solidFill>
                <a:schemeClr val="tx1">
                  <a:lumMod val="75000"/>
                </a:schemeClr>
              </a:solidFill>
            </a:endParaRPr>
          </a:p>
        </p:txBody>
      </p:sp>
      <p:sp>
        <p:nvSpPr>
          <p:cNvPr id="3" name="Subtitle 2"/>
          <p:cNvSpPr>
            <a:spLocks noGrp="1"/>
          </p:cNvSpPr>
          <p:nvPr>
            <p:ph type="subTitle" idx="1"/>
          </p:nvPr>
        </p:nvSpPr>
        <p:spPr/>
        <p:txBody>
          <a:bodyPr/>
          <a:lstStyle/>
          <a:p>
            <a:endParaRPr lang="en-ZA"/>
          </a:p>
        </p:txBody>
      </p:sp>
    </p:spTree>
    <p:extLst>
      <p:ext uri="{BB962C8B-B14F-4D97-AF65-F5344CB8AC3E}">
        <p14:creationId xmlns:p14="http://schemas.microsoft.com/office/powerpoint/2010/main" val="205461346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solidFill>
                  <a:schemeClr val="tx1">
                    <a:lumMod val="75000"/>
                  </a:schemeClr>
                </a:solidFill>
              </a:rPr>
              <a:t>Why </a:t>
            </a:r>
            <a:r>
              <a:rPr lang="en-ZA" smtClean="0">
                <a:solidFill>
                  <a:schemeClr val="tx1">
                    <a:lumMod val="75000"/>
                  </a:schemeClr>
                </a:solidFill>
              </a:rPr>
              <a:t>Open education</a:t>
            </a:r>
            <a:r>
              <a:rPr lang="en-ZA">
                <a:solidFill>
                  <a:schemeClr val="tx1">
                    <a:lumMod val="75000"/>
                  </a:schemeClr>
                </a:solidFill>
              </a:rPr>
              <a:t>?</a:t>
            </a:r>
            <a:endParaRPr lang="en-ZA" dirty="0">
              <a:solidFill>
                <a:schemeClr val="tx1">
                  <a:lumMod val="75000"/>
                </a:schemeClr>
              </a:solidFill>
            </a:endParaRPr>
          </a:p>
        </p:txBody>
      </p:sp>
      <p:sp>
        <p:nvSpPr>
          <p:cNvPr id="3" name="Content Placeholder 2"/>
          <p:cNvSpPr>
            <a:spLocks noGrp="1"/>
          </p:cNvSpPr>
          <p:nvPr>
            <p:ph idx="1"/>
          </p:nvPr>
        </p:nvSpPr>
        <p:spPr/>
        <p:txBody>
          <a:bodyPr/>
          <a:lstStyle/>
          <a:p>
            <a:r>
              <a:rPr lang="en-ZA" dirty="0" smtClean="0"/>
              <a:t>Access to knowledge</a:t>
            </a:r>
          </a:p>
          <a:p>
            <a:r>
              <a:rPr lang="en-ZA" dirty="0" smtClean="0"/>
              <a:t>Participation</a:t>
            </a:r>
          </a:p>
          <a:p>
            <a:r>
              <a:rPr lang="en-ZA" dirty="0" smtClean="0"/>
              <a:t>Visibility</a:t>
            </a:r>
          </a:p>
          <a:p>
            <a:r>
              <a:rPr lang="en-ZA" dirty="0" smtClean="0"/>
              <a:t>Influence</a:t>
            </a:r>
          </a:p>
          <a:p>
            <a:r>
              <a:rPr lang="en-ZA" dirty="0" smtClean="0"/>
              <a:t>Quality</a:t>
            </a:r>
          </a:p>
          <a:p>
            <a:r>
              <a:rPr lang="en-ZA" dirty="0" smtClean="0"/>
              <a:t>Academics’ agency</a:t>
            </a:r>
            <a:endParaRPr lang="en-ZA" dirty="0"/>
          </a:p>
        </p:txBody>
      </p:sp>
    </p:spTree>
    <p:extLst>
      <p:ext uri="{BB962C8B-B14F-4D97-AF65-F5344CB8AC3E}">
        <p14:creationId xmlns:p14="http://schemas.microsoft.com/office/powerpoint/2010/main" val="141158139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solidFill>
                  <a:schemeClr val="tx1">
                    <a:lumMod val="75000"/>
                  </a:schemeClr>
                </a:solidFill>
              </a:rPr>
              <a:t>Open education</a:t>
            </a:r>
            <a:endParaRPr lang="en-ZA" dirty="0">
              <a:solidFill>
                <a:schemeClr val="tx1">
                  <a:lumMod val="75000"/>
                </a:schemeClr>
              </a:solidFill>
            </a:endParaRPr>
          </a:p>
        </p:txBody>
      </p:sp>
      <p:sp>
        <p:nvSpPr>
          <p:cNvPr id="3" name="Content Placeholder 2"/>
          <p:cNvSpPr>
            <a:spLocks noGrp="1"/>
          </p:cNvSpPr>
          <p:nvPr>
            <p:ph idx="1"/>
          </p:nvPr>
        </p:nvSpPr>
        <p:spPr/>
        <p:txBody>
          <a:bodyPr>
            <a:normAutofit lnSpcReduction="10000"/>
          </a:bodyPr>
          <a:lstStyle/>
          <a:p>
            <a:r>
              <a:rPr lang="en-ZA" dirty="0" smtClean="0"/>
              <a:t>Open content</a:t>
            </a:r>
          </a:p>
          <a:p>
            <a:r>
              <a:rPr lang="en-ZA" dirty="0" smtClean="0"/>
              <a:t>Open education resources</a:t>
            </a:r>
          </a:p>
          <a:p>
            <a:r>
              <a:rPr lang="en-ZA" dirty="0" smtClean="0"/>
              <a:t>Open access</a:t>
            </a:r>
          </a:p>
          <a:p>
            <a:r>
              <a:rPr lang="en-ZA" dirty="0" smtClean="0"/>
              <a:t>Open research</a:t>
            </a:r>
          </a:p>
          <a:p>
            <a:r>
              <a:rPr lang="en-ZA" dirty="0" smtClean="0"/>
              <a:t>Open science</a:t>
            </a:r>
          </a:p>
          <a:p>
            <a:r>
              <a:rPr lang="en-ZA" dirty="0" smtClean="0"/>
              <a:t>Open data</a:t>
            </a:r>
          </a:p>
          <a:p>
            <a:r>
              <a:rPr lang="en-ZA" dirty="0" smtClean="0"/>
              <a:t>Open licensing</a:t>
            </a:r>
          </a:p>
          <a:p>
            <a:r>
              <a:rPr lang="en-ZA" dirty="0"/>
              <a:t>Open scholarly practices</a:t>
            </a:r>
          </a:p>
          <a:p>
            <a:endParaRPr lang="en-ZA" dirty="0"/>
          </a:p>
        </p:txBody>
      </p:sp>
    </p:spTree>
    <p:extLst>
      <p:ext uri="{BB962C8B-B14F-4D97-AF65-F5344CB8AC3E}">
        <p14:creationId xmlns:p14="http://schemas.microsoft.com/office/powerpoint/2010/main" val="176017600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normAutofit/>
          </a:bodyPr>
          <a:lstStyle/>
          <a:p>
            <a:pPr eaLnBrk="1" hangingPunct="1"/>
            <a:r>
              <a:rPr lang="en-US" dirty="0" smtClean="0">
                <a:solidFill>
                  <a:schemeClr val="tx1">
                    <a:lumMod val="75000"/>
                  </a:schemeClr>
                </a:solidFill>
              </a:rPr>
              <a:t>Affordances of the Internet</a:t>
            </a:r>
            <a:endParaRPr lang="en-ZA" dirty="0" smtClean="0">
              <a:solidFill>
                <a:schemeClr val="tx1">
                  <a:lumMod val="75000"/>
                </a:schemeClr>
              </a:solidFill>
            </a:endParaRPr>
          </a:p>
        </p:txBody>
      </p:sp>
      <p:sp>
        <p:nvSpPr>
          <p:cNvPr id="22531" name="Content Placeholder 2"/>
          <p:cNvSpPr>
            <a:spLocks noGrp="1"/>
          </p:cNvSpPr>
          <p:nvPr>
            <p:ph idx="1"/>
          </p:nvPr>
        </p:nvSpPr>
        <p:spPr>
          <a:xfrm>
            <a:off x="4714875" y="1600200"/>
            <a:ext cx="4000500" cy="4525963"/>
          </a:xfrm>
        </p:spPr>
        <p:txBody>
          <a:bodyPr/>
          <a:lstStyle/>
          <a:p>
            <a:pPr marL="342900" lvl="1" indent="-342900" eaLnBrk="1" hangingPunct="1">
              <a:buFont typeface="Arial" pitchFamily="34" charset="0"/>
              <a:buNone/>
              <a:defRPr/>
            </a:pPr>
            <a:r>
              <a:rPr lang="en-US" sz="2400" dirty="0" smtClean="0">
                <a:solidFill>
                  <a:srgbClr val="003300"/>
                </a:solidFill>
                <a:latin typeface="Arial" pitchFamily="34" charset="0"/>
              </a:rPr>
              <a:t>    </a:t>
            </a:r>
            <a:r>
              <a:rPr lang="en-ZA" sz="2400" dirty="0" smtClean="0"/>
              <a:t>Openness has been stimulated by the </a:t>
            </a:r>
            <a:r>
              <a:rPr lang="en-ZA" dirty="0" smtClean="0">
                <a:solidFill>
                  <a:schemeClr val="tx2">
                    <a:lumMod val="60000"/>
                    <a:lumOff val="40000"/>
                  </a:schemeClr>
                </a:solidFill>
              </a:rPr>
              <a:t>Internet which has provided an opportunity for information and services to be shared, used and re-used </a:t>
            </a:r>
            <a:r>
              <a:rPr lang="en-ZA" sz="2400" dirty="0" smtClean="0"/>
              <a:t>in ways not conceivable (or affordable) in a paper-based environment. </a:t>
            </a:r>
          </a:p>
          <a:p>
            <a:pPr marL="342900" lvl="1" indent="-342900" eaLnBrk="1" hangingPunct="1">
              <a:buFont typeface="Arial" pitchFamily="34" charset="0"/>
              <a:buNone/>
              <a:defRPr/>
            </a:pPr>
            <a:endParaRPr lang="en-US" sz="1200" dirty="0" smtClean="0">
              <a:solidFill>
                <a:srgbClr val="003300"/>
              </a:solidFill>
            </a:endParaRPr>
          </a:p>
        </p:txBody>
      </p:sp>
      <p:pic>
        <p:nvPicPr>
          <p:cNvPr id="4" name="Picture 3" descr="opte_internet_map_1069646562.LGL.2D.4096x4096.png"/>
          <p:cNvPicPr>
            <a:picLocks noChangeAspect="1"/>
          </p:cNvPicPr>
          <p:nvPr/>
        </p:nvPicPr>
        <p:blipFill>
          <a:blip r:embed="rId2" cstate="print"/>
          <a:stretch>
            <a:fillRect/>
          </a:stretch>
        </p:blipFill>
        <p:spPr>
          <a:xfrm>
            <a:off x="500034" y="1571612"/>
            <a:ext cx="4286280" cy="4286280"/>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pic>
        <p:nvPicPr>
          <p:cNvPr id="19461" name="Picture 6" descr="1_by.png"/>
          <p:cNvPicPr>
            <a:picLocks noChangeAspect="1"/>
          </p:cNvPicPr>
          <p:nvPr/>
        </p:nvPicPr>
        <p:blipFill>
          <a:blip r:embed="rId3" cstate="print"/>
          <a:srcRect/>
          <a:stretch>
            <a:fillRect/>
          </a:stretch>
        </p:blipFill>
        <p:spPr bwMode="auto">
          <a:xfrm>
            <a:off x="571500" y="6000750"/>
            <a:ext cx="428625" cy="149225"/>
          </a:xfrm>
          <a:prstGeom prst="rect">
            <a:avLst/>
          </a:prstGeom>
          <a:noFill/>
          <a:ln w="9525">
            <a:noFill/>
            <a:miter lim="800000"/>
            <a:headEnd/>
            <a:tailEnd/>
          </a:ln>
        </p:spPr>
      </p:pic>
      <p:sp>
        <p:nvSpPr>
          <p:cNvPr id="19462" name="TextBox 7"/>
          <p:cNvSpPr txBox="1">
            <a:spLocks noChangeArrowheads="1"/>
          </p:cNvSpPr>
          <p:nvPr/>
        </p:nvSpPr>
        <p:spPr bwMode="auto">
          <a:xfrm>
            <a:off x="571500" y="6000750"/>
            <a:ext cx="4286250" cy="230188"/>
          </a:xfrm>
          <a:prstGeom prst="rect">
            <a:avLst/>
          </a:prstGeom>
          <a:noFill/>
          <a:ln w="9525">
            <a:noFill/>
            <a:miter lim="800000"/>
            <a:headEnd/>
            <a:tailEnd/>
          </a:ln>
        </p:spPr>
        <p:txBody>
          <a:bodyPr>
            <a:spAutoFit/>
          </a:bodyPr>
          <a:lstStyle/>
          <a:p>
            <a:pPr algn="r"/>
            <a:r>
              <a:rPr lang="en-ZA" sz="900"/>
              <a:t>http://www.flickr.com/photos/curiouslee/3485479724/</a:t>
            </a:r>
          </a:p>
        </p:txBody>
      </p:sp>
      <p:sp>
        <p:nvSpPr>
          <p:cNvPr id="2" name="TextBox 1"/>
          <p:cNvSpPr txBox="1"/>
          <p:nvPr/>
        </p:nvSpPr>
        <p:spPr>
          <a:xfrm>
            <a:off x="5170038" y="6470072"/>
            <a:ext cx="3960440" cy="369332"/>
          </a:xfrm>
          <a:prstGeom prst="rect">
            <a:avLst/>
          </a:prstGeom>
          <a:noFill/>
        </p:spPr>
        <p:txBody>
          <a:bodyPr wrap="square" rtlCol="0">
            <a:spAutoFit/>
          </a:bodyPr>
          <a:lstStyle/>
          <a:p>
            <a:pPr algn="r"/>
            <a:r>
              <a:rPr lang="en-ZA" dirty="0" smtClean="0"/>
              <a:t>Cheryl </a:t>
            </a:r>
            <a:r>
              <a:rPr lang="en-ZA" dirty="0" err="1" smtClean="0"/>
              <a:t>Hodgkinson</a:t>
            </a:r>
            <a:r>
              <a:rPr lang="en-ZA" dirty="0" smtClean="0"/>
              <a:t>-Williams 2010</a:t>
            </a:r>
            <a:endParaRPr lang="en-ZA" dirty="0"/>
          </a:p>
        </p:txBody>
      </p:sp>
    </p:spTree>
    <p:extLst>
      <p:ext uri="{BB962C8B-B14F-4D97-AF65-F5344CB8AC3E}">
        <p14:creationId xmlns:p14="http://schemas.microsoft.com/office/powerpoint/2010/main" val="2167750750"/>
      </p:ext>
    </p:extLst>
  </p:cSld>
  <p:clrMapOvr>
    <a:masterClrMapping/>
  </p:clrMapOvr>
  <mc:AlternateContent xmlns:mc="http://schemas.openxmlformats.org/markup-compatibility/2006" xmlns:p14="http://schemas.microsoft.com/office/powerpoint/2010/main">
    <mc:Choice Requires="p14">
      <p:transition spd="slow" p14:dur="2000" advClick="0" advTm="10000"/>
    </mc:Choice>
    <mc:Fallback xmlns="">
      <p:transition spd="slow" advClick="0" advTm="10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94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eaLnBrk="1" hangingPunct="1"/>
            <a:r>
              <a:rPr lang="en-ZA" dirty="0" smtClean="0">
                <a:solidFill>
                  <a:schemeClr val="tx1">
                    <a:lumMod val="75000"/>
                  </a:schemeClr>
                </a:solidFill>
              </a:rPr>
              <a:t>The concept </a:t>
            </a:r>
          </a:p>
        </p:txBody>
      </p:sp>
      <p:sp>
        <p:nvSpPr>
          <p:cNvPr id="3" name="Content Placeholder 2"/>
          <p:cNvSpPr>
            <a:spLocks noGrp="1"/>
          </p:cNvSpPr>
          <p:nvPr>
            <p:ph idx="1"/>
          </p:nvPr>
        </p:nvSpPr>
        <p:spPr>
          <a:xfrm>
            <a:off x="457200" y="1600200"/>
            <a:ext cx="4114800" cy="4525963"/>
          </a:xfrm>
        </p:spPr>
        <p:txBody>
          <a:bodyPr>
            <a:normAutofit lnSpcReduction="10000"/>
          </a:bodyPr>
          <a:lstStyle/>
          <a:p>
            <a:pPr eaLnBrk="1" hangingPunct="1">
              <a:buFont typeface="Arial" charset="0"/>
              <a:buChar char="•"/>
              <a:defRPr/>
            </a:pPr>
            <a:r>
              <a:rPr lang="en-ZA" dirty="0" smtClean="0"/>
              <a:t>… is based on the philosophical view of </a:t>
            </a:r>
            <a:r>
              <a:rPr lang="en-ZA" sz="4800" dirty="0" smtClean="0">
                <a:solidFill>
                  <a:schemeClr val="tx2">
                    <a:lumMod val="60000"/>
                    <a:lumOff val="40000"/>
                  </a:schemeClr>
                </a:solidFill>
              </a:rPr>
              <a:t>knowledge as a collective social product </a:t>
            </a:r>
            <a:r>
              <a:rPr lang="en-ZA" dirty="0" smtClean="0"/>
              <a:t>and the desirability of making it a social property                   </a:t>
            </a:r>
            <a:r>
              <a:rPr lang="en-ZA" sz="1200" dirty="0" smtClean="0"/>
              <a:t>(Prasad &amp; </a:t>
            </a:r>
            <a:r>
              <a:rPr lang="en-ZA" sz="1200" dirty="0" err="1" smtClean="0"/>
              <a:t>Ambedkar</a:t>
            </a:r>
            <a:r>
              <a:rPr lang="en-ZA" sz="1200" dirty="0" smtClean="0"/>
              <a:t> cited in </a:t>
            </a:r>
            <a:r>
              <a:rPr lang="en-ZA" sz="1200" dirty="0" err="1" smtClean="0"/>
              <a:t>Downes</a:t>
            </a:r>
            <a:r>
              <a:rPr lang="en-ZA" sz="1200" dirty="0" smtClean="0"/>
              <a:t> 2007:1).</a:t>
            </a:r>
          </a:p>
        </p:txBody>
      </p:sp>
      <p:grpSp>
        <p:nvGrpSpPr>
          <p:cNvPr id="2" name="Group 7"/>
          <p:cNvGrpSpPr>
            <a:grpSpLocks/>
          </p:cNvGrpSpPr>
          <p:nvPr/>
        </p:nvGrpSpPr>
        <p:grpSpPr bwMode="auto">
          <a:xfrm>
            <a:off x="4572000" y="2214563"/>
            <a:ext cx="4214813" cy="3159125"/>
            <a:chOff x="4572000" y="2214554"/>
            <a:chExt cx="4214842" cy="3159134"/>
          </a:xfrm>
        </p:grpSpPr>
        <p:grpSp>
          <p:nvGrpSpPr>
            <p:cNvPr id="6149" name="Group 6"/>
            <p:cNvGrpSpPr>
              <a:grpSpLocks/>
            </p:cNvGrpSpPr>
            <p:nvPr/>
          </p:nvGrpSpPr>
          <p:grpSpPr bwMode="auto">
            <a:xfrm>
              <a:off x="4572000" y="2214554"/>
              <a:ext cx="4214842" cy="3159134"/>
              <a:chOff x="4572000" y="2214554"/>
              <a:chExt cx="4214842" cy="3159134"/>
            </a:xfrm>
          </p:grpSpPr>
          <p:pic>
            <p:nvPicPr>
              <p:cNvPr id="5" name="Picture 4" descr="www.flickr.com_photos_jordigraells_2098331968.jpg"/>
              <p:cNvPicPr>
                <a:picLocks noChangeAspect="1"/>
              </p:cNvPicPr>
              <p:nvPr/>
            </p:nvPicPr>
            <p:blipFill>
              <a:blip r:embed="rId3" cstate="print"/>
              <a:stretch>
                <a:fillRect/>
              </a:stretch>
            </p:blipFill>
            <p:spPr>
              <a:xfrm>
                <a:off x="4582476" y="2214554"/>
                <a:ext cx="4204366" cy="2917830"/>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
            <p:nvSpPr>
              <p:cNvPr id="6152" name="TextBox 5"/>
              <p:cNvSpPr txBox="1">
                <a:spLocks noChangeArrowheads="1"/>
              </p:cNvSpPr>
              <p:nvPr/>
            </p:nvSpPr>
            <p:spPr bwMode="auto">
              <a:xfrm>
                <a:off x="4572000" y="5143500"/>
                <a:ext cx="4071938" cy="230188"/>
              </a:xfrm>
              <a:prstGeom prst="rect">
                <a:avLst/>
              </a:prstGeom>
              <a:noFill/>
              <a:ln w="9525">
                <a:noFill/>
                <a:miter lim="800000"/>
                <a:headEnd/>
                <a:tailEnd/>
              </a:ln>
            </p:spPr>
            <p:txBody>
              <a:bodyPr>
                <a:spAutoFit/>
              </a:bodyPr>
              <a:lstStyle/>
              <a:p>
                <a:pPr algn="ctr"/>
                <a:r>
                  <a:rPr lang="en-ZA" sz="900"/>
                  <a:t>http://www.flickr.com/photos/jordigraells/2098331968/</a:t>
                </a:r>
              </a:p>
            </p:txBody>
          </p:sp>
        </p:grpSp>
        <p:pic>
          <p:nvPicPr>
            <p:cNvPr id="6150" name="Picture 6" descr="1_by.png"/>
            <p:cNvPicPr>
              <a:picLocks noChangeAspect="1"/>
            </p:cNvPicPr>
            <p:nvPr/>
          </p:nvPicPr>
          <p:blipFill>
            <a:blip r:embed="rId4" cstate="print"/>
            <a:srcRect/>
            <a:stretch>
              <a:fillRect/>
            </a:stretch>
          </p:blipFill>
          <p:spPr bwMode="auto">
            <a:xfrm>
              <a:off x="4572000" y="5214938"/>
              <a:ext cx="428625" cy="149225"/>
            </a:xfrm>
            <a:prstGeom prst="rect">
              <a:avLst/>
            </a:prstGeom>
            <a:noFill/>
            <a:ln w="9525">
              <a:noFill/>
              <a:miter lim="800000"/>
              <a:headEnd/>
              <a:tailEnd/>
            </a:ln>
          </p:spPr>
        </p:pic>
      </p:grpSp>
      <p:sp>
        <p:nvSpPr>
          <p:cNvPr id="9" name="TextBox 8"/>
          <p:cNvSpPr txBox="1"/>
          <p:nvPr/>
        </p:nvSpPr>
        <p:spPr>
          <a:xfrm>
            <a:off x="5170038" y="6470072"/>
            <a:ext cx="3960440" cy="369332"/>
          </a:xfrm>
          <a:prstGeom prst="rect">
            <a:avLst/>
          </a:prstGeom>
          <a:noFill/>
        </p:spPr>
        <p:txBody>
          <a:bodyPr wrap="square" rtlCol="0">
            <a:spAutoFit/>
          </a:bodyPr>
          <a:lstStyle/>
          <a:p>
            <a:pPr algn="r"/>
            <a:r>
              <a:rPr lang="en-ZA" dirty="0" smtClean="0"/>
              <a:t>Cheryl </a:t>
            </a:r>
            <a:r>
              <a:rPr lang="en-ZA" dirty="0" err="1" smtClean="0"/>
              <a:t>Hodgkinson</a:t>
            </a:r>
            <a:r>
              <a:rPr lang="en-ZA" dirty="0" smtClean="0"/>
              <a:t>-Williams 2010</a:t>
            </a:r>
            <a:endParaRPr lang="en-ZA" dirty="0"/>
          </a:p>
        </p:txBody>
      </p:sp>
    </p:spTree>
    <p:extLst>
      <p:ext uri="{BB962C8B-B14F-4D97-AF65-F5344CB8AC3E}">
        <p14:creationId xmlns:p14="http://schemas.microsoft.com/office/powerpoint/2010/main" val="2661886423"/>
      </p:ext>
    </p:extLst>
  </p:cSld>
  <p:clrMapOvr>
    <a:masterClrMapping/>
  </p:clrMapOvr>
  <mc:AlternateContent xmlns:mc="http://schemas.openxmlformats.org/markup-compatibility/2006" xmlns:p14="http://schemas.microsoft.com/office/powerpoint/2010/main">
    <mc:Choice Requires="p14">
      <p:transition spd="slow" p14:dur="2000" advClick="0" advTm="10000"/>
    </mc:Choice>
    <mc:Fallback xmlns="">
      <p:transition spd="slow" advClick="0" advTm="10000"/>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cstate="print"/>
          <a:srcRect/>
          <a:stretch>
            <a:fillRect/>
          </a:stretch>
        </p:blipFill>
        <p:spPr bwMode="auto">
          <a:xfrm>
            <a:off x="6198" y="4086005"/>
            <a:ext cx="5853782" cy="2826461"/>
          </a:xfrm>
          <a:prstGeom prst="rect">
            <a:avLst/>
          </a:prstGeom>
          <a:noFill/>
          <a:ln w="9525" algn="ctr">
            <a:noFill/>
            <a:miter lim="800000"/>
            <a:headEnd/>
            <a:tailEnd/>
          </a:ln>
        </p:spPr>
      </p:pic>
      <p:sp>
        <p:nvSpPr>
          <p:cNvPr id="2" name="Title 1"/>
          <p:cNvSpPr>
            <a:spLocks noGrp="1"/>
          </p:cNvSpPr>
          <p:nvPr>
            <p:ph type="title"/>
          </p:nvPr>
        </p:nvSpPr>
        <p:spPr/>
        <p:txBody>
          <a:bodyPr>
            <a:normAutofit fontScale="90000"/>
          </a:bodyPr>
          <a:lstStyle/>
          <a:p>
            <a:r>
              <a:rPr lang="en-ZA" dirty="0" smtClean="0">
                <a:solidFill>
                  <a:schemeClr val="tx1">
                    <a:lumMod val="75000"/>
                  </a:schemeClr>
                </a:solidFill>
              </a:rPr>
              <a:t>Open content: Access to knowledge</a:t>
            </a:r>
            <a:endParaRPr lang="en-ZA" dirty="0">
              <a:solidFill>
                <a:schemeClr val="tx1">
                  <a:lumMod val="75000"/>
                </a:schemeClr>
              </a:solidFill>
            </a:endParaRPr>
          </a:p>
        </p:txBody>
      </p:sp>
      <p:sp>
        <p:nvSpPr>
          <p:cNvPr id="3" name="Content Placeholder 2"/>
          <p:cNvSpPr>
            <a:spLocks noGrp="1"/>
          </p:cNvSpPr>
          <p:nvPr>
            <p:ph sz="half" idx="1"/>
          </p:nvPr>
        </p:nvSpPr>
        <p:spPr/>
        <p:txBody>
          <a:bodyPr>
            <a:normAutofit/>
          </a:bodyPr>
          <a:lstStyle/>
          <a:p>
            <a:pPr marL="0" lvl="1" indent="0">
              <a:buNone/>
            </a:pPr>
            <a:r>
              <a:rPr lang="en-ZA" sz="3200" dirty="0"/>
              <a:t>African universities get access to scholarly knowledge from all over the world</a:t>
            </a:r>
          </a:p>
          <a:p>
            <a:endParaRPr lang="en-ZA" dirty="0"/>
          </a:p>
        </p:txBody>
      </p:sp>
      <p:sp>
        <p:nvSpPr>
          <p:cNvPr id="4" name="Content Placeholder 3"/>
          <p:cNvSpPr>
            <a:spLocks noGrp="1"/>
          </p:cNvSpPr>
          <p:nvPr>
            <p:ph sz="half" idx="2"/>
          </p:nvPr>
        </p:nvSpPr>
        <p:spPr/>
        <p:txBody>
          <a:bodyPr>
            <a:normAutofit/>
          </a:bodyPr>
          <a:lstStyle/>
          <a:p>
            <a:endParaRPr lang="en-ZA" dirty="0"/>
          </a:p>
        </p:txBody>
      </p:sp>
      <p:pic>
        <p:nvPicPr>
          <p:cNvPr id="5" name="Picture 2"/>
          <p:cNvPicPr>
            <a:picLocks noChangeAspect="1" noChangeArrowheads="1"/>
          </p:cNvPicPr>
          <p:nvPr/>
        </p:nvPicPr>
        <p:blipFill>
          <a:blip r:embed="rId3" cstate="print"/>
          <a:srcRect/>
          <a:stretch>
            <a:fillRect/>
          </a:stretch>
        </p:blipFill>
        <p:spPr bwMode="auto">
          <a:xfrm>
            <a:off x="3980911" y="3067704"/>
            <a:ext cx="5150129" cy="3646165"/>
          </a:xfrm>
          <a:prstGeom prst="rect">
            <a:avLst/>
          </a:prstGeom>
          <a:noFill/>
          <a:ln w="9525" algn="ctr">
            <a:noFill/>
            <a:miter lim="800000"/>
            <a:headEnd/>
            <a:tailEnd/>
          </a:ln>
        </p:spPr>
      </p:pic>
    </p:spTree>
    <p:extLst>
      <p:ext uri="{BB962C8B-B14F-4D97-AF65-F5344CB8AC3E}">
        <p14:creationId xmlns:p14="http://schemas.microsoft.com/office/powerpoint/2010/main" val="388722999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dirty="0"/>
          </a:p>
        </p:txBody>
      </p:sp>
      <p:pic>
        <p:nvPicPr>
          <p:cNvPr id="4" name="Picture 1"/>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a:xfrm>
            <a:off x="-16071" y="1556792"/>
            <a:ext cx="9184645" cy="4608512"/>
          </a:xfrm>
          <a:noFill/>
        </p:spPr>
      </p:pic>
      <p:sp>
        <p:nvSpPr>
          <p:cNvPr id="5" name="Rectangle 4"/>
          <p:cNvSpPr/>
          <p:nvPr/>
        </p:nvSpPr>
        <p:spPr>
          <a:xfrm>
            <a:off x="1763688" y="6309320"/>
            <a:ext cx="4176464" cy="2160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6" name="TextBox 5"/>
          <p:cNvSpPr txBox="1"/>
          <p:nvPr/>
        </p:nvSpPr>
        <p:spPr>
          <a:xfrm>
            <a:off x="2843808" y="6165304"/>
            <a:ext cx="3744416" cy="369332"/>
          </a:xfrm>
          <a:prstGeom prst="rect">
            <a:avLst/>
          </a:prstGeom>
          <a:noFill/>
        </p:spPr>
        <p:txBody>
          <a:bodyPr wrap="square" rtlCol="0">
            <a:spAutoFit/>
          </a:bodyPr>
          <a:lstStyle/>
          <a:p>
            <a:r>
              <a:rPr lang="en-ZA" dirty="0" err="1" smtClean="0"/>
              <a:t>WorldMapper</a:t>
            </a:r>
            <a:r>
              <a:rPr lang="en-ZA" dirty="0" smtClean="0"/>
              <a:t>: Book Publishing</a:t>
            </a:r>
            <a:endParaRPr lang="en-ZA" dirty="0"/>
          </a:p>
        </p:txBody>
      </p:sp>
    </p:spTree>
    <p:extLst>
      <p:ext uri="{BB962C8B-B14F-4D97-AF65-F5344CB8AC3E}">
        <p14:creationId xmlns:p14="http://schemas.microsoft.com/office/powerpoint/2010/main" val="283243702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Open content: Contribute to knowledge</a:t>
            </a:r>
            <a:endParaRPr lang="en-ZA" dirty="0"/>
          </a:p>
        </p:txBody>
      </p:sp>
      <p:sp>
        <p:nvSpPr>
          <p:cNvPr id="3" name="Content Placeholder 2"/>
          <p:cNvSpPr>
            <a:spLocks noGrp="1"/>
          </p:cNvSpPr>
          <p:nvPr>
            <p:ph sz="half" idx="1"/>
          </p:nvPr>
        </p:nvSpPr>
        <p:spPr>
          <a:xfrm>
            <a:off x="0" y="1628800"/>
            <a:ext cx="4038600" cy="4525963"/>
          </a:xfrm>
        </p:spPr>
        <p:txBody>
          <a:bodyPr>
            <a:normAutofit/>
          </a:bodyPr>
          <a:lstStyle/>
          <a:p>
            <a:pPr marL="457200" lvl="1" indent="0">
              <a:buNone/>
            </a:pPr>
            <a:r>
              <a:rPr lang="en-ZA" sz="3200" dirty="0"/>
              <a:t>African universities contribute scholarly knowledge</a:t>
            </a:r>
          </a:p>
          <a:p>
            <a:endParaRPr lang="en-ZA" dirty="0"/>
          </a:p>
        </p:txBody>
      </p:sp>
      <p:sp>
        <p:nvSpPr>
          <p:cNvPr id="4" name="Content Placeholder 3"/>
          <p:cNvSpPr>
            <a:spLocks noGrp="1"/>
          </p:cNvSpPr>
          <p:nvPr>
            <p:ph sz="half" idx="2"/>
          </p:nvPr>
        </p:nvSpPr>
        <p:spPr>
          <a:xfrm>
            <a:off x="4491438" y="1600200"/>
            <a:ext cx="4195362" cy="4525963"/>
          </a:xfrm>
        </p:spPr>
        <p:txBody>
          <a:bodyPr>
            <a:normAutofit/>
          </a:bodyPr>
          <a:lstStyle/>
          <a:p>
            <a:r>
              <a:rPr lang="en-ZA" sz="2000" dirty="0" smtClean="0">
                <a:latin typeface="Lucida Calligraphy" pitchFamily="66" charset="0"/>
              </a:rPr>
              <a:t>“</a:t>
            </a:r>
            <a:r>
              <a:rPr lang="en-ZA" sz="2000" dirty="0">
                <a:latin typeface="Lucida Calligraphy" pitchFamily="66" charset="0"/>
              </a:rPr>
              <a:t>Our sources of information  are the same. The way that we think is dominated by monolithic groups . If we don’t assert ourselves we are going to be swallowed up by other players</a:t>
            </a:r>
            <a:r>
              <a:rPr lang="en-ZA" sz="2000" dirty="0" smtClean="0">
                <a:latin typeface="Lucida Calligraphy" pitchFamily="66" charset="0"/>
              </a:rPr>
              <a:t>.” </a:t>
            </a:r>
            <a:r>
              <a:rPr lang="en-ZA" sz="2000" dirty="0"/>
              <a:t>Dr Peter </a:t>
            </a:r>
            <a:r>
              <a:rPr lang="en-ZA" sz="2000" dirty="0" err="1" smtClean="0"/>
              <a:t>Mwikisa</a:t>
            </a:r>
            <a:endParaRPr lang="en-ZA" sz="2000" dirty="0">
              <a:latin typeface="Lucida Calligraphy" pitchFamily="66" charset="0"/>
            </a:endParaRPr>
          </a:p>
          <a:p>
            <a:endParaRPr lang="en-ZA" dirty="0"/>
          </a:p>
        </p:txBody>
      </p:sp>
      <p:pic>
        <p:nvPicPr>
          <p:cNvPr id="5" name="Picture 2"/>
          <p:cNvPicPr>
            <a:picLocks noChangeAspect="1" noChangeArrowheads="1"/>
          </p:cNvPicPr>
          <p:nvPr/>
        </p:nvPicPr>
        <p:blipFill>
          <a:blip r:embed="rId3" cstate="print"/>
          <a:srcRect/>
          <a:stretch>
            <a:fillRect/>
          </a:stretch>
        </p:blipFill>
        <p:spPr bwMode="auto">
          <a:xfrm rot="21183320">
            <a:off x="457223" y="3949298"/>
            <a:ext cx="4471988" cy="2700338"/>
          </a:xfrm>
          <a:prstGeom prst="rect">
            <a:avLst/>
          </a:prstGeom>
          <a:noFill/>
          <a:ln w="12700" algn="ctr">
            <a:solidFill>
              <a:srgbClr val="C00000"/>
            </a:solidFill>
            <a:miter lim="800000"/>
            <a:headEnd/>
            <a:tailEnd/>
          </a:ln>
        </p:spPr>
      </p:pic>
      <p:sp>
        <p:nvSpPr>
          <p:cNvPr id="8" name="TextBox 7"/>
          <p:cNvSpPr txBox="1"/>
          <p:nvPr/>
        </p:nvSpPr>
        <p:spPr>
          <a:xfrm>
            <a:off x="4860032" y="4661701"/>
            <a:ext cx="3312368" cy="954107"/>
          </a:xfrm>
          <a:prstGeom prst="rect">
            <a:avLst/>
          </a:prstGeom>
          <a:noFill/>
          <a:ln w="28575">
            <a:solidFill>
              <a:srgbClr val="C00000"/>
            </a:solidFill>
          </a:ln>
        </p:spPr>
        <p:txBody>
          <a:bodyPr wrap="square" rtlCol="0">
            <a:spAutoFit/>
          </a:bodyPr>
          <a:lstStyle/>
          <a:p>
            <a:r>
              <a:rPr lang="en-ZA" sz="2800" b="1" dirty="0" smtClean="0">
                <a:solidFill>
                  <a:srgbClr val="FF0000"/>
                </a:solidFill>
              </a:rPr>
              <a:t>51 repositories in 15 African countries</a:t>
            </a:r>
            <a:endParaRPr lang="en-ZA" sz="2800" b="1" dirty="0">
              <a:solidFill>
                <a:srgbClr val="FF0000"/>
              </a:solidFill>
            </a:endParaRPr>
          </a:p>
        </p:txBody>
      </p:sp>
    </p:spTree>
    <p:extLst>
      <p:ext uri="{BB962C8B-B14F-4D97-AF65-F5344CB8AC3E}">
        <p14:creationId xmlns:p14="http://schemas.microsoft.com/office/powerpoint/2010/main" val="69222643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3"/>
          <p:cNvSpPr>
            <a:spLocks noGrp="1"/>
          </p:cNvSpPr>
          <p:nvPr>
            <p:ph type="title"/>
          </p:nvPr>
        </p:nvSpPr>
        <p:spPr/>
        <p:txBody>
          <a:bodyPr/>
          <a:lstStyle/>
          <a:p>
            <a:pPr eaLnBrk="1" hangingPunct="1"/>
            <a:r>
              <a:rPr lang="en-US" dirty="0" smtClean="0">
                <a:solidFill>
                  <a:schemeClr val="tx1">
                    <a:lumMod val="75000"/>
                  </a:schemeClr>
                </a:solidFill>
              </a:rPr>
              <a:t>Open licensing</a:t>
            </a:r>
            <a:endParaRPr lang="en-ZA" dirty="0" smtClean="0">
              <a:solidFill>
                <a:schemeClr val="tx1">
                  <a:lumMod val="75000"/>
                </a:schemeClr>
              </a:solidFill>
            </a:endParaRPr>
          </a:p>
        </p:txBody>
      </p:sp>
      <p:sp>
        <p:nvSpPr>
          <p:cNvPr id="5" name="Rectangle 4"/>
          <p:cNvSpPr/>
          <p:nvPr/>
        </p:nvSpPr>
        <p:spPr>
          <a:xfrm>
            <a:off x="928688" y="1546225"/>
            <a:ext cx="7072312" cy="954088"/>
          </a:xfrm>
          <a:prstGeom prst="rect">
            <a:avLst/>
          </a:prstGeom>
        </p:spPr>
        <p:txBody>
          <a:bodyPr>
            <a:spAutoFit/>
          </a:bodyPr>
          <a:lstStyle/>
          <a:p>
            <a:pPr>
              <a:defRPr/>
            </a:pPr>
            <a:r>
              <a:rPr lang="en-US" sz="2800" dirty="0">
                <a:latin typeface="Arial" charset="0"/>
              </a:rPr>
              <a:t>Previously copyright was </a:t>
            </a:r>
            <a:r>
              <a:rPr lang="en-US" sz="2800" dirty="0">
                <a:solidFill>
                  <a:schemeClr val="tx2">
                    <a:lumMod val="60000"/>
                    <a:lumOff val="40000"/>
                  </a:schemeClr>
                </a:solidFill>
                <a:latin typeface="Arial" charset="0"/>
              </a:rPr>
              <a:t>binary</a:t>
            </a:r>
            <a:r>
              <a:rPr lang="en-US" sz="2800" dirty="0">
                <a:latin typeface="Arial" charset="0"/>
              </a:rPr>
              <a:t>: All rights retained or public domain</a:t>
            </a:r>
            <a:endParaRPr lang="en-ZA" sz="2800" dirty="0">
              <a:latin typeface="Arial" charset="0"/>
            </a:endParaRPr>
          </a:p>
        </p:txBody>
      </p:sp>
      <p:graphicFrame>
        <p:nvGraphicFramePr>
          <p:cNvPr id="6" name="Table 5"/>
          <p:cNvGraphicFramePr>
            <a:graphicFrameLocks noGrp="1"/>
          </p:cNvGraphicFramePr>
          <p:nvPr/>
        </p:nvGraphicFramePr>
        <p:xfrm>
          <a:off x="928688" y="2655888"/>
          <a:ext cx="7072362" cy="701040"/>
        </p:xfrm>
        <a:graphic>
          <a:graphicData uri="http://schemas.openxmlformats.org/drawingml/2006/table">
            <a:tbl>
              <a:tblPr/>
              <a:tblGrid>
                <a:gridCol w="1571636"/>
                <a:gridCol w="3857652"/>
                <a:gridCol w="1643074"/>
              </a:tblGrid>
              <a:tr h="0">
                <a:tc>
                  <a:txBody>
                    <a:bodyPr/>
                    <a:lstStyle/>
                    <a:p>
                      <a:pPr>
                        <a:lnSpc>
                          <a:spcPct val="115000"/>
                        </a:lnSpc>
                        <a:spcAft>
                          <a:spcPts val="0"/>
                        </a:spcAft>
                      </a:pPr>
                      <a:r>
                        <a:rPr lang="en-ZA" sz="2000" b="1" dirty="0">
                          <a:solidFill>
                            <a:schemeClr val="tx2">
                              <a:lumMod val="60000"/>
                              <a:lumOff val="40000"/>
                            </a:schemeClr>
                          </a:solidFill>
                          <a:latin typeface="Calibri"/>
                          <a:ea typeface="Calibri"/>
                          <a:cs typeface="Times New Roman"/>
                        </a:rPr>
                        <a:t>Copyright</a:t>
                      </a:r>
                      <a:endParaRPr lang="en-ZA" sz="1100" b="1" dirty="0">
                        <a:solidFill>
                          <a:schemeClr val="tx2">
                            <a:lumMod val="60000"/>
                            <a:lumOff val="40000"/>
                          </a:schemeClr>
                        </a:solidFill>
                        <a:latin typeface="Calibri"/>
                        <a:ea typeface="Calibri"/>
                        <a:cs typeface="Times New Roman"/>
                      </a:endParaRPr>
                    </a:p>
                    <a:p>
                      <a:pPr>
                        <a:lnSpc>
                          <a:spcPct val="115000"/>
                        </a:lnSpc>
                        <a:spcAft>
                          <a:spcPts val="0"/>
                        </a:spcAft>
                      </a:pPr>
                      <a:r>
                        <a:rPr lang="en-ZA" sz="2000" b="1" dirty="0">
                          <a:solidFill>
                            <a:schemeClr val="tx2">
                              <a:lumMod val="60000"/>
                              <a:lumOff val="40000"/>
                            </a:schemeClr>
                          </a:solidFill>
                          <a:latin typeface="Calibri"/>
                          <a:ea typeface="Calibri"/>
                          <a:cs typeface="Times New Roman"/>
                        </a:rPr>
                        <a:t>©</a:t>
                      </a:r>
                      <a:endParaRPr lang="en-ZA" sz="1100" b="1" dirty="0">
                        <a:solidFill>
                          <a:schemeClr val="tx2">
                            <a:lumMod val="60000"/>
                            <a:lumOff val="40000"/>
                          </a:schemeClr>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n-ZA"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n-ZA" sz="2000" b="1" dirty="0">
                          <a:solidFill>
                            <a:schemeClr val="tx2">
                              <a:lumMod val="60000"/>
                              <a:lumOff val="40000"/>
                            </a:schemeClr>
                          </a:solidFill>
                          <a:latin typeface="Calibri"/>
                          <a:ea typeface="Calibri"/>
                          <a:cs typeface="Times New Roman"/>
                        </a:rPr>
                        <a:t>Public domain</a:t>
                      </a:r>
                      <a:endParaRPr lang="en-ZA" sz="1100" b="1" dirty="0">
                        <a:solidFill>
                          <a:schemeClr val="tx2">
                            <a:lumMod val="60000"/>
                            <a:lumOff val="40000"/>
                          </a:schemeClr>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Rectangle 6"/>
          <p:cNvSpPr>
            <a:spLocks noChangeArrowheads="1"/>
          </p:cNvSpPr>
          <p:nvPr/>
        </p:nvSpPr>
        <p:spPr bwMode="auto">
          <a:xfrm>
            <a:off x="928688" y="3684588"/>
            <a:ext cx="7072312" cy="1816100"/>
          </a:xfrm>
          <a:prstGeom prst="rect">
            <a:avLst/>
          </a:prstGeom>
          <a:noFill/>
          <a:ln w="9525">
            <a:noFill/>
            <a:miter lim="800000"/>
            <a:headEnd/>
            <a:tailEnd/>
          </a:ln>
        </p:spPr>
        <p:txBody>
          <a:bodyPr>
            <a:spAutoFit/>
          </a:bodyPr>
          <a:lstStyle/>
          <a:p>
            <a:r>
              <a:rPr lang="en-US" sz="2800" dirty="0"/>
              <a:t>Now alternative licensing options such as the </a:t>
            </a:r>
            <a:r>
              <a:rPr lang="en-ZA" sz="2800" b="1" dirty="0"/>
              <a:t>GNU</a:t>
            </a:r>
            <a:r>
              <a:rPr lang="en-ZA" sz="2800" dirty="0"/>
              <a:t> General Public License and </a:t>
            </a:r>
            <a:r>
              <a:rPr lang="en-ZA" sz="2800" b="1" dirty="0"/>
              <a:t>Creative Commons</a:t>
            </a:r>
            <a:r>
              <a:rPr lang="en-ZA" sz="2800" dirty="0"/>
              <a:t> provide </a:t>
            </a:r>
            <a:r>
              <a:rPr lang="en-ZA" sz="2800" dirty="0">
                <a:solidFill>
                  <a:srgbClr val="7030A0"/>
                </a:solidFill>
              </a:rPr>
              <a:t>a range of options where some rights are reserved</a:t>
            </a:r>
          </a:p>
        </p:txBody>
      </p:sp>
      <p:graphicFrame>
        <p:nvGraphicFramePr>
          <p:cNvPr id="8" name="Table 7"/>
          <p:cNvGraphicFramePr>
            <a:graphicFrameLocks noGrp="1"/>
          </p:cNvGraphicFramePr>
          <p:nvPr/>
        </p:nvGraphicFramePr>
        <p:xfrm>
          <a:off x="857250" y="5727700"/>
          <a:ext cx="7072362" cy="701040"/>
        </p:xfrm>
        <a:graphic>
          <a:graphicData uri="http://schemas.openxmlformats.org/drawingml/2006/table">
            <a:tbl>
              <a:tblPr/>
              <a:tblGrid>
                <a:gridCol w="1571636"/>
                <a:gridCol w="3857652"/>
                <a:gridCol w="1643074"/>
              </a:tblGrid>
              <a:tr h="0">
                <a:tc>
                  <a:txBody>
                    <a:bodyPr/>
                    <a:lstStyle/>
                    <a:p>
                      <a:pPr>
                        <a:lnSpc>
                          <a:spcPct val="115000"/>
                        </a:lnSpc>
                        <a:spcAft>
                          <a:spcPts val="0"/>
                        </a:spcAft>
                      </a:pPr>
                      <a:r>
                        <a:rPr lang="en-ZA" sz="2000" b="1" dirty="0">
                          <a:solidFill>
                            <a:schemeClr val="bg1">
                              <a:lumMod val="65000"/>
                            </a:schemeClr>
                          </a:solidFill>
                          <a:latin typeface="Calibri"/>
                          <a:ea typeface="Calibri"/>
                          <a:cs typeface="Times New Roman"/>
                        </a:rPr>
                        <a:t>Copyright</a:t>
                      </a:r>
                      <a:endParaRPr lang="en-ZA" sz="1100" b="1" dirty="0">
                        <a:solidFill>
                          <a:schemeClr val="bg1">
                            <a:lumMod val="65000"/>
                          </a:schemeClr>
                        </a:solidFill>
                        <a:latin typeface="Calibri"/>
                        <a:ea typeface="Calibri"/>
                        <a:cs typeface="Times New Roman"/>
                      </a:endParaRPr>
                    </a:p>
                    <a:p>
                      <a:pPr>
                        <a:lnSpc>
                          <a:spcPct val="115000"/>
                        </a:lnSpc>
                        <a:spcAft>
                          <a:spcPts val="0"/>
                        </a:spcAft>
                      </a:pPr>
                      <a:r>
                        <a:rPr lang="en-ZA" sz="2000" b="1" dirty="0">
                          <a:solidFill>
                            <a:schemeClr val="bg1">
                              <a:lumMod val="65000"/>
                            </a:schemeClr>
                          </a:solidFill>
                          <a:latin typeface="Calibri"/>
                          <a:ea typeface="Calibri"/>
                          <a:cs typeface="Times New Roman"/>
                        </a:rPr>
                        <a:t>©</a:t>
                      </a:r>
                      <a:endParaRPr lang="en-ZA" sz="1100" b="1" dirty="0">
                        <a:solidFill>
                          <a:schemeClr val="bg1">
                            <a:lumMod val="65000"/>
                          </a:schemeClr>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ZA" sz="2000" b="1" dirty="0" smtClean="0">
                          <a:solidFill>
                            <a:srgbClr val="7030A0"/>
                          </a:solidFill>
                          <a:latin typeface="Calibri"/>
                          <a:ea typeface="Calibri"/>
                          <a:cs typeface="Times New Roman"/>
                        </a:rPr>
                        <a:t>Some rights reserved</a:t>
                      </a:r>
                    </a:p>
                    <a:p>
                      <a:pPr algn="ctr">
                        <a:lnSpc>
                          <a:spcPct val="115000"/>
                        </a:lnSpc>
                        <a:spcAft>
                          <a:spcPts val="0"/>
                        </a:spcAft>
                      </a:pPr>
                      <a:endParaRPr lang="en-ZA" sz="20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n-ZA" sz="2000" b="1" dirty="0">
                          <a:solidFill>
                            <a:schemeClr val="bg1">
                              <a:lumMod val="65000"/>
                            </a:schemeClr>
                          </a:solidFill>
                          <a:latin typeface="Calibri"/>
                          <a:ea typeface="Calibri"/>
                          <a:cs typeface="Times New Roman"/>
                        </a:rPr>
                        <a:t>Public domain</a:t>
                      </a:r>
                      <a:endParaRPr lang="en-ZA" sz="1100" b="1" dirty="0">
                        <a:solidFill>
                          <a:schemeClr val="bg1">
                            <a:lumMod val="65000"/>
                          </a:schemeClr>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440616291"/>
      </p:ext>
    </p:extLst>
  </p:cSld>
  <p:clrMapOvr>
    <a:masterClrMapping/>
  </p:clrMapOvr>
  <mc:AlternateContent xmlns:mc="http://schemas.openxmlformats.org/markup-compatibility/2006" xmlns:p14="http://schemas.microsoft.com/office/powerpoint/2010/main">
    <mc:Choice Requires="p14">
      <p:transition spd="slow" p14:dur="2000" advClick="0" advTm="10000"/>
    </mc:Choice>
    <mc:Fallback xmlns="">
      <p:transition spd="slow" advClick="0" advTm="1000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tx1">
                    <a:lumMod val="75000"/>
                  </a:schemeClr>
                </a:solidFill>
              </a:rPr>
              <a:t>African Participation</a:t>
            </a:r>
            <a:br>
              <a:rPr lang="en-US" dirty="0" smtClean="0">
                <a:solidFill>
                  <a:schemeClr val="tx1">
                    <a:lumMod val="75000"/>
                  </a:schemeClr>
                </a:solidFill>
              </a:rPr>
            </a:br>
            <a:endParaRPr lang="en-ZA" dirty="0">
              <a:solidFill>
                <a:schemeClr val="tx1">
                  <a:lumMod val="75000"/>
                </a:schemeClr>
              </a:solidFill>
            </a:endParaRPr>
          </a:p>
        </p:txBody>
      </p:sp>
      <p:sp>
        <p:nvSpPr>
          <p:cNvPr id="3" name="Content Placeholder 2"/>
          <p:cNvSpPr>
            <a:spLocks noGrp="1"/>
          </p:cNvSpPr>
          <p:nvPr>
            <p:ph idx="1"/>
          </p:nvPr>
        </p:nvSpPr>
        <p:spPr/>
        <p:txBody>
          <a:bodyPr/>
          <a:lstStyle/>
          <a:p>
            <a:r>
              <a:rPr lang="en-US" sz="2800" dirty="0" smtClean="0"/>
              <a:t>Africa - 2.3% of world’s researchers</a:t>
            </a:r>
          </a:p>
          <a:p>
            <a:r>
              <a:rPr lang="en-US" sz="2800" dirty="0" smtClean="0"/>
              <a:t>169 researchers per one million inhabitants </a:t>
            </a:r>
          </a:p>
          <a:p>
            <a:r>
              <a:rPr lang="en-US" sz="2800" dirty="0" smtClean="0"/>
              <a:t>Investment in research and development in Africa stands at 0.9%</a:t>
            </a:r>
          </a:p>
          <a:p>
            <a:r>
              <a:rPr lang="en-US" sz="2800" dirty="0" smtClean="0"/>
              <a:t>Excluding South Africa, intensity in research and development in Sub-Saharan Africa is 0.3% </a:t>
            </a:r>
          </a:p>
          <a:p>
            <a:r>
              <a:rPr lang="en-ZA" sz="2800" dirty="0" smtClean="0"/>
              <a:t>Africa generates 0.4% of global content,</a:t>
            </a:r>
          </a:p>
          <a:p>
            <a:pPr marL="800100" lvl="1" indent="-342900">
              <a:buFont typeface="Arial" pitchFamily="34" charset="0"/>
              <a:buChar char="•"/>
            </a:pPr>
            <a:r>
              <a:rPr lang="en-ZA" dirty="0"/>
              <a:t>even a discipline considered productive contributing only 0.12%.</a:t>
            </a:r>
            <a:endParaRPr lang="en-US" dirty="0"/>
          </a:p>
          <a:p>
            <a:endParaRPr lang="en-ZA" dirty="0"/>
          </a:p>
        </p:txBody>
      </p:sp>
      <p:sp>
        <p:nvSpPr>
          <p:cNvPr id="4" name="Rectangle 3"/>
          <p:cNvSpPr/>
          <p:nvPr/>
        </p:nvSpPr>
        <p:spPr>
          <a:xfrm>
            <a:off x="8452" y="6317678"/>
            <a:ext cx="9143999" cy="369332"/>
          </a:xfrm>
          <a:prstGeom prst="rect">
            <a:avLst/>
          </a:prstGeom>
        </p:spPr>
        <p:txBody>
          <a:bodyPr wrap="square">
            <a:spAutoFit/>
          </a:bodyPr>
          <a:lstStyle/>
          <a:p>
            <a:pPr algn="ctr"/>
            <a:r>
              <a:rPr lang="en-ZA" dirty="0" err="1" smtClean="0"/>
              <a:t>Dulle</a:t>
            </a:r>
            <a:r>
              <a:rPr lang="en-ZA" dirty="0" smtClean="0"/>
              <a:t> </a:t>
            </a:r>
            <a:r>
              <a:rPr lang="en-ZA" dirty="0"/>
              <a:t>and </a:t>
            </a:r>
            <a:r>
              <a:rPr lang="en-ZA" dirty="0" err="1"/>
              <a:t>Minishi-Majanja</a:t>
            </a:r>
            <a:r>
              <a:rPr lang="en-ZA" dirty="0"/>
              <a:t> </a:t>
            </a:r>
            <a:r>
              <a:rPr lang="en-ZA" dirty="0" smtClean="0"/>
              <a:t>2009 and </a:t>
            </a:r>
            <a:r>
              <a:rPr lang="en-US" dirty="0"/>
              <a:t>http://</a:t>
            </a:r>
            <a:r>
              <a:rPr lang="en-US" dirty="0" smtClean="0"/>
              <a:t>tinyurl.com/6czxv6e</a:t>
            </a:r>
            <a:endParaRPr lang="en-US" dirty="0"/>
          </a:p>
        </p:txBody>
      </p:sp>
    </p:spTree>
    <p:extLst>
      <p:ext uri="{BB962C8B-B14F-4D97-AF65-F5344CB8AC3E}">
        <p14:creationId xmlns:p14="http://schemas.microsoft.com/office/powerpoint/2010/main" val="277155763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825" y="500063"/>
            <a:ext cx="8229600" cy="1143000"/>
          </a:xfrm>
        </p:spPr>
        <p:txBody>
          <a:bodyPr rtlCol="0">
            <a:normAutofit fontScale="90000"/>
          </a:bodyPr>
          <a:lstStyle/>
          <a:p>
            <a:pPr eaLnBrk="1" fontAlgn="auto" hangingPunct="1">
              <a:spcAft>
                <a:spcPts val="0"/>
              </a:spcAft>
              <a:defRPr/>
            </a:pPr>
            <a:r>
              <a:rPr lang="en-ZA" sz="4900" dirty="0" smtClean="0">
                <a:solidFill>
                  <a:schemeClr val="tx1">
                    <a:lumMod val="75000"/>
                  </a:schemeClr>
                </a:solidFill>
              </a:rPr>
              <a:t>Open</a:t>
            </a:r>
            <a:r>
              <a:rPr lang="en-ZA" dirty="0" smtClean="0">
                <a:solidFill>
                  <a:schemeClr val="tx1">
                    <a:lumMod val="75000"/>
                  </a:schemeClr>
                </a:solidFill>
              </a:rPr>
              <a:t> </a:t>
            </a:r>
            <a:r>
              <a:rPr lang="en-ZA" sz="4900" dirty="0" smtClean="0">
                <a:solidFill>
                  <a:schemeClr val="tx1">
                    <a:lumMod val="75000"/>
                  </a:schemeClr>
                </a:solidFill>
              </a:rPr>
              <a:t>Access</a:t>
            </a:r>
            <a:r>
              <a:rPr lang="en-ZA" dirty="0" smtClean="0"/>
              <a:t/>
            </a:r>
            <a:br>
              <a:rPr lang="en-ZA" dirty="0" smtClean="0"/>
            </a:br>
            <a:endParaRPr lang="en-ZA" dirty="0" smtClean="0"/>
          </a:p>
        </p:txBody>
      </p:sp>
      <p:pic>
        <p:nvPicPr>
          <p:cNvPr id="10243" name="Content Placeholder 3" descr="Open Access logo.png"/>
          <p:cNvPicPr>
            <a:picLocks noGrp="1" noChangeAspect="1"/>
          </p:cNvPicPr>
          <p:nvPr>
            <p:ph idx="1"/>
          </p:nvPr>
        </p:nvPicPr>
        <p:blipFill>
          <a:blip r:embed="rId3" cstate="print"/>
          <a:stretch>
            <a:fillRect/>
          </a:stretch>
        </p:blipFill>
        <p:spPr>
          <a:xfrm>
            <a:off x="3000375" y="2089605"/>
            <a:ext cx="3198347" cy="4525963"/>
          </a:xfrm>
        </p:spPr>
      </p:pic>
      <p:pic>
        <p:nvPicPr>
          <p:cNvPr id="10244" name="Picture 6" descr="Sherpa Romeo.jpg"/>
          <p:cNvPicPr>
            <a:picLocks noChangeAspect="1"/>
          </p:cNvPicPr>
          <p:nvPr/>
        </p:nvPicPr>
        <p:blipFill>
          <a:blip r:embed="rId4" cstate="print"/>
          <a:srcRect/>
          <a:stretch>
            <a:fillRect/>
          </a:stretch>
        </p:blipFill>
        <p:spPr bwMode="auto">
          <a:xfrm>
            <a:off x="500063" y="1071563"/>
            <a:ext cx="1714500" cy="712787"/>
          </a:xfrm>
          <a:prstGeom prst="rect">
            <a:avLst/>
          </a:prstGeom>
          <a:noFill/>
          <a:ln w="9525">
            <a:noFill/>
            <a:miter lim="800000"/>
            <a:headEnd/>
            <a:tailEnd/>
          </a:ln>
        </p:spPr>
      </p:pic>
      <p:pic>
        <p:nvPicPr>
          <p:cNvPr id="10245" name="Picture 7" descr="PLOS.jpg"/>
          <p:cNvPicPr>
            <a:picLocks noChangeAspect="1"/>
          </p:cNvPicPr>
          <p:nvPr/>
        </p:nvPicPr>
        <p:blipFill>
          <a:blip r:embed="rId5" cstate="print"/>
          <a:srcRect/>
          <a:stretch>
            <a:fillRect/>
          </a:stretch>
        </p:blipFill>
        <p:spPr bwMode="auto">
          <a:xfrm>
            <a:off x="504825" y="3500438"/>
            <a:ext cx="923925" cy="1171575"/>
          </a:xfrm>
          <a:prstGeom prst="rect">
            <a:avLst/>
          </a:prstGeom>
          <a:noFill/>
          <a:ln w="9525">
            <a:noFill/>
            <a:miter lim="800000"/>
            <a:headEnd/>
            <a:tailEnd/>
          </a:ln>
        </p:spPr>
      </p:pic>
      <p:sp>
        <p:nvSpPr>
          <p:cNvPr id="10246" name="TextBox 8"/>
          <p:cNvSpPr txBox="1">
            <a:spLocks noChangeArrowheads="1"/>
          </p:cNvSpPr>
          <p:nvPr/>
        </p:nvSpPr>
        <p:spPr bwMode="auto">
          <a:xfrm>
            <a:off x="428625" y="4716463"/>
            <a:ext cx="2714625" cy="1970087"/>
          </a:xfrm>
          <a:prstGeom prst="rect">
            <a:avLst/>
          </a:prstGeom>
          <a:noFill/>
          <a:ln w="9525">
            <a:noFill/>
            <a:miter lim="800000"/>
            <a:headEnd/>
            <a:tailEnd/>
          </a:ln>
        </p:spPr>
        <p:txBody>
          <a:bodyPr>
            <a:spAutoFit/>
          </a:bodyPr>
          <a:lstStyle/>
          <a:p>
            <a:r>
              <a:rPr lang="en-ZA" sz="1400">
                <a:latin typeface="Calibri" pitchFamily="34" charset="0"/>
              </a:rPr>
              <a:t>The Public Library of Science is a non-profit organization of scientists and physicians committed to making the world's scientific and medical literature a freely available public resource.</a:t>
            </a:r>
          </a:p>
          <a:p>
            <a:r>
              <a:rPr lang="en-ZA" sz="1400">
                <a:latin typeface="Calibri" pitchFamily="34" charset="0"/>
                <a:hlinkClick r:id="rId6"/>
              </a:rPr>
              <a:t>http://www.plos.org/</a:t>
            </a:r>
            <a:endParaRPr lang="en-ZA" sz="1400">
              <a:latin typeface="Calibri" pitchFamily="34" charset="0"/>
            </a:endParaRPr>
          </a:p>
          <a:p>
            <a:endParaRPr lang="en-ZA" sz="1200" b="1">
              <a:latin typeface="Calibri" pitchFamily="34" charset="0"/>
            </a:endParaRPr>
          </a:p>
          <a:p>
            <a:endParaRPr lang="en-ZA" sz="1200">
              <a:latin typeface="Calibri" pitchFamily="34" charset="0"/>
            </a:endParaRPr>
          </a:p>
        </p:txBody>
      </p:sp>
      <p:sp>
        <p:nvSpPr>
          <p:cNvPr id="10247" name="TextBox 9"/>
          <p:cNvSpPr txBox="1">
            <a:spLocks noChangeArrowheads="1"/>
          </p:cNvSpPr>
          <p:nvPr/>
        </p:nvSpPr>
        <p:spPr bwMode="auto">
          <a:xfrm>
            <a:off x="428625" y="1857375"/>
            <a:ext cx="2571750" cy="1570038"/>
          </a:xfrm>
          <a:prstGeom prst="rect">
            <a:avLst/>
          </a:prstGeom>
          <a:noFill/>
          <a:ln w="9525">
            <a:noFill/>
            <a:miter lim="800000"/>
            <a:headEnd/>
            <a:tailEnd/>
          </a:ln>
        </p:spPr>
        <p:txBody>
          <a:bodyPr>
            <a:spAutoFit/>
          </a:bodyPr>
          <a:lstStyle/>
          <a:p>
            <a:r>
              <a:rPr lang="en-ZA" sz="1400">
                <a:latin typeface="Calibri" pitchFamily="34" charset="0"/>
              </a:rPr>
              <a:t>The SHERPA/RoMEO service provides a listing of publishers' copyright conditions as they relate to authors archiving their work on-line.</a:t>
            </a:r>
          </a:p>
          <a:p>
            <a:r>
              <a:rPr lang="en-ZA" sz="1400">
                <a:latin typeface="Calibri" pitchFamily="34" charset="0"/>
                <a:hlinkClick r:id="rId7"/>
              </a:rPr>
              <a:t>http://www.sherpa.ac.uk/</a:t>
            </a:r>
            <a:endParaRPr lang="en-ZA" sz="1400">
              <a:latin typeface="Calibri" pitchFamily="34" charset="0"/>
            </a:endParaRPr>
          </a:p>
          <a:p>
            <a:endParaRPr lang="en-ZA" sz="1200" b="1">
              <a:latin typeface="Calibri" pitchFamily="34" charset="0"/>
            </a:endParaRPr>
          </a:p>
        </p:txBody>
      </p:sp>
      <p:pic>
        <p:nvPicPr>
          <p:cNvPr id="10248" name="Picture 10" descr="OpenDoar logo.jpg"/>
          <p:cNvPicPr>
            <a:picLocks noChangeAspect="1"/>
          </p:cNvPicPr>
          <p:nvPr/>
        </p:nvPicPr>
        <p:blipFill>
          <a:blip r:embed="rId8" cstate="print"/>
          <a:srcRect/>
          <a:stretch>
            <a:fillRect/>
          </a:stretch>
        </p:blipFill>
        <p:spPr bwMode="auto">
          <a:xfrm>
            <a:off x="6904418" y="1873254"/>
            <a:ext cx="1604264" cy="356503"/>
          </a:xfrm>
          <a:prstGeom prst="rect">
            <a:avLst/>
          </a:prstGeom>
          <a:noFill/>
          <a:ln w="9525">
            <a:noFill/>
            <a:miter lim="800000"/>
            <a:headEnd/>
            <a:tailEnd/>
          </a:ln>
        </p:spPr>
      </p:pic>
      <p:sp>
        <p:nvSpPr>
          <p:cNvPr id="10249" name="TextBox 11"/>
          <p:cNvSpPr txBox="1">
            <a:spLocks noChangeArrowheads="1"/>
          </p:cNvSpPr>
          <p:nvPr/>
        </p:nvSpPr>
        <p:spPr bwMode="auto">
          <a:xfrm>
            <a:off x="6406671" y="2275116"/>
            <a:ext cx="2286000" cy="1169987"/>
          </a:xfrm>
          <a:prstGeom prst="rect">
            <a:avLst/>
          </a:prstGeom>
          <a:noFill/>
          <a:ln w="9525">
            <a:noFill/>
            <a:miter lim="800000"/>
            <a:headEnd/>
            <a:tailEnd/>
          </a:ln>
        </p:spPr>
        <p:txBody>
          <a:bodyPr>
            <a:spAutoFit/>
          </a:bodyPr>
          <a:lstStyle/>
          <a:p>
            <a:pPr algn="r"/>
            <a:r>
              <a:rPr lang="en-ZA" sz="1400" i="1" dirty="0" err="1">
                <a:latin typeface="Calibri" pitchFamily="34" charset="0"/>
              </a:rPr>
              <a:t>Open</a:t>
            </a:r>
            <a:r>
              <a:rPr lang="en-ZA" sz="1400" dirty="0" err="1">
                <a:latin typeface="Calibri" pitchFamily="34" charset="0"/>
              </a:rPr>
              <a:t>DOAR</a:t>
            </a:r>
            <a:r>
              <a:rPr lang="en-ZA" sz="1400" dirty="0">
                <a:latin typeface="Calibri" pitchFamily="34" charset="0"/>
              </a:rPr>
              <a:t> is an authoritative directory of academic open access repositories.</a:t>
            </a:r>
          </a:p>
          <a:p>
            <a:pPr algn="r"/>
            <a:r>
              <a:rPr lang="en-ZA" sz="1400" dirty="0">
                <a:latin typeface="Calibri" pitchFamily="34" charset="0"/>
                <a:hlinkClick r:id="rId9"/>
              </a:rPr>
              <a:t>http://www.opendoar.org/</a:t>
            </a:r>
            <a:r>
              <a:rPr lang="en-ZA" sz="1400" dirty="0">
                <a:latin typeface="Calibri" pitchFamily="34" charset="0"/>
              </a:rPr>
              <a:t> </a:t>
            </a:r>
          </a:p>
        </p:txBody>
      </p:sp>
      <p:pic>
        <p:nvPicPr>
          <p:cNvPr id="10250" name="Picture 12" descr="DOAJ logo.jpg"/>
          <p:cNvPicPr>
            <a:picLocks noChangeAspect="1"/>
          </p:cNvPicPr>
          <p:nvPr/>
        </p:nvPicPr>
        <p:blipFill>
          <a:blip r:embed="rId10" cstate="print"/>
          <a:srcRect/>
          <a:stretch>
            <a:fillRect/>
          </a:stretch>
        </p:blipFill>
        <p:spPr bwMode="auto">
          <a:xfrm>
            <a:off x="6614830" y="4221088"/>
            <a:ext cx="1869683" cy="432654"/>
          </a:xfrm>
          <a:prstGeom prst="rect">
            <a:avLst/>
          </a:prstGeom>
          <a:noFill/>
          <a:ln w="9525">
            <a:noFill/>
            <a:miter lim="800000"/>
            <a:headEnd/>
            <a:tailEnd/>
          </a:ln>
        </p:spPr>
      </p:pic>
      <p:sp>
        <p:nvSpPr>
          <p:cNvPr id="10251" name="TextBox 13"/>
          <p:cNvSpPr txBox="1">
            <a:spLocks noChangeArrowheads="1"/>
          </p:cNvSpPr>
          <p:nvPr/>
        </p:nvSpPr>
        <p:spPr bwMode="auto">
          <a:xfrm>
            <a:off x="6606078" y="4716463"/>
            <a:ext cx="2071687" cy="1570038"/>
          </a:xfrm>
          <a:prstGeom prst="rect">
            <a:avLst/>
          </a:prstGeom>
          <a:noFill/>
          <a:ln w="9525">
            <a:noFill/>
            <a:miter lim="800000"/>
            <a:headEnd/>
            <a:tailEnd/>
          </a:ln>
        </p:spPr>
        <p:txBody>
          <a:bodyPr>
            <a:spAutoFit/>
          </a:bodyPr>
          <a:lstStyle/>
          <a:p>
            <a:pPr algn="r"/>
            <a:r>
              <a:rPr lang="en-ZA" sz="1400" dirty="0">
                <a:latin typeface="Calibri" pitchFamily="34" charset="0"/>
              </a:rPr>
              <a:t>The Directory of Open Access Journals indexes free, full text, quality controlled scientific and scholarly journals.</a:t>
            </a:r>
          </a:p>
          <a:p>
            <a:pPr algn="r"/>
            <a:r>
              <a:rPr lang="en-ZA" sz="1400" dirty="0">
                <a:latin typeface="Calibri" pitchFamily="34" charset="0"/>
                <a:hlinkClick r:id="rId11"/>
              </a:rPr>
              <a:t>http://www.doaj.org/</a:t>
            </a:r>
            <a:endParaRPr lang="en-ZA" sz="1400" dirty="0">
              <a:latin typeface="Calibri" pitchFamily="34" charset="0"/>
            </a:endParaRPr>
          </a:p>
          <a:p>
            <a:pPr algn="r"/>
            <a:endParaRPr lang="en-ZA" sz="1200" b="1" dirty="0">
              <a:latin typeface="Calibri" pitchFamily="34" charset="0"/>
            </a:endParaRPr>
          </a:p>
        </p:txBody>
      </p:sp>
      <p:sp>
        <p:nvSpPr>
          <p:cNvPr id="3" name="Rectangle 2"/>
          <p:cNvSpPr/>
          <p:nvPr/>
        </p:nvSpPr>
        <p:spPr>
          <a:xfrm>
            <a:off x="2555776" y="1177022"/>
            <a:ext cx="4572000" cy="707886"/>
          </a:xfrm>
          <a:prstGeom prst="rect">
            <a:avLst/>
          </a:prstGeom>
        </p:spPr>
        <p:txBody>
          <a:bodyPr>
            <a:spAutoFit/>
          </a:bodyPr>
          <a:lstStyle/>
          <a:p>
            <a:pPr algn="ctr"/>
            <a:r>
              <a:rPr lang="en-ZA" sz="2000" b="1" dirty="0" smtClean="0"/>
              <a:t>the </a:t>
            </a:r>
            <a:r>
              <a:rPr lang="en-ZA" sz="2000" b="1" dirty="0"/>
              <a:t>form of online publishing where access is free for the </a:t>
            </a:r>
            <a:r>
              <a:rPr lang="en-ZA" sz="2000" b="1" dirty="0" smtClean="0"/>
              <a:t>user </a:t>
            </a:r>
            <a:endParaRPr lang="en-ZA" sz="2000" b="1" dirty="0"/>
          </a:p>
        </p:txBody>
      </p:sp>
      <p:sp>
        <p:nvSpPr>
          <p:cNvPr id="4" name="TextBox 3"/>
          <p:cNvSpPr txBox="1"/>
          <p:nvPr/>
        </p:nvSpPr>
        <p:spPr>
          <a:xfrm rot="5400000">
            <a:off x="7854319" y="4901602"/>
            <a:ext cx="2016224" cy="369332"/>
          </a:xfrm>
          <a:prstGeom prst="rect">
            <a:avLst/>
          </a:prstGeom>
          <a:noFill/>
          <a:ln w="3175">
            <a:solidFill>
              <a:srgbClr val="FF0000"/>
            </a:solidFill>
          </a:ln>
        </p:spPr>
        <p:txBody>
          <a:bodyPr wrap="square" rtlCol="0">
            <a:spAutoFit/>
          </a:bodyPr>
          <a:lstStyle/>
          <a:p>
            <a:r>
              <a:rPr lang="en-ZA" b="1" dirty="0" smtClean="0">
                <a:solidFill>
                  <a:srgbClr val="FF0000"/>
                </a:solidFill>
              </a:rPr>
              <a:t>7070 journals 2011</a:t>
            </a:r>
            <a:endParaRPr lang="en-ZA" b="1" dirty="0">
              <a:solidFill>
                <a:srgbClr val="FF0000"/>
              </a:solidFill>
            </a:endParaRPr>
          </a:p>
        </p:txBody>
      </p:sp>
      <p:sp>
        <p:nvSpPr>
          <p:cNvPr id="16" name="TextBox 15"/>
          <p:cNvSpPr txBox="1"/>
          <p:nvPr/>
        </p:nvSpPr>
        <p:spPr>
          <a:xfrm rot="5400000">
            <a:off x="7822053" y="2323633"/>
            <a:ext cx="2016224" cy="369332"/>
          </a:xfrm>
          <a:prstGeom prst="rect">
            <a:avLst/>
          </a:prstGeom>
          <a:noFill/>
          <a:ln w="3175">
            <a:solidFill>
              <a:srgbClr val="FF0000"/>
            </a:solidFill>
          </a:ln>
        </p:spPr>
        <p:txBody>
          <a:bodyPr wrap="square" rtlCol="0">
            <a:spAutoFit/>
          </a:bodyPr>
          <a:lstStyle/>
          <a:p>
            <a:r>
              <a:rPr lang="en-ZA" b="1" dirty="0" smtClean="0">
                <a:solidFill>
                  <a:srgbClr val="FF0000"/>
                </a:solidFill>
              </a:rPr>
              <a:t>2085 repositories </a:t>
            </a:r>
            <a:endParaRPr lang="en-ZA" b="1" dirty="0">
              <a:solidFill>
                <a:srgbClr val="FF0000"/>
              </a:solidFill>
            </a:endParaRPr>
          </a:p>
        </p:txBody>
      </p:sp>
    </p:spTree>
    <p:extLst>
      <p:ext uri="{BB962C8B-B14F-4D97-AF65-F5344CB8AC3E}">
        <p14:creationId xmlns:p14="http://schemas.microsoft.com/office/powerpoint/2010/main" val="3824380244"/>
      </p:ext>
    </p:extLst>
  </p:cSld>
  <p:clrMapOvr>
    <a:masterClrMapping/>
  </p:clrMapOvr>
  <mc:AlternateContent xmlns:mc="http://schemas.openxmlformats.org/markup-compatibility/2006" xmlns:p14="http://schemas.microsoft.com/office/powerpoint/2010/main">
    <mc:Choice Requires="p14">
      <p:transition spd="slow" p14:dur="2000" advClick="0" advTm="10000"/>
    </mc:Choice>
    <mc:Fallback xmlns="">
      <p:transition spd="slow" advClick="0" advTm="10000"/>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solidFill>
                  <a:schemeClr val="tx1">
                    <a:lumMod val="75000"/>
                  </a:schemeClr>
                </a:solidFill>
              </a:rPr>
              <a:t>Open access &amp; increased citations</a:t>
            </a:r>
            <a:endParaRPr lang="en-ZA" dirty="0">
              <a:solidFill>
                <a:schemeClr val="tx1">
                  <a:lumMod val="75000"/>
                </a:schemeClr>
              </a:solidFill>
            </a:endParaRPr>
          </a:p>
        </p:txBody>
      </p:sp>
      <p:sp>
        <p:nvSpPr>
          <p:cNvPr id="3" name="Content Placeholder 2"/>
          <p:cNvSpPr>
            <a:spLocks noGrp="1"/>
          </p:cNvSpPr>
          <p:nvPr>
            <p:ph idx="1"/>
          </p:nvPr>
        </p:nvSpPr>
        <p:spPr/>
        <p:txBody>
          <a:bodyPr>
            <a:normAutofit lnSpcReduction="10000"/>
          </a:bodyPr>
          <a:lstStyle/>
          <a:p>
            <a:r>
              <a:rPr lang="en-ZA" dirty="0"/>
              <a:t>Open </a:t>
            </a:r>
            <a:r>
              <a:rPr lang="en-ZA" dirty="0" smtClean="0"/>
              <a:t> access publishing </a:t>
            </a:r>
            <a:r>
              <a:rPr lang="en-ZA" dirty="0"/>
              <a:t>increases visibility, the opportunity for use and the possibility of impact. </a:t>
            </a:r>
            <a:endParaRPr lang="en-ZA" dirty="0" smtClean="0"/>
          </a:p>
          <a:p>
            <a:r>
              <a:rPr lang="en-ZA" dirty="0" smtClean="0"/>
              <a:t>Majority </a:t>
            </a:r>
            <a:r>
              <a:rPr lang="en-ZA" dirty="0"/>
              <a:t>of studies </a:t>
            </a:r>
            <a:r>
              <a:rPr lang="en-ZA" dirty="0" smtClean="0"/>
              <a:t>have </a:t>
            </a:r>
            <a:r>
              <a:rPr lang="en-ZA" dirty="0"/>
              <a:t>shown an increase in citations arising from open access</a:t>
            </a:r>
            <a:r>
              <a:rPr lang="en-ZA" dirty="0" smtClean="0"/>
              <a:t>.</a:t>
            </a:r>
          </a:p>
          <a:p>
            <a:r>
              <a:rPr lang="en-ZA" dirty="0" smtClean="0"/>
              <a:t> </a:t>
            </a:r>
            <a:r>
              <a:rPr lang="en-ZA" dirty="0"/>
              <a:t>Of the 35 studies surveyed, 27 have shown a citations advantage (the </a:t>
            </a:r>
            <a:r>
              <a:rPr lang="en-ZA" dirty="0" smtClean="0"/>
              <a:t>% increase </a:t>
            </a:r>
            <a:r>
              <a:rPr lang="en-ZA" dirty="0"/>
              <a:t>ranges from 45% increase to as high as 600%), with only </a:t>
            </a:r>
            <a:r>
              <a:rPr lang="en-ZA" dirty="0" smtClean="0"/>
              <a:t>4 showing </a:t>
            </a:r>
            <a:r>
              <a:rPr lang="en-ZA" dirty="0"/>
              <a:t>no advantage </a:t>
            </a:r>
            <a:r>
              <a:rPr lang="en-ZA" dirty="0" smtClean="0"/>
              <a:t> </a:t>
            </a:r>
            <a:endParaRPr lang="en-ZA" dirty="0"/>
          </a:p>
        </p:txBody>
      </p:sp>
      <p:sp>
        <p:nvSpPr>
          <p:cNvPr id="4" name="TextBox 3"/>
          <p:cNvSpPr txBox="1"/>
          <p:nvPr/>
        </p:nvSpPr>
        <p:spPr>
          <a:xfrm>
            <a:off x="0" y="6211669"/>
            <a:ext cx="9144000" cy="646331"/>
          </a:xfrm>
          <a:prstGeom prst="rect">
            <a:avLst/>
          </a:prstGeom>
          <a:noFill/>
        </p:spPr>
        <p:txBody>
          <a:bodyPr wrap="square" rtlCol="0">
            <a:spAutoFit/>
          </a:bodyPr>
          <a:lstStyle/>
          <a:p>
            <a:pPr algn="ctr"/>
            <a:r>
              <a:rPr lang="en-ZA" sz="1200" dirty="0">
                <a:latin typeface="Arial Narrow" pitchFamily="34" charset="0"/>
              </a:rPr>
              <a:t>Swan A (2010) The Open Access Citation Advantage: Studies and Results to Date. Available at </a:t>
            </a:r>
            <a:r>
              <a:rPr lang="en-ZA" sz="1200" u="sng" dirty="0">
                <a:latin typeface="Arial Narrow" pitchFamily="34" charset="0"/>
                <a:hlinkClick r:id="rId2"/>
              </a:rPr>
              <a:t>http://eprints.ecs.soton.ac.uk/18516</a:t>
            </a:r>
            <a:r>
              <a:rPr lang="en-ZA" u="sng" dirty="0">
                <a:hlinkClick r:id="rId2"/>
              </a:rPr>
              <a:t>/</a:t>
            </a:r>
            <a:endParaRPr lang="en-ZA" dirty="0"/>
          </a:p>
          <a:p>
            <a:endParaRPr lang="en-ZA" dirty="0"/>
          </a:p>
        </p:txBody>
      </p:sp>
    </p:spTree>
    <p:extLst>
      <p:ext uri="{BB962C8B-B14F-4D97-AF65-F5344CB8AC3E}">
        <p14:creationId xmlns:p14="http://schemas.microsoft.com/office/powerpoint/2010/main" val="420700301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solidFill>
                  <a:schemeClr val="tx1">
                    <a:lumMod val="75000"/>
                  </a:schemeClr>
                </a:solidFill>
              </a:rPr>
              <a:t>Open access &amp; developing countries</a:t>
            </a:r>
            <a:endParaRPr lang="en-ZA" dirty="0">
              <a:solidFill>
                <a:schemeClr val="tx1">
                  <a:lumMod val="75000"/>
                </a:schemeClr>
              </a:solidFill>
            </a:endParaRPr>
          </a:p>
        </p:txBody>
      </p:sp>
      <p:sp>
        <p:nvSpPr>
          <p:cNvPr id="3" name="Content Placeholder 2"/>
          <p:cNvSpPr>
            <a:spLocks noGrp="1"/>
          </p:cNvSpPr>
          <p:nvPr>
            <p:ph idx="1"/>
          </p:nvPr>
        </p:nvSpPr>
        <p:spPr/>
        <p:txBody>
          <a:bodyPr/>
          <a:lstStyle/>
          <a:p>
            <a:r>
              <a:rPr lang="en-ZA" dirty="0" smtClean="0"/>
              <a:t>The </a:t>
            </a:r>
            <a:r>
              <a:rPr lang="en-ZA" dirty="0"/>
              <a:t>influence of free access on citations is twice as large for the poorer countries in the developing world compared to richer countries as measured by per capita GNI </a:t>
            </a:r>
            <a:endParaRPr lang="en-ZA" dirty="0" smtClean="0"/>
          </a:p>
          <a:p>
            <a:pPr marL="0" indent="0">
              <a:buNone/>
            </a:pPr>
            <a:endParaRPr lang="en-ZA" dirty="0"/>
          </a:p>
        </p:txBody>
      </p:sp>
      <p:sp>
        <p:nvSpPr>
          <p:cNvPr id="4" name="Rectangle 3"/>
          <p:cNvSpPr/>
          <p:nvPr/>
        </p:nvSpPr>
        <p:spPr>
          <a:xfrm>
            <a:off x="0" y="6165304"/>
            <a:ext cx="9144000" cy="584775"/>
          </a:xfrm>
          <a:prstGeom prst="rect">
            <a:avLst/>
          </a:prstGeom>
        </p:spPr>
        <p:txBody>
          <a:bodyPr wrap="square">
            <a:spAutoFit/>
          </a:bodyPr>
          <a:lstStyle/>
          <a:p>
            <a:endParaRPr lang="en-ZA" dirty="0"/>
          </a:p>
          <a:p>
            <a:pPr algn="ctr"/>
            <a:r>
              <a:rPr lang="en-ZA" sz="1400" dirty="0"/>
              <a:t>Evans J and Reimer J (2009) Open Access and Global Participation in Science. </a:t>
            </a:r>
            <a:r>
              <a:rPr lang="en-ZA" sz="1400" i="1" dirty="0"/>
              <a:t>Science </a:t>
            </a:r>
            <a:r>
              <a:rPr lang="en-ZA" sz="1400" dirty="0"/>
              <a:t>323(5917): 1025 </a:t>
            </a:r>
          </a:p>
        </p:txBody>
      </p:sp>
    </p:spTree>
    <p:extLst>
      <p:ext uri="{BB962C8B-B14F-4D97-AF65-F5344CB8AC3E}">
        <p14:creationId xmlns:p14="http://schemas.microsoft.com/office/powerpoint/2010/main" val="153370203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openresearcg.png"/>
          <p:cNvPicPr>
            <a:picLocks noChangeAspect="1"/>
          </p:cNvPicPr>
          <p:nvPr/>
        </p:nvPicPr>
        <p:blipFill>
          <a:blip r:embed="rId2" cstate="print"/>
          <a:srcRect t="-12973" b="-12973"/>
          <a:stretch>
            <a:fillRect/>
          </a:stretch>
        </p:blipFill>
        <p:spPr>
          <a:xfrm>
            <a:off x="5199948" y="4605276"/>
            <a:ext cx="3923928" cy="2158009"/>
          </a:xfrm>
          <a:prstGeom prst="rect">
            <a:avLst/>
          </a:prstGeom>
          <a:noFill/>
        </p:spPr>
      </p:pic>
      <p:sp>
        <p:nvSpPr>
          <p:cNvPr id="2" name="Title 1"/>
          <p:cNvSpPr>
            <a:spLocks noGrp="1"/>
          </p:cNvSpPr>
          <p:nvPr>
            <p:ph type="title"/>
          </p:nvPr>
        </p:nvSpPr>
        <p:spPr/>
        <p:txBody>
          <a:bodyPr>
            <a:normAutofit/>
          </a:bodyPr>
          <a:lstStyle/>
          <a:p>
            <a:r>
              <a:rPr lang="en-US" sz="6600" dirty="0" smtClean="0"/>
              <a:t>Open Research</a:t>
            </a:r>
            <a:endParaRPr lang="en-US" sz="6600" dirty="0"/>
          </a:p>
        </p:txBody>
      </p:sp>
      <p:sp>
        <p:nvSpPr>
          <p:cNvPr id="3" name="Content Placeholder 2"/>
          <p:cNvSpPr>
            <a:spLocks noGrp="1"/>
          </p:cNvSpPr>
          <p:nvPr>
            <p:ph idx="1"/>
          </p:nvPr>
        </p:nvSpPr>
        <p:spPr/>
        <p:txBody>
          <a:bodyPr>
            <a:normAutofit fontScale="92500" lnSpcReduction="20000"/>
          </a:bodyPr>
          <a:lstStyle/>
          <a:p>
            <a:pPr>
              <a:spcBef>
                <a:spcPts val="1200"/>
              </a:spcBef>
              <a:buFontTx/>
              <a:buChar char="•"/>
            </a:pPr>
            <a:r>
              <a:rPr lang="en-US" dirty="0" smtClean="0"/>
              <a:t>Replicable (transparency - method)</a:t>
            </a:r>
          </a:p>
          <a:p>
            <a:pPr>
              <a:spcBef>
                <a:spcPts val="1200"/>
              </a:spcBef>
              <a:buFontTx/>
              <a:buChar char="•"/>
            </a:pPr>
            <a:r>
              <a:rPr lang="en-US" dirty="0" smtClean="0"/>
              <a:t>Reusable (results free for re-use and appropriation)</a:t>
            </a:r>
          </a:p>
          <a:p>
            <a:pPr>
              <a:spcBef>
                <a:spcPts val="1200"/>
              </a:spcBef>
            </a:pPr>
            <a:r>
              <a:rPr lang="en-US" dirty="0" err="1" smtClean="0"/>
              <a:t>Replayable</a:t>
            </a:r>
            <a:r>
              <a:rPr lang="en-US" dirty="0" smtClean="0"/>
              <a:t> (tools available for appropriation)</a:t>
            </a:r>
          </a:p>
          <a:p>
            <a:pPr>
              <a:spcBef>
                <a:spcPts val="1200"/>
              </a:spcBef>
              <a:buFontTx/>
              <a:buChar char="•"/>
            </a:pPr>
            <a:r>
              <a:rPr lang="en-US" dirty="0" smtClean="0"/>
              <a:t>Collaborative</a:t>
            </a:r>
          </a:p>
          <a:p>
            <a:pPr>
              <a:spcBef>
                <a:spcPts val="1200"/>
              </a:spcBef>
              <a:buFontTx/>
              <a:buChar char="•"/>
            </a:pPr>
            <a:r>
              <a:rPr lang="en-US" dirty="0" smtClean="0"/>
              <a:t>Interdisciplinary</a:t>
            </a:r>
          </a:p>
          <a:p>
            <a:pPr>
              <a:spcBef>
                <a:spcPts val="1200"/>
              </a:spcBef>
              <a:buFontTx/>
              <a:buChar char="•"/>
            </a:pPr>
            <a:r>
              <a:rPr lang="en-US" dirty="0" smtClean="0"/>
              <a:t>Granular</a:t>
            </a:r>
          </a:p>
          <a:p>
            <a:pPr>
              <a:spcBef>
                <a:spcPts val="1200"/>
              </a:spcBef>
              <a:buFontTx/>
              <a:buChar char="•"/>
            </a:pPr>
            <a:r>
              <a:rPr lang="en-US" dirty="0" smtClean="0"/>
              <a:t>Immediacy factor</a:t>
            </a:r>
          </a:p>
          <a:p>
            <a:pPr>
              <a:spcBef>
                <a:spcPts val="1200"/>
              </a:spcBef>
              <a:buFontTx/>
              <a:buChar char="•"/>
            </a:pPr>
            <a:r>
              <a:rPr lang="en-US" dirty="0" smtClean="0"/>
              <a:t>Crowdsourcing</a:t>
            </a:r>
            <a:endParaRPr lang="en-US" dirty="0"/>
          </a:p>
        </p:txBody>
      </p:sp>
    </p:spTree>
    <p:extLst>
      <p:ext uri="{BB962C8B-B14F-4D97-AF65-F5344CB8AC3E}">
        <p14:creationId xmlns:p14="http://schemas.microsoft.com/office/powerpoint/2010/main" val="119036525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800px-Open_data_stickers.png"/>
          <p:cNvPicPr>
            <a:picLocks noGrp="1" noChangeAspect="1"/>
          </p:cNvPicPr>
          <p:nvPr>
            <p:ph idx="1"/>
          </p:nvPr>
        </p:nvPicPr>
        <p:blipFill>
          <a:blip r:embed="rId2" cstate="print"/>
          <a:srcRect l="-18187" r="-18187"/>
          <a:stretch>
            <a:fillRect/>
          </a:stretch>
        </p:blipFill>
        <p:spPr>
          <a:xfrm>
            <a:off x="-899897" y="420905"/>
            <a:ext cx="10951038" cy="6022649"/>
          </a:xfrm>
        </p:spPr>
      </p:pic>
    </p:spTree>
    <p:extLst>
      <p:ext uri="{BB962C8B-B14F-4D97-AF65-F5344CB8AC3E}">
        <p14:creationId xmlns:p14="http://schemas.microsoft.com/office/powerpoint/2010/main" val="194805911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solidFill>
                  <a:schemeClr val="tx1">
                    <a:lumMod val="75000"/>
                  </a:schemeClr>
                </a:solidFill>
              </a:rPr>
              <a:t>Open education: benefits</a:t>
            </a:r>
            <a:endParaRPr lang="en-ZA" dirty="0">
              <a:solidFill>
                <a:schemeClr val="tx1">
                  <a:lumMod val="75000"/>
                </a:schemeClr>
              </a:solidFill>
            </a:endParaRPr>
          </a:p>
        </p:txBody>
      </p:sp>
      <p:sp>
        <p:nvSpPr>
          <p:cNvPr id="3" name="Content Placeholder 2"/>
          <p:cNvSpPr>
            <a:spLocks noGrp="1"/>
          </p:cNvSpPr>
          <p:nvPr>
            <p:ph idx="1"/>
          </p:nvPr>
        </p:nvSpPr>
        <p:spPr/>
        <p:txBody>
          <a:bodyPr/>
          <a:lstStyle/>
          <a:p>
            <a:r>
              <a:rPr lang="en-ZA" dirty="0" smtClean="0"/>
              <a:t>Access to knowledge</a:t>
            </a:r>
          </a:p>
          <a:p>
            <a:r>
              <a:rPr lang="en-ZA" dirty="0" smtClean="0"/>
              <a:t>Participation</a:t>
            </a:r>
          </a:p>
          <a:p>
            <a:r>
              <a:rPr lang="en-ZA" dirty="0" smtClean="0"/>
              <a:t>Visibility</a:t>
            </a:r>
          </a:p>
          <a:p>
            <a:r>
              <a:rPr lang="en-ZA" dirty="0" smtClean="0"/>
              <a:t>Influence</a:t>
            </a:r>
          </a:p>
          <a:p>
            <a:r>
              <a:rPr lang="en-ZA" dirty="0" smtClean="0"/>
              <a:t>Quality</a:t>
            </a:r>
          </a:p>
          <a:p>
            <a:r>
              <a:rPr lang="en-ZA" dirty="0" smtClean="0"/>
              <a:t>Academics’ agency</a:t>
            </a:r>
            <a:endParaRPr lang="en-ZA" dirty="0"/>
          </a:p>
        </p:txBody>
      </p:sp>
    </p:spTree>
    <p:extLst>
      <p:ext uri="{BB962C8B-B14F-4D97-AF65-F5344CB8AC3E}">
        <p14:creationId xmlns:p14="http://schemas.microsoft.com/office/powerpoint/2010/main" val="114141238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32656"/>
            <a:ext cx="8229600" cy="1143000"/>
          </a:xfrm>
        </p:spPr>
        <p:txBody>
          <a:bodyPr/>
          <a:lstStyle/>
          <a:p>
            <a:r>
              <a:rPr lang="en-ZA" dirty="0" smtClean="0">
                <a:solidFill>
                  <a:schemeClr val="tx1">
                    <a:lumMod val="75000"/>
                  </a:schemeClr>
                </a:solidFill>
              </a:rPr>
              <a:t>Conclusion</a:t>
            </a:r>
            <a:endParaRPr lang="en-ZA" dirty="0">
              <a:solidFill>
                <a:schemeClr val="tx1">
                  <a:lumMod val="75000"/>
                </a:schemeClr>
              </a:solidFill>
            </a:endParaRPr>
          </a:p>
        </p:txBody>
      </p:sp>
      <p:sp>
        <p:nvSpPr>
          <p:cNvPr id="3" name="Content Placeholder 2"/>
          <p:cNvSpPr>
            <a:spLocks noGrp="1"/>
          </p:cNvSpPr>
          <p:nvPr>
            <p:ph idx="1"/>
          </p:nvPr>
        </p:nvSpPr>
        <p:spPr/>
        <p:txBody>
          <a:bodyPr>
            <a:normAutofit/>
          </a:bodyPr>
          <a:lstStyle/>
          <a:p>
            <a:endParaRPr lang="en-ZA" sz="3600" dirty="0" smtClean="0"/>
          </a:p>
          <a:p>
            <a:r>
              <a:rPr lang="en-ZA" sz="3600" dirty="0" smtClean="0"/>
              <a:t>Monitor changing environment</a:t>
            </a:r>
          </a:p>
          <a:p>
            <a:r>
              <a:rPr lang="en-ZA" sz="3600" dirty="0" smtClean="0"/>
              <a:t>Exploit existing technologies</a:t>
            </a:r>
          </a:p>
          <a:p>
            <a:r>
              <a:rPr lang="en-ZA" sz="3600" dirty="0" smtClean="0"/>
              <a:t>Build </a:t>
            </a:r>
            <a:r>
              <a:rPr lang="en-ZA" sz="3600" dirty="0" err="1" smtClean="0"/>
              <a:t>cyberinfrastructure</a:t>
            </a:r>
            <a:r>
              <a:rPr lang="en-ZA" sz="3600" dirty="0" smtClean="0"/>
              <a:t> to enable openness</a:t>
            </a:r>
            <a:endParaRPr lang="en-ZA" sz="3600" dirty="0"/>
          </a:p>
        </p:txBody>
      </p:sp>
    </p:spTree>
    <p:extLst>
      <p:ext uri="{BB962C8B-B14F-4D97-AF65-F5344CB8AC3E}">
        <p14:creationId xmlns:p14="http://schemas.microsoft.com/office/powerpoint/2010/main" val="270198509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5"/>
          <p:cNvSpPr>
            <a:spLocks noGrp="1"/>
          </p:cNvSpPr>
          <p:nvPr>
            <p:ph type="subTitle" idx="1"/>
          </p:nvPr>
        </p:nvSpPr>
        <p:spPr>
          <a:xfrm>
            <a:off x="1371600" y="3214688"/>
            <a:ext cx="6400800" cy="2714625"/>
          </a:xfrm>
        </p:spPr>
        <p:txBody>
          <a:bodyPr/>
          <a:lstStyle/>
          <a:p>
            <a:pPr eaLnBrk="1" hangingPunct="1">
              <a:lnSpc>
                <a:spcPct val="80000"/>
              </a:lnSpc>
            </a:pPr>
            <a:endParaRPr lang="en-ZA" sz="1400" dirty="0" smtClean="0">
              <a:solidFill>
                <a:schemeClr val="tx1"/>
              </a:solidFill>
            </a:endParaRPr>
          </a:p>
          <a:p>
            <a:pPr eaLnBrk="1" hangingPunct="1">
              <a:lnSpc>
                <a:spcPct val="80000"/>
              </a:lnSpc>
            </a:pPr>
            <a:r>
              <a:rPr lang="en-ZA" sz="1400" dirty="0" smtClean="0">
                <a:solidFill>
                  <a:schemeClr val="tx1"/>
                </a:solidFill>
              </a:rPr>
              <a:t>This work is licensed under the Creative Commons Attribution-Share Alike 2.5 South Africa License. To view a copy of this license, visit http://creativecommons.org/licenses/by-sa/2.5/za/ or send a letter to Creative Commons, 171 Second Street, Suite 300, San Francisco, California, 94105, USA.</a:t>
            </a:r>
          </a:p>
          <a:p>
            <a:pPr eaLnBrk="1" hangingPunct="1">
              <a:lnSpc>
                <a:spcPct val="80000"/>
              </a:lnSpc>
            </a:pPr>
            <a:endParaRPr lang="en-GB" sz="2400" dirty="0" smtClean="0">
              <a:solidFill>
                <a:schemeClr val="tx1"/>
              </a:solidFill>
            </a:endParaRPr>
          </a:p>
        </p:txBody>
      </p:sp>
      <p:pic>
        <p:nvPicPr>
          <p:cNvPr id="68611" name="Picture 6" descr="2_by-sa"/>
          <p:cNvPicPr>
            <a:picLocks noChangeAspect="1" noChangeArrowheads="1"/>
          </p:cNvPicPr>
          <p:nvPr/>
        </p:nvPicPr>
        <p:blipFill>
          <a:blip r:embed="rId2" cstate="print"/>
          <a:srcRect/>
          <a:stretch>
            <a:fillRect/>
          </a:stretch>
        </p:blipFill>
        <p:spPr bwMode="auto">
          <a:xfrm>
            <a:off x="3910359" y="2781570"/>
            <a:ext cx="1537593" cy="538708"/>
          </a:xfrm>
          <a:prstGeom prst="rect">
            <a:avLst/>
          </a:prstGeom>
          <a:noFill/>
          <a:ln w="9525">
            <a:noFill/>
            <a:miter lim="800000"/>
            <a:headEnd/>
            <a:tailEnd/>
          </a:ln>
        </p:spPr>
      </p:pic>
      <p:sp>
        <p:nvSpPr>
          <p:cNvPr id="68612" name="TextBox 3"/>
          <p:cNvSpPr txBox="1">
            <a:spLocks noChangeArrowheads="1"/>
          </p:cNvSpPr>
          <p:nvPr/>
        </p:nvSpPr>
        <p:spPr bwMode="auto">
          <a:xfrm>
            <a:off x="1581065" y="1340768"/>
            <a:ext cx="6120680" cy="1077218"/>
          </a:xfrm>
          <a:prstGeom prst="rect">
            <a:avLst/>
          </a:prstGeom>
          <a:noFill/>
          <a:ln w="9525">
            <a:noFill/>
            <a:miter lim="800000"/>
            <a:headEnd/>
            <a:tailEnd/>
          </a:ln>
        </p:spPr>
        <p:txBody>
          <a:bodyPr wrap="square">
            <a:spAutoFit/>
          </a:bodyPr>
          <a:lstStyle/>
          <a:p>
            <a:pPr algn="ctr"/>
            <a:r>
              <a:rPr lang="en-ZA" sz="3200" dirty="0" smtClean="0">
                <a:solidFill>
                  <a:schemeClr val="tx1">
                    <a:lumMod val="75000"/>
                  </a:schemeClr>
                </a:solidFill>
              </a:rPr>
              <a:t>Laura.Czerniewicz@uct.ac.za</a:t>
            </a:r>
            <a:endParaRPr lang="en-ZA" sz="3200" dirty="0">
              <a:solidFill>
                <a:schemeClr val="tx1">
                  <a:lumMod val="75000"/>
                </a:schemeClr>
              </a:solidFill>
            </a:endParaRPr>
          </a:p>
          <a:p>
            <a:pPr algn="ctr"/>
            <a:r>
              <a:rPr lang="en-ZA" sz="3200" dirty="0" smtClean="0"/>
              <a:t>Twitter: </a:t>
            </a:r>
            <a:r>
              <a:rPr lang="en-ZA" sz="3200" dirty="0" err="1" smtClean="0"/>
              <a:t>czernie</a:t>
            </a:r>
            <a:endParaRPr lang="en-ZA" sz="3200" dirty="0"/>
          </a:p>
        </p:txBody>
      </p:sp>
      <p:pic>
        <p:nvPicPr>
          <p:cNvPr id="5" name="Picture 2" descr="C:\Users\User\Desktop\Oct 11\lock with kehole blue no text 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467" y="5949280"/>
            <a:ext cx="632886" cy="90872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72400" y="5942562"/>
            <a:ext cx="971600" cy="915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7981026"/>
      </p:ext>
    </p:extLst>
  </p:cSld>
  <p:clrMapOvr>
    <a:masterClrMapping/>
  </p:clrMapOvr>
  <mc:AlternateContent xmlns:mc="http://schemas.openxmlformats.org/markup-compatibility/2006" xmlns:p14="http://schemas.microsoft.com/office/powerpoint/2010/main">
    <mc:Choice Requires="p14">
      <p:transition spd="slow" p14:dur="2000" advClick="0" advTm="10000"/>
    </mc:Choice>
    <mc:Fallback xmlns="">
      <p:transition spd="slow" advClick="0" advTm="1000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ZA" b="1" dirty="0" smtClean="0">
                <a:solidFill>
                  <a:schemeClr val="tx1">
                    <a:lumMod val="75000"/>
                  </a:schemeClr>
                </a:solidFill>
              </a:rPr>
              <a:t>Technology context</a:t>
            </a:r>
            <a:endParaRPr lang="en-ZA" b="1" dirty="0">
              <a:solidFill>
                <a:schemeClr val="tx1">
                  <a:lumMod val="75000"/>
                </a:schemeClr>
              </a:solidFill>
            </a:endParaRPr>
          </a:p>
        </p:txBody>
      </p:sp>
      <p:sp>
        <p:nvSpPr>
          <p:cNvPr id="3" name="Subtitle 2"/>
          <p:cNvSpPr>
            <a:spLocks noGrp="1"/>
          </p:cNvSpPr>
          <p:nvPr>
            <p:ph type="subTitle" idx="1"/>
          </p:nvPr>
        </p:nvSpPr>
        <p:spPr/>
        <p:txBody>
          <a:bodyPr/>
          <a:lstStyle/>
          <a:p>
            <a:endParaRPr lang="en-ZA" dirty="0"/>
          </a:p>
        </p:txBody>
      </p:sp>
    </p:spTree>
    <p:extLst>
      <p:ext uri="{BB962C8B-B14F-4D97-AF65-F5344CB8AC3E}">
        <p14:creationId xmlns:p14="http://schemas.microsoft.com/office/powerpoint/2010/main" val="14995347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solidFill>
                  <a:schemeClr val="tx1">
                    <a:lumMod val="75000"/>
                  </a:schemeClr>
                </a:solidFill>
              </a:rPr>
              <a:t>Key trends in Learning Technology - the Horizon Report</a:t>
            </a:r>
            <a:endParaRPr lang="en-ZA" dirty="0">
              <a:solidFill>
                <a:schemeClr val="tx1">
                  <a:lumMod val="75000"/>
                </a:schemeClr>
              </a:solidFill>
            </a:endParaRPr>
          </a:p>
        </p:txBody>
      </p:sp>
      <p:sp>
        <p:nvSpPr>
          <p:cNvPr id="3" name="Content Placeholder 2"/>
          <p:cNvSpPr>
            <a:spLocks noGrp="1"/>
          </p:cNvSpPr>
          <p:nvPr>
            <p:ph idx="1"/>
          </p:nvPr>
        </p:nvSpPr>
        <p:spPr>
          <a:xfrm>
            <a:off x="458180" y="2070427"/>
            <a:ext cx="8229600" cy="4525963"/>
          </a:xfrm>
        </p:spPr>
        <p:txBody>
          <a:bodyPr>
            <a:normAutofit fontScale="70000" lnSpcReduction="20000"/>
          </a:bodyPr>
          <a:lstStyle/>
          <a:p>
            <a:r>
              <a:rPr lang="en-ZA" dirty="0">
                <a:latin typeface="Courier New" pitchFamily="49" charset="0"/>
                <a:cs typeface="Courier New" pitchFamily="49" charset="0"/>
              </a:rPr>
              <a:t>The abundance of resources and </a:t>
            </a:r>
            <a:r>
              <a:rPr lang="en-ZA" dirty="0" smtClean="0">
                <a:latin typeface="Courier New" pitchFamily="49" charset="0"/>
                <a:cs typeface="Courier New" pitchFamily="49" charset="0"/>
              </a:rPr>
              <a:t>relationships made </a:t>
            </a:r>
            <a:r>
              <a:rPr lang="en-ZA" dirty="0">
                <a:latin typeface="Courier New" pitchFamily="49" charset="0"/>
                <a:cs typeface="Courier New" pitchFamily="49" charset="0"/>
              </a:rPr>
              <a:t>easily accessible via the Internet </a:t>
            </a:r>
            <a:r>
              <a:rPr lang="en-ZA" dirty="0" smtClean="0">
                <a:latin typeface="Courier New" pitchFamily="49" charset="0"/>
                <a:cs typeface="Courier New" pitchFamily="49" charset="0"/>
              </a:rPr>
              <a:t>is   increasingly </a:t>
            </a:r>
            <a:r>
              <a:rPr lang="en-ZA" dirty="0">
                <a:latin typeface="Courier New" pitchFamily="49" charset="0"/>
                <a:cs typeface="Courier New" pitchFamily="49" charset="0"/>
              </a:rPr>
              <a:t>challenging us to revisit our </a:t>
            </a:r>
            <a:r>
              <a:rPr lang="en-ZA" dirty="0" smtClean="0">
                <a:latin typeface="Courier New" pitchFamily="49" charset="0"/>
                <a:cs typeface="Courier New" pitchFamily="49" charset="0"/>
              </a:rPr>
              <a:t>roles as </a:t>
            </a:r>
            <a:r>
              <a:rPr lang="en-ZA" dirty="0">
                <a:latin typeface="Courier New" pitchFamily="49" charset="0"/>
                <a:cs typeface="Courier New" pitchFamily="49" charset="0"/>
              </a:rPr>
              <a:t>educators in sense-making, coaching, </a:t>
            </a:r>
            <a:r>
              <a:rPr lang="en-ZA" dirty="0" smtClean="0">
                <a:latin typeface="Courier New" pitchFamily="49" charset="0"/>
                <a:cs typeface="Courier New" pitchFamily="49" charset="0"/>
              </a:rPr>
              <a:t>and credentialing.</a:t>
            </a:r>
          </a:p>
          <a:p>
            <a:r>
              <a:rPr lang="en-ZA" dirty="0" smtClean="0">
                <a:latin typeface="Courier New" pitchFamily="49" charset="0"/>
                <a:cs typeface="Courier New" pitchFamily="49" charset="0"/>
              </a:rPr>
              <a:t>People </a:t>
            </a:r>
            <a:r>
              <a:rPr lang="en-ZA" dirty="0">
                <a:latin typeface="Courier New" pitchFamily="49" charset="0"/>
                <a:cs typeface="Courier New" pitchFamily="49" charset="0"/>
              </a:rPr>
              <a:t>expect to be able to work, learn, </a:t>
            </a:r>
            <a:r>
              <a:rPr lang="en-ZA" dirty="0" smtClean="0">
                <a:latin typeface="Courier New" pitchFamily="49" charset="0"/>
                <a:cs typeface="Courier New" pitchFamily="49" charset="0"/>
              </a:rPr>
              <a:t>and study </a:t>
            </a:r>
            <a:r>
              <a:rPr lang="en-ZA" dirty="0">
                <a:latin typeface="Courier New" pitchFamily="49" charset="0"/>
                <a:cs typeface="Courier New" pitchFamily="49" charset="0"/>
              </a:rPr>
              <a:t>whenever and wherever they want</a:t>
            </a:r>
            <a:r>
              <a:rPr lang="en-ZA" dirty="0" smtClean="0">
                <a:latin typeface="Courier New" pitchFamily="49" charset="0"/>
                <a:cs typeface="Courier New" pitchFamily="49" charset="0"/>
              </a:rPr>
              <a:t>.</a:t>
            </a:r>
          </a:p>
          <a:p>
            <a:r>
              <a:rPr lang="en-ZA" dirty="0">
                <a:latin typeface="Courier New" pitchFamily="49" charset="0"/>
                <a:cs typeface="Courier New" pitchFamily="49" charset="0"/>
              </a:rPr>
              <a:t>The world of work is increasingly collaborative</a:t>
            </a:r>
            <a:r>
              <a:rPr lang="en-ZA" dirty="0" smtClean="0">
                <a:latin typeface="Courier New" pitchFamily="49" charset="0"/>
                <a:cs typeface="Courier New" pitchFamily="49" charset="0"/>
              </a:rPr>
              <a:t>, giving </a:t>
            </a:r>
            <a:r>
              <a:rPr lang="en-ZA" dirty="0">
                <a:latin typeface="Courier New" pitchFamily="49" charset="0"/>
                <a:cs typeface="Courier New" pitchFamily="49" charset="0"/>
              </a:rPr>
              <a:t>rise to reflection about the way </a:t>
            </a:r>
            <a:r>
              <a:rPr lang="en-ZA" dirty="0" smtClean="0">
                <a:latin typeface="Courier New" pitchFamily="49" charset="0"/>
                <a:cs typeface="Courier New" pitchFamily="49" charset="0"/>
              </a:rPr>
              <a:t>student projects </a:t>
            </a:r>
            <a:r>
              <a:rPr lang="en-ZA" dirty="0">
                <a:latin typeface="Courier New" pitchFamily="49" charset="0"/>
                <a:cs typeface="Courier New" pitchFamily="49" charset="0"/>
              </a:rPr>
              <a:t>are structured.</a:t>
            </a:r>
            <a:endParaRPr lang="en-ZA" dirty="0" smtClean="0">
              <a:latin typeface="Courier New" pitchFamily="49" charset="0"/>
              <a:cs typeface="Courier New" pitchFamily="49" charset="0"/>
            </a:endParaRPr>
          </a:p>
          <a:p>
            <a:r>
              <a:rPr lang="en-ZA" dirty="0">
                <a:latin typeface="Courier New" pitchFamily="49" charset="0"/>
                <a:cs typeface="Courier New" pitchFamily="49" charset="0"/>
              </a:rPr>
              <a:t>The technologies we use are </a:t>
            </a:r>
            <a:r>
              <a:rPr lang="en-ZA" dirty="0" smtClean="0">
                <a:latin typeface="Courier New" pitchFamily="49" charset="0"/>
                <a:cs typeface="Courier New" pitchFamily="49" charset="0"/>
              </a:rPr>
              <a:t>increasingly cloud-based</a:t>
            </a:r>
            <a:r>
              <a:rPr lang="en-ZA" dirty="0">
                <a:latin typeface="Courier New" pitchFamily="49" charset="0"/>
                <a:cs typeface="Courier New" pitchFamily="49" charset="0"/>
              </a:rPr>
              <a:t>, and our notions of IT </a:t>
            </a:r>
            <a:r>
              <a:rPr lang="en-ZA" dirty="0" smtClean="0">
                <a:latin typeface="Courier New" pitchFamily="49" charset="0"/>
                <a:cs typeface="Courier New" pitchFamily="49" charset="0"/>
              </a:rPr>
              <a:t>support  are </a:t>
            </a:r>
            <a:r>
              <a:rPr lang="en-ZA" dirty="0">
                <a:latin typeface="Courier New" pitchFamily="49" charset="0"/>
                <a:cs typeface="Courier New" pitchFamily="49" charset="0"/>
              </a:rPr>
              <a:t>decentralized.</a:t>
            </a:r>
            <a:endParaRPr lang="en-ZA" dirty="0" smtClean="0">
              <a:latin typeface="Courier New" pitchFamily="49" charset="0"/>
              <a:cs typeface="Courier New" pitchFamily="49" charset="0"/>
            </a:endParaRPr>
          </a:p>
          <a:p>
            <a:endParaRPr lang="en-ZA" dirty="0"/>
          </a:p>
        </p:txBody>
      </p:sp>
      <p:sp>
        <p:nvSpPr>
          <p:cNvPr id="4" name="Rectangle 3"/>
          <p:cNvSpPr/>
          <p:nvPr/>
        </p:nvSpPr>
        <p:spPr>
          <a:xfrm>
            <a:off x="1960" y="6596390"/>
            <a:ext cx="9142040" cy="261610"/>
          </a:xfrm>
          <a:prstGeom prst="rect">
            <a:avLst/>
          </a:prstGeom>
        </p:spPr>
        <p:txBody>
          <a:bodyPr wrap="square">
            <a:spAutoFit/>
          </a:bodyPr>
          <a:lstStyle/>
          <a:p>
            <a:pPr algn="ctr"/>
            <a:r>
              <a:rPr lang="en-ZA" sz="1100" dirty="0" smtClean="0"/>
              <a:t>Johnson</a:t>
            </a:r>
            <a:r>
              <a:rPr lang="en-ZA" sz="1100" dirty="0"/>
              <a:t>, L., Smith, R., Willis, H., Levine, A., and Haywood, K., (2011). </a:t>
            </a:r>
            <a:r>
              <a:rPr lang="en-ZA" sz="1100" i="1" dirty="0"/>
              <a:t>The 2011 Horizon Report</a:t>
            </a:r>
            <a:r>
              <a:rPr lang="en-ZA" sz="1100" i="1" dirty="0" smtClean="0"/>
              <a:t>. </a:t>
            </a:r>
            <a:r>
              <a:rPr lang="en-ZA" sz="1100" dirty="0" smtClean="0"/>
              <a:t>Austin</a:t>
            </a:r>
            <a:r>
              <a:rPr lang="en-ZA" sz="1100" dirty="0"/>
              <a:t>, Texas: The New Media Consortium.</a:t>
            </a:r>
          </a:p>
        </p:txBody>
      </p:sp>
    </p:spTree>
    <p:extLst>
      <p:ext uri="{BB962C8B-B14F-4D97-AF65-F5344CB8AC3E}">
        <p14:creationId xmlns:p14="http://schemas.microsoft.com/office/powerpoint/2010/main" val="37942681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a:solidFill>
                  <a:schemeClr val="tx1">
                    <a:lumMod val="75000"/>
                  </a:schemeClr>
                </a:solidFill>
              </a:rPr>
              <a:t>Key trends - the Horizon Report</a:t>
            </a:r>
          </a:p>
        </p:txBody>
      </p:sp>
      <p:sp>
        <p:nvSpPr>
          <p:cNvPr id="3" name="Content Placeholder 2"/>
          <p:cNvSpPr>
            <a:spLocks noGrp="1"/>
          </p:cNvSpPr>
          <p:nvPr>
            <p:ph idx="1"/>
          </p:nvPr>
        </p:nvSpPr>
        <p:spPr>
          <a:xfrm>
            <a:off x="467544" y="1988840"/>
            <a:ext cx="8229600" cy="4525963"/>
          </a:xfrm>
        </p:spPr>
        <p:txBody>
          <a:bodyPr>
            <a:normAutofit fontScale="70000" lnSpcReduction="20000"/>
          </a:bodyPr>
          <a:lstStyle/>
          <a:p>
            <a:r>
              <a:rPr lang="en-ZA" dirty="0" smtClean="0">
                <a:latin typeface="Courier New" pitchFamily="49" charset="0"/>
                <a:cs typeface="Courier New" pitchFamily="49" charset="0"/>
              </a:rPr>
              <a:t>Digital </a:t>
            </a:r>
            <a:r>
              <a:rPr lang="en-ZA" dirty="0">
                <a:latin typeface="Courier New" pitchFamily="49" charset="0"/>
                <a:cs typeface="Courier New" pitchFamily="49" charset="0"/>
              </a:rPr>
              <a:t>media literacy continues its rise in </a:t>
            </a:r>
            <a:r>
              <a:rPr lang="en-ZA" dirty="0" smtClean="0">
                <a:latin typeface="Courier New" pitchFamily="49" charset="0"/>
                <a:cs typeface="Courier New" pitchFamily="49" charset="0"/>
              </a:rPr>
              <a:t>importance as </a:t>
            </a:r>
            <a:r>
              <a:rPr lang="en-ZA" dirty="0">
                <a:latin typeface="Courier New" pitchFamily="49" charset="0"/>
                <a:cs typeface="Courier New" pitchFamily="49" charset="0"/>
              </a:rPr>
              <a:t>a key skill in every discipline </a:t>
            </a:r>
            <a:r>
              <a:rPr lang="en-ZA" dirty="0" smtClean="0">
                <a:latin typeface="Courier New" pitchFamily="49" charset="0"/>
                <a:cs typeface="Courier New" pitchFamily="49" charset="0"/>
              </a:rPr>
              <a:t>and profession.</a:t>
            </a:r>
          </a:p>
          <a:p>
            <a:r>
              <a:rPr lang="en-ZA" dirty="0">
                <a:latin typeface="Courier New" pitchFamily="49" charset="0"/>
                <a:cs typeface="Courier New" pitchFamily="49" charset="0"/>
              </a:rPr>
              <a:t>Appropriate metrics of evaluation lag </a:t>
            </a:r>
            <a:r>
              <a:rPr lang="en-ZA" dirty="0" smtClean="0">
                <a:latin typeface="Courier New" pitchFamily="49" charset="0"/>
                <a:cs typeface="Courier New" pitchFamily="49" charset="0"/>
              </a:rPr>
              <a:t>behind the </a:t>
            </a:r>
            <a:r>
              <a:rPr lang="en-ZA" dirty="0">
                <a:latin typeface="Courier New" pitchFamily="49" charset="0"/>
                <a:cs typeface="Courier New" pitchFamily="49" charset="0"/>
              </a:rPr>
              <a:t>emergence of new scholarly forms of </a:t>
            </a:r>
            <a:r>
              <a:rPr lang="en-ZA" dirty="0" smtClean="0">
                <a:latin typeface="Courier New" pitchFamily="49" charset="0"/>
                <a:cs typeface="Courier New" pitchFamily="49" charset="0"/>
              </a:rPr>
              <a:t>authoring, publishing</a:t>
            </a:r>
            <a:r>
              <a:rPr lang="en-ZA" dirty="0">
                <a:latin typeface="Courier New" pitchFamily="49" charset="0"/>
                <a:cs typeface="Courier New" pitchFamily="49" charset="0"/>
              </a:rPr>
              <a:t>, and researching</a:t>
            </a:r>
            <a:r>
              <a:rPr lang="en-ZA" dirty="0" smtClean="0">
                <a:latin typeface="Courier New" pitchFamily="49" charset="0"/>
                <a:cs typeface="Courier New" pitchFamily="49" charset="0"/>
              </a:rPr>
              <a:t>.</a:t>
            </a:r>
          </a:p>
          <a:p>
            <a:r>
              <a:rPr lang="en-ZA" dirty="0">
                <a:latin typeface="Courier New" pitchFamily="49" charset="0"/>
                <a:cs typeface="Courier New" pitchFamily="49" charset="0"/>
              </a:rPr>
              <a:t>Economic pressures and new models of </a:t>
            </a:r>
            <a:r>
              <a:rPr lang="en-ZA" dirty="0" smtClean="0">
                <a:latin typeface="Courier New" pitchFamily="49" charset="0"/>
                <a:cs typeface="Courier New" pitchFamily="49" charset="0"/>
              </a:rPr>
              <a:t>education are </a:t>
            </a:r>
            <a:r>
              <a:rPr lang="en-ZA" dirty="0">
                <a:latin typeface="Courier New" pitchFamily="49" charset="0"/>
                <a:cs typeface="Courier New" pitchFamily="49" charset="0"/>
              </a:rPr>
              <a:t>presenting unprecedented </a:t>
            </a:r>
            <a:r>
              <a:rPr lang="en-ZA" dirty="0" smtClean="0">
                <a:latin typeface="Courier New" pitchFamily="49" charset="0"/>
                <a:cs typeface="Courier New" pitchFamily="49" charset="0"/>
              </a:rPr>
              <a:t>competition to </a:t>
            </a:r>
            <a:r>
              <a:rPr lang="en-ZA" dirty="0">
                <a:latin typeface="Courier New" pitchFamily="49" charset="0"/>
                <a:cs typeface="Courier New" pitchFamily="49" charset="0"/>
              </a:rPr>
              <a:t>traditional models of the university</a:t>
            </a:r>
            <a:r>
              <a:rPr lang="en-ZA" dirty="0" smtClean="0">
                <a:latin typeface="Courier New" pitchFamily="49" charset="0"/>
                <a:cs typeface="Courier New" pitchFamily="49" charset="0"/>
              </a:rPr>
              <a:t>.</a:t>
            </a:r>
          </a:p>
          <a:p>
            <a:r>
              <a:rPr lang="en-ZA" dirty="0">
                <a:latin typeface="Courier New" pitchFamily="49" charset="0"/>
                <a:cs typeface="Courier New" pitchFamily="49" charset="0"/>
              </a:rPr>
              <a:t>Keeping pace with the rapid proliferation of information</a:t>
            </a:r>
            <a:r>
              <a:rPr lang="en-ZA" dirty="0" smtClean="0">
                <a:latin typeface="Courier New" pitchFamily="49" charset="0"/>
                <a:cs typeface="Courier New" pitchFamily="49" charset="0"/>
              </a:rPr>
              <a:t>, software </a:t>
            </a:r>
            <a:r>
              <a:rPr lang="en-ZA" dirty="0">
                <a:latin typeface="Courier New" pitchFamily="49" charset="0"/>
                <a:cs typeface="Courier New" pitchFamily="49" charset="0"/>
              </a:rPr>
              <a:t>tools, and devices is </a:t>
            </a:r>
            <a:r>
              <a:rPr lang="en-ZA" dirty="0" smtClean="0">
                <a:latin typeface="Courier New" pitchFamily="49" charset="0"/>
                <a:cs typeface="Courier New" pitchFamily="49" charset="0"/>
              </a:rPr>
              <a:t>challenging for </a:t>
            </a:r>
            <a:r>
              <a:rPr lang="en-ZA" dirty="0">
                <a:latin typeface="Courier New" pitchFamily="49" charset="0"/>
                <a:cs typeface="Courier New" pitchFamily="49" charset="0"/>
              </a:rPr>
              <a:t>students and teachers alike.</a:t>
            </a:r>
          </a:p>
        </p:txBody>
      </p:sp>
    </p:spTree>
    <p:extLst>
      <p:ext uri="{BB962C8B-B14F-4D97-AF65-F5344CB8AC3E}">
        <p14:creationId xmlns:p14="http://schemas.microsoft.com/office/powerpoint/2010/main" val="20870624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48" name="Picture 16" descr="385085202_4bbd124a19"/>
          <p:cNvPicPr>
            <a:picLocks noChangeAspect="1" noChangeArrowheads="1"/>
          </p:cNvPicPr>
          <p:nvPr/>
        </p:nvPicPr>
        <p:blipFill>
          <a:blip r:embed="rId2" cstate="print"/>
          <a:srcRect/>
          <a:stretch>
            <a:fillRect/>
          </a:stretch>
        </p:blipFill>
        <p:spPr bwMode="auto">
          <a:xfrm>
            <a:off x="5429465" y="4000504"/>
            <a:ext cx="3714535" cy="2571768"/>
          </a:xfrm>
          <a:prstGeom prst="rect">
            <a:avLst/>
          </a:prstGeom>
          <a:noFill/>
        </p:spPr>
      </p:pic>
      <p:sp>
        <p:nvSpPr>
          <p:cNvPr id="18434" name="Rectangle 2"/>
          <p:cNvSpPr>
            <a:spLocks noGrp="1" noChangeArrowheads="1"/>
          </p:cNvSpPr>
          <p:nvPr>
            <p:ph type="title"/>
          </p:nvPr>
        </p:nvSpPr>
        <p:spPr/>
        <p:txBody>
          <a:bodyPr/>
          <a:lstStyle/>
          <a:p>
            <a:endParaRPr lang="en-GB" sz="4000" dirty="0"/>
          </a:p>
        </p:txBody>
      </p:sp>
      <p:sp>
        <p:nvSpPr>
          <p:cNvPr id="18440" name="Rectangle 8"/>
          <p:cNvSpPr>
            <a:spLocks noChangeArrowheads="1"/>
          </p:cNvSpPr>
          <p:nvPr/>
        </p:nvSpPr>
        <p:spPr bwMode="auto">
          <a:xfrm>
            <a:off x="250825" y="2997200"/>
            <a:ext cx="4033838" cy="576263"/>
          </a:xfrm>
          <a:prstGeom prst="rect">
            <a:avLst/>
          </a:prstGeom>
          <a:solidFill>
            <a:schemeClr val="bg1"/>
          </a:solidFill>
          <a:ln w="9525">
            <a:solidFill>
              <a:schemeClr val="bg1"/>
            </a:solidFill>
            <a:miter lim="800000"/>
            <a:headEnd/>
            <a:tailEnd/>
          </a:ln>
          <a:effectLst/>
        </p:spPr>
        <p:txBody>
          <a:bodyPr wrap="none" anchor="ctr"/>
          <a:lstStyle/>
          <a:p>
            <a:pPr algn="ctr"/>
            <a:endParaRPr lang="en-US">
              <a:solidFill>
                <a:schemeClr val="bg1"/>
              </a:solidFill>
            </a:endParaRPr>
          </a:p>
        </p:txBody>
      </p:sp>
      <p:sp>
        <p:nvSpPr>
          <p:cNvPr id="18443" name="Rectangle 11"/>
          <p:cNvSpPr>
            <a:spLocks noChangeArrowheads="1"/>
          </p:cNvSpPr>
          <p:nvPr/>
        </p:nvSpPr>
        <p:spPr bwMode="auto">
          <a:xfrm rot="5400000">
            <a:off x="-1477962" y="4552950"/>
            <a:ext cx="4033837" cy="576263"/>
          </a:xfrm>
          <a:prstGeom prst="rect">
            <a:avLst/>
          </a:prstGeom>
          <a:solidFill>
            <a:schemeClr val="bg1"/>
          </a:solidFill>
          <a:ln w="9525">
            <a:solidFill>
              <a:schemeClr val="bg1"/>
            </a:solidFill>
            <a:miter lim="800000"/>
            <a:headEnd/>
            <a:tailEnd/>
          </a:ln>
          <a:effectLst/>
        </p:spPr>
        <p:txBody>
          <a:bodyPr rot="10800000" vert="eaVert" wrap="none" anchor="ctr"/>
          <a:lstStyle/>
          <a:p>
            <a:pPr algn="ctr"/>
            <a:endParaRPr lang="en-US">
              <a:solidFill>
                <a:schemeClr val="bg1"/>
              </a:solidFill>
            </a:endParaRPr>
          </a:p>
        </p:txBody>
      </p:sp>
      <p:grpSp>
        <p:nvGrpSpPr>
          <p:cNvPr id="2" name="Group 14"/>
          <p:cNvGrpSpPr>
            <a:grpSpLocks/>
          </p:cNvGrpSpPr>
          <p:nvPr/>
        </p:nvGrpSpPr>
        <p:grpSpPr bwMode="auto">
          <a:xfrm>
            <a:off x="-526325" y="2978990"/>
            <a:ext cx="4319590" cy="4319589"/>
            <a:chOff x="158" y="1779"/>
            <a:chExt cx="2541" cy="2541"/>
          </a:xfrm>
        </p:grpSpPr>
        <p:pic>
          <p:nvPicPr>
            <p:cNvPr id="18439" name="Picture 7" descr="1947757699_c92544e3d0_m"/>
            <p:cNvPicPr>
              <a:picLocks noChangeAspect="1" noChangeArrowheads="1"/>
            </p:cNvPicPr>
            <p:nvPr/>
          </p:nvPicPr>
          <p:blipFill>
            <a:blip r:embed="rId3" cstate="print"/>
            <a:srcRect/>
            <a:stretch>
              <a:fillRect/>
            </a:stretch>
          </p:blipFill>
          <p:spPr bwMode="auto">
            <a:xfrm>
              <a:off x="158" y="1958"/>
              <a:ext cx="2541" cy="2034"/>
            </a:xfrm>
            <a:prstGeom prst="rect">
              <a:avLst/>
            </a:prstGeom>
            <a:noFill/>
          </p:spPr>
        </p:pic>
        <p:sp>
          <p:nvSpPr>
            <p:cNvPr id="18441" name="Rectangle 9"/>
            <p:cNvSpPr>
              <a:spLocks noChangeArrowheads="1"/>
            </p:cNvSpPr>
            <p:nvPr/>
          </p:nvSpPr>
          <p:spPr bwMode="auto">
            <a:xfrm>
              <a:off x="158" y="3702"/>
              <a:ext cx="2541" cy="363"/>
            </a:xfrm>
            <a:prstGeom prst="rect">
              <a:avLst/>
            </a:prstGeom>
            <a:solidFill>
              <a:schemeClr val="bg1"/>
            </a:solidFill>
            <a:ln w="9525">
              <a:solidFill>
                <a:schemeClr val="bg1"/>
              </a:solidFill>
              <a:miter lim="800000"/>
              <a:headEnd/>
              <a:tailEnd/>
            </a:ln>
            <a:effectLst/>
          </p:spPr>
          <p:txBody>
            <a:bodyPr wrap="none" anchor="ctr"/>
            <a:lstStyle/>
            <a:p>
              <a:pPr algn="ctr"/>
              <a:endParaRPr lang="en-US">
                <a:solidFill>
                  <a:schemeClr val="bg1"/>
                </a:solidFill>
              </a:endParaRPr>
            </a:p>
          </p:txBody>
        </p:sp>
        <p:sp>
          <p:nvSpPr>
            <p:cNvPr id="18442" name="Rectangle 10"/>
            <p:cNvSpPr>
              <a:spLocks noChangeArrowheads="1"/>
            </p:cNvSpPr>
            <p:nvPr/>
          </p:nvSpPr>
          <p:spPr bwMode="auto">
            <a:xfrm rot="5400000">
              <a:off x="1247" y="2868"/>
              <a:ext cx="2541" cy="363"/>
            </a:xfrm>
            <a:prstGeom prst="rect">
              <a:avLst/>
            </a:prstGeom>
            <a:solidFill>
              <a:schemeClr val="bg1"/>
            </a:solidFill>
            <a:ln w="9525">
              <a:solidFill>
                <a:schemeClr val="bg1"/>
              </a:solidFill>
              <a:miter lim="800000"/>
              <a:headEnd/>
              <a:tailEnd/>
            </a:ln>
            <a:effectLst/>
          </p:spPr>
          <p:txBody>
            <a:bodyPr rot="10800000" vert="eaVert" wrap="none" anchor="ctr"/>
            <a:lstStyle/>
            <a:p>
              <a:pPr algn="ctr"/>
              <a:endParaRPr lang="en-US">
                <a:solidFill>
                  <a:schemeClr val="bg1"/>
                </a:solidFill>
              </a:endParaRPr>
            </a:p>
          </p:txBody>
        </p:sp>
        <p:sp>
          <p:nvSpPr>
            <p:cNvPr id="18444" name="Rectangle 12"/>
            <p:cNvSpPr>
              <a:spLocks noChangeArrowheads="1"/>
            </p:cNvSpPr>
            <p:nvPr/>
          </p:nvSpPr>
          <p:spPr bwMode="auto">
            <a:xfrm>
              <a:off x="158" y="1888"/>
              <a:ext cx="2541" cy="363"/>
            </a:xfrm>
            <a:prstGeom prst="rect">
              <a:avLst/>
            </a:prstGeom>
            <a:solidFill>
              <a:schemeClr val="bg1"/>
            </a:solidFill>
            <a:ln w="9525">
              <a:solidFill>
                <a:schemeClr val="bg1"/>
              </a:solidFill>
              <a:miter lim="800000"/>
              <a:headEnd/>
              <a:tailEnd/>
            </a:ln>
            <a:effectLst/>
          </p:spPr>
          <p:txBody>
            <a:bodyPr wrap="none" anchor="ctr"/>
            <a:lstStyle/>
            <a:p>
              <a:pPr algn="ctr"/>
              <a:endParaRPr lang="en-US">
                <a:solidFill>
                  <a:schemeClr val="bg1"/>
                </a:solidFill>
              </a:endParaRPr>
            </a:p>
          </p:txBody>
        </p:sp>
        <p:sp>
          <p:nvSpPr>
            <p:cNvPr id="18445" name="Rectangle 13"/>
            <p:cNvSpPr>
              <a:spLocks noChangeArrowheads="1"/>
            </p:cNvSpPr>
            <p:nvPr/>
          </p:nvSpPr>
          <p:spPr bwMode="auto">
            <a:xfrm rot="5400000">
              <a:off x="-931" y="2868"/>
              <a:ext cx="2541" cy="363"/>
            </a:xfrm>
            <a:prstGeom prst="rect">
              <a:avLst/>
            </a:prstGeom>
            <a:solidFill>
              <a:schemeClr val="bg1"/>
            </a:solidFill>
            <a:ln w="9525">
              <a:solidFill>
                <a:schemeClr val="bg1"/>
              </a:solidFill>
              <a:miter lim="800000"/>
              <a:headEnd/>
              <a:tailEnd/>
            </a:ln>
            <a:effectLst/>
          </p:spPr>
          <p:txBody>
            <a:bodyPr rot="10800000" vert="eaVert" wrap="none" anchor="ctr"/>
            <a:lstStyle/>
            <a:p>
              <a:pPr algn="ctr"/>
              <a:endParaRPr lang="en-US">
                <a:solidFill>
                  <a:schemeClr val="bg1"/>
                </a:solidFill>
              </a:endParaRPr>
            </a:p>
          </p:txBody>
        </p:sp>
      </p:grpSp>
      <p:pic>
        <p:nvPicPr>
          <p:cNvPr id="18437" name="Picture 5" descr="Cell Phone">
            <a:hlinkClick r:id="rId4" tooltip="Cell Phone"/>
          </p:cNvPr>
          <p:cNvPicPr>
            <a:picLocks noChangeAspect="1" noChangeArrowheads="1"/>
          </p:cNvPicPr>
          <p:nvPr/>
        </p:nvPicPr>
        <p:blipFill>
          <a:blip r:embed="rId5" cstate="print"/>
          <a:srcRect/>
          <a:stretch>
            <a:fillRect/>
          </a:stretch>
        </p:blipFill>
        <p:spPr bwMode="auto">
          <a:xfrm rot="1040821">
            <a:off x="-7197" y="787719"/>
            <a:ext cx="2199782" cy="2933043"/>
          </a:xfrm>
          <a:prstGeom prst="rect">
            <a:avLst/>
          </a:prstGeom>
          <a:noFill/>
        </p:spPr>
      </p:pic>
      <p:pic>
        <p:nvPicPr>
          <p:cNvPr id="18435" name="Picture 3"/>
          <p:cNvPicPr>
            <a:picLocks noGrp="1" noChangeAspect="1" noChangeArrowheads="1"/>
          </p:cNvPicPr>
          <p:nvPr>
            <p:ph type="body" idx="1"/>
          </p:nvPr>
        </p:nvPicPr>
        <p:blipFill>
          <a:blip r:embed="rId6" cstate="print"/>
          <a:srcRect/>
          <a:stretch>
            <a:fillRect/>
          </a:stretch>
        </p:blipFill>
        <p:spPr>
          <a:xfrm>
            <a:off x="2357422" y="2902011"/>
            <a:ext cx="4295797" cy="3955990"/>
          </a:xfrm>
        </p:spPr>
      </p:pic>
      <p:pic>
        <p:nvPicPr>
          <p:cNvPr id="18447" name="Picture 15" descr="2395629626_0386a27b63"/>
          <p:cNvPicPr>
            <a:picLocks noChangeAspect="1" noChangeArrowheads="1"/>
          </p:cNvPicPr>
          <p:nvPr/>
        </p:nvPicPr>
        <p:blipFill>
          <a:blip r:embed="rId7" cstate="print"/>
          <a:srcRect/>
          <a:stretch>
            <a:fillRect/>
          </a:stretch>
        </p:blipFill>
        <p:spPr bwMode="auto">
          <a:xfrm rot="-993187">
            <a:off x="6360268" y="542936"/>
            <a:ext cx="2667188" cy="3337155"/>
          </a:xfrm>
          <a:prstGeom prst="rect">
            <a:avLst/>
          </a:prstGeom>
          <a:noFill/>
        </p:spPr>
      </p:pic>
      <p:sp>
        <p:nvSpPr>
          <p:cNvPr id="16" name="Title 1"/>
          <p:cNvSpPr txBox="1">
            <a:spLocks/>
          </p:cNvSpPr>
          <p:nvPr/>
        </p:nvSpPr>
        <p:spPr>
          <a:xfrm>
            <a:off x="628844" y="1349913"/>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ZA" b="1" smtClean="0">
                <a:solidFill>
                  <a:schemeClr val="tx1">
                    <a:lumMod val="75000"/>
                  </a:schemeClr>
                </a:solidFill>
              </a:rPr>
              <a:t>Mobiles</a:t>
            </a:r>
            <a:endParaRPr lang="en-ZA" b="1" dirty="0">
              <a:solidFill>
                <a:schemeClr val="tx1">
                  <a:lumMod val="75000"/>
                </a:schemeClr>
              </a:solidFill>
            </a:endParaRPr>
          </a:p>
        </p:txBody>
      </p:sp>
    </p:spTree>
    <p:extLst>
      <p:ext uri="{BB962C8B-B14F-4D97-AF65-F5344CB8AC3E}">
        <p14:creationId xmlns:p14="http://schemas.microsoft.com/office/powerpoint/2010/main" val="20408622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solidFill>
                  <a:schemeClr val="tx1">
                    <a:lumMod val="75000"/>
                  </a:schemeClr>
                </a:solidFill>
              </a:rPr>
              <a:t>Mobiles broadly</a:t>
            </a:r>
            <a:endParaRPr lang="en-ZA" dirty="0">
              <a:solidFill>
                <a:schemeClr val="tx1">
                  <a:lumMod val="75000"/>
                </a:schemeClr>
              </a:solidFill>
            </a:endParaRPr>
          </a:p>
        </p:txBody>
      </p:sp>
      <p:sp>
        <p:nvSpPr>
          <p:cNvPr id="3" name="Content Placeholder 2"/>
          <p:cNvSpPr>
            <a:spLocks noGrp="1"/>
          </p:cNvSpPr>
          <p:nvPr>
            <p:ph idx="1"/>
          </p:nvPr>
        </p:nvSpPr>
        <p:spPr/>
        <p:txBody>
          <a:bodyPr>
            <a:normAutofit fontScale="92500" lnSpcReduction="10000"/>
          </a:bodyPr>
          <a:lstStyle/>
          <a:p>
            <a:r>
              <a:rPr lang="en-ZA" dirty="0" smtClean="0"/>
              <a:t>Non-WAP enabled cell phones</a:t>
            </a:r>
          </a:p>
          <a:p>
            <a:r>
              <a:rPr lang="en-ZA" dirty="0"/>
              <a:t>WAP phones</a:t>
            </a:r>
          </a:p>
          <a:p>
            <a:pPr marL="0" indent="0">
              <a:buNone/>
            </a:pPr>
            <a:endParaRPr lang="en-ZA" dirty="0" smtClean="0"/>
          </a:p>
          <a:p>
            <a:pPr marL="0" indent="0">
              <a:buNone/>
            </a:pPr>
            <a:r>
              <a:rPr lang="en-ZA" dirty="0" smtClean="0"/>
              <a:t>Also</a:t>
            </a:r>
          </a:p>
          <a:p>
            <a:r>
              <a:rPr lang="en-ZA" dirty="0" smtClean="0"/>
              <a:t>Smartphones</a:t>
            </a:r>
          </a:p>
          <a:p>
            <a:r>
              <a:rPr lang="en-ZA" dirty="0" smtClean="0"/>
              <a:t>Tablets (</a:t>
            </a:r>
            <a:r>
              <a:rPr lang="en-ZA" dirty="0" err="1" smtClean="0"/>
              <a:t>eg</a:t>
            </a:r>
            <a:r>
              <a:rPr lang="en-ZA" dirty="0" smtClean="0"/>
              <a:t> </a:t>
            </a:r>
            <a:r>
              <a:rPr lang="en-ZA" dirty="0" err="1" smtClean="0"/>
              <a:t>iPads</a:t>
            </a:r>
            <a:r>
              <a:rPr lang="en-ZA" dirty="0" smtClean="0"/>
              <a:t>)</a:t>
            </a:r>
          </a:p>
          <a:p>
            <a:r>
              <a:rPr lang="en-ZA" dirty="0" err="1" smtClean="0"/>
              <a:t>Ereaders</a:t>
            </a:r>
            <a:r>
              <a:rPr lang="en-ZA" dirty="0" smtClean="0"/>
              <a:t> </a:t>
            </a:r>
          </a:p>
          <a:p>
            <a:r>
              <a:rPr lang="en-ZA" dirty="0" smtClean="0"/>
              <a:t>“always-connected</a:t>
            </a:r>
            <a:r>
              <a:rPr lang="en-ZA" dirty="0"/>
              <a:t>” devices, </a:t>
            </a:r>
            <a:r>
              <a:rPr lang="en-ZA" dirty="0" err="1" smtClean="0"/>
              <a:t>ie</a:t>
            </a:r>
            <a:r>
              <a:rPr lang="en-ZA" dirty="0" smtClean="0"/>
              <a:t> </a:t>
            </a:r>
            <a:r>
              <a:rPr lang="en-ZA" dirty="0" err="1" smtClean="0"/>
              <a:t>sim</a:t>
            </a:r>
            <a:r>
              <a:rPr lang="en-ZA" dirty="0" smtClean="0"/>
              <a:t> enabled devices</a:t>
            </a:r>
            <a:endParaRPr lang="en-ZA" dirty="0"/>
          </a:p>
        </p:txBody>
      </p:sp>
    </p:spTree>
    <p:extLst>
      <p:ext uri="{BB962C8B-B14F-4D97-AF65-F5344CB8AC3E}">
        <p14:creationId xmlns:p14="http://schemas.microsoft.com/office/powerpoint/2010/main" val="3238530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rotWithShape="1">
          <a:blip r:embed="rId3" cstate="print">
            <a:extLst>
              <a:ext uri="{28A0092B-C50C-407E-A947-70E740481C1C}">
                <a14:useLocalDpi xmlns:a14="http://schemas.microsoft.com/office/drawing/2010/main" val="0"/>
              </a:ext>
            </a:extLst>
          </a:blip>
          <a:srcRect l="-45" t="-2290" r="63975" b="40337"/>
          <a:stretch/>
        </p:blipFill>
        <p:spPr bwMode="auto">
          <a:xfrm>
            <a:off x="759222" y="1484784"/>
            <a:ext cx="2516634" cy="4301676"/>
          </a:xfrm>
          <a:prstGeom prst="rect">
            <a:avLst/>
          </a:prstGeom>
          <a:noFill/>
          <a:ln>
            <a:noFill/>
          </a:ln>
          <a:extLst>
            <a:ext uri="{53640926-AAD7-44D8-BBD7-CCE9431645EC}">
              <a14:shadowObscured xmlns:a14="http://schemas.microsoft.com/office/drawing/2010/main"/>
            </a:ext>
          </a:extLst>
        </p:spPr>
      </p:pic>
      <p:pic>
        <p:nvPicPr>
          <p:cNvPr id="4" name="Picture 3"/>
          <p:cNvPicPr/>
          <p:nvPr/>
        </p:nvPicPr>
        <p:blipFill rotWithShape="1">
          <a:blip r:embed="rId4" cstate="print">
            <a:extLst>
              <a:ext uri="{28A0092B-C50C-407E-A947-70E740481C1C}">
                <a14:useLocalDpi xmlns:a14="http://schemas.microsoft.com/office/drawing/2010/main" val="0"/>
              </a:ext>
            </a:extLst>
          </a:blip>
          <a:srcRect l="32308" r="34530" b="44379"/>
          <a:stretch/>
        </p:blipFill>
        <p:spPr bwMode="auto">
          <a:xfrm>
            <a:off x="3228960" y="1700807"/>
            <a:ext cx="2448272" cy="3763153"/>
          </a:xfrm>
          <a:prstGeom prst="rect">
            <a:avLst/>
          </a:prstGeom>
          <a:noFill/>
          <a:ln>
            <a:noFill/>
          </a:ln>
          <a:extLst>
            <a:ext uri="{53640926-AAD7-44D8-BBD7-CCE9431645EC}">
              <a14:shadowObscured xmlns:a14="http://schemas.microsoft.com/office/drawing/2010/main"/>
            </a:ext>
          </a:extLst>
        </p:spPr>
      </p:pic>
      <p:pic>
        <p:nvPicPr>
          <p:cNvPr id="3" name="Picture 2"/>
          <p:cNvPicPr/>
          <p:nvPr/>
        </p:nvPicPr>
        <p:blipFill rotWithShape="1">
          <a:blip r:embed="rId3" cstate="print">
            <a:extLst>
              <a:ext uri="{28A0092B-C50C-407E-A947-70E740481C1C}">
                <a14:useLocalDpi xmlns:a14="http://schemas.microsoft.com/office/drawing/2010/main" val="0"/>
              </a:ext>
            </a:extLst>
          </a:blip>
          <a:srcRect l="33955" t="22701" r="33564" b="891"/>
          <a:stretch/>
        </p:blipFill>
        <p:spPr bwMode="auto">
          <a:xfrm>
            <a:off x="5696272" y="1508016"/>
            <a:ext cx="2292856" cy="5189345"/>
          </a:xfrm>
          <a:prstGeom prst="rect">
            <a:avLst/>
          </a:prstGeom>
          <a:noFill/>
          <a:ln>
            <a:noFill/>
          </a:ln>
          <a:extLst>
            <a:ext uri="{53640926-AAD7-44D8-BBD7-CCE9431645EC}">
              <a14:shadowObscured xmlns:a14="http://schemas.microsoft.com/office/drawing/2010/main"/>
            </a:ext>
          </a:extLst>
        </p:spPr>
      </p:pic>
      <p:sp>
        <p:nvSpPr>
          <p:cNvPr id="5" name="Rectangle 4"/>
          <p:cNvSpPr/>
          <p:nvPr/>
        </p:nvSpPr>
        <p:spPr>
          <a:xfrm>
            <a:off x="971600" y="1196752"/>
            <a:ext cx="7272808" cy="5040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6" name="Rectangle 5"/>
          <p:cNvSpPr/>
          <p:nvPr/>
        </p:nvSpPr>
        <p:spPr>
          <a:xfrm>
            <a:off x="7812360" y="1196752"/>
            <a:ext cx="648072" cy="55006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8" name="Rectangle 7"/>
          <p:cNvSpPr/>
          <p:nvPr/>
        </p:nvSpPr>
        <p:spPr>
          <a:xfrm>
            <a:off x="971600" y="5877272"/>
            <a:ext cx="7017528" cy="5760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9" name="Rectangle 8"/>
          <p:cNvSpPr/>
          <p:nvPr/>
        </p:nvSpPr>
        <p:spPr>
          <a:xfrm>
            <a:off x="395536" y="2492896"/>
            <a:ext cx="2736304" cy="7920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4573887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1">
      <a:dk1>
        <a:srgbClr val="073E87"/>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1311</TotalTime>
  <Words>2177</Words>
  <Application>Microsoft Office PowerPoint</Application>
  <PresentationFormat>On-screen Show (4:3)</PresentationFormat>
  <Paragraphs>214</Paragraphs>
  <Slides>37</Slides>
  <Notes>14</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Office Theme</vt:lpstr>
      <vt:lpstr>ICTs in Higher Education Current issues for African universities  Laura Czerniewicz </vt:lpstr>
      <vt:lpstr>African HE at a glance</vt:lpstr>
      <vt:lpstr>African Participation </vt:lpstr>
      <vt:lpstr>Technology context</vt:lpstr>
      <vt:lpstr>Key trends in Learning Technology - the Horizon Report</vt:lpstr>
      <vt:lpstr>Key trends - the Horizon Report</vt:lpstr>
      <vt:lpstr>PowerPoint Presentation</vt:lpstr>
      <vt:lpstr>Mobiles broadly</vt:lpstr>
      <vt:lpstr>PowerPoint Presentation</vt:lpstr>
      <vt:lpstr>The stats</vt:lpstr>
      <vt:lpstr>Relative costs</vt:lpstr>
      <vt:lpstr>PowerPoint Presentation</vt:lpstr>
      <vt:lpstr>Mobile cellular subscriptions</vt:lpstr>
      <vt:lpstr>Fixed broadband subscriptions</vt:lpstr>
      <vt:lpstr>PowerPoint Presentation</vt:lpstr>
      <vt:lpstr>Numerous m-learning cases</vt:lpstr>
      <vt:lpstr>The rise of smartphones</vt:lpstr>
      <vt:lpstr>Digital content explosion</vt:lpstr>
      <vt:lpstr>PowerPoint Presentation</vt:lpstr>
      <vt:lpstr>PowerPoint Presentation</vt:lpstr>
      <vt:lpstr>The shift to openness</vt:lpstr>
      <vt:lpstr>Why Open education?</vt:lpstr>
      <vt:lpstr>Open education</vt:lpstr>
      <vt:lpstr>Affordances of the Internet</vt:lpstr>
      <vt:lpstr>The concept </vt:lpstr>
      <vt:lpstr>Open content: Access to knowledge</vt:lpstr>
      <vt:lpstr>PowerPoint Presentation</vt:lpstr>
      <vt:lpstr>Open content: Contribute to knowledge</vt:lpstr>
      <vt:lpstr>Open licensing</vt:lpstr>
      <vt:lpstr>Open Access </vt:lpstr>
      <vt:lpstr>Open access &amp; increased citations</vt:lpstr>
      <vt:lpstr>Open access &amp; developing countries</vt:lpstr>
      <vt:lpstr>Open Research</vt:lpstr>
      <vt:lpstr>PowerPoint Presentation</vt:lpstr>
      <vt:lpstr>Open education: benefits</vt:lpstr>
      <vt:lpstr>Conclusion</vt:lpstr>
      <vt:lpstr>PowerPoint Presentation</vt:lpstr>
    </vt:vector>
  </TitlesOfParts>
  <Company>University of Cape Town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Laura</dc:creator>
  <cp:lastModifiedBy>Laura</cp:lastModifiedBy>
  <cp:revision>85</cp:revision>
  <dcterms:created xsi:type="dcterms:W3CDTF">2011-10-18T06:08:58Z</dcterms:created>
  <dcterms:modified xsi:type="dcterms:W3CDTF">2011-12-08T08:13:51Z</dcterms:modified>
</cp:coreProperties>
</file>