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7" r:id="rId2"/>
    <p:sldId id="285" r:id="rId3"/>
    <p:sldId id="281" r:id="rId4"/>
    <p:sldId id="284" r:id="rId5"/>
    <p:sldId id="283" r:id="rId6"/>
    <p:sldId id="256" r:id="rId7"/>
    <p:sldId id="279" r:id="rId8"/>
    <p:sldId id="277" r:id="rId9"/>
    <p:sldId id="258" r:id="rId10"/>
    <p:sldId id="267" r:id="rId11"/>
    <p:sldId id="259" r:id="rId12"/>
    <p:sldId id="278" r:id="rId13"/>
    <p:sldId id="270" r:id="rId14"/>
    <p:sldId id="271" r:id="rId15"/>
    <p:sldId id="272" r:id="rId16"/>
    <p:sldId id="273" r:id="rId17"/>
    <p:sldId id="274" r:id="rId18"/>
    <p:sldId id="275" r:id="rId19"/>
    <p:sldId id="276" r:id="rId20"/>
    <p:sldId id="260" r:id="rId21"/>
    <p:sldId id="261" r:id="rId22"/>
    <p:sldId id="268" r:id="rId23"/>
    <p:sldId id="266" r:id="rId24"/>
    <p:sldId id="28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94F4F"/>
    <a:srgbClr val="9DE0AD"/>
    <a:srgbClr val="547980"/>
    <a:srgbClr val="45ADA8"/>
    <a:srgbClr val="E5FC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185" autoAdjust="0"/>
  </p:normalViewPr>
  <p:slideViewPr>
    <p:cSldViewPr>
      <p:cViewPr>
        <p:scale>
          <a:sx n="57" d="100"/>
          <a:sy n="57" d="100"/>
        </p:scale>
        <p:origin x="-1746" y="-3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CDFE52-713E-45DC-AC31-242BD72E8C75}" type="datetimeFigureOut">
              <a:rPr lang="en-US" smtClean="0"/>
              <a:pPr/>
              <a:t>3/14/2014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51B096-0072-4AFF-96B7-44BB3BD2D740}" type="slidenum">
              <a:rPr lang="en-US" smtClean="0"/>
              <a:pPr/>
              <a:t>‹#›</a:t>
            </a:fld>
            <a:endParaRPr lang="en-US"/>
          </a:p>
        </p:txBody>
      </p:sp>
    </p:spTree>
    <p:extLst>
      <p:ext uri="{BB962C8B-B14F-4D97-AF65-F5344CB8AC3E}">
        <p14:creationId xmlns:p14="http://schemas.microsoft.com/office/powerpoint/2010/main" val="3114309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ducation-copyright.org/finding-open-stuff-workshops/"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ducation-copyright.org/copyright-in-digital-image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observatory.designobserver.com/entry.html?entry=646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flickr.com/photos/adactio/301112397"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9</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C9BFB784-EFCD-4255-970A-5F270DB15782}" type="slidenum">
              <a:rPr lang="en-ZA" smtClean="0"/>
              <a:pPr/>
              <a:t>19</a:t>
            </a:fld>
            <a:endParaRPr lang="en-Z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http://education-copyright.org/finding-open-stuff-workshops/</a:t>
            </a:r>
            <a:endParaRPr lang="en-US"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http://education-copyright.org/copyright-in-digital-images/</a:t>
            </a:r>
            <a:endParaRPr lang="en-ZA"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10</a:t>
            </a:fld>
            <a:endParaRPr lang="en-US"/>
          </a:p>
        </p:txBody>
      </p:sp>
    </p:spTree>
    <p:extLst>
      <p:ext uri="{BB962C8B-B14F-4D97-AF65-F5344CB8AC3E}">
        <p14:creationId xmlns:p14="http://schemas.microsoft.com/office/powerpoint/2010/main" val="2993127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Images</a:t>
            </a:r>
            <a:r>
              <a:rPr lang="en-US" baseline="0" dirty="0" smtClean="0">
                <a:hlinkClick r:id="rId3"/>
              </a:rPr>
              <a:t> sourced from </a:t>
            </a:r>
            <a:r>
              <a:rPr lang="en-US" dirty="0" smtClean="0">
                <a:hlinkClick r:id="rId3"/>
              </a:rPr>
              <a:t>http://observatory.designobserver.com/entry.html?entry=6467</a:t>
            </a:r>
            <a:endParaRPr lang="en-US" dirty="0" smtClean="0"/>
          </a:p>
          <a:p>
            <a:endParaRPr lang="en-ZA" dirty="0"/>
          </a:p>
        </p:txBody>
      </p:sp>
      <p:sp>
        <p:nvSpPr>
          <p:cNvPr id="4" name="Slide Number Placeholder 3"/>
          <p:cNvSpPr>
            <a:spLocks noGrp="1"/>
          </p:cNvSpPr>
          <p:nvPr>
            <p:ph type="sldNum" sz="quarter" idx="10"/>
          </p:nvPr>
        </p:nvSpPr>
        <p:spPr/>
        <p:txBody>
          <a:bodyPr/>
          <a:lstStyle/>
          <a:p>
            <a:fld id="{9451B096-0072-4AFF-96B7-44BB3BD2D740}" type="slidenum">
              <a:rPr lang="en-US" smtClean="0"/>
              <a:pPr/>
              <a:t>13</a:t>
            </a:fld>
            <a:endParaRPr lang="en-US"/>
          </a:p>
        </p:txBody>
      </p:sp>
    </p:spTree>
    <p:extLst>
      <p:ext uri="{BB962C8B-B14F-4D97-AF65-F5344CB8AC3E}">
        <p14:creationId xmlns:p14="http://schemas.microsoft.com/office/powerpoint/2010/main" val="1551220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1" dirty="0" smtClean="0"/>
              <a:t>Andy in the </a:t>
            </a:r>
            <a:r>
              <a:rPr lang="en-ZA" b="1" dirty="0" err="1" smtClean="0"/>
              <a:t>Vab</a:t>
            </a:r>
            <a:r>
              <a:rPr lang="en-ZA" b="1" dirty="0" smtClean="0"/>
              <a:t> </a:t>
            </a:r>
            <a:r>
              <a:rPr lang="en-ZA" dirty="0" smtClean="0"/>
              <a:t>by </a:t>
            </a:r>
            <a:r>
              <a:rPr lang="en-ZA" dirty="0" err="1" smtClean="0"/>
              <a:t>Adactio</a:t>
            </a:r>
            <a:r>
              <a:rPr lang="en-ZA" dirty="0" smtClean="0"/>
              <a:t> is under a Creative Commons Attributio</a:t>
            </a:r>
            <a:r>
              <a:rPr lang="en-ZA" baseline="0" dirty="0" smtClean="0"/>
              <a:t>n License</a:t>
            </a:r>
            <a:endParaRPr lang="en-ZA" dirty="0" smtClean="0"/>
          </a:p>
          <a:p>
            <a:endParaRPr lang="en-ZA" dirty="0" smtClean="0"/>
          </a:p>
          <a:p>
            <a:r>
              <a:rPr lang="en-ZA" dirty="0" smtClean="0"/>
              <a:t>Go to: </a:t>
            </a:r>
            <a:r>
              <a:rPr lang="en-US" dirty="0" smtClean="0">
                <a:hlinkClick r:id="rId3"/>
              </a:rPr>
              <a:t>http://www.flickr.com/photos/adactio/301112397</a:t>
            </a:r>
            <a:endParaRPr lang="en-ZA" dirty="0"/>
          </a:p>
        </p:txBody>
      </p:sp>
      <p:sp>
        <p:nvSpPr>
          <p:cNvPr id="4" name="Slide Number Placeholder 3"/>
          <p:cNvSpPr>
            <a:spLocks noGrp="1"/>
          </p:cNvSpPr>
          <p:nvPr>
            <p:ph type="sldNum" sz="quarter" idx="10"/>
          </p:nvPr>
        </p:nvSpPr>
        <p:spPr/>
        <p:txBody>
          <a:bodyPr/>
          <a:lstStyle/>
          <a:p>
            <a:fld id="{55981D0F-624F-4891-9233-A7B172EB9D6B}" type="slidenum">
              <a:rPr lang="en-ZA" smtClean="0"/>
              <a:pPr/>
              <a:t>14</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5981D0F-624F-4891-9233-A7B172EB9D6B}" type="slidenum">
              <a:rPr lang="en-ZA" smtClean="0"/>
              <a:pPr/>
              <a:t>15</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5981D0F-624F-4891-9233-A7B172EB9D6B}" type="slidenum">
              <a:rPr lang="en-ZA" smtClean="0"/>
              <a:pPr/>
              <a:t>16</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C9BFB784-EFCD-4255-970A-5F270DB15782}" type="slidenum">
              <a:rPr lang="en-ZA" smtClean="0"/>
              <a:pPr/>
              <a:t>17</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55981D0F-624F-4891-9233-A7B172EB9D6B}" type="slidenum">
              <a:rPr lang="en-ZA" smtClean="0"/>
              <a:pPr/>
              <a:t>18</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39CBBB-3130-45E0-9ED0-C5CED78F7962}" type="datetimeFigureOut">
              <a:rPr lang="en-US" smtClean="0"/>
              <a:pPr/>
              <a:t>3/14/2014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39CBBB-3130-45E0-9ED0-C5CED78F7962}" type="datetimeFigureOut">
              <a:rPr lang="en-US" smtClean="0"/>
              <a:pPr/>
              <a:t>3/14/2014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39CBBB-3130-45E0-9ED0-C5CED78F7962}" type="datetimeFigureOut">
              <a:rPr lang="en-US" smtClean="0"/>
              <a:pPr/>
              <a:t>3/14/2014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39CBBB-3130-45E0-9ED0-C5CED78F7962}" type="datetimeFigureOut">
              <a:rPr lang="en-US" smtClean="0"/>
              <a:pPr/>
              <a:t>3/14/2014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39CBBB-3130-45E0-9ED0-C5CED78F7962}" type="datetimeFigureOut">
              <a:rPr lang="en-US" smtClean="0"/>
              <a:pPr/>
              <a:t>3/14/2014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39CBBB-3130-45E0-9ED0-C5CED78F7962}" type="datetimeFigureOut">
              <a:rPr lang="en-US" smtClean="0"/>
              <a:pPr/>
              <a:t>3/14/2014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39CBBB-3130-45E0-9ED0-C5CED78F7962}" type="datetimeFigureOut">
              <a:rPr lang="en-US" smtClean="0"/>
              <a:pPr/>
              <a:t>3/14/2014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39CBBB-3130-45E0-9ED0-C5CED78F7962}" type="datetimeFigureOut">
              <a:rPr lang="en-US" smtClean="0"/>
              <a:pPr/>
              <a:t>3/14/2014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39CBBB-3130-45E0-9ED0-C5CED78F7962}" type="datetimeFigureOut">
              <a:rPr lang="en-US" smtClean="0"/>
              <a:pPr/>
              <a:t>3/14/2014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39CBBB-3130-45E0-9ED0-C5CED78F7962}" type="datetimeFigureOut">
              <a:rPr lang="en-US" smtClean="0"/>
              <a:pPr/>
              <a:t>3/14/2014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39CBBB-3130-45E0-9ED0-C5CED78F7962}" type="datetimeFigureOut">
              <a:rPr lang="en-US" smtClean="0"/>
              <a:pPr/>
              <a:t>3/14/2014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6BB9-6BFE-4F75-8885-977DCB1572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39CBBB-3130-45E0-9ED0-C5CED78F7962}" type="datetimeFigureOut">
              <a:rPr lang="en-US" smtClean="0"/>
              <a:pPr/>
              <a:t>3/14/2014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F6BB9-6BFE-4F75-8885-977DCB1572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8.png"/><Relationship Id="rId4" Type="http://schemas.openxmlformats.org/officeDocument/2006/relationships/image" Target="../media/image18.png"/><Relationship Id="rId9"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339781" y="6096000"/>
            <a:ext cx="1550079" cy="546051"/>
          </a:xfrm>
        </p:spPr>
      </p:pic>
      <p:sp>
        <p:nvSpPr>
          <p:cNvPr id="5" name="TextBox 4"/>
          <p:cNvSpPr txBox="1"/>
          <p:nvPr/>
        </p:nvSpPr>
        <p:spPr>
          <a:xfrm>
            <a:off x="2590800" y="2133600"/>
            <a:ext cx="5943600" cy="1754326"/>
          </a:xfrm>
          <a:prstGeom prst="rect">
            <a:avLst/>
          </a:prstGeom>
          <a:noFill/>
        </p:spPr>
        <p:txBody>
          <a:bodyPr wrap="square" rtlCol="0">
            <a:spAutoFit/>
          </a:bodyPr>
          <a:lstStyle/>
          <a:p>
            <a:r>
              <a:rPr lang="en-ZA" sz="3600" dirty="0" smtClean="0">
                <a:solidFill>
                  <a:schemeClr val="bg1"/>
                </a:solidFill>
              </a:rPr>
              <a:t>Open Educational Resources at the University of Cape Town</a:t>
            </a:r>
          </a:p>
          <a:p>
            <a:endParaRPr lang="en-ZA" dirty="0">
              <a:solidFill>
                <a:schemeClr val="bg1"/>
              </a:solidFill>
            </a:endParaRPr>
          </a:p>
          <a:p>
            <a:r>
              <a:rPr lang="en-ZA" dirty="0" smtClean="0">
                <a:solidFill>
                  <a:schemeClr val="bg1"/>
                </a:solidFill>
              </a:rPr>
              <a:t>By Thomas King, </a:t>
            </a:r>
            <a:r>
              <a:rPr lang="en-ZA" dirty="0">
                <a:solidFill>
                  <a:schemeClr val="bg1"/>
                </a:solidFill>
              </a:rPr>
              <a:t>13 </a:t>
            </a:r>
            <a:r>
              <a:rPr lang="en-ZA" dirty="0" smtClean="0">
                <a:solidFill>
                  <a:schemeClr val="bg1"/>
                </a:solidFill>
              </a:rPr>
              <a:t>March 2014 </a:t>
            </a:r>
            <a:endParaRPr lang="en-ZA" dirty="0">
              <a:solidFill>
                <a:schemeClr val="bg1"/>
              </a:solidFill>
            </a:endParaRPr>
          </a:p>
        </p:txBody>
      </p:sp>
      <p:sp>
        <p:nvSpPr>
          <p:cNvPr id="7" name="TextBox 6"/>
          <p:cNvSpPr txBox="1"/>
          <p:nvPr/>
        </p:nvSpPr>
        <p:spPr>
          <a:xfrm>
            <a:off x="1828800" y="6183868"/>
            <a:ext cx="5562600" cy="369332"/>
          </a:xfrm>
          <a:prstGeom prst="rect">
            <a:avLst/>
          </a:prstGeom>
          <a:noFill/>
        </p:spPr>
        <p:txBody>
          <a:bodyPr wrap="square" rtlCol="0">
            <a:spAutoFit/>
          </a:bodyPr>
          <a:lstStyle/>
          <a:p>
            <a:r>
              <a:rPr lang="en-ZA" dirty="0" smtClean="0">
                <a:solidFill>
                  <a:schemeClr val="bg1"/>
                </a:solidFill>
              </a:rPr>
              <a:t>This work is licensed under a CC-BY 4.0 </a:t>
            </a:r>
            <a:r>
              <a:rPr lang="en-ZA" dirty="0" err="1" smtClean="0">
                <a:solidFill>
                  <a:schemeClr val="bg1"/>
                </a:solidFill>
              </a:rPr>
              <a:t>Unported</a:t>
            </a:r>
            <a:r>
              <a:rPr lang="en-ZA" dirty="0" smtClean="0">
                <a:solidFill>
                  <a:schemeClr val="bg1"/>
                </a:solidFill>
              </a:rPr>
              <a:t> license.</a:t>
            </a:r>
            <a:endParaRPr lang="en-ZA" dirty="0">
              <a:solidFill>
                <a:schemeClr val="bg1"/>
              </a:solidFill>
            </a:endParaRPr>
          </a:p>
        </p:txBody>
      </p:sp>
      <p:sp>
        <p:nvSpPr>
          <p:cNvPr id="8" name="Title 7"/>
          <p:cNvSpPr>
            <a:spLocks noGrp="1"/>
          </p:cNvSpPr>
          <p:nvPr>
            <p:ph type="title"/>
          </p:nvPr>
        </p:nvSpPr>
        <p:spPr/>
        <p:txBody>
          <a:bodyPr/>
          <a:lstStyle/>
          <a:p>
            <a:r>
              <a:rPr lang="en-ZA" dirty="0" smtClean="0"/>
              <a:t> </a:t>
            </a:r>
            <a:endParaRPr lang="en-ZA" dirty="0"/>
          </a:p>
        </p:txBody>
      </p:sp>
    </p:spTree>
    <p:extLst>
      <p:ext uri="{BB962C8B-B14F-4D97-AF65-F5344CB8AC3E}">
        <p14:creationId xmlns:p14="http://schemas.microsoft.com/office/powerpoint/2010/main" val="3342664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Infographic.png"/>
          <p:cNvPicPr>
            <a:picLocks noChangeAspect="1"/>
          </p:cNvPicPr>
          <p:nvPr/>
        </p:nvPicPr>
        <p:blipFill>
          <a:blip r:embed="rId3" cstate="print"/>
          <a:stretch>
            <a:fillRect/>
          </a:stretch>
        </p:blipFill>
        <p:spPr>
          <a:xfrm>
            <a:off x="-152400" y="-152400"/>
            <a:ext cx="9296400" cy="7010400"/>
          </a:xfrm>
          <a:prstGeom prst="rect">
            <a:avLst/>
          </a:prstGeom>
        </p:spPr>
      </p:pic>
    </p:spTree>
    <p:extLst>
      <p:ext uri="{BB962C8B-B14F-4D97-AF65-F5344CB8AC3E}">
        <p14:creationId xmlns:p14="http://schemas.microsoft.com/office/powerpoint/2010/main" val="1261794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pyright-PPT3.png"/>
          <p:cNvPicPr>
            <a:picLocks noChangeAspect="1"/>
          </p:cNvPicPr>
          <p:nvPr/>
        </p:nvPicPr>
        <p:blipFill>
          <a:blip r:embed="rId3" cstate="print"/>
          <a:srcRect l="887" t="1111"/>
          <a:stretch>
            <a:fillRect/>
          </a:stretch>
        </p:blipFill>
        <p:spPr>
          <a:xfrm>
            <a:off x="0" y="0"/>
            <a:ext cx="9144000" cy="6858000"/>
          </a:xfrm>
          <a:prstGeom prst="rect">
            <a:avLst/>
          </a:prstGeom>
        </p:spPr>
      </p:pic>
      <p:pic>
        <p:nvPicPr>
          <p:cNvPr id="12" name="Picture 11" descr="cc-[Converted].png"/>
          <p:cNvPicPr>
            <a:picLocks noChangeAspect="1"/>
          </p:cNvPicPr>
          <p:nvPr/>
        </p:nvPicPr>
        <p:blipFill>
          <a:blip r:embed="rId4" cstate="print"/>
          <a:stretch>
            <a:fillRect/>
          </a:stretch>
        </p:blipFill>
        <p:spPr>
          <a:xfrm>
            <a:off x="1143000" y="609600"/>
            <a:ext cx="457200" cy="457200"/>
          </a:xfrm>
          <a:prstGeom prst="rect">
            <a:avLst/>
          </a:prstGeom>
        </p:spPr>
      </p:pic>
      <p:pic>
        <p:nvPicPr>
          <p:cNvPr id="13" name="Picture 12" descr="cc-[Converted].png"/>
          <p:cNvPicPr>
            <a:picLocks noChangeAspect="1"/>
          </p:cNvPicPr>
          <p:nvPr/>
        </p:nvPicPr>
        <p:blipFill>
          <a:blip r:embed="rId4" cstate="print"/>
          <a:stretch>
            <a:fillRect/>
          </a:stretch>
        </p:blipFill>
        <p:spPr>
          <a:xfrm>
            <a:off x="533400" y="1295400"/>
            <a:ext cx="457200" cy="457200"/>
          </a:xfrm>
          <a:prstGeom prst="rect">
            <a:avLst/>
          </a:prstGeom>
        </p:spPr>
      </p:pic>
      <p:pic>
        <p:nvPicPr>
          <p:cNvPr id="14" name="Picture 13" descr="cc-[Converted].png"/>
          <p:cNvPicPr>
            <a:picLocks noChangeAspect="1"/>
          </p:cNvPicPr>
          <p:nvPr/>
        </p:nvPicPr>
        <p:blipFill>
          <a:blip r:embed="rId4" cstate="print"/>
          <a:stretch>
            <a:fillRect/>
          </a:stretch>
        </p:blipFill>
        <p:spPr>
          <a:xfrm>
            <a:off x="1447800" y="2667000"/>
            <a:ext cx="457200" cy="457200"/>
          </a:xfrm>
          <a:prstGeom prst="rect">
            <a:avLst/>
          </a:prstGeom>
        </p:spPr>
      </p:pic>
      <p:pic>
        <p:nvPicPr>
          <p:cNvPr id="15" name="Picture 14" descr="cc-[Converted].png"/>
          <p:cNvPicPr>
            <a:picLocks noChangeAspect="1"/>
          </p:cNvPicPr>
          <p:nvPr/>
        </p:nvPicPr>
        <p:blipFill>
          <a:blip r:embed="rId4" cstate="print"/>
          <a:stretch>
            <a:fillRect/>
          </a:stretch>
        </p:blipFill>
        <p:spPr>
          <a:xfrm>
            <a:off x="838200" y="3657600"/>
            <a:ext cx="457200" cy="457200"/>
          </a:xfrm>
          <a:prstGeom prst="rect">
            <a:avLst/>
          </a:prstGeom>
        </p:spPr>
      </p:pic>
      <p:pic>
        <p:nvPicPr>
          <p:cNvPr id="16" name="Picture 15" descr="cc-[Converted].png"/>
          <p:cNvPicPr>
            <a:picLocks noChangeAspect="1"/>
          </p:cNvPicPr>
          <p:nvPr/>
        </p:nvPicPr>
        <p:blipFill>
          <a:blip r:embed="rId4" cstate="print"/>
          <a:stretch>
            <a:fillRect/>
          </a:stretch>
        </p:blipFill>
        <p:spPr>
          <a:xfrm>
            <a:off x="381000" y="4953000"/>
            <a:ext cx="457200" cy="457200"/>
          </a:xfrm>
          <a:prstGeom prst="rect">
            <a:avLst/>
          </a:prstGeom>
        </p:spPr>
      </p:pic>
      <p:sp>
        <p:nvSpPr>
          <p:cNvPr id="2" name="TextBox 1"/>
          <p:cNvSpPr txBox="1"/>
          <p:nvPr/>
        </p:nvSpPr>
        <p:spPr>
          <a:xfrm>
            <a:off x="2514600" y="217944"/>
            <a:ext cx="6324600" cy="6247864"/>
          </a:xfrm>
          <a:prstGeom prst="rect">
            <a:avLst/>
          </a:prstGeom>
          <a:noFill/>
        </p:spPr>
        <p:txBody>
          <a:bodyPr wrap="square" rtlCol="0">
            <a:spAutoFit/>
          </a:bodyPr>
          <a:lstStyle/>
          <a:p>
            <a:r>
              <a:rPr lang="en-ZA" sz="4000" dirty="0" smtClean="0">
                <a:solidFill>
                  <a:schemeClr val="bg1"/>
                </a:solidFill>
              </a:rPr>
              <a:t>Fair dealing in education</a:t>
            </a:r>
          </a:p>
          <a:p>
            <a:endParaRPr lang="en-ZA" sz="2400" dirty="0">
              <a:solidFill>
                <a:schemeClr val="bg1"/>
              </a:solidFill>
            </a:endParaRPr>
          </a:p>
          <a:p>
            <a:pPr marL="285750" indent="-285750">
              <a:buFont typeface="Arial" pitchFamily="34" charset="0"/>
              <a:buChar char="•"/>
            </a:pPr>
            <a:r>
              <a:rPr lang="en-ZA" sz="2400" dirty="0" smtClean="0">
                <a:solidFill>
                  <a:schemeClr val="bg1"/>
                </a:solidFill>
              </a:rPr>
              <a:t>Section 12 of the Copyright Act allows for fair dealing (in America: Fair Use)</a:t>
            </a:r>
          </a:p>
          <a:p>
            <a:pPr marL="742950" lvl="1" indent="-285750">
              <a:buFont typeface="Arial" pitchFamily="34" charset="0"/>
              <a:buChar char="•"/>
            </a:pPr>
            <a:r>
              <a:rPr lang="en-ZA" sz="2400" dirty="0" smtClean="0">
                <a:solidFill>
                  <a:schemeClr val="bg1"/>
                </a:solidFill>
              </a:rPr>
              <a:t>The use of copyrighted work without permission from the copyright holder for illustrative purposes</a:t>
            </a:r>
          </a:p>
          <a:p>
            <a:pPr marL="742950" lvl="1" indent="-285750">
              <a:buFont typeface="Arial" pitchFamily="34" charset="0"/>
              <a:buChar char="•"/>
            </a:pPr>
            <a:r>
              <a:rPr lang="en-ZA" sz="2400" dirty="0" smtClean="0">
                <a:solidFill>
                  <a:schemeClr val="bg1"/>
                </a:solidFill>
              </a:rPr>
              <a:t>Name of author and source must be mentioned</a:t>
            </a:r>
          </a:p>
          <a:p>
            <a:pPr marL="285750" indent="-285750">
              <a:buFont typeface="Arial" pitchFamily="34" charset="0"/>
              <a:buChar char="•"/>
            </a:pPr>
            <a:r>
              <a:rPr lang="en-ZA" sz="2400" dirty="0" smtClean="0">
                <a:solidFill>
                  <a:schemeClr val="bg1"/>
                </a:solidFill>
              </a:rPr>
              <a:t>Educators can use copyrighted materials in the classroom for illustrative purposes, but are limited in that they cannot share their materials online</a:t>
            </a:r>
          </a:p>
          <a:p>
            <a:pPr marL="285750" indent="-285750">
              <a:buFont typeface="Arial" pitchFamily="34" charset="0"/>
              <a:buChar char="•"/>
            </a:pPr>
            <a:r>
              <a:rPr lang="en-ZA" sz="2400" dirty="0" smtClean="0">
                <a:solidFill>
                  <a:schemeClr val="bg1"/>
                </a:solidFill>
              </a:rPr>
              <a:t>No clear definition of what constitutes fair use</a:t>
            </a:r>
          </a:p>
          <a:p>
            <a:pPr marL="742950" lvl="1" indent="-285750">
              <a:buFont typeface="Arial" pitchFamily="34" charset="0"/>
              <a:buChar char="•"/>
            </a:pPr>
            <a:r>
              <a:rPr lang="en-ZA" sz="2400" dirty="0" smtClean="0">
                <a:solidFill>
                  <a:schemeClr val="bg1"/>
                </a:solidFill>
              </a:rPr>
              <a:t>Various factors considered when determining fair use</a:t>
            </a:r>
            <a:endParaRPr lang="en-ZA" sz="24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3" name="TextBox 2"/>
          <p:cNvSpPr txBox="1"/>
          <p:nvPr/>
        </p:nvSpPr>
        <p:spPr>
          <a:xfrm>
            <a:off x="2362200" y="533400"/>
            <a:ext cx="6553200" cy="5632311"/>
          </a:xfrm>
          <a:prstGeom prst="rect">
            <a:avLst/>
          </a:prstGeom>
          <a:noFill/>
        </p:spPr>
        <p:txBody>
          <a:bodyPr wrap="square" rtlCol="0">
            <a:spAutoFit/>
          </a:bodyPr>
          <a:lstStyle/>
          <a:p>
            <a:r>
              <a:rPr lang="en-ZA" sz="4000" dirty="0" smtClean="0">
                <a:solidFill>
                  <a:schemeClr val="bg1"/>
                </a:solidFill>
              </a:rPr>
              <a:t>Adaptation / Revision</a:t>
            </a:r>
          </a:p>
          <a:p>
            <a:endParaRPr lang="en-ZA" sz="4000" dirty="0" smtClean="0">
              <a:solidFill>
                <a:schemeClr val="bg1"/>
              </a:solidFill>
            </a:endParaRPr>
          </a:p>
          <a:p>
            <a:pPr marL="571500" indent="-571500">
              <a:buFont typeface="Arial" pitchFamily="34" charset="0"/>
              <a:buChar char="•"/>
            </a:pPr>
            <a:r>
              <a:rPr lang="en-ZA" sz="2800" dirty="0" smtClean="0">
                <a:solidFill>
                  <a:schemeClr val="bg1"/>
                </a:solidFill>
              </a:rPr>
              <a:t>Remember, copyright refers to discrete </a:t>
            </a:r>
            <a:r>
              <a:rPr lang="en-ZA" sz="2800" i="1" dirty="0" smtClean="0">
                <a:solidFill>
                  <a:schemeClr val="bg1"/>
                </a:solidFill>
              </a:rPr>
              <a:t>items</a:t>
            </a:r>
            <a:r>
              <a:rPr lang="en-ZA" sz="2800" dirty="0" smtClean="0">
                <a:solidFill>
                  <a:schemeClr val="bg1"/>
                </a:solidFill>
              </a:rPr>
              <a:t>, not ideas or concepts</a:t>
            </a:r>
          </a:p>
          <a:p>
            <a:endParaRPr lang="en-ZA" sz="2800" dirty="0" smtClean="0">
              <a:solidFill>
                <a:schemeClr val="bg1"/>
              </a:solidFill>
            </a:endParaRPr>
          </a:p>
          <a:p>
            <a:pPr marL="571500" indent="-571500">
              <a:buFont typeface="Arial" pitchFamily="34" charset="0"/>
              <a:buChar char="•"/>
            </a:pPr>
            <a:r>
              <a:rPr lang="en-ZA" sz="2800" dirty="0" smtClean="0">
                <a:solidFill>
                  <a:schemeClr val="bg1"/>
                </a:solidFill>
              </a:rPr>
              <a:t>You can rework an copyrighted image, graph or visualisation to fit your teaching context, so long as that reworking constitutes a qualitative change.</a:t>
            </a:r>
          </a:p>
          <a:p>
            <a:pPr marL="571500" indent="-571500">
              <a:buFont typeface="Arial" pitchFamily="34" charset="0"/>
              <a:buChar char="•"/>
            </a:pPr>
            <a:endParaRPr lang="en-ZA" sz="2800" dirty="0">
              <a:solidFill>
                <a:schemeClr val="bg1"/>
              </a:solidFill>
            </a:endParaRPr>
          </a:p>
          <a:p>
            <a:pPr marL="571500" indent="-571500">
              <a:buFont typeface="Arial" pitchFamily="34" charset="0"/>
              <a:buChar char="•"/>
            </a:pPr>
            <a:r>
              <a:rPr lang="en-ZA" sz="2800" dirty="0" smtClean="0">
                <a:solidFill>
                  <a:schemeClr val="bg1"/>
                </a:solidFill>
              </a:rPr>
              <a:t>But still, reference the source!</a:t>
            </a:r>
            <a:endParaRPr lang="en-ZA" sz="2800" dirty="0">
              <a:solidFill>
                <a:schemeClr val="bg1"/>
              </a:solidFill>
            </a:endParaRPr>
          </a:p>
        </p:txBody>
      </p:sp>
    </p:spTree>
    <p:extLst>
      <p:ext uri="{BB962C8B-B14F-4D97-AF65-F5344CB8AC3E}">
        <p14:creationId xmlns:p14="http://schemas.microsoft.com/office/powerpoint/2010/main" val="3545224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PPT3.png"/>
          <p:cNvPicPr>
            <a:picLocks noChangeAspect="1"/>
          </p:cNvPicPr>
          <p:nvPr/>
        </p:nvPicPr>
        <p:blipFill>
          <a:blip r:embed="rId3" cstate="print"/>
          <a:srcRect l="887" t="1111"/>
          <a:stretch>
            <a:fillRect/>
          </a:stretch>
        </p:blipFill>
        <p:spPr>
          <a:xfrm>
            <a:off x="0" y="0"/>
            <a:ext cx="9144000" cy="6858000"/>
          </a:xfrm>
          <a:prstGeom prst="rect">
            <a:avLst/>
          </a:prstGeom>
        </p:spPr>
      </p:pic>
      <p:pic>
        <p:nvPicPr>
          <p:cNvPr id="3" name="Picture 2" descr="http://www.law.harvard.edu/faculty/martin/art_law/koons_puppies.jpg"/>
          <p:cNvPicPr>
            <a:picLocks noChangeAspect="1" noChangeArrowheads="1"/>
          </p:cNvPicPr>
          <p:nvPr/>
        </p:nvPicPr>
        <p:blipFill>
          <a:blip r:embed="rId4" cstate="print"/>
          <a:srcRect/>
          <a:stretch>
            <a:fillRect/>
          </a:stretch>
        </p:blipFill>
        <p:spPr bwMode="auto">
          <a:xfrm>
            <a:off x="3276600" y="3124200"/>
            <a:ext cx="4762500" cy="3495675"/>
          </a:xfrm>
          <a:prstGeom prst="rect">
            <a:avLst/>
          </a:prstGeom>
          <a:noFill/>
        </p:spPr>
      </p:pic>
      <p:pic>
        <p:nvPicPr>
          <p:cNvPr id="4" name="Picture 3" descr="traub-puppies1.jpg"/>
          <p:cNvPicPr>
            <a:picLocks noChangeAspect="1" noChangeArrowheads="1"/>
          </p:cNvPicPr>
          <p:nvPr/>
        </p:nvPicPr>
        <p:blipFill>
          <a:blip r:embed="rId5" cstate="print"/>
          <a:srcRect/>
          <a:stretch>
            <a:fillRect/>
          </a:stretch>
        </p:blipFill>
        <p:spPr bwMode="auto">
          <a:xfrm>
            <a:off x="3962400" y="266699"/>
            <a:ext cx="3390900" cy="2476501"/>
          </a:xfrm>
          <a:prstGeom prst="rect">
            <a:avLst/>
          </a:prstGeom>
          <a:noFill/>
        </p:spPr>
      </p:pic>
    </p:spTree>
    <p:extLst>
      <p:ext uri="{BB962C8B-B14F-4D97-AF65-F5344CB8AC3E}">
        <p14:creationId xmlns:p14="http://schemas.microsoft.com/office/powerpoint/2010/main" val="351274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icture3.png"/>
          <p:cNvPicPr>
            <a:picLocks noChangeAspect="1"/>
          </p:cNvPicPr>
          <p:nvPr/>
        </p:nvPicPr>
        <p:blipFill>
          <a:blip r:embed="rId3" cstate="print"/>
          <a:stretch>
            <a:fillRect/>
          </a:stretch>
        </p:blipFill>
        <p:spPr>
          <a:xfrm>
            <a:off x="0" y="0"/>
            <a:ext cx="9111545" cy="6858000"/>
          </a:xfrm>
          <a:prstGeom prst="rect">
            <a:avLst/>
          </a:prstGeom>
        </p:spPr>
      </p:pic>
    </p:spTree>
    <p:extLst>
      <p:ext uri="{BB962C8B-B14F-4D97-AF65-F5344CB8AC3E}">
        <p14:creationId xmlns:p14="http://schemas.microsoft.com/office/powerpoint/2010/main" val="141856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cture4.png"/>
          <p:cNvPicPr>
            <a:picLocks noChangeAspect="1"/>
          </p:cNvPicPr>
          <p:nvPr/>
        </p:nvPicPr>
        <p:blipFill>
          <a:blip r:embed="rId3" cstate="print"/>
          <a:stretch>
            <a:fillRect/>
          </a:stretch>
        </p:blipFill>
        <p:spPr>
          <a:xfrm>
            <a:off x="2028" y="0"/>
            <a:ext cx="9139943" cy="6858000"/>
          </a:xfrm>
          <a:prstGeom prst="rect">
            <a:avLst/>
          </a:prstGeom>
        </p:spPr>
      </p:pic>
    </p:spTree>
    <p:extLst>
      <p:ext uri="{BB962C8B-B14F-4D97-AF65-F5344CB8AC3E}">
        <p14:creationId xmlns:p14="http://schemas.microsoft.com/office/powerpoint/2010/main" val="40919676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763688" y="0"/>
            <a:ext cx="6011029" cy="6858000"/>
          </a:xfrm>
          <a:prstGeom prst="rect">
            <a:avLst/>
          </a:prstGeom>
          <a:noFill/>
          <a:ln w="9525">
            <a:noFill/>
            <a:miter lim="800000"/>
            <a:headEnd/>
            <a:tailEnd/>
          </a:ln>
        </p:spPr>
      </p:pic>
    </p:spTree>
    <p:extLst>
      <p:ext uri="{BB962C8B-B14F-4D97-AF65-F5344CB8AC3E}">
        <p14:creationId xmlns:p14="http://schemas.microsoft.com/office/powerpoint/2010/main" val="1707090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50"/>
          <p:cNvGrpSpPr/>
          <p:nvPr/>
        </p:nvGrpSpPr>
        <p:grpSpPr>
          <a:xfrm>
            <a:off x="285720" y="428604"/>
            <a:ext cx="8858280" cy="6429396"/>
            <a:chOff x="285720" y="428604"/>
            <a:chExt cx="8858280" cy="6429396"/>
          </a:xfrm>
        </p:grpSpPr>
        <p:sp>
          <p:nvSpPr>
            <p:cNvPr id="4" name="Flowchart: Preparation 3"/>
            <p:cNvSpPr/>
            <p:nvPr/>
          </p:nvSpPr>
          <p:spPr>
            <a:xfrm>
              <a:off x="7000892" y="500042"/>
              <a:ext cx="1714512" cy="1214446"/>
            </a:xfrm>
            <a:prstGeom prst="flowChartPreparati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ZA" dirty="0"/>
            </a:p>
          </p:txBody>
        </p:sp>
        <p:sp>
          <p:nvSpPr>
            <p:cNvPr id="5" name="Flowchart: Process 4"/>
            <p:cNvSpPr/>
            <p:nvPr/>
          </p:nvSpPr>
          <p:spPr>
            <a:xfrm>
              <a:off x="3786182" y="500042"/>
              <a:ext cx="1571636" cy="1285884"/>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dirty="0"/>
            </a:p>
          </p:txBody>
        </p:sp>
        <p:sp>
          <p:nvSpPr>
            <p:cNvPr id="6" name="Flowchart: Connector 5"/>
            <p:cNvSpPr/>
            <p:nvPr/>
          </p:nvSpPr>
          <p:spPr>
            <a:xfrm>
              <a:off x="285720" y="428604"/>
              <a:ext cx="1643074" cy="142876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ZA" dirty="0"/>
            </a:p>
          </p:txBody>
        </p:sp>
        <p:sp>
          <p:nvSpPr>
            <p:cNvPr id="7" name="TextBox 6"/>
            <p:cNvSpPr txBox="1"/>
            <p:nvPr/>
          </p:nvSpPr>
          <p:spPr>
            <a:xfrm>
              <a:off x="500034" y="642918"/>
              <a:ext cx="1143008" cy="923330"/>
            </a:xfrm>
            <a:prstGeom prst="rect">
              <a:avLst/>
            </a:prstGeom>
            <a:noFill/>
          </p:spPr>
          <p:txBody>
            <a:bodyPr wrap="square" rtlCol="0">
              <a:spAutoFit/>
            </a:bodyPr>
            <a:lstStyle/>
            <a:p>
              <a:pPr algn="ctr"/>
              <a:r>
                <a:rPr lang="en-ZA" dirty="0" smtClean="0"/>
                <a:t>Desire </a:t>
              </a:r>
            </a:p>
            <a:p>
              <a:pPr algn="ctr"/>
              <a:r>
                <a:rPr lang="en-ZA" dirty="0" smtClean="0"/>
                <a:t>for Mastery</a:t>
              </a:r>
              <a:endParaRPr lang="en-ZA" dirty="0"/>
            </a:p>
          </p:txBody>
        </p:sp>
        <p:sp>
          <p:nvSpPr>
            <p:cNvPr id="8" name="TextBox 7"/>
            <p:cNvSpPr txBox="1"/>
            <p:nvPr/>
          </p:nvSpPr>
          <p:spPr>
            <a:xfrm>
              <a:off x="3786182" y="500042"/>
              <a:ext cx="1571636" cy="1061829"/>
            </a:xfrm>
            <a:prstGeom prst="rect">
              <a:avLst/>
            </a:prstGeom>
            <a:noFill/>
          </p:spPr>
          <p:txBody>
            <a:bodyPr wrap="square" rtlCol="0">
              <a:spAutoFit/>
            </a:bodyPr>
            <a:lstStyle/>
            <a:p>
              <a:pPr algn="ctr"/>
              <a:endParaRPr lang="en-ZA" sz="900" dirty="0" smtClean="0"/>
            </a:p>
            <a:p>
              <a:pPr algn="ctr"/>
              <a:r>
                <a:rPr lang="en-ZA" dirty="0" smtClean="0"/>
                <a:t>Press </a:t>
              </a:r>
            </a:p>
            <a:p>
              <a:pPr algn="ctr"/>
              <a:r>
                <a:rPr lang="en-ZA" dirty="0" smtClean="0"/>
                <a:t>for </a:t>
              </a:r>
            </a:p>
            <a:p>
              <a:pPr algn="ctr"/>
              <a:r>
                <a:rPr lang="en-ZA" dirty="0" smtClean="0"/>
                <a:t>Mastery</a:t>
              </a:r>
              <a:endParaRPr lang="en-ZA" dirty="0"/>
            </a:p>
          </p:txBody>
        </p:sp>
        <p:sp>
          <p:nvSpPr>
            <p:cNvPr id="9" name="TextBox 8"/>
            <p:cNvSpPr txBox="1"/>
            <p:nvPr/>
          </p:nvSpPr>
          <p:spPr>
            <a:xfrm>
              <a:off x="7286644" y="571480"/>
              <a:ext cx="1143008" cy="923330"/>
            </a:xfrm>
            <a:prstGeom prst="rect">
              <a:avLst/>
            </a:prstGeom>
            <a:noFill/>
          </p:spPr>
          <p:txBody>
            <a:bodyPr wrap="square" rtlCol="0">
              <a:spAutoFit/>
            </a:bodyPr>
            <a:lstStyle/>
            <a:p>
              <a:pPr algn="ctr"/>
              <a:r>
                <a:rPr lang="en-ZA" dirty="0" smtClean="0"/>
                <a:t>Demand for Mastery</a:t>
              </a:r>
              <a:endParaRPr lang="en-ZA" dirty="0"/>
            </a:p>
          </p:txBody>
        </p:sp>
        <p:sp>
          <p:nvSpPr>
            <p:cNvPr id="10" name="Flowchart: Connector 9"/>
            <p:cNvSpPr/>
            <p:nvPr/>
          </p:nvSpPr>
          <p:spPr>
            <a:xfrm>
              <a:off x="428596" y="2428868"/>
              <a:ext cx="1285884" cy="1143008"/>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ZA" dirty="0"/>
            </a:p>
          </p:txBody>
        </p:sp>
        <p:sp>
          <p:nvSpPr>
            <p:cNvPr id="11" name="Flowchart: Process 10"/>
            <p:cNvSpPr/>
            <p:nvPr/>
          </p:nvSpPr>
          <p:spPr>
            <a:xfrm>
              <a:off x="3143240" y="2071678"/>
              <a:ext cx="2714644" cy="50006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dirty="0"/>
            </a:p>
          </p:txBody>
        </p:sp>
        <p:sp>
          <p:nvSpPr>
            <p:cNvPr id="15" name="Flowchart: Process 14"/>
            <p:cNvSpPr/>
            <p:nvPr/>
          </p:nvSpPr>
          <p:spPr>
            <a:xfrm>
              <a:off x="3143240" y="2857496"/>
              <a:ext cx="2714644" cy="785818"/>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dirty="0"/>
            </a:p>
          </p:txBody>
        </p:sp>
        <p:sp>
          <p:nvSpPr>
            <p:cNvPr id="16" name="Flowchart: Process 15"/>
            <p:cNvSpPr/>
            <p:nvPr/>
          </p:nvSpPr>
          <p:spPr>
            <a:xfrm>
              <a:off x="3143240" y="4000504"/>
              <a:ext cx="2714644" cy="500066"/>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dirty="0"/>
            </a:p>
          </p:txBody>
        </p:sp>
        <p:sp>
          <p:nvSpPr>
            <p:cNvPr id="18" name="Flowchart: Preparation 17"/>
            <p:cNvSpPr/>
            <p:nvPr/>
          </p:nvSpPr>
          <p:spPr>
            <a:xfrm>
              <a:off x="6786578" y="2000240"/>
              <a:ext cx="2143140" cy="1071570"/>
            </a:xfrm>
            <a:prstGeom prst="flowChartPreparati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ZA" dirty="0"/>
            </a:p>
          </p:txBody>
        </p:sp>
        <p:sp>
          <p:nvSpPr>
            <p:cNvPr id="19" name="Flowchart: Preparation 18"/>
            <p:cNvSpPr/>
            <p:nvPr/>
          </p:nvSpPr>
          <p:spPr>
            <a:xfrm>
              <a:off x="6786578" y="3357562"/>
              <a:ext cx="2143140" cy="1071570"/>
            </a:xfrm>
            <a:prstGeom prst="flowChartPreparati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ZA" dirty="0"/>
            </a:p>
          </p:txBody>
        </p:sp>
        <p:sp>
          <p:nvSpPr>
            <p:cNvPr id="20" name="Flowchart: Preparation 19"/>
            <p:cNvSpPr/>
            <p:nvPr/>
          </p:nvSpPr>
          <p:spPr>
            <a:xfrm>
              <a:off x="6786578" y="4786322"/>
              <a:ext cx="2143140" cy="1071570"/>
            </a:xfrm>
            <a:prstGeom prst="flowChartPreparati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ZA" dirty="0"/>
            </a:p>
          </p:txBody>
        </p:sp>
        <p:sp>
          <p:nvSpPr>
            <p:cNvPr id="22" name="TextBox 21"/>
            <p:cNvSpPr txBox="1"/>
            <p:nvPr/>
          </p:nvSpPr>
          <p:spPr>
            <a:xfrm>
              <a:off x="500034" y="2500306"/>
              <a:ext cx="1143008" cy="807913"/>
            </a:xfrm>
            <a:prstGeom prst="rect">
              <a:avLst/>
            </a:prstGeom>
            <a:noFill/>
          </p:spPr>
          <p:txBody>
            <a:bodyPr wrap="square" rtlCol="0">
              <a:spAutoFit/>
            </a:bodyPr>
            <a:lstStyle/>
            <a:p>
              <a:pPr algn="ctr"/>
              <a:endParaRPr lang="en-ZA" sz="1050" dirty="0" smtClean="0"/>
            </a:p>
            <a:p>
              <a:pPr algn="ctr"/>
              <a:r>
                <a:rPr lang="en-ZA" dirty="0" smtClean="0"/>
                <a:t>Persons System</a:t>
              </a:r>
              <a:endParaRPr lang="en-ZA" dirty="0"/>
            </a:p>
          </p:txBody>
        </p:sp>
        <p:sp>
          <p:nvSpPr>
            <p:cNvPr id="23" name="TextBox 22"/>
            <p:cNvSpPr txBox="1"/>
            <p:nvPr/>
          </p:nvSpPr>
          <p:spPr>
            <a:xfrm>
              <a:off x="3143240" y="2143116"/>
              <a:ext cx="2714644" cy="369332"/>
            </a:xfrm>
            <a:prstGeom prst="rect">
              <a:avLst/>
            </a:prstGeom>
            <a:noFill/>
          </p:spPr>
          <p:txBody>
            <a:bodyPr wrap="square" rtlCol="0">
              <a:spAutoFit/>
            </a:bodyPr>
            <a:lstStyle/>
            <a:p>
              <a:pPr algn="ctr"/>
              <a:r>
                <a:rPr lang="en-ZA" dirty="0" smtClean="0"/>
                <a:t>Occupational Challenge</a:t>
              </a:r>
              <a:endParaRPr lang="en-ZA" dirty="0"/>
            </a:p>
          </p:txBody>
        </p:sp>
        <p:sp>
          <p:nvSpPr>
            <p:cNvPr id="24" name="TextBox 23"/>
            <p:cNvSpPr txBox="1"/>
            <p:nvPr/>
          </p:nvSpPr>
          <p:spPr>
            <a:xfrm>
              <a:off x="3143240" y="2928934"/>
              <a:ext cx="2714644" cy="646331"/>
            </a:xfrm>
            <a:prstGeom prst="rect">
              <a:avLst/>
            </a:prstGeom>
            <a:noFill/>
          </p:spPr>
          <p:txBody>
            <a:bodyPr wrap="square" rtlCol="0">
              <a:spAutoFit/>
            </a:bodyPr>
            <a:lstStyle/>
            <a:p>
              <a:pPr algn="ctr"/>
              <a:r>
                <a:rPr lang="en-ZA" dirty="0" smtClean="0"/>
                <a:t>Occupational Role Expectations</a:t>
              </a:r>
              <a:endParaRPr lang="en-ZA" dirty="0"/>
            </a:p>
          </p:txBody>
        </p:sp>
        <p:sp>
          <p:nvSpPr>
            <p:cNvPr id="25" name="TextBox 24"/>
            <p:cNvSpPr txBox="1"/>
            <p:nvPr/>
          </p:nvSpPr>
          <p:spPr>
            <a:xfrm>
              <a:off x="3143240" y="4071942"/>
              <a:ext cx="2714644" cy="369332"/>
            </a:xfrm>
            <a:prstGeom prst="rect">
              <a:avLst/>
            </a:prstGeom>
            <a:noFill/>
          </p:spPr>
          <p:txBody>
            <a:bodyPr wrap="square" rtlCol="0">
              <a:spAutoFit/>
            </a:bodyPr>
            <a:lstStyle/>
            <a:p>
              <a:pPr algn="ctr"/>
              <a:r>
                <a:rPr lang="en-ZA" dirty="0" smtClean="0"/>
                <a:t>Occupational Response</a:t>
              </a:r>
              <a:endParaRPr lang="en-ZA" dirty="0"/>
            </a:p>
          </p:txBody>
        </p:sp>
        <p:sp>
          <p:nvSpPr>
            <p:cNvPr id="26" name="TextBox 25"/>
            <p:cNvSpPr txBox="1"/>
            <p:nvPr/>
          </p:nvSpPr>
          <p:spPr>
            <a:xfrm>
              <a:off x="6786578" y="2143116"/>
              <a:ext cx="2000264" cy="923330"/>
            </a:xfrm>
            <a:prstGeom prst="rect">
              <a:avLst/>
            </a:prstGeom>
            <a:noFill/>
          </p:spPr>
          <p:txBody>
            <a:bodyPr wrap="square" rtlCol="0">
              <a:spAutoFit/>
            </a:bodyPr>
            <a:lstStyle/>
            <a:p>
              <a:pPr algn="ctr"/>
              <a:r>
                <a:rPr lang="en-ZA" dirty="0" smtClean="0"/>
                <a:t>Occupational Environment</a:t>
              </a:r>
            </a:p>
            <a:p>
              <a:pPr algn="ctr"/>
              <a:endParaRPr lang="en-ZA" dirty="0"/>
            </a:p>
          </p:txBody>
        </p:sp>
        <p:sp>
          <p:nvSpPr>
            <p:cNvPr id="27" name="TextBox 26"/>
            <p:cNvSpPr txBox="1"/>
            <p:nvPr/>
          </p:nvSpPr>
          <p:spPr>
            <a:xfrm>
              <a:off x="6858016" y="3429000"/>
              <a:ext cx="2000264" cy="1200329"/>
            </a:xfrm>
            <a:prstGeom prst="rect">
              <a:avLst/>
            </a:prstGeom>
            <a:noFill/>
          </p:spPr>
          <p:txBody>
            <a:bodyPr wrap="square" rtlCol="0">
              <a:spAutoFit/>
            </a:bodyPr>
            <a:lstStyle/>
            <a:p>
              <a:pPr algn="ctr"/>
              <a:r>
                <a:rPr lang="en-ZA" dirty="0" smtClean="0"/>
                <a:t>Incorporate Into Occupational Environment</a:t>
              </a:r>
            </a:p>
            <a:p>
              <a:pPr algn="ctr"/>
              <a:endParaRPr lang="en-ZA" dirty="0"/>
            </a:p>
          </p:txBody>
        </p:sp>
        <p:sp>
          <p:nvSpPr>
            <p:cNvPr id="28" name="TextBox 27"/>
            <p:cNvSpPr txBox="1"/>
            <p:nvPr/>
          </p:nvSpPr>
          <p:spPr>
            <a:xfrm>
              <a:off x="6858016" y="4857760"/>
              <a:ext cx="2000264" cy="1200329"/>
            </a:xfrm>
            <a:prstGeom prst="rect">
              <a:avLst/>
            </a:prstGeom>
            <a:noFill/>
          </p:spPr>
          <p:txBody>
            <a:bodyPr wrap="square" rtlCol="0">
              <a:spAutoFit/>
            </a:bodyPr>
            <a:lstStyle/>
            <a:p>
              <a:pPr algn="ctr"/>
              <a:r>
                <a:rPr lang="en-ZA" dirty="0" smtClean="0"/>
                <a:t>Assess </a:t>
              </a:r>
            </a:p>
            <a:p>
              <a:pPr algn="ctr"/>
              <a:r>
                <a:rPr lang="en-ZA" dirty="0" smtClean="0"/>
                <a:t>Response </a:t>
              </a:r>
            </a:p>
            <a:p>
              <a:pPr algn="ctr"/>
              <a:r>
                <a:rPr lang="en-ZA" dirty="0" smtClean="0"/>
                <a:t>Outcome</a:t>
              </a:r>
            </a:p>
            <a:p>
              <a:pPr algn="ctr"/>
              <a:endParaRPr lang="en-ZA" dirty="0"/>
            </a:p>
          </p:txBody>
        </p:sp>
        <p:sp>
          <p:nvSpPr>
            <p:cNvPr id="30" name="Flowchart: Punched Tape 29"/>
            <p:cNvSpPr/>
            <p:nvPr/>
          </p:nvSpPr>
          <p:spPr>
            <a:xfrm>
              <a:off x="928662" y="4214818"/>
              <a:ext cx="1714512" cy="928694"/>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ZA" dirty="0"/>
            </a:p>
          </p:txBody>
        </p:sp>
        <p:sp>
          <p:nvSpPr>
            <p:cNvPr id="33" name="TextBox 32"/>
            <p:cNvSpPr txBox="1"/>
            <p:nvPr/>
          </p:nvSpPr>
          <p:spPr>
            <a:xfrm>
              <a:off x="857224" y="4429132"/>
              <a:ext cx="1857388" cy="584775"/>
            </a:xfrm>
            <a:prstGeom prst="rect">
              <a:avLst/>
            </a:prstGeom>
            <a:noFill/>
          </p:spPr>
          <p:txBody>
            <a:bodyPr wrap="square" rtlCol="0">
              <a:spAutoFit/>
            </a:bodyPr>
            <a:lstStyle/>
            <a:p>
              <a:pPr algn="ctr"/>
              <a:r>
                <a:rPr lang="en-ZA" sz="1600" dirty="0" smtClean="0"/>
                <a:t>Generate Adaptive Response</a:t>
              </a:r>
            </a:p>
          </p:txBody>
        </p:sp>
        <p:sp>
          <p:nvSpPr>
            <p:cNvPr id="34" name="Flowchart: Punched Tape 33"/>
            <p:cNvSpPr/>
            <p:nvPr/>
          </p:nvSpPr>
          <p:spPr>
            <a:xfrm>
              <a:off x="2857488" y="5072074"/>
              <a:ext cx="1714512" cy="928694"/>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ZA" dirty="0"/>
            </a:p>
          </p:txBody>
        </p:sp>
        <p:sp>
          <p:nvSpPr>
            <p:cNvPr id="35" name="TextBox 34"/>
            <p:cNvSpPr txBox="1"/>
            <p:nvPr/>
          </p:nvSpPr>
          <p:spPr>
            <a:xfrm>
              <a:off x="2786050" y="5357826"/>
              <a:ext cx="1857388" cy="338554"/>
            </a:xfrm>
            <a:prstGeom prst="rect">
              <a:avLst/>
            </a:prstGeom>
            <a:noFill/>
          </p:spPr>
          <p:txBody>
            <a:bodyPr wrap="square" rtlCol="0">
              <a:spAutoFit/>
            </a:bodyPr>
            <a:lstStyle/>
            <a:p>
              <a:pPr algn="ctr"/>
              <a:r>
                <a:rPr lang="en-ZA" sz="1600" dirty="0" smtClean="0"/>
                <a:t>Evaluate Outcome</a:t>
              </a:r>
            </a:p>
          </p:txBody>
        </p:sp>
        <p:sp>
          <p:nvSpPr>
            <p:cNvPr id="36" name="Flowchart: Punched Tape 35"/>
            <p:cNvSpPr/>
            <p:nvPr/>
          </p:nvSpPr>
          <p:spPr>
            <a:xfrm>
              <a:off x="357158" y="5572140"/>
              <a:ext cx="1714512" cy="928694"/>
            </a:xfrm>
            <a:prstGeom prst="flowChartPunched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ZA" dirty="0"/>
            </a:p>
          </p:txBody>
        </p:sp>
        <p:sp>
          <p:nvSpPr>
            <p:cNvPr id="37" name="TextBox 36"/>
            <p:cNvSpPr txBox="1"/>
            <p:nvPr/>
          </p:nvSpPr>
          <p:spPr>
            <a:xfrm>
              <a:off x="285720" y="5857892"/>
              <a:ext cx="1857388" cy="338554"/>
            </a:xfrm>
            <a:prstGeom prst="rect">
              <a:avLst/>
            </a:prstGeom>
            <a:noFill/>
          </p:spPr>
          <p:txBody>
            <a:bodyPr wrap="square" rtlCol="0">
              <a:spAutoFit/>
            </a:bodyPr>
            <a:lstStyle/>
            <a:p>
              <a:pPr algn="ctr"/>
              <a:r>
                <a:rPr lang="en-ZA" sz="1600" dirty="0" smtClean="0"/>
                <a:t>Integrate Learning</a:t>
              </a:r>
            </a:p>
          </p:txBody>
        </p:sp>
        <p:cxnSp>
          <p:nvCxnSpPr>
            <p:cNvPr id="39" name="Straight Connector 38"/>
            <p:cNvCxnSpPr/>
            <p:nvPr/>
          </p:nvCxnSpPr>
          <p:spPr>
            <a:xfrm>
              <a:off x="1928794" y="1000108"/>
              <a:ext cx="1785950" cy="158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40" name="Straight Connector 39"/>
            <p:cNvCxnSpPr/>
            <p:nvPr/>
          </p:nvCxnSpPr>
          <p:spPr>
            <a:xfrm>
              <a:off x="5357818" y="1214422"/>
              <a:ext cx="1643074" cy="158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42" name="Straight Connector 41"/>
            <p:cNvCxnSpPr/>
            <p:nvPr/>
          </p:nvCxnSpPr>
          <p:spPr>
            <a:xfrm flipH="1">
              <a:off x="1928794" y="1214422"/>
              <a:ext cx="1785950" cy="158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44" name="Straight Connector 43"/>
            <p:cNvCxnSpPr/>
            <p:nvPr/>
          </p:nvCxnSpPr>
          <p:spPr>
            <a:xfrm rot="10800000" flipV="1">
              <a:off x="5357818" y="1000108"/>
              <a:ext cx="1643074" cy="158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46" name="Straight Connector 45"/>
            <p:cNvCxnSpPr/>
            <p:nvPr/>
          </p:nvCxnSpPr>
          <p:spPr>
            <a:xfrm flipV="1">
              <a:off x="1714480" y="2357430"/>
              <a:ext cx="1357322" cy="357190"/>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48" name="Straight Connector 47"/>
            <p:cNvCxnSpPr>
              <a:stCxn id="26" idx="1"/>
            </p:cNvCxnSpPr>
            <p:nvPr/>
          </p:nvCxnSpPr>
          <p:spPr>
            <a:xfrm rot="10800000">
              <a:off x="5857884" y="2285993"/>
              <a:ext cx="928694" cy="318789"/>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50" name="Straight Connector 49"/>
            <p:cNvCxnSpPr/>
            <p:nvPr/>
          </p:nvCxnSpPr>
          <p:spPr>
            <a:xfrm>
              <a:off x="1714480" y="3000372"/>
              <a:ext cx="1357322" cy="158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52" name="Straight Connector 51"/>
            <p:cNvCxnSpPr/>
            <p:nvPr/>
          </p:nvCxnSpPr>
          <p:spPr>
            <a:xfrm rot="10800000" flipV="1">
              <a:off x="5857884" y="2928934"/>
              <a:ext cx="1000132" cy="358778"/>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55" name="Straight Connector 54"/>
            <p:cNvCxnSpPr/>
            <p:nvPr/>
          </p:nvCxnSpPr>
          <p:spPr>
            <a:xfrm rot="10800000">
              <a:off x="1643042" y="3214686"/>
              <a:ext cx="1428760" cy="285752"/>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59" name="Straight Connector 58"/>
            <p:cNvCxnSpPr/>
            <p:nvPr/>
          </p:nvCxnSpPr>
          <p:spPr>
            <a:xfrm>
              <a:off x="5429256" y="4500570"/>
              <a:ext cx="1428760" cy="642942"/>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64" name="Straight Connector 63"/>
            <p:cNvCxnSpPr/>
            <p:nvPr/>
          </p:nvCxnSpPr>
          <p:spPr>
            <a:xfrm rot="5400000" flipH="1" flipV="1">
              <a:off x="7715669" y="4571611"/>
              <a:ext cx="285752"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68" name="Straight Connector 67"/>
            <p:cNvCxnSpPr/>
            <p:nvPr/>
          </p:nvCxnSpPr>
          <p:spPr>
            <a:xfrm rot="5400000" flipH="1" flipV="1">
              <a:off x="7715669" y="3214289"/>
              <a:ext cx="285752"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69" name="Straight Connector 68"/>
            <p:cNvCxnSpPr/>
            <p:nvPr/>
          </p:nvCxnSpPr>
          <p:spPr>
            <a:xfrm rot="16200000" flipH="1">
              <a:off x="7715669" y="1856967"/>
              <a:ext cx="285752"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70" name="Straight Connector 69"/>
            <p:cNvCxnSpPr/>
            <p:nvPr/>
          </p:nvCxnSpPr>
          <p:spPr>
            <a:xfrm rot="16200000" flipH="1">
              <a:off x="4429521" y="1928405"/>
              <a:ext cx="285752"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71" name="Straight Connector 70"/>
            <p:cNvCxnSpPr/>
            <p:nvPr/>
          </p:nvCxnSpPr>
          <p:spPr>
            <a:xfrm rot="16200000" flipH="1">
              <a:off x="4429521" y="2714223"/>
              <a:ext cx="285752"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72" name="Straight Connector 71"/>
            <p:cNvCxnSpPr/>
            <p:nvPr/>
          </p:nvCxnSpPr>
          <p:spPr>
            <a:xfrm rot="16200000" flipH="1">
              <a:off x="4393802" y="3821512"/>
              <a:ext cx="357190" cy="794"/>
            </a:xfrm>
            <a:prstGeom prst="line">
              <a:avLst/>
            </a:prstGeom>
            <a:ln>
              <a:tailEnd type="triangle"/>
            </a:ln>
          </p:spPr>
          <p:style>
            <a:lnRef idx="3">
              <a:schemeClr val="dk1"/>
            </a:lnRef>
            <a:fillRef idx="0">
              <a:schemeClr val="dk1"/>
            </a:fillRef>
            <a:effectRef idx="2">
              <a:schemeClr val="dk1"/>
            </a:effectRef>
            <a:fontRef idx="minor">
              <a:schemeClr val="tx1"/>
            </a:fontRef>
          </p:style>
        </p:cxnSp>
        <p:cxnSp>
          <p:nvCxnSpPr>
            <p:cNvPr id="74" name="Straight Connector 73"/>
            <p:cNvCxnSpPr/>
            <p:nvPr/>
          </p:nvCxnSpPr>
          <p:spPr>
            <a:xfrm rot="5400000">
              <a:off x="785786" y="2143116"/>
              <a:ext cx="571504" cy="1588"/>
            </a:xfrm>
            <a:prstGeom prst="line">
              <a:avLst/>
            </a:prstGeom>
            <a:ln>
              <a:tailEnd type="triangle"/>
            </a:ln>
          </p:spPr>
          <p:style>
            <a:lnRef idx="3">
              <a:schemeClr val="dk1"/>
            </a:lnRef>
            <a:fillRef idx="0">
              <a:schemeClr val="dk1"/>
            </a:fillRef>
            <a:effectRef idx="2">
              <a:schemeClr val="dk1"/>
            </a:effectRef>
            <a:fontRef idx="minor">
              <a:schemeClr val="tx1"/>
            </a:fontRef>
          </p:style>
        </p:cxnSp>
        <p:sp>
          <p:nvSpPr>
            <p:cNvPr id="83" name="Arc 82"/>
            <p:cNvSpPr/>
            <p:nvPr/>
          </p:nvSpPr>
          <p:spPr>
            <a:xfrm flipH="1">
              <a:off x="1785918" y="3571876"/>
              <a:ext cx="1500198" cy="1071570"/>
            </a:xfrm>
            <a:prstGeom prst="arc">
              <a:avLst>
                <a:gd name="adj1" fmla="val 11674784"/>
                <a:gd name="adj2" fmla="val 518293"/>
              </a:avLst>
            </a:prstGeom>
            <a:ln>
              <a:headEnd type="triangle"/>
            </a:ln>
          </p:spPr>
          <p:style>
            <a:lnRef idx="3">
              <a:schemeClr val="dk1"/>
            </a:lnRef>
            <a:fillRef idx="0">
              <a:schemeClr val="dk1"/>
            </a:fillRef>
            <a:effectRef idx="2">
              <a:schemeClr val="dk1"/>
            </a:effectRef>
            <a:fontRef idx="minor">
              <a:schemeClr val="tx1"/>
            </a:fontRef>
          </p:style>
          <p:txBody>
            <a:bodyPr rtlCol="0" anchor="ctr"/>
            <a:lstStyle/>
            <a:p>
              <a:pPr algn="ctr"/>
              <a:endParaRPr lang="en-ZA"/>
            </a:p>
          </p:txBody>
        </p:sp>
        <p:sp>
          <p:nvSpPr>
            <p:cNvPr id="86" name="Arc 85"/>
            <p:cNvSpPr/>
            <p:nvPr/>
          </p:nvSpPr>
          <p:spPr>
            <a:xfrm flipH="1">
              <a:off x="3929058" y="4357694"/>
              <a:ext cx="1500198" cy="1071570"/>
            </a:xfrm>
            <a:prstGeom prst="arc">
              <a:avLst>
                <a:gd name="adj1" fmla="val 4943992"/>
                <a:gd name="adj2" fmla="val 12989621"/>
              </a:avLst>
            </a:prstGeom>
            <a:ln>
              <a:headEnd type="triangle"/>
            </a:ln>
          </p:spPr>
          <p:style>
            <a:lnRef idx="3">
              <a:schemeClr val="dk1"/>
            </a:lnRef>
            <a:fillRef idx="0">
              <a:schemeClr val="dk1"/>
            </a:fillRef>
            <a:effectRef idx="2">
              <a:schemeClr val="dk1"/>
            </a:effectRef>
            <a:fontRef idx="minor">
              <a:schemeClr val="tx1"/>
            </a:fontRef>
          </p:style>
          <p:txBody>
            <a:bodyPr rtlCol="0" anchor="ctr"/>
            <a:lstStyle/>
            <a:p>
              <a:pPr algn="ctr"/>
              <a:endParaRPr lang="en-ZA" dirty="0"/>
            </a:p>
          </p:txBody>
        </p:sp>
        <p:sp>
          <p:nvSpPr>
            <p:cNvPr id="87" name="Arc 86"/>
            <p:cNvSpPr/>
            <p:nvPr/>
          </p:nvSpPr>
          <p:spPr>
            <a:xfrm flipV="1">
              <a:off x="1714480" y="5643578"/>
              <a:ext cx="1500198" cy="1071570"/>
            </a:xfrm>
            <a:prstGeom prst="arc">
              <a:avLst>
                <a:gd name="adj1" fmla="val 11674784"/>
                <a:gd name="adj2" fmla="val 567383"/>
              </a:avLst>
            </a:prstGeom>
            <a:ln>
              <a:headEnd type="triangle"/>
            </a:ln>
          </p:spPr>
          <p:style>
            <a:lnRef idx="3">
              <a:schemeClr val="dk1"/>
            </a:lnRef>
            <a:fillRef idx="0">
              <a:schemeClr val="dk1"/>
            </a:fillRef>
            <a:effectRef idx="2">
              <a:schemeClr val="dk1"/>
            </a:effectRef>
            <a:fontRef idx="minor">
              <a:schemeClr val="tx1"/>
            </a:fontRef>
          </p:style>
          <p:txBody>
            <a:bodyPr rtlCol="0" anchor="ctr"/>
            <a:lstStyle/>
            <a:p>
              <a:pPr algn="ctr"/>
              <a:endParaRPr lang="en-ZA"/>
            </a:p>
          </p:txBody>
        </p:sp>
        <p:sp>
          <p:nvSpPr>
            <p:cNvPr id="88" name="Arc 87"/>
            <p:cNvSpPr/>
            <p:nvPr/>
          </p:nvSpPr>
          <p:spPr>
            <a:xfrm rot="5167410" flipV="1">
              <a:off x="-145516" y="4105636"/>
              <a:ext cx="2148357" cy="1000052"/>
            </a:xfrm>
            <a:prstGeom prst="arc">
              <a:avLst>
                <a:gd name="adj1" fmla="val 10944154"/>
                <a:gd name="adj2" fmla="val 21558855"/>
              </a:avLst>
            </a:prstGeom>
            <a:ln>
              <a:headEnd type="triangle"/>
            </a:ln>
          </p:spPr>
          <p:style>
            <a:lnRef idx="3">
              <a:schemeClr val="dk1"/>
            </a:lnRef>
            <a:fillRef idx="0">
              <a:schemeClr val="dk1"/>
            </a:fillRef>
            <a:effectRef idx="2">
              <a:schemeClr val="dk1"/>
            </a:effectRef>
            <a:fontRef idx="minor">
              <a:schemeClr val="tx1"/>
            </a:fontRef>
          </p:style>
          <p:txBody>
            <a:bodyPr rtlCol="0" anchor="ctr"/>
            <a:lstStyle/>
            <a:p>
              <a:pPr algn="ctr"/>
              <a:endParaRPr lang="en-ZA"/>
            </a:p>
          </p:txBody>
        </p:sp>
        <p:sp>
          <p:nvSpPr>
            <p:cNvPr id="89" name="TextBox 88"/>
            <p:cNvSpPr txBox="1"/>
            <p:nvPr/>
          </p:nvSpPr>
          <p:spPr>
            <a:xfrm>
              <a:off x="3571868" y="6457890"/>
              <a:ext cx="5572132" cy="400110"/>
            </a:xfrm>
            <a:prstGeom prst="rect">
              <a:avLst/>
            </a:prstGeom>
            <a:solidFill>
              <a:schemeClr val="bg2"/>
            </a:solidFill>
          </p:spPr>
          <p:txBody>
            <a:bodyPr wrap="square" rtlCol="0">
              <a:spAutoFit/>
            </a:bodyPr>
            <a:lstStyle/>
            <a:p>
              <a:r>
                <a:rPr lang="en-ZA" sz="2000" b="1" dirty="0" smtClean="0"/>
                <a:t>Schematic of the Occupational Adaptation Process</a:t>
              </a:r>
              <a:endParaRPr lang="en-ZA" sz="2000" b="1" dirty="0"/>
            </a:p>
          </p:txBody>
        </p:sp>
      </p:grpSp>
    </p:spTree>
    <p:extLst>
      <p:ext uri="{BB962C8B-B14F-4D97-AF65-F5344CB8AC3E}">
        <p14:creationId xmlns:p14="http://schemas.microsoft.com/office/powerpoint/2010/main" val="20479312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619672" y="908720"/>
            <a:ext cx="5643797" cy="4464496"/>
          </a:xfrm>
          <a:prstGeom prst="rect">
            <a:avLst/>
          </a:prstGeom>
          <a:noFill/>
          <a:ln w="9525">
            <a:noFill/>
            <a:miter lim="800000"/>
            <a:headEnd/>
            <a:tailEnd/>
          </a:ln>
        </p:spPr>
      </p:pic>
    </p:spTree>
    <p:extLst>
      <p:ext uri="{BB962C8B-B14F-4D97-AF65-F5344CB8AC3E}">
        <p14:creationId xmlns:p14="http://schemas.microsoft.com/office/powerpoint/2010/main" val="3465385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0" y="357166"/>
            <a:ext cx="9144000" cy="6500834"/>
            <a:chOff x="0" y="357166"/>
            <a:chExt cx="9144000" cy="6500834"/>
          </a:xfrm>
        </p:grpSpPr>
        <p:pic>
          <p:nvPicPr>
            <p:cNvPr id="1026" name="Picture 2"/>
            <p:cNvPicPr>
              <a:picLocks noChangeAspect="1" noChangeArrowheads="1"/>
            </p:cNvPicPr>
            <p:nvPr/>
          </p:nvPicPr>
          <p:blipFill>
            <a:blip r:embed="rId3" cstate="print"/>
            <a:srcRect l="33594" r="8593" b="-3984"/>
            <a:stretch>
              <a:fillRect/>
            </a:stretch>
          </p:blipFill>
          <p:spPr bwMode="auto">
            <a:xfrm>
              <a:off x="214282" y="357166"/>
              <a:ext cx="8643966" cy="5929354"/>
            </a:xfrm>
            <a:prstGeom prst="rect">
              <a:avLst/>
            </a:prstGeom>
            <a:noFill/>
            <a:ln w="9525">
              <a:noFill/>
              <a:miter lim="800000"/>
              <a:headEnd/>
              <a:tailEnd/>
            </a:ln>
            <a:effectLst/>
          </p:spPr>
        </p:pic>
        <p:sp>
          <p:nvSpPr>
            <p:cNvPr id="5" name="TextBox 4"/>
            <p:cNvSpPr txBox="1"/>
            <p:nvPr/>
          </p:nvSpPr>
          <p:spPr>
            <a:xfrm>
              <a:off x="1000100" y="1928802"/>
              <a:ext cx="92869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ZA" dirty="0" smtClean="0"/>
                <a:t>Volition</a:t>
              </a:r>
              <a:endParaRPr lang="en-ZA" dirty="0"/>
            </a:p>
          </p:txBody>
        </p:sp>
        <p:sp>
          <p:nvSpPr>
            <p:cNvPr id="6" name="TextBox 5"/>
            <p:cNvSpPr txBox="1"/>
            <p:nvPr/>
          </p:nvSpPr>
          <p:spPr>
            <a:xfrm>
              <a:off x="1000100" y="2857496"/>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ZA" dirty="0" smtClean="0"/>
                <a:t>Habituation</a:t>
              </a:r>
              <a:endParaRPr lang="en-ZA" dirty="0"/>
            </a:p>
          </p:txBody>
        </p:sp>
        <p:sp>
          <p:nvSpPr>
            <p:cNvPr id="7" name="TextBox 6"/>
            <p:cNvSpPr txBox="1"/>
            <p:nvPr/>
          </p:nvSpPr>
          <p:spPr>
            <a:xfrm>
              <a:off x="1000100" y="3714752"/>
              <a:ext cx="142876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ZA" dirty="0" smtClean="0"/>
                <a:t>Performance Capacity</a:t>
              </a:r>
              <a:endParaRPr lang="en-ZA" dirty="0"/>
            </a:p>
          </p:txBody>
        </p:sp>
        <p:sp>
          <p:nvSpPr>
            <p:cNvPr id="8" name="Right Arrow 7"/>
            <p:cNvSpPr/>
            <p:nvPr/>
          </p:nvSpPr>
          <p:spPr>
            <a:xfrm>
              <a:off x="3071802" y="1714488"/>
              <a:ext cx="1643074" cy="78581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a:p>
          </p:txBody>
        </p:sp>
        <p:sp>
          <p:nvSpPr>
            <p:cNvPr id="12" name="TextBox 11"/>
            <p:cNvSpPr txBox="1"/>
            <p:nvPr/>
          </p:nvSpPr>
          <p:spPr>
            <a:xfrm>
              <a:off x="3143240" y="1928802"/>
              <a:ext cx="1643074" cy="369332"/>
            </a:xfrm>
            <a:prstGeom prst="rect">
              <a:avLst/>
            </a:prstGeom>
            <a:noFill/>
          </p:spPr>
          <p:txBody>
            <a:bodyPr wrap="square" rtlCol="0">
              <a:spAutoFit/>
            </a:bodyPr>
            <a:lstStyle/>
            <a:p>
              <a:r>
                <a:rPr lang="en-ZA" dirty="0" smtClean="0"/>
                <a:t>Participation</a:t>
              </a:r>
              <a:endParaRPr lang="en-ZA" dirty="0"/>
            </a:p>
          </p:txBody>
        </p:sp>
        <p:sp>
          <p:nvSpPr>
            <p:cNvPr id="13" name="Right Arrow 12"/>
            <p:cNvSpPr/>
            <p:nvPr/>
          </p:nvSpPr>
          <p:spPr>
            <a:xfrm>
              <a:off x="3071802" y="2643182"/>
              <a:ext cx="1643074" cy="78581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a:p>
          </p:txBody>
        </p:sp>
        <p:sp>
          <p:nvSpPr>
            <p:cNvPr id="14" name="TextBox 13"/>
            <p:cNvSpPr txBox="1"/>
            <p:nvPr/>
          </p:nvSpPr>
          <p:spPr>
            <a:xfrm>
              <a:off x="3143240" y="2857496"/>
              <a:ext cx="1643074" cy="369332"/>
            </a:xfrm>
            <a:prstGeom prst="rect">
              <a:avLst/>
            </a:prstGeom>
            <a:noFill/>
          </p:spPr>
          <p:txBody>
            <a:bodyPr wrap="square" rtlCol="0">
              <a:spAutoFit/>
            </a:bodyPr>
            <a:lstStyle/>
            <a:p>
              <a:r>
                <a:rPr lang="en-ZA" dirty="0" smtClean="0"/>
                <a:t>Performance</a:t>
              </a:r>
              <a:endParaRPr lang="en-ZA" dirty="0"/>
            </a:p>
          </p:txBody>
        </p:sp>
        <p:sp>
          <p:nvSpPr>
            <p:cNvPr id="15" name="Right Arrow 14"/>
            <p:cNvSpPr/>
            <p:nvPr/>
          </p:nvSpPr>
          <p:spPr>
            <a:xfrm>
              <a:off x="3071802" y="3643314"/>
              <a:ext cx="1643074" cy="78581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ZA"/>
            </a:p>
          </p:txBody>
        </p:sp>
        <p:sp>
          <p:nvSpPr>
            <p:cNvPr id="16" name="TextBox 15"/>
            <p:cNvSpPr txBox="1"/>
            <p:nvPr/>
          </p:nvSpPr>
          <p:spPr>
            <a:xfrm>
              <a:off x="3000364" y="3857628"/>
              <a:ext cx="1643074" cy="369332"/>
            </a:xfrm>
            <a:prstGeom prst="rect">
              <a:avLst/>
            </a:prstGeom>
            <a:noFill/>
          </p:spPr>
          <p:txBody>
            <a:bodyPr wrap="square" rtlCol="0">
              <a:spAutoFit/>
            </a:bodyPr>
            <a:lstStyle/>
            <a:p>
              <a:pPr algn="ctr"/>
              <a:r>
                <a:rPr lang="en-ZA" dirty="0" smtClean="0"/>
                <a:t>Skill</a:t>
              </a:r>
              <a:endParaRPr lang="en-ZA" dirty="0"/>
            </a:p>
          </p:txBody>
        </p:sp>
        <p:sp>
          <p:nvSpPr>
            <p:cNvPr id="17" name="TextBox 16"/>
            <p:cNvSpPr txBox="1"/>
            <p:nvPr/>
          </p:nvSpPr>
          <p:spPr>
            <a:xfrm>
              <a:off x="5643570" y="1857364"/>
              <a:ext cx="228601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ZA" dirty="0" smtClean="0"/>
                <a:t>Occupational Identity</a:t>
              </a:r>
              <a:endParaRPr lang="en-ZA" dirty="0"/>
            </a:p>
          </p:txBody>
        </p:sp>
        <p:sp>
          <p:nvSpPr>
            <p:cNvPr id="20" name="TextBox 19"/>
            <p:cNvSpPr txBox="1"/>
            <p:nvPr/>
          </p:nvSpPr>
          <p:spPr>
            <a:xfrm>
              <a:off x="5643570" y="2857496"/>
              <a:ext cx="264320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ZA" dirty="0" smtClean="0"/>
                <a:t>Occupational Adaptation</a:t>
              </a:r>
              <a:endParaRPr lang="en-ZA" dirty="0"/>
            </a:p>
          </p:txBody>
        </p:sp>
        <p:sp>
          <p:nvSpPr>
            <p:cNvPr id="21" name="TextBox 20"/>
            <p:cNvSpPr txBox="1"/>
            <p:nvPr/>
          </p:nvSpPr>
          <p:spPr>
            <a:xfrm>
              <a:off x="5643570" y="4000504"/>
              <a:ext cx="2714644"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ZA" dirty="0" smtClean="0"/>
                <a:t>Occupational Competence</a:t>
              </a:r>
              <a:endParaRPr lang="en-ZA" dirty="0"/>
            </a:p>
          </p:txBody>
        </p:sp>
        <p:sp>
          <p:nvSpPr>
            <p:cNvPr id="22" name="Notched Right Arrow 21"/>
            <p:cNvSpPr/>
            <p:nvPr/>
          </p:nvSpPr>
          <p:spPr>
            <a:xfrm rot="19693305">
              <a:off x="4525007" y="2218008"/>
              <a:ext cx="928694" cy="357190"/>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ZA"/>
            </a:p>
          </p:txBody>
        </p:sp>
        <p:sp>
          <p:nvSpPr>
            <p:cNvPr id="23" name="Notched Right Arrow 22"/>
            <p:cNvSpPr/>
            <p:nvPr/>
          </p:nvSpPr>
          <p:spPr>
            <a:xfrm rot="1906695" flipV="1">
              <a:off x="4596445" y="3503891"/>
              <a:ext cx="928694" cy="357190"/>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ZA"/>
            </a:p>
          </p:txBody>
        </p:sp>
        <p:sp>
          <p:nvSpPr>
            <p:cNvPr id="24" name="Notched Right Arrow 23"/>
            <p:cNvSpPr/>
            <p:nvPr/>
          </p:nvSpPr>
          <p:spPr>
            <a:xfrm rot="2568878">
              <a:off x="6611988" y="2399215"/>
              <a:ext cx="648392" cy="26776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ZA"/>
            </a:p>
          </p:txBody>
        </p:sp>
        <p:sp>
          <p:nvSpPr>
            <p:cNvPr id="25" name="Notched Right Arrow 24"/>
            <p:cNvSpPr/>
            <p:nvPr/>
          </p:nvSpPr>
          <p:spPr>
            <a:xfrm rot="19031122" flipV="1">
              <a:off x="6648310" y="3470786"/>
              <a:ext cx="648392" cy="267760"/>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ZA"/>
            </a:p>
          </p:txBody>
        </p:sp>
        <p:sp>
          <p:nvSpPr>
            <p:cNvPr id="27" name="TextBox 26"/>
            <p:cNvSpPr txBox="1"/>
            <p:nvPr/>
          </p:nvSpPr>
          <p:spPr>
            <a:xfrm>
              <a:off x="0" y="6457890"/>
              <a:ext cx="9144000" cy="400110"/>
            </a:xfrm>
            <a:prstGeom prst="rect">
              <a:avLst/>
            </a:prstGeom>
            <a:solidFill>
              <a:schemeClr val="bg2"/>
            </a:solidFill>
          </p:spPr>
          <p:txBody>
            <a:bodyPr wrap="square" rtlCol="0">
              <a:spAutoFit/>
            </a:bodyPr>
            <a:lstStyle/>
            <a:p>
              <a:pPr algn="ctr"/>
              <a:r>
                <a:rPr lang="en-ZA" sz="2000" b="1" dirty="0" smtClean="0"/>
                <a:t>Model of Human Occupation as a Framework for use in Community-Based Practice</a:t>
              </a:r>
              <a:endParaRPr lang="en-ZA" sz="2000" b="1" dirty="0"/>
            </a:p>
          </p:txBody>
        </p:sp>
        <p:sp>
          <p:nvSpPr>
            <p:cNvPr id="29" name="TextBox 28"/>
            <p:cNvSpPr txBox="1"/>
            <p:nvPr/>
          </p:nvSpPr>
          <p:spPr>
            <a:xfrm>
              <a:off x="0" y="500042"/>
              <a:ext cx="9144000" cy="523220"/>
            </a:xfrm>
            <a:prstGeom prst="rect">
              <a:avLst/>
            </a:prstGeom>
            <a:solidFill>
              <a:schemeClr val="bg1"/>
            </a:solidFill>
            <a:ln>
              <a:noFill/>
            </a:ln>
          </p:spPr>
          <p:txBody>
            <a:bodyPr wrap="square" rtlCol="0">
              <a:spAutoFit/>
            </a:bodyPr>
            <a:lstStyle/>
            <a:p>
              <a:pPr algn="ctr"/>
              <a:r>
                <a:rPr lang="en-ZA" sz="2800" b="1" dirty="0" smtClean="0"/>
                <a:t>Environment</a:t>
              </a:r>
              <a:endParaRPr lang="en-ZA" sz="2800" b="1" dirty="0"/>
            </a:p>
          </p:txBody>
        </p:sp>
      </p:grpSp>
    </p:spTree>
    <p:extLst>
      <p:ext uri="{BB962C8B-B14F-4D97-AF65-F5344CB8AC3E}">
        <p14:creationId xmlns:p14="http://schemas.microsoft.com/office/powerpoint/2010/main" val="3262302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 name="Picture 7"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9" name="TextBox 8"/>
          <p:cNvSpPr txBox="1"/>
          <p:nvPr/>
        </p:nvSpPr>
        <p:spPr>
          <a:xfrm>
            <a:off x="2514600" y="685800"/>
            <a:ext cx="6248400" cy="1569660"/>
          </a:xfrm>
          <a:prstGeom prst="rect">
            <a:avLst/>
          </a:prstGeom>
          <a:noFill/>
        </p:spPr>
        <p:txBody>
          <a:bodyPr wrap="square" rtlCol="0">
            <a:spAutoFit/>
          </a:bodyPr>
          <a:lstStyle/>
          <a:p>
            <a:r>
              <a:rPr lang="en-ZA" sz="3200" dirty="0" smtClean="0">
                <a:solidFill>
                  <a:schemeClr val="bg1"/>
                </a:solidFill>
              </a:rPr>
              <a:t>The Vice-Chancellor’s Open Educational Resources Adaptation project</a:t>
            </a:r>
            <a:endParaRPr lang="en-ZA" sz="3200" dirty="0">
              <a:solidFill>
                <a:schemeClr val="bg1"/>
              </a:solidFill>
            </a:endParaRPr>
          </a:p>
        </p:txBody>
      </p:sp>
      <p:sp>
        <p:nvSpPr>
          <p:cNvPr id="10" name="TextBox 9"/>
          <p:cNvSpPr txBox="1"/>
          <p:nvPr/>
        </p:nvSpPr>
        <p:spPr>
          <a:xfrm>
            <a:off x="2743200" y="2590800"/>
            <a:ext cx="5791200" cy="3785652"/>
          </a:xfrm>
          <a:prstGeom prst="rect">
            <a:avLst/>
          </a:prstGeom>
          <a:noFill/>
        </p:spPr>
        <p:txBody>
          <a:bodyPr wrap="square" rtlCol="0">
            <a:spAutoFit/>
          </a:bodyPr>
          <a:lstStyle/>
          <a:p>
            <a:r>
              <a:rPr lang="en-ZA" sz="2000" dirty="0" smtClean="0">
                <a:solidFill>
                  <a:schemeClr val="bg1"/>
                </a:solidFill>
              </a:rPr>
              <a:t>Goal: support lecturers interested in sharing educational resources openly and increase the number of resources in the </a:t>
            </a:r>
            <a:r>
              <a:rPr lang="en-ZA" sz="2000" dirty="0" err="1" smtClean="0">
                <a:solidFill>
                  <a:schemeClr val="bg1"/>
                </a:solidFill>
              </a:rPr>
              <a:t>OpenContent</a:t>
            </a:r>
            <a:r>
              <a:rPr lang="en-ZA" sz="2000" dirty="0" smtClean="0">
                <a:solidFill>
                  <a:schemeClr val="bg1"/>
                </a:solidFill>
              </a:rPr>
              <a:t> directory.</a:t>
            </a:r>
          </a:p>
          <a:p>
            <a:endParaRPr lang="en-ZA" sz="2000" dirty="0">
              <a:solidFill>
                <a:schemeClr val="bg1"/>
              </a:solidFill>
            </a:endParaRPr>
          </a:p>
          <a:p>
            <a:r>
              <a:rPr lang="en-ZA" sz="2000" dirty="0" smtClean="0">
                <a:solidFill>
                  <a:schemeClr val="bg1"/>
                </a:solidFill>
              </a:rPr>
              <a:t>Funded by the Vice-Chancellor’s fund, for 1 year</a:t>
            </a:r>
          </a:p>
          <a:p>
            <a:endParaRPr lang="en-ZA" sz="2000" dirty="0">
              <a:solidFill>
                <a:schemeClr val="bg1"/>
              </a:solidFill>
            </a:endParaRPr>
          </a:p>
          <a:p>
            <a:r>
              <a:rPr lang="en-ZA" sz="2000" dirty="0" smtClean="0">
                <a:solidFill>
                  <a:schemeClr val="bg1"/>
                </a:solidFill>
              </a:rPr>
              <a:t>And composed of 1 project coordinator, one student coordinator, and six student facilitators, one from each Faculty.</a:t>
            </a:r>
          </a:p>
          <a:p>
            <a:endParaRPr lang="en-ZA" sz="2000" dirty="0">
              <a:solidFill>
                <a:schemeClr val="bg1"/>
              </a:solidFill>
            </a:endParaRPr>
          </a:p>
          <a:p>
            <a:r>
              <a:rPr lang="en-ZA" sz="2000" dirty="0" smtClean="0">
                <a:solidFill>
                  <a:schemeClr val="bg1"/>
                </a:solidFill>
              </a:rPr>
              <a:t>Method: Student facilitators actively solicit content from lecturers within their faculties bas</a:t>
            </a:r>
            <a:endParaRPr lang="en-ZA" sz="2000" dirty="0">
              <a:solidFill>
                <a:schemeClr val="bg1"/>
              </a:solidFill>
            </a:endParaRPr>
          </a:p>
        </p:txBody>
      </p:sp>
    </p:spTree>
    <p:extLst>
      <p:ext uri="{BB962C8B-B14F-4D97-AF65-F5344CB8AC3E}">
        <p14:creationId xmlns:p14="http://schemas.microsoft.com/office/powerpoint/2010/main" val="107303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pic>
        <p:nvPicPr>
          <p:cNvPr id="12" name="Picture 11" descr="cc-[Converted].png"/>
          <p:cNvPicPr>
            <a:picLocks noChangeAspect="1"/>
          </p:cNvPicPr>
          <p:nvPr/>
        </p:nvPicPr>
        <p:blipFill>
          <a:blip r:embed="rId3" cstate="print"/>
          <a:stretch>
            <a:fillRect/>
          </a:stretch>
        </p:blipFill>
        <p:spPr>
          <a:xfrm>
            <a:off x="1143000" y="609600"/>
            <a:ext cx="457200" cy="457200"/>
          </a:xfrm>
          <a:prstGeom prst="rect">
            <a:avLst/>
          </a:prstGeom>
        </p:spPr>
      </p:pic>
      <p:pic>
        <p:nvPicPr>
          <p:cNvPr id="13" name="Picture 12" descr="cc-[Converted].png"/>
          <p:cNvPicPr>
            <a:picLocks noChangeAspect="1"/>
          </p:cNvPicPr>
          <p:nvPr/>
        </p:nvPicPr>
        <p:blipFill>
          <a:blip r:embed="rId3" cstate="print"/>
          <a:stretch>
            <a:fillRect/>
          </a:stretch>
        </p:blipFill>
        <p:spPr>
          <a:xfrm>
            <a:off x="533400" y="1295400"/>
            <a:ext cx="457200" cy="457200"/>
          </a:xfrm>
          <a:prstGeom prst="rect">
            <a:avLst/>
          </a:prstGeom>
        </p:spPr>
      </p:pic>
      <p:pic>
        <p:nvPicPr>
          <p:cNvPr id="14" name="Picture 13" descr="cc-[Converted].png"/>
          <p:cNvPicPr>
            <a:picLocks noChangeAspect="1"/>
          </p:cNvPicPr>
          <p:nvPr/>
        </p:nvPicPr>
        <p:blipFill>
          <a:blip r:embed="rId3" cstate="print"/>
          <a:stretch>
            <a:fillRect/>
          </a:stretch>
        </p:blipFill>
        <p:spPr>
          <a:xfrm>
            <a:off x="1447800" y="2667000"/>
            <a:ext cx="457200" cy="457200"/>
          </a:xfrm>
          <a:prstGeom prst="rect">
            <a:avLst/>
          </a:prstGeom>
        </p:spPr>
      </p:pic>
      <p:pic>
        <p:nvPicPr>
          <p:cNvPr id="15" name="Picture 14" descr="cc-[Converted].png"/>
          <p:cNvPicPr>
            <a:picLocks noChangeAspect="1"/>
          </p:cNvPicPr>
          <p:nvPr/>
        </p:nvPicPr>
        <p:blipFill>
          <a:blip r:embed="rId3" cstate="print"/>
          <a:stretch>
            <a:fillRect/>
          </a:stretch>
        </p:blipFill>
        <p:spPr>
          <a:xfrm>
            <a:off x="838200" y="3657600"/>
            <a:ext cx="457200" cy="457200"/>
          </a:xfrm>
          <a:prstGeom prst="rect">
            <a:avLst/>
          </a:prstGeom>
        </p:spPr>
      </p:pic>
      <p:pic>
        <p:nvPicPr>
          <p:cNvPr id="16" name="Picture 15" descr="cc-[Converted].png"/>
          <p:cNvPicPr>
            <a:picLocks noChangeAspect="1"/>
          </p:cNvPicPr>
          <p:nvPr/>
        </p:nvPicPr>
        <p:blipFill>
          <a:blip r:embed="rId3" cstate="print"/>
          <a:stretch>
            <a:fillRect/>
          </a:stretch>
        </p:blipFill>
        <p:spPr>
          <a:xfrm>
            <a:off x="381000" y="4953000"/>
            <a:ext cx="457200" cy="457200"/>
          </a:xfrm>
          <a:prstGeom prst="rect">
            <a:avLst/>
          </a:prstGeom>
        </p:spPr>
      </p:pic>
      <p:pic>
        <p:nvPicPr>
          <p:cNvPr id="22" name="Picture 21" descr="Picture6.png"/>
          <p:cNvPicPr>
            <a:picLocks noChangeAspect="1"/>
          </p:cNvPicPr>
          <p:nvPr/>
        </p:nvPicPr>
        <p:blipFill>
          <a:blip r:embed="rId4" cstate="print"/>
          <a:stretch>
            <a:fillRect/>
          </a:stretch>
        </p:blipFill>
        <p:spPr>
          <a:xfrm>
            <a:off x="2209800" y="1600200"/>
            <a:ext cx="6792554" cy="4267200"/>
          </a:xfrm>
          <a:prstGeom prst="rect">
            <a:avLst/>
          </a:prstGeom>
        </p:spPr>
      </p:pic>
      <p:pic>
        <p:nvPicPr>
          <p:cNvPr id="23" name="Picture 22" descr="Picture8.png"/>
          <p:cNvPicPr>
            <a:picLocks noChangeAspect="1"/>
          </p:cNvPicPr>
          <p:nvPr/>
        </p:nvPicPr>
        <p:blipFill>
          <a:blip r:embed="rId5" cstate="print"/>
          <a:stretch>
            <a:fillRect/>
          </a:stretch>
        </p:blipFill>
        <p:spPr>
          <a:xfrm>
            <a:off x="2286000" y="304800"/>
            <a:ext cx="6400271" cy="90213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pyright-PPT3.png"/>
          <p:cNvPicPr>
            <a:picLocks noChangeAspect="1"/>
          </p:cNvPicPr>
          <p:nvPr/>
        </p:nvPicPr>
        <p:blipFill>
          <a:blip r:embed="rId3" cstate="print"/>
          <a:srcRect l="887" t="1111"/>
          <a:stretch>
            <a:fillRect/>
          </a:stretch>
        </p:blipFill>
        <p:spPr>
          <a:xfrm>
            <a:off x="0" y="0"/>
            <a:ext cx="9144000" cy="6858000"/>
          </a:xfrm>
          <a:prstGeom prst="rect">
            <a:avLst/>
          </a:prstGeom>
        </p:spPr>
      </p:pic>
      <p:pic>
        <p:nvPicPr>
          <p:cNvPr id="19" name="Picture 18" descr="sa-[Converted].png"/>
          <p:cNvPicPr>
            <a:picLocks noChangeAspect="1"/>
          </p:cNvPicPr>
          <p:nvPr/>
        </p:nvPicPr>
        <p:blipFill>
          <a:blip r:embed="rId4" cstate="print"/>
          <a:stretch>
            <a:fillRect/>
          </a:stretch>
        </p:blipFill>
        <p:spPr>
          <a:xfrm>
            <a:off x="381000" y="4876800"/>
            <a:ext cx="533400" cy="533400"/>
          </a:xfrm>
          <a:prstGeom prst="rect">
            <a:avLst/>
          </a:prstGeom>
        </p:spPr>
      </p:pic>
      <p:pic>
        <p:nvPicPr>
          <p:cNvPr id="20" name="Picture 19" descr="by-[Converted].png"/>
          <p:cNvPicPr>
            <a:picLocks noChangeAspect="1"/>
          </p:cNvPicPr>
          <p:nvPr/>
        </p:nvPicPr>
        <p:blipFill>
          <a:blip r:embed="rId5" cstate="print"/>
          <a:stretch>
            <a:fillRect/>
          </a:stretch>
        </p:blipFill>
        <p:spPr>
          <a:xfrm>
            <a:off x="533400" y="1295400"/>
            <a:ext cx="533400" cy="533400"/>
          </a:xfrm>
          <a:prstGeom prst="rect">
            <a:avLst/>
          </a:prstGeom>
        </p:spPr>
      </p:pic>
      <p:pic>
        <p:nvPicPr>
          <p:cNvPr id="21" name="Picture 20" descr="cc-[Converted].png"/>
          <p:cNvPicPr>
            <a:picLocks noChangeAspect="1"/>
          </p:cNvPicPr>
          <p:nvPr/>
        </p:nvPicPr>
        <p:blipFill>
          <a:blip r:embed="rId6" cstate="print"/>
          <a:stretch>
            <a:fillRect/>
          </a:stretch>
        </p:blipFill>
        <p:spPr>
          <a:xfrm>
            <a:off x="1066800" y="533400"/>
            <a:ext cx="533400" cy="533400"/>
          </a:xfrm>
          <a:prstGeom prst="rect">
            <a:avLst/>
          </a:prstGeom>
        </p:spPr>
      </p:pic>
      <p:pic>
        <p:nvPicPr>
          <p:cNvPr id="22" name="Picture 21" descr="nc-[Converted].png"/>
          <p:cNvPicPr>
            <a:picLocks noChangeAspect="1"/>
          </p:cNvPicPr>
          <p:nvPr/>
        </p:nvPicPr>
        <p:blipFill>
          <a:blip r:embed="rId7" cstate="print"/>
          <a:stretch>
            <a:fillRect/>
          </a:stretch>
        </p:blipFill>
        <p:spPr>
          <a:xfrm>
            <a:off x="1371600" y="2590800"/>
            <a:ext cx="533400" cy="533400"/>
          </a:xfrm>
          <a:prstGeom prst="rect">
            <a:avLst/>
          </a:prstGeom>
        </p:spPr>
      </p:pic>
      <p:pic>
        <p:nvPicPr>
          <p:cNvPr id="23" name="Picture 22" descr="nd-[Converted].png"/>
          <p:cNvPicPr>
            <a:picLocks noChangeAspect="1"/>
          </p:cNvPicPr>
          <p:nvPr/>
        </p:nvPicPr>
        <p:blipFill>
          <a:blip r:embed="rId8" cstate="print"/>
          <a:stretch>
            <a:fillRect/>
          </a:stretch>
        </p:blipFill>
        <p:spPr>
          <a:xfrm>
            <a:off x="838200" y="3581400"/>
            <a:ext cx="533400" cy="533400"/>
          </a:xfrm>
          <a:prstGeom prst="rect">
            <a:avLst/>
          </a:prstGeom>
        </p:spPr>
      </p:pic>
      <p:pic>
        <p:nvPicPr>
          <p:cNvPr id="26" name="Picture 25" descr="Picture7.png"/>
          <p:cNvPicPr>
            <a:picLocks noChangeAspect="1"/>
          </p:cNvPicPr>
          <p:nvPr/>
        </p:nvPicPr>
        <p:blipFill>
          <a:blip r:embed="rId9" cstate="print"/>
          <a:stretch>
            <a:fillRect/>
          </a:stretch>
        </p:blipFill>
        <p:spPr>
          <a:xfrm>
            <a:off x="2209800" y="228600"/>
            <a:ext cx="6577041" cy="2090755"/>
          </a:xfrm>
          <a:prstGeom prst="rect">
            <a:avLst/>
          </a:prstGeom>
        </p:spPr>
      </p:pic>
      <p:pic>
        <p:nvPicPr>
          <p:cNvPr id="28" name="Picture 27" descr="Untitled-2.png"/>
          <p:cNvPicPr>
            <a:picLocks noChangeAspect="1"/>
          </p:cNvPicPr>
          <p:nvPr/>
        </p:nvPicPr>
        <p:blipFill>
          <a:blip r:embed="rId10" cstate="print">
            <a:lum bright="10000"/>
          </a:blip>
          <a:stretch>
            <a:fillRect/>
          </a:stretch>
        </p:blipFill>
        <p:spPr>
          <a:xfrm>
            <a:off x="2209800" y="2438400"/>
            <a:ext cx="5010150" cy="4772025"/>
          </a:xfrm>
          <a:prstGeom prst="rect">
            <a:avLst/>
          </a:prstGeom>
        </p:spPr>
      </p:pic>
      <p:pic>
        <p:nvPicPr>
          <p:cNvPr id="10" name="Picture 9" descr="cc-licenses.png"/>
          <p:cNvPicPr>
            <a:picLocks noChangeAspect="1"/>
          </p:cNvPicPr>
          <p:nvPr/>
        </p:nvPicPr>
        <p:blipFill>
          <a:blip r:embed="rId11" cstate="print"/>
          <a:stretch>
            <a:fillRect/>
          </a:stretch>
        </p:blipFill>
        <p:spPr>
          <a:xfrm>
            <a:off x="6934200" y="2514600"/>
            <a:ext cx="1524000" cy="405897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eative-Commons-Infographic.pn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27602702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pyright-PPT3.png"/>
          <p:cNvPicPr>
            <a:picLocks noChangeAspect="1"/>
          </p:cNvPicPr>
          <p:nvPr/>
        </p:nvPicPr>
        <p:blipFill>
          <a:blip r:embed="rId3" cstate="print"/>
          <a:srcRect l="887" t="1111"/>
          <a:stretch>
            <a:fillRect/>
          </a:stretch>
        </p:blipFill>
        <p:spPr>
          <a:xfrm>
            <a:off x="0" y="0"/>
            <a:ext cx="9144000" cy="6858000"/>
          </a:xfrm>
          <a:prstGeom prst="rect">
            <a:avLst/>
          </a:prstGeom>
        </p:spPr>
      </p:pic>
      <p:pic>
        <p:nvPicPr>
          <p:cNvPr id="19" name="Picture 18" descr="sa-[Converted].png"/>
          <p:cNvPicPr>
            <a:picLocks noChangeAspect="1"/>
          </p:cNvPicPr>
          <p:nvPr/>
        </p:nvPicPr>
        <p:blipFill>
          <a:blip r:embed="rId4" cstate="print"/>
          <a:stretch>
            <a:fillRect/>
          </a:stretch>
        </p:blipFill>
        <p:spPr>
          <a:xfrm>
            <a:off x="381000" y="4953000"/>
            <a:ext cx="533400" cy="533400"/>
          </a:xfrm>
          <a:prstGeom prst="rect">
            <a:avLst/>
          </a:prstGeom>
        </p:spPr>
      </p:pic>
      <p:pic>
        <p:nvPicPr>
          <p:cNvPr id="20" name="Picture 19" descr="by-[Converted].png"/>
          <p:cNvPicPr>
            <a:picLocks noChangeAspect="1"/>
          </p:cNvPicPr>
          <p:nvPr/>
        </p:nvPicPr>
        <p:blipFill>
          <a:blip r:embed="rId5" cstate="print"/>
          <a:stretch>
            <a:fillRect/>
          </a:stretch>
        </p:blipFill>
        <p:spPr>
          <a:xfrm>
            <a:off x="533400" y="1295400"/>
            <a:ext cx="533400" cy="533400"/>
          </a:xfrm>
          <a:prstGeom prst="rect">
            <a:avLst/>
          </a:prstGeom>
        </p:spPr>
      </p:pic>
      <p:pic>
        <p:nvPicPr>
          <p:cNvPr id="21" name="Picture 20" descr="cc-[Converted].png"/>
          <p:cNvPicPr>
            <a:picLocks noChangeAspect="1"/>
          </p:cNvPicPr>
          <p:nvPr/>
        </p:nvPicPr>
        <p:blipFill>
          <a:blip r:embed="rId6" cstate="print"/>
          <a:stretch>
            <a:fillRect/>
          </a:stretch>
        </p:blipFill>
        <p:spPr>
          <a:xfrm>
            <a:off x="1066800" y="533400"/>
            <a:ext cx="533400" cy="533400"/>
          </a:xfrm>
          <a:prstGeom prst="rect">
            <a:avLst/>
          </a:prstGeom>
        </p:spPr>
      </p:pic>
      <p:pic>
        <p:nvPicPr>
          <p:cNvPr id="22" name="Picture 21" descr="nc-[Converted].png"/>
          <p:cNvPicPr>
            <a:picLocks noChangeAspect="1"/>
          </p:cNvPicPr>
          <p:nvPr/>
        </p:nvPicPr>
        <p:blipFill>
          <a:blip r:embed="rId7" cstate="print"/>
          <a:stretch>
            <a:fillRect/>
          </a:stretch>
        </p:blipFill>
        <p:spPr>
          <a:xfrm>
            <a:off x="1371600" y="2590800"/>
            <a:ext cx="533400" cy="533400"/>
          </a:xfrm>
          <a:prstGeom prst="rect">
            <a:avLst/>
          </a:prstGeom>
        </p:spPr>
      </p:pic>
      <p:pic>
        <p:nvPicPr>
          <p:cNvPr id="23" name="Picture 22" descr="nd-[Converted].png"/>
          <p:cNvPicPr>
            <a:picLocks noChangeAspect="1"/>
          </p:cNvPicPr>
          <p:nvPr/>
        </p:nvPicPr>
        <p:blipFill>
          <a:blip r:embed="rId8" cstate="print"/>
          <a:stretch>
            <a:fillRect/>
          </a:stretch>
        </p:blipFill>
        <p:spPr>
          <a:xfrm>
            <a:off x="838200" y="3581400"/>
            <a:ext cx="533400" cy="533400"/>
          </a:xfrm>
          <a:prstGeom prst="rect">
            <a:avLst/>
          </a:prstGeom>
        </p:spPr>
      </p:pic>
      <p:pic>
        <p:nvPicPr>
          <p:cNvPr id="29" name="Picture 28" descr="Finding-Images-Infographic.png"/>
          <p:cNvPicPr>
            <a:picLocks noChangeAspect="1"/>
          </p:cNvPicPr>
          <p:nvPr/>
        </p:nvPicPr>
        <p:blipFill>
          <a:blip r:embed="rId9" cstate="print"/>
          <a:srcRect b="12021"/>
          <a:stretch>
            <a:fillRect/>
          </a:stretch>
        </p:blipFill>
        <p:spPr>
          <a:xfrm>
            <a:off x="2076386" y="1295400"/>
            <a:ext cx="7067614" cy="5410200"/>
          </a:xfrm>
          <a:prstGeom prst="rect">
            <a:avLst/>
          </a:prstGeom>
        </p:spPr>
      </p:pic>
      <p:pic>
        <p:nvPicPr>
          <p:cNvPr id="30" name="Picture 29" descr="Picture13.png"/>
          <p:cNvPicPr>
            <a:picLocks noChangeAspect="1"/>
          </p:cNvPicPr>
          <p:nvPr/>
        </p:nvPicPr>
        <p:blipFill>
          <a:blip r:embed="rId10" cstate="print"/>
          <a:stretch>
            <a:fillRect/>
          </a:stretch>
        </p:blipFill>
        <p:spPr>
          <a:xfrm>
            <a:off x="2209800" y="381000"/>
            <a:ext cx="6260075" cy="82898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3" name="TextBox 2"/>
          <p:cNvSpPr txBox="1"/>
          <p:nvPr/>
        </p:nvSpPr>
        <p:spPr>
          <a:xfrm>
            <a:off x="2743200" y="685800"/>
            <a:ext cx="5867400" cy="5632311"/>
          </a:xfrm>
          <a:prstGeom prst="rect">
            <a:avLst/>
          </a:prstGeom>
          <a:noFill/>
        </p:spPr>
        <p:txBody>
          <a:bodyPr wrap="square" rtlCol="0">
            <a:spAutoFit/>
          </a:bodyPr>
          <a:lstStyle/>
          <a:p>
            <a:r>
              <a:rPr lang="en-ZA" sz="3600" dirty="0" smtClean="0">
                <a:solidFill>
                  <a:schemeClr val="bg1"/>
                </a:solidFill>
              </a:rPr>
              <a:t>If anyone is feeling worried, remember a basic academic tenet:</a:t>
            </a:r>
          </a:p>
          <a:p>
            <a:endParaRPr lang="en-ZA" sz="3600" dirty="0">
              <a:solidFill>
                <a:schemeClr val="bg1"/>
              </a:solidFill>
            </a:endParaRPr>
          </a:p>
          <a:p>
            <a:r>
              <a:rPr lang="en-ZA" sz="3600" dirty="0" smtClean="0">
                <a:solidFill>
                  <a:schemeClr val="bg1"/>
                </a:solidFill>
              </a:rPr>
              <a:t>“Don’t claim others’ work as your own.”</a:t>
            </a:r>
          </a:p>
          <a:p>
            <a:endParaRPr lang="en-ZA" sz="3600" dirty="0" smtClean="0">
              <a:solidFill>
                <a:schemeClr val="bg1"/>
              </a:solidFill>
            </a:endParaRPr>
          </a:p>
          <a:p>
            <a:r>
              <a:rPr lang="en-ZA" sz="3600" dirty="0" smtClean="0">
                <a:solidFill>
                  <a:schemeClr val="bg1"/>
                </a:solidFill>
              </a:rPr>
              <a:t>That’s what it really boils down to, in the end.</a:t>
            </a:r>
            <a:endParaRPr lang="en-ZA" sz="3600" dirty="0">
              <a:solidFill>
                <a:schemeClr val="bg1"/>
              </a:solidFill>
            </a:endParaRPr>
          </a:p>
          <a:p>
            <a:endParaRPr lang="en-ZA" sz="3600" dirty="0">
              <a:solidFill>
                <a:schemeClr val="bg1"/>
              </a:solidFill>
            </a:endParaRPr>
          </a:p>
        </p:txBody>
      </p:sp>
    </p:spTree>
    <p:extLst>
      <p:ext uri="{BB962C8B-B14F-4D97-AF65-F5344CB8AC3E}">
        <p14:creationId xmlns:p14="http://schemas.microsoft.com/office/powerpoint/2010/main" val="64880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 name="Picture 7"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9" name="TextBox 8"/>
          <p:cNvSpPr txBox="1"/>
          <p:nvPr/>
        </p:nvSpPr>
        <p:spPr>
          <a:xfrm>
            <a:off x="2514600" y="685800"/>
            <a:ext cx="6248400" cy="646331"/>
          </a:xfrm>
          <a:prstGeom prst="rect">
            <a:avLst/>
          </a:prstGeom>
          <a:noFill/>
        </p:spPr>
        <p:txBody>
          <a:bodyPr wrap="square" rtlCol="0">
            <a:spAutoFit/>
          </a:bodyPr>
          <a:lstStyle/>
          <a:p>
            <a:r>
              <a:rPr lang="en-ZA" sz="3600" dirty="0" smtClean="0">
                <a:solidFill>
                  <a:schemeClr val="bg1"/>
                </a:solidFill>
              </a:rPr>
              <a:t>Sourcing</a:t>
            </a:r>
            <a:endParaRPr lang="en-ZA" sz="3600" dirty="0">
              <a:solidFill>
                <a:schemeClr val="bg1"/>
              </a:solidFill>
            </a:endParaRPr>
          </a:p>
        </p:txBody>
      </p:sp>
      <p:sp>
        <p:nvSpPr>
          <p:cNvPr id="10" name="TextBox 9"/>
          <p:cNvSpPr txBox="1"/>
          <p:nvPr/>
        </p:nvSpPr>
        <p:spPr>
          <a:xfrm>
            <a:off x="2743200" y="1828800"/>
            <a:ext cx="6019800" cy="5016758"/>
          </a:xfrm>
          <a:prstGeom prst="rect">
            <a:avLst/>
          </a:prstGeom>
          <a:noFill/>
        </p:spPr>
        <p:txBody>
          <a:bodyPr wrap="square" rtlCol="0">
            <a:spAutoFit/>
          </a:bodyPr>
          <a:lstStyle/>
          <a:p>
            <a:r>
              <a:rPr lang="en-ZA" sz="2000" dirty="0" smtClean="0">
                <a:solidFill>
                  <a:schemeClr val="bg1"/>
                </a:solidFill>
              </a:rPr>
              <a:t>Student facilitators (and the student coordinator) approached lecturers to solicit teaching and learning materials</a:t>
            </a:r>
          </a:p>
          <a:p>
            <a:endParaRPr lang="en-ZA" sz="2000" dirty="0">
              <a:solidFill>
                <a:schemeClr val="bg1"/>
              </a:solidFill>
            </a:endParaRPr>
          </a:p>
          <a:p>
            <a:r>
              <a:rPr lang="en-ZA" sz="2000" dirty="0" smtClean="0">
                <a:solidFill>
                  <a:schemeClr val="bg1"/>
                </a:solidFill>
              </a:rPr>
              <a:t>Masters students selected due to their combination of:</a:t>
            </a:r>
          </a:p>
          <a:p>
            <a:pPr marL="285750" indent="-285750">
              <a:buFont typeface="Arial" pitchFamily="34" charset="0"/>
              <a:buChar char="•"/>
            </a:pPr>
            <a:r>
              <a:rPr lang="en-ZA" sz="2000" dirty="0" smtClean="0">
                <a:solidFill>
                  <a:schemeClr val="bg1"/>
                </a:solidFill>
              </a:rPr>
              <a:t>content knowledge: </a:t>
            </a:r>
            <a:r>
              <a:rPr lang="en-ZA" sz="2000" dirty="0">
                <a:solidFill>
                  <a:schemeClr val="bg1"/>
                </a:solidFill>
              </a:rPr>
              <a:t>knowing </a:t>
            </a:r>
            <a:r>
              <a:rPr lang="en-ZA" sz="2000" i="1" dirty="0">
                <a:solidFill>
                  <a:schemeClr val="bg1"/>
                </a:solidFill>
              </a:rPr>
              <a:t>what</a:t>
            </a:r>
            <a:r>
              <a:rPr lang="en-ZA" sz="2000" dirty="0">
                <a:solidFill>
                  <a:schemeClr val="bg1"/>
                </a:solidFill>
              </a:rPr>
              <a:t> would be worthy potential </a:t>
            </a:r>
            <a:r>
              <a:rPr lang="en-ZA" sz="2000" dirty="0" smtClean="0">
                <a:solidFill>
                  <a:schemeClr val="bg1"/>
                </a:solidFill>
              </a:rPr>
              <a:t>OER, and;</a:t>
            </a:r>
          </a:p>
          <a:p>
            <a:pPr marL="285750" indent="-285750">
              <a:buFont typeface="Arial" pitchFamily="34" charset="0"/>
              <a:buChar char="•"/>
            </a:pPr>
            <a:r>
              <a:rPr lang="en-ZA" sz="2000" dirty="0" smtClean="0">
                <a:solidFill>
                  <a:schemeClr val="bg1"/>
                </a:solidFill>
              </a:rPr>
              <a:t>personal relationships with lecturers: knowing </a:t>
            </a:r>
            <a:r>
              <a:rPr lang="en-ZA" sz="2000" i="1" dirty="0" smtClean="0">
                <a:solidFill>
                  <a:schemeClr val="bg1"/>
                </a:solidFill>
              </a:rPr>
              <a:t>who</a:t>
            </a:r>
            <a:r>
              <a:rPr lang="en-ZA" sz="2000" dirty="0" smtClean="0">
                <a:solidFill>
                  <a:schemeClr val="bg1"/>
                </a:solidFill>
              </a:rPr>
              <a:t> to contact.</a:t>
            </a:r>
          </a:p>
          <a:p>
            <a:endParaRPr lang="en-ZA" sz="2000" dirty="0">
              <a:solidFill>
                <a:schemeClr val="bg1"/>
              </a:solidFill>
            </a:endParaRPr>
          </a:p>
          <a:p>
            <a:r>
              <a:rPr lang="en-ZA" sz="2000" dirty="0" smtClean="0">
                <a:solidFill>
                  <a:schemeClr val="bg1"/>
                </a:solidFill>
              </a:rPr>
              <a:t>This process took time!</a:t>
            </a:r>
          </a:p>
          <a:p>
            <a:pPr marL="285750" indent="-285750">
              <a:buFont typeface="Arial" pitchFamily="34" charset="0"/>
              <a:buChar char="•"/>
            </a:pPr>
            <a:r>
              <a:rPr lang="en-ZA" sz="2000" dirty="0" smtClean="0">
                <a:solidFill>
                  <a:schemeClr val="bg1"/>
                </a:solidFill>
              </a:rPr>
              <a:t>Not all lecturers know about Open… anything, really</a:t>
            </a:r>
          </a:p>
          <a:p>
            <a:pPr marL="285750" indent="-285750">
              <a:buFont typeface="Arial" pitchFamily="34" charset="0"/>
              <a:buChar char="•"/>
            </a:pPr>
            <a:r>
              <a:rPr lang="en-ZA" sz="2000" dirty="0" smtClean="0">
                <a:solidFill>
                  <a:schemeClr val="bg1"/>
                </a:solidFill>
              </a:rPr>
              <a:t>Not all lecturers can see the value of sharing</a:t>
            </a:r>
          </a:p>
          <a:p>
            <a:pPr marL="285750" indent="-285750">
              <a:buFont typeface="Arial" pitchFamily="34" charset="0"/>
              <a:buChar char="•"/>
            </a:pPr>
            <a:r>
              <a:rPr lang="en-ZA" sz="2000" dirty="0" smtClean="0">
                <a:solidFill>
                  <a:schemeClr val="bg1"/>
                </a:solidFill>
              </a:rPr>
              <a:t>And some lecturers are actively antagonistic to the concept</a:t>
            </a:r>
          </a:p>
          <a:p>
            <a:endParaRPr lang="en-ZA" sz="2000" dirty="0">
              <a:solidFill>
                <a:schemeClr val="bg1"/>
              </a:solidFill>
            </a:endParaRPr>
          </a:p>
        </p:txBody>
      </p:sp>
    </p:spTree>
    <p:extLst>
      <p:ext uri="{BB962C8B-B14F-4D97-AF65-F5344CB8AC3E}">
        <p14:creationId xmlns:p14="http://schemas.microsoft.com/office/powerpoint/2010/main" val="215013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 name="Picture 7"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9" name="TextBox 8"/>
          <p:cNvSpPr txBox="1"/>
          <p:nvPr/>
        </p:nvSpPr>
        <p:spPr>
          <a:xfrm>
            <a:off x="2514600" y="685800"/>
            <a:ext cx="6248400" cy="646331"/>
          </a:xfrm>
          <a:prstGeom prst="rect">
            <a:avLst/>
          </a:prstGeom>
          <a:noFill/>
        </p:spPr>
        <p:txBody>
          <a:bodyPr wrap="square" rtlCol="0">
            <a:spAutoFit/>
          </a:bodyPr>
          <a:lstStyle/>
          <a:p>
            <a:r>
              <a:rPr lang="en-ZA" sz="3600" dirty="0" smtClean="0">
                <a:solidFill>
                  <a:schemeClr val="bg1"/>
                </a:solidFill>
              </a:rPr>
              <a:t>Adapting</a:t>
            </a:r>
            <a:endParaRPr lang="en-ZA" sz="3600" dirty="0">
              <a:solidFill>
                <a:schemeClr val="bg1"/>
              </a:solidFill>
            </a:endParaRPr>
          </a:p>
        </p:txBody>
      </p:sp>
      <p:sp>
        <p:nvSpPr>
          <p:cNvPr id="10" name="TextBox 9"/>
          <p:cNvSpPr txBox="1"/>
          <p:nvPr/>
        </p:nvSpPr>
        <p:spPr>
          <a:xfrm>
            <a:off x="2743200" y="1524000"/>
            <a:ext cx="5791200" cy="5324535"/>
          </a:xfrm>
          <a:prstGeom prst="rect">
            <a:avLst/>
          </a:prstGeom>
          <a:noFill/>
        </p:spPr>
        <p:txBody>
          <a:bodyPr wrap="square" rtlCol="0">
            <a:spAutoFit/>
          </a:bodyPr>
          <a:lstStyle/>
          <a:p>
            <a:r>
              <a:rPr lang="en-ZA" sz="2000" dirty="0" smtClean="0">
                <a:solidFill>
                  <a:schemeClr val="bg1"/>
                </a:solidFill>
              </a:rPr>
              <a:t>Copyright clearance</a:t>
            </a:r>
          </a:p>
          <a:p>
            <a:pPr marL="285750" indent="-285750">
              <a:buFont typeface="Arial" pitchFamily="34" charset="0"/>
              <a:buChar char="•"/>
            </a:pPr>
            <a:r>
              <a:rPr lang="en-ZA" sz="2000" dirty="0" smtClean="0">
                <a:solidFill>
                  <a:schemeClr val="bg1"/>
                </a:solidFill>
              </a:rPr>
              <a:t>Identify third-part copyright</a:t>
            </a:r>
            <a:endParaRPr lang="en-ZA" sz="2000" dirty="0">
              <a:solidFill>
                <a:schemeClr val="bg1"/>
              </a:solidFill>
            </a:endParaRPr>
          </a:p>
          <a:p>
            <a:pPr marL="285750" indent="-285750">
              <a:buFont typeface="Arial" pitchFamily="34" charset="0"/>
              <a:buChar char="•"/>
            </a:pPr>
            <a:r>
              <a:rPr lang="en-ZA" sz="2000" dirty="0" smtClean="0">
                <a:solidFill>
                  <a:schemeClr val="bg1"/>
                </a:solidFill>
              </a:rPr>
              <a:t>Identify rights status of said copyrighted material</a:t>
            </a:r>
          </a:p>
          <a:p>
            <a:pPr marL="742950" lvl="1" indent="-285750">
              <a:buFont typeface="Arial" pitchFamily="34" charset="0"/>
              <a:buChar char="•"/>
            </a:pPr>
            <a:r>
              <a:rPr lang="en-ZA" sz="2000" dirty="0" smtClean="0">
                <a:solidFill>
                  <a:schemeClr val="bg1"/>
                </a:solidFill>
              </a:rPr>
              <a:t>Replace</a:t>
            </a:r>
          </a:p>
          <a:p>
            <a:pPr marL="742950" lvl="1" indent="-285750">
              <a:buFont typeface="Arial" pitchFamily="34" charset="0"/>
              <a:buChar char="•"/>
            </a:pPr>
            <a:r>
              <a:rPr lang="en-ZA" sz="2000" dirty="0" smtClean="0">
                <a:solidFill>
                  <a:schemeClr val="bg1"/>
                </a:solidFill>
              </a:rPr>
              <a:t>Remake</a:t>
            </a:r>
          </a:p>
          <a:p>
            <a:pPr marL="742950" lvl="1" indent="-285750">
              <a:buFont typeface="Arial" pitchFamily="34" charset="0"/>
              <a:buChar char="•"/>
            </a:pPr>
            <a:r>
              <a:rPr lang="en-ZA" sz="2000" dirty="0" smtClean="0">
                <a:solidFill>
                  <a:schemeClr val="bg1"/>
                </a:solidFill>
              </a:rPr>
              <a:t>Request permission</a:t>
            </a:r>
          </a:p>
          <a:p>
            <a:pPr marL="742950" lvl="1" indent="-285750">
              <a:buFont typeface="Arial" pitchFamily="34" charset="0"/>
              <a:buChar char="•"/>
            </a:pPr>
            <a:endParaRPr lang="en-ZA" sz="2000" dirty="0">
              <a:solidFill>
                <a:schemeClr val="bg1"/>
              </a:solidFill>
            </a:endParaRPr>
          </a:p>
          <a:p>
            <a:pPr marL="285750" indent="-285750">
              <a:buFont typeface="Arial" pitchFamily="34" charset="0"/>
              <a:buChar char="•"/>
            </a:pPr>
            <a:r>
              <a:rPr lang="en-ZA" sz="2000" dirty="0" smtClean="0">
                <a:solidFill>
                  <a:schemeClr val="bg1"/>
                </a:solidFill>
              </a:rPr>
              <a:t>Pedagogical choices</a:t>
            </a:r>
          </a:p>
          <a:p>
            <a:pPr marL="742950" lvl="1" indent="-285750">
              <a:buFont typeface="Arial" pitchFamily="34" charset="0"/>
              <a:buChar char="•"/>
            </a:pPr>
            <a:r>
              <a:rPr lang="en-ZA" sz="2000" dirty="0" smtClean="0">
                <a:solidFill>
                  <a:schemeClr val="bg1"/>
                </a:solidFill>
              </a:rPr>
              <a:t>Not all content works in an online, </a:t>
            </a:r>
            <a:r>
              <a:rPr lang="en-ZA" sz="2000" dirty="0" err="1" smtClean="0">
                <a:solidFill>
                  <a:schemeClr val="bg1"/>
                </a:solidFill>
              </a:rPr>
              <a:t>decontextualised</a:t>
            </a:r>
            <a:r>
              <a:rPr lang="en-ZA" sz="2000" dirty="0" smtClean="0">
                <a:solidFill>
                  <a:schemeClr val="bg1"/>
                </a:solidFill>
              </a:rPr>
              <a:t> space</a:t>
            </a:r>
          </a:p>
          <a:p>
            <a:pPr marL="742950" lvl="1" indent="-285750">
              <a:buFont typeface="Arial" pitchFamily="34" charset="0"/>
              <a:buChar char="•"/>
            </a:pPr>
            <a:r>
              <a:rPr lang="en-ZA" sz="2000" dirty="0" smtClean="0">
                <a:solidFill>
                  <a:schemeClr val="bg1"/>
                </a:solidFill>
              </a:rPr>
              <a:t>Students therefore make some choices – in consultation with the lecturer – about removing or reworking some content entirely.</a:t>
            </a:r>
          </a:p>
          <a:p>
            <a:pPr marL="742950" lvl="1" indent="-285750">
              <a:buFont typeface="Arial" pitchFamily="34" charset="0"/>
              <a:buChar char="•"/>
            </a:pPr>
            <a:endParaRPr lang="en-ZA" sz="2000" dirty="0">
              <a:solidFill>
                <a:schemeClr val="bg1"/>
              </a:solidFill>
            </a:endParaRPr>
          </a:p>
          <a:p>
            <a:pPr marL="285750" indent="-285750">
              <a:buFont typeface="Arial" pitchFamily="34" charset="0"/>
              <a:buChar char="•"/>
            </a:pPr>
            <a:r>
              <a:rPr lang="en-ZA" sz="2000" dirty="0" smtClean="0">
                <a:solidFill>
                  <a:schemeClr val="bg1"/>
                </a:solidFill>
              </a:rPr>
              <a:t>Quality issues</a:t>
            </a:r>
          </a:p>
          <a:p>
            <a:pPr marL="742950" lvl="1" indent="-285750">
              <a:buFont typeface="Arial" pitchFamily="34" charset="0"/>
              <a:buChar char="•"/>
            </a:pPr>
            <a:r>
              <a:rPr lang="en-ZA" sz="2000" dirty="0" smtClean="0">
                <a:solidFill>
                  <a:schemeClr val="bg1"/>
                </a:solidFill>
              </a:rPr>
              <a:t>Fixing typos, adding reference sections, general tidying-up.</a:t>
            </a:r>
          </a:p>
        </p:txBody>
      </p:sp>
    </p:spTree>
    <p:extLst>
      <p:ext uri="{BB962C8B-B14F-4D97-AF65-F5344CB8AC3E}">
        <p14:creationId xmlns:p14="http://schemas.microsoft.com/office/powerpoint/2010/main" val="10730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 name="Picture 7"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9" name="TextBox 8"/>
          <p:cNvSpPr txBox="1"/>
          <p:nvPr/>
        </p:nvSpPr>
        <p:spPr>
          <a:xfrm>
            <a:off x="2514600" y="685800"/>
            <a:ext cx="6248400" cy="646331"/>
          </a:xfrm>
          <a:prstGeom prst="rect">
            <a:avLst/>
          </a:prstGeom>
          <a:noFill/>
        </p:spPr>
        <p:txBody>
          <a:bodyPr wrap="square" rtlCol="0">
            <a:spAutoFit/>
          </a:bodyPr>
          <a:lstStyle/>
          <a:p>
            <a:r>
              <a:rPr lang="en-ZA" sz="3600" dirty="0" smtClean="0">
                <a:solidFill>
                  <a:schemeClr val="bg1"/>
                </a:solidFill>
              </a:rPr>
              <a:t>Upload &amp; Moderation</a:t>
            </a:r>
            <a:endParaRPr lang="en-ZA" sz="3600" dirty="0">
              <a:solidFill>
                <a:schemeClr val="bg1"/>
              </a:solidFill>
            </a:endParaRPr>
          </a:p>
        </p:txBody>
      </p:sp>
      <p:sp>
        <p:nvSpPr>
          <p:cNvPr id="10" name="TextBox 9"/>
          <p:cNvSpPr txBox="1"/>
          <p:nvPr/>
        </p:nvSpPr>
        <p:spPr>
          <a:xfrm>
            <a:off x="2743200" y="1828800"/>
            <a:ext cx="5791200" cy="4093428"/>
          </a:xfrm>
          <a:prstGeom prst="rect">
            <a:avLst/>
          </a:prstGeom>
          <a:noFill/>
        </p:spPr>
        <p:txBody>
          <a:bodyPr wrap="square" rtlCol="0">
            <a:spAutoFit/>
          </a:bodyPr>
          <a:lstStyle/>
          <a:p>
            <a:r>
              <a:rPr lang="en-ZA" sz="2000" dirty="0" err="1" smtClean="0">
                <a:solidFill>
                  <a:schemeClr val="bg1"/>
                </a:solidFill>
              </a:rPr>
              <a:t>OpenContent</a:t>
            </a:r>
            <a:r>
              <a:rPr lang="en-ZA" sz="2000" dirty="0" smtClean="0">
                <a:solidFill>
                  <a:schemeClr val="bg1"/>
                </a:solidFill>
              </a:rPr>
              <a:t> is designed to be user-friendly for uploading content, using PeopleSoft and a relatively restricted set of metadata fields.</a:t>
            </a:r>
          </a:p>
          <a:p>
            <a:endParaRPr lang="en-ZA" sz="2000" dirty="0">
              <a:solidFill>
                <a:schemeClr val="bg1"/>
              </a:solidFill>
            </a:endParaRPr>
          </a:p>
          <a:p>
            <a:r>
              <a:rPr lang="en-ZA" sz="2000" dirty="0" smtClean="0">
                <a:solidFill>
                  <a:schemeClr val="bg1"/>
                </a:solidFill>
              </a:rPr>
              <a:t>Once content changes have been made, or a lecturer uploads their own content, it joins a moderation queue before being published.</a:t>
            </a:r>
          </a:p>
          <a:p>
            <a:endParaRPr lang="en-ZA" sz="2000" dirty="0">
              <a:solidFill>
                <a:schemeClr val="bg1"/>
              </a:solidFill>
            </a:endParaRPr>
          </a:p>
          <a:p>
            <a:r>
              <a:rPr lang="en-ZA" sz="2000" dirty="0" smtClean="0">
                <a:solidFill>
                  <a:schemeClr val="bg1"/>
                </a:solidFill>
              </a:rPr>
              <a:t>The project team at CILT moderate the resources, checking that the metadata matches the content, ensuring all fields are adequately filled, and publish the resource or remit back to the author if there are any problems.</a:t>
            </a:r>
            <a:endParaRPr lang="en-ZA" sz="2000" dirty="0">
              <a:solidFill>
                <a:schemeClr val="bg1"/>
              </a:solidFill>
            </a:endParaRPr>
          </a:p>
        </p:txBody>
      </p:sp>
    </p:spTree>
    <p:extLst>
      <p:ext uri="{BB962C8B-B14F-4D97-AF65-F5344CB8AC3E}">
        <p14:creationId xmlns:p14="http://schemas.microsoft.com/office/powerpoint/2010/main" val="107303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0" name="Group 169"/>
          <p:cNvGrpSpPr/>
          <p:nvPr/>
        </p:nvGrpSpPr>
        <p:grpSpPr>
          <a:xfrm>
            <a:off x="0" y="0"/>
            <a:ext cx="9144000" cy="6858000"/>
            <a:chOff x="0" y="0"/>
            <a:chExt cx="9144000" cy="6858000"/>
          </a:xfrm>
        </p:grpSpPr>
        <p:pic>
          <p:nvPicPr>
            <p:cNvPr id="165" name="Picture 164" descr="0908-[Converted].png"/>
            <p:cNvPicPr>
              <a:picLocks noChangeAspect="1"/>
            </p:cNvPicPr>
            <p:nvPr/>
          </p:nvPicPr>
          <p:blipFill>
            <a:blip r:embed="rId2" cstate="print"/>
            <a:srcRect r="7500"/>
            <a:stretch>
              <a:fillRect/>
            </a:stretch>
          </p:blipFill>
          <p:spPr>
            <a:xfrm>
              <a:off x="0" y="0"/>
              <a:ext cx="9144000" cy="6858000"/>
            </a:xfrm>
            <a:prstGeom prst="rect">
              <a:avLst/>
            </a:prstGeom>
          </p:spPr>
        </p:pic>
        <p:pic>
          <p:nvPicPr>
            <p:cNvPr id="167" name="Picture 166" descr="Picture1.png"/>
            <p:cNvPicPr>
              <a:picLocks noChangeAspect="1"/>
            </p:cNvPicPr>
            <p:nvPr/>
          </p:nvPicPr>
          <p:blipFill>
            <a:blip r:embed="rId3" cstate="print"/>
            <a:stretch>
              <a:fillRect/>
            </a:stretch>
          </p:blipFill>
          <p:spPr>
            <a:xfrm>
              <a:off x="4191000" y="838200"/>
              <a:ext cx="4498476" cy="3980359"/>
            </a:xfrm>
            <a:prstGeom prst="rect">
              <a:avLst/>
            </a:prstGeom>
          </p:spPr>
        </p:pic>
        <p:pic>
          <p:nvPicPr>
            <p:cNvPr id="169" name="Picture 168" descr="Picture2.png"/>
            <p:cNvPicPr>
              <a:picLocks noChangeAspect="1"/>
            </p:cNvPicPr>
            <p:nvPr/>
          </p:nvPicPr>
          <p:blipFill>
            <a:blip r:embed="rId4" cstate="print"/>
            <a:stretch>
              <a:fillRect/>
            </a:stretch>
          </p:blipFill>
          <p:spPr>
            <a:xfrm>
              <a:off x="4800600" y="4648200"/>
              <a:ext cx="3364714" cy="518117"/>
            </a:xfrm>
            <a:prstGeom prst="rect">
              <a:avLst/>
            </a:prstGeom>
          </p:spPr>
        </p:pic>
      </p:grpSp>
      <p:pic>
        <p:nvPicPr>
          <p:cNvPr id="172" name="Picture 171" descr="by-nc-[Converted].png"/>
          <p:cNvPicPr>
            <a:picLocks noChangeAspect="1"/>
          </p:cNvPicPr>
          <p:nvPr/>
        </p:nvPicPr>
        <p:blipFill>
          <a:blip r:embed="rId5" cstate="print"/>
          <a:stretch>
            <a:fillRect/>
          </a:stretch>
        </p:blipFill>
        <p:spPr>
          <a:xfrm>
            <a:off x="6019800" y="5181600"/>
            <a:ext cx="1143000" cy="400050"/>
          </a:xfrm>
          <a:prstGeom prst="rect">
            <a:avLst/>
          </a:prstGeom>
        </p:spPr>
      </p:pic>
      <p:pic>
        <p:nvPicPr>
          <p:cNvPr id="9" name="Picture 8" descr="Copyright-PPT3.png"/>
          <p:cNvPicPr>
            <a:picLocks noChangeAspect="1"/>
          </p:cNvPicPr>
          <p:nvPr/>
        </p:nvPicPr>
        <p:blipFill rotWithShape="1">
          <a:blip r:embed="rId6" cstate="print"/>
          <a:srcRect l="48791" t="64121" r="1"/>
          <a:stretch/>
        </p:blipFill>
        <p:spPr>
          <a:xfrm>
            <a:off x="4800600" y="4655647"/>
            <a:ext cx="2971800" cy="1244138"/>
          </a:xfrm>
          <a:prstGeom prst="rect">
            <a:avLst/>
          </a:prstGeom>
        </p:spPr>
      </p:pic>
      <p:sp>
        <p:nvSpPr>
          <p:cNvPr id="2" name="TextBox 1"/>
          <p:cNvSpPr txBox="1"/>
          <p:nvPr/>
        </p:nvSpPr>
        <p:spPr>
          <a:xfrm>
            <a:off x="4343400" y="4889718"/>
            <a:ext cx="4346076" cy="1384995"/>
          </a:xfrm>
          <a:prstGeom prst="rect">
            <a:avLst/>
          </a:prstGeom>
          <a:noFill/>
        </p:spPr>
        <p:txBody>
          <a:bodyPr wrap="square" rtlCol="0">
            <a:spAutoFit/>
          </a:bodyPr>
          <a:lstStyle/>
          <a:p>
            <a:pPr algn="ctr"/>
            <a:r>
              <a:rPr lang="en-ZA" sz="2800" dirty="0" smtClean="0">
                <a:solidFill>
                  <a:schemeClr val="bg1"/>
                </a:solidFill>
              </a:rPr>
              <a:t>Original by Shihaam Donnelly</a:t>
            </a:r>
          </a:p>
          <a:p>
            <a:pPr algn="ctr"/>
            <a:r>
              <a:rPr lang="en-ZA" sz="2800" dirty="0" smtClean="0">
                <a:solidFill>
                  <a:schemeClr val="bg1"/>
                </a:solidFill>
              </a:rPr>
              <a:t>Adapted by Thomas King</a:t>
            </a:r>
            <a:endParaRPr lang="en-ZA" sz="28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3" name="TextBox 2"/>
          <p:cNvSpPr txBox="1"/>
          <p:nvPr/>
        </p:nvSpPr>
        <p:spPr>
          <a:xfrm>
            <a:off x="2286000" y="762000"/>
            <a:ext cx="6477000" cy="5078313"/>
          </a:xfrm>
          <a:prstGeom prst="rect">
            <a:avLst/>
          </a:prstGeom>
          <a:noFill/>
        </p:spPr>
        <p:txBody>
          <a:bodyPr wrap="square" rtlCol="0">
            <a:spAutoFit/>
          </a:bodyPr>
          <a:lstStyle/>
          <a:p>
            <a:r>
              <a:rPr lang="en-ZA" sz="3600" dirty="0" smtClean="0">
                <a:solidFill>
                  <a:schemeClr val="bg1"/>
                </a:solidFill>
              </a:rPr>
              <a:t>Disclaimer!</a:t>
            </a:r>
          </a:p>
          <a:p>
            <a:endParaRPr lang="en-ZA" sz="3600" dirty="0" smtClean="0">
              <a:solidFill>
                <a:schemeClr val="bg1"/>
              </a:solidFill>
            </a:endParaRPr>
          </a:p>
          <a:p>
            <a:r>
              <a:rPr lang="en-ZA" sz="2800" dirty="0" smtClean="0">
                <a:solidFill>
                  <a:schemeClr val="bg1"/>
                </a:solidFill>
              </a:rPr>
              <a:t>I am an anthropologist/ educational technologist, not a copyright lawyer.</a:t>
            </a:r>
          </a:p>
          <a:p>
            <a:endParaRPr lang="en-ZA" sz="2800" dirty="0">
              <a:solidFill>
                <a:schemeClr val="bg1"/>
              </a:solidFill>
            </a:endParaRPr>
          </a:p>
          <a:p>
            <a:r>
              <a:rPr lang="en-ZA" sz="2800" dirty="0" smtClean="0">
                <a:solidFill>
                  <a:schemeClr val="bg1"/>
                </a:solidFill>
              </a:rPr>
              <a:t>I cannot therefore offer </a:t>
            </a:r>
            <a:r>
              <a:rPr lang="en-ZA" sz="2800" i="1" dirty="0" smtClean="0">
                <a:solidFill>
                  <a:schemeClr val="bg1"/>
                </a:solidFill>
              </a:rPr>
              <a:t>legal</a:t>
            </a:r>
            <a:r>
              <a:rPr lang="en-ZA" sz="2800" dirty="0" smtClean="0">
                <a:solidFill>
                  <a:schemeClr val="bg1"/>
                </a:solidFill>
              </a:rPr>
              <a:t> counsel, advice, or representation</a:t>
            </a:r>
          </a:p>
          <a:p>
            <a:endParaRPr lang="en-ZA" sz="2800" dirty="0">
              <a:solidFill>
                <a:schemeClr val="bg1"/>
              </a:solidFill>
            </a:endParaRPr>
          </a:p>
          <a:p>
            <a:r>
              <a:rPr lang="en-ZA" sz="2800" dirty="0" smtClean="0">
                <a:solidFill>
                  <a:schemeClr val="bg1"/>
                </a:solidFill>
              </a:rPr>
              <a:t>(In case that should be relevant)</a:t>
            </a:r>
          </a:p>
          <a:p>
            <a:endParaRPr lang="en-ZA" sz="2800" dirty="0">
              <a:solidFill>
                <a:schemeClr val="bg1"/>
              </a:solidFill>
            </a:endParaRPr>
          </a:p>
          <a:p>
            <a:r>
              <a:rPr lang="en-ZA" sz="2800" dirty="0" smtClean="0">
                <a:solidFill>
                  <a:schemeClr val="bg1"/>
                </a:solidFill>
              </a:rPr>
              <a:t>(… but it won’t be)</a:t>
            </a:r>
            <a:endParaRPr lang="en-ZA" sz="2800" dirty="0">
              <a:solidFill>
                <a:schemeClr val="bg1"/>
              </a:solidFill>
            </a:endParaRPr>
          </a:p>
        </p:txBody>
      </p:sp>
    </p:spTree>
    <p:extLst>
      <p:ext uri="{BB962C8B-B14F-4D97-AF65-F5344CB8AC3E}">
        <p14:creationId xmlns:p14="http://schemas.microsoft.com/office/powerpoint/2010/main" val="1339354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right-PPT3.png"/>
          <p:cNvPicPr>
            <a:picLocks noChangeAspect="1"/>
          </p:cNvPicPr>
          <p:nvPr/>
        </p:nvPicPr>
        <p:blipFill>
          <a:blip r:embed="rId2" cstate="print"/>
          <a:srcRect l="887" t="1111"/>
          <a:stretch>
            <a:fillRect/>
          </a:stretch>
        </p:blipFill>
        <p:spPr>
          <a:xfrm>
            <a:off x="0" y="0"/>
            <a:ext cx="9144000" cy="6858000"/>
          </a:xfrm>
          <a:prstGeom prst="rect">
            <a:avLst/>
          </a:prstGeom>
        </p:spPr>
      </p:pic>
      <p:sp>
        <p:nvSpPr>
          <p:cNvPr id="4" name="TextBox 3"/>
          <p:cNvSpPr txBox="1"/>
          <p:nvPr/>
        </p:nvSpPr>
        <p:spPr>
          <a:xfrm>
            <a:off x="2438400" y="340340"/>
            <a:ext cx="6477000" cy="6370975"/>
          </a:xfrm>
          <a:prstGeom prst="rect">
            <a:avLst/>
          </a:prstGeom>
          <a:noFill/>
        </p:spPr>
        <p:txBody>
          <a:bodyPr wrap="square" rtlCol="0">
            <a:spAutoFit/>
          </a:bodyPr>
          <a:lstStyle/>
          <a:p>
            <a:r>
              <a:rPr lang="en-ZA" sz="4800" dirty="0" smtClean="0">
                <a:solidFill>
                  <a:schemeClr val="bg1"/>
                </a:solidFill>
              </a:rPr>
              <a:t>What is Copyright?</a:t>
            </a:r>
          </a:p>
          <a:p>
            <a:r>
              <a:rPr lang="en-ZA" sz="3600" i="1" dirty="0" smtClean="0">
                <a:solidFill>
                  <a:schemeClr val="bg1"/>
                </a:solidFill>
              </a:rPr>
              <a:t>A set of exclusive rights, granted to the author, regarding a specific work, including:</a:t>
            </a:r>
          </a:p>
          <a:p>
            <a:pPr marL="457200" indent="-457200">
              <a:buFont typeface="Arial" pitchFamily="34" charset="0"/>
              <a:buChar char="•"/>
            </a:pPr>
            <a:r>
              <a:rPr lang="en-ZA" sz="2800" dirty="0" smtClean="0">
                <a:solidFill>
                  <a:schemeClr val="bg1"/>
                </a:solidFill>
              </a:rPr>
              <a:t>Right to reproduce</a:t>
            </a:r>
          </a:p>
          <a:p>
            <a:pPr marL="457200" indent="-457200">
              <a:buFont typeface="Arial" pitchFamily="34" charset="0"/>
              <a:buChar char="•"/>
            </a:pPr>
            <a:r>
              <a:rPr lang="en-ZA" sz="2800" dirty="0" smtClean="0">
                <a:solidFill>
                  <a:schemeClr val="bg1"/>
                </a:solidFill>
              </a:rPr>
              <a:t>Right to adapt</a:t>
            </a:r>
          </a:p>
          <a:p>
            <a:pPr marL="457200" indent="-457200">
              <a:buFont typeface="Arial" pitchFamily="34" charset="0"/>
              <a:buChar char="•"/>
            </a:pPr>
            <a:r>
              <a:rPr lang="en-ZA" sz="2800" dirty="0" smtClean="0">
                <a:solidFill>
                  <a:schemeClr val="bg1"/>
                </a:solidFill>
              </a:rPr>
              <a:t>Right to distribute or sell</a:t>
            </a:r>
          </a:p>
          <a:p>
            <a:pPr marL="457200" indent="-457200">
              <a:buFont typeface="Arial" pitchFamily="34" charset="0"/>
              <a:buChar char="•"/>
            </a:pPr>
            <a:r>
              <a:rPr lang="en-ZA" sz="2800" dirty="0" smtClean="0">
                <a:solidFill>
                  <a:schemeClr val="bg1"/>
                </a:solidFill>
              </a:rPr>
              <a:t>Right to publish</a:t>
            </a:r>
          </a:p>
          <a:p>
            <a:pPr marL="457200" indent="-457200">
              <a:buFont typeface="Arial" pitchFamily="34" charset="0"/>
              <a:buChar char="•"/>
            </a:pPr>
            <a:r>
              <a:rPr lang="en-ZA" sz="2800" dirty="0" smtClean="0">
                <a:solidFill>
                  <a:schemeClr val="bg1"/>
                </a:solidFill>
              </a:rPr>
              <a:t>Right to perform or broadcast</a:t>
            </a:r>
          </a:p>
          <a:p>
            <a:pPr marL="457200" indent="-457200">
              <a:buFont typeface="Arial" pitchFamily="34" charset="0"/>
              <a:buChar char="•"/>
            </a:pPr>
            <a:r>
              <a:rPr lang="en-ZA" sz="2800" dirty="0" smtClean="0">
                <a:solidFill>
                  <a:schemeClr val="bg1"/>
                </a:solidFill>
              </a:rPr>
              <a:t>Freedom to transfer the rights</a:t>
            </a:r>
          </a:p>
          <a:p>
            <a:pPr marL="457200" indent="-457200">
              <a:buFont typeface="Arial" pitchFamily="34" charset="0"/>
              <a:buChar char="•"/>
            </a:pPr>
            <a:r>
              <a:rPr lang="en-ZA" sz="2800" dirty="0" smtClean="0">
                <a:solidFill>
                  <a:schemeClr val="bg1"/>
                </a:solidFill>
              </a:rPr>
              <a:t>Freedom to grant permission to use the work in a specified manner</a:t>
            </a:r>
          </a:p>
          <a:p>
            <a:pPr marL="457200" indent="-457200">
              <a:buFont typeface="Arial" pitchFamily="34" charset="0"/>
              <a:buChar char="•"/>
            </a:pPr>
            <a:endParaRPr lang="en-ZA" sz="2800" b="1" dirty="0" smtClean="0">
              <a:solidFill>
                <a:schemeClr val="bg1"/>
              </a:solidFill>
            </a:endParaRPr>
          </a:p>
        </p:txBody>
      </p:sp>
    </p:spTree>
    <p:extLst>
      <p:ext uri="{BB962C8B-B14F-4D97-AF65-F5344CB8AC3E}">
        <p14:creationId xmlns:p14="http://schemas.microsoft.com/office/powerpoint/2010/main" val="3889765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opyright-PPT3.png"/>
          <p:cNvPicPr>
            <a:picLocks noChangeAspect="1"/>
          </p:cNvPicPr>
          <p:nvPr/>
        </p:nvPicPr>
        <p:blipFill>
          <a:blip r:embed="rId3" cstate="print"/>
          <a:srcRect l="887" t="1111"/>
          <a:stretch>
            <a:fillRect/>
          </a:stretch>
        </p:blipFill>
        <p:spPr>
          <a:xfrm>
            <a:off x="0" y="0"/>
            <a:ext cx="9144000" cy="6858000"/>
          </a:xfrm>
          <a:prstGeom prst="rect">
            <a:avLst/>
          </a:prstGeom>
        </p:spPr>
      </p:pic>
      <p:pic>
        <p:nvPicPr>
          <p:cNvPr id="12" name="Picture 11" descr="cc-[Converted].png"/>
          <p:cNvPicPr>
            <a:picLocks noChangeAspect="1"/>
          </p:cNvPicPr>
          <p:nvPr/>
        </p:nvPicPr>
        <p:blipFill>
          <a:blip r:embed="rId4" cstate="print"/>
          <a:stretch>
            <a:fillRect/>
          </a:stretch>
        </p:blipFill>
        <p:spPr>
          <a:xfrm>
            <a:off x="1143000" y="609600"/>
            <a:ext cx="457200" cy="457200"/>
          </a:xfrm>
          <a:prstGeom prst="rect">
            <a:avLst/>
          </a:prstGeom>
        </p:spPr>
      </p:pic>
      <p:pic>
        <p:nvPicPr>
          <p:cNvPr id="13" name="Picture 12" descr="cc-[Converted].png"/>
          <p:cNvPicPr>
            <a:picLocks noChangeAspect="1"/>
          </p:cNvPicPr>
          <p:nvPr/>
        </p:nvPicPr>
        <p:blipFill>
          <a:blip r:embed="rId4" cstate="print"/>
          <a:stretch>
            <a:fillRect/>
          </a:stretch>
        </p:blipFill>
        <p:spPr>
          <a:xfrm>
            <a:off x="533400" y="1295400"/>
            <a:ext cx="457200" cy="457200"/>
          </a:xfrm>
          <a:prstGeom prst="rect">
            <a:avLst/>
          </a:prstGeom>
        </p:spPr>
      </p:pic>
      <p:pic>
        <p:nvPicPr>
          <p:cNvPr id="14" name="Picture 13" descr="cc-[Converted].png"/>
          <p:cNvPicPr>
            <a:picLocks noChangeAspect="1"/>
          </p:cNvPicPr>
          <p:nvPr/>
        </p:nvPicPr>
        <p:blipFill>
          <a:blip r:embed="rId4" cstate="print"/>
          <a:stretch>
            <a:fillRect/>
          </a:stretch>
        </p:blipFill>
        <p:spPr>
          <a:xfrm>
            <a:off x="1447800" y="2667000"/>
            <a:ext cx="457200" cy="457200"/>
          </a:xfrm>
          <a:prstGeom prst="rect">
            <a:avLst/>
          </a:prstGeom>
        </p:spPr>
      </p:pic>
      <p:pic>
        <p:nvPicPr>
          <p:cNvPr id="15" name="Picture 14" descr="cc-[Converted].png"/>
          <p:cNvPicPr>
            <a:picLocks noChangeAspect="1"/>
          </p:cNvPicPr>
          <p:nvPr/>
        </p:nvPicPr>
        <p:blipFill>
          <a:blip r:embed="rId4" cstate="print"/>
          <a:stretch>
            <a:fillRect/>
          </a:stretch>
        </p:blipFill>
        <p:spPr>
          <a:xfrm>
            <a:off x="838200" y="3657600"/>
            <a:ext cx="457200" cy="457200"/>
          </a:xfrm>
          <a:prstGeom prst="rect">
            <a:avLst/>
          </a:prstGeom>
        </p:spPr>
      </p:pic>
      <p:pic>
        <p:nvPicPr>
          <p:cNvPr id="16" name="Picture 15" descr="cc-[Converted].png"/>
          <p:cNvPicPr>
            <a:picLocks noChangeAspect="1"/>
          </p:cNvPicPr>
          <p:nvPr/>
        </p:nvPicPr>
        <p:blipFill>
          <a:blip r:embed="rId4" cstate="print"/>
          <a:stretch>
            <a:fillRect/>
          </a:stretch>
        </p:blipFill>
        <p:spPr>
          <a:xfrm>
            <a:off x="381000" y="4953000"/>
            <a:ext cx="457200" cy="457200"/>
          </a:xfrm>
          <a:prstGeom prst="rect">
            <a:avLst/>
          </a:prstGeom>
        </p:spPr>
      </p:pic>
      <p:sp>
        <p:nvSpPr>
          <p:cNvPr id="4" name="TextBox 3"/>
          <p:cNvSpPr txBox="1"/>
          <p:nvPr/>
        </p:nvSpPr>
        <p:spPr>
          <a:xfrm>
            <a:off x="2667000" y="533400"/>
            <a:ext cx="5791200" cy="5324535"/>
          </a:xfrm>
          <a:prstGeom prst="rect">
            <a:avLst/>
          </a:prstGeom>
          <a:noFill/>
        </p:spPr>
        <p:txBody>
          <a:bodyPr wrap="square" rtlCol="0">
            <a:spAutoFit/>
          </a:bodyPr>
          <a:lstStyle/>
          <a:p>
            <a:r>
              <a:rPr lang="en-ZA" sz="4800" dirty="0" smtClean="0">
                <a:solidFill>
                  <a:schemeClr val="bg1"/>
                </a:solidFill>
              </a:rPr>
              <a:t>Copyright law and its implications for the educator</a:t>
            </a:r>
          </a:p>
          <a:p>
            <a:pPr marL="457200" indent="-457200">
              <a:buFont typeface="Arial" pitchFamily="34" charset="0"/>
              <a:buChar char="•"/>
            </a:pPr>
            <a:r>
              <a:rPr lang="en-ZA" sz="2800" dirty="0" smtClean="0">
                <a:solidFill>
                  <a:schemeClr val="bg1"/>
                </a:solidFill>
              </a:rPr>
              <a:t>Copyright is automatically assigned</a:t>
            </a:r>
          </a:p>
          <a:p>
            <a:pPr marL="457200" indent="-457200">
              <a:buFont typeface="Arial" pitchFamily="34" charset="0"/>
              <a:buChar char="•"/>
            </a:pPr>
            <a:r>
              <a:rPr lang="en-ZA" sz="2800" dirty="0" smtClean="0">
                <a:solidFill>
                  <a:schemeClr val="bg1"/>
                </a:solidFill>
              </a:rPr>
              <a:t>In SA, it persists 50 years </a:t>
            </a:r>
          </a:p>
          <a:p>
            <a:pPr marL="457200" indent="-457200">
              <a:buFont typeface="Arial" pitchFamily="34" charset="0"/>
              <a:buChar char="•"/>
            </a:pPr>
            <a:r>
              <a:rPr lang="en-ZA" sz="2800" dirty="0" smtClean="0">
                <a:solidFill>
                  <a:schemeClr val="bg1"/>
                </a:solidFill>
              </a:rPr>
              <a:t>Copyright owners may transfer their rights or grant individuals permission to use the work</a:t>
            </a:r>
          </a:p>
          <a:p>
            <a:pPr marL="457200" indent="-457200">
              <a:buFont typeface="Arial" pitchFamily="34" charset="0"/>
              <a:buChar char="•"/>
            </a:pPr>
            <a:r>
              <a:rPr lang="en-ZA" sz="2800" dirty="0" smtClean="0">
                <a:solidFill>
                  <a:schemeClr val="bg1"/>
                </a:solidFill>
              </a:rPr>
              <a:t>And most importantly: copyright applies to </a:t>
            </a:r>
            <a:r>
              <a:rPr lang="en-ZA" sz="2800" i="1" dirty="0" smtClean="0">
                <a:solidFill>
                  <a:schemeClr val="bg1"/>
                </a:solidFill>
              </a:rPr>
              <a:t>items</a:t>
            </a:r>
            <a:r>
              <a:rPr lang="en-ZA" sz="2800" dirty="0" smtClean="0">
                <a:solidFill>
                  <a:schemeClr val="bg1"/>
                </a:solidFill>
              </a:rPr>
              <a:t>, not </a:t>
            </a:r>
            <a:r>
              <a:rPr lang="en-ZA" sz="2800" i="1" dirty="0" smtClean="0">
                <a:solidFill>
                  <a:schemeClr val="bg1"/>
                </a:solidFill>
              </a:rPr>
              <a:t>ideas</a:t>
            </a:r>
            <a:r>
              <a:rPr lang="en-ZA" sz="2800" dirty="0" smtClean="0">
                <a:solidFill>
                  <a:schemeClr val="bg1"/>
                </a:solidFill>
              </a:rPr>
              <a:t>.</a:t>
            </a:r>
            <a:endParaRPr lang="en-ZA" sz="28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1572</TotalTime>
  <Words>755</Words>
  <Application>Microsoft Office PowerPoint</Application>
  <PresentationFormat>On-screen Show (4:3)</PresentationFormat>
  <Paragraphs>139</Paragraphs>
  <Slides>24</Slides>
  <Notes>12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Shihaam Donnelly</dc:creator>
  <cp:lastModifiedBy>User</cp:lastModifiedBy>
  <cp:revision>84</cp:revision>
  <dcterms:created xsi:type="dcterms:W3CDTF">2010-10-13T11:31:13Z</dcterms:created>
  <dcterms:modified xsi:type="dcterms:W3CDTF">2014-03-14T12:32:55Z</dcterms:modified>
</cp:coreProperties>
</file>