
<file path=[Content_Types].xml><?xml version="1.0" encoding="utf-8"?>
<Types xmlns="http://schemas.openxmlformats.org/package/2006/content-types">
  <Default Extension="fntdata" ContentType="application/x-fontdata"/>
  <Default Extension="gif" ContentType="image/gif"/>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0" r:id="rId4"/>
  </p:sldMasterIdLst>
  <p:notesMasterIdLst>
    <p:notesMasterId r:id="rId31"/>
  </p:notesMasterIdLst>
  <p:sldIdLst>
    <p:sldId id="256" r:id="rId5"/>
    <p:sldId id="300" r:id="rId6"/>
    <p:sldId id="259" r:id="rId7"/>
    <p:sldId id="260" r:id="rId8"/>
    <p:sldId id="263" r:id="rId9"/>
    <p:sldId id="261" r:id="rId10"/>
    <p:sldId id="262" r:id="rId11"/>
    <p:sldId id="294" r:id="rId12"/>
    <p:sldId id="264" r:id="rId13"/>
    <p:sldId id="301" r:id="rId14"/>
    <p:sldId id="265" r:id="rId15"/>
    <p:sldId id="295" r:id="rId16"/>
    <p:sldId id="268" r:id="rId17"/>
    <p:sldId id="269" r:id="rId18"/>
    <p:sldId id="296" r:id="rId19"/>
    <p:sldId id="302" r:id="rId20"/>
    <p:sldId id="272" r:id="rId21"/>
    <p:sldId id="297" r:id="rId22"/>
    <p:sldId id="275" r:id="rId23"/>
    <p:sldId id="278" r:id="rId24"/>
    <p:sldId id="298" r:id="rId25"/>
    <p:sldId id="287" r:id="rId26"/>
    <p:sldId id="288" r:id="rId27"/>
    <p:sldId id="293" r:id="rId28"/>
    <p:sldId id="299" r:id="rId29"/>
    <p:sldId id="291" r:id="rId30"/>
  </p:sldIdLst>
  <p:sldSz cx="9144000" cy="5143500" type="screen16x9"/>
  <p:notesSz cx="6858000" cy="9144000"/>
  <p:embeddedFontLst>
    <p:embeddedFont>
      <p:font typeface="Caveat"/>
      <p:regular r:id="rId32"/>
      <p:bold r:id="rId3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D59C4"/>
    <a:srgbClr val="95EFC8"/>
    <a:srgbClr val="195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A63CBB8-9EBF-402C-BE21-09E3A495AF03}" v="12" dt="2024-11-11T10:17:52.05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5" d="100"/>
          <a:sy n="105" d="100"/>
        </p:scale>
        <p:origin x="802" y="62"/>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microsoft.com/office/2015/10/relationships/revisionInfo" Target="revisionInfo.xml"/><Relationship Id="rId21" Type="http://schemas.openxmlformats.org/officeDocument/2006/relationships/slide" Target="slides/slide17.xml"/><Relationship Id="rId34"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font" Target="fonts/font2.fntdata"/><Relationship Id="rId38"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font" Target="fonts/font1.fntdata"/><Relationship Id="rId37"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ichelle Willmers" userId="11449977-591e-4f0b-823a-e7627c7fee8c" providerId="ADAL" clId="{FA63CBB8-9EBF-402C-BE21-09E3A495AF03}"/>
    <pc:docChg chg="undo custSel addSld delSld modSld">
      <pc:chgData name="Michelle Willmers" userId="11449977-591e-4f0b-823a-e7627c7fee8c" providerId="ADAL" clId="{FA63CBB8-9EBF-402C-BE21-09E3A495AF03}" dt="2024-11-11T10:18:23.793" v="426" actId="14100"/>
      <pc:docMkLst>
        <pc:docMk/>
      </pc:docMkLst>
      <pc:sldChg chg="addSp delSp modSp mod">
        <pc:chgData name="Michelle Willmers" userId="11449977-591e-4f0b-823a-e7627c7fee8c" providerId="ADAL" clId="{FA63CBB8-9EBF-402C-BE21-09E3A495AF03}" dt="2024-11-11T09:59:09.912" v="106" actId="1036"/>
        <pc:sldMkLst>
          <pc:docMk/>
          <pc:sldMk cId="0" sldId="256"/>
        </pc:sldMkLst>
        <pc:spChg chg="mod">
          <ac:chgData name="Michelle Willmers" userId="11449977-591e-4f0b-823a-e7627c7fee8c" providerId="ADAL" clId="{FA63CBB8-9EBF-402C-BE21-09E3A495AF03}" dt="2024-11-11T06:55:01.455" v="48" actId="20577"/>
          <ac:spMkLst>
            <pc:docMk/>
            <pc:sldMk cId="0" sldId="256"/>
            <ac:spMk id="61" creationId="{00000000-0000-0000-0000-000000000000}"/>
          </ac:spMkLst>
        </pc:spChg>
        <pc:spChg chg="mod">
          <ac:chgData name="Michelle Willmers" userId="11449977-591e-4f0b-823a-e7627c7fee8c" providerId="ADAL" clId="{FA63CBB8-9EBF-402C-BE21-09E3A495AF03}" dt="2024-11-11T06:54:40.205" v="31" actId="207"/>
          <ac:spMkLst>
            <pc:docMk/>
            <pc:sldMk cId="0" sldId="256"/>
            <ac:spMk id="62" creationId="{00000000-0000-0000-0000-000000000000}"/>
          </ac:spMkLst>
        </pc:spChg>
        <pc:spChg chg="mod">
          <ac:chgData name="Michelle Willmers" userId="11449977-591e-4f0b-823a-e7627c7fee8c" providerId="ADAL" clId="{FA63CBB8-9EBF-402C-BE21-09E3A495AF03}" dt="2024-11-11T06:54:48.992" v="34" actId="20577"/>
          <ac:spMkLst>
            <pc:docMk/>
            <pc:sldMk cId="0" sldId="256"/>
            <ac:spMk id="66" creationId="{00000000-0000-0000-0000-000000000000}"/>
          </ac:spMkLst>
        </pc:spChg>
        <pc:picChg chg="add mod">
          <ac:chgData name="Michelle Willmers" userId="11449977-591e-4f0b-823a-e7627c7fee8c" providerId="ADAL" clId="{FA63CBB8-9EBF-402C-BE21-09E3A495AF03}" dt="2024-11-11T09:59:09.912" v="106" actId="1036"/>
          <ac:picMkLst>
            <pc:docMk/>
            <pc:sldMk cId="0" sldId="256"/>
            <ac:picMk id="3" creationId="{B08929D5-F8C0-6BE8-8CFE-899D8EE1196F}"/>
          </ac:picMkLst>
        </pc:picChg>
        <pc:picChg chg="del">
          <ac:chgData name="Michelle Willmers" userId="11449977-591e-4f0b-823a-e7627c7fee8c" providerId="ADAL" clId="{FA63CBB8-9EBF-402C-BE21-09E3A495AF03}" dt="2024-11-11T09:58:15.740" v="90" actId="478"/>
          <ac:picMkLst>
            <pc:docMk/>
            <pc:sldMk cId="0" sldId="256"/>
            <ac:picMk id="64" creationId="{00000000-0000-0000-0000-000000000000}"/>
          </ac:picMkLst>
        </pc:picChg>
        <pc:picChg chg="mod">
          <ac:chgData name="Michelle Willmers" userId="11449977-591e-4f0b-823a-e7627c7fee8c" providerId="ADAL" clId="{FA63CBB8-9EBF-402C-BE21-09E3A495AF03}" dt="2024-11-11T09:58:46.611" v="96" actId="1076"/>
          <ac:picMkLst>
            <pc:docMk/>
            <pc:sldMk cId="0" sldId="256"/>
            <ac:picMk id="65" creationId="{00000000-0000-0000-0000-000000000000}"/>
          </ac:picMkLst>
        </pc:picChg>
      </pc:sldChg>
      <pc:sldChg chg="modSp mod">
        <pc:chgData name="Michelle Willmers" userId="11449977-591e-4f0b-823a-e7627c7fee8c" providerId="ADAL" clId="{FA63CBB8-9EBF-402C-BE21-09E3A495AF03}" dt="2024-11-11T10:18:23.793" v="426" actId="14100"/>
        <pc:sldMkLst>
          <pc:docMk/>
          <pc:sldMk cId="0" sldId="263"/>
        </pc:sldMkLst>
        <pc:spChg chg="mod">
          <ac:chgData name="Michelle Willmers" userId="11449977-591e-4f0b-823a-e7627c7fee8c" providerId="ADAL" clId="{FA63CBB8-9EBF-402C-BE21-09E3A495AF03}" dt="2024-11-11T10:18:23.793" v="426" actId="14100"/>
          <ac:spMkLst>
            <pc:docMk/>
            <pc:sldMk cId="0" sldId="263"/>
            <ac:spMk id="139" creationId="{00000000-0000-0000-0000-000000000000}"/>
          </ac:spMkLst>
        </pc:spChg>
      </pc:sldChg>
      <pc:sldChg chg="del">
        <pc:chgData name="Michelle Willmers" userId="11449977-591e-4f0b-823a-e7627c7fee8c" providerId="ADAL" clId="{FA63CBB8-9EBF-402C-BE21-09E3A495AF03}" dt="2024-11-11T09:49:47.671" v="62" actId="47"/>
        <pc:sldMkLst>
          <pc:docMk/>
          <pc:sldMk cId="0" sldId="266"/>
        </pc:sldMkLst>
      </pc:sldChg>
      <pc:sldChg chg="addSp delSp modSp mod">
        <pc:chgData name="Michelle Willmers" userId="11449977-591e-4f0b-823a-e7627c7fee8c" providerId="ADAL" clId="{FA63CBB8-9EBF-402C-BE21-09E3A495AF03}" dt="2024-11-11T10:15:48.434" v="411" actId="20577"/>
        <pc:sldMkLst>
          <pc:docMk/>
          <pc:sldMk cId="0" sldId="272"/>
        </pc:sldMkLst>
        <pc:spChg chg="mod">
          <ac:chgData name="Michelle Willmers" userId="11449977-591e-4f0b-823a-e7627c7fee8c" providerId="ADAL" clId="{FA63CBB8-9EBF-402C-BE21-09E3A495AF03}" dt="2024-11-11T10:04:39.283" v="230" actId="207"/>
          <ac:spMkLst>
            <pc:docMk/>
            <pc:sldMk cId="0" sldId="272"/>
            <ac:spMk id="2" creationId="{CDE62D10-7E82-37CC-CCB8-B3E81F327F5A}"/>
          </ac:spMkLst>
        </pc:spChg>
        <pc:spChg chg="mod">
          <ac:chgData name="Michelle Willmers" userId="11449977-591e-4f0b-823a-e7627c7fee8c" providerId="ADAL" clId="{FA63CBB8-9EBF-402C-BE21-09E3A495AF03}" dt="2024-11-11T10:04:54.040" v="232" actId="14100"/>
          <ac:spMkLst>
            <pc:docMk/>
            <pc:sldMk cId="0" sldId="272"/>
            <ac:spMk id="3" creationId="{24274920-500E-838F-1416-329FE5BE4002}"/>
          </ac:spMkLst>
        </pc:spChg>
        <pc:spChg chg="add mod">
          <ac:chgData name="Michelle Willmers" userId="11449977-591e-4f0b-823a-e7627c7fee8c" providerId="ADAL" clId="{FA63CBB8-9EBF-402C-BE21-09E3A495AF03}" dt="2024-11-11T10:06:17.725" v="333" actId="1037"/>
          <ac:spMkLst>
            <pc:docMk/>
            <pc:sldMk cId="0" sldId="272"/>
            <ac:spMk id="4" creationId="{A4357577-2431-01BD-2786-134CA66C397C}"/>
          </ac:spMkLst>
        </pc:spChg>
        <pc:spChg chg="add mod">
          <ac:chgData name="Michelle Willmers" userId="11449977-591e-4f0b-823a-e7627c7fee8c" providerId="ADAL" clId="{FA63CBB8-9EBF-402C-BE21-09E3A495AF03}" dt="2024-11-11T10:06:17.725" v="333" actId="1037"/>
          <ac:spMkLst>
            <pc:docMk/>
            <pc:sldMk cId="0" sldId="272"/>
            <ac:spMk id="5" creationId="{8896EBDB-7750-549E-0AD4-39E634315960}"/>
          </ac:spMkLst>
        </pc:spChg>
        <pc:spChg chg="add mod">
          <ac:chgData name="Michelle Willmers" userId="11449977-591e-4f0b-823a-e7627c7fee8c" providerId="ADAL" clId="{FA63CBB8-9EBF-402C-BE21-09E3A495AF03}" dt="2024-11-11T10:04:39.283" v="230" actId="207"/>
          <ac:spMkLst>
            <pc:docMk/>
            <pc:sldMk cId="0" sldId="272"/>
            <ac:spMk id="6" creationId="{AAFB2CFA-8F8E-9F56-D389-9F9AD1A1C674}"/>
          </ac:spMkLst>
        </pc:spChg>
        <pc:spChg chg="add mod">
          <ac:chgData name="Michelle Willmers" userId="11449977-591e-4f0b-823a-e7627c7fee8c" providerId="ADAL" clId="{FA63CBB8-9EBF-402C-BE21-09E3A495AF03}" dt="2024-11-11T10:15:36.318" v="403" actId="20577"/>
          <ac:spMkLst>
            <pc:docMk/>
            <pc:sldMk cId="0" sldId="272"/>
            <ac:spMk id="7" creationId="{3F22E8BD-A71A-445A-1F0B-54A8B0AD6143}"/>
          </ac:spMkLst>
        </pc:spChg>
        <pc:spChg chg="add mod">
          <ac:chgData name="Michelle Willmers" userId="11449977-591e-4f0b-823a-e7627c7fee8c" providerId="ADAL" clId="{FA63CBB8-9EBF-402C-BE21-09E3A495AF03}" dt="2024-11-11T10:08:09.557" v="399" actId="20577"/>
          <ac:spMkLst>
            <pc:docMk/>
            <pc:sldMk cId="0" sldId="272"/>
            <ac:spMk id="8" creationId="{F8CCFC30-3AC2-C4D7-A49C-474BB76666AA}"/>
          </ac:spMkLst>
        </pc:spChg>
        <pc:spChg chg="add mod">
          <ac:chgData name="Michelle Willmers" userId="11449977-591e-4f0b-823a-e7627c7fee8c" providerId="ADAL" clId="{FA63CBB8-9EBF-402C-BE21-09E3A495AF03}" dt="2024-11-11T10:15:29.448" v="401" actId="1076"/>
          <ac:spMkLst>
            <pc:docMk/>
            <pc:sldMk cId="0" sldId="272"/>
            <ac:spMk id="9" creationId="{A5114B27-3280-AE61-5811-6F9EEE519FDC}"/>
          </ac:spMkLst>
        </pc:spChg>
        <pc:spChg chg="add mod">
          <ac:chgData name="Michelle Willmers" userId="11449977-591e-4f0b-823a-e7627c7fee8c" providerId="ADAL" clId="{FA63CBB8-9EBF-402C-BE21-09E3A495AF03}" dt="2024-11-11T10:15:48.434" v="411" actId="20577"/>
          <ac:spMkLst>
            <pc:docMk/>
            <pc:sldMk cId="0" sldId="272"/>
            <ac:spMk id="10" creationId="{F6AF1F80-0B23-7932-416B-86233EFD45AC}"/>
          </ac:spMkLst>
        </pc:spChg>
        <pc:spChg chg="mod">
          <ac:chgData name="Michelle Willmers" userId="11449977-591e-4f0b-823a-e7627c7fee8c" providerId="ADAL" clId="{FA63CBB8-9EBF-402C-BE21-09E3A495AF03}" dt="2024-11-11T10:06:03.905" v="306" actId="20577"/>
          <ac:spMkLst>
            <pc:docMk/>
            <pc:sldMk cId="0" sldId="272"/>
            <ac:spMk id="193" creationId="{00000000-0000-0000-0000-000000000000}"/>
          </ac:spMkLst>
        </pc:spChg>
        <pc:spChg chg="mod">
          <ac:chgData name="Michelle Willmers" userId="11449977-591e-4f0b-823a-e7627c7fee8c" providerId="ADAL" clId="{FA63CBB8-9EBF-402C-BE21-09E3A495AF03}" dt="2024-11-11T10:04:39.283" v="230" actId="207"/>
          <ac:spMkLst>
            <pc:docMk/>
            <pc:sldMk cId="0" sldId="272"/>
            <ac:spMk id="194" creationId="{00000000-0000-0000-0000-000000000000}"/>
          </ac:spMkLst>
        </pc:spChg>
        <pc:spChg chg="del mod">
          <ac:chgData name="Michelle Willmers" userId="11449977-591e-4f0b-823a-e7627c7fee8c" providerId="ADAL" clId="{FA63CBB8-9EBF-402C-BE21-09E3A495AF03}" dt="2024-11-11T09:59:56.023" v="111" actId="478"/>
          <ac:spMkLst>
            <pc:docMk/>
            <pc:sldMk cId="0" sldId="272"/>
            <ac:spMk id="195" creationId="{00000000-0000-0000-0000-000000000000}"/>
          </ac:spMkLst>
        </pc:spChg>
        <pc:spChg chg="mod">
          <ac:chgData name="Michelle Willmers" userId="11449977-591e-4f0b-823a-e7627c7fee8c" providerId="ADAL" clId="{FA63CBB8-9EBF-402C-BE21-09E3A495AF03}" dt="2024-11-11T10:00:58.135" v="119" actId="1076"/>
          <ac:spMkLst>
            <pc:docMk/>
            <pc:sldMk cId="0" sldId="272"/>
            <ac:spMk id="196" creationId="{00000000-0000-0000-0000-000000000000}"/>
          </ac:spMkLst>
        </pc:spChg>
        <pc:spChg chg="del">
          <ac:chgData name="Michelle Willmers" userId="11449977-591e-4f0b-823a-e7627c7fee8c" providerId="ADAL" clId="{FA63CBB8-9EBF-402C-BE21-09E3A495AF03}" dt="2024-11-11T06:53:21.124" v="28" actId="478"/>
          <ac:spMkLst>
            <pc:docMk/>
            <pc:sldMk cId="0" sldId="272"/>
            <ac:spMk id="197" creationId="{00000000-0000-0000-0000-000000000000}"/>
          </ac:spMkLst>
        </pc:spChg>
        <pc:spChg chg="mod">
          <ac:chgData name="Michelle Willmers" userId="11449977-591e-4f0b-823a-e7627c7fee8c" providerId="ADAL" clId="{FA63CBB8-9EBF-402C-BE21-09E3A495AF03}" dt="2024-11-11T10:06:17.725" v="333" actId="1037"/>
          <ac:spMkLst>
            <pc:docMk/>
            <pc:sldMk cId="0" sldId="272"/>
            <ac:spMk id="198" creationId="{00000000-0000-0000-0000-000000000000}"/>
          </ac:spMkLst>
        </pc:spChg>
        <pc:spChg chg="mod">
          <ac:chgData name="Michelle Willmers" userId="11449977-591e-4f0b-823a-e7627c7fee8c" providerId="ADAL" clId="{FA63CBB8-9EBF-402C-BE21-09E3A495AF03}" dt="2024-11-11T10:00:35.749" v="115" actId="1076"/>
          <ac:spMkLst>
            <pc:docMk/>
            <pc:sldMk cId="0" sldId="272"/>
            <ac:spMk id="199" creationId="{00000000-0000-0000-0000-000000000000}"/>
          </ac:spMkLst>
        </pc:spChg>
        <pc:spChg chg="del">
          <ac:chgData name="Michelle Willmers" userId="11449977-591e-4f0b-823a-e7627c7fee8c" providerId="ADAL" clId="{FA63CBB8-9EBF-402C-BE21-09E3A495AF03}" dt="2024-11-11T09:59:41.019" v="108" actId="478"/>
          <ac:spMkLst>
            <pc:docMk/>
            <pc:sldMk cId="0" sldId="272"/>
            <ac:spMk id="200" creationId="{00000000-0000-0000-0000-000000000000}"/>
          </ac:spMkLst>
        </pc:spChg>
        <pc:spChg chg="del mod">
          <ac:chgData name="Michelle Willmers" userId="11449977-591e-4f0b-823a-e7627c7fee8c" providerId="ADAL" clId="{FA63CBB8-9EBF-402C-BE21-09E3A495AF03}" dt="2024-11-11T10:00:51.662" v="117" actId="478"/>
          <ac:spMkLst>
            <pc:docMk/>
            <pc:sldMk cId="0" sldId="272"/>
            <ac:spMk id="201" creationId="{00000000-0000-0000-0000-000000000000}"/>
          </ac:spMkLst>
        </pc:spChg>
        <pc:spChg chg="mod">
          <ac:chgData name="Michelle Willmers" userId="11449977-591e-4f0b-823a-e7627c7fee8c" providerId="ADAL" clId="{FA63CBB8-9EBF-402C-BE21-09E3A495AF03}" dt="2024-11-11T09:59:31.727" v="107" actId="1076"/>
          <ac:spMkLst>
            <pc:docMk/>
            <pc:sldMk cId="0" sldId="272"/>
            <ac:spMk id="202" creationId="{00000000-0000-0000-0000-000000000000}"/>
          </ac:spMkLst>
        </pc:spChg>
        <pc:spChg chg="mod">
          <ac:chgData name="Michelle Willmers" userId="11449977-591e-4f0b-823a-e7627c7fee8c" providerId="ADAL" clId="{FA63CBB8-9EBF-402C-BE21-09E3A495AF03}" dt="2024-11-11T09:59:51.240" v="109" actId="1076"/>
          <ac:spMkLst>
            <pc:docMk/>
            <pc:sldMk cId="0" sldId="272"/>
            <ac:spMk id="203" creationId="{00000000-0000-0000-0000-000000000000}"/>
          </ac:spMkLst>
        </pc:spChg>
        <pc:spChg chg="mod">
          <ac:chgData name="Michelle Willmers" userId="11449977-591e-4f0b-823a-e7627c7fee8c" providerId="ADAL" clId="{FA63CBB8-9EBF-402C-BE21-09E3A495AF03}" dt="2024-11-11T10:00:11.981" v="112" actId="1076"/>
          <ac:spMkLst>
            <pc:docMk/>
            <pc:sldMk cId="0" sldId="272"/>
            <ac:spMk id="204" creationId="{00000000-0000-0000-0000-000000000000}"/>
          </ac:spMkLst>
        </pc:spChg>
        <pc:spChg chg="mod">
          <ac:chgData name="Michelle Willmers" userId="11449977-591e-4f0b-823a-e7627c7fee8c" providerId="ADAL" clId="{FA63CBB8-9EBF-402C-BE21-09E3A495AF03}" dt="2024-11-11T10:01:02.393" v="120" actId="1076"/>
          <ac:spMkLst>
            <pc:docMk/>
            <pc:sldMk cId="0" sldId="272"/>
            <ac:spMk id="205" creationId="{00000000-0000-0000-0000-000000000000}"/>
          </ac:spMkLst>
        </pc:spChg>
        <pc:spChg chg="del mod">
          <ac:chgData name="Michelle Willmers" userId="11449977-591e-4f0b-823a-e7627c7fee8c" providerId="ADAL" clId="{FA63CBB8-9EBF-402C-BE21-09E3A495AF03}" dt="2024-11-11T10:00:54.369" v="118" actId="478"/>
          <ac:spMkLst>
            <pc:docMk/>
            <pc:sldMk cId="0" sldId="272"/>
            <ac:spMk id="206" creationId="{00000000-0000-0000-0000-000000000000}"/>
          </ac:spMkLst>
        </pc:spChg>
        <pc:spChg chg="mod">
          <ac:chgData name="Michelle Willmers" userId="11449977-591e-4f0b-823a-e7627c7fee8c" providerId="ADAL" clId="{FA63CBB8-9EBF-402C-BE21-09E3A495AF03}" dt="2024-11-11T10:00:30.549" v="114" actId="1076"/>
          <ac:spMkLst>
            <pc:docMk/>
            <pc:sldMk cId="0" sldId="272"/>
            <ac:spMk id="207" creationId="{00000000-0000-0000-0000-000000000000}"/>
          </ac:spMkLst>
        </pc:spChg>
      </pc:sldChg>
      <pc:sldChg chg="addSp delSp modSp new mod">
        <pc:chgData name="Michelle Willmers" userId="11449977-591e-4f0b-823a-e7627c7fee8c" providerId="ADAL" clId="{FA63CBB8-9EBF-402C-BE21-09E3A495AF03}" dt="2024-11-11T09:50:31.466" v="70" actId="478"/>
        <pc:sldMkLst>
          <pc:docMk/>
          <pc:sldMk cId="3174312848" sldId="300"/>
        </pc:sldMkLst>
        <pc:spChg chg="del mod">
          <ac:chgData name="Michelle Willmers" userId="11449977-591e-4f0b-823a-e7627c7fee8c" providerId="ADAL" clId="{FA63CBB8-9EBF-402C-BE21-09E3A495AF03}" dt="2024-11-11T09:50:27.134" v="69" actId="478"/>
          <ac:spMkLst>
            <pc:docMk/>
            <pc:sldMk cId="3174312848" sldId="300"/>
            <ac:spMk id="2" creationId="{8A32E749-5D9F-5B70-3128-B1CCF72FED91}"/>
          </ac:spMkLst>
        </pc:spChg>
        <pc:spChg chg="del">
          <ac:chgData name="Michelle Willmers" userId="11449977-591e-4f0b-823a-e7627c7fee8c" providerId="ADAL" clId="{FA63CBB8-9EBF-402C-BE21-09E3A495AF03}" dt="2024-11-11T09:50:31.466" v="70" actId="478"/>
          <ac:spMkLst>
            <pc:docMk/>
            <pc:sldMk cId="3174312848" sldId="300"/>
            <ac:spMk id="3" creationId="{6AF673C3-BE17-03DC-4F13-DEB9F3423862}"/>
          </ac:spMkLst>
        </pc:spChg>
        <pc:picChg chg="add mod">
          <ac:chgData name="Michelle Willmers" userId="11449977-591e-4f0b-823a-e7627c7fee8c" providerId="ADAL" clId="{FA63CBB8-9EBF-402C-BE21-09E3A495AF03}" dt="2024-11-11T09:50:25.889" v="67" actId="27614"/>
          <ac:picMkLst>
            <pc:docMk/>
            <pc:sldMk cId="3174312848" sldId="300"/>
            <ac:picMk id="5" creationId="{07EF97DE-13ED-0508-DC32-2F9F821B5B7F}"/>
          </ac:picMkLst>
        </pc:picChg>
      </pc:sldChg>
      <pc:sldChg chg="del">
        <pc:chgData name="Michelle Willmers" userId="11449977-591e-4f0b-823a-e7627c7fee8c" providerId="ADAL" clId="{FA63CBB8-9EBF-402C-BE21-09E3A495AF03}" dt="2024-11-11T06:54:04.470" v="29" actId="47"/>
        <pc:sldMkLst>
          <pc:docMk/>
          <pc:sldMk cId="3295592652" sldId="300"/>
        </pc:sldMkLst>
      </pc:sldChg>
      <pc:sldChg chg="addSp delSp modSp new mod">
        <pc:chgData name="Michelle Willmers" userId="11449977-591e-4f0b-823a-e7627c7fee8c" providerId="ADAL" clId="{FA63CBB8-9EBF-402C-BE21-09E3A495AF03}" dt="2024-11-11T09:57:56.851" v="89" actId="11529"/>
        <pc:sldMkLst>
          <pc:docMk/>
          <pc:sldMk cId="258847232" sldId="301"/>
        </pc:sldMkLst>
        <pc:spChg chg="del mod">
          <ac:chgData name="Michelle Willmers" userId="11449977-591e-4f0b-823a-e7627c7fee8c" providerId="ADAL" clId="{FA63CBB8-9EBF-402C-BE21-09E3A495AF03}" dt="2024-11-11T09:54:03.020" v="76" actId="478"/>
          <ac:spMkLst>
            <pc:docMk/>
            <pc:sldMk cId="258847232" sldId="301"/>
            <ac:spMk id="2" creationId="{D2C3E226-2135-8DC4-C37E-6F1CFABBBC52}"/>
          </ac:spMkLst>
        </pc:spChg>
        <pc:spChg chg="del">
          <ac:chgData name="Michelle Willmers" userId="11449977-591e-4f0b-823a-e7627c7fee8c" providerId="ADAL" clId="{FA63CBB8-9EBF-402C-BE21-09E3A495AF03}" dt="2024-11-11T09:54:09.458" v="77" actId="478"/>
          <ac:spMkLst>
            <pc:docMk/>
            <pc:sldMk cId="258847232" sldId="301"/>
            <ac:spMk id="3" creationId="{C0DE7346-B071-EBB8-BCE2-91C503D8D790}"/>
          </ac:spMkLst>
        </pc:spChg>
        <pc:spChg chg="add">
          <ac:chgData name="Michelle Willmers" userId="11449977-591e-4f0b-823a-e7627c7fee8c" providerId="ADAL" clId="{FA63CBB8-9EBF-402C-BE21-09E3A495AF03}" dt="2024-11-11T09:57:24.046" v="86" actId="11529"/>
          <ac:spMkLst>
            <pc:docMk/>
            <pc:sldMk cId="258847232" sldId="301"/>
            <ac:spMk id="10" creationId="{38F0BFF9-284F-C195-616F-86558D1D82E4}"/>
          </ac:spMkLst>
        </pc:spChg>
        <pc:spChg chg="add">
          <ac:chgData name="Michelle Willmers" userId="11449977-591e-4f0b-823a-e7627c7fee8c" providerId="ADAL" clId="{FA63CBB8-9EBF-402C-BE21-09E3A495AF03}" dt="2024-11-11T09:57:56.851" v="89" actId="11529"/>
          <ac:spMkLst>
            <pc:docMk/>
            <pc:sldMk cId="258847232" sldId="301"/>
            <ac:spMk id="13" creationId="{EC2BDB46-BC93-5B63-0186-24C4E04EB7CF}"/>
          </ac:spMkLst>
        </pc:spChg>
        <pc:picChg chg="add mod">
          <ac:chgData name="Michelle Willmers" userId="11449977-591e-4f0b-823a-e7627c7fee8c" providerId="ADAL" clId="{FA63CBB8-9EBF-402C-BE21-09E3A495AF03}" dt="2024-11-11T09:54:15.558" v="78" actId="1076"/>
          <ac:picMkLst>
            <pc:docMk/>
            <pc:sldMk cId="258847232" sldId="301"/>
            <ac:picMk id="5" creationId="{7AB73C20-1C2B-2E75-28BD-D7F56BD5EBF8}"/>
          </ac:picMkLst>
        </pc:picChg>
        <pc:picChg chg="add mod">
          <ac:chgData name="Michelle Willmers" userId="11449977-591e-4f0b-823a-e7627c7fee8c" providerId="ADAL" clId="{FA63CBB8-9EBF-402C-BE21-09E3A495AF03}" dt="2024-11-11T09:55:39.484" v="83" actId="14100"/>
          <ac:picMkLst>
            <pc:docMk/>
            <pc:sldMk cId="258847232" sldId="301"/>
            <ac:picMk id="7" creationId="{3412123A-CC07-0554-194A-2B0CACCAA513}"/>
          </ac:picMkLst>
        </pc:picChg>
        <pc:cxnChg chg="add del">
          <ac:chgData name="Michelle Willmers" userId="11449977-591e-4f0b-823a-e7627c7fee8c" providerId="ADAL" clId="{FA63CBB8-9EBF-402C-BE21-09E3A495AF03}" dt="2024-11-11T09:56:25.115" v="85" actId="11529"/>
          <ac:cxnSpMkLst>
            <pc:docMk/>
            <pc:sldMk cId="258847232" sldId="301"/>
            <ac:cxnSpMk id="9" creationId="{AFAB5C01-E71F-ADF8-8B29-3EDB76F72024}"/>
          </ac:cxnSpMkLst>
        </pc:cxnChg>
        <pc:cxnChg chg="add del">
          <ac:chgData name="Michelle Willmers" userId="11449977-591e-4f0b-823a-e7627c7fee8c" providerId="ADAL" clId="{FA63CBB8-9EBF-402C-BE21-09E3A495AF03}" dt="2024-11-11T09:57:34.037" v="88" actId="11529"/>
          <ac:cxnSpMkLst>
            <pc:docMk/>
            <pc:sldMk cId="258847232" sldId="301"/>
            <ac:cxnSpMk id="12" creationId="{58C78180-D318-2DDD-002F-6F87EC5F1960}"/>
          </ac:cxnSpMkLst>
        </pc:cxnChg>
      </pc:sldChg>
      <pc:sldChg chg="del">
        <pc:chgData name="Michelle Willmers" userId="11449977-591e-4f0b-823a-e7627c7fee8c" providerId="ADAL" clId="{FA63CBB8-9EBF-402C-BE21-09E3A495AF03}" dt="2024-11-11T09:49:51.838" v="63" actId="47"/>
        <pc:sldMkLst>
          <pc:docMk/>
          <pc:sldMk cId="3822775586" sldId="301"/>
        </pc:sldMkLst>
      </pc:sldChg>
      <pc:sldChg chg="delSp modSp new mod">
        <pc:chgData name="Michelle Willmers" userId="11449977-591e-4f0b-823a-e7627c7fee8c" providerId="ADAL" clId="{FA63CBB8-9EBF-402C-BE21-09E3A495AF03}" dt="2024-11-11T10:07:46.525" v="370" actId="313"/>
        <pc:sldMkLst>
          <pc:docMk/>
          <pc:sldMk cId="1830816635" sldId="302"/>
        </pc:sldMkLst>
        <pc:spChg chg="del">
          <ac:chgData name="Michelle Willmers" userId="11449977-591e-4f0b-823a-e7627c7fee8c" providerId="ADAL" clId="{FA63CBB8-9EBF-402C-BE21-09E3A495AF03}" dt="2024-11-11T10:07:05.975" v="364" actId="478"/>
          <ac:spMkLst>
            <pc:docMk/>
            <pc:sldMk cId="1830816635" sldId="302"/>
            <ac:spMk id="2" creationId="{8AB6E98A-A11E-BCBC-639A-4B53C9C0367E}"/>
          </ac:spMkLst>
        </pc:spChg>
        <pc:spChg chg="mod">
          <ac:chgData name="Michelle Willmers" userId="11449977-591e-4f0b-823a-e7627c7fee8c" providerId="ADAL" clId="{FA63CBB8-9EBF-402C-BE21-09E3A495AF03}" dt="2024-11-11T10:07:46.525" v="370" actId="313"/>
          <ac:spMkLst>
            <pc:docMk/>
            <pc:sldMk cId="1830816635" sldId="302"/>
            <ac:spMk id="3" creationId="{DCB1EDAB-396F-FD07-A546-3F8BACD158D3}"/>
          </ac:spMkLst>
        </pc:spChg>
      </pc:sldChg>
      <pc:sldChg chg="modSp new del mod">
        <pc:chgData name="Michelle Willmers" userId="11449977-591e-4f0b-823a-e7627c7fee8c" providerId="ADAL" clId="{FA63CBB8-9EBF-402C-BE21-09E3A495AF03}" dt="2024-11-11T09:49:12.572" v="61" actId="47"/>
        <pc:sldMkLst>
          <pc:docMk/>
          <pc:sldMk cId="3157945502" sldId="302"/>
        </pc:sldMkLst>
        <pc:spChg chg="mod">
          <ac:chgData name="Michelle Willmers" userId="11449977-591e-4f0b-823a-e7627c7fee8c" providerId="ADAL" clId="{FA63CBB8-9EBF-402C-BE21-09E3A495AF03}" dt="2024-11-11T07:01:58.800" v="60" actId="20577"/>
          <ac:spMkLst>
            <pc:docMk/>
            <pc:sldMk cId="3157945502" sldId="302"/>
            <ac:spMk id="2" creationId="{E63ABDE3-F161-6669-1B20-7CB2CDE80A47}"/>
          </ac:spMkLst>
        </pc:spChg>
      </pc:sldChg>
      <pc:sldMasterChg chg="delSldLayout">
        <pc:chgData name="Michelle Willmers" userId="11449977-591e-4f0b-823a-e7627c7fee8c" providerId="ADAL" clId="{FA63CBB8-9EBF-402C-BE21-09E3A495AF03}" dt="2024-11-11T09:49:12.572" v="61" actId="47"/>
        <pc:sldMasterMkLst>
          <pc:docMk/>
          <pc:sldMasterMk cId="0" sldId="2147483660"/>
        </pc:sldMasterMkLst>
        <pc:sldLayoutChg chg="del">
          <pc:chgData name="Michelle Willmers" userId="11449977-591e-4f0b-823a-e7627c7fee8c" providerId="ADAL" clId="{FA63CBB8-9EBF-402C-BE21-09E3A495AF03}" dt="2024-11-11T09:49:12.572" v="61" actId="47"/>
          <pc:sldLayoutMkLst>
            <pc:docMk/>
            <pc:sldMasterMk cId="0" sldId="2147483660"/>
            <pc:sldLayoutMk cId="0" sldId="2147483649"/>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gd6629491af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 name="Google Shape;58;gd6629491af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d67a242ca4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d67a242ca4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5728429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g15970728f50_0_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7" name="Google Shape;167;g15970728f50_0_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g15970728f50_0_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3" name="Google Shape;173;g15970728f50_0_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d67a242ca4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d67a242ca4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6946351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g15970728f50_0_29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g15970728f50_0_29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d67a242ca4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d67a242ca4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37903422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Google Shape;227;gd67a242ca4_0_19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8" name="Google Shape;228;gd67a242ca4_0_19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
        <p:cNvGrpSpPr/>
        <p:nvPr/>
      </p:nvGrpSpPr>
      <p:grpSpPr>
        <a:xfrm>
          <a:off x="0" y="0"/>
          <a:ext cx="0" cy="0"/>
          <a:chOff x="0" y="0"/>
          <a:chExt cx="0" cy="0"/>
        </a:xfrm>
      </p:grpSpPr>
      <p:sp>
        <p:nvSpPr>
          <p:cNvPr id="258" name="Google Shape;258;gf770b984ae_0_1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9" name="Google Shape;259;gf770b984ae_0_1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d67a242ca4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d67a242ca4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96549535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2"/>
        <p:cNvGrpSpPr/>
        <p:nvPr/>
      </p:nvGrpSpPr>
      <p:grpSpPr>
        <a:xfrm>
          <a:off x="0" y="0"/>
          <a:ext cx="0" cy="0"/>
          <a:chOff x="0" y="0"/>
          <a:chExt cx="0" cy="0"/>
        </a:xfrm>
      </p:grpSpPr>
      <p:sp>
        <p:nvSpPr>
          <p:cNvPr id="323" name="Google Shape;323;gd67a242ca4_0_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4" name="Google Shape;324;gd67a242ca4_0_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d67a242ca4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d67a242ca4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8"/>
        <p:cNvGrpSpPr/>
        <p:nvPr/>
      </p:nvGrpSpPr>
      <p:grpSpPr>
        <a:xfrm>
          <a:off x="0" y="0"/>
          <a:ext cx="0" cy="0"/>
          <a:chOff x="0" y="0"/>
          <a:chExt cx="0" cy="0"/>
        </a:xfrm>
      </p:grpSpPr>
      <p:sp>
        <p:nvSpPr>
          <p:cNvPr id="329" name="Google Shape;329;g15970728f50_0_5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0" name="Google Shape;330;g15970728f50_0_5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d67a242ca4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d67a242ca4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08627752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1"/>
        <p:cNvGrpSpPr/>
        <p:nvPr/>
      </p:nvGrpSpPr>
      <p:grpSpPr>
        <a:xfrm>
          <a:off x="0" y="0"/>
          <a:ext cx="0" cy="0"/>
          <a:chOff x="0" y="0"/>
          <a:chExt cx="0" cy="0"/>
        </a:xfrm>
      </p:grpSpPr>
      <p:sp>
        <p:nvSpPr>
          <p:cNvPr id="352" name="Google Shape;352;g15970728f50_0_55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3" name="Google Shape;353;g15970728f50_0_5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gd6629491af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5" name="Google Shape;95;gd6629491af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g149a44aafac_0_1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Key imperatives map to the dimensions presented in Nancy Fraser’s (2005) work on social justice</a:t>
            </a:r>
            <a:endParaRPr/>
          </a:p>
          <a:p>
            <a:pPr marL="0" lvl="0" indent="0" algn="l" rtl="0">
              <a:spcBef>
                <a:spcPts val="0"/>
              </a:spcBef>
              <a:spcAft>
                <a:spcPts val="0"/>
              </a:spcAft>
              <a:buNone/>
            </a:pPr>
            <a:endParaRPr/>
          </a:p>
          <a:p>
            <a:pPr marL="0" lvl="0" indent="0" algn="l" rtl="0">
              <a:spcBef>
                <a:spcPts val="0"/>
              </a:spcBef>
              <a:spcAft>
                <a:spcPts val="0"/>
              </a:spcAft>
              <a:buNone/>
            </a:pPr>
            <a:r>
              <a:rPr lang="en"/>
              <a:t>In our context (DOT4D cohort of grantees), authors/ academics identified particular injustices within their classroom contexts that drove/ encouraged them to adopt open textbook development</a:t>
            </a:r>
            <a:endParaRPr/>
          </a:p>
        </p:txBody>
      </p:sp>
      <p:sp>
        <p:nvSpPr>
          <p:cNvPr id="126" name="Google Shape;126;g149a44aafac_0_1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gd67a242ca4_0_1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6" name="Google Shape;116;gd67a242ca4_0_1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g15970728f50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6" name="Google Shape;126;g15970728f50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d67a242ca4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d67a242ca4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8156932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gf770b984ae_0_30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0" name="Google Shape;140;gf770b984ae_0_30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Google Shape;147;gf770b984ae_0_30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8" name="Google Shape;148;gf770b984ae_0_30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lvl1pPr lvl="0" algn="l" rtl="0">
              <a:lnSpc>
                <a:spcPct val="90000"/>
              </a:lnSpc>
              <a:spcBef>
                <a:spcPts val="0"/>
              </a:spcBef>
              <a:spcAft>
                <a:spcPts val="0"/>
              </a:spcAft>
              <a:buClr>
                <a:schemeClr val="dk1"/>
              </a:buClr>
              <a:buSzPts val="1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52" name="Google Shape;52;p13"/>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rmAutofit/>
          </a:bodyPr>
          <a:lstStyle>
            <a:lvl1pPr marL="457200" lvl="0" indent="-317500" algn="l" rtl="0">
              <a:lnSpc>
                <a:spcPct val="90000"/>
              </a:lnSpc>
              <a:spcBef>
                <a:spcPts val="800"/>
              </a:spcBef>
              <a:spcAft>
                <a:spcPts val="0"/>
              </a:spcAft>
              <a:buClr>
                <a:schemeClr val="dk1"/>
              </a:buClr>
              <a:buSzPts val="1400"/>
              <a:buChar char="●"/>
              <a:defRPr/>
            </a:lvl1pPr>
            <a:lvl2pPr marL="914400" lvl="1" indent="-317500" algn="l" rtl="0">
              <a:lnSpc>
                <a:spcPct val="90000"/>
              </a:lnSpc>
              <a:spcBef>
                <a:spcPts val="1200"/>
              </a:spcBef>
              <a:spcAft>
                <a:spcPts val="0"/>
              </a:spcAft>
              <a:buClr>
                <a:schemeClr val="dk1"/>
              </a:buClr>
              <a:buSzPts val="1400"/>
              <a:buChar char="○"/>
              <a:defRPr/>
            </a:lvl2pPr>
            <a:lvl3pPr marL="1371600" lvl="2" indent="-317500" algn="l" rtl="0">
              <a:lnSpc>
                <a:spcPct val="90000"/>
              </a:lnSpc>
              <a:spcBef>
                <a:spcPts val="1200"/>
              </a:spcBef>
              <a:spcAft>
                <a:spcPts val="0"/>
              </a:spcAft>
              <a:buClr>
                <a:schemeClr val="dk1"/>
              </a:buClr>
              <a:buSzPts val="1400"/>
              <a:buChar char="■"/>
              <a:defRPr/>
            </a:lvl3pPr>
            <a:lvl4pPr marL="1828800" lvl="3" indent="-317500" algn="l" rtl="0">
              <a:lnSpc>
                <a:spcPct val="90000"/>
              </a:lnSpc>
              <a:spcBef>
                <a:spcPts val="1200"/>
              </a:spcBef>
              <a:spcAft>
                <a:spcPts val="0"/>
              </a:spcAft>
              <a:buClr>
                <a:schemeClr val="dk1"/>
              </a:buClr>
              <a:buSzPts val="1400"/>
              <a:buChar char="●"/>
              <a:defRPr/>
            </a:lvl4pPr>
            <a:lvl5pPr marL="2286000" lvl="4" indent="-317500" algn="l" rtl="0">
              <a:lnSpc>
                <a:spcPct val="90000"/>
              </a:lnSpc>
              <a:spcBef>
                <a:spcPts val="1200"/>
              </a:spcBef>
              <a:spcAft>
                <a:spcPts val="0"/>
              </a:spcAft>
              <a:buClr>
                <a:schemeClr val="dk1"/>
              </a:buClr>
              <a:buSzPts val="1400"/>
              <a:buChar char="○"/>
              <a:defRPr/>
            </a:lvl5pPr>
            <a:lvl6pPr marL="2743200" lvl="5" indent="-317500" algn="l" rtl="0">
              <a:lnSpc>
                <a:spcPct val="90000"/>
              </a:lnSpc>
              <a:spcBef>
                <a:spcPts val="1200"/>
              </a:spcBef>
              <a:spcAft>
                <a:spcPts val="0"/>
              </a:spcAft>
              <a:buClr>
                <a:schemeClr val="dk1"/>
              </a:buClr>
              <a:buSzPts val="1400"/>
              <a:buChar char="■"/>
              <a:defRPr/>
            </a:lvl6pPr>
            <a:lvl7pPr marL="3200400" lvl="6" indent="-317500" algn="l" rtl="0">
              <a:lnSpc>
                <a:spcPct val="90000"/>
              </a:lnSpc>
              <a:spcBef>
                <a:spcPts val="1200"/>
              </a:spcBef>
              <a:spcAft>
                <a:spcPts val="0"/>
              </a:spcAft>
              <a:buClr>
                <a:schemeClr val="dk1"/>
              </a:buClr>
              <a:buSzPts val="1400"/>
              <a:buChar char="●"/>
              <a:defRPr/>
            </a:lvl7pPr>
            <a:lvl8pPr marL="3657600" lvl="7" indent="-317500" algn="l" rtl="0">
              <a:lnSpc>
                <a:spcPct val="90000"/>
              </a:lnSpc>
              <a:spcBef>
                <a:spcPts val="1200"/>
              </a:spcBef>
              <a:spcAft>
                <a:spcPts val="0"/>
              </a:spcAft>
              <a:buClr>
                <a:schemeClr val="dk1"/>
              </a:buClr>
              <a:buSzPts val="1400"/>
              <a:buChar char="○"/>
              <a:defRPr/>
            </a:lvl8pPr>
            <a:lvl9pPr marL="4114800" lvl="8" indent="-317500" algn="l" rtl="0">
              <a:lnSpc>
                <a:spcPct val="90000"/>
              </a:lnSpc>
              <a:spcBef>
                <a:spcPts val="1200"/>
              </a:spcBef>
              <a:spcAft>
                <a:spcPts val="1200"/>
              </a:spcAft>
              <a:buClr>
                <a:schemeClr val="dk1"/>
              </a:buClr>
              <a:buSzPts val="1400"/>
              <a:buChar char="■"/>
              <a:defRPr/>
            </a:lvl9pPr>
          </a:lstStyle>
          <a:p>
            <a:endParaRPr/>
          </a:p>
        </p:txBody>
      </p:sp>
      <p:sp>
        <p:nvSpPr>
          <p:cNvPr id="53" name="Google Shape;53;p13"/>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sz="1100"/>
            </a:lvl1pPr>
            <a:lvl2pPr lvl="1" algn="l" rtl="0">
              <a:spcBef>
                <a:spcPts val="0"/>
              </a:spcBef>
              <a:spcAft>
                <a:spcPts val="0"/>
              </a:spcAft>
              <a:buSzPts val="1100"/>
              <a:buNone/>
              <a:defRPr sz="1100"/>
            </a:lvl2pPr>
            <a:lvl3pPr lvl="2" algn="l" rtl="0">
              <a:spcBef>
                <a:spcPts val="0"/>
              </a:spcBef>
              <a:spcAft>
                <a:spcPts val="0"/>
              </a:spcAft>
              <a:buSzPts val="1100"/>
              <a:buNone/>
              <a:defRPr sz="1100"/>
            </a:lvl3pPr>
            <a:lvl4pPr lvl="3" algn="l" rtl="0">
              <a:spcBef>
                <a:spcPts val="0"/>
              </a:spcBef>
              <a:spcAft>
                <a:spcPts val="0"/>
              </a:spcAft>
              <a:buSzPts val="1100"/>
              <a:buNone/>
              <a:defRPr sz="1100"/>
            </a:lvl4pPr>
            <a:lvl5pPr lvl="4" algn="l" rtl="0">
              <a:spcBef>
                <a:spcPts val="0"/>
              </a:spcBef>
              <a:spcAft>
                <a:spcPts val="0"/>
              </a:spcAft>
              <a:buSzPts val="1100"/>
              <a:buNone/>
              <a:defRPr sz="1100"/>
            </a:lvl5pPr>
            <a:lvl6pPr lvl="5" algn="l" rtl="0">
              <a:spcBef>
                <a:spcPts val="0"/>
              </a:spcBef>
              <a:spcAft>
                <a:spcPts val="0"/>
              </a:spcAft>
              <a:buSzPts val="1100"/>
              <a:buNone/>
              <a:defRPr sz="1100"/>
            </a:lvl6pPr>
            <a:lvl7pPr lvl="6" algn="l" rtl="0">
              <a:spcBef>
                <a:spcPts val="0"/>
              </a:spcBef>
              <a:spcAft>
                <a:spcPts val="0"/>
              </a:spcAft>
              <a:buSzPts val="1100"/>
              <a:buNone/>
              <a:defRPr sz="1100"/>
            </a:lvl7pPr>
            <a:lvl8pPr lvl="7" algn="l" rtl="0">
              <a:spcBef>
                <a:spcPts val="0"/>
              </a:spcBef>
              <a:spcAft>
                <a:spcPts val="0"/>
              </a:spcAft>
              <a:buSzPts val="1100"/>
              <a:buNone/>
              <a:defRPr sz="1100"/>
            </a:lvl8pPr>
            <a:lvl9pPr lvl="8" algn="l" rtl="0">
              <a:spcBef>
                <a:spcPts val="0"/>
              </a:spcBef>
              <a:spcAft>
                <a:spcPts val="0"/>
              </a:spcAft>
              <a:buSzPts val="1100"/>
              <a:buNone/>
              <a:defRPr sz="1100"/>
            </a:lvl9pPr>
          </a:lstStyle>
          <a:p>
            <a:endParaRPr/>
          </a:p>
        </p:txBody>
      </p:sp>
      <p:sp>
        <p:nvSpPr>
          <p:cNvPr id="54" name="Google Shape;54;p13"/>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sz="1100"/>
            </a:lvl1pPr>
            <a:lvl2pPr lvl="1" algn="l" rtl="0">
              <a:spcBef>
                <a:spcPts val="0"/>
              </a:spcBef>
              <a:spcAft>
                <a:spcPts val="0"/>
              </a:spcAft>
              <a:buSzPts val="1100"/>
              <a:buNone/>
              <a:defRPr sz="1100"/>
            </a:lvl2pPr>
            <a:lvl3pPr lvl="2" algn="l" rtl="0">
              <a:spcBef>
                <a:spcPts val="0"/>
              </a:spcBef>
              <a:spcAft>
                <a:spcPts val="0"/>
              </a:spcAft>
              <a:buSzPts val="1100"/>
              <a:buNone/>
              <a:defRPr sz="1100"/>
            </a:lvl3pPr>
            <a:lvl4pPr lvl="3" algn="l" rtl="0">
              <a:spcBef>
                <a:spcPts val="0"/>
              </a:spcBef>
              <a:spcAft>
                <a:spcPts val="0"/>
              </a:spcAft>
              <a:buSzPts val="1100"/>
              <a:buNone/>
              <a:defRPr sz="1100"/>
            </a:lvl4pPr>
            <a:lvl5pPr lvl="4" algn="l" rtl="0">
              <a:spcBef>
                <a:spcPts val="0"/>
              </a:spcBef>
              <a:spcAft>
                <a:spcPts val="0"/>
              </a:spcAft>
              <a:buSzPts val="1100"/>
              <a:buNone/>
              <a:defRPr sz="1100"/>
            </a:lvl5pPr>
            <a:lvl6pPr lvl="5" algn="l" rtl="0">
              <a:spcBef>
                <a:spcPts val="0"/>
              </a:spcBef>
              <a:spcAft>
                <a:spcPts val="0"/>
              </a:spcAft>
              <a:buSzPts val="1100"/>
              <a:buNone/>
              <a:defRPr sz="1100"/>
            </a:lvl6pPr>
            <a:lvl7pPr lvl="6" algn="l" rtl="0">
              <a:spcBef>
                <a:spcPts val="0"/>
              </a:spcBef>
              <a:spcAft>
                <a:spcPts val="0"/>
              </a:spcAft>
              <a:buSzPts val="1100"/>
              <a:buNone/>
              <a:defRPr sz="1100"/>
            </a:lvl7pPr>
            <a:lvl8pPr lvl="7" algn="l" rtl="0">
              <a:spcBef>
                <a:spcPts val="0"/>
              </a:spcBef>
              <a:spcAft>
                <a:spcPts val="0"/>
              </a:spcAft>
              <a:buSzPts val="1100"/>
              <a:buNone/>
              <a:defRPr sz="1100"/>
            </a:lvl8pPr>
            <a:lvl9pPr lvl="8" algn="l" rtl="0">
              <a:spcBef>
                <a:spcPts val="0"/>
              </a:spcBef>
              <a:spcAft>
                <a:spcPts val="0"/>
              </a:spcAft>
              <a:buSzPts val="1100"/>
              <a:buNone/>
              <a:defRPr sz="1100"/>
            </a:lvl9pPr>
          </a:lstStyle>
          <a:p>
            <a:endParaRPr/>
          </a:p>
        </p:txBody>
      </p:sp>
      <p:sp>
        <p:nvSpPr>
          <p:cNvPr id="55" name="Google Shape;55;p13"/>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rm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9"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hyperlink" Target="https://open.uct.ac.za/bitstream/handle/11427/29107/Case_Study_4_UCT_Press.pdf?sequence=1&amp;isAllowed=y" TargetMode="External"/><Relationship Id="rId7" Type="http://schemas.openxmlformats.org/officeDocument/2006/relationships/image" Target="../media/image12.PNG"/><Relationship Id="rId12" Type="http://schemas.openxmlformats.org/officeDocument/2006/relationships/image" Target="../media/image17.jp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11.PNG"/><Relationship Id="rId11" Type="http://schemas.openxmlformats.org/officeDocument/2006/relationships/image" Target="../media/image16.jpg"/><Relationship Id="rId5" Type="http://schemas.openxmlformats.org/officeDocument/2006/relationships/image" Target="../media/image10.PNG"/><Relationship Id="rId10" Type="http://schemas.openxmlformats.org/officeDocument/2006/relationships/image" Target="../media/image15.jpg"/><Relationship Id="rId4" Type="http://schemas.openxmlformats.org/officeDocument/2006/relationships/image" Target="../media/image9.PNG"/><Relationship Id="rId9" Type="http://schemas.openxmlformats.org/officeDocument/2006/relationships/image" Target="../media/image14.PNG"/></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p14"/>
          <p:cNvSpPr txBox="1">
            <a:spLocks noGrp="1"/>
          </p:cNvSpPr>
          <p:nvPr>
            <p:ph type="ctrTitle"/>
          </p:nvPr>
        </p:nvSpPr>
        <p:spPr>
          <a:xfrm>
            <a:off x="354025" y="846702"/>
            <a:ext cx="8520600" cy="1201500"/>
          </a:xfrm>
          <a:prstGeom prst="rect">
            <a:avLst/>
          </a:prstGeom>
        </p:spPr>
        <p:txBody>
          <a:bodyPr spcFirstLastPara="1" wrap="square" lIns="91425" tIns="91425" rIns="91425" bIns="91425" anchor="b" anchorCtr="0">
            <a:normAutofit/>
          </a:bodyPr>
          <a:lstStyle/>
          <a:p>
            <a:pPr marL="0" lvl="0" indent="0" algn="l" rtl="0">
              <a:lnSpc>
                <a:spcPct val="115000"/>
              </a:lnSpc>
              <a:spcBef>
                <a:spcPts val="0"/>
              </a:spcBef>
              <a:spcAft>
                <a:spcPts val="0"/>
              </a:spcAft>
              <a:buClr>
                <a:schemeClr val="dk1"/>
              </a:buClr>
              <a:buSzPts val="1100"/>
              <a:buFont typeface="Arial"/>
              <a:buNone/>
            </a:pPr>
            <a:r>
              <a:rPr lang="en-GB" sz="3600" b="1" dirty="0">
                <a:solidFill>
                  <a:srgbClr val="195099"/>
                </a:solidFill>
                <a:highlight>
                  <a:schemeClr val="lt1"/>
                </a:highlight>
              </a:rPr>
              <a:t>Publishing an academic book</a:t>
            </a:r>
            <a:endParaRPr sz="3600" b="1" dirty="0">
              <a:solidFill>
                <a:srgbClr val="195099"/>
              </a:solidFill>
              <a:highlight>
                <a:schemeClr val="lt1"/>
              </a:highlight>
            </a:endParaRPr>
          </a:p>
        </p:txBody>
      </p:sp>
      <p:sp>
        <p:nvSpPr>
          <p:cNvPr id="61" name="Google Shape;61;p14"/>
          <p:cNvSpPr txBox="1">
            <a:spLocks noGrp="1"/>
          </p:cNvSpPr>
          <p:nvPr>
            <p:ph type="subTitle" idx="1"/>
          </p:nvPr>
        </p:nvSpPr>
        <p:spPr>
          <a:xfrm>
            <a:off x="299425" y="2228650"/>
            <a:ext cx="8520600" cy="16473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605"/>
              <a:buNone/>
            </a:pPr>
            <a:r>
              <a:rPr lang="en-GB" sz="1400" dirty="0">
                <a:solidFill>
                  <a:schemeClr val="dk1"/>
                </a:solidFill>
              </a:rPr>
              <a:t>By Michelle Willmers</a:t>
            </a:r>
            <a:endParaRPr sz="1400" dirty="0">
              <a:solidFill>
                <a:schemeClr val="dk1"/>
              </a:solidFill>
            </a:endParaRPr>
          </a:p>
          <a:p>
            <a:pPr marL="0" lvl="0" indent="0" algn="l" rtl="0">
              <a:lnSpc>
                <a:spcPct val="115000"/>
              </a:lnSpc>
              <a:spcBef>
                <a:spcPts val="0"/>
              </a:spcBef>
              <a:spcAft>
                <a:spcPts val="0"/>
              </a:spcAft>
              <a:buSzPts val="605"/>
              <a:buNone/>
            </a:pPr>
            <a:r>
              <a:rPr lang="en-GB" sz="1400" dirty="0">
                <a:solidFill>
                  <a:schemeClr val="dk1"/>
                </a:solidFill>
              </a:rPr>
              <a:t>Publishing &amp; Implementation Manager</a:t>
            </a:r>
            <a:endParaRPr sz="1400" dirty="0">
              <a:solidFill>
                <a:schemeClr val="dk1"/>
              </a:solidFill>
            </a:endParaRPr>
          </a:p>
          <a:p>
            <a:pPr marL="0" indent="0" algn="l">
              <a:lnSpc>
                <a:spcPct val="115000"/>
              </a:lnSpc>
              <a:spcBef>
                <a:spcPts val="1000"/>
              </a:spcBef>
              <a:buSzPts val="605"/>
            </a:pPr>
            <a:r>
              <a:rPr lang="en-GB" sz="1400" dirty="0">
                <a:solidFill>
                  <a:schemeClr val="dk1"/>
                </a:solidFill>
              </a:rPr>
              <a:t>Digital Open Textbooks for Development project, Centre for Innovation in Learning and Teaching, </a:t>
            </a:r>
            <a:endParaRPr sz="1400" dirty="0">
              <a:solidFill>
                <a:schemeClr val="dk1"/>
              </a:solidFill>
            </a:endParaRPr>
          </a:p>
          <a:p>
            <a:pPr marL="0" lvl="0" indent="0" algn="l" rtl="0">
              <a:lnSpc>
                <a:spcPct val="115000"/>
              </a:lnSpc>
              <a:spcBef>
                <a:spcPts val="0"/>
              </a:spcBef>
              <a:spcAft>
                <a:spcPts val="0"/>
              </a:spcAft>
              <a:buClr>
                <a:schemeClr val="dk1"/>
              </a:buClr>
              <a:buSzPts val="605"/>
              <a:buFont typeface="Arial"/>
              <a:buNone/>
            </a:pPr>
            <a:r>
              <a:rPr lang="en-GB" sz="1400" dirty="0">
                <a:solidFill>
                  <a:schemeClr val="dk1"/>
                </a:solidFill>
              </a:rPr>
              <a:t>University of Cape Town</a:t>
            </a:r>
            <a:endParaRPr sz="1400" dirty="0">
              <a:solidFill>
                <a:schemeClr val="dk1"/>
              </a:solidFill>
            </a:endParaRPr>
          </a:p>
          <a:p>
            <a:pPr marL="0" indent="0" algn="l">
              <a:lnSpc>
                <a:spcPct val="115000"/>
              </a:lnSpc>
              <a:buClr>
                <a:schemeClr val="dk1"/>
              </a:buClr>
              <a:buSzPts val="605"/>
            </a:pPr>
            <a:r>
              <a:rPr lang="en-GB" sz="1400" dirty="0">
                <a:solidFill>
                  <a:schemeClr val="dk1"/>
                </a:solidFill>
              </a:rPr>
              <a:t>11 November 2024</a:t>
            </a:r>
            <a:endParaRPr sz="1400" dirty="0">
              <a:solidFill>
                <a:schemeClr val="dk1"/>
              </a:solidFill>
            </a:endParaRPr>
          </a:p>
        </p:txBody>
      </p:sp>
      <p:sp>
        <p:nvSpPr>
          <p:cNvPr id="62" name="Google Shape;62;p14"/>
          <p:cNvSpPr txBox="1"/>
          <p:nvPr/>
        </p:nvSpPr>
        <p:spPr>
          <a:xfrm>
            <a:off x="354025" y="153921"/>
            <a:ext cx="8411400" cy="566700"/>
          </a:xfrm>
          <a:prstGeom prst="rect">
            <a:avLst/>
          </a:prstGeom>
          <a:solidFill>
            <a:schemeClr val="accent4"/>
          </a:solidFill>
          <a:ln>
            <a:noFill/>
          </a:ln>
        </p:spPr>
        <p:txBody>
          <a:bodyPr spcFirstLastPara="1" wrap="square" lIns="91425" tIns="91425" rIns="91425" bIns="91425" anchor="t" anchorCtr="0">
            <a:noAutofit/>
          </a:bodyPr>
          <a:lstStyle/>
          <a:p>
            <a:pPr marL="0" lvl="0" indent="0" algn="l" rtl="0">
              <a:spcBef>
                <a:spcPts val="1000"/>
              </a:spcBef>
              <a:spcAft>
                <a:spcPts val="0"/>
              </a:spcAft>
              <a:buNone/>
            </a:pPr>
            <a:endParaRPr b="1" i="1">
              <a:solidFill>
                <a:srgbClr val="FFFFFF"/>
              </a:solidFill>
              <a:highlight>
                <a:schemeClr val="dk1"/>
              </a:highlight>
            </a:endParaRPr>
          </a:p>
        </p:txBody>
      </p:sp>
      <p:pic>
        <p:nvPicPr>
          <p:cNvPr id="63" name="Google Shape;63;p14"/>
          <p:cNvPicPr preferRelativeResize="0"/>
          <p:nvPr/>
        </p:nvPicPr>
        <p:blipFill>
          <a:blip r:embed="rId3">
            <a:alphaModFix/>
          </a:blip>
          <a:stretch>
            <a:fillRect/>
          </a:stretch>
        </p:blipFill>
        <p:spPr>
          <a:xfrm>
            <a:off x="354032" y="4157700"/>
            <a:ext cx="782169" cy="792600"/>
          </a:xfrm>
          <a:prstGeom prst="rect">
            <a:avLst/>
          </a:prstGeom>
          <a:noFill/>
          <a:ln>
            <a:noFill/>
          </a:ln>
        </p:spPr>
      </p:pic>
      <p:pic>
        <p:nvPicPr>
          <p:cNvPr id="65" name="Google Shape;65;p14"/>
          <p:cNvPicPr preferRelativeResize="0"/>
          <p:nvPr/>
        </p:nvPicPr>
        <p:blipFill>
          <a:blip r:embed="rId4">
            <a:alphaModFix/>
          </a:blip>
          <a:stretch>
            <a:fillRect/>
          </a:stretch>
        </p:blipFill>
        <p:spPr>
          <a:xfrm>
            <a:off x="1247668" y="3976569"/>
            <a:ext cx="2259073" cy="921400"/>
          </a:xfrm>
          <a:prstGeom prst="rect">
            <a:avLst/>
          </a:prstGeom>
          <a:noFill/>
          <a:ln>
            <a:noFill/>
          </a:ln>
        </p:spPr>
      </p:pic>
      <p:sp>
        <p:nvSpPr>
          <p:cNvPr id="66" name="Google Shape;66;p14"/>
          <p:cNvSpPr txBox="1"/>
          <p:nvPr/>
        </p:nvSpPr>
        <p:spPr>
          <a:xfrm>
            <a:off x="461176" y="193200"/>
            <a:ext cx="5518724" cy="50365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800" dirty="0">
                <a:solidFill>
                  <a:schemeClr val="bg1"/>
                </a:solidFill>
              </a:rPr>
              <a:t>EMERGING RESEARCHER PROGRAMME 2024</a:t>
            </a:r>
            <a:endParaRPr sz="1800" dirty="0">
              <a:solidFill>
                <a:schemeClr val="bg1"/>
              </a:solidFill>
            </a:endParaRPr>
          </a:p>
        </p:txBody>
      </p:sp>
      <p:pic>
        <p:nvPicPr>
          <p:cNvPr id="3" name="Picture 2" descr="A close-up of a logo&#10;&#10;Description automatically generated">
            <a:extLst>
              <a:ext uri="{FF2B5EF4-FFF2-40B4-BE49-F238E27FC236}">
                <a16:creationId xmlns:a16="http://schemas.microsoft.com/office/drawing/2014/main" id="{B08929D5-F8C0-6BE8-8CFE-899D8EE1196F}"/>
              </a:ext>
            </a:extLst>
          </p:cNvPr>
          <p:cNvPicPr>
            <a:picLocks noChangeAspect="1"/>
          </p:cNvPicPr>
          <p:nvPr/>
        </p:nvPicPr>
        <p:blipFill>
          <a:blip r:embed="rId5"/>
          <a:stretch>
            <a:fillRect/>
          </a:stretch>
        </p:blipFill>
        <p:spPr>
          <a:xfrm>
            <a:off x="3415728" y="3868862"/>
            <a:ext cx="2847186" cy="1265416"/>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close-up of a document&#10;&#10;Description automatically generated">
            <a:extLst>
              <a:ext uri="{FF2B5EF4-FFF2-40B4-BE49-F238E27FC236}">
                <a16:creationId xmlns:a16="http://schemas.microsoft.com/office/drawing/2014/main" id="{7AB73C20-1C2B-2E75-28BD-D7F56BD5EBF8}"/>
              </a:ext>
            </a:extLst>
          </p:cNvPr>
          <p:cNvPicPr>
            <a:picLocks noChangeAspect="1"/>
          </p:cNvPicPr>
          <p:nvPr/>
        </p:nvPicPr>
        <p:blipFill>
          <a:blip r:embed="rId2"/>
          <a:stretch>
            <a:fillRect/>
          </a:stretch>
        </p:blipFill>
        <p:spPr>
          <a:xfrm>
            <a:off x="442730" y="0"/>
            <a:ext cx="3570425" cy="5143500"/>
          </a:xfrm>
          <a:prstGeom prst="rect">
            <a:avLst/>
          </a:prstGeom>
        </p:spPr>
      </p:pic>
      <p:pic>
        <p:nvPicPr>
          <p:cNvPr id="7" name="Picture 6" descr="A screenshot of a book&#10;&#10;Description automatically generated">
            <a:extLst>
              <a:ext uri="{FF2B5EF4-FFF2-40B4-BE49-F238E27FC236}">
                <a16:creationId xmlns:a16="http://schemas.microsoft.com/office/drawing/2014/main" id="{3412123A-CC07-0554-194A-2B0CACCAA513}"/>
              </a:ext>
            </a:extLst>
          </p:cNvPr>
          <p:cNvPicPr>
            <a:picLocks noChangeAspect="1"/>
          </p:cNvPicPr>
          <p:nvPr/>
        </p:nvPicPr>
        <p:blipFill>
          <a:blip r:embed="rId3"/>
          <a:stretch>
            <a:fillRect/>
          </a:stretch>
        </p:blipFill>
        <p:spPr>
          <a:xfrm>
            <a:off x="5292370" y="449664"/>
            <a:ext cx="3154944" cy="3750456"/>
          </a:xfrm>
          <a:prstGeom prst="rect">
            <a:avLst/>
          </a:prstGeom>
        </p:spPr>
      </p:pic>
      <p:sp>
        <p:nvSpPr>
          <p:cNvPr id="10" name="Freeform: Shape 9">
            <a:extLst>
              <a:ext uri="{FF2B5EF4-FFF2-40B4-BE49-F238E27FC236}">
                <a16:creationId xmlns:a16="http://schemas.microsoft.com/office/drawing/2014/main" id="{38F0BFF9-284F-C195-616F-86558D1D82E4}"/>
              </a:ext>
            </a:extLst>
          </p:cNvPr>
          <p:cNvSpPr/>
          <p:nvPr/>
        </p:nvSpPr>
        <p:spPr>
          <a:xfrm>
            <a:off x="1494971" y="594667"/>
            <a:ext cx="3425372" cy="1655047"/>
          </a:xfrm>
          <a:custGeom>
            <a:avLst/>
            <a:gdLst>
              <a:gd name="connsiteX0" fmla="*/ 0 w 3425372"/>
              <a:gd name="connsiteY0" fmla="*/ 1655047 h 1655047"/>
              <a:gd name="connsiteX1" fmla="*/ 232229 w 3425372"/>
              <a:gd name="connsiteY1" fmla="*/ 1415562 h 1655047"/>
              <a:gd name="connsiteX2" fmla="*/ 333829 w 3425372"/>
              <a:gd name="connsiteY2" fmla="*/ 1321219 h 1655047"/>
              <a:gd name="connsiteX3" fmla="*/ 471715 w 3425372"/>
              <a:gd name="connsiteY3" fmla="*/ 1234133 h 1655047"/>
              <a:gd name="connsiteX4" fmla="*/ 740229 w 3425372"/>
              <a:gd name="connsiteY4" fmla="*/ 1030933 h 1655047"/>
              <a:gd name="connsiteX5" fmla="*/ 979715 w 3425372"/>
              <a:gd name="connsiteY5" fmla="*/ 885790 h 1655047"/>
              <a:gd name="connsiteX6" fmla="*/ 1299029 w 3425372"/>
              <a:gd name="connsiteY6" fmla="*/ 704362 h 1655047"/>
              <a:gd name="connsiteX7" fmla="*/ 1415143 w 3425372"/>
              <a:gd name="connsiteY7" fmla="*/ 639047 h 1655047"/>
              <a:gd name="connsiteX8" fmla="*/ 1741715 w 3425372"/>
              <a:gd name="connsiteY8" fmla="*/ 457619 h 1655047"/>
              <a:gd name="connsiteX9" fmla="*/ 1828800 w 3425372"/>
              <a:gd name="connsiteY9" fmla="*/ 414076 h 1655047"/>
              <a:gd name="connsiteX10" fmla="*/ 1937658 w 3425372"/>
              <a:gd name="connsiteY10" fmla="*/ 363276 h 1655047"/>
              <a:gd name="connsiteX11" fmla="*/ 2489200 w 3425372"/>
              <a:gd name="connsiteY11" fmla="*/ 87504 h 1655047"/>
              <a:gd name="connsiteX12" fmla="*/ 2663372 w 3425372"/>
              <a:gd name="connsiteY12" fmla="*/ 22190 h 1655047"/>
              <a:gd name="connsiteX13" fmla="*/ 2917372 w 3425372"/>
              <a:gd name="connsiteY13" fmla="*/ 7676 h 1655047"/>
              <a:gd name="connsiteX14" fmla="*/ 3425372 w 3425372"/>
              <a:gd name="connsiteY14" fmla="*/ 419 h 1655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25372" h="1655047">
                <a:moveTo>
                  <a:pt x="0" y="1655047"/>
                </a:moveTo>
                <a:cubicBezTo>
                  <a:pt x="71406" y="1536042"/>
                  <a:pt x="15346" y="1622358"/>
                  <a:pt x="232229" y="1415562"/>
                </a:cubicBezTo>
                <a:cubicBezTo>
                  <a:pt x="265677" y="1383670"/>
                  <a:pt x="294754" y="1345898"/>
                  <a:pt x="333829" y="1321219"/>
                </a:cubicBezTo>
                <a:cubicBezTo>
                  <a:pt x="379791" y="1292190"/>
                  <a:pt x="427544" y="1265821"/>
                  <a:pt x="471715" y="1234133"/>
                </a:cubicBezTo>
                <a:cubicBezTo>
                  <a:pt x="522033" y="1198035"/>
                  <a:pt x="660157" y="1081211"/>
                  <a:pt x="740229" y="1030933"/>
                </a:cubicBezTo>
                <a:cubicBezTo>
                  <a:pt x="819282" y="981295"/>
                  <a:pt x="900105" y="934531"/>
                  <a:pt x="979715" y="885790"/>
                </a:cubicBezTo>
                <a:cubicBezTo>
                  <a:pt x="1216700" y="740697"/>
                  <a:pt x="961805" y="888303"/>
                  <a:pt x="1299029" y="704362"/>
                </a:cubicBezTo>
                <a:cubicBezTo>
                  <a:pt x="1338014" y="683097"/>
                  <a:pt x="1376413" y="660774"/>
                  <a:pt x="1415143" y="639047"/>
                </a:cubicBezTo>
                <a:lnTo>
                  <a:pt x="1741715" y="457619"/>
                </a:lnTo>
                <a:cubicBezTo>
                  <a:pt x="1770376" y="442393"/>
                  <a:pt x="1799558" y="428155"/>
                  <a:pt x="1828800" y="414076"/>
                </a:cubicBezTo>
                <a:cubicBezTo>
                  <a:pt x="1864878" y="396705"/>
                  <a:pt x="1902374" y="382209"/>
                  <a:pt x="1937658" y="363276"/>
                </a:cubicBezTo>
                <a:cubicBezTo>
                  <a:pt x="2323767" y="156095"/>
                  <a:pt x="2127427" y="253317"/>
                  <a:pt x="2489200" y="87504"/>
                </a:cubicBezTo>
                <a:cubicBezTo>
                  <a:pt x="2570027" y="50459"/>
                  <a:pt x="2580835" y="38698"/>
                  <a:pt x="2663372" y="22190"/>
                </a:cubicBezTo>
                <a:cubicBezTo>
                  <a:pt x="2720818" y="10701"/>
                  <a:pt x="2909152" y="7964"/>
                  <a:pt x="2917372" y="7676"/>
                </a:cubicBezTo>
                <a:cubicBezTo>
                  <a:pt x="3210890" y="-2623"/>
                  <a:pt x="3099688" y="419"/>
                  <a:pt x="3425372" y="41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13" name="Freeform: Shape 12">
            <a:extLst>
              <a:ext uri="{FF2B5EF4-FFF2-40B4-BE49-F238E27FC236}">
                <a16:creationId xmlns:a16="http://schemas.microsoft.com/office/drawing/2014/main" id="{EC2BDB46-BC93-5B63-0186-24C4E04EB7CF}"/>
              </a:ext>
            </a:extLst>
          </p:cNvPr>
          <p:cNvSpPr/>
          <p:nvPr/>
        </p:nvSpPr>
        <p:spPr>
          <a:xfrm>
            <a:off x="4863040" y="368210"/>
            <a:ext cx="427417" cy="510144"/>
          </a:xfrm>
          <a:custGeom>
            <a:avLst/>
            <a:gdLst>
              <a:gd name="connsiteX0" fmla="*/ 93589 w 427417"/>
              <a:gd name="connsiteY0" fmla="*/ 1904 h 510144"/>
              <a:gd name="connsiteX1" fmla="*/ 71817 w 427417"/>
              <a:gd name="connsiteY1" fmla="*/ 96247 h 510144"/>
              <a:gd name="connsiteX2" fmla="*/ 57303 w 427417"/>
              <a:gd name="connsiteY2" fmla="*/ 139790 h 510144"/>
              <a:gd name="connsiteX3" fmla="*/ 42789 w 427417"/>
              <a:gd name="connsiteY3" fmla="*/ 292190 h 510144"/>
              <a:gd name="connsiteX4" fmla="*/ 28274 w 427417"/>
              <a:gd name="connsiteY4" fmla="*/ 379276 h 510144"/>
              <a:gd name="connsiteX5" fmla="*/ 21017 w 427417"/>
              <a:gd name="connsiteY5" fmla="*/ 430076 h 510144"/>
              <a:gd name="connsiteX6" fmla="*/ 13760 w 427417"/>
              <a:gd name="connsiteY6" fmla="*/ 459104 h 510144"/>
              <a:gd name="connsiteX7" fmla="*/ 6503 w 427417"/>
              <a:gd name="connsiteY7" fmla="*/ 509904 h 510144"/>
              <a:gd name="connsiteX8" fmla="*/ 64560 w 427417"/>
              <a:gd name="connsiteY8" fmla="*/ 466361 h 510144"/>
              <a:gd name="connsiteX9" fmla="*/ 144389 w 427417"/>
              <a:gd name="connsiteY9" fmla="*/ 415561 h 510144"/>
              <a:gd name="connsiteX10" fmla="*/ 166160 w 427417"/>
              <a:gd name="connsiteY10" fmla="*/ 393790 h 510144"/>
              <a:gd name="connsiteX11" fmla="*/ 209703 w 427417"/>
              <a:gd name="connsiteY11" fmla="*/ 364761 h 510144"/>
              <a:gd name="connsiteX12" fmla="*/ 282274 w 427417"/>
              <a:gd name="connsiteY12" fmla="*/ 299447 h 510144"/>
              <a:gd name="connsiteX13" fmla="*/ 296789 w 427417"/>
              <a:gd name="connsiteY13" fmla="*/ 284933 h 510144"/>
              <a:gd name="connsiteX14" fmla="*/ 325817 w 427417"/>
              <a:gd name="connsiteY14" fmla="*/ 277676 h 510144"/>
              <a:gd name="connsiteX15" fmla="*/ 369360 w 427417"/>
              <a:gd name="connsiteY15" fmla="*/ 248647 h 510144"/>
              <a:gd name="connsiteX16" fmla="*/ 391131 w 427417"/>
              <a:gd name="connsiteY16" fmla="*/ 234133 h 510144"/>
              <a:gd name="connsiteX17" fmla="*/ 427417 w 427417"/>
              <a:gd name="connsiteY17" fmla="*/ 226876 h 510144"/>
              <a:gd name="connsiteX18" fmla="*/ 376617 w 427417"/>
              <a:gd name="connsiteY18" fmla="*/ 183333 h 510144"/>
              <a:gd name="connsiteX19" fmla="*/ 354846 w 427417"/>
              <a:gd name="connsiteY19" fmla="*/ 154304 h 510144"/>
              <a:gd name="connsiteX20" fmla="*/ 325817 w 427417"/>
              <a:gd name="connsiteY20" fmla="*/ 132533 h 510144"/>
              <a:gd name="connsiteX21" fmla="*/ 275017 w 427417"/>
              <a:gd name="connsiteY21" fmla="*/ 88990 h 510144"/>
              <a:gd name="connsiteX22" fmla="*/ 216960 w 427417"/>
              <a:gd name="connsiteY22" fmla="*/ 45447 h 510144"/>
              <a:gd name="connsiteX23" fmla="*/ 187931 w 427417"/>
              <a:gd name="connsiteY23" fmla="*/ 38190 h 510144"/>
              <a:gd name="connsiteX24" fmla="*/ 93589 w 427417"/>
              <a:gd name="connsiteY24" fmla="*/ 1904 h 510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427417" h="510144">
                <a:moveTo>
                  <a:pt x="93589" y="1904"/>
                </a:moveTo>
                <a:cubicBezTo>
                  <a:pt x="74237" y="11580"/>
                  <a:pt x="94339" y="-8859"/>
                  <a:pt x="71817" y="96247"/>
                </a:cubicBezTo>
                <a:cubicBezTo>
                  <a:pt x="68611" y="111207"/>
                  <a:pt x="62141" y="125276"/>
                  <a:pt x="57303" y="139790"/>
                </a:cubicBezTo>
                <a:cubicBezTo>
                  <a:pt x="52354" y="204134"/>
                  <a:pt x="51606" y="233409"/>
                  <a:pt x="42789" y="292190"/>
                </a:cubicBezTo>
                <a:cubicBezTo>
                  <a:pt x="38423" y="321294"/>
                  <a:pt x="32436" y="350143"/>
                  <a:pt x="28274" y="379276"/>
                </a:cubicBezTo>
                <a:cubicBezTo>
                  <a:pt x="25855" y="396209"/>
                  <a:pt x="24077" y="413247"/>
                  <a:pt x="21017" y="430076"/>
                </a:cubicBezTo>
                <a:cubicBezTo>
                  <a:pt x="19233" y="439889"/>
                  <a:pt x="15544" y="449291"/>
                  <a:pt x="13760" y="459104"/>
                </a:cubicBezTo>
                <a:cubicBezTo>
                  <a:pt x="10700" y="475933"/>
                  <a:pt x="-10430" y="507485"/>
                  <a:pt x="6503" y="509904"/>
                </a:cubicBezTo>
                <a:cubicBezTo>
                  <a:pt x="30450" y="513325"/>
                  <a:pt x="44151" y="479348"/>
                  <a:pt x="64560" y="466361"/>
                </a:cubicBezTo>
                <a:cubicBezTo>
                  <a:pt x="91170" y="449428"/>
                  <a:pt x="122086" y="437864"/>
                  <a:pt x="144389" y="415561"/>
                </a:cubicBezTo>
                <a:cubicBezTo>
                  <a:pt x="151646" y="408304"/>
                  <a:pt x="158059" y="400091"/>
                  <a:pt x="166160" y="393790"/>
                </a:cubicBezTo>
                <a:cubicBezTo>
                  <a:pt x="179930" y="383080"/>
                  <a:pt x="197368" y="377096"/>
                  <a:pt x="209703" y="364761"/>
                </a:cubicBezTo>
                <a:cubicBezTo>
                  <a:pt x="300355" y="274111"/>
                  <a:pt x="214106" y="356254"/>
                  <a:pt x="282274" y="299447"/>
                </a:cubicBezTo>
                <a:cubicBezTo>
                  <a:pt x="287530" y="295067"/>
                  <a:pt x="290669" y="287993"/>
                  <a:pt x="296789" y="284933"/>
                </a:cubicBezTo>
                <a:cubicBezTo>
                  <a:pt x="305710" y="280473"/>
                  <a:pt x="316141" y="280095"/>
                  <a:pt x="325817" y="277676"/>
                </a:cubicBezTo>
                <a:lnTo>
                  <a:pt x="369360" y="248647"/>
                </a:lnTo>
                <a:cubicBezTo>
                  <a:pt x="376617" y="243809"/>
                  <a:pt x="382579" y="235843"/>
                  <a:pt x="391131" y="234133"/>
                </a:cubicBezTo>
                <a:lnTo>
                  <a:pt x="427417" y="226876"/>
                </a:lnTo>
                <a:cubicBezTo>
                  <a:pt x="404479" y="209671"/>
                  <a:pt x="394808" y="204555"/>
                  <a:pt x="376617" y="183333"/>
                </a:cubicBezTo>
                <a:cubicBezTo>
                  <a:pt x="368745" y="174150"/>
                  <a:pt x="363399" y="162857"/>
                  <a:pt x="354846" y="154304"/>
                </a:cubicBezTo>
                <a:cubicBezTo>
                  <a:pt x="346293" y="145751"/>
                  <a:pt x="334920" y="140498"/>
                  <a:pt x="325817" y="132533"/>
                </a:cubicBezTo>
                <a:cubicBezTo>
                  <a:pt x="220733" y="40584"/>
                  <a:pt x="352721" y="147268"/>
                  <a:pt x="275017" y="88990"/>
                </a:cubicBezTo>
                <a:cubicBezTo>
                  <a:pt x="270811" y="85836"/>
                  <a:pt x="229721" y="50916"/>
                  <a:pt x="216960" y="45447"/>
                </a:cubicBezTo>
                <a:cubicBezTo>
                  <a:pt x="207792" y="41518"/>
                  <a:pt x="197521" y="40930"/>
                  <a:pt x="187931" y="38190"/>
                </a:cubicBezTo>
                <a:cubicBezTo>
                  <a:pt x="130402" y="21753"/>
                  <a:pt x="112941" y="-7772"/>
                  <a:pt x="93589" y="1904"/>
                </a:cubicBezTo>
                <a:close/>
              </a:path>
            </a:pathLst>
          </a:cu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ZA"/>
          </a:p>
        </p:txBody>
      </p:sp>
    </p:spTree>
    <p:extLst>
      <p:ext uri="{BB962C8B-B14F-4D97-AF65-F5344CB8AC3E}">
        <p14:creationId xmlns:p14="http://schemas.microsoft.com/office/powerpoint/2010/main" val="2588472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sp>
        <p:nvSpPr>
          <p:cNvPr id="150" name="Google Shape;150;p23"/>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endParaRPr/>
          </a:p>
        </p:txBody>
      </p:sp>
      <p:sp>
        <p:nvSpPr>
          <p:cNvPr id="151" name="Google Shape;151;p23"/>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endParaRPr/>
          </a:p>
        </p:txBody>
      </p:sp>
      <p:pic>
        <p:nvPicPr>
          <p:cNvPr id="152" name="Google Shape;152;p23"/>
          <p:cNvPicPr preferRelativeResize="0"/>
          <p:nvPr/>
        </p:nvPicPr>
        <p:blipFill>
          <a:blip r:embed="rId3">
            <a:alphaModFix/>
          </a:blip>
          <a:stretch>
            <a:fillRect/>
          </a:stretch>
        </p:blipFill>
        <p:spPr>
          <a:xfrm>
            <a:off x="327063" y="0"/>
            <a:ext cx="8489874" cy="51435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2" name="TextBox 1">
            <a:extLst>
              <a:ext uri="{FF2B5EF4-FFF2-40B4-BE49-F238E27FC236}">
                <a16:creationId xmlns:a16="http://schemas.microsoft.com/office/drawing/2014/main" id="{9CC4844A-2B93-C94F-90AC-4E97D43041BD}"/>
              </a:ext>
            </a:extLst>
          </p:cNvPr>
          <p:cNvSpPr txBox="1"/>
          <p:nvPr/>
        </p:nvSpPr>
        <p:spPr>
          <a:xfrm>
            <a:off x="174930" y="127221"/>
            <a:ext cx="6551874" cy="4564049"/>
          </a:xfrm>
          <a:prstGeom prst="rect">
            <a:avLst/>
          </a:prstGeom>
          <a:solidFill>
            <a:srgbClr val="95EFC8"/>
          </a:solidFill>
        </p:spPr>
        <p:txBody>
          <a:bodyPr wrap="square" rtlCol="0">
            <a:spAutoFit/>
          </a:bodyPr>
          <a:lstStyle/>
          <a:p>
            <a:endParaRPr lang="en-ZA" dirty="0"/>
          </a:p>
        </p:txBody>
      </p:sp>
      <p:sp>
        <p:nvSpPr>
          <p:cNvPr id="92" name="Google Shape;92;p17"/>
          <p:cNvSpPr txBox="1">
            <a:spLocks noGrp="1"/>
          </p:cNvSpPr>
          <p:nvPr>
            <p:ph type="body" idx="1"/>
          </p:nvPr>
        </p:nvSpPr>
        <p:spPr>
          <a:xfrm>
            <a:off x="311700" y="302150"/>
            <a:ext cx="5667681" cy="4266725"/>
          </a:xfrm>
          <a:prstGeom prst="rect">
            <a:avLst/>
          </a:prstGeom>
        </p:spPr>
        <p:txBody>
          <a:bodyPr spcFirstLastPara="1" wrap="square" lIns="91425" tIns="91425" rIns="91425" bIns="91425" anchor="t" anchorCtr="0">
            <a:normAutofit/>
          </a:bodyPr>
          <a:lstStyle/>
          <a:p>
            <a:pPr marL="0" lvl="0" indent="0" algn="l" rtl="0">
              <a:lnSpc>
                <a:spcPct val="100000"/>
              </a:lnSpc>
              <a:spcBef>
                <a:spcPts val="0"/>
              </a:spcBef>
              <a:spcAft>
                <a:spcPts val="0"/>
              </a:spcAft>
              <a:buNone/>
            </a:pPr>
            <a:r>
              <a:rPr lang="en-US" sz="4800" b="1" dirty="0">
                <a:solidFill>
                  <a:srgbClr val="195099"/>
                </a:solidFill>
              </a:rPr>
              <a:t>Collaborative authorship approaches to book production</a:t>
            </a:r>
          </a:p>
        </p:txBody>
      </p:sp>
    </p:spTree>
    <p:extLst>
      <p:ext uri="{BB962C8B-B14F-4D97-AF65-F5344CB8AC3E}">
        <p14:creationId xmlns:p14="http://schemas.microsoft.com/office/powerpoint/2010/main" val="34608381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Google Shape;169;p26"/>
          <p:cNvSpPr txBox="1"/>
          <p:nvPr/>
        </p:nvSpPr>
        <p:spPr>
          <a:xfrm>
            <a:off x="261908" y="1025924"/>
            <a:ext cx="8620183" cy="4234975"/>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dirty="0"/>
              <a:t>Before you can write, you need to scope and conceptualise. As you get into thinking about the content you want to produce and how you are going to do so, </a:t>
            </a:r>
            <a:r>
              <a:rPr lang="en-GB" b="1" dirty="0"/>
              <a:t>it is useful to capture your thinking in scoping or concept document</a:t>
            </a:r>
            <a:r>
              <a:rPr lang="en-GB" dirty="0"/>
              <a:t>.</a:t>
            </a:r>
            <a:endParaRPr dirty="0"/>
          </a:p>
          <a:p>
            <a:pPr marL="0" lvl="0" indent="0" algn="l" rtl="0">
              <a:spcBef>
                <a:spcPts val="0"/>
              </a:spcBef>
              <a:spcAft>
                <a:spcPts val="0"/>
              </a:spcAft>
              <a:buNone/>
            </a:pPr>
            <a:endParaRPr dirty="0"/>
          </a:p>
          <a:p>
            <a:pPr marL="127000" lvl="0" algn="l" rtl="0">
              <a:lnSpc>
                <a:spcPct val="115000"/>
              </a:lnSpc>
              <a:spcBef>
                <a:spcPts val="0"/>
              </a:spcBef>
              <a:spcAft>
                <a:spcPts val="0"/>
              </a:spcAft>
              <a:buClr>
                <a:srgbClr val="FF9900"/>
              </a:buClr>
              <a:buSzPts val="1600"/>
            </a:pPr>
            <a:r>
              <a:rPr lang="en-GB" b="1" dirty="0">
                <a:solidFill>
                  <a:schemeClr val="accent5">
                    <a:lumMod val="75000"/>
                  </a:schemeClr>
                </a:solidFill>
              </a:rPr>
              <a:t>1. What are the implications of the problem you are trying to address for your authorship strategy?</a:t>
            </a:r>
            <a:endParaRPr b="1" dirty="0">
              <a:solidFill>
                <a:schemeClr val="accent5">
                  <a:lumMod val="75000"/>
                </a:schemeClr>
              </a:solidFill>
            </a:endParaRPr>
          </a:p>
          <a:p>
            <a:pPr marL="914400" lvl="0" indent="-330200" algn="l" rtl="0">
              <a:lnSpc>
                <a:spcPct val="115000"/>
              </a:lnSpc>
              <a:spcBef>
                <a:spcPts val="0"/>
              </a:spcBef>
              <a:spcAft>
                <a:spcPts val="0"/>
              </a:spcAft>
              <a:buClr>
                <a:schemeClr val="dk1"/>
              </a:buClr>
              <a:buSzPts val="1600"/>
              <a:buChar char="●"/>
            </a:pPr>
            <a:r>
              <a:rPr lang="en-GB" dirty="0">
                <a:solidFill>
                  <a:schemeClr val="dk1"/>
                </a:solidFill>
              </a:rPr>
              <a:t>How will you include colleague and student collaborators?</a:t>
            </a:r>
            <a:endParaRPr dirty="0">
              <a:solidFill>
                <a:schemeClr val="dk1"/>
              </a:solidFill>
            </a:endParaRPr>
          </a:p>
          <a:p>
            <a:pPr marL="914400" lvl="0" indent="-330200" algn="l" rtl="0">
              <a:lnSpc>
                <a:spcPct val="115000"/>
              </a:lnSpc>
              <a:spcBef>
                <a:spcPts val="0"/>
              </a:spcBef>
              <a:spcAft>
                <a:spcPts val="0"/>
              </a:spcAft>
              <a:buClr>
                <a:schemeClr val="dk1"/>
              </a:buClr>
              <a:buSzPts val="1600"/>
              <a:buChar char="●"/>
            </a:pPr>
            <a:r>
              <a:rPr lang="en-GB" dirty="0">
                <a:solidFill>
                  <a:schemeClr val="dk1"/>
                </a:solidFill>
              </a:rPr>
              <a:t>What percentage of the work do you expect your different kinds of collaborators to do?</a:t>
            </a:r>
          </a:p>
          <a:p>
            <a:pPr marL="914400" lvl="0" indent="-330200" algn="l" rtl="0">
              <a:lnSpc>
                <a:spcPct val="115000"/>
              </a:lnSpc>
              <a:spcBef>
                <a:spcPts val="0"/>
              </a:spcBef>
              <a:spcAft>
                <a:spcPts val="0"/>
              </a:spcAft>
              <a:buClr>
                <a:schemeClr val="dk1"/>
              </a:buClr>
              <a:buSzPts val="1600"/>
              <a:buChar char="●"/>
            </a:pPr>
            <a:r>
              <a:rPr lang="en-GB" dirty="0">
                <a:solidFill>
                  <a:schemeClr val="dk1"/>
                </a:solidFill>
              </a:rPr>
              <a:t>What kind of support will authors require?</a:t>
            </a:r>
            <a:endParaRPr dirty="0">
              <a:solidFill>
                <a:schemeClr val="dk1"/>
              </a:solidFill>
            </a:endParaRPr>
          </a:p>
          <a:p>
            <a:pPr marL="0" lvl="0" indent="0" algn="l" rtl="0">
              <a:lnSpc>
                <a:spcPct val="115000"/>
              </a:lnSpc>
              <a:spcBef>
                <a:spcPts val="0"/>
              </a:spcBef>
              <a:spcAft>
                <a:spcPts val="0"/>
              </a:spcAft>
              <a:buNone/>
            </a:pPr>
            <a:endParaRPr dirty="0">
              <a:solidFill>
                <a:schemeClr val="dk1"/>
              </a:solidFill>
            </a:endParaRPr>
          </a:p>
          <a:p>
            <a:pPr marL="127000" lvl="0" algn="l" rtl="0">
              <a:lnSpc>
                <a:spcPct val="115000"/>
              </a:lnSpc>
              <a:spcBef>
                <a:spcPts val="0"/>
              </a:spcBef>
              <a:spcAft>
                <a:spcPts val="0"/>
              </a:spcAft>
              <a:buClr>
                <a:srgbClr val="FF9900"/>
              </a:buClr>
              <a:buSzPts val="1600"/>
            </a:pPr>
            <a:r>
              <a:rPr lang="en-GB" b="1" dirty="0">
                <a:solidFill>
                  <a:schemeClr val="accent5">
                    <a:lumMod val="75000"/>
                  </a:schemeClr>
                </a:solidFill>
              </a:rPr>
              <a:t>2. Try to maximise efficiency from the outset.</a:t>
            </a:r>
            <a:endParaRPr b="1" dirty="0">
              <a:solidFill>
                <a:schemeClr val="accent5">
                  <a:lumMod val="75000"/>
                </a:schemeClr>
              </a:solidFill>
            </a:endParaRPr>
          </a:p>
          <a:p>
            <a:pPr marL="914400" lvl="0" indent="-330200" algn="l" rtl="0">
              <a:lnSpc>
                <a:spcPct val="115000"/>
              </a:lnSpc>
              <a:spcBef>
                <a:spcPts val="0"/>
              </a:spcBef>
              <a:spcAft>
                <a:spcPts val="0"/>
              </a:spcAft>
              <a:buClr>
                <a:schemeClr val="dk1"/>
              </a:buClr>
              <a:buSzPts val="1600"/>
              <a:buChar char="●"/>
            </a:pPr>
            <a:r>
              <a:rPr lang="en-GB" dirty="0">
                <a:solidFill>
                  <a:schemeClr val="dk1"/>
                </a:solidFill>
              </a:rPr>
              <a:t>Check to see if there is (good/appropriate) content you (legally) reuse from elsewhere.</a:t>
            </a:r>
            <a:endParaRPr dirty="0">
              <a:solidFill>
                <a:schemeClr val="dk1"/>
              </a:solidFill>
            </a:endParaRPr>
          </a:p>
          <a:p>
            <a:pPr marL="914400" lvl="0" indent="-330200" algn="l" rtl="0">
              <a:lnSpc>
                <a:spcPct val="115000"/>
              </a:lnSpc>
              <a:spcBef>
                <a:spcPts val="0"/>
              </a:spcBef>
              <a:spcAft>
                <a:spcPts val="0"/>
              </a:spcAft>
              <a:buClr>
                <a:schemeClr val="dk1"/>
              </a:buClr>
              <a:buSzPts val="1600"/>
              <a:buChar char="●"/>
            </a:pPr>
            <a:r>
              <a:rPr lang="en-GB" dirty="0">
                <a:solidFill>
                  <a:schemeClr val="dk1"/>
                </a:solidFill>
              </a:rPr>
              <a:t>Make use of stylesheets and templates to streamline your editorial process.</a:t>
            </a:r>
            <a:endParaRPr dirty="0">
              <a:solidFill>
                <a:schemeClr val="dk1"/>
              </a:solidFill>
            </a:endParaRPr>
          </a:p>
          <a:p>
            <a:pPr marL="914400" lvl="0" indent="-330200" algn="l" rtl="0">
              <a:lnSpc>
                <a:spcPct val="115000"/>
              </a:lnSpc>
              <a:spcBef>
                <a:spcPts val="0"/>
              </a:spcBef>
              <a:spcAft>
                <a:spcPts val="0"/>
              </a:spcAft>
              <a:buClr>
                <a:schemeClr val="dk1"/>
              </a:buClr>
              <a:buSzPts val="1600"/>
              <a:buChar char="●"/>
            </a:pPr>
            <a:r>
              <a:rPr lang="en-GB" dirty="0">
                <a:solidFill>
                  <a:schemeClr val="dk1"/>
                </a:solidFill>
              </a:rPr>
              <a:t>Provide clear ‘Instructions to Authors’ so that your collaborators are all on the same page.</a:t>
            </a:r>
            <a:endParaRPr dirty="0">
              <a:solidFill>
                <a:schemeClr val="dk1"/>
              </a:solidFill>
            </a:endParaRPr>
          </a:p>
          <a:p>
            <a:pPr marL="914400" lvl="0" indent="-330200" algn="l" rtl="0">
              <a:lnSpc>
                <a:spcPct val="115000"/>
              </a:lnSpc>
              <a:spcBef>
                <a:spcPts val="0"/>
              </a:spcBef>
              <a:spcAft>
                <a:spcPts val="0"/>
              </a:spcAft>
              <a:buClr>
                <a:schemeClr val="dk1"/>
              </a:buClr>
              <a:buSzPts val="1600"/>
              <a:buChar char="●"/>
            </a:pPr>
            <a:r>
              <a:rPr lang="en-GB" dirty="0">
                <a:solidFill>
                  <a:schemeClr val="dk1"/>
                </a:solidFill>
              </a:rPr>
              <a:t>Bring someone on board to project manage and curate the process.</a:t>
            </a:r>
            <a:endParaRPr dirty="0">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dirty="0">
              <a:solidFill>
                <a:schemeClr val="dk1"/>
              </a:solidFill>
            </a:endParaRPr>
          </a:p>
          <a:p>
            <a:pPr marL="0" lvl="0" indent="0" algn="l" rtl="0">
              <a:spcBef>
                <a:spcPts val="0"/>
              </a:spcBef>
              <a:spcAft>
                <a:spcPts val="0"/>
              </a:spcAft>
              <a:buNone/>
            </a:pPr>
            <a:endParaRPr dirty="0"/>
          </a:p>
        </p:txBody>
      </p:sp>
      <p:sp>
        <p:nvSpPr>
          <p:cNvPr id="170" name="Google Shape;170;p26"/>
          <p:cNvSpPr txBox="1">
            <a:spLocks noGrp="1"/>
          </p:cNvSpPr>
          <p:nvPr>
            <p:ph type="title" idx="4294967295"/>
          </p:nvPr>
        </p:nvSpPr>
        <p:spPr>
          <a:xfrm>
            <a:off x="261908" y="357808"/>
            <a:ext cx="7451341" cy="500933"/>
          </a:xfrm>
          <a:prstGeom prst="rect">
            <a:avLst/>
          </a:prstGeom>
          <a:solidFill>
            <a:schemeClr val="bg1"/>
          </a:solidFill>
          <a:ln>
            <a:noFill/>
          </a:ln>
        </p:spPr>
        <p:txBody>
          <a:bodyPr spcFirstLastPara="1" wrap="square" lIns="68575" tIns="34275" rIns="68575" bIns="34275" anchor="ctr" anchorCtr="0">
            <a:noAutofit/>
          </a:bodyPr>
          <a:lstStyle/>
          <a:p>
            <a:pPr marL="0" lvl="0" indent="0" algn="l" rtl="0">
              <a:lnSpc>
                <a:spcPct val="90000"/>
              </a:lnSpc>
              <a:spcBef>
                <a:spcPts val="800"/>
              </a:spcBef>
              <a:spcAft>
                <a:spcPts val="1600"/>
              </a:spcAft>
              <a:buClr>
                <a:schemeClr val="lt1"/>
              </a:buClr>
              <a:buSzPts val="2667"/>
              <a:buFont typeface="Calibri"/>
              <a:buNone/>
            </a:pPr>
            <a:r>
              <a:rPr lang="en-GB" sz="4400" b="1" dirty="0">
                <a:solidFill>
                  <a:schemeClr val="accent5">
                    <a:lumMod val="75000"/>
                  </a:schemeClr>
                </a:solidFill>
              </a:rPr>
              <a:t>Where do I start?</a:t>
            </a:r>
            <a:endParaRPr sz="4400" dirty="0">
              <a:solidFill>
                <a:schemeClr val="accent5">
                  <a:lumMod val="75000"/>
                </a:schemeClr>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Google Shape;175;p27"/>
          <p:cNvSpPr txBox="1">
            <a:spLocks noGrp="1"/>
          </p:cNvSpPr>
          <p:nvPr>
            <p:ph type="title"/>
          </p:nvPr>
        </p:nvSpPr>
        <p:spPr>
          <a:xfrm>
            <a:off x="243314" y="309853"/>
            <a:ext cx="8657371"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sz="4400" b="1" dirty="0">
                <a:solidFill>
                  <a:schemeClr val="accent5">
                    <a:lumMod val="75000"/>
                  </a:schemeClr>
                </a:solidFill>
              </a:rPr>
              <a:t>Also, you need to think about…</a:t>
            </a:r>
            <a:endParaRPr sz="4400" b="1" dirty="0">
              <a:solidFill>
                <a:schemeClr val="accent5">
                  <a:lumMod val="75000"/>
                </a:schemeClr>
              </a:solidFill>
            </a:endParaRPr>
          </a:p>
        </p:txBody>
      </p:sp>
      <p:sp>
        <p:nvSpPr>
          <p:cNvPr id="176" name="Google Shape;176;p27"/>
          <p:cNvSpPr txBox="1">
            <a:spLocks noGrp="1"/>
          </p:cNvSpPr>
          <p:nvPr>
            <p:ph type="body" idx="1"/>
          </p:nvPr>
        </p:nvSpPr>
        <p:spPr>
          <a:xfrm>
            <a:off x="243314" y="1216892"/>
            <a:ext cx="8520600" cy="3416400"/>
          </a:xfrm>
          <a:prstGeom prst="rect">
            <a:avLst/>
          </a:prstGeom>
        </p:spPr>
        <p:txBody>
          <a:bodyPr spcFirstLastPara="1" wrap="square" lIns="91425" tIns="91425" rIns="91425" bIns="91425" anchor="t" anchorCtr="0">
            <a:normAutofit fontScale="92500" lnSpcReduction="10000"/>
          </a:bodyPr>
          <a:lstStyle/>
          <a:p>
            <a:pPr marL="0" lvl="0" indent="0" algn="l" rtl="0">
              <a:spcBef>
                <a:spcPts val="0"/>
              </a:spcBef>
              <a:spcAft>
                <a:spcPts val="0"/>
              </a:spcAft>
              <a:buClr>
                <a:schemeClr val="dk1"/>
              </a:buClr>
              <a:buSzPts val="1100"/>
              <a:buFont typeface="Arial"/>
              <a:buNone/>
            </a:pPr>
            <a:r>
              <a:rPr lang="en-GB" sz="1500" b="1" dirty="0">
                <a:solidFill>
                  <a:schemeClr val="accent5">
                    <a:lumMod val="75000"/>
                  </a:schemeClr>
                </a:solidFill>
              </a:rPr>
              <a:t>Copyright and licensing</a:t>
            </a:r>
            <a:endParaRPr sz="1500" b="1" dirty="0">
              <a:solidFill>
                <a:schemeClr val="accent5">
                  <a:lumMod val="75000"/>
                </a:schemeClr>
              </a:solidFill>
            </a:endParaRPr>
          </a:p>
          <a:p>
            <a:pPr marL="0" lvl="0" indent="0" algn="l" rtl="0">
              <a:spcBef>
                <a:spcPts val="1000"/>
              </a:spcBef>
              <a:spcAft>
                <a:spcPts val="0"/>
              </a:spcAft>
              <a:buNone/>
            </a:pPr>
            <a:r>
              <a:rPr lang="en-GB" sz="1400" dirty="0">
                <a:solidFill>
                  <a:schemeClr val="dk1"/>
                </a:solidFill>
              </a:rPr>
              <a:t>Some full-text content can be legally shared in your teaching or everyday work context, but you cannot legally retain or reshare it publicly. Educate yourself on basic principles of copyright and open licensing. Seek help in your library/institution if you’re not sure.</a:t>
            </a:r>
            <a:endParaRPr sz="1400" dirty="0">
              <a:solidFill>
                <a:schemeClr val="dk1"/>
              </a:solidFill>
            </a:endParaRPr>
          </a:p>
          <a:p>
            <a:pPr marL="0" lvl="0" indent="0" algn="l" rtl="0">
              <a:spcBef>
                <a:spcPts val="0"/>
              </a:spcBef>
              <a:spcAft>
                <a:spcPts val="0"/>
              </a:spcAft>
              <a:buClr>
                <a:schemeClr val="dk1"/>
              </a:buClr>
              <a:buSzPts val="1100"/>
              <a:buFont typeface="Arial"/>
              <a:buNone/>
            </a:pPr>
            <a:endParaRPr sz="1400" dirty="0">
              <a:solidFill>
                <a:schemeClr val="dk1"/>
              </a:solidFill>
            </a:endParaRPr>
          </a:p>
          <a:p>
            <a:pPr marL="0" lvl="0" indent="0" algn="l" rtl="0">
              <a:spcBef>
                <a:spcPts val="0"/>
              </a:spcBef>
              <a:spcAft>
                <a:spcPts val="0"/>
              </a:spcAft>
              <a:buNone/>
            </a:pPr>
            <a:r>
              <a:rPr lang="en-GB" sz="1400" b="1" dirty="0">
                <a:solidFill>
                  <a:schemeClr val="accent5">
                    <a:lumMod val="75000"/>
                  </a:schemeClr>
                </a:solidFill>
              </a:rPr>
              <a:t>Resourcing</a:t>
            </a:r>
            <a:endParaRPr sz="1400" b="1" dirty="0">
              <a:solidFill>
                <a:schemeClr val="accent5">
                  <a:lumMod val="75000"/>
                </a:schemeClr>
              </a:solidFill>
            </a:endParaRPr>
          </a:p>
          <a:p>
            <a:pPr marL="0" lvl="0" indent="0" algn="l" rtl="0">
              <a:spcBef>
                <a:spcPts val="1000"/>
              </a:spcBef>
              <a:spcAft>
                <a:spcPts val="0"/>
              </a:spcAft>
              <a:buNone/>
            </a:pPr>
            <a:r>
              <a:rPr lang="en-GB" sz="1400" dirty="0">
                <a:solidFill>
                  <a:schemeClr val="dk1"/>
                </a:solidFill>
              </a:rPr>
              <a:t>You need to think about the resourcing you will require to execute your plan, so it is useful to articulate a budget (even if you don’t have any money!). When you have a budget, it makes looking for funding a little easier. </a:t>
            </a:r>
            <a:endParaRPr sz="1400" dirty="0">
              <a:solidFill>
                <a:schemeClr val="dk1"/>
              </a:solidFill>
            </a:endParaRPr>
          </a:p>
          <a:p>
            <a:pPr marL="0" lvl="0" indent="0" algn="l" rtl="0">
              <a:spcBef>
                <a:spcPts val="0"/>
              </a:spcBef>
              <a:spcAft>
                <a:spcPts val="0"/>
              </a:spcAft>
              <a:buNone/>
            </a:pPr>
            <a:endParaRPr sz="1400" dirty="0">
              <a:solidFill>
                <a:schemeClr val="dk1"/>
              </a:solidFill>
            </a:endParaRPr>
          </a:p>
          <a:p>
            <a:pPr marL="0" lvl="0" indent="0" algn="l" rtl="0">
              <a:spcBef>
                <a:spcPts val="0"/>
              </a:spcBef>
              <a:spcAft>
                <a:spcPts val="0"/>
              </a:spcAft>
              <a:buNone/>
            </a:pPr>
            <a:r>
              <a:rPr lang="en-GB" sz="1400" b="1" dirty="0">
                <a:solidFill>
                  <a:schemeClr val="accent5">
                    <a:lumMod val="75000"/>
                  </a:schemeClr>
                </a:solidFill>
              </a:rPr>
              <a:t>Capacity building</a:t>
            </a:r>
            <a:endParaRPr sz="1400" b="1" dirty="0">
              <a:solidFill>
                <a:schemeClr val="accent5">
                  <a:lumMod val="75000"/>
                </a:schemeClr>
              </a:solidFill>
            </a:endParaRPr>
          </a:p>
          <a:p>
            <a:pPr marL="0" lvl="0" indent="0" algn="l" rtl="0">
              <a:spcBef>
                <a:spcPts val="1000"/>
              </a:spcBef>
              <a:spcAft>
                <a:spcPts val="0"/>
              </a:spcAft>
              <a:buClr>
                <a:schemeClr val="dk1"/>
              </a:buClr>
              <a:buSzPts val="1100"/>
              <a:buFont typeface="Arial"/>
              <a:buNone/>
            </a:pPr>
            <a:r>
              <a:rPr lang="en-GB" sz="1400" dirty="0">
                <a:solidFill>
                  <a:schemeClr val="dk1"/>
                </a:solidFill>
              </a:rPr>
              <a:t>This is a new area of work for most and some people need a little more help and support in the writing process than others, particularly if they writing in a language that is not their home language. What can you provide in terms of mentorship and developmental editing?</a:t>
            </a:r>
            <a:endParaRPr sz="1400" dirty="0">
              <a:solidFill>
                <a:schemeClr val="dk1"/>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2" name="TextBox 1">
            <a:extLst>
              <a:ext uri="{FF2B5EF4-FFF2-40B4-BE49-F238E27FC236}">
                <a16:creationId xmlns:a16="http://schemas.microsoft.com/office/drawing/2014/main" id="{9CC4844A-2B93-C94F-90AC-4E97D43041BD}"/>
              </a:ext>
            </a:extLst>
          </p:cNvPr>
          <p:cNvSpPr txBox="1"/>
          <p:nvPr/>
        </p:nvSpPr>
        <p:spPr>
          <a:xfrm>
            <a:off x="174930" y="127221"/>
            <a:ext cx="6551874" cy="4564049"/>
          </a:xfrm>
          <a:prstGeom prst="rect">
            <a:avLst/>
          </a:prstGeom>
          <a:solidFill>
            <a:srgbClr val="95EFC8"/>
          </a:solidFill>
        </p:spPr>
        <p:txBody>
          <a:bodyPr wrap="square" rtlCol="0">
            <a:spAutoFit/>
          </a:bodyPr>
          <a:lstStyle/>
          <a:p>
            <a:endParaRPr lang="en-ZA" dirty="0"/>
          </a:p>
        </p:txBody>
      </p:sp>
      <p:sp>
        <p:nvSpPr>
          <p:cNvPr id="92" name="Google Shape;92;p17"/>
          <p:cNvSpPr txBox="1">
            <a:spLocks noGrp="1"/>
          </p:cNvSpPr>
          <p:nvPr>
            <p:ph type="body" idx="1"/>
          </p:nvPr>
        </p:nvSpPr>
        <p:spPr>
          <a:xfrm>
            <a:off x="311700" y="302150"/>
            <a:ext cx="5667681" cy="4266725"/>
          </a:xfrm>
          <a:prstGeom prst="rect">
            <a:avLst/>
          </a:prstGeom>
        </p:spPr>
        <p:txBody>
          <a:bodyPr spcFirstLastPara="1" wrap="square" lIns="91425" tIns="91425" rIns="91425" bIns="91425" anchor="t" anchorCtr="0">
            <a:normAutofit/>
          </a:bodyPr>
          <a:lstStyle/>
          <a:p>
            <a:pPr marL="0" lvl="0" indent="0" algn="l" rtl="0">
              <a:lnSpc>
                <a:spcPct val="100000"/>
              </a:lnSpc>
              <a:spcBef>
                <a:spcPts val="0"/>
              </a:spcBef>
              <a:spcAft>
                <a:spcPts val="0"/>
              </a:spcAft>
              <a:buNone/>
            </a:pPr>
            <a:r>
              <a:rPr lang="en-US" sz="4800" b="1" dirty="0">
                <a:solidFill>
                  <a:srgbClr val="195099"/>
                </a:solidFill>
              </a:rPr>
              <a:t>What about quality?</a:t>
            </a:r>
          </a:p>
        </p:txBody>
      </p:sp>
    </p:spTree>
    <p:extLst>
      <p:ext uri="{BB962C8B-B14F-4D97-AF65-F5344CB8AC3E}">
        <p14:creationId xmlns:p14="http://schemas.microsoft.com/office/powerpoint/2010/main" val="30177636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DCB1EDAB-396F-FD07-A546-3F8BACD158D3}"/>
              </a:ext>
            </a:extLst>
          </p:cNvPr>
          <p:cNvSpPr>
            <a:spLocks noGrp="1"/>
          </p:cNvSpPr>
          <p:nvPr>
            <p:ph type="body" idx="1"/>
          </p:nvPr>
        </p:nvSpPr>
        <p:spPr/>
        <p:txBody>
          <a:bodyPr>
            <a:normAutofit/>
          </a:bodyPr>
          <a:lstStyle/>
          <a:p>
            <a:pPr marL="114300" indent="0">
              <a:buNone/>
            </a:pPr>
            <a:r>
              <a:rPr lang="en-ZA" sz="4000" dirty="0">
                <a:solidFill>
                  <a:schemeClr val="accent5">
                    <a:lumMod val="75000"/>
                  </a:schemeClr>
                </a:solidFill>
              </a:rPr>
              <a:t>“Quality” = fit for purpose</a:t>
            </a:r>
          </a:p>
        </p:txBody>
      </p:sp>
    </p:spTree>
    <p:extLst>
      <p:ext uri="{BB962C8B-B14F-4D97-AF65-F5344CB8AC3E}">
        <p14:creationId xmlns:p14="http://schemas.microsoft.com/office/powerpoint/2010/main" val="18308166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30"/>
          <p:cNvSpPr txBox="1">
            <a:spLocks noGrp="1"/>
          </p:cNvSpPr>
          <p:nvPr>
            <p:ph type="title"/>
          </p:nvPr>
        </p:nvSpPr>
        <p:spPr>
          <a:xfrm>
            <a:off x="364400" y="197025"/>
            <a:ext cx="7602300" cy="994200"/>
          </a:xfrm>
          <a:prstGeom prst="rect">
            <a:avLst/>
          </a:prstGeom>
        </p:spPr>
        <p:txBody>
          <a:bodyPr spcFirstLastPara="1" wrap="square" lIns="68575" tIns="34275" rIns="68575" bIns="34275" anchor="ctr" anchorCtr="0">
            <a:normAutofit/>
          </a:bodyPr>
          <a:lstStyle/>
          <a:p>
            <a:pPr marL="0" lvl="0" indent="0" algn="l" rtl="0">
              <a:spcBef>
                <a:spcPts val="0"/>
              </a:spcBef>
              <a:spcAft>
                <a:spcPts val="0"/>
              </a:spcAft>
              <a:buNone/>
            </a:pPr>
            <a:r>
              <a:rPr lang="en-GB" sz="2400" b="1" dirty="0">
                <a:solidFill>
                  <a:schemeClr val="accent5">
                    <a:lumMod val="75000"/>
                  </a:schemeClr>
                </a:solidFill>
              </a:rPr>
              <a:t>Quality assurance approaches used in UCT book publishing processes</a:t>
            </a:r>
            <a:endParaRPr sz="2400" b="1" dirty="0">
              <a:solidFill>
                <a:schemeClr val="accent5">
                  <a:lumMod val="75000"/>
                </a:schemeClr>
              </a:solidFill>
            </a:endParaRPr>
          </a:p>
        </p:txBody>
      </p:sp>
      <p:sp>
        <p:nvSpPr>
          <p:cNvPr id="194" name="Google Shape;194;p30"/>
          <p:cNvSpPr/>
          <p:nvPr/>
        </p:nvSpPr>
        <p:spPr>
          <a:xfrm>
            <a:off x="1757474" y="3077664"/>
            <a:ext cx="1391998" cy="414300"/>
          </a:xfrm>
          <a:prstGeom prst="flowChartAlternateProcess">
            <a:avLst/>
          </a:prstGeom>
          <a:solidFill>
            <a:schemeClr val="accent4">
              <a:lumMod val="20000"/>
              <a:lumOff val="80000"/>
            </a:schemeClr>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sz="1200" b="1" dirty="0"/>
              <a:t>Student review and testing</a:t>
            </a:r>
            <a:endParaRPr sz="1200" b="1" dirty="0"/>
          </a:p>
        </p:txBody>
      </p:sp>
      <p:sp>
        <p:nvSpPr>
          <p:cNvPr id="196" name="Google Shape;196;p30"/>
          <p:cNvSpPr/>
          <p:nvPr/>
        </p:nvSpPr>
        <p:spPr>
          <a:xfrm>
            <a:off x="3527483" y="3374617"/>
            <a:ext cx="1738800" cy="648900"/>
          </a:xfrm>
          <a:prstGeom prst="flowChartAlternateProcess">
            <a:avLst/>
          </a:prstGeom>
          <a:solidFill>
            <a:srgbClr val="95EFC8"/>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sz="1200" b="1" dirty="0"/>
              <a:t>Professional resource design and production</a:t>
            </a:r>
            <a:endParaRPr sz="1200" b="1" dirty="0"/>
          </a:p>
        </p:txBody>
      </p:sp>
      <p:sp>
        <p:nvSpPr>
          <p:cNvPr id="198" name="Google Shape;198;p30"/>
          <p:cNvSpPr/>
          <p:nvPr/>
        </p:nvSpPr>
        <p:spPr>
          <a:xfrm>
            <a:off x="5443271" y="2021422"/>
            <a:ext cx="1270500" cy="537047"/>
          </a:xfrm>
          <a:prstGeom prst="flowChartAlternateProcess">
            <a:avLst/>
          </a:prstGeom>
          <a:solidFill>
            <a:schemeClr val="accent4">
              <a:lumMod val="20000"/>
              <a:lumOff val="80000"/>
            </a:schemeClr>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sz="1200" b="1" dirty="0"/>
              <a:t>Peer review</a:t>
            </a:r>
            <a:r>
              <a:rPr lang="en-ZA" sz="1200" b="1" dirty="0"/>
              <a:t>: community</a:t>
            </a:r>
          </a:p>
        </p:txBody>
      </p:sp>
      <p:sp>
        <p:nvSpPr>
          <p:cNvPr id="199" name="Google Shape;199;p30"/>
          <p:cNvSpPr/>
          <p:nvPr/>
        </p:nvSpPr>
        <p:spPr>
          <a:xfrm>
            <a:off x="3527483" y="2685412"/>
            <a:ext cx="1738800" cy="648900"/>
          </a:xfrm>
          <a:prstGeom prst="flowChartAlternateProcess">
            <a:avLst/>
          </a:prstGeom>
          <a:solidFill>
            <a:srgbClr val="95EFC8"/>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sz="1200" b="1" dirty="0"/>
              <a:t>Institutional intermediary publishing support </a:t>
            </a:r>
            <a:endParaRPr sz="1200" b="1" dirty="0"/>
          </a:p>
        </p:txBody>
      </p:sp>
      <p:sp>
        <p:nvSpPr>
          <p:cNvPr id="202" name="Google Shape;202;p30"/>
          <p:cNvSpPr/>
          <p:nvPr/>
        </p:nvSpPr>
        <p:spPr>
          <a:xfrm>
            <a:off x="210007" y="1423750"/>
            <a:ext cx="1270500" cy="414300"/>
          </a:xfrm>
          <a:prstGeom prst="flowChartAlternateProcess">
            <a:avLst/>
          </a:prstGeom>
          <a:solidFill>
            <a:srgbClr val="FFFF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200" dirty="0">
                <a:solidFill>
                  <a:srgbClr val="FF9900"/>
                </a:solidFill>
              </a:rPr>
              <a:t>SCOPING</a:t>
            </a:r>
            <a:endParaRPr sz="1200" dirty="0">
              <a:solidFill>
                <a:srgbClr val="FF9900"/>
              </a:solidFill>
            </a:endParaRPr>
          </a:p>
        </p:txBody>
      </p:sp>
      <p:sp>
        <p:nvSpPr>
          <p:cNvPr id="203" name="Google Shape;203;p30"/>
          <p:cNvSpPr/>
          <p:nvPr/>
        </p:nvSpPr>
        <p:spPr>
          <a:xfrm>
            <a:off x="1757474" y="1433187"/>
            <a:ext cx="1391999" cy="414300"/>
          </a:xfrm>
          <a:prstGeom prst="flowChartAlternateProcess">
            <a:avLst/>
          </a:prstGeom>
          <a:solidFill>
            <a:srgbClr val="FFFF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200" dirty="0">
                <a:solidFill>
                  <a:srgbClr val="FF9900"/>
                </a:solidFill>
              </a:rPr>
              <a:t>IN CONTENT DEVELOPMENT</a:t>
            </a:r>
            <a:endParaRPr sz="1200" dirty="0">
              <a:solidFill>
                <a:srgbClr val="FF9900"/>
              </a:solidFill>
            </a:endParaRPr>
          </a:p>
        </p:txBody>
      </p:sp>
      <p:sp>
        <p:nvSpPr>
          <p:cNvPr id="204" name="Google Shape;204;p30"/>
          <p:cNvSpPr/>
          <p:nvPr/>
        </p:nvSpPr>
        <p:spPr>
          <a:xfrm>
            <a:off x="3571671" y="1433187"/>
            <a:ext cx="1338600" cy="414300"/>
          </a:xfrm>
          <a:prstGeom prst="flowChartAlternateProcess">
            <a:avLst/>
          </a:prstGeom>
          <a:solidFill>
            <a:srgbClr val="FFFF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200" dirty="0">
                <a:solidFill>
                  <a:srgbClr val="FF9900"/>
                </a:solidFill>
              </a:rPr>
              <a:t>IN PRODUCTION</a:t>
            </a:r>
            <a:endParaRPr sz="1200" dirty="0">
              <a:solidFill>
                <a:srgbClr val="FF9900"/>
              </a:solidFill>
            </a:endParaRPr>
          </a:p>
        </p:txBody>
      </p:sp>
      <p:sp>
        <p:nvSpPr>
          <p:cNvPr id="205" name="Google Shape;205;p30"/>
          <p:cNvSpPr/>
          <p:nvPr/>
        </p:nvSpPr>
        <p:spPr>
          <a:xfrm>
            <a:off x="3527483" y="4063822"/>
            <a:ext cx="1738800" cy="624300"/>
          </a:xfrm>
          <a:prstGeom prst="flowChartAlternateProcess">
            <a:avLst/>
          </a:prstGeom>
          <a:solidFill>
            <a:srgbClr val="95EFC8"/>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sz="1200" b="1"/>
              <a:t>Professional editing and proofreading</a:t>
            </a:r>
            <a:endParaRPr sz="1200" b="1"/>
          </a:p>
        </p:txBody>
      </p:sp>
      <p:sp>
        <p:nvSpPr>
          <p:cNvPr id="207" name="Google Shape;207;p30"/>
          <p:cNvSpPr/>
          <p:nvPr/>
        </p:nvSpPr>
        <p:spPr>
          <a:xfrm>
            <a:off x="3527483" y="1996207"/>
            <a:ext cx="1738800" cy="648900"/>
          </a:xfrm>
          <a:prstGeom prst="flowChartAlternateProcess">
            <a:avLst/>
          </a:prstGeom>
          <a:solidFill>
            <a:srgbClr val="95EFC8"/>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sz="1200" b="1" dirty="0"/>
              <a:t>Institutional intermediary editorial support </a:t>
            </a:r>
            <a:endParaRPr sz="1200" b="1" dirty="0"/>
          </a:p>
        </p:txBody>
      </p:sp>
      <p:sp>
        <p:nvSpPr>
          <p:cNvPr id="2" name="Google Shape;195;p30">
            <a:extLst>
              <a:ext uri="{FF2B5EF4-FFF2-40B4-BE49-F238E27FC236}">
                <a16:creationId xmlns:a16="http://schemas.microsoft.com/office/drawing/2014/main" id="{CDE62D10-7E82-37CC-CCB8-B3E81F327F5A}"/>
              </a:ext>
            </a:extLst>
          </p:cNvPr>
          <p:cNvSpPr/>
          <p:nvPr/>
        </p:nvSpPr>
        <p:spPr>
          <a:xfrm>
            <a:off x="1757475" y="2579076"/>
            <a:ext cx="1392000" cy="414300"/>
          </a:xfrm>
          <a:prstGeom prst="flowChartAlternateProcess">
            <a:avLst/>
          </a:prstGeom>
          <a:solidFill>
            <a:schemeClr val="accent4">
              <a:lumMod val="20000"/>
              <a:lumOff val="80000"/>
            </a:schemeClr>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sz="1200" b="1" dirty="0"/>
              <a:t>Colleague review</a:t>
            </a:r>
            <a:endParaRPr sz="1200" b="1" dirty="0"/>
          </a:p>
        </p:txBody>
      </p:sp>
      <p:sp>
        <p:nvSpPr>
          <p:cNvPr id="3" name="Google Shape;200;p30">
            <a:extLst>
              <a:ext uri="{FF2B5EF4-FFF2-40B4-BE49-F238E27FC236}">
                <a16:creationId xmlns:a16="http://schemas.microsoft.com/office/drawing/2014/main" id="{24274920-500E-838F-1416-329FE5BE4002}"/>
              </a:ext>
            </a:extLst>
          </p:cNvPr>
          <p:cNvSpPr/>
          <p:nvPr/>
        </p:nvSpPr>
        <p:spPr>
          <a:xfrm>
            <a:off x="210008" y="1996324"/>
            <a:ext cx="1270500" cy="582752"/>
          </a:xfrm>
          <a:prstGeom prst="flowChartAlternateProcess">
            <a:avLst/>
          </a:prstGeom>
          <a:solidFill>
            <a:schemeClr val="accent1">
              <a:lumMod val="20000"/>
              <a:lumOff val="80000"/>
            </a:schemeClr>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sz="1200" b="1" dirty="0"/>
              <a:t>Delphi consensus study</a:t>
            </a:r>
            <a:endParaRPr sz="1200" b="1" dirty="0"/>
          </a:p>
        </p:txBody>
      </p:sp>
      <p:sp>
        <p:nvSpPr>
          <p:cNvPr id="4" name="Google Shape;198;p30">
            <a:extLst>
              <a:ext uri="{FF2B5EF4-FFF2-40B4-BE49-F238E27FC236}">
                <a16:creationId xmlns:a16="http://schemas.microsoft.com/office/drawing/2014/main" id="{A4357577-2431-01BD-2786-134CA66C397C}"/>
              </a:ext>
            </a:extLst>
          </p:cNvPr>
          <p:cNvSpPr/>
          <p:nvPr/>
        </p:nvSpPr>
        <p:spPr>
          <a:xfrm>
            <a:off x="5443271" y="2631672"/>
            <a:ext cx="1270500" cy="537047"/>
          </a:xfrm>
          <a:prstGeom prst="flowChartAlternateProcess">
            <a:avLst/>
          </a:prstGeom>
          <a:solidFill>
            <a:schemeClr val="accent4">
              <a:lumMod val="20000"/>
              <a:lumOff val="80000"/>
            </a:schemeClr>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sz="1200" b="1" dirty="0"/>
              <a:t>Peer review</a:t>
            </a:r>
            <a:r>
              <a:rPr lang="en-ZA" sz="1200" b="1" dirty="0"/>
              <a:t>: colleagues</a:t>
            </a:r>
          </a:p>
        </p:txBody>
      </p:sp>
      <p:sp>
        <p:nvSpPr>
          <p:cNvPr id="5" name="Google Shape;198;p30">
            <a:extLst>
              <a:ext uri="{FF2B5EF4-FFF2-40B4-BE49-F238E27FC236}">
                <a16:creationId xmlns:a16="http://schemas.microsoft.com/office/drawing/2014/main" id="{8896EBDB-7750-549E-0AD4-39E634315960}"/>
              </a:ext>
            </a:extLst>
          </p:cNvPr>
          <p:cNvSpPr/>
          <p:nvPr/>
        </p:nvSpPr>
        <p:spPr>
          <a:xfrm>
            <a:off x="5463979" y="3219072"/>
            <a:ext cx="1270500" cy="537047"/>
          </a:xfrm>
          <a:prstGeom prst="flowChartAlternateProcess">
            <a:avLst/>
          </a:prstGeom>
          <a:solidFill>
            <a:schemeClr val="accent4">
              <a:lumMod val="20000"/>
              <a:lumOff val="80000"/>
            </a:schemeClr>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sz="1200" b="1" dirty="0"/>
              <a:t>Peer review</a:t>
            </a:r>
            <a:r>
              <a:rPr lang="en-ZA" sz="1200" b="1" dirty="0"/>
              <a:t>: students</a:t>
            </a:r>
          </a:p>
        </p:txBody>
      </p:sp>
      <p:sp>
        <p:nvSpPr>
          <p:cNvPr id="6" name="Google Shape;194;p30">
            <a:extLst>
              <a:ext uri="{FF2B5EF4-FFF2-40B4-BE49-F238E27FC236}">
                <a16:creationId xmlns:a16="http://schemas.microsoft.com/office/drawing/2014/main" id="{AAFB2CFA-8F8E-9F56-D389-9F9AD1A1C674}"/>
              </a:ext>
            </a:extLst>
          </p:cNvPr>
          <p:cNvSpPr/>
          <p:nvPr/>
        </p:nvSpPr>
        <p:spPr>
          <a:xfrm>
            <a:off x="1757474" y="2070046"/>
            <a:ext cx="1391998" cy="414300"/>
          </a:xfrm>
          <a:prstGeom prst="flowChartAlternateProcess">
            <a:avLst/>
          </a:prstGeom>
          <a:solidFill>
            <a:schemeClr val="accent4">
              <a:lumMod val="20000"/>
              <a:lumOff val="80000"/>
            </a:schemeClr>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sz="1200" b="1" dirty="0"/>
              <a:t>Student review and testing</a:t>
            </a:r>
            <a:endParaRPr sz="1200" b="1" dirty="0"/>
          </a:p>
        </p:txBody>
      </p:sp>
      <p:sp>
        <p:nvSpPr>
          <p:cNvPr id="7" name="Google Shape;200;p30">
            <a:extLst>
              <a:ext uri="{FF2B5EF4-FFF2-40B4-BE49-F238E27FC236}">
                <a16:creationId xmlns:a16="http://schemas.microsoft.com/office/drawing/2014/main" id="{3F22E8BD-A71A-445A-1F0B-54A8B0AD6143}"/>
              </a:ext>
            </a:extLst>
          </p:cNvPr>
          <p:cNvSpPr/>
          <p:nvPr/>
        </p:nvSpPr>
        <p:spPr>
          <a:xfrm>
            <a:off x="224072" y="2680302"/>
            <a:ext cx="1270500" cy="811662"/>
          </a:xfrm>
          <a:prstGeom prst="flowChartAlternateProcess">
            <a:avLst/>
          </a:prstGeom>
          <a:solidFill>
            <a:schemeClr val="accent4">
              <a:lumMod val="20000"/>
              <a:lumOff val="80000"/>
            </a:schemeClr>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sz="1200" b="1" dirty="0"/>
              <a:t>Community, colleague &amp; student consultation</a:t>
            </a:r>
            <a:endParaRPr sz="1200" b="1" dirty="0"/>
          </a:p>
        </p:txBody>
      </p:sp>
      <p:sp>
        <p:nvSpPr>
          <p:cNvPr id="8" name="Google Shape;204;p30">
            <a:extLst>
              <a:ext uri="{FF2B5EF4-FFF2-40B4-BE49-F238E27FC236}">
                <a16:creationId xmlns:a16="http://schemas.microsoft.com/office/drawing/2014/main" id="{F8CCFC30-3AC2-C4D7-A49C-474BB76666AA}"/>
              </a:ext>
            </a:extLst>
          </p:cNvPr>
          <p:cNvSpPr/>
          <p:nvPr/>
        </p:nvSpPr>
        <p:spPr>
          <a:xfrm>
            <a:off x="7120414" y="1423750"/>
            <a:ext cx="1338600" cy="414300"/>
          </a:xfrm>
          <a:prstGeom prst="flowChartAlternateProcess">
            <a:avLst/>
          </a:prstGeom>
          <a:solidFill>
            <a:srgbClr val="FFFF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200" dirty="0">
                <a:solidFill>
                  <a:srgbClr val="FF9900"/>
                </a:solidFill>
              </a:rPr>
              <a:t>POST-PUBLICATION</a:t>
            </a:r>
            <a:endParaRPr sz="1200" dirty="0">
              <a:solidFill>
                <a:srgbClr val="FF9900"/>
              </a:solidFill>
            </a:endParaRPr>
          </a:p>
        </p:txBody>
      </p:sp>
      <p:sp>
        <p:nvSpPr>
          <p:cNvPr id="9" name="Google Shape;200;p30">
            <a:extLst>
              <a:ext uri="{FF2B5EF4-FFF2-40B4-BE49-F238E27FC236}">
                <a16:creationId xmlns:a16="http://schemas.microsoft.com/office/drawing/2014/main" id="{A5114B27-3280-AE61-5811-6F9EEE519FDC}"/>
              </a:ext>
            </a:extLst>
          </p:cNvPr>
          <p:cNvSpPr/>
          <p:nvPr/>
        </p:nvSpPr>
        <p:spPr>
          <a:xfrm>
            <a:off x="7120414" y="2029281"/>
            <a:ext cx="1270500" cy="582752"/>
          </a:xfrm>
          <a:prstGeom prst="flowChartAlternateProcess">
            <a:avLst/>
          </a:prstGeom>
          <a:solidFill>
            <a:schemeClr val="accent1">
              <a:lumMod val="20000"/>
              <a:lumOff val="80000"/>
            </a:schemeClr>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sz="1200" b="1" dirty="0"/>
              <a:t>Delphi consensus study</a:t>
            </a:r>
            <a:endParaRPr sz="1200" b="1" dirty="0"/>
          </a:p>
        </p:txBody>
      </p:sp>
      <p:sp>
        <p:nvSpPr>
          <p:cNvPr id="10" name="Google Shape;200;p30">
            <a:extLst>
              <a:ext uri="{FF2B5EF4-FFF2-40B4-BE49-F238E27FC236}">
                <a16:creationId xmlns:a16="http://schemas.microsoft.com/office/drawing/2014/main" id="{F6AF1F80-0B23-7932-416B-86233EFD45AC}"/>
              </a:ext>
            </a:extLst>
          </p:cNvPr>
          <p:cNvSpPr/>
          <p:nvPr/>
        </p:nvSpPr>
        <p:spPr>
          <a:xfrm>
            <a:off x="7154464" y="2680302"/>
            <a:ext cx="1270500" cy="811662"/>
          </a:xfrm>
          <a:prstGeom prst="flowChartAlternateProcess">
            <a:avLst/>
          </a:prstGeom>
          <a:solidFill>
            <a:schemeClr val="accent4">
              <a:lumMod val="20000"/>
              <a:lumOff val="80000"/>
            </a:schemeClr>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sz="1200" b="1" dirty="0"/>
              <a:t>Community, colleague &amp; student review</a:t>
            </a:r>
            <a:endParaRPr sz="1200" b="1"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2" name="TextBox 1">
            <a:extLst>
              <a:ext uri="{FF2B5EF4-FFF2-40B4-BE49-F238E27FC236}">
                <a16:creationId xmlns:a16="http://schemas.microsoft.com/office/drawing/2014/main" id="{9CC4844A-2B93-C94F-90AC-4E97D43041BD}"/>
              </a:ext>
            </a:extLst>
          </p:cNvPr>
          <p:cNvSpPr txBox="1"/>
          <p:nvPr/>
        </p:nvSpPr>
        <p:spPr>
          <a:xfrm>
            <a:off x="174930" y="127221"/>
            <a:ext cx="6551874" cy="4564049"/>
          </a:xfrm>
          <a:prstGeom prst="rect">
            <a:avLst/>
          </a:prstGeom>
          <a:solidFill>
            <a:srgbClr val="95EFC8"/>
          </a:solidFill>
        </p:spPr>
        <p:txBody>
          <a:bodyPr wrap="square" rtlCol="0">
            <a:spAutoFit/>
          </a:bodyPr>
          <a:lstStyle/>
          <a:p>
            <a:endParaRPr lang="en-ZA" dirty="0"/>
          </a:p>
        </p:txBody>
      </p:sp>
      <p:sp>
        <p:nvSpPr>
          <p:cNvPr id="92" name="Google Shape;92;p17"/>
          <p:cNvSpPr txBox="1">
            <a:spLocks noGrp="1"/>
          </p:cNvSpPr>
          <p:nvPr>
            <p:ph type="body" idx="1"/>
          </p:nvPr>
        </p:nvSpPr>
        <p:spPr>
          <a:xfrm>
            <a:off x="311700" y="302150"/>
            <a:ext cx="5667681" cy="4266725"/>
          </a:xfrm>
          <a:prstGeom prst="rect">
            <a:avLst/>
          </a:prstGeom>
        </p:spPr>
        <p:txBody>
          <a:bodyPr spcFirstLastPara="1" wrap="square" lIns="91425" tIns="91425" rIns="91425" bIns="91425" anchor="t" anchorCtr="0">
            <a:normAutofit/>
          </a:bodyPr>
          <a:lstStyle/>
          <a:p>
            <a:pPr marL="0" lvl="0" indent="0" algn="l" rtl="0">
              <a:lnSpc>
                <a:spcPct val="100000"/>
              </a:lnSpc>
              <a:spcBef>
                <a:spcPts val="0"/>
              </a:spcBef>
              <a:spcAft>
                <a:spcPts val="0"/>
              </a:spcAft>
              <a:buNone/>
            </a:pPr>
            <a:r>
              <a:rPr lang="en-US" sz="4800" b="1" dirty="0">
                <a:solidFill>
                  <a:srgbClr val="195099"/>
                </a:solidFill>
              </a:rPr>
              <a:t>What are the possible publishing approaches?</a:t>
            </a:r>
          </a:p>
        </p:txBody>
      </p:sp>
    </p:spTree>
    <p:extLst>
      <p:ext uri="{BB962C8B-B14F-4D97-AF65-F5344CB8AC3E}">
        <p14:creationId xmlns:p14="http://schemas.microsoft.com/office/powerpoint/2010/main" val="36071091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29"/>
        <p:cNvGrpSpPr/>
        <p:nvPr/>
      </p:nvGrpSpPr>
      <p:grpSpPr>
        <a:xfrm>
          <a:off x="0" y="0"/>
          <a:ext cx="0" cy="0"/>
          <a:chOff x="0" y="0"/>
          <a:chExt cx="0" cy="0"/>
        </a:xfrm>
      </p:grpSpPr>
      <p:sp>
        <p:nvSpPr>
          <p:cNvPr id="230" name="Google Shape;230;p33"/>
          <p:cNvSpPr txBox="1">
            <a:spLocks noGrp="1"/>
          </p:cNvSpPr>
          <p:nvPr>
            <p:ph type="title"/>
          </p:nvPr>
        </p:nvSpPr>
        <p:spPr>
          <a:xfrm>
            <a:off x="387900" y="132663"/>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b="1" dirty="0">
                <a:solidFill>
                  <a:schemeClr val="accent5">
                    <a:lumMod val="75000"/>
                  </a:schemeClr>
                </a:solidFill>
              </a:rPr>
              <a:t>Publishing models and partners in the UCT landscape</a:t>
            </a:r>
            <a:endParaRPr b="1" dirty="0">
              <a:solidFill>
                <a:schemeClr val="accent5">
                  <a:lumMod val="75000"/>
                </a:schemeClr>
              </a:solidFill>
            </a:endParaRPr>
          </a:p>
        </p:txBody>
      </p:sp>
      <p:sp>
        <p:nvSpPr>
          <p:cNvPr id="231" name="Google Shape;231;p33"/>
          <p:cNvSpPr/>
          <p:nvPr/>
        </p:nvSpPr>
        <p:spPr>
          <a:xfrm>
            <a:off x="2408468" y="973171"/>
            <a:ext cx="1380010" cy="672814"/>
          </a:xfrm>
          <a:prstGeom prst="flowChartAlternateProcess">
            <a:avLst/>
          </a:prstGeom>
          <a:solidFill>
            <a:srgbClr val="95EFC8"/>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sz="1200" b="1" dirty="0"/>
              <a:t>Research unit / department / Initiative</a:t>
            </a:r>
            <a:endParaRPr sz="1200" b="1" dirty="0"/>
          </a:p>
        </p:txBody>
      </p:sp>
      <p:sp>
        <p:nvSpPr>
          <p:cNvPr id="232" name="Google Shape;232;p33"/>
          <p:cNvSpPr/>
          <p:nvPr/>
        </p:nvSpPr>
        <p:spPr>
          <a:xfrm>
            <a:off x="387905" y="976371"/>
            <a:ext cx="1256700" cy="499800"/>
          </a:xfrm>
          <a:prstGeom prst="flowChartAlternateProcess">
            <a:avLst/>
          </a:prstGeom>
          <a:solidFill>
            <a:srgbClr val="95EFC8"/>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sz="1200" b="1" dirty="0"/>
              <a:t>Author as publisher</a:t>
            </a:r>
            <a:endParaRPr sz="1200" b="1" dirty="0"/>
          </a:p>
        </p:txBody>
      </p:sp>
      <p:sp>
        <p:nvSpPr>
          <p:cNvPr id="233" name="Google Shape;233;p33"/>
          <p:cNvSpPr/>
          <p:nvPr/>
        </p:nvSpPr>
        <p:spPr>
          <a:xfrm>
            <a:off x="7275023" y="915669"/>
            <a:ext cx="1738800" cy="528398"/>
          </a:xfrm>
          <a:prstGeom prst="flowChartAlternateProcess">
            <a:avLst/>
          </a:prstGeom>
          <a:solidFill>
            <a:srgbClr val="95EFC8"/>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sz="1200" b="1" dirty="0"/>
              <a:t>External publishers</a:t>
            </a:r>
            <a:endParaRPr sz="1200" b="1" dirty="0"/>
          </a:p>
        </p:txBody>
      </p:sp>
      <p:sp>
        <p:nvSpPr>
          <p:cNvPr id="234" name="Google Shape;234;p33"/>
          <p:cNvSpPr/>
          <p:nvPr/>
        </p:nvSpPr>
        <p:spPr>
          <a:xfrm>
            <a:off x="5232104" y="975596"/>
            <a:ext cx="1256700" cy="499800"/>
          </a:xfrm>
          <a:prstGeom prst="flowChartAlternateProcess">
            <a:avLst/>
          </a:prstGeom>
          <a:solidFill>
            <a:srgbClr val="95EFC8"/>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sz="1200" b="1" dirty="0"/>
              <a:t>UCT Libraries </a:t>
            </a:r>
            <a:endParaRPr sz="1200" b="1" dirty="0"/>
          </a:p>
        </p:txBody>
      </p:sp>
      <p:sp>
        <p:nvSpPr>
          <p:cNvPr id="235" name="Google Shape;235;p33"/>
          <p:cNvSpPr/>
          <p:nvPr/>
        </p:nvSpPr>
        <p:spPr>
          <a:xfrm>
            <a:off x="7328170" y="1627213"/>
            <a:ext cx="1609092" cy="545516"/>
          </a:xfrm>
          <a:prstGeom prst="flowChartAlternateProcess">
            <a:avLst/>
          </a:prstGeom>
          <a:solidFill>
            <a:schemeClr val="l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sz="1100" b="1" dirty="0"/>
              <a:t>External commercial publishers</a:t>
            </a:r>
            <a:endParaRPr sz="1100" b="1" dirty="0"/>
          </a:p>
        </p:txBody>
      </p:sp>
      <p:sp>
        <p:nvSpPr>
          <p:cNvPr id="237" name="Google Shape;237;p33"/>
          <p:cNvSpPr txBox="1"/>
          <p:nvPr/>
        </p:nvSpPr>
        <p:spPr>
          <a:xfrm>
            <a:off x="4252850" y="3687688"/>
            <a:ext cx="1738800" cy="354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sz="1100"/>
          </a:p>
        </p:txBody>
      </p:sp>
      <p:sp>
        <p:nvSpPr>
          <p:cNvPr id="243" name="Google Shape;243;p33"/>
          <p:cNvSpPr txBox="1"/>
          <p:nvPr/>
        </p:nvSpPr>
        <p:spPr>
          <a:xfrm>
            <a:off x="387900" y="4533625"/>
            <a:ext cx="6999000" cy="492600"/>
          </a:xfrm>
          <a:prstGeom prst="rect">
            <a:avLst/>
          </a:prstGeom>
          <a:noFill/>
          <a:ln w="9525" cap="flat" cmpd="sng">
            <a:solidFill>
              <a:srgbClr val="FF9900"/>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GB" sz="1000" i="1"/>
              <a:t>Read more about the history of UCT Press</a:t>
            </a:r>
            <a:endParaRPr sz="1000" i="1"/>
          </a:p>
          <a:p>
            <a:pPr marL="0" lvl="0" indent="0" algn="l" rtl="0">
              <a:spcBef>
                <a:spcPts val="0"/>
              </a:spcBef>
              <a:spcAft>
                <a:spcPts val="0"/>
              </a:spcAft>
              <a:buNone/>
            </a:pPr>
            <a:r>
              <a:rPr lang="en-GB" sz="1000" i="1" u="sng">
                <a:solidFill>
                  <a:schemeClr val="hlink"/>
                </a:solidFill>
                <a:hlinkClick r:id="rId3"/>
              </a:rPr>
              <a:t>https://open.uct.ac.za/bitstream/handle/11427/29107/Case_Study_4_UCT_Press.pdf?sequence=1&amp;isAllowed=y</a:t>
            </a:r>
            <a:r>
              <a:rPr lang="en-GB" sz="1000" i="1"/>
              <a:t> </a:t>
            </a:r>
            <a:endParaRPr sz="1000" i="1"/>
          </a:p>
        </p:txBody>
      </p:sp>
      <p:sp>
        <p:nvSpPr>
          <p:cNvPr id="244" name="Google Shape;244;p33"/>
          <p:cNvSpPr/>
          <p:nvPr/>
        </p:nvSpPr>
        <p:spPr>
          <a:xfrm>
            <a:off x="7339877" y="2920000"/>
            <a:ext cx="1609092" cy="354000"/>
          </a:xfrm>
          <a:prstGeom prst="flowChartAlternateProcess">
            <a:avLst/>
          </a:prstGeom>
          <a:solidFill>
            <a:schemeClr val="l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sz="1100" b="1" dirty="0"/>
              <a:t>Funder publishers</a:t>
            </a:r>
            <a:endParaRPr sz="1100" b="1" dirty="0"/>
          </a:p>
        </p:txBody>
      </p:sp>
      <p:sp>
        <p:nvSpPr>
          <p:cNvPr id="2" name="Google Shape;232;p33">
            <a:extLst>
              <a:ext uri="{FF2B5EF4-FFF2-40B4-BE49-F238E27FC236}">
                <a16:creationId xmlns:a16="http://schemas.microsoft.com/office/drawing/2014/main" id="{BAE0F297-1D9D-3366-E0DA-BECA5C9F1578}"/>
              </a:ext>
            </a:extLst>
          </p:cNvPr>
          <p:cNvSpPr/>
          <p:nvPr/>
        </p:nvSpPr>
        <p:spPr>
          <a:xfrm>
            <a:off x="387905" y="1723773"/>
            <a:ext cx="1256700" cy="499800"/>
          </a:xfrm>
          <a:prstGeom prst="flowChartAlternateProcess">
            <a:avLst/>
          </a:prstGeom>
          <a:solidFill>
            <a:schemeClr val="bg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sz="1100" b="1" dirty="0"/>
              <a:t>Colleagues</a:t>
            </a:r>
            <a:endParaRPr sz="1100" b="1" dirty="0"/>
          </a:p>
        </p:txBody>
      </p:sp>
      <p:pic>
        <p:nvPicPr>
          <p:cNvPr id="4" name="Picture 3" descr="A blue and white logo&#10;&#10;Description automatically generated">
            <a:extLst>
              <a:ext uri="{FF2B5EF4-FFF2-40B4-BE49-F238E27FC236}">
                <a16:creationId xmlns:a16="http://schemas.microsoft.com/office/drawing/2014/main" id="{96D1A86A-8D9D-8076-2E0E-90FCE989836D}"/>
              </a:ext>
            </a:extLst>
          </p:cNvPr>
          <p:cNvPicPr>
            <a:picLocks noChangeAspect="1"/>
          </p:cNvPicPr>
          <p:nvPr/>
        </p:nvPicPr>
        <p:blipFill rotWithShape="1">
          <a:blip r:embed="rId4"/>
          <a:srcRect l="21541" t="490" r="-1"/>
          <a:stretch/>
        </p:blipFill>
        <p:spPr>
          <a:xfrm>
            <a:off x="4699221" y="3735022"/>
            <a:ext cx="1625790" cy="394963"/>
          </a:xfrm>
          <a:prstGeom prst="rect">
            <a:avLst/>
          </a:prstGeom>
        </p:spPr>
      </p:pic>
      <p:pic>
        <p:nvPicPr>
          <p:cNvPr id="6" name="Picture 5" descr="A logo with blue dots&#10;&#10;Description automatically generated">
            <a:extLst>
              <a:ext uri="{FF2B5EF4-FFF2-40B4-BE49-F238E27FC236}">
                <a16:creationId xmlns:a16="http://schemas.microsoft.com/office/drawing/2014/main" id="{1E0A6116-4666-6DF7-25F7-5D09BD52103A}"/>
              </a:ext>
            </a:extLst>
          </p:cNvPr>
          <p:cNvPicPr>
            <a:picLocks noChangeAspect="1"/>
          </p:cNvPicPr>
          <p:nvPr/>
        </p:nvPicPr>
        <p:blipFill>
          <a:blip r:embed="rId5"/>
          <a:stretch>
            <a:fillRect/>
          </a:stretch>
        </p:blipFill>
        <p:spPr>
          <a:xfrm>
            <a:off x="6313426" y="3573180"/>
            <a:ext cx="1185246" cy="683516"/>
          </a:xfrm>
          <a:prstGeom prst="rect">
            <a:avLst/>
          </a:prstGeom>
        </p:spPr>
      </p:pic>
      <p:pic>
        <p:nvPicPr>
          <p:cNvPr id="8" name="Picture 7" descr="A blue and white logo&#10;&#10;Description automatically generated">
            <a:extLst>
              <a:ext uri="{FF2B5EF4-FFF2-40B4-BE49-F238E27FC236}">
                <a16:creationId xmlns:a16="http://schemas.microsoft.com/office/drawing/2014/main" id="{553990D9-D716-D8F3-683C-57E5AF2475E5}"/>
              </a:ext>
            </a:extLst>
          </p:cNvPr>
          <p:cNvPicPr>
            <a:picLocks noChangeAspect="1"/>
          </p:cNvPicPr>
          <p:nvPr/>
        </p:nvPicPr>
        <p:blipFill>
          <a:blip r:embed="rId6"/>
          <a:stretch>
            <a:fillRect/>
          </a:stretch>
        </p:blipFill>
        <p:spPr>
          <a:xfrm>
            <a:off x="5354313" y="3002638"/>
            <a:ext cx="1140150" cy="489556"/>
          </a:xfrm>
          <a:prstGeom prst="rect">
            <a:avLst/>
          </a:prstGeom>
        </p:spPr>
      </p:pic>
      <p:pic>
        <p:nvPicPr>
          <p:cNvPr id="12" name="Picture 11" descr="A building with columns and a building with a flag&#10;&#10;Description automatically generated with medium confidence">
            <a:extLst>
              <a:ext uri="{FF2B5EF4-FFF2-40B4-BE49-F238E27FC236}">
                <a16:creationId xmlns:a16="http://schemas.microsoft.com/office/drawing/2014/main" id="{8014E20E-E157-4907-449B-6456B81F7736}"/>
              </a:ext>
            </a:extLst>
          </p:cNvPr>
          <p:cNvPicPr>
            <a:picLocks noChangeAspect="1"/>
          </p:cNvPicPr>
          <p:nvPr/>
        </p:nvPicPr>
        <p:blipFill>
          <a:blip r:embed="rId7"/>
          <a:stretch>
            <a:fillRect/>
          </a:stretch>
        </p:blipFill>
        <p:spPr>
          <a:xfrm>
            <a:off x="5015908" y="1648410"/>
            <a:ext cx="1738800" cy="717352"/>
          </a:xfrm>
          <a:prstGeom prst="rect">
            <a:avLst/>
          </a:prstGeom>
        </p:spPr>
      </p:pic>
      <p:sp>
        <p:nvSpPr>
          <p:cNvPr id="15" name="Google Shape;235;p33">
            <a:extLst>
              <a:ext uri="{FF2B5EF4-FFF2-40B4-BE49-F238E27FC236}">
                <a16:creationId xmlns:a16="http://schemas.microsoft.com/office/drawing/2014/main" id="{CCD4C5DD-0AA8-62C3-1DAF-8C291E82274C}"/>
              </a:ext>
            </a:extLst>
          </p:cNvPr>
          <p:cNvSpPr/>
          <p:nvPr/>
        </p:nvSpPr>
        <p:spPr>
          <a:xfrm>
            <a:off x="7339877" y="2275454"/>
            <a:ext cx="1609092" cy="545516"/>
          </a:xfrm>
          <a:prstGeom prst="flowChartAlternateProcess">
            <a:avLst/>
          </a:prstGeom>
          <a:solidFill>
            <a:schemeClr val="l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sz="1100" b="1" dirty="0"/>
              <a:t>External non-profit publishers</a:t>
            </a:r>
            <a:endParaRPr sz="1100" b="1" dirty="0"/>
          </a:p>
        </p:txBody>
      </p:sp>
      <p:sp>
        <p:nvSpPr>
          <p:cNvPr id="16" name="Google Shape;232;p33">
            <a:extLst>
              <a:ext uri="{FF2B5EF4-FFF2-40B4-BE49-F238E27FC236}">
                <a16:creationId xmlns:a16="http://schemas.microsoft.com/office/drawing/2014/main" id="{3E709960-46DC-65B3-16C5-68F7B1C21DAF}"/>
              </a:ext>
            </a:extLst>
          </p:cNvPr>
          <p:cNvSpPr/>
          <p:nvPr/>
        </p:nvSpPr>
        <p:spPr>
          <a:xfrm>
            <a:off x="387900" y="2354158"/>
            <a:ext cx="1256700" cy="499800"/>
          </a:xfrm>
          <a:prstGeom prst="flowChartAlternateProcess">
            <a:avLst/>
          </a:prstGeom>
          <a:solidFill>
            <a:schemeClr val="bg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sz="1100" b="1" dirty="0"/>
              <a:t>Students</a:t>
            </a:r>
            <a:endParaRPr sz="1100" b="1" dirty="0"/>
          </a:p>
        </p:txBody>
      </p:sp>
      <p:pic>
        <p:nvPicPr>
          <p:cNvPr id="19" name="Picture 18" descr="A logo with text overlay&#10;&#10;Description automatically generated">
            <a:extLst>
              <a:ext uri="{FF2B5EF4-FFF2-40B4-BE49-F238E27FC236}">
                <a16:creationId xmlns:a16="http://schemas.microsoft.com/office/drawing/2014/main" id="{D29E2106-F12F-468D-478D-F6525A2CA2C2}"/>
              </a:ext>
            </a:extLst>
          </p:cNvPr>
          <p:cNvPicPr>
            <a:picLocks noChangeAspect="1"/>
          </p:cNvPicPr>
          <p:nvPr/>
        </p:nvPicPr>
        <p:blipFill>
          <a:blip r:embed="rId8"/>
          <a:stretch>
            <a:fillRect/>
          </a:stretch>
        </p:blipFill>
        <p:spPr>
          <a:xfrm>
            <a:off x="2360619" y="1840452"/>
            <a:ext cx="1401766" cy="626431"/>
          </a:xfrm>
          <a:prstGeom prst="rect">
            <a:avLst/>
          </a:prstGeom>
        </p:spPr>
      </p:pic>
      <p:pic>
        <p:nvPicPr>
          <p:cNvPr id="21" name="Picture 20" descr="A yellow and white background with white text&#10;&#10;Description automatically generated">
            <a:extLst>
              <a:ext uri="{FF2B5EF4-FFF2-40B4-BE49-F238E27FC236}">
                <a16:creationId xmlns:a16="http://schemas.microsoft.com/office/drawing/2014/main" id="{2AC035EA-5609-4543-FE94-A64C4478751C}"/>
              </a:ext>
            </a:extLst>
          </p:cNvPr>
          <p:cNvPicPr>
            <a:picLocks noChangeAspect="1"/>
          </p:cNvPicPr>
          <p:nvPr/>
        </p:nvPicPr>
        <p:blipFill>
          <a:blip r:embed="rId9"/>
          <a:stretch>
            <a:fillRect/>
          </a:stretch>
        </p:blipFill>
        <p:spPr>
          <a:xfrm>
            <a:off x="4944980" y="2473195"/>
            <a:ext cx="1881556" cy="416737"/>
          </a:xfrm>
          <a:prstGeom prst="rect">
            <a:avLst/>
          </a:prstGeom>
        </p:spPr>
      </p:pic>
      <p:pic>
        <p:nvPicPr>
          <p:cNvPr id="22" name="Google Shape;339;p47">
            <a:extLst>
              <a:ext uri="{FF2B5EF4-FFF2-40B4-BE49-F238E27FC236}">
                <a16:creationId xmlns:a16="http://schemas.microsoft.com/office/drawing/2014/main" id="{AECD3943-ADD8-E73D-AF8D-71EAF2086A64}"/>
              </a:ext>
            </a:extLst>
          </p:cNvPr>
          <p:cNvPicPr preferRelativeResize="0"/>
          <p:nvPr/>
        </p:nvPicPr>
        <p:blipFill>
          <a:blip r:embed="rId10">
            <a:alphaModFix/>
          </a:blip>
          <a:stretch>
            <a:fillRect/>
          </a:stretch>
        </p:blipFill>
        <p:spPr>
          <a:xfrm>
            <a:off x="2299011" y="2645892"/>
            <a:ext cx="872562" cy="749302"/>
          </a:xfrm>
          <a:prstGeom prst="rect">
            <a:avLst/>
          </a:prstGeom>
          <a:noFill/>
          <a:ln>
            <a:noFill/>
          </a:ln>
        </p:spPr>
      </p:pic>
      <p:pic>
        <p:nvPicPr>
          <p:cNvPr id="23" name="Google Shape;342;p47">
            <a:extLst>
              <a:ext uri="{FF2B5EF4-FFF2-40B4-BE49-F238E27FC236}">
                <a16:creationId xmlns:a16="http://schemas.microsoft.com/office/drawing/2014/main" id="{C93CF743-0ABE-4CEF-ED1A-264272593EF1}"/>
              </a:ext>
            </a:extLst>
          </p:cNvPr>
          <p:cNvPicPr preferRelativeResize="0"/>
          <p:nvPr/>
        </p:nvPicPr>
        <p:blipFill>
          <a:blip r:embed="rId11">
            <a:alphaModFix/>
          </a:blip>
          <a:stretch>
            <a:fillRect/>
          </a:stretch>
        </p:blipFill>
        <p:spPr>
          <a:xfrm>
            <a:off x="2174834" y="3544683"/>
            <a:ext cx="2152075" cy="672814"/>
          </a:xfrm>
          <a:prstGeom prst="rect">
            <a:avLst/>
          </a:prstGeom>
          <a:noFill/>
          <a:ln>
            <a:noFill/>
          </a:ln>
        </p:spPr>
      </p:pic>
      <p:pic>
        <p:nvPicPr>
          <p:cNvPr id="24" name="Google Shape;343;p47">
            <a:extLst>
              <a:ext uri="{FF2B5EF4-FFF2-40B4-BE49-F238E27FC236}">
                <a16:creationId xmlns:a16="http://schemas.microsoft.com/office/drawing/2014/main" id="{8C0CDA90-2F4F-B960-6581-EE604C93B3BD}"/>
              </a:ext>
            </a:extLst>
          </p:cNvPr>
          <p:cNvPicPr preferRelativeResize="0"/>
          <p:nvPr/>
        </p:nvPicPr>
        <p:blipFill>
          <a:blip r:embed="rId12">
            <a:alphaModFix/>
          </a:blip>
          <a:stretch>
            <a:fillRect/>
          </a:stretch>
        </p:blipFill>
        <p:spPr>
          <a:xfrm>
            <a:off x="3265337" y="2597326"/>
            <a:ext cx="826497" cy="76766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anda walking with a bamboo and a mountain&#10;&#10;Description automatically generated">
            <a:extLst>
              <a:ext uri="{FF2B5EF4-FFF2-40B4-BE49-F238E27FC236}">
                <a16:creationId xmlns:a16="http://schemas.microsoft.com/office/drawing/2014/main" id="{07EF97DE-13ED-0508-DC32-2F9F821B5B7F}"/>
              </a:ext>
            </a:extLst>
          </p:cNvPr>
          <p:cNvPicPr>
            <a:picLocks noChangeAspect="1"/>
          </p:cNvPicPr>
          <p:nvPr/>
        </p:nvPicPr>
        <p:blipFill>
          <a:blip r:embed="rId2"/>
          <a:stretch>
            <a:fillRect/>
          </a:stretch>
        </p:blipFill>
        <p:spPr>
          <a:xfrm>
            <a:off x="2002796" y="0"/>
            <a:ext cx="5138407" cy="5143500"/>
          </a:xfrm>
          <a:prstGeom prst="rect">
            <a:avLst/>
          </a:prstGeom>
        </p:spPr>
      </p:pic>
    </p:spTree>
    <p:extLst>
      <p:ext uri="{BB962C8B-B14F-4D97-AF65-F5344CB8AC3E}">
        <p14:creationId xmlns:p14="http://schemas.microsoft.com/office/powerpoint/2010/main" val="317431284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60"/>
        <p:cNvGrpSpPr/>
        <p:nvPr/>
      </p:nvGrpSpPr>
      <p:grpSpPr>
        <a:xfrm>
          <a:off x="0" y="0"/>
          <a:ext cx="0" cy="0"/>
          <a:chOff x="0" y="0"/>
          <a:chExt cx="0" cy="0"/>
        </a:xfrm>
      </p:grpSpPr>
      <p:sp>
        <p:nvSpPr>
          <p:cNvPr id="261" name="Google Shape;261;p3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a:t>  </a:t>
            </a:r>
            <a:endParaRPr/>
          </a:p>
        </p:txBody>
      </p:sp>
      <p:sp>
        <p:nvSpPr>
          <p:cNvPr id="262" name="Google Shape;262;p36"/>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ctr" rtl="0">
              <a:spcBef>
                <a:spcPts val="0"/>
              </a:spcBef>
              <a:spcAft>
                <a:spcPts val="1200"/>
              </a:spcAft>
              <a:buNone/>
            </a:pPr>
            <a:r>
              <a:rPr lang="en-GB" sz="9600" b="1" dirty="0">
                <a:solidFill>
                  <a:srgbClr val="195099"/>
                </a:solidFill>
                <a:latin typeface="Caveat"/>
                <a:ea typeface="Caveat"/>
                <a:cs typeface="Caveat"/>
                <a:sym typeface="Caveat"/>
              </a:rPr>
              <a:t>Any questions?</a:t>
            </a:r>
            <a:endParaRPr sz="9600" b="1" dirty="0">
              <a:solidFill>
                <a:srgbClr val="195099"/>
              </a:solidFill>
              <a:latin typeface="Caveat"/>
              <a:ea typeface="Caveat"/>
              <a:cs typeface="Caveat"/>
              <a:sym typeface="Caveat"/>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2" name="TextBox 1">
            <a:extLst>
              <a:ext uri="{FF2B5EF4-FFF2-40B4-BE49-F238E27FC236}">
                <a16:creationId xmlns:a16="http://schemas.microsoft.com/office/drawing/2014/main" id="{9CC4844A-2B93-C94F-90AC-4E97D43041BD}"/>
              </a:ext>
            </a:extLst>
          </p:cNvPr>
          <p:cNvSpPr txBox="1"/>
          <p:nvPr/>
        </p:nvSpPr>
        <p:spPr>
          <a:xfrm>
            <a:off x="174930" y="127221"/>
            <a:ext cx="6551874" cy="4564049"/>
          </a:xfrm>
          <a:prstGeom prst="rect">
            <a:avLst/>
          </a:prstGeom>
          <a:solidFill>
            <a:srgbClr val="95EFC8"/>
          </a:solidFill>
        </p:spPr>
        <p:txBody>
          <a:bodyPr wrap="square" rtlCol="0">
            <a:spAutoFit/>
          </a:bodyPr>
          <a:lstStyle/>
          <a:p>
            <a:endParaRPr lang="en-ZA" dirty="0"/>
          </a:p>
        </p:txBody>
      </p:sp>
      <p:sp>
        <p:nvSpPr>
          <p:cNvPr id="92" name="Google Shape;92;p17"/>
          <p:cNvSpPr txBox="1">
            <a:spLocks noGrp="1"/>
          </p:cNvSpPr>
          <p:nvPr>
            <p:ph type="body" idx="1"/>
          </p:nvPr>
        </p:nvSpPr>
        <p:spPr>
          <a:xfrm>
            <a:off x="311700" y="302150"/>
            <a:ext cx="5667681" cy="4266725"/>
          </a:xfrm>
          <a:prstGeom prst="rect">
            <a:avLst/>
          </a:prstGeom>
        </p:spPr>
        <p:txBody>
          <a:bodyPr spcFirstLastPara="1" wrap="square" lIns="91425" tIns="91425" rIns="91425" bIns="91425" anchor="t" anchorCtr="0">
            <a:normAutofit/>
          </a:bodyPr>
          <a:lstStyle/>
          <a:p>
            <a:pPr marL="0" lvl="0" indent="0" algn="l" rtl="0">
              <a:lnSpc>
                <a:spcPct val="100000"/>
              </a:lnSpc>
              <a:spcBef>
                <a:spcPts val="0"/>
              </a:spcBef>
              <a:spcAft>
                <a:spcPts val="0"/>
              </a:spcAft>
              <a:buNone/>
            </a:pPr>
            <a:r>
              <a:rPr lang="en-US" sz="4800" b="1" dirty="0">
                <a:solidFill>
                  <a:srgbClr val="195099"/>
                </a:solidFill>
              </a:rPr>
              <a:t>How sustainable is it?</a:t>
            </a:r>
          </a:p>
        </p:txBody>
      </p:sp>
    </p:spTree>
    <p:extLst>
      <p:ext uri="{BB962C8B-B14F-4D97-AF65-F5344CB8AC3E}">
        <p14:creationId xmlns:p14="http://schemas.microsoft.com/office/powerpoint/2010/main" val="225180263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25"/>
        <p:cNvGrpSpPr/>
        <p:nvPr/>
      </p:nvGrpSpPr>
      <p:grpSpPr>
        <a:xfrm>
          <a:off x="0" y="0"/>
          <a:ext cx="0" cy="0"/>
          <a:chOff x="0" y="0"/>
          <a:chExt cx="0" cy="0"/>
        </a:xfrm>
      </p:grpSpPr>
      <p:sp>
        <p:nvSpPr>
          <p:cNvPr id="326" name="Google Shape;326;p45"/>
          <p:cNvSpPr txBox="1">
            <a:spLocks noGrp="1"/>
          </p:cNvSpPr>
          <p:nvPr>
            <p:ph type="title"/>
          </p:nvPr>
        </p:nvSpPr>
        <p:spPr>
          <a:xfrm>
            <a:off x="311700" y="158675"/>
            <a:ext cx="8520600" cy="5727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1200"/>
              </a:spcAft>
              <a:buClr>
                <a:schemeClr val="dk1"/>
              </a:buClr>
              <a:buSzPts val="1100"/>
              <a:buFont typeface="Arial"/>
              <a:buNone/>
            </a:pPr>
            <a:r>
              <a:rPr lang="en-GB" sz="4400" b="1" dirty="0">
                <a:solidFill>
                  <a:schemeClr val="accent5">
                    <a:lumMod val="75000"/>
                  </a:schemeClr>
                </a:solidFill>
              </a:rPr>
              <a:t>Time</a:t>
            </a:r>
            <a:endParaRPr sz="4400" b="1" dirty="0">
              <a:solidFill>
                <a:schemeClr val="accent5">
                  <a:lumMod val="75000"/>
                </a:schemeClr>
              </a:solidFill>
            </a:endParaRPr>
          </a:p>
        </p:txBody>
      </p:sp>
      <p:sp>
        <p:nvSpPr>
          <p:cNvPr id="327" name="Google Shape;327;p45"/>
          <p:cNvSpPr txBox="1">
            <a:spLocks noGrp="1"/>
          </p:cNvSpPr>
          <p:nvPr>
            <p:ph type="body" idx="1"/>
          </p:nvPr>
        </p:nvSpPr>
        <p:spPr>
          <a:xfrm>
            <a:off x="311700" y="1200646"/>
            <a:ext cx="8520600" cy="3368103"/>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Clr>
                <a:schemeClr val="dk1"/>
              </a:buClr>
              <a:buSzPts val="1800"/>
              <a:buChar char="●"/>
            </a:pPr>
            <a:r>
              <a:rPr lang="en-GB" sz="1600" dirty="0">
                <a:solidFill>
                  <a:schemeClr val="dk1"/>
                </a:solidFill>
              </a:rPr>
              <a:t>Significant time commitment</a:t>
            </a:r>
            <a:endParaRPr sz="1600" dirty="0">
              <a:solidFill>
                <a:schemeClr val="dk1"/>
              </a:solidFill>
            </a:endParaRPr>
          </a:p>
          <a:p>
            <a:pPr marL="457200" lvl="0" indent="-342900" algn="l" rtl="0">
              <a:spcBef>
                <a:spcPts val="1000"/>
              </a:spcBef>
              <a:spcAft>
                <a:spcPts val="0"/>
              </a:spcAft>
              <a:buClr>
                <a:schemeClr val="dk1"/>
              </a:buClr>
              <a:buSzPts val="1800"/>
              <a:buChar char="●"/>
            </a:pPr>
            <a:r>
              <a:rPr lang="en-GB" sz="1600" dirty="0">
                <a:solidFill>
                  <a:schemeClr val="dk1"/>
                </a:solidFill>
              </a:rPr>
              <a:t>Protracted cycles of time </a:t>
            </a:r>
          </a:p>
          <a:p>
            <a:pPr lvl="1" indent="-342900">
              <a:buClr>
                <a:schemeClr val="dk1"/>
              </a:buClr>
              <a:buSzPts val="1800"/>
              <a:buFont typeface="Courier New" panose="02070309020205020404" pitchFamily="49" charset="0"/>
              <a:buChar char="o"/>
            </a:pPr>
            <a:r>
              <a:rPr lang="en-GB" sz="1200" dirty="0">
                <a:solidFill>
                  <a:schemeClr val="dk1"/>
                </a:solidFill>
              </a:rPr>
              <a:t>Collaboration takes time.</a:t>
            </a:r>
          </a:p>
          <a:p>
            <a:pPr lvl="1" indent="-342900">
              <a:buClr>
                <a:schemeClr val="dk1"/>
              </a:buClr>
              <a:buSzPts val="1800"/>
              <a:buFont typeface="Courier New" panose="02070309020205020404" pitchFamily="49" charset="0"/>
              <a:buChar char="o"/>
            </a:pPr>
            <a:r>
              <a:rPr lang="en-GB" sz="1200" dirty="0">
                <a:solidFill>
                  <a:schemeClr val="dk1"/>
                </a:solidFill>
              </a:rPr>
              <a:t>Processing student-authored content can take much longer than content produced by academic peers.</a:t>
            </a:r>
            <a:endParaRPr sz="1200" dirty="0">
              <a:solidFill>
                <a:schemeClr val="dk1"/>
              </a:solidFill>
            </a:endParaRPr>
          </a:p>
          <a:p>
            <a:pPr marL="457200" lvl="0" indent="-342900" algn="l" rtl="0">
              <a:spcBef>
                <a:spcPts val="1000"/>
              </a:spcBef>
              <a:spcAft>
                <a:spcPts val="1000"/>
              </a:spcAft>
              <a:buClr>
                <a:schemeClr val="dk1"/>
              </a:buClr>
              <a:buSzPts val="1800"/>
              <a:buChar char="●"/>
            </a:pPr>
            <a:r>
              <a:rPr lang="en-GB" sz="1600" dirty="0">
                <a:solidFill>
                  <a:schemeClr val="dk1"/>
                </a:solidFill>
              </a:rPr>
              <a:t>Processes do not neatly align with academic calendar(s), collaborator or grant funding timeframes.</a:t>
            </a:r>
          </a:p>
          <a:p>
            <a:pPr marL="457200" lvl="0" indent="-342900" algn="l" rtl="0">
              <a:spcBef>
                <a:spcPts val="1000"/>
              </a:spcBef>
              <a:spcAft>
                <a:spcPts val="1000"/>
              </a:spcAft>
              <a:buClr>
                <a:schemeClr val="dk1"/>
              </a:buClr>
              <a:buSzPts val="1800"/>
              <a:buChar char="●"/>
            </a:pPr>
            <a:r>
              <a:rPr lang="en-GB" sz="1600" dirty="0">
                <a:solidFill>
                  <a:schemeClr val="dk1"/>
                </a:solidFill>
              </a:rPr>
              <a:t>Life happens.</a:t>
            </a:r>
            <a:endParaRPr sz="1600" dirty="0">
              <a:solidFill>
                <a:schemeClr val="dk1"/>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31"/>
        <p:cNvGrpSpPr/>
        <p:nvPr/>
      </p:nvGrpSpPr>
      <p:grpSpPr>
        <a:xfrm>
          <a:off x="0" y="0"/>
          <a:ext cx="0" cy="0"/>
          <a:chOff x="0" y="0"/>
          <a:chExt cx="0" cy="0"/>
        </a:xfrm>
      </p:grpSpPr>
      <p:sp>
        <p:nvSpPr>
          <p:cNvPr id="332" name="Google Shape;332;p4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sz="4400" b="1" dirty="0">
                <a:solidFill>
                  <a:schemeClr val="accent5">
                    <a:lumMod val="75000"/>
                  </a:schemeClr>
                </a:solidFill>
              </a:rPr>
              <a:t>Recognition and reward</a:t>
            </a:r>
            <a:endParaRPr sz="4400" b="1" dirty="0">
              <a:solidFill>
                <a:schemeClr val="accent5">
                  <a:lumMod val="75000"/>
                </a:schemeClr>
              </a:solidFill>
            </a:endParaRPr>
          </a:p>
        </p:txBody>
      </p:sp>
      <p:sp>
        <p:nvSpPr>
          <p:cNvPr id="333" name="Google Shape;333;p46"/>
          <p:cNvSpPr txBox="1">
            <a:spLocks noGrp="1"/>
          </p:cNvSpPr>
          <p:nvPr>
            <p:ph type="body" idx="1"/>
          </p:nvPr>
        </p:nvSpPr>
        <p:spPr>
          <a:xfrm>
            <a:off x="311700" y="1343769"/>
            <a:ext cx="8520600" cy="3225105"/>
          </a:xfrm>
          <a:prstGeom prst="rect">
            <a:avLst/>
          </a:prstGeom>
        </p:spPr>
        <p:txBody>
          <a:bodyPr spcFirstLastPara="1" wrap="square" lIns="91425" tIns="91425" rIns="91425" bIns="91425" anchor="t" anchorCtr="0">
            <a:normAutofit/>
          </a:bodyPr>
          <a:lstStyle/>
          <a:p>
            <a:pPr marL="457200" lvl="0" indent="-330200" algn="l" rtl="0">
              <a:spcBef>
                <a:spcPts val="0"/>
              </a:spcBef>
              <a:spcAft>
                <a:spcPts val="0"/>
              </a:spcAft>
              <a:buClr>
                <a:schemeClr val="dk1"/>
              </a:buClr>
              <a:buSzPts val="1600"/>
              <a:buChar char="●"/>
            </a:pPr>
            <a:r>
              <a:rPr lang="en-GB" sz="1600" dirty="0">
                <a:solidFill>
                  <a:schemeClr val="dk1"/>
                </a:solidFill>
              </a:rPr>
              <a:t>UCT Vision 2030 positions open knowledge production and sharing for social justice as a key aspect in meeting its central mission</a:t>
            </a:r>
            <a:endParaRPr sz="1600" dirty="0">
              <a:solidFill>
                <a:schemeClr val="dk1"/>
              </a:solidFill>
            </a:endParaRPr>
          </a:p>
          <a:p>
            <a:pPr marL="457200" lvl="0" indent="-330200" algn="l" rtl="0">
              <a:spcBef>
                <a:spcPts val="1000"/>
              </a:spcBef>
              <a:spcAft>
                <a:spcPts val="0"/>
              </a:spcAft>
              <a:buClr>
                <a:schemeClr val="dk1"/>
              </a:buClr>
              <a:buSzPts val="1600"/>
              <a:buChar char="●"/>
            </a:pPr>
            <a:r>
              <a:rPr lang="en-GB" sz="1600" dirty="0">
                <a:solidFill>
                  <a:schemeClr val="dk1"/>
                </a:solidFill>
              </a:rPr>
              <a:t>UCT Ad Hominem promotion system varies across faculties in terms of recognition of independently published work. Review process underway in line with Vision 2030 strategic approach.</a:t>
            </a:r>
            <a:endParaRPr sz="1600" dirty="0">
              <a:solidFill>
                <a:schemeClr val="dk1"/>
              </a:solidFill>
            </a:endParaRPr>
          </a:p>
          <a:p>
            <a:pPr marL="457200" lvl="0" indent="-330200" algn="l" rtl="0">
              <a:spcBef>
                <a:spcPts val="1000"/>
              </a:spcBef>
              <a:spcAft>
                <a:spcPts val="1000"/>
              </a:spcAft>
              <a:buClr>
                <a:schemeClr val="dk1"/>
              </a:buClr>
              <a:buSzPts val="1600"/>
              <a:buChar char="●"/>
            </a:pPr>
            <a:r>
              <a:rPr lang="en-GB" sz="1600" dirty="0">
                <a:solidFill>
                  <a:schemeClr val="dk1"/>
                </a:solidFill>
              </a:rPr>
              <a:t>Small grants programmes within the university (～R20k) for teaching innovation and curriculum change initiatives effective for stimulating activity and engaging students.</a:t>
            </a:r>
            <a:endParaRPr sz="1600" dirty="0">
              <a:solidFill>
                <a:schemeClr val="dk1"/>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A87E3A-658B-8F3C-8480-2FA02B7AA6A4}"/>
              </a:ext>
            </a:extLst>
          </p:cNvPr>
          <p:cNvSpPr>
            <a:spLocks noGrp="1"/>
          </p:cNvSpPr>
          <p:nvPr>
            <p:ph type="title"/>
          </p:nvPr>
        </p:nvSpPr>
        <p:spPr>
          <a:xfrm>
            <a:off x="572494" y="1023883"/>
            <a:ext cx="8315465" cy="572700"/>
          </a:xfrm>
        </p:spPr>
        <p:txBody>
          <a:bodyPr>
            <a:noAutofit/>
          </a:bodyPr>
          <a:lstStyle/>
          <a:p>
            <a:r>
              <a:rPr lang="en-ZA" sz="1700" dirty="0">
                <a:solidFill>
                  <a:schemeClr val="tx1"/>
                </a:solidFill>
              </a:rPr>
              <a:t>&gt; Innovation</a:t>
            </a:r>
            <a:br>
              <a:rPr lang="en-ZA" sz="1700" dirty="0">
                <a:solidFill>
                  <a:schemeClr val="tx1"/>
                </a:solidFill>
              </a:rPr>
            </a:br>
            <a:br>
              <a:rPr lang="en-ZA" sz="1700" dirty="0">
                <a:solidFill>
                  <a:schemeClr val="tx1"/>
                </a:solidFill>
              </a:rPr>
            </a:br>
            <a:r>
              <a:rPr lang="en-ZA" sz="1700" dirty="0">
                <a:solidFill>
                  <a:schemeClr val="tx1"/>
                </a:solidFill>
              </a:rPr>
              <a:t>&gt; Development of new skill sets and professional identities in line with 21</a:t>
            </a:r>
            <a:r>
              <a:rPr lang="en-ZA" sz="1700" baseline="30000" dirty="0">
                <a:solidFill>
                  <a:schemeClr val="tx1"/>
                </a:solidFill>
              </a:rPr>
              <a:t>st</a:t>
            </a:r>
            <a:r>
              <a:rPr lang="en-ZA" sz="1700" dirty="0">
                <a:solidFill>
                  <a:schemeClr val="tx1"/>
                </a:solidFill>
              </a:rPr>
              <a:t> century scholarship</a:t>
            </a:r>
            <a:br>
              <a:rPr lang="en-ZA" sz="1700" dirty="0">
                <a:solidFill>
                  <a:schemeClr val="tx1"/>
                </a:solidFill>
              </a:rPr>
            </a:br>
            <a:br>
              <a:rPr lang="en-ZA" sz="1700" dirty="0">
                <a:solidFill>
                  <a:schemeClr val="tx1"/>
                </a:solidFill>
              </a:rPr>
            </a:br>
            <a:r>
              <a:rPr lang="en-ZA" sz="1700" dirty="0">
                <a:solidFill>
                  <a:schemeClr val="tx1"/>
                </a:solidFill>
              </a:rPr>
              <a:t>&gt; Deeper exploration and understanding of what scholarly engagement/ communication truly is and what it entails</a:t>
            </a:r>
            <a:br>
              <a:rPr lang="en-ZA" sz="1700" dirty="0">
                <a:solidFill>
                  <a:schemeClr val="tx1"/>
                </a:solidFill>
              </a:rPr>
            </a:br>
            <a:br>
              <a:rPr lang="en-ZA" sz="1700" dirty="0">
                <a:solidFill>
                  <a:schemeClr val="tx1"/>
                </a:solidFill>
              </a:rPr>
            </a:br>
            <a:r>
              <a:rPr lang="en-ZA" sz="1700" dirty="0">
                <a:solidFill>
                  <a:schemeClr val="tx1"/>
                </a:solidFill>
              </a:rPr>
              <a:t>&gt; Laying new career paths</a:t>
            </a:r>
            <a:br>
              <a:rPr lang="en-ZA" sz="1700" dirty="0">
                <a:solidFill>
                  <a:schemeClr val="tx1"/>
                </a:solidFill>
              </a:rPr>
            </a:br>
            <a:br>
              <a:rPr lang="en-ZA" sz="1700" dirty="0">
                <a:solidFill>
                  <a:schemeClr val="tx1"/>
                </a:solidFill>
              </a:rPr>
            </a:br>
            <a:r>
              <a:rPr lang="en-ZA" sz="1700" dirty="0">
                <a:solidFill>
                  <a:schemeClr val="tx1"/>
                </a:solidFill>
              </a:rPr>
              <a:t>&gt; Collaboration and Global South knowledge contribution</a:t>
            </a:r>
          </a:p>
        </p:txBody>
      </p:sp>
      <p:sp>
        <p:nvSpPr>
          <p:cNvPr id="4" name="TextBox 3">
            <a:extLst>
              <a:ext uri="{FF2B5EF4-FFF2-40B4-BE49-F238E27FC236}">
                <a16:creationId xmlns:a16="http://schemas.microsoft.com/office/drawing/2014/main" id="{18C48507-31CC-51A0-509E-4140CFC94077}"/>
              </a:ext>
            </a:extLst>
          </p:cNvPr>
          <p:cNvSpPr txBox="1"/>
          <p:nvPr/>
        </p:nvSpPr>
        <p:spPr>
          <a:xfrm>
            <a:off x="453224" y="151075"/>
            <a:ext cx="6671144" cy="769441"/>
          </a:xfrm>
          <a:prstGeom prst="rect">
            <a:avLst/>
          </a:prstGeom>
          <a:noFill/>
        </p:spPr>
        <p:txBody>
          <a:bodyPr wrap="square" rtlCol="0">
            <a:spAutoFit/>
          </a:bodyPr>
          <a:lstStyle/>
          <a:p>
            <a:r>
              <a:rPr lang="en-ZA" sz="4400" dirty="0">
                <a:solidFill>
                  <a:schemeClr val="accent5">
                    <a:lumMod val="75000"/>
                  </a:schemeClr>
                </a:solidFill>
              </a:rPr>
              <a:t>Some positive outcomes</a:t>
            </a:r>
          </a:p>
        </p:txBody>
      </p:sp>
      <p:sp>
        <p:nvSpPr>
          <p:cNvPr id="5" name="TextBox 4">
            <a:extLst>
              <a:ext uri="{FF2B5EF4-FFF2-40B4-BE49-F238E27FC236}">
                <a16:creationId xmlns:a16="http://schemas.microsoft.com/office/drawing/2014/main" id="{105AAEB0-9448-B9D4-AEB8-20FF26D03885}"/>
              </a:ext>
            </a:extLst>
          </p:cNvPr>
          <p:cNvSpPr txBox="1"/>
          <p:nvPr/>
        </p:nvSpPr>
        <p:spPr>
          <a:xfrm>
            <a:off x="572494" y="4366086"/>
            <a:ext cx="6846073" cy="523220"/>
          </a:xfrm>
          <a:prstGeom prst="rect">
            <a:avLst/>
          </a:prstGeom>
          <a:solidFill>
            <a:srgbClr val="95EFC8"/>
          </a:solidFill>
        </p:spPr>
        <p:txBody>
          <a:bodyPr wrap="square" rtlCol="0">
            <a:spAutoFit/>
          </a:bodyPr>
          <a:lstStyle/>
          <a:p>
            <a:r>
              <a:rPr lang="en-ZA" sz="2800" b="1" dirty="0">
                <a:solidFill>
                  <a:srgbClr val="195099"/>
                </a:solidFill>
              </a:rPr>
              <a:t>MANTRA: PROCESS OVER PRODUCT</a:t>
            </a:r>
          </a:p>
        </p:txBody>
      </p:sp>
    </p:spTree>
    <p:extLst>
      <p:ext uri="{BB962C8B-B14F-4D97-AF65-F5344CB8AC3E}">
        <p14:creationId xmlns:p14="http://schemas.microsoft.com/office/powerpoint/2010/main" val="114971019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2" name="TextBox 1">
            <a:extLst>
              <a:ext uri="{FF2B5EF4-FFF2-40B4-BE49-F238E27FC236}">
                <a16:creationId xmlns:a16="http://schemas.microsoft.com/office/drawing/2014/main" id="{9CC4844A-2B93-C94F-90AC-4E97D43041BD}"/>
              </a:ext>
            </a:extLst>
          </p:cNvPr>
          <p:cNvSpPr txBox="1"/>
          <p:nvPr/>
        </p:nvSpPr>
        <p:spPr>
          <a:xfrm>
            <a:off x="174930" y="127221"/>
            <a:ext cx="6551874" cy="4564049"/>
          </a:xfrm>
          <a:prstGeom prst="rect">
            <a:avLst/>
          </a:prstGeom>
          <a:solidFill>
            <a:srgbClr val="95EFC8"/>
          </a:solidFill>
        </p:spPr>
        <p:txBody>
          <a:bodyPr wrap="square" rtlCol="0">
            <a:spAutoFit/>
          </a:bodyPr>
          <a:lstStyle/>
          <a:p>
            <a:endParaRPr lang="en-ZA" dirty="0"/>
          </a:p>
        </p:txBody>
      </p:sp>
      <p:sp>
        <p:nvSpPr>
          <p:cNvPr id="92" name="Google Shape;92;p17"/>
          <p:cNvSpPr txBox="1">
            <a:spLocks noGrp="1"/>
          </p:cNvSpPr>
          <p:nvPr>
            <p:ph type="body" idx="1"/>
          </p:nvPr>
        </p:nvSpPr>
        <p:spPr>
          <a:xfrm>
            <a:off x="311700" y="302150"/>
            <a:ext cx="5667681" cy="4266725"/>
          </a:xfrm>
          <a:prstGeom prst="rect">
            <a:avLst/>
          </a:prstGeom>
        </p:spPr>
        <p:txBody>
          <a:bodyPr spcFirstLastPara="1" wrap="square" lIns="91425" tIns="91425" rIns="91425" bIns="91425" anchor="t" anchorCtr="0">
            <a:normAutofit/>
          </a:bodyPr>
          <a:lstStyle/>
          <a:p>
            <a:pPr marL="0" lvl="0" indent="0" algn="l" rtl="0">
              <a:lnSpc>
                <a:spcPct val="100000"/>
              </a:lnSpc>
              <a:spcBef>
                <a:spcPts val="0"/>
              </a:spcBef>
              <a:spcAft>
                <a:spcPts val="0"/>
              </a:spcAft>
              <a:buNone/>
            </a:pPr>
            <a:r>
              <a:rPr lang="en-US" sz="4800" b="1" dirty="0">
                <a:solidFill>
                  <a:srgbClr val="195099"/>
                </a:solidFill>
              </a:rPr>
              <a:t>Don’t even know where to start?</a:t>
            </a:r>
          </a:p>
        </p:txBody>
      </p:sp>
    </p:spTree>
    <p:extLst>
      <p:ext uri="{BB962C8B-B14F-4D97-AF65-F5344CB8AC3E}">
        <p14:creationId xmlns:p14="http://schemas.microsoft.com/office/powerpoint/2010/main" val="406586522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54"/>
        <p:cNvGrpSpPr/>
        <p:nvPr/>
      </p:nvGrpSpPr>
      <p:grpSpPr>
        <a:xfrm>
          <a:off x="0" y="0"/>
          <a:ext cx="0" cy="0"/>
          <a:chOff x="0" y="0"/>
          <a:chExt cx="0" cy="0"/>
        </a:xfrm>
      </p:grpSpPr>
      <p:sp>
        <p:nvSpPr>
          <p:cNvPr id="355" name="Google Shape;355;p4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b="1" dirty="0">
                <a:solidFill>
                  <a:schemeClr val="accent5">
                    <a:lumMod val="75000"/>
                  </a:schemeClr>
                </a:solidFill>
              </a:rPr>
              <a:t>Develop a concept document to articulate your vision</a:t>
            </a:r>
            <a:endParaRPr dirty="0">
              <a:solidFill>
                <a:schemeClr val="accent5">
                  <a:lumMod val="75000"/>
                </a:schemeClr>
              </a:solidFill>
            </a:endParaRPr>
          </a:p>
        </p:txBody>
      </p:sp>
      <p:sp>
        <p:nvSpPr>
          <p:cNvPr id="356" name="Google Shape;356;p49"/>
          <p:cNvSpPr txBox="1">
            <a:spLocks noGrp="1"/>
          </p:cNvSpPr>
          <p:nvPr>
            <p:ph type="body" idx="1"/>
          </p:nvPr>
        </p:nvSpPr>
        <p:spPr>
          <a:xfrm>
            <a:off x="429370" y="1152475"/>
            <a:ext cx="8402930" cy="3416400"/>
          </a:xfrm>
          <a:prstGeom prst="rect">
            <a:avLst/>
          </a:prstGeom>
        </p:spPr>
        <p:txBody>
          <a:bodyPr spcFirstLastPara="1" wrap="square" lIns="91425" tIns="91425" rIns="91425" bIns="91425" anchor="t" anchorCtr="0">
            <a:normAutofit fontScale="25000" lnSpcReduction="20000"/>
          </a:bodyPr>
          <a:lstStyle/>
          <a:p>
            <a:pPr marL="0" lvl="0" indent="0" algn="l" rtl="0">
              <a:spcBef>
                <a:spcPts val="1000"/>
              </a:spcBef>
              <a:spcAft>
                <a:spcPts val="0"/>
              </a:spcAft>
              <a:buClr>
                <a:schemeClr val="dk1"/>
              </a:buClr>
              <a:buSzPts val="275"/>
              <a:buFont typeface="Arial"/>
              <a:buNone/>
            </a:pPr>
            <a:r>
              <a:rPr lang="en-GB" sz="6000" b="1" dirty="0">
                <a:solidFill>
                  <a:schemeClr val="dk1"/>
                </a:solidFill>
              </a:rPr>
              <a:t>1. Why?</a:t>
            </a:r>
            <a:endParaRPr sz="6000" b="1" dirty="0">
              <a:solidFill>
                <a:schemeClr val="dk1"/>
              </a:solidFill>
            </a:endParaRPr>
          </a:p>
          <a:p>
            <a:pPr marL="0" lvl="0" indent="0" algn="l" rtl="0">
              <a:spcBef>
                <a:spcPts val="1000"/>
              </a:spcBef>
              <a:spcAft>
                <a:spcPts val="0"/>
              </a:spcAft>
              <a:buClr>
                <a:schemeClr val="dk1"/>
              </a:buClr>
              <a:buSzPts val="275"/>
              <a:buFont typeface="Arial"/>
              <a:buNone/>
            </a:pPr>
            <a:r>
              <a:rPr lang="en-GB" sz="6000" b="1" dirty="0">
                <a:solidFill>
                  <a:schemeClr val="dk1"/>
                </a:solidFill>
              </a:rPr>
              <a:t>2. For whom?</a:t>
            </a:r>
            <a:endParaRPr sz="6000" b="1" dirty="0">
              <a:solidFill>
                <a:schemeClr val="dk1"/>
              </a:solidFill>
            </a:endParaRPr>
          </a:p>
          <a:p>
            <a:pPr marL="0" lvl="0" indent="0" algn="l" rtl="0">
              <a:spcBef>
                <a:spcPts val="1000"/>
              </a:spcBef>
              <a:spcAft>
                <a:spcPts val="0"/>
              </a:spcAft>
              <a:buNone/>
            </a:pPr>
            <a:r>
              <a:rPr lang="en-GB" sz="6000" b="1" dirty="0">
                <a:solidFill>
                  <a:schemeClr val="dk1"/>
                </a:solidFill>
              </a:rPr>
              <a:t>3. How (and with whom)?</a:t>
            </a:r>
            <a:endParaRPr sz="6000" b="1" dirty="0">
              <a:solidFill>
                <a:schemeClr val="dk1"/>
              </a:solidFill>
            </a:endParaRPr>
          </a:p>
          <a:p>
            <a:pPr marL="0" lvl="0" indent="0" algn="l" rtl="0">
              <a:spcBef>
                <a:spcPts val="1000"/>
              </a:spcBef>
              <a:spcAft>
                <a:spcPts val="0"/>
              </a:spcAft>
              <a:buNone/>
            </a:pPr>
            <a:r>
              <a:rPr lang="en-GB" sz="6000" b="1" dirty="0">
                <a:solidFill>
                  <a:schemeClr val="dk1"/>
                </a:solidFill>
              </a:rPr>
              <a:t>4. Authorship approach</a:t>
            </a:r>
            <a:endParaRPr sz="6000" b="1" dirty="0">
              <a:solidFill>
                <a:schemeClr val="dk1"/>
              </a:solidFill>
            </a:endParaRPr>
          </a:p>
          <a:p>
            <a:pPr marL="0" lvl="0" indent="0" algn="l" rtl="0">
              <a:spcBef>
                <a:spcPts val="1000"/>
              </a:spcBef>
              <a:spcAft>
                <a:spcPts val="0"/>
              </a:spcAft>
              <a:buNone/>
            </a:pPr>
            <a:r>
              <a:rPr lang="en-GB" sz="6000" b="1" dirty="0">
                <a:solidFill>
                  <a:schemeClr val="dk1"/>
                </a:solidFill>
              </a:rPr>
              <a:t>5. Quality assurance approach</a:t>
            </a:r>
            <a:endParaRPr sz="6000" b="1" dirty="0">
              <a:solidFill>
                <a:schemeClr val="dk1"/>
              </a:solidFill>
            </a:endParaRPr>
          </a:p>
          <a:p>
            <a:pPr marL="0" lvl="0" indent="0" algn="l" rtl="0">
              <a:spcBef>
                <a:spcPts val="1000"/>
              </a:spcBef>
              <a:spcAft>
                <a:spcPts val="0"/>
              </a:spcAft>
              <a:buNone/>
            </a:pPr>
            <a:r>
              <a:rPr lang="en-GB" sz="6000" b="1" dirty="0">
                <a:solidFill>
                  <a:schemeClr val="dk1"/>
                </a:solidFill>
              </a:rPr>
              <a:t>6. Publishing approach</a:t>
            </a:r>
            <a:endParaRPr sz="6000" b="1" dirty="0">
              <a:solidFill>
                <a:schemeClr val="dk1"/>
              </a:solidFill>
            </a:endParaRPr>
          </a:p>
          <a:p>
            <a:pPr marL="914400" lvl="0" indent="-323850" algn="l" rtl="0">
              <a:spcBef>
                <a:spcPts val="1000"/>
              </a:spcBef>
              <a:spcAft>
                <a:spcPts val="0"/>
              </a:spcAft>
              <a:buClr>
                <a:schemeClr val="dk1"/>
              </a:buClr>
              <a:buSzPct val="100000"/>
              <a:buChar char="●"/>
            </a:pPr>
            <a:r>
              <a:rPr lang="en-GB" sz="6000" b="1" dirty="0">
                <a:solidFill>
                  <a:schemeClr val="dk1"/>
                </a:solidFill>
              </a:rPr>
              <a:t>Copyright and licensing</a:t>
            </a:r>
            <a:endParaRPr sz="6000" b="1" dirty="0">
              <a:solidFill>
                <a:schemeClr val="dk1"/>
              </a:solidFill>
            </a:endParaRPr>
          </a:p>
          <a:p>
            <a:pPr marL="914400" lvl="0" indent="-323850" algn="l" rtl="0">
              <a:spcBef>
                <a:spcPts val="1000"/>
              </a:spcBef>
              <a:spcAft>
                <a:spcPts val="0"/>
              </a:spcAft>
              <a:buClr>
                <a:schemeClr val="dk1"/>
              </a:buClr>
              <a:buSzPct val="100000"/>
              <a:buChar char="●"/>
            </a:pPr>
            <a:r>
              <a:rPr lang="en-GB" sz="6000" b="1" dirty="0">
                <a:solidFill>
                  <a:schemeClr val="dk1"/>
                </a:solidFill>
              </a:rPr>
              <a:t>Marketing</a:t>
            </a:r>
            <a:endParaRPr sz="6000" b="1" dirty="0">
              <a:solidFill>
                <a:schemeClr val="dk1"/>
              </a:solidFill>
            </a:endParaRPr>
          </a:p>
          <a:p>
            <a:pPr marL="0" lvl="0" indent="0" algn="l" rtl="0">
              <a:spcBef>
                <a:spcPts val="1000"/>
              </a:spcBef>
              <a:spcAft>
                <a:spcPts val="0"/>
              </a:spcAft>
              <a:buNone/>
            </a:pPr>
            <a:r>
              <a:rPr lang="en-GB" sz="6000" b="1" dirty="0">
                <a:solidFill>
                  <a:schemeClr val="dk1"/>
                </a:solidFill>
              </a:rPr>
              <a:t>7. Resourcing / budget</a:t>
            </a:r>
            <a:endParaRPr sz="6000" b="1" dirty="0">
              <a:solidFill>
                <a:schemeClr val="dk1"/>
              </a:solidFill>
            </a:endParaRPr>
          </a:p>
          <a:p>
            <a:pPr marL="0" lvl="0" indent="0" algn="l" rtl="0">
              <a:spcBef>
                <a:spcPts val="1000"/>
              </a:spcBef>
              <a:spcAft>
                <a:spcPts val="0"/>
              </a:spcAft>
              <a:buClr>
                <a:schemeClr val="dk1"/>
              </a:buClr>
              <a:buSzPts val="275"/>
              <a:buFont typeface="Arial"/>
              <a:buNone/>
            </a:pPr>
            <a:r>
              <a:rPr lang="en-GB" sz="6000" b="1" dirty="0">
                <a:solidFill>
                  <a:schemeClr val="dk1"/>
                </a:solidFill>
              </a:rPr>
              <a:t>8. Partners</a:t>
            </a:r>
            <a:endParaRPr sz="6000" b="1" dirty="0">
              <a:solidFill>
                <a:schemeClr val="dk1"/>
              </a:solidFill>
            </a:endParaRPr>
          </a:p>
          <a:p>
            <a:pPr marL="0" lvl="0" indent="0" algn="l" rtl="0">
              <a:spcBef>
                <a:spcPts val="0"/>
              </a:spcBef>
              <a:spcAft>
                <a:spcPts val="1200"/>
              </a:spcAft>
              <a:buNone/>
            </a:pPr>
            <a:endParaRP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2" name="TextBox 1">
            <a:extLst>
              <a:ext uri="{FF2B5EF4-FFF2-40B4-BE49-F238E27FC236}">
                <a16:creationId xmlns:a16="http://schemas.microsoft.com/office/drawing/2014/main" id="{9CC4844A-2B93-C94F-90AC-4E97D43041BD}"/>
              </a:ext>
            </a:extLst>
          </p:cNvPr>
          <p:cNvSpPr txBox="1"/>
          <p:nvPr/>
        </p:nvSpPr>
        <p:spPr>
          <a:xfrm>
            <a:off x="174930" y="127221"/>
            <a:ext cx="6551874" cy="4564049"/>
          </a:xfrm>
          <a:prstGeom prst="rect">
            <a:avLst/>
          </a:prstGeom>
          <a:solidFill>
            <a:srgbClr val="95EFC8"/>
          </a:solidFill>
        </p:spPr>
        <p:txBody>
          <a:bodyPr wrap="square" rtlCol="0">
            <a:spAutoFit/>
          </a:bodyPr>
          <a:lstStyle/>
          <a:p>
            <a:endParaRPr lang="en-ZA" dirty="0"/>
          </a:p>
        </p:txBody>
      </p:sp>
      <p:sp>
        <p:nvSpPr>
          <p:cNvPr id="92" name="Google Shape;92;p17"/>
          <p:cNvSpPr txBox="1">
            <a:spLocks noGrp="1"/>
          </p:cNvSpPr>
          <p:nvPr>
            <p:ph type="body" idx="1"/>
          </p:nvPr>
        </p:nvSpPr>
        <p:spPr>
          <a:xfrm>
            <a:off x="311700" y="302150"/>
            <a:ext cx="5667681" cy="4266725"/>
          </a:xfrm>
          <a:prstGeom prst="rect">
            <a:avLst/>
          </a:prstGeom>
        </p:spPr>
        <p:txBody>
          <a:bodyPr spcFirstLastPara="1" wrap="square" lIns="91425" tIns="91425" rIns="91425" bIns="91425" anchor="t" anchorCtr="0">
            <a:normAutofit/>
          </a:bodyPr>
          <a:lstStyle/>
          <a:p>
            <a:pPr marL="0" lvl="0" indent="0" algn="l" rtl="0">
              <a:lnSpc>
                <a:spcPct val="100000"/>
              </a:lnSpc>
              <a:spcBef>
                <a:spcPts val="0"/>
              </a:spcBef>
              <a:spcAft>
                <a:spcPts val="0"/>
              </a:spcAft>
              <a:buNone/>
            </a:pPr>
            <a:r>
              <a:rPr lang="en-US" sz="4800" b="1" dirty="0">
                <a:solidFill>
                  <a:srgbClr val="195099"/>
                </a:solidFill>
              </a:rPr>
              <a:t>So you want to publish an academic book?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8"/>
          <p:cNvSpPr txBox="1">
            <a:spLocks noGrp="1"/>
          </p:cNvSpPr>
          <p:nvPr>
            <p:ph type="title"/>
          </p:nvPr>
        </p:nvSpPr>
        <p:spPr>
          <a:xfrm>
            <a:off x="398225" y="291200"/>
            <a:ext cx="3043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sz="4800" b="1" dirty="0">
                <a:solidFill>
                  <a:schemeClr val="accent5">
                    <a:lumMod val="75000"/>
                  </a:schemeClr>
                </a:solidFill>
              </a:rPr>
              <a:t>1. Why?</a:t>
            </a:r>
            <a:endParaRPr sz="4800" b="1" dirty="0">
              <a:solidFill>
                <a:schemeClr val="accent5">
                  <a:lumMod val="75000"/>
                </a:schemeClr>
              </a:solidFill>
            </a:endParaRPr>
          </a:p>
        </p:txBody>
      </p:sp>
      <p:sp>
        <p:nvSpPr>
          <p:cNvPr id="98" name="Google Shape;98;p18"/>
          <p:cNvSpPr txBox="1"/>
          <p:nvPr/>
        </p:nvSpPr>
        <p:spPr>
          <a:xfrm>
            <a:off x="211625" y="1532138"/>
            <a:ext cx="1509300" cy="615600"/>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GB"/>
              <a:t>Grant requirement</a:t>
            </a:r>
            <a:endParaRPr/>
          </a:p>
        </p:txBody>
      </p:sp>
      <p:sp>
        <p:nvSpPr>
          <p:cNvPr id="99" name="Google Shape;99;p18"/>
          <p:cNvSpPr txBox="1"/>
          <p:nvPr/>
        </p:nvSpPr>
        <p:spPr>
          <a:xfrm>
            <a:off x="251525" y="2406500"/>
            <a:ext cx="1469400" cy="1046700"/>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GB"/>
              <a:t>Challenging hegemony of corporate publishing</a:t>
            </a:r>
            <a:endParaRPr/>
          </a:p>
        </p:txBody>
      </p:sp>
      <p:sp>
        <p:nvSpPr>
          <p:cNvPr id="100" name="Google Shape;100;p18"/>
          <p:cNvSpPr txBox="1"/>
          <p:nvPr/>
        </p:nvSpPr>
        <p:spPr>
          <a:xfrm>
            <a:off x="2184350" y="1325100"/>
            <a:ext cx="1828200" cy="400200"/>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GB"/>
              <a:t>Community-building </a:t>
            </a:r>
            <a:endParaRPr/>
          </a:p>
        </p:txBody>
      </p:sp>
      <p:sp>
        <p:nvSpPr>
          <p:cNvPr id="101" name="Google Shape;101;p18"/>
          <p:cNvSpPr txBox="1"/>
          <p:nvPr/>
        </p:nvSpPr>
        <p:spPr>
          <a:xfrm>
            <a:off x="4756175" y="3429850"/>
            <a:ext cx="1828200" cy="1046700"/>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GB"/>
              <a:t>Platform to profile divergent voices or particular Global South perspective</a:t>
            </a:r>
            <a:endParaRPr/>
          </a:p>
        </p:txBody>
      </p:sp>
      <p:sp>
        <p:nvSpPr>
          <p:cNvPr id="102" name="Google Shape;102;p18"/>
          <p:cNvSpPr txBox="1"/>
          <p:nvPr/>
        </p:nvSpPr>
        <p:spPr>
          <a:xfrm>
            <a:off x="4283675" y="534600"/>
            <a:ext cx="1828200" cy="1477500"/>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GB"/>
              <a:t>Addressing a particular niche area which is not viable for marketplace publishers (field building)</a:t>
            </a:r>
            <a:endParaRPr/>
          </a:p>
        </p:txBody>
      </p:sp>
      <p:sp>
        <p:nvSpPr>
          <p:cNvPr id="103" name="Google Shape;103;p18"/>
          <p:cNvSpPr txBox="1"/>
          <p:nvPr/>
        </p:nvSpPr>
        <p:spPr>
          <a:xfrm>
            <a:off x="4911300" y="2189425"/>
            <a:ext cx="1828200" cy="615600"/>
          </a:xfrm>
          <a:prstGeom prst="rect">
            <a:avLst/>
          </a:prstGeom>
          <a:noFill/>
          <a:ln w="9525" cap="flat" cmpd="sng">
            <a:solidFill>
              <a:srgbClr val="FF0000"/>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GB"/>
              <a:t>“There isn’t anything like it out there”</a:t>
            </a:r>
            <a:endParaRPr/>
          </a:p>
        </p:txBody>
      </p:sp>
      <p:sp>
        <p:nvSpPr>
          <p:cNvPr id="104" name="Google Shape;104;p18"/>
          <p:cNvSpPr txBox="1"/>
          <p:nvPr/>
        </p:nvSpPr>
        <p:spPr>
          <a:xfrm>
            <a:off x="2564200" y="3769525"/>
            <a:ext cx="1828200" cy="1046700"/>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GB"/>
              <a:t>Platform to encourage emerging / unpublished authors</a:t>
            </a:r>
            <a:endParaRPr/>
          </a:p>
        </p:txBody>
      </p:sp>
      <p:sp>
        <p:nvSpPr>
          <p:cNvPr id="105" name="Google Shape;105;p18"/>
          <p:cNvSpPr txBox="1"/>
          <p:nvPr/>
        </p:nvSpPr>
        <p:spPr>
          <a:xfrm>
            <a:off x="6584375" y="601900"/>
            <a:ext cx="1828200" cy="400200"/>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GB"/>
              <a:t>Publication count</a:t>
            </a:r>
            <a:endParaRPr/>
          </a:p>
        </p:txBody>
      </p:sp>
      <p:sp>
        <p:nvSpPr>
          <p:cNvPr id="106" name="Google Shape;106;p18"/>
          <p:cNvSpPr txBox="1"/>
          <p:nvPr/>
        </p:nvSpPr>
        <p:spPr>
          <a:xfrm>
            <a:off x="7000225" y="1254225"/>
            <a:ext cx="1828200" cy="400200"/>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GB"/>
              <a:t>Promotion</a:t>
            </a:r>
            <a:endParaRPr/>
          </a:p>
        </p:txBody>
      </p:sp>
      <p:sp>
        <p:nvSpPr>
          <p:cNvPr id="107" name="Google Shape;107;p18"/>
          <p:cNvSpPr txBox="1"/>
          <p:nvPr/>
        </p:nvSpPr>
        <p:spPr>
          <a:xfrm>
            <a:off x="6953525" y="2081875"/>
            <a:ext cx="1828200" cy="1262100"/>
          </a:xfrm>
          <a:prstGeom prst="rect">
            <a:avLst/>
          </a:prstGeom>
          <a:noFill/>
          <a:ln w="9525" cap="flat" cmpd="sng">
            <a:solidFill>
              <a:srgbClr val="FF0000"/>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GB"/>
              <a:t>“It’s critical that it gets out there … and I want control over how it is delivered”</a:t>
            </a:r>
            <a:endParaRPr/>
          </a:p>
        </p:txBody>
      </p:sp>
      <p:sp>
        <p:nvSpPr>
          <p:cNvPr id="108" name="Google Shape;108;p18"/>
          <p:cNvSpPr txBox="1"/>
          <p:nvPr/>
        </p:nvSpPr>
        <p:spPr>
          <a:xfrm>
            <a:off x="7029775" y="3644175"/>
            <a:ext cx="1769100" cy="400200"/>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GB"/>
              <a:t>Affordable access</a:t>
            </a:r>
            <a:endParaRPr/>
          </a:p>
        </p:txBody>
      </p:sp>
      <p:sp>
        <p:nvSpPr>
          <p:cNvPr id="109" name="Google Shape;109;p18"/>
          <p:cNvSpPr txBox="1"/>
          <p:nvPr/>
        </p:nvSpPr>
        <p:spPr>
          <a:xfrm>
            <a:off x="727100" y="3711950"/>
            <a:ext cx="1361100" cy="831300"/>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GB"/>
              <a:t>Curriculum transformation / localisation</a:t>
            </a:r>
            <a:endParaRPr/>
          </a:p>
        </p:txBody>
      </p:sp>
      <p:sp>
        <p:nvSpPr>
          <p:cNvPr id="110" name="Google Shape;110;p18"/>
          <p:cNvSpPr txBox="1"/>
          <p:nvPr/>
        </p:nvSpPr>
        <p:spPr>
          <a:xfrm>
            <a:off x="1848000" y="1980125"/>
            <a:ext cx="1361100" cy="615600"/>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GB"/>
              <a:t>Pedagogical innovation</a:t>
            </a:r>
            <a:endParaRPr/>
          </a:p>
        </p:txBody>
      </p:sp>
      <p:sp>
        <p:nvSpPr>
          <p:cNvPr id="111" name="Google Shape;111;p18"/>
          <p:cNvSpPr txBox="1"/>
          <p:nvPr/>
        </p:nvSpPr>
        <p:spPr>
          <a:xfrm>
            <a:off x="1940075" y="2989125"/>
            <a:ext cx="1361100" cy="615600"/>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GB"/>
              <a:t>Multilingualism imperatives</a:t>
            </a:r>
            <a:endParaRPr/>
          </a:p>
        </p:txBody>
      </p:sp>
      <p:sp>
        <p:nvSpPr>
          <p:cNvPr id="112" name="Google Shape;112;p18"/>
          <p:cNvSpPr txBox="1"/>
          <p:nvPr/>
        </p:nvSpPr>
        <p:spPr>
          <a:xfrm>
            <a:off x="6912975" y="4344575"/>
            <a:ext cx="1769100" cy="400200"/>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GB"/>
              <a:t>Accessibility</a:t>
            </a:r>
            <a:endParaRPr/>
          </a:p>
        </p:txBody>
      </p:sp>
      <p:sp>
        <p:nvSpPr>
          <p:cNvPr id="113" name="Google Shape;113;p18"/>
          <p:cNvSpPr txBox="1"/>
          <p:nvPr/>
        </p:nvSpPr>
        <p:spPr>
          <a:xfrm>
            <a:off x="3444450" y="2466725"/>
            <a:ext cx="1161900" cy="831300"/>
          </a:xfrm>
          <a:prstGeom prst="rect">
            <a:avLst/>
          </a:prstGeom>
          <a:noFill/>
          <a:ln w="9525" cap="flat" cmpd="sng">
            <a:solidFill>
              <a:srgbClr val="FF0000"/>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GB"/>
              <a:t>“I can’t do my job without it”</a:t>
            </a: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Google Shape;128;p21"/>
          <p:cNvSpPr/>
          <p:nvPr/>
        </p:nvSpPr>
        <p:spPr>
          <a:xfrm rot="5400000">
            <a:off x="4124721" y="1338499"/>
            <a:ext cx="1583700" cy="1507500"/>
          </a:xfrm>
          <a:prstGeom prst="hexagon">
            <a:avLst>
              <a:gd name="adj" fmla="val 25000"/>
              <a:gd name="vf" fmla="val 115470"/>
            </a:avLst>
          </a:prstGeom>
          <a:solidFill>
            <a:srgbClr val="FF0000"/>
          </a:solidFill>
          <a:ln w="9525" cap="flat" cmpd="sng">
            <a:solidFill>
              <a:schemeClr val="lt1"/>
            </a:solidFill>
            <a:prstDash val="solid"/>
            <a:miter lim="800000"/>
            <a:headEnd type="none" w="sm" len="sm"/>
            <a:tailEnd type="none" w="sm" len="sm"/>
          </a:ln>
        </p:spPr>
        <p:txBody>
          <a:bodyPr spcFirstLastPara="1" wrap="square" lIns="68575" tIns="68575" rIns="68575" bIns="68575" anchor="ctr" anchorCtr="0">
            <a:noAutofit/>
          </a:bodyPr>
          <a:lstStyle/>
          <a:p>
            <a:pPr marL="0" lvl="0" indent="0" algn="l" rtl="0">
              <a:spcBef>
                <a:spcPts val="0"/>
              </a:spcBef>
              <a:spcAft>
                <a:spcPts val="0"/>
              </a:spcAft>
              <a:buNone/>
            </a:pPr>
            <a:endParaRPr u="sng"/>
          </a:p>
        </p:txBody>
      </p:sp>
      <p:sp>
        <p:nvSpPr>
          <p:cNvPr id="129" name="Google Shape;129;p21"/>
          <p:cNvSpPr txBox="1"/>
          <p:nvPr/>
        </p:nvSpPr>
        <p:spPr>
          <a:xfrm>
            <a:off x="4168300" y="1486750"/>
            <a:ext cx="1507500" cy="1208700"/>
          </a:xfrm>
          <a:prstGeom prst="rect">
            <a:avLst/>
          </a:prstGeom>
          <a:noFill/>
          <a:ln>
            <a:noFill/>
          </a:ln>
        </p:spPr>
        <p:txBody>
          <a:bodyPr spcFirstLastPara="1" wrap="square" lIns="74300" tIns="74300" rIns="74300" bIns="74300" anchor="ctr" anchorCtr="0">
            <a:noAutofit/>
          </a:bodyPr>
          <a:lstStyle/>
          <a:p>
            <a:pPr marL="0" lvl="0" indent="0" algn="ctr" rtl="0">
              <a:spcBef>
                <a:spcPts val="0"/>
              </a:spcBef>
              <a:spcAft>
                <a:spcPts val="0"/>
              </a:spcAft>
              <a:buClr>
                <a:schemeClr val="dk1"/>
              </a:buClr>
              <a:buSzPts val="1100"/>
              <a:buFont typeface="Arial"/>
              <a:buNone/>
            </a:pPr>
            <a:r>
              <a:rPr lang="en" b="1">
                <a:solidFill>
                  <a:schemeClr val="lt1"/>
                </a:solidFill>
                <a:highlight>
                  <a:schemeClr val="dk1"/>
                </a:highlight>
              </a:rPr>
              <a:t>Curriculum transformation</a:t>
            </a:r>
            <a:endParaRPr b="0" i="0" u="sng" strike="noStrike" cap="none">
              <a:solidFill>
                <a:schemeClr val="lt1"/>
              </a:solidFill>
              <a:highlight>
                <a:schemeClr val="dk1"/>
              </a:highlight>
              <a:latin typeface="Calibri"/>
              <a:ea typeface="Calibri"/>
              <a:cs typeface="Calibri"/>
              <a:sym typeface="Calibri"/>
            </a:endParaRPr>
          </a:p>
        </p:txBody>
      </p:sp>
      <p:sp>
        <p:nvSpPr>
          <p:cNvPr id="130" name="Google Shape;130;p21"/>
          <p:cNvSpPr/>
          <p:nvPr/>
        </p:nvSpPr>
        <p:spPr>
          <a:xfrm>
            <a:off x="5246394" y="1917142"/>
            <a:ext cx="1349100" cy="725400"/>
          </a:xfrm>
          <a:prstGeom prst="rect">
            <a:avLst/>
          </a:prstGeom>
          <a:noFill/>
          <a:ln>
            <a:noFill/>
          </a:ln>
        </p:spPr>
        <p:txBody>
          <a:bodyPr spcFirstLastPara="1" wrap="square" lIns="68575" tIns="68575" rIns="68575" bIns="68575" anchor="ctr" anchorCtr="0">
            <a:noAutofit/>
          </a:bodyPr>
          <a:lstStyle/>
          <a:p>
            <a:pPr marL="0" lvl="0" indent="0" algn="l" rtl="0">
              <a:spcBef>
                <a:spcPts val="0"/>
              </a:spcBef>
              <a:spcAft>
                <a:spcPts val="0"/>
              </a:spcAft>
              <a:buNone/>
            </a:pPr>
            <a:endParaRPr u="sng"/>
          </a:p>
        </p:txBody>
      </p:sp>
      <p:grpSp>
        <p:nvGrpSpPr>
          <p:cNvPr id="131" name="Google Shape;131;p21"/>
          <p:cNvGrpSpPr/>
          <p:nvPr/>
        </p:nvGrpSpPr>
        <p:grpSpPr>
          <a:xfrm>
            <a:off x="3701825" y="2771725"/>
            <a:ext cx="1175700" cy="1019400"/>
            <a:chOff x="3396300" y="2792550"/>
            <a:chExt cx="1175700" cy="1019400"/>
          </a:xfrm>
        </p:grpSpPr>
        <p:sp>
          <p:nvSpPr>
            <p:cNvPr id="132" name="Google Shape;132;p21"/>
            <p:cNvSpPr/>
            <p:nvPr/>
          </p:nvSpPr>
          <p:spPr>
            <a:xfrm rot="5400000">
              <a:off x="3480125" y="2737200"/>
              <a:ext cx="1019400" cy="1130100"/>
            </a:xfrm>
            <a:prstGeom prst="hexagon">
              <a:avLst>
                <a:gd name="adj" fmla="val 25000"/>
                <a:gd name="vf" fmla="val 115470"/>
              </a:avLst>
            </a:prstGeom>
            <a:solidFill>
              <a:srgbClr val="F1C232"/>
            </a:solidFill>
            <a:ln w="12700" cap="flat" cmpd="sng">
              <a:solidFill>
                <a:schemeClr val="lt1"/>
              </a:solidFill>
              <a:prstDash val="solid"/>
              <a:miter lim="800000"/>
              <a:headEnd type="none" w="sm" len="sm"/>
              <a:tailEnd type="none" w="sm" len="sm"/>
            </a:ln>
          </p:spPr>
          <p:txBody>
            <a:bodyPr spcFirstLastPara="1" wrap="square" lIns="68575" tIns="68575" rIns="68575" bIns="68575" anchor="ctr" anchorCtr="0">
              <a:noAutofit/>
            </a:bodyPr>
            <a:lstStyle/>
            <a:p>
              <a:pPr marL="0" lvl="0" indent="0" algn="l" rtl="0">
                <a:spcBef>
                  <a:spcPts val="0"/>
                </a:spcBef>
                <a:spcAft>
                  <a:spcPts val="0"/>
                </a:spcAft>
                <a:buNone/>
              </a:pPr>
              <a:endParaRPr u="sng">
                <a:highlight>
                  <a:schemeClr val="lt1"/>
                </a:highlight>
              </a:endParaRPr>
            </a:p>
          </p:txBody>
        </p:sp>
        <p:sp>
          <p:nvSpPr>
            <p:cNvPr id="133" name="Google Shape;133;p21"/>
            <p:cNvSpPr txBox="1"/>
            <p:nvPr/>
          </p:nvSpPr>
          <p:spPr>
            <a:xfrm>
              <a:off x="3396300" y="3032400"/>
              <a:ext cx="1175700" cy="546900"/>
            </a:xfrm>
            <a:prstGeom prst="rect">
              <a:avLst/>
            </a:prstGeom>
            <a:noFill/>
            <a:ln>
              <a:noFill/>
            </a:ln>
          </p:spPr>
          <p:txBody>
            <a:bodyPr spcFirstLastPara="1" wrap="square" lIns="74300" tIns="74300" rIns="74300" bIns="74300" anchor="ctr" anchorCtr="0">
              <a:noAutofit/>
            </a:bodyPr>
            <a:lstStyle/>
            <a:p>
              <a:pPr marL="0" marR="0" lvl="0" indent="0" algn="ctr" rtl="0">
                <a:lnSpc>
                  <a:spcPct val="90000"/>
                </a:lnSpc>
                <a:spcBef>
                  <a:spcPts val="0"/>
                </a:spcBef>
                <a:spcAft>
                  <a:spcPts val="0"/>
                </a:spcAft>
                <a:buClr>
                  <a:schemeClr val="dk1"/>
                </a:buClr>
                <a:buSzPts val="2000"/>
                <a:buFont typeface="Calibri"/>
                <a:buNone/>
              </a:pPr>
              <a:r>
                <a:rPr lang="en" b="1">
                  <a:solidFill>
                    <a:schemeClr val="dk1"/>
                  </a:solidFill>
                </a:rPr>
                <a:t>Multi-</a:t>
              </a:r>
              <a:br>
                <a:rPr lang="en" b="1">
                  <a:solidFill>
                    <a:schemeClr val="dk1"/>
                  </a:solidFill>
                </a:rPr>
              </a:br>
              <a:r>
                <a:rPr lang="en" b="1">
                  <a:solidFill>
                    <a:schemeClr val="dk1"/>
                  </a:solidFill>
                </a:rPr>
                <a:t>lingualism</a:t>
              </a:r>
              <a:endParaRPr b="1" i="0" strike="noStrike" cap="none">
                <a:solidFill>
                  <a:schemeClr val="dk1"/>
                </a:solidFill>
              </a:endParaRPr>
            </a:p>
          </p:txBody>
        </p:sp>
      </p:grpSp>
      <p:sp>
        <p:nvSpPr>
          <p:cNvPr id="134" name="Google Shape;134;p21"/>
          <p:cNvSpPr txBox="1"/>
          <p:nvPr/>
        </p:nvSpPr>
        <p:spPr>
          <a:xfrm>
            <a:off x="5246394" y="1917142"/>
            <a:ext cx="1349100" cy="725400"/>
          </a:xfrm>
          <a:prstGeom prst="rect">
            <a:avLst/>
          </a:prstGeom>
          <a:noFill/>
          <a:ln>
            <a:noFill/>
          </a:ln>
        </p:spPr>
        <p:txBody>
          <a:bodyPr spcFirstLastPara="1" wrap="square" lIns="102875" tIns="102875" rIns="102875" bIns="102875" anchor="ctr" anchorCtr="0">
            <a:noAutofit/>
          </a:bodyPr>
          <a:lstStyle/>
          <a:p>
            <a:pPr marL="0" marR="0" lvl="0" indent="0" algn="l" rtl="0">
              <a:lnSpc>
                <a:spcPct val="90000"/>
              </a:lnSpc>
              <a:spcBef>
                <a:spcPts val="0"/>
              </a:spcBef>
              <a:spcAft>
                <a:spcPts val="0"/>
              </a:spcAft>
              <a:buClr>
                <a:schemeClr val="dk1"/>
              </a:buClr>
              <a:buSzPts val="2700"/>
              <a:buFont typeface="Calibri"/>
              <a:buNone/>
            </a:pPr>
            <a:endParaRPr sz="2700" b="0" i="0" u="sng" strike="noStrike" cap="none">
              <a:solidFill>
                <a:schemeClr val="dk1"/>
              </a:solidFill>
              <a:latin typeface="Calibri"/>
              <a:ea typeface="Calibri"/>
              <a:cs typeface="Calibri"/>
              <a:sym typeface="Calibri"/>
            </a:endParaRPr>
          </a:p>
        </p:txBody>
      </p:sp>
      <p:sp>
        <p:nvSpPr>
          <p:cNvPr id="135" name="Google Shape;135;p21"/>
          <p:cNvSpPr/>
          <p:nvPr/>
        </p:nvSpPr>
        <p:spPr>
          <a:xfrm>
            <a:off x="2243825" y="2943141"/>
            <a:ext cx="1305600" cy="725400"/>
          </a:xfrm>
          <a:prstGeom prst="rect">
            <a:avLst/>
          </a:prstGeom>
          <a:noFill/>
          <a:ln>
            <a:noFill/>
          </a:ln>
        </p:spPr>
        <p:txBody>
          <a:bodyPr spcFirstLastPara="1" wrap="square" lIns="68575" tIns="68575" rIns="68575" bIns="68575" anchor="ctr" anchorCtr="0">
            <a:noAutofit/>
          </a:bodyPr>
          <a:lstStyle/>
          <a:p>
            <a:pPr marL="0" lvl="0" indent="0" algn="l" rtl="0">
              <a:spcBef>
                <a:spcPts val="0"/>
              </a:spcBef>
              <a:spcAft>
                <a:spcPts val="0"/>
              </a:spcAft>
              <a:buNone/>
            </a:pPr>
            <a:endParaRPr u="sng"/>
          </a:p>
        </p:txBody>
      </p:sp>
      <p:sp>
        <p:nvSpPr>
          <p:cNvPr id="136" name="Google Shape;136;p21"/>
          <p:cNvSpPr txBox="1"/>
          <p:nvPr/>
        </p:nvSpPr>
        <p:spPr>
          <a:xfrm>
            <a:off x="2254950" y="4190850"/>
            <a:ext cx="3997500" cy="602400"/>
          </a:xfrm>
          <a:prstGeom prst="rect">
            <a:avLst/>
          </a:prstGeom>
          <a:solidFill>
            <a:srgbClr val="F16C39"/>
          </a:solid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chemeClr val="dk1"/>
              </a:buClr>
              <a:buSzPts val="2700"/>
              <a:buFont typeface="Calibri"/>
              <a:buNone/>
            </a:pPr>
            <a:r>
              <a:rPr lang="en" sz="1800" b="1">
                <a:solidFill>
                  <a:srgbClr val="FFFFFF"/>
                </a:solidFill>
              </a:rPr>
              <a:t>Pedagogical innovation</a:t>
            </a:r>
            <a:endParaRPr sz="1800" b="1" i="0" strike="noStrike" cap="none">
              <a:solidFill>
                <a:srgbClr val="FFFFFF"/>
              </a:solidFill>
            </a:endParaRPr>
          </a:p>
        </p:txBody>
      </p:sp>
      <p:sp>
        <p:nvSpPr>
          <p:cNvPr id="137" name="Google Shape;137;p21"/>
          <p:cNvSpPr/>
          <p:nvPr/>
        </p:nvSpPr>
        <p:spPr>
          <a:xfrm>
            <a:off x="5246394" y="3969139"/>
            <a:ext cx="1349100" cy="725400"/>
          </a:xfrm>
          <a:prstGeom prst="rect">
            <a:avLst/>
          </a:prstGeom>
          <a:noFill/>
          <a:ln>
            <a:noFill/>
          </a:ln>
        </p:spPr>
        <p:txBody>
          <a:bodyPr spcFirstLastPara="1" wrap="square" lIns="68575" tIns="68575" rIns="68575" bIns="68575" anchor="ctr" anchorCtr="0">
            <a:noAutofit/>
          </a:bodyPr>
          <a:lstStyle/>
          <a:p>
            <a:pPr marL="0" lvl="0" indent="0" algn="l" rtl="0">
              <a:spcBef>
                <a:spcPts val="0"/>
              </a:spcBef>
              <a:spcAft>
                <a:spcPts val="0"/>
              </a:spcAft>
              <a:buNone/>
            </a:pPr>
            <a:endParaRPr u="sng"/>
          </a:p>
        </p:txBody>
      </p:sp>
      <p:sp>
        <p:nvSpPr>
          <p:cNvPr id="138" name="Google Shape;138;p21"/>
          <p:cNvSpPr txBox="1"/>
          <p:nvPr/>
        </p:nvSpPr>
        <p:spPr>
          <a:xfrm>
            <a:off x="5246394" y="3969139"/>
            <a:ext cx="1349100" cy="725400"/>
          </a:xfrm>
          <a:prstGeom prst="rect">
            <a:avLst/>
          </a:prstGeom>
          <a:noFill/>
          <a:ln>
            <a:noFill/>
          </a:ln>
        </p:spPr>
        <p:txBody>
          <a:bodyPr spcFirstLastPara="1" wrap="square" lIns="102875" tIns="102875" rIns="102875" bIns="102875" anchor="ctr" anchorCtr="0">
            <a:noAutofit/>
          </a:bodyPr>
          <a:lstStyle/>
          <a:p>
            <a:pPr marL="0" marR="0" lvl="0" indent="0" algn="l" rtl="0">
              <a:lnSpc>
                <a:spcPct val="90000"/>
              </a:lnSpc>
              <a:spcBef>
                <a:spcPts val="0"/>
              </a:spcBef>
              <a:spcAft>
                <a:spcPts val="0"/>
              </a:spcAft>
              <a:buClr>
                <a:schemeClr val="dk1"/>
              </a:buClr>
              <a:buSzPts val="2700"/>
              <a:buFont typeface="Calibri"/>
              <a:buNone/>
            </a:pPr>
            <a:endParaRPr sz="2700" b="0" i="0" u="sng" strike="noStrike" cap="none">
              <a:solidFill>
                <a:schemeClr val="dk1"/>
              </a:solidFill>
              <a:latin typeface="Calibri"/>
              <a:ea typeface="Calibri"/>
              <a:cs typeface="Calibri"/>
              <a:sym typeface="Calibri"/>
            </a:endParaRPr>
          </a:p>
        </p:txBody>
      </p:sp>
      <p:sp>
        <p:nvSpPr>
          <p:cNvPr id="139" name="Google Shape;139;p21"/>
          <p:cNvSpPr txBox="1">
            <a:spLocks noGrp="1"/>
          </p:cNvSpPr>
          <p:nvPr>
            <p:ph type="title"/>
          </p:nvPr>
        </p:nvSpPr>
        <p:spPr>
          <a:xfrm>
            <a:off x="188686" y="200553"/>
            <a:ext cx="8868228" cy="764794"/>
          </a:xfrm>
          <a:prstGeom prst="rect">
            <a:avLst/>
          </a:prstGeom>
          <a:solidFill>
            <a:srgbClr val="FFFFFF"/>
          </a:solidFill>
        </p:spPr>
        <p:txBody>
          <a:bodyPr spcFirstLastPara="1" wrap="square" lIns="68575" tIns="34275" rIns="68575" bIns="34275" anchor="ctr" anchorCtr="0">
            <a:spAutoFit/>
          </a:bodyPr>
          <a:lstStyle/>
          <a:p>
            <a:pPr marL="0" lvl="0" indent="0" algn="l" rtl="0">
              <a:spcBef>
                <a:spcPts val="800"/>
              </a:spcBef>
              <a:spcAft>
                <a:spcPts val="1600"/>
              </a:spcAft>
              <a:buNone/>
            </a:pPr>
            <a:r>
              <a:rPr lang="en" b="1" dirty="0">
                <a:solidFill>
                  <a:srgbClr val="0563C1"/>
                </a:solidFill>
              </a:rPr>
              <a:t>Social justice drivers for book production at UCT </a:t>
            </a:r>
            <a:endParaRPr b="1" dirty="0">
              <a:solidFill>
                <a:srgbClr val="0563C1"/>
              </a:solidFill>
            </a:endParaRPr>
          </a:p>
        </p:txBody>
      </p:sp>
      <p:sp>
        <p:nvSpPr>
          <p:cNvPr id="140" name="Google Shape;140;p21"/>
          <p:cNvSpPr/>
          <p:nvPr/>
        </p:nvSpPr>
        <p:spPr>
          <a:xfrm rot="5400000">
            <a:off x="2363771" y="1338574"/>
            <a:ext cx="1583700" cy="1507500"/>
          </a:xfrm>
          <a:prstGeom prst="hexagon">
            <a:avLst>
              <a:gd name="adj" fmla="val 25000"/>
              <a:gd name="vf" fmla="val 115470"/>
            </a:avLst>
          </a:prstGeom>
          <a:solidFill>
            <a:schemeClr val="accent5"/>
          </a:solidFill>
          <a:ln w="9525" cap="flat" cmpd="sng">
            <a:solidFill>
              <a:schemeClr val="lt1"/>
            </a:solidFill>
            <a:prstDash val="solid"/>
            <a:miter lim="800000"/>
            <a:headEnd type="none" w="sm" len="sm"/>
            <a:tailEnd type="none" w="sm" len="sm"/>
          </a:ln>
        </p:spPr>
        <p:txBody>
          <a:bodyPr spcFirstLastPara="1" wrap="square" lIns="68575" tIns="68575" rIns="68575" bIns="68575" anchor="ctr" anchorCtr="0">
            <a:noAutofit/>
          </a:bodyPr>
          <a:lstStyle/>
          <a:p>
            <a:pPr marL="0" lvl="0" indent="0" algn="l" rtl="0">
              <a:spcBef>
                <a:spcPts val="0"/>
              </a:spcBef>
              <a:spcAft>
                <a:spcPts val="0"/>
              </a:spcAft>
              <a:buNone/>
            </a:pPr>
            <a:endParaRPr u="sng"/>
          </a:p>
        </p:txBody>
      </p:sp>
      <p:sp>
        <p:nvSpPr>
          <p:cNvPr id="141" name="Google Shape;141;p21"/>
          <p:cNvSpPr txBox="1"/>
          <p:nvPr/>
        </p:nvSpPr>
        <p:spPr>
          <a:xfrm>
            <a:off x="2407350" y="1486825"/>
            <a:ext cx="1507500" cy="1208700"/>
          </a:xfrm>
          <a:prstGeom prst="rect">
            <a:avLst/>
          </a:prstGeom>
          <a:noFill/>
          <a:ln>
            <a:noFill/>
          </a:ln>
        </p:spPr>
        <p:txBody>
          <a:bodyPr spcFirstLastPara="1" wrap="square" lIns="74300" tIns="74300" rIns="74300" bIns="74300" anchor="ctr" anchorCtr="0">
            <a:noAutofit/>
          </a:bodyPr>
          <a:lstStyle/>
          <a:p>
            <a:pPr marL="0" lvl="0" indent="0" algn="ctr" rtl="0">
              <a:spcBef>
                <a:spcPts val="0"/>
              </a:spcBef>
              <a:spcAft>
                <a:spcPts val="0"/>
              </a:spcAft>
              <a:buClr>
                <a:schemeClr val="dk1"/>
              </a:buClr>
              <a:buSzPts val="1100"/>
              <a:buFont typeface="Arial"/>
              <a:buNone/>
            </a:pPr>
            <a:r>
              <a:rPr lang="en" b="1">
                <a:solidFill>
                  <a:schemeClr val="lt1"/>
                </a:solidFill>
                <a:highlight>
                  <a:schemeClr val="dk1"/>
                </a:highlight>
              </a:rPr>
              <a:t>Affordable access</a:t>
            </a:r>
            <a:endParaRPr b="0" i="0" u="sng" strike="noStrike" cap="none">
              <a:solidFill>
                <a:schemeClr val="lt1"/>
              </a:solidFill>
              <a:highlight>
                <a:schemeClr val="dk1"/>
              </a:highlight>
              <a:latin typeface="Calibri"/>
              <a:ea typeface="Calibri"/>
              <a:cs typeface="Calibri"/>
              <a:sym typeface="Calibri"/>
            </a:endParaRPr>
          </a:p>
        </p:txBody>
      </p:sp>
      <p:grpSp>
        <p:nvGrpSpPr>
          <p:cNvPr id="142" name="Google Shape;142;p21"/>
          <p:cNvGrpSpPr/>
          <p:nvPr/>
        </p:nvGrpSpPr>
        <p:grpSpPr>
          <a:xfrm>
            <a:off x="5116941" y="2789132"/>
            <a:ext cx="1021929" cy="1019414"/>
            <a:chOff x="5116650" y="2700412"/>
            <a:chExt cx="1288200" cy="1026600"/>
          </a:xfrm>
        </p:grpSpPr>
        <p:sp>
          <p:nvSpPr>
            <p:cNvPr id="143" name="Google Shape;143;p21"/>
            <p:cNvSpPr/>
            <p:nvPr/>
          </p:nvSpPr>
          <p:spPr>
            <a:xfrm rot="5400000">
              <a:off x="5247450" y="2569612"/>
              <a:ext cx="1026600" cy="1288200"/>
            </a:xfrm>
            <a:prstGeom prst="hexagon">
              <a:avLst>
                <a:gd name="adj" fmla="val 25000"/>
                <a:gd name="vf" fmla="val 115470"/>
              </a:avLst>
            </a:prstGeom>
            <a:solidFill>
              <a:srgbClr val="F1C232"/>
            </a:solidFill>
            <a:ln w="12700" cap="flat" cmpd="sng">
              <a:solidFill>
                <a:schemeClr val="lt1"/>
              </a:solidFill>
              <a:prstDash val="solid"/>
              <a:miter lim="800000"/>
              <a:headEnd type="none" w="sm" len="sm"/>
              <a:tailEnd type="none" w="sm" len="sm"/>
            </a:ln>
          </p:spPr>
          <p:txBody>
            <a:bodyPr spcFirstLastPara="1" wrap="square" lIns="68575" tIns="68575" rIns="68575" bIns="68575" anchor="ctr" anchorCtr="0">
              <a:noAutofit/>
            </a:bodyPr>
            <a:lstStyle/>
            <a:p>
              <a:pPr marL="0" lvl="0" indent="0" algn="l" rtl="0">
                <a:spcBef>
                  <a:spcPts val="0"/>
                </a:spcBef>
                <a:spcAft>
                  <a:spcPts val="0"/>
                </a:spcAft>
                <a:buNone/>
              </a:pPr>
              <a:endParaRPr u="sng">
                <a:highlight>
                  <a:schemeClr val="lt1"/>
                </a:highlight>
              </a:endParaRPr>
            </a:p>
          </p:txBody>
        </p:sp>
        <p:sp>
          <p:nvSpPr>
            <p:cNvPr id="144" name="Google Shape;144;p21"/>
            <p:cNvSpPr txBox="1"/>
            <p:nvPr/>
          </p:nvSpPr>
          <p:spPr>
            <a:xfrm>
              <a:off x="5258744" y="2926247"/>
              <a:ext cx="1005000" cy="558600"/>
            </a:xfrm>
            <a:prstGeom prst="rect">
              <a:avLst/>
            </a:prstGeom>
            <a:noFill/>
            <a:ln>
              <a:noFill/>
            </a:ln>
          </p:spPr>
          <p:txBody>
            <a:bodyPr spcFirstLastPara="1" wrap="square" lIns="74300" tIns="74300" rIns="74300" bIns="74300" anchor="ctr" anchorCtr="0">
              <a:noAutofit/>
            </a:bodyPr>
            <a:lstStyle/>
            <a:p>
              <a:pPr marL="0" marR="0" lvl="0" indent="0" algn="ctr" rtl="0">
                <a:lnSpc>
                  <a:spcPct val="90000"/>
                </a:lnSpc>
                <a:spcBef>
                  <a:spcPts val="0"/>
                </a:spcBef>
                <a:spcAft>
                  <a:spcPts val="0"/>
                </a:spcAft>
                <a:buClr>
                  <a:schemeClr val="dk1"/>
                </a:buClr>
                <a:buSzPts val="2000"/>
                <a:buFont typeface="Calibri"/>
                <a:buNone/>
              </a:pPr>
              <a:r>
                <a:rPr lang="en" b="1">
                  <a:solidFill>
                    <a:schemeClr val="dk1"/>
                  </a:solidFill>
                </a:rPr>
                <a:t>Locali-</a:t>
              </a:r>
              <a:br>
                <a:rPr lang="en" b="1">
                  <a:solidFill>
                    <a:schemeClr val="dk1"/>
                  </a:solidFill>
                </a:rPr>
              </a:br>
              <a:r>
                <a:rPr lang="en" b="1">
                  <a:solidFill>
                    <a:schemeClr val="dk1"/>
                  </a:solidFill>
                </a:rPr>
                <a:t>sation</a:t>
              </a:r>
              <a:endParaRPr b="1" i="0" strike="noStrike" cap="none">
                <a:solidFill>
                  <a:schemeClr val="dk1"/>
                </a:solidFill>
              </a:endParaRPr>
            </a:p>
          </p:txBody>
        </p:sp>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18" name="Google Shape;118;p19"/>
          <p:cNvSpPr txBox="1">
            <a:spLocks noGrp="1"/>
          </p:cNvSpPr>
          <p:nvPr>
            <p:ph type="title"/>
          </p:nvPr>
        </p:nvSpPr>
        <p:spPr>
          <a:xfrm>
            <a:off x="398225" y="29120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sz="4800" b="1" dirty="0">
                <a:solidFill>
                  <a:schemeClr val="accent5">
                    <a:lumMod val="75000"/>
                  </a:schemeClr>
                </a:solidFill>
              </a:rPr>
              <a:t>2. For whom?</a:t>
            </a:r>
            <a:endParaRPr sz="4800" b="1" dirty="0">
              <a:solidFill>
                <a:schemeClr val="accent5">
                  <a:lumMod val="75000"/>
                </a:schemeClr>
              </a:solidFill>
            </a:endParaRPr>
          </a:p>
        </p:txBody>
      </p:sp>
      <p:sp>
        <p:nvSpPr>
          <p:cNvPr id="119" name="Google Shape;119;p19"/>
          <p:cNvSpPr txBox="1"/>
          <p:nvPr/>
        </p:nvSpPr>
        <p:spPr>
          <a:xfrm>
            <a:off x="125825" y="1374750"/>
            <a:ext cx="2047200" cy="2405757"/>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195099"/>
                </a:solidFill>
              </a:rPr>
              <a:t>Who is my primary audience?</a:t>
            </a:r>
            <a:endParaRPr b="1" dirty="0">
              <a:solidFill>
                <a:srgbClr val="195099"/>
              </a:solidFill>
            </a:endParaRPr>
          </a:p>
          <a:p>
            <a:pPr marL="457200" lvl="0" indent="-304800" algn="l" rtl="0">
              <a:lnSpc>
                <a:spcPct val="150000"/>
              </a:lnSpc>
              <a:spcBef>
                <a:spcPts val="1000"/>
              </a:spcBef>
              <a:spcAft>
                <a:spcPts val="0"/>
              </a:spcAft>
              <a:buSzPts val="1200"/>
              <a:buChar char="●"/>
            </a:pPr>
            <a:r>
              <a:rPr lang="en-GB" sz="1200" dirty="0"/>
              <a:t>Scholar to scholar</a:t>
            </a:r>
            <a:endParaRPr sz="1200" dirty="0"/>
          </a:p>
          <a:p>
            <a:pPr marL="457200" lvl="0" indent="-304800" algn="l" rtl="0">
              <a:lnSpc>
                <a:spcPct val="150000"/>
              </a:lnSpc>
              <a:spcBef>
                <a:spcPts val="0"/>
              </a:spcBef>
              <a:spcAft>
                <a:spcPts val="0"/>
              </a:spcAft>
              <a:buSzPts val="1200"/>
              <a:buChar char="●"/>
            </a:pPr>
            <a:r>
              <a:rPr lang="en-GB" sz="1200" dirty="0"/>
              <a:t>Community</a:t>
            </a:r>
            <a:endParaRPr sz="1200" dirty="0"/>
          </a:p>
          <a:p>
            <a:pPr marL="457200" lvl="0" indent="-304800" algn="l" rtl="0">
              <a:lnSpc>
                <a:spcPct val="150000"/>
              </a:lnSpc>
              <a:spcBef>
                <a:spcPts val="0"/>
              </a:spcBef>
              <a:spcAft>
                <a:spcPts val="0"/>
              </a:spcAft>
              <a:buSzPts val="1200"/>
              <a:buChar char="●"/>
            </a:pPr>
            <a:r>
              <a:rPr lang="en-GB" sz="1200" dirty="0"/>
              <a:t>Practitioners</a:t>
            </a:r>
            <a:endParaRPr sz="1200" dirty="0"/>
          </a:p>
          <a:p>
            <a:pPr marL="457200" lvl="0" indent="-304800" algn="l" rtl="0">
              <a:lnSpc>
                <a:spcPct val="150000"/>
              </a:lnSpc>
              <a:spcBef>
                <a:spcPts val="0"/>
              </a:spcBef>
              <a:spcAft>
                <a:spcPts val="0"/>
              </a:spcAft>
              <a:buSzPts val="1200"/>
              <a:buChar char="●"/>
            </a:pPr>
            <a:r>
              <a:rPr lang="en-GB" sz="1200" dirty="0"/>
              <a:t>Students</a:t>
            </a:r>
            <a:endParaRPr sz="1200" dirty="0"/>
          </a:p>
          <a:p>
            <a:pPr marL="457200" lvl="0" indent="-304800" algn="l" rtl="0">
              <a:lnSpc>
                <a:spcPct val="150000"/>
              </a:lnSpc>
              <a:spcBef>
                <a:spcPts val="0"/>
              </a:spcBef>
              <a:spcAft>
                <a:spcPts val="0"/>
              </a:spcAft>
              <a:buSzPts val="1200"/>
              <a:buChar char="●"/>
            </a:pPr>
            <a:r>
              <a:rPr lang="en-GB" sz="1200" dirty="0"/>
              <a:t>Policy-makers</a:t>
            </a:r>
            <a:endParaRPr sz="1200" dirty="0"/>
          </a:p>
          <a:p>
            <a:pPr marL="457200" lvl="0" indent="-304800" algn="l" rtl="0">
              <a:lnSpc>
                <a:spcPct val="150000"/>
              </a:lnSpc>
              <a:spcBef>
                <a:spcPts val="0"/>
              </a:spcBef>
              <a:spcAft>
                <a:spcPts val="0"/>
              </a:spcAft>
              <a:buSzPts val="1200"/>
              <a:buChar char="●"/>
            </a:pPr>
            <a:r>
              <a:rPr lang="en-GB" sz="1200" dirty="0"/>
              <a:t>Funders</a:t>
            </a:r>
            <a:endParaRPr sz="1200" dirty="0"/>
          </a:p>
        </p:txBody>
      </p:sp>
      <p:sp>
        <p:nvSpPr>
          <p:cNvPr id="120" name="Google Shape;120;p19"/>
          <p:cNvSpPr txBox="1"/>
          <p:nvPr/>
        </p:nvSpPr>
        <p:spPr>
          <a:xfrm>
            <a:off x="2748900" y="1431525"/>
            <a:ext cx="2499300" cy="2959754"/>
          </a:xfrm>
          <a:prstGeom prst="rect">
            <a:avLst/>
          </a:prstGeom>
          <a:noFill/>
          <a:ln w="19050" cap="flat" cmpd="sng">
            <a:solidFill>
              <a:srgbClr val="FF9900"/>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195099"/>
                </a:solidFill>
              </a:rPr>
              <a:t>What is my idea of “impact” or “success”</a:t>
            </a:r>
            <a:endParaRPr b="1" dirty="0">
              <a:solidFill>
                <a:srgbClr val="195099"/>
              </a:solidFill>
            </a:endParaRPr>
          </a:p>
          <a:p>
            <a:pPr marL="457200" lvl="0" indent="-304800" algn="l" rtl="0">
              <a:lnSpc>
                <a:spcPct val="150000"/>
              </a:lnSpc>
              <a:spcBef>
                <a:spcPts val="1000"/>
              </a:spcBef>
              <a:spcAft>
                <a:spcPts val="0"/>
              </a:spcAft>
              <a:buSzPts val="1200"/>
              <a:buChar char="●"/>
            </a:pPr>
            <a:r>
              <a:rPr lang="en-GB" sz="1200" dirty="0"/>
              <a:t>Citation</a:t>
            </a:r>
            <a:endParaRPr sz="1200" dirty="0"/>
          </a:p>
          <a:p>
            <a:pPr marL="457200" lvl="0" indent="-304800" algn="l" rtl="0">
              <a:lnSpc>
                <a:spcPct val="150000"/>
              </a:lnSpc>
              <a:spcBef>
                <a:spcPts val="0"/>
              </a:spcBef>
              <a:spcAft>
                <a:spcPts val="0"/>
              </a:spcAft>
              <a:buSzPts val="1200"/>
              <a:buChar char="●"/>
            </a:pPr>
            <a:r>
              <a:rPr lang="en-GB" sz="1200" dirty="0"/>
              <a:t>Funding</a:t>
            </a:r>
            <a:endParaRPr sz="1200" dirty="0"/>
          </a:p>
          <a:p>
            <a:pPr marL="457200" lvl="0" indent="-304800" algn="l" rtl="0">
              <a:lnSpc>
                <a:spcPct val="150000"/>
              </a:lnSpc>
              <a:spcBef>
                <a:spcPts val="0"/>
              </a:spcBef>
              <a:spcAft>
                <a:spcPts val="0"/>
              </a:spcAft>
              <a:buSzPts val="1200"/>
              <a:buChar char="●"/>
            </a:pPr>
            <a:r>
              <a:rPr lang="en-GB" sz="1200" dirty="0"/>
              <a:t>Field building</a:t>
            </a:r>
            <a:endParaRPr sz="1200" dirty="0"/>
          </a:p>
          <a:p>
            <a:pPr marL="457200" lvl="0" indent="-304800" algn="l" rtl="0">
              <a:lnSpc>
                <a:spcPct val="150000"/>
              </a:lnSpc>
              <a:spcBef>
                <a:spcPts val="0"/>
              </a:spcBef>
              <a:spcAft>
                <a:spcPts val="0"/>
              </a:spcAft>
              <a:buSzPts val="1200"/>
              <a:buChar char="●"/>
            </a:pPr>
            <a:r>
              <a:rPr lang="en-GB" sz="1200" dirty="0">
                <a:solidFill>
                  <a:schemeClr val="dk1"/>
                </a:solidFill>
              </a:rPr>
              <a:t>Growing community of practice</a:t>
            </a:r>
            <a:endParaRPr sz="1200" dirty="0">
              <a:solidFill>
                <a:schemeClr val="dk1"/>
              </a:solidFill>
            </a:endParaRPr>
          </a:p>
          <a:p>
            <a:pPr marL="457200" lvl="0" indent="-304800" algn="l" rtl="0">
              <a:lnSpc>
                <a:spcPct val="150000"/>
              </a:lnSpc>
              <a:spcBef>
                <a:spcPts val="0"/>
              </a:spcBef>
              <a:spcAft>
                <a:spcPts val="0"/>
              </a:spcAft>
              <a:buClr>
                <a:schemeClr val="dk1"/>
              </a:buClr>
              <a:buSzPts val="1200"/>
              <a:buChar char="●"/>
            </a:pPr>
            <a:r>
              <a:rPr lang="en-GB" sz="1200" dirty="0">
                <a:solidFill>
                  <a:schemeClr val="dk1"/>
                </a:solidFill>
              </a:rPr>
              <a:t>Network building</a:t>
            </a:r>
            <a:endParaRPr sz="1200" dirty="0">
              <a:solidFill>
                <a:schemeClr val="dk1"/>
              </a:solidFill>
            </a:endParaRPr>
          </a:p>
          <a:p>
            <a:pPr marL="457200" lvl="0" indent="-304800" algn="l" rtl="0">
              <a:lnSpc>
                <a:spcPct val="150000"/>
              </a:lnSpc>
              <a:spcBef>
                <a:spcPts val="0"/>
              </a:spcBef>
              <a:spcAft>
                <a:spcPts val="0"/>
              </a:spcAft>
              <a:buSzPts val="1200"/>
              <a:buChar char="●"/>
            </a:pPr>
            <a:r>
              <a:rPr lang="en-GB" sz="1200" dirty="0"/>
              <a:t>Developmental impact</a:t>
            </a:r>
            <a:endParaRPr sz="1200" dirty="0"/>
          </a:p>
          <a:p>
            <a:pPr marL="457200" lvl="0" indent="-304800" algn="l" rtl="0">
              <a:lnSpc>
                <a:spcPct val="150000"/>
              </a:lnSpc>
              <a:spcBef>
                <a:spcPts val="0"/>
              </a:spcBef>
              <a:spcAft>
                <a:spcPts val="0"/>
              </a:spcAft>
              <a:buSzPts val="1200"/>
              <a:buChar char="●"/>
            </a:pPr>
            <a:r>
              <a:rPr lang="en-GB" sz="1200" dirty="0"/>
              <a:t>Improved student pass rate</a:t>
            </a:r>
            <a:endParaRPr sz="1200" dirty="0"/>
          </a:p>
        </p:txBody>
      </p:sp>
      <p:sp>
        <p:nvSpPr>
          <p:cNvPr id="121" name="Google Shape;121;p19"/>
          <p:cNvSpPr/>
          <p:nvPr/>
        </p:nvSpPr>
        <p:spPr>
          <a:xfrm>
            <a:off x="2020625" y="2368425"/>
            <a:ext cx="645300" cy="461400"/>
          </a:xfrm>
          <a:prstGeom prst="rightArrow">
            <a:avLst>
              <a:gd name="adj1" fmla="val 50000"/>
              <a:gd name="adj2" fmla="val 50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19"/>
          <p:cNvSpPr txBox="1"/>
          <p:nvPr/>
        </p:nvSpPr>
        <p:spPr>
          <a:xfrm>
            <a:off x="6282100" y="1431525"/>
            <a:ext cx="2586300" cy="3175198"/>
          </a:xfrm>
          <a:prstGeom prst="rect">
            <a:avLst/>
          </a:prstGeom>
          <a:noFill/>
          <a:ln w="19050" cap="flat" cmpd="sng">
            <a:solidFill>
              <a:srgbClr val="FF9900"/>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195099"/>
                </a:solidFill>
              </a:rPr>
              <a:t>What data or evidence of impact / success can I gather?</a:t>
            </a:r>
            <a:endParaRPr b="1" dirty="0">
              <a:solidFill>
                <a:srgbClr val="195099"/>
              </a:solidFill>
            </a:endParaRPr>
          </a:p>
          <a:p>
            <a:pPr marL="457200" lvl="0" indent="-304800" algn="l" rtl="0">
              <a:lnSpc>
                <a:spcPct val="150000"/>
              </a:lnSpc>
              <a:spcBef>
                <a:spcPts val="1000"/>
              </a:spcBef>
              <a:spcAft>
                <a:spcPts val="0"/>
              </a:spcAft>
              <a:buSzPts val="1200"/>
              <a:buChar char="●"/>
            </a:pPr>
            <a:r>
              <a:rPr lang="en-GB" sz="1200" dirty="0"/>
              <a:t>Citation</a:t>
            </a:r>
            <a:endParaRPr sz="1200" dirty="0"/>
          </a:p>
          <a:p>
            <a:pPr marL="457200" lvl="0" indent="-304800" algn="l" rtl="0">
              <a:lnSpc>
                <a:spcPct val="150000"/>
              </a:lnSpc>
              <a:spcBef>
                <a:spcPts val="0"/>
              </a:spcBef>
              <a:spcAft>
                <a:spcPts val="0"/>
              </a:spcAft>
              <a:buSzPts val="1200"/>
              <a:buChar char="●"/>
            </a:pPr>
            <a:r>
              <a:rPr lang="en-GB" sz="1200" dirty="0"/>
              <a:t>Usage data (on content and host platform)</a:t>
            </a:r>
            <a:endParaRPr sz="1200" dirty="0"/>
          </a:p>
          <a:p>
            <a:pPr marL="457200" lvl="0" indent="-304800" algn="l" rtl="0">
              <a:lnSpc>
                <a:spcPct val="150000"/>
              </a:lnSpc>
              <a:spcBef>
                <a:spcPts val="0"/>
              </a:spcBef>
              <a:spcAft>
                <a:spcPts val="0"/>
              </a:spcAft>
              <a:buSzPts val="1200"/>
              <a:buChar char="●"/>
            </a:pPr>
            <a:r>
              <a:rPr lang="en-GB" sz="1200" dirty="0"/>
              <a:t>Student performance data</a:t>
            </a:r>
            <a:endParaRPr sz="1200" dirty="0"/>
          </a:p>
          <a:p>
            <a:pPr marL="457200" lvl="0" indent="-304800" algn="l" rtl="0">
              <a:lnSpc>
                <a:spcPct val="150000"/>
              </a:lnSpc>
              <a:spcBef>
                <a:spcPts val="0"/>
              </a:spcBef>
              <a:spcAft>
                <a:spcPts val="0"/>
              </a:spcAft>
              <a:buSzPts val="1200"/>
              <a:buChar char="●"/>
            </a:pPr>
            <a:r>
              <a:rPr lang="en-GB" sz="1200" dirty="0"/>
              <a:t>Community surveys / reviews</a:t>
            </a:r>
            <a:endParaRPr sz="1200" dirty="0"/>
          </a:p>
          <a:p>
            <a:pPr marL="457200" lvl="0" indent="-304800" algn="l" rtl="0">
              <a:lnSpc>
                <a:spcPct val="150000"/>
              </a:lnSpc>
              <a:spcBef>
                <a:spcPts val="0"/>
              </a:spcBef>
              <a:spcAft>
                <a:spcPts val="0"/>
              </a:spcAft>
              <a:buSzPts val="1200"/>
              <a:buChar char="●"/>
            </a:pPr>
            <a:r>
              <a:rPr lang="en-GB" sz="1200" dirty="0"/>
              <a:t>Network expansion (e.g. social media followers)</a:t>
            </a:r>
            <a:endParaRPr sz="1200" dirty="0"/>
          </a:p>
        </p:txBody>
      </p:sp>
      <p:sp>
        <p:nvSpPr>
          <p:cNvPr id="123" name="Google Shape;123;p19"/>
          <p:cNvSpPr/>
          <p:nvPr/>
        </p:nvSpPr>
        <p:spPr>
          <a:xfrm>
            <a:off x="5442500" y="2444625"/>
            <a:ext cx="645300" cy="461400"/>
          </a:xfrm>
          <a:prstGeom prst="rightArrow">
            <a:avLst>
              <a:gd name="adj1" fmla="val 50000"/>
              <a:gd name="adj2" fmla="val 50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Google Shape;128;p20"/>
          <p:cNvSpPr txBox="1">
            <a:spLocks noGrp="1"/>
          </p:cNvSpPr>
          <p:nvPr>
            <p:ph type="title"/>
          </p:nvPr>
        </p:nvSpPr>
        <p:spPr>
          <a:xfrm>
            <a:off x="398225" y="29120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sz="4800" b="1" dirty="0">
                <a:solidFill>
                  <a:schemeClr val="accent5">
                    <a:lumMod val="75000"/>
                  </a:schemeClr>
                </a:solidFill>
              </a:rPr>
              <a:t>3. How?</a:t>
            </a:r>
            <a:endParaRPr sz="4800" b="1" dirty="0">
              <a:solidFill>
                <a:schemeClr val="accent5">
                  <a:lumMod val="75000"/>
                </a:schemeClr>
              </a:solidFill>
            </a:endParaRPr>
          </a:p>
        </p:txBody>
      </p:sp>
      <p:sp>
        <p:nvSpPr>
          <p:cNvPr id="129" name="Google Shape;129;p20"/>
          <p:cNvSpPr txBox="1"/>
          <p:nvPr/>
        </p:nvSpPr>
        <p:spPr>
          <a:xfrm>
            <a:off x="343125" y="1374750"/>
            <a:ext cx="2320562" cy="2609915"/>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800" b="1" dirty="0">
                <a:solidFill>
                  <a:srgbClr val="195099"/>
                </a:solidFill>
              </a:rPr>
              <a:t>From scratch or repurposed?</a:t>
            </a:r>
            <a:endParaRPr sz="1800" b="1" dirty="0">
              <a:solidFill>
                <a:srgbClr val="195099"/>
              </a:solidFill>
            </a:endParaRPr>
          </a:p>
          <a:p>
            <a:pPr marL="171450" lvl="0" indent="-171450" algn="l" rtl="0">
              <a:lnSpc>
                <a:spcPct val="115000"/>
              </a:lnSpc>
              <a:spcBef>
                <a:spcPts val="1000"/>
              </a:spcBef>
              <a:spcAft>
                <a:spcPts val="0"/>
              </a:spcAft>
              <a:buFont typeface="Arial" panose="020B0604020202020204" pitchFamily="34" charset="0"/>
              <a:buChar char="•"/>
            </a:pPr>
            <a:r>
              <a:rPr lang="en-GB" sz="1200" b="1" dirty="0">
                <a:solidFill>
                  <a:schemeClr val="dk1"/>
                </a:solidFill>
                <a:latin typeface="Calibri" panose="020F0502020204030204" pitchFamily="34" charset="0"/>
                <a:ea typeface="Calibri"/>
                <a:cs typeface="Calibri" panose="020F0502020204030204" pitchFamily="34" charset="0"/>
                <a:sym typeface="Calibri"/>
              </a:rPr>
              <a:t>How will I manage copyright of third-party content?</a:t>
            </a:r>
            <a:endParaRPr sz="1200" b="1" dirty="0">
              <a:solidFill>
                <a:schemeClr val="dk1"/>
              </a:solidFill>
              <a:latin typeface="Calibri" panose="020F0502020204030204" pitchFamily="34" charset="0"/>
              <a:ea typeface="Calibri"/>
              <a:cs typeface="Calibri" panose="020F0502020204030204" pitchFamily="34" charset="0"/>
              <a:sym typeface="Calibri"/>
            </a:endParaRPr>
          </a:p>
          <a:p>
            <a:pPr marL="171450" lvl="0" indent="-171450" algn="l" rtl="0">
              <a:lnSpc>
                <a:spcPct val="115000"/>
              </a:lnSpc>
              <a:spcBef>
                <a:spcPts val="1000"/>
              </a:spcBef>
              <a:spcAft>
                <a:spcPts val="0"/>
              </a:spcAft>
              <a:buFont typeface="Arial" panose="020B0604020202020204" pitchFamily="34" charset="0"/>
              <a:buChar char="•"/>
            </a:pPr>
            <a:r>
              <a:rPr lang="en-GB" sz="1200" b="1" dirty="0">
                <a:solidFill>
                  <a:schemeClr val="dk1"/>
                </a:solidFill>
                <a:latin typeface="Calibri" panose="020F0502020204030204" pitchFamily="34" charset="0"/>
                <a:ea typeface="Calibri"/>
                <a:cs typeface="Calibri" panose="020F0502020204030204" pitchFamily="34" charset="0"/>
                <a:sym typeface="Calibri"/>
              </a:rPr>
              <a:t>How will I manage copyright of source content?</a:t>
            </a:r>
            <a:endParaRPr sz="1200" b="1" dirty="0">
              <a:solidFill>
                <a:schemeClr val="dk1"/>
              </a:solidFill>
              <a:latin typeface="Calibri" panose="020F0502020204030204" pitchFamily="34" charset="0"/>
              <a:ea typeface="Calibri"/>
              <a:cs typeface="Calibri" panose="020F0502020204030204" pitchFamily="34" charset="0"/>
              <a:sym typeface="Calibri"/>
            </a:endParaRPr>
          </a:p>
          <a:p>
            <a:pPr marL="171450" lvl="0" indent="-171450" algn="l" rtl="0">
              <a:lnSpc>
                <a:spcPct val="115000"/>
              </a:lnSpc>
              <a:spcBef>
                <a:spcPts val="1000"/>
              </a:spcBef>
              <a:spcAft>
                <a:spcPts val="0"/>
              </a:spcAft>
              <a:buFont typeface="Arial" panose="020B0604020202020204" pitchFamily="34" charset="0"/>
              <a:buChar char="•"/>
            </a:pPr>
            <a:r>
              <a:rPr lang="en-GB" sz="1200" dirty="0">
                <a:solidFill>
                  <a:schemeClr val="dk1"/>
                </a:solidFill>
                <a:latin typeface="Calibri" panose="020F0502020204030204" pitchFamily="34" charset="0"/>
                <a:cs typeface="Calibri" panose="020F0502020204030204" pitchFamily="34" charset="0"/>
              </a:rPr>
              <a:t>I</a:t>
            </a:r>
            <a:r>
              <a:rPr lang="en-GB" sz="1200" b="1" dirty="0">
                <a:solidFill>
                  <a:schemeClr val="dk1"/>
                </a:solidFill>
                <a:latin typeface="Calibri" panose="020F0502020204030204" pitchFamily="34" charset="0"/>
                <a:ea typeface="Calibri"/>
                <a:cs typeface="Calibri" panose="020F0502020204030204" pitchFamily="34" charset="0"/>
                <a:sym typeface="Calibri"/>
              </a:rPr>
              <a:t>s there an openly available (CC licensed) work that I can use as the foundation?</a:t>
            </a:r>
            <a:endParaRPr sz="1200" b="1" dirty="0">
              <a:solidFill>
                <a:srgbClr val="FF9900"/>
              </a:solidFill>
              <a:latin typeface="Calibri" panose="020F0502020204030204" pitchFamily="34" charset="0"/>
              <a:cs typeface="Calibri" panose="020F0502020204030204" pitchFamily="34" charset="0"/>
            </a:endParaRPr>
          </a:p>
        </p:txBody>
      </p:sp>
      <p:sp>
        <p:nvSpPr>
          <p:cNvPr id="130" name="Google Shape;130;p20"/>
          <p:cNvSpPr txBox="1"/>
          <p:nvPr/>
        </p:nvSpPr>
        <p:spPr>
          <a:xfrm>
            <a:off x="3893775" y="1526941"/>
            <a:ext cx="4907100" cy="2847600"/>
          </a:xfrm>
          <a:prstGeom prst="rect">
            <a:avLst/>
          </a:prstGeom>
          <a:noFill/>
          <a:ln w="19050" cap="flat" cmpd="sng">
            <a:solidFill>
              <a:srgbClr val="FF9900"/>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195099"/>
                </a:solidFill>
              </a:rPr>
              <a:t>Solo </a:t>
            </a:r>
            <a:endParaRPr b="1" dirty="0">
              <a:solidFill>
                <a:srgbClr val="195099"/>
              </a:solidFill>
            </a:endParaRPr>
          </a:p>
          <a:p>
            <a:pPr marL="457200" lvl="0" indent="-304800" algn="l" rtl="0">
              <a:lnSpc>
                <a:spcPct val="100000"/>
              </a:lnSpc>
              <a:spcBef>
                <a:spcPts val="1000"/>
              </a:spcBef>
              <a:spcAft>
                <a:spcPts val="0"/>
              </a:spcAft>
              <a:buClr>
                <a:schemeClr val="dk1"/>
              </a:buClr>
              <a:buSzPts val="1200"/>
              <a:buFont typeface="Calibri"/>
              <a:buChar char="●"/>
            </a:pPr>
            <a:r>
              <a:rPr lang="en-GB" sz="1200" b="1" dirty="0">
                <a:solidFill>
                  <a:schemeClr val="dk1"/>
                </a:solidFill>
                <a:latin typeface="Calibri"/>
                <a:ea typeface="Calibri"/>
                <a:cs typeface="Calibri"/>
                <a:sym typeface="Calibri"/>
              </a:rPr>
              <a:t>Solo author with intermediary engagement</a:t>
            </a:r>
            <a:endParaRPr sz="1200" b="1" dirty="0">
              <a:solidFill>
                <a:schemeClr val="dk1"/>
              </a:solidFill>
              <a:latin typeface="Calibri"/>
              <a:ea typeface="Calibri"/>
              <a:cs typeface="Calibri"/>
              <a:sym typeface="Calibri"/>
            </a:endParaRPr>
          </a:p>
          <a:p>
            <a:pPr marL="457200" lvl="0" indent="-304800" algn="l" rtl="0">
              <a:lnSpc>
                <a:spcPct val="100000"/>
              </a:lnSpc>
              <a:spcBef>
                <a:spcPts val="0"/>
              </a:spcBef>
              <a:spcAft>
                <a:spcPts val="0"/>
              </a:spcAft>
              <a:buClr>
                <a:schemeClr val="dk1"/>
              </a:buClr>
              <a:buSzPts val="1200"/>
              <a:buFont typeface="Calibri"/>
              <a:buChar char="●"/>
            </a:pPr>
            <a:r>
              <a:rPr lang="en-GB" sz="1200" b="1" dirty="0">
                <a:solidFill>
                  <a:schemeClr val="dk1"/>
                </a:solidFill>
                <a:latin typeface="Calibri"/>
                <a:ea typeface="Calibri"/>
                <a:cs typeface="Calibri"/>
                <a:sym typeface="Calibri"/>
              </a:rPr>
              <a:t>Solo author with colleague involvement</a:t>
            </a:r>
            <a:endParaRPr sz="1200" b="1" dirty="0">
              <a:solidFill>
                <a:schemeClr val="dk1"/>
              </a:solidFill>
              <a:latin typeface="Calibri"/>
              <a:ea typeface="Calibri"/>
              <a:cs typeface="Calibri"/>
              <a:sym typeface="Calibri"/>
            </a:endParaRPr>
          </a:p>
          <a:p>
            <a:pPr marL="457200" lvl="0" indent="-304800" algn="l" rtl="0">
              <a:lnSpc>
                <a:spcPct val="100000"/>
              </a:lnSpc>
              <a:spcBef>
                <a:spcPts val="0"/>
              </a:spcBef>
              <a:spcAft>
                <a:spcPts val="0"/>
              </a:spcAft>
              <a:buClr>
                <a:schemeClr val="dk1"/>
              </a:buClr>
              <a:buSzPts val="1200"/>
              <a:buFont typeface="Calibri"/>
              <a:buChar char="●"/>
            </a:pPr>
            <a:r>
              <a:rPr lang="en-GB" sz="1200" b="1" dirty="0">
                <a:solidFill>
                  <a:srgbClr val="0E9453"/>
                </a:solidFill>
                <a:latin typeface="Calibri"/>
                <a:ea typeface="Calibri"/>
                <a:cs typeface="Calibri"/>
                <a:sym typeface="Calibri"/>
              </a:rPr>
              <a:t>Solo author with student involvement</a:t>
            </a:r>
            <a:endParaRPr sz="1200" b="1" dirty="0">
              <a:solidFill>
                <a:srgbClr val="0E9453"/>
              </a:solidFill>
              <a:latin typeface="Calibri"/>
              <a:ea typeface="Calibri"/>
              <a:cs typeface="Calibri"/>
              <a:sym typeface="Calibri"/>
            </a:endParaRPr>
          </a:p>
          <a:p>
            <a:pPr marL="0" lvl="0" indent="0" algn="l" rtl="0">
              <a:spcBef>
                <a:spcPts val="1000"/>
              </a:spcBef>
              <a:spcAft>
                <a:spcPts val="0"/>
              </a:spcAft>
              <a:buNone/>
            </a:pPr>
            <a:r>
              <a:rPr lang="en-GB" b="1" dirty="0">
                <a:solidFill>
                  <a:srgbClr val="195099"/>
                </a:solidFill>
              </a:rPr>
              <a:t>Collaborative</a:t>
            </a:r>
            <a:endParaRPr sz="1100" b="1" dirty="0">
              <a:solidFill>
                <a:srgbClr val="195099"/>
              </a:solidFill>
              <a:latin typeface="Calibri"/>
              <a:ea typeface="Calibri"/>
              <a:cs typeface="Calibri"/>
              <a:sym typeface="Calibri"/>
            </a:endParaRPr>
          </a:p>
          <a:p>
            <a:pPr marL="457200" lvl="0" indent="-304800" algn="l" rtl="0">
              <a:lnSpc>
                <a:spcPct val="100000"/>
              </a:lnSpc>
              <a:spcBef>
                <a:spcPts val="1000"/>
              </a:spcBef>
              <a:spcAft>
                <a:spcPts val="0"/>
              </a:spcAft>
              <a:buClr>
                <a:schemeClr val="dk1"/>
              </a:buClr>
              <a:buSzPts val="1200"/>
              <a:buFont typeface="Calibri"/>
              <a:buChar char="●"/>
            </a:pPr>
            <a:r>
              <a:rPr lang="en-GB" sz="1200" b="1" dirty="0">
                <a:solidFill>
                  <a:schemeClr val="dk1"/>
                </a:solidFill>
                <a:latin typeface="Calibri"/>
                <a:ea typeface="Calibri"/>
                <a:cs typeface="Calibri"/>
                <a:sym typeface="Calibri"/>
              </a:rPr>
              <a:t>Lead author as editor-in-chief with colleague </a:t>
            </a:r>
            <a:r>
              <a:rPr lang="en-GB" sz="1200" b="1" dirty="0">
                <a:solidFill>
                  <a:schemeClr val="dk1"/>
                </a:solidFill>
                <a:highlight>
                  <a:srgbClr val="FFFFFF"/>
                </a:highlight>
                <a:latin typeface="Calibri"/>
                <a:ea typeface="Calibri"/>
                <a:cs typeface="Calibri"/>
                <a:sym typeface="Calibri"/>
              </a:rPr>
              <a:t>co-authors</a:t>
            </a:r>
            <a:endParaRPr sz="1200" b="1" dirty="0">
              <a:solidFill>
                <a:schemeClr val="dk1"/>
              </a:solidFill>
              <a:highlight>
                <a:srgbClr val="FFFFFF"/>
              </a:highlight>
              <a:latin typeface="Calibri"/>
              <a:ea typeface="Calibri"/>
              <a:cs typeface="Calibri"/>
              <a:sym typeface="Calibri"/>
            </a:endParaRPr>
          </a:p>
          <a:p>
            <a:pPr marL="457200" lvl="0" indent="-304800" algn="l" rtl="0">
              <a:spcBef>
                <a:spcPts val="0"/>
              </a:spcBef>
              <a:spcAft>
                <a:spcPts val="0"/>
              </a:spcAft>
              <a:buClr>
                <a:schemeClr val="dk1"/>
              </a:buClr>
              <a:buSzPts val="1200"/>
              <a:buFont typeface="Calibri"/>
              <a:buChar char="●"/>
            </a:pPr>
            <a:r>
              <a:rPr lang="en-GB" sz="1200" b="1" dirty="0">
                <a:solidFill>
                  <a:schemeClr val="dk1"/>
                </a:solidFill>
                <a:highlight>
                  <a:srgbClr val="FFFFFF"/>
                </a:highlight>
                <a:latin typeface="Calibri"/>
                <a:ea typeface="Calibri"/>
                <a:cs typeface="Calibri"/>
                <a:sym typeface="Calibri"/>
              </a:rPr>
              <a:t>Content development facilitator with colleague co-authors</a:t>
            </a:r>
            <a:endParaRPr sz="1200" b="1" dirty="0">
              <a:solidFill>
                <a:schemeClr val="dk1"/>
              </a:solidFill>
              <a:highlight>
                <a:srgbClr val="FFFFFF"/>
              </a:highlight>
              <a:latin typeface="Calibri"/>
              <a:ea typeface="Calibri"/>
              <a:cs typeface="Calibri"/>
              <a:sym typeface="Calibri"/>
            </a:endParaRPr>
          </a:p>
          <a:p>
            <a:pPr marL="457200" lvl="0" indent="-304800" algn="l" rtl="0">
              <a:spcBef>
                <a:spcPts val="0"/>
              </a:spcBef>
              <a:spcAft>
                <a:spcPts val="0"/>
              </a:spcAft>
              <a:buClr>
                <a:schemeClr val="dk1"/>
              </a:buClr>
              <a:buSzPts val="1200"/>
              <a:buFont typeface="Calibri"/>
              <a:buChar char="●"/>
            </a:pPr>
            <a:r>
              <a:rPr lang="en-GB" sz="1200" b="1" dirty="0">
                <a:solidFill>
                  <a:schemeClr val="dk1"/>
                </a:solidFill>
                <a:highlight>
                  <a:srgbClr val="FFFFFF"/>
                </a:highlight>
                <a:latin typeface="Calibri"/>
                <a:ea typeface="Calibri"/>
                <a:cs typeface="Calibri"/>
                <a:sym typeface="Calibri"/>
              </a:rPr>
              <a:t>Content development facilitator with colleague authors </a:t>
            </a:r>
            <a:endParaRPr sz="1200" b="1" dirty="0">
              <a:solidFill>
                <a:schemeClr val="dk1"/>
              </a:solidFill>
              <a:highlight>
                <a:srgbClr val="FFFFFF"/>
              </a:highlight>
              <a:latin typeface="Calibri"/>
              <a:ea typeface="Calibri"/>
              <a:cs typeface="Calibri"/>
              <a:sym typeface="Calibri"/>
            </a:endParaRPr>
          </a:p>
          <a:p>
            <a:pPr marL="457200" lvl="0" indent="-304800" algn="l" rtl="0">
              <a:spcBef>
                <a:spcPts val="0"/>
              </a:spcBef>
              <a:spcAft>
                <a:spcPts val="0"/>
              </a:spcAft>
              <a:buClr>
                <a:schemeClr val="dk1"/>
              </a:buClr>
              <a:buSzPts val="1200"/>
              <a:buFont typeface="Calibri"/>
              <a:buChar char="●"/>
            </a:pPr>
            <a:r>
              <a:rPr lang="en-GB" sz="1200" b="1" dirty="0">
                <a:solidFill>
                  <a:srgbClr val="0E9453"/>
                </a:solidFill>
                <a:latin typeface="Calibri"/>
                <a:ea typeface="Calibri"/>
                <a:cs typeface="Calibri"/>
                <a:sym typeface="Calibri"/>
              </a:rPr>
              <a:t>Lead author as editor-in-chief with student involvement</a:t>
            </a:r>
            <a:endParaRPr sz="1200" b="1" dirty="0">
              <a:solidFill>
                <a:srgbClr val="0E9453"/>
              </a:solidFill>
              <a:latin typeface="Calibri"/>
              <a:ea typeface="Calibri"/>
              <a:cs typeface="Calibri"/>
              <a:sym typeface="Calibri"/>
            </a:endParaRPr>
          </a:p>
          <a:p>
            <a:pPr marL="457200" lvl="0" indent="-304800" algn="l" rtl="0">
              <a:spcBef>
                <a:spcPts val="0"/>
              </a:spcBef>
              <a:spcAft>
                <a:spcPts val="0"/>
              </a:spcAft>
              <a:buClr>
                <a:srgbClr val="0E9453"/>
              </a:buClr>
              <a:buSzPts val="1200"/>
              <a:buFont typeface="Calibri"/>
              <a:buChar char="●"/>
            </a:pPr>
            <a:r>
              <a:rPr lang="en-GB" sz="1200" b="1" dirty="0">
                <a:solidFill>
                  <a:srgbClr val="0E9453"/>
                </a:solidFill>
                <a:latin typeface="Calibri"/>
                <a:ea typeface="Calibri"/>
                <a:cs typeface="Calibri"/>
                <a:sym typeface="Calibri"/>
              </a:rPr>
              <a:t>Lead author as editor-in-chief with student co-author</a:t>
            </a:r>
            <a:endParaRPr sz="1200" b="1" dirty="0">
              <a:solidFill>
                <a:srgbClr val="0E9453"/>
              </a:solidFill>
              <a:latin typeface="Calibri"/>
              <a:ea typeface="Calibri"/>
              <a:cs typeface="Calibri"/>
              <a:sym typeface="Calibri"/>
            </a:endParaRPr>
          </a:p>
          <a:p>
            <a:pPr marL="457200" lvl="0" indent="-304800" algn="l" rtl="0">
              <a:spcBef>
                <a:spcPts val="0"/>
              </a:spcBef>
              <a:spcAft>
                <a:spcPts val="0"/>
              </a:spcAft>
              <a:buClr>
                <a:srgbClr val="0E9453"/>
              </a:buClr>
              <a:buSzPts val="1200"/>
              <a:buFont typeface="Calibri"/>
              <a:buChar char="●"/>
            </a:pPr>
            <a:r>
              <a:rPr lang="en-GB" sz="1200" b="1" dirty="0">
                <a:solidFill>
                  <a:srgbClr val="0E9453"/>
                </a:solidFill>
                <a:highlight>
                  <a:srgbClr val="FFFFFF"/>
                </a:highlight>
                <a:latin typeface="Calibri"/>
                <a:ea typeface="Calibri"/>
                <a:cs typeface="Calibri"/>
                <a:sym typeface="Calibri"/>
              </a:rPr>
              <a:t>Content development facilitator with student co-authors</a:t>
            </a:r>
            <a:endParaRPr sz="1200" b="1" dirty="0">
              <a:solidFill>
                <a:srgbClr val="0E9453"/>
              </a:solidFill>
              <a:highlight>
                <a:srgbClr val="FFFFFF"/>
              </a:highlight>
              <a:latin typeface="Calibri"/>
              <a:ea typeface="Calibri"/>
              <a:cs typeface="Calibri"/>
              <a:sym typeface="Calibri"/>
            </a:endParaRPr>
          </a:p>
          <a:p>
            <a:pPr marL="457200" lvl="0" indent="-304800" algn="l" rtl="0">
              <a:spcBef>
                <a:spcPts val="0"/>
              </a:spcBef>
              <a:spcAft>
                <a:spcPts val="0"/>
              </a:spcAft>
              <a:buClr>
                <a:srgbClr val="0E9453"/>
              </a:buClr>
              <a:buSzPts val="1200"/>
              <a:buFont typeface="Calibri"/>
              <a:buChar char="●"/>
            </a:pPr>
            <a:r>
              <a:rPr lang="en-GB" sz="1200" b="1" dirty="0">
                <a:solidFill>
                  <a:srgbClr val="0E9453"/>
                </a:solidFill>
                <a:highlight>
                  <a:srgbClr val="FFFFFF"/>
                </a:highlight>
                <a:latin typeface="Calibri"/>
                <a:ea typeface="Calibri"/>
                <a:cs typeface="Calibri"/>
                <a:sym typeface="Calibri"/>
              </a:rPr>
              <a:t>Content development facilitator with student authors</a:t>
            </a:r>
            <a:endParaRPr sz="1200" b="1" dirty="0">
              <a:solidFill>
                <a:srgbClr val="0E9453"/>
              </a:solidFill>
              <a:latin typeface="Calibri"/>
              <a:ea typeface="Calibri"/>
              <a:cs typeface="Calibri"/>
              <a:sym typeface="Calibri"/>
            </a:endParaRPr>
          </a:p>
        </p:txBody>
      </p:sp>
      <p:sp>
        <p:nvSpPr>
          <p:cNvPr id="131" name="Google Shape;131;p20"/>
          <p:cNvSpPr/>
          <p:nvPr/>
        </p:nvSpPr>
        <p:spPr>
          <a:xfrm>
            <a:off x="2818012" y="2368425"/>
            <a:ext cx="750000" cy="461400"/>
          </a:xfrm>
          <a:prstGeom prst="rightArrow">
            <a:avLst>
              <a:gd name="adj1" fmla="val 50000"/>
              <a:gd name="adj2" fmla="val 50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2" name="TextBox 1">
            <a:extLst>
              <a:ext uri="{FF2B5EF4-FFF2-40B4-BE49-F238E27FC236}">
                <a16:creationId xmlns:a16="http://schemas.microsoft.com/office/drawing/2014/main" id="{9CC4844A-2B93-C94F-90AC-4E97D43041BD}"/>
              </a:ext>
            </a:extLst>
          </p:cNvPr>
          <p:cNvSpPr txBox="1"/>
          <p:nvPr/>
        </p:nvSpPr>
        <p:spPr>
          <a:xfrm>
            <a:off x="174930" y="127221"/>
            <a:ext cx="6551874" cy="4564049"/>
          </a:xfrm>
          <a:prstGeom prst="rect">
            <a:avLst/>
          </a:prstGeom>
          <a:solidFill>
            <a:srgbClr val="95EFC8"/>
          </a:solidFill>
        </p:spPr>
        <p:txBody>
          <a:bodyPr wrap="square" rtlCol="0">
            <a:spAutoFit/>
          </a:bodyPr>
          <a:lstStyle/>
          <a:p>
            <a:endParaRPr lang="en-ZA" dirty="0"/>
          </a:p>
        </p:txBody>
      </p:sp>
      <p:sp>
        <p:nvSpPr>
          <p:cNvPr id="92" name="Google Shape;92;p17"/>
          <p:cNvSpPr txBox="1">
            <a:spLocks noGrp="1"/>
          </p:cNvSpPr>
          <p:nvPr>
            <p:ph type="body" idx="1"/>
          </p:nvPr>
        </p:nvSpPr>
        <p:spPr>
          <a:xfrm>
            <a:off x="311700" y="302150"/>
            <a:ext cx="5667681" cy="4266725"/>
          </a:xfrm>
          <a:prstGeom prst="rect">
            <a:avLst/>
          </a:prstGeom>
        </p:spPr>
        <p:txBody>
          <a:bodyPr spcFirstLastPara="1" wrap="square" lIns="91425" tIns="91425" rIns="91425" bIns="91425" anchor="t" anchorCtr="0">
            <a:normAutofit/>
          </a:bodyPr>
          <a:lstStyle/>
          <a:p>
            <a:pPr marL="0" lvl="0" indent="0" algn="l" rtl="0">
              <a:lnSpc>
                <a:spcPct val="100000"/>
              </a:lnSpc>
              <a:spcBef>
                <a:spcPts val="0"/>
              </a:spcBef>
              <a:spcAft>
                <a:spcPts val="0"/>
              </a:spcAft>
              <a:buNone/>
            </a:pPr>
            <a:r>
              <a:rPr lang="en-US" sz="4800" b="1" dirty="0">
                <a:solidFill>
                  <a:srgbClr val="195099"/>
                </a:solidFill>
              </a:rPr>
              <a:t>Do you want to be the author, the editor or the publisher?</a:t>
            </a:r>
          </a:p>
        </p:txBody>
      </p:sp>
    </p:spTree>
    <p:extLst>
      <p:ext uri="{BB962C8B-B14F-4D97-AF65-F5344CB8AC3E}">
        <p14:creationId xmlns:p14="http://schemas.microsoft.com/office/powerpoint/2010/main" val="118622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2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a:t>  </a:t>
            </a:r>
            <a:endParaRPr/>
          </a:p>
        </p:txBody>
      </p:sp>
      <p:sp>
        <p:nvSpPr>
          <p:cNvPr id="143" name="Google Shape;143;p22"/>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r>
              <a:rPr lang="en-GB" dirty="0"/>
              <a:t>  </a:t>
            </a:r>
            <a:endParaRPr dirty="0"/>
          </a:p>
        </p:txBody>
      </p:sp>
      <p:pic>
        <p:nvPicPr>
          <p:cNvPr id="144" name="Google Shape;144;p22"/>
          <p:cNvPicPr preferRelativeResize="0"/>
          <p:nvPr/>
        </p:nvPicPr>
        <p:blipFill>
          <a:blip r:embed="rId3">
            <a:alphaModFix/>
          </a:blip>
          <a:stretch>
            <a:fillRect/>
          </a:stretch>
        </p:blipFill>
        <p:spPr>
          <a:xfrm>
            <a:off x="2391253" y="0"/>
            <a:ext cx="4361495" cy="5143500"/>
          </a:xfrm>
          <a:prstGeom prst="rect">
            <a:avLst/>
          </a:prstGeom>
          <a:noFill/>
          <a:ln>
            <a:noFill/>
          </a:ln>
        </p:spPr>
      </p:pic>
      <p:sp>
        <p:nvSpPr>
          <p:cNvPr id="145" name="Google Shape;145;p22"/>
          <p:cNvSpPr txBox="1"/>
          <p:nvPr/>
        </p:nvSpPr>
        <p:spPr>
          <a:xfrm>
            <a:off x="210225" y="112124"/>
            <a:ext cx="1779900" cy="4022554"/>
          </a:xfrm>
          <a:prstGeom prst="rect">
            <a:avLst/>
          </a:prstGeom>
          <a:noFill/>
          <a:ln w="9525" cap="flat" cmpd="sng">
            <a:solidFill>
              <a:srgbClr val="0B7743"/>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r>
              <a:rPr lang="en-GB" sz="1800" dirty="0">
                <a:solidFill>
                  <a:schemeClr val="accent5">
                    <a:lumMod val="75000"/>
                  </a:schemeClr>
                </a:solidFill>
              </a:rPr>
              <a:t>A book’s </a:t>
            </a:r>
            <a:r>
              <a:rPr lang="en-GB" sz="1800" b="1" dirty="0">
                <a:solidFill>
                  <a:schemeClr val="accent5">
                    <a:lumMod val="75000"/>
                  </a:schemeClr>
                </a:solidFill>
              </a:rPr>
              <a:t>imprint page</a:t>
            </a:r>
            <a:r>
              <a:rPr lang="en-GB" sz="1800" dirty="0">
                <a:solidFill>
                  <a:schemeClr val="accent5">
                    <a:lumMod val="75000"/>
                  </a:schemeClr>
                </a:solidFill>
              </a:rPr>
              <a:t> provides a record of publishing details.</a:t>
            </a:r>
          </a:p>
          <a:p>
            <a:pPr marL="0" lvl="0" indent="0" algn="l" rtl="0">
              <a:spcBef>
                <a:spcPts val="0"/>
              </a:spcBef>
              <a:spcAft>
                <a:spcPts val="0"/>
              </a:spcAft>
              <a:buNone/>
            </a:pPr>
            <a:endParaRPr lang="en-GB" sz="1800" dirty="0">
              <a:solidFill>
                <a:schemeClr val="accent5">
                  <a:lumMod val="75000"/>
                </a:schemeClr>
              </a:solidFill>
            </a:endParaRPr>
          </a:p>
          <a:p>
            <a:pPr marL="0" lvl="0" indent="0" algn="l" rtl="0">
              <a:spcBef>
                <a:spcPts val="0"/>
              </a:spcBef>
              <a:spcAft>
                <a:spcPts val="0"/>
              </a:spcAft>
              <a:buNone/>
            </a:pPr>
            <a:r>
              <a:rPr lang="en-GB" sz="1800" dirty="0">
                <a:solidFill>
                  <a:schemeClr val="accent5">
                    <a:lumMod val="75000"/>
                  </a:schemeClr>
                </a:solidFill>
              </a:rPr>
              <a:t>It also (re)presents the conditions (or ethos) under which the work is released.</a:t>
            </a:r>
            <a:endParaRPr sz="1800" dirty="0">
              <a:solidFill>
                <a:schemeClr val="accent5">
                  <a:lumMod val="75000"/>
                </a:schemeClr>
              </a:solidFill>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91eaeff0-6ab8-4bd2-b334-4386cdde2b88">
      <Terms xmlns="http://schemas.microsoft.com/office/infopath/2007/PartnerControls"/>
    </lcf76f155ced4ddcb4097134ff3c332f>
    <TaxCatchAll xmlns="77c65b8b-97e8-453c-8332-2d20281f608a"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CA2A0898E543F944886D8531ABCE674A" ma:contentTypeVersion="15" ma:contentTypeDescription="Create a new document." ma:contentTypeScope="" ma:versionID="07aa2e7a359c2063fc0644a1e1c81ab3">
  <xsd:schema xmlns:xsd="http://www.w3.org/2001/XMLSchema" xmlns:xs="http://www.w3.org/2001/XMLSchema" xmlns:p="http://schemas.microsoft.com/office/2006/metadata/properties" xmlns:ns2="91eaeff0-6ab8-4bd2-b334-4386cdde2b88" xmlns:ns3="77c65b8b-97e8-453c-8332-2d20281f608a" targetNamespace="http://schemas.microsoft.com/office/2006/metadata/properties" ma:root="true" ma:fieldsID="0db2c837e9b47c88c23ee59c7c654455" ns2:_="" ns3:_="">
    <xsd:import namespace="91eaeff0-6ab8-4bd2-b334-4386cdde2b88"/>
    <xsd:import namespace="77c65b8b-97e8-453c-8332-2d20281f608a"/>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Location" minOccurs="0"/>
                <xsd:element ref="ns2:MediaServiceGenerationTime" minOccurs="0"/>
                <xsd:element ref="ns2:MediaServiceEventHashCode" minOccurs="0"/>
                <xsd:element ref="ns2:MediaLengthInSeconds" minOccurs="0"/>
                <xsd:element ref="ns3:SharedWithUsers" minOccurs="0"/>
                <xsd:element ref="ns3:SharedWithDetails" minOccurs="0"/>
                <xsd:element ref="ns2:lcf76f155ced4ddcb4097134ff3c332f" minOccurs="0"/>
                <xsd:element ref="ns3:TaxCatchAll" minOccurs="0"/>
                <xsd:element ref="ns2:MediaServiceOCR"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1eaeff0-6ab8-4bd2-b334-4386cdde2b8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dexed="true" ma:internalName="MediaServiceDateTaken" ma:readOnly="true">
      <xsd:simpleType>
        <xsd:restriction base="dms:Text"/>
      </xsd:simpleType>
    </xsd:element>
    <xsd:element name="MediaServiceLocation" ma:index="11" nillable="true" ma:displayName="Location" ma:indexed="true" ma:internalName="MediaServiceLocatio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lcf76f155ced4ddcb4097134ff3c332f" ma:index="18" nillable="true" ma:taxonomy="true" ma:internalName="lcf76f155ced4ddcb4097134ff3c332f" ma:taxonomyFieldName="MediaServiceImageTags" ma:displayName="Image Tags" ma:readOnly="false" ma:fieldId="{5cf76f15-5ced-4ddc-b409-7134ff3c332f}" ma:taxonomyMulti="true" ma:sspId="7647c689-50bb-4dac-a5df-ea65e8388fc7" ma:termSetId="09814cd3-568e-fe90-9814-8d621ff8fb84" ma:anchorId="fba54fb3-c3e1-fe81-a776-ca4b69148c4d" ma:open="true" ma:isKeyword="false">
      <xsd:complexType>
        <xsd:sequence>
          <xsd:element ref="pc:Terms" minOccurs="0" maxOccurs="1"/>
        </xsd:sequence>
      </xsd:complexType>
    </xsd:element>
    <xsd:element name="MediaServiceOCR" ma:index="20" nillable="true" ma:displayName="Extracted Text" ma:internalName="MediaServiceOCR" ma:readOnly="true">
      <xsd:simpleType>
        <xsd:restriction base="dms:Note">
          <xsd:maxLength value="255"/>
        </xsd:restriction>
      </xsd:simpleType>
    </xsd:element>
    <xsd:element name="MediaServiceObjectDetectorVersions" ma:index="21" nillable="true" ma:displayName="MediaServiceObjectDetectorVersions" ma:hidden="true" ma:indexed="true" ma:internalName="MediaServiceObjectDetectorVersions"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7c65b8b-97e8-453c-8332-2d20281f608a"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TaxCatchAll" ma:index="19" nillable="true" ma:displayName="Taxonomy Catch All Column" ma:hidden="true" ma:list="{86c476b1-0739-42f5-b1ed-01a395ddfe60}" ma:internalName="TaxCatchAll" ma:showField="CatchAllData" ma:web="77c65b8b-97e8-453c-8332-2d20281f608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62ECC57-BBEF-438E-ABEF-ECF0B58F3077}">
  <ds:schemaRefs>
    <ds:schemaRef ds:uri="http://schemas.microsoft.com/sharepoint/v3/contenttype/forms"/>
  </ds:schemaRefs>
</ds:datastoreItem>
</file>

<file path=customXml/itemProps2.xml><?xml version="1.0" encoding="utf-8"?>
<ds:datastoreItem xmlns:ds="http://schemas.openxmlformats.org/officeDocument/2006/customXml" ds:itemID="{2F8CCE15-5143-4E66-9F35-CEC43205D41D}">
  <ds:schemaRefs>
    <ds:schemaRef ds:uri="http://schemas.microsoft.com/office/2006/metadata/properties"/>
    <ds:schemaRef ds:uri="http://schemas.microsoft.com/office/infopath/2007/PartnerControls"/>
    <ds:schemaRef ds:uri="91eaeff0-6ab8-4bd2-b334-4386cdde2b88"/>
    <ds:schemaRef ds:uri="77c65b8b-97e8-453c-8332-2d20281f608a"/>
  </ds:schemaRefs>
</ds:datastoreItem>
</file>

<file path=customXml/itemProps3.xml><?xml version="1.0" encoding="utf-8"?>
<ds:datastoreItem xmlns:ds="http://schemas.openxmlformats.org/officeDocument/2006/customXml" ds:itemID="{80846450-0842-4457-B0B7-DCCC62F1978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1eaeff0-6ab8-4bd2-b334-4386cdde2b88"/>
    <ds:schemaRef ds:uri="77c65b8b-97e8-453c-8332-2d20281f608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207</TotalTime>
  <Words>1206</Words>
  <Application>Microsoft Office PowerPoint</Application>
  <PresentationFormat>On-screen Show (16:9)</PresentationFormat>
  <Paragraphs>165</Paragraphs>
  <Slides>26</Slides>
  <Notes>22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26</vt:i4>
      </vt:variant>
    </vt:vector>
  </HeadingPairs>
  <TitlesOfParts>
    <vt:vector size="31" baseType="lpstr">
      <vt:lpstr>Arial</vt:lpstr>
      <vt:lpstr>Calibri</vt:lpstr>
      <vt:lpstr>Courier New</vt:lpstr>
      <vt:lpstr>Caveat</vt:lpstr>
      <vt:lpstr>Simple Light</vt:lpstr>
      <vt:lpstr>Publishing an academic book</vt:lpstr>
      <vt:lpstr>PowerPoint Presentation</vt:lpstr>
      <vt:lpstr>PowerPoint Presentation</vt:lpstr>
      <vt:lpstr>1. Why?</vt:lpstr>
      <vt:lpstr>Social justice drivers for book production at UCT </vt:lpstr>
      <vt:lpstr>2. For whom?</vt:lpstr>
      <vt:lpstr>3. How?</vt:lpstr>
      <vt:lpstr>PowerPoint Presentation</vt:lpstr>
      <vt:lpstr>  </vt:lpstr>
      <vt:lpstr>PowerPoint Presentation</vt:lpstr>
      <vt:lpstr>PowerPoint Presentation</vt:lpstr>
      <vt:lpstr>PowerPoint Presentation</vt:lpstr>
      <vt:lpstr>Where do I start?</vt:lpstr>
      <vt:lpstr>Also, you need to think about…</vt:lpstr>
      <vt:lpstr>PowerPoint Presentation</vt:lpstr>
      <vt:lpstr>PowerPoint Presentation</vt:lpstr>
      <vt:lpstr>Quality assurance approaches used in UCT book publishing processes</vt:lpstr>
      <vt:lpstr>PowerPoint Presentation</vt:lpstr>
      <vt:lpstr>Publishing models and partners in the UCT landscape</vt:lpstr>
      <vt:lpstr>  </vt:lpstr>
      <vt:lpstr>PowerPoint Presentation</vt:lpstr>
      <vt:lpstr>Time</vt:lpstr>
      <vt:lpstr>Recognition and reward</vt:lpstr>
      <vt:lpstr>&gt; Innovation  &gt; Development of new skill sets and professional identities in line with 21st century scholarship  &gt; Deeper exploration and understanding of what scholarly engagement/ communication truly is and what it entails  &gt; Laying new career paths  &gt; Collaboration and Global South knowledge contribution</vt:lpstr>
      <vt:lpstr>PowerPoint Presentation</vt:lpstr>
      <vt:lpstr>Develop a concept document to articulate your vision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Publishing an academic book</dc:title>
  <dc:creator>Michelle Willmers</dc:creator>
  <cp:lastModifiedBy>Michelle Willmers</cp:lastModifiedBy>
  <cp:revision>8</cp:revision>
  <dcterms:modified xsi:type="dcterms:W3CDTF">2024-11-11T10:18:27Z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0x010100CA2A0898E543F944886D8531ABCE674A</vt:lpwstr>
  </property>
  <property fmtid="{D5CDD505-2E9C-101B-9397-08002B2CF9AE}" pid="3" name="MediaServiceImageTags">
    <vt:lpwstr/>
  </property>
</Properties>
</file>