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23"/>
  </p:notesMasterIdLst>
  <p:sldIdLst>
    <p:sldId id="260" r:id="rId2"/>
    <p:sldId id="362" r:id="rId3"/>
    <p:sldId id="321" r:id="rId4"/>
    <p:sldId id="320" r:id="rId5"/>
    <p:sldId id="363" r:id="rId6"/>
    <p:sldId id="322" r:id="rId7"/>
    <p:sldId id="323" r:id="rId8"/>
    <p:sldId id="364" r:id="rId9"/>
    <p:sldId id="324" r:id="rId10"/>
    <p:sldId id="365" r:id="rId11"/>
    <p:sldId id="366" r:id="rId12"/>
    <p:sldId id="367" r:id="rId13"/>
    <p:sldId id="368" r:id="rId14"/>
    <p:sldId id="327" r:id="rId15"/>
    <p:sldId id="360" r:id="rId16"/>
    <p:sldId id="358" r:id="rId17"/>
    <p:sldId id="359" r:id="rId18"/>
    <p:sldId id="361" r:id="rId19"/>
    <p:sldId id="357" r:id="rId20"/>
    <p:sldId id="312" r:id="rId21"/>
    <p:sldId id="310"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2869"/>
    <p:restoredTop sz="84738"/>
  </p:normalViewPr>
  <p:slideViewPr>
    <p:cSldViewPr snapToGrid="0" snapToObjects="1">
      <p:cViewPr varScale="1">
        <p:scale>
          <a:sx n="74" d="100"/>
          <a:sy n="74" d="100"/>
        </p:scale>
        <p:origin x="124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AFD46A3-D480-FA41-9CA6-FF81BA316F84}" type="datetimeFigureOut">
              <a:rPr lang="en-US" smtClean="0"/>
              <a:t>12/7/2016</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9905E01-4906-7144-8AD2-C8167E4F6B87}" type="slidenum">
              <a:rPr lang="en-US" smtClean="0"/>
              <a:t>‹#›</a:t>
            </a:fld>
            <a:endParaRPr lang="en-US"/>
          </a:p>
        </p:txBody>
      </p:sp>
    </p:spTree>
    <p:extLst>
      <p:ext uri="{BB962C8B-B14F-4D97-AF65-F5344CB8AC3E}">
        <p14:creationId xmlns:p14="http://schemas.microsoft.com/office/powerpoint/2010/main" val="6473282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a:t>
            </a:r>
            <a:r>
              <a:rPr lang="en-US" baseline="0" dirty="0" smtClean="0"/>
              <a:t>s European Collaboration</a:t>
            </a:r>
            <a:r>
              <a:rPr lang="is-IS" baseline="0" smtClean="0"/>
              <a:t>….Miloslav</a:t>
            </a:r>
            <a:endParaRPr lang="en-US" dirty="0"/>
          </a:p>
        </p:txBody>
      </p:sp>
      <p:sp>
        <p:nvSpPr>
          <p:cNvPr id="4" name="Slide Number Placeholder 3"/>
          <p:cNvSpPr>
            <a:spLocks noGrp="1"/>
          </p:cNvSpPr>
          <p:nvPr>
            <p:ph type="sldNum" sz="quarter" idx="10"/>
          </p:nvPr>
        </p:nvSpPr>
        <p:spPr/>
        <p:txBody>
          <a:bodyPr/>
          <a:lstStyle/>
          <a:p>
            <a:fld id="{19905E01-4906-7144-8AD2-C8167E4F6B87}" type="slidenum">
              <a:rPr lang="en-US" smtClean="0"/>
              <a:t>1</a:t>
            </a:fld>
            <a:endParaRPr lang="en-US"/>
          </a:p>
        </p:txBody>
      </p:sp>
    </p:spTree>
    <p:extLst>
      <p:ext uri="{BB962C8B-B14F-4D97-AF65-F5344CB8AC3E}">
        <p14:creationId xmlns:p14="http://schemas.microsoft.com/office/powerpoint/2010/main" val="4411775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Governments, bizarrely also don’t care</a:t>
            </a:r>
            <a:r>
              <a:rPr lang="mr-IN" dirty="0" smtClean="0"/>
              <a:t>…</a:t>
            </a:r>
            <a:r>
              <a:rPr lang="en-GB" dirty="0" smtClean="0"/>
              <a:t>.same concerns as institutions</a:t>
            </a:r>
            <a:r>
              <a:rPr lang="mr-IN" dirty="0" smtClean="0"/>
              <a:t>…</a:t>
            </a:r>
            <a:r>
              <a:rPr lang="en-GB" dirty="0" smtClean="0"/>
              <a:t>they want</a:t>
            </a:r>
            <a:r>
              <a:rPr lang="en-GB" baseline="0" dirty="0" smtClean="0"/>
              <a:t> to be nationally competitive</a:t>
            </a:r>
            <a:endParaRPr lang="en-US" dirty="0"/>
          </a:p>
        </p:txBody>
      </p:sp>
      <p:sp>
        <p:nvSpPr>
          <p:cNvPr id="4" name="Slide Number Placeholder 3"/>
          <p:cNvSpPr>
            <a:spLocks noGrp="1"/>
          </p:cNvSpPr>
          <p:nvPr>
            <p:ph type="sldNum" sz="quarter" idx="10"/>
          </p:nvPr>
        </p:nvSpPr>
        <p:spPr/>
        <p:txBody>
          <a:bodyPr/>
          <a:lstStyle/>
          <a:p>
            <a:fld id="{497675E1-97F0-6749-B741-0B885699B50C}" type="slidenum">
              <a:rPr lang="en-US" smtClean="0"/>
              <a:t>10</a:t>
            </a:fld>
            <a:endParaRPr lang="en-US"/>
          </a:p>
        </p:txBody>
      </p:sp>
    </p:spTree>
    <p:extLst>
      <p:ext uri="{BB962C8B-B14F-4D97-AF65-F5344CB8AC3E}">
        <p14:creationId xmlns:p14="http://schemas.microsoft.com/office/powerpoint/2010/main" val="18426047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Data curation / data provenance /</a:t>
            </a:r>
            <a:r>
              <a:rPr lang="en-US" baseline="0" dirty="0" smtClean="0"/>
              <a:t> automated approaches</a:t>
            </a:r>
            <a:r>
              <a:rPr lang="mr-IN" baseline="0" dirty="0" smtClean="0"/>
              <a:t>…</a:t>
            </a:r>
            <a:r>
              <a:rPr lang="en-GB" baseline="0" dirty="0" smtClean="0"/>
              <a:t>we don’t have a vested interest</a:t>
            </a:r>
            <a:r>
              <a:rPr lang="mr-IN" baseline="0" dirty="0" smtClean="0"/>
              <a:t>…</a:t>
            </a:r>
            <a:r>
              <a:rPr lang="en-GB" baseline="0" dirty="0" smtClean="0"/>
              <a:t>we want to sell tools to everyone</a:t>
            </a:r>
            <a:r>
              <a:rPr lang="mr-IN" baseline="0" dirty="0" smtClean="0"/>
              <a:t>…</a:t>
            </a:r>
            <a:r>
              <a:rPr lang="en-GB" baseline="0" dirty="0" smtClean="0"/>
              <a:t>we want data to be a “Big thing” because we’re all dreamers</a:t>
            </a:r>
            <a:r>
              <a:rPr lang="mr-IN" baseline="0" dirty="0" smtClean="0"/>
              <a:t>…</a:t>
            </a:r>
            <a:endParaRPr lang="en-US" dirty="0"/>
          </a:p>
        </p:txBody>
      </p:sp>
      <p:sp>
        <p:nvSpPr>
          <p:cNvPr id="4" name="Slide Number Placeholder 3"/>
          <p:cNvSpPr>
            <a:spLocks noGrp="1"/>
          </p:cNvSpPr>
          <p:nvPr>
            <p:ph type="sldNum" sz="quarter" idx="10"/>
          </p:nvPr>
        </p:nvSpPr>
        <p:spPr/>
        <p:txBody>
          <a:bodyPr/>
          <a:lstStyle/>
          <a:p>
            <a:fld id="{497675E1-97F0-6749-B741-0B885699B50C}" type="slidenum">
              <a:rPr lang="en-US" smtClean="0"/>
              <a:t>11</a:t>
            </a:fld>
            <a:endParaRPr lang="en-US"/>
          </a:p>
        </p:txBody>
      </p:sp>
    </p:spTree>
    <p:extLst>
      <p:ext uri="{BB962C8B-B14F-4D97-AF65-F5344CB8AC3E}">
        <p14:creationId xmlns:p14="http://schemas.microsoft.com/office/powerpoint/2010/main" val="14872205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New challenges…. Small</a:t>
            </a:r>
            <a:r>
              <a:rPr lang="en-US" baseline="0" dirty="0" smtClean="0"/>
              <a:t> data is the problem…this is what gets lost…</a:t>
            </a:r>
            <a:endParaRPr lang="en-US" dirty="0"/>
          </a:p>
        </p:txBody>
      </p:sp>
      <p:sp>
        <p:nvSpPr>
          <p:cNvPr id="4" name="Slide Number Placeholder 3"/>
          <p:cNvSpPr>
            <a:spLocks noGrp="1"/>
          </p:cNvSpPr>
          <p:nvPr>
            <p:ph type="sldNum" sz="quarter" idx="10"/>
          </p:nvPr>
        </p:nvSpPr>
        <p:spPr/>
        <p:txBody>
          <a:bodyPr/>
          <a:lstStyle/>
          <a:p>
            <a:fld id="{497675E1-97F0-6749-B741-0B885699B50C}" type="slidenum">
              <a:rPr lang="en-US" smtClean="0"/>
              <a:t>12</a:t>
            </a:fld>
            <a:endParaRPr lang="en-US"/>
          </a:p>
        </p:txBody>
      </p:sp>
    </p:spTree>
    <p:extLst>
      <p:ext uri="{BB962C8B-B14F-4D97-AF65-F5344CB8AC3E}">
        <p14:creationId xmlns:p14="http://schemas.microsoft.com/office/powerpoint/2010/main" val="2308057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New challenges…. Small</a:t>
            </a:r>
            <a:r>
              <a:rPr lang="en-US" baseline="0" dirty="0" smtClean="0"/>
              <a:t> data is the problem…this is what gets lost…</a:t>
            </a:r>
            <a:endParaRPr lang="en-US" dirty="0"/>
          </a:p>
        </p:txBody>
      </p:sp>
      <p:sp>
        <p:nvSpPr>
          <p:cNvPr id="4" name="Slide Number Placeholder 3"/>
          <p:cNvSpPr>
            <a:spLocks noGrp="1"/>
          </p:cNvSpPr>
          <p:nvPr>
            <p:ph type="sldNum" sz="quarter" idx="10"/>
          </p:nvPr>
        </p:nvSpPr>
        <p:spPr/>
        <p:txBody>
          <a:bodyPr/>
          <a:lstStyle/>
          <a:p>
            <a:fld id="{497675E1-97F0-6749-B741-0B885699B50C}" type="slidenum">
              <a:rPr lang="en-US" smtClean="0"/>
              <a:t>13</a:t>
            </a:fld>
            <a:endParaRPr lang="en-US"/>
          </a:p>
        </p:txBody>
      </p:sp>
    </p:spTree>
    <p:extLst>
      <p:ext uri="{BB962C8B-B14F-4D97-AF65-F5344CB8AC3E}">
        <p14:creationId xmlns:p14="http://schemas.microsoft.com/office/powerpoint/2010/main" val="168053837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Well</a:t>
            </a:r>
            <a:r>
              <a:rPr lang="mr-IN" dirty="0" smtClean="0"/>
              <a:t>…</a:t>
            </a:r>
            <a:r>
              <a:rPr lang="en-GB" dirty="0" smtClean="0"/>
              <a:t>one way</a:t>
            </a:r>
            <a:r>
              <a:rPr lang="en-GB" baseline="0" dirty="0" smtClean="0"/>
              <a:t> that we used to open data recently was to analyse the UK </a:t>
            </a:r>
            <a:r>
              <a:rPr lang="en-GB" baseline="0" dirty="0" err="1" smtClean="0"/>
              <a:t>Brexit</a:t>
            </a:r>
            <a:r>
              <a:rPr lang="en-GB" baseline="0" dirty="0" smtClean="0"/>
              <a:t> situation</a:t>
            </a:r>
            <a:r>
              <a:rPr lang="mr-IN" baseline="0" dirty="0" smtClean="0"/>
              <a:t>…</a:t>
            </a:r>
            <a:endParaRPr lang="en-US" dirty="0"/>
          </a:p>
        </p:txBody>
      </p:sp>
      <p:sp>
        <p:nvSpPr>
          <p:cNvPr id="4" name="Slide Number Placeholder 3"/>
          <p:cNvSpPr>
            <a:spLocks noGrp="1"/>
          </p:cNvSpPr>
          <p:nvPr>
            <p:ph type="sldNum" sz="quarter" idx="10"/>
          </p:nvPr>
        </p:nvSpPr>
        <p:spPr/>
        <p:txBody>
          <a:bodyPr/>
          <a:lstStyle/>
          <a:p>
            <a:fld id="{19905E01-4906-7144-8AD2-C8167E4F6B87}" type="slidenum">
              <a:rPr lang="en-US" smtClean="0"/>
              <a:t>14</a:t>
            </a:fld>
            <a:endParaRPr lang="en-US"/>
          </a:p>
        </p:txBody>
      </p:sp>
    </p:spTree>
    <p:extLst>
      <p:ext uri="{BB962C8B-B14F-4D97-AF65-F5344CB8AC3E}">
        <p14:creationId xmlns:p14="http://schemas.microsoft.com/office/powerpoint/2010/main" val="21564421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905E01-4906-7144-8AD2-C8167E4F6B87}" type="slidenum">
              <a:rPr lang="en-US" smtClean="0"/>
              <a:t>17</a:t>
            </a:fld>
            <a:endParaRPr lang="en-US"/>
          </a:p>
        </p:txBody>
      </p:sp>
    </p:spTree>
    <p:extLst>
      <p:ext uri="{BB962C8B-B14F-4D97-AF65-F5344CB8AC3E}">
        <p14:creationId xmlns:p14="http://schemas.microsoft.com/office/powerpoint/2010/main" val="15597611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Key outcomes</a:t>
            </a:r>
            <a:r>
              <a:rPr lang="en-US" baseline="0" dirty="0" smtClean="0"/>
              <a:t> of the report</a:t>
            </a:r>
            <a:r>
              <a:rPr lang="mr-IN" baseline="0" dirty="0" smtClean="0"/>
              <a:t>…</a:t>
            </a:r>
            <a:r>
              <a:rPr lang="en-GB" baseline="0" dirty="0" smtClean="0"/>
              <a:t>.</a:t>
            </a:r>
            <a:endParaRPr lang="en-US" dirty="0"/>
          </a:p>
        </p:txBody>
      </p:sp>
      <p:sp>
        <p:nvSpPr>
          <p:cNvPr id="4" name="Slide Number Placeholder 3"/>
          <p:cNvSpPr>
            <a:spLocks noGrp="1"/>
          </p:cNvSpPr>
          <p:nvPr>
            <p:ph type="sldNum" sz="quarter" idx="10"/>
          </p:nvPr>
        </p:nvSpPr>
        <p:spPr/>
        <p:txBody>
          <a:bodyPr/>
          <a:lstStyle/>
          <a:p>
            <a:fld id="{19905E01-4906-7144-8AD2-C8167E4F6B87}" type="slidenum">
              <a:rPr lang="en-US" smtClean="0"/>
              <a:t>19</a:t>
            </a:fld>
            <a:endParaRPr lang="en-US"/>
          </a:p>
        </p:txBody>
      </p:sp>
    </p:spTree>
    <p:extLst>
      <p:ext uri="{BB962C8B-B14F-4D97-AF65-F5344CB8AC3E}">
        <p14:creationId xmlns:p14="http://schemas.microsoft.com/office/powerpoint/2010/main" val="15491442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Misses </a:t>
            </a:r>
            <a:r>
              <a:rPr lang="en-GB" dirty="0" err="1" smtClean="0"/>
              <a:t>subtlty</a:t>
            </a:r>
            <a:r>
              <a:rPr lang="mr-IN" dirty="0" smtClean="0"/>
              <a:t>…</a:t>
            </a:r>
            <a:r>
              <a:rPr lang="en-GB" dirty="0" smtClean="0"/>
              <a:t>I also want to think about open</a:t>
            </a:r>
            <a:r>
              <a:rPr lang="en-GB" baseline="0" dirty="0" smtClean="0"/>
              <a:t> data and open access as synonyms</a:t>
            </a:r>
            <a:r>
              <a:rPr lang="mr-IN" baseline="0" dirty="0" smtClean="0"/>
              <a:t>…</a:t>
            </a:r>
            <a:r>
              <a:rPr lang="en-GB" baseline="0" dirty="0" smtClean="0"/>
              <a:t>they’re not but many of the same thoughts apply.  They are two tightly coupled things and often one makes very little sense without the other.</a:t>
            </a:r>
            <a:endParaRPr lang="en-US" dirty="0"/>
          </a:p>
        </p:txBody>
      </p:sp>
      <p:sp>
        <p:nvSpPr>
          <p:cNvPr id="4" name="Slide Number Placeholder 3"/>
          <p:cNvSpPr>
            <a:spLocks noGrp="1"/>
          </p:cNvSpPr>
          <p:nvPr>
            <p:ph type="sldNum" sz="quarter" idx="10"/>
          </p:nvPr>
        </p:nvSpPr>
        <p:spPr/>
        <p:txBody>
          <a:bodyPr/>
          <a:lstStyle/>
          <a:p>
            <a:fld id="{497675E1-97F0-6749-B741-0B885699B50C}" type="slidenum">
              <a:rPr lang="en-US" smtClean="0"/>
              <a:t>2</a:t>
            </a:fld>
            <a:endParaRPr lang="en-US"/>
          </a:p>
        </p:txBody>
      </p:sp>
    </p:spTree>
    <p:extLst>
      <p:ext uri="{BB962C8B-B14F-4D97-AF65-F5344CB8AC3E}">
        <p14:creationId xmlns:p14="http://schemas.microsoft.com/office/powerpoint/2010/main" val="16591812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Punchline </a:t>
            </a:r>
            <a:r>
              <a:rPr lang="mr-IN" dirty="0" smtClean="0"/>
              <a:t>–</a:t>
            </a:r>
            <a:r>
              <a:rPr lang="en-US" dirty="0" smtClean="0"/>
              <a:t> if we don’t open the data u</a:t>
            </a:r>
            <a:r>
              <a:rPr lang="en-US" baseline="0" dirty="0" smtClean="0"/>
              <a:t>p</a:t>
            </a:r>
            <a:r>
              <a:rPr lang="mr-IN" baseline="0" dirty="0" smtClean="0"/>
              <a:t>…</a:t>
            </a:r>
            <a:r>
              <a:rPr lang="en-GB" baseline="0" dirty="0" smtClean="0"/>
              <a:t>then it sets us back in time</a:t>
            </a:r>
            <a:r>
              <a:rPr lang="mr-IN" baseline="0" dirty="0" smtClean="0"/>
              <a:t>…</a:t>
            </a:r>
            <a:r>
              <a:rPr lang="en-GB" baseline="0" dirty="0" smtClean="0"/>
              <a:t>the width of that annulus is everything!</a:t>
            </a:r>
            <a:endParaRPr lang="en-US" dirty="0"/>
          </a:p>
        </p:txBody>
      </p:sp>
      <p:sp>
        <p:nvSpPr>
          <p:cNvPr id="4" name="Slide Number Placeholder 3"/>
          <p:cNvSpPr>
            <a:spLocks noGrp="1"/>
          </p:cNvSpPr>
          <p:nvPr>
            <p:ph type="sldNum" sz="quarter" idx="10"/>
          </p:nvPr>
        </p:nvSpPr>
        <p:spPr/>
        <p:txBody>
          <a:bodyPr/>
          <a:lstStyle/>
          <a:p>
            <a:fld id="{19905E01-4906-7144-8AD2-C8167E4F6B87}" type="slidenum">
              <a:rPr lang="en-US" smtClean="0"/>
              <a:t>3</a:t>
            </a:fld>
            <a:endParaRPr lang="en-US"/>
          </a:p>
        </p:txBody>
      </p:sp>
    </p:spTree>
    <p:extLst>
      <p:ext uri="{BB962C8B-B14F-4D97-AF65-F5344CB8AC3E}">
        <p14:creationId xmlns:p14="http://schemas.microsoft.com/office/powerpoint/2010/main" val="13522851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 Work</a:t>
            </a:r>
            <a:r>
              <a:rPr lang="en-US" baseline="0" dirty="0" smtClean="0"/>
              <a:t> done 1670/80s </a:t>
            </a:r>
            <a:r>
              <a:rPr lang="en-US" dirty="0" smtClean="0"/>
              <a:t>Newton</a:t>
            </a:r>
            <a:r>
              <a:rPr lang="en-US" baseline="0" dirty="0" smtClean="0"/>
              <a:t> specifically waited until 1704 to publish </a:t>
            </a:r>
            <a:r>
              <a:rPr lang="en-US" baseline="0" dirty="0" err="1" smtClean="0"/>
              <a:t>Opticks</a:t>
            </a:r>
            <a:r>
              <a:rPr lang="en-US" baseline="0" dirty="0" smtClean="0"/>
              <a:t> so that his rival Robert Hooke didn’t get to comment, having died in 1703… </a:t>
            </a:r>
          </a:p>
          <a:p>
            <a:r>
              <a:rPr lang="en-US" baseline="0" dirty="0" smtClean="0"/>
              <a:t> - Shoulders of giants</a:t>
            </a:r>
          </a:p>
          <a:p>
            <a:r>
              <a:rPr lang="en-US" baseline="0" dirty="0" smtClean="0"/>
              <a:t> - Left to academics </a:t>
            </a:r>
            <a:r>
              <a:rPr lang="mr-IN" baseline="0" dirty="0" smtClean="0"/>
              <a:t>–</a:t>
            </a:r>
            <a:r>
              <a:rPr lang="en-US" baseline="0" dirty="0" smtClean="0"/>
              <a:t> curiosity driven research</a:t>
            </a:r>
            <a:r>
              <a:rPr lang="mr-IN" baseline="0" dirty="0" smtClean="0"/>
              <a:t>…</a:t>
            </a:r>
            <a:endParaRPr lang="en-US" dirty="0"/>
          </a:p>
        </p:txBody>
      </p:sp>
      <p:sp>
        <p:nvSpPr>
          <p:cNvPr id="4" name="Slide Number Placeholder 3"/>
          <p:cNvSpPr>
            <a:spLocks noGrp="1"/>
          </p:cNvSpPr>
          <p:nvPr>
            <p:ph type="sldNum" sz="quarter" idx="10"/>
          </p:nvPr>
        </p:nvSpPr>
        <p:spPr/>
        <p:txBody>
          <a:bodyPr/>
          <a:lstStyle/>
          <a:p>
            <a:fld id="{497675E1-97F0-6749-B741-0B885699B50C}" type="slidenum">
              <a:rPr lang="en-US" smtClean="0"/>
              <a:t>4</a:t>
            </a:fld>
            <a:endParaRPr lang="en-US"/>
          </a:p>
        </p:txBody>
      </p:sp>
    </p:spTree>
    <p:extLst>
      <p:ext uri="{BB962C8B-B14F-4D97-AF65-F5344CB8AC3E}">
        <p14:creationId xmlns:p14="http://schemas.microsoft.com/office/powerpoint/2010/main" val="11039555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Professor Sir Tim</a:t>
            </a:r>
            <a:r>
              <a:rPr lang="en-GB" baseline="0" dirty="0" smtClean="0"/>
              <a:t> </a:t>
            </a:r>
            <a:r>
              <a:rPr lang="en-GB" baseline="0" dirty="0" err="1" smtClean="0"/>
              <a:t>Gowers</a:t>
            </a:r>
            <a:r>
              <a:rPr lang="en-GB" baseline="0" dirty="0" smtClean="0"/>
              <a:t> FRS, University of Cambridge</a:t>
            </a:r>
            <a:r>
              <a:rPr lang="mr-IN" baseline="0" dirty="0" smtClean="0"/>
              <a:t>…</a:t>
            </a:r>
            <a:r>
              <a:rPr lang="en-GB" baseline="0" dirty="0" smtClean="0"/>
              <a:t>same university, same subject</a:t>
            </a:r>
            <a:r>
              <a:rPr lang="mr-IN" baseline="0" dirty="0" smtClean="0"/>
              <a:t>…</a:t>
            </a:r>
            <a:r>
              <a:rPr lang="en-GB" baseline="0" dirty="0" smtClean="0"/>
              <a:t>completely different approach</a:t>
            </a:r>
            <a:r>
              <a:rPr lang="mr-IN" baseline="0" dirty="0" smtClean="0"/>
              <a:t>…</a:t>
            </a:r>
            <a:r>
              <a:rPr lang="en-GB" baseline="0" dirty="0" smtClean="0"/>
              <a:t>of course</a:t>
            </a:r>
            <a:r>
              <a:rPr lang="mr-IN" baseline="0" dirty="0" smtClean="0"/>
              <a:t>…</a:t>
            </a:r>
            <a:r>
              <a:rPr lang="en-GB" baseline="0" dirty="0" smtClean="0"/>
              <a:t>the system *is* a problem </a:t>
            </a:r>
            <a:r>
              <a:rPr lang="mr-IN" baseline="0" dirty="0" smtClean="0"/>
              <a:t>–</a:t>
            </a:r>
            <a:r>
              <a:rPr lang="en-GB" baseline="0" dirty="0" smtClean="0"/>
              <a:t> Tim has a fields medal, 1998 (at 35), FRS 1999 (at 36), knighthood 2012 (at 49).</a:t>
            </a:r>
            <a:r>
              <a:rPr lang="en-US" baseline="0" dirty="0" smtClean="0"/>
              <a:t>  Of course, he can give away his ideas</a:t>
            </a:r>
            <a:r>
              <a:rPr lang="mr-IN" baseline="0" dirty="0" smtClean="0"/>
              <a:t>…</a:t>
            </a:r>
            <a:r>
              <a:rPr lang="en-GB" baseline="0" dirty="0" smtClean="0"/>
              <a:t>he has nothing to lose!  We’ll come back to that point</a:t>
            </a:r>
            <a:r>
              <a:rPr lang="mr-IN" baseline="0" dirty="0" smtClean="0"/>
              <a:t>…</a:t>
            </a:r>
            <a:endParaRPr lang="en-GB" baseline="0" dirty="0" smtClean="0"/>
          </a:p>
        </p:txBody>
      </p:sp>
      <p:sp>
        <p:nvSpPr>
          <p:cNvPr id="4" name="Slide Number Placeholder 3"/>
          <p:cNvSpPr>
            <a:spLocks noGrp="1"/>
          </p:cNvSpPr>
          <p:nvPr>
            <p:ph type="sldNum" sz="quarter" idx="10"/>
          </p:nvPr>
        </p:nvSpPr>
        <p:spPr/>
        <p:txBody>
          <a:bodyPr/>
          <a:lstStyle/>
          <a:p>
            <a:fld id="{497675E1-97F0-6749-B741-0B885699B50C}" type="slidenum">
              <a:rPr lang="en-US" smtClean="0"/>
              <a:t>5</a:t>
            </a:fld>
            <a:endParaRPr lang="en-US"/>
          </a:p>
        </p:txBody>
      </p:sp>
    </p:spTree>
    <p:extLst>
      <p:ext uri="{BB962C8B-B14F-4D97-AF65-F5344CB8AC3E}">
        <p14:creationId xmlns:p14="http://schemas.microsoft.com/office/powerpoint/2010/main" val="8082934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according to my colleague Jonathan Adams, we are in the fourth age of research (1. working</a:t>
            </a:r>
            <a:r>
              <a:rPr lang="en-US" baseline="0" dirty="0" smtClean="0"/>
              <a:t> alone… 2. collaborating locally, 3. collaborating nationally. 4.  collaborating internationally)   But…there is another axis – when do we choose to share our data?  I would argue that we’re still very much in the the first age of data sharing – people still try to keep competitive advantage…  so we lose small data because it doesn’t get shared early – by its very nature it’s more volatile (in the computer scientists sense of the word)…  The polymath project…mathematicians are typically unfettered by data considerations, their ideas are much more significant in terms of their research outputs…yet they managed to start creating an ethos of sharing…</a:t>
            </a:r>
            <a:endParaRPr lang="en-US" dirty="0"/>
          </a:p>
        </p:txBody>
      </p:sp>
      <p:sp>
        <p:nvSpPr>
          <p:cNvPr id="4" name="Slide Number Placeholder 3"/>
          <p:cNvSpPr>
            <a:spLocks noGrp="1"/>
          </p:cNvSpPr>
          <p:nvPr>
            <p:ph type="sldNum" sz="quarter" idx="10"/>
          </p:nvPr>
        </p:nvSpPr>
        <p:spPr/>
        <p:txBody>
          <a:bodyPr/>
          <a:lstStyle/>
          <a:p>
            <a:fld id="{497675E1-97F0-6749-B741-0B885699B50C}" type="slidenum">
              <a:rPr lang="en-US" smtClean="0"/>
              <a:t>6</a:t>
            </a:fld>
            <a:endParaRPr lang="en-US"/>
          </a:p>
        </p:txBody>
      </p:sp>
    </p:spTree>
    <p:extLst>
      <p:ext uri="{BB962C8B-B14F-4D97-AF65-F5344CB8AC3E}">
        <p14:creationId xmlns:p14="http://schemas.microsoft.com/office/powerpoint/2010/main" val="21082479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Cynical</a:t>
            </a:r>
            <a:r>
              <a:rPr lang="en-US" b="1" baseline="0" dirty="0" smtClean="0"/>
              <a:t> view </a:t>
            </a:r>
            <a:r>
              <a:rPr lang="en-US" baseline="0" dirty="0" smtClean="0"/>
              <a:t>- </a:t>
            </a:r>
            <a:r>
              <a:rPr lang="en-US" dirty="0" smtClean="0"/>
              <a:t>At</a:t>
            </a:r>
            <a:r>
              <a:rPr lang="en-US" baseline="0" dirty="0" smtClean="0"/>
              <a:t> odds with previous slide (we’re going backwards)…impact tends to be less international and less collaborative</a:t>
            </a:r>
            <a:endParaRPr lang="en-US" dirty="0"/>
          </a:p>
        </p:txBody>
      </p:sp>
      <p:sp>
        <p:nvSpPr>
          <p:cNvPr id="4" name="Slide Number Placeholder 3"/>
          <p:cNvSpPr>
            <a:spLocks noGrp="1"/>
          </p:cNvSpPr>
          <p:nvPr>
            <p:ph type="sldNum" sz="quarter" idx="10"/>
          </p:nvPr>
        </p:nvSpPr>
        <p:spPr/>
        <p:txBody>
          <a:bodyPr/>
          <a:lstStyle/>
          <a:p>
            <a:fld id="{497675E1-97F0-6749-B741-0B885699B50C}" type="slidenum">
              <a:rPr lang="en-US" smtClean="0"/>
              <a:t>7</a:t>
            </a:fld>
            <a:endParaRPr lang="en-US"/>
          </a:p>
        </p:txBody>
      </p:sp>
    </p:spTree>
    <p:extLst>
      <p:ext uri="{BB962C8B-B14F-4D97-AF65-F5344CB8AC3E}">
        <p14:creationId xmlns:p14="http://schemas.microsoft.com/office/powerpoint/2010/main" val="18460145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smtClean="0"/>
              <a:t> - Institutions are </a:t>
            </a:r>
            <a:r>
              <a:rPr lang="en-GB" baseline="0" dirty="0" err="1" smtClean="0"/>
              <a:t>sychizophrenic</a:t>
            </a:r>
            <a:r>
              <a:rPr lang="en-GB" baseline="0" dirty="0" smtClean="0"/>
              <a:t> </a:t>
            </a:r>
            <a:r>
              <a:rPr lang="mr-IN" baseline="0" dirty="0" smtClean="0"/>
              <a:t>–</a:t>
            </a:r>
            <a:r>
              <a:rPr lang="en-GB" baseline="0" dirty="0" smtClean="0"/>
              <a:t> librarians</a:t>
            </a:r>
            <a:r>
              <a:rPr lang="mr-IN" baseline="0" dirty="0" smtClean="0"/>
              <a:t>…</a:t>
            </a:r>
            <a:r>
              <a:rPr lang="en-GB" baseline="0" dirty="0" smtClean="0"/>
              <a:t>provosts</a:t>
            </a:r>
            <a:r>
              <a:rPr lang="mr-IN" baseline="0" dirty="0" smtClean="0"/>
              <a:t>…</a:t>
            </a:r>
            <a:endParaRPr lang="en-US" dirty="0" smtClean="0"/>
          </a:p>
          <a:p>
            <a:r>
              <a:rPr lang="en-US" dirty="0" smtClean="0"/>
              <a:t>What</a:t>
            </a:r>
            <a:r>
              <a:rPr lang="en-US" baseline="0" dirty="0" smtClean="0"/>
              <a:t> do institutions care about?</a:t>
            </a:r>
          </a:p>
          <a:p>
            <a:r>
              <a:rPr lang="en-US" baseline="0" dirty="0" smtClean="0"/>
              <a:t> - Continuing to exist</a:t>
            </a:r>
          </a:p>
          <a:p>
            <a:r>
              <a:rPr lang="en-US" baseline="0" dirty="0" smtClean="0"/>
              <a:t> - Attracting good people so that more good people will come</a:t>
            </a:r>
          </a:p>
          <a:p>
            <a:r>
              <a:rPr lang="en-US" baseline="0" dirty="0" smtClean="0"/>
              <a:t> - </a:t>
            </a:r>
            <a:r>
              <a:rPr lang="en-US" baseline="0" dirty="0" err="1" smtClean="0"/>
              <a:t>somwhere</a:t>
            </a:r>
            <a:r>
              <a:rPr lang="en-US" baseline="0" dirty="0" smtClean="0"/>
              <a:t> lower on their list, after international ranking, student intake, student rankings, new building </a:t>
            </a:r>
            <a:r>
              <a:rPr lang="en-US" baseline="0" dirty="0" err="1" smtClean="0"/>
              <a:t>proejcts</a:t>
            </a:r>
            <a:r>
              <a:rPr lang="en-US" baseline="0" dirty="0" smtClean="0"/>
              <a:t>, ensuring that </a:t>
            </a:r>
            <a:r>
              <a:rPr lang="en-US" baseline="0" dirty="0" err="1" smtClean="0"/>
              <a:t>fdacilities</a:t>
            </a:r>
            <a:r>
              <a:rPr lang="en-US" baseline="0" dirty="0" smtClean="0"/>
              <a:t> allows them to do world-class research</a:t>
            </a:r>
            <a:r>
              <a:rPr lang="mr-IN" baseline="0" dirty="0" smtClean="0"/>
              <a:t>…</a:t>
            </a:r>
            <a:r>
              <a:rPr lang="en-GB" baseline="0" dirty="0" smtClean="0"/>
              <a:t> comes </a:t>
            </a:r>
            <a:r>
              <a:rPr lang="en-US" baseline="0" dirty="0" smtClean="0"/>
              <a:t>Open Access / Open Data </a:t>
            </a:r>
            <a:r>
              <a:rPr lang="mr-IN" baseline="0" dirty="0" smtClean="0"/>
              <a:t>–</a:t>
            </a:r>
            <a:r>
              <a:rPr lang="en-GB" baseline="0" dirty="0" smtClean="0"/>
              <a:t> it is an important concept and “close to the heart” hence it is on the agenda</a:t>
            </a:r>
            <a:r>
              <a:rPr lang="mr-IN" baseline="0" dirty="0" smtClean="0"/>
              <a:t>…</a:t>
            </a:r>
            <a:r>
              <a:rPr lang="en-GB" baseline="0" dirty="0" smtClean="0"/>
              <a:t>which, given other pressures is completely amazing!</a:t>
            </a:r>
          </a:p>
          <a:p>
            <a:r>
              <a:rPr lang="en-GB" baseline="0" dirty="0" smtClean="0"/>
              <a:t> - But to imagine that an institution will invest heavily in this area for the many years that are required</a:t>
            </a:r>
            <a:r>
              <a:rPr lang="mr-IN" baseline="0" dirty="0" smtClean="0"/>
              <a:t>…</a:t>
            </a:r>
            <a:r>
              <a:rPr lang="en-GB" baseline="0" dirty="0" smtClean="0"/>
              <a:t>it’s not sustainable for the institution in the long term</a:t>
            </a:r>
            <a:r>
              <a:rPr lang="mr-IN" baseline="0" dirty="0" smtClean="0"/>
              <a:t>…</a:t>
            </a:r>
            <a:endParaRPr lang="en-GB"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497675E1-97F0-6749-B741-0B885699B50C}" type="slidenum">
              <a:rPr lang="en-US" smtClean="0"/>
              <a:t>8</a:t>
            </a:fld>
            <a:endParaRPr lang="en-US"/>
          </a:p>
        </p:txBody>
      </p:sp>
    </p:spTree>
    <p:extLst>
      <p:ext uri="{BB962C8B-B14F-4D97-AF65-F5344CB8AC3E}">
        <p14:creationId xmlns:p14="http://schemas.microsoft.com/office/powerpoint/2010/main" val="12259852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Gutenberg</a:t>
            </a:r>
            <a:r>
              <a:rPr lang="mr-IN" dirty="0" smtClean="0"/>
              <a:t>…</a:t>
            </a:r>
            <a:r>
              <a:rPr lang="en-GB" dirty="0" smtClean="0"/>
              <a:t>publishers aren’t that bad</a:t>
            </a:r>
            <a:r>
              <a:rPr lang="mr-IN" dirty="0" smtClean="0"/>
              <a:t>…</a:t>
            </a:r>
            <a:r>
              <a:rPr lang="en-GB" dirty="0" smtClean="0"/>
              <a:t>but honestly, while they *are* an important part of the academic process as an</a:t>
            </a:r>
            <a:r>
              <a:rPr lang="en-GB" baseline="0" dirty="0" smtClean="0"/>
              <a:t> “impartial third party”, precisely because they are neither institutions, nor government, they don’t have the power to change the academic establishment</a:t>
            </a:r>
            <a:r>
              <a:rPr lang="mr-IN" baseline="0" dirty="0" smtClean="0"/>
              <a:t>…</a:t>
            </a:r>
            <a:r>
              <a:rPr lang="en-GB" baseline="0" dirty="0" smtClean="0"/>
              <a:t>apart from in one </a:t>
            </a:r>
            <a:r>
              <a:rPr lang="en-GB" baseline="0" dirty="0" err="1" smtClean="0"/>
              <a:t>respect..changing</a:t>
            </a:r>
            <a:r>
              <a:rPr lang="en-GB" baseline="0" dirty="0" smtClean="0"/>
              <a:t> business models</a:t>
            </a:r>
            <a:r>
              <a:rPr lang="mr-IN" baseline="0" dirty="0" smtClean="0"/>
              <a:t>…</a:t>
            </a:r>
            <a:endParaRPr lang="en-US" dirty="0"/>
          </a:p>
        </p:txBody>
      </p:sp>
      <p:sp>
        <p:nvSpPr>
          <p:cNvPr id="4" name="Slide Number Placeholder 3"/>
          <p:cNvSpPr>
            <a:spLocks noGrp="1"/>
          </p:cNvSpPr>
          <p:nvPr>
            <p:ph type="sldNum" sz="quarter" idx="10"/>
          </p:nvPr>
        </p:nvSpPr>
        <p:spPr/>
        <p:txBody>
          <a:bodyPr/>
          <a:lstStyle/>
          <a:p>
            <a:fld id="{497675E1-97F0-6749-B741-0B885699B50C}" type="slidenum">
              <a:rPr lang="en-US" smtClean="0"/>
              <a:t>9</a:t>
            </a:fld>
            <a:endParaRPr lang="en-US"/>
          </a:p>
        </p:txBody>
      </p:sp>
    </p:spTree>
    <p:extLst>
      <p:ext uri="{BB962C8B-B14F-4D97-AF65-F5344CB8AC3E}">
        <p14:creationId xmlns:p14="http://schemas.microsoft.com/office/powerpoint/2010/main" val="5570296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GB"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smtClean="0"/>
              <a:t>Click to edit Master subtitle style</a:t>
            </a:r>
            <a:endParaRPr lang="en-US" dirty="0"/>
          </a:p>
        </p:txBody>
      </p:sp>
      <p:sp>
        <p:nvSpPr>
          <p:cNvPr id="4" name="Date Placeholder 3"/>
          <p:cNvSpPr>
            <a:spLocks noGrp="1"/>
          </p:cNvSpPr>
          <p:nvPr>
            <p:ph type="dt" sz="half" idx="10"/>
          </p:nvPr>
        </p:nvSpPr>
        <p:spPr/>
        <p:txBody>
          <a:bodyPr/>
          <a:lstStyle/>
          <a:p>
            <a:fld id="{8A053FEE-949A-3149-8F55-8E80AAC7C4AF}" type="datetimeFigureOut">
              <a:rPr lang="en-US" smtClean="0"/>
              <a:t>12/7/2016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2004B7-7B29-144D-843E-A443D8AB3553}" type="slidenum">
              <a:rPr lang="en-US" smtClean="0"/>
              <a:t>‹#›</a:t>
            </a:fld>
            <a:endParaRPr lang="en-US"/>
          </a:p>
        </p:txBody>
      </p:sp>
    </p:spTree>
    <p:extLst>
      <p:ext uri="{BB962C8B-B14F-4D97-AF65-F5344CB8AC3E}">
        <p14:creationId xmlns:p14="http://schemas.microsoft.com/office/powerpoint/2010/main" val="5722600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4" name="Date Placeholder 3"/>
          <p:cNvSpPr>
            <a:spLocks noGrp="1"/>
          </p:cNvSpPr>
          <p:nvPr>
            <p:ph type="dt" sz="half" idx="10"/>
          </p:nvPr>
        </p:nvSpPr>
        <p:spPr/>
        <p:txBody>
          <a:bodyPr/>
          <a:lstStyle/>
          <a:p>
            <a:fld id="{8A053FEE-949A-3149-8F55-8E80AAC7C4AF}" type="datetimeFigureOut">
              <a:rPr lang="en-US" smtClean="0"/>
              <a:t>12/7/2016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2004B7-7B29-144D-843E-A443D8AB3553}" type="slidenum">
              <a:rPr lang="en-US" smtClean="0"/>
              <a:t>‹#›</a:t>
            </a:fld>
            <a:endParaRPr lang="en-US"/>
          </a:p>
        </p:txBody>
      </p:sp>
    </p:spTree>
    <p:extLst>
      <p:ext uri="{BB962C8B-B14F-4D97-AF65-F5344CB8AC3E}">
        <p14:creationId xmlns:p14="http://schemas.microsoft.com/office/powerpoint/2010/main" val="13710199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GB"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4" name="Date Placeholder 3"/>
          <p:cNvSpPr>
            <a:spLocks noGrp="1"/>
          </p:cNvSpPr>
          <p:nvPr>
            <p:ph type="dt" sz="half" idx="10"/>
          </p:nvPr>
        </p:nvSpPr>
        <p:spPr/>
        <p:txBody>
          <a:bodyPr/>
          <a:lstStyle/>
          <a:p>
            <a:fld id="{8A053FEE-949A-3149-8F55-8E80AAC7C4AF}" type="datetimeFigureOut">
              <a:rPr lang="en-US" smtClean="0"/>
              <a:t>12/7/2016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2004B7-7B29-144D-843E-A443D8AB3553}" type="slidenum">
              <a:rPr lang="en-US" smtClean="0"/>
              <a:t>‹#›</a:t>
            </a:fld>
            <a:endParaRPr lang="en-US"/>
          </a:p>
        </p:txBody>
      </p:sp>
    </p:spTree>
    <p:extLst>
      <p:ext uri="{BB962C8B-B14F-4D97-AF65-F5344CB8AC3E}">
        <p14:creationId xmlns:p14="http://schemas.microsoft.com/office/powerpoint/2010/main" val="2333051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i="0">
                <a:latin typeface="Gill Sans Light" charset="0"/>
                <a:ea typeface="Gill Sans Light" charset="0"/>
                <a:cs typeface="Gill Sans Light" charset="0"/>
              </a:defRPr>
            </a:lvl1pPr>
          </a:lstStyle>
          <a:p>
            <a:r>
              <a:rPr lang="en-GB" smtClean="0"/>
              <a:t>Click to edit Master title style</a:t>
            </a:r>
            <a:endParaRPr lang="en-US" dirty="0"/>
          </a:p>
        </p:txBody>
      </p:sp>
      <p:sp>
        <p:nvSpPr>
          <p:cNvPr id="3" name="Content Placeholder 2"/>
          <p:cNvSpPr>
            <a:spLocks noGrp="1"/>
          </p:cNvSpPr>
          <p:nvPr>
            <p:ph idx="1"/>
          </p:nvPr>
        </p:nvSpPr>
        <p:spPr/>
        <p:txBody>
          <a:bodyPr/>
          <a:lstStyle>
            <a:lvl1pPr>
              <a:defRPr b="0" i="0">
                <a:latin typeface="Gill Sans Light" charset="0"/>
                <a:ea typeface="Gill Sans Light" charset="0"/>
                <a:cs typeface="Gill Sans Light" charset="0"/>
              </a:defRPr>
            </a:lvl1pPr>
            <a:lvl2pPr>
              <a:defRPr b="0" i="0">
                <a:latin typeface="Gill Sans Light" charset="0"/>
                <a:ea typeface="Gill Sans Light" charset="0"/>
                <a:cs typeface="Gill Sans Light" charset="0"/>
              </a:defRPr>
            </a:lvl2pPr>
            <a:lvl3pPr>
              <a:defRPr b="0" i="0">
                <a:latin typeface="Gill Sans Light" charset="0"/>
                <a:ea typeface="Gill Sans Light" charset="0"/>
                <a:cs typeface="Gill Sans Light" charset="0"/>
              </a:defRPr>
            </a:lvl3pPr>
            <a:lvl4pPr>
              <a:defRPr b="0" i="0">
                <a:latin typeface="Gill Sans Light" charset="0"/>
                <a:ea typeface="Gill Sans Light" charset="0"/>
                <a:cs typeface="Gill Sans Light" charset="0"/>
              </a:defRPr>
            </a:lvl4pPr>
            <a:lvl5pPr>
              <a:defRPr b="0" i="0">
                <a:latin typeface="Gill Sans Light" charset="0"/>
                <a:ea typeface="Gill Sans Light" charset="0"/>
                <a:cs typeface="Gill Sans Light" charset="0"/>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4" name="Date Placeholder 3"/>
          <p:cNvSpPr>
            <a:spLocks noGrp="1"/>
          </p:cNvSpPr>
          <p:nvPr>
            <p:ph type="dt" sz="half" idx="10"/>
          </p:nvPr>
        </p:nvSpPr>
        <p:spPr/>
        <p:txBody>
          <a:bodyPr/>
          <a:lstStyle>
            <a:lvl1pPr>
              <a:defRPr b="0" i="0">
                <a:latin typeface="Gill Sans Light" charset="0"/>
                <a:ea typeface="Gill Sans Light" charset="0"/>
                <a:cs typeface="Gill Sans Light" charset="0"/>
              </a:defRPr>
            </a:lvl1pPr>
          </a:lstStyle>
          <a:p>
            <a:fld id="{8A053FEE-949A-3149-8F55-8E80AAC7C4AF}" type="datetimeFigureOut">
              <a:rPr lang="en-US" smtClean="0"/>
              <a:pPr/>
              <a:t>12/7/2016</a:t>
            </a:fld>
            <a:endParaRPr lang="en-US"/>
          </a:p>
        </p:txBody>
      </p:sp>
      <p:sp>
        <p:nvSpPr>
          <p:cNvPr id="5" name="Footer Placeholder 4"/>
          <p:cNvSpPr>
            <a:spLocks noGrp="1"/>
          </p:cNvSpPr>
          <p:nvPr>
            <p:ph type="ftr" sz="quarter" idx="11"/>
          </p:nvPr>
        </p:nvSpPr>
        <p:spPr/>
        <p:txBody>
          <a:bodyPr/>
          <a:lstStyle>
            <a:lvl1pPr>
              <a:defRPr b="0" i="0">
                <a:latin typeface="Gill Sans Light" charset="0"/>
                <a:ea typeface="Gill Sans Light" charset="0"/>
                <a:cs typeface="Gill Sans Light" charset="0"/>
              </a:defRPr>
            </a:lvl1pPr>
          </a:lstStyle>
          <a:p>
            <a:endParaRPr lang="en-US"/>
          </a:p>
        </p:txBody>
      </p:sp>
      <p:sp>
        <p:nvSpPr>
          <p:cNvPr id="6" name="Slide Number Placeholder 5"/>
          <p:cNvSpPr>
            <a:spLocks noGrp="1"/>
          </p:cNvSpPr>
          <p:nvPr>
            <p:ph type="sldNum" sz="quarter" idx="12"/>
          </p:nvPr>
        </p:nvSpPr>
        <p:spPr/>
        <p:txBody>
          <a:bodyPr/>
          <a:lstStyle>
            <a:lvl1pPr>
              <a:defRPr b="0" i="0">
                <a:latin typeface="Gill Sans Light" charset="0"/>
                <a:ea typeface="Gill Sans Light" charset="0"/>
                <a:cs typeface="Gill Sans Light" charset="0"/>
              </a:defRPr>
            </a:lvl1pPr>
          </a:lstStyle>
          <a:p>
            <a:fld id="{232004B7-7B29-144D-843E-A443D8AB3553}" type="slidenum">
              <a:rPr lang="en-US" smtClean="0"/>
              <a:pPr/>
              <a:t>‹#›</a:t>
            </a:fld>
            <a:endParaRPr lang="en-US"/>
          </a:p>
        </p:txBody>
      </p:sp>
    </p:spTree>
    <p:extLst>
      <p:ext uri="{BB962C8B-B14F-4D97-AF65-F5344CB8AC3E}">
        <p14:creationId xmlns:p14="http://schemas.microsoft.com/office/powerpoint/2010/main" val="15421831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GB"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8A053FEE-949A-3149-8F55-8E80AAC7C4AF}" type="datetimeFigureOut">
              <a:rPr lang="en-US" smtClean="0"/>
              <a:t>12/7/2016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2004B7-7B29-144D-843E-A443D8AB3553}" type="slidenum">
              <a:rPr lang="en-US" smtClean="0"/>
              <a:t>‹#›</a:t>
            </a:fld>
            <a:endParaRPr lang="en-US"/>
          </a:p>
        </p:txBody>
      </p:sp>
    </p:spTree>
    <p:extLst>
      <p:ext uri="{BB962C8B-B14F-4D97-AF65-F5344CB8AC3E}">
        <p14:creationId xmlns:p14="http://schemas.microsoft.com/office/powerpoint/2010/main" val="14927386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5" name="Date Placeholder 4"/>
          <p:cNvSpPr>
            <a:spLocks noGrp="1"/>
          </p:cNvSpPr>
          <p:nvPr>
            <p:ph type="dt" sz="half" idx="10"/>
          </p:nvPr>
        </p:nvSpPr>
        <p:spPr/>
        <p:txBody>
          <a:bodyPr/>
          <a:lstStyle/>
          <a:p>
            <a:fld id="{8A053FEE-949A-3149-8F55-8E80AAC7C4AF}" type="datetimeFigureOut">
              <a:rPr lang="en-US" smtClean="0"/>
              <a:t>12/7/2016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2004B7-7B29-144D-843E-A443D8AB3553}" type="slidenum">
              <a:rPr lang="en-US" smtClean="0"/>
              <a:t>‹#›</a:t>
            </a:fld>
            <a:endParaRPr lang="en-US"/>
          </a:p>
        </p:txBody>
      </p:sp>
    </p:spTree>
    <p:extLst>
      <p:ext uri="{BB962C8B-B14F-4D97-AF65-F5344CB8AC3E}">
        <p14:creationId xmlns:p14="http://schemas.microsoft.com/office/powerpoint/2010/main" val="15551481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GB"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7" name="Date Placeholder 6"/>
          <p:cNvSpPr>
            <a:spLocks noGrp="1"/>
          </p:cNvSpPr>
          <p:nvPr>
            <p:ph type="dt" sz="half" idx="10"/>
          </p:nvPr>
        </p:nvSpPr>
        <p:spPr/>
        <p:txBody>
          <a:bodyPr/>
          <a:lstStyle/>
          <a:p>
            <a:fld id="{8A053FEE-949A-3149-8F55-8E80AAC7C4AF}" type="datetimeFigureOut">
              <a:rPr lang="en-US" smtClean="0"/>
              <a:t>12/7/2016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32004B7-7B29-144D-843E-A443D8AB3553}" type="slidenum">
              <a:rPr lang="en-US" smtClean="0"/>
              <a:t>‹#›</a:t>
            </a:fld>
            <a:endParaRPr lang="en-US"/>
          </a:p>
        </p:txBody>
      </p:sp>
    </p:spTree>
    <p:extLst>
      <p:ext uri="{BB962C8B-B14F-4D97-AF65-F5344CB8AC3E}">
        <p14:creationId xmlns:p14="http://schemas.microsoft.com/office/powerpoint/2010/main" val="3515734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dirty="0"/>
          </a:p>
        </p:txBody>
      </p:sp>
      <p:sp>
        <p:nvSpPr>
          <p:cNvPr id="3" name="Date Placeholder 2"/>
          <p:cNvSpPr>
            <a:spLocks noGrp="1"/>
          </p:cNvSpPr>
          <p:nvPr>
            <p:ph type="dt" sz="half" idx="10"/>
          </p:nvPr>
        </p:nvSpPr>
        <p:spPr/>
        <p:txBody>
          <a:bodyPr/>
          <a:lstStyle/>
          <a:p>
            <a:fld id="{8A053FEE-949A-3149-8F55-8E80AAC7C4AF}" type="datetimeFigureOut">
              <a:rPr lang="en-US" smtClean="0"/>
              <a:t>12/7/2016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32004B7-7B29-144D-843E-A443D8AB3553}" type="slidenum">
              <a:rPr lang="en-US" smtClean="0"/>
              <a:t>‹#›</a:t>
            </a:fld>
            <a:endParaRPr lang="en-US"/>
          </a:p>
        </p:txBody>
      </p:sp>
    </p:spTree>
    <p:extLst>
      <p:ext uri="{BB962C8B-B14F-4D97-AF65-F5344CB8AC3E}">
        <p14:creationId xmlns:p14="http://schemas.microsoft.com/office/powerpoint/2010/main" val="11674276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A053FEE-949A-3149-8F55-8E80AAC7C4AF}" type="datetimeFigureOut">
              <a:rPr lang="en-US" smtClean="0"/>
              <a:t>12/7/2016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32004B7-7B29-144D-843E-A443D8AB3553}" type="slidenum">
              <a:rPr lang="en-US" smtClean="0"/>
              <a:t>‹#›</a:t>
            </a:fld>
            <a:endParaRPr lang="en-US"/>
          </a:p>
        </p:txBody>
      </p:sp>
    </p:spTree>
    <p:extLst>
      <p:ext uri="{BB962C8B-B14F-4D97-AF65-F5344CB8AC3E}">
        <p14:creationId xmlns:p14="http://schemas.microsoft.com/office/powerpoint/2010/main" val="15457296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GB"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8A053FEE-949A-3149-8F55-8E80AAC7C4AF}" type="datetimeFigureOut">
              <a:rPr lang="en-US" smtClean="0"/>
              <a:t>12/7/2016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2004B7-7B29-144D-843E-A443D8AB3553}" type="slidenum">
              <a:rPr lang="en-US" smtClean="0"/>
              <a:t>‹#›</a:t>
            </a:fld>
            <a:endParaRPr lang="en-US"/>
          </a:p>
        </p:txBody>
      </p:sp>
    </p:spTree>
    <p:extLst>
      <p:ext uri="{BB962C8B-B14F-4D97-AF65-F5344CB8AC3E}">
        <p14:creationId xmlns:p14="http://schemas.microsoft.com/office/powerpoint/2010/main" val="9690708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GB"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Drag picture to placeholder or click icon to add</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8A053FEE-949A-3149-8F55-8E80AAC7C4AF}" type="datetimeFigureOut">
              <a:rPr lang="en-US" smtClean="0"/>
              <a:t>12/7/2016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2004B7-7B29-144D-843E-A443D8AB3553}" type="slidenum">
              <a:rPr lang="en-US" smtClean="0"/>
              <a:t>‹#›</a:t>
            </a:fld>
            <a:endParaRPr lang="en-US"/>
          </a:p>
        </p:txBody>
      </p:sp>
    </p:spTree>
    <p:extLst>
      <p:ext uri="{BB962C8B-B14F-4D97-AF65-F5344CB8AC3E}">
        <p14:creationId xmlns:p14="http://schemas.microsoft.com/office/powerpoint/2010/main" val="6570912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GB"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A053FEE-949A-3149-8F55-8E80AAC7C4AF}" type="datetimeFigureOut">
              <a:rPr lang="en-US" smtClean="0"/>
              <a:t>12/7/2016</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32004B7-7B29-144D-843E-A443D8AB3553}" type="slidenum">
              <a:rPr lang="en-US" smtClean="0"/>
              <a:t>‹#›</a:t>
            </a:fld>
            <a:endParaRPr lang="en-US"/>
          </a:p>
        </p:txBody>
      </p:sp>
    </p:spTree>
    <p:extLst>
      <p:ext uri="{BB962C8B-B14F-4D97-AF65-F5344CB8AC3E}">
        <p14:creationId xmlns:p14="http://schemas.microsoft.com/office/powerpoint/2010/main" val="1731871578"/>
      </p:ext>
    </p:extLst>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tif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 Id="rId4" Type="http://schemas.openxmlformats.org/officeDocument/2006/relationships/image" Target="../media/image20.png"/></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6.tiff"/><Relationship Id="rId5" Type="http://schemas.openxmlformats.org/officeDocument/2006/relationships/image" Target="../media/image5.tiff"/><Relationship Id="rId4" Type="http://schemas.openxmlformats.org/officeDocument/2006/relationships/image" Target="../media/image4.tiff"/></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tif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Autofit/>
          </a:bodyPr>
          <a:lstStyle/>
          <a:p>
            <a:r>
              <a:rPr lang="en-US" sz="4400" dirty="0" smtClean="0">
                <a:ln w="0"/>
                <a:effectLst>
                  <a:outerShdw blurRad="38100" dist="19050" dir="2700000" algn="tl" rotWithShape="0">
                    <a:schemeClr val="dk1">
                      <a:alpha val="40000"/>
                    </a:schemeClr>
                  </a:outerShdw>
                </a:effectLst>
              </a:rPr>
              <a:t>Open data: Who takes responsibility?</a:t>
            </a:r>
            <a:endParaRPr lang="en-US" sz="4400" dirty="0">
              <a:ln w="0"/>
              <a:effectLst>
                <a:outerShdw blurRad="38100" dist="19050" dir="2700000" algn="tl" rotWithShape="0">
                  <a:schemeClr val="dk1">
                    <a:alpha val="40000"/>
                  </a:schemeClr>
                </a:outerShdw>
              </a:effectLst>
            </a:endParaRPr>
          </a:p>
        </p:txBody>
      </p:sp>
      <p:sp>
        <p:nvSpPr>
          <p:cNvPr id="5" name="Subtitle 4"/>
          <p:cNvSpPr>
            <a:spLocks noGrp="1"/>
          </p:cNvSpPr>
          <p:nvPr>
            <p:ph type="subTitle" idx="1"/>
          </p:nvPr>
        </p:nvSpPr>
        <p:spPr/>
        <p:txBody>
          <a:bodyPr>
            <a:normAutofit fontScale="70000" lnSpcReduction="20000"/>
          </a:bodyPr>
          <a:lstStyle/>
          <a:p>
            <a:endParaRPr lang="en-US" dirty="0" smtClean="0"/>
          </a:p>
          <a:p>
            <a:endParaRPr lang="en-US" dirty="0"/>
          </a:p>
          <a:p>
            <a:r>
              <a:rPr lang="en-US" dirty="0" smtClean="0"/>
              <a:t>Daniel Hook</a:t>
            </a:r>
          </a:p>
          <a:p>
            <a:r>
              <a:rPr lang="en-US" dirty="0" smtClean="0"/>
              <a:t>Digital Science</a:t>
            </a:r>
          </a:p>
          <a:p>
            <a:r>
              <a:rPr lang="en-US" dirty="0" smtClean="0"/>
              <a:t>6</a:t>
            </a:r>
            <a:r>
              <a:rPr lang="en-US" baseline="30000" dirty="0" smtClean="0"/>
              <a:t>th</a:t>
            </a:r>
            <a:r>
              <a:rPr lang="en-US" dirty="0" smtClean="0"/>
              <a:t> December 2016, Open Access Symposium, University of Cape Town</a:t>
            </a:r>
            <a:endParaRPr lang="en-US" dirty="0"/>
          </a:p>
        </p:txBody>
      </p:sp>
      <p:pic>
        <p:nvPicPr>
          <p:cNvPr id="6" name="Picture 5" descr="Digital-Science-300x100.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924549"/>
            <a:ext cx="2525109" cy="841703"/>
          </a:xfrm>
          <a:prstGeom prst="rect">
            <a:avLst/>
          </a:prstGeom>
        </p:spPr>
      </p:pic>
      <p:sp>
        <p:nvSpPr>
          <p:cNvPr id="7" name="TextBox 6"/>
          <p:cNvSpPr txBox="1"/>
          <p:nvPr/>
        </p:nvSpPr>
        <p:spPr>
          <a:xfrm>
            <a:off x="2677211" y="5555217"/>
            <a:ext cx="3938963" cy="369332"/>
          </a:xfrm>
          <a:prstGeom prst="rect">
            <a:avLst/>
          </a:prstGeom>
          <a:noFill/>
        </p:spPr>
        <p:txBody>
          <a:bodyPr wrap="none" rtlCol="0">
            <a:spAutoFit/>
          </a:bodyPr>
          <a:lstStyle/>
          <a:p>
            <a:r>
              <a:rPr lang="en-US" dirty="0"/>
              <a:t>@</a:t>
            </a:r>
            <a:r>
              <a:rPr lang="en-US" dirty="0" err="1" smtClean="0"/>
              <a:t>danielintheory</a:t>
            </a:r>
            <a:r>
              <a:rPr lang="en-US" dirty="0" smtClean="0"/>
              <a:t>, </a:t>
            </a:r>
            <a:r>
              <a:rPr lang="is-IS" dirty="0"/>
              <a:t>0000-0001-9746-1193</a:t>
            </a:r>
            <a:endParaRPr lang="en-US" dirty="0"/>
          </a:p>
        </p:txBody>
      </p:sp>
    </p:spTree>
    <p:extLst>
      <p:ext uri="{BB962C8B-B14F-4D97-AF65-F5344CB8AC3E}">
        <p14:creationId xmlns:p14="http://schemas.microsoft.com/office/powerpoint/2010/main" val="114196974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FFFFFF"/>
                </a:solidFill>
                <a:latin typeface="Gill Sans Light"/>
                <a:cs typeface="Gill Sans Light"/>
              </a:rPr>
              <a:t>In the hands of governments?</a:t>
            </a:r>
            <a:endParaRPr lang="en-US" dirty="0">
              <a:solidFill>
                <a:srgbClr val="FFFFFF"/>
              </a:solidFill>
              <a:latin typeface="Gill Sans Light"/>
              <a:cs typeface="Gill Sans Light"/>
            </a:endParaRPr>
          </a:p>
        </p:txBody>
      </p:sp>
      <p:pic>
        <p:nvPicPr>
          <p:cNvPr id="3" name="Picture 2"/>
          <p:cNvPicPr>
            <a:picLocks noChangeAspect="1"/>
          </p:cNvPicPr>
          <p:nvPr/>
        </p:nvPicPr>
        <p:blipFill>
          <a:blip r:embed="rId3"/>
          <a:stretch>
            <a:fillRect/>
          </a:stretch>
        </p:blipFill>
        <p:spPr>
          <a:xfrm>
            <a:off x="1960115" y="1690690"/>
            <a:ext cx="5215385" cy="3455192"/>
          </a:xfrm>
          <a:prstGeom prst="rect">
            <a:avLst/>
          </a:prstGeom>
        </p:spPr>
      </p:pic>
    </p:spTree>
    <p:extLst>
      <p:ext uri="{BB962C8B-B14F-4D97-AF65-F5344CB8AC3E}">
        <p14:creationId xmlns:p14="http://schemas.microsoft.com/office/powerpoint/2010/main" val="40055074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FFFFFF"/>
                </a:solidFill>
                <a:latin typeface="Gill Sans Light"/>
                <a:cs typeface="Gill Sans Light"/>
              </a:rPr>
              <a:t>In the hands of technologists?</a:t>
            </a:r>
            <a:endParaRPr lang="en-US" dirty="0">
              <a:solidFill>
                <a:srgbClr val="FFFFFF"/>
              </a:solidFill>
              <a:latin typeface="Gill Sans Light"/>
              <a:cs typeface="Gill Sans Light"/>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80066" y="1550989"/>
            <a:ext cx="6383867" cy="4787900"/>
          </a:xfrm>
          <a:prstGeom prst="rect">
            <a:avLst/>
          </a:prstGeom>
        </p:spPr>
      </p:pic>
    </p:spTree>
    <p:extLst>
      <p:ext uri="{BB962C8B-B14F-4D97-AF65-F5344CB8AC3E}">
        <p14:creationId xmlns:p14="http://schemas.microsoft.com/office/powerpoint/2010/main" val="127437030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FFFFFF"/>
                </a:solidFill>
                <a:latin typeface="Gill Sans Light"/>
                <a:cs typeface="Gill Sans Light"/>
              </a:rPr>
              <a:t>In truth, we must all play our part...</a:t>
            </a:r>
            <a:endParaRPr lang="en-US" dirty="0">
              <a:solidFill>
                <a:srgbClr val="FFFFFF"/>
              </a:solidFill>
              <a:latin typeface="Gill Sans Light"/>
              <a:cs typeface="Gill Sans Light"/>
            </a:endParaRPr>
          </a:p>
        </p:txBody>
      </p:sp>
      <p:grpSp>
        <p:nvGrpSpPr>
          <p:cNvPr id="19" name="Group 18"/>
          <p:cNvGrpSpPr/>
          <p:nvPr/>
        </p:nvGrpSpPr>
        <p:grpSpPr>
          <a:xfrm>
            <a:off x="502367" y="3613428"/>
            <a:ext cx="1346200" cy="394732"/>
            <a:chOff x="613037" y="1943100"/>
            <a:chExt cx="1346200" cy="394732"/>
          </a:xfrm>
        </p:grpSpPr>
        <p:sp>
          <p:nvSpPr>
            <p:cNvPr id="3" name="TextBox 2"/>
            <p:cNvSpPr txBox="1"/>
            <p:nvPr/>
          </p:nvSpPr>
          <p:spPr>
            <a:xfrm>
              <a:off x="628650" y="1968500"/>
              <a:ext cx="1314975" cy="369332"/>
            </a:xfrm>
            <a:prstGeom prst="rect">
              <a:avLst/>
            </a:prstGeom>
            <a:noFill/>
          </p:spPr>
          <p:txBody>
            <a:bodyPr wrap="none" rtlCol="0">
              <a:spAutoFit/>
            </a:bodyPr>
            <a:lstStyle/>
            <a:p>
              <a:r>
                <a:rPr lang="en-US" dirty="0" smtClean="0">
                  <a:latin typeface="Gill Sans Light" charset="0"/>
                  <a:ea typeface="Gill Sans Light" charset="0"/>
                  <a:cs typeface="Gill Sans Light" charset="0"/>
                </a:rPr>
                <a:t>Researchers</a:t>
              </a:r>
              <a:endParaRPr lang="en-US" dirty="0">
                <a:latin typeface="Gill Sans Light" charset="0"/>
                <a:ea typeface="Gill Sans Light" charset="0"/>
                <a:cs typeface="Gill Sans Light" charset="0"/>
              </a:endParaRPr>
            </a:p>
          </p:txBody>
        </p:sp>
        <p:cxnSp>
          <p:nvCxnSpPr>
            <p:cNvPr id="5" name="Straight Connector 4"/>
            <p:cNvCxnSpPr/>
            <p:nvPr/>
          </p:nvCxnSpPr>
          <p:spPr>
            <a:xfrm>
              <a:off x="613037" y="1943100"/>
              <a:ext cx="13462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613037" y="2337832"/>
              <a:ext cx="13462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1" name="Group 20"/>
          <p:cNvGrpSpPr/>
          <p:nvPr/>
        </p:nvGrpSpPr>
        <p:grpSpPr>
          <a:xfrm>
            <a:off x="477097" y="1677234"/>
            <a:ext cx="1426031" cy="394732"/>
            <a:chOff x="615543" y="5080000"/>
            <a:chExt cx="1426031" cy="394732"/>
          </a:xfrm>
        </p:grpSpPr>
        <p:sp>
          <p:nvSpPr>
            <p:cNvPr id="10" name="TextBox 9"/>
            <p:cNvSpPr txBox="1"/>
            <p:nvPr/>
          </p:nvSpPr>
          <p:spPr>
            <a:xfrm>
              <a:off x="615543" y="5105400"/>
              <a:ext cx="1426031" cy="369332"/>
            </a:xfrm>
            <a:prstGeom prst="rect">
              <a:avLst/>
            </a:prstGeom>
            <a:noFill/>
          </p:spPr>
          <p:txBody>
            <a:bodyPr wrap="none" rtlCol="0">
              <a:spAutoFit/>
            </a:bodyPr>
            <a:lstStyle/>
            <a:p>
              <a:r>
                <a:rPr lang="en-US" dirty="0" smtClean="0">
                  <a:latin typeface="Gill Sans Light" charset="0"/>
                  <a:ea typeface="Gill Sans Light" charset="0"/>
                  <a:cs typeface="Gill Sans Light" charset="0"/>
                </a:rPr>
                <a:t>Governments</a:t>
              </a:r>
              <a:endParaRPr lang="en-US" dirty="0">
                <a:latin typeface="Gill Sans Light" charset="0"/>
                <a:ea typeface="Gill Sans Light" charset="0"/>
                <a:cs typeface="Gill Sans Light" charset="0"/>
              </a:endParaRPr>
            </a:p>
          </p:txBody>
        </p:sp>
        <p:cxnSp>
          <p:nvCxnSpPr>
            <p:cNvPr id="11" name="Straight Connector 10"/>
            <p:cNvCxnSpPr/>
            <p:nvPr/>
          </p:nvCxnSpPr>
          <p:spPr>
            <a:xfrm>
              <a:off x="655458" y="5080000"/>
              <a:ext cx="13462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655458" y="5474732"/>
              <a:ext cx="13462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2" name="Group 21"/>
          <p:cNvGrpSpPr/>
          <p:nvPr/>
        </p:nvGrpSpPr>
        <p:grpSpPr>
          <a:xfrm>
            <a:off x="7169150" y="1677234"/>
            <a:ext cx="1346200" cy="394732"/>
            <a:chOff x="6767236" y="1917700"/>
            <a:chExt cx="1346200" cy="394732"/>
          </a:xfrm>
        </p:grpSpPr>
        <p:sp>
          <p:nvSpPr>
            <p:cNvPr id="13" name="TextBox 12"/>
            <p:cNvSpPr txBox="1"/>
            <p:nvPr/>
          </p:nvSpPr>
          <p:spPr>
            <a:xfrm>
              <a:off x="6895475" y="1943100"/>
              <a:ext cx="1089722" cy="369332"/>
            </a:xfrm>
            <a:prstGeom prst="rect">
              <a:avLst/>
            </a:prstGeom>
            <a:noFill/>
          </p:spPr>
          <p:txBody>
            <a:bodyPr wrap="none" rtlCol="0">
              <a:spAutoFit/>
            </a:bodyPr>
            <a:lstStyle/>
            <a:p>
              <a:r>
                <a:rPr lang="en-US" dirty="0" smtClean="0">
                  <a:latin typeface="Gill Sans Light" charset="0"/>
                  <a:ea typeface="Gill Sans Light" charset="0"/>
                  <a:cs typeface="Gill Sans Light" charset="0"/>
                </a:rPr>
                <a:t>Publishers</a:t>
              </a:r>
              <a:endParaRPr lang="en-US" dirty="0">
                <a:latin typeface="Gill Sans Light" charset="0"/>
                <a:ea typeface="Gill Sans Light" charset="0"/>
                <a:cs typeface="Gill Sans Light" charset="0"/>
              </a:endParaRPr>
            </a:p>
          </p:txBody>
        </p:sp>
        <p:cxnSp>
          <p:nvCxnSpPr>
            <p:cNvPr id="14" name="Straight Connector 13"/>
            <p:cNvCxnSpPr/>
            <p:nvPr/>
          </p:nvCxnSpPr>
          <p:spPr>
            <a:xfrm>
              <a:off x="6767236" y="1917700"/>
              <a:ext cx="13462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6767236" y="2312432"/>
              <a:ext cx="13462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3" name="Group 22"/>
          <p:cNvGrpSpPr/>
          <p:nvPr/>
        </p:nvGrpSpPr>
        <p:grpSpPr>
          <a:xfrm>
            <a:off x="7083525" y="3613428"/>
            <a:ext cx="1389226" cy="394732"/>
            <a:chOff x="6759429" y="3568700"/>
            <a:chExt cx="1389226" cy="394732"/>
          </a:xfrm>
        </p:grpSpPr>
        <p:sp>
          <p:nvSpPr>
            <p:cNvPr id="16" name="TextBox 15"/>
            <p:cNvSpPr txBox="1"/>
            <p:nvPr/>
          </p:nvSpPr>
          <p:spPr>
            <a:xfrm>
              <a:off x="6759429" y="3594100"/>
              <a:ext cx="1389226" cy="369332"/>
            </a:xfrm>
            <a:prstGeom prst="rect">
              <a:avLst/>
            </a:prstGeom>
            <a:noFill/>
          </p:spPr>
          <p:txBody>
            <a:bodyPr wrap="none" rtlCol="0">
              <a:spAutoFit/>
            </a:bodyPr>
            <a:lstStyle/>
            <a:p>
              <a:r>
                <a:rPr lang="en-US" dirty="0" smtClean="0">
                  <a:latin typeface="Gill Sans Light" charset="0"/>
                  <a:ea typeface="Gill Sans Light" charset="0"/>
                  <a:cs typeface="Gill Sans Light" charset="0"/>
                </a:rPr>
                <a:t>Technologists</a:t>
              </a:r>
              <a:endParaRPr lang="en-US" dirty="0">
                <a:latin typeface="Gill Sans Light" charset="0"/>
                <a:ea typeface="Gill Sans Light" charset="0"/>
                <a:cs typeface="Gill Sans Light" charset="0"/>
              </a:endParaRPr>
            </a:p>
          </p:txBody>
        </p:sp>
        <p:cxnSp>
          <p:nvCxnSpPr>
            <p:cNvPr id="17" name="Straight Connector 16"/>
            <p:cNvCxnSpPr/>
            <p:nvPr/>
          </p:nvCxnSpPr>
          <p:spPr>
            <a:xfrm>
              <a:off x="6780942" y="3568700"/>
              <a:ext cx="13462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780942" y="3963432"/>
              <a:ext cx="13462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4" name="TextBox 23"/>
          <p:cNvSpPr txBox="1"/>
          <p:nvPr/>
        </p:nvSpPr>
        <p:spPr>
          <a:xfrm>
            <a:off x="477097" y="2174320"/>
            <a:ext cx="3117003" cy="1200329"/>
          </a:xfrm>
          <a:prstGeom prst="rect">
            <a:avLst/>
          </a:prstGeom>
          <a:noFill/>
        </p:spPr>
        <p:txBody>
          <a:bodyPr wrap="square" rtlCol="0">
            <a:spAutoFit/>
          </a:bodyPr>
          <a:lstStyle/>
          <a:p>
            <a:r>
              <a:rPr lang="en-US" dirty="0" smtClean="0">
                <a:latin typeface="Gill Sans Light" charset="0"/>
                <a:ea typeface="Gill Sans Light" charset="0"/>
                <a:cs typeface="Gill Sans Light" charset="0"/>
              </a:rPr>
              <a:t>..and funders, should impose well-thought out</a:t>
            </a:r>
            <a:r>
              <a:rPr lang="en-US" dirty="0">
                <a:latin typeface="Gill Sans Light" charset="0"/>
                <a:ea typeface="Gill Sans Light" charset="0"/>
                <a:cs typeface="Gill Sans Light" charset="0"/>
              </a:rPr>
              <a:t> </a:t>
            </a:r>
            <a:r>
              <a:rPr lang="en-US" dirty="0" smtClean="0">
                <a:latin typeface="Gill Sans Light" charset="0"/>
                <a:ea typeface="Gill Sans Light" charset="0"/>
                <a:cs typeface="Gill Sans Light" charset="0"/>
              </a:rPr>
              <a:t>mandates on research associated with public- </a:t>
            </a:r>
          </a:p>
          <a:p>
            <a:r>
              <a:rPr lang="en-US" dirty="0" smtClean="0">
                <a:latin typeface="Gill Sans Light" charset="0"/>
                <a:ea typeface="Gill Sans Light" charset="0"/>
                <a:cs typeface="Gill Sans Light" charset="0"/>
              </a:rPr>
              <a:t>and charity-funded research</a:t>
            </a:r>
            <a:endParaRPr lang="en-US" dirty="0">
              <a:latin typeface="Gill Sans Light" charset="0"/>
              <a:ea typeface="Gill Sans Light" charset="0"/>
              <a:cs typeface="Gill Sans Light" charset="0"/>
            </a:endParaRPr>
          </a:p>
        </p:txBody>
      </p:sp>
      <p:sp>
        <p:nvSpPr>
          <p:cNvPr id="25" name="TextBox 24"/>
          <p:cNvSpPr txBox="1"/>
          <p:nvPr/>
        </p:nvSpPr>
        <p:spPr>
          <a:xfrm>
            <a:off x="495433" y="4143484"/>
            <a:ext cx="3337388" cy="1754326"/>
          </a:xfrm>
          <a:prstGeom prst="rect">
            <a:avLst/>
          </a:prstGeom>
          <a:noFill/>
        </p:spPr>
        <p:txBody>
          <a:bodyPr wrap="none" rtlCol="0">
            <a:spAutoFit/>
          </a:bodyPr>
          <a:lstStyle/>
          <a:p>
            <a:r>
              <a:rPr lang="en-US" dirty="0" smtClean="0">
                <a:latin typeface="Gill Sans Light" charset="0"/>
                <a:ea typeface="Gill Sans Light" charset="0"/>
                <a:cs typeface="Gill Sans Light" charset="0"/>
              </a:rPr>
              <a:t>Should think responsibly about</a:t>
            </a:r>
            <a:br>
              <a:rPr lang="en-US" dirty="0" smtClean="0">
                <a:latin typeface="Gill Sans Light" charset="0"/>
                <a:ea typeface="Gill Sans Light" charset="0"/>
                <a:cs typeface="Gill Sans Light" charset="0"/>
              </a:rPr>
            </a:br>
            <a:r>
              <a:rPr lang="en-US" dirty="0" smtClean="0">
                <a:latin typeface="Gill Sans Light" charset="0"/>
                <a:ea typeface="Gill Sans Light" charset="0"/>
                <a:cs typeface="Gill Sans Light" charset="0"/>
              </a:rPr>
              <a:t>what data can be made available</a:t>
            </a:r>
            <a:br>
              <a:rPr lang="en-US" dirty="0" smtClean="0">
                <a:latin typeface="Gill Sans Light" charset="0"/>
                <a:ea typeface="Gill Sans Light" charset="0"/>
                <a:cs typeface="Gill Sans Light" charset="0"/>
              </a:rPr>
            </a:br>
            <a:r>
              <a:rPr lang="en-US" dirty="0" smtClean="0">
                <a:latin typeface="Gill Sans Light" charset="0"/>
                <a:ea typeface="Gill Sans Light" charset="0"/>
                <a:cs typeface="Gill Sans Light" charset="0"/>
              </a:rPr>
              <a:t>to stop other researchers needing </a:t>
            </a:r>
            <a:br>
              <a:rPr lang="en-US" dirty="0" smtClean="0">
                <a:latin typeface="Gill Sans Light" charset="0"/>
                <a:ea typeface="Gill Sans Light" charset="0"/>
                <a:cs typeface="Gill Sans Light" charset="0"/>
              </a:rPr>
            </a:br>
            <a:r>
              <a:rPr lang="en-US" dirty="0" smtClean="0">
                <a:latin typeface="Gill Sans Light" charset="0"/>
                <a:ea typeface="Gill Sans Light" charset="0"/>
                <a:cs typeface="Gill Sans Light" charset="0"/>
              </a:rPr>
              <a:t>to “reinvent the wheel”</a:t>
            </a:r>
            <a:r>
              <a:rPr lang="mr-IN" dirty="0" smtClean="0">
                <a:latin typeface="Gill Sans Light" charset="0"/>
                <a:ea typeface="Gill Sans Light" charset="0"/>
                <a:cs typeface="Gill Sans Light" charset="0"/>
              </a:rPr>
              <a:t>…</a:t>
            </a:r>
            <a:r>
              <a:rPr lang="en-GB" dirty="0" smtClean="0">
                <a:latin typeface="Gill Sans Light" charset="0"/>
                <a:ea typeface="Gill Sans Light" charset="0"/>
                <a:cs typeface="Gill Sans Light" charset="0"/>
              </a:rPr>
              <a:t>when</a:t>
            </a:r>
            <a:br>
              <a:rPr lang="en-GB" dirty="0" smtClean="0">
                <a:latin typeface="Gill Sans Light" charset="0"/>
                <a:ea typeface="Gill Sans Light" charset="0"/>
                <a:cs typeface="Gill Sans Light" charset="0"/>
              </a:rPr>
            </a:br>
            <a:r>
              <a:rPr lang="en-GB" dirty="0" smtClean="0">
                <a:latin typeface="Gill Sans Light" charset="0"/>
                <a:ea typeface="Gill Sans Light" charset="0"/>
                <a:cs typeface="Gill Sans Light" charset="0"/>
              </a:rPr>
              <a:t>using someone </a:t>
            </a:r>
            <a:r>
              <a:rPr lang="en-GB" dirty="0" err="1" smtClean="0">
                <a:latin typeface="Gill Sans Light" charset="0"/>
                <a:ea typeface="Gill Sans Light" charset="0"/>
                <a:cs typeface="Gill Sans Light" charset="0"/>
              </a:rPr>
              <a:t>elses</a:t>
            </a:r>
            <a:r>
              <a:rPr lang="en-GB" dirty="0" smtClean="0">
                <a:latin typeface="Gill Sans Light" charset="0"/>
                <a:ea typeface="Gill Sans Light" charset="0"/>
                <a:cs typeface="Gill Sans Light" charset="0"/>
              </a:rPr>
              <a:t> data, </a:t>
            </a:r>
            <a:br>
              <a:rPr lang="en-GB" dirty="0" smtClean="0">
                <a:latin typeface="Gill Sans Light" charset="0"/>
                <a:ea typeface="Gill Sans Light" charset="0"/>
                <a:cs typeface="Gill Sans Light" charset="0"/>
              </a:rPr>
            </a:br>
            <a:r>
              <a:rPr lang="en-GB" dirty="0" smtClean="0">
                <a:latin typeface="Gill Sans Light" charset="0"/>
                <a:ea typeface="Gill Sans Light" charset="0"/>
                <a:cs typeface="Gill Sans Light" charset="0"/>
              </a:rPr>
              <a:t>be generous!</a:t>
            </a:r>
            <a:endParaRPr lang="en-US" dirty="0">
              <a:latin typeface="Gill Sans Light" charset="0"/>
              <a:ea typeface="Gill Sans Light" charset="0"/>
              <a:cs typeface="Gill Sans Light" charset="0"/>
            </a:endParaRPr>
          </a:p>
        </p:txBody>
      </p:sp>
      <p:sp>
        <p:nvSpPr>
          <p:cNvPr id="26" name="TextBox 25"/>
          <p:cNvSpPr txBox="1"/>
          <p:nvPr/>
        </p:nvSpPr>
        <p:spPr>
          <a:xfrm>
            <a:off x="5512324" y="2174320"/>
            <a:ext cx="3117003" cy="1200329"/>
          </a:xfrm>
          <a:prstGeom prst="rect">
            <a:avLst/>
          </a:prstGeom>
          <a:noFill/>
        </p:spPr>
        <p:txBody>
          <a:bodyPr wrap="square" rtlCol="0">
            <a:spAutoFit/>
          </a:bodyPr>
          <a:lstStyle/>
          <a:p>
            <a:pPr algn="r"/>
            <a:r>
              <a:rPr lang="en-US" dirty="0" smtClean="0">
                <a:latin typeface="Gill Sans Light" charset="0"/>
                <a:ea typeface="Gill Sans Light" charset="0"/>
                <a:cs typeface="Gill Sans Light" charset="0"/>
              </a:rPr>
              <a:t>Innovate new business models</a:t>
            </a:r>
            <a:br>
              <a:rPr lang="en-US" dirty="0" smtClean="0">
                <a:latin typeface="Gill Sans Light" charset="0"/>
                <a:ea typeface="Gill Sans Light" charset="0"/>
                <a:cs typeface="Gill Sans Light" charset="0"/>
              </a:rPr>
            </a:br>
            <a:r>
              <a:rPr lang="en-US" dirty="0" smtClean="0">
                <a:latin typeface="Gill Sans Light" charset="0"/>
                <a:ea typeface="Gill Sans Light" charset="0"/>
                <a:cs typeface="Gill Sans Light" charset="0"/>
              </a:rPr>
              <a:t>that allow data to be freely available and that still preserves academic freedom </a:t>
            </a:r>
            <a:endParaRPr lang="en-US" dirty="0">
              <a:latin typeface="Gill Sans Light" charset="0"/>
              <a:ea typeface="Gill Sans Light" charset="0"/>
              <a:cs typeface="Gill Sans Light" charset="0"/>
            </a:endParaRPr>
          </a:p>
        </p:txBody>
      </p:sp>
      <p:sp>
        <p:nvSpPr>
          <p:cNvPr id="27" name="TextBox 26"/>
          <p:cNvSpPr txBox="1"/>
          <p:nvPr/>
        </p:nvSpPr>
        <p:spPr>
          <a:xfrm>
            <a:off x="5029201" y="4143484"/>
            <a:ext cx="3486150" cy="1200329"/>
          </a:xfrm>
          <a:prstGeom prst="rect">
            <a:avLst/>
          </a:prstGeom>
          <a:noFill/>
        </p:spPr>
        <p:txBody>
          <a:bodyPr wrap="square" rtlCol="0">
            <a:spAutoFit/>
          </a:bodyPr>
          <a:lstStyle/>
          <a:p>
            <a:pPr algn="r"/>
            <a:r>
              <a:rPr lang="en-US" dirty="0" smtClean="0">
                <a:latin typeface="Gill Sans Light" charset="0"/>
                <a:ea typeface="Gill Sans Light" charset="0"/>
                <a:cs typeface="Gill Sans Light" charset="0"/>
              </a:rPr>
              <a:t>Improve technology solutions so</a:t>
            </a:r>
            <a:br>
              <a:rPr lang="en-US" dirty="0" smtClean="0">
                <a:latin typeface="Gill Sans Light" charset="0"/>
                <a:ea typeface="Gill Sans Light" charset="0"/>
                <a:cs typeface="Gill Sans Light" charset="0"/>
              </a:rPr>
            </a:br>
            <a:r>
              <a:rPr lang="en-US" dirty="0" smtClean="0">
                <a:latin typeface="Gill Sans Light" charset="0"/>
                <a:ea typeface="Gill Sans Light" charset="0"/>
                <a:cs typeface="Gill Sans Light" charset="0"/>
              </a:rPr>
              <a:t>that data can not only be stored by </a:t>
            </a:r>
            <a:r>
              <a:rPr lang="en-US" dirty="0" err="1" smtClean="0">
                <a:latin typeface="Gill Sans Light" charset="0"/>
                <a:ea typeface="Gill Sans Light" charset="0"/>
                <a:cs typeface="Gill Sans Light" charset="0"/>
              </a:rPr>
              <a:t>provenence</a:t>
            </a:r>
            <a:r>
              <a:rPr lang="en-US" dirty="0" smtClean="0">
                <a:latin typeface="Gill Sans Light" charset="0"/>
                <a:ea typeface="Gill Sans Light" charset="0"/>
                <a:cs typeface="Gill Sans Light" charset="0"/>
              </a:rPr>
              <a:t> bet preserved and curation be more automated</a:t>
            </a:r>
            <a:endParaRPr lang="en-US" dirty="0">
              <a:latin typeface="Gill Sans Light" charset="0"/>
              <a:ea typeface="Gill Sans Light" charset="0"/>
              <a:cs typeface="Gill Sans Light" charset="0"/>
            </a:endParaRPr>
          </a:p>
        </p:txBody>
      </p:sp>
    </p:spTree>
    <p:extLst>
      <p:ext uri="{BB962C8B-B14F-4D97-AF65-F5344CB8AC3E}">
        <p14:creationId xmlns:p14="http://schemas.microsoft.com/office/powerpoint/2010/main" val="196976490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FFFFFF"/>
                </a:solidFill>
                <a:latin typeface="Gill Sans Light"/>
                <a:cs typeface="Gill Sans Light"/>
              </a:rPr>
              <a:t>In truth, we must all play our part...</a:t>
            </a:r>
            <a:endParaRPr lang="en-US" dirty="0">
              <a:solidFill>
                <a:srgbClr val="FFFFFF"/>
              </a:solidFill>
              <a:latin typeface="Gill Sans Light"/>
              <a:cs typeface="Gill Sans Light"/>
            </a:endParaRPr>
          </a:p>
        </p:txBody>
      </p:sp>
      <p:grpSp>
        <p:nvGrpSpPr>
          <p:cNvPr id="28" name="Group 27"/>
          <p:cNvGrpSpPr/>
          <p:nvPr/>
        </p:nvGrpSpPr>
        <p:grpSpPr>
          <a:xfrm>
            <a:off x="3757876" y="1602680"/>
            <a:ext cx="1346200" cy="394732"/>
            <a:chOff x="597424" y="3568700"/>
            <a:chExt cx="1346200" cy="394732"/>
          </a:xfrm>
        </p:grpSpPr>
        <p:sp>
          <p:nvSpPr>
            <p:cNvPr id="29" name="TextBox 28"/>
            <p:cNvSpPr txBox="1"/>
            <p:nvPr/>
          </p:nvSpPr>
          <p:spPr>
            <a:xfrm>
              <a:off x="692481" y="3594100"/>
              <a:ext cx="1156086" cy="369332"/>
            </a:xfrm>
            <a:prstGeom prst="rect">
              <a:avLst/>
            </a:prstGeom>
            <a:noFill/>
          </p:spPr>
          <p:txBody>
            <a:bodyPr wrap="none" rtlCol="0">
              <a:spAutoFit/>
            </a:bodyPr>
            <a:lstStyle/>
            <a:p>
              <a:r>
                <a:rPr lang="en-US" dirty="0" smtClean="0">
                  <a:latin typeface="Gill Sans Light" charset="0"/>
                  <a:ea typeface="Gill Sans Light" charset="0"/>
                  <a:cs typeface="Gill Sans Light" charset="0"/>
                </a:rPr>
                <a:t>Institutions</a:t>
              </a:r>
              <a:endParaRPr lang="en-US" dirty="0">
                <a:latin typeface="Gill Sans Light" charset="0"/>
                <a:ea typeface="Gill Sans Light" charset="0"/>
                <a:cs typeface="Gill Sans Light" charset="0"/>
              </a:endParaRPr>
            </a:p>
          </p:txBody>
        </p:sp>
        <p:cxnSp>
          <p:nvCxnSpPr>
            <p:cNvPr id="30" name="Straight Connector 29"/>
            <p:cNvCxnSpPr/>
            <p:nvPr/>
          </p:nvCxnSpPr>
          <p:spPr>
            <a:xfrm>
              <a:off x="597424" y="3568700"/>
              <a:ext cx="13462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597424" y="3963432"/>
              <a:ext cx="13462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2" name="TextBox 31"/>
          <p:cNvSpPr txBox="1"/>
          <p:nvPr/>
        </p:nvSpPr>
        <p:spPr>
          <a:xfrm>
            <a:off x="2687901" y="2190867"/>
            <a:ext cx="3486150" cy="3970318"/>
          </a:xfrm>
          <a:prstGeom prst="rect">
            <a:avLst/>
          </a:prstGeom>
          <a:noFill/>
        </p:spPr>
        <p:txBody>
          <a:bodyPr wrap="square" rtlCol="0">
            <a:spAutoFit/>
          </a:bodyPr>
          <a:lstStyle/>
          <a:p>
            <a:pPr algn="ctr"/>
            <a:r>
              <a:rPr lang="en-US" dirty="0" smtClean="0">
                <a:latin typeface="Gill Sans Light" charset="0"/>
                <a:ea typeface="Gill Sans Light" charset="0"/>
                <a:cs typeface="Gill Sans Light" charset="0"/>
              </a:rPr>
              <a:t>Engage with technology </a:t>
            </a:r>
            <a:r>
              <a:rPr lang="mr-IN" dirty="0" smtClean="0">
                <a:latin typeface="Gill Sans Light" charset="0"/>
                <a:ea typeface="Gill Sans Light" charset="0"/>
                <a:cs typeface="Gill Sans Light" charset="0"/>
              </a:rPr>
              <a:t>–</a:t>
            </a:r>
            <a:r>
              <a:rPr lang="en-US" dirty="0" smtClean="0">
                <a:latin typeface="Gill Sans Light" charset="0"/>
                <a:ea typeface="Gill Sans Light" charset="0"/>
                <a:cs typeface="Gill Sans Light" charset="0"/>
              </a:rPr>
              <a:t> don’t assume that a digital repository will automatically “</a:t>
            </a:r>
            <a:r>
              <a:rPr lang="en-US" dirty="0" err="1" smtClean="0">
                <a:latin typeface="Gill Sans Light" charset="0"/>
                <a:ea typeface="Gill Sans Light" charset="0"/>
                <a:cs typeface="Gill Sans Light" charset="0"/>
              </a:rPr>
              <a:t>innoculate</a:t>
            </a:r>
            <a:r>
              <a:rPr lang="en-US" dirty="0" smtClean="0">
                <a:latin typeface="Gill Sans Light" charset="0"/>
                <a:ea typeface="Gill Sans Light" charset="0"/>
                <a:cs typeface="Gill Sans Light" charset="0"/>
              </a:rPr>
              <a:t>” you against OA</a:t>
            </a:r>
            <a:r>
              <a:rPr lang="mr-IN" dirty="0" smtClean="0">
                <a:latin typeface="Gill Sans Light" charset="0"/>
                <a:ea typeface="Gill Sans Light" charset="0"/>
                <a:cs typeface="Gill Sans Light" charset="0"/>
              </a:rPr>
              <a:t>…</a:t>
            </a:r>
            <a:r>
              <a:rPr lang="en-GB" dirty="0" smtClean="0">
                <a:latin typeface="Gill Sans Light" charset="0"/>
                <a:ea typeface="Gill Sans Light" charset="0"/>
                <a:cs typeface="Gill Sans Light" charset="0"/>
              </a:rPr>
              <a:t>this is a bigger issue and you need to think</a:t>
            </a:r>
            <a:endParaRPr lang="en-US" dirty="0" smtClean="0">
              <a:latin typeface="Gill Sans Light" charset="0"/>
              <a:ea typeface="Gill Sans Light" charset="0"/>
              <a:cs typeface="Gill Sans Light" charset="0"/>
            </a:endParaRPr>
          </a:p>
          <a:p>
            <a:pPr algn="ctr"/>
            <a:endParaRPr lang="en-US" dirty="0">
              <a:latin typeface="Gill Sans Light" charset="0"/>
              <a:ea typeface="Gill Sans Light" charset="0"/>
              <a:cs typeface="Gill Sans Light" charset="0"/>
            </a:endParaRPr>
          </a:p>
          <a:p>
            <a:pPr algn="ctr"/>
            <a:r>
              <a:rPr lang="en-US" dirty="0" smtClean="0">
                <a:latin typeface="Gill Sans Light" charset="0"/>
                <a:ea typeface="Gill Sans Light" charset="0"/>
                <a:cs typeface="Gill Sans Light" charset="0"/>
              </a:rPr>
              <a:t>facilitate culture change</a:t>
            </a:r>
            <a:r>
              <a:rPr lang="mr-IN" dirty="0" smtClean="0">
                <a:latin typeface="Gill Sans Light" charset="0"/>
                <a:ea typeface="Gill Sans Light" charset="0"/>
                <a:cs typeface="Gill Sans Light" charset="0"/>
              </a:rPr>
              <a:t>…</a:t>
            </a:r>
            <a:endParaRPr lang="en-GB" dirty="0" smtClean="0">
              <a:latin typeface="Gill Sans Light" charset="0"/>
              <a:ea typeface="Gill Sans Light" charset="0"/>
              <a:cs typeface="Gill Sans Light" charset="0"/>
            </a:endParaRPr>
          </a:p>
          <a:p>
            <a:pPr algn="ctr"/>
            <a:r>
              <a:rPr lang="en-GB" dirty="0" smtClean="0">
                <a:latin typeface="Gill Sans Light" charset="0"/>
                <a:ea typeface="Gill Sans Light" charset="0"/>
                <a:cs typeface="Gill Sans Light" charset="0"/>
              </a:rPr>
              <a:t>outreach programs to help change the culture and educate young academics about the positive side of sharing data</a:t>
            </a:r>
          </a:p>
          <a:p>
            <a:pPr algn="ctr"/>
            <a:endParaRPr lang="en-GB" dirty="0" smtClean="0">
              <a:latin typeface="Gill Sans Light" charset="0"/>
              <a:ea typeface="Gill Sans Light" charset="0"/>
              <a:cs typeface="Gill Sans Light" charset="0"/>
            </a:endParaRPr>
          </a:p>
          <a:p>
            <a:pPr algn="ctr"/>
            <a:r>
              <a:rPr lang="en-GB" dirty="0" smtClean="0">
                <a:latin typeface="Gill Sans Light" charset="0"/>
                <a:ea typeface="Gill Sans Light" charset="0"/>
                <a:cs typeface="Gill Sans Light" charset="0"/>
              </a:rPr>
              <a:t>MAKE SOMEONE A PROFESSOR FOR SHARING DATA!</a:t>
            </a:r>
            <a:endParaRPr lang="en-US" dirty="0">
              <a:latin typeface="Gill Sans Light" charset="0"/>
              <a:ea typeface="Gill Sans Light" charset="0"/>
              <a:cs typeface="Gill Sans Light" charset="0"/>
            </a:endParaRPr>
          </a:p>
        </p:txBody>
      </p:sp>
    </p:spTree>
    <p:extLst>
      <p:ext uri="{BB962C8B-B14F-4D97-AF65-F5344CB8AC3E}">
        <p14:creationId xmlns:p14="http://schemas.microsoft.com/office/powerpoint/2010/main" val="150744006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25286" y="1290637"/>
            <a:ext cx="7293428" cy="1569660"/>
          </a:xfrm>
          <a:prstGeom prst="rect">
            <a:avLst/>
          </a:prstGeom>
          <a:noFill/>
        </p:spPr>
        <p:txBody>
          <a:bodyPr wrap="square" rtlCol="0">
            <a:spAutoFit/>
          </a:bodyPr>
          <a:lstStyle/>
          <a:p>
            <a:pPr algn="ctr">
              <a:spcBef>
                <a:spcPct val="0"/>
              </a:spcBef>
            </a:pPr>
            <a:r>
              <a:rPr lang="en-US" sz="4800" dirty="0" smtClean="0">
                <a:solidFill>
                  <a:srgbClr val="FFFFFF"/>
                </a:solidFill>
                <a:latin typeface="Gill Sans Light"/>
                <a:ea typeface="+mj-ea"/>
                <a:cs typeface="Gill Sans Light"/>
              </a:rPr>
              <a:t>Are we, and should we be “open by default”?</a:t>
            </a:r>
            <a:endParaRPr lang="en-US" sz="4800" dirty="0">
              <a:solidFill>
                <a:srgbClr val="FFFFFF"/>
              </a:solidFill>
              <a:latin typeface="Gill Sans Light"/>
              <a:ea typeface="+mj-ea"/>
              <a:cs typeface="Gill Sans Light"/>
            </a:endParaRPr>
          </a:p>
        </p:txBody>
      </p:sp>
    </p:spTree>
    <p:extLst>
      <p:ext uri="{BB962C8B-B14F-4D97-AF65-F5344CB8AC3E}">
        <p14:creationId xmlns:p14="http://schemas.microsoft.com/office/powerpoint/2010/main" val="196722044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9143" y="334297"/>
            <a:ext cx="4324250" cy="6061587"/>
          </a:xfrm>
          <a:prstGeom prst="rect">
            <a:avLst/>
          </a:prstGeom>
        </p:spPr>
      </p:pic>
      <p:sp>
        <p:nvSpPr>
          <p:cNvPr id="3" name="TextBox 2"/>
          <p:cNvSpPr txBox="1"/>
          <p:nvPr/>
        </p:nvSpPr>
        <p:spPr>
          <a:xfrm>
            <a:off x="4837064" y="334297"/>
            <a:ext cx="4132478" cy="6309420"/>
          </a:xfrm>
          <a:prstGeom prst="rect">
            <a:avLst/>
          </a:prstGeom>
          <a:noFill/>
        </p:spPr>
        <p:txBody>
          <a:bodyPr wrap="none" rtlCol="0">
            <a:spAutoFit/>
          </a:bodyPr>
          <a:lstStyle/>
          <a:p>
            <a:r>
              <a:rPr lang="en-US" sz="1400" dirty="0" smtClean="0"/>
              <a:t>Results of a survey carried out in collaboration with</a:t>
            </a:r>
            <a:br>
              <a:rPr lang="en-US" sz="1400" dirty="0" smtClean="0"/>
            </a:br>
            <a:r>
              <a:rPr lang="en-US" sz="1400" dirty="0" err="1" smtClean="0"/>
              <a:t>SpringerNature</a:t>
            </a:r>
            <a:r>
              <a:rPr lang="en-US" sz="1400" dirty="0" smtClean="0"/>
              <a:t> and Digital Science.  Circa 2000 faculty</a:t>
            </a:r>
            <a:br>
              <a:rPr lang="en-US" sz="1400" dirty="0" smtClean="0"/>
            </a:br>
            <a:r>
              <a:rPr lang="en-US" sz="1400" dirty="0" smtClean="0"/>
              <a:t>and staff surveyed about their relationship with open</a:t>
            </a:r>
            <a:br>
              <a:rPr lang="en-US" sz="1400" dirty="0" smtClean="0"/>
            </a:br>
            <a:r>
              <a:rPr lang="en-US" sz="1400" dirty="0" smtClean="0"/>
              <a:t>data.</a:t>
            </a:r>
          </a:p>
          <a:p>
            <a:endParaRPr lang="en-US" sz="1400" dirty="0"/>
          </a:p>
          <a:p>
            <a:r>
              <a:rPr lang="en-US" sz="1400" dirty="0" smtClean="0"/>
              <a:t>Forward by Sir Nigel </a:t>
            </a:r>
            <a:r>
              <a:rPr lang="en-US" sz="1400" dirty="0" err="1" smtClean="0"/>
              <a:t>Shadbolt</a:t>
            </a:r>
            <a:r>
              <a:rPr lang="en-US" sz="1400" dirty="0" smtClean="0"/>
              <a:t>, Founder of the Open </a:t>
            </a:r>
            <a:br>
              <a:rPr lang="en-US" sz="1400" dirty="0" smtClean="0"/>
            </a:br>
            <a:r>
              <a:rPr lang="en-US" sz="1400" dirty="0" smtClean="0"/>
              <a:t>Data Institute in the UK</a:t>
            </a:r>
          </a:p>
          <a:p>
            <a:endParaRPr lang="en-US" sz="1400" dirty="0"/>
          </a:p>
          <a:p>
            <a:r>
              <a:rPr lang="en-US" sz="1400" dirty="0" smtClean="0"/>
              <a:t>Articles from experts and practitioners:</a:t>
            </a:r>
          </a:p>
          <a:p>
            <a:endParaRPr lang="en-US" sz="1400" dirty="0"/>
          </a:p>
          <a:p>
            <a:pPr marL="285750" indent="-285750">
              <a:buFont typeface="Arial" charset="0"/>
              <a:buChar char="•"/>
            </a:pPr>
            <a:r>
              <a:rPr lang="en-US" sz="1200" dirty="0" smtClean="0"/>
              <a:t>Why Open Data Now? Big Data, Knowledge</a:t>
            </a:r>
            <a:br>
              <a:rPr lang="en-US" sz="1200" dirty="0" smtClean="0"/>
            </a:br>
            <a:r>
              <a:rPr lang="en-US" sz="1200" dirty="0" smtClean="0"/>
              <a:t>Production and the Political Economy of Research</a:t>
            </a:r>
            <a:br>
              <a:rPr lang="en-US" sz="1200" dirty="0" smtClean="0"/>
            </a:br>
            <a:endParaRPr lang="en-US" sz="1200" dirty="0" smtClean="0"/>
          </a:p>
          <a:p>
            <a:pPr marL="285750" indent="-285750">
              <a:buFont typeface="Arial" charset="0"/>
              <a:buChar char="•"/>
            </a:pPr>
            <a:r>
              <a:rPr lang="en-US" sz="1200" dirty="0" smtClean="0"/>
              <a:t>Open Data Will Save Lives </a:t>
            </a:r>
            <a:r>
              <a:rPr lang="mr-IN" sz="1200" dirty="0" smtClean="0"/>
              <a:t>–</a:t>
            </a:r>
            <a:r>
              <a:rPr lang="en-US" sz="1200" dirty="0" smtClean="0"/>
              <a:t> Notes from the </a:t>
            </a:r>
            <a:r>
              <a:rPr lang="en-US" sz="1200" dirty="0" err="1" smtClean="0"/>
              <a:t>AllTrials</a:t>
            </a:r>
            <a:r>
              <a:rPr lang="en-US" sz="1200" dirty="0" smtClean="0"/>
              <a:t/>
            </a:r>
            <a:br>
              <a:rPr lang="en-US" sz="1200" dirty="0" smtClean="0"/>
            </a:br>
            <a:r>
              <a:rPr lang="en-US" sz="1200" dirty="0" smtClean="0"/>
              <a:t>Campaign for Clinical Trials Transparency</a:t>
            </a:r>
            <a:br>
              <a:rPr lang="en-US" sz="1200" dirty="0" smtClean="0"/>
            </a:br>
            <a:endParaRPr lang="en-US" sz="1200" dirty="0" smtClean="0"/>
          </a:p>
          <a:p>
            <a:pPr marL="285750" indent="-285750">
              <a:buFont typeface="Arial" charset="0"/>
              <a:buChar char="•"/>
            </a:pPr>
            <a:r>
              <a:rPr lang="en-US" sz="1200" dirty="0" smtClean="0"/>
              <a:t>Practical Steps for Increasing the Openness and </a:t>
            </a:r>
            <a:br>
              <a:rPr lang="en-US" sz="1200" dirty="0" smtClean="0"/>
            </a:br>
            <a:r>
              <a:rPr lang="en-US" sz="1200" dirty="0" smtClean="0"/>
              <a:t>Reproducibility of Research Data</a:t>
            </a:r>
          </a:p>
          <a:p>
            <a:pPr marL="285750" indent="-285750">
              <a:buFont typeface="Arial" charset="0"/>
              <a:buChar char="•"/>
            </a:pPr>
            <a:endParaRPr lang="en-US" sz="1200" dirty="0"/>
          </a:p>
          <a:p>
            <a:pPr marL="285750" indent="-285750">
              <a:buFont typeface="Arial" charset="0"/>
              <a:buChar char="•"/>
            </a:pPr>
            <a:r>
              <a:rPr lang="en-US" sz="1200" dirty="0" smtClean="0"/>
              <a:t>Emerging Policies for Open Research Data in the US</a:t>
            </a:r>
            <a:br>
              <a:rPr lang="en-US" sz="1200" dirty="0" smtClean="0"/>
            </a:br>
            <a:endParaRPr lang="en-US" sz="1200" dirty="0" smtClean="0"/>
          </a:p>
          <a:p>
            <a:pPr marL="285750" indent="-285750">
              <a:buFont typeface="Arial" charset="0"/>
              <a:buChar char="•"/>
            </a:pPr>
            <a:r>
              <a:rPr lang="en-US" sz="1200" dirty="0" smtClean="0"/>
              <a:t>Building Trust </a:t>
            </a:r>
            <a:r>
              <a:rPr lang="mr-IN" sz="1200" dirty="0" smtClean="0"/>
              <a:t>–</a:t>
            </a:r>
            <a:r>
              <a:rPr lang="en-US" sz="1200" dirty="0" smtClean="0"/>
              <a:t> The State of Open Data in Burkina </a:t>
            </a:r>
            <a:br>
              <a:rPr lang="en-US" sz="1200" dirty="0" smtClean="0"/>
            </a:br>
            <a:r>
              <a:rPr lang="en-US" sz="1200" dirty="0" smtClean="0"/>
              <a:t>Faso</a:t>
            </a:r>
          </a:p>
          <a:p>
            <a:pPr marL="285750" indent="-285750">
              <a:buFont typeface="Arial" charset="0"/>
              <a:buChar char="•"/>
            </a:pPr>
            <a:endParaRPr lang="en-US" sz="1200" dirty="0"/>
          </a:p>
          <a:p>
            <a:pPr marL="285750" indent="-285750">
              <a:buFont typeface="Arial" charset="0"/>
              <a:buChar char="•"/>
            </a:pPr>
            <a:r>
              <a:rPr lang="en-US" sz="1200" dirty="0" smtClean="0"/>
              <a:t>The State of Australian Research Data </a:t>
            </a:r>
            <a:r>
              <a:rPr lang="mr-IN" sz="1200" dirty="0" smtClean="0"/>
              <a:t>–</a:t>
            </a:r>
            <a:r>
              <a:rPr lang="en-US" sz="1200" dirty="0" smtClean="0"/>
              <a:t> Systems </a:t>
            </a:r>
            <a:br>
              <a:rPr lang="en-US" sz="1200" dirty="0" smtClean="0"/>
            </a:br>
            <a:r>
              <a:rPr lang="en-US" sz="1200" dirty="0" smtClean="0"/>
              <a:t>are ready but where are the incentives?</a:t>
            </a:r>
          </a:p>
          <a:p>
            <a:pPr marL="285750" indent="-285750">
              <a:buFont typeface="Arial" charset="0"/>
              <a:buChar char="•"/>
            </a:pPr>
            <a:endParaRPr lang="en-US" sz="1200" dirty="0"/>
          </a:p>
          <a:p>
            <a:pPr marL="285750" indent="-285750">
              <a:buFont typeface="Arial" charset="0"/>
              <a:buChar char="•"/>
            </a:pPr>
            <a:r>
              <a:rPr lang="en-US" sz="1200" dirty="0" smtClean="0"/>
              <a:t>Can Japan Catch up? Fostering Culture, People, and</a:t>
            </a:r>
            <a:br>
              <a:rPr lang="en-US" sz="1200" dirty="0" smtClean="0"/>
            </a:br>
            <a:r>
              <a:rPr lang="en-US" sz="1200" dirty="0" smtClean="0"/>
              <a:t>Community for Research Data</a:t>
            </a:r>
          </a:p>
          <a:p>
            <a:pPr marL="285750" indent="-285750">
              <a:buFont typeface="Arial" charset="0"/>
              <a:buChar char="•"/>
            </a:pPr>
            <a:endParaRPr lang="en-US" sz="1200" dirty="0" smtClean="0"/>
          </a:p>
          <a:p>
            <a:pPr marL="285750" indent="-285750">
              <a:buFont typeface="Arial" charset="0"/>
              <a:buChar char="•"/>
            </a:pPr>
            <a:r>
              <a:rPr lang="en-US" sz="1200" dirty="0" smtClean="0"/>
              <a:t>The Bird in Hand: Humanities Research in the Age of </a:t>
            </a:r>
            <a:br>
              <a:rPr lang="en-US" sz="1200" dirty="0" smtClean="0"/>
            </a:br>
            <a:r>
              <a:rPr lang="en-US" sz="1200" dirty="0" smtClean="0"/>
              <a:t>Open Data.</a:t>
            </a:r>
            <a:endParaRPr lang="en-US" sz="1200" dirty="0"/>
          </a:p>
        </p:txBody>
      </p:sp>
      <p:sp>
        <p:nvSpPr>
          <p:cNvPr id="4" name="Rectangle 3"/>
          <p:cNvSpPr/>
          <p:nvPr/>
        </p:nvSpPr>
        <p:spPr>
          <a:xfrm>
            <a:off x="4837064" y="334297"/>
            <a:ext cx="4061130" cy="98322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445099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0900" y="1707110"/>
            <a:ext cx="7670800" cy="1416331"/>
          </a:xfrm>
          <a:prstGeom prst="rect">
            <a:avLst/>
          </a:prstGeom>
        </p:spPr>
      </p:pic>
      <p:sp>
        <p:nvSpPr>
          <p:cNvPr id="3" name="TextBox 2"/>
          <p:cNvSpPr txBox="1"/>
          <p:nvPr/>
        </p:nvSpPr>
        <p:spPr>
          <a:xfrm>
            <a:off x="850900" y="495113"/>
            <a:ext cx="7293428" cy="830997"/>
          </a:xfrm>
          <a:prstGeom prst="rect">
            <a:avLst/>
          </a:prstGeom>
          <a:noFill/>
        </p:spPr>
        <p:txBody>
          <a:bodyPr wrap="square" rtlCol="0">
            <a:spAutoFit/>
          </a:bodyPr>
          <a:lstStyle/>
          <a:p>
            <a:pPr algn="ctr">
              <a:spcBef>
                <a:spcPct val="0"/>
              </a:spcBef>
            </a:pPr>
            <a:r>
              <a:rPr lang="en-US" sz="4800" smtClean="0">
                <a:solidFill>
                  <a:srgbClr val="FFFFFF"/>
                </a:solidFill>
                <a:latin typeface="Gill Sans Light"/>
                <a:ea typeface="+mj-ea"/>
                <a:cs typeface="Gill Sans Light"/>
              </a:rPr>
              <a:t>Awareness</a:t>
            </a:r>
            <a:endParaRPr lang="en-US" sz="4800" dirty="0">
              <a:solidFill>
                <a:srgbClr val="FFFFFF"/>
              </a:solidFill>
              <a:latin typeface="Gill Sans Light"/>
              <a:ea typeface="+mj-ea"/>
              <a:cs typeface="Gill Sans Light"/>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3740" y="3504441"/>
            <a:ext cx="8227359" cy="2491428"/>
          </a:xfrm>
          <a:prstGeom prst="rect">
            <a:avLst/>
          </a:prstGeom>
        </p:spPr>
      </p:pic>
    </p:spTree>
    <p:extLst>
      <p:ext uri="{BB962C8B-B14F-4D97-AF65-F5344CB8AC3E}">
        <p14:creationId xmlns:p14="http://schemas.microsoft.com/office/powerpoint/2010/main" val="132280037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42475" y="1909482"/>
            <a:ext cx="6725760" cy="2816412"/>
          </a:xfrm>
          <a:prstGeom prst="rect">
            <a:avLst/>
          </a:prstGeom>
        </p:spPr>
      </p:pic>
      <p:sp>
        <p:nvSpPr>
          <p:cNvPr id="3" name="TextBox 2"/>
          <p:cNvSpPr txBox="1"/>
          <p:nvPr/>
        </p:nvSpPr>
        <p:spPr>
          <a:xfrm>
            <a:off x="850900" y="495113"/>
            <a:ext cx="7293428" cy="830997"/>
          </a:xfrm>
          <a:prstGeom prst="rect">
            <a:avLst/>
          </a:prstGeom>
          <a:noFill/>
        </p:spPr>
        <p:txBody>
          <a:bodyPr wrap="square" rtlCol="0">
            <a:spAutoFit/>
          </a:bodyPr>
          <a:lstStyle/>
          <a:p>
            <a:pPr algn="ctr">
              <a:spcBef>
                <a:spcPct val="0"/>
              </a:spcBef>
            </a:pPr>
            <a:r>
              <a:rPr lang="en-US" sz="4800" smtClean="0">
                <a:solidFill>
                  <a:srgbClr val="FFFFFF"/>
                </a:solidFill>
                <a:latin typeface="Gill Sans Light"/>
                <a:ea typeface="+mj-ea"/>
                <a:cs typeface="Gill Sans Light"/>
              </a:rPr>
              <a:t>Awareness</a:t>
            </a:r>
            <a:endParaRPr lang="en-US" sz="4800" dirty="0">
              <a:solidFill>
                <a:srgbClr val="FFFFFF"/>
              </a:solidFill>
              <a:latin typeface="Gill Sans Light"/>
              <a:ea typeface="+mj-ea"/>
              <a:cs typeface="Gill Sans Light"/>
            </a:endParaRPr>
          </a:p>
        </p:txBody>
      </p:sp>
    </p:spTree>
    <p:extLst>
      <p:ext uri="{BB962C8B-B14F-4D97-AF65-F5344CB8AC3E}">
        <p14:creationId xmlns:p14="http://schemas.microsoft.com/office/powerpoint/2010/main" val="162955412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59859" y="1031980"/>
            <a:ext cx="6721790" cy="5234349"/>
          </a:xfrm>
          <a:prstGeom prst="rect">
            <a:avLst/>
          </a:prstGeom>
        </p:spPr>
      </p:pic>
      <p:sp>
        <p:nvSpPr>
          <p:cNvPr id="3" name="TextBox 2"/>
          <p:cNvSpPr txBox="1"/>
          <p:nvPr/>
        </p:nvSpPr>
        <p:spPr>
          <a:xfrm>
            <a:off x="850900" y="495113"/>
            <a:ext cx="7293428" cy="830997"/>
          </a:xfrm>
          <a:prstGeom prst="rect">
            <a:avLst/>
          </a:prstGeom>
          <a:noFill/>
        </p:spPr>
        <p:txBody>
          <a:bodyPr wrap="square" rtlCol="0">
            <a:spAutoFit/>
          </a:bodyPr>
          <a:lstStyle/>
          <a:p>
            <a:pPr algn="ctr">
              <a:spcBef>
                <a:spcPct val="0"/>
              </a:spcBef>
            </a:pPr>
            <a:r>
              <a:rPr lang="en-US" sz="4800" dirty="0" smtClean="0">
                <a:solidFill>
                  <a:srgbClr val="FFFFFF"/>
                </a:solidFill>
                <a:latin typeface="Gill Sans Light"/>
                <a:ea typeface="+mj-ea"/>
                <a:cs typeface="Gill Sans Light"/>
              </a:rPr>
              <a:t>Understanding</a:t>
            </a:r>
            <a:endParaRPr lang="en-US" sz="4800" dirty="0">
              <a:solidFill>
                <a:srgbClr val="FFFFFF"/>
              </a:solidFill>
              <a:latin typeface="Gill Sans Light"/>
              <a:ea typeface="+mj-ea"/>
              <a:cs typeface="Gill Sans Light"/>
            </a:endParaRPr>
          </a:p>
        </p:txBody>
      </p:sp>
    </p:spTree>
    <p:extLst>
      <p:ext uri="{BB962C8B-B14F-4D97-AF65-F5344CB8AC3E}">
        <p14:creationId xmlns:p14="http://schemas.microsoft.com/office/powerpoint/2010/main" val="15704086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74377" y="1497519"/>
            <a:ext cx="6481481" cy="4618423"/>
          </a:xfrm>
          <a:prstGeom prst="rect">
            <a:avLst/>
          </a:prstGeom>
        </p:spPr>
      </p:pic>
      <p:sp>
        <p:nvSpPr>
          <p:cNvPr id="4" name="TextBox 3"/>
          <p:cNvSpPr txBox="1"/>
          <p:nvPr/>
        </p:nvSpPr>
        <p:spPr>
          <a:xfrm>
            <a:off x="850900" y="495113"/>
            <a:ext cx="7293428" cy="830997"/>
          </a:xfrm>
          <a:prstGeom prst="rect">
            <a:avLst/>
          </a:prstGeom>
          <a:noFill/>
        </p:spPr>
        <p:txBody>
          <a:bodyPr wrap="square" rtlCol="0">
            <a:spAutoFit/>
          </a:bodyPr>
          <a:lstStyle/>
          <a:p>
            <a:pPr algn="ctr">
              <a:spcBef>
                <a:spcPct val="0"/>
              </a:spcBef>
            </a:pPr>
            <a:r>
              <a:rPr lang="en-US" sz="4800" dirty="0" smtClean="0">
                <a:solidFill>
                  <a:srgbClr val="FFFFFF"/>
                </a:solidFill>
                <a:latin typeface="Gill Sans Light"/>
                <a:ea typeface="+mj-ea"/>
                <a:cs typeface="Gill Sans Light"/>
              </a:rPr>
              <a:t>Acceptance</a:t>
            </a:r>
            <a:endParaRPr lang="en-US" sz="4800" dirty="0">
              <a:solidFill>
                <a:srgbClr val="FFFFFF"/>
              </a:solidFill>
              <a:latin typeface="Gill Sans Light"/>
              <a:ea typeface="+mj-ea"/>
              <a:cs typeface="Gill Sans Light"/>
            </a:endParaRPr>
          </a:p>
        </p:txBody>
      </p:sp>
    </p:spTree>
    <p:extLst>
      <p:ext uri="{BB962C8B-B14F-4D97-AF65-F5344CB8AC3E}">
        <p14:creationId xmlns:p14="http://schemas.microsoft.com/office/powerpoint/2010/main" val="17016467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22226"/>
            <a:ext cx="7886700" cy="1325563"/>
          </a:xfrm>
        </p:spPr>
        <p:txBody>
          <a:bodyPr>
            <a:normAutofit/>
          </a:bodyPr>
          <a:lstStyle/>
          <a:p>
            <a:pPr algn="ctr"/>
            <a:r>
              <a:rPr lang="en-US" dirty="0">
                <a:solidFill>
                  <a:srgbClr val="FFFFFF"/>
                </a:solidFill>
                <a:latin typeface="Gill Sans Light"/>
                <a:cs typeface="Gill Sans Light"/>
              </a:rPr>
              <a:t>Manifesto</a:t>
            </a:r>
          </a:p>
        </p:txBody>
      </p:sp>
      <p:sp>
        <p:nvSpPr>
          <p:cNvPr id="3" name="TextBox 2"/>
          <p:cNvSpPr txBox="1"/>
          <p:nvPr/>
        </p:nvSpPr>
        <p:spPr>
          <a:xfrm>
            <a:off x="925286" y="1290637"/>
            <a:ext cx="7293428" cy="5170646"/>
          </a:xfrm>
          <a:prstGeom prst="rect">
            <a:avLst/>
          </a:prstGeom>
          <a:noFill/>
        </p:spPr>
        <p:txBody>
          <a:bodyPr wrap="square" rtlCol="0">
            <a:spAutoFit/>
          </a:bodyPr>
          <a:lstStyle/>
          <a:p>
            <a:pPr algn="ctr">
              <a:spcBef>
                <a:spcPct val="0"/>
              </a:spcBef>
            </a:pPr>
            <a:r>
              <a:rPr lang="en-US" sz="3000" dirty="0">
                <a:solidFill>
                  <a:srgbClr val="FFFFFF"/>
                </a:solidFill>
                <a:latin typeface="Gill Sans Light"/>
                <a:ea typeface="+mj-ea"/>
                <a:cs typeface="Gill Sans Light"/>
              </a:rPr>
              <a:t>Capture early…</a:t>
            </a:r>
          </a:p>
          <a:p>
            <a:pPr algn="ctr">
              <a:spcBef>
                <a:spcPct val="0"/>
              </a:spcBef>
            </a:pPr>
            <a:endParaRPr lang="en-US" sz="2000" dirty="0">
              <a:solidFill>
                <a:srgbClr val="FFFFFF"/>
              </a:solidFill>
              <a:latin typeface="Gill Sans Light"/>
              <a:ea typeface="+mj-ea"/>
              <a:cs typeface="Gill Sans Light"/>
            </a:endParaRPr>
          </a:p>
          <a:p>
            <a:pPr algn="ctr">
              <a:spcBef>
                <a:spcPct val="0"/>
              </a:spcBef>
            </a:pPr>
            <a:r>
              <a:rPr lang="en-US" sz="2000" i="1" dirty="0">
                <a:solidFill>
                  <a:srgbClr val="FFFFFF"/>
                </a:solidFill>
                <a:latin typeface="Gill Sans Light"/>
                <a:ea typeface="+mj-ea"/>
                <a:cs typeface="Gill Sans Light"/>
              </a:rPr>
              <a:t>Publication is </a:t>
            </a:r>
            <a:r>
              <a:rPr lang="en-US" sz="2000" i="1" dirty="0" smtClean="0">
                <a:solidFill>
                  <a:srgbClr val="FFFFFF"/>
                </a:solidFill>
                <a:latin typeface="Gill Sans Light"/>
                <a:ea typeface="+mj-ea"/>
                <a:cs typeface="Gill Sans Light"/>
              </a:rPr>
              <a:t>no </a:t>
            </a:r>
            <a:r>
              <a:rPr lang="en-US" sz="2000" i="1" dirty="0">
                <a:solidFill>
                  <a:srgbClr val="FFFFFF"/>
                </a:solidFill>
                <a:latin typeface="Gill Sans Light"/>
                <a:ea typeface="+mj-ea"/>
                <a:cs typeface="Gill Sans Light"/>
              </a:rPr>
              <a:t>longer about a final record of work… its about a conversation regarding your data</a:t>
            </a:r>
          </a:p>
          <a:p>
            <a:pPr algn="ctr">
              <a:spcBef>
                <a:spcPct val="0"/>
              </a:spcBef>
            </a:pPr>
            <a:endParaRPr lang="en-US" sz="2000" dirty="0">
              <a:solidFill>
                <a:srgbClr val="FFFFFF"/>
              </a:solidFill>
              <a:latin typeface="Gill Sans Light"/>
              <a:ea typeface="+mj-ea"/>
              <a:cs typeface="Gill Sans Light"/>
            </a:endParaRPr>
          </a:p>
          <a:p>
            <a:pPr algn="ctr">
              <a:spcBef>
                <a:spcPct val="0"/>
              </a:spcBef>
            </a:pPr>
            <a:r>
              <a:rPr lang="en-US" sz="3000" dirty="0">
                <a:solidFill>
                  <a:srgbClr val="FFFFFF"/>
                </a:solidFill>
                <a:latin typeface="Gill Sans Light"/>
                <a:ea typeface="+mj-ea"/>
                <a:cs typeface="Gill Sans Light"/>
              </a:rPr>
              <a:t>Capture everything…</a:t>
            </a:r>
          </a:p>
          <a:p>
            <a:pPr algn="ctr">
              <a:spcBef>
                <a:spcPct val="0"/>
              </a:spcBef>
            </a:pPr>
            <a:endParaRPr lang="en-US" sz="2400" dirty="0">
              <a:solidFill>
                <a:srgbClr val="FFFFFF"/>
              </a:solidFill>
              <a:latin typeface="Gill Sans Light"/>
              <a:ea typeface="+mj-ea"/>
              <a:cs typeface="Gill Sans Light"/>
            </a:endParaRPr>
          </a:p>
          <a:p>
            <a:pPr algn="ctr">
              <a:spcBef>
                <a:spcPct val="0"/>
              </a:spcBef>
            </a:pPr>
            <a:r>
              <a:rPr lang="en-US" sz="2000" i="1" dirty="0">
                <a:solidFill>
                  <a:srgbClr val="FFFFFF"/>
                </a:solidFill>
                <a:latin typeface="Gill Sans Light"/>
                <a:ea typeface="+mj-ea"/>
                <a:cs typeface="Gill Sans Light"/>
              </a:rPr>
              <a:t>Small data, not just scientific data but </a:t>
            </a:r>
            <a:r>
              <a:rPr lang="en-US" sz="2000" i="1" u="sng" dirty="0">
                <a:solidFill>
                  <a:srgbClr val="FFFFFF"/>
                </a:solidFill>
                <a:latin typeface="Gill Sans Light"/>
                <a:ea typeface="+mj-ea"/>
                <a:cs typeface="Gill Sans Light"/>
              </a:rPr>
              <a:t>al</a:t>
            </a:r>
            <a:r>
              <a:rPr lang="en-US" sz="2000" i="1" dirty="0">
                <a:solidFill>
                  <a:srgbClr val="FFFFFF"/>
                </a:solidFill>
                <a:latin typeface="Gill Sans Light"/>
                <a:ea typeface="+mj-ea"/>
                <a:cs typeface="Gill Sans Light"/>
              </a:rPr>
              <a:t>l research data</a:t>
            </a:r>
          </a:p>
          <a:p>
            <a:pPr algn="ctr">
              <a:spcBef>
                <a:spcPct val="0"/>
              </a:spcBef>
            </a:pPr>
            <a:endParaRPr lang="en-US" sz="2000" dirty="0">
              <a:solidFill>
                <a:srgbClr val="FFFFFF"/>
              </a:solidFill>
              <a:latin typeface="Gill Sans Light"/>
              <a:ea typeface="+mj-ea"/>
              <a:cs typeface="Gill Sans Light"/>
            </a:endParaRPr>
          </a:p>
          <a:p>
            <a:pPr algn="ctr">
              <a:spcBef>
                <a:spcPct val="0"/>
              </a:spcBef>
            </a:pPr>
            <a:r>
              <a:rPr lang="en-US" sz="3000" dirty="0">
                <a:solidFill>
                  <a:srgbClr val="FFFFFF"/>
                </a:solidFill>
                <a:latin typeface="Gill Sans Light"/>
                <a:ea typeface="+mj-ea"/>
                <a:cs typeface="Gill Sans Light"/>
              </a:rPr>
              <a:t>Share </a:t>
            </a:r>
            <a:r>
              <a:rPr lang="en-US" sz="3000" dirty="0" smtClean="0">
                <a:solidFill>
                  <a:srgbClr val="FFFFFF"/>
                </a:solidFill>
                <a:latin typeface="Gill Sans Light"/>
                <a:ea typeface="+mj-ea"/>
                <a:cs typeface="Gill Sans Light"/>
              </a:rPr>
              <a:t>early…</a:t>
            </a:r>
            <a:endParaRPr lang="en-US" sz="3000" dirty="0">
              <a:solidFill>
                <a:srgbClr val="FFFFFF"/>
              </a:solidFill>
              <a:latin typeface="Gill Sans Light"/>
              <a:ea typeface="+mj-ea"/>
              <a:cs typeface="Gill Sans Light"/>
            </a:endParaRPr>
          </a:p>
          <a:p>
            <a:pPr algn="ctr">
              <a:spcBef>
                <a:spcPct val="0"/>
              </a:spcBef>
            </a:pPr>
            <a:endParaRPr lang="en-US" sz="2000" dirty="0">
              <a:solidFill>
                <a:srgbClr val="FFFFFF"/>
              </a:solidFill>
              <a:latin typeface="Gill Sans Light"/>
              <a:ea typeface="+mj-ea"/>
              <a:cs typeface="Gill Sans Light"/>
            </a:endParaRPr>
          </a:p>
          <a:p>
            <a:pPr algn="ctr">
              <a:spcBef>
                <a:spcPct val="0"/>
              </a:spcBef>
            </a:pPr>
            <a:r>
              <a:rPr lang="en-US" sz="2000" i="1" dirty="0">
                <a:solidFill>
                  <a:srgbClr val="FFFFFF"/>
                </a:solidFill>
                <a:latin typeface="Gill Sans Light"/>
                <a:ea typeface="+mj-ea"/>
                <a:cs typeface="Gill Sans Light"/>
              </a:rPr>
              <a:t>…wherever ethically allowable</a:t>
            </a:r>
          </a:p>
          <a:p>
            <a:pPr algn="ctr">
              <a:spcBef>
                <a:spcPct val="0"/>
              </a:spcBef>
            </a:pPr>
            <a:endParaRPr lang="en-US" sz="2000" dirty="0">
              <a:solidFill>
                <a:srgbClr val="FFFFFF"/>
              </a:solidFill>
              <a:latin typeface="Gill Sans Light"/>
              <a:ea typeface="+mj-ea"/>
              <a:cs typeface="Gill Sans Light"/>
            </a:endParaRPr>
          </a:p>
          <a:p>
            <a:pPr algn="ctr">
              <a:spcBef>
                <a:spcPct val="0"/>
              </a:spcBef>
            </a:pPr>
            <a:r>
              <a:rPr lang="en-US" sz="3000" dirty="0">
                <a:solidFill>
                  <a:srgbClr val="FFFFFF"/>
                </a:solidFill>
                <a:latin typeface="Gill Sans Light"/>
                <a:ea typeface="+mj-ea"/>
                <a:cs typeface="Gill Sans Light"/>
              </a:rPr>
              <a:t>Structure the </a:t>
            </a:r>
            <a:r>
              <a:rPr lang="en-US" sz="3000" dirty="0" smtClean="0">
                <a:solidFill>
                  <a:srgbClr val="FFFFFF"/>
                </a:solidFill>
                <a:latin typeface="Gill Sans Light"/>
                <a:ea typeface="+mj-ea"/>
                <a:cs typeface="Gill Sans Light"/>
              </a:rPr>
              <a:t>data and get a persistent ID</a:t>
            </a:r>
            <a:endParaRPr lang="en-US" sz="3000" dirty="0">
              <a:solidFill>
                <a:srgbClr val="FFFFFF"/>
              </a:solidFill>
              <a:latin typeface="Gill Sans Light"/>
              <a:ea typeface="+mj-ea"/>
              <a:cs typeface="Gill Sans Light"/>
            </a:endParaRPr>
          </a:p>
        </p:txBody>
      </p:sp>
    </p:spTree>
    <p:extLst>
      <p:ext uri="{BB962C8B-B14F-4D97-AF65-F5344CB8AC3E}">
        <p14:creationId xmlns:p14="http://schemas.microsoft.com/office/powerpoint/2010/main" val="42213349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4151" y="595268"/>
            <a:ext cx="2519355" cy="3559276"/>
          </a:xfrm>
          <a:prstGeom prst="rect">
            <a:avLst/>
          </a:prstGeom>
        </p:spPr>
      </p:pic>
      <p:sp>
        <p:nvSpPr>
          <p:cNvPr id="5" name="TextBox 4"/>
          <p:cNvSpPr txBox="1"/>
          <p:nvPr/>
        </p:nvSpPr>
        <p:spPr>
          <a:xfrm>
            <a:off x="1068669" y="4381965"/>
            <a:ext cx="1390317" cy="369332"/>
          </a:xfrm>
          <a:prstGeom prst="rect">
            <a:avLst/>
          </a:prstGeom>
          <a:noFill/>
        </p:spPr>
        <p:txBody>
          <a:bodyPr wrap="none" rtlCol="0">
            <a:spAutoFit/>
          </a:bodyPr>
          <a:lstStyle/>
          <a:p>
            <a:r>
              <a:rPr lang="en-US" dirty="0" smtClean="0"/>
              <a:t>Whitepapers</a:t>
            </a:r>
            <a:endParaRPr lang="en-US" dirty="0"/>
          </a:p>
        </p:txBody>
      </p:sp>
      <p:sp>
        <p:nvSpPr>
          <p:cNvPr id="6" name="TextBox 5"/>
          <p:cNvSpPr txBox="1"/>
          <p:nvPr/>
        </p:nvSpPr>
        <p:spPr>
          <a:xfrm>
            <a:off x="3678931" y="4381965"/>
            <a:ext cx="1813510" cy="369332"/>
          </a:xfrm>
          <a:prstGeom prst="rect">
            <a:avLst/>
          </a:prstGeom>
          <a:noFill/>
        </p:spPr>
        <p:txBody>
          <a:bodyPr wrap="none" rtlCol="0">
            <a:spAutoFit/>
          </a:bodyPr>
          <a:lstStyle/>
          <a:p>
            <a:r>
              <a:rPr lang="en-US" dirty="0" smtClean="0"/>
              <a:t>Research Reports</a:t>
            </a:r>
            <a:endParaRPr lang="en-US" dirty="0"/>
          </a:p>
        </p:txBody>
      </p:sp>
      <p:sp>
        <p:nvSpPr>
          <p:cNvPr id="7" name="TextBox 6"/>
          <p:cNvSpPr txBox="1"/>
          <p:nvPr/>
        </p:nvSpPr>
        <p:spPr>
          <a:xfrm>
            <a:off x="6478476" y="4381965"/>
            <a:ext cx="1863908" cy="369332"/>
          </a:xfrm>
          <a:prstGeom prst="rect">
            <a:avLst/>
          </a:prstGeom>
          <a:noFill/>
        </p:spPr>
        <p:txBody>
          <a:bodyPr wrap="none" rtlCol="0">
            <a:spAutoFit/>
          </a:bodyPr>
          <a:lstStyle/>
          <a:p>
            <a:r>
              <a:rPr lang="en-US" dirty="0" smtClean="0"/>
              <a:t>“Science” Reports</a:t>
            </a:r>
            <a:endParaRPr lang="en-US" dirty="0"/>
          </a:p>
        </p:txBody>
      </p:sp>
      <p:cxnSp>
        <p:nvCxnSpPr>
          <p:cNvPr id="9" name="Straight Connector 8"/>
          <p:cNvCxnSpPr/>
          <p:nvPr/>
        </p:nvCxnSpPr>
        <p:spPr>
          <a:xfrm>
            <a:off x="504151" y="4313141"/>
            <a:ext cx="251935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3322431" y="4314837"/>
            <a:ext cx="251935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6147866" y="4336197"/>
            <a:ext cx="251935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504151" y="4819502"/>
            <a:ext cx="251935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3322431" y="4821198"/>
            <a:ext cx="251935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6147866" y="4842558"/>
            <a:ext cx="251935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3476452" y="4927828"/>
            <a:ext cx="2211311" cy="1384995"/>
          </a:xfrm>
          <a:prstGeom prst="rect">
            <a:avLst/>
          </a:prstGeom>
          <a:noFill/>
        </p:spPr>
        <p:txBody>
          <a:bodyPr wrap="none" rtlCol="0">
            <a:spAutoFit/>
          </a:bodyPr>
          <a:lstStyle/>
          <a:p>
            <a:r>
              <a:rPr lang="en-US" sz="1400" dirty="0" smtClean="0"/>
              <a:t>Topical pieces that do deep </a:t>
            </a:r>
          </a:p>
          <a:p>
            <a:r>
              <a:rPr lang="en-US" sz="1400" dirty="0"/>
              <a:t>d</a:t>
            </a:r>
            <a:r>
              <a:rPr lang="en-US" sz="1400" dirty="0" smtClean="0"/>
              <a:t>ives into issues of interest </a:t>
            </a:r>
          </a:p>
          <a:p>
            <a:r>
              <a:rPr lang="en-US" sz="1400" dirty="0" smtClean="0"/>
              <a:t>to our community. For </a:t>
            </a:r>
            <a:br>
              <a:rPr lang="en-US" sz="1400" dirty="0" smtClean="0"/>
            </a:br>
            <a:r>
              <a:rPr lang="en-US" sz="1400" dirty="0" smtClean="0"/>
              <a:t>example: use of </a:t>
            </a:r>
            <a:r>
              <a:rPr lang="en-US" sz="1400" dirty="0" err="1" smtClean="0"/>
              <a:t>altmetrics</a:t>
            </a:r>
            <a:r>
              <a:rPr lang="en-US" sz="1400" dirty="0" smtClean="0"/>
              <a:t>, </a:t>
            </a:r>
            <a:br>
              <a:rPr lang="en-US" sz="1400" dirty="0" smtClean="0"/>
            </a:br>
            <a:r>
              <a:rPr lang="en-US" sz="1400" dirty="0" smtClean="0"/>
              <a:t>research/science</a:t>
            </a:r>
            <a:r>
              <a:rPr lang="en-US" sz="1400" dirty="0"/>
              <a:t> </a:t>
            </a:r>
            <a:r>
              <a:rPr lang="en-US" sz="1400" dirty="0" smtClean="0"/>
              <a:t>policy,</a:t>
            </a:r>
          </a:p>
          <a:p>
            <a:r>
              <a:rPr lang="en-US" sz="1400" dirty="0" smtClean="0"/>
              <a:t>collaboration.</a:t>
            </a:r>
            <a:endParaRPr lang="en-US" sz="1400" dirty="0"/>
          </a:p>
        </p:txBody>
      </p:sp>
      <p:sp>
        <p:nvSpPr>
          <p:cNvPr id="17" name="TextBox 16"/>
          <p:cNvSpPr txBox="1"/>
          <p:nvPr/>
        </p:nvSpPr>
        <p:spPr>
          <a:xfrm>
            <a:off x="648521" y="4927828"/>
            <a:ext cx="2361159" cy="1169551"/>
          </a:xfrm>
          <a:prstGeom prst="rect">
            <a:avLst/>
          </a:prstGeom>
          <a:noFill/>
        </p:spPr>
        <p:txBody>
          <a:bodyPr wrap="none" rtlCol="0">
            <a:spAutoFit/>
          </a:bodyPr>
          <a:lstStyle/>
          <a:p>
            <a:r>
              <a:rPr lang="en-US" sz="1400" dirty="0" smtClean="0"/>
              <a:t>Longer pieces explaining how</a:t>
            </a:r>
            <a:br>
              <a:rPr lang="en-US" sz="1400" dirty="0" smtClean="0"/>
            </a:br>
            <a:r>
              <a:rPr lang="en-US" sz="1400" dirty="0" smtClean="0"/>
              <a:t>Digital Science thinks about </a:t>
            </a:r>
            <a:br>
              <a:rPr lang="en-US" sz="1400" dirty="0" smtClean="0"/>
            </a:br>
            <a:r>
              <a:rPr lang="en-US" sz="1400" dirty="0" smtClean="0"/>
              <a:t>the space in which we work. </a:t>
            </a:r>
            <a:br>
              <a:rPr lang="en-US" sz="1400" dirty="0" smtClean="0"/>
            </a:br>
            <a:r>
              <a:rPr lang="en-US" sz="1400" dirty="0" smtClean="0"/>
              <a:t>Designed to explain our ethos</a:t>
            </a:r>
            <a:br>
              <a:rPr lang="en-US" sz="1400" dirty="0" smtClean="0"/>
            </a:br>
            <a:r>
              <a:rPr lang="en-US" sz="1400" dirty="0" smtClean="0"/>
              <a:t>and approach.</a:t>
            </a:r>
            <a:endParaRPr lang="en-US" sz="1400" dirty="0"/>
          </a:p>
        </p:txBody>
      </p:sp>
      <p:sp>
        <p:nvSpPr>
          <p:cNvPr id="18" name="TextBox 17"/>
          <p:cNvSpPr txBox="1"/>
          <p:nvPr/>
        </p:nvSpPr>
        <p:spPr>
          <a:xfrm>
            <a:off x="6292237" y="4927828"/>
            <a:ext cx="2429511" cy="1169551"/>
          </a:xfrm>
          <a:prstGeom prst="rect">
            <a:avLst/>
          </a:prstGeom>
          <a:noFill/>
        </p:spPr>
        <p:txBody>
          <a:bodyPr wrap="none" rtlCol="0">
            <a:spAutoFit/>
          </a:bodyPr>
          <a:lstStyle/>
          <a:p>
            <a:r>
              <a:rPr lang="en-US" sz="1400" dirty="0" smtClean="0"/>
              <a:t>Product aligned reports that </a:t>
            </a:r>
            <a:br>
              <a:rPr lang="en-US" sz="1400" dirty="0" smtClean="0"/>
            </a:br>
            <a:r>
              <a:rPr lang="en-US" sz="1400" dirty="0" err="1" smtClean="0"/>
              <a:t>centre</a:t>
            </a:r>
            <a:r>
              <a:rPr lang="en-US" sz="1400" dirty="0" smtClean="0"/>
              <a:t> around particular use</a:t>
            </a:r>
            <a:br>
              <a:rPr lang="en-US" sz="1400" dirty="0" smtClean="0"/>
            </a:br>
            <a:r>
              <a:rPr lang="en-US" sz="1400" dirty="0" smtClean="0"/>
              <a:t>cases, studies or surveys. For</a:t>
            </a:r>
            <a:br>
              <a:rPr lang="en-US" sz="1400" dirty="0" smtClean="0"/>
            </a:br>
            <a:r>
              <a:rPr lang="en-US" sz="1400" dirty="0" smtClean="0"/>
              <a:t>example: the</a:t>
            </a:r>
            <a:r>
              <a:rPr lang="en-US" sz="1400" dirty="0"/>
              <a:t> </a:t>
            </a:r>
            <a:r>
              <a:rPr lang="en-US" sz="1400" dirty="0" err="1" smtClean="0"/>
              <a:t>Figshare</a:t>
            </a:r>
            <a:r>
              <a:rPr lang="en-US" sz="1400" dirty="0" smtClean="0"/>
              <a:t> State of </a:t>
            </a:r>
            <a:br>
              <a:rPr lang="en-US" sz="1400" dirty="0" smtClean="0"/>
            </a:br>
            <a:r>
              <a:rPr lang="en-US" sz="1400" dirty="0" smtClean="0"/>
              <a:t>Open Data report and survey</a:t>
            </a:r>
            <a:endParaRPr lang="en-US" sz="1400" dirty="0"/>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22431" y="486128"/>
            <a:ext cx="2617922" cy="3722080"/>
          </a:xfrm>
          <a:prstGeom prst="rect">
            <a:avLst/>
          </a:prstGeom>
        </p:spPr>
      </p:pic>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47866" y="569868"/>
            <a:ext cx="2519355" cy="3608805"/>
          </a:xfrm>
          <a:prstGeom prst="rect">
            <a:avLst/>
          </a:prstGeom>
        </p:spPr>
      </p:pic>
    </p:spTree>
    <p:extLst>
      <p:ext uri="{BB962C8B-B14F-4D97-AF65-F5344CB8AC3E}">
        <p14:creationId xmlns:p14="http://schemas.microsoft.com/office/powerpoint/2010/main" val="9017781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2782341"/>
            <a:ext cx="9143999" cy="1325563"/>
          </a:xfrm>
        </p:spPr>
        <p:txBody>
          <a:bodyPr>
            <a:normAutofit/>
          </a:bodyPr>
          <a:lstStyle/>
          <a:p>
            <a:pPr algn="ctr"/>
            <a:r>
              <a:rPr lang="en-US" sz="3200" dirty="0" smtClean="0"/>
              <a:t>Thank you</a:t>
            </a:r>
            <a:endParaRPr lang="en-US" sz="3200" dirty="0"/>
          </a:p>
        </p:txBody>
      </p:sp>
      <p:pic>
        <p:nvPicPr>
          <p:cNvPr id="5" name="Picture 4" descr="Digital-Science-300x100.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98794" y="5122607"/>
            <a:ext cx="3546411" cy="1182137"/>
          </a:xfrm>
          <a:prstGeom prst="rect">
            <a:avLst/>
          </a:prstGeom>
        </p:spPr>
      </p:pic>
    </p:spTree>
    <p:extLst>
      <p:ext uri="{BB962C8B-B14F-4D97-AF65-F5344CB8AC3E}">
        <p14:creationId xmlns:p14="http://schemas.microsoft.com/office/powerpoint/2010/main" val="6582314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Oval 34"/>
          <p:cNvSpPr/>
          <p:nvPr/>
        </p:nvSpPr>
        <p:spPr>
          <a:xfrm>
            <a:off x="1161084" y="1948996"/>
            <a:ext cx="3950856" cy="3950856"/>
          </a:xfrm>
          <a:prstGeom prst="ellipse">
            <a:avLst/>
          </a:prstGeom>
          <a:solidFill>
            <a:schemeClr val="accent6">
              <a:alpha val="42000"/>
            </a:schemeClr>
          </a:solidFill>
          <a:ln w="28575"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Gill Sans Light"/>
              <a:cs typeface="Gill Sans Light"/>
            </a:endParaRPr>
          </a:p>
        </p:txBody>
      </p:sp>
      <p:sp>
        <p:nvSpPr>
          <p:cNvPr id="4" name="TextBox 3"/>
          <p:cNvSpPr txBox="1"/>
          <p:nvPr/>
        </p:nvSpPr>
        <p:spPr>
          <a:xfrm>
            <a:off x="1189332" y="211291"/>
            <a:ext cx="6713889" cy="661720"/>
          </a:xfrm>
          <a:prstGeom prst="rect">
            <a:avLst/>
          </a:prstGeom>
          <a:noFill/>
        </p:spPr>
        <p:txBody>
          <a:bodyPr wrap="none" rtlCol="0">
            <a:spAutoFit/>
          </a:bodyPr>
          <a:lstStyle/>
          <a:p>
            <a:r>
              <a:rPr lang="en-US" sz="3700" dirty="0" smtClean="0">
                <a:solidFill>
                  <a:srgbClr val="FFFFFF"/>
                </a:solidFill>
                <a:latin typeface="Gill Sans Light"/>
                <a:ea typeface="+mj-ea"/>
                <a:cs typeface="Gill Sans Light"/>
              </a:rPr>
              <a:t>Is there a hole in our data strategy?</a:t>
            </a:r>
            <a:endParaRPr lang="en-US" sz="3700" dirty="0">
              <a:solidFill>
                <a:srgbClr val="FFFFFF"/>
              </a:solidFill>
              <a:latin typeface="Gill Sans Light"/>
              <a:ea typeface="+mj-ea"/>
              <a:cs typeface="Gill Sans Light"/>
            </a:endParaRPr>
          </a:p>
        </p:txBody>
      </p:sp>
      <p:sp>
        <p:nvSpPr>
          <p:cNvPr id="6" name="Oval 5"/>
          <p:cNvSpPr/>
          <p:nvPr/>
        </p:nvSpPr>
        <p:spPr>
          <a:xfrm>
            <a:off x="1601193" y="2376179"/>
            <a:ext cx="3096491" cy="3096491"/>
          </a:xfrm>
          <a:prstGeom prst="ellipse">
            <a:avLst/>
          </a:prstGeom>
          <a:noFill/>
          <a:ln w="28575"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Gill Sans Light"/>
              <a:cs typeface="Gill Sans Light"/>
            </a:endParaRPr>
          </a:p>
        </p:txBody>
      </p:sp>
      <p:sp>
        <p:nvSpPr>
          <p:cNvPr id="7" name="Oval 6"/>
          <p:cNvSpPr/>
          <p:nvPr/>
        </p:nvSpPr>
        <p:spPr>
          <a:xfrm>
            <a:off x="1174010" y="1948996"/>
            <a:ext cx="3950856" cy="3950856"/>
          </a:xfrm>
          <a:prstGeom prst="ellipse">
            <a:avLst/>
          </a:prstGeom>
          <a:noFill/>
          <a:ln w="28575"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Gill Sans Light"/>
              <a:cs typeface="Gill Sans Light"/>
            </a:endParaRPr>
          </a:p>
        </p:txBody>
      </p:sp>
      <p:sp>
        <p:nvSpPr>
          <p:cNvPr id="10" name="TextBox 9"/>
          <p:cNvSpPr txBox="1"/>
          <p:nvPr/>
        </p:nvSpPr>
        <p:spPr>
          <a:xfrm>
            <a:off x="4859319" y="1983757"/>
            <a:ext cx="2218088" cy="369332"/>
          </a:xfrm>
          <a:prstGeom prst="rect">
            <a:avLst/>
          </a:prstGeom>
          <a:noFill/>
          <a:ln>
            <a:noFill/>
          </a:ln>
        </p:spPr>
        <p:txBody>
          <a:bodyPr wrap="none" rtlCol="0">
            <a:spAutoFit/>
          </a:bodyPr>
          <a:lstStyle/>
          <a:p>
            <a:r>
              <a:rPr lang="en-US" dirty="0" smtClean="0">
                <a:latin typeface="Gill Sans Light"/>
                <a:cs typeface="Gill Sans Light"/>
              </a:rPr>
              <a:t>Discovery “</a:t>
            </a:r>
            <a:r>
              <a:rPr lang="en-US" dirty="0" err="1" smtClean="0">
                <a:latin typeface="Gill Sans Light"/>
                <a:cs typeface="Gill Sans Light"/>
              </a:rPr>
              <a:t>wavefront</a:t>
            </a:r>
            <a:r>
              <a:rPr lang="en-US" dirty="0" smtClean="0">
                <a:latin typeface="Gill Sans Light"/>
                <a:cs typeface="Gill Sans Light"/>
              </a:rPr>
              <a:t>”</a:t>
            </a:r>
            <a:endParaRPr lang="en-US" dirty="0">
              <a:latin typeface="Gill Sans Light"/>
              <a:cs typeface="Gill Sans Light"/>
            </a:endParaRPr>
          </a:p>
        </p:txBody>
      </p:sp>
      <p:cxnSp>
        <p:nvCxnSpPr>
          <p:cNvPr id="12" name="Straight Arrow Connector 11"/>
          <p:cNvCxnSpPr>
            <a:stCxn id="10" idx="1"/>
            <a:endCxn id="7" idx="7"/>
          </p:cNvCxnSpPr>
          <p:nvPr/>
        </p:nvCxnSpPr>
        <p:spPr>
          <a:xfrm flipH="1">
            <a:off x="4546277" y="2168423"/>
            <a:ext cx="313042" cy="359162"/>
          </a:xfrm>
          <a:prstGeom prst="straightConnector1">
            <a:avLst/>
          </a:prstGeom>
          <a:ln>
            <a:solidFill>
              <a:srgbClr val="FFFFFF"/>
            </a:solidFill>
            <a:tailEnd type="arrow"/>
          </a:ln>
          <a:effectLst/>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a:off x="6039267" y="5032805"/>
            <a:ext cx="2531312" cy="369332"/>
          </a:xfrm>
          <a:prstGeom prst="rect">
            <a:avLst/>
          </a:prstGeom>
          <a:noFill/>
        </p:spPr>
        <p:txBody>
          <a:bodyPr wrap="none" rtlCol="0">
            <a:spAutoFit/>
          </a:bodyPr>
          <a:lstStyle/>
          <a:p>
            <a:r>
              <a:rPr lang="en-US" dirty="0" smtClean="0">
                <a:solidFill>
                  <a:srgbClr val="FFFFFF"/>
                </a:solidFill>
                <a:latin typeface="Gill Sans Light"/>
                <a:cs typeface="Gill Sans Light"/>
              </a:rPr>
              <a:t>Undiscovered / Un-mined</a:t>
            </a:r>
            <a:endParaRPr lang="en-US" dirty="0">
              <a:solidFill>
                <a:srgbClr val="FFFFFF"/>
              </a:solidFill>
              <a:latin typeface="Gill Sans Light"/>
              <a:cs typeface="Gill Sans Light"/>
            </a:endParaRPr>
          </a:p>
        </p:txBody>
      </p:sp>
      <p:sp>
        <p:nvSpPr>
          <p:cNvPr id="14" name="TextBox 13"/>
          <p:cNvSpPr txBox="1"/>
          <p:nvPr/>
        </p:nvSpPr>
        <p:spPr>
          <a:xfrm>
            <a:off x="2801984" y="3774393"/>
            <a:ext cx="716099" cy="369332"/>
          </a:xfrm>
          <a:prstGeom prst="rect">
            <a:avLst/>
          </a:prstGeom>
          <a:noFill/>
        </p:spPr>
        <p:txBody>
          <a:bodyPr wrap="none" rtlCol="0">
            <a:spAutoFit/>
          </a:bodyPr>
          <a:lstStyle/>
          <a:p>
            <a:r>
              <a:rPr lang="en-US" dirty="0" smtClean="0">
                <a:solidFill>
                  <a:srgbClr val="FFFFFF"/>
                </a:solidFill>
                <a:latin typeface="Gill Sans Light"/>
                <a:cs typeface="Gill Sans Light"/>
              </a:rPr>
              <a:t>Open</a:t>
            </a:r>
            <a:endParaRPr lang="en-US" dirty="0">
              <a:solidFill>
                <a:srgbClr val="FFFFFF"/>
              </a:solidFill>
              <a:latin typeface="Gill Sans Light"/>
              <a:cs typeface="Gill Sans Light"/>
            </a:endParaRPr>
          </a:p>
        </p:txBody>
      </p:sp>
      <p:sp>
        <p:nvSpPr>
          <p:cNvPr id="15" name="TextBox 14"/>
          <p:cNvSpPr txBox="1"/>
          <p:nvPr/>
        </p:nvSpPr>
        <p:spPr>
          <a:xfrm>
            <a:off x="5228776" y="2527646"/>
            <a:ext cx="1825966" cy="369332"/>
          </a:xfrm>
          <a:prstGeom prst="rect">
            <a:avLst/>
          </a:prstGeom>
          <a:noFill/>
        </p:spPr>
        <p:txBody>
          <a:bodyPr wrap="none" rtlCol="0">
            <a:spAutoFit/>
          </a:bodyPr>
          <a:lstStyle/>
          <a:p>
            <a:r>
              <a:rPr lang="en-US" dirty="0" smtClean="0">
                <a:solidFill>
                  <a:srgbClr val="FFFFFF"/>
                </a:solidFill>
                <a:latin typeface="Gill Sans Light"/>
                <a:cs typeface="Gill Sans Light"/>
              </a:rPr>
              <a:t>Closed / Embargo</a:t>
            </a:r>
            <a:endParaRPr lang="en-US" dirty="0">
              <a:solidFill>
                <a:srgbClr val="FFFFFF"/>
              </a:solidFill>
              <a:latin typeface="Gill Sans Light"/>
              <a:cs typeface="Gill Sans Light"/>
            </a:endParaRPr>
          </a:p>
        </p:txBody>
      </p:sp>
      <p:cxnSp>
        <p:nvCxnSpPr>
          <p:cNvPr id="17" name="Straight Arrow Connector 16"/>
          <p:cNvCxnSpPr/>
          <p:nvPr/>
        </p:nvCxnSpPr>
        <p:spPr>
          <a:xfrm flipV="1">
            <a:off x="3149438" y="1060118"/>
            <a:ext cx="0" cy="554181"/>
          </a:xfrm>
          <a:prstGeom prst="straightConnector1">
            <a:avLst/>
          </a:prstGeom>
          <a:ln>
            <a:solidFill>
              <a:srgbClr val="FFFFFF"/>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21" name="Straight Arrow Connector 20"/>
          <p:cNvCxnSpPr/>
          <p:nvPr/>
        </p:nvCxnSpPr>
        <p:spPr>
          <a:xfrm rot="16200000" flipV="1">
            <a:off x="566720" y="3681969"/>
            <a:ext cx="0" cy="554181"/>
          </a:xfrm>
          <a:prstGeom prst="straightConnector1">
            <a:avLst/>
          </a:prstGeom>
          <a:ln>
            <a:solidFill>
              <a:srgbClr val="FFFFFF"/>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22" name="Straight Arrow Connector 21"/>
          <p:cNvCxnSpPr/>
          <p:nvPr/>
        </p:nvCxnSpPr>
        <p:spPr>
          <a:xfrm flipH="1">
            <a:off x="4697684" y="2728942"/>
            <a:ext cx="531092" cy="382252"/>
          </a:xfrm>
          <a:prstGeom prst="straightConnector1">
            <a:avLst/>
          </a:prstGeom>
          <a:ln>
            <a:solidFill>
              <a:srgbClr val="FFFFFF"/>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24" name="Straight Arrow Connector 23"/>
          <p:cNvCxnSpPr/>
          <p:nvPr/>
        </p:nvCxnSpPr>
        <p:spPr>
          <a:xfrm rot="10800000" flipV="1">
            <a:off x="3149438" y="6186297"/>
            <a:ext cx="0" cy="554181"/>
          </a:xfrm>
          <a:prstGeom prst="straightConnector1">
            <a:avLst/>
          </a:prstGeom>
          <a:ln>
            <a:solidFill>
              <a:srgbClr val="FFFFFF"/>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25" name="Straight Arrow Connector 24"/>
          <p:cNvCxnSpPr/>
          <p:nvPr/>
        </p:nvCxnSpPr>
        <p:spPr>
          <a:xfrm rot="5400000" flipV="1">
            <a:off x="5762176" y="3681969"/>
            <a:ext cx="0" cy="554181"/>
          </a:xfrm>
          <a:prstGeom prst="straightConnector1">
            <a:avLst/>
          </a:prstGeom>
          <a:ln>
            <a:solidFill>
              <a:srgbClr val="FFFFFF"/>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29" name="Straight Arrow Connector 28"/>
          <p:cNvCxnSpPr/>
          <p:nvPr/>
        </p:nvCxnSpPr>
        <p:spPr>
          <a:xfrm rot="18900000" flipV="1">
            <a:off x="1312216" y="1798158"/>
            <a:ext cx="0" cy="554181"/>
          </a:xfrm>
          <a:prstGeom prst="straightConnector1">
            <a:avLst/>
          </a:prstGeom>
          <a:ln>
            <a:solidFill>
              <a:srgbClr val="FFFFFF"/>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30" name="Straight Arrow Connector 29"/>
          <p:cNvCxnSpPr/>
          <p:nvPr/>
        </p:nvCxnSpPr>
        <p:spPr>
          <a:xfrm rot="13500000" flipV="1">
            <a:off x="1369944" y="5459059"/>
            <a:ext cx="0" cy="554181"/>
          </a:xfrm>
          <a:prstGeom prst="straightConnector1">
            <a:avLst/>
          </a:prstGeom>
          <a:ln>
            <a:solidFill>
              <a:srgbClr val="FFFFFF"/>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31" name="Straight Arrow Connector 30"/>
          <p:cNvCxnSpPr/>
          <p:nvPr/>
        </p:nvCxnSpPr>
        <p:spPr>
          <a:xfrm rot="8100000" flipV="1">
            <a:off x="5074718" y="5320980"/>
            <a:ext cx="0" cy="554181"/>
          </a:xfrm>
          <a:prstGeom prst="straightConnector1">
            <a:avLst/>
          </a:prstGeom>
          <a:ln>
            <a:solidFill>
              <a:srgbClr val="FFFFFF"/>
            </a:solidFill>
            <a:tailEnd type="arrow"/>
          </a:ln>
          <a:effectLst/>
        </p:spPr>
        <p:style>
          <a:lnRef idx="2">
            <a:schemeClr val="accent1"/>
          </a:lnRef>
          <a:fillRef idx="0">
            <a:schemeClr val="accent1"/>
          </a:fillRef>
          <a:effectRef idx="1">
            <a:schemeClr val="accent1"/>
          </a:effectRef>
          <a:fontRef idx="minor">
            <a:schemeClr val="tx1"/>
          </a:fontRef>
        </p:style>
      </p:cxnSp>
      <p:sp>
        <p:nvSpPr>
          <p:cNvPr id="36" name="TextBox 35"/>
          <p:cNvSpPr txBox="1"/>
          <p:nvPr/>
        </p:nvSpPr>
        <p:spPr>
          <a:xfrm>
            <a:off x="4137484" y="1291149"/>
            <a:ext cx="2182584" cy="369332"/>
          </a:xfrm>
          <a:prstGeom prst="rect">
            <a:avLst/>
          </a:prstGeom>
          <a:noFill/>
        </p:spPr>
        <p:txBody>
          <a:bodyPr wrap="none" rtlCol="0">
            <a:spAutoFit/>
          </a:bodyPr>
          <a:lstStyle/>
          <a:p>
            <a:r>
              <a:rPr lang="en-US" dirty="0" smtClean="0">
                <a:solidFill>
                  <a:srgbClr val="FFFFFF"/>
                </a:solidFill>
                <a:latin typeface="Gill Sans Light"/>
                <a:cs typeface="Gill Sans Light"/>
              </a:rPr>
              <a:t>Processing / </a:t>
            </a:r>
            <a:r>
              <a:rPr lang="en-US" dirty="0" err="1" smtClean="0">
                <a:solidFill>
                  <a:srgbClr val="FFFFFF"/>
                </a:solidFill>
                <a:latin typeface="Gill Sans Light"/>
                <a:cs typeface="Gill Sans Light"/>
              </a:rPr>
              <a:t>Curation</a:t>
            </a:r>
            <a:endParaRPr lang="en-US" dirty="0">
              <a:solidFill>
                <a:srgbClr val="FFFFFF"/>
              </a:solidFill>
              <a:latin typeface="Gill Sans Light"/>
              <a:cs typeface="Gill Sans Light"/>
            </a:endParaRPr>
          </a:p>
        </p:txBody>
      </p:sp>
      <p:cxnSp>
        <p:nvCxnSpPr>
          <p:cNvPr id="38" name="Straight Arrow Connector 37"/>
          <p:cNvCxnSpPr/>
          <p:nvPr/>
        </p:nvCxnSpPr>
        <p:spPr>
          <a:xfrm flipH="1">
            <a:off x="3348182" y="1660481"/>
            <a:ext cx="856414" cy="1450713"/>
          </a:xfrm>
          <a:prstGeom prst="straightConnector1">
            <a:avLst/>
          </a:prstGeom>
          <a:ln>
            <a:solidFill>
              <a:srgbClr val="FFFFFF"/>
            </a:solidFill>
            <a:tailEnd type="arrow"/>
          </a:ln>
          <a:effectLst/>
        </p:spPr>
        <p:style>
          <a:lnRef idx="2">
            <a:schemeClr val="accent1"/>
          </a:lnRef>
          <a:fillRef idx="0">
            <a:schemeClr val="accent1"/>
          </a:fillRef>
          <a:effectRef idx="1">
            <a:schemeClr val="accent1"/>
          </a:effectRef>
          <a:fontRef idx="minor">
            <a:schemeClr val="tx1"/>
          </a:fontRef>
        </p:style>
      </p:cxnSp>
      <p:sp>
        <p:nvSpPr>
          <p:cNvPr id="23" name="Oval 22"/>
          <p:cNvSpPr/>
          <p:nvPr/>
        </p:nvSpPr>
        <p:spPr>
          <a:xfrm>
            <a:off x="1601192" y="2376179"/>
            <a:ext cx="3096491" cy="3096491"/>
          </a:xfrm>
          <a:prstGeom prst="ellipse">
            <a:avLst/>
          </a:prstGeom>
          <a:solidFill>
            <a:schemeClr val="bg1"/>
          </a:solidFill>
          <a:ln w="28575"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Gill Sans Light"/>
              <a:cs typeface="Gill Sans Light"/>
            </a:endParaRPr>
          </a:p>
        </p:txBody>
      </p:sp>
      <p:cxnSp>
        <p:nvCxnSpPr>
          <p:cNvPr id="3" name="Straight Arrow Connector 2"/>
          <p:cNvCxnSpPr/>
          <p:nvPr/>
        </p:nvCxnSpPr>
        <p:spPr>
          <a:xfrm>
            <a:off x="4627323" y="4500282"/>
            <a:ext cx="335907" cy="161365"/>
          </a:xfrm>
          <a:prstGeom prst="straightConnector1">
            <a:avLst/>
          </a:prstGeom>
          <a:ln w="28575">
            <a:solidFill>
              <a:srgbClr val="C00000"/>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296116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1"/>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6"/>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9" presetClass="entr" presetSubtype="0" fill="hold" grpId="0" nodeType="click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dissolve">
                                      <p:cBhvr>
                                        <p:cTn id="31" dur="500"/>
                                        <p:tgtEl>
                                          <p:spTgt spid="23"/>
                                        </p:tgtEl>
                                      </p:cBhvr>
                                    </p:animEffect>
                                  </p:childTnLst>
                                </p:cTn>
                              </p:par>
                            </p:childTnLst>
                          </p:cTn>
                        </p:par>
                      </p:childTnLst>
                    </p:cTn>
                  </p:par>
                  <p:par>
                    <p:cTn id="32" fill="hold">
                      <p:stCondLst>
                        <p:cond delay="indefinite"/>
                      </p:stCondLst>
                      <p:childTnLst>
                        <p:par>
                          <p:cTn id="33" fill="hold">
                            <p:stCondLst>
                              <p:cond delay="0"/>
                            </p:stCondLst>
                            <p:childTnLst>
                              <p:par>
                                <p:cTn id="34" presetID="9" presetClass="entr" presetSubtype="0" fill="hold" nodeType="clickEffect">
                                  <p:stCondLst>
                                    <p:cond delay="0"/>
                                  </p:stCondLst>
                                  <p:childTnLst>
                                    <p:set>
                                      <p:cBhvr>
                                        <p:cTn id="35" dur="1" fill="hold">
                                          <p:stCondLst>
                                            <p:cond delay="0"/>
                                          </p:stCondLst>
                                        </p:cTn>
                                        <p:tgtEl>
                                          <p:spTgt spid="3"/>
                                        </p:tgtEl>
                                        <p:attrNameLst>
                                          <p:attrName>style.visibility</p:attrName>
                                        </p:attrNameLst>
                                      </p:cBhvr>
                                      <p:to>
                                        <p:strVal val="visible"/>
                                      </p:to>
                                    </p:set>
                                    <p:animEffect transition="in" filter="dissolve">
                                      <p:cBhvr>
                                        <p:cTn id="36"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p:bldP spid="2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2848606" y="1143000"/>
            <a:ext cx="3768094" cy="5109536"/>
          </a:xfrm>
          <a:prstGeom prst="rect">
            <a:avLst/>
          </a:prstGeom>
        </p:spPr>
      </p:pic>
      <p:sp>
        <p:nvSpPr>
          <p:cNvPr id="3" name="TextBox 2"/>
          <p:cNvSpPr txBox="1"/>
          <p:nvPr/>
        </p:nvSpPr>
        <p:spPr>
          <a:xfrm>
            <a:off x="1891037" y="155368"/>
            <a:ext cx="5336525" cy="661720"/>
          </a:xfrm>
          <a:prstGeom prst="rect">
            <a:avLst/>
          </a:prstGeom>
          <a:noFill/>
        </p:spPr>
        <p:txBody>
          <a:bodyPr wrap="none" rtlCol="0">
            <a:spAutoFit/>
          </a:bodyPr>
          <a:lstStyle/>
          <a:p>
            <a:r>
              <a:rPr lang="en-US" sz="3700" dirty="0" smtClean="0">
                <a:solidFill>
                  <a:srgbClr val="FFFFFF"/>
                </a:solidFill>
                <a:latin typeface="Gill Sans Light"/>
                <a:ea typeface="+mj-ea"/>
                <a:cs typeface="Gill Sans Light"/>
              </a:rPr>
              <a:t>Leaving it to </a:t>
            </a:r>
            <a:r>
              <a:rPr lang="en-US" sz="3700" smtClean="0">
                <a:solidFill>
                  <a:srgbClr val="FFFFFF"/>
                </a:solidFill>
                <a:latin typeface="Gill Sans Light"/>
                <a:ea typeface="+mj-ea"/>
                <a:cs typeface="Gill Sans Light"/>
              </a:rPr>
              <a:t>the academics?</a:t>
            </a:r>
            <a:endParaRPr lang="en-US" sz="3700" dirty="0">
              <a:solidFill>
                <a:srgbClr val="FFFFFF"/>
              </a:solidFill>
              <a:latin typeface="Gill Sans Light"/>
              <a:ea typeface="+mj-ea"/>
              <a:cs typeface="Gill Sans Light"/>
            </a:endParaRPr>
          </a:p>
        </p:txBody>
      </p:sp>
    </p:spTree>
    <p:extLst>
      <p:ext uri="{BB962C8B-B14F-4D97-AF65-F5344CB8AC3E}">
        <p14:creationId xmlns:p14="http://schemas.microsoft.com/office/powerpoint/2010/main" val="5513592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459237" y="180768"/>
            <a:ext cx="6386685" cy="661720"/>
          </a:xfrm>
          <a:prstGeom prst="rect">
            <a:avLst/>
          </a:prstGeom>
          <a:noFill/>
        </p:spPr>
        <p:txBody>
          <a:bodyPr wrap="none" rtlCol="0">
            <a:spAutoFit/>
          </a:bodyPr>
          <a:lstStyle/>
          <a:p>
            <a:r>
              <a:rPr lang="en-US" sz="3700" dirty="0" smtClean="0">
                <a:solidFill>
                  <a:srgbClr val="FFFFFF"/>
                </a:solidFill>
                <a:latin typeface="Gill Sans Light"/>
                <a:ea typeface="+mj-ea"/>
                <a:cs typeface="Gill Sans Light"/>
              </a:rPr>
              <a:t>From Open Data to </a:t>
            </a:r>
            <a:r>
              <a:rPr lang="en-US" sz="3700" dirty="0">
                <a:solidFill>
                  <a:srgbClr val="FFFFFF"/>
                </a:solidFill>
                <a:latin typeface="Gill Sans Light"/>
                <a:ea typeface="+mj-ea"/>
                <a:cs typeface="Gill Sans Light"/>
              </a:rPr>
              <a:t>O</a:t>
            </a:r>
            <a:r>
              <a:rPr lang="en-US" sz="3700" dirty="0" smtClean="0">
                <a:solidFill>
                  <a:srgbClr val="FFFFFF"/>
                </a:solidFill>
                <a:latin typeface="Gill Sans Light"/>
                <a:ea typeface="+mj-ea"/>
                <a:cs typeface="Gill Sans Light"/>
              </a:rPr>
              <a:t>pen Ideas?</a:t>
            </a:r>
            <a:endParaRPr lang="en-US" sz="3700" dirty="0">
              <a:solidFill>
                <a:srgbClr val="FFFFFF"/>
              </a:solidFill>
              <a:latin typeface="Gill Sans Light"/>
              <a:ea typeface="+mj-ea"/>
              <a:cs typeface="Gill Sans Light"/>
            </a:endParaRPr>
          </a:p>
        </p:txBody>
      </p:sp>
      <p:pic>
        <p:nvPicPr>
          <p:cNvPr id="5" name="Picture 4"/>
          <p:cNvPicPr>
            <a:picLocks noChangeAspect="1"/>
          </p:cNvPicPr>
          <p:nvPr/>
        </p:nvPicPr>
        <p:blipFill>
          <a:blip r:embed="rId3"/>
          <a:stretch>
            <a:fillRect/>
          </a:stretch>
        </p:blipFill>
        <p:spPr>
          <a:xfrm>
            <a:off x="2898478" y="998957"/>
            <a:ext cx="3880441" cy="2692673"/>
          </a:xfrm>
          <a:prstGeom prst="rect">
            <a:avLst/>
          </a:prstGeom>
        </p:spPr>
      </p:pic>
      <p:pic>
        <p:nvPicPr>
          <p:cNvPr id="2" name="Picture 1"/>
          <p:cNvPicPr>
            <a:picLocks noChangeAspect="1"/>
          </p:cNvPicPr>
          <p:nvPr/>
        </p:nvPicPr>
        <p:blipFill>
          <a:blip r:embed="rId4"/>
          <a:stretch>
            <a:fillRect/>
          </a:stretch>
        </p:blipFill>
        <p:spPr>
          <a:xfrm>
            <a:off x="1506092" y="3924299"/>
            <a:ext cx="2225972" cy="2138488"/>
          </a:xfrm>
          <a:prstGeom prst="rect">
            <a:avLst/>
          </a:prstGeom>
        </p:spPr>
      </p:pic>
      <p:pic>
        <p:nvPicPr>
          <p:cNvPr id="6" name="Picture 5"/>
          <p:cNvPicPr>
            <a:picLocks noChangeAspect="1"/>
          </p:cNvPicPr>
          <p:nvPr/>
        </p:nvPicPr>
        <p:blipFill>
          <a:blip r:embed="rId5"/>
          <a:stretch>
            <a:fillRect/>
          </a:stretch>
        </p:blipFill>
        <p:spPr>
          <a:xfrm>
            <a:off x="3833664" y="3924299"/>
            <a:ext cx="2138488" cy="2138488"/>
          </a:xfrm>
          <a:prstGeom prst="rect">
            <a:avLst/>
          </a:prstGeom>
        </p:spPr>
      </p:pic>
      <p:pic>
        <p:nvPicPr>
          <p:cNvPr id="7" name="Picture 6"/>
          <p:cNvPicPr>
            <a:picLocks noChangeAspect="1"/>
          </p:cNvPicPr>
          <p:nvPr/>
        </p:nvPicPr>
        <p:blipFill>
          <a:blip r:embed="rId6"/>
          <a:stretch>
            <a:fillRect/>
          </a:stretch>
        </p:blipFill>
        <p:spPr>
          <a:xfrm>
            <a:off x="6073752" y="3924299"/>
            <a:ext cx="2047488" cy="2138488"/>
          </a:xfrm>
          <a:prstGeom prst="rect">
            <a:avLst/>
          </a:prstGeom>
        </p:spPr>
      </p:pic>
    </p:spTree>
    <p:extLst>
      <p:ext uri="{BB962C8B-B14F-4D97-AF65-F5344CB8AC3E}">
        <p14:creationId xmlns:p14="http://schemas.microsoft.com/office/powerpoint/2010/main" val="11096302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par>
                                <p:cTn id="8" presetID="9"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dissolve">
                                      <p:cBhvr>
                                        <p:cTn id="10" dur="500"/>
                                        <p:tgtEl>
                                          <p:spTgt spid="6"/>
                                        </p:tgtEl>
                                      </p:cBhvr>
                                    </p:animEffect>
                                  </p:childTnLst>
                                </p:cTn>
                              </p:par>
                              <p:par>
                                <p:cTn id="11" presetID="9"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dissolve">
                                      <p:cBhvr>
                                        <p:cTn id="1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98426"/>
            <a:ext cx="7886700" cy="1325563"/>
          </a:xfrm>
        </p:spPr>
        <p:txBody>
          <a:bodyPr/>
          <a:lstStyle/>
          <a:p>
            <a:pPr algn="ctr"/>
            <a:r>
              <a:rPr lang="en-US" dirty="0" smtClean="0">
                <a:solidFill>
                  <a:srgbClr val="FFFFFF"/>
                </a:solidFill>
                <a:latin typeface="Gill Sans Light"/>
                <a:cs typeface="Gill Sans Light"/>
              </a:rPr>
              <a:t>The fourth age of research…</a:t>
            </a:r>
            <a:endParaRPr lang="en-US" dirty="0">
              <a:solidFill>
                <a:srgbClr val="FFFFFF"/>
              </a:solidFill>
              <a:latin typeface="Gill Sans Light"/>
              <a:cs typeface="Gill Sans Light"/>
            </a:endParaRPr>
          </a:p>
        </p:txBody>
      </p:sp>
      <p:pic>
        <p:nvPicPr>
          <p:cNvPr id="4" name="Picture 3" descr="497557a.pdf.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4878" y="1417638"/>
            <a:ext cx="3679901" cy="4872189"/>
          </a:xfrm>
          <a:prstGeom prst="rect">
            <a:avLst/>
          </a:prstGeom>
        </p:spPr>
      </p:pic>
      <p:sp>
        <p:nvSpPr>
          <p:cNvPr id="3" name="TextBox 2"/>
          <p:cNvSpPr txBox="1"/>
          <p:nvPr/>
        </p:nvSpPr>
        <p:spPr>
          <a:xfrm>
            <a:off x="4696296" y="1701395"/>
            <a:ext cx="2198038" cy="3108544"/>
          </a:xfrm>
          <a:prstGeom prst="rect">
            <a:avLst/>
          </a:prstGeom>
          <a:noFill/>
        </p:spPr>
        <p:txBody>
          <a:bodyPr wrap="none" rtlCol="0">
            <a:spAutoFit/>
          </a:bodyPr>
          <a:lstStyle/>
          <a:p>
            <a:pPr marL="285750" indent="-285750">
              <a:buFont typeface="Arial"/>
              <a:buChar char="•"/>
            </a:pPr>
            <a:r>
              <a:rPr lang="en-US" sz="2800" dirty="0" smtClean="0">
                <a:solidFill>
                  <a:srgbClr val="FFFFFF"/>
                </a:solidFill>
                <a:latin typeface="Gill Sans Light"/>
                <a:cs typeface="Gill Sans Light"/>
              </a:rPr>
              <a:t>Individual</a:t>
            </a:r>
          </a:p>
          <a:p>
            <a:pPr marL="285750" indent="-285750">
              <a:buFont typeface="Arial"/>
              <a:buChar char="•"/>
            </a:pPr>
            <a:endParaRPr lang="en-US" sz="2800" dirty="0">
              <a:solidFill>
                <a:srgbClr val="FFFFFF"/>
              </a:solidFill>
              <a:latin typeface="Gill Sans Light"/>
              <a:cs typeface="Gill Sans Light"/>
            </a:endParaRPr>
          </a:p>
          <a:p>
            <a:pPr marL="285750" indent="-285750">
              <a:buFont typeface="Arial"/>
              <a:buChar char="•"/>
            </a:pPr>
            <a:r>
              <a:rPr lang="en-US" sz="2800" dirty="0" smtClean="0">
                <a:solidFill>
                  <a:srgbClr val="FFFFFF"/>
                </a:solidFill>
                <a:latin typeface="Gill Sans Light"/>
                <a:cs typeface="Gill Sans Light"/>
              </a:rPr>
              <a:t>Institutional</a:t>
            </a:r>
          </a:p>
          <a:p>
            <a:pPr marL="285750" indent="-285750">
              <a:buFont typeface="Arial"/>
              <a:buChar char="•"/>
            </a:pPr>
            <a:endParaRPr lang="en-US" sz="2800" dirty="0">
              <a:solidFill>
                <a:srgbClr val="FFFFFF"/>
              </a:solidFill>
              <a:latin typeface="Gill Sans Light"/>
              <a:cs typeface="Gill Sans Light"/>
            </a:endParaRPr>
          </a:p>
          <a:p>
            <a:pPr marL="285750" indent="-285750">
              <a:buFont typeface="Arial"/>
              <a:buChar char="•"/>
            </a:pPr>
            <a:r>
              <a:rPr lang="en-US" sz="2800" dirty="0" smtClean="0">
                <a:solidFill>
                  <a:srgbClr val="FFFFFF"/>
                </a:solidFill>
                <a:latin typeface="Gill Sans Light"/>
                <a:cs typeface="Gill Sans Light"/>
              </a:rPr>
              <a:t>National</a:t>
            </a:r>
          </a:p>
          <a:p>
            <a:pPr marL="285750" indent="-285750">
              <a:buFont typeface="Arial"/>
              <a:buChar char="•"/>
            </a:pPr>
            <a:endParaRPr lang="en-US" sz="2800" dirty="0">
              <a:solidFill>
                <a:srgbClr val="FFFFFF"/>
              </a:solidFill>
              <a:latin typeface="Gill Sans Light"/>
              <a:cs typeface="Gill Sans Light"/>
            </a:endParaRPr>
          </a:p>
          <a:p>
            <a:pPr marL="285750" indent="-285750">
              <a:buFont typeface="Arial"/>
              <a:buChar char="•"/>
            </a:pPr>
            <a:r>
              <a:rPr lang="en-US" sz="2800" dirty="0" smtClean="0">
                <a:solidFill>
                  <a:srgbClr val="FFFFFF"/>
                </a:solidFill>
                <a:latin typeface="Gill Sans Light"/>
                <a:cs typeface="Gill Sans Light"/>
              </a:rPr>
              <a:t>International</a:t>
            </a:r>
            <a:endParaRPr lang="en-US" sz="2800" dirty="0">
              <a:solidFill>
                <a:srgbClr val="FFFFFF"/>
              </a:solidFill>
              <a:latin typeface="Gill Sans Light"/>
              <a:cs typeface="Gill Sans Light"/>
            </a:endParaRPr>
          </a:p>
        </p:txBody>
      </p:sp>
    </p:spTree>
    <p:extLst>
      <p:ext uri="{BB962C8B-B14F-4D97-AF65-F5344CB8AC3E}">
        <p14:creationId xmlns:p14="http://schemas.microsoft.com/office/powerpoint/2010/main" val="29719805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497557a.pdf.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4878" y="1417638"/>
            <a:ext cx="3679901" cy="4872189"/>
          </a:xfrm>
          <a:prstGeom prst="rect">
            <a:avLst/>
          </a:prstGeom>
        </p:spPr>
      </p:pic>
      <p:sp>
        <p:nvSpPr>
          <p:cNvPr id="3" name="TextBox 2"/>
          <p:cNvSpPr txBox="1"/>
          <p:nvPr/>
        </p:nvSpPr>
        <p:spPr>
          <a:xfrm>
            <a:off x="4696296" y="1701395"/>
            <a:ext cx="3877985" cy="3108544"/>
          </a:xfrm>
          <a:prstGeom prst="rect">
            <a:avLst/>
          </a:prstGeom>
          <a:noFill/>
        </p:spPr>
        <p:txBody>
          <a:bodyPr wrap="none" rtlCol="0">
            <a:spAutoFit/>
          </a:bodyPr>
          <a:lstStyle/>
          <a:p>
            <a:pPr marL="285750" indent="-285750">
              <a:buFont typeface="Arial"/>
              <a:buChar char="•"/>
            </a:pPr>
            <a:r>
              <a:rPr lang="en-US" sz="2800" dirty="0" smtClean="0">
                <a:solidFill>
                  <a:srgbClr val="FFFFFF"/>
                </a:solidFill>
                <a:latin typeface="Gill Sans Light"/>
                <a:cs typeface="Gill Sans Light"/>
              </a:rPr>
              <a:t>The unregulated era</a:t>
            </a:r>
          </a:p>
          <a:p>
            <a:pPr marL="285750" indent="-285750">
              <a:buFont typeface="Arial"/>
              <a:buChar char="•"/>
            </a:pPr>
            <a:endParaRPr lang="en-US" sz="2800" dirty="0">
              <a:solidFill>
                <a:srgbClr val="FFFFFF"/>
              </a:solidFill>
              <a:latin typeface="Gill Sans Light"/>
              <a:cs typeface="Gill Sans Light"/>
            </a:endParaRPr>
          </a:p>
          <a:p>
            <a:pPr marL="285750" indent="-285750">
              <a:buFont typeface="Arial"/>
              <a:buChar char="•"/>
            </a:pPr>
            <a:r>
              <a:rPr lang="en-US" sz="2800" dirty="0" smtClean="0">
                <a:solidFill>
                  <a:srgbClr val="FFFFFF"/>
                </a:solidFill>
                <a:latin typeface="Gill Sans Light"/>
                <a:cs typeface="Gill Sans Light"/>
              </a:rPr>
              <a:t>The era of evaluation</a:t>
            </a:r>
          </a:p>
          <a:p>
            <a:pPr marL="285750" indent="-285750">
              <a:buFont typeface="Arial"/>
              <a:buChar char="•"/>
            </a:pPr>
            <a:endParaRPr lang="en-US" sz="2800" dirty="0">
              <a:solidFill>
                <a:srgbClr val="FFFFFF"/>
              </a:solidFill>
              <a:latin typeface="Gill Sans Light"/>
              <a:cs typeface="Gill Sans Light"/>
            </a:endParaRPr>
          </a:p>
          <a:p>
            <a:pPr marL="285750" indent="-285750">
              <a:buFont typeface="Arial"/>
              <a:buChar char="•"/>
            </a:pPr>
            <a:r>
              <a:rPr lang="en-US" sz="2800" dirty="0" smtClean="0">
                <a:solidFill>
                  <a:srgbClr val="FFFFFF"/>
                </a:solidFill>
                <a:latin typeface="Gill Sans Light"/>
                <a:cs typeface="Gill Sans Light"/>
              </a:rPr>
              <a:t>The era of collaboration</a:t>
            </a:r>
          </a:p>
          <a:p>
            <a:pPr marL="285750" indent="-285750">
              <a:buFont typeface="Arial"/>
              <a:buChar char="•"/>
            </a:pPr>
            <a:endParaRPr lang="en-US" sz="2800" dirty="0">
              <a:solidFill>
                <a:srgbClr val="FFFFFF"/>
              </a:solidFill>
              <a:latin typeface="Gill Sans Light"/>
              <a:cs typeface="Gill Sans Light"/>
            </a:endParaRPr>
          </a:p>
          <a:p>
            <a:pPr marL="285750" indent="-285750">
              <a:buFont typeface="Arial"/>
              <a:buChar char="•"/>
            </a:pPr>
            <a:r>
              <a:rPr lang="en-US" sz="2800" dirty="0" smtClean="0">
                <a:solidFill>
                  <a:srgbClr val="FFFFFF"/>
                </a:solidFill>
                <a:latin typeface="Gill Sans Light"/>
                <a:cs typeface="Gill Sans Light"/>
              </a:rPr>
              <a:t>The era of impact</a:t>
            </a:r>
            <a:endParaRPr lang="en-US" sz="2800" dirty="0">
              <a:solidFill>
                <a:srgbClr val="FFFFFF"/>
              </a:solidFill>
              <a:latin typeface="Gill Sans Light"/>
              <a:cs typeface="Gill Sans Light"/>
            </a:endParaRPr>
          </a:p>
        </p:txBody>
      </p:sp>
      <p:sp>
        <p:nvSpPr>
          <p:cNvPr id="6" name="Title 1"/>
          <p:cNvSpPr>
            <a:spLocks noGrp="1"/>
          </p:cNvSpPr>
          <p:nvPr>
            <p:ph type="title"/>
          </p:nvPr>
        </p:nvSpPr>
        <p:spPr>
          <a:xfrm>
            <a:off x="628650" y="98426"/>
            <a:ext cx="7886700" cy="1325563"/>
          </a:xfrm>
        </p:spPr>
        <p:txBody>
          <a:bodyPr/>
          <a:lstStyle/>
          <a:p>
            <a:pPr algn="ctr"/>
            <a:r>
              <a:rPr lang="en-US" dirty="0" smtClean="0">
                <a:solidFill>
                  <a:srgbClr val="FFFFFF"/>
                </a:solidFill>
                <a:latin typeface="Gill Sans Light"/>
                <a:cs typeface="Gill Sans Light"/>
              </a:rPr>
              <a:t>The fourth age of research…</a:t>
            </a:r>
            <a:endParaRPr lang="en-US" dirty="0">
              <a:solidFill>
                <a:srgbClr val="FFFFFF"/>
              </a:solidFill>
              <a:latin typeface="Gill Sans Light"/>
              <a:cs typeface="Gill Sans Light"/>
            </a:endParaRPr>
          </a:p>
        </p:txBody>
      </p:sp>
    </p:spTree>
    <p:extLst>
      <p:ext uri="{BB962C8B-B14F-4D97-AF65-F5344CB8AC3E}">
        <p14:creationId xmlns:p14="http://schemas.microsoft.com/office/powerpoint/2010/main" val="19900491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891037" y="155368"/>
            <a:ext cx="5213287" cy="661720"/>
          </a:xfrm>
          <a:prstGeom prst="rect">
            <a:avLst/>
          </a:prstGeom>
          <a:noFill/>
        </p:spPr>
        <p:txBody>
          <a:bodyPr wrap="none" rtlCol="0">
            <a:spAutoFit/>
          </a:bodyPr>
          <a:lstStyle/>
          <a:p>
            <a:r>
              <a:rPr lang="en-US" sz="3700" dirty="0" smtClean="0">
                <a:solidFill>
                  <a:srgbClr val="FFFFFF"/>
                </a:solidFill>
                <a:latin typeface="Gill Sans Light"/>
                <a:ea typeface="+mj-ea"/>
                <a:cs typeface="Gill Sans Light"/>
              </a:rPr>
              <a:t>In the hands of institutions?</a:t>
            </a:r>
            <a:endParaRPr lang="en-US" sz="3700" dirty="0">
              <a:solidFill>
                <a:srgbClr val="FFFFFF"/>
              </a:solidFill>
              <a:latin typeface="Gill Sans Light"/>
              <a:ea typeface="+mj-ea"/>
              <a:cs typeface="Gill Sans Light"/>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000" y="1524000"/>
            <a:ext cx="7620000" cy="3810000"/>
          </a:xfrm>
          <a:prstGeom prst="rect">
            <a:avLst/>
          </a:prstGeom>
        </p:spPr>
      </p:pic>
    </p:spTree>
    <p:extLst>
      <p:ext uri="{BB962C8B-B14F-4D97-AF65-F5344CB8AC3E}">
        <p14:creationId xmlns:p14="http://schemas.microsoft.com/office/powerpoint/2010/main" val="194695271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FFFFFF"/>
                </a:solidFill>
                <a:latin typeface="Gill Sans Light"/>
                <a:cs typeface="Gill Sans Light"/>
              </a:rPr>
              <a:t>In the hands of publishers?</a:t>
            </a:r>
            <a:endParaRPr lang="en-US" dirty="0">
              <a:solidFill>
                <a:srgbClr val="FFFFFF"/>
              </a:solidFill>
              <a:latin typeface="Gill Sans Light"/>
              <a:cs typeface="Gill Sans Light"/>
            </a:endParaRPr>
          </a:p>
        </p:txBody>
      </p:sp>
      <p:pic>
        <p:nvPicPr>
          <p:cNvPr id="4" name="Picture 3"/>
          <p:cNvPicPr>
            <a:picLocks noChangeAspect="1"/>
          </p:cNvPicPr>
          <p:nvPr/>
        </p:nvPicPr>
        <p:blipFill>
          <a:blip r:embed="rId3"/>
          <a:stretch>
            <a:fillRect/>
          </a:stretch>
        </p:blipFill>
        <p:spPr>
          <a:xfrm>
            <a:off x="2279650" y="1690689"/>
            <a:ext cx="4584700" cy="4615470"/>
          </a:xfrm>
          <a:prstGeom prst="rect">
            <a:avLst/>
          </a:prstGeom>
        </p:spPr>
      </p:pic>
    </p:spTree>
    <p:extLst>
      <p:ext uri="{BB962C8B-B14F-4D97-AF65-F5344CB8AC3E}">
        <p14:creationId xmlns:p14="http://schemas.microsoft.com/office/powerpoint/2010/main" val="127086507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F46216B-77A9-411A-B9D3-5023FCB7020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1865</TotalTime>
  <Words>1014</Words>
  <Application>Microsoft Office PowerPoint</Application>
  <PresentationFormat>On-screen Show (4:3)</PresentationFormat>
  <Paragraphs>138</Paragraphs>
  <Slides>21</Slides>
  <Notes>16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21</vt:i4>
      </vt:variant>
    </vt:vector>
  </HeadingPairs>
  <TitlesOfParts>
    <vt:vector size="27" baseType="lpstr">
      <vt:lpstr>Arial</vt:lpstr>
      <vt:lpstr>Calibri</vt:lpstr>
      <vt:lpstr>Calibri Light</vt:lpstr>
      <vt:lpstr>Gill Sans Light</vt:lpstr>
      <vt:lpstr>Mangal</vt:lpstr>
      <vt:lpstr>Office Theme</vt:lpstr>
      <vt:lpstr>Open data: Who takes responsibility?</vt:lpstr>
      <vt:lpstr>Manifesto</vt:lpstr>
      <vt:lpstr>PowerPoint Presentation</vt:lpstr>
      <vt:lpstr>PowerPoint Presentation</vt:lpstr>
      <vt:lpstr>PowerPoint Presentation</vt:lpstr>
      <vt:lpstr>The fourth age of research…</vt:lpstr>
      <vt:lpstr>The fourth age of research…</vt:lpstr>
      <vt:lpstr>PowerPoint Presentation</vt:lpstr>
      <vt:lpstr>In the hands of publishers?</vt:lpstr>
      <vt:lpstr>In the hands of governments?</vt:lpstr>
      <vt:lpstr>In the hands of technologists?</vt:lpstr>
      <vt:lpstr>In truth, we must all play our part...</vt:lpstr>
      <vt:lpstr>In truth, we must all play our part...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Thank you</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Daniel Hook</dc:creator>
  <cp:lastModifiedBy>Jill Claassen</cp:lastModifiedBy>
  <cp:revision>71</cp:revision>
  <dcterms:created xsi:type="dcterms:W3CDTF">2016-06-06T16:03:45Z</dcterms:created>
  <dcterms:modified xsi:type="dcterms:W3CDTF">2016-12-07T11:06:30Z</dcterms:modified>
</cp:coreProperties>
</file>