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6629491a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6629491a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67a242ca4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d67a242ca4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67a242ca4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d67a242ca4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d6629491a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d6629491a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67a242ca4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67a242ca4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67a242ca4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d67a242ca4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67a242ca4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d67a242ca4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d67a242ca4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d67a242ca4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d67a242ca4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d67a242ca4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d67a242ca4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d67a242ca4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d67a242ca4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d67a242ca4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d6629491af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d6629491af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gd6629491af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d67a242ca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d67a242ca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d67a242ca4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d67a242ca4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d67a242ca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d67a242ca4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da4b48516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da4b48516c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da4b48516c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da4b48516c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6629491a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6629491a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67a242c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67a242c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d6629491a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d6629491a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67a242ca4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d67a242ca4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67a242ca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67a242ca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67a242ca4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67a242ca4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67a242ca4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d67a242ca4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uct.ac.za/bitstream/handle/11427/29107/Case_Study_4_UCT_Press.pdf?sequence=1&amp;isAllowed=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indthegap.pubpub.org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hyperlink" Target="https://open.uct.ac.za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hyperlink" Target="https://zivahub.uct.ac.za/" TargetMode="External"/><Relationship Id="rId4" Type="http://schemas.openxmlformats.org/officeDocument/2006/relationships/hyperlink" Target="https://openbooks.uct.ac.za/uct/catalog" TargetMode="External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g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354025" y="838750"/>
            <a:ext cx="8520600" cy="120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 b="1">
                <a:highlight>
                  <a:schemeClr val="lt1"/>
                </a:highlight>
              </a:rPr>
              <a:t>Publishing an academic book</a:t>
            </a:r>
            <a:endParaRPr sz="3600" b="1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299425" y="2228650"/>
            <a:ext cx="8520600" cy="16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-GB" sz="1400">
                <a:solidFill>
                  <a:schemeClr val="dk1"/>
                </a:solidFill>
              </a:rPr>
              <a:t>By Michelle Willmers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-GB" sz="1400">
                <a:solidFill>
                  <a:schemeClr val="dk1"/>
                </a:solidFill>
              </a:rPr>
              <a:t>Publishing &amp; Implementation Manager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605"/>
              <a:buNone/>
            </a:pPr>
            <a:r>
              <a:rPr lang="en-GB" sz="1400">
                <a:solidFill>
                  <a:schemeClr val="dk1"/>
                </a:solidFill>
              </a:rPr>
              <a:t>Digital Open Textbooks for Development project, Centre for Innovation in Learning and Teaching, 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University of Cape Town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17 May 2021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354025" y="177775"/>
            <a:ext cx="8411400" cy="5667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b="1" i="1">
              <a:solidFill>
                <a:srgbClr val="FFFFFF"/>
              </a:solidFill>
              <a:highlight>
                <a:schemeClr val="dk1"/>
              </a:highlight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032" y="4157700"/>
            <a:ext cx="782169" cy="7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7708" y="4157696"/>
            <a:ext cx="1773605" cy="7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39325" y="4093300"/>
            <a:ext cx="2259073" cy="92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460200" y="260350"/>
            <a:ext cx="5519700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FFFF"/>
                </a:solidFill>
              </a:rPr>
              <a:t>EMERGING RESEARCHER PROGRAMME 2021</a:t>
            </a:r>
            <a:endParaRPr sz="18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>
                <a:solidFill>
                  <a:srgbClr val="FF9900"/>
                </a:solidFill>
              </a:rPr>
              <a:t>4. Who are your partners in the process?</a:t>
            </a:r>
            <a:endParaRPr sz="4800" b="1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4800" b="1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4800" b="1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Publishing partners in the UCT publishing landscape</a:t>
            </a:r>
            <a:endParaRPr b="1"/>
          </a:p>
        </p:txBody>
      </p:sp>
      <p:sp>
        <p:nvSpPr>
          <p:cNvPr id="154" name="Google Shape;154;p24"/>
          <p:cNvSpPr/>
          <p:nvPr/>
        </p:nvSpPr>
        <p:spPr>
          <a:xfrm>
            <a:off x="2636738" y="1427600"/>
            <a:ext cx="1307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Research unit / Department</a:t>
            </a:r>
            <a:endParaRPr sz="1200" b="1"/>
          </a:p>
        </p:txBody>
      </p:sp>
      <p:sp>
        <p:nvSpPr>
          <p:cNvPr id="155" name="Google Shape;155;p24"/>
          <p:cNvSpPr/>
          <p:nvPr/>
        </p:nvSpPr>
        <p:spPr>
          <a:xfrm>
            <a:off x="311705" y="1403750"/>
            <a:ext cx="1256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Colleagues</a:t>
            </a:r>
            <a:endParaRPr sz="1200" b="1"/>
          </a:p>
        </p:txBody>
      </p:sp>
      <p:sp>
        <p:nvSpPr>
          <p:cNvPr id="156" name="Google Shape;156;p24"/>
          <p:cNvSpPr/>
          <p:nvPr/>
        </p:nvSpPr>
        <p:spPr>
          <a:xfrm>
            <a:off x="1226078" y="2289575"/>
            <a:ext cx="1307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Colleagues and students</a:t>
            </a:r>
            <a:endParaRPr sz="1200" b="1"/>
          </a:p>
        </p:txBody>
      </p:sp>
      <p:sp>
        <p:nvSpPr>
          <p:cNvPr id="157" name="Google Shape;157;p24"/>
          <p:cNvSpPr/>
          <p:nvPr/>
        </p:nvSpPr>
        <p:spPr>
          <a:xfrm>
            <a:off x="6662375" y="1745225"/>
            <a:ext cx="1738800" cy="5475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External publisher</a:t>
            </a:r>
            <a:endParaRPr sz="1200" b="1"/>
          </a:p>
        </p:txBody>
      </p:sp>
      <p:sp>
        <p:nvSpPr>
          <p:cNvPr id="158" name="Google Shape;158;p24"/>
          <p:cNvSpPr/>
          <p:nvPr/>
        </p:nvSpPr>
        <p:spPr>
          <a:xfrm>
            <a:off x="3944450" y="2289575"/>
            <a:ext cx="1256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UCT Libraries </a:t>
            </a:r>
            <a:endParaRPr sz="1200" b="1"/>
          </a:p>
        </p:txBody>
      </p:sp>
      <p:sp>
        <p:nvSpPr>
          <p:cNvPr id="159" name="Google Shape;159;p24"/>
          <p:cNvSpPr/>
          <p:nvPr/>
        </p:nvSpPr>
        <p:spPr>
          <a:xfrm>
            <a:off x="5291800" y="1403750"/>
            <a:ext cx="951900" cy="5475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Funders</a:t>
            </a:r>
            <a:endParaRPr sz="1200" b="1"/>
          </a:p>
        </p:txBody>
      </p:sp>
      <p:sp>
        <p:nvSpPr>
          <p:cNvPr id="160" name="Google Shape;160;p24"/>
          <p:cNvSpPr/>
          <p:nvPr/>
        </p:nvSpPr>
        <p:spPr>
          <a:xfrm>
            <a:off x="6709725" y="2445863"/>
            <a:ext cx="1048800" cy="5475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UCT Press</a:t>
            </a:r>
            <a:endParaRPr sz="1200" b="1"/>
          </a:p>
        </p:txBody>
      </p:sp>
      <p:sp>
        <p:nvSpPr>
          <p:cNvPr id="161" name="Google Shape;161;p24"/>
          <p:cNvSpPr/>
          <p:nvPr/>
        </p:nvSpPr>
        <p:spPr>
          <a:xfrm>
            <a:off x="3944438" y="2935575"/>
            <a:ext cx="1307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Research Office</a:t>
            </a:r>
            <a:endParaRPr sz="1200" b="1"/>
          </a:p>
        </p:txBody>
      </p:sp>
      <p:sp>
        <p:nvSpPr>
          <p:cNvPr id="162" name="Google Shape;162;p24"/>
          <p:cNvSpPr txBox="1"/>
          <p:nvPr/>
        </p:nvSpPr>
        <p:spPr>
          <a:xfrm>
            <a:off x="357950" y="4421500"/>
            <a:ext cx="6999000" cy="492600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/>
              <a:t>Read more about the history of UCT Press</a:t>
            </a:r>
            <a:endParaRPr sz="10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 u="sng">
                <a:solidFill>
                  <a:schemeClr val="hlink"/>
                </a:solidFill>
                <a:hlinkClick r:id="rId3"/>
              </a:rPr>
              <a:t>https://open.uct.ac.za/bitstream/handle/11427/29107/Case_Study_4_UCT_Press.pdf?sequence=1&amp;isAllowed=y</a:t>
            </a:r>
            <a:r>
              <a:rPr lang="en-GB" sz="1000" i="1"/>
              <a:t> </a:t>
            </a:r>
            <a:endParaRPr sz="1000"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9900"/>
                </a:solidFill>
              </a:rPr>
              <a:t>You need to be guided in your publishing decision-making process by: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168" name="Google Shape;168;p25"/>
          <p:cNvSpPr txBox="1">
            <a:spLocks noGrp="1"/>
          </p:cNvSpPr>
          <p:nvPr>
            <p:ph type="body" idx="1"/>
          </p:nvPr>
        </p:nvSpPr>
        <p:spPr>
          <a:xfrm>
            <a:off x="311700" y="1461800"/>
            <a:ext cx="8520600" cy="31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Your original intention / strategy / mission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Including which audience you are trying to reach and what your idea of impact is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Realistic approach to resourcing limitations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Relationship with partners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Acknowledging dependencies as part of risk management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Challenges of student involvement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These considerations should also dictate your approach towards:</a:t>
            </a:r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body" idx="1"/>
          </p:nvPr>
        </p:nvSpPr>
        <p:spPr>
          <a:xfrm>
            <a:off x="311700" y="1461800"/>
            <a:ext cx="8520600" cy="23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 lnSpcReduction="10000"/>
          </a:bodyPr>
          <a:lstStyle/>
          <a:p>
            <a:pPr marL="457200" lvl="0" indent="-32781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n-GB" sz="2500" b="1">
                <a:solidFill>
                  <a:schemeClr val="dk1"/>
                </a:solidFill>
              </a:rPr>
              <a:t>Copyright and licensing</a:t>
            </a:r>
            <a:endParaRPr sz="2500" b="1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7200"/>
              <a:t>©</a:t>
            </a:r>
            <a:endParaRPr/>
          </a:p>
          <a:p>
            <a:pPr marL="457200" lvl="0" indent="-32781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n-GB" sz="2500" b="1">
                <a:solidFill>
                  <a:schemeClr val="dk1"/>
                </a:solidFill>
              </a:rPr>
              <a:t>Level of inclusivity, collaboration and transparency in your process</a:t>
            </a:r>
            <a:endParaRPr sz="25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endParaRPr b="1">
              <a:solidFill>
                <a:srgbClr val="FF9900"/>
              </a:solidFill>
            </a:endParaRPr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2725" y="2042800"/>
            <a:ext cx="1319650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6"/>
          <p:cNvSpPr txBox="1"/>
          <p:nvPr/>
        </p:nvSpPr>
        <p:spPr>
          <a:xfrm>
            <a:off x="1144175" y="3778775"/>
            <a:ext cx="5105100" cy="461700"/>
          </a:xfrm>
          <a:prstGeom prst="rect">
            <a:avLst/>
          </a:prstGeom>
          <a:noFill/>
          <a:ln w="19050" cap="flat" cmpd="sng">
            <a:solidFill>
              <a:srgbClr val="FF99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 b="1">
                <a:solidFill>
                  <a:srgbClr val="FF9900"/>
                </a:solidFill>
              </a:rPr>
              <a:t>PUBLISHING ETHOS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/>
        </p:nvSpPr>
        <p:spPr>
          <a:xfrm>
            <a:off x="-9525" y="475"/>
            <a:ext cx="9144000" cy="5143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The growing universe of open source publishing tools and platforms</a:t>
            </a:r>
            <a:endParaRPr sz="36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So you want to publish an academic book?</a:t>
            </a:r>
            <a:endParaRPr sz="3600" b="1">
              <a:solidFill>
                <a:schemeClr val="lt1"/>
              </a:solidFill>
            </a:endParaRPr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-6775"/>
            <a:ext cx="8166475" cy="4333526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 txBox="1"/>
          <p:nvPr/>
        </p:nvSpPr>
        <p:spPr>
          <a:xfrm>
            <a:off x="2442050" y="4509425"/>
            <a:ext cx="387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u="sng">
                <a:solidFill>
                  <a:schemeClr val="hlink"/>
                </a:solidFill>
                <a:hlinkClick r:id="rId4"/>
              </a:rPr>
              <a:t>https://mindthegap.pubpub.org/</a:t>
            </a:r>
            <a:r>
              <a:rPr lang="en-GB" sz="1800" b="1">
                <a:solidFill>
                  <a:srgbClr val="FF9900"/>
                </a:solidFill>
              </a:rPr>
              <a:t> </a:t>
            </a:r>
            <a:endParaRPr sz="1800" b="1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-25800"/>
            <a:ext cx="3195099" cy="2960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9"/>
          <p:cNvSpPr txBox="1"/>
          <p:nvPr/>
        </p:nvSpPr>
        <p:spPr>
          <a:xfrm>
            <a:off x="730200" y="3002225"/>
            <a:ext cx="31506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1155CC"/>
                </a:solidFill>
              </a:rPr>
              <a:t>UCT Libraries Open Access Continental Publishing Platform</a:t>
            </a:r>
            <a:endParaRPr sz="1200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hlink"/>
                </a:solidFill>
                <a:hlinkClick r:id="rId4"/>
              </a:rPr>
              <a:t>https://openbooks.uct.ac.za/uct/catalog</a:t>
            </a:r>
            <a:r>
              <a:rPr lang="en-GB" sz="1200"/>
              <a:t> </a:t>
            </a:r>
            <a:endParaRPr sz="1200"/>
          </a:p>
        </p:txBody>
      </p:sp>
      <p:pic>
        <p:nvPicPr>
          <p:cNvPr id="196" name="Google Shape;196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7374" y="3383225"/>
            <a:ext cx="1885950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8200" y="3879750"/>
            <a:ext cx="3195093" cy="678037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9"/>
          <p:cNvSpPr txBox="1"/>
          <p:nvPr/>
        </p:nvSpPr>
        <p:spPr>
          <a:xfrm>
            <a:off x="882600" y="4666350"/>
            <a:ext cx="2316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hlink"/>
                </a:solidFill>
                <a:hlinkClick r:id="rId7"/>
              </a:rPr>
              <a:t>https://open.uct.ac.za/</a:t>
            </a:r>
            <a:r>
              <a:rPr lang="en-GB" sz="1200"/>
              <a:t> </a:t>
            </a:r>
            <a:endParaRPr sz="1200"/>
          </a:p>
        </p:txBody>
      </p:sp>
      <p:pic>
        <p:nvPicPr>
          <p:cNvPr id="199" name="Google Shape;199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37374" y="0"/>
            <a:ext cx="3760426" cy="285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64275" y="3383229"/>
            <a:ext cx="1951925" cy="10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9"/>
          <p:cNvSpPr txBox="1"/>
          <p:nvPr/>
        </p:nvSpPr>
        <p:spPr>
          <a:xfrm>
            <a:off x="4733400" y="2853300"/>
            <a:ext cx="2547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hlink"/>
                </a:solidFill>
                <a:hlinkClick r:id="rId10"/>
              </a:rPr>
              <a:t>https://zivahub.uct.ac.za/</a:t>
            </a:r>
            <a:r>
              <a:rPr lang="en-GB" sz="1200"/>
              <a:t> 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/>
          <p:nvPr/>
        </p:nvSpPr>
        <p:spPr>
          <a:xfrm>
            <a:off x="-9525" y="-9150"/>
            <a:ext cx="9144000" cy="5095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What about quality?</a:t>
            </a:r>
            <a:endParaRPr sz="36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>
            <a:spLocks noGrp="1"/>
          </p:cNvSpPr>
          <p:nvPr>
            <p:ph type="title"/>
          </p:nvPr>
        </p:nvSpPr>
        <p:spPr>
          <a:xfrm>
            <a:off x="79925" y="197019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</a:rPr>
              <a:t>Quality assurance approaches used in publishing processes at UCT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13" name="Google Shape;213;p31"/>
          <p:cNvSpPr/>
          <p:nvPr/>
        </p:nvSpPr>
        <p:spPr>
          <a:xfrm>
            <a:off x="5859049" y="2216923"/>
            <a:ext cx="1392000" cy="3141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Student review</a:t>
            </a:r>
            <a:endParaRPr sz="1200" b="1"/>
          </a:p>
        </p:txBody>
      </p:sp>
      <p:sp>
        <p:nvSpPr>
          <p:cNvPr id="214" name="Google Shape;214;p31"/>
          <p:cNvSpPr/>
          <p:nvPr/>
        </p:nvSpPr>
        <p:spPr>
          <a:xfrm>
            <a:off x="5859049" y="1615336"/>
            <a:ext cx="1392000" cy="4143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Colleague review</a:t>
            </a:r>
            <a:endParaRPr sz="1200" b="1"/>
          </a:p>
        </p:txBody>
      </p:sp>
      <p:sp>
        <p:nvSpPr>
          <p:cNvPr id="215" name="Google Shape;215;p31"/>
          <p:cNvSpPr/>
          <p:nvPr/>
        </p:nvSpPr>
        <p:spPr>
          <a:xfrm>
            <a:off x="3803908" y="1615328"/>
            <a:ext cx="1738800" cy="4962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Professional editing and proofreading</a:t>
            </a:r>
            <a:endParaRPr sz="1200" b="1"/>
          </a:p>
        </p:txBody>
      </p:sp>
      <p:sp>
        <p:nvSpPr>
          <p:cNvPr id="216" name="Google Shape;216;p31"/>
          <p:cNvSpPr/>
          <p:nvPr/>
        </p:nvSpPr>
        <p:spPr>
          <a:xfrm>
            <a:off x="5859049" y="2718325"/>
            <a:ext cx="1392000" cy="4962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Supervisor review</a:t>
            </a:r>
            <a:endParaRPr sz="1200" b="1"/>
          </a:p>
        </p:txBody>
      </p:sp>
      <p:sp>
        <p:nvSpPr>
          <p:cNvPr id="217" name="Google Shape;217;p31"/>
          <p:cNvSpPr/>
          <p:nvPr/>
        </p:nvSpPr>
        <p:spPr>
          <a:xfrm>
            <a:off x="7491200" y="1615325"/>
            <a:ext cx="1508400" cy="24519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Peer review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Community focused</a:t>
            </a: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Formal internally managed with publisher</a:t>
            </a: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Formal externally managed by publisher</a:t>
            </a:r>
            <a:endParaRPr sz="1000"/>
          </a:p>
        </p:txBody>
      </p:sp>
      <p:sp>
        <p:nvSpPr>
          <p:cNvPr id="218" name="Google Shape;218;p31"/>
          <p:cNvSpPr/>
          <p:nvPr/>
        </p:nvSpPr>
        <p:spPr>
          <a:xfrm>
            <a:off x="1781100" y="1615325"/>
            <a:ext cx="1738800" cy="20385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Institutional intermediary editorial support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Research Office</a:t>
            </a: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UCT Libraries</a:t>
            </a: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Faculty Librarians</a:t>
            </a: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-GB" sz="1000"/>
              <a:t>CILT </a:t>
            </a:r>
            <a:endParaRPr sz="1000"/>
          </a:p>
        </p:txBody>
      </p:sp>
      <p:sp>
        <p:nvSpPr>
          <p:cNvPr id="219" name="Google Shape;219;p31"/>
          <p:cNvSpPr/>
          <p:nvPr/>
        </p:nvSpPr>
        <p:spPr>
          <a:xfrm>
            <a:off x="1781090" y="3834750"/>
            <a:ext cx="1738800" cy="6489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Institutional intermediary publishing support </a:t>
            </a:r>
            <a:endParaRPr sz="1200" b="1"/>
          </a:p>
        </p:txBody>
      </p:sp>
      <p:sp>
        <p:nvSpPr>
          <p:cNvPr id="220" name="Google Shape;220;p31"/>
          <p:cNvSpPr/>
          <p:nvPr/>
        </p:nvSpPr>
        <p:spPr>
          <a:xfrm>
            <a:off x="106000" y="1615325"/>
            <a:ext cx="1174200" cy="8880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Delphi consensus study</a:t>
            </a:r>
            <a:endParaRPr sz="1200" b="1"/>
          </a:p>
        </p:txBody>
      </p:sp>
      <p:sp>
        <p:nvSpPr>
          <p:cNvPr id="221" name="Google Shape;221;p31"/>
          <p:cNvSpPr/>
          <p:nvPr/>
        </p:nvSpPr>
        <p:spPr>
          <a:xfrm>
            <a:off x="3803902" y="2216925"/>
            <a:ext cx="1738800" cy="4962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Professional layout and graphic design</a:t>
            </a:r>
            <a:endParaRPr sz="1200" b="1"/>
          </a:p>
        </p:txBody>
      </p:sp>
      <p:sp>
        <p:nvSpPr>
          <p:cNvPr id="222" name="Google Shape;222;p31"/>
          <p:cNvSpPr/>
          <p:nvPr/>
        </p:nvSpPr>
        <p:spPr>
          <a:xfrm>
            <a:off x="142300" y="2613750"/>
            <a:ext cx="1174200" cy="4143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Survey</a:t>
            </a:r>
            <a:endParaRPr sz="1200" b="1"/>
          </a:p>
        </p:txBody>
      </p:sp>
      <p:sp>
        <p:nvSpPr>
          <p:cNvPr id="223" name="Google Shape;223;p31"/>
          <p:cNvSpPr/>
          <p:nvPr/>
        </p:nvSpPr>
        <p:spPr>
          <a:xfrm>
            <a:off x="142300" y="3193450"/>
            <a:ext cx="1174200" cy="5352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Scoping phase</a:t>
            </a:r>
            <a:endParaRPr sz="12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/>
          <p:nvPr/>
        </p:nvSpPr>
        <p:spPr>
          <a:xfrm>
            <a:off x="9725" y="-18750"/>
            <a:ext cx="9144000" cy="50859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And how sustainable is it?</a:t>
            </a:r>
            <a:endParaRPr sz="36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 descr="idrc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04850" y="1133325"/>
            <a:ext cx="2159225" cy="59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 descr="A drawing of a face&#10;&#10;Description generated with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2617" y="3384725"/>
            <a:ext cx="1138759" cy="3984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509275" y="1973303"/>
            <a:ext cx="6065700" cy="10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This work is carried out with the aid of a grant from the International Development Research Centre, Ottawa, Canada.</a:t>
            </a:r>
            <a:endParaRPr sz="18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It is licensed under a Creative Commons Attribution 4.0 International licence.</a:t>
            </a: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000" b="1"/>
              <a:t>TIME</a:t>
            </a:r>
            <a:endParaRPr sz="3000" b="1"/>
          </a:p>
        </p:txBody>
      </p:sp>
      <p:sp>
        <p:nvSpPr>
          <p:cNvPr id="235" name="Google Shape;235;p33"/>
          <p:cNvSpPr txBox="1">
            <a:spLocks noGrp="1"/>
          </p:cNvSpPr>
          <p:nvPr>
            <p:ph type="body" idx="1"/>
          </p:nvPr>
        </p:nvSpPr>
        <p:spPr>
          <a:xfrm>
            <a:off x="311700" y="1264250"/>
            <a:ext cx="8520600" cy="33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>
                <a:solidFill>
                  <a:schemeClr val="dk1"/>
                </a:solidFill>
              </a:rPr>
              <a:t>Significant time commitment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>
                <a:solidFill>
                  <a:schemeClr val="dk1"/>
                </a:solidFill>
              </a:rPr>
              <a:t>Protracted cycles of time (collaboration takes time!)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●"/>
            </a:pPr>
            <a:r>
              <a:rPr lang="en-GB">
                <a:solidFill>
                  <a:schemeClr val="dk1"/>
                </a:solidFill>
              </a:rPr>
              <a:t>Processes do not neatly align with academic calendar(s), collaborator or grant funding timeframes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750" y="790725"/>
            <a:ext cx="2684000" cy="26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6500" y="1279525"/>
            <a:ext cx="1486975" cy="148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44325" y="3552525"/>
            <a:ext cx="2634100" cy="11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4"/>
          <p:cNvSpPr txBox="1"/>
          <p:nvPr/>
        </p:nvSpPr>
        <p:spPr>
          <a:xfrm>
            <a:off x="3374525" y="2779850"/>
            <a:ext cx="2143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4A86E8"/>
                </a:solidFill>
              </a:rPr>
              <a:t>Research Office /</a:t>
            </a:r>
            <a:endParaRPr sz="1200" b="1">
              <a:solidFill>
                <a:srgbClr val="4A86E8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4A86E8"/>
                </a:solidFill>
              </a:rPr>
              <a:t>Research Support Hub</a:t>
            </a:r>
            <a:endParaRPr sz="1200" b="1">
              <a:solidFill>
                <a:srgbClr val="4A86E8"/>
              </a:solidFill>
            </a:endParaRPr>
          </a:p>
        </p:txBody>
      </p:sp>
      <p:pic>
        <p:nvPicPr>
          <p:cNvPr id="244" name="Google Shape;244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0150" y="3704925"/>
            <a:ext cx="3752200" cy="948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46325" y="1279525"/>
            <a:ext cx="1739600" cy="17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SUPPORT</a:t>
            </a:r>
            <a:endParaRPr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RECOGNITION AND REWARD</a:t>
            </a:r>
            <a:endParaRPr b="1"/>
          </a:p>
        </p:txBody>
      </p:sp>
      <p:sp>
        <p:nvSpPr>
          <p:cNvPr id="252" name="Google Shape;252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UCT Vision 2030 positions open knowledge production and sharing for social justice as a key aspect in meeting its central mission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UCT Ad Hominem promotion system varies across faculties in terms of recognition of independently published work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Growing emphasis on open access and developmental impact as important area of scholarly impact and funder criteria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6"/>
          <p:cNvSpPr txBox="1"/>
          <p:nvPr/>
        </p:nvSpPr>
        <p:spPr>
          <a:xfrm>
            <a:off x="9725" y="-18750"/>
            <a:ext cx="9094800" cy="5143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Don’t know where to start?</a:t>
            </a:r>
            <a:endParaRPr sz="36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2800" y="112725"/>
            <a:ext cx="5963800" cy="490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>
                <a:solidFill>
                  <a:srgbClr val="FF9900"/>
                </a:solidFill>
              </a:rPr>
              <a:t>What this is not...</a:t>
            </a:r>
            <a:endParaRPr sz="4800" b="1">
              <a:solidFill>
                <a:srgbClr val="FF9900"/>
              </a:solidFill>
            </a:endParaRPr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3000">
                <a:solidFill>
                  <a:schemeClr val="dk1"/>
                </a:solidFill>
              </a:rPr>
              <a:t>How to get published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9725" y="-18750"/>
            <a:ext cx="9066000" cy="5143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1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>
                <a:solidFill>
                  <a:schemeClr val="lt1"/>
                </a:solidFill>
              </a:rPr>
              <a:t>So you want to publish an academic book?</a:t>
            </a:r>
            <a:endParaRPr sz="36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98225" y="291200"/>
            <a:ext cx="3043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>
                <a:solidFill>
                  <a:srgbClr val="FF9900"/>
                </a:solidFill>
              </a:rPr>
              <a:t>1. Why?</a:t>
            </a:r>
            <a:endParaRPr sz="4800" b="1">
              <a:solidFill>
                <a:srgbClr val="FF9900"/>
              </a:solidFill>
            </a:endParaRPr>
          </a:p>
        </p:txBody>
      </p:sp>
      <p:sp>
        <p:nvSpPr>
          <p:cNvPr id="92" name="Google Shape;92;p18"/>
          <p:cNvSpPr txBox="1"/>
          <p:nvPr/>
        </p:nvSpPr>
        <p:spPr>
          <a:xfrm>
            <a:off x="211625" y="1532138"/>
            <a:ext cx="1509300" cy="61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Grant requirement</a:t>
            </a:r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251525" y="2406500"/>
            <a:ext cx="1469400" cy="1046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Challenging hegemony of corporate publishing</a:t>
            </a:r>
            <a:endParaRPr/>
          </a:p>
        </p:txBody>
      </p:sp>
      <p:sp>
        <p:nvSpPr>
          <p:cNvPr id="94" name="Google Shape;94;p18"/>
          <p:cNvSpPr txBox="1"/>
          <p:nvPr/>
        </p:nvSpPr>
        <p:spPr>
          <a:xfrm>
            <a:off x="2184350" y="1325100"/>
            <a:ext cx="18282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Community-building </a:t>
            </a: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4756175" y="3429850"/>
            <a:ext cx="1828200" cy="1046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Platform to profile divergent voices or particular Global South perspective</a:t>
            </a:r>
            <a:endParaRPr/>
          </a:p>
        </p:txBody>
      </p:sp>
      <p:sp>
        <p:nvSpPr>
          <p:cNvPr id="96" name="Google Shape;96;p18"/>
          <p:cNvSpPr txBox="1"/>
          <p:nvPr/>
        </p:nvSpPr>
        <p:spPr>
          <a:xfrm>
            <a:off x="4283675" y="534600"/>
            <a:ext cx="1828200" cy="1477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Addressing a particular niche area which is not viable for marketplace publishers (field building)</a:t>
            </a:r>
            <a:endParaRPr/>
          </a:p>
        </p:txBody>
      </p:sp>
      <p:sp>
        <p:nvSpPr>
          <p:cNvPr id="97" name="Google Shape;97;p18"/>
          <p:cNvSpPr txBox="1"/>
          <p:nvPr/>
        </p:nvSpPr>
        <p:spPr>
          <a:xfrm>
            <a:off x="4911300" y="2189425"/>
            <a:ext cx="1828200" cy="831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“There isn’t anything like it out there” (novelty)</a:t>
            </a:r>
            <a:endParaRPr/>
          </a:p>
        </p:txBody>
      </p:sp>
      <p:sp>
        <p:nvSpPr>
          <p:cNvPr id="98" name="Google Shape;98;p18"/>
          <p:cNvSpPr txBox="1"/>
          <p:nvPr/>
        </p:nvSpPr>
        <p:spPr>
          <a:xfrm>
            <a:off x="2716600" y="3236125"/>
            <a:ext cx="1828200" cy="1046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Platform to encourage emerging / unpublished authors</a:t>
            </a:r>
            <a:endParaRPr/>
          </a:p>
        </p:txBody>
      </p:sp>
      <p:sp>
        <p:nvSpPr>
          <p:cNvPr id="99" name="Google Shape;99;p18"/>
          <p:cNvSpPr txBox="1"/>
          <p:nvPr/>
        </p:nvSpPr>
        <p:spPr>
          <a:xfrm>
            <a:off x="6584375" y="601900"/>
            <a:ext cx="18282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Publication count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7000225" y="1254225"/>
            <a:ext cx="18282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</a:t>
            </a: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6953525" y="2081875"/>
            <a:ext cx="1828200" cy="1262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“It’s critical that it gets out there … and I want control over how it is delivered” (need)</a:t>
            </a:r>
            <a:endParaRPr/>
          </a:p>
        </p:txBody>
      </p:sp>
      <p:sp>
        <p:nvSpPr>
          <p:cNvPr id="102" name="Google Shape;102;p18"/>
          <p:cNvSpPr txBox="1"/>
          <p:nvPr/>
        </p:nvSpPr>
        <p:spPr>
          <a:xfrm>
            <a:off x="7029775" y="3644175"/>
            <a:ext cx="17691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Affordable access</a:t>
            </a:r>
            <a:endParaRPr/>
          </a:p>
        </p:txBody>
      </p:sp>
      <p:sp>
        <p:nvSpPr>
          <p:cNvPr id="103" name="Google Shape;103;p18"/>
          <p:cNvSpPr txBox="1"/>
          <p:nvPr/>
        </p:nvSpPr>
        <p:spPr>
          <a:xfrm>
            <a:off x="727100" y="3711950"/>
            <a:ext cx="1361100" cy="831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transformation / localisation</a:t>
            </a:r>
            <a:endParaRPr/>
          </a:p>
        </p:txBody>
      </p:sp>
      <p:sp>
        <p:nvSpPr>
          <p:cNvPr id="104" name="Google Shape;104;p18"/>
          <p:cNvSpPr txBox="1"/>
          <p:nvPr/>
        </p:nvSpPr>
        <p:spPr>
          <a:xfrm>
            <a:off x="1848000" y="1980125"/>
            <a:ext cx="1361100" cy="61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Pedagogical innovation</a:t>
            </a: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3336175" y="2405125"/>
            <a:ext cx="1361100" cy="615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Multilingualism imperatives</a:t>
            </a:r>
            <a:endParaRPr/>
          </a:p>
        </p:txBody>
      </p:sp>
      <p:sp>
        <p:nvSpPr>
          <p:cNvPr id="106" name="Google Shape;106;p18"/>
          <p:cNvSpPr txBox="1"/>
          <p:nvPr/>
        </p:nvSpPr>
        <p:spPr>
          <a:xfrm>
            <a:off x="6912975" y="4344575"/>
            <a:ext cx="17691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Accessibility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>
            <a:spLocks noGrp="1"/>
          </p:cNvSpPr>
          <p:nvPr>
            <p:ph type="title"/>
          </p:nvPr>
        </p:nvSpPr>
        <p:spPr>
          <a:xfrm>
            <a:off x="398225" y="291200"/>
            <a:ext cx="6802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>
                <a:solidFill>
                  <a:srgbClr val="FF9900"/>
                </a:solidFill>
              </a:rPr>
              <a:t>2. For whom?</a:t>
            </a:r>
            <a:endParaRPr sz="4800" b="1">
              <a:solidFill>
                <a:srgbClr val="FF9900"/>
              </a:solidFill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125825" y="1374750"/>
            <a:ext cx="2047200" cy="23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9900"/>
                </a:solidFill>
              </a:rPr>
              <a:t>Who is my primary audience?</a:t>
            </a:r>
            <a:endParaRPr b="1">
              <a:solidFill>
                <a:srgbClr val="FF9900"/>
              </a:solidFill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Scholar to scholar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Community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Practitioners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Students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Policy-makers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Funders</a:t>
            </a:r>
            <a:endParaRPr sz="1200"/>
          </a:p>
        </p:txBody>
      </p:sp>
      <p:sp>
        <p:nvSpPr>
          <p:cNvPr id="113" name="Google Shape;113;p19"/>
          <p:cNvSpPr txBox="1"/>
          <p:nvPr/>
        </p:nvSpPr>
        <p:spPr>
          <a:xfrm>
            <a:off x="2748900" y="1431525"/>
            <a:ext cx="2499300" cy="2868000"/>
          </a:xfrm>
          <a:prstGeom prst="rect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9900"/>
                </a:solidFill>
              </a:rPr>
              <a:t>What is my idea of “impact” or “success”</a:t>
            </a:r>
            <a:endParaRPr b="1">
              <a:solidFill>
                <a:srgbClr val="FF9900"/>
              </a:solidFill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Citation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Funding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Field building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Growing community of practice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Network building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Developmental impact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Improved student pass rate</a:t>
            </a:r>
            <a:endParaRPr sz="1200"/>
          </a:p>
        </p:txBody>
      </p:sp>
      <p:sp>
        <p:nvSpPr>
          <p:cNvPr id="114" name="Google Shape;114;p19"/>
          <p:cNvSpPr/>
          <p:nvPr/>
        </p:nvSpPr>
        <p:spPr>
          <a:xfrm>
            <a:off x="2020625" y="2368425"/>
            <a:ext cx="645300" cy="461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6297275" y="1441150"/>
            <a:ext cx="2586300" cy="3083700"/>
          </a:xfrm>
          <a:prstGeom prst="rect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9900"/>
                </a:solidFill>
              </a:rPr>
              <a:t>What data or evidence of impact / success can I gather?</a:t>
            </a:r>
            <a:endParaRPr b="1">
              <a:solidFill>
                <a:srgbClr val="FF9900"/>
              </a:solidFill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Citation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Usage data (on content and host platform)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Student performance data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Community surveys / reviews</a:t>
            </a:r>
            <a:endParaRPr sz="120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Network expansion (e.g. social media followers)</a:t>
            </a:r>
            <a:endParaRPr sz="1200"/>
          </a:p>
        </p:txBody>
      </p:sp>
      <p:sp>
        <p:nvSpPr>
          <p:cNvPr id="116" name="Google Shape;116;p19"/>
          <p:cNvSpPr/>
          <p:nvPr/>
        </p:nvSpPr>
        <p:spPr>
          <a:xfrm>
            <a:off x="5442500" y="2444625"/>
            <a:ext cx="645300" cy="461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 b="1">
                <a:solidFill>
                  <a:srgbClr val="FF9900"/>
                </a:solidFill>
              </a:rPr>
              <a:t>3. Do you want to be the author or the publisher?</a:t>
            </a:r>
            <a:endParaRPr sz="4800" b="1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800" b="1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800" b="1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151800" y="-30950"/>
            <a:ext cx="8363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</a:rPr>
              <a:t>Authorship models at UCT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27" name="Google Shape;127;p21"/>
          <p:cNvSpPr/>
          <p:nvPr/>
        </p:nvSpPr>
        <p:spPr>
          <a:xfrm>
            <a:off x="1373125" y="2344000"/>
            <a:ext cx="1265700" cy="6489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Solo author + student involvement</a:t>
            </a:r>
            <a:endParaRPr sz="1200" b="1"/>
          </a:p>
        </p:txBody>
      </p:sp>
      <p:sp>
        <p:nvSpPr>
          <p:cNvPr id="128" name="Google Shape;128;p21"/>
          <p:cNvSpPr/>
          <p:nvPr/>
        </p:nvSpPr>
        <p:spPr>
          <a:xfrm>
            <a:off x="3432650" y="2344000"/>
            <a:ext cx="1452600" cy="8460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Lead author as editor-in-chief with student co-authors</a:t>
            </a:r>
            <a:endParaRPr sz="1200" b="1"/>
          </a:p>
        </p:txBody>
      </p:sp>
      <p:sp>
        <p:nvSpPr>
          <p:cNvPr id="129" name="Google Shape;129;p21"/>
          <p:cNvSpPr/>
          <p:nvPr/>
        </p:nvSpPr>
        <p:spPr>
          <a:xfrm>
            <a:off x="1373119" y="1257175"/>
            <a:ext cx="1265700" cy="886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Solo author + colleague involvement</a:t>
            </a:r>
            <a:endParaRPr sz="1200" b="1"/>
          </a:p>
        </p:txBody>
      </p:sp>
      <p:sp>
        <p:nvSpPr>
          <p:cNvPr id="130" name="Google Shape;130;p21"/>
          <p:cNvSpPr/>
          <p:nvPr/>
        </p:nvSpPr>
        <p:spPr>
          <a:xfrm>
            <a:off x="5337316" y="1277581"/>
            <a:ext cx="2016300" cy="886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b="1">
                <a:solidFill>
                  <a:schemeClr val="dk1"/>
                </a:solidFill>
              </a:rPr>
              <a:t>Content development facilitator with student and colleague co-authors</a:t>
            </a:r>
            <a:endParaRPr sz="1200" b="1"/>
          </a:p>
        </p:txBody>
      </p:sp>
      <p:sp>
        <p:nvSpPr>
          <p:cNvPr id="131" name="Google Shape;131;p21"/>
          <p:cNvSpPr/>
          <p:nvPr/>
        </p:nvSpPr>
        <p:spPr>
          <a:xfrm>
            <a:off x="3407700" y="3410425"/>
            <a:ext cx="1452600" cy="11244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Lead author as editor-in-chief with student and colleague co-authors</a:t>
            </a:r>
            <a:endParaRPr sz="1200" b="1"/>
          </a:p>
        </p:txBody>
      </p:sp>
      <p:sp>
        <p:nvSpPr>
          <p:cNvPr id="132" name="Google Shape;132;p21"/>
          <p:cNvSpPr/>
          <p:nvPr/>
        </p:nvSpPr>
        <p:spPr>
          <a:xfrm>
            <a:off x="3347100" y="1277575"/>
            <a:ext cx="1513200" cy="8460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Lead author as editor-in-chief with colleague co-authors</a:t>
            </a:r>
            <a:endParaRPr sz="12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79925" y="195419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</a:rPr>
              <a:t>Publishing models at UCT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38" name="Google Shape;138;p22"/>
          <p:cNvSpPr/>
          <p:nvPr/>
        </p:nvSpPr>
        <p:spPr>
          <a:xfrm>
            <a:off x="4185975" y="1769075"/>
            <a:ext cx="17388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UCT Libraries </a:t>
            </a:r>
            <a:endParaRPr sz="1200" b="1"/>
          </a:p>
        </p:txBody>
      </p:sp>
      <p:sp>
        <p:nvSpPr>
          <p:cNvPr id="139" name="Google Shape;139;p22"/>
          <p:cNvSpPr/>
          <p:nvPr/>
        </p:nvSpPr>
        <p:spPr>
          <a:xfrm>
            <a:off x="684605" y="1769075"/>
            <a:ext cx="1256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Author as self-publisher</a:t>
            </a:r>
            <a:endParaRPr sz="1200" b="1"/>
          </a:p>
        </p:txBody>
      </p:sp>
      <p:sp>
        <p:nvSpPr>
          <p:cNvPr id="140" name="Google Shape;140;p22"/>
          <p:cNvSpPr/>
          <p:nvPr/>
        </p:nvSpPr>
        <p:spPr>
          <a:xfrm>
            <a:off x="2376903" y="1769075"/>
            <a:ext cx="1307700" cy="4998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Initiative as self-publisher</a:t>
            </a:r>
            <a:endParaRPr sz="1200" b="1"/>
          </a:p>
        </p:txBody>
      </p:sp>
      <p:sp>
        <p:nvSpPr>
          <p:cNvPr id="141" name="Google Shape;141;p22"/>
          <p:cNvSpPr/>
          <p:nvPr/>
        </p:nvSpPr>
        <p:spPr>
          <a:xfrm>
            <a:off x="6509975" y="1745225"/>
            <a:ext cx="1738800" cy="5475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External publisher</a:t>
            </a:r>
            <a:endParaRPr sz="1200" b="1"/>
          </a:p>
        </p:txBody>
      </p:sp>
      <p:sp>
        <p:nvSpPr>
          <p:cNvPr id="142" name="Google Shape;142;p22"/>
          <p:cNvSpPr/>
          <p:nvPr/>
        </p:nvSpPr>
        <p:spPr>
          <a:xfrm>
            <a:off x="4185975" y="2439950"/>
            <a:ext cx="1738800" cy="9054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/>
              <a:t>UCT Libraries + institute / initiative / author as co-publishers</a:t>
            </a:r>
            <a:endParaRPr sz="1200" b="1"/>
          </a:p>
        </p:txBody>
      </p:sp>
      <p:sp>
        <p:nvSpPr>
          <p:cNvPr id="143" name="Google Shape;143;p22"/>
          <p:cNvSpPr/>
          <p:nvPr/>
        </p:nvSpPr>
        <p:spPr>
          <a:xfrm>
            <a:off x="6516750" y="2439950"/>
            <a:ext cx="1738800" cy="905400"/>
          </a:xfrm>
          <a:prstGeom prst="flowChartAlternateProcess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200" b="1"/>
              <a:t>External publisher + </a:t>
            </a:r>
            <a:r>
              <a:rPr lang="en-GB" sz="1200" b="1">
                <a:solidFill>
                  <a:schemeClr val="dk1"/>
                </a:solidFill>
              </a:rPr>
              <a:t>institute / initiative / author as co-publishers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On-screen Show (16:9)</PresentationFormat>
  <Paragraphs>141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Simple Light</vt:lpstr>
      <vt:lpstr>Publishing an academic book</vt:lpstr>
      <vt:lpstr>PowerPoint Presentation</vt:lpstr>
      <vt:lpstr>What this is not...</vt:lpstr>
      <vt:lpstr>PowerPoint Presentation</vt:lpstr>
      <vt:lpstr>1. Why?</vt:lpstr>
      <vt:lpstr>2. For whom?</vt:lpstr>
      <vt:lpstr>PowerPoint Presentation</vt:lpstr>
      <vt:lpstr>Authorship models at UCT</vt:lpstr>
      <vt:lpstr>Publishing models at UCT</vt:lpstr>
      <vt:lpstr>PowerPoint Presentation</vt:lpstr>
      <vt:lpstr>Publishing partners in the UCT publishing landscape</vt:lpstr>
      <vt:lpstr>You need to be guided in your publishing decision-making process by:</vt:lpstr>
      <vt:lpstr>These considerations should also dictate your approach towards:</vt:lpstr>
      <vt:lpstr>PowerPoint Presentation</vt:lpstr>
      <vt:lpstr>PowerPoint Presentation</vt:lpstr>
      <vt:lpstr>PowerPoint Presentation</vt:lpstr>
      <vt:lpstr>PowerPoint Presentation</vt:lpstr>
      <vt:lpstr>Quality assurance approaches used in publishing processes at UCT</vt:lpstr>
      <vt:lpstr>PowerPoint Presentation</vt:lpstr>
      <vt:lpstr>TIME</vt:lpstr>
      <vt:lpstr>SUPPORT</vt:lpstr>
      <vt:lpstr>RECOGNITION AND REWARD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Publishing an academic book</dc:title>
  <dc:creator>User</dc:creator>
  <cp:lastModifiedBy>Bianca Masuku</cp:lastModifiedBy>
  <cp:revision>1</cp:revision>
  <dcterms:modified xsi:type="dcterms:W3CDTF">2021-07-26T23:38:07Z</dcterms:modified>
</cp:coreProperties>
</file>