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70" r:id="rId4"/>
    <p:sldId id="283" r:id="rId5"/>
    <p:sldId id="258" r:id="rId6"/>
    <p:sldId id="271" r:id="rId7"/>
    <p:sldId id="280" r:id="rId8"/>
    <p:sldId id="277" r:id="rId9"/>
    <p:sldId id="281" r:id="rId10"/>
    <p:sldId id="284" r:id="rId11"/>
    <p:sldId id="278" r:id="rId12"/>
    <p:sldId id="282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04" y="-7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24727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04544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29078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98137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71439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46408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24867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6950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02768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31335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77083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87A05-7EDC-49F7-80B0-A05D29306C3D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B7FD9-80DD-4AAB-95B2-08D8121DC7A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17069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png"/><Relationship Id="rId5" Type="http://schemas.openxmlformats.org/officeDocument/2006/relationships/hyperlink" Target="http://creativecommons.org/licenses/by-nc-sa/4.0/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CMPEDU001@myuct.ac.z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4581128"/>
            <a:ext cx="6400800" cy="1440160"/>
          </a:xfrm>
        </p:spPr>
        <p:txBody>
          <a:bodyPr>
            <a:normAutofit/>
          </a:bodyPr>
          <a:lstStyle/>
          <a:p>
            <a:pPr algn="l"/>
            <a:r>
              <a:rPr lang="en-ZA" sz="2400" dirty="0" smtClean="0">
                <a:solidFill>
                  <a:schemeClr val="accent1">
                    <a:lumMod val="75000"/>
                  </a:schemeClr>
                </a:solidFill>
              </a:rPr>
              <a:t>Lecturer</a:t>
            </a:r>
            <a:r>
              <a:rPr lang="en-ZA" sz="2400" smtClean="0">
                <a:solidFill>
                  <a:schemeClr val="accent1">
                    <a:lumMod val="75000"/>
                  </a:schemeClr>
                </a:solidFill>
              </a:rPr>
              <a:t>: Eduard </a:t>
            </a:r>
            <a:r>
              <a:rPr lang="en-ZA" sz="2400" dirty="0" smtClean="0">
                <a:solidFill>
                  <a:schemeClr val="accent1">
                    <a:lumMod val="75000"/>
                  </a:schemeClr>
                </a:solidFill>
              </a:rPr>
              <a:t>Campbell</a:t>
            </a:r>
          </a:p>
          <a:p>
            <a:pPr algn="l"/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  <a:t>E-mail: </a:t>
            </a:r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  <a:hlinkClick r:id="rId2"/>
              </a:rPr>
              <a:t>CMPEDU001@myuct.ac.za</a:t>
            </a:r>
            <a:endParaRPr lang="en-ZA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  <a:t>March 2015</a:t>
            </a:r>
            <a:endParaRPr lang="en-ZA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4" descr="Digital Literacie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8486615" cy="443711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827584" y="5949280"/>
            <a:ext cx="7560840" cy="400110"/>
            <a:chOff x="755576" y="5949280"/>
            <a:chExt cx="7560840" cy="40011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5576" y="5949280"/>
              <a:ext cx="1117600" cy="3937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979712" y="5949280"/>
              <a:ext cx="63367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/>
                <a:t>This work by Eduard Campbell is licensed under </a:t>
              </a:r>
              <a:r>
                <a:rPr lang="en-US" sz="1000" dirty="0" err="1"/>
                <a:t>a</a:t>
              </a:r>
              <a:r>
                <a:rPr lang="en-US" sz="1000" dirty="0" err="1" smtClean="0">
                  <a:hlinkClick r:id="rId5"/>
                </a:rPr>
                <a:t>Creative</a:t>
              </a:r>
              <a:r>
                <a:rPr lang="en-US" sz="1000" dirty="0" smtClean="0">
                  <a:hlinkClick r:id="rId5"/>
                </a:rPr>
                <a:t> </a:t>
              </a:r>
              <a:r>
                <a:rPr lang="en-US" sz="1000" dirty="0">
                  <a:hlinkClick r:id="rId5"/>
                </a:rPr>
                <a:t>Commons Attribution-NonCommercial-ShareAlike 4.0 International License.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5627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ZA" sz="4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  <a:t>What resources/activities can we use at this point of the class that will fit in with the overall class and that fits the learning outcome?</a:t>
            </a:r>
          </a:p>
        </p:txBody>
      </p:sp>
    </p:spTree>
    <p:extLst>
      <p:ext uri="{BB962C8B-B14F-4D97-AF65-F5344CB8AC3E}">
        <p14:creationId xmlns:p14="http://schemas.microsoft.com/office/powerpoint/2010/main" val="2912132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Group work: Technology use for </a:t>
            </a:r>
            <a:r>
              <a:rPr lang="en-ZA" u="sng" dirty="0" smtClean="0">
                <a:solidFill>
                  <a:schemeClr val="accent2">
                    <a:lumMod val="75000"/>
                  </a:schemeClr>
                </a:solidFill>
              </a:rPr>
              <a:t>YOUR LEARNERS</a:t>
            </a:r>
            <a:endParaRPr lang="en-ZA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400600"/>
          </a:xfrm>
        </p:spPr>
        <p:txBody>
          <a:bodyPr>
            <a:normAutofit lnSpcReduction="10000"/>
          </a:bodyPr>
          <a:lstStyle/>
          <a:p>
            <a:r>
              <a:rPr lang="en-ZA" sz="2800" dirty="0" smtClean="0"/>
              <a:t>In groups of 5: </a:t>
            </a:r>
            <a:r>
              <a:rPr lang="en-ZA" sz="2800" dirty="0" smtClean="0">
                <a:solidFill>
                  <a:schemeClr val="accent1">
                    <a:lumMod val="75000"/>
                  </a:schemeClr>
                </a:solidFill>
              </a:rPr>
              <a:t>compile a lesson </a:t>
            </a:r>
            <a:r>
              <a:rPr lang="en-ZA" sz="2800" dirty="0" smtClean="0"/>
              <a:t>plan for a </a:t>
            </a:r>
            <a:r>
              <a:rPr lang="en-ZA" sz="2800" dirty="0" smtClean="0">
                <a:solidFill>
                  <a:schemeClr val="accent1">
                    <a:lumMod val="75000"/>
                  </a:schemeClr>
                </a:solidFill>
              </a:rPr>
              <a:t>grammar or short story class </a:t>
            </a:r>
            <a:r>
              <a:rPr lang="en-ZA" sz="2800" dirty="0" smtClean="0"/>
              <a:t>where you synthesize one or more of the </a:t>
            </a:r>
            <a:r>
              <a:rPr lang="en-ZA" sz="2800" dirty="0" smtClean="0">
                <a:solidFill>
                  <a:schemeClr val="accent1">
                    <a:lumMod val="75000"/>
                  </a:schemeClr>
                </a:solidFill>
              </a:rPr>
              <a:t>tech “ideas” </a:t>
            </a:r>
            <a:r>
              <a:rPr lang="en-ZA" sz="2800" dirty="0" smtClean="0"/>
              <a:t>below with the </a:t>
            </a:r>
            <a:r>
              <a:rPr lang="en-ZA" sz="2800" dirty="0" smtClean="0">
                <a:solidFill>
                  <a:schemeClr val="accent1">
                    <a:lumMod val="75000"/>
                  </a:schemeClr>
                </a:solidFill>
              </a:rPr>
              <a:t>digital resources </a:t>
            </a:r>
            <a:r>
              <a:rPr lang="en-ZA" sz="2800" dirty="0" smtClean="0"/>
              <a:t>you draw from the hat. You may get ideas from the internet using your phones or laptops if you want. </a:t>
            </a:r>
            <a:r>
              <a:rPr lang="en-ZA" sz="2800" dirty="0" smtClean="0">
                <a:solidFill>
                  <a:schemeClr val="accent2">
                    <a:lumMod val="75000"/>
                  </a:schemeClr>
                </a:solidFill>
              </a:rPr>
              <a:t>Be creative!</a:t>
            </a:r>
          </a:p>
          <a:p>
            <a:r>
              <a:rPr lang="en-ZA" sz="2800" dirty="0" smtClean="0"/>
              <a:t>Ideas:</a:t>
            </a:r>
          </a:p>
          <a:p>
            <a:pPr marL="0" indent="0" algn="ctr">
              <a:buNone/>
            </a:pPr>
            <a:r>
              <a:rPr lang="en-ZA" sz="2800" i="1" dirty="0" smtClean="0">
                <a:solidFill>
                  <a:schemeClr val="accent1">
                    <a:lumMod val="75000"/>
                  </a:schemeClr>
                </a:solidFill>
              </a:rPr>
              <a:t>Facebook groups… </a:t>
            </a:r>
            <a:r>
              <a:rPr lang="en-ZA" sz="2800" i="1" dirty="0" smtClean="0">
                <a:solidFill>
                  <a:schemeClr val="accent2">
                    <a:lumMod val="75000"/>
                  </a:schemeClr>
                </a:solidFill>
              </a:rPr>
              <a:t>twitter feeds... </a:t>
            </a:r>
            <a:r>
              <a:rPr lang="en-ZA" sz="2800" i="1" dirty="0" smtClean="0">
                <a:solidFill>
                  <a:schemeClr val="accent1">
                    <a:lumMod val="75000"/>
                  </a:schemeClr>
                </a:solidFill>
              </a:rPr>
              <a:t>screen adaptations… </a:t>
            </a:r>
            <a:r>
              <a:rPr lang="en-ZA" sz="2800" i="1" dirty="0" smtClean="0">
                <a:solidFill>
                  <a:schemeClr val="accent2">
                    <a:lumMod val="75000"/>
                  </a:schemeClr>
                </a:solidFill>
              </a:rPr>
              <a:t>description of video/computer game… </a:t>
            </a:r>
            <a:r>
              <a:rPr lang="en-ZA" sz="2800" i="1" dirty="0" smtClean="0">
                <a:solidFill>
                  <a:schemeClr val="accent1">
                    <a:lumMod val="75000"/>
                  </a:schemeClr>
                </a:solidFill>
              </a:rPr>
              <a:t>digital museum!… </a:t>
            </a:r>
            <a:r>
              <a:rPr lang="en-ZA" sz="2800" i="1" dirty="0" smtClean="0">
                <a:solidFill>
                  <a:schemeClr val="accent2">
                    <a:lumMod val="75000"/>
                  </a:schemeClr>
                </a:solidFill>
              </a:rPr>
              <a:t>short movie… </a:t>
            </a:r>
            <a:r>
              <a:rPr lang="en-ZA" sz="2800" i="1" dirty="0" smtClean="0">
                <a:solidFill>
                  <a:schemeClr val="accent1">
                    <a:lumMod val="75000"/>
                  </a:schemeClr>
                </a:solidFill>
              </a:rPr>
              <a:t>presenting their own lesson plan… </a:t>
            </a:r>
            <a:r>
              <a:rPr lang="en-ZA" sz="2800" i="1" dirty="0" smtClean="0">
                <a:solidFill>
                  <a:schemeClr val="accent2">
                    <a:lumMod val="75000"/>
                  </a:schemeClr>
                </a:solidFill>
              </a:rPr>
              <a:t>picture books… </a:t>
            </a:r>
            <a:r>
              <a:rPr lang="en-ZA" sz="2800" i="1" dirty="0" smtClean="0">
                <a:solidFill>
                  <a:schemeClr val="accent1">
                    <a:lumMod val="75000"/>
                  </a:schemeClr>
                </a:solidFill>
              </a:rPr>
              <a:t>online marketing campaigns… </a:t>
            </a:r>
            <a:r>
              <a:rPr lang="en-ZA" sz="2800" i="1" dirty="0" smtClean="0">
                <a:solidFill>
                  <a:schemeClr val="accent2">
                    <a:lumMod val="75000"/>
                  </a:schemeClr>
                </a:solidFill>
              </a:rPr>
              <a:t>designing an app… </a:t>
            </a:r>
            <a:r>
              <a:rPr lang="en-ZA" sz="2800" i="1" dirty="0" smtClean="0">
                <a:solidFill>
                  <a:schemeClr val="accent1">
                    <a:lumMod val="75000"/>
                  </a:schemeClr>
                </a:solidFill>
              </a:rPr>
              <a:t>collaborating… </a:t>
            </a:r>
            <a:r>
              <a:rPr lang="en-ZA" sz="2800" i="1" dirty="0" smtClean="0">
                <a:solidFill>
                  <a:schemeClr val="accent2">
                    <a:lumMod val="75000"/>
                  </a:schemeClr>
                </a:solidFill>
              </a:rPr>
              <a:t>google docs… </a:t>
            </a:r>
            <a:r>
              <a:rPr lang="en-ZA" sz="2800" i="1" dirty="0" smtClean="0">
                <a:solidFill>
                  <a:schemeClr val="accent1">
                    <a:lumMod val="75000"/>
                  </a:schemeClr>
                </a:solidFill>
              </a:rPr>
              <a:t>shooting a video… </a:t>
            </a:r>
            <a:r>
              <a:rPr lang="en-ZA" sz="2800" i="1" dirty="0" smtClean="0">
                <a:solidFill>
                  <a:schemeClr val="accent2">
                    <a:lumMod val="75000"/>
                  </a:schemeClr>
                </a:solidFill>
              </a:rPr>
              <a:t>writing a song… </a:t>
            </a:r>
            <a:r>
              <a:rPr lang="en-ZA" sz="2800" i="1" dirty="0" smtClean="0">
                <a:solidFill>
                  <a:schemeClr val="accent1">
                    <a:lumMod val="75000"/>
                  </a:schemeClr>
                </a:solidFill>
              </a:rPr>
              <a:t>recording a song   </a:t>
            </a:r>
          </a:p>
          <a:p>
            <a:pPr marL="514350" indent="-514350">
              <a:buAutoNum type="arabicPeriod"/>
            </a:pPr>
            <a:endParaRPr lang="en-ZA" sz="2800" dirty="0" smtClean="0"/>
          </a:p>
          <a:p>
            <a:pPr marL="0" indent="0">
              <a:buNone/>
            </a:pPr>
            <a:endParaRPr lang="en-ZA" sz="2800" dirty="0" smtClean="0"/>
          </a:p>
        </p:txBody>
      </p:sp>
    </p:spTree>
    <p:extLst>
      <p:ext uri="{BB962C8B-B14F-4D97-AF65-F5344CB8AC3E}">
        <p14:creationId xmlns:p14="http://schemas.microsoft.com/office/powerpoint/2010/main" val="314431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tegration of DL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48680"/>
            <a:ext cx="1800200" cy="117545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endParaRPr lang="en-ZA" dirty="0" smtClean="0"/>
          </a:p>
          <a:p>
            <a:pPr marL="514350" indent="-514350">
              <a:buAutoNum type="arabicPeriod"/>
            </a:pPr>
            <a:endParaRPr lang="en-ZA" dirty="0" smtClean="0"/>
          </a:p>
          <a:p>
            <a:pPr marL="514350" indent="-514350">
              <a:buAutoNum type="arabicPeriod"/>
            </a:pPr>
            <a:endParaRPr lang="en-ZA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71000"/>
                    </a14:imgEffect>
                    <a14:imgEffect>
                      <a14:brightnessContrast bright="43000" contrast="6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24544" y="-315416"/>
            <a:ext cx="6192688" cy="8643135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5724128" y="764704"/>
            <a:ext cx="1296144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724128" y="1844824"/>
            <a:ext cx="1296144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279904" y="116632"/>
            <a:ext cx="864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accent3">
                    <a:lumMod val="7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5724128" y="2924944"/>
            <a:ext cx="1296144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279904" y="1556792"/>
            <a:ext cx="864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accent3">
                    <a:lumMod val="7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20272" y="2348880"/>
            <a:ext cx="1800200" cy="16312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Group work and use of own devices for internet searches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279904" y="2132856"/>
            <a:ext cx="864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accent3">
                    <a:lumMod val="7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4288" y="1844824"/>
            <a:ext cx="1800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Video?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5724128" y="4077072"/>
            <a:ext cx="1296144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020272" y="4149080"/>
            <a:ext cx="1800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Spoken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248228" y="4005064"/>
            <a:ext cx="864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accent3">
                    <a:lumMod val="7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5724128" y="5373216"/>
            <a:ext cx="1296144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020272" y="5445224"/>
            <a:ext cx="1800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Video?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03840" y="4919008"/>
            <a:ext cx="14401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 smtClean="0">
                <a:solidFill>
                  <a:srgbClr val="FFFF00"/>
                </a:solidFill>
              </a:rPr>
              <a:t>…</a:t>
            </a:r>
            <a:endParaRPr lang="en-US" sz="1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68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1"/>
      <p:bldP spid="15" grpId="0" animBg="1"/>
      <p:bldP spid="16" grpId="0"/>
      <p:bldP spid="17" grpId="0"/>
      <p:bldP spid="18" grpId="0" animBg="1"/>
      <p:bldP spid="19" grpId="0"/>
      <p:bldP spid="20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References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Hutchison</a:t>
            </a:r>
            <a:r>
              <a:rPr lang="en-ZA" dirty="0"/>
              <a:t>, A. &amp; Woodward, L. (2014). A Planning Cycle for </a:t>
            </a:r>
            <a:r>
              <a:rPr lang="en-ZA" dirty="0" smtClean="0"/>
              <a:t>Integrating Technology </a:t>
            </a:r>
            <a:r>
              <a:rPr lang="en-ZA" dirty="0"/>
              <a:t>into Literacy Instruction. </a:t>
            </a:r>
            <a:r>
              <a:rPr lang="en-ZA" i="1" dirty="0"/>
              <a:t>Reading Teacher, 67</a:t>
            </a:r>
            <a:r>
              <a:rPr lang="en-ZA" dirty="0"/>
              <a:t>(6), 455-464</a:t>
            </a:r>
            <a:r>
              <a:rPr lang="en-ZA" i="1" dirty="0"/>
              <a:t>. </a:t>
            </a:r>
            <a:r>
              <a:rPr lang="en-ZA" dirty="0" smtClean="0"/>
              <a:t>DOI: 10.1002/trtr.1225.</a:t>
            </a:r>
          </a:p>
        </p:txBody>
      </p:sp>
    </p:spTree>
    <p:extLst>
      <p:ext uri="{BB962C8B-B14F-4D97-AF65-F5344CB8AC3E}">
        <p14:creationId xmlns:p14="http://schemas.microsoft.com/office/powerpoint/2010/main" val="186077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ZA" sz="4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  <a:t>How do we integrate digital literacies into a lesson plan?</a:t>
            </a:r>
            <a:endParaRPr lang="en-ZA" sz="4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821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A look at the theory again…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95536" y="1412776"/>
            <a:ext cx="8352928" cy="4968552"/>
            <a:chOff x="683568" y="1412776"/>
            <a:chExt cx="8352928" cy="4968552"/>
          </a:xfrm>
        </p:grpSpPr>
        <p:sp>
          <p:nvSpPr>
            <p:cNvPr id="6" name="Rectangle 5"/>
            <p:cNvSpPr/>
            <p:nvPr/>
          </p:nvSpPr>
          <p:spPr>
            <a:xfrm>
              <a:off x="683568" y="1412776"/>
              <a:ext cx="8352928" cy="4968552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 flipV="1">
              <a:off x="755576" y="2276872"/>
              <a:ext cx="0" cy="208823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/>
            <p:cNvGrpSpPr/>
            <p:nvPr/>
          </p:nvGrpSpPr>
          <p:grpSpPr>
            <a:xfrm>
              <a:off x="755576" y="1556792"/>
              <a:ext cx="8195743" cy="4544055"/>
              <a:chOff x="755576" y="1556792"/>
              <a:chExt cx="8195743" cy="454405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3419872" y="2204864"/>
                <a:ext cx="2376264" cy="107721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Instructional Goal</a:t>
                </a:r>
                <a:endParaRPr lang="en-US" sz="32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868144" y="2708920"/>
                <a:ext cx="2376264" cy="107721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Instructional Approach</a:t>
                </a:r>
                <a:endParaRPr lang="en-US" sz="32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868144" y="3933056"/>
                <a:ext cx="2376264" cy="107721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Tool Selection</a:t>
                </a:r>
                <a:endParaRPr lang="en-US" sz="32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716016" y="5085184"/>
                <a:ext cx="2376264" cy="954107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Contribution to Instruction</a:t>
                </a:r>
                <a:endParaRPr lang="en-US" sz="28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123728" y="5085184"/>
                <a:ext cx="2376264" cy="584776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Affordances</a:t>
                </a:r>
                <a:endParaRPr lang="en-US" sz="32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899592" y="4077072"/>
                <a:ext cx="2376264" cy="584776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Constraints</a:t>
                </a:r>
                <a:endParaRPr lang="en-US" sz="32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899592" y="2996952"/>
                <a:ext cx="2376264" cy="584776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Instruction</a:t>
                </a:r>
                <a:endParaRPr lang="en-US" sz="32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236296" y="5085184"/>
                <a:ext cx="1715023" cy="101566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/>
                  <a:t>Exit if using pencil &amp; paper only</a:t>
                </a:r>
                <a:endParaRPr lang="en-US" sz="20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899592" y="1844824"/>
                <a:ext cx="2376264" cy="101566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/>
                  <a:t>Exit if the barriers will overwhelm the instructional goal</a:t>
                </a:r>
                <a:endParaRPr lang="en-US" sz="20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419872" y="1556792"/>
                <a:ext cx="2376264" cy="40011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rgbClr val="FFFFFF"/>
                    </a:solidFill>
                  </a:rPr>
                  <a:t>Reflection</a:t>
                </a:r>
                <a:endParaRPr 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419872" y="3573016"/>
                <a:ext cx="2376264" cy="707886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bg1"/>
                    </a:solidFill>
                  </a:rPr>
                  <a:t>Can you overcome the constraints?</a:t>
                </a: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 flipV="1">
                <a:off x="3059832" y="4077072"/>
                <a:ext cx="360040" cy="14401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>
                <a:stCxn id="14" idx="1"/>
              </p:cNvCxnSpPr>
              <p:nvPr/>
            </p:nvCxnSpPr>
            <p:spPr>
              <a:xfrm flipH="1" flipV="1">
                <a:off x="755576" y="4365104"/>
                <a:ext cx="144016" cy="435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755576" y="2276872"/>
                <a:ext cx="216024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>
                <a:stCxn id="11" idx="3"/>
              </p:cNvCxnSpPr>
              <p:nvPr/>
            </p:nvCxnSpPr>
            <p:spPr>
              <a:xfrm>
                <a:off x="8244408" y="4471665"/>
                <a:ext cx="216024" cy="3745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8460432" y="4509120"/>
                <a:ext cx="0" cy="57606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 flipH="1" flipV="1">
                <a:off x="3203848" y="3573016"/>
                <a:ext cx="288032" cy="2160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>
                <a:off x="5652120" y="2348880"/>
                <a:ext cx="576064" cy="36004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6300192" y="3717032"/>
                <a:ext cx="0" cy="2160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>
                <a:endCxn id="12" idx="0"/>
              </p:cNvCxnSpPr>
              <p:nvPr/>
            </p:nvCxnSpPr>
            <p:spPr>
              <a:xfrm flipH="1">
                <a:off x="5904148" y="4869160"/>
                <a:ext cx="324036" cy="2160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 flipH="1">
                <a:off x="4499992" y="5301208"/>
                <a:ext cx="36004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H="1" flipV="1">
                <a:off x="2843808" y="4653136"/>
                <a:ext cx="216024" cy="50405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V="1">
                <a:off x="2771800" y="3573016"/>
                <a:ext cx="0" cy="57606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V="1">
                <a:off x="2843808" y="2852936"/>
                <a:ext cx="576064" cy="2160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TextBox 32"/>
          <p:cNvSpPr txBox="1"/>
          <p:nvPr/>
        </p:nvSpPr>
        <p:spPr>
          <a:xfrm>
            <a:off x="6444208" y="6422538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dirty="0" smtClean="0"/>
              <a:t>Source: Adapted from Hutchison and Woodward, 2014</a:t>
            </a:r>
            <a:endParaRPr lang="en-ZA" sz="1000" dirty="0"/>
          </a:p>
        </p:txBody>
      </p:sp>
    </p:spTree>
    <p:extLst>
      <p:ext uri="{BB962C8B-B14F-4D97-AF65-F5344CB8AC3E}">
        <p14:creationId xmlns:p14="http://schemas.microsoft.com/office/powerpoint/2010/main" val="251670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ZA" sz="4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ZA" sz="4000" dirty="0" smtClean="0">
                <a:solidFill>
                  <a:schemeClr val="accent1">
                    <a:lumMod val="75000"/>
                  </a:schemeClr>
                </a:solidFill>
              </a:rPr>
              <a:t>How do we apply the planning cycle to a lesson plan?</a:t>
            </a:r>
          </a:p>
        </p:txBody>
      </p:sp>
    </p:spTree>
    <p:extLst>
      <p:ext uri="{BB962C8B-B14F-4D97-AF65-F5344CB8AC3E}">
        <p14:creationId xmlns:p14="http://schemas.microsoft.com/office/powerpoint/2010/main" val="1151791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tegration of DL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48680"/>
            <a:ext cx="1800200" cy="117545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endParaRPr lang="en-ZA" dirty="0" smtClean="0"/>
          </a:p>
          <a:p>
            <a:pPr marL="514350" indent="-514350">
              <a:buAutoNum type="arabicPeriod"/>
            </a:pPr>
            <a:endParaRPr lang="en-ZA" dirty="0" smtClean="0"/>
          </a:p>
          <a:p>
            <a:pPr marL="514350" indent="-514350">
              <a:buAutoNum type="arabicPeriod"/>
            </a:pPr>
            <a:endParaRPr lang="en-ZA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71000"/>
                    </a14:imgEffect>
                    <a14:imgEffect>
                      <a14:brightnessContrast bright="43000" contrast="6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24544" y="-315416"/>
            <a:ext cx="6192688" cy="8643135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5724128" y="764704"/>
            <a:ext cx="1296144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724128" y="1844824"/>
            <a:ext cx="1296144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279904" y="116632"/>
            <a:ext cx="864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accent3">
                    <a:lumMod val="7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4288" y="1916832"/>
            <a:ext cx="1800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Video?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57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ZA" sz="4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  <a:t>What are the affordances of showing examples of “good” and “bad” videos in this specific class?</a:t>
            </a:r>
            <a:endParaRPr lang="en-ZA" sz="4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430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tegration of DL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48680"/>
            <a:ext cx="1800200" cy="117545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endParaRPr lang="en-ZA" dirty="0" smtClean="0"/>
          </a:p>
          <a:p>
            <a:pPr marL="514350" indent="-514350">
              <a:buAutoNum type="arabicPeriod"/>
            </a:pPr>
            <a:endParaRPr lang="en-ZA" dirty="0" smtClean="0"/>
          </a:p>
          <a:p>
            <a:pPr marL="514350" indent="-514350">
              <a:buAutoNum type="arabicPeriod"/>
            </a:pPr>
            <a:endParaRPr lang="en-ZA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71000"/>
                    </a14:imgEffect>
                    <a14:imgEffect>
                      <a14:brightnessContrast bright="43000" contrast="6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24544" y="-315416"/>
            <a:ext cx="6192688" cy="8643135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5724128" y="764704"/>
            <a:ext cx="1296144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724128" y="1844824"/>
            <a:ext cx="1296144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279904" y="116632"/>
            <a:ext cx="864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accent3">
                    <a:lumMod val="7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4288" y="1916832"/>
            <a:ext cx="1800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Video?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5724128" y="2924944"/>
            <a:ext cx="1296144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279904" y="1556792"/>
            <a:ext cx="864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accent3">
                    <a:lumMod val="7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4288" y="2996952"/>
            <a:ext cx="1800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Image?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11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ZA" sz="4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ZA" sz="4000" dirty="0" smtClean="0">
                <a:solidFill>
                  <a:schemeClr val="accent1">
                    <a:lumMod val="75000"/>
                  </a:schemeClr>
                </a:solidFill>
              </a:rPr>
              <a:t>Remember the OVERALL class too – keep balance in mind</a:t>
            </a:r>
          </a:p>
        </p:txBody>
      </p:sp>
    </p:spTree>
    <p:extLst>
      <p:ext uri="{BB962C8B-B14F-4D97-AF65-F5344CB8AC3E}">
        <p14:creationId xmlns:p14="http://schemas.microsoft.com/office/powerpoint/2010/main" val="1674386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tegration of DL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48680"/>
            <a:ext cx="1800200" cy="117545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endParaRPr lang="en-ZA" dirty="0" smtClean="0"/>
          </a:p>
          <a:p>
            <a:pPr marL="514350" indent="-514350">
              <a:buAutoNum type="arabicPeriod"/>
            </a:pPr>
            <a:endParaRPr lang="en-ZA" dirty="0" smtClean="0"/>
          </a:p>
          <a:p>
            <a:pPr marL="514350" indent="-514350">
              <a:buAutoNum type="arabicPeriod"/>
            </a:pPr>
            <a:endParaRPr lang="en-ZA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71000"/>
                    </a14:imgEffect>
                    <a14:imgEffect>
                      <a14:brightnessContrast bright="43000" contrast="6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24544" y="-315416"/>
            <a:ext cx="6192688" cy="8643135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5724128" y="764704"/>
            <a:ext cx="1296144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724128" y="1844824"/>
            <a:ext cx="1296144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279904" y="116632"/>
            <a:ext cx="864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accent3">
                    <a:lumMod val="7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4288" y="1916832"/>
            <a:ext cx="1800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Video?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5724128" y="2924944"/>
            <a:ext cx="1296144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279904" y="1556792"/>
            <a:ext cx="864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accent3">
                    <a:lumMod val="7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4288" y="2996952"/>
            <a:ext cx="1800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Image?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8424" y="2564904"/>
            <a:ext cx="10349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✗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35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371</Words>
  <Application>Microsoft Macintosh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A look at the theory again…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Group work: Technology use for YOUR LEARNERS</vt:lpstr>
      <vt:lpstr>PowerPoint Presentation</vt:lpstr>
      <vt:lpstr>References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Literacies</dc:title>
  <dc:creator>Windows User</dc:creator>
  <cp:lastModifiedBy>Eduard Campbell</cp:lastModifiedBy>
  <cp:revision>66</cp:revision>
  <dcterms:created xsi:type="dcterms:W3CDTF">2014-09-10T07:25:16Z</dcterms:created>
  <dcterms:modified xsi:type="dcterms:W3CDTF">2015-11-30T07:52:39Z</dcterms:modified>
</cp:coreProperties>
</file>