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sldIdLst>
    <p:sldId id="256" r:id="rId2"/>
    <p:sldId id="258" r:id="rId3"/>
    <p:sldId id="420" r:id="rId4"/>
    <p:sldId id="456" r:id="rId5"/>
    <p:sldId id="410" r:id="rId6"/>
    <p:sldId id="485" r:id="rId7"/>
    <p:sldId id="460" r:id="rId8"/>
    <p:sldId id="447" r:id="rId9"/>
    <p:sldId id="443" r:id="rId10"/>
    <p:sldId id="492" r:id="rId11"/>
    <p:sldId id="504" r:id="rId12"/>
    <p:sldId id="489" r:id="rId13"/>
    <p:sldId id="490" r:id="rId14"/>
    <p:sldId id="494" r:id="rId15"/>
    <p:sldId id="495" r:id="rId16"/>
    <p:sldId id="298" r:id="rId17"/>
    <p:sldId id="295" r:id="rId18"/>
    <p:sldId id="417" r:id="rId19"/>
    <p:sldId id="418" r:id="rId20"/>
    <p:sldId id="407" r:id="rId21"/>
    <p:sldId id="408" r:id="rId22"/>
    <p:sldId id="409" r:id="rId23"/>
    <p:sldId id="465" r:id="rId24"/>
    <p:sldId id="496" r:id="rId25"/>
    <p:sldId id="497" r:id="rId26"/>
    <p:sldId id="505" r:id="rId27"/>
    <p:sldId id="498" r:id="rId28"/>
    <p:sldId id="499" r:id="rId29"/>
    <p:sldId id="506" r:id="rId30"/>
    <p:sldId id="482" r:id="rId31"/>
    <p:sldId id="481" r:id="rId32"/>
    <p:sldId id="470" r:id="rId33"/>
    <p:sldId id="476" r:id="rId34"/>
    <p:sldId id="477" r:id="rId35"/>
    <p:sldId id="478" r:id="rId36"/>
    <p:sldId id="479" r:id="rId37"/>
    <p:sldId id="480" r:id="rId38"/>
    <p:sldId id="448" r:id="rId39"/>
    <p:sldId id="326" r:id="rId40"/>
    <p:sldId id="423" r:id="rId41"/>
    <p:sldId id="327" r:id="rId42"/>
    <p:sldId id="329" r:id="rId43"/>
    <p:sldId id="328" r:id="rId44"/>
    <p:sldId id="412" r:id="rId45"/>
  </p:sldIdLst>
  <p:sldSz cx="9144000" cy="6858000" type="screen4x3"/>
  <p:notesSz cx="6858000" cy="9926638"/>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87154" autoAdjust="0"/>
  </p:normalViewPr>
  <p:slideViewPr>
    <p:cSldViewPr>
      <p:cViewPr varScale="1">
        <p:scale>
          <a:sx n="75" d="100"/>
          <a:sy n="75" d="100"/>
        </p:scale>
        <p:origin x="1358" y="53"/>
      </p:cViewPr>
      <p:guideLst>
        <p:guide orient="horz" pos="2160"/>
        <p:guide pos="2880"/>
      </p:guideLst>
    </p:cSldViewPr>
  </p:slid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My%20Documents\CET%20Projects\Analytics\UCT\UCT-twee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'HashTag-Pivot'!$H$3</c:f>
              <c:strCache>
                <c:ptCount val="1"/>
                <c:pt idx="0">
                  <c:v>Frequency</c:v>
                </c:pt>
              </c:strCache>
            </c:strRef>
          </c:tx>
          <c:spPr>
            <a:solidFill>
              <a:schemeClr val="accent1"/>
            </a:solidFill>
            <a:ln>
              <a:noFill/>
            </a:ln>
            <a:effectLst/>
          </c:spPr>
          <c:invertIfNegative val="0"/>
          <c:cat>
            <c:strRef>
              <c:f>'HashTag-Pivot'!$G$4:$G$15</c:f>
              <c:strCache>
                <c:ptCount val="12"/>
                <c:pt idx="0">
                  <c:v>RhodesMustFall</c:v>
                </c:pt>
                <c:pt idx="1">
                  <c:v>RhodesSoWhite</c:v>
                </c:pt>
                <c:pt idx="2">
                  <c:v>UCT</c:v>
                </c:pt>
                <c:pt idx="3">
                  <c:v>Rhodes</c:v>
                </c:pt>
                <c:pt idx="4">
                  <c:v>TransformUCT</c:v>
                </c:pt>
                <c:pt idx="5">
                  <c:v>RhodesLetsTalk</c:v>
                </c:pt>
                <c:pt idx="6">
                  <c:v>RhodesStatue</c:v>
                </c:pt>
                <c:pt idx="7">
                  <c:v>OccupyBremner</c:v>
                </c:pt>
                <c:pt idx="8">
                  <c:v>Ikeys</c:v>
                </c:pt>
                <c:pt idx="9">
                  <c:v>VarsityCup</c:v>
                </c:pt>
                <c:pt idx="10">
                  <c:v>WhitePrivilege</c:v>
                </c:pt>
                <c:pt idx="11">
                  <c:v>RhodesWillFall</c:v>
                </c:pt>
              </c:strCache>
            </c:strRef>
          </c:cat>
          <c:val>
            <c:numRef>
              <c:f>'HashTag-Pivot'!$H$4:$H$15</c:f>
              <c:numCache>
                <c:formatCode>General</c:formatCode>
                <c:ptCount val="12"/>
                <c:pt idx="0">
                  <c:v>23332</c:v>
                </c:pt>
                <c:pt idx="1">
                  <c:v>8699</c:v>
                </c:pt>
                <c:pt idx="2">
                  <c:v>6279</c:v>
                </c:pt>
                <c:pt idx="3">
                  <c:v>1048</c:v>
                </c:pt>
                <c:pt idx="4">
                  <c:v>752</c:v>
                </c:pt>
                <c:pt idx="5">
                  <c:v>556</c:v>
                </c:pt>
                <c:pt idx="6">
                  <c:v>533</c:v>
                </c:pt>
                <c:pt idx="7">
                  <c:v>481</c:v>
                </c:pt>
                <c:pt idx="8">
                  <c:v>424</c:v>
                </c:pt>
                <c:pt idx="9">
                  <c:v>337</c:v>
                </c:pt>
                <c:pt idx="10">
                  <c:v>204</c:v>
                </c:pt>
                <c:pt idx="11">
                  <c:v>167</c:v>
                </c:pt>
              </c:numCache>
            </c:numRef>
          </c:val>
        </c:ser>
        <c:dLbls>
          <c:showLegendKey val="0"/>
          <c:showVal val="0"/>
          <c:showCatName val="0"/>
          <c:showSerName val="0"/>
          <c:showPercent val="0"/>
          <c:showBubbleSize val="0"/>
        </c:dLbls>
        <c:gapWidth val="182"/>
        <c:axId val="329680944"/>
        <c:axId val="329678200"/>
      </c:barChart>
      <c:catAx>
        <c:axId val="3296809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29678200"/>
        <c:crosses val="autoZero"/>
        <c:auto val="1"/>
        <c:lblAlgn val="ctr"/>
        <c:lblOffset val="100"/>
        <c:noMultiLvlLbl val="0"/>
      </c:catAx>
      <c:valAx>
        <c:axId val="32967820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29680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5033D8-8229-4900-9442-B73B57A51349}" type="doc">
      <dgm:prSet loTypeId="urn:microsoft.com/office/officeart/2011/layout/RadialPictureList" loCatId="officeonline" qsTypeId="urn:microsoft.com/office/officeart/2005/8/quickstyle/simple1" qsCatId="simple" csTypeId="urn:microsoft.com/office/officeart/2005/8/colors/accent1_2" csCatId="accent1" phldr="1"/>
      <dgm:spPr/>
      <dgm:t>
        <a:bodyPr/>
        <a:lstStyle/>
        <a:p>
          <a:endParaRPr lang="en-ZA"/>
        </a:p>
      </dgm:t>
    </dgm:pt>
    <dgm:pt modelId="{7DD4A51F-34F8-4B68-BCE4-5C5344434D2F}">
      <dgm:prSet phldrT="[Text]"/>
      <dgm:spPr/>
      <dgm:t>
        <a:bodyPr/>
        <a:lstStyle/>
        <a:p>
          <a:r>
            <a:rPr lang="en-US" dirty="0" smtClean="0"/>
            <a:t>data explosion at </a:t>
          </a:r>
          <a:r>
            <a:rPr lang="en-US" b="1" dirty="0" smtClean="0"/>
            <a:t>micro</a:t>
          </a:r>
          <a:r>
            <a:rPr lang="en-US" dirty="0" smtClean="0"/>
            <a:t> level – enriching and enriched by </a:t>
          </a:r>
          <a:r>
            <a:rPr lang="en-US" b="1" dirty="0" err="1" smtClean="0"/>
            <a:t>meso</a:t>
          </a:r>
          <a:r>
            <a:rPr lang="en-US" dirty="0" smtClean="0"/>
            <a:t> and </a:t>
          </a:r>
          <a:r>
            <a:rPr lang="en-US" b="1" dirty="0" smtClean="0"/>
            <a:t>macro</a:t>
          </a:r>
          <a:r>
            <a:rPr lang="en-US" dirty="0" smtClean="0"/>
            <a:t> levels</a:t>
          </a:r>
          <a:endParaRPr lang="en-ZA" dirty="0"/>
        </a:p>
      </dgm:t>
    </dgm:pt>
    <dgm:pt modelId="{99E35CA7-7744-4049-8773-C2D80143B1FB}" type="parTrans" cxnId="{33A2A0DF-6D8B-4E4A-9B3E-AF0C78BC72C1}">
      <dgm:prSet/>
      <dgm:spPr/>
      <dgm:t>
        <a:bodyPr/>
        <a:lstStyle/>
        <a:p>
          <a:endParaRPr lang="en-ZA"/>
        </a:p>
      </dgm:t>
    </dgm:pt>
    <dgm:pt modelId="{157DCA6B-2E90-4E33-919B-02C07F30C8A3}" type="sibTrans" cxnId="{33A2A0DF-6D8B-4E4A-9B3E-AF0C78BC72C1}">
      <dgm:prSet/>
      <dgm:spPr/>
      <dgm:t>
        <a:bodyPr/>
        <a:lstStyle/>
        <a:p>
          <a:endParaRPr lang="en-ZA"/>
        </a:p>
      </dgm:t>
    </dgm:pt>
    <dgm:pt modelId="{DFE8756D-FBE9-4327-AF41-37ED6CCA1D77}">
      <dgm:prSet phldrT="[Text]" custT="1"/>
      <dgm:spPr/>
      <dgm:t>
        <a:bodyPr/>
        <a:lstStyle/>
        <a:p>
          <a:r>
            <a:rPr lang="en-US" sz="3600" b="1" dirty="0" smtClean="0"/>
            <a:t>Macro</a:t>
          </a:r>
          <a:r>
            <a:rPr lang="en-US" sz="2500" dirty="0" smtClean="0"/>
            <a:t/>
          </a:r>
          <a:br>
            <a:rPr lang="en-US" sz="2500" dirty="0" smtClean="0"/>
          </a:br>
          <a:r>
            <a:rPr lang="en-US" sz="2000" dirty="0" smtClean="0"/>
            <a:t>regional / national</a:t>
          </a:r>
          <a:endParaRPr lang="en-ZA" sz="2500" dirty="0"/>
        </a:p>
      </dgm:t>
    </dgm:pt>
    <dgm:pt modelId="{19DA6A77-8E76-46F0-8577-A7DC816B1AE3}" type="parTrans" cxnId="{4478342F-DB19-4F4A-A833-E686E7F0D996}">
      <dgm:prSet/>
      <dgm:spPr/>
      <dgm:t>
        <a:bodyPr/>
        <a:lstStyle/>
        <a:p>
          <a:endParaRPr lang="en-ZA"/>
        </a:p>
      </dgm:t>
    </dgm:pt>
    <dgm:pt modelId="{F4DD61A1-128F-4EEC-8F73-B1CD8BCC8520}" type="sibTrans" cxnId="{4478342F-DB19-4F4A-A833-E686E7F0D996}">
      <dgm:prSet/>
      <dgm:spPr/>
      <dgm:t>
        <a:bodyPr/>
        <a:lstStyle/>
        <a:p>
          <a:endParaRPr lang="en-ZA"/>
        </a:p>
      </dgm:t>
    </dgm:pt>
    <dgm:pt modelId="{51ECAEA2-52D5-422E-8754-E7F2A84DC4D8}">
      <dgm:prSet phldrT="[Text]" custT="1"/>
      <dgm:spPr/>
      <dgm:t>
        <a:bodyPr/>
        <a:lstStyle/>
        <a:p>
          <a:r>
            <a:rPr lang="en-US" sz="3600" b="1" dirty="0" err="1" smtClean="0"/>
            <a:t>Meso</a:t>
          </a:r>
          <a:r>
            <a:rPr lang="en-US" sz="3600" b="1" dirty="0" smtClean="0"/>
            <a:t/>
          </a:r>
          <a:br>
            <a:rPr lang="en-US" sz="3600" b="1" dirty="0" smtClean="0"/>
          </a:br>
          <a:r>
            <a:rPr lang="en-US" sz="2000" b="0" dirty="0" smtClean="0"/>
            <a:t>institution / faculty</a:t>
          </a:r>
          <a:endParaRPr lang="en-ZA" sz="2000" b="0" dirty="0"/>
        </a:p>
      </dgm:t>
    </dgm:pt>
    <dgm:pt modelId="{5FF91D1A-A0D4-47F7-8667-CB2BC9BF167C}" type="parTrans" cxnId="{D64CAC2D-6854-4731-9874-B432B5BDE133}">
      <dgm:prSet/>
      <dgm:spPr/>
      <dgm:t>
        <a:bodyPr/>
        <a:lstStyle/>
        <a:p>
          <a:endParaRPr lang="en-ZA"/>
        </a:p>
      </dgm:t>
    </dgm:pt>
    <dgm:pt modelId="{6D43581C-0066-4395-9DBD-FD4BE13A64F6}" type="sibTrans" cxnId="{D64CAC2D-6854-4731-9874-B432B5BDE133}">
      <dgm:prSet/>
      <dgm:spPr/>
      <dgm:t>
        <a:bodyPr/>
        <a:lstStyle/>
        <a:p>
          <a:endParaRPr lang="en-ZA"/>
        </a:p>
      </dgm:t>
    </dgm:pt>
    <dgm:pt modelId="{B8A90BD4-E343-4163-BD78-0474005364A4}">
      <dgm:prSet phldrT="[Text]" custT="1"/>
      <dgm:spPr/>
      <dgm:t>
        <a:bodyPr/>
        <a:lstStyle/>
        <a:p>
          <a:r>
            <a:rPr lang="en-US" sz="3600" b="1" dirty="0" smtClean="0"/>
            <a:t>Micro</a:t>
          </a:r>
          <a:r>
            <a:rPr lang="en-US" sz="2500" dirty="0" smtClean="0"/>
            <a:t/>
          </a:r>
          <a:br>
            <a:rPr lang="en-US" sz="2500" dirty="0" smtClean="0"/>
          </a:br>
          <a:r>
            <a:rPr lang="en-US" sz="2000" dirty="0" smtClean="0"/>
            <a:t>student / course / activity</a:t>
          </a:r>
          <a:endParaRPr lang="en-ZA" sz="2000" dirty="0"/>
        </a:p>
      </dgm:t>
    </dgm:pt>
    <dgm:pt modelId="{61F8F524-1A08-4B31-87FD-36D3815765B2}" type="parTrans" cxnId="{ED1D998E-D52A-475C-8520-FD04366935FC}">
      <dgm:prSet/>
      <dgm:spPr/>
      <dgm:t>
        <a:bodyPr/>
        <a:lstStyle/>
        <a:p>
          <a:endParaRPr lang="en-ZA"/>
        </a:p>
      </dgm:t>
    </dgm:pt>
    <dgm:pt modelId="{DE1E1472-8B4D-48C5-AE4A-804E54944F37}" type="sibTrans" cxnId="{ED1D998E-D52A-475C-8520-FD04366935FC}">
      <dgm:prSet/>
      <dgm:spPr/>
      <dgm:t>
        <a:bodyPr/>
        <a:lstStyle/>
        <a:p>
          <a:endParaRPr lang="en-ZA"/>
        </a:p>
      </dgm:t>
    </dgm:pt>
    <dgm:pt modelId="{246B89A2-5390-47D0-B231-019DEFF47C10}" type="pres">
      <dgm:prSet presAssocID="{5A5033D8-8229-4900-9442-B73B57A51349}" presName="Name0" presStyleCnt="0">
        <dgm:presLayoutVars>
          <dgm:chMax val="1"/>
          <dgm:chPref val="1"/>
          <dgm:dir/>
          <dgm:resizeHandles/>
        </dgm:presLayoutVars>
      </dgm:prSet>
      <dgm:spPr/>
      <dgm:t>
        <a:bodyPr/>
        <a:lstStyle/>
        <a:p>
          <a:endParaRPr lang="en-ZA"/>
        </a:p>
      </dgm:t>
    </dgm:pt>
    <dgm:pt modelId="{24CBDA88-4DDE-499B-B6AF-3214A710FE91}" type="pres">
      <dgm:prSet presAssocID="{7DD4A51F-34F8-4B68-BCE4-5C5344434D2F}" presName="Parent" presStyleLbl="node1" presStyleIdx="0" presStyleCnt="2" custScaleX="146523" custScaleY="145828" custLinFactNeighborX="-20060" custLinFactNeighborY="2073">
        <dgm:presLayoutVars>
          <dgm:chMax val="4"/>
          <dgm:chPref val="3"/>
        </dgm:presLayoutVars>
      </dgm:prSet>
      <dgm:spPr/>
      <dgm:t>
        <a:bodyPr/>
        <a:lstStyle/>
        <a:p>
          <a:endParaRPr lang="en-ZA"/>
        </a:p>
      </dgm:t>
    </dgm:pt>
    <dgm:pt modelId="{0E123B04-DE95-4C3F-8601-66D6A558BD77}" type="pres">
      <dgm:prSet presAssocID="{DFE8756D-FBE9-4327-AF41-37ED6CCA1D77}" presName="Accent" presStyleLbl="node1" presStyleIdx="1" presStyleCnt="2"/>
      <dgm:spPr/>
    </dgm:pt>
    <dgm:pt modelId="{34855D45-252E-454A-BBC3-4DDCC240EC5C}" type="pres">
      <dgm:prSet presAssocID="{DFE8756D-FBE9-4327-AF41-37ED6CCA1D77}" presName="Image1"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ZA"/>
        </a:p>
      </dgm:t>
    </dgm:pt>
    <dgm:pt modelId="{54323BA3-B5EF-42DA-B1F7-53CD6696A3B3}" type="pres">
      <dgm:prSet presAssocID="{DFE8756D-FBE9-4327-AF41-37ED6CCA1D77}" presName="Child1" presStyleLbl="revTx" presStyleIdx="0" presStyleCnt="3" custScaleX="180193" custLinFactNeighborX="47824" custLinFactNeighborY="-1025">
        <dgm:presLayoutVars>
          <dgm:chMax val="0"/>
          <dgm:chPref val="0"/>
          <dgm:bulletEnabled val="1"/>
        </dgm:presLayoutVars>
      </dgm:prSet>
      <dgm:spPr/>
      <dgm:t>
        <a:bodyPr/>
        <a:lstStyle/>
        <a:p>
          <a:endParaRPr lang="en-ZA"/>
        </a:p>
      </dgm:t>
    </dgm:pt>
    <dgm:pt modelId="{73A77BC8-70E5-4EB1-9E1E-5CE1B16ABB45}" type="pres">
      <dgm:prSet presAssocID="{51ECAEA2-52D5-422E-8754-E7F2A84DC4D8}" presName="Image2" presStyleCnt="0"/>
      <dgm:spPr/>
    </dgm:pt>
    <dgm:pt modelId="{EB03EF97-F9C6-4841-8710-109A1385B455}" type="pres">
      <dgm:prSet presAssocID="{51ECAEA2-52D5-422E-8754-E7F2A84DC4D8}" presName="Imag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33DE99E3-A214-472A-8BBD-550DF210C531}" type="pres">
      <dgm:prSet presAssocID="{51ECAEA2-52D5-422E-8754-E7F2A84DC4D8}" presName="Child2" presStyleLbl="revTx" presStyleIdx="1" presStyleCnt="3" custScaleX="167325" custLinFactNeighborX="55853" custLinFactNeighborY="4116">
        <dgm:presLayoutVars>
          <dgm:chMax val="0"/>
          <dgm:chPref val="0"/>
          <dgm:bulletEnabled val="1"/>
        </dgm:presLayoutVars>
      </dgm:prSet>
      <dgm:spPr/>
      <dgm:t>
        <a:bodyPr/>
        <a:lstStyle/>
        <a:p>
          <a:endParaRPr lang="en-ZA"/>
        </a:p>
      </dgm:t>
    </dgm:pt>
    <dgm:pt modelId="{AABAAA0D-3AA9-4436-9D51-33877DA01B09}" type="pres">
      <dgm:prSet presAssocID="{B8A90BD4-E343-4163-BD78-0474005364A4}" presName="Image3" presStyleCnt="0"/>
      <dgm:spPr/>
    </dgm:pt>
    <dgm:pt modelId="{BE23F930-9749-4D86-B854-C5F7651CE427}" type="pres">
      <dgm:prSet presAssocID="{B8A90BD4-E343-4163-BD78-0474005364A4}" presName="Imag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n-ZA"/>
        </a:p>
      </dgm:t>
    </dgm:pt>
    <dgm:pt modelId="{F67AEDC7-7A4A-448F-AAF8-B66DDE513D8B}" type="pres">
      <dgm:prSet presAssocID="{B8A90BD4-E343-4163-BD78-0474005364A4}" presName="Child3" presStyleLbl="revTx" presStyleIdx="2" presStyleCnt="3" custScaleX="193843" custLinFactNeighborX="56250" custLinFactNeighborY="6746">
        <dgm:presLayoutVars>
          <dgm:chMax val="0"/>
          <dgm:chPref val="0"/>
          <dgm:bulletEnabled val="1"/>
        </dgm:presLayoutVars>
      </dgm:prSet>
      <dgm:spPr/>
      <dgm:t>
        <a:bodyPr/>
        <a:lstStyle/>
        <a:p>
          <a:endParaRPr lang="en-ZA"/>
        </a:p>
      </dgm:t>
    </dgm:pt>
  </dgm:ptLst>
  <dgm:cxnLst>
    <dgm:cxn modelId="{37A8365B-2CCF-4B0D-90F1-B34BFB678D77}" type="presOf" srcId="{5A5033D8-8229-4900-9442-B73B57A51349}" destId="{246B89A2-5390-47D0-B231-019DEFF47C10}" srcOrd="0" destOrd="0" presId="urn:microsoft.com/office/officeart/2011/layout/RadialPictureList"/>
    <dgm:cxn modelId="{4478342F-DB19-4F4A-A833-E686E7F0D996}" srcId="{7DD4A51F-34F8-4B68-BCE4-5C5344434D2F}" destId="{DFE8756D-FBE9-4327-AF41-37ED6CCA1D77}" srcOrd="0" destOrd="0" parTransId="{19DA6A77-8E76-46F0-8577-A7DC816B1AE3}" sibTransId="{F4DD61A1-128F-4EEC-8F73-B1CD8BCC8520}"/>
    <dgm:cxn modelId="{D64CAC2D-6854-4731-9874-B432B5BDE133}" srcId="{7DD4A51F-34F8-4B68-BCE4-5C5344434D2F}" destId="{51ECAEA2-52D5-422E-8754-E7F2A84DC4D8}" srcOrd="1" destOrd="0" parTransId="{5FF91D1A-A0D4-47F7-8667-CB2BC9BF167C}" sibTransId="{6D43581C-0066-4395-9DBD-FD4BE13A64F6}"/>
    <dgm:cxn modelId="{8B637669-94D5-4F02-8FA3-7FC2126CFE20}" type="presOf" srcId="{B8A90BD4-E343-4163-BD78-0474005364A4}" destId="{F67AEDC7-7A4A-448F-AAF8-B66DDE513D8B}" srcOrd="0" destOrd="0" presId="urn:microsoft.com/office/officeart/2011/layout/RadialPictureList"/>
    <dgm:cxn modelId="{33A2A0DF-6D8B-4E4A-9B3E-AF0C78BC72C1}" srcId="{5A5033D8-8229-4900-9442-B73B57A51349}" destId="{7DD4A51F-34F8-4B68-BCE4-5C5344434D2F}" srcOrd="0" destOrd="0" parTransId="{99E35CA7-7744-4049-8773-C2D80143B1FB}" sibTransId="{157DCA6B-2E90-4E33-919B-02C07F30C8A3}"/>
    <dgm:cxn modelId="{05306110-08E5-4444-BD3B-BD9B0FBA8DEB}" type="presOf" srcId="{DFE8756D-FBE9-4327-AF41-37ED6CCA1D77}" destId="{54323BA3-B5EF-42DA-B1F7-53CD6696A3B3}" srcOrd="0" destOrd="0" presId="urn:microsoft.com/office/officeart/2011/layout/RadialPictureList"/>
    <dgm:cxn modelId="{0ED26718-BF25-40AD-BE7B-2C5CD2D0C165}" type="presOf" srcId="{7DD4A51F-34F8-4B68-BCE4-5C5344434D2F}" destId="{24CBDA88-4DDE-499B-B6AF-3214A710FE91}" srcOrd="0" destOrd="0" presId="urn:microsoft.com/office/officeart/2011/layout/RadialPictureList"/>
    <dgm:cxn modelId="{ED1D998E-D52A-475C-8520-FD04366935FC}" srcId="{7DD4A51F-34F8-4B68-BCE4-5C5344434D2F}" destId="{B8A90BD4-E343-4163-BD78-0474005364A4}" srcOrd="2" destOrd="0" parTransId="{61F8F524-1A08-4B31-87FD-36D3815765B2}" sibTransId="{DE1E1472-8B4D-48C5-AE4A-804E54944F37}"/>
    <dgm:cxn modelId="{97F1D79C-F134-4CFA-B0D5-66A02D895944}" type="presOf" srcId="{51ECAEA2-52D5-422E-8754-E7F2A84DC4D8}" destId="{33DE99E3-A214-472A-8BBD-550DF210C531}" srcOrd="0" destOrd="0" presId="urn:microsoft.com/office/officeart/2011/layout/RadialPictureList"/>
    <dgm:cxn modelId="{ADFD5C21-C672-414F-BFE6-B9FDD30E0590}" type="presParOf" srcId="{246B89A2-5390-47D0-B231-019DEFF47C10}" destId="{24CBDA88-4DDE-499B-B6AF-3214A710FE91}" srcOrd="0" destOrd="0" presId="urn:microsoft.com/office/officeart/2011/layout/RadialPictureList"/>
    <dgm:cxn modelId="{F946F187-9913-49EF-9030-F0A2A96AF64B}" type="presParOf" srcId="{246B89A2-5390-47D0-B231-019DEFF47C10}" destId="{0E123B04-DE95-4C3F-8601-66D6A558BD77}" srcOrd="1" destOrd="0" presId="urn:microsoft.com/office/officeart/2011/layout/RadialPictureList"/>
    <dgm:cxn modelId="{24213FB9-28A4-419D-B23D-21495C6321AC}" type="presParOf" srcId="{246B89A2-5390-47D0-B231-019DEFF47C10}" destId="{34855D45-252E-454A-BBC3-4DDCC240EC5C}" srcOrd="2" destOrd="0" presId="urn:microsoft.com/office/officeart/2011/layout/RadialPictureList"/>
    <dgm:cxn modelId="{126227EB-EC4E-4ED8-87CF-86F2C974C8E4}" type="presParOf" srcId="{246B89A2-5390-47D0-B231-019DEFF47C10}" destId="{54323BA3-B5EF-42DA-B1F7-53CD6696A3B3}" srcOrd="3" destOrd="0" presId="urn:microsoft.com/office/officeart/2011/layout/RadialPictureList"/>
    <dgm:cxn modelId="{B49F6DD0-95BC-404B-AD37-32F6051F2ABF}" type="presParOf" srcId="{246B89A2-5390-47D0-B231-019DEFF47C10}" destId="{73A77BC8-70E5-4EB1-9E1E-5CE1B16ABB45}" srcOrd="4" destOrd="0" presId="urn:microsoft.com/office/officeart/2011/layout/RadialPictureList"/>
    <dgm:cxn modelId="{94F72707-A1DD-488C-A5D0-3CE478B95EE9}" type="presParOf" srcId="{73A77BC8-70E5-4EB1-9E1E-5CE1B16ABB45}" destId="{EB03EF97-F9C6-4841-8710-109A1385B455}" srcOrd="0" destOrd="0" presId="urn:microsoft.com/office/officeart/2011/layout/RadialPictureList"/>
    <dgm:cxn modelId="{3B6AC1E0-4C1A-4D64-B5D3-D80061761ED3}" type="presParOf" srcId="{246B89A2-5390-47D0-B231-019DEFF47C10}" destId="{33DE99E3-A214-472A-8BBD-550DF210C531}" srcOrd="5" destOrd="0" presId="urn:microsoft.com/office/officeart/2011/layout/RadialPictureList"/>
    <dgm:cxn modelId="{6282367F-DBFC-467D-9375-7312B105B5F0}" type="presParOf" srcId="{246B89A2-5390-47D0-B231-019DEFF47C10}" destId="{AABAAA0D-3AA9-4436-9D51-33877DA01B09}" srcOrd="6" destOrd="0" presId="urn:microsoft.com/office/officeart/2011/layout/RadialPictureList"/>
    <dgm:cxn modelId="{0FF1FABB-DCEC-4D65-ACE4-B946197A5981}" type="presParOf" srcId="{AABAAA0D-3AA9-4436-9D51-33877DA01B09}" destId="{BE23F930-9749-4D86-B854-C5F7651CE427}" srcOrd="0" destOrd="0" presId="urn:microsoft.com/office/officeart/2011/layout/RadialPictureList"/>
    <dgm:cxn modelId="{06E2794A-6803-41BD-A30C-E2F0D853D74F}" type="presParOf" srcId="{246B89A2-5390-47D0-B231-019DEFF47C10}" destId="{F67AEDC7-7A4A-448F-AAF8-B66DDE513D8B}" srcOrd="7" destOrd="0" presId="urn:microsoft.com/office/officeart/2011/layout/Radial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CBDA88-4DDE-499B-B6AF-3214A710FE91}">
      <dsp:nvSpPr>
        <dsp:cNvPr id="0" name=""/>
        <dsp:cNvSpPr/>
      </dsp:nvSpPr>
      <dsp:spPr>
        <a:xfrm>
          <a:off x="814975" y="748674"/>
          <a:ext cx="3155811" cy="31409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data explosion at </a:t>
          </a:r>
          <a:r>
            <a:rPr lang="en-US" sz="2400" b="1" kern="1200" dirty="0" smtClean="0"/>
            <a:t>micro</a:t>
          </a:r>
          <a:r>
            <a:rPr lang="en-US" sz="2400" kern="1200" dirty="0" smtClean="0"/>
            <a:t> level – enriching and enriched by </a:t>
          </a:r>
          <a:r>
            <a:rPr lang="en-US" sz="2400" b="1" kern="1200" dirty="0" err="1" smtClean="0"/>
            <a:t>meso</a:t>
          </a:r>
          <a:r>
            <a:rPr lang="en-US" sz="2400" kern="1200" dirty="0" smtClean="0"/>
            <a:t> and </a:t>
          </a:r>
          <a:r>
            <a:rPr lang="en-US" sz="2400" b="1" kern="1200" dirty="0" smtClean="0"/>
            <a:t>macro</a:t>
          </a:r>
          <a:r>
            <a:rPr lang="en-US" sz="2400" kern="1200" dirty="0" smtClean="0"/>
            <a:t> levels</a:t>
          </a:r>
          <a:endParaRPr lang="en-ZA" sz="2400" kern="1200" dirty="0"/>
        </a:p>
      </dsp:txBody>
      <dsp:txXfrm>
        <a:off x="1277133" y="1208662"/>
        <a:ext cx="2231495" cy="2221021"/>
      </dsp:txXfrm>
    </dsp:sp>
    <dsp:sp modelId="{0E123B04-DE95-4C3F-8601-66D6A558BD77}">
      <dsp:nvSpPr>
        <dsp:cNvPr id="0" name=""/>
        <dsp:cNvSpPr/>
      </dsp:nvSpPr>
      <dsp:spPr>
        <a:xfrm>
          <a:off x="637350" y="0"/>
          <a:ext cx="4341704" cy="4525963"/>
        </a:xfrm>
        <a:prstGeom prst="blockArc">
          <a:avLst>
            <a:gd name="adj1" fmla="val 17527788"/>
            <a:gd name="adj2" fmla="val 4119114"/>
            <a:gd name="adj3" fmla="val 575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55D45-252E-454A-BBC3-4DDCC240EC5C}">
      <dsp:nvSpPr>
        <dsp:cNvPr id="0" name=""/>
        <dsp:cNvSpPr/>
      </dsp:nvSpPr>
      <dsp:spPr>
        <a:xfrm>
          <a:off x="3834265" y="381538"/>
          <a:ext cx="1153798" cy="115412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323BA3-B5EF-42DA-B1F7-53CD6696A3B3}">
      <dsp:nvSpPr>
        <dsp:cNvPr id="0" name=""/>
        <dsp:cNvSpPr/>
      </dsp:nvSpPr>
      <dsp:spPr>
        <a:xfrm>
          <a:off x="5194923" y="388645"/>
          <a:ext cx="2782906" cy="11170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1600200">
            <a:lnSpc>
              <a:spcPct val="90000"/>
            </a:lnSpc>
            <a:spcBef>
              <a:spcPct val="0"/>
            </a:spcBef>
            <a:spcAft>
              <a:spcPct val="10000"/>
            </a:spcAft>
          </a:pPr>
          <a:r>
            <a:rPr lang="en-US" sz="3600" b="1" kern="1200" dirty="0" smtClean="0"/>
            <a:t>Macro</a:t>
          </a:r>
          <a:r>
            <a:rPr lang="en-US" sz="2500" kern="1200" dirty="0" smtClean="0"/>
            <a:t/>
          </a:r>
          <a:br>
            <a:rPr lang="en-US" sz="2500" kern="1200" dirty="0" smtClean="0"/>
          </a:br>
          <a:r>
            <a:rPr lang="en-US" sz="2000" kern="1200" dirty="0" smtClean="0"/>
            <a:t>regional / national</a:t>
          </a:r>
          <a:endParaRPr lang="en-ZA" sz="2500" kern="1200" dirty="0"/>
        </a:p>
      </dsp:txBody>
      <dsp:txXfrm>
        <a:off x="5194923" y="388645"/>
        <a:ext cx="2782906" cy="1117007"/>
      </dsp:txXfrm>
    </dsp:sp>
    <dsp:sp modelId="{EB03EF97-F9C6-4841-8710-109A1385B455}">
      <dsp:nvSpPr>
        <dsp:cNvPr id="0" name=""/>
        <dsp:cNvSpPr/>
      </dsp:nvSpPr>
      <dsp:spPr>
        <a:xfrm>
          <a:off x="4280212" y="1694520"/>
          <a:ext cx="1153798" cy="115412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DE99E3-A214-472A-8BBD-550DF210C531}">
      <dsp:nvSpPr>
        <dsp:cNvPr id="0" name=""/>
        <dsp:cNvSpPr/>
      </dsp:nvSpPr>
      <dsp:spPr>
        <a:xfrm>
          <a:off x="5645427" y="1756790"/>
          <a:ext cx="2584172" cy="11170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1600200">
            <a:lnSpc>
              <a:spcPct val="90000"/>
            </a:lnSpc>
            <a:spcBef>
              <a:spcPct val="0"/>
            </a:spcBef>
            <a:spcAft>
              <a:spcPct val="10000"/>
            </a:spcAft>
          </a:pPr>
          <a:r>
            <a:rPr lang="en-US" sz="3600" b="1" kern="1200" dirty="0" err="1" smtClean="0"/>
            <a:t>Meso</a:t>
          </a:r>
          <a:r>
            <a:rPr lang="en-US" sz="3600" b="1" kern="1200" dirty="0" smtClean="0"/>
            <a:t/>
          </a:r>
          <a:br>
            <a:rPr lang="en-US" sz="3600" b="1" kern="1200" dirty="0" smtClean="0"/>
          </a:br>
          <a:r>
            <a:rPr lang="en-US" sz="2000" b="0" kern="1200" dirty="0" smtClean="0"/>
            <a:t>institution / faculty</a:t>
          </a:r>
          <a:endParaRPr lang="en-ZA" sz="2000" b="0" kern="1200" dirty="0"/>
        </a:p>
      </dsp:txBody>
      <dsp:txXfrm>
        <a:off x="5645427" y="1756790"/>
        <a:ext cx="2584172" cy="1117007"/>
      </dsp:txXfrm>
    </dsp:sp>
    <dsp:sp modelId="{BE23F930-9749-4D86-B854-C5F7651CE427}">
      <dsp:nvSpPr>
        <dsp:cNvPr id="0" name=""/>
        <dsp:cNvSpPr/>
      </dsp:nvSpPr>
      <dsp:spPr>
        <a:xfrm>
          <a:off x="3834265" y="3026058"/>
          <a:ext cx="1153798" cy="115412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7AEDC7-7A4A-448F-AAF8-B66DDE513D8B}">
      <dsp:nvSpPr>
        <dsp:cNvPr id="0" name=""/>
        <dsp:cNvSpPr/>
      </dsp:nvSpPr>
      <dsp:spPr>
        <a:xfrm>
          <a:off x="5219649" y="3124947"/>
          <a:ext cx="2993717" cy="11170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1600200">
            <a:lnSpc>
              <a:spcPct val="90000"/>
            </a:lnSpc>
            <a:spcBef>
              <a:spcPct val="0"/>
            </a:spcBef>
            <a:spcAft>
              <a:spcPct val="10000"/>
            </a:spcAft>
          </a:pPr>
          <a:r>
            <a:rPr lang="en-US" sz="3600" b="1" kern="1200" dirty="0" smtClean="0"/>
            <a:t>Micro</a:t>
          </a:r>
          <a:r>
            <a:rPr lang="en-US" sz="2500" kern="1200" dirty="0" smtClean="0"/>
            <a:t/>
          </a:r>
          <a:br>
            <a:rPr lang="en-US" sz="2500" kern="1200" dirty="0" smtClean="0"/>
          </a:br>
          <a:r>
            <a:rPr lang="en-US" sz="2000" kern="1200" dirty="0" smtClean="0"/>
            <a:t>student / course / activity</a:t>
          </a:r>
          <a:endParaRPr lang="en-ZA" sz="2000" kern="1200" dirty="0"/>
        </a:p>
      </dsp:txBody>
      <dsp:txXfrm>
        <a:off x="5219649" y="3124947"/>
        <a:ext cx="2993717" cy="1117007"/>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0136E777-346D-40CB-BE0C-B80FBAB28BDD}" type="datetimeFigureOut">
              <a:rPr lang="en-ZA" smtClean="0"/>
              <a:pPr/>
              <a:t>2015/04/15</a:t>
            </a:fld>
            <a:endParaRPr lang="en-ZA"/>
          </a:p>
        </p:txBody>
      </p:sp>
      <p:sp>
        <p:nvSpPr>
          <p:cNvPr id="4" name="Slide Image Placehold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94C0EC13-50B4-4C8E-86E5-D10AA52FCBEB}" type="slidenum">
              <a:rPr lang="en-ZA" smtClean="0"/>
              <a:pPr/>
              <a:t>‹#›</a:t>
            </a:fld>
            <a:endParaRPr lang="en-ZA"/>
          </a:p>
        </p:txBody>
      </p:sp>
    </p:spTree>
    <p:extLst>
      <p:ext uri="{BB962C8B-B14F-4D97-AF65-F5344CB8AC3E}">
        <p14:creationId xmlns:p14="http://schemas.microsoft.com/office/powerpoint/2010/main" val="878221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katyjordan.com/MOOCproject.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itap.purdue.edu/learning/tools/signa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I am talking about </a:t>
            </a:r>
            <a:r>
              <a:rPr lang="en-ZA" sz="1200" b="1" dirty="0" smtClean="0"/>
              <a:t>what we might do with the increasing volume of data from educational institutions.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My name is Andrew Deacon and I work at the UCT’s </a:t>
            </a:r>
            <a:r>
              <a:rPr lang="en-ZA" sz="1200" b="1" kern="1200" dirty="0" smtClean="0">
                <a:solidFill>
                  <a:schemeClr val="tx1"/>
                </a:solidFill>
                <a:effectLst/>
                <a:latin typeface="+mn-lt"/>
                <a:ea typeface="+mn-ea"/>
                <a:cs typeface="+mn-cs"/>
              </a:rPr>
              <a:t>Centre For Innovation in Learning and Teaching</a:t>
            </a:r>
            <a:r>
              <a:rPr lang="en-ZA" sz="1200" kern="1200" dirty="0" smtClean="0">
                <a:solidFill>
                  <a:schemeClr val="tx1"/>
                </a:solidFill>
                <a:effectLst/>
                <a:latin typeface="+mn-lt"/>
                <a:ea typeface="+mn-ea"/>
                <a:cs typeface="+mn-cs"/>
              </a:rPr>
              <a:t>.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I am interested in learning analytics and analysing educational data.</a:t>
            </a:r>
            <a:r>
              <a:rPr lang="en-ZA" sz="1200" kern="1200" baseline="0" dirty="0" smtClean="0">
                <a:solidFill>
                  <a:schemeClr val="tx1"/>
                </a:solidFill>
                <a:effectLst/>
                <a:latin typeface="+mn-lt"/>
                <a:ea typeface="+mn-ea"/>
                <a:cs typeface="+mn-cs"/>
              </a:rPr>
              <a:t> I</a:t>
            </a:r>
            <a:r>
              <a:rPr lang="en-ZA" sz="1200" kern="1200" dirty="0" smtClean="0">
                <a:solidFill>
                  <a:schemeClr val="tx1"/>
                </a:solidFill>
                <a:effectLst/>
                <a:latin typeface="+mn-lt"/>
                <a:ea typeface="+mn-ea"/>
                <a:cs typeface="+mn-cs"/>
              </a:rPr>
              <a:t> work on some large assessment projects. Today I am looking broadly the promise of learning</a:t>
            </a:r>
            <a:r>
              <a:rPr lang="en-ZA" sz="1200" kern="1200" baseline="0" dirty="0" smtClean="0">
                <a:solidFill>
                  <a:schemeClr val="tx1"/>
                </a:solidFill>
                <a:effectLst/>
                <a:latin typeface="+mn-lt"/>
                <a:ea typeface="+mn-ea"/>
                <a:cs typeface="+mn-cs"/>
              </a:rPr>
              <a:t> analytics from by perspective at a South African university</a:t>
            </a:r>
            <a:r>
              <a:rPr lang="en-ZA"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Analytics is a buzzword that encompasses the analysis and visualisation of big data. Current interest results from the growing access to data and the many software tools now available to analyse this data in Higher Education, through platforms such as Learning Management Systems. This seminar provides an overview of current applications and uses of learning analytics and how it can help institutions of learning better support their learners. The illustrative examples look at institutional and social media data that together provide rich insights into institutional, teaching and learning issues. A few simple ways to perform such analytics in a context of Higher Education will be introduced.</a:t>
            </a:r>
            <a:endParaRPr lang="en-Z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C0EC13-50B4-4C8E-86E5-D10AA52FCBEB}" type="slidenum">
              <a:rPr lang="en-ZA" smtClean="0"/>
              <a:pPr/>
              <a:t>1</a:t>
            </a:fld>
            <a:endParaRPr lang="en-ZA"/>
          </a:p>
        </p:txBody>
      </p:sp>
    </p:spTree>
    <p:extLst>
      <p:ext uri="{BB962C8B-B14F-4D97-AF65-F5344CB8AC3E}">
        <p14:creationId xmlns:p14="http://schemas.microsoft.com/office/powerpoint/2010/main" val="1182921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Landscape</a:t>
            </a:r>
            <a:r>
              <a:rPr lang="en-ZA" baseline="0" dirty="0" smtClean="0"/>
              <a:t> re-imagined with MOOCs and now in the picture.</a:t>
            </a:r>
            <a:endParaRPr lang="en-ZA" dirty="0"/>
          </a:p>
        </p:txBody>
      </p:sp>
      <p:sp>
        <p:nvSpPr>
          <p:cNvPr id="4" name="Slide Number Placeholder 3"/>
          <p:cNvSpPr>
            <a:spLocks noGrp="1"/>
          </p:cNvSpPr>
          <p:nvPr>
            <p:ph type="sldNum" sz="quarter" idx="10"/>
          </p:nvPr>
        </p:nvSpPr>
        <p:spPr/>
        <p:txBody>
          <a:bodyPr/>
          <a:lstStyle/>
          <a:p>
            <a:fld id="{AD3C15CC-A7E0-4790-BE18-9295636D4DEC}" type="slidenum">
              <a:rPr lang="en-ZA" smtClean="0"/>
              <a:pPr/>
              <a:t>24</a:t>
            </a:fld>
            <a:endParaRPr lang="en-ZA"/>
          </a:p>
        </p:txBody>
      </p:sp>
    </p:spTree>
    <p:extLst>
      <p:ext uri="{BB962C8B-B14F-4D97-AF65-F5344CB8AC3E}">
        <p14:creationId xmlns:p14="http://schemas.microsoft.com/office/powerpoint/2010/main" val="1202883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Shape 515"/>
          <p:cNvSpPr txBox="1">
            <a:spLocks noGrp="1"/>
          </p:cNvSpPr>
          <p:nvPr>
            <p:ph type="body" idx="1"/>
          </p:nvPr>
        </p:nvSpPr>
        <p:spPr>
          <a:xfrm>
            <a:off x="679769" y="4777958"/>
            <a:ext cx="5438139" cy="3909239"/>
          </a:xfrm>
          <a:prstGeom prst="rect">
            <a:avLst/>
          </a:prstGeom>
        </p:spPr>
        <p:txBody>
          <a:bodyPr lIns="91425" tIns="91425" rIns="91425" bIns="91425" anchor="ctr" anchorCtr="0">
            <a:noAutofit/>
          </a:bodyPr>
          <a:lstStyle/>
          <a:p>
            <a:pPr>
              <a:buNone/>
            </a:pPr>
            <a:r>
              <a:rPr lang="en-GB" sz="1800" u="sng" dirty="0">
                <a:solidFill>
                  <a:schemeClr val="hlink"/>
                </a:solidFill>
                <a:hlinkClick r:id="rId3"/>
              </a:rPr>
              <a:t>http://</a:t>
            </a:r>
            <a:r>
              <a:rPr lang="en-GB" sz="1800" u="sng" dirty="0" smtClean="0">
                <a:solidFill>
                  <a:schemeClr val="hlink"/>
                </a:solidFill>
                <a:hlinkClick r:id="rId3"/>
              </a:rPr>
              <a:t>www.katyjordan.com/MOOCproject.html</a:t>
            </a:r>
          </a:p>
        </p:txBody>
      </p:sp>
      <p:sp>
        <p:nvSpPr>
          <p:cNvPr id="516" name="Shape 516"/>
          <p:cNvSpPr>
            <a:spLocks noGrp="1" noRot="1" noChangeAspect="1"/>
          </p:cNvSpPr>
          <p:nvPr>
            <p:ph type="sldImg" idx="2"/>
          </p:nvPr>
        </p:nvSpPr>
        <p:spPr>
          <a:xfrm>
            <a:off x="1166813" y="1241425"/>
            <a:ext cx="4464050"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2203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27</a:t>
            </a:fld>
            <a:endParaRPr lang="en-ZA"/>
          </a:p>
        </p:txBody>
      </p:sp>
    </p:spTree>
    <p:extLst>
      <p:ext uri="{BB962C8B-B14F-4D97-AF65-F5344CB8AC3E}">
        <p14:creationId xmlns:p14="http://schemas.microsoft.com/office/powerpoint/2010/main" val="2515293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Earlier in the year a Facebook intern produced the following visualisation using a large sample of Facebook’s ‘friend’ relationships.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This is not a map.</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Rather a white dot is generated for each location and an edge line for a friend relationship between two locations.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A few regions are invisible, but this does show just how connected we are.</a:t>
            </a:r>
          </a:p>
          <a:p>
            <a:endParaRPr lang="en-ZA" dirty="0"/>
          </a:p>
        </p:txBody>
      </p:sp>
      <p:sp>
        <p:nvSpPr>
          <p:cNvPr id="4" name="Slide Number Placeholder 3"/>
          <p:cNvSpPr>
            <a:spLocks noGrp="1"/>
          </p:cNvSpPr>
          <p:nvPr>
            <p:ph type="sldNum" sz="quarter" idx="10"/>
          </p:nvPr>
        </p:nvSpPr>
        <p:spPr/>
        <p:txBody>
          <a:bodyPr/>
          <a:lstStyle/>
          <a:p>
            <a:fld id="{818FAE2C-5298-455F-A0E5-15C51C342A40}" type="slidenum">
              <a:rPr lang="en-ZA" smtClean="0"/>
              <a:pPr/>
              <a:t>30</a:t>
            </a:fld>
            <a:endParaRPr lang="en-ZA"/>
          </a:p>
        </p:txBody>
      </p:sp>
    </p:spTree>
    <p:extLst>
      <p:ext uri="{BB962C8B-B14F-4D97-AF65-F5344CB8AC3E}">
        <p14:creationId xmlns:p14="http://schemas.microsoft.com/office/powerpoint/2010/main" val="2861037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94C0EC13-50B4-4C8E-86E5-D10AA52FCBEB}" type="slidenum">
              <a:rPr lang="en-ZA" smtClean="0"/>
              <a:pPr/>
              <a:t>31</a:t>
            </a:fld>
            <a:endParaRPr lang="en-ZA"/>
          </a:p>
        </p:txBody>
      </p:sp>
    </p:spTree>
    <p:extLst>
      <p:ext uri="{BB962C8B-B14F-4D97-AF65-F5344CB8AC3E}">
        <p14:creationId xmlns:p14="http://schemas.microsoft.com/office/powerpoint/2010/main" val="2492325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UCT is placing photos and videos taken at important events on Flickr and YouTube.</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It maintains groups on Facebook and </a:t>
            </a:r>
            <a:r>
              <a:rPr lang="en-ZA" sz="1200" kern="1200" dirty="0" err="1" smtClean="0">
                <a:solidFill>
                  <a:schemeClr val="tx1"/>
                </a:solidFill>
                <a:effectLst/>
                <a:latin typeface="+mn-lt"/>
                <a:ea typeface="+mn-ea"/>
                <a:cs typeface="+mn-cs"/>
              </a:rPr>
              <a:t>LinkendIn</a:t>
            </a:r>
            <a:r>
              <a:rPr lang="en-ZA" sz="1200" kern="1200" dirty="0" smtClean="0">
                <a:solidFill>
                  <a:schemeClr val="tx1"/>
                </a:solidFill>
                <a:effectLst/>
                <a:latin typeface="+mn-lt"/>
                <a:ea typeface="+mn-ea"/>
                <a:cs typeface="+mn-cs"/>
              </a:rPr>
              <a:t>.</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While it does not tweet, UCT does monitor Twitter.</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This is in addition to the many students and staff who all network online for different purposes.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The online presence represents an acknowledgement of the importance of social media sites. </a:t>
            </a:r>
          </a:p>
          <a:p>
            <a:r>
              <a:rPr lang="en-ZA" sz="1200" kern="1200" dirty="0" smtClean="0">
                <a:solidFill>
                  <a:schemeClr val="tx1"/>
                </a:solidFill>
                <a:effectLst/>
                <a:latin typeface="+mn-lt"/>
                <a:ea typeface="+mn-ea"/>
                <a:cs typeface="+mn-cs"/>
              </a:rPr>
              <a:t>At UCT, supposedly 20% of the total student bandwidth is directed to Facebook.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Globally Facebook has over 500 million users, including 3 million business pages.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Collectively there are over 5 billion status updates, photos, comments, and other bits of content being shared. </a:t>
            </a:r>
          </a:p>
          <a:p>
            <a:r>
              <a:rPr lang="en-ZA" sz="1200" kern="1200" dirty="0" smtClean="0">
                <a:solidFill>
                  <a:schemeClr val="tx1"/>
                </a:solidFill>
                <a:effectLst/>
                <a:latin typeface="+mn-lt"/>
                <a:ea typeface="+mn-ea"/>
                <a:cs typeface="+mn-cs"/>
              </a:rPr>
              <a:t>The other social media sites have similarly impressible figures.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This activity represents a staggering amount of information about how people act.</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Data relating to such activity has traditionally been closed or inaccessible.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To an extent this is changing.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Some of this data is publically accessible and open for analysis.</a:t>
            </a:r>
          </a:p>
          <a:p>
            <a:endParaRPr lang="en-Z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C0EC13-50B4-4C8E-86E5-D10AA52FCBEB}" type="slidenum">
              <a:rPr lang="en-ZA" smtClean="0"/>
              <a:pPr/>
              <a:t>32</a:t>
            </a:fld>
            <a:endParaRPr lang="en-ZA"/>
          </a:p>
        </p:txBody>
      </p:sp>
    </p:spTree>
    <p:extLst>
      <p:ext uri="{BB962C8B-B14F-4D97-AF65-F5344CB8AC3E}">
        <p14:creationId xmlns:p14="http://schemas.microsoft.com/office/powerpoint/2010/main" val="2289749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helicopter crash-landed around 9 o’clock on a Wednesday morning, the 3</a:t>
            </a:r>
            <a:r>
              <a:rPr lang="en-ZA" sz="1200" kern="1200" baseline="30000" dirty="0" smtClean="0">
                <a:solidFill>
                  <a:schemeClr val="tx1"/>
                </a:solidFill>
                <a:effectLst/>
                <a:latin typeface="+mn-lt"/>
                <a:ea typeface="+mn-ea"/>
                <a:cs typeface="+mn-cs"/>
              </a:rPr>
              <a:t>rd</a:t>
            </a:r>
            <a:r>
              <a:rPr lang="en-ZA" sz="1200" kern="1200" dirty="0" smtClean="0">
                <a:solidFill>
                  <a:schemeClr val="tx1"/>
                </a:solidFill>
                <a:effectLst/>
                <a:latin typeface="+mn-lt"/>
                <a:ea typeface="+mn-ea"/>
                <a:cs typeface="+mn-cs"/>
              </a:rPr>
              <a:t> of August.</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This was perfect timing for a viral event.</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Soon Twitter and Facebook were flooded with messages and pictures.</a:t>
            </a:r>
          </a:p>
          <a:p>
            <a:r>
              <a:rPr lang="en-ZA" sz="1200" kern="1200" dirty="0" smtClean="0">
                <a:solidFill>
                  <a:schemeClr val="tx1"/>
                </a:solidFill>
                <a:effectLst/>
                <a:latin typeface="+mn-lt"/>
                <a:ea typeface="+mn-ea"/>
                <a:cs typeface="+mn-cs"/>
              </a:rPr>
              <a:t>In our dataset, this peaked at 140 tweets in a five minute period.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Within two hours it was almost all over.</a:t>
            </a:r>
          </a:p>
          <a:p>
            <a:r>
              <a:rPr lang="en-ZA" sz="1200" kern="1200" dirty="0" smtClean="0">
                <a:solidFill>
                  <a:schemeClr val="tx1"/>
                </a:solidFill>
                <a:effectLst/>
                <a:latin typeface="+mn-lt"/>
                <a:ea typeface="+mn-ea"/>
                <a:cs typeface="+mn-cs"/>
              </a:rPr>
              <a:t>Not everyone was a witness.</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The news was being re-</a:t>
            </a:r>
            <a:r>
              <a:rPr lang="en-ZA" sz="1200" kern="1200" dirty="0" err="1" smtClean="0">
                <a:solidFill>
                  <a:schemeClr val="tx1"/>
                </a:solidFill>
                <a:effectLst/>
                <a:latin typeface="+mn-lt"/>
                <a:ea typeface="+mn-ea"/>
                <a:cs typeface="+mn-cs"/>
              </a:rPr>
              <a:t>tweetedand</a:t>
            </a:r>
            <a:r>
              <a:rPr lang="en-ZA" sz="1200" kern="1200" dirty="0" smtClean="0">
                <a:solidFill>
                  <a:schemeClr val="tx1"/>
                </a:solidFill>
                <a:effectLst/>
                <a:latin typeface="+mn-lt"/>
                <a:ea typeface="+mn-ea"/>
                <a:cs typeface="+mn-cs"/>
              </a:rPr>
              <a:t> ended up being relayed across the city and the world.</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The network shows how media outlet’s tweets got to be re-tweeted widely.</a:t>
            </a:r>
            <a:br>
              <a:rPr lang="en-ZA" sz="1200" kern="1200" dirty="0" smtClean="0">
                <a:solidFill>
                  <a:schemeClr val="tx1"/>
                </a:solidFill>
                <a:effectLst/>
                <a:latin typeface="+mn-lt"/>
                <a:ea typeface="+mn-ea"/>
                <a:cs typeface="+mn-cs"/>
              </a:rPr>
            </a:br>
            <a:r>
              <a:rPr lang="en-ZA" sz="1200" kern="1200" dirty="0" err="1" smtClean="0">
                <a:solidFill>
                  <a:schemeClr val="tx1"/>
                </a:solidFill>
                <a:effectLst/>
                <a:latin typeface="+mn-lt"/>
                <a:ea typeface="+mn-ea"/>
                <a:cs typeface="+mn-cs"/>
              </a:rPr>
              <a:t>Mr_CapeTown’s</a:t>
            </a:r>
            <a:r>
              <a:rPr lang="en-ZA" sz="1200" kern="1200" dirty="0" smtClean="0">
                <a:solidFill>
                  <a:schemeClr val="tx1"/>
                </a:solidFill>
                <a:effectLst/>
                <a:latin typeface="+mn-lt"/>
                <a:ea typeface="+mn-ea"/>
                <a:cs typeface="+mn-cs"/>
              </a:rPr>
              <a:t> tweet was the most widely re-tweeted.</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He is a media consultant and contacted us, being rather pleased with his status.</a:t>
            </a:r>
          </a:p>
          <a:p>
            <a:r>
              <a:rPr lang="en-ZA" sz="1200" kern="1200" dirty="0" smtClean="0">
                <a:solidFill>
                  <a:schemeClr val="tx1"/>
                </a:solidFill>
                <a:effectLst/>
                <a:latin typeface="+mn-lt"/>
                <a:ea typeface="+mn-ea"/>
                <a:cs typeface="+mn-cs"/>
              </a:rPr>
              <a:t>Understandably the UCT Marketing Department had wanted to avoid any panic.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They thus describe the event as a hard landing as no one was injured.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The actual tweets were not nearly as measured.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Very worried parents soon call the university,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imagining building burning and their children in hospital.</a:t>
            </a:r>
          </a:p>
          <a:p>
            <a:r>
              <a:rPr lang="en-ZA" sz="1200" kern="1200" dirty="0" smtClean="0">
                <a:solidFill>
                  <a:schemeClr val="tx1"/>
                </a:solidFill>
                <a:effectLst/>
                <a:latin typeface="+mn-lt"/>
                <a:ea typeface="+mn-ea"/>
                <a:cs typeface="+mn-cs"/>
              </a:rPr>
              <a:t>In reality UCT cannot issue a press release within the time that this event took to die on twitter, let alone influence the messages getting out.</a:t>
            </a:r>
          </a:p>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33</a:t>
            </a:fld>
            <a:endParaRPr lang="en-ZA"/>
          </a:p>
        </p:txBody>
      </p:sp>
    </p:spTree>
    <p:extLst>
      <p:ext uri="{BB962C8B-B14F-4D97-AF65-F5344CB8AC3E}">
        <p14:creationId xmlns:p14="http://schemas.microsoft.com/office/powerpoint/2010/main" val="136587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37</a:t>
            </a:fld>
            <a:endParaRPr lang="en-ZA"/>
          </a:p>
        </p:txBody>
      </p:sp>
    </p:spTree>
    <p:extLst>
      <p:ext uri="{BB962C8B-B14F-4D97-AF65-F5344CB8AC3E}">
        <p14:creationId xmlns:p14="http://schemas.microsoft.com/office/powerpoint/2010/main" val="468783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We must always remember that correlation does not imply causation. </a:t>
            </a:r>
            <a:br>
              <a:rPr lang="en-ZA" sz="1200" kern="1200" dirty="0" smtClean="0">
                <a:solidFill>
                  <a:schemeClr val="tx1"/>
                </a:solidFill>
                <a:effectLst/>
                <a:latin typeface="+mn-lt"/>
                <a:ea typeface="+mn-ea"/>
                <a:cs typeface="+mn-cs"/>
              </a:rPr>
            </a:br>
            <a:r>
              <a:rPr lang="en-ZA" sz="1200" kern="1200" dirty="0" smtClean="0">
                <a:solidFill>
                  <a:schemeClr val="tx1"/>
                </a:solidFill>
                <a:effectLst/>
                <a:latin typeface="+mn-lt"/>
                <a:ea typeface="+mn-ea"/>
                <a:cs typeface="+mn-cs"/>
              </a:rPr>
              <a:t>Although it may be a hint about what to investigate further.</a:t>
            </a:r>
          </a:p>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39</a:t>
            </a:fld>
            <a:endParaRPr lang="en-ZA"/>
          </a:p>
        </p:txBody>
      </p:sp>
    </p:spTree>
    <p:extLst>
      <p:ext uri="{BB962C8B-B14F-4D97-AF65-F5344CB8AC3E}">
        <p14:creationId xmlns:p14="http://schemas.microsoft.com/office/powerpoint/2010/main" val="2611081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We have looked at much more than we presented here.</a:t>
            </a:r>
          </a:p>
          <a:p>
            <a:r>
              <a:rPr lang="en-ZA" sz="1200" kern="1200" smtClean="0">
                <a:solidFill>
                  <a:schemeClr val="tx1"/>
                </a:solidFill>
                <a:effectLst/>
                <a:latin typeface="+mn-lt"/>
                <a:ea typeface="+mn-ea"/>
                <a:cs typeface="+mn-cs"/>
              </a:rPr>
              <a:t>It has been in support of research </a:t>
            </a:r>
          </a:p>
          <a:p>
            <a:endParaRPr lang="en-ZA"/>
          </a:p>
        </p:txBody>
      </p:sp>
      <p:sp>
        <p:nvSpPr>
          <p:cNvPr id="4" name="Slide Number Placeholder 3"/>
          <p:cNvSpPr>
            <a:spLocks noGrp="1"/>
          </p:cNvSpPr>
          <p:nvPr>
            <p:ph type="sldNum" sz="quarter" idx="10"/>
          </p:nvPr>
        </p:nvSpPr>
        <p:spPr/>
        <p:txBody>
          <a:bodyPr/>
          <a:lstStyle/>
          <a:p>
            <a:fld id="{A5DAE542-AE1A-465C-B036-BB00DFA82E69}" type="slidenum">
              <a:rPr lang="en-ZA" smtClean="0"/>
              <a:pPr/>
              <a:t>41</a:t>
            </a:fld>
            <a:endParaRPr lang="en-ZA"/>
          </a:p>
        </p:txBody>
      </p:sp>
    </p:spTree>
    <p:extLst>
      <p:ext uri="{BB962C8B-B14F-4D97-AF65-F5344CB8AC3E}">
        <p14:creationId xmlns:p14="http://schemas.microsoft.com/office/powerpoint/2010/main" val="716281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Social Network Analysis and Learning analytics are emerging research area.</a:t>
            </a:r>
          </a:p>
          <a:p>
            <a:r>
              <a:rPr lang="en-ZA" sz="1200" kern="1200" dirty="0" smtClean="0">
                <a:solidFill>
                  <a:schemeClr val="tx1"/>
                </a:solidFill>
                <a:effectLst/>
                <a:latin typeface="+mn-lt"/>
                <a:ea typeface="+mn-ea"/>
                <a:cs typeface="+mn-cs"/>
              </a:rPr>
              <a:t>These range from a narrower perspective on researching learning activities to a broader view looking at learning environments in general. I am using the broader definition. This is a common understanding of the term. Other terms include educational analytics and academic analytics.</a:t>
            </a:r>
          </a:p>
          <a:p>
            <a:r>
              <a:rPr lang="en-ZA" sz="1200" kern="1200" dirty="0" smtClean="0">
                <a:solidFill>
                  <a:schemeClr val="tx1"/>
                </a:solidFill>
                <a:effectLst/>
                <a:latin typeface="+mn-lt"/>
                <a:ea typeface="+mn-ea"/>
                <a:cs typeface="+mn-cs"/>
              </a:rPr>
              <a:t>I also look at the data landscape is a broad way, considering both institutional data and data from beyond the university.</a:t>
            </a:r>
          </a:p>
          <a:p>
            <a:r>
              <a:rPr lang="en-ZA" sz="1200" kern="1200" dirty="0" smtClean="0">
                <a:solidFill>
                  <a:schemeClr val="tx1"/>
                </a:solidFill>
                <a:effectLst/>
                <a:latin typeface="+mn-lt"/>
                <a:ea typeface="+mn-ea"/>
                <a:cs typeface="+mn-cs"/>
              </a:rPr>
              <a:t>The toolsets I consider have a more narrowly focus. I am only considering those that could be used on standard computers using freely available software and UCT licenced software. Here I am thinking of R, SPSS, STATISTICA, </a:t>
            </a:r>
            <a:r>
              <a:rPr lang="en-ZA" sz="1200" kern="1200" dirty="0" err="1" smtClean="0">
                <a:solidFill>
                  <a:schemeClr val="tx1"/>
                </a:solidFill>
                <a:effectLst/>
                <a:latin typeface="+mn-lt"/>
                <a:ea typeface="+mn-ea"/>
                <a:cs typeface="+mn-cs"/>
              </a:rPr>
              <a:t>NodeXL</a:t>
            </a:r>
            <a:r>
              <a:rPr lang="en-ZA" sz="1200" kern="1200" dirty="0" smtClean="0">
                <a:solidFill>
                  <a:schemeClr val="tx1"/>
                </a:solidFill>
                <a:effectLst/>
                <a:latin typeface="+mn-lt"/>
                <a:ea typeface="+mn-ea"/>
                <a:cs typeface="+mn-cs"/>
              </a:rPr>
              <a:t> and Excel.</a:t>
            </a:r>
          </a:p>
          <a:p>
            <a:r>
              <a:rPr lang="en-ZA" sz="1200" kern="1200" dirty="0" smtClean="0">
                <a:solidFill>
                  <a:schemeClr val="tx1"/>
                </a:solidFill>
                <a:effectLst/>
                <a:latin typeface="+mn-lt"/>
                <a:ea typeface="+mn-ea"/>
                <a:cs typeface="+mn-cs"/>
              </a:rPr>
              <a:t>In the data we are looking at tends. That is to understand the past and then help predict the future.</a:t>
            </a:r>
          </a:p>
          <a:p>
            <a:r>
              <a:rPr lang="en-ZA" sz="1200" kern="1200" dirty="0" smtClean="0">
                <a:solidFill>
                  <a:schemeClr val="tx1"/>
                </a:solidFill>
                <a:effectLst/>
                <a:latin typeface="+mn-lt"/>
                <a:ea typeface="+mn-ea"/>
                <a:cs typeface="+mn-cs"/>
              </a:rPr>
              <a:t>There is also the challenge of presenting the data in engaging ways.</a:t>
            </a:r>
          </a:p>
          <a:p>
            <a:r>
              <a:rPr lang="en-ZA" sz="1200" kern="1200" dirty="0" smtClean="0">
                <a:solidFill>
                  <a:schemeClr val="tx1"/>
                </a:solidFill>
                <a:effectLst/>
                <a:latin typeface="+mn-lt"/>
                <a:ea typeface="+mn-ea"/>
                <a:cs typeface="+mn-cs"/>
              </a:rPr>
              <a:t>And imagining the future scenarios.</a:t>
            </a:r>
          </a:p>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2</a:t>
            </a:fld>
            <a:endParaRPr lang="en-ZA"/>
          </a:p>
        </p:txBody>
      </p:sp>
    </p:spTree>
    <p:extLst>
      <p:ext uri="{BB962C8B-B14F-4D97-AF65-F5344CB8AC3E}">
        <p14:creationId xmlns:p14="http://schemas.microsoft.com/office/powerpoint/2010/main" val="3142084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94C0EC13-50B4-4C8E-86E5-D10AA52FCBEB}" type="slidenum">
              <a:rPr lang="en-ZA" smtClean="0"/>
              <a:pPr/>
              <a:t>42</a:t>
            </a:fld>
            <a:endParaRPr lang="en-ZA"/>
          </a:p>
        </p:txBody>
      </p:sp>
    </p:spTree>
    <p:extLst>
      <p:ext uri="{BB962C8B-B14F-4D97-AF65-F5344CB8AC3E}">
        <p14:creationId xmlns:p14="http://schemas.microsoft.com/office/powerpoint/2010/main" val="2077236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94C0EC13-50B4-4C8E-86E5-D10AA52FCBEB}" type="slidenum">
              <a:rPr lang="en-ZA" smtClean="0"/>
              <a:pPr/>
              <a:t>43</a:t>
            </a:fld>
            <a:endParaRPr lang="en-ZA"/>
          </a:p>
        </p:txBody>
      </p:sp>
    </p:spTree>
    <p:extLst>
      <p:ext uri="{BB962C8B-B14F-4D97-AF65-F5344CB8AC3E}">
        <p14:creationId xmlns:p14="http://schemas.microsoft.com/office/powerpoint/2010/main" val="728817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44</a:t>
            </a:fld>
            <a:endParaRPr lang="en-ZA"/>
          </a:p>
        </p:txBody>
      </p:sp>
    </p:spTree>
    <p:extLst>
      <p:ext uri="{BB962C8B-B14F-4D97-AF65-F5344CB8AC3E}">
        <p14:creationId xmlns:p14="http://schemas.microsoft.com/office/powerpoint/2010/main" val="3610495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We are in the age of big data.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Vast amounts of data are being collected in business and research contexts.</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Analytics techniques are behind the customization of services and experiences. Analysing this has received considerable media attention. Collaborative filtering and recommendation systems are used on the web drawing on historical data to suggest books or movies you may enjoy.  Insurance companies use data to develop early warning systems for life insurance policies.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Similar trends are starting to happen in educational contexts, although less dramatically.</a:t>
            </a:r>
            <a:endParaRPr lang="en-Z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C0EC13-50B4-4C8E-86E5-D10AA52FCBEB}" type="slidenum">
              <a:rPr lang="en-ZA" smtClean="0"/>
              <a:pPr/>
              <a:t>5</a:t>
            </a:fld>
            <a:endParaRPr lang="en-ZA"/>
          </a:p>
        </p:txBody>
      </p:sp>
    </p:spTree>
    <p:extLst>
      <p:ext uri="{BB962C8B-B14F-4D97-AF65-F5344CB8AC3E}">
        <p14:creationId xmlns:p14="http://schemas.microsoft.com/office/powerpoint/2010/main" val="2491528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http://blog.linkedin.com/2014/12/17/the-25-hottest-skills-that-got-people-hired-in-2014/</a:t>
            </a:r>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6</a:t>
            </a:fld>
            <a:endParaRPr lang="en-ZA"/>
          </a:p>
        </p:txBody>
      </p:sp>
    </p:spTree>
    <p:extLst>
      <p:ext uri="{BB962C8B-B14F-4D97-AF65-F5344CB8AC3E}">
        <p14:creationId xmlns:p14="http://schemas.microsoft.com/office/powerpoint/2010/main" val="1887214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err="1" smtClean="0"/>
              <a:t>Abbé</a:t>
            </a:r>
            <a:r>
              <a:rPr lang="en-US" dirty="0" smtClean="0"/>
              <a:t> de </a:t>
            </a:r>
            <a:r>
              <a:rPr lang="en-US" dirty="0" err="1" smtClean="0"/>
              <a:t>Lacaille</a:t>
            </a:r>
            <a:r>
              <a:rPr lang="en-US" dirty="0" smtClean="0"/>
              <a:t> wanted to verify the shape of the earth in the southern hemisphere. Between 1751 and 1753 he measured a 137 km arc of meridian between Cape Town and Aurora north of here. The results suggested the earth was egg-shaped rather than oval. In 1838,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Thomas </a:t>
            </a:r>
            <a:r>
              <a:rPr lang="en-US" dirty="0" err="1" smtClean="0"/>
              <a:t>Maclear</a:t>
            </a:r>
            <a:r>
              <a:rPr lang="en-US" dirty="0" smtClean="0"/>
              <a:t> repeated the measurements. He found that de </a:t>
            </a:r>
            <a:r>
              <a:rPr lang="en-US" dirty="0" err="1" smtClean="0"/>
              <a:t>Lacaille</a:t>
            </a:r>
            <a:r>
              <a:rPr lang="en-US" dirty="0" smtClean="0"/>
              <a:t> had failed to take into account the gravitational attraction of the nearby mountains. The earth was oval.</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http://en.wikipedia.org/wiki/Nicolas_Louis_de_Lacaille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always this concern about measurement error. The book “Measure of all Things” describes how the length of a </a:t>
            </a:r>
            <a:r>
              <a:rPr lang="en-US" dirty="0" err="1" smtClean="0"/>
              <a:t>metre</a:t>
            </a:r>
            <a:r>
              <a:rPr lang="en-US" dirty="0" smtClean="0"/>
              <a:t> was calculated. The idea was to measure the circumference of the earth through the polls. The length of a </a:t>
            </a:r>
            <a:r>
              <a:rPr lang="en-US" dirty="0" err="1" smtClean="0"/>
              <a:t>metre</a:t>
            </a:r>
            <a:r>
              <a:rPr lang="en-US" dirty="0" smtClean="0"/>
              <a:t> would be 1 / 40,000,000 </a:t>
            </a:r>
            <a:r>
              <a:rPr lang="en-US" dirty="0" err="1" smtClean="0"/>
              <a:t>th</a:t>
            </a:r>
            <a:r>
              <a:rPr lang="en-US" dirty="0" smtClean="0"/>
              <a:t> of this distance. Pierre </a:t>
            </a:r>
            <a:r>
              <a:rPr lang="en-US" dirty="0" err="1" smtClean="0"/>
              <a:t>Méchain</a:t>
            </a:r>
            <a:r>
              <a:rPr lang="en-US" dirty="0" smtClean="0"/>
              <a:t> and Jean-Baptiste </a:t>
            </a:r>
            <a:r>
              <a:rPr lang="en-US" dirty="0" err="1" smtClean="0"/>
              <a:t>Delambre</a:t>
            </a:r>
            <a:r>
              <a:rPr lang="en-US" dirty="0" smtClean="0"/>
              <a:t> surveyed the meridian arc from through Paris from the North Sea coast to the Mediterranean sea coast. This took six years, between 1792 and 1798.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http://en.wikipedia.org/wiki/History_of_the_metric_system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helped stimulate research to account for measurement errors. In the nineteenth century this developed into a new science of probability and statistics. This was mainly used in astronomy to improve measurement accuracy.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Adolphe</a:t>
            </a:r>
            <a:r>
              <a:rPr lang="en-US" dirty="0" smtClean="0"/>
              <a:t> </a:t>
            </a:r>
            <a:r>
              <a:rPr lang="en-US" dirty="0" err="1" smtClean="0"/>
              <a:t>Quetelet</a:t>
            </a:r>
            <a:r>
              <a:rPr lang="en-US" dirty="0" smtClean="0"/>
              <a:t> attempted to apply these ideas to social science which he called a "social physics". He was fully aware of the overwhelming complexity of social phenomena, and the many variables that needed measurement. His goal was to understand the trends underlying phenomena such as crime rates, marriage rates or suicide rates. He wanted to explain the values of these variables by other social factors. These ideas were rather controversial at the time who held that it contradicted a concept of freedom of choice.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http://en.wikipedia.org/wiki/Adolphe_Quetelet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much of the twentieth century the driving force was new theories to get the most information out of data. Often it was difficult to collect very large datasets.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 we live in an era of big data.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94C0EC13-50B4-4C8E-86E5-D10AA52FCBEB}" type="slidenum">
              <a:rPr lang="en-ZA" smtClean="0"/>
              <a:pPr/>
              <a:t>9</a:t>
            </a:fld>
            <a:endParaRPr lang="en-ZA"/>
          </a:p>
        </p:txBody>
      </p:sp>
    </p:spTree>
    <p:extLst>
      <p:ext uri="{BB962C8B-B14F-4D97-AF65-F5344CB8AC3E}">
        <p14:creationId xmlns:p14="http://schemas.microsoft.com/office/powerpoint/2010/main" val="3070917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So how easy is this to apply? There are many challenges. </a:t>
            </a:r>
          </a:p>
          <a:p>
            <a:endParaRPr lang="en-ZA" dirty="0" smtClean="0"/>
          </a:p>
          <a:p>
            <a:r>
              <a:rPr lang="en-ZA" dirty="0" smtClean="0"/>
              <a:t>Our first </a:t>
            </a:r>
            <a:r>
              <a:rPr lang="en-ZA" baseline="0" dirty="0" smtClean="0"/>
              <a:t>analysis used data from a large year long residential course with roughly 600 registered students.  This course site on the learning management system alone generated nearly 30,000 user generated events each month.  </a:t>
            </a:r>
          </a:p>
          <a:p>
            <a:r>
              <a:rPr lang="en-ZA" dirty="0" smtClean="0"/>
              <a:t/>
            </a:r>
            <a:br>
              <a:rPr lang="en-ZA" dirty="0" smtClean="0"/>
            </a:br>
            <a:r>
              <a:rPr lang="en-ZA" dirty="0" smtClean="0"/>
              <a:t>This</a:t>
            </a:r>
            <a:r>
              <a:rPr lang="en-ZA" baseline="0" dirty="0" smtClean="0"/>
              <a:t> was one of the fist explorations of this data in relation to academic analytics.  Activity logs from the LMS were more traditionally used to optimize the LMS and monitor global performance.  </a:t>
            </a:r>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16</a:t>
            </a:fld>
            <a:endParaRPr lang="en-ZA"/>
          </a:p>
        </p:txBody>
      </p:sp>
    </p:spTree>
    <p:extLst>
      <p:ext uri="{BB962C8B-B14F-4D97-AF65-F5344CB8AC3E}">
        <p14:creationId xmlns:p14="http://schemas.microsoft.com/office/powerpoint/2010/main" val="864640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This is a visualization of Vula activity over a year in a course.  The bar height indicates the number of events, such as the number of essay submissions. The colours identify the tools such as the assignment tool (light green) and site visits (yellow).</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The strong patterning is a feature. Basically students do what they are told and behave like students.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The holidays and assessments follow the university calendar.</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Although there were weak positive relationships with success on the course, there is a lot that is difficult to account for without deeper knowledge about expectations of students. </a:t>
            </a:r>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17</a:t>
            </a:fld>
            <a:endParaRPr lang="en-ZA"/>
          </a:p>
        </p:txBody>
      </p:sp>
    </p:spTree>
    <p:extLst>
      <p:ext uri="{BB962C8B-B14F-4D97-AF65-F5344CB8AC3E}">
        <p14:creationId xmlns:p14="http://schemas.microsoft.com/office/powerpoint/2010/main" val="1415406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Purdue University's Course Signals is a widely cited example of new learning analytics. A number of similar projects exist and in some cases are used routinely. Now a commercial </a:t>
            </a:r>
            <a:r>
              <a:rPr lang="en-ZA" sz="1200" kern="1200" dirty="0" err="1" smtClean="0">
                <a:solidFill>
                  <a:schemeClr val="tx1"/>
                </a:solidFill>
                <a:effectLst/>
                <a:latin typeface="+mn-lt"/>
                <a:ea typeface="+mn-ea"/>
                <a:cs typeface="+mn-cs"/>
              </a:rPr>
              <a:t>producte</a:t>
            </a:r>
            <a:r>
              <a:rPr lang="en-ZA" sz="1200" kern="1200" dirty="0" smtClean="0">
                <a:solidFill>
                  <a:schemeClr val="tx1"/>
                </a:solidFill>
                <a:effectLst/>
                <a:latin typeface="+mn-lt"/>
                <a:ea typeface="+mn-ea"/>
                <a:cs typeface="+mn-cs"/>
              </a:rPr>
              <a:t>.</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Course Signals combines predictive modelling with data-mining techniques.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It looks at three factors: </a:t>
            </a:r>
          </a:p>
          <a:p>
            <a:pPr lvl="0"/>
            <a:r>
              <a:rPr lang="en-ZA" sz="1200" kern="1200" dirty="0" smtClean="0">
                <a:solidFill>
                  <a:schemeClr val="tx1"/>
                </a:solidFill>
                <a:effectLst/>
                <a:latin typeface="+mn-lt"/>
                <a:ea typeface="+mn-ea"/>
                <a:cs typeface="+mn-cs"/>
              </a:rPr>
              <a:t>Marks obtain in the course</a:t>
            </a:r>
          </a:p>
          <a:p>
            <a:pPr lvl="0"/>
            <a:r>
              <a:rPr lang="en-ZA" sz="1200" kern="1200" dirty="0" smtClean="0">
                <a:solidFill>
                  <a:schemeClr val="tx1"/>
                </a:solidFill>
                <a:effectLst/>
                <a:latin typeface="+mn-lt"/>
                <a:ea typeface="+mn-ea"/>
                <a:cs typeface="+mn-cs"/>
              </a:rPr>
              <a:t>Time on task in the course</a:t>
            </a:r>
          </a:p>
          <a:p>
            <a:pPr lvl="0"/>
            <a:r>
              <a:rPr lang="en-ZA" sz="1200" kern="1200" dirty="0" smtClean="0">
                <a:solidFill>
                  <a:schemeClr val="tx1"/>
                </a:solidFill>
                <a:effectLst/>
                <a:latin typeface="+mn-lt"/>
                <a:ea typeface="+mn-ea"/>
                <a:cs typeface="+mn-cs"/>
              </a:rPr>
              <a:t>Past performance</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From a student perspective:</a:t>
            </a:r>
          </a:p>
          <a:p>
            <a:pPr lvl="0"/>
            <a:r>
              <a:rPr lang="en-ZA" sz="1200" kern="1200" dirty="0" smtClean="0">
                <a:solidFill>
                  <a:schemeClr val="tx1"/>
                </a:solidFill>
                <a:effectLst/>
                <a:latin typeface="+mn-lt"/>
                <a:ea typeface="+mn-ea"/>
                <a:cs typeface="+mn-cs"/>
              </a:rPr>
              <a:t>It provides real-time feedback</a:t>
            </a:r>
          </a:p>
          <a:p>
            <a:pPr lvl="0"/>
            <a:r>
              <a:rPr lang="en-ZA" sz="1200" kern="1200" dirty="0" smtClean="0">
                <a:solidFill>
                  <a:schemeClr val="tx1"/>
                </a:solidFill>
                <a:effectLst/>
                <a:latin typeface="+mn-lt"/>
                <a:ea typeface="+mn-ea"/>
                <a:cs typeface="+mn-cs"/>
              </a:rPr>
              <a:t>Interventions start early - as early as the second week of class</a:t>
            </a:r>
          </a:p>
          <a:p>
            <a:pPr lvl="0"/>
            <a:r>
              <a:rPr lang="en-ZA" sz="1200" kern="1200" dirty="0" smtClean="0">
                <a:solidFill>
                  <a:schemeClr val="tx1"/>
                </a:solidFill>
                <a:effectLst/>
                <a:latin typeface="+mn-lt"/>
                <a:ea typeface="+mn-ea"/>
                <a:cs typeface="+mn-cs"/>
              </a:rPr>
              <a:t>It provides frequent and on-going feedback</a:t>
            </a:r>
          </a:p>
          <a:p>
            <a:endParaRPr lang="en-ZA" dirty="0" smtClean="0">
              <a:hlinkClick r:id="rId3"/>
            </a:endParaRPr>
          </a:p>
          <a:p>
            <a:endParaRPr lang="en-ZA" dirty="0" smtClean="0">
              <a:hlinkClick r:id="rId3"/>
            </a:endParaRPr>
          </a:p>
          <a:p>
            <a:r>
              <a:rPr lang="en-ZA" dirty="0" smtClean="0">
                <a:hlinkClick r:id="rId3"/>
              </a:rPr>
              <a:t>http://www.itap.purdue.edu/learning/tools/signals/</a:t>
            </a:r>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18</a:t>
            </a:fld>
            <a:endParaRPr lang="en-ZA"/>
          </a:p>
        </p:txBody>
      </p:sp>
    </p:spTree>
    <p:extLst>
      <p:ext uri="{BB962C8B-B14F-4D97-AF65-F5344CB8AC3E}">
        <p14:creationId xmlns:p14="http://schemas.microsoft.com/office/powerpoint/2010/main" val="71032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Stephanie </a:t>
            </a:r>
            <a:r>
              <a:rPr lang="en-ZA" sz="1200" b="0" i="0" kern="1200" dirty="0" err="1" smtClean="0">
                <a:solidFill>
                  <a:schemeClr val="tx1"/>
                </a:solidFill>
                <a:effectLst/>
                <a:latin typeface="+mn-lt"/>
                <a:ea typeface="+mn-ea"/>
                <a:cs typeface="+mn-cs"/>
              </a:rPr>
              <a:t>Teasley</a:t>
            </a:r>
            <a:endParaRPr lang="en-ZA" dirty="0" smtClean="0"/>
          </a:p>
          <a:p>
            <a:r>
              <a:rPr lang="en-ZA" dirty="0" smtClean="0"/>
              <a:t>http://www.youtube.com/watch?v=Mvjhsr8FzdM&amp;feature=youtu.be</a:t>
            </a:r>
            <a:endParaRPr lang="en-ZA" dirty="0"/>
          </a:p>
        </p:txBody>
      </p:sp>
      <p:sp>
        <p:nvSpPr>
          <p:cNvPr id="4" name="Slide Number Placeholder 3"/>
          <p:cNvSpPr>
            <a:spLocks noGrp="1"/>
          </p:cNvSpPr>
          <p:nvPr>
            <p:ph type="sldNum" sz="quarter" idx="10"/>
          </p:nvPr>
        </p:nvSpPr>
        <p:spPr/>
        <p:txBody>
          <a:bodyPr/>
          <a:lstStyle/>
          <a:p>
            <a:fld id="{94C0EC13-50B4-4C8E-86E5-D10AA52FCBEB}" type="slidenum">
              <a:rPr lang="en-ZA" smtClean="0"/>
              <a:pPr/>
              <a:t>19</a:t>
            </a:fld>
            <a:endParaRPr lang="en-ZA"/>
          </a:p>
        </p:txBody>
      </p:sp>
    </p:spTree>
    <p:extLst>
      <p:ext uri="{BB962C8B-B14F-4D97-AF65-F5344CB8AC3E}">
        <p14:creationId xmlns:p14="http://schemas.microsoft.com/office/powerpoint/2010/main" val="67422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297370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241033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708777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276708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4285948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29215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1491060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3033708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834073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1364522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311B9C-D725-4A33-97F0-A48191C0FF5E}" type="datetimeFigureOut">
              <a:rPr lang="en-ZA" smtClean="0"/>
              <a:pPr/>
              <a:t>2015/04/15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F9999C9-3DE1-4EC8-9C30-0BBD69AA6A1B}" type="slidenum">
              <a:rPr lang="en-ZA" smtClean="0"/>
              <a:pPr/>
              <a:t>‹#›</a:t>
            </a:fld>
            <a:endParaRPr lang="en-ZA"/>
          </a:p>
        </p:txBody>
      </p:sp>
    </p:spTree>
    <p:extLst>
      <p:ext uri="{BB962C8B-B14F-4D97-AF65-F5344CB8AC3E}">
        <p14:creationId xmlns:p14="http://schemas.microsoft.com/office/powerpoint/2010/main" val="2478048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11B9C-D725-4A33-97F0-A48191C0FF5E}" type="datetimeFigureOut">
              <a:rPr lang="en-ZA" smtClean="0"/>
              <a:pPr/>
              <a:t>2015/04/15</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999C9-3DE1-4EC8-9C30-0BBD69AA6A1B}" type="slidenum">
              <a:rPr lang="en-ZA" smtClean="0"/>
              <a:pPr/>
              <a:t>‹#›</a:t>
            </a:fld>
            <a:endParaRPr lang="en-ZA"/>
          </a:p>
        </p:txBody>
      </p:sp>
    </p:spTree>
    <p:extLst>
      <p:ext uri="{BB962C8B-B14F-4D97-AF65-F5344CB8AC3E}">
        <p14:creationId xmlns:p14="http://schemas.microsoft.com/office/powerpoint/2010/main" val="24547805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itap.purdue.edu/learning/tools/signals/" TargetMode="Externa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tekri.athabascau.ca/analytic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facebook.com/notes/facebook-engineering/visualizing-friendships/469716398919"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microsoft.com/office/2007/relationships/hdphoto" Target="../media/hdphoto1.wdp"/><Relationship Id="rId9"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economist.com/node/15579717"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blog.linkedin.com/2014/12/17/the-25-hottest-skills-that-got-people-hired-in-201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6"/>
            <a:ext cx="8352928" cy="1872208"/>
          </a:xfrm>
        </p:spPr>
        <p:txBody>
          <a:bodyPr>
            <a:noAutofit/>
          </a:bodyPr>
          <a:lstStyle/>
          <a:p>
            <a:r>
              <a:rPr lang="en-ZA" sz="5400" b="1" dirty="0" smtClean="0">
                <a:solidFill>
                  <a:schemeClr val="accent2">
                    <a:lumMod val="50000"/>
                  </a:schemeClr>
                </a:solidFill>
                <a:latin typeface="+mn-lt"/>
                <a:ea typeface="+mn-ea"/>
                <a:cs typeface="+mn-cs"/>
              </a:rPr>
              <a:t>Learning Analytics</a:t>
            </a:r>
            <a:r>
              <a:rPr lang="en-ZA" sz="5400" b="1" dirty="0">
                <a:solidFill>
                  <a:schemeClr val="accent2">
                    <a:lumMod val="50000"/>
                  </a:schemeClr>
                </a:solidFill>
                <a:latin typeface="+mn-lt"/>
                <a:ea typeface="+mn-ea"/>
                <a:cs typeface="+mn-cs"/>
              </a:rPr>
              <a:t/>
            </a:r>
            <a:br>
              <a:rPr lang="en-ZA" sz="5400" b="1" dirty="0">
                <a:solidFill>
                  <a:schemeClr val="accent2">
                    <a:lumMod val="50000"/>
                  </a:schemeClr>
                </a:solidFill>
                <a:latin typeface="+mn-lt"/>
                <a:ea typeface="+mn-ea"/>
                <a:cs typeface="+mn-cs"/>
              </a:rPr>
            </a:br>
            <a:r>
              <a:rPr lang="en-US" sz="2200" dirty="0" smtClean="0"/>
              <a:t>New thinking supporting educational research</a:t>
            </a:r>
            <a:endParaRPr lang="en-ZA" sz="2200" dirty="0"/>
          </a:p>
        </p:txBody>
      </p:sp>
      <p:sp>
        <p:nvSpPr>
          <p:cNvPr id="3" name="Subtitle 2"/>
          <p:cNvSpPr>
            <a:spLocks noGrp="1"/>
          </p:cNvSpPr>
          <p:nvPr>
            <p:ph type="subTitle" idx="1"/>
          </p:nvPr>
        </p:nvSpPr>
        <p:spPr>
          <a:xfrm>
            <a:off x="791580" y="3212976"/>
            <a:ext cx="7560840" cy="2621722"/>
          </a:xfrm>
        </p:spPr>
        <p:txBody>
          <a:bodyPr>
            <a:noAutofit/>
          </a:bodyPr>
          <a:lstStyle/>
          <a:p>
            <a:r>
              <a:rPr lang="en-ZA" sz="2800" dirty="0" smtClean="0">
                <a:solidFill>
                  <a:schemeClr val="tx1"/>
                </a:solidFill>
                <a:effectLst>
                  <a:outerShdw blurRad="38100" dist="38100" dir="2700000" algn="tl">
                    <a:srgbClr val="000000">
                      <a:alpha val="43137"/>
                    </a:srgbClr>
                  </a:outerShdw>
                </a:effectLst>
              </a:rPr>
              <a:t/>
            </a:r>
            <a:br>
              <a:rPr lang="en-ZA" sz="2800" dirty="0" smtClean="0">
                <a:solidFill>
                  <a:schemeClr val="tx1"/>
                </a:solidFill>
                <a:effectLst>
                  <a:outerShdw blurRad="38100" dist="38100" dir="2700000" algn="tl">
                    <a:srgbClr val="000000">
                      <a:alpha val="43137"/>
                    </a:srgbClr>
                  </a:outerShdw>
                </a:effectLst>
              </a:rPr>
            </a:br>
            <a:r>
              <a:rPr lang="en-ZA" sz="2800" dirty="0" smtClean="0">
                <a:solidFill>
                  <a:schemeClr val="tx1">
                    <a:lumMod val="75000"/>
                    <a:lumOff val="25000"/>
                  </a:schemeClr>
                </a:solidFill>
                <a:effectLst>
                  <a:outerShdw blurRad="38100" dist="38100" dir="2700000" algn="tl">
                    <a:srgbClr val="000000">
                      <a:alpha val="43137"/>
                    </a:srgbClr>
                  </a:outerShdw>
                </a:effectLst>
              </a:rPr>
              <a:t>Andrew Deacon</a:t>
            </a:r>
          </a:p>
          <a:p>
            <a:endParaRPr lang="en-US" sz="2400" dirty="0" smtClean="0">
              <a:solidFill>
                <a:schemeClr val="tx1">
                  <a:lumMod val="75000"/>
                  <a:lumOff val="25000"/>
                </a:schemeClr>
              </a:solidFill>
              <a:effectLst>
                <a:outerShdw blurRad="38100" dist="38100" dir="2700000" algn="tl">
                  <a:srgbClr val="000000">
                    <a:alpha val="43137"/>
                  </a:srgbClr>
                </a:outerShdw>
              </a:effectLst>
            </a:endParaRPr>
          </a:p>
          <a:p>
            <a:r>
              <a:rPr lang="en-US" sz="2400" dirty="0" smtClean="0">
                <a:solidFill>
                  <a:schemeClr val="tx1">
                    <a:lumMod val="75000"/>
                    <a:lumOff val="25000"/>
                  </a:schemeClr>
                </a:solidFill>
                <a:effectLst>
                  <a:outerShdw blurRad="38100" dist="38100" dir="2700000" algn="tl">
                    <a:srgbClr val="000000">
                      <a:alpha val="43137"/>
                    </a:srgbClr>
                  </a:outerShdw>
                </a:effectLst>
              </a:rPr>
              <a:t/>
            </a:r>
            <a:br>
              <a:rPr lang="en-US" sz="2400" dirty="0" smtClean="0">
                <a:solidFill>
                  <a:schemeClr val="tx1">
                    <a:lumMod val="75000"/>
                    <a:lumOff val="25000"/>
                  </a:schemeClr>
                </a:solidFill>
                <a:effectLst>
                  <a:outerShdw blurRad="38100" dist="38100" dir="2700000" algn="tl">
                    <a:srgbClr val="000000">
                      <a:alpha val="43137"/>
                    </a:srgbClr>
                  </a:outerShdw>
                </a:effectLst>
              </a:rPr>
            </a:br>
            <a:r>
              <a:rPr lang="en-US" sz="1800" dirty="0" smtClean="0">
                <a:solidFill>
                  <a:schemeClr val="tx1">
                    <a:lumMod val="75000"/>
                    <a:lumOff val="25000"/>
                  </a:schemeClr>
                </a:solidFill>
                <a:effectLst>
                  <a:outerShdw blurRad="38100" dist="38100" dir="2700000" algn="tl">
                    <a:srgbClr val="000000">
                      <a:alpha val="43137"/>
                    </a:srgbClr>
                  </a:outerShdw>
                </a:effectLst>
              </a:rPr>
              <a:t>Centre for </a:t>
            </a:r>
            <a:r>
              <a:rPr lang="en-US" sz="1800" dirty="0">
                <a:solidFill>
                  <a:schemeClr val="tx1">
                    <a:lumMod val="75000"/>
                    <a:lumOff val="25000"/>
                  </a:schemeClr>
                </a:solidFill>
                <a:effectLst>
                  <a:outerShdw blurRad="38100" dist="38100" dir="2700000" algn="tl">
                    <a:srgbClr val="000000">
                      <a:alpha val="43137"/>
                    </a:srgbClr>
                  </a:outerShdw>
                </a:effectLst>
              </a:rPr>
              <a:t>Innovation in Learning and Teaching</a:t>
            </a:r>
            <a:r>
              <a:rPr lang="en-ZA" sz="1800" dirty="0" smtClean="0">
                <a:solidFill>
                  <a:schemeClr val="tx1">
                    <a:lumMod val="75000"/>
                    <a:lumOff val="25000"/>
                  </a:schemeClr>
                </a:solidFill>
                <a:effectLst>
                  <a:outerShdw blurRad="38100" dist="38100" dir="2700000" algn="tl">
                    <a:srgbClr val="000000">
                      <a:alpha val="43137"/>
                    </a:srgbClr>
                  </a:outerShdw>
                </a:effectLst>
              </a:rPr>
              <a:t/>
            </a:r>
            <a:br>
              <a:rPr lang="en-ZA" sz="1800" dirty="0" smtClean="0">
                <a:solidFill>
                  <a:schemeClr val="tx1">
                    <a:lumMod val="75000"/>
                    <a:lumOff val="25000"/>
                  </a:schemeClr>
                </a:solidFill>
                <a:effectLst>
                  <a:outerShdw blurRad="38100" dist="38100" dir="2700000" algn="tl">
                    <a:srgbClr val="000000">
                      <a:alpha val="43137"/>
                    </a:srgbClr>
                  </a:outerShdw>
                </a:effectLst>
              </a:rPr>
            </a:br>
            <a:r>
              <a:rPr lang="en-ZA" sz="1800" dirty="0" smtClean="0">
                <a:solidFill>
                  <a:schemeClr val="tx1">
                    <a:lumMod val="75000"/>
                    <a:lumOff val="25000"/>
                  </a:schemeClr>
                </a:solidFill>
                <a:effectLst>
                  <a:outerShdw blurRad="38100" dist="38100" dir="2700000" algn="tl">
                    <a:srgbClr val="000000">
                      <a:alpha val="43137"/>
                    </a:srgbClr>
                  </a:outerShdw>
                </a:effectLst>
              </a:rPr>
              <a:t>University of Cape Town</a:t>
            </a:r>
          </a:p>
          <a:p>
            <a:r>
              <a:rPr lang="en-ZA" sz="2400" dirty="0" smtClean="0">
                <a:solidFill>
                  <a:srgbClr val="FF0000"/>
                </a:solidFill>
                <a:effectLst>
                  <a:outerShdw blurRad="38100" dist="38100" dir="2700000" algn="tl">
                    <a:srgbClr val="000000">
                      <a:alpha val="43137"/>
                    </a:srgbClr>
                  </a:outerShdw>
                </a:effectLst>
              </a:rPr>
              <a:t/>
            </a:r>
            <a:br>
              <a:rPr lang="en-ZA" sz="2400" dirty="0" smtClean="0">
                <a:solidFill>
                  <a:srgbClr val="FF0000"/>
                </a:solidFill>
                <a:effectLst>
                  <a:outerShdw blurRad="38100" dist="38100" dir="2700000" algn="tl">
                    <a:srgbClr val="000000">
                      <a:alpha val="43137"/>
                    </a:srgbClr>
                  </a:outerShdw>
                </a:effectLst>
              </a:rPr>
            </a:br>
            <a:r>
              <a:rPr lang="en-ZA" sz="2400" dirty="0" smtClean="0">
                <a:solidFill>
                  <a:srgbClr val="FF0000"/>
                </a:solidFill>
                <a:effectLst>
                  <a:outerShdw blurRad="38100" dist="38100" dir="2700000" algn="tl">
                    <a:srgbClr val="000000">
                      <a:alpha val="43137"/>
                    </a:srgbClr>
                  </a:outerShdw>
                </a:effectLst>
              </a:rPr>
              <a:t/>
            </a:r>
            <a:br>
              <a:rPr lang="en-ZA" sz="2400" dirty="0" smtClean="0">
                <a:solidFill>
                  <a:srgbClr val="FF0000"/>
                </a:solidFill>
                <a:effectLst>
                  <a:outerShdw blurRad="38100" dist="38100" dir="2700000" algn="tl">
                    <a:srgbClr val="000000">
                      <a:alpha val="43137"/>
                    </a:srgbClr>
                  </a:outerShdw>
                </a:effectLst>
              </a:rPr>
            </a:br>
            <a:r>
              <a:rPr lang="en-US" sz="1400" b="1" i="1" dirty="0" smtClean="0">
                <a:solidFill>
                  <a:schemeClr val="accent2">
                    <a:lumMod val="50000"/>
                  </a:schemeClr>
                </a:solidFill>
              </a:rPr>
              <a:t>3</a:t>
            </a:r>
            <a:r>
              <a:rPr lang="en-US" sz="1400" b="1" i="1" baseline="30000" dirty="0" smtClean="0">
                <a:solidFill>
                  <a:schemeClr val="accent2">
                    <a:lumMod val="50000"/>
                  </a:schemeClr>
                </a:solidFill>
              </a:rPr>
              <a:t>rd</a:t>
            </a:r>
            <a:r>
              <a:rPr lang="en-US" sz="1400" b="1" i="1" dirty="0" smtClean="0">
                <a:solidFill>
                  <a:schemeClr val="accent2">
                    <a:lumMod val="50000"/>
                  </a:schemeClr>
                </a:solidFill>
              </a:rPr>
              <a:t> Learning </a:t>
            </a:r>
            <a:r>
              <a:rPr lang="en-US" sz="1400" b="1" i="1" dirty="0" err="1">
                <a:solidFill>
                  <a:schemeClr val="accent2">
                    <a:lumMod val="50000"/>
                  </a:schemeClr>
                </a:solidFill>
              </a:rPr>
              <a:t>LandsCAPE</a:t>
            </a:r>
            <a:r>
              <a:rPr lang="en-US" sz="1400" b="1" i="1" dirty="0">
                <a:solidFill>
                  <a:schemeClr val="accent2">
                    <a:lumMod val="50000"/>
                  </a:schemeClr>
                </a:solidFill>
              </a:rPr>
              <a:t> </a:t>
            </a:r>
            <a:r>
              <a:rPr lang="en-US" sz="1400" b="1" i="1" dirty="0" smtClean="0">
                <a:solidFill>
                  <a:schemeClr val="accent2">
                    <a:lumMod val="50000"/>
                  </a:schemeClr>
                </a:solidFill>
              </a:rPr>
              <a:t>Conference</a:t>
            </a:r>
            <a:r>
              <a:rPr lang="en-US" sz="1400" b="1" dirty="0" smtClean="0">
                <a:solidFill>
                  <a:schemeClr val="accent2">
                    <a:lumMod val="50000"/>
                  </a:schemeClr>
                </a:solidFill>
              </a:rPr>
              <a:t>, 14-16 April </a:t>
            </a:r>
            <a:r>
              <a:rPr lang="en-ZA" sz="1400" b="1" dirty="0" smtClean="0">
                <a:solidFill>
                  <a:schemeClr val="accent2">
                    <a:lumMod val="50000"/>
                  </a:schemeClr>
                </a:solidFill>
              </a:rPr>
              <a:t>2015, Cape Town</a:t>
            </a:r>
            <a:endParaRPr lang="en-ZA" sz="1800" b="1" dirty="0">
              <a:solidFill>
                <a:schemeClr val="accent2">
                  <a:lumMod val="50000"/>
                </a:schemeClr>
              </a:solidFill>
            </a:endParaRPr>
          </a:p>
        </p:txBody>
      </p:sp>
      <p:pic>
        <p:nvPicPr>
          <p:cNvPr id="1026" name="a639ed00-5551-4a67-a641-5e210f285ccc"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4238087"/>
            <a:ext cx="1249363"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3734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ZA" dirty="0" smtClean="0">
                <a:solidFill>
                  <a:schemeClr val="tx1">
                    <a:lumMod val="50000"/>
                    <a:lumOff val="50000"/>
                  </a:schemeClr>
                </a:solidFill>
              </a:rPr>
              <a:t>[1]</a:t>
            </a:r>
            <a:r>
              <a:rPr lang="en-ZA" dirty="0" smtClean="0"/>
              <a:t> </a:t>
            </a:r>
            <a:r>
              <a:rPr lang="en-US" dirty="0" smtClean="0"/>
              <a:t>Rasch: </a:t>
            </a:r>
            <a:r>
              <a:rPr lang="en-US" dirty="0" err="1" smtClean="0"/>
              <a:t>Guttman</a:t>
            </a:r>
            <a:r>
              <a:rPr lang="en-US" dirty="0" smtClean="0"/>
              <a:t> Pattern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6423029"/>
              </p:ext>
            </p:extLst>
          </p:nvPr>
        </p:nvGraphicFramePr>
        <p:xfrm>
          <a:off x="460232" y="1484784"/>
          <a:ext cx="8219255" cy="5191760"/>
        </p:xfrm>
        <a:graphic>
          <a:graphicData uri="http://schemas.openxmlformats.org/drawingml/2006/table">
            <a:tbl>
              <a:tblPr firstRow="1" lastRow="1" lastCol="1" bandRow="1">
                <a:tableStyleId>{125E5076-3810-47DD-B79F-674D7AD40C01}</a:tableStyleId>
              </a:tblPr>
              <a:tblGrid>
                <a:gridCol w="1165313"/>
                <a:gridCol w="1175657"/>
                <a:gridCol w="1175657"/>
                <a:gridCol w="1175657"/>
                <a:gridCol w="1175657"/>
                <a:gridCol w="1175657"/>
                <a:gridCol w="1175657"/>
              </a:tblGrid>
              <a:tr h="370840">
                <a:tc>
                  <a:txBody>
                    <a:bodyPr/>
                    <a:lstStyle/>
                    <a:p>
                      <a:pPr algn="ctr"/>
                      <a:r>
                        <a:rPr lang="en-US" dirty="0" smtClean="0"/>
                        <a:t>A</a:t>
                      </a:r>
                      <a:endParaRPr lang="en-ZA" dirty="0"/>
                    </a:p>
                  </a:txBody>
                  <a:tcPr/>
                </a:tc>
                <a:tc>
                  <a:txBody>
                    <a:bodyPr/>
                    <a:lstStyle/>
                    <a:p>
                      <a:pPr algn="ctr"/>
                      <a:r>
                        <a:rPr lang="en-US" dirty="0" smtClean="0"/>
                        <a:t>B</a:t>
                      </a:r>
                      <a:endParaRPr lang="en-ZA" dirty="0"/>
                    </a:p>
                  </a:txBody>
                  <a:tcPr/>
                </a:tc>
                <a:tc>
                  <a:txBody>
                    <a:bodyPr/>
                    <a:lstStyle/>
                    <a:p>
                      <a:pPr algn="ctr"/>
                      <a:r>
                        <a:rPr lang="en-US" dirty="0" smtClean="0"/>
                        <a:t>C</a:t>
                      </a:r>
                      <a:endParaRPr lang="en-ZA" dirty="0"/>
                    </a:p>
                  </a:txBody>
                  <a:tcPr/>
                </a:tc>
                <a:tc>
                  <a:txBody>
                    <a:bodyPr/>
                    <a:lstStyle/>
                    <a:p>
                      <a:pPr algn="ctr"/>
                      <a:r>
                        <a:rPr lang="en-US" dirty="0" smtClean="0"/>
                        <a:t>D</a:t>
                      </a:r>
                      <a:endParaRPr lang="en-ZA" dirty="0"/>
                    </a:p>
                  </a:txBody>
                  <a:tcPr/>
                </a:tc>
                <a:tc>
                  <a:txBody>
                    <a:bodyPr/>
                    <a:lstStyle/>
                    <a:p>
                      <a:pPr algn="ctr"/>
                      <a:r>
                        <a:rPr lang="en-US" dirty="0" smtClean="0"/>
                        <a:t>E</a:t>
                      </a:r>
                      <a:endParaRPr lang="en-ZA" dirty="0"/>
                    </a:p>
                  </a:txBody>
                  <a:tcPr/>
                </a:tc>
                <a:tc>
                  <a:txBody>
                    <a:bodyPr/>
                    <a:lstStyle/>
                    <a:p>
                      <a:pPr algn="ctr"/>
                      <a:r>
                        <a:rPr lang="en-US" dirty="0" smtClean="0"/>
                        <a:t>F</a:t>
                      </a:r>
                      <a:endParaRPr lang="en-ZA" dirty="0"/>
                    </a:p>
                  </a:txBody>
                  <a:tcPr/>
                </a:tc>
                <a:tc>
                  <a:txBody>
                    <a:bodyPr/>
                    <a:lstStyle/>
                    <a:p>
                      <a:pPr algn="ctr"/>
                      <a:r>
                        <a:rPr lang="en-US" dirty="0" smtClean="0"/>
                        <a:t>Total</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dirty="0" smtClean="0"/>
                        <a:t>6</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dirty="0" smtClean="0"/>
                        <a:t>5</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dirty="0" smtClean="0"/>
                        <a:t>5</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4</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4</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4</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4</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3</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3</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2</a:t>
                      </a:r>
                      <a:endParaRPr lang="en-ZA" dirty="0"/>
                    </a:p>
                  </a:txBody>
                  <a:tcPr/>
                </a:tc>
              </a:tr>
              <a:tr h="370840">
                <a:tc>
                  <a:txBody>
                    <a:bodyPr/>
                    <a:lstStyle/>
                    <a:p>
                      <a:pPr algn="ctr"/>
                      <a:r>
                        <a:rPr lang="en-US" b="1" dirty="0" smtClean="0">
                          <a:solidFill>
                            <a:srgbClr val="FFFF00"/>
                          </a:solidFill>
                        </a:rPr>
                        <a:t>1</a:t>
                      </a:r>
                      <a:endParaRPr lang="en-ZA" b="1" dirty="0">
                        <a:solidFill>
                          <a:srgbClr val="FFFF00"/>
                        </a:solidFill>
                      </a:endParaRPr>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1</a:t>
                      </a:r>
                      <a:endParaRPr lang="en-ZA" dirty="0"/>
                    </a:p>
                  </a:txBody>
                  <a:tcPr/>
                </a:tc>
              </a:tr>
              <a:tr h="370840">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i="1" dirty="0" smtClean="0"/>
                        <a:t>0</a:t>
                      </a:r>
                      <a:endParaRPr lang="en-ZA" i="1" dirty="0"/>
                    </a:p>
                  </a:txBody>
                  <a:tcPr/>
                </a:tc>
                <a:tc>
                  <a:txBody>
                    <a:bodyPr/>
                    <a:lstStyle/>
                    <a:p>
                      <a:pPr algn="ctr"/>
                      <a:r>
                        <a:rPr lang="en-US" dirty="0" smtClean="0"/>
                        <a:t>0</a:t>
                      </a:r>
                      <a:endParaRPr lang="en-ZA" dirty="0"/>
                    </a:p>
                  </a:txBody>
                  <a:tcPr/>
                </a:tc>
              </a:tr>
              <a:tr h="370840">
                <a:tc>
                  <a:txBody>
                    <a:bodyPr/>
                    <a:lstStyle/>
                    <a:p>
                      <a:pPr algn="ctr"/>
                      <a:r>
                        <a:rPr lang="en-US" dirty="0" smtClean="0"/>
                        <a:t>11</a:t>
                      </a:r>
                      <a:endParaRPr lang="en-ZA" dirty="0"/>
                    </a:p>
                  </a:txBody>
                  <a:tcPr/>
                </a:tc>
                <a:tc>
                  <a:txBody>
                    <a:bodyPr/>
                    <a:lstStyle/>
                    <a:p>
                      <a:pPr algn="ctr"/>
                      <a:r>
                        <a:rPr lang="en-US" dirty="0" smtClean="0"/>
                        <a:t>10</a:t>
                      </a:r>
                      <a:endParaRPr lang="en-ZA" dirty="0"/>
                    </a:p>
                  </a:txBody>
                  <a:tcPr/>
                </a:tc>
                <a:tc>
                  <a:txBody>
                    <a:bodyPr/>
                    <a:lstStyle/>
                    <a:p>
                      <a:pPr algn="ctr"/>
                      <a:r>
                        <a:rPr lang="en-US" dirty="0" smtClean="0"/>
                        <a:t>9</a:t>
                      </a:r>
                      <a:endParaRPr lang="en-ZA" dirty="0"/>
                    </a:p>
                  </a:txBody>
                  <a:tcPr/>
                </a:tc>
                <a:tc>
                  <a:txBody>
                    <a:bodyPr/>
                    <a:lstStyle/>
                    <a:p>
                      <a:pPr algn="ctr"/>
                      <a:r>
                        <a:rPr lang="en-US" dirty="0" smtClean="0"/>
                        <a:t>6</a:t>
                      </a:r>
                      <a:endParaRPr lang="en-ZA" dirty="0"/>
                    </a:p>
                  </a:txBody>
                  <a:tcPr/>
                </a:tc>
                <a:tc>
                  <a:txBody>
                    <a:bodyPr/>
                    <a:lstStyle/>
                    <a:p>
                      <a:pPr algn="ctr"/>
                      <a:r>
                        <a:rPr lang="en-US" dirty="0" smtClean="0"/>
                        <a:t>3</a:t>
                      </a:r>
                      <a:endParaRPr lang="en-ZA" dirty="0"/>
                    </a:p>
                  </a:txBody>
                  <a:tcPr/>
                </a:tc>
                <a:tc>
                  <a:txBody>
                    <a:bodyPr/>
                    <a:lstStyle/>
                    <a:p>
                      <a:pPr algn="ctr"/>
                      <a:r>
                        <a:rPr lang="en-US" dirty="0" smtClean="0"/>
                        <a:t>1</a:t>
                      </a:r>
                      <a:endParaRPr lang="en-ZA" dirty="0"/>
                    </a:p>
                  </a:txBody>
                  <a:tcPr/>
                </a:tc>
                <a:tc>
                  <a:txBody>
                    <a:bodyPr/>
                    <a:lstStyle/>
                    <a:p>
                      <a:pPr algn="ctr"/>
                      <a:endParaRPr lang="en-ZA" dirty="0"/>
                    </a:p>
                  </a:txBody>
                  <a:tcPr/>
                </a:tc>
              </a:tr>
            </a:tbl>
          </a:graphicData>
        </a:graphic>
      </p:graphicFrame>
    </p:spTree>
    <p:extLst>
      <p:ext uri="{BB962C8B-B14F-4D97-AF65-F5344CB8AC3E}">
        <p14:creationId xmlns:p14="http://schemas.microsoft.com/office/powerpoint/2010/main" val="352335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Rasch: Item</a:t>
            </a:r>
            <a:endParaRPr lang="en-ZA" dirty="0"/>
          </a:p>
        </p:txBody>
      </p:sp>
      <p:graphicFrame>
        <p:nvGraphicFramePr>
          <p:cNvPr id="3" name="Object 2"/>
          <p:cNvGraphicFramePr>
            <a:graphicFrameLocks noChangeAspect="1"/>
          </p:cNvGraphicFramePr>
          <p:nvPr>
            <p:extLst>
              <p:ext uri="{D42A27DB-BD31-4B8C-83A1-F6EECF244321}">
                <p14:modId xmlns:p14="http://schemas.microsoft.com/office/powerpoint/2010/main" val="1522982270"/>
              </p:ext>
            </p:extLst>
          </p:nvPr>
        </p:nvGraphicFramePr>
        <p:xfrm>
          <a:off x="445553" y="1432673"/>
          <a:ext cx="7654839" cy="4046736"/>
        </p:xfrm>
        <a:graphic>
          <a:graphicData uri="http://schemas.openxmlformats.org/presentationml/2006/ole">
            <mc:AlternateContent xmlns:mc="http://schemas.openxmlformats.org/markup-compatibility/2006">
              <mc:Choice xmlns:v="urn:schemas-microsoft-com:vml" Requires="v">
                <p:oleObj spid="_x0000_s2078" name="Image" r:id="rId3" imgW="10184040" imgH="5383800" progId="Photoshop.Image.55">
                  <p:embed/>
                </p:oleObj>
              </mc:Choice>
              <mc:Fallback>
                <p:oleObj name="Image" r:id="rId3" imgW="10184040" imgH="5383800" progId="Photoshop.Image.55">
                  <p:embed/>
                  <p:pic>
                    <p:nvPicPr>
                      <p:cNvPr id="0" name=""/>
                      <p:cNvPicPr/>
                      <p:nvPr/>
                    </p:nvPicPr>
                    <p:blipFill>
                      <a:blip r:embed="rId4"/>
                      <a:stretch>
                        <a:fillRect/>
                      </a:stretch>
                    </p:blipFill>
                    <p:spPr>
                      <a:xfrm>
                        <a:off x="445553" y="1432673"/>
                        <a:ext cx="7654839" cy="4046736"/>
                      </a:xfrm>
                      <a:prstGeom prst="rect">
                        <a:avLst/>
                      </a:prstGeom>
                    </p:spPr>
                  </p:pic>
                </p:oleObj>
              </mc:Fallback>
            </mc:AlternateContent>
          </a:graphicData>
        </a:graphic>
      </p:graphicFrame>
    </p:spTree>
    <p:extLst>
      <p:ext uri="{BB962C8B-B14F-4D97-AF65-F5344CB8AC3E}">
        <p14:creationId xmlns:p14="http://schemas.microsoft.com/office/powerpoint/2010/main" val="2307542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Rasch: Person-Item Distribution</a:t>
            </a:r>
            <a:endParaRPr lang="en-ZA" dirty="0"/>
          </a:p>
        </p:txBody>
      </p:sp>
      <p:pic>
        <p:nvPicPr>
          <p:cNvPr id="3" name="Picture 2"/>
          <p:cNvPicPr>
            <a:picLocks noChangeAspect="1"/>
          </p:cNvPicPr>
          <p:nvPr/>
        </p:nvPicPr>
        <p:blipFill>
          <a:blip r:embed="rId2"/>
          <a:stretch>
            <a:fillRect/>
          </a:stretch>
        </p:blipFill>
        <p:spPr>
          <a:xfrm>
            <a:off x="394305" y="1128771"/>
            <a:ext cx="8355389" cy="4600457"/>
          </a:xfrm>
          <a:prstGeom prst="rect">
            <a:avLst/>
          </a:prstGeom>
        </p:spPr>
      </p:pic>
    </p:spTree>
    <p:extLst>
      <p:ext uri="{BB962C8B-B14F-4D97-AF65-F5344CB8AC3E}">
        <p14:creationId xmlns:p14="http://schemas.microsoft.com/office/powerpoint/2010/main" val="1475842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50324" y="1410308"/>
            <a:ext cx="7643351" cy="4037384"/>
          </a:xfrm>
          <a:prstGeom prst="rect">
            <a:avLst/>
          </a:prstGeom>
        </p:spPr>
      </p:pic>
      <p:sp>
        <p:nvSpPr>
          <p:cNvPr id="2" name="Title 1"/>
          <p:cNvSpPr>
            <a:spLocks noGrp="1"/>
          </p:cNvSpPr>
          <p:nvPr>
            <p:ph type="title"/>
          </p:nvPr>
        </p:nvSpPr>
        <p:spPr/>
        <p:txBody>
          <a:bodyPr/>
          <a:lstStyle/>
          <a:p>
            <a:r>
              <a:rPr lang="en-US" dirty="0" smtClean="0"/>
              <a:t>Rasch: Item DIF - detected</a:t>
            </a:r>
            <a:endParaRPr lang="en-ZA" dirty="0"/>
          </a:p>
        </p:txBody>
      </p:sp>
      <p:sp>
        <p:nvSpPr>
          <p:cNvPr id="7" name="Rectangular Callout 6"/>
          <p:cNvSpPr/>
          <p:nvPr/>
        </p:nvSpPr>
        <p:spPr>
          <a:xfrm>
            <a:off x="6516216" y="3861048"/>
            <a:ext cx="1296144" cy="864096"/>
          </a:xfrm>
          <a:prstGeom prst="wedgeRectCallout">
            <a:avLst>
              <a:gd name="adj1" fmla="val -112966"/>
              <a:gd name="adj2" fmla="val -61925"/>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The unexpected stands out</a:t>
            </a:r>
            <a:endParaRPr lang="en-ZA" sz="1600" dirty="0"/>
          </a:p>
        </p:txBody>
      </p:sp>
    </p:spTree>
    <p:extLst>
      <p:ext uri="{BB962C8B-B14F-4D97-AF65-F5344CB8AC3E}">
        <p14:creationId xmlns:p14="http://schemas.microsoft.com/office/powerpoint/2010/main" val="314523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solidFill>
                  <a:schemeClr val="tx1">
                    <a:lumMod val="50000"/>
                    <a:lumOff val="50000"/>
                  </a:schemeClr>
                </a:solidFill>
              </a:rPr>
              <a:t>[2]</a:t>
            </a:r>
            <a:r>
              <a:rPr lang="en-ZA" dirty="0" smtClean="0"/>
              <a:t> </a:t>
            </a:r>
            <a:r>
              <a:rPr lang="en-US" dirty="0" smtClean="0"/>
              <a:t>Data Mining: Patterns</a:t>
            </a:r>
            <a:endParaRPr lang="en-ZA" dirty="0"/>
          </a:p>
        </p:txBody>
      </p:sp>
      <p:grpSp>
        <p:nvGrpSpPr>
          <p:cNvPr id="11" name="Group 10"/>
          <p:cNvGrpSpPr/>
          <p:nvPr/>
        </p:nvGrpSpPr>
        <p:grpSpPr>
          <a:xfrm>
            <a:off x="533400" y="1371600"/>
            <a:ext cx="7964203" cy="5075771"/>
            <a:chOff x="533400" y="1371600"/>
            <a:chExt cx="7964203" cy="5075771"/>
          </a:xfrm>
        </p:grpSpPr>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533400" y="1720536"/>
              <a:ext cx="4689798" cy="4726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334000" y="1720536"/>
              <a:ext cx="3163603" cy="4726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333999" y="1371600"/>
              <a:ext cx="1581801" cy="338554"/>
            </a:xfrm>
            <a:prstGeom prst="rect">
              <a:avLst/>
            </a:prstGeom>
            <a:noFill/>
          </p:spPr>
          <p:txBody>
            <a:bodyPr wrap="square" rtlCol="0">
              <a:spAutoFit/>
            </a:bodyPr>
            <a:lstStyle/>
            <a:p>
              <a:pPr algn="ctr"/>
              <a:r>
                <a:rPr lang="en-US" sz="1600" dirty="0" smtClean="0"/>
                <a:t>Year 1 %Passed</a:t>
              </a:r>
              <a:endParaRPr lang="en-ZA" sz="1600" dirty="0"/>
            </a:p>
          </p:txBody>
        </p:sp>
        <p:sp>
          <p:nvSpPr>
            <p:cNvPr id="10" name="TextBox 9"/>
            <p:cNvSpPr txBox="1"/>
            <p:nvPr/>
          </p:nvSpPr>
          <p:spPr>
            <a:xfrm>
              <a:off x="6881235" y="1381870"/>
              <a:ext cx="1581801" cy="338554"/>
            </a:xfrm>
            <a:prstGeom prst="rect">
              <a:avLst/>
            </a:prstGeom>
            <a:noFill/>
          </p:spPr>
          <p:txBody>
            <a:bodyPr wrap="square" rtlCol="0">
              <a:spAutoFit/>
            </a:bodyPr>
            <a:lstStyle/>
            <a:p>
              <a:pPr algn="ctr"/>
              <a:r>
                <a:rPr lang="en-US" sz="1600" dirty="0"/>
                <a:t>Year </a:t>
              </a:r>
              <a:r>
                <a:rPr lang="en-US" sz="1600" dirty="0" smtClean="0"/>
                <a:t>2 </a:t>
              </a:r>
              <a:r>
                <a:rPr lang="en-US" sz="1600" dirty="0"/>
                <a:t>%Passed</a:t>
              </a:r>
              <a:endParaRPr lang="en-ZA" sz="1600" dirty="0"/>
            </a:p>
          </p:txBody>
        </p:sp>
      </p:grpSp>
    </p:spTree>
    <p:extLst>
      <p:ext uri="{BB962C8B-B14F-4D97-AF65-F5344CB8AC3E}">
        <p14:creationId xmlns:p14="http://schemas.microsoft.com/office/powerpoint/2010/main" val="3857497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Mining: </a:t>
            </a:r>
            <a:r>
              <a:rPr lang="en-US" dirty="0" err="1"/>
              <a:t>RapidMiner</a:t>
            </a:r>
            <a:endParaRPr lang="en-ZA" dirty="0"/>
          </a:p>
        </p:txBody>
      </p:sp>
      <p:grpSp>
        <p:nvGrpSpPr>
          <p:cNvPr id="5" name="Group 4"/>
          <p:cNvGrpSpPr/>
          <p:nvPr/>
        </p:nvGrpSpPr>
        <p:grpSpPr>
          <a:xfrm>
            <a:off x="1828800" y="1995591"/>
            <a:ext cx="5475086" cy="3537346"/>
            <a:chOff x="1667258" y="1995591"/>
            <a:chExt cx="5475086" cy="3537346"/>
          </a:xfrm>
        </p:grpSpPr>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676402" y="1995591"/>
              <a:ext cx="5418515" cy="2353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676401" y="4211456"/>
              <a:ext cx="5418515" cy="459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667258" y="4592456"/>
              <a:ext cx="5475086" cy="940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Rectangular Callout 6"/>
          <p:cNvSpPr/>
          <p:nvPr/>
        </p:nvSpPr>
        <p:spPr>
          <a:xfrm>
            <a:off x="7020272" y="3576995"/>
            <a:ext cx="1368152" cy="1349575"/>
          </a:xfrm>
          <a:prstGeom prst="wedgeRectCallout">
            <a:avLst>
              <a:gd name="adj1" fmla="val -112966"/>
              <a:gd name="adj2" fmla="val -61925"/>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Will search for relations and assess how good the model is</a:t>
            </a:r>
            <a:endParaRPr lang="en-ZA" sz="1600" dirty="0"/>
          </a:p>
        </p:txBody>
      </p:sp>
    </p:spTree>
    <p:extLst>
      <p:ext uri="{BB962C8B-B14F-4D97-AF65-F5344CB8AC3E}">
        <p14:creationId xmlns:p14="http://schemas.microsoft.com/office/powerpoint/2010/main" val="248559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1410678"/>
            <a:ext cx="7344816" cy="5299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a:spLocks noGrp="1"/>
          </p:cNvSpPr>
          <p:nvPr>
            <p:ph type="title"/>
          </p:nvPr>
        </p:nvSpPr>
        <p:spPr>
          <a:xfrm>
            <a:off x="457200" y="274638"/>
            <a:ext cx="8229600" cy="1143000"/>
          </a:xfrm>
        </p:spPr>
        <p:txBody>
          <a:bodyPr/>
          <a:lstStyle/>
          <a:p>
            <a:r>
              <a:rPr lang="en-ZA" dirty="0" smtClean="0">
                <a:solidFill>
                  <a:schemeClr val="tx1">
                    <a:lumMod val="50000"/>
                    <a:lumOff val="50000"/>
                  </a:schemeClr>
                </a:solidFill>
              </a:rPr>
              <a:t>[3]</a:t>
            </a:r>
            <a:r>
              <a:rPr lang="en-ZA" dirty="0" smtClean="0"/>
              <a:t> Developing learning analytics</a:t>
            </a:r>
            <a:endParaRPr lang="en-ZA" dirty="0"/>
          </a:p>
        </p:txBody>
      </p:sp>
    </p:spTree>
    <p:extLst>
      <p:ext uri="{BB962C8B-B14F-4D97-AF65-F5344CB8AC3E}">
        <p14:creationId xmlns:p14="http://schemas.microsoft.com/office/powerpoint/2010/main" val="2651302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Students’ use of Vula in a course</a:t>
            </a:r>
            <a:endParaRPr lang="en-ZA" dirty="0"/>
          </a:p>
        </p:txBody>
      </p:sp>
      <p:pic>
        <p:nvPicPr>
          <p:cNvPr id="2050" name="Picture 2"/>
          <p:cNvPicPr>
            <a:picLocks noChangeAspect="1" noChangeArrowheads="1"/>
          </p:cNvPicPr>
          <p:nvPr/>
        </p:nvPicPr>
        <p:blipFill rotWithShape="1">
          <a:blip r:embed="rId3">
            <a:clrChange>
              <a:clrFrom>
                <a:srgbClr val="F0F0F0"/>
              </a:clrFrom>
              <a:clrTo>
                <a:srgbClr val="F0F0F0">
                  <a:alpha val="0"/>
                </a:srgbClr>
              </a:clrTo>
            </a:clrChange>
            <a:extLst>
              <a:ext uri="{28A0092B-C50C-407E-A947-70E740481C1C}">
                <a14:useLocalDpi xmlns:a14="http://schemas.microsoft.com/office/drawing/2010/main" val="0"/>
              </a:ext>
            </a:extLst>
          </a:blip>
          <a:srcRect b="-4826"/>
          <a:stretch/>
        </p:blipFill>
        <p:spPr bwMode="auto">
          <a:xfrm>
            <a:off x="1" y="2034865"/>
            <a:ext cx="8432800" cy="3499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7236296" y="3424560"/>
            <a:ext cx="1074746" cy="720080"/>
          </a:xfrm>
          <a:prstGeom prst="wedgeRectCallout">
            <a:avLst>
              <a:gd name="adj1" fmla="val -61010"/>
              <a:gd name="adj2" fmla="val 8013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Site visits</a:t>
            </a:r>
            <a:endParaRPr lang="en-ZA" sz="1600" dirty="0"/>
          </a:p>
        </p:txBody>
      </p:sp>
      <p:sp>
        <p:nvSpPr>
          <p:cNvPr id="8" name="Rectangular Callout 7"/>
          <p:cNvSpPr/>
          <p:nvPr/>
        </p:nvSpPr>
        <p:spPr>
          <a:xfrm>
            <a:off x="6975152" y="5013176"/>
            <a:ext cx="1074746" cy="720080"/>
          </a:xfrm>
          <a:prstGeom prst="wedgeRectCallout">
            <a:avLst>
              <a:gd name="adj1" fmla="val -135456"/>
              <a:gd name="adj2" fmla="val -6977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Chat room activity</a:t>
            </a:r>
            <a:endParaRPr lang="en-ZA" sz="1600" dirty="0"/>
          </a:p>
        </p:txBody>
      </p:sp>
      <p:sp>
        <p:nvSpPr>
          <p:cNvPr id="9" name="Rectangular Callout 8"/>
          <p:cNvSpPr/>
          <p:nvPr/>
        </p:nvSpPr>
        <p:spPr>
          <a:xfrm>
            <a:off x="611560" y="5377197"/>
            <a:ext cx="1224136" cy="720080"/>
          </a:xfrm>
          <a:prstGeom prst="wedgeRectCallout">
            <a:avLst>
              <a:gd name="adj1" fmla="val 46522"/>
              <a:gd name="adj2" fmla="val -12797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Sectioning of students</a:t>
            </a:r>
            <a:endParaRPr lang="en-ZA" sz="1600" dirty="0"/>
          </a:p>
        </p:txBody>
      </p:sp>
      <p:sp>
        <p:nvSpPr>
          <p:cNvPr id="10" name="Rectangular Callout 9"/>
          <p:cNvSpPr/>
          <p:nvPr/>
        </p:nvSpPr>
        <p:spPr>
          <a:xfrm>
            <a:off x="611560" y="2687340"/>
            <a:ext cx="1074746" cy="720080"/>
          </a:xfrm>
          <a:prstGeom prst="wedgeRectCallout">
            <a:avLst>
              <a:gd name="adj1" fmla="val 65429"/>
              <a:gd name="adj2" fmla="val 110120"/>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Polling of students</a:t>
            </a:r>
            <a:endParaRPr lang="en-ZA" sz="1600" dirty="0"/>
          </a:p>
        </p:txBody>
      </p:sp>
      <p:sp>
        <p:nvSpPr>
          <p:cNvPr id="11" name="Rectangular Callout 10"/>
          <p:cNvSpPr/>
          <p:nvPr/>
        </p:nvSpPr>
        <p:spPr>
          <a:xfrm>
            <a:off x="3851920" y="3784600"/>
            <a:ext cx="1074746" cy="720080"/>
          </a:xfrm>
          <a:prstGeom prst="wedgeRectCallout">
            <a:avLst>
              <a:gd name="adj1" fmla="val -61010"/>
              <a:gd name="adj2" fmla="val 8013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Content accessed</a:t>
            </a:r>
            <a:endParaRPr lang="en-ZA" sz="1600" dirty="0"/>
          </a:p>
        </p:txBody>
      </p:sp>
      <p:sp>
        <p:nvSpPr>
          <p:cNvPr id="14" name="Rectangular Callout 13"/>
          <p:cNvSpPr/>
          <p:nvPr/>
        </p:nvSpPr>
        <p:spPr>
          <a:xfrm>
            <a:off x="6660233" y="2204864"/>
            <a:ext cx="1368151" cy="720080"/>
          </a:xfrm>
          <a:prstGeom prst="wedgeRectCallout">
            <a:avLst>
              <a:gd name="adj1" fmla="val -274590"/>
              <a:gd name="adj2" fmla="val 55446"/>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a:t>Submission of assignments</a:t>
            </a:r>
          </a:p>
        </p:txBody>
      </p:sp>
      <p:sp>
        <p:nvSpPr>
          <p:cNvPr id="12" name="Rectangular Callout 11"/>
          <p:cNvSpPr/>
          <p:nvPr/>
        </p:nvSpPr>
        <p:spPr>
          <a:xfrm>
            <a:off x="6660233" y="2204864"/>
            <a:ext cx="1368151" cy="720080"/>
          </a:xfrm>
          <a:prstGeom prst="wedgeRectCallout">
            <a:avLst>
              <a:gd name="adj1" fmla="val -39740"/>
              <a:gd name="adj2" fmla="val 14010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a:t>Submission of assignments</a:t>
            </a:r>
          </a:p>
        </p:txBody>
      </p:sp>
    </p:spTree>
    <p:extLst>
      <p:ext uri="{BB962C8B-B14F-4D97-AF65-F5344CB8AC3E}">
        <p14:creationId xmlns:p14="http://schemas.microsoft.com/office/powerpoint/2010/main" val="64341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4"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Purdue University's Course Signals </a:t>
            </a:r>
          </a:p>
        </p:txBody>
      </p:sp>
      <p:sp>
        <p:nvSpPr>
          <p:cNvPr id="3" name="Content Placeholder 2"/>
          <p:cNvSpPr>
            <a:spLocks noGrp="1"/>
          </p:cNvSpPr>
          <p:nvPr>
            <p:ph idx="1"/>
          </p:nvPr>
        </p:nvSpPr>
        <p:spPr/>
        <p:txBody>
          <a:bodyPr>
            <a:normAutofit lnSpcReduction="10000"/>
          </a:bodyPr>
          <a:lstStyle/>
          <a:p>
            <a:r>
              <a:rPr lang="en-ZA" b="1" dirty="0" smtClean="0">
                <a:solidFill>
                  <a:srgbClr val="C00000"/>
                </a:solidFill>
              </a:rPr>
              <a:t>Early </a:t>
            </a:r>
            <a:r>
              <a:rPr lang="en-ZA" b="1" dirty="0">
                <a:solidFill>
                  <a:srgbClr val="C00000"/>
                </a:solidFill>
              </a:rPr>
              <a:t>warning </a:t>
            </a:r>
            <a:r>
              <a:rPr lang="en-ZA" b="1" dirty="0" smtClean="0">
                <a:solidFill>
                  <a:srgbClr val="C00000"/>
                </a:solidFill>
              </a:rPr>
              <a:t>signs</a:t>
            </a:r>
            <a:r>
              <a:rPr lang="en-ZA" dirty="0" smtClean="0">
                <a:solidFill>
                  <a:srgbClr val="C00000"/>
                </a:solidFill>
              </a:rPr>
              <a:t> </a:t>
            </a:r>
            <a:br>
              <a:rPr lang="en-ZA" dirty="0" smtClean="0">
                <a:solidFill>
                  <a:srgbClr val="C00000"/>
                </a:solidFill>
              </a:rPr>
            </a:br>
            <a:r>
              <a:rPr lang="en-ZA" dirty="0" smtClean="0"/>
              <a:t>provides </a:t>
            </a:r>
            <a:r>
              <a:rPr lang="en-ZA" dirty="0"/>
              <a:t>intervention to </a:t>
            </a:r>
            <a:r>
              <a:rPr lang="en-ZA" dirty="0" smtClean="0"/>
              <a:t/>
            </a:r>
            <a:br>
              <a:rPr lang="en-ZA" dirty="0" smtClean="0"/>
            </a:br>
            <a:r>
              <a:rPr lang="en-ZA" dirty="0" smtClean="0"/>
              <a:t>students </a:t>
            </a:r>
            <a:r>
              <a:rPr lang="en-ZA" dirty="0"/>
              <a:t>who may not </a:t>
            </a:r>
            <a:r>
              <a:rPr lang="en-ZA" dirty="0" smtClean="0"/>
              <a:t/>
            </a:r>
            <a:br>
              <a:rPr lang="en-ZA" dirty="0" smtClean="0"/>
            </a:br>
            <a:r>
              <a:rPr lang="en-ZA" dirty="0" smtClean="0"/>
              <a:t>be performing well</a:t>
            </a:r>
            <a:br>
              <a:rPr lang="en-ZA" dirty="0" smtClean="0"/>
            </a:br>
            <a:r>
              <a:rPr lang="en-ZA" dirty="0" smtClean="0"/>
              <a:t/>
            </a:r>
            <a:br>
              <a:rPr lang="en-ZA" dirty="0" smtClean="0"/>
            </a:br>
            <a:endParaRPr lang="en-ZA" dirty="0" smtClean="0"/>
          </a:p>
          <a:p>
            <a:r>
              <a:rPr lang="en-ZA" dirty="0" smtClean="0"/>
              <a:t>Marks from course</a:t>
            </a:r>
          </a:p>
          <a:p>
            <a:r>
              <a:rPr lang="en-ZA" dirty="0" smtClean="0"/>
              <a:t>Time on tasks</a:t>
            </a:r>
          </a:p>
          <a:p>
            <a:r>
              <a:rPr lang="en-ZA" dirty="0" smtClean="0"/>
              <a:t>Past performance</a:t>
            </a:r>
            <a:endParaRPr lang="en-ZA" dirty="0"/>
          </a:p>
        </p:txBody>
      </p:sp>
      <p:pic>
        <p:nvPicPr>
          <p:cNvPr id="2050" name="Picture 2" descr="Signals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6603" y="1700807"/>
            <a:ext cx="2085975" cy="7715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ourse Signals website in brows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96859" y="2660585"/>
            <a:ext cx="3867150" cy="298132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716016" y="5517232"/>
            <a:ext cx="4104456" cy="523220"/>
          </a:xfrm>
          <a:prstGeom prst="rect">
            <a:avLst/>
          </a:prstGeom>
          <a:noFill/>
        </p:spPr>
        <p:txBody>
          <a:bodyPr wrap="square" rtlCol="0">
            <a:spAutoFit/>
          </a:bodyPr>
          <a:lstStyle/>
          <a:p>
            <a:r>
              <a:rPr lang="en-ZA" sz="1400" dirty="0" smtClean="0"/>
              <a:t>Source: </a:t>
            </a:r>
            <a:br>
              <a:rPr lang="en-ZA" sz="1400" dirty="0" smtClean="0"/>
            </a:br>
            <a:r>
              <a:rPr lang="en-ZA" sz="1400" dirty="0" smtClean="0">
                <a:hlinkClick r:id="rId5"/>
              </a:rPr>
              <a:t>http</a:t>
            </a:r>
            <a:r>
              <a:rPr lang="en-ZA" sz="1400" dirty="0">
                <a:hlinkClick r:id="rId5"/>
              </a:rPr>
              <a:t>://</a:t>
            </a:r>
            <a:r>
              <a:rPr lang="en-ZA" sz="1400" dirty="0" smtClean="0">
                <a:hlinkClick r:id="rId5"/>
              </a:rPr>
              <a:t>www.itap.purdue.edu/learning/tools/signals</a:t>
            </a:r>
            <a:endParaRPr lang="en-ZA" sz="1400" dirty="0"/>
          </a:p>
        </p:txBody>
      </p:sp>
    </p:spTree>
    <p:extLst>
      <p:ext uri="{BB962C8B-B14F-4D97-AF65-F5344CB8AC3E}">
        <p14:creationId xmlns:p14="http://schemas.microsoft.com/office/powerpoint/2010/main" val="5957456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Advisors – U Michigan</a:t>
            </a:r>
            <a:endParaRPr lang="en-ZA" dirty="0"/>
          </a:p>
        </p:txBody>
      </p:sp>
      <p:sp>
        <p:nvSpPr>
          <p:cNvPr id="3" name="Content Placeholder 2"/>
          <p:cNvSpPr>
            <a:spLocks noGrp="1"/>
          </p:cNvSpPr>
          <p:nvPr>
            <p:ph idx="1"/>
          </p:nvPr>
        </p:nvSpPr>
        <p:spPr>
          <a:xfrm>
            <a:off x="457200" y="1600200"/>
            <a:ext cx="8229600" cy="4781128"/>
          </a:xfrm>
        </p:spPr>
        <p:txBody>
          <a:bodyPr>
            <a:normAutofit/>
          </a:bodyPr>
          <a:lstStyle/>
          <a:p>
            <a:r>
              <a:rPr lang="en-US" dirty="0" smtClean="0"/>
              <a:t>Advisors are key element</a:t>
            </a:r>
          </a:p>
          <a:p>
            <a:r>
              <a:rPr lang="en-US" dirty="0" smtClean="0"/>
              <a:t>Data from LMS </a:t>
            </a:r>
          </a:p>
          <a:p>
            <a:pPr lvl="1"/>
            <a:r>
              <a:rPr lang="en-US" dirty="0" smtClean="0"/>
              <a:t>Measures to compare students </a:t>
            </a:r>
            <a:br>
              <a:rPr lang="en-US" dirty="0" smtClean="0"/>
            </a:br>
            <a:r>
              <a:rPr lang="en-US" dirty="0" smtClean="0"/>
              <a:t>(LMS performance and LMS usage)</a:t>
            </a:r>
          </a:p>
          <a:p>
            <a:pPr lvl="1"/>
            <a:r>
              <a:rPr lang="en-US" dirty="0" smtClean="0"/>
              <a:t>Classifications </a:t>
            </a:r>
            <a:br>
              <a:rPr lang="en-US" dirty="0" smtClean="0"/>
            </a:br>
            <a:r>
              <a:rPr lang="en-US" dirty="0" smtClean="0"/>
              <a:t>(&lt;55% </a:t>
            </a:r>
            <a:r>
              <a:rPr lang="en-US" b="1" dirty="0" smtClean="0">
                <a:solidFill>
                  <a:srgbClr val="FF0000"/>
                </a:solidFill>
              </a:rPr>
              <a:t>red</a:t>
            </a:r>
            <a:r>
              <a:rPr lang="en-US" dirty="0" smtClean="0"/>
              <a:t> and &gt;85% </a:t>
            </a:r>
            <a:r>
              <a:rPr lang="en-US" b="1" dirty="0" smtClean="0">
                <a:solidFill>
                  <a:schemeClr val="accent3">
                    <a:lumMod val="75000"/>
                  </a:schemeClr>
                </a:solidFill>
              </a:rPr>
              <a:t>green</a:t>
            </a:r>
            <a:r>
              <a:rPr lang="en-US" dirty="0" smtClean="0"/>
              <a:t>)</a:t>
            </a:r>
          </a:p>
          <a:p>
            <a:pPr lvl="1"/>
            <a:r>
              <a:rPr lang="en-US" dirty="0" smtClean="0"/>
              <a:t>Visualizations of student performance</a:t>
            </a:r>
          </a:p>
          <a:p>
            <a:r>
              <a:rPr lang="en-US" dirty="0" smtClean="0"/>
              <a:t>Engagement with advisors </a:t>
            </a:r>
          </a:p>
          <a:p>
            <a:pPr lvl="1"/>
            <a:r>
              <a:rPr lang="en-US" dirty="0" smtClean="0"/>
              <a:t>Dashboard</a:t>
            </a:r>
            <a:endParaRPr lang="en-ZA" dirty="0"/>
          </a:p>
        </p:txBody>
      </p:sp>
    </p:spTree>
    <p:extLst>
      <p:ext uri="{BB962C8B-B14F-4D97-AF65-F5344CB8AC3E}">
        <p14:creationId xmlns:p14="http://schemas.microsoft.com/office/powerpoint/2010/main" val="4211169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Outline</a:t>
            </a:r>
            <a:endParaRPr lang="en-ZA" dirty="0"/>
          </a:p>
        </p:txBody>
      </p:sp>
      <p:sp>
        <p:nvSpPr>
          <p:cNvPr id="3" name="Content Placeholder 2"/>
          <p:cNvSpPr>
            <a:spLocks noGrp="1"/>
          </p:cNvSpPr>
          <p:nvPr>
            <p:ph idx="1"/>
          </p:nvPr>
        </p:nvSpPr>
        <p:spPr/>
        <p:txBody>
          <a:bodyPr>
            <a:normAutofit/>
          </a:bodyPr>
          <a:lstStyle/>
          <a:p>
            <a:r>
              <a:rPr lang="en-US" dirty="0" smtClean="0"/>
              <a:t>What </a:t>
            </a:r>
            <a:r>
              <a:rPr lang="en-US" dirty="0"/>
              <a:t>is changing </a:t>
            </a:r>
            <a:r>
              <a:rPr lang="en-US" dirty="0" smtClean="0"/>
              <a:t>with </a:t>
            </a:r>
            <a:r>
              <a:rPr lang="en-US" b="1" dirty="0" smtClean="0">
                <a:solidFill>
                  <a:schemeClr val="accent2">
                    <a:lumMod val="50000"/>
                  </a:schemeClr>
                </a:solidFill>
              </a:rPr>
              <a:t>‘analytics’</a:t>
            </a:r>
          </a:p>
          <a:p>
            <a:endParaRPr lang="en-US" sz="2000" b="1" dirty="0" smtClean="0">
              <a:solidFill>
                <a:schemeClr val="accent2">
                  <a:lumMod val="50000"/>
                </a:schemeClr>
              </a:solidFill>
            </a:endParaRPr>
          </a:p>
          <a:p>
            <a:r>
              <a:rPr lang="en-US" b="1" dirty="0">
                <a:solidFill>
                  <a:schemeClr val="accent2">
                    <a:lumMod val="50000"/>
                  </a:schemeClr>
                </a:solidFill>
              </a:rPr>
              <a:t>Three ways </a:t>
            </a:r>
            <a:r>
              <a:rPr lang="en-US" dirty="0"/>
              <a:t>educational data is analyzed</a:t>
            </a:r>
          </a:p>
          <a:p>
            <a:endParaRPr lang="en-US" sz="2000" b="1" dirty="0">
              <a:solidFill>
                <a:schemeClr val="accent2">
                  <a:lumMod val="50000"/>
                </a:schemeClr>
              </a:solidFill>
            </a:endParaRPr>
          </a:p>
          <a:p>
            <a:r>
              <a:rPr lang="en-US" b="1" dirty="0" smtClean="0">
                <a:solidFill>
                  <a:schemeClr val="accent2">
                    <a:lumMod val="50000"/>
                  </a:schemeClr>
                </a:solidFill>
              </a:rPr>
              <a:t>New questions </a:t>
            </a:r>
            <a:r>
              <a:rPr lang="en-US" dirty="0" smtClean="0"/>
              <a:t>in educational research</a:t>
            </a:r>
            <a:endParaRPr lang="en-US" dirty="0"/>
          </a:p>
          <a:p>
            <a:endParaRPr lang="en-US" sz="2000" b="1" dirty="0">
              <a:solidFill>
                <a:schemeClr val="accent2">
                  <a:lumMod val="50000"/>
                </a:schemeClr>
              </a:solidFill>
            </a:endParaRPr>
          </a:p>
          <a:p>
            <a:r>
              <a:rPr lang="en-US" b="1" dirty="0" smtClean="0">
                <a:solidFill>
                  <a:schemeClr val="accent2">
                    <a:lumMod val="50000"/>
                  </a:schemeClr>
                </a:solidFill>
              </a:rPr>
              <a:t>Changing</a:t>
            </a:r>
            <a:r>
              <a:rPr lang="en-US" dirty="0" smtClean="0"/>
              <a:t> roles of analytics</a:t>
            </a:r>
            <a:endParaRPr lang="en-US" dirty="0"/>
          </a:p>
          <a:p>
            <a:endParaRPr lang="en-US" dirty="0" smtClean="0"/>
          </a:p>
          <a:p>
            <a:pPr marL="0" indent="0">
              <a:buNone/>
            </a:pPr>
            <a:endParaRPr lang="en-ZA" dirty="0"/>
          </a:p>
        </p:txBody>
      </p:sp>
    </p:spTree>
    <p:extLst>
      <p:ext uri="{BB962C8B-B14F-4D97-AF65-F5344CB8AC3E}">
        <p14:creationId xmlns:p14="http://schemas.microsoft.com/office/powerpoint/2010/main" val="39990100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Measures to compare students</a:t>
            </a:r>
            <a:endParaRPr lang="en-ZA" dirty="0"/>
          </a:p>
        </p:txBody>
      </p:sp>
      <p:sp>
        <p:nvSpPr>
          <p:cNvPr id="3" name="Content Placeholder 2"/>
          <p:cNvSpPr>
            <a:spLocks noGrp="1"/>
          </p:cNvSpPr>
          <p:nvPr>
            <p:ph idx="1"/>
          </p:nvPr>
        </p:nvSpPr>
        <p:spPr/>
        <p:txBody>
          <a:bodyPr/>
          <a:lstStyle/>
          <a:p>
            <a:r>
              <a:rPr lang="en-US" dirty="0"/>
              <a:t>LMS </a:t>
            </a:r>
            <a:r>
              <a:rPr lang="en-US" dirty="0" err="1"/>
              <a:t>Gradebook</a:t>
            </a:r>
            <a:r>
              <a:rPr lang="en-US" dirty="0"/>
              <a:t> and </a:t>
            </a:r>
            <a:r>
              <a:rPr lang="en-US" dirty="0" smtClean="0"/>
              <a:t>Assignments </a:t>
            </a:r>
          </a:p>
          <a:p>
            <a:pPr lvl="1"/>
            <a:r>
              <a:rPr lang="en-US" dirty="0" smtClean="0"/>
              <a:t>Student score as percentage of total</a:t>
            </a:r>
          </a:p>
          <a:p>
            <a:pPr lvl="1"/>
            <a:r>
              <a:rPr lang="en-US" dirty="0" smtClean="0"/>
              <a:t>Class mean score</a:t>
            </a:r>
            <a:r>
              <a:rPr lang="en-US" dirty="0"/>
              <a:t> as percentage of total</a:t>
            </a:r>
            <a:endParaRPr lang="en-US" dirty="0" smtClean="0"/>
          </a:p>
          <a:p>
            <a:endParaRPr lang="en-US" dirty="0" smtClean="0"/>
          </a:p>
          <a:p>
            <a:r>
              <a:rPr lang="en-US" dirty="0" smtClean="0"/>
              <a:t>LMS </a:t>
            </a:r>
            <a:r>
              <a:rPr lang="en-US" dirty="0"/>
              <a:t>Presence as proxy for ‘</a:t>
            </a:r>
            <a:r>
              <a:rPr lang="en-US" dirty="0" smtClean="0"/>
              <a:t>effort’</a:t>
            </a:r>
          </a:p>
          <a:p>
            <a:pPr lvl="1"/>
            <a:r>
              <a:rPr lang="en-US" dirty="0" smtClean="0"/>
              <a:t>Weekly total</a:t>
            </a:r>
          </a:p>
          <a:p>
            <a:pPr lvl="1"/>
            <a:r>
              <a:rPr lang="en-US" dirty="0" smtClean="0"/>
              <a:t>Cumulative </a:t>
            </a:r>
            <a:r>
              <a:rPr lang="en-US" dirty="0"/>
              <a:t>total</a:t>
            </a:r>
            <a:endParaRPr lang="en-ZA" dirty="0"/>
          </a:p>
        </p:txBody>
      </p:sp>
    </p:spTree>
    <p:extLst>
      <p:ext uri="{BB962C8B-B14F-4D97-AF65-F5344CB8AC3E}">
        <p14:creationId xmlns:p14="http://schemas.microsoft.com/office/powerpoint/2010/main" val="23532839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Classifications of cohort</a:t>
            </a:r>
            <a:endParaRPr lang="en-ZA" dirty="0"/>
          </a:p>
        </p:txBody>
      </p:sp>
      <p:sp>
        <p:nvSpPr>
          <p:cNvPr id="3" name="Content Placeholder 2"/>
          <p:cNvSpPr>
            <a:spLocks noGrp="1"/>
          </p:cNvSpPr>
          <p:nvPr>
            <p:ph idx="1"/>
          </p:nvPr>
        </p:nvSpPr>
        <p:spPr/>
        <p:txBody>
          <a:bodyPr/>
          <a:lstStyle/>
          <a:p>
            <a:pPr marL="400050" lvl="1" indent="0">
              <a:buNone/>
            </a:pPr>
            <a:r>
              <a:rPr lang="en-US" dirty="0" smtClean="0"/>
              <a:t>Comparisons are intra-class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01056221"/>
              </p:ext>
            </p:extLst>
          </p:nvPr>
        </p:nvGraphicFramePr>
        <p:xfrm>
          <a:off x="971600" y="2204864"/>
          <a:ext cx="7416824" cy="4230464"/>
        </p:xfrm>
        <a:graphic>
          <a:graphicData uri="http://schemas.openxmlformats.org/drawingml/2006/table">
            <a:tbl>
              <a:tblPr firstRow="1" bandRow="1">
                <a:tableStyleId>{5C22544A-7EE6-4342-B048-85BDC9FD1C3A}</a:tableStyleId>
              </a:tblPr>
              <a:tblGrid>
                <a:gridCol w="1800200"/>
                <a:gridCol w="1800200"/>
                <a:gridCol w="1872208"/>
                <a:gridCol w="1944216"/>
              </a:tblGrid>
              <a:tr h="437768">
                <a:tc>
                  <a:txBody>
                    <a:bodyPr/>
                    <a:lstStyle/>
                    <a:p>
                      <a:pPr algn="ctr"/>
                      <a:r>
                        <a:rPr lang="en-US" dirty="0" smtClean="0"/>
                        <a:t>Performance</a:t>
                      </a:r>
                      <a:endParaRPr lang="en-ZA" dirty="0"/>
                    </a:p>
                  </a:txBody>
                  <a:tcPr/>
                </a:tc>
                <a:tc>
                  <a:txBody>
                    <a:bodyPr/>
                    <a:lstStyle/>
                    <a:p>
                      <a:pPr algn="ctr"/>
                      <a:r>
                        <a:rPr lang="en-US" dirty="0" smtClean="0"/>
                        <a:t>Change</a:t>
                      </a:r>
                      <a:endParaRPr lang="en-ZA" dirty="0"/>
                    </a:p>
                  </a:txBody>
                  <a:tcPr/>
                </a:tc>
                <a:tc>
                  <a:txBody>
                    <a:bodyPr/>
                    <a:lstStyle/>
                    <a:p>
                      <a:pPr algn="ctr"/>
                      <a:r>
                        <a:rPr lang="en-US" dirty="0" smtClean="0"/>
                        <a:t>Presence Rank</a:t>
                      </a:r>
                      <a:endParaRPr lang="en-ZA" dirty="0"/>
                    </a:p>
                  </a:txBody>
                  <a:tcPr/>
                </a:tc>
                <a:tc>
                  <a:txBody>
                    <a:bodyPr/>
                    <a:lstStyle/>
                    <a:p>
                      <a:r>
                        <a:rPr lang="en-US" dirty="0" smtClean="0"/>
                        <a:t>Action</a:t>
                      </a:r>
                      <a:endParaRPr lang="en-ZA" dirty="0"/>
                    </a:p>
                  </a:txBody>
                  <a:tcPr/>
                </a:tc>
              </a:tr>
              <a:tr h="370840">
                <a:tc>
                  <a:txBody>
                    <a:bodyPr/>
                    <a:lstStyle/>
                    <a:p>
                      <a:pPr algn="ctr"/>
                      <a:r>
                        <a:rPr lang="en-US" dirty="0" smtClean="0"/>
                        <a:t>&gt;= 85%</a:t>
                      </a:r>
                      <a:endParaRPr lang="en-ZA" dirty="0"/>
                    </a:p>
                  </a:txBody>
                  <a:tcPr/>
                </a:tc>
                <a:tc>
                  <a:txBody>
                    <a:bodyPr/>
                    <a:lstStyle/>
                    <a:p>
                      <a:pPr algn="ctr"/>
                      <a:endParaRPr lang="en-ZA" dirty="0"/>
                    </a:p>
                  </a:txBody>
                  <a:tcPr/>
                </a:tc>
                <a:tc>
                  <a:txBody>
                    <a:bodyPr/>
                    <a:lstStyle/>
                    <a:p>
                      <a:pPr algn="ctr"/>
                      <a:endParaRPr lang="en-ZA"/>
                    </a:p>
                  </a:txBody>
                  <a:tcPr/>
                </a:tc>
                <a:tc>
                  <a:txBody>
                    <a:bodyPr/>
                    <a:lstStyle/>
                    <a:p>
                      <a:r>
                        <a:rPr lang="en-US" b="1" dirty="0" smtClean="0">
                          <a:solidFill>
                            <a:schemeClr val="accent3">
                              <a:lumMod val="75000"/>
                            </a:schemeClr>
                          </a:solidFill>
                        </a:rPr>
                        <a:t>Encourage</a:t>
                      </a:r>
                      <a:endParaRPr lang="en-ZA" b="1" dirty="0">
                        <a:solidFill>
                          <a:schemeClr val="accent3">
                            <a:lumMod val="75000"/>
                          </a:schemeClr>
                        </a:solidFill>
                      </a:endParaRPr>
                    </a:p>
                  </a:txBody>
                  <a:tcPr/>
                </a:tc>
              </a:tr>
              <a:tr h="370840">
                <a:tc>
                  <a:txBody>
                    <a:bodyPr/>
                    <a:lstStyle/>
                    <a:p>
                      <a:pPr algn="ctr"/>
                      <a:r>
                        <a:rPr lang="en-US" dirty="0" smtClean="0"/>
                        <a:t>75% to 85%</a:t>
                      </a:r>
                      <a:endParaRPr lang="en-ZA" dirty="0"/>
                    </a:p>
                  </a:txBody>
                  <a:tcPr/>
                </a:tc>
                <a:tc>
                  <a:txBody>
                    <a:bodyPr/>
                    <a:lstStyle/>
                    <a:p>
                      <a:pPr algn="ctr"/>
                      <a:r>
                        <a:rPr lang="en-US" dirty="0" smtClean="0"/>
                        <a:t>&lt; 15%</a:t>
                      </a:r>
                      <a:endParaRPr lang="en-ZA" dirty="0"/>
                    </a:p>
                  </a:txBody>
                  <a:tcPr/>
                </a:tc>
                <a:tc>
                  <a:txBody>
                    <a:bodyPr/>
                    <a:lstStyle/>
                    <a:p>
                      <a:pPr algn="ctr"/>
                      <a:endParaRPr lang="en-ZA"/>
                    </a:p>
                  </a:txBody>
                  <a:tcPr/>
                </a:tc>
                <a:tc>
                  <a:txBody>
                    <a:bodyPr/>
                    <a:lstStyle/>
                    <a:p>
                      <a:r>
                        <a:rPr lang="en-US" b="1" dirty="0" smtClean="0">
                          <a:solidFill>
                            <a:schemeClr val="accent6">
                              <a:lumMod val="50000"/>
                            </a:schemeClr>
                          </a:solidFill>
                        </a:rPr>
                        <a:t>Explore</a:t>
                      </a:r>
                      <a:endParaRPr lang="en-ZA" b="1" dirty="0">
                        <a:solidFill>
                          <a:schemeClr val="accent6">
                            <a:lumMod val="50000"/>
                          </a:schemeClr>
                        </a:solidFill>
                      </a:endParaRPr>
                    </a:p>
                  </a:txBody>
                  <a:tcPr/>
                </a:tc>
              </a:tr>
              <a:tr h="370840">
                <a:tc>
                  <a:txBody>
                    <a:bodyPr/>
                    <a:lstStyle/>
                    <a:p>
                      <a:pPr algn="ctr"/>
                      <a:endParaRPr lang="en-ZA" dirty="0"/>
                    </a:p>
                  </a:txBody>
                  <a:tcPr/>
                </a:tc>
                <a:tc>
                  <a:txBody>
                    <a:bodyPr/>
                    <a:lstStyle/>
                    <a:p>
                      <a:pPr algn="ctr"/>
                      <a:r>
                        <a:rPr lang="en-US" dirty="0" smtClean="0"/>
                        <a:t>&gt;= 15%</a:t>
                      </a:r>
                      <a:endParaRPr lang="en-ZA" dirty="0"/>
                    </a:p>
                  </a:txBody>
                  <a:tcPr/>
                </a:tc>
                <a:tc>
                  <a:txBody>
                    <a:bodyPr/>
                    <a:lstStyle/>
                    <a:p>
                      <a:pPr algn="ctr"/>
                      <a:r>
                        <a:rPr lang="en-US" dirty="0" smtClean="0"/>
                        <a:t>&lt; 25%</a:t>
                      </a:r>
                      <a:endParaRPr lang="en-ZA" dirty="0"/>
                    </a:p>
                  </a:txBody>
                  <a:tcPr/>
                </a:tc>
                <a:tc>
                  <a:txBody>
                    <a:bodyPr/>
                    <a:lstStyle/>
                    <a:p>
                      <a:r>
                        <a:rPr lang="en-US" b="1" dirty="0" smtClean="0">
                          <a:solidFill>
                            <a:schemeClr val="accent6">
                              <a:lumMod val="50000"/>
                            </a:schemeClr>
                          </a:solidFill>
                        </a:rPr>
                        <a:t>Explore</a:t>
                      </a:r>
                      <a:endParaRPr lang="en-ZA" dirty="0"/>
                    </a:p>
                  </a:txBody>
                  <a:tcPr/>
                </a:tc>
              </a:tr>
              <a:tr h="370840">
                <a:tc>
                  <a:txBody>
                    <a:bodyPr/>
                    <a:lstStyle/>
                    <a:p>
                      <a:pPr algn="ct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&gt;= 15%</a:t>
                      </a:r>
                      <a:endParaRPr lang="en-ZA" dirty="0" smtClean="0"/>
                    </a:p>
                  </a:txBody>
                  <a:tcPr/>
                </a:tc>
                <a:tc>
                  <a:txBody>
                    <a:bodyPr/>
                    <a:lstStyle/>
                    <a:p>
                      <a:pPr algn="ctr"/>
                      <a:r>
                        <a:rPr lang="en-US" dirty="0" smtClean="0"/>
                        <a:t>&gt;= 25%</a:t>
                      </a:r>
                      <a:endParaRPr lang="en-ZA" dirty="0"/>
                    </a:p>
                  </a:txBody>
                  <a:tcPr/>
                </a:tc>
                <a:tc>
                  <a:txBody>
                    <a:bodyPr/>
                    <a:lstStyle/>
                    <a:p>
                      <a:r>
                        <a:rPr lang="en-US" sz="1800" b="1" kern="1200" dirty="0" smtClean="0">
                          <a:solidFill>
                            <a:schemeClr val="accent3">
                              <a:lumMod val="75000"/>
                            </a:schemeClr>
                          </a:solidFill>
                          <a:latin typeface="+mn-lt"/>
                          <a:ea typeface="+mn-ea"/>
                          <a:cs typeface="+mn-cs"/>
                        </a:rPr>
                        <a:t>Encourage</a:t>
                      </a:r>
                      <a:endParaRPr lang="en-ZA" sz="1800" b="1" kern="1200" dirty="0">
                        <a:solidFill>
                          <a:schemeClr val="accent3">
                            <a:lumMod val="75000"/>
                          </a:schemeClr>
                        </a:solidFill>
                        <a:latin typeface="+mn-lt"/>
                        <a:ea typeface="+mn-ea"/>
                        <a:cs typeface="+mn-cs"/>
                      </a:endParaRPr>
                    </a:p>
                  </a:txBody>
                  <a:tcPr/>
                </a:tc>
              </a:tr>
              <a:tr h="45513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65% to 75%</a:t>
                      </a: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&lt; 15%</a:t>
                      </a:r>
                      <a:endParaRPr lang="en-ZA" dirty="0" smtClean="0"/>
                    </a:p>
                  </a:txBody>
                  <a:tcPr/>
                </a:tc>
                <a:tc>
                  <a:txBody>
                    <a:bodyPr/>
                    <a:lstStyle/>
                    <a:p>
                      <a:pPr algn="ctr"/>
                      <a:r>
                        <a:rPr lang="en-US" dirty="0" smtClean="0"/>
                        <a:t>&lt; 25%</a:t>
                      </a:r>
                      <a:endParaRPr lang="en-ZA" dirty="0"/>
                    </a:p>
                  </a:txBody>
                  <a:tcPr/>
                </a:tc>
                <a:tc>
                  <a:txBody>
                    <a:bodyPr/>
                    <a:lstStyle/>
                    <a:p>
                      <a:r>
                        <a:rPr lang="en-US" b="1" dirty="0" smtClean="0">
                          <a:solidFill>
                            <a:srgbClr val="FF0000"/>
                          </a:solidFill>
                        </a:rPr>
                        <a:t>Engage</a:t>
                      </a:r>
                      <a:endParaRPr lang="en-ZA" b="1" dirty="0">
                        <a:solidFill>
                          <a:srgbClr val="FF0000"/>
                        </a:solidFill>
                      </a:endParaRPr>
                    </a:p>
                  </a:txBody>
                  <a:tcPr/>
                </a:tc>
              </a:tr>
              <a:tr h="370840">
                <a:tc>
                  <a:txBody>
                    <a:bodyPr/>
                    <a:lstStyle/>
                    <a:p>
                      <a:pPr algn="ct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&lt; 15%</a:t>
                      </a:r>
                      <a:endParaRPr lang="en-ZA" dirty="0" smtClean="0"/>
                    </a:p>
                  </a:txBody>
                  <a:tcPr/>
                </a:tc>
                <a:tc>
                  <a:txBody>
                    <a:bodyPr/>
                    <a:lstStyle/>
                    <a:p>
                      <a:pPr algn="ctr"/>
                      <a:r>
                        <a:rPr lang="en-US" dirty="0" smtClean="0"/>
                        <a:t>&gt;= 25%</a:t>
                      </a:r>
                      <a:endParaRPr lang="en-ZA" dirty="0"/>
                    </a:p>
                  </a:txBody>
                  <a:tcPr/>
                </a:tc>
                <a:tc>
                  <a:txBody>
                    <a:bodyPr/>
                    <a:lstStyle/>
                    <a:p>
                      <a:r>
                        <a:rPr lang="en-US" b="1" dirty="0" smtClean="0">
                          <a:solidFill>
                            <a:schemeClr val="accent6">
                              <a:lumMod val="50000"/>
                            </a:schemeClr>
                          </a:solidFill>
                        </a:rPr>
                        <a:t>Explore</a:t>
                      </a:r>
                      <a:endParaRPr lang="en-ZA" dirty="0"/>
                    </a:p>
                  </a:txBody>
                  <a:tcPr/>
                </a:tc>
              </a:tr>
              <a:tr h="370840">
                <a:tc>
                  <a:txBody>
                    <a:bodyPr/>
                    <a:lstStyle/>
                    <a:p>
                      <a:pPr algn="ct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&gt;= 15%</a:t>
                      </a:r>
                      <a:endParaRPr lang="en-ZA" dirty="0"/>
                    </a:p>
                  </a:txBody>
                  <a:tcPr/>
                </a:tc>
                <a:tc>
                  <a:txBody>
                    <a:bodyPr/>
                    <a:lstStyle/>
                    <a:p>
                      <a:pPr algn="ctr"/>
                      <a:endParaRPr lang="en-ZA" dirty="0"/>
                    </a:p>
                  </a:txBody>
                  <a:tcPr/>
                </a:tc>
                <a:tc>
                  <a:txBody>
                    <a:bodyPr/>
                    <a:lstStyle/>
                    <a:p>
                      <a:r>
                        <a:rPr lang="en-US" b="1" dirty="0" smtClean="0">
                          <a:solidFill>
                            <a:schemeClr val="accent6">
                              <a:lumMod val="50000"/>
                            </a:schemeClr>
                          </a:solidFill>
                        </a:rPr>
                        <a:t>Explore</a:t>
                      </a:r>
                      <a:endParaRPr lang="en-ZA"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55% to 65%</a:t>
                      </a: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&gt;= 10%</a:t>
                      </a:r>
                      <a:endParaRPr lang="en-ZA" dirty="0"/>
                    </a:p>
                  </a:txBody>
                  <a:tcPr/>
                </a:tc>
                <a:tc>
                  <a:txBody>
                    <a:bodyPr/>
                    <a:lstStyle/>
                    <a:p>
                      <a:pPr algn="ctr"/>
                      <a:endParaRPr lang="en-Z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accent6">
                              <a:lumMod val="50000"/>
                            </a:schemeClr>
                          </a:solidFill>
                        </a:rPr>
                        <a:t>Explore</a:t>
                      </a:r>
                      <a:endParaRPr lang="en-ZA" dirty="0" smtClean="0"/>
                    </a:p>
                  </a:txBody>
                  <a:tcPr/>
                </a:tc>
              </a:tr>
              <a:tr h="370840">
                <a:tc>
                  <a:txBody>
                    <a:bodyPr/>
                    <a:lstStyle/>
                    <a:p>
                      <a:pPr algn="ctr"/>
                      <a:endParaRPr lang="en-ZA"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&lt; 10%</a:t>
                      </a:r>
                      <a:endParaRPr lang="en-ZA" dirty="0" smtClean="0"/>
                    </a:p>
                  </a:txBody>
                  <a:tcPr/>
                </a:tc>
                <a:tc>
                  <a:txBody>
                    <a:bodyPr/>
                    <a:lstStyle/>
                    <a:p>
                      <a:pPr algn="ctr"/>
                      <a:endParaRPr lang="en-ZA" dirty="0"/>
                    </a:p>
                  </a:txBody>
                  <a:tcPr/>
                </a:tc>
                <a:tc>
                  <a:txBody>
                    <a:bodyPr/>
                    <a:lstStyle/>
                    <a:p>
                      <a:r>
                        <a:rPr lang="en-US" b="1" dirty="0" smtClean="0">
                          <a:solidFill>
                            <a:srgbClr val="FF0000"/>
                          </a:solidFill>
                        </a:rPr>
                        <a:t>Engage</a:t>
                      </a:r>
                      <a:endParaRPr lang="en-ZA"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&lt; 55%</a:t>
                      </a:r>
                      <a:endParaRPr lang="en-ZA" dirty="0" smtClean="0"/>
                    </a:p>
                  </a:txBody>
                  <a:tcPr/>
                </a:tc>
                <a:tc>
                  <a:txBody>
                    <a:bodyPr/>
                    <a:lstStyle/>
                    <a:p>
                      <a:pPr algn="ctr"/>
                      <a:endParaRPr lang="en-ZA" dirty="0"/>
                    </a:p>
                  </a:txBody>
                  <a:tcPr/>
                </a:tc>
                <a:tc>
                  <a:txBody>
                    <a:bodyPr/>
                    <a:lstStyle/>
                    <a:p>
                      <a:pPr algn="ctr"/>
                      <a:endParaRPr lang="en-ZA" dirty="0"/>
                    </a:p>
                  </a:txBody>
                  <a:tcPr/>
                </a:tc>
                <a:tc>
                  <a:txBody>
                    <a:bodyPr/>
                    <a:lstStyle/>
                    <a:p>
                      <a:r>
                        <a:rPr lang="en-US" b="1" dirty="0" smtClean="0">
                          <a:solidFill>
                            <a:srgbClr val="FF0000"/>
                          </a:solidFill>
                        </a:rPr>
                        <a:t>Engage</a:t>
                      </a:r>
                      <a:endParaRPr lang="en-ZA" dirty="0"/>
                    </a:p>
                  </a:txBody>
                  <a:tcPr/>
                </a:tc>
              </a:tr>
            </a:tbl>
          </a:graphicData>
        </a:graphic>
      </p:graphicFrame>
    </p:spTree>
    <p:extLst>
      <p:ext uri="{BB962C8B-B14F-4D97-AF65-F5344CB8AC3E}">
        <p14:creationId xmlns:p14="http://schemas.microsoft.com/office/powerpoint/2010/main" val="4212600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Advisor support</a:t>
            </a:r>
            <a:endParaRPr lang="en-ZA" dirty="0"/>
          </a:p>
        </p:txBody>
      </p:sp>
      <p:sp>
        <p:nvSpPr>
          <p:cNvPr id="3" name="Content Placeholder 2"/>
          <p:cNvSpPr>
            <a:spLocks noGrp="1"/>
          </p:cNvSpPr>
          <p:nvPr>
            <p:ph idx="1"/>
          </p:nvPr>
        </p:nvSpPr>
        <p:spPr/>
        <p:txBody>
          <a:bodyPr>
            <a:normAutofit/>
          </a:bodyPr>
          <a:lstStyle/>
          <a:p>
            <a:r>
              <a:rPr lang="en-US" dirty="0"/>
              <a:t>Shorten time to intervene</a:t>
            </a:r>
            <a:endParaRPr lang="en-US" dirty="0" smtClean="0"/>
          </a:p>
          <a:p>
            <a:pPr lvl="1"/>
            <a:r>
              <a:rPr lang="en-US" dirty="0" smtClean="0"/>
              <a:t>Weekly </a:t>
            </a:r>
            <a:r>
              <a:rPr lang="en-US" dirty="0"/>
              <a:t>update</a:t>
            </a:r>
            <a:endParaRPr lang="en-US" dirty="0" smtClean="0"/>
          </a:p>
          <a:p>
            <a:pPr lvl="1"/>
            <a:r>
              <a:rPr lang="en-US" dirty="0" smtClean="0"/>
              <a:t>Contact ‘red’ students</a:t>
            </a:r>
          </a:p>
          <a:p>
            <a:pPr lvl="1"/>
            <a:r>
              <a:rPr lang="en-US" dirty="0" smtClean="0"/>
              <a:t>Useful to prepare for consultation</a:t>
            </a:r>
          </a:p>
          <a:p>
            <a:r>
              <a:rPr lang="en-US" dirty="0" smtClean="0"/>
              <a:t>Contextualizing student performance</a:t>
            </a:r>
          </a:p>
          <a:p>
            <a:pPr lvl="1"/>
            <a:r>
              <a:rPr lang="en-US" dirty="0"/>
              <a:t>Longitude trends (course and degree</a:t>
            </a:r>
            <a:r>
              <a:rPr lang="en-US" dirty="0" smtClean="0"/>
              <a:t>)</a:t>
            </a:r>
            <a:r>
              <a:rPr lang="en-US" dirty="0"/>
              <a:t> </a:t>
            </a:r>
            <a:endParaRPr lang="en-US" dirty="0" smtClean="0"/>
          </a:p>
          <a:p>
            <a:pPr lvl="1"/>
            <a:r>
              <a:rPr lang="en-US" dirty="0" smtClean="0"/>
              <a:t>Identify </a:t>
            </a:r>
            <a:r>
              <a:rPr lang="en-US" dirty="0"/>
              <a:t>students who don’t need support</a:t>
            </a:r>
          </a:p>
          <a:p>
            <a:pPr lvl="1"/>
            <a:endParaRPr lang="en-US" dirty="0"/>
          </a:p>
          <a:p>
            <a:endParaRPr lang="en-US" dirty="0" smtClean="0"/>
          </a:p>
        </p:txBody>
      </p:sp>
      <p:sp>
        <p:nvSpPr>
          <p:cNvPr id="4" name="Rectangular Callout 3"/>
          <p:cNvSpPr/>
          <p:nvPr/>
        </p:nvSpPr>
        <p:spPr>
          <a:xfrm>
            <a:off x="7092280" y="2204864"/>
            <a:ext cx="1368152" cy="1349575"/>
          </a:xfrm>
          <a:prstGeom prst="wedgeRectCallout">
            <a:avLst>
              <a:gd name="adj1" fmla="val -123746"/>
              <a:gd name="adj2" fmla="val -53182"/>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ZA" sz="1600" dirty="0" smtClean="0"/>
              <a:t>Learning analytics simply helps inform the intervention</a:t>
            </a:r>
            <a:endParaRPr lang="en-ZA" sz="1600" dirty="0"/>
          </a:p>
        </p:txBody>
      </p:sp>
    </p:spTree>
    <p:extLst>
      <p:ext uri="{BB962C8B-B14F-4D97-AF65-F5344CB8AC3E}">
        <p14:creationId xmlns:p14="http://schemas.microsoft.com/office/powerpoint/2010/main" val="40705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Asking </a:t>
            </a:r>
            <a:r>
              <a:rPr lang="en-US" dirty="0" smtClean="0"/>
              <a:t>New Questions</a:t>
            </a:r>
            <a:endParaRPr lang="en-ZA" dirty="0"/>
          </a:p>
        </p:txBody>
      </p:sp>
      <p:sp>
        <p:nvSpPr>
          <p:cNvPr id="5" name="Text Placeholder 4"/>
          <p:cNvSpPr>
            <a:spLocks noGrp="1"/>
          </p:cNvSpPr>
          <p:nvPr>
            <p:ph type="body" idx="1"/>
          </p:nvPr>
        </p:nvSpPr>
        <p:spPr/>
        <p:txBody>
          <a:bodyPr/>
          <a:lstStyle/>
          <a:p>
            <a:r>
              <a:rPr lang="en-US" dirty="0"/>
              <a:t>Micro </a:t>
            </a:r>
            <a:r>
              <a:rPr lang="en-US" dirty="0" smtClean="0"/>
              <a:t>to Macro: Examples from MOOCs and social media</a:t>
            </a:r>
            <a:endParaRPr lang="en-ZA" dirty="0"/>
          </a:p>
        </p:txBody>
      </p:sp>
    </p:spTree>
    <p:extLst>
      <p:ext uri="{BB962C8B-B14F-4D97-AF65-F5344CB8AC3E}">
        <p14:creationId xmlns:p14="http://schemas.microsoft.com/office/powerpoint/2010/main" val="7984569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MOOC_infographic3.jp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373" y="-4721"/>
            <a:ext cx="6174329" cy="532563"/>
          </a:xfrm>
          <a:prstGeom prst="rect">
            <a:avLst/>
          </a:prstGeom>
        </p:spPr>
      </p:pic>
      <p:pic>
        <p:nvPicPr>
          <p:cNvPr id="22" name="Picture 21" descr="MOOC_infographic3.jp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H="1">
            <a:off x="359853" y="-20097"/>
            <a:ext cx="8784147" cy="507071"/>
          </a:xfrm>
          <a:prstGeom prst="rect">
            <a:avLst/>
          </a:prstGeom>
        </p:spPr>
      </p:pic>
      <p:pic>
        <p:nvPicPr>
          <p:cNvPr id="3" name="Picture 2" descr="MOOC_infographic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57200"/>
            <a:ext cx="9144000" cy="6400800"/>
          </a:xfrm>
          <a:prstGeom prst="rect">
            <a:avLst/>
          </a:prstGeom>
        </p:spPr>
      </p:pic>
      <p:pic>
        <p:nvPicPr>
          <p:cNvPr id="23" name="Picture 22" descr="MOOC_infographic3.jpg"/>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V="1">
            <a:off x="6704900" y="53121"/>
            <a:ext cx="2439100" cy="532563"/>
          </a:xfrm>
          <a:prstGeom prst="rect">
            <a:avLst/>
          </a:prstGeom>
        </p:spPr>
      </p:pic>
      <p:pic>
        <p:nvPicPr>
          <p:cNvPr id="24" name="Picture 23" descr="MOOC_infographic3.jpg"/>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V="1">
            <a:off x="4104994" y="-22489"/>
            <a:ext cx="1579277" cy="532563"/>
          </a:xfrm>
          <a:prstGeom prst="rect">
            <a:avLst/>
          </a:prstGeom>
        </p:spPr>
      </p:pic>
      <p:pic>
        <p:nvPicPr>
          <p:cNvPr id="25" name="Picture 24" descr="MOOC_infographic3.jpg"/>
          <p:cNvPicPr>
            <a:picLocks noChangeAspect="1"/>
          </p:cNvPicPr>
          <p:nvPr/>
        </p:nvPicPr>
        <p:blipFill rotWithShape="1">
          <a:blip r:embed="rId7">
            <a:extLst>
              <a:ext uri="{28A0092B-C50C-407E-A947-70E740481C1C}">
                <a14:useLocalDpi xmlns:a14="http://schemas.microsoft.com/office/drawing/2010/main" val="0"/>
              </a:ext>
            </a:extLst>
          </a:blip>
          <a:srcRect t="-19952"/>
          <a:stretch/>
        </p:blipFill>
        <p:spPr>
          <a:xfrm flipV="1">
            <a:off x="2825897" y="-2"/>
            <a:ext cx="1701564" cy="690174"/>
          </a:xfrm>
          <a:prstGeom prst="rect">
            <a:avLst/>
          </a:prstGeom>
        </p:spPr>
      </p:pic>
      <p:pic>
        <p:nvPicPr>
          <p:cNvPr id="26" name="Picture 25" descr="MOOC_infographic3.jpg"/>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flipV="1">
            <a:off x="1870364" y="-22488"/>
            <a:ext cx="1029475" cy="509462"/>
          </a:xfrm>
          <a:prstGeom prst="rect">
            <a:avLst/>
          </a:prstGeom>
        </p:spPr>
      </p:pic>
      <p:sp>
        <p:nvSpPr>
          <p:cNvPr id="2" name="Rectangle 1"/>
          <p:cNvSpPr/>
          <p:nvPr/>
        </p:nvSpPr>
        <p:spPr>
          <a:xfrm>
            <a:off x="7060676" y="3039848"/>
            <a:ext cx="123491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6" name="Rectangle 15"/>
          <p:cNvSpPr/>
          <p:nvPr/>
        </p:nvSpPr>
        <p:spPr>
          <a:xfrm>
            <a:off x="5719204" y="3235588"/>
            <a:ext cx="813571" cy="972507"/>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7" name="Rectangle 16"/>
          <p:cNvSpPr/>
          <p:nvPr/>
        </p:nvSpPr>
        <p:spPr>
          <a:xfrm>
            <a:off x="5361131" y="2922309"/>
            <a:ext cx="813571" cy="710569"/>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18" name="Rectangle 17"/>
          <p:cNvSpPr/>
          <p:nvPr/>
        </p:nvSpPr>
        <p:spPr>
          <a:xfrm>
            <a:off x="4582179" y="2762055"/>
            <a:ext cx="700977" cy="633078"/>
          </a:xfrm>
          <a:prstGeom prst="rect">
            <a:avLst/>
          </a:prstGeom>
          <a:solidFill>
            <a:srgbClr val="DBDFE0"/>
          </a:solidFill>
          <a:ln>
            <a:noFill/>
          </a:ln>
          <a:effectLst>
            <a:outerShdw blurRad="50800" dist="50800" dir="5400000" algn="ctr" rotWithShape="0">
              <a:srgbClr val="DBDFE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9125666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Shape 511"/>
          <p:cNvSpPr txBox="1">
            <a:spLocks noGrp="1"/>
          </p:cNvSpPr>
          <p:nvPr>
            <p:ph type="title"/>
          </p:nvPr>
        </p:nvSpPr>
        <p:spPr>
          <a:xfrm>
            <a:off x="612647" y="228600"/>
            <a:ext cx="8153399" cy="990599"/>
          </a:xfrm>
          <a:prstGeom prst="rect">
            <a:avLst/>
          </a:prstGeom>
          <a:noFill/>
          <a:ln>
            <a:noFill/>
          </a:ln>
        </p:spPr>
        <p:txBody>
          <a:bodyPr lIns="91425" tIns="45700" rIns="91425" bIns="45700" anchor="ctr" anchorCtr="0">
            <a:noAutofit/>
          </a:bodyPr>
          <a:lstStyle/>
          <a:p>
            <a:pPr marL="0" marR="0" lvl="0" indent="0" rtl="0">
              <a:spcBef>
                <a:spcPts val="0"/>
              </a:spcBef>
              <a:buClr>
                <a:schemeClr val="dk2"/>
              </a:buClr>
              <a:buSzPct val="25000"/>
              <a:buFont typeface="Arial"/>
              <a:buNone/>
            </a:pPr>
            <a:r>
              <a:rPr lang="en-GB" dirty="0">
                <a:sym typeface="Arial"/>
              </a:rPr>
              <a:t>MOOC Completion Rates</a:t>
            </a:r>
          </a:p>
        </p:txBody>
      </p:sp>
      <p:pic>
        <p:nvPicPr>
          <p:cNvPr id="512" name="Shape 512"/>
          <p:cNvPicPr preferRelativeResize="0"/>
          <p:nvPr/>
        </p:nvPicPr>
        <p:blipFill>
          <a:blip r:embed="rId3">
            <a:extLst>
              <a:ext uri="{28A0092B-C50C-407E-A947-70E740481C1C}">
                <a14:useLocalDpi xmlns:a14="http://schemas.microsoft.com/office/drawing/2010/main" val="0"/>
              </a:ext>
            </a:extLst>
          </a:blip>
          <a:stretch>
            <a:fillRect/>
          </a:stretch>
        </p:blipFill>
        <p:spPr>
          <a:xfrm>
            <a:off x="831440" y="1579612"/>
            <a:ext cx="7143725" cy="4513006"/>
          </a:xfrm>
          <a:prstGeom prst="rect">
            <a:avLst/>
          </a:prstGeom>
        </p:spPr>
      </p:pic>
      <p:sp>
        <p:nvSpPr>
          <p:cNvPr id="513" name="Shape 513"/>
          <p:cNvSpPr txBox="1">
            <a:spLocks noGrp="1"/>
          </p:cNvSpPr>
          <p:nvPr>
            <p:ph type="body" idx="1"/>
          </p:nvPr>
        </p:nvSpPr>
        <p:spPr>
          <a:xfrm>
            <a:off x="762000" y="6553200"/>
            <a:ext cx="8229600" cy="258763"/>
          </a:xfrm>
          <a:prstGeom prst="rect">
            <a:avLst/>
          </a:prstGeom>
          <a:noFill/>
          <a:ln>
            <a:noFill/>
          </a:ln>
        </p:spPr>
        <p:txBody>
          <a:bodyPr lIns="91425" tIns="45700" rIns="91425" bIns="45700" anchor="t" anchorCtr="0">
            <a:noAutofit/>
          </a:bodyPr>
          <a:lstStyle/>
          <a:p>
            <a:pPr marL="0" marR="0" lvl="0" indent="0" algn="r" rtl="0">
              <a:spcBef>
                <a:spcPts val="0"/>
              </a:spcBef>
              <a:buClr>
                <a:schemeClr val="accent2"/>
              </a:buClr>
              <a:buSzPct val="25000"/>
              <a:buFont typeface="Arial"/>
              <a:buNone/>
            </a:pPr>
            <a:r>
              <a:rPr lang="en-GB" sz="900" b="0" i="0" u="none" strike="noStrike" cap="none" baseline="0" dirty="0">
                <a:solidFill>
                  <a:schemeClr val="dk1"/>
                </a:solidFill>
                <a:latin typeface="Arial"/>
                <a:ea typeface="Arial"/>
                <a:cs typeface="Arial"/>
                <a:sym typeface="Arial"/>
              </a:rPr>
              <a:t>http://www.katyjordan.com/MOOCproject.html</a:t>
            </a:r>
          </a:p>
        </p:txBody>
      </p:sp>
    </p:spTree>
    <p:extLst>
      <p:ext uri="{BB962C8B-B14F-4D97-AF65-F5344CB8AC3E}">
        <p14:creationId xmlns:p14="http://schemas.microsoft.com/office/powerpoint/2010/main" val="2848374377"/>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259632" y="593304"/>
            <a:ext cx="6408712" cy="6264696"/>
          </a:xfrm>
          <a:prstGeom prst="rect">
            <a:avLst/>
          </a:prstGeom>
        </p:spPr>
      </p:pic>
      <p:grpSp>
        <p:nvGrpSpPr>
          <p:cNvPr id="9" name="Group 8"/>
          <p:cNvGrpSpPr/>
          <p:nvPr/>
        </p:nvGrpSpPr>
        <p:grpSpPr>
          <a:xfrm>
            <a:off x="1187624" y="260648"/>
            <a:ext cx="6552728" cy="1970388"/>
            <a:chOff x="1187624" y="260648"/>
            <a:chExt cx="6552728" cy="1970388"/>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87624" y="260648"/>
              <a:ext cx="6552728" cy="1970388"/>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3438765" y="690599"/>
              <a:ext cx="4229579" cy="1442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8" name="Shape 427"/>
            <p:cNvPicPr preferRelativeResize="0"/>
            <p:nvPr/>
          </p:nvPicPr>
          <p:blipFill>
            <a:blip r:embed="rId4">
              <a:extLst>
                <a:ext uri="{28A0092B-C50C-407E-A947-70E740481C1C}">
                  <a14:useLocalDpi xmlns:a14="http://schemas.microsoft.com/office/drawing/2010/main" val="0"/>
                </a:ext>
              </a:extLst>
            </a:blip>
            <a:stretch>
              <a:fillRect/>
            </a:stretch>
          </p:blipFill>
          <p:spPr>
            <a:xfrm>
              <a:off x="3450444" y="784709"/>
              <a:ext cx="1445525" cy="1323528"/>
            </a:xfrm>
            <a:prstGeom prst="rect">
              <a:avLst/>
            </a:prstGeom>
          </p:spPr>
        </p:pic>
      </p:grpSp>
    </p:spTree>
    <p:extLst>
      <p:ext uri="{BB962C8B-B14F-4D97-AF65-F5344CB8AC3E}">
        <p14:creationId xmlns:p14="http://schemas.microsoft.com/office/powerpoint/2010/main" val="33084246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Temporalities</a:t>
            </a:r>
            <a:endParaRPr lang="en-ZA" dirty="0"/>
          </a:p>
        </p:txBody>
      </p:sp>
      <p:grpSp>
        <p:nvGrpSpPr>
          <p:cNvPr id="11" name="Group 10"/>
          <p:cNvGrpSpPr/>
          <p:nvPr/>
        </p:nvGrpSpPr>
        <p:grpSpPr>
          <a:xfrm>
            <a:off x="457200" y="1484784"/>
            <a:ext cx="8407839" cy="4870688"/>
            <a:chOff x="457200" y="1768215"/>
            <a:chExt cx="8407839" cy="4870688"/>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768215"/>
              <a:ext cx="8407839" cy="4632263"/>
            </a:xfrm>
            <a:prstGeom prst="rect">
              <a:avLst/>
            </a:prstGeom>
          </p:spPr>
        </p:pic>
        <p:sp>
          <p:nvSpPr>
            <p:cNvPr id="5" name="Right Brace 4"/>
            <p:cNvSpPr/>
            <p:nvPr/>
          </p:nvSpPr>
          <p:spPr>
            <a:xfrm rot="5400000">
              <a:off x="2591780" y="4030096"/>
              <a:ext cx="576064" cy="38164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6" name="Right Brace 5"/>
            <p:cNvSpPr/>
            <p:nvPr/>
          </p:nvSpPr>
          <p:spPr>
            <a:xfrm rot="5400000">
              <a:off x="6510730" y="3999578"/>
              <a:ext cx="587036" cy="38884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7" name="TextBox 6"/>
            <p:cNvSpPr txBox="1"/>
            <p:nvPr/>
          </p:nvSpPr>
          <p:spPr>
            <a:xfrm>
              <a:off x="2123728" y="6237313"/>
              <a:ext cx="1512168" cy="369332"/>
            </a:xfrm>
            <a:prstGeom prst="rect">
              <a:avLst/>
            </a:prstGeom>
            <a:noFill/>
          </p:spPr>
          <p:txBody>
            <a:bodyPr wrap="square" rtlCol="0">
              <a:spAutoFit/>
            </a:bodyPr>
            <a:lstStyle/>
            <a:p>
              <a:pPr algn="ctr"/>
              <a:r>
                <a:rPr lang="en-US" dirty="0" smtClean="0"/>
                <a:t>Week 1</a:t>
              </a:r>
              <a:endParaRPr lang="en-ZA" dirty="0"/>
            </a:p>
          </p:txBody>
        </p:sp>
        <p:sp>
          <p:nvSpPr>
            <p:cNvPr id="8" name="TextBox 7"/>
            <p:cNvSpPr txBox="1"/>
            <p:nvPr/>
          </p:nvSpPr>
          <p:spPr>
            <a:xfrm>
              <a:off x="6012160" y="6269571"/>
              <a:ext cx="1512168" cy="369332"/>
            </a:xfrm>
            <a:prstGeom prst="rect">
              <a:avLst/>
            </a:prstGeom>
            <a:noFill/>
          </p:spPr>
          <p:txBody>
            <a:bodyPr wrap="square" rtlCol="0">
              <a:spAutoFit/>
            </a:bodyPr>
            <a:lstStyle/>
            <a:p>
              <a:pPr algn="ctr"/>
              <a:r>
                <a:rPr lang="en-US" dirty="0" smtClean="0"/>
                <a:t>Week 2</a:t>
              </a:r>
              <a:endParaRPr lang="en-ZA" dirty="0"/>
            </a:p>
          </p:txBody>
        </p:sp>
      </p:grpSp>
    </p:spTree>
    <p:extLst>
      <p:ext uri="{BB962C8B-B14F-4D97-AF65-F5344CB8AC3E}">
        <p14:creationId xmlns:p14="http://schemas.microsoft.com/office/powerpoint/2010/main" val="4034838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602484" y="116632"/>
            <a:ext cx="7641924" cy="6597352"/>
            <a:chOff x="602484" y="116632"/>
            <a:chExt cx="7641924" cy="6597352"/>
          </a:xfrm>
        </p:grpSpPr>
        <p:pic>
          <p:nvPicPr>
            <p:cNvPr id="20" name="Picture 19"/>
            <p:cNvPicPr>
              <a:picLocks noChangeAspect="1"/>
            </p:cNvPicPr>
            <p:nvPr/>
          </p:nvPicPr>
          <p:blipFill rotWithShape="1">
            <a:blip r:embed="rId2" cstate="print">
              <a:extLst>
                <a:ext uri="{28A0092B-C50C-407E-A947-70E740481C1C}">
                  <a14:useLocalDpi xmlns:a14="http://schemas.microsoft.com/office/drawing/2010/main" val="0"/>
                </a:ext>
              </a:extLst>
            </a:blip>
            <a:srcRect l="25318" t="24619" r="12782" b="4081"/>
            <a:stretch/>
          </p:blipFill>
          <p:spPr>
            <a:xfrm>
              <a:off x="2195736" y="116632"/>
              <a:ext cx="6048672" cy="6597352"/>
            </a:xfrm>
            <a:prstGeom prst="rect">
              <a:avLst/>
            </a:prstGeom>
          </p:spPr>
        </p:pic>
        <p:sp>
          <p:nvSpPr>
            <p:cNvPr id="21" name="TextBox 20"/>
            <p:cNvSpPr txBox="1"/>
            <p:nvPr/>
          </p:nvSpPr>
          <p:spPr>
            <a:xfrm>
              <a:off x="2843808" y="4365104"/>
              <a:ext cx="1008112" cy="369332"/>
            </a:xfrm>
            <a:prstGeom prst="rect">
              <a:avLst/>
            </a:prstGeom>
            <a:solidFill>
              <a:schemeClr val="tx2">
                <a:lumMod val="40000"/>
                <a:lumOff val="60000"/>
              </a:schemeClr>
            </a:solidFill>
          </p:spPr>
          <p:txBody>
            <a:bodyPr wrap="square" rtlCol="0">
              <a:spAutoFit/>
            </a:bodyPr>
            <a:lstStyle/>
            <a:p>
              <a:pPr algn="ctr"/>
              <a:r>
                <a:rPr lang="en-US" dirty="0" smtClean="0"/>
                <a:t>Week 1</a:t>
              </a:r>
              <a:endParaRPr lang="en-ZA" dirty="0"/>
            </a:p>
          </p:txBody>
        </p:sp>
        <p:sp>
          <p:nvSpPr>
            <p:cNvPr id="22" name="TextBox 21"/>
            <p:cNvSpPr txBox="1"/>
            <p:nvPr/>
          </p:nvSpPr>
          <p:spPr>
            <a:xfrm>
              <a:off x="4499992" y="2636912"/>
              <a:ext cx="1008112" cy="369332"/>
            </a:xfrm>
            <a:prstGeom prst="rect">
              <a:avLst/>
            </a:prstGeom>
            <a:solidFill>
              <a:schemeClr val="tx2">
                <a:lumMod val="40000"/>
                <a:lumOff val="60000"/>
              </a:schemeClr>
            </a:solidFill>
          </p:spPr>
          <p:txBody>
            <a:bodyPr wrap="square" rtlCol="0">
              <a:spAutoFit/>
            </a:bodyPr>
            <a:lstStyle/>
            <a:p>
              <a:pPr algn="ctr"/>
              <a:r>
                <a:rPr lang="en-US" dirty="0" smtClean="0"/>
                <a:t>Week 2</a:t>
              </a:r>
              <a:endParaRPr lang="en-ZA" dirty="0"/>
            </a:p>
          </p:txBody>
        </p:sp>
        <p:sp>
          <p:nvSpPr>
            <p:cNvPr id="23" name="TextBox 22"/>
            <p:cNvSpPr txBox="1"/>
            <p:nvPr/>
          </p:nvSpPr>
          <p:spPr>
            <a:xfrm>
              <a:off x="6156176" y="836712"/>
              <a:ext cx="1008112" cy="369332"/>
            </a:xfrm>
            <a:prstGeom prst="rect">
              <a:avLst/>
            </a:prstGeom>
            <a:solidFill>
              <a:schemeClr val="tx2">
                <a:lumMod val="40000"/>
                <a:lumOff val="60000"/>
              </a:schemeClr>
            </a:solidFill>
          </p:spPr>
          <p:txBody>
            <a:bodyPr wrap="square" rtlCol="0">
              <a:spAutoFit/>
            </a:bodyPr>
            <a:lstStyle/>
            <a:p>
              <a:pPr algn="ctr"/>
              <a:r>
                <a:rPr lang="en-US" dirty="0" smtClean="0"/>
                <a:t>Week 3</a:t>
              </a:r>
              <a:endParaRPr lang="en-ZA" dirty="0"/>
            </a:p>
          </p:txBody>
        </p:sp>
        <p:cxnSp>
          <p:nvCxnSpPr>
            <p:cNvPr id="24" name="Straight Arrow Connector 23"/>
            <p:cNvCxnSpPr/>
            <p:nvPr/>
          </p:nvCxnSpPr>
          <p:spPr>
            <a:xfrm>
              <a:off x="1275518" y="3645024"/>
              <a:ext cx="1106326" cy="2060932"/>
            </a:xfrm>
            <a:prstGeom prst="straightConnector1">
              <a:avLst/>
            </a:prstGeom>
            <a:ln w="50800">
              <a:solidFill>
                <a:srgbClr val="C00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907704" y="3178899"/>
              <a:ext cx="2099164" cy="552413"/>
            </a:xfrm>
            <a:prstGeom prst="straightConnector1">
              <a:avLst/>
            </a:prstGeom>
            <a:ln w="50800">
              <a:solidFill>
                <a:srgbClr val="C00000">
                  <a:alpha val="8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977694" y="1873311"/>
              <a:ext cx="3748452" cy="701868"/>
            </a:xfrm>
            <a:prstGeom prst="straightConnector1">
              <a:avLst/>
            </a:prstGeom>
            <a:ln w="50800">
              <a:solidFill>
                <a:srgbClr val="C00000">
                  <a:alpha val="80000"/>
                </a:srgb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02484" y="2117597"/>
              <a:ext cx="1224136" cy="1200329"/>
            </a:xfrm>
            <a:prstGeom prst="rect">
              <a:avLst/>
            </a:prstGeom>
            <a:noFill/>
          </p:spPr>
          <p:txBody>
            <a:bodyPr wrap="square" rtlCol="0">
              <a:spAutoFit/>
            </a:bodyPr>
            <a:lstStyle/>
            <a:p>
              <a:r>
                <a:rPr lang="en-US" dirty="0" smtClean="0"/>
                <a:t>E-mail reminders at start of weeks</a:t>
              </a:r>
              <a:endParaRPr lang="en-ZA" dirty="0"/>
            </a:p>
          </p:txBody>
        </p:sp>
        <p:cxnSp>
          <p:nvCxnSpPr>
            <p:cNvPr id="28" name="Straight Connector 27"/>
            <p:cNvCxnSpPr/>
            <p:nvPr/>
          </p:nvCxnSpPr>
          <p:spPr>
            <a:xfrm>
              <a:off x="3998327" y="5453608"/>
              <a:ext cx="0" cy="404748"/>
            </a:xfrm>
            <a:prstGeom prst="line">
              <a:avLst/>
            </a:prstGeom>
          </p:spPr>
          <p:style>
            <a:lnRef idx="3">
              <a:schemeClr val="accent6"/>
            </a:lnRef>
            <a:fillRef idx="0">
              <a:schemeClr val="accent6"/>
            </a:fillRef>
            <a:effectRef idx="2">
              <a:schemeClr val="accent6"/>
            </a:effectRef>
            <a:fontRef idx="minor">
              <a:schemeClr val="tx1"/>
            </a:fontRef>
          </p:style>
        </p:cxnSp>
        <p:cxnSp>
          <p:nvCxnSpPr>
            <p:cNvPr id="29" name="Straight Connector 28"/>
            <p:cNvCxnSpPr/>
            <p:nvPr/>
          </p:nvCxnSpPr>
          <p:spPr>
            <a:xfrm>
              <a:off x="5726146" y="5453608"/>
              <a:ext cx="0" cy="404748"/>
            </a:xfrm>
            <a:prstGeom prst="line">
              <a:avLst/>
            </a:prstGeom>
          </p:spPr>
          <p:style>
            <a:lnRef idx="3">
              <a:schemeClr val="accent6"/>
            </a:lnRef>
            <a:fillRef idx="0">
              <a:schemeClr val="accent6"/>
            </a:fillRef>
            <a:effectRef idx="2">
              <a:schemeClr val="accent6"/>
            </a:effectRef>
            <a:fontRef idx="minor">
              <a:schemeClr val="tx1"/>
            </a:fontRef>
          </p:style>
        </p:cxnSp>
        <p:cxnSp>
          <p:nvCxnSpPr>
            <p:cNvPr id="30" name="Straight Connector 29"/>
            <p:cNvCxnSpPr/>
            <p:nvPr/>
          </p:nvCxnSpPr>
          <p:spPr>
            <a:xfrm>
              <a:off x="7380312" y="5453608"/>
              <a:ext cx="0" cy="404748"/>
            </a:xfrm>
            <a:prstGeom prst="line">
              <a:avLst/>
            </a:prstGeom>
          </p:spPr>
          <p:style>
            <a:lnRef idx="3">
              <a:schemeClr val="accent6"/>
            </a:lnRef>
            <a:fillRef idx="0">
              <a:schemeClr val="accent6"/>
            </a:fillRef>
            <a:effectRef idx="2">
              <a:schemeClr val="accent6"/>
            </a:effectRef>
            <a:fontRef idx="minor">
              <a:schemeClr val="tx1"/>
            </a:fontRef>
          </p:style>
        </p:cxnSp>
        <p:cxnSp>
          <p:nvCxnSpPr>
            <p:cNvPr id="31" name="Straight Connector 30"/>
            <p:cNvCxnSpPr/>
            <p:nvPr/>
          </p:nvCxnSpPr>
          <p:spPr>
            <a:xfrm>
              <a:off x="2393182" y="5453608"/>
              <a:ext cx="0" cy="404748"/>
            </a:xfrm>
            <a:prstGeom prst="line">
              <a:avLst/>
            </a:prstGeom>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4968702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Learning</a:t>
            </a:r>
            <a:endParaRPr lang="en-ZA" dirty="0"/>
          </a:p>
        </p:txBody>
      </p:sp>
      <p:pic>
        <p:nvPicPr>
          <p:cNvPr id="5" name="Picture 4"/>
          <p:cNvPicPr>
            <a:picLocks noChangeAspect="1"/>
          </p:cNvPicPr>
          <p:nvPr/>
        </p:nvPicPr>
        <p:blipFill>
          <a:blip r:embed="rId2"/>
          <a:stretch>
            <a:fillRect/>
          </a:stretch>
        </p:blipFill>
        <p:spPr>
          <a:xfrm>
            <a:off x="457200" y="1700808"/>
            <a:ext cx="8165525" cy="4896544"/>
          </a:xfrm>
          <a:prstGeom prst="rect">
            <a:avLst/>
          </a:prstGeom>
        </p:spPr>
      </p:pic>
    </p:spTree>
    <p:extLst>
      <p:ext uri="{BB962C8B-B14F-4D97-AF65-F5344CB8AC3E}">
        <p14:creationId xmlns:p14="http://schemas.microsoft.com/office/powerpoint/2010/main" val="1470018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Analytics</a:t>
            </a:r>
            <a:endParaRPr lang="en-US" dirty="0"/>
          </a:p>
        </p:txBody>
      </p:sp>
      <p:sp>
        <p:nvSpPr>
          <p:cNvPr id="3" name="Content Placeholder 2"/>
          <p:cNvSpPr>
            <a:spLocks noGrp="1"/>
          </p:cNvSpPr>
          <p:nvPr>
            <p:ph idx="1"/>
          </p:nvPr>
        </p:nvSpPr>
        <p:spPr>
          <a:xfrm>
            <a:off x="457200" y="1600200"/>
            <a:ext cx="7787208" cy="4525963"/>
          </a:xfrm>
        </p:spPr>
        <p:txBody>
          <a:bodyPr>
            <a:normAutofit fontScale="92500"/>
          </a:bodyPr>
          <a:lstStyle/>
          <a:p>
            <a:pPr marL="400050" lvl="1" indent="0">
              <a:buNone/>
            </a:pPr>
            <a:r>
              <a:rPr lang="en-US" sz="3600" dirty="0" smtClean="0"/>
              <a:t>… is the measurement, collection, analysis and reporting of data about learners and their contexts, for </a:t>
            </a:r>
            <a:r>
              <a:rPr lang="en-US" sz="3600" dirty="0"/>
              <a:t>purposes of understanding </a:t>
            </a:r>
            <a:r>
              <a:rPr lang="en-ZA" sz="3600" dirty="0"/>
              <a:t>and optimising learning and the environments in which it occurs.  </a:t>
            </a:r>
          </a:p>
          <a:p>
            <a:pPr marL="400050" lvl="1" indent="0">
              <a:buNone/>
            </a:pPr>
            <a:endParaRPr lang="en-US" sz="4000" b="1" i="1" dirty="0"/>
          </a:p>
          <a:p>
            <a:pPr marL="400050" lvl="1" indent="0">
              <a:buNone/>
            </a:pPr>
            <a:endParaRPr lang="en-ZA" sz="4000" b="1" i="1" dirty="0" smtClean="0"/>
          </a:p>
          <a:p>
            <a:pPr marL="0" indent="0" algn="r">
              <a:buNone/>
            </a:pPr>
            <a:r>
              <a:rPr lang="en-ZA" sz="2000" i="1" dirty="0" smtClean="0">
                <a:hlinkClick r:id="rId2"/>
              </a:rPr>
              <a:t>https</a:t>
            </a:r>
            <a:r>
              <a:rPr lang="en-ZA" sz="2000" i="1" dirty="0">
                <a:hlinkClick r:id="rId2"/>
              </a:rPr>
              <a:t>://</a:t>
            </a:r>
            <a:r>
              <a:rPr lang="en-ZA" sz="2000" i="1" dirty="0" smtClean="0">
                <a:hlinkClick r:id="rId2"/>
              </a:rPr>
              <a:t>tekri.athabascau.ca/analytics</a:t>
            </a:r>
            <a:endParaRPr lang="en-ZA" sz="2000" i="1" dirty="0"/>
          </a:p>
          <a:p>
            <a:endParaRPr lang="en-US" dirty="0"/>
          </a:p>
        </p:txBody>
      </p:sp>
      <p:pic>
        <p:nvPicPr>
          <p:cNvPr id="4" name="Picture 1" descr="sola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869160"/>
            <a:ext cx="2259012"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2990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Facebook: all </a:t>
            </a:r>
            <a:r>
              <a:rPr lang="en-ZA" dirty="0"/>
              <a:t>friend </a:t>
            </a:r>
            <a:r>
              <a:rPr lang="en-ZA" dirty="0" smtClean="0"/>
              <a:t>relationships</a:t>
            </a:r>
            <a:endParaRPr lang="en-ZA"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endParaRPr lang="en-ZA" dirty="0" smtClean="0"/>
          </a:p>
          <a:p>
            <a:endParaRPr lang="en-ZA" dirty="0"/>
          </a:p>
          <a:p>
            <a:endParaRPr lang="en-ZA" dirty="0" smtClean="0"/>
          </a:p>
          <a:p>
            <a:endParaRPr lang="en-ZA" dirty="0"/>
          </a:p>
          <a:p>
            <a:endParaRPr lang="en-ZA" dirty="0" smtClean="0"/>
          </a:p>
          <a:p>
            <a:endParaRPr lang="en-ZA" dirty="0"/>
          </a:p>
          <a:p>
            <a:endParaRPr lang="en-ZA" dirty="0" smtClean="0"/>
          </a:p>
          <a:p>
            <a:pPr marL="0" indent="0" algn="ctr">
              <a:buNone/>
            </a:pPr>
            <a:r>
              <a:rPr lang="en-ZA" dirty="0" smtClean="0"/>
              <a:t/>
            </a:r>
            <a:br>
              <a:rPr lang="en-ZA" dirty="0" smtClean="0"/>
            </a:br>
            <a:r>
              <a:rPr lang="en-ZA" dirty="0" smtClean="0"/>
              <a:t>	</a:t>
            </a:r>
            <a:br>
              <a:rPr lang="en-ZA" dirty="0" smtClean="0"/>
            </a:br>
            <a:r>
              <a:rPr lang="en-ZA" dirty="0" smtClean="0"/>
              <a:t/>
            </a:r>
            <a:br>
              <a:rPr lang="en-ZA" dirty="0" smtClean="0"/>
            </a:br>
            <a:r>
              <a:rPr lang="en-ZA" dirty="0" smtClean="0"/>
              <a:t/>
            </a:r>
            <a:br>
              <a:rPr lang="en-ZA" dirty="0" smtClean="0"/>
            </a:br>
            <a:r>
              <a:rPr lang="en-ZA" sz="2400" dirty="0" smtClean="0"/>
              <a:t>Paul Butler </a:t>
            </a:r>
            <a:r>
              <a:rPr lang="en-ZA" sz="1400" dirty="0" smtClean="0">
                <a:hlinkClick r:id="rId3"/>
              </a:rPr>
              <a:t>http</a:t>
            </a:r>
            <a:r>
              <a:rPr lang="en-ZA" sz="1400" dirty="0">
                <a:hlinkClick r:id="rId3"/>
              </a:rPr>
              <a:t>://</a:t>
            </a:r>
            <a:r>
              <a:rPr lang="en-ZA" sz="1400" dirty="0" smtClean="0">
                <a:hlinkClick r:id="rId3"/>
              </a:rPr>
              <a:t>www.facebook.com/notes/facebook-engineering/visualizing-friendships/469716398919</a:t>
            </a:r>
            <a:endParaRPr lang="en-ZA" sz="1400" dirty="0"/>
          </a:p>
        </p:txBody>
      </p:sp>
      <p:pic>
        <p:nvPicPr>
          <p:cNvPr id="3074" name="Picture 2" descr="Facebook-friendship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8453" y="1676400"/>
            <a:ext cx="7620000" cy="3800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9670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24566" y="225806"/>
            <a:ext cx="7863092" cy="6284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51520" y="74736"/>
            <a:ext cx="8649401" cy="671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755576" y="90197"/>
            <a:ext cx="4403196" cy="1844824"/>
          </a:xfrm>
        </p:spPr>
        <p:txBody>
          <a:bodyPr>
            <a:normAutofit fontScale="90000"/>
          </a:bodyPr>
          <a:lstStyle/>
          <a:p>
            <a:pPr algn="l"/>
            <a:r>
              <a:rPr lang="en-ZA" dirty="0" smtClean="0"/>
              <a:t>1</a:t>
            </a:r>
            <a:r>
              <a:rPr lang="en-ZA" baseline="30000" dirty="0" smtClean="0"/>
              <a:t>st</a:t>
            </a:r>
            <a:r>
              <a:rPr lang="en-ZA" dirty="0" smtClean="0"/>
              <a:t> year course combinations</a:t>
            </a:r>
            <a:br>
              <a:rPr lang="en-ZA" dirty="0" smtClean="0"/>
            </a:br>
            <a:r>
              <a:rPr lang="en-ZA" dirty="0" smtClean="0"/>
              <a:t>at UCT</a:t>
            </a:r>
            <a:endParaRPr lang="en-ZA" dirty="0"/>
          </a:p>
        </p:txBody>
      </p:sp>
      <p:sp>
        <p:nvSpPr>
          <p:cNvPr id="4" name="TextBox 3"/>
          <p:cNvSpPr txBox="1"/>
          <p:nvPr/>
        </p:nvSpPr>
        <p:spPr>
          <a:xfrm>
            <a:off x="7787847" y="1268760"/>
            <a:ext cx="1261884" cy="830997"/>
          </a:xfrm>
          <a:prstGeom prst="rect">
            <a:avLst/>
          </a:prstGeom>
          <a:noFill/>
        </p:spPr>
        <p:txBody>
          <a:bodyPr wrap="none" rtlCol="0">
            <a:spAutoFit/>
          </a:bodyPr>
          <a:lstStyle/>
          <a:p>
            <a:r>
              <a:rPr lang="en-ZA" sz="2400" b="1" dirty="0" smtClean="0">
                <a:solidFill>
                  <a:schemeClr val="tx2">
                    <a:lumMod val="75000"/>
                  </a:schemeClr>
                </a:solidFill>
              </a:rPr>
              <a:t>Health</a:t>
            </a:r>
            <a:br>
              <a:rPr lang="en-ZA" sz="2400" b="1" dirty="0" smtClean="0">
                <a:solidFill>
                  <a:schemeClr val="tx2">
                    <a:lumMod val="75000"/>
                  </a:schemeClr>
                </a:solidFill>
              </a:rPr>
            </a:br>
            <a:r>
              <a:rPr lang="en-ZA" sz="2400" b="1" dirty="0" smtClean="0">
                <a:solidFill>
                  <a:schemeClr val="tx2">
                    <a:lumMod val="75000"/>
                  </a:schemeClr>
                </a:solidFill>
              </a:rPr>
              <a:t>Sciences</a:t>
            </a:r>
            <a:endParaRPr lang="en-ZA" sz="2400" b="1" dirty="0">
              <a:solidFill>
                <a:schemeClr val="tx2">
                  <a:lumMod val="75000"/>
                </a:schemeClr>
              </a:solidFill>
            </a:endParaRPr>
          </a:p>
        </p:txBody>
      </p:sp>
      <p:sp>
        <p:nvSpPr>
          <p:cNvPr id="8" name="TextBox 7"/>
          <p:cNvSpPr txBox="1"/>
          <p:nvPr/>
        </p:nvSpPr>
        <p:spPr>
          <a:xfrm>
            <a:off x="7020272" y="5517232"/>
            <a:ext cx="1693092" cy="461665"/>
          </a:xfrm>
          <a:prstGeom prst="rect">
            <a:avLst/>
          </a:prstGeom>
          <a:noFill/>
        </p:spPr>
        <p:txBody>
          <a:bodyPr wrap="none" rtlCol="0">
            <a:spAutoFit/>
          </a:bodyPr>
          <a:lstStyle/>
          <a:p>
            <a:r>
              <a:rPr lang="en-ZA" sz="2400" b="1" dirty="0" smtClean="0">
                <a:solidFill>
                  <a:schemeClr val="tx2">
                    <a:lumMod val="75000"/>
                  </a:schemeClr>
                </a:solidFill>
              </a:rPr>
              <a:t>Engineering</a:t>
            </a:r>
            <a:endParaRPr lang="en-ZA" sz="2400" b="1" dirty="0">
              <a:solidFill>
                <a:schemeClr val="tx2">
                  <a:lumMod val="75000"/>
                </a:schemeClr>
              </a:solidFill>
            </a:endParaRPr>
          </a:p>
        </p:txBody>
      </p:sp>
      <p:sp>
        <p:nvSpPr>
          <p:cNvPr id="9" name="TextBox 8"/>
          <p:cNvSpPr txBox="1"/>
          <p:nvPr/>
        </p:nvSpPr>
        <p:spPr>
          <a:xfrm>
            <a:off x="5868144" y="3032093"/>
            <a:ext cx="1648208" cy="461665"/>
          </a:xfrm>
          <a:prstGeom prst="rect">
            <a:avLst/>
          </a:prstGeom>
          <a:noFill/>
        </p:spPr>
        <p:txBody>
          <a:bodyPr wrap="none" rtlCol="0">
            <a:spAutoFit/>
          </a:bodyPr>
          <a:lstStyle/>
          <a:p>
            <a:r>
              <a:rPr lang="en-ZA" sz="2400" b="1" dirty="0" smtClean="0">
                <a:solidFill>
                  <a:schemeClr val="tx2">
                    <a:lumMod val="75000"/>
                  </a:schemeClr>
                </a:solidFill>
              </a:rPr>
              <a:t>Humanities</a:t>
            </a:r>
            <a:endParaRPr lang="en-ZA" sz="2400" b="1" dirty="0">
              <a:solidFill>
                <a:schemeClr val="tx2">
                  <a:lumMod val="75000"/>
                </a:schemeClr>
              </a:solidFill>
            </a:endParaRPr>
          </a:p>
        </p:txBody>
      </p:sp>
      <p:sp>
        <p:nvSpPr>
          <p:cNvPr id="10" name="TextBox 9"/>
          <p:cNvSpPr txBox="1"/>
          <p:nvPr/>
        </p:nvSpPr>
        <p:spPr>
          <a:xfrm>
            <a:off x="3563888" y="5281423"/>
            <a:ext cx="1138453" cy="461665"/>
          </a:xfrm>
          <a:prstGeom prst="rect">
            <a:avLst/>
          </a:prstGeom>
          <a:noFill/>
        </p:spPr>
        <p:txBody>
          <a:bodyPr wrap="none" rtlCol="0">
            <a:spAutoFit/>
          </a:bodyPr>
          <a:lstStyle/>
          <a:p>
            <a:r>
              <a:rPr lang="en-ZA" sz="2400" b="1" dirty="0" smtClean="0">
                <a:solidFill>
                  <a:schemeClr val="tx2">
                    <a:lumMod val="75000"/>
                  </a:schemeClr>
                </a:solidFill>
              </a:rPr>
              <a:t>Science</a:t>
            </a:r>
            <a:endParaRPr lang="en-ZA" sz="2400" b="1" dirty="0">
              <a:solidFill>
                <a:schemeClr val="tx2">
                  <a:lumMod val="75000"/>
                </a:schemeClr>
              </a:solidFill>
            </a:endParaRPr>
          </a:p>
        </p:txBody>
      </p:sp>
      <p:sp>
        <p:nvSpPr>
          <p:cNvPr id="11" name="TextBox 10"/>
          <p:cNvSpPr txBox="1"/>
          <p:nvPr/>
        </p:nvSpPr>
        <p:spPr>
          <a:xfrm>
            <a:off x="683568" y="3146556"/>
            <a:ext cx="1557286" cy="461665"/>
          </a:xfrm>
          <a:prstGeom prst="rect">
            <a:avLst/>
          </a:prstGeom>
          <a:noFill/>
        </p:spPr>
        <p:txBody>
          <a:bodyPr wrap="none" rtlCol="0">
            <a:spAutoFit/>
          </a:bodyPr>
          <a:lstStyle/>
          <a:p>
            <a:r>
              <a:rPr lang="en-ZA" sz="2400" b="1" dirty="0" smtClean="0">
                <a:solidFill>
                  <a:schemeClr val="tx2">
                    <a:lumMod val="75000"/>
                  </a:schemeClr>
                </a:solidFill>
              </a:rPr>
              <a:t>Commerce</a:t>
            </a:r>
            <a:endParaRPr lang="en-ZA" sz="2400" b="1" dirty="0">
              <a:solidFill>
                <a:schemeClr val="tx2">
                  <a:lumMod val="75000"/>
                </a:schemeClr>
              </a:solidFill>
            </a:endParaRPr>
          </a:p>
        </p:txBody>
      </p:sp>
    </p:spTree>
    <p:extLst>
      <p:ext uri="{BB962C8B-B14F-4D97-AF65-F5344CB8AC3E}">
        <p14:creationId xmlns:p14="http://schemas.microsoft.com/office/powerpoint/2010/main" val="14034344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289925" y="2132856"/>
            <a:ext cx="4860032" cy="3709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ZA" dirty="0" smtClean="0">
                <a:solidFill>
                  <a:schemeClr val="tx1">
                    <a:lumMod val="50000"/>
                    <a:lumOff val="50000"/>
                  </a:schemeClr>
                </a:solidFill>
              </a:rPr>
              <a:t>[3]</a:t>
            </a:r>
            <a:r>
              <a:rPr lang="en-ZA" dirty="0" smtClean="0"/>
              <a:t> UCT and social media</a:t>
            </a:r>
            <a:endParaRPr lang="en-ZA" dirty="0"/>
          </a:p>
        </p:txBody>
      </p:sp>
      <p:sp>
        <p:nvSpPr>
          <p:cNvPr id="4" name="Oval 3"/>
          <p:cNvSpPr/>
          <p:nvPr/>
        </p:nvSpPr>
        <p:spPr>
          <a:xfrm>
            <a:off x="4041612" y="3956005"/>
            <a:ext cx="2232248" cy="1080120"/>
          </a:xfrm>
          <a:prstGeom prst="ellipse">
            <a:avLst/>
          </a:prstGeom>
          <a:noFill/>
          <a:ln w="127000">
            <a:solidFill>
              <a:srgbClr val="FF0000"/>
            </a:solidFill>
          </a:ln>
          <a:effectLst>
            <a:glow rad="190500">
              <a:schemeClr val="bg1">
                <a:lumMod val="50000"/>
                <a:alpha val="50000"/>
              </a:schemeClr>
            </a:glow>
            <a:innerShdw blurRad="190500" dist="127000" dir="2700000">
              <a:schemeClr val="bg1">
                <a:lumMod val="50000"/>
                <a:alpha val="50000"/>
              </a:schemeClr>
            </a:innerShdw>
          </a:effectLst>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a:xfrm>
            <a:off x="457200" y="1600200"/>
            <a:ext cx="4402832" cy="4657995"/>
          </a:xfrm>
        </p:spPr>
        <p:txBody>
          <a:bodyPr>
            <a:normAutofit/>
          </a:bodyPr>
          <a:lstStyle/>
          <a:p>
            <a:pPr marL="0" indent="0">
              <a:buNone/>
            </a:pPr>
            <a:endParaRPr lang="en-ZA" sz="2400" dirty="0" smtClean="0"/>
          </a:p>
          <a:p>
            <a:pPr marL="0" indent="0">
              <a:buNone/>
            </a:pPr>
            <a:r>
              <a:rPr lang="en-ZA" dirty="0" smtClean="0"/>
              <a:t>Prominent links to:</a:t>
            </a:r>
          </a:p>
          <a:p>
            <a:pPr lvl="1"/>
            <a:r>
              <a:rPr lang="en-ZA" dirty="0" err="1" smtClean="0"/>
              <a:t>Facebook</a:t>
            </a:r>
            <a:endParaRPr lang="en-ZA" dirty="0" smtClean="0"/>
          </a:p>
          <a:p>
            <a:pPr lvl="1"/>
            <a:r>
              <a:rPr lang="en-ZA" dirty="0" err="1" smtClean="0"/>
              <a:t>Flickr</a:t>
            </a:r>
            <a:endParaRPr lang="en-ZA" dirty="0"/>
          </a:p>
          <a:p>
            <a:pPr lvl="1"/>
            <a:r>
              <a:rPr lang="en-ZA" dirty="0" smtClean="0"/>
              <a:t>LinkedIn</a:t>
            </a:r>
          </a:p>
          <a:p>
            <a:pPr lvl="1"/>
            <a:r>
              <a:rPr lang="en-ZA" dirty="0" smtClean="0"/>
              <a:t>Twitter</a:t>
            </a:r>
            <a:endParaRPr lang="en-ZA" dirty="0"/>
          </a:p>
          <a:p>
            <a:pPr lvl="1"/>
            <a:endParaRPr lang="en-ZA" dirty="0" smtClean="0"/>
          </a:p>
        </p:txBody>
      </p:sp>
    </p:spTree>
    <p:extLst>
      <p:ext uri="{BB962C8B-B14F-4D97-AF65-F5344CB8AC3E}">
        <p14:creationId xmlns:p14="http://schemas.microsoft.com/office/powerpoint/2010/main" val="24706982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Twitter: helicopter crash at UCT</a:t>
            </a:r>
            <a:endParaRPr lang="en-ZA" dirty="0"/>
          </a:p>
        </p:txBody>
      </p:sp>
      <p:grpSp>
        <p:nvGrpSpPr>
          <p:cNvPr id="4" name="Group 3"/>
          <p:cNvGrpSpPr/>
          <p:nvPr/>
        </p:nvGrpSpPr>
        <p:grpSpPr>
          <a:xfrm>
            <a:off x="683568" y="1610435"/>
            <a:ext cx="8460432" cy="5228879"/>
            <a:chOff x="683568" y="1610435"/>
            <a:chExt cx="8460432" cy="5228879"/>
          </a:xfrm>
        </p:grpSpPr>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826818" y="1610435"/>
              <a:ext cx="5317182" cy="5228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descr="http://www.bluelightdistrict.org/wp/wp-content/uploads/2011/08/tweetsperminut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3568" y="4490112"/>
              <a:ext cx="3143250" cy="178323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ular Callout 6"/>
            <p:cNvSpPr/>
            <p:nvPr/>
          </p:nvSpPr>
          <p:spPr>
            <a:xfrm>
              <a:off x="2255193" y="4725144"/>
              <a:ext cx="1247167" cy="864096"/>
            </a:xfrm>
            <a:prstGeom prst="wedgeRectCallout">
              <a:avLst>
                <a:gd name="adj1" fmla="val -75122"/>
                <a:gd name="adj2" fmla="val 664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2 hours after the event</a:t>
              </a:r>
              <a:endParaRPr lang="en-ZA" dirty="0"/>
            </a:p>
          </p:txBody>
        </p:sp>
      </p:grpSp>
      <p:sp>
        <p:nvSpPr>
          <p:cNvPr id="3" name="Content Placeholder 2"/>
          <p:cNvSpPr>
            <a:spLocks noGrp="1"/>
          </p:cNvSpPr>
          <p:nvPr>
            <p:ph idx="1"/>
          </p:nvPr>
        </p:nvSpPr>
        <p:spPr>
          <a:xfrm>
            <a:off x="457200" y="1600200"/>
            <a:ext cx="4330824" cy="4525963"/>
          </a:xfrm>
        </p:spPr>
        <p:txBody>
          <a:bodyPr/>
          <a:lstStyle/>
          <a:p>
            <a:r>
              <a:rPr lang="en-ZA" dirty="0" smtClean="0"/>
              <a:t>Peak of </a:t>
            </a:r>
            <a:r>
              <a:rPr lang="en-ZA" dirty="0"/>
              <a:t>140 tweets </a:t>
            </a:r>
            <a:r>
              <a:rPr lang="en-ZA" dirty="0" smtClean="0"/>
              <a:t/>
            </a:r>
            <a:br>
              <a:rPr lang="en-ZA" dirty="0" smtClean="0"/>
            </a:br>
            <a:r>
              <a:rPr lang="en-ZA" dirty="0" smtClean="0"/>
              <a:t>in 5 minutes</a:t>
            </a:r>
          </a:p>
          <a:p>
            <a:r>
              <a:rPr lang="en-ZA" dirty="0" smtClean="0"/>
              <a:t>Media organisations tweets get re-tweeted</a:t>
            </a:r>
          </a:p>
          <a:p>
            <a:r>
              <a:rPr lang="en-ZA" dirty="0" smtClean="0"/>
              <a:t>Crash or hard-landing?</a:t>
            </a:r>
            <a:endParaRPr lang="en-ZA" dirty="0"/>
          </a:p>
        </p:txBody>
      </p:sp>
    </p:spTree>
    <p:extLst>
      <p:ext uri="{BB962C8B-B14F-4D97-AF65-F5344CB8AC3E}">
        <p14:creationId xmlns:p14="http://schemas.microsoft.com/office/powerpoint/2010/main" val="28055582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99392"/>
            <a:ext cx="9276523" cy="6957392"/>
          </a:xfrm>
        </p:spPr>
      </p:pic>
      <p:sp>
        <p:nvSpPr>
          <p:cNvPr id="5" name="TextBox 4"/>
          <p:cNvSpPr txBox="1"/>
          <p:nvPr/>
        </p:nvSpPr>
        <p:spPr>
          <a:xfrm>
            <a:off x="2375248" y="6381328"/>
            <a:ext cx="6768752" cy="369332"/>
          </a:xfrm>
          <a:prstGeom prst="rect">
            <a:avLst/>
          </a:prstGeom>
          <a:noFill/>
        </p:spPr>
        <p:txBody>
          <a:bodyPr wrap="square" rtlCol="0">
            <a:spAutoFit/>
          </a:bodyPr>
          <a:lstStyle/>
          <a:p>
            <a:pPr algn="r"/>
            <a:r>
              <a:rPr lang="en-ZA" dirty="0" smtClean="0">
                <a:solidFill>
                  <a:schemeClr val="bg1">
                    <a:lumMod val="75000"/>
                  </a:schemeClr>
                </a:solidFill>
              </a:rPr>
              <a:t>Ian Barbour - http://www.flickr.com/people/barbourians/</a:t>
            </a:r>
            <a:endParaRPr lang="en-ZA" dirty="0">
              <a:solidFill>
                <a:schemeClr val="bg1">
                  <a:lumMod val="75000"/>
                </a:schemeClr>
              </a:solidFill>
            </a:endParaRPr>
          </a:p>
        </p:txBody>
      </p:sp>
      <p:sp>
        <p:nvSpPr>
          <p:cNvPr id="6" name="Title 1"/>
          <p:cNvSpPr txBox="1">
            <a:spLocks/>
          </p:cNvSpPr>
          <p:nvPr/>
        </p:nvSpPr>
        <p:spPr>
          <a:xfrm>
            <a:off x="52346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t>Twitter: #</a:t>
            </a:r>
            <a:r>
              <a:rPr lang="en-ZA" dirty="0" err="1" smtClean="0"/>
              <a:t>RhodesMustFall</a:t>
            </a:r>
            <a:r>
              <a:rPr lang="en-ZA" dirty="0" smtClean="0"/>
              <a:t> #UCT</a:t>
            </a:r>
            <a:endParaRPr lang="en-ZA" dirty="0"/>
          </a:p>
        </p:txBody>
      </p:sp>
    </p:spTree>
    <p:extLst>
      <p:ext uri="{BB962C8B-B14F-4D97-AF65-F5344CB8AC3E}">
        <p14:creationId xmlns:p14="http://schemas.microsoft.com/office/powerpoint/2010/main" val="10144727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nvPr>
        </p:nvGraphicFramePr>
        <p:xfrm>
          <a:off x="683568" y="1772816"/>
          <a:ext cx="7848872"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a:spLocks noGrp="1"/>
          </p:cNvSpPr>
          <p:nvPr>
            <p:ph type="title"/>
          </p:nvPr>
        </p:nvSpPr>
        <p:spPr>
          <a:xfrm>
            <a:off x="457200" y="274638"/>
            <a:ext cx="8229600" cy="1143000"/>
          </a:xfrm>
        </p:spPr>
        <p:txBody>
          <a:bodyPr/>
          <a:lstStyle/>
          <a:p>
            <a:r>
              <a:rPr lang="en-ZA" dirty="0" smtClean="0"/>
              <a:t>Twitter: viral #UCT</a:t>
            </a:r>
            <a:endParaRPr lang="en-ZA" dirty="0"/>
          </a:p>
        </p:txBody>
      </p:sp>
    </p:spTree>
    <p:extLst>
      <p:ext uri="{BB962C8B-B14F-4D97-AF65-F5344CB8AC3E}">
        <p14:creationId xmlns:p14="http://schemas.microsoft.com/office/powerpoint/2010/main" val="37185928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UCT on Twitter</a:t>
            </a:r>
            <a:endParaRPr lang="en-Z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772816"/>
            <a:ext cx="5991225" cy="4800600"/>
          </a:xfrm>
          <a:prstGeom prst="rect">
            <a:avLst/>
          </a:prstGeom>
        </p:spPr>
      </p:pic>
      <p:sp>
        <p:nvSpPr>
          <p:cNvPr id="7" name="Rectangular Callout 6"/>
          <p:cNvSpPr/>
          <p:nvPr/>
        </p:nvSpPr>
        <p:spPr>
          <a:xfrm>
            <a:off x="1547664" y="2364880"/>
            <a:ext cx="1656184" cy="792088"/>
          </a:xfrm>
          <a:prstGeom prst="wedgeRectCallout">
            <a:avLst>
              <a:gd name="adj1" fmla="val 56833"/>
              <a:gd name="adj2" fmla="val 159377"/>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a:t>Statue </a:t>
            </a:r>
            <a:r>
              <a:rPr lang="en-ZA" dirty="0" smtClean="0"/>
              <a:t>protest starts</a:t>
            </a:r>
            <a:endParaRPr lang="en-ZA" dirty="0"/>
          </a:p>
        </p:txBody>
      </p:sp>
      <p:sp>
        <p:nvSpPr>
          <p:cNvPr id="8" name="Rectangular Callout 7"/>
          <p:cNvSpPr/>
          <p:nvPr/>
        </p:nvSpPr>
        <p:spPr>
          <a:xfrm>
            <a:off x="6558168" y="2532262"/>
            <a:ext cx="1220673" cy="624458"/>
          </a:xfrm>
          <a:prstGeom prst="wedgeRectCallout">
            <a:avLst>
              <a:gd name="adj1" fmla="val -86758"/>
              <a:gd name="adj2" fmla="val 128474"/>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Statue moved</a:t>
            </a:r>
            <a:endParaRPr lang="en-ZA" dirty="0"/>
          </a:p>
        </p:txBody>
      </p:sp>
      <p:sp>
        <p:nvSpPr>
          <p:cNvPr id="9" name="Rectangular Callout 8"/>
          <p:cNvSpPr/>
          <p:nvPr/>
        </p:nvSpPr>
        <p:spPr>
          <a:xfrm>
            <a:off x="3923928" y="2212419"/>
            <a:ext cx="1657146" cy="944301"/>
          </a:xfrm>
          <a:prstGeom prst="wedgeRectCallout">
            <a:avLst>
              <a:gd name="adj1" fmla="val -49136"/>
              <a:gd name="adj2" fmla="val 165791"/>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Occupy  UCT’s administration building</a:t>
            </a:r>
            <a:endParaRPr lang="en-ZA" dirty="0"/>
          </a:p>
        </p:txBody>
      </p:sp>
    </p:spTree>
    <p:extLst>
      <p:ext uri="{BB962C8B-B14F-4D97-AF65-F5344CB8AC3E}">
        <p14:creationId xmlns:p14="http://schemas.microsoft.com/office/powerpoint/2010/main" val="90466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0" y="-171400"/>
            <a:ext cx="11161240" cy="7200800"/>
          </a:xfrm>
          <a:prstGeom prst="rect">
            <a:avLst/>
          </a:prstGeom>
        </p:spPr>
      </p:pic>
      <p:sp>
        <p:nvSpPr>
          <p:cNvPr id="5" name="Title 1"/>
          <p:cNvSpPr>
            <a:spLocks noGrp="1"/>
          </p:cNvSpPr>
          <p:nvPr>
            <p:ph type="title"/>
          </p:nvPr>
        </p:nvSpPr>
        <p:spPr>
          <a:xfrm>
            <a:off x="457200" y="274638"/>
            <a:ext cx="8229600" cy="1143000"/>
          </a:xfrm>
        </p:spPr>
        <p:txBody>
          <a:bodyPr>
            <a:normAutofit/>
          </a:bodyPr>
          <a:lstStyle/>
          <a:p>
            <a:r>
              <a:rPr lang="en-US" dirty="0" smtClean="0"/>
              <a:t>Amplifying </a:t>
            </a:r>
            <a:r>
              <a:rPr lang="en-ZA" dirty="0"/>
              <a:t>#</a:t>
            </a:r>
            <a:r>
              <a:rPr lang="en-ZA" dirty="0" err="1" smtClean="0"/>
              <a:t>RhodesMustFall</a:t>
            </a:r>
            <a:endParaRPr lang="en-ZA" dirty="0"/>
          </a:p>
        </p:txBody>
      </p:sp>
      <p:sp>
        <p:nvSpPr>
          <p:cNvPr id="6" name="Rectangular Callout 5"/>
          <p:cNvSpPr/>
          <p:nvPr/>
        </p:nvSpPr>
        <p:spPr>
          <a:xfrm>
            <a:off x="6930008" y="1547366"/>
            <a:ext cx="1080120" cy="810940"/>
          </a:xfrm>
          <a:prstGeom prst="wedgeRectCallout">
            <a:avLst>
              <a:gd name="adj1" fmla="val -74343"/>
              <a:gd name="adj2" fmla="val 8604"/>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smtClean="0"/>
              <a:t>Mail &amp; Guardian</a:t>
            </a:r>
            <a:endParaRPr lang="en-ZA" i="1" dirty="0"/>
          </a:p>
        </p:txBody>
      </p:sp>
      <p:sp>
        <p:nvSpPr>
          <p:cNvPr id="7" name="Rectangular Callout 6"/>
          <p:cNvSpPr/>
          <p:nvPr/>
        </p:nvSpPr>
        <p:spPr>
          <a:xfrm>
            <a:off x="485120" y="1952836"/>
            <a:ext cx="1512168" cy="504056"/>
          </a:xfrm>
          <a:prstGeom prst="wedgeRectCallout">
            <a:avLst>
              <a:gd name="adj1" fmla="val 67531"/>
              <a:gd name="adj2" fmla="val 111853"/>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i="1" dirty="0" err="1" smtClean="0"/>
              <a:t>eNCA</a:t>
            </a:r>
            <a:r>
              <a:rPr lang="en-ZA" i="1" dirty="0" smtClean="0"/>
              <a:t> news</a:t>
            </a:r>
            <a:endParaRPr lang="en-ZA" i="1" dirty="0"/>
          </a:p>
        </p:txBody>
      </p:sp>
      <p:sp>
        <p:nvSpPr>
          <p:cNvPr id="8" name="Rectangular Callout 7"/>
          <p:cNvSpPr/>
          <p:nvPr/>
        </p:nvSpPr>
        <p:spPr>
          <a:xfrm>
            <a:off x="7487816" y="5877272"/>
            <a:ext cx="1044624" cy="620100"/>
          </a:xfrm>
          <a:prstGeom prst="wedgeRectCallout">
            <a:avLst>
              <a:gd name="adj1" fmla="val -74052"/>
              <a:gd name="adj2" fmla="val 11557"/>
            </a:avLst>
          </a:prstGeom>
          <a:solidFill>
            <a:schemeClr val="accent1">
              <a:alpha val="67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i="1" dirty="0" err="1"/>
              <a:t>Sisanda</a:t>
            </a:r>
            <a:r>
              <a:rPr lang="en-ZA" i="1" dirty="0"/>
              <a:t> </a:t>
            </a:r>
            <a:r>
              <a:rPr lang="en-ZA" i="1" dirty="0" err="1"/>
              <a:t>Nkoala</a:t>
            </a:r>
            <a:endParaRPr lang="en-ZA" i="1" dirty="0"/>
          </a:p>
        </p:txBody>
      </p:sp>
    </p:spTree>
    <p:extLst>
      <p:ext uri="{BB962C8B-B14F-4D97-AF65-F5344CB8AC3E}">
        <p14:creationId xmlns:p14="http://schemas.microsoft.com/office/powerpoint/2010/main" val="230851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Changing roles </a:t>
            </a:r>
            <a:r>
              <a:rPr lang="en-US" dirty="0"/>
              <a:t>of </a:t>
            </a:r>
            <a:r>
              <a:rPr lang="en-US" dirty="0" smtClean="0"/>
              <a:t>analytics</a:t>
            </a:r>
            <a:endParaRPr lang="en-US" dirty="0"/>
          </a:p>
        </p:txBody>
      </p:sp>
      <p:sp>
        <p:nvSpPr>
          <p:cNvPr id="5" name="Text Placeholder 4"/>
          <p:cNvSpPr>
            <a:spLocks noGrp="1"/>
          </p:cNvSpPr>
          <p:nvPr>
            <p:ph type="body" idx="1"/>
          </p:nvPr>
        </p:nvSpPr>
        <p:spPr/>
        <p:txBody>
          <a:bodyPr/>
          <a:lstStyle/>
          <a:p>
            <a:r>
              <a:rPr lang="en-US" dirty="0" smtClean="0"/>
              <a:t>A future with more data</a:t>
            </a:r>
            <a:endParaRPr lang="en-ZA" dirty="0"/>
          </a:p>
        </p:txBody>
      </p:sp>
    </p:spTree>
    <p:extLst>
      <p:ext uri="{BB962C8B-B14F-4D97-AF65-F5344CB8AC3E}">
        <p14:creationId xmlns:p14="http://schemas.microsoft.com/office/powerpoint/2010/main" val="23155587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Correlation </a:t>
            </a:r>
            <a:r>
              <a:rPr lang="en-ZA" dirty="0" smtClean="0"/>
              <a:t>and causation</a:t>
            </a:r>
            <a:endParaRPr lang="en-ZA" dirty="0"/>
          </a:p>
        </p:txBody>
      </p:sp>
      <p:sp>
        <p:nvSpPr>
          <p:cNvPr id="3" name="Content Placeholder 2"/>
          <p:cNvSpPr>
            <a:spLocks noGrp="1"/>
          </p:cNvSpPr>
          <p:nvPr>
            <p:ph idx="1"/>
          </p:nvPr>
        </p:nvSpPr>
        <p:spPr/>
        <p:txBody>
          <a:bodyPr>
            <a:normAutofit/>
          </a:bodyPr>
          <a:lstStyle/>
          <a:p>
            <a:r>
              <a:rPr lang="en-ZA" sz="3000" b="1" dirty="0">
                <a:solidFill>
                  <a:schemeClr val="accent2">
                    <a:lumMod val="50000"/>
                  </a:schemeClr>
                </a:solidFill>
              </a:rPr>
              <a:t>Correlation</a:t>
            </a:r>
            <a:r>
              <a:rPr lang="en-ZA" dirty="0"/>
              <a:t> does not imply </a:t>
            </a:r>
            <a:r>
              <a:rPr lang="en-ZA" sz="3000" b="1" dirty="0">
                <a:solidFill>
                  <a:schemeClr val="accent2">
                    <a:lumMod val="50000"/>
                  </a:schemeClr>
                </a:solidFill>
              </a:rPr>
              <a:t>causation</a:t>
            </a:r>
          </a:p>
          <a:p>
            <a:endParaRPr lang="en-ZA" dirty="0"/>
          </a:p>
          <a:p>
            <a:pPr lvl="1"/>
            <a:r>
              <a:rPr lang="en-ZA" dirty="0" err="1" smtClean="0"/>
              <a:t>Covariation</a:t>
            </a:r>
            <a:r>
              <a:rPr lang="en-ZA" dirty="0" smtClean="0"/>
              <a:t> </a:t>
            </a:r>
            <a:r>
              <a:rPr lang="en-ZA" dirty="0"/>
              <a:t>is a necessary </a:t>
            </a:r>
            <a:r>
              <a:rPr lang="en-ZA" dirty="0" smtClean="0"/>
              <a:t>but </a:t>
            </a:r>
            <a:r>
              <a:rPr lang="en-ZA" dirty="0"/>
              <a:t>not </a:t>
            </a:r>
            <a:r>
              <a:rPr lang="en-ZA" dirty="0" smtClean="0"/>
              <a:t>a sufficient </a:t>
            </a:r>
            <a:r>
              <a:rPr lang="en-ZA" dirty="0"/>
              <a:t>condition for </a:t>
            </a:r>
            <a:r>
              <a:rPr lang="en-ZA" dirty="0" smtClean="0"/>
              <a:t>causality</a:t>
            </a:r>
          </a:p>
          <a:p>
            <a:pPr lvl="1"/>
            <a:endParaRPr lang="en-ZA" dirty="0"/>
          </a:p>
          <a:p>
            <a:pPr lvl="1"/>
            <a:r>
              <a:rPr lang="en-ZA" dirty="0"/>
              <a:t>Correlation is not causation </a:t>
            </a:r>
            <a:r>
              <a:rPr lang="en-ZA" dirty="0" smtClean="0"/>
              <a:t/>
            </a:r>
            <a:br>
              <a:rPr lang="en-ZA" dirty="0" smtClean="0"/>
            </a:br>
            <a:r>
              <a:rPr lang="en-ZA" dirty="0" smtClean="0"/>
              <a:t>(but could be a hint)</a:t>
            </a:r>
            <a:endParaRPr lang="en-ZA" dirty="0"/>
          </a:p>
          <a:p>
            <a:endParaRPr lang="en-ZA" dirty="0" smtClean="0"/>
          </a:p>
        </p:txBody>
      </p:sp>
    </p:spTree>
    <p:extLst>
      <p:ext uri="{BB962C8B-B14F-4D97-AF65-F5344CB8AC3E}">
        <p14:creationId xmlns:p14="http://schemas.microsoft.com/office/powerpoint/2010/main" val="1081905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Analytics</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91710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82550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 about Big Data thinking</a:t>
            </a:r>
            <a:endParaRPr lang="en-ZA" dirty="0"/>
          </a:p>
        </p:txBody>
      </p:sp>
      <p:sp>
        <p:nvSpPr>
          <p:cNvPr id="3" name="Content Placeholder 2"/>
          <p:cNvSpPr>
            <a:spLocks noGrp="1"/>
          </p:cNvSpPr>
          <p:nvPr>
            <p:ph idx="1"/>
          </p:nvPr>
        </p:nvSpPr>
        <p:spPr/>
        <p:txBody>
          <a:bodyPr>
            <a:normAutofit/>
          </a:bodyPr>
          <a:lstStyle/>
          <a:p>
            <a:r>
              <a:rPr lang="en-US" dirty="0"/>
              <a:t>Does </a:t>
            </a:r>
            <a:r>
              <a:rPr lang="en-US" dirty="0" smtClean="0"/>
              <a:t>Big Data…</a:t>
            </a:r>
          </a:p>
          <a:p>
            <a:pPr lvl="1"/>
            <a:r>
              <a:rPr lang="en-US" dirty="0" smtClean="0"/>
              <a:t>change </a:t>
            </a:r>
            <a:r>
              <a:rPr lang="en-US" dirty="0"/>
              <a:t>the definition of </a:t>
            </a:r>
            <a:r>
              <a:rPr lang="en-US" dirty="0" smtClean="0"/>
              <a:t>knowledge</a:t>
            </a:r>
          </a:p>
          <a:p>
            <a:pPr lvl="1"/>
            <a:r>
              <a:rPr lang="en-US" dirty="0" smtClean="0"/>
              <a:t>increase </a:t>
            </a:r>
            <a:r>
              <a:rPr lang="en-US" dirty="0"/>
              <a:t>objectivity and </a:t>
            </a:r>
            <a:r>
              <a:rPr lang="en-US" dirty="0" smtClean="0"/>
              <a:t>accuracy</a:t>
            </a:r>
          </a:p>
          <a:p>
            <a:pPr lvl="1"/>
            <a:r>
              <a:rPr lang="en-US" dirty="0" smtClean="0"/>
              <a:t>analysis improves with more data</a:t>
            </a:r>
          </a:p>
          <a:p>
            <a:pPr lvl="1"/>
            <a:r>
              <a:rPr lang="en-US" dirty="0"/>
              <a:t>m</a:t>
            </a:r>
            <a:r>
              <a:rPr lang="en-US" dirty="0" smtClean="0"/>
              <a:t>ake the context less critical</a:t>
            </a:r>
          </a:p>
          <a:p>
            <a:pPr lvl="1"/>
            <a:r>
              <a:rPr lang="en-US" dirty="0" smtClean="0"/>
              <a:t>availability means using the data is ethical</a:t>
            </a:r>
          </a:p>
          <a:p>
            <a:pPr lvl="1"/>
            <a:r>
              <a:rPr lang="en-US" dirty="0" smtClean="0"/>
              <a:t>reduce digital divides</a:t>
            </a:r>
          </a:p>
          <a:p>
            <a:pPr marL="0" indent="0" algn="r">
              <a:buNone/>
            </a:pPr>
            <a:r>
              <a:rPr lang="en-US" sz="2600" dirty="0" smtClean="0">
                <a:solidFill>
                  <a:schemeClr val="tx1">
                    <a:lumMod val="50000"/>
                    <a:lumOff val="50000"/>
                  </a:schemeClr>
                </a:solidFill>
              </a:rPr>
              <a:t/>
            </a:r>
            <a:br>
              <a:rPr lang="en-US" sz="2600" dirty="0" smtClean="0">
                <a:solidFill>
                  <a:schemeClr val="tx1">
                    <a:lumMod val="50000"/>
                    <a:lumOff val="50000"/>
                  </a:schemeClr>
                </a:solidFill>
              </a:rPr>
            </a:br>
            <a:r>
              <a:rPr lang="en-US" sz="1800" dirty="0" smtClean="0">
                <a:solidFill>
                  <a:schemeClr val="tx1">
                    <a:lumMod val="50000"/>
                    <a:lumOff val="50000"/>
                  </a:schemeClr>
                </a:solidFill>
              </a:rPr>
              <a:t>See (Boyd &amp; Crawford 2012</a:t>
            </a:r>
            <a:r>
              <a:rPr lang="en-US" sz="1800" dirty="0">
                <a:solidFill>
                  <a:schemeClr val="tx1">
                    <a:lumMod val="50000"/>
                    <a:lumOff val="50000"/>
                  </a:schemeClr>
                </a:solidFill>
              </a:rPr>
              <a:t>)</a:t>
            </a:r>
            <a:endParaRPr lang="en-ZA" sz="1800" dirty="0">
              <a:solidFill>
                <a:schemeClr val="tx1">
                  <a:lumMod val="50000"/>
                  <a:lumOff val="50000"/>
                </a:schemeClr>
              </a:solidFill>
            </a:endParaRPr>
          </a:p>
        </p:txBody>
      </p:sp>
    </p:spTree>
    <p:extLst>
      <p:ext uri="{BB962C8B-B14F-4D97-AF65-F5344CB8AC3E}">
        <p14:creationId xmlns:p14="http://schemas.microsoft.com/office/powerpoint/2010/main" val="19248171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Future scenarios</a:t>
            </a:r>
          </a:p>
        </p:txBody>
      </p:sp>
      <p:sp>
        <p:nvSpPr>
          <p:cNvPr id="3" name="Content Placeholder 2"/>
          <p:cNvSpPr>
            <a:spLocks noGrp="1"/>
          </p:cNvSpPr>
          <p:nvPr>
            <p:ph idx="1"/>
          </p:nvPr>
        </p:nvSpPr>
        <p:spPr>
          <a:xfrm>
            <a:off x="457200" y="1600200"/>
            <a:ext cx="8291264" cy="4525963"/>
          </a:xfrm>
        </p:spPr>
        <p:txBody>
          <a:bodyPr>
            <a:normAutofit fontScale="92500" lnSpcReduction="20000"/>
          </a:bodyPr>
          <a:lstStyle/>
          <a:p>
            <a:r>
              <a:rPr lang="en-ZA" dirty="0" smtClean="0"/>
              <a:t>Analytics informing educational research:</a:t>
            </a:r>
          </a:p>
          <a:p>
            <a:pPr lvl="1"/>
            <a:r>
              <a:rPr lang="en-ZA" dirty="0" smtClean="0"/>
              <a:t>Identifying unusual patterns - </a:t>
            </a:r>
            <a:r>
              <a:rPr lang="en-ZA" sz="3200" b="1" dirty="0" smtClean="0">
                <a:solidFill>
                  <a:schemeClr val="accent2">
                    <a:lumMod val="50000"/>
                  </a:schemeClr>
                </a:solidFill>
              </a:rPr>
              <a:t>raising </a:t>
            </a:r>
            <a:r>
              <a:rPr lang="en-ZA" sz="3200" b="1" dirty="0">
                <a:solidFill>
                  <a:schemeClr val="accent2">
                    <a:lumMod val="50000"/>
                  </a:schemeClr>
                </a:solidFill>
              </a:rPr>
              <a:t>questions</a:t>
            </a:r>
          </a:p>
          <a:p>
            <a:pPr lvl="1"/>
            <a:r>
              <a:rPr lang="en-ZA" dirty="0" smtClean="0"/>
              <a:t>Searching for patterns in data – </a:t>
            </a:r>
            <a:r>
              <a:rPr lang="en-ZA" sz="3200" b="1" dirty="0" smtClean="0">
                <a:solidFill>
                  <a:schemeClr val="accent2">
                    <a:lumMod val="50000"/>
                  </a:schemeClr>
                </a:solidFill>
              </a:rPr>
              <a:t>testing models</a:t>
            </a:r>
          </a:p>
          <a:p>
            <a:pPr lvl="1"/>
            <a:r>
              <a:rPr lang="en-ZA" sz="2600" dirty="0" smtClean="0"/>
              <a:t>Supporting experts </a:t>
            </a:r>
            <a:r>
              <a:rPr lang="en-ZA" sz="2600" dirty="0"/>
              <a:t>– </a:t>
            </a:r>
            <a:r>
              <a:rPr lang="en-ZA" sz="3000" b="1" dirty="0" smtClean="0">
                <a:solidFill>
                  <a:schemeClr val="accent2">
                    <a:lumMod val="50000"/>
                  </a:schemeClr>
                </a:solidFill>
              </a:rPr>
              <a:t>developmental cycle</a:t>
            </a:r>
            <a:endParaRPr lang="en-ZA" sz="3000" b="1" dirty="0">
              <a:solidFill>
                <a:schemeClr val="accent2">
                  <a:lumMod val="50000"/>
                </a:schemeClr>
              </a:solidFill>
            </a:endParaRPr>
          </a:p>
          <a:p>
            <a:pPr lvl="1"/>
            <a:r>
              <a:rPr lang="en-US" sz="3200" b="1" dirty="0" smtClean="0">
                <a:solidFill>
                  <a:schemeClr val="accent2">
                    <a:lumMod val="50000"/>
                  </a:schemeClr>
                </a:solidFill>
              </a:rPr>
              <a:t>New questions </a:t>
            </a:r>
            <a:r>
              <a:rPr lang="en-US" dirty="0" smtClean="0"/>
              <a:t>in new contexts</a:t>
            </a:r>
            <a:endParaRPr lang="en-ZA" dirty="0"/>
          </a:p>
          <a:p>
            <a:pPr lvl="1"/>
            <a:r>
              <a:rPr lang="en-ZA" dirty="0" smtClean="0"/>
              <a:t>Remember the</a:t>
            </a:r>
            <a:r>
              <a:rPr lang="en-ZA" sz="3200" b="1" dirty="0" smtClean="0">
                <a:solidFill>
                  <a:schemeClr val="accent2">
                    <a:lumMod val="50000"/>
                  </a:schemeClr>
                </a:solidFill>
              </a:rPr>
              <a:t> ethical</a:t>
            </a:r>
            <a:r>
              <a:rPr lang="en-ZA" dirty="0" smtClean="0"/>
              <a:t> considerations</a:t>
            </a:r>
          </a:p>
          <a:p>
            <a:endParaRPr lang="en-ZA" sz="2600" dirty="0" smtClean="0"/>
          </a:p>
          <a:p>
            <a:r>
              <a:rPr lang="en-ZA" dirty="0" smtClean="0"/>
              <a:t>Analytics opened up:</a:t>
            </a:r>
          </a:p>
          <a:p>
            <a:pPr lvl="1"/>
            <a:r>
              <a:rPr lang="en-ZA" dirty="0" smtClean="0"/>
              <a:t>Good free / open source </a:t>
            </a:r>
            <a:r>
              <a:rPr lang="en-ZA" sz="3200" b="1" dirty="0">
                <a:solidFill>
                  <a:schemeClr val="accent2">
                    <a:lumMod val="50000"/>
                  </a:schemeClr>
                </a:solidFill>
              </a:rPr>
              <a:t>software</a:t>
            </a:r>
            <a:r>
              <a:rPr lang="en-ZA" dirty="0" smtClean="0"/>
              <a:t> is available </a:t>
            </a:r>
          </a:p>
          <a:p>
            <a:pPr lvl="1"/>
            <a:r>
              <a:rPr lang="en-US" dirty="0" smtClean="0"/>
              <a:t>Good learning materials (e.g., MOOCs) on </a:t>
            </a:r>
            <a:r>
              <a:rPr lang="en-US" sz="3200" b="1" dirty="0" smtClean="0">
                <a:solidFill>
                  <a:schemeClr val="accent2">
                    <a:lumMod val="50000"/>
                  </a:schemeClr>
                </a:solidFill>
              </a:rPr>
              <a:t>analytics </a:t>
            </a:r>
            <a:endParaRPr lang="en-ZA" sz="3200" b="1" dirty="0">
              <a:solidFill>
                <a:schemeClr val="accent2">
                  <a:lumMod val="50000"/>
                </a:schemeClr>
              </a:solidFill>
            </a:endParaRPr>
          </a:p>
          <a:p>
            <a:pPr lvl="1"/>
            <a:endParaRPr lang="en-ZA" dirty="0"/>
          </a:p>
        </p:txBody>
      </p:sp>
    </p:spTree>
    <p:extLst>
      <p:ext uri="{BB962C8B-B14F-4D97-AF65-F5344CB8AC3E}">
        <p14:creationId xmlns:p14="http://schemas.microsoft.com/office/powerpoint/2010/main" val="12317805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Software references</a:t>
            </a:r>
            <a:endParaRPr lang="en-ZA" dirty="0"/>
          </a:p>
        </p:txBody>
      </p:sp>
      <p:sp>
        <p:nvSpPr>
          <p:cNvPr id="3" name="Content Placeholder 2"/>
          <p:cNvSpPr>
            <a:spLocks noGrp="1"/>
          </p:cNvSpPr>
          <p:nvPr>
            <p:ph idx="1"/>
          </p:nvPr>
        </p:nvSpPr>
        <p:spPr>
          <a:xfrm>
            <a:off x="457200" y="1600200"/>
            <a:ext cx="8363272" cy="4525963"/>
          </a:xfrm>
        </p:spPr>
        <p:txBody>
          <a:bodyPr>
            <a:normAutofit lnSpcReduction="10000"/>
          </a:bodyPr>
          <a:lstStyle/>
          <a:p>
            <a:r>
              <a:rPr lang="en-ZA" sz="3000" b="1" dirty="0" err="1">
                <a:solidFill>
                  <a:schemeClr val="accent2">
                    <a:lumMod val="50000"/>
                  </a:schemeClr>
                </a:solidFill>
              </a:rPr>
              <a:t>Gephi</a:t>
            </a:r>
            <a:r>
              <a:rPr lang="en-ZA" dirty="0" smtClean="0"/>
              <a:t> – network analysis, data collection</a:t>
            </a:r>
          </a:p>
          <a:p>
            <a:r>
              <a:rPr lang="en-ZA" sz="3000" b="1" dirty="0" err="1">
                <a:solidFill>
                  <a:schemeClr val="accent2">
                    <a:lumMod val="50000"/>
                  </a:schemeClr>
                </a:solidFill>
              </a:rPr>
              <a:t>NodeXL</a:t>
            </a:r>
            <a:r>
              <a:rPr lang="en-ZA" dirty="0"/>
              <a:t> – network analysis, data </a:t>
            </a:r>
            <a:r>
              <a:rPr lang="en-ZA" dirty="0" smtClean="0"/>
              <a:t>collection</a:t>
            </a:r>
          </a:p>
          <a:p>
            <a:r>
              <a:rPr lang="en-ZA" sz="3000" b="1" dirty="0">
                <a:solidFill>
                  <a:schemeClr val="accent2">
                    <a:lumMod val="50000"/>
                  </a:schemeClr>
                </a:solidFill>
              </a:rPr>
              <a:t>TAGS</a:t>
            </a:r>
            <a:r>
              <a:rPr lang="en-ZA" dirty="0" smtClean="0"/>
              <a:t>  </a:t>
            </a:r>
            <a:r>
              <a:rPr lang="en-ZA" dirty="0"/>
              <a:t>– </a:t>
            </a:r>
            <a:r>
              <a:rPr lang="en-ZA" dirty="0" smtClean="0"/>
              <a:t>Twitter data collection (</a:t>
            </a:r>
            <a:r>
              <a:rPr lang="en-ZA" i="1" dirty="0" smtClean="0"/>
              <a:t>Google Drive</a:t>
            </a:r>
            <a:r>
              <a:rPr lang="en-ZA" dirty="0" smtClean="0"/>
              <a:t>)</a:t>
            </a:r>
          </a:p>
          <a:p>
            <a:r>
              <a:rPr lang="en-ZA" sz="3000" b="1" dirty="0">
                <a:solidFill>
                  <a:schemeClr val="accent2">
                    <a:lumMod val="50000"/>
                  </a:schemeClr>
                </a:solidFill>
              </a:rPr>
              <a:t>Word cloud </a:t>
            </a:r>
            <a:r>
              <a:rPr lang="en-ZA" dirty="0" smtClean="0"/>
              <a:t>– </a:t>
            </a:r>
            <a:r>
              <a:rPr lang="en-ZA" dirty="0"/>
              <a:t>R package (</a:t>
            </a:r>
            <a:r>
              <a:rPr lang="en-ZA" i="1" dirty="0" err="1"/>
              <a:t>wordcloud</a:t>
            </a:r>
            <a:r>
              <a:rPr lang="en-ZA" dirty="0"/>
              <a:t>)</a:t>
            </a:r>
            <a:endParaRPr lang="en-ZA" dirty="0" smtClean="0"/>
          </a:p>
          <a:p>
            <a:r>
              <a:rPr lang="en-ZA" sz="3000" b="1" dirty="0" err="1" smtClean="0">
                <a:solidFill>
                  <a:schemeClr val="accent2">
                    <a:lumMod val="50000"/>
                  </a:schemeClr>
                </a:solidFill>
              </a:rPr>
              <a:t>RapidMiner</a:t>
            </a:r>
            <a:r>
              <a:rPr lang="en-ZA" sz="3000" b="1" dirty="0" smtClean="0">
                <a:solidFill>
                  <a:schemeClr val="accent2">
                    <a:lumMod val="50000"/>
                  </a:schemeClr>
                </a:solidFill>
              </a:rPr>
              <a:t> </a:t>
            </a:r>
            <a:r>
              <a:rPr lang="en-ZA" dirty="0"/>
              <a:t>– </a:t>
            </a:r>
            <a:r>
              <a:rPr lang="en-ZA" dirty="0" smtClean="0"/>
              <a:t>Data mining, predictive analytics</a:t>
            </a:r>
          </a:p>
          <a:p>
            <a:r>
              <a:rPr lang="en-ZA" sz="3000" b="1" dirty="0">
                <a:solidFill>
                  <a:schemeClr val="accent2">
                    <a:lumMod val="50000"/>
                  </a:schemeClr>
                </a:solidFill>
              </a:rPr>
              <a:t>Excel</a:t>
            </a:r>
            <a:r>
              <a:rPr lang="en-ZA" dirty="0" smtClean="0"/>
              <a:t> – </a:t>
            </a:r>
            <a:r>
              <a:rPr lang="en-ZA" dirty="0" err="1" smtClean="0"/>
              <a:t>spreadsheet</a:t>
            </a:r>
            <a:r>
              <a:rPr lang="en-ZA" dirty="0" smtClean="0"/>
              <a:t>, charts</a:t>
            </a:r>
          </a:p>
          <a:p>
            <a:r>
              <a:rPr lang="en-ZA" sz="3000" b="1" dirty="0" smtClean="0">
                <a:solidFill>
                  <a:schemeClr val="accent2">
                    <a:lumMod val="50000"/>
                  </a:schemeClr>
                </a:solidFill>
              </a:rPr>
              <a:t>R</a:t>
            </a:r>
            <a:r>
              <a:rPr lang="en-ZA" dirty="0" smtClean="0"/>
              <a:t> – statistical analysis, graphs</a:t>
            </a:r>
          </a:p>
          <a:p>
            <a:r>
              <a:rPr lang="en-US" sz="3000" b="1" dirty="0">
                <a:solidFill>
                  <a:schemeClr val="accent2">
                    <a:lumMod val="50000"/>
                  </a:schemeClr>
                </a:solidFill>
              </a:rPr>
              <a:t>RUMM</a:t>
            </a:r>
            <a:r>
              <a:rPr lang="en-US" dirty="0" smtClean="0"/>
              <a:t> – Rasch analysis</a:t>
            </a:r>
            <a:endParaRPr lang="en-ZA" dirty="0"/>
          </a:p>
          <a:p>
            <a:endParaRPr lang="en-ZA" dirty="0"/>
          </a:p>
        </p:txBody>
      </p:sp>
    </p:spTree>
    <p:extLst>
      <p:ext uri="{BB962C8B-B14F-4D97-AF65-F5344CB8AC3E}">
        <p14:creationId xmlns:p14="http://schemas.microsoft.com/office/powerpoint/2010/main" val="8352264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Literature references</a:t>
            </a:r>
            <a:endParaRPr lang="en-ZA" dirty="0"/>
          </a:p>
        </p:txBody>
      </p:sp>
      <p:sp>
        <p:nvSpPr>
          <p:cNvPr id="3" name="Content Placeholder 2"/>
          <p:cNvSpPr>
            <a:spLocks noGrp="1"/>
          </p:cNvSpPr>
          <p:nvPr>
            <p:ph idx="1"/>
          </p:nvPr>
        </p:nvSpPr>
        <p:spPr>
          <a:xfrm>
            <a:off x="457200" y="1600200"/>
            <a:ext cx="8229600" cy="4637112"/>
          </a:xfrm>
        </p:spPr>
        <p:txBody>
          <a:bodyPr>
            <a:normAutofit fontScale="62500" lnSpcReduction="20000"/>
          </a:bodyPr>
          <a:lstStyle/>
          <a:p>
            <a:r>
              <a:rPr lang="en-US" dirty="0"/>
              <a:t>Boyd, D., Crawford, K. (2012) Critical Questions for Big Data, Information, Communication &amp; Society, 15:5, 662-679</a:t>
            </a:r>
          </a:p>
          <a:p>
            <a:r>
              <a:rPr lang="en-ZA" dirty="0" smtClean="0"/>
              <a:t>Dawson</a:t>
            </a:r>
            <a:r>
              <a:rPr lang="en-ZA" dirty="0"/>
              <a:t>, S. </a:t>
            </a:r>
            <a:r>
              <a:rPr lang="en-ZA" dirty="0" smtClean="0"/>
              <a:t>(2010) </a:t>
            </a:r>
            <a:r>
              <a:rPr lang="en-ZA" dirty="0"/>
              <a:t>‘Seeing’ the learning community: An exploration of the development of a resource for monitoring online student networking. </a:t>
            </a:r>
            <a:r>
              <a:rPr lang="en-ZA" i="1" dirty="0"/>
              <a:t>British Journal of Educational Technology</a:t>
            </a:r>
            <a:r>
              <a:rPr lang="en-ZA" dirty="0"/>
              <a:t>, 41(5), 736-752.</a:t>
            </a:r>
          </a:p>
          <a:p>
            <a:r>
              <a:rPr lang="en-US" dirty="0"/>
              <a:t>Deacon, A., </a:t>
            </a:r>
            <a:r>
              <a:rPr lang="en-US" dirty="0" err="1"/>
              <a:t>Paskeviciusat</a:t>
            </a:r>
            <a:r>
              <a:rPr lang="en-US" dirty="0"/>
              <a:t>, M. (2011) </a:t>
            </a:r>
            <a:r>
              <a:rPr lang="en-US" dirty="0" err="1"/>
              <a:t>Visualising</a:t>
            </a:r>
            <a:r>
              <a:rPr lang="en-US" dirty="0"/>
              <a:t> activity in learning networks using open data and educational analytics. </a:t>
            </a:r>
            <a:r>
              <a:rPr lang="en-US" i="1" dirty="0" smtClean="0"/>
              <a:t>Southern </a:t>
            </a:r>
            <a:r>
              <a:rPr lang="en-US" i="1" dirty="0"/>
              <a:t>African Association for Institutional Research Forum</a:t>
            </a:r>
            <a:r>
              <a:rPr lang="en-US" dirty="0"/>
              <a:t>, Cape Town</a:t>
            </a:r>
            <a:r>
              <a:rPr lang="en-US" dirty="0" smtClean="0"/>
              <a:t>.</a:t>
            </a:r>
          </a:p>
          <a:p>
            <a:r>
              <a:rPr lang="en-US" dirty="0" err="1"/>
              <a:t>Berland</a:t>
            </a:r>
            <a:r>
              <a:rPr lang="en-US" dirty="0"/>
              <a:t>, M., Baker, R.S., </a:t>
            </a:r>
            <a:r>
              <a:rPr lang="en-US" dirty="0" err="1"/>
              <a:t>Blikstein</a:t>
            </a:r>
            <a:r>
              <a:rPr lang="en-US" dirty="0"/>
              <a:t>, P. (in press) Educational data mining and learning analytics: Applications to constructionist research. To appear in </a:t>
            </a:r>
            <a:r>
              <a:rPr lang="en-US" i="1" dirty="0"/>
              <a:t>Technology, Knowledge, and </a:t>
            </a:r>
            <a:r>
              <a:rPr lang="en-US" i="1" dirty="0" smtClean="0"/>
              <a:t>Learning</a:t>
            </a:r>
            <a:r>
              <a:rPr lang="en-US" dirty="0" smtClean="0"/>
              <a:t>.</a:t>
            </a:r>
            <a:endParaRPr lang="en-US" dirty="0"/>
          </a:p>
          <a:p>
            <a:r>
              <a:rPr lang="en-US" dirty="0" smtClean="0"/>
              <a:t>Hansen</a:t>
            </a:r>
            <a:r>
              <a:rPr lang="en-US" dirty="0"/>
              <a:t>, D., </a:t>
            </a:r>
            <a:r>
              <a:rPr lang="en-US" dirty="0" err="1"/>
              <a:t>Shneiderman</a:t>
            </a:r>
            <a:r>
              <a:rPr lang="en-US" dirty="0"/>
              <a:t>, B., </a:t>
            </a:r>
            <a:r>
              <a:rPr lang="en-US" dirty="0" smtClean="0"/>
              <a:t>Smith</a:t>
            </a:r>
            <a:r>
              <a:rPr lang="en-US" dirty="0"/>
              <a:t>, M.A</a:t>
            </a:r>
            <a:r>
              <a:rPr lang="en-US" dirty="0" smtClean="0"/>
              <a:t>. (2011) </a:t>
            </a:r>
            <a:r>
              <a:rPr lang="en-US" i="1" dirty="0"/>
              <a:t>Analyzing Social Media Networks with </a:t>
            </a:r>
            <a:r>
              <a:rPr lang="en-US" i="1" dirty="0" err="1"/>
              <a:t>NodeXL</a:t>
            </a:r>
            <a:r>
              <a:rPr lang="en-US" i="1" dirty="0"/>
              <a:t>: Insights from a Connected World</a:t>
            </a:r>
            <a:r>
              <a:rPr lang="en-US" dirty="0"/>
              <a:t>, Morgan Kaufmann Publishers, San Francisco, </a:t>
            </a:r>
            <a:r>
              <a:rPr lang="en-US" dirty="0" smtClean="0"/>
              <a:t>CA.</a:t>
            </a:r>
            <a:endParaRPr lang="en-US" dirty="0"/>
          </a:p>
          <a:p>
            <a:r>
              <a:rPr lang="en-US" dirty="0" err="1"/>
              <a:t>Tufte</a:t>
            </a:r>
            <a:r>
              <a:rPr lang="en-US" dirty="0"/>
              <a:t>, E. (1981) </a:t>
            </a:r>
            <a:r>
              <a:rPr lang="en-US" i="1" dirty="0"/>
              <a:t>The visual display of quantitative information</a:t>
            </a:r>
            <a:r>
              <a:rPr lang="en-US" dirty="0"/>
              <a:t>. Cheshire, Conn.: Graphics Press. </a:t>
            </a:r>
          </a:p>
        </p:txBody>
      </p:sp>
    </p:spTree>
    <p:extLst>
      <p:ext uri="{BB962C8B-B14F-4D97-AF65-F5344CB8AC3E}">
        <p14:creationId xmlns:p14="http://schemas.microsoft.com/office/powerpoint/2010/main" val="12419173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p:blipFill>
        <p:spPr bwMode="auto">
          <a:xfrm>
            <a:off x="-36512" y="1358489"/>
            <a:ext cx="9180512" cy="1795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30770" y="5490866"/>
            <a:ext cx="3453498" cy="143051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4100"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09186" y="4283883"/>
            <a:ext cx="3505199" cy="132549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 name="Title 1"/>
          <p:cNvSpPr>
            <a:spLocks noGrp="1"/>
          </p:cNvSpPr>
          <p:nvPr>
            <p:ph type="title"/>
          </p:nvPr>
        </p:nvSpPr>
        <p:spPr/>
        <p:txBody>
          <a:bodyPr>
            <a:normAutofit/>
          </a:bodyPr>
          <a:lstStyle/>
          <a:p>
            <a:r>
              <a:rPr lang="en-ZA" dirty="0"/>
              <a:t>South African references</a:t>
            </a:r>
          </a:p>
        </p:txBody>
      </p:sp>
      <p:pic>
        <p:nvPicPr>
          <p:cNvPr id="409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614385" y="3696656"/>
            <a:ext cx="5712643" cy="330409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4099"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180528" y="2420888"/>
            <a:ext cx="6194211" cy="228257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4101" name="Picture 5"/>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4898415" y="2828412"/>
            <a:ext cx="5021766" cy="168582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Tree>
    <p:extLst>
      <p:ext uri="{BB962C8B-B14F-4D97-AF65-F5344CB8AC3E}">
        <p14:creationId xmlns:p14="http://schemas.microsoft.com/office/powerpoint/2010/main" val="2361474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859" y="260648"/>
            <a:ext cx="8232610" cy="1143000"/>
          </a:xfrm>
        </p:spPr>
        <p:txBody>
          <a:bodyPr/>
          <a:lstStyle/>
          <a:p>
            <a:r>
              <a:rPr lang="en-ZA" dirty="0" smtClean="0"/>
              <a:t>Age of Big Data </a:t>
            </a:r>
            <a:endParaRPr lang="en-ZA" dirty="0"/>
          </a:p>
        </p:txBody>
      </p:sp>
      <p:grpSp>
        <p:nvGrpSpPr>
          <p:cNvPr id="3" name="Group 2"/>
          <p:cNvGrpSpPr/>
          <p:nvPr/>
        </p:nvGrpSpPr>
        <p:grpSpPr>
          <a:xfrm>
            <a:off x="2699790" y="1592449"/>
            <a:ext cx="5003798" cy="4988767"/>
            <a:chOff x="2699790" y="1592449"/>
            <a:chExt cx="5003798" cy="4988767"/>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2207" y="1592449"/>
              <a:ext cx="4130393" cy="442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2699790" y="6021027"/>
              <a:ext cx="5003798" cy="560189"/>
            </a:xfrm>
            <a:prstGeom prst="rect">
              <a:avLst/>
            </a:prstGeom>
            <a:noFill/>
          </p:spPr>
          <p:txBody>
            <a:bodyPr wrap="square" rtlCol="0">
              <a:spAutoFit/>
            </a:bodyPr>
            <a:lstStyle/>
            <a:p>
              <a:r>
                <a:rPr lang="en-ZA" sz="1400" dirty="0" smtClean="0"/>
                <a:t>Source: </a:t>
              </a:r>
              <a:r>
                <a:rPr lang="en-ZA" sz="1400" dirty="0" smtClean="0">
                  <a:hlinkClick r:id="rId4"/>
                </a:rPr>
                <a:t>The Economist</a:t>
              </a:r>
              <a:endParaRPr lang="en-ZA" sz="1400" dirty="0"/>
            </a:p>
          </p:txBody>
        </p:sp>
      </p:grpSp>
    </p:spTree>
    <p:extLst>
      <p:ext uri="{BB962C8B-B14F-4D97-AF65-F5344CB8AC3E}">
        <p14:creationId xmlns:p14="http://schemas.microsoft.com/office/powerpoint/2010/main" val="1355916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LinkedIn: ‘Hottest Skills of 2014’</a:t>
            </a:r>
            <a:endParaRPr lang="en-ZA" dirty="0"/>
          </a:p>
        </p:txBody>
      </p:sp>
      <p:pic>
        <p:nvPicPr>
          <p:cNvPr id="4" name="Picture 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938" t="6280" r="938" b="53764"/>
          <a:stretch/>
        </p:blipFill>
        <p:spPr>
          <a:xfrm>
            <a:off x="539552" y="1430214"/>
            <a:ext cx="7678350" cy="5040559"/>
          </a:xfrm>
          <a:prstGeom prst="rect">
            <a:avLst/>
          </a:prstGeom>
        </p:spPr>
      </p:pic>
      <p:sp>
        <p:nvSpPr>
          <p:cNvPr id="6" name="TextBox 5"/>
          <p:cNvSpPr txBox="1"/>
          <p:nvPr/>
        </p:nvSpPr>
        <p:spPr>
          <a:xfrm>
            <a:off x="3131840" y="6185917"/>
            <a:ext cx="5003798" cy="307777"/>
          </a:xfrm>
          <a:prstGeom prst="rect">
            <a:avLst/>
          </a:prstGeom>
          <a:noFill/>
        </p:spPr>
        <p:txBody>
          <a:bodyPr wrap="square" rtlCol="0">
            <a:spAutoFit/>
          </a:bodyPr>
          <a:lstStyle/>
          <a:p>
            <a:pPr algn="r"/>
            <a:r>
              <a:rPr lang="en-ZA" sz="1400" dirty="0" smtClean="0"/>
              <a:t>Source: </a:t>
            </a:r>
            <a:r>
              <a:rPr lang="en-ZA" sz="1400" dirty="0" smtClean="0">
                <a:hlinkClick r:id="rId4"/>
              </a:rPr>
              <a:t>LinkedIn Official Blog</a:t>
            </a:r>
            <a:endParaRPr lang="en-ZA" sz="1400" dirty="0"/>
          </a:p>
        </p:txBody>
      </p:sp>
    </p:spTree>
    <p:extLst>
      <p:ext uri="{BB962C8B-B14F-4D97-AF65-F5344CB8AC3E}">
        <p14:creationId xmlns:p14="http://schemas.microsoft.com/office/powerpoint/2010/main" val="668594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How new is Learning Analytics?</a:t>
            </a:r>
            <a:endParaRPr lang="en-US" dirty="0"/>
          </a:p>
        </p:txBody>
      </p:sp>
      <p:sp>
        <p:nvSpPr>
          <p:cNvPr id="20482" name="Content Placeholder 2"/>
          <p:cNvSpPr>
            <a:spLocks noGrp="1"/>
          </p:cNvSpPr>
          <p:nvPr>
            <p:ph idx="1"/>
          </p:nvPr>
        </p:nvSpPr>
        <p:spPr/>
        <p:txBody>
          <a:bodyPr/>
          <a:lstStyle/>
          <a:p>
            <a:endParaRPr lang="en-US" altLang="en-US" b="1" dirty="0" smtClean="0">
              <a:latin typeface="Arial" panose="020B0604020202020204" pitchFamily="34" charset="0"/>
              <a:ea typeface="ＭＳ Ｐゴシック" panose="020B0600070205080204" pitchFamily="34" charset="-128"/>
            </a:endParaRPr>
          </a:p>
          <a:p>
            <a:r>
              <a:rPr lang="en-US" altLang="en-US" b="1" dirty="0" smtClean="0">
                <a:latin typeface="Arial" panose="020B0604020202020204" pitchFamily="34" charset="0"/>
                <a:ea typeface="ＭＳ Ｐゴシック" panose="020B0600070205080204" pitchFamily="34" charset="-128"/>
              </a:rPr>
              <a:t>Established: </a:t>
            </a:r>
            <a:r>
              <a:rPr lang="en-US" altLang="en-US" dirty="0" smtClean="0">
                <a:latin typeface="Arial" panose="020B0604020202020204" pitchFamily="34" charset="0"/>
                <a:ea typeface="ＭＳ Ｐゴシック" panose="020B0600070205080204" pitchFamily="34" charset="-128"/>
              </a:rPr>
              <a:t>systemic</a:t>
            </a:r>
            <a:r>
              <a:rPr lang="en-US" altLang="en-US" b="1" dirty="0" smtClean="0">
                <a:latin typeface="Arial" panose="020B0604020202020204" pitchFamily="34" charset="0"/>
                <a:ea typeface="ＭＳ Ｐゴシック" panose="020B0600070205080204" pitchFamily="34" charset="-128"/>
              </a:rPr>
              <a:t> </a:t>
            </a:r>
            <a:r>
              <a:rPr lang="en-US" altLang="en-US" dirty="0" smtClean="0">
                <a:latin typeface="Arial" panose="020B0604020202020204" pitchFamily="34" charset="0"/>
                <a:ea typeface="ＭＳ Ｐゴシック" panose="020B0600070205080204" pitchFamily="34" charset="-128"/>
              </a:rPr>
              <a:t>testing, assessment, learning design, retention</a:t>
            </a:r>
          </a:p>
          <a:p>
            <a:pPr marL="0" indent="0">
              <a:buFont typeface="Wingdings" panose="05000000000000000000" pitchFamily="2" charset="2"/>
              <a:buNone/>
            </a:pPr>
            <a:endParaRPr lang="en-US" altLang="en-US" dirty="0" smtClean="0">
              <a:latin typeface="Arial" panose="020B0604020202020204" pitchFamily="34" charset="0"/>
              <a:ea typeface="ＭＳ Ｐゴシック" panose="020B0600070205080204" pitchFamily="34" charset="-128"/>
            </a:endParaRPr>
          </a:p>
          <a:p>
            <a:r>
              <a:rPr lang="en-US" altLang="en-US" b="1" dirty="0" smtClean="0">
                <a:latin typeface="Arial" panose="020B0604020202020204" pitchFamily="34" charset="0"/>
                <a:ea typeface="ＭＳ Ｐゴシック" panose="020B0600070205080204" pitchFamily="34" charset="-128"/>
              </a:rPr>
              <a:t>Emerging: </a:t>
            </a:r>
            <a:r>
              <a:rPr lang="en-US" altLang="en-US" dirty="0">
                <a:latin typeface="Arial" panose="020B0604020202020204" pitchFamily="34" charset="0"/>
                <a:ea typeface="ＭＳ Ｐゴシック" panose="020B0600070205080204" pitchFamily="34" charset="-128"/>
              </a:rPr>
              <a:t>data sources, </a:t>
            </a:r>
            <a:r>
              <a:rPr lang="en-US" altLang="en-US" dirty="0" smtClean="0">
                <a:latin typeface="Arial" panose="020B0604020202020204" pitchFamily="34" charset="0"/>
                <a:ea typeface="ＭＳ Ｐゴシック" panose="020B0600070205080204" pitchFamily="34" charset="-128"/>
              </a:rPr>
              <a:t>volume of data, model discovery, </a:t>
            </a:r>
            <a:r>
              <a:rPr lang="en-US" altLang="en-US" dirty="0" err="1" smtClean="0">
                <a:latin typeface="Arial" panose="020B0604020202020204" pitchFamily="34" charset="0"/>
                <a:ea typeface="ＭＳ Ｐゴシック" panose="020B0600070205080204" pitchFamily="34" charset="-128"/>
              </a:rPr>
              <a:t>personalisation</a:t>
            </a:r>
            <a:r>
              <a:rPr lang="en-US" altLang="en-US" dirty="0" smtClean="0">
                <a:latin typeface="Arial" panose="020B0604020202020204" pitchFamily="34" charset="0"/>
                <a:ea typeface="ＭＳ Ｐゴシック" panose="020B0600070205080204" pitchFamily="34" charset="-128"/>
              </a:rPr>
              <a:t>, </a:t>
            </a:r>
            <a:r>
              <a:rPr lang="en-US" altLang="en-US" dirty="0" err="1" smtClean="0">
                <a:latin typeface="Arial" panose="020B0604020202020204" pitchFamily="34" charset="0"/>
                <a:ea typeface="ＭＳ Ｐゴシック" panose="020B0600070205080204" pitchFamily="34" charset="-128"/>
              </a:rPr>
              <a:t>adaptivity</a:t>
            </a:r>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13334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Analytical Tools</a:t>
            </a:r>
            <a:endParaRPr lang="en-ZA" dirty="0"/>
          </a:p>
        </p:txBody>
      </p:sp>
      <p:sp>
        <p:nvSpPr>
          <p:cNvPr id="5" name="Text Placeholder 4"/>
          <p:cNvSpPr>
            <a:spLocks noGrp="1"/>
          </p:cNvSpPr>
          <p:nvPr>
            <p:ph type="body" idx="1"/>
          </p:nvPr>
        </p:nvSpPr>
        <p:spPr/>
        <p:txBody>
          <a:bodyPr/>
          <a:lstStyle/>
          <a:p>
            <a:r>
              <a:rPr lang="en-US" dirty="0" smtClean="0"/>
              <a:t>Micro to </a:t>
            </a:r>
            <a:r>
              <a:rPr lang="en-US" dirty="0" err="1" smtClean="0"/>
              <a:t>Meso</a:t>
            </a:r>
            <a:r>
              <a:rPr lang="en-US" dirty="0" smtClean="0"/>
              <a:t>: Three </a:t>
            </a:r>
            <a:r>
              <a:rPr lang="en-US" dirty="0"/>
              <a:t>approaches to educational </a:t>
            </a:r>
            <a:r>
              <a:rPr lang="en-US" dirty="0" smtClean="0"/>
              <a:t>data </a:t>
            </a:r>
            <a:endParaRPr lang="en-ZA" dirty="0"/>
          </a:p>
        </p:txBody>
      </p:sp>
    </p:spTree>
    <p:extLst>
      <p:ext uri="{BB962C8B-B14F-4D97-AF65-F5344CB8AC3E}">
        <p14:creationId xmlns:p14="http://schemas.microsoft.com/office/powerpoint/2010/main" val="20990040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Three </a:t>
            </a:r>
            <a:r>
              <a:rPr lang="en-US" dirty="0" smtClean="0"/>
              <a:t>approaches to educational data</a:t>
            </a:r>
            <a:endParaRPr lang="en-US" dirty="0"/>
          </a:p>
        </p:txBody>
      </p:sp>
      <p:sp>
        <p:nvSpPr>
          <p:cNvPr id="3" name="Content Placeholder 2"/>
          <p:cNvSpPr>
            <a:spLocks noGrp="1"/>
          </p:cNvSpPr>
          <p:nvPr>
            <p:ph idx="1"/>
          </p:nvPr>
        </p:nvSpPr>
        <p:spPr>
          <a:xfrm>
            <a:off x="457199" y="1600200"/>
            <a:ext cx="8229601" cy="4709120"/>
          </a:xfrm>
        </p:spPr>
        <p:txBody>
          <a:bodyPr>
            <a:normAutofit fontScale="92500"/>
          </a:bodyPr>
          <a:lstStyle/>
          <a:p>
            <a:pPr marL="514350" indent="-514350">
              <a:buFont typeface="+mj-lt"/>
              <a:buAutoNum type="arabicPeriod"/>
            </a:pPr>
            <a:r>
              <a:rPr lang="en-US" sz="3500" b="1" dirty="0" smtClean="0">
                <a:solidFill>
                  <a:schemeClr val="accent2">
                    <a:lumMod val="50000"/>
                  </a:schemeClr>
                </a:solidFill>
              </a:rPr>
              <a:t>Psychometrics </a:t>
            </a:r>
            <a:r>
              <a:rPr lang="en-US" dirty="0" smtClean="0"/>
              <a:t> </a:t>
            </a:r>
            <a:br>
              <a:rPr lang="en-US" dirty="0" smtClean="0"/>
            </a:br>
            <a:r>
              <a:rPr lang="en-US" dirty="0" smtClean="0"/>
              <a:t>placing measures on </a:t>
            </a:r>
            <a:r>
              <a:rPr lang="en-US" dirty="0"/>
              <a:t>a </a:t>
            </a:r>
            <a:r>
              <a:rPr lang="en-US" dirty="0" smtClean="0"/>
              <a:t>scale (</a:t>
            </a:r>
            <a:r>
              <a:rPr lang="en-US" dirty="0"/>
              <a:t>e.g., in </a:t>
            </a:r>
            <a:r>
              <a:rPr lang="en-US" dirty="0" smtClean="0"/>
              <a:t>assessment)</a:t>
            </a:r>
          </a:p>
          <a:p>
            <a:pPr marL="514350" indent="-514350">
              <a:buFont typeface="+mj-lt"/>
              <a:buAutoNum type="arabicPeriod"/>
            </a:pPr>
            <a:endParaRPr lang="en-US" dirty="0" smtClean="0"/>
          </a:p>
          <a:p>
            <a:pPr marL="514350" indent="-514350">
              <a:buFont typeface="+mj-lt"/>
              <a:buAutoNum type="arabicPeriod"/>
            </a:pPr>
            <a:r>
              <a:rPr lang="en-US" sz="3500" b="1" dirty="0" smtClean="0">
                <a:solidFill>
                  <a:schemeClr val="accent2">
                    <a:lumMod val="50000"/>
                  </a:schemeClr>
                </a:solidFill>
              </a:rPr>
              <a:t>Educational Data Mining </a:t>
            </a:r>
            <a:r>
              <a:rPr lang="en-US" dirty="0" smtClean="0"/>
              <a:t/>
            </a:r>
            <a:br>
              <a:rPr lang="en-US" dirty="0" smtClean="0"/>
            </a:br>
            <a:r>
              <a:rPr lang="en-US" dirty="0" smtClean="0"/>
              <a:t>focus on learning over time (e.g., in school)</a:t>
            </a:r>
          </a:p>
          <a:p>
            <a:pPr marL="514350" indent="-514350">
              <a:buFont typeface="+mj-lt"/>
              <a:buAutoNum type="arabicPeriod"/>
            </a:pPr>
            <a:endParaRPr lang="en-US" dirty="0" smtClean="0"/>
          </a:p>
          <a:p>
            <a:pPr marL="514350" indent="-514350">
              <a:buFont typeface="+mj-lt"/>
              <a:buAutoNum type="arabicPeriod"/>
            </a:pPr>
            <a:r>
              <a:rPr lang="en-US" sz="3500" b="1" dirty="0" smtClean="0">
                <a:solidFill>
                  <a:schemeClr val="accent2">
                    <a:lumMod val="50000"/>
                  </a:schemeClr>
                </a:solidFill>
              </a:rPr>
              <a:t>Learning Analytics </a:t>
            </a:r>
            <a:r>
              <a:rPr lang="en-US" dirty="0" smtClean="0"/>
              <a:t> </a:t>
            </a:r>
            <a:br>
              <a:rPr lang="en-US" dirty="0" smtClean="0"/>
            </a:br>
            <a:r>
              <a:rPr lang="en-US" dirty="0" smtClean="0"/>
              <a:t>typically wider contexts (</a:t>
            </a:r>
            <a:r>
              <a:rPr lang="en-US" dirty="0"/>
              <a:t>e.g., </a:t>
            </a:r>
            <a:r>
              <a:rPr lang="en-US" dirty="0" smtClean="0"/>
              <a:t>university-wide)</a:t>
            </a:r>
          </a:p>
          <a:p>
            <a:pPr marL="514350" indent="-514350">
              <a:buFont typeface="+mj-lt"/>
              <a:buAutoNum type="arabicPeriod"/>
            </a:pPr>
            <a:endParaRPr lang="en-US" dirty="0"/>
          </a:p>
        </p:txBody>
      </p:sp>
    </p:spTree>
    <p:extLst>
      <p:ext uri="{BB962C8B-B14F-4D97-AF65-F5344CB8AC3E}">
        <p14:creationId xmlns:p14="http://schemas.microsoft.com/office/powerpoint/2010/main" val="426807391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Learning Analytics &amp;#x0D;&amp;#x0A;ways of visualising educational data&amp;quot;&quot;/&gt;&lt;property id=&quot;20307&quot; value=&quot;256&quot;/&gt;&lt;/object&gt;&lt;object type=&quot;3&quot; unique_id=&quot;10005&quot;&gt;&lt;property id=&quot;20148&quot; value=&quot;5&quot;/&gt;&lt;property id=&quot;20300&quot; value=&quot;Slide 2 - &amp;quot;Outline&amp;quot;&quot;/&gt;&lt;property id=&quot;20307&quot; value=&quot;258&quot;/&gt;&lt;/object&gt;&lt;object type=&quot;3&quot; unique_id=&quot;10006&quot;&gt;&lt;property id=&quot;20148&quot; value=&quot;5&quot;/&gt;&lt;property id=&quot;20300&quot; value=&quot;Slide 5 - &amp;quot;Age of Big Data &amp;quot;&quot;/&gt;&lt;property id=&quot;20307&quot; value=&quot;301&quot;/&gt;&lt;/object&gt;&lt;object type=&quot;3&quot; unique_id=&quot;10008&quot;&gt;&lt;property id=&quot;20148&quot; value=&quot;5&quot;/&gt;&lt;property id=&quot;20300&quot; value=&quot;Slide 40&quot;/&gt;&lt;property id=&quot;20307&quot; value=&quot;309&quot;/&gt;&lt;/object&gt;&lt;object type=&quot;3&quot; unique_id=&quot;10009&quot;&gt;&lt;property id=&quot;20148&quot; value=&quot;5&quot;/&gt;&lt;property id=&quot;20300&quot; value=&quot;Slide 7&quot;/&gt;&lt;property id=&quot;20307&quot; value=&quot;302&quot;/&gt;&lt;/object&gt;&lt;object type=&quot;3&quot; unique_id=&quot;10010&quot;&gt;&lt;property id=&quot;20148&quot; value=&quot;5&quot;/&gt;&lt;property id=&quot;20300&quot; value=&quot;Slide 26&quot;/&gt;&lt;property id=&quot;20307&quot; value=&quot;308&quot;/&gt;&lt;/object&gt;&lt;object type=&quot;3&quot; unique_id=&quot;10012&quot;&gt;&lt;property id=&quot;20148&quot; value=&quot;5&quot;/&gt;&lt;property id=&quot;20300&quot; value=&quot;Slide 38 - &amp;quot;Tools used&amp;quot;&quot;/&gt;&lt;property id=&quot;20307&quot; value=&quot;311&quot;/&gt;&lt;/object&gt;&lt;object type=&quot;3&quot; unique_id=&quot;10013&quot;&gt;&lt;property id=&quot;20148&quot; value=&quot;5&quot;/&gt;&lt;property id=&quot;20300&quot; value=&quot;Slide 9 - &amp;quot;Institutional&amp;quot;&quot;/&gt;&lt;property id=&quot;20307&quot; value=&quot;312&quot;/&gt;&lt;/object&gt;&lt;object type=&quot;3&quot; unique_id=&quot;10014&quot;&gt;&lt;property id=&quot;20148&quot; value=&quot;5&quot;/&gt;&lt;property id=&quot;20300&quot; value=&quot;Slide 11&quot;/&gt;&lt;property id=&quot;20307&quot; value=&quot;298&quot;/&gt;&lt;/object&gt;&lt;object type=&quot;3&quot; unique_id=&quot;10015&quot;&gt;&lt;property id=&quot;20148&quot; value=&quot;5&quot;/&gt;&lt;property id=&quot;20300&quot; value=&quot;Slide 12 - &amp;quot;Students’ use of Vula in a course&amp;quot;&quot;/&gt;&lt;property id=&quot;20307&quot; value=&quot;295&quot;/&gt;&lt;/object&gt;&lt;object type=&quot;3&quot; unique_id=&quot;10017&quot;&gt;&lt;property id=&quot;20148&quot; value=&quot;5&quot;/&gt;&lt;property id=&quot;20300&quot; value=&quot;Slide 14 - &amp;quot;Words in chats used by failing students&amp;quot;&quot;/&gt;&lt;property id=&quot;20307&quot; value=&quot;304&quot;/&gt;&lt;/object&gt;&lt;object type=&quot;3&quot; unique_id=&quot;10018&quot;&gt;&lt;property id=&quot;20148&quot; value=&quot;5&quot;/&gt;&lt;property id=&quot;20300&quot; value=&quot;Slide 15 - &amp;quot;Words used by Lecturers vs Students&amp;quot;&quot;/&gt;&lt;property id=&quot;20307&quot; value=&quot;305&quot;/&gt;&lt;/object&gt;&lt;object type=&quot;3&quot; unique_id=&quot;10019&quot;&gt;&lt;property id=&quot;20148&quot; value=&quot;5&quot;/&gt;&lt;property id=&quot;20300&quot; value=&quot;Slide 21 - &amp;quot;Beyond the Institution&amp;#x0D;&amp;#x0A;Social Media / PLEs&amp;quot;&quot;/&gt;&lt;property id=&quot;20307&quot; value=&quot;313&quot;/&gt;&lt;/object&gt;&lt;object type=&quot;3&quot; unique_id=&quot;10021&quot;&gt;&lt;property id=&quot;20148&quot; value=&quot;5&quot;/&gt;&lt;property id=&quot;20300&quot; value=&quot;Slide 27 - &amp;quot;UCT and social media&amp;quot;&quot;/&gt;&lt;property id=&quot;20307&quot; value=&quot;315&quot;/&gt;&lt;/object&gt;&lt;object type=&quot;3&quot; unique_id=&quot;10023&quot;&gt;&lt;property id=&quot;20148&quot; value=&quot;5&quot;/&gt;&lt;property id=&quot;20300&quot; value=&quot;Slide 28 - &amp;quot;Twitter: UCT chatter&amp;quot;&quot;/&gt;&lt;property id=&quot;20307&quot; value=&quot;317&quot;/&gt;&lt;/object&gt;&lt;object type=&quot;3&quot; unique_id=&quot;10024&quot;&gt;&lt;property id=&quot;20148&quot; value=&quot;5&quot;/&gt;&lt;property id=&quot;20300&quot; value=&quot;Slide 29 - &amp;quot;Twitter: apps &amp;amp; locations&amp;quot;&quot;/&gt;&lt;property id=&quot;20307&quot; value=&quot;318&quot;/&gt;&lt;/object&gt;&lt;object type=&quot;3&quot; unique_id=&quot;10025&quot;&gt;&lt;property id=&quot;20148&quot; value=&quot;5&quot;/&gt;&lt;property id=&quot;20300&quot; value=&quot;Slide 30 - &amp;quot;Twitter: viral #UCT&amp;quot;&quot;/&gt;&lt;property id=&quot;20307&quot; value=&quot;319&quot;/&gt;&lt;/object&gt;&lt;object type=&quot;3&quot; unique_id=&quot;10026&quot;&gt;&lt;property id=&quot;20148&quot; value=&quot;5&quot;/&gt;&lt;property id=&quot;20300&quot; value=&quot;Slide 31 - &amp;quot;Twitter: tweeter relationships&amp;quot;&quot;/&gt;&lt;property id=&quot;20307&quot; value=&quot;320&quot;/&gt;&lt;/object&gt;&lt;object type=&quot;3&quot; unique_id=&quot;10027&quot;&gt;&lt;property id=&quot;20148&quot; value=&quot;5&quot;/&gt;&lt;property id=&quot;20300&quot; value=&quot;Slide 32 - &amp;quot;Flickr: helicopter crash at UCT&amp;quot;&quot;/&gt;&lt;property id=&quot;20307&quot; value=&quot;321&quot;/&gt;&lt;/object&gt;&lt;object type=&quot;3&quot; unique_id=&quot;10028&quot;&gt;&lt;property id=&quot;20148&quot; value=&quot;5&quot;/&gt;&lt;property id=&quot;20300&quot; value=&quot;Slide 33 - &amp;quot;Twitter: helicopter crash at UCT&amp;quot;&quot;/&gt;&lt;property id=&quot;20307&quot; value=&quot;322&quot;/&gt;&lt;/object&gt;&lt;object type=&quot;3&quot; unique_id=&quot;10029&quot;&gt;&lt;property id=&quot;20148&quot; value=&quot;5&quot;/&gt;&lt;property id=&quot;20300&quot; value=&quot;Slide 34 - &amp;quot;Facebook: all friend relationships&amp;quot;&quot;/&gt;&lt;property id=&quot;20307&quot; value=&quot;323&quot;/&gt;&lt;/object&gt;&lt;object type=&quot;3&quot; unique_id=&quot;10032&quot;&gt;&lt;property id=&quot;20148&quot; value=&quot;5&quot;/&gt;&lt;property id=&quot;20300&quot; value=&quot;Slide 36 - &amp;quot;Correlation and causation&amp;quot;&quot;/&gt;&lt;property id=&quot;20307&quot; value=&quot;326&quot;/&gt;&lt;/object&gt;&lt;object type=&quot;3&quot; unique_id=&quot;10033&quot;&gt;&lt;property id=&quot;20148&quot; value=&quot;5&quot;/&gt;&lt;property id=&quot;20300&quot; value=&quot;Slide 37 - &amp;quot;Future scenarios&amp;quot;&quot;/&gt;&lt;property id=&quot;20307&quot; value=&quot;327&quot;/&gt;&lt;/object&gt;&lt;object type=&quot;3&quot; unique_id=&quot;10034&quot;&gt;&lt;property id=&quot;20148&quot; value=&quot;5&quot;/&gt;&lt;property id=&quot;20300&quot; value=&quot;Slide 41 - &amp;quot;Literature references&amp;quot;&quot;/&gt;&lt;property id=&quot;20307&quot; value=&quot;328&quot;/&gt;&lt;/object&gt;&lt;object type=&quot;3&quot; unique_id=&quot;10035&quot;&gt;&lt;property id=&quot;20148&quot; value=&quot;5&quot;/&gt;&lt;property id=&quot;20300&quot; value=&quot;Slide 39 - &amp;quot;Software references&amp;quot;&quot;/&gt;&lt;property id=&quot;20307&quot; value=&quot;329&quot;/&gt;&lt;/object&gt;&lt;object type=&quot;3&quot; unique_id=&quot;11040&quot;&gt;&lt;property id=&quot;20148&quot; value=&quot;5&quot;/&gt;&lt;property id=&quot;20300&quot; value=&quot;Slide 8 - &amp;quot;Reproducible Research&amp;quot;&quot;/&gt;&lt;property id=&quot;20307&quot; value=&quot;338&quot;/&gt;&lt;/object&gt;&lt;object type=&quot;3&quot; unique_id=&quot;11421&quot;&gt;&lt;property id=&quot;20148&quot; value=&quot;5&quot;/&gt;&lt;property id=&quot;20300&quot; value=&quot;Slide 3 - &amp;quot;‘Analytics’ as a search-term &amp;quot;&quot;/&gt;&lt;property id=&quot;20307&quot; value=&quot;340&quot;/&gt;&lt;/object&gt;&lt;object type=&quot;3&quot; unique_id=&quot;11606&quot;&gt;&lt;property id=&quot;20148&quot; value=&quot;5&quot;/&gt;&lt;property id=&quot;20300&quot; value=&quot;Slide 35 - &amp;quot;1st-year course combinations&amp;quot;&quot;/&gt;&lt;property id=&quot;20307&quot; value=&quot;344&quot;/&gt;&lt;/object&gt;&lt;object type=&quot;3&quot; unique_id=&quot;13778&quot;&gt;&lt;property id=&quot;20148&quot; value=&quot;5&quot;/&gt;&lt;property id=&quot;20300&quot; value=&quot;Slide 13 - &amp;quot;Sociogram of a discussion forum&amp;quot;&quot;/&gt;&lt;property id=&quot;20307&quot; value=&quot;352&quot;/&gt;&lt;/object&gt;&lt;object type=&quot;3&quot; unique_id=&quot;14102&quot;&gt;&lt;property id=&quot;20148&quot; value=&quot;5&quot;/&gt;&lt;property id=&quot;20300&quot; value=&quot;Slide 22&quot;/&gt;&lt;property id=&quot;20307&quot; value=&quot;354&quot;/&gt;&lt;/object&gt;&lt;object type=&quot;3&quot; unique_id=&quot;14103&quot;&gt;&lt;property id=&quot;20148&quot; value=&quot;5&quot;/&gt;&lt;property id=&quot;20300&quot; value=&quot;Slide 23 - &amp;quot;High profile MOOCs&amp;quot;&quot;/&gt;&lt;property id=&quot;20307&quot; value=&quot;355&quot;/&gt;&lt;/object&gt;&lt;object type=&quot;3&quot; unique_id=&quot;14104&quot;&gt;&lt;property id=&quot;20148&quot; value=&quot;5&quot;/&gt;&lt;property id=&quot;20300&quot; value=&quot;Slide 24 - &amp;quot;Coursera free online course&amp;quot;&quot;/&gt;&lt;property id=&quot;20307&quot; value=&quot;356&quot;/&gt;&lt;/object&gt;&lt;object type=&quot;3&quot; unique_id=&quot;15096&quot;&gt;&lt;property id=&quot;20148&quot; value=&quot;5&quot;/&gt;&lt;property id=&quot;20300&quot; value=&quot;Slide 6 - &amp;quot;What foundations fund&amp;quot;&quot;/&gt;&lt;property id=&quot;20307&quot; value=&quot;367&quot;/&gt;&lt;/object&gt;&lt;object type=&quot;3&quot; unique_id=&quot;15097&quot;&gt;&lt;property id=&quot;20148&quot; value=&quot;5&quot;/&gt;&lt;property id=&quot;20300&quot; value=&quot;Slide 16 - &amp;quot;Performance measures&amp;quot;&quot;/&gt;&lt;property id=&quot;20307&quot; value=&quot;358&quot;/&gt;&lt;/object&gt;&lt;object type=&quot;3&quot; unique_id=&quot;15098&quot;&gt;&lt;property id=&quot;20148&quot; value=&quot;5&quot;/&gt;&lt;property id=&quot;20300&quot; value=&quot;Slide 17&quot;/&gt;&lt;property id=&quot;20307&quot; value=&quot;359&quot;/&gt;&lt;/object&gt;&lt;object type=&quot;3&quot; unique_id=&quot;15099&quot;&gt;&lt;property id=&quot;20148&quot; value=&quot;5&quot;/&gt;&lt;property id=&quot;20300&quot; value=&quot;Slide 18&quot;/&gt;&lt;property id=&quot;20307&quot; value=&quot;360&quot;/&gt;&lt;/object&gt;&lt;object type=&quot;3&quot; unique_id=&quot;15100&quot;&gt;&lt;property id=&quot;20148&quot; value=&quot;5&quot;/&gt;&lt;property id=&quot;20300&quot; value=&quot;Slide 19&quot;/&gt;&lt;property id=&quot;20307&quot; value=&quot;361&quot;/&gt;&lt;/object&gt;&lt;object type=&quot;3&quot; unique_id=&quot;15101&quot;&gt;&lt;property id=&quot;20148&quot; value=&quot;5&quot;/&gt;&lt;property id=&quot;20300&quot; value=&quot;Slide 20 - &amp;quot;What may explain the differences?&amp;quot;&quot;/&gt;&lt;property id=&quot;20307&quot; value=&quot;362&quot;/&gt;&lt;/object&gt;&lt;object type=&quot;3&quot; unique_id=&quot;15876&quot;&gt;&lt;property id=&quot;20148&quot; value=&quot;5&quot;/&gt;&lt;property id=&quot;20300&quot; value=&quot;Slide 4 - &amp;quot;Learning Analytics&amp;quot;&quot;/&gt;&lt;property id=&quot;20307&quot; value=&quot;368&quot;/&gt;&lt;/object&gt;&lt;object type=&quot;3&quot; unique_id=&quot;16201&quot;&gt;&lt;property id=&quot;20148&quot; value=&quot;5&quot;/&gt;&lt;property id=&quot;20300&quot; value=&quot;Slide 10 - &amp;quot;Purdue University's Course Signals &amp;quot;&quot;/&gt;&lt;property id=&quot;20307&quot; value=&quot;371&quot;/&gt;&lt;/object&gt;&lt;object type=&quot;3&quot; unique_id=&quot;16688&quot;&gt;&lt;property id=&quot;20148&quot; value=&quot;5&quot;/&gt;&lt;property id=&quot;20300&quot; value=&quot;Slide 25 - &amp;quot;Experiment:&amp;#x0D;&amp;#x0A;Concept Mapping or Retrieval Practice&amp;quot;&quot;/&gt;&lt;property id=&quot;20307&quot; value=&quot;372&quot;/&gt;&lt;/object&gt;&lt;object type=&quot;3&quot; unique_id=&quot;17034&quot;&gt;&lt;property id=&quot;20148&quot; value=&quot;5&quot;/&gt;&lt;property id=&quot;20300&quot; value=&quot;Slide 42&quot;/&gt;&lt;property id=&quot;20307&quot; value=&quot;373&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2029</Words>
  <Application>Microsoft Office PowerPoint</Application>
  <PresentationFormat>On-screen Show (4:3)</PresentationFormat>
  <Paragraphs>416</Paragraphs>
  <Slides>44</Slides>
  <Notes>22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0" baseType="lpstr">
      <vt:lpstr>ＭＳ Ｐゴシック</vt:lpstr>
      <vt:lpstr>Arial</vt:lpstr>
      <vt:lpstr>Calibri</vt:lpstr>
      <vt:lpstr>Wingdings</vt:lpstr>
      <vt:lpstr>Office Theme</vt:lpstr>
      <vt:lpstr>Image</vt:lpstr>
      <vt:lpstr>Learning Analytics New thinking supporting educational research</vt:lpstr>
      <vt:lpstr>Outline</vt:lpstr>
      <vt:lpstr>Learning Analytics</vt:lpstr>
      <vt:lpstr>Learning Analytics</vt:lpstr>
      <vt:lpstr>Age of Big Data </vt:lpstr>
      <vt:lpstr>LinkedIn: ‘Hottest Skills of 2014’</vt:lpstr>
      <vt:lpstr>How new is Learning Analytics?</vt:lpstr>
      <vt:lpstr>Analytical Tools</vt:lpstr>
      <vt:lpstr>Three approaches to educational data</vt:lpstr>
      <vt:lpstr>[1] Rasch: Guttman Pattern</vt:lpstr>
      <vt:lpstr>Rasch: Item</vt:lpstr>
      <vt:lpstr>Rasch: Person-Item Distribution</vt:lpstr>
      <vt:lpstr>Rasch: Item DIF - detected</vt:lpstr>
      <vt:lpstr>[2] Data Mining: Patterns</vt:lpstr>
      <vt:lpstr>Data Mining: RapidMiner</vt:lpstr>
      <vt:lpstr>[3] Developing learning analytics</vt:lpstr>
      <vt:lpstr>Students’ use of Vula in a course</vt:lpstr>
      <vt:lpstr>Purdue University's Course Signals </vt:lpstr>
      <vt:lpstr>Advisors – U Michigan</vt:lpstr>
      <vt:lpstr>Measures to compare students</vt:lpstr>
      <vt:lpstr>Classifications of cohort</vt:lpstr>
      <vt:lpstr>Advisor support</vt:lpstr>
      <vt:lpstr>Asking New Questions</vt:lpstr>
      <vt:lpstr>PowerPoint Presentation</vt:lpstr>
      <vt:lpstr>MOOC Completion Rates</vt:lpstr>
      <vt:lpstr>PowerPoint Presentation</vt:lpstr>
      <vt:lpstr>Critical Temporalities</vt:lpstr>
      <vt:lpstr>PowerPoint Presentation</vt:lpstr>
      <vt:lpstr>Social Learning</vt:lpstr>
      <vt:lpstr>Facebook: all friend relationships</vt:lpstr>
      <vt:lpstr>1st year course combinations at UCT</vt:lpstr>
      <vt:lpstr>[3] UCT and social media</vt:lpstr>
      <vt:lpstr>Twitter: helicopter crash at UCT</vt:lpstr>
      <vt:lpstr>PowerPoint Presentation</vt:lpstr>
      <vt:lpstr>Twitter: viral #UCT</vt:lpstr>
      <vt:lpstr>UCT on Twitter</vt:lpstr>
      <vt:lpstr>Amplifying #RhodesMustFall</vt:lpstr>
      <vt:lpstr>Changing roles of analytics</vt:lpstr>
      <vt:lpstr>Correlation and causation</vt:lpstr>
      <vt:lpstr>Concerns about Big Data thinking</vt:lpstr>
      <vt:lpstr>Future scenarios</vt:lpstr>
      <vt:lpstr>Software references</vt:lpstr>
      <vt:lpstr>Literature references</vt:lpstr>
      <vt:lpstr>South African 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2015-04-15T13:17:02Z</dcterms:created>
  <dcterms:modified xsi:type="dcterms:W3CDTF">2015-04-15T13:25:50Z</dcterms:modified>
</cp:coreProperties>
</file>