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8"/>
  </p:notesMasterIdLst>
  <p:sldIdLst>
    <p:sldId id="256" r:id="rId2"/>
    <p:sldId id="259" r:id="rId3"/>
    <p:sldId id="300" r:id="rId4"/>
    <p:sldId id="263" r:id="rId5"/>
    <p:sldId id="302" r:id="rId6"/>
    <p:sldId id="303" r:id="rId7"/>
    <p:sldId id="338" r:id="rId8"/>
    <p:sldId id="304" r:id="rId9"/>
    <p:sldId id="274" r:id="rId10"/>
    <p:sldId id="337" r:id="rId11"/>
    <p:sldId id="275" r:id="rId12"/>
    <p:sldId id="276" r:id="rId13"/>
    <p:sldId id="277" r:id="rId14"/>
    <p:sldId id="278" r:id="rId15"/>
    <p:sldId id="306" r:id="rId16"/>
    <p:sldId id="280" r:id="rId17"/>
    <p:sldId id="281" r:id="rId18"/>
    <p:sldId id="282" r:id="rId19"/>
    <p:sldId id="285" r:id="rId20"/>
    <p:sldId id="298" r:id="rId21"/>
    <p:sldId id="287" r:id="rId22"/>
    <p:sldId id="289" r:id="rId23"/>
    <p:sldId id="291" r:id="rId24"/>
    <p:sldId id="292" r:id="rId25"/>
    <p:sldId id="293" r:id="rId26"/>
    <p:sldId id="295" r:id="rId27"/>
    <p:sldId id="296" r:id="rId28"/>
    <p:sldId id="309" r:id="rId29"/>
    <p:sldId id="311" r:id="rId30"/>
    <p:sldId id="312" r:id="rId31"/>
    <p:sldId id="313" r:id="rId32"/>
    <p:sldId id="315" r:id="rId33"/>
    <p:sldId id="316" r:id="rId34"/>
    <p:sldId id="317" r:id="rId35"/>
    <p:sldId id="318" r:id="rId36"/>
    <p:sldId id="321" r:id="rId37"/>
    <p:sldId id="323" r:id="rId38"/>
    <p:sldId id="324" r:id="rId39"/>
    <p:sldId id="325" r:id="rId40"/>
    <p:sldId id="327" r:id="rId41"/>
    <p:sldId id="328" r:id="rId42"/>
    <p:sldId id="329" r:id="rId43"/>
    <p:sldId id="333" r:id="rId44"/>
    <p:sldId id="334" r:id="rId45"/>
    <p:sldId id="336" r:id="rId46"/>
    <p:sldId id="297" r:id="rId47"/>
  </p:sldIdLst>
  <p:sldSz cx="9015413" cy="6858000"/>
  <p:notesSz cx="6858000" cy="9144000"/>
  <p:embeddedFontLst>
    <p:embeddedFont>
      <p:font typeface="Arial Unicode MS" panose="020B0604020202020204" pitchFamily="34" charset="-128"/>
      <p:regular r:id="rId49"/>
    </p:embeddedFont>
    <p:embeddedFont>
      <p:font typeface="Century Gothic" panose="020B0502020202020204" pitchFamily="34" charset="0"/>
      <p:regular r:id="rId50"/>
      <p:bold r:id="rId51"/>
      <p:italic r:id="rId52"/>
      <p:boldItalic r:id="rId53"/>
    </p:embeddedFont>
    <p:embeddedFont>
      <p:font typeface="Muli" panose="020B0604020202020204" charset="0"/>
      <p:regular r:id="rId54"/>
      <p:italic r:id="rId55"/>
    </p:embeddedFont>
    <p:embeddedFont>
      <p:font typeface="Bookman Old Style" panose="02050604050505020204" pitchFamily="18" charset="0"/>
      <p:regular r:id="rId56"/>
      <p:bold r:id="rId57"/>
      <p:italic r:id="rId58"/>
      <p:boldItalic r:id="rId59"/>
    </p:embeddedFont>
    <p:embeddedFont>
      <p:font typeface="Georgia" panose="02040502050405020303" pitchFamily="18" charset="0"/>
      <p:regular r:id="rId60"/>
      <p:bold r:id="rId61"/>
      <p:italic r:id="rId62"/>
      <p:boldItalic r:id="rId63"/>
    </p:embeddedFont>
    <p:embeddedFont>
      <p:font typeface="Arial Narrow" panose="020B0606020202030204" pitchFamily="34" charset="0"/>
      <p:regular r:id="rId64"/>
      <p:bold r:id="rId65"/>
      <p:italic r:id="rId66"/>
      <p:boldItalic r:id="rId67"/>
    </p:embeddedFont>
    <p:embeddedFont>
      <p:font typeface="Quicksand" panose="020B0604020202020204" charset="0"/>
      <p:regular r:id="rId68"/>
      <p:bold r:id="rId69"/>
    </p:embeddedFont>
    <p:embeddedFont>
      <p:font typeface="Book Antiqua" panose="02040602050305030304" pitchFamily="18" charset="0"/>
      <p:regular r:id="rId70"/>
      <p:bold r:id="rId71"/>
      <p:italic r:id="rId72"/>
      <p:boldItalic r:id="rId7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C00"/>
    <a:srgbClr val="7EAA5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7F9554F4-3A6C-4152-B4B9-D0FBFCAD95C7}">
  <a:tblStyle styleId="{7F9554F4-3A6C-4152-B4B9-D0FBFCAD95C7}" styleName="Table_0">
    <a:wholeTbl>
      <a:tcStyle>
        <a:tcBdr>
          <a:left>
            <a:ln w="9525" cap="flat" cmpd="sng">
              <a:solidFill>
                <a:srgbClr val="CCCCCC"/>
              </a:solidFill>
              <a:prstDash val="solid"/>
              <a:round/>
              <a:headEnd type="none" w="med" len="med"/>
              <a:tailEnd type="none" w="med" len="med"/>
            </a:ln>
          </a:left>
          <a:right>
            <a:ln w="9525" cap="flat" cmpd="sng">
              <a:solidFill>
                <a:srgbClr val="CCCCCC"/>
              </a:solidFill>
              <a:prstDash val="solid"/>
              <a:round/>
              <a:headEnd type="none" w="med" len="med"/>
              <a:tailEnd type="none" w="med" len="med"/>
            </a:ln>
          </a:right>
          <a:top>
            <a:ln w="9525" cap="flat" cmpd="sng">
              <a:solidFill>
                <a:srgbClr val="CCCCCC"/>
              </a:solidFill>
              <a:prstDash val="solid"/>
              <a:round/>
              <a:headEnd type="none" w="med" len="med"/>
              <a:tailEnd type="none" w="med" len="med"/>
            </a:ln>
          </a:top>
          <a:bottom>
            <a:ln w="9525" cap="flat" cmpd="sng">
              <a:solidFill>
                <a:srgbClr val="CCCCCC"/>
              </a:solidFill>
              <a:prstDash val="solid"/>
              <a:round/>
              <a:headEnd type="none" w="med" len="med"/>
              <a:tailEnd type="none" w="med" len="med"/>
            </a:ln>
          </a:bottom>
          <a:insideH>
            <a:ln w="9525" cap="flat" cmpd="sng">
              <a:solidFill>
                <a:srgbClr val="CCCCCC"/>
              </a:solidFill>
              <a:prstDash val="solid"/>
              <a:round/>
              <a:headEnd type="none" w="med" len="med"/>
              <a:tailEnd type="none" w="med" len="med"/>
            </a:ln>
          </a:insideH>
          <a:insideV>
            <a:ln w="9525" cap="flat" cmpd="sng">
              <a:solidFill>
                <a:srgbClr val="CCCCCC"/>
              </a:solidFill>
              <a:prstDash val="solid"/>
              <a:round/>
              <a:headEnd type="none" w="med" len="med"/>
              <a:tailEnd type="none" w="med" len="med"/>
            </a:ln>
          </a:insideV>
        </a:tcBdr>
      </a:tcStyle>
    </a:wholeTbl>
  </a:tblStyle>
  <a:tblStyle styleId="{A0904DBF-87A1-4A94-8143-2AB4230F3415}" styleName="Table_1">
    <a:wholeTbl>
      <a:tcStyle>
        <a:tcBdr>
          <a:left>
            <a:ln w="12700" cap="flat" cmpd="sng">
              <a:solidFill>
                <a:srgbClr val="000000"/>
              </a:solidFill>
              <a:prstDash val="solid"/>
              <a:round/>
              <a:headEnd type="none" w="med" len="med"/>
              <a:tailEnd type="none" w="med" len="med"/>
            </a:ln>
          </a:left>
          <a:right>
            <a:ln w="12700" cap="flat" cmpd="sng">
              <a:solidFill>
                <a:srgbClr val="000000"/>
              </a:solidFill>
              <a:prstDash val="solid"/>
              <a:round/>
              <a:headEnd type="none" w="med" len="med"/>
              <a:tailEnd type="none" w="med" len="med"/>
            </a:ln>
          </a:right>
          <a:top>
            <a:ln w="12700" cap="flat" cmpd="sng">
              <a:solidFill>
                <a:srgbClr val="000000"/>
              </a:solidFill>
              <a:prstDash val="solid"/>
              <a:round/>
              <a:headEnd type="none" w="med" len="med"/>
              <a:tailEnd type="none" w="med" len="med"/>
            </a:ln>
          </a:top>
          <a:bottom>
            <a:ln w="12700" cap="flat" cmpd="sng">
              <a:solidFill>
                <a:srgbClr val="000000"/>
              </a:solidFill>
              <a:prstDash val="solid"/>
              <a:round/>
              <a:headEnd type="none" w="med" len="med"/>
              <a:tailEnd type="none" w="med" len="med"/>
            </a:ln>
          </a:bottom>
          <a:insideH>
            <a:ln w="12700" cap="flat" cmpd="sng">
              <a:solidFill>
                <a:srgbClr val="000000"/>
              </a:solidFill>
              <a:prstDash val="solid"/>
              <a:round/>
              <a:headEnd type="none" w="med" len="med"/>
              <a:tailEnd type="none" w="med" len="med"/>
            </a:ln>
          </a:insideH>
          <a:insideV>
            <a:ln w="12700"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88229" autoAdjust="0"/>
  </p:normalViewPr>
  <p:slideViewPr>
    <p:cSldViewPr showGuides="1">
      <p:cViewPr varScale="1">
        <p:scale>
          <a:sx n="99" d="100"/>
          <a:sy n="99" d="100"/>
        </p:scale>
        <p:origin x="-1938" y="-96"/>
      </p:cViewPr>
      <p:guideLst>
        <p:guide orient="horz" pos="2160"/>
        <p:guide pos="2840"/>
      </p:guideLst>
    </p:cSldViewPr>
  </p:slideViewPr>
  <p:notesTextViewPr>
    <p:cViewPr>
      <p:scale>
        <a:sx n="1" d="1"/>
        <a:sy n="1" d="1"/>
      </p:scale>
      <p:origin x="0" y="0"/>
    </p:cViewPr>
  </p:notesTextViewPr>
  <p:sorterViewPr>
    <p:cViewPr>
      <p:scale>
        <a:sx n="100" d="100"/>
        <a:sy n="100" d="100"/>
      </p:scale>
      <p:origin x="0" y="12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2.fntdata"/><Relationship Id="rId55" Type="http://schemas.openxmlformats.org/officeDocument/2006/relationships/font" Target="fonts/font7.fntdata"/><Relationship Id="rId63" Type="http://schemas.openxmlformats.org/officeDocument/2006/relationships/font" Target="fonts/font15.fntdata"/><Relationship Id="rId68" Type="http://schemas.openxmlformats.org/officeDocument/2006/relationships/font" Target="fonts/font20.fntdata"/><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2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font" Target="fonts/font18.fntdata"/><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61"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font" Target="fonts/font17.fntdata"/><Relationship Id="rId73" Type="http://schemas.openxmlformats.org/officeDocument/2006/relationships/font" Target="fonts/font2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69" Type="http://schemas.openxmlformats.org/officeDocument/2006/relationships/font" Target="fonts/font21.fntdata"/><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3.fntdata"/><Relationship Id="rId72" Type="http://schemas.openxmlformats.org/officeDocument/2006/relationships/font" Target="fonts/font2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67" Type="http://schemas.openxmlformats.org/officeDocument/2006/relationships/font" Target="fonts/font1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font" Target="fonts/font22.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071585156"/>
      </p:ext>
    </p:extLst>
  </p:cSld>
  <p:clrMap bg1="lt1" tx1="dk1" bg2="dk2" tx2="lt2" accent1="accent1" accent2="accent2" accent3="accent3" accent4="accent4" accent5="accent5" accent6="accent6" hlink="hlink" folHlink="folHlink"/>
  <p:notesStyle>
    <a:lvl1pPr marL="0" algn="l" defTabSz="1072866" rtl="0" eaLnBrk="1" latinLnBrk="0" hangingPunct="1">
      <a:defRPr sz="1400" kern="1200">
        <a:solidFill>
          <a:schemeClr val="tx1"/>
        </a:solidFill>
        <a:latin typeface="+mn-lt"/>
        <a:ea typeface="+mn-ea"/>
        <a:cs typeface="+mn-cs"/>
      </a:defRPr>
    </a:lvl1pPr>
    <a:lvl2pPr marL="536433" algn="l" defTabSz="1072866" rtl="0" eaLnBrk="1" latinLnBrk="0" hangingPunct="1">
      <a:defRPr sz="1400" kern="1200">
        <a:solidFill>
          <a:schemeClr val="tx1"/>
        </a:solidFill>
        <a:latin typeface="+mn-lt"/>
        <a:ea typeface="+mn-ea"/>
        <a:cs typeface="+mn-cs"/>
      </a:defRPr>
    </a:lvl2pPr>
    <a:lvl3pPr marL="1072866" algn="l" defTabSz="1072866" rtl="0" eaLnBrk="1" latinLnBrk="0" hangingPunct="1">
      <a:defRPr sz="1400" kern="1200">
        <a:solidFill>
          <a:schemeClr val="tx1"/>
        </a:solidFill>
        <a:latin typeface="+mn-lt"/>
        <a:ea typeface="+mn-ea"/>
        <a:cs typeface="+mn-cs"/>
      </a:defRPr>
    </a:lvl3pPr>
    <a:lvl4pPr marL="1609298" algn="l" defTabSz="1072866" rtl="0" eaLnBrk="1" latinLnBrk="0" hangingPunct="1">
      <a:defRPr sz="1400" kern="1200">
        <a:solidFill>
          <a:schemeClr val="tx1"/>
        </a:solidFill>
        <a:latin typeface="+mn-lt"/>
        <a:ea typeface="+mn-ea"/>
        <a:cs typeface="+mn-cs"/>
      </a:defRPr>
    </a:lvl4pPr>
    <a:lvl5pPr marL="2145731" algn="l" defTabSz="1072866" rtl="0" eaLnBrk="1" latinLnBrk="0" hangingPunct="1">
      <a:defRPr sz="1400" kern="1200">
        <a:solidFill>
          <a:schemeClr val="tx1"/>
        </a:solidFill>
        <a:latin typeface="+mn-lt"/>
        <a:ea typeface="+mn-ea"/>
        <a:cs typeface="+mn-cs"/>
      </a:defRPr>
    </a:lvl5pPr>
    <a:lvl6pPr marL="2682164" algn="l" defTabSz="1072866" rtl="0" eaLnBrk="1" latinLnBrk="0" hangingPunct="1">
      <a:defRPr sz="1400" kern="1200">
        <a:solidFill>
          <a:schemeClr val="tx1"/>
        </a:solidFill>
        <a:latin typeface="+mn-lt"/>
        <a:ea typeface="+mn-ea"/>
        <a:cs typeface="+mn-cs"/>
      </a:defRPr>
    </a:lvl6pPr>
    <a:lvl7pPr marL="3218597" algn="l" defTabSz="1072866" rtl="0" eaLnBrk="1" latinLnBrk="0" hangingPunct="1">
      <a:defRPr sz="1400" kern="1200">
        <a:solidFill>
          <a:schemeClr val="tx1"/>
        </a:solidFill>
        <a:latin typeface="+mn-lt"/>
        <a:ea typeface="+mn-ea"/>
        <a:cs typeface="+mn-cs"/>
      </a:defRPr>
    </a:lvl7pPr>
    <a:lvl8pPr marL="3755029" algn="l" defTabSz="1072866" rtl="0" eaLnBrk="1" latinLnBrk="0" hangingPunct="1">
      <a:defRPr sz="1400" kern="1200">
        <a:solidFill>
          <a:schemeClr val="tx1"/>
        </a:solidFill>
        <a:latin typeface="+mn-lt"/>
        <a:ea typeface="+mn-ea"/>
        <a:cs typeface="+mn-cs"/>
      </a:defRPr>
    </a:lvl8pPr>
    <a:lvl9pPr marL="4291462" algn="l" defTabSz="107286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9" name="Shape 2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4" name="Shape 2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4" name="Shape 2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5" name="Shape 3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Shape 352"/>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3" name="Shape 3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0" name="Shape 3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8" name="Shape 3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8" name="Shape 3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Shape 404"/>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5" name="Shape 4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Shape 418"/>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9" name="Shape 4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Shape 425"/>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6" name="Shape 4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3" name="Shape 4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Shape 439"/>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0" name="Shape 4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Shape 460"/>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1" name="Shape 4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Shape 474"/>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5" name="Shape 4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Shape 481"/>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2" name="Shape 4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Shape 488"/>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9" name="Shape 4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Shape 502"/>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3" name="Shape 5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Shape 509"/>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0" name="Shape 5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Shape 516"/>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7" name="Shape 5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Shape 530"/>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1" name="Shape 5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4750" y="685800"/>
            <a:ext cx="4508500" cy="3429000"/>
          </a:xfrm>
        </p:spPr>
      </p:sp>
      <p:sp>
        <p:nvSpPr>
          <p:cNvPr id="3" name="Notes Placeholder 2"/>
          <p:cNvSpPr>
            <a:spLocks noGrp="1"/>
          </p:cNvSpPr>
          <p:nvPr>
            <p:ph type="body" idx="1"/>
          </p:nvPr>
        </p:nvSpPr>
        <p:spPr/>
        <p:txBody>
          <a:bodyPr/>
          <a:lstStyle/>
          <a:p>
            <a:r>
              <a:rPr lang="en-ZA" dirty="0" smtClean="0"/>
              <a:t>South Africa remains the most unequal country in the world with the two richest South Africans (Johann Rupert and Nicky Oppenheimer, according to Forbes) having wealth equal to the poorest 50 percent (i.e. 26.5-million people) of the country, according to an Oxfam global inequality report.</a:t>
            </a:r>
            <a:endParaRPr lang="en-ZA" dirty="0"/>
          </a:p>
        </p:txBody>
      </p:sp>
      <p:sp>
        <p:nvSpPr>
          <p:cNvPr id="4" name="Slide Number Placeholder 3"/>
          <p:cNvSpPr>
            <a:spLocks noGrp="1"/>
          </p:cNvSpPr>
          <p:nvPr>
            <p:ph type="sldNum" sz="quarter" idx="10"/>
          </p:nvPr>
        </p:nvSpPr>
        <p:spPr>
          <a:xfrm>
            <a:off x="3884613" y="8685706"/>
            <a:ext cx="2971800" cy="456835"/>
          </a:xfrm>
          <a:prstGeom prst="rect">
            <a:avLst/>
          </a:prstGeom>
        </p:spPr>
        <p:txBody>
          <a:bodyPr/>
          <a:lstStyle/>
          <a:p>
            <a:fld id="{B042CE94-8932-4C43-8354-CFB42572BF64}" type="slidenum">
              <a:rPr lang="en-ZA" smtClean="0"/>
              <a:t>5</a:t>
            </a:fld>
            <a:endParaRPr lang="en-ZA"/>
          </a:p>
        </p:txBody>
      </p:sp>
    </p:spTree>
    <p:extLst>
      <p:ext uri="{BB962C8B-B14F-4D97-AF65-F5344CB8AC3E}">
        <p14:creationId xmlns:p14="http://schemas.microsoft.com/office/powerpoint/2010/main" val="28060439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Shape 537"/>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8" name="Shape 5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4750" y="685800"/>
            <a:ext cx="4508500" cy="3429000"/>
          </a:xfrm>
        </p:spPr>
      </p:sp>
      <p:sp>
        <p:nvSpPr>
          <p:cNvPr id="3" name="Notes Placeholder 2"/>
          <p:cNvSpPr>
            <a:spLocks noGrp="1"/>
          </p:cNvSpPr>
          <p:nvPr>
            <p:ph type="body" idx="1"/>
          </p:nvPr>
        </p:nvSpPr>
        <p:spPr/>
        <p:txBody>
          <a:bodyPr/>
          <a:lstStyle/>
          <a:p>
            <a:endParaRPr lang="en-ZA" dirty="0" smtClean="0"/>
          </a:p>
          <a:p>
            <a:r>
              <a:rPr lang="en-ZA" dirty="0" smtClean="0"/>
              <a:t>Organisation for economic co-operation and development</a:t>
            </a:r>
          </a:p>
          <a:p>
            <a:endParaRPr lang="en-ZA" dirty="0"/>
          </a:p>
        </p:txBody>
      </p:sp>
      <p:sp>
        <p:nvSpPr>
          <p:cNvPr id="4" name="Slide Number Placeholder 3"/>
          <p:cNvSpPr>
            <a:spLocks noGrp="1"/>
          </p:cNvSpPr>
          <p:nvPr>
            <p:ph type="sldNum" sz="quarter" idx="10"/>
          </p:nvPr>
        </p:nvSpPr>
        <p:spPr>
          <a:xfrm>
            <a:off x="3884613" y="8685706"/>
            <a:ext cx="2971800" cy="456835"/>
          </a:xfrm>
          <a:prstGeom prst="rect">
            <a:avLst/>
          </a:prstGeom>
        </p:spPr>
        <p:txBody>
          <a:bodyPr/>
          <a:lstStyle/>
          <a:p>
            <a:fld id="{FA088695-FFDA-451C-AECD-65CE71093FC5}" type="slidenum">
              <a:rPr lang="en-ZA" smtClean="0"/>
              <a:t>6</a:t>
            </a:fld>
            <a:endParaRPr lang="en-ZA"/>
          </a:p>
        </p:txBody>
      </p:sp>
    </p:spTree>
    <p:extLst>
      <p:ext uri="{BB962C8B-B14F-4D97-AF65-F5344CB8AC3E}">
        <p14:creationId xmlns:p14="http://schemas.microsoft.com/office/powerpoint/2010/main" val="3230189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4750" y="685800"/>
            <a:ext cx="4508500" cy="3429000"/>
          </a:xfrm>
        </p:spPr>
      </p:sp>
      <p:sp>
        <p:nvSpPr>
          <p:cNvPr id="3" name="Notes Placeholder 2"/>
          <p:cNvSpPr>
            <a:spLocks noGrp="1"/>
          </p:cNvSpPr>
          <p:nvPr>
            <p:ph type="body" idx="1"/>
          </p:nvPr>
        </p:nvSpPr>
        <p:spPr/>
        <p:txBody>
          <a:bodyPr/>
          <a:lstStyle/>
          <a:p>
            <a:r>
              <a:rPr lang="en-ZA" dirty="0" smtClean="0"/>
              <a:t>Horizon Report The university is currently accepting proposals from faculty for new courses, conferences, or workshops on four themes: social mind, inequalities and social justice, energy and society, and governance.34 </a:t>
            </a:r>
          </a:p>
          <a:p>
            <a:r>
              <a:rPr lang="en-ZA" dirty="0" smtClean="0"/>
              <a:t>The Bill &amp; Melinda Gates Foundation has been integral to advancing the field. Through a vast network of partners and grantees, they are investing in adaptive learning193 and digital courseware194 solutions that enable personalized learning and promote greater student success and equity195 in higher education</a:t>
            </a:r>
          </a:p>
          <a:p>
            <a:r>
              <a:rPr lang="en-ZA" smtClean="0"/>
              <a:t>0 Many countries have responded with initiatives prioritizing STEM training, yet critics of this movement defend studies of the humanities as promoting ethical inquiry and social justice.221 </a:t>
            </a:r>
            <a:endParaRPr lang="en-ZA" dirty="0"/>
          </a:p>
        </p:txBody>
      </p:sp>
      <p:sp>
        <p:nvSpPr>
          <p:cNvPr id="4" name="Slide Number Placeholder 3"/>
          <p:cNvSpPr>
            <a:spLocks noGrp="1"/>
          </p:cNvSpPr>
          <p:nvPr>
            <p:ph type="sldNum" sz="quarter" idx="10"/>
          </p:nvPr>
        </p:nvSpPr>
        <p:spPr>
          <a:xfrm>
            <a:off x="3884613" y="8685706"/>
            <a:ext cx="2971800" cy="456835"/>
          </a:xfrm>
          <a:prstGeom prst="rect">
            <a:avLst/>
          </a:prstGeom>
        </p:spPr>
        <p:txBody>
          <a:bodyPr/>
          <a:lstStyle/>
          <a:p>
            <a:fld id="{B042CE94-8932-4C43-8354-CFB42572BF64}" type="slidenum">
              <a:rPr lang="en-ZA" smtClean="0"/>
              <a:t>8</a:t>
            </a:fld>
            <a:endParaRPr lang="en-ZA"/>
          </a:p>
        </p:txBody>
      </p:sp>
    </p:spTree>
    <p:extLst>
      <p:ext uri="{BB962C8B-B14F-4D97-AF65-F5344CB8AC3E}">
        <p14:creationId xmlns:p14="http://schemas.microsoft.com/office/powerpoint/2010/main" val="4127268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1174750" y="685800"/>
            <a:ext cx="45085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07326" y="992767"/>
            <a:ext cx="8400780" cy="2736800"/>
          </a:xfrm>
          <a:prstGeom prst="rect">
            <a:avLst/>
          </a:prstGeom>
        </p:spPr>
        <p:txBody>
          <a:bodyPr lIns="107269" tIns="107269" rIns="107269" bIns="107269" anchor="b" anchorCtr="0"/>
          <a:lstStyle>
            <a:lvl1pPr lvl="0" algn="ctr">
              <a:spcBef>
                <a:spcPts val="0"/>
              </a:spcBef>
              <a:buSzPct val="100000"/>
              <a:defRPr sz="6100" b="1"/>
            </a:lvl1pPr>
            <a:lvl2pPr lvl="1" algn="ctr">
              <a:spcBef>
                <a:spcPts val="0"/>
              </a:spcBef>
              <a:buSzPct val="100000"/>
              <a:defRPr sz="6100"/>
            </a:lvl2pPr>
            <a:lvl3pPr lvl="2" algn="ctr">
              <a:spcBef>
                <a:spcPts val="0"/>
              </a:spcBef>
              <a:buSzPct val="100000"/>
              <a:defRPr sz="6100"/>
            </a:lvl3pPr>
            <a:lvl4pPr lvl="3" algn="ctr">
              <a:spcBef>
                <a:spcPts val="0"/>
              </a:spcBef>
              <a:buSzPct val="100000"/>
              <a:defRPr sz="6100"/>
            </a:lvl4pPr>
            <a:lvl5pPr lvl="4" algn="ctr">
              <a:spcBef>
                <a:spcPts val="0"/>
              </a:spcBef>
              <a:buSzPct val="100000"/>
              <a:defRPr sz="6100"/>
            </a:lvl5pPr>
            <a:lvl6pPr lvl="5" algn="ctr">
              <a:spcBef>
                <a:spcPts val="0"/>
              </a:spcBef>
              <a:buSzPct val="100000"/>
              <a:defRPr sz="6100"/>
            </a:lvl6pPr>
            <a:lvl7pPr lvl="6" algn="ctr">
              <a:spcBef>
                <a:spcPts val="0"/>
              </a:spcBef>
              <a:buSzPct val="100000"/>
              <a:defRPr sz="6100"/>
            </a:lvl7pPr>
            <a:lvl8pPr lvl="7" algn="ctr">
              <a:spcBef>
                <a:spcPts val="0"/>
              </a:spcBef>
              <a:buSzPct val="100000"/>
              <a:defRPr sz="6100"/>
            </a:lvl8pPr>
            <a:lvl9pPr lvl="8" algn="ctr">
              <a:spcBef>
                <a:spcPts val="0"/>
              </a:spcBef>
              <a:buSzPct val="100000"/>
              <a:defRPr sz="6100"/>
            </a:lvl9pPr>
          </a:lstStyle>
          <a:p>
            <a:endParaRPr dirty="0"/>
          </a:p>
        </p:txBody>
      </p:sp>
      <p:sp>
        <p:nvSpPr>
          <p:cNvPr id="11" name="Shape 11"/>
          <p:cNvSpPr txBox="1">
            <a:spLocks noGrp="1"/>
          </p:cNvSpPr>
          <p:nvPr>
            <p:ph type="subTitle" idx="1"/>
          </p:nvPr>
        </p:nvSpPr>
        <p:spPr>
          <a:xfrm>
            <a:off x="307317" y="3778833"/>
            <a:ext cx="8400780" cy="1056800"/>
          </a:xfrm>
          <a:prstGeom prst="rect">
            <a:avLst/>
          </a:prstGeom>
        </p:spPr>
        <p:txBody>
          <a:bodyPr lIns="107269" tIns="107269" rIns="107269" bIns="107269" anchor="t" anchorCtr="0"/>
          <a:lstStyle>
            <a:lvl1pPr lvl="0" algn="ctr">
              <a:lnSpc>
                <a:spcPct val="100000"/>
              </a:lnSpc>
              <a:spcBef>
                <a:spcPts val="0"/>
              </a:spcBef>
              <a:spcAft>
                <a:spcPts val="0"/>
              </a:spcAft>
              <a:buSzPct val="100000"/>
              <a:buNone/>
              <a:defRPr sz="3300"/>
            </a:lvl1pPr>
            <a:lvl2pPr lvl="1" algn="ctr">
              <a:lnSpc>
                <a:spcPct val="100000"/>
              </a:lnSpc>
              <a:spcBef>
                <a:spcPts val="0"/>
              </a:spcBef>
              <a:spcAft>
                <a:spcPts val="0"/>
              </a:spcAft>
              <a:buSzPct val="100000"/>
              <a:buNone/>
              <a:defRPr sz="3300"/>
            </a:lvl2pPr>
            <a:lvl3pPr lvl="2" algn="ctr">
              <a:lnSpc>
                <a:spcPct val="100000"/>
              </a:lnSpc>
              <a:spcBef>
                <a:spcPts val="0"/>
              </a:spcBef>
              <a:spcAft>
                <a:spcPts val="0"/>
              </a:spcAft>
              <a:buSzPct val="100000"/>
              <a:buNone/>
              <a:defRPr sz="3300"/>
            </a:lvl3pPr>
            <a:lvl4pPr lvl="3" algn="ctr">
              <a:lnSpc>
                <a:spcPct val="100000"/>
              </a:lnSpc>
              <a:spcBef>
                <a:spcPts val="0"/>
              </a:spcBef>
              <a:spcAft>
                <a:spcPts val="0"/>
              </a:spcAft>
              <a:buSzPct val="100000"/>
              <a:buNone/>
              <a:defRPr sz="3300"/>
            </a:lvl4pPr>
            <a:lvl5pPr lvl="4" algn="ctr">
              <a:lnSpc>
                <a:spcPct val="100000"/>
              </a:lnSpc>
              <a:spcBef>
                <a:spcPts val="0"/>
              </a:spcBef>
              <a:spcAft>
                <a:spcPts val="0"/>
              </a:spcAft>
              <a:buSzPct val="100000"/>
              <a:buNone/>
              <a:defRPr sz="3300"/>
            </a:lvl5pPr>
            <a:lvl6pPr lvl="5" algn="ctr">
              <a:lnSpc>
                <a:spcPct val="100000"/>
              </a:lnSpc>
              <a:spcBef>
                <a:spcPts val="0"/>
              </a:spcBef>
              <a:spcAft>
                <a:spcPts val="0"/>
              </a:spcAft>
              <a:buSzPct val="100000"/>
              <a:buNone/>
              <a:defRPr sz="3300"/>
            </a:lvl6pPr>
            <a:lvl7pPr lvl="6" algn="ctr">
              <a:lnSpc>
                <a:spcPct val="100000"/>
              </a:lnSpc>
              <a:spcBef>
                <a:spcPts val="0"/>
              </a:spcBef>
              <a:spcAft>
                <a:spcPts val="0"/>
              </a:spcAft>
              <a:buSzPct val="100000"/>
              <a:buNone/>
              <a:defRPr sz="3300"/>
            </a:lvl7pPr>
            <a:lvl8pPr lvl="7" algn="ctr">
              <a:lnSpc>
                <a:spcPct val="100000"/>
              </a:lnSpc>
              <a:spcBef>
                <a:spcPts val="0"/>
              </a:spcBef>
              <a:spcAft>
                <a:spcPts val="0"/>
              </a:spcAft>
              <a:buSzPct val="100000"/>
              <a:buNone/>
              <a:defRPr sz="3300"/>
            </a:lvl8pPr>
            <a:lvl9pPr lvl="8" algn="ctr">
              <a:lnSpc>
                <a:spcPct val="100000"/>
              </a:lnSpc>
              <a:spcBef>
                <a:spcPts val="0"/>
              </a:spcBef>
              <a:spcAft>
                <a:spcPts val="0"/>
              </a:spcAft>
              <a:buSzPct val="100000"/>
              <a:buNone/>
              <a:defRPr sz="3300"/>
            </a:lvl9pPr>
          </a:lstStyle>
          <a:p>
            <a:endParaRPr/>
          </a:p>
        </p:txBody>
      </p:sp>
      <p:sp>
        <p:nvSpPr>
          <p:cNvPr id="12" name="Shape 12"/>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cap="none" baseline="0">
                <a:solidFill>
                  <a:srgbClr val="008000"/>
                </a:solidFill>
                <a:latin typeface="Quicksand" panose="020B0604020202020204" charset="0"/>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marL="342900" indent="-342900">
              <a:buFont typeface="Courier New" pitchFamily="49" charset="0"/>
              <a:buChar char="o"/>
              <a:defRPr>
                <a:solidFill>
                  <a:srgbClr val="737373"/>
                </a:solidFill>
                <a:latin typeface="Georgia" panose="02040502050405020303" pitchFamily="18" charset="0"/>
              </a:defRPr>
            </a:lvl1pPr>
            <a:lvl2pPr marL="742950" indent="-285750">
              <a:buFont typeface="Arial" pitchFamily="34" charset="0"/>
              <a:buChar char="•"/>
              <a:defRPr sz="1800">
                <a:solidFill>
                  <a:srgbClr val="7EAA56"/>
                </a:solidFill>
                <a:latin typeface="Georgia" panose="02040502050405020303" pitchFamily="18" charset="0"/>
              </a:defRPr>
            </a:lvl2pPr>
            <a:lvl3pPr>
              <a:defRPr>
                <a:solidFill>
                  <a:srgbClr val="7EAA56"/>
                </a:solidFill>
                <a:latin typeface="Bookman Old Style" panose="02050604050505020204" pitchFamily="18" charset="0"/>
              </a:defRPr>
            </a:lvl3pPr>
            <a:lvl4pPr>
              <a:defRPr>
                <a:solidFill>
                  <a:schemeClr val="bg1">
                    <a:lumMod val="65000"/>
                  </a:schemeClr>
                </a:solidFill>
                <a:latin typeface="Century Gothic" pitchFamily="34" charset="0"/>
              </a:defRPr>
            </a:lvl4pPr>
            <a:lvl5pPr>
              <a:defRPr>
                <a:solidFill>
                  <a:schemeClr val="bg1">
                    <a:lumMod val="85000"/>
                  </a:schemeClr>
                </a:solidFill>
                <a:latin typeface="Century Gothic" pitchFamily="34" charset="0"/>
              </a:defRPr>
            </a:lvl5pPr>
          </a:lstStyle>
          <a:p>
            <a:pPr lvl="0"/>
            <a:r>
              <a:rPr lang="en-US" dirty="0" smtClean="0"/>
              <a:t>Click to edit Master text styles</a:t>
            </a:r>
          </a:p>
          <a:p>
            <a:pPr lvl="1"/>
            <a:r>
              <a:rPr lang="en-US" dirty="0" smtClean="0"/>
              <a:t>Second level</a:t>
            </a:r>
          </a:p>
        </p:txBody>
      </p:sp>
      <p:pic>
        <p:nvPicPr>
          <p:cNvPr id="4" name="Picture 3" descr="FA_LOGO_CILT_2014_website_sml.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4195" y="6126482"/>
            <a:ext cx="1175454" cy="532787"/>
          </a:xfrm>
          <a:prstGeom prst="rect">
            <a:avLst/>
          </a:prstGeom>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15486" y="6093668"/>
            <a:ext cx="71372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userDrawn="1"/>
        </p:nvSpPr>
        <p:spPr>
          <a:xfrm>
            <a:off x="460970" y="6165304"/>
            <a:ext cx="1348913"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70630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07317" y="2867800"/>
            <a:ext cx="8400780" cy="1122400"/>
          </a:xfrm>
          <a:prstGeom prst="rect">
            <a:avLst/>
          </a:prstGeom>
        </p:spPr>
        <p:txBody>
          <a:bodyPr lIns="107269" tIns="107269" rIns="107269" bIns="107269" anchor="ctr"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15" name="Shape 15"/>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07317" y="593367"/>
            <a:ext cx="8400780" cy="763600"/>
          </a:xfrm>
          <a:prstGeom prst="rect">
            <a:avLst/>
          </a:prstGeom>
        </p:spPr>
        <p:txBody>
          <a:bodyPr lIns="107269" tIns="107269" rIns="107269" bIns="107269" anchor="t" anchorCtr="0"/>
          <a:lstStyle>
            <a:lvl1pPr lvl="0" algn="ctr">
              <a:spcBef>
                <a:spcPts val="0"/>
              </a:spcBef>
              <a:defRPr sz="3600">
                <a:solidFill>
                  <a:srgbClr val="008000"/>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8" name="Shape 18"/>
          <p:cNvSpPr txBox="1">
            <a:spLocks noGrp="1"/>
          </p:cNvSpPr>
          <p:nvPr>
            <p:ph type="body" idx="1" hasCustomPrompt="1"/>
          </p:nvPr>
        </p:nvSpPr>
        <p:spPr>
          <a:xfrm>
            <a:off x="307317" y="1536633"/>
            <a:ext cx="8400780" cy="4555200"/>
          </a:xfrm>
          <a:prstGeom prst="rect">
            <a:avLst/>
          </a:prstGeom>
        </p:spPr>
        <p:txBody>
          <a:bodyPr lIns="107269" tIns="107269" rIns="107269" bIns="107269" anchor="t" anchorCtr="0"/>
          <a:lstStyle>
            <a:lvl1pPr lvl="0">
              <a:spcBef>
                <a:spcPts val="0"/>
              </a:spcBef>
              <a:defRPr>
                <a:latin typeface="Georgia" panose="02040502050405020303" pitchFamily="18"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ZA" dirty="0" smtClean="0"/>
              <a:t>Georgia</a:t>
            </a:r>
            <a:endParaRPr dirty="0"/>
          </a:p>
        </p:txBody>
      </p:sp>
      <p:sp>
        <p:nvSpPr>
          <p:cNvPr id="19" name="Shape 19"/>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dirty="0"/>
          </a:p>
        </p:txBody>
      </p:sp>
      <p:pic>
        <p:nvPicPr>
          <p:cNvPr id="5" name="Shape 67"/>
          <p:cNvPicPr preferRelativeResize="0"/>
          <p:nvPr userDrawn="1"/>
        </p:nvPicPr>
        <p:blipFill rotWithShape="1">
          <a:blip r:embed="rId2">
            <a:alphaModFix/>
          </a:blip>
          <a:srcRect r="57346"/>
          <a:stretch/>
        </p:blipFill>
        <p:spPr>
          <a:xfrm>
            <a:off x="7981020" y="5660167"/>
            <a:ext cx="959265" cy="109623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07317" y="593367"/>
            <a:ext cx="8400780" cy="763600"/>
          </a:xfrm>
          <a:prstGeom prst="rect">
            <a:avLst/>
          </a:prstGeom>
        </p:spPr>
        <p:txBody>
          <a:bodyPr lIns="107269" tIns="107269" rIns="107269" bIns="107269"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07317" y="1536633"/>
            <a:ext cx="3943652" cy="4555200"/>
          </a:xfrm>
          <a:prstGeom prst="rect">
            <a:avLst/>
          </a:prstGeom>
        </p:spPr>
        <p:txBody>
          <a:bodyPr lIns="107269" tIns="107269" rIns="107269" bIns="107269" anchor="t" anchorCtr="0"/>
          <a:lstStyle>
            <a:lvl1pPr lvl="0">
              <a:spcBef>
                <a:spcPts val="0"/>
              </a:spcBef>
              <a:buSzPct val="100000"/>
              <a:defRPr sz="1600"/>
            </a:lvl1pPr>
            <a:lvl2pPr lvl="1">
              <a:spcBef>
                <a:spcPts val="0"/>
              </a:spcBef>
              <a:buSzPct val="100000"/>
              <a:defRPr sz="1400"/>
            </a:lvl2pPr>
            <a:lvl3pPr lvl="2">
              <a:spcBef>
                <a:spcPts val="0"/>
              </a:spcBef>
              <a:buSzPct val="100000"/>
              <a:defRPr sz="1400"/>
            </a:lvl3pPr>
            <a:lvl4pPr lvl="3">
              <a:spcBef>
                <a:spcPts val="0"/>
              </a:spcBef>
              <a:buSzPct val="100000"/>
              <a:defRPr sz="1400"/>
            </a:lvl4pPr>
            <a:lvl5pPr lvl="4">
              <a:spcBef>
                <a:spcPts val="0"/>
              </a:spcBef>
              <a:buSzPct val="100000"/>
              <a:defRPr sz="1400"/>
            </a:lvl5pPr>
            <a:lvl6pPr lvl="5">
              <a:spcBef>
                <a:spcPts val="0"/>
              </a:spcBef>
              <a:buSzPct val="100000"/>
              <a:defRPr sz="1400"/>
            </a:lvl6pPr>
            <a:lvl7pPr lvl="6">
              <a:spcBef>
                <a:spcPts val="0"/>
              </a:spcBef>
              <a:buSzPct val="100000"/>
              <a:defRPr sz="1400"/>
            </a:lvl7pPr>
            <a:lvl8pPr lvl="7">
              <a:spcBef>
                <a:spcPts val="0"/>
              </a:spcBef>
              <a:buSzPct val="100000"/>
              <a:defRPr sz="1400"/>
            </a:lvl8pPr>
            <a:lvl9pPr lvl="8">
              <a:spcBef>
                <a:spcPts val="0"/>
              </a:spcBef>
              <a:buSzPct val="100000"/>
              <a:defRPr sz="1400"/>
            </a:lvl9pPr>
          </a:lstStyle>
          <a:p>
            <a:endParaRPr/>
          </a:p>
        </p:txBody>
      </p:sp>
      <p:sp>
        <p:nvSpPr>
          <p:cNvPr id="23" name="Shape 23"/>
          <p:cNvSpPr txBox="1">
            <a:spLocks noGrp="1"/>
          </p:cNvSpPr>
          <p:nvPr>
            <p:ph type="body" idx="2"/>
          </p:nvPr>
        </p:nvSpPr>
        <p:spPr>
          <a:xfrm>
            <a:off x="4764446" y="1536633"/>
            <a:ext cx="3943652" cy="4555200"/>
          </a:xfrm>
          <a:prstGeom prst="rect">
            <a:avLst/>
          </a:prstGeom>
        </p:spPr>
        <p:txBody>
          <a:bodyPr lIns="107269" tIns="107269" rIns="107269" bIns="107269" anchor="t" anchorCtr="0"/>
          <a:lstStyle>
            <a:lvl1pPr lvl="0">
              <a:spcBef>
                <a:spcPts val="0"/>
              </a:spcBef>
              <a:buSzPct val="100000"/>
              <a:defRPr sz="1600"/>
            </a:lvl1pPr>
            <a:lvl2pPr lvl="1">
              <a:spcBef>
                <a:spcPts val="0"/>
              </a:spcBef>
              <a:buSzPct val="100000"/>
              <a:defRPr sz="1400"/>
            </a:lvl2pPr>
            <a:lvl3pPr lvl="2">
              <a:spcBef>
                <a:spcPts val="0"/>
              </a:spcBef>
              <a:buSzPct val="100000"/>
              <a:defRPr sz="1400"/>
            </a:lvl3pPr>
            <a:lvl4pPr lvl="3">
              <a:spcBef>
                <a:spcPts val="0"/>
              </a:spcBef>
              <a:buSzPct val="100000"/>
              <a:defRPr sz="1400"/>
            </a:lvl4pPr>
            <a:lvl5pPr lvl="4">
              <a:spcBef>
                <a:spcPts val="0"/>
              </a:spcBef>
              <a:buSzPct val="100000"/>
              <a:defRPr sz="1400"/>
            </a:lvl5pPr>
            <a:lvl6pPr lvl="5">
              <a:spcBef>
                <a:spcPts val="0"/>
              </a:spcBef>
              <a:buSzPct val="100000"/>
              <a:defRPr sz="1400"/>
            </a:lvl6pPr>
            <a:lvl7pPr lvl="6">
              <a:spcBef>
                <a:spcPts val="0"/>
              </a:spcBef>
              <a:buSzPct val="100000"/>
              <a:defRPr sz="1400"/>
            </a:lvl7pPr>
            <a:lvl8pPr lvl="7">
              <a:spcBef>
                <a:spcPts val="0"/>
              </a:spcBef>
              <a:buSzPct val="100000"/>
              <a:defRPr sz="1400"/>
            </a:lvl8pPr>
            <a:lvl9pPr lvl="8">
              <a:spcBef>
                <a:spcPts val="0"/>
              </a:spcBef>
              <a:buSzPct val="100000"/>
              <a:defRPr sz="1400"/>
            </a:lvl9pPr>
          </a:lstStyle>
          <a:p>
            <a:endParaRPr/>
          </a:p>
        </p:txBody>
      </p:sp>
      <p:sp>
        <p:nvSpPr>
          <p:cNvPr id="24" name="Shape 24"/>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07317" y="593367"/>
            <a:ext cx="8400780" cy="763600"/>
          </a:xfrm>
          <a:prstGeom prst="rect">
            <a:avLst/>
          </a:prstGeom>
        </p:spPr>
        <p:txBody>
          <a:bodyPr lIns="107269" tIns="107269" rIns="107269" bIns="107269"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83357" y="600200"/>
            <a:ext cx="6278253" cy="5454400"/>
          </a:xfrm>
          <a:prstGeom prst="rect">
            <a:avLst/>
          </a:prstGeom>
        </p:spPr>
        <p:txBody>
          <a:bodyPr lIns="107269" tIns="107269" rIns="107269" bIns="107269" anchor="ctr" anchorCtr="0"/>
          <a:lstStyle>
            <a:lvl1pPr lvl="0">
              <a:spcBef>
                <a:spcPts val="0"/>
              </a:spcBef>
              <a:buSzPct val="100000"/>
              <a:defRPr sz="5600"/>
            </a:lvl1pPr>
            <a:lvl2pPr lvl="1">
              <a:spcBef>
                <a:spcPts val="0"/>
              </a:spcBef>
              <a:buSzPct val="100000"/>
              <a:defRPr sz="5600"/>
            </a:lvl2pPr>
            <a:lvl3pPr lvl="2">
              <a:spcBef>
                <a:spcPts val="0"/>
              </a:spcBef>
              <a:buSzPct val="100000"/>
              <a:defRPr sz="5600"/>
            </a:lvl3pPr>
            <a:lvl4pPr lvl="3">
              <a:spcBef>
                <a:spcPts val="0"/>
              </a:spcBef>
              <a:buSzPct val="100000"/>
              <a:defRPr sz="5600"/>
            </a:lvl4pPr>
            <a:lvl5pPr lvl="4">
              <a:spcBef>
                <a:spcPts val="0"/>
              </a:spcBef>
              <a:buSzPct val="100000"/>
              <a:defRPr sz="5600"/>
            </a:lvl5pPr>
            <a:lvl6pPr lvl="5">
              <a:spcBef>
                <a:spcPts val="0"/>
              </a:spcBef>
              <a:buSzPct val="100000"/>
              <a:defRPr sz="5600"/>
            </a:lvl6pPr>
            <a:lvl7pPr lvl="6">
              <a:spcBef>
                <a:spcPts val="0"/>
              </a:spcBef>
              <a:buSzPct val="100000"/>
              <a:defRPr sz="5600"/>
            </a:lvl7pPr>
            <a:lvl8pPr lvl="7">
              <a:spcBef>
                <a:spcPts val="0"/>
              </a:spcBef>
              <a:buSzPct val="100000"/>
              <a:defRPr sz="5600"/>
            </a:lvl8pPr>
            <a:lvl9pPr lvl="8">
              <a:spcBef>
                <a:spcPts val="0"/>
              </a:spcBef>
              <a:buSzPct val="100000"/>
              <a:defRPr sz="5600"/>
            </a:lvl9pPr>
          </a:lstStyle>
          <a:p>
            <a:endParaRPr/>
          </a:p>
        </p:txBody>
      </p:sp>
      <p:sp>
        <p:nvSpPr>
          <p:cNvPr id="34" name="Shape 34"/>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07707" y="-167"/>
            <a:ext cx="4507707" cy="6858000"/>
          </a:xfrm>
          <a:prstGeom prst="rect">
            <a:avLst/>
          </a:prstGeom>
          <a:solidFill>
            <a:schemeClr val="lt2"/>
          </a:solidFill>
          <a:ln>
            <a:noFill/>
          </a:ln>
        </p:spPr>
        <p:txBody>
          <a:bodyPr lIns="107269" tIns="107269" rIns="107269" bIns="107269" anchor="ctr" anchorCtr="0">
            <a:noAutofit/>
          </a:bodyPr>
          <a:lstStyle/>
          <a:p>
            <a:pPr lvl="0">
              <a:spcBef>
                <a:spcPts val="0"/>
              </a:spcBef>
              <a:buNone/>
            </a:pPr>
            <a:endParaRPr/>
          </a:p>
        </p:txBody>
      </p:sp>
      <p:sp>
        <p:nvSpPr>
          <p:cNvPr id="37" name="Shape 37"/>
          <p:cNvSpPr txBox="1">
            <a:spLocks noGrp="1"/>
          </p:cNvSpPr>
          <p:nvPr>
            <p:ph type="title"/>
          </p:nvPr>
        </p:nvSpPr>
        <p:spPr>
          <a:xfrm>
            <a:off x="261766" y="1644233"/>
            <a:ext cx="3988315" cy="1976400"/>
          </a:xfrm>
          <a:prstGeom prst="rect">
            <a:avLst/>
          </a:prstGeom>
        </p:spPr>
        <p:txBody>
          <a:bodyPr lIns="107269" tIns="107269" rIns="107269" bIns="107269" anchor="b" anchorCtr="0"/>
          <a:lstStyle>
            <a:lvl1pPr lvl="0" algn="ctr">
              <a:spcBef>
                <a:spcPts val="0"/>
              </a:spcBef>
              <a:buSzPct val="100000"/>
              <a:defRPr sz="4900"/>
            </a:lvl1pPr>
            <a:lvl2pPr lvl="1" algn="ctr">
              <a:spcBef>
                <a:spcPts val="0"/>
              </a:spcBef>
              <a:buSzPct val="100000"/>
              <a:defRPr sz="4900"/>
            </a:lvl2pPr>
            <a:lvl3pPr lvl="2" algn="ctr">
              <a:spcBef>
                <a:spcPts val="0"/>
              </a:spcBef>
              <a:buSzPct val="100000"/>
              <a:defRPr sz="4900"/>
            </a:lvl3pPr>
            <a:lvl4pPr lvl="3" algn="ctr">
              <a:spcBef>
                <a:spcPts val="0"/>
              </a:spcBef>
              <a:buSzPct val="100000"/>
              <a:defRPr sz="4900"/>
            </a:lvl4pPr>
            <a:lvl5pPr lvl="4" algn="ctr">
              <a:spcBef>
                <a:spcPts val="0"/>
              </a:spcBef>
              <a:buSzPct val="100000"/>
              <a:defRPr sz="4900"/>
            </a:lvl5pPr>
            <a:lvl6pPr lvl="5" algn="ctr">
              <a:spcBef>
                <a:spcPts val="0"/>
              </a:spcBef>
              <a:buSzPct val="100000"/>
              <a:defRPr sz="4900"/>
            </a:lvl6pPr>
            <a:lvl7pPr lvl="6" algn="ctr">
              <a:spcBef>
                <a:spcPts val="0"/>
              </a:spcBef>
              <a:buSzPct val="100000"/>
              <a:defRPr sz="4900"/>
            </a:lvl7pPr>
            <a:lvl8pPr lvl="7" algn="ctr">
              <a:spcBef>
                <a:spcPts val="0"/>
              </a:spcBef>
              <a:buSzPct val="100000"/>
              <a:defRPr sz="4900"/>
            </a:lvl8pPr>
            <a:lvl9pPr lvl="8" algn="ctr">
              <a:spcBef>
                <a:spcPts val="0"/>
              </a:spcBef>
              <a:buSzPct val="100000"/>
              <a:defRPr sz="4900"/>
            </a:lvl9pPr>
          </a:lstStyle>
          <a:p>
            <a:endParaRPr/>
          </a:p>
        </p:txBody>
      </p:sp>
      <p:sp>
        <p:nvSpPr>
          <p:cNvPr id="38" name="Shape 38"/>
          <p:cNvSpPr txBox="1">
            <a:spLocks noGrp="1"/>
          </p:cNvSpPr>
          <p:nvPr>
            <p:ph type="subTitle" idx="1"/>
          </p:nvPr>
        </p:nvSpPr>
        <p:spPr>
          <a:xfrm>
            <a:off x="261766" y="3737433"/>
            <a:ext cx="3988315" cy="1646800"/>
          </a:xfrm>
          <a:prstGeom prst="rect">
            <a:avLst/>
          </a:prstGeom>
        </p:spPr>
        <p:txBody>
          <a:bodyPr lIns="107269" tIns="107269" rIns="107269" bIns="107269" anchor="t" anchorCtr="0"/>
          <a:lstStyle>
            <a:lvl1pPr lvl="0" algn="ctr">
              <a:lnSpc>
                <a:spcPct val="100000"/>
              </a:lnSpc>
              <a:spcBef>
                <a:spcPts val="0"/>
              </a:spcBef>
              <a:spcAft>
                <a:spcPts val="0"/>
              </a:spcAft>
              <a:buSzPct val="100000"/>
              <a:buNone/>
              <a:defRPr sz="2500"/>
            </a:lvl1pPr>
            <a:lvl2pPr lvl="1" algn="ctr">
              <a:lnSpc>
                <a:spcPct val="100000"/>
              </a:lnSpc>
              <a:spcBef>
                <a:spcPts val="0"/>
              </a:spcBef>
              <a:spcAft>
                <a:spcPts val="0"/>
              </a:spcAft>
              <a:buSzPct val="100000"/>
              <a:buNone/>
              <a:defRPr sz="2500"/>
            </a:lvl2pPr>
            <a:lvl3pPr lvl="2" algn="ctr">
              <a:lnSpc>
                <a:spcPct val="100000"/>
              </a:lnSpc>
              <a:spcBef>
                <a:spcPts val="0"/>
              </a:spcBef>
              <a:spcAft>
                <a:spcPts val="0"/>
              </a:spcAft>
              <a:buSzPct val="100000"/>
              <a:buNone/>
              <a:defRPr sz="2500"/>
            </a:lvl3pPr>
            <a:lvl4pPr lvl="3" algn="ctr">
              <a:lnSpc>
                <a:spcPct val="100000"/>
              </a:lnSpc>
              <a:spcBef>
                <a:spcPts val="0"/>
              </a:spcBef>
              <a:spcAft>
                <a:spcPts val="0"/>
              </a:spcAft>
              <a:buSzPct val="100000"/>
              <a:buNone/>
              <a:defRPr sz="2500"/>
            </a:lvl4pPr>
            <a:lvl5pPr lvl="4" algn="ctr">
              <a:lnSpc>
                <a:spcPct val="100000"/>
              </a:lnSpc>
              <a:spcBef>
                <a:spcPts val="0"/>
              </a:spcBef>
              <a:spcAft>
                <a:spcPts val="0"/>
              </a:spcAft>
              <a:buSzPct val="100000"/>
              <a:buNone/>
              <a:defRPr sz="2500"/>
            </a:lvl5pPr>
            <a:lvl6pPr lvl="5" algn="ctr">
              <a:lnSpc>
                <a:spcPct val="100000"/>
              </a:lnSpc>
              <a:spcBef>
                <a:spcPts val="0"/>
              </a:spcBef>
              <a:spcAft>
                <a:spcPts val="0"/>
              </a:spcAft>
              <a:buSzPct val="100000"/>
              <a:buNone/>
              <a:defRPr sz="2500"/>
            </a:lvl6pPr>
            <a:lvl7pPr lvl="6" algn="ctr">
              <a:lnSpc>
                <a:spcPct val="100000"/>
              </a:lnSpc>
              <a:spcBef>
                <a:spcPts val="0"/>
              </a:spcBef>
              <a:spcAft>
                <a:spcPts val="0"/>
              </a:spcAft>
              <a:buSzPct val="100000"/>
              <a:buNone/>
              <a:defRPr sz="2500"/>
            </a:lvl7pPr>
            <a:lvl8pPr lvl="7" algn="ctr">
              <a:lnSpc>
                <a:spcPct val="100000"/>
              </a:lnSpc>
              <a:spcBef>
                <a:spcPts val="0"/>
              </a:spcBef>
              <a:spcAft>
                <a:spcPts val="0"/>
              </a:spcAft>
              <a:buSzPct val="100000"/>
              <a:buNone/>
              <a:defRPr sz="2500"/>
            </a:lvl8pPr>
            <a:lvl9pPr lvl="8" algn="ctr">
              <a:lnSpc>
                <a:spcPct val="100000"/>
              </a:lnSpc>
              <a:spcBef>
                <a:spcPts val="0"/>
              </a:spcBef>
              <a:spcAft>
                <a:spcPts val="0"/>
              </a:spcAft>
              <a:buSzPct val="100000"/>
              <a:buNone/>
              <a:defRPr sz="2500"/>
            </a:lvl9pPr>
          </a:lstStyle>
          <a:p>
            <a:endParaRPr/>
          </a:p>
        </p:txBody>
      </p:sp>
      <p:sp>
        <p:nvSpPr>
          <p:cNvPr id="39" name="Shape 39"/>
          <p:cNvSpPr txBox="1">
            <a:spLocks noGrp="1"/>
          </p:cNvSpPr>
          <p:nvPr>
            <p:ph type="body" idx="2"/>
          </p:nvPr>
        </p:nvSpPr>
        <p:spPr>
          <a:xfrm>
            <a:off x="4870039" y="965433"/>
            <a:ext cx="3783042" cy="4926800"/>
          </a:xfrm>
          <a:prstGeom prst="rect">
            <a:avLst/>
          </a:prstGeom>
        </p:spPr>
        <p:txBody>
          <a:bodyPr lIns="107269" tIns="107269" rIns="107269" bIns="107269"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07317" y="5640767"/>
            <a:ext cx="5914442" cy="806800"/>
          </a:xfrm>
          <a:prstGeom prst="rect">
            <a:avLst/>
          </a:prstGeom>
        </p:spPr>
        <p:txBody>
          <a:bodyPr lIns="107269" tIns="107269" rIns="107269" bIns="107269"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07317" y="1474833"/>
            <a:ext cx="8400780" cy="2618000"/>
          </a:xfrm>
          <a:prstGeom prst="rect">
            <a:avLst/>
          </a:prstGeom>
        </p:spPr>
        <p:txBody>
          <a:bodyPr lIns="107269" tIns="107269" rIns="107269" bIns="107269" anchor="b" anchorCtr="0"/>
          <a:lstStyle>
            <a:lvl1pPr lvl="0" algn="ctr">
              <a:spcBef>
                <a:spcPts val="0"/>
              </a:spcBef>
              <a:buSzPct val="100000"/>
              <a:defRPr sz="14100"/>
            </a:lvl1pPr>
            <a:lvl2pPr lvl="1" algn="ctr">
              <a:spcBef>
                <a:spcPts val="0"/>
              </a:spcBef>
              <a:buSzPct val="100000"/>
              <a:defRPr sz="14100"/>
            </a:lvl2pPr>
            <a:lvl3pPr lvl="2" algn="ctr">
              <a:spcBef>
                <a:spcPts val="0"/>
              </a:spcBef>
              <a:buSzPct val="100000"/>
              <a:defRPr sz="14100"/>
            </a:lvl3pPr>
            <a:lvl4pPr lvl="3" algn="ctr">
              <a:spcBef>
                <a:spcPts val="0"/>
              </a:spcBef>
              <a:buSzPct val="100000"/>
              <a:defRPr sz="14100"/>
            </a:lvl4pPr>
            <a:lvl5pPr lvl="4" algn="ctr">
              <a:spcBef>
                <a:spcPts val="0"/>
              </a:spcBef>
              <a:buSzPct val="100000"/>
              <a:defRPr sz="14100"/>
            </a:lvl5pPr>
            <a:lvl6pPr lvl="5" algn="ctr">
              <a:spcBef>
                <a:spcPts val="0"/>
              </a:spcBef>
              <a:buSzPct val="100000"/>
              <a:defRPr sz="14100"/>
            </a:lvl6pPr>
            <a:lvl7pPr lvl="6" algn="ctr">
              <a:spcBef>
                <a:spcPts val="0"/>
              </a:spcBef>
              <a:buSzPct val="100000"/>
              <a:defRPr sz="14100"/>
            </a:lvl7pPr>
            <a:lvl8pPr lvl="7" algn="ctr">
              <a:spcBef>
                <a:spcPts val="0"/>
              </a:spcBef>
              <a:buSzPct val="100000"/>
              <a:defRPr sz="14100"/>
            </a:lvl8pPr>
            <a:lvl9pPr lvl="8" algn="ctr">
              <a:spcBef>
                <a:spcPts val="0"/>
              </a:spcBef>
              <a:buSzPct val="100000"/>
              <a:defRPr sz="14100"/>
            </a:lvl9pPr>
          </a:lstStyle>
          <a:p>
            <a:endParaRPr/>
          </a:p>
        </p:txBody>
      </p:sp>
      <p:sp>
        <p:nvSpPr>
          <p:cNvPr id="46" name="Shape 46"/>
          <p:cNvSpPr txBox="1">
            <a:spLocks noGrp="1"/>
          </p:cNvSpPr>
          <p:nvPr>
            <p:ph type="body" idx="1"/>
          </p:nvPr>
        </p:nvSpPr>
        <p:spPr>
          <a:xfrm>
            <a:off x="307317" y="4202967"/>
            <a:ext cx="8400780" cy="1734400"/>
          </a:xfrm>
          <a:prstGeom prst="rect">
            <a:avLst/>
          </a:prstGeom>
        </p:spPr>
        <p:txBody>
          <a:bodyPr lIns="107269" tIns="107269" rIns="107269" bIns="107269"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353315" y="6217621"/>
            <a:ext cx="540984" cy="524800"/>
          </a:xfrm>
          <a:prstGeom prst="rect">
            <a:avLst/>
          </a:prstGeom>
        </p:spPr>
        <p:txBody>
          <a:bodyPr lIns="107269" tIns="107269" rIns="107269" bIns="107269" anchor="ctr" anchorCtr="0">
            <a:noAutofit/>
          </a:body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07317" y="593367"/>
            <a:ext cx="8400780" cy="763600"/>
          </a:xfrm>
          <a:prstGeom prst="rect">
            <a:avLst/>
          </a:prstGeom>
          <a:noFill/>
          <a:ln>
            <a:noFill/>
          </a:ln>
        </p:spPr>
        <p:txBody>
          <a:bodyPr lIns="107269" tIns="107269" rIns="107269" bIns="107269"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dirty="0"/>
          </a:p>
        </p:txBody>
      </p:sp>
      <p:sp>
        <p:nvSpPr>
          <p:cNvPr id="7" name="Shape 7"/>
          <p:cNvSpPr txBox="1">
            <a:spLocks noGrp="1"/>
          </p:cNvSpPr>
          <p:nvPr>
            <p:ph type="body" idx="1"/>
          </p:nvPr>
        </p:nvSpPr>
        <p:spPr>
          <a:xfrm>
            <a:off x="307317" y="1536633"/>
            <a:ext cx="8400780" cy="4555200"/>
          </a:xfrm>
          <a:prstGeom prst="rect">
            <a:avLst/>
          </a:prstGeom>
          <a:noFill/>
          <a:ln>
            <a:noFill/>
          </a:ln>
        </p:spPr>
        <p:txBody>
          <a:bodyPr lIns="107269" tIns="107269" rIns="107269" bIns="107269"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353315" y="6217621"/>
            <a:ext cx="540984" cy="524800"/>
          </a:xfrm>
          <a:prstGeom prst="rect">
            <a:avLst/>
          </a:prstGeom>
          <a:noFill/>
          <a:ln>
            <a:noFill/>
          </a:ln>
        </p:spPr>
        <p:txBody>
          <a:bodyPr lIns="107269" tIns="107269" rIns="107269" bIns="107269" anchor="ctr" anchorCtr="0">
            <a:noAutofit/>
          </a:bodyPr>
          <a:lstStyle/>
          <a:p>
            <a:pPr algn="r"/>
            <a:fld id="{00000000-1234-1234-1234-123412341234}" type="slidenum">
              <a:rPr lang="en" sz="1200" smtClean="0">
                <a:solidFill>
                  <a:schemeClr val="dk2"/>
                </a:solidFill>
              </a:rPr>
              <a:pPr algn="r"/>
              <a:t>‹#›</a:t>
            </a:fld>
            <a:endParaRPr lang="en" sz="1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6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600" b="1" i="0" u="none" strike="noStrike" cap="none">
          <a:solidFill>
            <a:srgbClr val="000000"/>
          </a:solidFill>
          <a:latin typeface="Quicksand" panose="020B0604020202020204" charset="0"/>
          <a:ea typeface="Quicksand" panose="020B0604020202020204" charset="0"/>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inequality.org/global-inequality/"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www.theguardian.com/money/2015/oct/13/half-world-wealth-in-hands-population-inequality-report"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mt="5000"/>
          </a:blip>
          <a:stretch>
            <a:fillRect/>
          </a:stretch>
        </p:blipFill>
        <p:spPr>
          <a:xfrm>
            <a:off x="1" y="-387424"/>
            <a:ext cx="9015413" cy="7245424"/>
          </a:xfrm>
          <a:prstGeom prst="rect">
            <a:avLst/>
          </a:prstGeom>
          <a:noFill/>
          <a:ln>
            <a:noFill/>
          </a:ln>
        </p:spPr>
      </p:pic>
      <p:sp>
        <p:nvSpPr>
          <p:cNvPr id="55" name="Shape 55"/>
          <p:cNvSpPr txBox="1">
            <a:spLocks noGrp="1"/>
          </p:cNvSpPr>
          <p:nvPr>
            <p:ph type="ctrTitle"/>
          </p:nvPr>
        </p:nvSpPr>
        <p:spPr>
          <a:xfrm>
            <a:off x="1445" y="1058996"/>
            <a:ext cx="9015413" cy="3666148"/>
          </a:xfrm>
          <a:prstGeom prst="rect">
            <a:avLst/>
          </a:prstGeom>
          <a:noFill/>
          <a:ln>
            <a:noFill/>
          </a:ln>
        </p:spPr>
        <p:txBody>
          <a:bodyPr lIns="107269" tIns="107269" rIns="107269" bIns="107269" anchor="b" anchorCtr="0">
            <a:noAutofit/>
          </a:bodyPr>
          <a:lstStyle/>
          <a:p>
            <a:pPr>
              <a:lnSpc>
                <a:spcPct val="115000"/>
              </a:lnSpc>
              <a:spcAft>
                <a:spcPts val="352"/>
              </a:spcAft>
            </a:pPr>
            <a:r>
              <a:rPr lang="en" sz="4400" dirty="0" smtClean="0">
                <a:solidFill>
                  <a:srgbClr val="7EAA56"/>
                </a:solidFill>
                <a:latin typeface="Quicksand"/>
                <a:ea typeface="Quicksand"/>
                <a:cs typeface="Quicksand"/>
                <a:sym typeface="Quicksand"/>
              </a:rPr>
              <a:t/>
            </a:r>
            <a:br>
              <a:rPr lang="en" sz="4400" dirty="0" smtClean="0">
                <a:solidFill>
                  <a:srgbClr val="7EAA56"/>
                </a:solidFill>
                <a:latin typeface="Quicksand"/>
                <a:ea typeface="Quicksand"/>
                <a:cs typeface="Quicksand"/>
                <a:sym typeface="Quicksand"/>
              </a:rPr>
            </a:br>
            <a:r>
              <a:rPr lang="en" sz="4400" dirty="0">
                <a:solidFill>
                  <a:srgbClr val="7EAA56"/>
                </a:solidFill>
                <a:latin typeface="Quicksand"/>
                <a:ea typeface="Quicksand"/>
                <a:cs typeface="Quicksand"/>
                <a:sym typeface="Quicksand"/>
              </a:rPr>
              <a:t/>
            </a:r>
            <a:br>
              <a:rPr lang="en" sz="4400" dirty="0">
                <a:solidFill>
                  <a:srgbClr val="7EAA56"/>
                </a:solidFill>
                <a:latin typeface="Quicksand"/>
                <a:ea typeface="Quicksand"/>
                <a:cs typeface="Quicksand"/>
                <a:sym typeface="Quicksand"/>
              </a:rPr>
            </a:br>
            <a:r>
              <a:rPr lang="en" sz="4400" dirty="0" smtClean="0">
                <a:solidFill>
                  <a:srgbClr val="7EAA56"/>
                </a:solidFill>
                <a:latin typeface="Quicksand"/>
                <a:ea typeface="Quicksand"/>
                <a:cs typeface="Quicksand"/>
                <a:sym typeface="Quicksand"/>
              </a:rPr>
              <a:t/>
            </a:r>
            <a:br>
              <a:rPr lang="en" sz="4400" dirty="0" smtClean="0">
                <a:solidFill>
                  <a:srgbClr val="7EAA56"/>
                </a:solidFill>
                <a:latin typeface="Quicksand"/>
                <a:ea typeface="Quicksand"/>
                <a:cs typeface="Quicksand"/>
                <a:sym typeface="Quicksand"/>
              </a:rPr>
            </a:br>
            <a:r>
              <a:rPr lang="en" sz="4400" dirty="0">
                <a:solidFill>
                  <a:srgbClr val="7EAA56"/>
                </a:solidFill>
                <a:latin typeface="Quicksand"/>
                <a:ea typeface="Quicksand"/>
                <a:cs typeface="Quicksand"/>
                <a:sym typeface="Quicksand"/>
              </a:rPr>
              <a:t/>
            </a:r>
            <a:br>
              <a:rPr lang="en" sz="4400" dirty="0">
                <a:solidFill>
                  <a:srgbClr val="7EAA56"/>
                </a:solidFill>
                <a:latin typeface="Quicksand"/>
                <a:ea typeface="Quicksand"/>
                <a:cs typeface="Quicksand"/>
                <a:sym typeface="Quicksand"/>
              </a:rPr>
            </a:br>
            <a:r>
              <a:rPr lang="en" sz="4400" dirty="0" smtClean="0">
                <a:solidFill>
                  <a:srgbClr val="7EAA56"/>
                </a:solidFill>
                <a:latin typeface="Quicksand"/>
                <a:ea typeface="Quicksand"/>
                <a:cs typeface="Quicksand"/>
                <a:sym typeface="Quicksand"/>
              </a:rPr>
              <a:t/>
            </a:r>
            <a:br>
              <a:rPr lang="en" sz="4400" dirty="0" smtClean="0">
                <a:solidFill>
                  <a:srgbClr val="7EAA56"/>
                </a:solidFill>
                <a:latin typeface="Quicksand"/>
                <a:ea typeface="Quicksand"/>
                <a:cs typeface="Quicksand"/>
                <a:sym typeface="Quicksand"/>
              </a:rPr>
            </a:br>
            <a:r>
              <a:rPr lang="en" sz="4800" dirty="0" smtClean="0">
                <a:solidFill>
                  <a:srgbClr val="7EAA56"/>
                </a:solidFill>
                <a:latin typeface="Quicksand"/>
                <a:ea typeface="Quicksand"/>
                <a:cs typeface="Quicksand"/>
                <a:sym typeface="Quicksand"/>
              </a:rPr>
              <a:t>An </a:t>
            </a:r>
            <a:r>
              <a:rPr lang="en" sz="4800" dirty="0">
                <a:solidFill>
                  <a:srgbClr val="7EAA56"/>
                </a:solidFill>
                <a:latin typeface="Quicksand"/>
                <a:ea typeface="Quicksand"/>
                <a:cs typeface="Quicksand"/>
                <a:sym typeface="Quicksand"/>
              </a:rPr>
              <a:t>inequality </a:t>
            </a:r>
            <a:r>
              <a:rPr lang="en" sz="4800" dirty="0" smtClean="0">
                <a:solidFill>
                  <a:srgbClr val="7EAA56"/>
                </a:solidFill>
                <a:latin typeface="Quicksand"/>
                <a:ea typeface="Quicksand"/>
                <a:cs typeface="Quicksand"/>
                <a:sym typeface="Quicksand"/>
              </a:rPr>
              <a:t>lens</a:t>
            </a:r>
            <a:br>
              <a:rPr lang="en" sz="4800" dirty="0" smtClean="0">
                <a:solidFill>
                  <a:srgbClr val="7EAA56"/>
                </a:solidFill>
                <a:latin typeface="Quicksand"/>
                <a:ea typeface="Quicksand"/>
                <a:cs typeface="Quicksand"/>
                <a:sym typeface="Quicksand"/>
              </a:rPr>
            </a:br>
            <a:r>
              <a:rPr lang="en" sz="3800" dirty="0" smtClean="0">
                <a:solidFill>
                  <a:srgbClr val="7EAA56"/>
                </a:solidFill>
                <a:latin typeface="Quicksand"/>
                <a:ea typeface="Quicksand"/>
                <a:cs typeface="Quicksand"/>
                <a:sym typeface="Quicksand"/>
              </a:rPr>
              <a:t>on educational technology </a:t>
            </a:r>
            <a:br>
              <a:rPr lang="en" sz="3800" dirty="0" smtClean="0">
                <a:solidFill>
                  <a:srgbClr val="7EAA56"/>
                </a:solidFill>
                <a:latin typeface="Quicksand"/>
                <a:ea typeface="Quicksand"/>
                <a:cs typeface="Quicksand"/>
                <a:sym typeface="Quicksand"/>
              </a:rPr>
            </a:br>
            <a:r>
              <a:rPr lang="en" sz="3800" b="0" dirty="0" smtClean="0">
                <a:solidFill>
                  <a:srgbClr val="7EAA56"/>
                </a:solidFill>
                <a:latin typeface="Quicksand"/>
                <a:ea typeface="Quicksand"/>
                <a:cs typeface="Quicksand"/>
                <a:sym typeface="Quicksand"/>
              </a:rPr>
              <a:t>focusing on institutional policy</a:t>
            </a:r>
            <a:endParaRPr lang="en" sz="3800" b="0" dirty="0">
              <a:solidFill>
                <a:srgbClr val="7EAA56"/>
              </a:solidFill>
              <a:latin typeface="Quicksand"/>
              <a:ea typeface="Quicksand"/>
              <a:cs typeface="Quicksand"/>
              <a:sym typeface="Quicksand"/>
            </a:endParaRPr>
          </a:p>
          <a:p>
            <a:pPr>
              <a:lnSpc>
                <a:spcPct val="115000"/>
              </a:lnSpc>
              <a:spcAft>
                <a:spcPts val="352"/>
              </a:spcAft>
            </a:pPr>
            <a:r>
              <a:rPr lang="en" sz="2800" dirty="0" smtClean="0">
                <a:solidFill>
                  <a:schemeClr val="bg1">
                    <a:lumMod val="65000"/>
                  </a:schemeClr>
                </a:solidFill>
                <a:latin typeface="Quicksand"/>
                <a:ea typeface="Quicksand"/>
                <a:cs typeface="Quicksand"/>
                <a:sym typeface="Quicksand"/>
              </a:rPr>
              <a:t/>
            </a:r>
            <a:br>
              <a:rPr lang="en" sz="2800" dirty="0" smtClean="0">
                <a:solidFill>
                  <a:schemeClr val="bg1">
                    <a:lumMod val="65000"/>
                  </a:schemeClr>
                </a:solidFill>
                <a:latin typeface="Quicksand"/>
                <a:ea typeface="Quicksand"/>
                <a:cs typeface="Quicksand"/>
                <a:sym typeface="Quicksand"/>
              </a:rPr>
            </a:br>
            <a:r>
              <a:rPr lang="en" sz="2800" dirty="0" smtClean="0">
                <a:solidFill>
                  <a:schemeClr val="bg1">
                    <a:lumMod val="65000"/>
                  </a:schemeClr>
                </a:solidFill>
                <a:latin typeface="Quicksand"/>
                <a:ea typeface="Quicksand"/>
                <a:cs typeface="Quicksand"/>
                <a:sym typeface="Quicksand"/>
              </a:rPr>
              <a:t>Laura </a:t>
            </a:r>
            <a:r>
              <a:rPr lang="en" sz="2800" dirty="0">
                <a:solidFill>
                  <a:schemeClr val="bg1">
                    <a:lumMod val="65000"/>
                  </a:schemeClr>
                </a:solidFill>
                <a:latin typeface="Quicksand"/>
                <a:ea typeface="Quicksand"/>
                <a:cs typeface="Quicksand"/>
                <a:sym typeface="Quicksand"/>
              </a:rPr>
              <a:t>Czerniewicz /@</a:t>
            </a:r>
            <a:r>
              <a:rPr lang="en" sz="2800" dirty="0" smtClean="0">
                <a:solidFill>
                  <a:schemeClr val="bg1">
                    <a:lumMod val="65000"/>
                  </a:schemeClr>
                </a:solidFill>
                <a:latin typeface="Quicksand"/>
                <a:ea typeface="Quicksand"/>
                <a:cs typeface="Quicksand"/>
                <a:sym typeface="Quicksand"/>
              </a:rPr>
              <a:t>czernie</a:t>
            </a:r>
            <a:br>
              <a:rPr lang="en" sz="2800" dirty="0" smtClean="0">
                <a:solidFill>
                  <a:schemeClr val="bg1">
                    <a:lumMod val="65000"/>
                  </a:schemeClr>
                </a:solidFill>
                <a:latin typeface="Quicksand"/>
                <a:ea typeface="Quicksand"/>
                <a:cs typeface="Quicksand"/>
                <a:sym typeface="Quicksand"/>
              </a:rPr>
            </a:br>
            <a:r>
              <a:rPr lang="en" sz="2800" b="0" dirty="0" smtClean="0">
                <a:solidFill>
                  <a:schemeClr val="bg1">
                    <a:lumMod val="65000"/>
                  </a:schemeClr>
                </a:solidFill>
                <a:latin typeface="Quicksand"/>
                <a:ea typeface="Quicksand"/>
                <a:cs typeface="Quicksand"/>
                <a:sym typeface="Quicksand"/>
              </a:rPr>
              <a:t>and Kyle Rother</a:t>
            </a:r>
            <a:endParaRPr lang="en" sz="2800" b="0" dirty="0">
              <a:solidFill>
                <a:schemeClr val="bg1">
                  <a:lumMod val="65000"/>
                </a:schemeClr>
              </a:solidFill>
              <a:latin typeface="Quicksand"/>
              <a:ea typeface="Quicksand"/>
              <a:cs typeface="Quicksand"/>
              <a:sym typeface="Quicksand"/>
            </a:endParaRPr>
          </a:p>
          <a:p>
            <a:pPr>
              <a:lnSpc>
                <a:spcPct val="115000"/>
              </a:lnSpc>
              <a:spcAft>
                <a:spcPts val="352"/>
              </a:spcAft>
              <a:buSzPct val="61111"/>
            </a:pPr>
            <a:r>
              <a:rPr lang="en" sz="2100" dirty="0">
                <a:solidFill>
                  <a:schemeClr val="bg1">
                    <a:lumMod val="65000"/>
                  </a:schemeClr>
                </a:solidFill>
                <a:latin typeface="Quicksand"/>
                <a:ea typeface="Quicksand"/>
                <a:cs typeface="Quicksand"/>
                <a:sym typeface="Quicksand"/>
              </a:rPr>
              <a:t>10 May 2016</a:t>
            </a:r>
          </a:p>
        </p:txBody>
      </p:sp>
      <p:sp>
        <p:nvSpPr>
          <p:cNvPr id="57" name="Shape 57"/>
          <p:cNvSpPr/>
          <p:nvPr/>
        </p:nvSpPr>
        <p:spPr>
          <a:xfrm>
            <a:off x="5309841" y="4476500"/>
            <a:ext cx="3705548" cy="2381200"/>
          </a:xfrm>
          <a:prstGeom prst="rect">
            <a:avLst/>
          </a:prstGeom>
          <a:solidFill>
            <a:srgbClr val="FFFFFF"/>
          </a:solidFill>
          <a:ln>
            <a:noFill/>
          </a:ln>
        </p:spPr>
        <p:txBody>
          <a:bodyPr lIns="107269" tIns="107269" rIns="107269" bIns="107269" anchor="ctr" anchorCtr="0">
            <a:noAutofit/>
          </a:bodyPr>
          <a:lstStyle/>
          <a:p>
            <a:r>
              <a:rPr lang="en"/>
              <a:t> </a:t>
            </a:r>
          </a:p>
        </p:txBody>
      </p:sp>
      <p:pic>
        <p:nvPicPr>
          <p:cNvPr id="58" name="Shape 58"/>
          <p:cNvPicPr preferRelativeResize="0"/>
          <p:nvPr/>
        </p:nvPicPr>
        <p:blipFill>
          <a:blip r:embed="rId4">
            <a:alphaModFix/>
          </a:blip>
          <a:stretch>
            <a:fillRect/>
          </a:stretch>
        </p:blipFill>
        <p:spPr>
          <a:xfrm>
            <a:off x="7569908" y="5579404"/>
            <a:ext cx="1301043" cy="1180135"/>
          </a:xfrm>
          <a:prstGeom prst="rect">
            <a:avLst/>
          </a:prstGeom>
          <a:noFill/>
          <a:ln>
            <a:noFill/>
          </a:ln>
        </p:spPr>
      </p:pic>
      <p:pic>
        <p:nvPicPr>
          <p:cNvPr id="59" name="Shape 59"/>
          <p:cNvPicPr preferRelativeResize="0"/>
          <p:nvPr/>
        </p:nvPicPr>
        <p:blipFill>
          <a:blip r:embed="rId5">
            <a:alphaModFix/>
          </a:blip>
          <a:stretch>
            <a:fillRect/>
          </a:stretch>
        </p:blipFill>
        <p:spPr>
          <a:xfrm>
            <a:off x="32772" y="5568911"/>
            <a:ext cx="2530717" cy="1125842"/>
          </a:xfrm>
          <a:prstGeom prst="rect">
            <a:avLst/>
          </a:prstGeom>
          <a:noFill/>
          <a:ln>
            <a:noFill/>
          </a:ln>
        </p:spPr>
      </p:pic>
      <p:pic>
        <p:nvPicPr>
          <p:cNvPr id="56" name="Shape 56"/>
          <p:cNvPicPr preferRelativeResize="0"/>
          <p:nvPr/>
        </p:nvPicPr>
        <p:blipFill rotWithShape="1">
          <a:blip r:embed="rId6">
            <a:alphaModFix/>
          </a:blip>
          <a:srcRect r="41103"/>
          <a:stretch/>
        </p:blipFill>
        <p:spPr>
          <a:xfrm>
            <a:off x="2851522" y="5568911"/>
            <a:ext cx="4401351" cy="128878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7EAA56"/>
                </a:solidFill>
              </a:rPr>
              <a:t>Policy matters</a:t>
            </a:r>
            <a:endParaRPr lang="en-ZA" dirty="0">
              <a:solidFill>
                <a:srgbClr val="7EAA56"/>
              </a:solidFill>
            </a:endParaRPr>
          </a:p>
        </p:txBody>
      </p:sp>
      <p:sp>
        <p:nvSpPr>
          <p:cNvPr id="3" name="Text Placeholder 2"/>
          <p:cNvSpPr>
            <a:spLocks noGrp="1"/>
          </p:cNvSpPr>
          <p:nvPr>
            <p:ph type="body" idx="1"/>
          </p:nvPr>
        </p:nvSpPr>
        <p:spPr/>
        <p:txBody>
          <a:bodyPr/>
          <a:lstStyle/>
          <a:p>
            <a:r>
              <a:rPr lang="en-ZA" sz="2400" dirty="0" smtClean="0"/>
              <a:t>Policy</a:t>
            </a:r>
          </a:p>
          <a:p>
            <a:r>
              <a:rPr lang="en-ZA" sz="2400" dirty="0" smtClean="0"/>
              <a:t>“the </a:t>
            </a:r>
            <a:r>
              <a:rPr lang="en-ZA" sz="2400" dirty="0"/>
              <a:t>allocation of </a:t>
            </a:r>
            <a:r>
              <a:rPr lang="en-ZA" sz="2400" b="1" dirty="0"/>
              <a:t>goals</a:t>
            </a:r>
            <a:r>
              <a:rPr lang="en-ZA" sz="2400" dirty="0"/>
              <a:t>, </a:t>
            </a:r>
            <a:r>
              <a:rPr lang="en-ZA" sz="2400" b="1" dirty="0"/>
              <a:t>values</a:t>
            </a:r>
            <a:r>
              <a:rPr lang="en-ZA" sz="2400" dirty="0"/>
              <a:t> and </a:t>
            </a:r>
            <a:r>
              <a:rPr lang="en-ZA" sz="2400" b="1" dirty="0" smtClean="0"/>
              <a:t>resources</a:t>
            </a:r>
            <a:r>
              <a:rPr lang="en-ZA" sz="2400" dirty="0" smtClean="0"/>
              <a:t>”</a:t>
            </a:r>
          </a:p>
          <a:p>
            <a:pPr algn="r"/>
            <a:r>
              <a:rPr lang="en-ZA" sz="2400" dirty="0" smtClean="0"/>
              <a:t> </a:t>
            </a:r>
            <a:r>
              <a:rPr lang="en-ZA" sz="2400" dirty="0"/>
              <a:t>(</a:t>
            </a:r>
            <a:r>
              <a:rPr lang="en-ZA" sz="2400" dirty="0" err="1"/>
              <a:t>Codd</a:t>
            </a:r>
            <a:r>
              <a:rPr lang="en-ZA" sz="2400" dirty="0"/>
              <a:t>, 1988</a:t>
            </a:r>
            <a:r>
              <a:rPr lang="en-ZA" sz="2400" dirty="0" smtClean="0"/>
              <a:t>) </a:t>
            </a:r>
            <a:endParaRPr lang="en-ZA" sz="2400" dirty="0"/>
          </a:p>
        </p:txBody>
      </p:sp>
    </p:spTree>
    <p:extLst>
      <p:ext uri="{BB962C8B-B14F-4D97-AF65-F5344CB8AC3E}">
        <p14:creationId xmlns:p14="http://schemas.microsoft.com/office/powerpoint/2010/main" val="631773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r>
              <a:rPr lang="en">
                <a:solidFill>
                  <a:srgbClr val="7EAA56"/>
                </a:solidFill>
                <a:latin typeface="Quicksand"/>
                <a:ea typeface="Quicksand"/>
                <a:cs typeface="Quicksand"/>
                <a:sym typeface="Quicksand"/>
              </a:rPr>
              <a:t>Therborn’s Typology</a:t>
            </a:r>
          </a:p>
        </p:txBody>
      </p:sp>
      <p:sp>
        <p:nvSpPr>
          <p:cNvPr id="207" name="Shape 207"/>
          <p:cNvSpPr txBox="1">
            <a:spLocks noGrp="1"/>
          </p:cNvSpPr>
          <p:nvPr>
            <p:ph type="body" idx="1"/>
          </p:nvPr>
        </p:nvSpPr>
        <p:spPr>
          <a:xfrm>
            <a:off x="308762" y="980728"/>
            <a:ext cx="8400780" cy="738800"/>
          </a:xfrm>
          <a:prstGeom prst="rect">
            <a:avLst/>
          </a:prstGeom>
        </p:spPr>
        <p:txBody>
          <a:bodyPr lIns="107269" tIns="107269" rIns="107269" bIns="107269" anchor="t" anchorCtr="0">
            <a:noAutofit/>
          </a:bodyPr>
          <a:lstStyle/>
          <a:p>
            <a:r>
              <a:rPr lang="en" sz="2700" dirty="0">
                <a:solidFill>
                  <a:srgbClr val="737373"/>
                </a:solidFill>
                <a:latin typeface="Muli"/>
                <a:ea typeface="Muli"/>
                <a:cs typeface="Muli"/>
                <a:sym typeface="Muli"/>
              </a:rPr>
              <a:t>Therborn (2013) identifies three different types of inequality</a:t>
            </a:r>
          </a:p>
        </p:txBody>
      </p:sp>
      <p:pic>
        <p:nvPicPr>
          <p:cNvPr id="208" name="Shape 208"/>
          <p:cNvPicPr preferRelativeResize="0"/>
          <p:nvPr/>
        </p:nvPicPr>
        <p:blipFill rotWithShape="1">
          <a:blip r:embed="rId3">
            <a:alphaModFix/>
          </a:blip>
          <a:srcRect l="7004" t="15399" r="7889" b="14636"/>
          <a:stretch/>
        </p:blipFill>
        <p:spPr>
          <a:xfrm>
            <a:off x="247983" y="1990964"/>
            <a:ext cx="7529629" cy="4797999"/>
          </a:xfrm>
          <a:prstGeom prst="rect">
            <a:avLst/>
          </a:prstGeom>
          <a:noFill/>
          <a:ln>
            <a:noFill/>
          </a:ln>
        </p:spPr>
      </p:pic>
      <p:sp>
        <p:nvSpPr>
          <p:cNvPr id="209" name="Shape 209"/>
          <p:cNvSpPr/>
          <p:nvPr/>
        </p:nvSpPr>
        <p:spPr>
          <a:xfrm>
            <a:off x="1467415" y="2564904"/>
            <a:ext cx="954190" cy="560800"/>
          </a:xfrm>
          <a:prstGeom prst="roundRect">
            <a:avLst>
              <a:gd name="adj" fmla="val 16667"/>
            </a:avLst>
          </a:prstGeom>
          <a:noFill/>
          <a:ln w="19050" cap="flat" cmpd="sng">
            <a:solidFill>
              <a:srgbClr val="FF0000"/>
            </a:solidFill>
            <a:prstDash val="solid"/>
            <a:round/>
            <a:headEnd type="none" w="med" len="med"/>
            <a:tailEnd type="none" w="med" len="med"/>
          </a:ln>
        </p:spPr>
        <p:txBody>
          <a:bodyPr lIns="107269" tIns="107269" rIns="107269" bIns="107269" anchor="ctr" anchorCtr="0">
            <a:noAutofit/>
          </a:bodyPr>
          <a:lstStyle/>
          <a:p>
            <a:endParaRPr/>
          </a:p>
        </p:txBody>
      </p:sp>
      <p:sp>
        <p:nvSpPr>
          <p:cNvPr id="210" name="Shape 210"/>
          <p:cNvSpPr/>
          <p:nvPr/>
        </p:nvSpPr>
        <p:spPr>
          <a:xfrm>
            <a:off x="4966446" y="5877272"/>
            <a:ext cx="1239915" cy="560800"/>
          </a:xfrm>
          <a:prstGeom prst="roundRect">
            <a:avLst>
              <a:gd name="adj" fmla="val 16667"/>
            </a:avLst>
          </a:prstGeom>
          <a:noFill/>
          <a:ln w="19050" cap="flat" cmpd="sng">
            <a:solidFill>
              <a:srgbClr val="FF0000"/>
            </a:solidFill>
            <a:prstDash val="solid"/>
            <a:round/>
            <a:headEnd type="none" w="med" len="med"/>
            <a:tailEnd type="none" w="med" len="med"/>
          </a:ln>
        </p:spPr>
        <p:txBody>
          <a:bodyPr lIns="107269" tIns="107269" rIns="107269" bIns="107269" anchor="ctr" anchorCtr="0">
            <a:noAutofit/>
          </a:bodyPr>
          <a:lstStyle/>
          <a:p>
            <a:endParaRPr/>
          </a:p>
        </p:txBody>
      </p:sp>
      <p:sp>
        <p:nvSpPr>
          <p:cNvPr id="211" name="Shape 211"/>
          <p:cNvSpPr/>
          <p:nvPr/>
        </p:nvSpPr>
        <p:spPr>
          <a:xfrm>
            <a:off x="379051" y="4954906"/>
            <a:ext cx="1186083" cy="560800"/>
          </a:xfrm>
          <a:prstGeom prst="roundRect">
            <a:avLst>
              <a:gd name="adj" fmla="val 16667"/>
            </a:avLst>
          </a:prstGeom>
          <a:noFill/>
          <a:ln w="19050" cap="flat" cmpd="sng">
            <a:solidFill>
              <a:srgbClr val="FF0000"/>
            </a:solidFill>
            <a:prstDash val="solid"/>
            <a:round/>
            <a:headEnd type="none" w="med" len="med"/>
            <a:tailEnd type="none" w="med" len="med"/>
          </a:ln>
        </p:spPr>
        <p:txBody>
          <a:bodyPr lIns="107269" tIns="107269" rIns="107269" bIns="107269" anchor="ctr" anchorCtr="0">
            <a:noAutofit/>
          </a:bodyPr>
          <a:lstStyle/>
          <a:p>
            <a:endParaRPr/>
          </a:p>
        </p:txBody>
      </p:sp>
      <p:sp>
        <p:nvSpPr>
          <p:cNvPr id="212" name="Shape 212"/>
          <p:cNvSpPr txBox="1"/>
          <p:nvPr/>
        </p:nvSpPr>
        <p:spPr>
          <a:xfrm>
            <a:off x="38575" y="6244067"/>
            <a:ext cx="5408656" cy="626000"/>
          </a:xfrm>
          <a:prstGeom prst="rect">
            <a:avLst/>
          </a:prstGeom>
          <a:noFill/>
          <a:ln>
            <a:noFill/>
          </a:ln>
        </p:spPr>
        <p:txBody>
          <a:bodyPr lIns="107269" tIns="107269" rIns="107269" bIns="107269" anchor="ctr" anchorCtr="0">
            <a:noAutofit/>
          </a:bodyPr>
          <a:lstStyle/>
          <a:p>
            <a:r>
              <a:rPr lang="en" sz="1200">
                <a:solidFill>
                  <a:srgbClr val="737373"/>
                </a:solidFill>
                <a:latin typeface="Muli"/>
                <a:ea typeface="Muli"/>
                <a:cs typeface="Muli"/>
                <a:sym typeface="Muli"/>
              </a:rPr>
              <a:t>http://thecrankysociologists.com/2014/05/27/book-review-the-killing-fields-of-inequality/</a:t>
            </a: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r>
              <a:rPr lang="en" dirty="0">
                <a:solidFill>
                  <a:srgbClr val="7EAA56"/>
                </a:solidFill>
                <a:latin typeface="Quicksand"/>
                <a:ea typeface="Quicksand"/>
                <a:cs typeface="Quicksand"/>
                <a:sym typeface="Quicksand"/>
              </a:rPr>
              <a:t>Vital Inequality</a:t>
            </a:r>
          </a:p>
        </p:txBody>
      </p:sp>
      <p:sp>
        <p:nvSpPr>
          <p:cNvPr id="219" name="Shape 219"/>
          <p:cNvSpPr txBox="1">
            <a:spLocks noGrp="1"/>
          </p:cNvSpPr>
          <p:nvPr>
            <p:ph type="body" idx="1"/>
          </p:nvPr>
        </p:nvSpPr>
        <p:spPr>
          <a:xfrm>
            <a:off x="903325" y="1130233"/>
            <a:ext cx="7564821" cy="5626000"/>
          </a:xfrm>
          <a:prstGeom prst="rect">
            <a:avLst/>
          </a:prstGeom>
        </p:spPr>
        <p:txBody>
          <a:bodyPr lIns="107269" tIns="107269" rIns="107269" bIns="107269" anchor="t" anchorCtr="0">
            <a:noAutofit/>
          </a:bodyPr>
          <a:lstStyle/>
          <a:p>
            <a:pPr marL="536433" indent="-417225">
              <a:spcAft>
                <a:spcPts val="1173"/>
              </a:spcAft>
              <a:buClr>
                <a:srgbClr val="737373"/>
              </a:buClr>
              <a:buSzPct val="166666"/>
              <a:buFont typeface="Muli"/>
              <a:buChar char="-"/>
            </a:pPr>
            <a:r>
              <a:rPr lang="en" dirty="0">
                <a:solidFill>
                  <a:srgbClr val="737373"/>
                </a:solidFill>
                <a:ea typeface="Muli"/>
                <a:cs typeface="Muli"/>
                <a:sym typeface="Muli"/>
              </a:rPr>
              <a:t>Therborn defines Vital Inequality as </a:t>
            </a:r>
            <a:r>
              <a:rPr lang="en" dirty="0">
                <a:solidFill>
                  <a:srgbClr val="7EAA56"/>
                </a:solidFill>
                <a:ea typeface="Georgia"/>
                <a:cs typeface="Georgia"/>
                <a:sym typeface="Georgia"/>
              </a:rPr>
              <a:t>“socially constructed unequal life chances of human organisms” (2013)</a:t>
            </a:r>
          </a:p>
          <a:p>
            <a:pPr marL="536433" indent="-268216">
              <a:buClr>
                <a:srgbClr val="737373"/>
              </a:buClr>
              <a:buFont typeface="Muli"/>
              <a:buChar char="-"/>
            </a:pPr>
            <a:r>
              <a:rPr lang="en" dirty="0" smtClean="0">
                <a:solidFill>
                  <a:srgbClr val="737373"/>
                </a:solidFill>
                <a:ea typeface="Muli"/>
                <a:cs typeface="Muli"/>
                <a:sym typeface="Muli"/>
              </a:rPr>
              <a:t>Link </a:t>
            </a:r>
            <a:r>
              <a:rPr lang="en" dirty="0">
                <a:solidFill>
                  <a:srgbClr val="737373"/>
                </a:solidFill>
                <a:ea typeface="Muli"/>
                <a:cs typeface="Muli"/>
                <a:sym typeface="Muli"/>
              </a:rPr>
              <a:t>between life chances and education</a:t>
            </a:r>
          </a:p>
          <a:p>
            <a:pPr marL="804650" lvl="1">
              <a:lnSpc>
                <a:spcPct val="100000"/>
              </a:lnSpc>
              <a:buClr>
                <a:srgbClr val="7EAA56"/>
              </a:buClr>
            </a:pPr>
            <a:r>
              <a:rPr lang="en" sz="1800" dirty="0">
                <a:solidFill>
                  <a:srgbClr val="7EAA56"/>
                </a:solidFill>
                <a:latin typeface="Georgia" panose="02040502050405020303" pitchFamily="18" charset="0"/>
                <a:ea typeface="Georgia"/>
                <a:cs typeface="Georgia"/>
                <a:sym typeface="Georgia"/>
              </a:rPr>
              <a:t>Poor people are less likely to be educated (</a:t>
            </a:r>
            <a:r>
              <a:rPr lang="en" sz="1200" dirty="0">
                <a:solidFill>
                  <a:srgbClr val="7EAA56"/>
                </a:solidFill>
                <a:latin typeface="Georgia" panose="02040502050405020303" pitchFamily="18" charset="0"/>
                <a:ea typeface="Georgia"/>
                <a:cs typeface="Georgia"/>
                <a:sym typeface="Georgia"/>
              </a:rPr>
              <a:t>Seery &amp; Arendar 2014) </a:t>
            </a:r>
            <a:r>
              <a:rPr lang="en" sz="1800" dirty="0" smtClean="0">
                <a:solidFill>
                  <a:srgbClr val="7EAA56"/>
                </a:solidFill>
                <a:latin typeface="Georgia" panose="02040502050405020303" pitchFamily="18" charset="0"/>
                <a:ea typeface="Georgia"/>
                <a:cs typeface="Georgia"/>
                <a:sym typeface="Georgia"/>
              </a:rPr>
              <a:t/>
            </a:r>
            <a:br>
              <a:rPr lang="en" sz="1800" dirty="0" smtClean="0">
                <a:solidFill>
                  <a:srgbClr val="7EAA56"/>
                </a:solidFill>
                <a:latin typeface="Georgia" panose="02040502050405020303" pitchFamily="18" charset="0"/>
                <a:ea typeface="Georgia"/>
                <a:cs typeface="Georgia"/>
                <a:sym typeface="Georgia"/>
              </a:rPr>
            </a:br>
            <a:r>
              <a:rPr lang="en" sz="1800" dirty="0" smtClean="0">
                <a:solidFill>
                  <a:srgbClr val="7EAA56"/>
                </a:solidFill>
                <a:latin typeface="Georgia" panose="02040502050405020303" pitchFamily="18" charset="0"/>
                <a:ea typeface="Georgia"/>
                <a:cs typeface="Georgia"/>
                <a:sym typeface="Georgia"/>
              </a:rPr>
              <a:t>Educated </a:t>
            </a:r>
            <a:r>
              <a:rPr lang="en" sz="1800" dirty="0">
                <a:solidFill>
                  <a:srgbClr val="7EAA56"/>
                </a:solidFill>
                <a:latin typeface="Georgia" panose="02040502050405020303" pitchFamily="18" charset="0"/>
                <a:ea typeface="Georgia"/>
                <a:cs typeface="Georgia"/>
                <a:sym typeface="Georgia"/>
              </a:rPr>
              <a:t>people live longer </a:t>
            </a:r>
            <a:r>
              <a:rPr lang="en" sz="1200" dirty="0">
                <a:solidFill>
                  <a:srgbClr val="7EAA56"/>
                </a:solidFill>
                <a:latin typeface="Georgia" panose="02040502050405020303" pitchFamily="18" charset="0"/>
                <a:ea typeface="Georgia"/>
                <a:cs typeface="Georgia"/>
                <a:sym typeface="Georgia"/>
              </a:rPr>
              <a:t>(Meara et al </a:t>
            </a:r>
            <a:r>
              <a:rPr lang="en" sz="1200" dirty="0" smtClean="0">
                <a:solidFill>
                  <a:srgbClr val="7EAA56"/>
                </a:solidFill>
                <a:latin typeface="Georgia" panose="02040502050405020303" pitchFamily="18" charset="0"/>
                <a:ea typeface="Georgia"/>
                <a:cs typeface="Georgia"/>
                <a:sym typeface="Georgia"/>
              </a:rPr>
              <a:t>2008)</a:t>
            </a:r>
            <a:r>
              <a:rPr lang="en" sz="1800" dirty="0" smtClean="0">
                <a:solidFill>
                  <a:srgbClr val="7EAA56"/>
                </a:solidFill>
                <a:latin typeface="Georgia" panose="02040502050405020303" pitchFamily="18" charset="0"/>
                <a:ea typeface="Georgia"/>
                <a:cs typeface="Georgia"/>
                <a:sym typeface="Georgia"/>
              </a:rPr>
              <a:t/>
            </a:r>
            <a:br>
              <a:rPr lang="en" sz="1800" dirty="0" smtClean="0">
                <a:solidFill>
                  <a:srgbClr val="7EAA56"/>
                </a:solidFill>
                <a:latin typeface="Georgia" panose="02040502050405020303" pitchFamily="18" charset="0"/>
                <a:ea typeface="Georgia"/>
                <a:cs typeface="Georgia"/>
                <a:sym typeface="Georgia"/>
              </a:rPr>
            </a:br>
            <a:r>
              <a:rPr lang="en" sz="1800" dirty="0" smtClean="0">
                <a:solidFill>
                  <a:srgbClr val="7EAA56"/>
                </a:solidFill>
                <a:latin typeface="Georgia" panose="02040502050405020303" pitchFamily="18" charset="0"/>
                <a:ea typeface="Georgia"/>
                <a:cs typeface="Georgia"/>
                <a:sym typeface="Georgia"/>
              </a:rPr>
              <a:t>Parents </a:t>
            </a:r>
            <a:r>
              <a:rPr lang="en" sz="1800" dirty="0">
                <a:solidFill>
                  <a:srgbClr val="7EAA56"/>
                </a:solidFill>
                <a:latin typeface="Georgia" panose="02040502050405020303" pitchFamily="18" charset="0"/>
                <a:ea typeface="Georgia"/>
                <a:cs typeface="Georgia"/>
                <a:sym typeface="Georgia"/>
              </a:rPr>
              <a:t>of college graduates even live longer </a:t>
            </a:r>
            <a:r>
              <a:rPr lang="en" sz="1200" dirty="0">
                <a:solidFill>
                  <a:srgbClr val="7EAA56"/>
                </a:solidFill>
                <a:latin typeface="Georgia" panose="02040502050405020303" pitchFamily="18" charset="0"/>
                <a:ea typeface="Georgia"/>
                <a:cs typeface="Georgia"/>
                <a:sym typeface="Georgia"/>
              </a:rPr>
              <a:t>(Friedman &amp; Mare 2014)</a:t>
            </a:r>
          </a:p>
          <a:p>
            <a:pPr marL="536433" indent="-268216">
              <a:buClr>
                <a:srgbClr val="737373"/>
              </a:buClr>
              <a:buFont typeface="Muli"/>
              <a:buChar char="-"/>
            </a:pPr>
            <a:r>
              <a:rPr lang="en" dirty="0">
                <a:solidFill>
                  <a:srgbClr val="737373"/>
                </a:solidFill>
                <a:ea typeface="Muli"/>
                <a:cs typeface="Muli"/>
                <a:sym typeface="Muli"/>
              </a:rPr>
              <a:t>Educational deprivation is increasingly recognised as an important indicator in multiple indices of deprivation, poverty &amp; inequality (Noble &amp; Wright 2012</a:t>
            </a:r>
            <a:r>
              <a:rPr lang="en" dirty="0" smtClean="0">
                <a:solidFill>
                  <a:srgbClr val="737373"/>
                </a:solidFill>
                <a:ea typeface="Muli"/>
                <a:cs typeface="Muli"/>
                <a:sym typeface="Muli"/>
              </a:rPr>
              <a:t>)</a:t>
            </a:r>
          </a:p>
          <a:p>
            <a:pPr marL="536433" indent="-268216">
              <a:lnSpc>
                <a:spcPct val="100000"/>
              </a:lnSpc>
              <a:spcAft>
                <a:spcPts val="0"/>
              </a:spcAft>
              <a:buClr>
                <a:srgbClr val="737373"/>
              </a:buClr>
              <a:buFont typeface="Muli"/>
              <a:buChar char="-"/>
            </a:pPr>
            <a:r>
              <a:rPr lang="en" dirty="0">
                <a:solidFill>
                  <a:srgbClr val="737373"/>
                </a:solidFill>
                <a:ea typeface="Muli"/>
                <a:cs typeface="Muli"/>
                <a:sym typeface="Muli"/>
              </a:rPr>
              <a:t>A</a:t>
            </a:r>
            <a:r>
              <a:rPr lang="en" dirty="0" smtClean="0">
                <a:solidFill>
                  <a:srgbClr val="737373"/>
                </a:solidFill>
                <a:ea typeface="Muli"/>
                <a:cs typeface="Muli"/>
                <a:sym typeface="Muli"/>
              </a:rPr>
              <a:t>spects of vital in/equality: </a:t>
            </a:r>
          </a:p>
          <a:p>
            <a:pPr marL="1363663" lvl="5" indent="-285750">
              <a:lnSpc>
                <a:spcPct val="100000"/>
              </a:lnSpc>
              <a:spcAft>
                <a:spcPts val="0"/>
              </a:spcAft>
              <a:buClr>
                <a:srgbClr val="737373"/>
              </a:buClr>
              <a:buFont typeface="Arial" panose="020B0604020202020204" pitchFamily="34" charset="0"/>
              <a:buChar char="•"/>
            </a:pPr>
            <a:r>
              <a:rPr lang="en" sz="1800" dirty="0" smtClean="0">
                <a:solidFill>
                  <a:srgbClr val="7EAA56"/>
                </a:solidFill>
                <a:latin typeface="Georgia" panose="02040502050405020303" pitchFamily="18" charset="0"/>
                <a:ea typeface="Muli"/>
                <a:cs typeface="Muli"/>
                <a:sym typeface="Muli"/>
              </a:rPr>
              <a:t>Access</a:t>
            </a:r>
          </a:p>
          <a:p>
            <a:pPr marL="1363663" lvl="5" indent="-285750">
              <a:lnSpc>
                <a:spcPct val="100000"/>
              </a:lnSpc>
              <a:spcAft>
                <a:spcPts val="0"/>
              </a:spcAft>
              <a:buClr>
                <a:srgbClr val="737373"/>
              </a:buClr>
              <a:buFont typeface="Arial" panose="020B0604020202020204" pitchFamily="34" charset="0"/>
              <a:buChar char="•"/>
            </a:pPr>
            <a:r>
              <a:rPr lang="en" sz="1800" dirty="0" smtClean="0">
                <a:solidFill>
                  <a:srgbClr val="7EAA56"/>
                </a:solidFill>
                <a:latin typeface="Georgia" panose="02040502050405020303" pitchFamily="18" charset="0"/>
                <a:ea typeface="Muli"/>
                <a:cs typeface="Muli"/>
                <a:sym typeface="Muli"/>
              </a:rPr>
              <a:t>Success</a:t>
            </a:r>
          </a:p>
          <a:p>
            <a:pPr marL="1363663" lvl="5" indent="-285750">
              <a:lnSpc>
                <a:spcPct val="100000"/>
              </a:lnSpc>
              <a:spcAft>
                <a:spcPts val="0"/>
              </a:spcAft>
              <a:buClr>
                <a:srgbClr val="737373"/>
              </a:buClr>
              <a:buFont typeface="Arial" panose="020B0604020202020204" pitchFamily="34" charset="0"/>
              <a:buChar char="•"/>
            </a:pPr>
            <a:r>
              <a:rPr lang="en" sz="1800" dirty="0" smtClean="0">
                <a:solidFill>
                  <a:srgbClr val="7EAA56"/>
                </a:solidFill>
                <a:latin typeface="Georgia" panose="02040502050405020303" pitchFamily="18" charset="0"/>
                <a:ea typeface="Muli"/>
                <a:cs typeface="Muli"/>
                <a:sym typeface="Muli"/>
              </a:rPr>
              <a:t>Openness</a:t>
            </a:r>
            <a:endParaRPr lang="en" sz="1800" dirty="0">
              <a:solidFill>
                <a:srgbClr val="7EAA56"/>
              </a:solidFill>
              <a:latin typeface="Georgia" panose="02040502050405020303" pitchFamily="18" charset="0"/>
              <a:ea typeface="Muli"/>
              <a:cs typeface="Muli"/>
              <a:sym typeface="Muli"/>
            </a:endParaRPr>
          </a:p>
          <a:p>
            <a:pPr>
              <a:buClr>
                <a:schemeClr val="dk1"/>
              </a:buClr>
              <a:buSzPct val="61111"/>
            </a:pPr>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r>
              <a:rPr lang="en">
                <a:solidFill>
                  <a:srgbClr val="7EAA56"/>
                </a:solidFill>
                <a:latin typeface="Quicksand"/>
                <a:ea typeface="Quicksand"/>
                <a:cs typeface="Quicksand"/>
                <a:sym typeface="Quicksand"/>
              </a:rPr>
              <a:t>Resource Inequality</a:t>
            </a:r>
          </a:p>
        </p:txBody>
      </p:sp>
      <p:pic>
        <p:nvPicPr>
          <p:cNvPr id="225" name="Shape 225"/>
          <p:cNvPicPr preferRelativeResize="0"/>
          <p:nvPr/>
        </p:nvPicPr>
        <p:blipFill rotWithShape="1">
          <a:blip r:embed="rId3">
            <a:alphaModFix/>
          </a:blip>
          <a:srcRect r="57346"/>
          <a:stretch/>
        </p:blipFill>
        <p:spPr>
          <a:xfrm>
            <a:off x="8163243" y="5660167"/>
            <a:ext cx="777042" cy="1096232"/>
          </a:xfrm>
          <a:prstGeom prst="rect">
            <a:avLst/>
          </a:prstGeom>
          <a:noFill/>
          <a:ln>
            <a:noFill/>
          </a:ln>
        </p:spPr>
      </p:pic>
      <p:sp>
        <p:nvSpPr>
          <p:cNvPr id="226" name="Shape 226"/>
          <p:cNvSpPr txBox="1">
            <a:spLocks noGrp="1"/>
          </p:cNvSpPr>
          <p:nvPr>
            <p:ph type="body" idx="1"/>
          </p:nvPr>
        </p:nvSpPr>
        <p:spPr>
          <a:xfrm>
            <a:off x="307317" y="1130233"/>
            <a:ext cx="8400780" cy="5626000"/>
          </a:xfrm>
          <a:prstGeom prst="rect">
            <a:avLst/>
          </a:prstGeom>
        </p:spPr>
        <p:txBody>
          <a:bodyPr lIns="107269" tIns="107269" rIns="107269" bIns="107269" anchor="t" anchorCtr="0">
            <a:noAutofit/>
          </a:bodyPr>
          <a:lstStyle/>
          <a:p>
            <a:pPr marL="536433" indent="-417225">
              <a:spcAft>
                <a:spcPts val="1173"/>
              </a:spcAft>
              <a:buClr>
                <a:srgbClr val="737373"/>
              </a:buClr>
              <a:buSzPct val="166666"/>
              <a:buFont typeface="Muli"/>
              <a:buChar char="-"/>
            </a:pPr>
            <a:r>
              <a:rPr lang="en" sz="2400" dirty="0">
                <a:solidFill>
                  <a:srgbClr val="737373"/>
                </a:solidFill>
                <a:ea typeface="Muli"/>
                <a:cs typeface="Muli"/>
                <a:sym typeface="Muli"/>
              </a:rPr>
              <a:t>Therborn defines Resource Inequality as </a:t>
            </a:r>
            <a:r>
              <a:rPr lang="en" sz="2400" dirty="0">
                <a:solidFill>
                  <a:srgbClr val="7EAA56"/>
                </a:solidFill>
                <a:ea typeface="Georgia"/>
                <a:cs typeface="Georgia"/>
                <a:sym typeface="Georgia"/>
              </a:rPr>
              <a:t>“providing human actors with unequal resources to act” (2013)</a:t>
            </a:r>
          </a:p>
          <a:p>
            <a:pPr marL="536433" indent="-268216">
              <a:spcAft>
                <a:spcPts val="1173"/>
              </a:spcAft>
              <a:buClr>
                <a:srgbClr val="737373"/>
              </a:buClr>
              <a:buFont typeface="Muli"/>
              <a:buChar char="-"/>
            </a:pPr>
            <a:r>
              <a:rPr lang="en" dirty="0" smtClean="0">
                <a:solidFill>
                  <a:srgbClr val="737373"/>
                </a:solidFill>
                <a:ea typeface="Muli"/>
                <a:cs typeface="Muli"/>
                <a:sym typeface="Muli"/>
              </a:rPr>
              <a:t>Drawn on Bourdieu’s  </a:t>
            </a:r>
            <a:r>
              <a:rPr lang="en" dirty="0">
                <a:solidFill>
                  <a:srgbClr val="737373"/>
                </a:solidFill>
                <a:ea typeface="Muli"/>
                <a:cs typeface="Muli"/>
                <a:sym typeface="Muli"/>
              </a:rPr>
              <a:t>capitals to </a:t>
            </a:r>
            <a:r>
              <a:rPr lang="en" dirty="0" smtClean="0">
                <a:solidFill>
                  <a:srgbClr val="737373"/>
                </a:solidFill>
                <a:ea typeface="Muli"/>
                <a:cs typeface="Muli"/>
                <a:sym typeface="Muli"/>
              </a:rPr>
              <a:t> categorise the </a:t>
            </a:r>
            <a:r>
              <a:rPr lang="en" dirty="0">
                <a:solidFill>
                  <a:srgbClr val="737373"/>
                </a:solidFill>
                <a:ea typeface="Muli"/>
                <a:cs typeface="Muli"/>
                <a:sym typeface="Muli"/>
              </a:rPr>
              <a:t>different types of </a:t>
            </a:r>
            <a:r>
              <a:rPr lang="en" dirty="0" smtClean="0">
                <a:solidFill>
                  <a:srgbClr val="737373"/>
                </a:solidFill>
                <a:ea typeface="Muli"/>
                <a:cs typeface="Muli"/>
                <a:sym typeface="Muli"/>
              </a:rPr>
              <a:t>resources </a:t>
            </a:r>
            <a:r>
              <a:rPr lang="en" dirty="0">
                <a:solidFill>
                  <a:srgbClr val="737373"/>
                </a:solidFill>
                <a:ea typeface="Muli"/>
                <a:cs typeface="Muli"/>
                <a:sym typeface="Muli"/>
              </a:rPr>
              <a:t>a person </a:t>
            </a:r>
            <a:r>
              <a:rPr lang="en" dirty="0" smtClean="0">
                <a:solidFill>
                  <a:srgbClr val="737373"/>
                </a:solidFill>
                <a:ea typeface="Muli"/>
                <a:cs typeface="Muli"/>
                <a:sym typeface="Muli"/>
              </a:rPr>
              <a:t>would need to draw on through </a:t>
            </a:r>
            <a:r>
              <a:rPr lang="en" dirty="0">
                <a:solidFill>
                  <a:srgbClr val="737373"/>
                </a:solidFill>
                <a:ea typeface="Muli"/>
                <a:cs typeface="Muli"/>
                <a:sym typeface="Muli"/>
              </a:rPr>
              <a:t>higher </a:t>
            </a:r>
            <a:r>
              <a:rPr lang="en" dirty="0" smtClean="0">
                <a:solidFill>
                  <a:srgbClr val="737373"/>
                </a:solidFill>
                <a:ea typeface="Muli"/>
                <a:cs typeface="Muli"/>
                <a:sym typeface="Muli"/>
              </a:rPr>
              <a:t>education</a:t>
            </a:r>
            <a:endParaRPr lang="en" dirty="0">
              <a:solidFill>
                <a:srgbClr val="737373"/>
              </a:solidFill>
              <a:ea typeface="Muli"/>
              <a:cs typeface="Muli"/>
              <a:sym typeface="Muli"/>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embodied</a:t>
            </a:r>
            <a:r>
              <a:rPr lang="en" sz="1800" dirty="0">
                <a:solidFill>
                  <a:srgbClr val="008000"/>
                </a:solidFill>
                <a:latin typeface="Georgia" panose="02040502050405020303" pitchFamily="18" charset="0"/>
                <a:ea typeface="Georgia"/>
                <a:cs typeface="Georgia"/>
                <a:sym typeface="Georgia"/>
              </a:rPr>
              <a:t> cultural </a:t>
            </a:r>
            <a:r>
              <a:rPr lang="en" sz="1800" dirty="0" smtClean="0">
                <a:solidFill>
                  <a:srgbClr val="006C00"/>
                </a:solidFill>
                <a:latin typeface="Georgia" panose="02040502050405020303" pitchFamily="18" charset="0"/>
                <a:ea typeface="Georgia"/>
                <a:cs typeface="Georgia"/>
                <a:sym typeface="Georgia"/>
              </a:rPr>
              <a:t>capital</a:t>
            </a:r>
            <a:r>
              <a:rPr lang="en" sz="1800" dirty="0" smtClean="0">
                <a:solidFill>
                  <a:srgbClr val="008000"/>
                </a:solidFill>
                <a:latin typeface="Georgia" panose="02040502050405020303" pitchFamily="18" charset="0"/>
                <a:ea typeface="Georgia"/>
                <a:cs typeface="Georgia"/>
                <a:sym typeface="Georgia"/>
              </a:rPr>
              <a:t> </a:t>
            </a:r>
            <a:r>
              <a:rPr lang="en" dirty="0" smtClean="0">
                <a:solidFill>
                  <a:srgbClr val="7EAA56"/>
                </a:solidFill>
                <a:latin typeface="Georgia" panose="02040502050405020303" pitchFamily="18" charset="0"/>
                <a:ea typeface="Georgia"/>
                <a:cs typeface="Georgia"/>
                <a:sym typeface="Georgia"/>
              </a:rPr>
              <a:t>(focus on capabilities </a:t>
            </a:r>
            <a:r>
              <a:rPr lang="en" dirty="0">
                <a:solidFill>
                  <a:srgbClr val="7EAA56"/>
                </a:solidFill>
                <a:latin typeface="Georgia" panose="02040502050405020303" pitchFamily="18" charset="0"/>
                <a:ea typeface="Georgia"/>
                <a:cs typeface="Georgia"/>
                <a:sym typeface="Georgia"/>
              </a:rPr>
              <a:t>and </a:t>
            </a:r>
            <a:r>
              <a:rPr lang="en" dirty="0" smtClean="0">
                <a:solidFill>
                  <a:srgbClr val="7EAA56"/>
                </a:solidFill>
                <a:latin typeface="Georgia" panose="02040502050405020303" pitchFamily="18" charset="0"/>
                <a:ea typeface="Georgia"/>
                <a:cs typeface="Georgia"/>
                <a:sym typeface="Georgia"/>
              </a:rPr>
              <a:t>literacies)</a:t>
            </a:r>
            <a:endParaRPr lang="en" dirty="0">
              <a:solidFill>
                <a:srgbClr val="7EAA56"/>
              </a:solidFill>
              <a:latin typeface="Georgia" panose="02040502050405020303" pitchFamily="18" charset="0"/>
              <a:ea typeface="Georgia"/>
              <a:cs typeface="Georgia"/>
              <a:sym typeface="Georgia"/>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institutional </a:t>
            </a:r>
            <a:r>
              <a:rPr lang="en" sz="1800" dirty="0" smtClean="0">
                <a:solidFill>
                  <a:srgbClr val="006C00"/>
                </a:solidFill>
                <a:latin typeface="Georgia" panose="02040502050405020303" pitchFamily="18" charset="0"/>
                <a:ea typeface="Georgia"/>
                <a:cs typeface="Georgia"/>
                <a:sym typeface="Georgia"/>
              </a:rPr>
              <a:t>capital </a:t>
            </a:r>
            <a:r>
              <a:rPr lang="en" dirty="0" smtClean="0">
                <a:solidFill>
                  <a:srgbClr val="7EAA56"/>
                </a:solidFill>
                <a:latin typeface="Georgia" panose="02040502050405020303" pitchFamily="18" charset="0"/>
                <a:ea typeface="Georgia"/>
                <a:cs typeface="Georgia"/>
                <a:sym typeface="Georgia"/>
              </a:rPr>
              <a:t>(focus on certification </a:t>
            </a:r>
            <a:r>
              <a:rPr lang="en" dirty="0">
                <a:solidFill>
                  <a:srgbClr val="7EAA56"/>
                </a:solidFill>
                <a:latin typeface="Georgia" panose="02040502050405020303" pitchFamily="18" charset="0"/>
                <a:ea typeface="Georgia"/>
                <a:cs typeface="Georgia"/>
                <a:sym typeface="Georgia"/>
              </a:rPr>
              <a:t>and </a:t>
            </a:r>
            <a:r>
              <a:rPr lang="en" dirty="0" smtClean="0">
                <a:solidFill>
                  <a:srgbClr val="7EAA56"/>
                </a:solidFill>
                <a:latin typeface="Georgia" panose="02040502050405020303" pitchFamily="18" charset="0"/>
                <a:ea typeface="Georgia"/>
                <a:cs typeface="Georgia"/>
                <a:sym typeface="Georgia"/>
              </a:rPr>
              <a:t>qualifications)</a:t>
            </a:r>
            <a:endParaRPr lang="en" dirty="0">
              <a:solidFill>
                <a:srgbClr val="7EAA56"/>
              </a:solidFill>
              <a:latin typeface="Georgia" panose="02040502050405020303" pitchFamily="18" charset="0"/>
              <a:ea typeface="Georgia"/>
              <a:cs typeface="Georgia"/>
              <a:sym typeface="Georgia"/>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objectified cultural </a:t>
            </a:r>
            <a:r>
              <a:rPr lang="en" sz="1800" dirty="0" smtClean="0">
                <a:solidFill>
                  <a:srgbClr val="006C00"/>
                </a:solidFill>
                <a:latin typeface="Georgia" panose="02040502050405020303" pitchFamily="18" charset="0"/>
                <a:ea typeface="Georgia"/>
                <a:cs typeface="Georgia"/>
                <a:sym typeface="Georgia"/>
              </a:rPr>
              <a:t>capital </a:t>
            </a:r>
            <a:r>
              <a:rPr lang="en" dirty="0" smtClean="0">
                <a:solidFill>
                  <a:srgbClr val="7EAA56"/>
                </a:solidFill>
                <a:latin typeface="Georgia" panose="02040502050405020303" pitchFamily="18" charset="0"/>
                <a:ea typeface="Georgia"/>
                <a:cs typeface="Georgia"/>
                <a:sym typeface="Georgia"/>
              </a:rPr>
              <a:t>(focus technologies</a:t>
            </a:r>
            <a:r>
              <a:rPr lang="en" dirty="0">
                <a:solidFill>
                  <a:srgbClr val="7EAA56"/>
                </a:solidFill>
                <a:latin typeface="Georgia" panose="02040502050405020303" pitchFamily="18" charset="0"/>
                <a:ea typeface="Georgia"/>
                <a:cs typeface="Georgia"/>
                <a:sym typeface="Georgia"/>
              </a:rPr>
              <a:t>, devices and </a:t>
            </a:r>
            <a:r>
              <a:rPr lang="en" dirty="0" smtClean="0">
                <a:solidFill>
                  <a:srgbClr val="7EAA56"/>
                </a:solidFill>
                <a:latin typeface="Georgia" panose="02040502050405020303" pitchFamily="18" charset="0"/>
                <a:ea typeface="Georgia"/>
                <a:cs typeface="Georgia"/>
                <a:sym typeface="Georgia"/>
              </a:rPr>
              <a:t>tools)</a:t>
            </a:r>
            <a:endParaRPr lang="en" dirty="0">
              <a:solidFill>
                <a:srgbClr val="7EAA56"/>
              </a:solidFill>
              <a:latin typeface="Georgia" panose="02040502050405020303" pitchFamily="18" charset="0"/>
              <a:ea typeface="Georgia"/>
              <a:cs typeface="Georgia"/>
              <a:sym typeface="Georgia"/>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economic capital</a:t>
            </a:r>
            <a:r>
              <a:rPr lang="en" dirty="0">
                <a:solidFill>
                  <a:srgbClr val="7EAA56"/>
                </a:solidFill>
                <a:latin typeface="Georgia" panose="02040502050405020303" pitchFamily="18" charset="0"/>
                <a:ea typeface="Georgia"/>
                <a:cs typeface="Georgia"/>
                <a:sym typeface="Georgia"/>
              </a:rPr>
              <a:t>:  </a:t>
            </a:r>
            <a:r>
              <a:rPr lang="en" dirty="0" smtClean="0">
                <a:solidFill>
                  <a:srgbClr val="7EAA56"/>
                </a:solidFill>
                <a:latin typeface="Georgia" panose="02040502050405020303" pitchFamily="18" charset="0"/>
                <a:ea typeface="Georgia"/>
                <a:cs typeface="Georgia"/>
                <a:sym typeface="Georgia"/>
              </a:rPr>
              <a:t>(focus on costs</a:t>
            </a:r>
            <a:r>
              <a:rPr lang="en" dirty="0">
                <a:solidFill>
                  <a:srgbClr val="7EAA56"/>
                </a:solidFill>
                <a:latin typeface="Georgia" panose="02040502050405020303" pitchFamily="18" charset="0"/>
                <a:ea typeface="Georgia"/>
                <a:cs typeface="Georgia"/>
                <a:sym typeface="Georgia"/>
              </a:rPr>
              <a:t>, fees, and </a:t>
            </a:r>
            <a:r>
              <a:rPr lang="en" dirty="0" smtClean="0">
                <a:solidFill>
                  <a:srgbClr val="7EAA56"/>
                </a:solidFill>
                <a:latin typeface="Georgia" panose="02040502050405020303" pitchFamily="18" charset="0"/>
                <a:ea typeface="Georgia"/>
                <a:cs typeface="Georgia"/>
                <a:sym typeface="Georgia"/>
              </a:rPr>
              <a:t>funding)</a:t>
            </a:r>
            <a:endParaRPr lang="en" dirty="0">
              <a:solidFill>
                <a:srgbClr val="7EAA56"/>
              </a:solidFill>
              <a:latin typeface="Georgia" panose="02040502050405020303" pitchFamily="18" charset="0"/>
              <a:ea typeface="Georgia"/>
              <a:cs typeface="Georgia"/>
              <a:sym typeface="Georgia"/>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social capital</a:t>
            </a:r>
            <a:r>
              <a:rPr lang="en" dirty="0">
                <a:solidFill>
                  <a:srgbClr val="7EAA56"/>
                </a:solidFill>
                <a:latin typeface="Georgia" panose="02040502050405020303" pitchFamily="18" charset="0"/>
                <a:ea typeface="Georgia"/>
                <a:cs typeface="Georgia"/>
                <a:sym typeface="Georgia"/>
              </a:rPr>
              <a:t>: </a:t>
            </a:r>
            <a:r>
              <a:rPr lang="en" dirty="0" smtClean="0">
                <a:solidFill>
                  <a:srgbClr val="7EAA56"/>
                </a:solidFill>
                <a:latin typeface="Georgia" panose="02040502050405020303" pitchFamily="18" charset="0"/>
                <a:ea typeface="Georgia"/>
                <a:cs typeface="Georgia"/>
                <a:sym typeface="Georgia"/>
              </a:rPr>
              <a:t>(focus networks </a:t>
            </a:r>
            <a:r>
              <a:rPr lang="en" dirty="0">
                <a:solidFill>
                  <a:srgbClr val="7EAA56"/>
                </a:solidFill>
                <a:latin typeface="Georgia" panose="02040502050405020303" pitchFamily="18" charset="0"/>
                <a:ea typeface="Georgia"/>
                <a:cs typeface="Georgia"/>
                <a:sym typeface="Georgia"/>
              </a:rPr>
              <a:t>and </a:t>
            </a:r>
            <a:r>
              <a:rPr lang="en" dirty="0" smtClean="0">
                <a:solidFill>
                  <a:srgbClr val="7EAA56"/>
                </a:solidFill>
                <a:latin typeface="Georgia" panose="02040502050405020303" pitchFamily="18" charset="0"/>
                <a:ea typeface="Georgia"/>
                <a:cs typeface="Georgia"/>
                <a:sym typeface="Georgia"/>
              </a:rPr>
              <a:t>collaboration)</a:t>
            </a:r>
            <a:endParaRPr lang="en" dirty="0">
              <a:solidFill>
                <a:srgbClr val="7EAA56"/>
              </a:solidFill>
              <a:latin typeface="Georgia" panose="02040502050405020303" pitchFamily="18" charset="0"/>
              <a:ea typeface="Georgia"/>
              <a:cs typeface="Georgia"/>
              <a:sym typeface="Georgia"/>
            </a:endParaRPr>
          </a:p>
          <a:p>
            <a:pPr marL="1072866" lvl="1" indent="-268216">
              <a:spcAft>
                <a:spcPts val="0"/>
              </a:spcAft>
              <a:buClr>
                <a:srgbClr val="7EAA56"/>
              </a:buClr>
              <a:buFont typeface="Georgia"/>
              <a:buChar char="-"/>
            </a:pPr>
            <a:r>
              <a:rPr lang="en" sz="1800" dirty="0">
                <a:solidFill>
                  <a:srgbClr val="006C00"/>
                </a:solidFill>
                <a:latin typeface="Georgia" panose="02040502050405020303" pitchFamily="18" charset="0"/>
                <a:ea typeface="Georgia"/>
                <a:cs typeface="Georgia"/>
                <a:sym typeface="Georgia"/>
              </a:rPr>
              <a:t>symbolic </a:t>
            </a:r>
            <a:r>
              <a:rPr lang="en" sz="1800" dirty="0" smtClean="0">
                <a:solidFill>
                  <a:srgbClr val="006C00"/>
                </a:solidFill>
                <a:latin typeface="Georgia" panose="02040502050405020303" pitchFamily="18" charset="0"/>
                <a:ea typeface="Georgia"/>
                <a:cs typeface="Georgia"/>
                <a:sym typeface="Georgia"/>
              </a:rPr>
              <a:t>capital </a:t>
            </a:r>
            <a:r>
              <a:rPr lang="en" dirty="0" smtClean="0">
                <a:solidFill>
                  <a:srgbClr val="7EAA56"/>
                </a:solidFill>
                <a:latin typeface="Georgia" panose="02040502050405020303" pitchFamily="18" charset="0"/>
                <a:ea typeface="Georgia"/>
                <a:cs typeface="Georgia"/>
                <a:sym typeface="Georgia"/>
              </a:rPr>
              <a:t>(focus on reputation </a:t>
            </a:r>
            <a:r>
              <a:rPr lang="en" dirty="0">
                <a:solidFill>
                  <a:srgbClr val="7EAA56"/>
                </a:solidFill>
                <a:latin typeface="Georgia" panose="02040502050405020303" pitchFamily="18" charset="0"/>
                <a:ea typeface="Georgia"/>
                <a:cs typeface="Georgia"/>
                <a:sym typeface="Georgia"/>
              </a:rPr>
              <a:t>and </a:t>
            </a:r>
            <a:r>
              <a:rPr lang="en" dirty="0" smtClean="0">
                <a:solidFill>
                  <a:srgbClr val="7EAA56"/>
                </a:solidFill>
                <a:latin typeface="Georgia" panose="02040502050405020303" pitchFamily="18" charset="0"/>
                <a:ea typeface="Georgia"/>
                <a:cs typeface="Georgia"/>
                <a:sym typeface="Georgia"/>
              </a:rPr>
              <a:t>prestige)</a:t>
            </a:r>
            <a:endParaRPr lang="en" dirty="0">
              <a:solidFill>
                <a:srgbClr val="7EAA56"/>
              </a:solidFill>
              <a:latin typeface="Georgia" panose="02040502050405020303" pitchFamily="18" charset="0"/>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r>
              <a:rPr lang="en">
                <a:solidFill>
                  <a:srgbClr val="7EAA56"/>
                </a:solidFill>
                <a:latin typeface="Quicksand"/>
                <a:ea typeface="Quicksand"/>
                <a:cs typeface="Quicksand"/>
                <a:sym typeface="Quicksand"/>
              </a:rPr>
              <a:t>Existential Inequality</a:t>
            </a:r>
          </a:p>
        </p:txBody>
      </p:sp>
      <p:sp>
        <p:nvSpPr>
          <p:cNvPr id="232" name="Shape 232"/>
          <p:cNvSpPr txBox="1">
            <a:spLocks noGrp="1"/>
          </p:cNvSpPr>
          <p:nvPr>
            <p:ph type="body" idx="1"/>
          </p:nvPr>
        </p:nvSpPr>
        <p:spPr>
          <a:xfrm>
            <a:off x="403250" y="980728"/>
            <a:ext cx="8612163" cy="5877272"/>
          </a:xfrm>
          <a:prstGeom prst="rect">
            <a:avLst/>
          </a:prstGeom>
          <a:solidFill>
            <a:schemeClr val="bg1"/>
          </a:solidFill>
        </p:spPr>
        <p:txBody>
          <a:bodyPr lIns="107269" tIns="107269" rIns="107269" bIns="107269" anchor="t" anchorCtr="0">
            <a:noAutofit/>
          </a:bodyPr>
          <a:lstStyle/>
          <a:p>
            <a:pPr marL="536433" indent="-417225">
              <a:spcAft>
                <a:spcPts val="1173"/>
              </a:spcAft>
              <a:buClr>
                <a:srgbClr val="737373"/>
              </a:buClr>
              <a:buSzPct val="166666"/>
              <a:buFont typeface="Muli"/>
              <a:buChar char="-"/>
            </a:pPr>
            <a:r>
              <a:rPr lang="en" sz="2400" dirty="0" smtClean="0">
                <a:solidFill>
                  <a:srgbClr val="737373"/>
                </a:solidFill>
                <a:ea typeface="Muli"/>
                <a:cs typeface="Muli"/>
                <a:sym typeface="Muli"/>
              </a:rPr>
              <a:t>Existential </a:t>
            </a:r>
            <a:r>
              <a:rPr lang="en" sz="2400" dirty="0">
                <a:solidFill>
                  <a:srgbClr val="737373"/>
                </a:solidFill>
                <a:ea typeface="Muli"/>
                <a:cs typeface="Muli"/>
                <a:sym typeface="Muli"/>
              </a:rPr>
              <a:t>Inequality </a:t>
            </a:r>
            <a:r>
              <a:rPr lang="en" sz="2400" dirty="0" smtClean="0">
                <a:solidFill>
                  <a:srgbClr val="7EAA56"/>
                </a:solidFill>
                <a:ea typeface="Georgia"/>
                <a:cs typeface="Georgia"/>
                <a:sym typeface="Georgia"/>
              </a:rPr>
              <a:t>“</a:t>
            </a:r>
            <a:r>
              <a:rPr lang="en" sz="2400" b="1" dirty="0">
                <a:solidFill>
                  <a:srgbClr val="006C00"/>
                </a:solidFill>
                <a:ea typeface="Georgia"/>
                <a:cs typeface="Georgia"/>
                <a:sym typeface="Georgia"/>
              </a:rPr>
              <a:t>unequal allocation of personhood</a:t>
            </a:r>
            <a:r>
              <a:rPr lang="en" sz="2400" dirty="0">
                <a:solidFill>
                  <a:srgbClr val="006C00"/>
                </a:solidFill>
                <a:ea typeface="Georgia"/>
                <a:cs typeface="Georgia"/>
                <a:sym typeface="Georgia"/>
              </a:rPr>
              <a:t>, </a:t>
            </a:r>
            <a:r>
              <a:rPr lang="en" sz="1600" dirty="0">
                <a:solidFill>
                  <a:srgbClr val="006C00"/>
                </a:solidFill>
                <a:ea typeface="Georgia"/>
                <a:cs typeface="Georgia"/>
                <a:sym typeface="Georgia"/>
              </a:rPr>
              <a:t>ie. of autonomy, dignity, degrees of freedom, and of rights to respect and self-developmen</a:t>
            </a:r>
            <a:r>
              <a:rPr lang="en" sz="1600" dirty="0">
                <a:solidFill>
                  <a:srgbClr val="7EAA56"/>
                </a:solidFill>
                <a:ea typeface="Georgia"/>
                <a:cs typeface="Georgia"/>
                <a:sym typeface="Georgia"/>
              </a:rPr>
              <a:t>t” </a:t>
            </a:r>
            <a:r>
              <a:rPr lang="en" sz="1400" dirty="0" smtClean="0">
                <a:solidFill>
                  <a:srgbClr val="7EAA56"/>
                </a:solidFill>
                <a:ea typeface="Georgia"/>
                <a:cs typeface="Georgia"/>
                <a:sym typeface="Georgia"/>
              </a:rPr>
              <a:t>(Therborn, 2013</a:t>
            </a:r>
            <a:r>
              <a:rPr lang="en" sz="1400" dirty="0">
                <a:solidFill>
                  <a:srgbClr val="7EAA56"/>
                </a:solidFill>
                <a:ea typeface="Georgia"/>
                <a:cs typeface="Georgia"/>
                <a:sym typeface="Georgia"/>
              </a:rPr>
              <a:t>)</a:t>
            </a:r>
          </a:p>
          <a:p>
            <a:pPr marL="536433" indent="-268216">
              <a:spcAft>
                <a:spcPts val="1173"/>
              </a:spcAft>
              <a:buClr>
                <a:srgbClr val="737373"/>
              </a:buClr>
              <a:buFont typeface="Muli"/>
              <a:buChar char="-"/>
            </a:pPr>
            <a:r>
              <a:rPr lang="en" dirty="0">
                <a:solidFill>
                  <a:srgbClr val="737373"/>
                </a:solidFill>
                <a:ea typeface="Muli"/>
                <a:cs typeface="Muli"/>
                <a:sym typeface="Muli"/>
              </a:rPr>
              <a:t>For Therborn, this is the most neglected type of inequality</a:t>
            </a:r>
          </a:p>
          <a:p>
            <a:pPr marL="536433" indent="-268216">
              <a:spcAft>
                <a:spcPts val="1173"/>
              </a:spcAft>
              <a:buClr>
                <a:srgbClr val="737373"/>
              </a:buClr>
              <a:buFont typeface="Muli"/>
              <a:buChar char="-"/>
            </a:pPr>
            <a:r>
              <a:rPr lang="en" dirty="0">
                <a:solidFill>
                  <a:srgbClr val="737373"/>
                </a:solidFill>
                <a:ea typeface="Muli"/>
                <a:cs typeface="Muli"/>
                <a:sym typeface="Muli"/>
              </a:rPr>
              <a:t>These aspects of personhood can be understood </a:t>
            </a:r>
            <a:r>
              <a:rPr lang="en" dirty="0" smtClean="0">
                <a:solidFill>
                  <a:srgbClr val="737373"/>
                </a:solidFill>
                <a:ea typeface="Muli"/>
                <a:cs typeface="Muli"/>
                <a:sym typeface="Muli"/>
              </a:rPr>
              <a:t>as</a:t>
            </a:r>
            <a:endParaRPr lang="en" dirty="0">
              <a:solidFill>
                <a:srgbClr val="737373"/>
              </a:solidFill>
              <a:ea typeface="Muli"/>
              <a:cs typeface="Muli"/>
              <a:sym typeface="Muli"/>
            </a:endParaRPr>
          </a:p>
          <a:p>
            <a:pPr marL="722313" lvl="1" indent="-182563">
              <a:spcAft>
                <a:spcPts val="0"/>
              </a:spcAft>
              <a:buClr>
                <a:srgbClr val="7EAA56"/>
              </a:buClr>
              <a:buFont typeface="Georgia"/>
              <a:buChar char="-"/>
            </a:pPr>
            <a:r>
              <a:rPr lang="en" dirty="0">
                <a:solidFill>
                  <a:srgbClr val="006C00"/>
                </a:solidFill>
                <a:latin typeface="Georgia" panose="02040502050405020303" pitchFamily="18" charset="0"/>
                <a:ea typeface="Georgia"/>
                <a:cs typeface="Georgia"/>
                <a:sym typeface="Georgia"/>
              </a:rPr>
              <a:t>S</a:t>
            </a:r>
            <a:r>
              <a:rPr lang="en" dirty="0" smtClean="0">
                <a:solidFill>
                  <a:srgbClr val="006C00"/>
                </a:solidFill>
                <a:latin typeface="Georgia" panose="02040502050405020303" pitchFamily="18" charset="0"/>
                <a:ea typeface="Georgia"/>
                <a:cs typeface="Georgia"/>
                <a:sym typeface="Georgia"/>
              </a:rPr>
              <a:t>elf-development</a:t>
            </a:r>
            <a:r>
              <a:rPr lang="en" dirty="0">
                <a:solidFill>
                  <a:srgbClr val="7EAA56"/>
                </a:solidFill>
                <a:latin typeface="Georgia" panose="02040502050405020303" pitchFamily="18" charset="0"/>
                <a:ea typeface="Georgia"/>
                <a:cs typeface="Georgia"/>
                <a:sym typeface="Georgia"/>
              </a:rPr>
              <a:t/>
            </a:r>
            <a:br>
              <a:rPr lang="en" dirty="0">
                <a:solidFill>
                  <a:srgbClr val="7EAA56"/>
                </a:solidFill>
                <a:latin typeface="Georgia" panose="02040502050405020303" pitchFamily="18" charset="0"/>
                <a:ea typeface="Georgia"/>
                <a:cs typeface="Georgia"/>
                <a:sym typeface="Georgia"/>
              </a:rPr>
            </a:br>
            <a:r>
              <a:rPr lang="en" dirty="0" smtClean="0">
                <a:solidFill>
                  <a:srgbClr val="7EAA56"/>
                </a:solidFill>
                <a:latin typeface="Georgia" panose="02040502050405020303" pitchFamily="18" charset="0"/>
                <a:ea typeface="Georgia"/>
                <a:cs typeface="Georgia"/>
                <a:sym typeface="Georgia"/>
              </a:rPr>
              <a:t>How staff and students are supported and enabled through an encouraging </a:t>
            </a:r>
            <a:r>
              <a:rPr lang="en" dirty="0">
                <a:solidFill>
                  <a:srgbClr val="7EAA56"/>
                </a:solidFill>
                <a:latin typeface="Georgia" panose="02040502050405020303" pitchFamily="18" charset="0"/>
                <a:ea typeface="Georgia"/>
                <a:cs typeface="Georgia"/>
                <a:sym typeface="Georgia"/>
              </a:rPr>
              <a:t>participatory </a:t>
            </a:r>
            <a:r>
              <a:rPr lang="en" dirty="0" smtClean="0">
                <a:solidFill>
                  <a:srgbClr val="7EAA56"/>
                </a:solidFill>
                <a:latin typeface="Georgia" panose="02040502050405020303" pitchFamily="18" charset="0"/>
                <a:ea typeface="Georgia"/>
                <a:cs typeface="Georgia"/>
                <a:sym typeface="Georgia"/>
              </a:rPr>
              <a:t>environment</a:t>
            </a:r>
            <a:endParaRPr lang="en" dirty="0">
              <a:solidFill>
                <a:srgbClr val="7EAA56"/>
              </a:solidFill>
              <a:latin typeface="Georgia" panose="02040502050405020303" pitchFamily="18" charset="0"/>
              <a:ea typeface="Georgia"/>
              <a:cs typeface="Georgia"/>
              <a:sym typeface="Georgia"/>
            </a:endParaRPr>
          </a:p>
          <a:p>
            <a:pPr marL="722313" lvl="1" indent="-182563">
              <a:spcAft>
                <a:spcPts val="0"/>
              </a:spcAft>
              <a:buClr>
                <a:srgbClr val="7EAA56"/>
              </a:buClr>
              <a:buFont typeface="Georgia"/>
              <a:buChar char="-"/>
            </a:pPr>
            <a:r>
              <a:rPr lang="en-ZA" dirty="0" smtClean="0">
                <a:solidFill>
                  <a:srgbClr val="006C00"/>
                </a:solidFill>
                <a:latin typeface="Georgia" panose="02040502050405020303" pitchFamily="18" charset="0"/>
                <a:ea typeface="Georgia"/>
                <a:cs typeface="Georgia"/>
                <a:sym typeface="Georgia"/>
              </a:rPr>
              <a:t>D</a:t>
            </a:r>
            <a:r>
              <a:rPr lang="en" dirty="0" smtClean="0">
                <a:solidFill>
                  <a:srgbClr val="006C00"/>
                </a:solidFill>
                <a:latin typeface="Georgia" panose="02040502050405020303" pitchFamily="18" charset="0"/>
                <a:ea typeface="Georgia"/>
                <a:cs typeface="Georgia"/>
                <a:sym typeface="Georgia"/>
              </a:rPr>
              <a:t>ignity</a:t>
            </a:r>
            <a:r>
              <a:rPr lang="en" dirty="0">
                <a:solidFill>
                  <a:srgbClr val="7EAA56"/>
                </a:solidFill>
                <a:latin typeface="Georgia" panose="02040502050405020303" pitchFamily="18" charset="0"/>
                <a:ea typeface="Georgia"/>
                <a:cs typeface="Georgia"/>
                <a:sym typeface="Georgia"/>
              </a:rPr>
              <a:t/>
            </a:r>
            <a:br>
              <a:rPr lang="en" dirty="0">
                <a:solidFill>
                  <a:srgbClr val="7EAA56"/>
                </a:solidFill>
                <a:latin typeface="Georgia" panose="02040502050405020303" pitchFamily="18" charset="0"/>
                <a:ea typeface="Georgia"/>
                <a:cs typeface="Georgia"/>
                <a:sym typeface="Georgia"/>
              </a:rPr>
            </a:br>
            <a:r>
              <a:rPr lang="en" dirty="0">
                <a:solidFill>
                  <a:srgbClr val="7EAA56"/>
                </a:solidFill>
                <a:latin typeface="Georgia" panose="02040502050405020303" pitchFamily="18" charset="0"/>
                <a:ea typeface="Georgia"/>
                <a:cs typeface="Georgia"/>
                <a:sym typeface="Georgia"/>
              </a:rPr>
              <a:t>H</a:t>
            </a:r>
            <a:r>
              <a:rPr lang="en" dirty="0" smtClean="0">
                <a:solidFill>
                  <a:srgbClr val="7EAA56"/>
                </a:solidFill>
                <a:latin typeface="Georgia" panose="02040502050405020303" pitchFamily="18" charset="0"/>
                <a:ea typeface="Georgia"/>
                <a:cs typeface="Georgia"/>
                <a:sym typeface="Georgia"/>
              </a:rPr>
              <a:t>ow </a:t>
            </a:r>
            <a:r>
              <a:rPr lang="en" dirty="0">
                <a:solidFill>
                  <a:srgbClr val="7EAA56"/>
                </a:solidFill>
                <a:latin typeface="Georgia" panose="02040502050405020303" pitchFamily="18" charset="0"/>
                <a:ea typeface="Georgia"/>
                <a:cs typeface="Georgia"/>
                <a:sym typeface="Georgia"/>
              </a:rPr>
              <a:t>students and staff are treated as persons wrt disability, race, gender, language</a:t>
            </a:r>
          </a:p>
          <a:p>
            <a:pPr marL="722313" lvl="1" indent="-182563">
              <a:spcAft>
                <a:spcPts val="0"/>
              </a:spcAft>
              <a:buClr>
                <a:srgbClr val="7EAA56"/>
              </a:buClr>
              <a:buFont typeface="Georgia"/>
              <a:buChar char="-"/>
            </a:pPr>
            <a:r>
              <a:rPr lang="en-ZA" dirty="0" smtClean="0">
                <a:solidFill>
                  <a:srgbClr val="006C00"/>
                </a:solidFill>
                <a:latin typeface="Georgia" panose="02040502050405020303" pitchFamily="18" charset="0"/>
                <a:ea typeface="Georgia"/>
                <a:cs typeface="Georgia"/>
                <a:sym typeface="Georgia"/>
              </a:rPr>
              <a:t>R</a:t>
            </a:r>
            <a:r>
              <a:rPr lang="en" dirty="0" smtClean="0">
                <a:solidFill>
                  <a:srgbClr val="006C00"/>
                </a:solidFill>
                <a:latin typeface="Georgia" panose="02040502050405020303" pitchFamily="18" charset="0"/>
                <a:ea typeface="Georgia"/>
                <a:cs typeface="Georgia"/>
                <a:sym typeface="Georgia"/>
              </a:rPr>
              <a:t>espect</a:t>
            </a:r>
            <a:r>
              <a:rPr lang="en" dirty="0">
                <a:solidFill>
                  <a:srgbClr val="7EAA56"/>
                </a:solidFill>
                <a:latin typeface="Georgia" panose="02040502050405020303" pitchFamily="18" charset="0"/>
                <a:ea typeface="Georgia"/>
                <a:cs typeface="Georgia"/>
                <a:sym typeface="Georgia"/>
              </a:rPr>
              <a:t/>
            </a:r>
            <a:br>
              <a:rPr lang="en" dirty="0">
                <a:solidFill>
                  <a:srgbClr val="7EAA56"/>
                </a:solidFill>
                <a:latin typeface="Georgia" panose="02040502050405020303" pitchFamily="18" charset="0"/>
                <a:ea typeface="Georgia"/>
                <a:cs typeface="Georgia"/>
                <a:sym typeface="Georgia"/>
              </a:rPr>
            </a:br>
            <a:r>
              <a:rPr lang="en" dirty="0">
                <a:solidFill>
                  <a:srgbClr val="7EAA56"/>
                </a:solidFill>
                <a:latin typeface="Georgia" panose="02040502050405020303" pitchFamily="18" charset="0"/>
                <a:ea typeface="Georgia"/>
                <a:cs typeface="Georgia"/>
                <a:sym typeface="Georgia"/>
              </a:rPr>
              <a:t>H</a:t>
            </a:r>
            <a:r>
              <a:rPr lang="en" dirty="0" smtClean="0">
                <a:solidFill>
                  <a:srgbClr val="7EAA56"/>
                </a:solidFill>
                <a:latin typeface="Georgia" panose="02040502050405020303" pitchFamily="18" charset="0"/>
                <a:ea typeface="Georgia"/>
                <a:cs typeface="Georgia"/>
                <a:sym typeface="Georgia"/>
              </a:rPr>
              <a:t>ow </a:t>
            </a:r>
            <a:r>
              <a:rPr lang="en" dirty="0">
                <a:solidFill>
                  <a:srgbClr val="7EAA56"/>
                </a:solidFill>
                <a:latin typeface="Georgia" panose="02040502050405020303" pitchFamily="18" charset="0"/>
                <a:ea typeface="Georgia"/>
                <a:cs typeface="Georgia"/>
                <a:sym typeface="Georgia"/>
              </a:rPr>
              <a:t>students and staff are treated as </a:t>
            </a:r>
            <a:r>
              <a:rPr lang="en" dirty="0" smtClean="0">
                <a:solidFill>
                  <a:srgbClr val="7EAA56"/>
                </a:solidFill>
                <a:latin typeface="Georgia" panose="02040502050405020303" pitchFamily="18" charset="0"/>
                <a:ea typeface="Georgia"/>
                <a:cs typeface="Georgia"/>
                <a:sym typeface="Georgia"/>
              </a:rPr>
              <a:t>agents </a:t>
            </a:r>
            <a:r>
              <a:rPr lang="en" dirty="0">
                <a:solidFill>
                  <a:srgbClr val="7EAA56"/>
                </a:solidFill>
                <a:latin typeface="Georgia" panose="02040502050405020303" pitchFamily="18" charset="0"/>
                <a:ea typeface="Georgia"/>
                <a:cs typeface="Georgia"/>
                <a:sym typeface="Georgia"/>
              </a:rPr>
              <a:t>ito privacy and explicit or implied recognition of the value of teaching </a:t>
            </a:r>
          </a:p>
          <a:p>
            <a:pPr marL="722313" lvl="1" indent="-182563">
              <a:spcAft>
                <a:spcPts val="0"/>
              </a:spcAft>
              <a:buClr>
                <a:srgbClr val="7EAA56"/>
              </a:buClr>
              <a:buFont typeface="Georgia"/>
              <a:buChar char="-"/>
            </a:pPr>
            <a:r>
              <a:rPr lang="en-ZA" dirty="0" smtClean="0">
                <a:solidFill>
                  <a:srgbClr val="006C00"/>
                </a:solidFill>
                <a:latin typeface="Georgia" panose="02040502050405020303" pitchFamily="18" charset="0"/>
                <a:ea typeface="Georgia"/>
                <a:cs typeface="Georgia"/>
                <a:sym typeface="Georgia"/>
              </a:rPr>
              <a:t>A</a:t>
            </a:r>
            <a:r>
              <a:rPr lang="en" dirty="0" smtClean="0">
                <a:solidFill>
                  <a:srgbClr val="006C00"/>
                </a:solidFill>
                <a:latin typeface="Georgia" panose="02040502050405020303" pitchFamily="18" charset="0"/>
                <a:ea typeface="Georgia"/>
                <a:cs typeface="Georgia"/>
                <a:sym typeface="Georgia"/>
              </a:rPr>
              <a:t>utonomy</a:t>
            </a:r>
            <a:endParaRPr lang="en" dirty="0">
              <a:solidFill>
                <a:srgbClr val="7EAA56"/>
              </a:solidFill>
              <a:latin typeface="Georgia" panose="02040502050405020303" pitchFamily="18" charset="0"/>
              <a:ea typeface="Georgia"/>
              <a:cs typeface="Georgia"/>
              <a:sym typeface="Georgia"/>
            </a:endParaRPr>
          </a:p>
          <a:p>
            <a:pPr marL="722313" lvl="1" indent="-182563">
              <a:spcAft>
                <a:spcPts val="0"/>
              </a:spcAft>
              <a:buClr>
                <a:srgbClr val="7EAA56"/>
              </a:buClr>
              <a:buFont typeface="Georgia"/>
              <a:buChar char="-"/>
            </a:pPr>
            <a:r>
              <a:rPr lang="en" dirty="0">
                <a:solidFill>
                  <a:srgbClr val="7EAA56"/>
                </a:solidFill>
                <a:latin typeface="Georgia" panose="02040502050405020303" pitchFamily="18" charset="0"/>
                <a:ea typeface="Georgia"/>
                <a:cs typeface="Georgia"/>
                <a:sym typeface="Georgia"/>
              </a:rPr>
              <a:t>T</a:t>
            </a:r>
            <a:r>
              <a:rPr lang="en" dirty="0" smtClean="0">
                <a:solidFill>
                  <a:srgbClr val="7EAA56"/>
                </a:solidFill>
                <a:latin typeface="Georgia" panose="02040502050405020303" pitchFamily="18" charset="0"/>
                <a:ea typeface="Georgia"/>
                <a:cs typeface="Georgia"/>
                <a:sym typeface="Georgia"/>
              </a:rPr>
              <a:t>he </a:t>
            </a:r>
            <a:r>
              <a:rPr lang="en" dirty="0">
                <a:solidFill>
                  <a:srgbClr val="7EAA56"/>
                </a:solidFill>
                <a:latin typeface="Georgia" panose="02040502050405020303" pitchFamily="18" charset="0"/>
                <a:ea typeface="Georgia"/>
                <a:cs typeface="Georgia"/>
                <a:sym typeface="Georgia"/>
              </a:rPr>
              <a:t>roles of students and staff and what choices and liberties they have or are afforded by technology ito </a:t>
            </a:r>
            <a:r>
              <a:rPr lang="en" dirty="0" smtClean="0">
                <a:solidFill>
                  <a:srgbClr val="7EAA56"/>
                </a:solidFill>
                <a:latin typeface="Georgia" panose="02040502050405020303" pitchFamily="18" charset="0"/>
                <a:ea typeface="Georgia"/>
                <a:cs typeface="Georgia"/>
                <a:sym typeface="Georgia"/>
              </a:rPr>
              <a:t>student-centredness, </a:t>
            </a:r>
            <a:br>
              <a:rPr lang="en" dirty="0" smtClean="0">
                <a:solidFill>
                  <a:srgbClr val="7EAA56"/>
                </a:solidFill>
                <a:latin typeface="Georgia" panose="02040502050405020303" pitchFamily="18" charset="0"/>
                <a:ea typeface="Georgia"/>
                <a:cs typeface="Georgia"/>
                <a:sym typeface="Georgia"/>
              </a:rPr>
            </a:br>
            <a:r>
              <a:rPr lang="en" dirty="0" smtClean="0">
                <a:solidFill>
                  <a:srgbClr val="7EAA56"/>
                </a:solidFill>
                <a:latin typeface="Georgia" panose="02040502050405020303" pitchFamily="18" charset="0"/>
                <a:ea typeface="Georgia"/>
                <a:cs typeface="Georgia"/>
                <a:sym typeface="Georgia"/>
              </a:rPr>
              <a:t>academic freedom etc</a:t>
            </a:r>
            <a:endParaRPr lang="en" dirty="0">
              <a:solidFill>
                <a:srgbClr val="7EAA56"/>
              </a:solidFill>
              <a:latin typeface="Georgia" panose="02040502050405020303" pitchFamily="18" charset="0"/>
              <a:ea typeface="Georgia"/>
              <a:cs typeface="Georgia"/>
              <a:sym typeface="Georgia"/>
            </a:endParaRPr>
          </a:p>
          <a:p>
            <a:endParaRPr dirty="0">
              <a:solidFill>
                <a:srgbClr val="737373"/>
              </a:solidFill>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228583" y="764704"/>
            <a:ext cx="3786830" cy="806800"/>
          </a:xfrm>
        </p:spPr>
        <p:txBody>
          <a:bodyPr/>
          <a:lstStyle/>
          <a:p>
            <a:r>
              <a:rPr lang="en-ZA" sz="3600" b="1" dirty="0" smtClean="0">
                <a:solidFill>
                  <a:srgbClr val="7EAA56"/>
                </a:solidFill>
                <a:latin typeface="Quicksand" panose="020B0604020202020204" charset="0"/>
              </a:rPr>
              <a:t>Theory-led</a:t>
            </a:r>
            <a:endParaRPr lang="en-ZA" sz="3600" b="1" dirty="0" smtClean="0">
              <a:solidFill>
                <a:srgbClr val="7EAA56"/>
              </a:solidFill>
              <a:latin typeface="Quicksand" panose="020B0604020202020204" charset="0"/>
            </a:endParaRPr>
          </a:p>
          <a:p>
            <a:r>
              <a:rPr lang="en-ZA" sz="3600" b="1" dirty="0">
                <a:solidFill>
                  <a:srgbClr val="7EAA56"/>
                </a:solidFill>
                <a:latin typeface="Quicksand" panose="020B0604020202020204" charset="0"/>
              </a:rPr>
              <a:t>a</a:t>
            </a:r>
            <a:r>
              <a:rPr lang="en-ZA" sz="3600" b="1" dirty="0" smtClean="0">
                <a:solidFill>
                  <a:srgbClr val="7EAA56"/>
                </a:solidFill>
                <a:latin typeface="Quicksand" panose="020B0604020202020204" charset="0"/>
              </a:rPr>
              <a:t>nalytical</a:t>
            </a:r>
          </a:p>
          <a:p>
            <a:r>
              <a:rPr lang="en-ZA" sz="3600" b="1" dirty="0" smtClean="0">
                <a:solidFill>
                  <a:srgbClr val="7EAA56"/>
                </a:solidFill>
                <a:latin typeface="Quicksand" panose="020B0604020202020204" charset="0"/>
              </a:rPr>
              <a:t>framework</a:t>
            </a:r>
            <a:endParaRPr lang="en-ZA" sz="3600" b="1" dirty="0">
              <a:solidFill>
                <a:srgbClr val="7EAA56"/>
              </a:solidFill>
              <a:latin typeface="Quicksand" panose="020B060402020202020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776205027"/>
              </p:ext>
            </p:extLst>
          </p:nvPr>
        </p:nvGraphicFramePr>
        <p:xfrm>
          <a:off x="182449" y="188640"/>
          <a:ext cx="4947416" cy="6714596"/>
        </p:xfrm>
        <a:graphic>
          <a:graphicData uri="http://schemas.openxmlformats.org/drawingml/2006/table">
            <a:tbl>
              <a:tblPr/>
              <a:tblGrid>
                <a:gridCol w="1703889"/>
                <a:gridCol w="1441753"/>
                <a:gridCol w="1801774"/>
              </a:tblGrid>
              <a:tr h="576064">
                <a:tc>
                  <a:txBody>
                    <a:bodyPr/>
                    <a:lstStyle/>
                    <a:p>
                      <a:pPr rtl="0" fontAlgn="b">
                        <a:spcBef>
                          <a:spcPts val="0"/>
                        </a:spcBef>
                        <a:spcAft>
                          <a:spcPts val="0"/>
                        </a:spcAft>
                      </a:pPr>
                      <a:r>
                        <a:rPr lang="en-ZA" sz="1100" b="1" i="0" u="none" strike="noStrike" dirty="0">
                          <a:solidFill>
                            <a:schemeClr val="tx1"/>
                          </a:solidFill>
                          <a:effectLst/>
                          <a:latin typeface="Georgia" panose="02040502050405020303" pitchFamily="18" charset="0"/>
                        </a:rPr>
                        <a:t>Types</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ZA" sz="1100" b="1" i="0" u="none" strike="noStrike">
                          <a:solidFill>
                            <a:schemeClr val="tx1"/>
                          </a:solidFill>
                          <a:effectLst/>
                          <a:latin typeface="Georgia" panose="02040502050405020303" pitchFamily="18" charset="0"/>
                        </a:rPr>
                        <a:t>Categories</a:t>
                      </a:r>
                      <a:endParaRPr lang="en-ZA" sz="1100">
                        <a:solidFill>
                          <a:schemeClr val="tx1"/>
                        </a:solidFill>
                        <a:effectLst/>
                        <a:latin typeface="Georgia" panose="02040502050405020303" pitchFamily="18" charset="0"/>
                      </a:endParaRPr>
                    </a:p>
                  </a:txBody>
                  <a:tcPr marL="9955" marR="9955" marT="10938" marB="10938"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677">
                <a:tc rowSpan="4">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Vital inequality</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access</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residential</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online</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success</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spcBef>
                          <a:spcPts val="0"/>
                        </a:spcBef>
                        <a:spcAft>
                          <a:spcPts val="0"/>
                        </a:spcAft>
                      </a:pPr>
                      <a:r>
                        <a:rPr lang="en-ZA" sz="1100" b="0" i="0" u="none" strike="noStrike">
                          <a:solidFill>
                            <a:schemeClr val="tx1"/>
                          </a:solidFill>
                          <a:effectLst/>
                          <a:latin typeface="Georgia" panose="02040502050405020303" pitchFamily="18" charset="0"/>
                        </a:rPr>
                        <a:t>throughput</a:t>
                      </a:r>
                      <a:endParaRPr lang="en-ZA" sz="110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openness</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ZA" sz="1100" b="0" i="0" u="none" strike="noStrike">
                          <a:solidFill>
                            <a:schemeClr val="tx1"/>
                          </a:solidFill>
                          <a:effectLst/>
                          <a:latin typeface="Georgia" panose="02040502050405020303" pitchFamily="18" charset="0"/>
                        </a:rPr>
                        <a:t>OER, OA OEP</a:t>
                      </a:r>
                      <a:endParaRPr lang="en-ZA" sz="110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6205">
                <a:tc rowSpan="14">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Resource inequality</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embodied cultural capital</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digital literacies/fluencies</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information literacy</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graduate capabilities</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rowSpan="2">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institutional cultural capital</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certifications/qualifications</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institutional recognition</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rowSpan="2">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objectified cultural capital</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digital devices</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connectivity</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rowSpan="3">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economic capital</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costs</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fees</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funding</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rowSpan="2">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social capital</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connections/communities</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presence/visibility</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symbolic capital</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reputation</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a:txBody>
                    <a:bodyPr/>
                    <a:lstStyle/>
                    <a:p>
                      <a:pPr fontAlgn="t"/>
                      <a:r>
                        <a:rPr lang="en-ZA" sz="1100">
                          <a:solidFill>
                            <a:schemeClr val="tx1"/>
                          </a:solidFill>
                          <a:effectLst/>
                          <a:latin typeface="Georgia" panose="02040502050405020303" pitchFamily="18" charset="0"/>
                        </a:rPr>
                        <a:t> </a:t>
                      </a: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prestige</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677">
                <a:tc rowSpan="10">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Existential inequality</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self-development</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participation</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support</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rowSpan="4">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dignity</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disability</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race</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gender</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120677">
                <a:tc vMerge="1">
                  <a:txBody>
                    <a:bodyPr/>
                    <a:lstStyle/>
                    <a:p>
                      <a:endParaRPr lang="en-ZA"/>
                    </a:p>
                  </a:txBody>
                  <a:tcPr/>
                </a:tc>
                <a:tc vMerge="1">
                  <a:txBody>
                    <a:bodyPr/>
                    <a:lstStyle/>
                    <a:p>
                      <a:endParaRPr lang="en-ZA"/>
                    </a:p>
                  </a:txBody>
                  <a:tcPr/>
                </a:tc>
                <a:tc>
                  <a:txBody>
                    <a:bodyPr/>
                    <a:lstStyle/>
                    <a:p>
                      <a:pPr rtl="0" fontAlgn="b">
                        <a:spcBef>
                          <a:spcPts val="0"/>
                        </a:spcBef>
                        <a:spcAft>
                          <a:spcPts val="0"/>
                        </a:spcAft>
                      </a:pPr>
                      <a:r>
                        <a:rPr lang="en-ZA" sz="1100" b="0" i="0" u="none" strike="noStrike" dirty="0">
                          <a:solidFill>
                            <a:schemeClr val="tx1"/>
                          </a:solidFill>
                          <a:effectLst/>
                          <a:latin typeface="Georgia" panose="02040502050405020303" pitchFamily="18" charset="0"/>
                        </a:rPr>
                        <a:t>language</a:t>
                      </a:r>
                      <a:endParaRPr lang="en-ZA" sz="1100" dirty="0">
                        <a:solidFill>
                          <a:schemeClr val="tx1"/>
                        </a:solidFill>
                        <a:effectLst/>
                        <a:latin typeface="Georgia" panose="02040502050405020303" pitchFamily="18" charset="0"/>
                      </a:endParaRPr>
                    </a:p>
                  </a:txBody>
                  <a:tcPr marL="9955" marR="9955" marT="10938" marB="10938"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rowSpan="2">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respect</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Issues of privacy , surveillance</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316205">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value of teaching /learning (</a:t>
                      </a:r>
                      <a:r>
                        <a:rPr lang="en-ZA" sz="1100" b="0" i="0" u="none" strike="noStrike" dirty="0" err="1">
                          <a:solidFill>
                            <a:schemeClr val="tx1"/>
                          </a:solidFill>
                          <a:effectLst/>
                          <a:latin typeface="Georgia" panose="02040502050405020303" pitchFamily="18" charset="0"/>
                        </a:rPr>
                        <a:t>ito</a:t>
                      </a:r>
                      <a:r>
                        <a:rPr lang="en-ZA" sz="1100" b="0" i="0" u="none" strike="noStrike" dirty="0">
                          <a:solidFill>
                            <a:schemeClr val="tx1"/>
                          </a:solidFill>
                          <a:effectLst/>
                          <a:latin typeface="Georgia" panose="02040502050405020303" pitchFamily="18" charset="0"/>
                        </a:rPr>
                        <a:t> tech)</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18441">
                <a:tc vMerge="1">
                  <a:txBody>
                    <a:bodyPr/>
                    <a:lstStyle/>
                    <a:p>
                      <a:endParaRPr lang="en-ZA"/>
                    </a:p>
                  </a:txBody>
                  <a:tcPr/>
                </a:tc>
                <a:tc rowSpan="2">
                  <a:txBody>
                    <a:bodyPr/>
                    <a:lstStyle/>
                    <a:p>
                      <a:pPr rtl="0" fontAlgn="t">
                        <a:spcBef>
                          <a:spcPts val="0"/>
                        </a:spcBef>
                        <a:spcAft>
                          <a:spcPts val="0"/>
                        </a:spcAft>
                      </a:pPr>
                      <a:r>
                        <a:rPr lang="en-ZA" sz="1100" b="0" i="0" u="none" strike="noStrike">
                          <a:solidFill>
                            <a:schemeClr val="tx1"/>
                          </a:solidFill>
                          <a:effectLst/>
                          <a:latin typeface="Georgia" panose="02040502050405020303" pitchFamily="18" charset="0"/>
                        </a:rPr>
                        <a:t>autonomy</a:t>
                      </a:r>
                      <a:endParaRPr lang="en-ZA" sz="1100">
                        <a:solidFill>
                          <a:schemeClr val="tx1"/>
                        </a:solidFill>
                        <a:effectLst/>
                        <a:latin typeface="Georgia" panose="02040502050405020303" pitchFamily="18" charset="0"/>
                      </a:endParaRPr>
                    </a:p>
                  </a:txBody>
                  <a:tcPr marL="9955" marR="9955" marT="10938" marB="10938">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student/learning-</a:t>
                      </a:r>
                      <a:r>
                        <a:rPr lang="en-ZA" sz="1100" b="0" i="0" u="none" strike="noStrike" dirty="0" err="1">
                          <a:solidFill>
                            <a:schemeClr val="tx1"/>
                          </a:solidFill>
                          <a:effectLst/>
                          <a:latin typeface="Georgia" panose="02040502050405020303" pitchFamily="18" charset="0"/>
                        </a:rPr>
                        <a:t>centredness</a:t>
                      </a:r>
                      <a:r>
                        <a:rPr lang="en-ZA" sz="1100" b="0" i="0" u="none" strike="noStrike" dirty="0">
                          <a:solidFill>
                            <a:schemeClr val="tx1"/>
                          </a:solidFill>
                          <a:effectLst/>
                          <a:latin typeface="Georgia" panose="02040502050405020303" pitchFamily="18" charset="0"/>
                        </a:rPr>
                        <a:t> </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18441">
                <a:tc vMerge="1">
                  <a:txBody>
                    <a:bodyPr/>
                    <a:lstStyle/>
                    <a:p>
                      <a:endParaRPr lang="en-ZA"/>
                    </a:p>
                  </a:txBody>
                  <a:tcPr/>
                </a:tc>
                <a:tc vMerge="1">
                  <a:txBody>
                    <a:bodyPr/>
                    <a:lstStyle/>
                    <a:p>
                      <a:endParaRPr lang="en-ZA"/>
                    </a:p>
                  </a:txBody>
                  <a:tcPr/>
                </a:tc>
                <a:tc>
                  <a:txBody>
                    <a:bodyPr/>
                    <a:lstStyle/>
                    <a:p>
                      <a:pPr rtl="0" fontAlgn="t">
                        <a:spcBef>
                          <a:spcPts val="0"/>
                        </a:spcBef>
                        <a:spcAft>
                          <a:spcPts val="0"/>
                        </a:spcAft>
                      </a:pPr>
                      <a:r>
                        <a:rPr lang="en-ZA" sz="1100" b="0" i="0" u="none" strike="noStrike" dirty="0">
                          <a:solidFill>
                            <a:schemeClr val="tx1"/>
                          </a:solidFill>
                          <a:effectLst/>
                          <a:latin typeface="Georgia" panose="02040502050405020303" pitchFamily="18" charset="0"/>
                        </a:rPr>
                        <a:t>academic freedom</a:t>
                      </a:r>
                      <a:endParaRPr lang="en-ZA" sz="1100" dirty="0">
                        <a:solidFill>
                          <a:schemeClr val="tx1"/>
                        </a:solidFill>
                        <a:effectLst/>
                        <a:latin typeface="Georgia" panose="02040502050405020303" pitchFamily="18" charset="0"/>
                      </a:endParaRPr>
                    </a:p>
                  </a:txBody>
                  <a:tcPr marL="9955" marR="9955" marT="10938" marB="10938">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75678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r>
              <a:rPr lang="en" dirty="0">
                <a:solidFill>
                  <a:srgbClr val="7EAA56"/>
                </a:solidFill>
                <a:latin typeface="Quicksand"/>
                <a:ea typeface="Quicksand"/>
                <a:cs typeface="Quicksand"/>
                <a:sym typeface="Quicksand"/>
              </a:rPr>
              <a:t>Methodology</a:t>
            </a:r>
          </a:p>
        </p:txBody>
      </p:sp>
      <p:sp>
        <p:nvSpPr>
          <p:cNvPr id="247" name="Shape 247"/>
          <p:cNvSpPr txBox="1">
            <a:spLocks noGrp="1"/>
          </p:cNvSpPr>
          <p:nvPr>
            <p:ph type="body" idx="1"/>
          </p:nvPr>
        </p:nvSpPr>
        <p:spPr>
          <a:xfrm>
            <a:off x="307317" y="927033"/>
            <a:ext cx="8400780" cy="5829200"/>
          </a:xfrm>
          <a:prstGeom prst="rect">
            <a:avLst/>
          </a:prstGeom>
        </p:spPr>
        <p:txBody>
          <a:bodyPr lIns="107269" tIns="107269" rIns="107269" bIns="107269" anchor="t" anchorCtr="0">
            <a:noAutofit/>
          </a:bodyPr>
          <a:lstStyle/>
          <a:p>
            <a:pPr>
              <a:spcAft>
                <a:spcPts val="0"/>
              </a:spcAft>
            </a:pPr>
            <a:r>
              <a:rPr lang="en" sz="1900" dirty="0">
                <a:solidFill>
                  <a:srgbClr val="737373"/>
                </a:solidFill>
                <a:ea typeface="Muli"/>
                <a:cs typeface="Muli"/>
                <a:sym typeface="Muli"/>
              </a:rPr>
              <a:t>Thirteen documents </a:t>
            </a:r>
            <a:r>
              <a:rPr lang="en" sz="1900" dirty="0" smtClean="0">
                <a:solidFill>
                  <a:srgbClr val="737373"/>
                </a:solidFill>
                <a:ea typeface="Muli"/>
                <a:cs typeface="Muli"/>
                <a:sym typeface="Muli"/>
              </a:rPr>
              <a:t>analysed</a:t>
            </a:r>
            <a:endParaRPr lang="en" sz="1900" dirty="0">
              <a:solidFill>
                <a:srgbClr val="737373"/>
              </a:solidFill>
              <a:ea typeface="Muli"/>
              <a:cs typeface="Muli"/>
              <a:sym typeface="Muli"/>
            </a:endParaRPr>
          </a:p>
          <a:p>
            <a:pPr marL="1072866" lvl="1" indent="-417225">
              <a:spcAft>
                <a:spcPts val="0"/>
              </a:spcAft>
              <a:buClr>
                <a:srgbClr val="7EAA56"/>
              </a:buClr>
              <a:buSzPct val="142857"/>
              <a:buFont typeface="Georgia"/>
              <a:buChar char="-"/>
            </a:pPr>
            <a:r>
              <a:rPr lang="en" dirty="0">
                <a:solidFill>
                  <a:srgbClr val="7EAA56"/>
                </a:solidFill>
                <a:latin typeface="Georgia" panose="02040502050405020303" pitchFamily="18" charset="0"/>
                <a:ea typeface="Georgia"/>
                <a:cs typeface="Georgia"/>
                <a:sym typeface="Georgia"/>
              </a:rPr>
              <a:t>6 UK institutions </a:t>
            </a:r>
            <a:r>
              <a:rPr lang="en" dirty="0" smtClean="0">
                <a:solidFill>
                  <a:srgbClr val="7EAA56"/>
                </a:solidFill>
                <a:latin typeface="Georgia" panose="02040502050405020303" pitchFamily="18" charset="0"/>
                <a:ea typeface="Georgia"/>
                <a:cs typeface="Georgia"/>
                <a:sym typeface="Georgia"/>
              </a:rPr>
              <a:t>-  </a:t>
            </a:r>
            <a:r>
              <a:rPr lang="en" dirty="0">
                <a:solidFill>
                  <a:srgbClr val="7EAA56"/>
                </a:solidFill>
                <a:latin typeface="Georgia" panose="02040502050405020303" pitchFamily="18" charset="0"/>
                <a:ea typeface="Georgia"/>
                <a:cs typeface="Georgia"/>
                <a:sym typeface="Georgia"/>
              </a:rPr>
              <a:t>Russell Group </a:t>
            </a:r>
          </a:p>
          <a:p>
            <a:pPr marL="1072866" lvl="1" indent="-417225">
              <a:spcAft>
                <a:spcPts val="0"/>
              </a:spcAft>
              <a:buClr>
                <a:srgbClr val="7EAA56"/>
              </a:buClr>
              <a:buSzPct val="142857"/>
              <a:buFont typeface="Georgia"/>
              <a:buChar char="-"/>
            </a:pPr>
            <a:r>
              <a:rPr lang="en" dirty="0">
                <a:solidFill>
                  <a:srgbClr val="7EAA56"/>
                </a:solidFill>
                <a:latin typeface="Georgia" panose="02040502050405020303" pitchFamily="18" charset="0"/>
                <a:ea typeface="Georgia"/>
                <a:cs typeface="Georgia"/>
                <a:sym typeface="Georgia"/>
              </a:rPr>
              <a:t>3 UK institutions </a:t>
            </a:r>
            <a:r>
              <a:rPr lang="en" dirty="0" smtClean="0">
                <a:solidFill>
                  <a:srgbClr val="7EAA56"/>
                </a:solidFill>
                <a:latin typeface="Georgia" panose="02040502050405020303" pitchFamily="18" charset="0"/>
                <a:ea typeface="Georgia"/>
                <a:cs typeface="Georgia"/>
                <a:sym typeface="Georgia"/>
              </a:rPr>
              <a:t>- non  </a:t>
            </a:r>
            <a:r>
              <a:rPr lang="en" dirty="0">
                <a:solidFill>
                  <a:srgbClr val="7EAA56"/>
                </a:solidFill>
                <a:latin typeface="Georgia" panose="02040502050405020303" pitchFamily="18" charset="0"/>
                <a:ea typeface="Georgia"/>
                <a:cs typeface="Georgia"/>
                <a:sym typeface="Georgia"/>
              </a:rPr>
              <a:t>Russell Group </a:t>
            </a:r>
          </a:p>
          <a:p>
            <a:pPr marL="1072866" lvl="1" indent="-417225">
              <a:spcAft>
                <a:spcPts val="1173"/>
              </a:spcAft>
              <a:buClr>
                <a:srgbClr val="7EAA56"/>
              </a:buClr>
              <a:buSzPct val="111111"/>
              <a:buFont typeface="Muli"/>
              <a:buChar char="-"/>
            </a:pPr>
            <a:r>
              <a:rPr lang="en" dirty="0">
                <a:solidFill>
                  <a:srgbClr val="7EAA56"/>
                </a:solidFill>
                <a:latin typeface="Georgia" panose="02040502050405020303" pitchFamily="18" charset="0"/>
                <a:ea typeface="Georgia"/>
                <a:cs typeface="Georgia"/>
                <a:sym typeface="Georgia"/>
              </a:rPr>
              <a:t>4 South African institutions</a:t>
            </a:r>
            <a:r>
              <a:rPr lang="en" sz="2100" dirty="0">
                <a:solidFill>
                  <a:srgbClr val="7EAA56"/>
                </a:solidFill>
                <a:latin typeface="Georgia" panose="02040502050405020303" pitchFamily="18" charset="0"/>
                <a:ea typeface="Muli"/>
                <a:cs typeface="Muli"/>
                <a:sym typeface="Muli"/>
              </a:rPr>
              <a:t> </a:t>
            </a:r>
          </a:p>
          <a:p>
            <a:r>
              <a:rPr lang="en" sz="1900" dirty="0">
                <a:solidFill>
                  <a:srgbClr val="737373"/>
                </a:solidFill>
                <a:ea typeface="Muli"/>
                <a:cs typeface="Muli"/>
                <a:sym typeface="Muli"/>
              </a:rPr>
              <a:t>The document </a:t>
            </a:r>
            <a:r>
              <a:rPr lang="en" sz="1900" dirty="0" smtClean="0">
                <a:solidFill>
                  <a:srgbClr val="737373"/>
                </a:solidFill>
                <a:ea typeface="Muli"/>
                <a:cs typeface="Muli"/>
                <a:sym typeface="Muli"/>
              </a:rPr>
              <a:t>types: </a:t>
            </a:r>
            <a:r>
              <a:rPr lang="en" sz="1900" dirty="0">
                <a:solidFill>
                  <a:srgbClr val="7EAA56"/>
                </a:solidFill>
                <a:ea typeface="Muli"/>
                <a:cs typeface="Muli"/>
                <a:sym typeface="Muli"/>
              </a:rPr>
              <a:t>elearning, </a:t>
            </a:r>
            <a:r>
              <a:rPr lang="en" sz="1900" dirty="0" smtClean="0">
                <a:solidFill>
                  <a:srgbClr val="7EAA56"/>
                </a:solidFill>
                <a:ea typeface="Muli"/>
                <a:cs typeface="Muli"/>
                <a:sym typeface="Muli"/>
              </a:rPr>
              <a:t>digital education, </a:t>
            </a:r>
            <a:r>
              <a:rPr lang="en" sz="1900" dirty="0">
                <a:solidFill>
                  <a:srgbClr val="7EAA56"/>
                </a:solidFill>
                <a:ea typeface="Muli"/>
                <a:cs typeface="Muli"/>
                <a:sym typeface="Muli"/>
              </a:rPr>
              <a:t>or technology enhanced learning </a:t>
            </a:r>
            <a:r>
              <a:rPr lang="en" sz="1900" dirty="0">
                <a:solidFill>
                  <a:srgbClr val="737373"/>
                </a:solidFill>
                <a:ea typeface="Muli"/>
                <a:cs typeface="Muli"/>
                <a:sym typeface="Muli"/>
              </a:rPr>
              <a:t>strategy </a:t>
            </a:r>
            <a:r>
              <a:rPr lang="en" sz="1900" dirty="0" smtClean="0">
                <a:solidFill>
                  <a:srgbClr val="737373"/>
                </a:solidFill>
                <a:ea typeface="Muli"/>
                <a:cs typeface="Muli"/>
                <a:sym typeface="Muli"/>
              </a:rPr>
              <a:t>/ policy </a:t>
            </a:r>
            <a:r>
              <a:rPr lang="en" sz="1900" dirty="0">
                <a:solidFill>
                  <a:srgbClr val="737373"/>
                </a:solidFill>
                <a:ea typeface="Muli"/>
                <a:cs typeface="Muli"/>
                <a:sym typeface="Muli"/>
              </a:rPr>
              <a:t>documents</a:t>
            </a:r>
          </a:p>
          <a:p>
            <a:pPr>
              <a:spcAft>
                <a:spcPts val="1173"/>
              </a:spcAft>
            </a:pPr>
            <a:r>
              <a:rPr lang="en" sz="1900" dirty="0" smtClean="0">
                <a:solidFill>
                  <a:srgbClr val="737373"/>
                </a:solidFill>
                <a:ea typeface="Muli"/>
                <a:cs typeface="Muli"/>
                <a:sym typeface="Muli"/>
              </a:rPr>
              <a:t>9 of 130 </a:t>
            </a:r>
            <a:r>
              <a:rPr lang="en" sz="1900" dirty="0">
                <a:solidFill>
                  <a:srgbClr val="737373"/>
                </a:solidFill>
                <a:ea typeface="Muli"/>
                <a:cs typeface="Muli"/>
                <a:sym typeface="Muli"/>
              </a:rPr>
              <a:t>universities in </a:t>
            </a:r>
            <a:r>
              <a:rPr lang="en" sz="1900" dirty="0" smtClean="0">
                <a:solidFill>
                  <a:srgbClr val="737373"/>
                </a:solidFill>
                <a:ea typeface="Muli"/>
                <a:cs typeface="Muli"/>
                <a:sym typeface="Muli"/>
              </a:rPr>
              <a:t>UK</a:t>
            </a:r>
          </a:p>
          <a:p>
            <a:pPr>
              <a:spcAft>
                <a:spcPts val="1173"/>
              </a:spcAft>
            </a:pPr>
            <a:r>
              <a:rPr lang="en" sz="1900" dirty="0" smtClean="0">
                <a:solidFill>
                  <a:srgbClr val="737373"/>
                </a:solidFill>
                <a:ea typeface="Muli"/>
                <a:cs typeface="Muli"/>
                <a:sym typeface="Muli"/>
              </a:rPr>
              <a:t>4 of 26 universities in SA</a:t>
            </a:r>
            <a:endParaRPr lang="en" sz="1900" dirty="0">
              <a:solidFill>
                <a:srgbClr val="737373"/>
              </a:solidFill>
              <a:ea typeface="Muli"/>
              <a:cs typeface="Muli"/>
              <a:sym typeface="Muli"/>
            </a:endParaRPr>
          </a:p>
          <a:p>
            <a:pPr>
              <a:spcAft>
                <a:spcPts val="0"/>
              </a:spcAft>
            </a:pPr>
            <a:r>
              <a:rPr lang="en" sz="1900" dirty="0" smtClean="0">
                <a:solidFill>
                  <a:srgbClr val="737373"/>
                </a:solidFill>
                <a:ea typeface="Muli"/>
                <a:cs typeface="Muli"/>
                <a:sym typeface="Muli"/>
              </a:rPr>
              <a:t>Both </a:t>
            </a:r>
            <a:r>
              <a:rPr lang="en" sz="1900" dirty="0">
                <a:solidFill>
                  <a:srgbClr val="737373"/>
                </a:solidFill>
                <a:ea typeface="Muli"/>
                <a:cs typeface="Muli"/>
                <a:sym typeface="Muli"/>
              </a:rPr>
              <a:t>large distance education universities </a:t>
            </a:r>
          </a:p>
          <a:p>
            <a:pPr marL="1077913" lvl="1">
              <a:spcAft>
                <a:spcPts val="0"/>
              </a:spcAft>
            </a:pPr>
            <a:r>
              <a:rPr lang="en" dirty="0" smtClean="0">
                <a:solidFill>
                  <a:srgbClr val="7EAA56"/>
                </a:solidFill>
                <a:latin typeface="Georgia" panose="02040502050405020303" pitchFamily="18" charset="0"/>
                <a:ea typeface="Georgia"/>
                <a:cs typeface="Georgia"/>
                <a:sym typeface="Georgia"/>
              </a:rPr>
              <a:t>Open </a:t>
            </a:r>
            <a:r>
              <a:rPr lang="en" dirty="0">
                <a:solidFill>
                  <a:srgbClr val="7EAA56"/>
                </a:solidFill>
                <a:latin typeface="Georgia" panose="02040502050405020303" pitchFamily="18" charset="0"/>
                <a:ea typeface="Georgia"/>
                <a:cs typeface="Georgia"/>
                <a:sym typeface="Georgia"/>
              </a:rPr>
              <a:t>University </a:t>
            </a:r>
            <a:r>
              <a:rPr lang="en" dirty="0" smtClean="0">
                <a:solidFill>
                  <a:srgbClr val="7EAA56"/>
                </a:solidFill>
                <a:latin typeface="Georgia" panose="02040502050405020303" pitchFamily="18" charset="0"/>
                <a:ea typeface="Georgia"/>
                <a:cs typeface="Georgia"/>
                <a:sym typeface="Georgia"/>
              </a:rPr>
              <a:t>(UK)</a:t>
            </a:r>
            <a:endParaRPr lang="en" dirty="0">
              <a:solidFill>
                <a:srgbClr val="7EAA56"/>
              </a:solidFill>
              <a:latin typeface="Georgia" panose="02040502050405020303" pitchFamily="18" charset="0"/>
              <a:ea typeface="Georgia"/>
              <a:cs typeface="Georgia"/>
              <a:sym typeface="Georgia"/>
            </a:endParaRPr>
          </a:p>
          <a:p>
            <a:pPr marL="1072866" lvl="1" indent="-268216">
              <a:spcBef>
                <a:spcPts val="1173"/>
              </a:spcBef>
              <a:spcAft>
                <a:spcPts val="0"/>
              </a:spcAft>
              <a:buClr>
                <a:srgbClr val="7EAA56"/>
              </a:buClr>
              <a:buFont typeface="Georgia"/>
              <a:buChar char="-"/>
            </a:pPr>
            <a:r>
              <a:rPr lang="en" dirty="0">
                <a:solidFill>
                  <a:srgbClr val="7EAA56"/>
                </a:solidFill>
                <a:latin typeface="Georgia" panose="02040502050405020303" pitchFamily="18" charset="0"/>
                <a:ea typeface="Georgia"/>
                <a:cs typeface="Georgia"/>
                <a:sym typeface="Georgia"/>
              </a:rPr>
              <a:t>Unisa </a:t>
            </a:r>
            <a:r>
              <a:rPr lang="en" dirty="0" smtClean="0">
                <a:solidFill>
                  <a:srgbClr val="7EAA56"/>
                </a:solidFill>
                <a:latin typeface="Georgia" panose="02040502050405020303" pitchFamily="18" charset="0"/>
                <a:ea typeface="Georgia"/>
                <a:cs typeface="Georgia"/>
                <a:sym typeface="Georgia"/>
              </a:rPr>
              <a:t> (SA)</a:t>
            </a:r>
            <a:endParaRPr lang="en" dirty="0">
              <a:solidFill>
                <a:srgbClr val="7EAA56"/>
              </a:solidFill>
              <a:latin typeface="Georgia" panose="02040502050405020303" pitchFamily="18" charset="0"/>
              <a:ea typeface="Georgia"/>
              <a:cs typeface="Georgia"/>
              <a:sym typeface="Georgia"/>
            </a:endParaRPr>
          </a:p>
          <a:p>
            <a:endParaRPr dirty="0">
              <a:solidFill>
                <a:srgbClr val="737373"/>
              </a:solidFill>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graphicFrame>
        <p:nvGraphicFramePr>
          <p:cNvPr id="253" name="Shape 253"/>
          <p:cNvGraphicFramePr/>
          <p:nvPr>
            <p:extLst>
              <p:ext uri="{D42A27DB-BD31-4B8C-83A1-F6EECF244321}">
                <p14:modId xmlns:p14="http://schemas.microsoft.com/office/powerpoint/2010/main" val="593374896"/>
              </p:ext>
            </p:extLst>
          </p:nvPr>
        </p:nvGraphicFramePr>
        <p:xfrm>
          <a:off x="18965" y="0"/>
          <a:ext cx="9025245" cy="6769564"/>
        </p:xfrm>
        <a:graphic>
          <a:graphicData uri="http://schemas.openxmlformats.org/drawingml/2006/table">
            <a:tbl>
              <a:tblPr>
                <a:noFill/>
                <a:tableStyleId>{A0904DBF-87A1-4A94-8143-2AB4230F3415}</a:tableStyleId>
              </a:tblPr>
              <a:tblGrid>
                <a:gridCol w="2497675"/>
                <a:gridCol w="2229550"/>
                <a:gridCol w="4298020"/>
              </a:tblGrid>
              <a:tr h="392853">
                <a:tc>
                  <a:txBody>
                    <a:bodyPr/>
                    <a:lstStyle/>
                    <a:p>
                      <a:pPr lvl="0" rtl="0">
                        <a:spcBef>
                          <a:spcPts val="0"/>
                        </a:spcBef>
                        <a:buNone/>
                      </a:pPr>
                      <a:r>
                        <a:rPr lang="en" sz="1500" b="1" dirty="0">
                          <a:latin typeface="Arial Narrow" panose="020B0606020202030204" pitchFamily="34" charset="0"/>
                          <a:ea typeface="Georgia"/>
                          <a:cs typeface="Georgia"/>
                          <a:sym typeface="Georgia"/>
                        </a:rPr>
                        <a:t>Institution name</a:t>
                      </a:r>
                    </a:p>
                  </a:txBody>
                  <a:tcPr marL="62607" marR="62607" marT="84667" marB="84667">
                    <a:solidFill>
                      <a:srgbClr val="D9D9D9"/>
                    </a:solidFill>
                  </a:tcPr>
                </a:tc>
                <a:tc>
                  <a:txBody>
                    <a:bodyPr/>
                    <a:lstStyle/>
                    <a:p>
                      <a:pPr lvl="0" rtl="0">
                        <a:spcBef>
                          <a:spcPts val="0"/>
                        </a:spcBef>
                        <a:buNone/>
                      </a:pPr>
                      <a:r>
                        <a:rPr lang="en" sz="1500" b="1">
                          <a:latin typeface="Arial Narrow" panose="020B0606020202030204" pitchFamily="34" charset="0"/>
                          <a:ea typeface="Georgia"/>
                          <a:cs typeface="Georgia"/>
                          <a:sym typeface="Georgia"/>
                        </a:rPr>
                        <a:t>Type</a:t>
                      </a:r>
                    </a:p>
                  </a:txBody>
                  <a:tcPr marL="62607" marR="62607" marT="84667" marB="84667">
                    <a:solidFill>
                      <a:srgbClr val="D9D9D9"/>
                    </a:solidFill>
                  </a:tcPr>
                </a:tc>
                <a:tc>
                  <a:txBody>
                    <a:bodyPr/>
                    <a:lstStyle/>
                    <a:p>
                      <a:pPr lvl="0" rtl="0">
                        <a:spcBef>
                          <a:spcPts val="0"/>
                        </a:spcBef>
                        <a:buNone/>
                      </a:pPr>
                      <a:r>
                        <a:rPr lang="en" sz="1500" b="1" dirty="0">
                          <a:latin typeface="Arial Narrow" panose="020B0606020202030204" pitchFamily="34" charset="0"/>
                          <a:ea typeface="Georgia"/>
                          <a:cs typeface="Georgia"/>
                          <a:sym typeface="Georgia"/>
                        </a:rPr>
                        <a:t>Name of policy (date)</a:t>
                      </a:r>
                    </a:p>
                  </a:txBody>
                  <a:tcPr marL="62607" marR="62607" marT="84667" marB="84667">
                    <a:solidFill>
                      <a:srgbClr val="D9D9D9"/>
                    </a:solidFill>
                  </a:tcPr>
                </a:tc>
              </a:tr>
              <a:tr h="426381">
                <a:tc>
                  <a:txBody>
                    <a:bodyPr/>
                    <a:lstStyle/>
                    <a:p>
                      <a:pPr lvl="0" rtl="0">
                        <a:spcBef>
                          <a:spcPts val="0"/>
                        </a:spcBef>
                        <a:buNone/>
                      </a:pPr>
                      <a:r>
                        <a:rPr lang="en" sz="1500" dirty="0">
                          <a:latin typeface="Arial Narrow" panose="020B0606020202030204" pitchFamily="34" charset="0"/>
                          <a:ea typeface="Georgia"/>
                          <a:cs typeface="Georgia"/>
                          <a:sym typeface="Georgia"/>
                        </a:rPr>
                        <a:t>University of Durham</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UK RG</a:t>
                      </a:r>
                    </a:p>
                  </a:txBody>
                  <a:tcPr marL="62607" marR="62607" marT="84667" marB="84667" anchor="ct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E-Learning Strategy (n.d.)</a:t>
                      </a:r>
                    </a:p>
                  </a:txBody>
                  <a:tcPr marL="62607" marR="62607" marT="84667" marB="84667" anchor="ctr"/>
                </a:tc>
              </a:tr>
              <a:tr h="426381">
                <a:tc>
                  <a:txBody>
                    <a:bodyPr/>
                    <a:lstStyle/>
                    <a:p>
                      <a:pPr lvl="0" rtl="0">
                        <a:spcBef>
                          <a:spcPts val="0"/>
                        </a:spcBef>
                        <a:buNone/>
                      </a:pPr>
                      <a:r>
                        <a:rPr lang="en" sz="1500" dirty="0">
                          <a:latin typeface="Arial Narrow" panose="020B0606020202030204" pitchFamily="34" charset="0"/>
                          <a:ea typeface="Georgia"/>
                          <a:cs typeface="Georgia"/>
                          <a:sym typeface="Georgia"/>
                        </a:rPr>
                        <a:t>University of Glasgow</a:t>
                      </a:r>
                    </a:p>
                  </a:txBody>
                  <a:tcPr marL="62607" marR="62607" marT="84667" marB="84667" anchor="ctr">
                    <a:solidFill>
                      <a:srgbClr val="D9EAD3"/>
                    </a:solidFill>
                  </a:tcPr>
                </a:tc>
                <a:tc>
                  <a:txBody>
                    <a:bodyPr/>
                    <a:lstStyle/>
                    <a:p>
                      <a:pPr lvl="0" rtl="0">
                        <a:spcBef>
                          <a:spcPts val="0"/>
                        </a:spcBef>
                        <a:buNone/>
                      </a:pPr>
                      <a:r>
                        <a:rPr lang="en" sz="1500" dirty="0">
                          <a:latin typeface="Arial Narrow" panose="020B0606020202030204" pitchFamily="34" charset="0"/>
                          <a:ea typeface="Georgia"/>
                          <a:cs typeface="Georgia"/>
                          <a:sym typeface="Georgia"/>
                        </a:rPr>
                        <a:t>UK RG</a:t>
                      </a:r>
                    </a:p>
                  </a:txBody>
                  <a:tcPr marL="62607" marR="62607" marT="84667" marB="84667" anchor="ctr">
                    <a:solidFill>
                      <a:srgbClr val="D9EAD3"/>
                    </a:solidFill>
                  </a:tcPr>
                </a:tc>
                <a:tc>
                  <a:txBody>
                    <a:bodyPr/>
                    <a:lstStyle/>
                    <a:p>
                      <a:pPr lvl="0" rtl="0">
                        <a:lnSpc>
                          <a:spcPct val="115000"/>
                        </a:lnSpc>
                        <a:spcBef>
                          <a:spcPts val="0"/>
                        </a:spcBef>
                        <a:buNone/>
                      </a:pPr>
                      <a:r>
                        <a:rPr lang="en" sz="1500" dirty="0">
                          <a:latin typeface="Arial Narrow" panose="020B0606020202030204" pitchFamily="34" charset="0"/>
                          <a:ea typeface="Georgia"/>
                          <a:cs typeface="Georgia"/>
                          <a:sym typeface="Georgia"/>
                        </a:rPr>
                        <a:t>E-Learning Strategy </a:t>
                      </a:r>
                      <a:r>
                        <a:rPr lang="en" sz="1500" dirty="0" smtClean="0">
                          <a:latin typeface="Arial Narrow" panose="020B0606020202030204" pitchFamily="34" charset="0"/>
                          <a:ea typeface="Georgia"/>
                          <a:cs typeface="Georgia"/>
                          <a:sym typeface="Georgia"/>
                        </a:rPr>
                        <a:t> (2013-2020)</a:t>
                      </a:r>
                      <a:endParaRPr lang="en" sz="1500" dirty="0">
                        <a:latin typeface="Arial Narrow" panose="020B0606020202030204" pitchFamily="34" charset="0"/>
                        <a:ea typeface="Georgia"/>
                        <a:cs typeface="Georgia"/>
                        <a:sym typeface="Georgia"/>
                      </a:endParaRPr>
                    </a:p>
                  </a:txBody>
                  <a:tcPr marL="62607" marR="62607" marT="84667" marB="84667" anchor="ctr">
                    <a:solidFill>
                      <a:srgbClr val="D9EAD3"/>
                    </a:solidFill>
                  </a:tcPr>
                </a:tc>
              </a:tr>
              <a:tr h="443100">
                <a:tc>
                  <a:txBody>
                    <a:bodyPr/>
                    <a:lstStyle/>
                    <a:p>
                      <a:pPr lvl="0" rtl="0">
                        <a:spcBef>
                          <a:spcPts val="0"/>
                        </a:spcBef>
                        <a:buNone/>
                      </a:pPr>
                      <a:r>
                        <a:rPr lang="en" sz="1500">
                          <a:latin typeface="Arial Narrow" panose="020B0606020202030204" pitchFamily="34" charset="0"/>
                          <a:ea typeface="Georgia"/>
                          <a:cs typeface="Georgia"/>
                          <a:sym typeface="Georgia"/>
                        </a:rPr>
                        <a:t>University of Leeds</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UK RG</a:t>
                      </a:r>
                    </a:p>
                  </a:txBody>
                  <a:tcPr marL="62607" marR="62607" marT="84667" marB="84667" anchor="ct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Digital Strategy for Taught Student Education (n.d.)</a:t>
                      </a:r>
                    </a:p>
                  </a:txBody>
                  <a:tcPr marL="62607" marR="62607" marT="84667" marB="84667" anchor="ctr"/>
                </a:tc>
              </a:tr>
              <a:tr h="443100">
                <a:tc>
                  <a:txBody>
                    <a:bodyPr/>
                    <a:lstStyle/>
                    <a:p>
                      <a:pPr lvl="0" rtl="0">
                        <a:spcBef>
                          <a:spcPts val="0"/>
                        </a:spcBef>
                        <a:buNone/>
                      </a:pPr>
                      <a:r>
                        <a:rPr lang="en" sz="1500">
                          <a:latin typeface="Arial Narrow" panose="020B0606020202030204" pitchFamily="34" charset="0"/>
                          <a:ea typeface="Georgia"/>
                          <a:cs typeface="Georgia"/>
                          <a:sym typeface="Georgia"/>
                        </a:rPr>
                        <a:t>University of Liverpool</a:t>
                      </a:r>
                    </a:p>
                  </a:txBody>
                  <a:tcPr marL="62607" marR="62607" marT="84667" marB="84667" anchor="ctr">
                    <a:solidFill>
                      <a:srgbClr val="FCE5CD"/>
                    </a:solidFill>
                  </a:tcPr>
                </a:tc>
                <a:tc>
                  <a:txBody>
                    <a:bodyPr/>
                    <a:lstStyle/>
                    <a:p>
                      <a:pPr lvl="0" rtl="0">
                        <a:spcBef>
                          <a:spcPts val="0"/>
                        </a:spcBef>
                        <a:buNone/>
                      </a:pPr>
                      <a:r>
                        <a:rPr lang="en" sz="1500">
                          <a:latin typeface="Arial Narrow" panose="020B0606020202030204" pitchFamily="34" charset="0"/>
                          <a:ea typeface="Georgia"/>
                          <a:cs typeface="Georgia"/>
                          <a:sym typeface="Georgia"/>
                        </a:rPr>
                        <a:t>UK RG</a:t>
                      </a:r>
                    </a:p>
                  </a:txBody>
                  <a:tcPr marL="62607" marR="62607" marT="84667" marB="84667" anchor="ctr">
                    <a:solidFill>
                      <a:srgbClr val="FCE5CD"/>
                    </a:solidFill>
                  </a:tcP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Technology Enhanced Learning Strategy (2013)</a:t>
                      </a:r>
                    </a:p>
                  </a:txBody>
                  <a:tcPr marL="62607" marR="62607" marT="84667" marB="84667" anchor="ctr">
                    <a:solidFill>
                      <a:srgbClr val="FCE5CD"/>
                    </a:solidFill>
                  </a:tcPr>
                </a:tc>
              </a:tr>
              <a:tr h="426381">
                <a:tc>
                  <a:txBody>
                    <a:bodyPr/>
                    <a:lstStyle/>
                    <a:p>
                      <a:pPr lvl="0" rtl="0">
                        <a:spcBef>
                          <a:spcPts val="0"/>
                        </a:spcBef>
                        <a:buNone/>
                      </a:pPr>
                      <a:r>
                        <a:rPr lang="en" sz="1500">
                          <a:latin typeface="Arial Narrow" panose="020B0606020202030204" pitchFamily="34" charset="0"/>
                          <a:ea typeface="Georgia"/>
                          <a:cs typeface="Georgia"/>
                          <a:sym typeface="Georgia"/>
                        </a:rPr>
                        <a:t>University of Oxford</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UK RG</a:t>
                      </a:r>
                    </a:p>
                  </a:txBody>
                  <a:tcPr marL="62607" marR="62607" marT="84667" marB="84667" anchor="ctr"/>
                </a:tc>
                <a:tc>
                  <a:txBody>
                    <a:bodyPr/>
                    <a:lstStyle/>
                    <a:p>
                      <a:pPr lvl="0" rtl="0">
                        <a:lnSpc>
                          <a:spcPct val="115000"/>
                        </a:lnSpc>
                        <a:spcBef>
                          <a:spcPts val="0"/>
                        </a:spcBef>
                        <a:buNone/>
                      </a:pPr>
                      <a:r>
                        <a:rPr lang="en" sz="1500" dirty="0">
                          <a:latin typeface="Arial Narrow" panose="020B0606020202030204" pitchFamily="34" charset="0"/>
                          <a:ea typeface="Georgia"/>
                          <a:cs typeface="Georgia"/>
                          <a:sym typeface="Georgia"/>
                        </a:rPr>
                        <a:t>Digital Strategy (n.d.)</a:t>
                      </a:r>
                    </a:p>
                  </a:txBody>
                  <a:tcPr marL="62607" marR="62607" marT="84667" marB="84667" anchor="ctr"/>
                </a:tc>
              </a:tr>
              <a:tr h="426381">
                <a:tc>
                  <a:txBody>
                    <a:bodyPr/>
                    <a:lstStyle/>
                    <a:p>
                      <a:pPr lvl="0" rtl="0">
                        <a:spcBef>
                          <a:spcPts val="0"/>
                        </a:spcBef>
                        <a:buNone/>
                      </a:pPr>
                      <a:r>
                        <a:rPr lang="en" sz="1500">
                          <a:latin typeface="Arial Narrow" panose="020B0606020202030204" pitchFamily="34" charset="0"/>
                          <a:ea typeface="Georgia"/>
                          <a:cs typeface="Georgia"/>
                          <a:sym typeface="Georgia"/>
                        </a:rPr>
                        <a:t>University College London</a:t>
                      </a:r>
                    </a:p>
                  </a:txBody>
                  <a:tcPr marL="62607" marR="62607" marT="84667" marB="84667" anchor="ctr">
                    <a:solidFill>
                      <a:srgbClr val="D9EAD3"/>
                    </a:solidFill>
                  </a:tcPr>
                </a:tc>
                <a:tc>
                  <a:txBody>
                    <a:bodyPr/>
                    <a:lstStyle/>
                    <a:p>
                      <a:pPr lvl="0" rtl="0">
                        <a:spcBef>
                          <a:spcPts val="0"/>
                        </a:spcBef>
                        <a:buNone/>
                      </a:pPr>
                      <a:r>
                        <a:rPr lang="en" sz="1500">
                          <a:latin typeface="Arial Narrow" panose="020B0606020202030204" pitchFamily="34" charset="0"/>
                          <a:ea typeface="Georgia"/>
                          <a:cs typeface="Georgia"/>
                          <a:sym typeface="Georgia"/>
                        </a:rPr>
                        <a:t>UK RG</a:t>
                      </a:r>
                    </a:p>
                  </a:txBody>
                  <a:tcPr marL="62607" marR="62607" marT="84667" marB="84667" anchor="ctr">
                    <a:solidFill>
                      <a:srgbClr val="D9EAD3"/>
                    </a:solidFill>
                  </a:tcP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Strategy for e-learning at UCL (2012-2015)</a:t>
                      </a:r>
                    </a:p>
                  </a:txBody>
                  <a:tcPr marL="62607" marR="62607" marT="84667" marB="84667" anchor="ctr">
                    <a:solidFill>
                      <a:srgbClr val="D9EAD3"/>
                    </a:solidFill>
                  </a:tcPr>
                </a:tc>
              </a:tr>
              <a:tr h="426381">
                <a:tc>
                  <a:txBody>
                    <a:bodyPr/>
                    <a:lstStyle/>
                    <a:p>
                      <a:pPr lvl="0" rtl="0">
                        <a:spcBef>
                          <a:spcPts val="0"/>
                        </a:spcBef>
                        <a:buNone/>
                      </a:pPr>
                      <a:r>
                        <a:rPr lang="en" sz="1500">
                          <a:latin typeface="Arial Narrow" panose="020B0606020202030204" pitchFamily="34" charset="0"/>
                          <a:ea typeface="Georgia"/>
                          <a:cs typeface="Georgia"/>
                          <a:sym typeface="Georgia"/>
                        </a:rPr>
                        <a:t>University of Lincoln</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UK non-RG, research-led</a:t>
                      </a:r>
                    </a:p>
                  </a:txBody>
                  <a:tcPr marL="62607" marR="62607" marT="84667" marB="84667" anchor="ct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Digital Education Plan (2013)</a:t>
                      </a:r>
                    </a:p>
                  </a:txBody>
                  <a:tcPr marL="62607" marR="62607" marT="84667" marB="84667" anchor="ctr"/>
                </a:tc>
              </a:tr>
              <a:tr h="426381">
                <a:tc>
                  <a:txBody>
                    <a:bodyPr/>
                    <a:lstStyle/>
                    <a:p>
                      <a:pPr lvl="0" rtl="0">
                        <a:spcBef>
                          <a:spcPts val="0"/>
                        </a:spcBef>
                        <a:buNone/>
                      </a:pPr>
                      <a:r>
                        <a:rPr lang="en" sz="1500">
                          <a:latin typeface="Arial Narrow" panose="020B0606020202030204" pitchFamily="34" charset="0"/>
                          <a:ea typeface="Georgia"/>
                          <a:cs typeface="Georgia"/>
                          <a:sym typeface="Georgia"/>
                        </a:rPr>
                        <a:t>University of Surrey</a:t>
                      </a:r>
                    </a:p>
                  </a:txBody>
                  <a:tcPr marL="62607" marR="62607" marT="84667" marB="84667" anchor="ctr">
                    <a:solidFill>
                      <a:srgbClr val="FCE5CD"/>
                    </a:solidFill>
                  </a:tcPr>
                </a:tc>
                <a:tc>
                  <a:txBody>
                    <a:bodyPr/>
                    <a:lstStyle/>
                    <a:p>
                      <a:pPr lvl="0" rtl="0">
                        <a:spcBef>
                          <a:spcPts val="0"/>
                        </a:spcBef>
                        <a:buNone/>
                      </a:pPr>
                      <a:r>
                        <a:rPr lang="en" sz="1500">
                          <a:latin typeface="Arial Narrow" panose="020B0606020202030204" pitchFamily="34" charset="0"/>
                          <a:ea typeface="Georgia"/>
                          <a:cs typeface="Georgia"/>
                          <a:sym typeface="Georgia"/>
                        </a:rPr>
                        <a:t>UK non-RG, research-led</a:t>
                      </a:r>
                    </a:p>
                  </a:txBody>
                  <a:tcPr marL="62607" marR="62607" marT="84667" marB="84667" anchor="ctr">
                    <a:solidFill>
                      <a:srgbClr val="FCE5CD"/>
                    </a:solidFill>
                  </a:tcPr>
                </a:tc>
                <a:tc>
                  <a:txBody>
                    <a:bodyPr/>
                    <a:lstStyle/>
                    <a:p>
                      <a:pPr lvl="0" rtl="0">
                        <a:lnSpc>
                          <a:spcPct val="115000"/>
                        </a:lnSpc>
                        <a:spcBef>
                          <a:spcPts val="0"/>
                        </a:spcBef>
                        <a:buNone/>
                      </a:pPr>
                      <a:r>
                        <a:rPr lang="en" sz="1500" dirty="0">
                          <a:latin typeface="Arial Narrow" panose="020B0606020202030204" pitchFamily="34" charset="0"/>
                          <a:ea typeface="Georgia"/>
                          <a:cs typeface="Georgia"/>
                          <a:sym typeface="Georgia"/>
                        </a:rPr>
                        <a:t>Technology Enhanced Learning Strategy </a:t>
                      </a:r>
                      <a:r>
                        <a:rPr lang="en" sz="1500" dirty="0" smtClean="0">
                          <a:latin typeface="Arial Narrow" panose="020B0606020202030204" pitchFamily="34" charset="0"/>
                          <a:ea typeface="Georgia"/>
                          <a:cs typeface="Georgia"/>
                          <a:sym typeface="Georgia"/>
                        </a:rPr>
                        <a:t> (2013-17)</a:t>
                      </a:r>
                      <a:endParaRPr lang="en" sz="1500" dirty="0">
                        <a:latin typeface="Arial Narrow" panose="020B0606020202030204" pitchFamily="34" charset="0"/>
                        <a:ea typeface="Georgia"/>
                        <a:cs typeface="Georgia"/>
                        <a:sym typeface="Georgia"/>
                      </a:endParaRPr>
                    </a:p>
                  </a:txBody>
                  <a:tcPr marL="62607" marR="62607" marT="84667" marB="84667" anchor="ctr">
                    <a:solidFill>
                      <a:srgbClr val="FCE5CD"/>
                    </a:solidFill>
                  </a:tcPr>
                </a:tc>
              </a:tr>
              <a:tr h="426381">
                <a:tc>
                  <a:txBody>
                    <a:bodyPr/>
                    <a:lstStyle/>
                    <a:p>
                      <a:pPr lvl="0" rtl="0">
                        <a:spcBef>
                          <a:spcPts val="0"/>
                        </a:spcBef>
                        <a:buNone/>
                      </a:pPr>
                      <a:r>
                        <a:rPr lang="en" sz="1500">
                          <a:latin typeface="Arial Narrow" panose="020B0606020202030204" pitchFamily="34" charset="0"/>
                          <a:ea typeface="Georgia"/>
                          <a:cs typeface="Georgia"/>
                          <a:sym typeface="Georgia"/>
                        </a:rPr>
                        <a:t>Open University</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UK non-RG ODL</a:t>
                      </a:r>
                    </a:p>
                  </a:txBody>
                  <a:tcPr marL="62607" marR="62607" marT="84667" marB="84667" anchor="ctr"/>
                </a:tc>
                <a:tc>
                  <a:txBody>
                    <a:bodyPr/>
                    <a:lstStyle/>
                    <a:p>
                      <a:pPr lvl="0" rtl="0">
                        <a:lnSpc>
                          <a:spcPct val="115000"/>
                        </a:lnSpc>
                        <a:spcBef>
                          <a:spcPts val="0"/>
                        </a:spcBef>
                        <a:buNone/>
                      </a:pPr>
                      <a:r>
                        <a:rPr lang="en" sz="1500" dirty="0">
                          <a:latin typeface="Arial Narrow" panose="020B0606020202030204" pitchFamily="34" charset="0"/>
                          <a:ea typeface="Georgia"/>
                          <a:cs typeface="Georgia"/>
                          <a:sym typeface="Georgia"/>
                        </a:rPr>
                        <a:t>Learning and Teaching Strategy </a:t>
                      </a:r>
                      <a:r>
                        <a:rPr lang="en" sz="1500" dirty="0" smtClean="0">
                          <a:latin typeface="Arial Narrow" panose="020B0606020202030204" pitchFamily="34" charset="0"/>
                          <a:ea typeface="Georgia"/>
                          <a:cs typeface="Georgia"/>
                          <a:sym typeface="Georgia"/>
                        </a:rPr>
                        <a:t>(2012)</a:t>
                      </a:r>
                      <a:endParaRPr lang="en" sz="1500" dirty="0">
                        <a:latin typeface="Arial Narrow" panose="020B0606020202030204" pitchFamily="34" charset="0"/>
                        <a:ea typeface="Georgia"/>
                        <a:cs typeface="Georgia"/>
                        <a:sym typeface="Georgia"/>
                      </a:endParaRPr>
                    </a:p>
                  </a:txBody>
                  <a:tcPr marL="62607" marR="62607" marT="84667" marB="84667" anchor="ctr"/>
                </a:tc>
              </a:tr>
              <a:tr h="443100">
                <a:tc>
                  <a:txBody>
                    <a:bodyPr/>
                    <a:lstStyle/>
                    <a:p>
                      <a:pPr lvl="0" rtl="0">
                        <a:spcBef>
                          <a:spcPts val="0"/>
                        </a:spcBef>
                        <a:buNone/>
                      </a:pPr>
                      <a:r>
                        <a:rPr lang="en" sz="1500">
                          <a:latin typeface="Arial Narrow" panose="020B0606020202030204" pitchFamily="34" charset="0"/>
                          <a:ea typeface="Georgia"/>
                          <a:cs typeface="Georgia"/>
                          <a:sym typeface="Georgia"/>
                        </a:rPr>
                        <a:t>Unisa</a:t>
                      </a:r>
                    </a:p>
                  </a:txBody>
                  <a:tcPr marL="62607" marR="62607" marT="84667" marB="84667" anchor="ctr">
                    <a:solidFill>
                      <a:srgbClr val="D9EAD3"/>
                    </a:solidFill>
                  </a:tcPr>
                </a:tc>
                <a:tc>
                  <a:txBody>
                    <a:bodyPr/>
                    <a:lstStyle/>
                    <a:p>
                      <a:pPr lvl="0" rtl="0">
                        <a:spcBef>
                          <a:spcPts val="0"/>
                        </a:spcBef>
                        <a:buNone/>
                      </a:pPr>
                      <a:r>
                        <a:rPr lang="en" sz="1500">
                          <a:latin typeface="Arial Narrow" panose="020B0606020202030204" pitchFamily="34" charset="0"/>
                          <a:ea typeface="Georgia"/>
                          <a:cs typeface="Georgia"/>
                          <a:sym typeface="Georgia"/>
                        </a:rPr>
                        <a:t>SA comprehensive, ODL</a:t>
                      </a:r>
                    </a:p>
                  </a:txBody>
                  <a:tcPr marL="62607" marR="62607" marT="84667" marB="84667" anchor="ctr">
                    <a:solidFill>
                      <a:srgbClr val="D9EAD3"/>
                    </a:solidFill>
                  </a:tcP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ICT-enhanced Teaching and Learning Strategy (2011-2015)</a:t>
                      </a:r>
                    </a:p>
                  </a:txBody>
                  <a:tcPr marL="62607" marR="62607" marT="84667" marB="84667" anchor="ctr">
                    <a:solidFill>
                      <a:srgbClr val="D9EAD3"/>
                    </a:solidFill>
                  </a:tcPr>
                </a:tc>
              </a:tr>
              <a:tr h="683429">
                <a:tc>
                  <a:txBody>
                    <a:bodyPr/>
                    <a:lstStyle/>
                    <a:p>
                      <a:pPr lvl="0" rtl="0">
                        <a:spcBef>
                          <a:spcPts val="0"/>
                        </a:spcBef>
                        <a:buNone/>
                      </a:pPr>
                      <a:r>
                        <a:rPr lang="en" sz="1500">
                          <a:latin typeface="Arial Narrow" panose="020B0606020202030204" pitchFamily="34" charset="0"/>
                          <a:ea typeface="Georgia"/>
                          <a:cs typeface="Georgia"/>
                          <a:sym typeface="Georgia"/>
                        </a:rPr>
                        <a:t>Stellenbosch University</a:t>
                      </a:r>
                    </a:p>
                  </a:txBody>
                  <a:tcPr marL="62607" marR="62607" marT="84667" marB="84667" anchor="ctr"/>
                </a:tc>
                <a:tc>
                  <a:txBody>
                    <a:bodyPr/>
                    <a:lstStyle/>
                    <a:p>
                      <a:pPr lvl="0" rtl="0">
                        <a:spcBef>
                          <a:spcPts val="0"/>
                        </a:spcBef>
                        <a:buNone/>
                      </a:pPr>
                      <a:r>
                        <a:rPr lang="en" sz="1500" dirty="0">
                          <a:latin typeface="Arial Narrow" panose="020B0606020202030204" pitchFamily="34" charset="0"/>
                          <a:ea typeface="Georgia"/>
                          <a:cs typeface="Georgia"/>
                          <a:sym typeface="Georgia"/>
                        </a:rPr>
                        <a:t>SA traditional, research-led</a:t>
                      </a:r>
                    </a:p>
                  </a:txBody>
                  <a:tcPr marL="62607" marR="62607" marT="84667" marB="84667" anchor="ct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Strategy for the use of ICT in learning and teaching at Stellenbosch University (2013)</a:t>
                      </a:r>
                    </a:p>
                  </a:txBody>
                  <a:tcPr marL="62607" marR="62607" marT="84667" marB="84667" anchor="ctr"/>
                </a:tc>
              </a:tr>
              <a:tr h="616373">
                <a:tc>
                  <a:txBody>
                    <a:bodyPr/>
                    <a:lstStyle/>
                    <a:p>
                      <a:pPr lvl="0" rtl="0">
                        <a:spcBef>
                          <a:spcPts val="0"/>
                        </a:spcBef>
                        <a:buNone/>
                      </a:pPr>
                      <a:r>
                        <a:rPr lang="en" sz="1500">
                          <a:latin typeface="Arial Narrow" panose="020B0606020202030204" pitchFamily="34" charset="0"/>
                          <a:ea typeface="Georgia"/>
                          <a:cs typeface="Georgia"/>
                          <a:sym typeface="Georgia"/>
                        </a:rPr>
                        <a:t>Walter Sisulu University</a:t>
                      </a:r>
                    </a:p>
                  </a:txBody>
                  <a:tcPr marL="62607" marR="62607" marT="84667" marB="84667" anchor="ctr">
                    <a:solidFill>
                      <a:srgbClr val="FCE5CD"/>
                    </a:solidFill>
                  </a:tcPr>
                </a:tc>
                <a:tc>
                  <a:txBody>
                    <a:bodyPr/>
                    <a:lstStyle/>
                    <a:p>
                      <a:pPr lvl="0" rtl="0">
                        <a:spcBef>
                          <a:spcPts val="0"/>
                        </a:spcBef>
                        <a:buNone/>
                      </a:pPr>
                      <a:r>
                        <a:rPr lang="en" sz="1500">
                          <a:latin typeface="Arial Narrow" panose="020B0606020202030204" pitchFamily="34" charset="0"/>
                          <a:ea typeface="Georgia"/>
                          <a:cs typeface="Georgia"/>
                          <a:sym typeface="Georgia"/>
                        </a:rPr>
                        <a:t>SA comprehensive, developing, teaching-led</a:t>
                      </a:r>
                    </a:p>
                  </a:txBody>
                  <a:tcPr marL="62607" marR="62607" marT="84667" marB="84667" anchor="ctr">
                    <a:solidFill>
                      <a:srgbClr val="FCE5CD"/>
                    </a:solidFill>
                  </a:tcPr>
                </a:tc>
                <a:tc>
                  <a:txBody>
                    <a:bodyPr/>
                    <a:lstStyle/>
                    <a:p>
                      <a:pPr lvl="0" rtl="0">
                        <a:lnSpc>
                          <a:spcPct val="115000"/>
                        </a:lnSpc>
                        <a:spcBef>
                          <a:spcPts val="0"/>
                        </a:spcBef>
                        <a:buNone/>
                      </a:pPr>
                      <a:r>
                        <a:rPr lang="en" sz="1500">
                          <a:latin typeface="Arial Narrow" panose="020B0606020202030204" pitchFamily="34" charset="0"/>
                          <a:ea typeface="Georgia"/>
                          <a:cs typeface="Georgia"/>
                          <a:sym typeface="Georgia"/>
                        </a:rPr>
                        <a:t>Institutional e-Learning Strategy (2009/10-2011/12)</a:t>
                      </a:r>
                    </a:p>
                  </a:txBody>
                  <a:tcPr marL="62607" marR="62607" marT="84667" marB="84667" anchor="ctr">
                    <a:solidFill>
                      <a:srgbClr val="FCE5CD"/>
                    </a:solidFill>
                  </a:tcPr>
                </a:tc>
              </a:tr>
              <a:tr h="683429">
                <a:tc>
                  <a:txBody>
                    <a:bodyPr/>
                    <a:lstStyle/>
                    <a:p>
                      <a:pPr lvl="0" rtl="0">
                        <a:spcBef>
                          <a:spcPts val="0"/>
                        </a:spcBef>
                        <a:buNone/>
                      </a:pPr>
                      <a:r>
                        <a:rPr lang="en" sz="1500">
                          <a:latin typeface="Arial Narrow" panose="020B0606020202030204" pitchFamily="34" charset="0"/>
                          <a:ea typeface="Georgia"/>
                          <a:cs typeface="Georgia"/>
                          <a:sym typeface="Georgia"/>
                        </a:rPr>
                        <a:t>University of the Witwatersrand</a:t>
                      </a:r>
                    </a:p>
                  </a:txBody>
                  <a:tcPr marL="62607" marR="62607" marT="84667" marB="84667" anchor="ctr"/>
                </a:tc>
                <a:tc>
                  <a:txBody>
                    <a:bodyPr/>
                    <a:lstStyle/>
                    <a:p>
                      <a:pPr lvl="0" rtl="0">
                        <a:spcBef>
                          <a:spcPts val="0"/>
                        </a:spcBef>
                        <a:buNone/>
                      </a:pPr>
                      <a:r>
                        <a:rPr lang="en" sz="1500">
                          <a:latin typeface="Arial Narrow" panose="020B0606020202030204" pitchFamily="34" charset="0"/>
                          <a:ea typeface="Georgia"/>
                          <a:cs typeface="Georgia"/>
                          <a:sym typeface="Georgia"/>
                        </a:rPr>
                        <a:t>SA traditional, research-led</a:t>
                      </a:r>
                    </a:p>
                  </a:txBody>
                  <a:tcPr marL="62607" marR="62607" marT="84667" marB="84667" anchor="ctr"/>
                </a:tc>
                <a:tc>
                  <a:txBody>
                    <a:bodyPr/>
                    <a:lstStyle/>
                    <a:p>
                      <a:pPr lvl="0" rtl="0">
                        <a:lnSpc>
                          <a:spcPct val="115000"/>
                        </a:lnSpc>
                        <a:spcBef>
                          <a:spcPts val="0"/>
                        </a:spcBef>
                        <a:buNone/>
                      </a:pPr>
                      <a:r>
                        <a:rPr lang="en" sz="1500" dirty="0">
                          <a:latin typeface="Arial Narrow" panose="020B0606020202030204" pitchFamily="34" charset="0"/>
                          <a:ea typeface="Georgia"/>
                          <a:cs typeface="Georgia"/>
                          <a:sym typeface="Georgia"/>
                        </a:rPr>
                        <a:t>eLearning strategy and tactics for the University of the Witwatersrand (2009)</a:t>
                      </a:r>
                    </a:p>
                  </a:txBody>
                  <a:tcPr marL="62607" marR="62607" marT="84667" marB="84667" anchor="ctr">
                    <a:solidFill>
                      <a:schemeClr val="bg1"/>
                    </a:solidFill>
                  </a:tcPr>
                </a:tc>
              </a:tr>
            </a:tbl>
          </a:graphicData>
        </a:graphic>
      </p:graphicFrame>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61" name="Shape 261"/>
          <p:cNvSpPr txBox="1"/>
          <p:nvPr/>
        </p:nvSpPr>
        <p:spPr>
          <a:xfrm>
            <a:off x="1296530" y="5100422"/>
            <a:ext cx="6981104" cy="1543589"/>
          </a:xfrm>
          <a:prstGeom prst="rect">
            <a:avLst/>
          </a:prstGeom>
          <a:noFill/>
          <a:ln>
            <a:noFill/>
          </a:ln>
        </p:spPr>
        <p:txBody>
          <a:bodyPr lIns="107269" tIns="107269" rIns="107269" bIns="107269" anchor="ctr" anchorCtr="0">
            <a:noAutofit/>
          </a:bodyPr>
          <a:lstStyle/>
          <a:p>
            <a:pPr>
              <a:lnSpc>
                <a:spcPct val="115000"/>
              </a:lnSpc>
            </a:pPr>
            <a:r>
              <a:rPr lang="en" dirty="0" smtClean="0">
                <a:solidFill>
                  <a:srgbClr val="7EAA56"/>
                </a:solidFill>
                <a:latin typeface="Georgia"/>
                <a:ea typeface="Georgia"/>
                <a:cs typeface="Georgia"/>
                <a:sym typeface="Georgia"/>
              </a:rPr>
              <a:t>This refers to the percentage of the document which was relevant to the equality/ inequality analysis</a:t>
            </a:r>
          </a:p>
          <a:p>
            <a:pPr>
              <a:lnSpc>
                <a:spcPct val="115000"/>
              </a:lnSpc>
            </a:pPr>
            <a:r>
              <a:rPr lang="en" dirty="0" smtClean="0">
                <a:solidFill>
                  <a:srgbClr val="7EAA56"/>
                </a:solidFill>
                <a:latin typeface="Georgia"/>
                <a:ea typeface="Georgia"/>
                <a:cs typeface="Georgia"/>
                <a:sym typeface="Georgia"/>
              </a:rPr>
              <a:t>Appendices </a:t>
            </a:r>
            <a:r>
              <a:rPr lang="en" dirty="0">
                <a:solidFill>
                  <a:srgbClr val="7EAA56"/>
                </a:solidFill>
                <a:latin typeface="Georgia"/>
                <a:ea typeface="Georgia"/>
                <a:cs typeface="Georgia"/>
                <a:sym typeface="Georgia"/>
              </a:rPr>
              <a:t>and implementation plans were not </a:t>
            </a:r>
            <a:r>
              <a:rPr lang="en" dirty="0" smtClean="0">
                <a:solidFill>
                  <a:srgbClr val="7EAA56"/>
                </a:solidFill>
                <a:latin typeface="Georgia"/>
                <a:ea typeface="Georgia"/>
                <a:cs typeface="Georgia"/>
                <a:sym typeface="Georgia"/>
              </a:rPr>
              <a:t>considered.</a:t>
            </a:r>
            <a:endParaRPr lang="en" dirty="0">
              <a:solidFill>
                <a:srgbClr val="7EAA56"/>
              </a:solidFill>
              <a:latin typeface="Georgia"/>
              <a:ea typeface="Georgia"/>
              <a:cs typeface="Georgia"/>
              <a:sym typeface="Georgia"/>
            </a:endParaRPr>
          </a:p>
        </p:txBody>
      </p:sp>
      <p:pic>
        <p:nvPicPr>
          <p:cNvPr id="262" name="Shape 262"/>
          <p:cNvPicPr preferRelativeResize="0"/>
          <p:nvPr/>
        </p:nvPicPr>
        <p:blipFill rotWithShape="1">
          <a:blip r:embed="rId3">
            <a:alphaModFix/>
          </a:blip>
          <a:srcRect r="8340"/>
          <a:stretch/>
        </p:blipFill>
        <p:spPr>
          <a:xfrm>
            <a:off x="837791" y="620689"/>
            <a:ext cx="4910274" cy="4479733"/>
          </a:xfrm>
          <a:prstGeom prst="rect">
            <a:avLst/>
          </a:prstGeom>
          <a:noFill/>
          <a:ln>
            <a:noFill/>
          </a:ln>
        </p:spPr>
      </p:pic>
      <p:sp>
        <p:nvSpPr>
          <p:cNvPr id="263" name="Shape 263"/>
          <p:cNvSpPr txBox="1"/>
          <p:nvPr/>
        </p:nvSpPr>
        <p:spPr>
          <a:xfrm>
            <a:off x="51380" y="203200"/>
            <a:ext cx="8964033" cy="1096400"/>
          </a:xfrm>
          <a:prstGeom prst="rect">
            <a:avLst/>
          </a:prstGeom>
          <a:solidFill>
            <a:srgbClr val="FFFFFF"/>
          </a:solidFill>
          <a:ln>
            <a:noFill/>
          </a:ln>
        </p:spPr>
        <p:txBody>
          <a:bodyPr lIns="107269" tIns="107269" rIns="107269" bIns="107269" anchor="t" anchorCtr="0">
            <a:noAutofit/>
          </a:bodyPr>
          <a:lstStyle/>
          <a:p>
            <a:pPr algn="ctr"/>
            <a:endParaRPr lang="en" sz="3600" dirty="0">
              <a:solidFill>
                <a:srgbClr val="7EAA56"/>
              </a:solidFill>
              <a:latin typeface="Quicksand" panose="020B0604020202020204" charset="0"/>
              <a:ea typeface="Quicksand"/>
              <a:cs typeface="Quicksand"/>
              <a:sym typeface="Quicksand"/>
            </a:endParaRPr>
          </a:p>
        </p:txBody>
      </p:sp>
      <p:sp>
        <p:nvSpPr>
          <p:cNvPr id="2" name="Title 1"/>
          <p:cNvSpPr>
            <a:spLocks noGrp="1"/>
          </p:cNvSpPr>
          <p:nvPr>
            <p:ph type="title"/>
          </p:nvPr>
        </p:nvSpPr>
        <p:spPr>
          <a:xfrm>
            <a:off x="308110" y="238889"/>
            <a:ext cx="8400780" cy="763600"/>
          </a:xfrm>
        </p:spPr>
        <p:txBody>
          <a:bodyPr/>
          <a:lstStyle/>
          <a:p>
            <a:r>
              <a:rPr lang="en-ZA" dirty="0" smtClean="0">
                <a:solidFill>
                  <a:srgbClr val="7EAA56"/>
                </a:solidFill>
              </a:rPr>
              <a:t>Relevance</a:t>
            </a:r>
            <a:endParaRPr lang="en-ZA"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307317" y="186966"/>
            <a:ext cx="8400780" cy="1081793"/>
          </a:xfrm>
          <a:prstGeom prst="rect">
            <a:avLst/>
          </a:prstGeom>
        </p:spPr>
        <p:txBody>
          <a:bodyPr lIns="107269" tIns="107269" rIns="107269" bIns="107269" anchor="t" anchorCtr="0">
            <a:noAutofit/>
          </a:bodyPr>
          <a:lstStyle/>
          <a:p>
            <a:pPr algn="ctr"/>
            <a:r>
              <a:rPr lang="en" sz="3600" dirty="0" smtClean="0">
                <a:solidFill>
                  <a:srgbClr val="7EAA56"/>
                </a:solidFill>
                <a:latin typeface="Quicksand"/>
                <a:ea typeface="Quicksand"/>
                <a:cs typeface="Quicksand"/>
                <a:sym typeface="Quicksand"/>
              </a:rPr>
              <a:t>Findings: </a:t>
            </a:r>
            <a:r>
              <a:rPr lang="en" sz="3600" b="0" dirty="0" smtClean="0">
                <a:solidFill>
                  <a:srgbClr val="7EAA56"/>
                </a:solidFill>
                <a:latin typeface="Quicksand"/>
                <a:ea typeface="Quicksand"/>
                <a:cs typeface="Quicksand"/>
                <a:sym typeface="Quicksand"/>
              </a:rPr>
              <a:t>general</a:t>
            </a:r>
            <a:endParaRPr lang="en" sz="3600" b="0" dirty="0">
              <a:solidFill>
                <a:srgbClr val="7EAA56"/>
              </a:solidFill>
              <a:latin typeface="Quicksand"/>
              <a:ea typeface="Quicksand"/>
              <a:cs typeface="Quicksand"/>
              <a:sym typeface="Quicksand"/>
            </a:endParaRPr>
          </a:p>
        </p:txBody>
      </p:sp>
      <p:sp>
        <p:nvSpPr>
          <p:cNvPr id="283" name="Shape 283"/>
          <p:cNvSpPr txBox="1">
            <a:spLocks noGrp="1"/>
          </p:cNvSpPr>
          <p:nvPr>
            <p:ph type="body" idx="1"/>
          </p:nvPr>
        </p:nvSpPr>
        <p:spPr>
          <a:xfrm>
            <a:off x="232190" y="1587467"/>
            <a:ext cx="8632968" cy="5114000"/>
          </a:xfrm>
          <a:prstGeom prst="rect">
            <a:avLst/>
          </a:prstGeom>
        </p:spPr>
        <p:txBody>
          <a:bodyPr lIns="107269" tIns="107269" rIns="107269" bIns="107269" anchor="t" anchorCtr="0">
            <a:noAutofit/>
          </a:bodyPr>
          <a:lstStyle/>
          <a:p>
            <a:pPr>
              <a:buClr>
                <a:schemeClr val="dk1"/>
              </a:buClr>
              <a:buSzPct val="50000"/>
            </a:pPr>
            <a:r>
              <a:rPr lang="en" sz="2600" dirty="0" smtClean="0">
                <a:solidFill>
                  <a:srgbClr val="737373"/>
                </a:solidFill>
                <a:latin typeface="Georgia" panose="02040502050405020303" pitchFamily="18" charset="0"/>
                <a:ea typeface="Muli"/>
                <a:cs typeface="Muli"/>
                <a:sym typeface="Muli"/>
              </a:rPr>
              <a:t>In all the documents</a:t>
            </a:r>
          </a:p>
          <a:p>
            <a:pPr lvl="2" indent="539750">
              <a:buClr>
                <a:schemeClr val="dk1"/>
              </a:buClr>
              <a:buSzPct val="50000"/>
            </a:pPr>
            <a:r>
              <a:rPr lang="en" sz="2400" dirty="0" smtClean="0">
                <a:solidFill>
                  <a:srgbClr val="737373"/>
                </a:solidFill>
                <a:latin typeface="Georgia" panose="02040502050405020303" pitchFamily="18" charset="0"/>
                <a:ea typeface="Muli"/>
                <a:cs typeface="Muli"/>
                <a:sym typeface="Muli"/>
              </a:rPr>
              <a:t>“inequality</a:t>
            </a:r>
            <a:r>
              <a:rPr lang="en" sz="2400" dirty="0">
                <a:solidFill>
                  <a:srgbClr val="737373"/>
                </a:solidFill>
                <a:latin typeface="Georgia" panose="02040502050405020303" pitchFamily="18" charset="0"/>
                <a:ea typeface="Muli"/>
                <a:cs typeface="Muli"/>
                <a:sym typeface="Muli"/>
              </a:rPr>
              <a:t>” was </a:t>
            </a:r>
            <a:r>
              <a:rPr lang="en" sz="2400" dirty="0" smtClean="0">
                <a:solidFill>
                  <a:srgbClr val="737373"/>
                </a:solidFill>
                <a:latin typeface="Georgia" panose="02040502050405020303" pitchFamily="18" charset="0"/>
                <a:ea typeface="Muli"/>
                <a:cs typeface="Muli"/>
                <a:sym typeface="Muli"/>
              </a:rPr>
              <a:t>never mentioned </a:t>
            </a:r>
            <a:endParaRPr lang="en" sz="2400" dirty="0">
              <a:solidFill>
                <a:srgbClr val="737373"/>
              </a:solidFill>
              <a:latin typeface="Georgia" panose="02040502050405020303" pitchFamily="18" charset="0"/>
              <a:ea typeface="Muli"/>
              <a:cs typeface="Muli"/>
              <a:sym typeface="Muli"/>
            </a:endParaRPr>
          </a:p>
          <a:p>
            <a:pPr lvl="2" indent="539750">
              <a:buClr>
                <a:schemeClr val="dk1"/>
              </a:buClr>
              <a:buSzPct val="50000"/>
            </a:pPr>
            <a:r>
              <a:rPr lang="en-ZA" sz="2400" dirty="0" smtClean="0">
                <a:solidFill>
                  <a:srgbClr val="737373"/>
                </a:solidFill>
                <a:latin typeface="Georgia" panose="02040502050405020303" pitchFamily="18" charset="0"/>
                <a:ea typeface="Muli"/>
                <a:cs typeface="Muli"/>
                <a:sym typeface="Muli"/>
              </a:rPr>
              <a:t>“e</a:t>
            </a:r>
            <a:r>
              <a:rPr lang="en" sz="2400" dirty="0" smtClean="0">
                <a:solidFill>
                  <a:srgbClr val="737373"/>
                </a:solidFill>
                <a:latin typeface="Georgia" panose="02040502050405020303" pitchFamily="18" charset="0"/>
                <a:ea typeface="Muli"/>
                <a:cs typeface="Muli"/>
                <a:sym typeface="Muli"/>
              </a:rPr>
              <a:t>quality’ was mentioned once</a:t>
            </a:r>
            <a:endParaRPr lang="en" sz="2400" dirty="0">
              <a:solidFill>
                <a:srgbClr val="737373"/>
              </a:solidFill>
              <a:latin typeface="Georgia" panose="02040502050405020303" pitchFamily="18" charset="0"/>
              <a:ea typeface="Muli"/>
              <a:cs typeface="Muli"/>
              <a:sym typeface="Muli"/>
            </a:endParaRPr>
          </a:p>
          <a:p>
            <a:pPr marL="536433" indent="-81955">
              <a:buClr>
                <a:schemeClr val="dk1"/>
              </a:buClr>
              <a:buSzPct val="78571"/>
            </a:pPr>
            <a:r>
              <a:rPr lang="en" dirty="0">
                <a:solidFill>
                  <a:srgbClr val="7EAA56"/>
                </a:solidFill>
                <a:latin typeface="Georgia"/>
                <a:ea typeface="Georgia"/>
                <a:cs typeface="Georgia"/>
                <a:sym typeface="Georgia"/>
              </a:rPr>
              <a:t>“Widening participation and </a:t>
            </a:r>
            <a:r>
              <a:rPr lang="en" b="1" dirty="0">
                <a:solidFill>
                  <a:srgbClr val="7EAA56"/>
                </a:solidFill>
                <a:latin typeface="Georgia"/>
                <a:ea typeface="Georgia"/>
                <a:cs typeface="Georgia"/>
                <a:sym typeface="Georgia"/>
              </a:rPr>
              <a:t>equality</a:t>
            </a:r>
            <a:r>
              <a:rPr lang="en" dirty="0">
                <a:solidFill>
                  <a:srgbClr val="7EAA56"/>
                </a:solidFill>
                <a:latin typeface="Georgia"/>
                <a:ea typeface="Georgia"/>
                <a:cs typeface="Georgia"/>
                <a:sym typeface="Georgia"/>
              </a:rPr>
              <a:t> – The University needs to continue to make a contribution to the widening participation agenda and support students from diverse backgrounds. New approaches to course design and the processes that support production and presentation will need to be assessed for their impacts on different groups of students, particularly those at entry level, so that the efficiencies, enhancements and transformations we make do not impede recruitment, retention and progression.” (Open Uni) </a:t>
            </a:r>
          </a:p>
          <a:p>
            <a:endParaRPr dirty="0"/>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772257" y="360300"/>
            <a:ext cx="7601968" cy="6125200"/>
          </a:xfrm>
          <a:prstGeom prst="rect">
            <a:avLst/>
          </a:prstGeom>
        </p:spPr>
        <p:txBody>
          <a:bodyPr lIns="107269" tIns="107269" rIns="107269" bIns="107269" anchor="ctr" anchorCtr="0">
            <a:noAutofit/>
          </a:bodyPr>
          <a:lstStyle/>
          <a:p>
            <a:pPr marL="536433" indent="-417225" algn="l">
              <a:lnSpc>
                <a:spcPct val="115000"/>
              </a:lnSpc>
              <a:spcBef>
                <a:spcPts val="939"/>
              </a:spcBef>
              <a:buClr>
                <a:srgbClr val="737373"/>
              </a:buClr>
              <a:buFont typeface="Muli"/>
              <a:buChar char="-"/>
            </a:pPr>
            <a:r>
              <a:rPr lang="en" sz="2300" b="0" dirty="0">
                <a:solidFill>
                  <a:srgbClr val="737373"/>
                </a:solidFill>
                <a:latin typeface="Georgia" panose="02040502050405020303" pitchFamily="18" charset="0"/>
                <a:ea typeface="Muli"/>
                <a:cs typeface="Muli"/>
                <a:sym typeface="Muli"/>
              </a:rPr>
              <a:t>Equality</a:t>
            </a:r>
          </a:p>
          <a:p>
            <a:pPr marL="981075" algn="l">
              <a:lnSpc>
                <a:spcPct val="115000"/>
              </a:lnSpc>
              <a:spcBef>
                <a:spcPts val="704"/>
              </a:spcBef>
              <a:buSzPct val="61111"/>
            </a:pPr>
            <a:r>
              <a:rPr lang="en" sz="2100" b="0" dirty="0">
                <a:solidFill>
                  <a:srgbClr val="7EAA56"/>
                </a:solidFill>
                <a:latin typeface="Georgia" panose="02040502050405020303" pitchFamily="18" charset="0"/>
                <a:ea typeface="Georgia"/>
                <a:cs typeface="Georgia"/>
                <a:sym typeface="Georgia"/>
              </a:rPr>
              <a:t>“capability to function fully as a human being”</a:t>
            </a:r>
            <a:r>
              <a:rPr lang="en" sz="2300" b="0" dirty="0">
                <a:solidFill>
                  <a:srgbClr val="7EAA56"/>
                </a:solidFill>
                <a:latin typeface="Georgia" panose="02040502050405020303" pitchFamily="18" charset="0"/>
                <a:ea typeface="Georgia"/>
                <a:cs typeface="Georgia"/>
                <a:sym typeface="Georgia"/>
              </a:rPr>
              <a:t> </a:t>
            </a:r>
            <a:r>
              <a:rPr lang="en" sz="2300" b="0" dirty="0" smtClean="0">
                <a:solidFill>
                  <a:srgbClr val="7EAA56"/>
                </a:solidFill>
                <a:latin typeface="Georgia" panose="02040502050405020303" pitchFamily="18" charset="0"/>
                <a:ea typeface="Georgia"/>
                <a:cs typeface="Georgia"/>
                <a:sym typeface="Georgia"/>
              </a:rPr>
              <a:t/>
            </a:r>
            <a:br>
              <a:rPr lang="en" sz="2300" b="0" dirty="0" smtClean="0">
                <a:solidFill>
                  <a:srgbClr val="7EAA56"/>
                </a:solidFill>
                <a:latin typeface="Georgia" panose="02040502050405020303" pitchFamily="18" charset="0"/>
                <a:ea typeface="Georgia"/>
                <a:cs typeface="Georgia"/>
                <a:sym typeface="Georgia"/>
              </a:rPr>
            </a:br>
            <a:r>
              <a:rPr lang="en" sz="1400" b="0" dirty="0" smtClean="0">
                <a:solidFill>
                  <a:srgbClr val="7EAA56"/>
                </a:solidFill>
                <a:latin typeface="Georgia" panose="02040502050405020303" pitchFamily="18" charset="0"/>
                <a:ea typeface="Georgia"/>
                <a:cs typeface="Georgia"/>
                <a:sym typeface="Georgia"/>
              </a:rPr>
              <a:t>(</a:t>
            </a:r>
            <a:r>
              <a:rPr lang="en" sz="1400" b="0" dirty="0">
                <a:solidFill>
                  <a:srgbClr val="7EAA56"/>
                </a:solidFill>
                <a:latin typeface="Georgia" panose="02040502050405020303" pitchFamily="18" charset="0"/>
                <a:ea typeface="Georgia"/>
                <a:cs typeface="Georgia"/>
                <a:sym typeface="Georgia"/>
              </a:rPr>
              <a:t>Therborn 2013)</a:t>
            </a:r>
          </a:p>
          <a:p>
            <a:pPr marL="536433" indent="-417225" algn="l">
              <a:lnSpc>
                <a:spcPct val="115000"/>
              </a:lnSpc>
              <a:spcBef>
                <a:spcPts val="939"/>
              </a:spcBef>
              <a:buClr>
                <a:srgbClr val="737373"/>
              </a:buClr>
              <a:buFont typeface="Muli"/>
              <a:buChar char="-"/>
            </a:pPr>
            <a:r>
              <a:rPr lang="en" sz="2300" b="0" dirty="0">
                <a:solidFill>
                  <a:srgbClr val="737373"/>
                </a:solidFill>
                <a:latin typeface="Georgia" panose="02040502050405020303" pitchFamily="18" charset="0"/>
                <a:ea typeface="Muli"/>
                <a:cs typeface="Muli"/>
                <a:sym typeface="Muli"/>
              </a:rPr>
              <a:t>Inequalities are inherently unjust and immoral, violation of human dignity</a:t>
            </a:r>
          </a:p>
          <a:p>
            <a:pPr marL="1072866" algn="l">
              <a:lnSpc>
                <a:spcPct val="115000"/>
              </a:lnSpc>
              <a:spcBef>
                <a:spcPts val="704"/>
              </a:spcBef>
            </a:pPr>
            <a:r>
              <a:rPr lang="en" sz="2100" b="0" dirty="0">
                <a:solidFill>
                  <a:srgbClr val="7EAA56"/>
                </a:solidFill>
                <a:latin typeface="Georgia" panose="02040502050405020303" pitchFamily="18" charset="0"/>
                <a:ea typeface="Georgia"/>
                <a:cs typeface="Georgia"/>
                <a:sym typeface="Georgia"/>
              </a:rPr>
              <a:t>“Inequalities are produced and sustained socially by </a:t>
            </a:r>
            <a:r>
              <a:rPr lang="en" sz="2100" dirty="0">
                <a:solidFill>
                  <a:srgbClr val="7EAA56"/>
                </a:solidFill>
                <a:latin typeface="Georgia" panose="02040502050405020303" pitchFamily="18" charset="0"/>
                <a:ea typeface="Georgia"/>
                <a:cs typeface="Georgia"/>
                <a:sym typeface="Georgia"/>
              </a:rPr>
              <a:t>systemic arrangements </a:t>
            </a:r>
            <a:r>
              <a:rPr lang="en" sz="2100" b="0" dirty="0">
                <a:solidFill>
                  <a:srgbClr val="7EAA56"/>
                </a:solidFill>
                <a:latin typeface="Georgia" panose="02040502050405020303" pitchFamily="18" charset="0"/>
                <a:ea typeface="Georgia"/>
                <a:cs typeface="Georgia"/>
                <a:sym typeface="Georgia"/>
              </a:rPr>
              <a:t>and processes, and by </a:t>
            </a:r>
            <a:r>
              <a:rPr lang="en" sz="2100" dirty="0">
                <a:solidFill>
                  <a:srgbClr val="7EAA56"/>
                </a:solidFill>
                <a:latin typeface="Georgia" panose="02040502050405020303" pitchFamily="18" charset="0"/>
                <a:ea typeface="Georgia"/>
                <a:cs typeface="Georgia"/>
                <a:sym typeface="Georgia"/>
              </a:rPr>
              <a:t>distributive action, individual as well as collective</a:t>
            </a:r>
            <a:r>
              <a:rPr lang="en" sz="2100" b="0" dirty="0">
                <a:solidFill>
                  <a:srgbClr val="7EAA56"/>
                </a:solidFill>
                <a:latin typeface="Georgia" panose="02040502050405020303" pitchFamily="18" charset="0"/>
                <a:ea typeface="Georgia"/>
                <a:cs typeface="Georgia"/>
                <a:sym typeface="Georgia"/>
              </a:rPr>
              <a:t>. It is crucial to pay systematic attention to both.”</a:t>
            </a:r>
            <a:r>
              <a:rPr lang="en" sz="1600" b="0" dirty="0">
                <a:solidFill>
                  <a:srgbClr val="7EAA56"/>
                </a:solidFill>
                <a:latin typeface="Georgia" panose="02040502050405020303" pitchFamily="18" charset="0"/>
                <a:ea typeface="Georgia"/>
                <a:cs typeface="Georgia"/>
                <a:sym typeface="Georgia"/>
              </a:rPr>
              <a:t> </a:t>
            </a:r>
          </a:p>
          <a:p>
            <a:pPr marL="1071563" indent="6350" algn="l">
              <a:lnSpc>
                <a:spcPct val="115000"/>
              </a:lnSpc>
              <a:spcBef>
                <a:spcPts val="704"/>
              </a:spcBef>
              <a:buSzPct val="91666"/>
            </a:pPr>
            <a:r>
              <a:rPr lang="en" sz="1400" b="0" dirty="0">
                <a:solidFill>
                  <a:srgbClr val="7EAA56"/>
                </a:solidFill>
                <a:latin typeface="Georgia" panose="02040502050405020303" pitchFamily="18" charset="0"/>
                <a:ea typeface="Georgia"/>
                <a:cs typeface="Georgia"/>
                <a:sym typeface="Georgia"/>
              </a:rPr>
              <a:t>(Therborn 2013)</a:t>
            </a:r>
          </a:p>
          <a:p>
            <a:endParaRPr sz="2300" dirty="0">
              <a:latin typeface="Muli"/>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8110" y="1151400"/>
            <a:ext cx="8400780" cy="4555200"/>
          </a:xfrm>
        </p:spPr>
        <p:txBody>
          <a:bodyPr/>
          <a:lstStyle/>
          <a:p>
            <a:r>
              <a:rPr lang="en" sz="2400" dirty="0">
                <a:solidFill>
                  <a:srgbClr val="737373"/>
                </a:solidFill>
                <a:ea typeface="Muli"/>
                <a:cs typeface="Muli"/>
                <a:sym typeface="Muli"/>
              </a:rPr>
              <a:t>“Transformation” </a:t>
            </a:r>
            <a:r>
              <a:rPr lang="en" sz="2400" dirty="0" smtClean="0">
                <a:solidFill>
                  <a:srgbClr val="737373"/>
                </a:solidFill>
                <a:ea typeface="Muli"/>
                <a:cs typeface="Muli"/>
                <a:sym typeface="Muli"/>
              </a:rPr>
              <a:t>-  3 times</a:t>
            </a:r>
            <a:endParaRPr lang="en" sz="2400" dirty="0">
              <a:solidFill>
                <a:srgbClr val="737373"/>
              </a:solidFill>
              <a:ea typeface="Muli"/>
              <a:cs typeface="Muli"/>
              <a:sym typeface="Muli"/>
            </a:endParaRPr>
          </a:p>
          <a:p>
            <a:pPr marL="536433"/>
            <a:r>
              <a:rPr lang="en" dirty="0">
                <a:solidFill>
                  <a:srgbClr val="7EAA56"/>
                </a:solidFill>
                <a:latin typeface="Georgia"/>
                <a:ea typeface="Georgia"/>
                <a:cs typeface="Georgia"/>
                <a:sym typeface="Georgia"/>
              </a:rPr>
              <a:t>“ICT systems and technology have increasingly greater value if they are focused on renewal and </a:t>
            </a:r>
            <a:r>
              <a:rPr lang="en" b="1" dirty="0">
                <a:solidFill>
                  <a:srgbClr val="7EAA56"/>
                </a:solidFill>
                <a:latin typeface="Georgia"/>
                <a:ea typeface="Georgia"/>
                <a:cs typeface="Georgia"/>
                <a:sym typeface="Georgia"/>
              </a:rPr>
              <a:t>transformation</a:t>
            </a:r>
            <a:r>
              <a:rPr lang="en" dirty="0">
                <a:solidFill>
                  <a:srgbClr val="7EAA56"/>
                </a:solidFill>
                <a:latin typeface="Georgia"/>
                <a:ea typeface="Georgia"/>
                <a:cs typeface="Georgia"/>
                <a:sym typeface="Georgia"/>
              </a:rPr>
              <a:t>, and aligned in an integrated manner.” (Stellenbosch)</a:t>
            </a:r>
          </a:p>
          <a:p>
            <a:pPr marL="536433"/>
            <a:r>
              <a:rPr lang="en" dirty="0">
                <a:solidFill>
                  <a:srgbClr val="7EAA56"/>
                </a:solidFill>
                <a:latin typeface="Georgia"/>
                <a:ea typeface="Georgia"/>
                <a:cs typeface="Georgia"/>
                <a:sym typeface="Georgia"/>
              </a:rPr>
              <a:t>“The University of Surrey will be recognised as an international leader in the provision of technology enhanced learning and inspire staff and students in the </a:t>
            </a:r>
            <a:r>
              <a:rPr lang="en" b="1" dirty="0">
                <a:solidFill>
                  <a:srgbClr val="7EAA56"/>
                </a:solidFill>
                <a:latin typeface="Georgia"/>
                <a:ea typeface="Georgia"/>
                <a:cs typeface="Georgia"/>
                <a:sym typeface="Georgia"/>
              </a:rPr>
              <a:t>transformation</a:t>
            </a:r>
            <a:r>
              <a:rPr lang="en" dirty="0">
                <a:solidFill>
                  <a:srgbClr val="7EAA56"/>
                </a:solidFill>
                <a:latin typeface="Georgia"/>
                <a:ea typeface="Georgia"/>
                <a:cs typeface="Georgia"/>
                <a:sym typeface="Georgia"/>
              </a:rPr>
              <a:t> and enhancement of learning and teaching across the disciplines.” (Surrey)</a:t>
            </a:r>
          </a:p>
          <a:p>
            <a:pPr marL="536433"/>
            <a:r>
              <a:rPr lang="en" dirty="0">
                <a:solidFill>
                  <a:srgbClr val="7EAA56"/>
                </a:solidFill>
                <a:latin typeface="Georgia"/>
                <a:ea typeface="Georgia"/>
                <a:cs typeface="Georgia"/>
                <a:sym typeface="Georgia"/>
              </a:rPr>
              <a:t>“Three strategic areas of activity have been identified to drive forward the </a:t>
            </a:r>
            <a:r>
              <a:rPr lang="en" b="1" dirty="0">
                <a:solidFill>
                  <a:srgbClr val="7EAA56"/>
                </a:solidFill>
                <a:latin typeface="Georgia"/>
                <a:ea typeface="Georgia"/>
                <a:cs typeface="Georgia"/>
                <a:sym typeface="Georgia"/>
              </a:rPr>
              <a:t>transformation</a:t>
            </a:r>
            <a:r>
              <a:rPr lang="en" dirty="0">
                <a:solidFill>
                  <a:srgbClr val="7EAA56"/>
                </a:solidFill>
                <a:latin typeface="Georgia"/>
                <a:ea typeface="Georgia"/>
                <a:cs typeface="Georgia"/>
                <a:sym typeface="Georgia"/>
              </a:rPr>
              <a:t> of the learning and teaching experience across the institution.” (Surrey</a:t>
            </a:r>
            <a:r>
              <a:rPr lang="en" dirty="0" smtClean="0">
                <a:solidFill>
                  <a:srgbClr val="7EAA56"/>
                </a:solidFill>
                <a:latin typeface="Georgia"/>
                <a:ea typeface="Georgia"/>
                <a:cs typeface="Georgia"/>
                <a:sym typeface="Georgia"/>
              </a:rPr>
              <a:t>)</a:t>
            </a:r>
          </a:p>
          <a:p>
            <a:pPr marL="534988" indent="-534988"/>
            <a:r>
              <a:rPr lang="en" sz="2400" dirty="0" smtClean="0">
                <a:solidFill>
                  <a:srgbClr val="737373"/>
                </a:solidFill>
                <a:ea typeface="Muli"/>
                <a:cs typeface="Muli"/>
                <a:sym typeface="Muli"/>
              </a:rPr>
              <a:t>None ito demographic or curriculum transformation</a:t>
            </a:r>
            <a:endParaRPr lang="en" sz="2400" dirty="0">
              <a:solidFill>
                <a:srgbClr val="737373"/>
              </a:solidFill>
              <a:ea typeface="Muli"/>
              <a:cs typeface="Muli"/>
              <a:sym typeface="Muli"/>
            </a:endParaRPr>
          </a:p>
          <a:p>
            <a:pPr marL="536433"/>
            <a:endParaRPr lang="en" dirty="0">
              <a:solidFill>
                <a:srgbClr val="7EAA56"/>
              </a:solidFill>
              <a:latin typeface="Georgia"/>
              <a:ea typeface="Georgia"/>
              <a:cs typeface="Georgia"/>
              <a:sym typeface="Georgia"/>
            </a:endParaRPr>
          </a:p>
          <a:p>
            <a:endParaRPr lang="en-ZA" dirty="0"/>
          </a:p>
        </p:txBody>
      </p:sp>
      <p:sp>
        <p:nvSpPr>
          <p:cNvPr id="5" name="Title 4"/>
          <p:cNvSpPr>
            <a:spLocks noGrp="1"/>
          </p:cNvSpPr>
          <p:nvPr>
            <p:ph type="title"/>
          </p:nvPr>
        </p:nvSpPr>
        <p:spPr>
          <a:xfrm>
            <a:off x="308110" y="260648"/>
            <a:ext cx="8400780" cy="763600"/>
          </a:xfrm>
        </p:spPr>
        <p:txBody>
          <a:bodyPr/>
          <a:lstStyle/>
          <a:p>
            <a:r>
              <a:rPr lang="en-ZA" dirty="0" smtClean="0">
                <a:solidFill>
                  <a:srgbClr val="7EAA56"/>
                </a:solidFill>
              </a:rPr>
              <a:t>Findings: </a:t>
            </a:r>
            <a:r>
              <a:rPr lang="en-ZA" b="0" dirty="0" smtClean="0">
                <a:solidFill>
                  <a:srgbClr val="7EAA56"/>
                </a:solidFill>
              </a:rPr>
              <a:t>general</a:t>
            </a:r>
            <a:endParaRPr lang="en-ZA" b="0" dirty="0">
              <a:solidFill>
                <a:srgbClr val="7EAA56"/>
              </a:solidFill>
            </a:endParaRPr>
          </a:p>
        </p:txBody>
      </p:sp>
    </p:spTree>
    <p:extLst>
      <p:ext uri="{BB962C8B-B14F-4D97-AF65-F5344CB8AC3E}">
        <p14:creationId xmlns:p14="http://schemas.microsoft.com/office/powerpoint/2010/main" val="7379755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Shape 297"/>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r>
              <a:rPr lang="en" sz="2800" dirty="0" smtClean="0">
                <a:solidFill>
                  <a:srgbClr val="737373"/>
                </a:solidFill>
                <a:latin typeface="Georgia" panose="02040502050405020303" pitchFamily="18" charset="0"/>
                <a:ea typeface="Muli"/>
                <a:cs typeface="Muli"/>
                <a:sym typeface="Muli"/>
              </a:rPr>
              <a:t>“Equity</a:t>
            </a:r>
            <a:r>
              <a:rPr lang="en" sz="2800" dirty="0">
                <a:solidFill>
                  <a:srgbClr val="737373"/>
                </a:solidFill>
                <a:latin typeface="Georgia" panose="02040502050405020303" pitchFamily="18" charset="0"/>
                <a:ea typeface="Muli"/>
                <a:cs typeface="Muli"/>
                <a:sym typeface="Muli"/>
              </a:rPr>
              <a:t>” </a:t>
            </a:r>
            <a:r>
              <a:rPr lang="en" sz="2800" dirty="0" smtClean="0">
                <a:solidFill>
                  <a:srgbClr val="737373"/>
                </a:solidFill>
                <a:latin typeface="Georgia" panose="02040502050405020303" pitchFamily="18" charset="0"/>
                <a:ea typeface="Muli"/>
                <a:cs typeface="Muli"/>
                <a:sym typeface="Muli"/>
              </a:rPr>
              <a:t>mentioned twice</a:t>
            </a:r>
            <a:endParaRPr lang="en" sz="2800" dirty="0">
              <a:solidFill>
                <a:srgbClr val="737373"/>
              </a:solidFill>
              <a:latin typeface="Georgia" panose="02040502050405020303" pitchFamily="18" charset="0"/>
              <a:ea typeface="Muli"/>
              <a:cs typeface="Muli"/>
              <a:sym typeface="Muli"/>
            </a:endParaRPr>
          </a:p>
          <a:p>
            <a:pPr marL="536433"/>
            <a:r>
              <a:rPr lang="en" dirty="0">
                <a:solidFill>
                  <a:srgbClr val="7EAA56"/>
                </a:solidFill>
                <a:latin typeface="Georgia"/>
                <a:ea typeface="Georgia"/>
                <a:cs typeface="Georgia"/>
                <a:sym typeface="Georgia"/>
              </a:rPr>
              <a:t>“A successfully implemented strategy will enable the University to meet its strategic ambitions relating to reputation, excellence, </a:t>
            </a:r>
            <a:r>
              <a:rPr lang="en" b="1" dirty="0">
                <a:solidFill>
                  <a:srgbClr val="006C00"/>
                </a:solidFill>
                <a:latin typeface="Georgia"/>
                <a:ea typeface="Georgia"/>
                <a:cs typeface="Georgia"/>
                <a:sym typeface="Georgia"/>
              </a:rPr>
              <a:t>equity</a:t>
            </a:r>
            <a:r>
              <a:rPr lang="en" dirty="0">
                <a:solidFill>
                  <a:srgbClr val="006C00"/>
                </a:solidFill>
                <a:latin typeface="Georgia"/>
                <a:ea typeface="Georgia"/>
                <a:cs typeface="Georgia"/>
                <a:sym typeface="Georgia"/>
              </a:rPr>
              <a:t> of student experience </a:t>
            </a:r>
            <a:r>
              <a:rPr lang="en" dirty="0">
                <a:solidFill>
                  <a:srgbClr val="7EAA56"/>
                </a:solidFill>
                <a:latin typeface="Georgia"/>
                <a:ea typeface="Georgia"/>
                <a:cs typeface="Georgia"/>
                <a:sym typeface="Georgia"/>
              </a:rPr>
              <a:t>and financial effectiveness.” (Liverpool)</a:t>
            </a:r>
          </a:p>
          <a:p>
            <a:pPr marL="536433"/>
            <a:r>
              <a:rPr lang="en" dirty="0">
                <a:solidFill>
                  <a:srgbClr val="7EAA56"/>
                </a:solidFill>
                <a:latin typeface="Georgia"/>
                <a:ea typeface="Georgia"/>
                <a:cs typeface="Georgia"/>
                <a:sym typeface="Georgia"/>
              </a:rPr>
              <a:t>“policies and practices (integrating into teaching and learning policy, assessment policy, incentives as part of performance evaluation and reward system, copyright of material, </a:t>
            </a:r>
            <a:r>
              <a:rPr lang="en" b="1" dirty="0">
                <a:solidFill>
                  <a:srgbClr val="006C00"/>
                </a:solidFill>
                <a:latin typeface="Georgia"/>
                <a:ea typeface="Georgia"/>
                <a:cs typeface="Georgia"/>
                <a:sym typeface="Georgia"/>
              </a:rPr>
              <a:t>equity</a:t>
            </a:r>
            <a:r>
              <a:rPr lang="en" dirty="0">
                <a:solidFill>
                  <a:srgbClr val="006C00"/>
                </a:solidFill>
                <a:latin typeface="Georgia"/>
                <a:ea typeface="Georgia"/>
                <a:cs typeface="Georgia"/>
                <a:sym typeface="Georgia"/>
              </a:rPr>
              <a:t> of access and experience</a:t>
            </a:r>
            <a:r>
              <a:rPr lang="en" dirty="0">
                <a:solidFill>
                  <a:srgbClr val="7EAA56"/>
                </a:solidFill>
                <a:latin typeface="Georgia"/>
                <a:ea typeface="Georgia"/>
                <a:cs typeface="Georgia"/>
                <a:sym typeface="Georgia"/>
              </a:rPr>
              <a:t>)” (Stellenbosch)</a:t>
            </a:r>
          </a:p>
          <a:p>
            <a:pPr marL="536433"/>
            <a:endParaRPr dirty="0">
              <a:solidFill>
                <a:srgbClr val="7EAA56"/>
              </a:solidFill>
              <a:latin typeface="Georgia"/>
              <a:ea typeface="Georgia"/>
              <a:cs typeface="Georgia"/>
              <a:sym typeface="Georgia"/>
            </a:endParaRPr>
          </a:p>
          <a:p>
            <a:endParaRPr dirty="0"/>
          </a:p>
        </p:txBody>
      </p:sp>
      <p:sp>
        <p:nvSpPr>
          <p:cNvPr id="6" name="Title 4"/>
          <p:cNvSpPr>
            <a:spLocks noGrp="1"/>
          </p:cNvSpPr>
          <p:nvPr>
            <p:ph type="title"/>
          </p:nvPr>
        </p:nvSpPr>
        <p:spPr/>
        <p:txBody>
          <a:bodyPr/>
          <a:lstStyle/>
          <a:p>
            <a:pPr algn="ctr"/>
            <a:r>
              <a:rPr lang="en-ZA" sz="3600" dirty="0" smtClean="0">
                <a:solidFill>
                  <a:srgbClr val="7EAA56"/>
                </a:solidFill>
              </a:rPr>
              <a:t>Findings: </a:t>
            </a:r>
            <a:r>
              <a:rPr lang="en-ZA" sz="3600" b="0" dirty="0" smtClean="0">
                <a:solidFill>
                  <a:srgbClr val="7EAA56"/>
                </a:solidFill>
              </a:rPr>
              <a:t>general</a:t>
            </a:r>
            <a:endParaRPr lang="en-ZA" sz="3600" b="0"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1" name="Shape 311"/>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r>
              <a:rPr lang="en" sz="2800" dirty="0">
                <a:solidFill>
                  <a:srgbClr val="737373"/>
                </a:solidFill>
                <a:latin typeface="Georgia" panose="02040502050405020303" pitchFamily="18" charset="0"/>
                <a:ea typeface="Muli"/>
                <a:cs typeface="Muli"/>
                <a:sym typeface="Muli"/>
              </a:rPr>
              <a:t>Regional</a:t>
            </a:r>
          </a:p>
          <a:p>
            <a:pPr marL="536433"/>
            <a:r>
              <a:rPr lang="en" sz="2400" dirty="0">
                <a:solidFill>
                  <a:srgbClr val="7EAA56"/>
                </a:solidFill>
                <a:latin typeface="Georgia"/>
                <a:ea typeface="Georgia"/>
                <a:cs typeface="Georgia"/>
                <a:sym typeface="Georgia"/>
              </a:rPr>
              <a:t>Policies of South African institutions tend to show higher responses </a:t>
            </a:r>
            <a:r>
              <a:rPr lang="en" sz="2400" dirty="0" smtClean="0">
                <a:solidFill>
                  <a:srgbClr val="7EAA56"/>
                </a:solidFill>
                <a:latin typeface="Georgia"/>
                <a:ea typeface="Georgia"/>
                <a:cs typeface="Georgia"/>
                <a:sym typeface="Georgia"/>
              </a:rPr>
              <a:t>generally</a:t>
            </a:r>
          </a:p>
          <a:p>
            <a:pPr indent="539750"/>
            <a:r>
              <a:rPr lang="en-ZA" sz="2400" dirty="0" smtClean="0">
                <a:solidFill>
                  <a:srgbClr val="7EAA56"/>
                </a:solidFill>
                <a:latin typeface="Georgia" panose="02040502050405020303" pitchFamily="18" charset="0"/>
              </a:rPr>
              <a:t>More </a:t>
            </a:r>
            <a:r>
              <a:rPr lang="en-ZA" sz="2400" dirty="0">
                <a:solidFill>
                  <a:srgbClr val="7EAA56"/>
                </a:solidFill>
                <a:latin typeface="Georgia" panose="02040502050405020303" pitchFamily="18" charset="0"/>
              </a:rPr>
              <a:t>focus in South Africa on </a:t>
            </a:r>
            <a:r>
              <a:rPr lang="en-ZA" sz="2400" dirty="0" smtClean="0">
                <a:solidFill>
                  <a:srgbClr val="7EAA56"/>
                </a:solidFill>
                <a:latin typeface="Georgia" panose="02040502050405020303" pitchFamily="18" charset="0"/>
              </a:rPr>
              <a:t>resource </a:t>
            </a:r>
            <a:r>
              <a:rPr lang="en-ZA" sz="2400" dirty="0">
                <a:solidFill>
                  <a:srgbClr val="7EAA56"/>
                </a:solidFill>
                <a:latin typeface="Georgia" panose="02040502050405020303" pitchFamily="18" charset="0"/>
              </a:rPr>
              <a:t>inequality</a:t>
            </a:r>
          </a:p>
          <a:p>
            <a:pPr indent="539750"/>
            <a:r>
              <a:rPr lang="en-ZA" sz="2400" dirty="0">
                <a:solidFill>
                  <a:srgbClr val="7EAA56"/>
                </a:solidFill>
                <a:latin typeface="Georgia" panose="02040502050405020303" pitchFamily="18" charset="0"/>
              </a:rPr>
              <a:t>More focus in UK on existential inequality</a:t>
            </a:r>
          </a:p>
          <a:p>
            <a:pPr marL="536433"/>
            <a:endParaRPr lang="en" sz="2100" b="1" dirty="0">
              <a:solidFill>
                <a:srgbClr val="7EAA56"/>
              </a:solidFill>
              <a:latin typeface="Georgia"/>
              <a:ea typeface="Georgia"/>
              <a:cs typeface="Georgia"/>
              <a:sym typeface="Georgia"/>
            </a:endParaRPr>
          </a:p>
          <a:p>
            <a:endParaRPr dirty="0"/>
          </a:p>
        </p:txBody>
      </p:sp>
      <p:sp>
        <p:nvSpPr>
          <p:cNvPr id="2" name="Title 1"/>
          <p:cNvSpPr>
            <a:spLocks noGrp="1"/>
          </p:cNvSpPr>
          <p:nvPr>
            <p:ph type="title"/>
          </p:nvPr>
        </p:nvSpPr>
        <p:spPr/>
        <p:txBody>
          <a:bodyPr/>
          <a:lstStyle/>
          <a:p>
            <a:pPr algn="ctr"/>
            <a:r>
              <a:rPr lang="en-ZA" sz="3600" dirty="0">
                <a:solidFill>
                  <a:srgbClr val="7EAA56"/>
                </a:solidFill>
              </a:rPr>
              <a:t>Findings: </a:t>
            </a:r>
            <a:r>
              <a:rPr lang="en-ZA" sz="3600" b="0" dirty="0">
                <a:solidFill>
                  <a:srgbClr val="7EAA56"/>
                </a:solidFill>
              </a:rPr>
              <a:t>general</a:t>
            </a:r>
            <a:endParaRPr lang="en-ZA" sz="3600"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8" name="Shape 328"/>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r>
              <a:rPr lang="en" sz="2400" dirty="0">
                <a:solidFill>
                  <a:srgbClr val="737373"/>
                </a:solidFill>
                <a:latin typeface="Georgia" panose="02040502050405020303" pitchFamily="18" charset="0"/>
                <a:ea typeface="Muli"/>
                <a:cs typeface="Muli"/>
                <a:sym typeface="Muli"/>
              </a:rPr>
              <a:t>Notable absences</a:t>
            </a:r>
          </a:p>
          <a:p>
            <a:pPr lvl="1" indent="539750"/>
            <a:r>
              <a:rPr lang="en" sz="2400" dirty="0" smtClean="0">
                <a:solidFill>
                  <a:srgbClr val="737373"/>
                </a:solidFill>
                <a:latin typeface="Georgia" panose="02040502050405020303" pitchFamily="18" charset="0"/>
                <a:ea typeface="Muli"/>
                <a:cs typeface="Muli"/>
                <a:sym typeface="Muli"/>
              </a:rPr>
              <a:t>sustainability </a:t>
            </a:r>
          </a:p>
          <a:p>
            <a:pPr lvl="1" indent="539750"/>
            <a:r>
              <a:rPr lang="en" sz="2400" dirty="0" smtClean="0">
                <a:solidFill>
                  <a:srgbClr val="737373"/>
                </a:solidFill>
                <a:latin typeface="Georgia" panose="02040502050405020303" pitchFamily="18" charset="0"/>
                <a:ea typeface="Muli"/>
                <a:cs typeface="Muli"/>
                <a:sym typeface="Muli"/>
              </a:rPr>
              <a:t>social </a:t>
            </a:r>
            <a:r>
              <a:rPr lang="en" sz="2400" dirty="0">
                <a:solidFill>
                  <a:srgbClr val="737373"/>
                </a:solidFill>
                <a:latin typeface="Georgia" panose="02040502050405020303" pitchFamily="18" charset="0"/>
                <a:ea typeface="Muli"/>
                <a:cs typeface="Muli"/>
                <a:sym typeface="Muli"/>
              </a:rPr>
              <a:t>responsiveness </a:t>
            </a:r>
            <a:endParaRPr lang="en" sz="2400" dirty="0" smtClean="0">
              <a:solidFill>
                <a:srgbClr val="737373"/>
              </a:solidFill>
              <a:latin typeface="Georgia" panose="02040502050405020303" pitchFamily="18" charset="0"/>
              <a:ea typeface="Muli"/>
              <a:cs typeface="Muli"/>
              <a:sym typeface="Muli"/>
            </a:endParaRPr>
          </a:p>
          <a:p>
            <a:pPr marL="539750"/>
            <a:r>
              <a:rPr lang="en" dirty="0" smtClean="0">
                <a:solidFill>
                  <a:srgbClr val="7EAA56"/>
                </a:solidFill>
                <a:latin typeface="Georgia"/>
                <a:ea typeface="Georgia"/>
                <a:cs typeface="Georgia"/>
                <a:sym typeface="Georgia"/>
              </a:rPr>
              <a:t>“</a:t>
            </a:r>
            <a:r>
              <a:rPr lang="en" dirty="0">
                <a:solidFill>
                  <a:srgbClr val="7EAA56"/>
                </a:solidFill>
                <a:latin typeface="Georgia"/>
                <a:ea typeface="Georgia"/>
                <a:cs typeface="Georgia"/>
                <a:sym typeface="Georgia"/>
              </a:rPr>
              <a:t>This strategy aims to increase the focus of Unisa on providing innovative services to its students, to build a reliable and resilient technical infrastructure which is both </a:t>
            </a:r>
            <a:r>
              <a:rPr lang="en" dirty="0">
                <a:solidFill>
                  <a:srgbClr val="006C00"/>
                </a:solidFill>
                <a:latin typeface="Georgia"/>
                <a:ea typeface="Georgia"/>
                <a:cs typeface="Georgia"/>
                <a:sym typeface="Georgia"/>
              </a:rPr>
              <a:t>cost-effective and sustainable</a:t>
            </a:r>
            <a:r>
              <a:rPr lang="en" dirty="0">
                <a:solidFill>
                  <a:srgbClr val="7EAA56"/>
                </a:solidFill>
                <a:latin typeface="Georgia"/>
                <a:ea typeface="Georgia"/>
                <a:cs typeface="Georgia"/>
                <a:sym typeface="Georgia"/>
              </a:rPr>
              <a:t>, and to keep environmental costs to a minimum.”</a:t>
            </a:r>
          </a:p>
          <a:p>
            <a:pPr marL="536433"/>
            <a:r>
              <a:rPr lang="en" dirty="0">
                <a:solidFill>
                  <a:srgbClr val="006C00"/>
                </a:solidFill>
                <a:latin typeface="Georgia"/>
                <a:ea typeface="Georgia"/>
                <a:cs typeface="Georgia"/>
                <a:sym typeface="Georgia"/>
              </a:rPr>
              <a:t>“In addition, opportunities arise to contribute to the ‘public good’ </a:t>
            </a:r>
            <a:r>
              <a:rPr lang="en" dirty="0">
                <a:solidFill>
                  <a:srgbClr val="7EAA56"/>
                </a:solidFill>
                <a:latin typeface="Georgia"/>
                <a:ea typeface="Georgia"/>
                <a:cs typeface="Georgia"/>
                <a:sym typeface="Georgia"/>
              </a:rPr>
              <a:t>by enhancing collaboration amongst academics and with other higher education institutions and organisations </a:t>
            </a:r>
            <a:r>
              <a:rPr lang="en" dirty="0">
                <a:solidFill>
                  <a:srgbClr val="006C00"/>
                </a:solidFill>
                <a:latin typeface="Georgia"/>
                <a:ea typeface="Georgia"/>
                <a:cs typeface="Georgia"/>
                <a:sym typeface="Georgia"/>
              </a:rPr>
              <a:t>to expand the footprint </a:t>
            </a:r>
            <a:r>
              <a:rPr lang="en" dirty="0">
                <a:solidFill>
                  <a:srgbClr val="7EAA56"/>
                </a:solidFill>
                <a:latin typeface="Georgia"/>
                <a:ea typeface="Georgia"/>
                <a:cs typeface="Georgia"/>
                <a:sym typeface="Georgia"/>
              </a:rPr>
              <a:t>of Stellenbosch University nationally and internationally.”</a:t>
            </a:r>
          </a:p>
          <a:p>
            <a:pPr marL="536433"/>
            <a:endParaRPr sz="2100" dirty="0">
              <a:solidFill>
                <a:srgbClr val="7EAA56"/>
              </a:solidFill>
              <a:latin typeface="Georgia"/>
              <a:ea typeface="Georgia"/>
              <a:cs typeface="Georgia"/>
              <a:sym typeface="Georgia"/>
            </a:endParaRPr>
          </a:p>
          <a:p>
            <a:endParaRPr dirty="0"/>
          </a:p>
        </p:txBody>
      </p:sp>
      <p:sp>
        <p:nvSpPr>
          <p:cNvPr id="6" name="Title 1"/>
          <p:cNvSpPr>
            <a:spLocks noGrp="1"/>
          </p:cNvSpPr>
          <p:nvPr>
            <p:ph type="title"/>
          </p:nvPr>
        </p:nvSpPr>
        <p:spPr/>
        <p:txBody>
          <a:bodyPr/>
          <a:lstStyle/>
          <a:p>
            <a:pPr algn="ctr"/>
            <a:r>
              <a:rPr lang="en-ZA" sz="3600" dirty="0">
                <a:solidFill>
                  <a:srgbClr val="7EAA56"/>
                </a:solidFill>
              </a:rPr>
              <a:t>Findings: </a:t>
            </a:r>
            <a:r>
              <a:rPr lang="en-ZA" sz="3600" b="0" dirty="0" smtClean="0">
                <a:solidFill>
                  <a:srgbClr val="7EAA56"/>
                </a:solidFill>
              </a:rPr>
              <a:t>absences</a:t>
            </a:r>
            <a:endParaRPr lang="en-ZA" sz="3600"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5" name="Shape 335"/>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endParaRPr lang="en" sz="2800" dirty="0">
              <a:solidFill>
                <a:srgbClr val="737373"/>
              </a:solidFill>
              <a:latin typeface="Muli"/>
              <a:ea typeface="Muli"/>
              <a:cs typeface="Muli"/>
              <a:sym typeface="Muli"/>
            </a:endParaRPr>
          </a:p>
          <a:p>
            <a:r>
              <a:rPr lang="en" sz="2100" dirty="0">
                <a:solidFill>
                  <a:srgbClr val="737373"/>
                </a:solidFill>
                <a:latin typeface="Georgia" panose="02040502050405020303" pitchFamily="18" charset="0"/>
                <a:ea typeface="Muli"/>
                <a:cs typeface="Muli"/>
                <a:sym typeface="Muli"/>
              </a:rPr>
              <a:t>In contrast </a:t>
            </a:r>
            <a:r>
              <a:rPr lang="en" sz="2100" dirty="0" smtClean="0">
                <a:solidFill>
                  <a:srgbClr val="737373"/>
                </a:solidFill>
                <a:latin typeface="Georgia" panose="02040502050405020303" pitchFamily="18" charset="0"/>
                <a:ea typeface="Muli"/>
                <a:cs typeface="Muli"/>
                <a:sym typeface="Muli"/>
              </a:rPr>
              <a:t>- strong </a:t>
            </a:r>
            <a:r>
              <a:rPr lang="en" sz="2100" dirty="0">
                <a:solidFill>
                  <a:srgbClr val="737373"/>
                </a:solidFill>
                <a:latin typeface="Georgia" panose="02040502050405020303" pitchFamily="18" charset="0"/>
                <a:ea typeface="Muli"/>
                <a:cs typeface="Muli"/>
                <a:sym typeface="Muli"/>
              </a:rPr>
              <a:t>focus </a:t>
            </a:r>
            <a:r>
              <a:rPr lang="en" sz="2100" dirty="0" smtClean="0">
                <a:solidFill>
                  <a:srgbClr val="737373"/>
                </a:solidFill>
                <a:latin typeface="Georgia" panose="02040502050405020303" pitchFamily="18" charset="0"/>
                <a:ea typeface="Muli"/>
                <a:cs typeface="Muli"/>
                <a:sym typeface="Muli"/>
              </a:rPr>
              <a:t>on </a:t>
            </a:r>
            <a:r>
              <a:rPr lang="en" sz="2100" dirty="0">
                <a:solidFill>
                  <a:srgbClr val="737373"/>
                </a:solidFill>
                <a:latin typeface="Georgia" panose="02040502050405020303" pitchFamily="18" charset="0"/>
                <a:ea typeface="Muli"/>
                <a:cs typeface="Muli"/>
                <a:sym typeface="Muli"/>
              </a:rPr>
              <a:t>efficiency</a:t>
            </a:r>
            <a:r>
              <a:rPr lang="en" sz="2100" dirty="0">
                <a:solidFill>
                  <a:srgbClr val="737373"/>
                </a:solidFill>
                <a:latin typeface="Muli"/>
                <a:ea typeface="Muli"/>
                <a:cs typeface="Muli"/>
                <a:sym typeface="Muli"/>
              </a:rPr>
              <a:t>. . </a:t>
            </a:r>
            <a:r>
              <a:rPr lang="en" sz="2100" dirty="0" smtClean="0">
                <a:solidFill>
                  <a:srgbClr val="737373"/>
                </a:solidFill>
                <a:latin typeface="Muli"/>
                <a:ea typeface="Muli"/>
                <a:cs typeface="Muli"/>
                <a:sym typeface="Muli"/>
              </a:rPr>
              <a:t>.</a:t>
            </a:r>
          </a:p>
          <a:p>
            <a:pPr marL="534988"/>
            <a:r>
              <a:rPr lang="en" sz="1800" dirty="0" smtClean="0">
                <a:solidFill>
                  <a:srgbClr val="7EAA56"/>
                </a:solidFill>
                <a:latin typeface="Georgia"/>
                <a:ea typeface="Georgia"/>
                <a:cs typeface="Georgia"/>
                <a:sym typeface="Georgia"/>
              </a:rPr>
              <a:t>There </a:t>
            </a:r>
            <a:r>
              <a:rPr lang="en" sz="1800" dirty="0">
                <a:solidFill>
                  <a:srgbClr val="7EAA56"/>
                </a:solidFill>
                <a:latin typeface="Georgia"/>
                <a:ea typeface="Georgia"/>
                <a:cs typeface="Georgia"/>
                <a:sym typeface="Georgia"/>
              </a:rPr>
              <a:t>will be opportunities for staff and students to experience efficiencies in time and improved working practices and user experience” (Leeds)</a:t>
            </a:r>
          </a:p>
          <a:p>
            <a:pPr marL="534988"/>
            <a:r>
              <a:rPr lang="en" sz="1800" dirty="0">
                <a:solidFill>
                  <a:srgbClr val="7EAA56"/>
                </a:solidFill>
                <a:latin typeface="Georgia"/>
                <a:ea typeface="Georgia"/>
                <a:cs typeface="Georgia"/>
                <a:sym typeface="Georgia"/>
              </a:rPr>
              <a:t>“Enhance internal work processes. Technology can provide the efficiencies and flexibility that will allow us to develop more agile processes of curriculum design and delivery” (Open Uni)</a:t>
            </a:r>
          </a:p>
          <a:p>
            <a:pPr marL="536433"/>
            <a:endParaRPr dirty="0">
              <a:solidFill>
                <a:srgbClr val="7EAA56"/>
              </a:solidFill>
              <a:latin typeface="Georgia"/>
              <a:ea typeface="Georgia"/>
              <a:cs typeface="Georgia"/>
              <a:sym typeface="Georgia"/>
            </a:endParaRPr>
          </a:p>
          <a:p>
            <a:pPr marL="536433"/>
            <a:endParaRPr dirty="0">
              <a:solidFill>
                <a:srgbClr val="7EAA56"/>
              </a:solidFill>
              <a:latin typeface="Georgia"/>
              <a:ea typeface="Georgia"/>
              <a:cs typeface="Georgia"/>
              <a:sym typeface="Georgia"/>
            </a:endParaRPr>
          </a:p>
          <a:p>
            <a:pPr marL="536433"/>
            <a:endParaRPr sz="2100" dirty="0">
              <a:solidFill>
                <a:srgbClr val="7EAA56"/>
              </a:solidFill>
              <a:latin typeface="Georgia"/>
              <a:ea typeface="Georgia"/>
              <a:cs typeface="Georgia"/>
              <a:sym typeface="Georgia"/>
            </a:endParaRPr>
          </a:p>
          <a:p>
            <a:endParaRPr dirty="0"/>
          </a:p>
        </p:txBody>
      </p:sp>
      <p:sp>
        <p:nvSpPr>
          <p:cNvPr id="6" name="Title 1"/>
          <p:cNvSpPr>
            <a:spLocks noGrp="1"/>
          </p:cNvSpPr>
          <p:nvPr>
            <p:ph type="title"/>
          </p:nvPr>
        </p:nvSpPr>
        <p:spPr>
          <a:xfrm>
            <a:off x="308110" y="548680"/>
            <a:ext cx="8400780" cy="763600"/>
          </a:xfrm>
        </p:spPr>
        <p:txBody>
          <a:bodyPr/>
          <a:lstStyle/>
          <a:p>
            <a:pPr algn="ctr"/>
            <a:r>
              <a:rPr lang="en-ZA" sz="3600" dirty="0">
                <a:solidFill>
                  <a:srgbClr val="7EAA56"/>
                </a:solidFill>
              </a:rPr>
              <a:t>Findings: </a:t>
            </a:r>
            <a:r>
              <a:rPr lang="en-ZA" sz="3600" b="0" dirty="0" smtClean="0">
                <a:solidFill>
                  <a:srgbClr val="7EAA56"/>
                </a:solidFill>
              </a:rPr>
              <a:t>focus</a:t>
            </a:r>
            <a:endParaRPr lang="en-ZA" sz="3600"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2" name="Shape 342"/>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r>
              <a:rPr lang="en" sz="2400" dirty="0" smtClean="0">
                <a:solidFill>
                  <a:srgbClr val="737373"/>
                </a:solidFill>
                <a:latin typeface="Georgia" panose="02040502050405020303" pitchFamily="18" charset="0"/>
                <a:ea typeface="Muli"/>
                <a:cs typeface="Muli"/>
                <a:sym typeface="Muli"/>
              </a:rPr>
              <a:t>. </a:t>
            </a:r>
            <a:r>
              <a:rPr lang="en" sz="2400" dirty="0">
                <a:solidFill>
                  <a:srgbClr val="737373"/>
                </a:solidFill>
                <a:latin typeface="Georgia" panose="02040502050405020303" pitchFamily="18" charset="0"/>
                <a:ea typeface="Muli"/>
                <a:cs typeface="Muli"/>
                <a:sym typeface="Muli"/>
              </a:rPr>
              <a:t>. . and streamlining </a:t>
            </a:r>
            <a:r>
              <a:rPr lang="en" sz="2400" dirty="0" smtClean="0">
                <a:solidFill>
                  <a:srgbClr val="737373"/>
                </a:solidFill>
                <a:latin typeface="Georgia" panose="02040502050405020303" pitchFamily="18" charset="0"/>
                <a:ea typeface="Muli"/>
                <a:cs typeface="Muli"/>
                <a:sym typeface="Muli"/>
              </a:rPr>
              <a:t>operations</a:t>
            </a:r>
            <a:endParaRPr lang="en" sz="2400" dirty="0">
              <a:solidFill>
                <a:srgbClr val="737373"/>
              </a:solidFill>
              <a:latin typeface="Georgia" panose="02040502050405020303" pitchFamily="18" charset="0"/>
              <a:ea typeface="Muli"/>
              <a:cs typeface="Muli"/>
              <a:sym typeface="Muli"/>
            </a:endParaRPr>
          </a:p>
          <a:p>
            <a:pPr marL="536433"/>
            <a:r>
              <a:rPr lang="en" dirty="0">
                <a:solidFill>
                  <a:srgbClr val="7EAA56"/>
                </a:solidFill>
                <a:latin typeface="Georgia"/>
                <a:ea typeface="Georgia"/>
                <a:cs typeface="Georgia"/>
                <a:sym typeface="Georgia"/>
              </a:rPr>
              <a:t>“The University will work towards enabling students to discover and access eResources with minimum effort and delay, through the integration of internal systems and adoption of technologies which facilitate external interactions.” (Durham)</a:t>
            </a:r>
          </a:p>
          <a:p>
            <a:pPr marL="536433"/>
            <a:r>
              <a:rPr lang="en" dirty="0">
                <a:solidFill>
                  <a:srgbClr val="7EAA56"/>
                </a:solidFill>
                <a:latin typeface="Georgia"/>
                <a:ea typeface="Georgia"/>
                <a:cs typeface="Georgia"/>
                <a:sym typeface="Georgia"/>
              </a:rPr>
              <a:t>“Drive quality and efficiency in support and administration by delivering effective and integrated IT supported processes (One IT)” (Leeds)</a:t>
            </a:r>
          </a:p>
          <a:p>
            <a:pPr marL="536433"/>
            <a:endParaRPr dirty="0">
              <a:solidFill>
                <a:srgbClr val="7EAA56"/>
              </a:solidFill>
              <a:latin typeface="Georgia"/>
              <a:ea typeface="Georgia"/>
              <a:cs typeface="Georgia"/>
              <a:sym typeface="Georgia"/>
            </a:endParaRPr>
          </a:p>
          <a:p>
            <a:pPr marL="536433"/>
            <a:endParaRPr dirty="0">
              <a:solidFill>
                <a:srgbClr val="7EAA56"/>
              </a:solidFill>
              <a:latin typeface="Georgia"/>
              <a:ea typeface="Georgia"/>
              <a:cs typeface="Georgia"/>
              <a:sym typeface="Georgia"/>
            </a:endParaRPr>
          </a:p>
          <a:p>
            <a:pPr marL="536433"/>
            <a:endParaRPr dirty="0">
              <a:solidFill>
                <a:srgbClr val="7EAA56"/>
              </a:solidFill>
              <a:latin typeface="Georgia"/>
              <a:ea typeface="Georgia"/>
              <a:cs typeface="Georgia"/>
              <a:sym typeface="Georgia"/>
            </a:endParaRPr>
          </a:p>
          <a:p>
            <a:pPr marL="536433"/>
            <a:endParaRPr sz="2100" dirty="0">
              <a:solidFill>
                <a:srgbClr val="7EAA56"/>
              </a:solidFill>
              <a:latin typeface="Georgia"/>
              <a:ea typeface="Georgia"/>
              <a:cs typeface="Georgia"/>
              <a:sym typeface="Georgia"/>
            </a:endParaRPr>
          </a:p>
          <a:p>
            <a:endParaRPr dirty="0"/>
          </a:p>
        </p:txBody>
      </p:sp>
      <p:sp>
        <p:nvSpPr>
          <p:cNvPr id="4" name="Title 1"/>
          <p:cNvSpPr txBox="1">
            <a:spLocks/>
          </p:cNvSpPr>
          <p:nvPr/>
        </p:nvSpPr>
        <p:spPr>
          <a:xfrm>
            <a:off x="308110" y="548680"/>
            <a:ext cx="8400780" cy="763600"/>
          </a:xfrm>
          <a:prstGeom prst="rect">
            <a:avLst/>
          </a:prstGeom>
          <a:noFill/>
          <a:ln>
            <a:noFill/>
          </a:ln>
        </p:spPr>
        <p:txBody>
          <a:bodyPr lIns="107269" tIns="107269" rIns="107269" bIns="107269"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ZA" sz="3600" dirty="0" smtClean="0">
                <a:solidFill>
                  <a:srgbClr val="7EAA56"/>
                </a:solidFill>
              </a:rPr>
              <a:t>Findings: </a:t>
            </a:r>
            <a:r>
              <a:rPr lang="en-ZA" sz="3600" b="0" dirty="0" smtClean="0">
                <a:solidFill>
                  <a:srgbClr val="7EAA56"/>
                </a:solidFill>
              </a:rPr>
              <a:t>focus</a:t>
            </a:r>
            <a:endParaRPr lang="en-ZA" sz="3600" dirty="0">
              <a:solidFill>
                <a:srgbClr val="7EAA56"/>
              </a:solidFill>
            </a:endParaRP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7" name="Shape 357"/>
          <p:cNvSpPr txBox="1">
            <a:spLocks noGrp="1"/>
          </p:cNvSpPr>
          <p:nvPr>
            <p:ph type="body" idx="1"/>
          </p:nvPr>
        </p:nvSpPr>
        <p:spPr>
          <a:xfrm>
            <a:off x="307317" y="1384267"/>
            <a:ext cx="8400780" cy="5114000"/>
          </a:xfrm>
          <a:prstGeom prst="rect">
            <a:avLst/>
          </a:prstGeom>
        </p:spPr>
        <p:txBody>
          <a:bodyPr lIns="107269" tIns="107269" rIns="107269" bIns="107269" anchor="t" anchorCtr="0">
            <a:noAutofit/>
          </a:bodyPr>
          <a:lstStyle/>
          <a:p>
            <a:r>
              <a:rPr lang="en" sz="2800" dirty="0" smtClean="0">
                <a:solidFill>
                  <a:srgbClr val="737373"/>
                </a:solidFill>
                <a:latin typeface="Georgia" panose="02040502050405020303" pitchFamily="18" charset="0"/>
                <a:ea typeface="Muli"/>
                <a:cs typeface="Muli"/>
                <a:sym typeface="Muli"/>
              </a:rPr>
              <a:t>Access</a:t>
            </a:r>
          </a:p>
          <a:p>
            <a:r>
              <a:rPr lang="en" sz="2000" dirty="0" smtClean="0">
                <a:solidFill>
                  <a:srgbClr val="737373"/>
                </a:solidFill>
                <a:latin typeface="Georgia" panose="02040502050405020303" pitchFamily="18" charset="0"/>
                <a:ea typeface="Muli"/>
                <a:cs typeface="Muli"/>
                <a:sym typeface="Muli"/>
              </a:rPr>
              <a:t>Very strong focus on access as entrance</a:t>
            </a:r>
            <a:endParaRPr lang="en" sz="2000" dirty="0">
              <a:solidFill>
                <a:srgbClr val="737373"/>
              </a:solidFill>
              <a:latin typeface="Georgia" panose="02040502050405020303" pitchFamily="18" charset="0"/>
              <a:ea typeface="Muli"/>
              <a:cs typeface="Muli"/>
              <a:sym typeface="Muli"/>
            </a:endParaRPr>
          </a:p>
          <a:p>
            <a:r>
              <a:rPr lang="en" sz="1800" dirty="0">
                <a:solidFill>
                  <a:srgbClr val="737373"/>
                </a:solidFill>
                <a:latin typeface="Georgia" panose="02040502050405020303" pitchFamily="18" charset="0"/>
                <a:ea typeface="Muli"/>
                <a:cs typeface="Muli"/>
                <a:sym typeface="Muli"/>
              </a:rPr>
              <a:t>Relatively greater emphasis placed on this by non-RG and SA </a:t>
            </a:r>
            <a:endParaRPr lang="en" sz="1800" dirty="0" smtClean="0">
              <a:solidFill>
                <a:srgbClr val="737373"/>
              </a:solidFill>
              <a:latin typeface="Georgia" panose="02040502050405020303" pitchFamily="18" charset="0"/>
              <a:ea typeface="Muli"/>
              <a:cs typeface="Muli"/>
              <a:sym typeface="Muli"/>
            </a:endParaRPr>
          </a:p>
          <a:p>
            <a:r>
              <a:rPr lang="en" sz="1800" dirty="0" smtClean="0">
                <a:solidFill>
                  <a:srgbClr val="737373"/>
                </a:solidFill>
                <a:latin typeface="Georgia" panose="02040502050405020303" pitchFamily="18" charset="0"/>
                <a:ea typeface="Muli"/>
                <a:cs typeface="Muli"/>
                <a:sym typeface="Muli"/>
              </a:rPr>
              <a:t>SA </a:t>
            </a:r>
            <a:r>
              <a:rPr lang="en" sz="1800" dirty="0">
                <a:solidFill>
                  <a:srgbClr val="737373"/>
                </a:solidFill>
                <a:latin typeface="Georgia" panose="02040502050405020303" pitchFamily="18" charset="0"/>
                <a:ea typeface="Muli"/>
                <a:cs typeface="Muli"/>
                <a:sym typeface="Muli"/>
              </a:rPr>
              <a:t>institutions explicitly state that edtech is to be used to enhance face-to-face delivery</a:t>
            </a:r>
          </a:p>
          <a:p>
            <a:pPr marL="536433"/>
            <a:r>
              <a:rPr lang="en" dirty="0">
                <a:solidFill>
                  <a:srgbClr val="7EAA56"/>
                </a:solidFill>
                <a:latin typeface="Georgia"/>
                <a:ea typeface="Georgia"/>
                <a:cs typeface="Georgia"/>
                <a:sym typeface="Georgia"/>
              </a:rPr>
              <a:t>“ICT will be used to supplement the face-to-face classes. E-learning will facilitate teaching and learning in the constructivist approach, and will hopefully also promote life-long learning.” (Walter Sisulu)</a:t>
            </a:r>
          </a:p>
          <a:p>
            <a:pPr marL="536433"/>
            <a:r>
              <a:rPr lang="en" dirty="0">
                <a:solidFill>
                  <a:srgbClr val="7EAA56"/>
                </a:solidFill>
                <a:latin typeface="Georgia"/>
                <a:ea typeface="Georgia"/>
                <a:cs typeface="Georgia"/>
                <a:sym typeface="Georgia"/>
              </a:rPr>
              <a:t>“In the Wits context, its application domain will be in supporting and enhancing our established face-to-face approaches, and does not currently include reference to distance learning unless demand arises.”</a:t>
            </a:r>
          </a:p>
          <a:p>
            <a:endParaRPr dirty="0"/>
          </a:p>
        </p:txBody>
      </p:sp>
      <p:sp>
        <p:nvSpPr>
          <p:cNvPr id="4" name="Shape 348"/>
          <p:cNvSpPr txBox="1">
            <a:spLocks/>
          </p:cNvSpPr>
          <p:nvPr/>
        </p:nvSpPr>
        <p:spPr>
          <a:xfrm>
            <a:off x="308110" y="260648"/>
            <a:ext cx="8400780" cy="937777"/>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600" b="0" dirty="0" smtClean="0">
                <a:solidFill>
                  <a:srgbClr val="737373"/>
                </a:solidFill>
                <a:ea typeface="Muli"/>
                <a:cs typeface="Muli"/>
                <a:sym typeface="Muli"/>
              </a:rPr>
              <a:t>Vital Inequality</a:t>
            </a:r>
            <a:endParaRPr lang="en" sz="3600" b="0" dirty="0">
              <a:solidFill>
                <a:srgbClr val="737373"/>
              </a:solidFill>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3" name="Shape 363"/>
          <p:cNvSpPr txBox="1">
            <a:spLocks noGrp="1"/>
          </p:cNvSpPr>
          <p:nvPr>
            <p:ph type="body" idx="1"/>
          </p:nvPr>
        </p:nvSpPr>
        <p:spPr>
          <a:xfrm>
            <a:off x="307317" y="1587467"/>
            <a:ext cx="8400780" cy="5114000"/>
          </a:xfrm>
          <a:prstGeom prst="rect">
            <a:avLst/>
          </a:prstGeom>
        </p:spPr>
        <p:txBody>
          <a:bodyPr lIns="107269" tIns="107269" rIns="107269" bIns="107269" anchor="t" anchorCtr="0">
            <a:noAutofit/>
          </a:bodyPr>
          <a:lstStyle/>
          <a:p>
            <a:r>
              <a:rPr lang="en" sz="2800" dirty="0">
                <a:solidFill>
                  <a:srgbClr val="737373"/>
                </a:solidFill>
                <a:latin typeface="Georgia" panose="02040502050405020303" pitchFamily="18" charset="0"/>
                <a:ea typeface="Muli"/>
                <a:cs typeface="Muli"/>
                <a:sym typeface="Muli"/>
              </a:rPr>
              <a:t>Success</a:t>
            </a:r>
          </a:p>
          <a:p>
            <a:pPr marL="452438" indent="-452438"/>
            <a:r>
              <a:rPr lang="en" sz="2100" dirty="0">
                <a:solidFill>
                  <a:srgbClr val="737373"/>
                </a:solidFill>
                <a:latin typeface="Georgia" panose="02040502050405020303" pitchFamily="18" charset="0"/>
                <a:ea typeface="Muli"/>
                <a:cs typeface="Muli"/>
                <a:sym typeface="Muli"/>
              </a:rPr>
              <a:t>Generally a much greater concern for success in SA institutions - </a:t>
            </a:r>
            <a:r>
              <a:rPr lang="en" dirty="0">
                <a:solidFill>
                  <a:srgbClr val="737373"/>
                </a:solidFill>
                <a:latin typeface="Georgia" panose="02040502050405020303" pitchFamily="18" charset="0"/>
                <a:ea typeface="Muli"/>
                <a:cs typeface="Muli"/>
                <a:sym typeface="Muli"/>
              </a:rPr>
              <a:t>roughly twice as many responses in a straight count than either of the other two, and almost four times as high as RG institutions on a weighted count.</a:t>
            </a:r>
          </a:p>
          <a:p>
            <a:pPr marL="453451"/>
            <a:r>
              <a:rPr lang="en" dirty="0">
                <a:solidFill>
                  <a:srgbClr val="7EAA56"/>
                </a:solidFill>
                <a:latin typeface="Georgia"/>
                <a:ea typeface="Georgia"/>
                <a:cs typeface="Georgia"/>
                <a:sym typeface="Georgia"/>
              </a:rPr>
              <a:t>“This strategy will also hopefully improve the students’ pass-rate and effectively the throughput </a:t>
            </a:r>
            <a:r>
              <a:rPr lang="en" dirty="0" smtClean="0">
                <a:solidFill>
                  <a:srgbClr val="7EAA56"/>
                </a:solidFill>
                <a:latin typeface="Georgia"/>
                <a:ea typeface="Georgia"/>
                <a:cs typeface="Georgia"/>
                <a:sym typeface="Georgia"/>
              </a:rPr>
              <a:t>rate.” </a:t>
            </a:r>
            <a:r>
              <a:rPr lang="en" dirty="0">
                <a:solidFill>
                  <a:srgbClr val="7EAA56"/>
                </a:solidFill>
                <a:latin typeface="Georgia"/>
                <a:ea typeface="Georgia"/>
                <a:cs typeface="Georgia"/>
                <a:sym typeface="Georgia"/>
              </a:rPr>
              <a:t>(Walter Sisulu)</a:t>
            </a:r>
          </a:p>
          <a:p>
            <a:r>
              <a:rPr lang="en" sz="2100" dirty="0" smtClean="0">
                <a:solidFill>
                  <a:srgbClr val="737373"/>
                </a:solidFill>
                <a:latin typeface="Georgia" panose="02040502050405020303" pitchFamily="18" charset="0"/>
                <a:ea typeface="Muli"/>
                <a:cs typeface="Muli"/>
                <a:sym typeface="Muli"/>
              </a:rPr>
              <a:t>More </a:t>
            </a:r>
            <a:r>
              <a:rPr lang="en" sz="2100" dirty="0">
                <a:solidFill>
                  <a:srgbClr val="737373"/>
                </a:solidFill>
                <a:latin typeface="Georgia" panose="02040502050405020303" pitchFamily="18" charset="0"/>
                <a:ea typeface="Muli"/>
                <a:cs typeface="Muli"/>
                <a:sym typeface="Muli"/>
              </a:rPr>
              <a:t>focus on access into the system, than succeeding in the system</a:t>
            </a:r>
          </a:p>
          <a:p>
            <a:pPr marL="536433"/>
            <a:r>
              <a:rPr lang="en" dirty="0">
                <a:solidFill>
                  <a:srgbClr val="7EAA56"/>
                </a:solidFill>
                <a:latin typeface="Georgia" panose="02040502050405020303" pitchFamily="18" charset="0"/>
                <a:ea typeface="Georgia"/>
                <a:cs typeface="Georgia"/>
                <a:sym typeface="Georgia"/>
              </a:rPr>
              <a:t>Access gets a weighted score of 45, compared to 14 for success</a:t>
            </a:r>
          </a:p>
          <a:p>
            <a:pPr marL="536433"/>
            <a:endParaRPr dirty="0">
              <a:solidFill>
                <a:srgbClr val="7EAA56"/>
              </a:solidFill>
              <a:latin typeface="Georgia"/>
              <a:ea typeface="Georgia"/>
              <a:cs typeface="Georgia"/>
              <a:sym typeface="Georgia"/>
            </a:endParaRPr>
          </a:p>
          <a:p>
            <a:pPr marL="536433"/>
            <a:endParaRPr dirty="0">
              <a:solidFill>
                <a:srgbClr val="7EAA56"/>
              </a:solidFill>
              <a:latin typeface="Georgia"/>
              <a:ea typeface="Georgia"/>
              <a:cs typeface="Georgia"/>
              <a:sym typeface="Georgia"/>
            </a:endParaRPr>
          </a:p>
          <a:p>
            <a:pPr marL="536433"/>
            <a:endParaRPr dirty="0">
              <a:solidFill>
                <a:srgbClr val="7EAA56"/>
              </a:solidFill>
              <a:latin typeface="Georgia"/>
              <a:ea typeface="Georgia"/>
              <a:cs typeface="Georgia"/>
              <a:sym typeface="Georgia"/>
            </a:endParaRPr>
          </a:p>
          <a:p>
            <a:pPr marL="536433"/>
            <a:endParaRPr sz="2100" dirty="0">
              <a:solidFill>
                <a:srgbClr val="7EAA56"/>
              </a:solidFill>
              <a:latin typeface="Georgia"/>
              <a:ea typeface="Georgia"/>
              <a:cs typeface="Georgia"/>
              <a:sym typeface="Georgia"/>
            </a:endParaRPr>
          </a:p>
          <a:p>
            <a:endParaRPr dirty="0"/>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600" b="0" dirty="0" smtClean="0">
                <a:solidFill>
                  <a:srgbClr val="737373"/>
                </a:solidFill>
                <a:ea typeface="Muli"/>
                <a:cs typeface="Muli"/>
                <a:sym typeface="Muli"/>
              </a:rPr>
              <a:t>Vital Inequality</a:t>
            </a:r>
            <a:endParaRPr lang="en" sz="3600" b="0" dirty="0">
              <a:solidFill>
                <a:srgbClr val="737373"/>
              </a:solidFill>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body" idx="1"/>
          </p:nvPr>
        </p:nvSpPr>
        <p:spPr>
          <a:xfrm>
            <a:off x="307317" y="1384266"/>
            <a:ext cx="8400780" cy="5114000"/>
          </a:xfrm>
          <a:prstGeom prst="rect">
            <a:avLst/>
          </a:prstGeom>
        </p:spPr>
        <p:txBody>
          <a:bodyPr lIns="90675" tIns="90675" rIns="90675" bIns="90675" anchor="t" anchorCtr="0">
            <a:noAutofit/>
          </a:bodyPr>
          <a:lstStyle/>
          <a:p>
            <a:r>
              <a:rPr lang="en" sz="2000" dirty="0">
                <a:solidFill>
                  <a:srgbClr val="737373"/>
                </a:solidFill>
                <a:latin typeface="Georgia" panose="02040502050405020303" pitchFamily="18" charset="0"/>
                <a:ea typeface="Muli"/>
                <a:cs typeface="Muli"/>
                <a:sym typeface="Muli"/>
              </a:rPr>
              <a:t>Openness</a:t>
            </a:r>
          </a:p>
          <a:p>
            <a:r>
              <a:rPr lang="en" dirty="0">
                <a:solidFill>
                  <a:srgbClr val="737373"/>
                </a:solidFill>
                <a:latin typeface="Georgia" panose="02040502050405020303" pitchFamily="18" charset="0"/>
                <a:ea typeface="Muli"/>
                <a:cs typeface="Muli"/>
                <a:sym typeface="Muli"/>
              </a:rPr>
              <a:t>There is a much stronger focus on openness in non-RG UK institutions (2.7 on a weighted score, compared to 1.8 and 1 in SA and RG respectively</a:t>
            </a:r>
            <a:r>
              <a:rPr lang="en" dirty="0" smtClean="0">
                <a:solidFill>
                  <a:srgbClr val="737373"/>
                </a:solidFill>
                <a:latin typeface="Georgia" panose="02040502050405020303" pitchFamily="18" charset="0"/>
                <a:ea typeface="Muli"/>
                <a:cs typeface="Muli"/>
                <a:sym typeface="Muli"/>
              </a:rPr>
              <a:t>)</a:t>
            </a:r>
          </a:p>
          <a:p>
            <a:r>
              <a:rPr lang="en" dirty="0" smtClean="0">
                <a:solidFill>
                  <a:srgbClr val="737373"/>
                </a:solidFill>
                <a:latin typeface="Georgia" panose="02040502050405020303" pitchFamily="18" charset="0"/>
                <a:ea typeface="Muli"/>
                <a:cs typeface="Muli"/>
                <a:sym typeface="Muli"/>
              </a:rPr>
              <a:t>Purpose- the </a:t>
            </a:r>
            <a:r>
              <a:rPr lang="en" dirty="0">
                <a:solidFill>
                  <a:srgbClr val="737373"/>
                </a:solidFill>
                <a:latin typeface="Georgia" panose="02040502050405020303" pitchFamily="18" charset="0"/>
                <a:ea typeface="Muli"/>
                <a:cs typeface="Muli"/>
                <a:sym typeface="Muli"/>
              </a:rPr>
              <a:t>value of OERs for improving the quality of </a:t>
            </a:r>
            <a:r>
              <a:rPr lang="en" dirty="0" smtClean="0">
                <a:solidFill>
                  <a:srgbClr val="737373"/>
                </a:solidFill>
                <a:latin typeface="Georgia" panose="02040502050405020303" pitchFamily="18" charset="0"/>
                <a:ea typeface="Muli"/>
                <a:cs typeface="Muli"/>
                <a:sym typeface="Muli"/>
              </a:rPr>
              <a:t>T&amp;L</a:t>
            </a:r>
          </a:p>
          <a:p>
            <a:r>
              <a:rPr lang="en-ZA" dirty="0" smtClean="0">
                <a:solidFill>
                  <a:srgbClr val="737373"/>
                </a:solidFill>
                <a:latin typeface="Georgia" panose="02040502050405020303" pitchFamily="18" charset="0"/>
                <a:ea typeface="Muli"/>
                <a:cs typeface="Muli"/>
                <a:sym typeface="Muli"/>
              </a:rPr>
              <a:t>Also reputation</a:t>
            </a:r>
            <a:endParaRPr lang="en"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a:ea typeface="Georgia"/>
                <a:cs typeface="Georgia"/>
                <a:sym typeface="Georgia"/>
              </a:rPr>
              <a:t>“Enhance the </a:t>
            </a:r>
            <a:r>
              <a:rPr lang="en" b="1" dirty="0">
                <a:solidFill>
                  <a:srgbClr val="7EAA56"/>
                </a:solidFill>
                <a:latin typeface="Georgia"/>
                <a:ea typeface="Georgia"/>
                <a:cs typeface="Georgia"/>
                <a:sym typeface="Georgia"/>
              </a:rPr>
              <a:t>quality and diversity of material </a:t>
            </a:r>
            <a:r>
              <a:rPr lang="en" dirty="0">
                <a:solidFill>
                  <a:srgbClr val="7EAA56"/>
                </a:solidFill>
                <a:latin typeface="Georgia"/>
                <a:ea typeface="Georgia"/>
                <a:cs typeface="Georgia"/>
                <a:sym typeface="Georgia"/>
              </a:rPr>
              <a:t>on the learning management system through the use of multimedia and open educational resources (OER).” (Lincoln)</a:t>
            </a:r>
          </a:p>
          <a:p>
            <a:pPr marL="453451"/>
            <a:r>
              <a:rPr lang="en" dirty="0">
                <a:solidFill>
                  <a:srgbClr val="7EAA56"/>
                </a:solidFill>
                <a:latin typeface="Georgia"/>
                <a:ea typeface="Georgia"/>
                <a:cs typeface="Georgia"/>
                <a:sym typeface="Georgia"/>
              </a:rPr>
              <a:t>“Providing a media rich learning and teaching environment </a:t>
            </a:r>
            <a:r>
              <a:rPr lang="en" b="1" dirty="0">
                <a:solidFill>
                  <a:srgbClr val="7EAA56"/>
                </a:solidFill>
                <a:latin typeface="Georgia"/>
                <a:ea typeface="Georgia"/>
                <a:cs typeface="Georgia"/>
                <a:sym typeface="Georgia"/>
              </a:rPr>
              <a:t>with an increased range and quality of teaching resources</a:t>
            </a:r>
            <a:r>
              <a:rPr lang="en" dirty="0">
                <a:solidFill>
                  <a:srgbClr val="7EAA56"/>
                </a:solidFill>
                <a:latin typeface="Georgia"/>
                <a:ea typeface="Georgia"/>
                <a:cs typeface="Georgia"/>
                <a:sym typeface="Georgia"/>
              </a:rPr>
              <a:t>, including free and open educational resources to which we contribute and from which we draw” (Wits)</a:t>
            </a:r>
          </a:p>
          <a:p>
            <a:pPr marL="453451"/>
            <a:r>
              <a:rPr lang="en" dirty="0">
                <a:solidFill>
                  <a:srgbClr val="737373"/>
                </a:solidFill>
                <a:latin typeface="Muli"/>
                <a:ea typeface="Muli"/>
                <a:cs typeface="Muli"/>
                <a:sym typeface="Muli"/>
              </a:rPr>
              <a:t> </a:t>
            </a:r>
          </a:p>
        </p:txBody>
      </p:sp>
      <p:pic>
        <p:nvPicPr>
          <p:cNvPr id="378" name="Shape 378"/>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600" b="0" dirty="0" smtClean="0">
                <a:solidFill>
                  <a:srgbClr val="737373"/>
                </a:solidFill>
                <a:ea typeface="Muli"/>
                <a:cs typeface="Muli"/>
                <a:sym typeface="Muli"/>
              </a:rPr>
              <a:t>Vital Inequality</a:t>
            </a:r>
            <a:endParaRPr lang="en" sz="3600" b="0" dirty="0">
              <a:solidFill>
                <a:srgbClr val="737373"/>
              </a:solidFill>
              <a:ea typeface="Muli"/>
              <a:cs typeface="Muli"/>
              <a:sym typeface="Muli"/>
            </a:endParaRPr>
          </a:p>
        </p:txBody>
      </p:sp>
    </p:spTree>
    <p:extLst>
      <p:ext uri="{BB962C8B-B14F-4D97-AF65-F5344CB8AC3E}">
        <p14:creationId xmlns:p14="http://schemas.microsoft.com/office/powerpoint/2010/main" val="639145211"/>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body" idx="1"/>
          </p:nvPr>
        </p:nvSpPr>
        <p:spPr>
          <a:xfrm>
            <a:off x="307317" y="1384267"/>
            <a:ext cx="8400780" cy="636800"/>
          </a:xfrm>
          <a:prstGeom prst="rect">
            <a:avLst/>
          </a:prstGeom>
        </p:spPr>
        <p:txBody>
          <a:bodyPr lIns="90675" tIns="90675" rIns="90675" bIns="90675" anchor="t" anchorCtr="0">
            <a:noAutofit/>
          </a:bodyPr>
          <a:lstStyle/>
          <a:p>
            <a:r>
              <a:rPr lang="en" sz="2000" dirty="0" smtClean="0">
                <a:solidFill>
                  <a:srgbClr val="737373"/>
                </a:solidFill>
                <a:latin typeface="Georgia" panose="02040502050405020303" pitchFamily="18" charset="0"/>
                <a:ea typeface="Muli"/>
                <a:cs typeface="Muli"/>
                <a:sym typeface="Muli"/>
              </a:rPr>
              <a:t>Skills and capabilities (</a:t>
            </a:r>
            <a:r>
              <a:rPr lang="en" sz="2000" dirty="0" smtClean="0">
                <a:solidFill>
                  <a:srgbClr val="7EAA56"/>
                </a:solidFill>
                <a:latin typeface="Georgia" panose="02040502050405020303" pitchFamily="18" charset="0"/>
                <a:ea typeface="Muli"/>
                <a:cs typeface="Muli"/>
                <a:sym typeface="Muli"/>
              </a:rPr>
              <a:t>embodied </a:t>
            </a:r>
            <a:r>
              <a:rPr lang="en" sz="2000" dirty="0">
                <a:solidFill>
                  <a:srgbClr val="7EAA56"/>
                </a:solidFill>
                <a:latin typeface="Georgia" panose="02040502050405020303" pitchFamily="18" charset="0"/>
                <a:ea typeface="Muli"/>
                <a:cs typeface="Muli"/>
                <a:sym typeface="Muli"/>
              </a:rPr>
              <a:t>cultural capital</a:t>
            </a:r>
            <a:r>
              <a:rPr lang="en" sz="2000" dirty="0">
                <a:solidFill>
                  <a:srgbClr val="737373"/>
                </a:solidFill>
                <a:latin typeface="Georgia" panose="02040502050405020303" pitchFamily="18" charset="0"/>
                <a:ea typeface="Muli"/>
                <a:cs typeface="Muli"/>
                <a:sym typeface="Muli"/>
              </a:rPr>
              <a:t>)</a:t>
            </a:r>
          </a:p>
        </p:txBody>
      </p:sp>
      <p:graphicFrame>
        <p:nvGraphicFramePr>
          <p:cNvPr id="393" name="Shape 393"/>
          <p:cNvGraphicFramePr/>
          <p:nvPr>
            <p:extLst>
              <p:ext uri="{D42A27DB-BD31-4B8C-83A1-F6EECF244321}">
                <p14:modId xmlns:p14="http://schemas.microsoft.com/office/powerpoint/2010/main" val="3535263134"/>
              </p:ext>
            </p:extLst>
          </p:nvPr>
        </p:nvGraphicFramePr>
        <p:xfrm>
          <a:off x="4937195" y="4211702"/>
          <a:ext cx="3709073" cy="1848276"/>
        </p:xfrm>
        <a:graphic>
          <a:graphicData uri="http://schemas.openxmlformats.org/drawingml/2006/table">
            <a:tbl>
              <a:tblPr>
                <a:noFill/>
              </a:tblPr>
              <a:tblGrid>
                <a:gridCol w="1830861"/>
                <a:gridCol w="939106"/>
                <a:gridCol w="939106"/>
              </a:tblGrid>
              <a:tr h="523305">
                <a:tc>
                  <a:txBody>
                    <a:bodyPr/>
                    <a:lstStyle/>
                    <a:p>
                      <a:pPr lvl="0" rtl="0">
                        <a:lnSpc>
                          <a:spcPct val="115000"/>
                        </a:lnSpc>
                        <a:spcBef>
                          <a:spcPts val="0"/>
                        </a:spcBef>
                        <a:buNone/>
                      </a:pPr>
                      <a:r>
                        <a:rPr lang="en" sz="1300" b="1">
                          <a:latin typeface="Georgia"/>
                          <a:ea typeface="Georgia"/>
                          <a:cs typeface="Georgia"/>
                          <a:sym typeface="Georgia"/>
                        </a:rPr>
                        <a:t>Top three responders</a:t>
                      </a:r>
                    </a:p>
                  </a:txBody>
                  <a:tcPr marL="25043" marR="25043" marT="33867" marB="33867" anchor="b">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D9D9D9"/>
                    </a:solidFill>
                  </a:tcPr>
                </a:tc>
                <a:tc>
                  <a:txBody>
                    <a:bodyPr/>
                    <a:lstStyle/>
                    <a:p>
                      <a:pPr lvl="0" rtl="0">
                        <a:lnSpc>
                          <a:spcPct val="115000"/>
                        </a:lnSpc>
                        <a:spcBef>
                          <a:spcPts val="0"/>
                        </a:spcBef>
                        <a:buNone/>
                      </a:pPr>
                      <a:r>
                        <a:rPr lang="en" sz="1300" b="1">
                          <a:latin typeface="Georgia"/>
                          <a:ea typeface="Georgia"/>
                          <a:cs typeface="Georgia"/>
                          <a:sym typeface="Georgia"/>
                        </a:rPr>
                        <a:t>total</a:t>
                      </a:r>
                    </a:p>
                  </a:txBody>
                  <a:tcPr marL="25043" marR="25043" marT="33867" marB="33867" anchor="b">
                    <a:lnL w="9525" cap="flat" cmpd="sng">
                      <a:solidFill>
                        <a:srgbClr val="000000"/>
                      </a:solidFill>
                      <a:prstDash val="solid"/>
                      <a:round/>
                      <a:headEnd type="none" w="med" len="med"/>
                      <a:tailEnd type="none" w="med" len="med"/>
                    </a:lnL>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D9D9D9"/>
                    </a:solidFill>
                  </a:tcPr>
                </a:tc>
                <a:tc>
                  <a:txBody>
                    <a:bodyPr/>
                    <a:lstStyle/>
                    <a:p>
                      <a:pPr lvl="0" rtl="0">
                        <a:lnSpc>
                          <a:spcPct val="115000"/>
                        </a:lnSpc>
                        <a:spcBef>
                          <a:spcPts val="0"/>
                        </a:spcBef>
                        <a:buNone/>
                      </a:pPr>
                      <a:r>
                        <a:rPr lang="en" sz="1300" b="1">
                          <a:latin typeface="Georgia"/>
                          <a:ea typeface="Georgia"/>
                          <a:cs typeface="Georgia"/>
                          <a:sym typeface="Georgia"/>
                        </a:rPr>
                        <a:t>weighted</a:t>
                      </a:r>
                    </a:p>
                  </a:txBody>
                  <a:tcPr marL="25043" marR="25043" marT="33867" marB="33867" anchor="b">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D9D9D9"/>
                    </a:solidFill>
                  </a:tcPr>
                </a:tc>
              </a:tr>
              <a:tr h="348149">
                <a:tc>
                  <a:txBody>
                    <a:bodyPr/>
                    <a:lstStyle/>
                    <a:p>
                      <a:pPr lvl="0" rtl="0">
                        <a:lnSpc>
                          <a:spcPct val="115000"/>
                        </a:lnSpc>
                        <a:spcBef>
                          <a:spcPts val="0"/>
                        </a:spcBef>
                        <a:buNone/>
                      </a:pPr>
                      <a:r>
                        <a:rPr lang="en" sz="1600">
                          <a:latin typeface="Georgia"/>
                          <a:ea typeface="Georgia"/>
                          <a:cs typeface="Georgia"/>
                          <a:sym typeface="Georgia"/>
                        </a:rPr>
                        <a:t>access</a:t>
                      </a:r>
                    </a:p>
                  </a:txBody>
                  <a:tcPr marL="25043" marR="25043" marT="33867" marB="33867" anchor="b">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solidFill>
                      <a:srgbClr val="D9EAD3"/>
                    </a:solidFill>
                  </a:tcPr>
                </a:tc>
                <a:tc>
                  <a:txBody>
                    <a:bodyPr/>
                    <a:lstStyle/>
                    <a:p>
                      <a:pPr lvl="0" algn="r" rtl="0">
                        <a:lnSpc>
                          <a:spcPct val="115000"/>
                        </a:lnSpc>
                        <a:spcBef>
                          <a:spcPts val="0"/>
                        </a:spcBef>
                        <a:buNone/>
                      </a:pPr>
                      <a:r>
                        <a:rPr lang="en" sz="1600">
                          <a:latin typeface="Georgia"/>
                          <a:ea typeface="Georgia"/>
                          <a:cs typeface="Georgia"/>
                          <a:sym typeface="Georgia"/>
                        </a:rPr>
                        <a:t>89</a:t>
                      </a:r>
                    </a:p>
                  </a:txBody>
                  <a:tcPr marL="25043" marR="25043" marT="33867" marB="33867" anchor="b">
                    <a:lnL w="9525" cap="flat" cmpd="sng">
                      <a:solidFill>
                        <a:srgbClr val="000000"/>
                      </a:solidFill>
                      <a:prstDash val="solid"/>
                      <a:round/>
                      <a:headEnd type="none" w="med" len="med"/>
                      <a:tailEnd type="none" w="med" len="med"/>
                    </a:lnL>
                    <a:lnT w="9525" cap="flat" cmpd="sng">
                      <a:solidFill>
                        <a:srgbClr val="000000"/>
                      </a:solidFill>
                      <a:prstDash val="solid"/>
                      <a:round/>
                      <a:headEnd type="none" w="med" len="med"/>
                      <a:tailEnd type="none" w="med" len="med"/>
                    </a:lnT>
                    <a:solidFill>
                      <a:srgbClr val="D9EAD3"/>
                    </a:solidFill>
                  </a:tcPr>
                </a:tc>
                <a:tc>
                  <a:txBody>
                    <a:bodyPr/>
                    <a:lstStyle/>
                    <a:p>
                      <a:pPr lvl="0" algn="r" rtl="0">
                        <a:lnSpc>
                          <a:spcPct val="115000"/>
                        </a:lnSpc>
                        <a:spcBef>
                          <a:spcPts val="0"/>
                        </a:spcBef>
                        <a:buNone/>
                      </a:pPr>
                      <a:r>
                        <a:rPr lang="en" sz="1600">
                          <a:latin typeface="Georgia"/>
                          <a:ea typeface="Georgia"/>
                          <a:cs typeface="Georgia"/>
                          <a:sym typeface="Georgia"/>
                        </a:rPr>
                        <a:t>45</a:t>
                      </a:r>
                    </a:p>
                  </a:txBody>
                  <a:tcPr marL="25043" marR="25043" marT="33867" marB="33867" anchor="b">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solidFill>
                      <a:srgbClr val="D9EAD3"/>
                    </a:solidFill>
                  </a:tcPr>
                </a:tc>
              </a:tr>
              <a:tr h="628436">
                <a:tc>
                  <a:txBody>
                    <a:bodyPr/>
                    <a:lstStyle/>
                    <a:p>
                      <a:pPr lvl="0" rtl="0">
                        <a:lnSpc>
                          <a:spcPct val="115000"/>
                        </a:lnSpc>
                        <a:spcBef>
                          <a:spcPts val="0"/>
                        </a:spcBef>
                        <a:buNone/>
                      </a:pPr>
                      <a:r>
                        <a:rPr lang="en" sz="1600">
                          <a:latin typeface="Georgia"/>
                          <a:ea typeface="Georgia"/>
                          <a:cs typeface="Georgia"/>
                          <a:sym typeface="Georgia"/>
                        </a:rPr>
                        <a:t>embodied cultural capital</a:t>
                      </a:r>
                    </a:p>
                  </a:txBody>
                  <a:tcPr marL="25043" marR="25043" marT="33867" marB="33867" anchor="b">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tcPr>
                </a:tc>
                <a:tc>
                  <a:txBody>
                    <a:bodyPr/>
                    <a:lstStyle/>
                    <a:p>
                      <a:pPr lvl="0" algn="r" rtl="0">
                        <a:lnSpc>
                          <a:spcPct val="115000"/>
                        </a:lnSpc>
                        <a:spcBef>
                          <a:spcPts val="0"/>
                        </a:spcBef>
                        <a:buNone/>
                      </a:pPr>
                      <a:r>
                        <a:rPr lang="en" sz="1600">
                          <a:latin typeface="Georgia"/>
                          <a:ea typeface="Georgia"/>
                          <a:cs typeface="Georgia"/>
                          <a:sym typeface="Georgia"/>
                        </a:rPr>
                        <a:t>83</a:t>
                      </a:r>
                    </a:p>
                  </a:txBody>
                  <a:tcPr marL="25043" marR="25043" marT="33867" marB="33867" anchor="b">
                    <a:lnL w="9525" cap="flat" cmpd="sng">
                      <a:solidFill>
                        <a:srgbClr val="000000"/>
                      </a:solidFill>
                      <a:prstDash val="solid"/>
                      <a:round/>
                      <a:headEnd type="none" w="med" len="med"/>
                      <a:tailEnd type="none" w="med" len="med"/>
                    </a:lnL>
                  </a:tcPr>
                </a:tc>
                <a:tc>
                  <a:txBody>
                    <a:bodyPr/>
                    <a:lstStyle/>
                    <a:p>
                      <a:pPr lvl="0" algn="r" rtl="0">
                        <a:lnSpc>
                          <a:spcPct val="115000"/>
                        </a:lnSpc>
                        <a:spcBef>
                          <a:spcPts val="0"/>
                        </a:spcBef>
                        <a:buNone/>
                      </a:pPr>
                      <a:r>
                        <a:rPr lang="en" sz="1600">
                          <a:latin typeface="Georgia"/>
                          <a:ea typeface="Georgia"/>
                          <a:cs typeface="Georgia"/>
                          <a:sym typeface="Georgia"/>
                        </a:rPr>
                        <a:t>28</a:t>
                      </a:r>
                    </a:p>
                  </a:txBody>
                  <a:tcPr marL="25043" marR="25043" marT="33867" marB="33867" anchor="b">
                    <a:lnR w="9525" cap="flat" cmpd="sng">
                      <a:solidFill>
                        <a:srgbClr val="000000"/>
                      </a:solidFill>
                      <a:prstDash val="solid"/>
                      <a:round/>
                      <a:headEnd type="none" w="med" len="med"/>
                      <a:tailEnd type="none" w="med" len="med"/>
                    </a:lnR>
                  </a:tcPr>
                </a:tc>
              </a:tr>
              <a:tr h="348149">
                <a:tc>
                  <a:txBody>
                    <a:bodyPr/>
                    <a:lstStyle/>
                    <a:p>
                      <a:pPr lvl="0" rtl="0">
                        <a:lnSpc>
                          <a:spcPct val="115000"/>
                        </a:lnSpc>
                        <a:spcBef>
                          <a:spcPts val="0"/>
                        </a:spcBef>
                        <a:buNone/>
                      </a:pPr>
                      <a:r>
                        <a:rPr lang="en" sz="1600">
                          <a:latin typeface="Georgia"/>
                          <a:ea typeface="Georgia"/>
                          <a:cs typeface="Georgia"/>
                          <a:sym typeface="Georgia"/>
                        </a:rPr>
                        <a:t>autonomy</a:t>
                      </a:r>
                    </a:p>
                  </a:txBody>
                  <a:tcPr marL="25043" marR="25043" marT="33867" marB="33867" anchor="b">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B w="9525" cap="flat" cmpd="sng">
                      <a:solidFill>
                        <a:srgbClr val="000000"/>
                      </a:solidFill>
                      <a:prstDash val="solid"/>
                      <a:round/>
                      <a:headEnd type="none" w="med" len="med"/>
                      <a:tailEnd type="none" w="med" len="med"/>
                    </a:lnB>
                    <a:solidFill>
                      <a:srgbClr val="FCE5CD"/>
                    </a:solidFill>
                  </a:tcPr>
                </a:tc>
                <a:tc>
                  <a:txBody>
                    <a:bodyPr/>
                    <a:lstStyle/>
                    <a:p>
                      <a:pPr lvl="0" algn="r" rtl="0">
                        <a:lnSpc>
                          <a:spcPct val="115000"/>
                        </a:lnSpc>
                        <a:spcBef>
                          <a:spcPts val="0"/>
                        </a:spcBef>
                        <a:buNone/>
                      </a:pPr>
                      <a:r>
                        <a:rPr lang="en" sz="1600">
                          <a:latin typeface="Georgia"/>
                          <a:ea typeface="Georgia"/>
                          <a:cs typeface="Georgia"/>
                          <a:sym typeface="Georgia"/>
                        </a:rPr>
                        <a:t>76</a:t>
                      </a:r>
                    </a:p>
                  </a:txBody>
                  <a:tcPr marL="25043" marR="25043" marT="33867" marB="33867" anchor="b">
                    <a:lnL w="9525" cap="flat" cmpd="sng">
                      <a:solidFill>
                        <a:srgbClr val="000000"/>
                      </a:solidFill>
                      <a:prstDash val="solid"/>
                      <a:round/>
                      <a:headEnd type="none" w="med" len="med"/>
                      <a:tailEnd type="none" w="med" len="med"/>
                    </a:lnL>
                    <a:lnB w="9525" cap="flat" cmpd="sng">
                      <a:solidFill>
                        <a:srgbClr val="000000"/>
                      </a:solidFill>
                      <a:prstDash val="solid"/>
                      <a:round/>
                      <a:headEnd type="none" w="med" len="med"/>
                      <a:tailEnd type="none" w="med" len="med"/>
                    </a:lnB>
                    <a:solidFill>
                      <a:srgbClr val="FCE5CD"/>
                    </a:solidFill>
                  </a:tcPr>
                </a:tc>
                <a:tc>
                  <a:txBody>
                    <a:bodyPr/>
                    <a:lstStyle/>
                    <a:p>
                      <a:pPr lvl="0" algn="r" rtl="0">
                        <a:lnSpc>
                          <a:spcPct val="115000"/>
                        </a:lnSpc>
                        <a:spcBef>
                          <a:spcPts val="0"/>
                        </a:spcBef>
                        <a:buNone/>
                      </a:pPr>
                      <a:r>
                        <a:rPr lang="en" sz="1600" dirty="0">
                          <a:latin typeface="Georgia"/>
                          <a:ea typeface="Georgia"/>
                          <a:cs typeface="Georgia"/>
                          <a:sym typeface="Georgia"/>
                        </a:rPr>
                        <a:t>38</a:t>
                      </a:r>
                    </a:p>
                  </a:txBody>
                  <a:tcPr marL="25043" marR="25043" marT="33867" marB="33867" anchor="b">
                    <a:lnR w="9525" cap="flat" cmpd="sng">
                      <a:solidFill>
                        <a:srgbClr val="000000"/>
                      </a:solidFill>
                      <a:prstDash val="solid"/>
                      <a:round/>
                      <a:headEnd type="none" w="med" len="med"/>
                      <a:tailEnd type="none" w="med" len="med"/>
                    </a:lnR>
                    <a:lnB w="9525" cap="flat" cmpd="sng">
                      <a:solidFill>
                        <a:srgbClr val="000000"/>
                      </a:solidFill>
                      <a:prstDash val="solid"/>
                      <a:round/>
                      <a:headEnd type="none" w="med" len="med"/>
                      <a:tailEnd type="none" w="med" len="med"/>
                    </a:lnB>
                    <a:solidFill>
                      <a:srgbClr val="FCE5CD"/>
                    </a:solidFill>
                  </a:tcPr>
                </a:tc>
              </a:tr>
            </a:tbl>
          </a:graphicData>
        </a:graphic>
      </p:graphicFrame>
      <p:sp>
        <p:nvSpPr>
          <p:cNvPr id="394" name="Shape 394"/>
          <p:cNvSpPr txBox="1"/>
          <p:nvPr/>
        </p:nvSpPr>
        <p:spPr>
          <a:xfrm>
            <a:off x="475258" y="3789040"/>
            <a:ext cx="4444409" cy="2693600"/>
          </a:xfrm>
          <a:prstGeom prst="rect">
            <a:avLst/>
          </a:prstGeom>
          <a:noFill/>
          <a:ln>
            <a:noFill/>
          </a:ln>
        </p:spPr>
        <p:txBody>
          <a:bodyPr lIns="90675" tIns="90675" rIns="90675" bIns="90675" anchor="t" anchorCtr="0">
            <a:noAutofit/>
          </a:bodyPr>
          <a:lstStyle/>
          <a:p>
            <a:pPr>
              <a:lnSpc>
                <a:spcPct val="115000"/>
              </a:lnSpc>
              <a:spcAft>
                <a:spcPts val="1587"/>
              </a:spcAft>
            </a:pPr>
            <a:r>
              <a:rPr lang="en" dirty="0">
                <a:solidFill>
                  <a:srgbClr val="737373"/>
                </a:solidFill>
                <a:latin typeface="Georgia" panose="02040502050405020303" pitchFamily="18" charset="0"/>
                <a:ea typeface="Muli"/>
                <a:cs typeface="Muli"/>
                <a:sym typeface="Muli"/>
              </a:rPr>
              <a:t>Strong responder, both in terms of total mentions, as well as on a weighted count</a:t>
            </a:r>
          </a:p>
          <a:p>
            <a:pPr marL="453451">
              <a:lnSpc>
                <a:spcPct val="115000"/>
              </a:lnSpc>
              <a:spcAft>
                <a:spcPts val="1587"/>
              </a:spcAft>
            </a:pPr>
            <a:r>
              <a:rPr lang="en" dirty="0">
                <a:solidFill>
                  <a:srgbClr val="7EAA56"/>
                </a:solidFill>
                <a:latin typeface="Georgia"/>
                <a:ea typeface="Georgia"/>
                <a:cs typeface="Georgia"/>
                <a:sym typeface="Georgia"/>
              </a:rPr>
              <a:t>There is an even split between digital literacy and information literacy (30 responses each), with graduate competencies coming in slightly lower (at 23)</a:t>
            </a:r>
          </a:p>
        </p:txBody>
      </p:sp>
      <p:sp>
        <p:nvSpPr>
          <p:cNvPr id="8"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
        <p:nvSpPr>
          <p:cNvPr id="9" name="Shape 395"/>
          <p:cNvSpPr txBox="1"/>
          <p:nvPr/>
        </p:nvSpPr>
        <p:spPr>
          <a:xfrm>
            <a:off x="259234" y="1743503"/>
            <a:ext cx="7521126" cy="1713600"/>
          </a:xfrm>
          <a:prstGeom prst="rect">
            <a:avLst/>
          </a:prstGeom>
          <a:noFill/>
          <a:ln>
            <a:noFill/>
          </a:ln>
        </p:spPr>
        <p:txBody>
          <a:bodyPr lIns="90675" tIns="90675" rIns="90675" bIns="90675" anchor="ctr" anchorCtr="0">
            <a:noAutofit/>
          </a:bodyPr>
          <a:lstStyle/>
          <a:p>
            <a:pPr>
              <a:lnSpc>
                <a:spcPct val="115000"/>
              </a:lnSpc>
              <a:spcAft>
                <a:spcPts val="1587"/>
              </a:spcAft>
            </a:pPr>
            <a:r>
              <a:rPr lang="en" sz="1800" dirty="0">
                <a:solidFill>
                  <a:srgbClr val="737373"/>
                </a:solidFill>
                <a:latin typeface="Georgia" panose="02040502050405020303" pitchFamily="18" charset="0"/>
                <a:ea typeface="Muli"/>
                <a:cs typeface="Muli"/>
                <a:sym typeface="Muli"/>
              </a:rPr>
              <a:t>Almost all institutions </a:t>
            </a:r>
            <a:r>
              <a:rPr lang="en" sz="1800" dirty="0" smtClean="0">
                <a:solidFill>
                  <a:srgbClr val="737373"/>
                </a:solidFill>
                <a:latin typeface="Georgia" panose="02040502050405020303" pitchFamily="18" charset="0"/>
                <a:ea typeface="Muli"/>
                <a:cs typeface="Muli"/>
                <a:sym typeface="Muli"/>
              </a:rPr>
              <a:t>stress the </a:t>
            </a:r>
            <a:r>
              <a:rPr lang="en" sz="1800" dirty="0">
                <a:solidFill>
                  <a:srgbClr val="737373"/>
                </a:solidFill>
                <a:latin typeface="Georgia" panose="02040502050405020303" pitchFamily="18" charset="0"/>
                <a:ea typeface="Muli"/>
                <a:cs typeface="Muli"/>
                <a:sym typeface="Muli"/>
              </a:rPr>
              <a:t>need to develop </a:t>
            </a:r>
            <a:r>
              <a:rPr lang="en" sz="1800" dirty="0" smtClean="0">
                <a:solidFill>
                  <a:srgbClr val="737373"/>
                </a:solidFill>
                <a:latin typeface="Georgia" panose="02040502050405020303" pitchFamily="18" charset="0"/>
                <a:ea typeface="Muli"/>
                <a:cs typeface="Muli"/>
                <a:sym typeface="Muli"/>
              </a:rPr>
              <a:t>literacies</a:t>
            </a:r>
          </a:p>
          <a:p>
            <a:pPr>
              <a:lnSpc>
                <a:spcPct val="115000"/>
              </a:lnSpc>
              <a:spcAft>
                <a:spcPts val="1587"/>
              </a:spcAft>
            </a:pPr>
            <a:r>
              <a:rPr lang="en" sz="1800" dirty="0" smtClean="0">
                <a:solidFill>
                  <a:srgbClr val="737373"/>
                </a:solidFill>
                <a:latin typeface="Georgia" panose="02040502050405020303" pitchFamily="18" charset="0"/>
                <a:ea typeface="Muli"/>
                <a:cs typeface="Muli"/>
                <a:sym typeface="Muli"/>
              </a:rPr>
              <a:t>not </a:t>
            </a:r>
            <a:r>
              <a:rPr lang="en" sz="1800" dirty="0">
                <a:solidFill>
                  <a:srgbClr val="737373"/>
                </a:solidFill>
                <a:latin typeface="Georgia" panose="02040502050405020303" pitchFamily="18" charset="0"/>
                <a:ea typeface="Muli"/>
                <a:cs typeface="Muli"/>
                <a:sym typeface="Muli"/>
              </a:rPr>
              <a:t>only for success at university studies, but also in later employm</a:t>
            </a:r>
            <a:r>
              <a:rPr lang="en" dirty="0">
                <a:solidFill>
                  <a:srgbClr val="737373"/>
                </a:solidFill>
                <a:latin typeface="Georgia" panose="02040502050405020303" pitchFamily="18" charset="0"/>
                <a:ea typeface="Muli"/>
                <a:cs typeface="Muli"/>
                <a:sym typeface="Muli"/>
              </a:rPr>
              <a:t>ent</a:t>
            </a:r>
          </a:p>
        </p:txBody>
      </p:sp>
    </p:spTree>
    <p:extLst>
      <p:ext uri="{BB962C8B-B14F-4D97-AF65-F5344CB8AC3E}">
        <p14:creationId xmlns:p14="http://schemas.microsoft.com/office/powerpoint/2010/main" val="2018438550"/>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0771" y="1828050"/>
            <a:ext cx="8113872" cy="40702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p:cNvSpPr/>
          <p:nvPr/>
        </p:nvSpPr>
        <p:spPr>
          <a:xfrm>
            <a:off x="673956" y="3432103"/>
            <a:ext cx="5821622" cy="93300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FF0000"/>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424"/>
            <a:ext cx="6122968" cy="38195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198" y="3674766"/>
            <a:ext cx="4592226"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73956" y="4365106"/>
            <a:ext cx="5821622" cy="830997"/>
          </a:xfrm>
          <a:prstGeom prst="rect">
            <a:avLst/>
          </a:prstGeom>
          <a:solidFill>
            <a:schemeClr val="bg1"/>
          </a:solidFill>
        </p:spPr>
        <p:txBody>
          <a:bodyPr wrap="square">
            <a:spAutoFit/>
          </a:bodyPr>
          <a:lstStyle/>
          <a:p>
            <a:pPr lvl="1" algn="ctr"/>
            <a:r>
              <a:rPr lang="en-ZA" sz="2400" b="1" dirty="0">
                <a:solidFill>
                  <a:srgbClr val="FF0000"/>
                </a:solidFill>
              </a:rPr>
              <a:t>Increasing inequality is the number one challenge facing North America</a:t>
            </a:r>
          </a:p>
        </p:txBody>
      </p:sp>
    </p:spTree>
    <p:extLst>
      <p:ext uri="{BB962C8B-B14F-4D97-AF65-F5344CB8AC3E}">
        <p14:creationId xmlns:p14="http://schemas.microsoft.com/office/powerpoint/2010/main" val="40640294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pic>
        <p:nvPicPr>
          <p:cNvPr id="400" name="Shape 400"/>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01" name="Shape 401"/>
          <p:cNvSpPr txBox="1">
            <a:spLocks noGrp="1"/>
          </p:cNvSpPr>
          <p:nvPr>
            <p:ph type="body" idx="1"/>
          </p:nvPr>
        </p:nvSpPr>
        <p:spPr>
          <a:xfrm>
            <a:off x="308110" y="1124744"/>
            <a:ext cx="8400780" cy="5733256"/>
          </a:xfrm>
          <a:prstGeom prst="rect">
            <a:avLst/>
          </a:prstGeom>
        </p:spPr>
        <p:txBody>
          <a:bodyPr lIns="90675" tIns="90675" rIns="90675" bIns="90675" anchor="t" anchorCtr="0">
            <a:noAutofit/>
          </a:bodyPr>
          <a:lstStyle/>
          <a:p>
            <a:pPr>
              <a:spcAft>
                <a:spcPts val="0"/>
              </a:spcAft>
            </a:pPr>
            <a:r>
              <a:rPr lang="en" sz="2000" dirty="0" smtClean="0">
                <a:solidFill>
                  <a:srgbClr val="737373"/>
                </a:solidFill>
                <a:latin typeface="Georgia" panose="02040502050405020303" pitchFamily="18" charset="0"/>
                <a:ea typeface="Muli"/>
                <a:cs typeface="Muli"/>
                <a:sym typeface="Muli"/>
              </a:rPr>
              <a:t>UK </a:t>
            </a:r>
            <a:r>
              <a:rPr lang="en" sz="2000" dirty="0">
                <a:solidFill>
                  <a:srgbClr val="737373"/>
                </a:solidFill>
                <a:latin typeface="Georgia" panose="02040502050405020303" pitchFamily="18" charset="0"/>
                <a:ea typeface="Muli"/>
                <a:cs typeface="Muli"/>
                <a:sym typeface="Muli"/>
              </a:rPr>
              <a:t>generally more focused on deeper level information literacies and graduate competencies, while SA institutions more focused on ensuring all students have requisite entry-level digital literacies to succeed in their </a:t>
            </a:r>
            <a:r>
              <a:rPr lang="en" sz="2000" dirty="0" smtClean="0">
                <a:solidFill>
                  <a:srgbClr val="737373"/>
                </a:solidFill>
                <a:latin typeface="Georgia" panose="02040502050405020303" pitchFamily="18" charset="0"/>
                <a:ea typeface="Muli"/>
                <a:cs typeface="Muli"/>
                <a:sym typeface="Muli"/>
              </a:rPr>
              <a:t>studies</a:t>
            </a:r>
            <a:endParaRPr lang="en" sz="2000" dirty="0">
              <a:solidFill>
                <a:srgbClr val="737373"/>
              </a:solidFill>
              <a:latin typeface="Georgia" panose="02040502050405020303" pitchFamily="18" charset="0"/>
              <a:ea typeface="Muli"/>
              <a:cs typeface="Muli"/>
              <a:sym typeface="Muli"/>
            </a:endParaRP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“Our students will have the opportunity to practise and develop key </a:t>
            </a:r>
            <a:r>
              <a:rPr lang="en" b="1" dirty="0">
                <a:solidFill>
                  <a:srgbClr val="7EAA56"/>
                </a:solidFill>
                <a:latin typeface="Georgia" panose="02040502050405020303" pitchFamily="18" charset="0"/>
                <a:ea typeface="Georgia"/>
                <a:cs typeface="Georgia"/>
                <a:sym typeface="Georgia"/>
              </a:rPr>
              <a:t>high level digital </a:t>
            </a:r>
            <a:r>
              <a:rPr lang="en" dirty="0">
                <a:solidFill>
                  <a:srgbClr val="7EAA56"/>
                </a:solidFill>
                <a:latin typeface="Georgia" panose="02040502050405020303" pitchFamily="18" charset="0"/>
                <a:ea typeface="Georgia"/>
                <a:cs typeface="Georgia"/>
                <a:sym typeface="Georgia"/>
              </a:rPr>
              <a:t>skills whilst at the University, preparing them for work in technologically advanced jobs” (Leeds)</a:t>
            </a:r>
          </a:p>
          <a:p>
            <a:pPr marL="453451"/>
            <a:r>
              <a:rPr lang="en" dirty="0">
                <a:solidFill>
                  <a:srgbClr val="7EAA56"/>
                </a:solidFill>
                <a:latin typeface="Georgia" panose="02040502050405020303" pitchFamily="18" charset="0"/>
                <a:ea typeface="Georgia"/>
                <a:cs typeface="Georgia"/>
                <a:sym typeface="Georgia"/>
              </a:rPr>
              <a:t>“It is not enough for our graduates to be technologically competent. In order to succeed in the current employment context they need to have a </a:t>
            </a:r>
            <a:r>
              <a:rPr lang="en" b="1" dirty="0">
                <a:solidFill>
                  <a:srgbClr val="7EAA56"/>
                </a:solidFill>
                <a:latin typeface="Georgia" panose="02040502050405020303" pitchFamily="18" charset="0"/>
                <a:ea typeface="Georgia"/>
                <a:cs typeface="Georgia"/>
                <a:sym typeface="Georgia"/>
              </a:rPr>
              <a:t>high level of digital literacy.”</a:t>
            </a:r>
            <a:r>
              <a:rPr lang="en" dirty="0">
                <a:solidFill>
                  <a:srgbClr val="7EAA56"/>
                </a:solidFill>
                <a:latin typeface="Georgia" panose="02040502050405020303" pitchFamily="18" charset="0"/>
                <a:ea typeface="Georgia"/>
                <a:cs typeface="Georgia"/>
                <a:sym typeface="Georgia"/>
              </a:rPr>
              <a:t> (Liverpool)</a:t>
            </a:r>
          </a:p>
          <a:p>
            <a:pPr marL="453451"/>
            <a:r>
              <a:rPr lang="en" dirty="0">
                <a:solidFill>
                  <a:srgbClr val="7EAA56"/>
                </a:solidFill>
                <a:latin typeface="Georgia" panose="02040502050405020303" pitchFamily="18" charset="0"/>
                <a:ea typeface="Georgia"/>
                <a:cs typeface="Georgia"/>
                <a:sym typeface="Georgia"/>
              </a:rPr>
              <a:t>“For the purpose of this e-learning project, the main focus is capacitating these students on </a:t>
            </a:r>
            <a:r>
              <a:rPr lang="en" b="1" dirty="0">
                <a:solidFill>
                  <a:srgbClr val="7EAA56"/>
                </a:solidFill>
                <a:latin typeface="Georgia" panose="02040502050405020303" pitchFamily="18" charset="0"/>
                <a:ea typeface="Georgia"/>
                <a:cs typeface="Georgia"/>
                <a:sym typeface="Georgia"/>
              </a:rPr>
              <a:t>computer skills </a:t>
            </a:r>
            <a:r>
              <a:rPr lang="en" dirty="0">
                <a:solidFill>
                  <a:srgbClr val="7EAA56"/>
                </a:solidFill>
                <a:latin typeface="Georgia" panose="02040502050405020303" pitchFamily="18" charset="0"/>
                <a:ea typeface="Georgia"/>
                <a:cs typeface="Georgia"/>
                <a:sym typeface="Georgia"/>
              </a:rPr>
              <a:t>to make them ready for using e-learning.” (Walter Sisulu)</a:t>
            </a:r>
          </a:p>
          <a:p>
            <a:pPr marL="453451"/>
            <a:r>
              <a:rPr lang="en" dirty="0">
                <a:solidFill>
                  <a:srgbClr val="7EAA56"/>
                </a:solidFill>
                <a:latin typeface="Georgia" panose="02040502050405020303" pitchFamily="18" charset="0"/>
                <a:ea typeface="Georgia"/>
                <a:cs typeface="Georgia"/>
                <a:sym typeface="Georgia"/>
              </a:rPr>
              <a:t>“</a:t>
            </a:r>
            <a:r>
              <a:rPr lang="en" b="1" dirty="0">
                <a:solidFill>
                  <a:srgbClr val="7EAA56"/>
                </a:solidFill>
                <a:latin typeface="Georgia" panose="02040502050405020303" pitchFamily="18" charset="0"/>
                <a:ea typeface="Georgia"/>
                <a:cs typeface="Georgia"/>
                <a:sym typeface="Georgia"/>
              </a:rPr>
              <a:t>Basic computer literacy </a:t>
            </a:r>
            <a:r>
              <a:rPr lang="en" dirty="0">
                <a:solidFill>
                  <a:srgbClr val="7EAA56"/>
                </a:solidFill>
                <a:latin typeface="Georgia" panose="02040502050405020303" pitchFamily="18" charset="0"/>
                <a:ea typeface="Georgia"/>
                <a:cs typeface="Georgia"/>
                <a:sym typeface="Georgia"/>
              </a:rPr>
              <a:t>is a requirement for effective and efficient acquisition of sound information literacy </a:t>
            </a:r>
            <a:r>
              <a:rPr lang="en" dirty="0" smtClean="0">
                <a:solidFill>
                  <a:srgbClr val="7EAA56"/>
                </a:solidFill>
                <a:latin typeface="Georgia" panose="02040502050405020303" pitchFamily="18" charset="0"/>
                <a:ea typeface="Georgia"/>
                <a:cs typeface="Georgia"/>
                <a:sym typeface="Georgia"/>
              </a:rPr>
              <a:t>skills</a:t>
            </a:r>
            <a:r>
              <a:rPr lang="en" dirty="0">
                <a:solidFill>
                  <a:srgbClr val="7EAA56"/>
                </a:solidFill>
                <a:latin typeface="Georgia" panose="02040502050405020303" pitchFamily="18" charset="0"/>
                <a:ea typeface="Georgia"/>
                <a:cs typeface="Georgia"/>
                <a:sym typeface="Georgia"/>
              </a:rPr>
              <a:t>. For many undergraduates and postgraduates, computer and information literacies are not always </a:t>
            </a:r>
            <a:r>
              <a:rPr lang="en" dirty="0" smtClean="0">
                <a:solidFill>
                  <a:srgbClr val="7EAA56"/>
                </a:solidFill>
                <a:latin typeface="Georgia" panose="02040502050405020303" pitchFamily="18" charset="0"/>
                <a:ea typeface="Georgia"/>
                <a:cs typeface="Georgia"/>
                <a:sym typeface="Georgia"/>
              </a:rPr>
              <a:t>sufficient </a:t>
            </a:r>
            <a:r>
              <a:rPr lang="en" dirty="0">
                <a:solidFill>
                  <a:srgbClr val="7EAA56"/>
                </a:solidFill>
                <a:latin typeface="Georgia" panose="02040502050405020303" pitchFamily="18" charset="0"/>
                <a:ea typeface="Georgia"/>
                <a:cs typeface="Georgia"/>
                <a:sym typeface="Georgia"/>
              </a:rPr>
              <a:t>to optimally take advantage of e-learning.” (Wits)</a:t>
            </a:r>
          </a:p>
          <a:p>
            <a:pPr marL="453451"/>
            <a:endParaRPr dirty="0">
              <a:solidFill>
                <a:srgbClr val="7EAA56"/>
              </a:solidFill>
              <a:latin typeface="Georgia" panose="02040502050405020303" pitchFamily="18" charset="0"/>
              <a:ea typeface="Georgia"/>
              <a:cs typeface="Georgia"/>
              <a:sym typeface="Georgia"/>
            </a:endParaRP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1577358857"/>
      </p:ext>
    </p:extLst>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pic>
        <p:nvPicPr>
          <p:cNvPr id="407" name="Shape 407"/>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08" name="Shape 408"/>
          <p:cNvSpPr txBox="1">
            <a:spLocks noGrp="1"/>
          </p:cNvSpPr>
          <p:nvPr>
            <p:ph type="body" idx="1"/>
          </p:nvPr>
        </p:nvSpPr>
        <p:spPr>
          <a:xfrm>
            <a:off x="307317" y="1384267"/>
            <a:ext cx="8400780" cy="54736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Certification (institutional cultural capital)</a:t>
            </a:r>
          </a:p>
          <a:p>
            <a:pPr>
              <a:spcAft>
                <a:spcPts val="0"/>
              </a:spcAft>
            </a:pPr>
            <a:r>
              <a:rPr lang="en" sz="2000" dirty="0" smtClean="0">
                <a:solidFill>
                  <a:srgbClr val="737373"/>
                </a:solidFill>
                <a:latin typeface="Georgia" panose="02040502050405020303" pitchFamily="18" charset="0"/>
                <a:ea typeface="Muli"/>
                <a:cs typeface="Muli"/>
                <a:sym typeface="Muli"/>
              </a:rPr>
              <a:t>Almost none</a:t>
            </a:r>
          </a:p>
          <a:p>
            <a:pPr>
              <a:spcAft>
                <a:spcPts val="0"/>
              </a:spcAft>
            </a:pPr>
            <a:r>
              <a:rPr lang="en" dirty="0" smtClean="0">
                <a:solidFill>
                  <a:srgbClr val="737373"/>
                </a:solidFill>
                <a:latin typeface="Georgia" panose="02040502050405020303" pitchFamily="18" charset="0"/>
                <a:ea typeface="Muli"/>
                <a:cs typeface="Muli"/>
                <a:sym typeface="Muli"/>
              </a:rPr>
              <a:t>The </a:t>
            </a:r>
            <a:r>
              <a:rPr lang="en" dirty="0">
                <a:solidFill>
                  <a:srgbClr val="737373"/>
                </a:solidFill>
                <a:latin typeface="Georgia" panose="02040502050405020303" pitchFamily="18" charset="0"/>
                <a:ea typeface="Muli"/>
                <a:cs typeface="Muli"/>
                <a:sym typeface="Muli"/>
              </a:rPr>
              <a:t>only institution which explicitly references certification/qualification and recognition is Open Uni </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“Additionally, in a market where students are choosing between providers, we need to make the structure and language of our offering understandable in the wider education market. This will signal a move to a qualification-based approach.”</a:t>
            </a:r>
          </a:p>
          <a:p>
            <a:pPr marL="453451"/>
            <a:r>
              <a:rPr lang="en" dirty="0">
                <a:solidFill>
                  <a:srgbClr val="7EAA56"/>
                </a:solidFill>
                <a:latin typeface="Georgia"/>
                <a:ea typeface="Georgia"/>
                <a:cs typeface="Georgia"/>
                <a:sym typeface="Georgia"/>
              </a:rPr>
              <a:t>“Provide the facility to manage a lifelong learning record. Effective use of technology will help learners to do this- providing links to formal qualifications as well as the capacity to support reflection and help them in identifying appropriate new learning outcomes” </a:t>
            </a: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3427613567"/>
      </p:ext>
    </p:extLst>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pic>
        <p:nvPicPr>
          <p:cNvPr id="421" name="Shape 421"/>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22" name="Shape 422"/>
          <p:cNvSpPr txBox="1">
            <a:spLocks noGrp="1"/>
          </p:cNvSpPr>
          <p:nvPr>
            <p:ph type="body" idx="1"/>
          </p:nvPr>
        </p:nvSpPr>
        <p:spPr>
          <a:xfrm>
            <a:off x="307317" y="1384267"/>
            <a:ext cx="8400780" cy="5473600"/>
          </a:xfrm>
          <a:prstGeom prst="rect">
            <a:avLst/>
          </a:prstGeom>
        </p:spPr>
        <p:txBody>
          <a:bodyPr lIns="90675" tIns="90675" rIns="90675" bIns="90675" anchor="t" anchorCtr="0">
            <a:noAutofit/>
          </a:bodyPr>
          <a:lstStyle/>
          <a:p>
            <a:r>
              <a:rPr lang="en" sz="2000" dirty="0" smtClean="0">
                <a:solidFill>
                  <a:srgbClr val="737373"/>
                </a:solidFill>
                <a:latin typeface="Georgia" panose="02040502050405020303" pitchFamily="18" charset="0"/>
                <a:ea typeface="Muli"/>
                <a:cs typeface="Muli"/>
                <a:sym typeface="Muli"/>
              </a:rPr>
              <a:t>Tools and technologies (Objectified </a:t>
            </a:r>
            <a:r>
              <a:rPr lang="en" sz="2000" dirty="0">
                <a:solidFill>
                  <a:srgbClr val="737373"/>
                </a:solidFill>
                <a:latin typeface="Georgia" panose="02040502050405020303" pitchFamily="18" charset="0"/>
                <a:ea typeface="Muli"/>
                <a:cs typeface="Muli"/>
                <a:sym typeface="Muli"/>
              </a:rPr>
              <a:t>cultural </a:t>
            </a:r>
            <a:r>
              <a:rPr lang="en" sz="2000" dirty="0" smtClean="0">
                <a:solidFill>
                  <a:srgbClr val="737373"/>
                </a:solidFill>
                <a:latin typeface="Georgia" panose="02040502050405020303" pitchFamily="18" charset="0"/>
                <a:ea typeface="Muli"/>
                <a:cs typeface="Muli"/>
                <a:sym typeface="Muli"/>
              </a:rPr>
              <a:t>capital)</a:t>
            </a:r>
            <a:endParaRPr lang="en" sz="2000" dirty="0">
              <a:solidFill>
                <a:srgbClr val="737373"/>
              </a:solidFill>
              <a:latin typeface="Georgia" panose="02040502050405020303" pitchFamily="18" charset="0"/>
              <a:ea typeface="Muli"/>
              <a:cs typeface="Muli"/>
              <a:sym typeface="Muli"/>
            </a:endParaRPr>
          </a:p>
          <a:p>
            <a:pPr>
              <a:spcAft>
                <a:spcPts val="0"/>
              </a:spcAft>
            </a:pPr>
            <a:r>
              <a:rPr lang="en" sz="2000" dirty="0">
                <a:solidFill>
                  <a:srgbClr val="737373"/>
                </a:solidFill>
                <a:latin typeface="Georgia" panose="02040502050405020303" pitchFamily="18" charset="0"/>
                <a:ea typeface="Muli"/>
                <a:cs typeface="Muli"/>
                <a:sym typeface="Muli"/>
              </a:rPr>
              <a:t>General acknowledgement of the ubiquity of mobile, and the wide range of devices in use. </a:t>
            </a:r>
            <a:endParaRPr lang="en" sz="2000" dirty="0" smtClean="0">
              <a:solidFill>
                <a:srgbClr val="737373"/>
              </a:solidFill>
              <a:latin typeface="Georgia" panose="02040502050405020303" pitchFamily="18" charset="0"/>
              <a:ea typeface="Muli"/>
              <a:cs typeface="Muli"/>
              <a:sym typeface="Muli"/>
            </a:endParaRPr>
          </a:p>
          <a:p>
            <a:pPr>
              <a:spcAft>
                <a:spcPts val="0"/>
              </a:spcAft>
            </a:pPr>
            <a:r>
              <a:rPr lang="en" sz="2000" dirty="0" smtClean="0">
                <a:solidFill>
                  <a:srgbClr val="737373"/>
                </a:solidFill>
                <a:latin typeface="Georgia" panose="02040502050405020303" pitchFamily="18" charset="0"/>
                <a:ea typeface="Muli"/>
                <a:cs typeface="Muli"/>
                <a:sym typeface="Muli"/>
              </a:rPr>
              <a:t>Strong </a:t>
            </a:r>
            <a:r>
              <a:rPr lang="en" sz="2000" dirty="0">
                <a:solidFill>
                  <a:srgbClr val="737373"/>
                </a:solidFill>
                <a:latin typeface="Georgia" panose="02040502050405020303" pitchFamily="18" charset="0"/>
                <a:ea typeface="Muli"/>
                <a:cs typeface="Muli"/>
                <a:sym typeface="Muli"/>
              </a:rPr>
              <a:t>focus on providing good connectivity both on and off campus</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“Students and staff will be able to make effective use of powerful and rapidly evolving mobile devices to enhance learning, communication and impact.” (Leeds)</a:t>
            </a:r>
          </a:p>
          <a:p>
            <a:pPr marL="453451"/>
            <a:r>
              <a:rPr lang="en" dirty="0">
                <a:solidFill>
                  <a:srgbClr val="7EAA56"/>
                </a:solidFill>
                <a:latin typeface="Georgia"/>
                <a:ea typeface="Georgia"/>
                <a:cs typeface="Georgia"/>
                <a:sym typeface="Georgia"/>
              </a:rPr>
              <a:t>“Enable learners to use their own devices in institutional contexts and to personalise institutional services to meet their own requirements” (Open Uni)</a:t>
            </a:r>
          </a:p>
          <a:p>
            <a:pPr marL="453451"/>
            <a:r>
              <a:rPr lang="en" dirty="0">
                <a:solidFill>
                  <a:srgbClr val="7EAA56"/>
                </a:solidFill>
                <a:latin typeface="Georgia"/>
                <a:ea typeface="Georgia"/>
                <a:cs typeface="Georgia"/>
                <a:sym typeface="Georgia"/>
              </a:rPr>
              <a:t>“The University facilitates the availability of connectivity, Internet-enabled devices, software and electronic education resources for all staff and students, on and off campus.” (Stellenbosch)</a:t>
            </a: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632552654"/>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pic>
        <p:nvPicPr>
          <p:cNvPr id="428" name="Shape 428"/>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29" name="Shape 429"/>
          <p:cNvSpPr txBox="1">
            <a:spLocks noGrp="1"/>
          </p:cNvSpPr>
          <p:nvPr>
            <p:ph type="body" idx="1"/>
          </p:nvPr>
        </p:nvSpPr>
        <p:spPr>
          <a:xfrm>
            <a:off x="307317" y="1384267"/>
            <a:ext cx="8400780" cy="54736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Objectified cultural capital cont.</a:t>
            </a:r>
          </a:p>
          <a:p>
            <a:pPr>
              <a:spcAft>
                <a:spcPts val="0"/>
              </a:spcAft>
            </a:pPr>
            <a:r>
              <a:rPr lang="en" dirty="0">
                <a:solidFill>
                  <a:srgbClr val="737373"/>
                </a:solidFill>
                <a:latin typeface="Georgia" panose="02040502050405020303" pitchFamily="18" charset="0"/>
                <a:ea typeface="Muli"/>
                <a:cs typeface="Muli"/>
                <a:sym typeface="Muli"/>
              </a:rPr>
              <a:t>O</a:t>
            </a:r>
            <a:r>
              <a:rPr lang="en" dirty="0" smtClean="0">
                <a:solidFill>
                  <a:srgbClr val="737373"/>
                </a:solidFill>
                <a:latin typeface="Georgia" panose="02040502050405020303" pitchFamily="18" charset="0"/>
                <a:ea typeface="Muli"/>
                <a:cs typeface="Muli"/>
                <a:sym typeface="Muli"/>
              </a:rPr>
              <a:t>wnership : shift to BYOD</a:t>
            </a:r>
            <a:endParaRPr lang="en" dirty="0">
              <a:solidFill>
                <a:srgbClr val="737373"/>
              </a:solidFill>
              <a:latin typeface="Georgia" panose="02040502050405020303" pitchFamily="18" charset="0"/>
              <a:ea typeface="Muli"/>
              <a:cs typeface="Muli"/>
              <a:sym typeface="Muli"/>
            </a:endParaRP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“Wherever possible, students will be encouraged to own computers or other personal computing devices.” (Wits)</a:t>
            </a:r>
          </a:p>
          <a:p>
            <a:pPr marL="453451"/>
            <a:r>
              <a:rPr lang="en" dirty="0">
                <a:solidFill>
                  <a:srgbClr val="7EAA56"/>
                </a:solidFill>
                <a:latin typeface="Georgia"/>
                <a:ea typeface="Georgia"/>
                <a:cs typeface="Georgia"/>
                <a:sym typeface="Georgia"/>
              </a:rPr>
              <a:t>“Increase, sustain and support affordable, secure and reliable access for students and staff (lecturers, markers, tutors, etc) to a range of appropriate technologies and software.” (Unisa)</a:t>
            </a:r>
          </a:p>
          <a:p>
            <a:pPr marL="453451"/>
            <a:r>
              <a:rPr lang="en" dirty="0">
                <a:solidFill>
                  <a:srgbClr val="7EAA56"/>
                </a:solidFill>
                <a:latin typeface="Georgia"/>
                <a:ea typeface="Georgia"/>
                <a:cs typeface="Georgia"/>
                <a:sym typeface="Georgia"/>
              </a:rPr>
              <a:t>“Financing of technology in the student’s </a:t>
            </a:r>
            <a:r>
              <a:rPr lang="en" dirty="0" smtClean="0">
                <a:solidFill>
                  <a:srgbClr val="7EAA56"/>
                </a:solidFill>
                <a:latin typeface="Georgia"/>
                <a:ea typeface="Georgia"/>
                <a:cs typeface="Georgia"/>
                <a:sym typeface="Georgia"/>
              </a:rPr>
              <a:t>hands.” </a:t>
            </a:r>
            <a:r>
              <a:rPr lang="en" dirty="0">
                <a:solidFill>
                  <a:srgbClr val="7EAA56"/>
                </a:solidFill>
                <a:latin typeface="Georgia"/>
                <a:ea typeface="Georgia"/>
                <a:cs typeface="Georgia"/>
                <a:sym typeface="Georgia"/>
              </a:rPr>
              <a:t>(Stellenbosch)</a:t>
            </a: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4143349065"/>
      </p:ext>
    </p:extLst>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pic>
        <p:nvPicPr>
          <p:cNvPr id="435" name="Shape 435"/>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36" name="Shape 436"/>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Economic capital</a:t>
            </a:r>
          </a:p>
          <a:p>
            <a:pPr>
              <a:spcAft>
                <a:spcPts val="0"/>
              </a:spcAft>
            </a:pPr>
            <a:r>
              <a:rPr lang="en-ZA" dirty="0" smtClean="0">
                <a:solidFill>
                  <a:srgbClr val="737373"/>
                </a:solidFill>
                <a:latin typeface="Georgia" panose="02040502050405020303" pitchFamily="18" charset="0"/>
                <a:ea typeface="Muli"/>
                <a:cs typeface="Muli"/>
                <a:sym typeface="Muli"/>
              </a:rPr>
              <a:t>Focus on how </a:t>
            </a:r>
            <a:r>
              <a:rPr lang="en" dirty="0" smtClean="0">
                <a:solidFill>
                  <a:srgbClr val="737373"/>
                </a:solidFill>
                <a:latin typeface="Georgia" panose="02040502050405020303" pitchFamily="18" charset="0"/>
                <a:ea typeface="Muli"/>
                <a:cs typeface="Muli"/>
                <a:sym typeface="Muli"/>
              </a:rPr>
              <a:t>edtech </a:t>
            </a:r>
            <a:r>
              <a:rPr lang="en" dirty="0">
                <a:solidFill>
                  <a:srgbClr val="737373"/>
                </a:solidFill>
                <a:latin typeface="Georgia" panose="02040502050405020303" pitchFamily="18" charset="0"/>
                <a:ea typeface="Muli"/>
                <a:cs typeface="Muli"/>
                <a:sym typeface="Muli"/>
              </a:rPr>
              <a:t>can help to offset costs</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“A successfully implemented strategy will enable the University to meet its strategic ambitions relating to reputation, excellence, equity of student experience and </a:t>
            </a:r>
            <a:r>
              <a:rPr lang="en" b="1" dirty="0">
                <a:solidFill>
                  <a:srgbClr val="7EAA56"/>
                </a:solidFill>
                <a:latin typeface="Georgia"/>
                <a:ea typeface="Georgia"/>
                <a:cs typeface="Georgia"/>
                <a:sym typeface="Georgia"/>
              </a:rPr>
              <a:t>financial</a:t>
            </a:r>
            <a:r>
              <a:rPr lang="en" dirty="0">
                <a:solidFill>
                  <a:srgbClr val="7EAA56"/>
                </a:solidFill>
                <a:latin typeface="Georgia"/>
                <a:ea typeface="Georgia"/>
                <a:cs typeface="Georgia"/>
                <a:sym typeface="Georgia"/>
              </a:rPr>
              <a:t> </a:t>
            </a:r>
            <a:r>
              <a:rPr lang="en" b="1" dirty="0" smtClean="0">
                <a:solidFill>
                  <a:srgbClr val="7EAA56"/>
                </a:solidFill>
                <a:latin typeface="Georgia"/>
                <a:ea typeface="Georgia"/>
                <a:cs typeface="Georgia"/>
                <a:sym typeface="Georgia"/>
              </a:rPr>
              <a:t>effectiveness</a:t>
            </a:r>
            <a:r>
              <a:rPr lang="en" dirty="0" smtClean="0">
                <a:solidFill>
                  <a:srgbClr val="7EAA56"/>
                </a:solidFill>
                <a:latin typeface="Georgia"/>
                <a:ea typeface="Georgia"/>
                <a:cs typeface="Georgia"/>
                <a:sym typeface="Georgia"/>
              </a:rPr>
              <a:t>.” </a:t>
            </a:r>
            <a:r>
              <a:rPr lang="en" dirty="0">
                <a:solidFill>
                  <a:srgbClr val="7EAA56"/>
                </a:solidFill>
                <a:latin typeface="Georgia"/>
                <a:ea typeface="Georgia"/>
                <a:cs typeface="Georgia"/>
                <a:sym typeface="Georgia"/>
              </a:rPr>
              <a:t>(Liverpool)</a:t>
            </a:r>
          </a:p>
          <a:p>
            <a:pPr marL="453451"/>
            <a:r>
              <a:rPr lang="en" dirty="0">
                <a:solidFill>
                  <a:srgbClr val="7EAA56"/>
                </a:solidFill>
                <a:latin typeface="Georgia"/>
                <a:ea typeface="Georgia"/>
                <a:cs typeface="Georgia"/>
                <a:sym typeface="Georgia"/>
              </a:rPr>
              <a:t>“This will increase flexibility and offer opportunities for course production and presentation to be managed more effectively, improving productivity and delivery timescales and be </a:t>
            </a:r>
            <a:r>
              <a:rPr lang="en" b="1" dirty="0">
                <a:solidFill>
                  <a:srgbClr val="7EAA56"/>
                </a:solidFill>
                <a:latin typeface="Georgia"/>
                <a:ea typeface="Georgia"/>
                <a:cs typeface="Georgia"/>
                <a:sym typeface="Georgia"/>
              </a:rPr>
              <a:t>more cost effective</a:t>
            </a:r>
            <a:r>
              <a:rPr lang="en" dirty="0">
                <a:solidFill>
                  <a:srgbClr val="7EAA56"/>
                </a:solidFill>
                <a:latin typeface="Georgia"/>
                <a:ea typeface="Georgia"/>
                <a:cs typeface="Georgia"/>
                <a:sym typeface="Georgia"/>
              </a:rPr>
              <a:t>.” (Open Uni</a:t>
            </a:r>
            <a:r>
              <a:rPr lang="en" dirty="0" smtClean="0">
                <a:solidFill>
                  <a:srgbClr val="7EAA56"/>
                </a:solidFill>
                <a:latin typeface="Georgia"/>
                <a:ea typeface="Georgia"/>
                <a:cs typeface="Georgia"/>
                <a:sym typeface="Georgia"/>
              </a:rPr>
              <a:t>)</a:t>
            </a:r>
          </a:p>
          <a:p>
            <a:pPr marL="452438" indent="-452438"/>
            <a:r>
              <a:rPr lang="en" dirty="0" smtClean="0">
                <a:solidFill>
                  <a:schemeClr val="bg1">
                    <a:lumMod val="50000"/>
                  </a:schemeClr>
                </a:solidFill>
                <a:latin typeface="Georgia"/>
                <a:ea typeface="Georgia"/>
                <a:cs typeface="Georgia"/>
                <a:sym typeface="Georgia"/>
              </a:rPr>
              <a:t>But</a:t>
            </a:r>
            <a:endParaRPr lang="en" dirty="0">
              <a:solidFill>
                <a:schemeClr val="bg1">
                  <a:lumMod val="50000"/>
                </a:schemeClr>
              </a:solidFill>
              <a:latin typeface="Georgia"/>
              <a:ea typeface="Georgia"/>
              <a:cs typeface="Georgia"/>
              <a:sym typeface="Georgia"/>
            </a:endParaRPr>
          </a:p>
          <a:p>
            <a:pPr marL="453451"/>
            <a:r>
              <a:rPr lang="en" dirty="0" smtClean="0">
                <a:solidFill>
                  <a:srgbClr val="7EAA56"/>
                </a:solidFill>
                <a:latin typeface="Georgia"/>
                <a:ea typeface="Georgia"/>
                <a:cs typeface="Georgia"/>
                <a:sym typeface="Georgia"/>
              </a:rPr>
              <a:t>“</a:t>
            </a:r>
            <a:r>
              <a:rPr lang="en" dirty="0">
                <a:solidFill>
                  <a:srgbClr val="7EAA56"/>
                </a:solidFill>
                <a:latin typeface="Georgia"/>
                <a:ea typeface="Georgia"/>
                <a:cs typeface="Georgia"/>
                <a:sym typeface="Georgia"/>
              </a:rPr>
              <a:t>For schools that allocate teaching loads according to a model, eLearning contribution could be built into the model </a:t>
            </a:r>
            <a:r>
              <a:rPr lang="en" b="1" dirty="0">
                <a:solidFill>
                  <a:srgbClr val="7EAA56"/>
                </a:solidFill>
                <a:latin typeface="Georgia"/>
                <a:ea typeface="Georgia"/>
                <a:cs typeface="Georgia"/>
                <a:sym typeface="Georgia"/>
              </a:rPr>
              <a:t>if staffing and funding level allow</a:t>
            </a:r>
            <a:r>
              <a:rPr lang="en" dirty="0">
                <a:solidFill>
                  <a:srgbClr val="7EAA56"/>
                </a:solidFill>
                <a:latin typeface="Georgia"/>
                <a:ea typeface="Georgia"/>
                <a:cs typeface="Georgia"/>
                <a:sym typeface="Georgia"/>
              </a:rPr>
              <a:t>. eLearning preparation grants could provide another incentive.” (Wits)</a:t>
            </a:r>
          </a:p>
          <a:p>
            <a:pPr marL="453451"/>
            <a:endParaRPr lang="en"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3296097435"/>
      </p:ext>
    </p:extLst>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pic>
        <p:nvPicPr>
          <p:cNvPr id="442" name="Shape 442"/>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43" name="Shape 443"/>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Economic capital cont.</a:t>
            </a:r>
          </a:p>
          <a:p>
            <a:pPr>
              <a:spcAft>
                <a:spcPts val="0"/>
              </a:spcAft>
            </a:pPr>
            <a:r>
              <a:rPr lang="en" dirty="0">
                <a:solidFill>
                  <a:srgbClr val="737373"/>
                </a:solidFill>
                <a:latin typeface="Georgia" panose="02040502050405020303" pitchFamily="18" charset="0"/>
                <a:ea typeface="Muli"/>
                <a:cs typeface="Muli"/>
                <a:sym typeface="Muli"/>
              </a:rPr>
              <a:t>Open Uni explicitly mentions changing funding arrangements in UK higher education, specifically the reduction of government spending</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“We do know that the substantial reduction in Government spending will significantly affect the University’s future markets and offerings. The OU may thrive in this new market by continuing to deliver its core business, a high quality, lower cost, more flexible student learning experience. But to continue to do this will require increased efficiency and responsiveness in the processes of designing, developing and delivering an enhanced learning experience, and we need to ensure that the technologies that enable these activities are robust, reliable and fit for purpose.”</a:t>
            </a:r>
          </a:p>
          <a:p>
            <a:pPr marL="453451"/>
            <a:r>
              <a:rPr lang="en" dirty="0">
                <a:solidFill>
                  <a:srgbClr val="7EAA56"/>
                </a:solidFill>
                <a:latin typeface="Georgia"/>
                <a:ea typeface="Georgia"/>
                <a:cs typeface="Georgia"/>
                <a:sym typeface="Georgia"/>
              </a:rPr>
              <a:t>“Divergence in the UK funding arrangements: The overarching strategy should set the framework for learning and teaching for all OU students, with sufficient flexibility to meet the requirements </a:t>
            </a:r>
            <a:r>
              <a:rPr lang="en" dirty="0" smtClean="0">
                <a:solidFill>
                  <a:srgbClr val="7EAA56"/>
                </a:solidFill>
                <a:latin typeface="Georgia"/>
                <a:ea typeface="Georgia"/>
                <a:cs typeface="Georgia"/>
                <a:sym typeface="Georgia"/>
              </a:rPr>
              <a:t>of </a:t>
            </a:r>
            <a:r>
              <a:rPr lang="en" dirty="0">
                <a:solidFill>
                  <a:srgbClr val="7EAA56"/>
                </a:solidFill>
                <a:latin typeface="Georgia"/>
                <a:ea typeface="Georgia"/>
                <a:cs typeface="Georgia"/>
                <a:sym typeface="Georgia"/>
              </a:rPr>
              <a:t>diverging policy agendas.”</a:t>
            </a: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428710537"/>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pic>
        <p:nvPicPr>
          <p:cNvPr id="463" name="Shape 463"/>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64" name="Shape 464"/>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Networks and collaboration (aspects of social capital</a:t>
            </a:r>
            <a:r>
              <a:rPr lang="en" sz="1800" dirty="0" smtClean="0">
                <a:solidFill>
                  <a:srgbClr val="737373"/>
                </a:solidFill>
                <a:latin typeface="Georgia" panose="02040502050405020303" pitchFamily="18" charset="0"/>
                <a:ea typeface="Muli"/>
                <a:cs typeface="Muli"/>
                <a:sym typeface="Muli"/>
              </a:rPr>
              <a:t>)</a:t>
            </a:r>
          </a:p>
          <a:p>
            <a:pPr lvl="1" indent="452438"/>
            <a:r>
              <a:rPr lang="en" sz="1800" dirty="0" smtClean="0">
                <a:solidFill>
                  <a:srgbClr val="737373"/>
                </a:solidFill>
                <a:latin typeface="Georgia" panose="02040502050405020303" pitchFamily="18" charset="0"/>
                <a:ea typeface="Muli"/>
                <a:cs typeface="Muli"/>
                <a:sym typeface="Muli"/>
              </a:rPr>
              <a:t>Focus on the university in and as networks, and on CoPs</a:t>
            </a:r>
          </a:p>
          <a:p>
            <a:pPr lvl="1" indent="452438"/>
            <a:r>
              <a:rPr lang="en" sz="1800" dirty="0" smtClean="0">
                <a:solidFill>
                  <a:srgbClr val="737373"/>
                </a:solidFill>
                <a:latin typeface="Georgia" panose="02040502050405020303" pitchFamily="18" charset="0"/>
                <a:ea typeface="Muli"/>
                <a:cs typeface="Muli"/>
                <a:sym typeface="Muli"/>
              </a:rPr>
              <a:t>Much more attention in the UK</a:t>
            </a:r>
            <a:endParaRPr lang="en" sz="1800" dirty="0">
              <a:solidFill>
                <a:srgbClr val="737373"/>
              </a:solidFill>
              <a:latin typeface="Georgia" panose="02040502050405020303" pitchFamily="18" charset="0"/>
              <a:ea typeface="Muli"/>
              <a:cs typeface="Muli"/>
              <a:sym typeface="Muli"/>
            </a:endParaRP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“To continue to build capacity in all areas of elearning the University will maintain networks and communities of practice across the institution to develop, share and embed elearning practice. </a:t>
            </a:r>
            <a:r>
              <a:rPr lang="en" dirty="0" smtClean="0">
                <a:solidFill>
                  <a:srgbClr val="7EAA56"/>
                </a:solidFill>
                <a:latin typeface="Georgia"/>
                <a:ea typeface="Georgia"/>
                <a:cs typeface="Georgia"/>
                <a:sym typeface="Georgia"/>
              </a:rPr>
              <a:t>” </a:t>
            </a:r>
            <a:r>
              <a:rPr lang="en" dirty="0">
                <a:solidFill>
                  <a:srgbClr val="7EAA56"/>
                </a:solidFill>
                <a:latin typeface="Georgia"/>
                <a:ea typeface="Georgia"/>
                <a:cs typeface="Georgia"/>
                <a:sym typeface="Georgia"/>
              </a:rPr>
              <a:t>(Durham)</a:t>
            </a:r>
          </a:p>
          <a:p>
            <a:pPr marL="453451"/>
            <a:r>
              <a:rPr lang="en" dirty="0">
                <a:solidFill>
                  <a:srgbClr val="7EAA56"/>
                </a:solidFill>
                <a:latin typeface="Georgia"/>
                <a:ea typeface="Georgia"/>
                <a:cs typeface="Georgia"/>
                <a:sym typeface="Georgia"/>
              </a:rPr>
              <a:t>“An environment that connects and provides the opportunity for interaction for all the University’s communities and stakeholders, including staff, students, alumni, employers and the wider public.” (Lincoln)</a:t>
            </a:r>
          </a:p>
          <a:p>
            <a:pPr marL="453451"/>
            <a:r>
              <a:rPr lang="en" dirty="0">
                <a:solidFill>
                  <a:srgbClr val="7EAA56"/>
                </a:solidFill>
                <a:latin typeface="Georgia"/>
                <a:ea typeface="Georgia"/>
                <a:cs typeface="Georgia"/>
                <a:sym typeface="Georgia"/>
              </a:rPr>
              <a:t>“Support learners in building knowledge collaboratively and engaging in social learning” (Open Uni)</a:t>
            </a:r>
          </a:p>
          <a:p>
            <a:pPr marL="453451"/>
            <a:r>
              <a:rPr lang="en" dirty="0">
                <a:solidFill>
                  <a:srgbClr val="7EAA56"/>
                </a:solidFill>
                <a:latin typeface="Georgia"/>
                <a:ea typeface="Georgia"/>
                <a:cs typeface="Georgia"/>
                <a:sym typeface="Georgia"/>
              </a:rPr>
              <a:t>“Reduce isolation of the distance learner – between novice and expert, and between peers through online communities of learning and practice” (Open Uni)</a:t>
            </a:r>
          </a:p>
          <a:p>
            <a:pPr marL="453451"/>
            <a:endParaRPr dirty="0">
              <a:solidFill>
                <a:srgbClr val="7EAA56"/>
              </a:solidFill>
              <a:latin typeface="Georgia"/>
              <a:ea typeface="Georgia"/>
              <a:cs typeface="Georgia"/>
              <a:sym typeface="Georgia"/>
            </a:endParaRPr>
          </a:p>
          <a:p>
            <a:endParaRPr dirty="0">
              <a:solidFill>
                <a:srgbClr val="7EAA56"/>
              </a:solidFill>
              <a:latin typeface="Georgia"/>
              <a:ea typeface="Georgia"/>
              <a:cs typeface="Georgia"/>
              <a:sym typeface="Georgia"/>
            </a:endParaRPr>
          </a:p>
          <a:p>
            <a:endParaRPr dirty="0">
              <a:solidFill>
                <a:srgbClr val="737373"/>
              </a:solidFill>
              <a:latin typeface="Muli"/>
              <a:ea typeface="Muli"/>
              <a:cs typeface="Muli"/>
              <a:sym typeface="Muli"/>
            </a:endParaRPr>
          </a:p>
          <a:p>
            <a:endParaRPr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866470133"/>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pic>
        <p:nvPicPr>
          <p:cNvPr id="477" name="Shape 477"/>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78" name="Shape 478"/>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2000" dirty="0">
                <a:solidFill>
                  <a:srgbClr val="737373"/>
                </a:solidFill>
                <a:latin typeface="Georgia" panose="02040502050405020303" pitchFamily="18" charset="0"/>
                <a:ea typeface="Muli"/>
                <a:cs typeface="Muli"/>
                <a:sym typeface="Muli"/>
              </a:rPr>
              <a:t>Reputation and prestige (symbolic capital)</a:t>
            </a:r>
          </a:p>
          <a:p>
            <a:pPr>
              <a:spcAft>
                <a:spcPts val="0"/>
              </a:spcAft>
            </a:pPr>
            <a:r>
              <a:rPr lang="en" sz="2000" dirty="0">
                <a:solidFill>
                  <a:srgbClr val="737373"/>
                </a:solidFill>
                <a:latin typeface="Georgia" panose="02040502050405020303" pitchFamily="18" charset="0"/>
                <a:ea typeface="Muli"/>
                <a:cs typeface="Muli"/>
                <a:sym typeface="Muli"/>
              </a:rPr>
              <a:t>M</a:t>
            </a:r>
            <a:r>
              <a:rPr lang="en" sz="2000" dirty="0" smtClean="0">
                <a:solidFill>
                  <a:srgbClr val="737373"/>
                </a:solidFill>
                <a:latin typeface="Georgia" panose="02040502050405020303" pitchFamily="18" charset="0"/>
                <a:ea typeface="Muli"/>
                <a:cs typeface="Muli"/>
                <a:sym typeface="Muli"/>
              </a:rPr>
              <a:t>ost dominant of </a:t>
            </a:r>
            <a:r>
              <a:rPr lang="en" sz="2000" dirty="0">
                <a:solidFill>
                  <a:srgbClr val="737373"/>
                </a:solidFill>
                <a:latin typeface="Georgia" panose="02040502050405020303" pitchFamily="18" charset="0"/>
                <a:ea typeface="Muli"/>
                <a:cs typeface="Muli"/>
                <a:sym typeface="Muli"/>
              </a:rPr>
              <a:t>all the </a:t>
            </a:r>
            <a:r>
              <a:rPr lang="en" sz="2000" dirty="0" smtClean="0">
                <a:solidFill>
                  <a:srgbClr val="737373"/>
                </a:solidFill>
                <a:latin typeface="Georgia" panose="02040502050405020303" pitchFamily="18" charset="0"/>
                <a:ea typeface="Muli"/>
                <a:cs typeface="Muli"/>
                <a:sym typeface="Muli"/>
              </a:rPr>
              <a:t>capitals</a:t>
            </a:r>
          </a:p>
          <a:p>
            <a:pPr marL="452438">
              <a:spcAft>
                <a:spcPts val="0"/>
              </a:spcAft>
            </a:pPr>
            <a:r>
              <a:rPr lang="en" sz="2000" dirty="0" smtClean="0">
                <a:solidFill>
                  <a:srgbClr val="737373"/>
                </a:solidFill>
                <a:latin typeface="Georgia" panose="02040502050405020303" pitchFamily="18" charset="0"/>
                <a:ea typeface="Muli"/>
                <a:cs typeface="Muli"/>
                <a:sym typeface="Muli"/>
              </a:rPr>
              <a:t>is </a:t>
            </a:r>
            <a:r>
              <a:rPr lang="en" sz="2000" dirty="0">
                <a:solidFill>
                  <a:srgbClr val="737373"/>
                </a:solidFill>
                <a:latin typeface="Georgia" panose="02040502050405020303" pitchFamily="18" charset="0"/>
                <a:ea typeface="Muli"/>
                <a:cs typeface="Muli"/>
                <a:sym typeface="Muli"/>
              </a:rPr>
              <a:t>second only (by weighted count) to access </a:t>
            </a:r>
            <a:r>
              <a:rPr lang="en" sz="2000" dirty="0" smtClean="0">
                <a:solidFill>
                  <a:srgbClr val="737373"/>
                </a:solidFill>
                <a:latin typeface="Georgia" panose="02040502050405020303" pitchFamily="18" charset="0"/>
                <a:ea typeface="Muli"/>
                <a:cs typeface="Muli"/>
                <a:sym typeface="Muli"/>
              </a:rPr>
              <a:t>overall </a:t>
            </a:r>
          </a:p>
          <a:p>
            <a:pPr marL="452438">
              <a:spcAft>
                <a:spcPts val="0"/>
              </a:spcAft>
            </a:pPr>
            <a:r>
              <a:rPr lang="en" sz="2000" dirty="0" smtClean="0">
                <a:solidFill>
                  <a:srgbClr val="737373"/>
                </a:solidFill>
                <a:latin typeface="Georgia" panose="02040502050405020303" pitchFamily="18" charset="0"/>
                <a:ea typeface="Muli"/>
                <a:cs typeface="Muli"/>
                <a:sym typeface="Muli"/>
              </a:rPr>
              <a:t>General </a:t>
            </a:r>
            <a:r>
              <a:rPr lang="en" sz="2000" dirty="0">
                <a:solidFill>
                  <a:srgbClr val="737373"/>
                </a:solidFill>
                <a:latin typeface="Georgia" panose="02040502050405020303" pitchFamily="18" charset="0"/>
                <a:ea typeface="Muli"/>
                <a:cs typeface="Muli"/>
                <a:sym typeface="Muli"/>
              </a:rPr>
              <a:t>focus on competitiveness, being “world class”, and enhancing reputation and status</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“In a rapidly changing world, where higher education is becoming increasingly global in nature, it aims to put in place measures that will maintain and enhance the position of the University as a world-class place of research informed learning.” (Glasgow)</a:t>
            </a:r>
          </a:p>
          <a:p>
            <a:pPr marL="453451"/>
            <a:r>
              <a:rPr lang="en" dirty="0">
                <a:solidFill>
                  <a:srgbClr val="7EAA56"/>
                </a:solidFill>
                <a:latin typeface="Georgia"/>
                <a:ea typeface="Georgia"/>
                <a:cs typeface="Georgia"/>
                <a:sym typeface="Georgia"/>
              </a:rPr>
              <a:t>“The University will maintain parity (as a minimum) with competitor institutions who are moving forward rapidly in this area” (Leeds)</a:t>
            </a:r>
          </a:p>
          <a:p>
            <a:pPr marL="453451"/>
            <a:r>
              <a:rPr lang="en" dirty="0">
                <a:solidFill>
                  <a:srgbClr val="7EAA56"/>
                </a:solidFill>
                <a:latin typeface="Georgia"/>
                <a:ea typeface="Georgia"/>
                <a:cs typeface="Georgia"/>
                <a:sym typeface="Georgia"/>
              </a:rPr>
              <a:t>“eLearning is a </a:t>
            </a:r>
            <a:r>
              <a:rPr lang="en" i="1" dirty="0">
                <a:solidFill>
                  <a:srgbClr val="7EAA56"/>
                </a:solidFill>
                <a:latin typeface="Georgia"/>
                <a:ea typeface="Georgia"/>
                <a:cs typeface="Georgia"/>
                <a:sym typeface="Georgia"/>
              </a:rPr>
              <a:t>sine qua non</a:t>
            </a:r>
            <a:r>
              <a:rPr lang="en" dirty="0">
                <a:solidFill>
                  <a:srgbClr val="7EAA56"/>
                </a:solidFill>
                <a:latin typeface="Georgia"/>
                <a:ea typeface="Georgia"/>
                <a:cs typeface="Georgia"/>
                <a:sym typeface="Georgia"/>
              </a:rPr>
              <a:t> for a university aspiring to world class status.” (Wits)</a:t>
            </a:r>
          </a:p>
          <a:p>
            <a:pPr marL="453451"/>
            <a:r>
              <a:rPr lang="en" dirty="0">
                <a:solidFill>
                  <a:srgbClr val="7EAA56"/>
                </a:solidFill>
                <a:latin typeface="Georgia"/>
                <a:ea typeface="Georgia"/>
                <a:cs typeface="Georgia"/>
                <a:sym typeface="Georgia"/>
              </a:rPr>
              <a:t>“According to the majority of faculty members, a more comprehensive application of ICT in L&amp;T will greatly strengthen SU’s esteem as a technologically advanced institution.” (Stellenbosch)</a:t>
            </a:r>
          </a:p>
          <a:p>
            <a:pPr marL="453451"/>
            <a:endParaRPr dirty="0">
              <a:solidFill>
                <a:srgbClr val="7EAA56"/>
              </a:solidFill>
              <a:latin typeface="Georgia"/>
              <a:ea typeface="Georgia"/>
              <a:cs typeface="Georgia"/>
              <a:sym typeface="Georgia"/>
            </a:endParaRPr>
          </a:p>
          <a:p>
            <a:pPr marL="453451"/>
            <a:endParaRPr sz="1200" dirty="0">
              <a:solidFill>
                <a:srgbClr val="7EAA56"/>
              </a:solidFill>
              <a:latin typeface="Georgia"/>
              <a:ea typeface="Georgia"/>
              <a:cs typeface="Georgia"/>
              <a:sym typeface="Georgia"/>
            </a:endParaRPr>
          </a:p>
        </p:txBody>
      </p:sp>
      <p:sp>
        <p:nvSpPr>
          <p:cNvPr id="6"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2421728884"/>
      </p:ext>
    </p:extLst>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pic>
        <p:nvPicPr>
          <p:cNvPr id="484" name="Shape 484"/>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485" name="Shape 485"/>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Reputation and prestige (symbolic capital) cont.</a:t>
            </a:r>
          </a:p>
          <a:p>
            <a:pPr>
              <a:spcAft>
                <a:spcPts val="0"/>
              </a:spcAft>
            </a:pPr>
            <a:r>
              <a:rPr lang="en" dirty="0">
                <a:solidFill>
                  <a:srgbClr val="737373"/>
                </a:solidFill>
                <a:latin typeface="Georgia" panose="02040502050405020303" pitchFamily="18" charset="0"/>
                <a:ea typeface="Muli"/>
                <a:cs typeface="Muli"/>
                <a:sym typeface="Muli"/>
              </a:rPr>
              <a:t>Seen as a means of attracting and retaining the best applicants and students</a:t>
            </a: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a:t>
            </a:r>
            <a:r>
              <a:rPr lang="en" b="1" dirty="0">
                <a:solidFill>
                  <a:srgbClr val="7EAA56"/>
                </a:solidFill>
                <a:latin typeface="Georgia" panose="02040502050405020303" pitchFamily="18" charset="0"/>
                <a:ea typeface="Georgia"/>
                <a:cs typeface="Georgia"/>
                <a:sym typeface="Georgia"/>
              </a:rPr>
              <a:t>Recruit</a:t>
            </a:r>
            <a:r>
              <a:rPr lang="en" dirty="0">
                <a:solidFill>
                  <a:srgbClr val="7EAA56"/>
                </a:solidFill>
                <a:latin typeface="Georgia" panose="02040502050405020303" pitchFamily="18" charset="0"/>
                <a:ea typeface="Georgia"/>
                <a:cs typeface="Georgia"/>
                <a:sym typeface="Georgia"/>
              </a:rPr>
              <a:t> and support high quality applicants from all backgrounds” (Leeds)</a:t>
            </a:r>
          </a:p>
          <a:p>
            <a:pPr>
              <a:spcAft>
                <a:spcPts val="0"/>
              </a:spcAft>
            </a:pPr>
            <a:r>
              <a:rPr lang="en" dirty="0">
                <a:solidFill>
                  <a:srgbClr val="737373"/>
                </a:solidFill>
                <a:latin typeface="Georgia" panose="02040502050405020303" pitchFamily="18" charset="0"/>
                <a:ea typeface="Muli"/>
                <a:cs typeface="Muli"/>
                <a:sym typeface="Muli"/>
              </a:rPr>
              <a:t>Also linked to maintaining or expanding “market share”</a:t>
            </a: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“Increase our global </a:t>
            </a:r>
            <a:r>
              <a:rPr lang="en" b="1" dirty="0">
                <a:solidFill>
                  <a:srgbClr val="7EAA56"/>
                </a:solidFill>
                <a:latin typeface="Georgia" panose="02040502050405020303" pitchFamily="18" charset="0"/>
                <a:ea typeface="Georgia"/>
                <a:cs typeface="Georgia"/>
                <a:sym typeface="Georgia"/>
              </a:rPr>
              <a:t>market share</a:t>
            </a:r>
            <a:r>
              <a:rPr lang="en" dirty="0">
                <a:solidFill>
                  <a:srgbClr val="7EAA56"/>
                </a:solidFill>
                <a:latin typeface="Georgia" panose="02040502050405020303" pitchFamily="18" charset="0"/>
                <a:ea typeface="Georgia"/>
                <a:cs typeface="Georgia"/>
                <a:sym typeface="Georgia"/>
              </a:rPr>
              <a:t>.” (Open Uni)</a:t>
            </a:r>
          </a:p>
          <a:p>
            <a:pPr>
              <a:spcAft>
                <a:spcPts val="0"/>
              </a:spcAft>
            </a:pPr>
            <a:r>
              <a:rPr lang="en" dirty="0">
                <a:solidFill>
                  <a:srgbClr val="737373"/>
                </a:solidFill>
                <a:latin typeface="Georgia" panose="02040502050405020303" pitchFamily="18" charset="0"/>
                <a:ea typeface="Muli"/>
                <a:cs typeface="Muli"/>
                <a:sym typeface="Muli"/>
              </a:rPr>
              <a:t>C</a:t>
            </a:r>
            <a:r>
              <a:rPr lang="en" dirty="0" smtClean="0">
                <a:solidFill>
                  <a:srgbClr val="737373"/>
                </a:solidFill>
                <a:latin typeface="Georgia" panose="02040502050405020303" pitchFamily="18" charset="0"/>
                <a:ea typeface="Muli"/>
                <a:cs typeface="Muli"/>
                <a:sym typeface="Muli"/>
              </a:rPr>
              <a:t>oncerns </a:t>
            </a:r>
            <a:r>
              <a:rPr lang="en" dirty="0">
                <a:solidFill>
                  <a:srgbClr val="737373"/>
                </a:solidFill>
                <a:latin typeface="Georgia" panose="02040502050405020303" pitchFamily="18" charset="0"/>
                <a:ea typeface="Muli"/>
                <a:cs typeface="Muli"/>
                <a:sym typeface="Muli"/>
              </a:rPr>
              <a:t>around “corporate identity” and “brand awareness”</a:t>
            </a: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“More importantly for some is that ICT should not change the corporate identity (‘The Matie brand’) of SU. </a:t>
            </a:r>
            <a:r>
              <a:rPr lang="en" b="1" dirty="0">
                <a:solidFill>
                  <a:srgbClr val="7EAA56"/>
                </a:solidFill>
                <a:latin typeface="Georgia" panose="02040502050405020303" pitchFamily="18" charset="0"/>
                <a:ea typeface="Georgia"/>
                <a:cs typeface="Georgia"/>
                <a:sym typeface="Georgia"/>
              </a:rPr>
              <a:t>The SU trade-mark experience </a:t>
            </a:r>
            <a:r>
              <a:rPr lang="en" dirty="0">
                <a:solidFill>
                  <a:srgbClr val="7EAA56"/>
                </a:solidFill>
                <a:latin typeface="Georgia" panose="02040502050405020303" pitchFamily="18" charset="0"/>
                <a:ea typeface="Georgia"/>
                <a:cs typeface="Georgia"/>
                <a:sym typeface="Georgia"/>
              </a:rPr>
              <a:t>of generous contact between the student and the lecturer is of critical importance and may not be lost as a result of the technological mediation of L&amp;T.” (Stellenbosch)</a:t>
            </a: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1122039231"/>
      </p:ext>
    </p:extLst>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Shape 491"/>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1800" dirty="0">
                <a:solidFill>
                  <a:srgbClr val="737373"/>
                </a:solidFill>
                <a:latin typeface="Georgia" panose="02040502050405020303" pitchFamily="18" charset="0"/>
                <a:ea typeface="Muli"/>
                <a:cs typeface="Muli"/>
                <a:sym typeface="Muli"/>
              </a:rPr>
              <a:t>Reputation and prestige (symbolic capital) cont.</a:t>
            </a:r>
          </a:p>
          <a:p>
            <a:pPr>
              <a:spcAft>
                <a:spcPts val="0"/>
              </a:spcAft>
            </a:pPr>
            <a:r>
              <a:rPr lang="en" sz="1800" dirty="0">
                <a:solidFill>
                  <a:srgbClr val="737373"/>
                </a:solidFill>
                <a:latin typeface="Georgia" panose="02040502050405020303" pitchFamily="18" charset="0"/>
                <a:ea typeface="Muli"/>
                <a:cs typeface="Muli"/>
                <a:sym typeface="Muli"/>
              </a:rPr>
              <a:t> A range of other concerns are co-opted into this, such as openness and access</a:t>
            </a: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“We also need to determine the role which the VLE is to play in promoting our global ambitions. Development of </a:t>
            </a:r>
            <a:r>
              <a:rPr lang="en" b="1" dirty="0">
                <a:solidFill>
                  <a:srgbClr val="7EAA56"/>
                </a:solidFill>
                <a:latin typeface="Georgia" panose="02040502050405020303" pitchFamily="18" charset="0"/>
                <a:ea typeface="Georgia"/>
                <a:cs typeface="Georgia"/>
                <a:sym typeface="Georgia"/>
              </a:rPr>
              <a:t>OER</a:t>
            </a:r>
            <a:r>
              <a:rPr lang="en" dirty="0">
                <a:solidFill>
                  <a:srgbClr val="7EAA56"/>
                </a:solidFill>
                <a:latin typeface="Georgia" panose="02040502050405020303" pitchFamily="18" charset="0"/>
                <a:ea typeface="Georgia"/>
                <a:cs typeface="Georgia"/>
                <a:sym typeface="Georgia"/>
              </a:rPr>
              <a:t> can provide the world with a window on our University and help create </a:t>
            </a:r>
            <a:r>
              <a:rPr lang="en" b="1" dirty="0">
                <a:solidFill>
                  <a:srgbClr val="7EAA56"/>
                </a:solidFill>
                <a:latin typeface="Georgia" panose="02040502050405020303" pitchFamily="18" charset="0"/>
                <a:ea typeface="Georgia"/>
                <a:cs typeface="Georgia"/>
                <a:sym typeface="Georgia"/>
              </a:rPr>
              <a:t>a global brand </a:t>
            </a:r>
            <a:r>
              <a:rPr lang="en" dirty="0">
                <a:solidFill>
                  <a:srgbClr val="7EAA56"/>
                </a:solidFill>
                <a:latin typeface="Georgia" panose="02040502050405020303" pitchFamily="18" charset="0"/>
                <a:ea typeface="Georgia"/>
                <a:cs typeface="Georgia"/>
                <a:sym typeface="Georgia"/>
              </a:rPr>
              <a:t>which will, in turn, help secure our future.” (Lincoln)</a:t>
            </a:r>
          </a:p>
          <a:p>
            <a:pPr marL="453451"/>
            <a:r>
              <a:rPr lang="en" dirty="0">
                <a:solidFill>
                  <a:srgbClr val="7EAA56"/>
                </a:solidFill>
                <a:latin typeface="Georgia" panose="02040502050405020303" pitchFamily="18" charset="0"/>
                <a:ea typeface="Georgia"/>
                <a:cs typeface="Georgia"/>
                <a:sym typeface="Georgia"/>
              </a:rPr>
              <a:t>“Rivalry and </a:t>
            </a:r>
            <a:r>
              <a:rPr lang="en" b="1" dirty="0">
                <a:solidFill>
                  <a:srgbClr val="7EAA56"/>
                </a:solidFill>
                <a:latin typeface="Georgia" panose="02040502050405020303" pitchFamily="18" charset="0"/>
                <a:ea typeface="Georgia"/>
                <a:cs typeface="Georgia"/>
                <a:sym typeface="Georgia"/>
              </a:rPr>
              <a:t>competition</a:t>
            </a:r>
            <a:r>
              <a:rPr lang="en" dirty="0">
                <a:solidFill>
                  <a:srgbClr val="7EAA56"/>
                </a:solidFill>
                <a:latin typeface="Georgia" panose="02040502050405020303" pitchFamily="18" charset="0"/>
                <a:ea typeface="Georgia"/>
                <a:cs typeface="Georgia"/>
                <a:sym typeface="Georgia"/>
              </a:rPr>
              <a:t> in international higher and corporate education is increasing rapidly and technology is used to enhance the effectiveness of teaching and learning, e.g. by increasing access and harnessing the fast pace of technological advances.” (Unisa)</a:t>
            </a:r>
          </a:p>
        </p:txBody>
      </p:sp>
      <p:pic>
        <p:nvPicPr>
          <p:cNvPr id="492" name="Shape 492"/>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Resource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2255725521"/>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983499" y="6094400"/>
            <a:ext cx="6893182" cy="448000"/>
          </a:xfrm>
          <a:prstGeom prst="rect">
            <a:avLst/>
          </a:prstGeom>
        </p:spPr>
        <p:txBody>
          <a:bodyPr lIns="107269" tIns="107269" rIns="107269" bIns="107269" anchor="t" anchorCtr="0">
            <a:noAutofit/>
          </a:bodyPr>
          <a:lstStyle/>
          <a:p>
            <a:r>
              <a:rPr lang="en" sz="1200">
                <a:solidFill>
                  <a:srgbClr val="737373"/>
                </a:solidFill>
                <a:highlight>
                  <a:srgbClr val="FFFFFF"/>
                </a:highlight>
                <a:latin typeface="Muli"/>
                <a:ea typeface="Muli"/>
                <a:cs typeface="Muli"/>
                <a:sym typeface="Muli"/>
              </a:rPr>
              <a:t>Credit Suisse Research Institute, Global Wealth Report 2015, October 2015</a:t>
            </a:r>
            <a:r>
              <a:rPr lang="en" sz="1200">
                <a:solidFill>
                  <a:srgbClr val="999999"/>
                </a:solidFill>
                <a:highlight>
                  <a:srgbClr val="FFFFFF"/>
                </a:highlight>
                <a:latin typeface="Muli"/>
                <a:ea typeface="Muli"/>
                <a:cs typeface="Muli"/>
                <a:sym typeface="Muli"/>
              </a:rPr>
              <a:t> </a:t>
            </a:r>
            <a:r>
              <a:rPr lang="en" sz="1200" u="sng">
                <a:solidFill>
                  <a:schemeClr val="hlink"/>
                </a:solidFill>
                <a:highlight>
                  <a:srgbClr val="FFFFFF"/>
                </a:highlight>
                <a:latin typeface="Muli"/>
                <a:ea typeface="Muli"/>
                <a:cs typeface="Muli"/>
                <a:sym typeface="Muli"/>
                <a:hlinkClick r:id="rId3"/>
              </a:rPr>
              <a:t>http://inequality.org/global-inequality/</a:t>
            </a:r>
          </a:p>
          <a:p>
            <a:endParaRPr sz="1200">
              <a:solidFill>
                <a:srgbClr val="999999"/>
              </a:solidFill>
              <a:highlight>
                <a:srgbClr val="FFFFFF"/>
              </a:highlight>
              <a:latin typeface="Muli"/>
              <a:ea typeface="Muli"/>
              <a:cs typeface="Muli"/>
              <a:sym typeface="Muli"/>
            </a:endParaRPr>
          </a:p>
        </p:txBody>
      </p:sp>
      <p:pic>
        <p:nvPicPr>
          <p:cNvPr id="108" name="Shape 108"/>
          <p:cNvPicPr preferRelativeResize="0"/>
          <p:nvPr/>
        </p:nvPicPr>
        <p:blipFill>
          <a:blip r:embed="rId4">
            <a:alphaModFix/>
          </a:blip>
          <a:stretch>
            <a:fillRect/>
          </a:stretch>
        </p:blipFill>
        <p:spPr>
          <a:xfrm>
            <a:off x="991202" y="820050"/>
            <a:ext cx="7033013" cy="5217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pic>
        <p:nvPicPr>
          <p:cNvPr id="505" name="Shape 505"/>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506" name="Shape 506"/>
          <p:cNvSpPr txBox="1">
            <a:spLocks noGrp="1"/>
          </p:cNvSpPr>
          <p:nvPr>
            <p:ph type="body" idx="1"/>
          </p:nvPr>
        </p:nvSpPr>
        <p:spPr>
          <a:xfrm>
            <a:off x="307317" y="1384267"/>
            <a:ext cx="8400780" cy="5372000"/>
          </a:xfrm>
          <a:prstGeom prst="rect">
            <a:avLst/>
          </a:prstGeom>
        </p:spPr>
        <p:txBody>
          <a:bodyPr lIns="90675" tIns="90675" rIns="90675" bIns="90675" anchor="t" anchorCtr="0">
            <a:noAutofit/>
          </a:bodyPr>
          <a:lstStyle/>
          <a:p>
            <a:r>
              <a:rPr lang="en" sz="2000" dirty="0">
                <a:solidFill>
                  <a:srgbClr val="737373"/>
                </a:solidFill>
                <a:latin typeface="Georgia" panose="02040502050405020303" pitchFamily="18" charset="0"/>
                <a:ea typeface="Muli"/>
                <a:cs typeface="Muli"/>
                <a:sym typeface="Muli"/>
              </a:rPr>
              <a:t>Dignity</a:t>
            </a:r>
          </a:p>
          <a:p>
            <a:pPr>
              <a:spcAft>
                <a:spcPts val="0"/>
              </a:spcAft>
            </a:pPr>
            <a:r>
              <a:rPr lang="en" sz="1800" dirty="0">
                <a:solidFill>
                  <a:srgbClr val="737373"/>
                </a:solidFill>
                <a:latin typeface="Georgia" panose="02040502050405020303" pitchFamily="18" charset="0"/>
                <a:ea typeface="Muli"/>
                <a:cs typeface="Muli"/>
                <a:sym typeface="Muli"/>
              </a:rPr>
              <a:t>The lowest responding category </a:t>
            </a:r>
            <a:r>
              <a:rPr lang="en" sz="1800" dirty="0" smtClean="0">
                <a:solidFill>
                  <a:srgbClr val="737373"/>
                </a:solidFill>
                <a:latin typeface="Georgia" panose="02040502050405020303" pitchFamily="18" charset="0"/>
                <a:ea typeface="Muli"/>
                <a:cs typeface="Muli"/>
                <a:sym typeface="Muli"/>
              </a:rPr>
              <a:t>overall</a:t>
            </a:r>
          </a:p>
          <a:p>
            <a:pPr>
              <a:spcAft>
                <a:spcPts val="0"/>
              </a:spcAft>
            </a:pPr>
            <a:r>
              <a:rPr lang="en" sz="1800" dirty="0" smtClean="0">
                <a:solidFill>
                  <a:srgbClr val="737373"/>
                </a:solidFill>
                <a:latin typeface="Georgia" panose="02040502050405020303" pitchFamily="18" charset="0"/>
                <a:ea typeface="Muli"/>
                <a:cs typeface="Muli"/>
                <a:sym typeface="Muli"/>
              </a:rPr>
              <a:t>General focus on students </a:t>
            </a:r>
            <a:r>
              <a:rPr lang="en" sz="1800" dirty="0">
                <a:solidFill>
                  <a:srgbClr val="737373"/>
                </a:solidFill>
                <a:latin typeface="Georgia" panose="02040502050405020303" pitchFamily="18" charset="0"/>
                <a:ea typeface="Muli"/>
                <a:cs typeface="Muli"/>
                <a:sym typeface="Muli"/>
              </a:rPr>
              <a:t>with disability</a:t>
            </a:r>
            <a:r>
              <a:rPr lang="en" sz="1800" dirty="0">
                <a:solidFill>
                  <a:srgbClr val="737373"/>
                </a:solidFill>
                <a:latin typeface="Muli"/>
                <a:ea typeface="Muli"/>
                <a:cs typeface="Muli"/>
                <a:sym typeface="Muli"/>
              </a:rPr>
              <a:t>.</a:t>
            </a:r>
          </a:p>
          <a:p>
            <a:pPr>
              <a:spcAft>
                <a:spcPts val="0"/>
              </a:spcAft>
            </a:pPr>
            <a:endParaRPr sz="600" dirty="0">
              <a:solidFill>
                <a:srgbClr val="737373"/>
              </a:solidFill>
              <a:latin typeface="Muli"/>
              <a:ea typeface="Muli"/>
              <a:cs typeface="Muli"/>
              <a:sym typeface="Muli"/>
            </a:endParaRPr>
          </a:p>
          <a:p>
            <a:pPr marL="453451"/>
            <a:r>
              <a:rPr lang="en" dirty="0">
                <a:solidFill>
                  <a:srgbClr val="7EAA56"/>
                </a:solidFill>
                <a:latin typeface="Georgia"/>
                <a:ea typeface="Georgia"/>
                <a:cs typeface="Georgia"/>
                <a:sym typeface="Georgia"/>
              </a:rPr>
              <a:t>“E-learning can enhance learning opportunities for disabled students and can provide a more inclusive environment than is sometimes afforded by conventional teaching; however it also has the potential to exclude some learners if not designed carefully. It </a:t>
            </a:r>
            <a:r>
              <a:rPr lang="en" b="1" dirty="0">
                <a:solidFill>
                  <a:srgbClr val="7EAA56"/>
                </a:solidFill>
                <a:latin typeface="Georgia"/>
                <a:ea typeface="Georgia"/>
                <a:cs typeface="Georgia"/>
                <a:sym typeface="Georgia"/>
              </a:rPr>
              <a:t>is essential that the needs of all learners are considered</a:t>
            </a:r>
            <a:r>
              <a:rPr lang="en" dirty="0">
                <a:solidFill>
                  <a:srgbClr val="7EAA56"/>
                </a:solidFill>
                <a:latin typeface="Georgia"/>
                <a:ea typeface="Georgia"/>
                <a:cs typeface="Georgia"/>
                <a:sym typeface="Georgia"/>
              </a:rPr>
              <a:t> where fully online activities are introduced into courses.” (Uni College London)</a:t>
            </a:r>
          </a:p>
          <a:p>
            <a:pPr marL="453451"/>
            <a:r>
              <a:rPr lang="en" dirty="0">
                <a:solidFill>
                  <a:srgbClr val="7EAA56"/>
                </a:solidFill>
                <a:latin typeface="Georgia"/>
                <a:ea typeface="Georgia"/>
                <a:cs typeface="Georgia"/>
                <a:sym typeface="Georgia"/>
              </a:rPr>
              <a:t>“The University will continue to work towards developing systems to support access for all and ensure, in particular, that any potential conflicts to our commitment to support widening participation are addressed. The University commits to ensure that it is pro-active in addressing students' differing abilities to access technologies, either </a:t>
            </a:r>
            <a:r>
              <a:rPr lang="en" b="1" dirty="0">
                <a:solidFill>
                  <a:srgbClr val="7EAA56"/>
                </a:solidFill>
                <a:latin typeface="Georgia"/>
                <a:ea typeface="Georgia"/>
                <a:cs typeface="Georgia"/>
                <a:sym typeface="Georgia"/>
              </a:rPr>
              <a:t>because of location, special needs or the cost of the technology </a:t>
            </a:r>
            <a:r>
              <a:rPr lang="en" dirty="0">
                <a:solidFill>
                  <a:srgbClr val="7EAA56"/>
                </a:solidFill>
                <a:latin typeface="Georgia"/>
                <a:ea typeface="Georgia"/>
                <a:cs typeface="Georgia"/>
                <a:sym typeface="Georgia"/>
              </a:rPr>
              <a:t>needed to access the materials.” (Durham)</a:t>
            </a:r>
          </a:p>
        </p:txBody>
      </p:sp>
      <p:sp>
        <p:nvSpPr>
          <p:cNvPr id="507" name="Shape 507"/>
          <p:cNvSpPr txBox="1">
            <a:spLocks noGrp="1"/>
          </p:cNvSpPr>
          <p:nvPr>
            <p:ph type="title"/>
          </p:nvPr>
        </p:nvSpPr>
        <p:spPr>
          <a:xfrm>
            <a:off x="307317" y="186967"/>
            <a:ext cx="8400780" cy="1400400"/>
          </a:xfrm>
          <a:prstGeom prst="rect">
            <a:avLst/>
          </a:prstGeom>
        </p:spPr>
        <p:txBody>
          <a:bodyPr lIns="90675" tIns="90675" rIns="90675" bIns="90675" anchor="t" anchorCtr="0">
            <a:noAutofit/>
          </a:bodyPr>
          <a:lstStyle/>
          <a:p>
            <a:pPr algn="ctr"/>
            <a:endParaRPr lang="en" dirty="0">
              <a:solidFill>
                <a:srgbClr val="7EAA56"/>
              </a:solidFill>
              <a:latin typeface="Quicksand"/>
              <a:ea typeface="Quicksand"/>
              <a:cs typeface="Quicksand"/>
              <a:sym typeface="Quicksand"/>
            </a:endParaRPr>
          </a:p>
          <a:p>
            <a:pPr algn="ctr"/>
            <a:endParaRPr lang="en" sz="2000" dirty="0">
              <a:solidFill>
                <a:srgbClr val="737373"/>
              </a:solidFill>
              <a:latin typeface="Muli"/>
              <a:ea typeface="Muli"/>
              <a:cs typeface="Muli"/>
              <a:sym typeface="Muli"/>
            </a:endParaRPr>
          </a:p>
        </p:txBody>
      </p:sp>
      <p:sp>
        <p:nvSpPr>
          <p:cNvPr id="5" name="Shape 348"/>
          <p:cNvSpPr txBox="1">
            <a:spLocks/>
          </p:cNvSpPr>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smtClean="0">
                <a:solidFill>
                  <a:srgbClr val="7EAA56"/>
                </a:solidFill>
                <a:ea typeface="Quicksand"/>
                <a:cs typeface="Quicksand"/>
                <a:sym typeface="Quicksand"/>
              </a:rPr>
              <a:t>Key Findings </a:t>
            </a:r>
            <a:r>
              <a:rPr lang="en" sz="3200" b="0" smtClean="0">
                <a:solidFill>
                  <a:srgbClr val="737373"/>
                </a:solidFill>
                <a:ea typeface="Muli"/>
                <a:cs typeface="Muli"/>
                <a:sym typeface="Muli"/>
              </a:rPr>
              <a:t>Existential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1045142333"/>
      </p:ext>
    </p:extLst>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pic>
        <p:nvPicPr>
          <p:cNvPr id="512" name="Shape 512"/>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513" name="Shape 513"/>
          <p:cNvSpPr txBox="1">
            <a:spLocks noGrp="1"/>
          </p:cNvSpPr>
          <p:nvPr>
            <p:ph type="body" idx="1"/>
          </p:nvPr>
        </p:nvSpPr>
        <p:spPr>
          <a:xfrm>
            <a:off x="307317" y="1384267"/>
            <a:ext cx="8070688" cy="5372000"/>
          </a:xfrm>
          <a:prstGeom prst="rect">
            <a:avLst/>
          </a:prstGeom>
        </p:spPr>
        <p:txBody>
          <a:bodyPr lIns="90675" tIns="90675" rIns="90675" bIns="90675" anchor="t" anchorCtr="0">
            <a:noAutofit/>
          </a:bodyPr>
          <a:lstStyle/>
          <a:p>
            <a:r>
              <a:rPr lang="en" sz="1800" dirty="0" smtClean="0">
                <a:solidFill>
                  <a:srgbClr val="737373"/>
                </a:solidFill>
                <a:latin typeface="Georgia" panose="02040502050405020303" pitchFamily="18" charset="0"/>
                <a:ea typeface="Muli"/>
                <a:cs typeface="Muli"/>
                <a:sym typeface="Muli"/>
              </a:rPr>
              <a:t>Dignity.</a:t>
            </a:r>
            <a:endParaRPr lang="en" sz="1800" dirty="0">
              <a:solidFill>
                <a:srgbClr val="737373"/>
              </a:solidFill>
              <a:latin typeface="Georgia" panose="02040502050405020303" pitchFamily="18" charset="0"/>
              <a:ea typeface="Muli"/>
              <a:cs typeface="Muli"/>
              <a:sym typeface="Muli"/>
            </a:endParaRPr>
          </a:p>
          <a:p>
            <a:pPr>
              <a:spcAft>
                <a:spcPts val="0"/>
              </a:spcAft>
            </a:pPr>
            <a:r>
              <a:rPr lang="en" sz="1800" dirty="0">
                <a:solidFill>
                  <a:srgbClr val="737373"/>
                </a:solidFill>
                <a:latin typeface="Georgia" panose="02040502050405020303" pitchFamily="18" charset="0"/>
                <a:ea typeface="Muli"/>
                <a:cs typeface="Muli"/>
                <a:sym typeface="Muli"/>
              </a:rPr>
              <a:t>A</a:t>
            </a:r>
            <a:r>
              <a:rPr lang="en" sz="1800" dirty="0" smtClean="0">
                <a:solidFill>
                  <a:srgbClr val="737373"/>
                </a:solidFill>
                <a:latin typeface="Georgia" panose="02040502050405020303" pitchFamily="18" charset="0"/>
                <a:ea typeface="Muli"/>
                <a:cs typeface="Muli"/>
                <a:sym typeface="Muli"/>
              </a:rPr>
              <a:t>cknowledgment </a:t>
            </a:r>
            <a:r>
              <a:rPr lang="en" sz="1800" dirty="0">
                <a:solidFill>
                  <a:srgbClr val="737373"/>
                </a:solidFill>
                <a:latin typeface="Georgia" panose="02040502050405020303" pitchFamily="18" charset="0"/>
                <a:ea typeface="Muli"/>
                <a:cs typeface="Muli"/>
                <a:sym typeface="Muli"/>
              </a:rPr>
              <a:t>of </a:t>
            </a:r>
            <a:r>
              <a:rPr lang="en" sz="1800" dirty="0" smtClean="0">
                <a:solidFill>
                  <a:srgbClr val="737373"/>
                </a:solidFill>
                <a:latin typeface="Georgia" panose="02040502050405020303" pitchFamily="18" charset="0"/>
                <a:ea typeface="Muli"/>
                <a:cs typeface="Muli"/>
                <a:sym typeface="Muli"/>
              </a:rPr>
              <a:t>need </a:t>
            </a:r>
            <a:r>
              <a:rPr lang="en" sz="1800" dirty="0">
                <a:solidFill>
                  <a:srgbClr val="737373"/>
                </a:solidFill>
                <a:latin typeface="Georgia" panose="02040502050405020303" pitchFamily="18" charset="0"/>
                <a:ea typeface="Muli"/>
                <a:cs typeface="Muli"/>
                <a:sym typeface="Muli"/>
              </a:rPr>
              <a:t>to fulfill </a:t>
            </a:r>
            <a:r>
              <a:rPr lang="en" sz="1800" b="1" dirty="0">
                <a:solidFill>
                  <a:srgbClr val="737373"/>
                </a:solidFill>
                <a:latin typeface="Georgia" panose="02040502050405020303" pitchFamily="18" charset="0"/>
                <a:ea typeface="Muli"/>
                <a:cs typeface="Muli"/>
                <a:sym typeface="Muli"/>
              </a:rPr>
              <a:t>legislative</a:t>
            </a:r>
            <a:r>
              <a:rPr lang="en" sz="1800" dirty="0">
                <a:solidFill>
                  <a:srgbClr val="737373"/>
                </a:solidFill>
                <a:latin typeface="Georgia" panose="02040502050405020303" pitchFamily="18" charset="0"/>
                <a:ea typeface="Muli"/>
                <a:cs typeface="Muli"/>
                <a:sym typeface="Muli"/>
              </a:rPr>
              <a:t> mandates</a:t>
            </a:r>
          </a:p>
          <a:p>
            <a:pPr>
              <a:spcAft>
                <a:spcPts val="0"/>
              </a:spcAft>
            </a:pPr>
            <a:endParaRPr sz="600" dirty="0">
              <a:solidFill>
                <a:srgbClr val="737373"/>
              </a:solidFill>
              <a:latin typeface="Georgia" panose="02040502050405020303" pitchFamily="18" charset="0"/>
              <a:ea typeface="Muli"/>
              <a:cs typeface="Muli"/>
              <a:sym typeface="Muli"/>
            </a:endParaRPr>
          </a:p>
          <a:p>
            <a:pPr marL="453451"/>
            <a:r>
              <a:rPr lang="en" dirty="0">
                <a:solidFill>
                  <a:srgbClr val="7EAA56"/>
                </a:solidFill>
                <a:latin typeface="Georgia" panose="02040502050405020303" pitchFamily="18" charset="0"/>
                <a:ea typeface="Georgia"/>
                <a:cs typeface="Georgia"/>
                <a:sym typeface="Georgia"/>
              </a:rPr>
              <a:t>“Rigorous assessment of all digital technologies and services to ensure they meet statutory and University requirements for accessibility.” (Leeds)</a:t>
            </a:r>
          </a:p>
          <a:p>
            <a:pPr>
              <a:spcAft>
                <a:spcPts val="0"/>
              </a:spcAft>
            </a:pPr>
            <a:r>
              <a:rPr lang="en" sz="1800" dirty="0">
                <a:solidFill>
                  <a:srgbClr val="7F7F7F"/>
                </a:solidFill>
                <a:latin typeface="Georgia" panose="02040502050405020303" pitchFamily="18" charset="0"/>
                <a:ea typeface="Muli"/>
                <a:cs typeface="Muli"/>
                <a:sym typeface="Muli"/>
              </a:rPr>
              <a:t>The only other subcategory to receive any mention was </a:t>
            </a:r>
            <a:r>
              <a:rPr lang="en" sz="1800" b="1" dirty="0">
                <a:solidFill>
                  <a:srgbClr val="7F7F7F"/>
                </a:solidFill>
                <a:latin typeface="Georgia" panose="02040502050405020303" pitchFamily="18" charset="0"/>
                <a:ea typeface="Muli"/>
                <a:cs typeface="Muli"/>
                <a:sym typeface="Muli"/>
              </a:rPr>
              <a:t>language</a:t>
            </a:r>
          </a:p>
          <a:p>
            <a:pPr>
              <a:spcAft>
                <a:spcPts val="0"/>
              </a:spcAft>
            </a:pPr>
            <a:endParaRPr sz="600" dirty="0">
              <a:solidFill>
                <a:srgbClr val="7F7F7F"/>
              </a:solidFill>
              <a:latin typeface="Georgia" panose="02040502050405020303" pitchFamily="18" charset="0"/>
              <a:ea typeface="Muli"/>
              <a:cs typeface="Muli"/>
              <a:sym typeface="Muli"/>
            </a:endParaRPr>
          </a:p>
          <a:p>
            <a:pPr marL="453451">
              <a:spcAft>
                <a:spcPts val="0"/>
              </a:spcAft>
            </a:pPr>
            <a:r>
              <a:rPr lang="en" sz="1400" dirty="0">
                <a:solidFill>
                  <a:srgbClr val="7EAA56"/>
                </a:solidFill>
                <a:latin typeface="Georgia" panose="02040502050405020303" pitchFamily="18" charset="0"/>
                <a:ea typeface="Georgia"/>
                <a:cs typeface="Georgia"/>
                <a:sym typeface="Georgia"/>
              </a:rPr>
              <a:t>“This comes at a time when we have seen a substantial growth in the proportion of students for whom English is a second or third language studying at the University. This has significant implications in the learning environment and the pedagogies deployed there. Comprehension within the classical lecture scenario is more challenging for these students who not only have to cope with the translation of the subtleties of complex ideas but often struggle to understand the accent of the lecturer. It is not surprising that the average level of comprehension for these students is well below that of native English speakers in this type of situation. For this group of students, recording of lectures can have a major impact because it allows them to review the lecture, to go over difficult phrases or concepts several times until they are clear on what is meant by the lecturer.” (Glasgow)</a:t>
            </a:r>
          </a:p>
        </p:txBody>
      </p:sp>
      <p:sp>
        <p:nvSpPr>
          <p:cNvPr id="5" name="Shape 348"/>
          <p:cNvSpPr txBox="1">
            <a:spLocks noGrp="1"/>
          </p:cNvSpPr>
          <p:nvPr>
            <p:ph type="title"/>
          </p:nvPr>
        </p:nvSpPr>
        <p:spPr>
          <a:xfrm>
            <a:off x="331242" y="187325"/>
            <a:ext cx="8376196" cy="14414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Existential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1591389335"/>
      </p:ext>
    </p:extLst>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pic>
        <p:nvPicPr>
          <p:cNvPr id="519" name="Shape 519"/>
          <p:cNvPicPr preferRelativeResize="0"/>
          <p:nvPr/>
        </p:nvPicPr>
        <p:blipFill rotWithShape="1">
          <a:blip r:embed="rId3">
            <a:alphaModFix/>
          </a:blip>
          <a:srcRect r="57346"/>
          <a:stretch/>
        </p:blipFill>
        <p:spPr>
          <a:xfrm>
            <a:off x="8163244" y="5660166"/>
            <a:ext cx="777042" cy="1096232"/>
          </a:xfrm>
          <a:prstGeom prst="rect">
            <a:avLst/>
          </a:prstGeom>
          <a:noFill/>
          <a:ln>
            <a:noFill/>
          </a:ln>
        </p:spPr>
      </p:pic>
      <p:sp>
        <p:nvSpPr>
          <p:cNvPr id="520" name="Shape 520"/>
          <p:cNvSpPr txBox="1">
            <a:spLocks noGrp="1"/>
          </p:cNvSpPr>
          <p:nvPr>
            <p:ph type="body" idx="1"/>
          </p:nvPr>
        </p:nvSpPr>
        <p:spPr>
          <a:xfrm>
            <a:off x="307317" y="1384267"/>
            <a:ext cx="8070688" cy="5372000"/>
          </a:xfrm>
          <a:prstGeom prst="rect">
            <a:avLst/>
          </a:prstGeom>
        </p:spPr>
        <p:txBody>
          <a:bodyPr lIns="90675" tIns="90675" rIns="90675" bIns="90675" anchor="t" anchorCtr="0">
            <a:noAutofit/>
          </a:bodyPr>
          <a:lstStyle/>
          <a:p>
            <a:r>
              <a:rPr lang="en" sz="2000" dirty="0">
                <a:solidFill>
                  <a:srgbClr val="737373"/>
                </a:solidFill>
                <a:latin typeface="Georgia" panose="02040502050405020303" pitchFamily="18" charset="0"/>
                <a:ea typeface="Muli"/>
                <a:cs typeface="Muli"/>
                <a:sym typeface="Muli"/>
              </a:rPr>
              <a:t>Respect</a:t>
            </a:r>
          </a:p>
          <a:p>
            <a:pPr>
              <a:spcAft>
                <a:spcPts val="0"/>
              </a:spcAft>
            </a:pPr>
            <a:r>
              <a:rPr lang="en" sz="2000" dirty="0" smtClean="0">
                <a:solidFill>
                  <a:srgbClr val="737373"/>
                </a:solidFill>
                <a:latin typeface="Georgia" panose="02040502050405020303" pitchFamily="18" charset="0"/>
                <a:ea typeface="Muli"/>
                <a:cs typeface="Muli"/>
                <a:sym typeface="Muli"/>
              </a:rPr>
              <a:t>Some mention of the </a:t>
            </a:r>
            <a:r>
              <a:rPr lang="en" sz="2000" dirty="0">
                <a:solidFill>
                  <a:srgbClr val="737373"/>
                </a:solidFill>
                <a:latin typeface="Georgia" panose="02040502050405020303" pitchFamily="18" charset="0"/>
                <a:ea typeface="Muli"/>
                <a:cs typeface="Muli"/>
                <a:sym typeface="Muli"/>
              </a:rPr>
              <a:t>ethics of learning analytics and data use…</a:t>
            </a:r>
          </a:p>
          <a:p>
            <a:pPr>
              <a:spcAft>
                <a:spcPts val="0"/>
              </a:spcAft>
            </a:pPr>
            <a:endParaRPr sz="1400" dirty="0">
              <a:solidFill>
                <a:srgbClr val="737373"/>
              </a:solidFill>
              <a:latin typeface="Georgia" panose="02040502050405020303" pitchFamily="18" charset="0"/>
              <a:ea typeface="Muli"/>
              <a:cs typeface="Muli"/>
              <a:sym typeface="Muli"/>
            </a:endParaRPr>
          </a:p>
          <a:p>
            <a:pPr marL="453451"/>
            <a:r>
              <a:rPr lang="en" sz="1400" dirty="0">
                <a:solidFill>
                  <a:srgbClr val="7EAA56"/>
                </a:solidFill>
                <a:latin typeface="Georgia" panose="02040502050405020303" pitchFamily="18" charset="0"/>
                <a:ea typeface="Georgia"/>
                <a:cs typeface="Georgia"/>
                <a:sym typeface="Georgia"/>
              </a:rPr>
              <a:t>“It is important to note that ethical issues will be considered when the students‟ information is being gathered, shared and stored in the electronic systems. Linking the support systems to the lecturer/student portal will enhance information management.” (Walter Sisulu)</a:t>
            </a:r>
          </a:p>
          <a:p>
            <a:pPr marL="453451"/>
            <a:r>
              <a:rPr lang="en" sz="1400" dirty="0">
                <a:solidFill>
                  <a:srgbClr val="7EAA56"/>
                </a:solidFill>
                <a:latin typeface="Georgia" panose="02040502050405020303" pitchFamily="18" charset="0"/>
                <a:ea typeface="Georgia"/>
                <a:cs typeface="Georgia"/>
                <a:sym typeface="Georgia"/>
              </a:rPr>
              <a:t>“Contribute to and support the institutional discourse and policy development on the social, ethical, legal, and human use of technologies.” (Unisa)</a:t>
            </a:r>
          </a:p>
          <a:p>
            <a:pPr marL="453451"/>
            <a:r>
              <a:rPr lang="en" sz="1400" dirty="0">
                <a:solidFill>
                  <a:srgbClr val="7EAA56"/>
                </a:solidFill>
                <a:latin typeface="Georgia" panose="02040502050405020303" pitchFamily="18" charset="0"/>
                <a:ea typeface="Georgia"/>
                <a:cs typeface="Georgia"/>
                <a:sym typeface="Georgia"/>
              </a:rPr>
              <a:t>“As ICT is increasingly integrated within the L&amp;T processes, it will be essential to pay close attention to the challenges related to the electronic security of the technology platform within which all information systems are managed.” (Stellenbosch)</a:t>
            </a: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Existential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174089552"/>
      </p:ext>
    </p:extLst>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pic>
        <p:nvPicPr>
          <p:cNvPr id="533" name="Shape 533"/>
          <p:cNvPicPr preferRelativeResize="0"/>
          <p:nvPr/>
        </p:nvPicPr>
        <p:blipFill rotWithShape="1">
          <a:blip r:embed="rId3">
            <a:alphaModFix/>
          </a:blip>
          <a:srcRect r="57346"/>
          <a:stretch/>
        </p:blipFill>
        <p:spPr>
          <a:xfrm>
            <a:off x="8163243" y="5660167"/>
            <a:ext cx="777042" cy="1096232"/>
          </a:xfrm>
          <a:prstGeom prst="rect">
            <a:avLst/>
          </a:prstGeom>
          <a:noFill/>
          <a:ln>
            <a:noFill/>
          </a:ln>
        </p:spPr>
      </p:pic>
      <p:sp>
        <p:nvSpPr>
          <p:cNvPr id="534" name="Shape 534"/>
          <p:cNvSpPr txBox="1">
            <a:spLocks noGrp="1"/>
          </p:cNvSpPr>
          <p:nvPr>
            <p:ph type="body" idx="1"/>
          </p:nvPr>
        </p:nvSpPr>
        <p:spPr>
          <a:xfrm>
            <a:off x="307317" y="1384267"/>
            <a:ext cx="8070688" cy="5372000"/>
          </a:xfrm>
          <a:prstGeom prst="rect">
            <a:avLst/>
          </a:prstGeom>
        </p:spPr>
        <p:txBody>
          <a:bodyPr lIns="91425" tIns="91425" rIns="91425" bIns="91425" anchor="t" anchorCtr="0">
            <a:noAutofit/>
          </a:bodyPr>
          <a:lstStyle/>
          <a:p>
            <a:pPr marL="0" lvl="0" indent="0" rtl="0">
              <a:spcBef>
                <a:spcPts val="0"/>
              </a:spcBef>
              <a:buNone/>
            </a:pPr>
            <a:r>
              <a:rPr lang="en" sz="1800" dirty="0">
                <a:solidFill>
                  <a:srgbClr val="737373"/>
                </a:solidFill>
                <a:latin typeface="Georgia" panose="02040502050405020303" pitchFamily="18" charset="0"/>
                <a:ea typeface="Muli"/>
                <a:cs typeface="Muli"/>
                <a:sym typeface="Muli"/>
              </a:rPr>
              <a:t>Respect cont.</a:t>
            </a:r>
          </a:p>
          <a:p>
            <a:pPr lvl="0" rtl="0">
              <a:spcBef>
                <a:spcPts val="0"/>
              </a:spcBef>
              <a:spcAft>
                <a:spcPts val="0"/>
              </a:spcAft>
              <a:buNone/>
            </a:pPr>
            <a:r>
              <a:rPr lang="en" sz="1600" dirty="0" smtClean="0">
                <a:solidFill>
                  <a:srgbClr val="737373"/>
                </a:solidFill>
                <a:latin typeface="Georgia" panose="02040502050405020303" pitchFamily="18" charset="0"/>
                <a:ea typeface="Muli"/>
                <a:cs typeface="Muli"/>
                <a:sym typeface="Muli"/>
              </a:rPr>
              <a:t>…a rare exception</a:t>
            </a:r>
            <a:endParaRPr lang="en" sz="1600" dirty="0">
              <a:solidFill>
                <a:srgbClr val="737373"/>
              </a:solidFill>
              <a:latin typeface="Georgia" panose="02040502050405020303" pitchFamily="18" charset="0"/>
              <a:ea typeface="Muli"/>
              <a:cs typeface="Muli"/>
              <a:sym typeface="Muli"/>
            </a:endParaRPr>
          </a:p>
          <a:p>
            <a:pPr lvl="0" rtl="0">
              <a:spcBef>
                <a:spcPts val="0"/>
              </a:spcBef>
              <a:spcAft>
                <a:spcPts val="0"/>
              </a:spcAft>
              <a:buNone/>
            </a:pPr>
            <a:endParaRPr sz="600" dirty="0">
              <a:solidFill>
                <a:srgbClr val="737373"/>
              </a:solidFill>
              <a:latin typeface="Georgia" panose="02040502050405020303" pitchFamily="18" charset="0"/>
              <a:ea typeface="Muli"/>
              <a:cs typeface="Muli"/>
              <a:sym typeface="Muli"/>
            </a:endParaRPr>
          </a:p>
          <a:p>
            <a:pPr marL="457200" lvl="0" indent="0" rtl="0">
              <a:spcBef>
                <a:spcPts val="0"/>
              </a:spcBef>
              <a:buNone/>
            </a:pPr>
            <a:r>
              <a:rPr lang="en" dirty="0">
                <a:solidFill>
                  <a:srgbClr val="7EAA56"/>
                </a:solidFill>
                <a:latin typeface="Georgia" panose="02040502050405020303" pitchFamily="18" charset="0"/>
                <a:ea typeface="Georgia"/>
                <a:cs typeface="Georgia"/>
                <a:sym typeface="Georgia"/>
              </a:rPr>
              <a:t>“It is important to understand that technologies are not simply tools that we can employ to achieve particular ends as if they are objective/neutral entities. Technologies form part of mechanic </a:t>
            </a:r>
            <a:r>
              <a:rPr lang="en" dirty="0">
                <a:solidFill>
                  <a:srgbClr val="006C00"/>
                </a:solidFill>
                <a:latin typeface="Georgia" panose="02040502050405020303" pitchFamily="18" charset="0"/>
                <a:ea typeface="Georgia"/>
                <a:cs typeface="Georgia"/>
                <a:sym typeface="Georgia"/>
              </a:rPr>
              <a:t>assemblages</a:t>
            </a:r>
            <a:r>
              <a:rPr lang="en" dirty="0">
                <a:solidFill>
                  <a:srgbClr val="7EAA56"/>
                </a:solidFill>
                <a:latin typeface="Georgia" panose="02040502050405020303" pitchFamily="18" charset="0"/>
                <a:ea typeface="Georgia"/>
                <a:cs typeface="Georgia"/>
                <a:sym typeface="Georgia"/>
              </a:rPr>
              <a:t> in societies </a:t>
            </a:r>
            <a:r>
              <a:rPr lang="en" b="1" dirty="0">
                <a:solidFill>
                  <a:srgbClr val="7EAA56"/>
                </a:solidFill>
                <a:latin typeface="Georgia" panose="02040502050405020303" pitchFamily="18" charset="0"/>
                <a:ea typeface="Georgia"/>
                <a:cs typeface="Georgia"/>
                <a:sym typeface="Georgia"/>
              </a:rPr>
              <a:t>that serve to either control or </a:t>
            </a:r>
            <a:r>
              <a:rPr lang="en" b="1" dirty="0">
                <a:solidFill>
                  <a:srgbClr val="006C00"/>
                </a:solidFill>
                <a:latin typeface="Georgia" panose="02040502050405020303" pitchFamily="18" charset="0"/>
                <a:ea typeface="Georgia"/>
                <a:cs typeface="Georgia"/>
                <a:sym typeface="Georgia"/>
              </a:rPr>
              <a:t>democratise societie</a:t>
            </a:r>
            <a:r>
              <a:rPr lang="en" dirty="0">
                <a:solidFill>
                  <a:srgbClr val="006C00"/>
                </a:solidFill>
                <a:latin typeface="Georgia" panose="02040502050405020303" pitchFamily="18" charset="0"/>
                <a:ea typeface="Georgia"/>
                <a:cs typeface="Georgia"/>
                <a:sym typeface="Georgia"/>
              </a:rPr>
              <a:t>s</a:t>
            </a:r>
            <a:r>
              <a:rPr lang="en" dirty="0">
                <a:solidFill>
                  <a:srgbClr val="7EAA56"/>
                </a:solidFill>
                <a:latin typeface="Georgia" panose="02040502050405020303" pitchFamily="18" charset="0"/>
                <a:ea typeface="Georgia"/>
                <a:cs typeface="Georgia"/>
                <a:sym typeface="Georgia"/>
              </a:rPr>
              <a:t>. At the micro-level of institution or classroom, pedagogical assemblages incorporating network technologies can therefore serve to </a:t>
            </a:r>
            <a:r>
              <a:rPr lang="en" b="1" dirty="0">
                <a:solidFill>
                  <a:srgbClr val="7EAA56"/>
                </a:solidFill>
                <a:latin typeface="Georgia" panose="02040502050405020303" pitchFamily="18" charset="0"/>
                <a:ea typeface="Georgia"/>
                <a:cs typeface="Georgia"/>
                <a:sym typeface="Georgia"/>
              </a:rPr>
              <a:t>control students (colonise desire</a:t>
            </a:r>
            <a:r>
              <a:rPr lang="en" dirty="0">
                <a:solidFill>
                  <a:srgbClr val="7EAA56"/>
                </a:solidFill>
                <a:latin typeface="Georgia" panose="02040502050405020303" pitchFamily="18" charset="0"/>
                <a:ea typeface="Georgia"/>
                <a:cs typeface="Georgia"/>
                <a:sym typeface="Georgia"/>
              </a:rPr>
              <a:t>) or serve to stimulate creativity and innovation so that the assemblages </a:t>
            </a:r>
            <a:r>
              <a:rPr lang="en" dirty="0">
                <a:solidFill>
                  <a:srgbClr val="006C00"/>
                </a:solidFill>
                <a:latin typeface="Georgia" panose="02040502050405020303" pitchFamily="18" charset="0"/>
                <a:ea typeface="Georgia"/>
                <a:cs typeface="Georgia"/>
                <a:sym typeface="Georgia"/>
              </a:rPr>
              <a:t>function </a:t>
            </a:r>
            <a:r>
              <a:rPr lang="en" b="1" dirty="0">
                <a:solidFill>
                  <a:srgbClr val="006C00"/>
                </a:solidFill>
                <a:latin typeface="Georgia" panose="02040502050405020303" pitchFamily="18" charset="0"/>
                <a:ea typeface="Georgia"/>
                <a:cs typeface="Georgia"/>
                <a:sym typeface="Georgia"/>
              </a:rPr>
              <a:t>to liberate and transform society</a:t>
            </a:r>
            <a:r>
              <a:rPr lang="en" b="1" dirty="0">
                <a:solidFill>
                  <a:srgbClr val="7EAA56"/>
                </a:solidFill>
                <a:latin typeface="Georgia" panose="02040502050405020303" pitchFamily="18" charset="0"/>
                <a:ea typeface="Georgia"/>
                <a:cs typeface="Georgia"/>
                <a:sym typeface="Georgia"/>
              </a:rPr>
              <a:t>. </a:t>
            </a:r>
            <a:r>
              <a:rPr lang="en" dirty="0">
                <a:solidFill>
                  <a:srgbClr val="7EAA56"/>
                </a:solidFill>
                <a:latin typeface="Georgia" panose="02040502050405020303" pitchFamily="18" charset="0"/>
                <a:ea typeface="Georgia"/>
                <a:cs typeface="Georgia"/>
                <a:sym typeface="Georgia"/>
              </a:rPr>
              <a:t>All education/pedagogical assemblages are multiplicities that integrate architectures (traditional or network technologies) and body parts (of students and lecturers) with brain chemistry and everything in between. It is our intention at SU </a:t>
            </a:r>
            <a:r>
              <a:rPr lang="en" dirty="0">
                <a:solidFill>
                  <a:srgbClr val="7EAA56"/>
                </a:solidFill>
                <a:latin typeface="Georgia"/>
                <a:ea typeface="Georgia"/>
                <a:cs typeface="Georgia"/>
                <a:sym typeface="Georgia"/>
              </a:rPr>
              <a:t>that pedagogical assemblages of which network technologies form part will invigorate vectors/lines </a:t>
            </a:r>
            <a:r>
              <a:rPr lang="en" b="1" dirty="0">
                <a:solidFill>
                  <a:srgbClr val="006C00"/>
                </a:solidFill>
                <a:latin typeface="Georgia"/>
                <a:ea typeface="Georgia"/>
                <a:cs typeface="Georgia"/>
                <a:sym typeface="Georgia"/>
              </a:rPr>
              <a:t>that open up new ways of learning, being and becoming</a:t>
            </a:r>
            <a:r>
              <a:rPr lang="en" b="1" dirty="0">
                <a:solidFill>
                  <a:srgbClr val="7EAA56"/>
                </a:solidFill>
                <a:latin typeface="Georgia"/>
                <a:ea typeface="Georgia"/>
                <a:cs typeface="Georgia"/>
                <a:sym typeface="Georgia"/>
              </a:rPr>
              <a:t>.” </a:t>
            </a:r>
            <a:r>
              <a:rPr lang="en" dirty="0">
                <a:solidFill>
                  <a:srgbClr val="7EAA56"/>
                </a:solidFill>
                <a:latin typeface="Georgia"/>
                <a:ea typeface="Georgia"/>
                <a:cs typeface="Georgia"/>
                <a:sym typeface="Georgia"/>
              </a:rPr>
              <a:t>(Stellenbosch)</a:t>
            </a:r>
          </a:p>
          <a:p>
            <a:pPr marL="457200" lvl="0" indent="0" rtl="0">
              <a:spcBef>
                <a:spcPts val="0"/>
              </a:spcBef>
              <a:buNone/>
            </a:pPr>
            <a:endParaRPr sz="1200" dirty="0">
              <a:solidFill>
                <a:srgbClr val="7EAA56"/>
              </a:solidFill>
              <a:latin typeface="Georgia"/>
              <a:ea typeface="Georgia"/>
              <a:cs typeface="Georgia"/>
              <a:sym typeface="Georgia"/>
            </a:endParaRPr>
          </a:p>
        </p:txBody>
      </p:sp>
      <p:sp>
        <p:nvSpPr>
          <p:cNvPr id="535" name="Shape 535"/>
          <p:cNvSpPr txBox="1">
            <a:spLocks noGrp="1"/>
          </p:cNvSpPr>
          <p:nvPr>
            <p:ph type="title"/>
          </p:nvPr>
        </p:nvSpPr>
        <p:spPr>
          <a:xfrm>
            <a:off x="307317" y="186967"/>
            <a:ext cx="8400780" cy="1400400"/>
          </a:xfrm>
          <a:prstGeom prst="rect">
            <a:avLst/>
          </a:prstGeom>
        </p:spPr>
        <p:txBody>
          <a:bodyPr lIns="91425" tIns="91425" rIns="91425" bIns="91425" anchor="t" anchorCtr="0">
            <a:noAutofit/>
          </a:bodyPr>
          <a:lstStyle/>
          <a:p>
            <a:pPr lvl="0" algn="ctr" rtl="0">
              <a:spcBef>
                <a:spcPts val="0"/>
              </a:spcBef>
              <a:buNone/>
            </a:pPr>
            <a:endParaRPr lang="en" dirty="0">
              <a:solidFill>
                <a:srgbClr val="7EAA56"/>
              </a:solidFill>
              <a:latin typeface="Quicksand"/>
              <a:ea typeface="Quicksand"/>
              <a:cs typeface="Quicksand"/>
              <a:sym typeface="Quicksand"/>
            </a:endParaRPr>
          </a:p>
          <a:p>
            <a:pPr lvl="0" algn="ctr" rtl="0">
              <a:spcBef>
                <a:spcPts val="0"/>
              </a:spcBef>
              <a:buNone/>
            </a:pPr>
            <a:endParaRPr lang="en" sz="2000" dirty="0">
              <a:solidFill>
                <a:srgbClr val="737373"/>
              </a:solidFill>
              <a:latin typeface="Muli"/>
              <a:ea typeface="Muli"/>
              <a:cs typeface="Muli"/>
              <a:sym typeface="Muli"/>
            </a:endParaRPr>
          </a:p>
        </p:txBody>
      </p:sp>
      <p:sp>
        <p:nvSpPr>
          <p:cNvPr id="5" name="Shape 348"/>
          <p:cNvSpPr txBox="1">
            <a:spLocks/>
          </p:cNvSpPr>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smtClean="0">
                <a:solidFill>
                  <a:srgbClr val="7EAA56"/>
                </a:solidFill>
                <a:ea typeface="Quicksand"/>
                <a:cs typeface="Quicksand"/>
                <a:sym typeface="Quicksand"/>
              </a:rPr>
              <a:t>Key Findings </a:t>
            </a:r>
            <a:r>
              <a:rPr lang="en" sz="3200" b="0" smtClean="0">
                <a:solidFill>
                  <a:srgbClr val="737373"/>
                </a:solidFill>
                <a:ea typeface="Muli"/>
                <a:cs typeface="Muli"/>
                <a:sym typeface="Muli"/>
              </a:rPr>
              <a:t>Existential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3773232704"/>
      </p:ext>
    </p:extLst>
  </p:cSld>
  <p:clrMapOvr>
    <a:masterClrMapping/>
  </p:clrMapOvr>
  <p:transition spd="slow">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1" name="Shape 541"/>
          <p:cNvSpPr txBox="1">
            <a:spLocks noGrp="1"/>
          </p:cNvSpPr>
          <p:nvPr>
            <p:ph type="body" idx="1"/>
          </p:nvPr>
        </p:nvSpPr>
        <p:spPr>
          <a:xfrm>
            <a:off x="307317" y="1384267"/>
            <a:ext cx="8070688" cy="5372000"/>
          </a:xfrm>
          <a:prstGeom prst="rect">
            <a:avLst/>
          </a:prstGeom>
        </p:spPr>
        <p:txBody>
          <a:bodyPr lIns="91425" tIns="91425" rIns="91425" bIns="91425" anchor="t" anchorCtr="0">
            <a:noAutofit/>
          </a:bodyPr>
          <a:lstStyle/>
          <a:p>
            <a:pPr marL="0" lvl="0" indent="0" rtl="0">
              <a:spcBef>
                <a:spcPts val="0"/>
              </a:spcBef>
              <a:buNone/>
            </a:pPr>
            <a:r>
              <a:rPr lang="en" sz="1800" dirty="0">
                <a:solidFill>
                  <a:srgbClr val="737373"/>
                </a:solidFill>
                <a:latin typeface="Georgia" panose="02040502050405020303" pitchFamily="18" charset="0"/>
                <a:ea typeface="Muli"/>
                <a:cs typeface="Muli"/>
                <a:sym typeface="Muli"/>
              </a:rPr>
              <a:t>Autonomy</a:t>
            </a:r>
          </a:p>
          <a:p>
            <a:pPr lvl="0" rtl="0">
              <a:spcBef>
                <a:spcPts val="0"/>
              </a:spcBef>
              <a:spcAft>
                <a:spcPts val="0"/>
              </a:spcAft>
              <a:buNone/>
            </a:pPr>
            <a:r>
              <a:rPr lang="en" sz="1800" dirty="0" smtClean="0">
                <a:solidFill>
                  <a:srgbClr val="737373"/>
                </a:solidFill>
                <a:latin typeface="Georgia" panose="02040502050405020303" pitchFamily="18" charset="0"/>
                <a:ea typeface="Muli"/>
                <a:cs typeface="Muli"/>
                <a:sym typeface="Muli"/>
              </a:rPr>
              <a:t>Overwhelmingly “student-centredness”  -  differing discourses</a:t>
            </a:r>
            <a:endParaRPr lang="en" sz="1800" dirty="0">
              <a:solidFill>
                <a:srgbClr val="737373"/>
              </a:solidFill>
              <a:latin typeface="Georgia" panose="02040502050405020303" pitchFamily="18" charset="0"/>
              <a:ea typeface="Muli"/>
              <a:cs typeface="Muli"/>
              <a:sym typeface="Muli"/>
            </a:endParaRPr>
          </a:p>
          <a:p>
            <a:pPr lvl="0" rtl="0">
              <a:spcBef>
                <a:spcPts val="0"/>
              </a:spcBef>
              <a:spcAft>
                <a:spcPts val="0"/>
              </a:spcAft>
              <a:buNone/>
            </a:pPr>
            <a:endParaRPr sz="600" dirty="0">
              <a:solidFill>
                <a:srgbClr val="737373"/>
              </a:solidFill>
              <a:latin typeface="Muli"/>
              <a:ea typeface="Muli"/>
              <a:cs typeface="Muli"/>
              <a:sym typeface="Muli"/>
            </a:endParaRPr>
          </a:p>
          <a:p>
            <a:pPr marL="457200" lvl="0" indent="0" rtl="0">
              <a:spcBef>
                <a:spcPts val="0"/>
              </a:spcBef>
              <a:buNone/>
            </a:pPr>
            <a:r>
              <a:rPr lang="en" dirty="0">
                <a:solidFill>
                  <a:srgbClr val="7EAA56"/>
                </a:solidFill>
                <a:latin typeface="Georgia"/>
                <a:ea typeface="Georgia"/>
                <a:cs typeface="Georgia"/>
                <a:sym typeface="Georgia"/>
              </a:rPr>
              <a:t>“Therefore, this strategy proposes a course of action which is 'based on the needs and demands of learners and </a:t>
            </a:r>
            <a:r>
              <a:rPr lang="en" b="1" dirty="0">
                <a:solidFill>
                  <a:srgbClr val="7EAA56"/>
                </a:solidFill>
                <a:latin typeface="Georgia"/>
                <a:ea typeface="Georgia"/>
                <a:cs typeface="Georgia"/>
                <a:sym typeface="Georgia"/>
              </a:rPr>
              <a:t>their quality of educational experience</a:t>
            </a:r>
            <a:r>
              <a:rPr lang="en" dirty="0">
                <a:solidFill>
                  <a:srgbClr val="7EAA56"/>
                </a:solidFill>
                <a:latin typeface="Georgia"/>
                <a:ea typeface="Georgia"/>
                <a:cs typeface="Georgia"/>
                <a:sym typeface="Georgia"/>
              </a:rPr>
              <a:t>'. In short, it is based on six key principles associated with this aim: connectivity, flexibility, interactivity, collaboration, student motivation (engagement), and extended opportunities.” (Durham)</a:t>
            </a:r>
          </a:p>
          <a:p>
            <a:pPr marL="457200" lvl="0" indent="0" rtl="0">
              <a:spcBef>
                <a:spcPts val="0"/>
              </a:spcBef>
              <a:buNone/>
            </a:pPr>
            <a:r>
              <a:rPr lang="en" dirty="0">
                <a:solidFill>
                  <a:srgbClr val="7EAA56"/>
                </a:solidFill>
                <a:latin typeface="Georgia"/>
                <a:ea typeface="Georgia"/>
                <a:cs typeface="Georgia"/>
                <a:sym typeface="Georgia"/>
              </a:rPr>
              <a:t>“be </a:t>
            </a:r>
            <a:r>
              <a:rPr lang="en" b="1" dirty="0">
                <a:solidFill>
                  <a:srgbClr val="7EAA56"/>
                </a:solidFill>
                <a:latin typeface="Georgia"/>
                <a:ea typeface="Georgia"/>
                <a:cs typeface="Georgia"/>
                <a:sym typeface="Georgia"/>
              </a:rPr>
              <a:t>customer driven</a:t>
            </a:r>
            <a:r>
              <a:rPr lang="en" dirty="0">
                <a:solidFill>
                  <a:srgbClr val="7EAA56"/>
                </a:solidFill>
                <a:latin typeface="Georgia"/>
                <a:ea typeface="Georgia"/>
                <a:cs typeface="Georgia"/>
                <a:sym typeface="Georgia"/>
              </a:rPr>
              <a:t>, and tailored to individuals” (Leeds</a:t>
            </a:r>
            <a:r>
              <a:rPr lang="en" dirty="0" smtClean="0">
                <a:solidFill>
                  <a:srgbClr val="7EAA56"/>
                </a:solidFill>
                <a:latin typeface="Georgia"/>
                <a:ea typeface="Georgia"/>
                <a:cs typeface="Georgia"/>
                <a:sym typeface="Georgia"/>
              </a:rPr>
              <a:t>)</a:t>
            </a:r>
            <a:endParaRPr lang="en" dirty="0">
              <a:solidFill>
                <a:srgbClr val="7EAA56"/>
              </a:solidFill>
              <a:latin typeface="Georgia"/>
              <a:ea typeface="Georgia"/>
              <a:cs typeface="Georgia"/>
              <a:sym typeface="Georgia"/>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Quicksand"/>
                <a:cs typeface="Quicksand"/>
                <a:sym typeface="Quicksand"/>
              </a:rPr>
              <a:t>Key Findings </a:t>
            </a:r>
            <a:r>
              <a:rPr lang="en" sz="3200" b="0" dirty="0" smtClean="0">
                <a:solidFill>
                  <a:srgbClr val="737373"/>
                </a:solidFill>
                <a:ea typeface="Muli"/>
                <a:cs typeface="Muli"/>
                <a:sym typeface="Muli"/>
              </a:rPr>
              <a:t>Existential Inequality</a:t>
            </a:r>
            <a:endParaRPr lang="en" sz="3200" b="0" dirty="0">
              <a:solidFill>
                <a:srgbClr val="737373"/>
              </a:solidFill>
              <a:ea typeface="Muli"/>
              <a:cs typeface="Muli"/>
              <a:sym typeface="Muli"/>
            </a:endParaRPr>
          </a:p>
        </p:txBody>
      </p:sp>
    </p:spTree>
    <p:extLst>
      <p:ext uri="{BB962C8B-B14F-4D97-AF65-F5344CB8AC3E}">
        <p14:creationId xmlns:p14="http://schemas.microsoft.com/office/powerpoint/2010/main" val="3143705610"/>
      </p:ext>
    </p:extLst>
  </p:cSld>
  <p:clrMapOvr>
    <a:masterClrMapping/>
  </p:clrMapOvr>
  <p:transition spd="slow">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7EAA56"/>
                </a:solidFill>
              </a:rPr>
              <a:t>Conclusion</a:t>
            </a:r>
            <a:endParaRPr lang="en-ZA" dirty="0">
              <a:solidFill>
                <a:srgbClr val="7EAA56"/>
              </a:solidFill>
            </a:endParaRPr>
          </a:p>
        </p:txBody>
      </p:sp>
      <p:sp>
        <p:nvSpPr>
          <p:cNvPr id="3" name="Text Placeholder 2"/>
          <p:cNvSpPr>
            <a:spLocks noGrp="1"/>
          </p:cNvSpPr>
          <p:nvPr>
            <p:ph type="body" idx="1"/>
          </p:nvPr>
        </p:nvSpPr>
        <p:spPr>
          <a:xfrm>
            <a:off x="307317" y="1536632"/>
            <a:ext cx="8708096" cy="5204735"/>
          </a:xfrm>
          <a:solidFill>
            <a:schemeClr val="bg1"/>
          </a:solidFill>
        </p:spPr>
        <p:txBody>
          <a:bodyPr/>
          <a:lstStyle/>
          <a:p>
            <a:r>
              <a:rPr lang="en-ZA" sz="2000" dirty="0" smtClean="0"/>
              <a:t>Issues of inequality and inequity are not separate from blended online education. </a:t>
            </a:r>
          </a:p>
          <a:p>
            <a:r>
              <a:rPr lang="en-ZA" sz="2000" dirty="0" smtClean="0"/>
              <a:t>Equality is integral to networked learning and to education itself.</a:t>
            </a:r>
          </a:p>
          <a:p>
            <a:r>
              <a:rPr lang="en-ZA" sz="2000" dirty="0" smtClean="0"/>
              <a:t>The discourse of the policy environment shapes what is possible and what becomes acceptable. </a:t>
            </a:r>
          </a:p>
          <a:p>
            <a:r>
              <a:rPr lang="en-ZA" sz="2000" dirty="0" smtClean="0"/>
              <a:t>The goals, values and resource allocations of policies matter to real people in challenging,  varied material circumstances.</a:t>
            </a:r>
          </a:p>
          <a:p>
            <a:r>
              <a:rPr lang="en-ZA" sz="2000" dirty="0" smtClean="0"/>
              <a:t>Ensuring that equality considerations are incorporated into online learning is a matter of social justice.</a:t>
            </a:r>
          </a:p>
          <a:p>
            <a:endParaRPr lang="en-ZA" dirty="0"/>
          </a:p>
        </p:txBody>
      </p:sp>
    </p:spTree>
    <p:extLst>
      <p:ext uri="{BB962C8B-B14F-4D97-AF65-F5344CB8AC3E}">
        <p14:creationId xmlns:p14="http://schemas.microsoft.com/office/powerpoint/2010/main" val="19522451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307317" y="85367"/>
            <a:ext cx="8400780" cy="763600"/>
          </a:xfrm>
          <a:prstGeom prst="rect">
            <a:avLst/>
          </a:prstGeom>
        </p:spPr>
        <p:txBody>
          <a:bodyPr lIns="107269" tIns="107269" rIns="107269" bIns="107269" anchor="t" anchorCtr="0">
            <a:noAutofit/>
          </a:bodyPr>
          <a:lstStyle/>
          <a:p>
            <a:r>
              <a:rPr lang="en">
                <a:solidFill>
                  <a:srgbClr val="7EAA56"/>
                </a:solidFill>
                <a:latin typeface="Quicksand"/>
                <a:ea typeface="Quicksand"/>
                <a:cs typeface="Quicksand"/>
                <a:sym typeface="Quicksand"/>
              </a:rPr>
              <a:t>References</a:t>
            </a:r>
          </a:p>
        </p:txBody>
      </p:sp>
      <p:sp>
        <p:nvSpPr>
          <p:cNvPr id="370" name="Shape 370"/>
          <p:cNvSpPr txBox="1">
            <a:spLocks noGrp="1"/>
          </p:cNvSpPr>
          <p:nvPr>
            <p:ph type="body" idx="1"/>
          </p:nvPr>
        </p:nvSpPr>
        <p:spPr>
          <a:xfrm>
            <a:off x="307317" y="825433"/>
            <a:ext cx="8400780" cy="5829200"/>
          </a:xfrm>
          <a:prstGeom prst="rect">
            <a:avLst/>
          </a:prstGeom>
        </p:spPr>
        <p:txBody>
          <a:bodyPr lIns="107269" tIns="107269" rIns="107269" bIns="107269" anchor="t" anchorCtr="0">
            <a:noAutofit/>
          </a:bodyPr>
          <a:lstStyle/>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CB Insights (2014) Global Ed Tech Financing Hits Record in Q1 2014. Retrieved from: https://www.cbinsights.com/blog/ed-tech-venture-capital-record</a:t>
            </a:r>
            <a:r>
              <a:rPr lang="en" sz="1200" dirty="0" smtClean="0">
                <a:solidFill>
                  <a:schemeClr val="bg1">
                    <a:lumMod val="50000"/>
                  </a:schemeClr>
                </a:solidFill>
                <a:ea typeface="Muli"/>
                <a:cs typeface="Muli"/>
                <a:sym typeface="Muli"/>
              </a:rPr>
              <a:t>/</a:t>
            </a:r>
          </a:p>
          <a:p>
            <a:pPr marL="536433" indent="-342721">
              <a:lnSpc>
                <a:spcPct val="100000"/>
              </a:lnSpc>
              <a:spcAft>
                <a:spcPts val="0"/>
              </a:spcAft>
              <a:buFont typeface="Muli"/>
              <a:buChar char="-"/>
            </a:pPr>
            <a:r>
              <a:rPr lang="en-ZA" sz="1200" dirty="0" err="1">
                <a:solidFill>
                  <a:schemeClr val="bg1">
                    <a:lumMod val="50000"/>
                  </a:schemeClr>
                </a:solidFill>
              </a:rPr>
              <a:t>Codd</a:t>
            </a:r>
            <a:r>
              <a:rPr lang="en-ZA" sz="1200" dirty="0">
                <a:solidFill>
                  <a:schemeClr val="bg1">
                    <a:lumMod val="50000"/>
                  </a:schemeClr>
                </a:solidFill>
              </a:rPr>
              <a:t>, J. (1988). The construction and deconstruction of education policy documents. </a:t>
            </a:r>
            <a:r>
              <a:rPr lang="en-ZA" sz="1200" i="1" dirty="0">
                <a:solidFill>
                  <a:schemeClr val="bg1">
                    <a:lumMod val="50000"/>
                  </a:schemeClr>
                </a:solidFill>
              </a:rPr>
              <a:t>Journal of educational policy</a:t>
            </a:r>
            <a:r>
              <a:rPr lang="en-ZA" sz="1200" dirty="0">
                <a:solidFill>
                  <a:schemeClr val="bg1">
                    <a:lumMod val="50000"/>
                  </a:schemeClr>
                </a:solidFill>
              </a:rPr>
              <a:t>. 3 (3), 235-48. </a:t>
            </a:r>
            <a:endParaRPr lang="en" sz="1200" dirty="0" smtClean="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smtClean="0">
                <a:solidFill>
                  <a:schemeClr val="bg1">
                    <a:lumMod val="50000"/>
                  </a:schemeClr>
                </a:solidFill>
                <a:ea typeface="Muli"/>
                <a:cs typeface="Muli"/>
                <a:sym typeface="Muli"/>
              </a:rPr>
              <a:t>Equality </a:t>
            </a:r>
            <a:r>
              <a:rPr lang="en" sz="1200" dirty="0">
                <a:solidFill>
                  <a:schemeClr val="bg1">
                    <a:lumMod val="50000"/>
                  </a:schemeClr>
                </a:solidFill>
                <a:ea typeface="Muli"/>
                <a:cs typeface="Muli"/>
                <a:sym typeface="Muli"/>
              </a:rPr>
              <a:t>Trust (2016) The Scale of Economic Inequality in the UK. Retrieved from: https://</a:t>
            </a:r>
            <a:r>
              <a:rPr lang="en" sz="1200" dirty="0" smtClean="0">
                <a:solidFill>
                  <a:schemeClr val="bg1">
                    <a:lumMod val="50000"/>
                  </a:schemeClr>
                </a:solidFill>
                <a:ea typeface="Muli"/>
                <a:cs typeface="Muli"/>
                <a:sym typeface="Muli"/>
              </a:rPr>
              <a:t>www.equalitytrust.org.uk/scale-economic-inequality-uk</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Friedman E &amp; Mare R (2014) The schooling of offspring and the survival of parents. </a:t>
            </a:r>
            <a:r>
              <a:rPr lang="en" sz="1200" i="1" dirty="0">
                <a:solidFill>
                  <a:schemeClr val="bg1">
                    <a:lumMod val="50000"/>
                  </a:schemeClr>
                </a:solidFill>
                <a:ea typeface="Muli"/>
                <a:cs typeface="Muli"/>
                <a:sym typeface="Muli"/>
              </a:rPr>
              <a:t>Demography</a:t>
            </a:r>
            <a:r>
              <a:rPr lang="en" sz="1200" dirty="0">
                <a:solidFill>
                  <a:schemeClr val="bg1">
                    <a:lumMod val="50000"/>
                  </a:schemeClr>
                </a:solidFill>
                <a:ea typeface="Muli"/>
                <a:cs typeface="Muli"/>
                <a:sym typeface="Muli"/>
              </a:rPr>
              <a:t> 51(4):1271-93. Available: http://</a:t>
            </a:r>
            <a:r>
              <a:rPr lang="en" sz="1200" dirty="0" smtClean="0">
                <a:solidFill>
                  <a:schemeClr val="bg1">
                    <a:lumMod val="50000"/>
                  </a:schemeClr>
                </a:solidFill>
                <a:ea typeface="Muli"/>
                <a:cs typeface="Muli"/>
                <a:sym typeface="Muli"/>
              </a:rPr>
              <a:t>dx.doi.org/10.1007/s13524-014-0303-z</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Mansell R (2013) “Imagining the internet: Open, closed or in between”. In </a:t>
            </a:r>
            <a:r>
              <a:rPr lang="en" sz="1200" i="1" dirty="0">
                <a:solidFill>
                  <a:schemeClr val="bg1">
                    <a:lumMod val="50000"/>
                  </a:schemeClr>
                </a:solidFill>
                <a:ea typeface="Muli"/>
                <a:cs typeface="Muli"/>
                <a:sym typeface="Muli"/>
              </a:rPr>
              <a:t>Enabling Openness: The future of the information society in Latin America and the Caribbean,</a:t>
            </a:r>
            <a:r>
              <a:rPr lang="en" sz="1200" dirty="0">
                <a:solidFill>
                  <a:schemeClr val="bg1">
                    <a:lumMod val="50000"/>
                  </a:schemeClr>
                </a:solidFill>
                <a:ea typeface="Muli"/>
                <a:cs typeface="Muli"/>
                <a:sym typeface="Muli"/>
              </a:rPr>
              <a:t> F. Girard &amp; B. Perini (Eds.). IDRC.</a:t>
            </a: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Meara E, Richards S &amp; Cutler D (2008) The Gap Gets Bigger: Changes in Mortality and Life Expectancy, by Education, 1981–2000. </a:t>
            </a:r>
            <a:r>
              <a:rPr lang="en" sz="1200" i="1" dirty="0">
                <a:solidFill>
                  <a:schemeClr val="bg1">
                    <a:lumMod val="50000"/>
                  </a:schemeClr>
                </a:solidFill>
                <a:ea typeface="Muli"/>
                <a:cs typeface="Muli"/>
                <a:sym typeface="Muli"/>
              </a:rPr>
              <a:t>Health Affairs</a:t>
            </a:r>
            <a:r>
              <a:rPr lang="en" sz="1200" dirty="0">
                <a:solidFill>
                  <a:schemeClr val="bg1">
                    <a:lumMod val="50000"/>
                  </a:schemeClr>
                </a:solidFill>
                <a:ea typeface="Muli"/>
                <a:cs typeface="Muli"/>
                <a:sym typeface="Muli"/>
              </a:rPr>
              <a:t> 27(2):350-360. Available: http://</a:t>
            </a:r>
            <a:r>
              <a:rPr lang="en" sz="1200" dirty="0" smtClean="0">
                <a:solidFill>
                  <a:schemeClr val="bg1">
                    <a:lumMod val="50000"/>
                  </a:schemeClr>
                </a:solidFill>
                <a:ea typeface="Muli"/>
                <a:cs typeface="Muli"/>
                <a:sym typeface="Muli"/>
              </a:rPr>
              <a:t>doi.org/10.1377/hlthaff.27.2.350</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Nagel D (2014) Spending on Instructional Tech To Reach $19 Billion Within 5 Years. </a:t>
            </a:r>
            <a:r>
              <a:rPr lang="en" sz="1200" i="1" dirty="0">
                <a:solidFill>
                  <a:schemeClr val="bg1">
                    <a:lumMod val="50000"/>
                  </a:schemeClr>
                </a:solidFill>
                <a:ea typeface="Muli"/>
                <a:cs typeface="Muli"/>
                <a:sym typeface="Muli"/>
              </a:rPr>
              <a:t>The Journal</a:t>
            </a:r>
            <a:r>
              <a:rPr lang="en" sz="1200" dirty="0">
                <a:solidFill>
                  <a:schemeClr val="bg1">
                    <a:lumMod val="50000"/>
                  </a:schemeClr>
                </a:solidFill>
                <a:ea typeface="Muli"/>
                <a:cs typeface="Muli"/>
                <a:sym typeface="Muli"/>
              </a:rPr>
              <a:t>. Retrieved from: https://</a:t>
            </a:r>
            <a:r>
              <a:rPr lang="en" sz="1200" dirty="0" smtClean="0">
                <a:solidFill>
                  <a:schemeClr val="bg1">
                    <a:lumMod val="50000"/>
                  </a:schemeClr>
                </a:solidFill>
                <a:ea typeface="Muli"/>
                <a:cs typeface="Muli"/>
                <a:sym typeface="Muli"/>
              </a:rPr>
              <a:t>thejournal.com/articles/2014/06/11/spending-on-instructional-tech-to-reach-19-billion-within-5-years.aspx</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Noble M &amp; Wright G (2012) Using Indicators of Multiple Deprivation to Demonstrate the Spatial Legacy of Apartheid in South Africa. </a:t>
            </a:r>
            <a:r>
              <a:rPr lang="en" sz="1200" i="1" dirty="0">
                <a:solidFill>
                  <a:schemeClr val="bg1">
                    <a:lumMod val="50000"/>
                  </a:schemeClr>
                </a:solidFill>
                <a:ea typeface="Muli"/>
                <a:cs typeface="Muli"/>
                <a:sym typeface="Muli"/>
              </a:rPr>
              <a:t>Social Indicators Research</a:t>
            </a:r>
            <a:r>
              <a:rPr lang="en" sz="1200" dirty="0">
                <a:solidFill>
                  <a:schemeClr val="bg1">
                    <a:lumMod val="50000"/>
                  </a:schemeClr>
                </a:solidFill>
                <a:ea typeface="Muli"/>
                <a:cs typeface="Muli"/>
                <a:sym typeface="Muli"/>
              </a:rPr>
              <a:t> 112(1):187-201. Available: http://</a:t>
            </a:r>
            <a:r>
              <a:rPr lang="en" sz="1200" dirty="0" smtClean="0">
                <a:solidFill>
                  <a:schemeClr val="bg1">
                    <a:lumMod val="50000"/>
                  </a:schemeClr>
                </a:solidFill>
                <a:ea typeface="Muli"/>
                <a:cs typeface="Muli"/>
                <a:sym typeface="Muli"/>
              </a:rPr>
              <a:t>www.carnegie3.org.za/papers/203_Noble_Using%20indicators%20of%20multiple%20deprivation%20to%20demonstrate%20the%20spatial%20legacy%20of%20apartheid%20in%20SA.pdf</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Seery E &amp; Arendar C (2014) Even it Up: Time to End Extreme Inequality. Oxfam. Retrieved from: https://</a:t>
            </a:r>
            <a:r>
              <a:rPr lang="en" sz="1200" dirty="0" smtClean="0">
                <a:solidFill>
                  <a:schemeClr val="bg1">
                    <a:lumMod val="50000"/>
                  </a:schemeClr>
                </a:solidFill>
                <a:ea typeface="Muli"/>
                <a:cs typeface="Muli"/>
                <a:sym typeface="Muli"/>
              </a:rPr>
              <a:t>www.oxfam.org/sites/www.oxfam.org/files/file_attachments/cr-even-it-up-extreme-inequality-291014-en.pdf</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Therborn G (2013) </a:t>
            </a:r>
            <a:r>
              <a:rPr lang="en" sz="1200" i="1" dirty="0">
                <a:solidFill>
                  <a:schemeClr val="bg1">
                    <a:lumMod val="50000"/>
                  </a:schemeClr>
                </a:solidFill>
                <a:ea typeface="Muli"/>
                <a:cs typeface="Muli"/>
                <a:sym typeface="Muli"/>
              </a:rPr>
              <a:t>The Killing Fields of Inequality</a:t>
            </a:r>
            <a:r>
              <a:rPr lang="en" sz="1200" dirty="0">
                <a:solidFill>
                  <a:schemeClr val="bg1">
                    <a:lumMod val="50000"/>
                  </a:schemeClr>
                </a:solidFill>
                <a:ea typeface="Muli"/>
                <a:cs typeface="Muli"/>
                <a:sym typeface="Muli"/>
              </a:rPr>
              <a:t>. Cambridge: Polity Press.</a:t>
            </a: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Treanor J (2015) Half of world's wealth now in hands of 1% of population – report. </a:t>
            </a:r>
            <a:r>
              <a:rPr lang="en" sz="1200" i="1" dirty="0">
                <a:solidFill>
                  <a:schemeClr val="bg1">
                    <a:lumMod val="50000"/>
                  </a:schemeClr>
                </a:solidFill>
                <a:ea typeface="Muli"/>
                <a:cs typeface="Muli"/>
                <a:sym typeface="Muli"/>
              </a:rPr>
              <a:t>The Guardian</a:t>
            </a:r>
            <a:r>
              <a:rPr lang="en" sz="1200" dirty="0">
                <a:solidFill>
                  <a:schemeClr val="bg1">
                    <a:lumMod val="50000"/>
                  </a:schemeClr>
                </a:solidFill>
                <a:ea typeface="Muli"/>
                <a:cs typeface="Muli"/>
                <a:sym typeface="Muli"/>
              </a:rPr>
              <a:t>. Retrieved from: </a:t>
            </a:r>
            <a:r>
              <a:rPr lang="en" sz="1200" dirty="0">
                <a:solidFill>
                  <a:schemeClr val="bg1">
                    <a:lumMod val="50000"/>
                  </a:schemeClr>
                </a:solidFill>
                <a:ea typeface="Muli"/>
                <a:cs typeface="Muli"/>
                <a:sym typeface="Muli"/>
                <a:hlinkClick r:id="rId3"/>
              </a:rPr>
              <a:t>http://</a:t>
            </a:r>
            <a:r>
              <a:rPr lang="en" sz="1200" dirty="0" smtClean="0">
                <a:solidFill>
                  <a:schemeClr val="bg1">
                    <a:lumMod val="50000"/>
                  </a:schemeClr>
                </a:solidFill>
                <a:ea typeface="Muli"/>
                <a:cs typeface="Muli"/>
                <a:sym typeface="Muli"/>
                <a:hlinkClick r:id="rId3"/>
              </a:rPr>
              <a:t>www.theguardian.com/money/2015/oct/13/half-world-wealth-in-hands-population-inequality-report</a:t>
            </a:r>
            <a:endParaRPr lang="en" sz="1200" dirty="0">
              <a:solidFill>
                <a:schemeClr val="bg1">
                  <a:lumMod val="50000"/>
                </a:schemeClr>
              </a:solidFill>
              <a:ea typeface="Muli"/>
              <a:cs typeface="Muli"/>
              <a:sym typeface="Muli"/>
              <a:hlinkClick r:id="rId3"/>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Wan T &amp; McNally T (2015) Education Technology Deals Reach $1.6 Billion in First Half of 2015. </a:t>
            </a:r>
            <a:r>
              <a:rPr lang="en" sz="1200" i="1" dirty="0">
                <a:solidFill>
                  <a:schemeClr val="bg1">
                    <a:lumMod val="50000"/>
                  </a:schemeClr>
                </a:solidFill>
                <a:ea typeface="Muli"/>
                <a:cs typeface="Muli"/>
                <a:sym typeface="Muli"/>
              </a:rPr>
              <a:t>EdSurge</a:t>
            </a:r>
            <a:r>
              <a:rPr lang="en" sz="1200" dirty="0">
                <a:solidFill>
                  <a:schemeClr val="bg1">
                    <a:lumMod val="50000"/>
                  </a:schemeClr>
                </a:solidFill>
                <a:ea typeface="Muli"/>
                <a:cs typeface="Muli"/>
                <a:sym typeface="Muli"/>
              </a:rPr>
              <a:t>. Retrieved from: https://</a:t>
            </a:r>
            <a:r>
              <a:rPr lang="en" sz="1200" dirty="0" smtClean="0">
                <a:solidFill>
                  <a:schemeClr val="bg1">
                    <a:lumMod val="50000"/>
                  </a:schemeClr>
                </a:solidFill>
                <a:ea typeface="Muli"/>
                <a:cs typeface="Muli"/>
                <a:sym typeface="Muli"/>
              </a:rPr>
              <a:t>www.edsurge.com/news/2015-07-29-education-technology-deals-reach-1-6-billion-in-first-half-of-2015</a:t>
            </a:r>
            <a:endParaRPr lang="en" sz="1200" dirty="0">
              <a:solidFill>
                <a:schemeClr val="bg1">
                  <a:lumMod val="50000"/>
                </a:schemeClr>
              </a:solidFill>
              <a:ea typeface="Muli"/>
              <a:cs typeface="Muli"/>
              <a:sym typeface="Muli"/>
            </a:endParaRPr>
          </a:p>
          <a:p>
            <a:pPr marL="536433" indent="-342721">
              <a:lnSpc>
                <a:spcPct val="100000"/>
              </a:lnSpc>
              <a:spcAft>
                <a:spcPts val="0"/>
              </a:spcAft>
              <a:buFont typeface="Muli"/>
              <a:buChar char="-"/>
            </a:pPr>
            <a:r>
              <a:rPr lang="en" sz="1200" dirty="0">
                <a:solidFill>
                  <a:schemeClr val="bg1">
                    <a:lumMod val="50000"/>
                  </a:schemeClr>
                </a:solidFill>
                <a:ea typeface="Muli"/>
                <a:cs typeface="Muli"/>
                <a:sym typeface="Muli"/>
              </a:rPr>
              <a:t>Watters A (2015) Top Ed-Tech Trends of 2015: The Business of Ed-Tech. </a:t>
            </a:r>
            <a:r>
              <a:rPr lang="en" sz="1200" i="1" dirty="0">
                <a:solidFill>
                  <a:schemeClr val="bg1">
                    <a:lumMod val="50000"/>
                  </a:schemeClr>
                </a:solidFill>
                <a:ea typeface="Muli"/>
                <a:cs typeface="Muli"/>
                <a:sym typeface="Muli"/>
              </a:rPr>
              <a:t>Hacked Education</a:t>
            </a:r>
            <a:r>
              <a:rPr lang="en" sz="1200" dirty="0">
                <a:solidFill>
                  <a:schemeClr val="bg1">
                    <a:lumMod val="50000"/>
                  </a:schemeClr>
                </a:solidFill>
                <a:ea typeface="Muli"/>
                <a:cs typeface="Muli"/>
                <a:sym typeface="Muli"/>
              </a:rPr>
              <a:t>. Retrieved from: http://</a:t>
            </a:r>
            <a:r>
              <a:rPr lang="en" sz="1200" dirty="0" smtClean="0">
                <a:solidFill>
                  <a:schemeClr val="bg1">
                    <a:lumMod val="50000"/>
                  </a:schemeClr>
                </a:solidFill>
                <a:ea typeface="Muli"/>
                <a:cs typeface="Muli"/>
                <a:sym typeface="Muli"/>
              </a:rPr>
              <a:t>hackeducation.com/2015/12/23/trends-business</a:t>
            </a:r>
            <a:endParaRPr lang="en" sz="1200" dirty="0">
              <a:solidFill>
                <a:schemeClr val="bg1">
                  <a:lumMod val="50000"/>
                </a:schemeClr>
              </a:solidFill>
              <a:ea typeface="Muli"/>
              <a:cs typeface="Muli"/>
              <a:sym typeface="Muli"/>
            </a:endParaRPr>
          </a:p>
          <a:p>
            <a:pPr>
              <a:lnSpc>
                <a:spcPct val="100000"/>
              </a:lnSpc>
              <a:spcAft>
                <a:spcPts val="0"/>
              </a:spcAft>
            </a:pPr>
            <a:endParaRPr sz="1200" dirty="0">
              <a:solidFill>
                <a:schemeClr val="bg1">
                  <a:lumMod val="50000"/>
                </a:schemeClr>
              </a:solidFill>
            </a:endParaRPr>
          </a:p>
          <a:p>
            <a:endParaRPr sz="1200" dirty="0">
              <a:solidFill>
                <a:schemeClr val="bg1">
                  <a:lumMod val="50000"/>
                </a:schemeClr>
              </a:solidFill>
            </a:endParaRP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sz="3600" dirty="0" smtClean="0">
                <a:solidFill>
                  <a:srgbClr val="7EAA56"/>
                </a:solidFill>
                <a:latin typeface="Quicksand" panose="020B0604020202020204" charset="0"/>
              </a:rPr>
              <a:t>South Africa</a:t>
            </a:r>
            <a:endParaRPr lang="en-ZA" sz="3600" dirty="0">
              <a:solidFill>
                <a:srgbClr val="7EAA56"/>
              </a:solidFill>
              <a:latin typeface="Quicksand" panose="020B0604020202020204" charset="0"/>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09882" y="1988842"/>
            <a:ext cx="5923968" cy="2725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951873" y="4869161"/>
            <a:ext cx="5821622" cy="584775"/>
          </a:xfrm>
          <a:prstGeom prst="rect">
            <a:avLst/>
          </a:prstGeom>
        </p:spPr>
        <p:txBody>
          <a:bodyPr wrap="square">
            <a:spAutoFit/>
          </a:bodyPr>
          <a:lstStyle/>
          <a:p>
            <a:r>
              <a:rPr lang="en-ZA" dirty="0" smtClean="0">
                <a:solidFill>
                  <a:schemeClr val="bg1">
                    <a:lumMod val="50000"/>
                  </a:schemeClr>
                </a:solidFill>
                <a:latin typeface="Book Antiqua" panose="02040602050305030304" pitchFamily="18" charset="0"/>
              </a:rPr>
              <a:t>The wealth of </a:t>
            </a:r>
            <a:r>
              <a:rPr lang="en-ZA" dirty="0">
                <a:solidFill>
                  <a:schemeClr val="bg1">
                    <a:lumMod val="50000"/>
                  </a:schemeClr>
                </a:solidFill>
                <a:latin typeface="Book Antiqua" panose="02040602050305030304" pitchFamily="18" charset="0"/>
              </a:rPr>
              <a:t>Johann Rupert and Nicky Oppenheimer, </a:t>
            </a:r>
            <a:r>
              <a:rPr lang="en-ZA" dirty="0" smtClean="0">
                <a:solidFill>
                  <a:schemeClr val="bg1">
                    <a:lumMod val="50000"/>
                  </a:schemeClr>
                </a:solidFill>
                <a:latin typeface="Book Antiqua" panose="02040602050305030304" pitchFamily="18" charset="0"/>
              </a:rPr>
              <a:t> is equal </a:t>
            </a:r>
            <a:r>
              <a:rPr lang="en-ZA" dirty="0">
                <a:solidFill>
                  <a:schemeClr val="bg1">
                    <a:lumMod val="50000"/>
                  </a:schemeClr>
                </a:solidFill>
                <a:latin typeface="Book Antiqua" panose="02040602050305030304" pitchFamily="18" charset="0"/>
              </a:rPr>
              <a:t>to </a:t>
            </a:r>
            <a:r>
              <a:rPr lang="en-ZA" dirty="0" smtClean="0">
                <a:solidFill>
                  <a:schemeClr val="bg1">
                    <a:lumMod val="50000"/>
                  </a:schemeClr>
                </a:solidFill>
                <a:latin typeface="Book Antiqua" panose="02040602050305030304" pitchFamily="18" charset="0"/>
              </a:rPr>
              <a:t>26.5-million South Africans, </a:t>
            </a:r>
            <a:r>
              <a:rPr lang="en-ZA" dirty="0">
                <a:solidFill>
                  <a:schemeClr val="bg1">
                    <a:lumMod val="50000"/>
                  </a:schemeClr>
                </a:solidFill>
                <a:latin typeface="Book Antiqua" panose="02040602050305030304" pitchFamily="18" charset="0"/>
              </a:rPr>
              <a:t>poorest 50 percent </a:t>
            </a:r>
            <a:r>
              <a:rPr lang="en-ZA" dirty="0" smtClean="0">
                <a:solidFill>
                  <a:schemeClr val="bg1">
                    <a:lumMod val="50000"/>
                  </a:schemeClr>
                </a:solidFill>
                <a:latin typeface="Book Antiqua" panose="02040602050305030304" pitchFamily="18" charset="0"/>
              </a:rPr>
              <a:t>.</a:t>
            </a:r>
            <a:endParaRPr lang="en-ZA" dirty="0">
              <a:solidFill>
                <a:schemeClr val="bg1">
                  <a:lumMod val="50000"/>
                </a:schemeClr>
              </a:solidFill>
              <a:latin typeface="Book Antiqua" panose="02040602050305030304" pitchFamily="18" charset="0"/>
            </a:endParaRPr>
          </a:p>
        </p:txBody>
      </p:sp>
      <p:sp>
        <p:nvSpPr>
          <p:cNvPr id="5" name="TextBox 4"/>
          <p:cNvSpPr txBox="1"/>
          <p:nvPr/>
        </p:nvSpPr>
        <p:spPr>
          <a:xfrm>
            <a:off x="4507707" y="6237312"/>
            <a:ext cx="3052802" cy="338554"/>
          </a:xfrm>
          <a:prstGeom prst="rect">
            <a:avLst/>
          </a:prstGeom>
          <a:noFill/>
        </p:spPr>
        <p:txBody>
          <a:bodyPr wrap="square" rtlCol="0">
            <a:spAutoFit/>
          </a:bodyPr>
          <a:lstStyle/>
          <a:p>
            <a:pPr algn="r"/>
            <a:r>
              <a:rPr lang="en-ZA" dirty="0" err="1" smtClean="0">
                <a:solidFill>
                  <a:schemeClr val="bg1">
                    <a:lumMod val="50000"/>
                  </a:schemeClr>
                </a:solidFill>
                <a:latin typeface="Arial Narrow" panose="020B0606020202030204" pitchFamily="34" charset="0"/>
              </a:rPr>
              <a:t>Seery</a:t>
            </a:r>
            <a:r>
              <a:rPr lang="en-ZA" dirty="0" smtClean="0">
                <a:solidFill>
                  <a:schemeClr val="bg1">
                    <a:lumMod val="50000"/>
                  </a:schemeClr>
                </a:solidFill>
                <a:latin typeface="Arial Narrow" panose="020B0606020202030204" pitchFamily="34" charset="0"/>
              </a:rPr>
              <a:t> &amp; </a:t>
            </a:r>
            <a:r>
              <a:rPr lang="en-ZA" dirty="0" err="1" smtClean="0">
                <a:solidFill>
                  <a:schemeClr val="bg1">
                    <a:lumMod val="50000"/>
                  </a:schemeClr>
                </a:solidFill>
                <a:latin typeface="Arial Narrow" panose="020B0606020202030204" pitchFamily="34" charset="0"/>
              </a:rPr>
              <a:t>Arendar</a:t>
            </a:r>
            <a:r>
              <a:rPr lang="en-ZA" dirty="0" smtClean="0">
                <a:solidFill>
                  <a:schemeClr val="bg1">
                    <a:lumMod val="50000"/>
                  </a:schemeClr>
                </a:solidFill>
                <a:latin typeface="Arial Narrow" panose="020B0606020202030204" pitchFamily="34" charset="0"/>
              </a:rPr>
              <a:t> 2014</a:t>
            </a:r>
            <a:endParaRPr lang="en-ZA" dirty="0">
              <a:solidFill>
                <a:schemeClr val="bg1">
                  <a:lumMod val="50000"/>
                </a:schemeClr>
              </a:solidFill>
            </a:endParaRPr>
          </a:p>
        </p:txBody>
      </p:sp>
    </p:spTree>
    <p:extLst>
      <p:ext uri="{BB962C8B-B14F-4D97-AF65-F5344CB8AC3E}">
        <p14:creationId xmlns:p14="http://schemas.microsoft.com/office/powerpoint/2010/main" val="1913031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ZA" sz="3600" dirty="0" smtClean="0">
                <a:solidFill>
                  <a:srgbClr val="7EAA56"/>
                </a:solidFill>
                <a:latin typeface="Quicksand" panose="020B0604020202020204" charset="0"/>
                <a:ea typeface="Arial Unicode MS" panose="020B0604020202020204" pitchFamily="34" charset="-128"/>
                <a:cs typeface="Arial Unicode MS" panose="020B0604020202020204" pitchFamily="34" charset="-128"/>
              </a:rPr>
              <a:t>UK</a:t>
            </a:r>
            <a:endParaRPr lang="en-ZA" sz="3600" dirty="0">
              <a:solidFill>
                <a:srgbClr val="7EAA56"/>
              </a:solidFill>
              <a:latin typeface="Quicksand" panose="020B0604020202020204" charset="0"/>
              <a:ea typeface="Arial Unicode MS" panose="020B0604020202020204" pitchFamily="34" charset="-128"/>
              <a:cs typeface="Arial Unicode MS" panose="020B0604020202020204" pitchFamily="34" charset="-128"/>
            </a:endParaRPr>
          </a:p>
        </p:txBody>
      </p:sp>
      <p:sp>
        <p:nvSpPr>
          <p:cNvPr id="3" name="TextBox 2"/>
          <p:cNvSpPr txBox="1"/>
          <p:nvPr/>
        </p:nvSpPr>
        <p:spPr>
          <a:xfrm rot="5400000">
            <a:off x="6105652" y="3897226"/>
            <a:ext cx="5582996" cy="338554"/>
          </a:xfrm>
          <a:prstGeom prst="rect">
            <a:avLst/>
          </a:prstGeom>
          <a:noFill/>
        </p:spPr>
        <p:txBody>
          <a:bodyPr wrap="square" rtlCol="0">
            <a:spAutoFit/>
          </a:bodyPr>
          <a:lstStyle/>
          <a:p>
            <a:pPr algn="r"/>
            <a:r>
              <a:rPr lang="en-ZA" dirty="0">
                <a:solidFill>
                  <a:schemeClr val="bg1">
                    <a:lumMod val="50000"/>
                  </a:schemeClr>
                </a:solidFill>
                <a:latin typeface="Arial Narrow" panose="020B0606020202030204" pitchFamily="34" charset="0"/>
              </a:rPr>
              <a:t>https://www.equalitytrust.org.uk/scale-economic-inequality-uk</a:t>
            </a:r>
          </a:p>
        </p:txBody>
      </p:sp>
      <p:sp>
        <p:nvSpPr>
          <p:cNvPr id="4" name="TextBox 3"/>
          <p:cNvSpPr txBox="1"/>
          <p:nvPr/>
        </p:nvSpPr>
        <p:spPr>
          <a:xfrm>
            <a:off x="595269" y="2204864"/>
            <a:ext cx="4462113" cy="369332"/>
          </a:xfrm>
          <a:prstGeom prst="rect">
            <a:avLst/>
          </a:prstGeom>
          <a:noFill/>
        </p:spPr>
        <p:txBody>
          <a:bodyPr wrap="square" rtlCol="0">
            <a:spAutoFit/>
          </a:bodyPr>
          <a:lstStyle/>
          <a:p>
            <a:r>
              <a:rPr lang="en-ZA" sz="1800" dirty="0">
                <a:solidFill>
                  <a:schemeClr val="bg1">
                    <a:lumMod val="50000"/>
                  </a:schemeClr>
                </a:solidFill>
                <a:latin typeface="Quicksand" panose="020B0604020202020204" charset="0"/>
              </a:rPr>
              <a:t>Income distribution OECD countries</a:t>
            </a:r>
          </a:p>
        </p:txBody>
      </p:sp>
      <p:pic>
        <p:nvPicPr>
          <p:cNvPr id="7" name="Picture 2" descr="https://lh5.googleusercontent.com/eXjJAQ2eOeHt3E0y14jQbB7KgpNPdei-dFW2BupyhQIwYtahDHPRxXPCqH8YAmsMgDWaf9MZ4pELSXtWXlUXZSWNVBeu04GZHahA66b9xl8QkzVqV6WItAUyMATkvNYqvtrUfN2paU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87" y="2574196"/>
            <a:ext cx="7228024" cy="4175978"/>
          </a:xfrm>
          <a:prstGeom prst="rect">
            <a:avLst/>
          </a:prstGeom>
          <a:noFill/>
          <a:extLst>
            <a:ext uri="{909E8E84-426E-40DD-AFC4-6F175D3DCCD1}">
              <a14:hiddenFill xmlns:a14="http://schemas.microsoft.com/office/drawing/2010/main">
                <a:solidFill>
                  <a:srgbClr val="FFFFFF"/>
                </a:solidFill>
              </a14:hiddenFill>
            </a:ext>
          </a:extLst>
        </p:spPr>
      </p:pic>
      <p:pic>
        <p:nvPicPr>
          <p:cNvPr id="6" name="Shape 125"/>
          <p:cNvPicPr preferRelativeResize="0"/>
          <p:nvPr/>
        </p:nvPicPr>
        <p:blipFill rotWithShape="1">
          <a:blip r:embed="rId4">
            <a:alphaModFix/>
          </a:blip>
          <a:srcRect l="20752" t="12914" r="23325" b="10941"/>
          <a:stretch/>
        </p:blipFill>
        <p:spPr>
          <a:xfrm>
            <a:off x="5050759" y="19016"/>
            <a:ext cx="3685710" cy="4106865"/>
          </a:xfrm>
          <a:prstGeom prst="rect">
            <a:avLst/>
          </a:prstGeom>
          <a:noFill/>
          <a:ln>
            <a:noFill/>
          </a:ln>
        </p:spPr>
      </p:pic>
      <p:sp>
        <p:nvSpPr>
          <p:cNvPr id="5" name="Rectangle 4"/>
          <p:cNvSpPr/>
          <p:nvPr/>
        </p:nvSpPr>
        <p:spPr>
          <a:xfrm>
            <a:off x="595270" y="2574196"/>
            <a:ext cx="4462112" cy="469256"/>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t>How unequal is income in different countries?</a:t>
            </a:r>
            <a:endParaRPr lang="en-ZA" dirty="0"/>
          </a:p>
        </p:txBody>
      </p:sp>
    </p:spTree>
    <p:extLst>
      <p:ext uri="{BB962C8B-B14F-4D97-AF65-F5344CB8AC3E}">
        <p14:creationId xmlns:p14="http://schemas.microsoft.com/office/powerpoint/2010/main" val="1308932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307317" y="1384266"/>
            <a:ext cx="8400780" cy="5114000"/>
          </a:xfrm>
          <a:prstGeom prst="rect">
            <a:avLst/>
          </a:prstGeom>
        </p:spPr>
        <p:txBody>
          <a:bodyPr lIns="90675" tIns="90675" rIns="90675" bIns="90675" anchor="t" anchorCtr="0">
            <a:noAutofit/>
          </a:bodyPr>
          <a:lstStyle/>
          <a:p>
            <a:r>
              <a:rPr lang="en" sz="2000" dirty="0" smtClean="0">
                <a:solidFill>
                  <a:srgbClr val="737373"/>
                </a:solidFill>
                <a:latin typeface="Georgia" panose="02040502050405020303" pitchFamily="18" charset="0"/>
                <a:ea typeface="Muli"/>
                <a:cs typeface="Muli"/>
                <a:sym typeface="Muli"/>
              </a:rPr>
              <a:t>.In brief: </a:t>
            </a:r>
            <a:endParaRPr lang="en" dirty="0">
              <a:solidFill>
                <a:srgbClr val="737373"/>
              </a:solidFill>
              <a:latin typeface="Georgia" panose="02040502050405020303" pitchFamily="18" charset="0"/>
              <a:ea typeface="Muli"/>
              <a:cs typeface="Muli"/>
              <a:sym typeface="Muli"/>
            </a:endParaRPr>
          </a:p>
          <a:p>
            <a:pPr marL="453451" indent="-226725">
              <a:buClr>
                <a:srgbClr val="7EAA56"/>
              </a:buClr>
              <a:buFont typeface="Georgia"/>
              <a:buChar char="-"/>
            </a:pPr>
            <a:r>
              <a:rPr lang="en" sz="2000" dirty="0">
                <a:solidFill>
                  <a:srgbClr val="7EAA56"/>
                </a:solidFill>
                <a:latin typeface="Georgia"/>
                <a:ea typeface="Georgia"/>
                <a:cs typeface="Georgia"/>
                <a:sym typeface="Georgia"/>
              </a:rPr>
              <a:t>Participation rates over 50% for white students, but only 13% for African students</a:t>
            </a:r>
          </a:p>
          <a:p>
            <a:pPr marL="453451" indent="-226725">
              <a:buClr>
                <a:srgbClr val="7EAA56"/>
              </a:buClr>
              <a:buFont typeface="Georgia"/>
              <a:buChar char="-"/>
            </a:pPr>
            <a:r>
              <a:rPr lang="en" sz="2000" dirty="0">
                <a:solidFill>
                  <a:srgbClr val="7EAA56"/>
                </a:solidFill>
                <a:latin typeface="Georgia"/>
                <a:ea typeface="Georgia"/>
                <a:cs typeface="Georgia"/>
                <a:sym typeface="Georgia"/>
              </a:rPr>
              <a:t>White students twice as likely to graduate in 5 years</a:t>
            </a:r>
          </a:p>
          <a:p>
            <a:pPr marL="453451" indent="-226725">
              <a:spcAft>
                <a:spcPts val="0"/>
              </a:spcAft>
              <a:buClr>
                <a:srgbClr val="7EAA56"/>
              </a:buClr>
              <a:buFont typeface="Georgia"/>
              <a:buChar char="-"/>
            </a:pPr>
            <a:r>
              <a:rPr lang="en" sz="2000" dirty="0">
                <a:solidFill>
                  <a:srgbClr val="7EAA56"/>
                </a:solidFill>
                <a:latin typeface="Georgia"/>
                <a:ea typeface="Georgia"/>
                <a:cs typeface="Georgia"/>
                <a:sym typeface="Georgia"/>
              </a:rPr>
              <a:t>Only 5% of African youth succeed in any form of higher education</a:t>
            </a:r>
          </a:p>
          <a:p>
            <a:pPr marL="4534510">
              <a:spcAft>
                <a:spcPts val="0"/>
              </a:spcAft>
            </a:pPr>
            <a:endParaRPr sz="2000" dirty="0">
              <a:solidFill>
                <a:srgbClr val="7EAA56"/>
              </a:solidFill>
              <a:latin typeface="Georgia"/>
              <a:ea typeface="Georgia"/>
              <a:cs typeface="Georgia"/>
              <a:sym typeface="Georgia"/>
            </a:endParaRPr>
          </a:p>
          <a:p>
            <a:pPr marL="453451"/>
            <a:r>
              <a:rPr lang="en" sz="2000" dirty="0">
                <a:solidFill>
                  <a:srgbClr val="7EAA56"/>
                </a:solidFill>
                <a:latin typeface="Georgia"/>
                <a:ea typeface="Georgia"/>
                <a:cs typeface="Georgia"/>
                <a:sym typeface="Georgia"/>
              </a:rPr>
              <a:t>Only 25% of students graduate in regulation time, and more than half of students who enroll in universities never </a:t>
            </a:r>
            <a:r>
              <a:rPr lang="en" sz="2000" dirty="0" smtClean="0">
                <a:solidFill>
                  <a:srgbClr val="7EAA56"/>
                </a:solidFill>
                <a:latin typeface="Georgia"/>
                <a:ea typeface="Georgia"/>
                <a:cs typeface="Georgia"/>
                <a:sym typeface="Georgia"/>
              </a:rPr>
              <a:t>graduate</a:t>
            </a:r>
            <a:endParaRPr lang="en" sz="2000" dirty="0">
              <a:solidFill>
                <a:srgbClr val="7EAA56"/>
              </a:solidFill>
              <a:latin typeface="Georgia"/>
              <a:ea typeface="Georgia"/>
              <a:cs typeface="Georgia"/>
              <a:sym typeface="Georgia"/>
            </a:endParaRPr>
          </a:p>
          <a:p>
            <a:pPr marL="453451"/>
            <a:endParaRPr lang="en" sz="1800" dirty="0" smtClean="0">
              <a:solidFill>
                <a:srgbClr val="7EAA56"/>
              </a:solidFill>
              <a:latin typeface="Georgia"/>
              <a:ea typeface="Muli"/>
              <a:cs typeface="Muli"/>
              <a:sym typeface="Georgia"/>
            </a:endParaRPr>
          </a:p>
          <a:p>
            <a:pPr marL="453451"/>
            <a:endParaRPr lang="en" sz="1800" dirty="0">
              <a:solidFill>
                <a:srgbClr val="7EAA56"/>
              </a:solidFill>
              <a:latin typeface="Georgia"/>
              <a:ea typeface="Muli"/>
              <a:cs typeface="Muli"/>
              <a:sym typeface="Georgia"/>
            </a:endParaRPr>
          </a:p>
          <a:p>
            <a:pPr marL="453451" algn="r"/>
            <a:r>
              <a:rPr lang="en" sz="1800" dirty="0">
                <a:solidFill>
                  <a:srgbClr val="7EAA56"/>
                </a:solidFill>
                <a:latin typeface="Georgia"/>
                <a:ea typeface="Georgia"/>
                <a:cs typeface="Georgia"/>
                <a:sym typeface="Georgia"/>
              </a:rPr>
              <a:t>(Fisher &amp; Scott 2011)</a:t>
            </a:r>
          </a:p>
          <a:p>
            <a:pPr marL="453451"/>
            <a:endParaRPr lang="en" sz="1800" dirty="0">
              <a:solidFill>
                <a:srgbClr val="737373"/>
              </a:solidFill>
              <a:latin typeface="Muli"/>
              <a:ea typeface="Muli"/>
              <a:cs typeface="Muli"/>
              <a:sym typeface="Muli"/>
            </a:endParaRPr>
          </a:p>
        </p:txBody>
      </p:sp>
      <p:sp>
        <p:nvSpPr>
          <p:cNvPr id="5" name="Shape 348"/>
          <p:cNvSpPr txBox="1">
            <a:spLocks noGrp="1"/>
          </p:cNvSpPr>
          <p:nvPr>
            <p:ph type="title"/>
          </p:nvPr>
        </p:nvSpPr>
        <p:spPr>
          <a:xfrm>
            <a:off x="307975" y="187325"/>
            <a:ext cx="8399463" cy="1400175"/>
          </a:xfrm>
          <a:prstGeom prst="rect">
            <a:avLst/>
          </a:prstGeom>
          <a:noFill/>
          <a:ln>
            <a:noFill/>
          </a:ln>
        </p:spPr>
        <p:txBody>
          <a:bodyPr lIns="107269" tIns="107269" rIns="107269" bIns="107269"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None/>
              <a:defRPr sz="2800" b="1" i="0" u="none" strike="noStrike" cap="none">
                <a:solidFill>
                  <a:schemeClr val="dk1"/>
                </a:solidFill>
                <a:latin typeface="Quicksand" panose="020B0604020202020204" charset="0"/>
                <a:ea typeface="Quicksand" panose="020B0604020202020204" charset="0"/>
                <a:cs typeface="Arial"/>
                <a:sym typeface="Aria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pPr algn="ctr"/>
            <a:r>
              <a:rPr lang="en" sz="3600" dirty="0" smtClean="0">
                <a:solidFill>
                  <a:srgbClr val="7EAA56"/>
                </a:solidFill>
                <a:ea typeface="Muli"/>
                <a:cs typeface="Muli"/>
                <a:sym typeface="Quicksand"/>
              </a:rPr>
              <a:t>Higher education: </a:t>
            </a:r>
            <a:r>
              <a:rPr lang="en" sz="3600" b="0" dirty="0" smtClean="0">
                <a:solidFill>
                  <a:srgbClr val="737373"/>
                </a:solidFill>
                <a:ea typeface="Muli"/>
                <a:cs typeface="Muli"/>
                <a:sym typeface="Muli"/>
              </a:rPr>
              <a:t>South Africa</a:t>
            </a:r>
            <a:endParaRPr lang="en" sz="3600" b="0" dirty="0">
              <a:solidFill>
                <a:srgbClr val="737373"/>
              </a:solidFill>
              <a:ea typeface="Muli"/>
              <a:cs typeface="Muli"/>
              <a:sym typeface="Muli"/>
            </a:endParaRPr>
          </a:p>
        </p:txBody>
      </p:sp>
    </p:spTree>
    <p:extLst>
      <p:ext uri="{BB962C8B-B14F-4D97-AF65-F5344CB8AC3E}">
        <p14:creationId xmlns:p14="http://schemas.microsoft.com/office/powerpoint/2010/main" val="2280262001"/>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250302"/>
            <a:ext cx="638175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830" y="5200650"/>
            <a:ext cx="8791575"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290649">
            <a:off x="5479196" y="539709"/>
            <a:ext cx="3893376" cy="21969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a:xfrm>
            <a:off x="247983" y="260648"/>
            <a:ext cx="8113872" cy="1143000"/>
          </a:xfrm>
        </p:spPr>
        <p:txBody>
          <a:bodyPr/>
          <a:lstStyle/>
          <a:p>
            <a:pPr algn="l"/>
            <a:r>
              <a:rPr lang="en-ZA" sz="4800" dirty="0" smtClean="0">
                <a:solidFill>
                  <a:srgbClr val="7EAA56"/>
                </a:solidFill>
                <a:latin typeface="Quicksand" panose="020B0604020202020204" charset="0"/>
              </a:rPr>
              <a:t>And yet….</a:t>
            </a:r>
            <a:endParaRPr lang="en-ZA" sz="4800" dirty="0">
              <a:solidFill>
                <a:srgbClr val="7EAA56"/>
              </a:solidFill>
              <a:latin typeface="Quicksand" panose="020B0604020202020204" charset="0"/>
            </a:endParaRPr>
          </a:p>
        </p:txBody>
      </p:sp>
      <p:sp>
        <p:nvSpPr>
          <p:cNvPr id="3" name="Content Placeholder 2"/>
          <p:cNvSpPr>
            <a:spLocks noGrp="1"/>
          </p:cNvSpPr>
          <p:nvPr>
            <p:ph idx="1"/>
          </p:nvPr>
        </p:nvSpPr>
        <p:spPr>
          <a:xfrm>
            <a:off x="-30326" y="1483597"/>
            <a:ext cx="8113872" cy="4525963"/>
          </a:xfrm>
        </p:spPr>
        <p:txBody>
          <a:bodyPr/>
          <a:lstStyle/>
          <a:p>
            <a:pPr marL="0" indent="0">
              <a:buNone/>
            </a:pPr>
            <a:r>
              <a:rPr lang="en-ZA" b="1" dirty="0" smtClean="0">
                <a:solidFill>
                  <a:srgbClr val="7EAA56"/>
                </a:solidFill>
              </a:rPr>
              <a:t>in HE - where universities are going online -</a:t>
            </a:r>
            <a:br>
              <a:rPr lang="en-ZA" b="1" dirty="0" smtClean="0">
                <a:solidFill>
                  <a:srgbClr val="7EAA56"/>
                </a:solidFill>
              </a:rPr>
            </a:br>
            <a:r>
              <a:rPr lang="en-ZA" b="1" dirty="0" smtClean="0">
                <a:solidFill>
                  <a:srgbClr val="7EAA56"/>
                </a:solidFill>
              </a:rPr>
              <a:t>there is no mention of inequality </a:t>
            </a:r>
            <a:endParaRPr lang="en-ZA" b="1" dirty="0">
              <a:solidFill>
                <a:srgbClr val="7EAA56"/>
              </a:solidFill>
            </a:endParaRP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118578">
            <a:off x="5199032" y="4516341"/>
            <a:ext cx="4873957" cy="19716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26345" y="2492896"/>
            <a:ext cx="4244498" cy="1792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3626345" y="2562828"/>
            <a:ext cx="4147150" cy="17224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 y="2562828"/>
            <a:ext cx="3726757" cy="202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288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307317" y="186967"/>
            <a:ext cx="8400780" cy="763600"/>
          </a:xfrm>
          <a:prstGeom prst="rect">
            <a:avLst/>
          </a:prstGeom>
        </p:spPr>
        <p:txBody>
          <a:bodyPr lIns="107269" tIns="107269" rIns="107269" bIns="107269" anchor="t" anchorCtr="0">
            <a:noAutofit/>
          </a:bodyPr>
          <a:lstStyle/>
          <a:p>
            <a:pPr algn="ctr"/>
            <a:endParaRPr lang="en" dirty="0">
              <a:solidFill>
                <a:srgbClr val="7EAA56"/>
              </a:solidFill>
              <a:latin typeface="Quicksand"/>
              <a:ea typeface="Quicksand"/>
              <a:cs typeface="Quicksand"/>
              <a:sym typeface="Quicksand"/>
            </a:endParaRPr>
          </a:p>
        </p:txBody>
      </p:sp>
      <p:sp>
        <p:nvSpPr>
          <p:cNvPr id="200" name="Shape 200"/>
          <p:cNvSpPr txBox="1">
            <a:spLocks noGrp="1"/>
          </p:cNvSpPr>
          <p:nvPr>
            <p:ph type="body" idx="1"/>
          </p:nvPr>
        </p:nvSpPr>
        <p:spPr>
          <a:xfrm>
            <a:off x="307317" y="1536633"/>
            <a:ext cx="8400780" cy="3615600"/>
          </a:xfrm>
          <a:prstGeom prst="rect">
            <a:avLst/>
          </a:prstGeom>
        </p:spPr>
        <p:txBody>
          <a:bodyPr lIns="107269" tIns="107269" rIns="107269" bIns="107269" anchor="t" anchorCtr="0">
            <a:noAutofit/>
          </a:bodyPr>
          <a:lstStyle/>
          <a:p>
            <a:pPr algn="ctr"/>
            <a:r>
              <a:rPr lang="en" sz="3200" dirty="0" smtClean="0">
                <a:solidFill>
                  <a:srgbClr val="737373"/>
                </a:solidFill>
                <a:latin typeface="Quicksand" panose="020B0604020202020204" charset="0"/>
                <a:ea typeface="Muli"/>
                <a:cs typeface="Muli"/>
                <a:sym typeface="Muli"/>
              </a:rPr>
              <a:t>In the light of these trends</a:t>
            </a:r>
          </a:p>
          <a:p>
            <a:pPr algn="ctr"/>
            <a:endParaRPr lang="en" sz="3200" dirty="0" smtClean="0">
              <a:solidFill>
                <a:srgbClr val="737373"/>
              </a:solidFill>
              <a:latin typeface="Quicksand" panose="020B0604020202020204" charset="0"/>
              <a:ea typeface="Muli"/>
              <a:cs typeface="Muli"/>
              <a:sym typeface="Muli"/>
            </a:endParaRPr>
          </a:p>
          <a:p>
            <a:pPr algn="ctr"/>
            <a:r>
              <a:rPr lang="en" sz="3200" dirty="0" smtClean="0">
                <a:solidFill>
                  <a:srgbClr val="737373"/>
                </a:solidFill>
                <a:latin typeface="Quicksand" panose="020B0604020202020204" charset="0"/>
                <a:ea typeface="Muli"/>
                <a:cs typeface="Muli"/>
                <a:sym typeface="Muli"/>
              </a:rPr>
              <a:t>How do university </a:t>
            </a:r>
            <a:r>
              <a:rPr lang="en" sz="3200" dirty="0">
                <a:solidFill>
                  <a:srgbClr val="737373"/>
                </a:solidFill>
                <a:latin typeface="Quicksand" panose="020B0604020202020204" charset="0"/>
                <a:ea typeface="Muli"/>
                <a:cs typeface="Muli"/>
                <a:sym typeface="Muli"/>
              </a:rPr>
              <a:t>educational technology documents </a:t>
            </a:r>
            <a:r>
              <a:rPr lang="en" sz="3200" dirty="0" smtClean="0">
                <a:solidFill>
                  <a:srgbClr val="737373"/>
                </a:solidFill>
                <a:latin typeface="Quicksand" panose="020B0604020202020204" charset="0"/>
                <a:ea typeface="Muli"/>
                <a:cs typeface="Muli"/>
                <a:sym typeface="Muli"/>
              </a:rPr>
              <a:t>represent issues </a:t>
            </a:r>
            <a:r>
              <a:rPr lang="en" sz="3200" dirty="0">
                <a:solidFill>
                  <a:srgbClr val="737373"/>
                </a:solidFill>
                <a:latin typeface="Quicksand" panose="020B0604020202020204" charset="0"/>
                <a:ea typeface="Muli"/>
                <a:cs typeface="Muli"/>
                <a:sym typeface="Muli"/>
              </a:rPr>
              <a:t>of </a:t>
            </a:r>
            <a:r>
              <a:rPr lang="en" sz="3200" dirty="0" smtClean="0">
                <a:solidFill>
                  <a:srgbClr val="737373"/>
                </a:solidFill>
                <a:latin typeface="Quicksand" panose="020B0604020202020204" charset="0"/>
                <a:ea typeface="Muli"/>
                <a:cs typeface="Muli"/>
                <a:sym typeface="Muli"/>
              </a:rPr>
              <a:t>inequality?</a:t>
            </a:r>
            <a:endParaRPr lang="en" sz="3200" dirty="0">
              <a:solidFill>
                <a:srgbClr val="737373"/>
              </a:solidFill>
              <a:latin typeface="Quicksand" panose="020B0604020202020204" charset="0"/>
              <a:ea typeface="Muli"/>
              <a:cs typeface="Muli"/>
              <a:sym typeface="Muli"/>
            </a:endParaRPr>
          </a:p>
          <a:p>
            <a:pPr algn="ctr"/>
            <a:endParaRPr sz="700" dirty="0">
              <a:solidFill>
                <a:srgbClr val="737373"/>
              </a:solidFill>
              <a:latin typeface="Muli"/>
              <a:ea typeface="Muli"/>
              <a:cs typeface="Muli"/>
              <a:sym typeface="Muli"/>
            </a:endParaRP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1658</TotalTime>
  <Words>4429</Words>
  <Application>Microsoft Office PowerPoint</Application>
  <PresentationFormat>Custom</PresentationFormat>
  <Paragraphs>434</Paragraphs>
  <Slides>46</Slides>
  <Notes>41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46</vt:i4>
      </vt:variant>
    </vt:vector>
  </HeadingPairs>
  <TitlesOfParts>
    <vt:vector size="57" baseType="lpstr">
      <vt:lpstr>Arial</vt:lpstr>
      <vt:lpstr>Arial Unicode MS</vt:lpstr>
      <vt:lpstr>Century Gothic</vt:lpstr>
      <vt:lpstr>Muli</vt:lpstr>
      <vt:lpstr>Bookman Old Style</vt:lpstr>
      <vt:lpstr>Georgia</vt:lpstr>
      <vt:lpstr>Courier New</vt:lpstr>
      <vt:lpstr>Arial Narrow</vt:lpstr>
      <vt:lpstr>Quicksand</vt:lpstr>
      <vt:lpstr>Book Antiqua</vt:lpstr>
      <vt:lpstr>simple-light-2</vt:lpstr>
      <vt:lpstr>     An inequality lens on educational technology  focusing on institutional policy  Laura Czerniewicz /@czernie and Kyle Rother 10 May 2016</vt:lpstr>
      <vt:lpstr>Equality “capability to function fully as a human being”  (Therborn 2013) Inequalities are inherently unjust and immoral, violation of human dignity “Inequalities are produced and sustained socially by systemic arrangements and processes, and by distributive action, individual as well as collective. It is crucial to pay systematic attention to both.”  (Therborn 2013) </vt:lpstr>
      <vt:lpstr>PowerPoint Presentation</vt:lpstr>
      <vt:lpstr>Credit Suisse Research Institute, Global Wealth Report 2015, October 2015 http://inequality.org/global-inequality/ </vt:lpstr>
      <vt:lpstr>South Africa</vt:lpstr>
      <vt:lpstr>UK</vt:lpstr>
      <vt:lpstr>Higher education: South Africa</vt:lpstr>
      <vt:lpstr>And yet….</vt:lpstr>
      <vt:lpstr>PowerPoint Presentation</vt:lpstr>
      <vt:lpstr>Policy matters</vt:lpstr>
      <vt:lpstr>Therborn’s Typology</vt:lpstr>
      <vt:lpstr>Vital Inequality</vt:lpstr>
      <vt:lpstr>Resource Inequality</vt:lpstr>
      <vt:lpstr>Existential Inequality</vt:lpstr>
      <vt:lpstr>PowerPoint Presentation</vt:lpstr>
      <vt:lpstr>Methodology</vt:lpstr>
      <vt:lpstr>PowerPoint Presentation</vt:lpstr>
      <vt:lpstr>Relevance</vt:lpstr>
      <vt:lpstr>Findings: general</vt:lpstr>
      <vt:lpstr>Findings: general</vt:lpstr>
      <vt:lpstr>Findings: general</vt:lpstr>
      <vt:lpstr>Findings: general</vt:lpstr>
      <vt:lpstr>Findings: absences</vt:lpstr>
      <vt:lpstr>Findings: focus</vt:lpstr>
      <vt:lpstr>PowerPoint Presentation</vt:lpstr>
      <vt:lpstr>PowerPoint Presentation</vt:lpstr>
      <vt:lpstr>Key Findings Vital Inequality</vt:lpstr>
      <vt:lpstr>Key Findings Vital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Key Findings Resource Inequality</vt:lpstr>
      <vt:lpstr> </vt:lpstr>
      <vt:lpstr>Key Findings Existential Inequality</vt:lpstr>
      <vt:lpstr>Key Findings Existential Inequality</vt:lpstr>
      <vt:lpstr> </vt:lpstr>
      <vt:lpstr>Key Findings Existential Inequality</vt:lpstr>
      <vt:lpstr>Conclusion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Educational Technology policies:  an inequality lens Laura Czerniewicz /@czernie 10 May 2016</dc:title>
  <dc:creator>Laura Czerniewicz</dc:creator>
  <cp:lastModifiedBy>anon</cp:lastModifiedBy>
  <cp:revision>64</cp:revision>
  <dcterms:modified xsi:type="dcterms:W3CDTF">2016-05-13T10:36:50Z</dcterms:modified>
</cp:coreProperties>
</file>