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71" r:id="rId6"/>
    <p:sldId id="272" r:id="rId7"/>
    <p:sldId id="259" r:id="rId8"/>
    <p:sldId id="260" r:id="rId9"/>
    <p:sldId id="262" r:id="rId10"/>
    <p:sldId id="263" r:id="rId11"/>
    <p:sldId id="264" r:id="rId12"/>
    <p:sldId id="265" r:id="rId13"/>
    <p:sldId id="266" r:id="rId14"/>
    <p:sldId id="273" r:id="rId15"/>
    <p:sldId id="274" r:id="rId16"/>
    <p:sldId id="267" r:id="rId17"/>
    <p:sldId id="268" r:id="rId18"/>
    <p:sldId id="26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104" y="-7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B987A05-7EDC-49F7-80B0-A05D29306C3D}" type="datetimeFigureOut">
              <a:rPr lang="en-ZA" smtClean="0"/>
              <a:t>30/11/15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4224727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B987A05-7EDC-49F7-80B0-A05D29306C3D}" type="datetimeFigureOut">
              <a:rPr lang="en-ZA" smtClean="0"/>
              <a:t>30/11/15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3704544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B987A05-7EDC-49F7-80B0-A05D29306C3D}" type="datetimeFigureOut">
              <a:rPr lang="en-ZA" smtClean="0"/>
              <a:t>30/11/15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629078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B987A05-7EDC-49F7-80B0-A05D29306C3D}" type="datetimeFigureOut">
              <a:rPr lang="en-ZA" smtClean="0"/>
              <a:t>30/11/15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2498137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987A05-7EDC-49F7-80B0-A05D29306C3D}" type="datetimeFigureOut">
              <a:rPr lang="en-ZA" smtClean="0"/>
              <a:t>30/11/15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2171439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B987A05-7EDC-49F7-80B0-A05D29306C3D}" type="datetimeFigureOut">
              <a:rPr lang="en-ZA" smtClean="0"/>
              <a:t>30/11/15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2246408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B987A05-7EDC-49F7-80B0-A05D29306C3D}" type="datetimeFigureOut">
              <a:rPr lang="en-ZA" smtClean="0"/>
              <a:t>30/11/15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724867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B987A05-7EDC-49F7-80B0-A05D29306C3D}" type="datetimeFigureOut">
              <a:rPr lang="en-ZA" smtClean="0"/>
              <a:t>30/11/15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469504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987A05-7EDC-49F7-80B0-A05D29306C3D}" type="datetimeFigureOut">
              <a:rPr lang="en-ZA" smtClean="0"/>
              <a:t>30/11/15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3302768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987A05-7EDC-49F7-80B0-A05D29306C3D}" type="datetimeFigureOut">
              <a:rPr lang="en-ZA" smtClean="0"/>
              <a:t>30/11/15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531335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987A05-7EDC-49F7-80B0-A05D29306C3D}" type="datetimeFigureOut">
              <a:rPr lang="en-ZA" smtClean="0"/>
              <a:t>30/11/15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49BB7FD9-80DD-4AAB-95B2-08D8121DC7A1}" type="slidenum">
              <a:rPr lang="en-ZA" smtClean="0"/>
              <a:t>‹#›</a:t>
            </a:fld>
            <a:endParaRPr lang="en-ZA"/>
          </a:p>
        </p:txBody>
      </p:sp>
    </p:spTree>
    <p:extLst>
      <p:ext uri="{BB962C8B-B14F-4D97-AF65-F5344CB8AC3E}">
        <p14:creationId xmlns:p14="http://schemas.microsoft.com/office/powerpoint/2010/main" val="5770834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987A05-7EDC-49F7-80B0-A05D29306C3D}" type="datetimeFigureOut">
              <a:rPr lang="en-ZA" smtClean="0"/>
              <a:t>30/11/15</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B7FD9-80DD-4AAB-95B2-08D8121DC7A1}" type="slidenum">
              <a:rPr lang="en-ZA" smtClean="0"/>
              <a:t>‹#›</a:t>
            </a:fld>
            <a:endParaRPr lang="en-ZA"/>
          </a:p>
        </p:txBody>
      </p:sp>
    </p:spTree>
    <p:extLst>
      <p:ext uri="{BB962C8B-B14F-4D97-AF65-F5344CB8AC3E}">
        <p14:creationId xmlns:p14="http://schemas.microsoft.com/office/powerpoint/2010/main" val="3017069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4" Type="http://schemas.openxmlformats.org/officeDocument/2006/relationships/image" Target="../media/image2.png"/><Relationship Id="rId5" Type="http://schemas.openxmlformats.org/officeDocument/2006/relationships/hyperlink" Target="http://creativecommons.org/licenses/by-nc-sa/4.0/" TargetMode="External"/><Relationship Id="rId1" Type="http://schemas.openxmlformats.org/officeDocument/2006/relationships/slideLayout" Target="../slideLayouts/slideLayout1.xml"/><Relationship Id="rId2" Type="http://schemas.openxmlformats.org/officeDocument/2006/relationships/hyperlink" Target="mailto:CMPEDU001@myuct.ac.za"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4509120"/>
            <a:ext cx="6400800" cy="1368152"/>
          </a:xfrm>
        </p:spPr>
        <p:txBody>
          <a:bodyPr>
            <a:normAutofit/>
          </a:bodyPr>
          <a:lstStyle/>
          <a:p>
            <a:pPr algn="l"/>
            <a:r>
              <a:rPr lang="en-ZA" sz="2400" dirty="0" smtClean="0">
                <a:solidFill>
                  <a:schemeClr val="accent1">
                    <a:lumMod val="75000"/>
                  </a:schemeClr>
                </a:solidFill>
              </a:rPr>
              <a:t>Lecturer: Ed Campbell</a:t>
            </a:r>
          </a:p>
          <a:p>
            <a:pPr algn="l"/>
            <a:r>
              <a:rPr lang="en-ZA" sz="2400" dirty="0" smtClean="0">
                <a:solidFill>
                  <a:schemeClr val="accent2">
                    <a:lumMod val="75000"/>
                  </a:schemeClr>
                </a:solidFill>
              </a:rPr>
              <a:t>E-mail: </a:t>
            </a:r>
            <a:r>
              <a:rPr lang="en-ZA" sz="2400" dirty="0" smtClean="0">
                <a:solidFill>
                  <a:schemeClr val="accent2">
                    <a:lumMod val="75000"/>
                  </a:schemeClr>
                </a:solidFill>
                <a:hlinkClick r:id="rId2"/>
              </a:rPr>
              <a:t>CMPEDU001@myuct.ac.za</a:t>
            </a:r>
            <a:endParaRPr lang="en-ZA" sz="2400" dirty="0" smtClean="0">
              <a:solidFill>
                <a:schemeClr val="accent2">
                  <a:lumMod val="75000"/>
                </a:schemeClr>
              </a:solidFill>
            </a:endParaRPr>
          </a:p>
          <a:p>
            <a:pPr algn="l"/>
            <a:r>
              <a:rPr lang="en-ZA" sz="2400" dirty="0" smtClean="0">
                <a:solidFill>
                  <a:schemeClr val="accent2">
                    <a:lumMod val="75000"/>
                  </a:schemeClr>
                </a:solidFill>
              </a:rPr>
              <a:t>March 2015</a:t>
            </a:r>
            <a:endParaRPr lang="en-ZA" sz="2400" dirty="0">
              <a:solidFill>
                <a:schemeClr val="accent2">
                  <a:lumMod val="75000"/>
                </a:schemeClr>
              </a:solidFill>
            </a:endParaRPr>
          </a:p>
        </p:txBody>
      </p:sp>
      <p:pic>
        <p:nvPicPr>
          <p:cNvPr id="2" name="Picture 1" descr="Digital Literacies.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88640"/>
            <a:ext cx="8486615" cy="4437112"/>
          </a:xfrm>
          <a:prstGeom prst="rect">
            <a:avLst/>
          </a:prstGeom>
        </p:spPr>
      </p:pic>
      <p:grpSp>
        <p:nvGrpSpPr>
          <p:cNvPr id="10" name="Group 9"/>
          <p:cNvGrpSpPr/>
          <p:nvPr/>
        </p:nvGrpSpPr>
        <p:grpSpPr>
          <a:xfrm>
            <a:off x="755576" y="5949280"/>
            <a:ext cx="7560840" cy="400110"/>
            <a:chOff x="755576" y="5949280"/>
            <a:chExt cx="7560840" cy="400110"/>
          </a:xfrm>
        </p:grpSpPr>
        <p:pic>
          <p:nvPicPr>
            <p:cNvPr id="7" name="Picture 6"/>
            <p:cNvPicPr>
              <a:picLocks noChangeAspect="1"/>
            </p:cNvPicPr>
            <p:nvPr/>
          </p:nvPicPr>
          <p:blipFill>
            <a:blip r:embed="rId4"/>
            <a:stretch>
              <a:fillRect/>
            </a:stretch>
          </p:blipFill>
          <p:spPr>
            <a:xfrm>
              <a:off x="755576" y="5949280"/>
              <a:ext cx="1117600" cy="393700"/>
            </a:xfrm>
            <a:prstGeom prst="rect">
              <a:avLst/>
            </a:prstGeom>
          </p:spPr>
        </p:pic>
        <p:sp>
          <p:nvSpPr>
            <p:cNvPr id="9" name="Rectangle 8"/>
            <p:cNvSpPr/>
            <p:nvPr/>
          </p:nvSpPr>
          <p:spPr>
            <a:xfrm>
              <a:off x="1979712" y="5949280"/>
              <a:ext cx="6336704" cy="400110"/>
            </a:xfrm>
            <a:prstGeom prst="rect">
              <a:avLst/>
            </a:prstGeom>
          </p:spPr>
          <p:txBody>
            <a:bodyPr wrap="square">
              <a:spAutoFit/>
            </a:bodyPr>
            <a:lstStyle/>
            <a:p>
              <a:r>
                <a:rPr lang="en-US" sz="1000" dirty="0"/>
                <a:t>This work by Eduard Campbell is licensed under </a:t>
              </a:r>
              <a:r>
                <a:rPr lang="en-US" sz="1000" dirty="0" err="1"/>
                <a:t>a</a:t>
              </a:r>
              <a:r>
                <a:rPr lang="en-US" sz="1000" dirty="0" err="1" smtClean="0">
                  <a:hlinkClick r:id="rId5"/>
                </a:rPr>
                <a:t>Creative</a:t>
              </a:r>
              <a:r>
                <a:rPr lang="en-US" sz="1000" dirty="0" smtClean="0">
                  <a:hlinkClick r:id="rId5"/>
                </a:rPr>
                <a:t> </a:t>
              </a:r>
              <a:r>
                <a:rPr lang="en-US" sz="1000" dirty="0">
                  <a:hlinkClick r:id="rId5"/>
                </a:rPr>
                <a:t>Commons Attribution-NonCommercial-ShareAlike 4.0 International License.</a:t>
              </a:r>
              <a:endParaRPr lang="en-US" sz="1000" dirty="0"/>
            </a:p>
          </p:txBody>
        </p:sp>
      </p:grpSp>
    </p:spTree>
    <p:extLst>
      <p:ext uri="{BB962C8B-B14F-4D97-AF65-F5344CB8AC3E}">
        <p14:creationId xmlns:p14="http://schemas.microsoft.com/office/powerpoint/2010/main" val="4562754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0706"/>
          </a:xfrm>
        </p:spPr>
        <p:txBody>
          <a:bodyPr>
            <a:normAutofit/>
          </a:bodyPr>
          <a:lstStyle/>
          <a:p>
            <a:r>
              <a:rPr lang="en-ZA" dirty="0">
                <a:solidFill>
                  <a:schemeClr val="accent1">
                    <a:lumMod val="75000"/>
                  </a:schemeClr>
                </a:solidFill>
              </a:rPr>
              <a:t>Why should Digital Literacies be taught in the English classroom - how are DL and the English Class connected?</a:t>
            </a:r>
          </a:p>
        </p:txBody>
      </p:sp>
    </p:spTree>
    <p:extLst>
      <p:ext uri="{BB962C8B-B14F-4D97-AF65-F5344CB8AC3E}">
        <p14:creationId xmlns:p14="http://schemas.microsoft.com/office/powerpoint/2010/main" val="657457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lnSpcReduction="10000"/>
          </a:bodyPr>
          <a:lstStyle/>
          <a:p>
            <a:pPr marL="0" indent="0">
              <a:buNone/>
            </a:pPr>
            <a:r>
              <a:rPr lang="en-ZA" dirty="0" smtClean="0"/>
              <a:t>“it is fruitful to think of the [English] classroom as a place where the ‘content’ to be learned is vitally connected to the learning to think, act, react, debate, deliberate, problem solve, innovate and collaborate </a:t>
            </a:r>
            <a:r>
              <a:rPr lang="en-ZA" dirty="0" smtClean="0">
                <a:solidFill>
                  <a:schemeClr val="accent2">
                    <a:lumMod val="75000"/>
                  </a:schemeClr>
                </a:solidFill>
              </a:rPr>
              <a:t>in a networked world</a:t>
            </a:r>
            <a:r>
              <a:rPr lang="en-ZA" dirty="0" smtClean="0"/>
              <a:t>” </a:t>
            </a:r>
            <a:r>
              <a:rPr lang="en-ZA" sz="2400" dirty="0" smtClean="0"/>
              <a:t>(Jenkins, 2013)</a:t>
            </a:r>
            <a:endParaRPr lang="en-ZA" dirty="0" smtClean="0"/>
          </a:p>
          <a:p>
            <a:pPr marL="0" indent="0">
              <a:buNone/>
            </a:pPr>
            <a:endParaRPr lang="en-ZA" dirty="0"/>
          </a:p>
          <a:p>
            <a:pPr marL="0" indent="0">
              <a:buNone/>
            </a:pPr>
            <a:r>
              <a:rPr lang="en-ZA" dirty="0" smtClean="0"/>
              <a:t>“important to the learners in our classes is the issue of literacy and what form it takes; literacy today is composed by not only the four skills, but also newly emerging </a:t>
            </a:r>
            <a:r>
              <a:rPr lang="en-ZA" dirty="0" smtClean="0">
                <a:solidFill>
                  <a:schemeClr val="accent2">
                    <a:lumMod val="75000"/>
                  </a:schemeClr>
                </a:solidFill>
              </a:rPr>
              <a:t>fifth skill – computer literacy</a:t>
            </a:r>
            <a:r>
              <a:rPr lang="en-ZA" dirty="0" smtClean="0"/>
              <a:t>” </a:t>
            </a:r>
            <a:r>
              <a:rPr lang="en-ZA" sz="2400" dirty="0" smtClean="0"/>
              <a:t>(Barbieri, 2013)</a:t>
            </a:r>
            <a:endParaRPr lang="en-ZA" dirty="0"/>
          </a:p>
        </p:txBody>
      </p:sp>
    </p:spTree>
    <p:extLst>
      <p:ext uri="{BB962C8B-B14F-4D97-AF65-F5344CB8AC3E}">
        <p14:creationId xmlns:p14="http://schemas.microsoft.com/office/powerpoint/2010/main" val="211950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normAutofit/>
          </a:bodyPr>
          <a:lstStyle/>
          <a:p>
            <a:r>
              <a:rPr lang="en-ZA" dirty="0">
                <a:solidFill>
                  <a:schemeClr val="accent2">
                    <a:lumMod val="75000"/>
                  </a:schemeClr>
                </a:solidFill>
              </a:rPr>
              <a:t>How do I decide when and where to incorporate DL into class - what process can I follow?</a:t>
            </a:r>
          </a:p>
        </p:txBody>
      </p:sp>
    </p:spTree>
    <p:extLst>
      <p:ext uri="{BB962C8B-B14F-4D97-AF65-F5344CB8AC3E}">
        <p14:creationId xmlns:p14="http://schemas.microsoft.com/office/powerpoint/2010/main" val="364156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accent2">
                    <a:lumMod val="75000"/>
                  </a:schemeClr>
                </a:solidFill>
              </a:rPr>
              <a:t>Incorporating DL into the English Classroom</a:t>
            </a:r>
            <a:endParaRPr lang="en-ZA" dirty="0">
              <a:solidFill>
                <a:schemeClr val="accent2">
                  <a:lumMod val="75000"/>
                </a:schemeClr>
              </a:solidFill>
            </a:endParaRPr>
          </a:p>
        </p:txBody>
      </p:sp>
      <p:sp>
        <p:nvSpPr>
          <p:cNvPr id="8" name="TextBox 7"/>
          <p:cNvSpPr txBox="1"/>
          <p:nvPr/>
        </p:nvSpPr>
        <p:spPr>
          <a:xfrm>
            <a:off x="5796136" y="6365558"/>
            <a:ext cx="2304256" cy="400110"/>
          </a:xfrm>
          <a:prstGeom prst="rect">
            <a:avLst/>
          </a:prstGeom>
          <a:noFill/>
        </p:spPr>
        <p:txBody>
          <a:bodyPr wrap="square" rtlCol="0">
            <a:spAutoFit/>
          </a:bodyPr>
          <a:lstStyle/>
          <a:p>
            <a:r>
              <a:rPr lang="en-ZA" sz="1000" dirty="0" smtClean="0"/>
              <a:t>Source: Adapted from Hutchison and </a:t>
            </a:r>
            <a:r>
              <a:rPr lang="en-ZA" sz="1000" dirty="0" smtClean="0"/>
              <a:t>Woodward, 2014</a:t>
            </a:r>
            <a:endParaRPr lang="en-ZA" sz="1000" dirty="0"/>
          </a:p>
        </p:txBody>
      </p:sp>
      <p:grpSp>
        <p:nvGrpSpPr>
          <p:cNvPr id="1040" name="Group 1039"/>
          <p:cNvGrpSpPr/>
          <p:nvPr/>
        </p:nvGrpSpPr>
        <p:grpSpPr>
          <a:xfrm>
            <a:off x="395536" y="1412776"/>
            <a:ext cx="8352928" cy="4968552"/>
            <a:chOff x="683568" y="1412776"/>
            <a:chExt cx="8352928" cy="4968552"/>
          </a:xfrm>
        </p:grpSpPr>
        <p:sp>
          <p:nvSpPr>
            <p:cNvPr id="1038" name="Rectangle 1037"/>
            <p:cNvSpPr/>
            <p:nvPr/>
          </p:nvSpPr>
          <p:spPr>
            <a:xfrm>
              <a:off x="683568" y="1412776"/>
              <a:ext cx="8352928" cy="4968552"/>
            </a:xfrm>
            <a:prstGeom prst="rect">
              <a:avLst/>
            </a:prstGeom>
            <a:solidFill>
              <a:schemeClr val="accent2">
                <a:lumMod val="20000"/>
                <a:lumOff val="80000"/>
                <a:alpha val="65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p:cNvCxnSpPr/>
            <p:nvPr/>
          </p:nvCxnSpPr>
          <p:spPr>
            <a:xfrm flipV="1">
              <a:off x="755576" y="2276872"/>
              <a:ext cx="0" cy="2088232"/>
            </a:xfrm>
            <a:prstGeom prst="line">
              <a:avLst/>
            </a:prstGeom>
          </p:spPr>
          <p:style>
            <a:lnRef idx="2">
              <a:schemeClr val="accent1"/>
            </a:lnRef>
            <a:fillRef idx="0">
              <a:schemeClr val="accent1"/>
            </a:fillRef>
            <a:effectRef idx="1">
              <a:schemeClr val="accent1"/>
            </a:effectRef>
            <a:fontRef idx="minor">
              <a:schemeClr val="tx1"/>
            </a:fontRef>
          </p:style>
        </p:cxnSp>
        <p:grpSp>
          <p:nvGrpSpPr>
            <p:cNvPr id="1039" name="Group 1038"/>
            <p:cNvGrpSpPr/>
            <p:nvPr/>
          </p:nvGrpSpPr>
          <p:grpSpPr>
            <a:xfrm>
              <a:off x="755576" y="1556792"/>
              <a:ext cx="8195743" cy="4544055"/>
              <a:chOff x="755576" y="1556792"/>
              <a:chExt cx="8195743" cy="4544055"/>
            </a:xfrm>
          </p:grpSpPr>
          <p:sp>
            <p:nvSpPr>
              <p:cNvPr id="3" name="TextBox 2"/>
              <p:cNvSpPr txBox="1"/>
              <p:nvPr/>
            </p:nvSpPr>
            <p:spPr>
              <a:xfrm>
                <a:off x="3419872" y="2204864"/>
                <a:ext cx="2376264" cy="1077218"/>
              </a:xfrm>
              <a:prstGeom prst="rect">
                <a:avLst/>
              </a:prstGeom>
              <a:solidFill>
                <a:schemeClr val="accent1">
                  <a:lumMod val="40000"/>
                  <a:lumOff val="60000"/>
                </a:schemeClr>
              </a:solidFill>
              <a:ln>
                <a:noFill/>
              </a:ln>
              <a:scene3d>
                <a:camera prst="orthographicFront"/>
                <a:lightRig rig="threePt" dir="t"/>
              </a:scene3d>
              <a:sp3d>
                <a:bevelT prst="relaxedInset"/>
              </a:sp3d>
            </p:spPr>
            <p:txBody>
              <a:bodyPr wrap="square" rtlCol="0">
                <a:spAutoFit/>
              </a:bodyPr>
              <a:lstStyle/>
              <a:p>
                <a:pPr algn="ctr"/>
                <a:r>
                  <a:rPr lang="en-US" sz="3200" dirty="0" smtClean="0"/>
                  <a:t>Instructional Goal</a:t>
                </a:r>
                <a:endParaRPr lang="en-US" sz="3200" dirty="0"/>
              </a:p>
            </p:txBody>
          </p:sp>
          <p:sp>
            <p:nvSpPr>
              <p:cNvPr id="6" name="TextBox 5"/>
              <p:cNvSpPr txBox="1"/>
              <p:nvPr/>
            </p:nvSpPr>
            <p:spPr>
              <a:xfrm>
                <a:off x="5868144" y="2708920"/>
                <a:ext cx="2376264" cy="1077218"/>
              </a:xfrm>
              <a:prstGeom prst="rect">
                <a:avLst/>
              </a:prstGeom>
              <a:solidFill>
                <a:schemeClr val="accent1">
                  <a:lumMod val="40000"/>
                  <a:lumOff val="60000"/>
                </a:schemeClr>
              </a:solidFill>
              <a:ln>
                <a:noFill/>
              </a:ln>
              <a:scene3d>
                <a:camera prst="orthographicFront"/>
                <a:lightRig rig="threePt" dir="t"/>
              </a:scene3d>
              <a:sp3d>
                <a:bevelT prst="relaxedInset"/>
              </a:sp3d>
            </p:spPr>
            <p:txBody>
              <a:bodyPr wrap="square" rtlCol="0">
                <a:spAutoFit/>
              </a:bodyPr>
              <a:lstStyle/>
              <a:p>
                <a:pPr algn="ctr"/>
                <a:r>
                  <a:rPr lang="en-US" sz="3200" dirty="0" smtClean="0"/>
                  <a:t>Instructional Approach</a:t>
                </a:r>
                <a:endParaRPr lang="en-US" sz="3200" dirty="0"/>
              </a:p>
            </p:txBody>
          </p:sp>
          <p:sp>
            <p:nvSpPr>
              <p:cNvPr id="7" name="TextBox 6"/>
              <p:cNvSpPr txBox="1"/>
              <p:nvPr/>
            </p:nvSpPr>
            <p:spPr>
              <a:xfrm>
                <a:off x="5868144" y="3933056"/>
                <a:ext cx="2376264" cy="1077218"/>
              </a:xfrm>
              <a:prstGeom prst="rect">
                <a:avLst/>
              </a:prstGeom>
              <a:solidFill>
                <a:schemeClr val="accent1">
                  <a:lumMod val="40000"/>
                  <a:lumOff val="60000"/>
                </a:schemeClr>
              </a:solidFill>
              <a:ln>
                <a:noFill/>
              </a:ln>
              <a:scene3d>
                <a:camera prst="orthographicFront"/>
                <a:lightRig rig="threePt" dir="t"/>
              </a:scene3d>
              <a:sp3d>
                <a:bevelT prst="relaxedInset"/>
              </a:sp3d>
            </p:spPr>
            <p:txBody>
              <a:bodyPr wrap="square" rtlCol="0">
                <a:spAutoFit/>
              </a:bodyPr>
              <a:lstStyle/>
              <a:p>
                <a:pPr algn="ctr"/>
                <a:r>
                  <a:rPr lang="en-US" sz="3200" dirty="0" smtClean="0"/>
                  <a:t>Tool Selection</a:t>
                </a:r>
                <a:endParaRPr lang="en-US" sz="3200" dirty="0"/>
              </a:p>
            </p:txBody>
          </p:sp>
          <p:sp>
            <p:nvSpPr>
              <p:cNvPr id="9" name="TextBox 8"/>
              <p:cNvSpPr txBox="1"/>
              <p:nvPr/>
            </p:nvSpPr>
            <p:spPr>
              <a:xfrm>
                <a:off x="4716016" y="5085184"/>
                <a:ext cx="2376264" cy="954107"/>
              </a:xfrm>
              <a:prstGeom prst="rect">
                <a:avLst/>
              </a:prstGeom>
              <a:solidFill>
                <a:schemeClr val="accent1">
                  <a:lumMod val="40000"/>
                  <a:lumOff val="60000"/>
                </a:schemeClr>
              </a:solidFill>
              <a:ln>
                <a:noFill/>
              </a:ln>
              <a:scene3d>
                <a:camera prst="orthographicFront"/>
                <a:lightRig rig="threePt" dir="t"/>
              </a:scene3d>
              <a:sp3d>
                <a:bevelT prst="relaxedInset"/>
              </a:sp3d>
            </p:spPr>
            <p:txBody>
              <a:bodyPr wrap="square" rtlCol="0">
                <a:spAutoFit/>
              </a:bodyPr>
              <a:lstStyle/>
              <a:p>
                <a:pPr algn="ctr"/>
                <a:r>
                  <a:rPr lang="en-US" sz="2800" dirty="0" smtClean="0"/>
                  <a:t>Contribution to Instruction</a:t>
                </a:r>
                <a:endParaRPr lang="en-US" sz="2800" dirty="0"/>
              </a:p>
            </p:txBody>
          </p:sp>
          <p:sp>
            <p:nvSpPr>
              <p:cNvPr id="10" name="TextBox 9"/>
              <p:cNvSpPr txBox="1"/>
              <p:nvPr/>
            </p:nvSpPr>
            <p:spPr>
              <a:xfrm>
                <a:off x="2123728" y="5085184"/>
                <a:ext cx="2376264" cy="584776"/>
              </a:xfrm>
              <a:prstGeom prst="rect">
                <a:avLst/>
              </a:prstGeom>
              <a:solidFill>
                <a:schemeClr val="accent1">
                  <a:lumMod val="40000"/>
                  <a:lumOff val="60000"/>
                </a:schemeClr>
              </a:solidFill>
              <a:ln>
                <a:noFill/>
              </a:ln>
              <a:scene3d>
                <a:camera prst="orthographicFront"/>
                <a:lightRig rig="threePt" dir="t"/>
              </a:scene3d>
              <a:sp3d>
                <a:bevelT prst="relaxedInset"/>
              </a:sp3d>
            </p:spPr>
            <p:txBody>
              <a:bodyPr wrap="square" rtlCol="0">
                <a:spAutoFit/>
              </a:bodyPr>
              <a:lstStyle/>
              <a:p>
                <a:pPr algn="ctr"/>
                <a:r>
                  <a:rPr lang="en-US" sz="3200" dirty="0" smtClean="0"/>
                  <a:t>Affordances</a:t>
                </a:r>
                <a:endParaRPr lang="en-US" sz="3200" dirty="0"/>
              </a:p>
            </p:txBody>
          </p:sp>
          <p:sp>
            <p:nvSpPr>
              <p:cNvPr id="11" name="TextBox 10"/>
              <p:cNvSpPr txBox="1"/>
              <p:nvPr/>
            </p:nvSpPr>
            <p:spPr>
              <a:xfrm>
                <a:off x="899592" y="4077072"/>
                <a:ext cx="2376264" cy="584776"/>
              </a:xfrm>
              <a:prstGeom prst="rect">
                <a:avLst/>
              </a:prstGeom>
              <a:solidFill>
                <a:schemeClr val="accent1">
                  <a:lumMod val="40000"/>
                  <a:lumOff val="60000"/>
                </a:schemeClr>
              </a:solidFill>
              <a:ln>
                <a:noFill/>
              </a:ln>
              <a:scene3d>
                <a:camera prst="orthographicFront"/>
                <a:lightRig rig="threePt" dir="t"/>
              </a:scene3d>
              <a:sp3d>
                <a:bevelT prst="relaxedInset"/>
              </a:sp3d>
            </p:spPr>
            <p:txBody>
              <a:bodyPr wrap="square" rtlCol="0">
                <a:spAutoFit/>
              </a:bodyPr>
              <a:lstStyle/>
              <a:p>
                <a:pPr algn="ctr"/>
                <a:r>
                  <a:rPr lang="en-US" sz="3200" dirty="0" smtClean="0"/>
                  <a:t>Constraints</a:t>
                </a:r>
                <a:endParaRPr lang="en-US" sz="3200" dirty="0"/>
              </a:p>
            </p:txBody>
          </p:sp>
          <p:sp>
            <p:nvSpPr>
              <p:cNvPr id="12" name="TextBox 11"/>
              <p:cNvSpPr txBox="1"/>
              <p:nvPr/>
            </p:nvSpPr>
            <p:spPr>
              <a:xfrm>
                <a:off x="899592" y="2996952"/>
                <a:ext cx="2376264" cy="584776"/>
              </a:xfrm>
              <a:prstGeom prst="rect">
                <a:avLst/>
              </a:prstGeom>
              <a:solidFill>
                <a:schemeClr val="accent1">
                  <a:lumMod val="40000"/>
                  <a:lumOff val="60000"/>
                </a:schemeClr>
              </a:solidFill>
              <a:ln>
                <a:noFill/>
              </a:ln>
              <a:scene3d>
                <a:camera prst="orthographicFront"/>
                <a:lightRig rig="threePt" dir="t"/>
              </a:scene3d>
              <a:sp3d>
                <a:bevelT prst="relaxedInset"/>
              </a:sp3d>
            </p:spPr>
            <p:txBody>
              <a:bodyPr wrap="square" rtlCol="0">
                <a:spAutoFit/>
              </a:bodyPr>
              <a:lstStyle/>
              <a:p>
                <a:pPr algn="ctr"/>
                <a:r>
                  <a:rPr lang="en-US" sz="3200" dirty="0" smtClean="0"/>
                  <a:t>Instruction</a:t>
                </a:r>
                <a:endParaRPr lang="en-US" sz="3200" dirty="0"/>
              </a:p>
            </p:txBody>
          </p:sp>
          <p:sp>
            <p:nvSpPr>
              <p:cNvPr id="13" name="TextBox 12"/>
              <p:cNvSpPr txBox="1"/>
              <p:nvPr/>
            </p:nvSpPr>
            <p:spPr>
              <a:xfrm>
                <a:off x="7236296" y="5085184"/>
                <a:ext cx="1715023" cy="1015663"/>
              </a:xfrm>
              <a:prstGeom prst="rect">
                <a:avLst/>
              </a:prstGeom>
              <a:solidFill>
                <a:schemeClr val="accent2">
                  <a:lumMod val="20000"/>
                  <a:lumOff val="80000"/>
                </a:schemeClr>
              </a:solidFill>
              <a:ln>
                <a:noFill/>
              </a:ln>
              <a:scene3d>
                <a:camera prst="orthographicFront"/>
                <a:lightRig rig="threePt" dir="t"/>
              </a:scene3d>
              <a:sp3d>
                <a:bevelT prst="relaxedInset"/>
              </a:sp3d>
            </p:spPr>
            <p:txBody>
              <a:bodyPr wrap="square" rtlCol="0">
                <a:spAutoFit/>
              </a:bodyPr>
              <a:lstStyle/>
              <a:p>
                <a:pPr algn="ctr"/>
                <a:r>
                  <a:rPr lang="en-US" sz="2000" dirty="0" smtClean="0"/>
                  <a:t>Exit if using pencil &amp; paper only</a:t>
                </a:r>
                <a:endParaRPr lang="en-US" sz="2000" dirty="0"/>
              </a:p>
            </p:txBody>
          </p:sp>
          <p:sp>
            <p:nvSpPr>
              <p:cNvPr id="14" name="TextBox 13"/>
              <p:cNvSpPr txBox="1"/>
              <p:nvPr/>
            </p:nvSpPr>
            <p:spPr>
              <a:xfrm>
                <a:off x="899592" y="1844824"/>
                <a:ext cx="2376264" cy="1015663"/>
              </a:xfrm>
              <a:prstGeom prst="rect">
                <a:avLst/>
              </a:prstGeom>
              <a:solidFill>
                <a:schemeClr val="accent2">
                  <a:lumMod val="20000"/>
                  <a:lumOff val="80000"/>
                </a:schemeClr>
              </a:solidFill>
              <a:ln>
                <a:noFill/>
              </a:ln>
              <a:scene3d>
                <a:camera prst="orthographicFront"/>
                <a:lightRig rig="threePt" dir="t"/>
              </a:scene3d>
              <a:sp3d>
                <a:bevelT prst="relaxedInset"/>
              </a:sp3d>
            </p:spPr>
            <p:txBody>
              <a:bodyPr wrap="square" rtlCol="0">
                <a:spAutoFit/>
              </a:bodyPr>
              <a:lstStyle/>
              <a:p>
                <a:pPr algn="ctr"/>
                <a:r>
                  <a:rPr lang="en-US" sz="2000" dirty="0" smtClean="0"/>
                  <a:t>Exit if the barriers will overwhelm the instructional goal</a:t>
                </a:r>
                <a:endParaRPr lang="en-US" sz="2000" dirty="0"/>
              </a:p>
            </p:txBody>
          </p:sp>
          <p:sp>
            <p:nvSpPr>
              <p:cNvPr id="15" name="TextBox 14"/>
              <p:cNvSpPr txBox="1"/>
              <p:nvPr/>
            </p:nvSpPr>
            <p:spPr>
              <a:xfrm>
                <a:off x="3419872" y="1556792"/>
                <a:ext cx="2376264" cy="400110"/>
              </a:xfrm>
              <a:prstGeom prst="rect">
                <a:avLst/>
              </a:prstGeom>
              <a:solidFill>
                <a:schemeClr val="accent1">
                  <a:lumMod val="75000"/>
                </a:schemeClr>
              </a:solidFill>
              <a:ln>
                <a:noFill/>
              </a:ln>
              <a:scene3d>
                <a:camera prst="orthographicFront"/>
                <a:lightRig rig="threePt" dir="t"/>
              </a:scene3d>
              <a:sp3d>
                <a:bevelT prst="relaxedInset"/>
              </a:sp3d>
            </p:spPr>
            <p:txBody>
              <a:bodyPr wrap="square" rtlCol="0">
                <a:spAutoFit/>
              </a:bodyPr>
              <a:lstStyle/>
              <a:p>
                <a:pPr algn="ctr"/>
                <a:r>
                  <a:rPr lang="en-US" sz="2000" dirty="0" smtClean="0">
                    <a:solidFill>
                      <a:srgbClr val="FFFFFF"/>
                    </a:solidFill>
                  </a:rPr>
                  <a:t>Reflection</a:t>
                </a:r>
                <a:endParaRPr lang="en-US" sz="2000" dirty="0">
                  <a:solidFill>
                    <a:srgbClr val="FFFFFF"/>
                  </a:solidFill>
                </a:endParaRPr>
              </a:p>
            </p:txBody>
          </p:sp>
          <p:sp>
            <p:nvSpPr>
              <p:cNvPr id="16" name="TextBox 15"/>
              <p:cNvSpPr txBox="1"/>
              <p:nvPr/>
            </p:nvSpPr>
            <p:spPr>
              <a:xfrm>
                <a:off x="3419872" y="3573016"/>
                <a:ext cx="2376264" cy="707886"/>
              </a:xfrm>
              <a:prstGeom prst="rect">
                <a:avLst/>
              </a:prstGeom>
              <a:solidFill>
                <a:schemeClr val="accent1">
                  <a:lumMod val="75000"/>
                </a:schemeClr>
              </a:solidFill>
              <a:ln>
                <a:noFill/>
              </a:ln>
              <a:scene3d>
                <a:camera prst="orthographicFront"/>
                <a:lightRig rig="threePt" dir="t"/>
              </a:scene3d>
              <a:sp3d>
                <a:bevelT prst="relaxedInset"/>
              </a:sp3d>
            </p:spPr>
            <p:txBody>
              <a:bodyPr wrap="square" rtlCol="0">
                <a:spAutoFit/>
              </a:bodyPr>
              <a:lstStyle/>
              <a:p>
                <a:pPr algn="ctr"/>
                <a:r>
                  <a:rPr lang="en-US" sz="2000" dirty="0" smtClean="0">
                    <a:solidFill>
                      <a:schemeClr val="bg1"/>
                    </a:solidFill>
                  </a:rPr>
                  <a:t>Can you overcome the constraints?</a:t>
                </a:r>
                <a:endParaRPr lang="en-US" sz="2000" dirty="0">
                  <a:solidFill>
                    <a:schemeClr val="bg1"/>
                  </a:solidFill>
                </a:endParaRPr>
              </a:p>
            </p:txBody>
          </p:sp>
          <p:cxnSp>
            <p:nvCxnSpPr>
              <p:cNvPr id="5" name="Straight Arrow Connector 4"/>
              <p:cNvCxnSpPr/>
              <p:nvPr/>
            </p:nvCxnSpPr>
            <p:spPr>
              <a:xfrm flipV="1">
                <a:off x="3059832" y="4077072"/>
                <a:ext cx="360040" cy="1440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a:stCxn id="11" idx="1"/>
              </p:cNvCxnSpPr>
              <p:nvPr/>
            </p:nvCxnSpPr>
            <p:spPr>
              <a:xfrm flipH="1" flipV="1">
                <a:off x="755576" y="4365104"/>
                <a:ext cx="144016" cy="4356"/>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755576" y="2276872"/>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7" idx="3"/>
              </p:cNvCxnSpPr>
              <p:nvPr/>
            </p:nvCxnSpPr>
            <p:spPr>
              <a:xfrm>
                <a:off x="8244408" y="4471665"/>
                <a:ext cx="216024" cy="3745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8460432" y="4509120"/>
                <a:ext cx="0" cy="5760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flipV="1">
                <a:off x="3203848" y="3573016"/>
                <a:ext cx="288032"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5652120" y="2348880"/>
                <a:ext cx="576064" cy="3600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25" name="Straight Arrow Connector 1024"/>
              <p:cNvCxnSpPr/>
              <p:nvPr/>
            </p:nvCxnSpPr>
            <p:spPr>
              <a:xfrm>
                <a:off x="6300192" y="3717032"/>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27" name="Straight Arrow Connector 1026"/>
              <p:cNvCxnSpPr>
                <a:endCxn id="9" idx="0"/>
              </p:cNvCxnSpPr>
              <p:nvPr/>
            </p:nvCxnSpPr>
            <p:spPr>
              <a:xfrm flipH="1">
                <a:off x="5904148" y="4869160"/>
                <a:ext cx="324036"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29" name="Straight Arrow Connector 1028"/>
              <p:cNvCxnSpPr/>
              <p:nvPr/>
            </p:nvCxnSpPr>
            <p:spPr>
              <a:xfrm flipH="1">
                <a:off x="4499992" y="5301208"/>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31" name="Straight Arrow Connector 1030"/>
              <p:cNvCxnSpPr/>
              <p:nvPr/>
            </p:nvCxnSpPr>
            <p:spPr>
              <a:xfrm flipH="1" flipV="1">
                <a:off x="2843808" y="4653136"/>
                <a:ext cx="216024" cy="5040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34" name="Straight Arrow Connector 1033"/>
              <p:cNvCxnSpPr/>
              <p:nvPr/>
            </p:nvCxnSpPr>
            <p:spPr>
              <a:xfrm flipV="1">
                <a:off x="2771800" y="3573016"/>
                <a:ext cx="0" cy="5760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36" name="Straight Arrow Connector 1035"/>
              <p:cNvCxnSpPr/>
              <p:nvPr/>
            </p:nvCxnSpPr>
            <p:spPr>
              <a:xfrm flipV="1">
                <a:off x="2843808" y="2852936"/>
                <a:ext cx="576064"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2170352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060848"/>
            <a:ext cx="8229600" cy="3384376"/>
          </a:xfrm>
        </p:spPr>
        <p:txBody>
          <a:bodyPr/>
          <a:lstStyle/>
          <a:p>
            <a:pPr marL="0" indent="0" algn="ctr">
              <a:buNone/>
            </a:pPr>
            <a:r>
              <a:rPr lang="en-ZA" dirty="0" smtClean="0">
                <a:solidFill>
                  <a:schemeClr val="accent1">
                    <a:lumMod val="75000"/>
                  </a:schemeClr>
                </a:solidFill>
              </a:rPr>
              <a:t>Lastly, how do we “teach” DL?</a:t>
            </a:r>
            <a:endParaRPr lang="en-US" dirty="0">
              <a:solidFill>
                <a:schemeClr val="accent1">
                  <a:lumMod val="75000"/>
                </a:schemeClr>
              </a:solidFill>
            </a:endParaRPr>
          </a:p>
        </p:txBody>
      </p:sp>
    </p:spTree>
    <p:extLst>
      <p:ext uri="{BB962C8B-B14F-4D97-AF65-F5344CB8AC3E}">
        <p14:creationId xmlns:p14="http://schemas.microsoft.com/office/powerpoint/2010/main" val="16497482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DL in your classroom:</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smtClean="0"/>
              <a:t>Communicate with your pupils – context, context, context</a:t>
            </a:r>
          </a:p>
          <a:p>
            <a:r>
              <a:rPr lang="en-US" dirty="0" smtClean="0"/>
              <a:t>Think </a:t>
            </a:r>
            <a:r>
              <a:rPr lang="en-US" dirty="0" smtClean="0"/>
              <a:t>‘provide opportunity’, </a:t>
            </a:r>
            <a:r>
              <a:rPr lang="en-US" dirty="0" smtClean="0"/>
              <a:t>not </a:t>
            </a:r>
            <a:r>
              <a:rPr lang="en-US" dirty="0" smtClean="0"/>
              <a:t>‘teach</a:t>
            </a:r>
            <a:r>
              <a:rPr lang="en-US" dirty="0" smtClean="0"/>
              <a:t>’</a:t>
            </a:r>
            <a:endParaRPr lang="en-US" dirty="0" smtClean="0"/>
          </a:p>
          <a:p>
            <a:r>
              <a:rPr lang="en-US" dirty="0" smtClean="0"/>
              <a:t>Think </a:t>
            </a:r>
            <a:r>
              <a:rPr lang="en-US" dirty="0" smtClean="0"/>
              <a:t>‘enhance</a:t>
            </a:r>
            <a:r>
              <a:rPr lang="en-US" dirty="0" smtClean="0"/>
              <a:t>’</a:t>
            </a:r>
            <a:r>
              <a:rPr lang="en-US" dirty="0" smtClean="0"/>
              <a:t>, </a:t>
            </a:r>
            <a:r>
              <a:rPr lang="en-US" dirty="0" smtClean="0"/>
              <a:t>not </a:t>
            </a:r>
            <a:r>
              <a:rPr lang="en-US" dirty="0" smtClean="0"/>
              <a:t>‘replace</a:t>
            </a:r>
            <a:r>
              <a:rPr lang="en-US" dirty="0" smtClean="0"/>
              <a:t>’</a:t>
            </a:r>
            <a:r>
              <a:rPr lang="en-US" dirty="0" smtClean="0"/>
              <a:t> </a:t>
            </a:r>
            <a:r>
              <a:rPr lang="en-US" dirty="0" smtClean="0"/>
              <a:t>or </a:t>
            </a:r>
            <a:r>
              <a:rPr lang="en-US" dirty="0" smtClean="0"/>
              <a:t>‘add</a:t>
            </a:r>
            <a:r>
              <a:rPr lang="en-US" dirty="0" smtClean="0"/>
              <a:t>’</a:t>
            </a:r>
            <a:r>
              <a:rPr lang="en-US" dirty="0" smtClean="0"/>
              <a:t> </a:t>
            </a:r>
            <a:endParaRPr lang="en-US" dirty="0" smtClean="0"/>
          </a:p>
          <a:p>
            <a:r>
              <a:rPr lang="en-US" dirty="0" smtClean="0"/>
              <a:t>With each new class, rather think small and simple and expand the use of DL if necessary, when your pupils show that they are ready and mostly, when YOU are ready</a:t>
            </a:r>
          </a:p>
          <a:p>
            <a:r>
              <a:rPr lang="en-US" dirty="0" smtClean="0"/>
              <a:t>Critically evaluate THIS class and the classes to come – the more you reflect, the more you’ll understand the role of DL in the English class</a:t>
            </a:r>
          </a:p>
          <a:p>
            <a:endParaRPr lang="en-US" dirty="0" smtClean="0"/>
          </a:p>
          <a:p>
            <a:endParaRPr lang="en-US" dirty="0"/>
          </a:p>
        </p:txBody>
      </p:sp>
    </p:spTree>
    <p:extLst>
      <p:ext uri="{BB962C8B-B14F-4D97-AF65-F5344CB8AC3E}">
        <p14:creationId xmlns:p14="http://schemas.microsoft.com/office/powerpoint/2010/main" val="1064703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accent2">
                    <a:lumMod val="75000"/>
                  </a:schemeClr>
                </a:solidFill>
              </a:rPr>
              <a:t>What are you going to do in the English Method DL class?</a:t>
            </a:r>
            <a:endParaRPr lang="en-ZA" dirty="0">
              <a:solidFill>
                <a:schemeClr val="accent2">
                  <a:lumMod val="75000"/>
                </a:schemeClr>
              </a:solidFill>
            </a:endParaRPr>
          </a:p>
        </p:txBody>
      </p:sp>
      <p:sp>
        <p:nvSpPr>
          <p:cNvPr id="3" name="Content Placeholder 2"/>
          <p:cNvSpPr>
            <a:spLocks noGrp="1"/>
          </p:cNvSpPr>
          <p:nvPr>
            <p:ph idx="1"/>
          </p:nvPr>
        </p:nvSpPr>
        <p:spPr>
          <a:xfrm>
            <a:off x="457200" y="1600200"/>
            <a:ext cx="8229600" cy="5069160"/>
          </a:xfrm>
        </p:spPr>
        <p:txBody>
          <a:bodyPr>
            <a:normAutofit fontScale="77500" lnSpcReduction="20000"/>
          </a:bodyPr>
          <a:lstStyle/>
          <a:p>
            <a:r>
              <a:rPr lang="en-ZA" dirty="0" smtClean="0"/>
              <a:t>Look at a few interesting examples of integrating DL into the English classroom</a:t>
            </a:r>
          </a:p>
          <a:p>
            <a:r>
              <a:rPr lang="en-ZA" dirty="0" smtClean="0"/>
              <a:t>A workshop focusing on Digital Storytelling – a wonderful method that you can use in your class for Creative Writing, Poetry or even Literature</a:t>
            </a:r>
          </a:p>
          <a:p>
            <a:r>
              <a:rPr lang="en-ZA" dirty="0" smtClean="0"/>
              <a:t>Get an opportunity to use DL in some of your English Method assignments </a:t>
            </a:r>
          </a:p>
          <a:p>
            <a:r>
              <a:rPr lang="en-ZA" dirty="0" smtClean="0"/>
              <a:t>Finish a creative DL task where you make something mindblowing (which we can view in class) or present a DL idea using Prezi or Powerpoint… maybe for portfolio… </a:t>
            </a:r>
          </a:p>
          <a:p>
            <a:r>
              <a:rPr lang="en-ZA" dirty="0" smtClean="0"/>
              <a:t>Learn how to critically evaluate internet sources</a:t>
            </a:r>
          </a:p>
          <a:p>
            <a:r>
              <a:rPr lang="en-ZA" dirty="0" smtClean="0"/>
              <a:t>Discuss how we could effectively use Social Media in the English classrrom</a:t>
            </a:r>
          </a:p>
        </p:txBody>
      </p:sp>
    </p:spTree>
    <p:extLst>
      <p:ext uri="{BB962C8B-B14F-4D97-AF65-F5344CB8AC3E}">
        <p14:creationId xmlns:p14="http://schemas.microsoft.com/office/powerpoint/2010/main" val="2286351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normAutofit/>
          </a:bodyPr>
          <a:lstStyle/>
          <a:p>
            <a:r>
              <a:rPr lang="en-ZA" sz="7200" dirty="0" smtClean="0">
                <a:solidFill>
                  <a:schemeClr val="accent2">
                    <a:lumMod val="75000"/>
                  </a:schemeClr>
                </a:solidFill>
                <a:latin typeface="Stencil" panose="040409050D0802020404" pitchFamily="82" charset="0"/>
              </a:rPr>
              <a:t>Challenge yourself!</a:t>
            </a:r>
            <a:endParaRPr lang="en-ZA" sz="7200" dirty="0">
              <a:solidFill>
                <a:schemeClr val="accent2">
                  <a:lumMod val="75000"/>
                </a:schemeClr>
              </a:solidFill>
              <a:latin typeface="Stencil" panose="040409050D0802020404" pitchFamily="82" charset="0"/>
            </a:endParaRPr>
          </a:p>
        </p:txBody>
      </p:sp>
    </p:spTree>
    <p:extLst>
      <p:ext uri="{BB962C8B-B14F-4D97-AF65-F5344CB8AC3E}">
        <p14:creationId xmlns:p14="http://schemas.microsoft.com/office/powerpoint/2010/main" val="2347749818"/>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accent1">
                    <a:lumMod val="75000"/>
                  </a:schemeClr>
                </a:solidFill>
              </a:rPr>
              <a:t>References</a:t>
            </a:r>
            <a:endParaRPr lang="en-ZA" dirty="0">
              <a:solidFill>
                <a:schemeClr val="accent1">
                  <a:lumMod val="75000"/>
                </a:schemeClr>
              </a:solidFill>
            </a:endParaRPr>
          </a:p>
        </p:txBody>
      </p:sp>
      <p:sp>
        <p:nvSpPr>
          <p:cNvPr id="3" name="Content Placeholder 2"/>
          <p:cNvSpPr>
            <a:spLocks noGrp="1"/>
          </p:cNvSpPr>
          <p:nvPr>
            <p:ph idx="1"/>
          </p:nvPr>
        </p:nvSpPr>
        <p:spPr/>
        <p:txBody>
          <a:bodyPr>
            <a:normAutofit fontScale="55000" lnSpcReduction="20000"/>
          </a:bodyPr>
          <a:lstStyle/>
          <a:p>
            <a:r>
              <a:rPr lang="en-ZA" dirty="0"/>
              <a:t>Alverman, D.E. Unrau, N.J. Ruddell, R.B. (ed) 2013, Theoretical models and processes of reading, 6th edn, International Reading Association, Newark</a:t>
            </a:r>
            <a:r>
              <a:rPr lang="en-ZA" dirty="0" smtClean="0"/>
              <a:t>.</a:t>
            </a:r>
            <a:endParaRPr lang="en-GB" dirty="0" smtClean="0"/>
          </a:p>
          <a:p>
            <a:r>
              <a:rPr lang="en-GB" dirty="0" err="1" smtClean="0"/>
              <a:t>Barbieri</a:t>
            </a:r>
            <a:r>
              <a:rPr lang="en-GB" dirty="0"/>
              <a:t>, B. 2013, , Technology in the ESL: an emerging paradigm [Homepage of academia.edu], [Online]. Available: http://www.academia.edu/2030045/Technology_in_the_ESL_Classroom_An_emerging_paradigm [2014, 18 July 2014].</a:t>
            </a:r>
            <a:endParaRPr lang="en-ZA" dirty="0"/>
          </a:p>
          <a:p>
            <a:r>
              <a:rPr lang="en-GB" dirty="0"/>
              <a:t>Centre of Higher Education Development 2013, First-Year Experience Plan and report, The University of Cape Town, Cape Town.</a:t>
            </a:r>
            <a:endParaRPr lang="en-ZA" dirty="0"/>
          </a:p>
          <a:p>
            <a:r>
              <a:rPr lang="en-GB" dirty="0"/>
              <a:t>Jenkins, H. &amp; Kelley, W. (</a:t>
            </a:r>
            <a:r>
              <a:rPr lang="en-GB" dirty="0" err="1"/>
              <a:t>eds</a:t>
            </a:r>
            <a:r>
              <a:rPr lang="en-GB" dirty="0"/>
              <a:t>) 2013, Reading in a participatory culture, Teachers College Press, New York.</a:t>
            </a:r>
            <a:endParaRPr lang="en-ZA" dirty="0"/>
          </a:p>
          <a:p>
            <a:r>
              <a:rPr lang="en-GB" dirty="0"/>
              <a:t>Hirsch, B.D. (</a:t>
            </a:r>
            <a:r>
              <a:rPr lang="en-GB" dirty="0" err="1"/>
              <a:t>ed</a:t>
            </a:r>
            <a:r>
              <a:rPr lang="en-GB" dirty="0"/>
              <a:t>) 2012, Digital Humanities Pedagogy. Practices, Principles and Politics, First Edition </a:t>
            </a:r>
            <a:r>
              <a:rPr lang="en-GB" dirty="0" err="1"/>
              <a:t>edn</a:t>
            </a:r>
            <a:r>
              <a:rPr lang="en-GB" dirty="0"/>
              <a:t>, Open Book Publishers, United Kingdom and United States</a:t>
            </a:r>
            <a:r>
              <a:rPr lang="en-GB" dirty="0" smtClean="0"/>
              <a:t>.</a:t>
            </a:r>
          </a:p>
          <a:p>
            <a:r>
              <a:rPr lang="en-ZA" dirty="0"/>
              <a:t>Hutchison, A. &amp; Woodward, L. (2014). A Planning Cycle for </a:t>
            </a:r>
            <a:r>
              <a:rPr lang="en-ZA" dirty="0" smtClean="0"/>
              <a:t>Integrating Technology </a:t>
            </a:r>
            <a:r>
              <a:rPr lang="en-ZA" dirty="0"/>
              <a:t>into Literacy Instruction. </a:t>
            </a:r>
            <a:r>
              <a:rPr lang="en-ZA" i="1" dirty="0"/>
              <a:t>Reading Teacher, 67</a:t>
            </a:r>
            <a:r>
              <a:rPr lang="en-ZA" dirty="0"/>
              <a:t>(6), 455-464</a:t>
            </a:r>
            <a:r>
              <a:rPr lang="en-ZA" i="1" dirty="0"/>
              <a:t>. </a:t>
            </a:r>
            <a:r>
              <a:rPr lang="en-ZA" dirty="0" smtClean="0"/>
              <a:t>DOI: 10.1002/trtr.1225.</a:t>
            </a:r>
          </a:p>
          <a:p>
            <a:r>
              <a:rPr lang="en-ZA" dirty="0"/>
              <a:t>Kress, G. Van Leeuwen, T. 2001, Multimodal Discourse: The modes and media of contemporary communication, Arnold, London.</a:t>
            </a:r>
            <a:endParaRPr lang="en-US" dirty="0"/>
          </a:p>
          <a:p>
            <a:r>
              <a:rPr lang="en-ZA" dirty="0"/>
              <a:t>Reckwitz, A. 2002, “Toward a theory of social practices: a development in social theorizing”, European Journal of Social Theory, vol. 5, no. 2, pp. 245-246.</a:t>
            </a:r>
            <a:endParaRPr lang="en-US" dirty="0"/>
          </a:p>
          <a:p>
            <a:endParaRPr lang="en-ZA" dirty="0"/>
          </a:p>
        </p:txBody>
      </p:sp>
    </p:spTree>
    <p:extLst>
      <p:ext uri="{BB962C8B-B14F-4D97-AF65-F5344CB8AC3E}">
        <p14:creationId xmlns:p14="http://schemas.microsoft.com/office/powerpoint/2010/main" val="18607759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accent2">
                    <a:lumMod val="75000"/>
                  </a:schemeClr>
                </a:solidFill>
              </a:rPr>
              <a:t>Quickly write down:</a:t>
            </a:r>
            <a:endParaRPr lang="en-ZA" dirty="0">
              <a:solidFill>
                <a:schemeClr val="accent2">
                  <a:lumMod val="75000"/>
                </a:schemeClr>
              </a:solidFill>
            </a:endParaRPr>
          </a:p>
        </p:txBody>
      </p:sp>
      <p:sp>
        <p:nvSpPr>
          <p:cNvPr id="3" name="Content Placeholder 2"/>
          <p:cNvSpPr>
            <a:spLocks noGrp="1"/>
          </p:cNvSpPr>
          <p:nvPr>
            <p:ph idx="1"/>
          </p:nvPr>
        </p:nvSpPr>
        <p:spPr/>
        <p:txBody>
          <a:bodyPr/>
          <a:lstStyle/>
          <a:p>
            <a:pPr marL="514350" indent="-514350">
              <a:buFont typeface="+mj-lt"/>
              <a:buAutoNum type="arabicPeriod"/>
            </a:pPr>
            <a:r>
              <a:rPr lang="en-ZA" dirty="0" smtClean="0"/>
              <a:t>Your name and student number</a:t>
            </a:r>
          </a:p>
          <a:p>
            <a:pPr marL="514350" indent="-514350">
              <a:buFont typeface="+mj-lt"/>
              <a:buAutoNum type="arabicPeriod"/>
            </a:pPr>
            <a:r>
              <a:rPr lang="en-ZA" dirty="0" smtClean="0"/>
              <a:t>Rate your own digital proficiency from 1 to 10</a:t>
            </a:r>
          </a:p>
          <a:p>
            <a:pPr marL="514350" indent="-514350">
              <a:buFont typeface="+mj-lt"/>
              <a:buAutoNum type="arabicPeriod"/>
            </a:pPr>
            <a:r>
              <a:rPr lang="en-ZA" dirty="0" smtClean="0"/>
              <a:t>What do you think is meant by “Digital Literacies”?</a:t>
            </a:r>
          </a:p>
          <a:p>
            <a:pPr marL="514350" indent="-514350">
              <a:buFont typeface="+mj-lt"/>
              <a:buAutoNum type="arabicPeriod"/>
            </a:pPr>
            <a:r>
              <a:rPr lang="en-ZA" dirty="0" smtClean="0"/>
              <a:t>What should we be teaching in a Digital Literacies course?</a:t>
            </a:r>
            <a:endParaRPr lang="en-ZA" dirty="0"/>
          </a:p>
        </p:txBody>
      </p:sp>
    </p:spTree>
    <p:extLst>
      <p:ext uri="{BB962C8B-B14F-4D97-AF65-F5344CB8AC3E}">
        <p14:creationId xmlns:p14="http://schemas.microsoft.com/office/powerpoint/2010/main" val="2516700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normAutofit/>
          </a:bodyPr>
          <a:lstStyle/>
          <a:p>
            <a:r>
              <a:rPr lang="en-ZA" dirty="0">
                <a:solidFill>
                  <a:schemeClr val="accent1">
                    <a:lumMod val="75000"/>
                  </a:schemeClr>
                </a:solidFill>
              </a:rPr>
              <a:t>How do you picture yourself using technology in your </a:t>
            </a:r>
            <a:r>
              <a:rPr lang="en-ZA" dirty="0" smtClean="0">
                <a:solidFill>
                  <a:schemeClr val="accent1">
                    <a:lumMod val="75000"/>
                  </a:schemeClr>
                </a:solidFill>
              </a:rPr>
              <a:t>classroom?</a:t>
            </a:r>
            <a:endParaRPr lang="en-ZA" dirty="0">
              <a:solidFill>
                <a:schemeClr val="accent1">
                  <a:lumMod val="75000"/>
                </a:schemeClr>
              </a:solidFill>
            </a:endParaRPr>
          </a:p>
        </p:txBody>
      </p:sp>
    </p:spTree>
    <p:extLst>
      <p:ext uri="{BB962C8B-B14F-4D97-AF65-F5344CB8AC3E}">
        <p14:creationId xmlns:p14="http://schemas.microsoft.com/office/powerpoint/2010/main" val="145641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accent1">
                    <a:lumMod val="75000"/>
                  </a:schemeClr>
                </a:solidFill>
              </a:rPr>
              <a:t>Some common challenges:</a:t>
            </a:r>
            <a:endParaRPr lang="en-ZA" dirty="0">
              <a:solidFill>
                <a:schemeClr val="accent1">
                  <a:lumMod val="75000"/>
                </a:schemeClr>
              </a:solidFill>
            </a:endParaRPr>
          </a:p>
        </p:txBody>
      </p:sp>
      <p:sp>
        <p:nvSpPr>
          <p:cNvPr id="3" name="Content Placeholder 2"/>
          <p:cNvSpPr>
            <a:spLocks noGrp="1"/>
          </p:cNvSpPr>
          <p:nvPr>
            <p:ph idx="1"/>
          </p:nvPr>
        </p:nvSpPr>
        <p:spPr/>
        <p:txBody>
          <a:bodyPr/>
          <a:lstStyle/>
          <a:p>
            <a:r>
              <a:rPr lang="en-ZA" dirty="0" smtClean="0"/>
              <a:t>Lack of resources in schools</a:t>
            </a:r>
          </a:p>
          <a:p>
            <a:r>
              <a:rPr lang="en-ZA" dirty="0" smtClean="0"/>
              <a:t>Teachers’ “fear” of technology</a:t>
            </a:r>
          </a:p>
          <a:p>
            <a:r>
              <a:rPr lang="en-ZA" dirty="0" smtClean="0"/>
              <a:t>Varying levels of technology proficiency among students</a:t>
            </a:r>
          </a:p>
          <a:p>
            <a:r>
              <a:rPr lang="en-ZA" dirty="0" smtClean="0"/>
              <a:t>Lack of evaluative and critical skills when using internet sources</a:t>
            </a:r>
          </a:p>
          <a:p>
            <a:r>
              <a:rPr lang="en-ZA" dirty="0" smtClean="0"/>
              <a:t>Time…</a:t>
            </a:r>
          </a:p>
          <a:p>
            <a:r>
              <a:rPr lang="en-ZA" dirty="0" smtClean="0"/>
              <a:t>When and where?</a:t>
            </a:r>
            <a:endParaRPr lang="en-ZA" dirty="0"/>
          </a:p>
        </p:txBody>
      </p:sp>
    </p:spTree>
    <p:extLst>
      <p:ext uri="{BB962C8B-B14F-4D97-AF65-F5344CB8AC3E}">
        <p14:creationId xmlns:p14="http://schemas.microsoft.com/office/powerpoint/2010/main" val="2607573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ZA" dirty="0" smtClean="0">
                <a:solidFill>
                  <a:schemeClr val="accent2">
                    <a:lumMod val="75000"/>
                  </a:schemeClr>
                </a:solidFill>
              </a:rPr>
              <a:t>What is literacy?</a:t>
            </a:r>
          </a:p>
          <a:p>
            <a:pPr marL="0" indent="0" algn="ctr">
              <a:buNone/>
            </a:pPr>
            <a:endParaRPr lang="en-ZA" dirty="0">
              <a:solidFill>
                <a:schemeClr val="accent2">
                  <a:lumMod val="75000"/>
                </a:schemeClr>
              </a:solidFill>
            </a:endParaRPr>
          </a:p>
          <a:p>
            <a:pPr marL="0" indent="0" algn="ctr">
              <a:buNone/>
            </a:pPr>
            <a:r>
              <a:rPr lang="en-ZA" dirty="0" smtClean="0">
                <a:solidFill>
                  <a:schemeClr val="accent1">
                    <a:lumMod val="75000"/>
                  </a:schemeClr>
                </a:solidFill>
              </a:rPr>
              <a:t>How has the way we view “literacy” changed over the years?</a:t>
            </a:r>
          </a:p>
        </p:txBody>
      </p:sp>
    </p:spTree>
    <p:extLst>
      <p:ext uri="{BB962C8B-B14F-4D97-AF65-F5344CB8AC3E}">
        <p14:creationId xmlns:p14="http://schemas.microsoft.com/office/powerpoint/2010/main" val="94943040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accent1">
                    <a:lumMod val="75000"/>
                  </a:schemeClr>
                </a:solidFill>
              </a:rPr>
              <a:t>Towards ‘new’ literacy/ies:</a:t>
            </a:r>
            <a:endParaRPr lang="en-US" dirty="0"/>
          </a:p>
        </p:txBody>
      </p:sp>
      <p:sp>
        <p:nvSpPr>
          <p:cNvPr id="3" name="Content Placeholder 2"/>
          <p:cNvSpPr>
            <a:spLocks noGrp="1"/>
          </p:cNvSpPr>
          <p:nvPr>
            <p:ph idx="1"/>
          </p:nvPr>
        </p:nvSpPr>
        <p:spPr>
          <a:xfrm>
            <a:off x="457200" y="1600200"/>
            <a:ext cx="8229600" cy="5069160"/>
          </a:xfrm>
        </p:spPr>
        <p:txBody>
          <a:bodyPr>
            <a:normAutofit fontScale="92500"/>
          </a:bodyPr>
          <a:lstStyle/>
          <a:p>
            <a:r>
              <a:rPr lang="en-ZA" dirty="0" smtClean="0"/>
              <a:t>“Literacies </a:t>
            </a:r>
            <a:r>
              <a:rPr lang="en-ZA" dirty="0"/>
              <a:t>are socially recognized ways in which people generate, communicate, and negotiate </a:t>
            </a:r>
            <a:r>
              <a:rPr lang="en-ZA" dirty="0" smtClean="0"/>
              <a:t>meaning,…, </a:t>
            </a:r>
            <a:r>
              <a:rPr lang="en-ZA" dirty="0"/>
              <a:t>through the medium of encoded </a:t>
            </a:r>
            <a:r>
              <a:rPr lang="en-ZA" dirty="0" smtClean="0"/>
              <a:t>texts</a:t>
            </a:r>
            <a:r>
              <a:rPr lang="en-ZA" dirty="0" smtClean="0"/>
              <a:t>” </a:t>
            </a:r>
            <a:r>
              <a:rPr lang="en-ZA" sz="2400" dirty="0" smtClean="0"/>
              <a:t>(Reckwitz, 2002)</a:t>
            </a:r>
            <a:endParaRPr lang="en-ZA" sz="2400" dirty="0" smtClean="0"/>
          </a:p>
          <a:p>
            <a:r>
              <a:rPr lang="en-ZA" dirty="0" smtClean="0"/>
              <a:t>“literacy </a:t>
            </a:r>
            <a:r>
              <a:rPr lang="en-ZA" dirty="0"/>
              <a:t>includes various types of modalities and it </a:t>
            </a:r>
            <a:r>
              <a:rPr lang="en-ZA" dirty="0" smtClean="0"/>
              <a:t>these ‘literacies’ </a:t>
            </a:r>
            <a:r>
              <a:rPr lang="en-ZA" dirty="0"/>
              <a:t>are “multiple, multimodal, and multifaceted</a:t>
            </a:r>
            <a:r>
              <a:rPr lang="en-ZA" dirty="0" smtClean="0"/>
              <a:t>” </a:t>
            </a:r>
            <a:r>
              <a:rPr lang="en-ZA" sz="2400" dirty="0" smtClean="0"/>
              <a:t>(Alverman, 2013)</a:t>
            </a:r>
            <a:endParaRPr lang="en-ZA" dirty="0" smtClean="0"/>
          </a:p>
          <a:p>
            <a:r>
              <a:rPr lang="en-ZA" dirty="0" smtClean="0"/>
              <a:t>“traditionally</a:t>
            </a:r>
            <a:r>
              <a:rPr lang="en-ZA" dirty="0"/>
              <a:t>, </a:t>
            </a:r>
            <a:r>
              <a:rPr lang="en-ZA" dirty="0" smtClean="0"/>
              <a:t>meaning </a:t>
            </a:r>
            <a:r>
              <a:rPr lang="en-ZA" dirty="0"/>
              <a:t>is made </a:t>
            </a:r>
            <a:r>
              <a:rPr lang="en-ZA" dirty="0" smtClean="0"/>
              <a:t>once, </a:t>
            </a:r>
            <a:r>
              <a:rPr lang="en-ZA" dirty="0"/>
              <a:t>but </a:t>
            </a:r>
            <a:r>
              <a:rPr lang="en-ZA" dirty="0" smtClean="0"/>
              <a:t>multimodal texts </a:t>
            </a:r>
            <a:r>
              <a:rPr lang="en-ZA" dirty="0"/>
              <a:t>can be seen as </a:t>
            </a:r>
            <a:r>
              <a:rPr lang="en-ZA" i="1" dirty="0" smtClean="0"/>
              <a:t>making </a:t>
            </a:r>
            <a:r>
              <a:rPr lang="en-ZA" i="1" dirty="0"/>
              <a:t>meaning in multiple articulations</a:t>
            </a:r>
            <a:r>
              <a:rPr lang="en-ZA" dirty="0" smtClean="0"/>
              <a:t>” </a:t>
            </a:r>
            <a:r>
              <a:rPr lang="en-ZA" sz="2400" dirty="0" smtClean="0"/>
              <a:t>(Kress &amp; Van Leewen, 2001)</a:t>
            </a:r>
            <a:r>
              <a:rPr lang="en-ZA" dirty="0" smtClean="0"/>
              <a:t> </a:t>
            </a:r>
            <a:r>
              <a:rPr lang="en-US" dirty="0" smtClean="0"/>
              <a:t> </a:t>
            </a:r>
            <a:r>
              <a:rPr lang="en-ZA" dirty="0" smtClean="0"/>
              <a:t> </a:t>
            </a:r>
            <a:endParaRPr lang="en-US" dirty="0"/>
          </a:p>
          <a:p>
            <a:endParaRPr lang="en-US" dirty="0"/>
          </a:p>
        </p:txBody>
      </p:sp>
    </p:spTree>
    <p:extLst>
      <p:ext uri="{BB962C8B-B14F-4D97-AF65-F5344CB8AC3E}">
        <p14:creationId xmlns:p14="http://schemas.microsoft.com/office/powerpoint/2010/main" val="161374296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0706"/>
          </a:xfrm>
        </p:spPr>
        <p:txBody>
          <a:bodyPr>
            <a:normAutofit/>
          </a:bodyPr>
          <a:lstStyle/>
          <a:p>
            <a:r>
              <a:rPr lang="en-ZA" dirty="0">
                <a:solidFill>
                  <a:schemeClr val="accent2">
                    <a:lumMod val="75000"/>
                  </a:schemeClr>
                </a:solidFill>
              </a:rPr>
              <a:t>What is </a:t>
            </a:r>
            <a:r>
              <a:rPr lang="en-ZA" dirty="0" smtClean="0">
                <a:solidFill>
                  <a:schemeClr val="accent2">
                    <a:lumMod val="75000"/>
                  </a:schemeClr>
                </a:solidFill>
              </a:rPr>
              <a:t>“Digital Literacies”, </a:t>
            </a:r>
            <a:r>
              <a:rPr lang="en-ZA" dirty="0">
                <a:solidFill>
                  <a:schemeClr val="accent2">
                    <a:lumMod val="75000"/>
                  </a:schemeClr>
                </a:solidFill>
              </a:rPr>
              <a:t>why the </a:t>
            </a:r>
            <a:r>
              <a:rPr lang="en-ZA" dirty="0" smtClean="0">
                <a:solidFill>
                  <a:schemeClr val="accent2">
                    <a:lumMod val="75000"/>
                  </a:schemeClr>
                </a:solidFill>
              </a:rPr>
              <a:t>plural </a:t>
            </a:r>
            <a:r>
              <a:rPr lang="en-ZA" dirty="0">
                <a:solidFill>
                  <a:schemeClr val="accent2">
                    <a:lumMod val="75000"/>
                  </a:schemeClr>
                </a:solidFill>
              </a:rPr>
              <a:t>of the word "Literacies" and why do we teach it to </a:t>
            </a:r>
            <a:r>
              <a:rPr lang="en-ZA" dirty="0" smtClean="0">
                <a:solidFill>
                  <a:schemeClr val="accent2">
                    <a:lumMod val="75000"/>
                  </a:schemeClr>
                </a:solidFill>
              </a:rPr>
              <a:t>pre-service teachers?</a:t>
            </a:r>
            <a:endParaRPr lang="en-ZA" dirty="0">
              <a:solidFill>
                <a:schemeClr val="accent2">
                  <a:lumMod val="75000"/>
                </a:schemeClr>
              </a:solidFill>
            </a:endParaRPr>
          </a:p>
        </p:txBody>
      </p:sp>
    </p:spTree>
    <p:extLst>
      <p:ext uri="{BB962C8B-B14F-4D97-AF65-F5344CB8AC3E}">
        <p14:creationId xmlns:p14="http://schemas.microsoft.com/office/powerpoint/2010/main" val="14680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accent2">
                    <a:lumMod val="75000"/>
                  </a:schemeClr>
                </a:solidFill>
              </a:rPr>
              <a:t>From “Computer Literacy” to “Digital Literacies”</a:t>
            </a:r>
            <a:endParaRPr lang="en-ZA" dirty="0">
              <a:solidFill>
                <a:schemeClr val="accent2">
                  <a:lumMod val="75000"/>
                </a:schemeClr>
              </a:solidFill>
            </a:endParaRPr>
          </a:p>
        </p:txBody>
      </p:sp>
      <p:sp>
        <p:nvSpPr>
          <p:cNvPr id="3" name="Content Placeholder 2"/>
          <p:cNvSpPr>
            <a:spLocks noGrp="1"/>
          </p:cNvSpPr>
          <p:nvPr>
            <p:ph idx="1"/>
          </p:nvPr>
        </p:nvSpPr>
        <p:spPr/>
        <p:txBody>
          <a:bodyPr>
            <a:normAutofit fontScale="77500" lnSpcReduction="20000"/>
          </a:bodyPr>
          <a:lstStyle/>
          <a:p>
            <a:r>
              <a:rPr lang="en-ZA" dirty="0" smtClean="0"/>
              <a:t>“there is a need for teaching methodological approaches and not simply technological skills</a:t>
            </a:r>
            <a:r>
              <a:rPr lang="en-ZA" dirty="0" smtClean="0"/>
              <a:t>” </a:t>
            </a:r>
            <a:r>
              <a:rPr lang="en-ZA" sz="2400" dirty="0" smtClean="0"/>
              <a:t>(CHED, 2013)</a:t>
            </a:r>
            <a:endParaRPr lang="en-ZA" dirty="0" smtClean="0"/>
          </a:p>
          <a:p>
            <a:r>
              <a:rPr lang="en-ZA" dirty="0" smtClean="0"/>
              <a:t>“…an umbrella framework for a number of complex and integrated sub-disciplines – comprised of skill, knowledge, ethics and creative output in the digital network environment</a:t>
            </a:r>
            <a:r>
              <a:rPr lang="en-ZA" dirty="0" smtClean="0"/>
              <a:t>” </a:t>
            </a:r>
            <a:r>
              <a:rPr lang="en-ZA" sz="2400" dirty="0" smtClean="0"/>
              <a:t>(CHED, 2013)</a:t>
            </a:r>
            <a:endParaRPr lang="en-ZA" dirty="0" smtClean="0"/>
          </a:p>
          <a:p>
            <a:r>
              <a:rPr lang="en-ZA" dirty="0" smtClean="0"/>
              <a:t>“students have to become proficient in a range of literacies (computer, information, media, communication, visual and technology skills) that are integral to disciplinary ways of knowing and reading and writing</a:t>
            </a:r>
            <a:r>
              <a:rPr lang="en-ZA" dirty="0" smtClean="0"/>
              <a:t>” </a:t>
            </a:r>
            <a:r>
              <a:rPr lang="en-ZA" sz="2400" dirty="0" smtClean="0"/>
              <a:t>(CHED, 2013)</a:t>
            </a:r>
            <a:endParaRPr lang="en-ZA" dirty="0" smtClean="0"/>
          </a:p>
          <a:p>
            <a:r>
              <a:rPr lang="en-ZA" dirty="0" smtClean="0"/>
              <a:t>21</a:t>
            </a:r>
            <a:r>
              <a:rPr lang="en-ZA" baseline="30000" dirty="0" smtClean="0"/>
              <a:t>st</a:t>
            </a:r>
            <a:r>
              <a:rPr lang="en-ZA" dirty="0" smtClean="0"/>
              <a:t> Century skills…</a:t>
            </a:r>
            <a:endParaRPr lang="en-ZA" dirty="0"/>
          </a:p>
        </p:txBody>
      </p:sp>
    </p:spTree>
    <p:extLst>
      <p:ext uri="{BB962C8B-B14F-4D97-AF65-F5344CB8AC3E}">
        <p14:creationId xmlns:p14="http://schemas.microsoft.com/office/powerpoint/2010/main" val="4253204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accent2">
                    <a:lumMod val="75000"/>
                  </a:schemeClr>
                </a:solidFill>
              </a:rPr>
              <a:t>Some common challenges revisited:</a:t>
            </a:r>
            <a:endParaRPr lang="en-ZA" dirty="0">
              <a:solidFill>
                <a:schemeClr val="accent2">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ZA" dirty="0" smtClean="0"/>
              <a:t>Lack of resources in schools</a:t>
            </a:r>
          </a:p>
          <a:p>
            <a:r>
              <a:rPr lang="en-ZA" dirty="0" smtClean="0"/>
              <a:t>Teachers’ “fear” of technology</a:t>
            </a:r>
          </a:p>
          <a:p>
            <a:r>
              <a:rPr lang="en-ZA" dirty="0" smtClean="0"/>
              <a:t>Varying levels of technology proficiency among students, </a:t>
            </a:r>
            <a:r>
              <a:rPr lang="en-ZA" dirty="0" smtClean="0">
                <a:solidFill>
                  <a:schemeClr val="accent1">
                    <a:lumMod val="75000"/>
                  </a:schemeClr>
                </a:solidFill>
              </a:rPr>
              <a:t>but also between students and teachers</a:t>
            </a:r>
          </a:p>
          <a:p>
            <a:r>
              <a:rPr lang="en-ZA" dirty="0" smtClean="0"/>
              <a:t>Lack of evaluative and critical skills when using internet sources – </a:t>
            </a:r>
            <a:r>
              <a:rPr lang="en-ZA" dirty="0" smtClean="0">
                <a:solidFill>
                  <a:schemeClr val="accent1">
                    <a:lumMod val="75000"/>
                  </a:schemeClr>
                </a:solidFill>
              </a:rPr>
              <a:t>both students and teachers…?</a:t>
            </a:r>
          </a:p>
          <a:p>
            <a:r>
              <a:rPr lang="en-ZA" dirty="0" smtClean="0"/>
              <a:t>Time…</a:t>
            </a:r>
          </a:p>
          <a:p>
            <a:r>
              <a:rPr lang="en-ZA" dirty="0" smtClean="0"/>
              <a:t>When and where?</a:t>
            </a:r>
            <a:endParaRPr lang="en-ZA" dirty="0"/>
          </a:p>
        </p:txBody>
      </p:sp>
    </p:spTree>
    <p:extLst>
      <p:ext uri="{BB962C8B-B14F-4D97-AF65-F5344CB8AC3E}">
        <p14:creationId xmlns:p14="http://schemas.microsoft.com/office/powerpoint/2010/main" val="2617619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375</TotalTime>
  <Words>1109</Words>
  <Application>Microsoft Macintosh PowerPoint</Application>
  <PresentationFormat>On-screen Show (4:3)</PresentationFormat>
  <Paragraphs>79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Quickly write down:</vt:lpstr>
      <vt:lpstr>How do you picture yourself using technology in your classroom?</vt:lpstr>
      <vt:lpstr>Some common challenges:</vt:lpstr>
      <vt:lpstr>PowerPoint Presentation</vt:lpstr>
      <vt:lpstr>Towards ‘new’ literacy/ies:</vt:lpstr>
      <vt:lpstr>What is “Digital Literacies”, why the plural of the word "Literacies" and why do we teach it to pre-service teachers?</vt:lpstr>
      <vt:lpstr>From “Computer Literacy” to “Digital Literacies”</vt:lpstr>
      <vt:lpstr>Some common challenges revisited:</vt:lpstr>
      <vt:lpstr>Why should Digital Literacies be taught in the English classroom - how are DL and the English Class connected?</vt:lpstr>
      <vt:lpstr>PowerPoint Presentation</vt:lpstr>
      <vt:lpstr>How do I decide when and where to incorporate DL into class - what process can I follow?</vt:lpstr>
      <vt:lpstr>Incorporating DL into the English Classroom</vt:lpstr>
      <vt:lpstr>PowerPoint Presentation</vt:lpstr>
      <vt:lpstr>DL in your classroom:</vt:lpstr>
      <vt:lpstr>What are you going to do in the English Method DL class?</vt:lpstr>
      <vt:lpstr>Challenge yourself!</vt:lpstr>
      <vt:lpstr>References</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Literacies</dc:title>
  <dc:creator>Windows User</dc:creator>
  <cp:lastModifiedBy>Eduard Campbell</cp:lastModifiedBy>
  <cp:revision>55</cp:revision>
  <dcterms:created xsi:type="dcterms:W3CDTF">2014-09-10T07:25:16Z</dcterms:created>
  <dcterms:modified xsi:type="dcterms:W3CDTF">2015-11-30T07:33:47Z</dcterms:modified>
</cp:coreProperties>
</file>