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6" r:id="rId2"/>
    <p:sldMasterId id="2147483760" r:id="rId3"/>
  </p:sldMasterIdLst>
  <p:notesMasterIdLst>
    <p:notesMasterId r:id="rId47"/>
  </p:notesMasterIdLst>
  <p:handoutMasterIdLst>
    <p:handoutMasterId r:id="rId48"/>
  </p:handoutMasterIdLst>
  <p:sldIdLst>
    <p:sldId id="533" r:id="rId4"/>
    <p:sldId id="644" r:id="rId5"/>
    <p:sldId id="645" r:id="rId6"/>
    <p:sldId id="646" r:id="rId7"/>
    <p:sldId id="298" r:id="rId8"/>
    <p:sldId id="659" r:id="rId9"/>
    <p:sldId id="647" r:id="rId10"/>
    <p:sldId id="648" r:id="rId11"/>
    <p:sldId id="660" r:id="rId12"/>
    <p:sldId id="661" r:id="rId13"/>
    <p:sldId id="582" r:id="rId14"/>
    <p:sldId id="650" r:id="rId15"/>
    <p:sldId id="583" r:id="rId16"/>
    <p:sldId id="649" r:id="rId17"/>
    <p:sldId id="626" r:id="rId18"/>
    <p:sldId id="493" r:id="rId19"/>
    <p:sldId id="637" r:id="rId20"/>
    <p:sldId id="662" r:id="rId21"/>
    <p:sldId id="664" r:id="rId22"/>
    <p:sldId id="663" r:id="rId23"/>
    <p:sldId id="665" r:id="rId24"/>
    <p:sldId id="666" r:id="rId25"/>
    <p:sldId id="667" r:id="rId26"/>
    <p:sldId id="674" r:id="rId27"/>
    <p:sldId id="639" r:id="rId28"/>
    <p:sldId id="668" r:id="rId29"/>
    <p:sldId id="669" r:id="rId30"/>
    <p:sldId id="653" r:id="rId31"/>
    <p:sldId id="654" r:id="rId32"/>
    <p:sldId id="630" r:id="rId33"/>
    <p:sldId id="655" r:id="rId34"/>
    <p:sldId id="675" r:id="rId35"/>
    <p:sldId id="671" r:id="rId36"/>
    <p:sldId id="631" r:id="rId37"/>
    <p:sldId id="672" r:id="rId38"/>
    <p:sldId id="657" r:id="rId39"/>
    <p:sldId id="658" r:id="rId40"/>
    <p:sldId id="670" r:id="rId41"/>
    <p:sldId id="640" r:id="rId42"/>
    <p:sldId id="635" r:id="rId43"/>
    <p:sldId id="642" r:id="rId44"/>
    <p:sldId id="634" r:id="rId45"/>
    <p:sldId id="643" r:id="rId46"/>
  </p:sldIdLst>
  <p:sldSz cx="9144000" cy="6858000" type="screen4x3"/>
  <p:notesSz cx="6867525" cy="9994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48">
          <p15:clr>
            <a:srgbClr val="A4A3A4"/>
          </p15:clr>
        </p15:guide>
        <p15:guide id="2" pos="216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a:srgbClr val="0066CC"/>
    <a:srgbClr val="0033CC"/>
    <a:srgbClr val="C2C1B6"/>
    <a:srgbClr val="003399"/>
    <a:srgbClr val="6699FF"/>
    <a:srgbClr val="183962"/>
    <a:srgbClr val="95DCE3"/>
    <a:srgbClr val="96E2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15" autoAdjust="0"/>
    <p:restoredTop sz="97697" autoAdjust="0"/>
  </p:normalViewPr>
  <p:slideViewPr>
    <p:cSldViewPr>
      <p:cViewPr varScale="1">
        <p:scale>
          <a:sx n="109" d="100"/>
          <a:sy n="109" d="100"/>
        </p:scale>
        <p:origin x="1218"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58" d="100"/>
        <a:sy n="58" d="100"/>
      </p:scale>
      <p:origin x="0" y="0"/>
    </p:cViewPr>
  </p:sorterViewPr>
  <p:notesViewPr>
    <p:cSldViewPr>
      <p:cViewPr>
        <p:scale>
          <a:sx n="100" d="100"/>
          <a:sy n="100" d="100"/>
        </p:scale>
        <p:origin x="-1548" y="-72"/>
      </p:cViewPr>
      <p:guideLst>
        <p:guide orient="horz" pos="3148"/>
        <p:guide pos="216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5928" cy="499745"/>
          </a:xfrm>
          <a:prstGeom prst="rect">
            <a:avLst/>
          </a:prstGeom>
        </p:spPr>
        <p:txBody>
          <a:bodyPr vert="horz" lIns="96350" tIns="48175" rIns="96350" bIns="48175" rtlCol="0"/>
          <a:lstStyle>
            <a:lvl1pPr algn="l">
              <a:defRPr sz="1300"/>
            </a:lvl1pPr>
          </a:lstStyle>
          <a:p>
            <a:endParaRPr lang="en-ZA"/>
          </a:p>
        </p:txBody>
      </p:sp>
      <p:sp>
        <p:nvSpPr>
          <p:cNvPr id="3" name="Date Placeholder 2"/>
          <p:cNvSpPr>
            <a:spLocks noGrp="1"/>
          </p:cNvSpPr>
          <p:nvPr>
            <p:ph type="dt" sz="quarter" idx="1"/>
          </p:nvPr>
        </p:nvSpPr>
        <p:spPr>
          <a:xfrm>
            <a:off x="3890008" y="0"/>
            <a:ext cx="2975928" cy="499745"/>
          </a:xfrm>
          <a:prstGeom prst="rect">
            <a:avLst/>
          </a:prstGeom>
        </p:spPr>
        <p:txBody>
          <a:bodyPr vert="horz" lIns="96350" tIns="48175" rIns="96350" bIns="48175" rtlCol="0"/>
          <a:lstStyle>
            <a:lvl1pPr algn="r">
              <a:defRPr sz="1300"/>
            </a:lvl1pPr>
          </a:lstStyle>
          <a:p>
            <a:fld id="{0C23ED2A-0C7B-4119-AA66-D01CCEAD2E90}" type="datetimeFigureOut">
              <a:rPr lang="en-ZA" smtClean="0"/>
              <a:pPr/>
              <a:t>2016/11/28</a:t>
            </a:fld>
            <a:endParaRPr lang="en-ZA"/>
          </a:p>
        </p:txBody>
      </p:sp>
      <p:sp>
        <p:nvSpPr>
          <p:cNvPr id="4" name="Footer Placeholder 3"/>
          <p:cNvSpPr>
            <a:spLocks noGrp="1"/>
          </p:cNvSpPr>
          <p:nvPr>
            <p:ph type="ftr" sz="quarter" idx="2"/>
          </p:nvPr>
        </p:nvSpPr>
        <p:spPr>
          <a:xfrm>
            <a:off x="0" y="9493420"/>
            <a:ext cx="2975928" cy="499745"/>
          </a:xfrm>
          <a:prstGeom prst="rect">
            <a:avLst/>
          </a:prstGeom>
        </p:spPr>
        <p:txBody>
          <a:bodyPr vert="horz" lIns="96350" tIns="48175" rIns="96350" bIns="48175" rtlCol="0" anchor="b"/>
          <a:lstStyle>
            <a:lvl1pPr algn="l">
              <a:defRPr sz="1300"/>
            </a:lvl1pPr>
          </a:lstStyle>
          <a:p>
            <a:endParaRPr lang="en-ZA"/>
          </a:p>
        </p:txBody>
      </p:sp>
      <p:sp>
        <p:nvSpPr>
          <p:cNvPr id="5" name="Slide Number Placeholder 4"/>
          <p:cNvSpPr>
            <a:spLocks noGrp="1"/>
          </p:cNvSpPr>
          <p:nvPr>
            <p:ph type="sldNum" sz="quarter" idx="3"/>
          </p:nvPr>
        </p:nvSpPr>
        <p:spPr>
          <a:xfrm>
            <a:off x="3890008" y="9493420"/>
            <a:ext cx="2975928" cy="499745"/>
          </a:xfrm>
          <a:prstGeom prst="rect">
            <a:avLst/>
          </a:prstGeom>
        </p:spPr>
        <p:txBody>
          <a:bodyPr vert="horz" lIns="96350" tIns="48175" rIns="96350" bIns="48175" rtlCol="0" anchor="b"/>
          <a:lstStyle>
            <a:lvl1pPr algn="r">
              <a:defRPr sz="1300"/>
            </a:lvl1pPr>
          </a:lstStyle>
          <a:p>
            <a:fld id="{8B2BEB0F-709F-47F0-AB42-7B06CCE9D4DA}" type="slidenum">
              <a:rPr lang="en-ZA" smtClean="0"/>
              <a:pPr/>
              <a:t>‹#›</a:t>
            </a:fld>
            <a:endParaRPr lang="en-ZA"/>
          </a:p>
        </p:txBody>
      </p:sp>
    </p:spTree>
    <p:extLst>
      <p:ext uri="{BB962C8B-B14F-4D97-AF65-F5344CB8AC3E}">
        <p14:creationId xmlns:p14="http://schemas.microsoft.com/office/powerpoint/2010/main" val="35334800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5928" cy="499745"/>
          </a:xfrm>
          <a:prstGeom prst="rect">
            <a:avLst/>
          </a:prstGeom>
        </p:spPr>
        <p:txBody>
          <a:bodyPr vert="horz" lIns="96350" tIns="48175" rIns="96350" bIns="48175" rtlCol="0"/>
          <a:lstStyle>
            <a:lvl1pPr algn="l">
              <a:defRPr sz="1300"/>
            </a:lvl1pPr>
          </a:lstStyle>
          <a:p>
            <a:endParaRPr lang="en-ZA"/>
          </a:p>
        </p:txBody>
      </p:sp>
      <p:sp>
        <p:nvSpPr>
          <p:cNvPr id="3" name="Date Placeholder 2"/>
          <p:cNvSpPr>
            <a:spLocks noGrp="1"/>
          </p:cNvSpPr>
          <p:nvPr>
            <p:ph type="dt" idx="1"/>
          </p:nvPr>
        </p:nvSpPr>
        <p:spPr>
          <a:xfrm>
            <a:off x="3890008" y="0"/>
            <a:ext cx="2975928" cy="499745"/>
          </a:xfrm>
          <a:prstGeom prst="rect">
            <a:avLst/>
          </a:prstGeom>
        </p:spPr>
        <p:txBody>
          <a:bodyPr vert="horz" lIns="96350" tIns="48175" rIns="96350" bIns="48175" rtlCol="0"/>
          <a:lstStyle>
            <a:lvl1pPr algn="r">
              <a:defRPr sz="1300"/>
            </a:lvl1pPr>
          </a:lstStyle>
          <a:p>
            <a:fld id="{E9929238-13A7-4424-9636-AB4AC7779ADD}" type="datetimeFigureOut">
              <a:rPr lang="en-ZA" smtClean="0"/>
              <a:pPr/>
              <a:t>2016/11/28</a:t>
            </a:fld>
            <a:endParaRPr lang="en-ZA"/>
          </a:p>
        </p:txBody>
      </p:sp>
      <p:sp>
        <p:nvSpPr>
          <p:cNvPr id="4" name="Slide Image Placeholder 3"/>
          <p:cNvSpPr>
            <a:spLocks noGrp="1" noRot="1" noChangeAspect="1"/>
          </p:cNvSpPr>
          <p:nvPr>
            <p:ph type="sldImg" idx="2"/>
          </p:nvPr>
        </p:nvSpPr>
        <p:spPr>
          <a:xfrm>
            <a:off x="935038" y="749300"/>
            <a:ext cx="4997450" cy="3748088"/>
          </a:xfrm>
          <a:prstGeom prst="rect">
            <a:avLst/>
          </a:prstGeom>
          <a:noFill/>
          <a:ln w="12700">
            <a:solidFill>
              <a:prstClr val="black"/>
            </a:solidFill>
          </a:ln>
        </p:spPr>
        <p:txBody>
          <a:bodyPr vert="horz" lIns="96350" tIns="48175" rIns="96350" bIns="48175" rtlCol="0" anchor="ctr"/>
          <a:lstStyle/>
          <a:p>
            <a:endParaRPr lang="en-ZA"/>
          </a:p>
        </p:txBody>
      </p:sp>
      <p:sp>
        <p:nvSpPr>
          <p:cNvPr id="5" name="Notes Placeholder 4"/>
          <p:cNvSpPr>
            <a:spLocks noGrp="1"/>
          </p:cNvSpPr>
          <p:nvPr>
            <p:ph type="body" sz="quarter" idx="3"/>
          </p:nvPr>
        </p:nvSpPr>
        <p:spPr>
          <a:xfrm>
            <a:off x="686753" y="4747578"/>
            <a:ext cx="5494020" cy="4497705"/>
          </a:xfrm>
          <a:prstGeom prst="rect">
            <a:avLst/>
          </a:prstGeom>
        </p:spPr>
        <p:txBody>
          <a:bodyPr vert="horz" lIns="96350" tIns="48175" rIns="96350" bIns="4817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9493420"/>
            <a:ext cx="2975928" cy="499745"/>
          </a:xfrm>
          <a:prstGeom prst="rect">
            <a:avLst/>
          </a:prstGeom>
        </p:spPr>
        <p:txBody>
          <a:bodyPr vert="horz" lIns="96350" tIns="48175" rIns="96350" bIns="48175" rtlCol="0" anchor="b"/>
          <a:lstStyle>
            <a:lvl1pPr algn="l">
              <a:defRPr sz="1300"/>
            </a:lvl1pPr>
          </a:lstStyle>
          <a:p>
            <a:endParaRPr lang="en-ZA"/>
          </a:p>
        </p:txBody>
      </p:sp>
      <p:sp>
        <p:nvSpPr>
          <p:cNvPr id="7" name="Slide Number Placeholder 6"/>
          <p:cNvSpPr>
            <a:spLocks noGrp="1"/>
          </p:cNvSpPr>
          <p:nvPr>
            <p:ph type="sldNum" sz="quarter" idx="5"/>
          </p:nvPr>
        </p:nvSpPr>
        <p:spPr>
          <a:xfrm>
            <a:off x="3890008" y="9493420"/>
            <a:ext cx="2975928" cy="499745"/>
          </a:xfrm>
          <a:prstGeom prst="rect">
            <a:avLst/>
          </a:prstGeom>
        </p:spPr>
        <p:txBody>
          <a:bodyPr vert="horz" lIns="96350" tIns="48175" rIns="96350" bIns="48175" rtlCol="0" anchor="b"/>
          <a:lstStyle>
            <a:lvl1pPr algn="r">
              <a:defRPr sz="1300"/>
            </a:lvl1pPr>
          </a:lstStyle>
          <a:p>
            <a:fld id="{88DF7F38-19D0-4DA1-98B3-CD49315755F2}" type="slidenum">
              <a:rPr lang="en-ZA" smtClean="0"/>
              <a:pPr/>
              <a:t>‹#›</a:t>
            </a:fld>
            <a:endParaRPr lang="en-ZA"/>
          </a:p>
        </p:txBody>
      </p:sp>
    </p:spTree>
    <p:extLst>
      <p:ext uri="{BB962C8B-B14F-4D97-AF65-F5344CB8AC3E}">
        <p14:creationId xmlns:p14="http://schemas.microsoft.com/office/powerpoint/2010/main" val="1012109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800" b="1">
                <a:solidFill>
                  <a:schemeClr val="tx1"/>
                </a:solidFill>
                <a:latin typeface="Times New Roman" pitchFamily="18" charset="0"/>
              </a:defRPr>
            </a:lvl1pPr>
            <a:lvl2pPr marL="782846" indent="-301095" eaLnBrk="0" hangingPunct="0">
              <a:defRPr sz="3800" b="1">
                <a:solidFill>
                  <a:schemeClr val="tx1"/>
                </a:solidFill>
                <a:latin typeface="Times New Roman" pitchFamily="18" charset="0"/>
              </a:defRPr>
            </a:lvl2pPr>
            <a:lvl3pPr marL="1204379" indent="-240876" eaLnBrk="0" hangingPunct="0">
              <a:defRPr sz="3800" b="1">
                <a:solidFill>
                  <a:schemeClr val="tx1"/>
                </a:solidFill>
                <a:latin typeface="Times New Roman" pitchFamily="18" charset="0"/>
              </a:defRPr>
            </a:lvl3pPr>
            <a:lvl4pPr marL="1686131" indent="-240876" eaLnBrk="0" hangingPunct="0">
              <a:defRPr sz="3800" b="1">
                <a:solidFill>
                  <a:schemeClr val="tx1"/>
                </a:solidFill>
                <a:latin typeface="Times New Roman" pitchFamily="18" charset="0"/>
              </a:defRPr>
            </a:lvl4pPr>
            <a:lvl5pPr marL="2167882" indent="-240876" eaLnBrk="0" hangingPunct="0">
              <a:defRPr sz="3800" b="1">
                <a:solidFill>
                  <a:schemeClr val="tx1"/>
                </a:solidFill>
                <a:latin typeface="Times New Roman" pitchFamily="18" charset="0"/>
              </a:defRPr>
            </a:lvl5pPr>
            <a:lvl6pPr marL="2649634" indent="-240876" algn="ctr" eaLnBrk="0" fontAlgn="base" hangingPunct="0">
              <a:spcBef>
                <a:spcPct val="20000"/>
              </a:spcBef>
              <a:spcAft>
                <a:spcPct val="0"/>
              </a:spcAft>
              <a:defRPr sz="3800" b="1">
                <a:solidFill>
                  <a:schemeClr val="tx1"/>
                </a:solidFill>
                <a:latin typeface="Times New Roman" pitchFamily="18" charset="0"/>
              </a:defRPr>
            </a:lvl6pPr>
            <a:lvl7pPr marL="3131386" indent="-240876" algn="ctr" eaLnBrk="0" fontAlgn="base" hangingPunct="0">
              <a:spcBef>
                <a:spcPct val="20000"/>
              </a:spcBef>
              <a:spcAft>
                <a:spcPct val="0"/>
              </a:spcAft>
              <a:defRPr sz="3800" b="1">
                <a:solidFill>
                  <a:schemeClr val="tx1"/>
                </a:solidFill>
                <a:latin typeface="Times New Roman" pitchFamily="18" charset="0"/>
              </a:defRPr>
            </a:lvl7pPr>
            <a:lvl8pPr marL="3613137" indent="-240876" algn="ctr" eaLnBrk="0" fontAlgn="base" hangingPunct="0">
              <a:spcBef>
                <a:spcPct val="20000"/>
              </a:spcBef>
              <a:spcAft>
                <a:spcPct val="0"/>
              </a:spcAft>
              <a:defRPr sz="3800" b="1">
                <a:solidFill>
                  <a:schemeClr val="tx1"/>
                </a:solidFill>
                <a:latin typeface="Times New Roman" pitchFamily="18" charset="0"/>
              </a:defRPr>
            </a:lvl8pPr>
            <a:lvl9pPr marL="4094889" indent="-240876" algn="ctr" eaLnBrk="0" fontAlgn="base" hangingPunct="0">
              <a:spcBef>
                <a:spcPct val="20000"/>
              </a:spcBef>
              <a:spcAft>
                <a:spcPct val="0"/>
              </a:spcAft>
              <a:defRPr sz="3800" b="1">
                <a:solidFill>
                  <a:schemeClr val="tx1"/>
                </a:solidFill>
                <a:latin typeface="Times New Roman" pitchFamily="18" charset="0"/>
              </a:defRPr>
            </a:lvl9pPr>
          </a:lstStyle>
          <a:p>
            <a:pPr eaLnBrk="1" hangingPunct="1"/>
            <a:fld id="{A09C8F8F-766C-42F7-BB95-78AB0451CA09}" type="slidenum">
              <a:rPr lang="en-GB" sz="1300" b="0">
                <a:solidFill>
                  <a:prstClr val="black"/>
                </a:solidFill>
              </a:rPr>
              <a:pPr eaLnBrk="1" hangingPunct="1"/>
              <a:t>1</a:t>
            </a:fld>
            <a:endParaRPr lang="en-GB" sz="1300" b="0" dirty="0">
              <a:solidFill>
                <a:prstClr val="black"/>
              </a:solidFill>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xfrm>
            <a:off x="686753" y="4747578"/>
            <a:ext cx="5494020" cy="276855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a:r>
              <a:rPr lang="en-US" dirty="0" smtClean="0">
                <a:solidFill>
                  <a:prstClr val="black"/>
                </a:solidFill>
              </a:rPr>
              <a:t>Dr </a:t>
            </a:r>
            <a:r>
              <a:rPr lang="en-US" dirty="0">
                <a:solidFill>
                  <a:prstClr val="black"/>
                </a:solidFill>
              </a:rPr>
              <a:t>Myers is </a:t>
            </a:r>
            <a:r>
              <a:rPr lang="en-US" dirty="0" smtClean="0">
                <a:solidFill>
                  <a:prstClr val="black"/>
                </a:solidFill>
              </a:rPr>
              <a:t>one of the </a:t>
            </a:r>
            <a:r>
              <a:rPr lang="en-US" dirty="0">
                <a:solidFill>
                  <a:prstClr val="black"/>
                </a:solidFill>
              </a:rPr>
              <a:t>best travelled </a:t>
            </a:r>
            <a:r>
              <a:rPr lang="en-US" dirty="0" smtClean="0">
                <a:solidFill>
                  <a:prstClr val="black"/>
                </a:solidFill>
              </a:rPr>
              <a:t>surgical </a:t>
            </a:r>
            <a:r>
              <a:rPr lang="en-US" dirty="0">
                <a:solidFill>
                  <a:prstClr val="black"/>
                </a:solidFill>
              </a:rPr>
              <a:t>teachers </a:t>
            </a:r>
            <a:r>
              <a:rPr lang="en-US" dirty="0" smtClean="0">
                <a:solidFill>
                  <a:prstClr val="black"/>
                </a:solidFill>
              </a:rPr>
              <a:t>in </a:t>
            </a:r>
            <a:r>
              <a:rPr lang="en-US" dirty="0">
                <a:solidFill>
                  <a:prstClr val="black"/>
                </a:solidFill>
              </a:rPr>
              <a:t>the world, and has through his travels, teaching and </a:t>
            </a:r>
            <a:r>
              <a:rPr lang="en-US" dirty="0" smtClean="0">
                <a:solidFill>
                  <a:prstClr val="black"/>
                </a:solidFill>
              </a:rPr>
              <a:t>writing </a:t>
            </a:r>
            <a:r>
              <a:rPr lang="en-US" dirty="0">
                <a:solidFill>
                  <a:prstClr val="black"/>
                </a:solidFill>
              </a:rPr>
              <a:t>made an enormous contribution to head and neck surgery in the </a:t>
            </a:r>
            <a:r>
              <a:rPr lang="en-US" dirty="0" smtClean="0">
                <a:solidFill>
                  <a:prstClr val="black"/>
                </a:solidFill>
              </a:rPr>
              <a:t>Developing World. He </a:t>
            </a:r>
            <a:r>
              <a:rPr lang="en-US" dirty="0">
                <a:solidFill>
                  <a:prstClr val="black"/>
                </a:solidFill>
              </a:rPr>
              <a:t>has asked me </a:t>
            </a:r>
            <a:r>
              <a:rPr lang="en-US" dirty="0" smtClean="0">
                <a:solidFill>
                  <a:prstClr val="black"/>
                </a:solidFill>
              </a:rPr>
              <a:t>to give you a perspective of Head and Neck surgery in Africa and in </a:t>
            </a:r>
            <a:r>
              <a:rPr lang="en-US" dirty="0">
                <a:solidFill>
                  <a:prstClr val="black"/>
                </a:solidFill>
              </a:rPr>
              <a:t>the </a:t>
            </a:r>
            <a:r>
              <a:rPr lang="en-US" dirty="0" smtClean="0">
                <a:solidFill>
                  <a:prstClr val="black"/>
                </a:solidFill>
              </a:rPr>
              <a:t>Developing World, to speak about its </a:t>
            </a:r>
            <a:r>
              <a:rPr lang="en-US" dirty="0">
                <a:solidFill>
                  <a:prstClr val="black"/>
                </a:solidFill>
              </a:rPr>
              <a:t>challenges and </a:t>
            </a:r>
            <a:r>
              <a:rPr lang="en-US" dirty="0" smtClean="0">
                <a:solidFill>
                  <a:prstClr val="black"/>
                </a:solidFill>
              </a:rPr>
              <a:t>solutions, and to share with you what we </a:t>
            </a:r>
            <a:r>
              <a:rPr lang="en-US" dirty="0">
                <a:solidFill>
                  <a:prstClr val="black"/>
                </a:solidFill>
              </a:rPr>
              <a:t>are doing in Cape Town to address some of </a:t>
            </a:r>
            <a:r>
              <a:rPr lang="en-US" dirty="0" smtClean="0">
                <a:solidFill>
                  <a:prstClr val="black"/>
                </a:solidFill>
              </a:rPr>
              <a:t>these challenges, </a:t>
            </a:r>
            <a:r>
              <a:rPr lang="en-US" dirty="0">
                <a:solidFill>
                  <a:prstClr val="black"/>
                </a:solidFill>
              </a:rPr>
              <a:t>and how you, the international community can contribute to improving Head and Neck </a:t>
            </a:r>
            <a:r>
              <a:rPr lang="en-US" dirty="0" smtClean="0">
                <a:solidFill>
                  <a:prstClr val="black"/>
                </a:solidFill>
              </a:rPr>
              <a:t>surgery in </a:t>
            </a:r>
            <a:r>
              <a:rPr lang="en-US" dirty="0">
                <a:solidFill>
                  <a:prstClr val="black"/>
                </a:solidFill>
              </a:rPr>
              <a:t>the Developing World</a:t>
            </a:r>
            <a:r>
              <a:rPr lang="en-US" dirty="0" smtClean="0">
                <a:solidFill>
                  <a:prstClr val="black"/>
                </a:solidFill>
              </a:rPr>
              <a:t>.</a:t>
            </a:r>
            <a:endParaRPr lang="en-US" dirty="0">
              <a:solidFill>
                <a:prstClr val="black"/>
              </a:solidFill>
            </a:endParaRPr>
          </a:p>
        </p:txBody>
      </p:sp>
    </p:spTree>
    <p:extLst>
      <p:ext uri="{BB962C8B-B14F-4D97-AF65-F5344CB8AC3E}">
        <p14:creationId xmlns:p14="http://schemas.microsoft.com/office/powerpoint/2010/main" val="37182382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b="1">
                <a:solidFill>
                  <a:schemeClr val="tx1"/>
                </a:solidFill>
                <a:latin typeface="Times New Roman" pitchFamily="18" charset="0"/>
              </a:defRPr>
            </a:lvl1pPr>
            <a:lvl2pPr marL="742950" indent="-285750" eaLnBrk="0" hangingPunct="0">
              <a:defRPr sz="3600" b="1">
                <a:solidFill>
                  <a:schemeClr val="tx1"/>
                </a:solidFill>
                <a:latin typeface="Times New Roman" pitchFamily="18" charset="0"/>
              </a:defRPr>
            </a:lvl2pPr>
            <a:lvl3pPr marL="1143000" indent="-228600" eaLnBrk="0" hangingPunct="0">
              <a:defRPr sz="3600" b="1">
                <a:solidFill>
                  <a:schemeClr val="tx1"/>
                </a:solidFill>
                <a:latin typeface="Times New Roman" pitchFamily="18" charset="0"/>
              </a:defRPr>
            </a:lvl3pPr>
            <a:lvl4pPr marL="1600200" indent="-228600" eaLnBrk="0" hangingPunct="0">
              <a:defRPr sz="3600" b="1">
                <a:solidFill>
                  <a:schemeClr val="tx1"/>
                </a:solidFill>
                <a:latin typeface="Times New Roman" pitchFamily="18" charset="0"/>
              </a:defRPr>
            </a:lvl4pPr>
            <a:lvl5pPr marL="2057400" indent="-228600" eaLnBrk="0" hangingPunct="0">
              <a:defRPr sz="3600" b="1">
                <a:solidFill>
                  <a:schemeClr val="tx1"/>
                </a:solidFill>
                <a:latin typeface="Times New Roman" pitchFamily="18" charset="0"/>
              </a:defRPr>
            </a:lvl5pPr>
            <a:lvl6pPr marL="2514600" indent="-228600" algn="ctr" eaLnBrk="0" fontAlgn="base" hangingPunct="0">
              <a:spcBef>
                <a:spcPct val="20000"/>
              </a:spcBef>
              <a:spcAft>
                <a:spcPct val="0"/>
              </a:spcAft>
              <a:defRPr sz="3600" b="1">
                <a:solidFill>
                  <a:schemeClr val="tx1"/>
                </a:solidFill>
                <a:latin typeface="Times New Roman" pitchFamily="18" charset="0"/>
              </a:defRPr>
            </a:lvl6pPr>
            <a:lvl7pPr marL="2971800" indent="-228600" algn="ctr" eaLnBrk="0" fontAlgn="base" hangingPunct="0">
              <a:spcBef>
                <a:spcPct val="20000"/>
              </a:spcBef>
              <a:spcAft>
                <a:spcPct val="0"/>
              </a:spcAft>
              <a:defRPr sz="3600" b="1">
                <a:solidFill>
                  <a:schemeClr val="tx1"/>
                </a:solidFill>
                <a:latin typeface="Times New Roman" pitchFamily="18" charset="0"/>
              </a:defRPr>
            </a:lvl7pPr>
            <a:lvl8pPr marL="3429000" indent="-228600" algn="ctr" eaLnBrk="0" fontAlgn="base" hangingPunct="0">
              <a:spcBef>
                <a:spcPct val="20000"/>
              </a:spcBef>
              <a:spcAft>
                <a:spcPct val="0"/>
              </a:spcAft>
              <a:defRPr sz="3600" b="1">
                <a:solidFill>
                  <a:schemeClr val="tx1"/>
                </a:solidFill>
                <a:latin typeface="Times New Roman" pitchFamily="18" charset="0"/>
              </a:defRPr>
            </a:lvl8pPr>
            <a:lvl9pPr marL="3886200" indent="-228600" algn="ctr" eaLnBrk="0" fontAlgn="base" hangingPunct="0">
              <a:spcBef>
                <a:spcPct val="20000"/>
              </a:spcBef>
              <a:spcAft>
                <a:spcPct val="0"/>
              </a:spcAft>
              <a:defRPr sz="3600" b="1">
                <a:solidFill>
                  <a:schemeClr val="tx1"/>
                </a:solidFill>
                <a:latin typeface="Times New Roman" pitchFamily="18" charset="0"/>
              </a:defRPr>
            </a:lvl9pPr>
          </a:lstStyle>
          <a:p>
            <a:pPr eaLnBrk="1" hangingPunct="1"/>
            <a:fld id="{82429436-AB98-4C59-B033-0D6E05B48385}" type="slidenum">
              <a:rPr lang="en-GB" sz="1200" b="0" smtClean="0">
                <a:solidFill>
                  <a:prstClr val="black"/>
                </a:solidFill>
              </a:rPr>
              <a:pPr eaLnBrk="1" hangingPunct="1"/>
              <a:t>10</a:t>
            </a:fld>
            <a:endParaRPr lang="en-GB" sz="1200" b="0">
              <a:solidFill>
                <a:prstClr val="black"/>
              </a:solidFill>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ZA"/>
              <a:t>A reason for this dire shortage of ENT surgeons is that of the countries surveyed, only 10 had their own ENT training programmes.</a:t>
            </a:r>
            <a:endParaRPr lang="en-GB"/>
          </a:p>
        </p:txBody>
      </p:sp>
    </p:spTree>
    <p:extLst>
      <p:ext uri="{BB962C8B-B14F-4D97-AF65-F5344CB8AC3E}">
        <p14:creationId xmlns:p14="http://schemas.microsoft.com/office/powerpoint/2010/main" val="7614095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6753" y="4747577"/>
            <a:ext cx="5494020" cy="2611135"/>
          </a:xfrm>
        </p:spPr>
        <p:txBody>
          <a:bodyPr/>
          <a:lstStyle/>
          <a:p>
            <a:r>
              <a:rPr lang="en-US" dirty="0" smtClean="0"/>
              <a:t>I work </a:t>
            </a:r>
            <a:r>
              <a:rPr lang="en-US" dirty="0"/>
              <a:t>and teach at </a:t>
            </a:r>
            <a:r>
              <a:rPr lang="en-US" dirty="0" smtClean="0"/>
              <a:t>Groote Schuur and Red Cross Children’s Hospitals in Cape Town. Both are public </a:t>
            </a:r>
            <a:r>
              <a:rPr lang="en-US" dirty="0"/>
              <a:t>hospitals that provide </a:t>
            </a:r>
            <a:r>
              <a:rPr lang="en-US" dirty="0" smtClean="0"/>
              <a:t>care </a:t>
            </a:r>
            <a:r>
              <a:rPr lang="en-US" dirty="0"/>
              <a:t>to </a:t>
            </a:r>
            <a:r>
              <a:rPr lang="en-US" dirty="0" smtClean="0"/>
              <a:t>the indigent </a:t>
            </a:r>
            <a:r>
              <a:rPr lang="en-US" dirty="0"/>
              <a:t>and </a:t>
            </a:r>
            <a:r>
              <a:rPr lang="en-US" dirty="0" smtClean="0"/>
              <a:t>to low </a:t>
            </a:r>
            <a:r>
              <a:rPr lang="en-US" dirty="0"/>
              <a:t>income </a:t>
            </a:r>
            <a:r>
              <a:rPr lang="en-US" dirty="0" smtClean="0"/>
              <a:t>patients from South Africa and from </a:t>
            </a:r>
            <a:r>
              <a:rPr lang="en-US" dirty="0" err="1" smtClean="0"/>
              <a:t>neighbouring</a:t>
            </a:r>
            <a:r>
              <a:rPr lang="en-US" dirty="0" smtClean="0"/>
              <a:t> countries. Groote </a:t>
            </a:r>
            <a:r>
              <a:rPr lang="en-US" dirty="0"/>
              <a:t>Schuur Hospital is perhaps best </a:t>
            </a:r>
            <a:r>
              <a:rPr lang="en-US" dirty="0" smtClean="0"/>
              <a:t>known </a:t>
            </a:r>
            <a:r>
              <a:rPr lang="en-US" dirty="0"/>
              <a:t>for the 1</a:t>
            </a:r>
            <a:r>
              <a:rPr lang="en-US" baseline="30000" dirty="0"/>
              <a:t>st</a:t>
            </a:r>
            <a:r>
              <a:rPr lang="en-US" dirty="0"/>
              <a:t> Heart transplant that was done there in </a:t>
            </a:r>
            <a:r>
              <a:rPr lang="en-US" dirty="0" smtClean="0"/>
              <a:t>1967. </a:t>
            </a:r>
          </a:p>
          <a:p>
            <a:endParaRPr lang="en-US" dirty="0"/>
          </a:p>
          <a:p>
            <a:r>
              <a:rPr lang="en-US" dirty="0" smtClean="0"/>
              <a:t>We encounter a </a:t>
            </a:r>
            <a:r>
              <a:rPr lang="en-US" dirty="0"/>
              <a:t>rich spectrum of pathology </a:t>
            </a:r>
            <a:r>
              <a:rPr lang="en-US" dirty="0" smtClean="0"/>
              <a:t>and provide high quality care and have access to sophisticated technology such as CO2 laser, PET scans, </a:t>
            </a:r>
            <a:r>
              <a:rPr lang="en-US" dirty="0" err="1" smtClean="0"/>
              <a:t>neuronavigation</a:t>
            </a:r>
            <a:r>
              <a:rPr lang="en-US" dirty="0" smtClean="0"/>
              <a:t> and modern radiation therapy techniques and interventional radiology. So we really are privileged to be in a position to practice 1</a:t>
            </a:r>
            <a:r>
              <a:rPr lang="en-US" baseline="30000" dirty="0" smtClean="0"/>
              <a:t>st</a:t>
            </a:r>
            <a:r>
              <a:rPr lang="en-US" dirty="0" smtClean="0"/>
              <a:t> world medicine in a developing world setting.</a:t>
            </a:r>
            <a:endParaRPr lang="en-ZA" dirty="0"/>
          </a:p>
        </p:txBody>
      </p:sp>
      <p:sp>
        <p:nvSpPr>
          <p:cNvPr id="4" name="Slide Number Placeholder 3"/>
          <p:cNvSpPr>
            <a:spLocks noGrp="1"/>
          </p:cNvSpPr>
          <p:nvPr>
            <p:ph type="sldNum" sz="quarter" idx="10"/>
          </p:nvPr>
        </p:nvSpPr>
        <p:spPr/>
        <p:txBody>
          <a:bodyPr/>
          <a:lstStyle/>
          <a:p>
            <a:fld id="{88DF7F38-19D0-4DA1-98B3-CD49315755F2}" type="slidenum">
              <a:rPr lang="en-ZA" smtClean="0">
                <a:solidFill>
                  <a:prstClr val="black"/>
                </a:solidFill>
              </a:rPr>
              <a:pPr/>
              <a:t>11</a:t>
            </a:fld>
            <a:endParaRPr lang="en-ZA">
              <a:solidFill>
                <a:prstClr val="black"/>
              </a:solidFill>
            </a:endParaRPr>
          </a:p>
        </p:txBody>
      </p:sp>
    </p:spTree>
    <p:extLst>
      <p:ext uri="{BB962C8B-B14F-4D97-AF65-F5344CB8AC3E}">
        <p14:creationId xmlns:p14="http://schemas.microsoft.com/office/powerpoint/2010/main" val="1623830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800" b="1">
                <a:solidFill>
                  <a:schemeClr val="tx1"/>
                </a:solidFill>
                <a:latin typeface="Times New Roman" pitchFamily="18" charset="0"/>
              </a:defRPr>
            </a:lvl1pPr>
            <a:lvl2pPr marL="782846" indent="-301095" eaLnBrk="0" hangingPunct="0">
              <a:defRPr sz="3800" b="1">
                <a:solidFill>
                  <a:schemeClr val="tx1"/>
                </a:solidFill>
                <a:latin typeface="Times New Roman" pitchFamily="18" charset="0"/>
              </a:defRPr>
            </a:lvl2pPr>
            <a:lvl3pPr marL="1204379" indent="-240876" eaLnBrk="0" hangingPunct="0">
              <a:defRPr sz="3800" b="1">
                <a:solidFill>
                  <a:schemeClr val="tx1"/>
                </a:solidFill>
                <a:latin typeface="Times New Roman" pitchFamily="18" charset="0"/>
              </a:defRPr>
            </a:lvl3pPr>
            <a:lvl4pPr marL="1686131" indent="-240876" eaLnBrk="0" hangingPunct="0">
              <a:defRPr sz="3800" b="1">
                <a:solidFill>
                  <a:schemeClr val="tx1"/>
                </a:solidFill>
                <a:latin typeface="Times New Roman" pitchFamily="18" charset="0"/>
              </a:defRPr>
            </a:lvl4pPr>
            <a:lvl5pPr marL="2167882" indent="-240876" eaLnBrk="0" hangingPunct="0">
              <a:defRPr sz="3800" b="1">
                <a:solidFill>
                  <a:schemeClr val="tx1"/>
                </a:solidFill>
                <a:latin typeface="Times New Roman" pitchFamily="18" charset="0"/>
              </a:defRPr>
            </a:lvl5pPr>
            <a:lvl6pPr marL="2649634" indent="-240876" algn="ctr" eaLnBrk="0" fontAlgn="base" hangingPunct="0">
              <a:spcBef>
                <a:spcPct val="20000"/>
              </a:spcBef>
              <a:spcAft>
                <a:spcPct val="0"/>
              </a:spcAft>
              <a:defRPr sz="3800" b="1">
                <a:solidFill>
                  <a:schemeClr val="tx1"/>
                </a:solidFill>
                <a:latin typeface="Times New Roman" pitchFamily="18" charset="0"/>
              </a:defRPr>
            </a:lvl6pPr>
            <a:lvl7pPr marL="3131386" indent="-240876" algn="ctr" eaLnBrk="0" fontAlgn="base" hangingPunct="0">
              <a:spcBef>
                <a:spcPct val="20000"/>
              </a:spcBef>
              <a:spcAft>
                <a:spcPct val="0"/>
              </a:spcAft>
              <a:defRPr sz="3800" b="1">
                <a:solidFill>
                  <a:schemeClr val="tx1"/>
                </a:solidFill>
                <a:latin typeface="Times New Roman" pitchFamily="18" charset="0"/>
              </a:defRPr>
            </a:lvl7pPr>
            <a:lvl8pPr marL="3613137" indent="-240876" algn="ctr" eaLnBrk="0" fontAlgn="base" hangingPunct="0">
              <a:spcBef>
                <a:spcPct val="20000"/>
              </a:spcBef>
              <a:spcAft>
                <a:spcPct val="0"/>
              </a:spcAft>
              <a:defRPr sz="3800" b="1">
                <a:solidFill>
                  <a:schemeClr val="tx1"/>
                </a:solidFill>
                <a:latin typeface="Times New Roman" pitchFamily="18" charset="0"/>
              </a:defRPr>
            </a:lvl8pPr>
            <a:lvl9pPr marL="4094889" indent="-240876" algn="ctr" eaLnBrk="0" fontAlgn="base" hangingPunct="0">
              <a:spcBef>
                <a:spcPct val="20000"/>
              </a:spcBef>
              <a:spcAft>
                <a:spcPct val="0"/>
              </a:spcAft>
              <a:defRPr sz="3800" b="1">
                <a:solidFill>
                  <a:schemeClr val="tx1"/>
                </a:solidFill>
                <a:latin typeface="Times New Roman" pitchFamily="18" charset="0"/>
              </a:defRPr>
            </a:lvl9pPr>
          </a:lstStyle>
          <a:p>
            <a:pPr eaLnBrk="1" hangingPunct="1"/>
            <a:fld id="{3F365DAC-B641-4070-930B-1D1544B790FF}" type="slidenum">
              <a:rPr lang="en-GB" sz="1300" b="0">
                <a:solidFill>
                  <a:prstClr val="black"/>
                </a:solidFill>
              </a:rPr>
              <a:pPr eaLnBrk="1" hangingPunct="1"/>
              <a:t>12</a:t>
            </a:fld>
            <a:endParaRPr lang="en-GB" sz="1300" b="0">
              <a:solidFill>
                <a:prstClr val="black"/>
              </a:solidFill>
            </a:endParaRPr>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a:t>We have trained ENT surgeons, either fully or partly, from numerous other African countries. We presently have residents from Botswana and Libya on our programme. What is particularly gratifying is that 86% have remained in Africa, which would be contrary to the situation had they trained in North America.</a:t>
            </a:r>
          </a:p>
        </p:txBody>
      </p:sp>
    </p:spTree>
    <p:extLst>
      <p:ext uri="{BB962C8B-B14F-4D97-AF65-F5344CB8AC3E}">
        <p14:creationId xmlns:p14="http://schemas.microsoft.com/office/powerpoint/2010/main" val="27594506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6753" y="4747577"/>
            <a:ext cx="5494020" cy="2611135"/>
          </a:xfrm>
        </p:spPr>
        <p:txBody>
          <a:bodyPr/>
          <a:lstStyle/>
          <a:p>
            <a:r>
              <a:rPr lang="en-US" dirty="0" smtClean="0"/>
              <a:t>I work </a:t>
            </a:r>
            <a:r>
              <a:rPr lang="en-US" dirty="0"/>
              <a:t>and teach at </a:t>
            </a:r>
            <a:r>
              <a:rPr lang="en-US" dirty="0" smtClean="0"/>
              <a:t>Groote Schuur and Red Cross Children’s Hospitals in Cape Town. Both are public </a:t>
            </a:r>
            <a:r>
              <a:rPr lang="en-US" dirty="0"/>
              <a:t>hospitals that provide </a:t>
            </a:r>
            <a:r>
              <a:rPr lang="en-US" dirty="0" smtClean="0"/>
              <a:t>care </a:t>
            </a:r>
            <a:r>
              <a:rPr lang="en-US" dirty="0"/>
              <a:t>to </a:t>
            </a:r>
            <a:r>
              <a:rPr lang="en-US" dirty="0" smtClean="0"/>
              <a:t>the indigent </a:t>
            </a:r>
            <a:r>
              <a:rPr lang="en-US" dirty="0"/>
              <a:t>and </a:t>
            </a:r>
            <a:r>
              <a:rPr lang="en-US" dirty="0" smtClean="0"/>
              <a:t>to low </a:t>
            </a:r>
            <a:r>
              <a:rPr lang="en-US" dirty="0"/>
              <a:t>income </a:t>
            </a:r>
            <a:r>
              <a:rPr lang="en-US" dirty="0" smtClean="0"/>
              <a:t>patients from South Africa and from </a:t>
            </a:r>
            <a:r>
              <a:rPr lang="en-US" dirty="0" err="1" smtClean="0"/>
              <a:t>neighbouring</a:t>
            </a:r>
            <a:r>
              <a:rPr lang="en-US" dirty="0" smtClean="0"/>
              <a:t> countries. Groote </a:t>
            </a:r>
            <a:r>
              <a:rPr lang="en-US" dirty="0"/>
              <a:t>Schuur Hospital is perhaps best </a:t>
            </a:r>
            <a:r>
              <a:rPr lang="en-US" dirty="0" smtClean="0"/>
              <a:t>known </a:t>
            </a:r>
            <a:r>
              <a:rPr lang="en-US" dirty="0"/>
              <a:t>for the 1</a:t>
            </a:r>
            <a:r>
              <a:rPr lang="en-US" baseline="30000" dirty="0"/>
              <a:t>st</a:t>
            </a:r>
            <a:r>
              <a:rPr lang="en-US" dirty="0"/>
              <a:t> Heart transplant that was done there in </a:t>
            </a:r>
            <a:r>
              <a:rPr lang="en-US" dirty="0" smtClean="0"/>
              <a:t>1967. </a:t>
            </a:r>
          </a:p>
          <a:p>
            <a:endParaRPr lang="en-US" dirty="0"/>
          </a:p>
          <a:p>
            <a:r>
              <a:rPr lang="en-US" dirty="0" smtClean="0"/>
              <a:t>We encounter a </a:t>
            </a:r>
            <a:r>
              <a:rPr lang="en-US" dirty="0"/>
              <a:t>rich spectrum of pathology </a:t>
            </a:r>
            <a:r>
              <a:rPr lang="en-US" dirty="0" smtClean="0"/>
              <a:t>and provide high quality care and have access to sophisticated technology such as CO2 laser, PET scans, </a:t>
            </a:r>
            <a:r>
              <a:rPr lang="en-US" dirty="0" err="1" smtClean="0"/>
              <a:t>neuronavigation</a:t>
            </a:r>
            <a:r>
              <a:rPr lang="en-US" dirty="0" smtClean="0"/>
              <a:t> and modern radiation therapy techniques and interventional radiology. So we really are privileged to be in a position to practice 1</a:t>
            </a:r>
            <a:r>
              <a:rPr lang="en-US" baseline="30000" dirty="0" smtClean="0"/>
              <a:t>st</a:t>
            </a:r>
            <a:r>
              <a:rPr lang="en-US" dirty="0" smtClean="0"/>
              <a:t> world medicine in a developing world setting.</a:t>
            </a:r>
            <a:endParaRPr lang="en-ZA" dirty="0"/>
          </a:p>
        </p:txBody>
      </p:sp>
      <p:sp>
        <p:nvSpPr>
          <p:cNvPr id="4" name="Slide Number Placeholder 3"/>
          <p:cNvSpPr>
            <a:spLocks noGrp="1"/>
          </p:cNvSpPr>
          <p:nvPr>
            <p:ph type="sldNum" sz="quarter" idx="10"/>
          </p:nvPr>
        </p:nvSpPr>
        <p:spPr/>
        <p:txBody>
          <a:bodyPr/>
          <a:lstStyle/>
          <a:p>
            <a:fld id="{88DF7F38-19D0-4DA1-98B3-CD49315755F2}" type="slidenum">
              <a:rPr lang="en-ZA" smtClean="0">
                <a:solidFill>
                  <a:prstClr val="black"/>
                </a:solidFill>
              </a:rPr>
              <a:pPr/>
              <a:t>13</a:t>
            </a:fld>
            <a:endParaRPr lang="en-ZA">
              <a:solidFill>
                <a:prstClr val="black"/>
              </a:solidFill>
            </a:endParaRPr>
          </a:p>
        </p:txBody>
      </p:sp>
    </p:spTree>
    <p:extLst>
      <p:ext uri="{BB962C8B-B14F-4D97-AF65-F5344CB8AC3E}">
        <p14:creationId xmlns:p14="http://schemas.microsoft.com/office/powerpoint/2010/main" val="16238300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843" indent="-285709" eaLnBrk="0" hangingPunct="0">
              <a:defRPr>
                <a:solidFill>
                  <a:schemeClr val="tx1"/>
                </a:solidFill>
                <a:latin typeface="Arial" charset="0"/>
                <a:cs typeface="Arial" charset="0"/>
              </a:defRPr>
            </a:lvl2pPr>
            <a:lvl3pPr marL="1142835" indent="-228567" eaLnBrk="0" hangingPunct="0">
              <a:defRPr>
                <a:solidFill>
                  <a:schemeClr val="tx1"/>
                </a:solidFill>
                <a:latin typeface="Arial" charset="0"/>
                <a:cs typeface="Arial" charset="0"/>
              </a:defRPr>
            </a:lvl3pPr>
            <a:lvl4pPr marL="1599970" indent="-228567" eaLnBrk="0" hangingPunct="0">
              <a:defRPr>
                <a:solidFill>
                  <a:schemeClr val="tx1"/>
                </a:solidFill>
                <a:latin typeface="Arial" charset="0"/>
                <a:cs typeface="Arial" charset="0"/>
              </a:defRPr>
            </a:lvl4pPr>
            <a:lvl5pPr marL="2057103" indent="-228567" eaLnBrk="0" hangingPunct="0">
              <a:defRPr>
                <a:solidFill>
                  <a:schemeClr val="tx1"/>
                </a:solidFill>
                <a:latin typeface="Arial" charset="0"/>
                <a:cs typeface="Arial" charset="0"/>
              </a:defRPr>
            </a:lvl5pPr>
            <a:lvl6pPr marL="2514238" indent="-228567" eaLnBrk="0" fontAlgn="base" hangingPunct="0">
              <a:spcBef>
                <a:spcPct val="0"/>
              </a:spcBef>
              <a:spcAft>
                <a:spcPct val="0"/>
              </a:spcAft>
              <a:defRPr>
                <a:solidFill>
                  <a:schemeClr val="tx1"/>
                </a:solidFill>
                <a:latin typeface="Arial" charset="0"/>
                <a:cs typeface="Arial" charset="0"/>
              </a:defRPr>
            </a:lvl6pPr>
            <a:lvl7pPr marL="2971372" indent="-228567" eaLnBrk="0" fontAlgn="base" hangingPunct="0">
              <a:spcBef>
                <a:spcPct val="0"/>
              </a:spcBef>
              <a:spcAft>
                <a:spcPct val="0"/>
              </a:spcAft>
              <a:defRPr>
                <a:solidFill>
                  <a:schemeClr val="tx1"/>
                </a:solidFill>
                <a:latin typeface="Arial" charset="0"/>
                <a:cs typeface="Arial" charset="0"/>
              </a:defRPr>
            </a:lvl7pPr>
            <a:lvl8pPr marL="3428506" indent="-228567" eaLnBrk="0" fontAlgn="base" hangingPunct="0">
              <a:spcBef>
                <a:spcPct val="0"/>
              </a:spcBef>
              <a:spcAft>
                <a:spcPct val="0"/>
              </a:spcAft>
              <a:defRPr>
                <a:solidFill>
                  <a:schemeClr val="tx1"/>
                </a:solidFill>
                <a:latin typeface="Arial" charset="0"/>
                <a:cs typeface="Arial" charset="0"/>
              </a:defRPr>
            </a:lvl8pPr>
            <a:lvl9pPr marL="3885640" indent="-228567" eaLnBrk="0" fontAlgn="base" hangingPunct="0">
              <a:spcBef>
                <a:spcPct val="0"/>
              </a:spcBef>
              <a:spcAft>
                <a:spcPct val="0"/>
              </a:spcAft>
              <a:defRPr>
                <a:solidFill>
                  <a:schemeClr val="tx1"/>
                </a:solidFill>
                <a:latin typeface="Arial" charset="0"/>
                <a:cs typeface="Arial" charset="0"/>
              </a:defRPr>
            </a:lvl9pPr>
          </a:lstStyle>
          <a:p>
            <a:pPr eaLnBrk="1" hangingPunct="1"/>
            <a:fld id="{30140159-1359-439E-85DD-5D3A55AC841F}" type="slidenum">
              <a:rPr lang="en-GB">
                <a:solidFill>
                  <a:srgbClr val="000000"/>
                </a:solidFill>
                <a:latin typeface="Times New Roman" pitchFamily="18" charset="0"/>
              </a:rPr>
              <a:pPr eaLnBrk="1" hangingPunct="1"/>
              <a:t>14</a:t>
            </a:fld>
            <a:endParaRPr lang="en-GB">
              <a:solidFill>
                <a:srgbClr val="000000"/>
              </a:solidFill>
              <a:latin typeface="Times New Roman" pitchFamily="18" charset="0"/>
            </a:endParaRPr>
          </a:p>
        </p:txBody>
      </p:sp>
      <p:sp>
        <p:nvSpPr>
          <p:cNvPr id="96259"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60" name="Text Box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987" tIns="46793" rIns="89987" bIns="46793" numCol="1" anchor="t" anchorCtr="0" compatLnSpc="1">
            <a:prstTxWarp prst="textNoShape">
              <a:avLst/>
            </a:prstTxWarp>
          </a:bodyPr>
          <a:lstStyle/>
          <a:p>
            <a:pPr defTabSz="457134">
              <a:spcBef>
                <a:spcPct val="0"/>
              </a:spcBef>
              <a:tabLst>
                <a:tab pos="0" algn="l"/>
                <a:tab pos="914268" algn="l"/>
                <a:tab pos="1828537" algn="l"/>
                <a:tab pos="2742805" algn="l"/>
                <a:tab pos="3657073" algn="l"/>
                <a:tab pos="4571341" algn="l"/>
                <a:tab pos="5485610" algn="l"/>
                <a:tab pos="6399878" algn="l"/>
                <a:tab pos="7314146" algn="l"/>
                <a:tab pos="8228415" algn="l"/>
                <a:tab pos="9142683" algn="l"/>
                <a:tab pos="10056951" algn="l"/>
              </a:tabLst>
            </a:pPr>
            <a:endParaRPr lang="en-GB" dirty="0"/>
          </a:p>
        </p:txBody>
      </p:sp>
    </p:spTree>
    <p:extLst>
      <p:ext uri="{BB962C8B-B14F-4D97-AF65-F5344CB8AC3E}">
        <p14:creationId xmlns:p14="http://schemas.microsoft.com/office/powerpoint/2010/main" val="7013109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800" b="1">
                <a:solidFill>
                  <a:schemeClr val="tx1"/>
                </a:solidFill>
                <a:latin typeface="Times New Roman" pitchFamily="18" charset="0"/>
              </a:defRPr>
            </a:lvl1pPr>
            <a:lvl2pPr marL="782846" indent="-301095" eaLnBrk="0" hangingPunct="0">
              <a:defRPr sz="3800" b="1">
                <a:solidFill>
                  <a:schemeClr val="tx1"/>
                </a:solidFill>
                <a:latin typeface="Times New Roman" pitchFamily="18" charset="0"/>
              </a:defRPr>
            </a:lvl2pPr>
            <a:lvl3pPr marL="1204379" indent="-240876" eaLnBrk="0" hangingPunct="0">
              <a:defRPr sz="3800" b="1">
                <a:solidFill>
                  <a:schemeClr val="tx1"/>
                </a:solidFill>
                <a:latin typeface="Times New Roman" pitchFamily="18" charset="0"/>
              </a:defRPr>
            </a:lvl3pPr>
            <a:lvl4pPr marL="1686131" indent="-240876" eaLnBrk="0" hangingPunct="0">
              <a:defRPr sz="3800" b="1">
                <a:solidFill>
                  <a:schemeClr val="tx1"/>
                </a:solidFill>
                <a:latin typeface="Times New Roman" pitchFamily="18" charset="0"/>
              </a:defRPr>
            </a:lvl4pPr>
            <a:lvl5pPr marL="2167882" indent="-240876" eaLnBrk="0" hangingPunct="0">
              <a:defRPr sz="3800" b="1">
                <a:solidFill>
                  <a:schemeClr val="tx1"/>
                </a:solidFill>
                <a:latin typeface="Times New Roman" pitchFamily="18" charset="0"/>
              </a:defRPr>
            </a:lvl5pPr>
            <a:lvl6pPr marL="2649634" indent="-240876" algn="ctr" eaLnBrk="0" fontAlgn="base" hangingPunct="0">
              <a:spcBef>
                <a:spcPct val="20000"/>
              </a:spcBef>
              <a:spcAft>
                <a:spcPct val="0"/>
              </a:spcAft>
              <a:defRPr sz="3800" b="1">
                <a:solidFill>
                  <a:schemeClr val="tx1"/>
                </a:solidFill>
                <a:latin typeface="Times New Roman" pitchFamily="18" charset="0"/>
              </a:defRPr>
            </a:lvl6pPr>
            <a:lvl7pPr marL="3131386" indent="-240876" algn="ctr" eaLnBrk="0" fontAlgn="base" hangingPunct="0">
              <a:spcBef>
                <a:spcPct val="20000"/>
              </a:spcBef>
              <a:spcAft>
                <a:spcPct val="0"/>
              </a:spcAft>
              <a:defRPr sz="3800" b="1">
                <a:solidFill>
                  <a:schemeClr val="tx1"/>
                </a:solidFill>
                <a:latin typeface="Times New Roman" pitchFamily="18" charset="0"/>
              </a:defRPr>
            </a:lvl7pPr>
            <a:lvl8pPr marL="3613137" indent="-240876" algn="ctr" eaLnBrk="0" fontAlgn="base" hangingPunct="0">
              <a:spcBef>
                <a:spcPct val="20000"/>
              </a:spcBef>
              <a:spcAft>
                <a:spcPct val="0"/>
              </a:spcAft>
              <a:defRPr sz="3800" b="1">
                <a:solidFill>
                  <a:schemeClr val="tx1"/>
                </a:solidFill>
                <a:latin typeface="Times New Roman" pitchFamily="18" charset="0"/>
              </a:defRPr>
            </a:lvl8pPr>
            <a:lvl9pPr marL="4094889" indent="-240876" algn="ctr" eaLnBrk="0" fontAlgn="base" hangingPunct="0">
              <a:spcBef>
                <a:spcPct val="20000"/>
              </a:spcBef>
              <a:spcAft>
                <a:spcPct val="0"/>
              </a:spcAft>
              <a:defRPr sz="3800" b="1">
                <a:solidFill>
                  <a:schemeClr val="tx1"/>
                </a:solidFill>
                <a:latin typeface="Times New Roman" pitchFamily="18" charset="0"/>
              </a:defRPr>
            </a:lvl9pPr>
          </a:lstStyle>
          <a:p>
            <a:pPr eaLnBrk="1" hangingPunct="1"/>
            <a:fld id="{3F365DAC-B641-4070-930B-1D1544B790FF}" type="slidenum">
              <a:rPr lang="en-GB" sz="1300" b="0">
                <a:solidFill>
                  <a:prstClr val="black"/>
                </a:solidFill>
              </a:rPr>
              <a:pPr eaLnBrk="1" hangingPunct="1"/>
              <a:t>15</a:t>
            </a:fld>
            <a:endParaRPr lang="en-GB" sz="1300" b="0">
              <a:solidFill>
                <a:prstClr val="black"/>
              </a:solidFill>
            </a:endParaRPr>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We have trained ENT surgeons, either fully or partly, from </a:t>
            </a:r>
            <a:r>
              <a:rPr lang="en-GB" dirty="0"/>
              <a:t>numerous other </a:t>
            </a:r>
            <a:r>
              <a:rPr lang="en-GB" dirty="0" smtClean="0"/>
              <a:t>African countries. We presently have residents from Botswana and Libya on our programme. What is particularly gratifying is that 86% have remained in Africa, which would be contrary to the situation had they trained in North America.</a:t>
            </a:r>
          </a:p>
        </p:txBody>
      </p:sp>
    </p:spTree>
    <p:extLst>
      <p:ext uri="{BB962C8B-B14F-4D97-AF65-F5344CB8AC3E}">
        <p14:creationId xmlns:p14="http://schemas.microsoft.com/office/powerpoint/2010/main" val="27063426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evident that Africa and the Developing World have enormous challenges relating to the treatment of HN cancer that includes the vastness of the African continent and the developing world; the enormous BOD; the impact of poverty on health care delivery and treatment outcomes; the shortages </a:t>
            </a:r>
            <a:r>
              <a:rPr lang="en-US" dirty="0"/>
              <a:t>and lack of opportunity for education and </a:t>
            </a:r>
            <a:r>
              <a:rPr lang="en-US" dirty="0" smtClean="0"/>
              <a:t>training of health workers; poor medical infrastructure; and the need to develop resource appropriate management </a:t>
            </a:r>
            <a:r>
              <a:rPr lang="en-US" dirty="0" err="1" smtClean="0"/>
              <a:t>algorithisms</a:t>
            </a:r>
            <a:r>
              <a:rPr lang="en-US" dirty="0" smtClean="0"/>
              <a:t> relating to how one </a:t>
            </a:r>
            <a:r>
              <a:rPr lang="en-US" dirty="0" err="1" smtClean="0"/>
              <a:t>prioritises</a:t>
            </a:r>
            <a:r>
              <a:rPr lang="en-US" dirty="0" smtClean="0"/>
              <a:t> pathology and patients in the face of an overwhelming BOD, and providing appropriate treatment</a:t>
            </a:r>
            <a:endParaRPr lang="en-ZA" dirty="0"/>
          </a:p>
        </p:txBody>
      </p:sp>
      <p:sp>
        <p:nvSpPr>
          <p:cNvPr id="4" name="Slide Number Placeholder 3"/>
          <p:cNvSpPr>
            <a:spLocks noGrp="1"/>
          </p:cNvSpPr>
          <p:nvPr>
            <p:ph type="sldNum" sz="quarter" idx="10"/>
          </p:nvPr>
        </p:nvSpPr>
        <p:spPr/>
        <p:txBody>
          <a:bodyPr/>
          <a:lstStyle/>
          <a:p>
            <a:fld id="{88DF7F38-19D0-4DA1-98B3-CD49315755F2}" type="slidenum">
              <a:rPr lang="en-ZA" smtClean="0"/>
              <a:pPr/>
              <a:t>16</a:t>
            </a:fld>
            <a:endParaRPr lang="en-ZA"/>
          </a:p>
        </p:txBody>
      </p:sp>
    </p:spTree>
    <p:extLst>
      <p:ext uri="{BB962C8B-B14F-4D97-AF65-F5344CB8AC3E}">
        <p14:creationId xmlns:p14="http://schemas.microsoft.com/office/powerpoint/2010/main" val="5410724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88DF7F38-19D0-4DA1-98B3-CD49315755F2}" type="slidenum">
              <a:rPr lang="en-ZA" smtClean="0">
                <a:solidFill>
                  <a:prstClr val="black"/>
                </a:solidFill>
              </a:rPr>
              <a:pPr/>
              <a:t>17</a:t>
            </a:fld>
            <a:endParaRPr lang="en-ZA">
              <a:solidFill>
                <a:prstClr val="black"/>
              </a:solidFill>
            </a:endParaRPr>
          </a:p>
        </p:txBody>
      </p:sp>
    </p:spTree>
    <p:extLst>
      <p:ext uri="{BB962C8B-B14F-4D97-AF65-F5344CB8AC3E}">
        <p14:creationId xmlns:p14="http://schemas.microsoft.com/office/powerpoint/2010/main" val="9125632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88DF7F38-19D0-4DA1-98B3-CD49315755F2}" type="slidenum">
              <a:rPr lang="en-ZA" smtClean="0"/>
              <a:pPr/>
              <a:t>27</a:t>
            </a:fld>
            <a:endParaRPr lang="en-ZA"/>
          </a:p>
        </p:txBody>
      </p:sp>
    </p:spTree>
    <p:extLst>
      <p:ext uri="{BB962C8B-B14F-4D97-AF65-F5344CB8AC3E}">
        <p14:creationId xmlns:p14="http://schemas.microsoft.com/office/powerpoint/2010/main" val="40801485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88DF7F38-19D0-4DA1-98B3-CD49315755F2}" type="slidenum">
              <a:rPr lang="en-ZA" smtClean="0">
                <a:solidFill>
                  <a:prstClr val="black"/>
                </a:solidFill>
              </a:rPr>
              <a:pPr/>
              <a:t>28</a:t>
            </a:fld>
            <a:endParaRPr lang="en-ZA">
              <a:solidFill>
                <a:prstClr val="black"/>
              </a:solidFill>
            </a:endParaRPr>
          </a:p>
        </p:txBody>
      </p:sp>
    </p:spTree>
    <p:extLst>
      <p:ext uri="{BB962C8B-B14F-4D97-AF65-F5344CB8AC3E}">
        <p14:creationId xmlns:p14="http://schemas.microsoft.com/office/powerpoint/2010/main" val="3114684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South Africa is a developing world country. When one </a:t>
            </a:r>
            <a:r>
              <a:rPr lang="en-US" dirty="0" err="1"/>
              <a:t>colour</a:t>
            </a:r>
            <a:r>
              <a:rPr lang="en-US" dirty="0"/>
              <a:t> codes the world according to GNI, you will note that the high income countries comprise only North America, western Europe, Australia, New Zealand and Japan.</a:t>
            </a:r>
          </a:p>
        </p:txBody>
      </p:sp>
      <p:sp>
        <p:nvSpPr>
          <p:cNvPr id="962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800" b="1">
                <a:solidFill>
                  <a:schemeClr val="tx1"/>
                </a:solidFill>
                <a:latin typeface="Times New Roman" pitchFamily="18" charset="0"/>
              </a:defRPr>
            </a:lvl1pPr>
            <a:lvl2pPr marL="782846" indent="-301095" eaLnBrk="0" hangingPunct="0">
              <a:defRPr sz="3800" b="1">
                <a:solidFill>
                  <a:schemeClr val="tx1"/>
                </a:solidFill>
                <a:latin typeface="Times New Roman" pitchFamily="18" charset="0"/>
              </a:defRPr>
            </a:lvl2pPr>
            <a:lvl3pPr marL="1204379" indent="-240876" eaLnBrk="0" hangingPunct="0">
              <a:defRPr sz="3800" b="1">
                <a:solidFill>
                  <a:schemeClr val="tx1"/>
                </a:solidFill>
                <a:latin typeface="Times New Roman" pitchFamily="18" charset="0"/>
              </a:defRPr>
            </a:lvl3pPr>
            <a:lvl4pPr marL="1686131" indent="-240876" eaLnBrk="0" hangingPunct="0">
              <a:defRPr sz="3800" b="1">
                <a:solidFill>
                  <a:schemeClr val="tx1"/>
                </a:solidFill>
                <a:latin typeface="Times New Roman" pitchFamily="18" charset="0"/>
              </a:defRPr>
            </a:lvl4pPr>
            <a:lvl5pPr marL="2167882" indent="-240876" eaLnBrk="0" hangingPunct="0">
              <a:defRPr sz="3800" b="1">
                <a:solidFill>
                  <a:schemeClr val="tx1"/>
                </a:solidFill>
                <a:latin typeface="Times New Roman" pitchFamily="18" charset="0"/>
              </a:defRPr>
            </a:lvl5pPr>
            <a:lvl6pPr marL="2649634" indent="-240876" algn="ctr" eaLnBrk="0" fontAlgn="base" hangingPunct="0">
              <a:spcBef>
                <a:spcPct val="20000"/>
              </a:spcBef>
              <a:spcAft>
                <a:spcPct val="0"/>
              </a:spcAft>
              <a:defRPr sz="3800" b="1">
                <a:solidFill>
                  <a:schemeClr val="tx1"/>
                </a:solidFill>
                <a:latin typeface="Times New Roman" pitchFamily="18" charset="0"/>
              </a:defRPr>
            </a:lvl6pPr>
            <a:lvl7pPr marL="3131386" indent="-240876" algn="ctr" eaLnBrk="0" fontAlgn="base" hangingPunct="0">
              <a:spcBef>
                <a:spcPct val="20000"/>
              </a:spcBef>
              <a:spcAft>
                <a:spcPct val="0"/>
              </a:spcAft>
              <a:defRPr sz="3800" b="1">
                <a:solidFill>
                  <a:schemeClr val="tx1"/>
                </a:solidFill>
                <a:latin typeface="Times New Roman" pitchFamily="18" charset="0"/>
              </a:defRPr>
            </a:lvl7pPr>
            <a:lvl8pPr marL="3613137" indent="-240876" algn="ctr" eaLnBrk="0" fontAlgn="base" hangingPunct="0">
              <a:spcBef>
                <a:spcPct val="20000"/>
              </a:spcBef>
              <a:spcAft>
                <a:spcPct val="0"/>
              </a:spcAft>
              <a:defRPr sz="3800" b="1">
                <a:solidFill>
                  <a:schemeClr val="tx1"/>
                </a:solidFill>
                <a:latin typeface="Times New Roman" pitchFamily="18" charset="0"/>
              </a:defRPr>
            </a:lvl8pPr>
            <a:lvl9pPr marL="4094889" indent="-240876" algn="ctr" eaLnBrk="0" fontAlgn="base" hangingPunct="0">
              <a:spcBef>
                <a:spcPct val="20000"/>
              </a:spcBef>
              <a:spcAft>
                <a:spcPct val="0"/>
              </a:spcAft>
              <a:defRPr sz="3800" b="1">
                <a:solidFill>
                  <a:schemeClr val="tx1"/>
                </a:solidFill>
                <a:latin typeface="Times New Roman" pitchFamily="18" charset="0"/>
              </a:defRPr>
            </a:lvl9pPr>
          </a:lstStyle>
          <a:p>
            <a:pPr eaLnBrk="1" hangingPunct="1"/>
            <a:fld id="{D8C1DE92-76D2-443C-BC18-5CF1A16E2C57}" type="slidenum">
              <a:rPr lang="en-GB" sz="1300" b="0">
                <a:solidFill>
                  <a:prstClr val="black"/>
                </a:solidFill>
              </a:rPr>
              <a:pPr eaLnBrk="1" hangingPunct="1"/>
              <a:t>2</a:t>
            </a:fld>
            <a:endParaRPr lang="en-GB" sz="1300" b="0">
              <a:solidFill>
                <a:prstClr val="black"/>
              </a:solidFill>
            </a:endParaRPr>
          </a:p>
        </p:txBody>
      </p:sp>
    </p:spTree>
    <p:extLst>
      <p:ext uri="{BB962C8B-B14F-4D97-AF65-F5344CB8AC3E}">
        <p14:creationId xmlns:p14="http://schemas.microsoft.com/office/powerpoint/2010/main" val="10826572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88DF7F38-19D0-4DA1-98B3-CD49315755F2}" type="slidenum">
              <a:rPr lang="en-ZA" smtClean="0">
                <a:solidFill>
                  <a:prstClr val="black"/>
                </a:solidFill>
              </a:rPr>
              <a:pPr/>
              <a:t>29</a:t>
            </a:fld>
            <a:endParaRPr lang="en-ZA">
              <a:solidFill>
                <a:prstClr val="black"/>
              </a:solidFill>
            </a:endParaRPr>
          </a:p>
        </p:txBody>
      </p:sp>
    </p:spTree>
    <p:extLst>
      <p:ext uri="{BB962C8B-B14F-4D97-AF65-F5344CB8AC3E}">
        <p14:creationId xmlns:p14="http://schemas.microsoft.com/office/powerpoint/2010/main" val="40783368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88DF7F38-19D0-4DA1-98B3-CD49315755F2}" type="slidenum">
              <a:rPr lang="en-ZA" smtClean="0">
                <a:solidFill>
                  <a:prstClr val="black"/>
                </a:solidFill>
              </a:rPr>
              <a:pPr/>
              <a:t>31</a:t>
            </a:fld>
            <a:endParaRPr lang="en-ZA">
              <a:solidFill>
                <a:prstClr val="black"/>
              </a:solidFill>
            </a:endParaRPr>
          </a:p>
        </p:txBody>
      </p:sp>
    </p:spTree>
    <p:extLst>
      <p:ext uri="{BB962C8B-B14F-4D97-AF65-F5344CB8AC3E}">
        <p14:creationId xmlns:p14="http://schemas.microsoft.com/office/powerpoint/2010/main" val="909472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88DF7F38-19D0-4DA1-98B3-CD49315755F2}" type="slidenum">
              <a:rPr lang="en-ZA" smtClean="0"/>
              <a:pPr/>
              <a:t>34</a:t>
            </a:fld>
            <a:endParaRPr lang="en-ZA"/>
          </a:p>
        </p:txBody>
      </p:sp>
    </p:spTree>
    <p:extLst>
      <p:ext uri="{BB962C8B-B14F-4D97-AF65-F5344CB8AC3E}">
        <p14:creationId xmlns:p14="http://schemas.microsoft.com/office/powerpoint/2010/main" val="33745018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88DF7F38-19D0-4DA1-98B3-CD49315755F2}" type="slidenum">
              <a:rPr lang="en-ZA" smtClean="0"/>
              <a:pPr/>
              <a:t>39</a:t>
            </a:fld>
            <a:endParaRPr lang="en-ZA"/>
          </a:p>
        </p:txBody>
      </p:sp>
    </p:spTree>
    <p:extLst>
      <p:ext uri="{BB962C8B-B14F-4D97-AF65-F5344CB8AC3E}">
        <p14:creationId xmlns:p14="http://schemas.microsoft.com/office/powerpoint/2010/main" val="10845947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88DF7F38-19D0-4DA1-98B3-CD49315755F2}" type="slidenum">
              <a:rPr lang="en-ZA" smtClean="0"/>
              <a:pPr/>
              <a:t>40</a:t>
            </a:fld>
            <a:endParaRPr lang="en-ZA"/>
          </a:p>
        </p:txBody>
      </p:sp>
    </p:spTree>
    <p:extLst>
      <p:ext uri="{BB962C8B-B14F-4D97-AF65-F5344CB8AC3E}">
        <p14:creationId xmlns:p14="http://schemas.microsoft.com/office/powerpoint/2010/main" val="140275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The majority of the world is therefore of middle or low income and is classified developing world.</a:t>
            </a:r>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800" b="1">
                <a:solidFill>
                  <a:schemeClr val="tx1"/>
                </a:solidFill>
                <a:latin typeface="Times New Roman" pitchFamily="18" charset="0"/>
              </a:defRPr>
            </a:lvl1pPr>
            <a:lvl2pPr marL="782846" indent="-301095" eaLnBrk="0" hangingPunct="0">
              <a:defRPr sz="3800" b="1">
                <a:solidFill>
                  <a:schemeClr val="tx1"/>
                </a:solidFill>
                <a:latin typeface="Times New Roman" pitchFamily="18" charset="0"/>
              </a:defRPr>
            </a:lvl2pPr>
            <a:lvl3pPr marL="1204379" indent="-240876" eaLnBrk="0" hangingPunct="0">
              <a:defRPr sz="3800" b="1">
                <a:solidFill>
                  <a:schemeClr val="tx1"/>
                </a:solidFill>
                <a:latin typeface="Times New Roman" pitchFamily="18" charset="0"/>
              </a:defRPr>
            </a:lvl3pPr>
            <a:lvl4pPr marL="1686131" indent="-240876" eaLnBrk="0" hangingPunct="0">
              <a:defRPr sz="3800" b="1">
                <a:solidFill>
                  <a:schemeClr val="tx1"/>
                </a:solidFill>
                <a:latin typeface="Times New Roman" pitchFamily="18" charset="0"/>
              </a:defRPr>
            </a:lvl4pPr>
            <a:lvl5pPr marL="2167882" indent="-240876" eaLnBrk="0" hangingPunct="0">
              <a:defRPr sz="3800" b="1">
                <a:solidFill>
                  <a:schemeClr val="tx1"/>
                </a:solidFill>
                <a:latin typeface="Times New Roman" pitchFamily="18" charset="0"/>
              </a:defRPr>
            </a:lvl5pPr>
            <a:lvl6pPr marL="2649634" indent="-240876" algn="ctr" eaLnBrk="0" fontAlgn="base" hangingPunct="0">
              <a:spcBef>
                <a:spcPct val="20000"/>
              </a:spcBef>
              <a:spcAft>
                <a:spcPct val="0"/>
              </a:spcAft>
              <a:defRPr sz="3800" b="1">
                <a:solidFill>
                  <a:schemeClr val="tx1"/>
                </a:solidFill>
                <a:latin typeface="Times New Roman" pitchFamily="18" charset="0"/>
              </a:defRPr>
            </a:lvl6pPr>
            <a:lvl7pPr marL="3131386" indent="-240876" algn="ctr" eaLnBrk="0" fontAlgn="base" hangingPunct="0">
              <a:spcBef>
                <a:spcPct val="20000"/>
              </a:spcBef>
              <a:spcAft>
                <a:spcPct val="0"/>
              </a:spcAft>
              <a:defRPr sz="3800" b="1">
                <a:solidFill>
                  <a:schemeClr val="tx1"/>
                </a:solidFill>
                <a:latin typeface="Times New Roman" pitchFamily="18" charset="0"/>
              </a:defRPr>
            </a:lvl7pPr>
            <a:lvl8pPr marL="3613137" indent="-240876" algn="ctr" eaLnBrk="0" fontAlgn="base" hangingPunct="0">
              <a:spcBef>
                <a:spcPct val="20000"/>
              </a:spcBef>
              <a:spcAft>
                <a:spcPct val="0"/>
              </a:spcAft>
              <a:defRPr sz="3800" b="1">
                <a:solidFill>
                  <a:schemeClr val="tx1"/>
                </a:solidFill>
                <a:latin typeface="Times New Roman" pitchFamily="18" charset="0"/>
              </a:defRPr>
            </a:lvl8pPr>
            <a:lvl9pPr marL="4094889" indent="-240876" algn="ctr" eaLnBrk="0" fontAlgn="base" hangingPunct="0">
              <a:spcBef>
                <a:spcPct val="20000"/>
              </a:spcBef>
              <a:spcAft>
                <a:spcPct val="0"/>
              </a:spcAft>
              <a:defRPr sz="3800" b="1">
                <a:solidFill>
                  <a:schemeClr val="tx1"/>
                </a:solidFill>
                <a:latin typeface="Times New Roman" pitchFamily="18" charset="0"/>
              </a:defRPr>
            </a:lvl9pPr>
          </a:lstStyle>
          <a:p>
            <a:pPr eaLnBrk="1" hangingPunct="1"/>
            <a:fld id="{7FD15FEB-ACEB-4218-AE84-35632884F1C6}" type="slidenum">
              <a:rPr lang="en-GB" sz="1300" b="0">
                <a:solidFill>
                  <a:prstClr val="black"/>
                </a:solidFill>
              </a:rPr>
              <a:pPr eaLnBrk="1" hangingPunct="1"/>
              <a:t>3</a:t>
            </a:fld>
            <a:endParaRPr lang="en-GB" sz="1300" b="0">
              <a:solidFill>
                <a:prstClr val="black"/>
              </a:solidFill>
            </a:endParaRPr>
          </a:p>
        </p:txBody>
      </p:sp>
    </p:spTree>
    <p:extLst>
      <p:ext uri="{BB962C8B-B14F-4D97-AF65-F5344CB8AC3E}">
        <p14:creationId xmlns:p14="http://schemas.microsoft.com/office/powerpoint/2010/main" val="36002864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developing world accounts for &gt;50% of the world’s population.</a:t>
            </a:r>
            <a:endParaRPr lang="en-ZA" dirty="0"/>
          </a:p>
        </p:txBody>
      </p:sp>
      <p:sp>
        <p:nvSpPr>
          <p:cNvPr id="4" name="Slide Number Placeholder 3"/>
          <p:cNvSpPr>
            <a:spLocks noGrp="1"/>
          </p:cNvSpPr>
          <p:nvPr>
            <p:ph type="sldNum" sz="quarter" idx="10"/>
          </p:nvPr>
        </p:nvSpPr>
        <p:spPr/>
        <p:txBody>
          <a:bodyPr/>
          <a:lstStyle/>
          <a:p>
            <a:fld id="{88DF7F38-19D0-4DA1-98B3-CD49315755F2}" type="slidenum">
              <a:rPr lang="en-ZA" smtClean="0">
                <a:solidFill>
                  <a:prstClr val="black"/>
                </a:solidFill>
              </a:rPr>
              <a:pPr/>
              <a:t>4</a:t>
            </a:fld>
            <a:endParaRPr lang="en-ZA">
              <a:solidFill>
                <a:prstClr val="black"/>
              </a:solidFill>
            </a:endParaRPr>
          </a:p>
        </p:txBody>
      </p:sp>
    </p:spTree>
    <p:extLst>
      <p:ext uri="{BB962C8B-B14F-4D97-AF65-F5344CB8AC3E}">
        <p14:creationId xmlns:p14="http://schemas.microsoft.com/office/powerpoint/2010/main" val="2302238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800" b="1">
                <a:solidFill>
                  <a:schemeClr val="tx1"/>
                </a:solidFill>
                <a:latin typeface="Times New Roman" pitchFamily="18" charset="0"/>
              </a:defRPr>
            </a:lvl1pPr>
            <a:lvl2pPr marL="782846" indent="-301095" eaLnBrk="0" hangingPunct="0">
              <a:defRPr sz="3800" b="1">
                <a:solidFill>
                  <a:schemeClr val="tx1"/>
                </a:solidFill>
                <a:latin typeface="Times New Roman" pitchFamily="18" charset="0"/>
              </a:defRPr>
            </a:lvl2pPr>
            <a:lvl3pPr marL="1204379" indent="-240876" eaLnBrk="0" hangingPunct="0">
              <a:defRPr sz="3800" b="1">
                <a:solidFill>
                  <a:schemeClr val="tx1"/>
                </a:solidFill>
                <a:latin typeface="Times New Roman" pitchFamily="18" charset="0"/>
              </a:defRPr>
            </a:lvl3pPr>
            <a:lvl4pPr marL="1686131" indent="-240876" eaLnBrk="0" hangingPunct="0">
              <a:defRPr sz="3800" b="1">
                <a:solidFill>
                  <a:schemeClr val="tx1"/>
                </a:solidFill>
                <a:latin typeface="Times New Roman" pitchFamily="18" charset="0"/>
              </a:defRPr>
            </a:lvl4pPr>
            <a:lvl5pPr marL="2167882" indent="-240876" eaLnBrk="0" hangingPunct="0">
              <a:defRPr sz="3800" b="1">
                <a:solidFill>
                  <a:schemeClr val="tx1"/>
                </a:solidFill>
                <a:latin typeface="Times New Roman" pitchFamily="18" charset="0"/>
              </a:defRPr>
            </a:lvl5pPr>
            <a:lvl6pPr marL="2649634" indent="-240876" algn="ctr" eaLnBrk="0" fontAlgn="base" hangingPunct="0">
              <a:spcBef>
                <a:spcPct val="20000"/>
              </a:spcBef>
              <a:spcAft>
                <a:spcPct val="0"/>
              </a:spcAft>
              <a:defRPr sz="3800" b="1">
                <a:solidFill>
                  <a:schemeClr val="tx1"/>
                </a:solidFill>
                <a:latin typeface="Times New Roman" pitchFamily="18" charset="0"/>
              </a:defRPr>
            </a:lvl6pPr>
            <a:lvl7pPr marL="3131386" indent="-240876" algn="ctr" eaLnBrk="0" fontAlgn="base" hangingPunct="0">
              <a:spcBef>
                <a:spcPct val="20000"/>
              </a:spcBef>
              <a:spcAft>
                <a:spcPct val="0"/>
              </a:spcAft>
              <a:defRPr sz="3800" b="1">
                <a:solidFill>
                  <a:schemeClr val="tx1"/>
                </a:solidFill>
                <a:latin typeface="Times New Roman" pitchFamily="18" charset="0"/>
              </a:defRPr>
            </a:lvl7pPr>
            <a:lvl8pPr marL="3613137" indent="-240876" algn="ctr" eaLnBrk="0" fontAlgn="base" hangingPunct="0">
              <a:spcBef>
                <a:spcPct val="20000"/>
              </a:spcBef>
              <a:spcAft>
                <a:spcPct val="0"/>
              </a:spcAft>
              <a:defRPr sz="3800" b="1">
                <a:solidFill>
                  <a:schemeClr val="tx1"/>
                </a:solidFill>
                <a:latin typeface="Times New Roman" pitchFamily="18" charset="0"/>
              </a:defRPr>
            </a:lvl8pPr>
            <a:lvl9pPr marL="4094889" indent="-240876" algn="ctr" eaLnBrk="0" fontAlgn="base" hangingPunct="0">
              <a:spcBef>
                <a:spcPct val="20000"/>
              </a:spcBef>
              <a:spcAft>
                <a:spcPct val="0"/>
              </a:spcAft>
              <a:defRPr sz="3800" b="1">
                <a:solidFill>
                  <a:schemeClr val="tx1"/>
                </a:solidFill>
                <a:latin typeface="Times New Roman" pitchFamily="18" charset="0"/>
              </a:defRPr>
            </a:lvl9pPr>
          </a:lstStyle>
          <a:p>
            <a:pPr eaLnBrk="1" hangingPunct="1"/>
            <a:fld id="{9ABDAA07-171E-43B7-9B60-D915CA467A7D}" type="slidenum">
              <a:rPr lang="en-GB" sz="1300" b="0"/>
              <a:pPr eaLnBrk="1" hangingPunct="1"/>
              <a:t>5</a:t>
            </a:fld>
            <a:endParaRPr lang="en-GB" sz="1300" b="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ZA" dirty="0" smtClean="0"/>
              <a:t>What about HN services in Africa? I conducted a </a:t>
            </a:r>
            <a:r>
              <a:rPr lang="en-ZA" dirty="0"/>
              <a:t>survey of ENT services in </a:t>
            </a:r>
            <a:r>
              <a:rPr lang="en-ZA" dirty="0" smtClean="0"/>
              <a:t>Sub-Saharan </a:t>
            </a:r>
            <a:r>
              <a:rPr lang="en-ZA" dirty="0"/>
              <a:t>Africa </a:t>
            </a:r>
            <a:r>
              <a:rPr lang="en-ZA" dirty="0" smtClean="0"/>
              <a:t>in 2009, which I would like to share with you. The findings really opened my eyes to the tremendous challenges we face in Africa.</a:t>
            </a:r>
            <a:endParaRPr lang="en-US" dirty="0" smtClean="0"/>
          </a:p>
        </p:txBody>
      </p:sp>
    </p:spTree>
    <p:extLst>
      <p:ext uri="{BB962C8B-B14F-4D97-AF65-F5344CB8AC3E}">
        <p14:creationId xmlns:p14="http://schemas.microsoft.com/office/powerpoint/2010/main" val="38956587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b="1">
                <a:solidFill>
                  <a:schemeClr val="tx1"/>
                </a:solidFill>
                <a:latin typeface="Times New Roman" pitchFamily="18" charset="0"/>
              </a:defRPr>
            </a:lvl1pPr>
            <a:lvl2pPr marL="742950" indent="-285750" eaLnBrk="0" hangingPunct="0">
              <a:defRPr sz="3600" b="1">
                <a:solidFill>
                  <a:schemeClr val="tx1"/>
                </a:solidFill>
                <a:latin typeface="Times New Roman" pitchFamily="18" charset="0"/>
              </a:defRPr>
            </a:lvl2pPr>
            <a:lvl3pPr marL="1143000" indent="-228600" eaLnBrk="0" hangingPunct="0">
              <a:defRPr sz="3600" b="1">
                <a:solidFill>
                  <a:schemeClr val="tx1"/>
                </a:solidFill>
                <a:latin typeface="Times New Roman" pitchFamily="18" charset="0"/>
              </a:defRPr>
            </a:lvl3pPr>
            <a:lvl4pPr marL="1600200" indent="-228600" eaLnBrk="0" hangingPunct="0">
              <a:defRPr sz="3600" b="1">
                <a:solidFill>
                  <a:schemeClr val="tx1"/>
                </a:solidFill>
                <a:latin typeface="Times New Roman" pitchFamily="18" charset="0"/>
              </a:defRPr>
            </a:lvl4pPr>
            <a:lvl5pPr marL="2057400" indent="-228600" eaLnBrk="0" hangingPunct="0">
              <a:defRPr sz="3600" b="1">
                <a:solidFill>
                  <a:schemeClr val="tx1"/>
                </a:solidFill>
                <a:latin typeface="Times New Roman" pitchFamily="18" charset="0"/>
              </a:defRPr>
            </a:lvl5pPr>
            <a:lvl6pPr marL="2514600" indent="-228600" algn="ctr" eaLnBrk="0" fontAlgn="base" hangingPunct="0">
              <a:spcBef>
                <a:spcPct val="20000"/>
              </a:spcBef>
              <a:spcAft>
                <a:spcPct val="0"/>
              </a:spcAft>
              <a:defRPr sz="3600" b="1">
                <a:solidFill>
                  <a:schemeClr val="tx1"/>
                </a:solidFill>
                <a:latin typeface="Times New Roman" pitchFamily="18" charset="0"/>
              </a:defRPr>
            </a:lvl6pPr>
            <a:lvl7pPr marL="2971800" indent="-228600" algn="ctr" eaLnBrk="0" fontAlgn="base" hangingPunct="0">
              <a:spcBef>
                <a:spcPct val="20000"/>
              </a:spcBef>
              <a:spcAft>
                <a:spcPct val="0"/>
              </a:spcAft>
              <a:defRPr sz="3600" b="1">
                <a:solidFill>
                  <a:schemeClr val="tx1"/>
                </a:solidFill>
                <a:latin typeface="Times New Roman" pitchFamily="18" charset="0"/>
              </a:defRPr>
            </a:lvl7pPr>
            <a:lvl8pPr marL="3429000" indent="-228600" algn="ctr" eaLnBrk="0" fontAlgn="base" hangingPunct="0">
              <a:spcBef>
                <a:spcPct val="20000"/>
              </a:spcBef>
              <a:spcAft>
                <a:spcPct val="0"/>
              </a:spcAft>
              <a:defRPr sz="3600" b="1">
                <a:solidFill>
                  <a:schemeClr val="tx1"/>
                </a:solidFill>
                <a:latin typeface="Times New Roman" pitchFamily="18" charset="0"/>
              </a:defRPr>
            </a:lvl8pPr>
            <a:lvl9pPr marL="3886200" indent="-228600" algn="ctr" eaLnBrk="0" fontAlgn="base" hangingPunct="0">
              <a:spcBef>
                <a:spcPct val="20000"/>
              </a:spcBef>
              <a:spcAft>
                <a:spcPct val="0"/>
              </a:spcAft>
              <a:defRPr sz="3600" b="1">
                <a:solidFill>
                  <a:schemeClr val="tx1"/>
                </a:solidFill>
                <a:latin typeface="Times New Roman" pitchFamily="18" charset="0"/>
              </a:defRPr>
            </a:lvl9pPr>
          </a:lstStyle>
          <a:p>
            <a:pPr eaLnBrk="1" hangingPunct="1"/>
            <a:fld id="{ADBD8E8E-22DB-4DA9-B6B5-07220450BE2A}" type="slidenum">
              <a:rPr lang="en-GB" sz="1200" b="0" smtClean="0">
                <a:solidFill>
                  <a:prstClr val="black"/>
                </a:solidFill>
              </a:rPr>
              <a:pPr eaLnBrk="1" hangingPunct="1"/>
              <a:t>6</a:t>
            </a:fld>
            <a:endParaRPr lang="en-GB" sz="1200" b="0">
              <a:solidFill>
                <a:prstClr val="black"/>
              </a:solidFill>
            </a:endParaRPr>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ZA"/>
              <a:t>A questionnaire was sent to ENT surgeons and audiologists in Sub-Saharan counties. I received responses from the 18 African countries indicated.</a:t>
            </a:r>
            <a:endParaRPr lang="en-GB"/>
          </a:p>
        </p:txBody>
      </p:sp>
    </p:spTree>
    <p:extLst>
      <p:ext uri="{BB962C8B-B14F-4D97-AF65-F5344CB8AC3E}">
        <p14:creationId xmlns:p14="http://schemas.microsoft.com/office/powerpoint/2010/main" val="20102798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b="1">
                <a:solidFill>
                  <a:schemeClr val="tx1"/>
                </a:solidFill>
                <a:latin typeface="Times New Roman" pitchFamily="18" charset="0"/>
              </a:defRPr>
            </a:lvl1pPr>
            <a:lvl2pPr marL="742950" indent="-285750" eaLnBrk="0" hangingPunct="0">
              <a:defRPr sz="3600" b="1">
                <a:solidFill>
                  <a:schemeClr val="tx1"/>
                </a:solidFill>
                <a:latin typeface="Times New Roman" pitchFamily="18" charset="0"/>
              </a:defRPr>
            </a:lvl2pPr>
            <a:lvl3pPr marL="1143000" indent="-228600" eaLnBrk="0" hangingPunct="0">
              <a:defRPr sz="3600" b="1">
                <a:solidFill>
                  <a:schemeClr val="tx1"/>
                </a:solidFill>
                <a:latin typeface="Times New Roman" pitchFamily="18" charset="0"/>
              </a:defRPr>
            </a:lvl3pPr>
            <a:lvl4pPr marL="1600200" indent="-228600" eaLnBrk="0" hangingPunct="0">
              <a:defRPr sz="3600" b="1">
                <a:solidFill>
                  <a:schemeClr val="tx1"/>
                </a:solidFill>
                <a:latin typeface="Times New Roman" pitchFamily="18" charset="0"/>
              </a:defRPr>
            </a:lvl4pPr>
            <a:lvl5pPr marL="2057400" indent="-228600" eaLnBrk="0" hangingPunct="0">
              <a:defRPr sz="3600" b="1">
                <a:solidFill>
                  <a:schemeClr val="tx1"/>
                </a:solidFill>
                <a:latin typeface="Times New Roman" pitchFamily="18" charset="0"/>
              </a:defRPr>
            </a:lvl5pPr>
            <a:lvl6pPr marL="2514600" indent="-228600" algn="ctr" eaLnBrk="0" fontAlgn="base" hangingPunct="0">
              <a:spcBef>
                <a:spcPct val="20000"/>
              </a:spcBef>
              <a:spcAft>
                <a:spcPct val="0"/>
              </a:spcAft>
              <a:defRPr sz="3600" b="1">
                <a:solidFill>
                  <a:schemeClr val="tx1"/>
                </a:solidFill>
                <a:latin typeface="Times New Roman" pitchFamily="18" charset="0"/>
              </a:defRPr>
            </a:lvl6pPr>
            <a:lvl7pPr marL="2971800" indent="-228600" algn="ctr" eaLnBrk="0" fontAlgn="base" hangingPunct="0">
              <a:spcBef>
                <a:spcPct val="20000"/>
              </a:spcBef>
              <a:spcAft>
                <a:spcPct val="0"/>
              </a:spcAft>
              <a:defRPr sz="3600" b="1">
                <a:solidFill>
                  <a:schemeClr val="tx1"/>
                </a:solidFill>
                <a:latin typeface="Times New Roman" pitchFamily="18" charset="0"/>
              </a:defRPr>
            </a:lvl7pPr>
            <a:lvl8pPr marL="3429000" indent="-228600" algn="ctr" eaLnBrk="0" fontAlgn="base" hangingPunct="0">
              <a:spcBef>
                <a:spcPct val="20000"/>
              </a:spcBef>
              <a:spcAft>
                <a:spcPct val="0"/>
              </a:spcAft>
              <a:defRPr sz="3600" b="1">
                <a:solidFill>
                  <a:schemeClr val="tx1"/>
                </a:solidFill>
                <a:latin typeface="Times New Roman" pitchFamily="18" charset="0"/>
              </a:defRPr>
            </a:lvl8pPr>
            <a:lvl9pPr marL="3886200" indent="-228600" algn="ctr" eaLnBrk="0" fontAlgn="base" hangingPunct="0">
              <a:spcBef>
                <a:spcPct val="20000"/>
              </a:spcBef>
              <a:spcAft>
                <a:spcPct val="0"/>
              </a:spcAft>
              <a:defRPr sz="3600" b="1">
                <a:solidFill>
                  <a:schemeClr val="tx1"/>
                </a:solidFill>
                <a:latin typeface="Times New Roman" pitchFamily="18" charset="0"/>
              </a:defRPr>
            </a:lvl9pPr>
          </a:lstStyle>
          <a:p>
            <a:pPr eaLnBrk="1" hangingPunct="1"/>
            <a:fld id="{F74E1609-4839-40F9-B056-CAA4CC7B22D8}" type="slidenum">
              <a:rPr lang="en-GB" sz="1200" b="0" smtClean="0">
                <a:solidFill>
                  <a:prstClr val="black"/>
                </a:solidFill>
              </a:rPr>
              <a:pPr eaLnBrk="1" hangingPunct="1"/>
              <a:t>7</a:t>
            </a:fld>
            <a:endParaRPr lang="en-GB" sz="1200" b="0">
              <a:solidFill>
                <a:prstClr val="black"/>
              </a:solidFill>
            </a:endParaRPr>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ZA"/>
              <a:t>In order to obtain the same ratio of ENTs in the 18 countries polled as that of the UK, one would have to train 4669 ENT surgeons.</a:t>
            </a:r>
            <a:endParaRPr lang="en-GB"/>
          </a:p>
        </p:txBody>
      </p:sp>
    </p:spTree>
    <p:extLst>
      <p:ext uri="{BB962C8B-B14F-4D97-AF65-F5344CB8AC3E}">
        <p14:creationId xmlns:p14="http://schemas.microsoft.com/office/powerpoint/2010/main" val="3951762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99A5B1-8310-4C1D-AF5D-BD0851DAAB90}" type="slidenum">
              <a:rPr lang="en-GB">
                <a:solidFill>
                  <a:prstClr val="black"/>
                </a:solidFill>
              </a:rPr>
              <a:pPr/>
              <a:t>8</a:t>
            </a:fld>
            <a:endParaRPr lang="en-GB">
              <a:solidFill>
                <a:prstClr val="black"/>
              </a:solidFill>
            </a:endParaRPr>
          </a:p>
        </p:txBody>
      </p:sp>
      <p:sp>
        <p:nvSpPr>
          <p:cNvPr id="671746" name="Rectangle 2"/>
          <p:cNvSpPr>
            <a:spLocks noGrp="1" noRot="1" noChangeAspect="1" noChangeArrowheads="1" noTextEdit="1"/>
          </p:cNvSpPr>
          <p:nvPr>
            <p:ph type="sldImg"/>
          </p:nvPr>
        </p:nvSpPr>
        <p:spPr>
          <a:ln/>
        </p:spPr>
      </p:sp>
      <p:sp>
        <p:nvSpPr>
          <p:cNvPr id="671747" name="Rectangle 3"/>
          <p:cNvSpPr>
            <a:spLocks noGrp="1" noChangeArrowheads="1"/>
          </p:cNvSpPr>
          <p:nvPr>
            <p:ph type="body" idx="1"/>
          </p:nvPr>
        </p:nvSpPr>
        <p:spPr/>
        <p:txBody>
          <a:bodyPr/>
          <a:lstStyle/>
          <a:p>
            <a:pPr>
              <a:spcBef>
                <a:spcPct val="20000"/>
              </a:spcBef>
            </a:pPr>
            <a:r>
              <a:rPr lang="en-ZA"/>
              <a:t>the shortfall of 20856 audiologists, or</a:t>
            </a:r>
          </a:p>
        </p:txBody>
      </p:sp>
    </p:spTree>
    <p:extLst>
      <p:ext uri="{BB962C8B-B14F-4D97-AF65-F5344CB8AC3E}">
        <p14:creationId xmlns:p14="http://schemas.microsoft.com/office/powerpoint/2010/main" val="26309717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b="1">
                <a:solidFill>
                  <a:schemeClr val="tx1"/>
                </a:solidFill>
                <a:latin typeface="Times New Roman" pitchFamily="18" charset="0"/>
              </a:defRPr>
            </a:lvl1pPr>
            <a:lvl2pPr marL="742950" indent="-285750" eaLnBrk="0" hangingPunct="0">
              <a:defRPr sz="3600" b="1">
                <a:solidFill>
                  <a:schemeClr val="tx1"/>
                </a:solidFill>
                <a:latin typeface="Times New Roman" pitchFamily="18" charset="0"/>
              </a:defRPr>
            </a:lvl2pPr>
            <a:lvl3pPr marL="1143000" indent="-228600" eaLnBrk="0" hangingPunct="0">
              <a:defRPr sz="3600" b="1">
                <a:solidFill>
                  <a:schemeClr val="tx1"/>
                </a:solidFill>
                <a:latin typeface="Times New Roman" pitchFamily="18" charset="0"/>
              </a:defRPr>
            </a:lvl3pPr>
            <a:lvl4pPr marL="1600200" indent="-228600" eaLnBrk="0" hangingPunct="0">
              <a:defRPr sz="3600" b="1">
                <a:solidFill>
                  <a:schemeClr val="tx1"/>
                </a:solidFill>
                <a:latin typeface="Times New Roman" pitchFamily="18" charset="0"/>
              </a:defRPr>
            </a:lvl4pPr>
            <a:lvl5pPr marL="2057400" indent="-228600" eaLnBrk="0" hangingPunct="0">
              <a:defRPr sz="3600" b="1">
                <a:solidFill>
                  <a:schemeClr val="tx1"/>
                </a:solidFill>
                <a:latin typeface="Times New Roman" pitchFamily="18" charset="0"/>
              </a:defRPr>
            </a:lvl5pPr>
            <a:lvl6pPr marL="2514600" indent="-228600" algn="ctr" eaLnBrk="0" fontAlgn="base" hangingPunct="0">
              <a:spcBef>
                <a:spcPct val="20000"/>
              </a:spcBef>
              <a:spcAft>
                <a:spcPct val="0"/>
              </a:spcAft>
              <a:defRPr sz="3600" b="1">
                <a:solidFill>
                  <a:schemeClr val="tx1"/>
                </a:solidFill>
                <a:latin typeface="Times New Roman" pitchFamily="18" charset="0"/>
              </a:defRPr>
            </a:lvl6pPr>
            <a:lvl7pPr marL="2971800" indent="-228600" algn="ctr" eaLnBrk="0" fontAlgn="base" hangingPunct="0">
              <a:spcBef>
                <a:spcPct val="20000"/>
              </a:spcBef>
              <a:spcAft>
                <a:spcPct val="0"/>
              </a:spcAft>
              <a:defRPr sz="3600" b="1">
                <a:solidFill>
                  <a:schemeClr val="tx1"/>
                </a:solidFill>
                <a:latin typeface="Times New Roman" pitchFamily="18" charset="0"/>
              </a:defRPr>
            </a:lvl7pPr>
            <a:lvl8pPr marL="3429000" indent="-228600" algn="ctr" eaLnBrk="0" fontAlgn="base" hangingPunct="0">
              <a:spcBef>
                <a:spcPct val="20000"/>
              </a:spcBef>
              <a:spcAft>
                <a:spcPct val="0"/>
              </a:spcAft>
              <a:defRPr sz="3600" b="1">
                <a:solidFill>
                  <a:schemeClr val="tx1"/>
                </a:solidFill>
                <a:latin typeface="Times New Roman" pitchFamily="18" charset="0"/>
              </a:defRPr>
            </a:lvl8pPr>
            <a:lvl9pPr marL="3886200" indent="-228600" algn="ctr" eaLnBrk="0" fontAlgn="base" hangingPunct="0">
              <a:spcBef>
                <a:spcPct val="20000"/>
              </a:spcBef>
              <a:spcAft>
                <a:spcPct val="0"/>
              </a:spcAft>
              <a:defRPr sz="3600" b="1">
                <a:solidFill>
                  <a:schemeClr val="tx1"/>
                </a:solidFill>
                <a:latin typeface="Times New Roman" pitchFamily="18" charset="0"/>
              </a:defRPr>
            </a:lvl9pPr>
          </a:lstStyle>
          <a:p>
            <a:pPr eaLnBrk="1" hangingPunct="1"/>
            <a:fld id="{82429436-AB98-4C59-B033-0D6E05B48385}" type="slidenum">
              <a:rPr lang="en-GB" sz="1200" b="0" smtClean="0">
                <a:solidFill>
                  <a:prstClr val="black"/>
                </a:solidFill>
              </a:rPr>
              <a:pPr eaLnBrk="1" hangingPunct="1"/>
              <a:t>9</a:t>
            </a:fld>
            <a:endParaRPr lang="en-GB" sz="1200" b="0">
              <a:solidFill>
                <a:prstClr val="black"/>
              </a:solidFill>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ZA"/>
              <a:t>A reason for this dire shortage of ENT surgeons is that of the countries surveyed, only 10 had their own ENT training programmes.</a:t>
            </a:r>
            <a:endParaRPr lang="en-GB"/>
          </a:p>
        </p:txBody>
      </p:sp>
    </p:spTree>
    <p:extLst>
      <p:ext uri="{BB962C8B-B14F-4D97-AF65-F5344CB8AC3E}">
        <p14:creationId xmlns:p14="http://schemas.microsoft.com/office/powerpoint/2010/main" val="5830583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FF09BD8-E4F5-4650-9C8C-1DD215AE0EE7}"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3348127486"/>
      </p:ext>
    </p:extLst>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53F248D-FAAF-408C-8BB7-F74FB9B1857A}"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3173370826"/>
      </p:ext>
    </p:extLst>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BD1374D-6A75-4D88-86AA-8928A10EDC09}"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1468947801"/>
      </p:ext>
    </p:extLst>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0F26F37-CE05-4EFC-8B83-70FD183EB8AD}"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1144145954"/>
      </p:ext>
    </p:extLst>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ZA"/>
          </a:p>
        </p:txBody>
      </p:sp>
      <p:sp>
        <p:nvSpPr>
          <p:cNvPr id="3" name="Table Placeholder 2"/>
          <p:cNvSpPr>
            <a:spLocks noGrp="1"/>
          </p:cNvSpPr>
          <p:nvPr>
            <p:ph type="tbl" idx="1"/>
          </p:nvPr>
        </p:nvSpPr>
        <p:spPr>
          <a:xfrm>
            <a:off x="685800" y="1981200"/>
            <a:ext cx="7772400" cy="4114800"/>
          </a:xfrm>
        </p:spPr>
        <p:txBody>
          <a:bodyPr/>
          <a:lstStyle/>
          <a:p>
            <a:pPr lvl="0"/>
            <a:endParaRPr lang="en-ZA"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A704804-A9DB-4CE2-8E96-338903D54CEA}"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9951515"/>
      </p:ext>
    </p:extLst>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ZA"/>
          </a:p>
        </p:txBody>
      </p:sp>
      <p:sp>
        <p:nvSpPr>
          <p:cNvPr id="3" name="Chart Placeholder 2"/>
          <p:cNvSpPr>
            <a:spLocks noGrp="1"/>
          </p:cNvSpPr>
          <p:nvPr>
            <p:ph type="chart" idx="1"/>
          </p:nvPr>
        </p:nvSpPr>
        <p:spPr>
          <a:xfrm>
            <a:off x="685800" y="1981200"/>
            <a:ext cx="7772400" cy="4114800"/>
          </a:xfrm>
        </p:spPr>
        <p:txBody>
          <a:bodyPr/>
          <a:lstStyle/>
          <a:p>
            <a:pPr lvl="0"/>
            <a:endParaRPr lang="en-ZA"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DADEA24-50DA-4F4B-ADAA-328F3467CCB6}"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374917753"/>
      </p:ext>
    </p:extLst>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F664D6F-BE33-49C7-8F5F-4DFF33276043}"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1362712055"/>
      </p:ext>
    </p:extLst>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FF09BD8-E4F5-4650-9C8C-1DD215AE0EE7}"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2432488194"/>
      </p:ext>
    </p:extLst>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33422F2-4F21-479B-84BD-EA7779482333}"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3830698306"/>
      </p:ext>
    </p:extLst>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CC3DE99-10A3-44AA-A3C4-004C81049D82}"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890429930"/>
      </p:ext>
    </p:extLst>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7D029D9-A4F9-4637-B371-45A01D3F11EE}"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1284760462"/>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33422F2-4F21-479B-84BD-EA7779482333}"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2482168851"/>
      </p:ext>
    </p:extLst>
  </p:cSld>
  <p:clrMapOvr>
    <a:masterClrMapping/>
  </p:clrMapOvr>
  <p:transition spd="slow"/>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603AD541-5993-42BE-B291-81DB1A7CD22F}"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568947866"/>
      </p:ext>
    </p:extLst>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23E2A54C-7F55-401A-90AF-FBAFD6FB33C3}"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2735994325"/>
      </p:ext>
    </p:extLst>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B55903D8-640A-4A6A-9569-8DD60749D29E}"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3095898996"/>
      </p:ext>
    </p:extLst>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19335D7-B346-425F-9731-AAFFC8DE9209}"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2886547656"/>
      </p:ext>
    </p:extLst>
  </p:cSld>
  <p:clrMapOvr>
    <a:masterClrMapping/>
  </p:clrMapOvr>
  <p:transition spd="slow"/>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5C4A3B8-CC9A-43BD-A36D-1CCD31512375}"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598223491"/>
      </p:ext>
    </p:extLst>
  </p:cSld>
  <p:clrMapOvr>
    <a:masterClrMapping/>
  </p:clrMapOvr>
  <p:transition spd="slow"/>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53F248D-FAAF-408C-8BB7-F74FB9B1857A}"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4002749610"/>
      </p:ext>
    </p:extLst>
  </p:cSld>
  <p:clrMapOvr>
    <a:masterClrMapping/>
  </p:clrMapOvr>
  <p:transition spd="slow"/>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BD1374D-6A75-4D88-86AA-8928A10EDC09}"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482947533"/>
      </p:ext>
    </p:extLst>
  </p:cSld>
  <p:clrMapOvr>
    <a:masterClrMapping/>
  </p:clrMapOvr>
  <p:transition spd="slow"/>
</p:sldLayout>
</file>

<file path=ppt/slideLayouts/slideLayout2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0F26F37-CE05-4EFC-8B83-70FD183EB8AD}"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3514983374"/>
      </p:ext>
    </p:extLst>
  </p:cSld>
  <p:clrMapOvr>
    <a:masterClrMapping/>
  </p:clrMapOvr>
  <p:transition spd="slow"/>
</p:sldLayout>
</file>

<file path=ppt/slideLayouts/slideLayout2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ZA"/>
          </a:p>
        </p:txBody>
      </p:sp>
      <p:sp>
        <p:nvSpPr>
          <p:cNvPr id="3" name="Table Placeholder 2"/>
          <p:cNvSpPr>
            <a:spLocks noGrp="1"/>
          </p:cNvSpPr>
          <p:nvPr>
            <p:ph type="tbl" idx="1"/>
          </p:nvPr>
        </p:nvSpPr>
        <p:spPr>
          <a:xfrm>
            <a:off x="685800" y="1981200"/>
            <a:ext cx="7772400" cy="4114800"/>
          </a:xfrm>
        </p:spPr>
        <p:txBody>
          <a:bodyPr/>
          <a:lstStyle/>
          <a:p>
            <a:pPr lvl="0"/>
            <a:endParaRPr lang="en-ZA"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A704804-A9DB-4CE2-8E96-338903D54CEA}"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3609137224"/>
      </p:ext>
    </p:extLst>
  </p:cSld>
  <p:clrMapOvr>
    <a:masterClrMapping/>
  </p:clrMapOvr>
  <p:transition spd="slow"/>
</p:sldLayout>
</file>

<file path=ppt/slideLayouts/slideLayout29.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ZA"/>
          </a:p>
        </p:txBody>
      </p:sp>
      <p:sp>
        <p:nvSpPr>
          <p:cNvPr id="3" name="Chart Placeholder 2"/>
          <p:cNvSpPr>
            <a:spLocks noGrp="1"/>
          </p:cNvSpPr>
          <p:nvPr>
            <p:ph type="chart" idx="1"/>
          </p:nvPr>
        </p:nvSpPr>
        <p:spPr>
          <a:xfrm>
            <a:off x="685800" y="1981200"/>
            <a:ext cx="7772400" cy="4114800"/>
          </a:xfrm>
        </p:spPr>
        <p:txBody>
          <a:bodyPr/>
          <a:lstStyle/>
          <a:p>
            <a:pPr lvl="0"/>
            <a:endParaRPr lang="en-ZA"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DADEA24-50DA-4F4B-ADAA-328F3467CCB6}"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1399338870"/>
      </p:ext>
    </p:extLst>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CC3DE99-10A3-44AA-A3C4-004C81049D82}"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3001056481"/>
      </p:ext>
    </p:extLst>
  </p:cSld>
  <p:clrMapOvr>
    <a:masterClrMapping/>
  </p:clrMapOvr>
  <p:transition spd="slow"/>
</p:sldLayout>
</file>

<file path=ppt/slideLayouts/slideLayout3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F664D6F-BE33-49C7-8F5F-4DFF33276043}"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368916178"/>
      </p:ext>
    </p:extLst>
  </p:cSld>
  <p:clrMapOvr>
    <a:masterClrMapping/>
  </p:clrMapOvr>
  <p:transition spd="slow"/>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lvl1pPr>
              <a:defRPr/>
            </a:lvl1pPr>
          </a:lstStyle>
          <a:p>
            <a:endParaRPr lang="en-US">
              <a:solidFill>
                <a:srgbClr val="000066"/>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66"/>
              </a:solidFill>
            </a:endParaRPr>
          </a:p>
        </p:txBody>
      </p:sp>
      <p:sp>
        <p:nvSpPr>
          <p:cNvPr id="6" name="Slide Number Placeholder 5"/>
          <p:cNvSpPr>
            <a:spLocks noGrp="1"/>
          </p:cNvSpPr>
          <p:nvPr>
            <p:ph type="sldNum" sz="quarter" idx="12"/>
          </p:nvPr>
        </p:nvSpPr>
        <p:spPr/>
        <p:txBody>
          <a:bodyPr/>
          <a:lstStyle>
            <a:lvl1pPr>
              <a:defRPr/>
            </a:lvl1pPr>
          </a:lstStyle>
          <a:p>
            <a:fld id="{8C432F54-25EB-48EC-A8DB-4C4630CAAC1A}" type="slidenum">
              <a:rPr lang="en-US">
                <a:solidFill>
                  <a:srgbClr val="000066"/>
                </a:solidFill>
              </a:rPr>
              <a:pPr/>
              <a:t>‹#›</a:t>
            </a:fld>
            <a:endParaRPr lang="en-US">
              <a:solidFill>
                <a:srgbClr val="000066"/>
              </a:solidFill>
            </a:endParaRPr>
          </a:p>
        </p:txBody>
      </p:sp>
    </p:spTree>
    <p:extLst>
      <p:ext uri="{BB962C8B-B14F-4D97-AF65-F5344CB8AC3E}">
        <p14:creationId xmlns:p14="http://schemas.microsoft.com/office/powerpoint/2010/main" val="78000785"/>
      </p:ext>
    </p:extLst>
  </p:cSld>
  <p:clrMapOvr>
    <a:masterClrMapping/>
  </p:clrMapOvr>
  <p:transition spd="slow"/>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US">
              <a:solidFill>
                <a:srgbClr val="000066"/>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66"/>
              </a:solidFill>
            </a:endParaRPr>
          </a:p>
        </p:txBody>
      </p:sp>
      <p:sp>
        <p:nvSpPr>
          <p:cNvPr id="6" name="Slide Number Placeholder 5"/>
          <p:cNvSpPr>
            <a:spLocks noGrp="1"/>
          </p:cNvSpPr>
          <p:nvPr>
            <p:ph type="sldNum" sz="quarter" idx="12"/>
          </p:nvPr>
        </p:nvSpPr>
        <p:spPr/>
        <p:txBody>
          <a:bodyPr/>
          <a:lstStyle>
            <a:lvl1pPr>
              <a:defRPr/>
            </a:lvl1pPr>
          </a:lstStyle>
          <a:p>
            <a:fld id="{B69B20EA-B5D1-4D48-99A1-9786E204B110}" type="slidenum">
              <a:rPr lang="en-US">
                <a:solidFill>
                  <a:srgbClr val="000066"/>
                </a:solidFill>
              </a:rPr>
              <a:pPr/>
              <a:t>‹#›</a:t>
            </a:fld>
            <a:endParaRPr lang="en-US">
              <a:solidFill>
                <a:srgbClr val="000066"/>
              </a:solidFill>
            </a:endParaRPr>
          </a:p>
        </p:txBody>
      </p:sp>
    </p:spTree>
    <p:extLst>
      <p:ext uri="{BB962C8B-B14F-4D97-AF65-F5344CB8AC3E}">
        <p14:creationId xmlns:p14="http://schemas.microsoft.com/office/powerpoint/2010/main" val="2354677433"/>
      </p:ext>
    </p:extLst>
  </p:cSld>
  <p:clrMapOvr>
    <a:masterClrMapping/>
  </p:clrMapOvr>
  <p:transition spd="slow"/>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66"/>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66"/>
              </a:solidFill>
            </a:endParaRPr>
          </a:p>
        </p:txBody>
      </p:sp>
      <p:sp>
        <p:nvSpPr>
          <p:cNvPr id="6" name="Slide Number Placeholder 5"/>
          <p:cNvSpPr>
            <a:spLocks noGrp="1"/>
          </p:cNvSpPr>
          <p:nvPr>
            <p:ph type="sldNum" sz="quarter" idx="12"/>
          </p:nvPr>
        </p:nvSpPr>
        <p:spPr/>
        <p:txBody>
          <a:bodyPr/>
          <a:lstStyle>
            <a:lvl1pPr>
              <a:defRPr/>
            </a:lvl1pPr>
          </a:lstStyle>
          <a:p>
            <a:fld id="{6AA8E4C8-A4A9-4E4B-90BB-8279E8D7BEA5}" type="slidenum">
              <a:rPr lang="en-US">
                <a:solidFill>
                  <a:srgbClr val="000066"/>
                </a:solidFill>
              </a:rPr>
              <a:pPr/>
              <a:t>‹#›</a:t>
            </a:fld>
            <a:endParaRPr lang="en-US">
              <a:solidFill>
                <a:srgbClr val="000066"/>
              </a:solidFill>
            </a:endParaRPr>
          </a:p>
        </p:txBody>
      </p:sp>
    </p:spTree>
    <p:extLst>
      <p:ext uri="{BB962C8B-B14F-4D97-AF65-F5344CB8AC3E}">
        <p14:creationId xmlns:p14="http://schemas.microsoft.com/office/powerpoint/2010/main" val="2819879685"/>
      </p:ext>
    </p:extLst>
  </p:cSld>
  <p:clrMapOvr>
    <a:masterClrMapping/>
  </p:clrMapOvr>
  <p:transition spd="slow"/>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lvl1pPr>
              <a:defRPr/>
            </a:lvl1pPr>
          </a:lstStyle>
          <a:p>
            <a:endParaRPr lang="en-US">
              <a:solidFill>
                <a:srgbClr val="000066"/>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66"/>
              </a:solidFill>
            </a:endParaRPr>
          </a:p>
        </p:txBody>
      </p:sp>
      <p:sp>
        <p:nvSpPr>
          <p:cNvPr id="7" name="Slide Number Placeholder 6"/>
          <p:cNvSpPr>
            <a:spLocks noGrp="1"/>
          </p:cNvSpPr>
          <p:nvPr>
            <p:ph type="sldNum" sz="quarter" idx="12"/>
          </p:nvPr>
        </p:nvSpPr>
        <p:spPr/>
        <p:txBody>
          <a:bodyPr/>
          <a:lstStyle>
            <a:lvl1pPr>
              <a:defRPr/>
            </a:lvl1pPr>
          </a:lstStyle>
          <a:p>
            <a:fld id="{209BA1DD-3BC3-4CE5-A6EE-D9B1EDDB741E}" type="slidenum">
              <a:rPr lang="en-US">
                <a:solidFill>
                  <a:srgbClr val="000066"/>
                </a:solidFill>
              </a:rPr>
              <a:pPr/>
              <a:t>‹#›</a:t>
            </a:fld>
            <a:endParaRPr lang="en-US">
              <a:solidFill>
                <a:srgbClr val="000066"/>
              </a:solidFill>
            </a:endParaRPr>
          </a:p>
        </p:txBody>
      </p:sp>
    </p:spTree>
    <p:extLst>
      <p:ext uri="{BB962C8B-B14F-4D97-AF65-F5344CB8AC3E}">
        <p14:creationId xmlns:p14="http://schemas.microsoft.com/office/powerpoint/2010/main" val="1911565142"/>
      </p:ext>
    </p:extLst>
  </p:cSld>
  <p:clrMapOvr>
    <a:masterClrMapping/>
  </p:clrMapOvr>
  <p:transition spd="slow"/>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lvl1pPr>
              <a:defRPr/>
            </a:lvl1pPr>
          </a:lstStyle>
          <a:p>
            <a:endParaRPr lang="en-US">
              <a:solidFill>
                <a:srgbClr val="000066"/>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66"/>
              </a:solidFill>
            </a:endParaRPr>
          </a:p>
        </p:txBody>
      </p:sp>
      <p:sp>
        <p:nvSpPr>
          <p:cNvPr id="9" name="Slide Number Placeholder 8"/>
          <p:cNvSpPr>
            <a:spLocks noGrp="1"/>
          </p:cNvSpPr>
          <p:nvPr>
            <p:ph type="sldNum" sz="quarter" idx="12"/>
          </p:nvPr>
        </p:nvSpPr>
        <p:spPr/>
        <p:txBody>
          <a:bodyPr/>
          <a:lstStyle>
            <a:lvl1pPr>
              <a:defRPr/>
            </a:lvl1pPr>
          </a:lstStyle>
          <a:p>
            <a:fld id="{C155128F-2931-4F97-A6DC-AB0351669B50}" type="slidenum">
              <a:rPr lang="en-US">
                <a:solidFill>
                  <a:srgbClr val="000066"/>
                </a:solidFill>
              </a:rPr>
              <a:pPr/>
              <a:t>‹#›</a:t>
            </a:fld>
            <a:endParaRPr lang="en-US">
              <a:solidFill>
                <a:srgbClr val="000066"/>
              </a:solidFill>
            </a:endParaRPr>
          </a:p>
        </p:txBody>
      </p:sp>
    </p:spTree>
    <p:extLst>
      <p:ext uri="{BB962C8B-B14F-4D97-AF65-F5344CB8AC3E}">
        <p14:creationId xmlns:p14="http://schemas.microsoft.com/office/powerpoint/2010/main" val="264780454"/>
      </p:ext>
    </p:extLst>
  </p:cSld>
  <p:clrMapOvr>
    <a:masterClrMapping/>
  </p:clrMapOvr>
  <p:transition spd="slow"/>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lvl1pPr>
              <a:defRPr/>
            </a:lvl1pPr>
          </a:lstStyle>
          <a:p>
            <a:endParaRPr lang="en-US">
              <a:solidFill>
                <a:srgbClr val="000066"/>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66"/>
              </a:solidFill>
            </a:endParaRPr>
          </a:p>
        </p:txBody>
      </p:sp>
      <p:sp>
        <p:nvSpPr>
          <p:cNvPr id="5" name="Slide Number Placeholder 4"/>
          <p:cNvSpPr>
            <a:spLocks noGrp="1"/>
          </p:cNvSpPr>
          <p:nvPr>
            <p:ph type="sldNum" sz="quarter" idx="12"/>
          </p:nvPr>
        </p:nvSpPr>
        <p:spPr/>
        <p:txBody>
          <a:bodyPr/>
          <a:lstStyle>
            <a:lvl1pPr>
              <a:defRPr/>
            </a:lvl1pPr>
          </a:lstStyle>
          <a:p>
            <a:fld id="{2909C715-5005-46C3-BD5C-726A0F4EE9D4}" type="slidenum">
              <a:rPr lang="en-US">
                <a:solidFill>
                  <a:srgbClr val="000066"/>
                </a:solidFill>
              </a:rPr>
              <a:pPr/>
              <a:t>‹#›</a:t>
            </a:fld>
            <a:endParaRPr lang="en-US">
              <a:solidFill>
                <a:srgbClr val="000066"/>
              </a:solidFill>
            </a:endParaRPr>
          </a:p>
        </p:txBody>
      </p:sp>
    </p:spTree>
    <p:extLst>
      <p:ext uri="{BB962C8B-B14F-4D97-AF65-F5344CB8AC3E}">
        <p14:creationId xmlns:p14="http://schemas.microsoft.com/office/powerpoint/2010/main" val="2286617899"/>
      </p:ext>
    </p:extLst>
  </p:cSld>
  <p:clrMapOvr>
    <a:masterClrMapping/>
  </p:clrMapOvr>
  <p:transition spd="slow"/>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66"/>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66"/>
              </a:solidFill>
            </a:endParaRPr>
          </a:p>
        </p:txBody>
      </p:sp>
      <p:sp>
        <p:nvSpPr>
          <p:cNvPr id="4" name="Slide Number Placeholder 3"/>
          <p:cNvSpPr>
            <a:spLocks noGrp="1"/>
          </p:cNvSpPr>
          <p:nvPr>
            <p:ph type="sldNum" sz="quarter" idx="12"/>
          </p:nvPr>
        </p:nvSpPr>
        <p:spPr/>
        <p:txBody>
          <a:bodyPr/>
          <a:lstStyle>
            <a:lvl1pPr>
              <a:defRPr/>
            </a:lvl1pPr>
          </a:lstStyle>
          <a:p>
            <a:fld id="{112EC659-DC6E-47AB-BAE4-4DFFBDB37CAE}" type="slidenum">
              <a:rPr lang="en-US">
                <a:solidFill>
                  <a:srgbClr val="000066"/>
                </a:solidFill>
              </a:rPr>
              <a:pPr/>
              <a:t>‹#›</a:t>
            </a:fld>
            <a:endParaRPr lang="en-US">
              <a:solidFill>
                <a:srgbClr val="000066"/>
              </a:solidFill>
            </a:endParaRPr>
          </a:p>
        </p:txBody>
      </p:sp>
    </p:spTree>
    <p:extLst>
      <p:ext uri="{BB962C8B-B14F-4D97-AF65-F5344CB8AC3E}">
        <p14:creationId xmlns:p14="http://schemas.microsoft.com/office/powerpoint/2010/main" val="2791068585"/>
      </p:ext>
    </p:extLst>
  </p:cSld>
  <p:clrMapOvr>
    <a:masterClrMapping/>
  </p:clrMapOvr>
  <p:transition spd="slow"/>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66"/>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66"/>
              </a:solidFill>
            </a:endParaRPr>
          </a:p>
        </p:txBody>
      </p:sp>
      <p:sp>
        <p:nvSpPr>
          <p:cNvPr id="7" name="Slide Number Placeholder 6"/>
          <p:cNvSpPr>
            <a:spLocks noGrp="1"/>
          </p:cNvSpPr>
          <p:nvPr>
            <p:ph type="sldNum" sz="quarter" idx="12"/>
          </p:nvPr>
        </p:nvSpPr>
        <p:spPr/>
        <p:txBody>
          <a:bodyPr/>
          <a:lstStyle>
            <a:lvl1pPr>
              <a:defRPr/>
            </a:lvl1pPr>
          </a:lstStyle>
          <a:p>
            <a:fld id="{C5EAC600-F8E0-4550-9FF4-AA024A54DBB9}" type="slidenum">
              <a:rPr lang="en-US">
                <a:solidFill>
                  <a:srgbClr val="000066"/>
                </a:solidFill>
              </a:rPr>
              <a:pPr/>
              <a:t>‹#›</a:t>
            </a:fld>
            <a:endParaRPr lang="en-US">
              <a:solidFill>
                <a:srgbClr val="000066"/>
              </a:solidFill>
            </a:endParaRPr>
          </a:p>
        </p:txBody>
      </p:sp>
    </p:spTree>
    <p:extLst>
      <p:ext uri="{BB962C8B-B14F-4D97-AF65-F5344CB8AC3E}">
        <p14:creationId xmlns:p14="http://schemas.microsoft.com/office/powerpoint/2010/main" val="1642989984"/>
      </p:ext>
    </p:extLst>
  </p:cSld>
  <p:clrMapOvr>
    <a:masterClrMapping/>
  </p:clrMapOvr>
  <p:transition spd="slow"/>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66"/>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66"/>
              </a:solidFill>
            </a:endParaRPr>
          </a:p>
        </p:txBody>
      </p:sp>
      <p:sp>
        <p:nvSpPr>
          <p:cNvPr id="7" name="Slide Number Placeholder 6"/>
          <p:cNvSpPr>
            <a:spLocks noGrp="1"/>
          </p:cNvSpPr>
          <p:nvPr>
            <p:ph type="sldNum" sz="quarter" idx="12"/>
          </p:nvPr>
        </p:nvSpPr>
        <p:spPr/>
        <p:txBody>
          <a:bodyPr/>
          <a:lstStyle>
            <a:lvl1pPr>
              <a:defRPr/>
            </a:lvl1pPr>
          </a:lstStyle>
          <a:p>
            <a:fld id="{2A103878-FD5E-4134-82E0-077A4E205D5D}" type="slidenum">
              <a:rPr lang="en-US">
                <a:solidFill>
                  <a:srgbClr val="000066"/>
                </a:solidFill>
              </a:rPr>
              <a:pPr/>
              <a:t>‹#›</a:t>
            </a:fld>
            <a:endParaRPr lang="en-US">
              <a:solidFill>
                <a:srgbClr val="000066"/>
              </a:solidFill>
            </a:endParaRPr>
          </a:p>
        </p:txBody>
      </p:sp>
    </p:spTree>
    <p:extLst>
      <p:ext uri="{BB962C8B-B14F-4D97-AF65-F5344CB8AC3E}">
        <p14:creationId xmlns:p14="http://schemas.microsoft.com/office/powerpoint/2010/main" val="1439940875"/>
      </p:ext>
    </p:extLst>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7D029D9-A4F9-4637-B371-45A01D3F11EE}"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3781575844"/>
      </p:ext>
    </p:extLst>
  </p:cSld>
  <p:clrMapOvr>
    <a:masterClrMapping/>
  </p:clrMapOvr>
  <p:transition spd="slow"/>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US">
              <a:solidFill>
                <a:srgbClr val="000066"/>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66"/>
              </a:solidFill>
            </a:endParaRPr>
          </a:p>
        </p:txBody>
      </p:sp>
      <p:sp>
        <p:nvSpPr>
          <p:cNvPr id="6" name="Slide Number Placeholder 5"/>
          <p:cNvSpPr>
            <a:spLocks noGrp="1"/>
          </p:cNvSpPr>
          <p:nvPr>
            <p:ph type="sldNum" sz="quarter" idx="12"/>
          </p:nvPr>
        </p:nvSpPr>
        <p:spPr/>
        <p:txBody>
          <a:bodyPr/>
          <a:lstStyle>
            <a:lvl1pPr>
              <a:defRPr/>
            </a:lvl1pPr>
          </a:lstStyle>
          <a:p>
            <a:fld id="{D0DD2303-D103-40CA-9F0C-C7706B7EEE59}" type="slidenum">
              <a:rPr lang="en-US">
                <a:solidFill>
                  <a:srgbClr val="000066"/>
                </a:solidFill>
              </a:rPr>
              <a:pPr/>
              <a:t>‹#›</a:t>
            </a:fld>
            <a:endParaRPr lang="en-US">
              <a:solidFill>
                <a:srgbClr val="000066"/>
              </a:solidFill>
            </a:endParaRPr>
          </a:p>
        </p:txBody>
      </p:sp>
    </p:spTree>
    <p:extLst>
      <p:ext uri="{BB962C8B-B14F-4D97-AF65-F5344CB8AC3E}">
        <p14:creationId xmlns:p14="http://schemas.microsoft.com/office/powerpoint/2010/main" val="1346903069"/>
      </p:ext>
    </p:extLst>
  </p:cSld>
  <p:clrMapOvr>
    <a:masterClrMapping/>
  </p:clrMapOvr>
  <p:transition spd="slow"/>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US">
              <a:solidFill>
                <a:srgbClr val="000066"/>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66"/>
              </a:solidFill>
            </a:endParaRPr>
          </a:p>
        </p:txBody>
      </p:sp>
      <p:sp>
        <p:nvSpPr>
          <p:cNvPr id="6" name="Slide Number Placeholder 5"/>
          <p:cNvSpPr>
            <a:spLocks noGrp="1"/>
          </p:cNvSpPr>
          <p:nvPr>
            <p:ph type="sldNum" sz="quarter" idx="12"/>
          </p:nvPr>
        </p:nvSpPr>
        <p:spPr/>
        <p:txBody>
          <a:bodyPr/>
          <a:lstStyle>
            <a:lvl1pPr>
              <a:defRPr/>
            </a:lvl1pPr>
          </a:lstStyle>
          <a:p>
            <a:fld id="{3200CC43-2FD7-4D1A-BD23-7522F402BA49}" type="slidenum">
              <a:rPr lang="en-US">
                <a:solidFill>
                  <a:srgbClr val="000066"/>
                </a:solidFill>
              </a:rPr>
              <a:pPr/>
              <a:t>‹#›</a:t>
            </a:fld>
            <a:endParaRPr lang="en-US">
              <a:solidFill>
                <a:srgbClr val="000066"/>
              </a:solidFill>
            </a:endParaRPr>
          </a:p>
        </p:txBody>
      </p:sp>
    </p:spTree>
    <p:extLst>
      <p:ext uri="{BB962C8B-B14F-4D97-AF65-F5344CB8AC3E}">
        <p14:creationId xmlns:p14="http://schemas.microsoft.com/office/powerpoint/2010/main" val="475744090"/>
      </p:ext>
    </p:extLst>
  </p:cSld>
  <p:clrMapOvr>
    <a:masterClrMapping/>
  </p:clrMapOvr>
  <p:transition spd="slow"/>
</p:sldLayout>
</file>

<file path=ppt/slideLayouts/slideLayout4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ZA"/>
          </a:p>
        </p:txBody>
      </p:sp>
      <p:sp>
        <p:nvSpPr>
          <p:cNvPr id="3" name="Chart Placeholder 2"/>
          <p:cNvSpPr>
            <a:spLocks noGrp="1"/>
          </p:cNvSpPr>
          <p:nvPr>
            <p:ph type="chart" idx="1"/>
          </p:nvPr>
        </p:nvSpPr>
        <p:spPr>
          <a:xfrm>
            <a:off x="685800" y="1981200"/>
            <a:ext cx="7772400" cy="4114800"/>
          </a:xfrm>
        </p:spPr>
        <p:txBody>
          <a:bodyPr/>
          <a:lstStyle/>
          <a:p>
            <a:endParaRPr lang="en-ZA"/>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solidFill>
                <a:srgbClr val="000066"/>
              </a:solidFill>
            </a:endParaRPr>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solidFill>
                <a:srgbClr val="000066"/>
              </a:solidFill>
            </a:endParaRPr>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AE85B0DA-519E-44D1-9AF1-EB41BB52AFEF}" type="slidenum">
              <a:rPr lang="en-US">
                <a:solidFill>
                  <a:srgbClr val="000066"/>
                </a:solidFill>
              </a:rPr>
              <a:pPr/>
              <a:t>‹#›</a:t>
            </a:fld>
            <a:endParaRPr lang="en-US">
              <a:solidFill>
                <a:srgbClr val="000066"/>
              </a:solidFill>
            </a:endParaRPr>
          </a:p>
        </p:txBody>
      </p:sp>
    </p:spTree>
    <p:extLst>
      <p:ext uri="{BB962C8B-B14F-4D97-AF65-F5344CB8AC3E}">
        <p14:creationId xmlns:p14="http://schemas.microsoft.com/office/powerpoint/2010/main" val="718128265"/>
      </p:ext>
    </p:extLst>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603AD541-5993-42BE-B291-81DB1A7CD22F}"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1291410898"/>
      </p:ext>
    </p:extLst>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23E2A54C-7F55-401A-90AF-FBAFD6FB33C3}"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603510914"/>
      </p:ext>
    </p:extLst>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B55903D8-640A-4A6A-9569-8DD60749D29E}"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1900108197"/>
      </p:ext>
    </p:extLst>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19335D7-B346-425F-9731-AAFFC8DE9209}"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2455995425"/>
      </p:ext>
    </p:extLst>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66"/>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66"/>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5C4A3B8-CC9A-43BD-A36D-1CCD31512375}" type="slidenum">
              <a:rPr lang="en-US">
                <a:solidFill>
                  <a:srgbClr val="000066"/>
                </a:solidFill>
              </a:rPr>
              <a:pPr>
                <a:defRPr/>
              </a:pPr>
              <a:t>‹#›</a:t>
            </a:fld>
            <a:endParaRPr lang="en-US">
              <a:solidFill>
                <a:srgbClr val="000066"/>
              </a:solidFill>
            </a:endParaRPr>
          </a:p>
        </p:txBody>
      </p:sp>
    </p:spTree>
    <p:extLst>
      <p:ext uri="{BB962C8B-B14F-4D97-AF65-F5344CB8AC3E}">
        <p14:creationId xmlns:p14="http://schemas.microsoft.com/office/powerpoint/2010/main" val="2426810655"/>
      </p:ext>
    </p:extLst>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theme" Target="../theme/theme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43"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400" b="0">
                <a:effectLst/>
              </a:defRPr>
            </a:lvl1pPr>
          </a:lstStyle>
          <a:p>
            <a:pPr fontAlgn="base">
              <a:spcAft>
                <a:spcPct val="0"/>
              </a:spcAft>
              <a:defRPr/>
            </a:pPr>
            <a:endParaRPr lang="en-US">
              <a:solidFill>
                <a:srgbClr val="000066"/>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b="0">
                <a:effectLst/>
              </a:defRPr>
            </a:lvl1pPr>
          </a:lstStyle>
          <a:p>
            <a:pPr algn="ctr" fontAlgn="base">
              <a:spcAft>
                <a:spcPct val="0"/>
              </a:spcAft>
              <a:defRPr/>
            </a:pPr>
            <a:endParaRPr lang="en-US">
              <a:solidFill>
                <a:srgbClr val="000066"/>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b="0">
                <a:effectLst/>
              </a:defRPr>
            </a:lvl1pPr>
          </a:lstStyle>
          <a:p>
            <a:pPr fontAlgn="base">
              <a:spcAft>
                <a:spcPct val="0"/>
              </a:spcAft>
              <a:defRPr/>
            </a:pPr>
            <a:fld id="{4253CB30-4796-4663-90FB-9C34E44C3215}" type="slidenum">
              <a:rPr lang="en-US">
                <a:solidFill>
                  <a:srgbClr val="000066"/>
                </a:solidFill>
              </a:rPr>
              <a:pPr fontAlgn="base">
                <a:spcAft>
                  <a:spcPct val="0"/>
                </a:spcAft>
                <a:defRPr/>
              </a:pPr>
              <a:t>‹#›</a:t>
            </a:fld>
            <a:endParaRPr lang="en-US">
              <a:solidFill>
                <a:srgbClr val="000066"/>
              </a:solidFill>
            </a:endParaRPr>
          </a:p>
        </p:txBody>
      </p:sp>
    </p:spTree>
    <p:extLst>
      <p:ext uri="{BB962C8B-B14F-4D97-AF65-F5344CB8AC3E}">
        <p14:creationId xmlns:p14="http://schemas.microsoft.com/office/powerpoint/2010/main" val="14460326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ransition spd="slow"/>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43"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400" b="0">
                <a:effectLst/>
              </a:defRPr>
            </a:lvl1pPr>
          </a:lstStyle>
          <a:p>
            <a:pPr fontAlgn="base">
              <a:spcAft>
                <a:spcPct val="0"/>
              </a:spcAft>
              <a:defRPr/>
            </a:pPr>
            <a:endParaRPr lang="en-US">
              <a:solidFill>
                <a:srgbClr val="000066"/>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b="0">
                <a:effectLst/>
              </a:defRPr>
            </a:lvl1pPr>
          </a:lstStyle>
          <a:p>
            <a:pPr algn="ctr" fontAlgn="base">
              <a:spcAft>
                <a:spcPct val="0"/>
              </a:spcAft>
              <a:defRPr/>
            </a:pPr>
            <a:endParaRPr lang="en-US">
              <a:solidFill>
                <a:srgbClr val="000066"/>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b="0">
                <a:effectLst/>
              </a:defRPr>
            </a:lvl1pPr>
          </a:lstStyle>
          <a:p>
            <a:pPr fontAlgn="base">
              <a:spcAft>
                <a:spcPct val="0"/>
              </a:spcAft>
              <a:defRPr/>
            </a:pPr>
            <a:fld id="{4253CB30-4796-4663-90FB-9C34E44C3215}" type="slidenum">
              <a:rPr lang="en-US">
                <a:solidFill>
                  <a:srgbClr val="000066"/>
                </a:solidFill>
              </a:rPr>
              <a:pPr fontAlgn="base">
                <a:spcAft>
                  <a:spcPct val="0"/>
                </a:spcAft>
                <a:defRPr/>
              </a:pPr>
              <a:t>‹#›</a:t>
            </a:fld>
            <a:endParaRPr lang="en-US">
              <a:solidFill>
                <a:srgbClr val="000066"/>
              </a:solidFill>
            </a:endParaRPr>
          </a:p>
        </p:txBody>
      </p:sp>
    </p:spTree>
    <p:extLst>
      <p:ext uri="{BB962C8B-B14F-4D97-AF65-F5344CB8AC3E}">
        <p14:creationId xmlns:p14="http://schemas.microsoft.com/office/powerpoint/2010/main" val="3399436276"/>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Lst>
  <p:transition spd="slow"/>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spcBef>
                <a:spcPct val="0"/>
              </a:spcBef>
              <a:defRPr sz="1400"/>
            </a:lvl1pPr>
          </a:lstStyle>
          <a:p>
            <a:pPr fontAlgn="base">
              <a:spcAft>
                <a:spcPct val="0"/>
              </a:spcAft>
            </a:pPr>
            <a:endParaRPr lang="en-US" smtClean="0">
              <a:solidFill>
                <a:srgbClr val="000066"/>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defRPr sz="1400"/>
            </a:lvl1pPr>
          </a:lstStyle>
          <a:p>
            <a:pPr algn="ctr" fontAlgn="base">
              <a:spcAft>
                <a:spcPct val="0"/>
              </a:spcAft>
            </a:pPr>
            <a:endParaRPr lang="en-US" smtClean="0">
              <a:solidFill>
                <a:srgbClr val="000066"/>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defRPr sz="1400"/>
            </a:lvl1pPr>
          </a:lstStyle>
          <a:p>
            <a:pPr fontAlgn="base">
              <a:spcAft>
                <a:spcPct val="0"/>
              </a:spcAft>
            </a:pPr>
            <a:fld id="{A742A59C-091B-4E1E-A548-6AD682772461}" type="slidenum">
              <a:rPr lang="en-US" smtClean="0">
                <a:solidFill>
                  <a:srgbClr val="000066"/>
                </a:solidFill>
              </a:rPr>
              <a:pPr fontAlgn="base">
                <a:spcAft>
                  <a:spcPct val="0"/>
                </a:spcAft>
              </a:pPr>
              <a:t>‹#›</a:t>
            </a:fld>
            <a:endParaRPr lang="en-US" smtClean="0">
              <a:solidFill>
                <a:srgbClr val="000066"/>
              </a:solidFill>
            </a:endParaRPr>
          </a:p>
        </p:txBody>
      </p:sp>
    </p:spTree>
    <p:extLst>
      <p:ext uri="{BB962C8B-B14F-4D97-AF65-F5344CB8AC3E}">
        <p14:creationId xmlns:p14="http://schemas.microsoft.com/office/powerpoint/2010/main" val="302155960"/>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Lst>
  <p:transition spd="slow"/>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charset="0"/>
        </a:defRPr>
      </a:lvl2pPr>
      <a:lvl3pPr algn="ctr" rtl="0" fontAlgn="base">
        <a:spcBef>
          <a:spcPct val="0"/>
        </a:spcBef>
        <a:spcAft>
          <a:spcPct val="0"/>
        </a:spcAft>
        <a:defRPr sz="4400">
          <a:solidFill>
            <a:schemeClr val="tx2"/>
          </a:solidFill>
          <a:latin typeface="Times New Roman" charset="0"/>
        </a:defRPr>
      </a:lvl3pPr>
      <a:lvl4pPr algn="ctr" rtl="0" fontAlgn="base">
        <a:spcBef>
          <a:spcPct val="0"/>
        </a:spcBef>
        <a:spcAft>
          <a:spcPct val="0"/>
        </a:spcAft>
        <a:defRPr sz="4400">
          <a:solidFill>
            <a:schemeClr val="tx2"/>
          </a:solidFill>
          <a:latin typeface="Times New Roman" charset="0"/>
        </a:defRPr>
      </a:lvl4pPr>
      <a:lvl5pPr algn="ctr" rtl="0" fontAlgn="base">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2.xml"/><Relationship Id="rId6" Type="http://schemas.microsoft.com/office/2007/relationships/hdphoto" Target="../media/hdphoto5.wdp"/><Relationship Id="rId5" Type="http://schemas.openxmlformats.org/officeDocument/2006/relationships/image" Target="../media/image9.jpeg"/><Relationship Id="rId4" Type="http://schemas.microsoft.com/office/2007/relationships/hdphoto" Target="../media/hdphoto4.wdp"/></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1.xml"/><Relationship Id="rId5" Type="http://schemas.openxmlformats.org/officeDocument/2006/relationships/image" Target="http://arttribal.com/Africa.detailed.gif" TargetMode="External"/><Relationship Id="rId4" Type="http://schemas.microsoft.com/office/2007/relationships/hdphoto" Target="../media/hdphoto6.wdp"/></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2.xml"/><Relationship Id="rId6" Type="http://schemas.microsoft.com/office/2007/relationships/hdphoto" Target="../media/hdphoto5.wdp"/><Relationship Id="rId5" Type="http://schemas.openxmlformats.org/officeDocument/2006/relationships/image" Target="../media/image9.jpeg"/><Relationship Id="rId4" Type="http://schemas.microsoft.com/office/2007/relationships/hdphoto" Target="../media/hdphoto4.wdp"/></Relationships>
</file>

<file path=ppt/slides/_rels/slide14.xml.rels><?xml version="1.0" encoding="UTF-8" standalone="yes"?>
<Relationships xmlns="http://schemas.openxmlformats.org/package/2006/relationships"><Relationship Id="rId8" Type="http://schemas.microsoft.com/office/2007/relationships/hdphoto" Target="../media/hdphoto9.wdp"/><Relationship Id="rId13" Type="http://schemas.openxmlformats.org/officeDocument/2006/relationships/image" Target="../media/image17.png"/><Relationship Id="rId18" Type="http://schemas.microsoft.com/office/2007/relationships/hdphoto" Target="../media/hdphoto14.wdp"/><Relationship Id="rId3" Type="http://schemas.openxmlformats.org/officeDocument/2006/relationships/image" Target="../media/image12.png"/><Relationship Id="rId21" Type="http://schemas.openxmlformats.org/officeDocument/2006/relationships/image" Target="../media/image21.png"/><Relationship Id="rId7" Type="http://schemas.openxmlformats.org/officeDocument/2006/relationships/image" Target="../media/image14.png"/><Relationship Id="rId12" Type="http://schemas.microsoft.com/office/2007/relationships/hdphoto" Target="../media/hdphoto11.wdp"/><Relationship Id="rId17" Type="http://schemas.openxmlformats.org/officeDocument/2006/relationships/image" Target="../media/image19.png"/><Relationship Id="rId2" Type="http://schemas.openxmlformats.org/officeDocument/2006/relationships/notesSlide" Target="../notesSlides/notesSlide14.xml"/><Relationship Id="rId16" Type="http://schemas.microsoft.com/office/2007/relationships/hdphoto" Target="../media/hdphoto13.wdp"/><Relationship Id="rId20" Type="http://schemas.microsoft.com/office/2007/relationships/hdphoto" Target="../media/hdphoto15.wdp"/><Relationship Id="rId1" Type="http://schemas.openxmlformats.org/officeDocument/2006/relationships/slideLayout" Target="../slideLayouts/slideLayout6.xml"/><Relationship Id="rId6" Type="http://schemas.microsoft.com/office/2007/relationships/hdphoto" Target="../media/hdphoto8.wdp"/><Relationship Id="rId11" Type="http://schemas.openxmlformats.org/officeDocument/2006/relationships/image" Target="../media/image16.png"/><Relationship Id="rId5" Type="http://schemas.openxmlformats.org/officeDocument/2006/relationships/image" Target="../media/image13.png"/><Relationship Id="rId15" Type="http://schemas.openxmlformats.org/officeDocument/2006/relationships/image" Target="../media/image18.png"/><Relationship Id="rId10" Type="http://schemas.microsoft.com/office/2007/relationships/hdphoto" Target="../media/hdphoto10.wdp"/><Relationship Id="rId19" Type="http://schemas.openxmlformats.org/officeDocument/2006/relationships/image" Target="../media/image20.png"/><Relationship Id="rId4" Type="http://schemas.microsoft.com/office/2007/relationships/hdphoto" Target="../media/hdphoto7.wdp"/><Relationship Id="rId9" Type="http://schemas.openxmlformats.org/officeDocument/2006/relationships/image" Target="../media/image15.png"/><Relationship Id="rId14" Type="http://schemas.microsoft.com/office/2007/relationships/hdphoto" Target="../media/hdphoto12.wdp"/><Relationship Id="rId22" Type="http://schemas.microsoft.com/office/2007/relationships/hdphoto" Target="../media/hdphoto16.wdp"/></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1.xml"/><Relationship Id="rId5" Type="http://schemas.openxmlformats.org/officeDocument/2006/relationships/image" Target="http://arttribal.com/Africa.detailed.gif" TargetMode="External"/><Relationship Id="rId4" Type="http://schemas.microsoft.com/office/2007/relationships/hdphoto" Target="../media/hdphoto6.wdp"/></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7.xml"/><Relationship Id="rId4" Type="http://schemas.microsoft.com/office/2007/relationships/hdphoto" Target="../media/hdphoto17.wdp"/></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3" Type="http://schemas.microsoft.com/office/2007/relationships/hdphoto" Target="../media/hdphoto18.wdp"/><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microsoft.com/office/2007/relationships/hdphoto" Target="../media/hdphoto18.wdp"/><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20.xml"/><Relationship Id="rId1" Type="http://schemas.openxmlformats.org/officeDocument/2006/relationships/slideLayout" Target="../slideLayouts/slideLayout22.xml"/><Relationship Id="rId6" Type="http://schemas.openxmlformats.org/officeDocument/2006/relationships/image" Target="../media/image37.png"/><Relationship Id="rId5" Type="http://schemas.openxmlformats.org/officeDocument/2006/relationships/hyperlink" Target="http://creativecommons.org/licenses/by-nc/3.0/" TargetMode="External"/><Relationship Id="rId4" Type="http://schemas.openxmlformats.org/officeDocument/2006/relationships/image" Target="../media/image36.emf"/></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microsoft.com/office/2007/relationships/hdphoto" Target="../media/hdphoto3.wdp"/></Relationships>
</file>

<file path=ppt/slides/_rels/slide30.xml.rels><?xml version="1.0" encoding="UTF-8" standalone="yes"?>
<Relationships xmlns="http://schemas.openxmlformats.org/package/2006/relationships"><Relationship Id="rId3" Type="http://schemas.microsoft.com/office/2007/relationships/hdphoto" Target="../media/hdphoto19.wdp"/><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22.xml"/><Relationship Id="rId4" Type="http://schemas.openxmlformats.org/officeDocument/2006/relationships/image" Target="../media/image40.png"/></Relationships>
</file>

<file path=ppt/slides/_rels/slide3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2.xml"/><Relationship Id="rId1" Type="http://schemas.openxmlformats.org/officeDocument/2006/relationships/slideLayout" Target="../slideLayouts/slideLayout21.xml"/><Relationship Id="rId5" Type="http://schemas.microsoft.com/office/2007/relationships/hdphoto" Target="../media/hdphoto20.wdp"/><Relationship Id="rId4" Type="http://schemas.openxmlformats.org/officeDocument/2006/relationships/image" Target="../media/image4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1.xml"/><Relationship Id="rId4" Type="http://schemas.microsoft.com/office/2007/relationships/hdphoto" Target="../media/hdphoto21.wdp"/></Relationships>
</file>

<file path=ppt/slides/_rels/slide37.xml.rels><?xml version="1.0" encoding="UTF-8" standalone="yes"?>
<Relationships xmlns="http://schemas.openxmlformats.org/package/2006/relationships"><Relationship Id="rId3" Type="http://schemas.microsoft.com/office/2007/relationships/hdphoto" Target="../media/hdphoto21.wdp"/><Relationship Id="rId2" Type="http://schemas.openxmlformats.org/officeDocument/2006/relationships/image" Target="../media/image45.png"/><Relationship Id="rId1" Type="http://schemas.openxmlformats.org/officeDocument/2006/relationships/slideLayout" Target="../slideLayouts/slideLayout21.xml"/><Relationship Id="rId5" Type="http://schemas.microsoft.com/office/2007/relationships/hdphoto" Target="../media/hdphoto22.wdp"/><Relationship Id="rId4" Type="http://schemas.openxmlformats.org/officeDocument/2006/relationships/image" Target="../media/image46.png"/></Relationships>
</file>

<file path=ppt/slides/_rels/slide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3.xml"/><Relationship Id="rId1" Type="http://schemas.openxmlformats.org/officeDocument/2006/relationships/slideLayout" Target="../slideLayouts/slideLayout22.xml"/><Relationship Id="rId5" Type="http://schemas.microsoft.com/office/2007/relationships/hdphoto" Target="../media/hdphoto23.wdp"/><Relationship Id="rId4" Type="http://schemas.openxmlformats.org/officeDocument/2006/relationships/image" Target="../media/image48.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9.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2.xml"/><Relationship Id="rId1" Type="http://schemas.openxmlformats.org/officeDocument/2006/relationships/vmlDrawing" Target="../drawings/vmlDrawing2.vml"/><Relationship Id="rId5" Type="http://schemas.openxmlformats.org/officeDocument/2006/relationships/image" Target="../media/image7.emf"/><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8947" name="Rectangle 3"/>
          <p:cNvSpPr>
            <a:spLocks noChangeArrowheads="1"/>
          </p:cNvSpPr>
          <p:nvPr/>
        </p:nvSpPr>
        <p:spPr bwMode="auto">
          <a:xfrm>
            <a:off x="0" y="116632"/>
            <a:ext cx="9144000" cy="2204715"/>
          </a:xfrm>
          <a:prstGeom prst="rect">
            <a:avLst/>
          </a:prstGeom>
          <a:solidFill>
            <a:schemeClr val="bg1">
              <a:alpha val="5000"/>
            </a:schemeClr>
          </a:solidFill>
          <a:ln w="28575">
            <a:noFill/>
            <a:miter lim="800000"/>
            <a:headEnd/>
            <a:tailEnd/>
          </a:ln>
          <a:effectLst/>
        </p:spPr>
        <p:txBody>
          <a:bodyPr anchor="ctr"/>
          <a:lstStyle/>
          <a:p>
            <a:pPr algn="ctr" fontAlgn="base">
              <a:lnSpc>
                <a:spcPts val="5400"/>
              </a:lnSpc>
              <a:spcBef>
                <a:spcPct val="0"/>
              </a:spcBef>
              <a:spcAft>
                <a:spcPct val="0"/>
              </a:spcAft>
            </a:pPr>
            <a:r>
              <a:rPr lang="en-ZA" sz="4000" dirty="0" smtClean="0">
                <a:solidFill>
                  <a:srgbClr val="0033CC"/>
                </a:solidFill>
                <a:latin typeface="Times New Roman" pitchFamily="18" charset="0"/>
                <a:cs typeface="Times New Roman" pitchFamily="18" charset="0"/>
              </a:rPr>
              <a:t>Open Access Textbooks</a:t>
            </a:r>
          </a:p>
          <a:p>
            <a:pPr algn="ctr" fontAlgn="base">
              <a:lnSpc>
                <a:spcPts val="5400"/>
              </a:lnSpc>
              <a:spcBef>
                <a:spcPct val="0"/>
              </a:spcBef>
              <a:spcAft>
                <a:spcPct val="0"/>
              </a:spcAft>
            </a:pPr>
            <a:r>
              <a:rPr lang="en-ZA" sz="4000" i="1" dirty="0" smtClean="0">
                <a:solidFill>
                  <a:srgbClr val="0033CC"/>
                </a:solidFill>
                <a:latin typeface="Times New Roman" pitchFamily="18" charset="0"/>
                <a:cs typeface="Times New Roman" pitchFamily="18" charset="0"/>
              </a:rPr>
              <a:t>Personal Experience</a:t>
            </a:r>
          </a:p>
        </p:txBody>
      </p:sp>
      <p:sp>
        <p:nvSpPr>
          <p:cNvPr id="11268" name="Rectangle 4"/>
          <p:cNvSpPr>
            <a:spLocks noChangeArrowheads="1"/>
          </p:cNvSpPr>
          <p:nvPr/>
        </p:nvSpPr>
        <p:spPr bwMode="auto">
          <a:xfrm>
            <a:off x="431800" y="5085184"/>
            <a:ext cx="8280400" cy="143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a:solidFill>
                  <a:srgbClr val="000000"/>
                </a:solidFill>
                <a:miter lim="800000"/>
                <a:headEnd/>
                <a:tailEnd/>
              </a14:hiddenLine>
            </a:ext>
          </a:extLst>
        </p:spPr>
        <p:txBody>
          <a:bodyPr/>
          <a:lstStyle/>
          <a:p>
            <a:pPr marL="342900" indent="-342900" algn="ctr" fontAlgn="base">
              <a:spcBef>
                <a:spcPct val="20000"/>
              </a:spcBef>
              <a:spcAft>
                <a:spcPct val="0"/>
              </a:spcAft>
            </a:pPr>
            <a:r>
              <a:rPr lang="en-ZA" sz="2400" dirty="0">
                <a:solidFill>
                  <a:schemeClr val="bg2"/>
                </a:solidFill>
              </a:rPr>
              <a:t>Johan Fagan</a:t>
            </a:r>
          </a:p>
          <a:p>
            <a:pPr marL="342900" indent="-342900" algn="ctr" fontAlgn="base">
              <a:spcBef>
                <a:spcPct val="20000"/>
              </a:spcBef>
              <a:spcAft>
                <a:spcPct val="0"/>
              </a:spcAft>
            </a:pPr>
            <a:r>
              <a:rPr lang="en-ZA" sz="2000" dirty="0" smtClean="0">
                <a:solidFill>
                  <a:schemeClr val="bg2"/>
                </a:solidFill>
              </a:rPr>
              <a:t>Division of Otorhinolaryngology</a:t>
            </a:r>
          </a:p>
          <a:p>
            <a:pPr marL="342900" indent="-342900" algn="ctr" fontAlgn="base">
              <a:spcBef>
                <a:spcPct val="20000"/>
              </a:spcBef>
              <a:spcAft>
                <a:spcPct val="0"/>
              </a:spcAft>
            </a:pPr>
            <a:r>
              <a:rPr lang="en-ZA" sz="2000" dirty="0" smtClean="0">
                <a:solidFill>
                  <a:schemeClr val="bg2"/>
                </a:solidFill>
              </a:rPr>
              <a:t>University </a:t>
            </a:r>
            <a:r>
              <a:rPr lang="en-ZA" sz="2000" dirty="0">
                <a:solidFill>
                  <a:schemeClr val="bg2"/>
                </a:solidFill>
              </a:rPr>
              <a:t>of Cape Town</a:t>
            </a:r>
          </a:p>
          <a:p>
            <a:pPr marL="342900" indent="-342900" algn="ctr" fontAlgn="base">
              <a:spcBef>
                <a:spcPct val="20000"/>
              </a:spcBef>
              <a:spcAft>
                <a:spcPct val="0"/>
              </a:spcAft>
            </a:pPr>
            <a:r>
              <a:rPr lang="en-ZA" sz="2000" dirty="0">
                <a:solidFill>
                  <a:schemeClr val="bg2"/>
                </a:solidFill>
              </a:rPr>
              <a:t>South Africa</a:t>
            </a:r>
            <a:r>
              <a:rPr lang="en-ZA" sz="2400" b="1" dirty="0">
                <a:solidFill>
                  <a:schemeClr val="bg2"/>
                </a:solidFill>
              </a:rPr>
              <a:t> </a:t>
            </a:r>
          </a:p>
        </p:txBody>
      </p:sp>
      <p:pic>
        <p:nvPicPr>
          <p:cNvPr id="2" name="Picture 2" descr="http://www.south-african-hotels.com/blog/wp-content/uploads/2012/07/Table-Mountain.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val="0"/>
              </a:ext>
            </a:extLst>
          </a:blip>
          <a:srcRect t="24196" b="9098"/>
          <a:stretch/>
        </p:blipFill>
        <p:spPr bwMode="auto">
          <a:xfrm>
            <a:off x="-384" y="2060848"/>
            <a:ext cx="9144768" cy="2687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76379"/>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africa map with country names"/>
          <p:cNvPicPr>
            <a:picLocks noChangeAspect="1" noChangeArrowheads="1"/>
          </p:cNvPicPr>
          <p:nvPr/>
        </p:nvPicPr>
        <p:blipFill>
          <a:blip r:embed="rId3" cstate="print">
            <a:extLst>
              <a:ext uri="{28A0092B-C50C-407E-A947-70E740481C1C}">
                <a14:useLocalDpi xmlns:a14="http://schemas.microsoft.com/office/drawing/2010/main" val="0"/>
              </a:ext>
            </a:extLst>
          </a:blip>
          <a:srcRect t="1831"/>
          <a:stretch>
            <a:fillRect/>
          </a:stretch>
        </p:blipFill>
        <p:spPr bwMode="auto">
          <a:xfrm>
            <a:off x="1116013" y="982663"/>
            <a:ext cx="6840537" cy="58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3971" name="Oval 3"/>
          <p:cNvSpPr>
            <a:spLocks noChangeArrowheads="1"/>
          </p:cNvSpPr>
          <p:nvPr/>
        </p:nvSpPr>
        <p:spPr bwMode="auto">
          <a:xfrm>
            <a:off x="5148263" y="4797425"/>
            <a:ext cx="360362" cy="360363"/>
          </a:xfrm>
          <a:prstGeom prst="ellipse">
            <a:avLst/>
          </a:prstGeom>
          <a:solidFill>
            <a:srgbClr val="EAEAEA"/>
          </a:solidFill>
          <a:ln w="9525">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72" name="Oval 4"/>
          <p:cNvSpPr>
            <a:spLocks noChangeArrowheads="1"/>
          </p:cNvSpPr>
          <p:nvPr/>
        </p:nvSpPr>
        <p:spPr bwMode="auto">
          <a:xfrm>
            <a:off x="6084888" y="3140075"/>
            <a:ext cx="360362" cy="360363"/>
          </a:xfrm>
          <a:prstGeom prst="ellipse">
            <a:avLst/>
          </a:prstGeom>
          <a:solidFill>
            <a:srgbClr val="EAEAEA"/>
          </a:solidFill>
          <a:ln w="9525">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73" name="Oval 5"/>
          <p:cNvSpPr>
            <a:spLocks noChangeArrowheads="1"/>
          </p:cNvSpPr>
          <p:nvPr/>
        </p:nvSpPr>
        <p:spPr bwMode="auto">
          <a:xfrm>
            <a:off x="6084888" y="3860800"/>
            <a:ext cx="360362" cy="360363"/>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74" name="Oval 6"/>
          <p:cNvSpPr>
            <a:spLocks noChangeArrowheads="1"/>
          </p:cNvSpPr>
          <p:nvPr/>
        </p:nvSpPr>
        <p:spPr bwMode="auto">
          <a:xfrm>
            <a:off x="5651500" y="3573463"/>
            <a:ext cx="360363" cy="360362"/>
          </a:xfrm>
          <a:prstGeom prst="ellipse">
            <a:avLst/>
          </a:prstGeom>
          <a:solidFill>
            <a:srgbClr val="EAEAEA"/>
          </a:solidFill>
          <a:ln w="9525">
            <a:solidFill>
              <a:schemeClr val="tx1"/>
            </a:solidFill>
            <a:round/>
            <a:headEnd/>
            <a:tailEnd/>
          </a:ln>
          <a:effectLst/>
        </p:spPr>
        <p:txBody>
          <a:bodyPr wrap="none" anchor="ctr"/>
          <a:lstStyle/>
          <a:p>
            <a:endParaRPr lang="en-ZA">
              <a:solidFill>
                <a:srgbClr val="000066"/>
              </a:solidFill>
              <a:effectLst>
                <a:outerShdw blurRad="38100" dist="38100" dir="2700000" algn="tl">
                  <a:srgbClr val="000000">
                    <a:alpha val="43137"/>
                  </a:srgbClr>
                </a:outerShdw>
              </a:effectLst>
            </a:endParaRPr>
          </a:p>
        </p:txBody>
      </p:sp>
      <p:sp>
        <p:nvSpPr>
          <p:cNvPr id="723975" name="Oval 7"/>
          <p:cNvSpPr>
            <a:spLocks noChangeArrowheads="1"/>
          </p:cNvSpPr>
          <p:nvPr/>
        </p:nvSpPr>
        <p:spPr bwMode="auto">
          <a:xfrm>
            <a:off x="5795963" y="4221163"/>
            <a:ext cx="360362" cy="360362"/>
          </a:xfrm>
          <a:prstGeom prst="ellipse">
            <a:avLst/>
          </a:prstGeom>
          <a:solidFill>
            <a:srgbClr val="EAEAEA"/>
          </a:solidFill>
          <a:ln w="9525">
            <a:solidFill>
              <a:schemeClr val="tx1"/>
            </a:solidFill>
            <a:round/>
            <a:headEnd/>
            <a:tailEnd/>
          </a:ln>
          <a:effectLst/>
        </p:spPr>
        <p:txBody>
          <a:bodyPr wrap="none" anchor="ctr"/>
          <a:lstStyle/>
          <a:p>
            <a:endParaRPr lang="en-ZA">
              <a:solidFill>
                <a:srgbClr val="000066"/>
              </a:solidFill>
              <a:effectLst>
                <a:outerShdw blurRad="38100" dist="38100" dir="2700000" algn="tl">
                  <a:srgbClr val="000000">
                    <a:alpha val="43137"/>
                  </a:srgbClr>
                </a:outerShdw>
              </a:effectLst>
            </a:endParaRPr>
          </a:p>
        </p:txBody>
      </p:sp>
      <p:sp>
        <p:nvSpPr>
          <p:cNvPr id="723976" name="Oval 8"/>
          <p:cNvSpPr>
            <a:spLocks noChangeArrowheads="1"/>
          </p:cNvSpPr>
          <p:nvPr/>
        </p:nvSpPr>
        <p:spPr bwMode="auto">
          <a:xfrm>
            <a:off x="5795963" y="4724400"/>
            <a:ext cx="360362" cy="360363"/>
          </a:xfrm>
          <a:prstGeom prst="ellipse">
            <a:avLst/>
          </a:prstGeom>
          <a:solidFill>
            <a:srgbClr val="EAEAEA"/>
          </a:solidFill>
          <a:ln w="9525">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77" name="Oval 9"/>
          <p:cNvSpPr>
            <a:spLocks noChangeArrowheads="1"/>
          </p:cNvSpPr>
          <p:nvPr/>
        </p:nvSpPr>
        <p:spPr bwMode="auto">
          <a:xfrm>
            <a:off x="3779838" y="3068638"/>
            <a:ext cx="360362" cy="360362"/>
          </a:xfrm>
          <a:prstGeom prst="ellipse">
            <a:avLst/>
          </a:prstGeom>
          <a:solidFill>
            <a:srgbClr val="EAEAEA"/>
          </a:solidFill>
          <a:ln w="9525">
            <a:solidFill>
              <a:schemeClr val="tx1"/>
            </a:solidFill>
            <a:round/>
            <a:headEnd/>
            <a:tailEnd/>
          </a:ln>
          <a:effectLst/>
        </p:spPr>
        <p:txBody>
          <a:bodyPr wrap="none" anchor="ctr"/>
          <a:lstStyle/>
          <a:p>
            <a:endParaRPr lang="en-ZA">
              <a:solidFill>
                <a:srgbClr val="000066"/>
              </a:solidFill>
              <a:effectLst>
                <a:outerShdw blurRad="38100" dist="38100" dir="2700000" algn="tl">
                  <a:srgbClr val="000000">
                    <a:alpha val="43137"/>
                  </a:srgbClr>
                </a:outerShdw>
              </a:effectLst>
            </a:endParaRPr>
          </a:p>
        </p:txBody>
      </p:sp>
      <p:sp>
        <p:nvSpPr>
          <p:cNvPr id="723978" name="Oval 10"/>
          <p:cNvSpPr>
            <a:spLocks noChangeArrowheads="1"/>
          </p:cNvSpPr>
          <p:nvPr/>
        </p:nvSpPr>
        <p:spPr bwMode="auto">
          <a:xfrm>
            <a:off x="3275013" y="3141663"/>
            <a:ext cx="360362" cy="360362"/>
          </a:xfrm>
          <a:prstGeom prst="ellipse">
            <a:avLst/>
          </a:prstGeom>
          <a:solidFill>
            <a:srgbClr val="EAEAEA"/>
          </a:solidFill>
          <a:ln w="9525">
            <a:solidFill>
              <a:schemeClr val="tx1"/>
            </a:solidFill>
            <a:round/>
            <a:headEnd/>
            <a:tailEnd/>
          </a:ln>
          <a:effectLst/>
        </p:spPr>
        <p:txBody>
          <a:bodyPr wrap="none" anchor="ctr"/>
          <a:lstStyle/>
          <a:p>
            <a:endParaRPr lang="en-ZA">
              <a:solidFill>
                <a:srgbClr val="000066"/>
              </a:solidFill>
              <a:effectLst>
                <a:outerShdw blurRad="38100" dist="38100" dir="2700000" algn="tl">
                  <a:srgbClr val="000000">
                    <a:alpha val="43137"/>
                  </a:srgbClr>
                </a:outerShdw>
              </a:effectLst>
            </a:endParaRPr>
          </a:p>
        </p:txBody>
      </p:sp>
      <p:sp>
        <p:nvSpPr>
          <p:cNvPr id="723979" name="Oval 11"/>
          <p:cNvSpPr>
            <a:spLocks noChangeArrowheads="1"/>
          </p:cNvSpPr>
          <p:nvPr/>
        </p:nvSpPr>
        <p:spPr bwMode="auto">
          <a:xfrm>
            <a:off x="5003800" y="6021388"/>
            <a:ext cx="360363"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80" name="Oval 12"/>
          <p:cNvSpPr>
            <a:spLocks noChangeArrowheads="1"/>
          </p:cNvSpPr>
          <p:nvPr/>
        </p:nvSpPr>
        <p:spPr bwMode="auto">
          <a:xfrm>
            <a:off x="4500563" y="5373688"/>
            <a:ext cx="360362" cy="360362"/>
          </a:xfrm>
          <a:prstGeom prst="ellipse">
            <a:avLst/>
          </a:prstGeom>
          <a:solidFill>
            <a:srgbClr val="EAEAEA"/>
          </a:solidFill>
          <a:ln w="9525">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81" name="Oval 13"/>
          <p:cNvSpPr>
            <a:spLocks noChangeArrowheads="1"/>
          </p:cNvSpPr>
          <p:nvPr/>
        </p:nvSpPr>
        <p:spPr bwMode="auto">
          <a:xfrm>
            <a:off x="5435600" y="5084763"/>
            <a:ext cx="360363" cy="360362"/>
          </a:xfrm>
          <a:prstGeom prst="ellipse">
            <a:avLst/>
          </a:prstGeom>
          <a:solidFill>
            <a:srgbClr val="EAEAEA"/>
          </a:solidFill>
          <a:ln w="9525">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82" name="Oval 14"/>
          <p:cNvSpPr>
            <a:spLocks noChangeArrowheads="1"/>
          </p:cNvSpPr>
          <p:nvPr/>
        </p:nvSpPr>
        <p:spPr bwMode="auto">
          <a:xfrm>
            <a:off x="5003800" y="5373688"/>
            <a:ext cx="360363" cy="360362"/>
          </a:xfrm>
          <a:prstGeom prst="ellipse">
            <a:avLst/>
          </a:prstGeom>
          <a:solidFill>
            <a:srgbClr val="EAEAEA"/>
          </a:solidFill>
          <a:ln w="9525">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83" name="Oval 15"/>
          <p:cNvSpPr>
            <a:spLocks noChangeArrowheads="1"/>
          </p:cNvSpPr>
          <p:nvPr/>
        </p:nvSpPr>
        <p:spPr bwMode="auto">
          <a:xfrm>
            <a:off x="6659563" y="5084763"/>
            <a:ext cx="360362" cy="360362"/>
          </a:xfrm>
          <a:prstGeom prst="ellipse">
            <a:avLst/>
          </a:prstGeom>
          <a:solidFill>
            <a:srgbClr val="EAEAEA"/>
          </a:solidFill>
          <a:ln w="9525">
            <a:solidFill>
              <a:schemeClr val="tx1"/>
            </a:solidFill>
            <a:round/>
            <a:headEnd/>
            <a:tailEnd/>
          </a:ln>
          <a:effectLst/>
        </p:spPr>
        <p:txBody>
          <a:bodyPr wrap="none" anchor="ctr"/>
          <a:lstStyle/>
          <a:p>
            <a:endParaRPr lang="en-ZA">
              <a:solidFill>
                <a:srgbClr val="000066"/>
              </a:solidFill>
              <a:effectLst>
                <a:outerShdw blurRad="38100" dist="38100" dir="2700000" algn="tl">
                  <a:srgbClr val="000000">
                    <a:alpha val="43137"/>
                  </a:srgbClr>
                </a:outerShdw>
              </a:effectLst>
            </a:endParaRPr>
          </a:p>
        </p:txBody>
      </p:sp>
      <p:sp>
        <p:nvSpPr>
          <p:cNvPr id="50192" name="Rectangle 16"/>
          <p:cNvSpPr>
            <a:spLocks noGrp="1" noChangeArrowheads="1"/>
          </p:cNvSpPr>
          <p:nvPr>
            <p:ph type="title"/>
          </p:nvPr>
        </p:nvSpPr>
        <p:spPr>
          <a:xfrm>
            <a:off x="760413" y="188913"/>
            <a:ext cx="7772400" cy="792162"/>
          </a:xfrm>
        </p:spPr>
        <p:txBody>
          <a:bodyPr/>
          <a:lstStyle/>
          <a:p>
            <a:pPr eaLnBrk="1" hangingPunct="1"/>
            <a:r>
              <a:rPr lang="en-ZA" sz="4000" dirty="0">
                <a:solidFill>
                  <a:srgbClr val="0000CC"/>
                </a:solidFill>
              </a:rPr>
              <a:t>Audiology Training</a:t>
            </a:r>
            <a:endParaRPr lang="en-US" sz="4000" dirty="0">
              <a:solidFill>
                <a:srgbClr val="0000CC"/>
              </a:solidFill>
            </a:endParaRPr>
          </a:p>
        </p:txBody>
      </p:sp>
      <p:sp>
        <p:nvSpPr>
          <p:cNvPr id="723985" name="Oval 17"/>
          <p:cNvSpPr>
            <a:spLocks noChangeArrowheads="1"/>
          </p:cNvSpPr>
          <p:nvPr/>
        </p:nvSpPr>
        <p:spPr bwMode="auto">
          <a:xfrm>
            <a:off x="2916238" y="3213100"/>
            <a:ext cx="360362" cy="360363"/>
          </a:xfrm>
          <a:prstGeom prst="ellipse">
            <a:avLst/>
          </a:prstGeom>
          <a:solidFill>
            <a:srgbClr val="EAEAEA"/>
          </a:solidFill>
          <a:ln w="9525">
            <a:solidFill>
              <a:schemeClr val="tx1"/>
            </a:solidFill>
            <a:round/>
            <a:headEnd/>
            <a:tailEnd/>
          </a:ln>
          <a:effectLst/>
        </p:spPr>
        <p:txBody>
          <a:bodyPr wrap="none" anchor="ctr"/>
          <a:lstStyle/>
          <a:p>
            <a:endParaRPr lang="en-ZA">
              <a:solidFill>
                <a:srgbClr val="000066"/>
              </a:solidFill>
              <a:effectLst>
                <a:outerShdw blurRad="38100" dist="38100" dir="2700000" algn="tl">
                  <a:srgbClr val="000000">
                    <a:alpha val="43137"/>
                  </a:srgbClr>
                </a:outerShdw>
              </a:effectLst>
            </a:endParaRPr>
          </a:p>
        </p:txBody>
      </p:sp>
      <p:sp>
        <p:nvSpPr>
          <p:cNvPr id="723986" name="Oval 18"/>
          <p:cNvSpPr>
            <a:spLocks noChangeArrowheads="1"/>
          </p:cNvSpPr>
          <p:nvPr/>
        </p:nvSpPr>
        <p:spPr bwMode="auto">
          <a:xfrm>
            <a:off x="4716463" y="3932238"/>
            <a:ext cx="360362" cy="360362"/>
          </a:xfrm>
          <a:prstGeom prst="ellipse">
            <a:avLst/>
          </a:prstGeom>
          <a:solidFill>
            <a:srgbClr val="EAEAEA"/>
          </a:solidFill>
          <a:ln w="9525">
            <a:solidFill>
              <a:schemeClr val="tx1"/>
            </a:solidFill>
            <a:round/>
            <a:headEnd/>
            <a:tailEnd/>
          </a:ln>
          <a:effectLst/>
        </p:spPr>
        <p:txBody>
          <a:bodyPr wrap="none" anchor="ctr"/>
          <a:lstStyle/>
          <a:p>
            <a:endParaRPr lang="en-ZA">
              <a:solidFill>
                <a:srgbClr val="000066"/>
              </a:solidFill>
              <a:effectLst>
                <a:outerShdw blurRad="38100" dist="38100" dir="2700000" algn="tl">
                  <a:srgbClr val="000000">
                    <a:alpha val="43137"/>
                  </a:srgbClr>
                </a:outerShdw>
              </a:effectLst>
            </a:endParaRPr>
          </a:p>
        </p:txBody>
      </p:sp>
      <p:sp>
        <p:nvSpPr>
          <p:cNvPr id="723987" name="Oval 19"/>
          <p:cNvSpPr>
            <a:spLocks noChangeArrowheads="1"/>
          </p:cNvSpPr>
          <p:nvPr/>
        </p:nvSpPr>
        <p:spPr bwMode="auto">
          <a:xfrm>
            <a:off x="5364163" y="5948363"/>
            <a:ext cx="360362" cy="360362"/>
          </a:xfrm>
          <a:prstGeom prst="ellipse">
            <a:avLst/>
          </a:prstGeom>
          <a:solidFill>
            <a:srgbClr val="EAEAEA"/>
          </a:solidFill>
          <a:ln w="9525">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88" name="Oval 20"/>
          <p:cNvSpPr>
            <a:spLocks noChangeArrowheads="1"/>
          </p:cNvSpPr>
          <p:nvPr/>
        </p:nvSpPr>
        <p:spPr bwMode="auto">
          <a:xfrm>
            <a:off x="5580063" y="5661025"/>
            <a:ext cx="360362" cy="360363"/>
          </a:xfrm>
          <a:prstGeom prst="ellipse">
            <a:avLst/>
          </a:prstGeom>
          <a:solidFill>
            <a:srgbClr val="EAEAEA"/>
          </a:solidFill>
          <a:ln w="9525">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89" name="Oval 21"/>
          <p:cNvSpPr>
            <a:spLocks noChangeArrowheads="1"/>
          </p:cNvSpPr>
          <p:nvPr/>
        </p:nvSpPr>
        <p:spPr bwMode="auto">
          <a:xfrm>
            <a:off x="2195513" y="2636838"/>
            <a:ext cx="360362" cy="360362"/>
          </a:xfrm>
          <a:prstGeom prst="ellipse">
            <a:avLst/>
          </a:prstGeom>
          <a:solidFill>
            <a:srgbClr val="EAEAEA"/>
          </a:solidFill>
          <a:ln w="9525">
            <a:solidFill>
              <a:schemeClr val="tx1"/>
            </a:solidFill>
            <a:round/>
            <a:headEnd/>
            <a:tailEnd/>
          </a:ln>
          <a:effectLst/>
        </p:spPr>
        <p:txBody>
          <a:bodyPr wrap="none" anchor="ctr"/>
          <a:lstStyle/>
          <a:p>
            <a:endParaRPr lang="en-ZA">
              <a:solidFill>
                <a:srgbClr val="000066"/>
              </a:solidFill>
              <a:effectLst>
                <a:outerShdw blurRad="38100" dist="38100" dir="2700000" algn="tl">
                  <a:srgbClr val="000000">
                    <a:alpha val="43137"/>
                  </a:srgbClr>
                </a:outerShdw>
              </a:effectLst>
            </a:endParaRPr>
          </a:p>
        </p:txBody>
      </p:sp>
      <p:sp>
        <p:nvSpPr>
          <p:cNvPr id="22" name="Oval 5"/>
          <p:cNvSpPr>
            <a:spLocks noChangeArrowheads="1"/>
          </p:cNvSpPr>
          <p:nvPr/>
        </p:nvSpPr>
        <p:spPr bwMode="auto">
          <a:xfrm>
            <a:off x="6875934" y="476349"/>
            <a:ext cx="360362" cy="360363"/>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90185496"/>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7"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l="1973" t="2618"/>
          <a:stretch/>
        </p:blipFill>
        <p:spPr bwMode="auto">
          <a:xfrm>
            <a:off x="4716016" y="3546881"/>
            <a:ext cx="4427983" cy="3338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084168" y="116632"/>
            <a:ext cx="2736304" cy="400110"/>
          </a:xfrm>
          <a:prstGeom prst="rect">
            <a:avLst/>
          </a:prstGeom>
          <a:noFill/>
        </p:spPr>
        <p:txBody>
          <a:bodyPr wrap="square" rtlCol="0">
            <a:spAutoFit/>
          </a:bodyPr>
          <a:lstStyle/>
          <a:p>
            <a:r>
              <a:rPr lang="en-US" sz="2000" dirty="0" smtClean="0">
                <a:solidFill>
                  <a:srgbClr val="000066"/>
                </a:solidFill>
              </a:rPr>
              <a:t>Groote Schuur Hospital</a:t>
            </a:r>
            <a:endParaRPr lang="en-ZA" sz="2000" dirty="0">
              <a:solidFill>
                <a:srgbClr val="000066"/>
              </a:solidFill>
            </a:endParaRPr>
          </a:p>
        </p:txBody>
      </p:sp>
      <p:sp>
        <p:nvSpPr>
          <p:cNvPr id="6" name="TextBox 5"/>
          <p:cNvSpPr txBox="1"/>
          <p:nvPr/>
        </p:nvSpPr>
        <p:spPr>
          <a:xfrm>
            <a:off x="5940152" y="692696"/>
            <a:ext cx="3024336" cy="707886"/>
          </a:xfrm>
          <a:prstGeom prst="rect">
            <a:avLst/>
          </a:prstGeom>
          <a:noFill/>
        </p:spPr>
        <p:txBody>
          <a:bodyPr wrap="square" rtlCol="0">
            <a:spAutoFit/>
          </a:bodyPr>
          <a:lstStyle/>
          <a:p>
            <a:r>
              <a:rPr lang="en-US" sz="2000" dirty="0" smtClean="0">
                <a:solidFill>
                  <a:srgbClr val="000066"/>
                </a:solidFill>
              </a:rPr>
              <a:t>Red Cross War Memorial Children’s Hospital</a:t>
            </a:r>
            <a:endParaRPr lang="en-ZA" sz="2000" dirty="0">
              <a:solidFill>
                <a:srgbClr val="000066"/>
              </a:solidFill>
            </a:endParaRPr>
          </a:p>
        </p:txBody>
      </p:sp>
      <p:pic>
        <p:nvPicPr>
          <p:cNvPr id="93186" name="Picture 2" descr="http://web.uct.ac.za/depts/anaes/images/gsh.jpg"/>
          <p:cNvPicPr>
            <a:picLocks noChangeAspect="1" noChangeArrowheads="1"/>
          </p:cNvPicPr>
          <p:nvPr/>
        </p:nvPicPr>
        <p:blipFill>
          <a:blip r:embed="rId5" cstate="print">
            <a:extLst>
              <a:ext uri="{BEBA8EAE-BF5A-486C-A8C5-ECC9F3942E4B}">
                <a14:imgProps xmlns:a14="http://schemas.microsoft.com/office/drawing/2010/main">
                  <a14:imgLayer r:embed="rId6">
                    <a14:imgEffect>
                      <a14:sharpenSoften amount="50000"/>
                    </a14:imgEffect>
                    <a14:imgEffect>
                      <a14:colorTemperature colorTemp="72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0" y="3541054"/>
            <a:ext cx="4733857" cy="3327761"/>
          </a:xfrm>
          <a:prstGeom prst="rect">
            <a:avLst/>
          </a:prstGeom>
          <a:noFill/>
          <a:extLst>
            <a:ext uri="{909E8E84-426E-40DD-AFC4-6F175D3DCCD1}">
              <a14:hiddenFill xmlns:a14="http://schemas.microsoft.com/office/drawing/2010/main">
                <a:solidFill>
                  <a:srgbClr val="FFFFFF"/>
                </a:solidFill>
              </a14:hiddenFill>
            </a:ext>
          </a:extLst>
        </p:spPr>
      </p:pic>
      <p:pic>
        <p:nvPicPr>
          <p:cNvPr id="101378"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t="42101" b="5126"/>
          <a:stretch/>
        </p:blipFill>
        <p:spPr bwMode="auto">
          <a:xfrm>
            <a:off x="1" y="0"/>
            <a:ext cx="9143998" cy="3545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3"/>
          <p:cNvSpPr txBox="1">
            <a:spLocks noChangeArrowheads="1"/>
          </p:cNvSpPr>
          <p:nvPr/>
        </p:nvSpPr>
        <p:spPr>
          <a:xfrm>
            <a:off x="-1" y="2204864"/>
            <a:ext cx="9143999" cy="1336190"/>
          </a:xfrm>
          <a:prstGeom prst="rect">
            <a:avLst/>
          </a:prstGeom>
          <a:solidFill>
            <a:schemeClr val="bg1">
              <a:alpha val="51000"/>
            </a:schemeClr>
          </a:solidFill>
          <a:ln>
            <a:noFill/>
            <a:miter lim="800000"/>
            <a:headEnd/>
            <a:tailEnd/>
          </a:ln>
        </p:spPr>
        <p:txBody>
          <a:bodyPr lIns="108000" tIns="0" bIns="0"/>
          <a:lstStyle>
            <a:defPPr>
              <a:defRPr lang="en-US"/>
            </a:defPPr>
            <a:lvl1pPr algn="ctr" fontAlgn="auto">
              <a:spcBef>
                <a:spcPts val="0"/>
              </a:spcBef>
              <a:spcAft>
                <a:spcPts val="0"/>
              </a:spcAft>
              <a:defRPr sz="4400" b="1">
                <a:solidFill>
                  <a:srgbClr val="000066"/>
                </a:solidFill>
                <a:latin typeface="+mj-lt"/>
              </a:defRPr>
            </a:lvl1pPr>
            <a:lvl2pPr algn="ctr" eaLnBrk="0" fontAlgn="base" hangingPunct="0">
              <a:spcBef>
                <a:spcPct val="0"/>
              </a:spcBef>
              <a:spcAft>
                <a:spcPct val="0"/>
              </a:spcAft>
              <a:defRPr sz="4400">
                <a:solidFill>
                  <a:schemeClr val="tx2"/>
                </a:solidFill>
                <a:latin typeface="Times New Roman" pitchFamily="18" charset="0"/>
              </a:defRPr>
            </a:lvl2pPr>
            <a:lvl3pPr algn="ctr" eaLnBrk="0" fontAlgn="base" hangingPunct="0">
              <a:spcBef>
                <a:spcPct val="0"/>
              </a:spcBef>
              <a:spcAft>
                <a:spcPct val="0"/>
              </a:spcAft>
              <a:defRPr sz="4400">
                <a:solidFill>
                  <a:schemeClr val="tx2"/>
                </a:solidFill>
                <a:latin typeface="Times New Roman" pitchFamily="18" charset="0"/>
              </a:defRPr>
            </a:lvl3pPr>
            <a:lvl4pPr algn="ctr" eaLnBrk="0" fontAlgn="base" hangingPunct="0">
              <a:spcBef>
                <a:spcPct val="0"/>
              </a:spcBef>
              <a:spcAft>
                <a:spcPct val="0"/>
              </a:spcAft>
              <a:defRPr sz="4400">
                <a:solidFill>
                  <a:schemeClr val="tx2"/>
                </a:solidFill>
                <a:latin typeface="Times New Roman" pitchFamily="18" charset="0"/>
              </a:defRPr>
            </a:lvl4pPr>
            <a:lvl5pPr algn="ctr" eaLnBrk="0" fontAlgn="base" hangingPunct="0">
              <a:spcBef>
                <a:spcPct val="0"/>
              </a:spcBef>
              <a:spcAft>
                <a:spcPct val="0"/>
              </a:spcAft>
              <a:defRPr sz="4400">
                <a:solidFill>
                  <a:schemeClr val="tx2"/>
                </a:solidFill>
                <a:latin typeface="Times New Roman" pitchFamily="18" charset="0"/>
              </a:defRPr>
            </a:lvl5pPr>
            <a:lvl6pPr marL="457200" algn="ctr" fontAlgn="base">
              <a:spcBef>
                <a:spcPct val="0"/>
              </a:spcBef>
              <a:spcAft>
                <a:spcPct val="0"/>
              </a:spcAft>
              <a:defRPr sz="4400">
                <a:solidFill>
                  <a:schemeClr val="tx2"/>
                </a:solidFill>
                <a:latin typeface="Times New Roman" pitchFamily="18" charset="0"/>
              </a:defRPr>
            </a:lvl6pPr>
            <a:lvl7pPr marL="914400" algn="ctr" fontAlgn="base">
              <a:spcBef>
                <a:spcPct val="0"/>
              </a:spcBef>
              <a:spcAft>
                <a:spcPct val="0"/>
              </a:spcAft>
              <a:defRPr sz="4400">
                <a:solidFill>
                  <a:schemeClr val="tx2"/>
                </a:solidFill>
                <a:latin typeface="Times New Roman" pitchFamily="18" charset="0"/>
              </a:defRPr>
            </a:lvl7pPr>
            <a:lvl8pPr marL="1371600" algn="ctr" fontAlgn="base">
              <a:spcBef>
                <a:spcPct val="0"/>
              </a:spcBef>
              <a:spcAft>
                <a:spcPct val="0"/>
              </a:spcAft>
              <a:defRPr sz="4400">
                <a:solidFill>
                  <a:schemeClr val="tx2"/>
                </a:solidFill>
                <a:latin typeface="Times New Roman" pitchFamily="18" charset="0"/>
              </a:defRPr>
            </a:lvl8pPr>
            <a:lvl9pPr marL="1828800" algn="ctr" fontAlgn="base">
              <a:spcBef>
                <a:spcPct val="0"/>
              </a:spcBef>
              <a:spcAft>
                <a:spcPct val="0"/>
              </a:spcAft>
              <a:defRPr sz="4400">
                <a:solidFill>
                  <a:schemeClr val="tx2"/>
                </a:solidFill>
                <a:latin typeface="Times New Roman" pitchFamily="18" charset="0"/>
              </a:defRPr>
            </a:lvl9pPr>
          </a:lstStyle>
          <a:p>
            <a:r>
              <a:rPr lang="en-ZA" dirty="0"/>
              <a:t>University of Cape Town</a:t>
            </a:r>
            <a:br>
              <a:rPr lang="en-ZA" dirty="0"/>
            </a:br>
            <a:r>
              <a:rPr lang="en-ZA" dirty="0"/>
              <a:t>African </a:t>
            </a:r>
            <a:r>
              <a:rPr lang="en-ZA" dirty="0" smtClean="0"/>
              <a:t>ENT Specialist Training</a:t>
            </a:r>
            <a:endParaRPr lang="en-US" dirty="0"/>
          </a:p>
        </p:txBody>
      </p:sp>
    </p:spTree>
    <p:extLst>
      <p:ext uri="{BB962C8B-B14F-4D97-AF65-F5344CB8AC3E}">
        <p14:creationId xmlns:p14="http://schemas.microsoft.com/office/powerpoint/2010/main" val="3421310197"/>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 name="Picture 2" descr="http://arttribal.com/Africa.detailed.gif"/>
          <p:cNvPicPr>
            <a:picLocks noChangeAspect="1" noChangeArrowheads="1"/>
          </p:cNvPicPr>
          <p:nvPr/>
        </p:nvPicPr>
        <p:blipFill>
          <a:blip r:embed="rId3" r:link="rId5" cstate="print">
            <a:lum bright="-20000"/>
            <a:extLst>
              <a:ext uri="{BEBA8EAE-BF5A-486C-A8C5-ECC9F3942E4B}">
                <a14:imgProps xmlns:a14="http://schemas.microsoft.com/office/drawing/2010/main">
                  <a14:imgLayer r:embed="rId4">
                    <a14:imgEffect>
                      <a14:backgroundRemoval t="13785" b="94780" l="1690" r="97614">
                        <a14:foregroundMark x1="45527" y1="52365" x2="44135" y2="48777"/>
                        <a14:foregroundMark x1="84493" y1="80424" x2="89364" y2="72431"/>
                        <a14:backgroundMark x1="86083" y1="42577" x2="86083" y2="41599"/>
                        <a14:backgroundMark x1="80318" y1="36460" x2="74751" y2="28874"/>
                        <a14:backgroundMark x1="94930" y1="24470" x2="90755" y2="22594"/>
                        <a14:backgroundMark x1="25845" y1="15416" x2="25845" y2="15008"/>
                        <a14:backgroundMark x1="68688" y1="20392" x2="67694" y2="19413"/>
                        <a14:backgroundMark x1="39861" y1="59706" x2="37773" y2="58401"/>
                        <a14:backgroundMark x1="94732" y1="70147" x2="94732" y2="67945"/>
                        <a14:backgroundMark x1="83002" y1="77651" x2="83002" y2="78222"/>
                        <a14:backgroundMark x1="86183" y1="41843" x2="86183" y2="40865"/>
                        <a14:backgroundMark x1="50199" y1="90701" x2="50298" y2="91925"/>
                        <a14:backgroundMark x1="59145" y1="92414" x2="61730" y2="91925"/>
                        <a14:backgroundMark x1="68688" y1="87928" x2="68787" y2="85971"/>
                        <a14:backgroundMark x1="70577" y1="85155" x2="70775" y2="82382"/>
                        <a14:backgroundMark x1="41153" y1="59054" x2="41849" y2="59462"/>
                        <a14:backgroundMark x1="44036" y1="64519" x2="44831" y2="64763"/>
                        <a14:backgroundMark x1="39364" y1="52610" x2="38966" y2="53263"/>
                        <a14:backgroundMark x1="37276" y1="50653" x2="33996" y2="50489"/>
                        <a14:backgroundMark x1="19483" y1="49429" x2="21372" y2="48777"/>
                        <a14:backgroundMark x1="28330" y1="48940" x2="29324" y2="48042"/>
                        <a14:backgroundMark x1="13022" y1="47471" x2="14314" y2="48124"/>
                        <a14:backgroundMark x1="4970" y1="40375" x2="4970" y2="41436"/>
                        <a14:backgroundMark x1="3777" y1="37765" x2="4175" y2="38907"/>
                        <a14:backgroundMark x1="17694" y1="17292" x2="18489" y2="16150"/>
                        <a14:backgroundMark x1="20974" y1="16639" x2="19980" y2="16803"/>
                        <a14:backgroundMark x1="11133" y1="23002" x2="8052" y2="24307"/>
                        <a14:backgroundMark x1="28032" y1="14682" x2="26839" y2="14845"/>
                        <a14:backgroundMark x1="44732" y1="18352" x2="48410" y2="18108"/>
                        <a14:backgroundMark x1="53082" y1="20881" x2="55368" y2="18923"/>
                        <a14:backgroundMark x1="94235" y1="36786" x2="92644" y2="38010"/>
                        <a14:backgroundMark x1="92247" y1="47390" x2="91451" y2="48695"/>
                        <a14:backgroundMark x1="88270" y1="51713" x2="86779" y2="52610"/>
                        <a14:backgroundMark x1="80716" y1="58809" x2="83897" y2="58728"/>
                        <a14:backgroundMark x1="79722" y1="63132" x2="83897" y2="63132"/>
                        <a14:backgroundMark x1="81213" y1="65579" x2="83499" y2="65579"/>
                        <a14:backgroundMark x1="80417" y1="65824" x2="81312" y2="68026"/>
                        <a14:backgroundMark x1="80915" y1="68271" x2="81511" y2="69005"/>
                        <a14:backgroundMark x1="75050" y1="76101" x2="73857" y2="76509"/>
                        <a14:backgroundMark x1="76243" y1="74878" x2="77137" y2="74225"/>
                        <a14:backgroundMark x1="69781" y1="84910" x2="69781" y2="83687"/>
                      </a14:backgroundRemoval>
                    </a14:imgEffect>
                    <a14:imgEffect>
                      <a14:sharpenSoften amount="25000"/>
                    </a14:imgEffect>
                  </a14:imgLayer>
                </a14:imgProps>
              </a:ext>
              <a:ext uri="{28A0092B-C50C-407E-A947-70E740481C1C}">
                <a14:useLocalDpi xmlns:a14="http://schemas.microsoft.com/office/drawing/2010/main" val="0"/>
              </a:ext>
            </a:extLst>
          </a:blip>
          <a:srcRect l="1878" t="13873" r="2191" b="5138"/>
          <a:stretch>
            <a:fillRect/>
          </a:stretch>
        </p:blipFill>
        <p:spPr bwMode="auto">
          <a:xfrm>
            <a:off x="1622425" y="682625"/>
            <a:ext cx="5997575" cy="617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0706" name="Rectangle 2"/>
          <p:cNvSpPr>
            <a:spLocks noChangeArrowheads="1"/>
          </p:cNvSpPr>
          <p:nvPr/>
        </p:nvSpPr>
        <p:spPr bwMode="auto">
          <a:xfrm>
            <a:off x="2919413" y="1414463"/>
            <a:ext cx="9144000" cy="0"/>
          </a:xfrm>
          <a:prstGeom prst="rect">
            <a:avLst/>
          </a:prstGeom>
          <a:noFill/>
          <a:ln w="9525">
            <a:noFill/>
            <a:miter lim="800000"/>
            <a:headEnd/>
            <a:tailEnd/>
          </a:ln>
          <a:effectLst/>
        </p:spPr>
        <p:txBody>
          <a:bodyP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840707" name="Rectangle 3"/>
          <p:cNvSpPr>
            <a:spLocks noChangeArrowheads="1"/>
          </p:cNvSpPr>
          <p:nvPr/>
        </p:nvSpPr>
        <p:spPr bwMode="auto">
          <a:xfrm>
            <a:off x="2919413" y="1414463"/>
            <a:ext cx="9144000" cy="0"/>
          </a:xfrm>
          <a:prstGeom prst="rect">
            <a:avLst/>
          </a:prstGeom>
          <a:noFill/>
          <a:ln w="9525">
            <a:noFill/>
            <a:miter lim="800000"/>
            <a:headEnd/>
            <a:tailEnd/>
          </a:ln>
          <a:effectLst/>
        </p:spPr>
        <p:txBody>
          <a:bodyP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840712" name="Oval 8"/>
          <p:cNvSpPr>
            <a:spLocks noChangeArrowheads="1"/>
          </p:cNvSpPr>
          <p:nvPr/>
        </p:nvSpPr>
        <p:spPr bwMode="auto">
          <a:xfrm>
            <a:off x="4788024" y="3763888"/>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840726" name="Text Box 22"/>
          <p:cNvSpPr txBox="1">
            <a:spLocks noChangeArrowheads="1"/>
          </p:cNvSpPr>
          <p:nvPr/>
        </p:nvSpPr>
        <p:spPr bwMode="auto">
          <a:xfrm>
            <a:off x="1691680" y="5445224"/>
            <a:ext cx="2016125" cy="1323439"/>
          </a:xfrm>
          <a:prstGeom prst="rect">
            <a:avLst/>
          </a:prstGeom>
          <a:solidFill>
            <a:srgbClr val="FFFFFF"/>
          </a:solidFill>
          <a:ln>
            <a:solidFill>
              <a:schemeClr val="tx1">
                <a:lumMod val="50000"/>
              </a:schemeClr>
            </a:solidFill>
          </a:ln>
          <a:extLst/>
        </p:spPr>
        <p:txBody>
          <a:bodyPr wrap="square">
            <a:spAutoFit/>
          </a:bodyPr>
          <a:lstStyle>
            <a:lvl1pPr eaLnBrk="0" hangingPunct="0">
              <a:defRPr sz="3600" b="1">
                <a:solidFill>
                  <a:schemeClr val="tx1"/>
                </a:solidFill>
                <a:latin typeface="Times New Roman" pitchFamily="18" charset="0"/>
              </a:defRPr>
            </a:lvl1pPr>
            <a:lvl2pPr marL="742950" indent="-285750" eaLnBrk="0" hangingPunct="0">
              <a:defRPr sz="3600" b="1">
                <a:solidFill>
                  <a:schemeClr val="tx1"/>
                </a:solidFill>
                <a:latin typeface="Times New Roman" pitchFamily="18" charset="0"/>
              </a:defRPr>
            </a:lvl2pPr>
            <a:lvl3pPr marL="1143000" indent="-228600" eaLnBrk="0" hangingPunct="0">
              <a:defRPr sz="3600" b="1">
                <a:solidFill>
                  <a:schemeClr val="tx1"/>
                </a:solidFill>
                <a:latin typeface="Times New Roman" pitchFamily="18" charset="0"/>
              </a:defRPr>
            </a:lvl3pPr>
            <a:lvl4pPr marL="1600200" indent="-228600" eaLnBrk="0" hangingPunct="0">
              <a:defRPr sz="3600" b="1">
                <a:solidFill>
                  <a:schemeClr val="tx1"/>
                </a:solidFill>
                <a:latin typeface="Times New Roman" pitchFamily="18" charset="0"/>
              </a:defRPr>
            </a:lvl4pPr>
            <a:lvl5pPr marL="2057400" indent="-228600" eaLnBrk="0" hangingPunct="0">
              <a:defRPr sz="3600" b="1">
                <a:solidFill>
                  <a:schemeClr val="tx1"/>
                </a:solidFill>
                <a:latin typeface="Times New Roman" pitchFamily="18" charset="0"/>
              </a:defRPr>
            </a:lvl5pPr>
            <a:lvl6pPr marL="2514600" indent="-228600" algn="ctr" eaLnBrk="0" fontAlgn="base" hangingPunct="0">
              <a:spcBef>
                <a:spcPct val="20000"/>
              </a:spcBef>
              <a:spcAft>
                <a:spcPct val="0"/>
              </a:spcAft>
              <a:defRPr sz="3600" b="1">
                <a:solidFill>
                  <a:schemeClr val="tx1"/>
                </a:solidFill>
                <a:latin typeface="Times New Roman" pitchFamily="18" charset="0"/>
              </a:defRPr>
            </a:lvl6pPr>
            <a:lvl7pPr marL="2971800" indent="-228600" algn="ctr" eaLnBrk="0" fontAlgn="base" hangingPunct="0">
              <a:spcBef>
                <a:spcPct val="20000"/>
              </a:spcBef>
              <a:spcAft>
                <a:spcPct val="0"/>
              </a:spcAft>
              <a:defRPr sz="3600" b="1">
                <a:solidFill>
                  <a:schemeClr val="tx1"/>
                </a:solidFill>
                <a:latin typeface="Times New Roman" pitchFamily="18" charset="0"/>
              </a:defRPr>
            </a:lvl7pPr>
            <a:lvl8pPr marL="3429000" indent="-228600" algn="ctr" eaLnBrk="0" fontAlgn="base" hangingPunct="0">
              <a:spcBef>
                <a:spcPct val="20000"/>
              </a:spcBef>
              <a:spcAft>
                <a:spcPct val="0"/>
              </a:spcAft>
              <a:defRPr sz="3600" b="1">
                <a:solidFill>
                  <a:schemeClr val="tx1"/>
                </a:solidFill>
                <a:latin typeface="Times New Roman" pitchFamily="18" charset="0"/>
              </a:defRPr>
            </a:lvl8pPr>
            <a:lvl9pPr marL="3886200" indent="-228600" algn="ctr" eaLnBrk="0" fontAlgn="base" hangingPunct="0">
              <a:spcBef>
                <a:spcPct val="20000"/>
              </a:spcBef>
              <a:spcAft>
                <a:spcPct val="0"/>
              </a:spcAft>
              <a:defRPr sz="3600" b="1">
                <a:solidFill>
                  <a:schemeClr val="tx1"/>
                </a:solidFill>
                <a:latin typeface="Times New Roman" pitchFamily="18" charset="0"/>
              </a:defRPr>
            </a:lvl9pPr>
          </a:lstStyle>
          <a:p>
            <a:pPr eaLnBrk="1" hangingPunct="1">
              <a:spcBef>
                <a:spcPts val="3600"/>
              </a:spcBef>
            </a:pPr>
            <a:r>
              <a:rPr lang="en-ZA" sz="3200" b="0" dirty="0">
                <a:solidFill>
                  <a:srgbClr val="0000CC"/>
                </a:solidFill>
              </a:rPr>
              <a:t>Past</a:t>
            </a:r>
          </a:p>
          <a:p>
            <a:pPr eaLnBrk="1" hangingPunct="1">
              <a:spcBef>
                <a:spcPct val="50000"/>
              </a:spcBef>
            </a:pPr>
            <a:r>
              <a:rPr lang="en-ZA" sz="3200" b="0" dirty="0">
                <a:solidFill>
                  <a:srgbClr val="0000CC"/>
                </a:solidFill>
              </a:rPr>
              <a:t>Present</a:t>
            </a:r>
            <a:endParaRPr lang="en-US" sz="3200" b="0" dirty="0">
              <a:solidFill>
                <a:srgbClr val="0000CC"/>
              </a:solidFill>
            </a:endParaRPr>
          </a:p>
        </p:txBody>
      </p:sp>
      <p:sp>
        <p:nvSpPr>
          <p:cNvPr id="2" name="TextBox 1"/>
          <p:cNvSpPr txBox="1"/>
          <p:nvPr/>
        </p:nvSpPr>
        <p:spPr>
          <a:xfrm>
            <a:off x="1691680" y="4911551"/>
            <a:ext cx="2016224" cy="461665"/>
          </a:xfrm>
          <a:prstGeom prst="rect">
            <a:avLst/>
          </a:prstGeom>
          <a:solidFill>
            <a:schemeClr val="bg1"/>
          </a:solidFill>
          <a:ln>
            <a:solidFill>
              <a:schemeClr val="tx1">
                <a:lumMod val="50000"/>
              </a:schemeClr>
            </a:solidFill>
          </a:ln>
        </p:spPr>
        <p:txBody>
          <a:bodyPr wrap="square" rtlCol="0">
            <a:spAutoFit/>
          </a:bodyPr>
          <a:lstStyle/>
          <a:p>
            <a:r>
              <a:rPr lang="en-US" sz="2400" b="1" dirty="0">
                <a:solidFill>
                  <a:srgbClr val="FF0000"/>
                </a:solidFill>
              </a:rPr>
              <a:t>86% in Africa</a:t>
            </a:r>
            <a:endParaRPr lang="en-ZA" sz="2400" b="1" dirty="0">
              <a:solidFill>
                <a:srgbClr val="FF0000"/>
              </a:solidFill>
            </a:endParaRPr>
          </a:p>
        </p:txBody>
      </p:sp>
      <p:sp>
        <p:nvSpPr>
          <p:cNvPr id="31" name="Rectangle 3"/>
          <p:cNvSpPr>
            <a:spLocks noGrp="1" noChangeArrowheads="1"/>
          </p:cNvSpPr>
          <p:nvPr>
            <p:ph type="title"/>
          </p:nvPr>
        </p:nvSpPr>
        <p:spPr>
          <a:xfrm>
            <a:off x="468313" y="152400"/>
            <a:ext cx="8064500" cy="396875"/>
          </a:xfrm>
        </p:spPr>
        <p:txBody>
          <a:bodyPr/>
          <a:lstStyle/>
          <a:p>
            <a:pPr eaLnBrk="1" hangingPunct="1"/>
            <a:r>
              <a:rPr lang="en-US" sz="3600" dirty="0">
                <a:solidFill>
                  <a:srgbClr val="0000CC"/>
                </a:solidFill>
              </a:rPr>
              <a:t>UCT ENT </a:t>
            </a:r>
            <a:r>
              <a:rPr lang="en-US" sz="3600" dirty="0" smtClean="0">
                <a:solidFill>
                  <a:srgbClr val="0000CC"/>
                </a:solidFill>
              </a:rPr>
              <a:t>Residents (17)</a:t>
            </a:r>
            <a:endParaRPr lang="en-GB" sz="3600" dirty="0">
              <a:solidFill>
                <a:srgbClr val="0000CC"/>
              </a:solidFill>
            </a:endParaRPr>
          </a:p>
        </p:txBody>
      </p:sp>
      <p:sp>
        <p:nvSpPr>
          <p:cNvPr id="29" name="Oval 8"/>
          <p:cNvSpPr>
            <a:spLocks noChangeArrowheads="1"/>
          </p:cNvSpPr>
          <p:nvPr/>
        </p:nvSpPr>
        <p:spPr bwMode="auto">
          <a:xfrm>
            <a:off x="3635896" y="2780928"/>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32" name="Oval 8"/>
          <p:cNvSpPr>
            <a:spLocks noChangeArrowheads="1"/>
          </p:cNvSpPr>
          <p:nvPr/>
        </p:nvSpPr>
        <p:spPr bwMode="auto">
          <a:xfrm>
            <a:off x="2919413" y="2864525"/>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33" name="Oval 8"/>
          <p:cNvSpPr>
            <a:spLocks noChangeArrowheads="1"/>
          </p:cNvSpPr>
          <p:nvPr/>
        </p:nvSpPr>
        <p:spPr bwMode="auto">
          <a:xfrm>
            <a:off x="5652053" y="3429000"/>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34" name="Oval 8"/>
          <p:cNvSpPr>
            <a:spLocks noChangeArrowheads="1"/>
          </p:cNvSpPr>
          <p:nvPr/>
        </p:nvSpPr>
        <p:spPr bwMode="auto">
          <a:xfrm>
            <a:off x="6109253" y="3535288"/>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35" name="Oval 8"/>
          <p:cNvSpPr>
            <a:spLocks noChangeArrowheads="1"/>
          </p:cNvSpPr>
          <p:nvPr/>
        </p:nvSpPr>
        <p:spPr bwMode="auto">
          <a:xfrm>
            <a:off x="6152796" y="2780928"/>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36" name="Oval 8"/>
          <p:cNvSpPr>
            <a:spLocks noChangeArrowheads="1"/>
          </p:cNvSpPr>
          <p:nvPr/>
        </p:nvSpPr>
        <p:spPr bwMode="auto">
          <a:xfrm>
            <a:off x="5109587" y="5974676"/>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37" name="Oval 8"/>
          <p:cNvSpPr>
            <a:spLocks noChangeArrowheads="1"/>
          </p:cNvSpPr>
          <p:nvPr/>
        </p:nvSpPr>
        <p:spPr bwMode="auto">
          <a:xfrm>
            <a:off x="4925640" y="5445224"/>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38" name="Oval 8"/>
          <p:cNvSpPr>
            <a:spLocks noChangeArrowheads="1"/>
          </p:cNvSpPr>
          <p:nvPr/>
        </p:nvSpPr>
        <p:spPr bwMode="auto">
          <a:xfrm>
            <a:off x="5428332" y="5249277"/>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39" name="Oval 8"/>
          <p:cNvSpPr>
            <a:spLocks noChangeArrowheads="1"/>
          </p:cNvSpPr>
          <p:nvPr/>
        </p:nvSpPr>
        <p:spPr bwMode="auto">
          <a:xfrm>
            <a:off x="5473824" y="5144514"/>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41" name="Oval 8"/>
          <p:cNvSpPr>
            <a:spLocks noChangeArrowheads="1"/>
          </p:cNvSpPr>
          <p:nvPr/>
        </p:nvSpPr>
        <p:spPr bwMode="auto">
          <a:xfrm>
            <a:off x="5741156" y="4604592"/>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43" name="Oval 8"/>
          <p:cNvSpPr>
            <a:spLocks noChangeArrowheads="1"/>
          </p:cNvSpPr>
          <p:nvPr/>
        </p:nvSpPr>
        <p:spPr bwMode="auto">
          <a:xfrm>
            <a:off x="4384355" y="5373383"/>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44" name="Oval 8"/>
          <p:cNvSpPr>
            <a:spLocks noChangeArrowheads="1"/>
          </p:cNvSpPr>
          <p:nvPr/>
        </p:nvSpPr>
        <p:spPr bwMode="auto">
          <a:xfrm>
            <a:off x="4576993" y="1316645"/>
            <a:ext cx="457200" cy="457200"/>
          </a:xfrm>
          <a:prstGeom prst="ellipse">
            <a:avLst/>
          </a:prstGeom>
          <a:solidFill>
            <a:srgbClr val="FF00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45" name="Oval 8"/>
          <p:cNvSpPr>
            <a:spLocks noChangeArrowheads="1"/>
          </p:cNvSpPr>
          <p:nvPr/>
        </p:nvSpPr>
        <p:spPr bwMode="auto">
          <a:xfrm>
            <a:off x="3059832" y="6237312"/>
            <a:ext cx="457200" cy="457200"/>
          </a:xfrm>
          <a:prstGeom prst="ellipse">
            <a:avLst/>
          </a:prstGeom>
          <a:solidFill>
            <a:srgbClr val="FF00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46" name="Oval 8"/>
          <p:cNvSpPr>
            <a:spLocks noChangeArrowheads="1"/>
          </p:cNvSpPr>
          <p:nvPr/>
        </p:nvSpPr>
        <p:spPr bwMode="auto">
          <a:xfrm>
            <a:off x="3059832" y="5601714"/>
            <a:ext cx="457200" cy="419574"/>
          </a:xfrm>
          <a:prstGeom prst="ellipse">
            <a:avLst/>
          </a:prstGeom>
          <a:solidFill>
            <a:srgbClr val="FFFF00"/>
          </a:solidFill>
          <a:ln w="57150">
            <a:solidFill>
              <a:schemeClr val="bg2"/>
            </a:solidFill>
            <a:round/>
            <a:headEnd/>
            <a:tailEnd/>
          </a:ln>
          <a:effectLst/>
        </p:spPr>
        <p:txBody>
          <a:bodyPr wrap="square"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25" name="Oval 8"/>
          <p:cNvSpPr>
            <a:spLocks noChangeArrowheads="1"/>
          </p:cNvSpPr>
          <p:nvPr/>
        </p:nvSpPr>
        <p:spPr bwMode="auto">
          <a:xfrm>
            <a:off x="4329763" y="1268236"/>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26" name="Oval 8"/>
          <p:cNvSpPr>
            <a:spLocks noChangeArrowheads="1"/>
          </p:cNvSpPr>
          <p:nvPr/>
        </p:nvSpPr>
        <p:spPr bwMode="auto">
          <a:xfrm>
            <a:off x="4449022" y="5520396"/>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47" name="Oval 8"/>
          <p:cNvSpPr>
            <a:spLocks noChangeArrowheads="1"/>
          </p:cNvSpPr>
          <p:nvPr/>
        </p:nvSpPr>
        <p:spPr bwMode="auto">
          <a:xfrm>
            <a:off x="5541795" y="5012294"/>
            <a:ext cx="457200" cy="519351"/>
          </a:xfrm>
          <a:prstGeom prst="ellipse">
            <a:avLst/>
          </a:prstGeom>
          <a:solidFill>
            <a:srgbClr val="FFFF00"/>
          </a:solidFill>
          <a:ln w="57150">
            <a:solidFill>
              <a:schemeClr val="bg2"/>
            </a:solidFill>
            <a:round/>
            <a:headEnd/>
            <a:tailEnd/>
          </a:ln>
          <a:effectLst/>
        </p:spPr>
        <p:txBody>
          <a:bodyPr anchor="ctr">
            <a:spAutoFit/>
          </a:bodyPr>
          <a:lstStyle/>
          <a:p>
            <a:endParaRPr lang="en-ZA">
              <a:solidFill>
                <a:srgbClr val="000066"/>
              </a:solidFill>
              <a:effectLst>
                <a:outerShdw blurRad="38100" dist="38100" dir="2700000" algn="tl">
                  <a:srgbClr val="000000">
                    <a:alpha val="43137"/>
                  </a:srgbClr>
                </a:outerShdw>
              </a:effectLst>
            </a:endParaRPr>
          </a:p>
        </p:txBody>
      </p:sp>
      <p:sp>
        <p:nvSpPr>
          <p:cNvPr id="28" name="Oval 8"/>
          <p:cNvSpPr>
            <a:spLocks noChangeArrowheads="1"/>
          </p:cNvSpPr>
          <p:nvPr/>
        </p:nvSpPr>
        <p:spPr bwMode="auto">
          <a:xfrm>
            <a:off x="5604878" y="4884941"/>
            <a:ext cx="457200" cy="519351"/>
          </a:xfrm>
          <a:prstGeom prst="ellipse">
            <a:avLst/>
          </a:prstGeom>
          <a:solidFill>
            <a:srgbClr val="FF0000"/>
          </a:solidFill>
          <a:ln w="57150">
            <a:solidFill>
              <a:schemeClr val="bg2"/>
            </a:solidFill>
            <a:round/>
            <a:headEnd/>
            <a:tailEnd/>
          </a:ln>
          <a:effectLst/>
        </p:spPr>
        <p:txBody>
          <a:bodyPr anchor="ctr">
            <a:spAutoFit/>
          </a:bodyPr>
          <a:lstStyle/>
          <a:p>
            <a:endParaRPr lang="en-ZA">
              <a:solidFill>
                <a:srgbClr val="000066"/>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183812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40712"/>
                                        </p:tgtEl>
                                        <p:attrNameLst>
                                          <p:attrName>style.visibility</p:attrName>
                                        </p:attrNameLst>
                                      </p:cBhvr>
                                      <p:to>
                                        <p:strVal val="visible"/>
                                      </p:to>
                                    </p:set>
                                    <p:anim calcmode="lin" valueType="num">
                                      <p:cBhvr>
                                        <p:cTn id="7" dur="500" fill="hold"/>
                                        <p:tgtEl>
                                          <p:spTgt spid="840712"/>
                                        </p:tgtEl>
                                        <p:attrNameLst>
                                          <p:attrName>ppt_w</p:attrName>
                                        </p:attrNameLst>
                                      </p:cBhvr>
                                      <p:tavLst>
                                        <p:tav tm="0">
                                          <p:val>
                                            <p:fltVal val="0"/>
                                          </p:val>
                                        </p:tav>
                                        <p:tav tm="100000">
                                          <p:val>
                                            <p:strVal val="#ppt_w"/>
                                          </p:val>
                                        </p:tav>
                                      </p:tavLst>
                                    </p:anim>
                                    <p:anim calcmode="lin" valueType="num">
                                      <p:cBhvr>
                                        <p:cTn id="8" dur="500" fill="hold"/>
                                        <p:tgtEl>
                                          <p:spTgt spid="840712"/>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500" fill="hold"/>
                                        <p:tgtEl>
                                          <p:spTgt spid="34"/>
                                        </p:tgtEl>
                                        <p:attrNameLst>
                                          <p:attrName>ppt_w</p:attrName>
                                        </p:attrNameLst>
                                      </p:cBhvr>
                                      <p:tavLst>
                                        <p:tav tm="0">
                                          <p:val>
                                            <p:fltVal val="0"/>
                                          </p:val>
                                        </p:tav>
                                        <p:tav tm="100000">
                                          <p:val>
                                            <p:strVal val="#ppt_w"/>
                                          </p:val>
                                        </p:tav>
                                      </p:tavLst>
                                    </p:anim>
                                    <p:anim calcmode="lin" valueType="num">
                                      <p:cBhvr>
                                        <p:cTn id="24" dur="500" fill="hold"/>
                                        <p:tgtEl>
                                          <p:spTgt spid="3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fill="hold"/>
                                        <p:tgtEl>
                                          <p:spTgt spid="36"/>
                                        </p:tgtEl>
                                        <p:attrNameLst>
                                          <p:attrName>ppt_w</p:attrName>
                                        </p:attrNameLst>
                                      </p:cBhvr>
                                      <p:tavLst>
                                        <p:tav tm="0">
                                          <p:val>
                                            <p:fltVal val="0"/>
                                          </p:val>
                                        </p:tav>
                                        <p:tav tm="100000">
                                          <p:val>
                                            <p:strVal val="#ppt_w"/>
                                          </p:val>
                                        </p:tav>
                                      </p:tavLst>
                                    </p:anim>
                                    <p:anim calcmode="lin" valueType="num">
                                      <p:cBhvr>
                                        <p:cTn id="32" dur="500" fill="hold"/>
                                        <p:tgtEl>
                                          <p:spTgt spid="36"/>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p:cTn id="35" dur="500" fill="hold"/>
                                        <p:tgtEl>
                                          <p:spTgt spid="37"/>
                                        </p:tgtEl>
                                        <p:attrNameLst>
                                          <p:attrName>ppt_w</p:attrName>
                                        </p:attrNameLst>
                                      </p:cBhvr>
                                      <p:tavLst>
                                        <p:tav tm="0">
                                          <p:val>
                                            <p:fltVal val="0"/>
                                          </p:val>
                                        </p:tav>
                                        <p:tav tm="100000">
                                          <p:val>
                                            <p:strVal val="#ppt_w"/>
                                          </p:val>
                                        </p:tav>
                                      </p:tavLst>
                                    </p:anim>
                                    <p:anim calcmode="lin" valueType="num">
                                      <p:cBhvr>
                                        <p:cTn id="36" dur="500" fill="hold"/>
                                        <p:tgtEl>
                                          <p:spTgt spid="37"/>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p:cTn id="39" dur="500" fill="hold"/>
                                        <p:tgtEl>
                                          <p:spTgt spid="38"/>
                                        </p:tgtEl>
                                        <p:attrNameLst>
                                          <p:attrName>ppt_w</p:attrName>
                                        </p:attrNameLst>
                                      </p:cBhvr>
                                      <p:tavLst>
                                        <p:tav tm="0">
                                          <p:val>
                                            <p:fltVal val="0"/>
                                          </p:val>
                                        </p:tav>
                                        <p:tav tm="100000">
                                          <p:val>
                                            <p:strVal val="#ppt_w"/>
                                          </p:val>
                                        </p:tav>
                                      </p:tavLst>
                                    </p:anim>
                                    <p:anim calcmode="lin" valueType="num">
                                      <p:cBhvr>
                                        <p:cTn id="40" dur="500" fill="hold"/>
                                        <p:tgtEl>
                                          <p:spTgt spid="38"/>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p:cTn id="47" dur="500" fill="hold"/>
                                        <p:tgtEl>
                                          <p:spTgt spid="41"/>
                                        </p:tgtEl>
                                        <p:attrNameLst>
                                          <p:attrName>ppt_w</p:attrName>
                                        </p:attrNameLst>
                                      </p:cBhvr>
                                      <p:tavLst>
                                        <p:tav tm="0">
                                          <p:val>
                                            <p:fltVal val="0"/>
                                          </p:val>
                                        </p:tav>
                                        <p:tav tm="100000">
                                          <p:val>
                                            <p:strVal val="#ppt_w"/>
                                          </p:val>
                                        </p:tav>
                                      </p:tavLst>
                                    </p:anim>
                                    <p:anim calcmode="lin" valueType="num">
                                      <p:cBhvr>
                                        <p:cTn id="48" dur="500" fill="hold"/>
                                        <p:tgtEl>
                                          <p:spTgt spid="41"/>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p:cTn id="51" dur="500" fill="hold"/>
                                        <p:tgtEl>
                                          <p:spTgt spid="43"/>
                                        </p:tgtEl>
                                        <p:attrNameLst>
                                          <p:attrName>ppt_w</p:attrName>
                                        </p:attrNameLst>
                                      </p:cBhvr>
                                      <p:tavLst>
                                        <p:tav tm="0">
                                          <p:val>
                                            <p:fltVal val="0"/>
                                          </p:val>
                                        </p:tav>
                                        <p:tav tm="100000">
                                          <p:val>
                                            <p:strVal val="#ppt_w"/>
                                          </p:val>
                                        </p:tav>
                                      </p:tavLst>
                                    </p:anim>
                                    <p:anim calcmode="lin" valueType="num">
                                      <p:cBhvr>
                                        <p:cTn id="52" dur="500" fill="hold"/>
                                        <p:tgtEl>
                                          <p:spTgt spid="43"/>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p:cTn id="55" dur="500" fill="hold"/>
                                        <p:tgtEl>
                                          <p:spTgt spid="44"/>
                                        </p:tgtEl>
                                        <p:attrNameLst>
                                          <p:attrName>ppt_w</p:attrName>
                                        </p:attrNameLst>
                                      </p:cBhvr>
                                      <p:tavLst>
                                        <p:tav tm="0">
                                          <p:val>
                                            <p:fltVal val="0"/>
                                          </p:val>
                                        </p:tav>
                                        <p:tav tm="100000">
                                          <p:val>
                                            <p:strVal val="#ppt_w"/>
                                          </p:val>
                                        </p:tav>
                                      </p:tavLst>
                                    </p:anim>
                                    <p:anim calcmode="lin" valueType="num">
                                      <p:cBhvr>
                                        <p:cTn id="56" dur="500" fill="hold"/>
                                        <p:tgtEl>
                                          <p:spTgt spid="44"/>
                                        </p:tgtEl>
                                        <p:attrNameLst>
                                          <p:attrName>ppt_h</p:attrName>
                                        </p:attrNameLst>
                                      </p:cBhvr>
                                      <p:tavLst>
                                        <p:tav tm="0">
                                          <p:val>
                                            <p:fltVal val="0"/>
                                          </p:val>
                                        </p:tav>
                                        <p:tav tm="100000">
                                          <p:val>
                                            <p:strVal val="#ppt_h"/>
                                          </p:val>
                                        </p:tav>
                                      </p:tavLst>
                                    </p:anim>
                                  </p:childTnLst>
                                </p:cTn>
                              </p:par>
                              <p:par>
                                <p:cTn id="57" presetID="23" presetClass="entr" presetSubtype="16"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childTnLst>
                                </p:cTn>
                              </p:par>
                              <p:par>
                                <p:cTn id="61" presetID="53" presetClass="entr" presetSubtype="16" fill="hold" grpId="0" nodeType="with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p:cTn id="63" dur="500" fill="hold"/>
                                        <p:tgtEl>
                                          <p:spTgt spid="47"/>
                                        </p:tgtEl>
                                        <p:attrNameLst>
                                          <p:attrName>ppt_w</p:attrName>
                                        </p:attrNameLst>
                                      </p:cBhvr>
                                      <p:tavLst>
                                        <p:tav tm="0">
                                          <p:val>
                                            <p:fltVal val="0"/>
                                          </p:val>
                                        </p:tav>
                                        <p:tav tm="100000">
                                          <p:val>
                                            <p:strVal val="#ppt_w"/>
                                          </p:val>
                                        </p:tav>
                                      </p:tavLst>
                                    </p:anim>
                                    <p:anim calcmode="lin" valueType="num">
                                      <p:cBhvr>
                                        <p:cTn id="64" dur="500" fill="hold"/>
                                        <p:tgtEl>
                                          <p:spTgt spid="47"/>
                                        </p:tgtEl>
                                        <p:attrNameLst>
                                          <p:attrName>ppt_h</p:attrName>
                                        </p:attrNameLst>
                                      </p:cBhvr>
                                      <p:tavLst>
                                        <p:tav tm="0">
                                          <p:val>
                                            <p:fltVal val="0"/>
                                          </p:val>
                                        </p:tav>
                                        <p:tav tm="100000">
                                          <p:val>
                                            <p:strVal val="#ppt_h"/>
                                          </p:val>
                                        </p:tav>
                                      </p:tavLst>
                                    </p:anim>
                                    <p:animEffect transition="in" filter="fade">
                                      <p:cBhvr>
                                        <p:cTn id="65" dur="500"/>
                                        <p:tgtEl>
                                          <p:spTgt spid="47"/>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p:cTn id="68" dur="500" fill="hold"/>
                                        <p:tgtEl>
                                          <p:spTgt spid="28"/>
                                        </p:tgtEl>
                                        <p:attrNameLst>
                                          <p:attrName>ppt_w</p:attrName>
                                        </p:attrNameLst>
                                      </p:cBhvr>
                                      <p:tavLst>
                                        <p:tav tm="0">
                                          <p:val>
                                            <p:fltVal val="0"/>
                                          </p:val>
                                        </p:tav>
                                        <p:tav tm="100000">
                                          <p:val>
                                            <p:strVal val="#ppt_w"/>
                                          </p:val>
                                        </p:tav>
                                      </p:tavLst>
                                    </p:anim>
                                    <p:anim calcmode="lin" valueType="num">
                                      <p:cBhvr>
                                        <p:cTn id="69" dur="500" fill="hold"/>
                                        <p:tgtEl>
                                          <p:spTgt spid="28"/>
                                        </p:tgtEl>
                                        <p:attrNameLst>
                                          <p:attrName>ppt_h</p:attrName>
                                        </p:attrNameLst>
                                      </p:cBhvr>
                                      <p:tavLst>
                                        <p:tav tm="0">
                                          <p:val>
                                            <p:fltVal val="0"/>
                                          </p:val>
                                        </p:tav>
                                        <p:tav tm="100000">
                                          <p:val>
                                            <p:strVal val="#ppt_h"/>
                                          </p:val>
                                        </p:tav>
                                      </p:tavLst>
                                    </p:anim>
                                    <p:animEffect transition="in" filter="fade">
                                      <p:cBhvr>
                                        <p:cTn id="70" dur="500"/>
                                        <p:tgtEl>
                                          <p:spTgt spid="28"/>
                                        </p:tgtEl>
                                      </p:cBhvr>
                                    </p:animEffect>
                                  </p:childTnLst>
                                </p:cTn>
                              </p:par>
                              <p:par>
                                <p:cTn id="71" presetID="23" presetClass="entr" presetSubtype="16"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500" fill="hold"/>
                                        <p:tgtEl>
                                          <p:spTgt spid="25"/>
                                        </p:tgtEl>
                                        <p:attrNameLst>
                                          <p:attrName>ppt_w</p:attrName>
                                        </p:attrNameLst>
                                      </p:cBhvr>
                                      <p:tavLst>
                                        <p:tav tm="0">
                                          <p:val>
                                            <p:fltVal val="0"/>
                                          </p:val>
                                        </p:tav>
                                        <p:tav tm="100000">
                                          <p:val>
                                            <p:strVal val="#ppt_w"/>
                                          </p:val>
                                        </p:tav>
                                      </p:tavLst>
                                    </p:anim>
                                    <p:anim calcmode="lin" valueType="num">
                                      <p:cBhvr>
                                        <p:cTn id="74" dur="500" fill="hold"/>
                                        <p:tgtEl>
                                          <p:spTgt spid="25"/>
                                        </p:tgtEl>
                                        <p:attrNameLst>
                                          <p:attrName>ppt_h</p:attrName>
                                        </p:attrNameLst>
                                      </p:cBhvr>
                                      <p:tavLst>
                                        <p:tav tm="0">
                                          <p:val>
                                            <p:fltVal val="0"/>
                                          </p:val>
                                        </p:tav>
                                        <p:tav tm="100000">
                                          <p:val>
                                            <p:strVal val="#ppt_h"/>
                                          </p:val>
                                        </p:tav>
                                      </p:tavLst>
                                    </p:anim>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0712" grpId="0" animBg="1"/>
      <p:bldP spid="2" grpId="0" animBg="1"/>
      <p:bldP spid="29" grpId="0" animBg="1"/>
      <p:bldP spid="32" grpId="0" animBg="1"/>
      <p:bldP spid="33" grpId="0" animBg="1"/>
      <p:bldP spid="34" grpId="0" animBg="1"/>
      <p:bldP spid="35" grpId="0" animBg="1"/>
      <p:bldP spid="36" grpId="0" animBg="1"/>
      <p:bldP spid="37" grpId="0" animBg="1"/>
      <p:bldP spid="38" grpId="0" animBg="1"/>
      <p:bldP spid="39" grpId="0" animBg="1"/>
      <p:bldP spid="41" grpId="0" animBg="1"/>
      <p:bldP spid="43" grpId="0" animBg="1"/>
      <p:bldP spid="44" grpId="0" animBg="1"/>
      <p:bldP spid="25" grpId="0" animBg="1"/>
      <p:bldP spid="26" grpId="0" animBg="1"/>
      <p:bldP spid="47" grpId="0" animBg="1"/>
      <p:bldP spid="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7"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l="1973" t="2618"/>
          <a:stretch/>
        </p:blipFill>
        <p:spPr bwMode="auto">
          <a:xfrm>
            <a:off x="4716016" y="3546881"/>
            <a:ext cx="4427983" cy="3338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084168" y="116632"/>
            <a:ext cx="2736304" cy="400110"/>
          </a:xfrm>
          <a:prstGeom prst="rect">
            <a:avLst/>
          </a:prstGeom>
          <a:noFill/>
        </p:spPr>
        <p:txBody>
          <a:bodyPr wrap="square" rtlCol="0">
            <a:spAutoFit/>
          </a:bodyPr>
          <a:lstStyle/>
          <a:p>
            <a:r>
              <a:rPr lang="en-US" sz="2000" dirty="0" smtClean="0">
                <a:solidFill>
                  <a:srgbClr val="000066"/>
                </a:solidFill>
              </a:rPr>
              <a:t>Groote Schuur Hospital</a:t>
            </a:r>
            <a:endParaRPr lang="en-ZA" sz="2000" dirty="0">
              <a:solidFill>
                <a:srgbClr val="000066"/>
              </a:solidFill>
            </a:endParaRPr>
          </a:p>
        </p:txBody>
      </p:sp>
      <p:sp>
        <p:nvSpPr>
          <p:cNvPr id="6" name="TextBox 5"/>
          <p:cNvSpPr txBox="1"/>
          <p:nvPr/>
        </p:nvSpPr>
        <p:spPr>
          <a:xfrm>
            <a:off x="5940152" y="692696"/>
            <a:ext cx="3024336" cy="707886"/>
          </a:xfrm>
          <a:prstGeom prst="rect">
            <a:avLst/>
          </a:prstGeom>
          <a:noFill/>
        </p:spPr>
        <p:txBody>
          <a:bodyPr wrap="square" rtlCol="0">
            <a:spAutoFit/>
          </a:bodyPr>
          <a:lstStyle/>
          <a:p>
            <a:r>
              <a:rPr lang="en-US" sz="2000" dirty="0" smtClean="0">
                <a:solidFill>
                  <a:srgbClr val="000066"/>
                </a:solidFill>
              </a:rPr>
              <a:t>Red Cross War Memorial Children’s Hospital</a:t>
            </a:r>
            <a:endParaRPr lang="en-ZA" sz="2000" dirty="0">
              <a:solidFill>
                <a:srgbClr val="000066"/>
              </a:solidFill>
            </a:endParaRPr>
          </a:p>
        </p:txBody>
      </p:sp>
      <p:pic>
        <p:nvPicPr>
          <p:cNvPr id="93186" name="Picture 2" descr="http://web.uct.ac.za/depts/anaes/images/gsh.jpg"/>
          <p:cNvPicPr>
            <a:picLocks noChangeAspect="1" noChangeArrowheads="1"/>
          </p:cNvPicPr>
          <p:nvPr/>
        </p:nvPicPr>
        <p:blipFill>
          <a:blip r:embed="rId5" cstate="print">
            <a:extLst>
              <a:ext uri="{BEBA8EAE-BF5A-486C-A8C5-ECC9F3942E4B}">
                <a14:imgProps xmlns:a14="http://schemas.microsoft.com/office/drawing/2010/main">
                  <a14:imgLayer r:embed="rId6">
                    <a14:imgEffect>
                      <a14:sharpenSoften amount="50000"/>
                    </a14:imgEffect>
                    <a14:imgEffect>
                      <a14:colorTemperature colorTemp="72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0" y="3541054"/>
            <a:ext cx="4733857" cy="3327761"/>
          </a:xfrm>
          <a:prstGeom prst="rect">
            <a:avLst/>
          </a:prstGeom>
          <a:noFill/>
          <a:extLst>
            <a:ext uri="{909E8E84-426E-40DD-AFC4-6F175D3DCCD1}">
              <a14:hiddenFill xmlns:a14="http://schemas.microsoft.com/office/drawing/2010/main">
                <a:solidFill>
                  <a:srgbClr val="FFFFFF"/>
                </a:solidFill>
              </a14:hiddenFill>
            </a:ext>
          </a:extLst>
        </p:spPr>
      </p:pic>
      <p:pic>
        <p:nvPicPr>
          <p:cNvPr id="101378"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t="42101" b="5126"/>
          <a:stretch/>
        </p:blipFill>
        <p:spPr bwMode="auto">
          <a:xfrm>
            <a:off x="1" y="0"/>
            <a:ext cx="9143998" cy="3545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3"/>
          <p:cNvSpPr txBox="1">
            <a:spLocks noChangeArrowheads="1"/>
          </p:cNvSpPr>
          <p:nvPr/>
        </p:nvSpPr>
        <p:spPr>
          <a:xfrm>
            <a:off x="-1" y="2204864"/>
            <a:ext cx="9143999" cy="1336190"/>
          </a:xfrm>
          <a:prstGeom prst="rect">
            <a:avLst/>
          </a:prstGeom>
          <a:solidFill>
            <a:schemeClr val="bg1">
              <a:alpha val="51000"/>
            </a:schemeClr>
          </a:solidFill>
          <a:ln>
            <a:noFill/>
            <a:miter lim="800000"/>
            <a:headEnd/>
            <a:tailEnd/>
          </a:ln>
        </p:spPr>
        <p:txBody>
          <a:bodyPr lIns="108000" tIns="0" bIns="0"/>
          <a:lstStyle>
            <a:defPPr>
              <a:defRPr lang="en-US"/>
            </a:defPPr>
            <a:lvl1pPr algn="ctr" fontAlgn="auto">
              <a:spcBef>
                <a:spcPts val="0"/>
              </a:spcBef>
              <a:spcAft>
                <a:spcPts val="0"/>
              </a:spcAft>
              <a:defRPr sz="4400" b="1">
                <a:solidFill>
                  <a:srgbClr val="000066"/>
                </a:solidFill>
                <a:latin typeface="+mj-lt"/>
              </a:defRPr>
            </a:lvl1pPr>
            <a:lvl2pPr algn="ctr" eaLnBrk="0" fontAlgn="base" hangingPunct="0">
              <a:spcBef>
                <a:spcPct val="0"/>
              </a:spcBef>
              <a:spcAft>
                <a:spcPct val="0"/>
              </a:spcAft>
              <a:defRPr sz="4400">
                <a:solidFill>
                  <a:schemeClr val="tx2"/>
                </a:solidFill>
                <a:latin typeface="Times New Roman" pitchFamily="18" charset="0"/>
              </a:defRPr>
            </a:lvl2pPr>
            <a:lvl3pPr algn="ctr" eaLnBrk="0" fontAlgn="base" hangingPunct="0">
              <a:spcBef>
                <a:spcPct val="0"/>
              </a:spcBef>
              <a:spcAft>
                <a:spcPct val="0"/>
              </a:spcAft>
              <a:defRPr sz="4400">
                <a:solidFill>
                  <a:schemeClr val="tx2"/>
                </a:solidFill>
                <a:latin typeface="Times New Roman" pitchFamily="18" charset="0"/>
              </a:defRPr>
            </a:lvl3pPr>
            <a:lvl4pPr algn="ctr" eaLnBrk="0" fontAlgn="base" hangingPunct="0">
              <a:spcBef>
                <a:spcPct val="0"/>
              </a:spcBef>
              <a:spcAft>
                <a:spcPct val="0"/>
              </a:spcAft>
              <a:defRPr sz="4400">
                <a:solidFill>
                  <a:schemeClr val="tx2"/>
                </a:solidFill>
                <a:latin typeface="Times New Roman" pitchFamily="18" charset="0"/>
              </a:defRPr>
            </a:lvl4pPr>
            <a:lvl5pPr algn="ctr" eaLnBrk="0" fontAlgn="base" hangingPunct="0">
              <a:spcBef>
                <a:spcPct val="0"/>
              </a:spcBef>
              <a:spcAft>
                <a:spcPct val="0"/>
              </a:spcAft>
              <a:defRPr sz="4400">
                <a:solidFill>
                  <a:schemeClr val="tx2"/>
                </a:solidFill>
                <a:latin typeface="Times New Roman" pitchFamily="18" charset="0"/>
              </a:defRPr>
            </a:lvl5pPr>
            <a:lvl6pPr marL="457200" algn="ctr" fontAlgn="base">
              <a:spcBef>
                <a:spcPct val="0"/>
              </a:spcBef>
              <a:spcAft>
                <a:spcPct val="0"/>
              </a:spcAft>
              <a:defRPr sz="4400">
                <a:solidFill>
                  <a:schemeClr val="tx2"/>
                </a:solidFill>
                <a:latin typeface="Times New Roman" pitchFamily="18" charset="0"/>
              </a:defRPr>
            </a:lvl6pPr>
            <a:lvl7pPr marL="914400" algn="ctr" fontAlgn="base">
              <a:spcBef>
                <a:spcPct val="0"/>
              </a:spcBef>
              <a:spcAft>
                <a:spcPct val="0"/>
              </a:spcAft>
              <a:defRPr sz="4400">
                <a:solidFill>
                  <a:schemeClr val="tx2"/>
                </a:solidFill>
                <a:latin typeface="Times New Roman" pitchFamily="18" charset="0"/>
              </a:defRPr>
            </a:lvl7pPr>
            <a:lvl8pPr marL="1371600" algn="ctr" fontAlgn="base">
              <a:spcBef>
                <a:spcPct val="0"/>
              </a:spcBef>
              <a:spcAft>
                <a:spcPct val="0"/>
              </a:spcAft>
              <a:defRPr sz="4400">
                <a:solidFill>
                  <a:schemeClr val="tx2"/>
                </a:solidFill>
                <a:latin typeface="Times New Roman" pitchFamily="18" charset="0"/>
              </a:defRPr>
            </a:lvl8pPr>
            <a:lvl9pPr marL="1828800" algn="ctr" fontAlgn="base">
              <a:spcBef>
                <a:spcPct val="0"/>
              </a:spcBef>
              <a:spcAft>
                <a:spcPct val="0"/>
              </a:spcAft>
              <a:defRPr sz="4400">
                <a:solidFill>
                  <a:schemeClr val="tx2"/>
                </a:solidFill>
                <a:latin typeface="Times New Roman" pitchFamily="18" charset="0"/>
              </a:defRPr>
            </a:lvl9pPr>
          </a:lstStyle>
          <a:p>
            <a:r>
              <a:rPr lang="en-ZA" dirty="0"/>
              <a:t>University of Cape Town</a:t>
            </a:r>
            <a:br>
              <a:rPr lang="en-ZA" dirty="0"/>
            </a:br>
            <a:r>
              <a:rPr lang="en-ZA" dirty="0" smtClean="0"/>
              <a:t>Head </a:t>
            </a:r>
            <a:r>
              <a:rPr lang="en-ZA" dirty="0"/>
              <a:t>&amp; Neck </a:t>
            </a:r>
            <a:r>
              <a:rPr lang="en-ZA" dirty="0" smtClean="0"/>
              <a:t>Fellowship Programme</a:t>
            </a:r>
            <a:endParaRPr lang="en-US" dirty="0"/>
          </a:p>
        </p:txBody>
      </p:sp>
    </p:spTree>
    <p:extLst>
      <p:ext uri="{BB962C8B-B14F-4D97-AF65-F5344CB8AC3E}">
        <p14:creationId xmlns:p14="http://schemas.microsoft.com/office/powerpoint/2010/main" val="1498784408"/>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C2C1B6"/>
        </a:solidFill>
        <a:effectLst/>
      </p:bgPr>
    </p:bg>
    <p:spTree>
      <p:nvGrpSpPr>
        <p:cNvPr id="1" name=""/>
        <p:cNvGrpSpPr/>
        <p:nvPr/>
      </p:nvGrpSpPr>
      <p:grpSpPr>
        <a:xfrm>
          <a:off x="0" y="0"/>
          <a:ext cx="0" cy="0"/>
          <a:chOff x="0" y="0"/>
          <a:chExt cx="0" cy="0"/>
        </a:xfrm>
      </p:grpSpPr>
      <p:pic>
        <p:nvPicPr>
          <p:cNvPr id="82946" name="Picture 2"/>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rcRect/>
          <a:stretch/>
        </p:blipFill>
        <p:spPr bwMode="auto">
          <a:xfrm>
            <a:off x="1979723" y="1196752"/>
            <a:ext cx="1506563" cy="1935386"/>
          </a:xfrm>
          <a:prstGeom prst="rect">
            <a:avLst/>
          </a:prstGeom>
          <a:solidFill>
            <a:srgbClr val="C2C1B6"/>
          </a:solidFill>
          <a:ln w="12600">
            <a:noFill/>
            <a:miter lim="800000"/>
            <a:headEnd/>
            <a:tailEnd/>
          </a:ln>
        </p:spPr>
      </p:pic>
      <p:sp>
        <p:nvSpPr>
          <p:cNvPr id="82947" name="Rectangle 3"/>
          <p:cNvSpPr>
            <a:spLocks noGrp="1" noChangeArrowheads="1"/>
          </p:cNvSpPr>
          <p:nvPr>
            <p:ph type="title"/>
          </p:nvPr>
        </p:nvSpPr>
        <p:spPr>
          <a:xfrm>
            <a:off x="539751" y="115888"/>
            <a:ext cx="8135938" cy="1009650"/>
          </a:xfrm>
        </p:spPr>
        <p:txBody>
          <a:bodyPr lIns="90000" tIns="46800" rIns="90000" bIns="46800"/>
          <a:lstStyle/>
          <a:p>
            <a:pPr defTabSz="457200"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a:solidFill>
                  <a:srgbClr val="0000CC"/>
                </a:solidFill>
              </a:rPr>
              <a:t>University of Cape Town / Karl </a:t>
            </a:r>
            <a:r>
              <a:rPr lang="en-US" sz="2800" dirty="0" err="1">
                <a:solidFill>
                  <a:srgbClr val="0000CC"/>
                </a:solidFill>
              </a:rPr>
              <a:t>Storz</a:t>
            </a:r>
            <a:r>
              <a:rPr lang="en-US" sz="2800" dirty="0">
                <a:solidFill>
                  <a:srgbClr val="0000CC"/>
                </a:solidFill>
              </a:rPr>
              <a:t/>
            </a:r>
            <a:br>
              <a:rPr lang="en-US" sz="2800" dirty="0">
                <a:solidFill>
                  <a:srgbClr val="0000CC"/>
                </a:solidFill>
              </a:rPr>
            </a:br>
            <a:r>
              <a:rPr lang="en-US" sz="2800" dirty="0">
                <a:solidFill>
                  <a:srgbClr val="0000CC"/>
                </a:solidFill>
              </a:rPr>
              <a:t>Head &amp; Neck Fellows</a:t>
            </a:r>
          </a:p>
        </p:txBody>
      </p:sp>
      <p:pic>
        <p:nvPicPr>
          <p:cNvPr id="82948" name="Picture 4"/>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sharpenSoften amount="-25000"/>
                    </a14:imgEffect>
                    <a14:imgEffect>
                      <a14:brightnessContrast bright="20000"/>
                    </a14:imgEffect>
                  </a14:imgLayer>
                </a14:imgProps>
              </a:ext>
              <a:ext uri="{28A0092B-C50C-407E-A947-70E740481C1C}">
                <a14:useLocalDpi xmlns:a14="http://schemas.microsoft.com/office/drawing/2010/main" val="0"/>
              </a:ext>
            </a:extLst>
          </a:blip>
          <a:srcRect/>
          <a:stretch/>
        </p:blipFill>
        <p:spPr bwMode="auto">
          <a:xfrm>
            <a:off x="251520" y="1125538"/>
            <a:ext cx="1536700" cy="2006600"/>
          </a:xfrm>
          <a:prstGeom prst="rect">
            <a:avLst/>
          </a:prstGeom>
          <a:solidFill>
            <a:srgbClr val="C2C1B6"/>
          </a:solidFill>
          <a:ln w="12600">
            <a:noFill/>
            <a:miter lim="800000"/>
            <a:headEnd/>
            <a:tailEnd/>
          </a:ln>
        </p:spPr>
      </p:pic>
      <p:sp>
        <p:nvSpPr>
          <p:cNvPr id="82949" name="Text Box 5"/>
          <p:cNvSpPr txBox="1">
            <a:spLocks noChangeArrowheads="1"/>
          </p:cNvSpPr>
          <p:nvPr/>
        </p:nvSpPr>
        <p:spPr bwMode="auto">
          <a:xfrm>
            <a:off x="1973719" y="3141663"/>
            <a:ext cx="15097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algn="ctr" eaLnBrk="1" fontAlgn="base" hangingPunct="1">
              <a:spcBef>
                <a:spcPts val="1250"/>
              </a:spcBef>
              <a:spcAft>
                <a:spcPct val="0"/>
              </a:spcAft>
              <a:buSzPct val="100000"/>
            </a:pPr>
            <a:r>
              <a:rPr lang="en-ZA" sz="1600" dirty="0">
                <a:solidFill>
                  <a:srgbClr val="000033"/>
                </a:solidFill>
                <a:latin typeface="Times New Roman" pitchFamily="18" charset="0"/>
              </a:rPr>
              <a:t>2006/7</a:t>
            </a:r>
            <a:br>
              <a:rPr lang="en-ZA" sz="1600" dirty="0">
                <a:solidFill>
                  <a:srgbClr val="000033"/>
                </a:solidFill>
                <a:latin typeface="Times New Roman" pitchFamily="18" charset="0"/>
              </a:rPr>
            </a:br>
            <a:r>
              <a:rPr lang="en-ZA" sz="1600" dirty="0">
                <a:solidFill>
                  <a:srgbClr val="000033"/>
                </a:solidFill>
                <a:latin typeface="Times New Roman" pitchFamily="18" charset="0"/>
              </a:rPr>
              <a:t>Joyce </a:t>
            </a:r>
            <a:r>
              <a:rPr lang="en-ZA" sz="1600" dirty="0" err="1">
                <a:solidFill>
                  <a:srgbClr val="000033"/>
                </a:solidFill>
                <a:latin typeface="Times New Roman" pitchFamily="18" charset="0"/>
              </a:rPr>
              <a:t>Aswani</a:t>
            </a:r>
            <a:r>
              <a:rPr lang="en-ZA" sz="1600" dirty="0">
                <a:solidFill>
                  <a:srgbClr val="000033"/>
                </a:solidFill>
                <a:latin typeface="Times New Roman" pitchFamily="18" charset="0"/>
              </a:rPr>
              <a:t/>
            </a:r>
            <a:br>
              <a:rPr lang="en-ZA" sz="1600" dirty="0">
                <a:solidFill>
                  <a:srgbClr val="000033"/>
                </a:solidFill>
                <a:latin typeface="Times New Roman" pitchFamily="18" charset="0"/>
              </a:rPr>
            </a:br>
            <a:r>
              <a:rPr lang="en-ZA" sz="1600" dirty="0">
                <a:solidFill>
                  <a:srgbClr val="000033"/>
                </a:solidFill>
                <a:latin typeface="Times New Roman" pitchFamily="18" charset="0"/>
              </a:rPr>
              <a:t>Nairobi, Kenya</a:t>
            </a:r>
            <a:endParaRPr lang="en-ZA" sz="2000" dirty="0">
              <a:solidFill>
                <a:srgbClr val="000033"/>
              </a:solidFill>
              <a:latin typeface="Times New Roman" pitchFamily="18" charset="0"/>
            </a:endParaRPr>
          </a:p>
        </p:txBody>
      </p:sp>
      <p:sp>
        <p:nvSpPr>
          <p:cNvPr id="82950" name="Text Box 6"/>
          <p:cNvSpPr txBox="1">
            <a:spLocks noChangeArrowheads="1"/>
          </p:cNvSpPr>
          <p:nvPr/>
        </p:nvSpPr>
        <p:spPr bwMode="auto">
          <a:xfrm>
            <a:off x="93093" y="3141663"/>
            <a:ext cx="1728862" cy="83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algn="ctr" eaLnBrk="1" fontAlgn="base" hangingPunct="1">
              <a:spcBef>
                <a:spcPts val="1250"/>
              </a:spcBef>
              <a:spcAft>
                <a:spcPct val="0"/>
              </a:spcAft>
              <a:buSzPct val="100000"/>
            </a:pPr>
            <a:r>
              <a:rPr lang="en-ZA" sz="1600" dirty="0">
                <a:solidFill>
                  <a:srgbClr val="000033"/>
                </a:solidFill>
                <a:latin typeface="Times New Roman" pitchFamily="18" charset="0"/>
              </a:rPr>
              <a:t>2005/6</a:t>
            </a:r>
            <a:br>
              <a:rPr lang="en-ZA" sz="1600" dirty="0">
                <a:solidFill>
                  <a:srgbClr val="000033"/>
                </a:solidFill>
                <a:latin typeface="Times New Roman" pitchFamily="18" charset="0"/>
              </a:rPr>
            </a:br>
            <a:r>
              <a:rPr lang="en-ZA" sz="1600" dirty="0">
                <a:solidFill>
                  <a:srgbClr val="000033"/>
                </a:solidFill>
                <a:latin typeface="Times New Roman" pitchFamily="18" charset="0"/>
              </a:rPr>
              <a:t>Jeffrey </a:t>
            </a:r>
            <a:r>
              <a:rPr lang="en-ZA" sz="1600" dirty="0" err="1">
                <a:solidFill>
                  <a:srgbClr val="000033"/>
                </a:solidFill>
                <a:latin typeface="Times New Roman" pitchFamily="18" charset="0"/>
              </a:rPr>
              <a:t>Otiti</a:t>
            </a:r>
            <a:r>
              <a:rPr lang="en-ZA" sz="1600" dirty="0">
                <a:solidFill>
                  <a:srgbClr val="000033"/>
                </a:solidFill>
                <a:latin typeface="Times New Roman" pitchFamily="18" charset="0"/>
              </a:rPr>
              <a:t/>
            </a:r>
            <a:br>
              <a:rPr lang="en-ZA" sz="1600" dirty="0">
                <a:solidFill>
                  <a:srgbClr val="000033"/>
                </a:solidFill>
                <a:latin typeface="Times New Roman" pitchFamily="18" charset="0"/>
              </a:rPr>
            </a:br>
            <a:r>
              <a:rPr lang="en-ZA" sz="1600" dirty="0">
                <a:solidFill>
                  <a:srgbClr val="000033"/>
                </a:solidFill>
                <a:latin typeface="Times New Roman" pitchFamily="18" charset="0"/>
              </a:rPr>
              <a:t>Kampala, Uganda</a:t>
            </a:r>
          </a:p>
        </p:txBody>
      </p:sp>
      <p:sp>
        <p:nvSpPr>
          <p:cNvPr id="82951" name="Text Box 7"/>
          <p:cNvSpPr txBox="1">
            <a:spLocks noChangeArrowheads="1"/>
          </p:cNvSpPr>
          <p:nvPr/>
        </p:nvSpPr>
        <p:spPr bwMode="auto">
          <a:xfrm>
            <a:off x="3702813" y="3141663"/>
            <a:ext cx="15208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algn="ctr" eaLnBrk="1" fontAlgn="base" hangingPunct="1">
              <a:spcBef>
                <a:spcPts val="1250"/>
              </a:spcBef>
              <a:spcAft>
                <a:spcPct val="0"/>
              </a:spcAft>
              <a:buSzPct val="100000"/>
            </a:pPr>
            <a:r>
              <a:rPr lang="en-ZA" sz="1600" dirty="0">
                <a:solidFill>
                  <a:srgbClr val="000033"/>
                </a:solidFill>
                <a:latin typeface="Times New Roman" pitchFamily="18" charset="0"/>
              </a:rPr>
              <a:t>2007/8</a:t>
            </a:r>
            <a:br>
              <a:rPr lang="en-ZA" sz="1600" dirty="0">
                <a:solidFill>
                  <a:srgbClr val="000033"/>
                </a:solidFill>
                <a:latin typeface="Times New Roman" pitchFamily="18" charset="0"/>
              </a:rPr>
            </a:br>
            <a:r>
              <a:rPr lang="en-ZA" sz="1600" dirty="0">
                <a:solidFill>
                  <a:srgbClr val="000033"/>
                </a:solidFill>
                <a:latin typeface="Times New Roman" pitchFamily="18" charset="0"/>
              </a:rPr>
              <a:t>Anna </a:t>
            </a:r>
            <a:r>
              <a:rPr lang="en-ZA" sz="1600" dirty="0" err="1">
                <a:solidFill>
                  <a:srgbClr val="000033"/>
                </a:solidFill>
                <a:latin typeface="Times New Roman" pitchFamily="18" charset="0"/>
              </a:rPr>
              <a:t>Konney</a:t>
            </a:r>
            <a:r>
              <a:rPr lang="en-ZA" sz="1600" dirty="0">
                <a:solidFill>
                  <a:srgbClr val="000033"/>
                </a:solidFill>
                <a:latin typeface="Times New Roman" pitchFamily="18" charset="0"/>
              </a:rPr>
              <a:t/>
            </a:r>
            <a:br>
              <a:rPr lang="en-ZA" sz="1600" dirty="0">
                <a:solidFill>
                  <a:srgbClr val="000033"/>
                </a:solidFill>
                <a:latin typeface="Times New Roman" pitchFamily="18" charset="0"/>
              </a:rPr>
            </a:br>
            <a:r>
              <a:rPr lang="en-ZA" sz="1600" dirty="0">
                <a:solidFill>
                  <a:srgbClr val="000033"/>
                </a:solidFill>
                <a:latin typeface="Times New Roman" pitchFamily="18" charset="0"/>
              </a:rPr>
              <a:t>Kumasi, Ghana</a:t>
            </a:r>
          </a:p>
        </p:txBody>
      </p:sp>
      <p:pic>
        <p:nvPicPr>
          <p:cNvPr id="82952" name="Picture 8"/>
          <p:cNvPicPr>
            <a:picLocks noChangeAspect="1" noChangeArrowheads="1"/>
          </p:cNvPicPr>
          <p:nvPr/>
        </p:nvPicPr>
        <p:blipFill rotWithShape="1">
          <a:blip r:embed="rId7" cstate="print">
            <a:extLst>
              <a:ext uri="{BEBA8EAE-BF5A-486C-A8C5-ECC9F3942E4B}">
                <a14:imgProps xmlns:a14="http://schemas.microsoft.com/office/drawing/2010/main">
                  <a14:imgLayer r:embed="rId8">
                    <a14:imgEffect>
                      <a14:sharpenSoften amount="25000"/>
                    </a14:imgEffect>
                    <a14:imgEffect>
                      <a14:brightnessContrast bright="20000"/>
                    </a14:imgEffect>
                  </a14:imgLayer>
                </a14:imgProps>
              </a:ext>
              <a:ext uri="{28A0092B-C50C-407E-A947-70E740481C1C}">
                <a14:useLocalDpi xmlns:a14="http://schemas.microsoft.com/office/drawing/2010/main" val="0"/>
              </a:ext>
            </a:extLst>
          </a:blip>
          <a:srcRect l="15527" r="11596" b="12977"/>
          <a:stretch/>
        </p:blipFill>
        <p:spPr bwMode="auto">
          <a:xfrm>
            <a:off x="3707905" y="1125559"/>
            <a:ext cx="1584176" cy="2006601"/>
          </a:xfrm>
          <a:prstGeom prst="rect">
            <a:avLst/>
          </a:prstGeom>
          <a:solidFill>
            <a:srgbClr val="C2C1B6"/>
          </a:solidFill>
          <a:ln w="12600">
            <a:noFill/>
            <a:miter lim="800000"/>
            <a:headEnd/>
            <a:tailEnd/>
          </a:ln>
        </p:spPr>
      </p:pic>
      <p:sp>
        <p:nvSpPr>
          <p:cNvPr id="82953" name="Text Box 9"/>
          <p:cNvSpPr txBox="1">
            <a:spLocks noChangeArrowheads="1"/>
          </p:cNvSpPr>
          <p:nvPr/>
        </p:nvSpPr>
        <p:spPr bwMode="auto">
          <a:xfrm>
            <a:off x="5454316" y="3141663"/>
            <a:ext cx="15478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algn="ctr" eaLnBrk="1" fontAlgn="base" hangingPunct="1">
              <a:spcBef>
                <a:spcPts val="1250"/>
              </a:spcBef>
              <a:spcAft>
                <a:spcPct val="0"/>
              </a:spcAft>
              <a:buSzPct val="100000"/>
            </a:pPr>
            <a:r>
              <a:rPr lang="en-ZA" sz="1600" dirty="0">
                <a:solidFill>
                  <a:srgbClr val="000033"/>
                </a:solidFill>
                <a:latin typeface="Times New Roman" pitchFamily="18" charset="0"/>
              </a:rPr>
              <a:t>2008/9</a:t>
            </a:r>
            <a:br>
              <a:rPr lang="en-ZA" sz="1600" dirty="0">
                <a:solidFill>
                  <a:srgbClr val="000033"/>
                </a:solidFill>
                <a:latin typeface="Times New Roman" pitchFamily="18" charset="0"/>
              </a:rPr>
            </a:br>
            <a:r>
              <a:rPr lang="en-ZA" sz="1600" dirty="0" err="1">
                <a:solidFill>
                  <a:srgbClr val="000033"/>
                </a:solidFill>
                <a:latin typeface="Times New Roman" pitchFamily="18" charset="0"/>
              </a:rPr>
              <a:t>Evelyne</a:t>
            </a:r>
            <a:r>
              <a:rPr lang="en-ZA" sz="1600" dirty="0">
                <a:solidFill>
                  <a:srgbClr val="000033"/>
                </a:solidFill>
                <a:latin typeface="Times New Roman" pitchFamily="18" charset="0"/>
              </a:rPr>
              <a:t> </a:t>
            </a:r>
            <a:r>
              <a:rPr lang="en-ZA" sz="1600" dirty="0" err="1">
                <a:solidFill>
                  <a:srgbClr val="000033"/>
                </a:solidFill>
                <a:latin typeface="Times New Roman" pitchFamily="18" charset="0"/>
              </a:rPr>
              <a:t>Diom</a:t>
            </a:r>
            <a:r>
              <a:rPr lang="en-ZA" sz="1600" dirty="0">
                <a:solidFill>
                  <a:srgbClr val="000033"/>
                </a:solidFill>
                <a:latin typeface="Times New Roman" pitchFamily="18" charset="0"/>
              </a:rPr>
              <a:t/>
            </a:r>
            <a:br>
              <a:rPr lang="en-ZA" sz="1600" dirty="0">
                <a:solidFill>
                  <a:srgbClr val="000033"/>
                </a:solidFill>
                <a:latin typeface="Times New Roman" pitchFamily="18" charset="0"/>
              </a:rPr>
            </a:br>
            <a:r>
              <a:rPr lang="en-ZA" sz="1600" dirty="0">
                <a:solidFill>
                  <a:srgbClr val="000033"/>
                </a:solidFill>
                <a:latin typeface="Times New Roman" pitchFamily="18" charset="0"/>
              </a:rPr>
              <a:t>Dakar, Senegal</a:t>
            </a:r>
          </a:p>
        </p:txBody>
      </p:sp>
      <p:pic>
        <p:nvPicPr>
          <p:cNvPr id="82954" name="Picture 10"/>
          <p:cNvPicPr>
            <a:picLocks noChangeAspect="1" noChangeArrowheads="1"/>
          </p:cNvPicPr>
          <p:nvPr/>
        </p:nvPicPr>
        <p:blipFill rotWithShape="1">
          <a:blip r:embed="rId9" cstate="print">
            <a:extLst>
              <a:ext uri="{BEBA8EAE-BF5A-486C-A8C5-ECC9F3942E4B}">
                <a14:imgProps xmlns:a14="http://schemas.microsoft.com/office/drawing/2010/main">
                  <a14:imgLayer r:embed="rId10">
                    <a14:imgEffect>
                      <a14:sharpenSoften amount="50000"/>
                    </a14:imgEffect>
                  </a14:imgLayer>
                </a14:imgProps>
              </a:ext>
              <a:ext uri="{28A0092B-C50C-407E-A947-70E740481C1C}">
                <a14:useLocalDpi xmlns:a14="http://schemas.microsoft.com/office/drawing/2010/main" val="0"/>
              </a:ext>
            </a:extLst>
          </a:blip>
          <a:srcRect l="29972" t="2625" r="21820" b="13557"/>
          <a:stretch/>
        </p:blipFill>
        <p:spPr bwMode="auto">
          <a:xfrm>
            <a:off x="5436107" y="1125538"/>
            <a:ext cx="1547813" cy="2006600"/>
          </a:xfrm>
          <a:prstGeom prst="rect">
            <a:avLst/>
          </a:prstGeom>
          <a:solidFill>
            <a:srgbClr val="C2C1B6"/>
          </a:solidFill>
          <a:ln w="12700">
            <a:noFill/>
            <a:miter lim="800000"/>
            <a:headEnd/>
            <a:tailEnd/>
          </a:ln>
        </p:spPr>
      </p:pic>
      <p:sp>
        <p:nvSpPr>
          <p:cNvPr id="82955" name="Text Box 11"/>
          <p:cNvSpPr txBox="1">
            <a:spLocks noChangeArrowheads="1"/>
          </p:cNvSpPr>
          <p:nvPr/>
        </p:nvSpPr>
        <p:spPr bwMode="auto">
          <a:xfrm>
            <a:off x="7137697" y="3132139"/>
            <a:ext cx="1978025" cy="83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algn="ctr" eaLnBrk="1" fontAlgn="base" hangingPunct="1">
              <a:spcBef>
                <a:spcPts val="1250"/>
              </a:spcBef>
              <a:spcAft>
                <a:spcPct val="0"/>
              </a:spcAft>
              <a:buSzPct val="100000"/>
            </a:pPr>
            <a:r>
              <a:rPr lang="en-ZA" sz="1600" dirty="0">
                <a:solidFill>
                  <a:srgbClr val="000033"/>
                </a:solidFill>
                <a:latin typeface="Times New Roman" pitchFamily="18" charset="0"/>
              </a:rPr>
              <a:t>2009/10</a:t>
            </a:r>
            <a:br>
              <a:rPr lang="en-ZA" sz="1600" dirty="0">
                <a:solidFill>
                  <a:srgbClr val="000033"/>
                </a:solidFill>
                <a:latin typeface="Times New Roman" pitchFamily="18" charset="0"/>
              </a:rPr>
            </a:br>
            <a:r>
              <a:rPr lang="en-ZA" sz="1600" dirty="0">
                <a:solidFill>
                  <a:srgbClr val="000033"/>
                </a:solidFill>
                <a:latin typeface="Times New Roman" pitchFamily="18" charset="0"/>
              </a:rPr>
              <a:t>Kenneth </a:t>
            </a:r>
            <a:r>
              <a:rPr lang="en-ZA" sz="1600" dirty="0" err="1">
                <a:solidFill>
                  <a:srgbClr val="000033"/>
                </a:solidFill>
                <a:latin typeface="Times New Roman" pitchFamily="18" charset="0"/>
              </a:rPr>
              <a:t>Baidoo</a:t>
            </a:r>
            <a:r>
              <a:rPr lang="en-ZA" sz="1600" dirty="0">
                <a:solidFill>
                  <a:srgbClr val="000033"/>
                </a:solidFill>
                <a:latin typeface="Times New Roman" pitchFamily="18" charset="0"/>
              </a:rPr>
              <a:t/>
            </a:r>
            <a:br>
              <a:rPr lang="en-ZA" sz="1600" dirty="0">
                <a:solidFill>
                  <a:srgbClr val="000033"/>
                </a:solidFill>
                <a:latin typeface="Times New Roman" pitchFamily="18" charset="0"/>
              </a:rPr>
            </a:br>
            <a:r>
              <a:rPr lang="en-ZA" sz="1600" dirty="0">
                <a:solidFill>
                  <a:srgbClr val="000033"/>
                </a:solidFill>
                <a:latin typeface="Times New Roman" pitchFamily="18" charset="0"/>
              </a:rPr>
              <a:t>Accra, Ghana</a:t>
            </a:r>
          </a:p>
        </p:txBody>
      </p:sp>
      <p:pic>
        <p:nvPicPr>
          <p:cNvPr id="82956" name="Picture 12"/>
          <p:cNvPicPr>
            <a:picLocks noChangeAspect="1" noChangeArrowheads="1"/>
          </p:cNvPicPr>
          <p:nvPr/>
        </p:nvPicPr>
        <p:blipFill rotWithShape="1">
          <a:blip r:embed="rId11" cstate="print">
            <a:extLst>
              <a:ext uri="{BEBA8EAE-BF5A-486C-A8C5-ECC9F3942E4B}">
                <a14:imgProps xmlns:a14="http://schemas.microsoft.com/office/drawing/2010/main">
                  <a14:imgLayer r:embed="rId12">
                    <a14:imgEffect>
                      <a14:sharpenSoften amount="25000"/>
                    </a14:imgEffect>
                  </a14:imgLayer>
                </a14:imgProps>
              </a:ext>
              <a:ext uri="{28A0092B-C50C-407E-A947-70E740481C1C}">
                <a14:useLocalDpi xmlns:a14="http://schemas.microsoft.com/office/drawing/2010/main" val="0"/>
              </a:ext>
            </a:extLst>
          </a:blip>
          <a:srcRect l="20854" t="23325" r="14582" b="9811"/>
          <a:stretch/>
        </p:blipFill>
        <p:spPr bwMode="auto">
          <a:xfrm>
            <a:off x="7289477" y="1196752"/>
            <a:ext cx="1458987" cy="1944216"/>
          </a:xfrm>
          <a:prstGeom prst="rect">
            <a:avLst/>
          </a:prstGeom>
          <a:solidFill>
            <a:srgbClr val="C2C1B6"/>
          </a:solidFill>
          <a:ln w="12600">
            <a:noFill/>
            <a:miter lim="800000"/>
            <a:headEnd/>
            <a:tailEnd/>
          </a:ln>
        </p:spPr>
      </p:pic>
      <p:sp>
        <p:nvSpPr>
          <p:cNvPr id="82957" name="Text Box 11"/>
          <p:cNvSpPr txBox="1">
            <a:spLocks noChangeArrowheads="1"/>
          </p:cNvSpPr>
          <p:nvPr/>
        </p:nvSpPr>
        <p:spPr bwMode="auto">
          <a:xfrm>
            <a:off x="1981181" y="6021310"/>
            <a:ext cx="1520825" cy="83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algn="ctr" eaLnBrk="1" fontAlgn="base" hangingPunct="1">
              <a:spcBef>
                <a:spcPts val="1250"/>
              </a:spcBef>
              <a:spcAft>
                <a:spcPct val="0"/>
              </a:spcAft>
              <a:buSzPct val="100000"/>
            </a:pPr>
            <a:r>
              <a:rPr lang="en-ZA" sz="1600" dirty="0">
                <a:solidFill>
                  <a:srgbClr val="000033"/>
                </a:solidFill>
                <a:latin typeface="Times New Roman" pitchFamily="18" charset="0"/>
              </a:rPr>
              <a:t>2012/13</a:t>
            </a:r>
            <a:br>
              <a:rPr lang="en-ZA" sz="1600" dirty="0">
                <a:solidFill>
                  <a:srgbClr val="000033"/>
                </a:solidFill>
                <a:latin typeface="Times New Roman" pitchFamily="18" charset="0"/>
              </a:rPr>
            </a:br>
            <a:r>
              <a:rPr lang="en-ZA" sz="1600" dirty="0" err="1">
                <a:solidFill>
                  <a:srgbClr val="000033"/>
                </a:solidFill>
                <a:latin typeface="Times New Roman" pitchFamily="18" charset="0"/>
              </a:rPr>
              <a:t>Rajap</a:t>
            </a:r>
            <a:r>
              <a:rPr lang="en-ZA" sz="1600" dirty="0">
                <a:solidFill>
                  <a:srgbClr val="000033"/>
                </a:solidFill>
                <a:latin typeface="Times New Roman" pitchFamily="18" charset="0"/>
              </a:rPr>
              <a:t> </a:t>
            </a:r>
            <a:r>
              <a:rPr lang="en-ZA" sz="1600" dirty="0" err="1">
                <a:solidFill>
                  <a:srgbClr val="000033"/>
                </a:solidFill>
                <a:latin typeface="Times New Roman" pitchFamily="18" charset="0"/>
              </a:rPr>
              <a:t>Mugabo</a:t>
            </a:r>
            <a:r>
              <a:rPr lang="en-ZA" sz="1600" dirty="0">
                <a:solidFill>
                  <a:srgbClr val="000033"/>
                </a:solidFill>
                <a:latin typeface="Times New Roman" pitchFamily="18" charset="0"/>
              </a:rPr>
              <a:t/>
            </a:r>
            <a:br>
              <a:rPr lang="en-ZA" sz="1600" dirty="0">
                <a:solidFill>
                  <a:srgbClr val="000033"/>
                </a:solidFill>
                <a:latin typeface="Times New Roman" pitchFamily="18" charset="0"/>
              </a:rPr>
            </a:br>
            <a:r>
              <a:rPr lang="en-ZA" sz="1600" dirty="0">
                <a:solidFill>
                  <a:srgbClr val="000033"/>
                </a:solidFill>
                <a:latin typeface="Times New Roman" pitchFamily="18" charset="0"/>
              </a:rPr>
              <a:t>Kigali, Rwanda</a:t>
            </a:r>
          </a:p>
        </p:txBody>
      </p:sp>
      <p:sp>
        <p:nvSpPr>
          <p:cNvPr id="82958" name="Text Box 11"/>
          <p:cNvSpPr txBox="1">
            <a:spLocks noChangeArrowheads="1"/>
          </p:cNvSpPr>
          <p:nvPr/>
        </p:nvSpPr>
        <p:spPr bwMode="auto">
          <a:xfrm>
            <a:off x="265024" y="6024585"/>
            <a:ext cx="1509713" cy="83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algn="ctr" eaLnBrk="1" fontAlgn="base" hangingPunct="1">
              <a:spcBef>
                <a:spcPts val="1250"/>
              </a:spcBef>
              <a:spcAft>
                <a:spcPct val="0"/>
              </a:spcAft>
              <a:buSzPct val="100000"/>
            </a:pPr>
            <a:r>
              <a:rPr lang="en-ZA" sz="1600" dirty="0">
                <a:solidFill>
                  <a:srgbClr val="000033"/>
                </a:solidFill>
                <a:latin typeface="Times New Roman" pitchFamily="18" charset="0"/>
              </a:rPr>
              <a:t>2010/11</a:t>
            </a:r>
            <a:br>
              <a:rPr lang="en-ZA" sz="1600" dirty="0">
                <a:solidFill>
                  <a:srgbClr val="000033"/>
                </a:solidFill>
                <a:latin typeface="Times New Roman" pitchFamily="18" charset="0"/>
              </a:rPr>
            </a:br>
            <a:r>
              <a:rPr lang="en-ZA" sz="1600" dirty="0">
                <a:solidFill>
                  <a:srgbClr val="000033"/>
                </a:solidFill>
                <a:latin typeface="Times New Roman" pitchFamily="18" charset="0"/>
              </a:rPr>
              <a:t>Paul </a:t>
            </a:r>
            <a:r>
              <a:rPr lang="en-ZA" sz="1600" dirty="0" err="1">
                <a:solidFill>
                  <a:srgbClr val="000033"/>
                </a:solidFill>
                <a:latin typeface="Times New Roman" pitchFamily="18" charset="0"/>
              </a:rPr>
              <a:t>Onakoya</a:t>
            </a:r>
            <a:r>
              <a:rPr lang="en-ZA" sz="1600" dirty="0">
                <a:solidFill>
                  <a:srgbClr val="000033"/>
                </a:solidFill>
                <a:latin typeface="Times New Roman" pitchFamily="18" charset="0"/>
              </a:rPr>
              <a:t/>
            </a:r>
            <a:br>
              <a:rPr lang="en-ZA" sz="1600" dirty="0">
                <a:solidFill>
                  <a:srgbClr val="000033"/>
                </a:solidFill>
                <a:latin typeface="Times New Roman" pitchFamily="18" charset="0"/>
              </a:rPr>
            </a:br>
            <a:r>
              <a:rPr lang="en-ZA" sz="1600" dirty="0">
                <a:solidFill>
                  <a:srgbClr val="000033"/>
                </a:solidFill>
                <a:latin typeface="Times New Roman" pitchFamily="18" charset="0"/>
              </a:rPr>
              <a:t>Ibadan, Nigeria</a:t>
            </a:r>
          </a:p>
        </p:txBody>
      </p:sp>
      <p:pic>
        <p:nvPicPr>
          <p:cNvPr id="82959" name="Picture 2" descr="C:\Documents and Settings\Fagan\Desktop\IMG_0028-1.JPG"/>
          <p:cNvPicPr>
            <a:picLocks noChangeAspect="1" noChangeArrowheads="1"/>
          </p:cNvPicPr>
          <p:nvPr/>
        </p:nvPicPr>
        <p:blipFill>
          <a:blip r:embed="rId13" cstate="print">
            <a:extLst>
              <a:ext uri="{BEBA8EAE-BF5A-486C-A8C5-ECC9F3942E4B}">
                <a14:imgProps xmlns:a14="http://schemas.microsoft.com/office/drawing/2010/main">
                  <a14:imgLayer r:embed="rId14">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253986" y="4005285"/>
            <a:ext cx="1509713" cy="2016125"/>
          </a:xfrm>
          <a:prstGeom prst="rect">
            <a:avLst/>
          </a:prstGeom>
          <a:solidFill>
            <a:srgbClr val="C2C1B6"/>
          </a:solidFill>
          <a:ln w="12600">
            <a:noFill/>
            <a:miter lim="800000"/>
            <a:headEnd/>
            <a:tailEnd/>
          </a:ln>
        </p:spPr>
      </p:pic>
      <p:pic>
        <p:nvPicPr>
          <p:cNvPr id="82960" name="Picture 2" descr="C:\Documents and Settings\Fagan\Desktop\DSC03689.JPG"/>
          <p:cNvPicPr>
            <a:picLocks noChangeAspect="1" noChangeArrowheads="1"/>
          </p:cNvPicPr>
          <p:nvPr/>
        </p:nvPicPr>
        <p:blipFill rotWithShape="1">
          <a:blip r:embed="rId15" cstate="print">
            <a:extLst>
              <a:ext uri="{BEBA8EAE-BF5A-486C-A8C5-ECC9F3942E4B}">
                <a14:imgProps xmlns:a14="http://schemas.microsoft.com/office/drawing/2010/main">
                  <a14:imgLayer r:embed="rId16">
                    <a14:imgEffect>
                      <a14:sharpenSoften amount="50000"/>
                    </a14:imgEffect>
                  </a14:imgLayer>
                </a14:imgProps>
              </a:ext>
              <a:ext uri="{28A0092B-C50C-407E-A947-70E740481C1C}">
                <a14:useLocalDpi xmlns:a14="http://schemas.microsoft.com/office/drawing/2010/main" val="0"/>
              </a:ext>
            </a:extLst>
          </a:blip>
          <a:srcRect l="33034" t="15144" r="27531" b="17941"/>
          <a:stretch/>
        </p:blipFill>
        <p:spPr bwMode="auto">
          <a:xfrm>
            <a:off x="1979713" y="3965597"/>
            <a:ext cx="1615362" cy="2055713"/>
          </a:xfrm>
          <a:prstGeom prst="rect">
            <a:avLst/>
          </a:prstGeom>
          <a:solidFill>
            <a:srgbClr val="C2C1B6"/>
          </a:solidFill>
          <a:ln w="12600">
            <a:noFill/>
            <a:miter lim="800000"/>
            <a:headEnd/>
            <a:tailEnd/>
          </a:ln>
        </p:spPr>
      </p:pic>
      <p:sp>
        <p:nvSpPr>
          <p:cNvPr id="18" name="Text Box 11"/>
          <p:cNvSpPr txBox="1">
            <a:spLocks noChangeArrowheads="1"/>
          </p:cNvSpPr>
          <p:nvPr/>
        </p:nvSpPr>
        <p:spPr bwMode="auto">
          <a:xfrm>
            <a:off x="3667605" y="6024563"/>
            <a:ext cx="1678168" cy="83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algn="ctr" eaLnBrk="1" fontAlgn="base" hangingPunct="1">
              <a:spcBef>
                <a:spcPts val="1250"/>
              </a:spcBef>
              <a:spcAft>
                <a:spcPct val="0"/>
              </a:spcAft>
              <a:buSzPct val="100000"/>
            </a:pPr>
            <a:r>
              <a:rPr lang="en-ZA" sz="1600" dirty="0">
                <a:solidFill>
                  <a:srgbClr val="000033"/>
                </a:solidFill>
                <a:latin typeface="Times New Roman" pitchFamily="18" charset="0"/>
              </a:rPr>
              <a:t>2013/14</a:t>
            </a:r>
            <a:br>
              <a:rPr lang="en-ZA" sz="1600" dirty="0">
                <a:solidFill>
                  <a:srgbClr val="000033"/>
                </a:solidFill>
                <a:latin typeface="Times New Roman" pitchFamily="18" charset="0"/>
              </a:rPr>
            </a:br>
            <a:r>
              <a:rPr lang="en-ZA" sz="1600" dirty="0">
                <a:solidFill>
                  <a:srgbClr val="000033"/>
                </a:solidFill>
                <a:latin typeface="Times New Roman" pitchFamily="18" charset="0"/>
              </a:rPr>
              <a:t>Patrick Noah</a:t>
            </a:r>
            <a:br>
              <a:rPr lang="en-ZA" sz="1600" dirty="0">
                <a:solidFill>
                  <a:srgbClr val="000033"/>
                </a:solidFill>
                <a:latin typeface="Times New Roman" pitchFamily="18" charset="0"/>
              </a:rPr>
            </a:br>
            <a:r>
              <a:rPr lang="en-ZA" sz="1600" dirty="0">
                <a:solidFill>
                  <a:srgbClr val="000033"/>
                </a:solidFill>
                <a:latin typeface="Times New Roman" pitchFamily="18" charset="0"/>
              </a:rPr>
              <a:t>Blantyre, Malawi</a:t>
            </a:r>
          </a:p>
        </p:txBody>
      </p:sp>
      <p:pic>
        <p:nvPicPr>
          <p:cNvPr id="93186" name="Picture 2" descr="C:\Documents and Settings\Fagan\Desktop\Picture1.jpg"/>
          <p:cNvPicPr>
            <a:picLocks noChangeAspect="1" noChangeArrowheads="1"/>
          </p:cNvPicPr>
          <p:nvPr/>
        </p:nvPicPr>
        <p:blipFill rotWithShape="1">
          <a:blip r:embed="rId17">
            <a:extLst>
              <a:ext uri="{BEBA8EAE-BF5A-486C-A8C5-ECC9F3942E4B}">
                <a14:imgProps xmlns:a14="http://schemas.microsoft.com/office/drawing/2010/main">
                  <a14:imgLayer r:embed="rId18">
                    <a14:imgEffect>
                      <a14:backgroundRemoval t="0" b="100000" l="0" r="100000">
                        <a14:foregroundMark x1="26545" y1="77199" x2="38545" y2="92834"/>
                        <a14:foregroundMark x1="8727" y1="94463" x2="29091" y2="76547"/>
                        <a14:foregroundMark x1="50545" y1="92834" x2="80364" y2="92834"/>
                        <a14:foregroundMark x1="75273" y1="83713" x2="93818" y2="94463"/>
                      </a14:backgroundRemoval>
                    </a14:imgEffect>
                    <a14:imgEffect>
                      <a14:sharpenSoften amount="50000"/>
                    </a14:imgEffect>
                    <a14:imgEffect>
                      <a14:colorTemperature colorTemp="8800"/>
                    </a14:imgEffect>
                    <a14:imgEffect>
                      <a14:saturation sat="66000"/>
                    </a14:imgEffect>
                    <a14:imgEffect>
                      <a14:brightnessContrast bright="-20000"/>
                    </a14:imgEffect>
                  </a14:imgLayer>
                </a14:imgProps>
              </a:ext>
              <a:ext uri="{28A0092B-C50C-407E-A947-70E740481C1C}">
                <a14:useLocalDpi xmlns:a14="http://schemas.microsoft.com/office/drawing/2010/main" val="0"/>
              </a:ext>
            </a:extLst>
          </a:blip>
          <a:srcRect l="2320" r="10409"/>
          <a:stretch/>
        </p:blipFill>
        <p:spPr bwMode="auto">
          <a:xfrm>
            <a:off x="3707903" y="4082170"/>
            <a:ext cx="1515723" cy="1939118"/>
          </a:xfrm>
          <a:prstGeom prst="rect">
            <a:avLst/>
          </a:prstGeom>
          <a:noFill/>
          <a:extLst>
            <a:ext uri="{909E8E84-426E-40DD-AFC4-6F175D3DCCD1}">
              <a14:hiddenFill xmlns:a14="http://schemas.microsoft.com/office/drawing/2010/main">
                <a:solidFill>
                  <a:srgbClr val="FFFFFF"/>
                </a:solidFill>
              </a14:hiddenFill>
            </a:ext>
          </a:extLst>
        </p:spPr>
      </p:pic>
      <p:sp>
        <p:nvSpPr>
          <p:cNvPr id="19" name="Text Box 11"/>
          <p:cNvSpPr txBox="1">
            <a:spLocks noChangeArrowheads="1"/>
          </p:cNvSpPr>
          <p:nvPr/>
        </p:nvSpPr>
        <p:spPr bwMode="auto">
          <a:xfrm>
            <a:off x="5223638" y="6021288"/>
            <a:ext cx="2065849" cy="83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algn="ctr" eaLnBrk="1" fontAlgn="base" hangingPunct="1">
              <a:spcBef>
                <a:spcPts val="1250"/>
              </a:spcBef>
              <a:spcAft>
                <a:spcPct val="0"/>
              </a:spcAft>
              <a:buSzPct val="100000"/>
            </a:pPr>
            <a:r>
              <a:rPr lang="en-ZA" sz="1600" dirty="0">
                <a:solidFill>
                  <a:srgbClr val="000033"/>
                </a:solidFill>
                <a:latin typeface="Times New Roman" pitchFamily="18" charset="0"/>
              </a:rPr>
              <a:t>2014/15</a:t>
            </a:r>
            <a:br>
              <a:rPr lang="en-ZA" sz="1600" dirty="0">
                <a:solidFill>
                  <a:srgbClr val="000033"/>
                </a:solidFill>
                <a:latin typeface="Times New Roman" pitchFamily="18" charset="0"/>
              </a:rPr>
            </a:br>
            <a:r>
              <a:rPr lang="en-ZA" sz="1600" dirty="0">
                <a:solidFill>
                  <a:srgbClr val="000033"/>
                </a:solidFill>
                <a:latin typeface="Times New Roman" pitchFamily="18" charset="0"/>
              </a:rPr>
              <a:t>Victor </a:t>
            </a:r>
            <a:r>
              <a:rPr lang="en-ZA" sz="1600" dirty="0" err="1">
                <a:solidFill>
                  <a:srgbClr val="000033"/>
                </a:solidFill>
                <a:latin typeface="Times New Roman" pitchFamily="18" charset="0"/>
              </a:rPr>
              <a:t>Mashamba</a:t>
            </a:r>
            <a:r>
              <a:rPr lang="en-ZA" sz="1600" dirty="0">
                <a:solidFill>
                  <a:srgbClr val="000033"/>
                </a:solidFill>
                <a:latin typeface="Times New Roman" pitchFamily="18" charset="0"/>
              </a:rPr>
              <a:t/>
            </a:r>
            <a:br>
              <a:rPr lang="en-ZA" sz="1600" dirty="0">
                <a:solidFill>
                  <a:srgbClr val="000033"/>
                </a:solidFill>
                <a:latin typeface="Times New Roman" pitchFamily="18" charset="0"/>
              </a:rPr>
            </a:br>
            <a:r>
              <a:rPr lang="en-ZA" sz="1600" dirty="0">
                <a:solidFill>
                  <a:srgbClr val="000033"/>
                </a:solidFill>
                <a:latin typeface="Times New Roman" pitchFamily="18" charset="0"/>
              </a:rPr>
              <a:t>D/E Salaam, Tanzania</a:t>
            </a:r>
          </a:p>
        </p:txBody>
      </p:sp>
      <p:sp>
        <p:nvSpPr>
          <p:cNvPr id="20" name="Text Box 11"/>
          <p:cNvSpPr txBox="1">
            <a:spLocks noChangeArrowheads="1"/>
          </p:cNvSpPr>
          <p:nvPr/>
        </p:nvSpPr>
        <p:spPr bwMode="auto">
          <a:xfrm>
            <a:off x="7209706" y="6021288"/>
            <a:ext cx="1826801" cy="83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1pPr>
            <a:lvl2pPr marL="742950" indent="-28575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2pPr>
            <a:lvl3pPr marL="11430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3pPr>
            <a:lvl4pPr marL="16002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4pPr>
            <a:lvl5pPr marL="2057400" indent="-228600"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5pPr>
            <a:lvl6pPr marL="25146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6pPr>
            <a:lvl7pPr marL="29718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7pPr>
            <a:lvl8pPr marL="34290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8pPr>
            <a:lvl9pPr marL="3886200" indent="-228600" defTabSz="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cs typeface="Arial" charset="0"/>
              </a:defRPr>
            </a:lvl9pPr>
          </a:lstStyle>
          <a:p>
            <a:pPr algn="ctr" eaLnBrk="1" fontAlgn="base" hangingPunct="1">
              <a:spcBef>
                <a:spcPts val="1250"/>
              </a:spcBef>
              <a:spcAft>
                <a:spcPct val="0"/>
              </a:spcAft>
              <a:buSzPct val="100000"/>
            </a:pPr>
            <a:r>
              <a:rPr lang="en-ZA" sz="1600" dirty="0">
                <a:solidFill>
                  <a:srgbClr val="000033"/>
                </a:solidFill>
                <a:latin typeface="Times New Roman" pitchFamily="18" charset="0"/>
              </a:rPr>
              <a:t>2015/16</a:t>
            </a:r>
            <a:br>
              <a:rPr lang="en-ZA" sz="1600" dirty="0">
                <a:solidFill>
                  <a:srgbClr val="000033"/>
                </a:solidFill>
                <a:latin typeface="Times New Roman" pitchFamily="18" charset="0"/>
              </a:rPr>
            </a:br>
            <a:r>
              <a:rPr lang="en-ZA" sz="1600" dirty="0">
                <a:solidFill>
                  <a:srgbClr val="000033"/>
                </a:solidFill>
                <a:latin typeface="Times New Roman" pitchFamily="18" charset="0"/>
              </a:rPr>
              <a:t>Innocent </a:t>
            </a:r>
            <a:r>
              <a:rPr lang="en-ZA" sz="1600" dirty="0" err="1">
                <a:solidFill>
                  <a:srgbClr val="000033"/>
                </a:solidFill>
                <a:latin typeface="Times New Roman" pitchFamily="18" charset="0"/>
              </a:rPr>
              <a:t>Kundiona</a:t>
            </a:r>
            <a:r>
              <a:rPr lang="en-ZA" sz="1600" dirty="0">
                <a:solidFill>
                  <a:srgbClr val="000033"/>
                </a:solidFill>
                <a:latin typeface="Times New Roman" pitchFamily="18" charset="0"/>
              </a:rPr>
              <a:t/>
            </a:r>
            <a:br>
              <a:rPr lang="en-ZA" sz="1600" dirty="0">
                <a:solidFill>
                  <a:srgbClr val="000033"/>
                </a:solidFill>
                <a:latin typeface="Times New Roman" pitchFamily="18" charset="0"/>
              </a:rPr>
            </a:br>
            <a:r>
              <a:rPr lang="en-ZA" sz="1600" dirty="0">
                <a:solidFill>
                  <a:srgbClr val="000033"/>
                </a:solidFill>
                <a:latin typeface="Times New Roman" pitchFamily="18" charset="0"/>
              </a:rPr>
              <a:t>Harare, Zimbabwe</a:t>
            </a:r>
          </a:p>
        </p:txBody>
      </p:sp>
      <p:pic>
        <p:nvPicPr>
          <p:cNvPr id="90114" name="Picture 2" descr="C:\Documents and Settings\Fagan\Desktop\Victor 005.jpg"/>
          <p:cNvPicPr>
            <a:picLocks noChangeAspect="1" noChangeArrowheads="1"/>
          </p:cNvPicPr>
          <p:nvPr/>
        </p:nvPicPr>
        <p:blipFill rotWithShape="1">
          <a:blip r:embed="rId19" cstate="print">
            <a:extLst>
              <a:ext uri="{BEBA8EAE-BF5A-486C-A8C5-ECC9F3942E4B}">
                <a14:imgProps xmlns:a14="http://schemas.microsoft.com/office/drawing/2010/main">
                  <a14:imgLayer r:embed="rId20">
                    <a14:imgEffect>
                      <a14:backgroundRemoval t="0" b="100000" l="0" r="100000">
                        <a14:foregroundMark x1="10733" y1="89565" x2="24869" y2="95870"/>
                        <a14:foregroundMark x1="70942" y1="93261" x2="84293" y2="93696"/>
                        <a14:foregroundMark x1="77225" y1="81304" x2="84293" y2="84783"/>
                        <a14:foregroundMark x1="8901" y1="88043" x2="9686" y2="83913"/>
                        <a14:foregroundMark x1="31152" y1="95435" x2="34817" y2="95435"/>
                        <a14:backgroundMark x1="16492" y1="30217" x2="10209" y2="66522"/>
                      </a14:backgroundRemoval>
                    </a14:imgEffect>
                    <a14:imgEffect>
                      <a14:sharpenSoften amount="50000"/>
                    </a14:imgEffect>
                  </a14:imgLayer>
                </a14:imgProps>
              </a:ext>
              <a:ext uri="{28A0092B-C50C-407E-A947-70E740481C1C}">
                <a14:useLocalDpi xmlns:a14="http://schemas.microsoft.com/office/drawing/2010/main" val="0"/>
              </a:ext>
            </a:extLst>
          </a:blip>
          <a:srcRect/>
          <a:stretch/>
        </p:blipFill>
        <p:spPr bwMode="auto">
          <a:xfrm>
            <a:off x="5435143" y="4005285"/>
            <a:ext cx="1586136" cy="2019300"/>
          </a:xfrm>
          <a:prstGeom prst="rect">
            <a:avLst/>
          </a:prstGeom>
          <a:noFill/>
          <a:extLst>
            <a:ext uri="{909E8E84-426E-40DD-AFC4-6F175D3DCCD1}">
              <a14:hiddenFill xmlns:a14="http://schemas.microsoft.com/office/drawing/2010/main">
                <a:solidFill>
                  <a:srgbClr val="FFFFFF"/>
                </a:solidFill>
              </a14:hiddenFill>
            </a:ext>
          </a:extLst>
        </p:spPr>
      </p:pic>
      <p:pic>
        <p:nvPicPr>
          <p:cNvPr id="87042" name="Picture 2"/>
          <p:cNvPicPr>
            <a:picLocks noChangeAspect="1" noChangeArrowheads="1"/>
          </p:cNvPicPr>
          <p:nvPr/>
        </p:nvPicPr>
        <p:blipFill rotWithShape="1">
          <a:blip r:embed="rId21">
            <a:extLst>
              <a:ext uri="{BEBA8EAE-BF5A-486C-A8C5-ECC9F3942E4B}">
                <a14:imgProps xmlns:a14="http://schemas.microsoft.com/office/drawing/2010/main">
                  <a14:imgLayer r:embed="rId22">
                    <a14:imgEffect>
                      <a14:backgroundRemoval t="0" b="98533" l="0" r="99042">
                        <a14:foregroundMark x1="7668" y1="74817" x2="28115" y2="73594"/>
                        <a14:foregroundMark x1="28754" y1="77995" x2="30671" y2="79462"/>
                        <a14:foregroundMark x1="26837" y1="81418" x2="36102" y2="82885"/>
                        <a14:foregroundMark x1="1597" y1="81174" x2="4153" y2="75306"/>
                        <a14:foregroundMark x1="1917" y1="74572" x2="29073" y2="67726"/>
                        <a14:foregroundMark x1="958" y1="74328" x2="29073" y2="66504"/>
                        <a14:foregroundMark x1="74760" y1="71149" x2="84345" y2="78973"/>
                        <a14:foregroundMark x1="75080" y1="80440" x2="91374" y2="81418"/>
                        <a14:foregroundMark x1="80831" y1="71883" x2="94569" y2="76284"/>
                        <a14:foregroundMark x1="89776" y1="73105" x2="98083" y2="76528"/>
                        <a14:foregroundMark x1="72524" y1="81418" x2="76038" y2="82152"/>
                        <a14:foregroundMark x1="91693" y1="83130" x2="96805" y2="81907"/>
                        <a14:foregroundMark x1="69649" y1="83130" x2="73802" y2="82641"/>
                        <a14:foregroundMark x1="99042" y1="80440" x2="99042" y2="82152"/>
                        <a14:foregroundMark x1="10543" y1="81418" x2="17252" y2="81418"/>
                        <a14:foregroundMark x1="22684" y1="82641" x2="26837" y2="84352"/>
                        <a14:foregroundMark x1="9904" y1="85086" x2="15974" y2="89731"/>
                        <a14:foregroundMark x1="22045" y1="88264" x2="30032" y2="93154"/>
                        <a14:foregroundMark x1="58147" y1="91932" x2="68690" y2="91198"/>
                        <a14:foregroundMark x1="86581" y1="90709" x2="98403" y2="88020"/>
                        <a14:foregroundMark x1="4153" y1="95110" x2="97444" y2="98533"/>
                        <a14:backgroundMark x1="3195" y1="73105" x2="19169" y2="68215"/>
                      </a14:backgroundRemoval>
                    </a14:imgEffect>
                    <a14:imgEffect>
                      <a14:sharpenSoften amount="50000"/>
                    </a14:imgEffect>
                    <a14:imgEffect>
                      <a14:brightnessContrast bright="20000"/>
                    </a14:imgEffect>
                  </a14:imgLayer>
                </a14:imgProps>
              </a:ext>
              <a:ext uri="{28A0092B-C50C-407E-A947-70E740481C1C}">
                <a14:useLocalDpi xmlns:a14="http://schemas.microsoft.com/office/drawing/2010/main" val="0"/>
              </a:ext>
            </a:extLst>
          </a:blip>
          <a:srcRect/>
          <a:stretch/>
        </p:blipFill>
        <p:spPr bwMode="auto">
          <a:xfrm>
            <a:off x="7232785" y="4126722"/>
            <a:ext cx="1515680" cy="1893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4100440"/>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 name="Picture 2" descr="http://arttribal.com/Africa.detailed.gif"/>
          <p:cNvPicPr>
            <a:picLocks noChangeAspect="1" noChangeArrowheads="1"/>
          </p:cNvPicPr>
          <p:nvPr/>
        </p:nvPicPr>
        <p:blipFill>
          <a:blip r:embed="rId3" r:link="rId5" cstate="print">
            <a:lum bright="-20000"/>
            <a:extLst>
              <a:ext uri="{BEBA8EAE-BF5A-486C-A8C5-ECC9F3942E4B}">
                <a14:imgProps xmlns:a14="http://schemas.microsoft.com/office/drawing/2010/main">
                  <a14:imgLayer r:embed="rId4">
                    <a14:imgEffect>
                      <a14:backgroundRemoval t="13785" b="94780" l="1690" r="97614">
                        <a14:foregroundMark x1="45527" y1="52365" x2="44135" y2="48777"/>
                        <a14:foregroundMark x1="84493" y1="80424" x2="89364" y2="72431"/>
                        <a14:backgroundMark x1="86083" y1="42577" x2="86083" y2="41599"/>
                        <a14:backgroundMark x1="80318" y1="36460" x2="74751" y2="28874"/>
                        <a14:backgroundMark x1="94930" y1="24470" x2="90755" y2="22594"/>
                        <a14:backgroundMark x1="25845" y1="15416" x2="25845" y2="15008"/>
                        <a14:backgroundMark x1="68688" y1="20392" x2="67694" y2="19413"/>
                        <a14:backgroundMark x1="39861" y1="59706" x2="37773" y2="58401"/>
                        <a14:backgroundMark x1="94732" y1="70147" x2="94732" y2="67945"/>
                        <a14:backgroundMark x1="83002" y1="77651" x2="83002" y2="78222"/>
                        <a14:backgroundMark x1="86183" y1="41843" x2="86183" y2="40865"/>
                        <a14:backgroundMark x1="50199" y1="90701" x2="50298" y2="91925"/>
                        <a14:backgroundMark x1="59145" y1="92414" x2="61730" y2="91925"/>
                        <a14:backgroundMark x1="68688" y1="87928" x2="68787" y2="85971"/>
                        <a14:backgroundMark x1="70577" y1="85155" x2="70775" y2="82382"/>
                        <a14:backgroundMark x1="41153" y1="59054" x2="41849" y2="59462"/>
                        <a14:backgroundMark x1="44036" y1="64519" x2="44831" y2="64763"/>
                        <a14:backgroundMark x1="39364" y1="52610" x2="38966" y2="53263"/>
                        <a14:backgroundMark x1="37276" y1="50653" x2="33996" y2="50489"/>
                        <a14:backgroundMark x1="19483" y1="49429" x2="21372" y2="48777"/>
                        <a14:backgroundMark x1="28330" y1="48940" x2="29324" y2="48042"/>
                        <a14:backgroundMark x1="13022" y1="47471" x2="14314" y2="48124"/>
                        <a14:backgroundMark x1="4970" y1="40375" x2="4970" y2="41436"/>
                        <a14:backgroundMark x1="3777" y1="37765" x2="4175" y2="38907"/>
                        <a14:backgroundMark x1="17694" y1="17292" x2="18489" y2="16150"/>
                        <a14:backgroundMark x1="20974" y1="16639" x2="19980" y2="16803"/>
                        <a14:backgroundMark x1="11133" y1="23002" x2="8052" y2="24307"/>
                        <a14:backgroundMark x1="28032" y1="14682" x2="26839" y2="14845"/>
                        <a14:backgroundMark x1="44732" y1="18352" x2="48410" y2="18108"/>
                        <a14:backgroundMark x1="53082" y1="20881" x2="55368" y2="18923"/>
                        <a14:backgroundMark x1="94235" y1="36786" x2="92644" y2="38010"/>
                        <a14:backgroundMark x1="92247" y1="47390" x2="91451" y2="48695"/>
                        <a14:backgroundMark x1="88270" y1="51713" x2="86779" y2="52610"/>
                        <a14:backgroundMark x1="80716" y1="58809" x2="83897" y2="58728"/>
                        <a14:backgroundMark x1="79722" y1="63132" x2="83897" y2="63132"/>
                        <a14:backgroundMark x1="81213" y1="65579" x2="83499" y2="65579"/>
                        <a14:backgroundMark x1="80417" y1="65824" x2="81312" y2="68026"/>
                        <a14:backgroundMark x1="80915" y1="68271" x2="81511" y2="69005"/>
                        <a14:backgroundMark x1="75050" y1="76101" x2="73857" y2="76509"/>
                        <a14:backgroundMark x1="76243" y1="74878" x2="77137" y2="74225"/>
                        <a14:backgroundMark x1="69781" y1="84910" x2="69781" y2="83687"/>
                      </a14:backgroundRemoval>
                    </a14:imgEffect>
                    <a14:imgEffect>
                      <a14:sharpenSoften amount="25000"/>
                    </a14:imgEffect>
                  </a14:imgLayer>
                </a14:imgProps>
              </a:ext>
              <a:ext uri="{28A0092B-C50C-407E-A947-70E740481C1C}">
                <a14:useLocalDpi xmlns:a14="http://schemas.microsoft.com/office/drawing/2010/main" val="0"/>
              </a:ext>
            </a:extLst>
          </a:blip>
          <a:srcRect l="1878" t="13873" r="2191" b="5138"/>
          <a:stretch>
            <a:fillRect/>
          </a:stretch>
        </p:blipFill>
        <p:spPr bwMode="auto">
          <a:xfrm>
            <a:off x="1622425" y="682625"/>
            <a:ext cx="5997575" cy="617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0706" name="Rectangle 2"/>
          <p:cNvSpPr>
            <a:spLocks noChangeArrowheads="1"/>
          </p:cNvSpPr>
          <p:nvPr/>
        </p:nvSpPr>
        <p:spPr bwMode="auto">
          <a:xfrm>
            <a:off x="2919413" y="1414463"/>
            <a:ext cx="9144000" cy="0"/>
          </a:xfrm>
          <a:prstGeom prst="rect">
            <a:avLst/>
          </a:prstGeom>
          <a:noFill/>
          <a:ln w="9525">
            <a:noFill/>
            <a:miter lim="800000"/>
            <a:headEnd/>
            <a:tailEnd/>
          </a:ln>
          <a:effectLst/>
        </p:spPr>
        <p:txBody>
          <a:bodyP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840707" name="Rectangle 3"/>
          <p:cNvSpPr>
            <a:spLocks noChangeArrowheads="1"/>
          </p:cNvSpPr>
          <p:nvPr/>
        </p:nvSpPr>
        <p:spPr bwMode="auto">
          <a:xfrm>
            <a:off x="2919413" y="1414463"/>
            <a:ext cx="9144000" cy="0"/>
          </a:xfrm>
          <a:prstGeom prst="rect">
            <a:avLst/>
          </a:prstGeom>
          <a:noFill/>
          <a:ln w="9525">
            <a:noFill/>
            <a:miter lim="800000"/>
            <a:headEnd/>
            <a:tailEnd/>
          </a:ln>
          <a:effectLst/>
        </p:spPr>
        <p:txBody>
          <a:bodyP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840712" name="Oval 8"/>
          <p:cNvSpPr>
            <a:spLocks noChangeArrowheads="1"/>
          </p:cNvSpPr>
          <p:nvPr/>
        </p:nvSpPr>
        <p:spPr bwMode="auto">
          <a:xfrm>
            <a:off x="4788024" y="3763888"/>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31" name="Rectangle 3"/>
          <p:cNvSpPr>
            <a:spLocks noGrp="1" noChangeArrowheads="1"/>
          </p:cNvSpPr>
          <p:nvPr>
            <p:ph type="title"/>
          </p:nvPr>
        </p:nvSpPr>
        <p:spPr>
          <a:xfrm>
            <a:off x="468313" y="152400"/>
            <a:ext cx="8064500" cy="396875"/>
          </a:xfrm>
        </p:spPr>
        <p:txBody>
          <a:bodyPr/>
          <a:lstStyle/>
          <a:p>
            <a:pPr eaLnBrk="1" hangingPunct="1"/>
            <a:r>
              <a:rPr lang="en-US" sz="3600" dirty="0" smtClean="0">
                <a:solidFill>
                  <a:srgbClr val="0000FF"/>
                </a:solidFill>
              </a:rPr>
              <a:t>UCT Head &amp; Neck Fellows</a:t>
            </a:r>
            <a:endParaRPr lang="en-GB" sz="3600" dirty="0" smtClean="0">
              <a:solidFill>
                <a:srgbClr val="0000FF"/>
              </a:solidFill>
            </a:endParaRPr>
          </a:p>
        </p:txBody>
      </p:sp>
      <p:sp>
        <p:nvSpPr>
          <p:cNvPr id="29" name="Oval 8"/>
          <p:cNvSpPr>
            <a:spLocks noChangeArrowheads="1"/>
          </p:cNvSpPr>
          <p:nvPr/>
        </p:nvSpPr>
        <p:spPr bwMode="auto">
          <a:xfrm>
            <a:off x="3700885" y="2780928"/>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32" name="Oval 8"/>
          <p:cNvSpPr>
            <a:spLocks noChangeArrowheads="1"/>
          </p:cNvSpPr>
          <p:nvPr/>
        </p:nvSpPr>
        <p:spPr bwMode="auto">
          <a:xfrm>
            <a:off x="2919413" y="2864525"/>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33" name="Oval 8"/>
          <p:cNvSpPr>
            <a:spLocks noChangeArrowheads="1"/>
          </p:cNvSpPr>
          <p:nvPr/>
        </p:nvSpPr>
        <p:spPr bwMode="auto">
          <a:xfrm>
            <a:off x="5696610" y="3479081"/>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34" name="Oval 8"/>
          <p:cNvSpPr>
            <a:spLocks noChangeArrowheads="1"/>
          </p:cNvSpPr>
          <p:nvPr/>
        </p:nvSpPr>
        <p:spPr bwMode="auto">
          <a:xfrm>
            <a:off x="6109253" y="3535288"/>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35" name="Oval 8"/>
          <p:cNvSpPr>
            <a:spLocks noChangeArrowheads="1"/>
          </p:cNvSpPr>
          <p:nvPr/>
        </p:nvSpPr>
        <p:spPr bwMode="auto">
          <a:xfrm>
            <a:off x="5880653" y="4052391"/>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42" name="Oval 8"/>
          <p:cNvSpPr>
            <a:spLocks noChangeArrowheads="1"/>
          </p:cNvSpPr>
          <p:nvPr/>
        </p:nvSpPr>
        <p:spPr bwMode="auto">
          <a:xfrm>
            <a:off x="5880653" y="4586287"/>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27" name="Text Box 22"/>
          <p:cNvSpPr txBox="1">
            <a:spLocks noChangeArrowheads="1"/>
          </p:cNvSpPr>
          <p:nvPr/>
        </p:nvSpPr>
        <p:spPr bwMode="auto">
          <a:xfrm>
            <a:off x="280348" y="4526427"/>
            <a:ext cx="2313783" cy="167930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b="1">
                <a:solidFill>
                  <a:schemeClr val="tx1"/>
                </a:solidFill>
                <a:latin typeface="Times New Roman" pitchFamily="18" charset="0"/>
              </a:defRPr>
            </a:lvl1pPr>
            <a:lvl2pPr marL="742950" indent="-285750" eaLnBrk="0" hangingPunct="0">
              <a:defRPr sz="3600" b="1">
                <a:solidFill>
                  <a:schemeClr val="tx1"/>
                </a:solidFill>
                <a:latin typeface="Times New Roman" pitchFamily="18" charset="0"/>
              </a:defRPr>
            </a:lvl2pPr>
            <a:lvl3pPr marL="1143000" indent="-228600" eaLnBrk="0" hangingPunct="0">
              <a:defRPr sz="3600" b="1">
                <a:solidFill>
                  <a:schemeClr val="tx1"/>
                </a:solidFill>
                <a:latin typeface="Times New Roman" pitchFamily="18" charset="0"/>
              </a:defRPr>
            </a:lvl3pPr>
            <a:lvl4pPr marL="1600200" indent="-228600" eaLnBrk="0" hangingPunct="0">
              <a:defRPr sz="3600" b="1">
                <a:solidFill>
                  <a:schemeClr val="tx1"/>
                </a:solidFill>
                <a:latin typeface="Times New Roman" pitchFamily="18" charset="0"/>
              </a:defRPr>
            </a:lvl4pPr>
            <a:lvl5pPr marL="2057400" indent="-228600" eaLnBrk="0" hangingPunct="0">
              <a:defRPr sz="3600" b="1">
                <a:solidFill>
                  <a:schemeClr val="tx1"/>
                </a:solidFill>
                <a:latin typeface="Times New Roman" pitchFamily="18" charset="0"/>
              </a:defRPr>
            </a:lvl5pPr>
            <a:lvl6pPr marL="2514600" indent="-228600" algn="ctr" eaLnBrk="0" fontAlgn="base" hangingPunct="0">
              <a:spcBef>
                <a:spcPct val="20000"/>
              </a:spcBef>
              <a:spcAft>
                <a:spcPct val="0"/>
              </a:spcAft>
              <a:defRPr sz="3600" b="1">
                <a:solidFill>
                  <a:schemeClr val="tx1"/>
                </a:solidFill>
                <a:latin typeface="Times New Roman" pitchFamily="18" charset="0"/>
              </a:defRPr>
            </a:lvl6pPr>
            <a:lvl7pPr marL="2971800" indent="-228600" algn="ctr" eaLnBrk="0" fontAlgn="base" hangingPunct="0">
              <a:spcBef>
                <a:spcPct val="20000"/>
              </a:spcBef>
              <a:spcAft>
                <a:spcPct val="0"/>
              </a:spcAft>
              <a:defRPr sz="3600" b="1">
                <a:solidFill>
                  <a:schemeClr val="tx1"/>
                </a:solidFill>
                <a:latin typeface="Times New Roman" pitchFamily="18" charset="0"/>
              </a:defRPr>
            </a:lvl7pPr>
            <a:lvl8pPr marL="3429000" indent="-228600" algn="ctr" eaLnBrk="0" fontAlgn="base" hangingPunct="0">
              <a:spcBef>
                <a:spcPct val="20000"/>
              </a:spcBef>
              <a:spcAft>
                <a:spcPct val="0"/>
              </a:spcAft>
              <a:defRPr sz="3600" b="1">
                <a:solidFill>
                  <a:schemeClr val="tx1"/>
                </a:solidFill>
                <a:latin typeface="Times New Roman" pitchFamily="18" charset="0"/>
              </a:defRPr>
            </a:lvl8pPr>
            <a:lvl9pPr marL="3886200" indent="-228600" algn="ctr" eaLnBrk="0" fontAlgn="base" hangingPunct="0">
              <a:spcBef>
                <a:spcPct val="20000"/>
              </a:spcBef>
              <a:spcAft>
                <a:spcPct val="0"/>
              </a:spcAft>
              <a:defRPr sz="3600" b="1">
                <a:solidFill>
                  <a:schemeClr val="tx1"/>
                </a:solidFill>
                <a:latin typeface="Times New Roman" pitchFamily="18" charset="0"/>
              </a:defRPr>
            </a:lvl9pPr>
          </a:lstStyle>
          <a:p>
            <a:pPr eaLnBrk="1" hangingPunct="1">
              <a:lnSpc>
                <a:spcPct val="150000"/>
              </a:lnSpc>
              <a:spcBef>
                <a:spcPct val="50000"/>
              </a:spcBef>
            </a:pPr>
            <a:r>
              <a:rPr lang="en-US" sz="1875" b="0" dirty="0">
                <a:solidFill>
                  <a:srgbClr val="0000FF"/>
                </a:solidFill>
              </a:rPr>
              <a:t>Qualified </a:t>
            </a:r>
            <a:r>
              <a:rPr lang="en-US" sz="1875" b="0" dirty="0" smtClean="0">
                <a:solidFill>
                  <a:srgbClr val="0000FF"/>
                </a:solidFill>
              </a:rPr>
              <a:t>(10)</a:t>
            </a:r>
            <a:endParaRPr lang="en-US" sz="1875" b="0" dirty="0">
              <a:solidFill>
                <a:srgbClr val="0000FF"/>
              </a:solidFill>
            </a:endParaRPr>
          </a:p>
          <a:p>
            <a:pPr eaLnBrk="1" hangingPunct="1">
              <a:lnSpc>
                <a:spcPct val="150000"/>
              </a:lnSpc>
              <a:spcBef>
                <a:spcPct val="50000"/>
              </a:spcBef>
            </a:pPr>
            <a:r>
              <a:rPr lang="en-US" sz="1875" b="0" dirty="0">
                <a:solidFill>
                  <a:srgbClr val="0000FF"/>
                </a:solidFill>
              </a:rPr>
              <a:t>In </a:t>
            </a:r>
            <a:r>
              <a:rPr lang="en-US" sz="1875" b="0" dirty="0" smtClean="0">
                <a:solidFill>
                  <a:srgbClr val="0000FF"/>
                </a:solidFill>
              </a:rPr>
              <a:t>Training </a:t>
            </a:r>
          </a:p>
          <a:p>
            <a:pPr eaLnBrk="1" hangingPunct="1">
              <a:lnSpc>
                <a:spcPct val="150000"/>
              </a:lnSpc>
              <a:spcBef>
                <a:spcPct val="50000"/>
              </a:spcBef>
            </a:pPr>
            <a:r>
              <a:rPr lang="en-US" sz="1875" b="0" dirty="0" smtClean="0">
                <a:solidFill>
                  <a:srgbClr val="0000FF"/>
                </a:solidFill>
              </a:rPr>
              <a:t>Future Fellows</a:t>
            </a:r>
            <a:endParaRPr lang="en-US" sz="1875" b="0" dirty="0">
              <a:solidFill>
                <a:srgbClr val="0000FF"/>
              </a:solidFill>
            </a:endParaRPr>
          </a:p>
        </p:txBody>
      </p:sp>
      <p:sp>
        <p:nvSpPr>
          <p:cNvPr id="28" name="Oval 8"/>
          <p:cNvSpPr>
            <a:spLocks noChangeArrowheads="1"/>
          </p:cNvSpPr>
          <p:nvPr/>
        </p:nvSpPr>
        <p:spPr bwMode="auto">
          <a:xfrm>
            <a:off x="1954560" y="4581128"/>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47" name="Oval 8"/>
          <p:cNvSpPr>
            <a:spLocks noChangeArrowheads="1"/>
          </p:cNvSpPr>
          <p:nvPr/>
        </p:nvSpPr>
        <p:spPr bwMode="auto">
          <a:xfrm>
            <a:off x="1954560" y="5157192"/>
            <a:ext cx="457200" cy="457200"/>
          </a:xfrm>
          <a:prstGeom prst="ellipse">
            <a:avLst/>
          </a:prstGeom>
          <a:solidFill>
            <a:srgbClr val="FF00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48" name="Oval 8"/>
          <p:cNvSpPr>
            <a:spLocks noChangeArrowheads="1"/>
          </p:cNvSpPr>
          <p:nvPr/>
        </p:nvSpPr>
        <p:spPr bwMode="auto">
          <a:xfrm>
            <a:off x="5423453" y="5141635"/>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46" name="Oval 8"/>
          <p:cNvSpPr>
            <a:spLocks noChangeArrowheads="1"/>
          </p:cNvSpPr>
          <p:nvPr/>
        </p:nvSpPr>
        <p:spPr bwMode="auto">
          <a:xfrm>
            <a:off x="3049055" y="2944082"/>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49" name="Oval 8"/>
          <p:cNvSpPr>
            <a:spLocks noChangeArrowheads="1"/>
          </p:cNvSpPr>
          <p:nvPr/>
        </p:nvSpPr>
        <p:spPr bwMode="auto">
          <a:xfrm>
            <a:off x="1835696" y="2315888"/>
            <a:ext cx="457200" cy="457200"/>
          </a:xfrm>
          <a:prstGeom prst="ellipse">
            <a:avLst/>
          </a:prstGeom>
          <a:solidFill>
            <a:srgbClr val="FFFF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19" name="Oval 8"/>
          <p:cNvSpPr>
            <a:spLocks noChangeArrowheads="1"/>
          </p:cNvSpPr>
          <p:nvPr/>
        </p:nvSpPr>
        <p:spPr bwMode="auto">
          <a:xfrm>
            <a:off x="1954560" y="5733256"/>
            <a:ext cx="457200" cy="457200"/>
          </a:xfrm>
          <a:prstGeom prst="ellipse">
            <a:avLst/>
          </a:prstGeom>
          <a:solidFill>
            <a:srgbClr val="00B0F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20" name="Oval 8"/>
          <p:cNvSpPr>
            <a:spLocks noChangeArrowheads="1"/>
          </p:cNvSpPr>
          <p:nvPr/>
        </p:nvSpPr>
        <p:spPr bwMode="auto">
          <a:xfrm>
            <a:off x="6228241" y="2636912"/>
            <a:ext cx="457200" cy="457200"/>
          </a:xfrm>
          <a:prstGeom prst="ellipse">
            <a:avLst/>
          </a:prstGeom>
          <a:solidFill>
            <a:srgbClr val="00B0F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21" name="Oval 8"/>
          <p:cNvSpPr>
            <a:spLocks noChangeArrowheads="1"/>
          </p:cNvSpPr>
          <p:nvPr/>
        </p:nvSpPr>
        <p:spPr bwMode="auto">
          <a:xfrm>
            <a:off x="3571243" y="2948237"/>
            <a:ext cx="457200" cy="457200"/>
          </a:xfrm>
          <a:prstGeom prst="ellipse">
            <a:avLst/>
          </a:prstGeom>
          <a:solidFill>
            <a:srgbClr val="FF000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
        <p:nvSpPr>
          <p:cNvPr id="22" name="Oval 8"/>
          <p:cNvSpPr>
            <a:spLocks noChangeArrowheads="1"/>
          </p:cNvSpPr>
          <p:nvPr/>
        </p:nvSpPr>
        <p:spPr bwMode="auto">
          <a:xfrm>
            <a:off x="4762872" y="1531640"/>
            <a:ext cx="457200" cy="457200"/>
          </a:xfrm>
          <a:prstGeom prst="ellipse">
            <a:avLst/>
          </a:prstGeom>
          <a:solidFill>
            <a:srgbClr val="00B0F0"/>
          </a:solidFill>
          <a:ln w="57150">
            <a:solidFill>
              <a:schemeClr val="bg2"/>
            </a:solidFill>
            <a:round/>
            <a:headEnd/>
            <a:tailEnd/>
          </a:ln>
          <a:effectLst/>
        </p:spPr>
        <p:txBody>
          <a:bodyPr anchor="ctr">
            <a:spAutoFit/>
          </a:bodyPr>
          <a:lstStyle/>
          <a:p>
            <a:pPr>
              <a:defRPr/>
            </a:pPr>
            <a:endParaRPr lang="en-ZA">
              <a:solidFill>
                <a:srgbClr val="000066"/>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555725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40712"/>
                                        </p:tgtEl>
                                        <p:attrNameLst>
                                          <p:attrName>style.visibility</p:attrName>
                                        </p:attrNameLst>
                                      </p:cBhvr>
                                      <p:to>
                                        <p:strVal val="visible"/>
                                      </p:to>
                                    </p:set>
                                    <p:anim calcmode="lin" valueType="num">
                                      <p:cBhvr>
                                        <p:cTn id="7" dur="500" fill="hold"/>
                                        <p:tgtEl>
                                          <p:spTgt spid="840712"/>
                                        </p:tgtEl>
                                        <p:attrNameLst>
                                          <p:attrName>ppt_w</p:attrName>
                                        </p:attrNameLst>
                                      </p:cBhvr>
                                      <p:tavLst>
                                        <p:tav tm="0">
                                          <p:val>
                                            <p:fltVal val="0"/>
                                          </p:val>
                                        </p:tav>
                                        <p:tav tm="100000">
                                          <p:val>
                                            <p:strVal val="#ppt_w"/>
                                          </p:val>
                                        </p:tav>
                                      </p:tavLst>
                                    </p:anim>
                                    <p:anim calcmode="lin" valueType="num">
                                      <p:cBhvr>
                                        <p:cTn id="8" dur="500" fill="hold"/>
                                        <p:tgtEl>
                                          <p:spTgt spid="840712"/>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500" fill="hold"/>
                                        <p:tgtEl>
                                          <p:spTgt spid="34"/>
                                        </p:tgtEl>
                                        <p:attrNameLst>
                                          <p:attrName>ppt_w</p:attrName>
                                        </p:attrNameLst>
                                      </p:cBhvr>
                                      <p:tavLst>
                                        <p:tav tm="0">
                                          <p:val>
                                            <p:fltVal val="0"/>
                                          </p:val>
                                        </p:tav>
                                        <p:tav tm="100000">
                                          <p:val>
                                            <p:strVal val="#ppt_w"/>
                                          </p:val>
                                        </p:tav>
                                      </p:tavLst>
                                    </p:anim>
                                    <p:anim calcmode="lin" valueType="num">
                                      <p:cBhvr>
                                        <p:cTn id="24" dur="500" fill="hold"/>
                                        <p:tgtEl>
                                          <p:spTgt spid="3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p:cTn id="31" dur="500" fill="hold"/>
                                        <p:tgtEl>
                                          <p:spTgt spid="42"/>
                                        </p:tgtEl>
                                        <p:attrNameLst>
                                          <p:attrName>ppt_w</p:attrName>
                                        </p:attrNameLst>
                                      </p:cBhvr>
                                      <p:tavLst>
                                        <p:tav tm="0">
                                          <p:val>
                                            <p:fltVal val="0"/>
                                          </p:val>
                                        </p:tav>
                                        <p:tav tm="100000">
                                          <p:val>
                                            <p:strVal val="#ppt_w"/>
                                          </p:val>
                                        </p:tav>
                                      </p:tavLst>
                                    </p:anim>
                                    <p:anim calcmode="lin" valueType="num">
                                      <p:cBhvr>
                                        <p:cTn id="32" dur="500" fill="hold"/>
                                        <p:tgtEl>
                                          <p:spTgt spid="42"/>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p:cTn id="43" dur="500" fill="hold"/>
                                        <p:tgtEl>
                                          <p:spTgt spid="49"/>
                                        </p:tgtEl>
                                        <p:attrNameLst>
                                          <p:attrName>ppt_w</p:attrName>
                                        </p:attrNameLst>
                                      </p:cBhvr>
                                      <p:tavLst>
                                        <p:tav tm="0">
                                          <p:val>
                                            <p:fltVal val="0"/>
                                          </p:val>
                                        </p:tav>
                                        <p:tav tm="100000">
                                          <p:val>
                                            <p:strVal val="#ppt_w"/>
                                          </p:val>
                                        </p:tav>
                                      </p:tavLst>
                                    </p:anim>
                                    <p:anim calcmode="lin" valueType="num">
                                      <p:cBhvr>
                                        <p:cTn id="44" dur="500" fill="hold"/>
                                        <p:tgtEl>
                                          <p:spTgt spid="49"/>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p:cTn id="47" dur="500" fill="hold"/>
                                        <p:tgtEl>
                                          <p:spTgt spid="48"/>
                                        </p:tgtEl>
                                        <p:attrNameLst>
                                          <p:attrName>ppt_w</p:attrName>
                                        </p:attrNameLst>
                                      </p:cBhvr>
                                      <p:tavLst>
                                        <p:tav tm="0">
                                          <p:val>
                                            <p:fltVal val="0"/>
                                          </p:val>
                                        </p:tav>
                                        <p:tav tm="100000">
                                          <p:val>
                                            <p:strVal val="#ppt_w"/>
                                          </p:val>
                                        </p:tav>
                                      </p:tavLst>
                                    </p:anim>
                                    <p:anim calcmode="lin" valueType="num">
                                      <p:cBhvr>
                                        <p:cTn id="48" dur="500" fill="hold"/>
                                        <p:tgtEl>
                                          <p:spTgt spid="48"/>
                                        </p:tgtEl>
                                        <p:attrNameLst>
                                          <p:attrName>ppt_h</p:attrName>
                                        </p:attrNameLst>
                                      </p:cBhvr>
                                      <p:tavLst>
                                        <p:tav tm="0">
                                          <p:val>
                                            <p:fltVal val="0"/>
                                          </p:val>
                                        </p:tav>
                                        <p:tav tm="100000">
                                          <p:val>
                                            <p:strVal val="#ppt_h"/>
                                          </p:val>
                                        </p:tav>
                                      </p:tavLst>
                                    </p:anim>
                                  </p:childTnLst>
                                </p:cTn>
                              </p:par>
                              <p:par>
                                <p:cTn id="49" presetID="1" presetClass="entr" presetSubtype="0" fill="hold" nodeType="withEffect">
                                  <p:stCondLst>
                                    <p:cond delay="0"/>
                                  </p:stCondLst>
                                  <p:childTnLst>
                                    <p:set>
                                      <p:cBhvr>
                                        <p:cTn id="50"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7">
                                            <p:txEl>
                                              <p:pRg st="1" end="1"/>
                                            </p:txEl>
                                          </p:spTgt>
                                        </p:tgtEl>
                                        <p:attrNameLst>
                                          <p:attrName>style.visibility</p:attrName>
                                        </p:attrNameLst>
                                      </p:cBhvr>
                                      <p:to>
                                        <p:strVal val="visible"/>
                                      </p:to>
                                    </p:set>
                                  </p:childTnLst>
                                </p:cTn>
                              </p:par>
                              <p:par>
                                <p:cTn id="57" presetID="23" presetClass="entr" presetSubtype="16" fill="hold" grpId="0" nodeType="withEffect">
                                  <p:stCondLst>
                                    <p:cond delay="0"/>
                                  </p:stCondLst>
                                  <p:childTnLst>
                                    <p:set>
                                      <p:cBhvr>
                                        <p:cTn id="58" dur="1" fill="hold">
                                          <p:stCondLst>
                                            <p:cond delay="0"/>
                                          </p:stCondLst>
                                        </p:cTn>
                                        <p:tgtEl>
                                          <p:spTgt spid="47"/>
                                        </p:tgtEl>
                                        <p:attrNameLst>
                                          <p:attrName>style.visibility</p:attrName>
                                        </p:attrNameLst>
                                      </p:cBhvr>
                                      <p:to>
                                        <p:strVal val="visible"/>
                                      </p:to>
                                    </p:set>
                                    <p:anim calcmode="lin" valueType="num">
                                      <p:cBhvr>
                                        <p:cTn id="59" dur="500" fill="hold"/>
                                        <p:tgtEl>
                                          <p:spTgt spid="47"/>
                                        </p:tgtEl>
                                        <p:attrNameLst>
                                          <p:attrName>ppt_w</p:attrName>
                                        </p:attrNameLst>
                                      </p:cBhvr>
                                      <p:tavLst>
                                        <p:tav tm="0">
                                          <p:val>
                                            <p:fltVal val="0"/>
                                          </p:val>
                                        </p:tav>
                                        <p:tav tm="100000">
                                          <p:val>
                                            <p:strVal val="#ppt_w"/>
                                          </p:val>
                                        </p:tav>
                                      </p:tavLst>
                                    </p:anim>
                                    <p:anim calcmode="lin" valueType="num">
                                      <p:cBhvr>
                                        <p:cTn id="60" dur="500" fill="hold"/>
                                        <p:tgtEl>
                                          <p:spTgt spid="47"/>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fltVal val="0"/>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23" presetClass="entr" presetSubtype="16" fill="hold" grpId="0" nodeType="click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p:cTn id="69" dur="500" fill="hold"/>
                                        <p:tgtEl>
                                          <p:spTgt spid="19"/>
                                        </p:tgtEl>
                                        <p:attrNameLst>
                                          <p:attrName>ppt_w</p:attrName>
                                        </p:attrNameLst>
                                      </p:cBhvr>
                                      <p:tavLst>
                                        <p:tav tm="0">
                                          <p:val>
                                            <p:fltVal val="0"/>
                                          </p:val>
                                        </p:tav>
                                        <p:tav tm="100000">
                                          <p:val>
                                            <p:strVal val="#ppt_w"/>
                                          </p:val>
                                        </p:tav>
                                      </p:tavLst>
                                    </p:anim>
                                    <p:anim calcmode="lin" valueType="num">
                                      <p:cBhvr>
                                        <p:cTn id="70" dur="500" fill="hold"/>
                                        <p:tgtEl>
                                          <p:spTgt spid="19"/>
                                        </p:tgtEl>
                                        <p:attrNameLst>
                                          <p:attrName>ppt_h</p:attrName>
                                        </p:attrNameLst>
                                      </p:cBhvr>
                                      <p:tavLst>
                                        <p:tav tm="0">
                                          <p:val>
                                            <p:fltVal val="0"/>
                                          </p:val>
                                        </p:tav>
                                        <p:tav tm="100000">
                                          <p:val>
                                            <p:strVal val="#ppt_h"/>
                                          </p:val>
                                        </p:tav>
                                      </p:tavLst>
                                    </p:anim>
                                  </p:childTnLst>
                                </p:cTn>
                              </p:par>
                              <p:par>
                                <p:cTn id="71" presetID="23" presetClass="entr" presetSubtype="16"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ppt_w</p:attrName>
                                        </p:attrNameLst>
                                      </p:cBhvr>
                                      <p:tavLst>
                                        <p:tav tm="0">
                                          <p:val>
                                            <p:fltVal val="0"/>
                                          </p:val>
                                        </p:tav>
                                        <p:tav tm="100000">
                                          <p:val>
                                            <p:strVal val="#ppt_w"/>
                                          </p:val>
                                        </p:tav>
                                      </p:tavLst>
                                    </p:anim>
                                    <p:anim calcmode="lin" valueType="num">
                                      <p:cBhvr>
                                        <p:cTn id="74" dur="500" fill="hold"/>
                                        <p:tgtEl>
                                          <p:spTgt spid="20"/>
                                        </p:tgtEl>
                                        <p:attrNameLst>
                                          <p:attrName>ppt_h</p:attrName>
                                        </p:attrNameLst>
                                      </p:cBhvr>
                                      <p:tavLst>
                                        <p:tav tm="0">
                                          <p:val>
                                            <p:fltVal val="0"/>
                                          </p:val>
                                        </p:tav>
                                        <p:tav tm="100000">
                                          <p:val>
                                            <p:strVal val="#ppt_h"/>
                                          </p:val>
                                        </p:tav>
                                      </p:tavLst>
                                    </p:anim>
                                  </p:childTnLst>
                                </p:cTn>
                              </p:par>
                              <p:par>
                                <p:cTn id="75" presetID="1" presetClass="entr" presetSubtype="0" fill="hold" nodeType="withEffect">
                                  <p:stCondLst>
                                    <p:cond delay="0"/>
                                  </p:stCondLst>
                                  <p:childTnLst>
                                    <p:set>
                                      <p:cBhvr>
                                        <p:cTn id="76" dur="1" fill="hold">
                                          <p:stCondLst>
                                            <p:cond delay="0"/>
                                          </p:stCondLst>
                                        </p:cTn>
                                        <p:tgtEl>
                                          <p:spTgt spid="27">
                                            <p:txEl>
                                              <p:pRg st="2" end="2"/>
                                            </p:txEl>
                                          </p:spTgt>
                                        </p:tgtEl>
                                        <p:attrNameLst>
                                          <p:attrName>style.visibility</p:attrName>
                                        </p:attrNameLst>
                                      </p:cBhvr>
                                      <p:to>
                                        <p:strVal val="visible"/>
                                      </p:to>
                                    </p:set>
                                  </p:childTnLst>
                                </p:cTn>
                              </p:par>
                              <p:par>
                                <p:cTn id="77" presetID="23" presetClass="entr" presetSubtype="16" fill="hold" grpId="0" nodeType="with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p:cTn id="79" dur="500" fill="hold"/>
                                        <p:tgtEl>
                                          <p:spTgt spid="22"/>
                                        </p:tgtEl>
                                        <p:attrNameLst>
                                          <p:attrName>ppt_w</p:attrName>
                                        </p:attrNameLst>
                                      </p:cBhvr>
                                      <p:tavLst>
                                        <p:tav tm="0">
                                          <p:val>
                                            <p:fltVal val="0"/>
                                          </p:val>
                                        </p:tav>
                                        <p:tav tm="100000">
                                          <p:val>
                                            <p:strVal val="#ppt_w"/>
                                          </p:val>
                                        </p:tav>
                                      </p:tavLst>
                                    </p:anim>
                                    <p:anim calcmode="lin" valueType="num">
                                      <p:cBhvr>
                                        <p:cTn id="80" dur="500" fill="hold"/>
                                        <p:tgtEl>
                                          <p:spTgt spid="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0712" grpId="0" animBg="1"/>
      <p:bldP spid="29" grpId="0" animBg="1"/>
      <p:bldP spid="32" grpId="0" animBg="1"/>
      <p:bldP spid="33" grpId="0" animBg="1"/>
      <p:bldP spid="34" grpId="0" animBg="1"/>
      <p:bldP spid="35" grpId="0" animBg="1"/>
      <p:bldP spid="42" grpId="0" animBg="1"/>
      <p:bldP spid="27" grpId="0" animBg="1"/>
      <p:bldP spid="28" grpId="0" animBg="1"/>
      <p:bldP spid="47" grpId="0" animBg="1"/>
      <p:bldP spid="48" grpId="0" animBg="1"/>
      <p:bldP spid="46" grpId="0" animBg="1"/>
      <p:bldP spid="49" grpId="0" animBg="1"/>
      <p:bldP spid="19" grpId="0" animBg="1"/>
      <p:bldP spid="20" grpId="0" animBg="1"/>
      <p:bldP spid="21" grpId="0" animBg="1"/>
      <p:bldP spid="2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404664"/>
            <a:ext cx="7772400" cy="1143000"/>
          </a:xfrm>
        </p:spPr>
        <p:txBody>
          <a:bodyPr/>
          <a:lstStyle/>
          <a:p>
            <a:r>
              <a:rPr lang="en-US" dirty="0" smtClean="0">
                <a:solidFill>
                  <a:srgbClr val="0000FF"/>
                </a:solidFill>
              </a:rPr>
              <a:t>Challenges</a:t>
            </a:r>
            <a:endParaRPr lang="en-ZA" dirty="0">
              <a:solidFill>
                <a:srgbClr val="0000FF"/>
              </a:solidFill>
            </a:endParaRPr>
          </a:p>
        </p:txBody>
      </p:sp>
      <p:sp>
        <p:nvSpPr>
          <p:cNvPr id="5" name="Content Placeholder 4"/>
          <p:cNvSpPr>
            <a:spLocks noGrp="1"/>
          </p:cNvSpPr>
          <p:nvPr>
            <p:ph sz="half" idx="1"/>
          </p:nvPr>
        </p:nvSpPr>
        <p:spPr>
          <a:xfrm>
            <a:off x="539552" y="2132856"/>
            <a:ext cx="8280920" cy="4472136"/>
          </a:xfrm>
        </p:spPr>
        <p:txBody>
          <a:bodyPr/>
          <a:lstStyle/>
          <a:p>
            <a:r>
              <a:rPr lang="en-US" sz="3200" dirty="0" smtClean="0">
                <a:solidFill>
                  <a:schemeClr val="tx2"/>
                </a:solidFill>
              </a:rPr>
              <a:t>Shortages of ENTs, audiologists</a:t>
            </a:r>
            <a:endParaRPr lang="en-US" sz="3200" dirty="0">
              <a:solidFill>
                <a:schemeClr val="tx2"/>
              </a:solidFill>
            </a:endParaRPr>
          </a:p>
          <a:p>
            <a:r>
              <a:rPr lang="en-US" sz="3200" dirty="0" smtClean="0">
                <a:solidFill>
                  <a:schemeClr val="tx2"/>
                </a:solidFill>
              </a:rPr>
              <a:t>Limited access to Education </a:t>
            </a:r>
            <a:r>
              <a:rPr lang="en-US" sz="3200" dirty="0">
                <a:solidFill>
                  <a:schemeClr val="tx2"/>
                </a:solidFill>
              </a:rPr>
              <a:t>&amp; Training</a:t>
            </a:r>
          </a:p>
          <a:p>
            <a:r>
              <a:rPr lang="en-US" sz="3200" dirty="0" smtClean="0">
                <a:solidFill>
                  <a:schemeClr val="tx2"/>
                </a:solidFill>
              </a:rPr>
              <a:t>Textbooks</a:t>
            </a:r>
          </a:p>
          <a:p>
            <a:pPr lvl="1"/>
            <a:r>
              <a:rPr lang="en-US" sz="2800" dirty="0" smtClean="0">
                <a:solidFill>
                  <a:srgbClr val="0000FF"/>
                </a:solidFill>
              </a:rPr>
              <a:t>Unaffordable</a:t>
            </a:r>
            <a:endParaRPr lang="en-US" sz="2800" dirty="0">
              <a:solidFill>
                <a:srgbClr val="0000FF"/>
              </a:solidFill>
            </a:endParaRPr>
          </a:p>
          <a:p>
            <a:pPr lvl="1"/>
            <a:r>
              <a:rPr lang="en-US" sz="2800" dirty="0" smtClean="0">
                <a:solidFill>
                  <a:srgbClr val="0000FF"/>
                </a:solidFill>
              </a:rPr>
              <a:t>Content </a:t>
            </a:r>
            <a:r>
              <a:rPr lang="en-US" sz="2800" dirty="0" smtClean="0">
                <a:solidFill>
                  <a:srgbClr val="0000FF"/>
                </a:solidFill>
              </a:rPr>
              <a:t>inappropriate</a:t>
            </a:r>
            <a:br>
              <a:rPr lang="en-US" sz="2800" dirty="0" smtClean="0">
                <a:solidFill>
                  <a:srgbClr val="0000FF"/>
                </a:solidFill>
              </a:rPr>
            </a:br>
            <a:r>
              <a:rPr lang="en-US" sz="2800" dirty="0" smtClean="0">
                <a:solidFill>
                  <a:srgbClr val="0000FF"/>
                </a:solidFill>
              </a:rPr>
              <a:t>for resource limited settings</a:t>
            </a:r>
            <a:endParaRPr lang="en-US" sz="2800" dirty="0" smtClean="0">
              <a:solidFill>
                <a:srgbClr val="0000FF"/>
              </a:solidFill>
            </a:endParaRPr>
          </a:p>
        </p:txBody>
      </p:sp>
      <p:pic>
        <p:nvPicPr>
          <p:cNvPr id="9728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2240" y="3717032"/>
            <a:ext cx="2271309" cy="2953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5860013" y="3903439"/>
            <a:ext cx="800219" cy="461665"/>
          </a:xfrm>
          <a:prstGeom prst="rect">
            <a:avLst/>
          </a:prstGeom>
        </p:spPr>
        <p:txBody>
          <a:bodyPr wrap="none">
            <a:spAutoFit/>
          </a:bodyPr>
          <a:lstStyle/>
          <a:p>
            <a:r>
              <a:rPr lang="en-ZA" sz="2400" b="1" dirty="0">
                <a:solidFill>
                  <a:srgbClr val="FF0000"/>
                </a:solidFill>
              </a:rPr>
              <a:t>$544</a:t>
            </a:r>
          </a:p>
        </p:txBody>
      </p:sp>
    </p:spTree>
    <p:extLst>
      <p:ext uri="{BB962C8B-B14F-4D97-AF65-F5344CB8AC3E}">
        <p14:creationId xmlns:p14="http://schemas.microsoft.com/office/powerpoint/2010/main" val="2485376414"/>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3568" y="404664"/>
            <a:ext cx="7772400" cy="1143000"/>
          </a:xfrm>
        </p:spPr>
        <p:txBody>
          <a:bodyPr/>
          <a:lstStyle/>
          <a:p>
            <a:r>
              <a:rPr lang="en-ZA" sz="4000" dirty="0" smtClean="0">
                <a:solidFill>
                  <a:srgbClr val="0000FF"/>
                </a:solidFill>
              </a:rPr>
              <a:t>Opportunity</a:t>
            </a:r>
            <a:endParaRPr lang="en-ZA" sz="4000" dirty="0">
              <a:solidFill>
                <a:srgbClr val="0000FF"/>
              </a:solidFill>
            </a:endParaRPr>
          </a:p>
        </p:txBody>
      </p:sp>
      <p:pic>
        <p:nvPicPr>
          <p:cNvPr id="6" name="Picture 2" descr="world internet users"/>
          <p:cNvPicPr>
            <a:picLocks noGrp="1" noChangeAspect="1" noChangeArrowheads="1"/>
          </p:cNvPicPr>
          <p:nvPr>
            <p:ph idx="1"/>
          </p:nvPr>
        </p:nvPicPr>
        <p:blipFill>
          <a:blip r:embed="rId3">
            <a:extLst>
              <a:ext uri="{BEBA8EAE-BF5A-486C-A8C5-ECC9F3942E4B}">
                <a14:imgProps xmlns:a14="http://schemas.microsoft.com/office/drawing/2010/main">
                  <a14:imgLayer r:embed="rId4">
                    <a14:imgEffect>
                      <a14:sharpenSoften amount="250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1115616" y="1642173"/>
            <a:ext cx="7128792" cy="4942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9917407"/>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p:cNvPicPr>
            <a:picLocks noGrp="1" noChangeAspect="1" noChangeArrowheads="1"/>
          </p:cNvPicPr>
          <p:nvPr>
            <p:ph sz="half" idx="1"/>
          </p:nvPr>
        </p:nvPicPr>
        <p:blipFill rotWithShape="1">
          <a:blip r:embed="rId2" cstate="print">
            <a:extLst>
              <a:ext uri="{28A0092B-C50C-407E-A947-70E740481C1C}">
                <a14:useLocalDpi xmlns:a14="http://schemas.microsoft.com/office/drawing/2010/main" val="0"/>
              </a:ext>
            </a:extLst>
          </a:blip>
          <a:srcRect l="817" t="1021" r="1849"/>
          <a:stretch/>
        </p:blipFill>
        <p:spPr bwMode="auto">
          <a:xfrm>
            <a:off x="827584" y="1412776"/>
            <a:ext cx="3434317" cy="4464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7283"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860032" y="1412776"/>
            <a:ext cx="3384376" cy="44419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240885"/>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ZA" dirty="0" smtClean="0">
                <a:solidFill>
                  <a:srgbClr val="FF0000"/>
                </a:solidFill>
              </a:rPr>
              <a:t>Open Access Atlas of Otolaryngology, Head and Neck Operative Surgery</a:t>
            </a:r>
          </a:p>
          <a:p>
            <a:pPr marL="0" indent="0" algn="ctr">
              <a:buNone/>
            </a:pPr>
            <a:endParaRPr lang="en-ZA" dirty="0" smtClean="0">
              <a:solidFill>
                <a:srgbClr val="FF0000"/>
              </a:solidFill>
            </a:endParaRPr>
          </a:p>
          <a:p>
            <a:pPr marL="0" indent="0" algn="ctr">
              <a:buNone/>
            </a:pPr>
            <a:r>
              <a:rPr lang="en-ZA" dirty="0" smtClean="0">
                <a:solidFill>
                  <a:srgbClr val="FF0000"/>
                </a:solidFill>
              </a:rPr>
              <a:t>Open Access Guide to Audiology and Hearing Aids for Otolaryngologists</a:t>
            </a:r>
            <a:endParaRPr lang="en-ZA" dirty="0">
              <a:solidFill>
                <a:srgbClr val="FF0000"/>
              </a:solidFill>
            </a:endParaRPr>
          </a:p>
        </p:txBody>
      </p:sp>
    </p:spTree>
    <p:extLst>
      <p:ext uri="{BB962C8B-B14F-4D97-AF65-F5344CB8AC3E}">
        <p14:creationId xmlns:p14="http://schemas.microsoft.com/office/powerpoint/2010/main" val="3022651853"/>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CC"/>
                </a:solidFill>
              </a:rPr>
              <a:t>GNI</a:t>
            </a:r>
            <a:endParaRPr lang="en-ZA" dirty="0">
              <a:solidFill>
                <a:srgbClr val="0000CC"/>
              </a:solidFill>
            </a:endParaRPr>
          </a:p>
        </p:txBody>
      </p:sp>
      <p:pic>
        <p:nvPicPr>
          <p:cNvPr id="12292"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r="5009"/>
          <a:stretch>
            <a:fillRect/>
          </a:stretch>
        </p:blipFill>
        <p:spPr bwMode="auto">
          <a:xfrm>
            <a:off x="-7938" y="1773238"/>
            <a:ext cx="8683626" cy="508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bwMode="auto">
          <a:xfrm>
            <a:off x="179388" y="4508500"/>
            <a:ext cx="2447925" cy="2160588"/>
          </a:xfrm>
          <a:prstGeom prst="rect">
            <a:avLst/>
          </a:prstGeom>
          <a:noFill/>
          <a:ln w="9525">
            <a:noFill/>
            <a:miter lim="800000"/>
            <a:headEnd/>
            <a:tailEnd/>
          </a:ln>
          <a:effectLst/>
        </p:spPr>
        <p:txBody>
          <a:bodyPr anchor="ctr"/>
          <a:lstStyle/>
          <a:p>
            <a:pPr fontAlgn="base">
              <a:spcBef>
                <a:spcPct val="0"/>
              </a:spcBef>
              <a:spcAft>
                <a:spcPct val="0"/>
              </a:spcAft>
              <a:defRPr/>
            </a:pPr>
            <a:r>
              <a:rPr lang="en-ZA" sz="2800" kern="0" dirty="0">
                <a:solidFill>
                  <a:srgbClr val="0070C0"/>
                </a:solidFill>
              </a:rPr>
              <a:t>High I</a:t>
            </a:r>
            <a:r>
              <a:rPr lang="en-ZA" sz="2800" kern="0" dirty="0" err="1">
                <a:solidFill>
                  <a:srgbClr val="0070C0"/>
                </a:solidFill>
              </a:rPr>
              <a:t>ncome</a:t>
            </a:r>
            <a:r>
              <a:rPr lang="en-ZA" sz="2800" kern="0" dirty="0">
                <a:solidFill>
                  <a:srgbClr val="0070C0"/>
                </a:solidFill>
              </a:rPr>
              <a:t> </a:t>
            </a:r>
            <a:r>
              <a:rPr lang="en-ZA" sz="2800" kern="0" dirty="0">
                <a:solidFill>
                  <a:srgbClr val="F8A40C"/>
                </a:solidFill>
              </a:rPr>
              <a:t>Middle Income </a:t>
            </a:r>
            <a:r>
              <a:rPr lang="en-ZA" sz="2800" kern="0" dirty="0">
                <a:solidFill>
                  <a:srgbClr val="CC0000"/>
                </a:solidFill>
              </a:rPr>
              <a:t>Low Income</a:t>
            </a:r>
          </a:p>
        </p:txBody>
      </p:sp>
    </p:spTree>
    <p:extLst>
      <p:ext uri="{BB962C8B-B14F-4D97-AF65-F5344CB8AC3E}">
        <p14:creationId xmlns:p14="http://schemas.microsoft.com/office/powerpoint/2010/main" val="2239343389"/>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sz="half" idx="1"/>
          </p:nvPr>
        </p:nvSpPr>
        <p:spPr/>
        <p:txBody>
          <a:bodyPr/>
          <a:lstStyle/>
          <a:p>
            <a:endParaRPr lang="en-ZA"/>
          </a:p>
        </p:txBody>
      </p:sp>
      <p:sp>
        <p:nvSpPr>
          <p:cNvPr id="4" name="Content Placeholder 3"/>
          <p:cNvSpPr>
            <a:spLocks noGrp="1"/>
          </p:cNvSpPr>
          <p:nvPr>
            <p:ph sz="half" idx="2"/>
          </p:nvPr>
        </p:nvSpPr>
        <p:spPr/>
        <p:txBody>
          <a:bodyPr/>
          <a:lstStyle/>
          <a:p>
            <a:endParaRPr lang="en-ZA"/>
          </a:p>
        </p:txBody>
      </p:sp>
      <p:pic>
        <p:nvPicPr>
          <p:cNvPr id="9830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0" y="260648"/>
            <a:ext cx="9144000" cy="6264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2550211"/>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sz="half" idx="1"/>
          </p:nvPr>
        </p:nvSpPr>
        <p:spPr/>
        <p:txBody>
          <a:bodyPr/>
          <a:lstStyle/>
          <a:p>
            <a:endParaRPr lang="en-ZA"/>
          </a:p>
        </p:txBody>
      </p:sp>
      <p:sp>
        <p:nvSpPr>
          <p:cNvPr id="4" name="Content Placeholder 3"/>
          <p:cNvSpPr>
            <a:spLocks noGrp="1"/>
          </p:cNvSpPr>
          <p:nvPr>
            <p:ph sz="half" idx="2"/>
          </p:nvPr>
        </p:nvSpPr>
        <p:spPr/>
        <p:txBody>
          <a:bodyPr/>
          <a:lstStyle/>
          <a:p>
            <a:endParaRPr lang="en-ZA"/>
          </a:p>
        </p:txBody>
      </p:sp>
      <p:pic>
        <p:nvPicPr>
          <p:cNvPr id="9830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0" y="260648"/>
            <a:ext cx="9144000" cy="6264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bwMode="auto">
          <a:xfrm>
            <a:off x="2195736" y="1988840"/>
            <a:ext cx="1224136" cy="1368152"/>
          </a:xfrm>
          <a:prstGeom prst="rect">
            <a:avLst/>
          </a:prstGeom>
          <a:no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endParaRPr kumimoji="0" lang="en-ZA" sz="36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Tree>
    <p:extLst>
      <p:ext uri="{BB962C8B-B14F-4D97-AF65-F5344CB8AC3E}">
        <p14:creationId xmlns:p14="http://schemas.microsoft.com/office/powerpoint/2010/main" val="3566145310"/>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sz="half" idx="1"/>
          </p:nvPr>
        </p:nvSpPr>
        <p:spPr/>
        <p:txBody>
          <a:bodyPr/>
          <a:lstStyle/>
          <a:p>
            <a:endParaRPr lang="en-ZA"/>
          </a:p>
        </p:txBody>
      </p:sp>
      <p:sp>
        <p:nvSpPr>
          <p:cNvPr id="4" name="Content Placeholder 3"/>
          <p:cNvSpPr>
            <a:spLocks noGrp="1"/>
          </p:cNvSpPr>
          <p:nvPr>
            <p:ph sz="half" idx="2"/>
          </p:nvPr>
        </p:nvSpPr>
        <p:spPr/>
        <p:txBody>
          <a:bodyPr/>
          <a:lstStyle/>
          <a:p>
            <a:endParaRPr lang="en-ZA"/>
          </a:p>
        </p:txBody>
      </p:sp>
      <p:pic>
        <p:nvPicPr>
          <p:cNvPr id="5" name="Picture 4"/>
          <p:cNvPicPr>
            <a:picLocks noChangeAspect="1"/>
          </p:cNvPicPr>
          <p:nvPr/>
        </p:nvPicPr>
        <p:blipFill>
          <a:blip r:embed="rId2"/>
          <a:stretch>
            <a:fillRect/>
          </a:stretch>
        </p:blipFill>
        <p:spPr>
          <a:xfrm>
            <a:off x="4192" y="260648"/>
            <a:ext cx="9288016" cy="6048672"/>
          </a:xfrm>
          <a:prstGeom prst="rect">
            <a:avLst/>
          </a:prstGeom>
        </p:spPr>
      </p:pic>
    </p:spTree>
    <p:extLst>
      <p:ext uri="{BB962C8B-B14F-4D97-AF65-F5344CB8AC3E}">
        <p14:creationId xmlns:p14="http://schemas.microsoft.com/office/powerpoint/2010/main" val="1897303970"/>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sz="half" idx="1"/>
          </p:nvPr>
        </p:nvSpPr>
        <p:spPr/>
        <p:txBody>
          <a:bodyPr/>
          <a:lstStyle/>
          <a:p>
            <a:endParaRPr lang="en-ZA"/>
          </a:p>
        </p:txBody>
      </p:sp>
      <p:sp>
        <p:nvSpPr>
          <p:cNvPr id="4" name="Content Placeholder 3"/>
          <p:cNvSpPr>
            <a:spLocks noGrp="1"/>
          </p:cNvSpPr>
          <p:nvPr>
            <p:ph sz="half" idx="2"/>
          </p:nvPr>
        </p:nvSpPr>
        <p:spPr/>
        <p:txBody>
          <a:bodyPr/>
          <a:lstStyle/>
          <a:p>
            <a:endParaRPr lang="en-ZA"/>
          </a:p>
        </p:txBody>
      </p:sp>
      <p:pic>
        <p:nvPicPr>
          <p:cNvPr id="6" name="Picture 5"/>
          <p:cNvPicPr>
            <a:picLocks noChangeAspect="1"/>
          </p:cNvPicPr>
          <p:nvPr/>
        </p:nvPicPr>
        <p:blipFill>
          <a:blip r:embed="rId2"/>
          <a:stretch>
            <a:fillRect/>
          </a:stretch>
        </p:blipFill>
        <p:spPr>
          <a:xfrm>
            <a:off x="0" y="332656"/>
            <a:ext cx="9097906" cy="5976664"/>
          </a:xfrm>
          <a:prstGeom prst="rect">
            <a:avLst/>
          </a:prstGeom>
        </p:spPr>
      </p:pic>
    </p:spTree>
    <p:extLst>
      <p:ext uri="{BB962C8B-B14F-4D97-AF65-F5344CB8AC3E}">
        <p14:creationId xmlns:p14="http://schemas.microsoft.com/office/powerpoint/2010/main" val="2898972290"/>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pic>
        <p:nvPicPr>
          <p:cNvPr id="3" name="Picture 2"/>
          <p:cNvPicPr>
            <a:picLocks noChangeAspect="1"/>
          </p:cNvPicPr>
          <p:nvPr/>
        </p:nvPicPr>
        <p:blipFill>
          <a:blip r:embed="rId2"/>
          <a:stretch>
            <a:fillRect/>
          </a:stretch>
        </p:blipFill>
        <p:spPr>
          <a:xfrm>
            <a:off x="-1" y="733770"/>
            <a:ext cx="9144001" cy="5143501"/>
          </a:xfrm>
          <a:prstGeom prst="rect">
            <a:avLst/>
          </a:prstGeom>
        </p:spPr>
      </p:pic>
    </p:spTree>
    <p:extLst>
      <p:ext uri="{BB962C8B-B14F-4D97-AF65-F5344CB8AC3E}">
        <p14:creationId xmlns:p14="http://schemas.microsoft.com/office/powerpoint/2010/main" val="2663164221"/>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2" name="Picture 4" descr="Creative Commo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6643" y="548680"/>
            <a:ext cx="4286250" cy="1028701"/>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8"/>
          <p:cNvSpPr>
            <a:spLocks noGrp="1"/>
          </p:cNvSpPr>
          <p:nvPr>
            <p:ph idx="1"/>
          </p:nvPr>
        </p:nvSpPr>
        <p:spPr>
          <a:xfrm>
            <a:off x="683568" y="1988840"/>
            <a:ext cx="7772400" cy="4114800"/>
          </a:xfrm>
        </p:spPr>
        <p:txBody>
          <a:bodyPr/>
          <a:lstStyle/>
          <a:p>
            <a:endParaRPr lang="en-ZA" dirty="0" smtClean="0">
              <a:solidFill>
                <a:srgbClr val="0000FF"/>
              </a:solidFill>
            </a:endParaRPr>
          </a:p>
          <a:p>
            <a:endParaRPr lang="en-ZA" dirty="0">
              <a:solidFill>
                <a:srgbClr val="0000FF"/>
              </a:solidFill>
            </a:endParaRPr>
          </a:p>
          <a:p>
            <a:endParaRPr lang="en-ZA" dirty="0" smtClean="0">
              <a:solidFill>
                <a:srgbClr val="0000FF"/>
              </a:solidFill>
            </a:endParaRPr>
          </a:p>
          <a:p>
            <a:r>
              <a:rPr lang="en-ZA" dirty="0" smtClean="0">
                <a:solidFill>
                  <a:srgbClr val="0000FF"/>
                </a:solidFill>
              </a:rPr>
              <a:t>Permits copying, pasting, free use</a:t>
            </a:r>
          </a:p>
          <a:p>
            <a:r>
              <a:rPr lang="en-ZA" dirty="0" smtClean="0">
                <a:solidFill>
                  <a:srgbClr val="0000FF"/>
                </a:solidFill>
              </a:rPr>
              <a:t>Except commercial </a:t>
            </a:r>
          </a:p>
        </p:txBody>
      </p:sp>
      <p:pic>
        <p:nvPicPr>
          <p:cNvPr id="11" name="Picture 10"/>
          <p:cNvPicPr>
            <a:picLocks noChangeAspect="1"/>
          </p:cNvPicPr>
          <p:nvPr/>
        </p:nvPicPr>
        <p:blipFill rotWithShape="1">
          <a:blip r:embed="rId3"/>
          <a:srcRect t="27320" b="31100"/>
          <a:stretch/>
        </p:blipFill>
        <p:spPr>
          <a:xfrm>
            <a:off x="1187624" y="2276872"/>
            <a:ext cx="3048000" cy="1152128"/>
          </a:xfrm>
          <a:prstGeom prst="rect">
            <a:avLst/>
          </a:prstGeom>
        </p:spPr>
      </p:pic>
    </p:spTree>
    <p:extLst>
      <p:ext uri="{BB962C8B-B14F-4D97-AF65-F5344CB8AC3E}">
        <p14:creationId xmlns:p14="http://schemas.microsoft.com/office/powerpoint/2010/main" val="3901083370"/>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sz="half" idx="1"/>
          </p:nvPr>
        </p:nvSpPr>
        <p:spPr/>
        <p:txBody>
          <a:bodyPr/>
          <a:lstStyle/>
          <a:p>
            <a:endParaRPr lang="en-ZA"/>
          </a:p>
        </p:txBody>
      </p:sp>
      <p:sp>
        <p:nvSpPr>
          <p:cNvPr id="4" name="Content Placeholder 3"/>
          <p:cNvSpPr>
            <a:spLocks noGrp="1"/>
          </p:cNvSpPr>
          <p:nvPr>
            <p:ph sz="half" idx="2"/>
          </p:nvPr>
        </p:nvSpPr>
        <p:spPr/>
        <p:txBody>
          <a:bodyPr/>
          <a:lstStyle/>
          <a:p>
            <a:endParaRPr lang="en-ZA"/>
          </a:p>
        </p:txBody>
      </p:sp>
      <p:pic>
        <p:nvPicPr>
          <p:cNvPr id="7" name="Picture 6"/>
          <p:cNvPicPr>
            <a:picLocks noChangeAspect="1"/>
          </p:cNvPicPr>
          <p:nvPr/>
        </p:nvPicPr>
        <p:blipFill rotWithShape="1">
          <a:blip r:embed="rId2"/>
          <a:srcRect l="10241" t="11781" r="22885" b="4546"/>
          <a:stretch/>
        </p:blipFill>
        <p:spPr>
          <a:xfrm>
            <a:off x="35496" y="260648"/>
            <a:ext cx="9105822" cy="6408712"/>
          </a:xfrm>
          <a:prstGeom prst="rect">
            <a:avLst/>
          </a:prstGeom>
        </p:spPr>
      </p:pic>
    </p:spTree>
    <p:extLst>
      <p:ext uri="{BB962C8B-B14F-4D97-AF65-F5344CB8AC3E}">
        <p14:creationId xmlns:p14="http://schemas.microsoft.com/office/powerpoint/2010/main" val="2350783657"/>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sz="half" idx="1"/>
          </p:nvPr>
        </p:nvSpPr>
        <p:spPr/>
        <p:txBody>
          <a:bodyPr/>
          <a:lstStyle/>
          <a:p>
            <a:endParaRPr lang="en-ZA"/>
          </a:p>
        </p:txBody>
      </p:sp>
      <p:sp>
        <p:nvSpPr>
          <p:cNvPr id="4" name="Content Placeholder 3"/>
          <p:cNvSpPr>
            <a:spLocks noGrp="1"/>
          </p:cNvSpPr>
          <p:nvPr>
            <p:ph sz="half" idx="2"/>
          </p:nvPr>
        </p:nvSpPr>
        <p:spPr/>
        <p:txBody>
          <a:bodyPr/>
          <a:lstStyle/>
          <a:p>
            <a:endParaRPr lang="en-ZA"/>
          </a:p>
        </p:txBody>
      </p:sp>
      <p:pic>
        <p:nvPicPr>
          <p:cNvPr id="5" name="Picture 4"/>
          <p:cNvPicPr>
            <a:picLocks noChangeAspect="1"/>
          </p:cNvPicPr>
          <p:nvPr/>
        </p:nvPicPr>
        <p:blipFill rotWithShape="1">
          <a:blip r:embed="rId3"/>
          <a:srcRect l="10049" t="11909" r="22961" b="3875"/>
          <a:stretch/>
        </p:blipFill>
        <p:spPr>
          <a:xfrm>
            <a:off x="15858" y="44624"/>
            <a:ext cx="9164654" cy="6480720"/>
          </a:xfrm>
          <a:prstGeom prst="rect">
            <a:avLst/>
          </a:prstGeom>
        </p:spPr>
      </p:pic>
    </p:spTree>
    <p:extLst>
      <p:ext uri="{BB962C8B-B14F-4D97-AF65-F5344CB8AC3E}">
        <p14:creationId xmlns:p14="http://schemas.microsoft.com/office/powerpoint/2010/main" val="1245861139"/>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0" y="7143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ltLang="en-US" smtClean="0">
              <a:solidFill>
                <a:srgbClr val="000066"/>
              </a:solidFill>
              <a:latin typeface="Arial" pitchFamily="34" charset="0"/>
            </a:endParaRPr>
          </a:p>
        </p:txBody>
      </p:sp>
      <p:pic>
        <p:nvPicPr>
          <p:cNvPr id="7" name="Picture 6"/>
          <p:cNvPicPr>
            <a:picLocks noChangeAspect="1"/>
          </p:cNvPicPr>
          <p:nvPr/>
        </p:nvPicPr>
        <p:blipFill rotWithShape="1">
          <a:blip r:embed="rId3"/>
          <a:srcRect l="10054" t="12111" r="56610" b="4167"/>
          <a:stretch/>
        </p:blipFill>
        <p:spPr>
          <a:xfrm>
            <a:off x="35496" y="44623"/>
            <a:ext cx="4752528" cy="6713889"/>
          </a:xfrm>
          <a:prstGeom prst="rect">
            <a:avLst/>
          </a:prstGeom>
        </p:spPr>
      </p:pic>
    </p:spTree>
    <p:extLst>
      <p:ext uri="{BB962C8B-B14F-4D97-AF65-F5344CB8AC3E}">
        <p14:creationId xmlns:p14="http://schemas.microsoft.com/office/powerpoint/2010/main" val="4254570658"/>
      </p:ext>
    </p:extLst>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836712"/>
            <a:ext cx="4018050" cy="5890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78555" y="908720"/>
            <a:ext cx="3941917" cy="5818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29" name="Picture 1" descr="Creative Commons License">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1880" y="548680"/>
            <a:ext cx="714375" cy="2571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7"/>
          <p:cNvSpPr>
            <a:spLocks noChangeArrowheads="1"/>
          </p:cNvSpPr>
          <p:nvPr/>
        </p:nvSpPr>
        <p:spPr bwMode="auto">
          <a:xfrm>
            <a:off x="0" y="7143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ltLang="en-US">
              <a:solidFill>
                <a:srgbClr val="000066"/>
              </a:solidFill>
              <a:latin typeface="Arial" pitchFamily="34" charset="0"/>
            </a:endParaRPr>
          </a:p>
        </p:txBody>
      </p:sp>
      <p:sp>
        <p:nvSpPr>
          <p:cNvPr id="4" name="Rectangle 3"/>
          <p:cNvSpPr/>
          <p:nvPr/>
        </p:nvSpPr>
        <p:spPr>
          <a:xfrm>
            <a:off x="28224" y="134358"/>
            <a:ext cx="4241346" cy="461665"/>
          </a:xfrm>
          <a:prstGeom prst="rect">
            <a:avLst/>
          </a:prstGeom>
        </p:spPr>
        <p:txBody>
          <a:bodyPr wrap="square">
            <a:spAutoFit/>
          </a:bodyPr>
          <a:lstStyle/>
          <a:p>
            <a:pPr algn="ctr"/>
            <a:r>
              <a:rPr lang="en-ZA" sz="1200" b="1" dirty="0">
                <a:solidFill>
                  <a:srgbClr val="FF0000"/>
                </a:solidFill>
              </a:rPr>
              <a:t>OPEN ACCESS ATLAS OF OTOLARYNGOLOGY, HEAD &amp; NECK OPERATIVE SURGERY </a:t>
            </a:r>
            <a:endParaRPr lang="en-ZA" dirty="0">
              <a:solidFill>
                <a:srgbClr val="FF0000"/>
              </a:solidFill>
            </a:endParaRPr>
          </a:p>
        </p:txBody>
      </p:sp>
      <p:cxnSp>
        <p:nvCxnSpPr>
          <p:cNvPr id="6" name="Straight Connector 5"/>
          <p:cNvCxnSpPr/>
          <p:nvPr/>
        </p:nvCxnSpPr>
        <p:spPr bwMode="auto">
          <a:xfrm>
            <a:off x="4572000" y="0"/>
            <a:ext cx="0" cy="6885384"/>
          </a:xfrm>
          <a:prstGeom prst="line">
            <a:avLst/>
          </a:prstGeom>
          <a:noFill/>
          <a:ln w="9525" cap="flat" cmpd="sng" algn="ctr">
            <a:solidFill>
              <a:schemeClr val="tx2"/>
            </a:solidFill>
            <a:prstDash val="solid"/>
            <a:round/>
            <a:headEnd type="none" w="med" len="med"/>
            <a:tailEnd type="none" w="med" len="med"/>
          </a:ln>
          <a:effectLst>
            <a:glow rad="190500">
              <a:schemeClr val="tx1">
                <a:alpha val="5000"/>
              </a:schemeClr>
            </a:glow>
            <a:innerShdw blurRad="609600" dist="50800" dir="10800000">
              <a:prstClr val="black">
                <a:alpha val="50000"/>
              </a:prstClr>
            </a:innerShdw>
            <a:softEdge rad="0"/>
          </a:effectLst>
        </p:spPr>
      </p:cxnSp>
      <p:sp>
        <p:nvSpPr>
          <p:cNvPr id="2" name="Rectangle 1"/>
          <p:cNvSpPr/>
          <p:nvPr/>
        </p:nvSpPr>
        <p:spPr bwMode="auto">
          <a:xfrm>
            <a:off x="3275856" y="1988840"/>
            <a:ext cx="930398" cy="360040"/>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endParaRPr kumimoji="0" lang="en-ZA" sz="36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Tree>
    <p:extLst>
      <p:ext uri="{BB962C8B-B14F-4D97-AF65-F5344CB8AC3E}">
        <p14:creationId xmlns:p14="http://schemas.microsoft.com/office/powerpoint/2010/main" val="242601708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r="5032"/>
          <a:stretch>
            <a:fillRect/>
          </a:stretch>
        </p:blipFill>
        <p:spPr bwMode="auto">
          <a:xfrm>
            <a:off x="0" y="1773238"/>
            <a:ext cx="8683625" cy="508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bwMode="auto">
          <a:xfrm>
            <a:off x="539750" y="1268413"/>
            <a:ext cx="8064500" cy="4608512"/>
          </a:xfrm>
          <a:prstGeom prst="rect">
            <a:avLst/>
          </a:prstGeom>
          <a:noFill/>
          <a:ln w="9525" cap="flat" cmpd="sng" algn="ctr">
            <a:noFill/>
            <a:prstDash val="solid"/>
            <a:round/>
            <a:headEnd type="none" w="med" len="med"/>
            <a:tailEnd type="none" w="med" len="med"/>
          </a:ln>
          <a:effectLst/>
        </p:spPr>
        <p:txBody>
          <a:bodyPr/>
          <a:lstStyle/>
          <a:p>
            <a:pPr algn="ctr" fontAlgn="base">
              <a:spcBef>
                <a:spcPct val="20000"/>
              </a:spcBef>
              <a:spcAft>
                <a:spcPct val="0"/>
              </a:spcAft>
              <a:defRPr/>
            </a:pPr>
            <a:endParaRPr lang="en-ZA" sz="3600" b="1">
              <a:solidFill>
                <a:srgbClr val="000066"/>
              </a:solidFill>
              <a:effectLst>
                <a:outerShdw blurRad="38100" dist="38100" dir="2700000" algn="tl">
                  <a:srgbClr val="000000">
                    <a:alpha val="43137"/>
                  </a:srgbClr>
                </a:outerShdw>
              </a:effectLst>
            </a:endParaRPr>
          </a:p>
        </p:txBody>
      </p:sp>
      <p:sp>
        <p:nvSpPr>
          <p:cNvPr id="9" name="Title 1"/>
          <p:cNvSpPr txBox="1">
            <a:spLocks/>
          </p:cNvSpPr>
          <p:nvPr/>
        </p:nvSpPr>
        <p:spPr bwMode="auto">
          <a:xfrm>
            <a:off x="179388" y="4508500"/>
            <a:ext cx="2447925" cy="2160588"/>
          </a:xfrm>
          <a:prstGeom prst="rect">
            <a:avLst/>
          </a:prstGeom>
          <a:noFill/>
          <a:ln w="9525">
            <a:noFill/>
            <a:miter lim="800000"/>
            <a:headEnd/>
            <a:tailEnd/>
          </a:ln>
          <a:effectLst/>
        </p:spPr>
        <p:txBody>
          <a:bodyPr anchor="ctr"/>
          <a:lstStyle/>
          <a:p>
            <a:pPr fontAlgn="base">
              <a:spcBef>
                <a:spcPct val="0"/>
              </a:spcBef>
              <a:spcAft>
                <a:spcPct val="0"/>
              </a:spcAft>
              <a:defRPr/>
            </a:pPr>
            <a:r>
              <a:rPr lang="en-ZA" sz="2800" kern="0" dirty="0">
                <a:solidFill>
                  <a:srgbClr val="2828A4"/>
                </a:solidFill>
              </a:rPr>
              <a:t>High Income </a:t>
            </a:r>
            <a:r>
              <a:rPr lang="en-ZA" sz="2800" kern="0" dirty="0">
                <a:solidFill>
                  <a:srgbClr val="FFC000"/>
                </a:solidFill>
              </a:rPr>
              <a:t>Middle Income </a:t>
            </a:r>
            <a:r>
              <a:rPr lang="en-ZA" sz="2800" kern="0" dirty="0">
                <a:solidFill>
                  <a:srgbClr val="CC0000"/>
                </a:solidFill>
              </a:rPr>
              <a:t>Low Income</a:t>
            </a:r>
          </a:p>
        </p:txBody>
      </p:sp>
      <p:sp>
        <p:nvSpPr>
          <p:cNvPr id="13317" name="Title 1"/>
          <p:cNvSpPr>
            <a:spLocks noGrp="1"/>
          </p:cNvSpPr>
          <p:nvPr>
            <p:ph type="title"/>
          </p:nvPr>
        </p:nvSpPr>
        <p:spPr/>
        <p:txBody>
          <a:bodyPr/>
          <a:lstStyle/>
          <a:p>
            <a:pPr eaLnBrk="1" hangingPunct="1"/>
            <a:r>
              <a:rPr lang="en-ZA" dirty="0">
                <a:solidFill>
                  <a:srgbClr val="0000CC"/>
                </a:solidFill>
              </a:rPr>
              <a:t>Developing World</a:t>
            </a:r>
          </a:p>
        </p:txBody>
      </p:sp>
      <p:sp>
        <p:nvSpPr>
          <p:cNvPr id="13318" name="Rectangle 7"/>
          <p:cNvSpPr>
            <a:spLocks noChangeArrowheads="1"/>
          </p:cNvSpPr>
          <p:nvPr/>
        </p:nvSpPr>
        <p:spPr bwMode="auto">
          <a:xfrm>
            <a:off x="250825" y="4941888"/>
            <a:ext cx="1944688" cy="431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fontAlgn="base">
              <a:spcBef>
                <a:spcPct val="20000"/>
              </a:spcBef>
              <a:spcAft>
                <a:spcPct val="0"/>
              </a:spcAft>
            </a:pPr>
            <a:endParaRPr lang="en-US" sz="3600" b="1">
              <a:solidFill>
                <a:srgbClr val="000066"/>
              </a:solidFill>
            </a:endParaRPr>
          </a:p>
        </p:txBody>
      </p:sp>
    </p:spTree>
    <p:extLst>
      <p:ext uri="{BB962C8B-B14F-4D97-AF65-F5344CB8AC3E}">
        <p14:creationId xmlns:p14="http://schemas.microsoft.com/office/powerpoint/2010/main" val="403573369"/>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r="24712"/>
          <a:stretch/>
        </p:blipFill>
        <p:spPr>
          <a:xfrm>
            <a:off x="32811" y="-22007"/>
            <a:ext cx="9111189" cy="6807278"/>
          </a:xfrm>
          <a:prstGeom prst="rect">
            <a:avLst/>
          </a:prstGeom>
        </p:spPr>
      </p:pic>
    </p:spTree>
    <p:extLst>
      <p:ext uri="{BB962C8B-B14F-4D97-AF65-F5344CB8AC3E}">
        <p14:creationId xmlns:p14="http://schemas.microsoft.com/office/powerpoint/2010/main" val="1046599565"/>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0" y="7143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ltLang="en-US">
              <a:solidFill>
                <a:srgbClr val="000066"/>
              </a:solidFill>
              <a:latin typeface="Arial" pitchFamily="34" charset="0"/>
            </a:endParaRPr>
          </a:p>
        </p:txBody>
      </p:sp>
      <p:cxnSp>
        <p:nvCxnSpPr>
          <p:cNvPr id="6" name="Straight Connector 5"/>
          <p:cNvCxnSpPr/>
          <p:nvPr/>
        </p:nvCxnSpPr>
        <p:spPr bwMode="auto">
          <a:xfrm>
            <a:off x="4572000" y="0"/>
            <a:ext cx="0" cy="6885384"/>
          </a:xfrm>
          <a:prstGeom prst="line">
            <a:avLst/>
          </a:prstGeom>
          <a:noFill/>
          <a:ln w="9525" cap="flat" cmpd="sng" algn="ctr">
            <a:solidFill>
              <a:schemeClr val="tx2"/>
            </a:solidFill>
            <a:prstDash val="solid"/>
            <a:round/>
            <a:headEnd type="none" w="med" len="med"/>
            <a:tailEnd type="none" w="med" len="med"/>
          </a:ln>
          <a:effectLst>
            <a:glow rad="190500">
              <a:schemeClr val="tx1">
                <a:alpha val="5000"/>
              </a:schemeClr>
            </a:glow>
            <a:innerShdw blurRad="609600" dist="50800" dir="10800000">
              <a:prstClr val="black">
                <a:alpha val="50000"/>
              </a:prstClr>
            </a:innerShdw>
            <a:softEdge rad="0"/>
          </a:effectLst>
        </p:spPr>
      </p:cxn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07504" y="225298"/>
            <a:ext cx="4263356" cy="6156030"/>
          </a:xfrm>
          <a:prstGeom prst="rect">
            <a:avLst/>
          </a:prstGeom>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773141" y="714375"/>
            <a:ext cx="3887942" cy="5747392"/>
          </a:xfrm>
          <a:prstGeom prst="rect">
            <a:avLst/>
          </a:prstGeom>
        </p:spPr>
      </p:pic>
    </p:spTree>
    <p:extLst>
      <p:ext uri="{BB962C8B-B14F-4D97-AF65-F5344CB8AC3E}">
        <p14:creationId xmlns:p14="http://schemas.microsoft.com/office/powerpoint/2010/main" val="2183452244"/>
      </p:ext>
    </p:ext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0232" t="12201" r="22832" b="3801"/>
          <a:stretch/>
        </p:blipFill>
        <p:spPr>
          <a:xfrm>
            <a:off x="0" y="188640"/>
            <a:ext cx="9144000" cy="6454588"/>
          </a:xfrm>
          <a:prstGeom prst="rect">
            <a:avLst/>
          </a:prstGeom>
        </p:spPr>
      </p:pic>
    </p:spTree>
    <p:extLst>
      <p:ext uri="{BB962C8B-B14F-4D97-AF65-F5344CB8AC3E}">
        <p14:creationId xmlns:p14="http://schemas.microsoft.com/office/powerpoint/2010/main" val="216757426"/>
      </p:ext>
    </p:ext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Outcomes</a:t>
            </a:r>
            <a:endParaRPr lang="en-ZA" dirty="0"/>
          </a:p>
        </p:txBody>
      </p:sp>
      <p:sp>
        <p:nvSpPr>
          <p:cNvPr id="3" name="Subtitle 2"/>
          <p:cNvSpPr>
            <a:spLocks noGrp="1"/>
          </p:cNvSpPr>
          <p:nvPr>
            <p:ph type="subTitle" idx="1"/>
          </p:nvPr>
        </p:nvSpPr>
        <p:spPr/>
        <p:txBody>
          <a:bodyPr/>
          <a:lstStyle/>
          <a:p>
            <a:endParaRPr lang="en-ZA"/>
          </a:p>
        </p:txBody>
      </p:sp>
    </p:spTree>
    <p:extLst>
      <p:ext uri="{BB962C8B-B14F-4D97-AF65-F5344CB8AC3E}">
        <p14:creationId xmlns:p14="http://schemas.microsoft.com/office/powerpoint/2010/main" val="1638348198"/>
      </p:ext>
    </p:extLst>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85800" y="188640"/>
            <a:ext cx="7772400" cy="1143000"/>
          </a:xfrm>
        </p:spPr>
        <p:txBody>
          <a:bodyPr/>
          <a:lstStyle/>
          <a:p>
            <a:r>
              <a:rPr lang="en-ZA" sz="2400" dirty="0" smtClean="0">
                <a:solidFill>
                  <a:srgbClr val="0000FF"/>
                </a:solidFill>
              </a:rPr>
              <a:t>Open Access Atlas of Otolaryngology Head &amp; Neck Operative Surgery</a:t>
            </a:r>
            <a:endParaRPr lang="en-ZA" sz="2400" dirty="0">
              <a:solidFill>
                <a:srgbClr val="0000FF"/>
              </a:solidFill>
            </a:endParaRPr>
          </a:p>
        </p:txBody>
      </p:sp>
      <p:sp>
        <p:nvSpPr>
          <p:cNvPr id="7" name="Title 5"/>
          <p:cNvSpPr txBox="1">
            <a:spLocks/>
          </p:cNvSpPr>
          <p:nvPr/>
        </p:nvSpPr>
        <p:spPr bwMode="auto">
          <a:xfrm>
            <a:off x="685800" y="350100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ZA" sz="2400" kern="0" dirty="0" smtClean="0">
                <a:solidFill>
                  <a:srgbClr val="0000FF"/>
                </a:solidFill>
              </a:rPr>
              <a:t>Open Access Guide Audiology &amp; Hearing Aids for Otolaryngologists</a:t>
            </a:r>
            <a:endParaRPr lang="en-ZA" sz="2400" kern="0" dirty="0">
              <a:solidFill>
                <a:srgbClr val="0000FF"/>
              </a:solidFill>
            </a:endParaRPr>
          </a:p>
        </p:txBody>
      </p:sp>
      <p:pic>
        <p:nvPicPr>
          <p:cNvPr id="962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0" y="1196752"/>
            <a:ext cx="8918905" cy="236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6259" name="Picture 3"/>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sharpenSoften amount="25000"/>
                    </a14:imgEffect>
                    <a14:imgEffect>
                      <a14:saturation sat="400000"/>
                    </a14:imgEffect>
                  </a14:imgLayer>
                </a14:imgProps>
              </a:ext>
              <a:ext uri="{28A0092B-C50C-407E-A947-70E740481C1C}">
                <a14:useLocalDpi xmlns:a14="http://schemas.microsoft.com/office/drawing/2010/main" val="0"/>
              </a:ext>
            </a:extLst>
          </a:blip>
          <a:srcRect/>
          <a:stretch/>
        </p:blipFill>
        <p:spPr bwMode="auto">
          <a:xfrm>
            <a:off x="45584" y="4530885"/>
            <a:ext cx="8890462" cy="2354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02338901"/>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683568" y="908720"/>
            <a:ext cx="7772400" cy="4114800"/>
          </a:xfrm>
        </p:spPr>
        <p:txBody>
          <a:bodyPr/>
          <a:lstStyle/>
          <a:p>
            <a:pPr marL="0" indent="0" algn="ctr">
              <a:lnSpc>
                <a:spcPct val="200000"/>
              </a:lnSpc>
              <a:buNone/>
            </a:pPr>
            <a:r>
              <a:rPr lang="en-ZA" sz="3600" dirty="0">
                <a:solidFill>
                  <a:srgbClr val="0000FF"/>
                </a:solidFill>
              </a:rPr>
              <a:t>&gt;1,000,000 chapters </a:t>
            </a:r>
            <a:r>
              <a:rPr lang="en-ZA" sz="3600" dirty="0" smtClean="0">
                <a:solidFill>
                  <a:srgbClr val="0000FF"/>
                </a:solidFill>
              </a:rPr>
              <a:t>downloaded</a:t>
            </a:r>
          </a:p>
          <a:p>
            <a:pPr marL="0" indent="0" algn="ctr">
              <a:lnSpc>
                <a:spcPct val="200000"/>
              </a:lnSpc>
              <a:buNone/>
            </a:pPr>
            <a:r>
              <a:rPr lang="en-ZA" sz="3600" dirty="0" smtClean="0">
                <a:solidFill>
                  <a:srgbClr val="0000FF"/>
                </a:solidFill>
              </a:rPr>
              <a:t>+/- </a:t>
            </a:r>
            <a:r>
              <a:rPr lang="en-ZA" sz="3600" dirty="0">
                <a:solidFill>
                  <a:srgbClr val="0000FF"/>
                </a:solidFill>
              </a:rPr>
              <a:t>1000 chapters per </a:t>
            </a:r>
            <a:r>
              <a:rPr lang="en-ZA" sz="3600" dirty="0" smtClean="0">
                <a:solidFill>
                  <a:srgbClr val="0000FF"/>
                </a:solidFill>
              </a:rPr>
              <a:t>day</a:t>
            </a:r>
          </a:p>
          <a:p>
            <a:pPr marL="0" indent="0" algn="ctr">
              <a:lnSpc>
                <a:spcPct val="200000"/>
              </a:lnSpc>
              <a:buNone/>
            </a:pPr>
            <a:r>
              <a:rPr lang="en-ZA" sz="3600" dirty="0" smtClean="0">
                <a:solidFill>
                  <a:srgbClr val="0000FF"/>
                </a:solidFill>
              </a:rPr>
              <a:t>Chapter </a:t>
            </a:r>
            <a:r>
              <a:rPr lang="en-ZA" sz="3600" dirty="0">
                <a:solidFill>
                  <a:srgbClr val="0000FF"/>
                </a:solidFill>
              </a:rPr>
              <a:t>downloaded every 90 </a:t>
            </a:r>
            <a:r>
              <a:rPr lang="en-ZA" sz="3600" dirty="0" smtClean="0">
                <a:solidFill>
                  <a:srgbClr val="0000FF"/>
                </a:solidFill>
              </a:rPr>
              <a:t>secs</a:t>
            </a:r>
          </a:p>
          <a:p>
            <a:pPr marL="0" indent="0" algn="ctr">
              <a:lnSpc>
                <a:spcPct val="200000"/>
              </a:lnSpc>
              <a:buNone/>
            </a:pPr>
            <a:r>
              <a:rPr lang="en-ZA" sz="3600" dirty="0" smtClean="0">
                <a:solidFill>
                  <a:srgbClr val="0000FF"/>
                </a:solidFill>
              </a:rPr>
              <a:t>Many on 1</a:t>
            </a:r>
            <a:r>
              <a:rPr lang="en-ZA" sz="3600" baseline="30000" dirty="0" smtClean="0">
                <a:solidFill>
                  <a:srgbClr val="0000FF"/>
                </a:solidFill>
              </a:rPr>
              <a:t>st</a:t>
            </a:r>
            <a:r>
              <a:rPr lang="en-ZA" sz="3600" dirty="0" smtClean="0">
                <a:solidFill>
                  <a:srgbClr val="0000FF"/>
                </a:solidFill>
              </a:rPr>
              <a:t> page of Google</a:t>
            </a:r>
            <a:endParaRPr lang="en-ZA" sz="3600" dirty="0">
              <a:solidFill>
                <a:srgbClr val="0000FF"/>
              </a:solidFill>
            </a:endParaRPr>
          </a:p>
        </p:txBody>
      </p:sp>
    </p:spTree>
    <p:extLst>
      <p:ext uri="{BB962C8B-B14F-4D97-AF65-F5344CB8AC3E}">
        <p14:creationId xmlns:p14="http://schemas.microsoft.com/office/powerpoint/2010/main" val="2263067744"/>
      </p:ext>
    </p:extLst>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2038" y="1052736"/>
            <a:ext cx="7400282" cy="4680520"/>
          </a:xfrm>
          <a:prstGeom prst="rect">
            <a:avLst/>
          </a:prstGeom>
        </p:spPr>
      </p:pic>
      <p:pic>
        <p:nvPicPr>
          <p:cNvPr id="4" name="Picture 3"/>
          <p:cNvPicPr>
            <a:picLocks noChangeAspect="1"/>
          </p:cNvPicPr>
          <p:nvPr/>
        </p:nvPicPr>
        <p:blipFill rotWithShape="1">
          <a:blip r:embed="rId3" cstate="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p:blipFill>
        <p:spPr>
          <a:xfrm>
            <a:off x="7632848" y="-27384"/>
            <a:ext cx="1475656" cy="6908752"/>
          </a:xfrm>
          <a:prstGeom prst="rect">
            <a:avLst/>
          </a:prstGeom>
        </p:spPr>
      </p:pic>
      <p:sp>
        <p:nvSpPr>
          <p:cNvPr id="5" name="Rectangle 4"/>
          <p:cNvSpPr/>
          <p:nvPr/>
        </p:nvSpPr>
        <p:spPr>
          <a:xfrm>
            <a:off x="107504" y="191542"/>
            <a:ext cx="8928992" cy="584775"/>
          </a:xfrm>
          <a:prstGeom prst="rect">
            <a:avLst/>
          </a:prstGeom>
        </p:spPr>
        <p:txBody>
          <a:bodyPr wrap="square">
            <a:spAutoFit/>
          </a:bodyPr>
          <a:lstStyle/>
          <a:p>
            <a:pPr algn="ctr">
              <a:defRPr/>
            </a:pPr>
            <a:r>
              <a:rPr lang="en-ZA" sz="3200" b="1" i="1" kern="0" dirty="0">
                <a:solidFill>
                  <a:srgbClr val="0000CC"/>
                </a:solidFill>
              </a:rPr>
              <a:t>Open Access Books</a:t>
            </a:r>
            <a:endParaRPr lang="en-ZA" sz="1600" kern="0" dirty="0">
              <a:solidFill>
                <a:srgbClr val="0000CC"/>
              </a:solidFill>
            </a:endParaRPr>
          </a:p>
        </p:txBody>
      </p:sp>
    </p:spTree>
    <p:extLst>
      <p:ext uri="{BB962C8B-B14F-4D97-AF65-F5344CB8AC3E}">
        <p14:creationId xmlns:p14="http://schemas.microsoft.com/office/powerpoint/2010/main" val="2048429855"/>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p:blipFill>
        <p:spPr>
          <a:xfrm>
            <a:off x="7632848" y="-27384"/>
            <a:ext cx="1475656" cy="6908752"/>
          </a:xfrm>
          <a:prstGeom prst="rect">
            <a:avLst/>
          </a:prstGeom>
        </p:spPr>
      </p:pic>
      <p:sp>
        <p:nvSpPr>
          <p:cNvPr id="5" name="Rectangle 4"/>
          <p:cNvSpPr/>
          <p:nvPr/>
        </p:nvSpPr>
        <p:spPr>
          <a:xfrm>
            <a:off x="107504" y="191542"/>
            <a:ext cx="8928992" cy="584775"/>
          </a:xfrm>
          <a:prstGeom prst="rect">
            <a:avLst/>
          </a:prstGeom>
        </p:spPr>
        <p:txBody>
          <a:bodyPr wrap="square">
            <a:spAutoFit/>
          </a:bodyPr>
          <a:lstStyle/>
          <a:p>
            <a:pPr algn="ctr">
              <a:defRPr/>
            </a:pPr>
            <a:r>
              <a:rPr lang="en-ZA" sz="3200" b="1" i="1" kern="0" dirty="0">
                <a:solidFill>
                  <a:srgbClr val="0000CC"/>
                </a:solidFill>
              </a:rPr>
              <a:t>Open Access Books</a:t>
            </a:r>
            <a:endParaRPr lang="en-ZA" sz="1600" kern="0" dirty="0">
              <a:solidFill>
                <a:srgbClr val="0000CC"/>
              </a:solidFill>
            </a:endParaRPr>
          </a:p>
        </p:txBody>
      </p:sp>
      <p:pic>
        <p:nvPicPr>
          <p:cNvPr id="2" name="Picture 1"/>
          <p:cNvPicPr>
            <a:picLocks noChangeAspect="1"/>
          </p:cNvPicPr>
          <p:nvPr/>
        </p:nvPicPr>
        <p:blipFill rotWithShape="1">
          <a:blip r:embed="rId4">
            <a:extLst>
              <a:ext uri="{BEBA8EAE-BF5A-486C-A8C5-ECC9F3942E4B}">
                <a14:imgProps xmlns:a14="http://schemas.microsoft.com/office/drawing/2010/main">
                  <a14:imgLayer r:embed="rId5">
                    <a14:imgEffect>
                      <a14:sharpenSoften amount="50000"/>
                    </a14:imgEffect>
                  </a14:imgLayer>
                </a14:imgProps>
              </a:ext>
            </a:extLst>
          </a:blip>
          <a:srcRect l="34251" t="34597" r="23622" b="17794"/>
          <a:stretch/>
        </p:blipFill>
        <p:spPr>
          <a:xfrm>
            <a:off x="509284" y="1135515"/>
            <a:ext cx="6877811" cy="4370945"/>
          </a:xfrm>
          <a:prstGeom prst="rect">
            <a:avLst/>
          </a:prstGeom>
        </p:spPr>
      </p:pic>
    </p:spTree>
    <p:extLst>
      <p:ext uri="{BB962C8B-B14F-4D97-AF65-F5344CB8AC3E}">
        <p14:creationId xmlns:p14="http://schemas.microsoft.com/office/powerpoint/2010/main" val="1018820562"/>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pic>
        <p:nvPicPr>
          <p:cNvPr id="3" name="Picture 2"/>
          <p:cNvPicPr>
            <a:picLocks noChangeAspect="1"/>
          </p:cNvPicPr>
          <p:nvPr/>
        </p:nvPicPr>
        <p:blipFill>
          <a:blip r:embed="rId2"/>
          <a:stretch>
            <a:fillRect/>
          </a:stretch>
        </p:blipFill>
        <p:spPr>
          <a:xfrm>
            <a:off x="-1" y="733770"/>
            <a:ext cx="9144001" cy="5143501"/>
          </a:xfrm>
          <a:prstGeom prst="rect">
            <a:avLst/>
          </a:prstGeom>
        </p:spPr>
      </p:pic>
    </p:spTree>
    <p:extLst>
      <p:ext uri="{BB962C8B-B14F-4D97-AF65-F5344CB8AC3E}">
        <p14:creationId xmlns:p14="http://schemas.microsoft.com/office/powerpoint/2010/main" val="2302547634"/>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5496" y="116632"/>
            <a:ext cx="4757057" cy="6741368"/>
          </a:xfrm>
          <a:prstGeom prst="rect">
            <a:avLst/>
          </a:prstGeom>
        </p:spPr>
      </p:pic>
      <p:pic>
        <p:nvPicPr>
          <p:cNvPr id="3" name="Picture 2"/>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rcRect/>
          <a:stretch/>
        </p:blipFill>
        <p:spPr>
          <a:xfrm>
            <a:off x="4499992" y="116632"/>
            <a:ext cx="4784197" cy="6741368"/>
          </a:xfrm>
          <a:prstGeom prst="rect">
            <a:avLst/>
          </a:prstGeom>
        </p:spPr>
      </p:pic>
      <p:cxnSp>
        <p:nvCxnSpPr>
          <p:cNvPr id="4" name="Straight Connector 3"/>
          <p:cNvCxnSpPr/>
          <p:nvPr/>
        </p:nvCxnSpPr>
        <p:spPr bwMode="auto">
          <a:xfrm>
            <a:off x="4788024" y="0"/>
            <a:ext cx="0" cy="6858000"/>
          </a:xfrm>
          <a:prstGeom prst="line">
            <a:avLst/>
          </a:prstGeom>
          <a:noFill/>
          <a:ln w="9525" cap="flat" cmpd="sng" algn="ctr">
            <a:solidFill>
              <a:schemeClr val="tx2"/>
            </a:solidFill>
            <a:prstDash val="solid"/>
            <a:round/>
            <a:headEnd type="none" w="med" len="med"/>
            <a:tailEnd type="none" w="med" len="med"/>
          </a:ln>
          <a:effectLst>
            <a:glow rad="190500">
              <a:schemeClr val="tx1">
                <a:alpha val="5000"/>
              </a:schemeClr>
            </a:glow>
            <a:innerShdw blurRad="609600" dist="50800" dir="10800000">
              <a:prstClr val="black">
                <a:alpha val="50000"/>
              </a:prstClr>
            </a:innerShdw>
            <a:softEdge rad="0"/>
          </a:effectLst>
        </p:spPr>
      </p:cxnSp>
    </p:spTree>
    <p:extLst>
      <p:ext uri="{BB962C8B-B14F-4D97-AF65-F5344CB8AC3E}">
        <p14:creationId xmlns:p14="http://schemas.microsoft.com/office/powerpoint/2010/main" val="816786677"/>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eaLnBrk="1" hangingPunct="1"/>
            <a:r>
              <a:rPr lang="en-ZA" dirty="0">
                <a:solidFill>
                  <a:srgbClr val="0000CC"/>
                </a:solidFill>
              </a:rPr>
              <a:t>&gt;50% World Population</a:t>
            </a:r>
          </a:p>
        </p:txBody>
      </p:sp>
      <p:pic>
        <p:nvPicPr>
          <p:cNvPr id="5" name="Picture 2"/>
          <p:cNvPicPr>
            <a:picLocks noChangeAspect="1" noChangeArrowheads="1"/>
          </p:cNvPicPr>
          <p:nvPr/>
        </p:nvPicPr>
        <p:blipFill>
          <a:blip r:embed="rId3" cstate="print">
            <a:biLevel thresh="75000"/>
            <a:extLst>
              <a:ext uri="{28A0092B-C50C-407E-A947-70E740481C1C}">
                <a14:useLocalDpi xmlns:a14="http://schemas.microsoft.com/office/drawing/2010/main" val="0"/>
              </a:ext>
            </a:extLst>
          </a:blip>
          <a:srcRect r="5032"/>
          <a:stretch>
            <a:fillRect/>
          </a:stretch>
        </p:blipFill>
        <p:spPr bwMode="auto">
          <a:xfrm>
            <a:off x="0" y="1773238"/>
            <a:ext cx="8683625" cy="508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bwMode="auto">
          <a:xfrm>
            <a:off x="179388" y="4941168"/>
            <a:ext cx="2232372" cy="50405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20000"/>
              </a:spcBef>
              <a:spcAft>
                <a:spcPct val="0"/>
              </a:spcAft>
            </a:pPr>
            <a:endParaRPr lang="en-ZA" sz="3600" b="1">
              <a:solidFill>
                <a:srgbClr val="000066"/>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74199981"/>
      </p:ext>
    </p:extLst>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r="25726"/>
          <a:stretch/>
        </p:blipFill>
        <p:spPr>
          <a:xfrm>
            <a:off x="0" y="1"/>
            <a:ext cx="9144000" cy="6858000"/>
          </a:xfrm>
          <a:prstGeom prst="rect">
            <a:avLst/>
          </a:prstGeom>
        </p:spPr>
      </p:pic>
      <p:sp>
        <p:nvSpPr>
          <p:cNvPr id="4" name="Rectangle 3"/>
          <p:cNvSpPr/>
          <p:nvPr/>
        </p:nvSpPr>
        <p:spPr bwMode="auto">
          <a:xfrm>
            <a:off x="2123728" y="1772816"/>
            <a:ext cx="1728192" cy="288032"/>
          </a:xfrm>
          <a:prstGeom prst="rect">
            <a:avLst/>
          </a:prstGeom>
          <a:noFill/>
          <a:ln w="57150" cap="flat" cmpd="sng" algn="ctr">
            <a:solidFill>
              <a:srgbClr val="FF00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fontAlgn="base">
              <a:spcBef>
                <a:spcPct val="20000"/>
              </a:spcBef>
              <a:spcAft>
                <a:spcPct val="0"/>
              </a:spcAft>
            </a:pPr>
            <a:endParaRPr lang="en-ZA" sz="2700" b="1">
              <a:solidFill>
                <a:srgbClr val="000066"/>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299423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rgbClr val="0000FF"/>
                </a:solidFill>
              </a:rPr>
              <a:t>Future Developments</a:t>
            </a:r>
            <a:endParaRPr lang="en-ZA" dirty="0">
              <a:solidFill>
                <a:srgbClr val="0000FF"/>
              </a:solidFill>
            </a:endParaRPr>
          </a:p>
        </p:txBody>
      </p:sp>
      <p:sp>
        <p:nvSpPr>
          <p:cNvPr id="3" name="Content Placeholder 2"/>
          <p:cNvSpPr>
            <a:spLocks noGrp="1"/>
          </p:cNvSpPr>
          <p:nvPr>
            <p:ph idx="1"/>
          </p:nvPr>
        </p:nvSpPr>
        <p:spPr/>
        <p:txBody>
          <a:bodyPr/>
          <a:lstStyle/>
          <a:p>
            <a:r>
              <a:rPr lang="en-ZA" sz="2800" dirty="0" smtClean="0">
                <a:solidFill>
                  <a:schemeClr val="bg2"/>
                </a:solidFill>
              </a:rPr>
              <a:t>100 chapters completed….more being written</a:t>
            </a:r>
          </a:p>
          <a:p>
            <a:r>
              <a:rPr lang="en-ZA" sz="2800" dirty="0" smtClean="0">
                <a:solidFill>
                  <a:schemeClr val="bg2"/>
                </a:solidFill>
              </a:rPr>
              <a:t>Mobile app?</a:t>
            </a:r>
            <a:endParaRPr lang="en-ZA" sz="2800" dirty="0">
              <a:solidFill>
                <a:schemeClr val="bg2"/>
              </a:solidFill>
            </a:endParaRPr>
          </a:p>
          <a:p>
            <a:pPr lvl="1"/>
            <a:r>
              <a:rPr lang="en-ZA" sz="2400" dirty="0">
                <a:solidFill>
                  <a:srgbClr val="0000FF"/>
                </a:solidFill>
              </a:rPr>
              <a:t>Mobile phone format</a:t>
            </a:r>
          </a:p>
          <a:p>
            <a:pPr lvl="1"/>
            <a:r>
              <a:rPr lang="en-ZA" sz="2400" dirty="0">
                <a:solidFill>
                  <a:srgbClr val="0000FF"/>
                </a:solidFill>
              </a:rPr>
              <a:t>Lower </a:t>
            </a:r>
            <a:r>
              <a:rPr lang="en-ZA" sz="2400" dirty="0" smtClean="0">
                <a:solidFill>
                  <a:srgbClr val="0000FF"/>
                </a:solidFill>
              </a:rPr>
              <a:t>bandwidth</a:t>
            </a:r>
          </a:p>
          <a:p>
            <a:pPr marL="342900" lvl="1" indent="-342900">
              <a:buChar char="•"/>
            </a:pPr>
            <a:r>
              <a:rPr lang="en-ZA" dirty="0">
                <a:solidFill>
                  <a:schemeClr val="bg2"/>
                </a:solidFill>
                <a:ea typeface="+mn-ea"/>
                <a:cs typeface="+mn-cs"/>
              </a:rPr>
              <a:t>Fundraising </a:t>
            </a:r>
            <a:r>
              <a:rPr lang="en-ZA" dirty="0" smtClean="0">
                <a:solidFill>
                  <a:schemeClr val="bg2"/>
                </a:solidFill>
                <a:ea typeface="+mn-ea"/>
                <a:cs typeface="+mn-cs"/>
              </a:rPr>
              <a:t>thru</a:t>
            </a:r>
            <a:r>
              <a:rPr lang="en-ZA" dirty="0">
                <a:solidFill>
                  <a:schemeClr val="bg2"/>
                </a:solidFill>
                <a:ea typeface="+mn-ea"/>
                <a:cs typeface="+mn-cs"/>
              </a:rPr>
              <a:t>’ advertising?</a:t>
            </a:r>
          </a:p>
          <a:p>
            <a:pPr lvl="1"/>
            <a:r>
              <a:rPr lang="en-ZA" sz="2400" dirty="0" smtClean="0">
                <a:solidFill>
                  <a:srgbClr val="0000FF"/>
                </a:solidFill>
              </a:rPr>
              <a:t>Maintain eBooks</a:t>
            </a:r>
          </a:p>
          <a:p>
            <a:pPr lvl="1"/>
            <a:r>
              <a:rPr lang="en-ZA" sz="2400" dirty="0" smtClean="0">
                <a:solidFill>
                  <a:srgbClr val="0000FF"/>
                </a:solidFill>
              </a:rPr>
              <a:t>Fund Developing World ENT training and services</a:t>
            </a:r>
            <a:endParaRPr lang="en-ZA" dirty="0"/>
          </a:p>
        </p:txBody>
      </p:sp>
    </p:spTree>
    <p:extLst>
      <p:ext uri="{BB962C8B-B14F-4D97-AF65-F5344CB8AC3E}">
        <p14:creationId xmlns:p14="http://schemas.microsoft.com/office/powerpoint/2010/main" val="1356803607"/>
      </p:ext>
    </p:extLst>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188640"/>
            <a:ext cx="7772400" cy="1143000"/>
          </a:xfrm>
        </p:spPr>
        <p:txBody>
          <a:bodyPr/>
          <a:lstStyle/>
          <a:p>
            <a:r>
              <a:rPr lang="en-ZA" dirty="0" smtClean="0">
                <a:solidFill>
                  <a:srgbClr val="0000FF"/>
                </a:solidFill>
              </a:rPr>
              <a:t>Summary</a:t>
            </a:r>
            <a:endParaRPr lang="en-ZA" dirty="0">
              <a:solidFill>
                <a:srgbClr val="0000FF"/>
              </a:solidFill>
            </a:endParaRPr>
          </a:p>
        </p:txBody>
      </p:sp>
      <p:sp>
        <p:nvSpPr>
          <p:cNvPr id="4" name="Content Placeholder 3"/>
          <p:cNvSpPr>
            <a:spLocks noGrp="1"/>
          </p:cNvSpPr>
          <p:nvPr>
            <p:ph idx="1"/>
          </p:nvPr>
        </p:nvSpPr>
        <p:spPr>
          <a:xfrm>
            <a:off x="685800" y="1268760"/>
            <a:ext cx="7772400" cy="5337720"/>
          </a:xfrm>
        </p:spPr>
        <p:txBody>
          <a:bodyPr/>
          <a:lstStyle/>
          <a:p>
            <a:r>
              <a:rPr lang="en-ZA" sz="2800" dirty="0" smtClean="0">
                <a:solidFill>
                  <a:schemeClr val="bg2"/>
                </a:solidFill>
              </a:rPr>
              <a:t>Zero cost (other than time)</a:t>
            </a:r>
          </a:p>
          <a:p>
            <a:r>
              <a:rPr lang="en-ZA" sz="2800" dirty="0" smtClean="0">
                <a:solidFill>
                  <a:schemeClr val="bg2"/>
                </a:solidFill>
              </a:rPr>
              <a:t>Copyright</a:t>
            </a:r>
            <a:endParaRPr lang="en-ZA" sz="2800" dirty="0">
              <a:solidFill>
                <a:schemeClr val="bg2"/>
              </a:solidFill>
            </a:endParaRPr>
          </a:p>
          <a:p>
            <a:r>
              <a:rPr lang="en-ZA" sz="2800" dirty="0" smtClean="0">
                <a:solidFill>
                  <a:schemeClr val="bg2"/>
                </a:solidFill>
              </a:rPr>
              <a:t>Authors &amp; Societies eager to contribute</a:t>
            </a:r>
          </a:p>
          <a:p>
            <a:r>
              <a:rPr lang="en-ZA" sz="2800" dirty="0" smtClean="0">
                <a:solidFill>
                  <a:schemeClr val="bg2"/>
                </a:solidFill>
              </a:rPr>
              <a:t>Chapter vs eBook format</a:t>
            </a:r>
          </a:p>
          <a:p>
            <a:pPr lvl="1"/>
            <a:r>
              <a:rPr lang="en-ZA" sz="2400" dirty="0" smtClean="0">
                <a:solidFill>
                  <a:srgbClr val="0000FF"/>
                </a:solidFill>
              </a:rPr>
              <a:t>No need to first complete the whole book</a:t>
            </a:r>
          </a:p>
          <a:p>
            <a:pPr lvl="1"/>
            <a:r>
              <a:rPr lang="en-ZA" sz="2400" dirty="0" smtClean="0">
                <a:solidFill>
                  <a:srgbClr val="0000FF"/>
                </a:solidFill>
              </a:rPr>
              <a:t>More searchable</a:t>
            </a:r>
          </a:p>
          <a:p>
            <a:r>
              <a:rPr lang="en-ZA" sz="2800" dirty="0" smtClean="0">
                <a:solidFill>
                  <a:schemeClr val="bg2"/>
                </a:solidFill>
              </a:rPr>
              <a:t>International profile</a:t>
            </a:r>
          </a:p>
          <a:p>
            <a:pPr lvl="1"/>
            <a:r>
              <a:rPr lang="en-ZA" sz="2400" dirty="0" smtClean="0">
                <a:solidFill>
                  <a:srgbClr val="0000FF"/>
                </a:solidFill>
              </a:rPr>
              <a:t>Authors</a:t>
            </a:r>
            <a:endParaRPr lang="en-ZA" sz="2400" dirty="0">
              <a:solidFill>
                <a:srgbClr val="0000FF"/>
              </a:solidFill>
            </a:endParaRPr>
          </a:p>
          <a:p>
            <a:pPr lvl="1"/>
            <a:r>
              <a:rPr lang="en-ZA" sz="2400" dirty="0" smtClean="0">
                <a:solidFill>
                  <a:srgbClr val="0000FF"/>
                </a:solidFill>
              </a:rPr>
              <a:t>UCT</a:t>
            </a:r>
          </a:p>
          <a:p>
            <a:r>
              <a:rPr lang="en-ZA" sz="2800" dirty="0">
                <a:solidFill>
                  <a:schemeClr val="bg2"/>
                </a:solidFill>
              </a:rPr>
              <a:t>Ideal for Developing World</a:t>
            </a:r>
          </a:p>
          <a:p>
            <a:r>
              <a:rPr lang="en-ZA" sz="2800" dirty="0" smtClean="0">
                <a:solidFill>
                  <a:schemeClr val="bg2"/>
                </a:solidFill>
              </a:rPr>
              <a:t>Future </a:t>
            </a:r>
            <a:r>
              <a:rPr lang="en-ZA" sz="2800" dirty="0">
                <a:solidFill>
                  <a:schemeClr val="bg2"/>
                </a:solidFill>
              </a:rPr>
              <a:t>of teaching and </a:t>
            </a:r>
            <a:r>
              <a:rPr lang="en-ZA" sz="2800" dirty="0" smtClean="0">
                <a:solidFill>
                  <a:schemeClr val="bg2"/>
                </a:solidFill>
              </a:rPr>
              <a:t>training</a:t>
            </a:r>
            <a:endParaRPr lang="en-ZA" sz="2800" dirty="0">
              <a:solidFill>
                <a:schemeClr val="bg2"/>
              </a:solidFill>
            </a:endParaRPr>
          </a:p>
        </p:txBody>
      </p:sp>
    </p:spTree>
    <p:extLst>
      <p:ext uri="{BB962C8B-B14F-4D97-AF65-F5344CB8AC3E}">
        <p14:creationId xmlns:p14="http://schemas.microsoft.com/office/powerpoint/2010/main" val="347207530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772816"/>
            <a:ext cx="7772400" cy="3024335"/>
          </a:xfrm>
        </p:spPr>
        <p:txBody>
          <a:bodyPr>
            <a:noAutofit/>
          </a:bodyPr>
          <a:lstStyle/>
          <a:p>
            <a:r>
              <a:rPr lang="en-ZA" sz="4800" u="sng" dirty="0" smtClean="0">
                <a:solidFill>
                  <a:srgbClr val="0000FF"/>
                </a:solidFill>
                <a:latin typeface="Times New Roman" panose="02020603050405020304" pitchFamily="18" charset="0"/>
                <a:cs typeface="Times New Roman" panose="02020603050405020304" pitchFamily="18" charset="0"/>
              </a:rPr>
              <a:t>www.entdev.uct.ac.za</a:t>
            </a:r>
            <a:r>
              <a:rPr lang="en-ZA" sz="4800" u="sng" dirty="0">
                <a:solidFill>
                  <a:srgbClr val="0000FF"/>
                </a:solidFill>
                <a:latin typeface="Times New Roman" panose="02020603050405020304" pitchFamily="18" charset="0"/>
                <a:cs typeface="Times New Roman" panose="02020603050405020304" pitchFamily="18" charset="0"/>
              </a:rPr>
              <a:t/>
            </a:r>
            <a:br>
              <a:rPr lang="en-ZA" sz="4800" u="sng" dirty="0">
                <a:solidFill>
                  <a:srgbClr val="0000FF"/>
                </a:solidFill>
                <a:latin typeface="Times New Roman" panose="02020603050405020304" pitchFamily="18" charset="0"/>
                <a:cs typeface="Times New Roman" panose="02020603050405020304" pitchFamily="18" charset="0"/>
              </a:rPr>
            </a:br>
            <a:endParaRPr lang="en-ZA" sz="4800"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7234502"/>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07504" y="2060848"/>
            <a:ext cx="8856984" cy="2783160"/>
          </a:xfrm>
        </p:spPr>
        <p:txBody>
          <a:bodyPr/>
          <a:lstStyle/>
          <a:p>
            <a:r>
              <a:rPr lang="en-ZA" sz="2800" b="1" dirty="0" smtClean="0">
                <a:solidFill>
                  <a:srgbClr val="000000"/>
                </a:solidFill>
              </a:rPr>
              <a:t>Survey </a:t>
            </a:r>
            <a:r>
              <a:rPr lang="en-ZA" sz="2800" b="1" dirty="0">
                <a:solidFill>
                  <a:srgbClr val="000000"/>
                </a:solidFill>
              </a:rPr>
              <a:t>of ENT services in Africa: need for a comprehensive </a:t>
            </a:r>
            <a:r>
              <a:rPr lang="en-ZA" sz="2800" b="1" dirty="0" smtClean="0">
                <a:solidFill>
                  <a:srgbClr val="000000"/>
                </a:solidFill>
              </a:rPr>
              <a:t>intervention</a:t>
            </a:r>
          </a:p>
          <a:p>
            <a:endParaRPr lang="en-US" sz="2800" b="1" dirty="0" smtClean="0">
              <a:solidFill>
                <a:srgbClr val="000000"/>
              </a:solidFill>
            </a:endParaRPr>
          </a:p>
          <a:p>
            <a:r>
              <a:rPr lang="en-US" sz="2800" b="1" dirty="0" smtClean="0">
                <a:solidFill>
                  <a:srgbClr val="000000"/>
                </a:solidFill>
              </a:rPr>
              <a:t>Fagan </a:t>
            </a:r>
            <a:r>
              <a:rPr lang="en-US" sz="2800" b="1" dirty="0">
                <a:solidFill>
                  <a:srgbClr val="000000"/>
                </a:solidFill>
              </a:rPr>
              <a:t>JJ, Jacobs </a:t>
            </a:r>
            <a:r>
              <a:rPr lang="en-US" sz="2800" b="1" dirty="0" smtClean="0">
                <a:solidFill>
                  <a:srgbClr val="000000"/>
                </a:solidFill>
              </a:rPr>
              <a:t>M </a:t>
            </a:r>
            <a:endParaRPr lang="en-ZA" sz="2800" b="1" dirty="0" smtClean="0">
              <a:solidFill>
                <a:srgbClr val="000000"/>
              </a:solidFill>
            </a:endParaRPr>
          </a:p>
          <a:p>
            <a:endParaRPr lang="en-US" sz="2800" i="1" dirty="0" smtClean="0">
              <a:solidFill>
                <a:srgbClr val="000000"/>
              </a:solidFill>
            </a:endParaRPr>
          </a:p>
          <a:p>
            <a:r>
              <a:rPr lang="en-US" sz="2800" i="1" dirty="0" smtClean="0">
                <a:solidFill>
                  <a:srgbClr val="000000"/>
                </a:solidFill>
              </a:rPr>
              <a:t>Global </a:t>
            </a:r>
            <a:r>
              <a:rPr lang="en-US" sz="2800" i="1" dirty="0">
                <a:solidFill>
                  <a:srgbClr val="000000"/>
                </a:solidFill>
              </a:rPr>
              <a:t>Health Action</a:t>
            </a:r>
            <a:r>
              <a:rPr lang="en-US" sz="2800" dirty="0">
                <a:solidFill>
                  <a:srgbClr val="000000"/>
                </a:solidFill>
              </a:rPr>
              <a:t>, Volume 2 (2009) </a:t>
            </a:r>
            <a:r>
              <a:rPr lang="en-US" sz="2400" dirty="0">
                <a:solidFill>
                  <a:srgbClr val="000099"/>
                </a:solidFill>
              </a:rPr>
              <a:t>http://journals.sfu.ca/coaction/index.php/gha/article/view/1932</a:t>
            </a:r>
            <a:r>
              <a:rPr lang="en-US" sz="2400" dirty="0">
                <a:solidFill>
                  <a:srgbClr val="3333CC"/>
                </a:solidFill>
              </a:rPr>
              <a:t> </a:t>
            </a:r>
            <a:endParaRPr lang="en-US" sz="4000" b="1" dirty="0">
              <a:solidFill>
                <a:schemeClr val="accent2"/>
              </a:solidFill>
            </a:endParaRPr>
          </a:p>
          <a:p>
            <a:endParaRPr lang="en-ZA" sz="2800" dirty="0"/>
          </a:p>
        </p:txBody>
      </p:sp>
    </p:spTree>
    <p:extLst>
      <p:ext uri="{BB962C8B-B14F-4D97-AF65-F5344CB8AC3E}">
        <p14:creationId xmlns:p14="http://schemas.microsoft.com/office/powerpoint/2010/main" val="153456832"/>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africa map with country names"/>
          <p:cNvPicPr>
            <a:picLocks noChangeAspect="1" noChangeArrowheads="1"/>
          </p:cNvPicPr>
          <p:nvPr/>
        </p:nvPicPr>
        <p:blipFill>
          <a:blip r:embed="rId3" cstate="print">
            <a:extLst>
              <a:ext uri="{28A0092B-C50C-407E-A947-70E740481C1C}">
                <a14:useLocalDpi xmlns:a14="http://schemas.microsoft.com/office/drawing/2010/main" val="0"/>
              </a:ext>
            </a:extLst>
          </a:blip>
          <a:srcRect t="1831"/>
          <a:stretch>
            <a:fillRect/>
          </a:stretch>
        </p:blipFill>
        <p:spPr bwMode="auto">
          <a:xfrm>
            <a:off x="684213" y="114300"/>
            <a:ext cx="7920037" cy="675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947" name="Oval 3"/>
          <p:cNvSpPr>
            <a:spLocks noChangeArrowheads="1"/>
          </p:cNvSpPr>
          <p:nvPr/>
        </p:nvSpPr>
        <p:spPr bwMode="auto">
          <a:xfrm>
            <a:off x="6443663" y="2563813"/>
            <a:ext cx="360362"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94948" name="Oval 4"/>
          <p:cNvSpPr>
            <a:spLocks noChangeArrowheads="1"/>
          </p:cNvSpPr>
          <p:nvPr/>
        </p:nvSpPr>
        <p:spPr bwMode="auto">
          <a:xfrm>
            <a:off x="6372225" y="3213100"/>
            <a:ext cx="360363" cy="360363"/>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94949" name="Oval 5"/>
          <p:cNvSpPr>
            <a:spLocks noChangeArrowheads="1"/>
          </p:cNvSpPr>
          <p:nvPr/>
        </p:nvSpPr>
        <p:spPr bwMode="auto">
          <a:xfrm>
            <a:off x="5940425" y="3140075"/>
            <a:ext cx="360363" cy="360363"/>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94950" name="Oval 6"/>
          <p:cNvSpPr>
            <a:spLocks noChangeArrowheads="1"/>
          </p:cNvSpPr>
          <p:nvPr/>
        </p:nvSpPr>
        <p:spPr bwMode="auto">
          <a:xfrm>
            <a:off x="6156325" y="3789363"/>
            <a:ext cx="360363"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94951" name="Oval 7"/>
          <p:cNvSpPr>
            <a:spLocks noChangeArrowheads="1"/>
          </p:cNvSpPr>
          <p:nvPr/>
        </p:nvSpPr>
        <p:spPr bwMode="auto">
          <a:xfrm>
            <a:off x="6084888" y="4508500"/>
            <a:ext cx="360362" cy="360363"/>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94952" name="Oval 8"/>
          <p:cNvSpPr>
            <a:spLocks noChangeArrowheads="1"/>
          </p:cNvSpPr>
          <p:nvPr/>
        </p:nvSpPr>
        <p:spPr bwMode="auto">
          <a:xfrm>
            <a:off x="3851275" y="2492375"/>
            <a:ext cx="360363" cy="360363"/>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94953" name="Oval 9"/>
          <p:cNvSpPr>
            <a:spLocks noChangeArrowheads="1"/>
          </p:cNvSpPr>
          <p:nvPr/>
        </p:nvSpPr>
        <p:spPr bwMode="auto">
          <a:xfrm>
            <a:off x="3132138" y="2636838"/>
            <a:ext cx="360362"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94954" name="Oval 10"/>
          <p:cNvSpPr>
            <a:spLocks noChangeArrowheads="1"/>
          </p:cNvSpPr>
          <p:nvPr/>
        </p:nvSpPr>
        <p:spPr bwMode="auto">
          <a:xfrm>
            <a:off x="5364163" y="4508500"/>
            <a:ext cx="360362" cy="360363"/>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94955" name="Oval 11"/>
          <p:cNvSpPr>
            <a:spLocks noChangeArrowheads="1"/>
          </p:cNvSpPr>
          <p:nvPr/>
        </p:nvSpPr>
        <p:spPr bwMode="auto">
          <a:xfrm>
            <a:off x="5148263" y="5949950"/>
            <a:ext cx="360362" cy="360363"/>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94956" name="Oval 12"/>
          <p:cNvSpPr>
            <a:spLocks noChangeArrowheads="1"/>
          </p:cNvSpPr>
          <p:nvPr/>
        </p:nvSpPr>
        <p:spPr bwMode="auto">
          <a:xfrm>
            <a:off x="4643438" y="5157788"/>
            <a:ext cx="360362"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94957" name="Oval 13"/>
          <p:cNvSpPr>
            <a:spLocks noChangeArrowheads="1"/>
          </p:cNvSpPr>
          <p:nvPr/>
        </p:nvSpPr>
        <p:spPr bwMode="auto">
          <a:xfrm>
            <a:off x="5724525" y="4868863"/>
            <a:ext cx="360363"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94958" name="Oval 14"/>
          <p:cNvSpPr>
            <a:spLocks noChangeArrowheads="1"/>
          </p:cNvSpPr>
          <p:nvPr/>
        </p:nvSpPr>
        <p:spPr bwMode="auto">
          <a:xfrm>
            <a:off x="5148263" y="5157788"/>
            <a:ext cx="360362"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94959" name="Oval 15"/>
          <p:cNvSpPr>
            <a:spLocks noChangeArrowheads="1"/>
          </p:cNvSpPr>
          <p:nvPr/>
        </p:nvSpPr>
        <p:spPr bwMode="auto">
          <a:xfrm>
            <a:off x="7092950" y="4941888"/>
            <a:ext cx="360363"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94960" name="Oval 16"/>
          <p:cNvSpPr>
            <a:spLocks noChangeArrowheads="1"/>
          </p:cNvSpPr>
          <p:nvPr/>
        </p:nvSpPr>
        <p:spPr bwMode="auto">
          <a:xfrm>
            <a:off x="2771775" y="2636838"/>
            <a:ext cx="360363"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94961" name="Oval 17"/>
          <p:cNvSpPr>
            <a:spLocks noChangeArrowheads="1"/>
          </p:cNvSpPr>
          <p:nvPr/>
        </p:nvSpPr>
        <p:spPr bwMode="auto">
          <a:xfrm>
            <a:off x="4932363" y="3500438"/>
            <a:ext cx="360362"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94962" name="Oval 18"/>
          <p:cNvSpPr>
            <a:spLocks noChangeArrowheads="1"/>
          </p:cNvSpPr>
          <p:nvPr/>
        </p:nvSpPr>
        <p:spPr bwMode="auto">
          <a:xfrm>
            <a:off x="5580063" y="5734050"/>
            <a:ext cx="360362" cy="360363"/>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94963" name="Oval 19"/>
          <p:cNvSpPr>
            <a:spLocks noChangeArrowheads="1"/>
          </p:cNvSpPr>
          <p:nvPr/>
        </p:nvSpPr>
        <p:spPr bwMode="auto">
          <a:xfrm>
            <a:off x="5867400" y="5516563"/>
            <a:ext cx="360363"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94964" name="Oval 20"/>
          <p:cNvSpPr>
            <a:spLocks noChangeArrowheads="1"/>
          </p:cNvSpPr>
          <p:nvPr/>
        </p:nvSpPr>
        <p:spPr bwMode="auto">
          <a:xfrm>
            <a:off x="1979613" y="1989138"/>
            <a:ext cx="360362"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86892848"/>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685800" y="188913"/>
            <a:ext cx="7772400" cy="792162"/>
          </a:xfrm>
        </p:spPr>
        <p:txBody>
          <a:bodyPr/>
          <a:lstStyle/>
          <a:p>
            <a:pPr eaLnBrk="1" hangingPunct="1"/>
            <a:r>
              <a:rPr lang="en-ZA" sz="4000">
                <a:solidFill>
                  <a:schemeClr val="tx1"/>
                </a:solidFill>
              </a:rPr>
              <a:t>ENT surgeons / 100 000</a:t>
            </a:r>
            <a:endParaRPr lang="en-US" sz="4000">
              <a:solidFill>
                <a:schemeClr val="tx1"/>
              </a:solidFill>
            </a:endParaRPr>
          </a:p>
        </p:txBody>
      </p:sp>
      <p:graphicFrame>
        <p:nvGraphicFramePr>
          <p:cNvPr id="4098" name="Object 3"/>
          <p:cNvGraphicFramePr>
            <a:graphicFrameLocks noGrp="1" noChangeAspect="1"/>
          </p:cNvGraphicFramePr>
          <p:nvPr>
            <p:ph type="chart" idx="1"/>
            <p:extLst>
              <p:ext uri="{D42A27DB-BD31-4B8C-83A1-F6EECF244321}">
                <p14:modId xmlns:p14="http://schemas.microsoft.com/office/powerpoint/2010/main" val="461334225"/>
              </p:ext>
            </p:extLst>
          </p:nvPr>
        </p:nvGraphicFramePr>
        <p:xfrm>
          <a:off x="1" y="1008063"/>
          <a:ext cx="9101138" cy="5516562"/>
        </p:xfrm>
        <a:graphic>
          <a:graphicData uri="http://schemas.openxmlformats.org/presentationml/2006/ole">
            <mc:AlternateContent xmlns:mc="http://schemas.openxmlformats.org/markup-compatibility/2006">
              <mc:Choice xmlns:v="urn:schemas-microsoft-com:vml" Requires="v">
                <p:oleObj spid="_x0000_s94218" name="Chart" r:id="rId4" imgW="8296290" imgH="5229225" progId="MSGraph.Chart.8">
                  <p:embed followColorScheme="full"/>
                </p:oleObj>
              </mc:Choice>
              <mc:Fallback>
                <p:oleObj name="Chart" r:id="rId4" imgW="8296290" imgH="5229225" progId="MSGraph.Chart.8">
                  <p:embed followColorScheme="full"/>
                  <p:pic>
                    <p:nvPicPr>
                      <p:cNvPr id="0" name=""/>
                      <p:cNvPicPr>
                        <a:picLocks noGrp="1" noChangeAspect="1" noChangeArrowheads="1"/>
                      </p:cNvPicPr>
                      <p:nvPr/>
                    </p:nvPicPr>
                    <p:blipFill>
                      <a:blip r:embed="rId5"/>
                      <a:srcRect l="9102"/>
                      <a:stretch>
                        <a:fillRect/>
                      </a:stretch>
                    </p:blipFill>
                    <p:spPr bwMode="auto">
                      <a:xfrm>
                        <a:off x="1" y="1008063"/>
                        <a:ext cx="9101138" cy="5516562"/>
                      </a:xfrm>
                      <a:prstGeom prst="rect">
                        <a:avLst/>
                      </a:prstGeom>
                      <a:noFill/>
                      <a:extLst/>
                    </p:spPr>
                  </p:pic>
                </p:oleObj>
              </mc:Fallback>
            </mc:AlternateContent>
          </a:graphicData>
        </a:graphic>
      </p:graphicFrame>
      <p:sp>
        <p:nvSpPr>
          <p:cNvPr id="4100" name="Rectangle 4"/>
          <p:cNvSpPr>
            <a:spLocks noChangeArrowheads="1"/>
          </p:cNvSpPr>
          <p:nvPr/>
        </p:nvSpPr>
        <p:spPr bwMode="auto">
          <a:xfrm>
            <a:off x="142875" y="115888"/>
            <a:ext cx="8893175" cy="100965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90000"/>
              </a:lnSpc>
              <a:spcBef>
                <a:spcPct val="0"/>
              </a:spcBef>
            </a:pPr>
            <a:r>
              <a:rPr lang="en-ZA" sz="4000" dirty="0">
                <a:solidFill>
                  <a:srgbClr val="0000CC"/>
                </a:solidFill>
              </a:rPr>
              <a:t>Shortfall of ENTs = 15,220 (USA)</a:t>
            </a:r>
            <a:endParaRPr lang="en-US" sz="4000" dirty="0">
              <a:solidFill>
                <a:srgbClr val="0000CC"/>
              </a:solidFill>
            </a:endParaRPr>
          </a:p>
        </p:txBody>
      </p:sp>
    </p:spTree>
    <p:extLst>
      <p:ext uri="{BB962C8B-B14F-4D97-AF65-F5344CB8AC3E}">
        <p14:creationId xmlns:p14="http://schemas.microsoft.com/office/powerpoint/2010/main" val="2396827307"/>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0729" name="Rectangle 9"/>
          <p:cNvSpPr>
            <a:spLocks noGrp="1" noChangeArrowheads="1"/>
          </p:cNvSpPr>
          <p:nvPr>
            <p:ph type="title"/>
          </p:nvPr>
        </p:nvSpPr>
        <p:spPr>
          <a:xfrm>
            <a:off x="142875" y="188913"/>
            <a:ext cx="8893175" cy="1008062"/>
          </a:xfrm>
          <a:solidFill>
            <a:srgbClr val="EAEAEA"/>
          </a:solidFill>
          <a:ln/>
        </p:spPr>
        <p:txBody>
          <a:bodyPr/>
          <a:lstStyle/>
          <a:p>
            <a:r>
              <a:rPr lang="en-ZA" sz="4000" dirty="0">
                <a:solidFill>
                  <a:srgbClr val="0000CC"/>
                </a:solidFill>
              </a:rPr>
              <a:t>Shortfall of Audiologists = 20,856</a:t>
            </a:r>
            <a:endParaRPr lang="en-US" sz="4000" dirty="0">
              <a:solidFill>
                <a:srgbClr val="0000CC"/>
              </a:solidFill>
            </a:endParaRPr>
          </a:p>
        </p:txBody>
      </p:sp>
      <p:graphicFrame>
        <p:nvGraphicFramePr>
          <p:cNvPr id="670731" name="Object 11"/>
          <p:cNvGraphicFramePr>
            <a:graphicFrameLocks noGrp="1" noChangeAspect="1"/>
          </p:cNvGraphicFramePr>
          <p:nvPr>
            <p:ph type="chart" idx="1"/>
            <p:extLst>
              <p:ext uri="{D42A27DB-BD31-4B8C-83A1-F6EECF244321}">
                <p14:modId xmlns:p14="http://schemas.microsoft.com/office/powerpoint/2010/main" val="1721111070"/>
              </p:ext>
            </p:extLst>
          </p:nvPr>
        </p:nvGraphicFramePr>
        <p:xfrm>
          <a:off x="34925" y="1160463"/>
          <a:ext cx="9045575" cy="5653087"/>
        </p:xfrm>
        <a:graphic>
          <a:graphicData uri="http://schemas.openxmlformats.org/presentationml/2006/ole">
            <mc:AlternateContent xmlns:mc="http://schemas.openxmlformats.org/markup-compatibility/2006">
              <mc:Choice xmlns:v="urn:schemas-microsoft-com:vml" Requires="v">
                <p:oleObj spid="_x0000_s95242" name="Chart" r:id="rId4" imgW="8353530" imgH="5219790" progId="MSGraph.Chart.8">
                  <p:embed followColorScheme="full"/>
                </p:oleObj>
              </mc:Choice>
              <mc:Fallback>
                <p:oleObj name="Chart" r:id="rId4" imgW="8353530" imgH="5219790" progId="MSGraph.Chart.8">
                  <p:embed followColorScheme="full"/>
                  <p:pic>
                    <p:nvPicPr>
                      <p:cNvPr id="0" name=""/>
                      <p:cNvPicPr>
                        <a:picLocks noGrp="1" noChangeAspect="1" noChangeArrowheads="1"/>
                      </p:cNvPicPr>
                      <p:nvPr/>
                    </p:nvPicPr>
                    <p:blipFill>
                      <a:blip r:embed="rId5"/>
                      <a:srcRect l="7802" b="691"/>
                      <a:stretch>
                        <a:fillRect/>
                      </a:stretch>
                    </p:blipFill>
                    <p:spPr bwMode="auto">
                      <a:xfrm>
                        <a:off x="34925" y="1160463"/>
                        <a:ext cx="9045575" cy="565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66260080"/>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africa map with country names"/>
          <p:cNvPicPr>
            <a:picLocks noChangeAspect="1" noChangeArrowheads="1"/>
          </p:cNvPicPr>
          <p:nvPr/>
        </p:nvPicPr>
        <p:blipFill>
          <a:blip r:embed="rId3" cstate="print">
            <a:extLst>
              <a:ext uri="{28A0092B-C50C-407E-A947-70E740481C1C}">
                <a14:useLocalDpi xmlns:a14="http://schemas.microsoft.com/office/drawing/2010/main" val="0"/>
              </a:ext>
            </a:extLst>
          </a:blip>
          <a:srcRect t="1831"/>
          <a:stretch>
            <a:fillRect/>
          </a:stretch>
        </p:blipFill>
        <p:spPr bwMode="auto">
          <a:xfrm>
            <a:off x="1116013" y="982663"/>
            <a:ext cx="6840537" cy="58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3971" name="Oval 3"/>
          <p:cNvSpPr>
            <a:spLocks noChangeArrowheads="1"/>
          </p:cNvSpPr>
          <p:nvPr/>
        </p:nvSpPr>
        <p:spPr bwMode="auto">
          <a:xfrm>
            <a:off x="5148263" y="4797425"/>
            <a:ext cx="360362" cy="360363"/>
          </a:xfrm>
          <a:prstGeom prst="ellipse">
            <a:avLst/>
          </a:prstGeom>
          <a:solidFill>
            <a:srgbClr val="EAEAEA"/>
          </a:solidFill>
          <a:ln w="9525">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72" name="Oval 4"/>
          <p:cNvSpPr>
            <a:spLocks noChangeArrowheads="1"/>
          </p:cNvSpPr>
          <p:nvPr/>
        </p:nvSpPr>
        <p:spPr bwMode="auto">
          <a:xfrm>
            <a:off x="6084888" y="3140075"/>
            <a:ext cx="360362" cy="360363"/>
          </a:xfrm>
          <a:prstGeom prst="ellipse">
            <a:avLst/>
          </a:prstGeom>
          <a:solidFill>
            <a:srgbClr val="EAEAEA"/>
          </a:solidFill>
          <a:ln w="9525">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73" name="Oval 5"/>
          <p:cNvSpPr>
            <a:spLocks noChangeArrowheads="1"/>
          </p:cNvSpPr>
          <p:nvPr/>
        </p:nvSpPr>
        <p:spPr bwMode="auto">
          <a:xfrm>
            <a:off x="6084888" y="3860800"/>
            <a:ext cx="360362" cy="360363"/>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74" name="Oval 6"/>
          <p:cNvSpPr>
            <a:spLocks noChangeArrowheads="1"/>
          </p:cNvSpPr>
          <p:nvPr/>
        </p:nvSpPr>
        <p:spPr bwMode="auto">
          <a:xfrm>
            <a:off x="5651500" y="3573463"/>
            <a:ext cx="360363"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75" name="Oval 7"/>
          <p:cNvSpPr>
            <a:spLocks noChangeArrowheads="1"/>
          </p:cNvSpPr>
          <p:nvPr/>
        </p:nvSpPr>
        <p:spPr bwMode="auto">
          <a:xfrm>
            <a:off x="5795963" y="4221163"/>
            <a:ext cx="360362"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76" name="Oval 8"/>
          <p:cNvSpPr>
            <a:spLocks noChangeArrowheads="1"/>
          </p:cNvSpPr>
          <p:nvPr/>
        </p:nvSpPr>
        <p:spPr bwMode="auto">
          <a:xfrm>
            <a:off x="5795963" y="4724400"/>
            <a:ext cx="360362" cy="360363"/>
          </a:xfrm>
          <a:prstGeom prst="ellipse">
            <a:avLst/>
          </a:prstGeom>
          <a:solidFill>
            <a:srgbClr val="EAEAEA"/>
          </a:solidFill>
          <a:ln w="9525">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77" name="Oval 9"/>
          <p:cNvSpPr>
            <a:spLocks noChangeArrowheads="1"/>
          </p:cNvSpPr>
          <p:nvPr/>
        </p:nvSpPr>
        <p:spPr bwMode="auto">
          <a:xfrm>
            <a:off x="3779838" y="3068638"/>
            <a:ext cx="360362"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78" name="Oval 10"/>
          <p:cNvSpPr>
            <a:spLocks noChangeArrowheads="1"/>
          </p:cNvSpPr>
          <p:nvPr/>
        </p:nvSpPr>
        <p:spPr bwMode="auto">
          <a:xfrm>
            <a:off x="3275013" y="3141663"/>
            <a:ext cx="360362"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79" name="Oval 11"/>
          <p:cNvSpPr>
            <a:spLocks noChangeArrowheads="1"/>
          </p:cNvSpPr>
          <p:nvPr/>
        </p:nvSpPr>
        <p:spPr bwMode="auto">
          <a:xfrm>
            <a:off x="5003800" y="6021388"/>
            <a:ext cx="360363"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80" name="Oval 12"/>
          <p:cNvSpPr>
            <a:spLocks noChangeArrowheads="1"/>
          </p:cNvSpPr>
          <p:nvPr/>
        </p:nvSpPr>
        <p:spPr bwMode="auto">
          <a:xfrm>
            <a:off x="4500563" y="5373688"/>
            <a:ext cx="360362" cy="360362"/>
          </a:xfrm>
          <a:prstGeom prst="ellipse">
            <a:avLst/>
          </a:prstGeom>
          <a:solidFill>
            <a:srgbClr val="EAEAEA"/>
          </a:solidFill>
          <a:ln w="9525">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81" name="Oval 13"/>
          <p:cNvSpPr>
            <a:spLocks noChangeArrowheads="1"/>
          </p:cNvSpPr>
          <p:nvPr/>
        </p:nvSpPr>
        <p:spPr bwMode="auto">
          <a:xfrm>
            <a:off x="5435600" y="5084763"/>
            <a:ext cx="360363" cy="360362"/>
          </a:xfrm>
          <a:prstGeom prst="ellipse">
            <a:avLst/>
          </a:prstGeom>
          <a:solidFill>
            <a:srgbClr val="EAEAEA"/>
          </a:solidFill>
          <a:ln w="9525">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82" name="Oval 14"/>
          <p:cNvSpPr>
            <a:spLocks noChangeArrowheads="1"/>
          </p:cNvSpPr>
          <p:nvPr/>
        </p:nvSpPr>
        <p:spPr bwMode="auto">
          <a:xfrm>
            <a:off x="5003800" y="5373688"/>
            <a:ext cx="360363" cy="360362"/>
          </a:xfrm>
          <a:prstGeom prst="ellipse">
            <a:avLst/>
          </a:prstGeom>
          <a:solidFill>
            <a:srgbClr val="EAEAEA"/>
          </a:solidFill>
          <a:ln w="9525">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83" name="Oval 15"/>
          <p:cNvSpPr>
            <a:spLocks noChangeArrowheads="1"/>
          </p:cNvSpPr>
          <p:nvPr/>
        </p:nvSpPr>
        <p:spPr bwMode="auto">
          <a:xfrm>
            <a:off x="6659563" y="5084763"/>
            <a:ext cx="360362"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50192" name="Rectangle 16"/>
          <p:cNvSpPr>
            <a:spLocks noGrp="1" noChangeArrowheads="1"/>
          </p:cNvSpPr>
          <p:nvPr>
            <p:ph type="title"/>
          </p:nvPr>
        </p:nvSpPr>
        <p:spPr>
          <a:xfrm>
            <a:off x="760413" y="188913"/>
            <a:ext cx="7772400" cy="792162"/>
          </a:xfrm>
        </p:spPr>
        <p:txBody>
          <a:bodyPr/>
          <a:lstStyle/>
          <a:p>
            <a:pPr eaLnBrk="1" hangingPunct="1"/>
            <a:r>
              <a:rPr lang="en-ZA" sz="4000" dirty="0">
                <a:solidFill>
                  <a:srgbClr val="0000CC"/>
                </a:solidFill>
              </a:rPr>
              <a:t>ENT Training Programmes</a:t>
            </a:r>
            <a:endParaRPr lang="en-US" sz="4000" dirty="0">
              <a:solidFill>
                <a:srgbClr val="0000CC"/>
              </a:solidFill>
            </a:endParaRPr>
          </a:p>
        </p:txBody>
      </p:sp>
      <p:sp>
        <p:nvSpPr>
          <p:cNvPr id="723985" name="Oval 17"/>
          <p:cNvSpPr>
            <a:spLocks noChangeArrowheads="1"/>
          </p:cNvSpPr>
          <p:nvPr/>
        </p:nvSpPr>
        <p:spPr bwMode="auto">
          <a:xfrm>
            <a:off x="2916238" y="3213100"/>
            <a:ext cx="360362" cy="360363"/>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86" name="Oval 18"/>
          <p:cNvSpPr>
            <a:spLocks noChangeArrowheads="1"/>
          </p:cNvSpPr>
          <p:nvPr/>
        </p:nvSpPr>
        <p:spPr bwMode="auto">
          <a:xfrm>
            <a:off x="4716463" y="3932238"/>
            <a:ext cx="360362"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87" name="Oval 19"/>
          <p:cNvSpPr>
            <a:spLocks noChangeArrowheads="1"/>
          </p:cNvSpPr>
          <p:nvPr/>
        </p:nvSpPr>
        <p:spPr bwMode="auto">
          <a:xfrm>
            <a:off x="5364163" y="5948363"/>
            <a:ext cx="360362" cy="360362"/>
          </a:xfrm>
          <a:prstGeom prst="ellipse">
            <a:avLst/>
          </a:prstGeom>
          <a:solidFill>
            <a:srgbClr val="EAEAEA"/>
          </a:solidFill>
          <a:ln w="9525">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88" name="Oval 20"/>
          <p:cNvSpPr>
            <a:spLocks noChangeArrowheads="1"/>
          </p:cNvSpPr>
          <p:nvPr/>
        </p:nvSpPr>
        <p:spPr bwMode="auto">
          <a:xfrm>
            <a:off x="5580063" y="5661025"/>
            <a:ext cx="360362" cy="360363"/>
          </a:xfrm>
          <a:prstGeom prst="ellipse">
            <a:avLst/>
          </a:prstGeom>
          <a:solidFill>
            <a:srgbClr val="EAEAEA"/>
          </a:solidFill>
          <a:ln w="9525">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723989" name="Oval 21"/>
          <p:cNvSpPr>
            <a:spLocks noChangeArrowheads="1"/>
          </p:cNvSpPr>
          <p:nvPr/>
        </p:nvSpPr>
        <p:spPr bwMode="auto">
          <a:xfrm>
            <a:off x="2195513" y="2636838"/>
            <a:ext cx="360362" cy="360362"/>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
        <p:nvSpPr>
          <p:cNvPr id="22" name="Oval 5"/>
          <p:cNvSpPr>
            <a:spLocks noChangeArrowheads="1"/>
          </p:cNvSpPr>
          <p:nvPr/>
        </p:nvSpPr>
        <p:spPr bwMode="auto">
          <a:xfrm>
            <a:off x="7596188" y="476672"/>
            <a:ext cx="360362" cy="360363"/>
          </a:xfrm>
          <a:prstGeom prst="ellipse">
            <a:avLst/>
          </a:prstGeom>
          <a:solidFill>
            <a:srgbClr val="FFFF00"/>
          </a:solidFill>
          <a:ln w="38100">
            <a:solidFill>
              <a:schemeClr val="tx1"/>
            </a:solidFill>
            <a:round/>
            <a:headEnd/>
            <a:tailEnd/>
          </a:ln>
          <a:effectLst/>
        </p:spPr>
        <p:txBody>
          <a:bodyPr wrap="none" anchor="ctr"/>
          <a:lstStyle/>
          <a:p>
            <a:pPr>
              <a:defRPr/>
            </a:pPr>
            <a:endParaRPr lang="en-ZA">
              <a:solidFill>
                <a:srgbClr val="000066"/>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82867390"/>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66"/>
      </a:dk1>
      <a:lt1>
        <a:srgbClr val="FFFFFF"/>
      </a:lt1>
      <a:dk2>
        <a:srgbClr val="000000"/>
      </a:dk2>
      <a:lt2>
        <a:srgbClr val="000000"/>
      </a:lt2>
      <a:accent1>
        <a:srgbClr val="000066"/>
      </a:accent1>
      <a:accent2>
        <a:srgbClr val="3333CC"/>
      </a:accent2>
      <a:accent3>
        <a:srgbClr val="FFFFFF"/>
      </a:accent3>
      <a:accent4>
        <a:srgbClr val="000056"/>
      </a:accent4>
      <a:accent5>
        <a:srgbClr val="AAAAB8"/>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US" sz="36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US" sz="36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
      <a:dk1>
        <a:srgbClr val="000066"/>
      </a:dk1>
      <a:lt1>
        <a:srgbClr val="FFFFFF"/>
      </a:lt1>
      <a:dk2>
        <a:srgbClr val="000000"/>
      </a:dk2>
      <a:lt2>
        <a:srgbClr val="000000"/>
      </a:lt2>
      <a:accent1>
        <a:srgbClr val="000066"/>
      </a:accent1>
      <a:accent2>
        <a:srgbClr val="3333CC"/>
      </a:accent2>
      <a:accent3>
        <a:srgbClr val="FFFFFF"/>
      </a:accent3>
      <a:accent4>
        <a:srgbClr val="000056"/>
      </a:accent4>
      <a:accent5>
        <a:srgbClr val="AAAAB8"/>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US" sz="36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US" sz="36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Default Design">
  <a:themeElements>
    <a:clrScheme name="">
      <a:dk1>
        <a:srgbClr val="000066"/>
      </a:dk1>
      <a:lt1>
        <a:srgbClr val="FFFFFF"/>
      </a:lt1>
      <a:dk2>
        <a:srgbClr val="000000"/>
      </a:dk2>
      <a:lt2>
        <a:srgbClr val="000000"/>
      </a:lt2>
      <a:accent1>
        <a:srgbClr val="000066"/>
      </a:accent1>
      <a:accent2>
        <a:srgbClr val="3333CC"/>
      </a:accent2>
      <a:accent3>
        <a:srgbClr val="FFFFFF"/>
      </a:accent3>
      <a:accent4>
        <a:srgbClr val="000056"/>
      </a:accent4>
      <a:accent5>
        <a:srgbClr val="AAAAB8"/>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US" sz="3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US" sz="3600" b="0" i="0" u="none" strike="noStrike" cap="none" normalizeH="0" baseline="0" smtClean="0">
            <a:ln>
              <a:noFill/>
            </a:ln>
            <a:solidFill>
              <a:schemeClr val="tx1"/>
            </a:solidFill>
            <a:effectLst/>
            <a:latin typeface="Times New Roman"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4833</TotalTime>
  <Words>1128</Words>
  <Application>Microsoft Office PowerPoint</Application>
  <PresentationFormat>On-screen Show (4:3)</PresentationFormat>
  <Paragraphs>136</Paragraphs>
  <Slides>43</Slides>
  <Notes>24</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43</vt:i4>
      </vt:variant>
    </vt:vector>
  </HeadingPairs>
  <TitlesOfParts>
    <vt:vector size="50" baseType="lpstr">
      <vt:lpstr>Arial</vt:lpstr>
      <vt:lpstr>Calibri</vt:lpstr>
      <vt:lpstr>Times New Roman</vt:lpstr>
      <vt:lpstr>Default Design</vt:lpstr>
      <vt:lpstr>1_Default Design</vt:lpstr>
      <vt:lpstr>3_Default Design</vt:lpstr>
      <vt:lpstr>Chart</vt:lpstr>
      <vt:lpstr>PowerPoint Presentation</vt:lpstr>
      <vt:lpstr>GNI</vt:lpstr>
      <vt:lpstr>Developing World</vt:lpstr>
      <vt:lpstr>&gt;50% World Population</vt:lpstr>
      <vt:lpstr>PowerPoint Presentation</vt:lpstr>
      <vt:lpstr>PowerPoint Presentation</vt:lpstr>
      <vt:lpstr>ENT surgeons / 100 000</vt:lpstr>
      <vt:lpstr>Shortfall of Audiologists = 20,856</vt:lpstr>
      <vt:lpstr>ENT Training Programmes</vt:lpstr>
      <vt:lpstr>Audiology Training</vt:lpstr>
      <vt:lpstr>PowerPoint Presentation</vt:lpstr>
      <vt:lpstr>UCT ENT Residents (17)</vt:lpstr>
      <vt:lpstr>PowerPoint Presentation</vt:lpstr>
      <vt:lpstr>University of Cape Town / Karl Storz Head &amp; Neck Fellows</vt:lpstr>
      <vt:lpstr>UCT Head &amp; Neck Fellows</vt:lpstr>
      <vt:lpstr>Challenges</vt:lpstr>
      <vt:lpstr>Opportunity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Outcomes</vt:lpstr>
      <vt:lpstr>Open Access Atlas of Otolaryngology Head &amp; Neck Operative Surgery</vt:lpstr>
      <vt:lpstr>PowerPoint Presentation</vt:lpstr>
      <vt:lpstr>PowerPoint Presentation</vt:lpstr>
      <vt:lpstr>PowerPoint Presentation</vt:lpstr>
      <vt:lpstr>PowerPoint Presentation</vt:lpstr>
      <vt:lpstr>PowerPoint Presentation</vt:lpstr>
      <vt:lpstr>PowerPoint Presentation</vt:lpstr>
      <vt:lpstr>Future Developments</vt:lpstr>
      <vt:lpstr>Summary</vt:lpstr>
      <vt:lpstr>www.entdev.uct.ac.za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Rhinology Developing World Challenges</dc:title>
  <dc:creator>Fagan</dc:creator>
  <cp:lastModifiedBy>Fagan</cp:lastModifiedBy>
  <cp:revision>426</cp:revision>
  <cp:lastPrinted>2012-09-06T17:53:18Z</cp:lastPrinted>
  <dcterms:created xsi:type="dcterms:W3CDTF">2012-03-07T19:28:04Z</dcterms:created>
  <dcterms:modified xsi:type="dcterms:W3CDTF">2016-11-28T16:56:21Z</dcterms:modified>
</cp:coreProperties>
</file>