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Open Sans" panose="020B060603050402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CE1775A-2844-4FF6-95FD-4C65BD523F58}">
  <a:tblStyle styleId="{6CE1775A-2844-4FF6-95FD-4C65BD523F58}"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7CE8119-9B0E-467C-870A-4EB60A994F04}"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3C56D9B-C25B-4CCF-AA16-28AEA739E344}"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80" y="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apetowndeclaration.org/read-the-declaration"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oerknowledgecloud.org/sites/oerknowledgecloud.org/files/openeducationhandbook2014_bis.pdf" TargetMode="External"/><Relationship Id="rId4" Type="http://schemas.openxmlformats.org/officeDocument/2006/relationships/hyperlink" Target="https://en.wikibooks.org/wiki/Open_Education_Handbook/What_is_open_educatio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pexels.com/photo/man-in-black-and-white-polo-shirt-beside-writing-board-159844/"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youtube.com/watch?v=IeWuQ9O0NqQ" TargetMode="External"/><Relationship Id="rId5" Type="http://schemas.openxmlformats.org/officeDocument/2006/relationships/hyperlink" Target="http://open.uct.ac.za/handle/11427/2604" TargetMode="External"/><Relationship Id="rId4" Type="http://schemas.openxmlformats.org/officeDocument/2006/relationships/hyperlink" Target="https://www.pexels.com/photo/adult-book-book-series-college-545062/"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newleftreview.org/II/36/nancy-fraser-reframing-justice-in-a-globalizing-worl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a70ea6c5a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a70ea6c5a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180cebcf70_0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1180cebcf70_0_1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hlink"/>
              </a:buClr>
              <a:buSzPts val="1200"/>
              <a:buFont typeface="Calibri"/>
              <a:buNone/>
            </a:pPr>
            <a:r>
              <a:rPr lang="en" u="sng">
                <a:solidFill>
                  <a:schemeClr val="hlink"/>
                </a:solidFill>
                <a:hlinkClick r:id="rId3"/>
              </a:rPr>
              <a:t>http://www.capetowndeclaration.org/read-the-declaration</a:t>
            </a:r>
            <a:r>
              <a:rPr lang="en"/>
              <a:t> </a:t>
            </a:r>
            <a:endParaRPr/>
          </a:p>
          <a:p>
            <a:pPr marL="0" lvl="0" indent="0" algn="l" rtl="0">
              <a:spcBef>
                <a:spcPts val="0"/>
              </a:spcBef>
              <a:spcAft>
                <a:spcPts val="0"/>
              </a:spcAft>
              <a:buClr>
                <a:schemeClr val="dk1"/>
              </a:buClr>
              <a:buSzPts val="1200"/>
              <a:buFont typeface="Calibri"/>
              <a:buNone/>
            </a:pPr>
            <a:r>
              <a:rPr lang="en"/>
              <a:t>For interest </a:t>
            </a:r>
            <a:r>
              <a:rPr lang="en" u="sng">
                <a:solidFill>
                  <a:schemeClr val="hlink"/>
                </a:solidFill>
                <a:hlinkClick r:id="rId4"/>
              </a:rPr>
              <a:t>https://en.wikibooks.org/wiki/Open_Education_Handbook/What_is_open_education%3F</a:t>
            </a:r>
            <a:r>
              <a:rPr lang="en"/>
              <a:t> &amp; </a:t>
            </a:r>
            <a:r>
              <a:rPr lang="en" u="sng">
                <a:solidFill>
                  <a:schemeClr val="hlink"/>
                </a:solidFill>
                <a:hlinkClick r:id="rId5"/>
              </a:rPr>
              <a:t>https://oerknowledgecloud.org/sites/oerknowledgecloud.org/files/openeducationhandbook2014_bis.pdf</a:t>
            </a:r>
            <a:r>
              <a:rPr lang="en"/>
              <a:t> which includes:</a:t>
            </a:r>
            <a:endParaRPr/>
          </a:p>
          <a:p>
            <a:pPr marL="0" lvl="0" indent="0" algn="l" rtl="0">
              <a:spcBef>
                <a:spcPts val="0"/>
              </a:spcBef>
              <a:spcAft>
                <a:spcPts val="0"/>
              </a:spcAft>
              <a:buClr>
                <a:schemeClr val="dk1"/>
              </a:buClr>
              <a:buSzPts val="1200"/>
              <a:buFont typeface="Calibri"/>
              <a:buNone/>
            </a:pPr>
            <a:r>
              <a:rPr lang="en"/>
              <a:t>...Open education is about removing barriers to education. This may be through removing entry requirements, as The Open University (UK) has done, or by making content and data freely and legally available for reuse. However it also reflects other cultural changes, such as the move to open up learning methods and practices, which sees the blurring or removal of traditional roles such as teacher and student, moving towards roles</a:t>
            </a:r>
            <a:br>
              <a:rPr lang="en"/>
            </a:br>
            <a:r>
              <a:rPr lang="en"/>
              <a:t>such as mentor and learner.</a:t>
            </a:r>
            <a:br>
              <a:rPr lang="en"/>
            </a:br>
            <a:r>
              <a:rPr lang="en"/>
              <a:t>Open Education is an area in which priorities and practices are continually changing. There are many aspects of open education that engender debate (such as content licensing, definitions of open, incentives for participation, etc.) and other aspects that are less contentious (the need for technology to support learning, data use to support education initiatives in the developing world, etc.) Overall, there is increasing recognition that education is being transformed and that open education can play a significant role in this transformation.</a:t>
            </a:r>
            <a:br>
              <a:rPr lang="en"/>
            </a:br>
            <a:r>
              <a:rPr lang="en"/>
              <a:t>Some people tend to think about open education in terms of the content and resources used in education. Seen this way, a piece of data or content is open when it meets the Open Definition, "if anyone is free to use, reuse, and redistribute it — subject only, at most, to the requirement to attribute and/or share-alike." This means that, with the right 'open' licence, resources like textbooks, websites, videos, curricula, lesson plans, audio and image files can be free to share and adapt according to pedagogical needs. Open licensing typically results in resources being made available more cheaply (or for free). Some commentators have suggested that the distinction between 'open' and 'free' that is derived from the open source movement. While free software focuses on the freedom of agents within the software</a:t>
            </a:r>
            <a:br>
              <a:rPr lang="en"/>
            </a:br>
            <a:r>
              <a:rPr lang="en"/>
              <a:t>world (eg. users and developers) 'open source' software focuses on the advantages to the software</a:t>
            </a:r>
            <a:br>
              <a:rPr lang="en"/>
            </a:br>
            <a:r>
              <a:rPr lang="en"/>
              <a:t>development process of transparency and sharing.</a:t>
            </a:r>
            <a:br>
              <a:rPr lang="en"/>
            </a:br>
            <a:r>
              <a:rPr lang="en"/>
              <a:t>In open education, for a resource to be open, it must be both 'gratis' and free/open. That is, one must</a:t>
            </a:r>
            <a:br>
              <a:rPr lang="en"/>
            </a:br>
            <a:r>
              <a:rPr lang="en"/>
              <a:t>be able to access the educational resource at no cost and have the legal rights to reuse, revise, remix</a:t>
            </a:r>
            <a:br>
              <a:rPr lang="en"/>
            </a:br>
            <a:r>
              <a:rPr lang="en"/>
              <a:t>and redistribute the resource and/or adaptations of the resource.</a:t>
            </a:r>
            <a:br>
              <a:rPr lang="en"/>
            </a:br>
            <a:r>
              <a:rPr lang="en"/>
              <a:t>In the context of open education the focus until recently has tended toward open access to resources,</a:t>
            </a:r>
            <a:br>
              <a:rPr lang="en"/>
            </a:br>
            <a:r>
              <a:rPr lang="en"/>
              <a:t>but there are other ways of being open, reflected in the language of 'open educational practices'</a:t>
            </a:r>
            <a:br>
              <a:rPr lang="en"/>
            </a:br>
            <a:r>
              <a:rPr lang="en"/>
              <a:t>(OEP). These are innovations in educational practice that are made possible by open licensing of</a:t>
            </a:r>
            <a:br>
              <a:rPr lang="en"/>
            </a:br>
            <a:r>
              <a:rPr lang="en"/>
              <a:t>resources.</a:t>
            </a:r>
            <a:br>
              <a:rPr lang="en"/>
            </a:br>
            <a:r>
              <a:rPr lang="en"/>
              <a:t>It is worth remembering that the open in 'open education' does not apply just to content, data or</a:t>
            </a:r>
            <a:br>
              <a:rPr lang="en"/>
            </a:br>
            <a:r>
              <a:rPr lang="en"/>
              <a:t>resources. Openness is part of wider change and movement towards equality and collaboration.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180cebcf70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1180cebcf70_0_1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 b="0"/>
              <a:t>UNESCO launched forums and led policy driven debates on how to raise awareness and implement the adoption and use of OER</a:t>
            </a:r>
            <a:endParaRPr/>
          </a:p>
          <a:p>
            <a:pPr marL="0" marR="0" lvl="0" indent="0" algn="l" rtl="0">
              <a:lnSpc>
                <a:spcPct val="100000"/>
              </a:lnSpc>
              <a:spcBef>
                <a:spcPts val="0"/>
              </a:spcBef>
              <a:spcAft>
                <a:spcPts val="0"/>
              </a:spcAft>
              <a:buClr>
                <a:schemeClr val="dk1"/>
              </a:buClr>
              <a:buSzPts val="1200"/>
              <a:buFont typeface="Calibri"/>
              <a:buNone/>
            </a:pPr>
            <a:endParaRPr b="0"/>
          </a:p>
          <a:p>
            <a:pPr marL="0" marR="0" lvl="0" indent="0" algn="l" rtl="0">
              <a:lnSpc>
                <a:spcPct val="100000"/>
              </a:lnSpc>
              <a:spcBef>
                <a:spcPts val="0"/>
              </a:spcBef>
              <a:spcAft>
                <a:spcPts val="0"/>
              </a:spcAft>
              <a:buClr>
                <a:schemeClr val="dk1"/>
              </a:buClr>
              <a:buSzPts val="1200"/>
              <a:buFont typeface="Calibri"/>
              <a:buNone/>
            </a:pPr>
            <a:r>
              <a:rPr lang="en" b="0"/>
              <a:t>https://en.unesco.org/news/covid-19-catalyst-greater-oer-use-worldwide</a:t>
            </a:r>
            <a:endParaRPr/>
          </a:p>
          <a:p>
            <a:pPr marL="0" marR="0" lvl="0" indent="0" algn="l" rtl="0">
              <a:lnSpc>
                <a:spcPct val="100000"/>
              </a:lnSpc>
              <a:spcBef>
                <a:spcPts val="0"/>
              </a:spcBef>
              <a:spcAft>
                <a:spcPts val="0"/>
              </a:spcAft>
              <a:buClr>
                <a:schemeClr val="dk1"/>
              </a:buClr>
              <a:buSzPts val="1200"/>
              <a:buFont typeface="Calibri"/>
              <a:buNone/>
            </a:pPr>
            <a:endParaRPr b="0"/>
          </a:p>
          <a:p>
            <a:pPr marL="0" lvl="0" indent="0" algn="l" rtl="0">
              <a:spcBef>
                <a:spcPts val="0"/>
              </a:spcBef>
              <a:spcAft>
                <a:spcPts val="0"/>
              </a:spcAft>
              <a:buNone/>
            </a:pPr>
            <a:r>
              <a:rPr lang="en" b="0" i="0">
                <a:solidFill>
                  <a:srgbClr val="333333"/>
                </a:solidFill>
                <a:latin typeface="Open Sans"/>
                <a:ea typeface="Open Sans"/>
                <a:cs typeface="Open Sans"/>
                <a:sym typeface="Open Sans"/>
              </a:rPr>
              <a:t>The UNESCO OER Dynamic Coalition Advisory Group Members, representing OER Experts and Governmental Partners from all UNESCO regions intervened in this panel discussion. </a:t>
            </a:r>
            <a:endParaRPr/>
          </a:p>
          <a:p>
            <a:pPr marL="0" lvl="0" indent="0" algn="l" rtl="0">
              <a:spcBef>
                <a:spcPts val="0"/>
              </a:spcBef>
              <a:spcAft>
                <a:spcPts val="0"/>
              </a:spcAft>
              <a:buNone/>
            </a:pPr>
            <a:r>
              <a:rPr lang="en" b="0" i="0">
                <a:solidFill>
                  <a:srgbClr val="333333"/>
                </a:solidFill>
                <a:latin typeface="Open Sans"/>
                <a:ea typeface="Open Sans"/>
                <a:cs typeface="Open Sans"/>
                <a:sym typeface="Open Sans"/>
              </a:rPr>
              <a:t>The debates emphasised the crucial role of OER in ensuring continuity of formal and informal learning and the transformative power of OER during the Covid-19 pandemic crisis, where online and digital learning became the new normal for learning worldwide.  Bottlenecks include the issue of access to resources and internet, and the challenges of ensuring resources in the languages and context of the users.</a:t>
            </a:r>
            <a:endParaRPr/>
          </a:p>
          <a:p>
            <a:pPr marL="0" lvl="0" indent="0" algn="l" rtl="0">
              <a:spcBef>
                <a:spcPts val="0"/>
              </a:spcBef>
              <a:spcAft>
                <a:spcPts val="0"/>
              </a:spcAft>
              <a:buNone/>
            </a:pPr>
            <a:endParaRPr b="0" i="0">
              <a:solidFill>
                <a:srgbClr val="333333"/>
              </a:solidFill>
              <a:latin typeface="Open Sans"/>
              <a:ea typeface="Open Sans"/>
              <a:cs typeface="Open Sans"/>
              <a:sym typeface="Open Sans"/>
            </a:endParaRPr>
          </a:p>
          <a:p>
            <a:pPr marL="0" lvl="0" indent="0" algn="l" rtl="0">
              <a:spcBef>
                <a:spcPts val="0"/>
              </a:spcBef>
              <a:spcAft>
                <a:spcPts val="0"/>
              </a:spcAft>
              <a:buNone/>
            </a:pPr>
            <a:r>
              <a:rPr lang="en" b="0" i="0">
                <a:solidFill>
                  <a:srgbClr val="333333"/>
                </a:solidFill>
                <a:latin typeface="Open Sans"/>
                <a:ea typeface="Open Sans"/>
                <a:cs typeface="Open Sans"/>
                <a:sym typeface="Open Sans"/>
              </a:rPr>
              <a:t>Speakers highlighted the policy potential of university peer networks, the influence of governmental policy approaches on institutions. Regarding the adaptation of OER to different languages, the debates underscored the need to ensure adoption both at a contextual and pedagogical level for success. In addition, international collaboration based on an intersecting bottom-up and top-down approaches were highlighted. .</a:t>
            </a:r>
            <a:endParaRPr/>
          </a:p>
          <a:p>
            <a:pPr marL="0" lvl="0" indent="0" algn="l" rtl="0">
              <a:spcBef>
                <a:spcPts val="0"/>
              </a:spcBef>
              <a:spcAft>
                <a:spcPts val="0"/>
              </a:spcAft>
              <a:buNone/>
            </a:pPr>
            <a:r>
              <a:rPr lang="en" b="0" i="0">
                <a:solidFill>
                  <a:srgbClr val="333333"/>
                </a:solidFill>
                <a:latin typeface="Open Sans"/>
                <a:ea typeface="Open Sans"/>
                <a:cs typeface="Open Sans"/>
                <a:sym typeface="Open Sans"/>
              </a:rPr>
              <a:t>This webinar was organized as part of the Open Education 2021 Conference hosted by the University of Nantes, France.  The focus of the Open Education Global 2021 Conference is on the implementation of the OER Recommendation. It is being held online from 27 September to 1 October 2021.</a:t>
            </a:r>
            <a:endParaRPr/>
          </a:p>
          <a:p>
            <a:pPr marL="0" marR="0" lvl="0" indent="0" algn="l" rtl="0">
              <a:lnSpc>
                <a:spcPct val="100000"/>
              </a:lnSpc>
              <a:spcBef>
                <a:spcPts val="0"/>
              </a:spcBef>
              <a:spcAft>
                <a:spcPts val="0"/>
              </a:spcAft>
              <a:buClr>
                <a:schemeClr val="dk1"/>
              </a:buClr>
              <a:buSzPts val="1200"/>
              <a:buFont typeface="Calibri"/>
              <a:buNone/>
            </a:pPr>
            <a:endParaRPr b="0"/>
          </a:p>
        </p:txBody>
      </p:sp>
      <p:sp>
        <p:nvSpPr>
          <p:cNvPr id="152" name="Google Shape;152;g1180cebcf70_0_1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180cebcf70_0_2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g1180cebcf70_0_2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
              <a:t>Images: </a:t>
            </a:r>
            <a:r>
              <a:rPr lang="en" u="sng">
                <a:solidFill>
                  <a:schemeClr val="hlink"/>
                </a:solidFill>
                <a:hlinkClick r:id="rId3"/>
              </a:rPr>
              <a:t>https://www.pexels.com/photo/man-in-black-and-white-polo-shirt-beside-writing-board-159844/</a:t>
            </a:r>
            <a:r>
              <a:rPr lang="en"/>
              <a:t> and </a:t>
            </a:r>
            <a:r>
              <a:rPr lang="en" u="sng">
                <a:solidFill>
                  <a:schemeClr val="hlink"/>
                </a:solidFill>
                <a:hlinkClick r:id="rId4"/>
              </a:rPr>
              <a:t>https://www.pexels.com/photo/adult-book-book-series-college-545062/</a:t>
            </a:r>
            <a:r>
              <a:rPr lang="en"/>
              <a:t> </a:t>
            </a:r>
            <a:endParaRPr/>
          </a:p>
          <a:p>
            <a:pPr marL="0" lvl="0" indent="0" algn="l" rtl="0">
              <a:spcBef>
                <a:spcPts val="0"/>
              </a:spcBef>
              <a:spcAft>
                <a:spcPts val="0"/>
              </a:spcAft>
              <a:buClr>
                <a:schemeClr val="dk1"/>
              </a:buClr>
              <a:buSzPts val="1200"/>
              <a:buFont typeface="Calibri"/>
              <a:buNone/>
            </a:pPr>
            <a:r>
              <a:rPr lang="en"/>
              <a:t>Also for interest WATCH Juane speaking about why OER? </a:t>
            </a:r>
            <a:r>
              <a:rPr lang="en" u="sng">
                <a:solidFill>
                  <a:schemeClr val="hlink"/>
                </a:solidFill>
                <a:hlinkClick r:id="rId5"/>
              </a:rPr>
              <a:t>http://open.uct.ac.za/handle/11427/2604</a:t>
            </a:r>
            <a:r>
              <a:rPr lang="en"/>
              <a:t> </a:t>
            </a:r>
            <a:endParaRPr/>
          </a:p>
          <a:p>
            <a:pPr marL="0" lvl="0" indent="0" algn="l" rtl="0">
              <a:spcBef>
                <a:spcPts val="0"/>
              </a:spcBef>
              <a:spcAft>
                <a:spcPts val="0"/>
              </a:spcAft>
              <a:buClr>
                <a:schemeClr val="dk1"/>
              </a:buClr>
              <a:buSzPts val="1200"/>
              <a:buFont typeface="Calibri"/>
              <a:buNone/>
            </a:pPr>
            <a:r>
              <a:rPr lang="en"/>
              <a:t>Good overview of how open evolved </a:t>
            </a:r>
            <a:r>
              <a:rPr lang="en" u="sng">
                <a:solidFill>
                  <a:schemeClr val="hlink"/>
                </a:solidFill>
                <a:hlinkClick r:id="rId6"/>
              </a:rPr>
              <a:t>https://www.youtube.com/watch?v=IeWuQ9O0NqQ</a:t>
            </a:r>
            <a:r>
              <a:rPr lang="en"/>
              <a: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180cebcf70_0_37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1180cebcf70_0_37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g1180cebcf70_0_37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180cebcf70_0_3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1180cebcf70_0_3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 b="0"/>
              <a:t>There are so many current positives to take forward in the open education movement but also there is underlying caution and therefore there are a number of considerations that must inform current and future open education initiatives. </a:t>
            </a:r>
            <a:endParaRPr/>
          </a:p>
          <a:p>
            <a:pPr marL="0" marR="0" lvl="0" indent="0" algn="l" rtl="0">
              <a:lnSpc>
                <a:spcPct val="100000"/>
              </a:lnSpc>
              <a:spcBef>
                <a:spcPts val="0"/>
              </a:spcBef>
              <a:spcAft>
                <a:spcPts val="0"/>
              </a:spcAft>
              <a:buClr>
                <a:schemeClr val="dk1"/>
              </a:buClr>
              <a:buSzPts val="1200"/>
              <a:buFont typeface="Calibri"/>
              <a:buNone/>
            </a:pPr>
            <a:endParaRPr b="0"/>
          </a:p>
          <a:p>
            <a:pPr marL="0" marR="0" lvl="0" indent="0" algn="l" rtl="0">
              <a:lnSpc>
                <a:spcPct val="100000"/>
              </a:lnSpc>
              <a:spcBef>
                <a:spcPts val="0"/>
              </a:spcBef>
              <a:spcAft>
                <a:spcPts val="0"/>
              </a:spcAft>
              <a:buClr>
                <a:schemeClr val="dk1"/>
              </a:buClr>
              <a:buSzPts val="1200"/>
              <a:buFont typeface="Calibri"/>
              <a:buNone/>
            </a:pPr>
            <a:r>
              <a:rPr lang="en" b="0"/>
              <a:t>This article by Williams and Worth is next on your reading list…</a:t>
            </a:r>
            <a:endParaRPr/>
          </a:p>
          <a:p>
            <a:pPr marL="0" marR="0" lvl="0" indent="0" algn="l" rtl="0">
              <a:lnSpc>
                <a:spcPct val="100000"/>
              </a:lnSpc>
              <a:spcBef>
                <a:spcPts val="0"/>
              </a:spcBef>
              <a:spcAft>
                <a:spcPts val="0"/>
              </a:spcAft>
              <a:buClr>
                <a:schemeClr val="dk1"/>
              </a:buClr>
              <a:buSzPts val="1200"/>
              <a:buFont typeface="Calibri"/>
              <a:buNone/>
            </a:pPr>
            <a:endParaRPr b="0"/>
          </a:p>
          <a:p>
            <a:pPr marL="0" marR="0" lvl="0" indent="0" algn="l" rtl="0">
              <a:lnSpc>
                <a:spcPct val="100000"/>
              </a:lnSpc>
              <a:spcBef>
                <a:spcPts val="0"/>
              </a:spcBef>
              <a:spcAft>
                <a:spcPts val="0"/>
              </a:spcAft>
              <a:buClr>
                <a:schemeClr val="dk1"/>
              </a:buClr>
              <a:buSzPts val="1200"/>
              <a:buFont typeface="Calibri"/>
              <a:buNone/>
            </a:pPr>
            <a:endParaRPr b="0"/>
          </a:p>
          <a:p>
            <a:pPr marL="0" marR="0" lvl="0" indent="0" algn="l" rtl="0">
              <a:lnSpc>
                <a:spcPct val="100000"/>
              </a:lnSpc>
              <a:spcBef>
                <a:spcPts val="0"/>
              </a:spcBef>
              <a:spcAft>
                <a:spcPts val="0"/>
              </a:spcAft>
              <a:buClr>
                <a:schemeClr val="dk1"/>
              </a:buClr>
              <a:buSzPts val="1200"/>
              <a:buFont typeface="Calibri"/>
              <a:buNone/>
            </a:pPr>
            <a:r>
              <a:rPr lang="en" b="0"/>
              <a:t>The complexities of the world’s higher education system will be discussed in the interview with Laura Czerniewicz </a:t>
            </a:r>
            <a:endParaRPr/>
          </a:p>
          <a:p>
            <a:pPr marL="0" marR="0" lvl="0" indent="0" algn="l" rtl="0">
              <a:lnSpc>
                <a:spcPct val="100000"/>
              </a:lnSpc>
              <a:spcBef>
                <a:spcPts val="0"/>
              </a:spcBef>
              <a:spcAft>
                <a:spcPts val="0"/>
              </a:spcAft>
              <a:buClr>
                <a:schemeClr val="dk1"/>
              </a:buClr>
              <a:buSzPts val="1200"/>
              <a:buFont typeface="Calibri"/>
              <a:buNone/>
            </a:pPr>
            <a:endParaRPr b="0"/>
          </a:p>
          <a:p>
            <a:pPr marL="0" marR="0" lvl="0" indent="0" algn="l" rtl="0">
              <a:lnSpc>
                <a:spcPct val="100000"/>
              </a:lnSpc>
              <a:spcBef>
                <a:spcPts val="0"/>
              </a:spcBef>
              <a:spcAft>
                <a:spcPts val="0"/>
              </a:spcAft>
              <a:buClr>
                <a:schemeClr val="dk1"/>
              </a:buClr>
              <a:buSzPts val="1200"/>
              <a:buFont typeface="Calibri"/>
              <a:buNone/>
            </a:pPr>
            <a:endParaRPr b="0"/>
          </a:p>
        </p:txBody>
      </p:sp>
      <p:sp>
        <p:nvSpPr>
          <p:cNvPr id="177" name="Google Shape;177;g1180cebcf70_0_3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180cebcf70_0_3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g1180cebcf70_0_3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g1180cebcf70_0_38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180cebcf70_0_5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g1180cebcf70_0_5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 sz="1100"/>
              <a:t>According to political philosopher Nancy Fraser, </a:t>
            </a:r>
            <a:r>
              <a:rPr lang="en" sz="1100" b="1">
                <a:solidFill>
                  <a:srgbClr val="222222"/>
                </a:solidFill>
                <a:highlight>
                  <a:schemeClr val="lt1"/>
                </a:highlight>
              </a:rPr>
              <a:t>social justice</a:t>
            </a:r>
            <a:r>
              <a:rPr lang="en" sz="1100">
                <a:solidFill>
                  <a:srgbClr val="222222"/>
                </a:solidFill>
                <a:highlight>
                  <a:schemeClr val="lt1"/>
                </a:highlight>
              </a:rPr>
              <a:t> is a concept that requires the organisation of social arrangements that make it possible for </a:t>
            </a:r>
            <a:r>
              <a:rPr lang="en" sz="1100" b="1">
                <a:solidFill>
                  <a:srgbClr val="222222"/>
                </a:solidFill>
                <a:highlight>
                  <a:schemeClr val="lt1"/>
                </a:highlight>
              </a:rPr>
              <a:t>everyone to participate equally in society</a:t>
            </a:r>
            <a:r>
              <a:rPr lang="en" sz="1100">
                <a:solidFill>
                  <a:srgbClr val="222222"/>
                </a:solidFill>
                <a:highlight>
                  <a:schemeClr val="lt1"/>
                </a:highlight>
              </a:rPr>
              <a:t>. Fraser (2005) considers social justice as ‘</a:t>
            </a:r>
            <a:r>
              <a:rPr lang="en" sz="1100" b="1">
                <a:solidFill>
                  <a:srgbClr val="222222"/>
                </a:solidFill>
                <a:highlight>
                  <a:schemeClr val="lt1"/>
                </a:highlight>
              </a:rPr>
              <a:t>participatory parity</a:t>
            </a:r>
            <a:r>
              <a:rPr lang="en" sz="1100">
                <a:solidFill>
                  <a:srgbClr val="222222"/>
                </a:solidFill>
                <a:highlight>
                  <a:schemeClr val="lt1"/>
                </a:highlight>
              </a:rPr>
              <a:t>’ economically, culturally and politically. There are however many other conceptualisations of social justice both operationally and theoretically.</a:t>
            </a:r>
            <a:endParaRPr sz="1100"/>
          </a:p>
          <a:p>
            <a:pPr marL="0" lvl="0" indent="0" algn="l" rtl="0">
              <a:spcBef>
                <a:spcPts val="0"/>
              </a:spcBef>
              <a:spcAft>
                <a:spcPts val="0"/>
              </a:spcAft>
              <a:buClr>
                <a:schemeClr val="dk1"/>
              </a:buClr>
              <a:buSzPts val="1200"/>
              <a:buFont typeface="Calibri"/>
              <a:buNone/>
            </a:pPr>
            <a:endParaRPr/>
          </a:p>
          <a:p>
            <a:pPr marL="0" lvl="0" indent="0" algn="l" rtl="0">
              <a:lnSpc>
                <a:spcPct val="115000"/>
              </a:lnSpc>
              <a:spcBef>
                <a:spcPts val="0"/>
              </a:spcBef>
              <a:spcAft>
                <a:spcPts val="0"/>
              </a:spcAft>
              <a:buClr>
                <a:schemeClr val="dk1"/>
              </a:buClr>
              <a:buSzPts val="1100"/>
              <a:buFont typeface="Arial"/>
              <a:buNone/>
            </a:pPr>
            <a:r>
              <a:rPr lang="en" sz="1400">
                <a:highlight>
                  <a:schemeClr val="lt1"/>
                </a:highlight>
                <a:latin typeface="Arial"/>
                <a:ea typeface="Arial"/>
                <a:cs typeface="Arial"/>
                <a:sym typeface="Arial"/>
              </a:rPr>
              <a:t>Fraser, N. (2005). Reframing justice in a globalizing world. New Left Review, 36, 69–88. Retrieved from</a:t>
            </a:r>
            <a:r>
              <a:rPr lang="en" sz="1100">
                <a:highlight>
                  <a:schemeClr val="lt1"/>
                </a:highlight>
                <a:latin typeface="Arial"/>
                <a:ea typeface="Arial"/>
                <a:cs typeface="Arial"/>
                <a:sym typeface="Arial"/>
              </a:rPr>
              <a:t> </a:t>
            </a:r>
            <a:r>
              <a:rPr lang="en" sz="1100" u="sng">
                <a:solidFill>
                  <a:srgbClr val="0097A7"/>
                </a:solidFill>
                <a:highlight>
                  <a:schemeClr val="lt1"/>
                </a:highlight>
                <a:latin typeface="Arial"/>
                <a:ea typeface="Arial"/>
                <a:cs typeface="Arial"/>
                <a:sym typeface="Arial"/>
                <a:hlinkClick r:id="rId3">
                  <a:extLst>
                    <a:ext uri="{A12FA001-AC4F-418D-AE19-62706E023703}">
                      <ahyp:hlinkClr xmlns:ahyp="http://schemas.microsoft.com/office/drawing/2018/hyperlinkcolor" val="tx"/>
                    </a:ext>
                  </a:extLst>
                </a:hlinkClick>
              </a:rPr>
              <a:t>https://newleftreview.org/II/36/nancy-fraser-reframing-justice-in-a-globalizing-world</a:t>
            </a:r>
            <a:r>
              <a:rPr lang="en" sz="1100">
                <a:highlight>
                  <a:schemeClr val="lt1"/>
                </a:highlight>
                <a:latin typeface="Arial"/>
                <a:ea typeface="Arial"/>
                <a:cs typeface="Arial"/>
                <a:sym typeface="Arial"/>
              </a:rPr>
              <a:t> (available via UCT Library)</a:t>
            </a:r>
            <a:endParaRPr/>
          </a:p>
          <a:p>
            <a:pPr marL="0" lvl="0" indent="0" algn="l" rtl="0">
              <a:spcBef>
                <a:spcPts val="160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Arial"/>
              <a:buNone/>
            </a:pPr>
            <a:r>
              <a:rPr lang="en"/>
              <a:t>Recognition, Redistribution and Representation in Capitalist Global Society: An Interview with Nancy Fraser</a:t>
            </a:r>
            <a:endParaRPr/>
          </a:p>
          <a:p>
            <a:pPr marL="0" lvl="0" indent="0" algn="l" rtl="0">
              <a:spcBef>
                <a:spcPts val="0"/>
              </a:spcBef>
              <a:spcAft>
                <a:spcPts val="0"/>
              </a:spcAft>
              <a:buClr>
                <a:schemeClr val="dk1"/>
              </a:buClr>
              <a:buSzPts val="1200"/>
              <a:buFont typeface="Arial"/>
              <a:buNone/>
            </a:pPr>
            <a:r>
              <a:rPr lang="en"/>
              <a:t>https://www.jstor.org/stable/4195051?seq=1</a:t>
            </a:r>
            <a:endParaRPr/>
          </a:p>
        </p:txBody>
      </p:sp>
      <p:sp>
        <p:nvSpPr>
          <p:cNvPr id="202" name="Google Shape;202;g1180cebcf70_0_5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180cebcf70_0_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1180cebcf70_0_5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a:t>Nancy Fraser wears a number of hats, so to speak; she is a feminist scholar, a moral philosopher, a political and social theorist, whose work over the past three decades has been central to d</a:t>
            </a:r>
            <a:r>
              <a:rPr lang="en">
                <a:solidFill>
                  <a:schemeClr val="dk1"/>
                </a:solidFill>
              </a:rPr>
              <a:t>ebates over what constitutes a socially just society.</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She is particularly well known for her three-dimensional framework of PP (her “greatest contribution” (Blackmore 2017))</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Fraser equates participatory parity with social justice: PP is </a:t>
            </a:r>
            <a:r>
              <a:rPr lang="en" b="1">
                <a:solidFill>
                  <a:schemeClr val="dk1"/>
                </a:solidFill>
              </a:rPr>
              <a:t>the ability to participate as equals or peers in social interaction</a:t>
            </a:r>
            <a:r>
              <a:rPr lang="en">
                <a:solidFill>
                  <a:schemeClr val="dk1"/>
                </a:solidFill>
              </a:rPr>
              <a:t>. Social and institutional arrangements can either </a:t>
            </a:r>
            <a:r>
              <a:rPr lang="en" b="1">
                <a:solidFill>
                  <a:schemeClr val="dk1"/>
                </a:solidFill>
              </a:rPr>
              <a:t>enable or constrain participatory parity from three dimensions:</a:t>
            </a:r>
            <a:endParaRPr b="1">
              <a:solidFill>
                <a:schemeClr val="dk1"/>
              </a:solidFill>
            </a:endParaRPr>
          </a:p>
          <a:p>
            <a:pPr marL="457200" lvl="0" indent="-298450" algn="l" rtl="0">
              <a:lnSpc>
                <a:spcPct val="115000"/>
              </a:lnSpc>
              <a:spcBef>
                <a:spcPts val="1200"/>
              </a:spcBef>
              <a:spcAft>
                <a:spcPts val="0"/>
              </a:spcAft>
              <a:buClr>
                <a:schemeClr val="dk1"/>
              </a:buClr>
              <a:buSzPts val="1100"/>
              <a:buFont typeface="Calibri"/>
              <a:buChar char="●"/>
            </a:pPr>
            <a:r>
              <a:rPr lang="en" b="1">
                <a:solidFill>
                  <a:schemeClr val="dk1"/>
                </a:solidFill>
              </a:rPr>
              <a:t>the economic</a:t>
            </a:r>
            <a:r>
              <a:rPr lang="en">
                <a:solidFill>
                  <a:schemeClr val="dk1"/>
                </a:solidFill>
              </a:rPr>
              <a:t> which relates to the distribution, maldistribution and redistribution of material resources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 b="1">
                <a:solidFill>
                  <a:schemeClr val="dk1"/>
                </a:solidFill>
              </a:rPr>
              <a:t>the cultural </a:t>
            </a:r>
            <a:r>
              <a:rPr lang="en">
                <a:solidFill>
                  <a:schemeClr val="dk1"/>
                </a:solidFill>
              </a:rPr>
              <a:t>– relates to the misrecognition and recognition of cultural attributes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 b="1">
                <a:solidFill>
                  <a:schemeClr val="dk1"/>
                </a:solidFill>
              </a:rPr>
              <a:t>and the political </a:t>
            </a:r>
            <a:r>
              <a:rPr lang="en">
                <a:solidFill>
                  <a:schemeClr val="dk1"/>
                </a:solidFill>
              </a:rPr>
              <a:t>– relating to political voice and contains two levels of injustice, misrepresentation and misframing</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Participatory parity looks at the </a:t>
            </a:r>
            <a:r>
              <a:rPr lang="en" b="1" i="1">
                <a:solidFill>
                  <a:schemeClr val="dk1"/>
                </a:solidFill>
              </a:rPr>
              <a:t>what</a:t>
            </a:r>
            <a:r>
              <a:rPr lang="en" b="1">
                <a:solidFill>
                  <a:schemeClr val="dk1"/>
                </a:solidFill>
              </a:rPr>
              <a:t>, </a:t>
            </a:r>
            <a:r>
              <a:rPr lang="en" b="1" i="1">
                <a:solidFill>
                  <a:schemeClr val="dk1"/>
                </a:solidFill>
              </a:rPr>
              <a:t>who</a:t>
            </a:r>
            <a:r>
              <a:rPr lang="en" b="1">
                <a:solidFill>
                  <a:schemeClr val="dk1"/>
                </a:solidFill>
              </a:rPr>
              <a:t> and </a:t>
            </a:r>
            <a:r>
              <a:rPr lang="en" b="1" i="1">
                <a:solidFill>
                  <a:schemeClr val="dk1"/>
                </a:solidFill>
              </a:rPr>
              <a:t>how </a:t>
            </a:r>
            <a:r>
              <a:rPr lang="en" b="1">
                <a:solidFill>
                  <a:schemeClr val="dk1"/>
                </a:solidFill>
              </a:rPr>
              <a:t>of social justice</a:t>
            </a:r>
            <a:endParaRPr b="1">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All three dimensions are mutually entwined and reciprocally influence and reinforce each other but none are reducible to the other. Efforts to work towards social justice must thus involve all three of these dimensions – the emphasis will be tactical and strategic. </a:t>
            </a:r>
            <a:r>
              <a:rPr lang="en">
                <a:solidFill>
                  <a:schemeClr val="dk1"/>
                </a:solidFill>
              </a:rPr>
              <a:t>She uses the slogan “No redistribution or recognition without representation” (Fraser, 2008:282) – all three conditions are necessary for participatory parity and none alone is sufficient</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Social justice in each one of these dimensions can be viewed from an affirmative or transformative perspective – and I will discuss this a bit more later.</a:t>
            </a:r>
            <a:endParaRPr>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17bc14202d_4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Key imperatives map to the dimensions presented in Nancy Fraser’s (2005) work on social justice</a:t>
            </a:r>
            <a:endParaRPr/>
          </a:p>
        </p:txBody>
      </p:sp>
      <p:sp>
        <p:nvSpPr>
          <p:cNvPr id="221" name="Google Shape;221;g117bc14202d_4_3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180cebcf70_0_6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g1180cebcf70_0_6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
              <a:t>Read table</a:t>
            </a:r>
            <a:endParaRPr/>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r>
              <a:rPr lang="en"/>
              <a:t>Quotes from OER and SJ chapter (Cox et al. in press)</a:t>
            </a:r>
            <a:endParaRPr/>
          </a:p>
          <a:p>
            <a:pPr marL="0" lvl="0" indent="0" algn="l" rtl="0">
              <a:spcBef>
                <a:spcPts val="0"/>
              </a:spcBef>
              <a:spcAft>
                <a:spcPts val="0"/>
              </a:spcAft>
              <a:buClr>
                <a:schemeClr val="dk1"/>
              </a:buClr>
              <a:buSzPts val="1800"/>
              <a:buFont typeface="Times New Roman"/>
              <a:buNone/>
            </a:pPr>
            <a:r>
              <a:rPr lang="en" sz="1800">
                <a:latin typeface="Times New Roman"/>
                <a:ea typeface="Times New Roman"/>
                <a:cs typeface="Times New Roman"/>
                <a:sym typeface="Times New Roman"/>
              </a:rPr>
              <a:t>In this sense, open textbooks allow for cultural recognition and political representation not previously witnessed in HE. Within these classrooms there is more than an affirmative or ameliorative change. Do open textbooks address underlying structures of dominance and subordination? Only if they are created and used across the institution and potentially across South Africa in order to embrace critical reflexivity and pluralism valuing previously excluded knowledge and legitimising indigenous resources. </a:t>
            </a:r>
            <a:endParaRPr/>
          </a:p>
          <a:p>
            <a:pPr marL="0" lvl="0" indent="0" algn="l" rtl="0">
              <a:spcBef>
                <a:spcPts val="0"/>
              </a:spcBef>
              <a:spcAft>
                <a:spcPts val="0"/>
              </a:spcAft>
              <a:buClr>
                <a:schemeClr val="dk1"/>
              </a:buClr>
              <a:buSzPts val="1800"/>
              <a:buFont typeface="Calibri"/>
              <a:buNone/>
            </a:pPr>
            <a:endParaRPr sz="1800">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800"/>
              <a:buFont typeface="Times New Roman"/>
              <a:buNone/>
            </a:pPr>
            <a:r>
              <a:rPr lang="en" sz="1800">
                <a:latin typeface="Times New Roman"/>
                <a:ea typeface="Times New Roman"/>
                <a:cs typeface="Times New Roman"/>
                <a:sym typeface="Times New Roman"/>
              </a:rPr>
              <a:t>Looking ahead towards a transformative response to social injustice, the valiant efforts in some classrooms need to extend across the institution and across institutions. Institutional support in the form of open textbook awards, recognising open education work in promotion criteria, empowering academics through intellectual property rights and ownership, and sourcing funding to support the work of educators and students involved in open textbook production are crucial for transformation. </a:t>
            </a:r>
            <a:endParaRPr sz="1800">
              <a:latin typeface="Arial"/>
              <a:ea typeface="Arial"/>
              <a:cs typeface="Arial"/>
              <a:sym typeface="Arial"/>
            </a:endParaRPr>
          </a:p>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70ea6c5a0_0_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a70ea6c5a0_0_7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 name="Google Shape;73;ga70ea6c5a0_0_77: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180cebcf70_0_9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g1180cebcf70_0_9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What a great feeling it must be to walk into a classroom and know all students have the textbook that you wrote and co-created with students. Everyone has access to the knowledge that they need.</a:t>
            </a:r>
            <a:endParaRPr/>
          </a:p>
        </p:txBody>
      </p:sp>
      <p:sp>
        <p:nvSpPr>
          <p:cNvPr id="262" name="Google Shape;262;g1180cebcf70_0_9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1195f4f1de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g1195f4f1de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1200"/>
              <a:t>Open is a gift on offer. Like any gift, it is up to you whether you think it is worthwhile to accept it. We only ask that you consider” </a:t>
            </a:r>
            <a:r>
              <a:rPr lang="en" sz="1050"/>
              <a:t>(Biswas-Diener &amp; Jhangiani, 2017:6)</a:t>
            </a:r>
            <a:endParaRPr/>
          </a:p>
        </p:txBody>
      </p:sp>
      <p:sp>
        <p:nvSpPr>
          <p:cNvPr id="276" name="Google Shape;276;g1195f4f1de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9f6a8f7aa7_1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9f6a8f7aa7_1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17bc14202d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117bc14202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17bc14202d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17bc14202d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117bc14202d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117bc14202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9f6a8f7aa7_1_2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9f6a8f7aa7_1_2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117bc14202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117bc14202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117bc14202d_4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117bc14202d_4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180cebcdfa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180cebcdfa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195f4f1dea_2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195f4f1dea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183beca5f1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183beca5f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180cebcdfa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1180cebcdfa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17bc14202d_4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117bc14202d_4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18e3f010ee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18e3f010e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180cebcf70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1180cebcf70_0_7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180cebcf70_0_7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1180cebcf70_0_7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g1180cebcf70_0_7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9f6a8f7aa7_1_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g9f6a8f7aa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9f6a8f7aa7_1_2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9f6a8f7aa7_1_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183e877416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183e87741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180cebcf70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g1180cebcf70_0_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
              <a:t>Open education is based on the philosophical view that Knowledge should be available to all”</a:t>
            </a:r>
            <a:endParaRPr/>
          </a:p>
          <a:p>
            <a:pPr marL="0" marR="0" lvl="0" indent="0" algn="l" rtl="0">
              <a:lnSpc>
                <a:spcPct val="100000"/>
              </a:lnSpc>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130" name="Google Shape;130;g1180cebcf70_0_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600"/>
              </a:spcBef>
              <a:spcAft>
                <a:spcPts val="0"/>
              </a:spcAft>
              <a:buClr>
                <a:schemeClr val="dk1"/>
              </a:buClr>
              <a:buSzPts val="1400"/>
              <a:buChar char="○"/>
              <a:defRPr/>
            </a:lvl2pPr>
            <a:lvl3pPr marL="1371600" lvl="2" indent="-317500" algn="l" rtl="0">
              <a:lnSpc>
                <a:spcPct val="90000"/>
              </a:lnSpc>
              <a:spcBef>
                <a:spcPts val="1600"/>
              </a:spcBef>
              <a:spcAft>
                <a:spcPts val="0"/>
              </a:spcAft>
              <a:buClr>
                <a:schemeClr val="dk1"/>
              </a:buClr>
              <a:buSzPts val="1400"/>
              <a:buChar char="■"/>
              <a:defRPr/>
            </a:lvl3pPr>
            <a:lvl4pPr marL="1828800" lvl="3" indent="-317500" algn="l" rtl="0">
              <a:lnSpc>
                <a:spcPct val="90000"/>
              </a:lnSpc>
              <a:spcBef>
                <a:spcPts val="1600"/>
              </a:spcBef>
              <a:spcAft>
                <a:spcPts val="0"/>
              </a:spcAft>
              <a:buClr>
                <a:schemeClr val="dk1"/>
              </a:buClr>
              <a:buSzPts val="1400"/>
              <a:buChar char="●"/>
              <a:defRPr/>
            </a:lvl4pPr>
            <a:lvl5pPr marL="2286000" lvl="4" indent="-317500" algn="l" rtl="0">
              <a:lnSpc>
                <a:spcPct val="90000"/>
              </a:lnSpc>
              <a:spcBef>
                <a:spcPts val="1600"/>
              </a:spcBef>
              <a:spcAft>
                <a:spcPts val="0"/>
              </a:spcAft>
              <a:buClr>
                <a:schemeClr val="dk1"/>
              </a:buClr>
              <a:buSzPts val="1400"/>
              <a:buChar char="○"/>
              <a:defRPr/>
            </a:lvl5pPr>
            <a:lvl6pPr marL="2743200" lvl="5" indent="-317500" algn="l" rtl="0">
              <a:lnSpc>
                <a:spcPct val="90000"/>
              </a:lnSpc>
              <a:spcBef>
                <a:spcPts val="1600"/>
              </a:spcBef>
              <a:spcAft>
                <a:spcPts val="0"/>
              </a:spcAft>
              <a:buClr>
                <a:schemeClr val="dk1"/>
              </a:buClr>
              <a:buSzPts val="1400"/>
              <a:buChar char="■"/>
              <a:defRPr/>
            </a:lvl6pPr>
            <a:lvl7pPr marL="3200400" lvl="6" indent="-317500" algn="l" rtl="0">
              <a:lnSpc>
                <a:spcPct val="90000"/>
              </a:lnSpc>
              <a:spcBef>
                <a:spcPts val="1600"/>
              </a:spcBef>
              <a:spcAft>
                <a:spcPts val="0"/>
              </a:spcAft>
              <a:buClr>
                <a:schemeClr val="dk1"/>
              </a:buClr>
              <a:buSzPts val="1400"/>
              <a:buChar char="●"/>
              <a:defRPr/>
            </a:lvl7pPr>
            <a:lvl8pPr marL="3657600" lvl="7" indent="-317500" algn="l" rtl="0">
              <a:lnSpc>
                <a:spcPct val="90000"/>
              </a:lnSpc>
              <a:spcBef>
                <a:spcPts val="1600"/>
              </a:spcBef>
              <a:spcAft>
                <a:spcPts val="0"/>
              </a:spcAft>
              <a:buClr>
                <a:schemeClr val="dk1"/>
              </a:buClr>
              <a:buSzPts val="1400"/>
              <a:buChar char="○"/>
              <a:defRPr/>
            </a:lvl8pPr>
            <a:lvl9pPr marL="4114800" lvl="8" indent="-317500" algn="l" rtl="0">
              <a:lnSpc>
                <a:spcPct val="90000"/>
              </a:lnSpc>
              <a:spcBef>
                <a:spcPts val="1600"/>
              </a:spcBef>
              <a:spcAft>
                <a:spcPts val="16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5.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www.cilt.uct.ac.za/cilt/open/otaward"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s://people.cs.uct.ac.za/~mkeet/OEbook/" TargetMode="External"/><Relationship Id="rId3" Type="http://schemas.openxmlformats.org/officeDocument/2006/relationships/image" Target="../media/image27.png"/><Relationship Id="rId7" Type="http://schemas.openxmlformats.org/officeDocument/2006/relationships/hyperlink" Target="https://openbooks.uct.ac.za/uct/catalog/book/36"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hyperlink" Target="https://openbooks.uct.ac.za/uct/catalog/book/1" TargetMode="External"/><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hyperlink" Target="https://doi.org/10.1007/s10734-019-00453-w" TargetMode="External"/><Relationship Id="rId7" Type="http://schemas.openxmlformats.org/officeDocument/2006/relationships/hyperlink" Target="https://doi.org/10.5334/jime.650" TargetMode="External"/><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hyperlink" Target="https://newleftreview-org.ezproxy.uct.ac.za/issues/ii36/articles/nancy-fraser-reframing-justice-in-a-globalizing-world" TargetMode="External"/><Relationship Id="rId5" Type="http://schemas.openxmlformats.org/officeDocument/2006/relationships/hyperlink" Target="https://www.learntechlib.org/p/44796/" TargetMode="External"/><Relationship Id="rId4" Type="http://schemas.openxmlformats.org/officeDocument/2006/relationships/hyperlink" Target="https://open.uct.ac.za/handle/11427/3188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2.jp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hyperlink" Target="https://unsplash.com/search/photos/open?utm_source=unsplash&amp;utm_medium=referral&amp;utm_content=creditCopyText" TargetMode="External"/><Relationship Id="rId4" Type="http://schemas.openxmlformats.org/officeDocument/2006/relationships/hyperlink" Target="https://unsplash.com/photos/FYStJfirHnQ?utm_source=unsplash&amp;utm_medium=referral&amp;utm_content=creditCopyTex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11700" y="1049375"/>
            <a:ext cx="8520600" cy="1462200"/>
          </a:xfrm>
          <a:prstGeom prst="rect">
            <a:avLst/>
          </a:prstGeom>
        </p:spPr>
        <p:txBody>
          <a:bodyPr spcFirstLastPara="1" wrap="square" lIns="91425" tIns="91425" rIns="91425" bIns="91425" anchor="b" anchorCtr="0">
            <a:noAutofit/>
          </a:bodyPr>
          <a:lstStyle/>
          <a:p>
            <a:pPr marL="0" lvl="0" indent="0" algn="l" rtl="0">
              <a:lnSpc>
                <a:spcPct val="115000"/>
              </a:lnSpc>
              <a:spcBef>
                <a:spcPts val="0"/>
              </a:spcBef>
              <a:spcAft>
                <a:spcPts val="0"/>
              </a:spcAft>
              <a:buClr>
                <a:schemeClr val="dk1"/>
              </a:buClr>
              <a:buSzPts val="1100"/>
              <a:buFont typeface="Arial"/>
              <a:buNone/>
            </a:pPr>
            <a:r>
              <a:rPr lang="en" sz="2400" b="1">
                <a:highlight>
                  <a:srgbClr val="FFFFFF"/>
                </a:highlight>
              </a:rPr>
              <a:t>Inclusivity, collaboration and student co-creation: </a:t>
            </a:r>
            <a:br>
              <a:rPr lang="en" sz="2400" b="1">
                <a:highlight>
                  <a:srgbClr val="FFFFFF"/>
                </a:highlight>
              </a:rPr>
            </a:br>
            <a:r>
              <a:rPr lang="en" sz="2400" b="1">
                <a:highlight>
                  <a:srgbClr val="FFFFFF"/>
                </a:highlight>
              </a:rPr>
              <a:t>Open textbook production models for social justice</a:t>
            </a:r>
            <a:endParaRPr sz="2400" b="1">
              <a:highlight>
                <a:srgbClr val="FFFFFF"/>
              </a:highlight>
            </a:endParaRPr>
          </a:p>
        </p:txBody>
      </p:sp>
      <p:sp>
        <p:nvSpPr>
          <p:cNvPr id="61" name="Google Shape;61;p14"/>
          <p:cNvSpPr txBox="1">
            <a:spLocks noGrp="1"/>
          </p:cNvSpPr>
          <p:nvPr>
            <p:ph type="subTitle" idx="1"/>
          </p:nvPr>
        </p:nvSpPr>
        <p:spPr>
          <a:xfrm>
            <a:off x="299425" y="2571750"/>
            <a:ext cx="8520600" cy="792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400">
                <a:solidFill>
                  <a:schemeClr val="dk1"/>
                </a:solidFill>
              </a:rPr>
              <a:t>By Glenda Cox, Bianca Masuku &amp; Michelle Willmers</a:t>
            </a:r>
            <a:endParaRPr sz="1400">
              <a:solidFill>
                <a:schemeClr val="dk1"/>
              </a:solidFill>
            </a:endParaRPr>
          </a:p>
          <a:p>
            <a:pPr marL="0" lvl="0" indent="0" algn="l" rtl="0">
              <a:lnSpc>
                <a:spcPct val="115000"/>
              </a:lnSpc>
              <a:spcBef>
                <a:spcPts val="1000"/>
              </a:spcBef>
              <a:spcAft>
                <a:spcPts val="0"/>
              </a:spcAft>
              <a:buNone/>
            </a:pPr>
            <a:r>
              <a:rPr lang="en" sz="1400">
                <a:solidFill>
                  <a:schemeClr val="dk1"/>
                </a:solidFill>
              </a:rPr>
              <a:t>Digital Open Textbooks for Development, Centre for Innovation in Learning and Teaching, </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University of Cape Town</a:t>
            </a:r>
            <a:endParaRPr sz="1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1400">
                <a:solidFill>
                  <a:schemeClr val="dk1"/>
                </a:solidFill>
              </a:rPr>
              <a:t>10 March 2022</a:t>
            </a:r>
            <a:endParaRPr sz="1400">
              <a:solidFill>
                <a:schemeClr val="dk1"/>
              </a:solidFill>
            </a:endParaRPr>
          </a:p>
        </p:txBody>
      </p:sp>
      <p:sp>
        <p:nvSpPr>
          <p:cNvPr id="62" name="Google Shape;62;p14"/>
          <p:cNvSpPr txBox="1"/>
          <p:nvPr/>
        </p:nvSpPr>
        <p:spPr>
          <a:xfrm>
            <a:off x="354025" y="177775"/>
            <a:ext cx="6299400" cy="5667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1000"/>
              </a:spcBef>
              <a:spcAft>
                <a:spcPts val="0"/>
              </a:spcAft>
              <a:buNone/>
            </a:pPr>
            <a:endParaRPr b="1" i="1">
              <a:solidFill>
                <a:srgbClr val="FFFFFF"/>
              </a:solidFill>
            </a:endParaRPr>
          </a:p>
        </p:txBody>
      </p:sp>
      <p:pic>
        <p:nvPicPr>
          <p:cNvPr id="63" name="Google Shape;63;p14"/>
          <p:cNvPicPr preferRelativeResize="0"/>
          <p:nvPr/>
        </p:nvPicPr>
        <p:blipFill>
          <a:blip r:embed="rId3">
            <a:alphaModFix/>
          </a:blip>
          <a:stretch>
            <a:fillRect/>
          </a:stretch>
        </p:blipFill>
        <p:spPr>
          <a:xfrm>
            <a:off x="277832" y="4157700"/>
            <a:ext cx="782169" cy="792600"/>
          </a:xfrm>
          <a:prstGeom prst="rect">
            <a:avLst/>
          </a:prstGeom>
          <a:noFill/>
          <a:ln>
            <a:noFill/>
          </a:ln>
        </p:spPr>
      </p:pic>
      <p:pic>
        <p:nvPicPr>
          <p:cNvPr id="64" name="Google Shape;64;p14"/>
          <p:cNvPicPr preferRelativeResize="0"/>
          <p:nvPr/>
        </p:nvPicPr>
        <p:blipFill>
          <a:blip r:embed="rId4">
            <a:alphaModFix/>
          </a:blip>
          <a:stretch>
            <a:fillRect/>
          </a:stretch>
        </p:blipFill>
        <p:spPr>
          <a:xfrm>
            <a:off x="1169108" y="4157696"/>
            <a:ext cx="1773605" cy="792600"/>
          </a:xfrm>
          <a:prstGeom prst="rect">
            <a:avLst/>
          </a:prstGeom>
          <a:noFill/>
          <a:ln>
            <a:noFill/>
          </a:ln>
        </p:spPr>
      </p:pic>
      <p:pic>
        <p:nvPicPr>
          <p:cNvPr id="65" name="Google Shape;65;p14"/>
          <p:cNvPicPr preferRelativeResize="0"/>
          <p:nvPr/>
        </p:nvPicPr>
        <p:blipFill>
          <a:blip r:embed="rId5">
            <a:alphaModFix/>
          </a:blip>
          <a:stretch>
            <a:fillRect/>
          </a:stretch>
        </p:blipFill>
        <p:spPr>
          <a:xfrm>
            <a:off x="3134525" y="4093300"/>
            <a:ext cx="2259073" cy="921400"/>
          </a:xfrm>
          <a:prstGeom prst="rect">
            <a:avLst/>
          </a:prstGeom>
          <a:noFill/>
          <a:ln>
            <a:noFill/>
          </a:ln>
        </p:spPr>
      </p:pic>
      <p:sp>
        <p:nvSpPr>
          <p:cNvPr id="66" name="Google Shape;66;p14"/>
          <p:cNvSpPr txBox="1"/>
          <p:nvPr/>
        </p:nvSpPr>
        <p:spPr>
          <a:xfrm>
            <a:off x="460200" y="260350"/>
            <a:ext cx="5928000" cy="43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FFFFFF"/>
                </a:solidFill>
              </a:rPr>
              <a:t>UCT OPEN TEXTBOOK CONVERSATION EVENT – MARCH 2022</a:t>
            </a:r>
            <a:endParaRPr b="1">
              <a:solidFill>
                <a:srgbClr val="FFFFFF"/>
              </a:solidFill>
            </a:endParaRPr>
          </a:p>
        </p:txBody>
      </p:sp>
      <p:pic>
        <p:nvPicPr>
          <p:cNvPr id="67" name="Google Shape;67;p14"/>
          <p:cNvPicPr preferRelativeResize="0"/>
          <p:nvPr/>
        </p:nvPicPr>
        <p:blipFill>
          <a:blip r:embed="rId6">
            <a:alphaModFix/>
          </a:blip>
          <a:stretch>
            <a:fillRect/>
          </a:stretch>
        </p:blipFill>
        <p:spPr>
          <a:xfrm>
            <a:off x="5396294" y="4105100"/>
            <a:ext cx="2323932" cy="921401"/>
          </a:xfrm>
          <a:prstGeom prst="rect">
            <a:avLst/>
          </a:prstGeom>
          <a:noFill/>
          <a:ln>
            <a:noFill/>
          </a:ln>
        </p:spPr>
      </p:pic>
      <p:pic>
        <p:nvPicPr>
          <p:cNvPr id="68" name="Google Shape;68;p14"/>
          <p:cNvPicPr preferRelativeResize="0"/>
          <p:nvPr/>
        </p:nvPicPr>
        <p:blipFill>
          <a:blip r:embed="rId7">
            <a:alphaModFix/>
          </a:blip>
          <a:stretch>
            <a:fillRect/>
          </a:stretch>
        </p:blipFill>
        <p:spPr>
          <a:xfrm>
            <a:off x="7829076" y="4222100"/>
            <a:ext cx="1080636" cy="792600"/>
          </a:xfrm>
          <a:prstGeom prst="rect">
            <a:avLst/>
          </a:prstGeom>
          <a:noFill/>
          <a:ln>
            <a:noFill/>
          </a:ln>
        </p:spPr>
      </p:pic>
      <p:pic>
        <p:nvPicPr>
          <p:cNvPr id="69" name="Google Shape;69;p14"/>
          <p:cNvPicPr preferRelativeResize="0"/>
          <p:nvPr/>
        </p:nvPicPr>
        <p:blipFill>
          <a:blip r:embed="rId8">
            <a:alphaModFix/>
          </a:blip>
          <a:stretch>
            <a:fillRect/>
          </a:stretch>
        </p:blipFill>
        <p:spPr>
          <a:xfrm>
            <a:off x="7370100" y="72300"/>
            <a:ext cx="1462200" cy="1462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3"/>
          <p:cNvPicPr preferRelativeResize="0"/>
          <p:nvPr/>
        </p:nvPicPr>
        <p:blipFill rotWithShape="1">
          <a:blip r:embed="rId3">
            <a:alphaModFix/>
          </a:blip>
          <a:srcRect/>
          <a:stretch/>
        </p:blipFill>
        <p:spPr>
          <a:xfrm>
            <a:off x="247557" y="484056"/>
            <a:ext cx="2621290" cy="4205911"/>
          </a:xfrm>
          <a:prstGeom prst="rect">
            <a:avLst/>
          </a:prstGeom>
          <a:noFill/>
          <a:ln w="9525" cap="flat" cmpd="sng">
            <a:solidFill>
              <a:srgbClr val="0000FF"/>
            </a:solidFill>
            <a:prstDash val="solid"/>
            <a:round/>
            <a:headEnd type="none" w="sm" len="sm"/>
            <a:tailEnd type="none" w="sm" len="sm"/>
          </a:ln>
        </p:spPr>
      </p:pic>
      <p:sp>
        <p:nvSpPr>
          <p:cNvPr id="141" name="Google Shape;141;p23"/>
          <p:cNvSpPr txBox="1">
            <a:spLocks noGrp="1"/>
          </p:cNvSpPr>
          <p:nvPr>
            <p:ph type="title"/>
          </p:nvPr>
        </p:nvSpPr>
        <p:spPr>
          <a:xfrm>
            <a:off x="3279500" y="179250"/>
            <a:ext cx="4821600" cy="832500"/>
          </a:xfrm>
          <a:prstGeom prst="rect">
            <a:avLst/>
          </a:prstGeom>
          <a:noFill/>
          <a:ln>
            <a:noFill/>
          </a:ln>
        </p:spPr>
        <p:txBody>
          <a:bodyPr spcFirstLastPara="1" wrap="square" lIns="68575" tIns="34275" rIns="68575" bIns="34275" anchor="ctr" anchorCtr="0">
            <a:normAutofit/>
          </a:bodyPr>
          <a:lstStyle/>
          <a:p>
            <a:pPr marL="0" lvl="0" indent="0" algn="l" rtl="0">
              <a:spcBef>
                <a:spcPts val="0"/>
              </a:spcBef>
              <a:spcAft>
                <a:spcPts val="0"/>
              </a:spcAft>
              <a:buClr>
                <a:schemeClr val="dk1"/>
              </a:buClr>
              <a:buSzPts val="4100"/>
              <a:buFont typeface="Calibri"/>
              <a:buNone/>
            </a:pPr>
            <a:r>
              <a:rPr lang="en" b="1">
                <a:solidFill>
                  <a:srgbClr val="FF9900"/>
                </a:solidFill>
                <a:latin typeface="Calibri"/>
                <a:ea typeface="Calibri"/>
                <a:cs typeface="Calibri"/>
                <a:sym typeface="Calibri"/>
              </a:rPr>
              <a:t>Open Education (OE)</a:t>
            </a:r>
            <a:endParaRPr>
              <a:solidFill>
                <a:srgbClr val="FF9900"/>
              </a:solidFill>
            </a:endParaRPr>
          </a:p>
        </p:txBody>
      </p:sp>
      <p:sp>
        <p:nvSpPr>
          <p:cNvPr id="142" name="Google Shape;142;p23"/>
          <p:cNvSpPr/>
          <p:nvPr/>
        </p:nvSpPr>
        <p:spPr>
          <a:xfrm>
            <a:off x="3279575" y="1354725"/>
            <a:ext cx="4974000" cy="1067700"/>
          </a:xfrm>
          <a:prstGeom prst="roundRect">
            <a:avLst>
              <a:gd name="adj" fmla="val 16667"/>
            </a:avLst>
          </a:prstGeom>
          <a:gradFill>
            <a:gsLst>
              <a:gs pos="0">
                <a:srgbClr val="982D2B"/>
              </a:gs>
              <a:gs pos="80000">
                <a:srgbClr val="C83D39"/>
              </a:gs>
              <a:gs pos="100000">
                <a:srgbClr val="CC3A36"/>
              </a:gs>
            </a:gsLst>
            <a:lin ang="16200038" scaled="0"/>
          </a:gradFill>
          <a:ln>
            <a:noFill/>
          </a:ln>
          <a:effectLst>
            <a:outerShdw blurRad="40000" dist="23000" dir="5400000" rotWithShape="0">
              <a:srgbClr val="000000">
                <a:alpha val="34900"/>
              </a:srgbClr>
            </a:outerShdw>
          </a:effectLst>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43" name="Google Shape;143;p23"/>
          <p:cNvSpPr txBox="1"/>
          <p:nvPr/>
        </p:nvSpPr>
        <p:spPr>
          <a:xfrm>
            <a:off x="3431724" y="1490164"/>
            <a:ext cx="4381800" cy="817200"/>
          </a:xfrm>
          <a:prstGeom prst="rect">
            <a:avLst/>
          </a:prstGeom>
          <a:noFill/>
          <a:ln>
            <a:noFill/>
          </a:ln>
        </p:spPr>
        <p:txBody>
          <a:bodyPr spcFirstLastPara="1" wrap="square" lIns="34275" tIns="34275" rIns="34275" bIns="34275" anchor="ctr" anchorCtr="0">
            <a:spAutoFit/>
          </a:bodyPr>
          <a:lstStyle/>
          <a:p>
            <a:pPr marL="0" marR="0" lvl="0" indent="0" algn="l" rtl="0">
              <a:lnSpc>
                <a:spcPct val="90000"/>
              </a:lnSpc>
              <a:spcBef>
                <a:spcPts val="0"/>
              </a:spcBef>
              <a:spcAft>
                <a:spcPts val="0"/>
              </a:spcAft>
              <a:buClr>
                <a:schemeClr val="lt1"/>
              </a:buClr>
              <a:buSzPts val="900"/>
              <a:buFont typeface="Calibri"/>
              <a:buNone/>
            </a:pPr>
            <a:r>
              <a:rPr lang="en" sz="1800">
                <a:solidFill>
                  <a:schemeClr val="lt1"/>
                </a:solidFill>
                <a:latin typeface="Calibri"/>
                <a:ea typeface="Calibri"/>
                <a:cs typeface="Calibri"/>
                <a:sym typeface="Calibri"/>
              </a:rPr>
              <a:t>Open Education is an international movement to make education </a:t>
            </a:r>
            <a:r>
              <a:rPr lang="en" sz="1800" b="1">
                <a:solidFill>
                  <a:schemeClr val="lt1"/>
                </a:solidFill>
                <a:latin typeface="Calibri"/>
                <a:ea typeface="Calibri"/>
                <a:cs typeface="Calibri"/>
                <a:sym typeface="Calibri"/>
              </a:rPr>
              <a:t>accessible </a:t>
            </a:r>
            <a:r>
              <a:rPr lang="en" sz="1800">
                <a:solidFill>
                  <a:schemeClr val="lt1"/>
                </a:solidFill>
                <a:latin typeface="Calibri"/>
                <a:ea typeface="Calibri"/>
                <a:cs typeface="Calibri"/>
                <a:sym typeface="Calibri"/>
              </a:rPr>
              <a:t>to all </a:t>
            </a:r>
            <a:br>
              <a:rPr lang="en" sz="1800">
                <a:solidFill>
                  <a:schemeClr val="lt1"/>
                </a:solidFill>
                <a:latin typeface="Calibri"/>
                <a:ea typeface="Calibri"/>
                <a:cs typeface="Calibri"/>
                <a:sym typeface="Calibri"/>
              </a:rPr>
            </a:br>
            <a:r>
              <a:rPr lang="en" sz="1800">
                <a:solidFill>
                  <a:schemeClr val="lt1"/>
                </a:solidFill>
                <a:latin typeface="Calibri"/>
                <a:ea typeface="Calibri"/>
                <a:cs typeface="Calibri"/>
                <a:sym typeface="Calibri"/>
              </a:rPr>
              <a:t>(Cape Town Open Education Declaration)</a:t>
            </a:r>
            <a:endParaRPr sz="1800">
              <a:solidFill>
                <a:schemeClr val="lt1"/>
              </a:solidFill>
              <a:latin typeface="Calibri"/>
              <a:ea typeface="Calibri"/>
              <a:cs typeface="Calibri"/>
              <a:sym typeface="Calibri"/>
            </a:endParaRPr>
          </a:p>
        </p:txBody>
      </p:sp>
      <p:sp>
        <p:nvSpPr>
          <p:cNvPr id="144" name="Google Shape;144;p23"/>
          <p:cNvSpPr/>
          <p:nvPr/>
        </p:nvSpPr>
        <p:spPr>
          <a:xfrm>
            <a:off x="3279500" y="2548025"/>
            <a:ext cx="4974000" cy="435600"/>
          </a:xfrm>
          <a:prstGeom prst="roundRect">
            <a:avLst>
              <a:gd name="adj" fmla="val 16667"/>
            </a:avLst>
          </a:prstGeom>
          <a:gradFill>
            <a:gsLst>
              <a:gs pos="0">
                <a:srgbClr val="947430"/>
              </a:gs>
              <a:gs pos="80000">
                <a:srgbClr val="C3993F"/>
              </a:gs>
              <a:gs pos="100000">
                <a:srgbClr val="C69A3D"/>
              </a:gs>
            </a:gsLst>
            <a:lin ang="16200038" scaled="0"/>
          </a:gradFill>
          <a:ln>
            <a:noFill/>
          </a:ln>
          <a:effectLst>
            <a:outerShdw blurRad="40000" dist="23000" dir="5400000" rotWithShape="0">
              <a:srgbClr val="000000">
                <a:alpha val="34900"/>
              </a:srgbClr>
            </a:outerShdw>
          </a:effectLst>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45" name="Google Shape;145;p23"/>
          <p:cNvSpPr txBox="1"/>
          <p:nvPr/>
        </p:nvSpPr>
        <p:spPr>
          <a:xfrm>
            <a:off x="3503750" y="2590070"/>
            <a:ext cx="4526700" cy="318600"/>
          </a:xfrm>
          <a:prstGeom prst="rect">
            <a:avLst/>
          </a:prstGeom>
          <a:noFill/>
          <a:ln>
            <a:noFill/>
          </a:ln>
        </p:spPr>
        <p:txBody>
          <a:bodyPr spcFirstLastPara="1" wrap="square" lIns="34275" tIns="34275" rIns="34275" bIns="34275" anchor="ctr" anchorCtr="0">
            <a:spAutoFit/>
          </a:bodyPr>
          <a:lstStyle/>
          <a:p>
            <a:pPr marL="0" marR="0" lvl="0" indent="0" algn="l" rtl="0">
              <a:lnSpc>
                <a:spcPct val="90000"/>
              </a:lnSpc>
              <a:spcBef>
                <a:spcPts val="0"/>
              </a:spcBef>
              <a:spcAft>
                <a:spcPts val="0"/>
              </a:spcAft>
              <a:buClr>
                <a:schemeClr val="lt1"/>
              </a:buClr>
              <a:buSzPts val="900"/>
              <a:buFont typeface="Calibri"/>
              <a:buNone/>
            </a:pPr>
            <a:r>
              <a:rPr lang="en" sz="1800">
                <a:solidFill>
                  <a:schemeClr val="lt1"/>
                </a:solidFill>
                <a:latin typeface="Calibri"/>
                <a:ea typeface="Calibri"/>
                <a:cs typeface="Calibri"/>
                <a:sym typeface="Calibri"/>
              </a:rPr>
              <a:t>Broad view of education, beyond institutions</a:t>
            </a:r>
            <a:endParaRPr sz="1800">
              <a:solidFill>
                <a:schemeClr val="lt1"/>
              </a:solidFill>
              <a:latin typeface="Calibri"/>
              <a:ea typeface="Calibri"/>
              <a:cs typeface="Calibri"/>
              <a:sym typeface="Calibri"/>
            </a:endParaRPr>
          </a:p>
        </p:txBody>
      </p:sp>
      <p:sp>
        <p:nvSpPr>
          <p:cNvPr id="146" name="Google Shape;146;p23"/>
          <p:cNvSpPr/>
          <p:nvPr/>
        </p:nvSpPr>
        <p:spPr>
          <a:xfrm>
            <a:off x="3279500" y="3148075"/>
            <a:ext cx="4956600" cy="1067700"/>
          </a:xfrm>
          <a:prstGeom prst="roundRect">
            <a:avLst>
              <a:gd name="adj" fmla="val 16667"/>
            </a:avLst>
          </a:prstGeom>
          <a:gradFill>
            <a:gsLst>
              <a:gs pos="0">
                <a:srgbClr val="739235"/>
              </a:gs>
              <a:gs pos="80000">
                <a:srgbClr val="98BF47"/>
              </a:gs>
              <a:gs pos="100000">
                <a:srgbClr val="99C344"/>
              </a:gs>
            </a:gsLst>
            <a:lin ang="16200038" scaled="0"/>
          </a:gradFill>
          <a:ln>
            <a:noFill/>
          </a:ln>
          <a:effectLst>
            <a:outerShdw blurRad="40000" dist="23000" dir="5400000" rotWithShape="0">
              <a:srgbClr val="000000">
                <a:alpha val="34900"/>
              </a:srgbClr>
            </a:outerShdw>
          </a:effectLst>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47" name="Google Shape;147;p23"/>
          <p:cNvSpPr txBox="1"/>
          <p:nvPr/>
        </p:nvSpPr>
        <p:spPr>
          <a:xfrm>
            <a:off x="3588025" y="3273350"/>
            <a:ext cx="4381800" cy="817200"/>
          </a:xfrm>
          <a:prstGeom prst="rect">
            <a:avLst/>
          </a:prstGeom>
          <a:noFill/>
          <a:ln>
            <a:noFill/>
          </a:ln>
        </p:spPr>
        <p:txBody>
          <a:bodyPr spcFirstLastPara="1" wrap="square" lIns="34275" tIns="34275" rIns="34275" bIns="34275" anchor="ctr" anchorCtr="0">
            <a:spAutoFit/>
          </a:bodyPr>
          <a:lstStyle/>
          <a:p>
            <a:pPr marL="0" marR="0" lvl="0" indent="0" algn="l" rtl="0">
              <a:lnSpc>
                <a:spcPct val="90000"/>
              </a:lnSpc>
              <a:spcBef>
                <a:spcPts val="0"/>
              </a:spcBef>
              <a:spcAft>
                <a:spcPts val="0"/>
              </a:spcAft>
              <a:buClr>
                <a:schemeClr val="lt1"/>
              </a:buClr>
              <a:buSzPts val="900"/>
              <a:buFont typeface="Calibri"/>
              <a:buNone/>
            </a:pPr>
            <a:r>
              <a:rPr lang="en" sz="1800" b="1">
                <a:solidFill>
                  <a:schemeClr val="lt1"/>
                </a:solidFill>
                <a:latin typeface="Calibri"/>
                <a:ea typeface="Calibri"/>
                <a:cs typeface="Calibri"/>
                <a:sym typeface="Calibri"/>
              </a:rPr>
              <a:t>Collective term</a:t>
            </a:r>
            <a:r>
              <a:rPr lang="en" sz="1800">
                <a:solidFill>
                  <a:schemeClr val="lt1"/>
                </a:solidFill>
                <a:latin typeface="Calibri"/>
                <a:ea typeface="Calibri"/>
                <a:cs typeface="Calibri"/>
                <a:sym typeface="Calibri"/>
              </a:rPr>
              <a:t> used to refer to practices &amp; activities that have both openness &amp; education at their core</a:t>
            </a:r>
            <a:endParaRPr sz="1800">
              <a:solidFill>
                <a:schemeClr val="lt1"/>
              </a:solidFill>
              <a:latin typeface="Calibri"/>
              <a:ea typeface="Calibri"/>
              <a:cs typeface="Calibri"/>
              <a:sym typeface="Calibri"/>
            </a:endParaRPr>
          </a:p>
        </p:txBody>
      </p:sp>
      <p:pic>
        <p:nvPicPr>
          <p:cNvPr id="148" name="Google Shape;148;p23"/>
          <p:cNvPicPr preferRelativeResize="0"/>
          <p:nvPr/>
        </p:nvPicPr>
        <p:blipFill rotWithShape="1">
          <a:blip r:embed="rId4">
            <a:alphaModFix/>
          </a:blip>
          <a:srcRect/>
          <a:stretch/>
        </p:blipFill>
        <p:spPr>
          <a:xfrm>
            <a:off x="7325487" y="4596100"/>
            <a:ext cx="910612" cy="318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4"/>
          <p:cNvSpPr txBox="1">
            <a:spLocks noGrp="1"/>
          </p:cNvSpPr>
          <p:nvPr>
            <p:ph type="body" idx="1"/>
          </p:nvPr>
        </p:nvSpPr>
        <p:spPr>
          <a:xfrm>
            <a:off x="1371600" y="628650"/>
            <a:ext cx="6400800" cy="4229100"/>
          </a:xfrm>
          <a:prstGeom prst="rect">
            <a:avLst/>
          </a:prstGeom>
          <a:noFill/>
          <a:ln>
            <a:noFill/>
          </a:ln>
        </p:spPr>
        <p:txBody>
          <a:bodyPr spcFirstLastPara="1" wrap="square" lIns="68575" tIns="34275" rIns="68575" bIns="34275" anchor="t" anchorCtr="0">
            <a:normAutofit/>
          </a:bodyPr>
          <a:lstStyle/>
          <a:p>
            <a:pPr marL="0" lvl="0" indent="0" algn="l" rtl="0">
              <a:spcBef>
                <a:spcPts val="0"/>
              </a:spcBef>
              <a:spcAft>
                <a:spcPts val="0"/>
              </a:spcAft>
              <a:buClr>
                <a:schemeClr val="dk1"/>
              </a:buClr>
              <a:buSzPts val="2400"/>
              <a:buNone/>
            </a:pPr>
            <a:endParaRPr>
              <a:solidFill>
                <a:srgbClr val="3F3F3F"/>
              </a:solidFill>
            </a:endParaRPr>
          </a:p>
          <a:p>
            <a:pPr marL="0" lvl="0" indent="0" algn="l" rtl="0">
              <a:spcBef>
                <a:spcPts val="500"/>
              </a:spcBef>
              <a:spcAft>
                <a:spcPts val="1600"/>
              </a:spcAft>
              <a:buClr>
                <a:schemeClr val="dk1"/>
              </a:buClr>
              <a:buSzPts val="2400"/>
              <a:buNone/>
            </a:pPr>
            <a:endParaRPr>
              <a:solidFill>
                <a:srgbClr val="3F3F3F"/>
              </a:solidFill>
            </a:endParaRPr>
          </a:p>
        </p:txBody>
      </p:sp>
      <p:sp>
        <p:nvSpPr>
          <p:cNvPr id="155" name="Google Shape;155;p24"/>
          <p:cNvSpPr txBox="1"/>
          <p:nvPr/>
        </p:nvSpPr>
        <p:spPr>
          <a:xfrm>
            <a:off x="1424485" y="3600451"/>
            <a:ext cx="6286500" cy="1292400"/>
          </a:xfrm>
          <a:prstGeom prst="rect">
            <a:avLst/>
          </a:prstGeom>
          <a:noFill/>
          <a:ln>
            <a:noFill/>
          </a:ln>
        </p:spPr>
        <p:txBody>
          <a:bodyPr spcFirstLastPara="1" wrap="square" lIns="0" tIns="0" rIns="0" bIns="0" anchor="t" anchorCtr="0">
            <a:normAutofit/>
          </a:bodyPr>
          <a:lstStyle/>
          <a:p>
            <a:pPr marL="0" marR="0" lvl="0" indent="0" algn="l" rtl="0">
              <a:lnSpc>
                <a:spcPct val="95000"/>
              </a:lnSpc>
              <a:spcBef>
                <a:spcPts val="0"/>
              </a:spcBef>
              <a:spcAft>
                <a:spcPts val="0"/>
              </a:spcAft>
              <a:buClr>
                <a:schemeClr val="dk1"/>
              </a:buClr>
              <a:buSzPts val="1800"/>
              <a:buFont typeface="Arial"/>
              <a:buNone/>
            </a:pPr>
            <a:br>
              <a:rPr lang="en" sz="1800">
                <a:solidFill>
                  <a:schemeClr val="dk1"/>
                </a:solidFill>
                <a:latin typeface="Calibri"/>
                <a:ea typeface="Calibri"/>
                <a:cs typeface="Calibri"/>
                <a:sym typeface="Calibri"/>
              </a:rPr>
            </a:br>
            <a:endParaRPr sz="1800">
              <a:solidFill>
                <a:srgbClr val="000000"/>
              </a:solidFill>
              <a:latin typeface="Arial"/>
              <a:ea typeface="Arial"/>
              <a:cs typeface="Arial"/>
              <a:sym typeface="Arial"/>
            </a:endParaRPr>
          </a:p>
        </p:txBody>
      </p:sp>
      <p:pic>
        <p:nvPicPr>
          <p:cNvPr id="156" name="Google Shape;156;p24"/>
          <p:cNvPicPr preferRelativeResize="0"/>
          <p:nvPr/>
        </p:nvPicPr>
        <p:blipFill rotWithShape="1">
          <a:blip r:embed="rId3">
            <a:alphaModFix/>
          </a:blip>
          <a:srcRect/>
          <a:stretch/>
        </p:blipFill>
        <p:spPr>
          <a:xfrm>
            <a:off x="0" y="250745"/>
            <a:ext cx="9159657" cy="4152790"/>
          </a:xfrm>
          <a:prstGeom prst="rect">
            <a:avLst/>
          </a:prstGeom>
          <a:noFill/>
          <a:ln>
            <a:noFill/>
          </a:ln>
        </p:spPr>
      </p:pic>
      <p:sp>
        <p:nvSpPr>
          <p:cNvPr id="157" name="Google Shape;157;p24"/>
          <p:cNvSpPr txBox="1">
            <a:spLocks noGrp="1"/>
          </p:cNvSpPr>
          <p:nvPr>
            <p:ph type="sldNum" idx="12"/>
          </p:nvPr>
        </p:nvSpPr>
        <p:spPr>
          <a:xfrm>
            <a:off x="4843463" y="3575447"/>
            <a:ext cx="1543200" cy="2055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5"/>
          <p:cNvSpPr txBox="1">
            <a:spLocks noGrp="1"/>
          </p:cNvSpPr>
          <p:nvPr>
            <p:ph type="title"/>
          </p:nvPr>
        </p:nvSpPr>
        <p:spPr>
          <a:xfrm>
            <a:off x="339850" y="94075"/>
            <a:ext cx="6789000" cy="572700"/>
          </a:xfrm>
          <a:prstGeom prst="rect">
            <a:avLst/>
          </a:prstGeom>
          <a:noFill/>
          <a:ln>
            <a:noFill/>
          </a:ln>
        </p:spPr>
        <p:txBody>
          <a:bodyPr spcFirstLastPara="1" wrap="square" lIns="68575" tIns="68575" rIns="68575" bIns="68575" anchor="t" anchorCtr="0">
            <a:noAutofit/>
          </a:bodyPr>
          <a:lstStyle/>
          <a:p>
            <a:pPr marL="0" lvl="0" indent="0" algn="l" rtl="0">
              <a:spcBef>
                <a:spcPts val="0"/>
              </a:spcBef>
              <a:spcAft>
                <a:spcPts val="0"/>
              </a:spcAft>
              <a:buClr>
                <a:srgbClr val="F16C39"/>
              </a:buClr>
              <a:buSzPts val="3000"/>
              <a:buFont typeface="Calibri"/>
              <a:buNone/>
            </a:pPr>
            <a:r>
              <a:rPr lang="en" b="1">
                <a:solidFill>
                  <a:srgbClr val="FF9900"/>
                </a:solidFill>
              </a:rPr>
              <a:t>Why Open Education matters</a:t>
            </a:r>
            <a:endParaRPr b="1">
              <a:solidFill>
                <a:srgbClr val="FF9900"/>
              </a:solidFill>
            </a:endParaRPr>
          </a:p>
        </p:txBody>
      </p:sp>
      <p:sp>
        <p:nvSpPr>
          <p:cNvPr id="163" name="Google Shape;163;p25"/>
          <p:cNvSpPr txBox="1">
            <a:spLocks noGrp="1"/>
          </p:cNvSpPr>
          <p:nvPr>
            <p:ph type="body" idx="1"/>
          </p:nvPr>
        </p:nvSpPr>
        <p:spPr>
          <a:xfrm>
            <a:off x="168900" y="796500"/>
            <a:ext cx="5367000" cy="3922500"/>
          </a:xfrm>
          <a:prstGeom prst="rect">
            <a:avLst/>
          </a:prstGeom>
          <a:noFill/>
          <a:ln>
            <a:noFill/>
          </a:ln>
        </p:spPr>
        <p:txBody>
          <a:bodyPr spcFirstLastPara="1" wrap="square" lIns="68575" tIns="68575" rIns="68575" bIns="68575" anchor="t" anchorCtr="0">
            <a:noAutofit/>
          </a:bodyPr>
          <a:lstStyle/>
          <a:p>
            <a:pPr marL="0" lvl="0" indent="0" algn="l" rtl="0">
              <a:spcBef>
                <a:spcPts val="300"/>
              </a:spcBef>
              <a:spcAft>
                <a:spcPts val="0"/>
              </a:spcAft>
              <a:buClr>
                <a:schemeClr val="dk1"/>
              </a:buClr>
              <a:buSzPts val="900"/>
              <a:buNone/>
            </a:pPr>
            <a:r>
              <a:rPr lang="en" b="1">
                <a:solidFill>
                  <a:srgbClr val="F16C39"/>
                </a:solidFill>
              </a:rPr>
              <a:t>&gt; </a:t>
            </a:r>
            <a:r>
              <a:rPr lang="en">
                <a:solidFill>
                  <a:schemeClr val="dk1"/>
                </a:solidFill>
              </a:rPr>
              <a:t>There is a need for </a:t>
            </a:r>
            <a:r>
              <a:rPr lang="en" b="1">
                <a:solidFill>
                  <a:schemeClr val="dk1"/>
                </a:solidFill>
              </a:rPr>
              <a:t>accessible </a:t>
            </a:r>
            <a:r>
              <a:rPr lang="en">
                <a:solidFill>
                  <a:schemeClr val="dk1"/>
                </a:solidFill>
              </a:rPr>
              <a:t>and</a:t>
            </a:r>
            <a:r>
              <a:rPr lang="en" b="1">
                <a:solidFill>
                  <a:schemeClr val="dk1"/>
                </a:solidFill>
              </a:rPr>
              <a:t> FREE</a:t>
            </a:r>
            <a:r>
              <a:rPr lang="en">
                <a:solidFill>
                  <a:schemeClr val="dk1"/>
                </a:solidFill>
              </a:rPr>
              <a:t> resources</a:t>
            </a:r>
            <a:endParaRPr>
              <a:solidFill>
                <a:schemeClr val="dk1"/>
              </a:solidFill>
            </a:endParaRPr>
          </a:p>
          <a:p>
            <a:pPr marL="0" lvl="0" indent="0" algn="l" rtl="0">
              <a:spcBef>
                <a:spcPts val="1200"/>
              </a:spcBef>
              <a:spcAft>
                <a:spcPts val="0"/>
              </a:spcAft>
              <a:buClr>
                <a:schemeClr val="dk1"/>
              </a:buClr>
              <a:buSzPts val="900"/>
              <a:buNone/>
            </a:pPr>
            <a:r>
              <a:rPr lang="en" b="1">
                <a:solidFill>
                  <a:srgbClr val="F16C39"/>
                </a:solidFill>
              </a:rPr>
              <a:t>&gt; </a:t>
            </a:r>
            <a:r>
              <a:rPr lang="en">
                <a:solidFill>
                  <a:schemeClr val="dk1"/>
                </a:solidFill>
              </a:rPr>
              <a:t>There is a need for </a:t>
            </a:r>
            <a:r>
              <a:rPr lang="en" b="1">
                <a:solidFill>
                  <a:schemeClr val="dk1"/>
                </a:solidFill>
              </a:rPr>
              <a:t>localised </a:t>
            </a:r>
            <a:r>
              <a:rPr lang="en">
                <a:solidFill>
                  <a:schemeClr val="dk1"/>
                </a:solidFill>
              </a:rPr>
              <a:t>materials, transforming the curriculum and addressing relevance </a:t>
            </a:r>
            <a:r>
              <a:rPr lang="en" b="1">
                <a:solidFill>
                  <a:schemeClr val="dk1"/>
                </a:solidFill>
              </a:rPr>
              <a:t>created collaboratively  </a:t>
            </a:r>
            <a:endParaRPr b="1">
              <a:solidFill>
                <a:schemeClr val="dk1"/>
              </a:solidFill>
            </a:endParaRPr>
          </a:p>
          <a:p>
            <a:pPr marL="0" lvl="0" indent="0" algn="l" rtl="0">
              <a:spcBef>
                <a:spcPts val="1200"/>
              </a:spcBef>
              <a:spcAft>
                <a:spcPts val="0"/>
              </a:spcAft>
              <a:buClr>
                <a:schemeClr val="dk1"/>
              </a:buClr>
              <a:buSzPts val="900"/>
              <a:buNone/>
            </a:pPr>
            <a:r>
              <a:rPr lang="en" b="1">
                <a:solidFill>
                  <a:srgbClr val="F16C39"/>
                </a:solidFill>
              </a:rPr>
              <a:t>&gt; </a:t>
            </a:r>
            <a:r>
              <a:rPr lang="en">
                <a:solidFill>
                  <a:schemeClr val="dk1"/>
                </a:solidFill>
              </a:rPr>
              <a:t>Lecturers can re-use materials (more efficient use of time)</a:t>
            </a:r>
            <a:endParaRPr>
              <a:solidFill>
                <a:schemeClr val="dk1"/>
              </a:solidFill>
            </a:endParaRPr>
          </a:p>
          <a:p>
            <a:pPr marL="0" lvl="0" indent="0" algn="l" rtl="0">
              <a:spcBef>
                <a:spcPts val="1200"/>
              </a:spcBef>
              <a:spcAft>
                <a:spcPts val="0"/>
              </a:spcAft>
              <a:buClr>
                <a:schemeClr val="dk1"/>
              </a:buClr>
              <a:buSzPts val="900"/>
              <a:buNone/>
            </a:pPr>
            <a:r>
              <a:rPr lang="en" b="1">
                <a:solidFill>
                  <a:srgbClr val="F16C39"/>
                </a:solidFill>
              </a:rPr>
              <a:t>&gt; </a:t>
            </a:r>
            <a:r>
              <a:rPr lang="en">
                <a:solidFill>
                  <a:schemeClr val="dk1"/>
                </a:solidFill>
              </a:rPr>
              <a:t>Open education encourages lecturers to reconsider their teaching and learning approaches</a:t>
            </a:r>
            <a:endParaRPr>
              <a:solidFill>
                <a:schemeClr val="dk1"/>
              </a:solidFill>
            </a:endParaRPr>
          </a:p>
          <a:p>
            <a:pPr marL="0" lvl="0" indent="0" algn="l" rtl="0">
              <a:spcBef>
                <a:spcPts val="1200"/>
              </a:spcBef>
              <a:spcAft>
                <a:spcPts val="0"/>
              </a:spcAft>
              <a:buClr>
                <a:schemeClr val="dk1"/>
              </a:buClr>
              <a:buSzPts val="900"/>
              <a:buNone/>
            </a:pPr>
            <a:r>
              <a:rPr lang="en" b="1">
                <a:solidFill>
                  <a:srgbClr val="F16C39"/>
                </a:solidFill>
              </a:rPr>
              <a:t>&gt; </a:t>
            </a:r>
            <a:r>
              <a:rPr lang="en">
                <a:solidFill>
                  <a:schemeClr val="dk1"/>
                </a:solidFill>
              </a:rPr>
              <a:t>Colleagues and students can become co-creators</a:t>
            </a:r>
            <a:endParaRPr>
              <a:solidFill>
                <a:schemeClr val="dk1"/>
              </a:solidFill>
            </a:endParaRPr>
          </a:p>
          <a:p>
            <a:pPr marL="0" lvl="0" indent="0" algn="l" rtl="0">
              <a:spcBef>
                <a:spcPts val="1200"/>
              </a:spcBef>
              <a:spcAft>
                <a:spcPts val="1200"/>
              </a:spcAft>
              <a:buClr>
                <a:schemeClr val="dk1"/>
              </a:buClr>
              <a:buSzPts val="900"/>
              <a:buNone/>
            </a:pPr>
            <a:endParaRPr>
              <a:solidFill>
                <a:schemeClr val="dk1"/>
              </a:solidFill>
            </a:endParaRPr>
          </a:p>
        </p:txBody>
      </p:sp>
      <p:pic>
        <p:nvPicPr>
          <p:cNvPr id="164" name="Google Shape;164;p25"/>
          <p:cNvPicPr preferRelativeResize="0"/>
          <p:nvPr/>
        </p:nvPicPr>
        <p:blipFill rotWithShape="1">
          <a:blip r:embed="rId3">
            <a:alphaModFix/>
          </a:blip>
          <a:srcRect/>
          <a:stretch/>
        </p:blipFill>
        <p:spPr>
          <a:xfrm>
            <a:off x="5705850" y="2917625"/>
            <a:ext cx="3101375" cy="2067576"/>
          </a:xfrm>
          <a:prstGeom prst="rect">
            <a:avLst/>
          </a:prstGeom>
          <a:noFill/>
          <a:ln>
            <a:noFill/>
          </a:ln>
        </p:spPr>
      </p:pic>
      <p:pic>
        <p:nvPicPr>
          <p:cNvPr id="165" name="Google Shape;165;p25"/>
          <p:cNvPicPr preferRelativeResize="0"/>
          <p:nvPr/>
        </p:nvPicPr>
        <p:blipFill rotWithShape="1">
          <a:blip r:embed="rId4">
            <a:alphaModFix/>
          </a:blip>
          <a:srcRect/>
          <a:stretch/>
        </p:blipFill>
        <p:spPr>
          <a:xfrm>
            <a:off x="5705850" y="796512"/>
            <a:ext cx="3101375" cy="2067576"/>
          </a:xfrm>
          <a:prstGeom prst="rect">
            <a:avLst/>
          </a:prstGeom>
          <a:noFill/>
          <a:ln>
            <a:noFill/>
          </a:ln>
        </p:spPr>
      </p:pic>
      <p:sp>
        <p:nvSpPr>
          <p:cNvPr id="166" name="Google Shape;166;p25"/>
          <p:cNvSpPr txBox="1">
            <a:spLocks noGrp="1"/>
          </p:cNvSpPr>
          <p:nvPr>
            <p:ph type="sldNum" idx="12"/>
          </p:nvPr>
        </p:nvSpPr>
        <p:spPr>
          <a:xfrm>
            <a:off x="6201943" y="3497413"/>
            <a:ext cx="411600" cy="2952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p26"/>
          <p:cNvPicPr preferRelativeResize="0"/>
          <p:nvPr/>
        </p:nvPicPr>
        <p:blipFill rotWithShape="1">
          <a:blip r:embed="rId3">
            <a:alphaModFix/>
          </a:blip>
          <a:srcRect/>
          <a:stretch/>
        </p:blipFill>
        <p:spPr>
          <a:xfrm>
            <a:off x="691254" y="0"/>
            <a:ext cx="7761491" cy="5143500"/>
          </a:xfrm>
          <a:prstGeom prst="rect">
            <a:avLst/>
          </a:prstGeom>
          <a:noFill/>
          <a:ln>
            <a:noFill/>
          </a:ln>
        </p:spPr>
      </p:pic>
      <p:sp>
        <p:nvSpPr>
          <p:cNvPr id="173" name="Google Shape;173;p26"/>
          <p:cNvSpPr txBox="1">
            <a:spLocks noGrp="1"/>
          </p:cNvSpPr>
          <p:nvPr>
            <p:ph type="sldNum" idx="12"/>
          </p:nvPr>
        </p:nvSpPr>
        <p:spPr>
          <a:xfrm>
            <a:off x="6416318" y="4439363"/>
            <a:ext cx="411600" cy="2952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7"/>
          <p:cNvSpPr txBox="1">
            <a:spLocks noGrp="1"/>
          </p:cNvSpPr>
          <p:nvPr>
            <p:ph type="body" idx="4294967295"/>
          </p:nvPr>
        </p:nvSpPr>
        <p:spPr>
          <a:xfrm>
            <a:off x="0" y="1308997"/>
            <a:ext cx="7886700" cy="3263400"/>
          </a:xfrm>
          <a:prstGeom prst="rect">
            <a:avLst/>
          </a:prstGeom>
          <a:noFill/>
          <a:ln>
            <a:noFill/>
          </a:ln>
        </p:spPr>
        <p:txBody>
          <a:bodyPr spcFirstLastPara="1" wrap="square" lIns="68575" tIns="34275" rIns="68575" bIns="34275" anchor="t" anchorCtr="0">
            <a:normAutofit/>
          </a:bodyPr>
          <a:lstStyle/>
          <a:p>
            <a:pPr marL="0" lvl="0" indent="0" algn="l" rtl="0">
              <a:spcBef>
                <a:spcPts val="0"/>
              </a:spcBef>
              <a:spcAft>
                <a:spcPts val="0"/>
              </a:spcAft>
              <a:buClr>
                <a:schemeClr val="dk1"/>
              </a:buClr>
              <a:buSzPts val="2400"/>
              <a:buNone/>
            </a:pPr>
            <a:endParaRPr>
              <a:solidFill>
                <a:srgbClr val="3F3F3F"/>
              </a:solidFill>
            </a:endParaRPr>
          </a:p>
          <a:p>
            <a:pPr marL="0" lvl="0" indent="0" algn="l" rtl="0">
              <a:spcBef>
                <a:spcPts val="500"/>
              </a:spcBef>
              <a:spcAft>
                <a:spcPts val="1600"/>
              </a:spcAft>
              <a:buClr>
                <a:schemeClr val="dk1"/>
              </a:buClr>
              <a:buSzPts val="2400"/>
              <a:buNone/>
            </a:pPr>
            <a:endParaRPr>
              <a:solidFill>
                <a:srgbClr val="3F3F3F"/>
              </a:solidFill>
            </a:endParaRPr>
          </a:p>
        </p:txBody>
      </p:sp>
      <p:sp>
        <p:nvSpPr>
          <p:cNvPr id="180" name="Google Shape;180;p27"/>
          <p:cNvSpPr txBox="1"/>
          <p:nvPr/>
        </p:nvSpPr>
        <p:spPr>
          <a:xfrm>
            <a:off x="1424485" y="3600451"/>
            <a:ext cx="6286500" cy="1292400"/>
          </a:xfrm>
          <a:prstGeom prst="rect">
            <a:avLst/>
          </a:prstGeom>
          <a:noFill/>
          <a:ln>
            <a:noFill/>
          </a:ln>
        </p:spPr>
        <p:txBody>
          <a:bodyPr spcFirstLastPara="1" wrap="square" lIns="0" tIns="0" rIns="0" bIns="0" anchor="t" anchorCtr="0">
            <a:normAutofit/>
          </a:bodyPr>
          <a:lstStyle/>
          <a:p>
            <a:pPr marL="0" marR="0" lvl="0" indent="0" algn="l" rtl="0">
              <a:lnSpc>
                <a:spcPct val="95000"/>
              </a:lnSpc>
              <a:spcBef>
                <a:spcPts val="0"/>
              </a:spcBef>
              <a:spcAft>
                <a:spcPts val="0"/>
              </a:spcAft>
              <a:buClr>
                <a:schemeClr val="dk1"/>
              </a:buClr>
              <a:buSzPts val="1800"/>
              <a:buFont typeface="Arial"/>
              <a:buNone/>
            </a:pPr>
            <a:br>
              <a:rPr lang="en" sz="1800">
                <a:solidFill>
                  <a:schemeClr val="dk1"/>
                </a:solidFill>
                <a:latin typeface="Calibri"/>
                <a:ea typeface="Calibri"/>
                <a:cs typeface="Calibri"/>
                <a:sym typeface="Calibri"/>
              </a:rPr>
            </a:br>
            <a:endParaRPr sz="1800">
              <a:solidFill>
                <a:srgbClr val="000000"/>
              </a:solidFill>
              <a:latin typeface="Arial"/>
              <a:ea typeface="Arial"/>
              <a:cs typeface="Arial"/>
              <a:sym typeface="Arial"/>
            </a:endParaRPr>
          </a:p>
        </p:txBody>
      </p:sp>
      <p:pic>
        <p:nvPicPr>
          <p:cNvPr id="181" name="Google Shape;181;p27" descr="Equitable - icon by Adioma"/>
          <p:cNvPicPr preferRelativeResize="0"/>
          <p:nvPr/>
        </p:nvPicPr>
        <p:blipFill rotWithShape="1">
          <a:blip r:embed="rId3">
            <a:alphaModFix/>
          </a:blip>
          <a:srcRect/>
          <a:stretch/>
        </p:blipFill>
        <p:spPr>
          <a:xfrm>
            <a:off x="6980065" y="628650"/>
            <a:ext cx="1607344" cy="1607344"/>
          </a:xfrm>
          <a:prstGeom prst="rect">
            <a:avLst/>
          </a:prstGeom>
          <a:noFill/>
          <a:ln>
            <a:noFill/>
          </a:ln>
        </p:spPr>
      </p:pic>
      <p:sp>
        <p:nvSpPr>
          <p:cNvPr id="182" name="Google Shape;182;p27"/>
          <p:cNvSpPr txBox="1"/>
          <p:nvPr/>
        </p:nvSpPr>
        <p:spPr>
          <a:xfrm>
            <a:off x="337930" y="974034"/>
            <a:ext cx="5941500" cy="31170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800" b="1">
                <a:solidFill>
                  <a:srgbClr val="F16C39"/>
                </a:solidFill>
              </a:rPr>
              <a:t>&gt;</a:t>
            </a:r>
            <a:r>
              <a:rPr lang="en" sz="1800" b="1">
                <a:solidFill>
                  <a:schemeClr val="dk1"/>
                </a:solidFill>
              </a:rPr>
              <a:t> </a:t>
            </a:r>
            <a:r>
              <a:rPr lang="en" sz="1800">
                <a:solidFill>
                  <a:schemeClr val="dk1"/>
                </a:solidFill>
              </a:rPr>
              <a:t>The high cost of textbooks is not only detrimental to students economically but is also a social justice issue.</a:t>
            </a:r>
            <a:endParaRPr sz="1100"/>
          </a:p>
          <a:p>
            <a:pPr marL="0" marR="0" lvl="0" indent="0" algn="l" rtl="0">
              <a:spcBef>
                <a:spcPts val="0"/>
              </a:spcBef>
              <a:spcAft>
                <a:spcPts val="0"/>
              </a:spcAft>
              <a:buNone/>
            </a:pPr>
            <a:endParaRPr sz="1800">
              <a:solidFill>
                <a:schemeClr val="dk1"/>
              </a:solidFill>
            </a:endParaRPr>
          </a:p>
          <a:p>
            <a:pPr marL="0" marR="0" lvl="0" indent="0" algn="l" rtl="0">
              <a:spcBef>
                <a:spcPts val="0"/>
              </a:spcBef>
              <a:spcAft>
                <a:spcPts val="0"/>
              </a:spcAft>
              <a:buNone/>
            </a:pPr>
            <a:r>
              <a:rPr lang="en" sz="1800" b="1">
                <a:solidFill>
                  <a:srgbClr val="F16C39"/>
                </a:solidFill>
              </a:rPr>
              <a:t>&gt;</a:t>
            </a:r>
            <a:r>
              <a:rPr lang="en" sz="1800" b="1">
                <a:solidFill>
                  <a:schemeClr val="dk1"/>
                </a:solidFill>
              </a:rPr>
              <a:t> </a:t>
            </a:r>
            <a:r>
              <a:rPr lang="en" sz="1800">
                <a:solidFill>
                  <a:schemeClr val="dk1"/>
                </a:solidFill>
              </a:rPr>
              <a:t>In both the US and in other countries (e.g. Canada and New Zealand) it has been observed  that </a:t>
            </a:r>
            <a:r>
              <a:rPr lang="en" sz="1800" b="1">
                <a:solidFill>
                  <a:schemeClr val="dk1"/>
                </a:solidFill>
              </a:rPr>
              <a:t>“those most economically harmed by the COVID-19 pandemic were populations already frequently considered disenfranchised”</a:t>
            </a:r>
            <a:r>
              <a:rPr lang="en" sz="1800">
                <a:solidFill>
                  <a:schemeClr val="dk1"/>
                </a:solidFill>
              </a:rPr>
              <a:t> (Williams &amp; Worth 2020)</a:t>
            </a:r>
            <a:endParaRPr sz="1100"/>
          </a:p>
          <a:p>
            <a:pPr marL="0" marR="0" lvl="0" indent="0" algn="l" rtl="0">
              <a:spcBef>
                <a:spcPts val="0"/>
              </a:spcBef>
              <a:spcAft>
                <a:spcPts val="0"/>
              </a:spcAft>
              <a:buNone/>
            </a:pPr>
            <a:endParaRPr sz="1800">
              <a:solidFill>
                <a:schemeClr val="dk1"/>
              </a:solidFill>
            </a:endParaRPr>
          </a:p>
          <a:p>
            <a:pPr marL="0" marR="0" lvl="0" indent="0" algn="l" rtl="0">
              <a:spcBef>
                <a:spcPts val="0"/>
              </a:spcBef>
              <a:spcAft>
                <a:spcPts val="0"/>
              </a:spcAft>
              <a:buNone/>
            </a:pPr>
            <a:r>
              <a:rPr lang="en" sz="1800" b="1">
                <a:solidFill>
                  <a:srgbClr val="F16C39"/>
                </a:solidFill>
              </a:rPr>
              <a:t>&gt;</a:t>
            </a:r>
            <a:r>
              <a:rPr lang="en" sz="1800" b="1">
                <a:solidFill>
                  <a:schemeClr val="dk1"/>
                </a:solidFill>
              </a:rPr>
              <a:t> </a:t>
            </a:r>
            <a:r>
              <a:rPr lang="en" sz="1800">
                <a:solidFill>
                  <a:schemeClr val="dk1"/>
                </a:solidFill>
              </a:rPr>
              <a:t>The authors call for </a:t>
            </a:r>
            <a:r>
              <a:rPr lang="en" sz="1800" b="1">
                <a:solidFill>
                  <a:schemeClr val="dk1"/>
                </a:solidFill>
              </a:rPr>
              <a:t>“intentional disruption on the part of the institution”</a:t>
            </a:r>
            <a:endParaRPr sz="1100"/>
          </a:p>
        </p:txBody>
      </p:sp>
      <p:pic>
        <p:nvPicPr>
          <p:cNvPr id="183" name="Google Shape;183;p27"/>
          <p:cNvPicPr preferRelativeResize="0"/>
          <p:nvPr/>
        </p:nvPicPr>
        <p:blipFill rotWithShape="1">
          <a:blip r:embed="rId4">
            <a:alphaModFix/>
          </a:blip>
          <a:srcRect/>
          <a:stretch/>
        </p:blipFill>
        <p:spPr>
          <a:xfrm>
            <a:off x="7342236" y="4457198"/>
            <a:ext cx="1245168" cy="435656"/>
          </a:xfrm>
          <a:prstGeom prst="rect">
            <a:avLst/>
          </a:prstGeom>
          <a:noFill/>
          <a:ln>
            <a:noFill/>
          </a:ln>
        </p:spPr>
      </p:pic>
      <p:sp>
        <p:nvSpPr>
          <p:cNvPr id="184" name="Google Shape;184;p27"/>
          <p:cNvSpPr txBox="1"/>
          <p:nvPr/>
        </p:nvSpPr>
        <p:spPr>
          <a:xfrm>
            <a:off x="337925" y="248300"/>
            <a:ext cx="6047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00" b="1">
                <a:solidFill>
                  <a:srgbClr val="FF9900"/>
                </a:solidFill>
              </a:rPr>
              <a:t>Widening structural inequality</a:t>
            </a:r>
            <a:endParaRPr sz="2800" b="1">
              <a:solidFill>
                <a:srgbClr val="FF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8"/>
          <p:cNvSpPr/>
          <p:nvPr/>
        </p:nvSpPr>
        <p:spPr>
          <a:xfrm>
            <a:off x="1759999" y="599933"/>
            <a:ext cx="2239200" cy="1343475"/>
          </a:xfrm>
          <a:prstGeom prst="roundRect">
            <a:avLst>
              <a:gd name="adj" fmla="val 10000"/>
            </a:avLst>
          </a:prstGeom>
          <a:solidFill>
            <a:srgbClr val="AEABAB"/>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91" name="Google Shape;191;p28"/>
          <p:cNvSpPr txBox="1"/>
          <p:nvPr/>
        </p:nvSpPr>
        <p:spPr>
          <a:xfrm>
            <a:off x="1799348" y="639283"/>
            <a:ext cx="2160450" cy="1264725"/>
          </a:xfrm>
          <a:prstGeom prst="rect">
            <a:avLst/>
          </a:prstGeom>
          <a:solidFill>
            <a:srgbClr val="38761D"/>
          </a:solidFill>
          <a:ln>
            <a:noFill/>
          </a:ln>
        </p:spPr>
        <p:txBody>
          <a:bodyPr spcFirstLastPara="1" wrap="square" lIns="134300" tIns="134300" rIns="134300" bIns="134300" anchor="ctr" anchorCtr="0">
            <a:noAutofit/>
          </a:bodyPr>
          <a:lstStyle/>
          <a:p>
            <a:pPr marL="0" marR="0" lvl="0" indent="0" algn="ctr" rtl="0">
              <a:lnSpc>
                <a:spcPct val="90000"/>
              </a:lnSpc>
              <a:spcBef>
                <a:spcPts val="0"/>
              </a:spcBef>
              <a:spcAft>
                <a:spcPts val="0"/>
              </a:spcAft>
              <a:buClr>
                <a:schemeClr val="lt1"/>
              </a:buClr>
              <a:buSzPts val="3500"/>
              <a:buFont typeface="Calibri"/>
              <a:buNone/>
            </a:pPr>
            <a:r>
              <a:rPr lang="en" sz="3500">
                <a:solidFill>
                  <a:schemeClr val="lt1"/>
                </a:solidFill>
                <a:latin typeface="Calibri"/>
                <a:ea typeface="Calibri"/>
                <a:cs typeface="Calibri"/>
                <a:sym typeface="Calibri"/>
              </a:rPr>
              <a:t>Social Justice</a:t>
            </a:r>
            <a:endParaRPr sz="1100"/>
          </a:p>
        </p:txBody>
      </p:sp>
      <p:sp>
        <p:nvSpPr>
          <p:cNvPr id="192" name="Google Shape;192;p28"/>
          <p:cNvSpPr/>
          <p:nvPr/>
        </p:nvSpPr>
        <p:spPr>
          <a:xfrm>
            <a:off x="4210181" y="716369"/>
            <a:ext cx="474750" cy="555300"/>
          </a:xfrm>
          <a:prstGeom prst="rightArrow">
            <a:avLst>
              <a:gd name="adj1" fmla="val 60000"/>
              <a:gd name="adj2" fmla="val 50000"/>
            </a:avLst>
          </a:prstGeom>
          <a:solidFill>
            <a:srgbClr val="ABBADE"/>
          </a:solidFill>
          <a:ln>
            <a:noFill/>
          </a:ln>
          <a:effectLst>
            <a:outerShdw blurRad="50800" dist="50800" dir="5400000" algn="ctr" rotWithShape="0">
              <a:srgbClr val="000000">
                <a:alpha val="70980"/>
              </a:srgbClr>
            </a:outerShdw>
          </a:effectLst>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93" name="Google Shape;193;p28"/>
          <p:cNvSpPr txBox="1"/>
          <p:nvPr/>
        </p:nvSpPr>
        <p:spPr>
          <a:xfrm>
            <a:off x="4210181" y="827430"/>
            <a:ext cx="332325" cy="33322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300"/>
              <a:buFont typeface="Calibri"/>
              <a:buNone/>
            </a:pPr>
            <a:endParaRPr sz="2300">
              <a:solidFill>
                <a:schemeClr val="lt1"/>
              </a:solidFill>
              <a:latin typeface="Calibri"/>
              <a:ea typeface="Calibri"/>
              <a:cs typeface="Calibri"/>
              <a:sym typeface="Calibri"/>
            </a:endParaRPr>
          </a:p>
        </p:txBody>
      </p:sp>
      <p:sp>
        <p:nvSpPr>
          <p:cNvPr id="194" name="Google Shape;194;p28"/>
          <p:cNvSpPr/>
          <p:nvPr/>
        </p:nvSpPr>
        <p:spPr>
          <a:xfrm>
            <a:off x="4894797" y="599933"/>
            <a:ext cx="2239200" cy="1343475"/>
          </a:xfrm>
          <a:prstGeom prst="roundRect">
            <a:avLst>
              <a:gd name="adj" fmla="val 10000"/>
            </a:avLst>
          </a:prstGeom>
          <a:solidFill>
            <a:srgbClr val="DBDBDB"/>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
        <p:nvSpPr>
          <p:cNvPr id="195" name="Google Shape;195;p28"/>
          <p:cNvSpPr txBox="1"/>
          <p:nvPr/>
        </p:nvSpPr>
        <p:spPr>
          <a:xfrm>
            <a:off x="4934147" y="639283"/>
            <a:ext cx="2160450" cy="1264725"/>
          </a:xfrm>
          <a:prstGeom prst="rect">
            <a:avLst/>
          </a:prstGeom>
          <a:solidFill>
            <a:srgbClr val="F16C39"/>
          </a:solidFill>
          <a:ln>
            <a:noFill/>
          </a:ln>
        </p:spPr>
        <p:txBody>
          <a:bodyPr spcFirstLastPara="1" wrap="square" lIns="134300" tIns="134300" rIns="134300" bIns="134300" anchor="ctr" anchorCtr="0">
            <a:noAutofit/>
          </a:bodyPr>
          <a:lstStyle/>
          <a:p>
            <a:pPr marL="0" marR="0" lvl="0" indent="0" algn="ctr" rtl="0">
              <a:lnSpc>
                <a:spcPct val="90000"/>
              </a:lnSpc>
              <a:spcBef>
                <a:spcPts val="0"/>
              </a:spcBef>
              <a:spcAft>
                <a:spcPts val="0"/>
              </a:spcAft>
              <a:buClr>
                <a:schemeClr val="lt1"/>
              </a:buClr>
              <a:buSzPts val="3500"/>
              <a:buFont typeface="Calibri"/>
              <a:buNone/>
            </a:pPr>
            <a:r>
              <a:rPr lang="en" sz="3500">
                <a:solidFill>
                  <a:schemeClr val="lt1"/>
                </a:solidFill>
                <a:latin typeface="Calibri"/>
                <a:ea typeface="Calibri"/>
                <a:cs typeface="Calibri"/>
                <a:sym typeface="Calibri"/>
              </a:rPr>
              <a:t>Open Education</a:t>
            </a:r>
            <a:endParaRPr sz="1100"/>
          </a:p>
        </p:txBody>
      </p:sp>
      <p:pic>
        <p:nvPicPr>
          <p:cNvPr id="196" name="Google Shape;196;p28"/>
          <p:cNvPicPr preferRelativeResize="0"/>
          <p:nvPr/>
        </p:nvPicPr>
        <p:blipFill rotWithShape="1">
          <a:blip r:embed="rId3">
            <a:alphaModFix/>
          </a:blip>
          <a:srcRect/>
          <a:stretch/>
        </p:blipFill>
        <p:spPr>
          <a:xfrm rot="10800000">
            <a:off x="4145465" y="1697350"/>
            <a:ext cx="490025" cy="573075"/>
          </a:xfrm>
          <a:prstGeom prst="rect">
            <a:avLst/>
          </a:prstGeom>
          <a:noFill/>
          <a:ln>
            <a:noFill/>
          </a:ln>
          <a:effectLst>
            <a:outerShdw blurRad="50800" dist="50800" dir="5400000" algn="ctr" rotWithShape="0">
              <a:srgbClr val="000000">
                <a:alpha val="69800"/>
              </a:srgbClr>
            </a:outerShdw>
          </a:effectLst>
        </p:spPr>
      </p:pic>
      <p:sp>
        <p:nvSpPr>
          <p:cNvPr id="197" name="Google Shape;197;p28"/>
          <p:cNvSpPr txBox="1"/>
          <p:nvPr/>
        </p:nvSpPr>
        <p:spPr>
          <a:xfrm>
            <a:off x="5001828" y="2327500"/>
            <a:ext cx="3225000" cy="1631700"/>
          </a:xfrm>
          <a:prstGeom prst="rect">
            <a:avLst/>
          </a:prstGeom>
          <a:noFill/>
          <a:ln>
            <a:noFill/>
          </a:ln>
        </p:spPr>
        <p:txBody>
          <a:bodyPr spcFirstLastPara="1" wrap="square" lIns="91425" tIns="45700" rIns="91425" bIns="45700" anchor="t" anchorCtr="0">
            <a:spAutoFit/>
          </a:bodyPr>
          <a:lstStyle/>
          <a:p>
            <a:pPr marL="457200" marR="0" lvl="0" indent="-355600" algn="l" rtl="0">
              <a:spcBef>
                <a:spcPts val="0"/>
              </a:spcBef>
              <a:spcAft>
                <a:spcPts val="0"/>
              </a:spcAft>
              <a:buClr>
                <a:srgbClr val="000000"/>
              </a:buClr>
              <a:buSzPts val="2000"/>
              <a:buFont typeface="Calibri"/>
              <a:buChar char="●"/>
            </a:pPr>
            <a:r>
              <a:rPr lang="en" sz="2000">
                <a:solidFill>
                  <a:srgbClr val="000000"/>
                </a:solidFill>
                <a:latin typeface="Calibri"/>
                <a:ea typeface="Calibri"/>
                <a:cs typeface="Calibri"/>
                <a:sym typeface="Calibri"/>
              </a:rPr>
              <a:t>Open/free</a:t>
            </a:r>
            <a:endParaRPr sz="2000">
              <a:solidFill>
                <a:srgbClr val="000000"/>
              </a:solidFill>
              <a:latin typeface="Calibri"/>
              <a:ea typeface="Calibri"/>
              <a:cs typeface="Calibri"/>
              <a:sym typeface="Calibri"/>
            </a:endParaRPr>
          </a:p>
          <a:p>
            <a:pPr marL="457200" marR="0" lvl="0" indent="-355600" algn="l" rtl="0">
              <a:spcBef>
                <a:spcPts val="0"/>
              </a:spcBef>
              <a:spcAft>
                <a:spcPts val="0"/>
              </a:spcAft>
              <a:buSzPts val="2000"/>
              <a:buFont typeface="Calibri"/>
              <a:buChar char="●"/>
            </a:pPr>
            <a:r>
              <a:rPr lang="en" sz="2000">
                <a:latin typeface="Calibri"/>
                <a:ea typeface="Calibri"/>
                <a:cs typeface="Calibri"/>
                <a:sym typeface="Calibri"/>
              </a:rPr>
              <a:t>Transformative</a:t>
            </a:r>
            <a:endParaRPr sz="2000">
              <a:latin typeface="Calibri"/>
              <a:ea typeface="Calibri"/>
              <a:cs typeface="Calibri"/>
              <a:sym typeface="Calibri"/>
            </a:endParaRPr>
          </a:p>
          <a:p>
            <a:pPr marL="457200" marR="0" lvl="0" indent="-355600" algn="l" rtl="0">
              <a:spcBef>
                <a:spcPts val="0"/>
              </a:spcBef>
              <a:spcAft>
                <a:spcPts val="0"/>
              </a:spcAft>
              <a:buClr>
                <a:srgbClr val="000000"/>
              </a:buClr>
              <a:buSzPts val="2000"/>
              <a:buFont typeface="Calibri"/>
              <a:buChar char="●"/>
            </a:pPr>
            <a:r>
              <a:rPr lang="en" sz="2000">
                <a:solidFill>
                  <a:srgbClr val="000000"/>
                </a:solidFill>
                <a:latin typeface="Calibri"/>
                <a:ea typeface="Calibri"/>
                <a:cs typeface="Calibri"/>
                <a:sym typeface="Calibri"/>
              </a:rPr>
              <a:t>Collaborative</a:t>
            </a:r>
            <a:endParaRPr/>
          </a:p>
          <a:p>
            <a:pPr marL="457200" marR="0" lvl="0" indent="-355600" algn="l" rtl="0">
              <a:spcBef>
                <a:spcPts val="0"/>
              </a:spcBef>
              <a:spcAft>
                <a:spcPts val="0"/>
              </a:spcAft>
              <a:buClr>
                <a:srgbClr val="000000"/>
              </a:buClr>
              <a:buSzPts val="2000"/>
              <a:buFont typeface="Calibri"/>
              <a:buChar char="●"/>
            </a:pPr>
            <a:r>
              <a:rPr lang="en" sz="2000">
                <a:latin typeface="Calibri"/>
                <a:ea typeface="Calibri"/>
                <a:cs typeface="Calibri"/>
                <a:sym typeface="Calibri"/>
              </a:rPr>
              <a:t>Multiple v</a:t>
            </a:r>
            <a:r>
              <a:rPr lang="en" sz="2000">
                <a:solidFill>
                  <a:srgbClr val="000000"/>
                </a:solidFill>
                <a:latin typeface="Calibri"/>
                <a:ea typeface="Calibri"/>
                <a:cs typeface="Calibri"/>
                <a:sym typeface="Calibri"/>
              </a:rPr>
              <a:t>oices/power dynamics</a:t>
            </a:r>
            <a:endParaRPr/>
          </a:p>
        </p:txBody>
      </p:sp>
      <p:sp>
        <p:nvSpPr>
          <p:cNvPr id="198" name="Google Shape;198;p28"/>
          <p:cNvSpPr txBox="1"/>
          <p:nvPr/>
        </p:nvSpPr>
        <p:spPr>
          <a:xfrm>
            <a:off x="1604213" y="2327500"/>
            <a:ext cx="2684100" cy="1015800"/>
          </a:xfrm>
          <a:prstGeom prst="rect">
            <a:avLst/>
          </a:prstGeom>
          <a:noFill/>
          <a:ln>
            <a:noFill/>
          </a:ln>
        </p:spPr>
        <p:txBody>
          <a:bodyPr spcFirstLastPara="1" wrap="square" lIns="91425" tIns="45700" rIns="91425" bIns="45700" anchor="t" anchorCtr="0">
            <a:spAutoFit/>
          </a:bodyPr>
          <a:lstStyle/>
          <a:p>
            <a:pPr marL="457200" marR="0" lvl="0" indent="-355600" algn="l" rtl="0">
              <a:spcBef>
                <a:spcPts val="0"/>
              </a:spcBef>
              <a:spcAft>
                <a:spcPts val="0"/>
              </a:spcAft>
              <a:buClr>
                <a:srgbClr val="000000"/>
              </a:buClr>
              <a:buSzPts val="2000"/>
              <a:buFont typeface="Calibri"/>
              <a:buChar char="●"/>
            </a:pPr>
            <a:r>
              <a:rPr lang="en" sz="2000">
                <a:latin typeface="Calibri"/>
                <a:ea typeface="Calibri"/>
                <a:cs typeface="Calibri"/>
                <a:sym typeface="Calibri"/>
              </a:rPr>
              <a:t>Economic equity</a:t>
            </a:r>
            <a:endParaRPr sz="2000">
              <a:latin typeface="Calibri"/>
              <a:ea typeface="Calibri"/>
              <a:cs typeface="Calibri"/>
              <a:sym typeface="Calibri"/>
            </a:endParaRPr>
          </a:p>
          <a:p>
            <a:pPr marL="457200" marR="0" lvl="0" indent="-355600" algn="l" rtl="0">
              <a:spcBef>
                <a:spcPts val="0"/>
              </a:spcBef>
              <a:spcAft>
                <a:spcPts val="0"/>
              </a:spcAft>
              <a:buSzPts val="2000"/>
              <a:buFont typeface="Calibri"/>
              <a:buChar char="●"/>
            </a:pPr>
            <a:r>
              <a:rPr lang="en" sz="2000">
                <a:latin typeface="Calibri"/>
                <a:ea typeface="Calibri"/>
                <a:cs typeface="Calibri"/>
                <a:sym typeface="Calibri"/>
              </a:rPr>
              <a:t>Cultural diversity</a:t>
            </a:r>
            <a:endParaRPr sz="2000">
              <a:latin typeface="Calibri"/>
              <a:ea typeface="Calibri"/>
              <a:cs typeface="Calibri"/>
              <a:sym typeface="Calibri"/>
            </a:endParaRPr>
          </a:p>
          <a:p>
            <a:pPr marL="457200" marR="0" lvl="0" indent="-355600" algn="l" rtl="0">
              <a:spcBef>
                <a:spcPts val="0"/>
              </a:spcBef>
              <a:spcAft>
                <a:spcPts val="0"/>
              </a:spcAft>
              <a:buSzPts val="2000"/>
              <a:buFont typeface="Calibri"/>
              <a:buChar char="●"/>
            </a:pPr>
            <a:r>
              <a:rPr lang="en" sz="2000">
                <a:latin typeface="Calibri"/>
                <a:ea typeface="Calibri"/>
                <a:cs typeface="Calibri"/>
                <a:sym typeface="Calibri"/>
              </a:rPr>
              <a:t>Political inclusion</a:t>
            </a:r>
            <a:endParaRPr sz="20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9"/>
          <p:cNvSpPr txBox="1">
            <a:spLocks noGrp="1"/>
          </p:cNvSpPr>
          <p:nvPr>
            <p:ph type="body" idx="4294967295"/>
          </p:nvPr>
        </p:nvSpPr>
        <p:spPr>
          <a:xfrm>
            <a:off x="446825" y="953550"/>
            <a:ext cx="8385600" cy="2115600"/>
          </a:xfrm>
          <a:prstGeom prst="rect">
            <a:avLst/>
          </a:prstGeom>
          <a:noFill/>
          <a:ln>
            <a:noFill/>
          </a:ln>
        </p:spPr>
        <p:txBody>
          <a:bodyPr spcFirstLastPara="1" wrap="square" lIns="68575" tIns="34275" rIns="68575" bIns="34275" anchor="t" anchorCtr="0">
            <a:normAutofit/>
          </a:bodyPr>
          <a:lstStyle/>
          <a:p>
            <a:pPr marL="0" lvl="0" indent="0" algn="l" rtl="0">
              <a:lnSpc>
                <a:spcPct val="115000"/>
              </a:lnSpc>
              <a:spcBef>
                <a:spcPts val="0"/>
              </a:spcBef>
              <a:spcAft>
                <a:spcPts val="0"/>
              </a:spcAft>
              <a:buClr>
                <a:srgbClr val="222222"/>
              </a:buClr>
              <a:buSzPts val="1800"/>
              <a:buNone/>
            </a:pPr>
            <a:r>
              <a:rPr lang="en" sz="1800" b="1">
                <a:solidFill>
                  <a:srgbClr val="222222"/>
                </a:solidFill>
                <a:highlight>
                  <a:schemeClr val="lt1"/>
                </a:highlight>
              </a:rPr>
              <a:t>Social justice</a:t>
            </a:r>
            <a:r>
              <a:rPr lang="en" sz="1800">
                <a:solidFill>
                  <a:srgbClr val="222222"/>
                </a:solidFill>
                <a:highlight>
                  <a:schemeClr val="lt1"/>
                </a:highlight>
              </a:rPr>
              <a:t> is a concept that requires the organisation of social arrangements that make it possible for </a:t>
            </a:r>
            <a:r>
              <a:rPr lang="en" sz="1800" b="1">
                <a:solidFill>
                  <a:srgbClr val="222222"/>
                </a:solidFill>
                <a:highlight>
                  <a:schemeClr val="lt1"/>
                </a:highlight>
              </a:rPr>
              <a:t>everyone to participate equally in society</a:t>
            </a:r>
            <a:r>
              <a:rPr lang="en" sz="1800">
                <a:solidFill>
                  <a:srgbClr val="222222"/>
                </a:solidFill>
                <a:highlight>
                  <a:schemeClr val="lt1"/>
                </a:highlight>
              </a:rPr>
              <a:t>. </a:t>
            </a:r>
            <a:endParaRPr sz="1800">
              <a:solidFill>
                <a:srgbClr val="222222"/>
              </a:solidFill>
              <a:highlight>
                <a:schemeClr val="lt1"/>
              </a:highlight>
            </a:endParaRPr>
          </a:p>
          <a:p>
            <a:pPr marL="0" lvl="0" indent="0" algn="l" rtl="0">
              <a:lnSpc>
                <a:spcPct val="115000"/>
              </a:lnSpc>
              <a:spcBef>
                <a:spcPts val="1200"/>
              </a:spcBef>
              <a:spcAft>
                <a:spcPts val="0"/>
              </a:spcAft>
              <a:buClr>
                <a:schemeClr val="dk1"/>
              </a:buClr>
              <a:buSzPts val="800"/>
              <a:buFont typeface="Arial"/>
              <a:buNone/>
            </a:pPr>
            <a:r>
              <a:rPr lang="en" sz="1800">
                <a:solidFill>
                  <a:srgbClr val="222222"/>
                </a:solidFill>
                <a:highlight>
                  <a:schemeClr val="lt1"/>
                </a:highlight>
              </a:rPr>
              <a:t>Fraser (2005) considers social justice as </a:t>
            </a:r>
            <a:r>
              <a:rPr lang="en">
                <a:solidFill>
                  <a:srgbClr val="222222"/>
                </a:solidFill>
                <a:highlight>
                  <a:schemeClr val="lt1"/>
                </a:highlight>
              </a:rPr>
              <a:t>“</a:t>
            </a:r>
            <a:r>
              <a:rPr lang="en" sz="1800" b="1">
                <a:solidFill>
                  <a:srgbClr val="222222"/>
                </a:solidFill>
                <a:highlight>
                  <a:schemeClr val="lt1"/>
                </a:highlight>
              </a:rPr>
              <a:t>participatory parity</a:t>
            </a:r>
            <a:r>
              <a:rPr lang="en" sz="1800">
                <a:solidFill>
                  <a:srgbClr val="222222"/>
                </a:solidFill>
                <a:highlight>
                  <a:schemeClr val="lt1"/>
                </a:highlight>
              </a:rPr>
              <a:t>’ in </a:t>
            </a:r>
            <a:r>
              <a:rPr lang="en" sz="1800" b="1">
                <a:solidFill>
                  <a:srgbClr val="F16C39"/>
                </a:solidFill>
                <a:highlight>
                  <a:schemeClr val="lt1"/>
                </a:highlight>
              </a:rPr>
              <a:t>economic</a:t>
            </a:r>
            <a:r>
              <a:rPr lang="en" sz="1800">
                <a:solidFill>
                  <a:srgbClr val="222222"/>
                </a:solidFill>
                <a:highlight>
                  <a:schemeClr val="lt1"/>
                </a:highlight>
              </a:rPr>
              <a:t>, </a:t>
            </a:r>
            <a:r>
              <a:rPr lang="en" sz="1800" b="1">
                <a:solidFill>
                  <a:srgbClr val="F16C39"/>
                </a:solidFill>
                <a:highlight>
                  <a:schemeClr val="lt1"/>
                </a:highlight>
              </a:rPr>
              <a:t>cultural </a:t>
            </a:r>
            <a:r>
              <a:rPr lang="en" sz="1800">
                <a:solidFill>
                  <a:srgbClr val="222222"/>
                </a:solidFill>
                <a:highlight>
                  <a:schemeClr val="lt1"/>
                </a:highlight>
              </a:rPr>
              <a:t>and </a:t>
            </a:r>
            <a:r>
              <a:rPr lang="en" sz="1800" b="1">
                <a:solidFill>
                  <a:srgbClr val="F16C39"/>
                </a:solidFill>
                <a:highlight>
                  <a:schemeClr val="lt1"/>
                </a:highlight>
              </a:rPr>
              <a:t>political</a:t>
            </a:r>
            <a:r>
              <a:rPr lang="en" b="1">
                <a:solidFill>
                  <a:srgbClr val="F16C39"/>
                </a:solidFill>
                <a:highlight>
                  <a:schemeClr val="lt1"/>
                </a:highlight>
              </a:rPr>
              <a:t> </a:t>
            </a:r>
            <a:r>
              <a:rPr lang="en">
                <a:solidFill>
                  <a:srgbClr val="222222"/>
                </a:solidFill>
                <a:highlight>
                  <a:schemeClr val="lt1"/>
                </a:highlight>
              </a:rPr>
              <a:t>dimension</a:t>
            </a:r>
            <a:endParaRPr>
              <a:solidFill>
                <a:srgbClr val="222222"/>
              </a:solidFill>
              <a:highlight>
                <a:schemeClr val="lt1"/>
              </a:highlight>
            </a:endParaRPr>
          </a:p>
          <a:p>
            <a:pPr marL="0" lvl="0" indent="0" algn="l" rtl="0">
              <a:lnSpc>
                <a:spcPct val="115000"/>
              </a:lnSpc>
              <a:spcBef>
                <a:spcPts val="1200"/>
              </a:spcBef>
              <a:spcAft>
                <a:spcPts val="1200"/>
              </a:spcAft>
              <a:buClr>
                <a:schemeClr val="dk1"/>
              </a:buClr>
              <a:buSzPts val="800"/>
              <a:buFont typeface="Arial"/>
              <a:buNone/>
            </a:pPr>
            <a:r>
              <a:rPr lang="en">
                <a:solidFill>
                  <a:srgbClr val="222222"/>
                </a:solidFill>
                <a:highlight>
                  <a:schemeClr val="lt1"/>
                </a:highlight>
              </a:rPr>
              <a:t>(Cox, Masuku &amp; Willmers, 2020)</a:t>
            </a:r>
            <a:endParaRPr>
              <a:solidFill>
                <a:srgbClr val="222222"/>
              </a:solidFill>
              <a:highlight>
                <a:schemeClr val="lt1"/>
              </a:highlight>
            </a:endParaRPr>
          </a:p>
        </p:txBody>
      </p:sp>
      <p:pic>
        <p:nvPicPr>
          <p:cNvPr id="205" name="Google Shape;205;p29"/>
          <p:cNvPicPr preferRelativeResize="0"/>
          <p:nvPr/>
        </p:nvPicPr>
        <p:blipFill rotWithShape="1">
          <a:blip r:embed="rId3">
            <a:alphaModFix/>
          </a:blip>
          <a:srcRect/>
          <a:stretch/>
        </p:blipFill>
        <p:spPr>
          <a:xfrm>
            <a:off x="6696328" y="3401825"/>
            <a:ext cx="2135981" cy="1200150"/>
          </a:xfrm>
          <a:prstGeom prst="rect">
            <a:avLst/>
          </a:prstGeom>
          <a:noFill/>
          <a:ln>
            <a:noFill/>
          </a:ln>
        </p:spPr>
      </p:pic>
      <p:sp>
        <p:nvSpPr>
          <p:cNvPr id="206" name="Google Shape;206;p29"/>
          <p:cNvSpPr txBox="1"/>
          <p:nvPr/>
        </p:nvSpPr>
        <p:spPr>
          <a:xfrm>
            <a:off x="3594250" y="4676950"/>
            <a:ext cx="5238000" cy="223200"/>
          </a:xfrm>
          <a:prstGeom prst="rect">
            <a:avLst/>
          </a:prstGeom>
          <a:noFill/>
          <a:ln>
            <a:noFill/>
          </a:ln>
        </p:spPr>
        <p:txBody>
          <a:bodyPr spcFirstLastPara="1" wrap="square" lIns="68575" tIns="34275" rIns="68575" bIns="34275" anchor="t" anchorCtr="0">
            <a:spAutoFit/>
          </a:bodyPr>
          <a:lstStyle/>
          <a:p>
            <a:pPr marL="0" marR="0" lvl="0" indent="0" algn="r" rtl="0">
              <a:spcBef>
                <a:spcPts val="0"/>
              </a:spcBef>
              <a:spcAft>
                <a:spcPts val="0"/>
              </a:spcAft>
              <a:buNone/>
            </a:pPr>
            <a:r>
              <a:rPr lang="en" sz="1000">
                <a:solidFill>
                  <a:schemeClr val="dk1"/>
                </a:solidFill>
                <a:latin typeface="Calibri"/>
                <a:ea typeface="Calibri"/>
                <a:cs typeface="Calibri"/>
                <a:sym typeface="Calibri"/>
              </a:rPr>
              <a:t>https://commons.wikimedia.org/wiki/File:Social_Justice_Pride_Flag.png</a:t>
            </a:r>
            <a:endParaRPr sz="1000">
              <a:solidFill>
                <a:schemeClr val="dk1"/>
              </a:solidFill>
              <a:latin typeface="Calibri"/>
              <a:ea typeface="Calibri"/>
              <a:cs typeface="Calibri"/>
              <a:sym typeface="Calibri"/>
            </a:endParaRPr>
          </a:p>
        </p:txBody>
      </p:sp>
      <p:sp>
        <p:nvSpPr>
          <p:cNvPr id="207" name="Google Shape;207;p29"/>
          <p:cNvSpPr txBox="1">
            <a:spLocks noGrp="1"/>
          </p:cNvSpPr>
          <p:nvPr>
            <p:ph type="title"/>
          </p:nvPr>
        </p:nvSpPr>
        <p:spPr>
          <a:xfrm>
            <a:off x="446700" y="164725"/>
            <a:ext cx="8385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9900"/>
                </a:solidFill>
              </a:rPr>
              <a:t>Unpacking social justice</a:t>
            </a:r>
            <a:endParaRPr sz="3000" b="1">
              <a:solidFill>
                <a:srgbClr val="FF99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0"/>
          <p:cNvSpPr txBox="1">
            <a:spLocks noGrp="1"/>
          </p:cNvSpPr>
          <p:nvPr>
            <p:ph type="body" idx="4294967295"/>
          </p:nvPr>
        </p:nvSpPr>
        <p:spPr>
          <a:xfrm>
            <a:off x="338875" y="1033448"/>
            <a:ext cx="2609400" cy="1538400"/>
          </a:xfrm>
          <a:prstGeom prst="rect">
            <a:avLst/>
          </a:prstGeom>
          <a:solidFill>
            <a:srgbClr val="C9DAF8"/>
          </a:solidFill>
          <a:ln>
            <a:noFill/>
          </a:ln>
        </p:spPr>
        <p:txBody>
          <a:bodyPr spcFirstLastPara="1" wrap="square" lIns="68575" tIns="68575" rIns="68575" bIns="68575" anchor="t" anchorCtr="0">
            <a:normAutofit/>
          </a:bodyPr>
          <a:lstStyle/>
          <a:p>
            <a:pPr marL="139700" lvl="0" indent="0" algn="l" rtl="0">
              <a:spcBef>
                <a:spcPts val="0"/>
              </a:spcBef>
              <a:spcAft>
                <a:spcPts val="0"/>
              </a:spcAft>
              <a:buClr>
                <a:schemeClr val="dk1"/>
              </a:buClr>
              <a:buSzPts val="800"/>
              <a:buNone/>
            </a:pPr>
            <a:r>
              <a:rPr lang="en" sz="2000" b="1">
                <a:solidFill>
                  <a:schemeClr val="dk1"/>
                </a:solidFill>
              </a:rPr>
              <a:t>Economic </a:t>
            </a:r>
            <a:endParaRPr>
              <a:solidFill>
                <a:schemeClr val="dk1"/>
              </a:solidFill>
            </a:endParaRPr>
          </a:p>
          <a:p>
            <a:pPr marL="457200" lvl="0" indent="-349250" algn="l" rtl="0">
              <a:spcBef>
                <a:spcPts val="0"/>
              </a:spcBef>
              <a:spcAft>
                <a:spcPts val="0"/>
              </a:spcAft>
              <a:buClr>
                <a:schemeClr val="dk1"/>
              </a:buClr>
              <a:buSzPts val="1900"/>
              <a:buChar char="●"/>
            </a:pPr>
            <a:r>
              <a:rPr lang="en" sz="1900">
                <a:solidFill>
                  <a:schemeClr val="dk1"/>
                </a:solidFill>
              </a:rPr>
              <a:t>Material resources</a:t>
            </a:r>
            <a:endParaRPr sz="1900">
              <a:solidFill>
                <a:schemeClr val="dk1"/>
              </a:solidFill>
            </a:endParaRPr>
          </a:p>
          <a:p>
            <a:pPr marL="457200" lvl="0" indent="-349250" algn="l" rtl="0">
              <a:spcBef>
                <a:spcPts val="0"/>
              </a:spcBef>
              <a:spcAft>
                <a:spcPts val="0"/>
              </a:spcAft>
              <a:buClr>
                <a:schemeClr val="dk1"/>
              </a:buClr>
              <a:buSzPts val="1900"/>
              <a:buChar char="●"/>
            </a:pPr>
            <a:r>
              <a:rPr lang="en" sz="1900">
                <a:solidFill>
                  <a:schemeClr val="dk1"/>
                </a:solidFill>
              </a:rPr>
              <a:t>Maldistribution and redistribution</a:t>
            </a:r>
            <a:endParaRPr sz="1900"/>
          </a:p>
        </p:txBody>
      </p:sp>
      <p:sp>
        <p:nvSpPr>
          <p:cNvPr id="213" name="Google Shape;213;p30"/>
          <p:cNvSpPr txBox="1">
            <a:spLocks noGrp="1"/>
          </p:cNvSpPr>
          <p:nvPr>
            <p:ph type="body" idx="4294967295"/>
          </p:nvPr>
        </p:nvSpPr>
        <p:spPr>
          <a:xfrm>
            <a:off x="5959200" y="1033475"/>
            <a:ext cx="2844900" cy="1538400"/>
          </a:xfrm>
          <a:prstGeom prst="rect">
            <a:avLst/>
          </a:prstGeom>
          <a:solidFill>
            <a:srgbClr val="FFD966"/>
          </a:solidFill>
          <a:ln>
            <a:noFill/>
          </a:ln>
        </p:spPr>
        <p:txBody>
          <a:bodyPr spcFirstLastPara="1" wrap="square" lIns="68575" tIns="68575" rIns="68575" bIns="68575" anchor="t" anchorCtr="0">
            <a:normAutofit/>
          </a:bodyPr>
          <a:lstStyle/>
          <a:p>
            <a:pPr marL="139700" lvl="0" indent="0" algn="l" rtl="0">
              <a:spcBef>
                <a:spcPts val="0"/>
              </a:spcBef>
              <a:spcAft>
                <a:spcPts val="0"/>
              </a:spcAft>
              <a:buClr>
                <a:schemeClr val="dk1"/>
              </a:buClr>
              <a:buSzPts val="800"/>
              <a:buNone/>
            </a:pPr>
            <a:r>
              <a:rPr lang="en" sz="2000" b="1"/>
              <a:t>Political</a:t>
            </a:r>
            <a:endParaRPr b="1"/>
          </a:p>
          <a:p>
            <a:pPr marL="457200" lvl="0" indent="-342900" algn="l" rtl="0">
              <a:spcBef>
                <a:spcPts val="0"/>
              </a:spcBef>
              <a:spcAft>
                <a:spcPts val="0"/>
              </a:spcAft>
              <a:buClr>
                <a:schemeClr val="dk1"/>
              </a:buClr>
              <a:buSzPts val="1800"/>
              <a:buChar char="●"/>
            </a:pPr>
            <a:r>
              <a:rPr lang="en">
                <a:solidFill>
                  <a:schemeClr val="dk1"/>
                </a:solidFill>
              </a:rPr>
              <a:t>Political voice</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Mis/representation mis/framing</a:t>
            </a:r>
            <a:endParaRPr sz="2000"/>
          </a:p>
        </p:txBody>
      </p:sp>
      <p:sp>
        <p:nvSpPr>
          <p:cNvPr id="214" name="Google Shape;214;p30"/>
          <p:cNvSpPr txBox="1"/>
          <p:nvPr/>
        </p:nvSpPr>
        <p:spPr>
          <a:xfrm>
            <a:off x="338875" y="251100"/>
            <a:ext cx="8465100" cy="57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r>
              <a:rPr lang="en" sz="2800" b="1">
                <a:solidFill>
                  <a:srgbClr val="FF9900"/>
                </a:solidFill>
              </a:rPr>
              <a:t>Social Justice as participatory parity (Fraser)</a:t>
            </a:r>
            <a:endParaRPr sz="2800" b="1">
              <a:solidFill>
                <a:srgbClr val="FF9900"/>
              </a:solidFill>
            </a:endParaRPr>
          </a:p>
        </p:txBody>
      </p:sp>
      <p:sp>
        <p:nvSpPr>
          <p:cNvPr id="215" name="Google Shape;215;p30"/>
          <p:cNvSpPr txBox="1"/>
          <p:nvPr/>
        </p:nvSpPr>
        <p:spPr>
          <a:xfrm>
            <a:off x="3100575" y="1033448"/>
            <a:ext cx="2761500" cy="1538400"/>
          </a:xfrm>
          <a:prstGeom prst="rect">
            <a:avLst/>
          </a:prstGeom>
          <a:solidFill>
            <a:srgbClr val="93C47D"/>
          </a:solidFill>
          <a:ln>
            <a:noFill/>
          </a:ln>
        </p:spPr>
        <p:txBody>
          <a:bodyPr spcFirstLastPara="1" wrap="square" lIns="91425" tIns="91425" rIns="91425" bIns="91425" anchor="t" anchorCtr="0">
            <a:noAutofit/>
          </a:bodyPr>
          <a:lstStyle/>
          <a:p>
            <a:pPr marL="139700" marR="0" lvl="0" indent="0" algn="l" rtl="0">
              <a:lnSpc>
                <a:spcPct val="115000"/>
              </a:lnSpc>
              <a:spcBef>
                <a:spcPts val="0"/>
              </a:spcBef>
              <a:spcAft>
                <a:spcPts val="0"/>
              </a:spcAft>
              <a:buNone/>
            </a:pPr>
            <a:r>
              <a:rPr lang="en" sz="2000" b="1">
                <a:solidFill>
                  <a:schemeClr val="dk1"/>
                </a:solidFill>
                <a:latin typeface="Arial"/>
                <a:ea typeface="Arial"/>
                <a:cs typeface="Arial"/>
                <a:sym typeface="Arial"/>
              </a:rPr>
              <a:t>Cultural </a:t>
            </a:r>
            <a:endParaRPr sz="1100">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Arial"/>
              <a:buChar char="●"/>
            </a:pPr>
            <a:r>
              <a:rPr lang="en" sz="1800">
                <a:solidFill>
                  <a:schemeClr val="dk1"/>
                </a:solidFill>
                <a:latin typeface="Arial"/>
                <a:ea typeface="Arial"/>
                <a:cs typeface="Arial"/>
                <a:sym typeface="Arial"/>
              </a:rPr>
              <a:t>Cultural attributes</a:t>
            </a:r>
            <a:endParaRPr sz="1800">
              <a:solidFill>
                <a:schemeClr val="dk1"/>
              </a:solidFill>
              <a:latin typeface="Calibri"/>
              <a:ea typeface="Calibri"/>
              <a:cs typeface="Calibri"/>
              <a:sym typeface="Calibri"/>
            </a:endParaRPr>
          </a:p>
          <a:p>
            <a:pPr marL="457200" marR="0" lvl="0" indent="-342900" algn="l" rtl="0">
              <a:lnSpc>
                <a:spcPct val="115000"/>
              </a:lnSpc>
              <a:spcBef>
                <a:spcPts val="0"/>
              </a:spcBef>
              <a:spcAft>
                <a:spcPts val="0"/>
              </a:spcAft>
              <a:buClr>
                <a:schemeClr val="dk1"/>
              </a:buClr>
              <a:buSzPts val="1800"/>
              <a:buFont typeface="Arial"/>
              <a:buChar char="●"/>
            </a:pPr>
            <a:r>
              <a:rPr lang="en" sz="1800">
                <a:solidFill>
                  <a:schemeClr val="dk1"/>
                </a:solidFill>
                <a:latin typeface="Arial"/>
                <a:ea typeface="Arial"/>
                <a:cs typeface="Arial"/>
                <a:sym typeface="Arial"/>
              </a:rPr>
              <a:t>Misrecognition and recognition</a:t>
            </a:r>
            <a:endParaRPr sz="1800">
              <a:solidFill>
                <a:schemeClr val="dk1"/>
              </a:solidFill>
              <a:latin typeface="Calibri"/>
              <a:ea typeface="Calibri"/>
              <a:cs typeface="Calibri"/>
              <a:sym typeface="Calibri"/>
            </a:endParaRPr>
          </a:p>
          <a:p>
            <a:pPr marL="342900" marR="0" lvl="0" indent="-165100" algn="l" rtl="0">
              <a:lnSpc>
                <a:spcPct val="115000"/>
              </a:lnSpc>
              <a:spcBef>
                <a:spcPts val="0"/>
              </a:spcBef>
              <a:spcAft>
                <a:spcPts val="0"/>
              </a:spcAft>
              <a:buNone/>
            </a:pPr>
            <a:endParaRPr sz="2000">
              <a:solidFill>
                <a:schemeClr val="dk2"/>
              </a:solidFill>
              <a:latin typeface="Arial"/>
              <a:ea typeface="Arial"/>
              <a:cs typeface="Arial"/>
              <a:sym typeface="Arial"/>
            </a:endParaRPr>
          </a:p>
        </p:txBody>
      </p:sp>
      <p:sp>
        <p:nvSpPr>
          <p:cNvPr id="216" name="Google Shape;216;p30"/>
          <p:cNvSpPr/>
          <p:nvPr/>
        </p:nvSpPr>
        <p:spPr>
          <a:xfrm>
            <a:off x="338875" y="3003900"/>
            <a:ext cx="7789800" cy="12273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800" b="1">
                <a:solidFill>
                  <a:srgbClr val="F16C39"/>
                </a:solidFill>
              </a:rPr>
              <a:t>&gt;</a:t>
            </a:r>
            <a:r>
              <a:rPr lang="en" sz="1800" b="1">
                <a:solidFill>
                  <a:schemeClr val="dk1"/>
                </a:solidFill>
              </a:rPr>
              <a:t> Participatory parity looks at the </a:t>
            </a:r>
            <a:r>
              <a:rPr lang="en" sz="1800" b="1" i="1">
                <a:solidFill>
                  <a:schemeClr val="dk1"/>
                </a:solidFill>
              </a:rPr>
              <a:t>what</a:t>
            </a:r>
            <a:r>
              <a:rPr lang="en" sz="1800" b="1">
                <a:solidFill>
                  <a:schemeClr val="dk1"/>
                </a:solidFill>
              </a:rPr>
              <a:t>, </a:t>
            </a:r>
            <a:r>
              <a:rPr lang="en" sz="1800" b="1" i="1">
                <a:solidFill>
                  <a:schemeClr val="dk1"/>
                </a:solidFill>
              </a:rPr>
              <a:t>who</a:t>
            </a:r>
            <a:r>
              <a:rPr lang="en" sz="1800" b="1">
                <a:solidFill>
                  <a:schemeClr val="dk1"/>
                </a:solidFill>
              </a:rPr>
              <a:t> and </a:t>
            </a:r>
            <a:r>
              <a:rPr lang="en" sz="1800" b="1" i="1">
                <a:solidFill>
                  <a:schemeClr val="dk1"/>
                </a:solidFill>
              </a:rPr>
              <a:t>how </a:t>
            </a:r>
            <a:r>
              <a:rPr lang="en" sz="1800" b="1">
                <a:solidFill>
                  <a:schemeClr val="dk1"/>
                </a:solidFill>
              </a:rPr>
              <a:t>of social justice</a:t>
            </a:r>
            <a:endParaRPr sz="1800" b="1">
              <a:solidFill>
                <a:schemeClr val="dk1"/>
              </a:solidFill>
            </a:endParaRPr>
          </a:p>
          <a:p>
            <a:pPr marL="0" marR="0" lvl="0" indent="0" algn="l" rtl="0">
              <a:spcBef>
                <a:spcPts val="600"/>
              </a:spcBef>
              <a:spcAft>
                <a:spcPts val="0"/>
              </a:spcAft>
              <a:buNone/>
            </a:pPr>
            <a:r>
              <a:rPr lang="en" sz="1800" b="1">
                <a:solidFill>
                  <a:srgbClr val="F16C39"/>
                </a:solidFill>
              </a:rPr>
              <a:t>&gt;</a:t>
            </a:r>
            <a:r>
              <a:rPr lang="en" sz="1800" b="1">
                <a:solidFill>
                  <a:schemeClr val="dk1"/>
                </a:solidFill>
              </a:rPr>
              <a:t> </a:t>
            </a:r>
            <a:r>
              <a:rPr lang="en" sz="1800">
                <a:solidFill>
                  <a:schemeClr val="dk1"/>
                </a:solidFill>
              </a:rPr>
              <a:t>Justice in each dimension can be remedied through </a:t>
            </a:r>
            <a:r>
              <a:rPr lang="en" sz="1800" b="1">
                <a:solidFill>
                  <a:schemeClr val="dk1"/>
                </a:solidFill>
              </a:rPr>
              <a:t>affirmative</a:t>
            </a:r>
            <a:r>
              <a:rPr lang="en" sz="1800">
                <a:solidFill>
                  <a:schemeClr val="dk1"/>
                </a:solidFill>
              </a:rPr>
              <a:t> or </a:t>
            </a:r>
            <a:r>
              <a:rPr lang="en" sz="1800" b="1">
                <a:solidFill>
                  <a:schemeClr val="dk1"/>
                </a:solidFill>
              </a:rPr>
              <a:t>transformative </a:t>
            </a:r>
            <a:r>
              <a:rPr lang="en" sz="1800">
                <a:solidFill>
                  <a:schemeClr val="dk1"/>
                </a:solidFill>
              </a:rPr>
              <a:t>responses. </a:t>
            </a:r>
            <a:endParaRPr sz="1800">
              <a:solidFill>
                <a:schemeClr val="dk1"/>
              </a:solidFill>
            </a:endParaRPr>
          </a:p>
        </p:txBody>
      </p:sp>
      <p:sp>
        <p:nvSpPr>
          <p:cNvPr id="217" name="Google Shape;217;p30"/>
          <p:cNvSpPr txBox="1">
            <a:spLocks noGrp="1"/>
          </p:cNvSpPr>
          <p:nvPr>
            <p:ph type="title"/>
          </p:nvPr>
        </p:nvSpPr>
        <p:spPr>
          <a:xfrm>
            <a:off x="338875" y="4376725"/>
            <a:ext cx="8805000" cy="286500"/>
          </a:xfrm>
          <a:prstGeom prst="rect">
            <a:avLst/>
          </a:prstGeom>
          <a:noFill/>
          <a:ln>
            <a:noFill/>
          </a:ln>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116666"/>
              <a:buFont typeface="Calibri"/>
              <a:buNone/>
            </a:pPr>
            <a:r>
              <a:rPr lang="en" sz="1800"/>
              <a:t>(Thanks to Susan Gredley) </a:t>
            </a:r>
            <a:endParaRPr sz="1800"/>
          </a:p>
        </p:txBody>
      </p:sp>
      <p:sp>
        <p:nvSpPr>
          <p:cNvPr id="218" name="Google Shape;218;p30"/>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rm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1"/>
          <p:cNvSpPr/>
          <p:nvPr/>
        </p:nvSpPr>
        <p:spPr>
          <a:xfrm rot="5400000">
            <a:off x="4124721" y="1338499"/>
            <a:ext cx="1583700" cy="1507500"/>
          </a:xfrm>
          <a:prstGeom prst="hexagon">
            <a:avLst>
              <a:gd name="adj" fmla="val 25000"/>
              <a:gd name="vf" fmla="val 115470"/>
            </a:avLst>
          </a:prstGeom>
          <a:solidFill>
            <a:srgbClr val="FF0000"/>
          </a:solidFill>
          <a:ln w="9525"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224" name="Google Shape;224;p31"/>
          <p:cNvSpPr txBox="1"/>
          <p:nvPr/>
        </p:nvSpPr>
        <p:spPr>
          <a:xfrm>
            <a:off x="4168300" y="1486750"/>
            <a:ext cx="1507500" cy="1208700"/>
          </a:xfrm>
          <a:prstGeom prst="rect">
            <a:avLst/>
          </a:prstGeom>
          <a:noFill/>
          <a:ln>
            <a:noFill/>
          </a:ln>
        </p:spPr>
        <p:txBody>
          <a:bodyPr spcFirstLastPara="1" wrap="square" lIns="74300" tIns="74300" rIns="74300" bIns="74300" anchor="ctr" anchorCtr="0">
            <a:noAutofit/>
          </a:bodyPr>
          <a:lstStyle/>
          <a:p>
            <a:pPr marL="0" lvl="0" indent="0" algn="ctr" rtl="0">
              <a:spcBef>
                <a:spcPts val="0"/>
              </a:spcBef>
              <a:spcAft>
                <a:spcPts val="0"/>
              </a:spcAft>
              <a:buClr>
                <a:schemeClr val="dk1"/>
              </a:buClr>
              <a:buSzPts val="1100"/>
              <a:buFont typeface="Arial"/>
              <a:buNone/>
            </a:pPr>
            <a:r>
              <a:rPr lang="en" b="1">
                <a:solidFill>
                  <a:schemeClr val="lt1"/>
                </a:solidFill>
                <a:highlight>
                  <a:schemeClr val="dk1"/>
                </a:highlight>
              </a:rPr>
              <a:t>Curriculum transformation</a:t>
            </a:r>
            <a:endParaRPr b="0" i="0" u="sng" strike="noStrike" cap="none">
              <a:solidFill>
                <a:schemeClr val="lt1"/>
              </a:solidFill>
              <a:highlight>
                <a:schemeClr val="dk1"/>
              </a:highlight>
              <a:latin typeface="Calibri"/>
              <a:ea typeface="Calibri"/>
              <a:cs typeface="Calibri"/>
              <a:sym typeface="Calibri"/>
            </a:endParaRPr>
          </a:p>
        </p:txBody>
      </p:sp>
      <p:sp>
        <p:nvSpPr>
          <p:cNvPr id="225" name="Google Shape;225;p31"/>
          <p:cNvSpPr/>
          <p:nvPr/>
        </p:nvSpPr>
        <p:spPr>
          <a:xfrm>
            <a:off x="5246394" y="1917142"/>
            <a:ext cx="13491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grpSp>
        <p:nvGrpSpPr>
          <p:cNvPr id="226" name="Google Shape;226;p31"/>
          <p:cNvGrpSpPr/>
          <p:nvPr/>
        </p:nvGrpSpPr>
        <p:grpSpPr>
          <a:xfrm>
            <a:off x="3701825" y="2771725"/>
            <a:ext cx="1175700" cy="1019400"/>
            <a:chOff x="3396300" y="2792550"/>
            <a:chExt cx="1175700" cy="1019400"/>
          </a:xfrm>
        </p:grpSpPr>
        <p:sp>
          <p:nvSpPr>
            <p:cNvPr id="227" name="Google Shape;227;p31"/>
            <p:cNvSpPr/>
            <p:nvPr/>
          </p:nvSpPr>
          <p:spPr>
            <a:xfrm rot="5400000">
              <a:off x="3480125" y="2737200"/>
              <a:ext cx="1019400" cy="1130100"/>
            </a:xfrm>
            <a:prstGeom prst="hexagon">
              <a:avLst>
                <a:gd name="adj" fmla="val 25000"/>
                <a:gd name="vf" fmla="val 115470"/>
              </a:avLst>
            </a:prstGeom>
            <a:solidFill>
              <a:srgbClr val="F1C232"/>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highlight>
                  <a:schemeClr val="lt1"/>
                </a:highlight>
              </a:endParaRPr>
            </a:p>
          </p:txBody>
        </p:sp>
        <p:sp>
          <p:nvSpPr>
            <p:cNvPr id="228" name="Google Shape;228;p31"/>
            <p:cNvSpPr txBox="1"/>
            <p:nvPr/>
          </p:nvSpPr>
          <p:spPr>
            <a:xfrm>
              <a:off x="3396300" y="3032400"/>
              <a:ext cx="1175700" cy="546900"/>
            </a:xfrm>
            <a:prstGeom prst="rect">
              <a:avLst/>
            </a:prstGeom>
            <a:noFill/>
            <a:ln>
              <a:noFill/>
            </a:ln>
          </p:spPr>
          <p:txBody>
            <a:bodyPr spcFirstLastPara="1" wrap="square" lIns="74300" tIns="74300" rIns="74300" bIns="74300" anchor="ctr" anchorCtr="0">
              <a:noAutofit/>
            </a:bodyPr>
            <a:lstStyle/>
            <a:p>
              <a:pPr marL="0" marR="0" lvl="0" indent="0" algn="ctr" rtl="0">
                <a:lnSpc>
                  <a:spcPct val="90000"/>
                </a:lnSpc>
                <a:spcBef>
                  <a:spcPts val="0"/>
                </a:spcBef>
                <a:spcAft>
                  <a:spcPts val="0"/>
                </a:spcAft>
                <a:buClr>
                  <a:schemeClr val="dk1"/>
                </a:buClr>
                <a:buSzPts val="2000"/>
                <a:buFont typeface="Calibri"/>
                <a:buNone/>
              </a:pPr>
              <a:r>
                <a:rPr lang="en" b="1">
                  <a:solidFill>
                    <a:schemeClr val="dk1"/>
                  </a:solidFill>
                </a:rPr>
                <a:t>Multi-</a:t>
              </a:r>
              <a:br>
                <a:rPr lang="en" b="1">
                  <a:solidFill>
                    <a:schemeClr val="dk1"/>
                  </a:solidFill>
                </a:rPr>
              </a:br>
              <a:r>
                <a:rPr lang="en" b="1">
                  <a:solidFill>
                    <a:schemeClr val="dk1"/>
                  </a:solidFill>
                </a:rPr>
                <a:t>lingualism</a:t>
              </a:r>
              <a:endParaRPr b="1" i="0" strike="noStrike" cap="none">
                <a:solidFill>
                  <a:schemeClr val="dk1"/>
                </a:solidFill>
              </a:endParaRPr>
            </a:p>
          </p:txBody>
        </p:sp>
      </p:grpSp>
      <p:sp>
        <p:nvSpPr>
          <p:cNvPr id="229" name="Google Shape;229;p31"/>
          <p:cNvSpPr txBox="1"/>
          <p:nvPr/>
        </p:nvSpPr>
        <p:spPr>
          <a:xfrm>
            <a:off x="5246394" y="1917142"/>
            <a:ext cx="1349100" cy="725400"/>
          </a:xfrm>
          <a:prstGeom prst="rect">
            <a:avLst/>
          </a:prstGeom>
          <a:noFill/>
          <a:ln>
            <a:noFill/>
          </a:ln>
        </p:spPr>
        <p:txBody>
          <a:bodyPr spcFirstLastPara="1" wrap="square" lIns="102875" tIns="102875" rIns="102875" bIns="102875" anchor="ctr" anchorCtr="0">
            <a:noAutofit/>
          </a:bodyPr>
          <a:lstStyle/>
          <a:p>
            <a:pPr marL="0" marR="0" lvl="0" indent="0" algn="l" rtl="0">
              <a:lnSpc>
                <a:spcPct val="90000"/>
              </a:lnSpc>
              <a:spcBef>
                <a:spcPts val="0"/>
              </a:spcBef>
              <a:spcAft>
                <a:spcPts val="0"/>
              </a:spcAft>
              <a:buClr>
                <a:schemeClr val="dk1"/>
              </a:buClr>
              <a:buSzPts val="2700"/>
              <a:buFont typeface="Calibri"/>
              <a:buNone/>
            </a:pPr>
            <a:endParaRPr sz="2700" b="0" i="0" u="sng" strike="noStrike" cap="none">
              <a:solidFill>
                <a:schemeClr val="dk1"/>
              </a:solidFill>
              <a:latin typeface="Calibri"/>
              <a:ea typeface="Calibri"/>
              <a:cs typeface="Calibri"/>
              <a:sym typeface="Calibri"/>
            </a:endParaRPr>
          </a:p>
        </p:txBody>
      </p:sp>
      <p:sp>
        <p:nvSpPr>
          <p:cNvPr id="230" name="Google Shape;230;p31"/>
          <p:cNvSpPr/>
          <p:nvPr/>
        </p:nvSpPr>
        <p:spPr>
          <a:xfrm>
            <a:off x="2243825" y="2943141"/>
            <a:ext cx="13056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231" name="Google Shape;231;p31"/>
          <p:cNvSpPr txBox="1"/>
          <p:nvPr/>
        </p:nvSpPr>
        <p:spPr>
          <a:xfrm>
            <a:off x="2254950" y="4190850"/>
            <a:ext cx="3997500" cy="602400"/>
          </a:xfrm>
          <a:prstGeom prst="rect">
            <a:avLst/>
          </a:prstGeom>
          <a:solidFill>
            <a:srgbClr val="F16C39"/>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en" sz="1800" b="1">
                <a:solidFill>
                  <a:srgbClr val="FFFFFF"/>
                </a:solidFill>
              </a:rPr>
              <a:t>Pedagogical innovation</a:t>
            </a:r>
            <a:endParaRPr sz="1800" b="1" i="0" strike="noStrike" cap="none">
              <a:solidFill>
                <a:srgbClr val="FFFFFF"/>
              </a:solidFill>
            </a:endParaRPr>
          </a:p>
        </p:txBody>
      </p:sp>
      <p:sp>
        <p:nvSpPr>
          <p:cNvPr id="232" name="Google Shape;232;p31"/>
          <p:cNvSpPr/>
          <p:nvPr/>
        </p:nvSpPr>
        <p:spPr>
          <a:xfrm>
            <a:off x="5246394" y="3969139"/>
            <a:ext cx="1349100" cy="725400"/>
          </a:xfrm>
          <a:prstGeom prst="rect">
            <a:avLst/>
          </a:prstGeom>
          <a:noFill/>
          <a:ln>
            <a:noFill/>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233" name="Google Shape;233;p31"/>
          <p:cNvSpPr txBox="1"/>
          <p:nvPr/>
        </p:nvSpPr>
        <p:spPr>
          <a:xfrm>
            <a:off x="5246394" y="3969139"/>
            <a:ext cx="1349100" cy="725400"/>
          </a:xfrm>
          <a:prstGeom prst="rect">
            <a:avLst/>
          </a:prstGeom>
          <a:noFill/>
          <a:ln>
            <a:noFill/>
          </a:ln>
        </p:spPr>
        <p:txBody>
          <a:bodyPr spcFirstLastPara="1" wrap="square" lIns="102875" tIns="102875" rIns="102875" bIns="102875" anchor="ctr" anchorCtr="0">
            <a:noAutofit/>
          </a:bodyPr>
          <a:lstStyle/>
          <a:p>
            <a:pPr marL="0" marR="0" lvl="0" indent="0" algn="l" rtl="0">
              <a:lnSpc>
                <a:spcPct val="90000"/>
              </a:lnSpc>
              <a:spcBef>
                <a:spcPts val="0"/>
              </a:spcBef>
              <a:spcAft>
                <a:spcPts val="0"/>
              </a:spcAft>
              <a:buClr>
                <a:schemeClr val="dk1"/>
              </a:buClr>
              <a:buSzPts val="2700"/>
              <a:buFont typeface="Calibri"/>
              <a:buNone/>
            </a:pPr>
            <a:endParaRPr sz="2700" b="0" i="0" u="sng" strike="noStrike" cap="none">
              <a:solidFill>
                <a:schemeClr val="dk1"/>
              </a:solidFill>
              <a:latin typeface="Calibri"/>
              <a:ea typeface="Calibri"/>
              <a:cs typeface="Calibri"/>
              <a:sym typeface="Calibri"/>
            </a:endParaRPr>
          </a:p>
        </p:txBody>
      </p:sp>
      <p:sp>
        <p:nvSpPr>
          <p:cNvPr id="234" name="Google Shape;234;p31"/>
          <p:cNvSpPr txBox="1">
            <a:spLocks noGrp="1"/>
          </p:cNvSpPr>
          <p:nvPr>
            <p:ph type="title"/>
          </p:nvPr>
        </p:nvSpPr>
        <p:spPr>
          <a:xfrm>
            <a:off x="584700" y="160400"/>
            <a:ext cx="7974600" cy="845100"/>
          </a:xfrm>
          <a:prstGeom prst="rect">
            <a:avLst/>
          </a:prstGeom>
          <a:solidFill>
            <a:srgbClr val="FFFFFF"/>
          </a:solidFill>
        </p:spPr>
        <p:txBody>
          <a:bodyPr spcFirstLastPara="1" wrap="square" lIns="68575" tIns="34275" rIns="68575" bIns="34275" anchor="ctr" anchorCtr="0">
            <a:spAutoFit/>
          </a:bodyPr>
          <a:lstStyle/>
          <a:p>
            <a:pPr marL="0" lvl="0" indent="0" algn="l" rtl="0">
              <a:spcBef>
                <a:spcPts val="800"/>
              </a:spcBef>
              <a:spcAft>
                <a:spcPts val="1600"/>
              </a:spcAft>
              <a:buNone/>
            </a:pPr>
            <a:r>
              <a:rPr lang="en" b="1">
                <a:solidFill>
                  <a:srgbClr val="FF9900"/>
                </a:solidFill>
              </a:rPr>
              <a:t>Social justice drivers for open textbook production at UCT </a:t>
            </a:r>
            <a:endParaRPr b="1">
              <a:solidFill>
                <a:srgbClr val="FF9900"/>
              </a:solidFill>
            </a:endParaRPr>
          </a:p>
        </p:txBody>
      </p:sp>
      <p:sp>
        <p:nvSpPr>
          <p:cNvPr id="235" name="Google Shape;235;p31"/>
          <p:cNvSpPr/>
          <p:nvPr/>
        </p:nvSpPr>
        <p:spPr>
          <a:xfrm rot="5400000">
            <a:off x="2363771" y="1338574"/>
            <a:ext cx="1583700" cy="1507500"/>
          </a:xfrm>
          <a:prstGeom prst="hexagon">
            <a:avLst>
              <a:gd name="adj" fmla="val 25000"/>
              <a:gd name="vf" fmla="val 115470"/>
            </a:avLst>
          </a:prstGeom>
          <a:solidFill>
            <a:schemeClr val="accent5"/>
          </a:solidFill>
          <a:ln w="9525"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p>
        </p:txBody>
      </p:sp>
      <p:sp>
        <p:nvSpPr>
          <p:cNvPr id="236" name="Google Shape;236;p31"/>
          <p:cNvSpPr txBox="1"/>
          <p:nvPr/>
        </p:nvSpPr>
        <p:spPr>
          <a:xfrm>
            <a:off x="2407350" y="1486825"/>
            <a:ext cx="1507500" cy="1208700"/>
          </a:xfrm>
          <a:prstGeom prst="rect">
            <a:avLst/>
          </a:prstGeom>
          <a:noFill/>
          <a:ln>
            <a:noFill/>
          </a:ln>
        </p:spPr>
        <p:txBody>
          <a:bodyPr spcFirstLastPara="1" wrap="square" lIns="74300" tIns="74300" rIns="74300" bIns="74300" anchor="ctr" anchorCtr="0">
            <a:noAutofit/>
          </a:bodyPr>
          <a:lstStyle/>
          <a:p>
            <a:pPr marL="0" lvl="0" indent="0" algn="ctr" rtl="0">
              <a:spcBef>
                <a:spcPts val="0"/>
              </a:spcBef>
              <a:spcAft>
                <a:spcPts val="0"/>
              </a:spcAft>
              <a:buClr>
                <a:schemeClr val="dk1"/>
              </a:buClr>
              <a:buSzPts val="1100"/>
              <a:buFont typeface="Arial"/>
              <a:buNone/>
            </a:pPr>
            <a:r>
              <a:rPr lang="en" b="1">
                <a:solidFill>
                  <a:schemeClr val="lt1"/>
                </a:solidFill>
                <a:highlight>
                  <a:schemeClr val="dk1"/>
                </a:highlight>
              </a:rPr>
              <a:t>Affordable access</a:t>
            </a:r>
            <a:endParaRPr b="0" i="0" u="sng" strike="noStrike" cap="none">
              <a:solidFill>
                <a:schemeClr val="lt1"/>
              </a:solidFill>
              <a:highlight>
                <a:schemeClr val="dk1"/>
              </a:highlight>
              <a:latin typeface="Calibri"/>
              <a:ea typeface="Calibri"/>
              <a:cs typeface="Calibri"/>
              <a:sym typeface="Calibri"/>
            </a:endParaRPr>
          </a:p>
        </p:txBody>
      </p:sp>
      <p:grpSp>
        <p:nvGrpSpPr>
          <p:cNvPr id="237" name="Google Shape;237;p31"/>
          <p:cNvGrpSpPr/>
          <p:nvPr/>
        </p:nvGrpSpPr>
        <p:grpSpPr>
          <a:xfrm>
            <a:off x="5116941" y="2789132"/>
            <a:ext cx="1021929" cy="1019414"/>
            <a:chOff x="5116650" y="2700412"/>
            <a:chExt cx="1288200" cy="1026600"/>
          </a:xfrm>
        </p:grpSpPr>
        <p:sp>
          <p:nvSpPr>
            <p:cNvPr id="238" name="Google Shape;238;p31"/>
            <p:cNvSpPr/>
            <p:nvPr/>
          </p:nvSpPr>
          <p:spPr>
            <a:xfrm rot="5400000">
              <a:off x="5247450" y="2569612"/>
              <a:ext cx="1026600" cy="1288200"/>
            </a:xfrm>
            <a:prstGeom prst="hexagon">
              <a:avLst>
                <a:gd name="adj" fmla="val 25000"/>
                <a:gd name="vf" fmla="val 115470"/>
              </a:avLst>
            </a:prstGeom>
            <a:solidFill>
              <a:srgbClr val="F1C232"/>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u="sng">
                <a:highlight>
                  <a:schemeClr val="lt1"/>
                </a:highlight>
              </a:endParaRPr>
            </a:p>
          </p:txBody>
        </p:sp>
        <p:sp>
          <p:nvSpPr>
            <p:cNvPr id="239" name="Google Shape;239;p31"/>
            <p:cNvSpPr txBox="1"/>
            <p:nvPr/>
          </p:nvSpPr>
          <p:spPr>
            <a:xfrm>
              <a:off x="5258744" y="2926247"/>
              <a:ext cx="1005000" cy="558600"/>
            </a:xfrm>
            <a:prstGeom prst="rect">
              <a:avLst/>
            </a:prstGeom>
            <a:noFill/>
            <a:ln>
              <a:noFill/>
            </a:ln>
          </p:spPr>
          <p:txBody>
            <a:bodyPr spcFirstLastPara="1" wrap="square" lIns="74300" tIns="74300" rIns="74300" bIns="74300" anchor="ctr" anchorCtr="0">
              <a:noAutofit/>
            </a:bodyPr>
            <a:lstStyle/>
            <a:p>
              <a:pPr marL="0" marR="0" lvl="0" indent="0" algn="ctr" rtl="0">
                <a:lnSpc>
                  <a:spcPct val="90000"/>
                </a:lnSpc>
                <a:spcBef>
                  <a:spcPts val="0"/>
                </a:spcBef>
                <a:spcAft>
                  <a:spcPts val="0"/>
                </a:spcAft>
                <a:buClr>
                  <a:schemeClr val="dk1"/>
                </a:buClr>
                <a:buSzPts val="2000"/>
                <a:buFont typeface="Calibri"/>
                <a:buNone/>
              </a:pPr>
              <a:r>
                <a:rPr lang="en" b="1">
                  <a:solidFill>
                    <a:schemeClr val="dk1"/>
                  </a:solidFill>
                </a:rPr>
                <a:t>Locali-</a:t>
              </a:r>
              <a:br>
                <a:rPr lang="en" b="1">
                  <a:solidFill>
                    <a:schemeClr val="dk1"/>
                  </a:solidFill>
                </a:rPr>
              </a:br>
              <a:r>
                <a:rPr lang="en" b="1">
                  <a:solidFill>
                    <a:schemeClr val="dk1"/>
                  </a:solidFill>
                </a:rPr>
                <a:t>sation</a:t>
              </a:r>
              <a:endParaRPr b="1" i="0" strike="noStrike" cap="none">
                <a:solidFill>
                  <a:schemeClr val="dk1"/>
                </a:solidFil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2"/>
          <p:cNvSpPr txBox="1">
            <a:spLocks noGrp="1"/>
          </p:cNvSpPr>
          <p:nvPr>
            <p:ph type="body" idx="4294967295"/>
          </p:nvPr>
        </p:nvSpPr>
        <p:spPr>
          <a:xfrm>
            <a:off x="628650" y="249744"/>
            <a:ext cx="7886700" cy="3263400"/>
          </a:xfrm>
          <a:prstGeom prst="rect">
            <a:avLst/>
          </a:prstGeom>
          <a:noFill/>
          <a:ln>
            <a:noFill/>
          </a:ln>
        </p:spPr>
        <p:txBody>
          <a:bodyPr spcFirstLastPara="1" wrap="square" lIns="91425" tIns="91425" rIns="91425" bIns="91425" anchor="t" anchorCtr="0">
            <a:noAutofit/>
          </a:bodyPr>
          <a:lstStyle/>
          <a:p>
            <a:pPr marL="457200" lvl="0" indent="0" algn="l" rtl="0">
              <a:lnSpc>
                <a:spcPct val="90000"/>
              </a:lnSpc>
              <a:spcBef>
                <a:spcPts val="0"/>
              </a:spcBef>
              <a:spcAft>
                <a:spcPts val="0"/>
              </a:spcAft>
              <a:buClr>
                <a:schemeClr val="dk1"/>
              </a:buClr>
              <a:buSzPts val="2100"/>
              <a:buNone/>
            </a:pPr>
            <a:endParaRPr/>
          </a:p>
          <a:p>
            <a:pPr marL="457200" lvl="0" indent="0" algn="l" rtl="0">
              <a:lnSpc>
                <a:spcPct val="90000"/>
              </a:lnSpc>
              <a:spcBef>
                <a:spcPts val="1600"/>
              </a:spcBef>
              <a:spcAft>
                <a:spcPts val="0"/>
              </a:spcAft>
              <a:buClr>
                <a:schemeClr val="dk1"/>
              </a:buClr>
              <a:buSzPts val="2100"/>
              <a:buNone/>
            </a:pPr>
            <a:endParaRPr/>
          </a:p>
          <a:p>
            <a:pPr marL="0" lvl="0" indent="0" algn="l" rtl="0">
              <a:lnSpc>
                <a:spcPct val="90000"/>
              </a:lnSpc>
              <a:spcBef>
                <a:spcPts val="1600"/>
              </a:spcBef>
              <a:spcAft>
                <a:spcPts val="1600"/>
              </a:spcAft>
              <a:buClr>
                <a:schemeClr val="dk1"/>
              </a:buClr>
              <a:buSzPts val="2100"/>
              <a:buNone/>
            </a:pPr>
            <a:endParaRPr/>
          </a:p>
        </p:txBody>
      </p:sp>
      <p:graphicFrame>
        <p:nvGraphicFramePr>
          <p:cNvPr id="245" name="Google Shape;245;p32"/>
          <p:cNvGraphicFramePr/>
          <p:nvPr/>
        </p:nvGraphicFramePr>
        <p:xfrm>
          <a:off x="512285" y="27599"/>
          <a:ext cx="3000000" cy="3000000"/>
        </p:xfrm>
        <a:graphic>
          <a:graphicData uri="http://schemas.openxmlformats.org/drawingml/2006/table">
            <a:tbl>
              <a:tblPr>
                <a:noFill/>
                <a:tableStyleId>{57CE8119-9B0E-467C-870A-4EB60A994F04}</a:tableStyleId>
              </a:tblPr>
              <a:tblGrid>
                <a:gridCol w="2152225">
                  <a:extLst>
                    <a:ext uri="{9D8B030D-6E8A-4147-A177-3AD203B41FA5}">
                      <a16:colId xmlns:a16="http://schemas.microsoft.com/office/drawing/2014/main" val="20000"/>
                    </a:ext>
                  </a:extLst>
                </a:gridCol>
                <a:gridCol w="2363900">
                  <a:extLst>
                    <a:ext uri="{9D8B030D-6E8A-4147-A177-3AD203B41FA5}">
                      <a16:colId xmlns:a16="http://schemas.microsoft.com/office/drawing/2014/main" val="20001"/>
                    </a:ext>
                  </a:extLst>
                </a:gridCol>
                <a:gridCol w="3498650">
                  <a:extLst>
                    <a:ext uri="{9D8B030D-6E8A-4147-A177-3AD203B41FA5}">
                      <a16:colId xmlns:a16="http://schemas.microsoft.com/office/drawing/2014/main" val="20002"/>
                    </a:ext>
                  </a:extLst>
                </a:gridCol>
              </a:tblGrid>
              <a:tr h="621575">
                <a:tc>
                  <a:txBody>
                    <a:bodyPr/>
                    <a:lstStyle/>
                    <a:p>
                      <a:pPr marL="0" marR="0" lvl="0" indent="0" algn="l" rtl="0">
                        <a:spcBef>
                          <a:spcPts val="0"/>
                        </a:spcBef>
                        <a:spcAft>
                          <a:spcPts val="0"/>
                        </a:spcAft>
                        <a:buClr>
                          <a:schemeClr val="dk1"/>
                        </a:buClr>
                        <a:buSzPts val="1600"/>
                        <a:buFont typeface="Calibri"/>
                        <a:buNone/>
                      </a:pPr>
                      <a:r>
                        <a:rPr lang="en" sz="1600" b="1" u="none" strike="noStrike" cap="none"/>
                        <a:t>Drivers/motivation</a:t>
                      </a:r>
                      <a:endParaRPr sz="1600" b="1" u="none" strike="noStrike" cap="none"/>
                    </a:p>
                  </a:txBody>
                  <a:tcPr marL="91425" marR="91425" marT="91425" marB="91425"/>
                </a:tc>
                <a:tc>
                  <a:txBody>
                    <a:bodyPr/>
                    <a:lstStyle/>
                    <a:p>
                      <a:pPr marL="0" marR="0" lvl="0" indent="0" algn="l" rtl="0">
                        <a:spcBef>
                          <a:spcPts val="0"/>
                        </a:spcBef>
                        <a:spcAft>
                          <a:spcPts val="0"/>
                        </a:spcAft>
                        <a:buClr>
                          <a:schemeClr val="dk1"/>
                        </a:buClr>
                        <a:buSzPts val="1600"/>
                        <a:buFont typeface="Calibri"/>
                        <a:buNone/>
                      </a:pPr>
                      <a:r>
                        <a:rPr lang="en" sz="1600" b="1" u="none" strike="noStrike" cap="none"/>
                        <a:t>Social Justice dimension </a:t>
                      </a:r>
                      <a:endParaRPr sz="1600" b="1" u="none" strike="noStrike" cap="none"/>
                    </a:p>
                    <a:p>
                      <a:pPr marL="0" marR="0" lvl="0" indent="0" algn="l" rtl="0">
                        <a:spcBef>
                          <a:spcPts val="0"/>
                        </a:spcBef>
                        <a:spcAft>
                          <a:spcPts val="0"/>
                        </a:spcAft>
                        <a:buClr>
                          <a:schemeClr val="dk1"/>
                        </a:buClr>
                        <a:buSzPts val="1600"/>
                        <a:buFont typeface="Calibri"/>
                        <a:buNone/>
                      </a:pPr>
                      <a:r>
                        <a:rPr lang="en" sz="1600" b="1" u="none" strike="noStrike" cap="none"/>
                        <a:t>(Fraser, 2005)</a:t>
                      </a:r>
                      <a:endParaRPr sz="1600" b="1" u="none" strike="noStrike" cap="none"/>
                    </a:p>
                  </a:txBody>
                  <a:tcPr marL="91425" marR="91425" marT="91425" marB="91425"/>
                </a:tc>
                <a:tc>
                  <a:txBody>
                    <a:bodyPr/>
                    <a:lstStyle/>
                    <a:p>
                      <a:pPr marL="0" marR="0" lvl="0" indent="0" algn="l" rtl="0">
                        <a:spcBef>
                          <a:spcPts val="0"/>
                        </a:spcBef>
                        <a:spcAft>
                          <a:spcPts val="0"/>
                        </a:spcAft>
                        <a:buClr>
                          <a:schemeClr val="dk1"/>
                        </a:buClr>
                        <a:buSzPts val="1600"/>
                        <a:buFont typeface="Calibri"/>
                        <a:buNone/>
                      </a:pPr>
                      <a:r>
                        <a:rPr lang="en" sz="1600" b="1"/>
                        <a:t>The role of the Open Textbook: </a:t>
                      </a:r>
                      <a:r>
                        <a:rPr lang="en" sz="1600" b="1" u="none" strike="noStrike" cap="none"/>
                        <a:t>Affirmative and transformative responses</a:t>
                      </a:r>
                      <a:endParaRPr sz="1600" b="1" u="none" strike="noStrike" cap="none"/>
                    </a:p>
                  </a:txBody>
                  <a:tcPr marL="91425" marR="91425" marT="91425" marB="91425"/>
                </a:tc>
                <a:extLst>
                  <a:ext uri="{0D108BD9-81ED-4DB2-BD59-A6C34878D82A}">
                    <a16:rowId xmlns:a16="http://schemas.microsoft.com/office/drawing/2014/main" val="10000"/>
                  </a:ext>
                </a:extLst>
              </a:tr>
              <a:tr h="932400">
                <a:tc>
                  <a:txBody>
                    <a:bodyPr/>
                    <a:lstStyle/>
                    <a:p>
                      <a:pPr marL="0" marR="0" lvl="0" indent="0" algn="l" rtl="0">
                        <a:lnSpc>
                          <a:spcPct val="100000"/>
                        </a:lnSpc>
                        <a:spcBef>
                          <a:spcPts val="0"/>
                        </a:spcBef>
                        <a:spcAft>
                          <a:spcPts val="0"/>
                        </a:spcAft>
                        <a:buClr>
                          <a:schemeClr val="dk1"/>
                        </a:buClr>
                        <a:buSzPts val="1400"/>
                        <a:buFont typeface="Calibri"/>
                        <a:buNone/>
                      </a:pP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solidFill>
                          <a:srgbClr val="FF9900"/>
                        </a:solidFill>
                      </a:endParaRPr>
                    </a:p>
                  </a:txBody>
                  <a:tcPr marL="91425" marR="91425" marT="91425" marB="91425"/>
                </a:tc>
                <a:extLst>
                  <a:ext uri="{0D108BD9-81ED-4DB2-BD59-A6C34878D82A}">
                    <a16:rowId xmlns:a16="http://schemas.microsoft.com/office/drawing/2014/main" val="10001"/>
                  </a:ext>
                </a:extLst>
              </a:tr>
              <a:tr h="932400">
                <a:tc>
                  <a:txBody>
                    <a:bodyPr/>
                    <a:lstStyle/>
                    <a:p>
                      <a:pPr marL="0" marR="0" lvl="0" indent="0" algn="l" rtl="0">
                        <a:lnSpc>
                          <a:spcPct val="100000"/>
                        </a:lnSpc>
                        <a:spcBef>
                          <a:spcPts val="0"/>
                        </a:spcBef>
                        <a:spcAft>
                          <a:spcPts val="0"/>
                        </a:spcAft>
                        <a:buClr>
                          <a:schemeClr val="dk1"/>
                        </a:buClr>
                        <a:buSzPts val="1400"/>
                        <a:buFont typeface="Calibri"/>
                        <a:buNone/>
                      </a:pP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800"/>
                        <a:buFont typeface="Arial"/>
                        <a:buNone/>
                      </a:pPr>
                      <a:endParaRPr sz="1400" b="1"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solidFill>
                          <a:srgbClr val="FF9900"/>
                        </a:solidFill>
                      </a:endParaRPr>
                    </a:p>
                  </a:txBody>
                  <a:tcPr marL="91425" marR="91425" marT="91425" marB="91425"/>
                </a:tc>
                <a:extLst>
                  <a:ext uri="{0D108BD9-81ED-4DB2-BD59-A6C34878D82A}">
                    <a16:rowId xmlns:a16="http://schemas.microsoft.com/office/drawing/2014/main" val="10002"/>
                  </a:ext>
                </a:extLst>
              </a:tr>
              <a:tr h="1394250">
                <a:tc>
                  <a:txBody>
                    <a:bodyPr/>
                    <a:lstStyle/>
                    <a:p>
                      <a:pPr marL="0" marR="0" lvl="0" indent="0" algn="l" rtl="0">
                        <a:lnSpc>
                          <a:spcPct val="100000"/>
                        </a:lnSpc>
                        <a:spcBef>
                          <a:spcPts val="0"/>
                        </a:spcBef>
                        <a:spcAft>
                          <a:spcPts val="0"/>
                        </a:spcAft>
                        <a:buClr>
                          <a:schemeClr val="dk1"/>
                        </a:buClr>
                        <a:buSzPts val="1400"/>
                        <a:buFont typeface="Calibri"/>
                        <a:buNone/>
                      </a:pP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solidFill>
                          <a:srgbClr val="FF9900"/>
                        </a:solidFill>
                      </a:endParaRPr>
                    </a:p>
                  </a:txBody>
                  <a:tcPr marL="91425" marR="91425" marT="91425" marB="91425"/>
                </a:tc>
                <a:extLst>
                  <a:ext uri="{0D108BD9-81ED-4DB2-BD59-A6C34878D82A}">
                    <a16:rowId xmlns:a16="http://schemas.microsoft.com/office/drawing/2014/main" val="10003"/>
                  </a:ext>
                </a:extLst>
              </a:tr>
              <a:tr h="1186700">
                <a:tc>
                  <a:txBody>
                    <a:bodyPr/>
                    <a:lstStyle/>
                    <a:p>
                      <a:pPr marL="0" marR="0" lvl="0" indent="0" algn="l" rtl="0">
                        <a:lnSpc>
                          <a:spcPct val="100000"/>
                        </a:lnSpc>
                        <a:spcBef>
                          <a:spcPts val="0"/>
                        </a:spcBef>
                        <a:spcAft>
                          <a:spcPts val="0"/>
                        </a:spcAft>
                        <a:buClr>
                          <a:schemeClr val="dk1"/>
                        </a:buClr>
                        <a:buSzPts val="800"/>
                        <a:buFont typeface="Arial"/>
                        <a:buNone/>
                      </a:pP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800"/>
                        <a:buFont typeface="Arial"/>
                        <a:buNone/>
                      </a:pPr>
                      <a:endParaRPr sz="1400" b="1" u="none" strike="noStrike" cap="none"/>
                    </a:p>
                  </a:txBody>
                  <a:tcPr marL="91425" marR="91425" marT="91425" marB="91425"/>
                </a:tc>
                <a:tc>
                  <a:txBody>
                    <a:bodyPr/>
                    <a:lstStyle/>
                    <a:p>
                      <a:pPr marL="0" marR="0" lvl="0" indent="0" algn="l" rtl="0">
                        <a:lnSpc>
                          <a:spcPct val="100000"/>
                        </a:lnSpc>
                        <a:spcBef>
                          <a:spcPts val="0"/>
                        </a:spcBef>
                        <a:spcAft>
                          <a:spcPts val="0"/>
                        </a:spcAft>
                        <a:buClr>
                          <a:schemeClr val="dk1"/>
                        </a:buClr>
                        <a:buSzPts val="1400"/>
                        <a:buFont typeface="Calibri"/>
                        <a:buNone/>
                      </a:pPr>
                      <a:endParaRPr sz="1400" b="1" u="none" strike="noStrike" cap="none">
                        <a:solidFill>
                          <a:srgbClr val="FF9900"/>
                        </a:solidFill>
                      </a:endParaRPr>
                    </a:p>
                  </a:txBody>
                  <a:tcPr marL="91425" marR="91425" marT="91425" marB="91425"/>
                </a:tc>
                <a:extLst>
                  <a:ext uri="{0D108BD9-81ED-4DB2-BD59-A6C34878D82A}">
                    <a16:rowId xmlns:a16="http://schemas.microsoft.com/office/drawing/2014/main" val="10004"/>
                  </a:ext>
                </a:extLst>
              </a:tr>
            </a:tbl>
          </a:graphicData>
        </a:graphic>
      </p:graphicFrame>
      <p:sp>
        <p:nvSpPr>
          <p:cNvPr id="246" name="Google Shape;246;p32"/>
          <p:cNvSpPr txBox="1"/>
          <p:nvPr/>
        </p:nvSpPr>
        <p:spPr>
          <a:xfrm>
            <a:off x="570107" y="1087244"/>
            <a:ext cx="16713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a:solidFill>
                  <a:schemeClr val="dk1"/>
                </a:solidFill>
                <a:latin typeface="Calibri"/>
                <a:ea typeface="Calibri"/>
                <a:cs typeface="Calibri"/>
                <a:sym typeface="Calibri"/>
              </a:rPr>
              <a:t>Affordable access</a:t>
            </a:r>
            <a:endParaRPr sz="1100"/>
          </a:p>
        </p:txBody>
      </p:sp>
      <p:sp>
        <p:nvSpPr>
          <p:cNvPr id="247" name="Google Shape;247;p32"/>
          <p:cNvSpPr txBox="1"/>
          <p:nvPr/>
        </p:nvSpPr>
        <p:spPr>
          <a:xfrm>
            <a:off x="2810107" y="869800"/>
            <a:ext cx="1865100" cy="715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Economic (maldistribution of resources)</a:t>
            </a:r>
            <a:endParaRPr sz="1100"/>
          </a:p>
        </p:txBody>
      </p:sp>
      <p:sp>
        <p:nvSpPr>
          <p:cNvPr id="248" name="Google Shape;248;p32"/>
          <p:cNvSpPr txBox="1"/>
          <p:nvPr/>
        </p:nvSpPr>
        <p:spPr>
          <a:xfrm>
            <a:off x="5118410" y="1087244"/>
            <a:ext cx="24003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rgbClr val="FF9900"/>
                </a:solidFill>
                <a:latin typeface="Calibri"/>
                <a:ea typeface="Calibri"/>
                <a:cs typeface="Calibri"/>
                <a:sym typeface="Calibri"/>
              </a:rPr>
              <a:t>Saving students money</a:t>
            </a:r>
            <a:endParaRPr sz="1100"/>
          </a:p>
        </p:txBody>
      </p:sp>
      <p:sp>
        <p:nvSpPr>
          <p:cNvPr id="249" name="Google Shape;249;p32"/>
          <p:cNvSpPr txBox="1"/>
          <p:nvPr/>
        </p:nvSpPr>
        <p:spPr>
          <a:xfrm>
            <a:off x="628650" y="2107580"/>
            <a:ext cx="14541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a:solidFill>
                  <a:schemeClr val="dk1"/>
                </a:solidFill>
                <a:latin typeface="Calibri"/>
                <a:ea typeface="Calibri"/>
                <a:cs typeface="Calibri"/>
                <a:sym typeface="Calibri"/>
              </a:rPr>
              <a:t>Multilingualism</a:t>
            </a:r>
            <a:endParaRPr sz="1100"/>
          </a:p>
        </p:txBody>
      </p:sp>
      <p:sp>
        <p:nvSpPr>
          <p:cNvPr id="250" name="Google Shape;250;p32"/>
          <p:cNvSpPr txBox="1"/>
          <p:nvPr/>
        </p:nvSpPr>
        <p:spPr>
          <a:xfrm>
            <a:off x="2810107" y="1898499"/>
            <a:ext cx="1761900" cy="5001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Cultural (misrecognition)</a:t>
            </a:r>
            <a:endParaRPr sz="1100"/>
          </a:p>
        </p:txBody>
      </p:sp>
      <p:sp>
        <p:nvSpPr>
          <p:cNvPr id="251" name="Google Shape;251;p32"/>
          <p:cNvSpPr txBox="1"/>
          <p:nvPr/>
        </p:nvSpPr>
        <p:spPr>
          <a:xfrm>
            <a:off x="5135124" y="1781400"/>
            <a:ext cx="2935500" cy="9312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rgbClr val="FF9900"/>
                </a:solidFill>
                <a:latin typeface="Calibri"/>
                <a:ea typeface="Calibri"/>
                <a:cs typeface="Calibri"/>
                <a:sym typeface="Calibri"/>
              </a:rPr>
              <a:t>Terminology in Chemistry and Statistics translated into local languages with the help of students</a:t>
            </a:r>
            <a:endParaRPr sz="1100"/>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52" name="Google Shape;252;p32"/>
          <p:cNvSpPr txBox="1"/>
          <p:nvPr/>
        </p:nvSpPr>
        <p:spPr>
          <a:xfrm>
            <a:off x="628650" y="2927195"/>
            <a:ext cx="1612800" cy="715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a:solidFill>
                  <a:schemeClr val="dk1"/>
                </a:solidFill>
                <a:latin typeface="Calibri"/>
                <a:ea typeface="Calibri"/>
                <a:cs typeface="Calibri"/>
                <a:sym typeface="Calibri"/>
              </a:rPr>
              <a:t>Curriculum transformation</a:t>
            </a:r>
            <a:endParaRPr sz="1100"/>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53" name="Google Shape;253;p32"/>
          <p:cNvSpPr txBox="1"/>
          <p:nvPr/>
        </p:nvSpPr>
        <p:spPr>
          <a:xfrm>
            <a:off x="2791985" y="2585611"/>
            <a:ext cx="2033700" cy="15777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chemeClr val="dk1"/>
              </a:buClr>
              <a:buSzPts val="1400"/>
              <a:buFont typeface="Calibri"/>
              <a:buNone/>
            </a:pPr>
            <a:r>
              <a:rPr lang="en" sz="1400" b="1">
                <a:solidFill>
                  <a:schemeClr val="dk1"/>
                </a:solidFill>
                <a:latin typeface="Calibri"/>
                <a:ea typeface="Calibri"/>
                <a:cs typeface="Calibri"/>
                <a:sym typeface="Calibri"/>
              </a:rPr>
              <a:t>Cultural (misrecognition of culture and identities)</a:t>
            </a:r>
            <a:endParaRPr sz="1100"/>
          </a:p>
          <a:p>
            <a:pPr marL="0" marR="0" lvl="0" indent="0" algn="l" rtl="0">
              <a:lnSpc>
                <a:spcPct val="100000"/>
              </a:lnSpc>
              <a:spcBef>
                <a:spcPts val="0"/>
              </a:spcBef>
              <a:spcAft>
                <a:spcPts val="0"/>
              </a:spcAft>
              <a:buClr>
                <a:schemeClr val="dk1"/>
              </a:buClr>
              <a:buSzPts val="1400"/>
              <a:buFont typeface="Calibri"/>
              <a:buNone/>
            </a:pPr>
            <a:r>
              <a:rPr lang="en" sz="1400" b="1">
                <a:solidFill>
                  <a:schemeClr val="dk1"/>
                </a:solidFill>
                <a:latin typeface="Calibri"/>
                <a:ea typeface="Calibri"/>
                <a:cs typeface="Calibri"/>
                <a:sym typeface="Calibri"/>
              </a:rPr>
              <a:t>&amp;</a:t>
            </a:r>
            <a:endParaRPr sz="1100"/>
          </a:p>
          <a:p>
            <a:pPr marL="0" marR="0" lvl="0" indent="0" algn="l" rtl="0">
              <a:lnSpc>
                <a:spcPct val="100000"/>
              </a:lnSpc>
              <a:spcBef>
                <a:spcPts val="0"/>
              </a:spcBef>
              <a:spcAft>
                <a:spcPts val="0"/>
              </a:spcAft>
              <a:buClr>
                <a:schemeClr val="dk1"/>
              </a:buClr>
              <a:buSzPts val="800"/>
              <a:buFont typeface="Arial"/>
              <a:buNone/>
            </a:pPr>
            <a:r>
              <a:rPr lang="en" sz="1400" b="1">
                <a:solidFill>
                  <a:schemeClr val="dk1"/>
                </a:solidFill>
                <a:latin typeface="Calibri"/>
                <a:ea typeface="Calibri"/>
                <a:cs typeface="Calibri"/>
                <a:sym typeface="Calibri"/>
              </a:rPr>
              <a:t>Political (misrepresentation or exclusion of voice)</a:t>
            </a:r>
            <a:endParaRPr sz="1100"/>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54" name="Google Shape;254;p32"/>
          <p:cNvSpPr txBox="1"/>
          <p:nvPr/>
        </p:nvSpPr>
        <p:spPr>
          <a:xfrm>
            <a:off x="5143500" y="2651206"/>
            <a:ext cx="3203100" cy="11466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FF9900"/>
              </a:buClr>
              <a:buSzPts val="1400"/>
              <a:buFont typeface="Calibri"/>
              <a:buNone/>
            </a:pPr>
            <a:r>
              <a:rPr lang="en" sz="1400" b="1">
                <a:solidFill>
                  <a:srgbClr val="FF9900"/>
                </a:solidFill>
                <a:latin typeface="Calibri"/>
                <a:ea typeface="Calibri"/>
                <a:cs typeface="Calibri"/>
                <a:sym typeface="Calibri"/>
              </a:rPr>
              <a:t>Inclusion of local cases and examples, making textbooks relevant</a:t>
            </a:r>
            <a:endParaRPr sz="1100"/>
          </a:p>
          <a:p>
            <a:pPr marL="0" marR="0" lvl="0" indent="0" algn="l" rtl="0">
              <a:lnSpc>
                <a:spcPct val="100000"/>
              </a:lnSpc>
              <a:spcBef>
                <a:spcPts val="0"/>
              </a:spcBef>
              <a:spcAft>
                <a:spcPts val="0"/>
              </a:spcAft>
              <a:buClr>
                <a:schemeClr val="dk1"/>
              </a:buClr>
              <a:buSzPts val="1400"/>
              <a:buFont typeface="Calibri"/>
              <a:buNone/>
            </a:pPr>
            <a:endParaRPr sz="1400" b="1">
              <a:solidFill>
                <a:srgbClr val="FF9900"/>
              </a:solidFill>
              <a:latin typeface="Calibri"/>
              <a:ea typeface="Calibri"/>
              <a:cs typeface="Calibri"/>
              <a:sym typeface="Calibri"/>
            </a:endParaRPr>
          </a:p>
          <a:p>
            <a:pPr marL="0" marR="0" lvl="0" indent="0" algn="l" rtl="0">
              <a:spcBef>
                <a:spcPts val="0"/>
              </a:spcBef>
              <a:spcAft>
                <a:spcPts val="0"/>
              </a:spcAft>
              <a:buClr>
                <a:schemeClr val="dk1"/>
              </a:buClr>
              <a:buSzPts val="800"/>
              <a:buFont typeface="Arial"/>
              <a:buNone/>
            </a:pPr>
            <a:r>
              <a:rPr lang="en" sz="1400" b="1">
                <a:solidFill>
                  <a:srgbClr val="FF9900"/>
                </a:solidFill>
                <a:latin typeface="Calibri"/>
                <a:ea typeface="Calibri"/>
                <a:cs typeface="Calibri"/>
                <a:sym typeface="Calibri"/>
              </a:rPr>
              <a:t>Collaboration with colleagues and students (empowering and giving voice)</a:t>
            </a:r>
            <a:endParaRPr sz="1100"/>
          </a:p>
        </p:txBody>
      </p:sp>
      <p:sp>
        <p:nvSpPr>
          <p:cNvPr id="255" name="Google Shape;255;p32"/>
          <p:cNvSpPr txBox="1"/>
          <p:nvPr/>
        </p:nvSpPr>
        <p:spPr>
          <a:xfrm>
            <a:off x="628650" y="4181708"/>
            <a:ext cx="1454100" cy="715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a:solidFill>
                  <a:schemeClr val="dk1"/>
                </a:solidFill>
                <a:latin typeface="Calibri"/>
                <a:ea typeface="Calibri"/>
                <a:cs typeface="Calibri"/>
                <a:sym typeface="Calibri"/>
              </a:rPr>
              <a:t>Pedagogical innovation</a:t>
            </a:r>
            <a:endParaRPr sz="1100"/>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56" name="Google Shape;256;p32"/>
          <p:cNvSpPr txBox="1"/>
          <p:nvPr/>
        </p:nvSpPr>
        <p:spPr>
          <a:xfrm>
            <a:off x="2810107" y="4098070"/>
            <a:ext cx="1865100" cy="9312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b="1">
                <a:solidFill>
                  <a:schemeClr val="dk1"/>
                </a:solidFill>
                <a:latin typeface="Calibri"/>
                <a:ea typeface="Calibri"/>
                <a:cs typeface="Calibri"/>
                <a:sym typeface="Calibri"/>
              </a:rPr>
              <a:t>Political (misrepresentation or exclusion of voice)</a:t>
            </a:r>
            <a:endParaRPr sz="1100"/>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57" name="Google Shape;257;p32"/>
          <p:cNvSpPr txBox="1"/>
          <p:nvPr/>
        </p:nvSpPr>
        <p:spPr>
          <a:xfrm>
            <a:off x="5160228" y="4102178"/>
            <a:ext cx="2910300" cy="7158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FF9900"/>
              </a:buClr>
              <a:buSzPts val="1400"/>
              <a:buFont typeface="Calibri"/>
              <a:buNone/>
            </a:pPr>
            <a:r>
              <a:rPr lang="en" sz="1400" b="1" i="1">
                <a:solidFill>
                  <a:srgbClr val="FF9900"/>
                </a:solidFill>
                <a:latin typeface="Calibri"/>
                <a:ea typeface="Calibri"/>
                <a:cs typeface="Calibri"/>
                <a:sym typeface="Calibri"/>
              </a:rPr>
              <a:t>Two examples of changing ‘classroom’ practice to deliberately include students as content creators</a:t>
            </a:r>
            <a:endParaRPr sz="1100" i="1"/>
          </a:p>
        </p:txBody>
      </p:sp>
      <p:sp>
        <p:nvSpPr>
          <p:cNvPr id="258" name="Google Shape;258;p32"/>
          <p:cNvSpPr txBox="1">
            <a:spLocks noGrp="1"/>
          </p:cNvSpPr>
          <p:nvPr>
            <p:ph type="sldNum" idx="12"/>
          </p:nvPr>
        </p:nvSpPr>
        <p:spPr>
          <a:xfrm>
            <a:off x="6354343" y="3497413"/>
            <a:ext cx="411600" cy="2952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5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pic>
        <p:nvPicPr>
          <p:cNvPr id="75" name="Google Shape;75;p15" descr="idrc_logo.png"/>
          <p:cNvPicPr preferRelativeResize="0"/>
          <p:nvPr/>
        </p:nvPicPr>
        <p:blipFill rotWithShape="1">
          <a:blip r:embed="rId3">
            <a:alphaModFix/>
          </a:blip>
          <a:srcRect/>
          <a:stretch/>
        </p:blipFill>
        <p:spPr>
          <a:xfrm>
            <a:off x="3404850" y="1191275"/>
            <a:ext cx="1950600" cy="541850"/>
          </a:xfrm>
          <a:prstGeom prst="rect">
            <a:avLst/>
          </a:prstGeom>
          <a:noFill/>
          <a:ln>
            <a:noFill/>
          </a:ln>
        </p:spPr>
      </p:pic>
      <p:pic>
        <p:nvPicPr>
          <p:cNvPr id="76" name="Google Shape;76;p15" descr="A drawing of a face&#10;&#10;Description generated with high confidence"/>
          <p:cNvPicPr preferRelativeResize="0"/>
          <p:nvPr/>
        </p:nvPicPr>
        <p:blipFill rotWithShape="1">
          <a:blip r:embed="rId4">
            <a:alphaModFix/>
          </a:blip>
          <a:srcRect/>
          <a:stretch/>
        </p:blipFill>
        <p:spPr>
          <a:xfrm>
            <a:off x="4002617" y="3537125"/>
            <a:ext cx="1138759" cy="398425"/>
          </a:xfrm>
          <a:prstGeom prst="rect">
            <a:avLst/>
          </a:prstGeom>
          <a:noFill/>
          <a:ln>
            <a:noFill/>
          </a:ln>
        </p:spPr>
      </p:pic>
      <p:sp>
        <p:nvSpPr>
          <p:cNvPr id="77" name="Google Shape;77;p15"/>
          <p:cNvSpPr txBox="1"/>
          <p:nvPr/>
        </p:nvSpPr>
        <p:spPr>
          <a:xfrm>
            <a:off x="1509275" y="1973303"/>
            <a:ext cx="6065700" cy="1094700"/>
          </a:xfrm>
          <a:prstGeom prst="rect">
            <a:avLst/>
          </a:prstGeom>
          <a:noFill/>
          <a:ln>
            <a:noFill/>
          </a:ln>
        </p:spPr>
        <p:txBody>
          <a:bodyPr spcFirstLastPara="1" wrap="square" lIns="68575" tIns="68575" rIns="68575" bIns="68575" anchor="t" anchorCtr="0">
            <a:noAutofit/>
          </a:bodyPr>
          <a:lstStyle/>
          <a:p>
            <a:pPr marL="0" lvl="0" indent="0" algn="ctr" rtl="0">
              <a:lnSpc>
                <a:spcPct val="90000"/>
              </a:lnSpc>
              <a:spcBef>
                <a:spcPts val="0"/>
              </a:spcBef>
              <a:spcAft>
                <a:spcPts val="0"/>
              </a:spcAft>
              <a:buNone/>
            </a:pPr>
            <a:r>
              <a:rPr lang="en" sz="1800">
                <a:solidFill>
                  <a:schemeClr val="dk1"/>
                </a:solidFill>
                <a:latin typeface="Calibri"/>
                <a:ea typeface="Calibri"/>
                <a:cs typeface="Calibri"/>
                <a:sym typeface="Calibri"/>
              </a:rPr>
              <a:t>The groundwork for this research was carried out with the aid of a grant from the International Development Research Centre, Ottawa, Canada.</a:t>
            </a:r>
            <a:endParaRPr sz="1800">
              <a:solidFill>
                <a:schemeClr val="dk1"/>
              </a:solidFill>
            </a:endParaRPr>
          </a:p>
          <a:p>
            <a:pPr marL="0" lvl="0" indent="0" algn="ctr" rtl="0">
              <a:lnSpc>
                <a:spcPct val="90000"/>
              </a:lnSpc>
              <a:spcBef>
                <a:spcPts val="800"/>
              </a:spcBef>
              <a:spcAft>
                <a:spcPts val="0"/>
              </a:spcAft>
              <a:buNone/>
            </a:pPr>
            <a:r>
              <a:rPr lang="en" sz="1800">
                <a:solidFill>
                  <a:schemeClr val="dk1"/>
                </a:solidFill>
                <a:latin typeface="Calibri"/>
                <a:ea typeface="Calibri"/>
                <a:cs typeface="Calibri"/>
                <a:sym typeface="Calibri"/>
              </a:rPr>
              <a:t>It is licensed under a Creative Commons Attribution 4.0 International licence.</a:t>
            </a:r>
            <a:endParaRPr sz="1100">
              <a:solidFill>
                <a:schemeClr val="dk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3"/>
          <p:cNvSpPr/>
          <p:nvPr/>
        </p:nvSpPr>
        <p:spPr>
          <a:xfrm>
            <a:off x="0" y="1227564"/>
            <a:ext cx="9144000" cy="25323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65" name="Google Shape;265;p33"/>
          <p:cNvSpPr/>
          <p:nvPr/>
        </p:nvSpPr>
        <p:spPr>
          <a:xfrm>
            <a:off x="1143000" y="1227564"/>
            <a:ext cx="6858000" cy="25323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266" name="Google Shape;266;p33" descr="image of graduate school of business cape town ile ilgili görsel sonucu"/>
          <p:cNvSpPr/>
          <p:nvPr/>
        </p:nvSpPr>
        <p:spPr>
          <a:xfrm>
            <a:off x="1259681" y="-108347"/>
            <a:ext cx="228600" cy="2286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67" name="Google Shape;267;p33"/>
          <p:cNvSpPr txBox="1">
            <a:spLocks noGrp="1"/>
          </p:cNvSpPr>
          <p:nvPr>
            <p:ph type="title"/>
          </p:nvPr>
        </p:nvSpPr>
        <p:spPr>
          <a:xfrm>
            <a:off x="233775" y="333769"/>
            <a:ext cx="6390600" cy="429600"/>
          </a:xfrm>
          <a:prstGeom prst="rect">
            <a:avLst/>
          </a:prstGeom>
          <a:noFill/>
          <a:ln>
            <a:noFill/>
          </a:ln>
        </p:spPr>
        <p:txBody>
          <a:bodyPr spcFirstLastPara="1" wrap="square" lIns="68575" tIns="68575" rIns="68575" bIns="68575" anchor="t" anchorCtr="0">
            <a:noAutofit/>
          </a:bodyPr>
          <a:lstStyle/>
          <a:p>
            <a:pPr marL="0" lvl="0" indent="0" algn="l" rtl="0">
              <a:lnSpc>
                <a:spcPct val="90000"/>
              </a:lnSpc>
              <a:spcBef>
                <a:spcPts val="0"/>
              </a:spcBef>
              <a:spcAft>
                <a:spcPts val="0"/>
              </a:spcAft>
              <a:buClr>
                <a:schemeClr val="dk1"/>
              </a:buClr>
              <a:buSzPts val="2070"/>
              <a:buFont typeface="Calibri"/>
              <a:buNone/>
            </a:pPr>
            <a:r>
              <a:rPr lang="en" sz="2820" b="1">
                <a:solidFill>
                  <a:srgbClr val="F16C39"/>
                </a:solidFill>
              </a:rPr>
              <a:t>Student voices</a:t>
            </a:r>
            <a:endParaRPr sz="2820" b="1">
              <a:solidFill>
                <a:srgbClr val="F16C39"/>
              </a:solidFill>
            </a:endParaRPr>
          </a:p>
        </p:txBody>
      </p:sp>
      <p:sp>
        <p:nvSpPr>
          <p:cNvPr id="268" name="Google Shape;268;p33"/>
          <p:cNvSpPr txBox="1">
            <a:spLocks noGrp="1"/>
          </p:cNvSpPr>
          <p:nvPr>
            <p:ph type="body" idx="1"/>
          </p:nvPr>
        </p:nvSpPr>
        <p:spPr>
          <a:xfrm>
            <a:off x="233775" y="864356"/>
            <a:ext cx="6390600" cy="2562300"/>
          </a:xfrm>
          <a:prstGeom prst="rect">
            <a:avLst/>
          </a:prstGeom>
          <a:noFill/>
          <a:ln>
            <a:noFill/>
          </a:ln>
        </p:spPr>
        <p:txBody>
          <a:bodyPr spcFirstLastPara="1" wrap="square" lIns="68575" tIns="68575" rIns="68575" bIns="68575" anchor="t" anchorCtr="0">
            <a:normAutofit/>
          </a:bodyPr>
          <a:lstStyle/>
          <a:p>
            <a:pPr marL="457200" lvl="0" indent="-254000" algn="l" rtl="0">
              <a:lnSpc>
                <a:spcPct val="90000"/>
              </a:lnSpc>
              <a:spcBef>
                <a:spcPts val="0"/>
              </a:spcBef>
              <a:spcAft>
                <a:spcPts val="0"/>
              </a:spcAft>
              <a:buClr>
                <a:schemeClr val="dk1"/>
              </a:buClr>
              <a:buSzPts val="1400"/>
              <a:buNone/>
            </a:pPr>
            <a:endParaRPr/>
          </a:p>
        </p:txBody>
      </p:sp>
      <p:pic>
        <p:nvPicPr>
          <p:cNvPr id="269" name="Google Shape;269;p33" descr="A person holding a sign posing for the camera&#10;&#10;Description generated with very high confidence"/>
          <p:cNvPicPr preferRelativeResize="0">
            <a:picLocks noGrp="1"/>
          </p:cNvPicPr>
          <p:nvPr>
            <p:ph type="body" idx="1"/>
          </p:nvPr>
        </p:nvPicPr>
        <p:blipFill rotWithShape="1">
          <a:blip r:embed="rId3">
            <a:alphaModFix/>
          </a:blip>
          <a:srcRect/>
          <a:stretch/>
        </p:blipFill>
        <p:spPr>
          <a:xfrm>
            <a:off x="796065" y="1092398"/>
            <a:ext cx="3479100" cy="3263400"/>
          </a:xfrm>
          <a:prstGeom prst="rect">
            <a:avLst/>
          </a:prstGeom>
          <a:noFill/>
          <a:ln>
            <a:noFill/>
          </a:ln>
        </p:spPr>
      </p:pic>
      <p:pic>
        <p:nvPicPr>
          <p:cNvPr id="270" name="Google Shape;270;p33" descr="A person holding a sign posing for the camera&#10;&#10;Description generated with high confidence"/>
          <p:cNvPicPr preferRelativeResize="0"/>
          <p:nvPr/>
        </p:nvPicPr>
        <p:blipFill rotWithShape="1">
          <a:blip r:embed="rId4">
            <a:alphaModFix/>
          </a:blip>
          <a:srcRect/>
          <a:stretch/>
        </p:blipFill>
        <p:spPr>
          <a:xfrm>
            <a:off x="4559519" y="1092397"/>
            <a:ext cx="3263502" cy="3263502"/>
          </a:xfrm>
          <a:prstGeom prst="rect">
            <a:avLst/>
          </a:prstGeom>
          <a:noFill/>
          <a:ln>
            <a:noFill/>
          </a:ln>
        </p:spPr>
      </p:pic>
      <p:sp>
        <p:nvSpPr>
          <p:cNvPr id="271" name="Google Shape;271;p33"/>
          <p:cNvSpPr txBox="1">
            <a:spLocks noGrp="1"/>
          </p:cNvSpPr>
          <p:nvPr>
            <p:ph type="sldNum" idx="12"/>
          </p:nvPr>
        </p:nvSpPr>
        <p:spPr>
          <a:xfrm>
            <a:off x="6354343" y="3497413"/>
            <a:ext cx="411600" cy="2952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272" name="Google Shape;272;p33"/>
          <p:cNvSpPr txBox="1"/>
          <p:nvPr/>
        </p:nvSpPr>
        <p:spPr>
          <a:xfrm>
            <a:off x="742800" y="4311950"/>
            <a:ext cx="20742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t>Images by OpenStax</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4"/>
          <p:cNvSpPr txBox="1">
            <a:spLocks noGrp="1"/>
          </p:cNvSpPr>
          <p:nvPr>
            <p:ph type="body" idx="4294967295"/>
          </p:nvPr>
        </p:nvSpPr>
        <p:spPr>
          <a:xfrm>
            <a:off x="267891" y="1098947"/>
            <a:ext cx="8876100" cy="3263400"/>
          </a:xfrm>
          <a:prstGeom prst="rect">
            <a:avLst/>
          </a:prstGeom>
          <a:noFill/>
          <a:ln>
            <a:noFill/>
          </a:ln>
        </p:spPr>
        <p:txBody>
          <a:bodyPr spcFirstLastPara="1" wrap="square" lIns="68575" tIns="34275" rIns="68575" bIns="34275" anchor="t" anchorCtr="0">
            <a:normAutofit/>
          </a:bodyPr>
          <a:lstStyle/>
          <a:p>
            <a:pPr marL="0" lvl="0" indent="0" algn="ctr" rtl="0">
              <a:lnSpc>
                <a:spcPct val="90000"/>
              </a:lnSpc>
              <a:spcBef>
                <a:spcPts val="0"/>
              </a:spcBef>
              <a:spcAft>
                <a:spcPts val="0"/>
              </a:spcAft>
              <a:buClr>
                <a:schemeClr val="dk1"/>
              </a:buClr>
              <a:buSzPts val="4100"/>
              <a:buNone/>
            </a:pPr>
            <a:endParaRPr sz="2400" b="1">
              <a:solidFill>
                <a:schemeClr val="dk1"/>
              </a:solidFill>
            </a:endParaRPr>
          </a:p>
          <a:p>
            <a:pPr marL="0" lvl="0" indent="0" algn="ctr" rtl="0">
              <a:lnSpc>
                <a:spcPct val="100000"/>
              </a:lnSpc>
              <a:spcBef>
                <a:spcPts val="1600"/>
              </a:spcBef>
              <a:spcAft>
                <a:spcPts val="0"/>
              </a:spcAft>
              <a:buClr>
                <a:schemeClr val="dk1"/>
              </a:buClr>
              <a:buSzPts val="1100"/>
              <a:buNone/>
            </a:pPr>
            <a:r>
              <a:rPr lang="en" sz="2400" b="1">
                <a:solidFill>
                  <a:schemeClr val="dk1"/>
                </a:solidFill>
              </a:rPr>
              <a:t>“overcoming injustice means dismantling </a:t>
            </a:r>
            <a:br>
              <a:rPr lang="en" sz="2400" b="1">
                <a:solidFill>
                  <a:schemeClr val="dk1"/>
                </a:solidFill>
              </a:rPr>
            </a:br>
            <a:r>
              <a:rPr lang="en" sz="2400" b="1">
                <a:solidFill>
                  <a:schemeClr val="dk1"/>
                </a:solidFill>
              </a:rPr>
              <a:t>institutionalised obstacles” </a:t>
            </a:r>
            <a:endParaRPr sz="2400" b="1">
              <a:solidFill>
                <a:schemeClr val="dk1"/>
              </a:solidFill>
            </a:endParaRPr>
          </a:p>
          <a:p>
            <a:pPr marL="0" lvl="0" indent="0" algn="ctr" rtl="0">
              <a:lnSpc>
                <a:spcPct val="90000"/>
              </a:lnSpc>
              <a:spcBef>
                <a:spcPts val="1200"/>
              </a:spcBef>
              <a:spcAft>
                <a:spcPts val="1600"/>
              </a:spcAft>
              <a:buClr>
                <a:schemeClr val="dk1"/>
              </a:buClr>
              <a:buSzPts val="4100"/>
              <a:buFont typeface="Arial"/>
              <a:buNone/>
            </a:pPr>
            <a:r>
              <a:rPr lang="en" sz="1400" b="1"/>
              <a:t>(Fraser, 2005:92)</a:t>
            </a:r>
            <a:endParaRPr sz="2400" b="1">
              <a:solidFill>
                <a:schemeClr val="dk1"/>
              </a:solidFill>
            </a:endParaRPr>
          </a:p>
        </p:txBody>
      </p:sp>
      <p:sp>
        <p:nvSpPr>
          <p:cNvPr id="279" name="Google Shape;279;p34"/>
          <p:cNvSpPr txBox="1">
            <a:spLocks noGrp="1"/>
          </p:cNvSpPr>
          <p:nvPr>
            <p:ph type="sldNum" idx="12"/>
          </p:nvPr>
        </p:nvSpPr>
        <p:spPr>
          <a:xfrm>
            <a:off x="6354343" y="3497413"/>
            <a:ext cx="411600" cy="2952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5"/>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285" name="Google Shape;285;p35"/>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6" name="Google Shape;286;p35"/>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Clr>
                <a:schemeClr val="dk1"/>
              </a:buClr>
              <a:buSzPts val="1100"/>
              <a:buFont typeface="Arial"/>
              <a:buNone/>
            </a:pPr>
            <a:r>
              <a:rPr lang="en" sz="3600" b="1">
                <a:solidFill>
                  <a:srgbClr val="FFFFFF"/>
                </a:solidFill>
              </a:rPr>
              <a:t>The UCT Open Textbook Award </a:t>
            </a:r>
            <a:endParaRPr sz="36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6"/>
          <p:cNvSpPr txBox="1">
            <a:spLocks noGrp="1"/>
          </p:cNvSpPr>
          <p:nvPr>
            <p:ph type="title"/>
          </p:nvPr>
        </p:nvSpPr>
        <p:spPr>
          <a:xfrm>
            <a:off x="392475" y="237288"/>
            <a:ext cx="6531000" cy="994200"/>
          </a:xfrm>
          <a:prstGeom prst="rect">
            <a:avLst/>
          </a:prstGeom>
        </p:spPr>
        <p:txBody>
          <a:bodyPr spcFirstLastPara="1" wrap="square" lIns="68575" tIns="34275" rIns="68575" bIns="34275" anchor="ctr" anchorCtr="0">
            <a:noAutofit/>
          </a:bodyPr>
          <a:lstStyle/>
          <a:p>
            <a:pPr marL="0" lvl="0" indent="0" algn="l" rtl="0">
              <a:lnSpc>
                <a:spcPct val="115000"/>
              </a:lnSpc>
              <a:spcBef>
                <a:spcPts val="0"/>
              </a:spcBef>
              <a:spcAft>
                <a:spcPts val="0"/>
              </a:spcAft>
              <a:buNone/>
            </a:pPr>
            <a:r>
              <a:rPr lang="en" sz="2400" b="1">
                <a:solidFill>
                  <a:srgbClr val="38761D"/>
                </a:solidFill>
              </a:rPr>
              <a:t>Recognising teaching innovation that promotes social justice and transformation</a:t>
            </a:r>
            <a:endParaRPr sz="2400" b="1">
              <a:solidFill>
                <a:srgbClr val="38761D"/>
              </a:solidFill>
            </a:endParaRPr>
          </a:p>
        </p:txBody>
      </p:sp>
      <p:sp>
        <p:nvSpPr>
          <p:cNvPr id="292" name="Google Shape;292;p36"/>
          <p:cNvSpPr txBox="1">
            <a:spLocks noGrp="1"/>
          </p:cNvSpPr>
          <p:nvPr>
            <p:ph type="body" idx="1"/>
          </p:nvPr>
        </p:nvSpPr>
        <p:spPr>
          <a:xfrm>
            <a:off x="434475" y="1231500"/>
            <a:ext cx="6447000" cy="3010200"/>
          </a:xfrm>
          <a:prstGeom prst="rect">
            <a:avLst/>
          </a:prstGeom>
        </p:spPr>
        <p:txBody>
          <a:bodyPr spcFirstLastPara="1" wrap="square" lIns="68575" tIns="34275" rIns="68575" bIns="34275" anchor="t" anchorCtr="0">
            <a:noAutofit/>
          </a:bodyPr>
          <a:lstStyle/>
          <a:p>
            <a:pPr marL="0" lvl="0" indent="0" algn="just" rtl="0">
              <a:lnSpc>
                <a:spcPct val="115000"/>
              </a:lnSpc>
              <a:spcBef>
                <a:spcPts val="0"/>
              </a:spcBef>
              <a:spcAft>
                <a:spcPts val="0"/>
              </a:spcAft>
              <a:buNone/>
            </a:pPr>
            <a:r>
              <a:rPr lang="en">
                <a:solidFill>
                  <a:schemeClr val="dk1"/>
                </a:solidFill>
                <a:highlight>
                  <a:srgbClr val="FFFFFF"/>
                </a:highlight>
              </a:rPr>
              <a:t>Symbol of institutional commitment to supporting teaching and learning initiatives producing textbook content that promotes:</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Curriculum transformation / decolonisation</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Pedagogical innovation</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Inclusion of students and marginalised voices</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Disability access </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Relevance to local context </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Multilingualism </a:t>
            </a:r>
            <a:endParaRPr>
              <a:solidFill>
                <a:schemeClr val="dk1"/>
              </a:solidFill>
              <a:highlight>
                <a:srgbClr val="FFFFFF"/>
              </a:highlight>
            </a:endParaRPr>
          </a:p>
          <a:p>
            <a:pPr marL="457200" lvl="0" indent="-342900" algn="just" rtl="0">
              <a:lnSpc>
                <a:spcPct val="115000"/>
              </a:lnSpc>
              <a:spcBef>
                <a:spcPts val="1000"/>
              </a:spcBef>
              <a:spcAft>
                <a:spcPts val="0"/>
              </a:spcAft>
              <a:buSzPts val="1800"/>
              <a:buChar char="●"/>
            </a:pPr>
            <a:r>
              <a:rPr lang="en">
                <a:solidFill>
                  <a:schemeClr val="dk1"/>
                </a:solidFill>
                <a:highlight>
                  <a:srgbClr val="FFFFFF"/>
                </a:highlight>
              </a:rPr>
              <a:t>Technical innovation</a:t>
            </a:r>
            <a:endParaRPr/>
          </a:p>
        </p:txBody>
      </p:sp>
      <p:pic>
        <p:nvPicPr>
          <p:cNvPr id="293" name="Google Shape;293;p36"/>
          <p:cNvPicPr preferRelativeResize="0"/>
          <p:nvPr/>
        </p:nvPicPr>
        <p:blipFill>
          <a:blip r:embed="rId3">
            <a:alphaModFix/>
          </a:blip>
          <a:stretch>
            <a:fillRect/>
          </a:stretch>
        </p:blipFill>
        <p:spPr>
          <a:xfrm>
            <a:off x="6923475" y="3173152"/>
            <a:ext cx="1718125" cy="172419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7"/>
          <p:cNvSpPr txBox="1">
            <a:spLocks noGrp="1"/>
          </p:cNvSpPr>
          <p:nvPr>
            <p:ph type="title"/>
          </p:nvPr>
        </p:nvSpPr>
        <p:spPr>
          <a:xfrm>
            <a:off x="628650" y="273850"/>
            <a:ext cx="3281400" cy="6933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38761D"/>
                </a:solidFill>
              </a:rPr>
              <a:t>Award details</a:t>
            </a:r>
            <a:endParaRPr b="1">
              <a:solidFill>
                <a:srgbClr val="38761D"/>
              </a:solidFill>
            </a:endParaRPr>
          </a:p>
        </p:txBody>
      </p:sp>
      <p:sp>
        <p:nvSpPr>
          <p:cNvPr id="299" name="Google Shape;299;p37"/>
          <p:cNvSpPr txBox="1">
            <a:spLocks noGrp="1"/>
          </p:cNvSpPr>
          <p:nvPr>
            <p:ph type="body" idx="1"/>
          </p:nvPr>
        </p:nvSpPr>
        <p:spPr>
          <a:xfrm>
            <a:off x="628650" y="967150"/>
            <a:ext cx="7886700" cy="3524100"/>
          </a:xfrm>
          <a:prstGeom prst="rect">
            <a:avLst/>
          </a:prstGeom>
        </p:spPr>
        <p:txBody>
          <a:bodyPr spcFirstLastPara="1" wrap="square" lIns="68575" tIns="34275" rIns="68575" bIns="34275" anchor="t" anchorCtr="0">
            <a:noAutofit/>
          </a:bodyPr>
          <a:lstStyle/>
          <a:p>
            <a:pPr marL="457200" lvl="0" indent="-342900" algn="just" rtl="0">
              <a:lnSpc>
                <a:spcPct val="115000"/>
              </a:lnSpc>
              <a:spcBef>
                <a:spcPts val="1000"/>
              </a:spcBef>
              <a:spcAft>
                <a:spcPts val="0"/>
              </a:spcAft>
              <a:buClr>
                <a:schemeClr val="dk1"/>
              </a:buClr>
              <a:buSzPts val="1800"/>
              <a:buChar char="●"/>
            </a:pPr>
            <a:r>
              <a:rPr lang="en">
                <a:solidFill>
                  <a:schemeClr val="dk1"/>
                </a:solidFill>
                <a:highlight>
                  <a:srgbClr val="FFFFFF"/>
                </a:highlight>
              </a:rPr>
              <a:t>Value of R30 000 and may be shared between more than one recipient. </a:t>
            </a:r>
            <a:endParaRPr>
              <a:solidFill>
                <a:schemeClr val="dk1"/>
              </a:solidFill>
            </a:endParaRPr>
          </a:p>
          <a:p>
            <a:pPr marL="457200" lvl="0" indent="-342900" algn="just" rtl="0">
              <a:lnSpc>
                <a:spcPct val="115000"/>
              </a:lnSpc>
              <a:spcBef>
                <a:spcPts val="1000"/>
              </a:spcBef>
              <a:spcAft>
                <a:spcPts val="0"/>
              </a:spcAft>
              <a:buClr>
                <a:schemeClr val="dk1"/>
              </a:buClr>
              <a:buSzPts val="1800"/>
              <a:buChar char="●"/>
            </a:pPr>
            <a:r>
              <a:rPr lang="en">
                <a:solidFill>
                  <a:schemeClr val="dk1"/>
                </a:solidFill>
              </a:rPr>
              <a:t>Single or multiple-authored textbooks may be nominated (at least one of the primary authors or editors must be based at UCT).</a:t>
            </a:r>
            <a:endParaRPr>
              <a:solidFill>
                <a:schemeClr val="dk1"/>
              </a:solidFill>
            </a:endParaRPr>
          </a:p>
          <a:p>
            <a:pPr marL="457200" lvl="0" indent="-342900" algn="just" rtl="0">
              <a:lnSpc>
                <a:spcPct val="115000"/>
              </a:lnSpc>
              <a:spcBef>
                <a:spcPts val="1000"/>
              </a:spcBef>
              <a:spcAft>
                <a:spcPts val="0"/>
              </a:spcAft>
              <a:buClr>
                <a:schemeClr val="dk1"/>
              </a:buClr>
              <a:buSzPts val="1800"/>
              <a:buChar char="●"/>
            </a:pPr>
            <a:r>
              <a:rPr lang="en">
                <a:solidFill>
                  <a:schemeClr val="dk1"/>
                </a:solidFill>
              </a:rPr>
              <a:t>Content must be published under a Creative Commons or other open licence. </a:t>
            </a:r>
            <a:endParaRPr>
              <a:solidFill>
                <a:schemeClr val="dk1"/>
              </a:solidFill>
            </a:endParaRPr>
          </a:p>
          <a:p>
            <a:pPr marL="457200" lvl="0" indent="-342900" algn="just" rtl="0">
              <a:lnSpc>
                <a:spcPct val="115000"/>
              </a:lnSpc>
              <a:spcBef>
                <a:spcPts val="1000"/>
              </a:spcBef>
              <a:spcAft>
                <a:spcPts val="0"/>
              </a:spcAft>
              <a:buClr>
                <a:schemeClr val="dk1"/>
              </a:buClr>
              <a:buSzPts val="1800"/>
              <a:buChar char="●"/>
            </a:pPr>
            <a:r>
              <a:rPr lang="en">
                <a:solidFill>
                  <a:schemeClr val="dk1"/>
                </a:solidFill>
                <a:highlight>
                  <a:srgbClr val="FFFFFF"/>
                </a:highlight>
              </a:rPr>
              <a:t>No restriction is placed on disciplinary orientation, langu</a:t>
            </a:r>
            <a:r>
              <a:rPr lang="en">
                <a:solidFill>
                  <a:schemeClr val="dk1"/>
                </a:solidFill>
              </a:rPr>
              <a:t>age or format in wh</a:t>
            </a:r>
            <a:r>
              <a:rPr lang="en">
                <a:solidFill>
                  <a:schemeClr val="dk1"/>
                </a:solidFill>
                <a:highlight>
                  <a:srgbClr val="FFFFFF"/>
                </a:highlight>
              </a:rPr>
              <a:t>ich the book is written. </a:t>
            </a:r>
            <a:endParaRPr>
              <a:solidFill>
                <a:schemeClr val="dk1"/>
              </a:solidFill>
              <a:highlight>
                <a:srgbClr val="FFFFFF"/>
              </a:highlight>
            </a:endParaRPr>
          </a:p>
          <a:p>
            <a:pPr marL="457200" lvl="0" indent="-342900" algn="just" rtl="0">
              <a:lnSpc>
                <a:spcPct val="115000"/>
              </a:lnSpc>
              <a:spcBef>
                <a:spcPts val="1000"/>
              </a:spcBef>
              <a:spcAft>
                <a:spcPts val="0"/>
              </a:spcAft>
              <a:buClr>
                <a:schemeClr val="dk1"/>
              </a:buClr>
              <a:buSzPts val="1800"/>
              <a:buChar char="●"/>
            </a:pPr>
            <a:r>
              <a:rPr lang="en">
                <a:solidFill>
                  <a:schemeClr val="dk1"/>
                </a:solidFill>
                <a:highlight>
                  <a:srgbClr val="FFFFFF"/>
                </a:highlight>
              </a:rPr>
              <a:t>There is no time limit in terms of publication date.</a:t>
            </a:r>
            <a:endParaRPr>
              <a:solidFill>
                <a:schemeClr val="dk1"/>
              </a:solidFill>
              <a:highlight>
                <a:srgbClr val="FFFFFF"/>
              </a:highlight>
            </a:endParaRPr>
          </a:p>
          <a:p>
            <a:pPr marL="457200" lvl="0" indent="-342900" algn="just" rtl="0">
              <a:lnSpc>
                <a:spcPct val="115000"/>
              </a:lnSpc>
              <a:spcBef>
                <a:spcPts val="1000"/>
              </a:spcBef>
              <a:spcAft>
                <a:spcPts val="0"/>
              </a:spcAft>
              <a:buClr>
                <a:schemeClr val="dk1"/>
              </a:buClr>
              <a:buSzPts val="1800"/>
              <a:buChar char="●"/>
            </a:pPr>
            <a:r>
              <a:rPr lang="en">
                <a:solidFill>
                  <a:schemeClr val="dk1"/>
                </a:solidFill>
                <a:highlight>
                  <a:srgbClr val="FFFFFF"/>
                </a:highlight>
              </a:rPr>
              <a:t>Prior award recipients are asked to observe a two-year waiting period before submitting nominations for subsequently published works.</a:t>
            </a:r>
            <a:endParaRPr/>
          </a:p>
        </p:txBody>
      </p:sp>
      <p:sp>
        <p:nvSpPr>
          <p:cNvPr id="300" name="Google Shape;300;p37"/>
          <p:cNvSpPr txBox="1"/>
          <p:nvPr/>
        </p:nvSpPr>
        <p:spPr>
          <a:xfrm>
            <a:off x="4821150" y="364400"/>
            <a:ext cx="3573900" cy="400200"/>
          </a:xfrm>
          <a:prstGeom prst="rect">
            <a:avLst/>
          </a:prstGeom>
          <a:noFill/>
          <a:ln w="9525"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http://www.cilt.uct.ac.za/cilt/open/otaward</a:t>
            </a:r>
            <a:r>
              <a:rPr lang="en"/>
              <a: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8"/>
          <p:cNvSpPr txBox="1">
            <a:spLocks noGrp="1"/>
          </p:cNvSpPr>
          <p:nvPr>
            <p:ph type="title"/>
          </p:nvPr>
        </p:nvSpPr>
        <p:spPr>
          <a:xfrm>
            <a:off x="306850" y="273850"/>
            <a:ext cx="2846400" cy="6915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38761D"/>
                </a:solidFill>
              </a:rPr>
              <a:t>Award winners</a:t>
            </a:r>
            <a:endParaRPr b="1">
              <a:solidFill>
                <a:srgbClr val="38761D"/>
              </a:solidFill>
            </a:endParaRPr>
          </a:p>
        </p:txBody>
      </p:sp>
      <p:pic>
        <p:nvPicPr>
          <p:cNvPr id="306" name="Google Shape;306;p38"/>
          <p:cNvPicPr preferRelativeResize="0"/>
          <p:nvPr/>
        </p:nvPicPr>
        <p:blipFill>
          <a:blip r:embed="rId3">
            <a:alphaModFix/>
          </a:blip>
          <a:stretch>
            <a:fillRect/>
          </a:stretch>
        </p:blipFill>
        <p:spPr>
          <a:xfrm>
            <a:off x="6258950" y="1559717"/>
            <a:ext cx="2346000" cy="3137308"/>
          </a:xfrm>
          <a:prstGeom prst="rect">
            <a:avLst/>
          </a:prstGeom>
          <a:noFill/>
          <a:ln>
            <a:noFill/>
          </a:ln>
        </p:spPr>
      </p:pic>
      <p:pic>
        <p:nvPicPr>
          <p:cNvPr id="307" name="Google Shape;307;p38"/>
          <p:cNvPicPr preferRelativeResize="0"/>
          <p:nvPr/>
        </p:nvPicPr>
        <p:blipFill>
          <a:blip r:embed="rId4">
            <a:alphaModFix/>
          </a:blip>
          <a:stretch>
            <a:fillRect/>
          </a:stretch>
        </p:blipFill>
        <p:spPr>
          <a:xfrm>
            <a:off x="3359200" y="1559650"/>
            <a:ext cx="2216788" cy="3137375"/>
          </a:xfrm>
          <a:prstGeom prst="rect">
            <a:avLst/>
          </a:prstGeom>
          <a:noFill/>
          <a:ln>
            <a:noFill/>
          </a:ln>
        </p:spPr>
      </p:pic>
      <p:pic>
        <p:nvPicPr>
          <p:cNvPr id="308" name="Google Shape;308;p38"/>
          <p:cNvPicPr preferRelativeResize="0"/>
          <p:nvPr/>
        </p:nvPicPr>
        <p:blipFill>
          <a:blip r:embed="rId5">
            <a:alphaModFix/>
          </a:blip>
          <a:stretch>
            <a:fillRect/>
          </a:stretch>
        </p:blipFill>
        <p:spPr>
          <a:xfrm>
            <a:off x="381000" y="1559725"/>
            <a:ext cx="2296546" cy="3137301"/>
          </a:xfrm>
          <a:prstGeom prst="rect">
            <a:avLst/>
          </a:prstGeom>
          <a:noFill/>
          <a:ln w="9525" cap="flat" cmpd="sng">
            <a:solidFill>
              <a:schemeClr val="dk2"/>
            </a:solidFill>
            <a:prstDash val="solid"/>
            <a:round/>
            <a:headEnd type="none" w="sm" len="sm"/>
            <a:tailEnd type="none" w="sm" len="sm"/>
          </a:ln>
        </p:spPr>
      </p:pic>
      <p:sp>
        <p:nvSpPr>
          <p:cNvPr id="309" name="Google Shape;309;p38"/>
          <p:cNvSpPr txBox="1"/>
          <p:nvPr/>
        </p:nvSpPr>
        <p:spPr>
          <a:xfrm>
            <a:off x="3392850" y="4639675"/>
            <a:ext cx="24273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6"/>
              </a:rPr>
              <a:t>https://openbooks.uct.ac.za/uct/catalog/book/1</a:t>
            </a:r>
            <a:r>
              <a:rPr lang="en" sz="1000"/>
              <a:t> </a:t>
            </a:r>
            <a:endParaRPr sz="1000"/>
          </a:p>
        </p:txBody>
      </p:sp>
      <p:sp>
        <p:nvSpPr>
          <p:cNvPr id="310" name="Google Shape;310;p38"/>
          <p:cNvSpPr txBox="1"/>
          <p:nvPr/>
        </p:nvSpPr>
        <p:spPr>
          <a:xfrm>
            <a:off x="316225" y="1051125"/>
            <a:ext cx="13035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a:t>2021</a:t>
            </a:r>
            <a:endParaRPr sz="1800" b="1"/>
          </a:p>
        </p:txBody>
      </p:sp>
      <p:sp>
        <p:nvSpPr>
          <p:cNvPr id="311" name="Google Shape;311;p38"/>
          <p:cNvSpPr txBox="1"/>
          <p:nvPr/>
        </p:nvSpPr>
        <p:spPr>
          <a:xfrm>
            <a:off x="6210780" y="1087710"/>
            <a:ext cx="13035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a:t>2022</a:t>
            </a:r>
            <a:endParaRPr sz="1800" b="1"/>
          </a:p>
        </p:txBody>
      </p:sp>
      <p:sp>
        <p:nvSpPr>
          <p:cNvPr id="312" name="Google Shape;312;p38"/>
          <p:cNvSpPr txBox="1"/>
          <p:nvPr/>
        </p:nvSpPr>
        <p:spPr>
          <a:xfrm>
            <a:off x="316225" y="4654725"/>
            <a:ext cx="24273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7"/>
              </a:rPr>
              <a:t>https://openbooks.uct.ac.za/uct/catalog/book/36</a:t>
            </a:r>
            <a:r>
              <a:rPr lang="en" sz="1000"/>
              <a:t> </a:t>
            </a:r>
            <a:endParaRPr sz="1000"/>
          </a:p>
        </p:txBody>
      </p:sp>
      <p:sp>
        <p:nvSpPr>
          <p:cNvPr id="313" name="Google Shape;313;p38"/>
          <p:cNvSpPr txBox="1"/>
          <p:nvPr/>
        </p:nvSpPr>
        <p:spPr>
          <a:xfrm>
            <a:off x="6191675" y="4639675"/>
            <a:ext cx="23460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8"/>
              </a:rPr>
              <a:t>https://people.cs.uct.ac.za/~mkeet/OEbook/</a:t>
            </a:r>
            <a:r>
              <a:rPr lang="en" sz="1000"/>
              <a:t> </a:t>
            </a:r>
            <a:endParaRPr sz="1000"/>
          </a:p>
        </p:txBody>
      </p:sp>
      <p:pic>
        <p:nvPicPr>
          <p:cNvPr id="314" name="Google Shape;314;p38"/>
          <p:cNvPicPr preferRelativeResize="0"/>
          <p:nvPr/>
        </p:nvPicPr>
        <p:blipFill>
          <a:blip r:embed="rId9">
            <a:alphaModFix/>
          </a:blip>
          <a:stretch>
            <a:fillRect/>
          </a:stretch>
        </p:blipFill>
        <p:spPr>
          <a:xfrm>
            <a:off x="3027125" y="183550"/>
            <a:ext cx="1051225" cy="10549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9"/>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320" name="Google Shape;320;p39"/>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1" name="Google Shape;321;p39"/>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 sz="3600" b="1">
                <a:solidFill>
                  <a:srgbClr val="FFFFFF"/>
                </a:solidFill>
              </a:rPr>
              <a:t>Vision 2030: </a:t>
            </a:r>
            <a:endParaRPr sz="3600" b="1">
              <a:solidFill>
                <a:srgbClr val="FFFFFF"/>
              </a:solidFill>
            </a:endParaRPr>
          </a:p>
          <a:p>
            <a:pPr marL="0" lvl="0" indent="0" algn="l" rtl="0">
              <a:lnSpc>
                <a:spcPct val="100000"/>
              </a:lnSpc>
              <a:spcBef>
                <a:spcPts val="0"/>
              </a:spcBef>
              <a:spcAft>
                <a:spcPts val="0"/>
              </a:spcAft>
              <a:buNone/>
            </a:pPr>
            <a:r>
              <a:rPr lang="en" sz="3600" b="1">
                <a:solidFill>
                  <a:srgbClr val="FFFFFF"/>
                </a:solidFill>
              </a:rPr>
              <a:t>Open education and transformation</a:t>
            </a:r>
            <a:endParaRPr sz="3600" b="1">
              <a:solidFill>
                <a:srgbClr val="FFFFFF"/>
              </a:solidFill>
            </a:endParaRPr>
          </a:p>
          <a:p>
            <a:pPr marL="0" lvl="0" indent="0" algn="l" rtl="0">
              <a:lnSpc>
                <a:spcPct val="100000"/>
              </a:lnSpc>
              <a:spcBef>
                <a:spcPts val="1000"/>
              </a:spcBef>
              <a:spcAft>
                <a:spcPts val="0"/>
              </a:spcAft>
              <a:buNone/>
            </a:pPr>
            <a:r>
              <a:rPr lang="en" sz="2400" b="1"/>
              <a:t>(A view from the DVC Teaching &amp; Learning)</a:t>
            </a:r>
            <a:endParaRPr sz="24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0"/>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327" name="Google Shape;327;p40"/>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8" name="Google Shape;328;p40"/>
          <p:cNvSpPr txBox="1">
            <a:spLocks noGrp="1"/>
          </p:cNvSpPr>
          <p:nvPr>
            <p:ph type="body" idx="1"/>
          </p:nvPr>
        </p:nvSpPr>
        <p:spPr>
          <a:xfrm>
            <a:off x="532575" y="1369225"/>
            <a:ext cx="7886700" cy="32634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 sz="3600" b="1">
                <a:solidFill>
                  <a:srgbClr val="FFFFFF"/>
                </a:solidFill>
              </a:rPr>
              <a:t>Digital Open Textbooks for Transformation: </a:t>
            </a:r>
            <a:br>
              <a:rPr lang="en" sz="3600" b="1">
                <a:solidFill>
                  <a:srgbClr val="FFFFFF"/>
                </a:solidFill>
              </a:rPr>
            </a:br>
            <a:r>
              <a:rPr lang="en" sz="3600" b="1">
                <a:solidFill>
                  <a:srgbClr val="FFFFFF"/>
                </a:solidFill>
              </a:rPr>
              <a:t>Collaborative models and student involvement</a:t>
            </a:r>
            <a:endParaRPr sz="3600">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41"/>
          <p:cNvSpPr txBox="1">
            <a:spLocks noGrp="1"/>
          </p:cNvSpPr>
          <p:nvPr>
            <p:ph type="title"/>
          </p:nvPr>
        </p:nvSpPr>
        <p:spPr>
          <a:xfrm>
            <a:off x="628650" y="282150"/>
            <a:ext cx="7886700" cy="9591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Clr>
                <a:schemeClr val="dk1"/>
              </a:buClr>
              <a:buSzPts val="1100"/>
              <a:buFont typeface="Arial"/>
              <a:buNone/>
            </a:pPr>
            <a:endParaRPr b="1"/>
          </a:p>
          <a:p>
            <a:pPr marL="0" lvl="0" indent="0" algn="l" rtl="0">
              <a:spcBef>
                <a:spcPts val="0"/>
              </a:spcBef>
              <a:spcAft>
                <a:spcPts val="0"/>
              </a:spcAft>
              <a:buClr>
                <a:schemeClr val="dk1"/>
              </a:buClr>
              <a:buSzPts val="1100"/>
              <a:buFont typeface="Arial"/>
              <a:buNone/>
            </a:pPr>
            <a:r>
              <a:rPr lang="en" b="1"/>
              <a:t>Method</a:t>
            </a:r>
            <a:endParaRPr b="1"/>
          </a:p>
          <a:p>
            <a:pPr marL="0" lvl="0" indent="0" algn="l" rtl="0">
              <a:spcBef>
                <a:spcPts val="0"/>
              </a:spcBef>
              <a:spcAft>
                <a:spcPts val="0"/>
              </a:spcAft>
              <a:buNone/>
            </a:pPr>
            <a:endParaRPr/>
          </a:p>
        </p:txBody>
      </p:sp>
      <p:sp>
        <p:nvSpPr>
          <p:cNvPr id="334" name="Google Shape;334;p41"/>
          <p:cNvSpPr txBox="1">
            <a:spLocks noGrp="1"/>
          </p:cNvSpPr>
          <p:nvPr>
            <p:ph type="body" idx="1"/>
          </p:nvPr>
        </p:nvSpPr>
        <p:spPr>
          <a:xfrm>
            <a:off x="628650" y="1241250"/>
            <a:ext cx="7886700" cy="3574500"/>
          </a:xfrm>
          <a:prstGeom prst="rect">
            <a:avLst/>
          </a:prstGeom>
        </p:spPr>
        <p:txBody>
          <a:bodyPr spcFirstLastPara="1" wrap="square" lIns="68575" tIns="34275" rIns="68575" bIns="34275" anchor="t" anchorCtr="0">
            <a:noAutofit/>
          </a:bodyPr>
          <a:lstStyle/>
          <a:p>
            <a:pPr marL="457200" lvl="0" indent="-317500" algn="l" rtl="0">
              <a:spcBef>
                <a:spcPts val="1000"/>
              </a:spcBef>
              <a:spcAft>
                <a:spcPts val="0"/>
              </a:spcAft>
              <a:buClr>
                <a:schemeClr val="dk1"/>
              </a:buClr>
              <a:buSzPts val="1400"/>
              <a:buChar char="●"/>
            </a:pPr>
            <a:r>
              <a:rPr lang="en" sz="1400">
                <a:solidFill>
                  <a:schemeClr val="dk1"/>
                </a:solidFill>
              </a:rPr>
              <a:t>DOT4D mixed-method approach: grant proposals, surveys, case study interviews, grant closure reports and fieldnotes </a:t>
            </a:r>
            <a:endParaRPr sz="1400">
              <a:solidFill>
                <a:schemeClr val="dk1"/>
              </a:solidFill>
            </a:endParaRPr>
          </a:p>
          <a:p>
            <a:pPr marL="914400" lvl="1" indent="-317500" algn="l" rtl="0">
              <a:spcBef>
                <a:spcPts val="1600"/>
              </a:spcBef>
              <a:spcAft>
                <a:spcPts val="0"/>
              </a:spcAft>
              <a:buClr>
                <a:schemeClr val="dk1"/>
              </a:buClr>
              <a:buSzPts val="1400"/>
              <a:buChar char="○"/>
            </a:pPr>
            <a:r>
              <a:rPr lang="en">
                <a:solidFill>
                  <a:schemeClr val="dk1"/>
                </a:solidFill>
              </a:rPr>
              <a:t>Identified key production activities within their processes (authorship, quality assurance and publishing) and defined different forms of collaborative approaches with colleagues and students therein.</a:t>
            </a:r>
            <a:endParaRPr>
              <a:solidFill>
                <a:schemeClr val="dk1"/>
              </a:solidFill>
            </a:endParaRPr>
          </a:p>
          <a:p>
            <a:pPr marL="457200" lvl="0" indent="-317500" algn="l" rtl="0">
              <a:spcBef>
                <a:spcPts val="1000"/>
              </a:spcBef>
              <a:spcAft>
                <a:spcPts val="0"/>
              </a:spcAft>
              <a:buClr>
                <a:schemeClr val="dk1"/>
              </a:buClr>
              <a:buSzPts val="1400"/>
              <a:buChar char="●"/>
            </a:pPr>
            <a:r>
              <a:rPr lang="en" sz="1400">
                <a:solidFill>
                  <a:schemeClr val="dk1"/>
                </a:solidFill>
              </a:rPr>
              <a:t>Focused on collaborative approaches with colleagues and students: </a:t>
            </a:r>
            <a:r>
              <a:rPr lang="en" sz="1400" b="1">
                <a:solidFill>
                  <a:srgbClr val="FF0000"/>
                </a:solidFill>
              </a:rPr>
              <a:t>Which open textbook production activities were colleagues and students involved in and how / to what degree were they being brought into these processes?</a:t>
            </a:r>
            <a:endParaRPr sz="1400" b="1">
              <a:solidFill>
                <a:srgbClr val="FF0000"/>
              </a:solidFill>
            </a:endParaRPr>
          </a:p>
          <a:p>
            <a:pPr marL="914400" lvl="1" indent="-317500" algn="l" rtl="0">
              <a:spcBef>
                <a:spcPts val="1000"/>
              </a:spcBef>
              <a:spcAft>
                <a:spcPts val="0"/>
              </a:spcAft>
              <a:buClr>
                <a:schemeClr val="dk1"/>
              </a:buClr>
              <a:buSzPts val="1400"/>
              <a:buChar char="○"/>
            </a:pPr>
            <a:r>
              <a:rPr lang="en">
                <a:solidFill>
                  <a:schemeClr val="dk1"/>
                </a:solidFill>
              </a:rPr>
              <a:t>Utilised Bovill (2020) framework of inclusion as analytical tool to understand degrees of collaboration and student involvement in open textbook production.</a:t>
            </a:r>
            <a:endParaRPr>
              <a:solidFill>
                <a:schemeClr val="dk1"/>
              </a:solidFill>
            </a:endParaRPr>
          </a:p>
          <a:p>
            <a:pPr marL="914400" lvl="1" indent="-317500" algn="l" rtl="0">
              <a:spcBef>
                <a:spcPts val="1000"/>
              </a:spcBef>
              <a:spcAft>
                <a:spcPts val="0"/>
              </a:spcAft>
              <a:buClr>
                <a:schemeClr val="dk1"/>
              </a:buClr>
              <a:buSzPts val="1400"/>
              <a:buChar char="○"/>
            </a:pPr>
            <a:r>
              <a:rPr lang="en">
                <a:solidFill>
                  <a:schemeClr val="dk1"/>
                </a:solidFill>
              </a:rPr>
              <a:t>Mapped production activities to inclusion strategies to identify collaborative open textbook production models. </a:t>
            </a:r>
            <a:endParaRPr>
              <a:solidFill>
                <a:schemeClr val="dk1"/>
              </a:solidFill>
            </a:endParaRPr>
          </a:p>
          <a:p>
            <a:pPr marL="0" lvl="0" indent="0" algn="l" rtl="0">
              <a:spcBef>
                <a:spcPts val="1600"/>
              </a:spcBef>
              <a:spcAft>
                <a:spcPts val="1600"/>
              </a:spcAft>
              <a:buNone/>
            </a:pPr>
            <a:endParaRPr/>
          </a:p>
        </p:txBody>
      </p:sp>
      <p:sp>
        <p:nvSpPr>
          <p:cNvPr id="335" name="Google Shape;335;p41"/>
          <p:cNvSpPr txBox="1"/>
          <p:nvPr/>
        </p:nvSpPr>
        <p:spPr>
          <a:xfrm>
            <a:off x="2312475" y="168225"/>
            <a:ext cx="6348900" cy="766500"/>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90000"/>
              </a:lnSpc>
              <a:spcBef>
                <a:spcPts val="800"/>
              </a:spcBef>
              <a:spcAft>
                <a:spcPts val="1600"/>
              </a:spcAft>
              <a:buClr>
                <a:schemeClr val="dk1"/>
              </a:buClr>
              <a:buSzPts val="1100"/>
              <a:buFont typeface="Arial"/>
              <a:buNone/>
            </a:pPr>
            <a:r>
              <a:rPr lang="en">
                <a:solidFill>
                  <a:schemeClr val="dk1"/>
                </a:solidFill>
                <a:highlight>
                  <a:srgbClr val="FFFFFF"/>
                </a:highlight>
              </a:rPr>
              <a:t>Examine how 11 UCT open textbook initiatives (through grants programme)  transform content (co-)creation and pursue social justice within their classroom contexts through the development of open textbooks </a:t>
            </a:r>
            <a:endParaRPr>
              <a:highlight>
                <a:srgbClr val="FFFFFF"/>
              </a:high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2"/>
          <p:cNvSpPr txBox="1">
            <a:spLocks noGrp="1"/>
          </p:cNvSpPr>
          <p:nvPr>
            <p:ph type="title"/>
          </p:nvPr>
        </p:nvSpPr>
        <p:spPr>
          <a:xfrm>
            <a:off x="628650" y="549797"/>
            <a:ext cx="7886700" cy="511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t>Bovill (2020) terms of inclusion </a:t>
            </a:r>
            <a:endParaRPr b="1"/>
          </a:p>
          <a:p>
            <a:pPr marL="0" lvl="0" indent="0" algn="l" rtl="0">
              <a:spcBef>
                <a:spcPts val="1000"/>
              </a:spcBef>
              <a:spcAft>
                <a:spcPts val="0"/>
              </a:spcAft>
              <a:buNone/>
            </a:pPr>
            <a:r>
              <a:rPr lang="en" sz="1800" b="1">
                <a:solidFill>
                  <a:srgbClr val="AEABAB"/>
                </a:solidFill>
              </a:rPr>
              <a:t>(adapted by DOT4D)</a:t>
            </a:r>
            <a:endParaRPr sz="1800" b="1">
              <a:solidFill>
                <a:srgbClr val="AEABAB"/>
              </a:solidFill>
            </a:endParaRPr>
          </a:p>
        </p:txBody>
      </p:sp>
      <p:graphicFrame>
        <p:nvGraphicFramePr>
          <p:cNvPr id="341" name="Google Shape;341;p42"/>
          <p:cNvGraphicFramePr/>
          <p:nvPr/>
        </p:nvGraphicFramePr>
        <p:xfrm>
          <a:off x="726750" y="1710050"/>
          <a:ext cx="3000000" cy="3000000"/>
        </p:xfrm>
        <a:graphic>
          <a:graphicData uri="http://schemas.openxmlformats.org/drawingml/2006/table">
            <a:tbl>
              <a:tblPr>
                <a:noFill/>
                <a:tableStyleId>{B3C56D9B-C25B-4CCF-AA16-28AEA739E344}</a:tableStyleId>
              </a:tblPr>
              <a:tblGrid>
                <a:gridCol w="2990325">
                  <a:extLst>
                    <a:ext uri="{9D8B030D-6E8A-4147-A177-3AD203B41FA5}">
                      <a16:colId xmlns:a16="http://schemas.microsoft.com/office/drawing/2014/main" val="20000"/>
                    </a:ext>
                  </a:extLst>
                </a:gridCol>
                <a:gridCol w="4896375">
                  <a:extLst>
                    <a:ext uri="{9D8B030D-6E8A-4147-A177-3AD203B41FA5}">
                      <a16:colId xmlns:a16="http://schemas.microsoft.com/office/drawing/2014/main" val="20001"/>
                    </a:ext>
                  </a:extLst>
                </a:gridCol>
              </a:tblGrid>
              <a:tr h="861700">
                <a:tc>
                  <a:txBody>
                    <a:bodyPr/>
                    <a:lstStyle/>
                    <a:p>
                      <a:pPr marL="0" lvl="0" indent="0" algn="l" rtl="0">
                        <a:spcBef>
                          <a:spcPts val="0"/>
                        </a:spcBef>
                        <a:spcAft>
                          <a:spcPts val="0"/>
                        </a:spcAft>
                        <a:buNone/>
                      </a:pPr>
                      <a:r>
                        <a:rPr lang="en" sz="1800" b="1">
                          <a:solidFill>
                            <a:srgbClr val="FFFFFF"/>
                          </a:solidFill>
                        </a:rPr>
                        <a:t>Participatory design </a:t>
                      </a:r>
                      <a:endParaRPr sz="1800" b="1">
                        <a:solidFill>
                          <a:srgbClr val="FFFFFF"/>
                        </a:solidFill>
                      </a:endParaRPr>
                    </a:p>
                  </a:txBody>
                  <a:tcPr marL="91425" marR="91425" marT="91425" marB="91425">
                    <a:solidFill>
                      <a:srgbClr val="0000FF"/>
                    </a:solidFill>
                  </a:tcPr>
                </a:tc>
                <a:tc>
                  <a:txBody>
                    <a:bodyPr/>
                    <a:lstStyle/>
                    <a:p>
                      <a:pPr marL="0" lvl="0" indent="0" algn="l" rtl="0">
                        <a:spcBef>
                          <a:spcPts val="0"/>
                        </a:spcBef>
                        <a:spcAft>
                          <a:spcPts val="0"/>
                        </a:spcAft>
                        <a:buNone/>
                      </a:pPr>
                      <a:r>
                        <a:rPr lang="en">
                          <a:solidFill>
                            <a:schemeClr val="dk1"/>
                          </a:solidFill>
                        </a:rPr>
                        <a:t>Stakeholders contribute to the design and development of initiatives. including curriculum; students are “testers or informants” and don’t have a high level of agency</a:t>
                      </a:r>
                      <a:endParaRPr sz="1700"/>
                    </a:p>
                  </a:txBody>
                  <a:tcPr marL="91425" marR="91425" marT="91425" marB="91425">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788550">
                <a:tc>
                  <a:txBody>
                    <a:bodyPr/>
                    <a:lstStyle/>
                    <a:p>
                      <a:pPr marL="0" lvl="0" indent="0" algn="l" rtl="0">
                        <a:spcBef>
                          <a:spcPts val="0"/>
                        </a:spcBef>
                        <a:spcAft>
                          <a:spcPts val="0"/>
                        </a:spcAft>
                        <a:buNone/>
                      </a:pPr>
                      <a:r>
                        <a:rPr lang="en" sz="1800" b="1">
                          <a:solidFill>
                            <a:srgbClr val="FFFFFF"/>
                          </a:solidFill>
                        </a:rPr>
                        <a:t>Engagement</a:t>
                      </a:r>
                      <a:endParaRPr sz="1800" b="1">
                        <a:solidFill>
                          <a:srgbClr val="FFFFFF"/>
                        </a:solidFill>
                      </a:endParaRPr>
                    </a:p>
                  </a:txBody>
                  <a:tcPr marL="91425" marR="91425" marT="91425" marB="91425">
                    <a:lnR w="12650" cap="flat" cmpd="sng">
                      <a:solidFill>
                        <a:srgbClr val="000000"/>
                      </a:solidFill>
                      <a:prstDash val="solid"/>
                      <a:round/>
                      <a:headEnd type="none" w="sm" len="sm"/>
                      <a:tailEnd type="none" w="sm" len="sm"/>
                    </a:lnR>
                    <a:solidFill>
                      <a:srgbClr val="FF9900"/>
                    </a:solidFill>
                  </a:tcPr>
                </a:tc>
                <a:tc>
                  <a:txBody>
                    <a:bodyPr/>
                    <a:lstStyle/>
                    <a:p>
                      <a:pPr marL="0" lvl="0" indent="0" algn="l" rtl="0">
                        <a:lnSpc>
                          <a:spcPct val="115000"/>
                        </a:lnSpc>
                        <a:spcBef>
                          <a:spcPts val="1200"/>
                        </a:spcBef>
                        <a:spcAft>
                          <a:spcPts val="0"/>
                        </a:spcAft>
                        <a:buNone/>
                      </a:pPr>
                      <a:r>
                        <a:rPr lang="en"/>
                        <a:t>Activities to motivate and interest students; can include engagement in teaching and learning</a:t>
                      </a:r>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59275">
                <a:tc>
                  <a:txBody>
                    <a:bodyPr/>
                    <a:lstStyle/>
                    <a:p>
                      <a:pPr marL="0" lvl="0" indent="0" algn="l" rtl="0">
                        <a:spcBef>
                          <a:spcPts val="0"/>
                        </a:spcBef>
                        <a:spcAft>
                          <a:spcPts val="0"/>
                        </a:spcAft>
                        <a:buNone/>
                      </a:pPr>
                      <a:r>
                        <a:rPr lang="en" sz="1800" b="1">
                          <a:solidFill>
                            <a:srgbClr val="FFFFFF"/>
                          </a:solidFill>
                        </a:rPr>
                        <a:t>Partnership</a:t>
                      </a:r>
                      <a:endParaRPr sz="1800" b="1">
                        <a:solidFill>
                          <a:srgbClr val="FFFFFF"/>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B w="9525" cap="flat" cmpd="sng">
                      <a:solidFill>
                        <a:srgbClr val="9E9E9E"/>
                      </a:solidFill>
                      <a:prstDash val="solid"/>
                      <a:round/>
                      <a:headEnd type="none" w="sm" len="sm"/>
                      <a:tailEnd type="none" w="sm" len="sm"/>
                    </a:lnB>
                    <a:solidFill>
                      <a:srgbClr val="FF00FF"/>
                    </a:solidFill>
                  </a:tcPr>
                </a:tc>
                <a:tc>
                  <a:txBody>
                    <a:bodyPr/>
                    <a:lstStyle/>
                    <a:p>
                      <a:pPr marL="0" lvl="0" indent="0" algn="l" rtl="0">
                        <a:spcBef>
                          <a:spcPts val="0"/>
                        </a:spcBef>
                        <a:spcAft>
                          <a:spcPts val="0"/>
                        </a:spcAft>
                        <a:buNone/>
                      </a:pPr>
                      <a:r>
                        <a:rPr lang="en"/>
                        <a:t>Collaborative; contribute equally; some pedagogical conceptualisation and decision-making; implementation and analysis</a:t>
                      </a:r>
                      <a:endParaRPr>
                        <a:solidFill>
                          <a:schemeClr val="dk1"/>
                        </a:solidFill>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12650" cap="flat" cmpd="sng">
                      <a:solidFill>
                        <a:srgbClr val="000000"/>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graphicFrame>
        <p:nvGraphicFramePr>
          <p:cNvPr id="82" name="Google Shape;82;p16"/>
          <p:cNvGraphicFramePr/>
          <p:nvPr/>
        </p:nvGraphicFramePr>
        <p:xfrm>
          <a:off x="1027900" y="851975"/>
          <a:ext cx="3000000" cy="3000000"/>
        </p:xfrm>
        <a:graphic>
          <a:graphicData uri="http://schemas.openxmlformats.org/drawingml/2006/table">
            <a:tbl>
              <a:tblPr>
                <a:noFill/>
                <a:tableStyleId>{6CE1775A-2844-4FF6-95FD-4C65BD523F58}</a:tableStyleId>
              </a:tblPr>
              <a:tblGrid>
                <a:gridCol w="1127075">
                  <a:extLst>
                    <a:ext uri="{9D8B030D-6E8A-4147-A177-3AD203B41FA5}">
                      <a16:colId xmlns:a16="http://schemas.microsoft.com/office/drawing/2014/main" val="20000"/>
                    </a:ext>
                  </a:extLst>
                </a:gridCol>
                <a:gridCol w="5294125">
                  <a:extLst>
                    <a:ext uri="{9D8B030D-6E8A-4147-A177-3AD203B41FA5}">
                      <a16:colId xmlns:a16="http://schemas.microsoft.com/office/drawing/2014/main" val="20001"/>
                    </a:ext>
                  </a:extLst>
                </a:gridCol>
              </a:tblGrid>
              <a:tr h="631675">
                <a:tc>
                  <a:txBody>
                    <a:bodyPr/>
                    <a:lstStyle/>
                    <a:p>
                      <a:pPr marL="0" lvl="0" indent="0" algn="l" rtl="0">
                        <a:spcBef>
                          <a:spcPts val="0"/>
                        </a:spcBef>
                        <a:spcAft>
                          <a:spcPts val="0"/>
                        </a:spcAft>
                        <a:buNone/>
                      </a:pPr>
                      <a:r>
                        <a:rPr lang="en" sz="1200"/>
                        <a:t>14h00 – 14h10</a:t>
                      </a:r>
                      <a:endParaRPr sz="1200"/>
                    </a:p>
                  </a:txBody>
                  <a:tcPr marL="63500" marR="63500" marT="63500" marB="63500"/>
                </a:tc>
                <a:tc>
                  <a:txBody>
                    <a:bodyPr/>
                    <a:lstStyle/>
                    <a:p>
                      <a:pPr marL="0" lvl="0" indent="0" algn="l" rtl="0">
                        <a:spcBef>
                          <a:spcPts val="0"/>
                        </a:spcBef>
                        <a:spcAft>
                          <a:spcPts val="0"/>
                        </a:spcAft>
                        <a:buNone/>
                      </a:pPr>
                      <a:r>
                        <a:rPr lang="en" sz="1200" b="1"/>
                        <a:t>Welcome and introductions</a:t>
                      </a:r>
                      <a:endParaRPr sz="1200" b="1"/>
                    </a:p>
                  </a:txBody>
                  <a:tcPr marL="63500" marR="63500" marT="63500" marB="63500"/>
                </a:tc>
                <a:extLst>
                  <a:ext uri="{0D108BD9-81ED-4DB2-BD59-A6C34878D82A}">
                    <a16:rowId xmlns:a16="http://schemas.microsoft.com/office/drawing/2014/main" val="10000"/>
                  </a:ext>
                </a:extLst>
              </a:tr>
              <a:tr h="387600">
                <a:tc>
                  <a:txBody>
                    <a:bodyPr/>
                    <a:lstStyle/>
                    <a:p>
                      <a:pPr marL="0" lvl="0" indent="0" algn="l" rtl="0">
                        <a:spcBef>
                          <a:spcPts val="0"/>
                        </a:spcBef>
                        <a:spcAft>
                          <a:spcPts val="0"/>
                        </a:spcAft>
                        <a:buNone/>
                      </a:pPr>
                      <a:r>
                        <a:rPr lang="en" sz="1200"/>
                        <a:t>14h10 – 14h25</a:t>
                      </a:r>
                      <a:endParaRPr sz="1200"/>
                    </a:p>
                  </a:txBody>
                  <a:tcPr marL="63500" marR="63500" marT="63500" marB="63500"/>
                </a:tc>
                <a:tc>
                  <a:txBody>
                    <a:bodyPr/>
                    <a:lstStyle/>
                    <a:p>
                      <a:pPr marL="0" lvl="0" indent="0" algn="l" rtl="0">
                        <a:spcBef>
                          <a:spcPts val="0"/>
                        </a:spcBef>
                        <a:spcAft>
                          <a:spcPts val="0"/>
                        </a:spcAft>
                        <a:buNone/>
                      </a:pPr>
                      <a:r>
                        <a:rPr lang="en" sz="1200" b="1"/>
                        <a:t>Open at UCT: The UNESCO Chair in Open Education and Social Justice </a:t>
                      </a:r>
                      <a:br>
                        <a:rPr lang="en" sz="1200" b="1"/>
                      </a:br>
                      <a:r>
                        <a:rPr lang="en" sz="1200" i="1"/>
                        <a:t>(Dr Glenda Cox)</a:t>
                      </a:r>
                      <a:endParaRPr sz="1200" i="1"/>
                    </a:p>
                  </a:txBody>
                  <a:tcPr marL="63500" marR="63500" marT="63500" marB="63500"/>
                </a:tc>
                <a:extLst>
                  <a:ext uri="{0D108BD9-81ED-4DB2-BD59-A6C34878D82A}">
                    <a16:rowId xmlns:a16="http://schemas.microsoft.com/office/drawing/2014/main" val="10001"/>
                  </a:ext>
                </a:extLst>
              </a:tr>
              <a:tr h="387600">
                <a:tc>
                  <a:txBody>
                    <a:bodyPr/>
                    <a:lstStyle/>
                    <a:p>
                      <a:pPr marL="0" lvl="0" indent="0" algn="l" rtl="0">
                        <a:spcBef>
                          <a:spcPts val="0"/>
                        </a:spcBef>
                        <a:spcAft>
                          <a:spcPts val="0"/>
                        </a:spcAft>
                        <a:buNone/>
                      </a:pPr>
                      <a:r>
                        <a:rPr lang="en" sz="1200"/>
                        <a:t>14h25 – 14h40</a:t>
                      </a:r>
                      <a:endParaRPr sz="1200"/>
                    </a:p>
                  </a:txBody>
                  <a:tcPr marL="63500" marR="63500" marT="63500" marB="63500"/>
                </a:tc>
                <a:tc>
                  <a:txBody>
                    <a:bodyPr/>
                    <a:lstStyle/>
                    <a:p>
                      <a:pPr marL="0" lvl="0" indent="0" algn="l" rtl="0">
                        <a:spcBef>
                          <a:spcPts val="0"/>
                        </a:spcBef>
                        <a:spcAft>
                          <a:spcPts val="0"/>
                        </a:spcAft>
                        <a:buNone/>
                      </a:pPr>
                      <a:r>
                        <a:rPr lang="en" sz="1200" b="1"/>
                        <a:t>The UCT Open Textbook Award </a:t>
                      </a:r>
                      <a:br>
                        <a:rPr lang="en" sz="1200" b="1"/>
                      </a:br>
                      <a:r>
                        <a:rPr lang="en" sz="1200" i="1"/>
                        <a:t>(Michelle Willmers)</a:t>
                      </a:r>
                      <a:endParaRPr sz="1200" i="1"/>
                    </a:p>
                  </a:txBody>
                  <a:tcPr marL="63500" marR="63500" marT="63500" marB="63500"/>
                </a:tc>
                <a:extLst>
                  <a:ext uri="{0D108BD9-81ED-4DB2-BD59-A6C34878D82A}">
                    <a16:rowId xmlns:a16="http://schemas.microsoft.com/office/drawing/2014/main" val="10002"/>
                  </a:ext>
                </a:extLst>
              </a:tr>
              <a:tr h="387600">
                <a:tc>
                  <a:txBody>
                    <a:bodyPr/>
                    <a:lstStyle/>
                    <a:p>
                      <a:pPr marL="0" lvl="0" indent="0" algn="l" rtl="0">
                        <a:spcBef>
                          <a:spcPts val="0"/>
                        </a:spcBef>
                        <a:spcAft>
                          <a:spcPts val="0"/>
                        </a:spcAft>
                        <a:buNone/>
                      </a:pPr>
                      <a:r>
                        <a:rPr lang="en" sz="1200"/>
                        <a:t>14h40 – 14h50</a:t>
                      </a:r>
                      <a:endParaRPr sz="1200"/>
                    </a:p>
                  </a:txBody>
                  <a:tcPr marL="63500" marR="63500" marT="63500" marB="63500"/>
                </a:tc>
                <a:tc>
                  <a:txBody>
                    <a:bodyPr/>
                    <a:lstStyle/>
                    <a:p>
                      <a:pPr marL="0" lvl="0" indent="0" algn="l" rtl="0">
                        <a:spcBef>
                          <a:spcPts val="0"/>
                        </a:spcBef>
                        <a:spcAft>
                          <a:spcPts val="0"/>
                        </a:spcAft>
                        <a:buNone/>
                      </a:pPr>
                      <a:r>
                        <a:rPr lang="en" sz="1200" b="1"/>
                        <a:t>Vision 2030: Open education and transformation</a:t>
                      </a:r>
                      <a:r>
                        <a:rPr lang="en" sz="1200"/>
                        <a:t> </a:t>
                      </a:r>
                      <a:br>
                        <a:rPr lang="en" sz="1200"/>
                      </a:br>
                      <a:r>
                        <a:rPr lang="en" sz="1200" i="1"/>
                        <a:t>(A/Prof. Lis Lange)</a:t>
                      </a:r>
                      <a:endParaRPr sz="1200" i="1"/>
                    </a:p>
                  </a:txBody>
                  <a:tcPr marL="63500" marR="63500" marT="63500" marB="63500"/>
                </a:tc>
                <a:extLst>
                  <a:ext uri="{0D108BD9-81ED-4DB2-BD59-A6C34878D82A}">
                    <a16:rowId xmlns:a16="http://schemas.microsoft.com/office/drawing/2014/main" val="10003"/>
                  </a:ext>
                </a:extLst>
              </a:tr>
              <a:tr h="250800">
                <a:tc>
                  <a:txBody>
                    <a:bodyPr/>
                    <a:lstStyle/>
                    <a:p>
                      <a:pPr marL="0" lvl="0" indent="0" algn="l" rtl="0">
                        <a:spcBef>
                          <a:spcPts val="0"/>
                        </a:spcBef>
                        <a:spcAft>
                          <a:spcPts val="0"/>
                        </a:spcAft>
                        <a:buNone/>
                      </a:pPr>
                      <a:r>
                        <a:rPr lang="en" sz="1200"/>
                        <a:t>14h50 – 15h10</a:t>
                      </a:r>
                      <a:endParaRPr sz="1200"/>
                    </a:p>
                  </a:txBody>
                  <a:tcPr marL="63500" marR="63500" marT="63500" marB="63500"/>
                </a:tc>
                <a:tc>
                  <a:txBody>
                    <a:bodyPr/>
                    <a:lstStyle/>
                    <a:p>
                      <a:pPr marL="0" lvl="0" indent="0" algn="l" rtl="0">
                        <a:spcBef>
                          <a:spcPts val="0"/>
                        </a:spcBef>
                        <a:spcAft>
                          <a:spcPts val="0"/>
                        </a:spcAft>
                        <a:buNone/>
                      </a:pPr>
                      <a:r>
                        <a:rPr lang="en" sz="1200" b="1"/>
                        <a:t>Discussion</a:t>
                      </a:r>
                      <a:endParaRPr sz="1200" b="1"/>
                    </a:p>
                  </a:txBody>
                  <a:tcPr marL="63500" marR="63500" marT="63500" marB="63500"/>
                </a:tc>
                <a:extLst>
                  <a:ext uri="{0D108BD9-81ED-4DB2-BD59-A6C34878D82A}">
                    <a16:rowId xmlns:a16="http://schemas.microsoft.com/office/drawing/2014/main" val="10004"/>
                  </a:ext>
                </a:extLst>
              </a:tr>
              <a:tr h="524400">
                <a:tc>
                  <a:txBody>
                    <a:bodyPr/>
                    <a:lstStyle/>
                    <a:p>
                      <a:pPr marL="0" lvl="0" indent="0" algn="l" rtl="0">
                        <a:spcBef>
                          <a:spcPts val="0"/>
                        </a:spcBef>
                        <a:spcAft>
                          <a:spcPts val="0"/>
                        </a:spcAft>
                        <a:buNone/>
                      </a:pPr>
                      <a:r>
                        <a:rPr lang="en" sz="1200"/>
                        <a:t>15h10 – 15h20</a:t>
                      </a:r>
                      <a:endParaRPr sz="1200"/>
                    </a:p>
                  </a:txBody>
                  <a:tcPr marL="63500" marR="63500" marT="63500" marB="63500"/>
                </a:tc>
                <a:tc>
                  <a:txBody>
                    <a:bodyPr/>
                    <a:lstStyle/>
                    <a:p>
                      <a:pPr marL="0" lvl="0" indent="0" algn="l" rtl="0">
                        <a:spcBef>
                          <a:spcPts val="0"/>
                        </a:spcBef>
                        <a:spcAft>
                          <a:spcPts val="0"/>
                        </a:spcAft>
                        <a:buNone/>
                      </a:pPr>
                      <a:r>
                        <a:rPr lang="en" sz="1200" b="1"/>
                        <a:t>Digital Open Textbooks for Development: Production models and student involvement </a:t>
                      </a:r>
                      <a:br>
                        <a:rPr lang="en" sz="1200" b="1"/>
                      </a:br>
                      <a:r>
                        <a:rPr lang="en" sz="1200" i="1"/>
                        <a:t>(Bianca Masuku)</a:t>
                      </a:r>
                      <a:endParaRPr sz="1200" i="1"/>
                    </a:p>
                  </a:txBody>
                  <a:tcPr marL="63500" marR="63500" marT="63500" marB="63500"/>
                </a:tc>
                <a:extLst>
                  <a:ext uri="{0D108BD9-81ED-4DB2-BD59-A6C34878D82A}">
                    <a16:rowId xmlns:a16="http://schemas.microsoft.com/office/drawing/2014/main" val="10005"/>
                  </a:ext>
                </a:extLst>
              </a:tr>
              <a:tr h="250800">
                <a:tc>
                  <a:txBody>
                    <a:bodyPr/>
                    <a:lstStyle/>
                    <a:p>
                      <a:pPr marL="0" lvl="0" indent="0" algn="l" rtl="0">
                        <a:spcBef>
                          <a:spcPts val="0"/>
                        </a:spcBef>
                        <a:spcAft>
                          <a:spcPts val="0"/>
                        </a:spcAft>
                        <a:buNone/>
                      </a:pPr>
                      <a:r>
                        <a:rPr lang="en" sz="1200"/>
                        <a:t>15h20 – 15h30</a:t>
                      </a:r>
                      <a:endParaRPr sz="1200"/>
                    </a:p>
                  </a:txBody>
                  <a:tcPr marL="63500" marR="63500" marT="63500" marB="63500"/>
                </a:tc>
                <a:tc>
                  <a:txBody>
                    <a:bodyPr/>
                    <a:lstStyle/>
                    <a:p>
                      <a:pPr marL="0" lvl="0" indent="0" algn="l" rtl="0">
                        <a:spcBef>
                          <a:spcPts val="0"/>
                        </a:spcBef>
                        <a:spcAft>
                          <a:spcPts val="0"/>
                        </a:spcAft>
                        <a:buNone/>
                      </a:pPr>
                      <a:r>
                        <a:rPr lang="en" sz="1200" b="1"/>
                        <a:t>Closing discussion</a:t>
                      </a:r>
                      <a:endParaRPr sz="1200" b="1"/>
                    </a:p>
                  </a:txBody>
                  <a:tcPr marL="63500" marR="63500" marT="63500" marB="63500"/>
                </a:tc>
                <a:extLst>
                  <a:ext uri="{0D108BD9-81ED-4DB2-BD59-A6C34878D82A}">
                    <a16:rowId xmlns:a16="http://schemas.microsoft.com/office/drawing/2014/main" val="10006"/>
                  </a:ext>
                </a:extLst>
              </a:tr>
            </a:tbl>
          </a:graphicData>
        </a:graphic>
      </p:graphicFrame>
      <p:sp>
        <p:nvSpPr>
          <p:cNvPr id="83" name="Google Shape;83;p16"/>
          <p:cNvSpPr txBox="1"/>
          <p:nvPr/>
        </p:nvSpPr>
        <p:spPr>
          <a:xfrm>
            <a:off x="304800" y="304800"/>
            <a:ext cx="3000000" cy="4065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sz="2000" b="1"/>
              <a:t>Programme</a:t>
            </a:r>
            <a:endParaRPr sz="2000" b="1"/>
          </a:p>
        </p:txBody>
      </p:sp>
      <p:pic>
        <p:nvPicPr>
          <p:cNvPr id="84" name="Google Shape;84;p16"/>
          <p:cNvPicPr preferRelativeResize="0"/>
          <p:nvPr/>
        </p:nvPicPr>
        <p:blipFill>
          <a:blip r:embed="rId3">
            <a:alphaModFix/>
          </a:blip>
          <a:stretch>
            <a:fillRect/>
          </a:stretch>
        </p:blipFill>
        <p:spPr>
          <a:xfrm>
            <a:off x="7619495" y="147845"/>
            <a:ext cx="1254375" cy="12543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3"/>
          <p:cNvSpPr txBox="1">
            <a:spLocks noGrp="1"/>
          </p:cNvSpPr>
          <p:nvPr>
            <p:ph type="title"/>
          </p:nvPr>
        </p:nvSpPr>
        <p:spPr>
          <a:xfrm>
            <a:off x="628650" y="273848"/>
            <a:ext cx="7886700" cy="643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t>Bovill terms of inclusion (cont.)</a:t>
            </a:r>
            <a:endParaRPr b="1"/>
          </a:p>
        </p:txBody>
      </p:sp>
      <p:graphicFrame>
        <p:nvGraphicFramePr>
          <p:cNvPr id="347" name="Google Shape;347;p43"/>
          <p:cNvGraphicFramePr/>
          <p:nvPr/>
        </p:nvGraphicFramePr>
        <p:xfrm>
          <a:off x="628650" y="1117275"/>
          <a:ext cx="3000000" cy="3000000"/>
        </p:xfrm>
        <a:graphic>
          <a:graphicData uri="http://schemas.openxmlformats.org/drawingml/2006/table">
            <a:tbl>
              <a:tblPr>
                <a:noFill/>
                <a:tableStyleId>{B3C56D9B-C25B-4CCF-AA16-28AEA739E344}</a:tableStyleId>
              </a:tblPr>
              <a:tblGrid>
                <a:gridCol w="2724050">
                  <a:extLst>
                    <a:ext uri="{9D8B030D-6E8A-4147-A177-3AD203B41FA5}">
                      <a16:colId xmlns:a16="http://schemas.microsoft.com/office/drawing/2014/main" val="20000"/>
                    </a:ext>
                  </a:extLst>
                </a:gridCol>
                <a:gridCol w="5162650">
                  <a:extLst>
                    <a:ext uri="{9D8B030D-6E8A-4147-A177-3AD203B41FA5}">
                      <a16:colId xmlns:a16="http://schemas.microsoft.com/office/drawing/2014/main" val="20001"/>
                    </a:ext>
                  </a:extLst>
                </a:gridCol>
              </a:tblGrid>
              <a:tr h="405700">
                <a:tc>
                  <a:txBody>
                    <a:bodyPr/>
                    <a:lstStyle/>
                    <a:p>
                      <a:pPr marL="0" lvl="0" indent="0" algn="l" rtl="0">
                        <a:spcBef>
                          <a:spcPts val="0"/>
                        </a:spcBef>
                        <a:spcAft>
                          <a:spcPts val="0"/>
                        </a:spcAft>
                        <a:buNone/>
                      </a:pPr>
                      <a:r>
                        <a:rPr lang="en" sz="1800" b="1">
                          <a:solidFill>
                            <a:schemeClr val="dk1"/>
                          </a:solidFill>
                        </a:rPr>
                        <a:t>Co-creation </a:t>
                      </a:r>
                      <a:endParaRPr sz="1800" b="1">
                        <a:highlight>
                          <a:srgbClr val="FFF2CC"/>
                        </a:highlight>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
                          <a:solidFill>
                            <a:schemeClr val="dk1"/>
                          </a:solidFill>
                        </a:rPr>
                        <a:t>Contribute new pedagogical ideas; empowerment; meaningful engagement; students construct understanding and learning resources</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12650" cap="flat" cmpd="sng">
                      <a:solidFill>
                        <a:srgbClr val="000000"/>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405700">
                <a:tc>
                  <a:txBody>
                    <a:bodyPr/>
                    <a:lstStyle/>
                    <a:p>
                      <a:pPr marL="0" lvl="0" indent="0" algn="l" rtl="0">
                        <a:spcBef>
                          <a:spcPts val="0"/>
                        </a:spcBef>
                        <a:spcAft>
                          <a:spcPts val="0"/>
                        </a:spcAft>
                        <a:buNone/>
                      </a:pPr>
                      <a:r>
                        <a:rPr lang="en" b="1"/>
                        <a:t>       Representative</a:t>
                      </a:r>
                      <a:endParaRPr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2CC"/>
                    </a:solidFill>
                  </a:tcPr>
                </a:tc>
                <a:tc>
                  <a:txBody>
                    <a:bodyPr/>
                    <a:lstStyle/>
                    <a:p>
                      <a:pPr marL="0" lvl="0" indent="0" algn="l" rtl="0">
                        <a:spcBef>
                          <a:spcPts val="0"/>
                        </a:spcBef>
                        <a:spcAft>
                          <a:spcPts val="0"/>
                        </a:spcAft>
                        <a:buNone/>
                      </a:pPr>
                      <a:r>
                        <a:rPr lang="en"/>
                        <a:t>Elected role, small group representing whole group</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405700">
                <a:tc>
                  <a:txBody>
                    <a:bodyPr/>
                    <a:lstStyle/>
                    <a:p>
                      <a:pPr marL="0" lvl="0" indent="0" algn="l" rtl="0">
                        <a:spcBef>
                          <a:spcPts val="0"/>
                        </a:spcBef>
                        <a:spcAft>
                          <a:spcPts val="0"/>
                        </a:spcAft>
                        <a:buNone/>
                      </a:pPr>
                      <a:r>
                        <a:rPr lang="en" b="1"/>
                        <a:t>       Consultant</a:t>
                      </a:r>
                      <a:endParaRPr b="1"/>
                    </a:p>
                  </a:txBody>
                  <a:tcPr marL="91425" marR="91425" marT="91425" marB="91425">
                    <a:lnT w="9525" cap="flat" cmpd="sng">
                      <a:solidFill>
                        <a:srgbClr val="9E9E9E"/>
                      </a:solidFill>
                      <a:prstDash val="solid"/>
                      <a:round/>
                      <a:headEnd type="none" w="sm" len="sm"/>
                      <a:tailEnd type="none" w="sm" len="sm"/>
                    </a:lnT>
                    <a:solidFill>
                      <a:srgbClr val="FFF2CC"/>
                    </a:solidFill>
                  </a:tcPr>
                </a:tc>
                <a:tc>
                  <a:txBody>
                    <a:bodyPr/>
                    <a:lstStyle/>
                    <a:p>
                      <a:pPr marL="0" lvl="0" indent="0" algn="l" rtl="0">
                        <a:spcBef>
                          <a:spcPts val="0"/>
                        </a:spcBef>
                        <a:spcAft>
                          <a:spcPts val="0"/>
                        </a:spcAft>
                        <a:buNone/>
                      </a:pPr>
                      <a:r>
                        <a:rPr lang="en"/>
                        <a:t>Students selected and paid to collaborate</a:t>
                      </a:r>
                      <a:endParaRPr/>
                    </a:p>
                  </a:txBody>
                  <a:tcPr marL="91425" marR="91425" marT="91425" marB="91425">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2"/>
                  </a:ext>
                </a:extLst>
              </a:tr>
              <a:tr h="405700">
                <a:tc>
                  <a:txBody>
                    <a:bodyPr/>
                    <a:lstStyle/>
                    <a:p>
                      <a:pPr marL="0" lvl="0" indent="0" algn="l" rtl="0">
                        <a:spcBef>
                          <a:spcPts val="0"/>
                        </a:spcBef>
                        <a:spcAft>
                          <a:spcPts val="0"/>
                        </a:spcAft>
                        <a:buNone/>
                      </a:pPr>
                      <a:r>
                        <a:rPr lang="en" b="1"/>
                        <a:t>       Co-researcher</a:t>
                      </a:r>
                      <a:endParaRPr b="1"/>
                    </a:p>
                  </a:txBody>
                  <a:tcPr marL="91425" marR="91425" marT="91425" marB="91425">
                    <a:solidFill>
                      <a:srgbClr val="FFF2CC"/>
                    </a:solidFill>
                  </a:tcPr>
                </a:tc>
                <a:tc>
                  <a:txBody>
                    <a:bodyPr/>
                    <a:lstStyle/>
                    <a:p>
                      <a:pPr marL="0" lvl="0" indent="0" algn="l" rtl="0">
                        <a:spcBef>
                          <a:spcPts val="0"/>
                        </a:spcBef>
                        <a:spcAft>
                          <a:spcPts val="0"/>
                        </a:spcAft>
                        <a:buNone/>
                      </a:pPr>
                      <a:r>
                        <a:rPr lang="en"/>
                        <a:t>Collaborating meaningfully on teaching and learning research or subject based research</a:t>
                      </a:r>
                      <a:endParaRPr/>
                    </a:p>
                  </a:txBody>
                  <a:tcPr marL="91425" marR="91425" marT="91425" marB="91425"/>
                </a:tc>
                <a:extLst>
                  <a:ext uri="{0D108BD9-81ED-4DB2-BD59-A6C34878D82A}">
                    <a16:rowId xmlns:a16="http://schemas.microsoft.com/office/drawing/2014/main" val="10003"/>
                  </a:ext>
                </a:extLst>
              </a:tr>
              <a:tr h="405700">
                <a:tc>
                  <a:txBody>
                    <a:bodyPr/>
                    <a:lstStyle/>
                    <a:p>
                      <a:pPr marL="0" lvl="0" indent="0" algn="l" rtl="0">
                        <a:spcBef>
                          <a:spcPts val="0"/>
                        </a:spcBef>
                        <a:spcAft>
                          <a:spcPts val="0"/>
                        </a:spcAft>
                        <a:buNone/>
                      </a:pPr>
                      <a:r>
                        <a:rPr lang="en" b="1"/>
                        <a:t>       Co-designer</a:t>
                      </a:r>
                      <a:endParaRPr b="1"/>
                    </a:p>
                  </a:txBody>
                  <a:tcPr marL="91425" marR="91425" marT="91425" marB="91425">
                    <a:solidFill>
                      <a:srgbClr val="FFF2CC"/>
                    </a:solidFill>
                  </a:tcPr>
                </a:tc>
                <a:tc>
                  <a:txBody>
                    <a:bodyPr/>
                    <a:lstStyle/>
                    <a:p>
                      <a:pPr marL="0" lvl="0" indent="0" algn="l" rtl="0">
                        <a:spcBef>
                          <a:spcPts val="0"/>
                        </a:spcBef>
                        <a:spcAft>
                          <a:spcPts val="0"/>
                        </a:spcAft>
                        <a:buNone/>
                      </a:pPr>
                      <a:r>
                        <a:rPr lang="en"/>
                        <a:t>Sharing responsibility for designing learning, teaching and assessment</a:t>
                      </a:r>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44"/>
          <p:cNvSpPr txBox="1">
            <a:spLocks noGrp="1"/>
          </p:cNvSpPr>
          <p:nvPr>
            <p:ph type="title"/>
          </p:nvPr>
        </p:nvSpPr>
        <p:spPr>
          <a:xfrm>
            <a:off x="252150" y="81169"/>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highlight>
                  <a:srgbClr val="FFFFFF"/>
                </a:highlight>
              </a:rPr>
              <a:t>Student co-creation highlights (and lowlights)</a:t>
            </a:r>
            <a:endParaRPr b="1">
              <a:highlight>
                <a:srgbClr val="FFFFFF"/>
              </a:highlight>
            </a:endParaRPr>
          </a:p>
        </p:txBody>
      </p:sp>
      <p:sp>
        <p:nvSpPr>
          <p:cNvPr id="353" name="Google Shape;353;p44"/>
          <p:cNvSpPr txBox="1">
            <a:spLocks noGrp="1"/>
          </p:cNvSpPr>
          <p:nvPr>
            <p:ph type="body" idx="1"/>
          </p:nvPr>
        </p:nvSpPr>
        <p:spPr>
          <a:xfrm>
            <a:off x="252150" y="1299600"/>
            <a:ext cx="8263200" cy="3572100"/>
          </a:xfrm>
          <a:prstGeom prst="rect">
            <a:avLst/>
          </a:prstGeom>
        </p:spPr>
        <p:txBody>
          <a:bodyPr spcFirstLastPara="1" wrap="square" lIns="68575" tIns="34275" rIns="68575" bIns="34275" anchor="t" anchorCtr="0">
            <a:noAutofit/>
          </a:bodyPr>
          <a:lstStyle/>
          <a:p>
            <a:pPr marL="457200" lvl="0" indent="-330200" algn="l" rtl="0">
              <a:lnSpc>
                <a:spcPct val="150000"/>
              </a:lnSpc>
              <a:spcBef>
                <a:spcPts val="800"/>
              </a:spcBef>
              <a:spcAft>
                <a:spcPts val="0"/>
              </a:spcAft>
              <a:buClr>
                <a:schemeClr val="dk1"/>
              </a:buClr>
              <a:buSzPts val="1600"/>
              <a:buChar char="●"/>
            </a:pPr>
            <a:r>
              <a:rPr lang="en" sz="1600">
                <a:solidFill>
                  <a:schemeClr val="dk1"/>
                </a:solidFill>
              </a:rPr>
              <a:t>In 6 initiatives, students took on various co-creation roles in authorship. </a:t>
            </a:r>
            <a:endParaRPr sz="1600">
              <a:solidFill>
                <a:schemeClr val="dk1"/>
              </a:solidFill>
            </a:endParaRPr>
          </a:p>
          <a:p>
            <a:pPr marL="457200" lvl="0" indent="-330200" algn="l" rtl="0">
              <a:lnSpc>
                <a:spcPct val="150000"/>
              </a:lnSpc>
              <a:spcBef>
                <a:spcPts val="0"/>
              </a:spcBef>
              <a:spcAft>
                <a:spcPts val="0"/>
              </a:spcAft>
              <a:buClr>
                <a:schemeClr val="dk1"/>
              </a:buClr>
              <a:buSzPts val="1600"/>
              <a:buChar char="●"/>
            </a:pPr>
            <a:r>
              <a:rPr lang="en" sz="1600">
                <a:solidFill>
                  <a:schemeClr val="dk1"/>
                </a:solidFill>
              </a:rPr>
              <a:t>In 2 initiatives, students were co-creators in quality assurance processes. </a:t>
            </a:r>
            <a:endParaRPr sz="1600">
              <a:solidFill>
                <a:schemeClr val="dk1"/>
              </a:solidFill>
            </a:endParaRPr>
          </a:p>
          <a:p>
            <a:pPr marL="457200" lvl="0" indent="-330200" algn="l" rtl="0">
              <a:lnSpc>
                <a:spcPct val="150000"/>
              </a:lnSpc>
              <a:spcBef>
                <a:spcPts val="0"/>
              </a:spcBef>
              <a:spcAft>
                <a:spcPts val="0"/>
              </a:spcAft>
              <a:buClr>
                <a:schemeClr val="dk1"/>
              </a:buClr>
              <a:buSzPts val="1600"/>
              <a:buChar char="●"/>
            </a:pPr>
            <a:r>
              <a:rPr lang="en" sz="1600">
                <a:solidFill>
                  <a:schemeClr val="dk1"/>
                </a:solidFill>
              </a:rPr>
              <a:t>Authors found ways in which to not only capture students’ lived realities in the authorship process, but also to include their feedback in quality assurance.</a:t>
            </a:r>
            <a:endParaRPr sz="1600">
              <a:solidFill>
                <a:schemeClr val="dk1"/>
              </a:solidFill>
            </a:endParaRPr>
          </a:p>
          <a:p>
            <a:pPr marL="457200" lvl="0" indent="-330200" algn="l" rtl="0">
              <a:lnSpc>
                <a:spcPct val="150000"/>
              </a:lnSpc>
              <a:spcBef>
                <a:spcPts val="0"/>
              </a:spcBef>
              <a:spcAft>
                <a:spcPts val="0"/>
              </a:spcAft>
              <a:buClr>
                <a:schemeClr val="dk1"/>
              </a:buClr>
              <a:buSzPts val="1600"/>
              <a:buChar char="●"/>
            </a:pPr>
            <a:r>
              <a:rPr lang="en" sz="1600">
                <a:solidFill>
                  <a:schemeClr val="dk1"/>
                </a:solidFill>
              </a:rPr>
              <a:t>However, students were not involved in any of the publishing processes.</a:t>
            </a:r>
            <a:endParaRPr sz="1600">
              <a:solidFill>
                <a:schemeClr val="dk1"/>
              </a:solidFill>
            </a:endParaRPr>
          </a:p>
          <a:p>
            <a:pPr marL="457200" lvl="0" indent="-330200" algn="l" rtl="0">
              <a:lnSpc>
                <a:spcPct val="150000"/>
              </a:lnSpc>
              <a:spcBef>
                <a:spcPts val="0"/>
              </a:spcBef>
              <a:spcAft>
                <a:spcPts val="0"/>
              </a:spcAft>
              <a:buClr>
                <a:schemeClr val="dk1"/>
              </a:buClr>
              <a:buSzPts val="1600"/>
              <a:buChar char="●"/>
            </a:pPr>
            <a:r>
              <a:rPr lang="en" sz="1600">
                <a:solidFill>
                  <a:schemeClr val="dk1"/>
                </a:solidFill>
              </a:rPr>
              <a:t>Student participation is a critical aspect of the institutional transformation agenda, in that it addresses social justice and inequity in the classroom. </a:t>
            </a:r>
            <a:endParaRPr sz="1600">
              <a:solidFill>
                <a:schemeClr val="dk1"/>
              </a:solidFill>
            </a:endParaRPr>
          </a:p>
          <a:p>
            <a:pPr marL="457200" lvl="0" indent="-330200" algn="l" rtl="0">
              <a:lnSpc>
                <a:spcPct val="150000"/>
              </a:lnSpc>
              <a:spcBef>
                <a:spcPts val="0"/>
              </a:spcBef>
              <a:spcAft>
                <a:spcPts val="0"/>
              </a:spcAft>
              <a:buClr>
                <a:schemeClr val="dk1"/>
              </a:buClr>
              <a:buSzPts val="1600"/>
              <a:buChar char="●"/>
            </a:pPr>
            <a:r>
              <a:rPr lang="en" sz="1600">
                <a:solidFill>
                  <a:schemeClr val="dk1"/>
                </a:solidFill>
              </a:rPr>
              <a:t>The resultant models show how students (and colleagues) were engaged in varying activities and to varying degrees.</a:t>
            </a:r>
            <a:endParaRPr sz="1600">
              <a:solidFill>
                <a:schemeClr val="dk1"/>
              </a:solidFill>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Clr>
                <a:schemeClr val="dk1"/>
              </a:buClr>
              <a:buSzPts val="1100"/>
              <a:buFont typeface="Arial"/>
              <a:buNone/>
            </a:pPr>
            <a:endParaRPr/>
          </a:p>
          <a:p>
            <a:pPr marL="0" lvl="0" indent="0" algn="l" rtl="0">
              <a:spcBef>
                <a:spcPts val="1600"/>
              </a:spcBef>
              <a:spcAft>
                <a:spcPts val="160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45"/>
          <p:cNvSpPr txBox="1">
            <a:spLocks noGrp="1"/>
          </p:cNvSpPr>
          <p:nvPr>
            <p:ph type="title"/>
          </p:nvPr>
        </p:nvSpPr>
        <p:spPr>
          <a:xfrm>
            <a:off x="266200" y="80225"/>
            <a:ext cx="8661000" cy="7746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t>Collaborative open textbook production models</a:t>
            </a:r>
            <a:endParaRPr b="1"/>
          </a:p>
        </p:txBody>
      </p:sp>
      <p:sp>
        <p:nvSpPr>
          <p:cNvPr id="359" name="Google Shape;359;p45"/>
          <p:cNvSpPr txBox="1">
            <a:spLocks noGrp="1"/>
          </p:cNvSpPr>
          <p:nvPr>
            <p:ph type="body" idx="1"/>
          </p:nvPr>
        </p:nvSpPr>
        <p:spPr>
          <a:xfrm>
            <a:off x="378400" y="854825"/>
            <a:ext cx="8226900" cy="17169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 sz="1400">
                <a:solidFill>
                  <a:schemeClr val="dk1"/>
                </a:solidFill>
              </a:rPr>
              <a:t>Aim: Provide open textbook creators with sustainable models of production that manifest “parity of participation” as the just end point of social justice</a:t>
            </a:r>
            <a:endParaRPr sz="1400">
              <a:solidFill>
                <a:schemeClr val="dk1"/>
              </a:solidFill>
            </a:endParaRPr>
          </a:p>
          <a:p>
            <a:pPr marL="0" lvl="0" indent="0" algn="l" rtl="0">
              <a:lnSpc>
                <a:spcPct val="100000"/>
              </a:lnSpc>
              <a:spcBef>
                <a:spcPts val="0"/>
              </a:spcBef>
              <a:spcAft>
                <a:spcPts val="0"/>
              </a:spcAft>
              <a:buNone/>
            </a:pPr>
            <a:endParaRPr sz="1400">
              <a:solidFill>
                <a:schemeClr val="dk1"/>
              </a:solidFill>
            </a:endParaRPr>
          </a:p>
          <a:p>
            <a:pPr marL="0" lvl="0" indent="0" algn="l" rtl="0">
              <a:lnSpc>
                <a:spcPct val="100000"/>
              </a:lnSpc>
              <a:spcBef>
                <a:spcPts val="0"/>
              </a:spcBef>
              <a:spcAft>
                <a:spcPts val="0"/>
              </a:spcAft>
              <a:buNone/>
            </a:pPr>
            <a:r>
              <a:rPr lang="en" sz="1400">
                <a:solidFill>
                  <a:schemeClr val="dk1"/>
                </a:solidFill>
              </a:rPr>
              <a:t>DOT4D context: Four models reflecting varying levels of student and colleague collaboration</a:t>
            </a:r>
            <a:endParaRPr sz="1400">
              <a:solidFill>
                <a:schemeClr val="dk1"/>
              </a:solidFill>
            </a:endParaRPr>
          </a:p>
          <a:p>
            <a:pPr marL="457200" lvl="0" indent="0" algn="l" rtl="0">
              <a:lnSpc>
                <a:spcPct val="100000"/>
              </a:lnSpc>
              <a:spcBef>
                <a:spcPts val="0"/>
              </a:spcBef>
              <a:spcAft>
                <a:spcPts val="0"/>
              </a:spcAft>
              <a:buNone/>
            </a:pPr>
            <a:endParaRPr sz="1400"/>
          </a:p>
          <a:p>
            <a:pPr marL="457200" lvl="0" indent="-342900" algn="l" rtl="0">
              <a:lnSpc>
                <a:spcPct val="100000"/>
              </a:lnSpc>
              <a:spcBef>
                <a:spcPts val="600"/>
              </a:spcBef>
              <a:spcAft>
                <a:spcPts val="0"/>
              </a:spcAft>
              <a:buClr>
                <a:srgbClr val="38761D"/>
              </a:buClr>
              <a:buSzPts val="1800"/>
              <a:buChar char="●"/>
            </a:pPr>
            <a:r>
              <a:rPr lang="en" b="1">
                <a:solidFill>
                  <a:srgbClr val="38761D"/>
                </a:solidFill>
              </a:rPr>
              <a:t>Participatory/Engagement Model</a:t>
            </a:r>
            <a:endParaRPr b="1">
              <a:solidFill>
                <a:srgbClr val="38761D"/>
              </a:solidFill>
            </a:endParaRPr>
          </a:p>
          <a:p>
            <a:pPr marL="457200" lvl="0" indent="-342900" algn="l" rtl="0">
              <a:lnSpc>
                <a:spcPct val="100000"/>
              </a:lnSpc>
              <a:spcBef>
                <a:spcPts val="600"/>
              </a:spcBef>
              <a:spcAft>
                <a:spcPts val="0"/>
              </a:spcAft>
              <a:buClr>
                <a:srgbClr val="38761D"/>
              </a:buClr>
              <a:buSzPts val="1800"/>
              <a:buChar char="●"/>
            </a:pPr>
            <a:r>
              <a:rPr lang="en" b="1">
                <a:solidFill>
                  <a:srgbClr val="38761D"/>
                </a:solidFill>
              </a:rPr>
              <a:t>Participatory/Engagement and Co-Creation Model </a:t>
            </a:r>
            <a:endParaRPr b="1">
              <a:solidFill>
                <a:srgbClr val="38761D"/>
              </a:solidFill>
            </a:endParaRPr>
          </a:p>
          <a:p>
            <a:pPr marL="457200" lvl="0" indent="-342900" algn="l" rtl="0">
              <a:lnSpc>
                <a:spcPct val="100000"/>
              </a:lnSpc>
              <a:spcBef>
                <a:spcPts val="600"/>
              </a:spcBef>
              <a:spcAft>
                <a:spcPts val="0"/>
              </a:spcAft>
              <a:buClr>
                <a:srgbClr val="38761D"/>
              </a:buClr>
              <a:buSzPts val="1800"/>
              <a:buChar char="●"/>
            </a:pPr>
            <a:r>
              <a:rPr lang="en" b="1">
                <a:solidFill>
                  <a:srgbClr val="38761D"/>
                </a:solidFill>
              </a:rPr>
              <a:t>Co-Creation Model</a:t>
            </a:r>
            <a:endParaRPr b="1">
              <a:solidFill>
                <a:srgbClr val="38761D"/>
              </a:solidFill>
            </a:endParaRPr>
          </a:p>
          <a:p>
            <a:pPr marL="457200" lvl="0" indent="-342900" algn="l" rtl="0">
              <a:lnSpc>
                <a:spcPct val="100000"/>
              </a:lnSpc>
              <a:spcBef>
                <a:spcPts val="600"/>
              </a:spcBef>
              <a:spcAft>
                <a:spcPts val="0"/>
              </a:spcAft>
              <a:buClr>
                <a:srgbClr val="38761D"/>
              </a:buClr>
              <a:buSzPts val="1800"/>
              <a:buChar char="●"/>
            </a:pPr>
            <a:r>
              <a:rPr lang="en" b="1">
                <a:solidFill>
                  <a:srgbClr val="38761D"/>
                </a:solidFill>
              </a:rPr>
              <a:t>Co-Creation/Partnership Model</a:t>
            </a:r>
            <a:endParaRPr b="1">
              <a:solidFill>
                <a:srgbClr val="38761D"/>
              </a:solidFill>
            </a:endParaRPr>
          </a:p>
          <a:p>
            <a:pPr marL="0" lvl="0" indent="0" algn="l" rtl="0">
              <a:lnSpc>
                <a:spcPct val="100000"/>
              </a:lnSpc>
              <a:spcBef>
                <a:spcPts val="0"/>
              </a:spcBef>
              <a:spcAft>
                <a:spcPts val="0"/>
              </a:spcAft>
              <a:buNone/>
            </a:pPr>
            <a:endParaRPr sz="1400"/>
          </a:p>
          <a:p>
            <a:pPr marL="457200" lvl="0" indent="0" algn="l" rtl="0">
              <a:lnSpc>
                <a:spcPct val="100000"/>
              </a:lnSpc>
              <a:spcBef>
                <a:spcPts val="800"/>
              </a:spcBef>
              <a:spcAft>
                <a:spcPts val="0"/>
              </a:spcAft>
              <a:buNone/>
            </a:pPr>
            <a:endParaRPr sz="1200"/>
          </a:p>
          <a:p>
            <a:pPr marL="457200" lvl="0" indent="0" algn="l" rtl="0">
              <a:lnSpc>
                <a:spcPct val="100000"/>
              </a:lnSpc>
              <a:spcBef>
                <a:spcPts val="1600"/>
              </a:spcBef>
              <a:spcAft>
                <a:spcPts val="1600"/>
              </a:spcAft>
              <a:buNone/>
            </a:pPr>
            <a:endParaRPr sz="1200"/>
          </a:p>
        </p:txBody>
      </p:sp>
      <p:pic>
        <p:nvPicPr>
          <p:cNvPr id="360" name="Google Shape;360;p45"/>
          <p:cNvPicPr preferRelativeResize="0"/>
          <p:nvPr/>
        </p:nvPicPr>
        <p:blipFill>
          <a:blip r:embed="rId3">
            <a:alphaModFix/>
          </a:blip>
          <a:stretch>
            <a:fillRect/>
          </a:stretch>
        </p:blipFill>
        <p:spPr>
          <a:xfrm>
            <a:off x="6573400" y="3627824"/>
            <a:ext cx="2353762" cy="1439475"/>
          </a:xfrm>
          <a:prstGeom prst="rect">
            <a:avLst/>
          </a:prstGeom>
          <a:noFill/>
          <a:ln w="9525" cap="flat" cmpd="sng">
            <a:solidFill>
              <a:schemeClr val="dk2"/>
            </a:solidFill>
            <a:prstDash val="solid"/>
            <a:round/>
            <a:headEnd type="none" w="sm" len="sm"/>
            <a:tailEnd type="none" w="sm" len="sm"/>
          </a:ln>
        </p:spPr>
      </p:pic>
      <p:pic>
        <p:nvPicPr>
          <p:cNvPr id="361" name="Google Shape;361;p45"/>
          <p:cNvPicPr preferRelativeResize="0"/>
          <p:nvPr/>
        </p:nvPicPr>
        <p:blipFill>
          <a:blip r:embed="rId4">
            <a:alphaModFix/>
          </a:blip>
          <a:stretch>
            <a:fillRect/>
          </a:stretch>
        </p:blipFill>
        <p:spPr>
          <a:xfrm>
            <a:off x="4419600" y="3627825"/>
            <a:ext cx="2047668" cy="1439475"/>
          </a:xfrm>
          <a:prstGeom prst="rect">
            <a:avLst/>
          </a:prstGeom>
          <a:noFill/>
          <a:ln w="9525" cap="flat" cmpd="sng">
            <a:solidFill>
              <a:schemeClr val="dk2"/>
            </a:solidFill>
            <a:prstDash val="solid"/>
            <a:round/>
            <a:headEnd type="none" w="sm" len="sm"/>
            <a:tailEnd type="none" w="sm" len="sm"/>
          </a:ln>
        </p:spPr>
      </p:pic>
      <p:pic>
        <p:nvPicPr>
          <p:cNvPr id="362" name="Google Shape;362;p45"/>
          <p:cNvPicPr preferRelativeResize="0"/>
          <p:nvPr/>
        </p:nvPicPr>
        <p:blipFill>
          <a:blip r:embed="rId5">
            <a:alphaModFix/>
          </a:blip>
          <a:stretch>
            <a:fillRect/>
          </a:stretch>
        </p:blipFill>
        <p:spPr>
          <a:xfrm>
            <a:off x="2318275" y="3627825"/>
            <a:ext cx="1979289" cy="1439474"/>
          </a:xfrm>
          <a:prstGeom prst="rect">
            <a:avLst/>
          </a:prstGeom>
          <a:noFill/>
          <a:ln w="9525" cap="flat" cmpd="sng">
            <a:solidFill>
              <a:schemeClr val="dk2"/>
            </a:solidFill>
            <a:prstDash val="solid"/>
            <a:round/>
            <a:headEnd type="none" w="sm" len="sm"/>
            <a:tailEnd type="none" w="sm" len="sm"/>
          </a:ln>
        </p:spPr>
      </p:pic>
      <p:pic>
        <p:nvPicPr>
          <p:cNvPr id="363" name="Google Shape;363;p45"/>
          <p:cNvPicPr preferRelativeResize="0"/>
          <p:nvPr/>
        </p:nvPicPr>
        <p:blipFill>
          <a:blip r:embed="rId6">
            <a:alphaModFix/>
          </a:blip>
          <a:stretch>
            <a:fillRect/>
          </a:stretch>
        </p:blipFill>
        <p:spPr>
          <a:xfrm>
            <a:off x="266200" y="3627825"/>
            <a:ext cx="1892151" cy="1439475"/>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46"/>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b="1">
                <a:solidFill>
                  <a:srgbClr val="F16C39"/>
                </a:solidFill>
              </a:rPr>
              <a:t>References</a:t>
            </a:r>
            <a:endParaRPr b="1">
              <a:solidFill>
                <a:srgbClr val="F16C39"/>
              </a:solidFill>
            </a:endParaRPr>
          </a:p>
        </p:txBody>
      </p:sp>
      <p:sp>
        <p:nvSpPr>
          <p:cNvPr id="369" name="Google Shape;369;p46"/>
          <p:cNvSpPr txBox="1">
            <a:spLocks noGrp="1"/>
          </p:cNvSpPr>
          <p:nvPr>
            <p:ph type="body" idx="1"/>
          </p:nvPr>
        </p:nvSpPr>
        <p:spPr>
          <a:xfrm>
            <a:off x="628650" y="1201019"/>
            <a:ext cx="7886700" cy="32634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 sz="1200">
                <a:solidFill>
                  <a:schemeClr val="dk1"/>
                </a:solidFill>
                <a:highlight>
                  <a:schemeClr val="lt1"/>
                </a:highlight>
              </a:rPr>
              <a:t>Bovill, C. (2020). Co-creation in learning and teaching: The case for a whole class approach in higher education.</a:t>
            </a:r>
            <a:r>
              <a:rPr lang="en" sz="1200" i="1">
                <a:solidFill>
                  <a:schemeClr val="dk1"/>
                </a:solidFill>
                <a:highlight>
                  <a:schemeClr val="lt1"/>
                </a:highlight>
              </a:rPr>
              <a:t> Higher Education</a:t>
            </a:r>
            <a:r>
              <a:rPr lang="en" sz="1200">
                <a:solidFill>
                  <a:schemeClr val="dk1"/>
                </a:solidFill>
                <a:highlight>
                  <a:schemeClr val="lt1"/>
                </a:highlight>
              </a:rPr>
              <a:t> [online] 79, pp. 1023–1037.  Available from: </a:t>
            </a:r>
            <a:r>
              <a:rPr lang="en" sz="1200" u="sng">
                <a:solidFill>
                  <a:schemeClr val="dk1"/>
                </a:solidFill>
                <a:highlight>
                  <a:schemeClr val="lt1"/>
                </a:highlight>
                <a:hlinkClick r:id="rId3">
                  <a:extLst>
                    <a:ext uri="{A12FA001-AC4F-418D-AE19-62706E023703}">
                      <ahyp:hlinkClr xmlns:ahyp="http://schemas.microsoft.com/office/drawing/2018/hyperlinkcolor" val="tx"/>
                    </a:ext>
                  </a:extLst>
                </a:hlinkClick>
              </a:rPr>
              <a:t>https://doi.org/10.1007/s10734-019-00453-w</a:t>
            </a:r>
            <a:endParaRPr sz="1200">
              <a:solidFill>
                <a:schemeClr val="dk1"/>
              </a:solidFill>
              <a:highlight>
                <a:schemeClr val="lt1"/>
              </a:highlight>
            </a:endParaRPr>
          </a:p>
          <a:p>
            <a:pPr marL="0" lvl="0" indent="0" algn="l" rtl="0">
              <a:lnSpc>
                <a:spcPct val="100000"/>
              </a:lnSpc>
              <a:spcBef>
                <a:spcPts val="0"/>
              </a:spcBef>
              <a:spcAft>
                <a:spcPts val="0"/>
              </a:spcAft>
              <a:buNone/>
            </a:pPr>
            <a:endParaRPr sz="1200">
              <a:solidFill>
                <a:schemeClr val="dk1"/>
              </a:solidFill>
              <a:highlight>
                <a:schemeClr val="lt1"/>
              </a:highlight>
            </a:endParaRPr>
          </a:p>
          <a:p>
            <a:pPr marL="0" lvl="0" indent="0" algn="l" rtl="0">
              <a:lnSpc>
                <a:spcPct val="115000"/>
              </a:lnSpc>
              <a:spcBef>
                <a:spcPts val="0"/>
              </a:spcBef>
              <a:spcAft>
                <a:spcPts val="0"/>
              </a:spcAft>
              <a:buClr>
                <a:schemeClr val="dk1"/>
              </a:buClr>
              <a:buSzPts val="1100"/>
              <a:buFont typeface="Arial"/>
              <a:buNone/>
            </a:pPr>
            <a:r>
              <a:rPr lang="en" sz="1200">
                <a:solidFill>
                  <a:schemeClr val="dk1"/>
                </a:solidFill>
                <a:highlight>
                  <a:schemeClr val="lt1"/>
                </a:highlight>
              </a:rPr>
              <a:t>Cox, G., Masuku, B. &amp; Willmers, M. 2020. Open Textbooks and Social Justice: Open Educational Practices to Address Economic, Cultural and Political Injustice at the University of Cape Town. </a:t>
            </a:r>
            <a:r>
              <a:rPr lang="en" sz="1200" i="1">
                <a:solidFill>
                  <a:schemeClr val="dk1"/>
                </a:solidFill>
                <a:highlight>
                  <a:schemeClr val="lt1"/>
                </a:highlight>
              </a:rPr>
              <a:t>Journal of Interactive Media in Education</a:t>
            </a:r>
            <a:r>
              <a:rPr lang="en" sz="1200">
                <a:solidFill>
                  <a:schemeClr val="dk1"/>
                </a:solidFill>
                <a:highlight>
                  <a:schemeClr val="lt1"/>
                </a:highlight>
              </a:rPr>
              <a:t>, 1 (2):pp. 1–10. Available at:</a:t>
            </a:r>
            <a:r>
              <a:rPr lang="en" sz="1200">
                <a:solidFill>
                  <a:schemeClr val="dk1"/>
                </a:solidFill>
                <a:highlight>
                  <a:schemeClr val="lt1"/>
                </a:highlight>
                <a:uFill>
                  <a:noFill/>
                </a:uFill>
                <a:hlinkClick r:id="rId4">
                  <a:extLst>
                    <a:ext uri="{A12FA001-AC4F-418D-AE19-62706E023703}">
                      <ahyp:hlinkClr xmlns:ahyp="http://schemas.microsoft.com/office/drawing/2018/hyperlinkcolor" val="tx"/>
                    </a:ext>
                  </a:extLst>
                </a:hlinkClick>
              </a:rPr>
              <a:t> </a:t>
            </a:r>
            <a:r>
              <a:rPr lang="en" sz="1200" u="sng">
                <a:solidFill>
                  <a:srgbClr val="1155CC"/>
                </a:solidFill>
                <a:highlight>
                  <a:schemeClr val="lt1"/>
                </a:highlight>
                <a:hlinkClick r:id="rId4">
                  <a:extLst>
                    <a:ext uri="{A12FA001-AC4F-418D-AE19-62706E023703}">
                      <ahyp:hlinkClr xmlns:ahyp="http://schemas.microsoft.com/office/drawing/2018/hyperlinkcolor" val="tx"/>
                    </a:ext>
                  </a:extLst>
                </a:hlinkClick>
              </a:rPr>
              <a:t>https://open.uct.ac.za/handle/11427/31887</a:t>
            </a:r>
            <a:endParaRPr sz="1200">
              <a:solidFill>
                <a:schemeClr val="dk1"/>
              </a:solidFill>
              <a:highlight>
                <a:schemeClr val="lt1"/>
              </a:highlight>
            </a:endParaRPr>
          </a:p>
          <a:p>
            <a:pPr marL="0" lvl="0" indent="0" algn="l" rtl="0">
              <a:lnSpc>
                <a:spcPct val="100000"/>
              </a:lnSpc>
              <a:spcBef>
                <a:spcPts val="0"/>
              </a:spcBef>
              <a:spcAft>
                <a:spcPts val="0"/>
              </a:spcAft>
              <a:buNone/>
            </a:pPr>
            <a:endParaRPr sz="1200">
              <a:solidFill>
                <a:schemeClr val="dk1"/>
              </a:solidFill>
              <a:highlight>
                <a:schemeClr val="lt1"/>
              </a:highlight>
            </a:endParaRPr>
          </a:p>
          <a:p>
            <a:pPr marL="0" lvl="0" indent="0" algn="l" rtl="0">
              <a:lnSpc>
                <a:spcPct val="115000"/>
              </a:lnSpc>
              <a:spcBef>
                <a:spcPts val="0"/>
              </a:spcBef>
              <a:spcAft>
                <a:spcPts val="0"/>
              </a:spcAft>
              <a:buNone/>
            </a:pPr>
            <a:r>
              <a:rPr lang="en" sz="1200">
                <a:solidFill>
                  <a:schemeClr val="dk1"/>
                </a:solidFill>
                <a:highlight>
                  <a:schemeClr val="lt1"/>
                </a:highlight>
              </a:rPr>
              <a:t>Downes, S. (2007).Models for Sustainable Open Educational Resources. </a:t>
            </a:r>
            <a:r>
              <a:rPr lang="en" sz="1200" i="1">
                <a:solidFill>
                  <a:schemeClr val="dk1"/>
                </a:solidFill>
                <a:highlight>
                  <a:schemeClr val="lt1"/>
                </a:highlight>
              </a:rPr>
              <a:t>Interdisciplinary Journal of E-Learning and Learning Objects</a:t>
            </a:r>
            <a:r>
              <a:rPr lang="en" sz="1200">
                <a:solidFill>
                  <a:schemeClr val="dk1"/>
                </a:solidFill>
                <a:highlight>
                  <a:schemeClr val="lt1"/>
                </a:highlight>
              </a:rPr>
              <a:t>, 3(1), 29–44. Informing Science Institute. </a:t>
            </a:r>
            <a:r>
              <a:rPr lang="en" sz="1200" u="sng">
                <a:solidFill>
                  <a:schemeClr val="hlink"/>
                </a:solidFill>
                <a:highlight>
                  <a:schemeClr val="lt1"/>
                </a:highlight>
                <a:hlinkClick r:id="rId5"/>
              </a:rPr>
              <a:t>https://www.learntechlib.org/p/44796/.</a:t>
            </a:r>
            <a:endParaRPr sz="1200">
              <a:solidFill>
                <a:schemeClr val="dk1"/>
              </a:solidFill>
              <a:highlight>
                <a:schemeClr val="lt1"/>
              </a:highlight>
            </a:endParaRPr>
          </a:p>
          <a:p>
            <a:pPr marL="0" lvl="0" indent="0" algn="l" rtl="0">
              <a:lnSpc>
                <a:spcPct val="115000"/>
              </a:lnSpc>
              <a:spcBef>
                <a:spcPts val="0"/>
              </a:spcBef>
              <a:spcAft>
                <a:spcPts val="0"/>
              </a:spcAft>
              <a:buNone/>
            </a:pPr>
            <a:endParaRPr sz="1200">
              <a:solidFill>
                <a:schemeClr val="dk1"/>
              </a:solidFill>
              <a:highlight>
                <a:schemeClr val="lt1"/>
              </a:highlight>
            </a:endParaRPr>
          </a:p>
          <a:p>
            <a:pPr marL="0" lvl="0" indent="0" algn="l" rtl="0">
              <a:lnSpc>
                <a:spcPct val="100000"/>
              </a:lnSpc>
              <a:spcBef>
                <a:spcPts val="0"/>
              </a:spcBef>
              <a:spcAft>
                <a:spcPts val="0"/>
              </a:spcAft>
              <a:buNone/>
            </a:pPr>
            <a:r>
              <a:rPr lang="en" sz="1200">
                <a:solidFill>
                  <a:schemeClr val="dk1"/>
                </a:solidFill>
                <a:highlight>
                  <a:schemeClr val="lt1"/>
                </a:highlight>
              </a:rPr>
              <a:t>Fraser, N. (2005) Re-framing justice in a globalising world. </a:t>
            </a:r>
            <a:r>
              <a:rPr lang="en" sz="1200" i="1">
                <a:solidFill>
                  <a:schemeClr val="dk1"/>
                </a:solidFill>
                <a:highlight>
                  <a:schemeClr val="lt1"/>
                </a:highlight>
              </a:rPr>
              <a:t>New Left Review</a:t>
            </a:r>
            <a:r>
              <a:rPr lang="en" sz="1200">
                <a:solidFill>
                  <a:schemeClr val="dk1"/>
                </a:solidFill>
                <a:highlight>
                  <a:schemeClr val="lt1"/>
                </a:highlight>
              </a:rPr>
              <a:t> 36, 69–88. Available from: </a:t>
            </a:r>
            <a:r>
              <a:rPr lang="en" sz="1200" u="sng">
                <a:solidFill>
                  <a:schemeClr val="hlink"/>
                </a:solidFill>
                <a:highlight>
                  <a:schemeClr val="lt1"/>
                </a:highlight>
                <a:hlinkClick r:id="rId6"/>
              </a:rPr>
              <a:t>https://newleftreview-org.ezproxy.uct.ac.za/issues/ii36/articles/nancy-fraser-reframing-justice-in-a-globalizing-world</a:t>
            </a:r>
            <a:endParaRPr sz="1200">
              <a:solidFill>
                <a:schemeClr val="dk1"/>
              </a:solidFill>
              <a:highlight>
                <a:schemeClr val="lt1"/>
              </a:highlight>
            </a:endParaRPr>
          </a:p>
          <a:p>
            <a:pPr marL="0" lvl="0" indent="0" algn="l" rtl="0">
              <a:lnSpc>
                <a:spcPct val="115000"/>
              </a:lnSpc>
              <a:spcBef>
                <a:spcPts val="0"/>
              </a:spcBef>
              <a:spcAft>
                <a:spcPts val="0"/>
              </a:spcAft>
              <a:buNone/>
            </a:pPr>
            <a:endParaRPr sz="1200">
              <a:solidFill>
                <a:schemeClr val="dk1"/>
              </a:solidFill>
              <a:highlight>
                <a:schemeClr val="lt1"/>
              </a:highlight>
            </a:endParaRPr>
          </a:p>
          <a:p>
            <a:pPr marL="0" lvl="0" indent="0" algn="l" rtl="0">
              <a:lnSpc>
                <a:spcPct val="100000"/>
              </a:lnSpc>
              <a:spcBef>
                <a:spcPts val="0"/>
              </a:spcBef>
              <a:spcAft>
                <a:spcPts val="0"/>
              </a:spcAft>
              <a:buNone/>
            </a:pPr>
            <a:r>
              <a:rPr lang="en" sz="1200">
                <a:solidFill>
                  <a:schemeClr val="dk1"/>
                </a:solidFill>
                <a:highlight>
                  <a:schemeClr val="lt1"/>
                </a:highlight>
              </a:rPr>
              <a:t>Williams, K. and Werth, E. (2021). A case study in mitigating COVID-19 inequities through free textbook implementation in the U.S. </a:t>
            </a:r>
            <a:r>
              <a:rPr lang="en" sz="1200" i="1">
                <a:solidFill>
                  <a:schemeClr val="dk1"/>
                </a:solidFill>
                <a:highlight>
                  <a:schemeClr val="lt1"/>
                </a:highlight>
              </a:rPr>
              <a:t>Journal of Interactive Media in Education</a:t>
            </a:r>
            <a:r>
              <a:rPr lang="en" sz="1200">
                <a:solidFill>
                  <a:schemeClr val="dk1"/>
                </a:solidFill>
                <a:highlight>
                  <a:schemeClr val="lt1"/>
                </a:highlight>
              </a:rPr>
              <a:t> [online], 2021(1), p. 14. Available from: </a:t>
            </a:r>
            <a:r>
              <a:rPr lang="en" sz="1200" u="sng">
                <a:solidFill>
                  <a:schemeClr val="hlink"/>
                </a:solidFill>
                <a:highlight>
                  <a:schemeClr val="lt1"/>
                </a:highlight>
                <a:hlinkClick r:id="rId7"/>
              </a:rPr>
              <a:t>https://doi.org/10.5334/jime.650</a:t>
            </a:r>
            <a:r>
              <a:rPr lang="en" sz="1200">
                <a:solidFill>
                  <a:schemeClr val="dk1"/>
                </a:solidFill>
                <a:highlight>
                  <a:schemeClr val="lt1"/>
                </a:highlight>
              </a:rPr>
              <a:t> </a:t>
            </a:r>
            <a:endParaRPr sz="1200">
              <a:solidFill>
                <a:schemeClr val="dk1"/>
              </a:solidFill>
              <a:highlight>
                <a:schemeClr val="lt1"/>
              </a:highlight>
            </a:endParaRPr>
          </a:p>
          <a:p>
            <a:pPr marL="0" lvl="0" indent="0" algn="ctr" rtl="0">
              <a:lnSpc>
                <a:spcPct val="115000"/>
              </a:lnSpc>
              <a:spcBef>
                <a:spcPts val="0"/>
              </a:spcBef>
              <a:spcAft>
                <a:spcPts val="0"/>
              </a:spcAft>
              <a:buClr>
                <a:schemeClr val="dk1"/>
              </a:buClr>
              <a:buSzPts val="2700"/>
              <a:buFont typeface="Calibri"/>
              <a:buNone/>
            </a:pPr>
            <a:endParaRPr sz="1200">
              <a:solidFill>
                <a:schemeClr val="dk1"/>
              </a:solidFill>
              <a:highlight>
                <a:schemeClr val="lt1"/>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xfrm>
            <a:off x="471488" y="205383"/>
            <a:ext cx="5915100" cy="7458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800"/>
              </a:spcBef>
              <a:spcAft>
                <a:spcPts val="0"/>
              </a:spcAft>
              <a:buClr>
                <a:schemeClr val="lt1"/>
              </a:buClr>
              <a:buSzPct val="100000"/>
              <a:buFont typeface="Calibri"/>
              <a:buNone/>
            </a:pPr>
            <a:r>
              <a:rPr lang="en" sz="2400" b="1">
                <a:solidFill>
                  <a:schemeClr val="lt1"/>
                </a:solidFill>
              </a:rPr>
              <a:t>Disclaimer</a:t>
            </a:r>
            <a:endParaRPr sz="2400">
              <a:solidFill>
                <a:schemeClr val="lt1"/>
              </a:solidFill>
            </a:endParaRPr>
          </a:p>
          <a:p>
            <a:pPr marL="0" lvl="0" indent="0" algn="l" rtl="0">
              <a:lnSpc>
                <a:spcPct val="90000"/>
              </a:lnSpc>
              <a:spcBef>
                <a:spcPts val="1600"/>
              </a:spcBef>
              <a:spcAft>
                <a:spcPts val="0"/>
              </a:spcAft>
              <a:buClr>
                <a:schemeClr val="dk1"/>
              </a:buClr>
              <a:buSzPct val="117857"/>
              <a:buFont typeface="Calibri"/>
              <a:buNone/>
            </a:pPr>
            <a:endParaRPr/>
          </a:p>
        </p:txBody>
      </p:sp>
      <p:sp>
        <p:nvSpPr>
          <p:cNvPr id="90" name="Google Shape;90;p17"/>
          <p:cNvSpPr txBox="1">
            <a:spLocks noGrp="1"/>
          </p:cNvSpPr>
          <p:nvPr>
            <p:ph type="body" idx="1"/>
          </p:nvPr>
        </p:nvSpPr>
        <p:spPr>
          <a:xfrm>
            <a:off x="628650" y="1141271"/>
            <a:ext cx="7886700" cy="923400"/>
          </a:xfrm>
          <a:prstGeom prst="rect">
            <a:avLst/>
          </a:prstGeom>
          <a:noFill/>
          <a:ln>
            <a:noFill/>
          </a:ln>
        </p:spPr>
        <p:txBody>
          <a:bodyPr spcFirstLastPara="1" wrap="square" lIns="68575" tIns="34275" rIns="68575" bIns="34275" anchor="t" anchorCtr="0">
            <a:noAutofit/>
          </a:bodyPr>
          <a:lstStyle/>
          <a:p>
            <a:pPr marL="0" lvl="0" indent="0" algn="l" rtl="0">
              <a:lnSpc>
                <a:spcPct val="115000"/>
              </a:lnSpc>
              <a:spcBef>
                <a:spcPts val="800"/>
              </a:spcBef>
              <a:spcAft>
                <a:spcPts val="0"/>
              </a:spcAft>
              <a:buClr>
                <a:schemeClr val="dk1"/>
              </a:buClr>
              <a:buSzPts val="1400"/>
              <a:buNone/>
            </a:pPr>
            <a:r>
              <a:rPr lang="en" sz="1600">
                <a:solidFill>
                  <a:schemeClr val="dk1"/>
                </a:solidFill>
              </a:rPr>
              <a:t>DOT4D initiated as a three-year (2018–2021) research, advocacy and implementation project funded by the Canadian IDRC, following in wake of Research on Open Educational Resources for Development (ROER4D) and other CILT open education initiatives (since 2007). Now an institutionally funded initiative.</a:t>
            </a:r>
            <a:endParaRPr sz="1600">
              <a:solidFill>
                <a:schemeClr val="dk1"/>
              </a:solidFill>
            </a:endParaRPr>
          </a:p>
        </p:txBody>
      </p:sp>
      <p:sp>
        <p:nvSpPr>
          <p:cNvPr id="91" name="Google Shape;91;p17"/>
          <p:cNvSpPr txBox="1">
            <a:spLocks noGrp="1"/>
          </p:cNvSpPr>
          <p:nvPr>
            <p:ph type="title"/>
          </p:nvPr>
        </p:nvSpPr>
        <p:spPr>
          <a:xfrm>
            <a:off x="628650" y="350050"/>
            <a:ext cx="6150900" cy="546900"/>
          </a:xfrm>
          <a:prstGeom prst="rect">
            <a:avLst/>
          </a:prstGeom>
          <a:solidFill>
            <a:srgbClr val="6AA84F"/>
          </a:solidFill>
          <a:ln>
            <a:noFill/>
          </a:ln>
        </p:spPr>
        <p:txBody>
          <a:bodyPr spcFirstLastPara="1" wrap="square" lIns="68575" tIns="34275" rIns="68575" bIns="34275" anchor="ctr" anchorCtr="0">
            <a:normAutofit/>
          </a:bodyPr>
          <a:lstStyle/>
          <a:p>
            <a:pPr marL="0" lvl="0" indent="0" algn="l" rtl="0">
              <a:lnSpc>
                <a:spcPct val="90000"/>
              </a:lnSpc>
              <a:spcBef>
                <a:spcPts val="800"/>
              </a:spcBef>
              <a:spcAft>
                <a:spcPts val="1600"/>
              </a:spcAft>
              <a:buClr>
                <a:schemeClr val="lt1"/>
              </a:buClr>
              <a:buSzPts val="2400"/>
              <a:buFont typeface="Calibri"/>
              <a:buNone/>
            </a:pPr>
            <a:r>
              <a:rPr lang="en" sz="2400" b="1">
                <a:solidFill>
                  <a:schemeClr val="lt1"/>
                </a:solidFill>
              </a:rPr>
              <a:t>Digital Open Textbooks for Development </a:t>
            </a:r>
            <a:endParaRPr sz="2400">
              <a:solidFill>
                <a:schemeClr val="lt1"/>
              </a:solidFill>
            </a:endParaRPr>
          </a:p>
        </p:txBody>
      </p:sp>
      <p:pic>
        <p:nvPicPr>
          <p:cNvPr id="92" name="Google Shape;92;p17"/>
          <p:cNvPicPr preferRelativeResize="0"/>
          <p:nvPr/>
        </p:nvPicPr>
        <p:blipFill rotWithShape="1">
          <a:blip r:embed="rId3">
            <a:alphaModFix/>
          </a:blip>
          <a:srcRect l="5838" t="3061" r="5838" b="31532"/>
          <a:stretch/>
        </p:blipFill>
        <p:spPr>
          <a:xfrm>
            <a:off x="5353662" y="2689525"/>
            <a:ext cx="1425939" cy="1587075"/>
          </a:xfrm>
          <a:prstGeom prst="rect">
            <a:avLst/>
          </a:prstGeom>
          <a:noFill/>
          <a:ln w="9525" cap="flat" cmpd="sng">
            <a:solidFill>
              <a:schemeClr val="dk2"/>
            </a:solidFill>
            <a:prstDash val="solid"/>
            <a:round/>
            <a:headEnd type="none" w="sm" len="sm"/>
            <a:tailEnd type="none" w="sm" len="sm"/>
          </a:ln>
        </p:spPr>
      </p:pic>
      <p:sp>
        <p:nvSpPr>
          <p:cNvPr id="93" name="Google Shape;93;p17"/>
          <p:cNvSpPr txBox="1"/>
          <p:nvPr/>
        </p:nvSpPr>
        <p:spPr>
          <a:xfrm flipH="1">
            <a:off x="5378850" y="4276600"/>
            <a:ext cx="1731900" cy="5541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1200" b="1">
                <a:solidFill>
                  <a:schemeClr val="dk1"/>
                </a:solidFill>
                <a:latin typeface="Calibri"/>
                <a:ea typeface="Calibri"/>
                <a:cs typeface="Calibri"/>
                <a:sym typeface="Calibri"/>
              </a:rPr>
              <a:t>Bianca Masuku</a:t>
            </a:r>
            <a:endParaRPr sz="1200" b="1">
              <a:solidFill>
                <a:schemeClr val="dk1"/>
              </a:solidFill>
              <a:latin typeface="Calibri"/>
              <a:ea typeface="Calibri"/>
              <a:cs typeface="Calibri"/>
              <a:sym typeface="Calibri"/>
            </a:endParaRPr>
          </a:p>
          <a:p>
            <a:pPr marL="0" marR="0" lvl="0" indent="0" algn="l" rtl="0">
              <a:spcBef>
                <a:spcPts val="0"/>
              </a:spcBef>
              <a:spcAft>
                <a:spcPts val="0"/>
              </a:spcAft>
              <a:buNone/>
            </a:pPr>
            <a:r>
              <a:rPr lang="en" sz="1200">
                <a:solidFill>
                  <a:schemeClr val="dk1"/>
                </a:solidFill>
                <a:latin typeface="Calibri"/>
                <a:ea typeface="Calibri"/>
                <a:cs typeface="Calibri"/>
                <a:sym typeface="Calibri"/>
              </a:rPr>
              <a:t>Researcher</a:t>
            </a:r>
            <a:endParaRPr sz="1200">
              <a:solidFill>
                <a:schemeClr val="dk1"/>
              </a:solidFill>
              <a:latin typeface="Calibri"/>
              <a:ea typeface="Calibri"/>
              <a:cs typeface="Calibri"/>
              <a:sym typeface="Calibri"/>
            </a:endParaRPr>
          </a:p>
        </p:txBody>
      </p:sp>
      <p:pic>
        <p:nvPicPr>
          <p:cNvPr id="94" name="Google Shape;94;p17"/>
          <p:cNvPicPr preferRelativeResize="0"/>
          <p:nvPr/>
        </p:nvPicPr>
        <p:blipFill rotWithShape="1">
          <a:blip r:embed="rId4">
            <a:alphaModFix/>
          </a:blip>
          <a:srcRect l="9335" r="9343" b="37984"/>
          <a:stretch/>
        </p:blipFill>
        <p:spPr>
          <a:xfrm>
            <a:off x="7130583" y="2678475"/>
            <a:ext cx="1384767" cy="1587075"/>
          </a:xfrm>
          <a:prstGeom prst="rect">
            <a:avLst/>
          </a:prstGeom>
          <a:noFill/>
          <a:ln w="9525" cap="flat" cmpd="sng">
            <a:solidFill>
              <a:schemeClr val="dk2"/>
            </a:solidFill>
            <a:prstDash val="solid"/>
            <a:round/>
            <a:headEnd type="none" w="sm" len="sm"/>
            <a:tailEnd type="none" w="sm" len="sm"/>
          </a:ln>
        </p:spPr>
      </p:pic>
      <p:sp>
        <p:nvSpPr>
          <p:cNvPr id="95" name="Google Shape;95;p17"/>
          <p:cNvSpPr txBox="1"/>
          <p:nvPr/>
        </p:nvSpPr>
        <p:spPr>
          <a:xfrm>
            <a:off x="7110750" y="4276601"/>
            <a:ext cx="1783800" cy="7389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1200" b="1">
                <a:solidFill>
                  <a:schemeClr val="dk1"/>
                </a:solidFill>
                <a:latin typeface="Calibri"/>
                <a:ea typeface="Calibri"/>
                <a:cs typeface="Calibri"/>
                <a:sym typeface="Calibri"/>
              </a:rPr>
              <a:t>Michelle Willmers</a:t>
            </a:r>
            <a:endParaRPr sz="1200" b="1">
              <a:solidFill>
                <a:schemeClr val="dk1"/>
              </a:solidFill>
              <a:latin typeface="Calibri"/>
              <a:ea typeface="Calibri"/>
              <a:cs typeface="Calibri"/>
              <a:sym typeface="Calibri"/>
            </a:endParaRPr>
          </a:p>
          <a:p>
            <a:pPr marL="0" marR="0" lvl="0" indent="0" algn="l" rtl="0">
              <a:spcBef>
                <a:spcPts val="0"/>
              </a:spcBef>
              <a:spcAft>
                <a:spcPts val="0"/>
              </a:spcAft>
              <a:buNone/>
            </a:pPr>
            <a:r>
              <a:rPr lang="en" sz="1200">
                <a:solidFill>
                  <a:schemeClr val="dk1"/>
                </a:solidFill>
                <a:latin typeface="Calibri"/>
                <a:ea typeface="Calibri"/>
                <a:cs typeface="Calibri"/>
                <a:sym typeface="Calibri"/>
              </a:rPr>
              <a:t>Publishing &amp; Implementation Manager</a:t>
            </a:r>
            <a:endParaRPr sz="1200">
              <a:solidFill>
                <a:schemeClr val="dk1"/>
              </a:solidFill>
              <a:latin typeface="Calibri"/>
              <a:ea typeface="Calibri"/>
              <a:cs typeface="Calibri"/>
              <a:sym typeface="Calibri"/>
            </a:endParaRPr>
          </a:p>
        </p:txBody>
      </p:sp>
      <p:grpSp>
        <p:nvGrpSpPr>
          <p:cNvPr id="96" name="Google Shape;96;p17"/>
          <p:cNvGrpSpPr/>
          <p:nvPr/>
        </p:nvGrpSpPr>
        <p:grpSpPr>
          <a:xfrm>
            <a:off x="3416625" y="2673596"/>
            <a:ext cx="1783800" cy="2135030"/>
            <a:chOff x="2807025" y="2597396"/>
            <a:chExt cx="1783800" cy="2135030"/>
          </a:xfrm>
        </p:grpSpPr>
        <p:sp>
          <p:nvSpPr>
            <p:cNvPr id="97" name="Google Shape;97;p17"/>
            <p:cNvSpPr txBox="1"/>
            <p:nvPr/>
          </p:nvSpPr>
          <p:spPr>
            <a:xfrm>
              <a:off x="2807025" y="4178326"/>
              <a:ext cx="1783800" cy="554100"/>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None/>
              </a:pPr>
              <a:r>
                <a:rPr lang="en" sz="1200" b="1">
                  <a:solidFill>
                    <a:schemeClr val="dk1"/>
                  </a:solidFill>
                  <a:latin typeface="Calibri"/>
                  <a:ea typeface="Calibri"/>
                  <a:cs typeface="Calibri"/>
                  <a:sym typeface="Calibri"/>
                </a:rPr>
                <a:t>Dr Glenda Cox</a:t>
              </a:r>
              <a:endParaRPr sz="1200" b="1">
                <a:solidFill>
                  <a:schemeClr val="dk1"/>
                </a:solidFill>
                <a:latin typeface="Calibri"/>
                <a:ea typeface="Calibri"/>
                <a:cs typeface="Calibri"/>
                <a:sym typeface="Calibri"/>
              </a:endParaRPr>
            </a:p>
            <a:p>
              <a:pPr marL="0" marR="0" lvl="0" indent="0" algn="l" rtl="0">
                <a:spcBef>
                  <a:spcPts val="0"/>
                </a:spcBef>
                <a:spcAft>
                  <a:spcPts val="0"/>
                </a:spcAft>
                <a:buNone/>
              </a:pPr>
              <a:r>
                <a:rPr lang="en" sz="1200">
                  <a:solidFill>
                    <a:schemeClr val="dk1"/>
                  </a:solidFill>
                  <a:latin typeface="Calibri"/>
                  <a:ea typeface="Calibri"/>
                  <a:cs typeface="Calibri"/>
                  <a:sym typeface="Calibri"/>
                </a:rPr>
                <a:t>Principal Investigator</a:t>
              </a:r>
              <a:endParaRPr sz="1200">
                <a:solidFill>
                  <a:schemeClr val="dk1"/>
                </a:solidFill>
                <a:latin typeface="Calibri"/>
                <a:ea typeface="Calibri"/>
                <a:cs typeface="Calibri"/>
                <a:sym typeface="Calibri"/>
              </a:endParaRPr>
            </a:p>
          </p:txBody>
        </p:sp>
        <p:pic>
          <p:nvPicPr>
            <p:cNvPr id="98" name="Google Shape;98;p17"/>
            <p:cNvPicPr preferRelativeResize="0"/>
            <p:nvPr/>
          </p:nvPicPr>
          <p:blipFill rotWithShape="1">
            <a:blip r:embed="rId5">
              <a:alphaModFix/>
            </a:blip>
            <a:srcRect l="24864" t="2884" r="16999"/>
            <a:stretch/>
          </p:blipFill>
          <p:spPr>
            <a:xfrm>
              <a:off x="2898025" y="2597396"/>
              <a:ext cx="1442700" cy="1605730"/>
            </a:xfrm>
            <a:prstGeom prst="rect">
              <a:avLst/>
            </a:prstGeom>
            <a:noFill/>
            <a:ln w="9525" cap="flat" cmpd="sng">
              <a:solidFill>
                <a:schemeClr val="dk2"/>
              </a:solidFill>
              <a:prstDash val="solid"/>
              <a:round/>
              <a:headEnd type="none" w="sm" len="sm"/>
              <a:tailEnd type="none" w="sm" len="sm"/>
            </a:ln>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8"/>
          <p:cNvSpPr txBox="1"/>
          <p:nvPr/>
        </p:nvSpPr>
        <p:spPr>
          <a:xfrm>
            <a:off x="628650" y="1457550"/>
            <a:ext cx="7886700" cy="12882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68575" tIns="34275" rIns="68575" bIns="34275" anchor="t" anchorCtr="0">
            <a:spAutoFit/>
          </a:bodyPr>
          <a:lstStyle/>
          <a:p>
            <a:pPr marL="457200" marR="0" lvl="0" indent="0" algn="l" rtl="0">
              <a:lnSpc>
                <a:spcPct val="115000"/>
              </a:lnSpc>
              <a:spcBef>
                <a:spcPts val="0"/>
              </a:spcBef>
              <a:spcAft>
                <a:spcPts val="0"/>
              </a:spcAft>
              <a:buNone/>
            </a:pPr>
            <a:r>
              <a:rPr lang="en" sz="2400" b="1">
                <a:solidFill>
                  <a:schemeClr val="dk1"/>
                </a:solidFill>
                <a:latin typeface="Calibri"/>
                <a:ea typeface="Calibri"/>
                <a:cs typeface="Calibri"/>
                <a:sym typeface="Calibri"/>
              </a:rPr>
              <a:t>To contribute to improving </a:t>
            </a:r>
            <a:r>
              <a:rPr lang="en" sz="2400" b="1" i="1">
                <a:solidFill>
                  <a:schemeClr val="dk1"/>
                </a:solidFill>
                <a:latin typeface="Calibri"/>
                <a:ea typeface="Calibri"/>
                <a:cs typeface="Calibri"/>
                <a:sym typeface="Calibri"/>
              </a:rPr>
              <a:t>inclusion</a:t>
            </a:r>
            <a:r>
              <a:rPr lang="en" sz="2400" b="1">
                <a:solidFill>
                  <a:schemeClr val="dk1"/>
                </a:solidFill>
                <a:latin typeface="Calibri"/>
                <a:ea typeface="Calibri"/>
                <a:cs typeface="Calibri"/>
                <a:sym typeface="Calibri"/>
              </a:rPr>
              <a:t> in South African higher education by addressing equitable access to relevant learning resources.</a:t>
            </a:r>
            <a:endParaRPr sz="1100"/>
          </a:p>
        </p:txBody>
      </p:sp>
      <p:sp>
        <p:nvSpPr>
          <p:cNvPr id="105" name="Google Shape;105;p18"/>
          <p:cNvSpPr txBox="1">
            <a:spLocks noGrp="1"/>
          </p:cNvSpPr>
          <p:nvPr>
            <p:ph type="title" idx="4294967295"/>
          </p:nvPr>
        </p:nvSpPr>
        <p:spPr>
          <a:xfrm>
            <a:off x="628650" y="273850"/>
            <a:ext cx="2805000" cy="546900"/>
          </a:xfrm>
          <a:prstGeom prst="rect">
            <a:avLst/>
          </a:prstGeom>
          <a:solidFill>
            <a:srgbClr val="6AA84F"/>
          </a:solidFill>
          <a:ln>
            <a:noFill/>
          </a:ln>
        </p:spPr>
        <p:txBody>
          <a:bodyPr spcFirstLastPara="1" wrap="square" lIns="68575" tIns="34275" rIns="68575" bIns="34275" anchor="ctr" anchorCtr="0">
            <a:normAutofit/>
          </a:bodyPr>
          <a:lstStyle/>
          <a:p>
            <a:pPr marL="0" lvl="0" indent="0" algn="l" rtl="0">
              <a:lnSpc>
                <a:spcPct val="90000"/>
              </a:lnSpc>
              <a:spcBef>
                <a:spcPts val="800"/>
              </a:spcBef>
              <a:spcAft>
                <a:spcPts val="1600"/>
              </a:spcAft>
              <a:buClr>
                <a:schemeClr val="lt1"/>
              </a:buClr>
              <a:buSzPts val="2400"/>
              <a:buFont typeface="Calibri"/>
              <a:buNone/>
            </a:pPr>
            <a:r>
              <a:rPr lang="en" sz="2400" b="1">
                <a:solidFill>
                  <a:schemeClr val="lt1"/>
                </a:solidFill>
              </a:rPr>
              <a:t>DOT4D objective</a:t>
            </a:r>
            <a:endParaRPr sz="2400">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body" idx="1"/>
          </p:nvPr>
        </p:nvSpPr>
        <p:spPr>
          <a:xfrm>
            <a:off x="330000" y="826900"/>
            <a:ext cx="8484000" cy="2325300"/>
          </a:xfrm>
          <a:prstGeom prst="rect">
            <a:avLst/>
          </a:prstGeom>
          <a:noFill/>
          <a:ln>
            <a:noFill/>
          </a:ln>
        </p:spPr>
        <p:txBody>
          <a:bodyPr spcFirstLastPara="1" wrap="square" lIns="68575" tIns="34275" rIns="68575" bIns="34275" anchor="t" anchorCtr="0">
            <a:noAutofit/>
          </a:bodyPr>
          <a:lstStyle/>
          <a:p>
            <a:pPr marL="457200" lvl="0" indent="-330200" algn="l" rtl="0">
              <a:lnSpc>
                <a:spcPct val="150000"/>
              </a:lnSpc>
              <a:spcBef>
                <a:spcPts val="0"/>
              </a:spcBef>
              <a:spcAft>
                <a:spcPts val="0"/>
              </a:spcAft>
              <a:buSzPts val="1600"/>
              <a:buChar char="●"/>
            </a:pPr>
            <a:r>
              <a:rPr lang="en" sz="1600">
                <a:solidFill>
                  <a:srgbClr val="000000"/>
                </a:solidFill>
              </a:rPr>
              <a:t>Digital, freely available collections of scaffolded teaching and learning content </a:t>
            </a:r>
            <a:endParaRPr sz="1600">
              <a:solidFill>
                <a:srgbClr val="000000"/>
              </a:solidFill>
            </a:endParaRPr>
          </a:p>
          <a:p>
            <a:pPr marL="457200" lvl="0" indent="-330200" algn="l" rtl="0">
              <a:lnSpc>
                <a:spcPct val="150000"/>
              </a:lnSpc>
              <a:spcBef>
                <a:spcPts val="0"/>
              </a:spcBef>
              <a:spcAft>
                <a:spcPts val="0"/>
              </a:spcAft>
              <a:buSzPts val="1600"/>
              <a:buChar char="●"/>
            </a:pPr>
            <a:r>
              <a:rPr lang="en" sz="1600">
                <a:solidFill>
                  <a:srgbClr val="000000"/>
                </a:solidFill>
              </a:rPr>
              <a:t>published under an open licence</a:t>
            </a:r>
            <a:endParaRPr sz="1600">
              <a:solidFill>
                <a:srgbClr val="000000"/>
              </a:solidFill>
            </a:endParaRPr>
          </a:p>
          <a:p>
            <a:pPr marL="457200" lvl="0" indent="-330200" algn="l" rtl="0">
              <a:lnSpc>
                <a:spcPct val="150000"/>
              </a:lnSpc>
              <a:spcBef>
                <a:spcPts val="0"/>
              </a:spcBef>
              <a:spcAft>
                <a:spcPts val="0"/>
              </a:spcAft>
              <a:buSzPts val="1600"/>
              <a:buChar char="●"/>
            </a:pPr>
            <a:r>
              <a:rPr lang="en" sz="1600">
                <a:solidFill>
                  <a:schemeClr val="dk1"/>
                </a:solidFill>
              </a:rPr>
              <a:t>with affordances for integrated multimedia and third-party content </a:t>
            </a:r>
            <a:endParaRPr sz="1600">
              <a:solidFill>
                <a:schemeClr val="dk1"/>
              </a:solidFill>
            </a:endParaRPr>
          </a:p>
          <a:p>
            <a:pPr marL="457200" lvl="0" indent="-330200" algn="l" rtl="0">
              <a:lnSpc>
                <a:spcPct val="150000"/>
              </a:lnSpc>
              <a:spcBef>
                <a:spcPts val="0"/>
              </a:spcBef>
              <a:spcAft>
                <a:spcPts val="0"/>
              </a:spcAft>
              <a:buSzPts val="1600"/>
              <a:buChar char="●"/>
            </a:pPr>
            <a:r>
              <a:rPr lang="en" sz="1600">
                <a:solidFill>
                  <a:srgbClr val="000000"/>
                </a:solidFill>
              </a:rPr>
              <a:t>published via platforms and in formats that provide affordances for content delivery on a range of devices, </a:t>
            </a:r>
            <a:r>
              <a:rPr lang="en" sz="1600">
                <a:solidFill>
                  <a:schemeClr val="dk1"/>
                </a:solidFill>
              </a:rPr>
              <a:t>print and low bandwidth access strategies</a:t>
            </a:r>
            <a:endParaRPr sz="1600">
              <a:solidFill>
                <a:srgbClr val="000000"/>
              </a:solidFill>
            </a:endParaRPr>
          </a:p>
          <a:p>
            <a:pPr marL="457200" lvl="0" indent="-330200" algn="l" rtl="0">
              <a:lnSpc>
                <a:spcPct val="150000"/>
              </a:lnSpc>
              <a:spcBef>
                <a:spcPts val="0"/>
              </a:spcBef>
              <a:spcAft>
                <a:spcPts val="0"/>
              </a:spcAft>
              <a:buSzPts val="1600"/>
              <a:buChar char="●"/>
            </a:pPr>
            <a:r>
              <a:rPr lang="en" sz="1600">
                <a:solidFill>
                  <a:srgbClr val="000000"/>
                </a:solidFill>
              </a:rPr>
              <a:t>through </a:t>
            </a:r>
            <a:r>
              <a:rPr lang="en" sz="1600" b="1">
                <a:solidFill>
                  <a:srgbClr val="FF0000"/>
                </a:solidFill>
              </a:rPr>
              <a:t>collaborative,</a:t>
            </a:r>
            <a:r>
              <a:rPr lang="en" sz="1600">
                <a:solidFill>
                  <a:srgbClr val="000000"/>
                </a:solidFill>
              </a:rPr>
              <a:t> </a:t>
            </a:r>
            <a:r>
              <a:rPr lang="en" sz="1600" b="1">
                <a:solidFill>
                  <a:srgbClr val="FF0000"/>
                </a:solidFill>
              </a:rPr>
              <a:t>inclusive authorship, quality assurance and publishing approaches</a:t>
            </a:r>
            <a:endParaRPr sz="1600" b="1">
              <a:solidFill>
                <a:srgbClr val="FF0000"/>
              </a:solidFill>
            </a:endParaRPr>
          </a:p>
          <a:p>
            <a:pPr marL="457200" lvl="0" indent="-330200" algn="l" rtl="0">
              <a:lnSpc>
                <a:spcPct val="150000"/>
              </a:lnSpc>
              <a:spcBef>
                <a:spcPts val="0"/>
              </a:spcBef>
              <a:spcAft>
                <a:spcPts val="0"/>
              </a:spcAft>
              <a:buSzPts val="1600"/>
              <a:buChar char="●"/>
            </a:pPr>
            <a:r>
              <a:rPr lang="en" sz="1600">
                <a:solidFill>
                  <a:srgbClr val="000000"/>
                </a:solidFill>
              </a:rPr>
              <a:t>that can be leveraged in </a:t>
            </a:r>
            <a:r>
              <a:rPr lang="en" sz="1600" b="1">
                <a:solidFill>
                  <a:srgbClr val="FF0000"/>
                </a:solidFill>
              </a:rPr>
              <a:t>sustainable models of open textbook production for social justice and transformation</a:t>
            </a:r>
            <a:r>
              <a:rPr lang="en" sz="1600">
                <a:solidFill>
                  <a:srgbClr val="000000"/>
                </a:solidFill>
              </a:rPr>
              <a:t>. </a:t>
            </a:r>
            <a:endParaRPr sz="1600">
              <a:solidFill>
                <a:srgbClr val="000000"/>
              </a:solidFill>
            </a:endParaRPr>
          </a:p>
        </p:txBody>
      </p:sp>
      <p:sp>
        <p:nvSpPr>
          <p:cNvPr id="111" name="Google Shape;111;p19"/>
          <p:cNvSpPr txBox="1"/>
          <p:nvPr/>
        </p:nvSpPr>
        <p:spPr>
          <a:xfrm>
            <a:off x="804725" y="4219550"/>
            <a:ext cx="8009400" cy="738900"/>
          </a:xfrm>
          <a:prstGeom prst="rect">
            <a:avLst/>
          </a:prstGeom>
          <a:noFill/>
          <a:ln w="1905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0" marR="0" lvl="0" indent="0" algn="ctr" rtl="0">
              <a:spcBef>
                <a:spcPts val="0"/>
              </a:spcBef>
              <a:spcAft>
                <a:spcPts val="0"/>
              </a:spcAft>
              <a:buNone/>
            </a:pPr>
            <a:r>
              <a:rPr lang="en" sz="1800" b="1"/>
              <a:t>Open textbooks </a:t>
            </a:r>
            <a:r>
              <a:rPr lang="en" sz="1800" b="1">
                <a:solidFill>
                  <a:srgbClr val="F16C39"/>
                </a:solidFill>
              </a:rPr>
              <a:t>&gt;</a:t>
            </a:r>
            <a:r>
              <a:rPr lang="en" sz="1800" b="1"/>
              <a:t> Collaboration </a:t>
            </a:r>
            <a:r>
              <a:rPr lang="en" sz="1800" b="1">
                <a:solidFill>
                  <a:srgbClr val="F16C39"/>
                </a:solidFill>
              </a:rPr>
              <a:t>&gt;</a:t>
            </a:r>
            <a:r>
              <a:rPr lang="en" sz="1800" b="1">
                <a:solidFill>
                  <a:schemeClr val="dk1"/>
                </a:solidFill>
              </a:rPr>
              <a:t> </a:t>
            </a:r>
            <a:r>
              <a:rPr lang="en" sz="1800" b="1"/>
              <a:t>Inclusion </a:t>
            </a:r>
            <a:r>
              <a:rPr lang="en" sz="1800" b="1">
                <a:solidFill>
                  <a:srgbClr val="F16C39"/>
                </a:solidFill>
              </a:rPr>
              <a:t>&gt;</a:t>
            </a:r>
            <a:r>
              <a:rPr lang="en" sz="1800" b="1"/>
              <a:t> </a:t>
            </a:r>
            <a:br>
              <a:rPr lang="en" sz="1800" b="1"/>
            </a:br>
            <a:r>
              <a:rPr lang="en" sz="1800" b="1">
                <a:solidFill>
                  <a:schemeClr val="dk1"/>
                </a:solidFill>
              </a:rPr>
              <a:t>Social justice </a:t>
            </a:r>
            <a:r>
              <a:rPr lang="en" sz="1800" b="1">
                <a:solidFill>
                  <a:srgbClr val="F16C39"/>
                </a:solidFill>
              </a:rPr>
              <a:t>&gt; </a:t>
            </a:r>
            <a:r>
              <a:rPr lang="en" sz="1800" b="1"/>
              <a:t>Sustainability</a:t>
            </a:r>
            <a:endParaRPr sz="1800" b="1"/>
          </a:p>
        </p:txBody>
      </p:sp>
      <p:sp>
        <p:nvSpPr>
          <p:cNvPr id="112" name="Google Shape;112;p19"/>
          <p:cNvSpPr txBox="1">
            <a:spLocks noGrp="1"/>
          </p:cNvSpPr>
          <p:nvPr>
            <p:ph type="title"/>
          </p:nvPr>
        </p:nvSpPr>
        <p:spPr>
          <a:xfrm>
            <a:off x="490525" y="121450"/>
            <a:ext cx="6615000" cy="546900"/>
          </a:xfrm>
          <a:prstGeom prst="rect">
            <a:avLst/>
          </a:prstGeom>
          <a:solidFill>
            <a:srgbClr val="6AA84F"/>
          </a:solidFill>
          <a:ln>
            <a:noFill/>
          </a:ln>
        </p:spPr>
        <p:txBody>
          <a:bodyPr spcFirstLastPara="1" wrap="square" lIns="68575" tIns="34275" rIns="68575" bIns="34275" anchor="ctr" anchorCtr="0">
            <a:normAutofit fontScale="90000"/>
          </a:bodyPr>
          <a:lstStyle/>
          <a:p>
            <a:pPr marL="0" lvl="0" indent="0" algn="l" rtl="0">
              <a:lnSpc>
                <a:spcPct val="90000"/>
              </a:lnSpc>
              <a:spcBef>
                <a:spcPts val="800"/>
              </a:spcBef>
              <a:spcAft>
                <a:spcPts val="1600"/>
              </a:spcAft>
              <a:buClr>
                <a:schemeClr val="lt1"/>
              </a:buClr>
              <a:buSzPct val="100000"/>
              <a:buFont typeface="Calibri"/>
              <a:buNone/>
            </a:pPr>
            <a:r>
              <a:rPr lang="en" sz="2400" b="1">
                <a:solidFill>
                  <a:schemeClr val="lt1"/>
                </a:solidFill>
              </a:rPr>
              <a:t>Key features of open textbooks for social justice</a:t>
            </a:r>
            <a:endParaRPr sz="2400">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endParaRPr/>
          </a:p>
        </p:txBody>
      </p:sp>
      <p:sp>
        <p:nvSpPr>
          <p:cNvPr id="118" name="Google Shape;118;p20"/>
          <p:cNvSpPr txBox="1"/>
          <p:nvPr/>
        </p:nvSpPr>
        <p:spPr>
          <a:xfrm>
            <a:off x="0" y="-44375"/>
            <a:ext cx="9191100" cy="5143500"/>
          </a:xfrm>
          <a:prstGeom prst="rect">
            <a:avLst/>
          </a:prstGeom>
          <a:solidFill>
            <a:srgbClr val="FF990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 name="Google Shape;119;p20"/>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Autofit/>
          </a:bodyPr>
          <a:lstStyle/>
          <a:p>
            <a:pPr marL="0" lvl="0" indent="0" algn="l" rtl="0">
              <a:lnSpc>
                <a:spcPct val="100000"/>
              </a:lnSpc>
              <a:spcBef>
                <a:spcPts val="0"/>
              </a:spcBef>
              <a:spcAft>
                <a:spcPts val="0"/>
              </a:spcAft>
              <a:buNone/>
            </a:pPr>
            <a:r>
              <a:rPr lang="en" sz="3600" b="1">
                <a:solidFill>
                  <a:srgbClr val="FFFFFF"/>
                </a:solidFill>
              </a:rPr>
              <a:t>Open at UCT: </a:t>
            </a:r>
            <a:endParaRPr sz="3600" b="1">
              <a:solidFill>
                <a:srgbClr val="FFFFFF"/>
              </a:solidFill>
            </a:endParaRPr>
          </a:p>
          <a:p>
            <a:pPr marL="0" lvl="0" indent="0" algn="l" rtl="0">
              <a:lnSpc>
                <a:spcPct val="100000"/>
              </a:lnSpc>
              <a:spcBef>
                <a:spcPts val="0"/>
              </a:spcBef>
              <a:spcAft>
                <a:spcPts val="0"/>
              </a:spcAft>
              <a:buClr>
                <a:schemeClr val="dk1"/>
              </a:buClr>
              <a:buSzPts val="1100"/>
              <a:buFont typeface="Arial"/>
              <a:buNone/>
            </a:pPr>
            <a:r>
              <a:rPr lang="en" sz="3600" b="1">
                <a:solidFill>
                  <a:srgbClr val="FFFFFF"/>
                </a:solidFill>
              </a:rPr>
              <a:t>The UNESCO Chair in Open Education and Social Justice </a:t>
            </a:r>
            <a:endParaRPr sz="36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205850" y="3469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FF9900"/>
                </a:solidFill>
              </a:rPr>
              <a:t>UNITWIN/UNESCO Chairs Programme</a:t>
            </a:r>
            <a:endParaRPr b="1">
              <a:solidFill>
                <a:srgbClr val="FF9900"/>
              </a:solidFill>
            </a:endParaRPr>
          </a:p>
        </p:txBody>
      </p:sp>
      <p:sp>
        <p:nvSpPr>
          <p:cNvPr id="125" name="Google Shape;125;p21"/>
          <p:cNvSpPr txBox="1">
            <a:spLocks noGrp="1"/>
          </p:cNvSpPr>
          <p:nvPr>
            <p:ph type="body" idx="1"/>
          </p:nvPr>
        </p:nvSpPr>
        <p:spPr>
          <a:xfrm>
            <a:off x="5437825" y="1083700"/>
            <a:ext cx="3531600" cy="36225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Char char="●"/>
            </a:pPr>
            <a:r>
              <a:rPr lang="en" sz="1800" b="1">
                <a:solidFill>
                  <a:schemeClr val="dk1"/>
                </a:solidFill>
              </a:rPr>
              <a:t>Launched in 1992</a:t>
            </a:r>
            <a:endParaRPr sz="1800" b="1">
              <a:solidFill>
                <a:schemeClr val="dk1"/>
              </a:solidFill>
            </a:endParaRPr>
          </a:p>
          <a:p>
            <a:pPr marL="457200" lvl="0" indent="-342900" algn="l" rtl="0">
              <a:spcBef>
                <a:spcPts val="0"/>
              </a:spcBef>
              <a:spcAft>
                <a:spcPts val="0"/>
              </a:spcAft>
              <a:buClr>
                <a:schemeClr val="dk1"/>
              </a:buClr>
              <a:buSzPts val="1800"/>
              <a:buChar char="●"/>
            </a:pPr>
            <a:r>
              <a:rPr lang="en" sz="1800" b="1">
                <a:solidFill>
                  <a:schemeClr val="dk1"/>
                </a:solidFill>
              </a:rPr>
              <a:t>877 across the world </a:t>
            </a:r>
            <a:endParaRPr sz="1800" b="1">
              <a:solidFill>
                <a:schemeClr val="dk1"/>
              </a:solidFill>
            </a:endParaRPr>
          </a:p>
          <a:p>
            <a:pPr marL="457200" lvl="0" indent="-342900" algn="l" rtl="0">
              <a:spcBef>
                <a:spcPts val="0"/>
              </a:spcBef>
              <a:spcAft>
                <a:spcPts val="0"/>
              </a:spcAft>
              <a:buClr>
                <a:schemeClr val="dk1"/>
              </a:buClr>
              <a:buSzPts val="1800"/>
              <a:buChar char="●"/>
            </a:pPr>
            <a:r>
              <a:rPr lang="en" sz="1800" b="1">
                <a:solidFill>
                  <a:schemeClr val="dk1"/>
                </a:solidFill>
              </a:rPr>
              <a:t>14 Chairs in South Africa</a:t>
            </a:r>
            <a:endParaRPr sz="1800" b="1">
              <a:solidFill>
                <a:schemeClr val="dk1"/>
              </a:solidFill>
            </a:endParaRPr>
          </a:p>
          <a:p>
            <a:pPr marL="0" lvl="0" indent="0" algn="l" rtl="0">
              <a:spcBef>
                <a:spcPts val="1600"/>
              </a:spcBef>
              <a:spcAft>
                <a:spcPts val="0"/>
              </a:spcAft>
              <a:buNone/>
            </a:pPr>
            <a:r>
              <a:rPr lang="en" sz="1800" b="1">
                <a:solidFill>
                  <a:srgbClr val="F16C39"/>
                </a:solidFill>
              </a:rPr>
              <a:t>&gt;</a:t>
            </a:r>
            <a:r>
              <a:rPr lang="en" sz="1800" b="1">
                <a:solidFill>
                  <a:schemeClr val="dk1"/>
                </a:solidFill>
              </a:rPr>
              <a:t> Aims to build networks across institutions and countries</a:t>
            </a:r>
            <a:endParaRPr sz="1800" b="1">
              <a:solidFill>
                <a:schemeClr val="dk1"/>
              </a:solidFill>
            </a:endParaRPr>
          </a:p>
          <a:p>
            <a:pPr marL="0" lvl="0" indent="0" algn="l" rtl="0">
              <a:spcBef>
                <a:spcPts val="1600"/>
              </a:spcBef>
              <a:spcAft>
                <a:spcPts val="1600"/>
              </a:spcAft>
              <a:buNone/>
            </a:pPr>
            <a:r>
              <a:rPr lang="en" sz="1800" b="1">
                <a:solidFill>
                  <a:srgbClr val="F16C39"/>
                </a:solidFill>
              </a:rPr>
              <a:t>&gt;</a:t>
            </a:r>
            <a:r>
              <a:rPr lang="en" sz="1800" b="1">
                <a:solidFill>
                  <a:schemeClr val="dk1"/>
                </a:solidFill>
              </a:rPr>
              <a:t> Research to inform policy and generate innovation</a:t>
            </a:r>
            <a:endParaRPr sz="1800" b="1">
              <a:solidFill>
                <a:schemeClr val="dk1"/>
              </a:solidFill>
            </a:endParaRPr>
          </a:p>
        </p:txBody>
      </p:sp>
      <p:pic>
        <p:nvPicPr>
          <p:cNvPr id="126" name="Google Shape;126;p21"/>
          <p:cNvPicPr preferRelativeResize="0"/>
          <p:nvPr/>
        </p:nvPicPr>
        <p:blipFill>
          <a:blip r:embed="rId3">
            <a:alphaModFix/>
          </a:blip>
          <a:stretch>
            <a:fillRect/>
          </a:stretch>
        </p:blipFill>
        <p:spPr>
          <a:xfrm>
            <a:off x="205851" y="1236100"/>
            <a:ext cx="4953526" cy="2797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2"/>
          <p:cNvSpPr txBox="1">
            <a:spLocks noGrp="1"/>
          </p:cNvSpPr>
          <p:nvPr>
            <p:ph type="title"/>
          </p:nvPr>
        </p:nvSpPr>
        <p:spPr>
          <a:xfrm>
            <a:off x="457200" y="685958"/>
            <a:ext cx="8229600" cy="857400"/>
          </a:xfrm>
          <a:prstGeom prst="rect">
            <a:avLst/>
          </a:prstGeom>
          <a:noFill/>
          <a:ln>
            <a:noFill/>
          </a:ln>
        </p:spPr>
        <p:txBody>
          <a:bodyPr spcFirstLastPara="1" wrap="square" lIns="68575" tIns="34275" rIns="68575" bIns="34275" anchor="ctr" anchorCtr="0">
            <a:noAutofit/>
          </a:bodyPr>
          <a:lstStyle/>
          <a:p>
            <a:pPr marL="0" lvl="0" indent="0" algn="ctr" rtl="0">
              <a:lnSpc>
                <a:spcPct val="115000"/>
              </a:lnSpc>
              <a:spcBef>
                <a:spcPts val="0"/>
              </a:spcBef>
              <a:spcAft>
                <a:spcPts val="0"/>
              </a:spcAft>
              <a:buClr>
                <a:schemeClr val="dk1"/>
              </a:buClr>
              <a:buSzPts val="2700"/>
              <a:buFont typeface="Calibri"/>
              <a:buNone/>
            </a:pPr>
            <a:r>
              <a:rPr lang="en" sz="2400" b="1"/>
              <a:t>Open is based on the philosophical view of </a:t>
            </a:r>
            <a:br>
              <a:rPr lang="en" sz="2400" b="1"/>
            </a:br>
            <a:r>
              <a:rPr lang="en" sz="2400" b="1"/>
              <a:t>“knowledge as a collective social product and the desirability of making it a social property”</a:t>
            </a:r>
            <a:r>
              <a:rPr lang="en" sz="2400"/>
              <a:t> </a:t>
            </a:r>
            <a:endParaRPr sz="2400"/>
          </a:p>
          <a:p>
            <a:pPr marL="0" lvl="0" indent="0" algn="ctr" rtl="0">
              <a:lnSpc>
                <a:spcPct val="115000"/>
              </a:lnSpc>
              <a:spcBef>
                <a:spcPts val="0"/>
              </a:spcBef>
              <a:spcAft>
                <a:spcPts val="0"/>
              </a:spcAft>
              <a:buClr>
                <a:schemeClr val="dk1"/>
              </a:buClr>
              <a:buSzPts val="2700"/>
              <a:buFont typeface="Calibri"/>
              <a:buNone/>
            </a:pPr>
            <a:r>
              <a:rPr lang="en" sz="1400">
                <a:solidFill>
                  <a:schemeClr val="dk2"/>
                </a:solidFill>
              </a:rPr>
              <a:t>(Prasad &amp; Ambedkar in Downes, 2007:1)</a:t>
            </a:r>
            <a:br>
              <a:rPr lang="en" sz="1400">
                <a:solidFill>
                  <a:schemeClr val="dk2"/>
                </a:solidFill>
              </a:rPr>
            </a:br>
            <a:endParaRPr sz="1400">
              <a:solidFill>
                <a:schemeClr val="dk2"/>
              </a:solidFill>
            </a:endParaRPr>
          </a:p>
        </p:txBody>
      </p:sp>
      <p:pic>
        <p:nvPicPr>
          <p:cNvPr id="133" name="Google Shape;133;p22" descr="A picture containing floor, sky, building, wall&#10;&#10;Description generated with very high confidence"/>
          <p:cNvPicPr preferRelativeResize="0">
            <a:picLocks noGrp="1"/>
          </p:cNvPicPr>
          <p:nvPr>
            <p:ph type="body" idx="1"/>
          </p:nvPr>
        </p:nvPicPr>
        <p:blipFill rotWithShape="1">
          <a:blip r:embed="rId3">
            <a:alphaModFix/>
          </a:blip>
          <a:srcRect/>
          <a:stretch/>
        </p:blipFill>
        <p:spPr>
          <a:xfrm>
            <a:off x="2525850" y="1979200"/>
            <a:ext cx="4092300" cy="2729400"/>
          </a:xfrm>
          <a:prstGeom prst="rect">
            <a:avLst/>
          </a:prstGeom>
          <a:noFill/>
          <a:ln>
            <a:noFill/>
          </a:ln>
        </p:spPr>
      </p:pic>
      <p:sp>
        <p:nvSpPr>
          <p:cNvPr id="134" name="Google Shape;134;p22"/>
          <p:cNvSpPr/>
          <p:nvPr/>
        </p:nvSpPr>
        <p:spPr>
          <a:xfrm>
            <a:off x="2525850" y="4731150"/>
            <a:ext cx="6069900" cy="2769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a:solidFill>
                  <a:srgbClr val="111111"/>
                </a:solidFill>
                <a:latin typeface="Arial"/>
                <a:ea typeface="Arial"/>
                <a:cs typeface="Arial"/>
                <a:sym typeface="Arial"/>
              </a:rPr>
              <a:t>Photo by </a:t>
            </a:r>
            <a:r>
              <a:rPr lang="en" sz="1400" u="sng">
                <a:solidFill>
                  <a:srgbClr val="999999"/>
                </a:solidFill>
                <a:latin typeface="Arial"/>
                <a:ea typeface="Arial"/>
                <a:cs typeface="Arial"/>
                <a:sym typeface="Arial"/>
                <a:hlinkClick r:id="rId4">
                  <a:extLst>
                    <a:ext uri="{A12FA001-AC4F-418D-AE19-62706E023703}">
                      <ahyp:hlinkClr xmlns:ahyp="http://schemas.microsoft.com/office/drawing/2018/hyperlinkcolor" val="tx"/>
                    </a:ext>
                  </a:extLst>
                </a:hlinkClick>
              </a:rPr>
              <a:t>freestocks.org</a:t>
            </a:r>
            <a:r>
              <a:rPr lang="en" sz="1400">
                <a:solidFill>
                  <a:srgbClr val="111111"/>
                </a:solidFill>
                <a:latin typeface="Arial"/>
                <a:ea typeface="Arial"/>
                <a:cs typeface="Arial"/>
                <a:sym typeface="Arial"/>
              </a:rPr>
              <a:t> on </a:t>
            </a:r>
            <a:r>
              <a:rPr lang="en" sz="1400" u="sng">
                <a:solidFill>
                  <a:srgbClr val="999999"/>
                </a:solidFill>
                <a:latin typeface="Arial"/>
                <a:ea typeface="Arial"/>
                <a:cs typeface="Arial"/>
                <a:sym typeface="Arial"/>
                <a:hlinkClick r:id="rId5">
                  <a:extLst>
                    <a:ext uri="{A12FA001-AC4F-418D-AE19-62706E023703}">
                      <ahyp:hlinkClr xmlns:ahyp="http://schemas.microsoft.com/office/drawing/2018/hyperlinkcolor" val="tx"/>
                    </a:ext>
                  </a:extLst>
                </a:hlinkClick>
              </a:rPr>
              <a:t>Unsplash</a:t>
            </a:r>
            <a:endParaRPr sz="1400">
              <a:solidFill>
                <a:schemeClr val="dk1"/>
              </a:solidFill>
              <a:latin typeface="Calibri"/>
              <a:ea typeface="Calibri"/>
              <a:cs typeface="Calibri"/>
              <a:sym typeface="Calibri"/>
            </a:endParaRPr>
          </a:p>
        </p:txBody>
      </p:sp>
      <p:sp>
        <p:nvSpPr>
          <p:cNvPr id="135" name="Google Shape;135;p22"/>
          <p:cNvSpPr txBox="1">
            <a:spLocks noGrp="1"/>
          </p:cNvSpPr>
          <p:nvPr>
            <p:ph type="sldNum" idx="12"/>
          </p:nvPr>
        </p:nvSpPr>
        <p:spPr>
          <a:xfrm>
            <a:off x="4843463" y="3575447"/>
            <a:ext cx="1543200" cy="2055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Clr>
                <a:srgbClr val="000000"/>
              </a:buClr>
              <a:buFont typeface="Arial"/>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3603</Words>
  <Application>Microsoft Office PowerPoint</Application>
  <PresentationFormat>On-screen Show (16:9)</PresentationFormat>
  <Paragraphs>279</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Times New Roman</vt:lpstr>
      <vt:lpstr>Arial</vt:lpstr>
      <vt:lpstr>Calibri</vt:lpstr>
      <vt:lpstr>Open Sans</vt:lpstr>
      <vt:lpstr>Simple Light</vt:lpstr>
      <vt:lpstr>Inclusivity, collaboration and student co-creation:  Open textbook production models for social justice</vt:lpstr>
      <vt:lpstr>PowerPoint Presentation</vt:lpstr>
      <vt:lpstr>PowerPoint Presentation</vt:lpstr>
      <vt:lpstr>Disclaimer </vt:lpstr>
      <vt:lpstr>DOT4D objective</vt:lpstr>
      <vt:lpstr>Key features of open textbooks for social justice</vt:lpstr>
      <vt:lpstr>PowerPoint Presentation</vt:lpstr>
      <vt:lpstr>UNITWIN/UNESCO Chairs Programme</vt:lpstr>
      <vt:lpstr>Open is based on the philosophical view of  “knowledge as a collective social product and the desirability of making it a social property”  (Prasad &amp; Ambedkar in Downes, 2007:1) </vt:lpstr>
      <vt:lpstr>Open Education (OE)</vt:lpstr>
      <vt:lpstr>PowerPoint Presentation</vt:lpstr>
      <vt:lpstr>Why Open Education matters</vt:lpstr>
      <vt:lpstr>PowerPoint Presentation</vt:lpstr>
      <vt:lpstr>PowerPoint Presentation</vt:lpstr>
      <vt:lpstr>PowerPoint Presentation</vt:lpstr>
      <vt:lpstr>Unpacking social justice</vt:lpstr>
      <vt:lpstr>(Thanks to Susan Gredley) </vt:lpstr>
      <vt:lpstr>Social justice drivers for open textbook production at UCT </vt:lpstr>
      <vt:lpstr>PowerPoint Presentation</vt:lpstr>
      <vt:lpstr>Student voices</vt:lpstr>
      <vt:lpstr>PowerPoint Presentation</vt:lpstr>
      <vt:lpstr>PowerPoint Presentation</vt:lpstr>
      <vt:lpstr>Recognising teaching innovation that promotes social justice and transformation</vt:lpstr>
      <vt:lpstr>Award details</vt:lpstr>
      <vt:lpstr>Award winners</vt:lpstr>
      <vt:lpstr>PowerPoint Presentation</vt:lpstr>
      <vt:lpstr>PowerPoint Presentation</vt:lpstr>
      <vt:lpstr> Method </vt:lpstr>
      <vt:lpstr>Bovill (2020) terms of inclusion  (adapted by DOT4D)</vt:lpstr>
      <vt:lpstr>Bovill terms of inclusion (cont.)</vt:lpstr>
      <vt:lpstr>Student co-creation highlights (and lowlights)</vt:lpstr>
      <vt:lpstr>Collaborative open textbook production models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Inclusivity, collaboration and student co-creation:  Open textbook production models for social justice</dc:title>
  <dc:creator>Michelle Willmers</dc:creator>
  <cp:lastModifiedBy>Michelle Willmers</cp:lastModifiedBy>
  <cp:revision>1</cp:revision>
  <dcterms:modified xsi:type="dcterms:W3CDTF">2022-03-11T08:07:13Z</dcterms:modified>
</cp:coreProperties>
</file>