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88" r:id="rId3"/>
    <p:sldId id="259" r:id="rId4"/>
    <p:sldId id="304" r:id="rId5"/>
    <p:sldId id="265" r:id="rId6"/>
    <p:sldId id="267" r:id="rId7"/>
    <p:sldId id="299" r:id="rId8"/>
    <p:sldId id="291" r:id="rId9"/>
    <p:sldId id="301" r:id="rId10"/>
    <p:sldId id="302" r:id="rId11"/>
    <p:sldId id="298" r:id="rId12"/>
    <p:sldId id="300" r:id="rId13"/>
    <p:sldId id="314" r:id="rId14"/>
    <p:sldId id="305" r:id="rId15"/>
    <p:sldId id="274" r:id="rId16"/>
    <p:sldId id="285" r:id="rId17"/>
    <p:sldId id="262" r:id="rId18"/>
    <p:sldId id="276" r:id="rId19"/>
    <p:sldId id="292" r:id="rId20"/>
    <p:sldId id="261" r:id="rId21"/>
    <p:sldId id="293" r:id="rId22"/>
    <p:sldId id="270" r:id="rId23"/>
    <p:sldId id="271" r:id="rId24"/>
    <p:sldId id="272" r:id="rId25"/>
    <p:sldId id="308" r:id="rId26"/>
    <p:sldId id="306" r:id="rId27"/>
    <p:sldId id="303" r:id="rId28"/>
    <p:sldId id="295" r:id="rId29"/>
    <p:sldId id="296" r:id="rId30"/>
    <p:sldId id="309" r:id="rId31"/>
    <p:sldId id="310" r:id="rId32"/>
    <p:sldId id="311" r:id="rId33"/>
    <p:sldId id="312" r:id="rId34"/>
    <p:sldId id="313" r:id="rId35"/>
    <p:sldId id="307" r:id="rId36"/>
    <p:sldId id="264" r:id="rId37"/>
    <p:sldId id="290"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899" autoAdjust="0"/>
  </p:normalViewPr>
  <p:slideViewPr>
    <p:cSldViewPr>
      <p:cViewPr varScale="1">
        <p:scale>
          <a:sx n="79" d="100"/>
          <a:sy n="79" d="100"/>
        </p:scale>
        <p:origin x="-170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A1E726-9321-4A3A-9C15-B086472A58BF}" type="datetimeFigureOut">
              <a:rPr lang="en-ZA" smtClean="0"/>
              <a:pPr/>
              <a:t>2012/03/29</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D1E0B9-1FA1-43BB-A204-672CFBC93B18}" type="slidenum">
              <a:rPr lang="en-ZA" smtClean="0"/>
              <a:pPr/>
              <a:t>‹#›</a:t>
            </a:fld>
            <a:endParaRPr lang="en-ZA"/>
          </a:p>
        </p:txBody>
      </p:sp>
    </p:spTree>
    <p:extLst>
      <p:ext uri="{BB962C8B-B14F-4D97-AF65-F5344CB8AC3E}">
        <p14:creationId xmlns:p14="http://schemas.microsoft.com/office/powerpoint/2010/main" val="3267233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veja.abril.com.br/imagem/professorantenado.jpg"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www.flickr.com/photos/langwitches/3460307056/" TargetMode="External"/><Relationship Id="rId4" Type="http://schemas.openxmlformats.org/officeDocument/2006/relationships/hyperlink" Target="http://www.flickr.com/photos/stylianosm/3706684606/"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4DD1E0B9-1FA1-43BB-A204-672CFBC93B18}" type="slidenum">
              <a:rPr lang="en-ZA" smtClean="0"/>
              <a:pPr/>
              <a:t>1</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t>A growing body of online content is now available under Creative Commons which means teachers anywhere in the world can discover, adapt, mix it with other resources, improve it and use it for teaching their students. </a:t>
            </a:r>
          </a:p>
          <a:p>
            <a:endParaRPr lang="en-ZA" baseline="0" dirty="0" smtClean="0"/>
          </a:p>
          <a:p>
            <a:r>
              <a:rPr lang="en-ZA" baseline="0" dirty="0" smtClean="0"/>
              <a:t>Open educational resources are materials which can be discovered online by teachers, and </a:t>
            </a:r>
            <a:r>
              <a:rPr lang="en-ZA" b="1" baseline="0" dirty="0" smtClean="0"/>
              <a:t>legally </a:t>
            </a:r>
            <a:r>
              <a:rPr lang="en-ZA" b="0" baseline="0" dirty="0" smtClean="0"/>
              <a:t>downloaded and used for teaching.  This is because of the open license, typically Creative Commons, which enables the creators of content to designate it for reuse.  </a:t>
            </a:r>
          </a:p>
          <a:p>
            <a:endParaRPr lang="en-ZA" b="0" baseline="0" dirty="0" smtClean="0"/>
          </a:p>
          <a:p>
            <a:r>
              <a:rPr lang="en-ZA" sz="1200" dirty="0" smtClean="0"/>
              <a:t>Open educational practices (OEP) is defined as use of openly</a:t>
            </a:r>
            <a:r>
              <a:rPr lang="en-ZA" sz="1200" baseline="0" dirty="0" smtClean="0"/>
              <a:t> licensed OER and online resources </a:t>
            </a:r>
            <a:r>
              <a:rPr lang="en-ZA" sz="1200" dirty="0" smtClean="0"/>
              <a:t>to raise the quality of education and training and innovate educational practices on institutional, professional and individual level (</a:t>
            </a:r>
            <a:r>
              <a:rPr lang="en-ZA" sz="1200" dirty="0" err="1" smtClean="0"/>
              <a:t>Conole</a:t>
            </a:r>
            <a:r>
              <a:rPr lang="en-ZA" sz="1200" dirty="0" smtClean="0"/>
              <a:t>, 2011)</a:t>
            </a:r>
          </a:p>
          <a:p>
            <a:endParaRPr lang="en-ZA" sz="1200" b="0" baseline="0" dirty="0" smtClean="0"/>
          </a:p>
          <a:p>
            <a:r>
              <a:rPr lang="en-ZA" sz="1200" b="0" baseline="0" dirty="0" err="1" smtClean="0"/>
              <a:t>Conole</a:t>
            </a:r>
            <a:r>
              <a:rPr lang="en-ZA" sz="1200" b="0" baseline="0" dirty="0" smtClean="0"/>
              <a:t>, G. (2011). Towards Open Educational Practices.  e4innovation Blog posted Friday, January 7th, 2011.  Accessed online: http://e4innovation.com/?p=406</a:t>
            </a:r>
          </a:p>
          <a:p>
            <a:endParaRPr lang="en-ZA" b="1" dirty="0"/>
          </a:p>
        </p:txBody>
      </p:sp>
      <p:sp>
        <p:nvSpPr>
          <p:cNvPr id="4" name="Slide Number Placeholder 3"/>
          <p:cNvSpPr>
            <a:spLocks noGrp="1"/>
          </p:cNvSpPr>
          <p:nvPr>
            <p:ph type="sldNum" sz="quarter" idx="10"/>
          </p:nvPr>
        </p:nvSpPr>
        <p:spPr/>
        <p:txBody>
          <a:bodyPr/>
          <a:lstStyle/>
          <a:p>
            <a:fld id="{4DD1E0B9-1FA1-43BB-A204-672CFBC93B18}" type="slidenum">
              <a:rPr lang="en-ZA" smtClean="0"/>
              <a:pPr/>
              <a:t>18</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So what is meant</a:t>
            </a:r>
            <a:r>
              <a:rPr lang="en-ZA" baseline="0" dirty="0" smtClean="0"/>
              <a:t> to happen is a cycle of teaching material evermore being improved and shared.  Plus it is all legal under the terms of the open license.  </a:t>
            </a:r>
            <a:endParaRPr lang="en-ZA" dirty="0"/>
          </a:p>
        </p:txBody>
      </p:sp>
      <p:sp>
        <p:nvSpPr>
          <p:cNvPr id="4" name="Slide Number Placeholder 3"/>
          <p:cNvSpPr>
            <a:spLocks noGrp="1"/>
          </p:cNvSpPr>
          <p:nvPr>
            <p:ph type="sldNum" sz="quarter" idx="10"/>
          </p:nvPr>
        </p:nvSpPr>
        <p:spPr/>
        <p:txBody>
          <a:bodyPr/>
          <a:lstStyle/>
          <a:p>
            <a:fld id="{4DD1E0B9-1FA1-43BB-A204-672CFBC93B18}" type="slidenum">
              <a:rPr lang="en-ZA" smtClean="0"/>
              <a:pPr/>
              <a:t>19</a:t>
            </a:fld>
            <a:endParaRPr lang="en-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ZA" smtClean="0"/>
              <a:t>Image 1: </a:t>
            </a:r>
            <a:r>
              <a:rPr lang="en-GB" smtClean="0"/>
              <a:t>http://www.flickr.com/photos/courosa/2922421696/ </a:t>
            </a:r>
          </a:p>
          <a:p>
            <a:pPr eaLnBrk="1" hangingPunct="1"/>
            <a:r>
              <a:rPr lang="en-GB" smtClean="0"/>
              <a:t>Image 2: </a:t>
            </a:r>
            <a:r>
              <a:rPr lang="en-GB" smtClean="0">
                <a:hlinkClick r:id="rId3"/>
              </a:rPr>
              <a:t>http://veja.abril.com.br/imagem/professorantenado.jpg</a:t>
            </a:r>
            <a:endParaRPr lang="en-GB" smtClean="0"/>
          </a:p>
          <a:p>
            <a:pPr eaLnBrk="1" hangingPunct="1"/>
            <a:r>
              <a:rPr lang="en-GB" smtClean="0"/>
              <a:t>Image 3: </a:t>
            </a:r>
            <a:r>
              <a:rPr lang="en-GB" smtClean="0">
                <a:hlinkClick r:id="rId4"/>
              </a:rPr>
              <a:t>http://www.flickr.com/photos/stylianosm/3706684606/</a:t>
            </a:r>
            <a:endParaRPr lang="en-GB" smtClean="0"/>
          </a:p>
          <a:p>
            <a:pPr eaLnBrk="1" hangingPunct="1"/>
            <a:r>
              <a:rPr lang="en-GB" smtClean="0"/>
              <a:t>Image 4: </a:t>
            </a:r>
            <a:r>
              <a:rPr lang="en-GB" smtClean="0">
                <a:hlinkClick r:id="rId5"/>
              </a:rPr>
              <a:t>http://www.flickr.com/photos/langwitches/3460307056/</a:t>
            </a:r>
            <a:endParaRPr lang="en-GB" smtClean="0"/>
          </a:p>
          <a:p>
            <a:pPr eaLnBrk="1" hangingPunct="1"/>
            <a:endParaRPr lang="en-GB" smtClean="0"/>
          </a:p>
          <a:p>
            <a:pPr eaLnBrk="1" hangingPunct="1"/>
            <a:endParaRPr lang="en-GB" smtClean="0"/>
          </a:p>
          <a:p>
            <a:pPr eaLnBrk="1" hangingPunct="1"/>
            <a:endParaRPr lang="en-ZA" smtClean="0"/>
          </a:p>
          <a:p>
            <a:pPr eaLnBrk="1" hangingPunct="1"/>
            <a:endParaRPr lang="en-ZA" smtClean="0"/>
          </a:p>
        </p:txBody>
      </p:sp>
      <p:sp>
        <p:nvSpPr>
          <p:cNvPr id="4" name="Slide Number Placeholder 3"/>
          <p:cNvSpPr>
            <a:spLocks noGrp="1"/>
          </p:cNvSpPr>
          <p:nvPr>
            <p:ph type="sldNum" sz="quarter" idx="5"/>
          </p:nvPr>
        </p:nvSpPr>
        <p:spPr/>
        <p:txBody>
          <a:bodyPr/>
          <a:lstStyle/>
          <a:p>
            <a:pPr>
              <a:defRPr/>
            </a:pPr>
            <a:fld id="{A6001116-EA8E-44B5-AAF4-E5C598139A6B}" type="slidenum">
              <a:rPr lang="en-US" smtClean="0"/>
              <a:pPr>
                <a:defRPr/>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t>A growing body of online content is now available under Creative Commons which means teachers anywhere in the world can discover, adapt, mix it with other resources, improve it and use it for teaching their students. </a:t>
            </a:r>
          </a:p>
          <a:p>
            <a:endParaRPr lang="en-ZA" baseline="0" dirty="0" smtClean="0"/>
          </a:p>
          <a:p>
            <a:r>
              <a:rPr lang="en-ZA" baseline="0" dirty="0" smtClean="0"/>
              <a:t>Open educational resources are materials which can be discovered online by teachers, and </a:t>
            </a:r>
            <a:r>
              <a:rPr lang="en-ZA" b="1" baseline="0" dirty="0" smtClean="0"/>
              <a:t>legally </a:t>
            </a:r>
            <a:r>
              <a:rPr lang="en-ZA" b="0" baseline="0" dirty="0" smtClean="0"/>
              <a:t>downloaded and used for teaching.  This is because of the open license, typically Creative Commons, which enables the creators of content to designate it for reuse.  </a:t>
            </a:r>
          </a:p>
          <a:p>
            <a:endParaRPr lang="en-ZA" b="0" baseline="0" dirty="0" smtClean="0"/>
          </a:p>
          <a:p>
            <a:r>
              <a:rPr lang="en-ZA" sz="1200" dirty="0" smtClean="0"/>
              <a:t>Open educational practices (OEP) is defined as use of openly</a:t>
            </a:r>
            <a:r>
              <a:rPr lang="en-ZA" sz="1200" baseline="0" dirty="0" smtClean="0"/>
              <a:t> licensed OER and online resources </a:t>
            </a:r>
            <a:r>
              <a:rPr lang="en-ZA" sz="1200" dirty="0" smtClean="0"/>
              <a:t>to raise the quality of education and training and innovate educational practices on institutional, professional and individual level (</a:t>
            </a:r>
            <a:r>
              <a:rPr lang="en-ZA" sz="1200" dirty="0" err="1" smtClean="0"/>
              <a:t>Conole</a:t>
            </a:r>
            <a:r>
              <a:rPr lang="en-ZA" sz="1200" dirty="0" smtClean="0"/>
              <a:t>, 2011)</a:t>
            </a:r>
          </a:p>
          <a:p>
            <a:endParaRPr lang="en-ZA" sz="1200" b="0" baseline="0" dirty="0" smtClean="0"/>
          </a:p>
          <a:p>
            <a:r>
              <a:rPr lang="en-ZA" sz="1200" b="0" baseline="0" dirty="0" err="1" smtClean="0"/>
              <a:t>Conole</a:t>
            </a:r>
            <a:r>
              <a:rPr lang="en-ZA" sz="1200" b="0" baseline="0" dirty="0" smtClean="0"/>
              <a:t>, G. (2011). Towards Open Educational Practices.  e4innovation Blog posted Friday, January 7th, 2011.  Accessed online: http://e4innovation.com/?p=406</a:t>
            </a:r>
          </a:p>
          <a:p>
            <a:endParaRPr lang="en-ZA" b="1" dirty="0"/>
          </a:p>
        </p:txBody>
      </p:sp>
      <p:sp>
        <p:nvSpPr>
          <p:cNvPr id="4" name="Slide Number Placeholder 3"/>
          <p:cNvSpPr>
            <a:spLocks noGrp="1"/>
          </p:cNvSpPr>
          <p:nvPr>
            <p:ph type="sldNum" sz="quarter" idx="10"/>
          </p:nvPr>
        </p:nvSpPr>
        <p:spPr/>
        <p:txBody>
          <a:bodyPr/>
          <a:lstStyle/>
          <a:p>
            <a:fld id="{4DD1E0B9-1FA1-43BB-A204-672CFBC93B18}" type="slidenum">
              <a:rPr lang="en-ZA" smtClean="0"/>
              <a:pPr/>
              <a:t>21</a:t>
            </a:fld>
            <a:endParaRPr lang="en-Z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4DD1E0B9-1FA1-43BB-A204-672CFBC93B18}" type="slidenum">
              <a:rPr lang="en-ZA" smtClean="0"/>
              <a:pPr/>
              <a:t>22</a:t>
            </a:fld>
            <a:endParaRPr lang="en-Z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4DD1E0B9-1FA1-43BB-A204-672CFBC93B18}" type="slidenum">
              <a:rPr lang="en-ZA" smtClean="0"/>
              <a:pPr/>
              <a:t>23</a:t>
            </a:fld>
            <a:endParaRPr lang="en-Z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lvl="2" indent="-307975" eaLnBrk="1" hangingPunct="1">
              <a:lnSpc>
                <a:spcPct val="95000"/>
              </a:lnSpc>
              <a:spcBef>
                <a:spcPts val="88"/>
              </a:spcBef>
              <a:spcAft>
                <a:spcPts val="88"/>
              </a:spcAft>
              <a:buClr>
                <a:srgbClr val="FFFFFF"/>
              </a:buClr>
              <a:buFontTx/>
              <a:buNone/>
            </a:pPr>
            <a:endParaRPr lang="en-ZA" dirty="0" smtClean="0"/>
          </a:p>
        </p:txBody>
      </p:sp>
      <p:sp>
        <p:nvSpPr>
          <p:cNvPr id="4" name="Slide Number Placeholder 3"/>
          <p:cNvSpPr>
            <a:spLocks noGrp="1"/>
          </p:cNvSpPr>
          <p:nvPr>
            <p:ph type="sldNum" sz="quarter" idx="5"/>
          </p:nvPr>
        </p:nvSpPr>
        <p:spPr/>
        <p:txBody>
          <a:bodyPr/>
          <a:lstStyle/>
          <a:p>
            <a:pPr>
              <a:defRPr/>
            </a:pPr>
            <a:fld id="{F87817B7-0A3A-4AE4-8A9E-1B8D4AF3DC52}" type="slidenum">
              <a:rPr lang="en-US" smtClean="0"/>
              <a:pPr>
                <a:defRPr/>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Sharing OER requires more than simply a facility for sharing – there are plenty of options for people wanting to share these days. </a:t>
            </a:r>
          </a:p>
          <a:p>
            <a:r>
              <a:rPr lang="en-ZA" dirty="0" smtClean="0"/>
              <a:t>It seems</a:t>
            </a:r>
            <a:r>
              <a:rPr lang="en-ZA" baseline="0" dirty="0" smtClean="0"/>
              <a:t> more important to </a:t>
            </a:r>
            <a:r>
              <a:rPr lang="en-ZA" dirty="0" smtClean="0"/>
              <a:t>focus on a change in academic practices,</a:t>
            </a:r>
            <a:r>
              <a:rPr lang="en-ZA" baseline="0" dirty="0" smtClean="0"/>
              <a:t> to ensure academics know the risks of sharing, use content they have the rights to share, and maximize exposure – if that is what they desire. </a:t>
            </a:r>
            <a:endParaRPr lang="en-ZA" dirty="0" smtClean="0"/>
          </a:p>
          <a:p>
            <a:endParaRPr lang="en-GB" dirty="0" smtClean="0"/>
          </a:p>
          <a:p>
            <a:r>
              <a:rPr lang="en-GB" dirty="0" smtClean="0"/>
              <a:t>Shift question from </a:t>
            </a:r>
          </a:p>
          <a:p>
            <a:pPr lvl="1"/>
            <a:r>
              <a:rPr lang="en-GB" dirty="0" smtClean="0"/>
              <a:t>‘</a:t>
            </a:r>
            <a:r>
              <a:rPr lang="en-GB" b="1" dirty="0" smtClean="0"/>
              <a:t>why should I share </a:t>
            </a:r>
            <a:r>
              <a:rPr lang="en-GB" dirty="0" smtClean="0"/>
              <a:t>my educational content?’ </a:t>
            </a:r>
          </a:p>
          <a:p>
            <a:pPr>
              <a:buNone/>
            </a:pPr>
            <a:r>
              <a:rPr lang="en-GB" dirty="0" smtClean="0"/>
              <a:t>		to </a:t>
            </a:r>
          </a:p>
          <a:p>
            <a:pPr lvl="1"/>
            <a:r>
              <a:rPr lang="en-GB" dirty="0" smtClean="0"/>
              <a:t>‘</a:t>
            </a:r>
            <a:r>
              <a:rPr lang="en-GB" b="1" dirty="0" smtClean="0"/>
              <a:t>how can I stay in control </a:t>
            </a:r>
            <a:r>
              <a:rPr lang="en-GB" dirty="0" smtClean="0"/>
              <a:t>of the process of my educational content being shared?’ (Butcher, 2010)</a:t>
            </a:r>
          </a:p>
          <a:p>
            <a:endParaRPr lang="en-ZA" dirty="0" smtClean="0"/>
          </a:p>
          <a:p>
            <a:endParaRPr lang="en-ZA" dirty="0"/>
          </a:p>
        </p:txBody>
      </p:sp>
      <p:sp>
        <p:nvSpPr>
          <p:cNvPr id="4" name="Slide Number Placeholder 3"/>
          <p:cNvSpPr>
            <a:spLocks noGrp="1"/>
          </p:cNvSpPr>
          <p:nvPr>
            <p:ph type="sldNum" sz="quarter" idx="10"/>
          </p:nvPr>
        </p:nvSpPr>
        <p:spPr/>
        <p:txBody>
          <a:bodyPr/>
          <a:lstStyle/>
          <a:p>
            <a:fld id="{4DD1E0B9-1FA1-43BB-A204-672CFBC93B18}" type="slidenum">
              <a:rPr lang="en-ZA" smtClean="0"/>
              <a:pPr/>
              <a:t>25</a:t>
            </a:fld>
            <a:endParaRPr lang="en-Z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 first example is</a:t>
            </a:r>
            <a:r>
              <a:rPr lang="en-ZA" baseline="0" dirty="0" smtClean="0"/>
              <a:t> of the IEEE chapter using our CHED computer literacy guides for lab training.  Students from the chapter actually wrote to us asking for permission to use the guides.  We were able to say “yes absolutely!” they are freely available on our website and the Creative Commons license provides the terms for reuse.  </a:t>
            </a:r>
            <a:endParaRPr lang="en-ZA" dirty="0"/>
          </a:p>
        </p:txBody>
      </p:sp>
      <p:sp>
        <p:nvSpPr>
          <p:cNvPr id="4" name="Slide Number Placeholder 3"/>
          <p:cNvSpPr>
            <a:spLocks noGrp="1"/>
          </p:cNvSpPr>
          <p:nvPr>
            <p:ph type="sldNum" sz="quarter" idx="10"/>
          </p:nvPr>
        </p:nvSpPr>
        <p:spPr/>
        <p:txBody>
          <a:bodyPr/>
          <a:lstStyle/>
          <a:p>
            <a:fld id="{AC13C1D9-C538-4104-BF13-713C7B5AE100}" type="slidenum">
              <a:rPr lang="en-ZA" smtClean="0"/>
              <a:t>31</a:t>
            </a:fld>
            <a:endParaRPr lang="en-ZA" dirty="0"/>
          </a:p>
        </p:txBody>
      </p:sp>
    </p:spTree>
    <p:extLst>
      <p:ext uri="{BB962C8B-B14F-4D97-AF65-F5344CB8AC3E}">
        <p14:creationId xmlns:p14="http://schemas.microsoft.com/office/powerpoint/2010/main" val="22425990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Next we have a screencast</a:t>
            </a:r>
            <a:r>
              <a:rPr lang="en-ZA" baseline="0" dirty="0" smtClean="0"/>
              <a:t> which was created to help people apply the creative commons to offline works.  The video was well received and has since been translated into </a:t>
            </a:r>
            <a:r>
              <a:rPr lang="en-ZA" sz="1200" dirty="0" smtClean="0"/>
              <a:t>Czechoslovakian, French, Italian and Spanish.  </a:t>
            </a:r>
            <a:endParaRPr lang="en-ZA" dirty="0"/>
          </a:p>
        </p:txBody>
      </p:sp>
      <p:sp>
        <p:nvSpPr>
          <p:cNvPr id="4" name="Slide Number Placeholder 3"/>
          <p:cNvSpPr>
            <a:spLocks noGrp="1"/>
          </p:cNvSpPr>
          <p:nvPr>
            <p:ph type="sldNum" sz="quarter" idx="10"/>
          </p:nvPr>
        </p:nvSpPr>
        <p:spPr/>
        <p:txBody>
          <a:bodyPr/>
          <a:lstStyle/>
          <a:p>
            <a:fld id="{AC13C1D9-C538-4104-BF13-713C7B5AE100}" type="slidenum">
              <a:rPr lang="en-ZA" smtClean="0"/>
              <a:t>32</a:t>
            </a:fld>
            <a:endParaRPr lang="en-ZA" dirty="0"/>
          </a:p>
        </p:txBody>
      </p:sp>
    </p:spTree>
    <p:extLst>
      <p:ext uri="{BB962C8B-B14F-4D97-AF65-F5344CB8AC3E}">
        <p14:creationId xmlns:p14="http://schemas.microsoft.com/office/powerpoint/2010/main" val="312253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4DD1E0B9-1FA1-43BB-A204-672CFBC93B18}" type="slidenum">
              <a:rPr lang="en-ZA" smtClean="0"/>
              <a:pPr/>
              <a:t>2</a:t>
            </a:fld>
            <a:endParaRPr lang="en-Z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dirty="0" smtClean="0"/>
              <a:t>Of course the A guide for first year students</a:t>
            </a:r>
            <a:r>
              <a:rPr lang="en-ZA" sz="1200" baseline="0" dirty="0" smtClean="0"/>
              <a:t>, which was a resounding success and has been u</a:t>
            </a:r>
            <a:r>
              <a:rPr lang="en-ZA" sz="1200" dirty="0" smtClean="0"/>
              <a:t>sed by the University of Venda and the University of the Western Cape to help new students acclimate to the university environment.  </a:t>
            </a:r>
          </a:p>
          <a:p>
            <a:endParaRPr lang="en-ZA" dirty="0"/>
          </a:p>
        </p:txBody>
      </p:sp>
      <p:sp>
        <p:nvSpPr>
          <p:cNvPr id="4" name="Slide Number Placeholder 3"/>
          <p:cNvSpPr>
            <a:spLocks noGrp="1"/>
          </p:cNvSpPr>
          <p:nvPr>
            <p:ph type="sldNum" sz="quarter" idx="10"/>
          </p:nvPr>
        </p:nvSpPr>
        <p:spPr/>
        <p:txBody>
          <a:bodyPr/>
          <a:lstStyle/>
          <a:p>
            <a:fld id="{AC13C1D9-C538-4104-BF13-713C7B5AE100}" type="slidenum">
              <a:rPr lang="en-ZA" smtClean="0"/>
              <a:t>33</a:t>
            </a:fld>
            <a:endParaRPr lang="en-ZA" dirty="0"/>
          </a:p>
        </p:txBody>
      </p:sp>
    </p:spTree>
    <p:extLst>
      <p:ext uri="{BB962C8B-B14F-4D97-AF65-F5344CB8AC3E}">
        <p14:creationId xmlns:p14="http://schemas.microsoft.com/office/powerpoint/2010/main" val="21726424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One of our greatest stories of reuse</a:t>
            </a:r>
            <a:r>
              <a:rPr lang="en-ZA" baseline="0" dirty="0" smtClean="0"/>
              <a:t> was that or Matumo Ramafekeng, whose m</a:t>
            </a:r>
            <a:r>
              <a:rPr lang="en-ZA" dirty="0" smtClean="0"/>
              <a:t>aterials which</a:t>
            </a:r>
            <a:r>
              <a:rPr lang="en-ZA" baseline="0" dirty="0" smtClean="0"/>
              <a:t> were </a:t>
            </a:r>
            <a:r>
              <a:rPr lang="en-ZA" dirty="0" smtClean="0"/>
              <a:t>published as OER on OpenContent,</a:t>
            </a:r>
            <a:r>
              <a:rPr lang="en-ZA" baseline="0" dirty="0" smtClean="0"/>
              <a:t> were</a:t>
            </a:r>
            <a:r>
              <a:rPr lang="en-ZA" dirty="0" smtClean="0"/>
              <a:t> selected for publishing in the Journal of Occupational Therapy of Galicia, an open access journal for occupational therapists in the Spanish speaking world</a:t>
            </a:r>
          </a:p>
          <a:p>
            <a:endParaRPr lang="en-ZA" dirty="0"/>
          </a:p>
        </p:txBody>
      </p:sp>
      <p:sp>
        <p:nvSpPr>
          <p:cNvPr id="4" name="Slide Number Placeholder 3"/>
          <p:cNvSpPr>
            <a:spLocks noGrp="1"/>
          </p:cNvSpPr>
          <p:nvPr>
            <p:ph type="sldNum" sz="quarter" idx="10"/>
          </p:nvPr>
        </p:nvSpPr>
        <p:spPr/>
        <p:txBody>
          <a:bodyPr/>
          <a:lstStyle/>
          <a:p>
            <a:fld id="{AC13C1D9-C538-4104-BF13-713C7B5AE100}" type="slidenum">
              <a:rPr lang="en-ZA" smtClean="0"/>
              <a:t>34</a:t>
            </a:fld>
            <a:endParaRPr lang="en-ZA" dirty="0"/>
          </a:p>
        </p:txBody>
      </p:sp>
    </p:spTree>
    <p:extLst>
      <p:ext uri="{BB962C8B-B14F-4D97-AF65-F5344CB8AC3E}">
        <p14:creationId xmlns:p14="http://schemas.microsoft.com/office/powerpoint/2010/main" val="2172642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So often</a:t>
            </a:r>
            <a:r>
              <a:rPr lang="en-GB" baseline="0" dirty="0" smtClean="0"/>
              <a:t> we are apprehensive about sharing our works in progress, our thoughts, our notes, our ideas.  Technology today provides us many opportunities to share the process of our learning, rather than just the final product.  We can share our reflections and ideas on blogs, our thoughts on Twitter or </a:t>
            </a:r>
            <a:r>
              <a:rPr lang="en-GB" baseline="0" dirty="0" err="1" smtClean="0"/>
              <a:t>Facebook</a:t>
            </a:r>
            <a:r>
              <a:rPr lang="en-GB" baseline="0" dirty="0" smtClean="0"/>
              <a:t>, and people can instantly comment and contribute to our own ideas.  This goes for teaching materials as well, which are sometimes imperfect or not highly refined.  </a:t>
            </a:r>
          </a:p>
          <a:p>
            <a:endParaRPr lang="en-GB" baseline="0" dirty="0" smtClean="0"/>
          </a:p>
          <a:p>
            <a:r>
              <a:rPr lang="en-GB" baseline="0" dirty="0" smtClean="0"/>
              <a:t>In sharing digital media, we may become teachers to someone who is interested in our work.  As they follow our thought process, connect to our ideas and references, they may benefit tremendously from us openly sharing the process of our own learning.  </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4DD1E0B9-1FA1-43BB-A204-672CFBC93B18}" type="slidenum">
              <a:rPr lang="en-ZA" smtClean="0"/>
              <a:pPr/>
              <a:t>36</a:t>
            </a:fld>
            <a:endParaRPr lang="en-Z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4DD1E0B9-1FA1-43BB-A204-672CFBC93B18}" type="slidenum">
              <a:rPr lang="en-ZA" smtClean="0"/>
              <a:pPr/>
              <a:t>37</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4DD1E0B9-1FA1-43BB-A204-672CFBC93B18}" type="slidenum">
              <a:rPr lang="en-ZA" smtClean="0"/>
              <a:pPr/>
              <a:t>3</a:t>
            </a:fld>
            <a:endParaRPr lang="en-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ZA" smtClean="0"/>
          </a:p>
        </p:txBody>
      </p:sp>
      <p:sp>
        <p:nvSpPr>
          <p:cNvPr id="4" name="Slide Number Placeholder 3"/>
          <p:cNvSpPr>
            <a:spLocks noGrp="1"/>
          </p:cNvSpPr>
          <p:nvPr>
            <p:ph type="sldNum" sz="quarter" idx="5"/>
          </p:nvPr>
        </p:nvSpPr>
        <p:spPr/>
        <p:txBody>
          <a:bodyPr/>
          <a:lstStyle/>
          <a:p>
            <a:pPr>
              <a:defRPr/>
            </a:pPr>
            <a:fld id="{FDDAB46D-E20D-4634-9C6B-E96492D9CD23}"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4DD1E0B9-1FA1-43BB-A204-672CFBC93B18}" type="slidenum">
              <a:rPr lang="en-ZA" smtClean="0"/>
              <a:pPr/>
              <a:t>6</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4DD1E0B9-1FA1-43BB-A204-672CFBC93B18}" type="slidenum">
              <a:rPr lang="en-ZA" smtClean="0"/>
              <a:pPr/>
              <a:t>8</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The key aspect</a:t>
            </a:r>
            <a:r>
              <a:rPr lang="en-ZA" baseline="0" dirty="0" smtClean="0"/>
              <a:t> of an OER is that it is both discoverable online – so that people can find it AND openly licensed - so that people can legally make use of it.  OER includes texts, different forms of media, ideas, as well as documented teaching strategies/techniques or practices. </a:t>
            </a:r>
          </a:p>
          <a:p>
            <a:endParaRPr lang="en-ZA" baseline="0" dirty="0" smtClean="0"/>
          </a:p>
          <a:p>
            <a:r>
              <a:rPr lang="en-ZA" baseline="0" dirty="0" smtClean="0"/>
              <a:t>Advocates of openness would suggest that the value in OER is in its </a:t>
            </a:r>
            <a:r>
              <a:rPr lang="en-ZA" dirty="0" smtClean="0"/>
              <a:t>potential to support learning in many ways and in many contexts.   </a:t>
            </a:r>
            <a:endParaRPr lang="en-ZA" baseline="0" dirty="0" smtClean="0"/>
          </a:p>
          <a:p>
            <a:endParaRPr lang="en-ZA" baseline="0" dirty="0" smtClean="0"/>
          </a:p>
          <a:p>
            <a:endParaRPr lang="en-ZA" dirty="0"/>
          </a:p>
        </p:txBody>
      </p:sp>
      <p:sp>
        <p:nvSpPr>
          <p:cNvPr id="4" name="Slide Number Placeholder 3"/>
          <p:cNvSpPr>
            <a:spLocks noGrp="1"/>
          </p:cNvSpPr>
          <p:nvPr>
            <p:ph type="sldNum" sz="quarter" idx="10"/>
          </p:nvPr>
        </p:nvSpPr>
        <p:spPr/>
        <p:txBody>
          <a:bodyPr/>
          <a:lstStyle/>
          <a:p>
            <a:fld id="{4DD1E0B9-1FA1-43BB-A204-672CFBC93B18}" type="slidenum">
              <a:rPr lang="en-ZA" smtClean="0"/>
              <a:pPr/>
              <a:t>15</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C77F6DE-4B94-49FD-B1E9-69E3FCA8D6DA}" type="slidenum">
              <a:rPr lang="en-GB"/>
              <a:pPr/>
              <a:t>16</a:t>
            </a:fld>
            <a:endParaRPr lang="en-GB"/>
          </a:p>
        </p:txBody>
      </p:sp>
      <p:sp>
        <p:nvSpPr>
          <p:cNvPr id="2355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C58254CD-BCC5-481D-BA30-3AE443F1ED03}" type="slidenum">
              <a:rPr lang="en-US" sz="1200">
                <a:latin typeface="Times New Roman" charset="0"/>
              </a:rPr>
              <a:pPr algn="r"/>
              <a:t>16</a:t>
            </a:fld>
            <a:endParaRPr lang="en-US" sz="1200">
              <a:latin typeface="Times New Roman" charset="0"/>
            </a:endParaRPr>
          </a:p>
        </p:txBody>
      </p:sp>
      <p:sp>
        <p:nvSpPr>
          <p:cNvPr id="23555" name="Rectangle 1"/>
          <p:cNvSpPr>
            <a:spLocks noGrp="1" noRot="1" noChangeAspect="1" noChangeArrowheads="1" noTextEdit="1"/>
          </p:cNvSpPr>
          <p:nvPr>
            <p:ph type="sldImg"/>
          </p:nvPr>
        </p:nvSpPr>
        <p:spPr>
          <a:ln/>
        </p:spPr>
      </p:sp>
      <p:sp>
        <p:nvSpPr>
          <p:cNvPr id="23556" name="Rectangle 2"/>
          <p:cNvSpPr>
            <a:spLocks noGrp="1" noChangeArrowheads="1"/>
          </p:cNvSpPr>
          <p:nvPr>
            <p:ph type="body" idx="1"/>
          </p:nvPr>
        </p:nvSpPr>
        <p:spPr>
          <a:xfrm>
            <a:off x="914400" y="4343400"/>
            <a:ext cx="5029200" cy="4114800"/>
          </a:xfrm>
        </p:spPr>
        <p:txBody>
          <a:bodyPr lIns="0" tIns="0" rIns="0" bIns="0"/>
          <a:lstStyle/>
          <a:p>
            <a:pPr>
              <a:lnSpc>
                <a:spcPct val="95000"/>
              </a:lnSpc>
              <a:spcBef>
                <a:spcPct val="0"/>
              </a:spcBef>
            </a:pPr>
            <a:r>
              <a:rPr lang="en-US" sz="1600" dirty="0" smtClean="0">
                <a:solidFill>
                  <a:srgbClr val="000000"/>
                </a:solidFill>
              </a:rPr>
              <a:t>How many have heard of Creative Commons?   CC gives content creators control of</a:t>
            </a:r>
            <a:r>
              <a:rPr lang="en-US" sz="1600" baseline="0" dirty="0" smtClean="0">
                <a:solidFill>
                  <a:srgbClr val="000000"/>
                </a:solidFill>
              </a:rPr>
              <a:t> the online resources they wish to allow others to reuse. </a:t>
            </a:r>
            <a:endParaRPr lang="en-US" sz="1600" dirty="0" smtClean="0">
              <a:solidFill>
                <a:srgbClr val="000000"/>
              </a:solidFill>
            </a:endParaRPr>
          </a:p>
          <a:p>
            <a:pPr>
              <a:lnSpc>
                <a:spcPct val="95000"/>
              </a:lnSpc>
              <a:spcBef>
                <a:spcPct val="0"/>
              </a:spcBef>
            </a:pPr>
            <a:endParaRPr lang="en-US" sz="1600" dirty="0" smtClean="0">
              <a:solidFill>
                <a:srgbClr val="000000"/>
              </a:solidFill>
            </a:endParaRPr>
          </a:p>
          <a:p>
            <a:pPr>
              <a:lnSpc>
                <a:spcPct val="95000"/>
              </a:lnSpc>
              <a:spcBef>
                <a:spcPct val="0"/>
              </a:spcBef>
            </a:pPr>
            <a:r>
              <a:rPr lang="en-US" sz="1600" dirty="0" smtClean="0">
                <a:solidFill>
                  <a:srgbClr val="000000"/>
                </a:solidFill>
              </a:rPr>
              <a:t>Nowadays, we are all creating </a:t>
            </a:r>
            <a:r>
              <a:rPr lang="en-US" sz="1600" smtClean="0">
                <a:solidFill>
                  <a:srgbClr val="000000"/>
                </a:solidFill>
              </a:rPr>
              <a:t>digital artifacts </a:t>
            </a:r>
            <a:r>
              <a:rPr lang="en-US" sz="1600" dirty="0" smtClean="0">
                <a:solidFill>
                  <a:srgbClr val="000000"/>
                </a:solidFill>
              </a:rPr>
              <a:t>– b</a:t>
            </a:r>
            <a:r>
              <a:rPr lang="en-US" sz="1600" baseline="0" dirty="0" smtClean="0">
                <a:solidFill>
                  <a:srgbClr val="000000"/>
                </a:solidFill>
              </a:rPr>
              <a:t>e it images from our cameras or cell phones, videos, documents, presentations, the list goes on. W</a:t>
            </a:r>
            <a:r>
              <a:rPr lang="en-US" sz="1600" dirty="0" smtClean="0">
                <a:solidFill>
                  <a:srgbClr val="000000"/>
                </a:solidFill>
              </a:rPr>
              <a:t>ithout </a:t>
            </a:r>
            <a:r>
              <a:rPr lang="en-US" sz="1600" dirty="0">
                <a:solidFill>
                  <a:srgbClr val="000000"/>
                </a:solidFill>
              </a:rPr>
              <a:t>realizing it, we </a:t>
            </a:r>
            <a:r>
              <a:rPr lang="en-US" sz="1600" dirty="0" smtClean="0">
                <a:solidFill>
                  <a:srgbClr val="000000"/>
                </a:solidFill>
              </a:rPr>
              <a:t>often designate our </a:t>
            </a:r>
            <a:r>
              <a:rPr lang="en-US" sz="1600" dirty="0">
                <a:solidFill>
                  <a:srgbClr val="000000"/>
                </a:solidFill>
              </a:rPr>
              <a:t>work under full copyright –without even really knowing why.  This is because if </a:t>
            </a:r>
            <a:r>
              <a:rPr lang="en-US" sz="1600" dirty="0" smtClean="0">
                <a:solidFill>
                  <a:srgbClr val="000000"/>
                </a:solidFill>
              </a:rPr>
              <a:t>we don’t </a:t>
            </a:r>
            <a:r>
              <a:rPr lang="en-US" sz="1600" dirty="0">
                <a:solidFill>
                  <a:srgbClr val="000000"/>
                </a:solidFill>
              </a:rPr>
              <a:t>specify an open license such as creative commons, </a:t>
            </a:r>
            <a:r>
              <a:rPr lang="en-US" sz="1600" dirty="0" smtClean="0">
                <a:solidFill>
                  <a:srgbClr val="000000"/>
                </a:solidFill>
              </a:rPr>
              <a:t>we automatically </a:t>
            </a:r>
            <a:r>
              <a:rPr lang="en-US" sz="1600" dirty="0">
                <a:solidFill>
                  <a:srgbClr val="000000"/>
                </a:solidFill>
              </a:rPr>
              <a:t>retain full copyright.  </a:t>
            </a:r>
          </a:p>
          <a:p>
            <a:pPr>
              <a:lnSpc>
                <a:spcPct val="95000"/>
              </a:lnSpc>
              <a:spcBef>
                <a:spcPct val="0"/>
              </a:spcBef>
            </a:pPr>
            <a:endParaRPr lang="en-US" sz="1600" dirty="0">
              <a:solidFill>
                <a:srgbClr val="000000"/>
              </a:solidFill>
            </a:endParaRPr>
          </a:p>
          <a:p>
            <a:pPr>
              <a:lnSpc>
                <a:spcPct val="95000"/>
              </a:lnSpc>
              <a:spcBef>
                <a:spcPct val="0"/>
              </a:spcBef>
            </a:pPr>
            <a:r>
              <a:rPr lang="en-US" sz="1600" dirty="0">
                <a:solidFill>
                  <a:srgbClr val="000000"/>
                </a:solidFill>
              </a:rPr>
              <a:t>So of you put something online, and don’t specify an open license, you retain full </a:t>
            </a:r>
            <a:r>
              <a:rPr lang="en-US" sz="1600" dirty="0" smtClean="0">
                <a:solidFill>
                  <a:srgbClr val="000000"/>
                </a:solidFill>
              </a:rPr>
              <a:t>copyright which makes it problematic for others to use </a:t>
            </a:r>
            <a:r>
              <a:rPr lang="en-US" sz="1600" dirty="0">
                <a:solidFill>
                  <a:srgbClr val="000000"/>
                </a:solidFill>
              </a:rPr>
              <a:t>– although </a:t>
            </a:r>
            <a:r>
              <a:rPr lang="en-US" sz="1600" dirty="0" smtClean="0">
                <a:solidFill>
                  <a:srgbClr val="000000"/>
                </a:solidFill>
              </a:rPr>
              <a:t>it is </a:t>
            </a:r>
            <a:r>
              <a:rPr lang="en-US" sz="1600" dirty="0">
                <a:solidFill>
                  <a:srgbClr val="000000"/>
                </a:solidFill>
              </a:rPr>
              <a:t>online for anyone </a:t>
            </a:r>
            <a:r>
              <a:rPr lang="en-US" sz="1600" dirty="0" smtClean="0">
                <a:solidFill>
                  <a:srgbClr val="000000"/>
                </a:solidFill>
              </a:rPr>
              <a:t>to access.</a:t>
            </a:r>
            <a:endParaRPr lang="en-US" sz="1600" dirty="0">
              <a:solidFill>
                <a:srgbClr val="000000"/>
              </a:solidFill>
            </a:endParaRPr>
          </a:p>
          <a:p>
            <a:pPr>
              <a:lnSpc>
                <a:spcPct val="95000"/>
              </a:lnSpc>
              <a:spcBef>
                <a:spcPct val="0"/>
              </a:spcBef>
            </a:pPr>
            <a:endParaRPr lang="en-US" sz="1600" dirty="0">
              <a:solidFill>
                <a:srgbClr val="000000"/>
              </a:solidFill>
            </a:endParaRPr>
          </a:p>
          <a:p>
            <a:pPr>
              <a:lnSpc>
                <a:spcPct val="95000"/>
              </a:lnSpc>
              <a:spcBef>
                <a:spcPct val="0"/>
              </a:spcBef>
            </a:pPr>
            <a:r>
              <a:rPr lang="en-US" sz="1600" dirty="0">
                <a:solidFill>
                  <a:srgbClr val="000000"/>
                </a:solidFill>
              </a:rPr>
              <a:t>Licensing is as simple as copying and pasting the license image onto your materials.  CC gives us a range of licenses to operate which retains “some rights reserved” – note that CC always allows you to retain attribution.  </a:t>
            </a:r>
          </a:p>
          <a:p>
            <a:pPr>
              <a:lnSpc>
                <a:spcPct val="95000"/>
              </a:lnSpc>
              <a:spcBef>
                <a:spcPct val="0"/>
              </a:spcBef>
            </a:pPr>
            <a:endParaRPr lang="en-US" sz="1600" dirty="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So</a:t>
            </a:r>
            <a:r>
              <a:rPr lang="en-ZA" baseline="0" dirty="0" smtClean="0"/>
              <a:t> open educational resources are part of a larger open movement, which harnesses the affordances provided by the internet, and aims to increase access to information.  Open access to research, open availability of data, open science for global collaboration, open source software are all part of this movement.  </a:t>
            </a:r>
            <a:endParaRPr lang="en-ZA" dirty="0"/>
          </a:p>
        </p:txBody>
      </p:sp>
      <p:sp>
        <p:nvSpPr>
          <p:cNvPr id="4" name="Slide Number Placeholder 3"/>
          <p:cNvSpPr>
            <a:spLocks noGrp="1"/>
          </p:cNvSpPr>
          <p:nvPr>
            <p:ph type="sldNum" sz="quarter" idx="10"/>
          </p:nvPr>
        </p:nvSpPr>
        <p:spPr/>
        <p:txBody>
          <a:bodyPr/>
          <a:lstStyle/>
          <a:p>
            <a:fld id="{4DD1E0B9-1FA1-43BB-A204-672CFBC93B18}" type="slidenum">
              <a:rPr lang="en-ZA" smtClean="0"/>
              <a:pPr/>
              <a:t>17</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822CCD-D08F-4703-8A84-F5D1E271942A}" type="datetimeFigureOut">
              <a:rPr lang="en-ZA" smtClean="0"/>
              <a:pPr/>
              <a:t>2012/03/29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848AC9B-8E3D-4BE1-90D8-169FD2D1020B}" type="slidenum">
              <a:rPr lang="en-ZA" smtClean="0"/>
              <a:pPr/>
              <a:t>‹#›</a:t>
            </a:fld>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822CCD-D08F-4703-8A84-F5D1E271942A}" type="datetimeFigureOut">
              <a:rPr lang="en-ZA" smtClean="0"/>
              <a:pPr/>
              <a:t>2012/03/29</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48AC9B-8E3D-4BE1-90D8-169FD2D1020B}" type="slidenum">
              <a:rPr lang="en-ZA" smtClean="0"/>
              <a:pPr/>
              <a:t>‹#›</a:t>
            </a:fld>
            <a:endParaRPr lang="en-Z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hyperlink" Target="Based%20on%20Wiley,%20D.%20(2012)%20Openness%20and%20the%20Future.%20%20ETS%20Future%20of%20Assessment%20Conference.%20Presentation%20available:%20http:/www.slideshare.net/opencontent/openness-and-the-future-of-assessment"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4.png"/><Relationship Id="rId11" Type="http://schemas.openxmlformats.org/officeDocument/2006/relationships/image" Target="../media/image29.gif"/><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gif"/></Relationships>
</file>

<file path=ppt/slides/_rels/slide18.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png"/><Relationship Id="rId17" Type="http://schemas.openxmlformats.org/officeDocument/2006/relationships/image" Target="../media/image44.png"/><Relationship Id="rId2" Type="http://schemas.openxmlformats.org/officeDocument/2006/relationships/notesSlide" Target="../notesSlides/notesSlide10.xml"/><Relationship Id="rId16"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21.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4.jpe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oerworkshop.weebly.com/documents&#8208;and&#8208;papers.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ebe.uct.ac.za/usr/ebe/staff/april2010.pdf"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youtube.com/watch?v=-pvoie4ydSw"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blogs.uct.ac.za/blog/oer-uct/2010/12/06/sharing-knowledge-leads-to-opportunities"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6.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3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twitter.com/mpaskevi" TargetMode="External"/><Relationship Id="rId13" Type="http://schemas.openxmlformats.org/officeDocument/2006/relationships/image" Target="../media/image81.png"/><Relationship Id="rId3" Type="http://schemas.openxmlformats.org/officeDocument/2006/relationships/image" Target="../media/image14.png"/><Relationship Id="rId7" Type="http://schemas.openxmlformats.org/officeDocument/2006/relationships/hyperlink" Target="http://twitter.com/openuct" TargetMode="External"/><Relationship Id="rId12" Type="http://schemas.openxmlformats.org/officeDocument/2006/relationships/image" Target="../media/image80.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hyperlink" Target="http://blogs.uct.ac.za/blog/oer-uct" TargetMode="External"/><Relationship Id="rId11" Type="http://schemas.openxmlformats.org/officeDocument/2006/relationships/image" Target="../media/image79.png"/><Relationship Id="rId5" Type="http://schemas.openxmlformats.org/officeDocument/2006/relationships/hyperlink" Target="http://opencontent.uct.ac.za/" TargetMode="External"/><Relationship Id="rId10" Type="http://schemas.openxmlformats.org/officeDocument/2006/relationships/image" Target="../media/image78.jpeg"/><Relationship Id="rId4" Type="http://schemas.openxmlformats.org/officeDocument/2006/relationships/hyperlink" Target="mailto:mike.vicious@gmail.com" TargetMode="External"/><Relationship Id="rId9" Type="http://schemas.openxmlformats.org/officeDocument/2006/relationships/hyperlink" Target="http://www.slideshare.net/mpaskev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0808"/>
            <a:ext cx="7772400" cy="1470025"/>
          </a:xfrm>
        </p:spPr>
        <p:txBody>
          <a:bodyPr/>
          <a:lstStyle/>
          <a:p>
            <a:r>
              <a:rPr lang="en-ZA" dirty="0" smtClean="0"/>
              <a:t>Introduction to Open Educational Resources (OER)</a:t>
            </a:r>
            <a:endParaRPr lang="en-ZA" dirty="0"/>
          </a:p>
        </p:txBody>
      </p:sp>
      <p:sp>
        <p:nvSpPr>
          <p:cNvPr id="3" name="Subtitle 2"/>
          <p:cNvSpPr>
            <a:spLocks noGrp="1"/>
          </p:cNvSpPr>
          <p:nvPr>
            <p:ph type="subTitle" idx="1"/>
          </p:nvPr>
        </p:nvSpPr>
        <p:spPr>
          <a:xfrm>
            <a:off x="827584" y="4102224"/>
            <a:ext cx="7534727" cy="2063080"/>
          </a:xfrm>
        </p:spPr>
        <p:txBody>
          <a:bodyPr>
            <a:normAutofit fontScale="85000" lnSpcReduction="20000"/>
          </a:bodyPr>
          <a:lstStyle/>
          <a:p>
            <a:r>
              <a:rPr lang="en-ZA" dirty="0" smtClean="0"/>
              <a:t>Michael </a:t>
            </a:r>
            <a:r>
              <a:rPr lang="en-ZA" dirty="0" err="1" smtClean="0"/>
              <a:t>Paskevicius</a:t>
            </a:r>
            <a:endParaRPr lang="en-ZA" dirty="0" smtClean="0"/>
          </a:p>
          <a:p>
            <a:r>
              <a:rPr lang="en-ZA" dirty="0" smtClean="0"/>
              <a:t>March 29, 2012</a:t>
            </a:r>
          </a:p>
          <a:p>
            <a:r>
              <a:rPr lang="en-ZA" dirty="0" smtClean="0"/>
              <a:t/>
            </a:r>
            <a:br>
              <a:rPr lang="en-ZA" dirty="0" smtClean="0"/>
            </a:br>
            <a:r>
              <a:rPr lang="en-ZA" dirty="0" smtClean="0"/>
              <a:t>Presentation to: </a:t>
            </a:r>
          </a:p>
          <a:p>
            <a:r>
              <a:rPr lang="en-ZA" dirty="0" smtClean="0"/>
              <a:t> EDN6099F: ICT in Education - Issues &amp; Debates</a:t>
            </a:r>
            <a:endParaRPr lang="en-ZA"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3600" dirty="0" smtClean="0"/>
              <a:t>YouTube recently launched a Creative Commons option</a:t>
            </a:r>
            <a:endParaRPr lang="en-ZA" sz="36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4"/>
            <a:ext cx="7404670" cy="5163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5264"/>
          <a:stretch/>
        </p:blipFill>
        <p:spPr bwMode="auto">
          <a:xfrm>
            <a:off x="2710228" y="4824662"/>
            <a:ext cx="6109922" cy="17909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00743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Wikipedia</a:t>
            </a:r>
            <a:endParaRPr lang="en-Z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124744"/>
            <a:ext cx="9051431"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descr="H:\__UCT work\Creative Commons\cc_logo\2_by-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5358960"/>
            <a:ext cx="3737789" cy="131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32080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err="1" smtClean="0"/>
              <a:t>Encyclopedia</a:t>
            </a:r>
            <a:r>
              <a:rPr lang="en-ZA" dirty="0" smtClean="0"/>
              <a:t> Britannica</a:t>
            </a:r>
            <a:endParaRPr lang="en-Z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4"/>
            <a:ext cx="6991712" cy="4936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140968"/>
            <a:ext cx="5502134" cy="353243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descr="H:\__UCT work\Creative Commons\cc_logo\Copyrigh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7570" y="1484784"/>
            <a:ext cx="1472902" cy="1472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8005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nvSpPr>
        <p:spPr bwMode="auto">
          <a:xfrm>
            <a:off x="685800" y="1268760"/>
            <a:ext cx="7772400" cy="18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lc="http://schemas.openxmlformats.org/drawingml/2006/lockedCanvas"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a:lstStyle>
          <a:p>
            <a:r>
              <a:rPr lang="en-US" dirty="0" smtClean="0">
                <a:latin typeface="Calibri" charset="0"/>
                <a:ea typeface="ＭＳ Ｐゴシック" charset="0"/>
                <a:cs typeface="ＭＳ Ｐゴシック" charset="0"/>
              </a:rPr>
              <a:t>© Cancels the Possibilities</a:t>
            </a:r>
          </a:p>
          <a:p>
            <a:r>
              <a:rPr lang="en-US" dirty="0">
                <a:solidFill>
                  <a:srgbClr val="595959"/>
                </a:solidFill>
                <a:latin typeface="Calibri" charset="0"/>
                <a:ea typeface="ＭＳ Ｐゴシック" charset="0"/>
                <a:cs typeface="ＭＳ Ｐゴシック" charset="0"/>
              </a:rPr>
              <a:t>Of digital media and the </a:t>
            </a:r>
            <a:r>
              <a:rPr lang="en-US" dirty="0" smtClean="0">
                <a:solidFill>
                  <a:srgbClr val="595959"/>
                </a:solidFill>
                <a:latin typeface="Calibri" charset="0"/>
                <a:ea typeface="ＭＳ Ｐゴシック" charset="0"/>
                <a:cs typeface="ＭＳ Ｐゴシック" charset="0"/>
              </a:rPr>
              <a:t>internet</a:t>
            </a:r>
            <a:endParaRPr lang="en-US" dirty="0">
              <a:latin typeface="Calibri" charset="0"/>
              <a:ea typeface="ＭＳ Ｐゴシック" charset="0"/>
              <a:cs typeface="ＭＳ Ｐゴシック" charset="0"/>
            </a:endParaRPr>
          </a:p>
        </p:txBody>
      </p:sp>
      <p:sp>
        <p:nvSpPr>
          <p:cNvPr id="5" name="Title 1"/>
          <p:cNvSpPr>
            <a:spLocks noGrp="1"/>
          </p:cNvSpPr>
          <p:nvPr/>
        </p:nvSpPr>
        <p:spPr bwMode="auto">
          <a:xfrm>
            <a:off x="723900" y="3501008"/>
            <a:ext cx="33528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lc="http://schemas.openxmlformats.org/drawingml/2006/lockedCanvas"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a:lstStyle>
          <a:p>
            <a:r>
              <a:rPr lang="en-US" dirty="0" smtClean="0">
                <a:latin typeface="Calibri" charset="0"/>
                <a:ea typeface="ＭＳ Ｐゴシック" charset="0"/>
                <a:cs typeface="ＭＳ Ｐゴシック" charset="0"/>
              </a:rPr>
              <a:t>Internet</a:t>
            </a:r>
            <a:br>
              <a:rPr lang="en-US" dirty="0" smtClean="0">
                <a:latin typeface="Calibri" charset="0"/>
                <a:ea typeface="ＭＳ Ｐゴシック" charset="0"/>
                <a:cs typeface="ＭＳ Ｐゴシック" charset="0"/>
              </a:rPr>
            </a:br>
            <a:r>
              <a:rPr lang="en-US" dirty="0" smtClean="0">
                <a:latin typeface="Calibri" charset="0"/>
                <a:ea typeface="ＭＳ Ｐゴシック" charset="0"/>
                <a:cs typeface="ＭＳ Ｐゴシック" charset="0"/>
              </a:rPr>
              <a:t>Enables</a:t>
            </a:r>
            <a:endParaRPr lang="en-US" dirty="0">
              <a:latin typeface="Calibri" charset="0"/>
              <a:ea typeface="ＭＳ Ｐゴシック" charset="0"/>
              <a:cs typeface="ＭＳ Ｐゴシック" charset="0"/>
            </a:endParaRPr>
          </a:p>
        </p:txBody>
      </p:sp>
      <p:sp>
        <p:nvSpPr>
          <p:cNvPr id="6" name="Subtitle 2"/>
          <p:cNvSpPr>
            <a:spLocks noGrp="1"/>
          </p:cNvSpPr>
          <p:nvPr/>
        </p:nvSpPr>
        <p:spPr bwMode="auto">
          <a:xfrm>
            <a:off x="1043608" y="5102696"/>
            <a:ext cx="6858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lc="http://schemas.openxmlformats.org/drawingml/2006/lockedCanvas"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0" indent="0" algn="ctr" defTabSz="457200" rtl="0" eaLnBrk="0" fontAlgn="base" hangingPunct="0">
              <a:spcBef>
                <a:spcPct val="20000"/>
              </a:spcBef>
              <a:spcAft>
                <a:spcPct val="0"/>
              </a:spcAft>
              <a:buFont typeface="Arial" charset="0"/>
              <a:buNone/>
              <a:defRPr sz="3200" kern="1200">
                <a:solidFill>
                  <a:schemeClr val="tx1">
                    <a:lumMod val="65000"/>
                    <a:lumOff val="35000"/>
                  </a:schemeClr>
                </a:solidFill>
                <a:latin typeface="+mn-lt"/>
                <a:ea typeface="ＭＳ Ｐゴシック" charset="-128"/>
                <a:cs typeface="ＭＳ Ｐゴシック" charset="-128"/>
              </a:defRPr>
            </a:lvl1pPr>
            <a:lvl2pPr marL="457200" indent="0" algn="ctr" defTabSz="457200" rtl="0" eaLnBrk="0" fontAlgn="base" hangingPunct="0">
              <a:spcBef>
                <a:spcPct val="20000"/>
              </a:spcBef>
              <a:spcAft>
                <a:spcPct val="0"/>
              </a:spcAft>
              <a:buFont typeface="Arial" charset="0"/>
              <a:buNone/>
              <a:defRPr sz="2800" kern="1200">
                <a:solidFill>
                  <a:schemeClr val="tx1">
                    <a:tint val="75000"/>
                  </a:schemeClr>
                </a:solidFill>
                <a:latin typeface="+mn-lt"/>
                <a:ea typeface="ＭＳ Ｐゴシック" charset="-128"/>
                <a:cs typeface="+mn-cs"/>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mn-lt"/>
                <a:ea typeface="ＭＳ Ｐゴシック" charset="-128"/>
                <a:cs typeface="+mn-cs"/>
              </a:defRPr>
            </a:lvl3pPr>
            <a:lvl4pPr marL="1371600" indent="0" algn="ctr" defTabSz="457200" rtl="0" eaLnBrk="0" fontAlgn="base" hangingPunct="0">
              <a:spcBef>
                <a:spcPct val="20000"/>
              </a:spcBef>
              <a:spcAft>
                <a:spcPct val="0"/>
              </a:spcAft>
              <a:buFont typeface="Arial" charset="0"/>
              <a:buNone/>
              <a:defRPr sz="2000" kern="1200">
                <a:solidFill>
                  <a:schemeClr val="tx1">
                    <a:tint val="75000"/>
                  </a:schemeClr>
                </a:solidFill>
                <a:latin typeface="+mn-lt"/>
                <a:ea typeface="ＭＳ Ｐゴシック" charset="-128"/>
                <a:cs typeface="+mn-cs"/>
              </a:defRPr>
            </a:lvl4pPr>
            <a:lvl5pPr marL="1828800" indent="0" algn="ctr" defTabSz="457200" rtl="0" eaLnBrk="0" fontAlgn="base" hangingPunct="0">
              <a:spcBef>
                <a:spcPct val="20000"/>
              </a:spcBef>
              <a:spcAft>
                <a:spcPct val="0"/>
              </a:spcAft>
              <a:buFont typeface="Arial" charset="0"/>
              <a:buNone/>
              <a:defRPr sz="2000" kern="1200">
                <a:solidFill>
                  <a:schemeClr val="tx1">
                    <a:tint val="75000"/>
                  </a:schemeClr>
                </a:solidFill>
                <a:latin typeface="+mn-lt"/>
                <a:ea typeface="ＭＳ Ｐゴシック" charset="-128"/>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srgbClr val="595959"/>
                </a:solidFill>
                <a:latin typeface="Calibri" charset="0"/>
                <a:ea typeface="ＭＳ Ｐゴシック" charset="0"/>
                <a:cs typeface="ＭＳ Ｐゴシック" charset="0"/>
              </a:rPr>
              <a:t>What to do?</a:t>
            </a:r>
            <a:endParaRPr lang="en-US" dirty="0">
              <a:solidFill>
                <a:srgbClr val="595959"/>
              </a:solidFill>
              <a:latin typeface="Calibri" charset="0"/>
              <a:ea typeface="ＭＳ Ｐゴシック" charset="0"/>
              <a:cs typeface="ＭＳ Ｐゴシック" charset="0"/>
            </a:endParaRPr>
          </a:p>
        </p:txBody>
      </p:sp>
      <p:sp>
        <p:nvSpPr>
          <p:cNvPr id="7" name="Title 1"/>
          <p:cNvSpPr txBox="1">
            <a:spLocks/>
          </p:cNvSpPr>
          <p:nvPr/>
        </p:nvSpPr>
        <p:spPr bwMode="auto">
          <a:xfrm>
            <a:off x="5467672" y="3504183"/>
            <a:ext cx="33528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lc="http://schemas.openxmlformats.org/drawingml/2006/lockedCanvas" xmlns:ma14="http://schemas.microsoft.com/office/mac/drawingml/2011/main" xmlns="" val="1"/>
            </a:ext>
          </a:extLst>
        </p:spPr>
        <p:txBody>
          <a:bodyPr vert="horz" wrap="square" lIns="91440" tIns="45720" rIns="91440" bIns="45720" numCol="1" anchor="ctr" anchorCtr="0" compatLnSpc="1">
            <a:prstTxWarp prst="textNoShape">
              <a:avLst/>
            </a:prstTxWarp>
          </a:bodyPr>
          <a:lstStyle>
            <a:defPPr>
              <a:defRPr lang="en-US"/>
            </a:defPPr>
            <a:lvl1pPr algn="l" rtl="0" fontAlgn="base">
              <a:spcBef>
                <a:spcPct val="0"/>
              </a:spcBef>
              <a:spcAft>
                <a:spcPct val="0"/>
              </a:spcAft>
              <a:defRPr sz="1400" kern="1200">
                <a:solidFill>
                  <a:schemeClr val="tx1"/>
                </a:solidFill>
                <a:latin typeface="Helvetica" charset="0"/>
                <a:ea typeface="ＭＳ Ｐゴシック" charset="0"/>
                <a:cs typeface="ＭＳ Ｐゴシック" charset="0"/>
              </a:defRPr>
            </a:lvl1pPr>
            <a:lvl2pPr marL="457200" algn="l" rtl="0" fontAlgn="base">
              <a:spcBef>
                <a:spcPct val="0"/>
              </a:spcBef>
              <a:spcAft>
                <a:spcPct val="0"/>
              </a:spcAft>
              <a:defRPr sz="1400" kern="1200">
                <a:solidFill>
                  <a:schemeClr val="tx1"/>
                </a:solidFill>
                <a:latin typeface="Helvetica" charset="0"/>
                <a:ea typeface="ＭＳ Ｐゴシック" charset="0"/>
                <a:cs typeface="ＭＳ Ｐゴシック" charset="0"/>
              </a:defRPr>
            </a:lvl2pPr>
            <a:lvl3pPr marL="914400" algn="l" rtl="0" fontAlgn="base">
              <a:spcBef>
                <a:spcPct val="0"/>
              </a:spcBef>
              <a:spcAft>
                <a:spcPct val="0"/>
              </a:spcAft>
              <a:defRPr sz="1400" kern="1200">
                <a:solidFill>
                  <a:schemeClr val="tx1"/>
                </a:solidFill>
                <a:latin typeface="Helvetica" charset="0"/>
                <a:ea typeface="ＭＳ Ｐゴシック" charset="0"/>
                <a:cs typeface="ＭＳ Ｐゴシック" charset="0"/>
              </a:defRPr>
            </a:lvl3pPr>
            <a:lvl4pPr marL="1371600" algn="l" rtl="0" fontAlgn="base">
              <a:spcBef>
                <a:spcPct val="0"/>
              </a:spcBef>
              <a:spcAft>
                <a:spcPct val="0"/>
              </a:spcAft>
              <a:defRPr sz="1400" kern="1200">
                <a:solidFill>
                  <a:schemeClr val="tx1"/>
                </a:solidFill>
                <a:latin typeface="Helvetica" charset="0"/>
                <a:ea typeface="ＭＳ Ｐゴシック" charset="0"/>
                <a:cs typeface="ＭＳ Ｐゴシック" charset="0"/>
              </a:defRPr>
            </a:lvl4pPr>
            <a:lvl5pPr marL="1828800" algn="l" rtl="0" fontAlgn="base">
              <a:spcBef>
                <a:spcPct val="0"/>
              </a:spcBef>
              <a:spcAft>
                <a:spcPct val="0"/>
              </a:spcAft>
              <a:defRPr sz="1400" kern="1200">
                <a:solidFill>
                  <a:schemeClr val="tx1"/>
                </a:solidFill>
                <a:latin typeface="Helvetica" charset="0"/>
                <a:ea typeface="ＭＳ Ｐゴシック" charset="0"/>
                <a:cs typeface="ＭＳ Ｐゴシック" charset="0"/>
              </a:defRPr>
            </a:lvl5pPr>
            <a:lvl6pPr marL="2286000" algn="l" defTabSz="457200" rtl="0" eaLnBrk="1" latinLnBrk="0" hangingPunct="1">
              <a:defRPr sz="1400" kern="1200">
                <a:solidFill>
                  <a:schemeClr val="tx1"/>
                </a:solidFill>
                <a:latin typeface="Helvetica" charset="0"/>
                <a:ea typeface="ＭＳ Ｐゴシック" charset="0"/>
                <a:cs typeface="ＭＳ Ｐゴシック" charset="0"/>
              </a:defRPr>
            </a:lvl6pPr>
            <a:lvl7pPr marL="2743200" algn="l" defTabSz="457200" rtl="0" eaLnBrk="1" latinLnBrk="0" hangingPunct="1">
              <a:defRPr sz="1400" kern="1200">
                <a:solidFill>
                  <a:schemeClr val="tx1"/>
                </a:solidFill>
                <a:latin typeface="Helvetica" charset="0"/>
                <a:ea typeface="ＭＳ Ｐゴシック" charset="0"/>
                <a:cs typeface="ＭＳ Ｐゴシック" charset="0"/>
              </a:defRPr>
            </a:lvl7pPr>
            <a:lvl8pPr marL="3200400" algn="l" defTabSz="457200" rtl="0" eaLnBrk="1" latinLnBrk="0" hangingPunct="1">
              <a:defRPr sz="1400" kern="1200">
                <a:solidFill>
                  <a:schemeClr val="tx1"/>
                </a:solidFill>
                <a:latin typeface="Helvetica" charset="0"/>
                <a:ea typeface="ＭＳ Ｐゴシック" charset="0"/>
                <a:cs typeface="ＭＳ Ｐゴシック" charset="0"/>
              </a:defRPr>
            </a:lvl8pPr>
            <a:lvl9pPr marL="3657600" algn="l" defTabSz="457200" rtl="0" eaLnBrk="1" latinLnBrk="0" hangingPunct="1">
              <a:defRPr sz="1400" kern="1200">
                <a:solidFill>
                  <a:schemeClr val="tx1"/>
                </a:solidFill>
                <a:latin typeface="Helvetica" charset="0"/>
                <a:ea typeface="ＭＳ Ｐゴシック" charset="0"/>
                <a:cs typeface="ＭＳ Ｐゴシック" charset="0"/>
              </a:defRPr>
            </a:lvl9pPr>
          </a:lstStyle>
          <a:p>
            <a:r>
              <a:rPr lang="en-US" sz="4400" dirty="0">
                <a:latin typeface="Calibri" charset="0"/>
              </a:rPr>
              <a:t>Copyright</a:t>
            </a:r>
            <a:r>
              <a:rPr lang="en-US" dirty="0" smtClean="0">
                <a:latin typeface="Calibri" charset="0"/>
                <a:ea typeface="ＭＳ Ｐゴシック" charset="0"/>
                <a:cs typeface="ＭＳ Ｐゴシック" charset="0"/>
              </a:rPr>
              <a:t/>
            </a:r>
            <a:br>
              <a:rPr lang="en-US" dirty="0" smtClean="0">
                <a:latin typeface="Calibri" charset="0"/>
                <a:ea typeface="ＭＳ Ｐゴシック" charset="0"/>
                <a:cs typeface="ＭＳ Ｐゴシック" charset="0"/>
              </a:rPr>
            </a:br>
            <a:r>
              <a:rPr lang="en-US" sz="4400" dirty="0">
                <a:latin typeface="Calibri" charset="0"/>
              </a:rPr>
              <a:t>Forbids</a:t>
            </a:r>
          </a:p>
        </p:txBody>
      </p:sp>
      <p:sp>
        <p:nvSpPr>
          <p:cNvPr id="8" name="Left-Right Arrow 7"/>
          <p:cNvSpPr/>
          <p:nvPr/>
        </p:nvSpPr>
        <p:spPr>
          <a:xfrm>
            <a:off x="3707904" y="3961383"/>
            <a:ext cx="1371600" cy="53340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sz="1400" kern="1200">
                <a:solidFill>
                  <a:schemeClr val="lt1"/>
                </a:solidFill>
                <a:latin typeface="+mn-lt"/>
                <a:ea typeface="+mn-ea"/>
                <a:cs typeface="+mn-cs"/>
              </a:defRPr>
            </a:lvl1pPr>
            <a:lvl2pPr marL="457200" algn="l" rtl="0" fontAlgn="base">
              <a:spcBef>
                <a:spcPct val="0"/>
              </a:spcBef>
              <a:spcAft>
                <a:spcPct val="0"/>
              </a:spcAft>
              <a:defRPr sz="1400" kern="1200">
                <a:solidFill>
                  <a:schemeClr val="lt1"/>
                </a:solidFill>
                <a:latin typeface="+mn-lt"/>
                <a:ea typeface="+mn-ea"/>
                <a:cs typeface="+mn-cs"/>
              </a:defRPr>
            </a:lvl2pPr>
            <a:lvl3pPr marL="914400" algn="l" rtl="0" fontAlgn="base">
              <a:spcBef>
                <a:spcPct val="0"/>
              </a:spcBef>
              <a:spcAft>
                <a:spcPct val="0"/>
              </a:spcAft>
              <a:defRPr sz="1400" kern="1200">
                <a:solidFill>
                  <a:schemeClr val="lt1"/>
                </a:solidFill>
                <a:latin typeface="+mn-lt"/>
                <a:ea typeface="+mn-ea"/>
                <a:cs typeface="+mn-cs"/>
              </a:defRPr>
            </a:lvl3pPr>
            <a:lvl4pPr marL="1371600" algn="l" rtl="0" fontAlgn="base">
              <a:spcBef>
                <a:spcPct val="0"/>
              </a:spcBef>
              <a:spcAft>
                <a:spcPct val="0"/>
              </a:spcAft>
              <a:defRPr sz="1400" kern="1200">
                <a:solidFill>
                  <a:schemeClr val="lt1"/>
                </a:solidFill>
                <a:latin typeface="+mn-lt"/>
                <a:ea typeface="+mn-ea"/>
                <a:cs typeface="+mn-cs"/>
              </a:defRPr>
            </a:lvl4pPr>
            <a:lvl5pPr marL="1828800" algn="l" rtl="0" fontAlgn="base">
              <a:spcBef>
                <a:spcPct val="0"/>
              </a:spcBef>
              <a:spcAft>
                <a:spcPct val="0"/>
              </a:spcAft>
              <a:defRPr sz="1400" kern="1200">
                <a:solidFill>
                  <a:schemeClr val="lt1"/>
                </a:solidFill>
                <a:latin typeface="+mn-lt"/>
                <a:ea typeface="+mn-ea"/>
                <a:cs typeface="+mn-cs"/>
              </a:defRPr>
            </a:lvl5pPr>
            <a:lvl6pPr marL="2286000" algn="l" defTabSz="457200" rtl="0" eaLnBrk="1" latinLnBrk="0" hangingPunct="1">
              <a:defRPr sz="1400" kern="1200">
                <a:solidFill>
                  <a:schemeClr val="lt1"/>
                </a:solidFill>
                <a:latin typeface="+mn-lt"/>
                <a:ea typeface="+mn-ea"/>
                <a:cs typeface="+mn-cs"/>
              </a:defRPr>
            </a:lvl6pPr>
            <a:lvl7pPr marL="2743200" algn="l" defTabSz="457200" rtl="0" eaLnBrk="1" latinLnBrk="0" hangingPunct="1">
              <a:defRPr sz="1400" kern="1200">
                <a:solidFill>
                  <a:schemeClr val="lt1"/>
                </a:solidFill>
                <a:latin typeface="+mn-lt"/>
                <a:ea typeface="+mn-ea"/>
                <a:cs typeface="+mn-cs"/>
              </a:defRPr>
            </a:lvl7pPr>
            <a:lvl8pPr marL="3200400" algn="l" defTabSz="457200" rtl="0" eaLnBrk="1" latinLnBrk="0" hangingPunct="1">
              <a:defRPr sz="1400" kern="1200">
                <a:solidFill>
                  <a:schemeClr val="lt1"/>
                </a:solidFill>
                <a:latin typeface="+mn-lt"/>
                <a:ea typeface="+mn-ea"/>
                <a:cs typeface="+mn-cs"/>
              </a:defRPr>
            </a:lvl8pPr>
            <a:lvl9pPr marL="3657600" algn="l" defTabSz="457200" rtl="0" eaLnBrk="1" latinLnBrk="0" hangingPunct="1">
              <a:defRPr sz="1400" kern="1200">
                <a:solidFill>
                  <a:schemeClr val="lt1"/>
                </a:solidFill>
                <a:latin typeface="+mn-lt"/>
                <a:ea typeface="+mn-ea"/>
                <a:cs typeface="+mn-cs"/>
              </a:defRPr>
            </a:lvl9pPr>
          </a:lstStyle>
          <a:p>
            <a:pPr algn="ctr"/>
            <a:endParaRPr lang="en-US"/>
          </a:p>
        </p:txBody>
      </p:sp>
      <p:sp>
        <p:nvSpPr>
          <p:cNvPr id="9" name="Rectangle 8"/>
          <p:cNvSpPr/>
          <p:nvPr/>
        </p:nvSpPr>
        <p:spPr>
          <a:xfrm>
            <a:off x="114300" y="6093295"/>
            <a:ext cx="8850188" cy="523220"/>
          </a:xfrm>
          <a:prstGeom prst="rect">
            <a:avLst/>
          </a:prstGeom>
        </p:spPr>
        <p:txBody>
          <a:bodyPr wrap="square">
            <a:spAutoFit/>
          </a:bodyPr>
          <a:lstStyle/>
          <a:p>
            <a:r>
              <a:rPr lang="en-ZA" sz="1400" dirty="0" smtClean="0"/>
              <a:t>Wiley</a:t>
            </a:r>
            <a:r>
              <a:rPr lang="en-ZA" sz="1400" dirty="0"/>
              <a:t>, D. (2012) Openness and the Future.  ETS Future of Assessment Conference. Presentation available: </a:t>
            </a:r>
            <a:r>
              <a:rPr lang="en-ZA" sz="1400" dirty="0">
                <a:hlinkClick r:id="rId2"/>
              </a:rPr>
              <a:t>http://www.slideshare.net/opencontent/openness-and-the-future-of-assessment</a:t>
            </a:r>
            <a:endParaRPr lang="en-ZA" sz="1400" dirty="0"/>
          </a:p>
        </p:txBody>
      </p:sp>
    </p:spTree>
    <p:extLst>
      <p:ext uri="{BB962C8B-B14F-4D97-AF65-F5344CB8AC3E}">
        <p14:creationId xmlns:p14="http://schemas.microsoft.com/office/powerpoint/2010/main" val="1511361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open educational </a:t>
            </a:r>
            <a:r>
              <a:rPr lang="en-ZA" dirty="0" smtClean="0"/>
              <a:t>resources</a:t>
            </a:r>
            <a:endParaRPr lang="en-ZA" dirty="0"/>
          </a:p>
        </p:txBody>
      </p:sp>
      <p:sp>
        <p:nvSpPr>
          <p:cNvPr id="5" name="Text Placeholder 4"/>
          <p:cNvSpPr>
            <a:spLocks noGrp="1"/>
          </p:cNvSpPr>
          <p:nvPr>
            <p:ph type="body" idx="1"/>
          </p:nvPr>
        </p:nvSpPr>
        <p:spPr/>
        <p:txBody>
          <a:bodyPr/>
          <a:lstStyle/>
          <a:p>
            <a:r>
              <a:rPr lang="en-ZA" dirty="0" smtClean="0"/>
              <a:t>Part 2</a:t>
            </a:r>
            <a:endParaRPr lang="en-ZA" dirty="0"/>
          </a:p>
        </p:txBody>
      </p:sp>
    </p:spTree>
    <p:extLst>
      <p:ext uri="{BB962C8B-B14F-4D97-AF65-F5344CB8AC3E}">
        <p14:creationId xmlns:p14="http://schemas.microsoft.com/office/powerpoint/2010/main" val="20255953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16632"/>
            <a:ext cx="8229600" cy="1143000"/>
          </a:xfrm>
        </p:spPr>
        <p:txBody>
          <a:bodyPr/>
          <a:lstStyle/>
          <a:p>
            <a:r>
              <a:rPr lang="en-ZA" dirty="0" smtClean="0"/>
              <a:t>Open Educational Resources</a:t>
            </a:r>
            <a:endParaRPr lang="en-ZA" dirty="0"/>
          </a:p>
        </p:txBody>
      </p:sp>
      <p:grpSp>
        <p:nvGrpSpPr>
          <p:cNvPr id="19" name="Group 18"/>
          <p:cNvGrpSpPr/>
          <p:nvPr/>
        </p:nvGrpSpPr>
        <p:grpSpPr>
          <a:xfrm>
            <a:off x="390847" y="2595711"/>
            <a:ext cx="8429625" cy="3857625"/>
            <a:chOff x="462855" y="2286000"/>
            <a:chExt cx="8429625" cy="3857625"/>
          </a:xfrm>
        </p:grpSpPr>
        <p:sp>
          <p:nvSpPr>
            <p:cNvPr id="20" name="Rounded Rectangle 19"/>
            <p:cNvSpPr/>
            <p:nvPr/>
          </p:nvSpPr>
          <p:spPr>
            <a:xfrm>
              <a:off x="3820410" y="2786058"/>
              <a:ext cx="1500198" cy="642942"/>
            </a:xfrm>
            <a:prstGeom prst="roundRect">
              <a:avLst/>
            </a:prstGeom>
            <a:solidFill>
              <a:schemeClr val="tx2">
                <a:lumMod val="40000"/>
                <a:lumOff val="60000"/>
              </a:schemeClr>
            </a:solidFill>
            <a:ln>
              <a:noFill/>
            </a:ln>
            <a:effectLst>
              <a:innerShdw blurRad="114300">
                <a:prstClr val="black"/>
              </a:inn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dirty="0"/>
                <a:t>Shared</a:t>
              </a:r>
            </a:p>
          </p:txBody>
        </p:sp>
        <p:sp>
          <p:nvSpPr>
            <p:cNvPr id="21" name="Oval Callout 20"/>
            <p:cNvSpPr/>
            <p:nvPr/>
          </p:nvSpPr>
          <p:spPr>
            <a:xfrm>
              <a:off x="5749230" y="2286000"/>
              <a:ext cx="1928812" cy="857250"/>
            </a:xfrm>
            <a:prstGeom prst="wedgeEllipseCallout">
              <a:avLst>
                <a:gd name="adj1" fmla="val -68152"/>
                <a:gd name="adj2" fmla="val 4894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rPr>
                <a:t>Shared</a:t>
              </a:r>
              <a:r>
                <a:rPr lang="en-US" sz="1600" dirty="0">
                  <a:solidFill>
                    <a:schemeClr val="tx1"/>
                  </a:solidFill>
                </a:rPr>
                <a:t> freely and openly </a:t>
              </a:r>
              <a:r>
                <a:rPr lang="en-US" sz="1600" dirty="0" smtClean="0">
                  <a:solidFill>
                    <a:schemeClr val="tx1"/>
                  </a:solidFill>
                </a:rPr>
                <a:t>to be…</a:t>
              </a:r>
              <a:endParaRPr lang="en-US" sz="1600" dirty="0">
                <a:solidFill>
                  <a:schemeClr val="tx1"/>
                </a:solidFill>
              </a:endParaRPr>
            </a:p>
          </p:txBody>
        </p:sp>
        <p:sp>
          <p:nvSpPr>
            <p:cNvPr id="22" name="Notched Right Arrow 21"/>
            <p:cNvSpPr/>
            <p:nvPr/>
          </p:nvSpPr>
          <p:spPr>
            <a:xfrm rot="2504487">
              <a:off x="5401567" y="3465513"/>
              <a:ext cx="642938" cy="273050"/>
            </a:xfrm>
            <a:prstGeom prst="notchedRightArrow">
              <a:avLst>
                <a:gd name="adj1" fmla="val 0"/>
                <a:gd name="adj2" fmla="val 50000"/>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23" name="Rounded Rectangle 22"/>
            <p:cNvSpPr/>
            <p:nvPr/>
          </p:nvSpPr>
          <p:spPr>
            <a:xfrm>
              <a:off x="5463484" y="3929066"/>
              <a:ext cx="1428760" cy="642942"/>
            </a:xfrm>
            <a:prstGeom prst="roundRect">
              <a:avLst/>
            </a:prstGeom>
            <a:solidFill>
              <a:schemeClr val="tx2">
                <a:lumMod val="40000"/>
                <a:lumOff val="60000"/>
              </a:schemeClr>
            </a:solidFill>
            <a:ln>
              <a:noFill/>
            </a:ln>
            <a:effectLst>
              <a:innerShdw blurRad="114300">
                <a:prstClr val="black"/>
              </a:inn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dirty="0"/>
                <a:t>Used</a:t>
              </a:r>
            </a:p>
          </p:txBody>
        </p:sp>
        <p:sp>
          <p:nvSpPr>
            <p:cNvPr id="24" name="Rounded Rectangle 23"/>
            <p:cNvSpPr/>
            <p:nvPr/>
          </p:nvSpPr>
          <p:spPr>
            <a:xfrm>
              <a:off x="3891848" y="5000636"/>
              <a:ext cx="1428760" cy="642942"/>
            </a:xfrm>
            <a:prstGeom prst="roundRect">
              <a:avLst/>
            </a:prstGeom>
            <a:solidFill>
              <a:schemeClr val="tx2">
                <a:lumMod val="40000"/>
                <a:lumOff val="60000"/>
              </a:schemeClr>
            </a:solidFill>
            <a:ln>
              <a:noFill/>
            </a:ln>
            <a:effectLst>
              <a:innerShdw blurRad="114300">
                <a:prstClr val="black"/>
              </a:inn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dirty="0"/>
                <a:t>Improved</a:t>
              </a:r>
            </a:p>
          </p:txBody>
        </p:sp>
        <p:sp>
          <p:nvSpPr>
            <p:cNvPr id="25" name="Rounded Rectangle 24"/>
            <p:cNvSpPr/>
            <p:nvPr/>
          </p:nvSpPr>
          <p:spPr>
            <a:xfrm>
              <a:off x="2105898" y="3929066"/>
              <a:ext cx="1500198" cy="642942"/>
            </a:xfrm>
            <a:prstGeom prst="roundRect">
              <a:avLst/>
            </a:prstGeom>
            <a:solidFill>
              <a:schemeClr val="tx2">
                <a:lumMod val="40000"/>
                <a:lumOff val="60000"/>
              </a:schemeClr>
            </a:solidFill>
            <a:ln>
              <a:noFill/>
            </a:ln>
            <a:effectLst>
              <a:innerShdw blurRad="114300">
                <a:prstClr val="black"/>
              </a:inn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dirty="0"/>
                <a:t>Redistributed</a:t>
              </a:r>
            </a:p>
          </p:txBody>
        </p:sp>
        <p:sp>
          <p:nvSpPr>
            <p:cNvPr id="26" name="Oval Callout 25"/>
            <p:cNvSpPr/>
            <p:nvPr/>
          </p:nvSpPr>
          <p:spPr>
            <a:xfrm>
              <a:off x="6963667" y="4714875"/>
              <a:ext cx="1928813" cy="857250"/>
            </a:xfrm>
            <a:prstGeom prst="wedgeEllipseCallout">
              <a:avLst>
                <a:gd name="adj1" fmla="val -49281"/>
                <a:gd name="adj2" fmla="val -10121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rPr>
                <a:t> … </a:t>
              </a:r>
              <a:r>
                <a:rPr lang="en-US" sz="1600" b="1" dirty="0" smtClean="0">
                  <a:solidFill>
                    <a:schemeClr val="tx1"/>
                  </a:solidFill>
                </a:rPr>
                <a:t>used </a:t>
              </a:r>
              <a:r>
                <a:rPr lang="en-US" sz="1600" dirty="0">
                  <a:solidFill>
                    <a:schemeClr val="tx1"/>
                  </a:solidFill>
                </a:rPr>
                <a:t>by</a:t>
              </a:r>
              <a:r>
                <a:rPr lang="en-US" sz="1600" b="1" dirty="0">
                  <a:solidFill>
                    <a:schemeClr val="tx1"/>
                  </a:solidFill>
                </a:rPr>
                <a:t> </a:t>
              </a:r>
              <a:r>
                <a:rPr lang="en-US" sz="1600" dirty="0">
                  <a:solidFill>
                    <a:schemeClr val="tx1"/>
                  </a:solidFill>
                </a:rPr>
                <a:t>anyone to … </a:t>
              </a:r>
              <a:endParaRPr lang="en-US" sz="1600" b="1" dirty="0">
                <a:solidFill>
                  <a:schemeClr val="tx1"/>
                </a:solidFill>
              </a:endParaRPr>
            </a:p>
          </p:txBody>
        </p:sp>
        <p:sp>
          <p:nvSpPr>
            <p:cNvPr id="27" name="Notched Right Arrow 26"/>
            <p:cNvSpPr/>
            <p:nvPr/>
          </p:nvSpPr>
          <p:spPr>
            <a:xfrm rot="7909886">
              <a:off x="5469036" y="4837907"/>
              <a:ext cx="642937" cy="273050"/>
            </a:xfrm>
            <a:prstGeom prst="notchedRightArrow">
              <a:avLst>
                <a:gd name="adj1" fmla="val 0"/>
                <a:gd name="adj2" fmla="val 50000"/>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28" name="Oval Callout 27"/>
            <p:cNvSpPr/>
            <p:nvPr/>
          </p:nvSpPr>
          <p:spPr>
            <a:xfrm>
              <a:off x="462855" y="4929188"/>
              <a:ext cx="3000375" cy="1214437"/>
            </a:xfrm>
            <a:prstGeom prst="wedgeEllipseCallout">
              <a:avLst>
                <a:gd name="adj1" fmla="val 59208"/>
                <a:gd name="adj2" fmla="val -1653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rPr>
                <a:t>… adapt / repurpose/ improve </a:t>
              </a:r>
              <a:r>
                <a:rPr lang="en-US" sz="1600" dirty="0">
                  <a:solidFill>
                    <a:schemeClr val="tx1"/>
                  </a:solidFill>
                </a:rPr>
                <a:t>under some type of license in order to …</a:t>
              </a:r>
              <a:endParaRPr lang="en-US" sz="1600" b="1" dirty="0">
                <a:solidFill>
                  <a:schemeClr val="tx1"/>
                </a:solidFill>
              </a:endParaRPr>
            </a:p>
          </p:txBody>
        </p:sp>
        <p:sp>
          <p:nvSpPr>
            <p:cNvPr id="29" name="Notched Right Arrow 28"/>
            <p:cNvSpPr/>
            <p:nvPr/>
          </p:nvSpPr>
          <p:spPr>
            <a:xfrm rot="18692230">
              <a:off x="3171923" y="3461544"/>
              <a:ext cx="642938" cy="273050"/>
            </a:xfrm>
            <a:prstGeom prst="notchedRightArrow">
              <a:avLst>
                <a:gd name="adj1" fmla="val 0"/>
                <a:gd name="adj2" fmla="val 50000"/>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30" name="Notched Right Arrow 29"/>
            <p:cNvSpPr/>
            <p:nvPr/>
          </p:nvSpPr>
          <p:spPr>
            <a:xfrm rot="13226088">
              <a:off x="3188592" y="4837113"/>
              <a:ext cx="642938" cy="273050"/>
            </a:xfrm>
            <a:prstGeom prst="notchedRightArrow">
              <a:avLst>
                <a:gd name="adj1" fmla="val 0"/>
                <a:gd name="adj2" fmla="val 50000"/>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31" name="Oval Callout 30"/>
            <p:cNvSpPr/>
            <p:nvPr/>
          </p:nvSpPr>
          <p:spPr>
            <a:xfrm>
              <a:off x="462855" y="2857500"/>
              <a:ext cx="2071687" cy="857250"/>
            </a:xfrm>
            <a:prstGeom prst="wedgeEllipseCallout">
              <a:avLst>
                <a:gd name="adj1" fmla="val 24281"/>
                <a:gd name="adj2" fmla="val 10486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rPr>
                <a:t>… redistribute </a:t>
              </a:r>
              <a:r>
                <a:rPr lang="en-US" sz="1600" dirty="0">
                  <a:solidFill>
                    <a:schemeClr val="tx1"/>
                  </a:solidFill>
                </a:rPr>
                <a:t>and share again.</a:t>
              </a:r>
              <a:endParaRPr lang="en-US" sz="1600" b="1" dirty="0">
                <a:solidFill>
                  <a:schemeClr val="tx1"/>
                </a:solidFill>
              </a:endParaRPr>
            </a:p>
          </p:txBody>
        </p:sp>
      </p:grpSp>
      <p:sp>
        <p:nvSpPr>
          <p:cNvPr id="32" name="TextBox 31"/>
          <p:cNvSpPr txBox="1">
            <a:spLocks noChangeArrowheads="1"/>
          </p:cNvSpPr>
          <p:nvPr/>
        </p:nvSpPr>
        <p:spPr bwMode="auto">
          <a:xfrm>
            <a:off x="386853" y="1292567"/>
            <a:ext cx="7929563" cy="1200329"/>
          </a:xfrm>
          <a:prstGeom prst="rect">
            <a:avLst/>
          </a:prstGeom>
          <a:noFill/>
          <a:ln w="9525">
            <a:noFill/>
            <a:miter lim="800000"/>
            <a:headEnd/>
            <a:tailEnd/>
          </a:ln>
        </p:spPr>
        <p:txBody>
          <a:bodyPr>
            <a:spAutoFit/>
          </a:bodyPr>
          <a:lstStyle/>
          <a:p>
            <a:r>
              <a:rPr lang="en-ZA" sz="2400" b="1" dirty="0"/>
              <a:t>Open Content </a:t>
            </a:r>
            <a:r>
              <a:rPr lang="en-ZA" sz="2400" dirty="0"/>
              <a:t>/ </a:t>
            </a:r>
            <a:r>
              <a:rPr lang="en-ZA" sz="2400" b="1" dirty="0"/>
              <a:t>Open educational resources </a:t>
            </a:r>
            <a:r>
              <a:rPr lang="en-ZA" sz="2400" dirty="0"/>
              <a:t>(OER) / </a:t>
            </a:r>
            <a:r>
              <a:rPr lang="en-ZA" sz="2400" b="1" dirty="0"/>
              <a:t>Open Courseware </a:t>
            </a:r>
            <a:r>
              <a:rPr lang="en-ZA" sz="2400" dirty="0"/>
              <a:t>are educational materials which are </a:t>
            </a:r>
            <a:r>
              <a:rPr lang="en-ZA" sz="2400" b="1" dirty="0"/>
              <a:t>discoverable</a:t>
            </a:r>
            <a:r>
              <a:rPr lang="en-ZA" sz="2400" dirty="0"/>
              <a:t> online and </a:t>
            </a:r>
            <a:r>
              <a:rPr lang="en-ZA" sz="2400" b="1" dirty="0"/>
              <a:t>openly</a:t>
            </a:r>
            <a:r>
              <a:rPr lang="en-ZA" sz="2400" dirty="0"/>
              <a:t> </a:t>
            </a:r>
            <a:r>
              <a:rPr lang="en-ZA" sz="2400" b="1" dirty="0"/>
              <a:t>licensed</a:t>
            </a:r>
            <a:r>
              <a:rPr lang="en-ZA" sz="2400" dirty="0"/>
              <a:t>  that can be: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Grp="1" noChangeArrowheads="1"/>
          </p:cNvSpPr>
          <p:nvPr>
            <p:ph type="ctrTitle" idx="4294967295"/>
          </p:nvPr>
        </p:nvSpPr>
        <p:spPr>
          <a:xfrm>
            <a:off x="144463" y="505867"/>
            <a:ext cx="8892033" cy="1050925"/>
          </a:xfrm>
        </p:spPr>
        <p:txBody>
          <a:bodyPr lIns="0" tIns="0" rIns="0" bIns="0">
            <a:normAutofit fontScale="90000"/>
          </a:bodyPr>
          <a:lstStyle/>
          <a:p>
            <a:pPr>
              <a:lnSpc>
                <a:spcPct val="95000"/>
              </a:lnSpc>
            </a:pPr>
            <a:r>
              <a:rPr lang="en-US" sz="4900" dirty="0" smtClean="0">
                <a:solidFill>
                  <a:srgbClr val="000000"/>
                </a:solidFill>
              </a:rPr>
              <a:t>OER include Creative </a:t>
            </a:r>
            <a:r>
              <a:rPr lang="en-US" sz="4900" dirty="0">
                <a:solidFill>
                  <a:srgbClr val="000000"/>
                </a:solidFill>
              </a:rPr>
              <a:t>Commons </a:t>
            </a:r>
            <a:r>
              <a:rPr lang="en-US" sz="4900" dirty="0" smtClean="0">
                <a:solidFill>
                  <a:srgbClr val="000000"/>
                </a:solidFill>
              </a:rPr>
              <a:t>licenses which allow for reuse</a:t>
            </a:r>
            <a:endParaRPr lang="en-US" sz="4900" dirty="0">
              <a:solidFill>
                <a:srgbClr val="000000"/>
              </a:solidFill>
            </a:endParaRPr>
          </a:p>
        </p:txBody>
      </p:sp>
      <p:pic>
        <p:nvPicPr>
          <p:cNvPr id="22531" name="Picture 4"/>
          <p:cNvPicPr>
            <a:picLocks noChangeAspect="1" noChangeArrowheads="1"/>
          </p:cNvPicPr>
          <p:nvPr/>
        </p:nvPicPr>
        <p:blipFill>
          <a:blip r:embed="rId3" cstate="print"/>
          <a:srcRect/>
          <a:stretch>
            <a:fillRect/>
          </a:stretch>
        </p:blipFill>
        <p:spPr bwMode="auto">
          <a:xfrm>
            <a:off x="3863975" y="1775148"/>
            <a:ext cx="1408113" cy="1293812"/>
          </a:xfrm>
          <a:prstGeom prst="rect">
            <a:avLst/>
          </a:prstGeom>
          <a:noFill/>
          <a:ln w="9525">
            <a:noFill/>
            <a:miter lim="800000"/>
            <a:headEnd/>
            <a:tailEnd/>
          </a:ln>
        </p:spPr>
      </p:pic>
      <p:pic>
        <p:nvPicPr>
          <p:cNvPr id="22532" name="Picture 5"/>
          <p:cNvPicPr>
            <a:picLocks noChangeAspect="1" noChangeArrowheads="1"/>
          </p:cNvPicPr>
          <p:nvPr/>
        </p:nvPicPr>
        <p:blipFill>
          <a:blip r:embed="rId4" cstate="print"/>
          <a:srcRect/>
          <a:stretch>
            <a:fillRect/>
          </a:stretch>
        </p:blipFill>
        <p:spPr bwMode="auto">
          <a:xfrm>
            <a:off x="58738" y="1871191"/>
            <a:ext cx="1168400" cy="1101725"/>
          </a:xfrm>
          <a:prstGeom prst="rect">
            <a:avLst/>
          </a:prstGeom>
          <a:noFill/>
          <a:ln w="9525">
            <a:noFill/>
            <a:miter lim="800000"/>
            <a:headEnd/>
            <a:tailEnd/>
          </a:ln>
        </p:spPr>
      </p:pic>
      <p:pic>
        <p:nvPicPr>
          <p:cNvPr id="22534" name="Picture 7"/>
          <p:cNvPicPr>
            <a:picLocks noChangeAspect="1" noChangeArrowheads="1"/>
          </p:cNvPicPr>
          <p:nvPr/>
        </p:nvPicPr>
        <p:blipFill>
          <a:blip r:embed="rId5" cstate="print"/>
          <a:srcRect/>
          <a:stretch>
            <a:fillRect/>
          </a:stretch>
        </p:blipFill>
        <p:spPr bwMode="auto">
          <a:xfrm>
            <a:off x="7885113" y="1775148"/>
            <a:ext cx="1325562" cy="1293812"/>
          </a:xfrm>
          <a:prstGeom prst="rect">
            <a:avLst/>
          </a:prstGeom>
          <a:noFill/>
          <a:ln w="9525">
            <a:noFill/>
            <a:miter lim="800000"/>
            <a:headEnd/>
            <a:tailEnd/>
          </a:ln>
        </p:spPr>
      </p:pic>
      <p:pic>
        <p:nvPicPr>
          <p:cNvPr id="22961" name="Picture 433"/>
          <p:cNvPicPr>
            <a:picLocks noChangeAspect="1" noChangeArrowheads="1"/>
          </p:cNvPicPr>
          <p:nvPr/>
        </p:nvPicPr>
        <p:blipFill>
          <a:blip r:embed="rId6" cstate="print"/>
          <a:srcRect/>
          <a:stretch>
            <a:fillRect/>
          </a:stretch>
        </p:blipFill>
        <p:spPr bwMode="auto">
          <a:xfrm>
            <a:off x="144463" y="3468265"/>
            <a:ext cx="8999537" cy="2913063"/>
          </a:xfrm>
          <a:prstGeom prst="rect">
            <a:avLst/>
          </a:prstGeom>
          <a:noFill/>
          <a:ln w="9525">
            <a:noFill/>
            <a:miter lim="800000"/>
            <a:headEnd/>
            <a:tailEnd/>
          </a:ln>
          <a:effectLst/>
        </p:spPr>
      </p:pic>
      <p:sp>
        <p:nvSpPr>
          <p:cNvPr id="3" name="Left Brace 2"/>
          <p:cNvSpPr/>
          <p:nvPr/>
        </p:nvSpPr>
        <p:spPr>
          <a:xfrm rot="5400000">
            <a:off x="4272071" y="176743"/>
            <a:ext cx="599857" cy="6192688"/>
          </a:xfrm>
          <a:prstGeom prst="leftBrace">
            <a:avLst/>
          </a:prstGeom>
          <a:noFill/>
          <a:ln w="603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p:cNvSpPr/>
          <p:nvPr/>
        </p:nvSpPr>
        <p:spPr>
          <a:xfrm>
            <a:off x="1428728" y="1643050"/>
            <a:ext cx="6357982" cy="4143404"/>
          </a:xfrm>
          <a:prstGeom prst="cloud">
            <a:avLst/>
          </a:prstGeom>
          <a:gradFill flip="none" rotWithShape="1">
            <a:gsLst>
              <a:gs pos="0">
                <a:srgbClr val="8488C4"/>
              </a:gs>
              <a:gs pos="53000">
                <a:srgbClr val="D4DEFF"/>
              </a:gs>
              <a:gs pos="83000">
                <a:srgbClr val="D4DEFF"/>
              </a:gs>
              <a:gs pos="100000">
                <a:srgbClr val="96AB94"/>
              </a:gs>
            </a:gsLst>
            <a:path path="circle">
              <a:fillToRect l="100000" t="100000"/>
            </a:path>
            <a:tileRect r="-100000" b="-100000"/>
          </a:gradFill>
          <a:ln>
            <a:solidFill>
              <a:schemeClr val="accent1">
                <a:lumMod val="20000"/>
                <a:lumOff val="80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sz="3200" dirty="0" smtClean="0">
              <a:solidFill>
                <a:srgbClr val="7030A0"/>
              </a:solidFill>
            </a:endParaRPr>
          </a:p>
          <a:p>
            <a:pPr algn="ctr" fontAlgn="auto">
              <a:spcBef>
                <a:spcPts val="0"/>
              </a:spcBef>
              <a:spcAft>
                <a:spcPts val="0"/>
              </a:spcAft>
              <a:defRPr/>
            </a:pPr>
            <a:endParaRPr lang="en-ZA" sz="3200" dirty="0" smtClean="0">
              <a:solidFill>
                <a:srgbClr val="7030A0"/>
              </a:solidFill>
            </a:endParaRPr>
          </a:p>
          <a:p>
            <a:pPr algn="ctr" fontAlgn="auto">
              <a:spcBef>
                <a:spcPts val="0"/>
              </a:spcBef>
              <a:spcAft>
                <a:spcPts val="0"/>
              </a:spcAft>
              <a:defRPr/>
            </a:pPr>
            <a:endParaRPr lang="en-ZA" sz="3200" dirty="0" smtClean="0">
              <a:solidFill>
                <a:srgbClr val="7030A0"/>
              </a:solidFill>
            </a:endParaRPr>
          </a:p>
          <a:p>
            <a:pPr algn="ctr" fontAlgn="auto">
              <a:spcBef>
                <a:spcPts val="0"/>
              </a:spcBef>
              <a:spcAft>
                <a:spcPts val="0"/>
              </a:spcAft>
              <a:defRPr/>
            </a:pPr>
            <a:r>
              <a:rPr lang="en-ZA" sz="3200" dirty="0" smtClean="0">
                <a:solidFill>
                  <a:srgbClr val="7030A0"/>
                </a:solidFill>
              </a:rPr>
              <a:t>    The </a:t>
            </a:r>
            <a:r>
              <a:rPr lang="en-ZA" sz="3200" dirty="0">
                <a:solidFill>
                  <a:srgbClr val="7030A0"/>
                </a:solidFill>
              </a:rPr>
              <a:t>Open Movement</a:t>
            </a:r>
          </a:p>
        </p:txBody>
      </p:sp>
      <p:sp>
        <p:nvSpPr>
          <p:cNvPr id="22" name="Rectangle 21"/>
          <p:cNvSpPr/>
          <p:nvPr/>
        </p:nvSpPr>
        <p:spPr>
          <a:xfrm>
            <a:off x="6372200" y="1772816"/>
            <a:ext cx="2520280" cy="136815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ZA"/>
          </a:p>
        </p:txBody>
      </p:sp>
      <p:pic>
        <p:nvPicPr>
          <p:cNvPr id="1027" name="Picture 3"/>
          <p:cNvPicPr>
            <a:picLocks noChangeAspect="1" noChangeArrowheads="1"/>
          </p:cNvPicPr>
          <p:nvPr/>
        </p:nvPicPr>
        <p:blipFill>
          <a:blip r:embed="rId3" cstate="print"/>
          <a:srcRect/>
          <a:stretch>
            <a:fillRect/>
          </a:stretch>
        </p:blipFill>
        <p:spPr bwMode="auto">
          <a:xfrm>
            <a:off x="5220072" y="5706820"/>
            <a:ext cx="2736304" cy="1034548"/>
          </a:xfrm>
          <a:prstGeom prst="rect">
            <a:avLst/>
          </a:prstGeom>
          <a:noFill/>
          <a:ln w="9525">
            <a:noFill/>
            <a:miter lim="800000"/>
            <a:headEnd/>
            <a:tailEnd/>
          </a:ln>
        </p:spPr>
      </p:pic>
      <p:sp>
        <p:nvSpPr>
          <p:cNvPr id="17410" name="Title 1"/>
          <p:cNvSpPr>
            <a:spLocks noGrp="1"/>
          </p:cNvSpPr>
          <p:nvPr>
            <p:ph type="title"/>
          </p:nvPr>
        </p:nvSpPr>
        <p:spPr>
          <a:xfrm>
            <a:off x="457200" y="197768"/>
            <a:ext cx="8229600" cy="1143000"/>
          </a:xfrm>
        </p:spPr>
        <p:txBody>
          <a:bodyPr>
            <a:normAutofit fontScale="90000"/>
          </a:bodyPr>
          <a:lstStyle/>
          <a:p>
            <a:pPr eaLnBrk="1" hangingPunct="1"/>
            <a:r>
              <a:rPr lang="en-ZA" dirty="0" smtClean="0"/>
              <a:t>Open educational resources part of the “Open Movement”</a:t>
            </a:r>
          </a:p>
        </p:txBody>
      </p:sp>
      <p:pic>
        <p:nvPicPr>
          <p:cNvPr id="3074" name="Picture 2"/>
          <p:cNvPicPr>
            <a:picLocks noChangeAspect="1" noChangeArrowheads="1"/>
          </p:cNvPicPr>
          <p:nvPr/>
        </p:nvPicPr>
        <p:blipFill>
          <a:blip r:embed="rId4" cstate="print"/>
          <a:srcRect/>
          <a:stretch>
            <a:fillRect/>
          </a:stretch>
        </p:blipFill>
        <p:spPr bwMode="auto">
          <a:xfrm>
            <a:off x="3325877" y="1988840"/>
            <a:ext cx="2551965" cy="1860808"/>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7415" name="TextBox 6"/>
          <p:cNvSpPr txBox="1">
            <a:spLocks noChangeArrowheads="1"/>
          </p:cNvSpPr>
          <p:nvPr/>
        </p:nvSpPr>
        <p:spPr bwMode="auto">
          <a:xfrm>
            <a:off x="3347864" y="1571625"/>
            <a:ext cx="2571750" cy="369888"/>
          </a:xfrm>
          <a:prstGeom prst="rect">
            <a:avLst/>
          </a:prstGeom>
          <a:noFill/>
          <a:ln w="9525">
            <a:noFill/>
            <a:miter lim="800000"/>
            <a:headEnd/>
            <a:tailEnd/>
          </a:ln>
        </p:spPr>
        <p:txBody>
          <a:bodyPr>
            <a:spAutoFit/>
          </a:bodyPr>
          <a:lstStyle/>
          <a:p>
            <a:r>
              <a:rPr lang="en-ZA" b="1" dirty="0"/>
              <a:t>Open Source Software</a:t>
            </a:r>
          </a:p>
        </p:txBody>
      </p:sp>
      <p:pic>
        <p:nvPicPr>
          <p:cNvPr id="6" name="Picture 2"/>
          <p:cNvPicPr>
            <a:picLocks noChangeAspect="1" noChangeArrowheads="1"/>
          </p:cNvPicPr>
          <p:nvPr/>
        </p:nvPicPr>
        <p:blipFill>
          <a:blip r:embed="rId5" cstate="print"/>
          <a:srcRect/>
          <a:stretch>
            <a:fillRect/>
          </a:stretch>
        </p:blipFill>
        <p:spPr bwMode="auto">
          <a:xfrm>
            <a:off x="6572264" y="3504998"/>
            <a:ext cx="2282843" cy="1724202"/>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7417" name="TextBox 7"/>
          <p:cNvSpPr txBox="1">
            <a:spLocks noChangeArrowheads="1"/>
          </p:cNvSpPr>
          <p:nvPr/>
        </p:nvSpPr>
        <p:spPr bwMode="auto">
          <a:xfrm>
            <a:off x="6675065" y="3131121"/>
            <a:ext cx="1857375" cy="369887"/>
          </a:xfrm>
          <a:prstGeom prst="rect">
            <a:avLst/>
          </a:prstGeom>
          <a:noFill/>
          <a:ln w="9525">
            <a:noFill/>
            <a:miter lim="800000"/>
            <a:headEnd/>
            <a:tailEnd/>
          </a:ln>
        </p:spPr>
        <p:txBody>
          <a:bodyPr>
            <a:spAutoFit/>
          </a:bodyPr>
          <a:lstStyle/>
          <a:p>
            <a:pPr algn="ctr"/>
            <a:r>
              <a:rPr lang="en-ZA" b="1" dirty="0"/>
              <a:t>Open Access</a:t>
            </a:r>
          </a:p>
        </p:txBody>
      </p:sp>
      <p:sp>
        <p:nvSpPr>
          <p:cNvPr id="17419" name="TextBox 9"/>
          <p:cNvSpPr txBox="1">
            <a:spLocks noChangeArrowheads="1"/>
          </p:cNvSpPr>
          <p:nvPr/>
        </p:nvSpPr>
        <p:spPr bwMode="auto">
          <a:xfrm>
            <a:off x="5666382" y="5408941"/>
            <a:ext cx="1785938" cy="369887"/>
          </a:xfrm>
          <a:prstGeom prst="rect">
            <a:avLst/>
          </a:prstGeom>
          <a:noFill/>
          <a:ln w="9525">
            <a:noFill/>
            <a:miter lim="800000"/>
            <a:headEnd/>
            <a:tailEnd/>
          </a:ln>
        </p:spPr>
        <p:txBody>
          <a:bodyPr>
            <a:spAutoFit/>
          </a:bodyPr>
          <a:lstStyle/>
          <a:p>
            <a:r>
              <a:rPr lang="en-ZA" b="1" dirty="0"/>
              <a:t>Open Licences</a:t>
            </a:r>
          </a:p>
        </p:txBody>
      </p:sp>
      <p:pic>
        <p:nvPicPr>
          <p:cNvPr id="7170" name="Picture 2"/>
          <p:cNvPicPr>
            <a:picLocks noChangeAspect="1" noChangeArrowheads="1"/>
          </p:cNvPicPr>
          <p:nvPr/>
        </p:nvPicPr>
        <p:blipFill>
          <a:blip r:embed="rId6" cstate="print"/>
          <a:srcRect/>
          <a:stretch>
            <a:fillRect/>
          </a:stretch>
        </p:blipFill>
        <p:spPr bwMode="auto">
          <a:xfrm>
            <a:off x="626380" y="5013176"/>
            <a:ext cx="2433452" cy="1691875"/>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7421" name="TextBox 10"/>
          <p:cNvSpPr txBox="1">
            <a:spLocks noChangeArrowheads="1"/>
          </p:cNvSpPr>
          <p:nvPr/>
        </p:nvSpPr>
        <p:spPr bwMode="auto">
          <a:xfrm>
            <a:off x="1186500" y="4581128"/>
            <a:ext cx="1785938" cy="369887"/>
          </a:xfrm>
          <a:prstGeom prst="rect">
            <a:avLst/>
          </a:prstGeom>
          <a:noFill/>
          <a:ln w="9525">
            <a:noFill/>
            <a:miter lim="800000"/>
            <a:headEnd/>
            <a:tailEnd/>
          </a:ln>
        </p:spPr>
        <p:txBody>
          <a:bodyPr>
            <a:spAutoFit/>
          </a:bodyPr>
          <a:lstStyle/>
          <a:p>
            <a:r>
              <a:rPr lang="en-ZA" b="1" dirty="0"/>
              <a:t>Open Science</a:t>
            </a:r>
          </a:p>
        </p:txBody>
      </p:sp>
      <p:pic>
        <p:nvPicPr>
          <p:cNvPr id="8194" name="Picture 2"/>
          <p:cNvPicPr>
            <a:picLocks noChangeAspect="1" noChangeArrowheads="1"/>
          </p:cNvPicPr>
          <p:nvPr/>
        </p:nvPicPr>
        <p:blipFill>
          <a:blip r:embed="rId7" cstate="print"/>
          <a:srcRect/>
          <a:stretch>
            <a:fillRect/>
          </a:stretch>
        </p:blipFill>
        <p:spPr bwMode="auto">
          <a:xfrm>
            <a:off x="107504" y="2636912"/>
            <a:ext cx="2528955" cy="1648767"/>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7423" name="TextBox 12"/>
          <p:cNvSpPr txBox="1">
            <a:spLocks noChangeArrowheads="1"/>
          </p:cNvSpPr>
          <p:nvPr/>
        </p:nvSpPr>
        <p:spPr bwMode="auto">
          <a:xfrm>
            <a:off x="553814" y="2204864"/>
            <a:ext cx="1785938" cy="369887"/>
          </a:xfrm>
          <a:prstGeom prst="rect">
            <a:avLst/>
          </a:prstGeom>
          <a:noFill/>
          <a:ln w="9525">
            <a:noFill/>
            <a:miter lim="800000"/>
            <a:headEnd/>
            <a:tailEnd/>
          </a:ln>
        </p:spPr>
        <p:txBody>
          <a:bodyPr>
            <a:spAutoFit/>
          </a:bodyPr>
          <a:lstStyle/>
          <a:p>
            <a:r>
              <a:rPr lang="en-ZA" b="1" dirty="0"/>
              <a:t>Open Society</a:t>
            </a:r>
          </a:p>
        </p:txBody>
      </p:sp>
      <p:pic>
        <p:nvPicPr>
          <p:cNvPr id="1028" name="Picture 4"/>
          <p:cNvPicPr>
            <a:picLocks noChangeAspect="1" noChangeArrowheads="1"/>
          </p:cNvPicPr>
          <p:nvPr/>
        </p:nvPicPr>
        <p:blipFill>
          <a:blip r:embed="rId8" cstate="print"/>
          <a:srcRect/>
          <a:stretch>
            <a:fillRect/>
          </a:stretch>
        </p:blipFill>
        <p:spPr bwMode="auto">
          <a:xfrm>
            <a:off x="3707904" y="5301208"/>
            <a:ext cx="1224136" cy="1224136"/>
          </a:xfrm>
          <a:prstGeom prst="rect">
            <a:avLst/>
          </a:prstGeom>
          <a:noFill/>
          <a:ln w="9525">
            <a:noFill/>
            <a:miter lim="800000"/>
            <a:headEnd/>
            <a:tailEnd/>
          </a:ln>
        </p:spPr>
      </p:pic>
      <p:sp>
        <p:nvSpPr>
          <p:cNvPr id="18" name="TextBox 9"/>
          <p:cNvSpPr txBox="1">
            <a:spLocks noChangeArrowheads="1"/>
          </p:cNvSpPr>
          <p:nvPr/>
        </p:nvSpPr>
        <p:spPr bwMode="auto">
          <a:xfrm>
            <a:off x="3203848" y="4653136"/>
            <a:ext cx="2232248" cy="646331"/>
          </a:xfrm>
          <a:prstGeom prst="rect">
            <a:avLst/>
          </a:prstGeom>
          <a:noFill/>
          <a:ln w="9525">
            <a:noFill/>
            <a:miter lim="800000"/>
            <a:headEnd/>
            <a:tailEnd/>
          </a:ln>
        </p:spPr>
        <p:txBody>
          <a:bodyPr wrap="square">
            <a:spAutoFit/>
          </a:bodyPr>
          <a:lstStyle/>
          <a:p>
            <a:pPr algn="ctr"/>
            <a:r>
              <a:rPr lang="en-ZA" b="1" dirty="0"/>
              <a:t>Open </a:t>
            </a:r>
            <a:r>
              <a:rPr lang="en-ZA" b="1" dirty="0" smtClean="0"/>
              <a:t>Educational Resources</a:t>
            </a:r>
            <a:endParaRPr lang="en-ZA" b="1" dirty="0"/>
          </a:p>
        </p:txBody>
      </p:sp>
      <p:sp>
        <p:nvSpPr>
          <p:cNvPr id="16" name="TextBox 7"/>
          <p:cNvSpPr txBox="1">
            <a:spLocks noChangeArrowheads="1"/>
          </p:cNvSpPr>
          <p:nvPr/>
        </p:nvSpPr>
        <p:spPr bwMode="auto">
          <a:xfrm>
            <a:off x="6804248" y="1340768"/>
            <a:ext cx="1857375" cy="369887"/>
          </a:xfrm>
          <a:prstGeom prst="rect">
            <a:avLst/>
          </a:prstGeom>
          <a:noFill/>
          <a:ln w="9525">
            <a:noFill/>
            <a:miter lim="800000"/>
            <a:headEnd/>
            <a:tailEnd/>
          </a:ln>
        </p:spPr>
        <p:txBody>
          <a:bodyPr>
            <a:spAutoFit/>
          </a:bodyPr>
          <a:lstStyle/>
          <a:p>
            <a:pPr algn="ctr"/>
            <a:r>
              <a:rPr lang="en-ZA" b="1" dirty="0"/>
              <a:t>Open </a:t>
            </a:r>
            <a:r>
              <a:rPr lang="en-ZA" b="1" dirty="0" smtClean="0"/>
              <a:t>Data</a:t>
            </a:r>
            <a:endParaRPr lang="en-ZA" b="1" dirty="0"/>
          </a:p>
        </p:txBody>
      </p:sp>
      <p:pic>
        <p:nvPicPr>
          <p:cNvPr id="2" name="Picture 3" descr="C:\Documents and Settings\Administrator\Desktop\Cropper Crops\ODF_logo_blue_medium.gif"/>
          <p:cNvPicPr>
            <a:picLocks noChangeAspect="1" noChangeArrowheads="1"/>
          </p:cNvPicPr>
          <p:nvPr/>
        </p:nvPicPr>
        <p:blipFill>
          <a:blip r:embed="rId9" cstate="print"/>
          <a:srcRect/>
          <a:stretch>
            <a:fillRect/>
          </a:stretch>
        </p:blipFill>
        <p:spPr bwMode="auto">
          <a:xfrm>
            <a:off x="7884368" y="1916832"/>
            <a:ext cx="857250" cy="666750"/>
          </a:xfrm>
          <a:prstGeom prst="rect">
            <a:avLst/>
          </a:prstGeom>
          <a:noFill/>
        </p:spPr>
      </p:pic>
      <p:pic>
        <p:nvPicPr>
          <p:cNvPr id="1029" name="Picture 5" descr="C:\Documents and Settings\Administrator\Desktop\Cropper Crops\infochimps-logo-b.png"/>
          <p:cNvPicPr>
            <a:picLocks noChangeAspect="1" noChangeArrowheads="1"/>
          </p:cNvPicPr>
          <p:nvPr/>
        </p:nvPicPr>
        <p:blipFill>
          <a:blip r:embed="rId10" cstate="print"/>
          <a:srcRect/>
          <a:stretch>
            <a:fillRect/>
          </a:stretch>
        </p:blipFill>
        <p:spPr bwMode="auto">
          <a:xfrm>
            <a:off x="6516216" y="1848424"/>
            <a:ext cx="1224136" cy="428448"/>
          </a:xfrm>
          <a:prstGeom prst="rect">
            <a:avLst/>
          </a:prstGeom>
          <a:noFill/>
        </p:spPr>
      </p:pic>
      <p:pic>
        <p:nvPicPr>
          <p:cNvPr id="1030" name="Picture 6" descr="C:\Documents and Settings\Administrator\Desktop\Cropper Crops\freeourdata.gif"/>
          <p:cNvPicPr>
            <a:picLocks noChangeAspect="1" noChangeArrowheads="1"/>
          </p:cNvPicPr>
          <p:nvPr/>
        </p:nvPicPr>
        <p:blipFill>
          <a:blip r:embed="rId11" cstate="print"/>
          <a:srcRect/>
          <a:stretch>
            <a:fillRect/>
          </a:stretch>
        </p:blipFill>
        <p:spPr bwMode="auto">
          <a:xfrm>
            <a:off x="6660232" y="2276872"/>
            <a:ext cx="1114896" cy="67637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istrator\Desktop\Cropper Crops\grouped_oldcycle.png"/>
          <p:cNvPicPr>
            <a:picLocks noChangeAspect="1" noChangeArrowheads="1"/>
          </p:cNvPicPr>
          <p:nvPr/>
        </p:nvPicPr>
        <p:blipFill>
          <a:blip r:embed="rId3" cstate="print"/>
          <a:srcRect r="28571"/>
          <a:stretch>
            <a:fillRect/>
          </a:stretch>
        </p:blipFill>
        <p:spPr bwMode="auto">
          <a:xfrm>
            <a:off x="539552" y="2132856"/>
            <a:ext cx="2520280" cy="2999175"/>
          </a:xfrm>
          <a:prstGeom prst="rect">
            <a:avLst/>
          </a:prstGeom>
          <a:noFill/>
        </p:spPr>
      </p:pic>
      <p:sp>
        <p:nvSpPr>
          <p:cNvPr id="22" name="TextBox 21"/>
          <p:cNvSpPr txBox="1"/>
          <p:nvPr/>
        </p:nvSpPr>
        <p:spPr>
          <a:xfrm>
            <a:off x="395536" y="260648"/>
            <a:ext cx="6624736" cy="584775"/>
          </a:xfrm>
          <a:prstGeom prst="rect">
            <a:avLst/>
          </a:prstGeom>
          <a:noFill/>
        </p:spPr>
        <p:txBody>
          <a:bodyPr wrap="square" rtlCol="0">
            <a:spAutoFit/>
          </a:bodyPr>
          <a:lstStyle/>
          <a:p>
            <a:r>
              <a:rPr lang="en-ZA" sz="3200" dirty="0" smtClean="0"/>
              <a:t>Towards open educational practices…</a:t>
            </a:r>
          </a:p>
        </p:txBody>
      </p:sp>
      <p:pic>
        <p:nvPicPr>
          <p:cNvPr id="3087" name="Picture 15"/>
          <p:cNvPicPr>
            <a:picLocks noChangeAspect="1" noChangeArrowheads="1"/>
          </p:cNvPicPr>
          <p:nvPr/>
        </p:nvPicPr>
        <p:blipFill>
          <a:blip r:embed="rId4" cstate="print"/>
          <a:srcRect/>
          <a:stretch>
            <a:fillRect/>
          </a:stretch>
        </p:blipFill>
        <p:spPr bwMode="auto">
          <a:xfrm>
            <a:off x="2987824" y="2492896"/>
            <a:ext cx="1133475" cy="1933575"/>
          </a:xfrm>
          <a:prstGeom prst="rect">
            <a:avLst/>
          </a:prstGeom>
          <a:noFill/>
          <a:ln w="9525">
            <a:noFill/>
            <a:miter lim="800000"/>
            <a:headEnd/>
            <a:tailEnd/>
          </a:ln>
        </p:spPr>
      </p:pic>
      <p:grpSp>
        <p:nvGrpSpPr>
          <p:cNvPr id="19" name="Group 18"/>
          <p:cNvGrpSpPr/>
          <p:nvPr/>
        </p:nvGrpSpPr>
        <p:grpSpPr>
          <a:xfrm>
            <a:off x="4067944" y="1106066"/>
            <a:ext cx="4967243" cy="4699198"/>
            <a:chOff x="4067944" y="764704"/>
            <a:chExt cx="4967243" cy="4699198"/>
          </a:xfrm>
        </p:grpSpPr>
        <p:pic>
          <p:nvPicPr>
            <p:cNvPr id="3081" name="Picture 9"/>
            <p:cNvPicPr>
              <a:picLocks noChangeAspect="1" noChangeArrowheads="1"/>
            </p:cNvPicPr>
            <p:nvPr/>
          </p:nvPicPr>
          <p:blipFill>
            <a:blip r:embed="rId5" cstate="print">
              <a:lum bright="91000"/>
            </a:blip>
            <a:srcRect/>
            <a:stretch>
              <a:fillRect/>
            </a:stretch>
          </p:blipFill>
          <p:spPr bwMode="auto">
            <a:xfrm>
              <a:off x="4067944" y="908720"/>
              <a:ext cx="4806605" cy="4464496"/>
            </a:xfrm>
            <a:prstGeom prst="rect">
              <a:avLst/>
            </a:prstGeom>
            <a:noFill/>
            <a:ln w="9525">
              <a:noFill/>
              <a:miter lim="800000"/>
              <a:headEnd/>
              <a:tailEnd/>
            </a:ln>
          </p:spPr>
        </p:pic>
        <p:pic>
          <p:nvPicPr>
            <p:cNvPr id="3075" name="Picture 3" descr="C:\Documents and Settings\Administrator\Desktop\Cropper Crops\11949837962021156671notebook1_sergio_luiz_ar_02.svg.med.png"/>
            <p:cNvPicPr>
              <a:picLocks noChangeAspect="1" noChangeArrowheads="1"/>
            </p:cNvPicPr>
            <p:nvPr/>
          </p:nvPicPr>
          <p:blipFill>
            <a:blip r:embed="rId6" cstate="print"/>
            <a:srcRect/>
            <a:stretch>
              <a:fillRect/>
            </a:stretch>
          </p:blipFill>
          <p:spPr bwMode="auto">
            <a:xfrm>
              <a:off x="4572000" y="2420888"/>
              <a:ext cx="1656184" cy="1225637"/>
            </a:xfrm>
            <a:prstGeom prst="rect">
              <a:avLst/>
            </a:prstGeom>
            <a:noFill/>
          </p:spPr>
        </p:pic>
        <p:pic>
          <p:nvPicPr>
            <p:cNvPr id="3076" name="Picture 4"/>
            <p:cNvPicPr>
              <a:picLocks noChangeAspect="1" noChangeArrowheads="1"/>
            </p:cNvPicPr>
            <p:nvPr/>
          </p:nvPicPr>
          <p:blipFill>
            <a:blip r:embed="rId7" cstate="print"/>
            <a:srcRect/>
            <a:stretch>
              <a:fillRect/>
            </a:stretch>
          </p:blipFill>
          <p:spPr bwMode="auto">
            <a:xfrm>
              <a:off x="5724128" y="764704"/>
              <a:ext cx="864096" cy="1059901"/>
            </a:xfrm>
            <a:prstGeom prst="rect">
              <a:avLst/>
            </a:prstGeom>
            <a:noFill/>
            <a:ln w="9525">
              <a:noFill/>
              <a:miter lim="800000"/>
              <a:headEnd/>
              <a:tailEnd/>
            </a:ln>
          </p:spPr>
        </p:pic>
        <p:pic>
          <p:nvPicPr>
            <p:cNvPr id="3077" name="Picture 5"/>
            <p:cNvPicPr>
              <a:picLocks noChangeAspect="1" noChangeArrowheads="1"/>
            </p:cNvPicPr>
            <p:nvPr/>
          </p:nvPicPr>
          <p:blipFill>
            <a:blip r:embed="rId8" cstate="print"/>
            <a:srcRect/>
            <a:stretch>
              <a:fillRect/>
            </a:stretch>
          </p:blipFill>
          <p:spPr bwMode="auto">
            <a:xfrm>
              <a:off x="6732240" y="980728"/>
              <a:ext cx="792088" cy="792088"/>
            </a:xfrm>
            <a:prstGeom prst="rect">
              <a:avLst/>
            </a:prstGeom>
            <a:noFill/>
            <a:ln w="9525">
              <a:noFill/>
              <a:miter lim="800000"/>
              <a:headEnd/>
              <a:tailEnd/>
            </a:ln>
          </p:spPr>
        </p:pic>
        <p:pic>
          <p:nvPicPr>
            <p:cNvPr id="3079" name="Picture 7"/>
            <p:cNvPicPr>
              <a:picLocks noChangeAspect="1" noChangeArrowheads="1"/>
            </p:cNvPicPr>
            <p:nvPr/>
          </p:nvPicPr>
          <p:blipFill>
            <a:blip r:embed="rId9" cstate="print"/>
            <a:srcRect/>
            <a:stretch>
              <a:fillRect/>
            </a:stretch>
          </p:blipFill>
          <p:spPr bwMode="auto">
            <a:xfrm>
              <a:off x="7668344" y="1628800"/>
              <a:ext cx="1008112" cy="1008112"/>
            </a:xfrm>
            <a:prstGeom prst="rect">
              <a:avLst/>
            </a:prstGeom>
            <a:noFill/>
            <a:ln w="9525">
              <a:noFill/>
              <a:miter lim="800000"/>
              <a:headEnd/>
              <a:tailEnd/>
            </a:ln>
          </p:spPr>
        </p:pic>
        <p:pic>
          <p:nvPicPr>
            <p:cNvPr id="3080" name="Picture 8"/>
            <p:cNvPicPr>
              <a:picLocks noChangeAspect="1" noChangeArrowheads="1"/>
            </p:cNvPicPr>
            <p:nvPr/>
          </p:nvPicPr>
          <p:blipFill>
            <a:blip r:embed="rId10" cstate="print"/>
            <a:srcRect/>
            <a:stretch>
              <a:fillRect/>
            </a:stretch>
          </p:blipFill>
          <p:spPr bwMode="auto">
            <a:xfrm>
              <a:off x="7668344" y="2852936"/>
              <a:ext cx="1366843" cy="432048"/>
            </a:xfrm>
            <a:prstGeom prst="rect">
              <a:avLst/>
            </a:prstGeom>
            <a:noFill/>
            <a:ln w="9525">
              <a:noFill/>
              <a:miter lim="800000"/>
              <a:headEnd/>
              <a:tailEnd/>
            </a:ln>
          </p:spPr>
        </p:pic>
        <p:pic>
          <p:nvPicPr>
            <p:cNvPr id="3082" name="Picture 10"/>
            <p:cNvPicPr>
              <a:picLocks noChangeAspect="1" noChangeArrowheads="1"/>
            </p:cNvPicPr>
            <p:nvPr/>
          </p:nvPicPr>
          <p:blipFill>
            <a:blip r:embed="rId11" cstate="print"/>
            <a:srcRect/>
            <a:stretch>
              <a:fillRect/>
            </a:stretch>
          </p:blipFill>
          <p:spPr bwMode="auto">
            <a:xfrm>
              <a:off x="7884368" y="3501008"/>
              <a:ext cx="792088" cy="818491"/>
            </a:xfrm>
            <a:prstGeom prst="rect">
              <a:avLst/>
            </a:prstGeom>
            <a:noFill/>
            <a:ln w="9525">
              <a:noFill/>
              <a:miter lim="800000"/>
              <a:headEnd/>
              <a:tailEnd/>
            </a:ln>
          </p:spPr>
        </p:pic>
        <p:pic>
          <p:nvPicPr>
            <p:cNvPr id="3083" name="Picture 11"/>
            <p:cNvPicPr>
              <a:picLocks noChangeAspect="1" noChangeArrowheads="1"/>
            </p:cNvPicPr>
            <p:nvPr/>
          </p:nvPicPr>
          <p:blipFill>
            <a:blip r:embed="rId12" cstate="print"/>
            <a:srcRect/>
            <a:stretch>
              <a:fillRect/>
            </a:stretch>
          </p:blipFill>
          <p:spPr bwMode="auto">
            <a:xfrm>
              <a:off x="7092280" y="4365104"/>
              <a:ext cx="936104" cy="936104"/>
            </a:xfrm>
            <a:prstGeom prst="rect">
              <a:avLst/>
            </a:prstGeom>
            <a:noFill/>
            <a:ln w="9525">
              <a:noFill/>
              <a:miter lim="800000"/>
              <a:headEnd/>
              <a:tailEnd/>
            </a:ln>
          </p:spPr>
        </p:pic>
        <p:pic>
          <p:nvPicPr>
            <p:cNvPr id="3084" name="Picture 12"/>
            <p:cNvPicPr>
              <a:picLocks noChangeAspect="1" noChangeArrowheads="1"/>
            </p:cNvPicPr>
            <p:nvPr/>
          </p:nvPicPr>
          <p:blipFill>
            <a:blip r:embed="rId13" cstate="print"/>
            <a:srcRect/>
            <a:stretch>
              <a:fillRect/>
            </a:stretch>
          </p:blipFill>
          <p:spPr bwMode="auto">
            <a:xfrm>
              <a:off x="6228184" y="4797152"/>
              <a:ext cx="666750" cy="666750"/>
            </a:xfrm>
            <a:prstGeom prst="rect">
              <a:avLst/>
            </a:prstGeom>
            <a:noFill/>
            <a:ln w="9525">
              <a:noFill/>
              <a:miter lim="800000"/>
              <a:headEnd/>
              <a:tailEnd/>
            </a:ln>
          </p:spPr>
        </p:pic>
        <p:pic>
          <p:nvPicPr>
            <p:cNvPr id="3085" name="Picture 13"/>
            <p:cNvPicPr>
              <a:picLocks noChangeAspect="1" noChangeArrowheads="1"/>
            </p:cNvPicPr>
            <p:nvPr/>
          </p:nvPicPr>
          <p:blipFill>
            <a:blip r:embed="rId14" cstate="print"/>
            <a:srcRect/>
            <a:stretch>
              <a:fillRect/>
            </a:stretch>
          </p:blipFill>
          <p:spPr bwMode="auto">
            <a:xfrm>
              <a:off x="4788024" y="4725144"/>
              <a:ext cx="1251069" cy="463103"/>
            </a:xfrm>
            <a:prstGeom prst="rect">
              <a:avLst/>
            </a:prstGeom>
            <a:noFill/>
            <a:ln w="9525">
              <a:noFill/>
              <a:miter lim="800000"/>
              <a:headEnd/>
              <a:tailEnd/>
            </a:ln>
          </p:spPr>
        </p:pic>
        <p:pic>
          <p:nvPicPr>
            <p:cNvPr id="3086" name="Picture 14"/>
            <p:cNvPicPr>
              <a:picLocks noChangeAspect="1" noChangeArrowheads="1"/>
            </p:cNvPicPr>
            <p:nvPr/>
          </p:nvPicPr>
          <p:blipFill>
            <a:blip r:embed="rId15" cstate="print"/>
            <a:srcRect/>
            <a:stretch>
              <a:fillRect/>
            </a:stretch>
          </p:blipFill>
          <p:spPr bwMode="auto">
            <a:xfrm>
              <a:off x="4067944" y="4149080"/>
              <a:ext cx="1351214" cy="467295"/>
            </a:xfrm>
            <a:prstGeom prst="rect">
              <a:avLst/>
            </a:prstGeom>
            <a:noFill/>
            <a:ln w="9525">
              <a:noFill/>
              <a:miter lim="800000"/>
              <a:headEnd/>
              <a:tailEnd/>
            </a:ln>
          </p:spPr>
        </p:pic>
        <p:pic>
          <p:nvPicPr>
            <p:cNvPr id="3088" name="Picture 16"/>
            <p:cNvPicPr>
              <a:picLocks noChangeAspect="1" noChangeArrowheads="1"/>
            </p:cNvPicPr>
            <p:nvPr/>
          </p:nvPicPr>
          <p:blipFill>
            <a:blip r:embed="rId16" cstate="print"/>
            <a:srcRect/>
            <a:stretch>
              <a:fillRect/>
            </a:stretch>
          </p:blipFill>
          <p:spPr bwMode="auto">
            <a:xfrm>
              <a:off x="4499992" y="1340768"/>
              <a:ext cx="1152128" cy="449297"/>
            </a:xfrm>
            <a:prstGeom prst="rect">
              <a:avLst/>
            </a:prstGeom>
            <a:noFill/>
            <a:ln w="9525">
              <a:noFill/>
              <a:miter lim="800000"/>
              <a:headEnd/>
              <a:tailEnd/>
            </a:ln>
          </p:spPr>
        </p:pic>
        <p:pic>
          <p:nvPicPr>
            <p:cNvPr id="3089" name="Picture 17"/>
            <p:cNvPicPr>
              <a:picLocks noChangeAspect="1" noChangeArrowheads="1"/>
            </p:cNvPicPr>
            <p:nvPr/>
          </p:nvPicPr>
          <p:blipFill>
            <a:blip r:embed="rId17" cstate="print"/>
            <a:srcRect/>
            <a:stretch>
              <a:fillRect/>
            </a:stretch>
          </p:blipFill>
          <p:spPr bwMode="auto">
            <a:xfrm>
              <a:off x="4067944" y="1916832"/>
              <a:ext cx="1323225" cy="360040"/>
            </a:xfrm>
            <a:prstGeom prst="rect">
              <a:avLst/>
            </a:prstGeom>
            <a:noFill/>
            <a:ln w="9525">
              <a:noFill/>
              <a:miter lim="800000"/>
              <a:headEnd/>
              <a:tailEnd/>
            </a:ln>
          </p:spPr>
        </p:pic>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a:grpSpLocks/>
          </p:cNvGrpSpPr>
          <p:nvPr/>
        </p:nvGrpSpPr>
        <p:grpSpPr bwMode="auto">
          <a:xfrm>
            <a:off x="179512" y="4016097"/>
            <a:ext cx="711193" cy="844512"/>
            <a:chOff x="3596462" y="1327844"/>
            <a:chExt cx="711147" cy="844424"/>
          </a:xfrm>
        </p:grpSpPr>
        <p:grpSp>
          <p:nvGrpSpPr>
            <p:cNvPr id="4" name="Group 62"/>
            <p:cNvGrpSpPr>
              <a:grpSpLocks/>
            </p:cNvGrpSpPr>
            <p:nvPr/>
          </p:nvGrpSpPr>
          <p:grpSpPr bwMode="auto">
            <a:xfrm>
              <a:off x="3920282" y="1327844"/>
              <a:ext cx="387327" cy="539119"/>
              <a:chOff x="0" y="0"/>
              <a:chExt cx="347" cy="482"/>
            </a:xfrm>
          </p:grpSpPr>
          <p:sp>
            <p:nvSpPr>
              <p:cNvPr id="6" name="Oval 63"/>
              <p:cNvSpPr>
                <a:spLocks/>
              </p:cNvSpPr>
              <p:nvPr/>
            </p:nvSpPr>
            <p:spPr bwMode="auto">
              <a:xfrm>
                <a:off x="112" y="0"/>
                <a:ext cx="121" cy="111"/>
              </a:xfrm>
              <a:prstGeom prst="ellipse">
                <a:avLst/>
              </a:prstGeom>
              <a:noFill/>
              <a:ln w="25400">
                <a:solidFill>
                  <a:srgbClr val="000000"/>
                </a:solidFill>
                <a:round/>
                <a:headEnd/>
                <a:tailEnd/>
              </a:ln>
            </p:spPr>
            <p:txBody>
              <a:bodyPr lIns="0" tIns="0" rIns="0" bIns="0">
                <a:prstTxWarp prst="textNoShape">
                  <a:avLst/>
                </a:prstTxWarp>
              </a:bodyPr>
              <a:lstStyle/>
              <a:p>
                <a:endParaRPr lang="en-US">
                  <a:latin typeface="Lucida Sans Unicode" pitchFamily="-65" charset="-52"/>
                </a:endParaRPr>
              </a:p>
            </p:txBody>
          </p:sp>
          <p:sp>
            <p:nvSpPr>
              <p:cNvPr id="7" name="Line 64"/>
              <p:cNvSpPr>
                <a:spLocks noChangeShapeType="1"/>
              </p:cNvSpPr>
              <p:nvPr/>
            </p:nvSpPr>
            <p:spPr bwMode="auto">
              <a:xfrm flipH="1">
                <a:off x="172" y="105"/>
                <a:ext cx="5" cy="29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8" name="Line 65"/>
              <p:cNvSpPr>
                <a:spLocks noChangeShapeType="1"/>
              </p:cNvSpPr>
              <p:nvPr/>
            </p:nvSpPr>
            <p:spPr bwMode="auto">
              <a:xfrm>
                <a:off x="75" y="225"/>
                <a:ext cx="204"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9" name="Line 66"/>
              <p:cNvSpPr>
                <a:spLocks noChangeShapeType="1"/>
              </p:cNvSpPr>
              <p:nvPr/>
            </p:nvSpPr>
            <p:spPr bwMode="auto">
              <a:xfrm>
                <a:off x="169" y="351"/>
                <a:ext cx="178" cy="13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0" name="Line 67"/>
              <p:cNvSpPr>
                <a:spLocks noChangeShapeType="1"/>
              </p:cNvSpPr>
              <p:nvPr/>
            </p:nvSpPr>
            <p:spPr bwMode="auto">
              <a:xfrm flipH="1">
                <a:off x="0" y="376"/>
                <a:ext cx="171" cy="96"/>
              </a:xfrm>
              <a:prstGeom prst="line">
                <a:avLst/>
              </a:prstGeom>
              <a:noFill/>
              <a:ln w="38100">
                <a:solidFill>
                  <a:srgbClr val="000000"/>
                </a:solidFill>
                <a:round/>
                <a:headEnd/>
                <a:tailEnd/>
              </a:ln>
            </p:spPr>
            <p:txBody>
              <a:bodyPr>
                <a:prstTxWarp prst="textNoShape">
                  <a:avLst/>
                </a:prstTxWarp>
              </a:bodyPr>
              <a:lstStyle/>
              <a:p>
                <a:endParaRPr lang="en-US"/>
              </a:p>
            </p:txBody>
          </p:sp>
        </p:grpSp>
        <p:sp>
          <p:nvSpPr>
            <p:cNvPr id="5" name="TextBox 5"/>
            <p:cNvSpPr txBox="1">
              <a:spLocks noChangeArrowheads="1"/>
            </p:cNvSpPr>
            <p:nvPr/>
          </p:nvSpPr>
          <p:spPr bwMode="auto">
            <a:xfrm>
              <a:off x="3596462" y="1802974"/>
              <a:ext cx="184654" cy="369294"/>
            </a:xfrm>
            <a:prstGeom prst="rect">
              <a:avLst/>
            </a:prstGeom>
            <a:noFill/>
            <a:ln w="9525">
              <a:noFill/>
              <a:miter lim="800000"/>
              <a:headEnd/>
              <a:tailEnd/>
            </a:ln>
          </p:spPr>
          <p:txBody>
            <a:bodyPr wrap="none">
              <a:prstTxWarp prst="textNoShape">
                <a:avLst/>
              </a:prstTxWarp>
              <a:spAutoFit/>
            </a:bodyPr>
            <a:lstStyle/>
            <a:p>
              <a:endParaRPr lang="en-US" dirty="0">
                <a:latin typeface="Lucida Sans Unicode" pitchFamily="-65" charset="-52"/>
              </a:endParaRPr>
            </a:p>
          </p:txBody>
        </p:sp>
      </p:grpSp>
      <p:sp>
        <p:nvSpPr>
          <p:cNvPr id="29" name="TextBox 42"/>
          <p:cNvSpPr txBox="1">
            <a:spLocks noChangeArrowheads="1"/>
          </p:cNvSpPr>
          <p:nvPr/>
        </p:nvSpPr>
        <p:spPr bwMode="auto">
          <a:xfrm>
            <a:off x="5780235" y="4880193"/>
            <a:ext cx="2376264" cy="1384995"/>
          </a:xfrm>
          <a:prstGeom prst="rect">
            <a:avLst/>
          </a:prstGeom>
          <a:noFill/>
          <a:ln w="9525">
            <a:noFill/>
            <a:miter lim="800000"/>
            <a:headEnd/>
            <a:tailEnd/>
          </a:ln>
        </p:spPr>
        <p:txBody>
          <a:bodyPr wrap="square">
            <a:prstTxWarp prst="textNoShape">
              <a:avLst/>
            </a:prstTxWarp>
            <a:spAutoFit/>
          </a:bodyPr>
          <a:lstStyle/>
          <a:p>
            <a:r>
              <a:rPr lang="en-US" sz="1400" dirty="0" smtClean="0">
                <a:latin typeface="Lucida Sans Unicode" pitchFamily="-65" charset="-52"/>
              </a:rPr>
              <a:t>Available to other faculties, students and institutions.  </a:t>
            </a:r>
          </a:p>
          <a:p>
            <a:endParaRPr lang="en-US" sz="1400" dirty="0">
              <a:latin typeface="Lucida Sans Unicode" pitchFamily="-65" charset="-52"/>
            </a:endParaRPr>
          </a:p>
          <a:p>
            <a:r>
              <a:rPr lang="en-US" sz="1400" dirty="0" smtClean="0">
                <a:latin typeface="Lucida Sans Unicode" pitchFamily="-65" charset="-52"/>
              </a:rPr>
              <a:t>Other educators can </a:t>
            </a:r>
            <a:r>
              <a:rPr lang="en-US" sz="1400" dirty="0">
                <a:latin typeface="Lucida Sans Unicode" pitchFamily="-65" charset="-52"/>
              </a:rPr>
              <a:t>now</a:t>
            </a:r>
            <a:r>
              <a:rPr lang="en-US" sz="1400" dirty="0" smtClean="0">
                <a:latin typeface="Lucida Sans Unicode" pitchFamily="-65" charset="-52"/>
              </a:rPr>
              <a:t> discover and reuse.</a:t>
            </a:r>
            <a:endParaRPr lang="en-US" sz="1400" dirty="0">
              <a:latin typeface="Lucida Sans Unicode" pitchFamily="-65" charset="-52"/>
            </a:endParaRPr>
          </a:p>
        </p:txBody>
      </p:sp>
      <p:sp>
        <p:nvSpPr>
          <p:cNvPr id="42" name="AutoShape 36"/>
          <p:cNvSpPr>
            <a:spLocks/>
          </p:cNvSpPr>
          <p:nvPr/>
        </p:nvSpPr>
        <p:spPr bwMode="auto">
          <a:xfrm>
            <a:off x="2889207" y="3447092"/>
            <a:ext cx="792088" cy="713021"/>
          </a:xfrm>
          <a:prstGeom prst="triangle">
            <a:avLst>
              <a:gd name="adj" fmla="val 50000"/>
            </a:avLst>
          </a:prstGeom>
          <a:ln>
            <a:headEnd/>
            <a:tailEnd/>
          </a:ln>
        </p:spPr>
        <p:style>
          <a:lnRef idx="1">
            <a:schemeClr val="accent5"/>
          </a:lnRef>
          <a:fillRef idx="3">
            <a:schemeClr val="accent5"/>
          </a:fillRef>
          <a:effectRef idx="2">
            <a:schemeClr val="accent5"/>
          </a:effectRef>
          <a:fontRef idx="minor">
            <a:schemeClr val="lt1"/>
          </a:fontRef>
        </p:style>
        <p:txBody>
          <a:bodyPr lIns="0" tIns="0" rIns="0" bIns="0">
            <a:prstTxWarp prst="textNoShape">
              <a:avLst/>
            </a:prstTxWarp>
          </a:bodyPr>
          <a:lstStyle/>
          <a:p>
            <a:endParaRPr lang="en-US">
              <a:latin typeface="Lucida Sans Unicode" pitchFamily="-65" charset="-52"/>
            </a:endParaRPr>
          </a:p>
        </p:txBody>
      </p:sp>
      <p:sp>
        <p:nvSpPr>
          <p:cNvPr id="43" name="TextBox 20"/>
          <p:cNvSpPr txBox="1">
            <a:spLocks noChangeArrowheads="1"/>
          </p:cNvSpPr>
          <p:nvPr/>
        </p:nvSpPr>
        <p:spPr bwMode="auto">
          <a:xfrm>
            <a:off x="2555776" y="4212957"/>
            <a:ext cx="1669047" cy="523220"/>
          </a:xfrm>
          <a:prstGeom prst="rect">
            <a:avLst/>
          </a:prstGeom>
          <a:noFill/>
          <a:ln w="9525">
            <a:noFill/>
            <a:miter lim="800000"/>
            <a:headEnd/>
            <a:tailEnd/>
          </a:ln>
        </p:spPr>
        <p:txBody>
          <a:bodyPr wrap="none">
            <a:prstTxWarp prst="textNoShape">
              <a:avLst/>
            </a:prstTxWarp>
            <a:spAutoFit/>
          </a:bodyPr>
          <a:lstStyle/>
          <a:p>
            <a:pPr algn="ctr"/>
            <a:r>
              <a:rPr lang="en-US" sz="1400" dirty="0">
                <a:latin typeface="Lucida Sans Unicode" pitchFamily="-65" charset="-52"/>
              </a:rPr>
              <a:t>Learning </a:t>
            </a:r>
            <a:r>
              <a:rPr lang="en-US" sz="1400" dirty="0" smtClean="0">
                <a:latin typeface="Lucida Sans Unicode" pitchFamily="-65" charset="-52"/>
              </a:rPr>
              <a:t>activity </a:t>
            </a:r>
            <a:br>
              <a:rPr lang="en-US" sz="1400" dirty="0" smtClean="0">
                <a:latin typeface="Lucida Sans Unicode" pitchFamily="-65" charset="-52"/>
              </a:rPr>
            </a:br>
            <a:r>
              <a:rPr lang="en-US" sz="1400" dirty="0" smtClean="0">
                <a:latin typeface="Lucida Sans Unicode" pitchFamily="-65" charset="-52"/>
              </a:rPr>
              <a:t>or resource</a:t>
            </a:r>
            <a:endParaRPr lang="en-US" sz="1400" dirty="0">
              <a:latin typeface="Lucida Sans Unicode" pitchFamily="-65" charset="-52"/>
            </a:endParaRPr>
          </a:p>
        </p:txBody>
      </p:sp>
      <p:sp>
        <p:nvSpPr>
          <p:cNvPr id="41" name="TextBox 16"/>
          <p:cNvSpPr txBox="1">
            <a:spLocks noChangeArrowheads="1"/>
          </p:cNvSpPr>
          <p:nvPr/>
        </p:nvSpPr>
        <p:spPr bwMode="auto">
          <a:xfrm>
            <a:off x="1430010" y="4140909"/>
            <a:ext cx="184666" cy="267551"/>
          </a:xfrm>
          <a:prstGeom prst="rect">
            <a:avLst/>
          </a:prstGeom>
          <a:noFill/>
          <a:ln w="9525">
            <a:noFill/>
            <a:miter lim="800000"/>
            <a:headEnd/>
            <a:tailEnd/>
          </a:ln>
        </p:spPr>
        <p:txBody>
          <a:bodyPr wrap="none">
            <a:prstTxWarp prst="textNoShape">
              <a:avLst/>
            </a:prstTxWarp>
            <a:spAutoFit/>
          </a:bodyPr>
          <a:lstStyle/>
          <a:p>
            <a:endParaRPr lang="en-US" dirty="0">
              <a:latin typeface="Lucida Sans Unicode" pitchFamily="-65" charset="-52"/>
            </a:endParaRPr>
          </a:p>
        </p:txBody>
      </p:sp>
      <p:grpSp>
        <p:nvGrpSpPr>
          <p:cNvPr id="2" name="Group 1"/>
          <p:cNvGrpSpPr/>
          <p:nvPr/>
        </p:nvGrpSpPr>
        <p:grpSpPr>
          <a:xfrm>
            <a:off x="1017002" y="4003051"/>
            <a:ext cx="1296141" cy="405409"/>
            <a:chOff x="1017002" y="3343946"/>
            <a:chExt cx="1296141" cy="405409"/>
          </a:xfrm>
        </p:grpSpPr>
        <p:cxnSp>
          <p:nvCxnSpPr>
            <p:cNvPr id="40" name="Straight Arrow Connector 39"/>
            <p:cNvCxnSpPr/>
            <p:nvPr/>
          </p:nvCxnSpPr>
          <p:spPr bwMode="auto">
            <a:xfrm>
              <a:off x="1017002" y="3747767"/>
              <a:ext cx="129614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20"/>
            <p:cNvSpPr txBox="1">
              <a:spLocks noChangeArrowheads="1"/>
            </p:cNvSpPr>
            <p:nvPr/>
          </p:nvSpPr>
          <p:spPr bwMode="auto">
            <a:xfrm>
              <a:off x="1213029" y="3343946"/>
              <a:ext cx="838691" cy="307777"/>
            </a:xfrm>
            <a:prstGeom prst="rect">
              <a:avLst/>
            </a:prstGeom>
            <a:noFill/>
            <a:ln w="9525">
              <a:noFill/>
              <a:miter lim="800000"/>
              <a:headEnd/>
              <a:tailEnd/>
            </a:ln>
          </p:spPr>
          <p:txBody>
            <a:bodyPr wrap="none">
              <a:prstTxWarp prst="textNoShape">
                <a:avLst/>
              </a:prstTxWarp>
              <a:spAutoFit/>
            </a:bodyPr>
            <a:lstStyle/>
            <a:p>
              <a:r>
                <a:rPr lang="en-US" sz="1400" dirty="0" smtClean="0">
                  <a:latin typeface="Lucida Sans Unicode" pitchFamily="-65" charset="-52"/>
                </a:rPr>
                <a:t>Creates</a:t>
              </a:r>
              <a:endParaRPr lang="en-US" sz="1400" dirty="0">
                <a:latin typeface="Lucida Sans Unicode" pitchFamily="-65" charset="-52"/>
              </a:endParaRPr>
            </a:p>
          </p:txBody>
        </p:sp>
      </p:grpSp>
      <p:grpSp>
        <p:nvGrpSpPr>
          <p:cNvPr id="11" name="Group 10"/>
          <p:cNvGrpSpPr/>
          <p:nvPr/>
        </p:nvGrpSpPr>
        <p:grpSpPr>
          <a:xfrm>
            <a:off x="4399146" y="4406872"/>
            <a:ext cx="1468998" cy="623455"/>
            <a:chOff x="4399146" y="3747767"/>
            <a:chExt cx="1468998" cy="623455"/>
          </a:xfrm>
        </p:grpSpPr>
        <p:cxnSp>
          <p:nvCxnSpPr>
            <p:cNvPr id="288" name="Straight Arrow Connector 287"/>
            <p:cNvCxnSpPr/>
            <p:nvPr/>
          </p:nvCxnSpPr>
          <p:spPr bwMode="auto">
            <a:xfrm>
              <a:off x="4399146" y="3747767"/>
              <a:ext cx="1296143"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9" name="TextBox 20"/>
            <p:cNvSpPr txBox="1">
              <a:spLocks noChangeArrowheads="1"/>
            </p:cNvSpPr>
            <p:nvPr/>
          </p:nvSpPr>
          <p:spPr bwMode="auto">
            <a:xfrm>
              <a:off x="4430214" y="3848002"/>
              <a:ext cx="1437930" cy="523220"/>
            </a:xfrm>
            <a:prstGeom prst="rect">
              <a:avLst/>
            </a:prstGeom>
            <a:noFill/>
            <a:ln w="9525">
              <a:noFill/>
              <a:miter lim="800000"/>
              <a:headEnd/>
              <a:tailEnd/>
            </a:ln>
          </p:spPr>
          <p:txBody>
            <a:bodyPr wrap="square">
              <a:prstTxWarp prst="textNoShape">
                <a:avLst/>
              </a:prstTxWarp>
              <a:spAutoFit/>
            </a:bodyPr>
            <a:lstStyle/>
            <a:p>
              <a:r>
                <a:rPr lang="en-US" sz="1400" dirty="0" smtClean="0">
                  <a:latin typeface="Lucida Sans Unicode" pitchFamily="-65" charset="-52"/>
                </a:rPr>
                <a:t>Publishes as OER on web</a:t>
              </a:r>
              <a:endParaRPr lang="en-US" sz="1400" dirty="0">
                <a:latin typeface="Lucida Sans Unicode" pitchFamily="-65" charset="-52"/>
              </a:endParaRPr>
            </a:p>
          </p:txBody>
        </p:sp>
      </p:grpSp>
      <p:sp>
        <p:nvSpPr>
          <p:cNvPr id="297" name="TextBox 296"/>
          <p:cNvSpPr txBox="1"/>
          <p:nvPr/>
        </p:nvSpPr>
        <p:spPr>
          <a:xfrm>
            <a:off x="4608004" y="6536377"/>
            <a:ext cx="4068452" cy="276999"/>
          </a:xfrm>
          <a:prstGeom prst="rect">
            <a:avLst/>
          </a:prstGeom>
          <a:noFill/>
        </p:spPr>
        <p:txBody>
          <a:bodyPr wrap="square" rtlCol="0">
            <a:spAutoFit/>
          </a:bodyPr>
          <a:lstStyle/>
          <a:p>
            <a:r>
              <a:rPr lang="en-ZA" sz="1200" dirty="0" smtClean="0"/>
              <a:t>Adapted from </a:t>
            </a:r>
            <a:r>
              <a:rPr lang="en-GB" sz="1200" dirty="0" err="1" smtClean="0"/>
              <a:t>Conole</a:t>
            </a:r>
            <a:r>
              <a:rPr lang="en-GB" sz="1200" dirty="0" smtClean="0"/>
              <a:t>, G., </a:t>
            </a:r>
            <a:r>
              <a:rPr lang="en-GB" sz="1200" dirty="0" err="1" smtClean="0"/>
              <a:t>McAndrew</a:t>
            </a:r>
            <a:r>
              <a:rPr lang="en-GB" sz="1200" dirty="0" smtClean="0"/>
              <a:t>, P. &amp; </a:t>
            </a:r>
            <a:r>
              <a:rPr lang="en-GB" sz="1200" dirty="0" err="1" smtClean="0"/>
              <a:t>Dimitriadis</a:t>
            </a:r>
            <a:r>
              <a:rPr lang="en-GB" sz="1200" dirty="0" smtClean="0"/>
              <a:t>, Y., 2010</a:t>
            </a:r>
            <a:endParaRPr lang="en-ZA" sz="1200" dirty="0"/>
          </a:p>
        </p:txBody>
      </p:sp>
      <p:grpSp>
        <p:nvGrpSpPr>
          <p:cNvPr id="36" name="Group 30"/>
          <p:cNvGrpSpPr>
            <a:grpSpLocks/>
          </p:cNvGrpSpPr>
          <p:nvPr/>
        </p:nvGrpSpPr>
        <p:grpSpPr bwMode="auto">
          <a:xfrm>
            <a:off x="1763688" y="4808185"/>
            <a:ext cx="1521555" cy="972111"/>
            <a:chOff x="1882326" y="2043128"/>
            <a:chExt cx="985669" cy="971634"/>
          </a:xfrm>
        </p:grpSpPr>
        <p:cxnSp>
          <p:nvCxnSpPr>
            <p:cNvPr id="38" name="Straight Arrow Connector 37"/>
            <p:cNvCxnSpPr/>
            <p:nvPr/>
          </p:nvCxnSpPr>
          <p:spPr>
            <a:xfrm>
              <a:off x="2867995" y="2043128"/>
              <a:ext cx="0" cy="7520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4" name="TextBox 16"/>
            <p:cNvSpPr txBox="1">
              <a:spLocks noChangeArrowheads="1"/>
            </p:cNvSpPr>
            <p:nvPr/>
          </p:nvSpPr>
          <p:spPr bwMode="auto">
            <a:xfrm>
              <a:off x="1882326" y="2061123"/>
              <a:ext cx="886294" cy="953639"/>
            </a:xfrm>
            <a:prstGeom prst="rect">
              <a:avLst/>
            </a:prstGeom>
            <a:noFill/>
            <a:ln w="9525">
              <a:noFill/>
              <a:miter lim="800000"/>
              <a:headEnd/>
              <a:tailEnd/>
            </a:ln>
          </p:spPr>
          <p:txBody>
            <a:bodyPr wrap="square">
              <a:prstTxWarp prst="textNoShape">
                <a:avLst/>
              </a:prstTxWarp>
              <a:spAutoFit/>
            </a:bodyPr>
            <a:lstStyle/>
            <a:p>
              <a:r>
                <a:rPr lang="en-US" sz="1400" dirty="0" smtClean="0">
                  <a:latin typeface="Lucida Sans Unicode" pitchFamily="-65" charset="-52"/>
                </a:rPr>
                <a:t>Shares </a:t>
              </a:r>
            </a:p>
            <a:p>
              <a:r>
                <a:rPr lang="en-US" sz="1400" dirty="0" smtClean="0">
                  <a:latin typeface="Lucida Sans Unicode" pitchFamily="-65" charset="-52"/>
                </a:rPr>
                <a:t>with students</a:t>
              </a:r>
            </a:p>
            <a:p>
              <a:r>
                <a:rPr lang="en-US" sz="1400" dirty="0" smtClean="0">
                  <a:latin typeface="Lucida Sans Unicode" pitchFamily="-65" charset="-52"/>
                </a:rPr>
                <a:t>and other faculty</a:t>
              </a:r>
              <a:endParaRPr lang="en-US" sz="1400" dirty="0">
                <a:latin typeface="Lucida Sans Unicode" pitchFamily="-65" charset="-52"/>
              </a:endParaRPr>
            </a:p>
          </p:txBody>
        </p:sp>
      </p:grpSp>
      <p:grpSp>
        <p:nvGrpSpPr>
          <p:cNvPr id="12" name="Group 11"/>
          <p:cNvGrpSpPr/>
          <p:nvPr/>
        </p:nvGrpSpPr>
        <p:grpSpPr>
          <a:xfrm>
            <a:off x="6068550" y="3959129"/>
            <a:ext cx="1440160" cy="716814"/>
            <a:chOff x="5220072" y="4880810"/>
            <a:chExt cx="1440160" cy="716814"/>
          </a:xfrm>
        </p:grpSpPr>
        <p:grpSp>
          <p:nvGrpSpPr>
            <p:cNvPr id="28" name="Group 62"/>
            <p:cNvGrpSpPr>
              <a:grpSpLocks/>
            </p:cNvGrpSpPr>
            <p:nvPr/>
          </p:nvGrpSpPr>
          <p:grpSpPr bwMode="auto">
            <a:xfrm>
              <a:off x="5508104" y="4906346"/>
              <a:ext cx="387377" cy="538878"/>
              <a:chOff x="0" y="0"/>
              <a:chExt cx="347" cy="482"/>
            </a:xfrm>
          </p:grpSpPr>
          <p:sp>
            <p:nvSpPr>
              <p:cNvPr id="30" name="Oval 63"/>
              <p:cNvSpPr>
                <a:spLocks/>
              </p:cNvSpPr>
              <p:nvPr/>
            </p:nvSpPr>
            <p:spPr bwMode="auto">
              <a:xfrm>
                <a:off x="112" y="0"/>
                <a:ext cx="121" cy="111"/>
              </a:xfrm>
              <a:prstGeom prst="ellipse">
                <a:avLst/>
              </a:prstGeom>
              <a:noFill/>
              <a:ln w="25400">
                <a:solidFill>
                  <a:srgbClr val="000000"/>
                </a:solidFill>
                <a:round/>
                <a:headEnd/>
                <a:tailEnd/>
              </a:ln>
            </p:spPr>
            <p:txBody>
              <a:bodyPr lIns="0" tIns="0" rIns="0" bIns="0">
                <a:prstTxWarp prst="textNoShape">
                  <a:avLst/>
                </a:prstTxWarp>
              </a:bodyPr>
              <a:lstStyle/>
              <a:p>
                <a:endParaRPr lang="en-US">
                  <a:latin typeface="Lucida Sans Unicode" pitchFamily="-65" charset="-52"/>
                </a:endParaRPr>
              </a:p>
            </p:txBody>
          </p:sp>
          <p:sp>
            <p:nvSpPr>
              <p:cNvPr id="31" name="Line 64"/>
              <p:cNvSpPr>
                <a:spLocks noChangeShapeType="1"/>
              </p:cNvSpPr>
              <p:nvPr/>
            </p:nvSpPr>
            <p:spPr bwMode="auto">
              <a:xfrm flipH="1">
                <a:off x="172" y="105"/>
                <a:ext cx="5" cy="29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32" name="Line 65"/>
              <p:cNvSpPr>
                <a:spLocks noChangeShapeType="1"/>
              </p:cNvSpPr>
              <p:nvPr/>
            </p:nvSpPr>
            <p:spPr bwMode="auto">
              <a:xfrm>
                <a:off x="75" y="225"/>
                <a:ext cx="204"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33" name="Line 66"/>
              <p:cNvSpPr>
                <a:spLocks noChangeShapeType="1"/>
              </p:cNvSpPr>
              <p:nvPr/>
            </p:nvSpPr>
            <p:spPr bwMode="auto">
              <a:xfrm>
                <a:off x="169" y="351"/>
                <a:ext cx="178" cy="13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34" name="Line 67"/>
              <p:cNvSpPr>
                <a:spLocks noChangeShapeType="1"/>
              </p:cNvSpPr>
              <p:nvPr/>
            </p:nvSpPr>
            <p:spPr bwMode="auto">
              <a:xfrm flipH="1">
                <a:off x="0" y="376"/>
                <a:ext cx="171" cy="96"/>
              </a:xfrm>
              <a:prstGeom prst="line">
                <a:avLst/>
              </a:prstGeom>
              <a:noFill/>
              <a:ln w="38100">
                <a:solidFill>
                  <a:srgbClr val="000000"/>
                </a:solidFill>
                <a:round/>
                <a:headEnd/>
                <a:tailEnd/>
              </a:ln>
            </p:spPr>
            <p:txBody>
              <a:bodyPr>
                <a:prstTxWarp prst="textNoShape">
                  <a:avLst/>
                </a:prstTxWarp>
              </a:bodyPr>
              <a:lstStyle/>
              <a:p>
                <a:endParaRPr lang="en-US"/>
              </a:p>
            </p:txBody>
          </p:sp>
        </p:grpSp>
        <p:grpSp>
          <p:nvGrpSpPr>
            <p:cNvPr id="45" name="Group 62"/>
            <p:cNvGrpSpPr>
              <a:grpSpLocks/>
            </p:cNvGrpSpPr>
            <p:nvPr/>
          </p:nvGrpSpPr>
          <p:grpSpPr bwMode="auto">
            <a:xfrm>
              <a:off x="5732512" y="5058746"/>
              <a:ext cx="387377" cy="538878"/>
              <a:chOff x="0" y="0"/>
              <a:chExt cx="347" cy="482"/>
            </a:xfrm>
          </p:grpSpPr>
          <p:sp>
            <p:nvSpPr>
              <p:cNvPr id="46" name="Oval 63"/>
              <p:cNvSpPr>
                <a:spLocks/>
              </p:cNvSpPr>
              <p:nvPr/>
            </p:nvSpPr>
            <p:spPr bwMode="auto">
              <a:xfrm>
                <a:off x="112" y="0"/>
                <a:ext cx="121" cy="111"/>
              </a:xfrm>
              <a:prstGeom prst="ellipse">
                <a:avLst/>
              </a:prstGeom>
              <a:noFill/>
              <a:ln w="25400">
                <a:solidFill>
                  <a:srgbClr val="000000"/>
                </a:solidFill>
                <a:round/>
                <a:headEnd/>
                <a:tailEnd/>
              </a:ln>
            </p:spPr>
            <p:txBody>
              <a:bodyPr lIns="0" tIns="0" rIns="0" bIns="0">
                <a:prstTxWarp prst="textNoShape">
                  <a:avLst/>
                </a:prstTxWarp>
              </a:bodyPr>
              <a:lstStyle/>
              <a:p>
                <a:endParaRPr lang="en-US">
                  <a:latin typeface="Lucida Sans Unicode" pitchFamily="-65" charset="-52"/>
                </a:endParaRPr>
              </a:p>
            </p:txBody>
          </p:sp>
          <p:sp>
            <p:nvSpPr>
              <p:cNvPr id="47" name="Line 64"/>
              <p:cNvSpPr>
                <a:spLocks noChangeShapeType="1"/>
              </p:cNvSpPr>
              <p:nvPr/>
            </p:nvSpPr>
            <p:spPr bwMode="auto">
              <a:xfrm flipH="1">
                <a:off x="172" y="105"/>
                <a:ext cx="5" cy="29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48" name="Line 65"/>
              <p:cNvSpPr>
                <a:spLocks noChangeShapeType="1"/>
              </p:cNvSpPr>
              <p:nvPr/>
            </p:nvSpPr>
            <p:spPr bwMode="auto">
              <a:xfrm>
                <a:off x="75" y="225"/>
                <a:ext cx="204"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49" name="Line 66"/>
              <p:cNvSpPr>
                <a:spLocks noChangeShapeType="1"/>
              </p:cNvSpPr>
              <p:nvPr/>
            </p:nvSpPr>
            <p:spPr bwMode="auto">
              <a:xfrm>
                <a:off x="169" y="351"/>
                <a:ext cx="178" cy="13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50" name="Line 67"/>
              <p:cNvSpPr>
                <a:spLocks noChangeShapeType="1"/>
              </p:cNvSpPr>
              <p:nvPr/>
            </p:nvSpPr>
            <p:spPr bwMode="auto">
              <a:xfrm flipH="1">
                <a:off x="0" y="376"/>
                <a:ext cx="171" cy="96"/>
              </a:xfrm>
              <a:prstGeom prst="line">
                <a:avLst/>
              </a:prstGeom>
              <a:noFill/>
              <a:ln w="38100">
                <a:solidFill>
                  <a:srgbClr val="000000"/>
                </a:solidFill>
                <a:round/>
                <a:headEnd/>
                <a:tailEnd/>
              </a:ln>
            </p:spPr>
            <p:txBody>
              <a:bodyPr>
                <a:prstTxWarp prst="textNoShape">
                  <a:avLst/>
                </a:prstTxWarp>
              </a:bodyPr>
              <a:lstStyle/>
              <a:p>
                <a:endParaRPr lang="en-US"/>
              </a:p>
            </p:txBody>
          </p:sp>
        </p:grpSp>
        <p:grpSp>
          <p:nvGrpSpPr>
            <p:cNvPr id="51" name="Group 62"/>
            <p:cNvGrpSpPr>
              <a:grpSpLocks/>
            </p:cNvGrpSpPr>
            <p:nvPr/>
          </p:nvGrpSpPr>
          <p:grpSpPr bwMode="auto">
            <a:xfrm>
              <a:off x="5220072" y="4993902"/>
              <a:ext cx="387377" cy="538878"/>
              <a:chOff x="0" y="0"/>
              <a:chExt cx="347" cy="482"/>
            </a:xfrm>
          </p:grpSpPr>
          <p:sp>
            <p:nvSpPr>
              <p:cNvPr id="52" name="Oval 63"/>
              <p:cNvSpPr>
                <a:spLocks/>
              </p:cNvSpPr>
              <p:nvPr/>
            </p:nvSpPr>
            <p:spPr bwMode="auto">
              <a:xfrm>
                <a:off x="112" y="0"/>
                <a:ext cx="121" cy="111"/>
              </a:xfrm>
              <a:prstGeom prst="ellipse">
                <a:avLst/>
              </a:prstGeom>
              <a:noFill/>
              <a:ln w="25400">
                <a:solidFill>
                  <a:srgbClr val="000000"/>
                </a:solidFill>
                <a:round/>
                <a:headEnd/>
                <a:tailEnd/>
              </a:ln>
            </p:spPr>
            <p:txBody>
              <a:bodyPr lIns="0" tIns="0" rIns="0" bIns="0">
                <a:prstTxWarp prst="textNoShape">
                  <a:avLst/>
                </a:prstTxWarp>
              </a:bodyPr>
              <a:lstStyle/>
              <a:p>
                <a:endParaRPr lang="en-US">
                  <a:latin typeface="Lucida Sans Unicode" pitchFamily="-65" charset="-52"/>
                </a:endParaRPr>
              </a:p>
            </p:txBody>
          </p:sp>
          <p:sp>
            <p:nvSpPr>
              <p:cNvPr id="53" name="Line 64"/>
              <p:cNvSpPr>
                <a:spLocks noChangeShapeType="1"/>
              </p:cNvSpPr>
              <p:nvPr/>
            </p:nvSpPr>
            <p:spPr bwMode="auto">
              <a:xfrm flipH="1">
                <a:off x="172" y="105"/>
                <a:ext cx="5" cy="29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54" name="Line 65"/>
              <p:cNvSpPr>
                <a:spLocks noChangeShapeType="1"/>
              </p:cNvSpPr>
              <p:nvPr/>
            </p:nvSpPr>
            <p:spPr bwMode="auto">
              <a:xfrm>
                <a:off x="75" y="225"/>
                <a:ext cx="204"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55" name="Line 66"/>
              <p:cNvSpPr>
                <a:spLocks noChangeShapeType="1"/>
              </p:cNvSpPr>
              <p:nvPr/>
            </p:nvSpPr>
            <p:spPr bwMode="auto">
              <a:xfrm>
                <a:off x="169" y="351"/>
                <a:ext cx="178" cy="13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56" name="Line 67"/>
              <p:cNvSpPr>
                <a:spLocks noChangeShapeType="1"/>
              </p:cNvSpPr>
              <p:nvPr/>
            </p:nvSpPr>
            <p:spPr bwMode="auto">
              <a:xfrm flipH="1">
                <a:off x="0" y="376"/>
                <a:ext cx="171" cy="96"/>
              </a:xfrm>
              <a:prstGeom prst="line">
                <a:avLst/>
              </a:prstGeom>
              <a:noFill/>
              <a:ln w="38100">
                <a:solidFill>
                  <a:srgbClr val="000000"/>
                </a:solidFill>
                <a:round/>
                <a:headEnd/>
                <a:tailEnd/>
              </a:ln>
            </p:spPr>
            <p:txBody>
              <a:bodyPr>
                <a:prstTxWarp prst="textNoShape">
                  <a:avLst/>
                </a:prstTxWarp>
              </a:bodyPr>
              <a:lstStyle/>
              <a:p>
                <a:endParaRPr lang="en-US"/>
              </a:p>
            </p:txBody>
          </p:sp>
        </p:grpSp>
        <p:grpSp>
          <p:nvGrpSpPr>
            <p:cNvPr id="57" name="Group 62"/>
            <p:cNvGrpSpPr>
              <a:grpSpLocks/>
            </p:cNvGrpSpPr>
            <p:nvPr/>
          </p:nvGrpSpPr>
          <p:grpSpPr bwMode="auto">
            <a:xfrm>
              <a:off x="6272855" y="4978354"/>
              <a:ext cx="387377" cy="538878"/>
              <a:chOff x="0" y="0"/>
              <a:chExt cx="347" cy="482"/>
            </a:xfrm>
          </p:grpSpPr>
          <p:sp>
            <p:nvSpPr>
              <p:cNvPr id="58" name="Oval 63"/>
              <p:cNvSpPr>
                <a:spLocks/>
              </p:cNvSpPr>
              <p:nvPr/>
            </p:nvSpPr>
            <p:spPr bwMode="auto">
              <a:xfrm>
                <a:off x="112" y="0"/>
                <a:ext cx="121" cy="111"/>
              </a:xfrm>
              <a:prstGeom prst="ellipse">
                <a:avLst/>
              </a:prstGeom>
              <a:noFill/>
              <a:ln w="25400">
                <a:solidFill>
                  <a:srgbClr val="000000"/>
                </a:solidFill>
                <a:round/>
                <a:headEnd/>
                <a:tailEnd/>
              </a:ln>
            </p:spPr>
            <p:txBody>
              <a:bodyPr lIns="0" tIns="0" rIns="0" bIns="0">
                <a:prstTxWarp prst="textNoShape">
                  <a:avLst/>
                </a:prstTxWarp>
              </a:bodyPr>
              <a:lstStyle/>
              <a:p>
                <a:endParaRPr lang="en-US">
                  <a:latin typeface="Lucida Sans Unicode" pitchFamily="-65" charset="-52"/>
                </a:endParaRPr>
              </a:p>
            </p:txBody>
          </p:sp>
          <p:sp>
            <p:nvSpPr>
              <p:cNvPr id="59" name="Line 64"/>
              <p:cNvSpPr>
                <a:spLocks noChangeShapeType="1"/>
              </p:cNvSpPr>
              <p:nvPr/>
            </p:nvSpPr>
            <p:spPr bwMode="auto">
              <a:xfrm flipH="1">
                <a:off x="172" y="105"/>
                <a:ext cx="5" cy="29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60" name="Line 65"/>
              <p:cNvSpPr>
                <a:spLocks noChangeShapeType="1"/>
              </p:cNvSpPr>
              <p:nvPr/>
            </p:nvSpPr>
            <p:spPr bwMode="auto">
              <a:xfrm>
                <a:off x="75" y="225"/>
                <a:ext cx="204"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61" name="Line 66"/>
              <p:cNvSpPr>
                <a:spLocks noChangeShapeType="1"/>
              </p:cNvSpPr>
              <p:nvPr/>
            </p:nvSpPr>
            <p:spPr bwMode="auto">
              <a:xfrm>
                <a:off x="169" y="351"/>
                <a:ext cx="178" cy="13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62" name="Line 67"/>
              <p:cNvSpPr>
                <a:spLocks noChangeShapeType="1"/>
              </p:cNvSpPr>
              <p:nvPr/>
            </p:nvSpPr>
            <p:spPr bwMode="auto">
              <a:xfrm flipH="1">
                <a:off x="0" y="376"/>
                <a:ext cx="171" cy="96"/>
              </a:xfrm>
              <a:prstGeom prst="line">
                <a:avLst/>
              </a:prstGeom>
              <a:noFill/>
              <a:ln w="38100">
                <a:solidFill>
                  <a:srgbClr val="000000"/>
                </a:solidFill>
                <a:round/>
                <a:headEnd/>
                <a:tailEnd/>
              </a:ln>
            </p:spPr>
            <p:txBody>
              <a:bodyPr>
                <a:prstTxWarp prst="textNoShape">
                  <a:avLst/>
                </a:prstTxWarp>
              </a:bodyPr>
              <a:lstStyle/>
              <a:p>
                <a:endParaRPr lang="en-US"/>
              </a:p>
            </p:txBody>
          </p:sp>
        </p:grpSp>
        <p:grpSp>
          <p:nvGrpSpPr>
            <p:cNvPr id="63" name="Group 62"/>
            <p:cNvGrpSpPr>
              <a:grpSpLocks/>
            </p:cNvGrpSpPr>
            <p:nvPr/>
          </p:nvGrpSpPr>
          <p:grpSpPr bwMode="auto">
            <a:xfrm>
              <a:off x="5984823" y="4880810"/>
              <a:ext cx="387377" cy="538878"/>
              <a:chOff x="0" y="0"/>
              <a:chExt cx="347" cy="482"/>
            </a:xfrm>
          </p:grpSpPr>
          <p:sp>
            <p:nvSpPr>
              <p:cNvPr id="64" name="Oval 63"/>
              <p:cNvSpPr>
                <a:spLocks/>
              </p:cNvSpPr>
              <p:nvPr/>
            </p:nvSpPr>
            <p:spPr bwMode="auto">
              <a:xfrm>
                <a:off x="112" y="0"/>
                <a:ext cx="121" cy="111"/>
              </a:xfrm>
              <a:prstGeom prst="ellipse">
                <a:avLst/>
              </a:prstGeom>
              <a:noFill/>
              <a:ln w="25400">
                <a:solidFill>
                  <a:srgbClr val="000000"/>
                </a:solidFill>
                <a:round/>
                <a:headEnd/>
                <a:tailEnd/>
              </a:ln>
            </p:spPr>
            <p:txBody>
              <a:bodyPr lIns="0" tIns="0" rIns="0" bIns="0">
                <a:prstTxWarp prst="textNoShape">
                  <a:avLst/>
                </a:prstTxWarp>
              </a:bodyPr>
              <a:lstStyle/>
              <a:p>
                <a:endParaRPr lang="en-US">
                  <a:latin typeface="Lucida Sans Unicode" pitchFamily="-65" charset="-52"/>
                </a:endParaRPr>
              </a:p>
            </p:txBody>
          </p:sp>
          <p:sp>
            <p:nvSpPr>
              <p:cNvPr id="65" name="Line 64"/>
              <p:cNvSpPr>
                <a:spLocks noChangeShapeType="1"/>
              </p:cNvSpPr>
              <p:nvPr/>
            </p:nvSpPr>
            <p:spPr bwMode="auto">
              <a:xfrm flipH="1">
                <a:off x="172" y="105"/>
                <a:ext cx="5" cy="29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66" name="Line 65"/>
              <p:cNvSpPr>
                <a:spLocks noChangeShapeType="1"/>
              </p:cNvSpPr>
              <p:nvPr/>
            </p:nvSpPr>
            <p:spPr bwMode="auto">
              <a:xfrm>
                <a:off x="75" y="225"/>
                <a:ext cx="204"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67" name="Line 66"/>
              <p:cNvSpPr>
                <a:spLocks noChangeShapeType="1"/>
              </p:cNvSpPr>
              <p:nvPr/>
            </p:nvSpPr>
            <p:spPr bwMode="auto">
              <a:xfrm>
                <a:off x="169" y="351"/>
                <a:ext cx="178" cy="13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68" name="Line 67"/>
              <p:cNvSpPr>
                <a:spLocks noChangeShapeType="1"/>
              </p:cNvSpPr>
              <p:nvPr/>
            </p:nvSpPr>
            <p:spPr bwMode="auto">
              <a:xfrm flipH="1">
                <a:off x="0" y="376"/>
                <a:ext cx="171" cy="96"/>
              </a:xfrm>
              <a:prstGeom prst="line">
                <a:avLst/>
              </a:prstGeom>
              <a:noFill/>
              <a:ln w="38100">
                <a:solidFill>
                  <a:srgbClr val="000000"/>
                </a:solidFill>
                <a:round/>
                <a:headEnd/>
                <a:tailEnd/>
              </a:ln>
            </p:spPr>
            <p:txBody>
              <a:bodyPr>
                <a:prstTxWarp prst="textNoShape">
                  <a:avLst/>
                </a:prstTxWarp>
              </a:bodyPr>
              <a:lstStyle/>
              <a:p>
                <a:endParaRPr lang="en-US"/>
              </a:p>
            </p:txBody>
          </p:sp>
        </p:grpSp>
      </p:grpSp>
      <p:grpSp>
        <p:nvGrpSpPr>
          <p:cNvPr id="13" name="Group 12"/>
          <p:cNvGrpSpPr/>
          <p:nvPr/>
        </p:nvGrpSpPr>
        <p:grpSpPr>
          <a:xfrm>
            <a:off x="2771800" y="5701083"/>
            <a:ext cx="922116" cy="691278"/>
            <a:chOff x="2569764" y="4768272"/>
            <a:chExt cx="922116" cy="691278"/>
          </a:xfrm>
        </p:grpSpPr>
        <p:grpSp>
          <p:nvGrpSpPr>
            <p:cNvPr id="70" name="Group 62"/>
            <p:cNvGrpSpPr>
              <a:grpSpLocks/>
            </p:cNvGrpSpPr>
            <p:nvPr/>
          </p:nvGrpSpPr>
          <p:grpSpPr bwMode="auto">
            <a:xfrm>
              <a:off x="2857796" y="4768272"/>
              <a:ext cx="387377" cy="538878"/>
              <a:chOff x="0" y="0"/>
              <a:chExt cx="347" cy="482"/>
            </a:xfrm>
          </p:grpSpPr>
          <p:sp>
            <p:nvSpPr>
              <p:cNvPr id="95" name="Oval 63"/>
              <p:cNvSpPr>
                <a:spLocks/>
              </p:cNvSpPr>
              <p:nvPr/>
            </p:nvSpPr>
            <p:spPr bwMode="auto">
              <a:xfrm>
                <a:off x="112" y="0"/>
                <a:ext cx="121" cy="111"/>
              </a:xfrm>
              <a:prstGeom prst="ellipse">
                <a:avLst/>
              </a:prstGeom>
              <a:noFill/>
              <a:ln w="25400">
                <a:solidFill>
                  <a:srgbClr val="000000"/>
                </a:solidFill>
                <a:round/>
                <a:headEnd/>
                <a:tailEnd/>
              </a:ln>
            </p:spPr>
            <p:txBody>
              <a:bodyPr lIns="0" tIns="0" rIns="0" bIns="0">
                <a:prstTxWarp prst="textNoShape">
                  <a:avLst/>
                </a:prstTxWarp>
              </a:bodyPr>
              <a:lstStyle/>
              <a:p>
                <a:endParaRPr lang="en-US">
                  <a:latin typeface="Lucida Sans Unicode" pitchFamily="-65" charset="-52"/>
                </a:endParaRPr>
              </a:p>
            </p:txBody>
          </p:sp>
          <p:sp>
            <p:nvSpPr>
              <p:cNvPr id="96" name="Line 64"/>
              <p:cNvSpPr>
                <a:spLocks noChangeShapeType="1"/>
              </p:cNvSpPr>
              <p:nvPr/>
            </p:nvSpPr>
            <p:spPr bwMode="auto">
              <a:xfrm flipH="1">
                <a:off x="172" y="105"/>
                <a:ext cx="5" cy="29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97" name="Line 65"/>
              <p:cNvSpPr>
                <a:spLocks noChangeShapeType="1"/>
              </p:cNvSpPr>
              <p:nvPr/>
            </p:nvSpPr>
            <p:spPr bwMode="auto">
              <a:xfrm>
                <a:off x="75" y="225"/>
                <a:ext cx="204"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98" name="Line 66"/>
              <p:cNvSpPr>
                <a:spLocks noChangeShapeType="1"/>
              </p:cNvSpPr>
              <p:nvPr/>
            </p:nvSpPr>
            <p:spPr bwMode="auto">
              <a:xfrm>
                <a:off x="169" y="351"/>
                <a:ext cx="178" cy="13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99" name="Line 67"/>
              <p:cNvSpPr>
                <a:spLocks noChangeShapeType="1"/>
              </p:cNvSpPr>
              <p:nvPr/>
            </p:nvSpPr>
            <p:spPr bwMode="auto">
              <a:xfrm flipH="1">
                <a:off x="0" y="376"/>
                <a:ext cx="171" cy="96"/>
              </a:xfrm>
              <a:prstGeom prst="line">
                <a:avLst/>
              </a:prstGeom>
              <a:noFill/>
              <a:ln w="38100">
                <a:solidFill>
                  <a:srgbClr val="000000"/>
                </a:solidFill>
                <a:round/>
                <a:headEnd/>
                <a:tailEnd/>
              </a:ln>
            </p:spPr>
            <p:txBody>
              <a:bodyPr>
                <a:prstTxWarp prst="textNoShape">
                  <a:avLst/>
                </a:prstTxWarp>
              </a:bodyPr>
              <a:lstStyle/>
              <a:p>
                <a:endParaRPr lang="en-US"/>
              </a:p>
            </p:txBody>
          </p:sp>
        </p:grpSp>
        <p:grpSp>
          <p:nvGrpSpPr>
            <p:cNvPr id="71" name="Group 62"/>
            <p:cNvGrpSpPr>
              <a:grpSpLocks/>
            </p:cNvGrpSpPr>
            <p:nvPr/>
          </p:nvGrpSpPr>
          <p:grpSpPr bwMode="auto">
            <a:xfrm>
              <a:off x="3104503" y="4920672"/>
              <a:ext cx="387377" cy="538878"/>
              <a:chOff x="0" y="0"/>
              <a:chExt cx="347" cy="482"/>
            </a:xfrm>
          </p:grpSpPr>
          <p:sp>
            <p:nvSpPr>
              <p:cNvPr id="90" name="Oval 63"/>
              <p:cNvSpPr>
                <a:spLocks/>
              </p:cNvSpPr>
              <p:nvPr/>
            </p:nvSpPr>
            <p:spPr bwMode="auto">
              <a:xfrm>
                <a:off x="112" y="0"/>
                <a:ext cx="121" cy="111"/>
              </a:xfrm>
              <a:prstGeom prst="ellipse">
                <a:avLst/>
              </a:prstGeom>
              <a:noFill/>
              <a:ln w="25400">
                <a:solidFill>
                  <a:srgbClr val="000000"/>
                </a:solidFill>
                <a:round/>
                <a:headEnd/>
                <a:tailEnd/>
              </a:ln>
            </p:spPr>
            <p:txBody>
              <a:bodyPr lIns="0" tIns="0" rIns="0" bIns="0">
                <a:prstTxWarp prst="textNoShape">
                  <a:avLst/>
                </a:prstTxWarp>
              </a:bodyPr>
              <a:lstStyle/>
              <a:p>
                <a:endParaRPr lang="en-US">
                  <a:latin typeface="Lucida Sans Unicode" pitchFamily="-65" charset="-52"/>
                </a:endParaRPr>
              </a:p>
            </p:txBody>
          </p:sp>
          <p:sp>
            <p:nvSpPr>
              <p:cNvPr id="91" name="Line 64"/>
              <p:cNvSpPr>
                <a:spLocks noChangeShapeType="1"/>
              </p:cNvSpPr>
              <p:nvPr/>
            </p:nvSpPr>
            <p:spPr bwMode="auto">
              <a:xfrm flipH="1">
                <a:off x="172" y="105"/>
                <a:ext cx="5" cy="29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92" name="Line 65"/>
              <p:cNvSpPr>
                <a:spLocks noChangeShapeType="1"/>
              </p:cNvSpPr>
              <p:nvPr/>
            </p:nvSpPr>
            <p:spPr bwMode="auto">
              <a:xfrm>
                <a:off x="75" y="225"/>
                <a:ext cx="204"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93" name="Line 66"/>
              <p:cNvSpPr>
                <a:spLocks noChangeShapeType="1"/>
              </p:cNvSpPr>
              <p:nvPr/>
            </p:nvSpPr>
            <p:spPr bwMode="auto">
              <a:xfrm>
                <a:off x="169" y="351"/>
                <a:ext cx="178" cy="13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94" name="Line 67"/>
              <p:cNvSpPr>
                <a:spLocks noChangeShapeType="1"/>
              </p:cNvSpPr>
              <p:nvPr/>
            </p:nvSpPr>
            <p:spPr bwMode="auto">
              <a:xfrm flipH="1">
                <a:off x="0" y="376"/>
                <a:ext cx="171" cy="96"/>
              </a:xfrm>
              <a:prstGeom prst="line">
                <a:avLst/>
              </a:prstGeom>
              <a:noFill/>
              <a:ln w="38100">
                <a:solidFill>
                  <a:srgbClr val="000000"/>
                </a:solidFill>
                <a:round/>
                <a:headEnd/>
                <a:tailEnd/>
              </a:ln>
            </p:spPr>
            <p:txBody>
              <a:bodyPr>
                <a:prstTxWarp prst="textNoShape">
                  <a:avLst/>
                </a:prstTxWarp>
              </a:bodyPr>
              <a:lstStyle/>
              <a:p>
                <a:endParaRPr lang="en-US"/>
              </a:p>
            </p:txBody>
          </p:sp>
        </p:grpSp>
        <p:grpSp>
          <p:nvGrpSpPr>
            <p:cNvPr id="72" name="Group 62"/>
            <p:cNvGrpSpPr>
              <a:grpSpLocks/>
            </p:cNvGrpSpPr>
            <p:nvPr/>
          </p:nvGrpSpPr>
          <p:grpSpPr bwMode="auto">
            <a:xfrm>
              <a:off x="2569764" y="4906346"/>
              <a:ext cx="387377" cy="538878"/>
              <a:chOff x="0" y="0"/>
              <a:chExt cx="347" cy="482"/>
            </a:xfrm>
          </p:grpSpPr>
          <p:sp>
            <p:nvSpPr>
              <p:cNvPr id="85" name="Oval 63"/>
              <p:cNvSpPr>
                <a:spLocks/>
              </p:cNvSpPr>
              <p:nvPr/>
            </p:nvSpPr>
            <p:spPr bwMode="auto">
              <a:xfrm>
                <a:off x="112" y="0"/>
                <a:ext cx="121" cy="111"/>
              </a:xfrm>
              <a:prstGeom prst="ellipse">
                <a:avLst/>
              </a:prstGeom>
              <a:noFill/>
              <a:ln w="25400">
                <a:solidFill>
                  <a:srgbClr val="000000"/>
                </a:solidFill>
                <a:round/>
                <a:headEnd/>
                <a:tailEnd/>
              </a:ln>
            </p:spPr>
            <p:txBody>
              <a:bodyPr lIns="0" tIns="0" rIns="0" bIns="0">
                <a:prstTxWarp prst="textNoShape">
                  <a:avLst/>
                </a:prstTxWarp>
              </a:bodyPr>
              <a:lstStyle/>
              <a:p>
                <a:endParaRPr lang="en-US">
                  <a:latin typeface="Lucida Sans Unicode" pitchFamily="-65" charset="-52"/>
                </a:endParaRPr>
              </a:p>
            </p:txBody>
          </p:sp>
          <p:sp>
            <p:nvSpPr>
              <p:cNvPr id="86" name="Line 64"/>
              <p:cNvSpPr>
                <a:spLocks noChangeShapeType="1"/>
              </p:cNvSpPr>
              <p:nvPr/>
            </p:nvSpPr>
            <p:spPr bwMode="auto">
              <a:xfrm flipH="1">
                <a:off x="172" y="105"/>
                <a:ext cx="5" cy="29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87" name="Line 65"/>
              <p:cNvSpPr>
                <a:spLocks noChangeShapeType="1"/>
              </p:cNvSpPr>
              <p:nvPr/>
            </p:nvSpPr>
            <p:spPr bwMode="auto">
              <a:xfrm>
                <a:off x="75" y="225"/>
                <a:ext cx="204"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88" name="Line 66"/>
              <p:cNvSpPr>
                <a:spLocks noChangeShapeType="1"/>
              </p:cNvSpPr>
              <p:nvPr/>
            </p:nvSpPr>
            <p:spPr bwMode="auto">
              <a:xfrm>
                <a:off x="169" y="351"/>
                <a:ext cx="178" cy="131"/>
              </a:xfrm>
              <a:prstGeom prst="line">
                <a:avLst/>
              </a:prstGeom>
              <a:noFill/>
              <a:ln w="38100">
                <a:solidFill>
                  <a:srgbClr val="000000"/>
                </a:solidFill>
                <a:round/>
                <a:headEnd/>
                <a:tailEnd/>
              </a:ln>
            </p:spPr>
            <p:txBody>
              <a:bodyPr>
                <a:prstTxWarp prst="textNoShape">
                  <a:avLst/>
                </a:prstTxWarp>
              </a:bodyPr>
              <a:lstStyle/>
              <a:p>
                <a:endParaRPr lang="en-US"/>
              </a:p>
            </p:txBody>
          </p:sp>
          <p:sp>
            <p:nvSpPr>
              <p:cNvPr id="89" name="Line 67"/>
              <p:cNvSpPr>
                <a:spLocks noChangeShapeType="1"/>
              </p:cNvSpPr>
              <p:nvPr/>
            </p:nvSpPr>
            <p:spPr bwMode="auto">
              <a:xfrm flipH="1">
                <a:off x="0" y="376"/>
                <a:ext cx="171" cy="96"/>
              </a:xfrm>
              <a:prstGeom prst="line">
                <a:avLst/>
              </a:prstGeom>
              <a:noFill/>
              <a:ln w="38100">
                <a:solidFill>
                  <a:srgbClr val="000000"/>
                </a:solidFill>
                <a:round/>
                <a:headEnd/>
                <a:tailEnd/>
              </a:ln>
            </p:spPr>
            <p:txBody>
              <a:bodyPr>
                <a:prstTxWarp prst="textNoShape">
                  <a:avLst/>
                </a:prstTxWarp>
              </a:bodyPr>
              <a:lstStyle/>
              <a:p>
                <a:endParaRPr lang="en-US"/>
              </a:p>
            </p:txBody>
          </p:sp>
        </p:grpSp>
      </p:grpSp>
      <p:sp>
        <p:nvSpPr>
          <p:cNvPr id="16" name="TextBox 15"/>
          <p:cNvSpPr txBox="1"/>
          <p:nvPr/>
        </p:nvSpPr>
        <p:spPr>
          <a:xfrm>
            <a:off x="503353" y="1063769"/>
            <a:ext cx="3492583"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ZA" sz="2400" dirty="0" smtClean="0"/>
              <a:t>Traditional sharing of teaching materials</a:t>
            </a:r>
            <a:endParaRPr lang="en-ZA" sz="2400" dirty="0"/>
          </a:p>
        </p:txBody>
      </p:sp>
      <p:cxnSp>
        <p:nvCxnSpPr>
          <p:cNvPr id="163" name="Straight Connector 162"/>
          <p:cNvCxnSpPr/>
          <p:nvPr/>
        </p:nvCxnSpPr>
        <p:spPr>
          <a:xfrm flipV="1">
            <a:off x="4211960" y="1279793"/>
            <a:ext cx="0" cy="5184576"/>
          </a:xfrm>
          <a:prstGeom prst="line">
            <a:avLst/>
          </a:prstGeom>
        </p:spPr>
        <p:style>
          <a:lnRef idx="1">
            <a:schemeClr val="accent1"/>
          </a:lnRef>
          <a:fillRef idx="0">
            <a:schemeClr val="accent1"/>
          </a:fillRef>
          <a:effectRef idx="0">
            <a:schemeClr val="accent1"/>
          </a:effectRef>
          <a:fontRef idx="minor">
            <a:schemeClr val="tx1"/>
          </a:fontRef>
        </p:style>
      </p:cxnSp>
      <p:sp>
        <p:nvSpPr>
          <p:cNvPr id="164" name="TextBox 163"/>
          <p:cNvSpPr txBox="1"/>
          <p:nvPr/>
        </p:nvSpPr>
        <p:spPr>
          <a:xfrm>
            <a:off x="4633722" y="1063769"/>
            <a:ext cx="3492583"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ZA" sz="2400" dirty="0" smtClean="0"/>
              <a:t>Sharing educational resources as OER</a:t>
            </a:r>
            <a:endParaRPr lang="en-ZA" sz="2400" dirty="0"/>
          </a:p>
        </p:txBody>
      </p:sp>
      <p:sp>
        <p:nvSpPr>
          <p:cNvPr id="17" name="TextBox 16"/>
          <p:cNvSpPr txBox="1"/>
          <p:nvPr/>
        </p:nvSpPr>
        <p:spPr>
          <a:xfrm>
            <a:off x="4399146" y="2287905"/>
            <a:ext cx="4565342" cy="132343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ZA" sz="1600" dirty="0" smtClean="0"/>
              <a:t>Additional considerations:</a:t>
            </a:r>
          </a:p>
          <a:p>
            <a:pPr marL="285750" indent="-285750">
              <a:buFont typeface="Arial" pitchFamily="34" charset="0"/>
              <a:buChar char="•"/>
            </a:pPr>
            <a:r>
              <a:rPr lang="en-ZA" sz="1600" dirty="0" smtClean="0"/>
              <a:t>Clearing of </a:t>
            </a:r>
            <a:r>
              <a:rPr lang="en-ZA" sz="1600" b="1" dirty="0" smtClean="0"/>
              <a:t>copyright</a:t>
            </a:r>
            <a:r>
              <a:rPr lang="en-ZA" sz="1600" dirty="0" smtClean="0"/>
              <a:t> issues</a:t>
            </a:r>
          </a:p>
          <a:p>
            <a:pPr marL="285750" indent="-285750">
              <a:buFont typeface="Arial" pitchFamily="34" charset="0"/>
              <a:buChar char="•"/>
            </a:pPr>
            <a:r>
              <a:rPr lang="en-ZA" sz="1600" b="1" dirty="0" smtClean="0"/>
              <a:t>Formatting</a:t>
            </a:r>
            <a:r>
              <a:rPr lang="en-ZA" sz="1600" dirty="0" smtClean="0"/>
              <a:t> for web and accessibility for reuse</a:t>
            </a:r>
          </a:p>
          <a:p>
            <a:pPr marL="285750" indent="-285750">
              <a:buFont typeface="Arial" pitchFamily="34" charset="0"/>
              <a:buChar char="•"/>
            </a:pPr>
            <a:r>
              <a:rPr lang="en-ZA" sz="1600" dirty="0"/>
              <a:t>Addition of </a:t>
            </a:r>
            <a:r>
              <a:rPr lang="en-ZA" sz="1600" b="1" dirty="0"/>
              <a:t>metadata</a:t>
            </a:r>
          </a:p>
          <a:p>
            <a:pPr marL="285750" indent="-285750">
              <a:buFont typeface="Arial" pitchFamily="34" charset="0"/>
              <a:buChar char="•"/>
            </a:pPr>
            <a:r>
              <a:rPr lang="en-ZA" sz="1600" b="1" dirty="0" smtClean="0"/>
              <a:t>Publishing</a:t>
            </a:r>
            <a:r>
              <a:rPr lang="en-ZA" sz="1600" dirty="0" smtClean="0"/>
              <a:t> in repository or </a:t>
            </a:r>
            <a:r>
              <a:rPr lang="en-ZA" sz="1600" dirty="0" err="1" smtClean="0"/>
              <a:t>referatory</a:t>
            </a:r>
            <a:endParaRPr lang="en-ZA" sz="1600" dirty="0" smtClean="0"/>
          </a:p>
        </p:txBody>
      </p:sp>
      <p:sp>
        <p:nvSpPr>
          <p:cNvPr id="79" name="TextBox 20"/>
          <p:cNvSpPr txBox="1">
            <a:spLocks noChangeArrowheads="1"/>
          </p:cNvSpPr>
          <p:nvPr/>
        </p:nvSpPr>
        <p:spPr bwMode="auto">
          <a:xfrm>
            <a:off x="238325" y="3502168"/>
            <a:ext cx="949299" cy="307777"/>
          </a:xfrm>
          <a:prstGeom prst="rect">
            <a:avLst/>
          </a:prstGeom>
          <a:noFill/>
          <a:ln w="9525">
            <a:noFill/>
            <a:miter lim="800000"/>
            <a:headEnd/>
            <a:tailEnd/>
          </a:ln>
        </p:spPr>
        <p:txBody>
          <a:bodyPr wrap="none">
            <a:prstTxWarp prst="textNoShape">
              <a:avLst/>
            </a:prstTxWarp>
            <a:spAutoFit/>
          </a:bodyPr>
          <a:lstStyle/>
          <a:p>
            <a:r>
              <a:rPr lang="en-US" sz="1400" dirty="0">
                <a:latin typeface="Lucida Sans Unicode" pitchFamily="-65" charset="-52"/>
              </a:rPr>
              <a:t>E</a:t>
            </a:r>
            <a:r>
              <a:rPr lang="en-US" sz="1400" dirty="0" smtClean="0">
                <a:latin typeface="Lucida Sans Unicode" pitchFamily="-65" charset="-52"/>
              </a:rPr>
              <a:t>ducator</a:t>
            </a:r>
            <a:endParaRPr lang="en-US" sz="1400" dirty="0">
              <a:latin typeface="Lucida Sans Unicode" pitchFamily="-65" charset="-52"/>
            </a:endParaRPr>
          </a:p>
        </p:txBody>
      </p:sp>
      <p:pic>
        <p:nvPicPr>
          <p:cNvPr id="80" name="Picture 3" descr="C:\Documents and Settings\Administrator\Desktop\Cropper Crops\1194984395619889880earth_globe_dan_gerhrads_01.svg.med.png"/>
          <p:cNvPicPr>
            <a:picLocks noChangeAspect="1" noChangeArrowheads="1"/>
          </p:cNvPicPr>
          <p:nvPr/>
        </p:nvPicPr>
        <p:blipFill>
          <a:blip r:embed="rId3" cstate="print"/>
          <a:srcRect/>
          <a:stretch>
            <a:fillRect/>
          </a:stretch>
        </p:blipFill>
        <p:spPr bwMode="auto">
          <a:xfrm>
            <a:off x="7740352" y="3872081"/>
            <a:ext cx="1008112" cy="994895"/>
          </a:xfrm>
          <a:prstGeom prst="rect">
            <a:avLst/>
          </a:prstGeom>
          <a:noFill/>
        </p:spPr>
      </p:pic>
      <p:sp>
        <p:nvSpPr>
          <p:cNvPr id="81" name="TextBox 80"/>
          <p:cNvSpPr txBox="1"/>
          <p:nvPr/>
        </p:nvSpPr>
        <p:spPr>
          <a:xfrm>
            <a:off x="395536" y="260648"/>
            <a:ext cx="6624736" cy="584775"/>
          </a:xfrm>
          <a:prstGeom prst="rect">
            <a:avLst/>
          </a:prstGeom>
          <a:noFill/>
        </p:spPr>
        <p:txBody>
          <a:bodyPr wrap="square" rtlCol="0">
            <a:spAutoFit/>
          </a:bodyPr>
          <a:lstStyle/>
          <a:p>
            <a:r>
              <a:rPr lang="en-ZA" sz="3200" dirty="0" smtClean="0"/>
              <a:t>…sharing beyond the classroom</a:t>
            </a:r>
          </a:p>
        </p:txBody>
      </p:sp>
    </p:spTree>
    <p:extLst>
      <p:ext uri="{BB962C8B-B14F-4D97-AF65-F5344CB8AC3E}">
        <p14:creationId xmlns:p14="http://schemas.microsoft.com/office/powerpoint/2010/main" val="25058128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ZA" dirty="0" smtClean="0"/>
              <a:t>Introduction</a:t>
            </a:r>
            <a:endParaRPr lang="en-ZA" dirty="0"/>
          </a:p>
        </p:txBody>
      </p:sp>
      <p:sp>
        <p:nvSpPr>
          <p:cNvPr id="3" name="Content Placeholder 2"/>
          <p:cNvSpPr>
            <a:spLocks noGrp="1"/>
          </p:cNvSpPr>
          <p:nvPr>
            <p:ph idx="1"/>
          </p:nvPr>
        </p:nvSpPr>
        <p:spPr>
          <a:xfrm>
            <a:off x="107504" y="1268760"/>
            <a:ext cx="7344816" cy="5328592"/>
          </a:xfrm>
        </p:spPr>
        <p:txBody>
          <a:bodyPr>
            <a:normAutofit fontScale="85000" lnSpcReduction="20000"/>
          </a:bodyPr>
          <a:lstStyle/>
          <a:p>
            <a:pPr indent="-324000">
              <a:spcAft>
                <a:spcPts val="1200"/>
              </a:spcAft>
            </a:pPr>
            <a:r>
              <a:rPr lang="en-ZA" sz="2800" dirty="0"/>
              <a:t>Originally from Canada; came to Southern Africa via Namibia where I did an internship for the Commonwealth of Learning 2005-2008  </a:t>
            </a:r>
            <a:endParaRPr lang="en-ZA" sz="2800" dirty="0" smtClean="0"/>
          </a:p>
          <a:p>
            <a:pPr indent="-324000">
              <a:spcAft>
                <a:spcPts val="1200"/>
              </a:spcAft>
            </a:pPr>
            <a:r>
              <a:rPr lang="en-ZA" sz="2800" dirty="0" smtClean="0"/>
              <a:t>Began </a:t>
            </a:r>
            <a:r>
              <a:rPr lang="en-ZA" sz="2800" dirty="0" smtClean="0"/>
              <a:t>my coursework on the ICTs in Education course in 2009 </a:t>
            </a:r>
            <a:r>
              <a:rPr lang="en-ZA" sz="2800" dirty="0" smtClean="0"/>
              <a:t>.  </a:t>
            </a:r>
            <a:r>
              <a:rPr lang="en-ZA" sz="2800" dirty="0" smtClean="0"/>
              <a:t>Completed </a:t>
            </a:r>
            <a:r>
              <a:rPr lang="en-ZA" sz="2800" dirty="0" smtClean="0"/>
              <a:t>dissertation on how open educational resources might be useful for social outreach in </a:t>
            </a:r>
            <a:r>
              <a:rPr lang="en-ZA" sz="2800" dirty="0" smtClean="0"/>
              <a:t>2011</a:t>
            </a:r>
            <a:endParaRPr lang="en-ZA" sz="2800" dirty="0" smtClean="0"/>
          </a:p>
          <a:p>
            <a:pPr indent="-324000">
              <a:spcAft>
                <a:spcPts val="1200"/>
              </a:spcAft>
            </a:pPr>
            <a:r>
              <a:rPr lang="en-ZA" sz="2800" dirty="0" smtClean="0"/>
              <a:t>Educational technologist in the Centre for Educational Technology working on UCT </a:t>
            </a:r>
            <a:r>
              <a:rPr lang="en-ZA" sz="2800" dirty="0" err="1" smtClean="0"/>
              <a:t>OpenContent</a:t>
            </a:r>
            <a:r>
              <a:rPr lang="en-ZA" sz="2800" dirty="0" smtClean="0"/>
              <a:t> and </a:t>
            </a:r>
            <a:r>
              <a:rPr lang="en-ZA" sz="2800" dirty="0" err="1" smtClean="0"/>
              <a:t>OpenUCT</a:t>
            </a:r>
            <a:endParaRPr lang="en-ZA" sz="2800" dirty="0"/>
          </a:p>
          <a:p>
            <a:pPr indent="-324000">
              <a:spcAft>
                <a:spcPts val="1200"/>
              </a:spcAft>
            </a:pPr>
            <a:r>
              <a:rPr lang="en-ZA" sz="2800" dirty="0"/>
              <a:t>R</a:t>
            </a:r>
            <a:r>
              <a:rPr lang="en-ZA" sz="2800" dirty="0" smtClean="0"/>
              <a:t>esearch </a:t>
            </a:r>
            <a:r>
              <a:rPr lang="en-ZA" sz="2800" dirty="0"/>
              <a:t>interests include learning and educational analytics, metadata for online resources, knowledge management, mobile learning, social media in education and open scholarship. </a:t>
            </a:r>
            <a:endParaRPr lang="en-ZA" sz="2800" dirty="0"/>
          </a:p>
        </p:txBody>
      </p:sp>
      <p:pic>
        <p:nvPicPr>
          <p:cNvPr id="1027" name="Picture 3" descr="H:\_My Portable Documents\BlueLightDistrict\MakersV2_cro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4955334" y="2685626"/>
            <a:ext cx="6520408" cy="13824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pPr algn="r" eaLnBrk="1" hangingPunct="1"/>
            <a:r>
              <a:rPr lang="en-ZA" sz="4000" dirty="0" smtClean="0"/>
              <a:t>Example of OER development</a:t>
            </a:r>
          </a:p>
        </p:txBody>
      </p:sp>
      <p:pic>
        <p:nvPicPr>
          <p:cNvPr id="6" name="Picture 4" descr="1"/>
          <p:cNvPicPr>
            <a:picLocks noChangeAspect="1" noChangeArrowheads="1"/>
          </p:cNvPicPr>
          <p:nvPr/>
        </p:nvPicPr>
        <p:blipFill>
          <a:blip r:embed="rId3" cstate="print"/>
          <a:srcRect l="12821" r="12820"/>
          <a:stretch>
            <a:fillRect/>
          </a:stretch>
        </p:blipFill>
        <p:spPr bwMode="auto">
          <a:xfrm>
            <a:off x="214282" y="481006"/>
            <a:ext cx="1473411" cy="148695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7" name="Picture 4" descr="2"/>
          <p:cNvPicPr>
            <a:picLocks noChangeAspect="1" noChangeArrowheads="1"/>
          </p:cNvPicPr>
          <p:nvPr/>
        </p:nvPicPr>
        <p:blipFill>
          <a:blip r:embed="rId4" cstate="print"/>
          <a:srcRect/>
          <a:stretch>
            <a:fillRect/>
          </a:stretch>
        </p:blipFill>
        <p:spPr bwMode="auto">
          <a:xfrm>
            <a:off x="1835696" y="1412776"/>
            <a:ext cx="1524208" cy="1435014"/>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8" name="Picture 4" descr="3"/>
          <p:cNvPicPr>
            <a:picLocks noChangeAspect="1" noChangeArrowheads="1"/>
          </p:cNvPicPr>
          <p:nvPr/>
        </p:nvPicPr>
        <p:blipFill>
          <a:blip r:embed="rId5" cstate="print"/>
          <a:srcRect/>
          <a:stretch>
            <a:fillRect/>
          </a:stretch>
        </p:blipFill>
        <p:spPr bwMode="auto">
          <a:xfrm>
            <a:off x="3491880" y="2163717"/>
            <a:ext cx="1376303" cy="132098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9" name="Picture 5" descr="4"/>
          <p:cNvPicPr>
            <a:picLocks noChangeAspect="1" noChangeArrowheads="1"/>
          </p:cNvPicPr>
          <p:nvPr/>
        </p:nvPicPr>
        <p:blipFill>
          <a:blip r:embed="rId6" cstate="print"/>
          <a:srcRect/>
          <a:stretch>
            <a:fillRect/>
          </a:stretch>
        </p:blipFill>
        <p:spPr bwMode="auto">
          <a:xfrm>
            <a:off x="5004048" y="2780928"/>
            <a:ext cx="1575015" cy="1180979"/>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 name="Rounded Rectangular Callout 10"/>
          <p:cNvSpPr/>
          <p:nvPr/>
        </p:nvSpPr>
        <p:spPr>
          <a:xfrm>
            <a:off x="251520" y="2204864"/>
            <a:ext cx="1312576" cy="1117753"/>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ZA" sz="1400" b="1" dirty="0">
                <a:solidFill>
                  <a:schemeClr val="tx1"/>
                </a:solidFill>
              </a:rPr>
              <a:t>Original diagram in a PhD thesis …</a:t>
            </a:r>
          </a:p>
        </p:txBody>
      </p:sp>
      <p:sp>
        <p:nvSpPr>
          <p:cNvPr id="12" name="Rounded Rectangular Callout 11"/>
          <p:cNvSpPr/>
          <p:nvPr/>
        </p:nvSpPr>
        <p:spPr>
          <a:xfrm>
            <a:off x="1835696" y="3073730"/>
            <a:ext cx="1440160" cy="1219366"/>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400" b="1" dirty="0" smtClean="0">
                <a:solidFill>
                  <a:schemeClr val="tx1"/>
                </a:solidFill>
              </a:rPr>
              <a:t>Improved and adapted </a:t>
            </a:r>
            <a:r>
              <a:rPr lang="en-GB" sz="1400" b="1" dirty="0">
                <a:solidFill>
                  <a:schemeClr val="tx1"/>
                </a:solidFill>
              </a:rPr>
              <a:t>for the Portuguese context …</a:t>
            </a:r>
          </a:p>
        </p:txBody>
      </p:sp>
      <p:sp>
        <p:nvSpPr>
          <p:cNvPr id="13" name="Rounded Rectangular Callout 12"/>
          <p:cNvSpPr/>
          <p:nvPr/>
        </p:nvSpPr>
        <p:spPr>
          <a:xfrm>
            <a:off x="3491880" y="3717032"/>
            <a:ext cx="1361246" cy="1066945"/>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400" b="1" dirty="0">
                <a:solidFill>
                  <a:schemeClr val="tx1"/>
                </a:solidFill>
              </a:rPr>
              <a:t>Translated into Greek …</a:t>
            </a:r>
          </a:p>
        </p:txBody>
      </p:sp>
      <p:sp>
        <p:nvSpPr>
          <p:cNvPr id="16" name="Rounded Rectangular Callout 15"/>
          <p:cNvSpPr/>
          <p:nvPr/>
        </p:nvSpPr>
        <p:spPr>
          <a:xfrm>
            <a:off x="5076056" y="4149080"/>
            <a:ext cx="1368152" cy="1066945"/>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400" b="1" dirty="0" smtClean="0">
                <a:solidFill>
                  <a:schemeClr val="tx1"/>
                </a:solidFill>
              </a:rPr>
              <a:t>Adapted and translated to Spanish …</a:t>
            </a:r>
            <a:endParaRPr lang="en-GB" sz="1400" b="1" dirty="0">
              <a:solidFill>
                <a:schemeClr val="tx1"/>
              </a:solidFill>
            </a:endParaRPr>
          </a:p>
        </p:txBody>
      </p:sp>
      <p:pic>
        <p:nvPicPr>
          <p:cNvPr id="2" name="Picture 2"/>
          <p:cNvPicPr>
            <a:picLocks noChangeAspect="1" noChangeArrowheads="1"/>
          </p:cNvPicPr>
          <p:nvPr/>
        </p:nvPicPr>
        <p:blipFill>
          <a:blip r:embed="rId7" cstate="print"/>
          <a:srcRect/>
          <a:stretch>
            <a:fillRect/>
          </a:stretch>
        </p:blipFill>
        <p:spPr bwMode="auto">
          <a:xfrm>
            <a:off x="6660232" y="3068960"/>
            <a:ext cx="2176974" cy="1944216"/>
          </a:xfrm>
          <a:prstGeom prst="rect">
            <a:avLst/>
          </a:prstGeom>
          <a:noFill/>
          <a:ln w="9525">
            <a:noFill/>
            <a:miter lim="800000"/>
            <a:headEnd/>
            <a:tailEnd/>
          </a:ln>
        </p:spPr>
      </p:pic>
      <p:sp>
        <p:nvSpPr>
          <p:cNvPr id="17" name="Rounded Rectangular Callout 16"/>
          <p:cNvSpPr/>
          <p:nvPr/>
        </p:nvSpPr>
        <p:spPr>
          <a:xfrm>
            <a:off x="7020272" y="5085184"/>
            <a:ext cx="1512168" cy="1066945"/>
          </a:xfrm>
          <a:prstGeom prst="wedgeRoundRectCallout">
            <a:avLst>
              <a:gd name="adj1" fmla="val -2282"/>
              <a:gd name="adj2" fmla="val -60855"/>
              <a:gd name="adj3" fmla="val 16667"/>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400" b="1" dirty="0" smtClean="0">
                <a:solidFill>
                  <a:schemeClr val="tx1"/>
                </a:solidFill>
              </a:rPr>
              <a:t>Adapted at the University of Cape Town</a:t>
            </a:r>
            <a:endParaRPr lang="en-GB" sz="1400"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216" y="774424"/>
            <a:ext cx="6576722" cy="2235614"/>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r>
              <a:rPr lang="en-CA" sz="2400" dirty="0" smtClean="0"/>
              <a:t>Ambiguity around the </a:t>
            </a:r>
            <a:r>
              <a:rPr lang="en-CA" sz="2400" b="1" dirty="0" smtClean="0"/>
              <a:t>terms of use </a:t>
            </a:r>
            <a:r>
              <a:rPr lang="en-CA" sz="2400" dirty="0" smtClean="0"/>
              <a:t>when working with digital educational materials</a:t>
            </a:r>
          </a:p>
          <a:p>
            <a:pPr marL="342900" indent="-342900">
              <a:buFont typeface="Wingdings"/>
              <a:buChar char="à"/>
            </a:pPr>
            <a:r>
              <a:rPr lang="en-CA" sz="2400" dirty="0" smtClean="0">
                <a:sym typeface="Wingdings" pitchFamily="2" charset="2"/>
              </a:rPr>
              <a:t>Need for more explicit understanding of </a:t>
            </a:r>
            <a:r>
              <a:rPr lang="en-CA" sz="2400" b="1" dirty="0" smtClean="0">
                <a:sym typeface="Wingdings" pitchFamily="2" charset="2"/>
              </a:rPr>
              <a:t>copyright  </a:t>
            </a:r>
          </a:p>
          <a:p>
            <a:pPr marL="342900" indent="-342900">
              <a:buFont typeface="Wingdings"/>
              <a:buChar char="à"/>
            </a:pPr>
            <a:r>
              <a:rPr lang="en-CA" sz="2400" dirty="0" smtClean="0">
                <a:sym typeface="Wingdings" pitchFamily="2" charset="2"/>
              </a:rPr>
              <a:t>Opportunity to use </a:t>
            </a:r>
            <a:r>
              <a:rPr lang="en-CA" sz="2400" b="1" dirty="0" smtClean="0">
                <a:sym typeface="Wingdings" pitchFamily="2" charset="2"/>
              </a:rPr>
              <a:t>open licenses</a:t>
            </a:r>
            <a:r>
              <a:rPr lang="en-CA" sz="2400" dirty="0" smtClean="0">
                <a:sym typeface="Wingdings" pitchFamily="2" charset="2"/>
              </a:rPr>
              <a:t> such as Creative Commons</a:t>
            </a:r>
            <a:endParaRPr lang="en-CA" sz="2400" dirty="0"/>
          </a:p>
        </p:txBody>
      </p:sp>
      <p:sp>
        <p:nvSpPr>
          <p:cNvPr id="60" name="Rectangle 59"/>
          <p:cNvSpPr/>
          <p:nvPr/>
        </p:nvSpPr>
        <p:spPr>
          <a:xfrm>
            <a:off x="35496" y="3075314"/>
            <a:ext cx="6582441" cy="209159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r>
              <a:rPr lang="en-CA" sz="2400" dirty="0" smtClean="0"/>
              <a:t>Systems needed to make digital educational materials </a:t>
            </a:r>
            <a:r>
              <a:rPr lang="en-CA" sz="2400" b="1" dirty="0" smtClean="0"/>
              <a:t>discoverable</a:t>
            </a:r>
            <a:r>
              <a:rPr lang="en-CA" sz="2400" dirty="0" smtClean="0"/>
              <a:t> to teachers</a:t>
            </a:r>
          </a:p>
          <a:p>
            <a:pPr marL="342900" indent="-342900">
              <a:buFont typeface="Wingdings"/>
              <a:buChar char="à"/>
            </a:pPr>
            <a:r>
              <a:rPr lang="en-CA" sz="2400" dirty="0" smtClean="0">
                <a:sym typeface="Wingdings" pitchFamily="2" charset="2"/>
              </a:rPr>
              <a:t>Need for </a:t>
            </a:r>
            <a:r>
              <a:rPr lang="en-CA" sz="2400" b="1" dirty="0" smtClean="0">
                <a:sym typeface="Wingdings" pitchFamily="2" charset="2"/>
              </a:rPr>
              <a:t>metadata</a:t>
            </a:r>
            <a:r>
              <a:rPr lang="en-CA" sz="2400" dirty="0" smtClean="0">
                <a:sym typeface="Wingdings" pitchFamily="2" charset="2"/>
              </a:rPr>
              <a:t> to describe resources </a:t>
            </a:r>
          </a:p>
          <a:p>
            <a:pPr marL="342900" indent="-342900">
              <a:buFont typeface="Wingdings"/>
              <a:buChar char="à"/>
            </a:pPr>
            <a:r>
              <a:rPr lang="en-CA" sz="2400" dirty="0" smtClean="0">
                <a:sym typeface="Wingdings" pitchFamily="2" charset="2"/>
              </a:rPr>
              <a:t>Importance of </a:t>
            </a:r>
            <a:r>
              <a:rPr lang="en-CA" sz="2400" b="1" dirty="0" err="1" smtClean="0">
                <a:sym typeface="Wingdings" pitchFamily="2" charset="2"/>
              </a:rPr>
              <a:t>curation</a:t>
            </a:r>
            <a:r>
              <a:rPr lang="en-CA" sz="2400" dirty="0" smtClean="0">
                <a:sym typeface="Wingdings" pitchFamily="2" charset="2"/>
              </a:rPr>
              <a:t> of digital materials </a:t>
            </a:r>
          </a:p>
          <a:p>
            <a:pPr marL="342900" indent="-342900">
              <a:buFont typeface="Wingdings"/>
              <a:buChar char="à"/>
            </a:pPr>
            <a:r>
              <a:rPr lang="en-CA" sz="2400" dirty="0" smtClean="0">
                <a:sym typeface="Wingdings" pitchFamily="2" charset="2"/>
              </a:rPr>
              <a:t>Challenge of </a:t>
            </a:r>
            <a:r>
              <a:rPr lang="en-CA" sz="2400" b="1" dirty="0" smtClean="0">
                <a:sym typeface="Wingdings" pitchFamily="2" charset="2"/>
              </a:rPr>
              <a:t>collaborative authoring </a:t>
            </a:r>
            <a:endParaRPr lang="en-CA" sz="2400" b="1" dirty="0"/>
          </a:p>
        </p:txBody>
      </p:sp>
      <p:sp>
        <p:nvSpPr>
          <p:cNvPr id="61" name="Rectangle 60"/>
          <p:cNvSpPr/>
          <p:nvPr/>
        </p:nvSpPr>
        <p:spPr>
          <a:xfrm>
            <a:off x="41215" y="5233361"/>
            <a:ext cx="6582441" cy="158001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r>
              <a:rPr lang="en-CA" sz="2400" dirty="0" smtClean="0"/>
              <a:t>Open educational practices may improve collaboration with other institutions</a:t>
            </a:r>
          </a:p>
          <a:p>
            <a:r>
              <a:rPr lang="en-CA" sz="2400" dirty="0" smtClean="0">
                <a:sym typeface="Wingdings" pitchFamily="2" charset="2"/>
              </a:rPr>
              <a:t> Opportunity for </a:t>
            </a:r>
            <a:r>
              <a:rPr lang="en-CA" sz="2400" dirty="0"/>
              <a:t>institutions </a:t>
            </a:r>
            <a:r>
              <a:rPr lang="en-CA" sz="2400" dirty="0" smtClean="0">
                <a:sym typeface="Wingdings" pitchFamily="2" charset="2"/>
              </a:rPr>
              <a:t>to </a:t>
            </a:r>
            <a:r>
              <a:rPr lang="en-CA" sz="2400" b="1" dirty="0" smtClean="0">
                <a:sym typeface="Wingdings" pitchFamily="2" charset="2"/>
              </a:rPr>
              <a:t>collaborate and share </a:t>
            </a:r>
            <a:r>
              <a:rPr lang="en-CA" sz="2400" dirty="0" smtClean="0">
                <a:sym typeface="Wingdings" pitchFamily="2" charset="2"/>
              </a:rPr>
              <a:t>educational content </a:t>
            </a:r>
            <a:endParaRPr lang="en-CA" sz="2400" dirty="0"/>
          </a:p>
        </p:txBody>
      </p:sp>
      <p:pic>
        <p:nvPicPr>
          <p:cNvPr id="6" name="Picture 2" descr="C:\Documents and Settings\Administrator\Desktop\ubuny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8145" y="6150621"/>
            <a:ext cx="1604124" cy="43262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Documents and Settings\Administrator\Desktop\800px-SHAWCO_New.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3784" y="5382936"/>
            <a:ext cx="1602262" cy="7290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Documents and Settings\Administrator\Desktop\teachout.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381" r="18748" b="12309"/>
          <a:stretch/>
        </p:blipFill>
        <p:spPr bwMode="auto">
          <a:xfrm>
            <a:off x="8330049" y="5513522"/>
            <a:ext cx="679870" cy="59844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Documents and Settings\Administrator\Desktop\Sakai_logo_reg_mark_hi_re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32240" y="3438720"/>
            <a:ext cx="1434966" cy="82083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Documents and Settings\Administrator\Desktop\744px-Moodle-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81986" y="4281276"/>
            <a:ext cx="2005346" cy="52559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Documents and Settings\Administrator\Desktop\Blackboard_logo.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29690" y="3472748"/>
            <a:ext cx="834798" cy="68605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Documents and Settings\Administrator\Desktop\512px-CC-logo.svg.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50516" y="2062430"/>
            <a:ext cx="1997948" cy="479976"/>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Documents and Settings\Administrator\Desktop\200px-Copyright.svg.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32240" y="1062456"/>
            <a:ext cx="917698" cy="91770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Documents and Settings\Administrator\Desktop\publicdomain.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07091" y="1556332"/>
            <a:ext cx="1202828" cy="423826"/>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1"/>
          <p:cNvSpPr txBox="1">
            <a:spLocks/>
          </p:cNvSpPr>
          <p:nvPr/>
        </p:nvSpPr>
        <p:spPr>
          <a:xfrm>
            <a:off x="-1" y="-26151"/>
            <a:ext cx="8408505" cy="718847"/>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ZA" sz="4000" dirty="0" smtClean="0"/>
              <a:t>Findings from my own research </a:t>
            </a:r>
          </a:p>
        </p:txBody>
      </p:sp>
    </p:spTree>
    <p:extLst>
      <p:ext uri="{BB962C8B-B14F-4D97-AF65-F5344CB8AC3E}">
        <p14:creationId xmlns:p14="http://schemas.microsoft.com/office/powerpoint/2010/main" val="1554162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384"/>
            <a:ext cx="8229600" cy="1143000"/>
          </a:xfrm>
        </p:spPr>
        <p:txBody>
          <a:bodyPr/>
          <a:lstStyle/>
          <a:p>
            <a:pPr eaLnBrk="1" hangingPunct="1"/>
            <a:r>
              <a:rPr lang="en-ZA" sz="4000" dirty="0" smtClean="0"/>
              <a:t>Aggregating content: OER </a:t>
            </a:r>
            <a:r>
              <a:rPr lang="en-ZA" dirty="0" smtClean="0"/>
              <a:t>Commons</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895" y="869029"/>
            <a:ext cx="8006553" cy="5830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384"/>
            <a:ext cx="8229600" cy="1143000"/>
          </a:xfrm>
        </p:spPr>
        <p:txBody>
          <a:bodyPr/>
          <a:lstStyle/>
          <a:p>
            <a:pPr eaLnBrk="1" hangingPunct="1"/>
            <a:r>
              <a:rPr lang="en-ZA" dirty="0" smtClean="0"/>
              <a:t>Collecting OER in Africa: OER Africa</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024931"/>
            <a:ext cx="7956376" cy="5500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2"/>
          <p:cNvSpPr>
            <a:spLocks noGrp="1"/>
          </p:cNvSpPr>
          <p:nvPr>
            <p:ph type="title"/>
          </p:nvPr>
        </p:nvSpPr>
        <p:spPr>
          <a:xfrm>
            <a:off x="457200" y="-99392"/>
            <a:ext cx="8229600" cy="1143000"/>
          </a:xfrm>
        </p:spPr>
        <p:txBody>
          <a:bodyPr/>
          <a:lstStyle/>
          <a:p>
            <a:r>
              <a:rPr lang="en-ZA" dirty="0" smtClean="0"/>
              <a:t>OER from UCT: OpenContent</a:t>
            </a:r>
            <a:endParaRPr lang="en-ZA" sz="2400" dirty="0" smtClean="0"/>
          </a:p>
        </p:txBody>
      </p:sp>
      <p:pic>
        <p:nvPicPr>
          <p:cNvPr id="51207" name="Picture 7"/>
          <p:cNvPicPr>
            <a:picLocks noChangeAspect="1" noChangeArrowheads="1"/>
          </p:cNvPicPr>
          <p:nvPr/>
        </p:nvPicPr>
        <p:blipFill>
          <a:blip r:embed="rId3" cstate="print"/>
          <a:srcRect/>
          <a:stretch>
            <a:fillRect/>
          </a:stretch>
        </p:blipFill>
        <p:spPr bwMode="auto">
          <a:xfrm>
            <a:off x="179512" y="836712"/>
            <a:ext cx="8740751" cy="5891221"/>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760"/>
            <a:ext cx="8229600" cy="1143000"/>
          </a:xfrm>
        </p:spPr>
        <p:txBody>
          <a:bodyPr>
            <a:normAutofit fontScale="90000"/>
          </a:bodyPr>
          <a:lstStyle/>
          <a:p>
            <a:r>
              <a:rPr lang="en-ZA" dirty="0" smtClean="0"/>
              <a:t>What we have learned implementing UCT </a:t>
            </a:r>
            <a:r>
              <a:rPr lang="en-ZA" dirty="0" err="1" smtClean="0"/>
              <a:t>OpenContent</a:t>
            </a:r>
            <a:r>
              <a:rPr lang="en-ZA" dirty="0" smtClean="0"/>
              <a:t> </a:t>
            </a:r>
            <a:endParaRPr lang="en-ZA" dirty="0"/>
          </a:p>
        </p:txBody>
      </p:sp>
      <p:sp>
        <p:nvSpPr>
          <p:cNvPr id="3" name="Content Placeholder 2"/>
          <p:cNvSpPr>
            <a:spLocks noGrp="1"/>
          </p:cNvSpPr>
          <p:nvPr>
            <p:ph idx="1"/>
          </p:nvPr>
        </p:nvSpPr>
        <p:spPr>
          <a:xfrm>
            <a:off x="457200" y="1379909"/>
            <a:ext cx="8363272" cy="4929411"/>
          </a:xfrm>
        </p:spPr>
        <p:txBody>
          <a:bodyPr>
            <a:normAutofit fontScale="85000" lnSpcReduction="10000"/>
          </a:bodyPr>
          <a:lstStyle/>
          <a:p>
            <a:r>
              <a:rPr lang="en-ZA" dirty="0" smtClean="0"/>
              <a:t>Sharing OER requires more than simply a facility for sharing </a:t>
            </a:r>
          </a:p>
          <a:p>
            <a:r>
              <a:rPr lang="en-ZA" dirty="0" smtClean="0"/>
              <a:t>Requires change in academic practices </a:t>
            </a:r>
          </a:p>
          <a:p>
            <a:r>
              <a:rPr lang="en-ZA" dirty="0" smtClean="0"/>
              <a:t>Academics generally want to get involved (sharing knowledge is second nature) </a:t>
            </a:r>
          </a:p>
          <a:p>
            <a:endParaRPr lang="en-GB" dirty="0" smtClean="0"/>
          </a:p>
          <a:p>
            <a:r>
              <a:rPr lang="en-GB" dirty="0" smtClean="0"/>
              <a:t>Shift question from: </a:t>
            </a:r>
          </a:p>
          <a:p>
            <a:pPr lvl="1"/>
            <a:r>
              <a:rPr lang="en-GB" sz="3200" dirty="0" smtClean="0"/>
              <a:t>‘</a:t>
            </a:r>
            <a:r>
              <a:rPr lang="en-GB" sz="3200" b="1" dirty="0" smtClean="0"/>
              <a:t>why should I share </a:t>
            </a:r>
            <a:r>
              <a:rPr lang="en-GB" sz="3200" dirty="0" smtClean="0"/>
              <a:t>my educational content?’ </a:t>
            </a:r>
          </a:p>
          <a:p>
            <a:pPr>
              <a:buNone/>
            </a:pPr>
            <a:r>
              <a:rPr lang="en-GB" dirty="0" smtClean="0"/>
              <a:t>		to </a:t>
            </a:r>
          </a:p>
          <a:p>
            <a:pPr lvl="1"/>
            <a:r>
              <a:rPr lang="en-GB" sz="3200" dirty="0" smtClean="0"/>
              <a:t>‘</a:t>
            </a:r>
            <a:r>
              <a:rPr lang="en-GB" sz="3200" b="1" dirty="0" smtClean="0"/>
              <a:t>how can I stay in control </a:t>
            </a:r>
            <a:r>
              <a:rPr lang="en-GB" sz="3200" dirty="0" smtClean="0"/>
              <a:t>of the process of my educational content being shared?’ (Butcher, 2010)</a:t>
            </a:r>
          </a:p>
          <a:p>
            <a:endParaRPr lang="en-ZA" dirty="0"/>
          </a:p>
        </p:txBody>
      </p:sp>
      <p:sp>
        <p:nvSpPr>
          <p:cNvPr id="4" name="Content Placeholder 2"/>
          <p:cNvSpPr txBox="1">
            <a:spLocks/>
          </p:cNvSpPr>
          <p:nvPr/>
        </p:nvSpPr>
        <p:spPr>
          <a:xfrm>
            <a:off x="323528" y="6309320"/>
            <a:ext cx="8363272" cy="316631"/>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ZA" sz="1200" b="0" i="0" u="none" strike="noStrike" kern="1200" cap="none" spc="0" normalizeH="0" baseline="0" noProof="0" smtClean="0">
                <a:ln>
                  <a:noFill/>
                </a:ln>
                <a:solidFill>
                  <a:schemeClr val="tx1"/>
                </a:solidFill>
                <a:effectLst/>
                <a:uLnTx/>
                <a:uFillTx/>
                <a:latin typeface="+mn-lt"/>
                <a:ea typeface="+mn-ea"/>
                <a:cs typeface="+mn-cs"/>
              </a:rPr>
              <a:t>Butcher, N (2010) Open Educational Resources and Higher Education. </a:t>
            </a:r>
            <a:r>
              <a:rPr kumimoji="0" lang="en-ZA" sz="1200" b="0" i="0" u="none" strike="noStrike" kern="1200" cap="none" spc="0" normalizeH="0" baseline="0" noProof="0" smtClean="0">
                <a:ln>
                  <a:noFill/>
                </a:ln>
                <a:solidFill>
                  <a:schemeClr val="tx1"/>
                </a:solidFill>
                <a:effectLst/>
                <a:uLnTx/>
                <a:uFillTx/>
                <a:latin typeface="+mn-lt"/>
                <a:ea typeface="+mn-ea"/>
                <a:cs typeface="+mn-cs"/>
                <a:hlinkClick r:id="rId3"/>
              </a:rPr>
              <a:t>http://oerworkshop.weebly.com/documents‐and‐papers.html</a:t>
            </a:r>
            <a:endParaRPr kumimoji="0" lang="en-ZA" sz="1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ZA" sz="1200" b="0"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1886428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Beyond OER: Open education</a:t>
            </a:r>
            <a:endParaRPr lang="en-ZA" dirty="0"/>
          </a:p>
        </p:txBody>
      </p:sp>
      <p:sp>
        <p:nvSpPr>
          <p:cNvPr id="5" name="Text Placeholder 4"/>
          <p:cNvSpPr>
            <a:spLocks noGrp="1"/>
          </p:cNvSpPr>
          <p:nvPr>
            <p:ph type="body" idx="1"/>
          </p:nvPr>
        </p:nvSpPr>
        <p:spPr/>
        <p:txBody>
          <a:bodyPr/>
          <a:lstStyle/>
          <a:p>
            <a:r>
              <a:rPr lang="en-ZA" dirty="0" smtClean="0"/>
              <a:t>Part 3</a:t>
            </a:r>
            <a:endParaRPr lang="en-ZA" dirty="0"/>
          </a:p>
        </p:txBody>
      </p:sp>
    </p:spTree>
    <p:extLst>
      <p:ext uri="{BB962C8B-B14F-4D97-AF65-F5344CB8AC3E}">
        <p14:creationId xmlns:p14="http://schemas.microsoft.com/office/powerpoint/2010/main" val="19909165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30784"/>
            <a:ext cx="8704364" cy="5710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2"/>
          <p:cNvSpPr>
            <a:spLocks noGrp="1"/>
          </p:cNvSpPr>
          <p:nvPr>
            <p:ph type="title"/>
          </p:nvPr>
        </p:nvSpPr>
        <p:spPr>
          <a:xfrm>
            <a:off x="251520" y="-18256"/>
            <a:ext cx="8704364" cy="1143000"/>
          </a:xfrm>
        </p:spPr>
        <p:txBody>
          <a:bodyPr>
            <a:normAutofit fontScale="90000"/>
          </a:bodyPr>
          <a:lstStyle/>
          <a:p>
            <a:r>
              <a:rPr lang="en-ZA" dirty="0" smtClean="0"/>
              <a:t>Massive Open Online Courses (MOOCs)</a:t>
            </a:r>
            <a:endParaRPr lang="en-ZA" sz="2400" dirty="0" smtClean="0"/>
          </a:p>
        </p:txBody>
      </p:sp>
    </p:spTree>
    <p:extLst>
      <p:ext uri="{BB962C8B-B14F-4D97-AF65-F5344CB8AC3E}">
        <p14:creationId xmlns:p14="http://schemas.microsoft.com/office/powerpoint/2010/main" val="3789120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891886"/>
            <a:ext cx="8435334" cy="5993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a:xfrm>
            <a:off x="107504" y="-18256"/>
            <a:ext cx="8928992" cy="1143000"/>
          </a:xfrm>
        </p:spPr>
        <p:txBody>
          <a:bodyPr>
            <a:normAutofit fontScale="90000"/>
          </a:bodyPr>
          <a:lstStyle/>
          <a:p>
            <a:r>
              <a:rPr lang="en-ZA" dirty="0" err="1" smtClean="0"/>
              <a:t>MITx</a:t>
            </a:r>
            <a:r>
              <a:rPr lang="en-ZA" dirty="0" smtClean="0"/>
              <a:t>: MIT’s latest open education project</a:t>
            </a:r>
            <a:endParaRPr lang="en-ZA" sz="2400" dirty="0" smtClean="0"/>
          </a:p>
        </p:txBody>
      </p:sp>
    </p:spTree>
    <p:extLst>
      <p:ext uri="{BB962C8B-B14F-4D97-AF65-F5344CB8AC3E}">
        <p14:creationId xmlns:p14="http://schemas.microsoft.com/office/powerpoint/2010/main" val="2957900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15" y="680839"/>
            <a:ext cx="9128519" cy="613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a:xfrm>
            <a:off x="107504" y="-18256"/>
            <a:ext cx="8928992" cy="1143000"/>
          </a:xfrm>
        </p:spPr>
        <p:txBody>
          <a:bodyPr>
            <a:normAutofit/>
          </a:bodyPr>
          <a:lstStyle/>
          <a:p>
            <a:r>
              <a:rPr lang="en-ZA" dirty="0" smtClean="0"/>
              <a:t>Stanford University: Introduction to AI</a:t>
            </a:r>
            <a:endParaRPr lang="en-ZA" sz="2400" dirty="0" smtClean="0"/>
          </a:p>
        </p:txBody>
      </p:sp>
    </p:spTree>
    <p:extLst>
      <p:ext uri="{BB962C8B-B14F-4D97-AF65-F5344CB8AC3E}">
        <p14:creationId xmlns:p14="http://schemas.microsoft.com/office/powerpoint/2010/main" val="6175501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dirty="0" smtClean="0"/>
              <a:t>Question</a:t>
            </a:r>
            <a:endParaRPr lang="en-ZA" dirty="0"/>
          </a:p>
        </p:txBody>
      </p:sp>
      <p:sp>
        <p:nvSpPr>
          <p:cNvPr id="6" name="Content Placeholder 5"/>
          <p:cNvSpPr>
            <a:spLocks noGrp="1"/>
          </p:cNvSpPr>
          <p:nvPr>
            <p:ph idx="1"/>
          </p:nvPr>
        </p:nvSpPr>
        <p:spPr>
          <a:xfrm>
            <a:off x="179512" y="1600200"/>
            <a:ext cx="8856984" cy="4525963"/>
          </a:xfrm>
        </p:spPr>
        <p:txBody>
          <a:bodyPr/>
          <a:lstStyle/>
          <a:p>
            <a:r>
              <a:rPr lang="en-ZA" dirty="0" smtClean="0"/>
              <a:t>How many of us have shared some form of media online? </a:t>
            </a:r>
          </a:p>
          <a:p>
            <a:r>
              <a:rPr lang="en-ZA" dirty="0" smtClean="0"/>
              <a:t>How many of us have put some form of educational media online</a:t>
            </a:r>
            <a:r>
              <a:rPr lang="en-ZA" dirty="0" smtClean="0"/>
              <a:t>?</a:t>
            </a:r>
          </a:p>
          <a:p>
            <a:r>
              <a:rPr lang="en-ZA" dirty="0" smtClean="0"/>
              <a:t>Do you consider how the content you share online is licensed for use by others?</a:t>
            </a:r>
            <a:endParaRPr lang="en-ZA" dirty="0" smtClean="0"/>
          </a:p>
          <a:p>
            <a:r>
              <a:rPr lang="en-ZA" dirty="0" smtClean="0"/>
              <a:t>How many have heard the term open educational resources?</a:t>
            </a:r>
          </a:p>
          <a:p>
            <a:endParaRPr lang="en-ZA"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Why go Open</a:t>
            </a:r>
            <a:r>
              <a:rPr lang="en-ZA" dirty="0" smtClean="0"/>
              <a:t>?</a:t>
            </a:r>
            <a:br>
              <a:rPr lang="en-ZA" dirty="0" smtClean="0"/>
            </a:br>
            <a:r>
              <a:rPr lang="en-ZA" dirty="0" smtClean="0"/>
              <a:t>What are the possibilities?</a:t>
            </a:r>
            <a:endParaRPr lang="en-ZA" dirty="0"/>
          </a:p>
        </p:txBody>
      </p:sp>
      <p:sp>
        <p:nvSpPr>
          <p:cNvPr id="5" name="Text Placeholder 4"/>
          <p:cNvSpPr>
            <a:spLocks noGrp="1"/>
          </p:cNvSpPr>
          <p:nvPr>
            <p:ph type="body" idx="1"/>
          </p:nvPr>
        </p:nvSpPr>
        <p:spPr/>
        <p:txBody>
          <a:bodyPr/>
          <a:lstStyle/>
          <a:p>
            <a:r>
              <a:rPr lang="en-ZA" dirty="0" smtClean="0"/>
              <a:t>Part 4</a:t>
            </a:r>
            <a:endParaRPr lang="en-ZA" dirty="0"/>
          </a:p>
        </p:txBody>
      </p:sp>
    </p:spTree>
    <p:extLst>
      <p:ext uri="{BB962C8B-B14F-4D97-AF65-F5344CB8AC3E}">
        <p14:creationId xmlns:p14="http://schemas.microsoft.com/office/powerpoint/2010/main" val="16107427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ZA" dirty="0"/>
              <a:t>CHED </a:t>
            </a:r>
            <a:r>
              <a:rPr lang="en-ZA" dirty="0" smtClean="0"/>
              <a:t>Computer Literacy Guides</a:t>
            </a:r>
            <a:endParaRPr lang="en-ZA" dirty="0"/>
          </a:p>
        </p:txBody>
      </p:sp>
      <p:sp>
        <p:nvSpPr>
          <p:cNvPr id="3" name="Content Placeholder 2"/>
          <p:cNvSpPr>
            <a:spLocks noGrp="1"/>
          </p:cNvSpPr>
          <p:nvPr>
            <p:ph idx="1"/>
          </p:nvPr>
        </p:nvSpPr>
        <p:spPr>
          <a:xfrm>
            <a:off x="179512" y="1196752"/>
            <a:ext cx="8856984" cy="1944216"/>
          </a:xfrm>
        </p:spPr>
        <p:txBody>
          <a:bodyPr>
            <a:normAutofit/>
          </a:bodyPr>
          <a:lstStyle/>
          <a:p>
            <a:r>
              <a:rPr lang="en-ZA" sz="2800" dirty="0" smtClean="0"/>
              <a:t>IEEE UCT chapter use the openly licensed CHED computer literacy materials to support training in a computer lab donated to a high school</a:t>
            </a:r>
          </a:p>
          <a:p>
            <a:endParaRPr lang="en-ZA" sz="2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2636912"/>
            <a:ext cx="6455426" cy="3883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526542" y="6520616"/>
            <a:ext cx="4209638" cy="307777"/>
          </a:xfrm>
          <a:prstGeom prst="rect">
            <a:avLst/>
          </a:prstGeom>
        </p:spPr>
        <p:txBody>
          <a:bodyPr wrap="square">
            <a:spAutoFit/>
          </a:bodyPr>
          <a:lstStyle/>
          <a:p>
            <a:r>
              <a:rPr lang="en-ZA" sz="1400" dirty="0" smtClean="0">
                <a:hlinkClick r:id="rId4"/>
              </a:rPr>
              <a:t>http://www.ebe.uct.ac.za/usr/ebe/staff/april2010.pdf</a:t>
            </a:r>
            <a:endParaRPr lang="en-ZA" sz="1400" dirty="0"/>
          </a:p>
        </p:txBody>
      </p:sp>
    </p:spTree>
    <p:extLst>
      <p:ext uri="{BB962C8B-B14F-4D97-AF65-F5344CB8AC3E}">
        <p14:creationId xmlns:p14="http://schemas.microsoft.com/office/powerpoint/2010/main" val="8246970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4624"/>
            <a:ext cx="8496944" cy="1143000"/>
          </a:xfrm>
        </p:spPr>
        <p:txBody>
          <a:bodyPr>
            <a:normAutofit fontScale="90000"/>
          </a:bodyPr>
          <a:lstStyle/>
          <a:p>
            <a:r>
              <a:rPr lang="en-ZA" dirty="0"/>
              <a:t>Creative Commons </a:t>
            </a:r>
            <a:r>
              <a:rPr lang="en-ZA" dirty="0" smtClean="0"/>
              <a:t>Licensing Screencast</a:t>
            </a:r>
            <a:endParaRPr lang="en-ZA" dirty="0"/>
          </a:p>
        </p:txBody>
      </p:sp>
      <p:sp>
        <p:nvSpPr>
          <p:cNvPr id="3" name="Content Placeholder 2"/>
          <p:cNvSpPr>
            <a:spLocks noGrp="1"/>
          </p:cNvSpPr>
          <p:nvPr>
            <p:ph idx="1"/>
          </p:nvPr>
        </p:nvSpPr>
        <p:spPr>
          <a:xfrm>
            <a:off x="179512" y="1052736"/>
            <a:ext cx="8856984" cy="1197850"/>
          </a:xfrm>
        </p:spPr>
        <p:txBody>
          <a:bodyPr>
            <a:normAutofit/>
          </a:bodyPr>
          <a:lstStyle/>
          <a:p>
            <a:r>
              <a:rPr lang="en-ZA" sz="2800" dirty="0" smtClean="0"/>
              <a:t>Creative Commons licensing video is translated into Czechoslovakian, French, Italian and Spanish on YouTube</a:t>
            </a:r>
            <a:endParaRPr lang="en-ZA" sz="2800" dirty="0"/>
          </a:p>
        </p:txBody>
      </p:sp>
      <p:sp>
        <p:nvSpPr>
          <p:cNvPr id="4" name="Rectangle 3"/>
          <p:cNvSpPr/>
          <p:nvPr/>
        </p:nvSpPr>
        <p:spPr>
          <a:xfrm>
            <a:off x="2708920" y="6407750"/>
            <a:ext cx="3726160" cy="307777"/>
          </a:xfrm>
          <a:prstGeom prst="rect">
            <a:avLst/>
          </a:prstGeom>
        </p:spPr>
        <p:txBody>
          <a:bodyPr wrap="square">
            <a:spAutoFit/>
          </a:bodyPr>
          <a:lstStyle/>
          <a:p>
            <a:r>
              <a:rPr lang="en-ZA" sz="1400" dirty="0" smtClean="0">
                <a:hlinkClick r:id="rId3"/>
              </a:rPr>
              <a:t>http://www.youtube.com/watch?v=-pvoie4ydSw</a:t>
            </a:r>
            <a:endParaRPr lang="en-ZA" sz="1400" dirty="0"/>
          </a:p>
        </p:txBody>
      </p:sp>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3" y="2250586"/>
            <a:ext cx="7416824" cy="4157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4466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Studying at University: A guide for first year </a:t>
            </a:r>
            <a:r>
              <a:rPr lang="en-ZA" dirty="0" smtClean="0"/>
              <a:t>students</a:t>
            </a:r>
            <a:endParaRPr lang="en-ZA" dirty="0"/>
          </a:p>
        </p:txBody>
      </p:sp>
      <p:sp>
        <p:nvSpPr>
          <p:cNvPr id="3" name="Content Placeholder 2"/>
          <p:cNvSpPr>
            <a:spLocks noGrp="1"/>
          </p:cNvSpPr>
          <p:nvPr>
            <p:ph idx="1"/>
          </p:nvPr>
        </p:nvSpPr>
        <p:spPr>
          <a:xfrm>
            <a:off x="467544" y="1700808"/>
            <a:ext cx="8229600" cy="4209331"/>
          </a:xfrm>
        </p:spPr>
        <p:txBody>
          <a:bodyPr>
            <a:normAutofit/>
          </a:bodyPr>
          <a:lstStyle/>
          <a:p>
            <a:r>
              <a:rPr lang="en-ZA" sz="2800" dirty="0" smtClean="0"/>
              <a:t>Used by Venda University and the University of the Western Cape with new students </a:t>
            </a:r>
          </a:p>
          <a:p>
            <a:r>
              <a:rPr lang="en-ZA" sz="2800" dirty="0" smtClean="0"/>
              <a:t>Stellenbosch University uses some </a:t>
            </a:r>
            <a:r>
              <a:rPr lang="en-ZA" sz="2800" dirty="0"/>
              <a:t>of the </a:t>
            </a:r>
            <a:r>
              <a:rPr lang="en-ZA" sz="2800" dirty="0" smtClean="0"/>
              <a:t>illustrations</a:t>
            </a:r>
          </a:p>
          <a:p>
            <a:r>
              <a:rPr lang="en-ZA" sz="2800" dirty="0" smtClean="0"/>
              <a:t>The guide has been </a:t>
            </a:r>
            <a:r>
              <a:rPr lang="en-ZA" sz="2800" b="1" dirty="0" smtClean="0"/>
              <a:t>accessed over 3800 times </a:t>
            </a:r>
            <a:r>
              <a:rPr lang="en-ZA" sz="2800" dirty="0" smtClean="0"/>
              <a:t>via the directory and over 600 physical printed guides have been sold! </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4581128"/>
            <a:ext cx="3025527" cy="2108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55403" y="4581760"/>
            <a:ext cx="1500573" cy="2108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16812" y="4581128"/>
            <a:ext cx="1451332" cy="2108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27108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274638"/>
            <a:ext cx="9001000" cy="1143000"/>
          </a:xfrm>
        </p:spPr>
        <p:txBody>
          <a:bodyPr>
            <a:normAutofit fontScale="90000"/>
          </a:bodyPr>
          <a:lstStyle/>
          <a:p>
            <a:r>
              <a:rPr lang="en-ZA" dirty="0" smtClean="0"/>
              <a:t>OpenContent becomes a </a:t>
            </a:r>
            <a:r>
              <a:rPr lang="en-ZA" dirty="0"/>
              <a:t>Journal Article</a:t>
            </a:r>
          </a:p>
        </p:txBody>
      </p:sp>
      <p:sp>
        <p:nvSpPr>
          <p:cNvPr id="3" name="Content Placeholder 2"/>
          <p:cNvSpPr>
            <a:spLocks noGrp="1"/>
          </p:cNvSpPr>
          <p:nvPr>
            <p:ph idx="1"/>
          </p:nvPr>
        </p:nvSpPr>
        <p:spPr>
          <a:xfrm>
            <a:off x="457200" y="3739349"/>
            <a:ext cx="8229600" cy="2386814"/>
          </a:xfrm>
        </p:spPr>
        <p:txBody>
          <a:bodyPr>
            <a:normAutofit/>
          </a:bodyPr>
          <a:lstStyle/>
          <a:p>
            <a:r>
              <a:rPr lang="en-ZA" sz="2800" dirty="0" smtClean="0"/>
              <a:t>Materials published as OER on OpenContent selected for </a:t>
            </a:r>
            <a:r>
              <a:rPr lang="en-ZA" sz="3600" b="1" dirty="0" smtClean="0"/>
              <a:t>publishing</a:t>
            </a:r>
            <a:r>
              <a:rPr lang="en-ZA" sz="3600" dirty="0" smtClean="0"/>
              <a:t> </a:t>
            </a:r>
            <a:r>
              <a:rPr lang="en-ZA" sz="2800" dirty="0" smtClean="0"/>
              <a:t>in </a:t>
            </a:r>
            <a:r>
              <a:rPr lang="en-ZA" sz="2800" dirty="0"/>
              <a:t>the Journal of Occupational Therapy of </a:t>
            </a:r>
            <a:r>
              <a:rPr lang="en-ZA" sz="2800" dirty="0" smtClean="0"/>
              <a:t>Galicia, an open access journal for occupational therapists in the Spanish speaking world</a:t>
            </a:r>
          </a:p>
        </p:txBody>
      </p:sp>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3269"/>
          <a:stretch/>
        </p:blipFill>
        <p:spPr bwMode="auto">
          <a:xfrm>
            <a:off x="683568" y="1484784"/>
            <a:ext cx="7319078" cy="2254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886723" y="6440327"/>
            <a:ext cx="6912768" cy="307777"/>
          </a:xfrm>
          <a:prstGeom prst="rect">
            <a:avLst/>
          </a:prstGeom>
        </p:spPr>
        <p:txBody>
          <a:bodyPr wrap="square">
            <a:spAutoFit/>
          </a:bodyPr>
          <a:lstStyle/>
          <a:p>
            <a:r>
              <a:rPr lang="en-ZA" sz="1400" dirty="0">
                <a:hlinkClick r:id="rId4"/>
              </a:rPr>
              <a:t>http://blogs.uct.ac.za/blog/oer-uct/2010/12/06/sharing-knowledge-leads-to-opportunities</a:t>
            </a:r>
            <a:endParaRPr lang="en-ZA" sz="1400" dirty="0"/>
          </a:p>
        </p:txBody>
      </p:sp>
    </p:spTree>
    <p:extLst>
      <p:ext uri="{BB962C8B-B14F-4D97-AF65-F5344CB8AC3E}">
        <p14:creationId xmlns:p14="http://schemas.microsoft.com/office/powerpoint/2010/main" val="716630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27384"/>
            <a:ext cx="8952482" cy="1143000"/>
          </a:xfrm>
        </p:spPr>
        <p:txBody>
          <a:bodyPr>
            <a:normAutofit/>
          </a:bodyPr>
          <a:lstStyle/>
          <a:p>
            <a:r>
              <a:rPr lang="en-ZA" sz="4000" dirty="0" smtClean="0"/>
              <a:t>Measuring influence: Alternative metrics</a:t>
            </a:r>
            <a:endParaRPr lang="en-ZA" sz="4000" dirty="0"/>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025"/>
          <a:stretch/>
        </p:blipFill>
        <p:spPr bwMode="auto">
          <a:xfrm>
            <a:off x="107504" y="1191391"/>
            <a:ext cx="3092536" cy="4167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37373"/>
          <a:stretch/>
        </p:blipFill>
        <p:spPr bwMode="auto">
          <a:xfrm>
            <a:off x="3379160" y="1916832"/>
            <a:ext cx="5441312"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3899576"/>
            <a:ext cx="3047826" cy="2334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4520" y="3645718"/>
            <a:ext cx="5045632" cy="3164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r="11827"/>
          <a:stretch/>
        </p:blipFill>
        <p:spPr bwMode="auto">
          <a:xfrm>
            <a:off x="3581065" y="1196752"/>
            <a:ext cx="5383423"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7512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Desktop\Cropper Crops\OERAfrica20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504056"/>
            <a:ext cx="5028864" cy="551723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79512" y="2852936"/>
            <a:ext cx="5616624" cy="3960440"/>
          </a:xfrm>
        </p:spPr>
        <p:txBody>
          <a:bodyPr>
            <a:normAutofit fontScale="77500" lnSpcReduction="20000"/>
          </a:bodyPr>
          <a:lstStyle/>
          <a:p>
            <a:pPr>
              <a:buNone/>
            </a:pPr>
            <a:r>
              <a:rPr lang="en-ZA" sz="4400" dirty="0"/>
              <a:t>Closing note:</a:t>
            </a:r>
          </a:p>
          <a:p>
            <a:pPr>
              <a:buNone/>
            </a:pPr>
            <a:endParaRPr lang="en-ZA" sz="3500" dirty="0"/>
          </a:p>
          <a:p>
            <a:pPr>
              <a:buNone/>
            </a:pPr>
            <a:r>
              <a:rPr lang="en-ZA" sz="3500" dirty="0" smtClean="0"/>
              <a:t>"</a:t>
            </a:r>
            <a:r>
              <a:rPr lang="en-ZA" sz="4300" dirty="0" smtClean="0"/>
              <a:t>When you learn transparently (and openly) you become a teacher“</a:t>
            </a:r>
          </a:p>
          <a:p>
            <a:pPr algn="r">
              <a:buNone/>
            </a:pPr>
            <a:r>
              <a:rPr lang="en-ZA" sz="1900" dirty="0" smtClean="0"/>
              <a:t>Siemens, 2010</a:t>
            </a:r>
            <a:endParaRPr lang="en-ZA" sz="1500" dirty="0" smtClean="0"/>
          </a:p>
          <a:p>
            <a:endParaRPr lang="en-ZA" dirty="0" smtClean="0"/>
          </a:p>
          <a:p>
            <a:endParaRPr lang="en-ZA" dirty="0" smtClean="0"/>
          </a:p>
          <a:p>
            <a:endParaRPr lang="en-ZA" dirty="0" smtClean="0"/>
          </a:p>
          <a:p>
            <a:pPr>
              <a:buNone/>
            </a:pPr>
            <a:r>
              <a:rPr lang="en-ZA" sz="1200" dirty="0" smtClean="0"/>
              <a:t>Siemens, G. &amp; </a:t>
            </a:r>
            <a:r>
              <a:rPr lang="en-ZA" sz="1200" dirty="0" err="1" smtClean="0"/>
              <a:t>Matheos</a:t>
            </a:r>
            <a:r>
              <a:rPr lang="en-ZA" sz="1200" dirty="0" smtClean="0"/>
              <a:t>, K. (2010). Open Social Learning in Higher Education: An African Context. VI International Seminar of the UNESCO chair in e-learning; open social learning. Available online: http://www.youtube.com/watch?v=Oexie4cwpf8</a:t>
            </a:r>
            <a:endParaRPr lang="en-ZA" sz="12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p:cNvSpPr>
          <p:nvPr>
            <p:ph type="subTitle" idx="4294967295"/>
          </p:nvPr>
        </p:nvSpPr>
        <p:spPr>
          <a:xfrm>
            <a:off x="971550" y="5008563"/>
            <a:ext cx="7056438" cy="1733550"/>
          </a:xfrm>
        </p:spPr>
        <p:txBody>
          <a:bodyPr/>
          <a:lstStyle/>
          <a:p>
            <a:pPr marL="0" indent="0" algn="ctr">
              <a:lnSpc>
                <a:spcPct val="80000"/>
              </a:lnSpc>
              <a:buFontTx/>
              <a:buNone/>
            </a:pPr>
            <a:endParaRPr lang="en-ZA" sz="1800" dirty="0" smtClean="0"/>
          </a:p>
          <a:p>
            <a:pPr marL="0" indent="0" algn="ctr">
              <a:lnSpc>
                <a:spcPct val="80000"/>
              </a:lnSpc>
              <a:buFontTx/>
              <a:buNone/>
            </a:pPr>
            <a:r>
              <a:rPr lang="en-ZA" sz="1800" dirty="0" smtClean="0"/>
              <a:t>This work is licensed under the Creative Commons Attribution-Share Alike 2.5 South Africa License. To view a copy of this license, visit http://creativecommons.org/licenses/by-sa/2.5/za/ or send a letter to Creative Commons, 171 Second Street, Suite 300, San Francisco, California, 94105, USA.</a:t>
            </a:r>
          </a:p>
          <a:p>
            <a:pPr marL="0" indent="0" algn="ctr">
              <a:lnSpc>
                <a:spcPct val="80000"/>
              </a:lnSpc>
              <a:buFontTx/>
              <a:buNone/>
            </a:pPr>
            <a:endParaRPr lang="en-GB" sz="1800" dirty="0" smtClean="0"/>
          </a:p>
        </p:txBody>
      </p:sp>
      <p:pic>
        <p:nvPicPr>
          <p:cNvPr id="16387" name="Picture 6" descr="2_by-sa"/>
          <p:cNvPicPr>
            <a:picLocks noChangeAspect="1" noChangeArrowheads="1"/>
          </p:cNvPicPr>
          <p:nvPr/>
        </p:nvPicPr>
        <p:blipFill>
          <a:blip r:embed="rId3" cstate="print"/>
          <a:srcRect/>
          <a:stretch>
            <a:fillRect/>
          </a:stretch>
        </p:blipFill>
        <p:spPr bwMode="auto">
          <a:xfrm>
            <a:off x="3707904" y="4653136"/>
            <a:ext cx="1642616" cy="575407"/>
          </a:xfrm>
          <a:prstGeom prst="rect">
            <a:avLst/>
          </a:prstGeom>
          <a:noFill/>
          <a:ln w="9525">
            <a:noFill/>
            <a:miter lim="800000"/>
            <a:headEnd/>
            <a:tailEnd/>
          </a:ln>
        </p:spPr>
      </p:pic>
      <p:grpSp>
        <p:nvGrpSpPr>
          <p:cNvPr id="10" name="Group 9"/>
          <p:cNvGrpSpPr/>
          <p:nvPr/>
        </p:nvGrpSpPr>
        <p:grpSpPr>
          <a:xfrm>
            <a:off x="1212008" y="500042"/>
            <a:ext cx="7270153" cy="4258217"/>
            <a:chOff x="1212008" y="466927"/>
            <a:chExt cx="7270153" cy="4258217"/>
          </a:xfrm>
        </p:grpSpPr>
        <p:sp>
          <p:nvSpPr>
            <p:cNvPr id="16388" name="TextBox 3"/>
            <p:cNvSpPr txBox="1">
              <a:spLocks noChangeArrowheads="1"/>
            </p:cNvSpPr>
            <p:nvPr/>
          </p:nvSpPr>
          <p:spPr bwMode="auto">
            <a:xfrm>
              <a:off x="1990973" y="477827"/>
              <a:ext cx="6491188" cy="4247317"/>
            </a:xfrm>
            <a:prstGeom prst="rect">
              <a:avLst/>
            </a:prstGeom>
            <a:noFill/>
            <a:ln w="9525">
              <a:noFill/>
              <a:miter lim="800000"/>
              <a:headEnd/>
              <a:tailEnd/>
            </a:ln>
          </p:spPr>
          <p:txBody>
            <a:bodyPr wrap="square">
              <a:spAutoFit/>
            </a:bodyPr>
            <a:lstStyle/>
            <a:p>
              <a:r>
                <a:rPr lang="en-ZA" b="1" dirty="0">
                  <a:cs typeface="Arial" pitchFamily="34" charset="0"/>
                </a:rPr>
                <a:t>Prepared by: Michael </a:t>
              </a:r>
              <a:r>
                <a:rPr lang="en-ZA" b="1" dirty="0" err="1">
                  <a:cs typeface="Arial" pitchFamily="34" charset="0"/>
                </a:rPr>
                <a:t>Paskevicius</a:t>
              </a:r>
              <a:r>
                <a:rPr lang="en-ZA" b="1" dirty="0">
                  <a:cs typeface="Arial" pitchFamily="34" charset="0"/>
                </a:rPr>
                <a:t>  </a:t>
              </a:r>
              <a:endParaRPr lang="en-ZA" b="1" dirty="0" smtClean="0">
                <a:cs typeface="Arial" pitchFamily="34" charset="0"/>
              </a:endParaRPr>
            </a:p>
            <a:p>
              <a:r>
                <a:rPr lang="en-ZA" dirty="0" smtClean="0"/>
                <a:t>Contact me: </a:t>
              </a:r>
              <a:r>
                <a:rPr lang="en-ZA" dirty="0" err="1" smtClean="0">
                  <a:hlinkClick r:id="rId4"/>
                </a:rPr>
                <a:t>mike.vicious@gmail.com</a:t>
              </a:r>
              <a:endParaRPr lang="en-ZA" dirty="0"/>
            </a:p>
            <a:p>
              <a:endParaRPr lang="en-ZA" b="1" dirty="0" smtClean="0">
                <a:cs typeface="Arial" pitchFamily="34" charset="0"/>
              </a:endParaRPr>
            </a:p>
            <a:p>
              <a:endParaRPr lang="en-ZA" b="1" dirty="0">
                <a:cs typeface="Arial" pitchFamily="34" charset="0"/>
              </a:endParaRPr>
            </a:p>
            <a:p>
              <a:r>
                <a:rPr lang="en-ZA" b="1" dirty="0">
                  <a:cs typeface="Arial" pitchFamily="34" charset="0"/>
                </a:rPr>
                <a:t>OpenContent Directory</a:t>
              </a:r>
              <a:r>
                <a:rPr lang="en-ZA" dirty="0">
                  <a:cs typeface="Arial" pitchFamily="34" charset="0"/>
                </a:rPr>
                <a:t>: </a:t>
              </a:r>
              <a:r>
                <a:rPr lang="en-GB" u="sng" dirty="0">
                  <a:hlinkClick r:id="rId5"/>
                </a:rPr>
                <a:t>http://opencontent.uct.ac.za</a:t>
              </a:r>
              <a:endParaRPr lang="en-ZA" dirty="0">
                <a:cs typeface="Arial" pitchFamily="34" charset="0"/>
              </a:endParaRPr>
            </a:p>
            <a:p>
              <a:r>
                <a:rPr lang="en-GB" b="1" dirty="0">
                  <a:cs typeface="Arial" pitchFamily="34" charset="0"/>
                </a:rPr>
                <a:t>OER UCT project blog:</a:t>
              </a:r>
              <a:r>
                <a:rPr lang="en-GB" dirty="0">
                  <a:cs typeface="Arial" pitchFamily="34" charset="0"/>
                </a:rPr>
                <a:t> </a:t>
              </a:r>
              <a:r>
                <a:rPr lang="en-GB" u="sng" dirty="0">
                  <a:cs typeface="Arial" pitchFamily="34" charset="0"/>
                  <a:hlinkClick r:id="rId6"/>
                </a:rPr>
                <a:t>http://blogs.uct.ac.za/blog/oer-uct</a:t>
              </a:r>
              <a:endParaRPr lang="en-GB" u="sng" dirty="0">
                <a:cs typeface="Arial" pitchFamily="34" charset="0"/>
              </a:endParaRPr>
            </a:p>
            <a:p>
              <a:r>
                <a:rPr lang="en-ZA" b="1" dirty="0" smtClean="0"/>
                <a:t>Follow </a:t>
              </a:r>
              <a:r>
                <a:rPr lang="en-ZA" b="1" dirty="0"/>
                <a:t>us:</a:t>
              </a:r>
              <a:r>
                <a:rPr lang="en-ZA" dirty="0"/>
                <a:t> </a:t>
              </a:r>
              <a:r>
                <a:rPr lang="en-ZA" u="sng" dirty="0">
                  <a:hlinkClick r:id="rId7"/>
                </a:rPr>
                <a:t>http://twitter.com/openuct</a:t>
              </a:r>
              <a:endParaRPr lang="en-ZA" u="sng" dirty="0"/>
            </a:p>
            <a:p>
              <a:endParaRPr lang="en-ZA" b="1" dirty="0" smtClean="0"/>
            </a:p>
            <a:p>
              <a:endParaRPr lang="en-ZA" b="1" dirty="0" smtClean="0"/>
            </a:p>
            <a:p>
              <a:r>
                <a:rPr lang="en-ZA" b="1" dirty="0" smtClean="0"/>
                <a:t>Follow </a:t>
              </a:r>
              <a:r>
                <a:rPr lang="en-ZA" b="1" dirty="0"/>
                <a:t>me:</a:t>
              </a:r>
              <a:r>
                <a:rPr lang="en-ZA" dirty="0"/>
                <a:t> </a:t>
              </a:r>
              <a:r>
                <a:rPr lang="en-ZA" dirty="0">
                  <a:hlinkClick r:id="rId8"/>
                </a:rPr>
                <a:t>http://twitter.com/mpaskevi</a:t>
              </a:r>
              <a:endParaRPr lang="en-ZA" dirty="0"/>
            </a:p>
            <a:p>
              <a:r>
                <a:rPr lang="en-ZA" u="sng" dirty="0"/>
                <a:t/>
              </a:r>
              <a:br>
                <a:rPr lang="en-ZA" u="sng" dirty="0"/>
              </a:br>
              <a:endParaRPr lang="en-ZA" u="sng" dirty="0"/>
            </a:p>
            <a:p>
              <a:r>
                <a:rPr lang="en-ZA" b="1" dirty="0"/>
                <a:t>Presentations:</a:t>
              </a:r>
              <a:r>
                <a:rPr lang="en-ZA" dirty="0"/>
                <a:t> </a:t>
              </a:r>
              <a:r>
                <a:rPr lang="en-ZA" u="sng" dirty="0">
                  <a:hlinkClick r:id="rId9"/>
                </a:rPr>
                <a:t>http://www.slideshare.net/mpaskevi</a:t>
              </a:r>
              <a:endParaRPr lang="en-ZA" u="sng" dirty="0"/>
            </a:p>
            <a:p>
              <a:endParaRPr lang="en-ZA" dirty="0">
                <a:cs typeface="Arial" pitchFamily="34" charset="0"/>
              </a:endParaRPr>
            </a:p>
            <a:p>
              <a:endParaRPr lang="en-ZA" dirty="0">
                <a:cs typeface="Arial" pitchFamily="34" charset="0"/>
              </a:endParaRPr>
            </a:p>
          </p:txBody>
        </p:sp>
        <p:pic>
          <p:nvPicPr>
            <p:cNvPr id="16389" name="Picture 5"/>
            <p:cNvPicPr>
              <a:picLocks noChangeAspect="1" noChangeArrowheads="1"/>
            </p:cNvPicPr>
            <p:nvPr/>
          </p:nvPicPr>
          <p:blipFill>
            <a:blip r:embed="rId10" cstate="print"/>
            <a:srcRect/>
            <a:stretch>
              <a:fillRect/>
            </a:stretch>
          </p:blipFill>
          <p:spPr bwMode="auto">
            <a:xfrm>
              <a:off x="1342702" y="2852738"/>
              <a:ext cx="576263" cy="576262"/>
            </a:xfrm>
            <a:prstGeom prst="rect">
              <a:avLst/>
            </a:prstGeom>
            <a:noFill/>
            <a:ln w="9525">
              <a:noFill/>
              <a:miter lim="800000"/>
              <a:headEnd/>
              <a:tailEnd/>
            </a:ln>
          </p:spPr>
        </p:pic>
        <p:pic>
          <p:nvPicPr>
            <p:cNvPr id="16390" name="Picture 6"/>
            <p:cNvPicPr>
              <a:picLocks noChangeAspect="1" noChangeArrowheads="1"/>
            </p:cNvPicPr>
            <p:nvPr/>
          </p:nvPicPr>
          <p:blipFill>
            <a:blip r:embed="rId11" cstate="print"/>
            <a:srcRect r="16258"/>
            <a:stretch>
              <a:fillRect/>
            </a:stretch>
          </p:blipFill>
          <p:spPr bwMode="auto">
            <a:xfrm>
              <a:off x="1212008" y="3681642"/>
              <a:ext cx="741809" cy="714375"/>
            </a:xfrm>
            <a:prstGeom prst="rect">
              <a:avLst/>
            </a:prstGeom>
            <a:noFill/>
            <a:ln w="9525">
              <a:noFill/>
              <a:miter lim="800000"/>
              <a:headEnd/>
              <a:tailEnd/>
            </a:ln>
          </p:spPr>
        </p:pic>
        <p:pic>
          <p:nvPicPr>
            <p:cNvPr id="5122" name="Picture 2" descr="E:\__UCT work\_1_OpenContent Directory\graphics and promos\Feb2011_Logos\OC_Logo2011_med.jpg"/>
            <p:cNvPicPr>
              <a:picLocks noChangeAspect="1" noChangeArrowheads="1"/>
            </p:cNvPicPr>
            <p:nvPr/>
          </p:nvPicPr>
          <p:blipFill>
            <a:blip r:embed="rId12" cstate="print"/>
            <a:srcRect/>
            <a:stretch>
              <a:fillRect/>
            </a:stretch>
          </p:blipFill>
          <p:spPr bwMode="auto">
            <a:xfrm>
              <a:off x="1270893" y="1741200"/>
              <a:ext cx="719289" cy="654553"/>
            </a:xfrm>
            <a:prstGeom prst="rect">
              <a:avLst/>
            </a:prstGeom>
            <a:noFill/>
          </p:spPr>
        </p:pic>
        <p:pic>
          <p:nvPicPr>
            <p:cNvPr id="5123" name="Picture 3" descr="C:\Documents and Settings\Administrator\Desktop\Cropper Crops\email-button-md.png"/>
            <p:cNvPicPr>
              <a:picLocks noChangeAspect="1" noChangeArrowheads="1"/>
            </p:cNvPicPr>
            <p:nvPr/>
          </p:nvPicPr>
          <p:blipFill>
            <a:blip r:embed="rId13" cstate="print"/>
            <a:srcRect/>
            <a:stretch>
              <a:fillRect/>
            </a:stretch>
          </p:blipFill>
          <p:spPr bwMode="auto">
            <a:xfrm>
              <a:off x="1295064" y="466927"/>
              <a:ext cx="648072" cy="657817"/>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Contrasting open and closed online resources</a:t>
            </a:r>
            <a:endParaRPr lang="en-ZA" dirty="0"/>
          </a:p>
        </p:txBody>
      </p:sp>
      <p:sp>
        <p:nvSpPr>
          <p:cNvPr id="5" name="Text Placeholder 4"/>
          <p:cNvSpPr>
            <a:spLocks noGrp="1"/>
          </p:cNvSpPr>
          <p:nvPr>
            <p:ph type="body" idx="1"/>
          </p:nvPr>
        </p:nvSpPr>
        <p:spPr/>
        <p:txBody>
          <a:bodyPr/>
          <a:lstStyle/>
          <a:p>
            <a:r>
              <a:rPr lang="en-ZA" dirty="0" smtClean="0"/>
              <a:t>Part 1</a:t>
            </a:r>
            <a:endParaRPr lang="en-ZA" dirty="0"/>
          </a:p>
        </p:txBody>
      </p:sp>
    </p:spTree>
    <p:extLst>
      <p:ext uri="{BB962C8B-B14F-4D97-AF65-F5344CB8AC3E}">
        <p14:creationId xmlns:p14="http://schemas.microsoft.com/office/powerpoint/2010/main" val="11785000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16632"/>
            <a:ext cx="8229600" cy="1143000"/>
          </a:xfrm>
        </p:spPr>
        <p:txBody>
          <a:bodyPr>
            <a:normAutofit/>
          </a:bodyPr>
          <a:lstStyle/>
          <a:p>
            <a:pPr eaLnBrk="1" hangingPunct="1"/>
            <a:r>
              <a:rPr lang="en-ZA" sz="3600" dirty="0" smtClean="0"/>
              <a:t>The origins of OER: MIT </a:t>
            </a:r>
            <a:r>
              <a:rPr lang="en-ZA" sz="3600" dirty="0" err="1" smtClean="0"/>
              <a:t>OpenCourseWare</a:t>
            </a:r>
            <a:endParaRPr lang="en-ZA" sz="3600" dirty="0" smtClean="0"/>
          </a:p>
        </p:txBody>
      </p:sp>
      <p:pic>
        <p:nvPicPr>
          <p:cNvPr id="25607" name="Picture 7"/>
          <p:cNvPicPr>
            <a:picLocks noChangeAspect="1" noChangeArrowheads="1"/>
          </p:cNvPicPr>
          <p:nvPr/>
        </p:nvPicPr>
        <p:blipFill>
          <a:blip r:embed="rId3" cstate="print"/>
          <a:srcRect/>
          <a:stretch>
            <a:fillRect/>
          </a:stretch>
        </p:blipFill>
        <p:spPr bwMode="auto">
          <a:xfrm>
            <a:off x="451530" y="1124744"/>
            <a:ext cx="8080910" cy="5586188"/>
          </a:xfrm>
          <a:prstGeom prst="rect">
            <a:avLst/>
          </a:prstGeom>
          <a:noFill/>
          <a:ln w="9525">
            <a:noFill/>
            <a:miter lim="800000"/>
            <a:headEnd/>
            <a:tailEnd/>
          </a:ln>
        </p:spPr>
      </p:pic>
      <p:pic>
        <p:nvPicPr>
          <p:cNvPr id="1026" name="Picture 2" descr="H:\__UCT work\Creative Commons\cc_logo\5_by-nc-s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5400600"/>
            <a:ext cx="3737592" cy="13103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pPr eaLnBrk="1" hangingPunct="1"/>
            <a:r>
              <a:rPr lang="en-ZA" dirty="0" smtClean="0"/>
              <a:t>Open </a:t>
            </a:r>
            <a:r>
              <a:rPr lang="en-ZA" dirty="0" err="1" smtClean="0"/>
              <a:t>CourseWare</a:t>
            </a:r>
            <a:r>
              <a:rPr lang="en-ZA" dirty="0" smtClean="0"/>
              <a:t>: Open University</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179006"/>
            <a:ext cx="7848872" cy="5418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H:\__UCT work\Creative Commons\cc_logo\5_by-nc-s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5400600"/>
            <a:ext cx="3737592" cy="13103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600" dirty="0" smtClean="0"/>
              <a:t>Copyright </a:t>
            </a:r>
            <a:r>
              <a:rPr lang="en-ZA" sz="3600" dirty="0" err="1" smtClean="0"/>
              <a:t>CourseWare</a:t>
            </a:r>
            <a:r>
              <a:rPr lang="en-ZA" sz="3600" dirty="0" smtClean="0"/>
              <a:t>: Network Science</a:t>
            </a:r>
            <a:endParaRPr lang="en-ZA" sz="3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 y="1484785"/>
            <a:ext cx="8972550"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4444062"/>
            <a:ext cx="6772275" cy="23145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H:\__UCT work\Creative Commons\cc_logo\Copyrigh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5373217"/>
            <a:ext cx="1472902" cy="1472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10072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ZA" dirty="0" smtClean="0"/>
              <a:t>Open Video: The Khan Academy</a:t>
            </a:r>
            <a:endParaRPr lang="en-ZA"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196752"/>
            <a:ext cx="9143999" cy="5440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H:\__UCT work\Creative Commons\cc_logo\5_by-nc-s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5400600"/>
            <a:ext cx="3737592" cy="13103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96752"/>
            <a:ext cx="8291974" cy="5582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16632"/>
            <a:ext cx="8229600" cy="1143000"/>
          </a:xfrm>
        </p:spPr>
        <p:txBody>
          <a:bodyPr/>
          <a:lstStyle/>
          <a:p>
            <a:r>
              <a:rPr lang="en-ZA" dirty="0" smtClean="0"/>
              <a:t>Mostly closed video: YouTube</a:t>
            </a:r>
            <a:endParaRPr lang="en-ZA" dirty="0"/>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5301208"/>
            <a:ext cx="424815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4796383"/>
            <a:ext cx="6924675" cy="18192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14696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2283</TotalTime>
  <Words>2060</Words>
  <Application>Microsoft Office PowerPoint</Application>
  <PresentationFormat>On-screen Show (4:3)</PresentationFormat>
  <Paragraphs>218</Paragraphs>
  <Slides>37</Slides>
  <Notes>23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Introduction to Open Educational Resources (OER)</vt:lpstr>
      <vt:lpstr>Introduction</vt:lpstr>
      <vt:lpstr>Question</vt:lpstr>
      <vt:lpstr>Contrasting open and closed online resources</vt:lpstr>
      <vt:lpstr>The origins of OER: MIT OpenCourseWare</vt:lpstr>
      <vt:lpstr>Open CourseWare: Open University</vt:lpstr>
      <vt:lpstr>Copyright CourseWare: Network Science</vt:lpstr>
      <vt:lpstr>Open Video: The Khan Academy</vt:lpstr>
      <vt:lpstr>Mostly closed video: YouTube</vt:lpstr>
      <vt:lpstr>YouTube recently launched a Creative Commons option</vt:lpstr>
      <vt:lpstr>Wikipedia</vt:lpstr>
      <vt:lpstr>Encyclopedia Britannica</vt:lpstr>
      <vt:lpstr>PowerPoint Presentation</vt:lpstr>
      <vt:lpstr>open educational resources</vt:lpstr>
      <vt:lpstr>Open Educational Resources</vt:lpstr>
      <vt:lpstr>OER include Creative Commons licenses which allow for reuse</vt:lpstr>
      <vt:lpstr>Open educational resources part of the “Open Movement”</vt:lpstr>
      <vt:lpstr>PowerPoint Presentation</vt:lpstr>
      <vt:lpstr>PowerPoint Presentation</vt:lpstr>
      <vt:lpstr>Example of OER development</vt:lpstr>
      <vt:lpstr>PowerPoint Presentation</vt:lpstr>
      <vt:lpstr>Aggregating content: OER Commons</vt:lpstr>
      <vt:lpstr>Collecting OER in Africa: OER Africa</vt:lpstr>
      <vt:lpstr>OER from UCT: OpenContent</vt:lpstr>
      <vt:lpstr>What we have learned implementing UCT OpenContent </vt:lpstr>
      <vt:lpstr>Beyond OER: Open education</vt:lpstr>
      <vt:lpstr>Massive Open Online Courses (MOOCs)</vt:lpstr>
      <vt:lpstr>MITx: MIT’s latest open education project</vt:lpstr>
      <vt:lpstr>Stanford University: Introduction to AI</vt:lpstr>
      <vt:lpstr>Why go Open? What are the possibilities?</vt:lpstr>
      <vt:lpstr>CHED Computer Literacy Guides</vt:lpstr>
      <vt:lpstr>Creative Commons Licensing Screencast</vt:lpstr>
      <vt:lpstr>Studying at University: A guide for first year students</vt:lpstr>
      <vt:lpstr>OpenContent becomes a Journal Article</vt:lpstr>
      <vt:lpstr>Measuring influence: Alternative metrics</vt:lpstr>
      <vt:lpstr>PowerPoint Presentation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Open Educational Resources</dc:title>
  <dc:creator>New Win User</dc:creator>
  <cp:lastModifiedBy>User</cp:lastModifiedBy>
  <cp:revision>277</cp:revision>
  <dcterms:created xsi:type="dcterms:W3CDTF">2011-03-18T14:32:23Z</dcterms:created>
  <dcterms:modified xsi:type="dcterms:W3CDTF">2012-03-29T09:09:21Z</dcterms:modified>
</cp:coreProperties>
</file>