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8" r:id="rId3"/>
    <p:sldId id="257" r:id="rId4"/>
    <p:sldId id="266" r:id="rId5"/>
    <p:sldId id="259" r:id="rId6"/>
    <p:sldId id="268" r:id="rId7"/>
    <p:sldId id="269" r:id="rId8"/>
    <p:sldId id="270" r:id="rId9"/>
    <p:sldId id="267" r:id="rId10"/>
    <p:sldId id="261" r:id="rId11"/>
    <p:sldId id="262" r:id="rId12"/>
    <p:sldId id="263" r:id="rId13"/>
    <p:sldId id="264" r:id="rId14"/>
    <p:sldId id="265" r:id="rId15"/>
    <p:sldId id="271" r:id="rId16"/>
    <p:sldId id="272" r:id="rId17"/>
    <p:sldId id="273" r:id="rId18"/>
    <p:sldId id="260" r:id="rId19"/>
    <p:sldId id="274" r:id="rId2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4.png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5" Type="http://schemas.openxmlformats.org/officeDocument/2006/relationships/package" Target="../embeddings/Microsoft_Excel_Worksheet2.xlsx"/><Relationship Id="rId4" Type="http://schemas.openxmlformats.org/officeDocument/2006/relationships/image" Target="../media/image4.png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5" Type="http://schemas.openxmlformats.org/officeDocument/2006/relationships/package" Target="../embeddings/Microsoft_Excel_Worksheet3.xlsx"/><Relationship Id="rId4" Type="http://schemas.openxmlformats.org/officeDocument/2006/relationships/image" Target="../media/image4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80"/>
      <c:hPercent val="55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mandate</c:v>
                </c:pt>
              </c:strCache>
            </c:strRef>
          </c:tx>
          <c:spPr>
            <a:blipFill rotWithShape="1">
              <a:blip xmlns:r="http://schemas.openxmlformats.org/officeDocument/2006/relationships" r:embed="rId1"/>
              <a:srcRect/>
              <a:stretch>
                <a:fillRect/>
              </a:stretch>
            </a:blipFill>
            <a:ln w="25400" cap="flat">
              <a:noFill/>
              <a:miter lim="400000"/>
            </a:ln>
            <a:effectLst>
              <a:outerShdw blurRad="76200" dist="12700" dir="2700000" algn="tl">
                <a:srgbClr val="000000">
                  <a:alpha val="80000"/>
                </a:srgbClr>
              </a:outerShdw>
            </a:effectLst>
            <a:sp3d prstMaterial="matte"/>
          </c:spPr>
          <c:explosion val="10"/>
          <c:dPt>
            <c:idx val="0"/>
            <c:bubble3D val="0"/>
          </c:dPt>
          <c:dPt>
            <c:idx val="1"/>
            <c:bubble3D val="0"/>
            <c:explosion val="7"/>
            <c:spPr>
              <a:blipFill rotWithShape="1">
                <a:blip xmlns:r="http://schemas.openxmlformats.org/officeDocument/2006/relationships" r:embed="rId2"/>
                <a:srcRect/>
                <a:stretch>
                  <a:fillRect/>
                </a:stretch>
              </a:blipFill>
              <a:ln w="25400" cap="flat">
                <a:noFill/>
                <a:miter lim="400000"/>
              </a:ln>
              <a:effectLst>
                <a:outerShdw blurRad="76200" dist="12700" dir="2700000" algn="tl">
                  <a:srgbClr val="000000">
                    <a:alpha val="80000"/>
                  </a:srgbClr>
                </a:outerShdw>
              </a:effectLst>
              <a:sp3d prstMaterial="matte"/>
            </c:spPr>
          </c:dPt>
          <c:dPt>
            <c:idx val="2"/>
            <c:bubble3D val="0"/>
            <c:explosion val="9"/>
            <c:spPr>
              <a:blipFill rotWithShape="1">
                <a:blip xmlns:r="http://schemas.openxmlformats.org/officeDocument/2006/relationships" r:embed="rId3"/>
                <a:srcRect/>
                <a:stretch>
                  <a:fillRect/>
                </a:stretch>
              </a:blipFill>
              <a:ln w="25400" cap="flat">
                <a:noFill/>
                <a:miter lim="400000"/>
              </a:ln>
              <a:effectLst>
                <a:outerShdw blurRad="76200" dist="12700" dir="2700000" algn="tl">
                  <a:srgbClr val="000000">
                    <a:alpha val="80000"/>
                  </a:srgbClr>
                </a:outerShdw>
              </a:effectLst>
              <a:sp3d prstMaterial="matte"/>
            </c:spPr>
          </c:dPt>
          <c:dPt>
            <c:idx val="3"/>
            <c:bubble3D val="0"/>
            <c:explosion val="0"/>
            <c:spPr>
              <a:blipFill rotWithShape="1">
                <a:blip xmlns:r="http://schemas.openxmlformats.org/officeDocument/2006/relationships" r:embed="rId4"/>
                <a:srcRect/>
                <a:stretch>
                  <a:fillRect/>
                </a:stretch>
              </a:blipFill>
              <a:ln w="25400" cap="flat">
                <a:noFill/>
                <a:miter lim="400000"/>
              </a:ln>
              <a:effectLst>
                <a:outerShdw blurRad="76200" dist="12700" dir="2700000" algn="tl">
                  <a:srgbClr val="000000">
                    <a:alpha val="80000"/>
                  </a:srgbClr>
                </a:outerShdw>
              </a:effectLst>
              <a:sp3d prstMaterial="matte"/>
            </c:spPr>
          </c:dPt>
          <c:dLbls>
            <c:dLbl>
              <c:idx val="0"/>
              <c:layout>
                <c:manualLayout>
                  <c:x val="-0.13084344516219601"/>
                  <c:y val="0.14111313298937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07772100375288"/>
                  <c:y val="5.920478642974170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8.2103817375524898E-2"/>
                  <c:y val="1.251842043668299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u="none" strike="noStrike">
                    <a:solidFill>
                      <a:srgbClr val="FFFFFF"/>
                    </a:solidFill>
                    <a:effectLst>
                      <a:outerShdw blurRad="127000" dist="45484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open</c:v>
                </c:pt>
                <c:pt idx="1">
                  <c:v>redtricted</c:v>
                </c:pt>
                <c:pt idx="2">
                  <c:v>metadata only</c:v>
                </c:pt>
                <c:pt idx="3">
                  <c:v>not deposited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14</c:v>
                </c:pt>
                <c:pt idx="1">
                  <c:v>3</c:v>
                </c:pt>
                <c:pt idx="2">
                  <c:v>9</c:v>
                </c:pt>
                <c:pt idx="3">
                  <c:v>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5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79"/>
      <c:hPercent val="55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495144765967701E-3"/>
          <c:y val="1.2299308952353099E-2"/>
          <c:w val="0.99"/>
          <c:h val="0.98750000000000004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mandate</c:v>
                </c:pt>
              </c:strCache>
            </c:strRef>
          </c:tx>
          <c:spPr>
            <a:blipFill rotWithShape="1">
              <a:blip xmlns:r="http://schemas.openxmlformats.org/officeDocument/2006/relationships" r:embed="rId1"/>
              <a:srcRect/>
              <a:stretch>
                <a:fillRect/>
              </a:stretch>
            </a:blipFill>
            <a:ln w="25400" cap="flat">
              <a:noFill/>
              <a:miter lim="400000"/>
            </a:ln>
            <a:effectLst>
              <a:outerShdw blurRad="76200" dist="12700" dir="2700000" algn="tl">
                <a:srgbClr val="000000">
                  <a:alpha val="80000"/>
                </a:srgbClr>
              </a:outerShdw>
            </a:effectLst>
            <a:sp3d prstMaterial="matte"/>
          </c:spPr>
          <c:explosion val="18"/>
          <c:dPt>
            <c:idx val="0"/>
            <c:bubble3D val="0"/>
          </c:dPt>
          <c:dPt>
            <c:idx val="1"/>
            <c:bubble3D val="0"/>
            <c:explosion val="9"/>
            <c:spPr>
              <a:blipFill rotWithShape="1">
                <a:blip xmlns:r="http://schemas.openxmlformats.org/officeDocument/2006/relationships" r:embed="rId2"/>
                <a:srcRect/>
                <a:stretch>
                  <a:fillRect/>
                </a:stretch>
              </a:blipFill>
              <a:ln w="25400" cap="flat">
                <a:noFill/>
                <a:miter lim="400000"/>
              </a:ln>
              <a:effectLst>
                <a:outerShdw blurRad="76200" dist="12700" dir="2700000" algn="tl">
                  <a:srgbClr val="000000">
                    <a:alpha val="80000"/>
                  </a:srgbClr>
                </a:outerShdw>
              </a:effectLst>
              <a:sp3d prstMaterial="matte"/>
            </c:spPr>
          </c:dPt>
          <c:dPt>
            <c:idx val="2"/>
            <c:bubble3D val="0"/>
            <c:explosion val="3"/>
            <c:spPr>
              <a:blipFill rotWithShape="1">
                <a:blip xmlns:r="http://schemas.openxmlformats.org/officeDocument/2006/relationships" r:embed="rId3"/>
                <a:srcRect/>
                <a:stretch>
                  <a:fillRect/>
                </a:stretch>
              </a:blipFill>
              <a:ln w="25400" cap="flat">
                <a:noFill/>
                <a:miter lim="400000"/>
              </a:ln>
              <a:effectLst>
                <a:outerShdw blurRad="76200" dist="12700" dir="2700000" algn="tl">
                  <a:srgbClr val="000000">
                    <a:alpha val="80000"/>
                  </a:srgbClr>
                </a:outerShdw>
              </a:effectLst>
              <a:sp3d prstMaterial="matte"/>
            </c:spPr>
          </c:dPt>
          <c:dPt>
            <c:idx val="3"/>
            <c:bubble3D val="0"/>
            <c:explosion val="5"/>
            <c:spPr>
              <a:blipFill rotWithShape="1">
                <a:blip xmlns:r="http://schemas.openxmlformats.org/officeDocument/2006/relationships" r:embed="rId4"/>
                <a:srcRect/>
                <a:stretch>
                  <a:fillRect/>
                </a:stretch>
              </a:blipFill>
              <a:ln w="25400" cap="flat">
                <a:noFill/>
                <a:miter lim="400000"/>
              </a:ln>
              <a:effectLst>
                <a:outerShdw blurRad="76200" dist="12700" dir="2700000" algn="tl">
                  <a:srgbClr val="000000">
                    <a:alpha val="80000"/>
                  </a:srgbClr>
                </a:outerShdw>
              </a:effectLst>
              <a:sp3d prstMaterial="matte"/>
            </c:spPr>
          </c:dPt>
          <c:dLbls>
            <c:dLbl>
              <c:idx val="0"/>
              <c:layout>
                <c:manualLayout>
                  <c:x val="-2.1009885229470601E-2"/>
                  <c:y val="3.128580497265780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5240904861672694E-2"/>
                  <c:y val="9.094976735658390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9.5766376192897504E-2"/>
                  <c:y val="0.1207886455184500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u="none" strike="noStrike">
                    <a:solidFill>
                      <a:srgbClr val="FFFFFF"/>
                    </a:solidFill>
                    <a:effectLst>
                      <a:outerShdw blurRad="127000" dist="45484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open</c:v>
                </c:pt>
                <c:pt idx="1">
                  <c:v>redtricted</c:v>
                </c:pt>
                <c:pt idx="2">
                  <c:v>metadata only</c:v>
                </c:pt>
                <c:pt idx="3">
                  <c:v>not deposited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3</c:v>
                </c:pt>
                <c:pt idx="3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5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80"/>
      <c:hPercent val="55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mandate</c:v>
                </c:pt>
              </c:strCache>
            </c:strRef>
          </c:tx>
          <c:spPr>
            <a:blipFill rotWithShape="1">
              <a:blip xmlns:r="http://schemas.openxmlformats.org/officeDocument/2006/relationships" r:embed="rId1"/>
              <a:srcRect/>
              <a:stretch>
                <a:fillRect/>
              </a:stretch>
            </a:blipFill>
            <a:ln w="25400" cap="flat">
              <a:noFill/>
              <a:miter lim="400000"/>
            </a:ln>
            <a:effectLst>
              <a:outerShdw blurRad="76200" dist="12700" dir="2700000" algn="tl">
                <a:srgbClr val="000000">
                  <a:alpha val="80000"/>
                </a:srgbClr>
              </a:outerShdw>
            </a:effectLst>
            <a:sp3d prstMaterial="matte"/>
          </c:spPr>
          <c:explosion val="4"/>
          <c:dPt>
            <c:idx val="0"/>
            <c:bubble3D val="0"/>
          </c:dPt>
          <c:dPt>
            <c:idx val="1"/>
            <c:bubble3D val="0"/>
            <c:explosion val="6"/>
            <c:spPr>
              <a:blipFill rotWithShape="1">
                <a:blip xmlns:r="http://schemas.openxmlformats.org/officeDocument/2006/relationships" r:embed="rId2"/>
                <a:srcRect/>
                <a:stretch>
                  <a:fillRect/>
                </a:stretch>
              </a:blipFill>
              <a:ln w="25400" cap="flat">
                <a:noFill/>
                <a:miter lim="400000"/>
              </a:ln>
              <a:effectLst>
                <a:outerShdw blurRad="76200" dist="12700" dir="2700000" algn="tl">
                  <a:srgbClr val="000000">
                    <a:alpha val="80000"/>
                  </a:srgbClr>
                </a:outerShdw>
              </a:effectLst>
              <a:sp3d prstMaterial="matte"/>
            </c:spPr>
          </c:dPt>
          <c:dPt>
            <c:idx val="2"/>
            <c:bubble3D val="0"/>
            <c:explosion val="14"/>
            <c:spPr>
              <a:blipFill rotWithShape="1">
                <a:blip xmlns:r="http://schemas.openxmlformats.org/officeDocument/2006/relationships" r:embed="rId3"/>
                <a:srcRect/>
                <a:stretch>
                  <a:fillRect/>
                </a:stretch>
              </a:blipFill>
              <a:ln w="25400" cap="flat">
                <a:noFill/>
                <a:miter lim="400000"/>
              </a:ln>
              <a:effectLst>
                <a:outerShdw blurRad="76200" dist="12700" dir="2700000" algn="tl">
                  <a:srgbClr val="000000">
                    <a:alpha val="80000"/>
                  </a:srgbClr>
                </a:outerShdw>
              </a:effectLst>
              <a:sp3d prstMaterial="matte"/>
            </c:spPr>
          </c:dPt>
          <c:dPt>
            <c:idx val="3"/>
            <c:bubble3D val="0"/>
            <c:explosion val="10"/>
            <c:spPr>
              <a:blipFill rotWithShape="1">
                <a:blip xmlns:r="http://schemas.openxmlformats.org/officeDocument/2006/relationships" r:embed="rId4"/>
                <a:srcRect/>
                <a:stretch>
                  <a:fillRect/>
                </a:stretch>
              </a:blipFill>
              <a:ln w="25400" cap="flat">
                <a:noFill/>
                <a:miter lim="400000"/>
              </a:ln>
              <a:effectLst>
                <a:outerShdw blurRad="76200" dist="12700" dir="2700000" algn="tl">
                  <a:srgbClr val="000000">
                    <a:alpha val="80000"/>
                  </a:srgbClr>
                </a:outerShdw>
              </a:effectLst>
              <a:sp3d prstMaterial="matte"/>
            </c:spPr>
          </c:dPt>
          <c:dLbls>
            <c:dLbl>
              <c:idx val="0"/>
              <c:layout>
                <c:manualLayout>
                  <c:x val="-0.16993478015177499"/>
                  <c:y val="3.991452686970060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9.7960708211471098E-2"/>
                  <c:y val="3.785536644614780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54969843400694"/>
                  <c:y val="0.1370747405268510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u="none" strike="noStrike">
                    <a:solidFill>
                      <a:srgbClr val="FFFFFF"/>
                    </a:solidFill>
                    <a:effectLst>
                      <a:outerShdw blurRad="127000" dist="45484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open</c:v>
                </c:pt>
                <c:pt idx="1">
                  <c:v>restricted</c:v>
                </c:pt>
                <c:pt idx="2">
                  <c:v>metadata only</c:v>
                </c:pt>
                <c:pt idx="3">
                  <c:v>not deposited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37</c:v>
                </c:pt>
                <c:pt idx="1">
                  <c:v>50</c:v>
                </c:pt>
                <c:pt idx="2">
                  <c:v>0.1</c:v>
                </c:pt>
                <c:pt idx="3">
                  <c:v>12.9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5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F0970-09FF-C341-95A8-9FC7868541B4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1A0DF-EA79-8749-B6D3-54FF1FA4B7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505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DD0F0-A2F1-0240-999F-01FAAA248B2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795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DD0F0-A2F1-0240-999F-01FAAA248B2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795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DD0F0-A2F1-0240-999F-01FAAA248B2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795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BB5EB-8374-BA47-B1B3-46C3E50EA8D2}" type="datetimeFigureOut">
              <a:rPr lang="fr-FR" smtClean="0"/>
              <a:t>07/12/2016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725D4-4934-8A46-B6C7-E035FECB9EC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Open Access :</a:t>
            </a:r>
            <a:br>
              <a:rPr lang="fr-FR" dirty="0" smtClean="0"/>
            </a:br>
            <a:r>
              <a:rPr lang="fr-FR" dirty="0" err="1" smtClean="0"/>
              <a:t>Challenging</a:t>
            </a:r>
            <a:r>
              <a:rPr lang="fr-FR" dirty="0" smtClean="0"/>
              <a:t> the </a:t>
            </a:r>
            <a:r>
              <a:rPr lang="fr-FR" dirty="0" err="1" smtClean="0"/>
              <a:t>norm</a:t>
            </a:r>
            <a:r>
              <a:rPr lang="fr-FR" dirty="0" smtClean="0"/>
              <a:t> in </a:t>
            </a:r>
            <a:r>
              <a:rPr lang="fr-FR" dirty="0" err="1" smtClean="0"/>
              <a:t>Academia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Bernard Rentier</a:t>
            </a:r>
          </a:p>
          <a:p>
            <a:r>
              <a:rPr lang="fr-FR" sz="2000" dirty="0" err="1" smtClean="0"/>
              <a:t>December</a:t>
            </a:r>
            <a:r>
              <a:rPr lang="fr-FR" sz="2000" dirty="0" smtClean="0"/>
              <a:t> 2016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848816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Motivation.tif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34" y="5356412"/>
            <a:ext cx="2400266" cy="150158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5180"/>
            <a:ext cx="8229600" cy="821154"/>
          </a:xfrm>
        </p:spPr>
        <p:txBody>
          <a:bodyPr/>
          <a:lstStyle/>
          <a:p>
            <a:r>
              <a:rPr lang="fr-FR" dirty="0" smtClean="0"/>
              <a:t>Can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evaluated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6569228"/>
            <a:ext cx="8229600" cy="2887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E. Callaway, </a:t>
            </a: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Nature 535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210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–211 </a:t>
            </a: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(14 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July </a:t>
            </a: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2016) DOI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: doi:10.1038/nature.2016.20224 </a:t>
            </a:r>
            <a:endParaRPr lang="fr-FR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Image 6" descr="Natur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88" y="996334"/>
            <a:ext cx="6177470" cy="420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67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Motivation.tif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34" y="5356412"/>
            <a:ext cx="2400266" cy="150158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5180"/>
            <a:ext cx="8229600" cy="821154"/>
          </a:xfrm>
        </p:spPr>
        <p:txBody>
          <a:bodyPr/>
          <a:lstStyle/>
          <a:p>
            <a:r>
              <a:rPr lang="fr-FR" dirty="0" smtClean="0"/>
              <a:t>Can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evaluated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6569228"/>
            <a:ext cx="8229600" cy="2887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E. Callaway, </a:t>
            </a: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Nature 535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210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–211 </a:t>
            </a: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(14 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July </a:t>
            </a: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2016) DOI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: doi:10.1038/nature.2016.20224 </a:t>
            </a:r>
            <a:endParaRPr lang="fr-FR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Image 2" descr="Scienc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191" y="996334"/>
            <a:ext cx="6152563" cy="426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14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Motivation.tif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34" y="5356412"/>
            <a:ext cx="2400266" cy="150158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5180"/>
            <a:ext cx="8229600" cy="821154"/>
          </a:xfrm>
        </p:spPr>
        <p:txBody>
          <a:bodyPr/>
          <a:lstStyle/>
          <a:p>
            <a:r>
              <a:rPr lang="fr-FR" dirty="0" smtClean="0"/>
              <a:t>Can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evaluated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6569228"/>
            <a:ext cx="8229600" cy="288772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E. Callaway, Nature 535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210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–211 </a:t>
            </a: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(14 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July </a:t>
            </a:r>
            <a:r>
              <a:rPr lang="en-US" sz="1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2016) DOI</a:t>
            </a:r>
            <a:r>
              <a:rPr lang="en-US" sz="1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: doi:10.1038/nature.2016.20224 </a:t>
            </a:r>
            <a:endParaRPr lang="fr-FR" sz="1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Image 4" descr="PLoS On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760" y="981103"/>
            <a:ext cx="5914411" cy="437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5180"/>
            <a:ext cx="8229600" cy="821154"/>
          </a:xfrm>
        </p:spPr>
        <p:txBody>
          <a:bodyPr/>
          <a:lstStyle/>
          <a:p>
            <a:r>
              <a:rPr lang="fr-FR" dirty="0" smtClean="0"/>
              <a:t>Can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evaluated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0" y="6370554"/>
            <a:ext cx="6842263" cy="487446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sz="12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Lariviere</a:t>
            </a:r>
            <a:r>
              <a:rPr lang="en-US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200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et al.</a:t>
            </a:r>
            <a:r>
              <a:rPr lang="en-US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1200" dirty="0" err="1"/>
              <a:t>bioRxiv</a:t>
            </a:r>
            <a:r>
              <a:rPr lang="en-US" sz="1200" dirty="0"/>
              <a:t> preprint first posted online Jul. 5, 2016; </a:t>
            </a:r>
            <a:r>
              <a:rPr lang="en-US" sz="1200" dirty="0" err="1"/>
              <a:t>doi</a:t>
            </a:r>
            <a:r>
              <a:rPr lang="en-US" sz="1200" dirty="0"/>
              <a:t>: http://</a:t>
            </a:r>
            <a:r>
              <a:rPr lang="en-US" sz="1200" dirty="0" err="1"/>
              <a:t>dx.doi.org</a:t>
            </a:r>
            <a:r>
              <a:rPr lang="en-US" sz="1200" dirty="0"/>
              <a:t>/10.1101/062109. </a:t>
            </a:r>
          </a:p>
          <a:p>
            <a:pPr marL="0" indent="0" algn="r">
              <a:buNone/>
            </a:pPr>
            <a:r>
              <a:rPr lang="en-US" sz="1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endParaRPr lang="fr-FR" sz="12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Image 2" descr="Journal citation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047" y="996334"/>
            <a:ext cx="4685582" cy="5374220"/>
          </a:xfrm>
          <a:prstGeom prst="rect">
            <a:avLst/>
          </a:prstGeom>
        </p:spPr>
      </p:pic>
      <p:pic>
        <p:nvPicPr>
          <p:cNvPr id="6" name="Image 5" descr="Motivation.tiff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34" y="5356412"/>
            <a:ext cx="2400266" cy="15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30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Impact factor-</a:t>
            </a:r>
            <a:r>
              <a:rPr lang="fr-FR" dirty="0" err="1" smtClean="0"/>
              <a:t>Retraction</a:t>
            </a:r>
            <a:r>
              <a:rPr lang="fr-FR" dirty="0" smtClean="0"/>
              <a:t> </a:t>
            </a:r>
            <a:r>
              <a:rPr lang="fr-FR" dirty="0" err="1" smtClean="0"/>
              <a:t>correlation</a:t>
            </a:r>
            <a:endParaRPr lang="fr-FR" dirty="0"/>
          </a:p>
        </p:txBody>
      </p:sp>
      <p:pic>
        <p:nvPicPr>
          <p:cNvPr id="3" name="168FD4D2-E10C-4C33-A33C-094190CF5DB5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8800" y="1549006"/>
            <a:ext cx="6749510" cy="5095880"/>
          </a:xfrm>
          <a:prstGeom prst="rect">
            <a:avLst/>
          </a:prstGeom>
          <a:ln w="889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97721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Perverse </a:t>
            </a:r>
            <a:r>
              <a:rPr lang="fr-FR" dirty="0" err="1" smtClean="0"/>
              <a:t>effects</a:t>
            </a:r>
            <a:r>
              <a:rPr lang="fr-FR" dirty="0" smtClean="0"/>
              <a:t> of the </a:t>
            </a:r>
            <a:r>
              <a:rPr lang="fr-FR" dirty="0" err="1" smtClean="0"/>
              <a:t>current</a:t>
            </a:r>
            <a:r>
              <a:rPr lang="fr-FR" dirty="0" smtClean="0"/>
              <a:t> system</a:t>
            </a:r>
            <a:endParaRPr lang="fr-FR" dirty="0"/>
          </a:p>
        </p:txBody>
      </p:sp>
      <p:pic>
        <p:nvPicPr>
          <p:cNvPr id="5" name="Image 4" descr="Motivation.tiff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34" y="5356412"/>
            <a:ext cx="2400266" cy="1501588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8536"/>
            <a:ext cx="8229600" cy="5089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Any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evaluation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procedure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based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on quantitative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rather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than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qualitative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measurements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creates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a trend to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  <a:latin typeface="Arial"/>
                <a:cs typeface="Arial"/>
              </a:rPr>
              <a:t>overproduce</a:t>
            </a:r>
            <a:r>
              <a:rPr lang="fr-FR" sz="2400" dirty="0" smtClean="0">
                <a:solidFill>
                  <a:srgbClr val="FFFF00"/>
                </a:solidFill>
                <a:latin typeface="Arial"/>
                <a:cs typeface="Arial"/>
              </a:rPr>
              <a:t> :</a:t>
            </a:r>
          </a:p>
          <a:p>
            <a:pPr marL="857250" lvl="1" indent="-457200"/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Too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many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articles</a:t>
            </a:r>
          </a:p>
          <a:p>
            <a:pPr marL="857250" lvl="1" indent="-457200"/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Tendency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to slice up </a:t>
            </a:r>
          </a:p>
          <a:p>
            <a:pPr marL="857250" lvl="1" indent="-457200"/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Tendency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to duplicate</a:t>
            </a:r>
          </a:p>
          <a:p>
            <a:pPr marL="857250" lvl="1" indent="-457200"/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Fraud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(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plagiarism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, falsification)</a:t>
            </a:r>
          </a:p>
          <a:p>
            <a:endParaRPr lang="fr-FR" sz="2400" dirty="0">
              <a:solidFill>
                <a:schemeClr val="accent5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  <a:p>
            <a:pPr indent="-457200">
              <a:buFont typeface="+mj-lt"/>
              <a:buAutoNum type="arabicPeriod"/>
            </a:pPr>
            <a:r>
              <a:rPr lang="fr-FR" sz="2400" dirty="0" err="1" smtClean="0">
                <a:solidFill>
                  <a:srgbClr val="FFFF00"/>
                </a:solidFill>
                <a:latin typeface="Arial"/>
                <a:cs typeface="Arial"/>
              </a:rPr>
              <a:t>decrease</a:t>
            </a:r>
            <a:r>
              <a:rPr lang="fr-FR" sz="2400" dirty="0" smtClean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fr-FR" sz="2400" dirty="0">
                <a:solidFill>
                  <a:srgbClr val="FFFF00"/>
                </a:solidFill>
                <a:latin typeface="Arial"/>
                <a:cs typeface="Arial"/>
              </a:rPr>
              <a:t>the </a:t>
            </a:r>
            <a:r>
              <a:rPr lang="fr-FR" sz="2400" dirty="0" err="1">
                <a:solidFill>
                  <a:srgbClr val="FFFF00"/>
                </a:solidFill>
                <a:latin typeface="Arial"/>
                <a:cs typeface="Arial"/>
              </a:rPr>
              <a:t>readership</a:t>
            </a:r>
            <a:r>
              <a:rPr lang="fr-FR" sz="2400" dirty="0">
                <a:solidFill>
                  <a:srgbClr val="FFFF00"/>
                </a:solidFill>
                <a:latin typeface="Arial"/>
                <a:cs typeface="Arial"/>
              </a:rPr>
              <a:t> per </a:t>
            </a:r>
            <a:r>
              <a:rPr lang="fr-FR" sz="2400" dirty="0" err="1">
                <a:solidFill>
                  <a:srgbClr val="FFFF00"/>
                </a:solidFill>
                <a:latin typeface="Arial"/>
                <a:cs typeface="Arial"/>
              </a:rPr>
              <a:t>paper</a:t>
            </a:r>
            <a:endParaRPr lang="fr-FR" sz="2400" dirty="0">
              <a:solidFill>
                <a:srgbClr val="FFFF00"/>
              </a:solidFill>
              <a:latin typeface="Arial"/>
              <a:cs typeface="Arial"/>
            </a:endParaRPr>
          </a:p>
          <a:p>
            <a:endParaRPr lang="fr-FR" sz="2400" dirty="0">
              <a:solidFill>
                <a:schemeClr val="accent5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Retraction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rate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is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increasing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dramatically</a:t>
            </a:r>
            <a:endParaRPr lang="fr-FR" sz="2400" dirty="0" smtClean="0">
              <a:solidFill>
                <a:schemeClr val="accent5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Stress,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burn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out, carrier break up</a:t>
            </a:r>
          </a:p>
          <a:p>
            <a:pPr marL="457200" indent="-457200">
              <a:buFont typeface="+mj-lt"/>
              <a:buAutoNum type="arabicPeriod"/>
            </a:pPr>
            <a:endParaRPr lang="fr-FR" sz="2000" dirty="0">
              <a:solidFill>
                <a:srgbClr val="93CDDD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119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Motivation.tif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34" y="5356412"/>
            <a:ext cx="2400266" cy="150158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Publications :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19100"/>
            <a:ext cx="8229600" cy="5326769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spcBef>
                <a:spcPts val="1300"/>
              </a:spcBef>
              <a:buFont typeface="+mj-lt"/>
              <a:buAutoNum type="arabicPeriod"/>
            </a:pPr>
            <a:r>
              <a:rPr lang="fr-FR" sz="2000" dirty="0" err="1" smtClean="0">
                <a:solidFill>
                  <a:srgbClr val="FFFFFF"/>
                </a:solidFill>
                <a:latin typeface="Arial"/>
                <a:cs typeface="Arial"/>
              </a:rPr>
              <a:t>Researchers</a:t>
            </a:r>
            <a:r>
              <a:rPr lang="fr-FR"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  <a:latin typeface="Arial"/>
                <a:cs typeface="Arial"/>
              </a:rPr>
              <a:t>themselves</a:t>
            </a:r>
            <a:r>
              <a:rPr lang="fr-FR"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  <a:latin typeface="Arial"/>
                <a:cs typeface="Arial"/>
              </a:rPr>
              <a:t>should</a:t>
            </a:r>
            <a:r>
              <a:rPr lang="fr-FR"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rgbClr val="FFFFFF"/>
                </a:solidFill>
                <a:latin typeface="Arial"/>
                <a:cs typeface="Arial"/>
              </a:rPr>
              <a:t>decide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when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a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work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is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ready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to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be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published</a:t>
            </a:r>
            <a:endParaRPr lang="fr-FR" sz="2000" dirty="0" smtClean="0">
              <a:solidFill>
                <a:schemeClr val="accent5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  <a:p>
            <a:pPr marL="457200" indent="-457200">
              <a:lnSpc>
                <a:spcPct val="150000"/>
              </a:lnSpc>
              <a:spcBef>
                <a:spcPts val="1300"/>
              </a:spcBef>
              <a:buFont typeface="+mj-lt"/>
              <a:buAutoNum type="arabicPeriod"/>
            </a:pP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Authors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should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publish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manuscripts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outside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of the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current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publisher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-controled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procedure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by </a:t>
            </a:r>
            <a:r>
              <a:rPr lang="fr-FR" sz="2000" dirty="0" err="1">
                <a:solidFill>
                  <a:srgbClr val="FFFFFF"/>
                </a:solidFill>
                <a:latin typeface="Arial"/>
                <a:cs typeface="Arial"/>
              </a:rPr>
              <a:t>uploading</a:t>
            </a:r>
            <a:r>
              <a:rPr lang="fr-FR"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lang="fr-FR" sz="2000" dirty="0">
                <a:solidFill>
                  <a:srgbClr val="FFFFFF"/>
                </a:solidFill>
                <a:latin typeface="Arial"/>
                <a:cs typeface="Arial"/>
              </a:rPr>
              <a:t> to </a:t>
            </a:r>
            <a:r>
              <a:rPr lang="fr-FR" sz="2000" dirty="0" err="1">
                <a:solidFill>
                  <a:srgbClr val="FFFF00"/>
                </a:solidFill>
                <a:latin typeface="Arial"/>
                <a:cs typeface="Arial"/>
              </a:rPr>
              <a:t>pre-print</a:t>
            </a:r>
            <a:r>
              <a:rPr lang="fr-FR" sz="2000" dirty="0">
                <a:solidFill>
                  <a:srgbClr val="FFFFFF"/>
                </a:solidFill>
                <a:latin typeface="Arial"/>
                <a:cs typeface="Arial"/>
              </a:rPr>
              <a:t> servers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prior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to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conventional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peer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review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and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generate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comments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from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the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scientific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community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. </a:t>
            </a:r>
            <a:r>
              <a:rPr lang="fr-FR" sz="2000" dirty="0" err="1" smtClean="0">
                <a:solidFill>
                  <a:srgbClr val="FFFFFF"/>
                </a:solidFill>
                <a:latin typeface="Arial"/>
                <a:cs typeface="Arial"/>
              </a:rPr>
              <a:t>Pre</a:t>
            </a:r>
            <a:r>
              <a:rPr lang="fr-FR" sz="2000" dirty="0" err="1">
                <a:solidFill>
                  <a:srgbClr val="FFFFFF"/>
                </a:solidFill>
                <a:latin typeface="Arial"/>
                <a:cs typeface="Arial"/>
              </a:rPr>
              <a:t>-print</a:t>
            </a:r>
            <a:r>
              <a:rPr lang="fr-FR"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rgbClr val="FFFFFF"/>
                </a:solidFill>
                <a:latin typeface="Arial"/>
                <a:cs typeface="Arial"/>
              </a:rPr>
              <a:t>publishing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is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already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the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norm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in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physics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,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mathematics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, 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and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economics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(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ArXiv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)</a:t>
            </a:r>
          </a:p>
          <a:p>
            <a:pPr marL="457200" indent="-457200">
              <a:lnSpc>
                <a:spcPct val="150000"/>
              </a:lnSpc>
              <a:spcBef>
                <a:spcPts val="1300"/>
              </a:spcBef>
              <a:buFont typeface="+mj-lt"/>
              <a:buAutoNum type="arabicPeriod"/>
            </a:pPr>
            <a:r>
              <a:rPr lang="fr-FR" sz="2000" dirty="0" err="1" smtClean="0">
                <a:solidFill>
                  <a:srgbClr val="FFFFFF"/>
                </a:solidFill>
                <a:latin typeface="Arial"/>
                <a:cs typeface="Arial"/>
              </a:rPr>
              <a:t>Funders</a:t>
            </a:r>
            <a:r>
              <a:rPr lang="fr-FR"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000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lang="fr-FR" sz="2000" dirty="0" err="1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lang="fr-FR"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000" dirty="0" err="1">
                <a:solidFill>
                  <a:srgbClr val="FFFFFF"/>
                </a:solidFill>
                <a:latin typeface="Arial"/>
                <a:cs typeface="Arial"/>
              </a:rPr>
              <a:t>stakeholders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should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endorse</a:t>
            </a:r>
            <a:r>
              <a:rPr lang="fr-FR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the adoption of </a:t>
            </a:r>
            <a:r>
              <a:rPr lang="fr-FR" sz="20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pre-</a:t>
            </a:r>
            <a:r>
              <a:rPr lang="fr-FR" sz="2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prints</a:t>
            </a:r>
            <a:endParaRPr lang="fr-FR" sz="2000" dirty="0">
              <a:solidFill>
                <a:schemeClr val="accent5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990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Motivation.tif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34" y="5356412"/>
            <a:ext cx="2400266" cy="150158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 few </a:t>
            </a:r>
            <a:r>
              <a:rPr lang="fr-FR" dirty="0" err="1" smtClean="0"/>
              <a:t>principles</a:t>
            </a:r>
            <a:r>
              <a:rPr lang="fr-FR" dirty="0" smtClean="0"/>
              <a:t> to </a:t>
            </a:r>
            <a:r>
              <a:rPr lang="fr-FR" dirty="0" err="1" smtClean="0"/>
              <a:t>develop</a:t>
            </a:r>
            <a:r>
              <a:rPr lang="fr-FR" dirty="0" smtClean="0"/>
              <a:t> in </a:t>
            </a:r>
            <a:r>
              <a:rPr lang="fr-FR" dirty="0" err="1" smtClean="0"/>
              <a:t>evaluation</a:t>
            </a:r>
            <a:r>
              <a:rPr lang="fr-FR" dirty="0" smtClean="0"/>
              <a:t> </a:t>
            </a:r>
            <a:r>
              <a:rPr lang="fr-FR" dirty="0" err="1" smtClean="0"/>
              <a:t>procedures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8900" y="1676400"/>
            <a:ext cx="9055100" cy="4176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smtClean="0">
                <a:solidFill>
                  <a:srgbClr val="FFFF00"/>
                </a:solidFill>
              </a:rPr>
              <a:t>Use </a:t>
            </a:r>
            <a:r>
              <a:rPr lang="fr-FR" sz="2800" dirty="0" err="1" smtClean="0">
                <a:solidFill>
                  <a:srgbClr val="FFFF00"/>
                </a:solidFill>
              </a:rPr>
              <a:t>other</a:t>
            </a:r>
            <a:r>
              <a:rPr lang="fr-FR" sz="2800" dirty="0" smtClean="0">
                <a:solidFill>
                  <a:srgbClr val="FFFF00"/>
                </a:solidFill>
              </a:rPr>
              <a:t> </a:t>
            </a:r>
            <a:r>
              <a:rPr lang="fr-FR" sz="2800" dirty="0" err="1" smtClean="0">
                <a:solidFill>
                  <a:srgbClr val="FFFF00"/>
                </a:solidFill>
              </a:rPr>
              <a:t>criteria</a:t>
            </a:r>
            <a:r>
              <a:rPr lang="fr-FR" sz="2800" dirty="0" smtClean="0">
                <a:solidFill>
                  <a:srgbClr val="FFFF00"/>
                </a:solidFill>
              </a:rPr>
              <a:t> </a:t>
            </a:r>
            <a:r>
              <a:rPr lang="fr-FR" sz="2800" dirty="0" err="1" smtClean="0">
                <a:solidFill>
                  <a:srgbClr val="FFFF00"/>
                </a:solidFill>
              </a:rPr>
              <a:t>than</a:t>
            </a:r>
            <a:r>
              <a:rPr lang="fr-FR" sz="2800" dirty="0" smtClean="0">
                <a:solidFill>
                  <a:srgbClr val="FFFF00"/>
                </a:solidFill>
              </a:rPr>
              <a:t> publication </a:t>
            </a:r>
            <a:r>
              <a:rPr lang="fr-FR" sz="2800" dirty="0" err="1" smtClean="0">
                <a:solidFill>
                  <a:srgbClr val="FFFF00"/>
                </a:solidFill>
              </a:rPr>
              <a:t>numbers</a:t>
            </a:r>
            <a:r>
              <a:rPr lang="fr-FR" sz="2800" dirty="0" smtClean="0">
                <a:solidFill>
                  <a:srgbClr val="FFFF00"/>
                </a:solidFill>
              </a:rPr>
              <a:t> or journal ratings </a:t>
            </a:r>
            <a:r>
              <a:rPr lang="fr-FR" sz="2800" dirty="0" err="1" smtClean="0">
                <a:solidFill>
                  <a:srgbClr val="FFFF00"/>
                </a:solidFill>
              </a:rPr>
              <a:t>such</a:t>
            </a:r>
            <a:r>
              <a:rPr lang="fr-FR" sz="2800" dirty="0" smtClean="0">
                <a:solidFill>
                  <a:srgbClr val="FFFF00"/>
                </a:solidFill>
              </a:rPr>
              <a:t> as </a:t>
            </a:r>
            <a:r>
              <a:rPr lang="fr-FR" sz="2800" dirty="0" err="1" smtClean="0">
                <a:solidFill>
                  <a:srgbClr val="FFFF00"/>
                </a:solidFill>
              </a:rPr>
              <a:t>openness</a:t>
            </a:r>
            <a:r>
              <a:rPr lang="fr-FR" sz="2800" dirty="0" smtClean="0">
                <a:solidFill>
                  <a:srgbClr val="FFFF00"/>
                </a:solidFill>
              </a:rPr>
              <a:t> &amp; sharing</a:t>
            </a:r>
          </a:p>
          <a:p>
            <a:pPr marL="914400" lvl="1" indent="-514350"/>
            <a:r>
              <a:rPr lang="fr-FR" sz="2400" dirty="0" smtClean="0"/>
              <a:t>Open Access;</a:t>
            </a:r>
          </a:p>
          <a:p>
            <a:pPr marL="914400" lvl="1" indent="-514350"/>
            <a:r>
              <a:rPr lang="fr-FR" sz="2400" dirty="0" smtClean="0"/>
              <a:t>Open Data;</a:t>
            </a:r>
          </a:p>
          <a:p>
            <a:pPr marL="914400" lvl="1" indent="-514350"/>
            <a:r>
              <a:rPr lang="fr-FR" sz="2400" dirty="0" err="1" smtClean="0"/>
              <a:t>Material</a:t>
            </a:r>
            <a:r>
              <a:rPr lang="fr-FR" sz="2400" dirty="0" smtClean="0"/>
              <a:t> exchange;</a:t>
            </a:r>
          </a:p>
          <a:p>
            <a:pPr marL="914400" lvl="1" indent="-514350"/>
            <a:r>
              <a:rPr lang="fr-FR" sz="2400" dirty="0" smtClean="0"/>
              <a:t>Time </a:t>
            </a:r>
            <a:r>
              <a:rPr lang="fr-FR" sz="2400" dirty="0" err="1" smtClean="0"/>
              <a:t>devoted</a:t>
            </a:r>
            <a:r>
              <a:rPr lang="fr-FR" sz="2400" dirty="0" smtClean="0"/>
              <a:t> to training of new </a:t>
            </a:r>
            <a:r>
              <a:rPr lang="fr-FR" sz="2400" dirty="0" err="1" smtClean="0"/>
              <a:t>researchers</a:t>
            </a:r>
            <a:r>
              <a:rPr lang="fr-FR" sz="2400" dirty="0" smtClean="0"/>
              <a:t>;</a:t>
            </a:r>
          </a:p>
          <a:p>
            <a:pPr marL="914400" lvl="1" indent="-514350"/>
            <a:r>
              <a:rPr lang="fr-FR" sz="2400" dirty="0" smtClean="0"/>
              <a:t>Participation in </a:t>
            </a:r>
            <a:r>
              <a:rPr lang="fr-FR" sz="2400" dirty="0" err="1" smtClean="0"/>
              <a:t>communautary</a:t>
            </a:r>
            <a:r>
              <a:rPr lang="fr-FR" sz="2400" dirty="0" smtClean="0"/>
              <a:t> </a:t>
            </a:r>
            <a:r>
              <a:rPr lang="fr-FR" sz="2400" dirty="0" err="1" smtClean="0"/>
              <a:t>duties</a:t>
            </a:r>
            <a:r>
              <a:rPr lang="fr-FR" sz="2400" dirty="0" smtClean="0"/>
              <a:t> (</a:t>
            </a:r>
            <a:r>
              <a:rPr lang="fr-FR" sz="2400" dirty="0" err="1" smtClean="0"/>
              <a:t>logistics</a:t>
            </a:r>
            <a:r>
              <a:rPr lang="fr-FR" sz="2400" dirty="0" smtClean="0"/>
              <a:t>, administration);</a:t>
            </a:r>
          </a:p>
          <a:p>
            <a:pPr marL="914400" lvl="1" indent="-514350"/>
            <a:r>
              <a:rPr lang="fr-FR" sz="2400" dirty="0" err="1" smtClean="0"/>
              <a:t>Any</a:t>
            </a:r>
            <a:r>
              <a:rPr lang="fr-FR" sz="2400" dirty="0" smtClean="0"/>
              <a:t> </a:t>
            </a:r>
            <a:r>
              <a:rPr lang="fr-FR" sz="2400" dirty="0" err="1" smtClean="0"/>
              <a:t>othe</a:t>
            </a:r>
            <a:r>
              <a:rPr lang="fr-FR" sz="2400" dirty="0" smtClean="0"/>
              <a:t> mission of </a:t>
            </a:r>
            <a:r>
              <a:rPr lang="fr-FR" sz="2400" dirty="0" err="1" smtClean="0"/>
              <a:t>general</a:t>
            </a:r>
            <a:r>
              <a:rPr lang="fr-FR" sz="2400" dirty="0" smtClean="0"/>
              <a:t> </a:t>
            </a:r>
            <a:r>
              <a:rPr lang="fr-FR" sz="2400" dirty="0" err="1" smtClean="0"/>
              <a:t>interest</a:t>
            </a:r>
            <a:r>
              <a:rPr lang="fr-FR" sz="2400" dirty="0" smtClean="0"/>
              <a:t> to the </a:t>
            </a:r>
            <a:r>
              <a:rPr lang="fr-FR" sz="2400" dirty="0" err="1" smtClean="0"/>
              <a:t>community</a:t>
            </a:r>
            <a:r>
              <a:rPr lang="fr-FR" sz="2400" dirty="0" smtClean="0"/>
              <a:t>.</a:t>
            </a:r>
            <a:endParaRPr lang="fr-FR" sz="2400" dirty="0"/>
          </a:p>
          <a:p>
            <a:endParaRPr lang="fr-FR" sz="2800" dirty="0">
              <a:solidFill>
                <a:srgbClr val="B7DEE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19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Caution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FF00"/>
                </a:solidFill>
              </a:rPr>
              <a:t>Evolution of </a:t>
            </a:r>
            <a:r>
              <a:rPr lang="fr-FR" dirty="0" err="1" smtClean="0">
                <a:solidFill>
                  <a:srgbClr val="FFFF00"/>
                </a:solidFill>
              </a:rPr>
              <a:t>evaluation</a:t>
            </a:r>
            <a:r>
              <a:rPr lang="fr-FR" dirty="0" smtClean="0">
                <a:solidFill>
                  <a:srgbClr val="FFFF00"/>
                </a:solidFill>
              </a:rPr>
              <a:t> </a:t>
            </a:r>
            <a:r>
              <a:rPr lang="fr-FR" dirty="0" err="1" smtClean="0">
                <a:solidFill>
                  <a:srgbClr val="FFFF00"/>
                </a:solidFill>
              </a:rPr>
              <a:t>procedures</a:t>
            </a:r>
            <a:r>
              <a:rPr lang="fr-FR" dirty="0" smtClean="0">
                <a:solidFill>
                  <a:srgbClr val="FFFF00"/>
                </a:solidFill>
              </a:rPr>
              <a:t> must </a:t>
            </a:r>
            <a:r>
              <a:rPr lang="fr-FR" dirty="0" err="1" smtClean="0">
                <a:solidFill>
                  <a:srgbClr val="FFFF00"/>
                </a:solidFill>
              </a:rPr>
              <a:t>be</a:t>
            </a:r>
            <a:r>
              <a:rPr lang="fr-FR" dirty="0" smtClean="0">
                <a:solidFill>
                  <a:srgbClr val="FFFF00"/>
                </a:solidFill>
              </a:rPr>
              <a:t> global</a:t>
            </a:r>
          </a:p>
          <a:p>
            <a:pPr lvl="1"/>
            <a:r>
              <a:rPr lang="fr-FR" dirty="0" smtClean="0"/>
              <a:t>Or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may</a:t>
            </a:r>
            <a:r>
              <a:rPr lang="fr-FR" dirty="0" smtClean="0"/>
              <a:t> put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own</a:t>
            </a:r>
            <a:r>
              <a:rPr lang="fr-FR" dirty="0" smtClean="0"/>
              <a:t> </a:t>
            </a:r>
            <a:r>
              <a:rPr lang="fr-FR" dirty="0" err="1" smtClean="0"/>
              <a:t>scholars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risk</a:t>
            </a:r>
            <a:endParaRPr lang="fr-FR" dirty="0" smtClean="0"/>
          </a:p>
          <a:p>
            <a:r>
              <a:rPr lang="fr-FR" dirty="0" err="1" smtClean="0">
                <a:solidFill>
                  <a:srgbClr val="FFFF00"/>
                </a:solidFill>
              </a:rPr>
              <a:t>What</a:t>
            </a:r>
            <a:r>
              <a:rPr lang="fr-FR" dirty="0" smtClean="0">
                <a:solidFill>
                  <a:srgbClr val="FFFF00"/>
                </a:solidFill>
              </a:rPr>
              <a:t> to do </a:t>
            </a:r>
            <a:r>
              <a:rPr lang="fr-FR" dirty="0" err="1" smtClean="0">
                <a:solidFill>
                  <a:srgbClr val="FFFF00"/>
                </a:solidFill>
              </a:rPr>
              <a:t>until</a:t>
            </a:r>
            <a:r>
              <a:rPr lang="fr-FR" dirty="0" smtClean="0">
                <a:solidFill>
                  <a:srgbClr val="FFFF00"/>
                </a:solidFill>
              </a:rPr>
              <a:t> </a:t>
            </a:r>
            <a:r>
              <a:rPr lang="fr-FR" dirty="0" err="1" smtClean="0">
                <a:solidFill>
                  <a:srgbClr val="FFFF00"/>
                </a:solidFill>
              </a:rPr>
              <a:t>then</a:t>
            </a:r>
            <a:r>
              <a:rPr lang="fr-FR" dirty="0" smtClean="0">
                <a:solidFill>
                  <a:srgbClr val="FFFF00"/>
                </a:solidFill>
              </a:rPr>
              <a:t> ?</a:t>
            </a:r>
          </a:p>
          <a:p>
            <a:pPr lvl="1"/>
            <a:r>
              <a:rPr lang="fr-FR" dirty="0" err="1" smtClean="0"/>
              <a:t>Prepare</a:t>
            </a:r>
            <a:r>
              <a:rPr lang="fr-FR" dirty="0" smtClean="0"/>
              <a:t> sharing </a:t>
            </a:r>
            <a:r>
              <a:rPr lang="fr-FR" dirty="0" err="1" smtClean="0"/>
              <a:t>behaviours</a:t>
            </a:r>
            <a:endParaRPr lang="fr-FR" dirty="0" smtClean="0"/>
          </a:p>
          <a:p>
            <a:pPr lvl="1"/>
            <a:r>
              <a:rPr lang="fr-FR" dirty="0" err="1" smtClean="0"/>
              <a:t>Favour</a:t>
            </a:r>
            <a:r>
              <a:rPr lang="fr-FR" dirty="0" smtClean="0"/>
              <a:t> Green open </a:t>
            </a:r>
            <a:r>
              <a:rPr lang="fr-FR" dirty="0" err="1" smtClean="0"/>
              <a:t>access</a:t>
            </a:r>
            <a:endParaRPr lang="fr-FR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237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Motivation.tiff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36" y="454385"/>
            <a:ext cx="9125644" cy="5708932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908301"/>
            <a:ext cx="8686800" cy="1041400"/>
          </a:xfrm>
        </p:spPr>
        <p:txBody>
          <a:bodyPr/>
          <a:lstStyle/>
          <a:p>
            <a:pPr marL="0" indent="0" algn="ctr">
              <a:buNone/>
            </a:pPr>
            <a:r>
              <a:rPr lang="fr-FR" sz="4800" dirty="0" err="1" smtClean="0"/>
              <a:t>Thank</a:t>
            </a:r>
            <a:r>
              <a:rPr lang="fr-FR" sz="4800" dirty="0" smtClean="0"/>
              <a:t> </a:t>
            </a:r>
            <a:r>
              <a:rPr lang="fr-FR" sz="4800" dirty="0" err="1" smtClean="0"/>
              <a:t>you</a:t>
            </a:r>
            <a:r>
              <a:rPr lang="fr-FR" sz="4800" dirty="0" smtClean="0"/>
              <a:t> !</a:t>
            </a: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7109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Challenging</a:t>
            </a:r>
            <a:r>
              <a:rPr lang="fr-FR" dirty="0" smtClean="0"/>
              <a:t> the </a:t>
            </a:r>
            <a:r>
              <a:rPr lang="fr-FR" dirty="0" err="1" smtClean="0"/>
              <a:t>norm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dirty="0" smtClean="0">
                <a:solidFill>
                  <a:srgbClr val="FFFF00"/>
                </a:solidFill>
              </a:rPr>
              <a:t>The </a:t>
            </a:r>
            <a:r>
              <a:rPr lang="fr-FR" dirty="0" err="1" smtClean="0">
                <a:solidFill>
                  <a:srgbClr val="FFFF00"/>
                </a:solidFill>
              </a:rPr>
              <a:t>norm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4272530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r>
              <a:rPr lang="fr-FR" dirty="0" err="1" smtClean="0"/>
              <a:t>Keep</a:t>
            </a:r>
            <a:r>
              <a:rPr lang="fr-FR" dirty="0" smtClean="0"/>
              <a:t> </a:t>
            </a:r>
            <a:r>
              <a:rPr lang="fr-FR" dirty="0" err="1" smtClean="0"/>
              <a:t>research</a:t>
            </a:r>
            <a:r>
              <a:rPr lang="fr-FR" dirty="0" smtClean="0"/>
              <a:t> data </a:t>
            </a:r>
            <a:r>
              <a:rPr lang="fr-FR" dirty="0" err="1" smtClean="0"/>
              <a:t>personal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Publish</a:t>
            </a:r>
            <a:r>
              <a:rPr lang="fr-FR" dirty="0" smtClean="0"/>
              <a:t> in </a:t>
            </a:r>
            <a:r>
              <a:rPr lang="fr-FR" dirty="0" err="1" smtClean="0"/>
              <a:t>journals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highest</a:t>
            </a:r>
            <a:r>
              <a:rPr lang="fr-FR" dirty="0" smtClean="0"/>
              <a:t> Impact Factor as possible</a:t>
            </a:r>
          </a:p>
          <a:p>
            <a:endParaRPr lang="fr-FR" dirty="0" smtClean="0"/>
          </a:p>
          <a:p>
            <a:r>
              <a:rPr lang="fr-FR" dirty="0" smtClean="0"/>
              <a:t>Base Evaluation on publication </a:t>
            </a:r>
            <a:r>
              <a:rPr lang="fr-FR" dirty="0" err="1" smtClean="0"/>
              <a:t>numbers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r-FR" dirty="0" smtClean="0">
                <a:solidFill>
                  <a:srgbClr val="FFFF00"/>
                </a:solidFill>
              </a:rPr>
              <a:t>The challenge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83329"/>
            <a:ext cx="4041775" cy="4435029"/>
          </a:xfrm>
        </p:spPr>
        <p:txBody>
          <a:bodyPr>
            <a:normAutofit lnSpcReduction="10000"/>
          </a:bodyPr>
          <a:lstStyle/>
          <a:p>
            <a:endParaRPr lang="fr-FR" dirty="0" smtClean="0"/>
          </a:p>
          <a:p>
            <a:r>
              <a:rPr lang="fr-FR" dirty="0" err="1" smtClean="0"/>
              <a:t>Share</a:t>
            </a:r>
            <a:r>
              <a:rPr lang="fr-FR" dirty="0" smtClean="0"/>
              <a:t> </a:t>
            </a:r>
            <a:r>
              <a:rPr lang="fr-FR" dirty="0" err="1" smtClean="0"/>
              <a:t>research</a:t>
            </a:r>
            <a:r>
              <a:rPr lang="fr-FR" dirty="0" smtClean="0"/>
              <a:t> data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Make</a:t>
            </a:r>
            <a:r>
              <a:rPr lang="fr-FR" dirty="0" smtClean="0"/>
              <a:t> publications accessible </a:t>
            </a:r>
            <a:r>
              <a:rPr lang="fr-FR" dirty="0" err="1" smtClean="0"/>
              <a:t>without</a:t>
            </a:r>
            <a:r>
              <a:rPr lang="fr-FR" dirty="0" smtClean="0"/>
              <a:t> </a:t>
            </a:r>
            <a:r>
              <a:rPr lang="fr-FR" dirty="0" err="1" smtClean="0"/>
              <a:t>constraints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Base </a:t>
            </a:r>
            <a:r>
              <a:rPr lang="fr-FR" dirty="0" err="1" smtClean="0"/>
              <a:t>evaluation</a:t>
            </a:r>
            <a:r>
              <a:rPr lang="fr-FR" dirty="0" smtClean="0"/>
              <a:t> on </a:t>
            </a:r>
            <a:r>
              <a:rPr lang="fr-FR" dirty="0" err="1" smtClean="0"/>
              <a:t>compliance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sharing </a:t>
            </a:r>
            <a:r>
              <a:rPr lang="fr-FR" dirty="0" err="1" smtClean="0"/>
              <a:t>principles</a:t>
            </a:r>
            <a:endParaRPr lang="fr-FR" dirty="0"/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4345912" y="1619472"/>
            <a:ext cx="0" cy="49988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024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/>
              <a:t>Incentivising</a:t>
            </a:r>
            <a:r>
              <a:rPr lang="fr-FR" sz="3200" dirty="0" smtClean="0"/>
              <a:t> </a:t>
            </a:r>
            <a:r>
              <a:rPr lang="fr-FR" sz="3200" dirty="0" err="1" smtClean="0"/>
              <a:t>researchers</a:t>
            </a:r>
            <a:r>
              <a:rPr lang="fr-FR" sz="3200" dirty="0" smtClean="0"/>
              <a:t> to </a:t>
            </a:r>
            <a:r>
              <a:rPr lang="fr-FR" sz="3200" dirty="0" err="1" smtClean="0"/>
              <a:t>make</a:t>
            </a:r>
            <a:r>
              <a:rPr lang="fr-FR" sz="3200" dirty="0" smtClean="0"/>
              <a:t> </a:t>
            </a:r>
            <a:r>
              <a:rPr lang="fr-FR" sz="3200" dirty="0" err="1" smtClean="0"/>
              <a:t>their</a:t>
            </a:r>
            <a:r>
              <a:rPr lang="fr-FR" sz="3200" dirty="0" smtClean="0"/>
              <a:t> publications open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2035" y="1600200"/>
            <a:ext cx="8707408" cy="504258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fr-FR" sz="2400" dirty="0" smtClean="0">
                <a:solidFill>
                  <a:srgbClr val="FFFF00"/>
                </a:solidFill>
              </a:rPr>
              <a:t>Install an </a:t>
            </a:r>
            <a:r>
              <a:rPr lang="fr-FR" sz="2400" dirty="0" err="1" smtClean="0">
                <a:solidFill>
                  <a:srgbClr val="FFFF00"/>
                </a:solidFill>
              </a:rPr>
              <a:t>institutional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repository</a:t>
            </a:r>
            <a:r>
              <a:rPr lang="fr-FR" sz="2400" dirty="0" smtClean="0">
                <a:solidFill>
                  <a:srgbClr val="FFFF00"/>
                </a:solidFill>
              </a:rPr>
              <a:t> (IR)</a:t>
            </a:r>
          </a:p>
          <a:p>
            <a:pPr>
              <a:lnSpc>
                <a:spcPct val="120000"/>
              </a:lnSpc>
            </a:pPr>
            <a:r>
              <a:rPr lang="fr-FR" sz="2400" dirty="0" smtClean="0">
                <a:solidFill>
                  <a:srgbClr val="FFFF00"/>
                </a:solidFill>
              </a:rPr>
              <a:t>Impose a mandate for the </a:t>
            </a:r>
            <a:r>
              <a:rPr lang="fr-FR" sz="2400" dirty="0" err="1" smtClean="0">
                <a:solidFill>
                  <a:srgbClr val="FFFF00"/>
                </a:solidFill>
              </a:rPr>
              <a:t>deposit</a:t>
            </a:r>
            <a:endParaRPr lang="fr-FR" sz="2400" dirty="0" smtClean="0">
              <a:solidFill>
                <a:srgbClr val="FFFF00"/>
              </a:solidFill>
            </a:endParaRPr>
          </a:p>
          <a:p>
            <a:pPr lvl="1">
              <a:lnSpc>
                <a:spcPct val="120000"/>
              </a:lnSpc>
            </a:pPr>
            <a:r>
              <a:rPr lang="fr-FR" sz="2000" dirty="0" err="1" smtClean="0"/>
              <a:t>from</a:t>
            </a:r>
            <a:r>
              <a:rPr lang="fr-FR" sz="2000" dirty="0" smtClean="0"/>
              <a:t> the official </a:t>
            </a:r>
            <a:r>
              <a:rPr lang="fr-FR" sz="2000" dirty="0" err="1" smtClean="0"/>
              <a:t>decision</a:t>
            </a:r>
            <a:r>
              <a:rPr lang="fr-FR" sz="2000" dirty="0" smtClean="0"/>
              <a:t> time on</a:t>
            </a:r>
          </a:p>
          <a:p>
            <a:pPr lvl="1">
              <a:lnSpc>
                <a:spcPct val="120000"/>
              </a:lnSpc>
            </a:pPr>
            <a:r>
              <a:rPr lang="fr-FR" sz="2000" dirty="0" smtClean="0"/>
              <a:t>as </a:t>
            </a:r>
            <a:r>
              <a:rPr lang="fr-FR" sz="2000" dirty="0" err="1" smtClean="0"/>
              <a:t>many</a:t>
            </a:r>
            <a:r>
              <a:rPr lang="fr-FR" sz="2000" dirty="0" smtClean="0"/>
              <a:t> </a:t>
            </a:r>
            <a:r>
              <a:rPr lang="fr-FR" sz="2000" dirty="0" err="1" smtClean="0"/>
              <a:t>years</a:t>
            </a:r>
            <a:r>
              <a:rPr lang="fr-FR" sz="2000" dirty="0" smtClean="0"/>
              <a:t> back as possible</a:t>
            </a:r>
          </a:p>
          <a:p>
            <a:pPr lvl="1">
              <a:lnSpc>
                <a:spcPct val="120000"/>
              </a:lnSpc>
            </a:pPr>
            <a:r>
              <a:rPr lang="fr-FR" sz="2000" dirty="0" smtClean="0"/>
              <a:t>as full </a:t>
            </a:r>
            <a:r>
              <a:rPr lang="fr-FR" sz="2000" dirty="0" err="1" smtClean="0"/>
              <a:t>text</a:t>
            </a:r>
            <a:endParaRPr lang="fr-FR" sz="2000" dirty="0" smtClean="0"/>
          </a:p>
          <a:p>
            <a:pPr lvl="1">
              <a:lnSpc>
                <a:spcPct val="120000"/>
              </a:lnSpc>
            </a:pPr>
            <a:r>
              <a:rPr lang="fr-FR" sz="2000" dirty="0" smtClean="0"/>
              <a:t>in </a:t>
            </a:r>
            <a:r>
              <a:rPr lang="fr-FR" sz="2000" dirty="0" err="1" smtClean="0"/>
              <a:t>latest</a:t>
            </a:r>
            <a:r>
              <a:rPr lang="fr-FR" sz="2000" dirty="0" smtClean="0"/>
              <a:t> </a:t>
            </a:r>
            <a:r>
              <a:rPr lang="fr-FR" sz="2000" dirty="0" err="1" smtClean="0"/>
              <a:t>author</a:t>
            </a:r>
            <a:r>
              <a:rPr lang="fr-FR" sz="2000" dirty="0" smtClean="0"/>
              <a:t> </a:t>
            </a:r>
            <a:r>
              <a:rPr lang="fr-FR" sz="2000" dirty="0" err="1" smtClean="0"/>
              <a:t>manuscript</a:t>
            </a:r>
            <a:r>
              <a:rPr lang="fr-FR" sz="2000" dirty="0" smtClean="0"/>
              <a:t> </a:t>
            </a:r>
            <a:r>
              <a:rPr lang="fr-FR" sz="2000" dirty="0" err="1" smtClean="0"/>
              <a:t>form</a:t>
            </a:r>
            <a:endParaRPr lang="fr-FR" sz="2000" dirty="0" smtClean="0"/>
          </a:p>
          <a:p>
            <a:pPr lvl="1">
              <a:lnSpc>
                <a:spcPct val="120000"/>
              </a:lnSpc>
            </a:pPr>
            <a:r>
              <a:rPr lang="fr-FR" sz="2000" dirty="0" err="1" smtClean="0"/>
              <a:t>keep</a:t>
            </a:r>
            <a:r>
              <a:rPr lang="fr-FR" sz="2000" dirty="0" smtClean="0"/>
              <a:t> in embargo as </a:t>
            </a:r>
            <a:r>
              <a:rPr lang="fr-FR" sz="2000" dirty="0" err="1" smtClean="0"/>
              <a:t>requested</a:t>
            </a:r>
            <a:r>
              <a:rPr lang="fr-FR" sz="2000" dirty="0" smtClean="0"/>
              <a:t> by </a:t>
            </a:r>
            <a:r>
              <a:rPr lang="fr-FR" sz="2000" dirty="0" err="1" smtClean="0"/>
              <a:t>contract</a:t>
            </a:r>
            <a:endParaRPr lang="fr-FR" sz="2000" dirty="0" smtClean="0"/>
          </a:p>
          <a:p>
            <a:pPr lvl="1">
              <a:lnSpc>
                <a:spcPct val="120000"/>
              </a:lnSpc>
            </a:pPr>
            <a:r>
              <a:rPr lang="fr-FR" sz="2000" dirty="0" smtClean="0"/>
              <a:t>release </a:t>
            </a:r>
            <a:r>
              <a:rPr lang="fr-FR" sz="2000" dirty="0" err="1" smtClean="0"/>
              <a:t>immediately</a:t>
            </a:r>
            <a:r>
              <a:rPr lang="fr-FR" sz="2000" dirty="0" smtClean="0"/>
              <a:t> </a:t>
            </a:r>
            <a:r>
              <a:rPr lang="fr-FR" sz="2000" dirty="0" err="1" smtClean="0"/>
              <a:t>after</a:t>
            </a:r>
            <a:r>
              <a:rPr lang="fr-FR" sz="2000" dirty="0" smtClean="0"/>
              <a:t> embargo </a:t>
            </a:r>
            <a:r>
              <a:rPr lang="fr-FR" sz="2000" dirty="0" err="1" smtClean="0"/>
              <a:t>period</a:t>
            </a:r>
            <a:r>
              <a:rPr lang="fr-FR" sz="2000" dirty="0" smtClean="0"/>
              <a:t> expires</a:t>
            </a:r>
          </a:p>
          <a:p>
            <a:pPr>
              <a:lnSpc>
                <a:spcPct val="120000"/>
              </a:lnSpc>
            </a:pPr>
            <a:r>
              <a:rPr lang="fr-FR" sz="2400" dirty="0" err="1" smtClean="0">
                <a:solidFill>
                  <a:srgbClr val="FFFF00"/>
                </a:solidFill>
              </a:rPr>
              <a:t>Create</a:t>
            </a:r>
            <a:r>
              <a:rPr lang="fr-FR" sz="2400" dirty="0" smtClean="0">
                <a:solidFill>
                  <a:srgbClr val="FFFF00"/>
                </a:solidFill>
              </a:rPr>
              <a:t> positive </a:t>
            </a:r>
            <a:r>
              <a:rPr lang="fr-FR" sz="2400" dirty="0" err="1" smtClean="0">
                <a:solidFill>
                  <a:srgbClr val="FFFF00"/>
                </a:solidFill>
              </a:rPr>
              <a:t>incentives</a:t>
            </a:r>
            <a:endParaRPr lang="fr-FR" sz="2400" dirty="0" smtClean="0">
              <a:solidFill>
                <a:srgbClr val="FFFF00"/>
              </a:solidFill>
            </a:endParaRPr>
          </a:p>
          <a:p>
            <a:pPr lvl="1">
              <a:lnSpc>
                <a:spcPct val="120000"/>
              </a:lnSpc>
            </a:pPr>
            <a:r>
              <a:rPr lang="fr-FR" sz="2000" dirty="0" smtClean="0"/>
              <a:t>design « gadgets »</a:t>
            </a:r>
          </a:p>
          <a:p>
            <a:pPr lvl="1">
              <a:lnSpc>
                <a:spcPct val="120000"/>
              </a:lnSpc>
            </a:pPr>
            <a:r>
              <a:rPr lang="fr-FR" sz="2000" dirty="0" smtClean="0"/>
              <a:t>support </a:t>
            </a:r>
            <a:r>
              <a:rPr lang="fr-FR" sz="2000" dirty="0" err="1" smtClean="0"/>
              <a:t>visibility</a:t>
            </a:r>
            <a:r>
              <a:rPr lang="fr-FR" sz="2000" dirty="0" smtClean="0"/>
              <a:t> </a:t>
            </a:r>
            <a:r>
              <a:rPr lang="fr-FR" sz="2000" dirty="0" err="1" smtClean="0"/>
              <a:t>officially</a:t>
            </a:r>
            <a:endParaRPr lang="fr-FR" sz="2000" dirty="0" smtClean="0"/>
          </a:p>
          <a:p>
            <a:pPr lvl="1">
              <a:lnSpc>
                <a:spcPct val="120000"/>
              </a:lnSpc>
            </a:pPr>
            <a:r>
              <a:rPr lang="fr-FR" sz="2000" dirty="0" err="1" smtClean="0"/>
              <a:t>introduce</a:t>
            </a:r>
            <a:r>
              <a:rPr lang="fr-FR" sz="2000" dirty="0" smtClean="0"/>
              <a:t> </a:t>
            </a:r>
            <a:r>
              <a:rPr lang="fr-FR" sz="2000" dirty="0" err="1" smtClean="0"/>
              <a:t>openness</a:t>
            </a:r>
            <a:r>
              <a:rPr lang="fr-FR" sz="2000" dirty="0" smtClean="0"/>
              <a:t> in </a:t>
            </a:r>
            <a:r>
              <a:rPr lang="fr-FR" sz="2000" dirty="0" err="1" smtClean="0"/>
              <a:t>evaluation</a:t>
            </a:r>
            <a:r>
              <a:rPr lang="fr-FR" sz="2000" dirty="0" smtClean="0"/>
              <a:t> </a:t>
            </a:r>
            <a:r>
              <a:rPr lang="fr-FR" sz="2000" dirty="0" err="1" smtClean="0"/>
              <a:t>criteria</a:t>
            </a:r>
            <a:r>
              <a:rPr lang="fr-FR" sz="2000" dirty="0" smtClean="0"/>
              <a:t> </a:t>
            </a:r>
            <a:r>
              <a:rPr lang="fr-FR" sz="2000" dirty="0" err="1" smtClean="0"/>
              <a:t>rather</a:t>
            </a:r>
            <a:r>
              <a:rPr lang="fr-FR" sz="2000" dirty="0" smtClean="0"/>
              <a:t> </a:t>
            </a:r>
            <a:r>
              <a:rPr lang="fr-FR" sz="2000" dirty="0" err="1" smtClean="0"/>
              <a:t>than</a:t>
            </a:r>
            <a:r>
              <a:rPr lang="fr-FR" sz="2000" dirty="0" smtClean="0"/>
              <a:t> « prestige » </a:t>
            </a:r>
            <a:r>
              <a:rPr lang="fr-FR" sz="2000" dirty="0" err="1" smtClean="0"/>
              <a:t>indicators</a:t>
            </a:r>
            <a:endParaRPr lang="fr-FR" sz="2000" dirty="0" smtClean="0"/>
          </a:p>
          <a:p>
            <a:pPr lvl="1">
              <a:lnSpc>
                <a:spcPct val="120000"/>
              </a:lnSpc>
            </a:pPr>
            <a:r>
              <a:rPr lang="fr-FR" sz="2000" dirty="0" err="1" smtClean="0"/>
              <a:t>make</a:t>
            </a:r>
            <a:r>
              <a:rPr lang="fr-FR" sz="2000" dirty="0" smtClean="0"/>
              <a:t> sure </a:t>
            </a:r>
            <a:r>
              <a:rPr lang="fr-FR" sz="2000" dirty="0" err="1" smtClean="0"/>
              <a:t>researchers</a:t>
            </a:r>
            <a:r>
              <a:rPr lang="fr-FR" sz="2000" dirty="0" smtClean="0"/>
              <a:t> </a:t>
            </a:r>
            <a:r>
              <a:rPr lang="fr-FR" sz="2000" dirty="0" err="1" smtClean="0"/>
              <a:t>become</a:t>
            </a:r>
            <a:r>
              <a:rPr lang="fr-FR" sz="2000" dirty="0" smtClean="0"/>
              <a:t> </a:t>
            </a:r>
            <a:r>
              <a:rPr lang="fr-FR" sz="2000" dirty="0" err="1" smtClean="0"/>
              <a:t>aware</a:t>
            </a:r>
            <a:r>
              <a:rPr lang="fr-FR" sz="2000" dirty="0" smtClean="0"/>
              <a:t> </a:t>
            </a:r>
            <a:r>
              <a:rPr lang="fr-FR" sz="2000" dirty="0" err="1" smtClean="0"/>
              <a:t>that</a:t>
            </a:r>
            <a:r>
              <a:rPr lang="fr-FR" sz="2000" dirty="0" smtClean="0"/>
              <a:t> IR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providing</a:t>
            </a:r>
            <a:r>
              <a:rPr lang="fr-FR" sz="2000" dirty="0" smtClean="0"/>
              <a:t> </a:t>
            </a:r>
            <a:r>
              <a:rPr lang="fr-FR" sz="2000" dirty="0" err="1" smtClean="0"/>
              <a:t>visibility</a:t>
            </a:r>
            <a:r>
              <a:rPr lang="fr-FR" sz="2000" dirty="0" smtClean="0"/>
              <a:t> (</a:t>
            </a:r>
            <a:r>
              <a:rPr lang="fr-FR" sz="2000" dirty="0" err="1" smtClean="0"/>
              <a:t>visits</a:t>
            </a:r>
            <a:r>
              <a:rPr lang="fr-FR" sz="2000" dirty="0" smtClean="0"/>
              <a:t>, downloads, citations)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144360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Mandate </a:t>
            </a:r>
            <a:r>
              <a:rPr lang="fr-FR" dirty="0" err="1" smtClean="0"/>
              <a:t>strength</a:t>
            </a:r>
            <a:r>
              <a:rPr lang="fr-FR" dirty="0" smtClean="0"/>
              <a:t> vs </a:t>
            </a:r>
            <a:r>
              <a:rPr lang="fr-FR" dirty="0" err="1" smtClean="0"/>
              <a:t>Deposit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Shape 211"/>
          <p:cNvSpPr txBox="1">
            <a:spLocks/>
          </p:cNvSpPr>
          <p:nvPr/>
        </p:nvSpPr>
        <p:spPr>
          <a:xfrm>
            <a:off x="3483725" y="142381"/>
            <a:ext cx="17416551" cy="12973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542210" rtl="0" eaLnBrk="1" latinLnBrk="0" hangingPunct="1">
              <a:spcBef>
                <a:spcPct val="0"/>
              </a:spcBef>
              <a:buNone/>
              <a:defRPr sz="739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4000" dirty="0"/>
          </a:p>
        </p:txBody>
      </p:sp>
      <p:graphicFrame>
        <p:nvGraphicFramePr>
          <p:cNvPr id="4" name="Chart 212"/>
          <p:cNvGraphicFramePr/>
          <p:nvPr>
            <p:extLst>
              <p:ext uri="{D42A27DB-BD31-4B8C-83A1-F6EECF244321}">
                <p14:modId xmlns:p14="http://schemas.microsoft.com/office/powerpoint/2010/main" val="3041004808"/>
              </p:ext>
            </p:extLst>
          </p:nvPr>
        </p:nvGraphicFramePr>
        <p:xfrm>
          <a:off x="2970984" y="2200349"/>
          <a:ext cx="3209122" cy="343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213"/>
          <p:cNvGraphicFramePr/>
          <p:nvPr>
            <p:extLst>
              <p:ext uri="{D42A27DB-BD31-4B8C-83A1-F6EECF244321}">
                <p14:modId xmlns:p14="http://schemas.microsoft.com/office/powerpoint/2010/main" val="1568325464"/>
              </p:ext>
            </p:extLst>
          </p:nvPr>
        </p:nvGraphicFramePr>
        <p:xfrm>
          <a:off x="0" y="1208563"/>
          <a:ext cx="3479029" cy="3479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214"/>
          <p:cNvGraphicFramePr/>
          <p:nvPr>
            <p:extLst>
              <p:ext uri="{D42A27DB-BD31-4B8C-83A1-F6EECF244321}">
                <p14:modId xmlns:p14="http://schemas.microsoft.com/office/powerpoint/2010/main" val="2733305971"/>
              </p:ext>
            </p:extLst>
          </p:nvPr>
        </p:nvGraphicFramePr>
        <p:xfrm>
          <a:off x="5891244" y="2948458"/>
          <a:ext cx="3252755" cy="3486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Shape 215"/>
          <p:cNvSpPr/>
          <p:nvPr/>
        </p:nvSpPr>
        <p:spPr>
          <a:xfrm>
            <a:off x="1138840" y="4653280"/>
            <a:ext cx="1555417" cy="4520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2000" dirty="0"/>
              <a:t>No mandate</a:t>
            </a:r>
          </a:p>
        </p:txBody>
      </p:sp>
      <p:sp>
        <p:nvSpPr>
          <p:cNvPr id="8" name="Shape 216"/>
          <p:cNvSpPr/>
          <p:nvPr/>
        </p:nvSpPr>
        <p:spPr>
          <a:xfrm>
            <a:off x="4303196" y="5331349"/>
            <a:ext cx="1156337" cy="4520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2000" dirty="0"/>
              <a:t>Mandate</a:t>
            </a:r>
          </a:p>
        </p:txBody>
      </p:sp>
      <p:sp>
        <p:nvSpPr>
          <p:cNvPr id="9" name="Shape 217"/>
          <p:cNvSpPr/>
          <p:nvPr/>
        </p:nvSpPr>
        <p:spPr>
          <a:xfrm>
            <a:off x="6595239" y="6072564"/>
            <a:ext cx="1712124" cy="4520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821531"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2000" dirty="0"/>
              <a:t>ULg mandate</a:t>
            </a:r>
          </a:p>
        </p:txBody>
      </p:sp>
      <p:sp>
        <p:nvSpPr>
          <p:cNvPr id="10" name="Shape 218"/>
          <p:cNvSpPr/>
          <p:nvPr/>
        </p:nvSpPr>
        <p:spPr>
          <a:xfrm>
            <a:off x="271112" y="6318801"/>
            <a:ext cx="5977034" cy="390491"/>
          </a:xfrm>
          <a:prstGeom prst="rect">
            <a:avLst/>
          </a:prstGeom>
          <a:ln w="12700">
            <a:miter lim="400000"/>
          </a:ln>
          <a:effectLst>
            <a:outerShdw blurRad="63500" dist="88900" dir="27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/>
          <a:p>
            <a:pPr algn="l" defTabSz="821531">
              <a:defRPr sz="4400" i="1" u="sng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600" dirty="0">
                <a:solidFill>
                  <a:srgbClr val="CCFFCC"/>
                </a:solidFill>
              </a:rPr>
              <a:t>PASTEUR4OA</a:t>
            </a:r>
            <a:r>
              <a:rPr sz="1600" u="none" dirty="0">
                <a:solidFill>
                  <a:srgbClr val="CCFFCC"/>
                </a:solidFill>
              </a:rPr>
              <a:t> (2015</a:t>
            </a:r>
            <a:r>
              <a:rPr sz="1600" u="none" dirty="0" smtClean="0">
                <a:solidFill>
                  <a:srgbClr val="CCFFCC"/>
                </a:solidFill>
              </a:rPr>
              <a:t>)</a:t>
            </a:r>
            <a:r>
              <a:rPr lang="fr-FR" sz="1600" u="none" dirty="0" smtClean="0">
                <a:solidFill>
                  <a:srgbClr val="CCFFCC"/>
                </a:solidFill>
              </a:rPr>
              <a:t> </a:t>
            </a:r>
            <a:r>
              <a:rPr sz="1600" dirty="0" smtClean="0">
                <a:solidFill>
                  <a:srgbClr val="CCFFCC"/>
                </a:solidFill>
              </a:rPr>
              <a:t>D </a:t>
            </a:r>
            <a:r>
              <a:rPr sz="1600" dirty="0">
                <a:solidFill>
                  <a:srgbClr val="CCFFCC"/>
                </a:solidFill>
              </a:rPr>
              <a:t>3.1 – Report on policy recording exercise</a:t>
            </a:r>
          </a:p>
        </p:txBody>
      </p:sp>
      <p:sp>
        <p:nvSpPr>
          <p:cNvPr id="11" name="Shape 219"/>
          <p:cNvSpPr/>
          <p:nvPr/>
        </p:nvSpPr>
        <p:spPr>
          <a:xfrm>
            <a:off x="6781472" y="1493895"/>
            <a:ext cx="1670991" cy="421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5000">
                <a:solidFill>
                  <a:srgbClr val="48BBF9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dirty="0"/>
              <a:t>- Open access</a:t>
            </a:r>
          </a:p>
        </p:txBody>
      </p:sp>
      <p:sp>
        <p:nvSpPr>
          <p:cNvPr id="12" name="Shape 220"/>
          <p:cNvSpPr/>
          <p:nvPr/>
        </p:nvSpPr>
        <p:spPr>
          <a:xfrm>
            <a:off x="6772378" y="1915163"/>
            <a:ext cx="2145575" cy="421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5000">
                <a:solidFill>
                  <a:srgbClr val="88CB55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dirty="0"/>
              <a:t>- Restricted access</a:t>
            </a:r>
          </a:p>
        </p:txBody>
      </p:sp>
      <p:sp>
        <p:nvSpPr>
          <p:cNvPr id="13" name="Shape 221"/>
          <p:cNvSpPr/>
          <p:nvPr/>
        </p:nvSpPr>
        <p:spPr>
          <a:xfrm>
            <a:off x="6781472" y="2367736"/>
            <a:ext cx="1747852" cy="421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5000">
                <a:solidFill>
                  <a:srgbClr val="FDF66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dirty="0"/>
              <a:t>- Metadata only</a:t>
            </a:r>
          </a:p>
        </p:txBody>
      </p:sp>
      <p:sp>
        <p:nvSpPr>
          <p:cNvPr id="14" name="Shape 222"/>
          <p:cNvSpPr/>
          <p:nvPr/>
        </p:nvSpPr>
        <p:spPr>
          <a:xfrm>
            <a:off x="6781708" y="2803624"/>
            <a:ext cx="1747616" cy="421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821531">
              <a:defRPr sz="5000">
                <a:solidFill>
                  <a:srgbClr val="F6A43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dirty="0"/>
              <a:t>- Not deposited</a:t>
            </a:r>
          </a:p>
        </p:txBody>
      </p:sp>
    </p:spTree>
    <p:extLst>
      <p:ext uri="{BB962C8B-B14F-4D97-AF65-F5344CB8AC3E}">
        <p14:creationId xmlns:p14="http://schemas.microsoft.com/office/powerpoint/2010/main" val="69749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  <p:bldP spid="5" grpId="0" animBg="1" advAuto="0"/>
      <p:bldP spid="6" grpId="0" animBg="1" advAuto="0"/>
      <p:bldP spid="7" grpId="0" animBg="1" advAuto="0"/>
      <p:bldP spid="8" grpId="0" animBg="1" advAuto="0"/>
      <p:bldP spid="9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/>
              <a:t>Incentivising</a:t>
            </a:r>
            <a:r>
              <a:rPr lang="fr-FR" sz="3200" dirty="0" smtClean="0"/>
              <a:t> </a:t>
            </a:r>
            <a:r>
              <a:rPr lang="fr-FR" sz="3200" dirty="0" err="1" smtClean="0"/>
              <a:t>researchers</a:t>
            </a:r>
            <a:r>
              <a:rPr lang="fr-FR" sz="3200" dirty="0" smtClean="0"/>
              <a:t> to </a:t>
            </a:r>
            <a:r>
              <a:rPr lang="fr-FR" sz="3200" dirty="0" err="1" smtClean="0"/>
              <a:t>make</a:t>
            </a:r>
            <a:r>
              <a:rPr lang="fr-FR" sz="3200" dirty="0" smtClean="0"/>
              <a:t> </a:t>
            </a:r>
            <a:r>
              <a:rPr lang="fr-FR" sz="3200" dirty="0" err="1" smtClean="0"/>
              <a:t>their</a:t>
            </a:r>
            <a:r>
              <a:rPr lang="fr-FR" sz="3200" dirty="0" smtClean="0"/>
              <a:t> publications open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2035" y="1600200"/>
            <a:ext cx="8707408" cy="504258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fr-FR" sz="2400" dirty="0" err="1" smtClean="0">
                <a:solidFill>
                  <a:srgbClr val="FFFF00"/>
                </a:solidFill>
              </a:rPr>
              <a:t>Transform</a:t>
            </a:r>
            <a:r>
              <a:rPr lang="fr-FR" sz="2400" dirty="0" smtClean="0">
                <a:solidFill>
                  <a:srgbClr val="FFFF00"/>
                </a:solidFill>
              </a:rPr>
              <a:t> the </a:t>
            </a:r>
            <a:r>
              <a:rPr lang="fr-FR" sz="2400" dirty="0" err="1" smtClean="0">
                <a:solidFill>
                  <a:srgbClr val="FFFF00"/>
                </a:solidFill>
              </a:rPr>
              <a:t>evaluation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procedures</a:t>
            </a:r>
            <a:endParaRPr lang="fr-FR" sz="2400" dirty="0" smtClean="0">
              <a:solidFill>
                <a:srgbClr val="FFFF00"/>
              </a:solidFill>
            </a:endParaRPr>
          </a:p>
          <a:p>
            <a:pPr lvl="1">
              <a:lnSpc>
                <a:spcPct val="120000"/>
              </a:lnSpc>
            </a:pPr>
            <a:r>
              <a:rPr lang="fr-FR" sz="2000" dirty="0" err="1" smtClean="0"/>
              <a:t>Introduce</a:t>
            </a:r>
            <a:r>
              <a:rPr lang="fr-FR" sz="2000" dirty="0" smtClean="0"/>
              <a:t> </a:t>
            </a:r>
            <a:r>
              <a:rPr lang="fr-FR" sz="2000" dirty="0" err="1" smtClean="0"/>
              <a:t>openness</a:t>
            </a:r>
            <a:r>
              <a:rPr lang="fr-FR" sz="2000" dirty="0" smtClean="0"/>
              <a:t> and sharing in </a:t>
            </a:r>
            <a:r>
              <a:rPr lang="fr-FR" sz="2000" dirty="0" err="1" smtClean="0"/>
              <a:t>evaluation</a:t>
            </a:r>
            <a:r>
              <a:rPr lang="fr-FR" sz="2000" dirty="0" smtClean="0"/>
              <a:t> </a:t>
            </a:r>
            <a:r>
              <a:rPr lang="fr-FR" sz="2000" dirty="0" err="1" smtClean="0"/>
              <a:t>criteria</a:t>
            </a:r>
            <a:r>
              <a:rPr lang="fr-FR" sz="2000" dirty="0" smtClean="0"/>
              <a:t> </a:t>
            </a:r>
            <a:r>
              <a:rPr lang="fr-FR" sz="2000" dirty="0" err="1" smtClean="0"/>
              <a:t>rather</a:t>
            </a:r>
            <a:r>
              <a:rPr lang="fr-FR" sz="2000" dirty="0" smtClean="0"/>
              <a:t> </a:t>
            </a:r>
            <a:r>
              <a:rPr lang="fr-FR" sz="2000" dirty="0" err="1" smtClean="0"/>
              <a:t>than</a:t>
            </a:r>
            <a:r>
              <a:rPr lang="fr-FR" sz="2000" dirty="0" smtClean="0"/>
              <a:t> « prestige » </a:t>
            </a:r>
            <a:r>
              <a:rPr lang="fr-FR" sz="2000" dirty="0" err="1" smtClean="0"/>
              <a:t>indicators</a:t>
            </a:r>
            <a:endParaRPr lang="fr-FR" sz="2000" dirty="0" smtClean="0"/>
          </a:p>
          <a:p>
            <a:pPr lvl="1">
              <a:lnSpc>
                <a:spcPct val="120000"/>
              </a:lnSpc>
            </a:pPr>
            <a:r>
              <a:rPr lang="fr-FR" sz="2000" dirty="0" smtClean="0"/>
              <a:t>Select </a:t>
            </a:r>
            <a:r>
              <a:rPr lang="fr-FR" sz="2000" dirty="0" err="1" smtClean="0"/>
              <a:t>quality</a:t>
            </a:r>
            <a:r>
              <a:rPr lang="fr-FR" sz="2000" dirty="0" smtClean="0"/>
              <a:t> over </a:t>
            </a:r>
            <a:r>
              <a:rPr lang="fr-FR" sz="2000" dirty="0" err="1" smtClean="0"/>
              <a:t>quantity</a:t>
            </a:r>
            <a:endParaRPr lang="fr-FR" sz="2000" dirty="0" smtClean="0"/>
          </a:p>
          <a:p>
            <a:pPr lvl="1">
              <a:lnSpc>
                <a:spcPct val="120000"/>
              </a:lnSpc>
            </a:pPr>
            <a:r>
              <a:rPr lang="fr-FR" sz="2000" dirty="0" err="1" smtClean="0"/>
              <a:t>Ask</a:t>
            </a:r>
            <a:r>
              <a:rPr lang="fr-FR" sz="2000" dirty="0" smtClean="0"/>
              <a:t> for 3-5 best </a:t>
            </a:r>
            <a:r>
              <a:rPr lang="fr-FR" sz="2000" dirty="0" err="1" smtClean="0"/>
              <a:t>choice</a:t>
            </a:r>
            <a:r>
              <a:rPr lang="fr-FR" sz="2000" dirty="0" smtClean="0"/>
              <a:t> of </a:t>
            </a:r>
            <a:r>
              <a:rPr lang="fr-FR" sz="2000" dirty="0" err="1" smtClean="0"/>
              <a:t>papers</a:t>
            </a:r>
            <a:endParaRPr lang="fr-FR" sz="2000" dirty="0" smtClean="0"/>
          </a:p>
          <a:p>
            <a:pPr lvl="1">
              <a:lnSpc>
                <a:spcPct val="120000"/>
              </a:lnSpc>
            </a:pPr>
            <a:r>
              <a:rPr lang="fr-FR" sz="2000" dirty="0" err="1" smtClean="0"/>
              <a:t>Investigate</a:t>
            </a:r>
            <a:r>
              <a:rPr lang="fr-FR" sz="2000" dirty="0" smtClean="0"/>
              <a:t> on real </a:t>
            </a:r>
            <a:r>
              <a:rPr lang="fr-FR" sz="2000" dirty="0" err="1" smtClean="0"/>
              <a:t>role</a:t>
            </a:r>
            <a:r>
              <a:rPr lang="fr-FR" sz="2000" dirty="0" smtClean="0"/>
              <a:t> in the team</a:t>
            </a:r>
          </a:p>
          <a:p>
            <a:pPr lvl="1">
              <a:lnSpc>
                <a:spcPct val="120000"/>
              </a:lnSpc>
            </a:pPr>
            <a:r>
              <a:rPr lang="fr-FR" sz="2000" dirty="0" err="1" smtClean="0"/>
              <a:t>Reward</a:t>
            </a:r>
            <a:r>
              <a:rPr lang="fr-FR" sz="2000" dirty="0" smtClean="0"/>
              <a:t> </a:t>
            </a:r>
            <a:r>
              <a:rPr lang="fr-FR" sz="2000" dirty="0" err="1" smtClean="0"/>
              <a:t>cooperative</a:t>
            </a:r>
            <a:r>
              <a:rPr lang="fr-FR" sz="2000" dirty="0" smtClean="0"/>
              <a:t> </a:t>
            </a:r>
            <a:r>
              <a:rPr lang="fr-FR" sz="2000" dirty="0" err="1" smtClean="0"/>
              <a:t>behaviour</a:t>
            </a:r>
            <a:endParaRPr lang="fr-FR" sz="2000" dirty="0" smtClean="0"/>
          </a:p>
          <a:p>
            <a:pPr lvl="1">
              <a:lnSpc>
                <a:spcPct val="120000"/>
              </a:lnSpc>
            </a:pPr>
            <a:r>
              <a:rPr lang="fr-FR" sz="2000" dirty="0" err="1" smtClean="0"/>
              <a:t>Reward</a:t>
            </a:r>
            <a:r>
              <a:rPr lang="fr-FR" sz="2000" dirty="0" smtClean="0"/>
              <a:t> </a:t>
            </a:r>
            <a:r>
              <a:rPr lang="fr-FR" sz="2000" dirty="0" err="1" smtClean="0"/>
              <a:t>activities</a:t>
            </a:r>
            <a:r>
              <a:rPr lang="fr-FR" sz="2000" dirty="0" smtClean="0"/>
              <a:t> </a:t>
            </a:r>
            <a:r>
              <a:rPr lang="fr-FR" sz="2000" dirty="0" err="1" smtClean="0"/>
              <a:t>helping</a:t>
            </a:r>
            <a:r>
              <a:rPr lang="fr-FR" sz="2000" dirty="0" smtClean="0"/>
              <a:t> </a:t>
            </a:r>
            <a:r>
              <a:rPr lang="fr-FR" sz="2000" dirty="0" err="1" smtClean="0"/>
              <a:t>collectivity</a:t>
            </a:r>
            <a:endParaRPr lang="fr-FR" sz="2000" dirty="0" smtClean="0"/>
          </a:p>
          <a:p>
            <a:pPr>
              <a:lnSpc>
                <a:spcPct val="120000"/>
              </a:lnSpc>
            </a:pPr>
            <a:r>
              <a:rPr lang="fr-FR" sz="2400" dirty="0" err="1" smtClean="0">
                <a:solidFill>
                  <a:srgbClr val="FFFF00"/>
                </a:solidFill>
              </a:rPr>
              <a:t>Promote</a:t>
            </a:r>
            <a:r>
              <a:rPr lang="fr-FR" sz="2400" dirty="0" smtClean="0">
                <a:solidFill>
                  <a:srgbClr val="FFFF00"/>
                </a:solidFill>
              </a:rPr>
              <a:t> open source software use for </a:t>
            </a:r>
            <a:r>
              <a:rPr lang="fr-FR" sz="2400" dirty="0" err="1" smtClean="0">
                <a:solidFill>
                  <a:srgbClr val="FFFF00"/>
                </a:solidFill>
              </a:rPr>
              <a:t>research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procedures</a:t>
            </a:r>
            <a:endParaRPr lang="fr-FR" sz="2400" dirty="0" smtClean="0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fr-FR" sz="2400" dirty="0" err="1" smtClean="0">
                <a:solidFill>
                  <a:srgbClr val="FFFF00"/>
                </a:solidFill>
              </a:rPr>
              <a:t>Promote</a:t>
            </a:r>
            <a:r>
              <a:rPr lang="fr-FR" sz="2400" dirty="0" smtClean="0">
                <a:solidFill>
                  <a:srgbClr val="FFFF00"/>
                </a:solidFill>
              </a:rPr>
              <a:t> open </a:t>
            </a:r>
            <a:r>
              <a:rPr lang="fr-FR" sz="2400" dirty="0" err="1" smtClean="0">
                <a:solidFill>
                  <a:srgbClr val="FFFF00"/>
                </a:solidFill>
              </a:rPr>
              <a:t>research</a:t>
            </a:r>
            <a:r>
              <a:rPr lang="fr-FR" sz="2400" dirty="0" smtClean="0">
                <a:solidFill>
                  <a:srgbClr val="FFFF00"/>
                </a:solidFill>
              </a:rPr>
              <a:t> data sharing</a:t>
            </a:r>
          </a:p>
          <a:p>
            <a:pPr lvl="1">
              <a:lnSpc>
                <a:spcPct val="120000"/>
              </a:lnSpc>
            </a:pPr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4025498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1127" y="503640"/>
            <a:ext cx="8379287" cy="390869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In all areas of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human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activity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, </a:t>
            </a:r>
            <a:r>
              <a:rPr lang="fr-FR" sz="2400" dirty="0" smtClean="0">
                <a:solidFill>
                  <a:srgbClr val="FFFFFF"/>
                </a:solidFill>
                <a:latin typeface="Arial"/>
                <a:cs typeface="Arial"/>
              </a:rPr>
              <a:t>motivation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is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linked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to </a:t>
            </a:r>
            <a:r>
              <a:rPr lang="fr-FR" sz="2400" dirty="0" smtClean="0">
                <a:solidFill>
                  <a:srgbClr val="FFFFFF"/>
                </a:solidFill>
                <a:latin typeface="Arial"/>
                <a:cs typeface="Arial"/>
              </a:rPr>
              <a:t>recognition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and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some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form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of </a:t>
            </a:r>
            <a:r>
              <a:rPr lang="fr-FR" sz="2400" dirty="0" err="1" smtClean="0">
                <a:solidFill>
                  <a:srgbClr val="FFFFFF"/>
                </a:solidFill>
                <a:latin typeface="Arial"/>
                <a:cs typeface="Arial"/>
              </a:rPr>
              <a:t>reward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fr-FR" sz="2400" dirty="0" err="1" smtClean="0">
                <a:latin typeface="Arial"/>
                <a:cs typeface="Arial"/>
              </a:rPr>
              <a:t>R</a:t>
            </a:r>
            <a:r>
              <a:rPr lang="fr-FR" sz="2400" dirty="0" err="1" smtClean="0">
                <a:solidFill>
                  <a:srgbClr val="FFFFFF"/>
                </a:solidFill>
                <a:latin typeface="Arial"/>
                <a:cs typeface="Arial"/>
              </a:rPr>
              <a:t>eward</a:t>
            </a:r>
            <a:r>
              <a:rPr lang="fr-FR"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is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based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on </a:t>
            </a:r>
            <a:r>
              <a:rPr lang="fr-FR" sz="2400" dirty="0" err="1" smtClean="0">
                <a:solidFill>
                  <a:srgbClr val="FFFFFF"/>
                </a:solidFill>
                <a:latin typeface="Arial"/>
                <a:cs typeface="Arial"/>
              </a:rPr>
              <a:t>judgement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fr-FR" sz="2400" dirty="0" err="1" smtClean="0">
                <a:solidFill>
                  <a:srgbClr val="FFFFFF"/>
                </a:solidFill>
                <a:latin typeface="Arial"/>
                <a:cs typeface="Arial"/>
              </a:rPr>
              <a:t>Judgement</a:t>
            </a:r>
            <a:r>
              <a:rPr lang="fr-FR"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rests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on </a:t>
            </a:r>
            <a:r>
              <a:rPr lang="fr-FR" sz="2400" dirty="0" err="1" smtClean="0">
                <a:solidFill>
                  <a:srgbClr val="FFFFFF"/>
                </a:solidFill>
                <a:latin typeface="Arial"/>
                <a:cs typeface="Arial"/>
              </a:rPr>
              <a:t>assessment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Hence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rgbClr val="FFFFFF"/>
                </a:solidFill>
                <a:latin typeface="Arial"/>
                <a:cs typeface="Arial"/>
              </a:rPr>
              <a:t>assessment</a:t>
            </a:r>
            <a:r>
              <a:rPr lang="fr-FR"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is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a major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element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leading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to </a:t>
            </a:r>
            <a:r>
              <a:rPr lang="fr-FR" sz="2400" dirty="0" err="1" smtClean="0">
                <a:solidFill>
                  <a:srgbClr val="FFFFFF"/>
                </a:solidFill>
                <a:latin typeface="Arial"/>
                <a:cs typeface="Arial"/>
              </a:rPr>
              <a:t>reward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and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ultimately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to </a:t>
            </a:r>
            <a:r>
              <a:rPr lang="fr-FR" sz="2400" dirty="0" smtClean="0">
                <a:solidFill>
                  <a:srgbClr val="FFFFFF"/>
                </a:solidFill>
                <a:latin typeface="Arial"/>
                <a:cs typeface="Arial"/>
              </a:rPr>
              <a:t>motivation</a:t>
            </a:r>
            <a:endParaRPr lang="fr-FR" sz="2400" dirty="0">
              <a:solidFill>
                <a:schemeClr val="accent5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5" name="Image 4" descr="Motivation.tiff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872" y="4412330"/>
            <a:ext cx="3778130" cy="236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7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3267" y="274638"/>
            <a:ext cx="8867571" cy="1143000"/>
          </a:xfrm>
        </p:spPr>
        <p:txBody>
          <a:bodyPr>
            <a:normAutofit/>
          </a:bodyPr>
          <a:lstStyle/>
          <a:p>
            <a:r>
              <a:rPr lang="fr-FR" sz="3600" dirty="0" smtClean="0"/>
              <a:t>Publications = the </a:t>
            </a:r>
            <a:r>
              <a:rPr lang="fr-FR" sz="3600" dirty="0" err="1" smtClean="0"/>
              <a:t>researchers</a:t>
            </a:r>
            <a:r>
              <a:rPr lang="fr-FR" sz="3600" dirty="0" smtClean="0"/>
              <a:t>’ production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Autofit/>
          </a:bodyPr>
          <a:lstStyle/>
          <a:p>
            <a:pPr>
              <a:spcBef>
                <a:spcPts val="1320"/>
              </a:spcBef>
            </a:pPr>
            <a:r>
              <a:rPr lang="fr-FR" sz="2400" dirty="0" err="1">
                <a:latin typeface="Arial"/>
                <a:cs typeface="Arial"/>
              </a:rPr>
              <a:t>Research</a:t>
            </a:r>
            <a:r>
              <a:rPr lang="fr-FR" sz="2400" dirty="0">
                <a:latin typeface="Arial"/>
                <a:cs typeface="Arial"/>
              </a:rPr>
              <a:t> </a:t>
            </a:r>
            <a:r>
              <a:rPr lang="fr-FR" sz="2400" dirty="0" err="1">
                <a:latin typeface="Arial"/>
                <a:cs typeface="Arial"/>
              </a:rPr>
              <a:t>papers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are the </a:t>
            </a: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primary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tangible and lasting output of 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science,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it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is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how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researchers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:</a:t>
            </a:r>
            <a:endParaRPr lang="fr-FR" sz="2400" dirty="0">
              <a:solidFill>
                <a:schemeClr val="accent5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  <a:p>
            <a:pPr lvl="1">
              <a:spcBef>
                <a:spcPts val="1320"/>
              </a:spcBef>
            </a:pP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communicate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discoveries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, </a:t>
            </a:r>
          </a:p>
          <a:p>
            <a:pPr lvl="1">
              <a:spcBef>
                <a:spcPts val="1320"/>
              </a:spcBef>
            </a:pP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are </a:t>
            </a: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evaluated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for </a:t>
            </a: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hiring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, promotion, and </a:t>
            </a: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awards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. </a:t>
            </a:r>
          </a:p>
          <a:p>
            <a:pPr>
              <a:spcBef>
                <a:spcPts val="1320"/>
              </a:spcBef>
            </a:pP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The </a:t>
            </a: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current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system has 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:</a:t>
            </a:r>
          </a:p>
          <a:p>
            <a:pPr lvl="1">
              <a:spcBef>
                <a:spcPts val="1320"/>
              </a:spcBef>
            </a:pPr>
            <a:r>
              <a:rPr lang="fr-FR" sz="2400" dirty="0" err="1" smtClean="0">
                <a:solidFill>
                  <a:srgbClr val="FFFFFF"/>
                </a:solidFill>
                <a:latin typeface="Arial"/>
                <a:cs typeface="Arial"/>
              </a:rPr>
              <a:t>changed</a:t>
            </a:r>
            <a:r>
              <a:rPr lang="fr-FR"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Arial"/>
                <a:cs typeface="Arial"/>
              </a:rPr>
              <a:t>little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over centuries, </a:t>
            </a:r>
            <a:endParaRPr lang="fr-FR" sz="2400" dirty="0" smtClean="0">
              <a:solidFill>
                <a:schemeClr val="accent5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  <a:p>
            <a:pPr lvl="1">
              <a:spcBef>
                <a:spcPts val="1320"/>
              </a:spcBef>
            </a:pP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largely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>
                <a:solidFill>
                  <a:srgbClr val="FFFFFF"/>
                </a:solidFill>
                <a:latin typeface="Arial"/>
                <a:cs typeface="Arial"/>
              </a:rPr>
              <a:t>failed</a:t>
            </a:r>
            <a:r>
              <a:rPr lang="fr-FR"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to </a:t>
            </a: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take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advantage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of new technologies </a:t>
            </a: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enabled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by the Internet.</a:t>
            </a:r>
          </a:p>
          <a:p>
            <a:pPr>
              <a:spcBef>
                <a:spcPts val="1320"/>
              </a:spcBef>
            </a:pP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It no longer serves </a:t>
            </a:r>
            <a:r>
              <a:rPr lang="fr-FR" sz="24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fr-FR" sz="2400" dirty="0" err="1">
                <a:solidFill>
                  <a:srgbClr val="FFFFFF"/>
                </a:solidFill>
                <a:latin typeface="Arial"/>
                <a:cs typeface="Arial"/>
              </a:rPr>
              <a:t>needs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of </a:t>
            </a: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scientists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24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Are publications </a:t>
            </a:r>
            <a:r>
              <a:rPr lang="fr-FR" dirty="0" err="1" smtClean="0"/>
              <a:t>obsolete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The </a:t>
            </a:r>
            <a:r>
              <a:rPr lang="fr-FR" sz="24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traditional</a:t>
            </a:r>
            <a:r>
              <a:rPr lang="fr-FR" sz="24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system </a:t>
            </a: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is</a:t>
            </a: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:</a:t>
            </a:r>
          </a:p>
          <a:p>
            <a:pPr lvl="1">
              <a:spcBef>
                <a:spcPts val="1800"/>
              </a:spcBef>
            </a:pP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slow</a:t>
            </a:r>
          </a:p>
          <a:p>
            <a:pPr lvl="1">
              <a:spcBef>
                <a:spcPts val="1800"/>
              </a:spcBef>
            </a:pP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expensive</a:t>
            </a:r>
            <a:endParaRPr lang="fr-FR" sz="2400" dirty="0">
              <a:solidFill>
                <a:schemeClr val="accent5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  <a:p>
            <a:pPr lvl="1">
              <a:spcBef>
                <a:spcPts val="1800"/>
              </a:spcBef>
            </a:pPr>
            <a:r>
              <a:rPr lang="fr-FR" sz="24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arbitrary</a:t>
            </a:r>
            <a:endParaRPr lang="fr-FR" sz="2400" dirty="0">
              <a:solidFill>
                <a:schemeClr val="accent5">
                  <a:lumMod val="40000"/>
                  <a:lumOff val="60000"/>
                </a:schemeClr>
              </a:solidFill>
              <a:latin typeface="Arial"/>
              <a:cs typeface="Arial"/>
            </a:endParaRPr>
          </a:p>
          <a:p>
            <a:pPr lvl="1">
              <a:spcBef>
                <a:spcPts val="1800"/>
              </a:spcBef>
            </a:pPr>
            <a:r>
              <a:rPr lang="fr-FR" sz="24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inaccessible</a:t>
            </a:r>
          </a:p>
        </p:txBody>
      </p:sp>
      <p:pic>
        <p:nvPicPr>
          <p:cNvPr id="5" name="Image 4" descr="Motivation.tiff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34" y="5356412"/>
            <a:ext cx="2400266" cy="15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1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JIF Deceptio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3462" y="79533"/>
            <a:ext cx="12169126" cy="677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02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ir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Noir .thmx</Template>
  <TotalTime>1460</TotalTime>
  <Words>601</Words>
  <Application>Microsoft Office PowerPoint</Application>
  <PresentationFormat>On-screen Show (4:3)</PresentationFormat>
  <Paragraphs>114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Helvetica Light</vt:lpstr>
      <vt:lpstr>Times New Roman</vt:lpstr>
      <vt:lpstr>Noir</vt:lpstr>
      <vt:lpstr>Open Access : Challenging the norm in Academia</vt:lpstr>
      <vt:lpstr>Challenging the norm</vt:lpstr>
      <vt:lpstr>Incentivising researchers to make their publications open</vt:lpstr>
      <vt:lpstr>Mandate strength vs Deposit efficiency </vt:lpstr>
      <vt:lpstr>Incentivising researchers to make their publications open</vt:lpstr>
      <vt:lpstr>PowerPoint Presentation</vt:lpstr>
      <vt:lpstr>Publications = the researchers’ production</vt:lpstr>
      <vt:lpstr>Are publications obsolete ?</vt:lpstr>
      <vt:lpstr>PowerPoint Presentation</vt:lpstr>
      <vt:lpstr>Can research be evaluated ?</vt:lpstr>
      <vt:lpstr>Can research be evaluated ?</vt:lpstr>
      <vt:lpstr>Can research be evaluated ?</vt:lpstr>
      <vt:lpstr>Can research be evaluated ?</vt:lpstr>
      <vt:lpstr>Impact factor-Retraction correlation</vt:lpstr>
      <vt:lpstr>Perverse effects of the current system</vt:lpstr>
      <vt:lpstr>Publications : what should be done ?</vt:lpstr>
      <vt:lpstr>A few principles to develop in evaluation procedures</vt:lpstr>
      <vt:lpstr>Caution</vt:lpstr>
      <vt:lpstr>PowerPoint Presentation</vt:lpstr>
    </vt:vector>
  </TitlesOfParts>
  <Company>Apple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Access : Challenging the norm in Academia</dc:title>
  <dc:creator>Bernard Rentier</dc:creator>
  <cp:lastModifiedBy>user</cp:lastModifiedBy>
  <cp:revision>6</cp:revision>
  <dcterms:created xsi:type="dcterms:W3CDTF">2016-12-01T22:08:06Z</dcterms:created>
  <dcterms:modified xsi:type="dcterms:W3CDTF">2016-12-07T06:33:20Z</dcterms:modified>
</cp:coreProperties>
</file>