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notesSlides/notesSlide3.xml" ContentType="application/vnd.openxmlformats-officedocument.presentationml.notesSlide+xml"/>
  <Override PartName="/ppt/slides/slide1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notesSlides/notesSlide1.xml" ContentType="application/vnd.openxmlformats-officedocument.presentationml.notesSlide+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docProps/core.xml" ContentType="application/vnd.openxmlformats-package.core-properties+xml"/>
  <Override PartName="/ppt/slides/slide3.xml" ContentType="application/vnd.openxmlformats-officedocument.presentationml.slide+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notesSlides/notesSlide2.xml" ContentType="application/vnd.openxmlformats-officedocument.presentationml.notesSlide+xml"/>
  <Override PartName="/ppt/presentation.xml" ContentType="application/vnd.openxmlformats-officedocument.presentationml.presentation.main+xml"/>
  <Override PartName="/ppt/slides/slide6.xml" ContentType="application/vnd.openxmlformats-officedocument.presentationml.slide+xml"/>
  <Override PartName="/ppt/notesMasters/notesMaster1.xml" ContentType="application/vnd.openxmlformats-officedocument.presentationml.notesMaster+xml"/>
  <Override PartName="/ppt/slides/slide4.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notesSlides/notesSlide7.xml" ContentType="application/vnd.openxmlformats-officedocument.presentationml.notesSlide+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5"/>
  </p:notesMasterIdLst>
  <p:sldIdLst>
    <p:sldId id="260" r:id="rId2"/>
    <p:sldId id="269" r:id="rId3"/>
    <p:sldId id="256" r:id="rId4"/>
    <p:sldId id="261" r:id="rId5"/>
    <p:sldId id="262" r:id="rId6"/>
    <p:sldId id="263" r:id="rId7"/>
    <p:sldId id="264" r:id="rId8"/>
    <p:sldId id="265" r:id="rId9"/>
    <p:sldId id="266" r:id="rId10"/>
    <p:sldId id="257" r:id="rId11"/>
    <p:sldId id="259"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p:scale>
          <a:sx n="100" d="100"/>
          <a:sy n="100" d="100"/>
        </p:scale>
        <p:origin x="-1152" y="-56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040452-3BF8-2448-A2D1-212E7B47E958}" type="datetimeFigureOut">
              <a:rPr lang="en-US" smtClean="0"/>
              <a:t>4/19/10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65F910-98E3-3F48-AF4D-8C3AA031AE03}"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p>
            <a:fld id="{C816ACF5-AAFC-0D48-A51E-E5921E707ED7}" type="slidenum">
              <a:rPr lang="en-US"/>
              <a:pPr/>
              <a:t>1</a:t>
            </a:fld>
            <a:endParaRPr lang="en-US"/>
          </a:p>
        </p:txBody>
      </p:sp>
      <p:sp>
        <p:nvSpPr>
          <p:cNvPr id="5123" name="Rectangle 2"/>
          <p:cNvSpPr>
            <a:spLocks noChangeArrowheads="1" noTextEdit="1"/>
          </p:cNvSpPr>
          <p:nvPr>
            <p:ph type="sldImg"/>
          </p:nvPr>
        </p:nvSpPr>
        <p:spPr>
          <a:ln/>
        </p:spPr>
      </p:sp>
      <p:sp>
        <p:nvSpPr>
          <p:cNvPr id="5124" name="Rectangle 3"/>
          <p:cNvSpPr>
            <a:spLocks noGrp="1" noChangeArrowheads="1"/>
          </p:cNvSpPr>
          <p:nvPr>
            <p:ph type="body" idx="1"/>
          </p:nvPr>
        </p:nvSpPr>
        <p:spPr>
          <a:noFill/>
          <a:ln/>
        </p:spPr>
        <p:txBody>
          <a:bodyPr/>
          <a:lstStyle/>
          <a:p>
            <a:pPr eaLnBrk="1" hangingPunct="1"/>
            <a:r>
              <a:rPr lang="en-US"/>
              <a:t>Thanks for being here.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Slide Image Placeholder 1"/>
          <p:cNvSpPr>
            <a:spLocks noGrp="1" noRot="1" noChangeAspect="1"/>
          </p:cNvSpPr>
          <p:nvPr>
            <p:ph type="sldImg"/>
          </p:nvPr>
        </p:nvSpPr>
        <p:spPr>
          <a:ln/>
        </p:spPr>
      </p:sp>
      <p:sp>
        <p:nvSpPr>
          <p:cNvPr id="9219" name="Notes Placeholder 2"/>
          <p:cNvSpPr>
            <a:spLocks noGrp="1"/>
          </p:cNvSpPr>
          <p:nvPr>
            <p:ph type="body" idx="1"/>
          </p:nvPr>
        </p:nvSpPr>
        <p:spPr>
          <a:noFill/>
          <a:ln/>
        </p:spPr>
        <p:txBody>
          <a:bodyPr/>
          <a:lstStyle/>
          <a:p>
            <a:r>
              <a:rPr lang="en-US" smtClean="0"/>
              <a:t>- What is your school doing to make these trends your friends?</a:t>
            </a:r>
          </a:p>
        </p:txBody>
      </p:sp>
      <p:sp>
        <p:nvSpPr>
          <p:cNvPr id="9220" name="Slide Number Placeholder 3"/>
          <p:cNvSpPr>
            <a:spLocks noGrp="1"/>
          </p:cNvSpPr>
          <p:nvPr>
            <p:ph type="sldNum" sz="quarter" idx="5"/>
          </p:nvPr>
        </p:nvSpPr>
        <p:spPr>
          <a:noFill/>
        </p:spPr>
        <p:txBody>
          <a:bodyPr/>
          <a:lstStyle/>
          <a:p>
            <a:fld id="{A89FF97F-75DE-7643-8A33-A3CB4D7739F2}" type="slidenum">
              <a:rPr lang="en-US" smtClean="0"/>
              <a:pPr/>
              <a:t>4</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p>
            <a:fld id="{C564DE89-5C53-B749-8470-068C45A19BDC}" type="slidenum">
              <a:rPr lang="en-US"/>
              <a:pPr/>
              <a:t>5</a:t>
            </a:fld>
            <a:endParaRPr lang="en-US"/>
          </a:p>
        </p:txBody>
      </p:sp>
      <p:sp>
        <p:nvSpPr>
          <p:cNvPr id="11267" name="Rectangle 2"/>
          <p:cNvSpPr>
            <a:spLocks noChangeArrowheads="1" noTextEdit="1"/>
          </p:cNvSpPr>
          <p:nvPr>
            <p:ph type="sldImg"/>
          </p:nvPr>
        </p:nvSpPr>
        <p:spPr>
          <a:ln/>
        </p:spPr>
      </p:sp>
      <p:sp>
        <p:nvSpPr>
          <p:cNvPr id="11268" name="Rectangle 3"/>
          <p:cNvSpPr>
            <a:spLocks noGrp="1" noChangeArrowheads="1"/>
          </p:cNvSpPr>
          <p:nvPr>
            <p:ph type="body" idx="1"/>
          </p:nvPr>
        </p:nvSpPr>
        <p:spPr>
          <a:noFill/>
          <a:ln/>
        </p:spPr>
        <p:txBody>
          <a:bodyPr/>
          <a:lstStyle/>
          <a:p>
            <a:pPr eaLnBrk="1" hangingPunct="1"/>
            <a:r>
              <a:rPr lang="en-US" smtClean="0">
                <a:solidFill>
                  <a:srgbClr val="660066"/>
                </a:solidFill>
              </a:rPr>
              <a:t>So, does your Laptop Committee and Computer Labs need new names?</a:t>
            </a: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Slide Image Placeholder 1"/>
          <p:cNvSpPr>
            <a:spLocks noGrp="1" noRot="1" noChangeAspect="1"/>
          </p:cNvSpPr>
          <p:nvPr>
            <p:ph type="sldImg"/>
          </p:nvPr>
        </p:nvSpPr>
        <p:spPr>
          <a:ln/>
        </p:spPr>
      </p:sp>
      <p:sp>
        <p:nvSpPr>
          <p:cNvPr id="13315" name="Notes Placeholder 2"/>
          <p:cNvSpPr>
            <a:spLocks noGrp="1"/>
          </p:cNvSpPr>
          <p:nvPr>
            <p:ph type="body" idx="1"/>
          </p:nvPr>
        </p:nvSpPr>
        <p:spPr>
          <a:noFill/>
          <a:ln/>
        </p:spPr>
        <p:txBody>
          <a:bodyPr/>
          <a:lstStyle/>
          <a:p>
            <a:pPr>
              <a:buFontTx/>
              <a:buChar char="-"/>
            </a:pPr>
            <a:r>
              <a:rPr lang="en-US" smtClean="0"/>
              <a:t> How can your school benefit from the rise of cloud computing?</a:t>
            </a:r>
          </a:p>
          <a:p>
            <a:pPr>
              <a:buFontTx/>
              <a:buChar char="-"/>
            </a:pPr>
            <a:r>
              <a:rPr lang="en-US" smtClean="0"/>
              <a:t> How can your students, teachers and administrators benefit from free storage?</a:t>
            </a:r>
            <a:endParaRPr lang="en-US"/>
          </a:p>
        </p:txBody>
      </p:sp>
      <p:sp>
        <p:nvSpPr>
          <p:cNvPr id="13316" name="Slide Number Placeholder 3"/>
          <p:cNvSpPr>
            <a:spLocks noGrp="1"/>
          </p:cNvSpPr>
          <p:nvPr>
            <p:ph type="sldNum" sz="quarter" idx="5"/>
          </p:nvPr>
        </p:nvSpPr>
        <p:spPr>
          <a:noFill/>
        </p:spPr>
        <p:txBody>
          <a:bodyPr/>
          <a:lstStyle/>
          <a:p>
            <a:fld id="{5067BF56-C449-F048-AE0F-96F331432517}" type="slidenum">
              <a:rPr lang="en-US" smtClean="0"/>
              <a:pPr/>
              <a:t>6</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Slide Image Placeholder 1"/>
          <p:cNvSpPr>
            <a:spLocks noGrp="1" noRot="1" noChangeAspect="1"/>
          </p:cNvSpPr>
          <p:nvPr>
            <p:ph type="sldImg"/>
          </p:nvPr>
        </p:nvSpPr>
        <p:spPr>
          <a:ln/>
        </p:spPr>
      </p:sp>
      <p:sp>
        <p:nvSpPr>
          <p:cNvPr id="15363" name="Notes Placeholder 2"/>
          <p:cNvSpPr>
            <a:spLocks noGrp="1"/>
          </p:cNvSpPr>
          <p:nvPr>
            <p:ph type="body" idx="1"/>
          </p:nvPr>
        </p:nvSpPr>
        <p:spPr>
          <a:noFill/>
          <a:ln/>
        </p:spPr>
        <p:txBody>
          <a:bodyPr/>
          <a:lstStyle/>
          <a:p>
            <a:r>
              <a:rPr lang="en-US" smtClean="0"/>
              <a:t>- How will your school compete in the new, media-rich environment?</a:t>
            </a:r>
          </a:p>
        </p:txBody>
      </p:sp>
      <p:sp>
        <p:nvSpPr>
          <p:cNvPr id="15364" name="Slide Number Placeholder 3"/>
          <p:cNvSpPr>
            <a:spLocks noGrp="1"/>
          </p:cNvSpPr>
          <p:nvPr>
            <p:ph type="sldNum" sz="quarter" idx="5"/>
          </p:nvPr>
        </p:nvSpPr>
        <p:spPr>
          <a:noFill/>
        </p:spPr>
        <p:txBody>
          <a:bodyPr/>
          <a:lstStyle/>
          <a:p>
            <a:fld id="{F42C2BBE-6605-314D-BCDE-D174DA2A4A71}" type="slidenum">
              <a:rPr lang="en-US" smtClean="0"/>
              <a:pPr/>
              <a:t>7</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Slide Image Placeholder 1"/>
          <p:cNvSpPr>
            <a:spLocks noGrp="1" noRot="1" noChangeAspect="1"/>
          </p:cNvSpPr>
          <p:nvPr>
            <p:ph type="sldImg"/>
          </p:nvPr>
        </p:nvSpPr>
        <p:spPr>
          <a:ln/>
        </p:spPr>
      </p:sp>
      <p:sp>
        <p:nvSpPr>
          <p:cNvPr id="17411" name="Notes Placeholder 2"/>
          <p:cNvSpPr>
            <a:spLocks noGrp="1"/>
          </p:cNvSpPr>
          <p:nvPr>
            <p:ph type="body" idx="1"/>
          </p:nvPr>
        </p:nvSpPr>
        <p:spPr>
          <a:noFill/>
          <a:ln/>
        </p:spPr>
        <p:txBody>
          <a:bodyPr/>
          <a:lstStyle/>
          <a:p>
            <a:r>
              <a:rPr lang="en-US" smtClean="0"/>
              <a:t>The growth in unofficial, informal content is growing, led by two major trends. The first is the affordances of web 2.0 leading to prosumers replacing consumers; an active audience emerging online with more influence than the passive consumer of the past.</a:t>
            </a:r>
          </a:p>
          <a:p>
            <a:endParaRPr lang="en-US" smtClean="0"/>
          </a:p>
          <a:p>
            <a:r>
              <a:rPr lang="en-US" smtClean="0"/>
              <a:t>- What is your school doing to teach its students, teachers and administrators to be good prosumers?</a:t>
            </a:r>
          </a:p>
        </p:txBody>
      </p:sp>
      <p:sp>
        <p:nvSpPr>
          <p:cNvPr id="17412" name="Slide Number Placeholder 3"/>
          <p:cNvSpPr>
            <a:spLocks noGrp="1"/>
          </p:cNvSpPr>
          <p:nvPr>
            <p:ph type="sldNum" sz="quarter" idx="5"/>
          </p:nvPr>
        </p:nvSpPr>
        <p:spPr>
          <a:noFill/>
        </p:spPr>
        <p:txBody>
          <a:bodyPr/>
          <a:lstStyle/>
          <a:p>
            <a:fld id="{0D39CBE3-774F-2349-A809-EEC2C55EA0E6}" type="slidenum">
              <a:rPr lang="en-US" smtClean="0"/>
              <a:pPr/>
              <a:t>8</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Slide Image Placeholder 1"/>
          <p:cNvSpPr>
            <a:spLocks noGrp="1" noRot="1" noChangeAspect="1"/>
          </p:cNvSpPr>
          <p:nvPr>
            <p:ph type="sldImg"/>
          </p:nvPr>
        </p:nvSpPr>
        <p:spPr>
          <a:ln/>
        </p:spPr>
      </p:sp>
      <p:sp>
        <p:nvSpPr>
          <p:cNvPr id="19459" name="Notes Placeholder 2"/>
          <p:cNvSpPr>
            <a:spLocks noGrp="1"/>
          </p:cNvSpPr>
          <p:nvPr>
            <p:ph type="body" idx="1"/>
          </p:nvPr>
        </p:nvSpPr>
        <p:spPr>
          <a:noFill/>
          <a:ln/>
        </p:spPr>
        <p:txBody>
          <a:bodyPr/>
          <a:lstStyle/>
          <a:p>
            <a:r>
              <a:rPr lang="en-US" smtClean="0"/>
              <a:t>Digital literacies are an important part of E-education policy and will assist the DOE in supporting democratic ideals, whilst addressing the relevance and participatory gaps. Using digital media in the classroom also leads to better results with non-conformists and introverts.</a:t>
            </a:r>
          </a:p>
        </p:txBody>
      </p:sp>
      <p:sp>
        <p:nvSpPr>
          <p:cNvPr id="19460" name="Slide Number Placeholder 3"/>
          <p:cNvSpPr>
            <a:spLocks noGrp="1"/>
          </p:cNvSpPr>
          <p:nvPr>
            <p:ph type="sldNum" sz="quarter" idx="5"/>
          </p:nvPr>
        </p:nvSpPr>
        <p:spPr>
          <a:noFill/>
        </p:spPr>
        <p:txBody>
          <a:bodyPr/>
          <a:lstStyle/>
          <a:p>
            <a:fld id="{47C299A2-D281-2449-936D-93AF1842B956}"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19572" y="180149"/>
            <a:ext cx="7772400" cy="327852"/>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884296"/>
            <a:ext cx="6400800" cy="4476847"/>
          </a:xfrm>
        </p:spPr>
        <p:txBody>
          <a:bodyPr>
            <a:normAutofit/>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5B588B8F-8DB8-3C4D-8D7A-22AE3AB8BD76}" type="datetimeFigureOut">
              <a:rPr lang="en-US" smtClean="0"/>
              <a:t>4/19/10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74CE32-CBA7-1D40-8436-F9363161612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1"/>
            <a:ext cx="9144000" cy="555042"/>
          </a:xfrm>
          <a:prstGeom prst="rect">
            <a:avLst/>
          </a:prstGeom>
          <a:solidFill>
            <a:srgbClr val="66006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142941"/>
            <a:ext cx="8229600" cy="365066"/>
          </a:xfrm>
          <a:prstGeom prst="rect">
            <a:avLst/>
          </a:prstGeom>
          <a:ln>
            <a:noFill/>
          </a:ln>
        </p:spPr>
        <p:txBody>
          <a:bodyPr vert="horz" lIns="91440" tIns="45720" rIns="91440" bIns="45720" rtlCol="0" anchor="ctr">
            <a:normAutofit/>
          </a:bodyPr>
          <a:lstStyle/>
          <a:p>
            <a:r>
              <a:rPr lang="en-GB" dirty="0" smtClean="0"/>
              <a:t>Click to edit Master title style</a:t>
            </a:r>
            <a:endParaRPr lang="en-US" dirty="0"/>
          </a:p>
        </p:txBody>
      </p:sp>
      <p:sp>
        <p:nvSpPr>
          <p:cNvPr id="3" name="Text Placeholder 2"/>
          <p:cNvSpPr>
            <a:spLocks noGrp="1"/>
          </p:cNvSpPr>
          <p:nvPr>
            <p:ph type="body" idx="1"/>
          </p:nvPr>
        </p:nvSpPr>
        <p:spPr>
          <a:xfrm>
            <a:off x="457200" y="1279408"/>
            <a:ext cx="8229600" cy="2511778"/>
          </a:xfrm>
          <a:prstGeom prst="rect">
            <a:avLst/>
          </a:prstGeom>
        </p:spPr>
        <p:txBody>
          <a:bodyPr vert="horz" lIns="91440" tIns="45720" rIns="91440" bIns="45720" rtlCol="0">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588B8F-8DB8-3C4D-8D7A-22AE3AB8BD76}" type="datetimeFigureOut">
              <a:rPr lang="en-US" smtClean="0"/>
              <a:t>4/19/10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 Travis Noakes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74CE32-CBA7-1D40-8436-F9363161612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457200" rtl="0" eaLnBrk="1" latinLnBrk="0" hangingPunct="1">
        <a:spcBef>
          <a:spcPct val="0"/>
        </a:spcBef>
        <a:buNone/>
        <a:defRPr sz="2400" kern="1200">
          <a:solidFill>
            <a:schemeClr val="bg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1.xml"/><Relationship Id="rId2" Type="http://schemas.openxmlformats.org/officeDocument/2006/relationships/image" Target="../media/image1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8.png"/><Relationship Id="rId3"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features.cgsociety.org/story_custom.php?story_id=5599" TargetMode="Externa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http://carbonmade.com" TargetMode="External"/><Relationship Id="rId4" Type="http://schemas.openxmlformats.org/officeDocument/2006/relationships/hyperlink" Target="http://www.cgsociety.org" TargetMode="External"/><Relationship Id="rId5" Type="http://schemas.openxmlformats.org/officeDocument/2006/relationships/hyperlink" Target="http://www.deviantart.com" TargetMode="External"/><Relationship Id="rId6" Type="http://schemas.openxmlformats.org/officeDocument/2006/relationships/hyperlink" Target="http://www.flickr.com" TargetMode="External"/><Relationship Id="rId1" Type="http://schemas.openxmlformats.org/officeDocument/2006/relationships/slideLayout" Target="../slideLayouts/slideLayout1.xml"/><Relationship Id="rId2" Type="http://schemas.openxmlformats.org/officeDocument/2006/relationships/hyperlink" Target="http://www.behance.net"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jpeg"/><Relationship Id="rId5"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9" name="Rectangle 46"/>
          <p:cNvSpPr>
            <a:spLocks noChangeArrowheads="1"/>
          </p:cNvSpPr>
          <p:nvPr/>
        </p:nvSpPr>
        <p:spPr bwMode="auto">
          <a:xfrm>
            <a:off x="5638800" y="552450"/>
            <a:ext cx="3505200" cy="6324600"/>
          </a:xfrm>
          <a:prstGeom prst="rect">
            <a:avLst/>
          </a:prstGeom>
          <a:gradFill rotWithShape="1">
            <a:gsLst>
              <a:gs pos="0">
                <a:srgbClr val="996633"/>
              </a:gs>
              <a:gs pos="69000">
                <a:srgbClr val="996633"/>
              </a:gs>
              <a:gs pos="100000">
                <a:srgbClr val="CC9966"/>
              </a:gs>
            </a:gsLst>
            <a:lin ang="0" scaled="1"/>
          </a:gradFill>
          <a:ln w="9525">
            <a:noFill/>
            <a:round/>
            <a:headEnd/>
            <a:tailEnd/>
          </a:ln>
        </p:spPr>
        <p:txBody>
          <a:bodyPr>
            <a:prstTxWarp prst="textNoShape">
              <a:avLst/>
            </a:prstTxWarp>
          </a:bodyPr>
          <a:lstStyle/>
          <a:p>
            <a:endParaRPr lang="en-US" baseline="-25000" dirty="0"/>
          </a:p>
        </p:txBody>
      </p:sp>
      <p:sp>
        <p:nvSpPr>
          <p:cNvPr id="4098" name="Rectangle 53"/>
          <p:cNvSpPr>
            <a:spLocks noChangeArrowheads="1"/>
          </p:cNvSpPr>
          <p:nvPr/>
        </p:nvSpPr>
        <p:spPr bwMode="auto">
          <a:xfrm>
            <a:off x="0" y="5562600"/>
            <a:ext cx="5638800" cy="1295400"/>
          </a:xfrm>
          <a:prstGeom prst="rect">
            <a:avLst/>
          </a:prstGeom>
          <a:solidFill>
            <a:schemeClr val="bg1"/>
          </a:solidFill>
          <a:ln w="9525">
            <a:noFill/>
            <a:round/>
            <a:headEnd/>
            <a:tailEnd/>
          </a:ln>
        </p:spPr>
        <p:txBody>
          <a:bodyPr>
            <a:prstTxWarp prst="textNoShape">
              <a:avLst/>
            </a:prstTxWarp>
          </a:bodyPr>
          <a:lstStyle/>
          <a:p>
            <a:endParaRPr lang="en-US"/>
          </a:p>
        </p:txBody>
      </p:sp>
      <p:sp>
        <p:nvSpPr>
          <p:cNvPr id="4100" name="Rectangle 2"/>
          <p:cNvSpPr>
            <a:spLocks noGrp="1" noChangeArrowheads="1"/>
          </p:cNvSpPr>
          <p:nvPr>
            <p:ph type="title"/>
          </p:nvPr>
        </p:nvSpPr>
        <p:spPr>
          <a:xfrm>
            <a:off x="381000" y="0"/>
            <a:ext cx="8534400" cy="609600"/>
          </a:xfrm>
          <a:noFill/>
        </p:spPr>
        <p:txBody>
          <a:bodyPr>
            <a:normAutofit/>
          </a:bodyPr>
          <a:lstStyle/>
          <a:p>
            <a:r>
              <a:rPr lang="en-US" sz="2200" dirty="0" smtClean="0">
                <a:solidFill>
                  <a:srgbClr val="FFFFFF"/>
                </a:solidFill>
              </a:rPr>
              <a:t>Researching Online Portfolio Social Networks </a:t>
            </a:r>
            <a:r>
              <a:rPr lang="en-US" sz="2200" dirty="0" smtClean="0">
                <a:solidFill>
                  <a:srgbClr val="CCCC99"/>
                </a:solidFill>
              </a:rPr>
              <a:t>@ </a:t>
            </a:r>
            <a:r>
              <a:rPr lang="en-US" sz="2200" dirty="0" smtClean="0">
                <a:solidFill>
                  <a:srgbClr val="CCCC99"/>
                </a:solidFill>
              </a:rPr>
              <a:t>High School</a:t>
            </a:r>
          </a:p>
        </p:txBody>
      </p:sp>
      <p:sp>
        <p:nvSpPr>
          <p:cNvPr id="4101" name="TextBox 27"/>
          <p:cNvSpPr txBox="1">
            <a:spLocks noChangeArrowheads="1"/>
          </p:cNvSpPr>
          <p:nvPr/>
        </p:nvSpPr>
        <p:spPr bwMode="auto">
          <a:xfrm>
            <a:off x="5867400" y="866745"/>
            <a:ext cx="1287858" cy="400110"/>
          </a:xfrm>
          <a:prstGeom prst="rect">
            <a:avLst/>
          </a:prstGeom>
          <a:noFill/>
          <a:ln w="9525">
            <a:noFill/>
            <a:miter lim="800000"/>
            <a:headEnd/>
            <a:tailEnd/>
          </a:ln>
        </p:spPr>
        <p:txBody>
          <a:bodyPr wrap="none">
            <a:prstTxWarp prst="textNoShape">
              <a:avLst/>
            </a:prstTxWarp>
            <a:spAutoFit/>
          </a:bodyPr>
          <a:lstStyle/>
          <a:p>
            <a:r>
              <a:rPr lang="en-US" sz="2000" dirty="0">
                <a:solidFill>
                  <a:schemeClr val="bg1"/>
                </a:solidFill>
              </a:rPr>
              <a:t>Visual </a:t>
            </a:r>
            <a:r>
              <a:rPr lang="en-US" sz="2000" dirty="0" smtClean="0">
                <a:solidFill>
                  <a:schemeClr val="bg1"/>
                </a:solidFill>
              </a:rPr>
              <a:t>Arts</a:t>
            </a:r>
            <a:endParaRPr lang="en-US" sz="2000" dirty="0">
              <a:solidFill>
                <a:schemeClr val="bg1"/>
              </a:solidFill>
            </a:endParaRPr>
          </a:p>
        </p:txBody>
      </p:sp>
      <p:sp>
        <p:nvSpPr>
          <p:cNvPr id="53" name="TextBox 14"/>
          <p:cNvSpPr txBox="1">
            <a:spLocks noChangeArrowheads="1"/>
          </p:cNvSpPr>
          <p:nvPr/>
        </p:nvSpPr>
        <p:spPr bwMode="auto">
          <a:xfrm>
            <a:off x="762000" y="5715000"/>
            <a:ext cx="3044423" cy="769441"/>
          </a:xfrm>
          <a:prstGeom prst="rect">
            <a:avLst/>
          </a:prstGeom>
          <a:noFill/>
          <a:ln w="9525">
            <a:noFill/>
            <a:miter lim="800000"/>
            <a:headEnd/>
            <a:tailEnd/>
          </a:ln>
        </p:spPr>
        <p:txBody>
          <a:bodyPr wrap="none">
            <a:prstTxWarp prst="textNoShape">
              <a:avLst/>
            </a:prstTxWarp>
            <a:spAutoFit/>
          </a:bodyPr>
          <a:lstStyle/>
          <a:p>
            <a:pPr>
              <a:defRPr/>
            </a:pPr>
            <a:r>
              <a:rPr lang="en-US" sz="1000" dirty="0" smtClean="0">
                <a:solidFill>
                  <a:schemeClr val="bg1">
                    <a:lumMod val="50000"/>
                  </a:schemeClr>
                </a:solidFill>
                <a:latin typeface="Arial"/>
                <a:cs typeface="Arial"/>
              </a:rPr>
              <a:t>Prepared by </a:t>
            </a:r>
            <a:r>
              <a:rPr lang="en-US" sz="1000" dirty="0">
                <a:solidFill>
                  <a:schemeClr val="bg1">
                    <a:lumMod val="50000"/>
                  </a:schemeClr>
                </a:solidFill>
                <a:latin typeface="Arial"/>
                <a:cs typeface="Arial"/>
              </a:rPr>
              <a:t>Travis Noakes, who asserts his moral</a:t>
            </a:r>
          </a:p>
          <a:p>
            <a:pPr>
              <a:defRPr/>
            </a:pPr>
            <a:r>
              <a:rPr lang="en-US" sz="1000" dirty="0">
                <a:solidFill>
                  <a:schemeClr val="bg1">
                    <a:lumMod val="50000"/>
                  </a:schemeClr>
                </a:solidFill>
                <a:latin typeface="Arial"/>
                <a:cs typeface="Arial"/>
              </a:rPr>
              <a:t>right as the author of this presentation</a:t>
            </a:r>
            <a:r>
              <a:rPr lang="en-US" sz="1000" dirty="0" smtClean="0">
                <a:solidFill>
                  <a:schemeClr val="bg1">
                    <a:lumMod val="50000"/>
                  </a:schemeClr>
                </a:solidFill>
                <a:latin typeface="Arial"/>
                <a:cs typeface="Arial"/>
              </a:rPr>
              <a:t>.</a:t>
            </a:r>
          </a:p>
          <a:p>
            <a:pPr>
              <a:defRPr/>
            </a:pPr>
            <a:endParaRPr lang="en-US" sz="1200" dirty="0" smtClean="0">
              <a:solidFill>
                <a:schemeClr val="bg1">
                  <a:lumMod val="50000"/>
                </a:schemeClr>
              </a:solidFill>
              <a:latin typeface="Arial"/>
              <a:cs typeface="Arial"/>
            </a:endParaRPr>
          </a:p>
          <a:p>
            <a:pPr>
              <a:defRPr/>
            </a:pPr>
            <a:r>
              <a:rPr lang="en-US" sz="1200" dirty="0">
                <a:solidFill>
                  <a:schemeClr val="bg1">
                    <a:lumMod val="50000"/>
                  </a:schemeClr>
                </a:solidFill>
                <a:latin typeface="Arial"/>
                <a:cs typeface="Arial"/>
              </a:rPr>
              <a:t>© Travis Noakes 2010.</a:t>
            </a:r>
          </a:p>
        </p:txBody>
      </p:sp>
      <p:sp>
        <p:nvSpPr>
          <p:cNvPr id="23" name="TextBox 27"/>
          <p:cNvSpPr txBox="1">
            <a:spLocks noChangeArrowheads="1"/>
          </p:cNvSpPr>
          <p:nvPr/>
        </p:nvSpPr>
        <p:spPr bwMode="auto">
          <a:xfrm>
            <a:off x="5884832" y="1463186"/>
            <a:ext cx="1563875" cy="400110"/>
          </a:xfrm>
          <a:prstGeom prst="rect">
            <a:avLst/>
          </a:prstGeom>
          <a:noFill/>
          <a:ln w="9525">
            <a:noFill/>
            <a:miter lim="800000"/>
            <a:headEnd/>
            <a:tailEnd/>
          </a:ln>
        </p:spPr>
        <p:txBody>
          <a:bodyPr wrap="none">
            <a:prstTxWarp prst="textNoShape">
              <a:avLst/>
            </a:prstTxWarp>
            <a:spAutoFit/>
          </a:bodyPr>
          <a:lstStyle/>
          <a:p>
            <a:r>
              <a:rPr lang="en-US" sz="2000" dirty="0">
                <a:solidFill>
                  <a:schemeClr val="bg1"/>
                </a:solidFill>
              </a:rPr>
              <a:t>Visual</a:t>
            </a:r>
            <a:r>
              <a:rPr lang="en-US" sz="2000" dirty="0" smtClean="0">
                <a:solidFill>
                  <a:schemeClr val="bg1"/>
                </a:solidFill>
              </a:rPr>
              <a:t> Design</a:t>
            </a:r>
            <a:endParaRPr lang="en-US" sz="2000" dirty="0">
              <a:solidFill>
                <a:schemeClr val="bg1"/>
              </a:solidFill>
            </a:endParaRPr>
          </a:p>
        </p:txBody>
      </p:sp>
      <p:pic>
        <p:nvPicPr>
          <p:cNvPr id="24" name="Picture 23" descr="Screen shot 2010-04-20 at 12.29.35 AM.png"/>
          <p:cNvPicPr>
            <a:picLocks noChangeAspect="1"/>
          </p:cNvPicPr>
          <p:nvPr/>
        </p:nvPicPr>
        <p:blipFill>
          <a:blip r:embed="rId3"/>
          <a:stretch>
            <a:fillRect/>
          </a:stretch>
        </p:blipFill>
        <p:spPr>
          <a:xfrm>
            <a:off x="512662" y="1033683"/>
            <a:ext cx="4834038" cy="4330700"/>
          </a:xfrm>
          <a:prstGeom prst="rect">
            <a:avLst/>
          </a:prstGeom>
        </p:spPr>
      </p:pic>
      <p:pic>
        <p:nvPicPr>
          <p:cNvPr id="25" name="Picture 24" descr="Screen shot 2010-04-20 at 12.30.57 AM.png"/>
          <p:cNvPicPr>
            <a:picLocks noChangeAspect="1"/>
          </p:cNvPicPr>
          <p:nvPr/>
        </p:nvPicPr>
        <p:blipFill>
          <a:blip r:embed="rId4"/>
          <a:stretch>
            <a:fillRect/>
          </a:stretch>
        </p:blipFill>
        <p:spPr>
          <a:xfrm>
            <a:off x="5486400" y="2945738"/>
            <a:ext cx="3671468" cy="241864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 name="Picture 5" descr="Greedy nerd.jpg"/>
          <p:cNvPicPr>
            <a:picLocks noChangeAspect="1"/>
          </p:cNvPicPr>
          <p:nvPr/>
        </p:nvPicPr>
        <p:blipFill>
          <a:blip r:embed="rId2"/>
          <a:srcRect/>
          <a:stretch>
            <a:fillRect/>
          </a:stretch>
        </p:blipFill>
        <p:spPr bwMode="auto">
          <a:xfrm>
            <a:off x="0" y="749300"/>
            <a:ext cx="9144000" cy="6115050"/>
          </a:xfrm>
          <a:prstGeom prst="rect">
            <a:avLst/>
          </a:prstGeom>
          <a:noFill/>
          <a:ln w="9525">
            <a:noFill/>
            <a:miter lim="800000"/>
            <a:headEnd/>
            <a:tailEnd/>
          </a:ln>
        </p:spPr>
      </p:pic>
      <p:sp>
        <p:nvSpPr>
          <p:cNvPr id="2" name="Title 1"/>
          <p:cNvSpPr>
            <a:spLocks noGrp="1"/>
          </p:cNvSpPr>
          <p:nvPr>
            <p:ph type="ctrTitle"/>
          </p:nvPr>
        </p:nvSpPr>
        <p:spPr>
          <a:xfrm>
            <a:off x="457200" y="44805"/>
            <a:ext cx="7772400" cy="567465"/>
          </a:xfrm>
        </p:spPr>
        <p:txBody>
          <a:bodyPr>
            <a:normAutofit/>
          </a:bodyPr>
          <a:lstStyle/>
          <a:p>
            <a:r>
              <a:rPr lang="en-US" dirty="0" smtClean="0"/>
              <a:t>OPSN could support </a:t>
            </a:r>
            <a:r>
              <a:rPr lang="en-US" dirty="0" smtClean="0">
                <a:solidFill>
                  <a:srgbClr val="DDD9C3"/>
                </a:solidFill>
              </a:rPr>
              <a:t>new learning opportunities for you</a:t>
            </a:r>
            <a:endParaRPr lang="en-US" dirty="0">
              <a:solidFill>
                <a:srgbClr val="DDD9C3"/>
              </a:solidFill>
            </a:endParaRPr>
          </a:p>
        </p:txBody>
      </p:sp>
      <p:pic>
        <p:nvPicPr>
          <p:cNvPr id="4" name="Picture 3" descr="Screen shot 2010-04-19 at 11.02.29 PM.png"/>
          <p:cNvPicPr>
            <a:picLocks noChangeAspect="1"/>
          </p:cNvPicPr>
          <p:nvPr/>
        </p:nvPicPr>
        <p:blipFill>
          <a:blip r:embed="rId3"/>
          <a:stretch>
            <a:fillRect/>
          </a:stretch>
        </p:blipFill>
        <p:spPr>
          <a:xfrm>
            <a:off x="7338" y="749300"/>
            <a:ext cx="2227961" cy="5641728"/>
          </a:xfrm>
          <a:prstGeom prst="rect">
            <a:avLst/>
          </a:prstGeom>
        </p:spPr>
      </p:pic>
      <p:pic>
        <p:nvPicPr>
          <p:cNvPr id="7" name="Picture 6" descr="Screen shot 2010-04-19 at 11.04.31 PM.png"/>
          <p:cNvPicPr>
            <a:picLocks noChangeAspect="1"/>
          </p:cNvPicPr>
          <p:nvPr/>
        </p:nvPicPr>
        <p:blipFill>
          <a:blip r:embed="rId4"/>
          <a:stretch>
            <a:fillRect/>
          </a:stretch>
        </p:blipFill>
        <p:spPr>
          <a:xfrm>
            <a:off x="1755511" y="1054442"/>
            <a:ext cx="2396465" cy="5095286"/>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18" descr="Screen shot 2010-03-02 at 10.56.18 AM.png"/>
          <p:cNvPicPr>
            <a:picLocks noChangeAspect="1"/>
          </p:cNvPicPr>
          <p:nvPr/>
        </p:nvPicPr>
        <p:blipFill>
          <a:blip r:embed="rId2"/>
          <a:srcRect/>
          <a:stretch>
            <a:fillRect/>
          </a:stretch>
        </p:blipFill>
        <p:spPr bwMode="auto">
          <a:xfrm>
            <a:off x="6064250" y="1113422"/>
            <a:ext cx="3041650" cy="2565400"/>
          </a:xfrm>
          <a:prstGeom prst="rect">
            <a:avLst/>
          </a:prstGeom>
          <a:noFill/>
          <a:ln w="9525">
            <a:noFill/>
            <a:miter lim="800000"/>
            <a:headEnd/>
            <a:tailEnd/>
          </a:ln>
        </p:spPr>
      </p:pic>
      <p:pic>
        <p:nvPicPr>
          <p:cNvPr id="6" name="Picture 17" descr="Screen shot 2010-03-02 at 10.54.14 AM.png"/>
          <p:cNvPicPr>
            <a:picLocks noChangeAspect="1"/>
          </p:cNvPicPr>
          <p:nvPr/>
        </p:nvPicPr>
        <p:blipFill>
          <a:blip r:embed="rId3"/>
          <a:srcRect/>
          <a:stretch>
            <a:fillRect/>
          </a:stretch>
        </p:blipFill>
        <p:spPr bwMode="auto">
          <a:xfrm>
            <a:off x="5400186" y="4406900"/>
            <a:ext cx="3743814" cy="2451100"/>
          </a:xfrm>
          <a:prstGeom prst="rect">
            <a:avLst/>
          </a:prstGeom>
          <a:noFill/>
          <a:ln w="9525">
            <a:noFill/>
            <a:miter lim="800000"/>
            <a:headEnd/>
            <a:tailEnd/>
          </a:ln>
        </p:spPr>
      </p:pic>
      <p:sp>
        <p:nvSpPr>
          <p:cNvPr id="2" name="Title 1"/>
          <p:cNvSpPr>
            <a:spLocks noGrp="1"/>
          </p:cNvSpPr>
          <p:nvPr>
            <p:ph type="ctrTitle"/>
          </p:nvPr>
        </p:nvSpPr>
        <p:spPr/>
        <p:txBody>
          <a:bodyPr>
            <a:noAutofit/>
          </a:bodyPr>
          <a:lstStyle/>
          <a:p>
            <a:r>
              <a:rPr lang="en-US" dirty="0" smtClean="0"/>
              <a:t>But… </a:t>
            </a:r>
            <a:r>
              <a:rPr lang="en-US" dirty="0" smtClean="0">
                <a:solidFill>
                  <a:schemeClr val="bg2">
                    <a:lumMod val="90000"/>
                  </a:schemeClr>
                </a:solidFill>
              </a:rPr>
              <a:t>will </a:t>
            </a:r>
            <a:r>
              <a:rPr lang="en-US" dirty="0" smtClean="0">
                <a:solidFill>
                  <a:srgbClr val="DDD9C3"/>
                </a:solidFill>
              </a:rPr>
              <a:t>your school accept OPSN software?</a:t>
            </a:r>
            <a:endParaRPr lang="en-US" dirty="0">
              <a:solidFill>
                <a:srgbClr val="DDD9C3"/>
              </a:solidFill>
            </a:endParaRPr>
          </a:p>
        </p:txBody>
      </p:sp>
      <p:sp>
        <p:nvSpPr>
          <p:cNvPr id="3" name="Subtitle 2"/>
          <p:cNvSpPr>
            <a:spLocks noGrp="1"/>
          </p:cNvSpPr>
          <p:nvPr>
            <p:ph type="subTitle" idx="1"/>
          </p:nvPr>
        </p:nvSpPr>
        <p:spPr>
          <a:xfrm>
            <a:off x="267172" y="1253122"/>
            <a:ext cx="7239000" cy="4766677"/>
          </a:xfrm>
        </p:spPr>
        <p:txBody>
          <a:bodyPr>
            <a:normAutofit/>
          </a:bodyPr>
          <a:lstStyle/>
          <a:p>
            <a:pPr lvl="0"/>
            <a:r>
              <a:rPr lang="en-GB" sz="1600" b="1" dirty="0" smtClean="0"/>
              <a:t>Does </a:t>
            </a:r>
            <a:r>
              <a:rPr lang="en-GB" sz="1600" b="1" dirty="0"/>
              <a:t>the software have the support of relevant staff?</a:t>
            </a:r>
            <a:endParaRPr lang="en-US" sz="1600" dirty="0"/>
          </a:p>
          <a:p>
            <a:pPr lvl="1" algn="l"/>
            <a:r>
              <a:rPr lang="en-GB" sz="1600" dirty="0">
                <a:solidFill>
                  <a:schemeClr val="tx1"/>
                </a:solidFill>
              </a:rPr>
              <a:t>Does the software support significant events at school?</a:t>
            </a:r>
            <a:endParaRPr lang="en-US" sz="1600" dirty="0">
              <a:solidFill>
                <a:schemeClr val="tx1"/>
              </a:solidFill>
            </a:endParaRPr>
          </a:p>
          <a:p>
            <a:pPr lvl="1" algn="l"/>
            <a:r>
              <a:rPr lang="en-GB" sz="1600" dirty="0">
                <a:solidFill>
                  <a:schemeClr val="tx1"/>
                </a:solidFill>
              </a:rPr>
              <a:t>Does the software benefit the school</a:t>
            </a:r>
            <a:r>
              <a:rPr lang="en-GB" sz="1600" dirty="0" smtClean="0">
                <a:solidFill>
                  <a:schemeClr val="tx1"/>
                </a:solidFill>
              </a:rPr>
              <a:t>?</a:t>
            </a:r>
          </a:p>
          <a:p>
            <a:pPr lvl="1" algn="l"/>
            <a:r>
              <a:rPr lang="en-GB" sz="1600" dirty="0">
                <a:solidFill>
                  <a:schemeClr val="bg2">
                    <a:lumMod val="50000"/>
                  </a:schemeClr>
                </a:solidFill>
              </a:rPr>
              <a:t>Which individuals adopt it and what are their roles?</a:t>
            </a:r>
            <a:endParaRPr lang="en-US" sz="1600" dirty="0">
              <a:solidFill>
                <a:schemeClr val="bg2">
                  <a:lumMod val="50000"/>
                </a:schemeClr>
              </a:solidFill>
            </a:endParaRPr>
          </a:p>
          <a:p>
            <a:pPr lvl="1" algn="l"/>
            <a:endParaRPr lang="en-GB" sz="1600" dirty="0" smtClean="0">
              <a:solidFill>
                <a:schemeClr val="tx1"/>
              </a:solidFill>
            </a:endParaRPr>
          </a:p>
          <a:p>
            <a:pPr lvl="0"/>
            <a:r>
              <a:rPr lang="en-GB" sz="1600" b="1" dirty="0" smtClean="0"/>
              <a:t>Are </a:t>
            </a:r>
            <a:r>
              <a:rPr lang="en-GB" sz="1600" b="1" dirty="0"/>
              <a:t>the costs of adopting the software acceptable to the </a:t>
            </a:r>
            <a:r>
              <a:rPr lang="en-GB" sz="1600" b="1" dirty="0" smtClean="0">
                <a:solidFill>
                  <a:schemeClr val="bg2">
                    <a:lumMod val="75000"/>
                  </a:schemeClr>
                </a:solidFill>
              </a:rPr>
              <a:t>school?</a:t>
            </a:r>
            <a:endParaRPr lang="en-US" sz="1600" dirty="0" smtClean="0"/>
          </a:p>
          <a:p>
            <a:pPr lvl="1" algn="l"/>
            <a:r>
              <a:rPr lang="en-GB" sz="1600" dirty="0">
                <a:solidFill>
                  <a:schemeClr val="tx1"/>
                </a:solidFill>
              </a:rPr>
              <a:t>What does the software cost to establish?</a:t>
            </a:r>
            <a:endParaRPr lang="en-US" sz="1600" dirty="0">
              <a:solidFill>
                <a:schemeClr val="tx1"/>
              </a:solidFill>
            </a:endParaRPr>
          </a:p>
          <a:p>
            <a:pPr lvl="2" algn="l"/>
            <a:r>
              <a:rPr lang="en-GB" sz="1600" dirty="0">
                <a:solidFill>
                  <a:schemeClr val="tx1">
                    <a:lumMod val="75000"/>
                    <a:lumOff val="25000"/>
                  </a:schemeClr>
                </a:solidFill>
              </a:rPr>
              <a:t>How much does it cost to train new users?</a:t>
            </a:r>
            <a:endParaRPr lang="en-US" sz="1600" dirty="0">
              <a:solidFill>
                <a:schemeClr val="tx1">
                  <a:lumMod val="75000"/>
                  <a:lumOff val="25000"/>
                </a:schemeClr>
              </a:solidFill>
            </a:endParaRPr>
          </a:p>
          <a:p>
            <a:pPr lvl="2" algn="l"/>
            <a:r>
              <a:rPr lang="en-GB" sz="1600" dirty="0">
                <a:solidFill>
                  <a:srgbClr val="948A54"/>
                </a:solidFill>
              </a:rPr>
              <a:t>Is the equipment to support the software’s use readily</a:t>
            </a:r>
            <a:r>
              <a:rPr lang="en-GB" sz="1600" dirty="0" smtClean="0">
                <a:solidFill>
                  <a:srgbClr val="948A54"/>
                </a:solidFill>
              </a:rPr>
              <a:t> </a:t>
            </a:r>
          </a:p>
          <a:p>
            <a:pPr lvl="2" algn="l"/>
            <a:r>
              <a:rPr lang="en-GB" sz="1600" dirty="0" smtClean="0">
                <a:solidFill>
                  <a:srgbClr val="948A54"/>
                </a:solidFill>
              </a:rPr>
              <a:t>available</a:t>
            </a:r>
            <a:r>
              <a:rPr lang="en-GB" sz="1600" dirty="0">
                <a:solidFill>
                  <a:srgbClr val="948A54"/>
                </a:solidFill>
              </a:rPr>
              <a:t>?</a:t>
            </a:r>
            <a:endParaRPr lang="en-US" sz="1600" dirty="0">
              <a:solidFill>
                <a:srgbClr val="948A54"/>
              </a:solidFill>
            </a:endParaRPr>
          </a:p>
          <a:p>
            <a:pPr lvl="2" algn="l"/>
            <a:r>
              <a:rPr lang="en-GB" sz="1600" dirty="0">
                <a:solidFill>
                  <a:srgbClr val="948A54"/>
                </a:solidFill>
              </a:rPr>
              <a:t>Are appropriate support materials in place?</a:t>
            </a:r>
            <a:endParaRPr lang="en-US" sz="1600" dirty="0">
              <a:solidFill>
                <a:srgbClr val="948A54"/>
              </a:solidFill>
            </a:endParaRPr>
          </a:p>
          <a:p>
            <a:pPr lvl="1" algn="l"/>
            <a:r>
              <a:rPr lang="en-GB" sz="1600" dirty="0">
                <a:solidFill>
                  <a:schemeClr val="tx1"/>
                </a:solidFill>
              </a:rPr>
              <a:t>What does the software cost to maintain</a:t>
            </a:r>
            <a:r>
              <a:rPr lang="en-GB" sz="1600" dirty="0" smtClean="0">
                <a:solidFill>
                  <a:schemeClr val="tx1"/>
                </a:solidFill>
              </a:rPr>
              <a:t> </a:t>
            </a:r>
          </a:p>
          <a:p>
            <a:pPr lvl="1" algn="l"/>
            <a:r>
              <a:rPr lang="en-GB" sz="1600" dirty="0" smtClean="0">
                <a:solidFill>
                  <a:schemeClr val="tx1"/>
                </a:solidFill>
              </a:rPr>
              <a:t>and </a:t>
            </a:r>
            <a:r>
              <a:rPr lang="en-GB" sz="1600" dirty="0">
                <a:solidFill>
                  <a:schemeClr val="tx1"/>
                </a:solidFill>
              </a:rPr>
              <a:t>update?</a:t>
            </a:r>
            <a:endParaRPr lang="en-US" sz="1600" dirty="0">
              <a:solidFill>
                <a:schemeClr val="tx1"/>
              </a:solidFill>
            </a:endParaRPr>
          </a:p>
          <a:p>
            <a:pPr lvl="1" algn="l"/>
            <a:r>
              <a:rPr lang="en-GB" sz="1600" dirty="0">
                <a:solidFill>
                  <a:schemeClr val="tx1"/>
                </a:solidFill>
              </a:rPr>
              <a:t>What are the costs (</a:t>
            </a:r>
            <a:r>
              <a:rPr lang="en-GB" sz="1600" dirty="0" smtClean="0">
                <a:solidFill>
                  <a:schemeClr val="tx1"/>
                </a:solidFill>
              </a:rPr>
              <a:t>personnel</a:t>
            </a:r>
            <a:r>
              <a:rPr lang="en-GB" sz="1600" dirty="0">
                <a:solidFill>
                  <a:schemeClr val="tx1"/>
                </a:solidFill>
              </a:rPr>
              <a:t>,</a:t>
            </a:r>
            <a:r>
              <a:rPr lang="en-GB" sz="1600" dirty="0" smtClean="0">
                <a:solidFill>
                  <a:schemeClr val="tx1"/>
                </a:solidFill>
              </a:rPr>
              <a:t> hardware</a:t>
            </a:r>
            <a:r>
              <a:rPr lang="en-GB" sz="1600" dirty="0">
                <a:solidFill>
                  <a:schemeClr val="tx1"/>
                </a:solidFill>
              </a:rPr>
              <a:t>, etc.)</a:t>
            </a:r>
            <a:r>
              <a:rPr lang="en-GB" sz="1600" dirty="0" smtClean="0">
                <a:solidFill>
                  <a:schemeClr val="tx1"/>
                </a:solidFill>
              </a:rPr>
              <a:t> </a:t>
            </a:r>
          </a:p>
          <a:p>
            <a:pPr lvl="1" algn="l"/>
            <a:r>
              <a:rPr lang="en-GB" sz="1600" dirty="0" smtClean="0">
                <a:solidFill>
                  <a:schemeClr val="tx1"/>
                </a:solidFill>
              </a:rPr>
              <a:t>in </a:t>
            </a:r>
            <a:r>
              <a:rPr lang="en-GB" sz="1600" dirty="0">
                <a:solidFill>
                  <a:schemeClr val="tx1"/>
                </a:solidFill>
              </a:rPr>
              <a:t>supporting the software’s use in the curriculum?</a:t>
            </a:r>
            <a:endParaRPr lang="en-US" sz="1600" dirty="0">
              <a:solidFill>
                <a:schemeClr val="tx1"/>
              </a:solidFill>
            </a:endParaRPr>
          </a:p>
          <a:p>
            <a:endParaRPr lang="en-US" sz="1600" dirty="0"/>
          </a:p>
        </p:txBody>
      </p:sp>
      <p:sp>
        <p:nvSpPr>
          <p:cNvPr id="4" name="TextBox 3"/>
          <p:cNvSpPr txBox="1"/>
          <p:nvPr/>
        </p:nvSpPr>
        <p:spPr>
          <a:xfrm>
            <a:off x="267172" y="703688"/>
            <a:ext cx="8026400" cy="338554"/>
          </a:xfrm>
          <a:prstGeom prst="rect">
            <a:avLst/>
          </a:prstGeom>
          <a:noFill/>
        </p:spPr>
        <p:txBody>
          <a:bodyPr wrap="square" rtlCol="0">
            <a:spAutoFit/>
          </a:bodyPr>
          <a:lstStyle/>
          <a:p>
            <a:r>
              <a:rPr lang="en-US" sz="1600" dirty="0">
                <a:solidFill>
                  <a:srgbClr val="660066"/>
                </a:solidFill>
                <a:latin typeface="Arial"/>
                <a:cs typeface="Arial"/>
              </a:rPr>
              <a:t>F</a:t>
            </a:r>
            <a:r>
              <a:rPr lang="en-US" sz="1600" dirty="0" smtClean="0">
                <a:solidFill>
                  <a:srgbClr val="660066"/>
                </a:solidFill>
                <a:latin typeface="Arial"/>
                <a:cs typeface="Arial"/>
              </a:rPr>
              <a:t>actors that influence adoption in any well-resourced South African High Schools:</a:t>
            </a:r>
            <a:endParaRPr lang="en-US" sz="1600" dirty="0" smtClean="0">
              <a:solidFill>
                <a:srgbClr val="660066"/>
              </a:solidFill>
              <a:latin typeface="Arial"/>
              <a:cs typeface="Aria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3" descr="champion.jpg"/>
          <p:cNvPicPr>
            <a:picLocks noChangeAspect="1"/>
          </p:cNvPicPr>
          <p:nvPr/>
        </p:nvPicPr>
        <p:blipFill>
          <a:blip r:embed="rId2"/>
          <a:srcRect/>
          <a:stretch>
            <a:fillRect/>
          </a:stretch>
        </p:blipFill>
        <p:spPr bwMode="auto">
          <a:xfrm>
            <a:off x="5549900" y="593725"/>
            <a:ext cx="3962400" cy="5946775"/>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r>
              <a:rPr lang="en-US" dirty="0" smtClean="0"/>
              <a:t>And… </a:t>
            </a:r>
            <a:r>
              <a:rPr lang="en-US" dirty="0" smtClean="0">
                <a:solidFill>
                  <a:schemeClr val="bg2">
                    <a:lumMod val="90000"/>
                  </a:schemeClr>
                </a:solidFill>
              </a:rPr>
              <a:t>will </a:t>
            </a:r>
            <a:r>
              <a:rPr lang="en-US" dirty="0" smtClean="0">
                <a:solidFill>
                  <a:srgbClr val="DDD9C3"/>
                </a:solidFill>
              </a:rPr>
              <a:t>you find it useful?</a:t>
            </a:r>
            <a:endParaRPr lang="en-US" dirty="0"/>
          </a:p>
        </p:txBody>
      </p:sp>
      <p:sp>
        <p:nvSpPr>
          <p:cNvPr id="5" name="Rectangle 4"/>
          <p:cNvSpPr/>
          <p:nvPr/>
        </p:nvSpPr>
        <p:spPr>
          <a:xfrm>
            <a:off x="-203200" y="1219200"/>
            <a:ext cx="7607300" cy="4124206"/>
          </a:xfrm>
          <a:prstGeom prst="rect">
            <a:avLst/>
          </a:prstGeom>
        </p:spPr>
        <p:txBody>
          <a:bodyPr wrap="square">
            <a:spAutoFit/>
          </a:bodyPr>
          <a:lstStyle/>
          <a:p>
            <a:r>
              <a:rPr lang="en-US" sz="1600" b="1" dirty="0">
                <a:latin typeface="Arial"/>
                <a:cs typeface="Arial"/>
              </a:rPr>
              <a:t>	</a:t>
            </a:r>
            <a:r>
              <a:rPr lang="en-US" sz="1600" b="1" baseline="0" dirty="0" smtClean="0">
                <a:latin typeface="Arial"/>
                <a:cs typeface="Arial"/>
              </a:rPr>
              <a:t>Will the software be accepted by the users?</a:t>
            </a:r>
          </a:p>
          <a:p>
            <a:endParaRPr lang="en-US" sz="1600" b="1" baseline="0" dirty="0" smtClean="0">
              <a:latin typeface="Arial"/>
              <a:cs typeface="Arial"/>
            </a:endParaRPr>
          </a:p>
          <a:p>
            <a:r>
              <a:rPr lang="en-US" sz="1600" b="1" baseline="0" dirty="0" smtClean="0">
                <a:latin typeface="Arial"/>
                <a:cs typeface="Arial"/>
              </a:rPr>
              <a:t>	Is the software useful?</a:t>
            </a:r>
          </a:p>
          <a:p>
            <a:pPr lvl="1"/>
            <a:r>
              <a:rPr lang="en-US" sz="1600" baseline="0" dirty="0" smtClean="0">
                <a:latin typeface="Arial"/>
                <a:cs typeface="Arial"/>
              </a:rPr>
              <a:t>	Does it fit in with the personal work needs of educators?</a:t>
            </a:r>
          </a:p>
          <a:p>
            <a:pPr lvl="1"/>
            <a:r>
              <a:rPr lang="en-US" sz="1600" baseline="0" dirty="0" smtClean="0">
                <a:latin typeface="Arial"/>
                <a:cs typeface="Arial"/>
              </a:rPr>
              <a:t>	</a:t>
            </a:r>
            <a:r>
              <a:rPr lang="en-US" sz="1600" baseline="0" dirty="0" smtClean="0">
                <a:solidFill>
                  <a:srgbClr val="948A54"/>
                </a:solidFill>
                <a:latin typeface="Arial"/>
                <a:cs typeface="Arial"/>
              </a:rPr>
              <a:t>Does the software add value to the learning content?</a:t>
            </a:r>
          </a:p>
          <a:p>
            <a:endParaRPr lang="en-US" sz="1600" b="1" baseline="0" dirty="0" smtClean="0">
              <a:latin typeface="Arial"/>
              <a:cs typeface="Arial"/>
            </a:endParaRPr>
          </a:p>
          <a:p>
            <a:r>
              <a:rPr lang="en-US" sz="1600" b="1" dirty="0">
                <a:latin typeface="Arial"/>
                <a:cs typeface="Arial"/>
              </a:rPr>
              <a:t>	</a:t>
            </a:r>
            <a:r>
              <a:rPr lang="en-US" sz="1600" b="1" baseline="0" dirty="0" smtClean="0">
                <a:latin typeface="Arial"/>
                <a:cs typeface="Arial"/>
              </a:rPr>
              <a:t>Is the software usable?</a:t>
            </a:r>
          </a:p>
          <a:p>
            <a:pPr lvl="1"/>
            <a:r>
              <a:rPr lang="en-US" sz="1600" dirty="0">
                <a:latin typeface="Arial"/>
                <a:cs typeface="Arial"/>
              </a:rPr>
              <a:t>	</a:t>
            </a:r>
            <a:r>
              <a:rPr lang="en-US" sz="1600" dirty="0">
                <a:solidFill>
                  <a:schemeClr val="bg2">
                    <a:lumMod val="50000"/>
                  </a:schemeClr>
                </a:solidFill>
                <a:latin typeface="Arial"/>
                <a:cs typeface="Arial"/>
              </a:rPr>
              <a:t>Is the user interface easy to use?</a:t>
            </a:r>
          </a:p>
          <a:p>
            <a:pPr lvl="1"/>
            <a:r>
              <a:rPr lang="en-US" sz="1600" dirty="0">
                <a:solidFill>
                  <a:schemeClr val="bg2">
                    <a:lumMod val="50000"/>
                  </a:schemeClr>
                </a:solidFill>
                <a:latin typeface="Arial"/>
                <a:cs typeface="Arial"/>
              </a:rPr>
              <a:t>	Is the software easy to learn?</a:t>
            </a:r>
          </a:p>
          <a:p>
            <a:pPr lvl="1"/>
            <a:r>
              <a:rPr lang="en-US" sz="1600" dirty="0">
                <a:solidFill>
                  <a:schemeClr val="bg2">
                    <a:lumMod val="50000"/>
                  </a:schemeClr>
                </a:solidFill>
                <a:latin typeface="Arial"/>
                <a:cs typeface="Arial"/>
              </a:rPr>
              <a:t>	Does the software handle errors well?</a:t>
            </a:r>
          </a:p>
          <a:p>
            <a:endParaRPr lang="en-US" b="1" baseline="0" dirty="0" smtClean="0">
              <a:latin typeface="Arial"/>
              <a:cs typeface="Arial"/>
            </a:endParaRPr>
          </a:p>
          <a:p>
            <a:r>
              <a:rPr lang="en-US" b="1" dirty="0">
                <a:latin typeface="Arial"/>
                <a:cs typeface="Arial"/>
              </a:rPr>
              <a:t>	</a:t>
            </a:r>
            <a:r>
              <a:rPr lang="en-US" sz="1600" b="1" baseline="0" dirty="0" smtClean="0">
                <a:latin typeface="Arial"/>
                <a:cs typeface="Arial"/>
              </a:rPr>
              <a:t>Does the software make education easier and better?</a:t>
            </a:r>
          </a:p>
          <a:p>
            <a:pPr lvl="1"/>
            <a:r>
              <a:rPr lang="en-US" b="1" dirty="0">
                <a:latin typeface="Arial"/>
                <a:cs typeface="Arial"/>
              </a:rPr>
              <a:t>	</a:t>
            </a:r>
            <a:r>
              <a:rPr lang="en-US" sz="1600" baseline="0" dirty="0" smtClean="0">
                <a:solidFill>
                  <a:srgbClr val="948A54"/>
                </a:solidFill>
                <a:latin typeface="Arial"/>
                <a:cs typeface="Arial"/>
              </a:rPr>
              <a:t>Does it fit in with the classroom environment?</a:t>
            </a:r>
          </a:p>
          <a:p>
            <a:pPr lvl="1"/>
            <a:r>
              <a:rPr lang="en-US" sz="1600" baseline="0" dirty="0" smtClean="0">
                <a:solidFill>
                  <a:srgbClr val="948A54"/>
                </a:solidFill>
                <a:latin typeface="Arial"/>
                <a:cs typeface="Arial"/>
              </a:rPr>
              <a:t>	Does it fit in with educational procedures?</a:t>
            </a:r>
          </a:p>
          <a:p>
            <a:pPr lvl="1"/>
            <a:r>
              <a:rPr lang="en-US" sz="1600" baseline="0" dirty="0" smtClean="0">
                <a:solidFill>
                  <a:srgbClr val="948A54"/>
                </a:solidFill>
                <a:latin typeface="Arial"/>
                <a:cs typeface="Arial"/>
              </a:rPr>
              <a:t>	Do educators and students have the time needed to use the</a:t>
            </a:r>
          </a:p>
          <a:p>
            <a:pPr lvl="1"/>
            <a:r>
              <a:rPr lang="en-US" sz="1600" dirty="0">
                <a:solidFill>
                  <a:srgbClr val="948A54"/>
                </a:solidFill>
                <a:latin typeface="Arial"/>
                <a:cs typeface="Arial"/>
              </a:rPr>
              <a:t>	</a:t>
            </a:r>
            <a:r>
              <a:rPr lang="en-US" sz="1600" baseline="0" dirty="0" smtClean="0">
                <a:solidFill>
                  <a:srgbClr val="948A54"/>
                </a:solidFill>
                <a:latin typeface="Arial"/>
                <a:cs typeface="Arial"/>
              </a:rPr>
              <a:t>software and does it support a better educational experience?</a:t>
            </a:r>
            <a:endParaRPr lang="en-US" sz="1600" baseline="0" dirty="0" smtClean="0">
              <a:solidFill>
                <a:srgbClr val="948A54"/>
              </a:solidFill>
              <a:latin typeface="Arial"/>
              <a:cs typeface="Aria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7" descr="messy kid and laptop.jpg"/>
          <p:cNvPicPr>
            <a:picLocks noChangeAspect="1"/>
          </p:cNvPicPr>
          <p:nvPr/>
        </p:nvPicPr>
        <p:blipFill>
          <a:blip r:embed="rId2"/>
          <a:srcRect/>
          <a:stretch>
            <a:fillRect/>
          </a:stretch>
        </p:blipFill>
        <p:spPr bwMode="auto">
          <a:xfrm>
            <a:off x="0" y="765175"/>
            <a:ext cx="9144000" cy="6092825"/>
          </a:xfrm>
          <a:prstGeom prst="rect">
            <a:avLst/>
          </a:prstGeom>
          <a:noFill/>
          <a:ln w="9525">
            <a:noFill/>
            <a:miter lim="800000"/>
            <a:headEnd/>
            <a:tailEnd/>
          </a:ln>
        </p:spPr>
      </p:pic>
      <p:sp>
        <p:nvSpPr>
          <p:cNvPr id="5" name="Title 1"/>
          <p:cNvSpPr>
            <a:spLocks noGrp="1"/>
          </p:cNvSpPr>
          <p:nvPr>
            <p:ph type="title"/>
          </p:nvPr>
        </p:nvSpPr>
        <p:spPr>
          <a:xfrm>
            <a:off x="685800" y="38100"/>
            <a:ext cx="3581400" cy="533400"/>
          </a:xfrm>
        </p:spPr>
        <p:txBody>
          <a:bodyPr/>
          <a:lstStyle/>
          <a:p>
            <a:r>
              <a:rPr lang="en-US" sz="2400" dirty="0" smtClean="0">
                <a:solidFill>
                  <a:srgbClr val="FFFFFF"/>
                </a:solidFill>
              </a:rPr>
              <a:t>Thanks for your</a:t>
            </a:r>
            <a:r>
              <a:rPr lang="en-US" sz="2400" dirty="0" smtClean="0">
                <a:solidFill>
                  <a:srgbClr val="FFFFFF"/>
                </a:solidFill>
              </a:rPr>
              <a:t> help </a:t>
            </a:r>
            <a:r>
              <a:rPr lang="en-US" sz="2400" dirty="0" err="1" smtClean="0">
                <a:solidFill>
                  <a:srgbClr val="FFFFFF"/>
                </a:solidFill>
                <a:sym typeface="Wingdings" charset="2"/>
              </a:rPr>
              <a:t></a:t>
            </a:r>
            <a:r>
              <a:rPr lang="en-US" sz="2400" dirty="0" smtClean="0">
                <a:solidFill>
                  <a:srgbClr val="FFFFFF"/>
                </a:solidFill>
                <a:sym typeface="Wingdings" charset="2"/>
              </a:rPr>
              <a:t> </a:t>
            </a:r>
            <a:r>
              <a:rPr lang="en-US" sz="2400" dirty="0" smtClean="0">
                <a:solidFill>
                  <a:srgbClr val="FFFFFF"/>
                </a:solidFill>
                <a:sym typeface="Wingdings" charset="2"/>
              </a:rPr>
              <a:t>!</a:t>
            </a:r>
            <a:endParaRPr lang="en-US" sz="2400" dirty="0" smtClean="0">
              <a:solidFill>
                <a:srgbClr val="FFFFFF"/>
              </a:solidFill>
            </a:endParaRPr>
          </a:p>
        </p:txBody>
      </p:sp>
      <p:sp>
        <p:nvSpPr>
          <p:cNvPr id="6" name="Rectangle 3"/>
          <p:cNvSpPr>
            <a:spLocks noChangeArrowheads="1"/>
          </p:cNvSpPr>
          <p:nvPr/>
        </p:nvSpPr>
        <p:spPr bwMode="auto">
          <a:xfrm>
            <a:off x="4572000" y="26987"/>
            <a:ext cx="3853414" cy="523220"/>
          </a:xfrm>
          <a:prstGeom prst="rect">
            <a:avLst/>
          </a:prstGeom>
          <a:noFill/>
          <a:ln w="9525">
            <a:noFill/>
            <a:miter lim="800000"/>
            <a:headEnd/>
            <a:tailEnd/>
          </a:ln>
        </p:spPr>
        <p:txBody>
          <a:bodyPr wrap="none">
            <a:prstTxWarp prst="textNoShape">
              <a:avLst/>
            </a:prstTxWarp>
            <a:spAutoFit/>
          </a:bodyPr>
          <a:lstStyle/>
          <a:p>
            <a:r>
              <a:rPr lang="en-US" sz="1400" dirty="0">
                <a:solidFill>
                  <a:srgbClr val="CCCC99"/>
                </a:solidFill>
              </a:rPr>
              <a:t>Stock imagery bought from </a:t>
            </a:r>
            <a:r>
              <a:rPr lang="en-US" sz="1400" dirty="0" err="1">
                <a:solidFill>
                  <a:srgbClr val="CCCC99"/>
                </a:solidFill>
              </a:rPr>
              <a:t>www.dreamstime.com</a:t>
            </a:r>
            <a:endParaRPr lang="en-US" sz="1400" dirty="0">
              <a:solidFill>
                <a:srgbClr val="CCCC99"/>
              </a:solidFill>
            </a:endParaRPr>
          </a:p>
          <a:p>
            <a:r>
              <a:rPr lang="en-US" sz="1400" dirty="0">
                <a:solidFill>
                  <a:srgbClr val="CCCC99"/>
                </a:solidFill>
              </a:rPr>
              <a:t>Design by Travis Noakes</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a:t>
            </a:r>
            <a:r>
              <a:rPr lang="en-US" dirty="0" smtClean="0"/>
              <a:t>nline Portfolios can create significant opportunities for you</a:t>
            </a:r>
            <a:endParaRPr lang="en-US" dirty="0"/>
          </a:p>
        </p:txBody>
      </p:sp>
      <p:sp>
        <p:nvSpPr>
          <p:cNvPr id="3" name="Content Placeholder 2"/>
          <p:cNvSpPr>
            <a:spLocks noGrp="1"/>
          </p:cNvSpPr>
          <p:nvPr>
            <p:ph idx="1"/>
          </p:nvPr>
        </p:nvSpPr>
        <p:spPr>
          <a:xfrm>
            <a:off x="457200" y="899777"/>
            <a:ext cx="2677160" cy="1882892"/>
          </a:xfrm>
        </p:spPr>
        <p:txBody>
          <a:bodyPr>
            <a:normAutofit/>
          </a:bodyPr>
          <a:lstStyle/>
          <a:p>
            <a:pPr>
              <a:buNone/>
            </a:pPr>
            <a:r>
              <a:rPr lang="en-US" sz="1600" dirty="0" smtClean="0">
                <a:solidFill>
                  <a:srgbClr val="660066"/>
                </a:solidFill>
              </a:rPr>
              <a:t>Berlin-based Michael </a:t>
            </a:r>
          </a:p>
          <a:p>
            <a:pPr>
              <a:buNone/>
            </a:pPr>
            <a:r>
              <a:rPr lang="en-US" sz="1600" dirty="0" err="1" smtClean="0">
                <a:solidFill>
                  <a:srgbClr val="660066"/>
                </a:solidFill>
              </a:rPr>
              <a:t>Kutsche</a:t>
            </a:r>
            <a:r>
              <a:rPr lang="en-US" sz="1600" dirty="0" smtClean="0">
                <a:solidFill>
                  <a:srgbClr val="660066"/>
                </a:solidFill>
              </a:rPr>
              <a:t> posted his art </a:t>
            </a:r>
          </a:p>
          <a:p>
            <a:pPr>
              <a:buNone/>
            </a:pPr>
            <a:r>
              <a:rPr lang="en-US" sz="1600" dirty="0" smtClean="0">
                <a:solidFill>
                  <a:srgbClr val="660066"/>
                </a:solidFill>
              </a:rPr>
              <a:t>online in </a:t>
            </a:r>
            <a:r>
              <a:rPr lang="en-US" sz="1600" dirty="0" err="1" smtClean="0">
                <a:solidFill>
                  <a:srgbClr val="660066"/>
                </a:solidFill>
              </a:rPr>
              <a:t>CGPortfolio</a:t>
            </a:r>
            <a:r>
              <a:rPr lang="en-US" sz="1600" dirty="0" smtClean="0">
                <a:solidFill>
                  <a:srgbClr val="660066"/>
                </a:solidFill>
              </a:rPr>
              <a:t> and </a:t>
            </a:r>
          </a:p>
          <a:p>
            <a:pPr>
              <a:buNone/>
            </a:pPr>
            <a:r>
              <a:rPr lang="en-US" sz="1600" dirty="0" smtClean="0">
                <a:solidFill>
                  <a:srgbClr val="660066"/>
                </a:solidFill>
              </a:rPr>
              <a:t>landed in Hollywood!</a:t>
            </a:r>
          </a:p>
          <a:p>
            <a:pPr>
              <a:buNone/>
            </a:pPr>
            <a:endParaRPr lang="en-US" sz="1400" b="1" dirty="0" smtClean="0">
              <a:hlinkClick r:id="rId2"/>
            </a:endParaRPr>
          </a:p>
          <a:p>
            <a:pPr>
              <a:buNone/>
            </a:pPr>
            <a:r>
              <a:rPr lang="en-US" sz="1400" dirty="0" smtClean="0">
                <a:hlinkClick r:id="rId2"/>
              </a:rPr>
              <a:t>http://features.cgsociety.org</a:t>
            </a:r>
            <a:endParaRPr lang="en-US" sz="1600" dirty="0"/>
          </a:p>
        </p:txBody>
      </p:sp>
      <p:pic>
        <p:nvPicPr>
          <p:cNvPr id="4" name="Picture 3" descr="Screen shot 2010-04-20 at 11.18.55 AM.png"/>
          <p:cNvPicPr>
            <a:picLocks noChangeAspect="1"/>
          </p:cNvPicPr>
          <p:nvPr/>
        </p:nvPicPr>
        <p:blipFill>
          <a:blip r:embed="rId3"/>
          <a:stretch>
            <a:fillRect/>
          </a:stretch>
        </p:blipFill>
        <p:spPr>
          <a:xfrm>
            <a:off x="3134360" y="558807"/>
            <a:ext cx="603504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190" y="95908"/>
            <a:ext cx="7772400" cy="496058"/>
          </a:xfrm>
        </p:spPr>
        <p:txBody>
          <a:bodyPr>
            <a:normAutofit/>
          </a:bodyPr>
          <a:lstStyle/>
          <a:p>
            <a:r>
              <a:rPr lang="en-US" dirty="0" smtClean="0"/>
              <a:t>What is an </a:t>
            </a:r>
            <a:r>
              <a:rPr lang="en-US" dirty="0" smtClean="0">
                <a:solidFill>
                  <a:schemeClr val="bg2">
                    <a:lumMod val="90000"/>
                  </a:schemeClr>
                </a:solidFill>
              </a:rPr>
              <a:t>Online Portfolio Social Network (OPSN)?</a:t>
            </a:r>
            <a:endParaRPr lang="en-US" dirty="0">
              <a:solidFill>
                <a:schemeClr val="bg2">
                  <a:lumMod val="90000"/>
                </a:schemeClr>
              </a:solidFill>
            </a:endParaRPr>
          </a:p>
        </p:txBody>
      </p:sp>
      <p:sp>
        <p:nvSpPr>
          <p:cNvPr id="3" name="Subtitle 2"/>
          <p:cNvSpPr>
            <a:spLocks noGrp="1"/>
          </p:cNvSpPr>
          <p:nvPr>
            <p:ph type="subTitle" idx="1"/>
          </p:nvPr>
        </p:nvSpPr>
        <p:spPr>
          <a:xfrm>
            <a:off x="685799" y="1161954"/>
            <a:ext cx="6944827" cy="2762852"/>
          </a:xfrm>
        </p:spPr>
        <p:txBody>
          <a:bodyPr/>
          <a:lstStyle/>
          <a:p>
            <a:r>
              <a:rPr lang="en-US" dirty="0" smtClean="0"/>
              <a:t> </a:t>
            </a:r>
            <a:endParaRPr lang="en-US" dirty="0"/>
          </a:p>
        </p:txBody>
      </p:sp>
      <p:sp>
        <p:nvSpPr>
          <p:cNvPr id="4" name="TextBox 3"/>
          <p:cNvSpPr txBox="1"/>
          <p:nvPr/>
        </p:nvSpPr>
        <p:spPr>
          <a:xfrm>
            <a:off x="551736" y="989009"/>
            <a:ext cx="8211264" cy="5078314"/>
          </a:xfrm>
          <a:prstGeom prst="rect">
            <a:avLst/>
          </a:prstGeom>
          <a:noFill/>
        </p:spPr>
        <p:txBody>
          <a:bodyPr wrap="square" rtlCol="0">
            <a:spAutoFit/>
          </a:bodyPr>
          <a:lstStyle/>
          <a:p>
            <a:r>
              <a:rPr lang="en-US" dirty="0" smtClean="0">
                <a:solidFill>
                  <a:srgbClr val="660066"/>
                </a:solidFill>
                <a:latin typeface="Arial"/>
                <a:cs typeface="Arial"/>
              </a:rPr>
              <a:t>An online community primarily focused on online </a:t>
            </a:r>
            <a:r>
              <a:rPr lang="en-US" dirty="0" smtClean="0">
                <a:solidFill>
                  <a:srgbClr val="660066"/>
                </a:solidFill>
                <a:latin typeface="Arial"/>
                <a:cs typeface="Arial"/>
              </a:rPr>
              <a:t>publication of</a:t>
            </a:r>
            <a:r>
              <a:rPr lang="en-US" dirty="0" smtClean="0">
                <a:solidFill>
                  <a:srgbClr val="660066"/>
                </a:solidFill>
                <a:latin typeface="Arial"/>
                <a:cs typeface="Arial"/>
              </a:rPr>
              <a:t> visual art, design, photography or </a:t>
            </a:r>
            <a:r>
              <a:rPr lang="en-US" dirty="0" err="1" smtClean="0">
                <a:solidFill>
                  <a:srgbClr val="660066"/>
                </a:solidFill>
                <a:latin typeface="Arial"/>
                <a:cs typeface="Arial"/>
              </a:rPr>
              <a:t>videography</a:t>
            </a:r>
            <a:r>
              <a:rPr lang="en-US" dirty="0" smtClean="0">
                <a:solidFill>
                  <a:srgbClr val="660066"/>
                </a:solidFill>
                <a:latin typeface="Arial"/>
                <a:cs typeface="Arial"/>
              </a:rPr>
              <a:t>.</a:t>
            </a:r>
          </a:p>
          <a:p>
            <a:endParaRPr lang="en-US" dirty="0" smtClean="0">
              <a:latin typeface="Arial"/>
              <a:cs typeface="Arial"/>
            </a:endParaRPr>
          </a:p>
          <a:p>
            <a:r>
              <a:rPr lang="en-US" dirty="0" smtClean="0">
                <a:solidFill>
                  <a:srgbClr val="660066"/>
                </a:solidFill>
                <a:latin typeface="Arial"/>
                <a:cs typeface="Arial"/>
              </a:rPr>
              <a:t>Examples of OPSN include:</a:t>
            </a:r>
          </a:p>
          <a:p>
            <a:r>
              <a:rPr lang="en-US" dirty="0" smtClean="0">
                <a:latin typeface="Arial"/>
                <a:cs typeface="Arial"/>
                <a:hlinkClick r:id="rId2"/>
              </a:rPr>
              <a:t>www.behance.net</a:t>
            </a:r>
            <a:r>
              <a:rPr lang="en-US" dirty="0" smtClean="0">
                <a:latin typeface="Arial"/>
                <a:cs typeface="Arial"/>
              </a:rPr>
              <a:t>  		</a:t>
            </a:r>
            <a:r>
              <a:rPr lang="en-US" dirty="0" smtClean="0">
                <a:solidFill>
                  <a:srgbClr val="948A54"/>
                </a:solidFill>
                <a:latin typeface="Arial"/>
                <a:cs typeface="Arial"/>
              </a:rPr>
              <a:t>(creative portfolios, projects and collaborations)</a:t>
            </a:r>
          </a:p>
          <a:p>
            <a:r>
              <a:rPr lang="en-US" dirty="0" smtClean="0">
                <a:latin typeface="Arial"/>
                <a:cs typeface="Arial"/>
                <a:hlinkClick r:id="rId3"/>
              </a:rPr>
              <a:t>http://carbonmade.com</a:t>
            </a:r>
            <a:r>
              <a:rPr lang="en-US" dirty="0" smtClean="0">
                <a:latin typeface="Arial"/>
                <a:cs typeface="Arial"/>
              </a:rPr>
              <a:t> 	</a:t>
            </a:r>
            <a:r>
              <a:rPr lang="en-US" dirty="0" smtClean="0">
                <a:solidFill>
                  <a:srgbClr val="948A54"/>
                </a:solidFill>
                <a:latin typeface="Arial"/>
                <a:cs typeface="Arial"/>
              </a:rPr>
              <a:t>(a hassle-free online portfolio)</a:t>
            </a:r>
          </a:p>
          <a:p>
            <a:r>
              <a:rPr lang="en-US" dirty="0" smtClean="0">
                <a:latin typeface="Arial"/>
                <a:cs typeface="Arial"/>
                <a:hlinkClick r:id="rId4"/>
              </a:rPr>
              <a:t>www.cgsociety.org</a:t>
            </a:r>
            <a:r>
              <a:rPr lang="en-US" dirty="0" smtClean="0">
                <a:latin typeface="Arial"/>
                <a:cs typeface="Arial"/>
              </a:rPr>
              <a:t> 		</a:t>
            </a:r>
            <a:r>
              <a:rPr lang="en-US" dirty="0" smtClean="0">
                <a:solidFill>
                  <a:srgbClr val="948A54"/>
                </a:solidFill>
                <a:latin typeface="Arial"/>
                <a:cs typeface="Arial"/>
              </a:rPr>
              <a:t>(society of digital artists)</a:t>
            </a:r>
          </a:p>
          <a:p>
            <a:r>
              <a:rPr lang="en-US" dirty="0" smtClean="0">
                <a:latin typeface="Arial"/>
                <a:cs typeface="Arial"/>
                <a:hlinkClick r:id="rId5"/>
              </a:rPr>
              <a:t>www.deviantart.com</a:t>
            </a:r>
            <a:r>
              <a:rPr lang="en-US" dirty="0" smtClean="0">
                <a:latin typeface="Arial"/>
                <a:cs typeface="Arial"/>
              </a:rPr>
              <a:t> 		</a:t>
            </a:r>
            <a:r>
              <a:rPr lang="en-US" dirty="0" smtClean="0">
                <a:solidFill>
                  <a:srgbClr val="948A54"/>
                </a:solidFill>
                <a:latin typeface="Arial"/>
                <a:cs typeface="Arial"/>
              </a:rPr>
              <a:t>(a community of artists and art lovers)</a:t>
            </a:r>
          </a:p>
          <a:p>
            <a:r>
              <a:rPr lang="en-US" dirty="0" smtClean="0">
                <a:latin typeface="Arial"/>
                <a:cs typeface="Arial"/>
                <a:hlinkClick r:id="rId6"/>
              </a:rPr>
              <a:t>www.flickr.com</a:t>
            </a:r>
            <a:r>
              <a:rPr lang="en-US" dirty="0" smtClean="0">
                <a:latin typeface="Arial"/>
                <a:cs typeface="Arial"/>
              </a:rPr>
              <a:t> 			</a:t>
            </a:r>
            <a:r>
              <a:rPr lang="en-US" dirty="0" smtClean="0">
                <a:solidFill>
                  <a:srgbClr val="948A54"/>
                </a:solidFill>
                <a:latin typeface="Arial"/>
                <a:cs typeface="Arial"/>
              </a:rPr>
              <a:t>(share your photos. watch the world)</a:t>
            </a:r>
          </a:p>
          <a:p>
            <a:endParaRPr lang="en-US" dirty="0" smtClean="0">
              <a:latin typeface="Arial"/>
              <a:cs typeface="Arial"/>
            </a:endParaRPr>
          </a:p>
          <a:p>
            <a:r>
              <a:rPr lang="en-US" dirty="0" smtClean="0">
                <a:solidFill>
                  <a:srgbClr val="660066"/>
                </a:solidFill>
                <a:latin typeface="Arial"/>
                <a:cs typeface="Arial"/>
              </a:rPr>
              <a:t>These differ in the </a:t>
            </a:r>
            <a:r>
              <a:rPr lang="en-US" dirty="0" err="1" smtClean="0">
                <a:solidFill>
                  <a:srgbClr val="660066"/>
                </a:solidFill>
                <a:latin typeface="Arial"/>
                <a:cs typeface="Arial"/>
              </a:rPr>
              <a:t>prosumer</a:t>
            </a:r>
            <a:r>
              <a:rPr lang="en-US" dirty="0" smtClean="0">
                <a:solidFill>
                  <a:srgbClr val="660066"/>
                </a:solidFill>
                <a:latin typeface="Arial"/>
                <a:cs typeface="Arial"/>
              </a:rPr>
              <a:t> software affordances they offer:</a:t>
            </a:r>
          </a:p>
          <a:p>
            <a:pPr lvl="1">
              <a:buClr>
                <a:schemeClr val="bg2">
                  <a:lumMod val="50000"/>
                </a:schemeClr>
              </a:buClr>
              <a:buFont typeface="Arial"/>
              <a:buChar char="•"/>
            </a:pPr>
            <a:r>
              <a:rPr lang="en-US" dirty="0" smtClean="0">
                <a:latin typeface="Arial"/>
                <a:cs typeface="Arial"/>
              </a:rPr>
              <a:t>  Publish a creative C.V. </a:t>
            </a:r>
            <a:r>
              <a:rPr lang="en-US" dirty="0" smtClean="0">
                <a:solidFill>
                  <a:srgbClr val="948A54"/>
                </a:solidFill>
                <a:latin typeface="Arial"/>
                <a:cs typeface="Arial"/>
              </a:rPr>
              <a:t>(or link via </a:t>
            </a:r>
            <a:r>
              <a:rPr lang="en-US" dirty="0" err="1" smtClean="0">
                <a:solidFill>
                  <a:srgbClr val="948A54"/>
                </a:solidFill>
                <a:latin typeface="Arial"/>
                <a:cs typeface="Arial"/>
              </a:rPr>
              <a:t>OpenID</a:t>
            </a:r>
            <a:r>
              <a:rPr lang="en-US" dirty="0" smtClean="0">
                <a:solidFill>
                  <a:srgbClr val="948A54"/>
                </a:solidFill>
                <a:latin typeface="Arial"/>
                <a:cs typeface="Arial"/>
              </a:rPr>
              <a:t>)</a:t>
            </a:r>
          </a:p>
          <a:p>
            <a:pPr lvl="1">
              <a:buClr>
                <a:schemeClr val="bg2">
                  <a:lumMod val="50000"/>
                </a:schemeClr>
              </a:buClr>
              <a:buFont typeface="Arial"/>
              <a:buChar char="•"/>
            </a:pPr>
            <a:r>
              <a:rPr lang="en-US" dirty="0" smtClean="0">
                <a:latin typeface="Arial"/>
                <a:cs typeface="Arial"/>
              </a:rPr>
              <a:t> </a:t>
            </a:r>
            <a:r>
              <a:rPr lang="en-US" dirty="0" smtClean="0">
                <a:latin typeface="Arial"/>
                <a:cs typeface="Arial"/>
              </a:rPr>
              <a:t> Share content </a:t>
            </a:r>
            <a:r>
              <a:rPr lang="en-US" dirty="0" smtClean="0">
                <a:solidFill>
                  <a:schemeClr val="bg2">
                    <a:lumMod val="50000"/>
                  </a:schemeClr>
                </a:solidFill>
                <a:latin typeface="Arial"/>
                <a:cs typeface="Arial"/>
              </a:rPr>
              <a:t>(text, images, </a:t>
            </a:r>
            <a:r>
              <a:rPr lang="en-US" dirty="0" smtClean="0">
                <a:solidFill>
                  <a:schemeClr val="bg2">
                    <a:lumMod val="50000"/>
                  </a:schemeClr>
                </a:solidFill>
                <a:latin typeface="Arial"/>
                <a:cs typeface="Arial"/>
              </a:rPr>
              <a:t>audio, video, code)</a:t>
            </a:r>
            <a:endParaRPr lang="en-US" dirty="0" smtClean="0">
              <a:solidFill>
                <a:schemeClr val="bg2">
                  <a:lumMod val="50000"/>
                </a:schemeClr>
              </a:solidFill>
              <a:latin typeface="Arial"/>
              <a:cs typeface="Arial"/>
            </a:endParaRPr>
          </a:p>
          <a:p>
            <a:pPr lvl="1">
              <a:buClr>
                <a:schemeClr val="bg2">
                  <a:lumMod val="50000"/>
                </a:schemeClr>
              </a:buClr>
              <a:buFont typeface="Arial"/>
              <a:buChar char="•"/>
            </a:pPr>
            <a:r>
              <a:rPr lang="en-US" dirty="0" smtClean="0">
                <a:latin typeface="Arial"/>
                <a:cs typeface="Arial"/>
              </a:rPr>
              <a:t>  Tag content</a:t>
            </a:r>
            <a:endParaRPr lang="en-US" dirty="0" smtClean="0">
              <a:latin typeface="Arial"/>
              <a:cs typeface="Arial"/>
            </a:endParaRPr>
          </a:p>
          <a:p>
            <a:pPr lvl="1">
              <a:buClr>
                <a:schemeClr val="bg2">
                  <a:lumMod val="50000"/>
                </a:schemeClr>
              </a:buClr>
              <a:buFont typeface="Arial"/>
              <a:buChar char="•"/>
            </a:pPr>
            <a:r>
              <a:rPr lang="en-US" dirty="0" smtClean="0">
                <a:latin typeface="Arial"/>
                <a:cs typeface="Arial"/>
              </a:rPr>
              <a:t>  Comment on content  </a:t>
            </a:r>
          </a:p>
          <a:p>
            <a:pPr lvl="1">
              <a:buClr>
                <a:schemeClr val="bg2">
                  <a:lumMod val="50000"/>
                </a:schemeClr>
              </a:buClr>
              <a:buFont typeface="Arial"/>
              <a:buChar char="•"/>
            </a:pPr>
            <a:r>
              <a:rPr lang="en-US" dirty="0" smtClean="0">
                <a:latin typeface="Arial"/>
                <a:cs typeface="Arial"/>
              </a:rPr>
              <a:t>  Rate content</a:t>
            </a:r>
          </a:p>
          <a:p>
            <a:pPr lvl="1">
              <a:buClr>
                <a:schemeClr val="bg2">
                  <a:lumMod val="50000"/>
                </a:schemeClr>
              </a:buClr>
              <a:buFont typeface="Arial"/>
              <a:buChar char="•"/>
            </a:pPr>
            <a:r>
              <a:rPr lang="en-US" dirty="0" smtClean="0">
                <a:latin typeface="Arial"/>
                <a:cs typeface="Arial"/>
              </a:rPr>
              <a:t>  Remix “open” content</a:t>
            </a:r>
          </a:p>
          <a:p>
            <a:pPr lvl="1">
              <a:buClr>
                <a:schemeClr val="bg2">
                  <a:lumMod val="50000"/>
                </a:schemeClr>
              </a:buClr>
              <a:buFont typeface="Arial"/>
              <a:buChar char="•"/>
            </a:pPr>
            <a:r>
              <a:rPr lang="en-US" dirty="0" smtClean="0">
                <a:latin typeface="Arial"/>
                <a:cs typeface="Arial"/>
              </a:rPr>
              <a:t>  Track online portfolio statistics</a:t>
            </a:r>
            <a:endParaRPr lang="en-US" dirty="0" smtClean="0">
              <a:latin typeface="Arial"/>
              <a:cs typeface="Aria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Title 1"/>
          <p:cNvSpPr>
            <a:spLocks noGrp="1"/>
          </p:cNvSpPr>
          <p:nvPr>
            <p:ph type="title"/>
          </p:nvPr>
        </p:nvSpPr>
        <p:spPr>
          <a:xfrm>
            <a:off x="381000" y="10411"/>
            <a:ext cx="8077200" cy="609600"/>
          </a:xfrm>
        </p:spPr>
        <p:txBody>
          <a:bodyPr/>
          <a:lstStyle/>
          <a:p>
            <a:r>
              <a:rPr lang="en-US" sz="2400" dirty="0" smtClean="0"/>
              <a:t>3 key trends </a:t>
            </a:r>
            <a:r>
              <a:rPr lang="en-US" sz="2400" dirty="0" smtClean="0">
                <a:solidFill>
                  <a:srgbClr val="CCCC99"/>
                </a:solidFill>
              </a:rPr>
              <a:t>= An “abundance culture” in digital media</a:t>
            </a:r>
          </a:p>
        </p:txBody>
      </p:sp>
      <p:sp>
        <p:nvSpPr>
          <p:cNvPr id="8195" name="Rectangle 6"/>
          <p:cNvSpPr>
            <a:spLocks noChangeArrowheads="1"/>
          </p:cNvSpPr>
          <p:nvPr/>
        </p:nvSpPr>
        <p:spPr bwMode="auto">
          <a:xfrm>
            <a:off x="838200" y="1295400"/>
            <a:ext cx="4137025" cy="923925"/>
          </a:xfrm>
          <a:prstGeom prst="rect">
            <a:avLst/>
          </a:prstGeom>
          <a:noFill/>
          <a:ln w="9525">
            <a:noFill/>
            <a:miter lim="800000"/>
            <a:headEnd/>
            <a:tailEnd/>
          </a:ln>
        </p:spPr>
        <p:txBody>
          <a:bodyPr wrap="none">
            <a:prstTxWarp prst="textNoShape">
              <a:avLst/>
            </a:prstTxWarp>
            <a:spAutoFit/>
          </a:bodyPr>
          <a:lstStyle/>
          <a:p>
            <a:r>
              <a:rPr lang="en-US" sz="5400">
                <a:solidFill>
                  <a:srgbClr val="660066"/>
                </a:solidFill>
                <a:latin typeface="Helvetica" charset="0"/>
                <a:ea typeface="Helvetica" charset="0"/>
                <a:cs typeface="Helvetica" charset="0"/>
              </a:rPr>
              <a:t>Cheaper ICT </a:t>
            </a:r>
          </a:p>
        </p:txBody>
      </p:sp>
      <p:sp>
        <p:nvSpPr>
          <p:cNvPr id="8196" name="Rectangle 7"/>
          <p:cNvSpPr>
            <a:spLocks noChangeArrowheads="1"/>
          </p:cNvSpPr>
          <p:nvPr/>
        </p:nvSpPr>
        <p:spPr bwMode="auto">
          <a:xfrm>
            <a:off x="838200" y="2743200"/>
            <a:ext cx="5497513" cy="923925"/>
          </a:xfrm>
          <a:prstGeom prst="rect">
            <a:avLst/>
          </a:prstGeom>
          <a:noFill/>
          <a:ln w="9525">
            <a:noFill/>
            <a:miter lim="800000"/>
            <a:headEnd/>
            <a:tailEnd/>
          </a:ln>
        </p:spPr>
        <p:txBody>
          <a:bodyPr wrap="none">
            <a:prstTxWarp prst="textNoShape">
              <a:avLst/>
            </a:prstTxWarp>
            <a:spAutoFit/>
          </a:bodyPr>
          <a:lstStyle/>
          <a:p>
            <a:r>
              <a:rPr lang="en-US" sz="5400">
                <a:solidFill>
                  <a:srgbClr val="993399"/>
                </a:solidFill>
                <a:latin typeface="Helvetica" charset="0"/>
                <a:ea typeface="Helvetica" charset="0"/>
                <a:cs typeface="Helvetica" charset="0"/>
              </a:rPr>
              <a:t>Faster bandwidth</a:t>
            </a:r>
          </a:p>
        </p:txBody>
      </p:sp>
      <p:sp>
        <p:nvSpPr>
          <p:cNvPr id="9" name="Title 1"/>
          <p:cNvSpPr txBox="1">
            <a:spLocks/>
          </p:cNvSpPr>
          <p:nvPr/>
        </p:nvSpPr>
        <p:spPr bwMode="auto">
          <a:xfrm>
            <a:off x="838200" y="3962400"/>
            <a:ext cx="6019800" cy="1524000"/>
          </a:xfrm>
          <a:prstGeom prst="rect">
            <a:avLst/>
          </a:prstGeom>
          <a:noFill/>
          <a:ln w="9525">
            <a:noFill/>
            <a:miter lim="800000"/>
            <a:headEnd/>
            <a:tailEnd/>
          </a:ln>
        </p:spPr>
        <p:txBody>
          <a:bodyPr anchor="ctr">
            <a:prstTxWarp prst="textNoShape">
              <a:avLst/>
            </a:prstTxWarp>
          </a:bodyPr>
          <a:lstStyle/>
          <a:p>
            <a:pPr>
              <a:defRPr/>
            </a:pPr>
            <a:r>
              <a:rPr lang="en-US" sz="5400" kern="0" dirty="0">
                <a:solidFill>
                  <a:srgbClr val="CC33CC"/>
                </a:solidFill>
                <a:latin typeface="Helvetica"/>
                <a:ea typeface="+mj-ea"/>
                <a:cs typeface="Helvetica"/>
              </a:rPr>
              <a:t>Low storage costs</a:t>
            </a:r>
          </a:p>
        </p:txBody>
      </p:sp>
      <p:pic>
        <p:nvPicPr>
          <p:cNvPr id="8198" name="Picture 8"/>
          <p:cNvPicPr>
            <a:picLocks noChangeAspect="1"/>
          </p:cNvPicPr>
          <p:nvPr/>
        </p:nvPicPr>
        <p:blipFill>
          <a:blip r:embed="rId3"/>
          <a:srcRect/>
          <a:stretch>
            <a:fillRect/>
          </a:stretch>
        </p:blipFill>
        <p:spPr bwMode="auto">
          <a:xfrm>
            <a:off x="6667500" y="2743200"/>
            <a:ext cx="2474913" cy="3200400"/>
          </a:xfrm>
          <a:prstGeom prst="rect">
            <a:avLst/>
          </a:prstGeom>
          <a:noFill/>
          <a:ln w="9525">
            <a:noFill/>
            <a:miter lim="800000"/>
            <a:headEnd/>
            <a:tailEnd/>
          </a:ln>
        </p:spPr>
      </p:pic>
      <p:pic>
        <p:nvPicPr>
          <p:cNvPr id="8199" name="Picture 6" descr="data centre.jpg"/>
          <p:cNvPicPr>
            <a:picLocks noChangeAspect="1"/>
          </p:cNvPicPr>
          <p:nvPr/>
        </p:nvPicPr>
        <p:blipFill>
          <a:blip r:embed="rId4"/>
          <a:srcRect/>
          <a:stretch>
            <a:fillRect/>
          </a:stretch>
        </p:blipFill>
        <p:spPr bwMode="auto">
          <a:xfrm>
            <a:off x="6667500" y="4511675"/>
            <a:ext cx="2495550" cy="1663700"/>
          </a:xfrm>
          <a:prstGeom prst="rect">
            <a:avLst/>
          </a:prstGeom>
          <a:noFill/>
          <a:ln w="9525">
            <a:noFill/>
            <a:miter lim="800000"/>
            <a:headEnd/>
            <a:tailEnd/>
          </a:ln>
        </p:spPr>
      </p:pic>
      <p:pic>
        <p:nvPicPr>
          <p:cNvPr id="8200" name="Picture 7" descr="Teen content creators.jpg"/>
          <p:cNvPicPr>
            <a:picLocks noChangeAspect="1"/>
          </p:cNvPicPr>
          <p:nvPr/>
        </p:nvPicPr>
        <p:blipFill>
          <a:blip r:embed="rId5"/>
          <a:srcRect/>
          <a:stretch>
            <a:fillRect/>
          </a:stretch>
        </p:blipFill>
        <p:spPr bwMode="auto">
          <a:xfrm>
            <a:off x="6667500" y="1036638"/>
            <a:ext cx="2514600" cy="1706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8"/>
          <p:cNvSpPr>
            <a:spLocks noChangeArrowheads="1"/>
          </p:cNvSpPr>
          <p:nvPr/>
        </p:nvSpPr>
        <p:spPr bwMode="auto">
          <a:xfrm>
            <a:off x="0" y="4038600"/>
            <a:ext cx="9144000" cy="2819400"/>
          </a:xfrm>
          <a:prstGeom prst="rect">
            <a:avLst/>
          </a:prstGeom>
          <a:solidFill>
            <a:schemeClr val="bg1"/>
          </a:solidFill>
          <a:ln w="9525">
            <a:noFill/>
            <a:round/>
            <a:headEnd/>
            <a:tailEnd/>
          </a:ln>
        </p:spPr>
        <p:txBody>
          <a:bodyPr>
            <a:prstTxWarp prst="textNoShape">
              <a:avLst/>
            </a:prstTxWarp>
          </a:bodyPr>
          <a:lstStyle/>
          <a:p>
            <a:endParaRPr lang="en-US"/>
          </a:p>
        </p:txBody>
      </p:sp>
      <p:sp>
        <p:nvSpPr>
          <p:cNvPr id="10243" name="Rectangle 2"/>
          <p:cNvSpPr>
            <a:spLocks noGrp="1" noChangeArrowheads="1"/>
          </p:cNvSpPr>
          <p:nvPr>
            <p:ph type="title"/>
          </p:nvPr>
        </p:nvSpPr>
        <p:spPr>
          <a:xfrm>
            <a:off x="457200" y="10411"/>
            <a:ext cx="8077200" cy="609600"/>
          </a:xfrm>
        </p:spPr>
        <p:txBody>
          <a:bodyPr/>
          <a:lstStyle/>
          <a:p>
            <a:pPr eaLnBrk="1" hangingPunct="1"/>
            <a:r>
              <a:rPr lang="en-US" sz="2400" dirty="0" smtClean="0"/>
              <a:t>Cheaper ICT </a:t>
            </a:r>
            <a:r>
              <a:rPr lang="en-US" sz="2400" dirty="0" smtClean="0">
                <a:solidFill>
                  <a:srgbClr val="CCCC99"/>
                </a:solidFill>
              </a:rPr>
              <a:t>=</a:t>
            </a:r>
            <a:r>
              <a:rPr lang="en-US" sz="2400" dirty="0" smtClean="0"/>
              <a:t> </a:t>
            </a:r>
            <a:r>
              <a:rPr lang="en-US" sz="2400" dirty="0" smtClean="0">
                <a:solidFill>
                  <a:srgbClr val="CCCC99"/>
                </a:solidFill>
              </a:rPr>
              <a:t>means growing accessibility</a:t>
            </a:r>
          </a:p>
        </p:txBody>
      </p:sp>
      <p:sp>
        <p:nvSpPr>
          <p:cNvPr id="10244" name="Content Placeholder 7"/>
          <p:cNvSpPr>
            <a:spLocks noGrp="1"/>
          </p:cNvSpPr>
          <p:nvPr>
            <p:ph idx="1"/>
          </p:nvPr>
        </p:nvSpPr>
        <p:spPr>
          <a:xfrm>
            <a:off x="457200" y="1219200"/>
            <a:ext cx="7848600" cy="2667000"/>
          </a:xfrm>
        </p:spPr>
        <p:txBody>
          <a:bodyPr/>
          <a:lstStyle/>
          <a:p>
            <a:pPr>
              <a:buClr>
                <a:srgbClr val="A89857"/>
              </a:buClr>
              <a:buFont typeface="Wingdings" charset="2"/>
              <a:buChar char="ü"/>
            </a:pPr>
            <a:r>
              <a:rPr lang="en-US" sz="2000" dirty="0" smtClean="0"/>
              <a:t>Computer access at your school will soon be broader than computer labs and laptops.</a:t>
            </a:r>
          </a:p>
          <a:p>
            <a:pPr>
              <a:buClr>
                <a:srgbClr val="A89857"/>
              </a:buClr>
              <a:buFont typeface="Wingdings" charset="2"/>
              <a:buChar char="ü"/>
            </a:pPr>
            <a:endParaRPr lang="en-US" sz="2000" dirty="0" smtClean="0"/>
          </a:p>
          <a:p>
            <a:pPr>
              <a:buClr>
                <a:srgbClr val="A89857"/>
              </a:buClr>
              <a:buFont typeface="Wingdings" charset="2"/>
              <a:buChar char="ü"/>
            </a:pPr>
            <a:r>
              <a:rPr lang="en-US" sz="2000" dirty="0" smtClean="0"/>
              <a:t>Big growth in mobile phone, </a:t>
            </a:r>
            <a:r>
              <a:rPr lang="en-US" sz="2000" dirty="0" err="1" smtClean="0"/>
              <a:t>netbook</a:t>
            </a:r>
            <a:r>
              <a:rPr lang="en-US" sz="2000" dirty="0" smtClean="0"/>
              <a:t> and tablet users.</a:t>
            </a:r>
          </a:p>
          <a:p>
            <a:pPr>
              <a:buClr>
                <a:srgbClr val="A89857"/>
              </a:buClr>
              <a:buFont typeface="Wingdings" charset="2"/>
              <a:buChar char="ü"/>
            </a:pPr>
            <a:endParaRPr lang="en-US" sz="2000" dirty="0" smtClean="0"/>
          </a:p>
          <a:p>
            <a:pPr>
              <a:buClr>
                <a:srgbClr val="A89857"/>
              </a:buClr>
              <a:buFont typeface="Wingdings" charset="2"/>
              <a:buChar char="ü"/>
            </a:pPr>
            <a:r>
              <a:rPr lang="en-US" sz="2000" dirty="0" smtClean="0"/>
              <a:t>Increase in the number of networked home appliances,</a:t>
            </a:r>
          </a:p>
          <a:p>
            <a:pPr>
              <a:buClr>
                <a:srgbClr val="A89857"/>
              </a:buClr>
              <a:buFontTx/>
              <a:buNone/>
            </a:pPr>
            <a:r>
              <a:rPr lang="en-US" sz="2000" dirty="0" smtClean="0"/>
              <a:t>	including:  televisions, gaming platforms and landline phones.</a:t>
            </a:r>
          </a:p>
          <a:p>
            <a:endParaRPr lang="en-US" dirty="0" smtClean="0"/>
          </a:p>
          <a:p>
            <a:pPr>
              <a:buFontTx/>
              <a:buNone/>
            </a:pPr>
            <a:endParaRPr lang="en-US" dirty="0" smtClean="0"/>
          </a:p>
        </p:txBody>
      </p:sp>
      <p:pic>
        <p:nvPicPr>
          <p:cNvPr id="10245" name="Picture 6"/>
          <p:cNvPicPr>
            <a:picLocks noChangeAspect="1"/>
          </p:cNvPicPr>
          <p:nvPr/>
        </p:nvPicPr>
        <p:blipFill>
          <a:blip r:embed="rId3"/>
          <a:srcRect/>
          <a:stretch>
            <a:fillRect/>
          </a:stretch>
        </p:blipFill>
        <p:spPr bwMode="auto">
          <a:xfrm>
            <a:off x="609600" y="3944938"/>
            <a:ext cx="3592513" cy="2659062"/>
          </a:xfrm>
          <a:prstGeom prst="rect">
            <a:avLst/>
          </a:prstGeom>
          <a:noFill/>
          <a:ln w="9525">
            <a:noFill/>
            <a:miter lim="800000"/>
            <a:headEnd/>
            <a:tailEnd/>
          </a:ln>
        </p:spPr>
      </p:pic>
      <p:pic>
        <p:nvPicPr>
          <p:cNvPr id="10246" name="Picture 7"/>
          <p:cNvPicPr>
            <a:picLocks noChangeAspect="1"/>
          </p:cNvPicPr>
          <p:nvPr/>
        </p:nvPicPr>
        <p:blipFill>
          <a:blip r:embed="rId4"/>
          <a:srcRect/>
          <a:stretch>
            <a:fillRect/>
          </a:stretch>
        </p:blipFill>
        <p:spPr bwMode="auto">
          <a:xfrm>
            <a:off x="5410200" y="4038600"/>
            <a:ext cx="3441700" cy="2657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Title 1"/>
          <p:cNvSpPr>
            <a:spLocks noGrp="1"/>
          </p:cNvSpPr>
          <p:nvPr>
            <p:ph type="title"/>
          </p:nvPr>
        </p:nvSpPr>
        <p:spPr>
          <a:xfrm>
            <a:off x="609600" y="31233"/>
            <a:ext cx="8534400" cy="609600"/>
          </a:xfrm>
        </p:spPr>
        <p:txBody>
          <a:bodyPr/>
          <a:lstStyle/>
          <a:p>
            <a:r>
              <a:rPr lang="en-US" sz="2400" dirty="0" smtClean="0"/>
              <a:t>Attention economy </a:t>
            </a:r>
            <a:r>
              <a:rPr lang="en-US" sz="2400" dirty="0" smtClean="0">
                <a:solidFill>
                  <a:srgbClr val="CCCC99"/>
                </a:solidFill>
              </a:rPr>
              <a:t>= “</a:t>
            </a:r>
            <a:r>
              <a:rPr lang="en-US" sz="2400" dirty="0" err="1" smtClean="0">
                <a:solidFill>
                  <a:srgbClr val="CCCC99"/>
                </a:solidFill>
              </a:rPr>
              <a:t>freemium</a:t>
            </a:r>
            <a:r>
              <a:rPr lang="en-US" sz="2400" dirty="0" smtClean="0">
                <a:solidFill>
                  <a:srgbClr val="CCCC99"/>
                </a:solidFill>
              </a:rPr>
              <a:t>” storage</a:t>
            </a:r>
          </a:p>
        </p:txBody>
      </p:sp>
      <p:pic>
        <p:nvPicPr>
          <p:cNvPr id="12291" name="Picture 6" descr="data centre.jpg"/>
          <p:cNvPicPr>
            <a:picLocks noChangeAspect="1"/>
          </p:cNvPicPr>
          <p:nvPr/>
        </p:nvPicPr>
        <p:blipFill>
          <a:blip r:embed="rId3"/>
          <a:srcRect/>
          <a:stretch>
            <a:fillRect/>
          </a:stretch>
        </p:blipFill>
        <p:spPr bwMode="auto">
          <a:xfrm>
            <a:off x="-304800" y="572641"/>
            <a:ext cx="9753600" cy="64990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p:nvPr>
        </p:nvSpPr>
        <p:spPr>
          <a:xfrm>
            <a:off x="533400" y="10411"/>
            <a:ext cx="8610600" cy="609600"/>
          </a:xfrm>
        </p:spPr>
        <p:txBody>
          <a:bodyPr/>
          <a:lstStyle/>
          <a:p>
            <a:r>
              <a:rPr lang="en-US" sz="2400" dirty="0" smtClean="0">
                <a:solidFill>
                  <a:srgbClr val="FFFFFF"/>
                </a:solidFill>
              </a:rPr>
              <a:t>Faster bandwidth </a:t>
            </a:r>
            <a:r>
              <a:rPr lang="en-US" sz="2400" dirty="0" smtClean="0">
                <a:solidFill>
                  <a:srgbClr val="CCCC99"/>
                </a:solidFill>
              </a:rPr>
              <a:t>= an end to the “passive” web</a:t>
            </a:r>
          </a:p>
        </p:txBody>
      </p:sp>
      <p:sp>
        <p:nvSpPr>
          <p:cNvPr id="14339" name="Rectangle 6"/>
          <p:cNvSpPr>
            <a:spLocks noChangeArrowheads="1"/>
          </p:cNvSpPr>
          <p:nvPr/>
        </p:nvSpPr>
        <p:spPr bwMode="auto">
          <a:xfrm>
            <a:off x="4724400" y="1447800"/>
            <a:ext cx="4419600" cy="5416866"/>
          </a:xfrm>
          <a:prstGeom prst="rect">
            <a:avLst/>
          </a:prstGeom>
          <a:noFill/>
          <a:ln w="9525">
            <a:noFill/>
            <a:miter lim="800000"/>
            <a:headEnd/>
            <a:tailEnd/>
          </a:ln>
        </p:spPr>
        <p:txBody>
          <a:bodyPr>
            <a:prstTxWarp prst="textNoShape">
              <a:avLst/>
            </a:prstTxWarp>
            <a:spAutoFit/>
          </a:bodyPr>
          <a:lstStyle/>
          <a:p>
            <a:pPr marL="609600" indent="-609600" eaLnBrk="1" hangingPunct="1">
              <a:lnSpc>
                <a:spcPct val="90000"/>
              </a:lnSpc>
              <a:defRPr/>
            </a:pPr>
            <a:r>
              <a:rPr lang="en-US" sz="2400" dirty="0"/>
              <a:t>The international bandwidth </a:t>
            </a:r>
          </a:p>
          <a:p>
            <a:pPr marL="609600" indent="-609600" eaLnBrk="1" hangingPunct="1">
              <a:lnSpc>
                <a:spcPct val="90000"/>
              </a:lnSpc>
              <a:defRPr/>
            </a:pPr>
            <a:r>
              <a:rPr lang="en-US" sz="2400" dirty="0"/>
              <a:t>available to sub-Saharan Africa</a:t>
            </a:r>
          </a:p>
          <a:p>
            <a:pPr marL="609600" indent="-609600" eaLnBrk="1" hangingPunct="1">
              <a:lnSpc>
                <a:spcPct val="90000"/>
              </a:lnSpc>
              <a:defRPr/>
            </a:pPr>
            <a:r>
              <a:rPr lang="en-US" sz="2400" dirty="0"/>
              <a:t>will increase </a:t>
            </a:r>
            <a:r>
              <a:rPr lang="en-US" sz="2400" dirty="0">
                <a:solidFill>
                  <a:srgbClr val="660066"/>
                </a:solidFill>
              </a:rPr>
              <a:t>120 times</a:t>
            </a:r>
            <a:r>
              <a:rPr lang="en-US" sz="2400" dirty="0"/>
              <a:t> from </a:t>
            </a:r>
          </a:p>
          <a:p>
            <a:pPr marL="609600" indent="-609600" eaLnBrk="1" hangingPunct="1">
              <a:lnSpc>
                <a:spcPct val="90000"/>
              </a:lnSpc>
              <a:defRPr/>
            </a:pPr>
            <a:r>
              <a:rPr lang="en-US" sz="2400" dirty="0"/>
              <a:t>80 Gigabits per second (2008)</a:t>
            </a:r>
          </a:p>
          <a:p>
            <a:pPr marL="609600" indent="-609600" eaLnBrk="1" hangingPunct="1">
              <a:lnSpc>
                <a:spcPct val="90000"/>
              </a:lnSpc>
              <a:defRPr/>
            </a:pPr>
            <a:r>
              <a:rPr lang="en-US" sz="2400" dirty="0"/>
              <a:t>to 10 Terabits  by the end of </a:t>
            </a:r>
          </a:p>
          <a:p>
            <a:pPr marL="609600" indent="-609600" eaLnBrk="1" hangingPunct="1">
              <a:lnSpc>
                <a:spcPct val="90000"/>
              </a:lnSpc>
              <a:defRPr/>
            </a:pPr>
            <a:r>
              <a:rPr lang="en-US" sz="2400" dirty="0"/>
              <a:t>2011 {due to six new cables </a:t>
            </a:r>
          </a:p>
          <a:p>
            <a:pPr marL="609600" indent="-609600" eaLnBrk="1" hangingPunct="1">
              <a:lnSpc>
                <a:spcPct val="90000"/>
              </a:lnSpc>
              <a:defRPr/>
            </a:pPr>
            <a:r>
              <a:rPr lang="en-US" sz="2400" dirty="0"/>
              <a:t>and an upgrade to SAT3}. </a:t>
            </a:r>
          </a:p>
          <a:p>
            <a:pPr marL="609600" indent="-609600" eaLnBrk="1" hangingPunct="1">
              <a:lnSpc>
                <a:spcPct val="90000"/>
              </a:lnSpc>
              <a:defRPr/>
            </a:pPr>
            <a:endParaRPr lang="en-US" sz="2400" dirty="0"/>
          </a:p>
          <a:p>
            <a:pPr marL="609600" indent="-609600" eaLnBrk="1" hangingPunct="1">
              <a:lnSpc>
                <a:spcPct val="90000"/>
              </a:lnSpc>
              <a:defRPr/>
            </a:pPr>
            <a:r>
              <a:rPr lang="en-US" sz="2400" dirty="0">
                <a:solidFill>
                  <a:schemeClr val="bg1">
                    <a:lumMod val="50000"/>
                  </a:schemeClr>
                </a:solidFill>
              </a:rPr>
              <a:t>By 2013, any South African</a:t>
            </a:r>
          </a:p>
          <a:p>
            <a:pPr marL="609600" indent="-609600" eaLnBrk="1" hangingPunct="1">
              <a:lnSpc>
                <a:spcPct val="90000"/>
              </a:lnSpc>
              <a:defRPr/>
            </a:pPr>
            <a:r>
              <a:rPr lang="en-US" sz="2400" dirty="0">
                <a:solidFill>
                  <a:schemeClr val="bg1">
                    <a:lumMod val="50000"/>
                  </a:schemeClr>
                </a:solidFill>
              </a:rPr>
              <a:t>with a mobile phone</a:t>
            </a:r>
            <a:r>
              <a:rPr lang="en-US" sz="2400" dirty="0" smtClean="0">
                <a:solidFill>
                  <a:schemeClr val="bg1">
                    <a:lumMod val="50000"/>
                  </a:schemeClr>
                </a:solidFill>
              </a:rPr>
              <a:t> should </a:t>
            </a:r>
          </a:p>
          <a:p>
            <a:pPr marL="609600" indent="-609600" eaLnBrk="1" hangingPunct="1">
              <a:lnSpc>
                <a:spcPct val="90000"/>
              </a:lnSpc>
              <a:defRPr/>
            </a:pPr>
            <a:r>
              <a:rPr lang="en-US" sz="2400" dirty="0" smtClean="0">
                <a:solidFill>
                  <a:schemeClr val="bg1">
                    <a:lumMod val="50000"/>
                  </a:schemeClr>
                </a:solidFill>
              </a:rPr>
              <a:t>have access </a:t>
            </a:r>
            <a:r>
              <a:rPr lang="en-US" sz="2400" dirty="0">
                <a:solidFill>
                  <a:schemeClr val="bg1">
                    <a:lumMod val="50000"/>
                  </a:schemeClr>
                </a:solidFill>
              </a:rPr>
              <a:t>to broadband speed</a:t>
            </a:r>
          </a:p>
          <a:p>
            <a:pPr marL="609600" indent="-609600" eaLnBrk="1" hangingPunct="1">
              <a:lnSpc>
                <a:spcPct val="90000"/>
              </a:lnSpc>
              <a:defRPr/>
            </a:pPr>
            <a:r>
              <a:rPr lang="en-US" sz="2400" dirty="0">
                <a:solidFill>
                  <a:schemeClr val="bg1">
                    <a:lumMod val="50000"/>
                  </a:schemeClr>
                </a:solidFill>
              </a:rPr>
              <a:t>that will allow the download of</a:t>
            </a:r>
          </a:p>
          <a:p>
            <a:pPr marL="609600" indent="-609600" eaLnBrk="1" hangingPunct="1">
              <a:lnSpc>
                <a:spcPct val="90000"/>
              </a:lnSpc>
              <a:defRPr/>
            </a:pPr>
            <a:r>
              <a:rPr lang="en-US" sz="2400" dirty="0">
                <a:solidFill>
                  <a:schemeClr val="bg1">
                    <a:lumMod val="50000"/>
                  </a:schemeClr>
                </a:solidFill>
              </a:rPr>
              <a:t>a full-length movie in a few</a:t>
            </a:r>
          </a:p>
          <a:p>
            <a:pPr marL="609600" indent="-609600" eaLnBrk="1" hangingPunct="1">
              <a:lnSpc>
                <a:spcPct val="90000"/>
              </a:lnSpc>
              <a:defRPr/>
            </a:pPr>
            <a:r>
              <a:rPr lang="en-US" sz="2400" dirty="0">
                <a:solidFill>
                  <a:schemeClr val="bg1">
                    <a:lumMod val="50000"/>
                  </a:schemeClr>
                </a:solidFill>
              </a:rPr>
              <a:t>seconds. </a:t>
            </a:r>
          </a:p>
          <a:p>
            <a:pPr marL="609600" indent="-609600" eaLnBrk="1" hangingPunct="1">
              <a:lnSpc>
                <a:spcPct val="90000"/>
              </a:lnSpc>
              <a:defRPr/>
            </a:pPr>
            <a:endParaRPr lang="en-US" sz="2400" dirty="0"/>
          </a:p>
          <a:p>
            <a:pPr marL="609600" indent="-609600" eaLnBrk="1" hangingPunct="1">
              <a:lnSpc>
                <a:spcPct val="90000"/>
              </a:lnSpc>
              <a:defRPr/>
            </a:pPr>
            <a:endParaRPr lang="en-US" sz="2400" dirty="0"/>
          </a:p>
        </p:txBody>
      </p:sp>
      <p:pic>
        <p:nvPicPr>
          <p:cNvPr id="14340" name="Picture 8"/>
          <p:cNvPicPr>
            <a:picLocks noChangeAspect="1"/>
          </p:cNvPicPr>
          <p:nvPr/>
        </p:nvPicPr>
        <p:blipFill>
          <a:blip r:embed="rId3"/>
          <a:srcRect/>
          <a:stretch>
            <a:fillRect/>
          </a:stretch>
        </p:blipFill>
        <p:spPr bwMode="auto">
          <a:xfrm>
            <a:off x="0" y="937511"/>
            <a:ext cx="4595813" cy="594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Content Placeholder 2"/>
          <p:cNvSpPr>
            <a:spLocks noGrp="1"/>
          </p:cNvSpPr>
          <p:nvPr>
            <p:ph idx="1"/>
          </p:nvPr>
        </p:nvSpPr>
        <p:spPr>
          <a:xfrm>
            <a:off x="304800" y="926546"/>
            <a:ext cx="8686800" cy="4038600"/>
          </a:xfrm>
        </p:spPr>
        <p:txBody>
          <a:bodyPr/>
          <a:lstStyle/>
          <a:p>
            <a:pPr>
              <a:buFontTx/>
              <a:buNone/>
              <a:defRPr/>
            </a:pPr>
            <a:r>
              <a:rPr lang="en-US" sz="1100" dirty="0" smtClean="0">
                <a:solidFill>
                  <a:srgbClr val="A6A6A6"/>
                </a:solidFill>
              </a:rPr>
              <a:t>Web 1.0</a:t>
            </a:r>
            <a:r>
              <a:rPr lang="en-US" sz="1100" dirty="0" smtClean="0">
                <a:solidFill>
                  <a:schemeClr val="tx1">
                    <a:lumMod val="75000"/>
                    <a:lumOff val="25000"/>
                  </a:schemeClr>
                </a:solidFill>
              </a:rPr>
              <a:t>			</a:t>
            </a:r>
            <a:r>
              <a:rPr lang="en-US" sz="1100" dirty="0" smtClean="0">
                <a:solidFill>
                  <a:schemeClr val="tx1">
                    <a:lumMod val="75000"/>
                    <a:lumOff val="25000"/>
                  </a:schemeClr>
                </a:solidFill>
              </a:rPr>
              <a:t>		Web </a:t>
            </a:r>
            <a:r>
              <a:rPr lang="en-US" sz="1100" dirty="0" smtClean="0">
                <a:solidFill>
                  <a:schemeClr val="tx1">
                    <a:lumMod val="75000"/>
                    <a:lumOff val="25000"/>
                  </a:schemeClr>
                </a:solidFill>
              </a:rPr>
              <a:t>2.0		</a:t>
            </a:r>
            <a:r>
              <a:rPr lang="en-US" sz="1100" dirty="0" smtClean="0"/>
              <a:t>   </a:t>
            </a:r>
            <a:r>
              <a:rPr lang="en-US" sz="1100" dirty="0" smtClean="0"/>
              <a:t> 			What </a:t>
            </a:r>
            <a:r>
              <a:rPr lang="en-US" sz="1100" dirty="0" smtClean="0"/>
              <a:t>the change means for education</a:t>
            </a:r>
          </a:p>
          <a:p>
            <a:pPr>
              <a:buFontTx/>
              <a:buNone/>
              <a:defRPr/>
            </a:pPr>
            <a:r>
              <a:rPr lang="en-US" sz="1800" dirty="0" smtClean="0">
                <a:solidFill>
                  <a:schemeClr val="bg1">
                    <a:lumMod val="65000"/>
                  </a:schemeClr>
                </a:solidFill>
              </a:rPr>
              <a:t>Licensed or purchased 	&gt; </a:t>
            </a:r>
            <a:r>
              <a:rPr lang="en-US" sz="1800" dirty="0" smtClean="0"/>
              <a:t>	Free	</a:t>
            </a:r>
            <a:r>
              <a:rPr lang="en-US" sz="1800" dirty="0" smtClean="0"/>
              <a:t>			</a:t>
            </a:r>
            <a:r>
              <a:rPr lang="en-US" sz="1800" dirty="0" smtClean="0">
                <a:solidFill>
                  <a:schemeClr val="tx1">
                    <a:lumMod val="65000"/>
                    <a:lumOff val="35000"/>
                  </a:schemeClr>
                </a:solidFill>
              </a:rPr>
              <a:t>= </a:t>
            </a:r>
            <a:r>
              <a:rPr lang="en-US" sz="1800" dirty="0" smtClean="0">
                <a:solidFill>
                  <a:schemeClr val="bg1">
                    <a:lumMod val="65000"/>
                  </a:schemeClr>
                </a:solidFill>
              </a:rPr>
              <a:t> </a:t>
            </a:r>
            <a:r>
              <a:rPr lang="en-US" sz="1800" dirty="0" smtClean="0"/>
              <a:t>Easily adoptable </a:t>
            </a:r>
          </a:p>
          <a:p>
            <a:pPr>
              <a:buFontTx/>
              <a:buNone/>
              <a:defRPr/>
            </a:pPr>
            <a:r>
              <a:rPr lang="en-US" sz="1800" dirty="0" smtClean="0">
                <a:solidFill>
                  <a:srgbClr val="A6A6A6"/>
                </a:solidFill>
              </a:rPr>
              <a:t>Expert publishers	</a:t>
            </a:r>
            <a:r>
              <a:rPr lang="en-US" sz="1800" dirty="0" smtClean="0">
                <a:solidFill>
                  <a:srgbClr val="A6A6A6"/>
                </a:solidFill>
              </a:rPr>
              <a:t>		&gt;</a:t>
            </a:r>
            <a:r>
              <a:rPr lang="en-US" sz="1800" dirty="0" smtClean="0"/>
              <a:t>	Easy-to-publish</a:t>
            </a:r>
            <a:r>
              <a:rPr lang="en-US" sz="1800" dirty="0" smtClean="0"/>
              <a:t>		</a:t>
            </a:r>
            <a:r>
              <a:rPr lang="en-US" sz="1800" dirty="0">
                <a:solidFill>
                  <a:schemeClr val="tx1">
                    <a:lumMod val="65000"/>
                    <a:lumOff val="35000"/>
                  </a:schemeClr>
                </a:solidFill>
              </a:rPr>
              <a:t>=</a:t>
            </a:r>
            <a:r>
              <a:rPr lang="en-US" sz="1800" dirty="0" smtClean="0"/>
              <a:t>  </a:t>
            </a:r>
            <a:r>
              <a:rPr lang="en-US" sz="1800" dirty="0" smtClean="0"/>
              <a:t>All have a voice	</a:t>
            </a:r>
          </a:p>
          <a:p>
            <a:pPr>
              <a:buFontTx/>
              <a:buNone/>
              <a:defRPr/>
            </a:pPr>
            <a:r>
              <a:rPr lang="en-US" sz="1800" dirty="0" smtClean="0">
                <a:solidFill>
                  <a:srgbClr val="A6A6A6"/>
                </a:solidFill>
              </a:rPr>
              <a:t>Isolated 		</a:t>
            </a:r>
            <a:r>
              <a:rPr lang="en-US" sz="1800" dirty="0" smtClean="0">
                <a:solidFill>
                  <a:srgbClr val="A6A6A6"/>
                </a:solidFill>
              </a:rPr>
              <a:t>			&gt; </a:t>
            </a:r>
            <a:r>
              <a:rPr lang="en-US" sz="1800" dirty="0" smtClean="0"/>
              <a:t>	Collaborative</a:t>
            </a:r>
            <a:r>
              <a:rPr lang="en-US" sz="1800" dirty="0" smtClean="0"/>
              <a:t>			</a:t>
            </a:r>
            <a:r>
              <a:rPr lang="en-US" sz="1800" dirty="0">
                <a:solidFill>
                  <a:schemeClr val="tx1">
                    <a:lumMod val="65000"/>
                    <a:lumOff val="35000"/>
                  </a:schemeClr>
                </a:solidFill>
              </a:rPr>
              <a:t>=</a:t>
            </a:r>
            <a:r>
              <a:rPr lang="en-US" sz="1800" dirty="0" smtClean="0"/>
              <a:t>  </a:t>
            </a:r>
            <a:r>
              <a:rPr lang="en-US" sz="1800" dirty="0" smtClean="0"/>
              <a:t>Co-create knowledge</a:t>
            </a:r>
          </a:p>
          <a:p>
            <a:pPr>
              <a:buFontTx/>
              <a:buNone/>
              <a:defRPr/>
            </a:pPr>
            <a:r>
              <a:rPr lang="en-US" sz="1800" dirty="0" smtClean="0">
                <a:solidFill>
                  <a:srgbClr val="A6A6A6"/>
                </a:solidFill>
              </a:rPr>
              <a:t>Unrated content	</a:t>
            </a:r>
            <a:r>
              <a:rPr lang="en-US" sz="1800" dirty="0" smtClean="0">
                <a:solidFill>
                  <a:srgbClr val="A6A6A6"/>
                </a:solidFill>
              </a:rPr>
              <a:t>		&gt;</a:t>
            </a:r>
            <a:r>
              <a:rPr lang="en-US" sz="1800" dirty="0" smtClean="0"/>
              <a:t>	</a:t>
            </a:r>
            <a:r>
              <a:rPr lang="en-US" sz="1800" dirty="0" err="1" smtClean="0"/>
              <a:t>Rateable</a:t>
            </a:r>
            <a:r>
              <a:rPr lang="en-US" sz="1800" dirty="0" smtClean="0"/>
              <a:t>			</a:t>
            </a:r>
            <a:r>
              <a:rPr lang="en-US" sz="1800" dirty="0">
                <a:solidFill>
                  <a:srgbClr val="595959"/>
                </a:solidFill>
              </a:rPr>
              <a:t>= </a:t>
            </a:r>
            <a:r>
              <a:rPr lang="en-US" sz="1800" dirty="0"/>
              <a:t> </a:t>
            </a:r>
            <a:r>
              <a:rPr lang="en-US" sz="1800" dirty="0" smtClean="0"/>
              <a:t>Rate and share reviews</a:t>
            </a:r>
          </a:p>
          <a:p>
            <a:pPr>
              <a:buFontTx/>
              <a:buNone/>
              <a:defRPr/>
            </a:pPr>
            <a:r>
              <a:rPr lang="en-US" sz="1800" dirty="0" smtClean="0">
                <a:solidFill>
                  <a:srgbClr val="A6A6A6"/>
                </a:solidFill>
              </a:rPr>
              <a:t>Single source 	</a:t>
            </a:r>
            <a:r>
              <a:rPr lang="en-US" sz="1800" dirty="0" smtClean="0">
                <a:solidFill>
                  <a:srgbClr val="A6A6A6"/>
                </a:solidFill>
              </a:rPr>
              <a:t>		&gt; </a:t>
            </a:r>
            <a:r>
              <a:rPr lang="en-US" sz="1800" dirty="0" smtClean="0"/>
              <a:t>	Mash-ups</a:t>
            </a:r>
            <a:r>
              <a:rPr lang="en-US" sz="1800" dirty="0" smtClean="0"/>
              <a:t>			</a:t>
            </a:r>
            <a:r>
              <a:rPr lang="en-US" sz="1800" dirty="0">
                <a:solidFill>
                  <a:srgbClr val="595959"/>
                </a:solidFill>
              </a:rPr>
              <a:t>= </a:t>
            </a:r>
            <a:r>
              <a:rPr lang="en-US" sz="1800" dirty="0" smtClean="0"/>
              <a:t> </a:t>
            </a:r>
            <a:r>
              <a:rPr lang="en-US" sz="1800" dirty="0" smtClean="0"/>
              <a:t>Easily contrast information</a:t>
            </a:r>
          </a:p>
          <a:p>
            <a:pPr>
              <a:buFontTx/>
              <a:buNone/>
              <a:defRPr/>
            </a:pPr>
            <a:r>
              <a:rPr lang="en-US" sz="1800" dirty="0" smtClean="0">
                <a:solidFill>
                  <a:srgbClr val="A6A6A6"/>
                </a:solidFill>
              </a:rPr>
              <a:t>Proprietary code 	</a:t>
            </a:r>
            <a:r>
              <a:rPr lang="en-US" sz="1800" dirty="0" smtClean="0">
                <a:solidFill>
                  <a:srgbClr val="A6A6A6"/>
                </a:solidFill>
              </a:rPr>
              <a:t>		&gt; </a:t>
            </a:r>
            <a:r>
              <a:rPr lang="en-US" sz="1800" dirty="0" smtClean="0"/>
              <a:t>	Open-source</a:t>
            </a:r>
            <a:r>
              <a:rPr lang="en-US" sz="1800" dirty="0" smtClean="0"/>
              <a:t>			</a:t>
            </a:r>
            <a:r>
              <a:rPr lang="en-US" sz="1800" dirty="0">
                <a:solidFill>
                  <a:srgbClr val="595959"/>
                </a:solidFill>
              </a:rPr>
              <a:t>= </a:t>
            </a:r>
            <a:r>
              <a:rPr lang="en-US" sz="1800" dirty="0" smtClean="0"/>
              <a:t> </a:t>
            </a:r>
            <a:r>
              <a:rPr lang="en-US" sz="1800" dirty="0" smtClean="0"/>
              <a:t>Can be peer-reviewed</a:t>
            </a:r>
          </a:p>
          <a:p>
            <a:pPr>
              <a:buFontTx/>
              <a:buNone/>
              <a:defRPr/>
            </a:pPr>
            <a:r>
              <a:rPr lang="en-US" sz="1800" dirty="0" smtClean="0">
                <a:solidFill>
                  <a:srgbClr val="A6A6A6"/>
                </a:solidFill>
              </a:rPr>
              <a:t>Copyrighted content </a:t>
            </a:r>
            <a:r>
              <a:rPr lang="en-US" sz="1800" dirty="0" smtClean="0">
                <a:solidFill>
                  <a:srgbClr val="A6A6A6"/>
                </a:solidFill>
              </a:rPr>
              <a:t>		&gt; </a:t>
            </a:r>
            <a:r>
              <a:rPr lang="en-US" sz="1800" dirty="0" smtClean="0"/>
              <a:t>	Shared content</a:t>
            </a:r>
            <a:r>
              <a:rPr lang="en-US" sz="1800" dirty="0" smtClean="0"/>
              <a:t>		</a:t>
            </a:r>
            <a:r>
              <a:rPr lang="en-US" sz="1800" dirty="0">
                <a:solidFill>
                  <a:srgbClr val="595959"/>
                </a:solidFill>
              </a:rPr>
              <a:t>= </a:t>
            </a:r>
            <a:r>
              <a:rPr lang="en-US" sz="1800" dirty="0" smtClean="0"/>
              <a:t> </a:t>
            </a:r>
            <a:r>
              <a:rPr lang="en-US" sz="1800" dirty="0" err="1" smtClean="0"/>
              <a:t>Customise</a:t>
            </a:r>
            <a:r>
              <a:rPr lang="en-US" sz="1800" dirty="0" smtClean="0"/>
              <a:t> publications </a:t>
            </a:r>
          </a:p>
          <a:p>
            <a:pPr>
              <a:buFontTx/>
              <a:buNone/>
              <a:defRPr/>
            </a:pPr>
            <a:r>
              <a:rPr lang="en-US" sz="1800" dirty="0" smtClean="0">
                <a:solidFill>
                  <a:srgbClr val="A6A6A6"/>
                </a:solidFill>
              </a:rPr>
              <a:t>Directory (taxonomy) </a:t>
            </a:r>
            <a:r>
              <a:rPr lang="en-US" sz="1800" dirty="0" smtClean="0">
                <a:solidFill>
                  <a:srgbClr val="A6A6A6"/>
                </a:solidFill>
              </a:rPr>
              <a:t>		&gt;</a:t>
            </a:r>
            <a:r>
              <a:rPr lang="en-US" sz="1800" dirty="0" smtClean="0"/>
              <a:t> 	</a:t>
            </a:r>
            <a:r>
              <a:rPr lang="en-US" sz="1800" dirty="0" err="1" smtClean="0"/>
              <a:t>Folksonomy</a:t>
            </a:r>
            <a:r>
              <a:rPr lang="en-US" sz="1800" dirty="0" smtClean="0"/>
              <a:t> </a:t>
            </a:r>
            <a:r>
              <a:rPr lang="en-US" sz="1800" dirty="0" smtClean="0"/>
              <a:t>(tagging)	</a:t>
            </a:r>
            <a:r>
              <a:rPr lang="en-US" sz="1800" dirty="0">
                <a:solidFill>
                  <a:srgbClr val="595959"/>
                </a:solidFill>
              </a:rPr>
              <a:t>=  </a:t>
            </a:r>
            <a:r>
              <a:rPr lang="en-US" sz="1800" dirty="0" smtClean="0"/>
              <a:t>Personal meanings</a:t>
            </a:r>
          </a:p>
          <a:p>
            <a:pPr>
              <a:buFontTx/>
              <a:buNone/>
              <a:defRPr/>
            </a:pPr>
            <a:r>
              <a:rPr lang="en-US" sz="1800" dirty="0" smtClean="0">
                <a:solidFill>
                  <a:srgbClr val="A6A6A6"/>
                </a:solidFill>
              </a:rPr>
              <a:t>Advertising	</a:t>
            </a:r>
            <a:r>
              <a:rPr lang="en-US" sz="1800" dirty="0" smtClean="0">
                <a:solidFill>
                  <a:srgbClr val="A6A6A6"/>
                </a:solidFill>
              </a:rPr>
              <a:t>			&gt; </a:t>
            </a:r>
            <a:r>
              <a:rPr lang="en-US" sz="1800" dirty="0" smtClean="0"/>
              <a:t>	Word-of-mouth</a:t>
            </a:r>
            <a:r>
              <a:rPr lang="en-US" sz="1800" dirty="0" smtClean="0"/>
              <a:t>		</a:t>
            </a:r>
            <a:r>
              <a:rPr lang="en-US" sz="1800" dirty="0">
                <a:solidFill>
                  <a:srgbClr val="595959"/>
                </a:solidFill>
              </a:rPr>
              <a:t>= </a:t>
            </a:r>
            <a:r>
              <a:rPr lang="en-US" sz="1800" dirty="0" smtClean="0"/>
              <a:t> </a:t>
            </a:r>
            <a:r>
              <a:rPr lang="en-US" sz="1800" dirty="0" smtClean="0"/>
              <a:t>Reputation management</a:t>
            </a:r>
          </a:p>
          <a:p>
            <a:pPr>
              <a:buFontTx/>
              <a:buNone/>
              <a:defRPr/>
            </a:pPr>
            <a:r>
              <a:rPr lang="en-US" sz="1800" dirty="0" smtClean="0">
                <a:solidFill>
                  <a:srgbClr val="A6A6A6"/>
                </a:solidFill>
              </a:rPr>
              <a:t>Push content	</a:t>
            </a:r>
            <a:r>
              <a:rPr lang="en-US" sz="1800" dirty="0" smtClean="0">
                <a:solidFill>
                  <a:srgbClr val="A6A6A6"/>
                </a:solidFill>
              </a:rPr>
              <a:t>			&gt;</a:t>
            </a:r>
            <a:r>
              <a:rPr lang="en-US" sz="1800" dirty="0" smtClean="0"/>
              <a:t>	Pull content</a:t>
            </a:r>
            <a:r>
              <a:rPr lang="en-US" sz="1800" dirty="0" smtClean="0"/>
              <a:t>			</a:t>
            </a:r>
            <a:r>
              <a:rPr lang="en-US" sz="1800" dirty="0">
                <a:solidFill>
                  <a:srgbClr val="595959"/>
                </a:solidFill>
              </a:rPr>
              <a:t>=</a:t>
            </a:r>
            <a:r>
              <a:rPr lang="en-US" sz="1800" dirty="0" smtClean="0"/>
              <a:t>  </a:t>
            </a:r>
            <a:r>
              <a:rPr lang="en-US" sz="1800" dirty="0" smtClean="0"/>
              <a:t>What interests me</a:t>
            </a:r>
          </a:p>
          <a:p>
            <a:pPr>
              <a:buFontTx/>
              <a:buNone/>
              <a:defRPr/>
            </a:pPr>
            <a:r>
              <a:rPr lang="en-US" sz="1800" dirty="0" smtClean="0">
                <a:solidFill>
                  <a:srgbClr val="A6A6A6"/>
                </a:solidFill>
              </a:rPr>
              <a:t>Passive consumer</a:t>
            </a:r>
            <a:r>
              <a:rPr lang="en-US" sz="1800" dirty="0" smtClean="0">
                <a:solidFill>
                  <a:srgbClr val="A6A6A6"/>
                </a:solidFill>
              </a:rPr>
              <a:t>		&gt; 	</a:t>
            </a:r>
            <a:r>
              <a:rPr lang="en-US" sz="1800" dirty="0" smtClean="0"/>
              <a:t>Interactive </a:t>
            </a:r>
            <a:r>
              <a:rPr lang="en-US" sz="1800" dirty="0" err="1" smtClean="0"/>
              <a:t>prosumer</a:t>
            </a:r>
            <a:r>
              <a:rPr lang="en-US" sz="1800" dirty="0" smtClean="0"/>
              <a:t>	</a:t>
            </a:r>
            <a:r>
              <a:rPr lang="en-US" sz="1800" dirty="0">
                <a:solidFill>
                  <a:srgbClr val="595959"/>
                </a:solidFill>
              </a:rPr>
              <a:t>=</a:t>
            </a:r>
            <a:r>
              <a:rPr lang="en-US" sz="1800" dirty="0" smtClean="0"/>
              <a:t>  Value can be co-created</a:t>
            </a:r>
          </a:p>
        </p:txBody>
      </p:sp>
      <p:sp>
        <p:nvSpPr>
          <p:cNvPr id="16387" name="Title 1"/>
          <p:cNvSpPr txBox="1">
            <a:spLocks/>
          </p:cNvSpPr>
          <p:nvPr/>
        </p:nvSpPr>
        <p:spPr bwMode="auto">
          <a:xfrm>
            <a:off x="304800" y="2881"/>
            <a:ext cx="8610600" cy="609600"/>
          </a:xfrm>
          <a:prstGeom prst="rect">
            <a:avLst/>
          </a:prstGeom>
          <a:noFill/>
          <a:ln w="9525">
            <a:noFill/>
            <a:miter lim="800000"/>
            <a:headEnd/>
            <a:tailEnd/>
          </a:ln>
        </p:spPr>
        <p:txBody>
          <a:bodyPr anchor="ctr">
            <a:prstTxWarp prst="textNoShape">
              <a:avLst/>
            </a:prstTxWarp>
          </a:bodyPr>
          <a:lstStyle/>
          <a:p>
            <a:pPr eaLnBrk="1" hangingPunct="1"/>
            <a:r>
              <a:rPr lang="en-US" sz="2400" dirty="0">
                <a:solidFill>
                  <a:schemeClr val="bg1"/>
                </a:solidFill>
              </a:rPr>
              <a:t>Passive consumers can change </a:t>
            </a:r>
            <a:r>
              <a:rPr lang="en-US" sz="2400" dirty="0">
                <a:solidFill>
                  <a:srgbClr val="CCCC99"/>
                </a:solidFill>
              </a:rPr>
              <a:t>to active </a:t>
            </a:r>
            <a:r>
              <a:rPr lang="en-US" sz="2400" dirty="0" err="1">
                <a:solidFill>
                  <a:srgbClr val="CCCC99"/>
                </a:solidFill>
              </a:rPr>
              <a:t>prosumers</a:t>
            </a:r>
            <a:endParaRPr lang="en-US" sz="2400" dirty="0">
              <a:solidFill>
                <a:srgbClr val="CCCC99"/>
              </a:solidFill>
            </a:endParaRPr>
          </a:p>
        </p:txBody>
      </p:sp>
      <p:sp>
        <p:nvSpPr>
          <p:cNvPr id="16388" name="TextBox 9"/>
          <p:cNvSpPr txBox="1">
            <a:spLocks noChangeArrowheads="1"/>
          </p:cNvSpPr>
          <p:nvPr/>
        </p:nvSpPr>
        <p:spPr bwMode="auto">
          <a:xfrm>
            <a:off x="2246363" y="6473825"/>
            <a:ext cx="4840237" cy="276999"/>
          </a:xfrm>
          <a:prstGeom prst="rect">
            <a:avLst/>
          </a:prstGeom>
          <a:noFill/>
          <a:ln w="9525">
            <a:noFill/>
            <a:miter lim="800000"/>
            <a:headEnd/>
            <a:tailEnd/>
          </a:ln>
        </p:spPr>
        <p:txBody>
          <a:bodyPr wrap="none">
            <a:prstTxWarp prst="textNoShape">
              <a:avLst/>
            </a:prstTxWarp>
            <a:spAutoFit/>
          </a:bodyPr>
          <a:lstStyle/>
          <a:p>
            <a:r>
              <a:rPr lang="en-US" sz="1200" dirty="0">
                <a:latin typeface="Arial"/>
                <a:cs typeface="Arial"/>
              </a:rPr>
              <a:t>Based on a table from the book </a:t>
            </a:r>
            <a:r>
              <a:rPr lang="en-US" sz="1200" b="1" dirty="0">
                <a:latin typeface="Arial"/>
                <a:cs typeface="Arial"/>
              </a:rPr>
              <a:t>Web 2.0: New Tools, New Schools</a:t>
            </a:r>
            <a:endParaRPr lang="en-US" sz="1200" dirty="0">
              <a:latin typeface="Arial"/>
              <a:cs typeface="Arial"/>
            </a:endParaRPr>
          </a:p>
        </p:txBody>
      </p:sp>
      <p:pic>
        <p:nvPicPr>
          <p:cNvPr id="16389" name="Picture 6"/>
          <p:cNvPicPr>
            <a:picLocks noChangeAspect="1"/>
          </p:cNvPicPr>
          <p:nvPr/>
        </p:nvPicPr>
        <p:blipFill>
          <a:blip r:embed="rId3"/>
          <a:srcRect/>
          <a:stretch>
            <a:fillRect/>
          </a:stretch>
        </p:blipFill>
        <p:spPr bwMode="auto">
          <a:xfrm>
            <a:off x="7531100" y="5334000"/>
            <a:ext cx="1130300" cy="1463675"/>
          </a:xfrm>
          <a:prstGeom prst="rect">
            <a:avLst/>
          </a:prstGeom>
          <a:noFill/>
          <a:ln w="9525">
            <a:noFill/>
            <a:miter lim="800000"/>
            <a:headEnd/>
            <a:tailEnd/>
          </a:ln>
        </p:spPr>
      </p:pic>
      <p:pic>
        <p:nvPicPr>
          <p:cNvPr id="16390" name="Picture 5" descr="Screen shot 2010-03-02 at 12.36.26 PM.png"/>
          <p:cNvPicPr>
            <a:picLocks noChangeAspect="1"/>
          </p:cNvPicPr>
          <p:nvPr/>
        </p:nvPicPr>
        <p:blipFill>
          <a:blip r:embed="rId4"/>
          <a:srcRect/>
          <a:stretch>
            <a:fillRect/>
          </a:stretch>
        </p:blipFill>
        <p:spPr bwMode="auto">
          <a:xfrm>
            <a:off x="5410200" y="5334000"/>
            <a:ext cx="1676400" cy="947738"/>
          </a:xfrm>
          <a:prstGeom prst="rect">
            <a:avLst/>
          </a:prstGeom>
          <a:noFill/>
          <a:ln w="9525">
            <a:noFill/>
            <a:miter lim="800000"/>
            <a:headEnd/>
            <a:tailEnd/>
          </a:ln>
        </p:spPr>
      </p:pic>
      <p:pic>
        <p:nvPicPr>
          <p:cNvPr id="16391" name="Picture 6"/>
          <p:cNvPicPr>
            <a:picLocks noChangeAspect="1"/>
          </p:cNvPicPr>
          <p:nvPr/>
        </p:nvPicPr>
        <p:blipFill>
          <a:blip r:embed="rId5"/>
          <a:srcRect/>
          <a:stretch>
            <a:fillRect/>
          </a:stretch>
        </p:blipFill>
        <p:spPr bwMode="auto">
          <a:xfrm>
            <a:off x="3352800" y="5334000"/>
            <a:ext cx="1335088" cy="941388"/>
          </a:xfrm>
          <a:prstGeom prst="rect">
            <a:avLst/>
          </a:prstGeom>
          <a:noFill/>
          <a:ln w="9525">
            <a:noFill/>
            <a:miter lim="800000"/>
            <a:headEnd/>
            <a:tailEnd/>
          </a:ln>
        </p:spPr>
      </p:pic>
      <p:pic>
        <p:nvPicPr>
          <p:cNvPr id="16392" name="Picture 9" descr="Aerial Grid &amp; Connections.jpg"/>
          <p:cNvPicPr>
            <a:picLocks noChangeAspect="1"/>
          </p:cNvPicPr>
          <p:nvPr/>
        </p:nvPicPr>
        <p:blipFill>
          <a:blip r:embed="rId6"/>
          <a:srcRect/>
          <a:stretch>
            <a:fillRect/>
          </a:stretch>
        </p:blipFill>
        <p:spPr bwMode="auto">
          <a:xfrm>
            <a:off x="422275" y="5105400"/>
            <a:ext cx="1406525"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8434" name="Picture 9" descr="Online learning.jpg"/>
          <p:cNvPicPr>
            <a:picLocks noChangeAspect="1"/>
          </p:cNvPicPr>
          <p:nvPr/>
        </p:nvPicPr>
        <p:blipFill>
          <a:blip r:embed="rId3"/>
          <a:srcRect/>
          <a:stretch>
            <a:fillRect/>
          </a:stretch>
        </p:blipFill>
        <p:spPr bwMode="auto">
          <a:xfrm>
            <a:off x="17463" y="1295400"/>
            <a:ext cx="4324350" cy="2667000"/>
          </a:xfrm>
          <a:prstGeom prst="rect">
            <a:avLst/>
          </a:prstGeom>
          <a:noFill/>
          <a:ln w="9525">
            <a:noFill/>
            <a:miter lim="800000"/>
            <a:headEnd/>
            <a:tailEnd/>
          </a:ln>
        </p:spPr>
      </p:pic>
      <p:sp>
        <p:nvSpPr>
          <p:cNvPr id="18435" name="TextBox 7"/>
          <p:cNvSpPr txBox="1">
            <a:spLocks noChangeArrowheads="1"/>
          </p:cNvSpPr>
          <p:nvPr/>
        </p:nvSpPr>
        <p:spPr bwMode="auto">
          <a:xfrm>
            <a:off x="4787858" y="1287463"/>
            <a:ext cx="4356142" cy="3894137"/>
          </a:xfrm>
          <a:prstGeom prst="rect">
            <a:avLst/>
          </a:prstGeom>
          <a:noFill/>
          <a:ln w="9525">
            <a:noFill/>
            <a:miter lim="800000"/>
            <a:headEnd/>
            <a:tailEnd/>
          </a:ln>
        </p:spPr>
        <p:txBody>
          <a:bodyPr wrap="square">
            <a:prstTxWarp prst="textNoShape">
              <a:avLst/>
            </a:prstTxWarp>
            <a:spAutoFit/>
          </a:bodyPr>
          <a:lstStyle/>
          <a:p>
            <a:pPr>
              <a:spcAft>
                <a:spcPts val="600"/>
              </a:spcAft>
              <a:buClr>
                <a:srgbClr val="B5773B"/>
              </a:buClr>
              <a:buSzPct val="140000"/>
              <a:buFont typeface="Wingdings" charset="2"/>
              <a:buChar char="ü"/>
            </a:pPr>
            <a:r>
              <a:rPr lang="en-US" sz="1600" dirty="0">
                <a:ea typeface="Arial" charset="0"/>
                <a:cs typeface="Arial" charset="0"/>
              </a:rPr>
              <a:t>  Department of Education’s National Policy</a:t>
            </a:r>
          </a:p>
          <a:p>
            <a:pPr>
              <a:spcAft>
                <a:spcPts val="600"/>
              </a:spcAft>
              <a:buClr>
                <a:srgbClr val="B5773B"/>
              </a:buClr>
              <a:buSzPct val="140000"/>
            </a:pPr>
            <a:endParaRPr lang="en-US" sz="1600" dirty="0">
              <a:ea typeface="Arial" charset="0"/>
              <a:cs typeface="Arial" charset="0"/>
            </a:endParaRPr>
          </a:p>
          <a:p>
            <a:pPr>
              <a:spcAft>
                <a:spcPts val="600"/>
              </a:spcAft>
              <a:buClr>
                <a:srgbClr val="B5773B"/>
              </a:buClr>
              <a:buSzPct val="140000"/>
              <a:buFont typeface="Wingdings" charset="2"/>
              <a:buChar char="ü"/>
            </a:pPr>
            <a:r>
              <a:rPr lang="en-US" sz="1600" dirty="0">
                <a:ea typeface="Arial" charset="0"/>
                <a:cs typeface="Arial" charset="0"/>
              </a:rPr>
              <a:t>   Support </a:t>
            </a:r>
            <a:r>
              <a:rPr lang="en-US" sz="1600" dirty="0" err="1">
                <a:ea typeface="Arial" charset="0"/>
                <a:cs typeface="Arial" charset="0"/>
              </a:rPr>
              <a:t>OBE’s</a:t>
            </a:r>
            <a:r>
              <a:rPr lang="en-US" sz="1600" dirty="0">
                <a:ea typeface="Arial" charset="0"/>
                <a:cs typeface="Arial" charset="0"/>
              </a:rPr>
              <a:t> democratic objectives</a:t>
            </a:r>
          </a:p>
          <a:p>
            <a:pPr>
              <a:spcAft>
                <a:spcPts val="600"/>
              </a:spcAft>
              <a:buClr>
                <a:srgbClr val="B5773B"/>
              </a:buClr>
              <a:buSzPct val="140000"/>
            </a:pPr>
            <a:endParaRPr lang="en-US" sz="1600" dirty="0">
              <a:ea typeface="Arial" charset="0"/>
              <a:cs typeface="Arial" charset="0"/>
            </a:endParaRPr>
          </a:p>
          <a:p>
            <a:pPr>
              <a:spcAft>
                <a:spcPts val="600"/>
              </a:spcAft>
              <a:buClr>
                <a:srgbClr val="B5773B"/>
              </a:buClr>
              <a:buSzPct val="140000"/>
              <a:buFont typeface="Wingdings" charset="2"/>
              <a:buChar char="ü"/>
            </a:pPr>
            <a:r>
              <a:rPr lang="en-US" sz="1600" dirty="0">
                <a:ea typeface="Arial" charset="0"/>
                <a:cs typeface="Arial" charset="0"/>
              </a:rPr>
              <a:t>  Help bridge the </a:t>
            </a:r>
            <a:r>
              <a:rPr lang="en-US" sz="1600" i="1" dirty="0">
                <a:ea typeface="Arial" charset="0"/>
                <a:cs typeface="Arial" charset="0"/>
              </a:rPr>
              <a:t>digital divide</a:t>
            </a:r>
          </a:p>
          <a:p>
            <a:pPr>
              <a:spcAft>
                <a:spcPts val="600"/>
              </a:spcAft>
              <a:buClr>
                <a:srgbClr val="B5773B"/>
              </a:buClr>
              <a:buSzPct val="140000"/>
              <a:buFont typeface="Wingdings" charset="2"/>
              <a:buChar char="ü"/>
            </a:pPr>
            <a:endParaRPr lang="en-US" sz="1600" dirty="0">
              <a:ea typeface="Arial" charset="0"/>
              <a:cs typeface="Arial" charset="0"/>
            </a:endParaRPr>
          </a:p>
          <a:p>
            <a:pPr>
              <a:spcAft>
                <a:spcPts val="600"/>
              </a:spcAft>
              <a:buClr>
                <a:srgbClr val="B5773B"/>
              </a:buClr>
              <a:buSzPct val="140000"/>
              <a:buFont typeface="Wingdings" charset="2"/>
              <a:buChar char="ü"/>
            </a:pPr>
            <a:r>
              <a:rPr lang="en-US" sz="1600" dirty="0">
                <a:ea typeface="Arial" charset="0"/>
                <a:cs typeface="Arial" charset="0"/>
              </a:rPr>
              <a:t>  Address the </a:t>
            </a:r>
            <a:r>
              <a:rPr lang="en-US" sz="1600" i="1" dirty="0">
                <a:ea typeface="Arial" charset="0"/>
                <a:cs typeface="Arial" charset="0"/>
              </a:rPr>
              <a:t>relevance gap</a:t>
            </a:r>
            <a:r>
              <a:rPr lang="en-US" sz="1600" dirty="0">
                <a:ea typeface="Arial" charset="0"/>
                <a:cs typeface="Arial" charset="0"/>
              </a:rPr>
              <a:t>, in part</a:t>
            </a:r>
          </a:p>
          <a:p>
            <a:pPr>
              <a:spcAft>
                <a:spcPts val="600"/>
              </a:spcAft>
              <a:buClr>
                <a:srgbClr val="B5773B"/>
              </a:buClr>
              <a:buSzPct val="140000"/>
              <a:buFont typeface="Wingdings" charset="2"/>
              <a:buChar char="ü"/>
            </a:pPr>
            <a:endParaRPr lang="en-US" sz="1600" dirty="0">
              <a:ea typeface="Arial" charset="0"/>
              <a:cs typeface="Arial" charset="0"/>
            </a:endParaRPr>
          </a:p>
          <a:p>
            <a:pPr>
              <a:spcAft>
                <a:spcPts val="600"/>
              </a:spcAft>
              <a:buClr>
                <a:srgbClr val="B5773B"/>
              </a:buClr>
              <a:buSzPct val="140000"/>
              <a:buFont typeface="Wingdings" charset="2"/>
              <a:buChar char="ü"/>
            </a:pPr>
            <a:r>
              <a:rPr lang="en-US" sz="1600" dirty="0">
                <a:ea typeface="Arial" charset="0"/>
                <a:cs typeface="Arial" charset="0"/>
              </a:rPr>
              <a:t>  Help bridge the </a:t>
            </a:r>
            <a:r>
              <a:rPr lang="en-US" sz="1600" i="1" dirty="0">
                <a:ea typeface="Arial" charset="0"/>
                <a:cs typeface="Arial" charset="0"/>
              </a:rPr>
              <a:t>participatory gap</a:t>
            </a:r>
            <a:endParaRPr lang="en-US" sz="1600" dirty="0">
              <a:ea typeface="Arial" charset="0"/>
              <a:cs typeface="Arial" charset="0"/>
            </a:endParaRPr>
          </a:p>
          <a:p>
            <a:pPr>
              <a:spcAft>
                <a:spcPts val="600"/>
              </a:spcAft>
              <a:buClr>
                <a:srgbClr val="B5773B"/>
              </a:buClr>
              <a:buSzPct val="140000"/>
              <a:buFont typeface="Wingdings" charset="2"/>
              <a:buChar char="ü"/>
            </a:pPr>
            <a:endParaRPr lang="en-US" sz="1600" dirty="0">
              <a:ea typeface="Arial" charset="0"/>
              <a:cs typeface="Arial" charset="0"/>
            </a:endParaRPr>
          </a:p>
          <a:p>
            <a:pPr>
              <a:spcAft>
                <a:spcPts val="600"/>
              </a:spcAft>
              <a:buClr>
                <a:srgbClr val="B5773B"/>
              </a:buClr>
              <a:buSzPct val="140000"/>
              <a:buFont typeface="Wingdings" charset="2"/>
              <a:buChar char="ü"/>
            </a:pPr>
            <a:r>
              <a:rPr lang="en-US" sz="1600" dirty="0">
                <a:ea typeface="Arial" charset="0"/>
                <a:cs typeface="Arial" charset="0"/>
              </a:rPr>
              <a:t>  Accommodate diverse students’ needs</a:t>
            </a:r>
          </a:p>
          <a:p>
            <a:pPr>
              <a:spcAft>
                <a:spcPts val="600"/>
              </a:spcAft>
              <a:buClr>
                <a:srgbClr val="B5773B"/>
              </a:buClr>
              <a:buSzPct val="140000"/>
            </a:pPr>
            <a:r>
              <a:rPr lang="en-US" sz="1600" dirty="0">
                <a:ea typeface="Arial" charset="0"/>
                <a:cs typeface="Arial" charset="0"/>
              </a:rPr>
              <a:t>      </a:t>
            </a:r>
            <a:r>
              <a:rPr lang="en-US" sz="1600" dirty="0">
                <a:solidFill>
                  <a:srgbClr val="404040"/>
                </a:solidFill>
                <a:ea typeface="Arial" charset="0"/>
                <a:cs typeface="Arial" charset="0"/>
              </a:rPr>
              <a:t>(especially introverts and non-conformists)</a:t>
            </a:r>
          </a:p>
        </p:txBody>
      </p:sp>
      <p:sp>
        <p:nvSpPr>
          <p:cNvPr id="18436" name="Rectangle 9"/>
          <p:cNvSpPr>
            <a:spLocks noChangeArrowheads="1"/>
          </p:cNvSpPr>
          <p:nvPr/>
        </p:nvSpPr>
        <p:spPr bwMode="auto">
          <a:xfrm>
            <a:off x="381000" y="87552"/>
            <a:ext cx="7061200" cy="461963"/>
          </a:xfrm>
          <a:prstGeom prst="rect">
            <a:avLst/>
          </a:prstGeom>
          <a:noFill/>
          <a:ln w="9525">
            <a:noFill/>
            <a:miter lim="800000"/>
            <a:headEnd/>
            <a:tailEnd/>
          </a:ln>
        </p:spPr>
        <p:txBody>
          <a:bodyPr>
            <a:prstTxWarp prst="textNoShape">
              <a:avLst/>
            </a:prstTxWarp>
            <a:spAutoFit/>
          </a:bodyPr>
          <a:lstStyle/>
          <a:p>
            <a:r>
              <a:rPr lang="en-US" sz="2400" dirty="0" err="1">
                <a:solidFill>
                  <a:srgbClr val="FFFFFF"/>
                </a:solidFill>
                <a:ea typeface="Arial" charset="0"/>
                <a:cs typeface="Arial" charset="0"/>
              </a:rPr>
              <a:t>Prosumer</a:t>
            </a:r>
            <a:r>
              <a:rPr lang="en-US" sz="2400" dirty="0">
                <a:solidFill>
                  <a:srgbClr val="FFFFFF"/>
                </a:solidFill>
                <a:ea typeface="Arial" charset="0"/>
                <a:cs typeface="Arial" charset="0"/>
              </a:rPr>
              <a:t> services are relevant </a:t>
            </a:r>
            <a:r>
              <a:rPr lang="en-US" sz="2400" dirty="0">
                <a:solidFill>
                  <a:srgbClr val="D0CAA5"/>
                </a:solidFill>
                <a:ea typeface="Arial" charset="0"/>
                <a:cs typeface="Arial" charset="0"/>
              </a:rPr>
              <a:t>@ School</a:t>
            </a:r>
            <a:endParaRPr lang="en-US" sz="2400" dirty="0">
              <a:solidFill>
                <a:srgbClr val="D0CAA5"/>
              </a:solidFill>
              <a:ea typeface="ＭＳ Ｐゴシック" charset="-128"/>
              <a:cs typeface="ＭＳ Ｐゴシック" charset="-128"/>
            </a:endParaRPr>
          </a:p>
        </p:txBody>
      </p:sp>
      <p:pic>
        <p:nvPicPr>
          <p:cNvPr id="18437" name="Picture 8" descr="Kid browsing laptop.jpg"/>
          <p:cNvPicPr>
            <a:picLocks noChangeAspect="1"/>
          </p:cNvPicPr>
          <p:nvPr/>
        </p:nvPicPr>
        <p:blipFill>
          <a:blip r:embed="rId4"/>
          <a:srcRect/>
          <a:stretch>
            <a:fillRect/>
          </a:stretch>
        </p:blipFill>
        <p:spPr bwMode="auto">
          <a:xfrm>
            <a:off x="0" y="3962400"/>
            <a:ext cx="4351338"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1143</TotalTime>
  <Words>1138</Words>
  <Application>Microsoft Macintosh PowerPoint</Application>
  <PresentationFormat>On-screen Show (4:3)</PresentationFormat>
  <Paragraphs>142</Paragraphs>
  <Slides>13</Slides>
  <Notes>7</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Office Theme</vt:lpstr>
      <vt:lpstr>Researching Online Portfolio Social Networks @ High School</vt:lpstr>
      <vt:lpstr>Online Portfolios can create significant opportunities for you</vt:lpstr>
      <vt:lpstr>What is an Online Portfolio Social Network (OPSN)?</vt:lpstr>
      <vt:lpstr>3 key trends = An “abundance culture” in digital media</vt:lpstr>
      <vt:lpstr>Cheaper ICT = means growing accessibility</vt:lpstr>
      <vt:lpstr>Attention economy = “freemium” storage</vt:lpstr>
      <vt:lpstr>Faster bandwidth = an end to the “passive” web</vt:lpstr>
      <vt:lpstr>Slide 8</vt:lpstr>
      <vt:lpstr>Slide 9</vt:lpstr>
      <vt:lpstr>OPSN could support new learning opportunities for you</vt:lpstr>
      <vt:lpstr>But… will your school accept OPSN software?</vt:lpstr>
      <vt:lpstr>And… will you find it useful?</vt:lpstr>
      <vt:lpstr>Thanks for your help  !</vt:lpstr>
    </vt:vector>
  </TitlesOfParts>
  <Company>Crafty Pixels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Travis Noakes</dc:creator>
  <cp:lastModifiedBy>Travis Noakes</cp:lastModifiedBy>
  <cp:revision>20</cp:revision>
  <dcterms:created xsi:type="dcterms:W3CDTF">2010-04-19T15:07:48Z</dcterms:created>
  <dcterms:modified xsi:type="dcterms:W3CDTF">2010-04-20T10:10:57Z</dcterms:modified>
</cp:coreProperties>
</file>