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9" r:id="rId2"/>
    <p:sldId id="270" r:id="rId3"/>
    <p:sldId id="271" r:id="rId4"/>
    <p:sldId id="272" r:id="rId5"/>
    <p:sldId id="273" r:id="rId6"/>
    <p:sldId id="263" r:id="rId7"/>
    <p:sldId id="274" r:id="rId8"/>
    <p:sldId id="264" r:id="rId9"/>
    <p:sldId id="265" r:id="rId10"/>
    <p:sldId id="266" r:id="rId11"/>
    <p:sldId id="257" r:id="rId12"/>
    <p:sldId id="258" r:id="rId13"/>
    <p:sldId id="275" r:id="rId14"/>
    <p:sldId id="259" r:id="rId15"/>
    <p:sldId id="276" r:id="rId16"/>
    <p:sldId id="260" r:id="rId17"/>
    <p:sldId id="261" r:id="rId18"/>
    <p:sldId id="277" r:id="rId19"/>
    <p:sldId id="278" r:id="rId20"/>
    <p:sldId id="279" r:id="rId21"/>
    <p:sldId id="280" r:id="rId22"/>
    <p:sldId id="281" r:id="rId23"/>
    <p:sldId id="268" r:id="rId24"/>
    <p:sldId id="267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8C580-FB13-40B4-904D-AC0C4B3DDC24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7818F-68CC-4284-949A-B4446B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5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F1BF1-B295-4E16-9258-3767C9E60B2F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0197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818F-68CC-4284-949A-B4446BD8F4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9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818F-68CC-4284-949A-B4446BD8F45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818F-68CC-4284-949A-B4446BD8F4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53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818F-68CC-4284-949A-B4446BD8F45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2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33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4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0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7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32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7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1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8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81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5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5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7ED78-7B76-4A99-817D-22398674A354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1AD7-88FC-4722-80C4-C7C0B7322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0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mailto:cheryl.hodgkinson-williams@uct.ac.z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247007"/>
            <a:ext cx="8280920" cy="1470025"/>
          </a:xfrm>
        </p:spPr>
        <p:txBody>
          <a:bodyPr>
            <a:normAutofit/>
          </a:bodyPr>
          <a:lstStyle/>
          <a:p>
            <a:r>
              <a:rPr lang="en-ZA" b="1" dirty="0">
                <a:solidFill>
                  <a:srgbClr val="92D050"/>
                </a:solidFill>
              </a:rPr>
              <a:t>3</a:t>
            </a:r>
            <a:r>
              <a:rPr lang="en-ZA" b="1" dirty="0" smtClean="0">
                <a:solidFill>
                  <a:srgbClr val="92D050"/>
                </a:solidFill>
              </a:rPr>
              <a:t>. </a:t>
            </a:r>
            <a:r>
              <a:rPr lang="en-ZA" b="1" dirty="0">
                <a:solidFill>
                  <a:srgbClr val="92D050"/>
                </a:solidFill>
              </a:rPr>
              <a:t>Concepts and </a:t>
            </a:r>
            <a:r>
              <a:rPr lang="en-ZA" b="1" dirty="0" smtClean="0">
                <a:solidFill>
                  <a:srgbClr val="92D050"/>
                </a:solidFill>
              </a:rPr>
              <a:t>empirical </a:t>
            </a:r>
            <a:r>
              <a:rPr lang="en-ZA" b="1" dirty="0">
                <a:solidFill>
                  <a:srgbClr val="92D050"/>
                </a:solidFill>
              </a:rPr>
              <a:t>research</a:t>
            </a:r>
            <a:r>
              <a:rPr lang="en-ZA" b="1" dirty="0" smtClean="0">
                <a:solidFill>
                  <a:srgbClr val="92D050"/>
                </a:solidFill>
              </a:rPr>
              <a:t/>
            </a:r>
            <a:br>
              <a:rPr lang="en-ZA" b="1" dirty="0" smtClean="0">
                <a:solidFill>
                  <a:srgbClr val="92D050"/>
                </a:solidFill>
              </a:rPr>
            </a:br>
            <a:r>
              <a:rPr lang="en-ZA" b="1" dirty="0" smtClean="0">
                <a:solidFill>
                  <a:srgbClr val="92D050"/>
                </a:solidFill>
              </a:rPr>
              <a:t>Class Activity 1</a:t>
            </a:r>
            <a:endParaRPr lang="en-ZA" b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 smtClean="0"/>
              <a:t>EDN6015F</a:t>
            </a:r>
          </a:p>
          <a:p>
            <a:r>
              <a:rPr lang="en-ZA" dirty="0" smtClean="0"/>
              <a:t>Glenda Cox &amp;</a:t>
            </a:r>
          </a:p>
          <a:p>
            <a:r>
              <a:rPr lang="en-ZA" dirty="0" smtClean="0"/>
              <a:t>Cheryl Hodgkinson-Williams</a:t>
            </a:r>
            <a:endParaRPr lang="en-ZA" dirty="0" smtClean="0"/>
          </a:p>
          <a:p>
            <a:r>
              <a:rPr lang="en-ZA" dirty="0" smtClean="0"/>
              <a:t>3-8 February 2014</a:t>
            </a:r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70" y="5771653"/>
            <a:ext cx="1117460" cy="3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11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Google Scholar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6" t="8035" r="24134" b="37598"/>
          <a:stretch/>
        </p:blipFill>
        <p:spPr bwMode="auto">
          <a:xfrm>
            <a:off x="468923" y="1600200"/>
            <a:ext cx="8286538" cy="482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800600" y="48768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50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</a:t>
            </a:r>
            <a:r>
              <a:rPr lang="en-US" dirty="0" smtClean="0"/>
              <a:t>(via UCT) search </a:t>
            </a:r>
            <a:r>
              <a:rPr lang="en-US" dirty="0" smtClean="0"/>
              <a:t>on concept </a:t>
            </a:r>
            <a:r>
              <a:rPr lang="en-US" dirty="0" smtClean="0">
                <a:solidFill>
                  <a:srgbClr val="FF0000"/>
                </a:solidFill>
              </a:rPr>
              <a:t>technology acceptance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" t="12222" r="42740" b="35299"/>
          <a:stretch/>
        </p:blipFill>
        <p:spPr bwMode="auto">
          <a:xfrm>
            <a:off x="304800" y="1676400"/>
            <a:ext cx="852298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04800" y="36576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2209800"/>
            <a:ext cx="1905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" y="4648200"/>
            <a:ext cx="990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3886200" y="1752600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2 150 000 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28600" y="1524000"/>
            <a:ext cx="129540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18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search on concept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“technology acceptance”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" t="11367" r="42404" b="36752"/>
          <a:stretch/>
        </p:blipFill>
        <p:spPr bwMode="auto">
          <a:xfrm>
            <a:off x="381000" y="1676401"/>
            <a:ext cx="8305800" cy="43053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752600" y="2209800"/>
            <a:ext cx="1905000" cy="3810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676400" y="1752600"/>
            <a:ext cx="1905000" cy="3810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3657600"/>
            <a:ext cx="609600" cy="2286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" y="4572000"/>
            <a:ext cx="1143000" cy="3048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8"/>
          <p:cNvSpPr/>
          <p:nvPr/>
        </p:nvSpPr>
        <p:spPr>
          <a:xfrm>
            <a:off x="3886200" y="1752600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47 200 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6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want articles that link the concepts to a theory and make the underlying theory explicit! So I best add “theory” as well!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460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search on concept </a:t>
            </a:r>
            <a:r>
              <a:rPr lang="en-US" dirty="0" smtClean="0">
                <a:solidFill>
                  <a:srgbClr val="7030A0"/>
                </a:solidFill>
              </a:rPr>
              <a:t>theory “technology acceptance”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" t="11539" r="40096" b="37949"/>
          <a:stretch/>
        </p:blipFill>
        <p:spPr bwMode="auto">
          <a:xfrm>
            <a:off x="457201" y="1752600"/>
            <a:ext cx="830954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676400" y="1752600"/>
            <a:ext cx="2057400" cy="381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698477" y="2286000"/>
            <a:ext cx="2057400" cy="381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7200" y="3657600"/>
            <a:ext cx="609600" cy="228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" y="4572000"/>
            <a:ext cx="1143000" cy="228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Callout 2"/>
          <p:cNvSpPr/>
          <p:nvPr/>
        </p:nvSpPr>
        <p:spPr>
          <a:xfrm>
            <a:off x="3886200" y="1752600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35 100 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67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want to “build on the work of others”, so I will look for the most recent resources 1</a:t>
            </a:r>
            <a:r>
              <a:rPr lang="en-US" baseline="30000" dirty="0" smtClean="0"/>
              <a:t>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07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search on concept </a:t>
            </a:r>
            <a:r>
              <a:rPr lang="en-US" dirty="0" smtClean="0">
                <a:solidFill>
                  <a:srgbClr val="00B050"/>
                </a:solidFill>
              </a:rPr>
              <a:t>theory “technology acceptance” </a:t>
            </a:r>
            <a:r>
              <a:rPr lang="en-US" sz="2200" dirty="0" smtClean="0">
                <a:solidFill>
                  <a:srgbClr val="00B050"/>
                </a:solidFill>
              </a:rPr>
              <a:t>(Since 2014)</a:t>
            </a:r>
            <a:endParaRPr lang="en-US" sz="2200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" t="11709" r="45529" b="37180"/>
          <a:stretch/>
        </p:blipFill>
        <p:spPr bwMode="auto">
          <a:xfrm>
            <a:off x="457200" y="1676400"/>
            <a:ext cx="8244253" cy="448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905000" y="1676400"/>
            <a:ext cx="2057400" cy="381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698477" y="2286000"/>
            <a:ext cx="2057400" cy="381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Callout 5"/>
          <p:cNvSpPr/>
          <p:nvPr/>
        </p:nvSpPr>
        <p:spPr>
          <a:xfrm>
            <a:off x="4038600" y="1755093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326 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50790" y="3917337"/>
            <a:ext cx="692209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4724400"/>
            <a:ext cx="1143000" cy="304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5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search on concept </a:t>
            </a:r>
            <a:r>
              <a:rPr lang="en-US" sz="4000" dirty="0" smtClean="0">
                <a:solidFill>
                  <a:srgbClr val="00B0F0"/>
                </a:solidFill>
              </a:rPr>
              <a:t>theory “technology acceptance” </a:t>
            </a:r>
            <a:r>
              <a:rPr lang="en-US" sz="4000" dirty="0" err="1" smtClean="0">
                <a:solidFill>
                  <a:srgbClr val="00B0F0"/>
                </a:solidFill>
              </a:rPr>
              <a:t>facebook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" t="11966" r="45817" b="31282"/>
          <a:stretch/>
        </p:blipFill>
        <p:spPr bwMode="auto">
          <a:xfrm>
            <a:off x="381000" y="1600200"/>
            <a:ext cx="8249040" cy="49839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</p:pic>
      <p:sp>
        <p:nvSpPr>
          <p:cNvPr id="4" name="Oval 3"/>
          <p:cNvSpPr/>
          <p:nvPr/>
        </p:nvSpPr>
        <p:spPr>
          <a:xfrm>
            <a:off x="1905000" y="1524000"/>
            <a:ext cx="2819400" cy="5334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286640" y="2021793"/>
            <a:ext cx="4343400" cy="533400"/>
          </a:xfrm>
          <a:prstGeom prst="wedgeEllipseCallout">
            <a:avLst>
              <a:gd name="adj1" fmla="val -66086"/>
              <a:gd name="adj2" fmla="val 1393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00B0F0"/>
                </a:solidFill>
              </a:rPr>
              <a:t>78 </a:t>
            </a:r>
            <a:r>
              <a:rPr lang="en-US" b="1" dirty="0" smtClean="0">
                <a:solidFill>
                  <a:srgbClr val="00B0F0"/>
                </a:solidFill>
              </a:rPr>
              <a:t>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905000" y="2133600"/>
            <a:ext cx="1524000" cy="4572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3810000"/>
            <a:ext cx="692209" cy="2286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4648200"/>
            <a:ext cx="1143000" cy="304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20000" y="2667000"/>
            <a:ext cx="1143000" cy="304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7543800" y="3276600"/>
            <a:ext cx="1295400" cy="1066800"/>
          </a:xfrm>
          <a:prstGeom prst="wedgeRoundRectCallout">
            <a:avLst>
              <a:gd name="adj1" fmla="val 11492"/>
              <a:gd name="adj2" fmla="val -70477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Click here to UCT Library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94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directly to article in UCT Library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96" b="48946"/>
          <a:stretch/>
        </p:blipFill>
        <p:spPr bwMode="auto">
          <a:xfrm>
            <a:off x="457200" y="1447800"/>
            <a:ext cx="8212015" cy="525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52400" y="3048000"/>
            <a:ext cx="7924800" cy="8382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343400" y="4495800"/>
            <a:ext cx="692209" cy="304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1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pdf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3" t="6581" r="24135" b="35309"/>
          <a:stretch/>
        </p:blipFill>
        <p:spPr bwMode="auto">
          <a:xfrm>
            <a:off x="457199" y="1524000"/>
            <a:ext cx="8261005" cy="512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858000" y="5638800"/>
            <a:ext cx="1295400" cy="304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8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Narrowing down to the key concept/s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you want to </a:t>
            </a:r>
            <a:r>
              <a:rPr lang="en-US" dirty="0" smtClean="0">
                <a:solidFill>
                  <a:srgbClr val="92D050"/>
                </a:solidFill>
              </a:rPr>
              <a:t>MEASURE, UNDERSTAND and/or EXPLAIN</a:t>
            </a:r>
            <a:r>
              <a:rPr lang="en-US" dirty="0" smtClean="0"/>
              <a:t>? In other words, what is the PHENOMENON in which you are interested?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other researchers been interested in measuring, understanding or explaining this same phenomenon? If so, </a:t>
            </a:r>
            <a:r>
              <a:rPr lang="en-US" dirty="0" smtClean="0">
                <a:solidFill>
                  <a:srgbClr val="92D050"/>
                </a:solidFill>
              </a:rPr>
              <a:t>what word/s did they use to describe this phenomenon – what key CONCEPTS did they use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954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Rauniar</a:t>
            </a:r>
            <a:r>
              <a:rPr lang="en-US" dirty="0" smtClean="0"/>
              <a:t> et al. (2014) concept development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0" t="9828" r="31105" b="26349"/>
          <a:stretch/>
        </p:blipFill>
        <p:spPr bwMode="auto">
          <a:xfrm>
            <a:off x="1447800" y="1524001"/>
            <a:ext cx="6172200" cy="513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94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TIP – There may be more resources at 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120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Scholar search on concept </a:t>
            </a:r>
            <a:r>
              <a:rPr lang="en-US" sz="4000" dirty="0" smtClean="0">
                <a:solidFill>
                  <a:srgbClr val="00B0F0"/>
                </a:solidFill>
              </a:rPr>
              <a:t>theory “technology acceptance” </a:t>
            </a:r>
            <a:r>
              <a:rPr lang="en-US" sz="4000" dirty="0" err="1" smtClean="0">
                <a:solidFill>
                  <a:srgbClr val="00B0F0"/>
                </a:solidFill>
              </a:rPr>
              <a:t>facebook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" t="11966" r="45817" b="31282"/>
          <a:stretch/>
        </p:blipFill>
        <p:spPr bwMode="auto">
          <a:xfrm>
            <a:off x="381000" y="1600200"/>
            <a:ext cx="8249040" cy="49839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</p:pic>
      <p:sp>
        <p:nvSpPr>
          <p:cNvPr id="4" name="Oval 3"/>
          <p:cNvSpPr/>
          <p:nvPr/>
        </p:nvSpPr>
        <p:spPr>
          <a:xfrm>
            <a:off x="1905000" y="1524000"/>
            <a:ext cx="2819400" cy="5334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286640" y="2021793"/>
            <a:ext cx="4343400" cy="533400"/>
          </a:xfrm>
          <a:prstGeom prst="wedgeEllipseCallout">
            <a:avLst>
              <a:gd name="adj1" fmla="val -66086"/>
              <a:gd name="adj2" fmla="val 1393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00B0F0"/>
                </a:solidFill>
              </a:rPr>
              <a:t>78 </a:t>
            </a:r>
            <a:r>
              <a:rPr lang="en-US" b="1" dirty="0" smtClean="0">
                <a:solidFill>
                  <a:srgbClr val="00B0F0"/>
                </a:solidFill>
              </a:rPr>
              <a:t>results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905000" y="2133600"/>
            <a:ext cx="1524000" cy="4572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3810000"/>
            <a:ext cx="692209" cy="2286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4648200"/>
            <a:ext cx="1143000" cy="304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7086600" y="5410200"/>
            <a:ext cx="1752600" cy="1066800"/>
          </a:xfrm>
          <a:prstGeom prst="wedgeRoundRectCallout">
            <a:avLst>
              <a:gd name="adj1" fmla="val -136253"/>
              <a:gd name="adj2" fmla="val -11999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Copy and paste title in search bar on UCT Library page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45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Paste title in search bar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4" t="15245" r="23654" b="26919"/>
          <a:stretch/>
        </p:blipFill>
        <p:spPr bwMode="auto">
          <a:xfrm>
            <a:off x="439616" y="1524000"/>
            <a:ext cx="8240572" cy="508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77496" y="2514600"/>
            <a:ext cx="4323104" cy="5334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865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744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you do the same for the phenomenon that you are planning to investigate!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4555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subTitle" idx="1"/>
          </p:nvPr>
        </p:nvSpPr>
        <p:spPr>
          <a:xfrm>
            <a:off x="1411604" y="3260408"/>
            <a:ext cx="6320790" cy="26231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>
              <a:lnSpc>
                <a:spcPct val="95000"/>
              </a:lnSpc>
              <a:spcBef>
                <a:spcPts val="0"/>
              </a:spcBef>
              <a:buSzPct val="25000"/>
            </a:pPr>
            <a:r>
              <a:rPr lang="en-ZA" sz="320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ZA" sz="3200" b="0" i="0" u="none" strike="noStrike" cap="none" baseline="0" dirty="0" smtClea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95000"/>
              </a:lnSpc>
              <a:spcBef>
                <a:spcPts val="0"/>
              </a:spcBef>
              <a:buSzPct val="25000"/>
            </a:pPr>
            <a:endParaRPr lang="en-ZA" dirty="0"/>
          </a:p>
          <a:p>
            <a:pPr lvl="0">
              <a:lnSpc>
                <a:spcPct val="95000"/>
              </a:lnSpc>
              <a:spcBef>
                <a:spcPts val="0"/>
              </a:spcBef>
              <a:buSzPct val="25000"/>
            </a:pP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work is licensed under a 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Creative Commons Attribution 4.0 International License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ZA" sz="1800" b="0" i="0" u="none" strike="noStrike" cap="none" baseline="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endParaRPr lang="en-ZA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2339751" y="548679"/>
            <a:ext cx="4706303" cy="52629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Written by Cheryl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Hodgkinson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-Williams</a:t>
            </a:r>
            <a:endParaRPr lang="en-US" dirty="0"/>
          </a:p>
          <a:p>
            <a:pPr algn="ctr">
              <a:lnSpc>
                <a:spcPct val="95000"/>
              </a:lnSpc>
            </a:pPr>
            <a:r>
              <a:rPr lang="en-US" u="sng" dirty="0">
                <a:solidFill>
                  <a:srgbClr val="0000FF"/>
                </a:solidFill>
                <a:latin typeface="Arial" pitchFamily="34" charset="0"/>
                <a:hlinkClick r:id="rId4"/>
              </a:rPr>
              <a:t>cheryl.hodgkinson-williams@uct.ac.za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in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2014</a:t>
            </a:r>
            <a:endParaRPr lang="en-ZA"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70" y="3683421"/>
            <a:ext cx="1117460" cy="3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81279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am interested in understanding </a:t>
            </a:r>
            <a:r>
              <a:rPr lang="en-US" dirty="0" smtClean="0">
                <a:solidFill>
                  <a:srgbClr val="00B0F0"/>
                </a:solidFill>
              </a:rPr>
              <a:t>how and under what circumstances university students use Facebook for academic purposes</a:t>
            </a:r>
          </a:p>
          <a:p>
            <a:r>
              <a:rPr lang="en-US" dirty="0" smtClean="0"/>
              <a:t>I suspect that other researchers have looked as this as Facebook is not that new anymore … so I will need to research around “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use of Facebook</a:t>
            </a:r>
            <a:r>
              <a:rPr lang="en-US" dirty="0" smtClean="0"/>
              <a:t>”. </a:t>
            </a:r>
            <a:r>
              <a:rPr lang="en-US" dirty="0"/>
              <a:t>Let me try Google 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86083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Google search on </a:t>
            </a:r>
            <a:r>
              <a:rPr lang="en-US" dirty="0" smtClean="0"/>
              <a:t>concept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use of Facebook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" t="8718" r="58125" b="37094"/>
          <a:stretch/>
        </p:blipFill>
        <p:spPr bwMode="auto">
          <a:xfrm>
            <a:off x="1134208" y="1561243"/>
            <a:ext cx="6866792" cy="506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4451783" y="2286000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10 090 000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000 results</a:t>
            </a:r>
          </a:p>
          <a:p>
            <a:pPr algn="ctr"/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905000" y="2514600"/>
            <a:ext cx="2590800" cy="4572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381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This is too broad!  Maybe </a:t>
            </a:r>
            <a:r>
              <a:rPr lang="en-US" dirty="0" smtClean="0"/>
              <a:t>a more abstract term to describe use of technology -“technology </a:t>
            </a:r>
            <a:r>
              <a:rPr lang="en-US" dirty="0"/>
              <a:t>acceptance”? </a:t>
            </a:r>
            <a:r>
              <a:rPr lang="en-US" dirty="0" smtClean="0"/>
              <a:t>Let </a:t>
            </a:r>
            <a:r>
              <a:rPr lang="en-US" dirty="0"/>
              <a:t>me try Google again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132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Google search on concept </a:t>
            </a:r>
            <a:r>
              <a:rPr lang="en-US" dirty="0">
                <a:solidFill>
                  <a:schemeClr val="accent2"/>
                </a:solidFill>
              </a:rPr>
              <a:t>technology acceptance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" t="8889" r="58510" b="44701"/>
          <a:stretch/>
        </p:blipFill>
        <p:spPr bwMode="auto">
          <a:xfrm>
            <a:off x="720968" y="1626577"/>
            <a:ext cx="7508632" cy="4774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4451783" y="2286000"/>
            <a:ext cx="4343400" cy="533400"/>
          </a:xfrm>
          <a:prstGeom prst="wedgeEllipseCallout">
            <a:avLst>
              <a:gd name="adj1" fmla="val -52904"/>
              <a:gd name="adj2" fmla="val 74811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205 000 </a:t>
            </a:r>
            <a:r>
              <a:rPr lang="en-US" b="1" dirty="0" smtClean="0">
                <a:solidFill>
                  <a:schemeClr val="accent2"/>
                </a:solidFill>
              </a:rPr>
              <a:t>000 results</a:t>
            </a:r>
          </a:p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752600" y="2667000"/>
            <a:ext cx="2590800" cy="457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3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Far too many hits and still too general – maybe Google Scholar?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TIP: Access Google Scholar through UCT Library Portal and there will be MANY more links (NOT all though) to resources in the UCT Library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2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UCT Libraries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1" t="7692" r="24086" b="35215"/>
          <a:stretch/>
        </p:blipFill>
        <p:spPr bwMode="auto">
          <a:xfrm>
            <a:off x="457200" y="1524000"/>
            <a:ext cx="8183932" cy="4987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638800" y="44958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2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 Search &amp; Find</a:t>
            </a:r>
            <a:br>
              <a:rPr lang="en-US" dirty="0" smtClean="0"/>
            </a:br>
            <a:r>
              <a:rPr lang="en-US" dirty="0" smtClean="0"/>
              <a:t>Select Databases by Platform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9" t="8034" r="24038" b="38091"/>
          <a:stretch/>
        </p:blipFill>
        <p:spPr bwMode="auto">
          <a:xfrm>
            <a:off x="457201" y="1600200"/>
            <a:ext cx="8178938" cy="470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04800" y="22098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7201" y="3647342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5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3277</TotalTime>
  <Words>416</Words>
  <Application>Microsoft Office PowerPoint</Application>
  <PresentationFormat>On-screen Show (4:3)</PresentationFormat>
  <Paragraphs>60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3. Concepts and empirical research Class Activity 1</vt:lpstr>
      <vt:lpstr>Narrowing down to the key concept/s</vt:lpstr>
      <vt:lpstr>An example</vt:lpstr>
      <vt:lpstr>Google search on concept use of Facebook </vt:lpstr>
      <vt:lpstr>This is too broad!  Maybe a more abstract term to describe use of technology -“technology acceptance”? Let me try Google again …</vt:lpstr>
      <vt:lpstr>Google search on concept technology acceptance</vt:lpstr>
      <vt:lpstr>Far too many hits and still too general – maybe Google Scholar?  TIP: Access Google Scholar through UCT Library Portal and there will be MANY more links (NOT all though) to resources in the UCT Library</vt:lpstr>
      <vt:lpstr>Access UCT Libraries</vt:lpstr>
      <vt:lpstr>Select Search &amp; Find Select Databases by Platform</vt:lpstr>
      <vt:lpstr>Select Google Scholar</vt:lpstr>
      <vt:lpstr>Google Scholar (via UCT) search on concept technology acceptance</vt:lpstr>
      <vt:lpstr>Google Scholar search on concept “technology acceptance”</vt:lpstr>
      <vt:lpstr>I want articles that link the concepts to a theory and make the underlying theory explicit! So I best add “theory” as well!</vt:lpstr>
      <vt:lpstr>Google Scholar search on concept theory “technology acceptance”</vt:lpstr>
      <vt:lpstr>I want to “build on the work of others”, so I will look for the most recent resources 1st</vt:lpstr>
      <vt:lpstr>Google Scholar search on concept theory “technology acceptance” (Since 2014)</vt:lpstr>
      <vt:lpstr>Google Scholar search on concept theory “technology acceptance” facebook</vt:lpstr>
      <vt:lpstr>Link directly to article in UCT Library</vt:lpstr>
      <vt:lpstr>Download pdf</vt:lpstr>
      <vt:lpstr>Rauniar et al. (2014) concept development</vt:lpstr>
      <vt:lpstr>TIP – There may be more resources at UCT</vt:lpstr>
      <vt:lpstr>Google Scholar search on concept theory “technology acceptance” facebook</vt:lpstr>
      <vt:lpstr>Paste title in search bar</vt:lpstr>
      <vt:lpstr>PowerPoint Presentation</vt:lpstr>
      <vt:lpstr>Now you do the same for the phenomenon that you are planning to investigate!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Cheryl-Ann Hodgkinson-Williams</dc:creator>
  <cp:lastModifiedBy>Cheryl-Ann Hodgkinson-Williams</cp:lastModifiedBy>
  <cp:revision>28</cp:revision>
  <dcterms:created xsi:type="dcterms:W3CDTF">2014-01-23T10:43:48Z</dcterms:created>
  <dcterms:modified xsi:type="dcterms:W3CDTF">2014-01-29T07:52:59Z</dcterms:modified>
</cp:coreProperties>
</file>