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xlsx" ContentType="application/vnd.openxmlformats-officedocument.spreadsheetml.sheet"/>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95" r:id="rId3"/>
    <p:sldId id="291" r:id="rId4"/>
    <p:sldId id="292" r:id="rId5"/>
    <p:sldId id="265" r:id="rId6"/>
    <p:sldId id="264" r:id="rId7"/>
    <p:sldId id="266" r:id="rId8"/>
    <p:sldId id="259" r:id="rId9"/>
    <p:sldId id="300" r:id="rId10"/>
    <p:sldId id="273" r:id="rId11"/>
    <p:sldId id="277" r:id="rId12"/>
    <p:sldId id="312" r:id="rId13"/>
    <p:sldId id="269" r:id="rId14"/>
    <p:sldId id="270" r:id="rId15"/>
    <p:sldId id="296" r:id="rId16"/>
    <p:sldId id="311" r:id="rId17"/>
    <p:sldId id="307" r:id="rId18"/>
    <p:sldId id="308" r:id="rId19"/>
    <p:sldId id="304" r:id="rId20"/>
    <p:sldId id="261" r:id="rId21"/>
    <p:sldId id="281" r:id="rId22"/>
    <p:sldId id="278" r:id="rId23"/>
    <p:sldId id="298" r:id="rId24"/>
    <p:sldId id="293" r:id="rId25"/>
    <p:sldId id="309" r:id="rId26"/>
    <p:sldId id="282" r:id="rId27"/>
    <p:sldId id="302" r:id="rId28"/>
    <p:sldId id="294" r:id="rId29"/>
    <p:sldId id="283" r:id="rId30"/>
    <p:sldId id="310" r:id="rId31"/>
    <p:sldId id="279" r:id="rId32"/>
    <p:sldId id="284" r:id="rId33"/>
    <p:sldId id="301" r:id="rId34"/>
    <p:sldId id="303" r:id="rId35"/>
    <p:sldId id="285" r:id="rId36"/>
    <p:sldId id="290" r:id="rId37"/>
    <p:sldId id="286" r:id="rId38"/>
    <p:sldId id="287" r:id="rId39"/>
    <p:sldId id="299"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0" autoAdjust="0"/>
    <p:restoredTop sz="93178" autoAdjust="0"/>
  </p:normalViewPr>
  <p:slideViewPr>
    <p:cSldViewPr>
      <p:cViewPr varScale="1">
        <p:scale>
          <a:sx n="82" d="100"/>
          <a:sy n="82" d="100"/>
        </p:scale>
        <p:origin x="-1288"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glendacox\Documents\ROER4D\SA%20Comparison%20of%203%20universities%20(03312015).xls"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Microsoft Sans Serif"/>
                <a:ea typeface="Microsoft Sans Serif"/>
                <a:cs typeface="Microsoft Sans Serif"/>
              </a:defRPr>
            </a:pPr>
            <a:r>
              <a:rPr lang="en-ZA" sz="1800" dirty="0"/>
              <a:t>Have you used OER previously?</a:t>
            </a:r>
          </a:p>
        </c:rich>
      </c:tx>
      <c:layout>
        <c:manualLayout>
          <c:xMode val="edge"/>
          <c:yMode val="edge"/>
          <c:x val="0.0778764850142746"/>
          <c:y val="0.0207174552307844"/>
        </c:manualLayout>
      </c:layout>
      <c:overlay val="0"/>
      <c:spPr>
        <a:noFill/>
        <a:ln w="25400">
          <a:noFill/>
        </a:ln>
      </c:spPr>
    </c:title>
    <c:autoTitleDeleted val="0"/>
    <c:plotArea>
      <c:layout>
        <c:manualLayout>
          <c:layoutTarget val="inner"/>
          <c:xMode val="edge"/>
          <c:yMode val="edge"/>
          <c:x val="0.0674342105263158"/>
          <c:y val="0.182353203057794"/>
          <c:w val="0.710526315789474"/>
          <c:h val="0.685295101813967"/>
        </c:manualLayout>
      </c:layout>
      <c:barChart>
        <c:barDir val="col"/>
        <c:grouping val="stacked"/>
        <c:varyColors val="0"/>
        <c:ser>
          <c:idx val="0"/>
          <c:order val="0"/>
          <c:tx>
            <c:v>UNISA</c:v>
          </c:tx>
          <c:spPr>
            <a:solidFill>
              <a:srgbClr val="9999FF"/>
            </a:solidFill>
            <a:ln w="12700">
              <a:solidFill>
                <a:srgbClr val="000000"/>
              </a:solidFill>
              <a:prstDash val="solid"/>
            </a:ln>
          </c:spPr>
          <c:invertIfNegative val="0"/>
          <c:cat>
            <c:strRef>
              <c:f>'Question 12'!$A$5:$A$6</c:f>
              <c:strCache>
                <c:ptCount val="2"/>
                <c:pt idx="0">
                  <c:v>Yes</c:v>
                </c:pt>
                <c:pt idx="1">
                  <c:v>No</c:v>
                </c:pt>
              </c:strCache>
            </c:strRef>
          </c:cat>
          <c:val>
            <c:numRef>
              <c:f>'Question 12'!$E$5:$E$6</c:f>
              <c:numCache>
                <c:formatCode>General</c:formatCode>
                <c:ptCount val="2"/>
                <c:pt idx="0">
                  <c:v>5.0</c:v>
                </c:pt>
                <c:pt idx="1">
                  <c:v>9.0</c:v>
                </c:pt>
              </c:numCache>
            </c:numRef>
          </c:val>
        </c:ser>
        <c:ser>
          <c:idx val="1"/>
          <c:order val="1"/>
          <c:tx>
            <c:v>U of Fort Hare</c:v>
          </c:tx>
          <c:spPr>
            <a:solidFill>
              <a:srgbClr val="993366"/>
            </a:solidFill>
            <a:ln w="12700">
              <a:solidFill>
                <a:srgbClr val="000000"/>
              </a:solidFill>
              <a:prstDash val="solid"/>
            </a:ln>
          </c:spPr>
          <c:invertIfNegative val="0"/>
          <c:cat>
            <c:strRef>
              <c:f>'Question 12'!$A$5:$A$6</c:f>
              <c:strCache>
                <c:ptCount val="2"/>
                <c:pt idx="0">
                  <c:v>Yes</c:v>
                </c:pt>
                <c:pt idx="1">
                  <c:v>No</c:v>
                </c:pt>
              </c:strCache>
            </c:strRef>
          </c:cat>
          <c:val>
            <c:numRef>
              <c:f>'Question 12'!$D$5:$D$6</c:f>
              <c:numCache>
                <c:formatCode>General</c:formatCode>
                <c:ptCount val="2"/>
                <c:pt idx="0">
                  <c:v>1.0</c:v>
                </c:pt>
                <c:pt idx="1">
                  <c:v>7.0</c:v>
                </c:pt>
              </c:numCache>
            </c:numRef>
          </c:val>
        </c:ser>
        <c:ser>
          <c:idx val="2"/>
          <c:order val="2"/>
          <c:tx>
            <c:v>U of Cape Town</c:v>
          </c:tx>
          <c:spPr>
            <a:solidFill>
              <a:srgbClr val="FFFFCC"/>
            </a:solidFill>
            <a:ln w="12700">
              <a:solidFill>
                <a:srgbClr val="000000"/>
              </a:solidFill>
              <a:prstDash val="solid"/>
            </a:ln>
          </c:spPr>
          <c:invertIfNegative val="0"/>
          <c:cat>
            <c:strRef>
              <c:f>'Question 12'!$A$5:$A$6</c:f>
              <c:strCache>
                <c:ptCount val="2"/>
                <c:pt idx="0">
                  <c:v>Yes</c:v>
                </c:pt>
                <c:pt idx="1">
                  <c:v>No</c:v>
                </c:pt>
              </c:strCache>
            </c:strRef>
          </c:cat>
          <c:val>
            <c:numRef>
              <c:f>'Question 12'!$C$5:$C$6</c:f>
              <c:numCache>
                <c:formatCode>General</c:formatCode>
                <c:ptCount val="2"/>
                <c:pt idx="0">
                  <c:v>6.0</c:v>
                </c:pt>
                <c:pt idx="1">
                  <c:v>5.0</c:v>
                </c:pt>
              </c:numCache>
            </c:numRef>
          </c:val>
        </c:ser>
        <c:dLbls>
          <c:showLegendKey val="0"/>
          <c:showVal val="0"/>
          <c:showCatName val="0"/>
          <c:showSerName val="0"/>
          <c:showPercent val="0"/>
          <c:showBubbleSize val="0"/>
        </c:dLbls>
        <c:gapWidth val="150"/>
        <c:overlap val="100"/>
        <c:axId val="-2135502216"/>
        <c:axId val="-2135498904"/>
      </c:barChart>
      <c:catAx>
        <c:axId val="-2135502216"/>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2000" b="0" i="0" u="none" strike="noStrike" baseline="0">
                <a:solidFill>
                  <a:srgbClr val="000000"/>
                </a:solidFill>
                <a:latin typeface="Microsoft Sans Serif"/>
                <a:ea typeface="Microsoft Sans Serif"/>
                <a:cs typeface="Microsoft Sans Serif"/>
              </a:defRPr>
            </a:pPr>
            <a:endParaRPr lang="en-US"/>
          </a:p>
        </c:txPr>
        <c:crossAx val="-2135498904"/>
        <c:crosses val="autoZero"/>
        <c:auto val="1"/>
        <c:lblAlgn val="ctr"/>
        <c:lblOffset val="100"/>
        <c:tickLblSkip val="1"/>
        <c:tickMarkSkip val="1"/>
        <c:noMultiLvlLbl val="0"/>
      </c:catAx>
      <c:valAx>
        <c:axId val="-2135498904"/>
        <c:scaling>
          <c:orientation val="minMax"/>
        </c:scaling>
        <c:delete val="0"/>
        <c:axPos val="l"/>
        <c:majorGridlines>
          <c:spPr>
            <a:ln w="3175">
              <a:solidFill>
                <a:srgbClr val="000000"/>
              </a:solidFill>
              <a:prstDash val="solid"/>
            </a:ln>
          </c:spPr>
        </c:majorGridlines>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Microsoft Sans Serif"/>
                <a:ea typeface="Microsoft Sans Serif"/>
                <a:cs typeface="Microsoft Sans Serif"/>
              </a:defRPr>
            </a:pPr>
            <a:endParaRPr lang="en-US"/>
          </a:p>
        </c:txPr>
        <c:crossAx val="-2135502216"/>
        <c:crossesAt val="1.0"/>
        <c:crossBetween val="between"/>
      </c:valAx>
      <c:spPr>
        <a:solidFill>
          <a:srgbClr val="EEEEEE"/>
        </a:solidFill>
        <a:ln w="25400">
          <a:noFill/>
        </a:ln>
      </c:spPr>
    </c:plotArea>
    <c:legend>
      <c:legendPos val="r"/>
      <c:layout>
        <c:manualLayout>
          <c:xMode val="edge"/>
          <c:yMode val="edge"/>
          <c:x val="0.796052631578947"/>
          <c:y val="0.43235356208864"/>
          <c:w val="0.198911543800886"/>
          <c:h val="0.312138592314914"/>
        </c:manualLayout>
      </c:layout>
      <c:overlay val="0"/>
      <c:spPr>
        <a:solidFill>
          <a:srgbClr val="FFFFFF"/>
        </a:solidFill>
        <a:ln w="3175">
          <a:solidFill>
            <a:srgbClr val="000000"/>
          </a:solidFill>
          <a:prstDash val="solid"/>
        </a:ln>
      </c:spPr>
      <c:txPr>
        <a:bodyPr/>
        <a:lstStyle/>
        <a:p>
          <a:pPr>
            <a:defRPr sz="1100" b="0" i="0" u="none" strike="noStrike" baseline="0">
              <a:solidFill>
                <a:srgbClr val="000000"/>
              </a:solidFill>
              <a:latin typeface="Microsoft Sans Serif"/>
              <a:ea typeface="Microsoft Sans Serif"/>
              <a:cs typeface="Microsoft Sans Serif"/>
            </a:defRPr>
          </a:pPr>
          <a:endParaRPr lang="en-US"/>
        </a:p>
      </c:txPr>
    </c:legend>
    <c:plotVisOnly val="1"/>
    <c:dispBlanksAs val="gap"/>
    <c:showDLblsOverMax val="0"/>
  </c:chart>
  <c:spPr>
    <a:solidFill>
      <a:srgbClr val="EEEEEE"/>
    </a:solidFill>
    <a:ln w="3175">
      <a:solidFill>
        <a:srgbClr val="000000"/>
      </a:solidFill>
      <a:prstDash val="solid"/>
    </a:ln>
  </c:spPr>
  <c:txPr>
    <a:bodyPr/>
    <a:lstStyle/>
    <a:p>
      <a:pPr>
        <a:defRPr sz="1000" b="0" i="0" u="none" strike="noStrike" baseline="0">
          <a:solidFill>
            <a:srgbClr val="000000"/>
          </a:solidFill>
          <a:latin typeface="Microsoft Sans Serif"/>
          <a:ea typeface="Microsoft Sans Serif"/>
          <a:cs typeface="Microsoft Sans Serif"/>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800" b="1" i="0" u="none" strike="noStrike" baseline="0">
                <a:solidFill>
                  <a:srgbClr val="000000"/>
                </a:solidFill>
                <a:latin typeface="Microsoft Sans Serif"/>
                <a:ea typeface="Microsoft Sans Serif"/>
                <a:cs typeface="Microsoft Sans Serif"/>
              </a:defRPr>
            </a:pPr>
            <a:r>
              <a:rPr lang="en-ZA" sz="1800" dirty="0"/>
              <a:t>Have you contributed OER previously?</a:t>
            </a:r>
          </a:p>
        </c:rich>
      </c:tx>
      <c:layout>
        <c:manualLayout>
          <c:xMode val="edge"/>
          <c:yMode val="edge"/>
          <c:x val="0.115360702384257"/>
          <c:y val="0.0208967711070652"/>
        </c:manualLayout>
      </c:layout>
      <c:overlay val="0"/>
      <c:spPr>
        <a:noFill/>
        <a:ln w="25400">
          <a:noFill/>
        </a:ln>
      </c:spPr>
    </c:title>
    <c:autoTitleDeleted val="0"/>
    <c:plotArea>
      <c:layout>
        <c:manualLayout>
          <c:layoutTarget val="inner"/>
          <c:xMode val="edge"/>
          <c:yMode val="edge"/>
          <c:x val="0.0674342105263158"/>
          <c:y val="0.182353203057794"/>
          <c:w val="0.710526315789474"/>
          <c:h val="0.685295101813967"/>
        </c:manualLayout>
      </c:layout>
      <c:barChart>
        <c:barDir val="col"/>
        <c:grouping val="stacked"/>
        <c:varyColors val="0"/>
        <c:ser>
          <c:idx val="0"/>
          <c:order val="0"/>
          <c:tx>
            <c:v>UNISA</c:v>
          </c:tx>
          <c:spPr>
            <a:solidFill>
              <a:srgbClr val="9999FF"/>
            </a:solidFill>
            <a:ln w="12700">
              <a:solidFill>
                <a:srgbClr val="000000"/>
              </a:solidFill>
              <a:prstDash val="solid"/>
            </a:ln>
          </c:spPr>
          <c:invertIfNegative val="0"/>
          <c:cat>
            <c:strRef>
              <c:f>'Question 13'!$A$5:$A$6</c:f>
              <c:strCache>
                <c:ptCount val="2"/>
                <c:pt idx="0">
                  <c:v>Yes</c:v>
                </c:pt>
                <c:pt idx="1">
                  <c:v>No</c:v>
                </c:pt>
              </c:strCache>
            </c:strRef>
          </c:cat>
          <c:val>
            <c:numRef>
              <c:f>'Question 13'!$E$5:$E$6</c:f>
              <c:numCache>
                <c:formatCode>General</c:formatCode>
                <c:ptCount val="2"/>
                <c:pt idx="0">
                  <c:v>2.0</c:v>
                </c:pt>
                <c:pt idx="1">
                  <c:v>11.0</c:v>
                </c:pt>
              </c:numCache>
            </c:numRef>
          </c:val>
        </c:ser>
        <c:ser>
          <c:idx val="1"/>
          <c:order val="1"/>
          <c:tx>
            <c:v>U of Fort Hare</c:v>
          </c:tx>
          <c:spPr>
            <a:solidFill>
              <a:srgbClr val="993366"/>
            </a:solidFill>
            <a:ln w="12700">
              <a:solidFill>
                <a:srgbClr val="000000"/>
              </a:solidFill>
              <a:prstDash val="solid"/>
            </a:ln>
          </c:spPr>
          <c:invertIfNegative val="0"/>
          <c:cat>
            <c:strRef>
              <c:f>'Question 13'!$A$5:$A$6</c:f>
              <c:strCache>
                <c:ptCount val="2"/>
                <c:pt idx="0">
                  <c:v>Yes</c:v>
                </c:pt>
                <c:pt idx="1">
                  <c:v>No</c:v>
                </c:pt>
              </c:strCache>
            </c:strRef>
          </c:cat>
          <c:val>
            <c:numRef>
              <c:f>'Question 13'!$D$5:$D$6</c:f>
              <c:numCache>
                <c:formatCode>General</c:formatCode>
                <c:ptCount val="2"/>
                <c:pt idx="0">
                  <c:v>0.0</c:v>
                </c:pt>
                <c:pt idx="1">
                  <c:v>8.0</c:v>
                </c:pt>
              </c:numCache>
            </c:numRef>
          </c:val>
        </c:ser>
        <c:ser>
          <c:idx val="2"/>
          <c:order val="2"/>
          <c:tx>
            <c:v>U of Cape Town</c:v>
          </c:tx>
          <c:spPr>
            <a:solidFill>
              <a:srgbClr val="FFFFCC"/>
            </a:solidFill>
            <a:ln w="12700">
              <a:solidFill>
                <a:srgbClr val="000000"/>
              </a:solidFill>
              <a:prstDash val="solid"/>
            </a:ln>
          </c:spPr>
          <c:invertIfNegative val="0"/>
          <c:cat>
            <c:strRef>
              <c:f>'Question 13'!$A$5:$A$6</c:f>
              <c:strCache>
                <c:ptCount val="2"/>
                <c:pt idx="0">
                  <c:v>Yes</c:v>
                </c:pt>
                <c:pt idx="1">
                  <c:v>No</c:v>
                </c:pt>
              </c:strCache>
            </c:strRef>
          </c:cat>
          <c:val>
            <c:numRef>
              <c:f>'Question 13'!$C$5:$C$6</c:f>
              <c:numCache>
                <c:formatCode>General</c:formatCode>
                <c:ptCount val="2"/>
                <c:pt idx="0">
                  <c:v>1.0</c:v>
                </c:pt>
                <c:pt idx="1">
                  <c:v>10.0</c:v>
                </c:pt>
              </c:numCache>
            </c:numRef>
          </c:val>
        </c:ser>
        <c:dLbls>
          <c:showLegendKey val="0"/>
          <c:showVal val="0"/>
          <c:showCatName val="0"/>
          <c:showSerName val="0"/>
          <c:showPercent val="0"/>
          <c:showBubbleSize val="0"/>
        </c:dLbls>
        <c:gapWidth val="150"/>
        <c:overlap val="100"/>
        <c:axId val="-2135547368"/>
        <c:axId val="-2135575672"/>
      </c:barChart>
      <c:catAx>
        <c:axId val="-2135547368"/>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2000" b="0" i="0" u="none" strike="noStrike" baseline="0">
                <a:solidFill>
                  <a:srgbClr val="000000"/>
                </a:solidFill>
                <a:latin typeface="Microsoft Sans Serif"/>
                <a:ea typeface="Microsoft Sans Serif"/>
                <a:cs typeface="Microsoft Sans Serif"/>
              </a:defRPr>
            </a:pPr>
            <a:endParaRPr lang="en-US"/>
          </a:p>
        </c:txPr>
        <c:crossAx val="-2135575672"/>
        <c:crosses val="autoZero"/>
        <c:auto val="1"/>
        <c:lblAlgn val="ctr"/>
        <c:lblOffset val="100"/>
        <c:tickLblSkip val="1"/>
        <c:tickMarkSkip val="1"/>
        <c:noMultiLvlLbl val="0"/>
      </c:catAx>
      <c:valAx>
        <c:axId val="-2135575672"/>
        <c:scaling>
          <c:orientation val="minMax"/>
        </c:scaling>
        <c:delete val="0"/>
        <c:axPos val="l"/>
        <c:majorGridlines>
          <c:spPr>
            <a:ln w="3175">
              <a:solidFill>
                <a:srgbClr val="000000"/>
              </a:solidFill>
              <a:prstDash val="solid"/>
            </a:ln>
          </c:spPr>
        </c:majorGridlines>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Microsoft Sans Serif"/>
                <a:ea typeface="Microsoft Sans Serif"/>
                <a:cs typeface="Microsoft Sans Serif"/>
              </a:defRPr>
            </a:pPr>
            <a:endParaRPr lang="en-US"/>
          </a:p>
        </c:txPr>
        <c:crossAx val="-2135547368"/>
        <c:crossesAt val="1.0"/>
        <c:crossBetween val="between"/>
      </c:valAx>
      <c:spPr>
        <a:solidFill>
          <a:srgbClr val="EEEEEE"/>
        </a:solidFill>
        <a:ln w="25400">
          <a:noFill/>
        </a:ln>
      </c:spPr>
    </c:plotArea>
    <c:legend>
      <c:legendPos val="r"/>
      <c:layout>
        <c:manualLayout>
          <c:xMode val="edge"/>
          <c:yMode val="edge"/>
          <c:x val="0.796052631578947"/>
          <c:y val="0.43235356208864"/>
          <c:w val="0.196494817202736"/>
          <c:h val="0.32141241676095"/>
        </c:manualLayout>
      </c:layout>
      <c:overlay val="0"/>
      <c:spPr>
        <a:solidFill>
          <a:srgbClr val="FFFFFF"/>
        </a:solidFill>
        <a:ln w="3175">
          <a:solidFill>
            <a:srgbClr val="000000"/>
          </a:solidFill>
          <a:prstDash val="solid"/>
        </a:ln>
      </c:spPr>
      <c:txPr>
        <a:bodyPr/>
        <a:lstStyle/>
        <a:p>
          <a:pPr>
            <a:defRPr sz="1100" b="0" i="0" u="none" strike="noStrike" baseline="0">
              <a:solidFill>
                <a:srgbClr val="000000"/>
              </a:solidFill>
              <a:latin typeface="Microsoft Sans Serif"/>
              <a:ea typeface="Microsoft Sans Serif"/>
              <a:cs typeface="Microsoft Sans Serif"/>
            </a:defRPr>
          </a:pPr>
          <a:endParaRPr lang="en-US"/>
        </a:p>
      </c:txPr>
    </c:legend>
    <c:plotVisOnly val="1"/>
    <c:dispBlanksAs val="gap"/>
    <c:showDLblsOverMax val="0"/>
  </c:chart>
  <c:spPr>
    <a:solidFill>
      <a:srgbClr val="EEEEEE"/>
    </a:solidFill>
    <a:ln w="3175">
      <a:solidFill>
        <a:srgbClr val="000000"/>
      </a:solidFill>
      <a:prstDash val="solid"/>
    </a:ln>
  </c:spPr>
  <c:txPr>
    <a:bodyPr/>
    <a:lstStyle/>
    <a:p>
      <a:pPr>
        <a:defRPr sz="1000" b="0" i="0" u="none" strike="noStrike" baseline="0">
          <a:solidFill>
            <a:srgbClr val="000000"/>
          </a:solidFill>
          <a:latin typeface="Microsoft Sans Serif"/>
          <a:ea typeface="Microsoft Sans Serif"/>
          <a:cs typeface="Microsoft Sans Serif"/>
        </a:defRPr>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CFA4EF-0A9F-4164-AC3E-5BA3B27ED4ED}" type="doc">
      <dgm:prSet loTypeId="urn:microsoft.com/office/officeart/2005/8/layout/venn1" loCatId="relationship" qsTypeId="urn:microsoft.com/office/officeart/2005/8/quickstyle/simple1" qsCatId="simple" csTypeId="urn:microsoft.com/office/officeart/2005/8/colors/accent1_2" csCatId="accent1" phldr="1"/>
      <dgm:spPr/>
    </dgm:pt>
    <dgm:pt modelId="{ACA9B092-2FFB-403A-B560-E7F7C2E22B03}">
      <dgm:prSet phldrT="[Text]"/>
      <dgm:spPr/>
      <dgm:t>
        <a:bodyPr/>
        <a:lstStyle/>
        <a:p>
          <a:r>
            <a:rPr lang="en-ZA" dirty="0" smtClean="0"/>
            <a:t>Introduction to OER and Creative Commons Workshop</a:t>
          </a:r>
          <a:endParaRPr lang="en-ZA" dirty="0"/>
        </a:p>
      </dgm:t>
    </dgm:pt>
    <dgm:pt modelId="{F5F7649A-712E-4D74-9FE9-3FA30A252CFF}" type="parTrans" cxnId="{279B81B3-A6CD-46F1-B53E-F5F155D24DF7}">
      <dgm:prSet/>
      <dgm:spPr/>
      <dgm:t>
        <a:bodyPr/>
        <a:lstStyle/>
        <a:p>
          <a:endParaRPr lang="en-ZA"/>
        </a:p>
      </dgm:t>
    </dgm:pt>
    <dgm:pt modelId="{59250C2A-DD18-4DB7-B60C-EC59090F1A8C}" type="sibTrans" cxnId="{279B81B3-A6CD-46F1-B53E-F5F155D24DF7}">
      <dgm:prSet/>
      <dgm:spPr/>
      <dgm:t>
        <a:bodyPr/>
        <a:lstStyle/>
        <a:p>
          <a:endParaRPr lang="en-ZA"/>
        </a:p>
      </dgm:t>
    </dgm:pt>
    <dgm:pt modelId="{F5D549AF-5327-4430-840A-FE716DC7E9E5}">
      <dgm:prSet phldrT="[Text]"/>
      <dgm:spPr/>
      <dgm:t>
        <a:bodyPr/>
        <a:lstStyle/>
        <a:p>
          <a:r>
            <a:rPr lang="en-ZA" dirty="0" smtClean="0"/>
            <a:t>6 Interviews (collaboratively developed, in depth)</a:t>
          </a:r>
          <a:endParaRPr lang="en-ZA" dirty="0"/>
        </a:p>
      </dgm:t>
    </dgm:pt>
    <dgm:pt modelId="{600F6C6C-E85C-4602-A46D-04E686B62EAE}" type="parTrans" cxnId="{D3CE681B-B573-4F0B-9821-A89296EB3B11}">
      <dgm:prSet/>
      <dgm:spPr/>
      <dgm:t>
        <a:bodyPr/>
        <a:lstStyle/>
        <a:p>
          <a:endParaRPr lang="en-ZA"/>
        </a:p>
      </dgm:t>
    </dgm:pt>
    <dgm:pt modelId="{97CB71B1-B75F-41B7-8211-7CDD5CDAB193}" type="sibTrans" cxnId="{D3CE681B-B573-4F0B-9821-A89296EB3B11}">
      <dgm:prSet/>
      <dgm:spPr/>
      <dgm:t>
        <a:bodyPr/>
        <a:lstStyle/>
        <a:p>
          <a:endParaRPr lang="en-ZA"/>
        </a:p>
      </dgm:t>
    </dgm:pt>
    <dgm:pt modelId="{55FF032B-038F-40BC-ABE0-DF53E41F0E7C}">
      <dgm:prSet phldrT="[Text]"/>
      <dgm:spPr/>
      <dgm:t>
        <a:bodyPr/>
        <a:lstStyle/>
        <a:p>
          <a:r>
            <a:rPr lang="en-ZA" dirty="0" smtClean="0"/>
            <a:t>Attitudes survey (developed by colleagues in India)</a:t>
          </a:r>
          <a:endParaRPr lang="en-ZA" dirty="0"/>
        </a:p>
      </dgm:t>
    </dgm:pt>
    <dgm:pt modelId="{4F66496B-5B34-4D81-AD9C-D36F3EA380D9}" type="parTrans" cxnId="{7CF408A8-C3F7-43C5-83D6-A12D9CBF3C07}">
      <dgm:prSet/>
      <dgm:spPr/>
      <dgm:t>
        <a:bodyPr/>
        <a:lstStyle/>
        <a:p>
          <a:endParaRPr lang="en-ZA"/>
        </a:p>
      </dgm:t>
    </dgm:pt>
    <dgm:pt modelId="{003AE626-D0FA-4D81-A829-BBEF083DAF83}" type="sibTrans" cxnId="{7CF408A8-C3F7-43C5-83D6-A12D9CBF3C07}">
      <dgm:prSet/>
      <dgm:spPr/>
      <dgm:t>
        <a:bodyPr/>
        <a:lstStyle/>
        <a:p>
          <a:endParaRPr lang="en-ZA"/>
        </a:p>
      </dgm:t>
    </dgm:pt>
    <dgm:pt modelId="{FA568E42-D2F4-4642-8900-594E5531132C}" type="pres">
      <dgm:prSet presAssocID="{3CCFA4EF-0A9F-4164-AC3E-5BA3B27ED4ED}" presName="compositeShape" presStyleCnt="0">
        <dgm:presLayoutVars>
          <dgm:chMax val="7"/>
          <dgm:dir/>
          <dgm:resizeHandles val="exact"/>
        </dgm:presLayoutVars>
      </dgm:prSet>
      <dgm:spPr/>
    </dgm:pt>
    <dgm:pt modelId="{AB8CD2CB-2448-4AB8-846D-B81B515E5146}" type="pres">
      <dgm:prSet presAssocID="{ACA9B092-2FFB-403A-B560-E7F7C2E22B03}" presName="circ1" presStyleLbl="vennNode1" presStyleIdx="0" presStyleCnt="3"/>
      <dgm:spPr/>
      <dgm:t>
        <a:bodyPr/>
        <a:lstStyle/>
        <a:p>
          <a:endParaRPr lang="en-ZA"/>
        </a:p>
      </dgm:t>
    </dgm:pt>
    <dgm:pt modelId="{DDAC7EB5-9889-42F2-82D7-289B400B3B60}" type="pres">
      <dgm:prSet presAssocID="{ACA9B092-2FFB-403A-B560-E7F7C2E22B03}" presName="circ1Tx" presStyleLbl="revTx" presStyleIdx="0" presStyleCnt="0">
        <dgm:presLayoutVars>
          <dgm:chMax val="0"/>
          <dgm:chPref val="0"/>
          <dgm:bulletEnabled val="1"/>
        </dgm:presLayoutVars>
      </dgm:prSet>
      <dgm:spPr/>
      <dgm:t>
        <a:bodyPr/>
        <a:lstStyle/>
        <a:p>
          <a:endParaRPr lang="en-ZA"/>
        </a:p>
      </dgm:t>
    </dgm:pt>
    <dgm:pt modelId="{0CC1C09F-F668-4CB8-BEA1-F4D1631AB70D}" type="pres">
      <dgm:prSet presAssocID="{F5D549AF-5327-4430-840A-FE716DC7E9E5}" presName="circ2" presStyleLbl="vennNode1" presStyleIdx="1" presStyleCnt="3"/>
      <dgm:spPr/>
      <dgm:t>
        <a:bodyPr/>
        <a:lstStyle/>
        <a:p>
          <a:endParaRPr lang="en-ZA"/>
        </a:p>
      </dgm:t>
    </dgm:pt>
    <dgm:pt modelId="{BE34DB96-287D-49C3-B302-83E1414FD00A}" type="pres">
      <dgm:prSet presAssocID="{F5D549AF-5327-4430-840A-FE716DC7E9E5}" presName="circ2Tx" presStyleLbl="revTx" presStyleIdx="0" presStyleCnt="0">
        <dgm:presLayoutVars>
          <dgm:chMax val="0"/>
          <dgm:chPref val="0"/>
          <dgm:bulletEnabled val="1"/>
        </dgm:presLayoutVars>
      </dgm:prSet>
      <dgm:spPr/>
      <dgm:t>
        <a:bodyPr/>
        <a:lstStyle/>
        <a:p>
          <a:endParaRPr lang="en-ZA"/>
        </a:p>
      </dgm:t>
    </dgm:pt>
    <dgm:pt modelId="{B89AA969-EA16-43AE-8123-CDE892EA86BB}" type="pres">
      <dgm:prSet presAssocID="{55FF032B-038F-40BC-ABE0-DF53E41F0E7C}" presName="circ3" presStyleLbl="vennNode1" presStyleIdx="2" presStyleCnt="3"/>
      <dgm:spPr/>
      <dgm:t>
        <a:bodyPr/>
        <a:lstStyle/>
        <a:p>
          <a:endParaRPr lang="en-ZA"/>
        </a:p>
      </dgm:t>
    </dgm:pt>
    <dgm:pt modelId="{AD4C836F-89B6-417E-94BD-833890F04A07}" type="pres">
      <dgm:prSet presAssocID="{55FF032B-038F-40BC-ABE0-DF53E41F0E7C}" presName="circ3Tx" presStyleLbl="revTx" presStyleIdx="0" presStyleCnt="0">
        <dgm:presLayoutVars>
          <dgm:chMax val="0"/>
          <dgm:chPref val="0"/>
          <dgm:bulletEnabled val="1"/>
        </dgm:presLayoutVars>
      </dgm:prSet>
      <dgm:spPr/>
      <dgm:t>
        <a:bodyPr/>
        <a:lstStyle/>
        <a:p>
          <a:endParaRPr lang="en-ZA"/>
        </a:p>
      </dgm:t>
    </dgm:pt>
  </dgm:ptLst>
  <dgm:cxnLst>
    <dgm:cxn modelId="{D3CE681B-B573-4F0B-9821-A89296EB3B11}" srcId="{3CCFA4EF-0A9F-4164-AC3E-5BA3B27ED4ED}" destId="{F5D549AF-5327-4430-840A-FE716DC7E9E5}" srcOrd="1" destOrd="0" parTransId="{600F6C6C-E85C-4602-A46D-04E686B62EAE}" sibTransId="{97CB71B1-B75F-41B7-8211-7CDD5CDAB193}"/>
    <dgm:cxn modelId="{D7A63D61-FD58-46E7-B31F-F89DC7A94E21}" type="presOf" srcId="{F5D549AF-5327-4430-840A-FE716DC7E9E5}" destId="{BE34DB96-287D-49C3-B302-83E1414FD00A}" srcOrd="1" destOrd="0" presId="urn:microsoft.com/office/officeart/2005/8/layout/venn1"/>
    <dgm:cxn modelId="{204B58FC-6ED9-4A01-AC53-40A8F5E9A1FE}" type="presOf" srcId="{F5D549AF-5327-4430-840A-FE716DC7E9E5}" destId="{0CC1C09F-F668-4CB8-BEA1-F4D1631AB70D}" srcOrd="0" destOrd="0" presId="urn:microsoft.com/office/officeart/2005/8/layout/venn1"/>
    <dgm:cxn modelId="{666FE758-FAA5-4561-9B2B-86CD78BB2A12}" type="presOf" srcId="{55FF032B-038F-40BC-ABE0-DF53E41F0E7C}" destId="{B89AA969-EA16-43AE-8123-CDE892EA86BB}" srcOrd="0" destOrd="0" presId="urn:microsoft.com/office/officeart/2005/8/layout/venn1"/>
    <dgm:cxn modelId="{7CF408A8-C3F7-43C5-83D6-A12D9CBF3C07}" srcId="{3CCFA4EF-0A9F-4164-AC3E-5BA3B27ED4ED}" destId="{55FF032B-038F-40BC-ABE0-DF53E41F0E7C}" srcOrd="2" destOrd="0" parTransId="{4F66496B-5B34-4D81-AD9C-D36F3EA380D9}" sibTransId="{003AE626-D0FA-4D81-A829-BBEF083DAF83}"/>
    <dgm:cxn modelId="{F5861613-AEA3-4378-8F39-BE881CA2FCF7}" type="presOf" srcId="{55FF032B-038F-40BC-ABE0-DF53E41F0E7C}" destId="{AD4C836F-89B6-417E-94BD-833890F04A07}" srcOrd="1" destOrd="0" presId="urn:microsoft.com/office/officeart/2005/8/layout/venn1"/>
    <dgm:cxn modelId="{279B81B3-A6CD-46F1-B53E-F5F155D24DF7}" srcId="{3CCFA4EF-0A9F-4164-AC3E-5BA3B27ED4ED}" destId="{ACA9B092-2FFB-403A-B560-E7F7C2E22B03}" srcOrd="0" destOrd="0" parTransId="{F5F7649A-712E-4D74-9FE9-3FA30A252CFF}" sibTransId="{59250C2A-DD18-4DB7-B60C-EC59090F1A8C}"/>
    <dgm:cxn modelId="{F8F3E35A-A76D-4AE1-9BD0-ED21E3DAB29E}" type="presOf" srcId="{ACA9B092-2FFB-403A-B560-E7F7C2E22B03}" destId="{AB8CD2CB-2448-4AB8-846D-B81B515E5146}" srcOrd="0" destOrd="0" presId="urn:microsoft.com/office/officeart/2005/8/layout/venn1"/>
    <dgm:cxn modelId="{20C8477D-256C-4438-A6F3-17ABA95A1B80}" type="presOf" srcId="{ACA9B092-2FFB-403A-B560-E7F7C2E22B03}" destId="{DDAC7EB5-9889-42F2-82D7-289B400B3B60}" srcOrd="1" destOrd="0" presId="urn:microsoft.com/office/officeart/2005/8/layout/venn1"/>
    <dgm:cxn modelId="{1D12321F-9242-498C-BE39-0E02DE7CEDDA}" type="presOf" srcId="{3CCFA4EF-0A9F-4164-AC3E-5BA3B27ED4ED}" destId="{FA568E42-D2F4-4642-8900-594E5531132C}" srcOrd="0" destOrd="0" presId="urn:microsoft.com/office/officeart/2005/8/layout/venn1"/>
    <dgm:cxn modelId="{EC1E2DFC-BE0C-449D-B14A-CCBCDB5DCB83}" type="presParOf" srcId="{FA568E42-D2F4-4642-8900-594E5531132C}" destId="{AB8CD2CB-2448-4AB8-846D-B81B515E5146}" srcOrd="0" destOrd="0" presId="urn:microsoft.com/office/officeart/2005/8/layout/venn1"/>
    <dgm:cxn modelId="{EF15E273-2B42-467F-BC65-986AA7FBD3A6}" type="presParOf" srcId="{FA568E42-D2F4-4642-8900-594E5531132C}" destId="{DDAC7EB5-9889-42F2-82D7-289B400B3B60}" srcOrd="1" destOrd="0" presId="urn:microsoft.com/office/officeart/2005/8/layout/venn1"/>
    <dgm:cxn modelId="{76D03396-CAAA-4344-829B-D58947F16D8E}" type="presParOf" srcId="{FA568E42-D2F4-4642-8900-594E5531132C}" destId="{0CC1C09F-F668-4CB8-BEA1-F4D1631AB70D}" srcOrd="2" destOrd="0" presId="urn:microsoft.com/office/officeart/2005/8/layout/venn1"/>
    <dgm:cxn modelId="{3E020173-5CAB-4E46-8B81-F46F961E160B}" type="presParOf" srcId="{FA568E42-D2F4-4642-8900-594E5531132C}" destId="{BE34DB96-287D-49C3-B302-83E1414FD00A}" srcOrd="3" destOrd="0" presId="urn:microsoft.com/office/officeart/2005/8/layout/venn1"/>
    <dgm:cxn modelId="{7CBCA9B0-192F-48F9-B727-9F9C693CD06D}" type="presParOf" srcId="{FA568E42-D2F4-4642-8900-594E5531132C}" destId="{B89AA969-EA16-43AE-8123-CDE892EA86BB}" srcOrd="4" destOrd="0" presId="urn:microsoft.com/office/officeart/2005/8/layout/venn1"/>
    <dgm:cxn modelId="{B8A784A6-E593-4B3A-A105-6B7E84BD8078}" type="presParOf" srcId="{FA568E42-D2F4-4642-8900-594E5531132C}" destId="{AD4C836F-89B6-417E-94BD-833890F04A0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8CD2CB-2448-4AB8-846D-B81B515E5146}">
      <dsp:nvSpPr>
        <dsp:cNvPr id="0" name=""/>
        <dsp:cNvSpPr/>
      </dsp:nvSpPr>
      <dsp:spPr>
        <a:xfrm>
          <a:off x="2757011" y="56574"/>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ZA" sz="2000" kern="1200" dirty="0" smtClean="0"/>
            <a:t>Introduction to OER and Creative Commons Workshop</a:t>
          </a:r>
          <a:endParaRPr lang="en-ZA" sz="2000" kern="1200" dirty="0"/>
        </a:p>
      </dsp:txBody>
      <dsp:txXfrm>
        <a:off x="3119088" y="531800"/>
        <a:ext cx="1991423" cy="1222010"/>
      </dsp:txXfrm>
    </dsp:sp>
    <dsp:sp modelId="{0CC1C09F-F668-4CB8-BEA1-F4D1631AB70D}">
      <dsp:nvSpPr>
        <dsp:cNvPr id="0" name=""/>
        <dsp:cNvSpPr/>
      </dsp:nvSpPr>
      <dsp:spPr>
        <a:xfrm>
          <a:off x="3736882" y="1753810"/>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ZA" sz="2000" kern="1200" dirty="0" smtClean="0"/>
            <a:t>6 Interviews (collaboratively developed, in depth)</a:t>
          </a:r>
          <a:endParaRPr lang="en-ZA" sz="2000" kern="1200" dirty="0"/>
        </a:p>
      </dsp:txBody>
      <dsp:txXfrm>
        <a:off x="4567396" y="2455334"/>
        <a:ext cx="1629346" cy="1493567"/>
      </dsp:txXfrm>
    </dsp:sp>
    <dsp:sp modelId="{B89AA969-EA16-43AE-8123-CDE892EA86BB}">
      <dsp:nvSpPr>
        <dsp:cNvPr id="0" name=""/>
        <dsp:cNvSpPr/>
      </dsp:nvSpPr>
      <dsp:spPr>
        <a:xfrm>
          <a:off x="1777140" y="1753810"/>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ZA" sz="2000" kern="1200" dirty="0" smtClean="0"/>
            <a:t>Attitudes survey (developed by colleagues in India)</a:t>
          </a:r>
          <a:endParaRPr lang="en-ZA" sz="2000" kern="1200" dirty="0"/>
        </a:p>
      </dsp:txBody>
      <dsp:txXfrm>
        <a:off x="2032857" y="2455334"/>
        <a:ext cx="1629346" cy="149356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107136-386A-41AB-8E5B-51364BEFF5F4}" type="datetimeFigureOut">
              <a:rPr lang="en-ZA" smtClean="0"/>
              <a:t>5/6/15</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C90A4A-AB0A-4D8D-920A-89AF50EE769B}" type="slidenum">
              <a:rPr lang="en-ZA" smtClean="0"/>
              <a:t>‹#›</a:t>
            </a:fld>
            <a:endParaRPr lang="en-ZA"/>
          </a:p>
        </p:txBody>
      </p:sp>
    </p:spTree>
    <p:extLst>
      <p:ext uri="{BB962C8B-B14F-4D97-AF65-F5344CB8AC3E}">
        <p14:creationId xmlns:p14="http://schemas.microsoft.com/office/powerpoint/2010/main" val="2763664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History, poised for readiness</a:t>
            </a:r>
          </a:p>
          <a:p>
            <a:r>
              <a:rPr lang="en-US" dirty="0" smtClean="0"/>
              <a:t>What was before, our impact and what may come after….</a:t>
            </a:r>
            <a:endParaRPr lang="en-ZA" dirty="0"/>
          </a:p>
        </p:txBody>
      </p:sp>
      <p:sp>
        <p:nvSpPr>
          <p:cNvPr id="4" name="Slide Number Placeholder 3"/>
          <p:cNvSpPr>
            <a:spLocks noGrp="1"/>
          </p:cNvSpPr>
          <p:nvPr>
            <p:ph type="sldNum" sz="quarter" idx="10"/>
          </p:nvPr>
        </p:nvSpPr>
        <p:spPr/>
        <p:txBody>
          <a:bodyPr/>
          <a:lstStyle/>
          <a:p>
            <a:fld id="{AFC90A4A-AB0A-4D8D-920A-89AF50EE769B}" type="slidenum">
              <a:rPr lang="en-ZA" smtClean="0"/>
              <a:t>11</a:t>
            </a:fld>
            <a:endParaRPr lang="en-ZA"/>
          </a:p>
        </p:txBody>
      </p:sp>
    </p:spTree>
    <p:extLst>
      <p:ext uri="{BB962C8B-B14F-4D97-AF65-F5344CB8AC3E}">
        <p14:creationId xmlns:p14="http://schemas.microsoft.com/office/powerpoint/2010/main" val="1760180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October 2014</a:t>
            </a:r>
            <a:endParaRPr lang="en-ZA" dirty="0"/>
          </a:p>
        </p:txBody>
      </p:sp>
      <p:sp>
        <p:nvSpPr>
          <p:cNvPr id="4" name="Slide Number Placeholder 3"/>
          <p:cNvSpPr>
            <a:spLocks noGrp="1"/>
          </p:cNvSpPr>
          <p:nvPr>
            <p:ph type="sldNum" sz="quarter" idx="10"/>
          </p:nvPr>
        </p:nvSpPr>
        <p:spPr/>
        <p:txBody>
          <a:bodyPr/>
          <a:lstStyle/>
          <a:p>
            <a:fld id="{AFC90A4A-AB0A-4D8D-920A-89AF50EE769B}" type="slidenum">
              <a:rPr lang="en-ZA" smtClean="0"/>
              <a:t>17</a:t>
            </a:fld>
            <a:endParaRPr lang="en-ZA"/>
          </a:p>
        </p:txBody>
      </p:sp>
    </p:spTree>
    <p:extLst>
      <p:ext uri="{BB962C8B-B14F-4D97-AF65-F5344CB8AC3E}">
        <p14:creationId xmlns:p14="http://schemas.microsoft.com/office/powerpoint/2010/main" val="2457655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Successful, well attended workshop.</a:t>
            </a:r>
          </a:p>
          <a:p>
            <a:r>
              <a:rPr lang="en-US" dirty="0" smtClean="0"/>
              <a:t>Similar version replicated in South Africa</a:t>
            </a:r>
            <a:endParaRPr lang="en-ZA" dirty="0"/>
          </a:p>
        </p:txBody>
      </p:sp>
      <p:sp>
        <p:nvSpPr>
          <p:cNvPr id="4" name="Slide Number Placeholder 3"/>
          <p:cNvSpPr>
            <a:spLocks noGrp="1"/>
          </p:cNvSpPr>
          <p:nvPr>
            <p:ph type="sldNum" sz="quarter" idx="10"/>
          </p:nvPr>
        </p:nvSpPr>
        <p:spPr/>
        <p:txBody>
          <a:bodyPr/>
          <a:lstStyle/>
          <a:p>
            <a:fld id="{AFC90A4A-AB0A-4D8D-920A-89AF50EE769B}" type="slidenum">
              <a:rPr lang="en-ZA" smtClean="0"/>
              <a:t>18</a:t>
            </a:fld>
            <a:endParaRPr lang="en-ZA"/>
          </a:p>
        </p:txBody>
      </p:sp>
    </p:spTree>
    <p:extLst>
      <p:ext uri="{BB962C8B-B14F-4D97-AF65-F5344CB8AC3E}">
        <p14:creationId xmlns:p14="http://schemas.microsoft.com/office/powerpoint/2010/main" val="555682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What is below the surface? Complexities, hints from local coordinators and informal conversations…</a:t>
            </a:r>
            <a:endParaRPr lang="en-ZA" dirty="0"/>
          </a:p>
        </p:txBody>
      </p:sp>
      <p:sp>
        <p:nvSpPr>
          <p:cNvPr id="4" name="Slide Number Placeholder 3"/>
          <p:cNvSpPr>
            <a:spLocks noGrp="1"/>
          </p:cNvSpPr>
          <p:nvPr>
            <p:ph type="sldNum" sz="quarter" idx="10"/>
          </p:nvPr>
        </p:nvSpPr>
        <p:spPr/>
        <p:txBody>
          <a:bodyPr/>
          <a:lstStyle/>
          <a:p>
            <a:fld id="{AFC90A4A-AB0A-4D8D-920A-89AF50EE769B}" type="slidenum">
              <a:rPr lang="en-ZA" smtClean="0"/>
              <a:t>20</a:t>
            </a:fld>
            <a:endParaRPr lang="en-ZA"/>
          </a:p>
        </p:txBody>
      </p:sp>
    </p:spTree>
    <p:extLst>
      <p:ext uri="{BB962C8B-B14F-4D97-AF65-F5344CB8AC3E}">
        <p14:creationId xmlns:p14="http://schemas.microsoft.com/office/powerpoint/2010/main" val="1209210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Time in workshops</a:t>
            </a:r>
          </a:p>
          <a:p>
            <a:r>
              <a:rPr lang="en-US" dirty="0" smtClean="0"/>
              <a:t>Those</a:t>
            </a:r>
            <a:r>
              <a:rPr lang="en-US" baseline="0" dirty="0" smtClean="0"/>
              <a:t> who would be interested had already attended a seminar or workshop</a:t>
            </a:r>
            <a:endParaRPr lang="en-ZA" dirty="0"/>
          </a:p>
        </p:txBody>
      </p:sp>
      <p:sp>
        <p:nvSpPr>
          <p:cNvPr id="4" name="Slide Number Placeholder 3"/>
          <p:cNvSpPr>
            <a:spLocks noGrp="1"/>
          </p:cNvSpPr>
          <p:nvPr>
            <p:ph type="sldNum" sz="quarter" idx="10"/>
          </p:nvPr>
        </p:nvSpPr>
        <p:spPr/>
        <p:txBody>
          <a:bodyPr/>
          <a:lstStyle/>
          <a:p>
            <a:fld id="{AFC90A4A-AB0A-4D8D-920A-89AF50EE769B}" type="slidenum">
              <a:rPr lang="en-ZA" smtClean="0"/>
              <a:t>21</a:t>
            </a:fld>
            <a:endParaRPr lang="en-ZA"/>
          </a:p>
        </p:txBody>
      </p:sp>
    </p:spTree>
    <p:extLst>
      <p:ext uri="{BB962C8B-B14F-4D97-AF65-F5344CB8AC3E}">
        <p14:creationId xmlns:p14="http://schemas.microsoft.com/office/powerpoint/2010/main" val="727194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Impact- full workshop</a:t>
            </a:r>
            <a:r>
              <a:rPr lang="en-US" baseline="0" dirty="0" smtClean="0"/>
              <a:t> in two hours and as a result three workshops will be held over the next months</a:t>
            </a:r>
            <a:endParaRPr lang="en-ZA" dirty="0"/>
          </a:p>
        </p:txBody>
      </p:sp>
      <p:sp>
        <p:nvSpPr>
          <p:cNvPr id="4" name="Slide Number Placeholder 3"/>
          <p:cNvSpPr>
            <a:spLocks noGrp="1"/>
          </p:cNvSpPr>
          <p:nvPr>
            <p:ph type="sldNum" sz="quarter" idx="10"/>
          </p:nvPr>
        </p:nvSpPr>
        <p:spPr/>
        <p:txBody>
          <a:bodyPr/>
          <a:lstStyle/>
          <a:p>
            <a:fld id="{AFC90A4A-AB0A-4D8D-920A-89AF50EE769B}" type="slidenum">
              <a:rPr lang="en-ZA" smtClean="0"/>
              <a:t>32</a:t>
            </a:fld>
            <a:endParaRPr lang="en-ZA"/>
          </a:p>
        </p:txBody>
      </p:sp>
    </p:spTree>
    <p:extLst>
      <p:ext uri="{BB962C8B-B14F-4D97-AF65-F5344CB8AC3E}">
        <p14:creationId xmlns:p14="http://schemas.microsoft.com/office/powerpoint/2010/main" val="524305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AFC90A4A-AB0A-4D8D-920A-89AF50EE769B}" type="slidenum">
              <a:rPr lang="en-ZA" smtClean="0"/>
              <a:t>36</a:t>
            </a:fld>
            <a:endParaRPr lang="en-ZA"/>
          </a:p>
        </p:txBody>
      </p:sp>
    </p:spTree>
    <p:extLst>
      <p:ext uri="{BB962C8B-B14F-4D97-AF65-F5344CB8AC3E}">
        <p14:creationId xmlns:p14="http://schemas.microsoft.com/office/powerpoint/2010/main" val="23033906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From</a:t>
            </a:r>
            <a:r>
              <a:rPr lang="en-ZA" baseline="0" dirty="0" smtClean="0"/>
              <a:t> one visit of two days. Trying to take it all in and pick of snippets of how things work and don’t work. Mostly mysterious and have to rely on informal conversations and other reading…hoping interviews will reveal.</a:t>
            </a:r>
          </a:p>
          <a:p>
            <a:endParaRPr lang="en-US" baseline="0" dirty="0" smtClean="0"/>
          </a:p>
          <a:p>
            <a:r>
              <a:rPr lang="en-US" baseline="0" dirty="0" smtClean="0"/>
              <a:t>What will the implications be of this work?  Will the workshop participants change their practice and become agents of change </a:t>
            </a:r>
          </a:p>
          <a:p>
            <a:r>
              <a:rPr lang="en-US" baseline="0" dirty="0" smtClean="0"/>
              <a:t>.</a:t>
            </a:r>
          </a:p>
          <a:p>
            <a:r>
              <a:rPr lang="en-US" baseline="0" dirty="0" smtClean="0"/>
              <a:t>Will they see the benefits of sharing-our perceived benefits? (empowering)</a:t>
            </a:r>
          </a:p>
          <a:p>
            <a:endParaRPr lang="en-US" baseline="0" dirty="0" smtClean="0"/>
          </a:p>
          <a:p>
            <a:r>
              <a:rPr lang="en-US" baseline="0" dirty="0" smtClean="0"/>
              <a:t>Moved into a context, we feel there is a need can we add value? </a:t>
            </a:r>
            <a:endParaRPr lang="en-ZA" dirty="0"/>
          </a:p>
        </p:txBody>
      </p:sp>
      <p:sp>
        <p:nvSpPr>
          <p:cNvPr id="4" name="Slide Number Placeholder 3"/>
          <p:cNvSpPr>
            <a:spLocks noGrp="1"/>
          </p:cNvSpPr>
          <p:nvPr>
            <p:ph type="sldNum" sz="quarter" idx="10"/>
          </p:nvPr>
        </p:nvSpPr>
        <p:spPr/>
        <p:txBody>
          <a:bodyPr/>
          <a:lstStyle/>
          <a:p>
            <a:fld id="{AFC90A4A-AB0A-4D8D-920A-89AF50EE769B}" type="slidenum">
              <a:rPr lang="en-ZA" smtClean="0"/>
              <a:t>37</a:t>
            </a:fld>
            <a:endParaRPr lang="en-ZA"/>
          </a:p>
        </p:txBody>
      </p:sp>
    </p:spTree>
    <p:extLst>
      <p:ext uri="{BB962C8B-B14F-4D97-AF65-F5344CB8AC3E}">
        <p14:creationId xmlns:p14="http://schemas.microsoft.com/office/powerpoint/2010/main" val="1516987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D…in the ROER4D…or is it…are our subjects and institutions ready for D</a:t>
            </a:r>
            <a:endParaRPr lang="en-ZA" dirty="0"/>
          </a:p>
        </p:txBody>
      </p:sp>
      <p:sp>
        <p:nvSpPr>
          <p:cNvPr id="4" name="Slide Number Placeholder 3"/>
          <p:cNvSpPr>
            <a:spLocks noGrp="1"/>
          </p:cNvSpPr>
          <p:nvPr>
            <p:ph type="sldNum" sz="quarter" idx="10"/>
          </p:nvPr>
        </p:nvSpPr>
        <p:spPr/>
        <p:txBody>
          <a:bodyPr/>
          <a:lstStyle/>
          <a:p>
            <a:fld id="{AFC90A4A-AB0A-4D8D-920A-89AF50EE769B}" type="slidenum">
              <a:rPr lang="en-ZA" smtClean="0"/>
              <a:t>38</a:t>
            </a:fld>
            <a:endParaRPr lang="en-ZA"/>
          </a:p>
        </p:txBody>
      </p:sp>
    </p:spTree>
    <p:extLst>
      <p:ext uri="{BB962C8B-B14F-4D97-AF65-F5344CB8AC3E}">
        <p14:creationId xmlns:p14="http://schemas.microsoft.com/office/powerpoint/2010/main" val="1369326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lvl1pPr>
          </a:lstStyle>
          <a:p>
            <a:r>
              <a:rPr lang="en-US" dirty="0" smtClean="0"/>
              <a:t>Click to edit Master title style</a:t>
            </a:r>
            <a:endParaRPr lang="en-ZA"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FCBAB08C-203C-4F82-9190-683EC4AD106D}" type="datetimeFigureOut">
              <a:rPr lang="en-ZA" smtClean="0"/>
              <a:t>5/6/15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F317725-E40E-4290-9088-C19EFD0E84A8}" type="slidenum">
              <a:rPr lang="en-ZA" smtClean="0"/>
              <a:t>‹#›</a:t>
            </a:fld>
            <a:endParaRPr lang="en-ZA"/>
          </a:p>
        </p:txBody>
      </p:sp>
      <p:sp>
        <p:nvSpPr>
          <p:cNvPr id="7" name="Round Same Side Corner Rectangle 6"/>
          <p:cNvSpPr/>
          <p:nvPr userDrawn="1"/>
        </p:nvSpPr>
        <p:spPr>
          <a:xfrm rot="16200000">
            <a:off x="4137031" y="1818999"/>
            <a:ext cx="868126" cy="9005135"/>
          </a:xfrm>
          <a:prstGeom prst="round2SameRect">
            <a:avLst>
              <a:gd name="adj1" fmla="val 3122"/>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ln>
                <a:solidFill>
                  <a:schemeClr val="accent2">
                    <a:lumMod val="75000"/>
                  </a:schemeClr>
                </a:solidFill>
              </a:ln>
              <a:solidFill>
                <a:schemeClr val="bg1"/>
              </a:solidFill>
            </a:endParaRPr>
          </a:p>
        </p:txBody>
      </p:sp>
      <p:sp>
        <p:nvSpPr>
          <p:cNvPr id="8" name="Round Same Side Corner Rectangle 7"/>
          <p:cNvSpPr/>
          <p:nvPr userDrawn="1"/>
        </p:nvSpPr>
        <p:spPr>
          <a:xfrm rot="16200000">
            <a:off x="4517955" y="1443785"/>
            <a:ext cx="868126" cy="9755563"/>
          </a:xfrm>
          <a:prstGeom prst="round2SameRect">
            <a:avLst>
              <a:gd name="adj1" fmla="val 3122"/>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ln>
                <a:solidFill>
                  <a:schemeClr val="accent2">
                    <a:lumMod val="75000"/>
                  </a:schemeClr>
                </a:solidFill>
              </a:ln>
              <a:solidFill>
                <a:schemeClr val="bg1"/>
              </a:solidFill>
            </a:endParaRPr>
          </a:p>
        </p:txBody>
      </p:sp>
    </p:spTree>
    <p:extLst>
      <p:ext uri="{BB962C8B-B14F-4D97-AF65-F5344CB8AC3E}">
        <p14:creationId xmlns:p14="http://schemas.microsoft.com/office/powerpoint/2010/main" val="446640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FCBAB08C-203C-4F82-9190-683EC4AD106D}" type="datetimeFigureOut">
              <a:rPr lang="en-ZA" smtClean="0"/>
              <a:t>5/6/15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1790904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FCBAB08C-203C-4F82-9190-683EC4AD106D}" type="datetimeFigureOut">
              <a:rPr lang="en-ZA" smtClean="0"/>
              <a:t>5/6/15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3302740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defRPr>
            </a:lvl1pPr>
          </a:lstStyle>
          <a:p>
            <a:r>
              <a:rPr lang="en-US" dirty="0" smtClean="0"/>
              <a:t>Click to edit Master title style</a:t>
            </a:r>
            <a:endParaRPr lang="en-ZA" dirty="0"/>
          </a:p>
        </p:txBody>
      </p:sp>
      <p:sp>
        <p:nvSpPr>
          <p:cNvPr id="3" name="Content Placeholder 2"/>
          <p:cNvSpPr>
            <a:spLocks noGrp="1"/>
          </p:cNvSpPr>
          <p:nvPr>
            <p:ph idx="1"/>
          </p:nvPr>
        </p:nvSpPr>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10"/>
          </p:nvPr>
        </p:nvSpPr>
        <p:spPr/>
        <p:txBody>
          <a:bodyPr/>
          <a:lstStyle/>
          <a:p>
            <a:fld id="{FCBAB08C-203C-4F82-9190-683EC4AD106D}" type="datetimeFigureOut">
              <a:rPr lang="en-ZA" smtClean="0"/>
              <a:t>5/6/15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1725681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US" sz="4400" b="1" kern="1200" dirty="0" smtClean="0">
                <a:solidFill>
                  <a:schemeClr val="accent1">
                    <a:lumMod val="75000"/>
                  </a:schemeClr>
                </a:solidFill>
                <a:latin typeface="+mj-lt"/>
                <a:ea typeface="+mj-ea"/>
                <a:cs typeface="+mj-cs"/>
              </a:defRPr>
            </a:lvl1pPr>
          </a:lstStyle>
          <a:p>
            <a:r>
              <a:rPr lang="en-US" dirty="0" smtClean="0"/>
              <a:t>Click to edit Master title style</a:t>
            </a:r>
            <a:endParaRPr lang="en-ZA"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AB08C-203C-4F82-9190-683EC4AD106D}" type="datetimeFigureOut">
              <a:rPr lang="en-ZA" smtClean="0"/>
              <a:t>5/6/15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555981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lang="en-US" sz="4400" b="1" kern="1200" smtClean="0">
                <a:solidFill>
                  <a:schemeClr val="accent1">
                    <a:lumMod val="75000"/>
                  </a:schemeClr>
                </a:solidFill>
                <a:latin typeface="+mj-lt"/>
                <a:ea typeface="+mj-ea"/>
                <a:cs typeface="+mj-cs"/>
              </a:defRPr>
            </a:lvl1pPr>
          </a:lstStyle>
          <a:p>
            <a:r>
              <a:rPr lang="en-US" dirty="0" smtClean="0"/>
              <a:t>Click to edit Master title style</a:t>
            </a:r>
            <a:endParaRPr lang="en-ZA"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FCBAB08C-203C-4F82-9190-683EC4AD106D}" type="datetimeFigureOut">
              <a:rPr lang="en-ZA" smtClean="0"/>
              <a:t>5/6/15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3145548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lang="en-US" sz="4400" b="1" kern="1200" smtClean="0">
                <a:solidFill>
                  <a:schemeClr val="accent1">
                    <a:lumMod val="75000"/>
                  </a:schemeClr>
                </a:solidFill>
                <a:latin typeface="+mj-lt"/>
                <a:ea typeface="+mj-ea"/>
                <a:cs typeface="+mj-cs"/>
              </a:defRPr>
            </a:lvl1pPr>
          </a:lstStyle>
          <a:p>
            <a:r>
              <a:rPr lang="en-US" dirty="0" smtClean="0"/>
              <a:t>Click to edit Master title style</a:t>
            </a:r>
            <a:endParaRPr lang="en-ZA"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FCBAB08C-203C-4F82-9190-683EC4AD106D}" type="datetimeFigureOut">
              <a:rPr lang="en-ZA" smtClean="0"/>
              <a:t>5/6/15</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1312784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lstStyle>
            <a:lvl1pPr>
              <a:defRPr lang="en-US" sz="4400" b="1" kern="1200" dirty="0" smtClean="0">
                <a:solidFill>
                  <a:schemeClr val="accent1">
                    <a:lumMod val="75000"/>
                  </a:schemeClr>
                </a:solidFill>
                <a:latin typeface="+mj-lt"/>
                <a:ea typeface="+mj-ea"/>
                <a:cs typeface="+mj-cs"/>
              </a:defRPr>
            </a:lvl1pPr>
          </a:lstStyle>
          <a:p>
            <a:r>
              <a:rPr lang="en-US" dirty="0" smtClean="0"/>
              <a:t>Click to edit Master title style</a:t>
            </a:r>
            <a:endParaRPr lang="en-ZA" dirty="0"/>
          </a:p>
        </p:txBody>
      </p:sp>
      <p:sp>
        <p:nvSpPr>
          <p:cNvPr id="3" name="Date Placeholder 2"/>
          <p:cNvSpPr>
            <a:spLocks noGrp="1"/>
          </p:cNvSpPr>
          <p:nvPr>
            <p:ph type="dt" sz="half" idx="10"/>
          </p:nvPr>
        </p:nvSpPr>
        <p:spPr/>
        <p:txBody>
          <a:bodyPr/>
          <a:lstStyle/>
          <a:p>
            <a:fld id="{FCBAB08C-203C-4F82-9190-683EC4AD106D}" type="datetimeFigureOut">
              <a:rPr lang="en-ZA" smtClean="0"/>
              <a:t>5/6/15</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3012841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AB08C-203C-4F82-9190-683EC4AD106D}" type="datetimeFigureOut">
              <a:rPr lang="en-ZA" smtClean="0"/>
              <a:t>5/6/15</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1085915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AB08C-203C-4F82-9190-683EC4AD106D}" type="datetimeFigureOut">
              <a:rPr lang="en-ZA" smtClean="0"/>
              <a:t>5/6/15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2585591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AB08C-203C-4F82-9190-683EC4AD106D}" type="datetimeFigureOut">
              <a:rPr lang="en-ZA" smtClean="0"/>
              <a:t>5/6/15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BF317725-E40E-4290-9088-C19EFD0E84A8}" type="slidenum">
              <a:rPr lang="en-ZA" smtClean="0"/>
              <a:t>‹#›</a:t>
            </a:fld>
            <a:endParaRPr lang="en-ZA"/>
          </a:p>
        </p:txBody>
      </p:sp>
    </p:spTree>
    <p:extLst>
      <p:ext uri="{BB962C8B-B14F-4D97-AF65-F5344CB8AC3E}">
        <p14:creationId xmlns:p14="http://schemas.microsoft.com/office/powerpoint/2010/main" val="17012822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ZA"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AB08C-203C-4F82-9190-683EC4AD106D}" type="datetimeFigureOut">
              <a:rPr lang="en-ZA" smtClean="0"/>
              <a:t>5/6/15</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317725-E40E-4290-9088-C19EFD0E84A8}" type="slidenum">
              <a:rPr lang="en-ZA" smtClean="0"/>
              <a:t>‹#›</a:t>
            </a:fld>
            <a:endParaRPr lang="en-ZA"/>
          </a:p>
        </p:txBody>
      </p:sp>
    </p:spTree>
    <p:extLst>
      <p:ext uri="{BB962C8B-B14F-4D97-AF65-F5344CB8AC3E}">
        <p14:creationId xmlns:p14="http://schemas.microsoft.com/office/powerpoint/2010/main" val="8011719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accent1">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microsoft.com/office/2007/relationships/hdphoto" Target="../media/hdphoto1.wdp"/><Relationship Id="rId8"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tiff"/></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4" Type="http://schemas.microsoft.com/office/2007/relationships/hdphoto" Target="../media/hdphoto2.wdp"/><Relationship Id="rId5" Type="http://schemas.openxmlformats.org/officeDocument/2006/relationships/image" Target="../media/image19.pn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4"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2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1.xml"/><Relationship Id="rId3" Type="http://schemas.openxmlformats.org/officeDocument/2006/relationships/chart" Target="../charts/chart2.xml"/></Relationships>
</file>

<file path=ppt/slides/_rels/slide36.xml.rels><?xml version="1.0" encoding="UTF-8" standalone="yes"?>
<Relationships xmlns="http://schemas.openxmlformats.org/package/2006/relationships"><Relationship Id="rId3" Type="http://schemas.openxmlformats.org/officeDocument/2006/relationships/image" Target="../media/image26.jpeg"/><Relationship Id="rId4" Type="http://schemas.microsoft.com/office/2007/relationships/hdphoto" Target="../media/hdphoto4.wdp"/><Relationship Id="rId5" Type="http://schemas.openxmlformats.org/officeDocument/2006/relationships/image" Target="../media/image27.png"/><Relationship Id="rId6" Type="http://schemas.openxmlformats.org/officeDocument/2006/relationships/image" Target="../media/image28.jpeg"/><Relationship Id="rId7" Type="http://schemas.openxmlformats.org/officeDocument/2006/relationships/image" Target="../media/image29.jpe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39.xml.rels><?xml version="1.0" encoding="UTF-8" standalone="yes"?>
<Relationships xmlns="http://schemas.openxmlformats.org/package/2006/relationships"><Relationship Id="rId3" Type="http://schemas.microsoft.com/office/2007/relationships/hdphoto" Target="../media/hdphoto5.wdp"/><Relationship Id="rId4" Type="http://schemas.openxmlformats.org/officeDocument/2006/relationships/image" Target="../media/image31.png"/><Relationship Id="rId5"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3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0" Type="http://schemas.openxmlformats.org/officeDocument/2006/relationships/tags" Target="../tags/tag10.xml"/><Relationship Id="rId11" Type="http://schemas.openxmlformats.org/officeDocument/2006/relationships/tags" Target="../tags/tag11.xml"/><Relationship Id="rId12" Type="http://schemas.openxmlformats.org/officeDocument/2006/relationships/tags" Target="../tags/tag12.xml"/><Relationship Id="rId13" Type="http://schemas.openxmlformats.org/officeDocument/2006/relationships/tags" Target="../tags/tag13.xml"/><Relationship Id="rId14" Type="http://schemas.openxmlformats.org/officeDocument/2006/relationships/tags" Target="../tags/tag14.xml"/><Relationship Id="rId15" Type="http://schemas.openxmlformats.org/officeDocument/2006/relationships/tags" Target="../tags/tag15.xml"/><Relationship Id="rId16" Type="http://schemas.openxmlformats.org/officeDocument/2006/relationships/tags" Target="../tags/tag16.xml"/><Relationship Id="rId17" Type="http://schemas.openxmlformats.org/officeDocument/2006/relationships/tags" Target="../tags/tag17.xml"/><Relationship Id="rId18" Type="http://schemas.openxmlformats.org/officeDocument/2006/relationships/tags" Target="../tags/tag18.xml"/><Relationship Id="rId19" Type="http://schemas.openxmlformats.org/officeDocument/2006/relationships/tags" Target="../tags/tag19.xml"/><Relationship Id="rId60" Type="http://schemas.openxmlformats.org/officeDocument/2006/relationships/tags" Target="../tags/tag60.xml"/><Relationship Id="rId61" Type="http://schemas.openxmlformats.org/officeDocument/2006/relationships/tags" Target="../tags/tag61.xml"/><Relationship Id="rId62" Type="http://schemas.openxmlformats.org/officeDocument/2006/relationships/tags" Target="../tags/tag62.xml"/><Relationship Id="rId63" Type="http://schemas.openxmlformats.org/officeDocument/2006/relationships/tags" Target="../tags/tag63.xml"/><Relationship Id="rId64" Type="http://schemas.openxmlformats.org/officeDocument/2006/relationships/tags" Target="../tags/tag64.xml"/><Relationship Id="rId65" Type="http://schemas.openxmlformats.org/officeDocument/2006/relationships/tags" Target="../tags/tag65.xml"/><Relationship Id="rId66" Type="http://schemas.openxmlformats.org/officeDocument/2006/relationships/tags" Target="../tags/tag66.xml"/><Relationship Id="rId67" Type="http://schemas.openxmlformats.org/officeDocument/2006/relationships/tags" Target="../tags/tag67.xml"/><Relationship Id="rId68" Type="http://schemas.openxmlformats.org/officeDocument/2006/relationships/tags" Target="../tags/tag68.xml"/><Relationship Id="rId69" Type="http://schemas.openxmlformats.org/officeDocument/2006/relationships/tags" Target="../tags/tag69.xml"/><Relationship Id="rId120" Type="http://schemas.openxmlformats.org/officeDocument/2006/relationships/tags" Target="../tags/tag120.xml"/><Relationship Id="rId121" Type="http://schemas.openxmlformats.org/officeDocument/2006/relationships/tags" Target="../tags/tag121.xml"/><Relationship Id="rId122" Type="http://schemas.openxmlformats.org/officeDocument/2006/relationships/tags" Target="../tags/tag122.xml"/><Relationship Id="rId123" Type="http://schemas.openxmlformats.org/officeDocument/2006/relationships/slideLayout" Target="../slideLayouts/slideLayout6.xml"/><Relationship Id="rId40" Type="http://schemas.openxmlformats.org/officeDocument/2006/relationships/tags" Target="../tags/tag40.xml"/><Relationship Id="rId41" Type="http://schemas.openxmlformats.org/officeDocument/2006/relationships/tags" Target="../tags/tag41.xml"/><Relationship Id="rId42" Type="http://schemas.openxmlformats.org/officeDocument/2006/relationships/tags" Target="../tags/tag42.xml"/><Relationship Id="rId90" Type="http://schemas.openxmlformats.org/officeDocument/2006/relationships/tags" Target="../tags/tag90.xml"/><Relationship Id="rId91" Type="http://schemas.openxmlformats.org/officeDocument/2006/relationships/tags" Target="../tags/tag91.xml"/><Relationship Id="rId92" Type="http://schemas.openxmlformats.org/officeDocument/2006/relationships/tags" Target="../tags/tag92.xml"/><Relationship Id="rId93" Type="http://schemas.openxmlformats.org/officeDocument/2006/relationships/tags" Target="../tags/tag93.xml"/><Relationship Id="rId94" Type="http://schemas.openxmlformats.org/officeDocument/2006/relationships/tags" Target="../tags/tag94.xml"/><Relationship Id="rId95" Type="http://schemas.openxmlformats.org/officeDocument/2006/relationships/tags" Target="../tags/tag95.xml"/><Relationship Id="rId96" Type="http://schemas.openxmlformats.org/officeDocument/2006/relationships/tags" Target="../tags/tag96.xml"/><Relationship Id="rId101" Type="http://schemas.openxmlformats.org/officeDocument/2006/relationships/tags" Target="../tags/tag101.xml"/><Relationship Id="rId102" Type="http://schemas.openxmlformats.org/officeDocument/2006/relationships/tags" Target="../tags/tag102.xml"/><Relationship Id="rId103" Type="http://schemas.openxmlformats.org/officeDocument/2006/relationships/tags" Target="../tags/tag103.xml"/><Relationship Id="rId104" Type="http://schemas.openxmlformats.org/officeDocument/2006/relationships/tags" Target="../tags/tag104.xml"/><Relationship Id="rId105" Type="http://schemas.openxmlformats.org/officeDocument/2006/relationships/tags" Target="../tags/tag105.xml"/><Relationship Id="rId106" Type="http://schemas.openxmlformats.org/officeDocument/2006/relationships/tags" Target="../tags/tag106.xml"/><Relationship Id="rId107" Type="http://schemas.openxmlformats.org/officeDocument/2006/relationships/tags" Target="../tags/tag107.xml"/><Relationship Id="rId108" Type="http://schemas.openxmlformats.org/officeDocument/2006/relationships/tags" Target="../tags/tag108.xml"/><Relationship Id="rId109" Type="http://schemas.openxmlformats.org/officeDocument/2006/relationships/tags" Target="../tags/tag109.xml"/><Relationship Id="rId97" Type="http://schemas.openxmlformats.org/officeDocument/2006/relationships/tags" Target="../tags/tag97.xml"/><Relationship Id="rId98" Type="http://schemas.openxmlformats.org/officeDocument/2006/relationships/tags" Target="../tags/tag98.xml"/><Relationship Id="rId99" Type="http://schemas.openxmlformats.org/officeDocument/2006/relationships/tags" Target="../tags/tag99.xml"/><Relationship Id="rId43" Type="http://schemas.openxmlformats.org/officeDocument/2006/relationships/tags" Target="../tags/tag43.xml"/><Relationship Id="rId44" Type="http://schemas.openxmlformats.org/officeDocument/2006/relationships/tags" Target="../tags/tag44.xml"/><Relationship Id="rId45" Type="http://schemas.openxmlformats.org/officeDocument/2006/relationships/tags" Target="../tags/tag45.xml"/><Relationship Id="rId46" Type="http://schemas.openxmlformats.org/officeDocument/2006/relationships/tags" Target="../tags/tag46.xml"/><Relationship Id="rId47" Type="http://schemas.openxmlformats.org/officeDocument/2006/relationships/tags" Target="../tags/tag47.xml"/><Relationship Id="rId48" Type="http://schemas.openxmlformats.org/officeDocument/2006/relationships/tags" Target="../tags/tag48.xml"/><Relationship Id="rId49" Type="http://schemas.openxmlformats.org/officeDocument/2006/relationships/tags" Target="../tags/tag49.xml"/><Relationship Id="rId100" Type="http://schemas.openxmlformats.org/officeDocument/2006/relationships/tags" Target="../tags/tag100.xml"/><Relationship Id="rId20" Type="http://schemas.openxmlformats.org/officeDocument/2006/relationships/tags" Target="../tags/tag20.xml"/><Relationship Id="rId21" Type="http://schemas.openxmlformats.org/officeDocument/2006/relationships/tags" Target="../tags/tag21.xml"/><Relationship Id="rId22" Type="http://schemas.openxmlformats.org/officeDocument/2006/relationships/tags" Target="../tags/tag22.xml"/><Relationship Id="rId70" Type="http://schemas.openxmlformats.org/officeDocument/2006/relationships/tags" Target="../tags/tag70.xml"/><Relationship Id="rId71" Type="http://schemas.openxmlformats.org/officeDocument/2006/relationships/tags" Target="../tags/tag71.xml"/><Relationship Id="rId72" Type="http://schemas.openxmlformats.org/officeDocument/2006/relationships/tags" Target="../tags/tag72.xml"/><Relationship Id="rId73" Type="http://schemas.openxmlformats.org/officeDocument/2006/relationships/tags" Target="../tags/tag73.xml"/><Relationship Id="rId74" Type="http://schemas.openxmlformats.org/officeDocument/2006/relationships/tags" Target="../tags/tag74.xml"/><Relationship Id="rId75" Type="http://schemas.openxmlformats.org/officeDocument/2006/relationships/tags" Target="../tags/tag75.xml"/><Relationship Id="rId76" Type="http://schemas.openxmlformats.org/officeDocument/2006/relationships/tags" Target="../tags/tag76.xml"/><Relationship Id="rId77" Type="http://schemas.openxmlformats.org/officeDocument/2006/relationships/tags" Target="../tags/tag77.xml"/><Relationship Id="rId78" Type="http://schemas.openxmlformats.org/officeDocument/2006/relationships/tags" Target="../tags/tag78.xml"/><Relationship Id="rId79" Type="http://schemas.openxmlformats.org/officeDocument/2006/relationships/tags" Target="../tags/tag79.xml"/><Relationship Id="rId23" Type="http://schemas.openxmlformats.org/officeDocument/2006/relationships/tags" Target="../tags/tag23.xml"/><Relationship Id="rId24" Type="http://schemas.openxmlformats.org/officeDocument/2006/relationships/tags" Target="../tags/tag24.xml"/><Relationship Id="rId25" Type="http://schemas.openxmlformats.org/officeDocument/2006/relationships/tags" Target="../tags/tag25.xml"/><Relationship Id="rId26" Type="http://schemas.openxmlformats.org/officeDocument/2006/relationships/tags" Target="../tags/tag26.xml"/><Relationship Id="rId27" Type="http://schemas.openxmlformats.org/officeDocument/2006/relationships/tags" Target="../tags/tag27.xml"/><Relationship Id="rId28" Type="http://schemas.openxmlformats.org/officeDocument/2006/relationships/tags" Target="../tags/tag28.xml"/><Relationship Id="rId29" Type="http://schemas.openxmlformats.org/officeDocument/2006/relationships/tags" Target="../tags/tag29.xml"/><Relationship Id="rId1" Type="http://schemas.openxmlformats.org/officeDocument/2006/relationships/tags" Target="../tags/tag1.xml"/><Relationship Id="rId2" Type="http://schemas.openxmlformats.org/officeDocument/2006/relationships/tags" Target="../tags/tag2.xml"/><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tags" Target="../tags/tag5.xml"/><Relationship Id="rId6" Type="http://schemas.openxmlformats.org/officeDocument/2006/relationships/tags" Target="../tags/tag6.xml"/><Relationship Id="rId7" Type="http://schemas.openxmlformats.org/officeDocument/2006/relationships/tags" Target="../tags/tag7.xml"/><Relationship Id="rId8" Type="http://schemas.openxmlformats.org/officeDocument/2006/relationships/tags" Target="../tags/tag8.xml"/><Relationship Id="rId9" Type="http://schemas.openxmlformats.org/officeDocument/2006/relationships/tags" Target="../tags/tag9.xml"/><Relationship Id="rId50" Type="http://schemas.openxmlformats.org/officeDocument/2006/relationships/tags" Target="../tags/tag50.xml"/><Relationship Id="rId51" Type="http://schemas.openxmlformats.org/officeDocument/2006/relationships/tags" Target="../tags/tag51.xml"/><Relationship Id="rId52" Type="http://schemas.openxmlformats.org/officeDocument/2006/relationships/tags" Target="../tags/tag52.xml"/><Relationship Id="rId53" Type="http://schemas.openxmlformats.org/officeDocument/2006/relationships/tags" Target="../tags/tag53.xml"/><Relationship Id="rId54" Type="http://schemas.openxmlformats.org/officeDocument/2006/relationships/tags" Target="../tags/tag54.xml"/><Relationship Id="rId55" Type="http://schemas.openxmlformats.org/officeDocument/2006/relationships/tags" Target="../tags/tag55.xml"/><Relationship Id="rId56" Type="http://schemas.openxmlformats.org/officeDocument/2006/relationships/tags" Target="../tags/tag56.xml"/><Relationship Id="rId57" Type="http://schemas.openxmlformats.org/officeDocument/2006/relationships/tags" Target="../tags/tag57.xml"/><Relationship Id="rId58" Type="http://schemas.openxmlformats.org/officeDocument/2006/relationships/tags" Target="../tags/tag58.xml"/><Relationship Id="rId59" Type="http://schemas.openxmlformats.org/officeDocument/2006/relationships/tags" Target="../tags/tag59.xml"/><Relationship Id="rId110" Type="http://schemas.openxmlformats.org/officeDocument/2006/relationships/tags" Target="../tags/tag110.xml"/><Relationship Id="rId111" Type="http://schemas.openxmlformats.org/officeDocument/2006/relationships/tags" Target="../tags/tag111.xml"/><Relationship Id="rId112" Type="http://schemas.openxmlformats.org/officeDocument/2006/relationships/tags" Target="../tags/tag112.xml"/><Relationship Id="rId113" Type="http://schemas.openxmlformats.org/officeDocument/2006/relationships/tags" Target="../tags/tag113.xml"/><Relationship Id="rId114" Type="http://schemas.openxmlformats.org/officeDocument/2006/relationships/tags" Target="../tags/tag114.xml"/><Relationship Id="rId115" Type="http://schemas.openxmlformats.org/officeDocument/2006/relationships/tags" Target="../tags/tag115.xml"/><Relationship Id="rId116" Type="http://schemas.openxmlformats.org/officeDocument/2006/relationships/tags" Target="../tags/tag116.xml"/><Relationship Id="rId117" Type="http://schemas.openxmlformats.org/officeDocument/2006/relationships/tags" Target="../tags/tag117.xml"/><Relationship Id="rId118" Type="http://schemas.openxmlformats.org/officeDocument/2006/relationships/tags" Target="../tags/tag118.xml"/><Relationship Id="rId119" Type="http://schemas.openxmlformats.org/officeDocument/2006/relationships/tags" Target="../tags/tag119.xml"/><Relationship Id="rId30" Type="http://schemas.openxmlformats.org/officeDocument/2006/relationships/tags" Target="../tags/tag30.xml"/><Relationship Id="rId31" Type="http://schemas.openxmlformats.org/officeDocument/2006/relationships/tags" Target="../tags/tag31.xml"/><Relationship Id="rId32" Type="http://schemas.openxmlformats.org/officeDocument/2006/relationships/tags" Target="../tags/tag32.xml"/><Relationship Id="rId33" Type="http://schemas.openxmlformats.org/officeDocument/2006/relationships/tags" Target="../tags/tag33.xml"/><Relationship Id="rId34" Type="http://schemas.openxmlformats.org/officeDocument/2006/relationships/tags" Target="../tags/tag34.xml"/><Relationship Id="rId35" Type="http://schemas.openxmlformats.org/officeDocument/2006/relationships/tags" Target="../tags/tag35.xml"/><Relationship Id="rId36" Type="http://schemas.openxmlformats.org/officeDocument/2006/relationships/tags" Target="../tags/tag36.xml"/><Relationship Id="rId37" Type="http://schemas.openxmlformats.org/officeDocument/2006/relationships/tags" Target="../tags/tag37.xml"/><Relationship Id="rId38" Type="http://schemas.openxmlformats.org/officeDocument/2006/relationships/tags" Target="../tags/tag38.xml"/><Relationship Id="rId39" Type="http://schemas.openxmlformats.org/officeDocument/2006/relationships/tags" Target="../tags/tag39.xml"/><Relationship Id="rId80" Type="http://schemas.openxmlformats.org/officeDocument/2006/relationships/tags" Target="../tags/tag80.xml"/><Relationship Id="rId81" Type="http://schemas.openxmlformats.org/officeDocument/2006/relationships/tags" Target="../tags/tag81.xml"/><Relationship Id="rId82" Type="http://schemas.openxmlformats.org/officeDocument/2006/relationships/tags" Target="../tags/tag82.xml"/><Relationship Id="rId83" Type="http://schemas.openxmlformats.org/officeDocument/2006/relationships/tags" Target="../tags/tag83.xml"/><Relationship Id="rId84" Type="http://schemas.openxmlformats.org/officeDocument/2006/relationships/tags" Target="../tags/tag84.xml"/><Relationship Id="rId85" Type="http://schemas.openxmlformats.org/officeDocument/2006/relationships/tags" Target="../tags/tag85.xml"/><Relationship Id="rId86" Type="http://schemas.openxmlformats.org/officeDocument/2006/relationships/tags" Target="../tags/tag86.xml"/><Relationship Id="rId87" Type="http://schemas.openxmlformats.org/officeDocument/2006/relationships/tags" Target="../tags/tag87.xml"/><Relationship Id="rId88" Type="http://schemas.openxmlformats.org/officeDocument/2006/relationships/tags" Target="../tags/tag88.xml"/><Relationship Id="rId89" Type="http://schemas.openxmlformats.org/officeDocument/2006/relationships/tags" Target="../tags/tag8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Same Side Corner Rectangle 1"/>
          <p:cNvSpPr/>
          <p:nvPr/>
        </p:nvSpPr>
        <p:spPr>
          <a:xfrm rot="16200000">
            <a:off x="4265321" y="1696420"/>
            <a:ext cx="868126" cy="9250293"/>
          </a:xfrm>
          <a:prstGeom prst="round2SameRect">
            <a:avLst>
              <a:gd name="adj1" fmla="val 3122"/>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ln>
                <a:solidFill>
                  <a:schemeClr val="accent2">
                    <a:lumMod val="75000"/>
                  </a:schemeClr>
                </a:solidFill>
              </a:ln>
              <a:solidFill>
                <a:schemeClr val="bg1"/>
              </a:solidFill>
            </a:endParaRPr>
          </a:p>
        </p:txBody>
      </p:sp>
      <p:pic>
        <p:nvPicPr>
          <p:cNvPr id="3" name="Picture 2" descr="idrc_logo.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66092" y="6148741"/>
            <a:ext cx="1808969" cy="426869"/>
          </a:xfrm>
          <a:prstGeom prst="rect">
            <a:avLst/>
          </a:prstGeom>
        </p:spPr>
      </p:pic>
      <p:pic>
        <p:nvPicPr>
          <p:cNvPr id="4" name="Picture 3" descr="transparent_round_logo.g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250" y="5992870"/>
            <a:ext cx="597566" cy="657393"/>
          </a:xfrm>
          <a:prstGeom prst="rect">
            <a:avLst/>
          </a:prstGeom>
        </p:spPr>
      </p:pic>
      <p:pic>
        <p:nvPicPr>
          <p:cNvPr id="5" name="Picture 4" descr="ROER4D_300dpi.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538657" y="6068660"/>
            <a:ext cx="2064874" cy="575378"/>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260123" y="5979534"/>
            <a:ext cx="628251" cy="724719"/>
          </a:xfrm>
          <a:prstGeom prst="rect">
            <a:avLst/>
          </a:prstGeom>
        </p:spPr>
      </p:pic>
      <p:pic>
        <p:nvPicPr>
          <p:cNvPr id="7" name="Picture 6"/>
          <p:cNvPicPr>
            <a:picLocks noChangeAspect="1"/>
          </p:cNvPicPr>
          <p:nvPr/>
        </p:nvPicPr>
        <p:blipFill rotWithShape="1">
          <a:blip r:embed="rId6" cstate="email">
            <a:extLst>
              <a:ext uri="{BEBA8EAE-BF5A-486C-A8C5-ECC9F3942E4B}">
                <a14:imgProps xmlns:a14="http://schemas.microsoft.com/office/drawing/2010/main">
                  <a14:imgLayer r:embed="rId7">
                    <a14:imgEffect>
                      <a14:backgroundRemoval t="12048" b="100000" l="7285" r="94702"/>
                    </a14:imgEffect>
                  </a14:imgLayer>
                </a14:imgProps>
              </a:ext>
              <a:ext uri="{28A0092B-C50C-407E-A947-70E740481C1C}">
                <a14:useLocalDpi xmlns:a14="http://schemas.microsoft.com/office/drawing/2010/main" val="0"/>
              </a:ext>
            </a:extLst>
          </a:blip>
          <a:srcRect/>
          <a:stretch/>
        </p:blipFill>
        <p:spPr>
          <a:xfrm>
            <a:off x="7526216" y="5992869"/>
            <a:ext cx="1117783" cy="667824"/>
          </a:xfrm>
          <a:prstGeom prst="rect">
            <a:avLst/>
          </a:prstGeom>
        </p:spPr>
      </p:pic>
      <p:pic>
        <p:nvPicPr>
          <p:cNvPr id="8" name="Picture 2"/>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a:stretch/>
        </p:blipFill>
        <p:spPr bwMode="auto">
          <a:xfrm>
            <a:off x="-20462" y="-1"/>
            <a:ext cx="9158068" cy="2332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8"/>
          <p:cNvSpPr>
            <a:spLocks noGrp="1"/>
          </p:cNvSpPr>
          <p:nvPr>
            <p:ph type="ctrTitle"/>
          </p:nvPr>
        </p:nvSpPr>
        <p:spPr>
          <a:xfrm>
            <a:off x="685800" y="2130425"/>
            <a:ext cx="7846640" cy="1658615"/>
          </a:xfrm>
        </p:spPr>
        <p:txBody>
          <a:bodyPr>
            <a:normAutofit fontScale="90000"/>
          </a:bodyPr>
          <a:lstStyle/>
          <a:p>
            <a:r>
              <a:rPr lang="en-ZA" dirty="0" smtClean="0"/>
              <a:t/>
            </a:r>
            <a:br>
              <a:rPr lang="en-ZA" dirty="0" smtClean="0"/>
            </a:br>
            <a:r>
              <a:rPr lang="en-ZA" b="1" dirty="0" smtClean="0">
                <a:solidFill>
                  <a:schemeClr val="accent1">
                    <a:lumMod val="50000"/>
                  </a:schemeClr>
                </a:solidFill>
              </a:rPr>
              <a:t>Ready or Not? OER workshops at 3 South African Universities</a:t>
            </a:r>
            <a:endParaRPr lang="en-ZA" b="1" dirty="0">
              <a:solidFill>
                <a:schemeClr val="accent1">
                  <a:lumMod val="50000"/>
                </a:schemeClr>
              </a:solidFill>
            </a:endParaRPr>
          </a:p>
        </p:txBody>
      </p:sp>
      <p:sp>
        <p:nvSpPr>
          <p:cNvPr id="10" name="Subtitle 9"/>
          <p:cNvSpPr>
            <a:spLocks noGrp="1"/>
          </p:cNvSpPr>
          <p:nvPr>
            <p:ph type="subTitle" idx="1"/>
          </p:nvPr>
        </p:nvSpPr>
        <p:spPr/>
        <p:txBody>
          <a:bodyPr/>
          <a:lstStyle/>
          <a:p>
            <a:endParaRPr lang="en-ZA" dirty="0" smtClean="0"/>
          </a:p>
          <a:p>
            <a:r>
              <a:rPr lang="en-ZA" dirty="0" smtClean="0"/>
              <a:t>By Glenda Cox and Henry Trotter (University of Cape Town)</a:t>
            </a:r>
            <a:endParaRPr lang="en-ZA" dirty="0"/>
          </a:p>
        </p:txBody>
      </p:sp>
    </p:spTree>
    <p:extLst>
      <p:ext uri="{BB962C8B-B14F-4D97-AF65-F5344CB8AC3E}">
        <p14:creationId xmlns:p14="http://schemas.microsoft.com/office/powerpoint/2010/main" val="1167865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solidFill>
                  <a:schemeClr val="accent1">
                    <a:lumMod val="75000"/>
                  </a:schemeClr>
                </a:solidFill>
              </a:rPr>
              <a:t>Selecting South African institutional partners</a:t>
            </a:r>
            <a:endParaRPr lang="en-ZA" dirty="0">
              <a:solidFill>
                <a:schemeClr val="accent1">
                  <a:lumMod val="75000"/>
                </a:schemeClr>
              </a:solidFill>
            </a:endParaRPr>
          </a:p>
        </p:txBody>
      </p:sp>
      <p:sp>
        <p:nvSpPr>
          <p:cNvPr id="5" name="Text Placeholder 4"/>
          <p:cNvSpPr>
            <a:spLocks noGrp="1"/>
          </p:cNvSpPr>
          <p:nvPr>
            <p:ph type="body" idx="1"/>
          </p:nvPr>
        </p:nvSpPr>
        <p:spPr/>
        <p:txBody>
          <a:bodyPr/>
          <a:lstStyle/>
          <a:p>
            <a:endParaRPr lang="en-ZA"/>
          </a:p>
        </p:txBody>
      </p:sp>
    </p:spTree>
    <p:extLst>
      <p:ext uri="{BB962C8B-B14F-4D97-AF65-F5344CB8AC3E}">
        <p14:creationId xmlns:p14="http://schemas.microsoft.com/office/powerpoint/2010/main" val="407457036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South Africa</a:t>
            </a:r>
            <a:endParaRPr lang="en-ZA" dirty="0"/>
          </a:p>
        </p:txBody>
      </p:sp>
      <p:sp>
        <p:nvSpPr>
          <p:cNvPr id="5" name="Content Placeholder 4"/>
          <p:cNvSpPr>
            <a:spLocks noGrp="1"/>
          </p:cNvSpPr>
          <p:nvPr>
            <p:ph idx="4294967295"/>
          </p:nvPr>
        </p:nvSpPr>
        <p:spPr>
          <a:xfrm>
            <a:off x="467544" y="1600200"/>
            <a:ext cx="7762056" cy="4525963"/>
          </a:xfrm>
        </p:spPr>
        <p:txBody>
          <a:bodyPr/>
          <a:lstStyle/>
          <a:p>
            <a:r>
              <a:rPr lang="en-ZA" dirty="0" smtClean="0"/>
              <a:t>26 public higher education institutions (3 new ones last year)</a:t>
            </a:r>
          </a:p>
          <a:p>
            <a:r>
              <a:rPr lang="en-US" dirty="0" smtClean="0"/>
              <a:t>Varied focus some more vocational or technical</a:t>
            </a:r>
          </a:p>
          <a:p>
            <a:r>
              <a:rPr lang="en-US" dirty="0" smtClean="0"/>
              <a:t>11 traditional (variable quality and access to resources)</a:t>
            </a:r>
            <a:endParaRPr lang="en-ZA" dirty="0" smtClean="0"/>
          </a:p>
          <a:p>
            <a:r>
              <a:rPr lang="en-ZA" dirty="0" smtClean="0"/>
              <a:t>Number of students: 938210 (2011)</a:t>
            </a:r>
          </a:p>
        </p:txBody>
      </p:sp>
    </p:spTree>
    <p:extLst>
      <p:ext uri="{BB962C8B-B14F-4D97-AF65-F5344CB8AC3E}">
        <p14:creationId xmlns:p14="http://schemas.microsoft.com/office/powerpoint/2010/main" val="26787949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04775"/>
            <a:ext cx="7620000" cy="642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043608" y="6381328"/>
            <a:ext cx="7776864" cy="369332"/>
          </a:xfrm>
          <a:prstGeom prst="rect">
            <a:avLst/>
          </a:prstGeom>
          <a:noFill/>
        </p:spPr>
        <p:txBody>
          <a:bodyPr wrap="square" rtlCol="0">
            <a:spAutoFit/>
          </a:bodyPr>
          <a:lstStyle/>
          <a:p>
            <a:r>
              <a:rPr lang="en-ZA" dirty="0"/>
              <a:t>http://chet.org.za/files/uploads/data/CHET-Shape-of-Post-Secondary-Sector.png</a:t>
            </a:r>
          </a:p>
        </p:txBody>
      </p:sp>
    </p:spTree>
    <p:extLst>
      <p:ext uri="{BB962C8B-B14F-4D97-AF65-F5344CB8AC3E}">
        <p14:creationId xmlns:p14="http://schemas.microsoft.com/office/powerpoint/2010/main" val="261203221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chemeClr val="accent1">
                    <a:lumMod val="75000"/>
                  </a:schemeClr>
                </a:solidFill>
              </a:rPr>
              <a:t>Selecting institutional partners</a:t>
            </a:r>
            <a:endParaRPr lang="en-ZA" dirty="0">
              <a:solidFill>
                <a:schemeClr val="accent1">
                  <a:lumMod val="75000"/>
                </a:schemeClr>
              </a:solidFill>
            </a:endParaRPr>
          </a:p>
        </p:txBody>
      </p:sp>
      <p:sp>
        <p:nvSpPr>
          <p:cNvPr id="3" name="Content Placeholder 2"/>
          <p:cNvSpPr>
            <a:spLocks noGrp="1"/>
          </p:cNvSpPr>
          <p:nvPr>
            <p:ph sz="half" idx="4294967295"/>
          </p:nvPr>
        </p:nvSpPr>
        <p:spPr>
          <a:xfrm>
            <a:off x="467544" y="1628800"/>
            <a:ext cx="4038600" cy="4525963"/>
          </a:xfrm>
        </p:spPr>
        <p:txBody>
          <a:bodyPr/>
          <a:lstStyle/>
          <a:p>
            <a:r>
              <a:rPr lang="en-ZA" dirty="0" smtClean="0"/>
              <a:t>Urban/rural</a:t>
            </a:r>
          </a:p>
          <a:p>
            <a:endParaRPr lang="en-ZA" dirty="0"/>
          </a:p>
          <a:p>
            <a:r>
              <a:rPr lang="en-ZA" dirty="0" smtClean="0"/>
              <a:t>Distance/residential</a:t>
            </a:r>
          </a:p>
          <a:p>
            <a:endParaRPr lang="en-ZA" dirty="0" smtClean="0"/>
          </a:p>
          <a:p>
            <a:r>
              <a:rPr lang="en-ZA" dirty="0" smtClean="0"/>
              <a:t>OER platform or not</a:t>
            </a:r>
            <a:endParaRPr lang="en-ZA" dirty="0"/>
          </a:p>
          <a:p>
            <a:endParaRPr lang="en-ZA" dirty="0"/>
          </a:p>
        </p:txBody>
      </p:sp>
    </p:spTree>
    <p:extLst>
      <p:ext uri="{BB962C8B-B14F-4D97-AF65-F5344CB8AC3E}">
        <p14:creationId xmlns:p14="http://schemas.microsoft.com/office/powerpoint/2010/main" val="102798287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accent1">
                    <a:lumMod val="75000"/>
                  </a:schemeClr>
                </a:solidFill>
              </a:rPr>
              <a:t>Management styles</a:t>
            </a:r>
            <a:endParaRPr lang="en-ZA" dirty="0">
              <a:solidFill>
                <a:schemeClr val="accent1">
                  <a:lumMod val="75000"/>
                </a:schemeClr>
              </a:solidFill>
            </a:endParaRPr>
          </a:p>
        </p:txBody>
      </p:sp>
      <p:sp>
        <p:nvSpPr>
          <p:cNvPr id="6" name="Content Placeholder 5"/>
          <p:cNvSpPr>
            <a:spLocks noGrp="1"/>
          </p:cNvSpPr>
          <p:nvPr>
            <p:ph sz="half" idx="4294967295"/>
          </p:nvPr>
        </p:nvSpPr>
        <p:spPr>
          <a:xfrm>
            <a:off x="0" y="1600200"/>
            <a:ext cx="4038600" cy="2505075"/>
          </a:xfrm>
          <a:prstGeom prst="rect">
            <a:avLst/>
          </a:prstGeom>
        </p:spPr>
        <p:txBody>
          <a:bodyPr wrap="square">
            <a:sp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err="1" smtClean="0"/>
              <a:t>Organisational</a:t>
            </a:r>
            <a:r>
              <a:rPr lang="en-US" dirty="0" smtClean="0"/>
              <a:t> </a:t>
            </a:r>
            <a:r>
              <a:rPr lang="en-US" dirty="0"/>
              <a:t>cultural types (</a:t>
            </a:r>
            <a:r>
              <a:rPr lang="en-US" dirty="0" err="1"/>
              <a:t>McNay</a:t>
            </a:r>
            <a:r>
              <a:rPr lang="en-US" dirty="0"/>
              <a:t> 1995) </a:t>
            </a:r>
            <a:endParaRPr lang="en-ZA" dirty="0"/>
          </a:p>
        </p:txBody>
      </p:sp>
      <p:pic>
        <p:nvPicPr>
          <p:cNvPr id="5" name="Content Placeholder 4"/>
          <p:cNvPicPr>
            <a:picLocks noGrp="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4246563" y="1844675"/>
            <a:ext cx="4897437" cy="3600450"/>
          </a:xfrm>
          <a:prstGeom prst="rect">
            <a:avLst/>
          </a:prstGeom>
        </p:spPr>
      </p:pic>
    </p:spTree>
    <p:extLst>
      <p:ext uri="{BB962C8B-B14F-4D97-AF65-F5344CB8AC3E}">
        <p14:creationId xmlns:p14="http://schemas.microsoft.com/office/powerpoint/2010/main" val="62089317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dirty="0" smtClean="0"/>
              <a:t>South African institutions</a:t>
            </a:r>
            <a:endParaRPr lang="en-ZA" dirty="0"/>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1111901245"/>
              </p:ext>
            </p:extLst>
          </p:nvPr>
        </p:nvGraphicFramePr>
        <p:xfrm>
          <a:off x="467544" y="1628800"/>
          <a:ext cx="8291265" cy="3304205"/>
        </p:xfrm>
        <a:graphic>
          <a:graphicData uri="http://schemas.openxmlformats.org/drawingml/2006/table">
            <a:tbl>
              <a:tblPr firstRow="1" bandRow="1">
                <a:tableStyleId>{5C22544A-7EE6-4342-B048-85BDC9FD1C3A}</a:tableStyleId>
              </a:tblPr>
              <a:tblGrid>
                <a:gridCol w="2763755"/>
                <a:gridCol w="2763755"/>
                <a:gridCol w="2763755"/>
              </a:tblGrid>
              <a:tr h="532825">
                <a:tc>
                  <a:txBody>
                    <a:bodyPr/>
                    <a:lstStyle/>
                    <a:p>
                      <a:r>
                        <a:rPr lang="en-ZA" dirty="0" smtClean="0"/>
                        <a:t>University of Ca</a:t>
                      </a:r>
                      <a:r>
                        <a:rPr lang="en-ZA" baseline="0" dirty="0" smtClean="0"/>
                        <a:t>pe Town (UCT)</a:t>
                      </a:r>
                      <a:endParaRPr lang="en-ZA" dirty="0"/>
                    </a:p>
                  </a:txBody>
                  <a:tcPr/>
                </a:tc>
                <a:tc>
                  <a:txBody>
                    <a:bodyPr/>
                    <a:lstStyle/>
                    <a:p>
                      <a:r>
                        <a:rPr lang="en-ZA" dirty="0" smtClean="0"/>
                        <a:t>University of Fort Hare</a:t>
                      </a:r>
                      <a:endParaRPr lang="en-ZA" dirty="0"/>
                    </a:p>
                  </a:txBody>
                  <a:tcPr/>
                </a:tc>
                <a:tc>
                  <a:txBody>
                    <a:bodyPr/>
                    <a:lstStyle/>
                    <a:p>
                      <a:r>
                        <a:rPr lang="en-ZA" dirty="0" smtClean="0"/>
                        <a:t>University of South Africa (UNISA)</a:t>
                      </a:r>
                      <a:endParaRPr lang="en-ZA" dirty="0"/>
                    </a:p>
                  </a:txBody>
                  <a:tcPr/>
                </a:tc>
              </a:tr>
              <a:tr h="532825">
                <a:tc>
                  <a:txBody>
                    <a:bodyPr/>
                    <a:lstStyle/>
                    <a:p>
                      <a:r>
                        <a:rPr lang="en-ZA" dirty="0" smtClean="0"/>
                        <a:t>Residential</a:t>
                      </a:r>
                      <a:endParaRPr lang="en-ZA" dirty="0"/>
                    </a:p>
                  </a:txBody>
                  <a:tcPr/>
                </a:tc>
                <a:tc>
                  <a:txBody>
                    <a:bodyPr/>
                    <a:lstStyle/>
                    <a:p>
                      <a:r>
                        <a:rPr lang="en-ZA" dirty="0" smtClean="0"/>
                        <a:t>Residential</a:t>
                      </a:r>
                      <a:endParaRPr lang="en-ZA" dirty="0"/>
                    </a:p>
                  </a:txBody>
                  <a:tcPr/>
                </a:tc>
                <a:tc>
                  <a:txBody>
                    <a:bodyPr/>
                    <a:lstStyle/>
                    <a:p>
                      <a:r>
                        <a:rPr lang="en-ZA" dirty="0" smtClean="0"/>
                        <a:t>Distance</a:t>
                      </a:r>
                      <a:endParaRPr lang="en-ZA" dirty="0"/>
                    </a:p>
                  </a:txBody>
                  <a:tcPr/>
                </a:tc>
              </a:tr>
              <a:tr h="532825">
                <a:tc>
                  <a:txBody>
                    <a:bodyPr/>
                    <a:lstStyle/>
                    <a:p>
                      <a:r>
                        <a:rPr lang="en-ZA" dirty="0" smtClean="0"/>
                        <a:t>26 000</a:t>
                      </a:r>
                      <a:r>
                        <a:rPr lang="en-ZA" baseline="0" dirty="0" smtClean="0"/>
                        <a:t> students</a:t>
                      </a:r>
                      <a:endParaRPr lang="en-ZA" dirty="0"/>
                    </a:p>
                  </a:txBody>
                  <a:tcPr/>
                </a:tc>
                <a:tc>
                  <a:txBody>
                    <a:bodyPr/>
                    <a:lstStyle/>
                    <a:p>
                      <a:r>
                        <a:rPr lang="en-ZA" dirty="0" smtClean="0"/>
                        <a:t>11 000 students </a:t>
                      </a:r>
                      <a:endParaRPr lang="en-ZA" dirty="0"/>
                    </a:p>
                  </a:txBody>
                  <a:tcPr/>
                </a:tc>
                <a:tc>
                  <a:txBody>
                    <a:bodyPr/>
                    <a:lstStyle/>
                    <a:p>
                      <a:r>
                        <a:rPr lang="en-ZA" dirty="0" smtClean="0"/>
                        <a:t>400 000 students</a:t>
                      </a:r>
                      <a:endParaRPr lang="en-ZA" dirty="0"/>
                    </a:p>
                  </a:txBody>
                  <a:tcPr/>
                </a:tc>
              </a:tr>
              <a:tr h="532825">
                <a:tc>
                  <a:txBody>
                    <a:bodyPr/>
                    <a:lstStyle/>
                    <a:p>
                      <a:r>
                        <a:rPr lang="en-ZA" dirty="0" smtClean="0"/>
                        <a:t>Urban</a:t>
                      </a:r>
                      <a:endParaRPr lang="en-ZA" dirty="0"/>
                    </a:p>
                  </a:txBody>
                  <a:tcPr/>
                </a:tc>
                <a:tc>
                  <a:txBody>
                    <a:bodyPr/>
                    <a:lstStyle/>
                    <a:p>
                      <a:r>
                        <a:rPr lang="en-ZA" dirty="0" smtClean="0"/>
                        <a:t>Rural</a:t>
                      </a:r>
                      <a:endParaRPr lang="en-ZA" dirty="0"/>
                    </a:p>
                  </a:txBody>
                  <a:tcPr/>
                </a:tc>
                <a:tc>
                  <a:txBody>
                    <a:bodyPr/>
                    <a:lstStyle/>
                    <a:p>
                      <a:r>
                        <a:rPr lang="en-ZA" dirty="0" smtClean="0"/>
                        <a:t>Dispersed</a:t>
                      </a:r>
                      <a:endParaRPr lang="en-ZA" dirty="0"/>
                    </a:p>
                  </a:txBody>
                  <a:tcPr/>
                </a:tc>
              </a:tr>
              <a:tr h="532825">
                <a:tc>
                  <a:txBody>
                    <a:bodyPr/>
                    <a:lstStyle/>
                    <a:p>
                      <a:r>
                        <a:rPr lang="en-ZA" dirty="0" smtClean="0"/>
                        <a:t>Traditional</a:t>
                      </a:r>
                      <a:endParaRPr lang="en-ZA" dirty="0"/>
                    </a:p>
                  </a:txBody>
                  <a:tcPr/>
                </a:tc>
                <a:tc>
                  <a:txBody>
                    <a:bodyPr/>
                    <a:lstStyle/>
                    <a:p>
                      <a:r>
                        <a:rPr lang="en-ZA" dirty="0" smtClean="0"/>
                        <a:t>Traditional</a:t>
                      </a:r>
                      <a:endParaRPr lang="en-ZA" dirty="0"/>
                    </a:p>
                  </a:txBody>
                  <a:tcPr/>
                </a:tc>
                <a:tc>
                  <a:txBody>
                    <a:bodyPr/>
                    <a:lstStyle/>
                    <a:p>
                      <a:r>
                        <a:rPr lang="en-ZA" dirty="0" smtClean="0"/>
                        <a:t>Comprehensive</a:t>
                      </a:r>
                      <a:endParaRPr lang="en-ZA" dirty="0"/>
                    </a:p>
                  </a:txBody>
                  <a:tcPr/>
                </a:tc>
              </a:tr>
              <a:tr h="532825">
                <a:tc>
                  <a:txBody>
                    <a:bodyPr/>
                    <a:lstStyle/>
                    <a:p>
                      <a:r>
                        <a:rPr lang="en-ZA" dirty="0" smtClean="0"/>
                        <a:t>Collegial</a:t>
                      </a:r>
                      <a:endParaRPr lang="en-ZA" dirty="0"/>
                    </a:p>
                  </a:txBody>
                  <a:tcPr/>
                </a:tc>
                <a:tc>
                  <a:txBody>
                    <a:bodyPr/>
                    <a:lstStyle/>
                    <a:p>
                      <a:r>
                        <a:rPr lang="en-ZA" dirty="0" smtClean="0"/>
                        <a:t>Bureaucratic?</a:t>
                      </a:r>
                      <a:endParaRPr lang="en-ZA" dirty="0"/>
                    </a:p>
                  </a:txBody>
                  <a:tcPr/>
                </a:tc>
                <a:tc>
                  <a:txBody>
                    <a:bodyPr/>
                    <a:lstStyle/>
                    <a:p>
                      <a:r>
                        <a:rPr lang="en-ZA" dirty="0" smtClean="0"/>
                        <a:t>Bureaucratic</a:t>
                      </a:r>
                      <a:endParaRPr lang="en-ZA" dirty="0"/>
                    </a:p>
                  </a:txBody>
                  <a:tcPr/>
                </a:tc>
              </a:tr>
            </a:tbl>
          </a:graphicData>
        </a:graphic>
      </p:graphicFrame>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97152"/>
            <a:ext cx="1768475" cy="195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5453781"/>
            <a:ext cx="2961005" cy="63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5074820"/>
            <a:ext cx="192087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874897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Methodology</a:t>
            </a:r>
            <a:endParaRPr lang="en-ZA" dirty="0"/>
          </a:p>
        </p:txBody>
      </p:sp>
      <p:sp>
        <p:nvSpPr>
          <p:cNvPr id="5" name="Content Placeholder 4"/>
          <p:cNvSpPr>
            <a:spLocks noGrp="1"/>
          </p:cNvSpPr>
          <p:nvPr>
            <p:ph idx="1"/>
          </p:nvPr>
        </p:nvSpPr>
        <p:spPr/>
        <p:txBody>
          <a:bodyPr/>
          <a:lstStyle/>
          <a:p>
            <a:r>
              <a:rPr lang="en-ZA" dirty="0"/>
              <a:t>Identify a local </a:t>
            </a:r>
            <a:r>
              <a:rPr lang="en-ZA" dirty="0" smtClean="0"/>
              <a:t>co-ordinator</a:t>
            </a:r>
          </a:p>
          <a:p>
            <a:endParaRPr lang="en-US" dirty="0"/>
          </a:p>
          <a:p>
            <a:r>
              <a:rPr lang="en-US" dirty="0" smtClean="0"/>
              <a:t>Ethical clearance</a:t>
            </a:r>
          </a:p>
          <a:p>
            <a:endParaRPr lang="en-US" dirty="0"/>
          </a:p>
          <a:p>
            <a:r>
              <a:rPr lang="en-US" dirty="0" smtClean="0"/>
              <a:t>Visit to India to observe a </a:t>
            </a:r>
          </a:p>
          <a:p>
            <a:pPr marL="0" indent="0">
              <a:buNone/>
            </a:pPr>
            <a:r>
              <a:rPr lang="en-US" dirty="0" smtClean="0"/>
              <a:t>workshop</a:t>
            </a:r>
            <a:endParaRPr lang="en-ZA" dirty="0" smtClean="0"/>
          </a:p>
          <a:p>
            <a:endParaRPr lang="en-US" dirty="0"/>
          </a:p>
          <a:p>
            <a:endParaRPr lang="en-ZA" dirty="0"/>
          </a:p>
        </p:txBody>
      </p:sp>
    </p:spTree>
    <p:extLst>
      <p:ext uri="{BB962C8B-B14F-4D97-AF65-F5344CB8AC3E}">
        <p14:creationId xmlns:p14="http://schemas.microsoft.com/office/powerpoint/2010/main" val="140136502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wrap="square">
            <a:spAutoFit/>
          </a:bodyPr>
          <a:lstStyle/>
          <a:p>
            <a:r>
              <a:rPr lang="en-ZA" dirty="0" err="1"/>
              <a:t>Maulana</a:t>
            </a:r>
            <a:r>
              <a:rPr lang="en-ZA" dirty="0"/>
              <a:t> Azad National Urdu </a:t>
            </a:r>
            <a:r>
              <a:rPr lang="en-ZA" dirty="0" smtClean="0"/>
              <a:t>University</a:t>
            </a:r>
            <a:endParaRPr lang="en-ZA" dirty="0"/>
          </a:p>
        </p:txBody>
      </p:sp>
      <p:pic>
        <p:nvPicPr>
          <p:cNvPr id="4" name="Content Placeholder 3"/>
          <p:cNvPicPr>
            <a:picLocks noGrp="1" noChangeAspect="1"/>
          </p:cNvPicPr>
          <p:nvPr>
            <p:ph idx="4294967295"/>
          </p:nvPr>
        </p:nvPicPr>
        <p:blipFill rotWithShape="1">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p:blipFill>
        <p:spPr>
          <a:xfrm>
            <a:off x="1259632" y="1628800"/>
            <a:ext cx="6807200" cy="45227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73" y="1268760"/>
            <a:ext cx="1057275"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713986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4" name="Content Placeholder 3"/>
          <p:cNvPicPr>
            <a:picLocks noGrp="1" noChangeAspect="1"/>
          </p:cNvPicPr>
          <p:nvPr>
            <p:ph idx="1"/>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79512" y="404664"/>
            <a:ext cx="8806291" cy="58475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0312010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Conduct workshops and interviews and administer surveys.</a:t>
            </a:r>
            <a:endParaRPr lang="en-ZA" dirty="0"/>
          </a:p>
        </p:txBody>
      </p:sp>
      <p:sp>
        <p:nvSpPr>
          <p:cNvPr id="5" name="Text Placeholder 4"/>
          <p:cNvSpPr>
            <a:spLocks noGrp="1"/>
          </p:cNvSpPr>
          <p:nvPr>
            <p:ph type="body" idx="1"/>
          </p:nvPr>
        </p:nvSpPr>
        <p:spPr/>
        <p:txBody>
          <a:bodyPr/>
          <a:lstStyle/>
          <a:p>
            <a:endParaRPr lang="en-ZA"/>
          </a:p>
        </p:txBody>
      </p:sp>
    </p:spTree>
    <p:extLst>
      <p:ext uri="{BB962C8B-B14F-4D97-AF65-F5344CB8AC3E}">
        <p14:creationId xmlns:p14="http://schemas.microsoft.com/office/powerpoint/2010/main" val="171694859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76672"/>
            <a:ext cx="8715456" cy="5766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745896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600200"/>
            <a:ext cx="8229600" cy="4525963"/>
          </a:xfrm>
        </p:spPr>
        <p:txBody>
          <a:bodyPr/>
          <a:lstStyle/>
          <a:p>
            <a:pPr marL="0" indent="0">
              <a:buNone/>
            </a:pPr>
            <a:r>
              <a:rPr lang="en-ZA" dirty="0" smtClean="0"/>
              <a:t>				</a:t>
            </a:r>
          </a:p>
          <a:p>
            <a:pPr marL="0" indent="0" algn="ctr">
              <a:buNone/>
            </a:pPr>
            <a:r>
              <a:rPr lang="en-ZA" dirty="0" smtClean="0"/>
              <a:t>Expectations as insiders and outsiders</a:t>
            </a:r>
          </a:p>
          <a:p>
            <a:pPr marL="0" indent="0" algn="ctr">
              <a:buNone/>
            </a:pPr>
            <a:r>
              <a:rPr lang="en-ZA" dirty="0" smtClean="0"/>
              <a:t>Seen and unseen</a:t>
            </a:r>
            <a:endParaRPr lang="en-ZA" dirty="0"/>
          </a:p>
        </p:txBody>
      </p:sp>
    </p:spTree>
    <p:extLst>
      <p:ext uri="{BB962C8B-B14F-4D97-AF65-F5344CB8AC3E}">
        <p14:creationId xmlns:p14="http://schemas.microsoft.com/office/powerpoint/2010/main" val="56637706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UCT expectations and challenges</a:t>
            </a:r>
            <a:endParaRPr lang="en-ZA" dirty="0"/>
          </a:p>
        </p:txBody>
      </p:sp>
      <p:sp>
        <p:nvSpPr>
          <p:cNvPr id="3" name="Content Placeholder 2"/>
          <p:cNvSpPr>
            <a:spLocks noGrp="1"/>
          </p:cNvSpPr>
          <p:nvPr>
            <p:ph idx="4294967295"/>
          </p:nvPr>
        </p:nvSpPr>
        <p:spPr>
          <a:xfrm>
            <a:off x="827584" y="1988840"/>
            <a:ext cx="7402016" cy="4137323"/>
          </a:xfrm>
        </p:spPr>
        <p:txBody>
          <a:bodyPr>
            <a:normAutofit/>
          </a:bodyPr>
          <a:lstStyle/>
          <a:p>
            <a:r>
              <a:rPr lang="en-ZA" dirty="0" smtClean="0"/>
              <a:t>Open agenda since 2007</a:t>
            </a:r>
          </a:p>
          <a:p>
            <a:r>
              <a:rPr lang="en-ZA" dirty="0" smtClean="0"/>
              <a:t>We have an Open Access repository (2014)and previously had an Open Content (2010)directory.</a:t>
            </a:r>
          </a:p>
          <a:p>
            <a:r>
              <a:rPr lang="en-ZA" dirty="0" smtClean="0"/>
              <a:t>Anticipated poor attendance </a:t>
            </a:r>
          </a:p>
          <a:p>
            <a:r>
              <a:rPr lang="en-ZA" dirty="0" smtClean="0"/>
              <a:t>Insufficient incentive to attend</a:t>
            </a:r>
          </a:p>
          <a:p>
            <a:endParaRPr lang="en-ZA" dirty="0"/>
          </a:p>
        </p:txBody>
      </p:sp>
    </p:spTree>
    <p:extLst>
      <p:ext uri="{BB962C8B-B14F-4D97-AF65-F5344CB8AC3E}">
        <p14:creationId xmlns:p14="http://schemas.microsoft.com/office/powerpoint/2010/main" val="43488987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University of Cape Town: Part 1</a:t>
            </a:r>
            <a:endParaRPr lang="en-ZA" dirty="0"/>
          </a:p>
        </p:txBody>
      </p:sp>
      <p:pic>
        <p:nvPicPr>
          <p:cNvPr id="4" name="Content Placeholder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562173" y="1601788"/>
            <a:ext cx="8042275" cy="45227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995442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University of Cape Town: Part 2</a:t>
            </a:r>
            <a:endParaRPr lang="en-ZA"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772816"/>
            <a:ext cx="8057779" cy="45262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20593701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University of Cape Town : WHO</a:t>
            </a:r>
            <a:endParaRPr lang="en-ZA"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745446929"/>
              </p:ext>
            </p:extLst>
          </p:nvPr>
        </p:nvGraphicFramePr>
        <p:xfrm>
          <a:off x="1403648" y="1844826"/>
          <a:ext cx="5976664" cy="3340966"/>
        </p:xfrm>
        <a:graphic>
          <a:graphicData uri="http://schemas.openxmlformats.org/drawingml/2006/table">
            <a:tbl>
              <a:tblPr firstRow="1" bandRow="1">
                <a:tableStyleId>{5C22544A-7EE6-4342-B048-85BDC9FD1C3A}</a:tableStyleId>
              </a:tblPr>
              <a:tblGrid>
                <a:gridCol w="3169167"/>
                <a:gridCol w="2807497"/>
              </a:tblGrid>
              <a:tr h="373748">
                <a:tc>
                  <a:txBody>
                    <a:bodyPr/>
                    <a:lstStyle/>
                    <a:p>
                      <a:pPr algn="ctr"/>
                      <a:endParaRPr lang="en-ZA" dirty="0"/>
                    </a:p>
                  </a:txBody>
                  <a:tcPr/>
                </a:tc>
                <a:tc>
                  <a:txBody>
                    <a:bodyPr/>
                    <a:lstStyle/>
                    <a:p>
                      <a:r>
                        <a:rPr lang="en-US" dirty="0" smtClean="0"/>
                        <a:t>Number</a:t>
                      </a:r>
                      <a:endParaRPr lang="en-ZA" dirty="0"/>
                    </a:p>
                  </a:txBody>
                  <a:tcPr/>
                </a:tc>
              </a:tr>
              <a:tr h="453377">
                <a:tc>
                  <a:txBody>
                    <a:bodyPr/>
                    <a:lstStyle/>
                    <a:p>
                      <a:r>
                        <a:rPr lang="en-US" dirty="0" smtClean="0"/>
                        <a:t>Students</a:t>
                      </a:r>
                      <a:endParaRPr lang="en-ZA" dirty="0"/>
                    </a:p>
                  </a:txBody>
                  <a:tcPr/>
                </a:tc>
                <a:tc>
                  <a:txBody>
                    <a:bodyPr/>
                    <a:lstStyle/>
                    <a:p>
                      <a:r>
                        <a:rPr lang="en-US" dirty="0" smtClean="0"/>
                        <a:t>1</a:t>
                      </a:r>
                      <a:endParaRPr lang="en-ZA" dirty="0"/>
                    </a:p>
                  </a:txBody>
                  <a:tcPr/>
                </a:tc>
              </a:tr>
              <a:tr h="645101">
                <a:tc>
                  <a:txBody>
                    <a:bodyPr/>
                    <a:lstStyle/>
                    <a:p>
                      <a:r>
                        <a:rPr lang="en-US" dirty="0" smtClean="0"/>
                        <a:t>Academic  staff</a:t>
                      </a:r>
                      <a:endParaRPr lang="en-ZA" dirty="0"/>
                    </a:p>
                  </a:txBody>
                  <a:tcPr/>
                </a:tc>
                <a:tc>
                  <a:txBody>
                    <a:bodyPr/>
                    <a:lstStyle/>
                    <a:p>
                      <a:r>
                        <a:rPr lang="en-US" dirty="0" smtClean="0"/>
                        <a:t>4</a:t>
                      </a:r>
                      <a:endParaRPr lang="en-ZA" dirty="0"/>
                    </a:p>
                  </a:txBody>
                  <a:tcPr/>
                </a:tc>
              </a:tr>
              <a:tr h="373748">
                <a:tc>
                  <a:txBody>
                    <a:bodyPr/>
                    <a:lstStyle/>
                    <a:p>
                      <a:r>
                        <a:rPr lang="en-US" dirty="0" smtClean="0"/>
                        <a:t>Other staff*</a:t>
                      </a:r>
                      <a:endParaRPr lang="en-ZA" dirty="0"/>
                    </a:p>
                  </a:txBody>
                  <a:tcPr/>
                </a:tc>
                <a:tc>
                  <a:txBody>
                    <a:bodyPr/>
                    <a:lstStyle/>
                    <a:p>
                      <a:r>
                        <a:rPr lang="en-US" dirty="0" smtClean="0"/>
                        <a:t>2</a:t>
                      </a:r>
                      <a:endParaRPr lang="en-ZA" dirty="0"/>
                    </a:p>
                  </a:txBody>
                  <a:tcPr/>
                </a:tc>
              </a:tr>
              <a:tr h="373748">
                <a:tc>
                  <a:txBody>
                    <a:bodyPr/>
                    <a:lstStyle/>
                    <a:p>
                      <a:r>
                        <a:rPr lang="en-US" dirty="0" smtClean="0"/>
                        <a:t>Non-UCT</a:t>
                      </a:r>
                      <a:endParaRPr lang="en-ZA" dirty="0"/>
                    </a:p>
                  </a:txBody>
                  <a:tcPr/>
                </a:tc>
                <a:tc>
                  <a:txBody>
                    <a:bodyPr/>
                    <a:lstStyle/>
                    <a:p>
                      <a:r>
                        <a:rPr lang="en-US" dirty="0" smtClean="0"/>
                        <a:t>5</a:t>
                      </a:r>
                      <a:endParaRPr lang="en-ZA" dirty="0"/>
                    </a:p>
                  </a:txBody>
                  <a:tcPr/>
                </a:tc>
              </a:tr>
              <a:tr h="373748">
                <a:tc>
                  <a:txBody>
                    <a:bodyPr/>
                    <a:lstStyle/>
                    <a:p>
                      <a:r>
                        <a:rPr lang="en-US" dirty="0" smtClean="0"/>
                        <a:t>Librarians</a:t>
                      </a:r>
                      <a:endParaRPr lang="en-ZA" dirty="0"/>
                    </a:p>
                  </a:txBody>
                  <a:tcPr/>
                </a:tc>
                <a:tc>
                  <a:txBody>
                    <a:bodyPr/>
                    <a:lstStyle/>
                    <a:p>
                      <a:r>
                        <a:rPr lang="en-US" dirty="0" smtClean="0"/>
                        <a:t>-</a:t>
                      </a:r>
                      <a:endParaRPr lang="en-ZA" dirty="0"/>
                    </a:p>
                  </a:txBody>
                  <a:tcPr/>
                </a:tc>
              </a:tr>
              <a:tr h="373748">
                <a:tc>
                  <a:txBody>
                    <a:bodyPr/>
                    <a:lstStyle/>
                    <a:p>
                      <a:endParaRPr lang="en-ZA" dirty="0"/>
                    </a:p>
                  </a:txBody>
                  <a:tcPr/>
                </a:tc>
                <a:tc>
                  <a:txBody>
                    <a:bodyPr/>
                    <a:lstStyle/>
                    <a:p>
                      <a:endParaRPr lang="en-ZA"/>
                    </a:p>
                  </a:txBody>
                  <a:tcPr/>
                </a:tc>
              </a:tr>
              <a:tr h="373748">
                <a:tc>
                  <a:txBody>
                    <a:bodyPr/>
                    <a:lstStyle/>
                    <a:p>
                      <a:r>
                        <a:rPr lang="en-US" smtClean="0"/>
                        <a:t>TOTAL</a:t>
                      </a:r>
                      <a:endParaRPr lang="en-ZA"/>
                    </a:p>
                  </a:txBody>
                  <a:tcPr/>
                </a:tc>
                <a:tc>
                  <a:txBody>
                    <a:bodyPr/>
                    <a:lstStyle/>
                    <a:p>
                      <a:r>
                        <a:rPr lang="en-US" dirty="0" smtClean="0"/>
                        <a:t>12</a:t>
                      </a:r>
                      <a:endParaRPr lang="en-ZA" dirty="0"/>
                    </a:p>
                  </a:txBody>
                  <a:tcPr/>
                </a:tc>
              </a:tr>
            </a:tbl>
          </a:graphicData>
        </a:graphic>
      </p:graphicFrame>
      <p:sp>
        <p:nvSpPr>
          <p:cNvPr id="5" name="TextBox 4"/>
          <p:cNvSpPr txBox="1"/>
          <p:nvPr/>
        </p:nvSpPr>
        <p:spPr>
          <a:xfrm>
            <a:off x="539552" y="5589240"/>
            <a:ext cx="6840760" cy="369332"/>
          </a:xfrm>
          <a:prstGeom prst="rect">
            <a:avLst/>
          </a:prstGeom>
          <a:noFill/>
        </p:spPr>
        <p:txBody>
          <a:bodyPr wrap="square" rtlCol="0">
            <a:spAutoFit/>
          </a:bodyPr>
          <a:lstStyle/>
          <a:p>
            <a:r>
              <a:rPr lang="en-US" dirty="0" smtClean="0"/>
              <a:t>*Researchers/course facilitators</a:t>
            </a:r>
            <a:endParaRPr lang="en-ZA" dirty="0"/>
          </a:p>
        </p:txBody>
      </p:sp>
    </p:spTree>
    <p:extLst>
      <p:ext uri="{BB962C8B-B14F-4D97-AF65-F5344CB8AC3E}">
        <p14:creationId xmlns:p14="http://schemas.microsoft.com/office/powerpoint/2010/main" val="48704183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dirty="0" smtClean="0"/>
              <a:t>South African institutions</a:t>
            </a:r>
            <a:endParaRPr lang="en-ZA" dirty="0"/>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3886660954"/>
              </p:ext>
            </p:extLst>
          </p:nvPr>
        </p:nvGraphicFramePr>
        <p:xfrm>
          <a:off x="467544" y="1628800"/>
          <a:ext cx="8291265" cy="3304205"/>
        </p:xfrm>
        <a:graphic>
          <a:graphicData uri="http://schemas.openxmlformats.org/drawingml/2006/table">
            <a:tbl>
              <a:tblPr firstRow="1" bandRow="1">
                <a:tableStyleId>{5C22544A-7EE6-4342-B048-85BDC9FD1C3A}</a:tableStyleId>
              </a:tblPr>
              <a:tblGrid>
                <a:gridCol w="2763755"/>
                <a:gridCol w="2763755"/>
                <a:gridCol w="2763755"/>
              </a:tblGrid>
              <a:tr h="532825">
                <a:tc>
                  <a:txBody>
                    <a:bodyPr/>
                    <a:lstStyle/>
                    <a:p>
                      <a:r>
                        <a:rPr lang="en-ZA" dirty="0" smtClean="0"/>
                        <a:t>University of Ca</a:t>
                      </a:r>
                      <a:r>
                        <a:rPr lang="en-ZA" baseline="0" dirty="0" smtClean="0"/>
                        <a:t>pe Town (UCT)</a:t>
                      </a:r>
                      <a:endParaRPr lang="en-ZA" dirty="0"/>
                    </a:p>
                  </a:txBody>
                  <a:tcPr/>
                </a:tc>
                <a:tc>
                  <a:txBody>
                    <a:bodyPr/>
                    <a:lstStyle/>
                    <a:p>
                      <a:r>
                        <a:rPr lang="en-ZA" dirty="0" smtClean="0"/>
                        <a:t>University of Fort Hare</a:t>
                      </a:r>
                      <a:endParaRPr lang="en-ZA" dirty="0"/>
                    </a:p>
                  </a:txBody>
                  <a:tcPr/>
                </a:tc>
                <a:tc>
                  <a:txBody>
                    <a:bodyPr/>
                    <a:lstStyle/>
                    <a:p>
                      <a:r>
                        <a:rPr lang="en-ZA" dirty="0" smtClean="0"/>
                        <a:t>University of South Africa (UNISA)</a:t>
                      </a:r>
                      <a:endParaRPr lang="en-ZA" dirty="0"/>
                    </a:p>
                  </a:txBody>
                  <a:tcPr/>
                </a:tc>
              </a:tr>
              <a:tr h="532825">
                <a:tc>
                  <a:txBody>
                    <a:bodyPr/>
                    <a:lstStyle/>
                    <a:p>
                      <a:endParaRPr lang="en-ZA" dirty="0"/>
                    </a:p>
                  </a:txBody>
                  <a:tcPr/>
                </a:tc>
                <a:tc>
                  <a:txBody>
                    <a:bodyPr/>
                    <a:lstStyle/>
                    <a:p>
                      <a:r>
                        <a:rPr lang="en-ZA" dirty="0" smtClean="0"/>
                        <a:t>Residential</a:t>
                      </a:r>
                      <a:endParaRPr lang="en-ZA" dirty="0"/>
                    </a:p>
                  </a:txBody>
                  <a:tcPr/>
                </a:tc>
                <a:tc>
                  <a:txBody>
                    <a:bodyPr/>
                    <a:lstStyle/>
                    <a:p>
                      <a:endParaRPr lang="en-ZA" dirty="0"/>
                    </a:p>
                  </a:txBody>
                  <a:tcPr/>
                </a:tc>
              </a:tr>
              <a:tr h="532825">
                <a:tc>
                  <a:txBody>
                    <a:bodyPr/>
                    <a:lstStyle/>
                    <a:p>
                      <a:endParaRPr lang="en-ZA" dirty="0"/>
                    </a:p>
                  </a:txBody>
                  <a:tcPr/>
                </a:tc>
                <a:tc>
                  <a:txBody>
                    <a:bodyPr/>
                    <a:lstStyle/>
                    <a:p>
                      <a:r>
                        <a:rPr lang="en-ZA" dirty="0" smtClean="0"/>
                        <a:t>11 000 students </a:t>
                      </a:r>
                      <a:endParaRPr lang="en-ZA" dirty="0"/>
                    </a:p>
                  </a:txBody>
                  <a:tcPr/>
                </a:tc>
                <a:tc>
                  <a:txBody>
                    <a:bodyPr/>
                    <a:lstStyle/>
                    <a:p>
                      <a:endParaRPr lang="en-ZA" dirty="0"/>
                    </a:p>
                  </a:txBody>
                  <a:tcPr/>
                </a:tc>
              </a:tr>
              <a:tr h="532825">
                <a:tc>
                  <a:txBody>
                    <a:bodyPr/>
                    <a:lstStyle/>
                    <a:p>
                      <a:endParaRPr lang="en-ZA" dirty="0"/>
                    </a:p>
                  </a:txBody>
                  <a:tcPr/>
                </a:tc>
                <a:tc>
                  <a:txBody>
                    <a:bodyPr/>
                    <a:lstStyle/>
                    <a:p>
                      <a:r>
                        <a:rPr lang="en-ZA" dirty="0" smtClean="0"/>
                        <a:t>Rural</a:t>
                      </a:r>
                      <a:endParaRPr lang="en-ZA" dirty="0"/>
                    </a:p>
                  </a:txBody>
                  <a:tcPr/>
                </a:tc>
                <a:tc>
                  <a:txBody>
                    <a:bodyPr/>
                    <a:lstStyle/>
                    <a:p>
                      <a:endParaRPr lang="en-ZA" dirty="0"/>
                    </a:p>
                  </a:txBody>
                  <a:tcPr/>
                </a:tc>
              </a:tr>
              <a:tr h="532825">
                <a:tc>
                  <a:txBody>
                    <a:bodyPr/>
                    <a:lstStyle/>
                    <a:p>
                      <a:endParaRPr lang="en-ZA" dirty="0"/>
                    </a:p>
                  </a:txBody>
                  <a:tcPr/>
                </a:tc>
                <a:tc>
                  <a:txBody>
                    <a:bodyPr/>
                    <a:lstStyle/>
                    <a:p>
                      <a:r>
                        <a:rPr lang="en-ZA" dirty="0" smtClean="0"/>
                        <a:t>Traditional</a:t>
                      </a:r>
                      <a:endParaRPr lang="en-ZA" dirty="0"/>
                    </a:p>
                  </a:txBody>
                  <a:tcPr/>
                </a:tc>
                <a:tc>
                  <a:txBody>
                    <a:bodyPr/>
                    <a:lstStyle/>
                    <a:p>
                      <a:endParaRPr lang="en-ZA" dirty="0"/>
                    </a:p>
                  </a:txBody>
                  <a:tcPr/>
                </a:tc>
              </a:tr>
              <a:tr h="532825">
                <a:tc>
                  <a:txBody>
                    <a:bodyPr/>
                    <a:lstStyle/>
                    <a:p>
                      <a:endParaRPr lang="en-ZA" dirty="0"/>
                    </a:p>
                  </a:txBody>
                  <a:tcPr/>
                </a:tc>
                <a:tc>
                  <a:txBody>
                    <a:bodyPr/>
                    <a:lstStyle/>
                    <a:p>
                      <a:r>
                        <a:rPr lang="en-ZA" dirty="0" smtClean="0"/>
                        <a:t>Bureaucratic?</a:t>
                      </a:r>
                      <a:endParaRPr lang="en-ZA" dirty="0"/>
                    </a:p>
                  </a:txBody>
                  <a:tcPr/>
                </a:tc>
                <a:tc>
                  <a:txBody>
                    <a:bodyPr/>
                    <a:lstStyle/>
                    <a:p>
                      <a:endParaRPr lang="en-ZA" dirty="0"/>
                    </a:p>
                  </a:txBody>
                  <a:tcPr/>
                </a:tc>
              </a:tr>
            </a:tbl>
          </a:graphicData>
        </a:graphic>
      </p:graphicFrame>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97152"/>
            <a:ext cx="1768475" cy="195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5453781"/>
            <a:ext cx="2961005" cy="63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5074820"/>
            <a:ext cx="192087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853587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Fort Hare expectations and challenges</a:t>
            </a:r>
            <a:endParaRPr lang="en-ZA" dirty="0"/>
          </a:p>
        </p:txBody>
      </p:sp>
      <p:sp>
        <p:nvSpPr>
          <p:cNvPr id="3" name="Content Placeholder 2"/>
          <p:cNvSpPr>
            <a:spLocks noGrp="1"/>
          </p:cNvSpPr>
          <p:nvPr>
            <p:ph idx="4294967295"/>
          </p:nvPr>
        </p:nvSpPr>
        <p:spPr>
          <a:xfrm>
            <a:off x="467544" y="1700808"/>
            <a:ext cx="8229600" cy="4525963"/>
          </a:xfrm>
        </p:spPr>
        <p:txBody>
          <a:bodyPr/>
          <a:lstStyle/>
          <a:p>
            <a:r>
              <a:rPr lang="en-US" dirty="0" smtClean="0"/>
              <a:t>No OER at Fort Hare</a:t>
            </a:r>
          </a:p>
          <a:p>
            <a:r>
              <a:rPr lang="en-US" dirty="0" smtClean="0"/>
              <a:t>Very little previous contact</a:t>
            </a:r>
          </a:p>
          <a:p>
            <a:r>
              <a:rPr lang="en-US" dirty="0" smtClean="0"/>
              <a:t>Initial conversations with local coordinator were very encouraging</a:t>
            </a:r>
          </a:p>
          <a:p>
            <a:r>
              <a:rPr lang="en-US" dirty="0" smtClean="0"/>
              <a:t>Very poor communication due to email system failing and power outages for up to 2 weeks!</a:t>
            </a:r>
          </a:p>
          <a:p>
            <a:r>
              <a:rPr lang="en-US" dirty="0" smtClean="0"/>
              <a:t>Climbed on the plane hoping….</a:t>
            </a:r>
            <a:endParaRPr lang="en-ZA" dirty="0"/>
          </a:p>
        </p:txBody>
      </p:sp>
    </p:spTree>
    <p:extLst>
      <p:ext uri="{BB962C8B-B14F-4D97-AF65-F5344CB8AC3E}">
        <p14:creationId xmlns:p14="http://schemas.microsoft.com/office/powerpoint/2010/main" val="170245417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 Hare Day 1(9.30am)</a:t>
            </a:r>
            <a:endParaRPr lang="en-Z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75" y="1626765"/>
            <a:ext cx="8272463" cy="475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646085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 Hare Day 1(10.30 am)</a:t>
            </a:r>
            <a:endParaRPr lang="en-ZA" dirty="0"/>
          </a:p>
        </p:txBody>
      </p:sp>
      <p:pic>
        <p:nvPicPr>
          <p:cNvPr id="4" name="Content Placeholder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539552" y="1628800"/>
            <a:ext cx="8042275" cy="45227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3366450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Fort Hare</a:t>
            </a:r>
            <a:endParaRPr lang="en-ZA" dirty="0"/>
          </a:p>
        </p:txBody>
      </p:sp>
      <p:sp>
        <p:nvSpPr>
          <p:cNvPr id="3" name="Content Placeholder 2"/>
          <p:cNvSpPr>
            <a:spLocks noGrp="1"/>
          </p:cNvSpPr>
          <p:nvPr>
            <p:ph idx="4294967295"/>
          </p:nvPr>
        </p:nvSpPr>
        <p:spPr>
          <a:xfrm>
            <a:off x="0" y="1600200"/>
            <a:ext cx="8229600" cy="4525963"/>
          </a:xfrm>
        </p:spPr>
        <p:txBody>
          <a:bodyPr/>
          <a:lstStyle/>
          <a:p>
            <a:pPr marL="0" lvl="0" indent="0">
              <a:spcBef>
                <a:spcPts val="0"/>
              </a:spcBef>
              <a:buNone/>
            </a:pPr>
            <a:endParaRPr lang="en-ZA" sz="1800" b="1" dirty="0">
              <a:solidFill>
                <a:prstClr val="white"/>
              </a:solidFill>
            </a:endParaRPr>
          </a:p>
          <a:p>
            <a:endParaRPr lang="en-ZA" dirty="0"/>
          </a:p>
        </p:txBody>
      </p:sp>
      <p:graphicFrame>
        <p:nvGraphicFramePr>
          <p:cNvPr id="5" name="Table 4"/>
          <p:cNvGraphicFramePr>
            <a:graphicFrameLocks noGrp="1"/>
          </p:cNvGraphicFramePr>
          <p:nvPr>
            <p:extLst>
              <p:ext uri="{D42A27DB-BD31-4B8C-83A1-F6EECF244321}">
                <p14:modId xmlns:p14="http://schemas.microsoft.com/office/powerpoint/2010/main" val="3206551240"/>
              </p:ext>
            </p:extLst>
          </p:nvPr>
        </p:nvGraphicFramePr>
        <p:xfrm>
          <a:off x="1331640" y="1628800"/>
          <a:ext cx="6192688" cy="3371529"/>
        </p:xfrm>
        <a:graphic>
          <a:graphicData uri="http://schemas.openxmlformats.org/drawingml/2006/table">
            <a:tbl>
              <a:tblPr firstRow="1" bandRow="1">
                <a:tableStyleId>{5C22544A-7EE6-4342-B048-85BDC9FD1C3A}</a:tableStyleId>
              </a:tblPr>
              <a:tblGrid>
                <a:gridCol w="3096344"/>
                <a:gridCol w="3096344"/>
              </a:tblGrid>
              <a:tr h="234590">
                <a:tc>
                  <a:txBody>
                    <a:bodyPr/>
                    <a:lstStyle/>
                    <a:p>
                      <a:pPr algn="ctr"/>
                      <a:endParaRPr lang="en-ZA" dirty="0"/>
                    </a:p>
                  </a:txBody>
                  <a:tcPr/>
                </a:tc>
                <a:tc>
                  <a:txBody>
                    <a:bodyPr/>
                    <a:lstStyle/>
                    <a:p>
                      <a:r>
                        <a:rPr lang="en-US" dirty="0" smtClean="0"/>
                        <a:t>Number</a:t>
                      </a:r>
                      <a:endParaRPr lang="en-ZA" dirty="0"/>
                    </a:p>
                  </a:txBody>
                  <a:tcPr/>
                </a:tc>
              </a:tr>
              <a:tr h="459267">
                <a:tc>
                  <a:txBody>
                    <a:bodyPr/>
                    <a:lstStyle/>
                    <a:p>
                      <a:r>
                        <a:rPr lang="en-US" dirty="0" smtClean="0"/>
                        <a:t>Students</a:t>
                      </a:r>
                      <a:endParaRPr lang="en-ZA" dirty="0"/>
                    </a:p>
                  </a:txBody>
                  <a:tcPr/>
                </a:tc>
                <a:tc>
                  <a:txBody>
                    <a:bodyPr/>
                    <a:lstStyle/>
                    <a:p>
                      <a:r>
                        <a:rPr lang="en-US" dirty="0" smtClean="0"/>
                        <a:t>4</a:t>
                      </a:r>
                      <a:endParaRPr lang="en-ZA" dirty="0"/>
                    </a:p>
                  </a:txBody>
                  <a:tcPr/>
                </a:tc>
              </a:tr>
              <a:tr h="653482">
                <a:tc>
                  <a:txBody>
                    <a:bodyPr/>
                    <a:lstStyle/>
                    <a:p>
                      <a:r>
                        <a:rPr lang="en-US" dirty="0" smtClean="0"/>
                        <a:t>Academic  staff</a:t>
                      </a:r>
                      <a:endParaRPr lang="en-ZA" dirty="0"/>
                    </a:p>
                  </a:txBody>
                  <a:tcPr/>
                </a:tc>
                <a:tc>
                  <a:txBody>
                    <a:bodyPr/>
                    <a:lstStyle/>
                    <a:p>
                      <a:r>
                        <a:rPr lang="en-US" dirty="0" smtClean="0"/>
                        <a:t>3</a:t>
                      </a:r>
                      <a:endParaRPr lang="en-ZA" dirty="0"/>
                    </a:p>
                  </a:txBody>
                  <a:tcPr/>
                </a:tc>
              </a:tr>
              <a:tr h="378604">
                <a:tc>
                  <a:txBody>
                    <a:bodyPr/>
                    <a:lstStyle/>
                    <a:p>
                      <a:r>
                        <a:rPr lang="en-US" dirty="0" smtClean="0"/>
                        <a:t>Other staff*</a:t>
                      </a:r>
                      <a:endParaRPr lang="en-ZA" dirty="0"/>
                    </a:p>
                  </a:txBody>
                  <a:tcPr/>
                </a:tc>
                <a:tc>
                  <a:txBody>
                    <a:bodyPr/>
                    <a:lstStyle/>
                    <a:p>
                      <a:r>
                        <a:rPr lang="en-US" dirty="0" smtClean="0"/>
                        <a:t>1</a:t>
                      </a:r>
                      <a:endParaRPr lang="en-ZA" dirty="0"/>
                    </a:p>
                  </a:txBody>
                  <a:tcPr/>
                </a:tc>
              </a:tr>
              <a:tr h="378604">
                <a:tc>
                  <a:txBody>
                    <a:bodyPr/>
                    <a:lstStyle/>
                    <a:p>
                      <a:r>
                        <a:rPr lang="en-US" dirty="0" smtClean="0"/>
                        <a:t>Non-UFH</a:t>
                      </a:r>
                      <a:endParaRPr lang="en-ZA" dirty="0"/>
                    </a:p>
                  </a:txBody>
                  <a:tcPr/>
                </a:tc>
                <a:tc>
                  <a:txBody>
                    <a:bodyPr/>
                    <a:lstStyle/>
                    <a:p>
                      <a:endParaRPr lang="en-ZA" dirty="0"/>
                    </a:p>
                  </a:txBody>
                  <a:tcPr/>
                </a:tc>
              </a:tr>
              <a:tr h="378604">
                <a:tc>
                  <a:txBody>
                    <a:bodyPr/>
                    <a:lstStyle/>
                    <a:p>
                      <a:r>
                        <a:rPr lang="en-US" dirty="0" smtClean="0"/>
                        <a:t>Librarians</a:t>
                      </a:r>
                      <a:endParaRPr lang="en-ZA" dirty="0"/>
                    </a:p>
                  </a:txBody>
                  <a:tcPr/>
                </a:tc>
                <a:tc>
                  <a:txBody>
                    <a:bodyPr/>
                    <a:lstStyle/>
                    <a:p>
                      <a:r>
                        <a:rPr lang="en-US" dirty="0" smtClean="0"/>
                        <a:t>3</a:t>
                      </a:r>
                      <a:endParaRPr lang="en-ZA" dirty="0"/>
                    </a:p>
                  </a:txBody>
                  <a:tcPr/>
                </a:tc>
              </a:tr>
              <a:tr h="378604">
                <a:tc>
                  <a:txBody>
                    <a:bodyPr/>
                    <a:lstStyle/>
                    <a:p>
                      <a:endParaRPr lang="en-ZA" dirty="0"/>
                    </a:p>
                  </a:txBody>
                  <a:tcPr/>
                </a:tc>
                <a:tc>
                  <a:txBody>
                    <a:bodyPr/>
                    <a:lstStyle/>
                    <a:p>
                      <a:endParaRPr lang="en-ZA"/>
                    </a:p>
                  </a:txBody>
                  <a:tcPr/>
                </a:tc>
              </a:tr>
              <a:tr h="378604">
                <a:tc>
                  <a:txBody>
                    <a:bodyPr/>
                    <a:lstStyle/>
                    <a:p>
                      <a:r>
                        <a:rPr lang="en-US" smtClean="0"/>
                        <a:t>TOTAL</a:t>
                      </a:r>
                      <a:endParaRPr lang="en-ZA"/>
                    </a:p>
                  </a:txBody>
                  <a:tcPr/>
                </a:tc>
                <a:tc>
                  <a:txBody>
                    <a:bodyPr/>
                    <a:lstStyle/>
                    <a:p>
                      <a:r>
                        <a:rPr lang="en-US" dirty="0" smtClean="0"/>
                        <a:t>11</a:t>
                      </a:r>
                      <a:endParaRPr lang="en-ZA" dirty="0"/>
                    </a:p>
                  </a:txBody>
                  <a:tcPr/>
                </a:tc>
              </a:tr>
            </a:tbl>
          </a:graphicData>
        </a:graphic>
      </p:graphicFrame>
      <p:sp>
        <p:nvSpPr>
          <p:cNvPr id="4" name="TextBox 3"/>
          <p:cNvSpPr txBox="1"/>
          <p:nvPr/>
        </p:nvSpPr>
        <p:spPr>
          <a:xfrm>
            <a:off x="1187624" y="5373216"/>
            <a:ext cx="5184576" cy="369332"/>
          </a:xfrm>
          <a:prstGeom prst="rect">
            <a:avLst/>
          </a:prstGeom>
          <a:noFill/>
        </p:spPr>
        <p:txBody>
          <a:bodyPr wrap="square" rtlCol="0">
            <a:spAutoFit/>
          </a:bodyPr>
          <a:lstStyle/>
          <a:p>
            <a:r>
              <a:rPr lang="en-US" dirty="0" smtClean="0"/>
              <a:t>* Research unit manager</a:t>
            </a:r>
            <a:endParaRPr lang="en-ZA" dirty="0"/>
          </a:p>
        </p:txBody>
      </p:sp>
    </p:spTree>
    <p:extLst>
      <p:ext uri="{BB962C8B-B14F-4D97-AF65-F5344CB8AC3E}">
        <p14:creationId xmlns:p14="http://schemas.microsoft.com/office/powerpoint/2010/main" val="276246068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599688"/>
            <a:ext cx="8992019" cy="5942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276846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dirty="0" smtClean="0"/>
              <a:t>South African institutions</a:t>
            </a:r>
            <a:endParaRPr lang="en-ZA" dirty="0"/>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2835433911"/>
              </p:ext>
            </p:extLst>
          </p:nvPr>
        </p:nvGraphicFramePr>
        <p:xfrm>
          <a:off x="467544" y="1628800"/>
          <a:ext cx="8291265" cy="3304205"/>
        </p:xfrm>
        <a:graphic>
          <a:graphicData uri="http://schemas.openxmlformats.org/drawingml/2006/table">
            <a:tbl>
              <a:tblPr firstRow="1" bandRow="1">
                <a:tableStyleId>{5C22544A-7EE6-4342-B048-85BDC9FD1C3A}</a:tableStyleId>
              </a:tblPr>
              <a:tblGrid>
                <a:gridCol w="2763755"/>
                <a:gridCol w="2763755"/>
                <a:gridCol w="2763755"/>
              </a:tblGrid>
              <a:tr h="532825">
                <a:tc>
                  <a:txBody>
                    <a:bodyPr/>
                    <a:lstStyle/>
                    <a:p>
                      <a:r>
                        <a:rPr lang="en-ZA" dirty="0" smtClean="0"/>
                        <a:t>University of Ca</a:t>
                      </a:r>
                      <a:r>
                        <a:rPr lang="en-ZA" baseline="0" dirty="0" smtClean="0"/>
                        <a:t>pe Town (UCT)</a:t>
                      </a:r>
                      <a:endParaRPr lang="en-ZA" dirty="0"/>
                    </a:p>
                  </a:txBody>
                  <a:tcPr/>
                </a:tc>
                <a:tc>
                  <a:txBody>
                    <a:bodyPr/>
                    <a:lstStyle/>
                    <a:p>
                      <a:r>
                        <a:rPr lang="en-ZA" dirty="0" smtClean="0"/>
                        <a:t>University of Fort Hare</a:t>
                      </a:r>
                      <a:endParaRPr lang="en-ZA" dirty="0"/>
                    </a:p>
                  </a:txBody>
                  <a:tcPr/>
                </a:tc>
                <a:tc>
                  <a:txBody>
                    <a:bodyPr/>
                    <a:lstStyle/>
                    <a:p>
                      <a:r>
                        <a:rPr lang="en-ZA" dirty="0" smtClean="0"/>
                        <a:t>University of South Africa (UNISA)</a:t>
                      </a:r>
                      <a:endParaRPr lang="en-ZA" dirty="0"/>
                    </a:p>
                  </a:txBody>
                  <a:tcPr/>
                </a:tc>
              </a:tr>
              <a:tr h="532825">
                <a:tc>
                  <a:txBody>
                    <a:bodyPr/>
                    <a:lstStyle/>
                    <a:p>
                      <a:endParaRPr lang="en-ZA" dirty="0"/>
                    </a:p>
                  </a:txBody>
                  <a:tcPr/>
                </a:tc>
                <a:tc>
                  <a:txBody>
                    <a:bodyPr/>
                    <a:lstStyle/>
                    <a:p>
                      <a:endParaRPr lang="en-ZA" dirty="0"/>
                    </a:p>
                  </a:txBody>
                  <a:tcPr/>
                </a:tc>
                <a:tc>
                  <a:txBody>
                    <a:bodyPr/>
                    <a:lstStyle/>
                    <a:p>
                      <a:r>
                        <a:rPr lang="en-ZA" dirty="0" smtClean="0"/>
                        <a:t>Distance</a:t>
                      </a:r>
                      <a:endParaRPr lang="en-ZA" dirty="0"/>
                    </a:p>
                  </a:txBody>
                  <a:tcPr/>
                </a:tc>
              </a:tr>
              <a:tr h="532825">
                <a:tc>
                  <a:txBody>
                    <a:bodyPr/>
                    <a:lstStyle/>
                    <a:p>
                      <a:endParaRPr lang="en-ZA" dirty="0"/>
                    </a:p>
                  </a:txBody>
                  <a:tcPr/>
                </a:tc>
                <a:tc>
                  <a:txBody>
                    <a:bodyPr/>
                    <a:lstStyle/>
                    <a:p>
                      <a:endParaRPr lang="en-ZA" dirty="0"/>
                    </a:p>
                  </a:txBody>
                  <a:tcPr/>
                </a:tc>
                <a:tc>
                  <a:txBody>
                    <a:bodyPr/>
                    <a:lstStyle/>
                    <a:p>
                      <a:r>
                        <a:rPr lang="en-ZA" dirty="0" smtClean="0"/>
                        <a:t>400 000 students</a:t>
                      </a:r>
                      <a:endParaRPr lang="en-ZA" dirty="0"/>
                    </a:p>
                  </a:txBody>
                  <a:tcPr/>
                </a:tc>
              </a:tr>
              <a:tr h="532825">
                <a:tc>
                  <a:txBody>
                    <a:bodyPr/>
                    <a:lstStyle/>
                    <a:p>
                      <a:endParaRPr lang="en-ZA" dirty="0"/>
                    </a:p>
                  </a:txBody>
                  <a:tcPr/>
                </a:tc>
                <a:tc>
                  <a:txBody>
                    <a:bodyPr/>
                    <a:lstStyle/>
                    <a:p>
                      <a:endParaRPr lang="en-ZA" dirty="0"/>
                    </a:p>
                  </a:txBody>
                  <a:tcPr/>
                </a:tc>
                <a:tc>
                  <a:txBody>
                    <a:bodyPr/>
                    <a:lstStyle/>
                    <a:p>
                      <a:r>
                        <a:rPr lang="en-ZA" dirty="0" smtClean="0"/>
                        <a:t>Dispersed</a:t>
                      </a:r>
                      <a:endParaRPr lang="en-ZA" dirty="0"/>
                    </a:p>
                  </a:txBody>
                  <a:tcPr/>
                </a:tc>
              </a:tr>
              <a:tr h="532825">
                <a:tc>
                  <a:txBody>
                    <a:bodyPr/>
                    <a:lstStyle/>
                    <a:p>
                      <a:endParaRPr lang="en-ZA" dirty="0"/>
                    </a:p>
                  </a:txBody>
                  <a:tcPr/>
                </a:tc>
                <a:tc>
                  <a:txBody>
                    <a:bodyPr/>
                    <a:lstStyle/>
                    <a:p>
                      <a:endParaRPr lang="en-ZA" dirty="0"/>
                    </a:p>
                  </a:txBody>
                  <a:tcPr/>
                </a:tc>
                <a:tc>
                  <a:txBody>
                    <a:bodyPr/>
                    <a:lstStyle/>
                    <a:p>
                      <a:r>
                        <a:rPr lang="en-ZA" dirty="0" smtClean="0"/>
                        <a:t>Comprehensive</a:t>
                      </a:r>
                      <a:endParaRPr lang="en-ZA" dirty="0"/>
                    </a:p>
                  </a:txBody>
                  <a:tcPr/>
                </a:tc>
              </a:tr>
              <a:tr h="532825">
                <a:tc>
                  <a:txBody>
                    <a:bodyPr/>
                    <a:lstStyle/>
                    <a:p>
                      <a:endParaRPr lang="en-ZA" dirty="0"/>
                    </a:p>
                  </a:txBody>
                  <a:tcPr/>
                </a:tc>
                <a:tc>
                  <a:txBody>
                    <a:bodyPr/>
                    <a:lstStyle/>
                    <a:p>
                      <a:endParaRPr lang="en-ZA" dirty="0"/>
                    </a:p>
                  </a:txBody>
                  <a:tcPr/>
                </a:tc>
                <a:tc>
                  <a:txBody>
                    <a:bodyPr/>
                    <a:lstStyle/>
                    <a:p>
                      <a:r>
                        <a:rPr lang="en-ZA" dirty="0" smtClean="0"/>
                        <a:t>Bureaucratic</a:t>
                      </a:r>
                      <a:endParaRPr lang="en-ZA" dirty="0"/>
                    </a:p>
                  </a:txBody>
                  <a:tcPr/>
                </a:tc>
              </a:tr>
            </a:tbl>
          </a:graphicData>
        </a:graphic>
      </p:graphicFrame>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97152"/>
            <a:ext cx="1768475" cy="195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5453781"/>
            <a:ext cx="2961005" cy="63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5074820"/>
            <a:ext cx="192087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853587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UNISA expectations and challenges</a:t>
            </a:r>
            <a:endParaRPr lang="en-ZA" dirty="0"/>
          </a:p>
        </p:txBody>
      </p:sp>
      <p:sp>
        <p:nvSpPr>
          <p:cNvPr id="3" name="Content Placeholder 2"/>
          <p:cNvSpPr>
            <a:spLocks noGrp="1"/>
          </p:cNvSpPr>
          <p:nvPr>
            <p:ph idx="4294967295"/>
          </p:nvPr>
        </p:nvSpPr>
        <p:spPr>
          <a:xfrm>
            <a:off x="467544" y="1600200"/>
            <a:ext cx="7762056" cy="4525963"/>
          </a:xfrm>
        </p:spPr>
        <p:txBody>
          <a:bodyPr/>
          <a:lstStyle/>
          <a:p>
            <a:endParaRPr lang="en-US" dirty="0" smtClean="0"/>
          </a:p>
          <a:p>
            <a:r>
              <a:rPr lang="en-US" dirty="0" smtClean="0"/>
              <a:t>Previous contact</a:t>
            </a:r>
          </a:p>
          <a:p>
            <a:r>
              <a:rPr lang="en-US" dirty="0" smtClean="0"/>
              <a:t>Open Access drive</a:t>
            </a:r>
          </a:p>
          <a:p>
            <a:r>
              <a:rPr lang="en-US" dirty="0" smtClean="0"/>
              <a:t>Policy to encourage OER</a:t>
            </a:r>
          </a:p>
          <a:p>
            <a:r>
              <a:rPr lang="en-US" dirty="0" smtClean="0"/>
              <a:t>Bureaucratic mine field (felt from the outside)</a:t>
            </a:r>
          </a:p>
          <a:p>
            <a:r>
              <a:rPr lang="en-US" dirty="0" smtClean="0"/>
              <a:t>Lecturers produce course materials (materiality)</a:t>
            </a:r>
            <a:endParaRPr lang="en-ZA" dirty="0"/>
          </a:p>
        </p:txBody>
      </p:sp>
    </p:spTree>
    <p:extLst>
      <p:ext uri="{BB962C8B-B14F-4D97-AF65-F5344CB8AC3E}">
        <p14:creationId xmlns:p14="http://schemas.microsoft.com/office/powerpoint/2010/main" val="34791249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University of South Africa</a:t>
            </a:r>
            <a:endParaRPr lang="en-ZA" dirty="0"/>
          </a:p>
        </p:txBody>
      </p:sp>
      <p:pic>
        <p:nvPicPr>
          <p:cNvPr id="4" name="Content Placeholder 3"/>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539552" y="1556792"/>
            <a:ext cx="8042275" cy="45227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9074193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of South Africa</a:t>
            </a:r>
            <a:endParaRPr lang="en-ZA"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852813116"/>
              </p:ext>
            </p:extLst>
          </p:nvPr>
        </p:nvGraphicFramePr>
        <p:xfrm>
          <a:off x="1403648" y="1628799"/>
          <a:ext cx="5832648" cy="3547980"/>
        </p:xfrm>
        <a:graphic>
          <a:graphicData uri="http://schemas.openxmlformats.org/drawingml/2006/table">
            <a:tbl>
              <a:tblPr firstRow="1" bandRow="1">
                <a:tableStyleId>{5C22544A-7EE6-4342-B048-85BDC9FD1C3A}</a:tableStyleId>
              </a:tblPr>
              <a:tblGrid>
                <a:gridCol w="2916324"/>
                <a:gridCol w="2916324"/>
              </a:tblGrid>
              <a:tr h="563292">
                <a:tc>
                  <a:txBody>
                    <a:bodyPr/>
                    <a:lstStyle/>
                    <a:p>
                      <a:endParaRPr lang="en-ZA" dirty="0"/>
                    </a:p>
                  </a:txBody>
                  <a:tcPr/>
                </a:tc>
                <a:tc>
                  <a:txBody>
                    <a:bodyPr/>
                    <a:lstStyle/>
                    <a:p>
                      <a:r>
                        <a:rPr lang="en-US" dirty="0" smtClean="0"/>
                        <a:t>Number</a:t>
                      </a:r>
                      <a:endParaRPr lang="en-ZA" dirty="0"/>
                    </a:p>
                  </a:txBody>
                  <a:tcPr/>
                </a:tc>
              </a:tr>
              <a:tr h="563292">
                <a:tc>
                  <a:txBody>
                    <a:bodyPr/>
                    <a:lstStyle/>
                    <a:p>
                      <a:r>
                        <a:rPr lang="en-US" dirty="0" smtClean="0"/>
                        <a:t>Students</a:t>
                      </a:r>
                      <a:endParaRPr lang="en-ZA" dirty="0"/>
                    </a:p>
                  </a:txBody>
                  <a:tcPr/>
                </a:tc>
                <a:tc>
                  <a:txBody>
                    <a:bodyPr/>
                    <a:lstStyle/>
                    <a:p>
                      <a:r>
                        <a:rPr lang="en-US" dirty="0" smtClean="0"/>
                        <a:t>0</a:t>
                      </a:r>
                      <a:endParaRPr lang="en-ZA" dirty="0"/>
                    </a:p>
                  </a:txBody>
                  <a:tcPr/>
                </a:tc>
              </a:tr>
              <a:tr h="563292">
                <a:tc>
                  <a:txBody>
                    <a:bodyPr/>
                    <a:lstStyle/>
                    <a:p>
                      <a:r>
                        <a:rPr lang="en-US" dirty="0" smtClean="0"/>
                        <a:t>Academic staff</a:t>
                      </a:r>
                      <a:endParaRPr lang="en-ZA" dirty="0"/>
                    </a:p>
                  </a:txBody>
                  <a:tcPr/>
                </a:tc>
                <a:tc>
                  <a:txBody>
                    <a:bodyPr/>
                    <a:lstStyle/>
                    <a:p>
                      <a:r>
                        <a:rPr lang="en-US" dirty="0" smtClean="0"/>
                        <a:t>14</a:t>
                      </a:r>
                      <a:endParaRPr lang="en-ZA" dirty="0"/>
                    </a:p>
                  </a:txBody>
                  <a:tcPr/>
                </a:tc>
              </a:tr>
              <a:tr h="563292">
                <a:tc>
                  <a:txBody>
                    <a:bodyPr/>
                    <a:lstStyle/>
                    <a:p>
                      <a:r>
                        <a:rPr lang="en-US" dirty="0" smtClean="0"/>
                        <a:t>Other staff*</a:t>
                      </a:r>
                      <a:endParaRPr lang="en-ZA" dirty="0"/>
                    </a:p>
                  </a:txBody>
                  <a:tcPr/>
                </a:tc>
                <a:tc>
                  <a:txBody>
                    <a:bodyPr/>
                    <a:lstStyle/>
                    <a:p>
                      <a:r>
                        <a:rPr lang="en-US" dirty="0" smtClean="0"/>
                        <a:t>5</a:t>
                      </a:r>
                      <a:endParaRPr lang="en-ZA" dirty="0"/>
                    </a:p>
                  </a:txBody>
                  <a:tcPr/>
                </a:tc>
              </a:tr>
              <a:tr h="563292">
                <a:tc>
                  <a:txBody>
                    <a:bodyPr/>
                    <a:lstStyle/>
                    <a:p>
                      <a:r>
                        <a:rPr lang="en-US" dirty="0" smtClean="0"/>
                        <a:t>Librarians</a:t>
                      </a:r>
                      <a:endParaRPr lang="en-ZA" dirty="0"/>
                    </a:p>
                  </a:txBody>
                  <a:tcPr/>
                </a:tc>
                <a:tc>
                  <a:txBody>
                    <a:bodyPr/>
                    <a:lstStyle/>
                    <a:p>
                      <a:r>
                        <a:rPr lang="en-US" dirty="0" smtClean="0"/>
                        <a:t>0</a:t>
                      </a:r>
                      <a:endParaRPr lang="en-ZA" dirty="0"/>
                    </a:p>
                  </a:txBody>
                  <a:tcPr/>
                </a:tc>
              </a:tr>
              <a:tr h="326349">
                <a:tc>
                  <a:txBody>
                    <a:bodyPr/>
                    <a:lstStyle/>
                    <a:p>
                      <a:endParaRPr lang="en-ZA" dirty="0"/>
                    </a:p>
                  </a:txBody>
                  <a:tcPr/>
                </a:tc>
                <a:tc>
                  <a:txBody>
                    <a:bodyPr/>
                    <a:lstStyle/>
                    <a:p>
                      <a:endParaRPr lang="en-ZA"/>
                    </a:p>
                  </a:txBody>
                  <a:tcPr/>
                </a:tc>
              </a:tr>
              <a:tr h="326349">
                <a:tc>
                  <a:txBody>
                    <a:bodyPr/>
                    <a:lstStyle/>
                    <a:p>
                      <a:r>
                        <a:rPr lang="en-US" smtClean="0"/>
                        <a:t>TOTAL</a:t>
                      </a:r>
                      <a:endParaRPr lang="en-ZA"/>
                    </a:p>
                  </a:txBody>
                  <a:tcPr/>
                </a:tc>
                <a:tc>
                  <a:txBody>
                    <a:bodyPr/>
                    <a:lstStyle/>
                    <a:p>
                      <a:r>
                        <a:rPr lang="en-US" dirty="0" smtClean="0"/>
                        <a:t>19</a:t>
                      </a:r>
                      <a:endParaRPr lang="en-ZA" dirty="0"/>
                    </a:p>
                  </a:txBody>
                  <a:tcPr/>
                </a:tc>
              </a:tr>
            </a:tbl>
          </a:graphicData>
        </a:graphic>
      </p:graphicFrame>
      <p:sp>
        <p:nvSpPr>
          <p:cNvPr id="3" name="TextBox 2"/>
          <p:cNvSpPr txBox="1"/>
          <p:nvPr/>
        </p:nvSpPr>
        <p:spPr>
          <a:xfrm>
            <a:off x="1619672" y="5805264"/>
            <a:ext cx="5256584" cy="369332"/>
          </a:xfrm>
          <a:prstGeom prst="rect">
            <a:avLst/>
          </a:prstGeom>
          <a:noFill/>
        </p:spPr>
        <p:txBody>
          <a:bodyPr wrap="square" rtlCol="0">
            <a:spAutoFit/>
          </a:bodyPr>
          <a:lstStyle/>
          <a:p>
            <a:r>
              <a:rPr lang="en-US" dirty="0" smtClean="0"/>
              <a:t>*Support staff, UNISA </a:t>
            </a:r>
            <a:r>
              <a:rPr lang="en-US" dirty="0"/>
              <a:t>P</a:t>
            </a:r>
            <a:r>
              <a:rPr lang="en-US" dirty="0" smtClean="0"/>
              <a:t>ress, PVC office</a:t>
            </a:r>
            <a:endParaRPr lang="en-ZA" dirty="0"/>
          </a:p>
        </p:txBody>
      </p:sp>
    </p:spTree>
    <p:extLst>
      <p:ext uri="{BB962C8B-B14F-4D97-AF65-F5344CB8AC3E}">
        <p14:creationId xmlns:p14="http://schemas.microsoft.com/office/powerpoint/2010/main" val="68424805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 Survey</a:t>
            </a:r>
            <a:endParaRPr lang="en-ZA"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248860633"/>
              </p:ext>
            </p:extLst>
          </p:nvPr>
        </p:nvGraphicFramePr>
        <p:xfrm>
          <a:off x="755574" y="1988841"/>
          <a:ext cx="7416827" cy="3816424"/>
        </p:xfrm>
        <a:graphic>
          <a:graphicData uri="http://schemas.openxmlformats.org/drawingml/2006/table">
            <a:tbl>
              <a:tblPr/>
              <a:tblGrid>
                <a:gridCol w="3399815"/>
                <a:gridCol w="1004253"/>
                <a:gridCol w="1004253"/>
                <a:gridCol w="1004253"/>
                <a:gridCol w="1004253"/>
              </a:tblGrid>
              <a:tr h="805923">
                <a:tc gridSpan="5">
                  <a:txBody>
                    <a:bodyPr/>
                    <a:lstStyle/>
                    <a:p>
                      <a:pPr algn="l" fontAlgn="ctr"/>
                      <a:r>
                        <a:rPr lang="en-ZA" sz="1600" b="1" i="0" u="none" strike="noStrike" dirty="0">
                          <a:effectLst/>
                          <a:latin typeface="Microsoft Sans Serif"/>
                        </a:rPr>
                        <a:t>Print Survey Code (for each respondent)</a:t>
                      </a:r>
                    </a:p>
                  </a:txBody>
                  <a:tcPr marL="9525" marR="9525" marT="9525" marB="0" anchor="ctr">
                    <a:lnL>
                      <a:noFill/>
                    </a:lnL>
                    <a:lnR>
                      <a:noFill/>
                    </a:lnR>
                    <a:lnT>
                      <a:noFill/>
                    </a:lnT>
                    <a:lnB>
                      <a:noFill/>
                    </a:lnB>
                    <a:solidFill>
                      <a:srgbClr val="DDDDDD"/>
                    </a:solid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tr>
              <a:tr h="805923">
                <a:tc>
                  <a:txBody>
                    <a:bodyPr/>
                    <a:lstStyle/>
                    <a:p>
                      <a:pPr algn="l" fontAlgn="b"/>
                      <a:r>
                        <a:rPr lang="en-ZA" sz="1600" b="0" i="0" u="none" strike="noStrike" dirty="0">
                          <a:effectLst/>
                          <a:latin typeface="Microsoft Sans Serif"/>
                        </a:rPr>
                        <a:t> </a:t>
                      </a:r>
                    </a:p>
                  </a:txBody>
                  <a:tcPr marL="9525" marR="9525" marT="9525" marB="0" anchor="b">
                    <a:lnL>
                      <a:noFill/>
                    </a:lnL>
                    <a:lnR>
                      <a:noFill/>
                    </a:lnR>
                    <a:lnT>
                      <a:noFill/>
                    </a:lnT>
                    <a:lnB>
                      <a:noFill/>
                    </a:lnB>
                    <a:solidFill>
                      <a:srgbClr val="DDDDDD"/>
                    </a:solidFill>
                  </a:tcPr>
                </a:tc>
                <a:tc gridSpan="3">
                  <a:txBody>
                    <a:bodyPr/>
                    <a:lstStyle/>
                    <a:p>
                      <a:pPr algn="ctr" fontAlgn="ctr"/>
                      <a:r>
                        <a:rPr lang="en-ZA" sz="1600" b="1" i="0" u="none" strike="noStrike" dirty="0">
                          <a:solidFill>
                            <a:srgbClr val="000000"/>
                          </a:solidFill>
                          <a:effectLst/>
                          <a:latin typeface="Microsoft Sans Serif"/>
                        </a:rPr>
                        <a:t>Institution</a:t>
                      </a:r>
                    </a:p>
                  </a:txBody>
                  <a:tcPr marL="9525" marR="9525" marT="9525" marB="0" anchor="ctr">
                    <a:lnL>
                      <a:noFill/>
                    </a:lnL>
                    <a:lnR>
                      <a:noFill/>
                    </a:lnR>
                    <a:lnT>
                      <a:noFill/>
                    </a:lnT>
                    <a:lnB>
                      <a:noFill/>
                    </a:lnB>
                    <a:solidFill>
                      <a:srgbClr val="CCE5CD"/>
                    </a:solidFill>
                  </a:tcPr>
                </a:tc>
                <a:tc hMerge="1">
                  <a:txBody>
                    <a:bodyPr/>
                    <a:lstStyle/>
                    <a:p>
                      <a:endParaRPr lang="en-ZA"/>
                    </a:p>
                  </a:txBody>
                  <a:tcPr/>
                </a:tc>
                <a:tc hMerge="1">
                  <a:txBody>
                    <a:bodyPr/>
                    <a:lstStyle/>
                    <a:p>
                      <a:endParaRPr lang="en-ZA"/>
                    </a:p>
                  </a:txBody>
                  <a:tcPr/>
                </a:tc>
                <a:tc>
                  <a:txBody>
                    <a:bodyPr/>
                    <a:lstStyle/>
                    <a:p>
                      <a:pPr algn="l" fontAlgn="b"/>
                      <a:r>
                        <a:rPr lang="en-ZA" sz="1600" b="0" i="0" u="none" strike="noStrike">
                          <a:effectLst/>
                          <a:latin typeface="Microsoft Sans Serif"/>
                        </a:rPr>
                        <a:t> </a:t>
                      </a:r>
                    </a:p>
                  </a:txBody>
                  <a:tcPr marL="9525" marR="9525" marT="9525" marB="0" anchor="b">
                    <a:lnL>
                      <a:noFill/>
                    </a:lnL>
                    <a:lnR>
                      <a:noFill/>
                    </a:lnR>
                    <a:lnT>
                      <a:noFill/>
                    </a:lnT>
                    <a:lnB>
                      <a:noFill/>
                    </a:lnB>
                    <a:solidFill>
                      <a:srgbClr val="DDDDDD"/>
                    </a:solidFill>
                  </a:tcPr>
                </a:tc>
              </a:tr>
              <a:tr h="969046">
                <a:tc>
                  <a:txBody>
                    <a:bodyPr/>
                    <a:lstStyle/>
                    <a:p>
                      <a:pPr algn="l" fontAlgn="ctr"/>
                      <a:r>
                        <a:rPr lang="en-ZA" sz="1600" b="1" i="0" u="none" strike="noStrike" dirty="0">
                          <a:solidFill>
                            <a:srgbClr val="000000"/>
                          </a:solidFill>
                          <a:effectLst/>
                          <a:latin typeface="Microsoft Sans Serif"/>
                        </a:rPr>
                        <a:t>Answer Options</a:t>
                      </a:r>
                    </a:p>
                  </a:txBody>
                  <a:tcPr marL="9525" marR="9525" marT="9525" marB="0" anchor="ctr">
                    <a:lnL>
                      <a:noFill/>
                    </a:lnL>
                    <a:lnR>
                      <a:noFill/>
                    </a:lnR>
                    <a:lnT>
                      <a:noFill/>
                    </a:lnT>
                    <a:lnB>
                      <a:noFill/>
                    </a:lnB>
                    <a:solidFill>
                      <a:srgbClr val="DEE9F7"/>
                    </a:solidFill>
                  </a:tcPr>
                </a:tc>
                <a:tc>
                  <a:txBody>
                    <a:bodyPr/>
                    <a:lstStyle/>
                    <a:p>
                      <a:pPr algn="ctr" fontAlgn="ctr"/>
                      <a:r>
                        <a:rPr lang="en-ZA" sz="1600" b="1" i="0" u="none" strike="noStrike">
                          <a:solidFill>
                            <a:srgbClr val="000000"/>
                          </a:solidFill>
                          <a:effectLst/>
                          <a:latin typeface="Microsoft Sans Serif"/>
                        </a:rPr>
                        <a:t>U of Cape Town</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solidFill>
                      <a:srgbClr val="CCE5CD"/>
                    </a:solidFill>
                  </a:tcPr>
                </a:tc>
                <a:tc>
                  <a:txBody>
                    <a:bodyPr/>
                    <a:lstStyle/>
                    <a:p>
                      <a:pPr algn="ctr" fontAlgn="ctr"/>
                      <a:r>
                        <a:rPr lang="en-ZA" sz="1600" b="1" i="0" u="none" strike="noStrike">
                          <a:solidFill>
                            <a:srgbClr val="000000"/>
                          </a:solidFill>
                          <a:effectLst/>
                          <a:latin typeface="Microsoft Sans Serif"/>
                        </a:rPr>
                        <a:t>U of Fort Hare</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solidFill>
                      <a:srgbClr val="CCE5CD"/>
                    </a:solidFill>
                  </a:tcPr>
                </a:tc>
                <a:tc>
                  <a:txBody>
                    <a:bodyPr/>
                    <a:lstStyle/>
                    <a:p>
                      <a:pPr algn="ctr" fontAlgn="ctr"/>
                      <a:r>
                        <a:rPr lang="en-ZA" sz="1600" b="1" i="0" u="none" strike="noStrike">
                          <a:solidFill>
                            <a:srgbClr val="000000"/>
                          </a:solidFill>
                          <a:effectLst/>
                          <a:latin typeface="Microsoft Sans Serif"/>
                        </a:rPr>
                        <a:t>UNISA</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solidFill>
                      <a:srgbClr val="CCE5CD"/>
                    </a:solidFill>
                  </a:tcPr>
                </a:tc>
                <a:tc>
                  <a:txBody>
                    <a:bodyPr/>
                    <a:lstStyle/>
                    <a:p>
                      <a:pPr algn="ctr" fontAlgn="ctr"/>
                      <a:r>
                        <a:rPr lang="en-ZA" sz="1600" b="1" i="0" u="none" strike="noStrike">
                          <a:solidFill>
                            <a:srgbClr val="000000"/>
                          </a:solidFill>
                          <a:effectLst/>
                          <a:latin typeface="Microsoft Sans Serif"/>
                        </a:rPr>
                        <a:t>Response Count</a:t>
                      </a:r>
                    </a:p>
                  </a:txBody>
                  <a:tcPr marL="9525" marR="9525" marT="9525" marB="0" anchor="ctr">
                    <a:lnL>
                      <a:noFill/>
                    </a:lnL>
                    <a:lnR>
                      <a:noFill/>
                    </a:lnR>
                    <a:lnT>
                      <a:noFill/>
                    </a:lnT>
                    <a:lnB>
                      <a:noFill/>
                    </a:lnB>
                    <a:solidFill>
                      <a:srgbClr val="CDD8E6"/>
                    </a:solidFill>
                  </a:tcPr>
                </a:tc>
              </a:tr>
              <a:tr h="411844">
                <a:tc>
                  <a:txBody>
                    <a:bodyPr/>
                    <a:lstStyle/>
                    <a:p>
                      <a:pPr algn="l" fontAlgn="b"/>
                      <a:r>
                        <a:rPr lang="en-ZA" sz="1600" b="0" i="0" u="none" strike="noStrike" dirty="0">
                          <a:effectLst/>
                          <a:latin typeface="Microsoft Sans Serif"/>
                        </a:rPr>
                        <a:t> </a:t>
                      </a:r>
                    </a:p>
                  </a:txBody>
                  <a:tcPr marL="9525" marR="9525" marT="9525" marB="0" anchor="b">
                    <a:lnL>
                      <a:noFill/>
                    </a:lnL>
                    <a:lnR w="6350" cap="flat" cmpd="sng" algn="ctr">
                      <a:solidFill>
                        <a:srgbClr val="FFFFFF"/>
                      </a:solidFill>
                      <a:prstDash val="solid"/>
                      <a:round/>
                      <a:headEnd type="none" w="med" len="med"/>
                      <a:tailEnd type="none" w="med" len="med"/>
                    </a:lnR>
                    <a:lnT>
                      <a:noFill/>
                    </a:lnT>
                    <a:lnB>
                      <a:noFill/>
                    </a:lnB>
                    <a:solidFill>
                      <a:srgbClr val="EEEEEE"/>
                    </a:solidFill>
                  </a:tcPr>
                </a:tc>
                <a:tc>
                  <a:txBody>
                    <a:bodyPr/>
                    <a:lstStyle/>
                    <a:p>
                      <a:pPr algn="ctr" fontAlgn="ctr"/>
                      <a:r>
                        <a:rPr lang="en-ZA" sz="1600" b="0" i="0" u="none" strike="noStrike">
                          <a:effectLst/>
                          <a:latin typeface="Microsoft Sans Serif"/>
                        </a:rPr>
                        <a:t>11</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EF7DF"/>
                    </a:solidFill>
                  </a:tcPr>
                </a:tc>
                <a:tc>
                  <a:txBody>
                    <a:bodyPr/>
                    <a:lstStyle/>
                    <a:p>
                      <a:pPr algn="ctr" fontAlgn="ctr"/>
                      <a:r>
                        <a:rPr lang="en-ZA" sz="1600" b="0" i="0" u="none" strike="noStrike">
                          <a:effectLst/>
                          <a:latin typeface="Microsoft Sans Serif"/>
                        </a:rPr>
                        <a:t>9</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EF7DF"/>
                    </a:solidFill>
                  </a:tcPr>
                </a:tc>
                <a:tc>
                  <a:txBody>
                    <a:bodyPr/>
                    <a:lstStyle/>
                    <a:p>
                      <a:pPr algn="ctr" fontAlgn="ctr"/>
                      <a:r>
                        <a:rPr lang="en-ZA" sz="1600" b="0" i="0" u="none" strike="noStrike">
                          <a:effectLst/>
                          <a:latin typeface="Microsoft Sans Serif"/>
                        </a:rPr>
                        <a:t>14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EF7DF"/>
                    </a:solidFill>
                  </a:tcPr>
                </a:tc>
                <a:tc>
                  <a:txBody>
                    <a:bodyPr/>
                    <a:lstStyle/>
                    <a:p>
                      <a:pPr algn="ctr" fontAlgn="ctr"/>
                      <a:r>
                        <a:rPr lang="en-ZA" sz="1600" b="0" i="0" u="none" strike="noStrike">
                          <a:effectLst/>
                          <a:latin typeface="Microsoft Sans Serif"/>
                        </a:rPr>
                        <a:t>34</a:t>
                      </a:r>
                    </a:p>
                  </a:txBody>
                  <a:tcPr marL="9525" marR="9525" marT="9525" marB="0" anchor="ctr">
                    <a:lnL w="6350" cap="flat" cmpd="sng" algn="ctr">
                      <a:solidFill>
                        <a:srgbClr val="FFFFFF"/>
                      </a:solidFill>
                      <a:prstDash val="solid"/>
                      <a:round/>
                      <a:headEnd type="none" w="med" len="med"/>
                      <a:tailEnd type="none" w="med" len="med"/>
                    </a:lnL>
                    <a:lnR>
                      <a:noFill/>
                    </a:lnR>
                    <a:lnT>
                      <a:noFill/>
                    </a:lnT>
                    <a:lnB>
                      <a:noFill/>
                    </a:lnB>
                    <a:solidFill>
                      <a:srgbClr val="DEE9F7"/>
                    </a:solidFill>
                  </a:tcPr>
                </a:tc>
              </a:tr>
              <a:tr h="411844">
                <a:tc gridSpan="4">
                  <a:txBody>
                    <a:bodyPr/>
                    <a:lstStyle/>
                    <a:p>
                      <a:pPr algn="r" fontAlgn="b"/>
                      <a:r>
                        <a:rPr lang="en-ZA" sz="1600" b="1" i="1" u="none" strike="noStrike" dirty="0">
                          <a:solidFill>
                            <a:srgbClr val="000000"/>
                          </a:solidFill>
                          <a:effectLst/>
                          <a:latin typeface="Microsoft Sans Serif"/>
                        </a:rPr>
                        <a:t>answered question</a:t>
                      </a:r>
                    </a:p>
                  </a:txBody>
                  <a:tcPr marL="9525" marR="9525" marT="9525" marB="0" anchor="b">
                    <a:lnL>
                      <a:noFill/>
                    </a:lnL>
                    <a:lnR>
                      <a:noFill/>
                    </a:lnR>
                    <a:lnT>
                      <a:noFill/>
                    </a:lnT>
                    <a:lnB>
                      <a:noFill/>
                    </a:lnB>
                    <a:solidFill>
                      <a:srgbClr val="CDD8E6"/>
                    </a:solidFill>
                  </a:tcPr>
                </a:tc>
                <a:tc hMerge="1">
                  <a:txBody>
                    <a:bodyPr/>
                    <a:lstStyle/>
                    <a:p>
                      <a:endParaRPr lang="en-ZA"/>
                    </a:p>
                  </a:txBody>
                  <a:tcPr/>
                </a:tc>
                <a:tc hMerge="1">
                  <a:txBody>
                    <a:bodyPr/>
                    <a:lstStyle/>
                    <a:p>
                      <a:endParaRPr lang="en-ZA"/>
                    </a:p>
                  </a:txBody>
                  <a:tcPr/>
                </a:tc>
                <a:tc hMerge="1">
                  <a:txBody>
                    <a:bodyPr/>
                    <a:lstStyle/>
                    <a:p>
                      <a:endParaRPr lang="en-ZA"/>
                    </a:p>
                  </a:txBody>
                  <a:tcPr/>
                </a:tc>
                <a:tc>
                  <a:txBody>
                    <a:bodyPr/>
                    <a:lstStyle/>
                    <a:p>
                      <a:pPr algn="r" fontAlgn="b"/>
                      <a:r>
                        <a:rPr lang="en-ZA" sz="1600" b="1" i="0" u="none" strike="noStrike">
                          <a:solidFill>
                            <a:srgbClr val="000000"/>
                          </a:solidFill>
                          <a:effectLst/>
                          <a:latin typeface="Microsoft Sans Serif"/>
                        </a:rPr>
                        <a:t>34</a:t>
                      </a:r>
                    </a:p>
                  </a:txBody>
                  <a:tcPr marL="9525" marR="9525" marT="9525" marB="0" anchor="b">
                    <a:lnL>
                      <a:noFill/>
                    </a:lnL>
                    <a:lnR>
                      <a:noFill/>
                    </a:lnR>
                    <a:lnT>
                      <a:noFill/>
                    </a:lnT>
                    <a:lnB>
                      <a:noFill/>
                    </a:lnB>
                    <a:solidFill>
                      <a:srgbClr val="CDD8E6"/>
                    </a:solidFill>
                  </a:tcPr>
                </a:tc>
              </a:tr>
              <a:tr h="411844">
                <a:tc gridSpan="4">
                  <a:txBody>
                    <a:bodyPr/>
                    <a:lstStyle/>
                    <a:p>
                      <a:pPr algn="r" fontAlgn="b"/>
                      <a:r>
                        <a:rPr lang="en-ZA" sz="1600" b="1" i="1" u="none" strike="noStrike" dirty="0">
                          <a:solidFill>
                            <a:srgbClr val="000000"/>
                          </a:solidFill>
                          <a:effectLst/>
                          <a:latin typeface="Microsoft Sans Serif"/>
                        </a:rPr>
                        <a:t>skipped question</a:t>
                      </a:r>
                    </a:p>
                  </a:txBody>
                  <a:tcPr marL="9525" marR="9525" marT="9525" marB="0" anchor="b">
                    <a:lnL>
                      <a:noFill/>
                    </a:lnL>
                    <a:lnR>
                      <a:noFill/>
                    </a:lnR>
                    <a:lnT>
                      <a:noFill/>
                    </a:lnT>
                    <a:lnB>
                      <a:noFill/>
                    </a:lnB>
                    <a:solidFill>
                      <a:srgbClr val="DDDDDD"/>
                    </a:solidFill>
                  </a:tcPr>
                </a:tc>
                <a:tc hMerge="1">
                  <a:txBody>
                    <a:bodyPr/>
                    <a:lstStyle/>
                    <a:p>
                      <a:endParaRPr lang="en-ZA"/>
                    </a:p>
                  </a:txBody>
                  <a:tcPr/>
                </a:tc>
                <a:tc hMerge="1">
                  <a:txBody>
                    <a:bodyPr/>
                    <a:lstStyle/>
                    <a:p>
                      <a:endParaRPr lang="en-ZA"/>
                    </a:p>
                  </a:txBody>
                  <a:tcPr/>
                </a:tc>
                <a:tc hMerge="1">
                  <a:txBody>
                    <a:bodyPr/>
                    <a:lstStyle/>
                    <a:p>
                      <a:endParaRPr lang="en-ZA"/>
                    </a:p>
                  </a:txBody>
                  <a:tcPr/>
                </a:tc>
                <a:tc>
                  <a:txBody>
                    <a:bodyPr/>
                    <a:lstStyle/>
                    <a:p>
                      <a:pPr algn="r" fontAlgn="b"/>
                      <a:r>
                        <a:rPr lang="en-ZA" sz="1600" b="1" i="0" u="none" strike="noStrike" dirty="0">
                          <a:solidFill>
                            <a:srgbClr val="000000"/>
                          </a:solidFill>
                          <a:effectLst/>
                          <a:latin typeface="Microsoft Sans Serif"/>
                        </a:rPr>
                        <a:t>0</a:t>
                      </a:r>
                    </a:p>
                  </a:txBody>
                  <a:tcPr marL="9525" marR="9525" marT="9525" marB="0" anchor="b">
                    <a:lnL>
                      <a:noFill/>
                    </a:lnL>
                    <a:lnR>
                      <a:noFill/>
                    </a:lnR>
                    <a:lnT>
                      <a:noFill/>
                    </a:lnT>
                    <a:lnB>
                      <a:noFill/>
                    </a:lnB>
                    <a:solidFill>
                      <a:srgbClr val="DDDDDD"/>
                    </a:solidFill>
                  </a:tcPr>
                </a:tc>
              </a:tr>
            </a:tbl>
          </a:graphicData>
        </a:graphic>
      </p:graphicFrame>
    </p:spTree>
    <p:extLst>
      <p:ext uri="{BB962C8B-B14F-4D97-AF65-F5344CB8AC3E}">
        <p14:creationId xmlns:p14="http://schemas.microsoft.com/office/powerpoint/2010/main" val="118658245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Attitudes Survey</a:t>
            </a:r>
            <a:endParaRPr lang="en-ZA"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338090898"/>
              </p:ext>
            </p:extLst>
          </p:nvPr>
        </p:nvGraphicFramePr>
        <p:xfrm>
          <a:off x="0" y="1700213"/>
          <a:ext cx="4498975" cy="34575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2531325861"/>
              </p:ext>
            </p:extLst>
          </p:nvPr>
        </p:nvGraphicFramePr>
        <p:xfrm>
          <a:off x="4716016" y="1700808"/>
          <a:ext cx="4427984" cy="34563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3145519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89857" y="496376"/>
            <a:ext cx="4032448" cy="26776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57156" y="905708"/>
            <a:ext cx="4032504" cy="22682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57155" y="3908554"/>
            <a:ext cx="4328105" cy="24345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3530" y="3617749"/>
            <a:ext cx="4328105" cy="24345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395536" y="728669"/>
            <a:ext cx="1440160" cy="369332"/>
          </a:xfrm>
          <a:prstGeom prst="rect">
            <a:avLst/>
          </a:prstGeom>
          <a:noFill/>
        </p:spPr>
        <p:txBody>
          <a:bodyPr wrap="square" rtlCol="0">
            <a:spAutoFit/>
          </a:bodyPr>
          <a:lstStyle/>
          <a:p>
            <a:r>
              <a:rPr lang="en-US" dirty="0" smtClean="0">
                <a:solidFill>
                  <a:schemeClr val="bg1"/>
                </a:solidFill>
              </a:rPr>
              <a:t>Hotel venue</a:t>
            </a:r>
            <a:endParaRPr lang="en-ZA" dirty="0">
              <a:solidFill>
                <a:schemeClr val="bg1"/>
              </a:solidFill>
            </a:endParaRPr>
          </a:p>
        </p:txBody>
      </p:sp>
      <p:sp>
        <p:nvSpPr>
          <p:cNvPr id="6" name="TextBox 5"/>
          <p:cNvSpPr txBox="1"/>
          <p:nvPr/>
        </p:nvSpPr>
        <p:spPr>
          <a:xfrm>
            <a:off x="2555776" y="728669"/>
            <a:ext cx="1440160" cy="369332"/>
          </a:xfrm>
          <a:prstGeom prst="rect">
            <a:avLst/>
          </a:prstGeom>
          <a:noFill/>
        </p:spPr>
        <p:txBody>
          <a:bodyPr wrap="square" rtlCol="0">
            <a:spAutoFit/>
          </a:bodyPr>
          <a:lstStyle/>
          <a:p>
            <a:r>
              <a:rPr lang="en-US" dirty="0" smtClean="0">
                <a:solidFill>
                  <a:schemeClr val="bg1"/>
                </a:solidFill>
              </a:rPr>
              <a:t>Round tables</a:t>
            </a:r>
            <a:endParaRPr lang="en-ZA" dirty="0">
              <a:solidFill>
                <a:schemeClr val="bg1"/>
              </a:solidFill>
            </a:endParaRPr>
          </a:p>
        </p:txBody>
      </p:sp>
      <p:sp>
        <p:nvSpPr>
          <p:cNvPr id="7" name="TextBox 6"/>
          <p:cNvSpPr txBox="1"/>
          <p:nvPr/>
        </p:nvSpPr>
        <p:spPr>
          <a:xfrm>
            <a:off x="2446679" y="1484784"/>
            <a:ext cx="1440160" cy="369332"/>
          </a:xfrm>
          <a:prstGeom prst="rect">
            <a:avLst/>
          </a:prstGeom>
          <a:noFill/>
        </p:spPr>
        <p:txBody>
          <a:bodyPr wrap="square" rtlCol="0">
            <a:spAutoFit/>
          </a:bodyPr>
          <a:lstStyle/>
          <a:p>
            <a:r>
              <a:rPr lang="en-US" dirty="0" smtClean="0">
                <a:solidFill>
                  <a:schemeClr val="bg1"/>
                </a:solidFill>
              </a:rPr>
              <a:t>Full venue</a:t>
            </a:r>
            <a:endParaRPr lang="en-ZA" dirty="0">
              <a:solidFill>
                <a:schemeClr val="bg1"/>
              </a:solidFill>
            </a:endParaRPr>
          </a:p>
        </p:txBody>
      </p:sp>
      <p:sp>
        <p:nvSpPr>
          <p:cNvPr id="8" name="TextBox 7"/>
          <p:cNvSpPr txBox="1"/>
          <p:nvPr/>
        </p:nvSpPr>
        <p:spPr>
          <a:xfrm>
            <a:off x="2337582" y="2123564"/>
            <a:ext cx="1658354" cy="369332"/>
          </a:xfrm>
          <a:prstGeom prst="rect">
            <a:avLst/>
          </a:prstGeom>
          <a:noFill/>
        </p:spPr>
        <p:txBody>
          <a:bodyPr wrap="square" rtlCol="0">
            <a:spAutoFit/>
          </a:bodyPr>
          <a:lstStyle/>
          <a:p>
            <a:r>
              <a:rPr lang="en-US" dirty="0" smtClean="0">
                <a:solidFill>
                  <a:schemeClr val="bg1"/>
                </a:solidFill>
              </a:rPr>
              <a:t>NO devices!</a:t>
            </a:r>
            <a:endParaRPr lang="en-ZA" dirty="0">
              <a:solidFill>
                <a:schemeClr val="bg1"/>
              </a:solidFill>
            </a:endParaRPr>
          </a:p>
        </p:txBody>
      </p:sp>
      <p:sp>
        <p:nvSpPr>
          <p:cNvPr id="9" name="TextBox 8"/>
          <p:cNvSpPr txBox="1"/>
          <p:nvPr/>
        </p:nvSpPr>
        <p:spPr>
          <a:xfrm>
            <a:off x="7164288" y="1098001"/>
            <a:ext cx="1224136" cy="369332"/>
          </a:xfrm>
          <a:prstGeom prst="rect">
            <a:avLst/>
          </a:prstGeom>
          <a:noFill/>
        </p:spPr>
        <p:txBody>
          <a:bodyPr wrap="square" rtlCol="0">
            <a:spAutoFit/>
          </a:bodyPr>
          <a:lstStyle/>
          <a:p>
            <a:r>
              <a:rPr lang="en-US" dirty="0" smtClean="0">
                <a:solidFill>
                  <a:schemeClr val="bg1"/>
                </a:solidFill>
              </a:rPr>
              <a:t>Lab space</a:t>
            </a:r>
            <a:endParaRPr lang="en-ZA" dirty="0">
              <a:solidFill>
                <a:schemeClr val="bg1"/>
              </a:solidFill>
            </a:endParaRPr>
          </a:p>
        </p:txBody>
      </p:sp>
      <p:sp>
        <p:nvSpPr>
          <p:cNvPr id="10" name="TextBox 9"/>
          <p:cNvSpPr txBox="1"/>
          <p:nvPr/>
        </p:nvSpPr>
        <p:spPr>
          <a:xfrm>
            <a:off x="467544" y="3933056"/>
            <a:ext cx="2088232" cy="369332"/>
          </a:xfrm>
          <a:prstGeom prst="rect">
            <a:avLst/>
          </a:prstGeom>
          <a:noFill/>
        </p:spPr>
        <p:txBody>
          <a:bodyPr wrap="square" rtlCol="0">
            <a:spAutoFit/>
          </a:bodyPr>
          <a:lstStyle/>
          <a:p>
            <a:r>
              <a:rPr lang="en-US" dirty="0" smtClean="0">
                <a:solidFill>
                  <a:schemeClr val="bg1"/>
                </a:solidFill>
              </a:rPr>
              <a:t>Poor lighting</a:t>
            </a:r>
            <a:endParaRPr lang="en-ZA" dirty="0">
              <a:solidFill>
                <a:schemeClr val="bg1"/>
              </a:solidFill>
            </a:endParaRPr>
          </a:p>
        </p:txBody>
      </p:sp>
      <p:sp>
        <p:nvSpPr>
          <p:cNvPr id="11" name="TextBox 10"/>
          <p:cNvSpPr txBox="1"/>
          <p:nvPr/>
        </p:nvSpPr>
        <p:spPr>
          <a:xfrm>
            <a:off x="2051720" y="4783470"/>
            <a:ext cx="1656184" cy="923330"/>
          </a:xfrm>
          <a:prstGeom prst="rect">
            <a:avLst/>
          </a:prstGeom>
          <a:noFill/>
        </p:spPr>
        <p:txBody>
          <a:bodyPr wrap="square" rtlCol="0">
            <a:spAutoFit/>
          </a:bodyPr>
          <a:lstStyle/>
          <a:p>
            <a:r>
              <a:rPr lang="en-US" dirty="0" smtClean="0">
                <a:solidFill>
                  <a:schemeClr val="bg1"/>
                </a:solidFill>
              </a:rPr>
              <a:t>Big lab, even on second day felt empty</a:t>
            </a:r>
            <a:endParaRPr lang="en-ZA" dirty="0">
              <a:solidFill>
                <a:schemeClr val="bg1"/>
              </a:solidFill>
            </a:endParaRPr>
          </a:p>
        </p:txBody>
      </p:sp>
      <p:sp>
        <p:nvSpPr>
          <p:cNvPr id="12" name="TextBox 11"/>
          <p:cNvSpPr txBox="1"/>
          <p:nvPr/>
        </p:nvSpPr>
        <p:spPr>
          <a:xfrm>
            <a:off x="7020272" y="4117722"/>
            <a:ext cx="1368152" cy="646331"/>
          </a:xfrm>
          <a:prstGeom prst="rect">
            <a:avLst/>
          </a:prstGeom>
          <a:noFill/>
        </p:spPr>
        <p:txBody>
          <a:bodyPr wrap="square" rtlCol="0">
            <a:spAutoFit/>
          </a:bodyPr>
          <a:lstStyle/>
          <a:p>
            <a:r>
              <a:rPr lang="en-US" dirty="0" smtClean="0">
                <a:solidFill>
                  <a:schemeClr val="bg1"/>
                </a:solidFill>
              </a:rPr>
              <a:t>Packed venue</a:t>
            </a:r>
            <a:endParaRPr lang="en-ZA" dirty="0">
              <a:solidFill>
                <a:schemeClr val="bg1"/>
              </a:solidFill>
            </a:endParaRPr>
          </a:p>
        </p:txBody>
      </p:sp>
      <p:sp>
        <p:nvSpPr>
          <p:cNvPr id="13" name="TextBox 12"/>
          <p:cNvSpPr txBox="1"/>
          <p:nvPr/>
        </p:nvSpPr>
        <p:spPr>
          <a:xfrm>
            <a:off x="5076056" y="3933056"/>
            <a:ext cx="1296144" cy="646331"/>
          </a:xfrm>
          <a:prstGeom prst="rect">
            <a:avLst/>
          </a:prstGeom>
          <a:noFill/>
        </p:spPr>
        <p:txBody>
          <a:bodyPr wrap="square" rtlCol="0">
            <a:spAutoFit/>
          </a:bodyPr>
          <a:lstStyle/>
          <a:p>
            <a:r>
              <a:rPr lang="en-US" dirty="0" smtClean="0">
                <a:solidFill>
                  <a:schemeClr val="bg1"/>
                </a:solidFill>
              </a:rPr>
              <a:t>Well resourced</a:t>
            </a:r>
            <a:endParaRPr lang="en-ZA" dirty="0">
              <a:solidFill>
                <a:schemeClr val="bg1"/>
              </a:solidFill>
            </a:endParaRPr>
          </a:p>
        </p:txBody>
      </p:sp>
      <p:sp>
        <p:nvSpPr>
          <p:cNvPr id="14" name="TextBox 13"/>
          <p:cNvSpPr txBox="1"/>
          <p:nvPr/>
        </p:nvSpPr>
        <p:spPr>
          <a:xfrm>
            <a:off x="5758966" y="5480595"/>
            <a:ext cx="1226468" cy="369332"/>
          </a:xfrm>
          <a:prstGeom prst="rect">
            <a:avLst/>
          </a:prstGeom>
          <a:noFill/>
        </p:spPr>
        <p:txBody>
          <a:bodyPr wrap="square" rtlCol="0">
            <a:spAutoFit/>
          </a:bodyPr>
          <a:lstStyle/>
          <a:p>
            <a:r>
              <a:rPr lang="en-US" dirty="0" smtClean="0">
                <a:solidFill>
                  <a:schemeClr val="bg1"/>
                </a:solidFill>
              </a:rPr>
              <a:t>Nice light,</a:t>
            </a:r>
            <a:endParaRPr lang="en-ZA" dirty="0">
              <a:solidFill>
                <a:schemeClr val="bg1"/>
              </a:solidFill>
            </a:endParaRPr>
          </a:p>
        </p:txBody>
      </p:sp>
      <p:sp>
        <p:nvSpPr>
          <p:cNvPr id="15" name="TextBox 14"/>
          <p:cNvSpPr txBox="1"/>
          <p:nvPr/>
        </p:nvSpPr>
        <p:spPr>
          <a:xfrm>
            <a:off x="395536" y="1807865"/>
            <a:ext cx="1440160" cy="646331"/>
          </a:xfrm>
          <a:prstGeom prst="rect">
            <a:avLst/>
          </a:prstGeom>
          <a:noFill/>
        </p:spPr>
        <p:txBody>
          <a:bodyPr wrap="square" rtlCol="0">
            <a:spAutoFit/>
          </a:bodyPr>
          <a:lstStyle/>
          <a:p>
            <a:r>
              <a:rPr lang="en-US" dirty="0" smtClean="0">
                <a:solidFill>
                  <a:schemeClr val="bg1"/>
                </a:solidFill>
              </a:rPr>
              <a:t>Majority male</a:t>
            </a:r>
            <a:endParaRPr lang="en-ZA" dirty="0">
              <a:solidFill>
                <a:schemeClr val="bg1"/>
              </a:solidFill>
            </a:endParaRPr>
          </a:p>
        </p:txBody>
      </p:sp>
      <p:sp>
        <p:nvSpPr>
          <p:cNvPr id="16" name="TextBox 15"/>
          <p:cNvSpPr txBox="1"/>
          <p:nvPr/>
        </p:nvSpPr>
        <p:spPr>
          <a:xfrm>
            <a:off x="6793315" y="4941168"/>
            <a:ext cx="1739125" cy="369332"/>
          </a:xfrm>
          <a:prstGeom prst="rect">
            <a:avLst/>
          </a:prstGeom>
          <a:noFill/>
        </p:spPr>
        <p:txBody>
          <a:bodyPr wrap="square" rtlCol="0">
            <a:spAutoFit/>
          </a:bodyPr>
          <a:lstStyle/>
          <a:p>
            <a:r>
              <a:rPr lang="en-US" dirty="0" smtClean="0">
                <a:solidFill>
                  <a:schemeClr val="bg1"/>
                </a:solidFill>
              </a:rPr>
              <a:t>Mostly women</a:t>
            </a:r>
            <a:endParaRPr lang="en-ZA" dirty="0">
              <a:solidFill>
                <a:schemeClr val="bg1"/>
              </a:solidFill>
            </a:endParaRPr>
          </a:p>
        </p:txBody>
      </p:sp>
      <p:sp>
        <p:nvSpPr>
          <p:cNvPr id="18" name="TextBox 17"/>
          <p:cNvSpPr txBox="1"/>
          <p:nvPr/>
        </p:nvSpPr>
        <p:spPr>
          <a:xfrm>
            <a:off x="6203860" y="2039849"/>
            <a:ext cx="1434693" cy="369332"/>
          </a:xfrm>
          <a:prstGeom prst="rect">
            <a:avLst/>
          </a:prstGeom>
          <a:noFill/>
        </p:spPr>
        <p:txBody>
          <a:bodyPr wrap="square" rtlCol="0">
            <a:spAutoFit/>
          </a:bodyPr>
          <a:lstStyle/>
          <a:p>
            <a:r>
              <a:rPr lang="en-US" dirty="0" smtClean="0">
                <a:solidFill>
                  <a:schemeClr val="bg1"/>
                </a:solidFill>
              </a:rPr>
              <a:t>Clinical</a:t>
            </a:r>
            <a:endParaRPr lang="en-ZA" dirty="0">
              <a:solidFill>
                <a:schemeClr val="bg1"/>
              </a:solidFill>
            </a:endParaRPr>
          </a:p>
        </p:txBody>
      </p:sp>
    </p:spTree>
    <p:extLst>
      <p:ext uri="{BB962C8B-B14F-4D97-AF65-F5344CB8AC3E}">
        <p14:creationId xmlns:p14="http://schemas.microsoft.com/office/powerpoint/2010/main" val="25474629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9552" y="1196752"/>
            <a:ext cx="7690048" cy="4929411"/>
          </a:xfrm>
        </p:spPr>
        <p:txBody>
          <a:bodyPr/>
          <a:lstStyle/>
          <a:p>
            <a:pPr marL="0" indent="0">
              <a:buNone/>
            </a:pPr>
            <a:r>
              <a:rPr lang="en-ZA" dirty="0" smtClean="0"/>
              <a:t>Who is not ready? And who are we to decide this? </a:t>
            </a:r>
          </a:p>
          <a:p>
            <a:endParaRPr lang="en-ZA" dirty="0"/>
          </a:p>
          <a:p>
            <a:pPr marL="0" indent="0">
              <a:buNone/>
            </a:pPr>
            <a:r>
              <a:rPr lang="en-ZA" dirty="0" smtClean="0"/>
              <a:t>No impact where we felt we would like to make an impact</a:t>
            </a:r>
          </a:p>
          <a:p>
            <a:endParaRPr lang="en-ZA" dirty="0"/>
          </a:p>
          <a:p>
            <a:pPr marL="0" indent="0">
              <a:buNone/>
            </a:pPr>
            <a:r>
              <a:rPr lang="en-ZA" dirty="0" smtClean="0"/>
              <a:t>A real challenge to unravel the complexities of these institutions in SA and India</a:t>
            </a:r>
            <a:endParaRPr lang="en-ZA" dirty="0"/>
          </a:p>
        </p:txBody>
      </p:sp>
    </p:spTree>
    <p:extLst>
      <p:ext uri="{BB962C8B-B14F-4D97-AF65-F5344CB8AC3E}">
        <p14:creationId xmlns:p14="http://schemas.microsoft.com/office/powerpoint/2010/main" val="38926208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Next 7 months</a:t>
            </a:r>
            <a:endParaRPr lang="en-ZA" dirty="0"/>
          </a:p>
        </p:txBody>
      </p:sp>
      <p:sp>
        <p:nvSpPr>
          <p:cNvPr id="3" name="Content Placeholder 2"/>
          <p:cNvSpPr>
            <a:spLocks noGrp="1"/>
          </p:cNvSpPr>
          <p:nvPr>
            <p:ph idx="4294967295"/>
          </p:nvPr>
        </p:nvSpPr>
        <p:spPr>
          <a:xfrm>
            <a:off x="539552" y="1772816"/>
            <a:ext cx="8604448" cy="4741987"/>
          </a:xfrm>
        </p:spPr>
        <p:txBody>
          <a:bodyPr/>
          <a:lstStyle/>
          <a:p>
            <a:pPr marL="0" indent="0">
              <a:buNone/>
            </a:pPr>
            <a:r>
              <a:rPr lang="en-ZA" dirty="0" smtClean="0"/>
              <a:t>Analysis of Survey data</a:t>
            </a:r>
          </a:p>
          <a:p>
            <a:pPr marL="0" indent="0">
              <a:buNone/>
            </a:pPr>
            <a:r>
              <a:rPr lang="en-ZA" dirty="0" smtClean="0"/>
              <a:t>Analysis of the Interviews</a:t>
            </a:r>
          </a:p>
          <a:p>
            <a:pPr marL="0" indent="0">
              <a:buNone/>
            </a:pPr>
            <a:r>
              <a:rPr lang="en-ZA" dirty="0" smtClean="0"/>
              <a:t>Comparison of some key findings across SA and India</a:t>
            </a:r>
            <a:endParaRPr lang="en-ZA" dirty="0"/>
          </a:p>
        </p:txBody>
      </p:sp>
    </p:spTree>
    <p:extLst>
      <p:ext uri="{BB962C8B-B14F-4D97-AF65-F5344CB8AC3E}">
        <p14:creationId xmlns:p14="http://schemas.microsoft.com/office/powerpoint/2010/main" val="244939284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Grp="1" noChangeAspect="1" noChangeArrowheads="1"/>
          </p:cNvPicPr>
          <p:nvPr>
            <p:ph idx="4294967295"/>
          </p:nvPr>
        </p:nvPicPr>
        <p:blipFill>
          <a:blip r:embed="rId2" cstate="print">
            <a:extLst>
              <a:ext uri="{BEBA8EAE-BF5A-486C-A8C5-ECC9F3942E4B}">
                <a14:imgProps xmlns:a14="http://schemas.microsoft.com/office/drawing/2010/main">
                  <a14:imgLayer r:embed="rId3">
                    <a14:imgEffect>
                      <a14:brightnessContrast bright="37000"/>
                    </a14:imgEffect>
                  </a14:imgLayer>
                </a14:imgProps>
              </a:ext>
              <a:ext uri="{28A0092B-C50C-407E-A947-70E740481C1C}">
                <a14:useLocalDpi xmlns:a14="http://schemas.microsoft.com/office/drawing/2010/main" val="0"/>
              </a:ext>
            </a:extLst>
          </a:blip>
          <a:srcRect/>
          <a:stretch>
            <a:fillRect/>
          </a:stretch>
        </p:blipFill>
        <p:spPr bwMode="auto">
          <a:xfrm>
            <a:off x="31750" y="719138"/>
            <a:ext cx="9112250" cy="51196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6093296"/>
            <a:ext cx="1652587"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5980582"/>
            <a:ext cx="2157413"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220118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vector-world-map.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8995" y="765268"/>
            <a:ext cx="8987320" cy="5221015"/>
          </a:xfrm>
          <a:prstGeom prst="rect">
            <a:avLst/>
          </a:prstGeom>
        </p:spPr>
      </p:pic>
      <p:sp>
        <p:nvSpPr>
          <p:cNvPr id="6" name="TextBox 5"/>
          <p:cNvSpPr txBox="1"/>
          <p:nvPr/>
        </p:nvSpPr>
        <p:spPr>
          <a:xfrm>
            <a:off x="125104" y="122830"/>
            <a:ext cx="8882419" cy="523220"/>
          </a:xfrm>
          <a:prstGeom prst="rect">
            <a:avLst/>
          </a:prstGeom>
          <a:solidFill>
            <a:schemeClr val="bg1">
              <a:lumMod val="95000"/>
            </a:schemeClr>
          </a:solidFill>
        </p:spPr>
        <p:txBody>
          <a:bodyPr wrap="square" rtlCol="0">
            <a:spAutoFit/>
          </a:bodyPr>
          <a:lstStyle/>
          <a:p>
            <a:r>
              <a:rPr lang="en-US" sz="2800" dirty="0">
                <a:solidFill>
                  <a:schemeClr val="accent3">
                    <a:lumMod val="50000"/>
                  </a:schemeClr>
                </a:solidFill>
              </a:rPr>
              <a:t>Sub-Projects 3 &amp; 4: Academics’ adoption of OER</a:t>
            </a:r>
          </a:p>
        </p:txBody>
      </p:sp>
      <p:sp>
        <p:nvSpPr>
          <p:cNvPr id="12" name="Rectangle 11"/>
          <p:cNvSpPr>
            <a:spLocks noChangeAspect="1"/>
          </p:cNvSpPr>
          <p:nvPr/>
        </p:nvSpPr>
        <p:spPr>
          <a:xfrm>
            <a:off x="-142504" y="711201"/>
            <a:ext cx="9471028" cy="6271490"/>
          </a:xfrm>
          <a:prstGeom prst="rect">
            <a:avLst/>
          </a:prstGeom>
          <a:solidFill>
            <a:schemeClr val="bg1">
              <a:alpha val="35000"/>
            </a:schemeClr>
          </a:solidFill>
          <a:ln>
            <a:noFill/>
          </a:ln>
          <a:scene3d>
            <a:camera prst="orthographicFront">
              <a:rot lat="0" lon="0" rev="0"/>
            </a:camera>
            <a:lightRig rig="twoPt" dir="tl"/>
          </a:scene3d>
          <a:sp3d extrusionH="12700" prstMaterial="softEdg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042700" y="2656842"/>
            <a:ext cx="3796501" cy="1569660"/>
          </a:xfrm>
          <a:prstGeom prst="rect">
            <a:avLst/>
          </a:prstGeom>
          <a:noFill/>
        </p:spPr>
        <p:txBody>
          <a:bodyPr wrap="square" rtlCol="0">
            <a:spAutoFit/>
          </a:bodyPr>
          <a:lstStyle/>
          <a:p>
            <a:pPr algn="r"/>
            <a:r>
              <a:rPr lang="en-US" sz="2000" b="1" dirty="0" smtClean="0"/>
              <a:t>Prof Sanjaya Mishra &amp; </a:t>
            </a:r>
          </a:p>
          <a:p>
            <a:pPr algn="r"/>
            <a:r>
              <a:rPr lang="en-US" sz="2000" b="1" dirty="0" smtClean="0"/>
              <a:t>Dr Ramesh Sharma</a:t>
            </a:r>
          </a:p>
          <a:p>
            <a:pPr algn="r"/>
            <a:r>
              <a:rPr lang="en-US" sz="2000" dirty="0" smtClean="0"/>
              <a:t>&amp; </a:t>
            </a:r>
            <a:r>
              <a:rPr lang="en-US" sz="2000" dirty="0" err="1" smtClean="0"/>
              <a:t>Alka</a:t>
            </a:r>
            <a:r>
              <a:rPr lang="en-US" sz="2000" dirty="0" smtClean="0"/>
              <a:t> Singh </a:t>
            </a:r>
          </a:p>
          <a:p>
            <a:pPr algn="r"/>
            <a:r>
              <a:rPr lang="en-US" dirty="0" smtClean="0"/>
              <a:t>(New Delhi, India)</a:t>
            </a:r>
          </a:p>
          <a:p>
            <a:pPr algn="r"/>
            <a:r>
              <a:rPr lang="en-US" i="1" dirty="0" smtClean="0">
                <a:solidFill>
                  <a:srgbClr val="808000"/>
                </a:solidFill>
              </a:rPr>
              <a:t>4 Indian HEIs</a:t>
            </a:r>
            <a:endParaRPr lang="en-US" i="1" dirty="0">
              <a:solidFill>
                <a:srgbClr val="808000"/>
              </a:solidFill>
            </a:endParaRPr>
          </a:p>
        </p:txBody>
      </p:sp>
      <p:cxnSp>
        <p:nvCxnSpPr>
          <p:cNvPr id="14" name="Curved Connector 13"/>
          <p:cNvCxnSpPr/>
          <p:nvPr/>
        </p:nvCxnSpPr>
        <p:spPr>
          <a:xfrm flipV="1">
            <a:off x="4899812" y="3558345"/>
            <a:ext cx="1259021" cy="1018810"/>
          </a:xfrm>
          <a:prstGeom prst="curvedConnector3">
            <a:avLst>
              <a:gd name="adj1" fmla="val 50000"/>
            </a:avLst>
          </a:prstGeom>
          <a:ln>
            <a:solidFill>
              <a:srgbClr val="808000"/>
            </a:solidFill>
            <a:prstDash val="dash"/>
          </a:ln>
        </p:spPr>
        <p:style>
          <a:lnRef idx="2">
            <a:schemeClr val="accent1"/>
          </a:lnRef>
          <a:fillRef idx="0">
            <a:schemeClr val="accent1"/>
          </a:fillRef>
          <a:effectRef idx="1">
            <a:schemeClr val="accent1"/>
          </a:effectRef>
          <a:fontRef idx="minor">
            <a:schemeClr val="tx1"/>
          </a:fontRef>
        </p:style>
      </p:cxnSp>
      <p:sp>
        <p:nvSpPr>
          <p:cNvPr id="15" name="Teardrop 14"/>
          <p:cNvSpPr/>
          <p:nvPr/>
        </p:nvSpPr>
        <p:spPr>
          <a:xfrm rot="8083698">
            <a:off x="4757308" y="4636181"/>
            <a:ext cx="285006" cy="285006"/>
          </a:xfrm>
          <a:prstGeom prst="teardrop">
            <a:avLst/>
          </a:prstGeom>
          <a:solidFill>
            <a:srgbClr val="808000"/>
          </a:solidFill>
          <a:ln w="38100"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96333" y="4011317"/>
            <a:ext cx="4401950" cy="1538883"/>
          </a:xfrm>
          <a:prstGeom prst="rect">
            <a:avLst/>
          </a:prstGeom>
          <a:noFill/>
        </p:spPr>
        <p:txBody>
          <a:bodyPr wrap="square" rtlCol="0">
            <a:spAutoFit/>
          </a:bodyPr>
          <a:lstStyle/>
          <a:p>
            <a:pPr algn="r"/>
            <a:r>
              <a:rPr lang="en-US" sz="2000" b="1" dirty="0" smtClean="0"/>
              <a:t>Glenda Cox</a:t>
            </a:r>
          </a:p>
          <a:p>
            <a:pPr algn="r"/>
            <a:r>
              <a:rPr lang="en-US" sz="2000" dirty="0" smtClean="0"/>
              <a:t>&amp; Henry Trotter</a:t>
            </a:r>
          </a:p>
          <a:p>
            <a:pPr algn="r"/>
            <a:r>
              <a:rPr lang="en-US" dirty="0" smtClean="0"/>
              <a:t>(Cape Town, South Africa)</a:t>
            </a:r>
          </a:p>
          <a:p>
            <a:pPr algn="r"/>
            <a:r>
              <a:rPr lang="en-US" i="1" dirty="0" smtClean="0">
                <a:solidFill>
                  <a:srgbClr val="808000"/>
                </a:solidFill>
              </a:rPr>
              <a:t>University of Cape Town,</a:t>
            </a:r>
          </a:p>
          <a:p>
            <a:pPr algn="r"/>
            <a:r>
              <a:rPr lang="en-US" i="1" dirty="0" smtClean="0">
                <a:solidFill>
                  <a:srgbClr val="808000"/>
                </a:solidFill>
              </a:rPr>
              <a:t>University of Fort Hare, UNISA</a:t>
            </a:r>
            <a:r>
              <a:rPr lang="en-US" i="1" dirty="0" smtClean="0"/>
              <a:t> </a:t>
            </a:r>
            <a:endParaRPr lang="en-US" i="1" dirty="0"/>
          </a:p>
        </p:txBody>
      </p:sp>
      <p:sp>
        <p:nvSpPr>
          <p:cNvPr id="17" name="Teardrop 16"/>
          <p:cNvSpPr/>
          <p:nvPr/>
        </p:nvSpPr>
        <p:spPr>
          <a:xfrm rot="8083698">
            <a:off x="6217857" y="3387340"/>
            <a:ext cx="285006" cy="285006"/>
          </a:xfrm>
          <a:prstGeom prst="teardrop">
            <a:avLst/>
          </a:prstGeom>
          <a:solidFill>
            <a:srgbClr val="808000"/>
          </a:solidFill>
          <a:ln w="38100"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88063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40769"/>
            <a:ext cx="7772400" cy="2259682"/>
          </a:xfrm>
        </p:spPr>
        <p:txBody>
          <a:bodyPr>
            <a:normAutofit fontScale="90000"/>
          </a:bodyPr>
          <a:lstStyle/>
          <a:p>
            <a:r>
              <a:rPr lang="en-US" b="1" dirty="0">
                <a:solidFill>
                  <a:schemeClr val="accent1">
                    <a:lumMod val="75000"/>
                  </a:schemeClr>
                </a:solidFill>
              </a:rPr>
              <a:t>Research into the Social and Cultural acceptability of </a:t>
            </a:r>
            <a:r>
              <a:rPr lang="en-US" b="1" dirty="0" smtClean="0">
                <a:solidFill>
                  <a:schemeClr val="accent1">
                    <a:lumMod val="75000"/>
                  </a:schemeClr>
                </a:solidFill>
              </a:rPr>
              <a:t>Open Educational Resources (OER) </a:t>
            </a:r>
            <a:r>
              <a:rPr lang="en-US" b="1" dirty="0">
                <a:solidFill>
                  <a:schemeClr val="accent1">
                    <a:lumMod val="75000"/>
                  </a:schemeClr>
                </a:solidFill>
              </a:rPr>
              <a:t>in the Global South </a:t>
            </a:r>
            <a:r>
              <a:rPr lang="en-US" b="1" dirty="0" smtClean="0">
                <a:solidFill>
                  <a:schemeClr val="accent1">
                    <a:lumMod val="75000"/>
                  </a:schemeClr>
                </a:solidFill>
              </a:rPr>
              <a:t>(South Africa)</a:t>
            </a:r>
            <a:r>
              <a:rPr lang="en-ZA" dirty="0">
                <a:solidFill>
                  <a:schemeClr val="accent1">
                    <a:lumMod val="75000"/>
                  </a:schemeClr>
                </a:solidFill>
              </a:rPr>
              <a:t/>
            </a:r>
            <a:br>
              <a:rPr lang="en-ZA" dirty="0">
                <a:solidFill>
                  <a:schemeClr val="accent1">
                    <a:lumMod val="75000"/>
                  </a:schemeClr>
                </a:solidFill>
              </a:rPr>
            </a:br>
            <a:endParaRPr lang="en-ZA" dirty="0">
              <a:solidFill>
                <a:schemeClr val="accent1">
                  <a:lumMod val="75000"/>
                </a:schemeClr>
              </a:solidFill>
            </a:endParaRPr>
          </a:p>
        </p:txBody>
      </p:sp>
      <p:sp>
        <p:nvSpPr>
          <p:cNvPr id="3" name="Subtitle 2"/>
          <p:cNvSpPr>
            <a:spLocks noGrp="1"/>
          </p:cNvSpPr>
          <p:nvPr>
            <p:ph type="subTitle" idx="1"/>
          </p:nvPr>
        </p:nvSpPr>
        <p:spPr/>
        <p:txBody>
          <a:bodyPr>
            <a:normAutofit fontScale="70000" lnSpcReduction="20000"/>
          </a:bodyPr>
          <a:lstStyle/>
          <a:p>
            <a:r>
              <a:rPr lang="en-ZA" dirty="0" smtClean="0">
                <a:solidFill>
                  <a:srgbClr val="4F81BD"/>
                </a:solidFill>
              </a:rPr>
              <a:t>Glenda Cox</a:t>
            </a:r>
          </a:p>
          <a:p>
            <a:r>
              <a:rPr lang="en-ZA" dirty="0" smtClean="0"/>
              <a:t>Senior Lecturer, Centre for Innovation in Learning and Teaching (CILT), University of Cape Town</a:t>
            </a:r>
          </a:p>
          <a:p>
            <a:r>
              <a:rPr lang="en-ZA" dirty="0" smtClean="0">
                <a:solidFill>
                  <a:srgbClr val="4F81BD"/>
                </a:solidFill>
              </a:rPr>
              <a:t>Henry Trotter</a:t>
            </a:r>
          </a:p>
          <a:p>
            <a:r>
              <a:rPr lang="en-ZA" dirty="0" smtClean="0"/>
              <a:t>Researcher, CILT</a:t>
            </a:r>
          </a:p>
          <a:p>
            <a:endParaRPr lang="en-ZA" dirty="0"/>
          </a:p>
        </p:txBody>
      </p:sp>
    </p:spTree>
    <p:extLst>
      <p:ext uri="{BB962C8B-B14F-4D97-AF65-F5344CB8AC3E}">
        <p14:creationId xmlns:p14="http://schemas.microsoft.com/office/powerpoint/2010/main" val="1517602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ZA" b="1" dirty="0" smtClean="0"/>
              <a:t/>
            </a:r>
            <a:br>
              <a:rPr lang="en-ZA" b="1" dirty="0" smtClean="0"/>
            </a:br>
            <a:r>
              <a:rPr lang="en-ZA" b="1" dirty="0" smtClean="0"/>
              <a:t>Research question/questions</a:t>
            </a:r>
            <a:br>
              <a:rPr lang="en-ZA" b="1" dirty="0" smtClean="0"/>
            </a:br>
            <a:endParaRPr lang="en-ZA" dirty="0"/>
          </a:p>
        </p:txBody>
      </p:sp>
      <p:sp>
        <p:nvSpPr>
          <p:cNvPr id="4" name="Content Placeholder 3"/>
          <p:cNvSpPr>
            <a:spLocks noGrp="1"/>
          </p:cNvSpPr>
          <p:nvPr>
            <p:ph idx="4294967295"/>
          </p:nvPr>
        </p:nvSpPr>
        <p:spPr>
          <a:xfrm>
            <a:off x="0" y="1600200"/>
            <a:ext cx="8229600" cy="4525963"/>
          </a:xfrm>
        </p:spPr>
        <p:txBody>
          <a:bodyPr/>
          <a:lstStyle/>
          <a:p>
            <a:pPr algn="ctr">
              <a:buNone/>
            </a:pPr>
            <a:r>
              <a:rPr lang="en-ZA" dirty="0" smtClean="0"/>
              <a:t>	Why </a:t>
            </a:r>
            <a:r>
              <a:rPr lang="en-ZA" dirty="0"/>
              <a:t>do people </a:t>
            </a:r>
            <a:r>
              <a:rPr lang="en-ZA" dirty="0" smtClean="0"/>
              <a:t>contribute </a:t>
            </a:r>
            <a:r>
              <a:rPr lang="en-ZA" dirty="0"/>
              <a:t>or refuse to </a:t>
            </a:r>
            <a:r>
              <a:rPr lang="en-ZA" dirty="0" smtClean="0"/>
              <a:t>contribute </a:t>
            </a:r>
            <a:r>
              <a:rPr lang="en-ZA" dirty="0"/>
              <a:t>OER and what are the conditions under which OER, </a:t>
            </a:r>
            <a:r>
              <a:rPr lang="en-ZA" dirty="0" smtClean="0"/>
              <a:t>contribution </a:t>
            </a:r>
            <a:r>
              <a:rPr lang="en-ZA" dirty="0"/>
              <a:t>and use, would be considered socially and culturally </a:t>
            </a:r>
            <a:r>
              <a:rPr lang="en-ZA" dirty="0" smtClean="0"/>
              <a:t>acceptable?</a:t>
            </a:r>
            <a:endParaRPr lang="en-ZA" dirty="0"/>
          </a:p>
          <a:p>
            <a:pPr algn="ctr"/>
            <a:endParaRPr lang="en-ZA" dirty="0"/>
          </a:p>
        </p:txBody>
      </p:sp>
      <p:sp>
        <p:nvSpPr>
          <p:cNvPr id="5" name="Round Same Side Corner Rectangle 4"/>
          <p:cNvSpPr/>
          <p:nvPr/>
        </p:nvSpPr>
        <p:spPr>
          <a:xfrm rot="16200000">
            <a:off x="4265321" y="1696420"/>
            <a:ext cx="868126" cy="9250293"/>
          </a:xfrm>
          <a:prstGeom prst="round2SameRect">
            <a:avLst>
              <a:gd name="adj1" fmla="val 3122"/>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ln>
                <a:solidFill>
                  <a:schemeClr val="accent2">
                    <a:lumMod val="75000"/>
                  </a:schemeClr>
                </a:solidFill>
              </a:ln>
              <a:solidFill>
                <a:schemeClr val="bg1"/>
              </a:solidFill>
            </a:endParaRPr>
          </a:p>
        </p:txBody>
      </p:sp>
    </p:spTree>
    <p:extLst>
      <p:ext uri="{BB962C8B-B14F-4D97-AF65-F5344CB8AC3E}">
        <p14:creationId xmlns:p14="http://schemas.microsoft.com/office/powerpoint/2010/main" val="1822076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ZA" dirty="0" smtClean="0">
                <a:solidFill>
                  <a:schemeClr val="accent1">
                    <a:lumMod val="75000"/>
                  </a:schemeClr>
                </a:solidFill>
              </a:rPr>
              <a:t>South Africa/India comparison</a:t>
            </a:r>
            <a:endParaRPr lang="en-ZA" dirty="0">
              <a:solidFill>
                <a:schemeClr val="accent1">
                  <a:lumMod val="75000"/>
                </a:schemeClr>
              </a:solidFill>
            </a:endParaRPr>
          </a:p>
        </p:txBody>
      </p:sp>
      <p:pic>
        <p:nvPicPr>
          <p:cNvPr id="1028" name="Picture 4"/>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179512" y="2348880"/>
            <a:ext cx="4103688" cy="3543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tretch>
            <a:fillRect/>
          </a:stretch>
        </p:blipFill>
        <p:spPr bwMode="auto">
          <a:xfrm>
            <a:off x="4572000" y="1755736"/>
            <a:ext cx="4032448" cy="4388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318752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Development and data collection</a:t>
            </a:r>
            <a:endParaRPr lang="en-ZA"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547302575"/>
              </p:ext>
            </p:extLst>
          </p:nvPr>
        </p:nvGraphicFramePr>
        <p:xfrm>
          <a:off x="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9519" y="2204864"/>
            <a:ext cx="4971209"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72086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7" name="OTLSHAPE_T_f5c5eccfe6ac459fa96960b60ddfa8d7_HorizontalConnector1"/>
          <p:cNvCxnSpPr/>
          <p:nvPr>
            <p:custDataLst>
              <p:tags r:id="rId2"/>
            </p:custDataLst>
          </p:nvPr>
        </p:nvCxnSpPr>
        <p:spPr>
          <a:xfrm>
            <a:off x="964734" y="6413373"/>
            <a:ext cx="6627831" cy="0"/>
          </a:xfrm>
          <a:prstGeom prst="line">
            <a:avLst/>
          </a:prstGeom>
          <a:ln w="9525" cap="flat" cmpd="sng" algn="ctr">
            <a:solidFill>
              <a:srgbClr val="CCCC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6" name="OTLSHAPE_T_b9b44761ba4d45dda6e76d14c313ec31_HorizontalConnector1"/>
          <p:cNvCxnSpPr/>
          <p:nvPr>
            <p:custDataLst>
              <p:tags r:id="rId3"/>
            </p:custDataLst>
          </p:nvPr>
        </p:nvCxnSpPr>
        <p:spPr>
          <a:xfrm>
            <a:off x="600880" y="6093248"/>
            <a:ext cx="5316917" cy="0"/>
          </a:xfrm>
          <a:prstGeom prst="line">
            <a:avLst/>
          </a:prstGeom>
          <a:ln w="9525" cap="flat" cmpd="sng" algn="ctr">
            <a:solidFill>
              <a:srgbClr val="CCCC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5" name="OTLSHAPE_T_b93d652e8b5c469eb777acaca2bac208_HorizontalConnector1"/>
          <p:cNvCxnSpPr/>
          <p:nvPr>
            <p:custDataLst>
              <p:tags r:id="rId4"/>
            </p:custDataLst>
          </p:nvPr>
        </p:nvCxnSpPr>
        <p:spPr>
          <a:xfrm>
            <a:off x="883962" y="5826548"/>
            <a:ext cx="4455640" cy="0"/>
          </a:xfrm>
          <a:prstGeom prst="line">
            <a:avLst/>
          </a:prstGeom>
          <a:ln w="9525" cap="flat" cmpd="sng" algn="ctr">
            <a:solidFill>
              <a:srgbClr val="CCCC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4" name="OTLSHAPE_T_7bb92d64404b439d9cc9f15546484620_HorizontalConnector1"/>
          <p:cNvCxnSpPr/>
          <p:nvPr>
            <p:custDataLst>
              <p:tags r:id="rId5"/>
            </p:custDataLst>
          </p:nvPr>
        </p:nvCxnSpPr>
        <p:spPr>
          <a:xfrm>
            <a:off x="936921" y="5559848"/>
            <a:ext cx="4243179" cy="0"/>
          </a:xfrm>
          <a:prstGeom prst="line">
            <a:avLst/>
          </a:prstGeom>
          <a:ln w="9525" cap="flat" cmpd="sng" algn="ctr">
            <a:solidFill>
              <a:srgbClr val="CCCC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3" name="OTLSHAPE_T_a9386027c71540f1bab8ba6f0dab8a81_HorizontalConnector1"/>
          <p:cNvCxnSpPr/>
          <p:nvPr>
            <p:custDataLst>
              <p:tags r:id="rId6"/>
            </p:custDataLst>
          </p:nvPr>
        </p:nvCxnSpPr>
        <p:spPr>
          <a:xfrm>
            <a:off x="1205188" y="5293148"/>
            <a:ext cx="3665878" cy="0"/>
          </a:xfrm>
          <a:prstGeom prst="line">
            <a:avLst/>
          </a:prstGeom>
          <a:ln w="9525" cap="flat" cmpd="sng" algn="ctr">
            <a:solidFill>
              <a:srgbClr val="CCCC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2" name="OTLSHAPE_T_985d8f0a4097472f9e18162ad49ffc7b_HorizontalConnector1"/>
          <p:cNvCxnSpPr/>
          <p:nvPr>
            <p:custDataLst>
              <p:tags r:id="rId7"/>
            </p:custDataLst>
          </p:nvPr>
        </p:nvCxnSpPr>
        <p:spPr>
          <a:xfrm>
            <a:off x="1094613" y="5026448"/>
            <a:ext cx="745919" cy="0"/>
          </a:xfrm>
          <a:prstGeom prst="line">
            <a:avLst/>
          </a:prstGeom>
          <a:ln w="9525" cap="flat" cmpd="sng" algn="ctr">
            <a:solidFill>
              <a:srgbClr val="CCCC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1" name="OTLSHAPE_T_76b4e8ce218a46a384e6033910457bbd_HorizontalConnector1"/>
          <p:cNvCxnSpPr/>
          <p:nvPr>
            <p:custDataLst>
              <p:tags r:id="rId8"/>
            </p:custDataLst>
          </p:nvPr>
        </p:nvCxnSpPr>
        <p:spPr>
          <a:xfrm>
            <a:off x="1076283" y="4605570"/>
            <a:ext cx="156149" cy="0"/>
          </a:xfrm>
          <a:prstGeom prst="line">
            <a:avLst/>
          </a:prstGeom>
          <a:ln w="9525" cap="flat" cmpd="sng" algn="ctr">
            <a:solidFill>
              <a:srgbClr val="CCCC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0" name="OTLSHAPE_T_1d3bc9181101432fbfa481cb90e25081_HorizontalConnector1"/>
          <p:cNvCxnSpPr/>
          <p:nvPr>
            <p:custDataLst>
              <p:tags r:id="rId9"/>
            </p:custDataLst>
          </p:nvPr>
        </p:nvCxnSpPr>
        <p:spPr>
          <a:xfrm>
            <a:off x="786130" y="4115774"/>
            <a:ext cx="147235" cy="0"/>
          </a:xfrm>
          <a:prstGeom prst="line">
            <a:avLst/>
          </a:prstGeom>
          <a:ln w="9525" cap="flat" cmpd="sng" algn="ctr">
            <a:solidFill>
              <a:srgbClr val="CCCC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9" name="OTLSHAPE_M_60ebbfd5a788441a879979b685d5d73b_Connector1"/>
          <p:cNvCxnSpPr/>
          <p:nvPr>
            <p:custDataLst>
              <p:tags r:id="rId10"/>
            </p:custDataLst>
          </p:nvPr>
        </p:nvCxnSpPr>
        <p:spPr>
          <a:xfrm>
            <a:off x="5694862" y="2605828"/>
            <a:ext cx="0" cy="442172"/>
          </a:xfrm>
          <a:prstGeom prst="line">
            <a:avLst/>
          </a:prstGeom>
          <a:ln w="9525" cap="flat" cmpd="sng" algn="ctr">
            <a:solidFill>
              <a:schemeClr val="accent2">
                <a:alpha val="4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8" name="OTLSHAPE_M_39b3e61b59e44bba819613d93585e653_Connector1"/>
          <p:cNvCxnSpPr/>
          <p:nvPr>
            <p:custDataLst>
              <p:tags r:id="rId11"/>
            </p:custDataLst>
          </p:nvPr>
        </p:nvCxnSpPr>
        <p:spPr>
          <a:xfrm>
            <a:off x="3721028" y="2605828"/>
            <a:ext cx="0" cy="442172"/>
          </a:xfrm>
          <a:prstGeom prst="line">
            <a:avLst/>
          </a:prstGeom>
          <a:ln w="9525" cap="flat" cmpd="sng" algn="ctr">
            <a:solidFill>
              <a:schemeClr val="accent1">
                <a:alpha val="4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7" name="OTLSHAPE_M_46b39af748cb4c2989f3bfb896dd56f1_Connector1"/>
          <p:cNvCxnSpPr/>
          <p:nvPr>
            <p:custDataLst>
              <p:tags r:id="rId12"/>
            </p:custDataLst>
          </p:nvPr>
        </p:nvCxnSpPr>
        <p:spPr>
          <a:xfrm>
            <a:off x="3511682" y="2153285"/>
            <a:ext cx="0" cy="894715"/>
          </a:xfrm>
          <a:prstGeom prst="line">
            <a:avLst/>
          </a:prstGeom>
          <a:ln w="9525" cap="flat" cmpd="sng" algn="ctr">
            <a:solidFill>
              <a:schemeClr val="dk2">
                <a:alpha val="4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6" name="OTLSHAPE_M_5e36ebe5e95347ddb5a000be5ed0ad67_Connector1"/>
          <p:cNvCxnSpPr/>
          <p:nvPr>
            <p:custDataLst>
              <p:tags r:id="rId13"/>
            </p:custDataLst>
          </p:nvPr>
        </p:nvCxnSpPr>
        <p:spPr>
          <a:xfrm>
            <a:off x="1019466" y="2605828"/>
            <a:ext cx="0" cy="442172"/>
          </a:xfrm>
          <a:prstGeom prst="line">
            <a:avLst/>
          </a:prstGeom>
          <a:ln w="9525" cap="flat" cmpd="sng" algn="ctr">
            <a:solidFill>
              <a:schemeClr val="accent1">
                <a:alpha val="4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5" name="OTLSHAPE_M_4fdeb213730642f4a4e18fba25412c8b_Connector1"/>
          <p:cNvCxnSpPr/>
          <p:nvPr>
            <p:custDataLst>
              <p:tags r:id="rId14"/>
            </p:custDataLst>
          </p:nvPr>
        </p:nvCxnSpPr>
        <p:spPr>
          <a:xfrm>
            <a:off x="949684" y="2153285"/>
            <a:ext cx="0" cy="894715"/>
          </a:xfrm>
          <a:prstGeom prst="line">
            <a:avLst/>
          </a:prstGeom>
          <a:ln w="9525" cap="flat" cmpd="sng" algn="ctr">
            <a:solidFill>
              <a:srgbClr val="0072BC">
                <a:alpha val="49804"/>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36" name="OTLSHAPE_TB_00000000000000000000000000000000_LeftEndCaps"/>
          <p:cNvSpPr txBox="1"/>
          <p:nvPr>
            <p:custDataLst>
              <p:tags r:id="rId15"/>
            </p:custDataLst>
          </p:nvPr>
        </p:nvSpPr>
        <p:spPr>
          <a:xfrm>
            <a:off x="317500" y="3098969"/>
            <a:ext cx="469900" cy="279061"/>
          </a:xfrm>
          <a:prstGeom prst="rect">
            <a:avLst/>
          </a:prstGeom>
          <a:noFill/>
        </p:spPr>
        <p:txBody>
          <a:bodyPr vert="horz" wrap="square" lIns="0" tIns="0" rIns="0" bIns="0" rtlCol="0" anchor="ctr" anchorCtr="0">
            <a:spAutoFit/>
          </a:bodyPr>
          <a:lstStyle/>
          <a:p>
            <a:pPr algn="ctr"/>
            <a:r>
              <a:rPr lang="en-ZA" b="1" spc="-38" smtClean="0">
                <a:solidFill>
                  <a:srgbClr val="C0504D"/>
                </a:solidFill>
                <a:latin typeface="Calibri"/>
              </a:rPr>
              <a:t>2014</a:t>
            </a:r>
            <a:endParaRPr lang="en-ZA" b="1" spc="-38">
              <a:solidFill>
                <a:srgbClr val="C0504D"/>
              </a:solidFill>
              <a:latin typeface="Calibri"/>
            </a:endParaRPr>
          </a:p>
        </p:txBody>
      </p:sp>
      <p:sp>
        <p:nvSpPr>
          <p:cNvPr id="537" name="OTLSHAPE_TB_00000000000000000000000000000000_RightEndCaps"/>
          <p:cNvSpPr txBox="1"/>
          <p:nvPr>
            <p:custDataLst>
              <p:tags r:id="rId16"/>
            </p:custDataLst>
          </p:nvPr>
        </p:nvSpPr>
        <p:spPr>
          <a:xfrm>
            <a:off x="8363034" y="3098969"/>
            <a:ext cx="469900" cy="279061"/>
          </a:xfrm>
          <a:prstGeom prst="rect">
            <a:avLst/>
          </a:prstGeom>
          <a:noFill/>
        </p:spPr>
        <p:txBody>
          <a:bodyPr vert="horz" wrap="square" lIns="0" tIns="0" rIns="0" bIns="0" rtlCol="0" anchor="ctr" anchorCtr="0">
            <a:spAutoFit/>
          </a:bodyPr>
          <a:lstStyle/>
          <a:p>
            <a:pPr algn="ctr"/>
            <a:r>
              <a:rPr lang="en-ZA" b="1" spc="-38" smtClean="0">
                <a:solidFill>
                  <a:srgbClr val="C0504D"/>
                </a:solidFill>
                <a:latin typeface="Calibri"/>
              </a:rPr>
              <a:t>2015</a:t>
            </a:r>
            <a:endParaRPr lang="en-ZA" b="1" spc="-38">
              <a:solidFill>
                <a:srgbClr val="C0504D"/>
              </a:solidFill>
              <a:latin typeface="Calibri"/>
            </a:endParaRPr>
          </a:p>
        </p:txBody>
      </p:sp>
      <p:sp>
        <p:nvSpPr>
          <p:cNvPr id="538" name="OTLSHAPE_TB_00000000000000000000000000000000_ScaleContainer"/>
          <p:cNvSpPr/>
          <p:nvPr>
            <p:custDataLst>
              <p:tags r:id="rId17"/>
            </p:custDataLst>
          </p:nvPr>
        </p:nvSpPr>
        <p:spPr>
          <a:xfrm>
            <a:off x="933365" y="3048000"/>
            <a:ext cx="7289800" cy="381000"/>
          </a:xfrm>
          <a:prstGeom prst="rect">
            <a:avLst/>
          </a:prstGeom>
          <a:gradFill flip="none" rotWithShape="1">
            <a:gsLst>
              <a:gs pos="0">
                <a:srgbClr val="44546A"/>
              </a:gs>
              <a:gs pos="0">
                <a:srgbClr val="44546A"/>
              </a:gs>
            </a:gsLst>
            <a:lin ang="5400000" scaled="1"/>
            <a:tileRect/>
          </a:gradFill>
          <a:ln w="25400" cap="flat" cmpd="sng" algn="ctr">
            <a:noFill/>
            <a:prstDash val="solid"/>
          </a:ln>
          <a:effectLst>
            <a:reflection blurRad="6350" stA="50000" endA="300" endPos="55500" dist="50800" dir="5400000" sy="-100000" algn="bl" rotWithShape="0"/>
          </a:effectLst>
          <a:scene3d>
            <a:camera prst="orthographicFront"/>
            <a:lightRig rig="threePt" dir="t">
              <a:rot lat="0" lon="0" rev="8700000"/>
            </a:lightRig>
          </a:scene3d>
          <a:sp3d>
            <a:bevelT w="165100" h="19050"/>
          </a:sp3d>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39" name="OTLSHAPE_TB_00000000000000000000000000000000_ElapsedTime"/>
          <p:cNvSpPr/>
          <p:nvPr>
            <p:custDataLst>
              <p:tags r:id="rId18"/>
            </p:custDataLst>
          </p:nvPr>
        </p:nvSpPr>
        <p:spPr>
          <a:xfrm>
            <a:off x="933365" y="3352800"/>
            <a:ext cx="4635500" cy="76200"/>
          </a:xfrm>
          <a:prstGeom prst="rect">
            <a:avLst/>
          </a:prstGeom>
          <a:solidFill>
            <a:srgbClr val="FF0000">
              <a:alpha val="74902"/>
            </a:srgbClr>
          </a:solidFill>
          <a:ln w="25400" cap="flat" cmpd="sng" algn="ctr">
            <a:noFill/>
            <a:prstDash val="solid"/>
          </a:ln>
          <a:effectLst/>
          <a:scene3d>
            <a:camera prst="orthographicFront"/>
            <a:lightRig rig="threePt" dir="t">
              <a:rot lat="0" lon="0" rev="0"/>
            </a:lightRig>
          </a:scene3d>
          <a:sp3d>
            <a:bevelT w="12700" h="139700"/>
          </a:sp3d>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40" name="OTLSHAPE_TB_00000000000000000000000000000000_TodayMarkerShape"/>
          <p:cNvSpPr/>
          <p:nvPr>
            <p:custDataLst>
              <p:tags r:id="rId19"/>
            </p:custDataLst>
          </p:nvPr>
        </p:nvSpPr>
        <p:spPr>
          <a:xfrm>
            <a:off x="5510816" y="3429000"/>
            <a:ext cx="114300" cy="127000"/>
          </a:xfrm>
          <a:prstGeom prst="triangle">
            <a:avLst/>
          </a:prstGeom>
          <a:solidFill>
            <a:srgbClr val="FF0000"/>
          </a:solidFill>
          <a:ln w="25400" cap="flat" cmpd="sng" algn="ctr">
            <a:noFill/>
            <a:prstDash val="solid"/>
          </a:ln>
          <a:effectLst>
            <a:outerShdw>
              <a:scrgbClr r="0" g="0" b="0">
                <a:alpha val="50000"/>
              </a:scrgbClr>
            </a:outerShdw>
          </a:effectLst>
          <a:extLst>
            <a:ext uri="{91240B29-F687-4f45-9708-019B960494DF}">
              <a14:hiddenLine xmlns:a14="http://schemas.microsoft.com/office/drawing/2010/main" w="25400" cap="flat" cmpd="sng" algn="ctr">
                <a:solidFill>
                  <a:schemeClr val="accent1">
                    <a:shade val="50000"/>
                  </a:schemeClr>
                </a:solidFill>
                <a:prstDash val="solid"/>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41" name="OTLSHAPE_TB_00000000000000000000000000000000_TodayMarkerText"/>
          <p:cNvSpPr txBox="1"/>
          <p:nvPr>
            <p:custDataLst>
              <p:tags r:id="rId20"/>
            </p:custDataLst>
          </p:nvPr>
        </p:nvSpPr>
        <p:spPr>
          <a:xfrm>
            <a:off x="5385116" y="3556000"/>
            <a:ext cx="368300" cy="186055"/>
          </a:xfrm>
          <a:prstGeom prst="rect">
            <a:avLst/>
          </a:prstGeom>
          <a:noFill/>
        </p:spPr>
        <p:txBody>
          <a:bodyPr vert="horz" wrap="square" lIns="0" tIns="0" rIns="0" bIns="0" rtlCol="0" anchor="ctr" anchorCtr="0">
            <a:spAutoFit/>
          </a:bodyPr>
          <a:lstStyle/>
          <a:p>
            <a:pPr algn="ctr"/>
            <a:r>
              <a:rPr lang="en-ZA" sz="1200" spc="-12" smtClean="0">
                <a:solidFill>
                  <a:schemeClr val="dk1"/>
                </a:solidFill>
                <a:latin typeface="Calibri"/>
              </a:rPr>
              <a:t>Today</a:t>
            </a:r>
            <a:endParaRPr lang="en-ZA" sz="1200" spc="-12">
              <a:solidFill>
                <a:schemeClr val="dk1"/>
              </a:solidFill>
              <a:latin typeface="Calibri"/>
            </a:endParaRPr>
          </a:p>
        </p:txBody>
      </p:sp>
      <p:sp>
        <p:nvSpPr>
          <p:cNvPr id="542" name="OTLSHAPE_TB_00000000000000000000000000000000_TimescaleInterval1"/>
          <p:cNvSpPr txBox="1"/>
          <p:nvPr>
            <p:custDataLst>
              <p:tags r:id="rId21"/>
            </p:custDataLst>
          </p:nvPr>
        </p:nvSpPr>
        <p:spPr>
          <a:xfrm>
            <a:off x="996865" y="3145473"/>
            <a:ext cx="203200" cy="186055"/>
          </a:xfrm>
          <a:prstGeom prst="rect">
            <a:avLst/>
          </a:prstGeom>
          <a:noFill/>
        </p:spPr>
        <p:txBody>
          <a:bodyPr vert="horz" wrap="square" lIns="0" tIns="0" rIns="0" bIns="0" rtlCol="0" anchor="ctr" anchorCtr="0">
            <a:noAutofit/>
          </a:bodyPr>
          <a:lstStyle/>
          <a:p>
            <a:r>
              <a:rPr lang="en-ZA" sz="1200" spc="-20" smtClean="0">
                <a:solidFill>
                  <a:schemeClr val="lt1"/>
                </a:solidFill>
                <a:latin typeface="Calibri"/>
              </a:rPr>
              <a:t>Jan</a:t>
            </a:r>
            <a:endParaRPr lang="en-ZA" sz="1200" spc="-20">
              <a:solidFill>
                <a:schemeClr val="lt1"/>
              </a:solidFill>
              <a:latin typeface="Calibri"/>
            </a:endParaRPr>
          </a:p>
        </p:txBody>
      </p:sp>
      <p:cxnSp>
        <p:nvCxnSpPr>
          <p:cNvPr id="543" name="OTLSHAPE_TB_00000000000000000000000000000000_Separator1"/>
          <p:cNvCxnSpPr/>
          <p:nvPr>
            <p:custDataLst>
              <p:tags r:id="rId22"/>
            </p:custDataLst>
          </p:nvPr>
        </p:nvCxnSpPr>
        <p:spPr>
          <a:xfrm>
            <a:off x="1521528"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44" name="OTLSHAPE_TB_00000000000000000000000000000000_TimescaleInterval2"/>
          <p:cNvSpPr txBox="1"/>
          <p:nvPr>
            <p:custDataLst>
              <p:tags r:id="rId23"/>
            </p:custDataLst>
          </p:nvPr>
        </p:nvSpPr>
        <p:spPr>
          <a:xfrm>
            <a:off x="1585028" y="3145473"/>
            <a:ext cx="266700" cy="186055"/>
          </a:xfrm>
          <a:prstGeom prst="rect">
            <a:avLst/>
          </a:prstGeom>
          <a:noFill/>
        </p:spPr>
        <p:txBody>
          <a:bodyPr vert="horz" wrap="square" lIns="0" tIns="0" rIns="0" bIns="0" rtlCol="0" anchor="ctr" anchorCtr="0">
            <a:noAutofit/>
          </a:bodyPr>
          <a:lstStyle/>
          <a:p>
            <a:r>
              <a:rPr lang="en-ZA" sz="1200" spc="-18" smtClean="0">
                <a:solidFill>
                  <a:schemeClr val="lt1"/>
                </a:solidFill>
                <a:latin typeface="Calibri"/>
              </a:rPr>
              <a:t>Mar</a:t>
            </a:r>
            <a:endParaRPr lang="en-ZA" sz="1200" spc="-18">
              <a:solidFill>
                <a:schemeClr val="lt1"/>
              </a:solidFill>
              <a:latin typeface="Calibri"/>
            </a:endParaRPr>
          </a:p>
        </p:txBody>
      </p:sp>
      <p:cxnSp>
        <p:nvCxnSpPr>
          <p:cNvPr id="545" name="OTLSHAPE_TB_00000000000000000000000000000000_Separator2"/>
          <p:cNvCxnSpPr/>
          <p:nvPr>
            <p:custDataLst>
              <p:tags r:id="rId24"/>
            </p:custDataLst>
          </p:nvPr>
        </p:nvCxnSpPr>
        <p:spPr>
          <a:xfrm>
            <a:off x="2129629"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46" name="OTLSHAPE_TB_00000000000000000000000000000000_TimescaleInterval3"/>
          <p:cNvSpPr txBox="1"/>
          <p:nvPr>
            <p:custDataLst>
              <p:tags r:id="rId25"/>
            </p:custDataLst>
          </p:nvPr>
        </p:nvSpPr>
        <p:spPr>
          <a:xfrm>
            <a:off x="2193129" y="3145473"/>
            <a:ext cx="279400" cy="186055"/>
          </a:xfrm>
          <a:prstGeom prst="rect">
            <a:avLst/>
          </a:prstGeom>
          <a:noFill/>
        </p:spPr>
        <p:txBody>
          <a:bodyPr vert="horz" wrap="square" lIns="0" tIns="0" rIns="0" bIns="0" rtlCol="0" anchor="ctr" anchorCtr="0">
            <a:noAutofit/>
          </a:bodyPr>
          <a:lstStyle/>
          <a:p>
            <a:r>
              <a:rPr lang="en-ZA" sz="1200" spc="-18" smtClean="0">
                <a:solidFill>
                  <a:schemeClr val="lt1"/>
                </a:solidFill>
                <a:latin typeface="Calibri"/>
              </a:rPr>
              <a:t>May</a:t>
            </a:r>
            <a:endParaRPr lang="en-ZA" sz="1200" spc="-18">
              <a:solidFill>
                <a:schemeClr val="lt1"/>
              </a:solidFill>
              <a:latin typeface="Calibri"/>
            </a:endParaRPr>
          </a:p>
        </p:txBody>
      </p:sp>
      <p:cxnSp>
        <p:nvCxnSpPr>
          <p:cNvPr id="547" name="OTLSHAPE_TB_00000000000000000000000000000000_Separator3"/>
          <p:cNvCxnSpPr/>
          <p:nvPr>
            <p:custDataLst>
              <p:tags r:id="rId26"/>
            </p:custDataLst>
          </p:nvPr>
        </p:nvCxnSpPr>
        <p:spPr>
          <a:xfrm>
            <a:off x="2737729"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48" name="OTLSHAPE_TB_00000000000000000000000000000000_TimescaleInterval4"/>
          <p:cNvSpPr txBox="1"/>
          <p:nvPr>
            <p:custDataLst>
              <p:tags r:id="rId27"/>
            </p:custDataLst>
          </p:nvPr>
        </p:nvSpPr>
        <p:spPr>
          <a:xfrm>
            <a:off x="2801229" y="3145473"/>
            <a:ext cx="165100" cy="186055"/>
          </a:xfrm>
          <a:prstGeom prst="rect">
            <a:avLst/>
          </a:prstGeom>
          <a:noFill/>
        </p:spPr>
        <p:txBody>
          <a:bodyPr vert="horz" wrap="square" lIns="0" tIns="0" rIns="0" bIns="0" rtlCol="0" anchor="ctr" anchorCtr="0">
            <a:noAutofit/>
          </a:bodyPr>
          <a:lstStyle/>
          <a:p>
            <a:r>
              <a:rPr lang="en-ZA" sz="1200" spc="-20" smtClean="0">
                <a:solidFill>
                  <a:schemeClr val="lt1"/>
                </a:solidFill>
                <a:latin typeface="Calibri"/>
              </a:rPr>
              <a:t>Jul</a:t>
            </a:r>
            <a:endParaRPr lang="en-ZA" sz="1200" spc="-20">
              <a:solidFill>
                <a:schemeClr val="lt1"/>
              </a:solidFill>
              <a:latin typeface="Calibri"/>
            </a:endParaRPr>
          </a:p>
        </p:txBody>
      </p:sp>
      <p:cxnSp>
        <p:nvCxnSpPr>
          <p:cNvPr id="549" name="OTLSHAPE_TB_00000000000000000000000000000000_Separator4"/>
          <p:cNvCxnSpPr/>
          <p:nvPr>
            <p:custDataLst>
              <p:tags r:id="rId28"/>
            </p:custDataLst>
          </p:nvPr>
        </p:nvCxnSpPr>
        <p:spPr>
          <a:xfrm>
            <a:off x="3355799"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0" name="OTLSHAPE_TB_00000000000000000000000000000000_TimescaleInterval5"/>
          <p:cNvSpPr txBox="1"/>
          <p:nvPr>
            <p:custDataLst>
              <p:tags r:id="rId29"/>
            </p:custDataLst>
          </p:nvPr>
        </p:nvSpPr>
        <p:spPr>
          <a:xfrm>
            <a:off x="3419299" y="3145473"/>
            <a:ext cx="228600" cy="186055"/>
          </a:xfrm>
          <a:prstGeom prst="rect">
            <a:avLst/>
          </a:prstGeom>
          <a:noFill/>
        </p:spPr>
        <p:txBody>
          <a:bodyPr vert="horz" wrap="square" lIns="0" tIns="0" rIns="0" bIns="0" rtlCol="0" anchor="ctr" anchorCtr="0">
            <a:noAutofit/>
          </a:bodyPr>
          <a:lstStyle/>
          <a:p>
            <a:r>
              <a:rPr lang="en-ZA" sz="1200" spc="-18" smtClean="0">
                <a:solidFill>
                  <a:schemeClr val="lt1"/>
                </a:solidFill>
                <a:latin typeface="Calibri"/>
              </a:rPr>
              <a:t>Sep</a:t>
            </a:r>
            <a:endParaRPr lang="en-ZA" sz="1200" spc="-18">
              <a:solidFill>
                <a:schemeClr val="lt1"/>
              </a:solidFill>
              <a:latin typeface="Calibri"/>
            </a:endParaRPr>
          </a:p>
        </p:txBody>
      </p:sp>
      <p:cxnSp>
        <p:nvCxnSpPr>
          <p:cNvPr id="551" name="OTLSHAPE_TB_00000000000000000000000000000000_Separator5"/>
          <p:cNvCxnSpPr/>
          <p:nvPr>
            <p:custDataLst>
              <p:tags r:id="rId30"/>
            </p:custDataLst>
          </p:nvPr>
        </p:nvCxnSpPr>
        <p:spPr>
          <a:xfrm>
            <a:off x="3963900"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2" name="OTLSHAPE_TB_00000000000000000000000000000000_TimescaleInterval6"/>
          <p:cNvSpPr txBox="1"/>
          <p:nvPr>
            <p:custDataLst>
              <p:tags r:id="rId31"/>
            </p:custDataLst>
          </p:nvPr>
        </p:nvSpPr>
        <p:spPr>
          <a:xfrm>
            <a:off x="4027400" y="3145473"/>
            <a:ext cx="254000" cy="186055"/>
          </a:xfrm>
          <a:prstGeom prst="rect">
            <a:avLst/>
          </a:prstGeom>
          <a:noFill/>
        </p:spPr>
        <p:txBody>
          <a:bodyPr vert="horz" wrap="square" lIns="0" tIns="0" rIns="0" bIns="0" rtlCol="0" anchor="ctr" anchorCtr="0">
            <a:noAutofit/>
          </a:bodyPr>
          <a:lstStyle/>
          <a:p>
            <a:r>
              <a:rPr lang="en-ZA" sz="1200" spc="-20" smtClean="0">
                <a:solidFill>
                  <a:schemeClr val="lt1"/>
                </a:solidFill>
                <a:latin typeface="Calibri"/>
              </a:rPr>
              <a:t>Nov</a:t>
            </a:r>
            <a:endParaRPr lang="en-ZA" sz="1200" spc="-20">
              <a:solidFill>
                <a:schemeClr val="lt1"/>
              </a:solidFill>
              <a:latin typeface="Calibri"/>
            </a:endParaRPr>
          </a:p>
        </p:txBody>
      </p:sp>
      <p:cxnSp>
        <p:nvCxnSpPr>
          <p:cNvPr id="553" name="OTLSHAPE_TB_00000000000000000000000000000000_Separator6"/>
          <p:cNvCxnSpPr/>
          <p:nvPr>
            <p:custDataLst>
              <p:tags r:id="rId32"/>
            </p:custDataLst>
          </p:nvPr>
        </p:nvCxnSpPr>
        <p:spPr>
          <a:xfrm>
            <a:off x="4572000"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4" name="OTLSHAPE_TB_00000000000000000000000000000000_TimescaleInterval7"/>
          <p:cNvSpPr txBox="1"/>
          <p:nvPr>
            <p:custDataLst>
              <p:tags r:id="rId33"/>
            </p:custDataLst>
          </p:nvPr>
        </p:nvSpPr>
        <p:spPr>
          <a:xfrm>
            <a:off x="4635500" y="3145473"/>
            <a:ext cx="317500" cy="186055"/>
          </a:xfrm>
          <a:prstGeom prst="rect">
            <a:avLst/>
          </a:prstGeom>
          <a:noFill/>
        </p:spPr>
        <p:txBody>
          <a:bodyPr vert="horz" wrap="square" lIns="0" tIns="0" rIns="0" bIns="0" rtlCol="0" anchor="ctr" anchorCtr="0">
            <a:noAutofit/>
          </a:bodyPr>
          <a:lstStyle/>
          <a:p>
            <a:r>
              <a:rPr lang="en-ZA" sz="1200" spc="-20" smtClean="0">
                <a:solidFill>
                  <a:schemeClr val="lt1"/>
                </a:solidFill>
                <a:latin typeface="Calibri"/>
              </a:rPr>
              <a:t>2015</a:t>
            </a:r>
            <a:endParaRPr lang="en-ZA" sz="1200" spc="-20">
              <a:solidFill>
                <a:schemeClr val="lt1"/>
              </a:solidFill>
              <a:latin typeface="Calibri"/>
            </a:endParaRPr>
          </a:p>
        </p:txBody>
      </p:sp>
      <p:cxnSp>
        <p:nvCxnSpPr>
          <p:cNvPr id="555" name="OTLSHAPE_TB_00000000000000000000000000000000_Separator7"/>
          <p:cNvCxnSpPr/>
          <p:nvPr>
            <p:custDataLst>
              <p:tags r:id="rId34"/>
            </p:custDataLst>
          </p:nvPr>
        </p:nvCxnSpPr>
        <p:spPr>
          <a:xfrm>
            <a:off x="5160163"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6" name="OTLSHAPE_TB_00000000000000000000000000000000_TimescaleInterval8"/>
          <p:cNvSpPr txBox="1"/>
          <p:nvPr>
            <p:custDataLst>
              <p:tags r:id="rId35"/>
            </p:custDataLst>
          </p:nvPr>
        </p:nvSpPr>
        <p:spPr>
          <a:xfrm>
            <a:off x="5223663" y="3145473"/>
            <a:ext cx="266700" cy="186055"/>
          </a:xfrm>
          <a:prstGeom prst="rect">
            <a:avLst/>
          </a:prstGeom>
          <a:noFill/>
        </p:spPr>
        <p:txBody>
          <a:bodyPr vert="horz" wrap="square" lIns="0" tIns="0" rIns="0" bIns="0" rtlCol="0" anchor="ctr" anchorCtr="0">
            <a:noAutofit/>
          </a:bodyPr>
          <a:lstStyle/>
          <a:p>
            <a:r>
              <a:rPr lang="en-ZA" sz="1200" spc="-18" smtClean="0">
                <a:solidFill>
                  <a:schemeClr val="lt1"/>
                </a:solidFill>
                <a:latin typeface="Calibri"/>
              </a:rPr>
              <a:t>Mar</a:t>
            </a:r>
            <a:endParaRPr lang="en-ZA" sz="1200" spc="-18">
              <a:solidFill>
                <a:schemeClr val="lt1"/>
              </a:solidFill>
              <a:latin typeface="Calibri"/>
            </a:endParaRPr>
          </a:p>
        </p:txBody>
      </p:sp>
      <p:cxnSp>
        <p:nvCxnSpPr>
          <p:cNvPr id="557" name="OTLSHAPE_TB_00000000000000000000000000000000_Separator8"/>
          <p:cNvCxnSpPr/>
          <p:nvPr>
            <p:custDataLst>
              <p:tags r:id="rId36"/>
            </p:custDataLst>
          </p:nvPr>
        </p:nvCxnSpPr>
        <p:spPr>
          <a:xfrm>
            <a:off x="5768263"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8" name="OTLSHAPE_TB_00000000000000000000000000000000_TimescaleInterval9"/>
          <p:cNvSpPr txBox="1"/>
          <p:nvPr>
            <p:custDataLst>
              <p:tags r:id="rId37"/>
            </p:custDataLst>
          </p:nvPr>
        </p:nvSpPr>
        <p:spPr>
          <a:xfrm>
            <a:off x="5831763" y="3145473"/>
            <a:ext cx="279400" cy="186055"/>
          </a:xfrm>
          <a:prstGeom prst="rect">
            <a:avLst/>
          </a:prstGeom>
          <a:noFill/>
        </p:spPr>
        <p:txBody>
          <a:bodyPr vert="horz" wrap="square" lIns="0" tIns="0" rIns="0" bIns="0" rtlCol="0" anchor="ctr" anchorCtr="0">
            <a:noAutofit/>
          </a:bodyPr>
          <a:lstStyle/>
          <a:p>
            <a:r>
              <a:rPr lang="en-ZA" sz="1200" spc="-18" smtClean="0">
                <a:solidFill>
                  <a:schemeClr val="lt1"/>
                </a:solidFill>
                <a:latin typeface="Calibri"/>
              </a:rPr>
              <a:t>May</a:t>
            </a:r>
            <a:endParaRPr lang="en-ZA" sz="1200" spc="-18">
              <a:solidFill>
                <a:schemeClr val="lt1"/>
              </a:solidFill>
              <a:latin typeface="Calibri"/>
            </a:endParaRPr>
          </a:p>
        </p:txBody>
      </p:sp>
      <p:cxnSp>
        <p:nvCxnSpPr>
          <p:cNvPr id="559" name="OTLSHAPE_TB_00000000000000000000000000000000_Separator9"/>
          <p:cNvCxnSpPr/>
          <p:nvPr>
            <p:custDataLst>
              <p:tags r:id="rId38"/>
            </p:custDataLst>
          </p:nvPr>
        </p:nvCxnSpPr>
        <p:spPr>
          <a:xfrm>
            <a:off x="6376364"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60" name="OTLSHAPE_TB_00000000000000000000000000000000_TimescaleInterval10"/>
          <p:cNvSpPr txBox="1"/>
          <p:nvPr>
            <p:custDataLst>
              <p:tags r:id="rId39"/>
            </p:custDataLst>
          </p:nvPr>
        </p:nvSpPr>
        <p:spPr>
          <a:xfrm>
            <a:off x="6439864" y="3145473"/>
            <a:ext cx="165100" cy="186055"/>
          </a:xfrm>
          <a:prstGeom prst="rect">
            <a:avLst/>
          </a:prstGeom>
          <a:noFill/>
        </p:spPr>
        <p:txBody>
          <a:bodyPr vert="horz" wrap="square" lIns="0" tIns="0" rIns="0" bIns="0" rtlCol="0" anchor="ctr" anchorCtr="0">
            <a:noAutofit/>
          </a:bodyPr>
          <a:lstStyle/>
          <a:p>
            <a:r>
              <a:rPr lang="en-ZA" sz="1200" spc="-20" smtClean="0">
                <a:solidFill>
                  <a:schemeClr val="lt1"/>
                </a:solidFill>
                <a:latin typeface="Calibri"/>
              </a:rPr>
              <a:t>Jul</a:t>
            </a:r>
            <a:endParaRPr lang="en-ZA" sz="1200" spc="-20">
              <a:solidFill>
                <a:schemeClr val="lt1"/>
              </a:solidFill>
              <a:latin typeface="Calibri"/>
            </a:endParaRPr>
          </a:p>
        </p:txBody>
      </p:sp>
      <p:cxnSp>
        <p:nvCxnSpPr>
          <p:cNvPr id="561" name="OTLSHAPE_TB_00000000000000000000000000000000_Separator10"/>
          <p:cNvCxnSpPr/>
          <p:nvPr>
            <p:custDataLst>
              <p:tags r:id="rId40"/>
            </p:custDataLst>
          </p:nvPr>
        </p:nvCxnSpPr>
        <p:spPr>
          <a:xfrm>
            <a:off x="6994434"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62" name="OTLSHAPE_TB_00000000000000000000000000000000_TimescaleInterval11"/>
          <p:cNvSpPr txBox="1"/>
          <p:nvPr>
            <p:custDataLst>
              <p:tags r:id="rId41"/>
            </p:custDataLst>
          </p:nvPr>
        </p:nvSpPr>
        <p:spPr>
          <a:xfrm>
            <a:off x="7057934" y="3145473"/>
            <a:ext cx="228600" cy="186055"/>
          </a:xfrm>
          <a:prstGeom prst="rect">
            <a:avLst/>
          </a:prstGeom>
          <a:noFill/>
        </p:spPr>
        <p:txBody>
          <a:bodyPr vert="horz" wrap="square" lIns="0" tIns="0" rIns="0" bIns="0" rtlCol="0" anchor="ctr" anchorCtr="0">
            <a:noAutofit/>
          </a:bodyPr>
          <a:lstStyle/>
          <a:p>
            <a:r>
              <a:rPr lang="en-ZA" sz="1200" spc="-18" smtClean="0">
                <a:solidFill>
                  <a:schemeClr val="lt1"/>
                </a:solidFill>
                <a:latin typeface="Calibri"/>
              </a:rPr>
              <a:t>Sep</a:t>
            </a:r>
            <a:endParaRPr lang="en-ZA" sz="1200" spc="-18">
              <a:solidFill>
                <a:schemeClr val="lt1"/>
              </a:solidFill>
              <a:latin typeface="Calibri"/>
            </a:endParaRPr>
          </a:p>
        </p:txBody>
      </p:sp>
      <p:cxnSp>
        <p:nvCxnSpPr>
          <p:cNvPr id="563" name="OTLSHAPE_TB_00000000000000000000000000000000_Separator11"/>
          <p:cNvCxnSpPr/>
          <p:nvPr>
            <p:custDataLst>
              <p:tags r:id="rId42"/>
            </p:custDataLst>
          </p:nvPr>
        </p:nvCxnSpPr>
        <p:spPr>
          <a:xfrm>
            <a:off x="7602534" y="3136900"/>
            <a:ext cx="0" cy="203200"/>
          </a:xfrm>
          <a:prstGeom prst="line">
            <a:avLst/>
          </a:prstGeom>
          <a:ln w="9525" cap="flat" cmpd="sng" algn="ctr">
            <a:solidFill>
              <a:schemeClr val="lt1">
                <a:alpha val="29804"/>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64" name="OTLSHAPE_TB_00000000000000000000000000000000_TimescaleInterval12"/>
          <p:cNvSpPr txBox="1"/>
          <p:nvPr>
            <p:custDataLst>
              <p:tags r:id="rId43"/>
            </p:custDataLst>
          </p:nvPr>
        </p:nvSpPr>
        <p:spPr>
          <a:xfrm>
            <a:off x="7666034" y="3145473"/>
            <a:ext cx="254000" cy="186055"/>
          </a:xfrm>
          <a:prstGeom prst="rect">
            <a:avLst/>
          </a:prstGeom>
          <a:noFill/>
        </p:spPr>
        <p:txBody>
          <a:bodyPr vert="horz" wrap="square" lIns="0" tIns="0" rIns="0" bIns="0" rtlCol="0" anchor="ctr" anchorCtr="0">
            <a:noAutofit/>
          </a:bodyPr>
          <a:lstStyle/>
          <a:p>
            <a:r>
              <a:rPr lang="en-ZA" sz="1200" spc="-20" smtClean="0">
                <a:solidFill>
                  <a:schemeClr val="lt1"/>
                </a:solidFill>
                <a:latin typeface="Calibri"/>
              </a:rPr>
              <a:t>Nov</a:t>
            </a:r>
            <a:endParaRPr lang="en-ZA" sz="1200" spc="-20">
              <a:solidFill>
                <a:schemeClr val="lt1"/>
              </a:solidFill>
              <a:latin typeface="Calibri"/>
            </a:endParaRPr>
          </a:p>
        </p:txBody>
      </p:sp>
      <p:sp>
        <p:nvSpPr>
          <p:cNvPr id="578" name="OTLSHAPE_M_4fdeb213730642f4a4e18fba25412c8b_Title"/>
          <p:cNvSpPr txBox="1"/>
          <p:nvPr>
            <p:custDataLst>
              <p:tags r:id="rId44"/>
            </p:custDataLst>
          </p:nvPr>
        </p:nvSpPr>
        <p:spPr>
          <a:xfrm>
            <a:off x="1171934" y="2041313"/>
            <a:ext cx="1143000" cy="170519"/>
          </a:xfrm>
          <a:prstGeom prst="rect">
            <a:avLst/>
          </a:prstGeom>
          <a:noFill/>
        </p:spPr>
        <p:txBody>
          <a:bodyPr vert="horz" wrap="square" lIns="0" tIns="0" rIns="0" bIns="0" rtlCol="0" anchor="ctr" anchorCtr="0">
            <a:spAutoFit/>
          </a:bodyPr>
          <a:lstStyle/>
          <a:p>
            <a:r>
              <a:rPr lang="en-ZA" sz="1100" b="1" spc="-6" smtClean="0">
                <a:solidFill>
                  <a:schemeClr val="dk1"/>
                </a:solidFill>
                <a:latin typeface="Calibri"/>
              </a:rPr>
              <a:t>Idenitfy institutions</a:t>
            </a:r>
            <a:endParaRPr lang="en-ZA" sz="1100" b="1" spc="-6">
              <a:solidFill>
                <a:schemeClr val="dk1"/>
              </a:solidFill>
              <a:latin typeface="Calibri"/>
            </a:endParaRPr>
          </a:p>
        </p:txBody>
      </p:sp>
      <p:sp>
        <p:nvSpPr>
          <p:cNvPr id="579" name="OTLSHAPE_M_4fdeb213730642f4a4e18fba25412c8b_Date"/>
          <p:cNvSpPr txBox="1"/>
          <p:nvPr>
            <p:custDataLst>
              <p:tags r:id="rId45"/>
            </p:custDataLst>
          </p:nvPr>
        </p:nvSpPr>
        <p:spPr>
          <a:xfrm>
            <a:off x="1171934" y="2224532"/>
            <a:ext cx="495300" cy="155025"/>
          </a:xfrm>
          <a:prstGeom prst="rect">
            <a:avLst/>
          </a:prstGeom>
          <a:noFill/>
        </p:spPr>
        <p:txBody>
          <a:bodyPr vert="horz" wrap="square" lIns="0" tIns="0" rIns="0" bIns="0" rtlCol="0" anchor="ctr" anchorCtr="0">
            <a:spAutoFit/>
          </a:bodyPr>
          <a:lstStyle/>
          <a:p>
            <a:r>
              <a:rPr lang="en-ZA" sz="1000" spc="-8" smtClean="0">
                <a:solidFill>
                  <a:srgbClr val="1F497E"/>
                </a:solidFill>
                <a:latin typeface="Calibri"/>
              </a:rPr>
              <a:t>1/1/2014</a:t>
            </a:r>
            <a:endParaRPr lang="en-ZA" sz="1000" spc="-8">
              <a:solidFill>
                <a:srgbClr val="1F497E"/>
              </a:solidFill>
              <a:latin typeface="Calibri"/>
            </a:endParaRPr>
          </a:p>
        </p:txBody>
      </p:sp>
      <p:sp>
        <p:nvSpPr>
          <p:cNvPr id="580" name="OTLSHAPE_M_4fdeb213730642f4a4e18fba25412c8b_Shape"/>
          <p:cNvSpPr/>
          <p:nvPr>
            <p:custDataLst>
              <p:tags r:id="rId46"/>
            </p:custDataLst>
          </p:nvPr>
        </p:nvSpPr>
        <p:spPr>
          <a:xfrm rot="16200000">
            <a:off x="975084" y="2153285"/>
            <a:ext cx="165100" cy="165100"/>
          </a:xfrm>
          <a:prstGeom prst="flowChartMerge">
            <a:avLst/>
          </a:prstGeom>
          <a:solidFill>
            <a:srgbClr val="0072BC"/>
          </a:solidFill>
          <a:ln w="25400" cap="flat" cmpd="sng" algn="ctr">
            <a:noFill/>
            <a:prstDash val="solid"/>
          </a:ln>
          <a:effectLst/>
          <a:scene3d>
            <a:camera prst="orthographicFront"/>
            <a:lightRig rig="threePt" dir="t"/>
          </a:scene3d>
          <a:sp3d>
            <a:bevelT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81" name="OTLSHAPE_M_5e36ebe5e95347ddb5a000be5ed0ad67_Title"/>
          <p:cNvSpPr txBox="1"/>
          <p:nvPr>
            <p:custDataLst>
              <p:tags r:id="rId47"/>
            </p:custDataLst>
          </p:nvPr>
        </p:nvSpPr>
        <p:spPr>
          <a:xfrm>
            <a:off x="1241716" y="2493857"/>
            <a:ext cx="1562100" cy="170519"/>
          </a:xfrm>
          <a:prstGeom prst="rect">
            <a:avLst/>
          </a:prstGeom>
          <a:noFill/>
        </p:spPr>
        <p:txBody>
          <a:bodyPr vert="horz" wrap="square" lIns="0" tIns="0" rIns="0" bIns="0" rtlCol="0" anchor="ctr" anchorCtr="0">
            <a:spAutoFit/>
          </a:bodyPr>
          <a:lstStyle/>
          <a:p>
            <a:r>
              <a:rPr lang="en-ZA" sz="1100" b="1" spc="-6" smtClean="0">
                <a:solidFill>
                  <a:schemeClr val="dk1"/>
                </a:solidFill>
                <a:latin typeface="Calibri"/>
              </a:rPr>
              <a:t>Contact local co-ordinators</a:t>
            </a:r>
            <a:endParaRPr lang="en-ZA" sz="1100" b="1" spc="-6">
              <a:solidFill>
                <a:schemeClr val="dk1"/>
              </a:solidFill>
              <a:latin typeface="Calibri"/>
            </a:endParaRPr>
          </a:p>
        </p:txBody>
      </p:sp>
      <p:sp>
        <p:nvSpPr>
          <p:cNvPr id="582" name="OTLSHAPE_M_5e36ebe5e95347ddb5a000be5ed0ad67_Date"/>
          <p:cNvSpPr txBox="1"/>
          <p:nvPr>
            <p:custDataLst>
              <p:tags r:id="rId48"/>
            </p:custDataLst>
          </p:nvPr>
        </p:nvSpPr>
        <p:spPr>
          <a:xfrm>
            <a:off x="1241716" y="2677075"/>
            <a:ext cx="495300" cy="155025"/>
          </a:xfrm>
          <a:prstGeom prst="rect">
            <a:avLst/>
          </a:prstGeom>
          <a:noFill/>
        </p:spPr>
        <p:txBody>
          <a:bodyPr vert="horz" wrap="square" lIns="0" tIns="0" rIns="0" bIns="0" rtlCol="0" anchor="ctr" anchorCtr="0">
            <a:spAutoFit/>
          </a:bodyPr>
          <a:lstStyle/>
          <a:p>
            <a:r>
              <a:rPr lang="en-ZA" sz="1000" spc="-8" smtClean="0">
                <a:solidFill>
                  <a:srgbClr val="1F497E"/>
                </a:solidFill>
                <a:latin typeface="Calibri"/>
              </a:rPr>
              <a:t>1/8/2014</a:t>
            </a:r>
            <a:endParaRPr lang="en-ZA" sz="1000" spc="-8">
              <a:solidFill>
                <a:srgbClr val="1F497E"/>
              </a:solidFill>
              <a:latin typeface="Calibri"/>
            </a:endParaRPr>
          </a:p>
        </p:txBody>
      </p:sp>
      <p:sp>
        <p:nvSpPr>
          <p:cNvPr id="583" name="OTLSHAPE_M_5e36ebe5e95347ddb5a000be5ed0ad67_Shape"/>
          <p:cNvSpPr/>
          <p:nvPr>
            <p:custDataLst>
              <p:tags r:id="rId49"/>
            </p:custDataLst>
          </p:nvPr>
        </p:nvSpPr>
        <p:spPr>
          <a:xfrm rot="16200000">
            <a:off x="1044866" y="2605828"/>
            <a:ext cx="165100" cy="165100"/>
          </a:xfrm>
          <a:prstGeom prst="flowChartMerge">
            <a:avLst/>
          </a:prstGeom>
          <a:solidFill>
            <a:schemeClr val="accent1"/>
          </a:solidFill>
          <a:ln w="25400" cap="flat" cmpd="sng" algn="ctr">
            <a:noFill/>
            <a:prstDash val="solid"/>
          </a:ln>
          <a:effectLst/>
          <a:scene3d>
            <a:camera prst="orthographicFront"/>
            <a:lightRig rig="threePt" dir="t"/>
          </a:scene3d>
          <a:sp3d>
            <a:bevelT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84" name="OTLSHAPE_M_46b39af748cb4c2989f3bfb896dd56f1_Title"/>
          <p:cNvSpPr txBox="1"/>
          <p:nvPr>
            <p:custDataLst>
              <p:tags r:id="rId50"/>
            </p:custDataLst>
          </p:nvPr>
        </p:nvSpPr>
        <p:spPr>
          <a:xfrm>
            <a:off x="3733932" y="2041313"/>
            <a:ext cx="1244600" cy="170519"/>
          </a:xfrm>
          <a:prstGeom prst="rect">
            <a:avLst/>
          </a:prstGeom>
          <a:noFill/>
        </p:spPr>
        <p:txBody>
          <a:bodyPr vert="horz" wrap="square" lIns="0" tIns="0" rIns="0" bIns="0" rtlCol="0" anchor="ctr" anchorCtr="0">
            <a:spAutoFit/>
          </a:bodyPr>
          <a:lstStyle/>
          <a:p>
            <a:r>
              <a:rPr lang="en-ZA" sz="1100" b="1" spc="-6" smtClean="0">
                <a:solidFill>
                  <a:schemeClr val="dk1"/>
                </a:solidFill>
                <a:latin typeface="Calibri"/>
              </a:rPr>
              <a:t>Ethical clearance UCT</a:t>
            </a:r>
            <a:endParaRPr lang="en-ZA" sz="1100" b="1" spc="-6">
              <a:solidFill>
                <a:schemeClr val="dk1"/>
              </a:solidFill>
              <a:latin typeface="Calibri"/>
            </a:endParaRPr>
          </a:p>
        </p:txBody>
      </p:sp>
      <p:sp>
        <p:nvSpPr>
          <p:cNvPr id="585" name="OTLSHAPE_M_46b39af748cb4c2989f3bfb896dd56f1_Date"/>
          <p:cNvSpPr txBox="1"/>
          <p:nvPr>
            <p:custDataLst>
              <p:tags r:id="rId51"/>
            </p:custDataLst>
          </p:nvPr>
        </p:nvSpPr>
        <p:spPr>
          <a:xfrm>
            <a:off x="3733932" y="2224532"/>
            <a:ext cx="558800" cy="155025"/>
          </a:xfrm>
          <a:prstGeom prst="rect">
            <a:avLst/>
          </a:prstGeom>
          <a:noFill/>
        </p:spPr>
        <p:txBody>
          <a:bodyPr vert="horz" wrap="square" lIns="0" tIns="0" rIns="0" bIns="0" rtlCol="0" anchor="ctr" anchorCtr="0">
            <a:spAutoFit/>
          </a:bodyPr>
          <a:lstStyle/>
          <a:p>
            <a:r>
              <a:rPr lang="en-ZA" sz="1000" spc="-8" smtClean="0">
                <a:solidFill>
                  <a:srgbClr val="1F497E"/>
                </a:solidFill>
                <a:latin typeface="Calibri"/>
              </a:rPr>
              <a:t>9/15/2014</a:t>
            </a:r>
            <a:endParaRPr lang="en-ZA" sz="1000" spc="-8">
              <a:solidFill>
                <a:srgbClr val="1F497E"/>
              </a:solidFill>
              <a:latin typeface="Calibri"/>
            </a:endParaRPr>
          </a:p>
        </p:txBody>
      </p:sp>
      <p:sp>
        <p:nvSpPr>
          <p:cNvPr id="586" name="OTLSHAPE_M_46b39af748cb4c2989f3bfb896dd56f1_Shape"/>
          <p:cNvSpPr/>
          <p:nvPr>
            <p:custDataLst>
              <p:tags r:id="rId52"/>
            </p:custDataLst>
          </p:nvPr>
        </p:nvSpPr>
        <p:spPr>
          <a:xfrm rot="16200000">
            <a:off x="3537082" y="2153285"/>
            <a:ext cx="165100" cy="165100"/>
          </a:xfrm>
          <a:prstGeom prst="flowChartMerge">
            <a:avLst/>
          </a:prstGeom>
          <a:solidFill>
            <a:schemeClr val="dk2"/>
          </a:solidFill>
          <a:ln w="25400" cap="flat" cmpd="sng" algn="ctr">
            <a:noFill/>
            <a:prstDash val="solid"/>
          </a:ln>
          <a:effectLst/>
          <a:scene3d>
            <a:camera prst="orthographicFront"/>
            <a:lightRig rig="threePt" dir="t"/>
          </a:scene3d>
          <a:sp3d>
            <a:bevelT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87" name="OTLSHAPE_M_39b3e61b59e44bba819613d93585e653_Title"/>
          <p:cNvSpPr txBox="1"/>
          <p:nvPr>
            <p:custDataLst>
              <p:tags r:id="rId53"/>
            </p:custDataLst>
          </p:nvPr>
        </p:nvSpPr>
        <p:spPr>
          <a:xfrm>
            <a:off x="3943278" y="2493857"/>
            <a:ext cx="1181100" cy="170519"/>
          </a:xfrm>
          <a:prstGeom prst="rect">
            <a:avLst/>
          </a:prstGeom>
          <a:noFill/>
        </p:spPr>
        <p:txBody>
          <a:bodyPr vert="horz" wrap="square" lIns="0" tIns="0" rIns="0" bIns="0" rtlCol="0" anchor="ctr" anchorCtr="0">
            <a:spAutoFit/>
          </a:bodyPr>
          <a:lstStyle/>
          <a:p>
            <a:r>
              <a:rPr lang="en-ZA" sz="1100" b="1" spc="-4" smtClean="0">
                <a:solidFill>
                  <a:schemeClr val="dk1"/>
                </a:solidFill>
                <a:latin typeface="Calibri"/>
              </a:rPr>
              <a:t>India OER workshop</a:t>
            </a:r>
            <a:endParaRPr lang="en-ZA" sz="1100" b="1" spc="-4">
              <a:solidFill>
                <a:schemeClr val="dk1"/>
              </a:solidFill>
              <a:latin typeface="Calibri"/>
            </a:endParaRPr>
          </a:p>
        </p:txBody>
      </p:sp>
      <p:sp>
        <p:nvSpPr>
          <p:cNvPr id="588" name="OTLSHAPE_M_39b3e61b59e44bba819613d93585e653_Date"/>
          <p:cNvSpPr txBox="1"/>
          <p:nvPr>
            <p:custDataLst>
              <p:tags r:id="rId54"/>
            </p:custDataLst>
          </p:nvPr>
        </p:nvSpPr>
        <p:spPr>
          <a:xfrm>
            <a:off x="3943278" y="2677075"/>
            <a:ext cx="558800" cy="155025"/>
          </a:xfrm>
          <a:prstGeom prst="rect">
            <a:avLst/>
          </a:prstGeom>
          <a:noFill/>
        </p:spPr>
        <p:txBody>
          <a:bodyPr vert="horz" wrap="square" lIns="0" tIns="0" rIns="0" bIns="0" rtlCol="0" anchor="ctr" anchorCtr="0">
            <a:spAutoFit/>
          </a:bodyPr>
          <a:lstStyle/>
          <a:p>
            <a:r>
              <a:rPr lang="en-ZA" sz="1000" spc="-8" smtClean="0">
                <a:solidFill>
                  <a:srgbClr val="1F497E"/>
                </a:solidFill>
                <a:latin typeface="Calibri"/>
              </a:rPr>
              <a:t>10/6/2014</a:t>
            </a:r>
            <a:endParaRPr lang="en-ZA" sz="1000" spc="-8">
              <a:solidFill>
                <a:srgbClr val="1F497E"/>
              </a:solidFill>
              <a:latin typeface="Calibri"/>
            </a:endParaRPr>
          </a:p>
        </p:txBody>
      </p:sp>
      <p:sp>
        <p:nvSpPr>
          <p:cNvPr id="589" name="OTLSHAPE_M_39b3e61b59e44bba819613d93585e653_Shape"/>
          <p:cNvSpPr/>
          <p:nvPr>
            <p:custDataLst>
              <p:tags r:id="rId55"/>
            </p:custDataLst>
          </p:nvPr>
        </p:nvSpPr>
        <p:spPr>
          <a:xfrm rot="16200000">
            <a:off x="3746428" y="2605828"/>
            <a:ext cx="165100" cy="165100"/>
          </a:xfrm>
          <a:prstGeom prst="flowChartMerge">
            <a:avLst/>
          </a:prstGeom>
          <a:solidFill>
            <a:schemeClr val="accent1"/>
          </a:solidFill>
          <a:ln w="25400" cap="flat" cmpd="sng" algn="ctr">
            <a:noFill/>
            <a:prstDash val="solid"/>
          </a:ln>
          <a:effectLst/>
          <a:scene3d>
            <a:camera prst="orthographicFront"/>
            <a:lightRig rig="threePt" dir="t"/>
          </a:scene3d>
          <a:sp3d>
            <a:bevelT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90" name="OTLSHAPE_M_60ebbfd5a788441a879979b685d5d73b_Title"/>
          <p:cNvSpPr txBox="1"/>
          <p:nvPr>
            <p:custDataLst>
              <p:tags r:id="rId56"/>
            </p:custDataLst>
          </p:nvPr>
        </p:nvSpPr>
        <p:spPr>
          <a:xfrm>
            <a:off x="5917112" y="2493857"/>
            <a:ext cx="1079500" cy="170519"/>
          </a:xfrm>
          <a:prstGeom prst="rect">
            <a:avLst/>
          </a:prstGeom>
          <a:noFill/>
        </p:spPr>
        <p:txBody>
          <a:bodyPr vert="horz" wrap="square" lIns="0" tIns="0" rIns="0" bIns="0" rtlCol="0" anchor="ctr" anchorCtr="0">
            <a:spAutoFit/>
          </a:bodyPr>
          <a:lstStyle/>
          <a:p>
            <a:r>
              <a:rPr lang="en-ZA" sz="1100" b="1" spc="-8" smtClean="0">
                <a:solidFill>
                  <a:schemeClr val="dk1"/>
                </a:solidFill>
                <a:latin typeface="Calibri"/>
              </a:rPr>
              <a:t>Banff presentation</a:t>
            </a:r>
            <a:endParaRPr lang="en-ZA" sz="1100" b="1" spc="-8">
              <a:solidFill>
                <a:schemeClr val="dk1"/>
              </a:solidFill>
              <a:latin typeface="Calibri"/>
            </a:endParaRPr>
          </a:p>
        </p:txBody>
      </p:sp>
      <p:sp>
        <p:nvSpPr>
          <p:cNvPr id="591" name="OTLSHAPE_M_60ebbfd5a788441a879979b685d5d73b_Date"/>
          <p:cNvSpPr txBox="1"/>
          <p:nvPr>
            <p:custDataLst>
              <p:tags r:id="rId57"/>
            </p:custDataLst>
          </p:nvPr>
        </p:nvSpPr>
        <p:spPr>
          <a:xfrm>
            <a:off x="5917112" y="2677075"/>
            <a:ext cx="558800" cy="155025"/>
          </a:xfrm>
          <a:prstGeom prst="rect">
            <a:avLst/>
          </a:prstGeom>
          <a:noFill/>
        </p:spPr>
        <p:txBody>
          <a:bodyPr vert="horz" wrap="square" lIns="0" tIns="0" rIns="0" bIns="0" rtlCol="0" anchor="ctr" anchorCtr="0">
            <a:spAutoFit/>
          </a:bodyPr>
          <a:lstStyle/>
          <a:p>
            <a:r>
              <a:rPr lang="en-ZA" sz="1000" spc="-8" smtClean="0">
                <a:solidFill>
                  <a:srgbClr val="1F497E"/>
                </a:solidFill>
                <a:latin typeface="Calibri"/>
              </a:rPr>
              <a:t>4/22/2015</a:t>
            </a:r>
            <a:endParaRPr lang="en-ZA" sz="1000" spc="-8">
              <a:solidFill>
                <a:srgbClr val="1F497E"/>
              </a:solidFill>
              <a:latin typeface="Calibri"/>
            </a:endParaRPr>
          </a:p>
        </p:txBody>
      </p:sp>
      <p:sp>
        <p:nvSpPr>
          <p:cNvPr id="592" name="OTLSHAPE_M_60ebbfd5a788441a879979b685d5d73b_Shape"/>
          <p:cNvSpPr/>
          <p:nvPr>
            <p:custDataLst>
              <p:tags r:id="rId58"/>
            </p:custDataLst>
          </p:nvPr>
        </p:nvSpPr>
        <p:spPr>
          <a:xfrm rot="16200000">
            <a:off x="5720262" y="2605828"/>
            <a:ext cx="165100" cy="165100"/>
          </a:xfrm>
          <a:prstGeom prst="flowChartMerge">
            <a:avLst/>
          </a:prstGeom>
          <a:solidFill>
            <a:schemeClr val="accent2"/>
          </a:solidFill>
          <a:ln w="25400" cap="flat" cmpd="sng" algn="ctr">
            <a:noFill/>
            <a:prstDash val="solid"/>
          </a:ln>
          <a:effectLst/>
          <a:scene3d>
            <a:camera prst="orthographicFront"/>
            <a:lightRig rig="threePt" dir="t"/>
          </a:scene3d>
          <a:sp3d>
            <a:bevelT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93" name="OTLSHAPE_T_1d3bc9181101432fbfa481cb90e25081_Shape"/>
          <p:cNvSpPr/>
          <p:nvPr>
            <p:custDataLst>
              <p:tags r:id="rId59"/>
            </p:custDataLst>
          </p:nvPr>
        </p:nvSpPr>
        <p:spPr>
          <a:xfrm>
            <a:off x="933365" y="4014174"/>
            <a:ext cx="304800" cy="203200"/>
          </a:xfrm>
          <a:prstGeom prst="rect">
            <a:avLst/>
          </a:prstGeom>
          <a:solidFill>
            <a:srgbClr val="0072BC"/>
          </a:solidFill>
          <a:ln w="25400" cap="flat" cmpd="sng" algn="ctr">
            <a:noFill/>
            <a:prstDash val="solid"/>
          </a:ln>
          <a:effectLst/>
          <a:scene3d>
            <a:camera prst="orthographicFront"/>
            <a:lightRig rig="balanced" dir="t">
              <a:rot lat="0" lon="0" rev="8700000"/>
            </a:lightRig>
          </a:scene3d>
          <a:sp3d>
            <a:bevelT w="165100"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94" name="OTLSHAPE_T_1d3bc9181101432fbfa481cb90e25081_ShapePercentage" hidden="1"/>
          <p:cNvSpPr/>
          <p:nvPr>
            <p:custDataLst>
              <p:tags r:id="rId60"/>
            </p:custDataLst>
          </p:nvPr>
        </p:nvSpPr>
        <p:spPr>
          <a:xfrm>
            <a:off x="933365" y="4014174"/>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95" name="OTLSHAPE_T_1d3bc9181101432fbfa481cb90e25081_Duration" hidden="1"/>
          <p:cNvSpPr txBox="1"/>
          <p:nvPr>
            <p:custDataLst>
              <p:tags r:id="rId61"/>
            </p:custDataLst>
          </p:nvPr>
        </p:nvSpPr>
        <p:spPr>
          <a:xfrm>
            <a:off x="0" y="3945255"/>
            <a:ext cx="393700" cy="155025"/>
          </a:xfrm>
          <a:prstGeom prst="rect">
            <a:avLst/>
          </a:prstGeom>
          <a:noFill/>
        </p:spPr>
        <p:txBody>
          <a:bodyPr vert="horz" wrap="square" lIns="0" tIns="0" rIns="0" bIns="0" rtlCol="0" anchor="ctr" anchorCtr="0">
            <a:spAutoFit/>
          </a:bodyPr>
          <a:lstStyle/>
          <a:p>
            <a:pPr algn="ctr"/>
            <a:r>
              <a:rPr lang="en-ZA" sz="1000" smtClean="0">
                <a:solidFill>
                  <a:srgbClr val="C0504D"/>
                </a:solidFill>
                <a:latin typeface="Calibri"/>
              </a:rPr>
              <a:t>30 days</a:t>
            </a:r>
            <a:endParaRPr lang="en-ZA" sz="1000">
              <a:solidFill>
                <a:srgbClr val="C0504D"/>
              </a:solidFill>
              <a:latin typeface="Calibri"/>
            </a:endParaRPr>
          </a:p>
        </p:txBody>
      </p:sp>
      <p:sp>
        <p:nvSpPr>
          <p:cNvPr id="596" name="OTLSHAPE_T_1d3bc9181101432fbfa481cb90e25081_TextPercentage" hidden="1"/>
          <p:cNvSpPr txBox="1"/>
          <p:nvPr>
            <p:custDataLst>
              <p:tags r:id="rId62"/>
            </p:custDataLst>
          </p:nvPr>
        </p:nvSpPr>
        <p:spPr>
          <a:xfrm>
            <a:off x="0" y="4100280"/>
            <a:ext cx="0" cy="153888"/>
          </a:xfrm>
          <a:prstGeom prst="rect">
            <a:avLst/>
          </a:prstGeom>
          <a:noFill/>
        </p:spPr>
        <p:txBody>
          <a:bodyPr vert="horz" wrap="square" lIns="0" tIns="0" rIns="0" bIns="0" rtlCol="0" anchor="ctr" anchorCtr="0">
            <a:spAutoFit/>
          </a:bodyPr>
          <a:lstStyle/>
          <a:p>
            <a:pPr algn="ctr"/>
            <a:endParaRPr lang="en-ZA" sz="1000">
              <a:solidFill>
                <a:srgbClr val="C0504D"/>
              </a:solidFill>
              <a:latin typeface="Calibri"/>
            </a:endParaRPr>
          </a:p>
        </p:txBody>
      </p:sp>
      <p:sp>
        <p:nvSpPr>
          <p:cNvPr id="597" name="OTLSHAPE_T_1d3bc9181101432fbfa481cb90e25081_StartDate" hidden="1"/>
          <p:cNvSpPr txBox="1"/>
          <p:nvPr>
            <p:custDataLst>
              <p:tags r:id="rId63"/>
            </p:custDataLst>
          </p:nvPr>
        </p:nvSpPr>
        <p:spPr>
          <a:xfrm>
            <a:off x="0" y="4100280"/>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598" name="OTLSHAPE_T_1d3bc9181101432fbfa481cb90e25081_EndDate" hidden="1"/>
          <p:cNvSpPr txBox="1"/>
          <p:nvPr>
            <p:custDataLst>
              <p:tags r:id="rId64"/>
            </p:custDataLst>
          </p:nvPr>
        </p:nvSpPr>
        <p:spPr>
          <a:xfrm>
            <a:off x="0" y="4100280"/>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599" name="OTLSHAPE_T_1d3bc9181101432fbfa481cb90e25081_JoinedDate"/>
          <p:cNvSpPr txBox="1"/>
          <p:nvPr>
            <p:custDataLst>
              <p:tags r:id="rId65"/>
            </p:custDataLst>
          </p:nvPr>
        </p:nvSpPr>
        <p:spPr>
          <a:xfrm>
            <a:off x="1283231" y="4038261"/>
            <a:ext cx="1130300" cy="155025"/>
          </a:xfrm>
          <a:prstGeom prst="rect">
            <a:avLst/>
          </a:prstGeom>
          <a:noFill/>
        </p:spPr>
        <p:txBody>
          <a:bodyPr vert="horz" wrap="square" lIns="0" tIns="0" rIns="0" bIns="0" rtlCol="0" anchor="ctr" anchorCtr="0">
            <a:spAutoFit/>
          </a:bodyPr>
          <a:lstStyle/>
          <a:p>
            <a:r>
              <a:rPr lang="en-ZA" sz="1000" spc="-6" smtClean="0">
                <a:solidFill>
                  <a:srgbClr val="1F497E"/>
                </a:solidFill>
                <a:latin typeface="Calibri"/>
              </a:rPr>
              <a:t>1/1/2014 - 1/30/2014</a:t>
            </a:r>
            <a:endParaRPr lang="en-ZA" sz="1000" spc="-6">
              <a:solidFill>
                <a:srgbClr val="1F497E"/>
              </a:solidFill>
              <a:latin typeface="Calibri"/>
            </a:endParaRPr>
          </a:p>
        </p:txBody>
      </p:sp>
      <p:sp>
        <p:nvSpPr>
          <p:cNvPr id="600" name="OTLSHAPE_T_1d3bc9181101432fbfa481cb90e25081_Title"/>
          <p:cNvSpPr txBox="1"/>
          <p:nvPr>
            <p:custDataLst>
              <p:tags r:id="rId66"/>
            </p:custDataLst>
          </p:nvPr>
        </p:nvSpPr>
        <p:spPr>
          <a:xfrm>
            <a:off x="127000" y="3945255"/>
            <a:ext cx="660400" cy="341037"/>
          </a:xfrm>
          <a:prstGeom prst="rect">
            <a:avLst/>
          </a:prstGeom>
          <a:noFill/>
        </p:spPr>
        <p:txBody>
          <a:bodyPr vert="horz" wrap="square" lIns="0" tIns="0" rIns="0" bIns="0" rtlCol="0" anchor="ctr" anchorCtr="0">
            <a:noAutofit/>
          </a:bodyPr>
          <a:lstStyle/>
          <a:p>
            <a:r>
              <a:rPr lang="en-ZA" sz="1100" b="1" spc="-8" dirty="0" err="1" smtClean="0">
                <a:solidFill>
                  <a:schemeClr val="dk1"/>
                </a:solidFill>
                <a:latin typeface="Calibri"/>
              </a:rPr>
              <a:t>Idenitify</a:t>
            </a:r>
            <a:r>
              <a:rPr lang="en-ZA" sz="1100" b="1" spc="-8" dirty="0" smtClean="0">
                <a:solidFill>
                  <a:schemeClr val="dk1"/>
                </a:solidFill>
                <a:latin typeface="Calibri"/>
              </a:rPr>
              <a:t> Institutions</a:t>
            </a:r>
            <a:endParaRPr lang="en-ZA" sz="1100" b="1" spc="-8" dirty="0">
              <a:solidFill>
                <a:schemeClr val="dk1"/>
              </a:solidFill>
              <a:latin typeface="Calibri"/>
            </a:endParaRPr>
          </a:p>
        </p:txBody>
      </p:sp>
      <p:sp>
        <p:nvSpPr>
          <p:cNvPr id="601" name="OTLSHAPE_T_76b4e8ce218a46a384e6033910457bbd_Shape"/>
          <p:cNvSpPr/>
          <p:nvPr>
            <p:custDataLst>
              <p:tags r:id="rId67"/>
            </p:custDataLst>
          </p:nvPr>
        </p:nvSpPr>
        <p:spPr>
          <a:xfrm>
            <a:off x="1232431" y="4503970"/>
            <a:ext cx="609600" cy="203200"/>
          </a:xfrm>
          <a:prstGeom prst="rect">
            <a:avLst/>
          </a:prstGeom>
          <a:solidFill>
            <a:schemeClr val="accent1"/>
          </a:solidFill>
          <a:ln w="25400" cap="flat" cmpd="sng" algn="ctr">
            <a:noFill/>
            <a:prstDash val="solid"/>
          </a:ln>
          <a:effectLst/>
          <a:scene3d>
            <a:camera prst="orthographicFront"/>
            <a:lightRig rig="balanced" dir="t">
              <a:rot lat="0" lon="0" rev="8700000"/>
            </a:lightRig>
          </a:scene3d>
          <a:sp3d>
            <a:bevelT w="165100"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02" name="OTLSHAPE_T_76b4e8ce218a46a384e6033910457bbd_ShapePercentage" hidden="1"/>
          <p:cNvSpPr/>
          <p:nvPr>
            <p:custDataLst>
              <p:tags r:id="rId68"/>
            </p:custDataLst>
          </p:nvPr>
        </p:nvSpPr>
        <p:spPr>
          <a:xfrm>
            <a:off x="1232431" y="450397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03" name="OTLSHAPE_T_76b4e8ce218a46a384e6033910457bbd_Duration" hidden="1"/>
          <p:cNvSpPr txBox="1"/>
          <p:nvPr>
            <p:custDataLst>
              <p:tags r:id="rId69"/>
            </p:custDataLst>
          </p:nvPr>
        </p:nvSpPr>
        <p:spPr>
          <a:xfrm>
            <a:off x="0" y="4349792"/>
            <a:ext cx="393700" cy="155025"/>
          </a:xfrm>
          <a:prstGeom prst="rect">
            <a:avLst/>
          </a:prstGeom>
          <a:noFill/>
        </p:spPr>
        <p:txBody>
          <a:bodyPr vert="horz" wrap="square" lIns="0" tIns="0" rIns="0" bIns="0" rtlCol="0" anchor="ctr" anchorCtr="0">
            <a:spAutoFit/>
          </a:bodyPr>
          <a:lstStyle/>
          <a:p>
            <a:pPr algn="ctr"/>
            <a:r>
              <a:rPr lang="en-ZA" sz="1000" smtClean="0">
                <a:solidFill>
                  <a:srgbClr val="C0504D"/>
                </a:solidFill>
                <a:latin typeface="Calibri"/>
              </a:rPr>
              <a:t>61 days</a:t>
            </a:r>
            <a:endParaRPr lang="en-ZA" sz="1000">
              <a:solidFill>
                <a:srgbClr val="C0504D"/>
              </a:solidFill>
              <a:latin typeface="Calibri"/>
            </a:endParaRPr>
          </a:p>
        </p:txBody>
      </p:sp>
      <p:sp>
        <p:nvSpPr>
          <p:cNvPr id="604" name="OTLSHAPE_T_76b4e8ce218a46a384e6033910457bbd_TextPercentage" hidden="1"/>
          <p:cNvSpPr txBox="1"/>
          <p:nvPr>
            <p:custDataLst>
              <p:tags r:id="rId70"/>
            </p:custDataLst>
          </p:nvPr>
        </p:nvSpPr>
        <p:spPr>
          <a:xfrm>
            <a:off x="0" y="4504817"/>
            <a:ext cx="0" cy="153888"/>
          </a:xfrm>
          <a:prstGeom prst="rect">
            <a:avLst/>
          </a:prstGeom>
          <a:noFill/>
        </p:spPr>
        <p:txBody>
          <a:bodyPr vert="horz" wrap="square" lIns="0" tIns="0" rIns="0" bIns="0" rtlCol="0" anchor="ctr" anchorCtr="0">
            <a:spAutoFit/>
          </a:bodyPr>
          <a:lstStyle/>
          <a:p>
            <a:pPr algn="ctr"/>
            <a:endParaRPr lang="en-ZA" sz="1000">
              <a:solidFill>
                <a:srgbClr val="C0504D"/>
              </a:solidFill>
              <a:latin typeface="Calibri"/>
            </a:endParaRPr>
          </a:p>
        </p:txBody>
      </p:sp>
      <p:sp>
        <p:nvSpPr>
          <p:cNvPr id="605" name="OTLSHAPE_T_76b4e8ce218a46a384e6033910457bbd_StartDate" hidden="1"/>
          <p:cNvSpPr txBox="1"/>
          <p:nvPr>
            <p:custDataLst>
              <p:tags r:id="rId71"/>
            </p:custDataLst>
          </p:nvPr>
        </p:nvSpPr>
        <p:spPr>
          <a:xfrm>
            <a:off x="0" y="4504817"/>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06" name="OTLSHAPE_T_76b4e8ce218a46a384e6033910457bbd_EndDate" hidden="1"/>
          <p:cNvSpPr txBox="1"/>
          <p:nvPr>
            <p:custDataLst>
              <p:tags r:id="rId72"/>
            </p:custDataLst>
          </p:nvPr>
        </p:nvSpPr>
        <p:spPr>
          <a:xfrm>
            <a:off x="0" y="4504817"/>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07" name="OTLSHAPE_T_76b4e8ce218a46a384e6033910457bbd_JoinedDate"/>
          <p:cNvSpPr txBox="1"/>
          <p:nvPr>
            <p:custDataLst>
              <p:tags r:id="rId73"/>
            </p:custDataLst>
          </p:nvPr>
        </p:nvSpPr>
        <p:spPr>
          <a:xfrm>
            <a:off x="1891332" y="4528058"/>
            <a:ext cx="1130300" cy="155025"/>
          </a:xfrm>
          <a:prstGeom prst="rect">
            <a:avLst/>
          </a:prstGeom>
          <a:noFill/>
        </p:spPr>
        <p:txBody>
          <a:bodyPr vert="horz" wrap="square" lIns="0" tIns="0" rIns="0" bIns="0" rtlCol="0" anchor="ctr" anchorCtr="0">
            <a:spAutoFit/>
          </a:bodyPr>
          <a:lstStyle/>
          <a:p>
            <a:r>
              <a:rPr lang="en-ZA" sz="1000" spc="-6" smtClean="0">
                <a:solidFill>
                  <a:srgbClr val="1F497E"/>
                </a:solidFill>
                <a:latin typeface="Calibri"/>
              </a:rPr>
              <a:t>1/31/2014 - 4/1/2014</a:t>
            </a:r>
            <a:endParaRPr lang="en-ZA" sz="1000" spc="-6">
              <a:solidFill>
                <a:srgbClr val="1F497E"/>
              </a:solidFill>
              <a:latin typeface="Calibri"/>
            </a:endParaRPr>
          </a:p>
        </p:txBody>
      </p:sp>
      <p:sp>
        <p:nvSpPr>
          <p:cNvPr id="608" name="OTLSHAPE_T_76b4e8ce218a46a384e6033910457bbd_Title"/>
          <p:cNvSpPr txBox="1"/>
          <p:nvPr>
            <p:custDataLst>
              <p:tags r:id="rId74"/>
            </p:custDataLst>
          </p:nvPr>
        </p:nvSpPr>
        <p:spPr>
          <a:xfrm>
            <a:off x="127000" y="4349792"/>
            <a:ext cx="952500" cy="511556"/>
          </a:xfrm>
          <a:prstGeom prst="rect">
            <a:avLst/>
          </a:prstGeom>
          <a:noFill/>
        </p:spPr>
        <p:txBody>
          <a:bodyPr vert="horz" wrap="square" lIns="0" tIns="0" rIns="0" bIns="0" rtlCol="0" anchor="ctr" anchorCtr="0">
            <a:noAutofit/>
          </a:bodyPr>
          <a:lstStyle/>
          <a:p>
            <a:r>
              <a:rPr lang="en-ZA" sz="1100" b="1" smtClean="0">
                <a:solidFill>
                  <a:schemeClr val="dk1"/>
                </a:solidFill>
                <a:latin typeface="Calibri"/>
              </a:rPr>
              <a:t>Communication with local coordinators</a:t>
            </a:r>
            <a:endParaRPr lang="en-ZA" sz="1100" b="1">
              <a:solidFill>
                <a:schemeClr val="dk1"/>
              </a:solidFill>
              <a:latin typeface="Calibri"/>
            </a:endParaRPr>
          </a:p>
        </p:txBody>
      </p:sp>
      <p:sp>
        <p:nvSpPr>
          <p:cNvPr id="609" name="OTLSHAPE_T_985d8f0a4097472f9e18162ad49ffc7b_Shape"/>
          <p:cNvSpPr/>
          <p:nvPr>
            <p:custDataLst>
              <p:tags r:id="rId75"/>
            </p:custDataLst>
          </p:nvPr>
        </p:nvSpPr>
        <p:spPr>
          <a:xfrm>
            <a:off x="1840532" y="4924848"/>
            <a:ext cx="3035300" cy="203200"/>
          </a:xfrm>
          <a:prstGeom prst="rect">
            <a:avLst/>
          </a:prstGeom>
          <a:solidFill>
            <a:schemeClr val="accent2"/>
          </a:solidFill>
          <a:ln w="25400" cap="flat" cmpd="sng" algn="ctr">
            <a:noFill/>
            <a:prstDash val="solid"/>
          </a:ln>
          <a:effectLst/>
          <a:scene3d>
            <a:camera prst="orthographicFront"/>
            <a:lightRig rig="balanced" dir="t">
              <a:rot lat="0" lon="0" rev="8700000"/>
            </a:lightRig>
          </a:scene3d>
          <a:sp3d>
            <a:bevelT w="165100"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10" name="OTLSHAPE_T_985d8f0a4097472f9e18162ad49ffc7b_ShapePercentage" hidden="1"/>
          <p:cNvSpPr/>
          <p:nvPr>
            <p:custDataLst>
              <p:tags r:id="rId76"/>
            </p:custDataLst>
          </p:nvPr>
        </p:nvSpPr>
        <p:spPr>
          <a:xfrm>
            <a:off x="1840532" y="4924848"/>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11" name="OTLSHAPE_T_985d8f0a4097472f9e18162ad49ffc7b_Duration" hidden="1"/>
          <p:cNvSpPr txBox="1"/>
          <p:nvPr>
            <p:custDataLst>
              <p:tags r:id="rId77"/>
            </p:custDataLst>
          </p:nvPr>
        </p:nvSpPr>
        <p:spPr>
          <a:xfrm>
            <a:off x="0" y="4924848"/>
            <a:ext cx="457200" cy="155025"/>
          </a:xfrm>
          <a:prstGeom prst="rect">
            <a:avLst/>
          </a:prstGeom>
          <a:noFill/>
        </p:spPr>
        <p:txBody>
          <a:bodyPr vert="horz" wrap="square" lIns="0" tIns="0" rIns="0" bIns="0" rtlCol="0" anchor="ctr" anchorCtr="0">
            <a:spAutoFit/>
          </a:bodyPr>
          <a:lstStyle/>
          <a:p>
            <a:pPr algn="ctr"/>
            <a:r>
              <a:rPr lang="en-ZA" sz="1000" smtClean="0">
                <a:solidFill>
                  <a:srgbClr val="C0504D"/>
                </a:solidFill>
                <a:latin typeface="Calibri"/>
              </a:rPr>
              <a:t>304 days</a:t>
            </a:r>
            <a:endParaRPr lang="en-ZA" sz="1000">
              <a:solidFill>
                <a:srgbClr val="C0504D"/>
              </a:solidFill>
              <a:latin typeface="Calibri"/>
            </a:endParaRPr>
          </a:p>
        </p:txBody>
      </p:sp>
      <p:sp>
        <p:nvSpPr>
          <p:cNvPr id="612" name="OTLSHAPE_T_985d8f0a4097472f9e18162ad49ffc7b_TextPercentage" hidden="1"/>
          <p:cNvSpPr txBox="1"/>
          <p:nvPr>
            <p:custDataLst>
              <p:tags r:id="rId78"/>
            </p:custDataLst>
          </p:nvPr>
        </p:nvSpPr>
        <p:spPr>
          <a:xfrm>
            <a:off x="0" y="5079873"/>
            <a:ext cx="0" cy="153888"/>
          </a:xfrm>
          <a:prstGeom prst="rect">
            <a:avLst/>
          </a:prstGeom>
          <a:noFill/>
        </p:spPr>
        <p:txBody>
          <a:bodyPr vert="horz" wrap="square" lIns="0" tIns="0" rIns="0" bIns="0" rtlCol="0" anchor="ctr" anchorCtr="0">
            <a:spAutoFit/>
          </a:bodyPr>
          <a:lstStyle/>
          <a:p>
            <a:pPr algn="ctr"/>
            <a:endParaRPr lang="en-ZA" sz="1000">
              <a:solidFill>
                <a:srgbClr val="C0504D"/>
              </a:solidFill>
              <a:latin typeface="Calibri"/>
            </a:endParaRPr>
          </a:p>
        </p:txBody>
      </p:sp>
      <p:sp>
        <p:nvSpPr>
          <p:cNvPr id="613" name="OTLSHAPE_T_985d8f0a4097472f9e18162ad49ffc7b_StartDate" hidden="1"/>
          <p:cNvSpPr txBox="1"/>
          <p:nvPr>
            <p:custDataLst>
              <p:tags r:id="rId79"/>
            </p:custDataLst>
          </p:nvPr>
        </p:nvSpPr>
        <p:spPr>
          <a:xfrm>
            <a:off x="0" y="50798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14" name="OTLSHAPE_T_985d8f0a4097472f9e18162ad49ffc7b_EndDate" hidden="1"/>
          <p:cNvSpPr txBox="1"/>
          <p:nvPr>
            <p:custDataLst>
              <p:tags r:id="rId80"/>
            </p:custDataLst>
          </p:nvPr>
        </p:nvSpPr>
        <p:spPr>
          <a:xfrm>
            <a:off x="0" y="50798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15" name="OTLSHAPE_T_985d8f0a4097472f9e18162ad49ffc7b_JoinedDate"/>
          <p:cNvSpPr txBox="1"/>
          <p:nvPr>
            <p:custDataLst>
              <p:tags r:id="rId81"/>
            </p:custDataLst>
          </p:nvPr>
        </p:nvSpPr>
        <p:spPr>
          <a:xfrm>
            <a:off x="4921866" y="4948936"/>
            <a:ext cx="1130300" cy="155025"/>
          </a:xfrm>
          <a:prstGeom prst="rect">
            <a:avLst/>
          </a:prstGeom>
          <a:noFill/>
        </p:spPr>
        <p:txBody>
          <a:bodyPr vert="horz" wrap="square" lIns="0" tIns="0" rIns="0" bIns="0" rtlCol="0" anchor="ctr" anchorCtr="0">
            <a:spAutoFit/>
          </a:bodyPr>
          <a:lstStyle/>
          <a:p>
            <a:r>
              <a:rPr lang="en-ZA" sz="1000" spc="-6" smtClean="0">
                <a:solidFill>
                  <a:srgbClr val="1F497E"/>
                </a:solidFill>
                <a:latin typeface="Calibri"/>
              </a:rPr>
              <a:t>4/2/2014 - 1/30/2015</a:t>
            </a:r>
            <a:endParaRPr lang="en-ZA" sz="1000" spc="-6">
              <a:solidFill>
                <a:srgbClr val="1F497E"/>
              </a:solidFill>
              <a:latin typeface="Calibri"/>
            </a:endParaRPr>
          </a:p>
        </p:txBody>
      </p:sp>
      <p:sp>
        <p:nvSpPr>
          <p:cNvPr id="616" name="OTLSHAPE_T_985d8f0a4097472f9e18162ad49ffc7b_Title"/>
          <p:cNvSpPr txBox="1"/>
          <p:nvPr>
            <p:custDataLst>
              <p:tags r:id="rId82"/>
            </p:custDataLst>
          </p:nvPr>
        </p:nvSpPr>
        <p:spPr>
          <a:xfrm>
            <a:off x="127000" y="4941189"/>
            <a:ext cx="977900" cy="170519"/>
          </a:xfrm>
          <a:prstGeom prst="rect">
            <a:avLst/>
          </a:prstGeom>
          <a:noFill/>
        </p:spPr>
        <p:txBody>
          <a:bodyPr vert="horz" wrap="square" lIns="0" tIns="0" rIns="0" bIns="0" rtlCol="0" anchor="ctr" anchorCtr="0">
            <a:spAutoFit/>
          </a:bodyPr>
          <a:lstStyle/>
          <a:p>
            <a:r>
              <a:rPr lang="en-ZA" sz="1100" b="1" spc="-6" smtClean="0">
                <a:solidFill>
                  <a:schemeClr val="dk1"/>
                </a:solidFill>
                <a:latin typeface="Calibri"/>
              </a:rPr>
              <a:t>Ethical clearance</a:t>
            </a:r>
            <a:endParaRPr lang="en-ZA" sz="1100" b="1" spc="-6">
              <a:solidFill>
                <a:schemeClr val="dk1"/>
              </a:solidFill>
              <a:latin typeface="Calibri"/>
            </a:endParaRPr>
          </a:p>
        </p:txBody>
      </p:sp>
      <p:sp>
        <p:nvSpPr>
          <p:cNvPr id="617" name="OTLSHAPE_T_a9386027c71540f1bab8ba6f0dab8a81_Shape"/>
          <p:cNvSpPr/>
          <p:nvPr>
            <p:custDataLst>
              <p:tags r:id="rId83"/>
            </p:custDataLst>
          </p:nvPr>
        </p:nvSpPr>
        <p:spPr>
          <a:xfrm>
            <a:off x="4871066" y="5191548"/>
            <a:ext cx="292100" cy="203200"/>
          </a:xfrm>
          <a:prstGeom prst="rect">
            <a:avLst/>
          </a:prstGeom>
          <a:solidFill>
            <a:schemeClr val="accent3"/>
          </a:solidFill>
          <a:ln w="25400" cap="flat" cmpd="sng" algn="ctr">
            <a:noFill/>
            <a:prstDash val="solid"/>
          </a:ln>
          <a:effectLst/>
          <a:scene3d>
            <a:camera prst="orthographicFront"/>
            <a:lightRig rig="balanced" dir="t">
              <a:rot lat="0" lon="0" rev="8700000"/>
            </a:lightRig>
          </a:scene3d>
          <a:sp3d>
            <a:bevelT w="165100"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18" name="OTLSHAPE_T_a9386027c71540f1bab8ba6f0dab8a81_ShapePercentage" hidden="1"/>
          <p:cNvSpPr/>
          <p:nvPr>
            <p:custDataLst>
              <p:tags r:id="rId84"/>
            </p:custDataLst>
          </p:nvPr>
        </p:nvSpPr>
        <p:spPr>
          <a:xfrm>
            <a:off x="4871066" y="5191548"/>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19" name="OTLSHAPE_T_a9386027c71540f1bab8ba6f0dab8a81_Duration" hidden="1"/>
          <p:cNvSpPr txBox="1"/>
          <p:nvPr>
            <p:custDataLst>
              <p:tags r:id="rId85"/>
            </p:custDataLst>
          </p:nvPr>
        </p:nvSpPr>
        <p:spPr>
          <a:xfrm>
            <a:off x="0" y="5191548"/>
            <a:ext cx="393700" cy="155025"/>
          </a:xfrm>
          <a:prstGeom prst="rect">
            <a:avLst/>
          </a:prstGeom>
          <a:noFill/>
        </p:spPr>
        <p:txBody>
          <a:bodyPr vert="horz" wrap="square" lIns="0" tIns="0" rIns="0" bIns="0" rtlCol="0" anchor="ctr" anchorCtr="0">
            <a:spAutoFit/>
          </a:bodyPr>
          <a:lstStyle/>
          <a:p>
            <a:pPr algn="ctr"/>
            <a:r>
              <a:rPr lang="en-ZA" sz="1000" smtClean="0">
                <a:solidFill>
                  <a:srgbClr val="C0504D"/>
                </a:solidFill>
                <a:latin typeface="Calibri"/>
              </a:rPr>
              <a:t>29 days</a:t>
            </a:r>
            <a:endParaRPr lang="en-ZA" sz="1000">
              <a:solidFill>
                <a:srgbClr val="C0504D"/>
              </a:solidFill>
              <a:latin typeface="Calibri"/>
            </a:endParaRPr>
          </a:p>
        </p:txBody>
      </p:sp>
      <p:sp>
        <p:nvSpPr>
          <p:cNvPr id="620" name="OTLSHAPE_T_a9386027c71540f1bab8ba6f0dab8a81_TextPercentage" hidden="1"/>
          <p:cNvSpPr txBox="1"/>
          <p:nvPr>
            <p:custDataLst>
              <p:tags r:id="rId86"/>
            </p:custDataLst>
          </p:nvPr>
        </p:nvSpPr>
        <p:spPr>
          <a:xfrm>
            <a:off x="0" y="5346573"/>
            <a:ext cx="0" cy="153888"/>
          </a:xfrm>
          <a:prstGeom prst="rect">
            <a:avLst/>
          </a:prstGeom>
          <a:noFill/>
        </p:spPr>
        <p:txBody>
          <a:bodyPr vert="horz" wrap="square" lIns="0" tIns="0" rIns="0" bIns="0" rtlCol="0" anchor="ctr" anchorCtr="0">
            <a:spAutoFit/>
          </a:bodyPr>
          <a:lstStyle/>
          <a:p>
            <a:pPr algn="ctr"/>
            <a:endParaRPr lang="en-ZA" sz="1000">
              <a:solidFill>
                <a:srgbClr val="C0504D"/>
              </a:solidFill>
              <a:latin typeface="Calibri"/>
            </a:endParaRPr>
          </a:p>
        </p:txBody>
      </p:sp>
      <p:sp>
        <p:nvSpPr>
          <p:cNvPr id="621" name="OTLSHAPE_T_a9386027c71540f1bab8ba6f0dab8a81_StartDate" hidden="1"/>
          <p:cNvSpPr txBox="1"/>
          <p:nvPr>
            <p:custDataLst>
              <p:tags r:id="rId87"/>
            </p:custDataLst>
          </p:nvPr>
        </p:nvSpPr>
        <p:spPr>
          <a:xfrm>
            <a:off x="0" y="53465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22" name="OTLSHAPE_T_a9386027c71540f1bab8ba6f0dab8a81_EndDate" hidden="1"/>
          <p:cNvSpPr txBox="1"/>
          <p:nvPr>
            <p:custDataLst>
              <p:tags r:id="rId88"/>
            </p:custDataLst>
          </p:nvPr>
        </p:nvSpPr>
        <p:spPr>
          <a:xfrm>
            <a:off x="0" y="53465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23" name="OTLSHAPE_T_a9386027c71540f1bab8ba6f0dab8a81_JoinedDate"/>
          <p:cNvSpPr txBox="1"/>
          <p:nvPr>
            <p:custDataLst>
              <p:tags r:id="rId89"/>
            </p:custDataLst>
          </p:nvPr>
        </p:nvSpPr>
        <p:spPr>
          <a:xfrm>
            <a:off x="5210963" y="5215636"/>
            <a:ext cx="1206500" cy="155025"/>
          </a:xfrm>
          <a:prstGeom prst="rect">
            <a:avLst/>
          </a:prstGeom>
          <a:noFill/>
        </p:spPr>
        <p:txBody>
          <a:bodyPr vert="horz" wrap="square" lIns="0" tIns="0" rIns="0" bIns="0" rtlCol="0" anchor="ctr" anchorCtr="0">
            <a:spAutoFit/>
          </a:bodyPr>
          <a:lstStyle/>
          <a:p>
            <a:r>
              <a:rPr lang="en-ZA" sz="1000" spc="-6" smtClean="0">
                <a:solidFill>
                  <a:srgbClr val="1F497E"/>
                </a:solidFill>
                <a:latin typeface="Calibri"/>
              </a:rPr>
              <a:t>1/31/2015 - 2/28/2015</a:t>
            </a:r>
            <a:endParaRPr lang="en-ZA" sz="1000" spc="-6">
              <a:solidFill>
                <a:srgbClr val="1F497E"/>
              </a:solidFill>
              <a:latin typeface="Calibri"/>
            </a:endParaRPr>
          </a:p>
        </p:txBody>
      </p:sp>
      <p:sp>
        <p:nvSpPr>
          <p:cNvPr id="624" name="OTLSHAPE_T_a9386027c71540f1bab8ba6f0dab8a81_Title"/>
          <p:cNvSpPr txBox="1"/>
          <p:nvPr>
            <p:custDataLst>
              <p:tags r:id="rId90"/>
            </p:custDataLst>
          </p:nvPr>
        </p:nvSpPr>
        <p:spPr>
          <a:xfrm>
            <a:off x="127000" y="5207889"/>
            <a:ext cx="1079500" cy="170519"/>
          </a:xfrm>
          <a:prstGeom prst="rect">
            <a:avLst/>
          </a:prstGeom>
          <a:noFill/>
        </p:spPr>
        <p:txBody>
          <a:bodyPr vert="horz" wrap="square" lIns="0" tIns="0" rIns="0" bIns="0" rtlCol="0" anchor="ctr" anchorCtr="0">
            <a:spAutoFit/>
          </a:bodyPr>
          <a:lstStyle/>
          <a:p>
            <a:r>
              <a:rPr lang="en-ZA" sz="1100" b="1" spc="-6" smtClean="0">
                <a:solidFill>
                  <a:schemeClr val="dk1"/>
                </a:solidFill>
                <a:latin typeface="Calibri"/>
              </a:rPr>
              <a:t>Wokshop planning</a:t>
            </a:r>
            <a:endParaRPr lang="en-ZA" sz="1100" b="1" spc="-6">
              <a:solidFill>
                <a:schemeClr val="dk1"/>
              </a:solidFill>
              <a:latin typeface="Calibri"/>
            </a:endParaRPr>
          </a:p>
        </p:txBody>
      </p:sp>
      <p:sp>
        <p:nvSpPr>
          <p:cNvPr id="625" name="OTLSHAPE_T_7bb92d64404b439d9cc9f15546484620_Shape"/>
          <p:cNvSpPr/>
          <p:nvPr>
            <p:custDataLst>
              <p:tags r:id="rId91"/>
            </p:custDataLst>
          </p:nvPr>
        </p:nvSpPr>
        <p:spPr>
          <a:xfrm>
            <a:off x="5180100" y="5458248"/>
            <a:ext cx="165100" cy="203200"/>
          </a:xfrm>
          <a:prstGeom prst="rect">
            <a:avLst/>
          </a:prstGeom>
          <a:solidFill>
            <a:schemeClr val="accent4"/>
          </a:solidFill>
          <a:ln w="25400" cap="flat" cmpd="sng" algn="ctr">
            <a:noFill/>
            <a:prstDash val="solid"/>
          </a:ln>
          <a:effectLst/>
          <a:scene3d>
            <a:camera prst="orthographicFront"/>
            <a:lightRig rig="balanced" dir="t">
              <a:rot lat="0" lon="0" rev="8700000"/>
            </a:lightRig>
          </a:scene3d>
          <a:sp3d>
            <a:bevelT w="165100"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26" name="OTLSHAPE_T_7bb92d64404b439d9cc9f15546484620_ShapePercentage" hidden="1"/>
          <p:cNvSpPr/>
          <p:nvPr>
            <p:custDataLst>
              <p:tags r:id="rId92"/>
            </p:custDataLst>
          </p:nvPr>
        </p:nvSpPr>
        <p:spPr>
          <a:xfrm>
            <a:off x="5180100" y="5458248"/>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27" name="OTLSHAPE_T_7bb92d64404b439d9cc9f15546484620_Duration" hidden="1"/>
          <p:cNvSpPr txBox="1"/>
          <p:nvPr>
            <p:custDataLst>
              <p:tags r:id="rId93"/>
            </p:custDataLst>
          </p:nvPr>
        </p:nvSpPr>
        <p:spPr>
          <a:xfrm>
            <a:off x="0" y="5458248"/>
            <a:ext cx="393700" cy="155025"/>
          </a:xfrm>
          <a:prstGeom prst="rect">
            <a:avLst/>
          </a:prstGeom>
          <a:noFill/>
        </p:spPr>
        <p:txBody>
          <a:bodyPr vert="horz" wrap="square" lIns="0" tIns="0" rIns="0" bIns="0" rtlCol="0" anchor="ctr" anchorCtr="0">
            <a:spAutoFit/>
          </a:bodyPr>
          <a:lstStyle/>
          <a:p>
            <a:pPr algn="ctr"/>
            <a:r>
              <a:rPr lang="en-ZA" sz="1000" smtClean="0">
                <a:solidFill>
                  <a:srgbClr val="C0504D"/>
                </a:solidFill>
                <a:latin typeface="Calibri"/>
              </a:rPr>
              <a:t>16 days</a:t>
            </a:r>
            <a:endParaRPr lang="en-ZA" sz="1000">
              <a:solidFill>
                <a:srgbClr val="C0504D"/>
              </a:solidFill>
              <a:latin typeface="Calibri"/>
            </a:endParaRPr>
          </a:p>
        </p:txBody>
      </p:sp>
      <p:sp>
        <p:nvSpPr>
          <p:cNvPr id="628" name="OTLSHAPE_T_7bb92d64404b439d9cc9f15546484620_TextPercentage" hidden="1"/>
          <p:cNvSpPr txBox="1"/>
          <p:nvPr>
            <p:custDataLst>
              <p:tags r:id="rId94"/>
            </p:custDataLst>
          </p:nvPr>
        </p:nvSpPr>
        <p:spPr>
          <a:xfrm>
            <a:off x="0" y="5613273"/>
            <a:ext cx="0" cy="153888"/>
          </a:xfrm>
          <a:prstGeom prst="rect">
            <a:avLst/>
          </a:prstGeom>
          <a:noFill/>
        </p:spPr>
        <p:txBody>
          <a:bodyPr vert="horz" wrap="square" lIns="0" tIns="0" rIns="0" bIns="0" rtlCol="0" anchor="ctr" anchorCtr="0">
            <a:spAutoFit/>
          </a:bodyPr>
          <a:lstStyle/>
          <a:p>
            <a:pPr algn="ctr"/>
            <a:endParaRPr lang="en-ZA" sz="1000">
              <a:solidFill>
                <a:srgbClr val="C0504D"/>
              </a:solidFill>
              <a:latin typeface="Calibri"/>
            </a:endParaRPr>
          </a:p>
        </p:txBody>
      </p:sp>
      <p:sp>
        <p:nvSpPr>
          <p:cNvPr id="629" name="OTLSHAPE_T_7bb92d64404b439d9cc9f15546484620_StartDate" hidden="1"/>
          <p:cNvSpPr txBox="1"/>
          <p:nvPr>
            <p:custDataLst>
              <p:tags r:id="rId95"/>
            </p:custDataLst>
          </p:nvPr>
        </p:nvSpPr>
        <p:spPr>
          <a:xfrm>
            <a:off x="0" y="56132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30" name="OTLSHAPE_T_7bb92d64404b439d9cc9f15546484620_EndDate" hidden="1"/>
          <p:cNvSpPr txBox="1"/>
          <p:nvPr>
            <p:custDataLst>
              <p:tags r:id="rId96"/>
            </p:custDataLst>
          </p:nvPr>
        </p:nvSpPr>
        <p:spPr>
          <a:xfrm>
            <a:off x="0" y="56132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31" name="OTLSHAPE_T_7bb92d64404b439d9cc9f15546484620_JoinedDate"/>
          <p:cNvSpPr txBox="1"/>
          <p:nvPr>
            <p:custDataLst>
              <p:tags r:id="rId97"/>
            </p:custDataLst>
          </p:nvPr>
        </p:nvSpPr>
        <p:spPr>
          <a:xfrm>
            <a:off x="5390402" y="5482336"/>
            <a:ext cx="1130300" cy="155025"/>
          </a:xfrm>
          <a:prstGeom prst="rect">
            <a:avLst/>
          </a:prstGeom>
          <a:noFill/>
        </p:spPr>
        <p:txBody>
          <a:bodyPr vert="horz" wrap="square" lIns="0" tIns="0" rIns="0" bIns="0" rtlCol="0" anchor="ctr" anchorCtr="0">
            <a:spAutoFit/>
          </a:bodyPr>
          <a:lstStyle/>
          <a:p>
            <a:r>
              <a:rPr lang="en-ZA" sz="1000" spc="-6" smtClean="0">
                <a:solidFill>
                  <a:srgbClr val="1F497E"/>
                </a:solidFill>
                <a:latin typeface="Calibri"/>
              </a:rPr>
              <a:t>3/3/2015 - 3/18/2015</a:t>
            </a:r>
            <a:endParaRPr lang="en-ZA" sz="1000" spc="-6">
              <a:solidFill>
                <a:srgbClr val="1F497E"/>
              </a:solidFill>
              <a:latin typeface="Calibri"/>
            </a:endParaRPr>
          </a:p>
        </p:txBody>
      </p:sp>
      <p:sp>
        <p:nvSpPr>
          <p:cNvPr id="632" name="OTLSHAPE_T_7bb92d64404b439d9cc9f15546484620_Title"/>
          <p:cNvSpPr txBox="1"/>
          <p:nvPr>
            <p:custDataLst>
              <p:tags r:id="rId98"/>
            </p:custDataLst>
          </p:nvPr>
        </p:nvSpPr>
        <p:spPr>
          <a:xfrm>
            <a:off x="127000" y="5474589"/>
            <a:ext cx="812800" cy="170519"/>
          </a:xfrm>
          <a:prstGeom prst="rect">
            <a:avLst/>
          </a:prstGeom>
          <a:noFill/>
        </p:spPr>
        <p:txBody>
          <a:bodyPr vert="horz" wrap="square" lIns="0" tIns="0" rIns="0" bIns="0" rtlCol="0" anchor="ctr" anchorCtr="0">
            <a:spAutoFit/>
          </a:bodyPr>
          <a:lstStyle/>
          <a:p>
            <a:r>
              <a:rPr lang="en-ZA" sz="1100" b="1" spc="-6" smtClean="0">
                <a:solidFill>
                  <a:schemeClr val="dk1"/>
                </a:solidFill>
                <a:latin typeface="Calibri"/>
              </a:rPr>
              <a:t>SA workshops</a:t>
            </a:r>
            <a:endParaRPr lang="en-ZA" sz="1100" b="1" spc="-6">
              <a:solidFill>
                <a:schemeClr val="dk1"/>
              </a:solidFill>
              <a:latin typeface="Calibri"/>
            </a:endParaRPr>
          </a:p>
        </p:txBody>
      </p:sp>
      <p:sp>
        <p:nvSpPr>
          <p:cNvPr id="633" name="OTLSHAPE_T_b93d652e8b5c469eb777acaca2bac208_Shape"/>
          <p:cNvSpPr/>
          <p:nvPr>
            <p:custDataLst>
              <p:tags r:id="rId99"/>
            </p:custDataLst>
          </p:nvPr>
        </p:nvSpPr>
        <p:spPr>
          <a:xfrm>
            <a:off x="5339602" y="5724948"/>
            <a:ext cx="584200" cy="203200"/>
          </a:xfrm>
          <a:prstGeom prst="rect">
            <a:avLst/>
          </a:prstGeom>
          <a:solidFill>
            <a:schemeClr val="dk2"/>
          </a:solidFill>
          <a:ln w="25400" cap="flat" cmpd="sng" algn="ctr">
            <a:noFill/>
            <a:prstDash val="solid"/>
          </a:ln>
          <a:effectLst/>
          <a:scene3d>
            <a:camera prst="orthographicFront"/>
            <a:lightRig rig="balanced" dir="t">
              <a:rot lat="0" lon="0" rev="8700000"/>
            </a:lightRig>
          </a:scene3d>
          <a:sp3d>
            <a:bevelT w="165100"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34" name="OTLSHAPE_T_b93d652e8b5c469eb777acaca2bac208_ShapePercentage" hidden="1"/>
          <p:cNvSpPr/>
          <p:nvPr>
            <p:custDataLst>
              <p:tags r:id="rId100"/>
            </p:custDataLst>
          </p:nvPr>
        </p:nvSpPr>
        <p:spPr>
          <a:xfrm>
            <a:off x="5339602" y="5724948"/>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35" name="OTLSHAPE_T_b93d652e8b5c469eb777acaca2bac208_Duration" hidden="1"/>
          <p:cNvSpPr txBox="1"/>
          <p:nvPr>
            <p:custDataLst>
              <p:tags r:id="rId101"/>
            </p:custDataLst>
          </p:nvPr>
        </p:nvSpPr>
        <p:spPr>
          <a:xfrm>
            <a:off x="0" y="5724948"/>
            <a:ext cx="393700" cy="155025"/>
          </a:xfrm>
          <a:prstGeom prst="rect">
            <a:avLst/>
          </a:prstGeom>
          <a:noFill/>
        </p:spPr>
        <p:txBody>
          <a:bodyPr vert="horz" wrap="square" lIns="0" tIns="0" rIns="0" bIns="0" rtlCol="0" anchor="ctr" anchorCtr="0">
            <a:spAutoFit/>
          </a:bodyPr>
          <a:lstStyle/>
          <a:p>
            <a:pPr algn="ctr"/>
            <a:r>
              <a:rPr lang="en-ZA" sz="1000" smtClean="0">
                <a:solidFill>
                  <a:srgbClr val="C0504D"/>
                </a:solidFill>
                <a:latin typeface="Calibri"/>
              </a:rPr>
              <a:t>58 days</a:t>
            </a:r>
            <a:endParaRPr lang="en-ZA" sz="1000">
              <a:solidFill>
                <a:srgbClr val="C0504D"/>
              </a:solidFill>
              <a:latin typeface="Calibri"/>
            </a:endParaRPr>
          </a:p>
        </p:txBody>
      </p:sp>
      <p:sp>
        <p:nvSpPr>
          <p:cNvPr id="636" name="OTLSHAPE_T_b93d652e8b5c469eb777acaca2bac208_TextPercentage" hidden="1"/>
          <p:cNvSpPr txBox="1"/>
          <p:nvPr>
            <p:custDataLst>
              <p:tags r:id="rId102"/>
            </p:custDataLst>
          </p:nvPr>
        </p:nvSpPr>
        <p:spPr>
          <a:xfrm>
            <a:off x="0" y="5879973"/>
            <a:ext cx="0" cy="153888"/>
          </a:xfrm>
          <a:prstGeom prst="rect">
            <a:avLst/>
          </a:prstGeom>
          <a:noFill/>
        </p:spPr>
        <p:txBody>
          <a:bodyPr vert="horz" wrap="square" lIns="0" tIns="0" rIns="0" bIns="0" rtlCol="0" anchor="ctr" anchorCtr="0">
            <a:spAutoFit/>
          </a:bodyPr>
          <a:lstStyle/>
          <a:p>
            <a:pPr algn="ctr"/>
            <a:endParaRPr lang="en-ZA" sz="1000">
              <a:solidFill>
                <a:srgbClr val="C0504D"/>
              </a:solidFill>
              <a:latin typeface="Calibri"/>
            </a:endParaRPr>
          </a:p>
        </p:txBody>
      </p:sp>
      <p:sp>
        <p:nvSpPr>
          <p:cNvPr id="637" name="OTLSHAPE_T_b93d652e8b5c469eb777acaca2bac208_StartDate" hidden="1"/>
          <p:cNvSpPr txBox="1"/>
          <p:nvPr>
            <p:custDataLst>
              <p:tags r:id="rId103"/>
            </p:custDataLst>
          </p:nvPr>
        </p:nvSpPr>
        <p:spPr>
          <a:xfrm>
            <a:off x="0" y="58799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38" name="OTLSHAPE_T_b93d652e8b5c469eb777acaca2bac208_EndDate" hidden="1"/>
          <p:cNvSpPr txBox="1"/>
          <p:nvPr>
            <p:custDataLst>
              <p:tags r:id="rId104"/>
            </p:custDataLst>
          </p:nvPr>
        </p:nvSpPr>
        <p:spPr>
          <a:xfrm>
            <a:off x="0" y="58799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39" name="OTLSHAPE_T_b93d652e8b5c469eb777acaca2bac208_JoinedDate"/>
          <p:cNvSpPr txBox="1"/>
          <p:nvPr>
            <p:custDataLst>
              <p:tags r:id="rId105"/>
            </p:custDataLst>
          </p:nvPr>
        </p:nvSpPr>
        <p:spPr>
          <a:xfrm>
            <a:off x="5968597" y="5749036"/>
            <a:ext cx="1206500" cy="155025"/>
          </a:xfrm>
          <a:prstGeom prst="rect">
            <a:avLst/>
          </a:prstGeom>
          <a:noFill/>
        </p:spPr>
        <p:txBody>
          <a:bodyPr vert="horz" wrap="square" lIns="0" tIns="0" rIns="0" bIns="0" rtlCol="0" anchor="ctr" anchorCtr="0">
            <a:spAutoFit/>
          </a:bodyPr>
          <a:lstStyle/>
          <a:p>
            <a:r>
              <a:rPr lang="en-ZA" sz="1000" spc="-6" smtClean="0">
                <a:solidFill>
                  <a:srgbClr val="1F497E"/>
                </a:solidFill>
                <a:latin typeface="Calibri"/>
              </a:rPr>
              <a:t>3/19/2015 - 5/15/2015</a:t>
            </a:r>
            <a:endParaRPr lang="en-ZA" sz="1000" spc="-6">
              <a:solidFill>
                <a:srgbClr val="1F497E"/>
              </a:solidFill>
              <a:latin typeface="Calibri"/>
            </a:endParaRPr>
          </a:p>
        </p:txBody>
      </p:sp>
      <p:sp>
        <p:nvSpPr>
          <p:cNvPr id="640" name="OTLSHAPE_T_b93d652e8b5c469eb777acaca2bac208_Title"/>
          <p:cNvSpPr txBox="1"/>
          <p:nvPr>
            <p:custDataLst>
              <p:tags r:id="rId106"/>
            </p:custDataLst>
          </p:nvPr>
        </p:nvSpPr>
        <p:spPr>
          <a:xfrm>
            <a:off x="127000" y="5741289"/>
            <a:ext cx="762000" cy="170519"/>
          </a:xfrm>
          <a:prstGeom prst="rect">
            <a:avLst/>
          </a:prstGeom>
          <a:noFill/>
        </p:spPr>
        <p:txBody>
          <a:bodyPr vert="horz" wrap="square" lIns="0" tIns="0" rIns="0" bIns="0" rtlCol="0" anchor="ctr" anchorCtr="0">
            <a:spAutoFit/>
          </a:bodyPr>
          <a:lstStyle/>
          <a:p>
            <a:r>
              <a:rPr lang="en-ZA" sz="1100" b="1" spc="-10" smtClean="0">
                <a:solidFill>
                  <a:schemeClr val="dk1"/>
                </a:solidFill>
                <a:latin typeface="Calibri"/>
              </a:rPr>
              <a:t>Transcription</a:t>
            </a:r>
            <a:endParaRPr lang="en-ZA" sz="1100" b="1" spc="-10">
              <a:solidFill>
                <a:schemeClr val="dk1"/>
              </a:solidFill>
              <a:latin typeface="Calibri"/>
            </a:endParaRPr>
          </a:p>
        </p:txBody>
      </p:sp>
      <p:sp>
        <p:nvSpPr>
          <p:cNvPr id="641" name="OTLSHAPE_T_b9b44761ba4d45dda6e76d14c313ec31_Shape"/>
          <p:cNvSpPr/>
          <p:nvPr>
            <p:custDataLst>
              <p:tags r:id="rId107"/>
            </p:custDataLst>
          </p:nvPr>
        </p:nvSpPr>
        <p:spPr>
          <a:xfrm>
            <a:off x="5917797" y="5991648"/>
            <a:ext cx="1676400" cy="203200"/>
          </a:xfrm>
          <a:prstGeom prst="rect">
            <a:avLst/>
          </a:prstGeom>
          <a:solidFill>
            <a:schemeClr val="accent1"/>
          </a:solidFill>
          <a:ln w="25400" cap="flat" cmpd="sng" algn="ctr">
            <a:noFill/>
            <a:prstDash val="solid"/>
          </a:ln>
          <a:effectLst/>
          <a:scene3d>
            <a:camera prst="orthographicFront"/>
            <a:lightRig rig="balanced" dir="t">
              <a:rot lat="0" lon="0" rev="8700000"/>
            </a:lightRig>
          </a:scene3d>
          <a:sp3d>
            <a:bevelT w="165100"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42" name="OTLSHAPE_T_b9b44761ba4d45dda6e76d14c313ec31_ShapePercentage" hidden="1"/>
          <p:cNvSpPr/>
          <p:nvPr>
            <p:custDataLst>
              <p:tags r:id="rId108"/>
            </p:custDataLst>
          </p:nvPr>
        </p:nvSpPr>
        <p:spPr>
          <a:xfrm>
            <a:off x="5917797" y="5991648"/>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43" name="OTLSHAPE_T_b9b44761ba4d45dda6e76d14c313ec31_Duration" hidden="1"/>
          <p:cNvSpPr txBox="1"/>
          <p:nvPr>
            <p:custDataLst>
              <p:tags r:id="rId109"/>
            </p:custDataLst>
          </p:nvPr>
        </p:nvSpPr>
        <p:spPr>
          <a:xfrm>
            <a:off x="0" y="5991648"/>
            <a:ext cx="457200" cy="155025"/>
          </a:xfrm>
          <a:prstGeom prst="rect">
            <a:avLst/>
          </a:prstGeom>
          <a:noFill/>
        </p:spPr>
        <p:txBody>
          <a:bodyPr vert="horz" wrap="square" lIns="0" tIns="0" rIns="0" bIns="0" rtlCol="0" anchor="ctr" anchorCtr="0">
            <a:spAutoFit/>
          </a:bodyPr>
          <a:lstStyle/>
          <a:p>
            <a:pPr algn="ctr"/>
            <a:r>
              <a:rPr lang="en-ZA" sz="1000" smtClean="0">
                <a:solidFill>
                  <a:srgbClr val="C0504D"/>
                </a:solidFill>
                <a:latin typeface="Calibri"/>
              </a:rPr>
              <a:t>168 days</a:t>
            </a:r>
            <a:endParaRPr lang="en-ZA" sz="1000">
              <a:solidFill>
                <a:srgbClr val="C0504D"/>
              </a:solidFill>
              <a:latin typeface="Calibri"/>
            </a:endParaRPr>
          </a:p>
        </p:txBody>
      </p:sp>
      <p:sp>
        <p:nvSpPr>
          <p:cNvPr id="644" name="OTLSHAPE_T_b9b44761ba4d45dda6e76d14c313ec31_TextPercentage" hidden="1"/>
          <p:cNvSpPr txBox="1"/>
          <p:nvPr>
            <p:custDataLst>
              <p:tags r:id="rId110"/>
            </p:custDataLst>
          </p:nvPr>
        </p:nvSpPr>
        <p:spPr>
          <a:xfrm>
            <a:off x="0" y="6146673"/>
            <a:ext cx="0" cy="153888"/>
          </a:xfrm>
          <a:prstGeom prst="rect">
            <a:avLst/>
          </a:prstGeom>
          <a:noFill/>
        </p:spPr>
        <p:txBody>
          <a:bodyPr vert="horz" wrap="square" lIns="0" tIns="0" rIns="0" bIns="0" rtlCol="0" anchor="ctr" anchorCtr="0">
            <a:spAutoFit/>
          </a:bodyPr>
          <a:lstStyle/>
          <a:p>
            <a:pPr algn="ctr"/>
            <a:endParaRPr lang="en-ZA" sz="1000">
              <a:solidFill>
                <a:srgbClr val="C0504D"/>
              </a:solidFill>
              <a:latin typeface="Calibri"/>
            </a:endParaRPr>
          </a:p>
        </p:txBody>
      </p:sp>
      <p:sp>
        <p:nvSpPr>
          <p:cNvPr id="645" name="OTLSHAPE_T_b9b44761ba4d45dda6e76d14c313ec31_StartDate" hidden="1"/>
          <p:cNvSpPr txBox="1"/>
          <p:nvPr>
            <p:custDataLst>
              <p:tags r:id="rId111"/>
            </p:custDataLst>
          </p:nvPr>
        </p:nvSpPr>
        <p:spPr>
          <a:xfrm>
            <a:off x="0" y="61466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46" name="OTLSHAPE_T_b9b44761ba4d45dda6e76d14c313ec31_EndDate" hidden="1"/>
          <p:cNvSpPr txBox="1"/>
          <p:nvPr>
            <p:custDataLst>
              <p:tags r:id="rId112"/>
            </p:custDataLst>
          </p:nvPr>
        </p:nvSpPr>
        <p:spPr>
          <a:xfrm>
            <a:off x="0" y="61466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47" name="OTLSHAPE_T_b9b44761ba4d45dda6e76d14c313ec31_JoinedDate"/>
          <p:cNvSpPr txBox="1"/>
          <p:nvPr>
            <p:custDataLst>
              <p:tags r:id="rId113"/>
            </p:custDataLst>
          </p:nvPr>
        </p:nvSpPr>
        <p:spPr>
          <a:xfrm>
            <a:off x="7643365" y="6015736"/>
            <a:ext cx="1270000" cy="155025"/>
          </a:xfrm>
          <a:prstGeom prst="rect">
            <a:avLst/>
          </a:prstGeom>
          <a:noFill/>
        </p:spPr>
        <p:txBody>
          <a:bodyPr vert="horz" wrap="square" lIns="0" tIns="0" rIns="0" bIns="0" rtlCol="0" anchor="ctr" anchorCtr="0">
            <a:spAutoFit/>
          </a:bodyPr>
          <a:lstStyle/>
          <a:p>
            <a:r>
              <a:rPr lang="en-ZA" sz="1000" spc="-6" smtClean="0">
                <a:solidFill>
                  <a:srgbClr val="1F497E"/>
                </a:solidFill>
                <a:latin typeface="Calibri"/>
              </a:rPr>
              <a:t>5/16/2015 - 10/30/2015</a:t>
            </a:r>
            <a:endParaRPr lang="en-ZA" sz="1000" spc="-6">
              <a:solidFill>
                <a:srgbClr val="1F497E"/>
              </a:solidFill>
              <a:latin typeface="Calibri"/>
            </a:endParaRPr>
          </a:p>
        </p:txBody>
      </p:sp>
      <p:sp>
        <p:nvSpPr>
          <p:cNvPr id="648" name="OTLSHAPE_T_b9b44761ba4d45dda6e76d14c313ec31_Title"/>
          <p:cNvSpPr txBox="1"/>
          <p:nvPr>
            <p:custDataLst>
              <p:tags r:id="rId114"/>
            </p:custDataLst>
          </p:nvPr>
        </p:nvSpPr>
        <p:spPr>
          <a:xfrm>
            <a:off x="127000" y="6007989"/>
            <a:ext cx="482600" cy="170519"/>
          </a:xfrm>
          <a:prstGeom prst="rect">
            <a:avLst/>
          </a:prstGeom>
          <a:noFill/>
        </p:spPr>
        <p:txBody>
          <a:bodyPr vert="horz" wrap="square" lIns="0" tIns="0" rIns="0" bIns="0" rtlCol="0" anchor="ctr" anchorCtr="0">
            <a:spAutoFit/>
          </a:bodyPr>
          <a:lstStyle/>
          <a:p>
            <a:r>
              <a:rPr lang="en-ZA" sz="1100" b="1" spc="-8" smtClean="0">
                <a:solidFill>
                  <a:schemeClr val="dk1"/>
                </a:solidFill>
                <a:latin typeface="Calibri"/>
              </a:rPr>
              <a:t>Analysis</a:t>
            </a:r>
            <a:endParaRPr lang="en-ZA" sz="1100" b="1" spc="-8">
              <a:solidFill>
                <a:schemeClr val="dk1"/>
              </a:solidFill>
              <a:latin typeface="Calibri"/>
            </a:endParaRPr>
          </a:p>
        </p:txBody>
      </p:sp>
      <p:sp>
        <p:nvSpPr>
          <p:cNvPr id="649" name="OTLSHAPE_T_f5c5eccfe6ac459fa96960b60ddfa8d7_Shape"/>
          <p:cNvSpPr/>
          <p:nvPr>
            <p:custDataLst>
              <p:tags r:id="rId115"/>
            </p:custDataLst>
          </p:nvPr>
        </p:nvSpPr>
        <p:spPr>
          <a:xfrm>
            <a:off x="7592565" y="6311773"/>
            <a:ext cx="622300" cy="203200"/>
          </a:xfrm>
          <a:prstGeom prst="rect">
            <a:avLst/>
          </a:prstGeom>
          <a:solidFill>
            <a:schemeClr val="accent2"/>
          </a:solidFill>
          <a:ln w="25400" cap="flat" cmpd="sng" algn="ctr">
            <a:noFill/>
            <a:prstDash val="solid"/>
          </a:ln>
          <a:effectLst/>
          <a:scene3d>
            <a:camera prst="orthographicFront"/>
            <a:lightRig rig="balanced" dir="t">
              <a:rot lat="0" lon="0" rev="8700000"/>
            </a:lightRig>
          </a:scene3d>
          <a:sp3d>
            <a:bevelT w="165100" h="12700"/>
          </a:sp3d>
          <a:extLst>
            <a:ext uri="{91240B29-F687-4f45-9708-019B960494DF}">
              <a14:hiddenLine xmlns:a14="http://schemas.microsoft.com/office/drawing/2010/main" w="25400" cap="flat" cmpd="sng" algn="ctr">
                <a:solidFill>
                  <a:schemeClr val="accent1">
                    <a:shade val="50000"/>
                  </a:schemeClr>
                </a:solidFill>
                <a:prstDash val="solid"/>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50" name="OTLSHAPE_T_f5c5eccfe6ac459fa96960b60ddfa8d7_ShapePercentage" hidden="1"/>
          <p:cNvSpPr/>
          <p:nvPr>
            <p:custDataLst>
              <p:tags r:id="rId116"/>
            </p:custDataLst>
          </p:nvPr>
        </p:nvSpPr>
        <p:spPr>
          <a:xfrm>
            <a:off x="7592565" y="6311773"/>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51" name="OTLSHAPE_T_f5c5eccfe6ac459fa96960b60ddfa8d7_Duration" hidden="1"/>
          <p:cNvSpPr txBox="1"/>
          <p:nvPr>
            <p:custDataLst>
              <p:tags r:id="rId117"/>
            </p:custDataLst>
          </p:nvPr>
        </p:nvSpPr>
        <p:spPr>
          <a:xfrm>
            <a:off x="0" y="6258348"/>
            <a:ext cx="393700" cy="155025"/>
          </a:xfrm>
          <a:prstGeom prst="rect">
            <a:avLst/>
          </a:prstGeom>
          <a:noFill/>
        </p:spPr>
        <p:txBody>
          <a:bodyPr vert="horz" wrap="square" lIns="0" tIns="0" rIns="0" bIns="0" rtlCol="0" anchor="ctr" anchorCtr="0">
            <a:spAutoFit/>
          </a:bodyPr>
          <a:lstStyle/>
          <a:p>
            <a:pPr algn="ctr"/>
            <a:r>
              <a:rPr lang="en-ZA" sz="1000" smtClean="0">
                <a:solidFill>
                  <a:srgbClr val="C0504D"/>
                </a:solidFill>
                <a:latin typeface="Calibri"/>
              </a:rPr>
              <a:t>62 days</a:t>
            </a:r>
            <a:endParaRPr lang="en-ZA" sz="1000">
              <a:solidFill>
                <a:srgbClr val="C0504D"/>
              </a:solidFill>
              <a:latin typeface="Calibri"/>
            </a:endParaRPr>
          </a:p>
        </p:txBody>
      </p:sp>
      <p:sp>
        <p:nvSpPr>
          <p:cNvPr id="652" name="OTLSHAPE_T_f5c5eccfe6ac459fa96960b60ddfa8d7_TextPercentage" hidden="1"/>
          <p:cNvSpPr txBox="1"/>
          <p:nvPr>
            <p:custDataLst>
              <p:tags r:id="rId118"/>
            </p:custDataLst>
          </p:nvPr>
        </p:nvSpPr>
        <p:spPr>
          <a:xfrm>
            <a:off x="0" y="6413373"/>
            <a:ext cx="0" cy="153888"/>
          </a:xfrm>
          <a:prstGeom prst="rect">
            <a:avLst/>
          </a:prstGeom>
          <a:noFill/>
        </p:spPr>
        <p:txBody>
          <a:bodyPr vert="horz" wrap="square" lIns="0" tIns="0" rIns="0" bIns="0" rtlCol="0" anchor="ctr" anchorCtr="0">
            <a:spAutoFit/>
          </a:bodyPr>
          <a:lstStyle/>
          <a:p>
            <a:pPr algn="ctr"/>
            <a:endParaRPr lang="en-ZA" sz="1000">
              <a:solidFill>
                <a:srgbClr val="C0504D"/>
              </a:solidFill>
              <a:latin typeface="Calibri"/>
            </a:endParaRPr>
          </a:p>
        </p:txBody>
      </p:sp>
      <p:sp>
        <p:nvSpPr>
          <p:cNvPr id="653" name="OTLSHAPE_T_f5c5eccfe6ac459fa96960b60ddfa8d7_StartDate" hidden="1"/>
          <p:cNvSpPr txBox="1"/>
          <p:nvPr>
            <p:custDataLst>
              <p:tags r:id="rId119"/>
            </p:custDataLst>
          </p:nvPr>
        </p:nvSpPr>
        <p:spPr>
          <a:xfrm>
            <a:off x="0" y="64133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54" name="OTLSHAPE_T_f5c5eccfe6ac459fa96960b60ddfa8d7_EndDate" hidden="1"/>
          <p:cNvSpPr txBox="1"/>
          <p:nvPr>
            <p:custDataLst>
              <p:tags r:id="rId120"/>
            </p:custDataLst>
          </p:nvPr>
        </p:nvSpPr>
        <p:spPr>
          <a:xfrm>
            <a:off x="0" y="6413373"/>
            <a:ext cx="0" cy="153888"/>
          </a:xfrm>
          <a:prstGeom prst="rect">
            <a:avLst/>
          </a:prstGeom>
          <a:noFill/>
        </p:spPr>
        <p:txBody>
          <a:bodyPr vert="horz" wrap="square" lIns="0" tIns="0" rIns="0" bIns="0" rtlCol="0" anchor="ctr" anchorCtr="0">
            <a:spAutoFit/>
          </a:bodyPr>
          <a:lstStyle/>
          <a:p>
            <a:pPr algn="ctr"/>
            <a:endParaRPr lang="en-ZA" sz="1000">
              <a:solidFill>
                <a:srgbClr val="1F497E"/>
              </a:solidFill>
              <a:latin typeface="Calibri"/>
            </a:endParaRPr>
          </a:p>
        </p:txBody>
      </p:sp>
      <p:sp>
        <p:nvSpPr>
          <p:cNvPr id="655" name="OTLSHAPE_T_f5c5eccfe6ac459fa96960b60ddfa8d7_JoinedDate"/>
          <p:cNvSpPr txBox="1"/>
          <p:nvPr>
            <p:custDataLst>
              <p:tags r:id="rId121"/>
            </p:custDataLst>
          </p:nvPr>
        </p:nvSpPr>
        <p:spPr>
          <a:xfrm>
            <a:off x="8261434" y="6258348"/>
            <a:ext cx="711200" cy="310049"/>
          </a:xfrm>
          <a:prstGeom prst="rect">
            <a:avLst/>
          </a:prstGeom>
          <a:noFill/>
        </p:spPr>
        <p:txBody>
          <a:bodyPr vert="horz" wrap="square" lIns="0" tIns="0" rIns="0" bIns="0" rtlCol="0" anchor="ctr" anchorCtr="0">
            <a:spAutoFit/>
          </a:bodyPr>
          <a:lstStyle/>
          <a:p>
            <a:r>
              <a:rPr lang="en-ZA" sz="1000" smtClean="0">
                <a:solidFill>
                  <a:srgbClr val="1F497E"/>
                </a:solidFill>
                <a:latin typeface="Calibri"/>
              </a:rPr>
              <a:t>10/31/2015 - 12/31/2015</a:t>
            </a:r>
            <a:endParaRPr lang="en-ZA" sz="1000">
              <a:solidFill>
                <a:srgbClr val="1F497E"/>
              </a:solidFill>
              <a:latin typeface="Calibri"/>
            </a:endParaRPr>
          </a:p>
        </p:txBody>
      </p:sp>
      <p:sp>
        <p:nvSpPr>
          <p:cNvPr id="656" name="OTLSHAPE_T_f5c5eccfe6ac459fa96960b60ddfa8d7_Title"/>
          <p:cNvSpPr txBox="1"/>
          <p:nvPr>
            <p:custDataLst>
              <p:tags r:id="rId122"/>
            </p:custDataLst>
          </p:nvPr>
        </p:nvSpPr>
        <p:spPr>
          <a:xfrm>
            <a:off x="127000" y="6328114"/>
            <a:ext cx="838200" cy="170519"/>
          </a:xfrm>
          <a:prstGeom prst="rect">
            <a:avLst/>
          </a:prstGeom>
          <a:noFill/>
        </p:spPr>
        <p:txBody>
          <a:bodyPr vert="horz" wrap="square" lIns="0" tIns="0" rIns="0" bIns="0" rtlCol="0" anchor="ctr" anchorCtr="0">
            <a:spAutoFit/>
          </a:bodyPr>
          <a:lstStyle/>
          <a:p>
            <a:r>
              <a:rPr lang="en-ZA" sz="1100" b="1" spc="-8" smtClean="0">
                <a:solidFill>
                  <a:schemeClr val="dk1"/>
                </a:solidFill>
                <a:latin typeface="Calibri"/>
              </a:rPr>
              <a:t>Report writing</a:t>
            </a:r>
            <a:endParaRPr lang="en-ZA" sz="1100" b="1" spc="-8">
              <a:solidFill>
                <a:schemeClr val="dk1"/>
              </a:solidFill>
              <a:latin typeface="Calibri"/>
            </a:endParaRPr>
          </a:p>
        </p:txBody>
      </p:sp>
      <p:sp>
        <p:nvSpPr>
          <p:cNvPr id="658" name="Title 657"/>
          <p:cNvSpPr>
            <a:spLocks noGrp="1"/>
          </p:cNvSpPr>
          <p:nvPr>
            <p:ph type="title"/>
          </p:nvPr>
        </p:nvSpPr>
        <p:spPr/>
        <p:txBody>
          <a:bodyPr/>
          <a:lstStyle/>
          <a:p>
            <a:r>
              <a:rPr lang="en-ZA" dirty="0" smtClean="0"/>
              <a:t>Timeline</a:t>
            </a:r>
            <a:endParaRPr lang="en-ZA" dirty="0"/>
          </a:p>
        </p:txBody>
      </p:sp>
    </p:spTree>
    <p:custDataLst>
      <p:tags r:id="rId1"/>
    </p:custDataLst>
    <p:extLst>
      <p:ext uri="{BB962C8B-B14F-4D97-AF65-F5344CB8AC3E}">
        <p14:creationId xmlns:p14="http://schemas.microsoft.com/office/powerpoint/2010/main" val="67850565"/>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_PART_0" val="eyIkaWQiOiIxIiwiQ3VsdHVyZUluZm9OYW1lIjoiZW4tWkE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yNDAuMC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C0wMS0wMVQwMDowMDowMFoiLCJFbmREYXRlIjoiMjAxNS0xMi0zMVQyMzo1OTo1OS45OTlaIiwiRm9ybWF0IjoiTU1NIiwiVHlwZSI6MiwiQXV0b0RhdGVSYW5nZSI6dHJ1ZSwiV29ya2luZ0RheXMiOjMxLCJUb2RheU1hcmtlclRleHQiOiJUb2RheSIsIkF1dG9TY2FsZVR5cGUiOmZhbHNlfSwiTWlsZXN0b25lcyI6W3siJGlkIjoiMTIzIiwiRGF0ZSI6IjIwMTQtMDEtMDFUMjM6NTk6NTkuOTk5WiIsIlN0eWxlIjp7IiRpZCI6IjEyNCIsIlNoYXBlIjoyLCJDb25uZWN0b3JNYXJnaW4iOnsiJHJlZiI6IjU0In0sIkNvbm5lY3RvclN0eWxlIjp7IiRpZCI6IjEyNSIsIkxpbmVDb2xvciI6eyIkaWQiOiIxMjYiLCIkdHlwZSI6Ik5MUkUuQ29tbW9uLkRvbS5Tb2xpZENvbG9yQnJ1c2gsIE5MUkUuQ29tbW9uIiwiQ29sb3IiOnsiJGlkIjoiMTI3IiwiQSI6MTI3LCJSIjowLCJHIjoxMTQsIkIiOjE4OH19LCJMaW5lV2VpZ2h0IjoxLjAsIkxpbmVUeXBlIjowLCJQYXJlbnRTdHlsZSI6eyIkcmVmIjoiNTUifX0sIklzQmVsb3dUaW1lYmFuZCI6ZmFsc2UsIkhpZGVEYXRlIjpmYWxzZSwiU2hhcGVTaXplIjoxLCJTcGFjaW5nIjoxLjAsIlBhZGRpbmciOnsiJHJlZiI6IjU4In0sIlNoYXBlU3R5bGUiOnsiJGlkIjoiMTI4IiwiTWFyZ2luIjp7IiRyZWYiOiI2MCJ9LCJQYWRkaW5nIjp7IiRyZWYiOiI2MSJ9LCJCYWNrZ3JvdW5kIjp7IiRpZCI6IjEyOSIsIkNvbG9yIjp7IiRpZCI6IjEzMCIsIkEiOjI1NSwiUiI6MCwiRyI6MTE0LCJCIjoxODh9fSwiSXNWaXNpYmxlIjp0cnVlLCJXaWR0aCI6MTguMCwiSGVpZ2h0IjoyMC4wLCJCb3JkZXJTdHlsZSI6eyIkaWQiOiIxMzEiLCJMaW5lQ29sb3IiOnsiJHJlZiI6IjYzIn0sIkxpbmVXZWlnaHQiOjAuMCwiTGluZVR5cGUiOjAsIlBhcmVudFN0eWxlIjp7IiRyZWYiOiI2MiJ9fSwiUGFyZW50U3R5bGUiOnsiJHJlZiI6IjU5In19LCJUaXRsZVN0eWxlIjp7IiRpZCI6IjEzMiIsIkZvbnRTZXR0aW5ncyI6eyIkaWQiOiIxMzM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zNCIsIkxpbmVDb2xvciI6bnVsbCwiTGluZVdlaWdodCI6MC4wLCJMaW5lVHlwZSI6MCwiUGFyZW50U3R5bGUiOm51bGx9LCJQYXJlbnRTdHlsZSI6eyIkcmVmIjoiNjUifX0sIkRhdGVTdHlsZSI6eyIkaWQiOiIxMzUiLCJGb250U2V0dGluZ3MiOnsiJGlkIjoiMTM2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M3IiwiTGluZUNvbG9yIjpudWxsLCJMaW5lV2VpZ2h0IjowLjAsIkxpbmVUeXBlIjowLCJQYXJlbnRTdHlsZSI6bnVsbH0sIlBhcmVudFN0eWxlIjp7IiRyZWYiOiI3MiJ9fSwiRGF0ZUZvcm1hdCI6eyIkcmVmIjoiNzkifSwiSXNWaXNpYmxlIjp0cnVlLCJQYXJlbnRTdHlsZSI6eyIkcmVmIjoiNTMifX0sIlBvc2l0aW9uIjp7IiRpZCI6IjEzOCIsIlJhdGlvIjowLjAsIklzQ3VzdG9tIjpmYWxzZX0sIklkIjoiNGZkZWIyMTMtNzMwNi00MmY0LWE0ZTEtOGZiYTI1NDEyYzhiIiwiVGl0bGUiOiJJZGVuaXRmeSBpbnN0aXR1dGlvbnMiLCJOb3RlIjpudWxsLCJIeXBlcmxpbmsiOm51bGwsIklzQ2hhbmdlZCI6ZmFsc2UsIklzTmV3IjpmYWxzZX0seyIkaWQiOiIxMzkiLCJEYXRlIjoiMjAxNC0wMS0wOFQyMzo1OTo1OS45OTlaIiwiU3R5bGUiOnsiJGlkIjoiMTQwIiwiU2hhcGUiOjIsIkNvbm5lY3Rvck1hcmdpbiI6eyIkcmVmIjoiNTQifSwiQ29ubmVjdG9yU3R5bGUiOnsiJGlkIjoiMTQxIiwiTGluZUNvbG9yIjp7IiRpZCI6IjE0MiIsIiR0eXBlIjoiTkxSRS5Db21tb24uRG9tLlNvbGlkQ29sb3JCcnVzaCwgTkxSRS5Db21tb24iLCJDb2xvciI6eyIkaWQiOiIxNDMiLCJBIjoxMjcsIlIiOjExNCwiRyI6MTYzLCJCIjoxMTh9fSwiTGluZVdlaWdodCI6MS4wLCJMaW5lVHlwZSI6MCwiUGFyZW50U3R5bGUiOnsiJHJlZiI6IjU1In19LCJJc0JlbG93VGltZWJhbmQiOmZhbHNlLCJIaWRlRGF0ZSI6ZmFsc2UsIlNoYXBlU2l6ZSI6MSwiU3BhY2luZyI6MS4wLCJQYWRkaW5nIjp7IiRyZWYiOiI1OCJ9LCJTaGFwZVN0eWxlIjp7IiRpZCI6IjE0NCIsIk1hcmdpbiI6eyIkcmVmIjoiNjAifSwiUGFkZGluZyI6eyIkcmVmIjoiNjEifSwiQmFja2dyb3VuZCI6eyIkaWQiOiIxNDUiLCJDb2xvciI6eyIkaWQiOiIxNDYiLCJBIjoyNTUsIlIiOjExNCwiRyI6MTYzLCJCIjoxMTh9fSwiSXNWaXNpYmxlIjp0cnVlLCJXaWR0aCI6MTguMCwiSGVpZ2h0IjoyMC4wLCJCb3JkZXJTdHlsZSI6eyIkaWQiOiIxNDciLCJMaW5lQ29sb3IiOnsiJHJlZiI6IjYzIn0sIkxpbmVXZWlnaHQiOjAuMCwiTGluZVR5cGUiOjAsIlBhcmVudFN0eWxlIjp7IiRyZWYiOiI2MiJ9fSwiUGFyZW50U3R5bGUiOnsiJHJlZiI6IjU5In19LCJUaXRsZVN0eWxlIjp7IiRpZCI6IjE0OCIsIkZvbnRTZXR0aW5ncyI6eyIkaWQiOiIxNDk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1MCIsIkxpbmVDb2xvciI6bnVsbCwiTGluZVdlaWdodCI6MC4wLCJMaW5lVHlwZSI6MCwiUGFyZW50U3R5bGUiOm51bGx9LCJQYXJlbnRTdHlsZSI6eyIkcmVmIjoiNjUifX0sIkRhdGVTdHlsZSI6eyIkaWQiOiIxNTEiLCJGb250U2V0dGluZ3MiOnsiJGlkIjoiMTU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UzIiwiTGluZUNvbG9yIjpudWxsLCJMaW5lV2VpZ2h0IjowLjAsIkxpbmVUeXBlIjowLCJQYXJlbnRTdHlsZSI6bnVsbH0sIlBhcmVudFN0eWxlIjp7IiRyZWYiOiI3MiJ9fSwiRGF0ZUZvcm1hdCI6eyIkcmVmIjoiNzkifSwiSXNWaXNpYmxlIjp0cnVlLCJQYXJlbnRTdHlsZSI6eyIkcmVmIjoiNTMifX0sIlBvc2l0aW9uIjp7IiRpZCI6IjE1NCIsIlJhdGlvIjowLjAsIklzQ3VzdG9tIjpmYWxzZX0sIklkIjoiNWUzNmViZTUtZTk1My00N2RkLWI1YTAtMDBiZTVlZDBhZDY3IiwiVGl0bGUiOiJDb250YWN0IGxvY2FsIGNvLW9yZGluYXRvcnMiLCJOb3RlIjpudWxsLCJIeXBlcmxpbmsiOm51bGwsIklzQ2hhbmdlZCI6ZmFsc2UsIklzTmV3IjpmYWxzZX0seyIkaWQiOiIxNTUiLCJEYXRlIjoiMjAxNC0wOS0xNVQyMzo1OTo1OS45OTlaIiwiU3R5bGUiOnsiJGlkIjoiMTU2IiwiU2hhcGUiOjIsIkNvbm5lY3Rvck1hcmdpbiI6eyIkcmVmIjoiNTQifSwiQ29ubmVjdG9yU3R5bGUiOnsiJGlkIjoiMTU3IiwiTGluZUNvbG9yIjp7IiRpZCI6IjE1OCIsIiR0eXBlIjoiTkxSRS5Db21tb24uRG9tLlNvbGlkQ29sb3JCcnVzaCwgTkxSRS5Db21tb24iLCJDb2xvciI6eyIkaWQiOiIxNTkiLCJBIjoxMjcsIlIiOjEwMywiRyI6MTA2LCJCIjo4NX19LCJMaW5lV2VpZ2h0IjoxLjAsIkxpbmVUeXBlIjowLCJQYXJlbnRTdHlsZSI6eyIkcmVmIjoiNTUifX0sIklzQmVsb3dUaW1lYmFuZCI6ZmFsc2UsIkhpZGVEYXRlIjpmYWxzZSwiU2hhcGVTaXplIjoxLCJTcGFjaW5nIjoxLjAsIlBhZGRpbmciOnsiJHJlZiI6IjU4In0sIlNoYXBlU3R5bGUiOnsiJGlkIjoiMTYwIiwiTWFyZ2luIjp7IiRyZWYiOiI2MCJ9LCJQYWRkaW5nIjp7IiRyZWYiOiI2MSJ9LCJCYWNrZ3JvdW5kIjp7IiRpZCI6IjE2MSIsIkNvbG9yIjp7IiRpZCI6IjE2MiIsIkEiOjI1NSwiUiI6MTAzLCJHIjoxMDYsIkIiOjg1fX0sIklzVmlzaWJsZSI6dHJ1ZSwiV2lkdGgiOjE4LjAsIkhlaWdodCI6MjAuMCwiQm9yZGVyU3R5bGUiOnsiJGlkIjoiMTYzIiwiTGluZUNvbG9yIjp7IiRyZWYiOiI2MyJ9LCJMaW5lV2VpZ2h0IjowLjAsIkxpbmVUeXBlIjowLCJQYXJlbnRTdHlsZSI6eyIkcmVmIjoiNjIifX0sIlBhcmVudFN0eWxlIjp7IiRyZWYiOiI1OSJ9fSwiVGl0bGVTdHlsZSI6eyIkaWQiOiIxNjQiLCJGb250U2V0dGluZ3MiOnsiJGlkIjoiMTY1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YiLCJMaW5lQ29sb3IiOm51bGwsIkxpbmVXZWlnaHQiOjAuMCwiTGluZVR5cGUiOjAsIlBhcmVudFN0eWxlIjpudWxsfSwiUGFyZW50U3R5bGUiOnsiJHJlZiI6IjY1In19LCJEYXRlU3R5bGUiOnsiJGlkIjoiMTY3IiwiRm9udFNldHRpbmdzIjp7IiRpZCI6IjE2O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OSIsIkxpbmVDb2xvciI6bnVsbCwiTGluZVdlaWdodCI6MC4wLCJMaW5lVHlwZSI6MCwiUGFyZW50U3R5bGUiOm51bGx9LCJQYXJlbnRTdHlsZSI6eyIkcmVmIjoiNzIifX0sIkRhdGVGb3JtYXQiOnsiJHJlZiI6Ijc5In0sIklzVmlzaWJsZSI6dHJ1ZSwiUGFyZW50U3R5bGUiOnsiJHJlZiI6IjUzIn19LCJQb3NpdGlvbiI6eyIkaWQiOiIxNzAiLCJSYXRpbyI6MC4wLCJJc0N1c3RvbSI6ZmFsc2V9LCJJZCI6IjQ2YjM5YWY3LTQ4Y2ItNGMyOS04OWYzLWJmYjg5NmRkNTZmMSIsIlRpdGxlIjoiRXRoaWNhbCBjbGVhcmFuY2UgVUNUIiwiTm90ZSI6bnVsbCwiSHlwZXJsaW5rIjpudWxsLCJJc0NoYW5nZWQiOmZhbHNlLCJJc05ldyI6ZmFsc2V9LHsiJGlkIjoiMTcxIiwiRGF0ZSI6IjIwMTQtMTAtMDZUMjM6NTk6NTkuOTk5WiIsIlN0eWxlIjp7IiRpZCI6IjE3MiIsIlNoYXBlIjoyLCJDb25uZWN0b3JNYXJnaW4iOnsiJHJlZiI6IjU0In0sIkNvbm5lY3RvclN0eWxlIjp7IiRpZCI6IjE3MyIsIkxpbmVDb2xvciI6eyIkaWQiOiIxNzQiLCIkdHlwZSI6Ik5MUkUuQ29tbW9uLkRvbS5Tb2xpZENvbG9yQnJ1c2gsIE5MUkUuQ29tbW9uIiwiQ29sb3IiOnsiJGlkIjoiMTc1IiwiQSI6MTI3LCJSIjoxMTQsIkciOjE2MywiQiI6MTE4fX0sIkxpbmVXZWlnaHQiOjEuMCwiTGluZVR5cGUiOjAsIlBhcmVudFN0eWxlIjp7IiRyZWYiOiI1NSJ9fSwiSXNCZWxvd1RpbWViYW5kIjpmYWxzZSwiSGlkZURhdGUiOmZhbHNlLCJTaGFwZVNpemUiOjEsIlNwYWNpbmciOjEuMCwiUGFkZGluZyI6eyIkcmVmIjoiNTgifSwiU2hhcGVTdHlsZSI6eyIkaWQiOiIxNzYiLCJNYXJnaW4iOnsiJHJlZiI6IjYwIn0sIlBhZGRpbmciOnsiJHJlZiI6IjYxIn0sIkJhY2tncm91bmQiOnsiJGlkIjoiMTc3IiwiQ29sb3IiOnsiJGlkIjoiMTc4IiwiQSI6MjU1LCJSIjoxMTQsIkciOjE2MywiQiI6MTE4fX0sIklzVmlzaWJsZSI6dHJ1ZSwiV2lkdGgiOjE4LjAsIkhlaWdodCI6MjAuMCwiQm9yZGVyU3R5bGUiOnsiJGlkIjoiMTc5IiwiTGluZUNvbG9yIjp7IiRyZWYiOiI2MyJ9LCJMaW5lV2VpZ2h0IjowLjAsIkxpbmVUeXBlIjowLCJQYXJlbnRTdHlsZSI6eyIkcmVmIjoiNjIifX0sIlBhcmVudFN0eWxlIjp7IiRyZWYiOiI1OSJ9fSwiVGl0bGVTdHlsZSI6eyIkaWQiOiIxODAiLCJGb250U2V0dGluZ3MiOnsiJGlkIjoiMTgx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DIiLCJMaW5lQ29sb3IiOm51bGwsIkxpbmVXZWlnaHQiOjAuMCwiTGluZVR5cGUiOjAsIlBhcmVudFN0eWxlIjpudWxsfSwiUGFyZW50U3R5bGUiOnsiJHJlZiI6IjY1In19LCJEYXRlU3R5bGUiOnsiJGlkIjoiMTgzIiwiRm9udFNldHRpbmdzIjp7IiRpZCI6IjE4N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4NSIsIkxpbmVDb2xvciI6bnVsbCwiTGluZVdlaWdodCI6MC4wLCJMaW5lVHlwZSI6MCwiUGFyZW50U3R5bGUiOm51bGx9LCJQYXJlbnRTdHlsZSI6eyIkcmVmIjoiNzIifX0sIkRhdGVGb3JtYXQiOnsiJHJlZiI6Ijc5In0sIklzVmlzaWJsZSI6dHJ1ZSwiUGFyZW50U3R5bGUiOnsiJHJlZiI6IjUzIn19LCJQb3NpdGlvbiI6eyIkaWQiOiIxODYiLCJSYXRpbyI6MC4wLCJJc0N1c3RvbSI6ZmFsc2V9LCJJZCI6IjM5YjNlNjFiLTU5ZTQtNGJiYS04MTk2LTEzZDkzNTg1ZTY1MyIsIlRpdGxlIjoiSW5kaWEgT0VSIHdvcmtzaG9wIiwiTm90ZSI6bnVsbCwiSHlwZXJsaW5rIjpudWxsLCJJc0NoYW5nZWQiOmZhbHNlLCJJc05ldyI6ZmFsc2V9LHsiJGlkIjoiMTg3IiwiRGF0ZSI6IjIwMTUtMDQtMjJUMjM6NTk6NTkuOTk5WiIsIlN0eWxlIjp7IiRpZCI6IjE4OCIsIlNoYXBlIjoyLCJDb25uZWN0b3JNYXJnaW4iOnsiJHJlZiI6IjU0In0sIkNvbm5lY3RvclN0eWxlIjp7IiRpZCI6IjE4OSIsIkxpbmVDb2xvciI6eyIkaWQiOiIxOTAiLCIkdHlwZSI6Ik5MUkUuQ29tbW9uLkRvbS5Tb2xpZENvbG9yQnJ1c2gsIE5MUkUuQ29tbW9uIiwiQ29sb3IiOnsiJGlkIjoiMTkxIiwiQSI6MTI3LCJSIjoxNzYsIkciOjIwNCwiQiI6MTc2fX0sIkxpbmVXZWlnaHQiOjEuMCwiTGluZVR5cGUiOjAsIlBhcmVudFN0eWxlIjp7IiRyZWYiOiI1NSJ9fSwiSXNCZWxvd1RpbWViYW5kIjpmYWxzZSwiSGlkZURhdGUiOmZhbHNlLCJTaGFwZVNpemUiOjEsIlNwYWNpbmciOjEuMCwiUGFkZGluZyI6eyIkcmVmIjoiNTgifSwiU2hhcGVTdHlsZSI6eyIkaWQiOiIxOTIiLCJNYXJnaW4iOnsiJHJlZiI6IjYwIn0sIlBhZGRpbmciOnsiJHJlZiI6IjYxIn0sIkJhY2tncm91bmQiOnsiJGlkIjoiMTkzIiwiQ29sb3IiOnsiJGlkIjoiMTk0IiwiQSI6MjU1LCJSIjoxNzYsIkciOjIwNCwiQiI6MTc2fX0sIklzVmlzaWJsZSI6dHJ1ZSwiV2lkdGgiOjE4LjAsIkhlaWdodCI6MjAuMCwiQm9yZGVyU3R5bGUiOnsiJGlkIjoiMTk1IiwiTGluZUNvbG9yIjp7IiRyZWYiOiI2MyJ9LCJMaW5lV2VpZ2h0IjowLjAsIkxpbmVUeXBlIjowLCJQYXJlbnRTdHlsZSI6eyIkcmVmIjoiNjIifX0sIlBhcmVudFN0eWxlIjp7IiRyZWYiOiI1OSJ9fSwiVGl0bGVTdHlsZSI6eyIkaWQiOiIxOTYiLCJGb250U2V0dGluZ3MiOnsiJGlkIjoiMTk3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OTgiLCJMaW5lQ29sb3IiOm51bGwsIkxpbmVXZWlnaHQiOjAuMCwiTGluZVR5cGUiOjAsIlBhcmVudFN0eWxlIjpudWxsfSwiUGFyZW50U3R5bGUiOnsiJHJlZiI6IjY1In19LCJEYXRlU3R5bGUiOnsiJGlkIjoiMTk5IiwiRm9udFNldHRpbmdzIjp7IiRpZCI6IjIwMC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wMSIsIkxpbmVDb2xvciI6bnVsbCwiTGluZVdlaWdodCI6MC4wLCJMaW5lVHlwZSI6MCwiUGFyZW50U3R5bGUiOm51bGx9LCJQYXJlbnRTdHlsZSI6eyIkcmVmIjoiNzIifX0sIkRhdGVGb3JtYXQiOnsiJHJlZiI6Ijc5In0sIklzVmlzaWJsZSI6dHJ1ZSwiUGFyZW50U3R5bGUiOnsiJHJlZiI6IjUzIn19LCJQb3NpdGlvbiI6eyIkaWQiOiIyMDIiLCJSYXRpbyI6MC4wLCJJc0N1c3RvbSI6ZmFsc2V9LCJJZCI6IjYwZWJiZmQ1LWE3ODgtNDQxYS04Nzk5LTc5YjY4NWQ1ZDczYiIsIlRpdGxlIjoiQmFuZmYgcHJlc2VudGF0aW9uIiwiTm90ZSI6bnVsbCwiSHlwZXJsaW5rIjpudWxsLCJJc0NoYW5nZWQiOmZhbHNlLCJJc05ldyI6ZmFsc2V9XSwiVGFza3MiOlt7IiRpZCI6IjIwMyIsIkdyb3VwTmFtZSI6bnVsbCwiU3RhcnREYXRlIjoiMjAxNC0wMS0wMVQwMDowMDowMFoiLCJFbmREYXRlIjoiMjAxNC0wMS0zMFQyMzo1OTo1OS45OTlaIiwiUGVyY2VudGFnZUNvbXBsZXRlIjpudWxsLCJTdHlsZSI6eyIkaWQiOiIyMDQiLCJTaGFwZSI6MCwiU2hhcGVUaGlja25lc3MiOjEsIkR1cmF0aW9uRm9ybWF0IjowLCJJbmNsdWRlTm9uV29ya2luZ0RheXNJbkR1cmF0aW9uIjp0cnVlLCJQZXJjZW50YWdlQ29tcGxldGVTdHlsZSI6eyIkaWQiOiIyMDUiLCJGb250U2V0dGluZ3MiOnsiJGlkIjoiMjA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jA3IiwiTGluZUNvbG9yIjpudWxsLCJMaW5lV2VpZ2h0IjowLjAsIkxpbmVUeXBlIjowLCJQYXJlbnRTdHlsZSI6bnVsbH0sIlBhcmVudFN0eWxlIjp7IiRyZWYiOiI4MSJ9fSwiRHVyYXRpb25TdHlsZSI6eyIkaWQiOiIyMDgiLCJGb250U2V0dGluZ3MiOnsiJGlkIjoiMjA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jEwIiwiTGluZUNvbG9yIjpudWxsLCJMaW5lV2VpZ2h0IjowLjAsIkxpbmVUeXBlIjowLCJQYXJlbnRTdHlsZSI6bnVsbH0sIlBhcmVudFN0eWxlIjp7IiRyZWYiOiI4OCJ9fSwiSG9yaXpvbnRhbENvbm5lY3RvclN0eWxlIjp7IiRpZCI6IjIxMSIsIkxpbmVDb2xvciI6eyIkcmVmIjoiOTYifSwiTGluZVdlaWdodCI6MS4wLCJMaW5lVHlwZSI6MCwiUGFyZW50U3R5bGUiOnsiJHJlZiI6Ijk1In19LCJWZXJ0aWNhbENvbm5lY3RvclN0eWxlIjp7IiRpZCI6IjIxM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IxMyIsIk1hcmdpbiI6eyIkcmVmIjoiMTAyIn0sIlBhZGRpbmciOnsiJHJlZiI6IjEwMyJ9LCJCYWNrZ3JvdW5kIjp7IiRpZCI6IjIxNCIsIkNvbG9yIjp7IiRpZCI6IjIxNSIsIkEiOjI1NSwiUiI6MCwiRyI6MTE0LCJCIjoxODh9fSwiSXNWaXNpYmxlIjp0cnVlLCJXaWR0aCI6MC4wLCJIZWlnaHQiOjE2LjAsIkJvcmRlclN0eWxlIjp7IiRpZCI6IjIxNiIsIkxpbmVDb2xvciI6eyIkcmVmIjoiMTA1In0sIkxpbmVXZWlnaHQiOjAuMCwiTGluZVR5cGUiOjAsIlBhcmVudFN0eWxlIjp7IiRyZWYiOiIxMDQifX0sIlBhcmVudFN0eWxlIjp7IiRyZWYiOiIxMDEifX0sIlRpdGxlU3R5bGUiOnsiJGlkIjoiMjE3IiwiRm9udFNldHRpbmdzIjp7IiRpZCI6IjIxOCIsIkZvbnRTaXplIjoxMSwiRm9udE5hbWUiOiJDYWxpYnJpIiwiSXNCb2xkIjp0cnVlLCJJc0l0YWxpYyI6ZmFsc2UsIklzVW5kZXJsaW5lZCI6ZmFsc2UsIlBhcmVudFN0eWxlIjp7IiRyZWYiOiIxMDgifX0sIkF1dG9TaXplIjoyLCJGb3JlZ3JvdW5kIjp7IiRyZWYiOiIxMDkifSwiTWF4V2lkdGgiOjcwLjI3MjkxMTA3MTc3NzM0N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E5IiwiTGluZUNvbG9yIjpudWxsLCJMaW5lV2VpZ2h0IjowLjAsIkxpbmVUeXBlIjowLCJQYXJlbnRTdHlsZSI6bnVsbH0sIlBhcmVudFN0eWxlIjp7IiRyZWYiOiIxMDcifX0sIkRhdGVTdHlsZSI6eyIkaWQiOiIyMjAiLCJGb250U2V0dGluZ3MiOnsiJGlkIjoiMjI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MjIiLCJMaW5lQ29sb3IiOm51bGwsIkxpbmVXZWlnaHQiOjAuMCwiTGluZVR5cGUiOjAsIlBhcmVudFN0eWxlIjpudWxsfSwiUGFyZW50U3R5bGUiOnsiJHJlZiI6IjExNCJ9fSwiRGF0ZUZvcm1hdCI6eyIkcmVmIjoiMTIxIn0sIklzVmlzaWJsZSI6dHJ1ZSwiUGFyZW50U3R5bGUiOnsiJHJlZiI6IjgwIn19LCJJbmRleCI6MSwiSWQiOiIxZDNiYzkxOC0xMTAxLTQzMmYtYmZhNC04MWNiOTBlMjUwODEiLCJUaXRsZSI6IklkZW5pdGlmeSBJbnN0aXR1dGlvbnMiLCJOb3RlIjpudWxsLCJIeXBlcmxpbmsiOm51bGwsIklzQ2hhbmdlZCI6ZmFsc2UsIklzTmV3IjpmYWxzZX0seyIkaWQiOiIyMjMiLCJHcm91cE5hbWUiOm51bGwsIlN0YXJ0RGF0ZSI6IjIwMTQtMDEtMzFUMDA6MDA6MDBaIiwiRW5kRGF0ZSI6IjIwMTQtMDQtMDFUMjM6NTk6NTkuOTk5WiIsIlBlcmNlbnRhZ2VDb21wbGV0ZSI6bnVsbCwiU3R5bGUiOnsiJGlkIjoiMjI0IiwiU2hhcGUiOjAsIlNoYXBlVGhpY2tuZXNzIjoxLCJEdXJhdGlvbkZvcm1hdCI6MCwiSW5jbHVkZU5vbldvcmtpbmdEYXlzSW5EdXJhdGlvbiI6dHJ1ZSwiUGVyY2VudGFnZUNvbXBsZXRlU3R5bGUiOnsiJGlkIjoiMjI1IiwiRm9udFNldHRpbmdzIjp7IiRpZCI6IjIy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yNyIsIkxpbmVDb2xvciI6bnVsbCwiTGluZVdlaWdodCI6MC4wLCJMaW5lVHlwZSI6MCwiUGFyZW50U3R5bGUiOm51bGx9LCJQYXJlbnRTdHlsZSI6eyIkcmVmIjoiODEifX0sIkR1cmF0aW9uU3R5bGUiOnsiJGlkIjoiMjI4IiwiRm9udFNldHRpbmdzIjp7IiRpZCI6IjIy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MCIsIkxpbmVDb2xvciI6bnVsbCwiTGluZVdlaWdodCI6MC4wLCJMaW5lVHlwZSI6MCwiUGFyZW50U3R5bGUiOm51bGx9LCJQYXJlbnRTdHlsZSI6eyIkcmVmIjoiODgifX0sIkhvcml6b250YWxDb25uZWN0b3JTdHlsZSI6eyIkaWQiOiIyMzEiLCJMaW5lQ29sb3IiOnsiJHJlZiI6Ijk2In0sIkxpbmVXZWlnaHQiOjEuMCwiTGluZVR5cGUiOjAsIlBhcmVudFN0eWxlIjp7IiRyZWYiOiI5NSJ9fSwiVmVydGljYWxDb25uZWN0b3JTdHlsZSI6eyIkaWQiOiIyMzI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MiLCJNYXJnaW4iOnsiJHJlZiI6IjEwMiJ9LCJQYWRkaW5nIjp7IiRyZWYiOiIxMDMifSwiQmFja2dyb3VuZCI6eyIkaWQiOiIyMzQiLCJDb2xvciI6eyIkaWQiOiIyMzUiLCJBIjoyNTUsIlIiOjExNCwiRyI6MTYzLCJCIjoxMTh9fSwiSXNWaXNpYmxlIjp0cnVlLCJXaWR0aCI6MC4wLCJIZWlnaHQiOjE2LjAsIkJvcmRlclN0eWxlIjp7IiRpZCI6IjIzNiIsIkxpbmVDb2xvciI6eyIkcmVmIjoiMTA1In0sIkxpbmVXZWlnaHQiOjAuMCwiTGluZVR5cGUiOjAsIlBhcmVudFN0eWxlIjp7IiRyZWYiOiIxMDQifX0sIlBhcmVudFN0eWxlIjp7IiRyZWYiOiIxMDEifX0sIlRpdGxlU3R5bGUiOnsiJGlkIjoiMjM3IiwiRm9udFNldHRpbmdzIjp7IiRpZCI6IjIzOCIsIkZvbnRTaXplIjoxMSwiRm9udE5hbWUiOiJDYWxpYnJpIiwiSXNCb2xkIjp0cnVlLCJJc0l0YWxpYyI6ZmFsc2UsIklzVW5kZXJsaW5lZCI6ZmFsc2UsIlBhcmVudFN0eWxlIjp7IiRyZWYiOiIxMDgifX0sIkF1dG9TaXplIjoyLCJGb3JlZ3JvdW5kIjp7IiRyZWYiOiIxMDkifSwiTWF4V2lkdGgiOjg3LjQ5MzMwOTAyMDk5NjE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zOSIsIkxpbmVDb2xvciI6bnVsbCwiTGluZVdlaWdodCI6MC4wLCJMaW5lVHlwZSI6MCwiUGFyZW50U3R5bGUiOm51bGx9LCJQYXJlbnRTdHlsZSI6eyIkcmVmIjoiMTA3In19LCJEYXRlU3R5bGUiOnsiJGlkIjoiMjQwIiwiRm9udFNldHRpbmdzIjp7IiRpZCI6IjI0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yIiwiTGluZUNvbG9yIjpudWxsLCJMaW5lV2VpZ2h0IjowLjAsIkxpbmVUeXBlIjowLCJQYXJlbnRTdHlsZSI6bnVsbH0sIlBhcmVudFN0eWxlIjp7IiRyZWYiOiIxMTQifX0sIkRhdGVGb3JtYXQiOnsiJHJlZiI6IjEyMSJ9LCJJc1Zpc2libGUiOnRydWUsIlBhcmVudFN0eWxlIjp7IiRyZWYiOiI4MCJ9fSwiSW5kZXgiOjIsIklkIjoiNzZiNGU4Y2UtMjE4YS00NmEzLTg0ZTYtMDMzOTEwNDU3YmJkIiwiVGl0bGUiOiJDb21tdW5pY2F0aW9uIHdpdGggbG9jYWwgY29vcmRpbmF0b3JzIiwiTm90ZSI6bnVsbCwiSHlwZXJsaW5rIjpudWxsLCJJc0NoYW5nZWQiOmZhbHNlLCJJc05ldyI6ZmFsc2V9LHsiJGlkIjoiMjQzIiwiR3JvdXBOYW1lIjpudWxsLCJTdGFydERhdGUiOiIyMDE0LTA0LTAyVDAwOjAwOjAwWiIsIkVuZERhdGUiOiIyMDE1LTAxLTMwVDIzOjU5OjU5Ljk5OVoiLCJQZXJjZW50YWdlQ29tcGxldGUiOm51bGwsIlN0eWxlIjp7IiRpZCI6IjI0NCIsIlNoYXBlIjowLCJTaGFwZVRoaWNrbmVzcyI6MSwiRHVyYXRpb25Gb3JtYXQiOjAsIkluY2x1ZGVOb25Xb3JraW5nRGF5c0luRHVyYXRpb24iOnRydWUsIlBlcmNlbnRhZ2VDb21wbGV0ZVN0eWxlIjp7IiRpZCI6IjI0NSIsIkZvbnRTZXR0aW5ncyI6eyIkaWQiOiIyND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DciLCJMaW5lQ29sb3IiOm51bGwsIkxpbmVXZWlnaHQiOjAuMCwiTGluZVR5cGUiOjAsIlBhcmVudFN0eWxlIjpudWxsfSwiUGFyZW50U3R5bGUiOnsiJHJlZiI6IjgxIn19LCJEdXJhdGlvblN0eWxlIjp7IiRpZCI6IjI0OCIsIkZvbnRTZXR0aW5ncyI6eyIkaWQiOiIyND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AiLCJMaW5lQ29sb3IiOm51bGwsIkxpbmVXZWlnaHQiOjAuMCwiTGluZVR5cGUiOjAsIlBhcmVudFN0eWxlIjpudWxsfSwiUGFyZW50U3R5bGUiOnsiJHJlZiI6Ijg4In19LCJIb3Jpem9udGFsQ29ubmVjdG9yU3R5bGUiOnsiJGlkIjoiMjUxIiwiTGluZUNvbG9yIjp7IiRyZWYiOiI5NiJ9LCJMaW5lV2VpZ2h0IjoxLjAsIkxpbmVUeXBlIjowLCJQYXJlbnRTdHlsZSI6eyIkcmVmIjoiOTUifX0sIlZlcnRpY2FsQ29ubmVjdG9yU3R5bGUiOnsiJGlkIjoiMjUy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zIiwiTWFyZ2luIjp7IiRyZWYiOiIxMDIifSwiUGFkZGluZyI6eyIkcmVmIjoiMTAzIn0sIkJhY2tncm91bmQiOnsiJGlkIjoiMjU0IiwiQ29sb3IiOnsiJGlkIjoiMjU1IiwiQSI6MjU1LCJSIjoxNzYsIkciOjIwNCwiQiI6MTc2fX0sIklzVmlzaWJsZSI6dHJ1ZSwiV2lkdGgiOjAuMCwiSGVpZ2h0IjoxNi4wLCJCb3JkZXJTdHlsZSI6eyIkaWQiOiIyNTYiLCJMaW5lQ29sb3IiOnsiJHJlZiI6IjEwNSJ9LCJMaW5lV2VpZ2h0IjowLjAsIkxpbmVUeXBlIjowLCJQYXJlbnRTdHlsZSI6eyIkcmVmIjoiMTA0In19LCJQYXJlbnRTdHlsZSI6eyIkcmVmIjoiMTAxIn19LCJUaXRsZVN0eWxlIjp7IiRpZCI6IjI1NyIsIkZvbnRTZXR0aW5ncyI6eyIkaWQiOiIyNTg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U5IiwiTGluZUNvbG9yIjpudWxsLCJMaW5lV2VpZ2h0IjowLjAsIkxpbmVUeXBlIjowLCJQYXJlbnRTdHlsZSI6bnVsbH0sIlBhcmVudFN0eWxlIjp7IiRyZWYiOiIxMDcifX0sIkRhdGVTdHlsZSI6eyIkaWQiOiIyNjAiLCJGb250U2V0dGluZ3MiOnsiJGlkIjoiMjY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NjIiLCJMaW5lQ29sb3IiOm51bGwsIkxpbmVXZWlnaHQiOjAuMCwiTGluZVR5cGUiOjAsIlBhcmVudFN0eWxlIjpudWxsfSwiUGFyZW50U3R5bGUiOnsiJHJlZiI6IjExNCJ9fSwiRGF0ZUZvcm1hdCI6eyIkcmVmIjoiMTIxIn0sIklzVmlzaWJsZSI6dHJ1ZSwiUGFyZW50U3R5bGUiOnsiJHJlZiI6IjgwIn19LCJJbmRleCI6MywiSWQiOiI5ODVkOGYwYS00MDk3LTQ3MmYtOWUxOC0xNjJhZDQ5ZmZjN2IiLCJUaXRsZSI6IkV0aGljYWwgY2xlYXJhbmNlIiwiTm90ZSI6bnVsbCwiSHlwZXJsaW5rIjpudWxsLCJJc0NoYW5nZWQiOmZhbHNlLCJJc05ldyI6ZmFsc2V9LHsiJGlkIjoiMjYzIiwiR3JvdXBOYW1lIjpudWxsLCJTdGFydERhdGUiOiIyMDE1LTAxLTMxVDAwOjAwOjAwWiIsIkVuZERhdGUiOiIyMDE1LTAyLTI4VDIzOjU5OjU5Ljk5OVoiLCJQZXJjZW50YWdlQ29tcGxldGUiOm51bGwsIlN0eWxlIjp7IiRpZCI6IjI2NCIsIlNoYXBlIjowLCJTaGFwZVRoaWNrbmVzcyI6MSwiRHVyYXRpb25Gb3JtYXQiOjAsIkluY2x1ZGVOb25Xb3JraW5nRGF5c0luRHVyYXRpb24iOnRydWUsIlBlcmNlbnRhZ2VDb21wbGV0ZVN0eWxlIjp7IiRpZCI6IjI2NSIsIkZvbnRTZXR0aW5ncyI6eyIkaWQiOiIyNj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jciLCJMaW5lQ29sb3IiOm51bGwsIkxpbmVXZWlnaHQiOjAuMCwiTGluZVR5cGUiOjAsIlBhcmVudFN0eWxlIjpudWxsfSwiUGFyZW50U3R5bGUiOnsiJHJlZiI6IjgxIn19LCJEdXJhdGlvblN0eWxlIjp7IiRpZCI6IjI2OCIsIkZvbnRTZXR0aW5ncyI6eyIkaWQiOiIyNj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zAiLCJMaW5lQ29sb3IiOm51bGwsIkxpbmVXZWlnaHQiOjAuMCwiTGluZVR5cGUiOjAsIlBhcmVudFN0eWxlIjpudWxsfSwiUGFyZW50U3R5bGUiOnsiJHJlZiI6Ijg4In19LCJIb3Jpem9udGFsQ29ubmVjdG9yU3R5bGUiOnsiJGlkIjoiMjcxIiwiTGluZUNvbG9yIjp7IiRyZWYiOiI5NiJ9LCJMaW5lV2VpZ2h0IjoxLjAsIkxpbmVUeXBlIjowLCJQYXJlbnRTdHlsZSI6eyIkcmVmIjoiOTUifX0sIlZlcnRpY2FsQ29ubmVjdG9yU3R5bGUiOnsiJGlkIjoiMjcy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czIiwiTWFyZ2luIjp7IiRyZWYiOiIxMDIifSwiUGFkZGluZyI6eyIkcmVmIjoiMTAzIn0sIkJhY2tncm91bmQiOnsiJGlkIjoiMjc0IiwiQ29sb3IiOnsiJGlkIjoiMjc1IiwiQSI6MjU1LCJSIjoxNjgsIkciOjIwNSwiQiI6MjE1fX0sIklzVmlzaWJsZSI6dHJ1ZSwiV2lkdGgiOjAuMCwiSGVpZ2h0IjoxNi4wLCJCb3JkZXJTdHlsZSI6eyIkaWQiOiIyNzYiLCJMaW5lQ29sb3IiOnsiJHJlZiI6IjEwNSJ9LCJMaW5lV2VpZ2h0IjowLjAsIkxpbmVUeXBlIjowLCJQYXJlbnRTdHlsZSI6eyIkcmVmIjoiMTA0In19LCJQYXJlbnRTdHlsZSI6eyIkcmVmIjoiMTAxIn19LCJUaXRsZVN0eWxlIjp7IiRpZCI6IjI3NyIsIkZvbnRTZXR0aW5ncyI6eyIkaWQiOiIyNzg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jc5IiwiTGluZUNvbG9yIjpudWxsLCJMaW5lV2VpZ2h0IjowLjAsIkxpbmVUeXBlIjowLCJQYXJlbnRTdHlsZSI6bnVsbH0sIlBhcmVudFN0eWxlIjp7IiRyZWYiOiIxMDcifX0sIkRhdGVTdHlsZSI6eyIkaWQiOiIyODAiLCJGb250U2V0dGluZ3MiOnsiJGlkIjoiMjgx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ODIiLCJMaW5lQ29sb3IiOm51bGwsIkxpbmVXZWlnaHQiOjAuMCwiTGluZVR5cGUiOjAsIlBhcmVudFN0eWxlIjpudWxsfSwiUGFyZW50U3R5bGUiOnsiJHJlZiI6IjExNCJ9fSwiRGF0ZUZvcm1hdCI6eyIkcmVmIjoiMTIxIn0sIklzVmlzaWJsZSI6dHJ1ZSwiUGFyZW50U3R5bGUiOnsiJHJlZiI6IjgwIn19LCJJbmRleCI6NCwiSWQiOiJhOTM4NjAyNy1jNzE1LTQwZjEtYmFiOC1iYTZmMGRhYjhhODEiLCJUaXRsZSI6Ildva3Nob3AgcGxhbm5pbmciLCJOb3RlIjpudWxsLCJIeXBlcmxpbmsiOm51bGwsIklzQ2hhbmdlZCI6ZmFsc2UsIklzTmV3IjpmYWxzZX0seyIkaWQiOiIyODMiLCJHcm91cE5hbWUiOm51bGwsIlN0YXJ0RGF0ZSI6IjIwMTUtMDMtMDNUMDA6MDA6MDBaIiwiRW5kRGF0ZSI6IjIwMTUtMDMtMThUMjM6NTk6NTkuOTk5WiIsIlBlcmNlbnRhZ2VDb21wbGV0ZSI6bnVsbCwiU3R5bGUiOnsiJGlkIjoiMjg0IiwiU2hhcGUiOjAsIlNoYXBlVGhpY2tuZXNzIjoxLCJEdXJhdGlvbkZvcm1hdCI6MCwiSW5jbHVkZU5vbldvcmtpbmdEYXlzSW5EdXJhdGlvbiI6dHJ1ZSwiUGVyY2VudGFnZUNvbXBsZXRlU3R5bGUiOnsiJGlkIjoiMjg1IiwiRm9udFNldHRpbmdzIjp7IiRpZCI6IjI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4NyIsIkxpbmVDb2xvciI6bnVsbCwiTGluZVdlaWdodCI6MC4wLCJMaW5lVHlwZSI6MCwiUGFyZW50U3R5bGUiOm51bGx9LCJQYXJlbnRTdHlsZSI6eyIkcmVmIjoiODEifX0sIkR1cmF0aW9uU3R5bGUiOnsiJGlkIjoiMjg4IiwiRm9udFNldHRpbmdzIjp7IiRpZCI6IjI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MCIsIkxpbmVDb2xvciI6bnVsbCwiTGluZVdlaWdodCI6MC4wLCJMaW5lVHlwZSI6MCwiUGFyZW50U3R5bGUiOm51bGx9LCJQYXJlbnRTdHlsZSI6eyIkcmVmIjoiODgifX0sIkhvcml6b250YWxDb25uZWN0b3JTdHlsZSI6eyIkaWQiOiIyOTEiLCJMaW5lQ29sb3IiOnsiJHJlZiI6Ijk2In0sIkxpbmVXZWlnaHQiOjEuMCwiTGluZVR5cGUiOjAsIlBhcmVudFN0eWxlIjp7IiRyZWYiOiI5NSJ9fSwiVmVydGljYWxDb25uZWN0b3JTdHlsZSI6eyIkaWQiOiIyOTI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MiLCJNYXJnaW4iOnsiJHJlZiI6IjEwMiJ9LCJQYWRkaW5nIjp7IiRyZWYiOiIxMDMifSwiQmFja2dyb3VuZCI6eyIkaWQiOiIyOTQiLCJDb2xvciI6eyIkaWQiOiIyOTUiLCJBIjoyNTUsIlIiOjE5MiwiRyI6MTkwLCJCIjoxNzV9fSwiSXNWaXNpYmxlIjp0cnVlLCJXaWR0aCI6MC4wLCJIZWlnaHQiOjE2LjAsIkJvcmRlclN0eWxlIjp7IiRpZCI6IjI5NiIsIkxpbmVDb2xvciI6eyIkcmVmIjoiMTA1In0sIkxpbmVXZWlnaHQiOjAuMCwiTGluZVR5cGUiOjAsIlBhcmVudFN0eWxlIjp7IiRyZWYiOiIxMDQifX0sIlBhcmVudFN0eWxlIjp7IiRyZWYiOiIxMDEifX0sIlRpdGxlU3R5bGUiOnsiJGlkIjoiMjk3IiwiRm9udFNldHRpbmdzIjp7IiRpZCI6IjI5OC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TkiLCJMaW5lQ29sb3IiOm51bGwsIkxpbmVXZWlnaHQiOjAuMCwiTGluZVR5cGUiOjAsIlBhcmVudFN0eWxlIjpudWxsfSwiUGFyZW50U3R5bGUiOnsiJHJlZiI6IjEwNyJ9fSwiRGF0ZVN0eWxlIjp7IiRpZCI6IjMwMCIsIkZvbnRTZXR0aW5ncyI6eyIkaWQiOiIz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MiIsIkxpbmVDb2xvciI6bnVsbCwiTGluZVdlaWdodCI6MC4wLCJMaW5lVHlwZSI6MCwiUGFyZW50U3R5bGUiOm51bGx9LCJQYXJlbnRTdHlsZSI6eyIkcmVmIjoiMTE0In19LCJEYXRlRm9ybWF0Ijp7IiRyZWYiOiIxMjEifSwiSXNWaXNpYmxlIjp0cnVlLCJQYXJlbnRTdHlsZSI6eyIkcmVmIjoiODAifX0sIkluZGV4Ijo1LCJJZCI6IjdiYjkyZDY0LTQwNGItNDM5ZC05Y2M5LWYxNTU0NjQ4NDYyMCIsIlRpdGxlIjoiU0Egd29ya3Nob3BzIiwiTm90ZSI6bnVsbCwiSHlwZXJsaW5rIjpudWxsLCJJc0NoYW5nZWQiOmZhbHNlLCJJc05ldyI6ZmFsc2V9LHsiJGlkIjoiMzAzIiwiR3JvdXBOYW1lIjpudWxsLCJTdGFydERhdGUiOiIyMDE1LTAzLTE5VDAwOjAwOjAwWiIsIkVuZERhdGUiOiIyMDE1LTA1LTE1VDIzOjU5OjU5Ljk5OVoiLCJQZXJjZW50YWdlQ29tcGxldGUiOm51bGwsIlN0eWxlIjp7IiRpZCI6IjMwNCIsIlNoYXBlIjowLCJTaGFwZVRoaWNrbmVzcyI6MSwiRHVyYXRpb25Gb3JtYXQiOjAsIkluY2x1ZGVOb25Xb3JraW5nRGF5c0luRHVyYXRpb24iOnRydWUsIlBlcmNlbnRhZ2VDb21wbGV0ZVN0eWxlIjp7IiRpZCI6IjMwNSIsIkZvbnRTZXR0aW5ncyI6eyIkaWQiOiIzMD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DciLCJMaW5lQ29sb3IiOm51bGwsIkxpbmVXZWlnaHQiOjAuMCwiTGluZVR5cGUiOjAsIlBhcmVudFN0eWxlIjpudWxsfSwiUGFyZW50U3R5bGUiOnsiJHJlZiI6IjgxIn19LCJEdXJhdGlvblN0eWxlIjp7IiRpZCI6IjMwOCIsIkZvbnRTZXR0aW5ncyI6eyIkaWQiOiIzMD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AiLCJMaW5lQ29sb3IiOm51bGwsIkxpbmVXZWlnaHQiOjAuMCwiTGluZVR5cGUiOjAsIlBhcmVudFN0eWxlIjpudWxsfSwiUGFyZW50U3R5bGUiOnsiJHJlZiI6Ijg4In19LCJIb3Jpem9udGFsQ29ubmVjdG9yU3R5bGUiOnsiJGlkIjoiMzExIiwiTGluZUNvbG9yIjp7IiRyZWYiOiI5NiJ9LCJMaW5lV2VpZ2h0IjoxLjAsIkxpbmVUeXBlIjowLCJQYXJlbnRTdHlsZSI6eyIkcmVmIjoiOTUifX0sIlZlcnRpY2FsQ29ubmVjdG9yU3R5bGUiOnsiJGlkIjoiMzEy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zIiwiTWFyZ2luIjp7IiRyZWYiOiIxMDIifSwiUGFkZGluZyI6eyIkcmVmIjoiMTAzIn0sIkJhY2tncm91bmQiOnsiJGlkIjoiMzE0IiwiQ29sb3IiOnsiJGlkIjoiMzE1IiwiQSI6MjU1LCJSIjoxMDMsIkciOjEwNiwiQiI6ODV9fSwiSXNWaXNpYmxlIjp0cnVlLCJXaWR0aCI6MC4wLCJIZWlnaHQiOjE2LjAsIkJvcmRlclN0eWxlIjp7IiRpZCI6IjMxNiIsIkxpbmVDb2xvciI6eyIkcmVmIjoiMTA1In0sIkxpbmVXZWlnaHQiOjAuMCwiTGluZVR5cGUiOjAsIlBhcmVudFN0eWxlIjp7IiRyZWYiOiIxMDQifX0sIlBhcmVudFN0eWxlIjp7IiRyZWYiOiIxMDEifX0sIlRpdGxlU3R5bGUiOnsiJGlkIjoiMzE3IiwiRm9udFNldHRpbmdzIjp7IiRpZCI6IjMxOC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MTkiLCJMaW5lQ29sb3IiOm51bGwsIkxpbmVXZWlnaHQiOjAuMCwiTGluZVR5cGUiOjAsIlBhcmVudFN0eWxlIjpudWxsfSwiUGFyZW50U3R5bGUiOnsiJHJlZiI6IjEwNyJ9fSwiRGF0ZVN0eWxlIjp7IiRpZCI6IjMyMCIsIkZvbnRTZXR0aW5ncyI6eyIkaWQiOiIzMj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yMiIsIkxpbmVDb2xvciI6bnVsbCwiTGluZVdlaWdodCI6MC4wLCJMaW5lVHlwZSI6MCwiUGFyZW50U3R5bGUiOm51bGx9LCJQYXJlbnRTdHlsZSI6eyIkcmVmIjoiMTE0In19LCJEYXRlRm9ybWF0Ijp7IiRyZWYiOiIxMjEifSwiSXNWaXNpYmxlIjp0cnVlLCJQYXJlbnRTdHlsZSI6eyIkcmVmIjoiODAifX0sIkluZGV4Ijo2LCJJZCI6ImI5M2Q2NTJlLThiNWMtNDY5ZS1iNzc3LWFjYWNhMmJhYzIwOCIsIlRpdGxlIjoiVHJhbnNjcmlwdGlvbiIsIk5vdGUiOm51bGwsIkh5cGVybGluayI6bnVsbCwiSXNDaGFuZ2VkIjpmYWxzZSwiSXNOZXciOmZhbHNlfSx7IiRpZCI6IjMyMyIsIkdyb3VwTmFtZSI6bnVsbCwiU3RhcnREYXRlIjoiMjAxNS0wNS0xNlQwMDowMDowMFoiLCJFbmREYXRlIjoiMjAxNS0xMC0zMFQyMzo1OTo1OS45OTlaIiwiUGVyY2VudGFnZUNvbXBsZXRlIjpudWxsLCJTdHlsZSI6eyIkaWQiOiIzMjQiLCJTaGFwZSI6MCwiU2hhcGVUaGlja25lc3MiOjEsIkR1cmF0aW9uRm9ybWF0IjowLCJJbmNsdWRlTm9uV29ya2luZ0RheXNJbkR1cmF0aW9uIjp0cnVlLCJQZXJjZW50YWdlQ29tcGxldGVTdHlsZSI6eyIkaWQiOiIzMjUiLCJGb250U2V0dGluZ3MiOnsiJGlkIjoiMzI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I3IiwiTGluZUNvbG9yIjpudWxsLCJMaW5lV2VpZ2h0IjowLjAsIkxpbmVUeXBlIjowLCJQYXJlbnRTdHlsZSI6bnVsbH0sIlBhcmVudFN0eWxlIjp7IiRyZWYiOiI4MSJ9fSwiRHVyYXRpb25TdHlsZSI6eyIkaWQiOiIzMjgiLCJGb250U2V0dGluZ3MiOnsiJGlkIjoiMzI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MwIiwiTGluZUNvbG9yIjpudWxsLCJMaW5lV2VpZ2h0IjowLjAsIkxpbmVUeXBlIjowLCJQYXJlbnRTdHlsZSI6bnVsbH0sIlBhcmVudFN0eWxlIjp7IiRyZWYiOiI4OCJ9fSwiSG9yaXpvbnRhbENvbm5lY3RvclN0eWxlIjp7IiRpZCI6IjMzMSIsIkxpbmVDb2xvciI6eyIkcmVmIjoiOTYifSwiTGluZVdlaWdodCI6MS4wLCJMaW5lVHlwZSI6MCwiUGFyZW50U3R5bGUiOnsiJHJlZiI6Ijk1In19LCJWZXJ0aWNhbENvbm5lY3RvclN0eWxlIjp7IiRpZCI6IjMzM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MzMyIsIk1hcmdpbiI6eyIkcmVmIjoiMTAyIn0sIlBhZGRpbmciOnsiJHJlZiI6IjEwMyJ9LCJCYWNrZ3JvdW5kIjp7IiRpZCI6IjMzNCIsIkNvbG9yIjp7IiRpZCI6IjMzNSIsIkEiOjI1NSwiUiI6MTE0LCJHIjoxNjMsIkIiOjExOH19LCJJc1Zpc2libGUiOnRydWUsIldpZHRoIjowLjAsIkhlaWdodCI6MTYuMCwiQm9yZGVyU3R5bGUiOnsiJGlkIjoiMzM2IiwiTGluZUNvbG9yIjp7IiRyZWYiOiIxMDUifSwiTGluZVdlaWdodCI6MC4wLCJMaW5lVHlwZSI6MCwiUGFyZW50U3R5bGUiOnsiJHJlZiI6IjEwNCJ9fSwiUGFyZW50U3R5bGUiOnsiJHJlZiI6IjEwMSJ9fSwiVGl0bGVTdHlsZSI6eyIkaWQiOiIzMzciLCJGb250U2V0dGluZ3MiOnsiJGlkIjoiMzM4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zOSIsIkxpbmVDb2xvciI6bnVsbCwiTGluZVdlaWdodCI6MC4wLCJMaW5lVHlwZSI6MCwiUGFyZW50U3R5bGUiOm51bGx9LCJQYXJlbnRTdHlsZSI6eyIkcmVmIjoiMTA3In19LCJEYXRlU3R5bGUiOnsiJGlkIjoiMzQwIiwiRm9udFNldHRpbmdzIjp7IiRpZCI6IjM0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QyIiwiTGluZUNvbG9yIjpudWxsLCJMaW5lV2VpZ2h0IjowLjAsIkxpbmVUeXBlIjowLCJQYXJlbnRTdHlsZSI6bnVsbH0sIlBhcmVudFN0eWxlIjp7IiRyZWYiOiIxMTQifX0sIkRhdGVGb3JtYXQiOnsiJHJlZiI6IjEyMSJ9LCJJc1Zpc2libGUiOnRydWUsIlBhcmVudFN0eWxlIjp7IiRyZWYiOiI4MCJ9fSwiSW5kZXgiOjcsIklkIjoiYjliNDQ3NjEtYmE0ZC00NWRkLWE2ZTctNmQxNGMzMTNlYzMxIiwiVGl0bGUiOiJBbmFseXNpcyIsIk5vdGUiOm51bGwsIkh5cGVybGluayI6bnVsbCwiSXNDaGFuZ2VkIjpmYWxzZSwiSXNOZXciOmZhbHNlfSx7IiRpZCI6IjM0MyIsIkdyb3VwTmFtZSI6bnVsbCwiU3RhcnREYXRlIjoiMjAxNS0xMC0zMVQwMDowMDowMFoiLCJFbmREYXRlIjoiMjAxNS0xMi0zMVQyMzo1OTo1OS45OTlaIiwiUGVyY2VudGFnZUNvbXBsZXRlIjpudWxsLCJTdHlsZSI6eyIkaWQiOiIzNDQiLCJTaGFwZSI6MCwiU2hhcGVUaGlja25lc3MiOjEsIkR1cmF0aW9uRm9ybWF0IjowLCJJbmNsdWRlTm9uV29ya2luZ0RheXNJbkR1cmF0aW9uIjp0cnVlLCJQZXJjZW50YWdlQ29tcGxldGVTdHlsZSI6eyIkaWQiOiIzNDUiLCJGb250U2V0dGluZ3MiOnsiJGlkIjoiMzQ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Q3IiwiTGluZUNvbG9yIjpudWxsLCJMaW5lV2VpZ2h0IjowLjAsIkxpbmVUeXBlIjowLCJQYXJlbnRTdHlsZSI6bnVsbH0sIlBhcmVudFN0eWxlIjp7IiRyZWYiOiI4MSJ9fSwiRHVyYXRpb25TdHlsZSI6eyIkaWQiOiIzNDgiLCJGb250U2V0dGluZ3MiOnsiJGlkIjoiMzQ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UwIiwiTGluZUNvbG9yIjpudWxsLCJMaW5lV2VpZ2h0IjowLjAsIkxpbmVUeXBlIjowLCJQYXJlbnRTdHlsZSI6bnVsbH0sIlBhcmVudFN0eWxlIjp7IiRyZWYiOiI4OCJ9fSwiSG9yaXpvbnRhbENvbm5lY3RvclN0eWxlIjp7IiRpZCI6IjM1MSIsIkxpbmVDb2xvciI6eyIkcmVmIjoiOTYifSwiTGluZVdlaWdodCI6MS4wLCJMaW5lVHlwZSI6MCwiUGFyZW50U3R5bGUiOnsiJHJlZiI6Ijk1In19LCJWZXJ0aWNhbENvbm5lY3RvclN0eWxlIjp7IiRpZCI6IjM1M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M1MyIsIk1hcmdpbiI6eyIkcmVmIjoiMTAyIn0sIlBhZGRpbmciOnsiJHJlZiI6IjEwMyJ9LCJCYWNrZ3JvdW5kIjp7IiRpZCI6IjM1NCIsIkNvbG9yIjp7IiRpZCI6IjM1NSIsIkEiOjI1NSwiUiI6MTc2LCJHIjoyMDQsIkIiOjE3Nn19LCJJc1Zpc2libGUiOnRydWUsIldpZHRoIjowLjAsIkhlaWdodCI6MTYuMCwiQm9yZGVyU3R5bGUiOnsiJGlkIjoiMzU2IiwiTGluZUNvbG9yIjp7IiRyZWYiOiIxMDUifSwiTGluZVdlaWdodCI6MC4wLCJMaW5lVHlwZSI6MCwiUGFyZW50U3R5bGUiOnsiJHJlZiI6IjEwNCJ9fSwiUGFyZW50U3R5bGUiOnsiJHJlZiI6IjEwMSJ9fSwiVGl0bGVTdHlsZSI6eyIkaWQiOiIzNTciLCJGb250U2V0dGluZ3MiOnsiJGlkIjoiMzU4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1OSIsIkxpbmVDb2xvciI6bnVsbCwiTGluZVdlaWdodCI6MC4wLCJMaW5lVHlwZSI6MCwiUGFyZW50U3R5bGUiOm51bGx9LCJQYXJlbnRTdHlsZSI6eyIkcmVmIjoiMTA3In19LCJEYXRlU3R5bGUiOnsiJGlkIjoiMzYwIiwiRm9udFNldHRpbmdzIjp7IiRpZCI6IjM2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YyIiwiTGluZUNvbG9yIjpudWxsLCJMaW5lV2VpZ2h0IjowLjAsIkxpbmVUeXBlIjowLCJQYXJlbnRTdHlsZSI6bnVsbH0sIlBhcmVudFN0eWxlIjp7IiRyZWYiOiIxMTQifX0sIkRhdGVGb3JtYXQiOnsiJHJlZiI6IjEyMSJ9LCJJc1Zpc2libGUiOnRydWUsIlBhcmVudFN0eWxlIjp7IiRyZWYiOiI4MCJ9fSwiSW5kZXgiOjgsIklkIjoiZjVjNWVjY2YtZTZhYy00NTlmLWE5NjktNjBiNjBkZGZhOGQ3IiwiVGl0bGUiOiJSZXBvcnQgd3JpdGluZyIsIk5vdGUiOm51bGwsIkh5cGVybGluayI6bnVsbCwiSXNDaGFuZ2VkIjpmYWxzZSwiSXNOZXciOmZhbHNlfV0sIlNldHRpbmdzIjp7IiRpZCI6IjM2MyIsIkltcGFPcHRpb25zIjp7IiRpZCI6IjM2NCIsIkxlZnRUb1JpZ2h0IjpmYWxzZSwiUGF5bG9hZE9wdGlvbnMiOjJ9LCJVc2VDb21wcmVzc2lvbiI6ZmFsc2UsIkNvbXByZXNpb25QZXJjZW50YWdlIjowLjAsIkluYWN0aXZlSW50ZXJ2YWxXaWR0aFRocmVzaG9sZCI6MC4wLCJJbmFjdGl2ZUludGVydmFsV2lkdGgiOjAuMCwiU3BsaXRUYXNrcyI6ZmFsc2UsIlVzZUNsdXN0ZXIiOmZhbHNlLCJFcHNpbG9uIjowLjAsIk1pblBvaW50c1RvRm9ybUFDbHVzdGVyIjowLCJHZW5lcmF0ZUludmlzaWJsZVNoYXBlcyI6ZmFsc2UsIlNtYXJ0VGltZWxpbmVUYXNrUGVyY2VudGFnZUZpdCI6ZmFsc2V9LCJJc05ldyI6dHJ1ZX0="/>
  <p:tag name="__MASTER" val="__part_0"/>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00.xml><?xml version="1.0" encoding="utf-8"?>
<p:tagLst xmlns:a="http://schemas.openxmlformats.org/drawingml/2006/main" xmlns:r="http://schemas.openxmlformats.org/officeDocument/2006/relationships" xmlns:p="http://schemas.openxmlformats.org/presentationml/2006/main">
  <p:tag name="OTLMARKERSHAPE" val="OTL"/>
</p:tagLst>
</file>

<file path=ppt/tags/tag101.xml><?xml version="1.0" encoding="utf-8"?>
<p:tagLst xmlns:a="http://schemas.openxmlformats.org/drawingml/2006/main" xmlns:r="http://schemas.openxmlformats.org/officeDocument/2006/relationships" xmlns:p="http://schemas.openxmlformats.org/presentationml/2006/main">
  <p:tag name="OTLMARKERSHAPE" val="OTL"/>
</p:tagLst>
</file>

<file path=ppt/tags/tag102.xml><?xml version="1.0" encoding="utf-8"?>
<p:tagLst xmlns:a="http://schemas.openxmlformats.org/drawingml/2006/main" xmlns:r="http://schemas.openxmlformats.org/officeDocument/2006/relationships" xmlns:p="http://schemas.openxmlformats.org/presentationml/2006/main">
  <p:tag name="OTLMARKERSHAPE" val="OTL"/>
</p:tagLst>
</file>

<file path=ppt/tags/tag103.xml><?xml version="1.0" encoding="utf-8"?>
<p:tagLst xmlns:a="http://schemas.openxmlformats.org/drawingml/2006/main" xmlns:r="http://schemas.openxmlformats.org/officeDocument/2006/relationships" xmlns:p="http://schemas.openxmlformats.org/presentationml/2006/main">
  <p:tag name="OTLMARKERSHAPE" val="OTL"/>
</p:tagLst>
</file>

<file path=ppt/tags/tag104.xml><?xml version="1.0" encoding="utf-8"?>
<p:tagLst xmlns:a="http://schemas.openxmlformats.org/drawingml/2006/main" xmlns:r="http://schemas.openxmlformats.org/officeDocument/2006/relationships" xmlns:p="http://schemas.openxmlformats.org/presentationml/2006/main">
  <p:tag name="OTLMARKERSHAPE" val="OTL"/>
</p:tagLst>
</file>

<file path=ppt/tags/tag105.xml><?xml version="1.0" encoding="utf-8"?>
<p:tagLst xmlns:a="http://schemas.openxmlformats.org/drawingml/2006/main" xmlns:r="http://schemas.openxmlformats.org/officeDocument/2006/relationships" xmlns:p="http://schemas.openxmlformats.org/presentationml/2006/main">
  <p:tag name="OTLMARKERSHAPE" val="OTL"/>
</p:tagLst>
</file>

<file path=ppt/tags/tag106.xml><?xml version="1.0" encoding="utf-8"?>
<p:tagLst xmlns:a="http://schemas.openxmlformats.org/drawingml/2006/main" xmlns:r="http://schemas.openxmlformats.org/officeDocument/2006/relationships" xmlns:p="http://schemas.openxmlformats.org/presentationml/2006/main">
  <p:tag name="OTLMARKERSHAPE" val="OTL"/>
</p:tagLst>
</file>

<file path=ppt/tags/tag107.xml><?xml version="1.0" encoding="utf-8"?>
<p:tagLst xmlns:a="http://schemas.openxmlformats.org/drawingml/2006/main" xmlns:r="http://schemas.openxmlformats.org/officeDocument/2006/relationships" xmlns:p="http://schemas.openxmlformats.org/presentationml/2006/main">
  <p:tag name="OTLMARKERSHAPE" val="OTL"/>
</p:tagLst>
</file>

<file path=ppt/tags/tag108.xml><?xml version="1.0" encoding="utf-8"?>
<p:tagLst xmlns:a="http://schemas.openxmlformats.org/drawingml/2006/main" xmlns:r="http://schemas.openxmlformats.org/officeDocument/2006/relationships" xmlns:p="http://schemas.openxmlformats.org/presentationml/2006/main">
  <p:tag name="OTLMARKERSHAPE" val="OTL"/>
</p:tagLst>
</file>

<file path=ppt/tags/tag109.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2.xml><?xml version="1.0" encoding="utf-8"?>
<p:tagLst xmlns:a="http://schemas.openxmlformats.org/drawingml/2006/main" xmlns:r="http://schemas.openxmlformats.org/officeDocument/2006/relationships" xmlns:p="http://schemas.openxmlformats.org/presentationml/2006/main">
  <p:tag name="OTLMARKERSHAPE" val="OTL"/>
</p:tagLst>
</file>

<file path=ppt/tags/tag113.xml><?xml version="1.0" encoding="utf-8"?>
<p:tagLst xmlns:a="http://schemas.openxmlformats.org/drawingml/2006/main" xmlns:r="http://schemas.openxmlformats.org/officeDocument/2006/relationships" xmlns:p="http://schemas.openxmlformats.org/presentationml/2006/main">
  <p:tag name="OTLMARKERSHAPE" val="OTL"/>
</p:tagLst>
</file>

<file path=ppt/tags/tag114.xml><?xml version="1.0" encoding="utf-8"?>
<p:tagLst xmlns:a="http://schemas.openxmlformats.org/drawingml/2006/main" xmlns:r="http://schemas.openxmlformats.org/officeDocument/2006/relationships" xmlns:p="http://schemas.openxmlformats.org/presentationml/2006/main">
  <p:tag name="OTLMARKERSHAPE" val="OTL"/>
</p:tagLst>
</file>

<file path=ppt/tags/tag115.xml><?xml version="1.0" encoding="utf-8"?>
<p:tagLst xmlns:a="http://schemas.openxmlformats.org/drawingml/2006/main" xmlns:r="http://schemas.openxmlformats.org/officeDocument/2006/relationships" xmlns:p="http://schemas.openxmlformats.org/presentationml/2006/main">
  <p:tag name="OTLMARKERSHAPE" val="OTL"/>
</p:tagLst>
</file>

<file path=ppt/tags/tag116.xml><?xml version="1.0" encoding="utf-8"?>
<p:tagLst xmlns:a="http://schemas.openxmlformats.org/drawingml/2006/main" xmlns:r="http://schemas.openxmlformats.org/officeDocument/2006/relationships" xmlns:p="http://schemas.openxmlformats.org/presentationml/2006/main">
  <p:tag name="OTLMARKERSHAPE" val="OTL"/>
</p:tagLst>
</file>

<file path=ppt/tags/tag117.xml><?xml version="1.0" encoding="utf-8"?>
<p:tagLst xmlns:a="http://schemas.openxmlformats.org/drawingml/2006/main" xmlns:r="http://schemas.openxmlformats.org/officeDocument/2006/relationships" xmlns:p="http://schemas.openxmlformats.org/presentationml/2006/main">
  <p:tag name="OTLMARKERSHAPE" val="OTL"/>
</p:tagLst>
</file>

<file path=ppt/tags/tag118.xml><?xml version="1.0" encoding="utf-8"?>
<p:tagLst xmlns:a="http://schemas.openxmlformats.org/drawingml/2006/main" xmlns:r="http://schemas.openxmlformats.org/officeDocument/2006/relationships" xmlns:p="http://schemas.openxmlformats.org/presentationml/2006/main">
  <p:tag name="OTLMARKERSHAPE" val="OTL"/>
</p:tagLst>
</file>

<file path=ppt/tags/tag119.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20.xml><?xml version="1.0" encoding="utf-8"?>
<p:tagLst xmlns:a="http://schemas.openxmlformats.org/drawingml/2006/main" xmlns:r="http://schemas.openxmlformats.org/officeDocument/2006/relationships" xmlns:p="http://schemas.openxmlformats.org/presentationml/2006/main">
  <p:tag name="OTLMARKERSHAPE" val="OTL"/>
</p:tagLst>
</file>

<file path=ppt/tags/tag121.xml><?xml version="1.0" encoding="utf-8"?>
<p:tagLst xmlns:a="http://schemas.openxmlformats.org/drawingml/2006/main" xmlns:r="http://schemas.openxmlformats.org/officeDocument/2006/relationships" xmlns:p="http://schemas.openxmlformats.org/presentationml/2006/main">
  <p:tag name="OTLMARKERSHAPE" val="OTL"/>
</p:tagLst>
</file>

<file path=ppt/tags/tag122.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53.xml><?xml version="1.0" encoding="utf-8"?>
<p:tagLst xmlns:a="http://schemas.openxmlformats.org/drawingml/2006/main" xmlns:r="http://schemas.openxmlformats.org/officeDocument/2006/relationships" xmlns:p="http://schemas.openxmlformats.org/presentationml/2006/main">
  <p:tag name="OTLMARKERSHAPE" val="OTL"/>
</p:tagLst>
</file>

<file path=ppt/tags/tag54.xml><?xml version="1.0" encoding="utf-8"?>
<p:tagLst xmlns:a="http://schemas.openxmlformats.org/drawingml/2006/main" xmlns:r="http://schemas.openxmlformats.org/officeDocument/2006/relationships" xmlns:p="http://schemas.openxmlformats.org/presentationml/2006/main">
  <p:tag name="OTLMARKERSHAPE" val="OTL"/>
</p:tagLst>
</file>

<file path=ppt/tags/tag55.xml><?xml version="1.0" encoding="utf-8"?>
<p:tagLst xmlns:a="http://schemas.openxmlformats.org/drawingml/2006/main" xmlns:r="http://schemas.openxmlformats.org/officeDocument/2006/relationships" xmlns:p="http://schemas.openxmlformats.org/presentationml/2006/main">
  <p:tag name="OTLMARKERSHAPE" val="OTL"/>
</p:tagLst>
</file>

<file path=ppt/tags/tag56.xml><?xml version="1.0" encoding="utf-8"?>
<p:tagLst xmlns:a="http://schemas.openxmlformats.org/drawingml/2006/main" xmlns:r="http://schemas.openxmlformats.org/officeDocument/2006/relationships" xmlns:p="http://schemas.openxmlformats.org/presentationml/2006/main">
  <p:tag name="OTLMARKERSHAPE" val="OTL"/>
</p:tagLst>
</file>

<file path=ppt/tags/tag57.xml><?xml version="1.0" encoding="utf-8"?>
<p:tagLst xmlns:a="http://schemas.openxmlformats.org/drawingml/2006/main" xmlns:r="http://schemas.openxmlformats.org/officeDocument/2006/relationships" xmlns:p="http://schemas.openxmlformats.org/presentationml/2006/main">
  <p:tag name="OTLMARKERSHAPE" val="OTL"/>
</p:tagLst>
</file>

<file path=ppt/tags/tag58.xml><?xml version="1.0" encoding="utf-8"?>
<p:tagLst xmlns:a="http://schemas.openxmlformats.org/drawingml/2006/main" xmlns:r="http://schemas.openxmlformats.org/officeDocument/2006/relationships" xmlns:p="http://schemas.openxmlformats.org/presentationml/2006/main">
  <p:tag name="OTLMARKERSHAPE" val="OTL"/>
</p:tagLst>
</file>

<file path=ppt/tags/tag59.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60.xml><?xml version="1.0" encoding="utf-8"?>
<p:tagLst xmlns:a="http://schemas.openxmlformats.org/drawingml/2006/main" xmlns:r="http://schemas.openxmlformats.org/officeDocument/2006/relationships" xmlns:p="http://schemas.openxmlformats.org/presentationml/2006/main">
  <p:tag name="OTLMARKERSHAPE" val="OTL"/>
</p:tagLst>
</file>

<file path=ppt/tags/tag61.xml><?xml version="1.0" encoding="utf-8"?>
<p:tagLst xmlns:a="http://schemas.openxmlformats.org/drawingml/2006/main" xmlns:r="http://schemas.openxmlformats.org/officeDocument/2006/relationships" xmlns:p="http://schemas.openxmlformats.org/presentationml/2006/main">
  <p:tag name="OTLMARKERSHAPE" val="OTL"/>
</p:tagLst>
</file>

<file path=ppt/tags/tag62.xml><?xml version="1.0" encoding="utf-8"?>
<p:tagLst xmlns:a="http://schemas.openxmlformats.org/drawingml/2006/main" xmlns:r="http://schemas.openxmlformats.org/officeDocument/2006/relationships" xmlns:p="http://schemas.openxmlformats.org/presentationml/2006/main">
  <p:tag name="OTLMARKERSHAPE" val="OTL"/>
</p:tagLst>
</file>

<file path=ppt/tags/tag63.xml><?xml version="1.0" encoding="utf-8"?>
<p:tagLst xmlns:a="http://schemas.openxmlformats.org/drawingml/2006/main" xmlns:r="http://schemas.openxmlformats.org/officeDocument/2006/relationships" xmlns:p="http://schemas.openxmlformats.org/presentationml/2006/main">
  <p:tag name="OTLMARKERSHAPE" val="OTL"/>
</p:tagLst>
</file>

<file path=ppt/tags/tag64.xml><?xml version="1.0" encoding="utf-8"?>
<p:tagLst xmlns:a="http://schemas.openxmlformats.org/drawingml/2006/main" xmlns:r="http://schemas.openxmlformats.org/officeDocument/2006/relationships" xmlns:p="http://schemas.openxmlformats.org/presentationml/2006/main">
  <p:tag name="OTLMARKERSHAPE" val="OTL"/>
</p:tagLst>
</file>

<file path=ppt/tags/tag65.xml><?xml version="1.0" encoding="utf-8"?>
<p:tagLst xmlns:a="http://schemas.openxmlformats.org/drawingml/2006/main" xmlns:r="http://schemas.openxmlformats.org/officeDocument/2006/relationships" xmlns:p="http://schemas.openxmlformats.org/presentationml/2006/main">
  <p:tag name="OTLMARKERSHAPE" val="OTL"/>
</p:tagLst>
</file>

<file path=ppt/tags/tag66.xml><?xml version="1.0" encoding="utf-8"?>
<p:tagLst xmlns:a="http://schemas.openxmlformats.org/drawingml/2006/main" xmlns:r="http://schemas.openxmlformats.org/officeDocument/2006/relationships" xmlns:p="http://schemas.openxmlformats.org/presentationml/2006/main">
  <p:tag name="OTLMARKERSHAPE" val="OTL"/>
</p:tagLst>
</file>

<file path=ppt/tags/tag67.xml><?xml version="1.0" encoding="utf-8"?>
<p:tagLst xmlns:a="http://schemas.openxmlformats.org/drawingml/2006/main" xmlns:r="http://schemas.openxmlformats.org/officeDocument/2006/relationships" xmlns:p="http://schemas.openxmlformats.org/presentationml/2006/main">
  <p:tag name="OTLMARKERSHAPE" val="OTL"/>
</p:tagLst>
</file>

<file path=ppt/tags/tag68.xml><?xml version="1.0" encoding="utf-8"?>
<p:tagLst xmlns:a="http://schemas.openxmlformats.org/drawingml/2006/main" xmlns:r="http://schemas.openxmlformats.org/officeDocument/2006/relationships" xmlns:p="http://schemas.openxmlformats.org/presentationml/2006/main">
  <p:tag name="OTLMARKERSHAPE" val="OTL"/>
</p:tagLst>
</file>

<file path=ppt/tags/tag69.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70.xml><?xml version="1.0" encoding="utf-8"?>
<p:tagLst xmlns:a="http://schemas.openxmlformats.org/drawingml/2006/main" xmlns:r="http://schemas.openxmlformats.org/officeDocument/2006/relationships" xmlns:p="http://schemas.openxmlformats.org/presentationml/2006/main">
  <p:tag name="OTLMARKERSHAPE" val="OTL"/>
</p:tagLst>
</file>

<file path=ppt/tags/tag71.xml><?xml version="1.0" encoding="utf-8"?>
<p:tagLst xmlns:a="http://schemas.openxmlformats.org/drawingml/2006/main" xmlns:r="http://schemas.openxmlformats.org/officeDocument/2006/relationships" xmlns:p="http://schemas.openxmlformats.org/presentationml/2006/main">
  <p:tag name="OTLMARKERSHAPE" val="OTL"/>
</p:tagLst>
</file>

<file path=ppt/tags/tag72.xml><?xml version="1.0" encoding="utf-8"?>
<p:tagLst xmlns:a="http://schemas.openxmlformats.org/drawingml/2006/main" xmlns:r="http://schemas.openxmlformats.org/officeDocument/2006/relationships" xmlns:p="http://schemas.openxmlformats.org/presentationml/2006/main">
  <p:tag name="OTLMARKERSHAPE" val="OTL"/>
</p:tagLst>
</file>

<file path=ppt/tags/tag73.xml><?xml version="1.0" encoding="utf-8"?>
<p:tagLst xmlns:a="http://schemas.openxmlformats.org/drawingml/2006/main" xmlns:r="http://schemas.openxmlformats.org/officeDocument/2006/relationships" xmlns:p="http://schemas.openxmlformats.org/presentationml/2006/main">
  <p:tag name="OTLMARKERSHAPE" val="OTL"/>
</p:tagLst>
</file>

<file path=ppt/tags/tag74.xml><?xml version="1.0" encoding="utf-8"?>
<p:tagLst xmlns:a="http://schemas.openxmlformats.org/drawingml/2006/main" xmlns:r="http://schemas.openxmlformats.org/officeDocument/2006/relationships" xmlns:p="http://schemas.openxmlformats.org/presentationml/2006/main">
  <p:tag name="OTLMARKERSHAPE" val="OTL"/>
</p:tagLst>
</file>

<file path=ppt/tags/tag75.xml><?xml version="1.0" encoding="utf-8"?>
<p:tagLst xmlns:a="http://schemas.openxmlformats.org/drawingml/2006/main" xmlns:r="http://schemas.openxmlformats.org/officeDocument/2006/relationships" xmlns:p="http://schemas.openxmlformats.org/presentationml/2006/main">
  <p:tag name="OTLMARKERSHAPE" val="OTL"/>
</p:tagLst>
</file>

<file path=ppt/tags/tag76.xml><?xml version="1.0" encoding="utf-8"?>
<p:tagLst xmlns:a="http://schemas.openxmlformats.org/drawingml/2006/main" xmlns:r="http://schemas.openxmlformats.org/officeDocument/2006/relationships" xmlns:p="http://schemas.openxmlformats.org/presentationml/2006/main">
  <p:tag name="OTLMARKERSHAPE" val="OTL"/>
</p:tagLst>
</file>

<file path=ppt/tags/tag77.xml><?xml version="1.0" encoding="utf-8"?>
<p:tagLst xmlns:a="http://schemas.openxmlformats.org/drawingml/2006/main" xmlns:r="http://schemas.openxmlformats.org/officeDocument/2006/relationships" xmlns:p="http://schemas.openxmlformats.org/presentationml/2006/main">
  <p:tag name="OTLMARKERSHAPE" val="OTL"/>
</p:tagLst>
</file>

<file path=ppt/tags/tag78.xml><?xml version="1.0" encoding="utf-8"?>
<p:tagLst xmlns:a="http://schemas.openxmlformats.org/drawingml/2006/main" xmlns:r="http://schemas.openxmlformats.org/officeDocument/2006/relationships" xmlns:p="http://schemas.openxmlformats.org/presentationml/2006/main">
  <p:tag name="OTLMARKERSHAPE" val="OTL"/>
</p:tagLst>
</file>

<file path=ppt/tags/tag79.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Lst>
</file>

<file path=ppt/tags/tag80.xml><?xml version="1.0" encoding="utf-8"?>
<p:tagLst xmlns:a="http://schemas.openxmlformats.org/drawingml/2006/main" xmlns:r="http://schemas.openxmlformats.org/officeDocument/2006/relationships" xmlns:p="http://schemas.openxmlformats.org/presentationml/2006/main">
  <p:tag name="OTLMARKERSHAPE" val="OTL"/>
</p:tagLst>
</file>

<file path=ppt/tags/tag81.xml><?xml version="1.0" encoding="utf-8"?>
<p:tagLst xmlns:a="http://schemas.openxmlformats.org/drawingml/2006/main" xmlns:r="http://schemas.openxmlformats.org/officeDocument/2006/relationships" xmlns:p="http://schemas.openxmlformats.org/presentationml/2006/main">
  <p:tag name="OTLMARKERSHAPE" val="OTL"/>
</p:tagLst>
</file>

<file path=ppt/tags/tag82.xml><?xml version="1.0" encoding="utf-8"?>
<p:tagLst xmlns:a="http://schemas.openxmlformats.org/drawingml/2006/main" xmlns:r="http://schemas.openxmlformats.org/officeDocument/2006/relationships" xmlns:p="http://schemas.openxmlformats.org/presentationml/2006/main">
  <p:tag name="OTLMARKERSHAPE" val="OTL"/>
</p:tagLst>
</file>

<file path=ppt/tags/tag83.xml><?xml version="1.0" encoding="utf-8"?>
<p:tagLst xmlns:a="http://schemas.openxmlformats.org/drawingml/2006/main" xmlns:r="http://schemas.openxmlformats.org/officeDocument/2006/relationships" xmlns:p="http://schemas.openxmlformats.org/presentationml/2006/main">
  <p:tag name="OTLMARKERSHAPE" val="OTL"/>
</p:tagLst>
</file>

<file path=ppt/tags/tag84.xml><?xml version="1.0" encoding="utf-8"?>
<p:tagLst xmlns:a="http://schemas.openxmlformats.org/drawingml/2006/main" xmlns:r="http://schemas.openxmlformats.org/officeDocument/2006/relationships" xmlns:p="http://schemas.openxmlformats.org/presentationml/2006/main">
  <p:tag name="OTLMARKERSHAPE" val="OTL"/>
</p:tagLst>
</file>

<file path=ppt/tags/tag85.xml><?xml version="1.0" encoding="utf-8"?>
<p:tagLst xmlns:a="http://schemas.openxmlformats.org/drawingml/2006/main" xmlns:r="http://schemas.openxmlformats.org/officeDocument/2006/relationships" xmlns:p="http://schemas.openxmlformats.org/presentationml/2006/main">
  <p:tag name="OTLMARKERSHAPE" val="OTL"/>
</p:tagLst>
</file>

<file path=ppt/tags/tag86.xml><?xml version="1.0" encoding="utf-8"?>
<p:tagLst xmlns:a="http://schemas.openxmlformats.org/drawingml/2006/main" xmlns:r="http://schemas.openxmlformats.org/officeDocument/2006/relationships" xmlns:p="http://schemas.openxmlformats.org/presentationml/2006/main">
  <p:tag name="OTLMARKERSHAPE" val="OTL"/>
</p:tagLst>
</file>

<file path=ppt/tags/tag87.xml><?xml version="1.0" encoding="utf-8"?>
<p:tagLst xmlns:a="http://schemas.openxmlformats.org/drawingml/2006/main" xmlns:r="http://schemas.openxmlformats.org/officeDocument/2006/relationships" xmlns:p="http://schemas.openxmlformats.org/presentationml/2006/main">
  <p:tag name="OTLMARKERSHAPE" val="OTL"/>
</p:tagLst>
</file>

<file path=ppt/tags/tag88.xml><?xml version="1.0" encoding="utf-8"?>
<p:tagLst xmlns:a="http://schemas.openxmlformats.org/drawingml/2006/main" xmlns:r="http://schemas.openxmlformats.org/officeDocument/2006/relationships" xmlns:p="http://schemas.openxmlformats.org/presentationml/2006/main">
  <p:tag name="OTLMARKERSHAPE" val="OTL"/>
</p:tagLst>
</file>

<file path=ppt/tags/tag89.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Lst>
</file>

<file path=ppt/tags/tag90.xml><?xml version="1.0" encoding="utf-8"?>
<p:tagLst xmlns:a="http://schemas.openxmlformats.org/drawingml/2006/main" xmlns:r="http://schemas.openxmlformats.org/officeDocument/2006/relationships" xmlns:p="http://schemas.openxmlformats.org/presentationml/2006/main">
  <p:tag name="OTLMARKERSHAPE" val="OTL"/>
</p:tagLst>
</file>

<file path=ppt/tags/tag91.xml><?xml version="1.0" encoding="utf-8"?>
<p:tagLst xmlns:a="http://schemas.openxmlformats.org/drawingml/2006/main" xmlns:r="http://schemas.openxmlformats.org/officeDocument/2006/relationships" xmlns:p="http://schemas.openxmlformats.org/presentationml/2006/main">
  <p:tag name="OTLMARKERSHAPE" val="OTL"/>
</p:tagLst>
</file>

<file path=ppt/tags/tag92.xml><?xml version="1.0" encoding="utf-8"?>
<p:tagLst xmlns:a="http://schemas.openxmlformats.org/drawingml/2006/main" xmlns:r="http://schemas.openxmlformats.org/officeDocument/2006/relationships" xmlns:p="http://schemas.openxmlformats.org/presentationml/2006/main">
  <p:tag name="OTLMARKERSHAPE" val="OTL"/>
</p:tagLst>
</file>

<file path=ppt/tags/tag93.xml><?xml version="1.0" encoding="utf-8"?>
<p:tagLst xmlns:a="http://schemas.openxmlformats.org/drawingml/2006/main" xmlns:r="http://schemas.openxmlformats.org/officeDocument/2006/relationships" xmlns:p="http://schemas.openxmlformats.org/presentationml/2006/main">
  <p:tag name="OTLMARKERSHAPE" val="OTL"/>
</p:tagLst>
</file>

<file path=ppt/tags/tag94.xml><?xml version="1.0" encoding="utf-8"?>
<p:tagLst xmlns:a="http://schemas.openxmlformats.org/drawingml/2006/main" xmlns:r="http://schemas.openxmlformats.org/officeDocument/2006/relationships" xmlns:p="http://schemas.openxmlformats.org/presentationml/2006/main">
  <p:tag name="OTLMARKERSHAPE" val="OTL"/>
</p:tagLst>
</file>

<file path=ppt/tags/tag95.xml><?xml version="1.0" encoding="utf-8"?>
<p:tagLst xmlns:a="http://schemas.openxmlformats.org/drawingml/2006/main" xmlns:r="http://schemas.openxmlformats.org/officeDocument/2006/relationships" xmlns:p="http://schemas.openxmlformats.org/presentationml/2006/main">
  <p:tag name="OTLMARKERSHAPE" val="OTL"/>
</p:tagLst>
</file>

<file path=ppt/tags/tag96.xml><?xml version="1.0" encoding="utf-8"?>
<p:tagLst xmlns:a="http://schemas.openxmlformats.org/drawingml/2006/main" xmlns:r="http://schemas.openxmlformats.org/officeDocument/2006/relationships" xmlns:p="http://schemas.openxmlformats.org/presentationml/2006/main">
  <p:tag name="OTLMARKERSHAPE" val="OTL"/>
</p:tagLst>
</file>

<file path=ppt/tags/tag97.xml><?xml version="1.0" encoding="utf-8"?>
<p:tagLst xmlns:a="http://schemas.openxmlformats.org/drawingml/2006/main" xmlns:r="http://schemas.openxmlformats.org/officeDocument/2006/relationships" xmlns:p="http://schemas.openxmlformats.org/presentationml/2006/main">
  <p:tag name="OTLMARKERSHAPE" val="OTL"/>
</p:tagLst>
</file>

<file path=ppt/tags/tag98.xml><?xml version="1.0" encoding="utf-8"?>
<p:tagLst xmlns:a="http://schemas.openxmlformats.org/drawingml/2006/main" xmlns:r="http://schemas.openxmlformats.org/officeDocument/2006/relationships" xmlns:p="http://schemas.openxmlformats.org/presentationml/2006/main">
  <p:tag name="OTLMARKERSHAPE" val="OTL"/>
</p:tagLst>
</file>

<file path=ppt/tags/tag99.xml><?xml version="1.0" encoding="utf-8"?>
<p:tagLst xmlns:a="http://schemas.openxmlformats.org/drawingml/2006/main" xmlns:r="http://schemas.openxmlformats.org/officeDocument/2006/relationships" xmlns:p="http://schemas.openxmlformats.org/presentationml/2006/main">
  <p:tag name="OTLMARKERSHAPE" val="OTL"/>
</p:tagLst>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2069</TotalTime>
  <Words>1113</Words>
  <Application>Microsoft Macintosh PowerPoint</Application>
  <PresentationFormat>On-screen Show (4:3)</PresentationFormat>
  <Paragraphs>278</Paragraphs>
  <Slides>39</Slides>
  <Notes>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 Ready or Not? OER workshops at 3 South African Universities</vt:lpstr>
      <vt:lpstr>PowerPoint Presentation</vt:lpstr>
      <vt:lpstr>PowerPoint Presentation</vt:lpstr>
      <vt:lpstr>PowerPoint Presentation</vt:lpstr>
      <vt:lpstr>Research into the Social and Cultural acceptability of Open Educational Resources (OER) in the Global South (South Africa) </vt:lpstr>
      <vt:lpstr> Research question/questions </vt:lpstr>
      <vt:lpstr>South Africa/India comparison</vt:lpstr>
      <vt:lpstr>Development and data collection</vt:lpstr>
      <vt:lpstr>Timeline</vt:lpstr>
      <vt:lpstr>Selecting South African institutional partners</vt:lpstr>
      <vt:lpstr>South Africa</vt:lpstr>
      <vt:lpstr>PowerPoint Presentation</vt:lpstr>
      <vt:lpstr>Selecting institutional partners</vt:lpstr>
      <vt:lpstr>Management styles</vt:lpstr>
      <vt:lpstr>South African institutions</vt:lpstr>
      <vt:lpstr>Methodology</vt:lpstr>
      <vt:lpstr>Maulana Azad National Urdu University</vt:lpstr>
      <vt:lpstr>PowerPoint Presentation</vt:lpstr>
      <vt:lpstr>Conduct workshops and interviews and administer surveys.</vt:lpstr>
      <vt:lpstr>PowerPoint Presentation</vt:lpstr>
      <vt:lpstr>UCT expectations and challenges</vt:lpstr>
      <vt:lpstr>University of Cape Town: Part 1</vt:lpstr>
      <vt:lpstr>University of Cape Town: Part 2</vt:lpstr>
      <vt:lpstr>University of Cape Town : WHO</vt:lpstr>
      <vt:lpstr>South African institutions</vt:lpstr>
      <vt:lpstr>Fort Hare expectations and challenges</vt:lpstr>
      <vt:lpstr>Fort Hare Day 1(9.30am)</vt:lpstr>
      <vt:lpstr>Fort Hare Day 1(10.30 am)</vt:lpstr>
      <vt:lpstr>Fort Hare</vt:lpstr>
      <vt:lpstr>South African institutions</vt:lpstr>
      <vt:lpstr>UNISA expectations and challenges</vt:lpstr>
      <vt:lpstr>University of South Africa</vt:lpstr>
      <vt:lpstr>University of South Africa</vt:lpstr>
      <vt:lpstr>Attitude Survey</vt:lpstr>
      <vt:lpstr>Attitudes Survey</vt:lpstr>
      <vt:lpstr>PowerPoint Presentation</vt:lpstr>
      <vt:lpstr>PowerPoint Presentation</vt:lpstr>
      <vt:lpstr>Next 7 months</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Igor Lesko</cp:lastModifiedBy>
  <cp:revision>86</cp:revision>
  <dcterms:created xsi:type="dcterms:W3CDTF">2015-04-07T07:32:29Z</dcterms:created>
  <dcterms:modified xsi:type="dcterms:W3CDTF">2015-05-06T09:37:25Z</dcterms:modified>
</cp:coreProperties>
</file>