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9"/>
  </p:notesMasterIdLst>
  <p:sldIdLst>
    <p:sldId id="338" r:id="rId2"/>
    <p:sldId id="340" r:id="rId3"/>
    <p:sldId id="341" r:id="rId4"/>
    <p:sldId id="337"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6" r:id="rId7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0284" autoAdjust="0"/>
  </p:normalViewPr>
  <p:slideViewPr>
    <p:cSldViewPr>
      <p:cViewPr varScale="1">
        <p:scale>
          <a:sx n="55" d="100"/>
          <a:sy n="55" d="100"/>
        </p:scale>
        <p:origin x="-1710"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BE2E6C-78AC-48A4-B4BE-BCD29FE01BBB}" type="datetimeFigureOut">
              <a:rPr lang="en-ZA" smtClean="0"/>
              <a:t>2013/02/18</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802D67-69A9-4F16-9A08-CFD3CAD02C6C}" type="slidenum">
              <a:rPr lang="en-ZA" smtClean="0"/>
              <a:t>‹#›</a:t>
            </a:fld>
            <a:endParaRPr lang="en-ZA"/>
          </a:p>
        </p:txBody>
      </p:sp>
    </p:spTree>
    <p:extLst>
      <p:ext uri="{BB962C8B-B14F-4D97-AF65-F5344CB8AC3E}">
        <p14:creationId xmlns:p14="http://schemas.microsoft.com/office/powerpoint/2010/main" val="757738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khanacademy.org/"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www.khanacademy.org/about/tos"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ocw.mit.edu/course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ocw.jhsph.edu/"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oerafrica.org/healthoer/Home/FindOER/tabid/1862/Default.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biologycourses.co.uk/"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eb.knust.edu.gh/oer/pages/index.php?siteid=knustoer&amp;page=find_material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open.umich.edu/education/med"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openattribute.com/"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s://chrome.google.com/webstore/detail/cegnlobohmoekpdicnplajegemnjbhgp" TargetMode="External"/><Relationship Id="rId4" Type="http://schemas.openxmlformats.org/officeDocument/2006/relationships/hyperlink" Target="https://chrome.google.com/webstore/detail/ohkidpebfeojnggafnkbafjpagnkgjak"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clearbits.net/"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creativecommons.org/licenses/by-nc/3.0/" TargetMode="External"/><Relationship Id="rId4" Type="http://schemas.openxmlformats.org/officeDocument/2006/relationships/hyperlink" Target="http://www.clearbits.net/about/content_license_policy"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publicdomainreview.org/"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archive.org/" TargetMode="External"/><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hyperlink" Target="http://blog.archive.org/" TargetMode="External"/><Relationship Id="rId4" Type="http://schemas.openxmlformats.org/officeDocument/2006/relationships/hyperlink" Target="http://www.archive.org/about/terms.php" TargetMode="Externa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openclipart.org/"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openclipart.org/policies" TargetMode="External"/><Relationship Id="rId4" Type="http://schemas.openxmlformats.org/officeDocument/2006/relationships/hyperlink" Target="http://creativecommons.org/publicdomain/zero/1.0/" TargetMode="Externa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info.yahoo.com/copyright/us/details.html" TargetMode="External"/><Relationship Id="rId3" Type="http://schemas.openxmlformats.org/officeDocument/2006/relationships/hyperlink" Target="http://www.flickr.com/" TargetMode="External"/><Relationship Id="rId7" Type="http://schemas.openxmlformats.org/officeDocument/2006/relationships/hyperlink" Target="http://www.flickr.com/creativecommons/" TargetMode="External"/><Relationship Id="rId2" Type="http://schemas.openxmlformats.org/officeDocument/2006/relationships/slide" Target="../slides/slide24.xml"/><Relationship Id="rId1" Type="http://schemas.openxmlformats.org/officeDocument/2006/relationships/notesMaster" Target="../notesMasters/notesMaster1.xml"/><Relationship Id="rId6" Type="http://schemas.openxmlformats.org/officeDocument/2006/relationships/hyperlink" Target="http://creativecommons.org/licenses/by-sa/2.0/" TargetMode="External"/><Relationship Id="rId5" Type="http://schemas.openxmlformats.org/officeDocument/2006/relationships/hyperlink" Target="http://www.flickr.com/photos/schmich/" TargetMode="External"/><Relationship Id="rId10" Type="http://schemas.openxmlformats.org/officeDocument/2006/relationships/hyperlink" Target="http://www.flickr.com/search/?l=cc&amp;mt=all&amp;adv=1&amp;w=all&amp;q=operating+surgery+medical&amp;m=text" TargetMode="External"/><Relationship Id="rId4" Type="http://schemas.openxmlformats.org/officeDocument/2006/relationships/hyperlink" Target="http://www.flickr.com/photos/schmich/226947775/" TargetMode="External"/><Relationship Id="rId9" Type="http://schemas.openxmlformats.org/officeDocument/2006/relationships/hyperlink" Target="http://www.flickr.com/photos/tags/medical/clusters/hospital-doctor-medicine/"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compfight.com/"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compfight.com/faq"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zoo-m.com/flickr-storm/"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airtightinteractive.com/projects/related_tag_browser/app/"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taggalaxy.de/"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labs.ideeinc.com/multicolr/"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pixabay.com/" TargetMode="External"/><Relationship Id="rId2" Type="http://schemas.openxmlformats.org/officeDocument/2006/relationships/slide" Target="../slides/slide30.xml"/><Relationship Id="rId1" Type="http://schemas.openxmlformats.org/officeDocument/2006/relationships/notesMaster" Target="../notesMasters/notesMaster1.xml"/><Relationship Id="rId4" Type="http://schemas.openxmlformats.org/officeDocument/2006/relationships/hyperlink" Target="http://pixabay.com/en/service/terms/" TargetMode="Externa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picdrome.com/"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www.picdrome.com/index.php?/page/Disclaimer" TargetMode="Externa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4freephotos.com/"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www.4freephotos.com/terms.php"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google.ca/advanced_search"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www.google.com/imghp" TargetMode="Externa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alegriphotos.com/"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alegriphotos.com/terms.php" TargetMode="Externa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creativity103.com/"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creativity103.com/linktous.htm" TargetMode="Externa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openimages.eu/"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www.openimages.eu/about" TargetMode="Externa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images.wellcome.ac.uk/"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images.wellcome.ac.uk/indexplus/page/Terms+of+Use.html?" TargetMode="Externa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yale.edu/imaging/"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phil.cdc.gov/phil/home.asp"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phil.cdc.gov/phil/faq.asp" TargetMode="Externa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atlasophthalmology.com/atlas/frontpage.jsf?locale=en" TargetMode="External"/><Relationship Id="rId2" Type="http://schemas.openxmlformats.org/officeDocument/2006/relationships/slide" Target="../slides/slide39.xml"/><Relationship Id="rId1" Type="http://schemas.openxmlformats.org/officeDocument/2006/relationships/notesMaster" Target="../notesMasters/notesMaster1.xml"/><Relationship Id="rId5" Type="http://schemas.openxmlformats.org/officeDocument/2006/relationships/hyperlink" Target="mailto:michelson@t-online.de" TargetMode="External"/><Relationship Id="rId4" Type="http://schemas.openxmlformats.org/officeDocument/2006/relationships/hyperlink" Target="http://www.atlasophthalmology.com/atlas/text.jsf?node=7" TargetMode="Externa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anatline.nlm.nih.gov/"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www.nlm.nih.gov/copyright.html" TargetMode="Externa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biodidac.bio.uottawa.ca/" TargetMode="External"/><Relationship Id="rId2" Type="http://schemas.openxmlformats.org/officeDocument/2006/relationships/slide" Target="../slides/slide41.xml"/><Relationship Id="rId1" Type="http://schemas.openxmlformats.org/officeDocument/2006/relationships/notesMaster" Target="../notesMasters/notesMaster1.xml"/><Relationship Id="rId5" Type="http://schemas.openxmlformats.org/officeDocument/2006/relationships/hyperlink" Target="http://biodidac.bio.uottawa.ca/info/register.htm" TargetMode="External"/><Relationship Id="rId4" Type="http://schemas.openxmlformats.org/officeDocument/2006/relationships/hyperlink" Target="http://biodidac.bio.uottawa.ca/info/regles.htm" TargetMode="Externa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hardinmd.lib.uiowa.edu/gallery2public.html"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commons.wikimedia.org/wiki/Main_Page"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ikimediafoundation.org/wiki/Terms_of_Use" TargetMode="Externa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novel.utah.edu/" TargetMode="External"/><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hyperlink" Target="http://creativecommons.org/licenses/by-nc-nd/2.0/" TargetMode="Externa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www.opengraphicdesign.com/" TargetMode="External"/><Relationship Id="rId2" Type="http://schemas.openxmlformats.org/officeDocument/2006/relationships/slide" Target="../slides/slide44.xml"/><Relationship Id="rId1" Type="http://schemas.openxmlformats.org/officeDocument/2006/relationships/notesMaster" Target="../notesMasters/notesMaster1.xml"/><Relationship Id="rId4" Type="http://schemas.openxmlformats.org/officeDocument/2006/relationships/hyperlink" Target="http://www.opengraphicdesign.com/terms-of-use/" TargetMode="Externa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www.deviantart.com/" TargetMode="External"/><Relationship Id="rId2" Type="http://schemas.openxmlformats.org/officeDocument/2006/relationships/slide" Target="../slides/slide45.xml"/><Relationship Id="rId1" Type="http://schemas.openxmlformats.org/officeDocument/2006/relationships/notesMaster" Target="../notesMasters/notesMaster1.xml"/><Relationship Id="rId4" Type="http://schemas.openxmlformats.org/officeDocument/2006/relationships/hyperlink" Target="http://about.deviantart.com/policy/copyright/" TargetMode="Externa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dryicons.com/" TargetMode="External"/><Relationship Id="rId2" Type="http://schemas.openxmlformats.org/officeDocument/2006/relationships/slide" Target="../slides/slide46.xml"/><Relationship Id="rId1" Type="http://schemas.openxmlformats.org/officeDocument/2006/relationships/notesMaster" Target="../notesMasters/notesMaster1.xml"/><Relationship Id="rId5" Type="http://schemas.openxmlformats.org/officeDocument/2006/relationships/hyperlink" Target="http://dryicons.com/terms/" TargetMode="External"/><Relationship Id="rId4" Type="http://schemas.openxmlformats.org/officeDocument/2006/relationships/hyperlink" Target="http://dryicons.com/terms/free/" TargetMode="Externa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www.3dgurukul.com/"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www.cadyou.com/"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wiki.freebase.com/wiki/Data_source" TargetMode="External"/><Relationship Id="rId2" Type="http://schemas.openxmlformats.org/officeDocument/2006/relationships/slide" Target="../slides/slide49.xml"/><Relationship Id="rId1" Type="http://schemas.openxmlformats.org/officeDocument/2006/relationships/notesMaster" Target="../notesMasters/notesMaster1.xml"/><Relationship Id="rId5" Type="http://schemas.openxmlformats.org/officeDocument/2006/relationships/hyperlink" Target="http://www.freebase.com/policies/attribution" TargetMode="External"/><Relationship Id="rId4" Type="http://schemas.openxmlformats.org/officeDocument/2006/relationships/hyperlink" Target="http://creativecommons.org/licenses/by/2.5/" TargetMode="Externa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www.openstreetmap.org/" TargetMode="External"/><Relationship Id="rId2" Type="http://schemas.openxmlformats.org/officeDocument/2006/relationships/slide" Target="../slides/slide50.xml"/><Relationship Id="rId1" Type="http://schemas.openxmlformats.org/officeDocument/2006/relationships/notesMaster" Target="../notesMasters/notesMaster1.xml"/><Relationship Id="rId6" Type="http://schemas.openxmlformats.org/officeDocument/2006/relationships/hyperlink" Target="http://creativecommons.org/licenses/by-sa/2.0/" TargetMode="External"/><Relationship Id="rId5" Type="http://schemas.openxmlformats.org/officeDocument/2006/relationships/hyperlink" Target="http://opendatacommons.org/licenses/odbl/1.0/" TargetMode="External"/><Relationship Id="rId4" Type="http://schemas.openxmlformats.org/officeDocument/2006/relationships/hyperlink" Target="http://opendatacommons.org/licenses/odbl/" TargetMode="Externa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sagebase.org/commons/"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academicearth.org/" TargetMode="External"/><Relationship Id="rId2" Type="http://schemas.openxmlformats.org/officeDocument/2006/relationships/slide" Target="../slides/slide52.xml"/><Relationship Id="rId1" Type="http://schemas.openxmlformats.org/officeDocument/2006/relationships/notesMaster" Target="../notesMasters/notesMaster1.xml"/><Relationship Id="rId4" Type="http://schemas.openxmlformats.org/officeDocument/2006/relationships/hyperlink" Target="http://academicearth.org/pages/terms-of-use"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arch.creativecommons.org/"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www.khanacademy.org/about/tos"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www.open-video.org/" TargetMode="External"/><Relationship Id="rId2" Type="http://schemas.openxmlformats.org/officeDocument/2006/relationships/slide" Target="../slides/slide54.xml"/><Relationship Id="rId1" Type="http://schemas.openxmlformats.org/officeDocument/2006/relationships/notesMaster" Target="../notesMasters/notesMaster1.xml"/><Relationship Id="rId5" Type="http://schemas.openxmlformats.org/officeDocument/2006/relationships/hyperlink" Target="http://education-copyright.org/using-videos-from-the-internet-in-education/" TargetMode="External"/><Relationship Id="rId4" Type="http://schemas.openxmlformats.org/officeDocument/2006/relationships/hyperlink" Target="http://www.open-video.org/project_info.php" TargetMode="Externa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blocsonic.com/" TargetMode="External"/><Relationship Id="rId2" Type="http://schemas.openxmlformats.org/officeDocument/2006/relationships/slide" Target="../slides/slide55.xml"/><Relationship Id="rId1" Type="http://schemas.openxmlformats.org/officeDocument/2006/relationships/notesMaster" Target="../notesMasters/notesMaster1.xml"/><Relationship Id="rId4" Type="http://schemas.openxmlformats.org/officeDocument/2006/relationships/hyperlink" Target="http://creativecommons.org/licenses/by-nc-nd/3.0/" TargetMode="Externa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www.sintel.org/about/" TargetMode="External"/><Relationship Id="rId2" Type="http://schemas.openxmlformats.org/officeDocument/2006/relationships/slide" Target="../slides/slide56.xml"/><Relationship Id="rId1" Type="http://schemas.openxmlformats.org/officeDocument/2006/relationships/notesMaster" Target="../notesMasters/notesMaster1.xml"/><Relationship Id="rId4" Type="http://schemas.openxmlformats.org/officeDocument/2006/relationships/hyperlink" Target="http://www.sintel.org/download" TargetMode="Externa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currency.medicine.dal.ca/video.htm"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http://www.freesound.org/" TargetMode="External"/><Relationship Id="rId2" Type="http://schemas.openxmlformats.org/officeDocument/2006/relationships/slide" Target="../slides/slide58.xml"/><Relationship Id="rId1" Type="http://schemas.openxmlformats.org/officeDocument/2006/relationships/notesMaster" Target="../notesMasters/notesMaster1.xml"/><Relationship Id="rId4" Type="http://schemas.openxmlformats.org/officeDocument/2006/relationships/hyperlink" Target="http://www.freesound.org/help/faq/" TargetMode="Externa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freemusicarchive.org/" TargetMode="External"/><Relationship Id="rId2" Type="http://schemas.openxmlformats.org/officeDocument/2006/relationships/slide" Target="../slides/slide59.xml"/><Relationship Id="rId1" Type="http://schemas.openxmlformats.org/officeDocument/2006/relationships/notesMaster" Target="../notesMasters/notesMaster1.xml"/><Relationship Id="rId4" Type="http://schemas.openxmlformats.org/officeDocument/2006/relationships/hyperlink" Target="http://freemusicarchive.org/Terms_of_Use" TargetMode="External"/></Relationships>
</file>

<file path=ppt/notesSlides/_rels/notesSlide57.xml.rels><?xml version="1.0" encoding="UTF-8" standalone="yes"?>
<Relationships xmlns="http://schemas.openxmlformats.org/package/2006/relationships"><Relationship Id="rId3" Type="http://schemas.openxmlformats.org/officeDocument/2006/relationships/hyperlink" Target="http://www.jamendo.com/en/" TargetMode="External"/><Relationship Id="rId2" Type="http://schemas.openxmlformats.org/officeDocument/2006/relationships/slide" Target="../slides/slide60.xml"/><Relationship Id="rId1" Type="http://schemas.openxmlformats.org/officeDocument/2006/relationships/notesMaster" Target="../notesMasters/notesMaster1.xml"/><Relationship Id="rId5" Type="http://schemas.openxmlformats.org/officeDocument/2006/relationships/hyperlink" Target="http://www.jamendo.com/en/cgu_user" TargetMode="External"/><Relationship Id="rId4" Type="http://schemas.openxmlformats.org/officeDocument/2006/relationships/hyperlink" Target="http://www.jamendo.com/en/creativecommons" TargetMode="External"/></Relationships>
</file>

<file path=ppt/notesSlides/_rels/notesSlide58.xml.rels><?xml version="1.0" encoding="UTF-8" standalone="yes"?>
<Relationships xmlns="http://schemas.openxmlformats.org/package/2006/relationships"><Relationship Id="rId3" Type="http://schemas.openxmlformats.org/officeDocument/2006/relationships/hyperlink" Target="http://ccmixter.org/about"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3" Type="http://schemas.openxmlformats.org/officeDocument/2006/relationships/hyperlink" Target="http://www.freeloops.com/" TargetMode="External"/><Relationship Id="rId2" Type="http://schemas.openxmlformats.org/officeDocument/2006/relationships/slide" Target="../slides/slide62.xml"/><Relationship Id="rId1" Type="http://schemas.openxmlformats.org/officeDocument/2006/relationships/notesMaster" Target="../notesMasters/notesMaster1.xml"/><Relationship Id="rId4" Type="http://schemas.openxmlformats.org/officeDocument/2006/relationships/hyperlink" Target="http://www.freeloops.com/freeloops/license.phtml"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healcentral.org/"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3" Type="http://schemas.openxmlformats.org/officeDocument/2006/relationships/hyperlink" Target="http://www.intratext.com/" TargetMode="External"/><Relationship Id="rId2" Type="http://schemas.openxmlformats.org/officeDocument/2006/relationships/slide" Target="../slides/slide63.xml"/><Relationship Id="rId1" Type="http://schemas.openxmlformats.org/officeDocument/2006/relationships/notesMaster" Target="../notesMasters/notesMaster1.xml"/><Relationship Id="rId4" Type="http://schemas.openxmlformats.org/officeDocument/2006/relationships/hyperlink" Target="http://www.intratext.com/info/copyENG.htm" TargetMode="Externa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www.feedbooks.com/publicdomain" TargetMode="External"/><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3" Type="http://schemas.openxmlformats.org/officeDocument/2006/relationships/hyperlink" Target="http://sourceforge.net/" TargetMode="External"/><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ocw.mit.edu/index.htm"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3" Type="http://schemas.openxmlformats.org/officeDocument/2006/relationships/hyperlink" Target="http://www.ocwconsortium.org/en/courses/search" TargetMode="External"/><Relationship Id="rId2" Type="http://schemas.openxmlformats.org/officeDocument/2006/relationships/slide" Target="../slides/slide67.xml"/><Relationship Id="rId1" Type="http://schemas.openxmlformats.org/officeDocument/2006/relationships/notesMaster" Target="../notesMasters/notesMaster1.xml"/><Relationship Id="rId4" Type="http://schemas.openxmlformats.org/officeDocument/2006/relationships/hyperlink" Target="http://www.ocwconsortium.org/en/members/members" TargetMode="Externa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www.oercommons.org/"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3" Type="http://schemas.openxmlformats.org/officeDocument/2006/relationships/hyperlink" Target="http://cnx.org/"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3" Type="http://schemas.openxmlformats.org/officeDocument/2006/relationships/hyperlink" Target="http://opencontent.uct.ac.za/"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3" Type="http://schemas.openxmlformats.org/officeDocument/2006/relationships/hyperlink" Target="http://xkcd.com/" TargetMode="External"/><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brownsharpie.courtneygibbons.org/" TargetMode="External"/><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virtualpatients.eu/referatory/"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3" Type="http://schemas.openxmlformats.org/officeDocument/2006/relationships/hyperlink" Target="http://abstrusegoose.com/" TargetMode="External"/><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3" Type="http://schemas.openxmlformats.org/officeDocument/2006/relationships/hyperlink" Target="http://www.lukesurl.com/about" TargetMode="External"/><Relationship Id="rId2" Type="http://schemas.openxmlformats.org/officeDocument/2006/relationships/slide" Target="../slides/slide74.xml"/><Relationship Id="rId1" Type="http://schemas.openxmlformats.org/officeDocument/2006/relationships/notesMaster" Target="../notesMasters/notesMaster1.xml"/><Relationship Id="rId4" Type="http://schemas.openxmlformats.org/officeDocument/2006/relationships/hyperlink" Target="http://creativecommons.org/licenses/by-nc-sa/2.0/uk/" TargetMode="External"/></Relationships>
</file>

<file path=ppt/notesSlides/_rels/notesSlide72.xml.rels><?xml version="1.0" encoding="UTF-8" standalone="yes"?>
<Relationships xmlns="http://schemas.openxmlformats.org/package/2006/relationships"><Relationship Id="rId3" Type="http://schemas.openxmlformats.org/officeDocument/2006/relationships/hyperlink" Target="http://www.frustratedbunny.com/" TargetMode="External"/><Relationship Id="rId2" Type="http://schemas.openxmlformats.org/officeDocument/2006/relationships/slide" Target="../slides/slide75.xml"/><Relationship Id="rId1" Type="http://schemas.openxmlformats.org/officeDocument/2006/relationships/notesMaster" Target="../notesMasters/notesMaster1.xml"/><Relationship Id="rId5" Type="http://schemas.openxmlformats.org/officeDocument/2006/relationships/hyperlink" Target="http://education-copyright.org/list-of-open-licensed-cartoons/" TargetMode="External"/><Relationship Id="rId4" Type="http://schemas.openxmlformats.org/officeDocument/2006/relationships/hyperlink" Target="http://creativecommons.org/licenses/by-nc-nd/3.0/" TargetMode="External"/></Relationships>
</file>

<file path=ppt/notesSlides/_rels/notesSlide73.xml.rels><?xml version="1.0" encoding="UTF-8" standalone="yes"?>
<Relationships xmlns="http://schemas.openxmlformats.org/package/2006/relationships"><Relationship Id="rId3" Type="http://schemas.openxmlformats.org/officeDocument/2006/relationships/hyperlink" Target="http://www.bitstrips.com/" TargetMode="External"/><Relationship Id="rId2" Type="http://schemas.openxmlformats.org/officeDocument/2006/relationships/slide" Target="../slides/slide76.xml"/><Relationship Id="rId1" Type="http://schemas.openxmlformats.org/officeDocument/2006/relationships/notesMaster" Target="../notesMasters/notesMaster1.xml"/><Relationship Id="rId4" Type="http://schemas.openxmlformats.org/officeDocument/2006/relationships/hyperlink" Target="http://www.bitstrips.com/terms.php"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ck12.org/flexboo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academicearth.org/"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academicearth.org/pages/terms-of-use" TargetMode="External"/><Relationship Id="rId4" Type="http://schemas.openxmlformats.org/officeDocument/2006/relationships/hyperlink" Target="http://academicearth.org/subjects/medicin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http://www.oer-quality.org/clearinghouse/browse/</a:t>
            </a:r>
          </a:p>
          <a:p>
            <a:endParaRPr lang="en-ZA" dirty="0" smtClean="0"/>
          </a:p>
          <a:p>
            <a:endParaRPr lang="en-ZA" dirty="0"/>
          </a:p>
        </p:txBody>
      </p:sp>
      <p:sp>
        <p:nvSpPr>
          <p:cNvPr id="4" name="Slide Number Placeholder 3"/>
          <p:cNvSpPr>
            <a:spLocks noGrp="1"/>
          </p:cNvSpPr>
          <p:nvPr>
            <p:ph type="sldNum" sz="quarter" idx="10"/>
          </p:nvPr>
        </p:nvSpPr>
        <p:spPr/>
        <p:txBody>
          <a:bodyPr/>
          <a:lstStyle/>
          <a:p>
            <a:fld id="{D0802D67-69A9-4F16-9A08-CFD3CAD02C6C}" type="slidenum">
              <a:rPr lang="en-ZA" smtClean="0"/>
              <a:t>3</a:t>
            </a:fld>
            <a:endParaRPr lang="en-ZA"/>
          </a:p>
        </p:txBody>
      </p:sp>
    </p:spTree>
    <p:extLst>
      <p:ext uri="{BB962C8B-B14F-4D97-AF65-F5344CB8AC3E}">
        <p14:creationId xmlns:p14="http://schemas.microsoft.com/office/powerpoint/2010/main" val="15747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http://www.khanacademy.org/</a:t>
            </a:r>
            <a:r>
              <a:rPr lang="en-ZA" baseline="0" dirty="0" smtClean="0"/>
              <a:t> </a:t>
            </a:r>
          </a:p>
          <a:p>
            <a:endParaRPr lang="en-ZA" dirty="0" smtClean="0"/>
          </a:p>
          <a:p>
            <a:r>
              <a:rPr lang="en-ZA" dirty="0" smtClean="0"/>
              <a:t>This site’s resources</a:t>
            </a:r>
            <a:r>
              <a:rPr lang="en-ZA" baseline="0" dirty="0" smtClean="0"/>
              <a:t> covers a wide range of topics and caters for all educational levels – all the videos are free to use and you need to check each video you wish to use. Healthcare and medicine section can be found at </a:t>
            </a:r>
            <a:r>
              <a:rPr lang="en-ZA" dirty="0" smtClean="0">
                <a:hlinkClick r:id="rId3"/>
              </a:rPr>
              <a:t>http://www.khanacademy.org/#healthcare-and-medicine</a:t>
            </a:r>
            <a:endParaRPr lang="en-ZA" dirty="0" smtClean="0"/>
          </a:p>
          <a:p>
            <a:endParaRPr lang="en-ZA" dirty="0" smtClean="0"/>
          </a:p>
          <a:p>
            <a:r>
              <a:rPr lang="en-ZA" dirty="0" smtClean="0"/>
              <a:t>Terms of use: </a:t>
            </a:r>
            <a:r>
              <a:rPr lang="en-ZA" dirty="0" smtClean="0">
                <a:hlinkClick r:id="rId4"/>
              </a:rPr>
              <a:t>http://www.khanacademy.org/about/tos</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13</a:t>
            </a:fld>
            <a:endParaRPr lang="en-ZA"/>
          </a:p>
        </p:txBody>
      </p:sp>
    </p:spTree>
    <p:extLst>
      <p:ext uri="{BB962C8B-B14F-4D97-AF65-F5344CB8AC3E}">
        <p14:creationId xmlns:p14="http://schemas.microsoft.com/office/powerpoint/2010/main" val="37936143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http://ocw.mit.edu/courses/#health-sciences-and-technology</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14</a:t>
            </a:fld>
            <a:endParaRPr lang="en-ZA"/>
          </a:p>
        </p:txBody>
      </p:sp>
    </p:spTree>
    <p:extLst>
      <p:ext uri="{BB962C8B-B14F-4D97-AF65-F5344CB8AC3E}">
        <p14:creationId xmlns:p14="http://schemas.microsoft.com/office/powerpoint/2010/main" val="4294510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http://ocw.jhsph.edu/</a:t>
            </a:r>
            <a:endParaRPr lang="en-ZA" dirty="0" smtClean="0"/>
          </a:p>
          <a:p>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effectLst/>
                <a:latin typeface="+mn-lt"/>
                <a:ea typeface="+mn-ea"/>
                <a:cs typeface="+mn-cs"/>
              </a:rPr>
              <a:t>The Johns Hopkins Bloomberg School of Public Health's OPENCOURSEWARE (OCW) project provides access to content of the School's most popular courses. As challenges to the world's health escalate daily, the School feels a moral imperative to provide equal and open access to information and knowledge about the obstacles to the public's health and their potential solutions.</a:t>
            </a:r>
          </a:p>
          <a:p>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15</a:t>
            </a:fld>
            <a:endParaRPr lang="en-ZA"/>
          </a:p>
        </p:txBody>
      </p:sp>
    </p:spTree>
    <p:extLst>
      <p:ext uri="{BB962C8B-B14F-4D97-AF65-F5344CB8AC3E}">
        <p14:creationId xmlns:p14="http://schemas.microsoft.com/office/powerpoint/2010/main" val="1419885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http://www.oerafrica.org/healthoer/Home/FindOER/tabid/1862/Default.aspx</a:t>
            </a:r>
            <a:endParaRPr lang="en-ZA" dirty="0" smtClean="0"/>
          </a:p>
          <a:p>
            <a:endParaRPr lang="en-ZA" dirty="0" smtClean="0"/>
          </a:p>
          <a:p>
            <a:r>
              <a:rPr lang="en-ZA" sz="1200" b="0" i="0" kern="1200" dirty="0" smtClean="0">
                <a:solidFill>
                  <a:schemeClr val="tx1"/>
                </a:solidFill>
                <a:effectLst/>
                <a:latin typeface="+mn-lt"/>
                <a:ea typeface="+mn-ea"/>
                <a:cs typeface="+mn-cs"/>
              </a:rPr>
              <a:t>The African Health OER Network website aims to be the primary place to find African-produced health OER.</a:t>
            </a:r>
          </a:p>
          <a:p>
            <a:endParaRPr lang="en-ZA" sz="1200" b="0" i="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16</a:t>
            </a:fld>
            <a:endParaRPr lang="en-ZA"/>
          </a:p>
        </p:txBody>
      </p:sp>
    </p:spTree>
    <p:extLst>
      <p:ext uri="{BB962C8B-B14F-4D97-AF65-F5344CB8AC3E}">
        <p14:creationId xmlns:p14="http://schemas.microsoft.com/office/powerpoint/2010/main" val="26307673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http://www.biologycourses.co.uk/</a:t>
            </a:r>
            <a:endParaRPr lang="en-ZA" dirty="0" smtClean="0"/>
          </a:p>
          <a:p>
            <a:endParaRPr lang="en-ZA" dirty="0" smtClean="0"/>
          </a:p>
          <a:p>
            <a:r>
              <a:rPr lang="en-ZA" sz="1200" b="0" i="0" kern="1200" dirty="0" smtClean="0">
                <a:solidFill>
                  <a:schemeClr val="tx1"/>
                </a:solidFill>
                <a:effectLst/>
                <a:latin typeface="+mn-lt"/>
                <a:ea typeface="+mn-ea"/>
                <a:cs typeface="+mn-cs"/>
              </a:rPr>
              <a:t>This UK-based </a:t>
            </a:r>
            <a:r>
              <a:rPr lang="en-ZA" sz="1200" b="1" i="0" kern="1200" dirty="0" smtClean="0">
                <a:solidFill>
                  <a:schemeClr val="tx1"/>
                </a:solidFill>
                <a:effectLst/>
                <a:latin typeface="+mn-lt"/>
                <a:ea typeface="+mn-ea"/>
                <a:cs typeface="+mn-cs"/>
              </a:rPr>
              <a:t>open education</a:t>
            </a:r>
            <a:r>
              <a:rPr lang="en-ZA" sz="1200" b="0" i="0" kern="1200" dirty="0" smtClean="0">
                <a:solidFill>
                  <a:schemeClr val="tx1"/>
                </a:solidFill>
                <a:effectLst/>
                <a:latin typeface="+mn-lt"/>
                <a:ea typeface="+mn-ea"/>
                <a:cs typeface="+mn-cs"/>
              </a:rPr>
              <a:t> website is funded by HEFCE as part of their national “Open Educational Resource Programme” Phase 3 run by the JISC and the HEA. This website contains biology resources or more specifically, Health and Life Science Open Educational Resources (HALSOERs). We have focused on medical science, biomedical science and forensic science, which are all degrees relevant to school and college students studying biology A level. Medical sciences as the name suggests often involves more human biology and medical-based subjects including toxicology and pathology perhaps. Biomedical science is a laboratory based discipline involved in methods of diagnosis and monitoring the effects of treatment by analysing tissues and samples. Forensic science is also a laboratory based discipline involving investigative approaches to analysing crime scenes.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17</a:t>
            </a:fld>
            <a:endParaRPr lang="en-ZA"/>
          </a:p>
        </p:txBody>
      </p:sp>
    </p:spTree>
    <p:extLst>
      <p:ext uri="{BB962C8B-B14F-4D97-AF65-F5344CB8AC3E}">
        <p14:creationId xmlns:p14="http://schemas.microsoft.com/office/powerpoint/2010/main" val="3602493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http://web.knust.edu.gh/oer/pages/index.php?siteid=knustoer&amp;page=find_materials</a:t>
            </a:r>
            <a:endParaRPr lang="en-ZA" dirty="0" smtClean="0"/>
          </a:p>
          <a:p>
            <a:endParaRPr lang="en-ZA" dirty="0" smtClean="0"/>
          </a:p>
          <a:p>
            <a:r>
              <a:rPr lang="en-ZA" sz="1200" b="0" i="0" kern="1200" dirty="0" smtClean="0">
                <a:solidFill>
                  <a:schemeClr val="tx1"/>
                </a:solidFill>
                <a:effectLst/>
                <a:latin typeface="+mn-lt"/>
                <a:ea typeface="+mn-ea"/>
                <a:cs typeface="+mn-cs"/>
              </a:rPr>
              <a:t>KNUST Open Educational Resources is an initiative of the Kwame Nkrumah University of Science and Technology that seeks to promote open learning through an open exploration that enables faculty, students and the global academic community to access open licensed educational resources to maximize the impact and reach of their scholarly work through open sharing.</a:t>
            </a:r>
          </a:p>
          <a:p>
            <a:r>
              <a:rPr lang="en-ZA" sz="1200" b="0" i="0" kern="1200" dirty="0" smtClean="0">
                <a:solidFill>
                  <a:schemeClr val="tx1"/>
                </a:solidFill>
                <a:effectLst/>
                <a:latin typeface="+mn-lt"/>
                <a:ea typeface="+mn-ea"/>
                <a:cs typeface="+mn-cs"/>
              </a:rPr>
              <a:t> </a:t>
            </a:r>
          </a:p>
          <a:p>
            <a:r>
              <a:rPr lang="en-ZA" sz="1200" b="0" i="0" kern="1200" dirty="0" smtClean="0">
                <a:solidFill>
                  <a:schemeClr val="tx1"/>
                </a:solidFill>
                <a:effectLst/>
                <a:latin typeface="+mn-lt"/>
                <a:ea typeface="+mn-ea"/>
                <a:cs typeface="+mn-cs"/>
              </a:rPr>
              <a:t>Available on this website are tools and resources to teach you about open education and you how you can be involved in this initiative. Learn how you can create OER with your own materials or use, "adapt" existing materials and publish works with appropriate licensing conditions. With collaborative support from other partner institutions involved in this growing international initiative, you will receive help in finding, using, creating and sharing openly licensed content.</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18</a:t>
            </a:fld>
            <a:endParaRPr lang="en-ZA"/>
          </a:p>
        </p:txBody>
      </p:sp>
    </p:spTree>
    <p:extLst>
      <p:ext uri="{BB962C8B-B14F-4D97-AF65-F5344CB8AC3E}">
        <p14:creationId xmlns:p14="http://schemas.microsoft.com/office/powerpoint/2010/main" val="4061445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http://open.umich.edu/education/med</a:t>
            </a:r>
            <a:endParaRPr lang="en-ZA" dirty="0" smtClean="0"/>
          </a:p>
          <a:p>
            <a:endParaRPr lang="en-ZA" dirty="0" smtClean="0"/>
          </a:p>
          <a:p>
            <a:r>
              <a:rPr lang="en-ZA" sz="1200" b="0" i="0" kern="1200" dirty="0" smtClean="0">
                <a:solidFill>
                  <a:schemeClr val="tx1"/>
                </a:solidFill>
                <a:effectLst/>
                <a:latin typeface="+mn-lt"/>
                <a:ea typeface="+mn-ea"/>
                <a:cs typeface="+mn-cs"/>
              </a:rPr>
              <a:t>The mission of the U-M Medical School is to educate students, physicians, and biomedical scholars and to provide a spectrum of comprehensive knowledge, research, patient care and service of the highest quality to the people of the State of Michigan and beyond.</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19</a:t>
            </a:fld>
            <a:endParaRPr lang="en-ZA"/>
          </a:p>
        </p:txBody>
      </p:sp>
    </p:spTree>
    <p:extLst>
      <p:ext uri="{BB962C8B-B14F-4D97-AF65-F5344CB8AC3E}">
        <p14:creationId xmlns:p14="http://schemas.microsoft.com/office/powerpoint/2010/main" val="1786313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http://openattribute.com/</a:t>
            </a:r>
            <a:endParaRPr lang="en-ZA" dirty="0" smtClean="0"/>
          </a:p>
          <a:p>
            <a:endParaRPr lang="en-ZA" dirty="0" smtClean="0"/>
          </a:p>
          <a:p>
            <a:r>
              <a:rPr lang="en-ZA" dirty="0" smtClean="0"/>
              <a:t>This </a:t>
            </a:r>
            <a:r>
              <a:rPr lang="en-ZA" baseline="0" dirty="0" smtClean="0"/>
              <a:t>add-on displays </a:t>
            </a:r>
            <a:r>
              <a:rPr lang="en-ZA" dirty="0" smtClean="0"/>
              <a:t>license and attribution information for Creative Commons licensed content – it is supported in Chrome,</a:t>
            </a:r>
            <a:r>
              <a:rPr lang="en-ZA" baseline="0" dirty="0" smtClean="0"/>
              <a:t> Firefox and Opera browsers.</a:t>
            </a:r>
            <a:endParaRPr lang="en-ZA" dirty="0" smtClean="0"/>
          </a:p>
          <a:p>
            <a:endParaRPr lang="en-ZA" dirty="0" smtClean="0"/>
          </a:p>
          <a:p>
            <a:r>
              <a:rPr lang="en-ZA" dirty="0" smtClean="0"/>
              <a:t>Firefox</a:t>
            </a:r>
            <a:r>
              <a:rPr lang="en-ZA" baseline="0" dirty="0" smtClean="0"/>
              <a:t>: </a:t>
            </a:r>
            <a:r>
              <a:rPr lang="en-ZA" dirty="0" smtClean="0"/>
              <a:t>https://addons.mozilla.org/en-US/firefox/addon/openattribute/?src=search</a:t>
            </a:r>
          </a:p>
          <a:p>
            <a:r>
              <a:rPr lang="en-ZA" dirty="0" smtClean="0"/>
              <a:t>Opera: https://addons.opera.com/en/addons/extensions/details/open-attribute/1.5/?display=en </a:t>
            </a:r>
          </a:p>
          <a:p>
            <a:r>
              <a:rPr lang="en-ZA" dirty="0" smtClean="0"/>
              <a:t>Chrome: </a:t>
            </a:r>
            <a:r>
              <a:rPr lang="en-ZA" dirty="0" smtClean="0">
                <a:hlinkClick r:id="rId4"/>
              </a:rPr>
              <a:t>https://chrome.google.com/webstore/detail/ohkidpebfeojnggafnkbafjpagnkgjak</a:t>
            </a:r>
            <a:endParaRPr lang="en-ZA" dirty="0" smtClean="0"/>
          </a:p>
          <a:p>
            <a:endParaRPr lang="en-ZA" dirty="0" smtClean="0"/>
          </a:p>
          <a:p>
            <a:r>
              <a:rPr lang="en-ZA" b="1" dirty="0" smtClean="0"/>
              <a:t>Open Attribute Link </a:t>
            </a:r>
          </a:p>
          <a:p>
            <a:r>
              <a:rPr lang="en-ZA" dirty="0" smtClean="0"/>
              <a:t>This add</a:t>
            </a:r>
            <a:r>
              <a:rPr lang="en-ZA" baseline="0" dirty="0" smtClean="0"/>
              <a:t> on </a:t>
            </a:r>
            <a:r>
              <a:rPr lang="en-ZA" dirty="0" smtClean="0"/>
              <a:t>will check all the search results for CC licences when performing a Google</a:t>
            </a:r>
            <a:r>
              <a:rPr lang="en-ZA" baseline="0" dirty="0" smtClean="0"/>
              <a:t> Search in Firefox</a:t>
            </a:r>
            <a:endParaRPr lang="en-ZA" dirty="0" smtClean="0"/>
          </a:p>
          <a:p>
            <a:endParaRPr lang="en-ZA" dirty="0" smtClean="0"/>
          </a:p>
          <a:p>
            <a:r>
              <a:rPr lang="en-ZA" dirty="0" smtClean="0"/>
              <a:t>Firefox: https://addons.mozilla.org/en-US/firefox/addon/openattribute-link/?src=search</a:t>
            </a:r>
          </a:p>
          <a:p>
            <a:r>
              <a:rPr lang="en-ZA" dirty="0" smtClean="0"/>
              <a:t>Chrome: </a:t>
            </a:r>
            <a:r>
              <a:rPr lang="en-ZA" dirty="0" smtClean="0">
                <a:hlinkClick r:id="rId5"/>
              </a:rPr>
              <a:t>https://chrome.google.com/webstore/detail/cegnlobohmoekpdicnplajegemnjbhgp</a:t>
            </a:r>
            <a:endParaRPr lang="en-ZA" dirty="0" smtClean="0"/>
          </a:p>
          <a:p>
            <a:endParaRPr lang="en-ZA" dirty="0" smtClean="0"/>
          </a:p>
          <a:p>
            <a:r>
              <a:rPr lang="en-ZA" dirty="0" smtClean="0"/>
              <a:t>There is also a Open Attribute</a:t>
            </a:r>
            <a:r>
              <a:rPr lang="en-ZA" baseline="0" dirty="0" smtClean="0"/>
              <a:t> </a:t>
            </a:r>
            <a:r>
              <a:rPr lang="en-ZA" baseline="0" dirty="0" err="1" smtClean="0"/>
              <a:t>Wordpress</a:t>
            </a:r>
            <a:r>
              <a:rPr lang="en-ZA" baseline="0" dirty="0" smtClean="0"/>
              <a:t> plugin that will allow users to enter licensing information for their blog posts. Get it at http://wordpress.org/extend/plugins/openattribute-for-wordpress/</a:t>
            </a:r>
          </a:p>
          <a:p>
            <a:endParaRPr lang="en-ZA" baseline="0" dirty="0" smtClean="0"/>
          </a:p>
          <a:p>
            <a:r>
              <a:rPr lang="en-ZA" baseline="0" dirty="0" smtClean="0"/>
              <a:t>There is also a Drupal module for this tool, available here http://drupal.org/node/1154150 </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20</a:t>
            </a:fld>
            <a:endParaRPr lang="en-ZA"/>
          </a:p>
        </p:txBody>
      </p:sp>
    </p:spTree>
    <p:extLst>
      <p:ext uri="{BB962C8B-B14F-4D97-AF65-F5344CB8AC3E}">
        <p14:creationId xmlns:p14="http://schemas.microsoft.com/office/powerpoint/2010/main" val="6736447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http://www.clearbits.net/</a:t>
            </a:r>
            <a:endParaRPr lang="en-ZA" dirty="0" smtClean="0"/>
          </a:p>
          <a:p>
            <a:endParaRPr lang="en-ZA" dirty="0" smtClean="0"/>
          </a:p>
          <a:p>
            <a:r>
              <a:rPr lang="en-ZA" b="1" dirty="0" smtClean="0"/>
              <a:t>Terms</a:t>
            </a:r>
            <a:r>
              <a:rPr lang="en-ZA" b="1" baseline="0" dirty="0" smtClean="0"/>
              <a:t> of Use:</a:t>
            </a:r>
          </a:p>
          <a:p>
            <a:r>
              <a:rPr lang="en-ZA" dirty="0" smtClean="0">
                <a:hlinkClick r:id="rId4"/>
              </a:rPr>
              <a:t>http://www.clearbits.net/about/content_license_policy</a:t>
            </a:r>
            <a:endParaRPr lang="en-ZA" dirty="0" smtClean="0"/>
          </a:p>
          <a:p>
            <a:endParaRPr lang="en-ZA" dirty="0" smtClean="0"/>
          </a:p>
          <a:p>
            <a:pPr fontAlgn="base"/>
            <a:r>
              <a:rPr lang="en-ZA" sz="1200" b="1" i="0" kern="1200" dirty="0" smtClean="0">
                <a:solidFill>
                  <a:schemeClr val="tx1"/>
                </a:solidFill>
                <a:effectLst/>
                <a:latin typeface="+mn-lt"/>
                <a:ea typeface="+mn-ea"/>
                <a:cs typeface="+mn-cs"/>
              </a:rPr>
              <a:t>Content on the </a:t>
            </a:r>
            <a:r>
              <a:rPr lang="en-ZA" sz="1200" b="1" i="0" kern="1200" dirty="0" err="1" smtClean="0">
                <a:solidFill>
                  <a:schemeClr val="tx1"/>
                </a:solidFill>
                <a:effectLst/>
                <a:latin typeface="+mn-lt"/>
                <a:ea typeface="+mn-ea"/>
                <a:cs typeface="+mn-cs"/>
              </a:rPr>
              <a:t>ClearBits</a:t>
            </a:r>
            <a:r>
              <a:rPr lang="en-ZA" sz="1200" b="1" i="0" kern="1200" dirty="0" smtClean="0">
                <a:solidFill>
                  <a:schemeClr val="tx1"/>
                </a:solidFill>
                <a:effectLst/>
                <a:latin typeface="+mn-lt"/>
                <a:ea typeface="+mn-ea"/>
                <a:cs typeface="+mn-cs"/>
              </a:rPr>
              <a:t> Website:</a:t>
            </a:r>
          </a:p>
          <a:p>
            <a:pPr fontAlgn="base"/>
            <a:endParaRPr lang="en-ZA" sz="1200" b="0" i="0" kern="1200" dirty="0" smtClean="0">
              <a:solidFill>
                <a:schemeClr val="tx1"/>
              </a:solidFill>
              <a:effectLst/>
              <a:latin typeface="+mn-lt"/>
              <a:ea typeface="+mn-ea"/>
              <a:cs typeface="+mn-cs"/>
            </a:endParaRPr>
          </a:p>
          <a:p>
            <a:r>
              <a:rPr lang="en-ZA" sz="1200" b="0" kern="1200" dirty="0" smtClean="0">
                <a:solidFill>
                  <a:schemeClr val="tx1"/>
                </a:solidFill>
                <a:effectLst/>
                <a:latin typeface="+mn-lt"/>
                <a:ea typeface="+mn-ea"/>
                <a:cs typeface="+mn-cs"/>
              </a:rPr>
              <a:t>This includes content on the </a:t>
            </a:r>
            <a:r>
              <a:rPr lang="en-ZA" sz="1200" b="0" kern="1200" dirty="0" err="1" smtClean="0">
                <a:solidFill>
                  <a:schemeClr val="tx1"/>
                </a:solidFill>
                <a:effectLst/>
                <a:latin typeface="+mn-lt"/>
                <a:ea typeface="+mn-ea"/>
                <a:cs typeface="+mn-cs"/>
              </a:rPr>
              <a:t>ClearBits</a:t>
            </a:r>
            <a:r>
              <a:rPr lang="en-ZA" sz="1200" b="0" kern="1200" dirty="0" smtClean="0">
                <a:solidFill>
                  <a:schemeClr val="tx1"/>
                </a:solidFill>
                <a:effectLst/>
                <a:latin typeface="+mn-lt"/>
                <a:ea typeface="+mn-ea"/>
                <a:cs typeface="+mn-cs"/>
              </a:rPr>
              <a:t> website, including text, images, and torrent files and all materials not specifically listed as "Content:" on Content Creator profiles. These are provided under the </a:t>
            </a:r>
            <a:r>
              <a:rPr lang="en-ZA" sz="1200" b="0" u="none" strike="noStrike" kern="1200" dirty="0" smtClean="0">
                <a:solidFill>
                  <a:schemeClr val="tx1"/>
                </a:solidFill>
                <a:effectLst/>
                <a:latin typeface="+mn-lt"/>
                <a:ea typeface="+mn-ea"/>
                <a:cs typeface="+mn-cs"/>
                <a:hlinkClick r:id="rId5"/>
              </a:rPr>
              <a:t>Creative Commons Attribution </a:t>
            </a:r>
            <a:r>
              <a:rPr lang="en-ZA" sz="1200" b="0" u="none" strike="noStrike" kern="1200" dirty="0" err="1" smtClean="0">
                <a:solidFill>
                  <a:schemeClr val="tx1"/>
                </a:solidFill>
                <a:effectLst/>
                <a:latin typeface="+mn-lt"/>
                <a:ea typeface="+mn-ea"/>
                <a:cs typeface="+mn-cs"/>
                <a:hlinkClick r:id="rId5"/>
              </a:rPr>
              <a:t>NonCommercial</a:t>
            </a:r>
            <a:r>
              <a:rPr lang="en-ZA" sz="1200" b="0" u="none" strike="noStrike" kern="1200" dirty="0" smtClean="0">
                <a:solidFill>
                  <a:schemeClr val="tx1"/>
                </a:solidFill>
                <a:effectLst/>
                <a:latin typeface="+mn-lt"/>
                <a:ea typeface="+mn-ea"/>
                <a:cs typeface="+mn-cs"/>
                <a:hlinkClick r:id="rId5"/>
              </a:rPr>
              <a:t> 3.0 </a:t>
            </a:r>
            <a:r>
              <a:rPr lang="en-ZA" sz="1200" b="0" u="none" strike="noStrike" kern="1200" dirty="0" err="1" smtClean="0">
                <a:solidFill>
                  <a:schemeClr val="tx1"/>
                </a:solidFill>
                <a:effectLst/>
                <a:latin typeface="+mn-lt"/>
                <a:ea typeface="+mn-ea"/>
                <a:cs typeface="+mn-cs"/>
                <a:hlinkClick r:id="rId5"/>
              </a:rPr>
              <a:t>Unported</a:t>
            </a:r>
            <a:r>
              <a:rPr lang="en-ZA" sz="1200" b="0" kern="1200" dirty="0" smtClean="0">
                <a:solidFill>
                  <a:schemeClr val="tx1"/>
                </a:solidFill>
                <a:effectLst/>
                <a:latin typeface="+mn-lt"/>
                <a:ea typeface="+mn-ea"/>
                <a:cs typeface="+mn-cs"/>
              </a:rPr>
              <a:t> license. </a:t>
            </a:r>
            <a:br>
              <a:rPr lang="en-ZA" sz="1200" b="0" kern="1200" dirty="0" smtClean="0">
                <a:solidFill>
                  <a:schemeClr val="tx1"/>
                </a:solidFill>
                <a:effectLst/>
                <a:latin typeface="+mn-lt"/>
                <a:ea typeface="+mn-ea"/>
                <a:cs typeface="+mn-cs"/>
              </a:rPr>
            </a:br>
            <a:r>
              <a:rPr lang="en-ZA" sz="1200" b="0" kern="1200" dirty="0" smtClean="0">
                <a:solidFill>
                  <a:schemeClr val="tx1"/>
                </a:solidFill>
                <a:effectLst/>
                <a:latin typeface="+mn-lt"/>
                <a:ea typeface="+mn-ea"/>
                <a:cs typeface="+mn-cs"/>
              </a:rPr>
              <a:t/>
            </a:r>
            <a:br>
              <a:rPr lang="en-ZA" sz="1200" b="0" kern="1200" dirty="0" smtClean="0">
                <a:solidFill>
                  <a:schemeClr val="tx1"/>
                </a:solidFill>
                <a:effectLst/>
                <a:latin typeface="+mn-lt"/>
                <a:ea typeface="+mn-ea"/>
                <a:cs typeface="+mn-cs"/>
              </a:rPr>
            </a:br>
            <a:r>
              <a:rPr lang="en-ZA" sz="1200" b="0" kern="1200" dirty="0" smtClean="0">
                <a:solidFill>
                  <a:schemeClr val="tx1"/>
                </a:solidFill>
                <a:effectLst/>
                <a:latin typeface="+mn-lt"/>
                <a:ea typeface="+mn-ea"/>
                <a:cs typeface="+mn-cs"/>
              </a:rPr>
              <a:t>Please provide the following attribution: </a:t>
            </a:r>
            <a:r>
              <a:rPr lang="en-ZA" sz="1200" b="0" u="none" strike="noStrike" kern="1200" dirty="0" err="1" smtClean="0">
                <a:solidFill>
                  <a:schemeClr val="tx1"/>
                </a:solidFill>
                <a:effectLst/>
                <a:latin typeface="+mn-lt"/>
                <a:ea typeface="+mn-ea"/>
                <a:cs typeface="+mn-cs"/>
                <a:hlinkClick r:id="rId3"/>
              </a:rPr>
              <a:t>ClearBits</a:t>
            </a:r>
            <a:r>
              <a:rPr lang="en-ZA" sz="1200" b="0" kern="1200" dirty="0" smtClean="0">
                <a:solidFill>
                  <a:schemeClr val="tx1"/>
                </a:solidFill>
                <a:effectLst/>
                <a:latin typeface="+mn-lt"/>
                <a:ea typeface="+mn-ea"/>
                <a:cs typeface="+mn-cs"/>
              </a:rPr>
              <a: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21</a:t>
            </a:fld>
            <a:endParaRPr lang="en-ZA"/>
          </a:p>
        </p:txBody>
      </p:sp>
    </p:spTree>
    <p:extLst>
      <p:ext uri="{BB962C8B-B14F-4D97-AF65-F5344CB8AC3E}">
        <p14:creationId xmlns:p14="http://schemas.microsoft.com/office/powerpoint/2010/main" val="30139648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Thank you to </a:t>
            </a:r>
            <a:r>
              <a:rPr lang="en-ZA" dirty="0" err="1" smtClean="0"/>
              <a:t>Tarryn</a:t>
            </a:r>
            <a:r>
              <a:rPr lang="en-ZA" baseline="0" dirty="0" smtClean="0"/>
              <a:t> from Paper Right who alerted me to this during a workshop on Wednesday 7 March 2012.</a:t>
            </a:r>
          </a:p>
          <a:p>
            <a:endParaRPr lang="en-ZA" baseline="0" dirty="0" smtClean="0"/>
          </a:p>
          <a:p>
            <a:r>
              <a:rPr lang="en-ZA" dirty="0" smtClean="0">
                <a:hlinkClick r:id="rId3"/>
              </a:rPr>
              <a:t>http://publicdomainreview.org/</a:t>
            </a:r>
            <a:endParaRPr lang="en-ZA" dirty="0" smtClean="0"/>
          </a:p>
          <a:p>
            <a:endParaRPr lang="en-ZA" dirty="0" smtClean="0"/>
          </a:p>
          <a:p>
            <a:r>
              <a:rPr lang="en-ZA" dirty="0" smtClean="0"/>
              <a:t>This</a:t>
            </a:r>
            <a:r>
              <a:rPr lang="en-ZA" baseline="0" dirty="0" smtClean="0"/>
              <a:t> website contains film, audio, text and images that are in the public domain.</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22</a:t>
            </a:fld>
            <a:endParaRPr lang="en-ZA"/>
          </a:p>
        </p:txBody>
      </p:sp>
    </p:spTree>
    <p:extLst>
      <p:ext uri="{BB962C8B-B14F-4D97-AF65-F5344CB8AC3E}">
        <p14:creationId xmlns:p14="http://schemas.microsoft.com/office/powerpoint/2010/main" val="4028229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http://www.archive.org/</a:t>
            </a:r>
            <a:endParaRPr lang="en-ZA" dirty="0" smtClean="0"/>
          </a:p>
          <a:p>
            <a:endParaRPr lang="en-ZA" dirty="0" smtClean="0"/>
          </a:p>
          <a:p>
            <a:r>
              <a:rPr lang="en-ZA" dirty="0" smtClean="0"/>
              <a:t>Not all of the resources on this site is available</a:t>
            </a:r>
            <a:r>
              <a:rPr lang="en-ZA" baseline="0" dirty="0" smtClean="0"/>
              <a:t> in terms of Creative Commons or been released into the public domain, however there is a large selection of open resources available.</a:t>
            </a:r>
          </a:p>
          <a:p>
            <a:endParaRPr lang="en-ZA" baseline="0" dirty="0" smtClean="0"/>
          </a:p>
          <a:p>
            <a:r>
              <a:rPr lang="en-ZA" baseline="0" dirty="0" smtClean="0"/>
              <a:t>Site terms and conditions: </a:t>
            </a:r>
            <a:r>
              <a:rPr lang="en-ZA" dirty="0" smtClean="0">
                <a:hlinkClick r:id="rId4"/>
              </a:rPr>
              <a:t>http://www.archive.org/about/terms.php</a:t>
            </a:r>
            <a:endParaRPr lang="en-ZA" dirty="0" smtClean="0"/>
          </a:p>
          <a:p>
            <a:r>
              <a:rPr lang="en-ZA" dirty="0" smtClean="0"/>
              <a:t>Stay updated</a:t>
            </a:r>
            <a:r>
              <a:rPr lang="en-ZA" baseline="0" dirty="0" smtClean="0"/>
              <a:t> with what they doing: </a:t>
            </a:r>
            <a:r>
              <a:rPr lang="en-ZA" dirty="0" smtClean="0">
                <a:hlinkClick r:id="rId5"/>
              </a:rPr>
              <a:t>http://blog.archive.org/</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a:t>
            </a:fld>
            <a:endParaRPr lang="en-ZA"/>
          </a:p>
        </p:txBody>
      </p:sp>
    </p:spTree>
    <p:extLst>
      <p:ext uri="{BB962C8B-B14F-4D97-AF65-F5344CB8AC3E}">
        <p14:creationId xmlns:p14="http://schemas.microsoft.com/office/powerpoint/2010/main" val="1372109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http://openclipart.org/</a:t>
            </a:r>
            <a:endParaRPr lang="en-ZA" dirty="0" smtClean="0"/>
          </a:p>
          <a:p>
            <a:endParaRPr lang="en-ZA" dirty="0" smtClean="0"/>
          </a:p>
          <a:p>
            <a:r>
              <a:rPr lang="en-ZA" sz="1200" b="0" i="0" kern="1200" dirty="0" smtClean="0">
                <a:solidFill>
                  <a:schemeClr val="tx1"/>
                </a:solidFill>
                <a:effectLst/>
                <a:latin typeface="+mn-lt"/>
                <a:ea typeface="+mn-ea"/>
                <a:cs typeface="+mn-cs"/>
              </a:rPr>
              <a:t>Unless noted, content on this site is waived of all copyright and related or </a:t>
            </a:r>
            <a:r>
              <a:rPr lang="en-ZA" sz="1200" b="0" i="0" kern="1200" dirty="0" err="1" smtClean="0">
                <a:solidFill>
                  <a:schemeClr val="tx1"/>
                </a:solidFill>
                <a:effectLst/>
                <a:latin typeface="+mn-lt"/>
                <a:ea typeface="+mn-ea"/>
                <a:cs typeface="+mn-cs"/>
              </a:rPr>
              <a:t>neighboring</a:t>
            </a:r>
            <a:r>
              <a:rPr lang="en-ZA" sz="1200" b="0" i="0" kern="1200" dirty="0" smtClean="0">
                <a:solidFill>
                  <a:schemeClr val="tx1"/>
                </a:solidFill>
                <a:effectLst/>
                <a:latin typeface="+mn-lt"/>
                <a:ea typeface="+mn-ea"/>
                <a:cs typeface="+mn-cs"/>
              </a:rPr>
              <a:t> rights under the </a:t>
            </a:r>
            <a:r>
              <a:rPr lang="en-ZA" sz="1200" b="0" i="0" u="sng" kern="1200" dirty="0" smtClean="0">
                <a:solidFill>
                  <a:schemeClr val="tx1"/>
                </a:solidFill>
                <a:effectLst/>
                <a:latin typeface="+mn-lt"/>
                <a:ea typeface="+mn-ea"/>
                <a:cs typeface="+mn-cs"/>
                <a:hlinkClick r:id="rId4"/>
              </a:rPr>
              <a:t>CC0 PD Dedication</a:t>
            </a:r>
            <a:r>
              <a:rPr lang="en-ZA" sz="1200" b="0" i="0" kern="1200" dirty="0" smtClean="0">
                <a:solidFill>
                  <a:schemeClr val="tx1"/>
                </a:solidFill>
                <a:effectLst/>
                <a:latin typeface="+mn-lt"/>
                <a:ea typeface="+mn-ea"/>
                <a:cs typeface="+mn-cs"/>
              </a:rPr>
              <a:t>. See </a:t>
            </a:r>
            <a:r>
              <a:rPr lang="en-ZA" sz="1200" b="0" i="0" u="sng" kern="1200" dirty="0" smtClean="0">
                <a:solidFill>
                  <a:schemeClr val="tx1"/>
                </a:solidFill>
                <a:effectLst/>
                <a:latin typeface="+mn-lt"/>
                <a:ea typeface="+mn-ea"/>
                <a:cs typeface="+mn-cs"/>
                <a:hlinkClick r:id="rId5"/>
              </a:rPr>
              <a:t>Policies</a:t>
            </a:r>
            <a:r>
              <a:rPr lang="en-ZA" sz="1200" b="0" i="0" kern="1200" dirty="0" smtClean="0">
                <a:solidFill>
                  <a:schemeClr val="tx1"/>
                </a:solidFill>
                <a:effectLst/>
                <a:latin typeface="+mn-lt"/>
                <a:ea typeface="+mn-ea"/>
                <a:cs typeface="+mn-cs"/>
              </a:rPr>
              <a: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23</a:t>
            </a:fld>
            <a:endParaRPr lang="en-ZA"/>
          </a:p>
        </p:txBody>
      </p:sp>
    </p:spTree>
    <p:extLst>
      <p:ext uri="{BB962C8B-B14F-4D97-AF65-F5344CB8AC3E}">
        <p14:creationId xmlns:p14="http://schemas.microsoft.com/office/powerpoint/2010/main" val="11174855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http://www.flickr.com/</a:t>
            </a:r>
            <a:endParaRPr lang="en-ZA" dirty="0" smtClean="0"/>
          </a:p>
          <a:p>
            <a:endParaRPr lang="en-ZA" dirty="0" smtClean="0"/>
          </a:p>
          <a:p>
            <a:r>
              <a:rPr lang="en-ZA" dirty="0" smtClean="0"/>
              <a:t>This site has a wide variety</a:t>
            </a:r>
            <a:r>
              <a:rPr lang="en-ZA" baseline="0" dirty="0" smtClean="0"/>
              <a:t> of both full copyrighted and Creative Commons licensed images. Check each image for the attached usage restriction and make to properly attribute the author in the case of Creative Commons. Provide the title of the image (found directly below the image), provide the username of the user (found in upper right hand corner) and the license (located on the right hand side below </a:t>
            </a:r>
            <a:r>
              <a:rPr lang="en-ZA" i="1" baseline="0" dirty="0" smtClean="0"/>
              <a:t>tags</a:t>
            </a:r>
            <a:r>
              <a:rPr lang="en-ZA" baseline="0" dirty="0" smtClean="0"/>
              <a:t> and above the </a:t>
            </a:r>
            <a:r>
              <a:rPr lang="en-ZA" i="1" baseline="0" dirty="0" smtClean="0"/>
              <a:t>privacy</a:t>
            </a:r>
            <a:r>
              <a:rPr lang="en-ZA" baseline="0" dirty="0" smtClean="0"/>
              <a:t> section. Also remember to provide hyperlinks to the page where you found the image.</a:t>
            </a:r>
          </a:p>
          <a:p>
            <a:endParaRPr lang="en-ZA" baseline="0" dirty="0" smtClean="0"/>
          </a:p>
          <a:p>
            <a:r>
              <a:rPr lang="en-ZA" baseline="0" dirty="0" err="1" smtClean="0"/>
              <a:t>Eg</a:t>
            </a:r>
            <a:r>
              <a:rPr lang="en-ZA" baseline="0" dirty="0" smtClean="0"/>
              <a:t>:  </a:t>
            </a:r>
            <a:r>
              <a:rPr lang="en-ZA" sz="1200" b="0" i="1" kern="1200" dirty="0" smtClean="0">
                <a:solidFill>
                  <a:schemeClr val="tx1"/>
                </a:solidFill>
                <a:latin typeface="+mn-lt"/>
                <a:ea typeface="+mn-ea"/>
                <a:cs typeface="+mn-cs"/>
              </a:rPr>
              <a:t>The featured image in this post is titled </a:t>
            </a:r>
            <a:r>
              <a:rPr lang="en-ZA" sz="1200" b="0" i="1" u="sng" kern="1200" dirty="0" smtClean="0">
                <a:solidFill>
                  <a:schemeClr val="tx1"/>
                </a:solidFill>
                <a:latin typeface="+mn-lt"/>
                <a:ea typeface="+mn-ea"/>
                <a:cs typeface="+mn-cs"/>
                <a:hlinkClick r:id="rId4"/>
              </a:rPr>
              <a:t>‘Copyright’ </a:t>
            </a:r>
            <a:r>
              <a:rPr lang="en-ZA" sz="1200" b="0" i="1" kern="1200" dirty="0" smtClean="0">
                <a:solidFill>
                  <a:schemeClr val="tx1"/>
                </a:solidFill>
                <a:latin typeface="+mn-lt"/>
                <a:ea typeface="+mn-ea"/>
                <a:cs typeface="+mn-cs"/>
              </a:rPr>
              <a:t>by </a:t>
            </a:r>
            <a:r>
              <a:rPr lang="en-ZA" sz="1200" b="0" i="1" u="sng" kern="1200" dirty="0" err="1" smtClean="0">
                <a:solidFill>
                  <a:schemeClr val="tx1"/>
                </a:solidFill>
                <a:latin typeface="+mn-lt"/>
                <a:ea typeface="+mn-ea"/>
                <a:cs typeface="+mn-cs"/>
                <a:hlinkClick r:id="rId5"/>
              </a:rPr>
              <a:t>schmich</a:t>
            </a:r>
            <a:r>
              <a:rPr lang="en-ZA" sz="1200" b="0" i="1" kern="1200" dirty="0" smtClean="0">
                <a:solidFill>
                  <a:schemeClr val="tx1"/>
                </a:solidFill>
                <a:latin typeface="+mn-lt"/>
                <a:ea typeface="+mn-ea"/>
                <a:cs typeface="+mn-cs"/>
              </a:rPr>
              <a:t> and is licensed in terms of a </a:t>
            </a:r>
            <a:r>
              <a:rPr lang="en-ZA" sz="1200" b="0" i="1" u="sng" kern="1200" dirty="0" smtClean="0">
                <a:solidFill>
                  <a:schemeClr val="tx1"/>
                </a:solidFill>
                <a:latin typeface="+mn-lt"/>
                <a:ea typeface="+mn-ea"/>
                <a:cs typeface="+mn-cs"/>
                <a:hlinkClick r:id="rId6"/>
              </a:rPr>
              <a:t>CC-BY-SA</a:t>
            </a:r>
            <a:r>
              <a:rPr lang="en-ZA" sz="1200" b="0" i="1" kern="1200" dirty="0" smtClean="0">
                <a:solidFill>
                  <a:schemeClr val="tx1"/>
                </a:solidFill>
                <a:latin typeface="+mn-lt"/>
                <a:ea typeface="+mn-ea"/>
                <a:cs typeface="+mn-cs"/>
              </a:rPr>
              <a:t> license.</a:t>
            </a:r>
          </a:p>
          <a:p>
            <a:endParaRPr lang="en-ZA" sz="1200" b="0" i="1" kern="1200" dirty="0" smtClean="0">
              <a:solidFill>
                <a:schemeClr val="tx1"/>
              </a:solidFill>
              <a:latin typeface="+mn-lt"/>
              <a:ea typeface="+mn-ea"/>
              <a:cs typeface="+mn-cs"/>
            </a:endParaRPr>
          </a:p>
          <a:p>
            <a:r>
              <a:rPr lang="en-ZA" sz="1200" b="0" i="0" kern="1200" dirty="0" smtClean="0">
                <a:solidFill>
                  <a:schemeClr val="tx1"/>
                </a:solidFill>
                <a:latin typeface="+mn-lt"/>
                <a:ea typeface="+mn-ea"/>
                <a:cs typeface="+mn-cs"/>
              </a:rPr>
              <a:t>To</a:t>
            </a:r>
            <a:r>
              <a:rPr lang="en-ZA" sz="1200" b="0" i="0" kern="1200" baseline="0" dirty="0" smtClean="0">
                <a:solidFill>
                  <a:schemeClr val="tx1"/>
                </a:solidFill>
                <a:latin typeface="+mn-lt"/>
                <a:ea typeface="+mn-ea"/>
                <a:cs typeface="+mn-cs"/>
              </a:rPr>
              <a:t> search specifically for Creative Commons: </a:t>
            </a:r>
            <a:r>
              <a:rPr lang="en-ZA" dirty="0" smtClean="0">
                <a:hlinkClick r:id="rId7"/>
              </a:rPr>
              <a:t>http://www.flickr.com/creativecommons/</a:t>
            </a:r>
            <a:endParaRPr lang="en-ZA" dirty="0" smtClean="0"/>
          </a:p>
          <a:p>
            <a:r>
              <a:rPr lang="en-ZA" sz="1200" b="0" i="0" kern="1200" dirty="0" smtClean="0">
                <a:solidFill>
                  <a:schemeClr val="tx1"/>
                </a:solidFill>
                <a:latin typeface="+mn-lt"/>
                <a:ea typeface="+mn-ea"/>
                <a:cs typeface="+mn-cs"/>
              </a:rPr>
              <a:t>To search specifically through public photo collections: </a:t>
            </a:r>
            <a:r>
              <a:rPr lang="en-ZA" dirty="0" smtClean="0">
                <a:hlinkClick r:id="rId7"/>
              </a:rPr>
              <a:t>http://www.flickr.com/creativecommons/</a:t>
            </a:r>
            <a:endParaRPr lang="en-ZA" sz="1200" b="0" i="0" kern="1200" dirty="0" smtClean="0">
              <a:solidFill>
                <a:schemeClr val="tx1"/>
              </a:solidFill>
              <a:latin typeface="+mn-lt"/>
              <a:ea typeface="+mn-ea"/>
              <a:cs typeface="+mn-cs"/>
            </a:endParaRPr>
          </a:p>
          <a:p>
            <a:endParaRPr lang="en-ZA" sz="1200" b="0" i="1" kern="1200" dirty="0" smtClean="0">
              <a:solidFill>
                <a:schemeClr val="tx1"/>
              </a:solidFill>
              <a:latin typeface="+mn-lt"/>
              <a:ea typeface="+mn-ea"/>
              <a:cs typeface="+mn-cs"/>
            </a:endParaRPr>
          </a:p>
          <a:p>
            <a:r>
              <a:rPr lang="en-ZA" sz="1200" b="0" i="0" kern="1200" dirty="0" smtClean="0">
                <a:solidFill>
                  <a:schemeClr val="tx1"/>
                </a:solidFill>
                <a:latin typeface="+mn-lt"/>
                <a:ea typeface="+mn-ea"/>
                <a:cs typeface="+mn-cs"/>
              </a:rPr>
              <a:t>Site</a:t>
            </a:r>
            <a:r>
              <a:rPr lang="en-ZA" sz="1200" b="0" i="0" kern="1200" baseline="0" dirty="0" smtClean="0">
                <a:solidFill>
                  <a:schemeClr val="tx1"/>
                </a:solidFill>
                <a:latin typeface="+mn-lt"/>
                <a:ea typeface="+mn-ea"/>
                <a:cs typeface="+mn-cs"/>
              </a:rPr>
              <a:t> copyright/IP policy: </a:t>
            </a:r>
            <a:r>
              <a:rPr lang="en-ZA" dirty="0" smtClean="0">
                <a:hlinkClick r:id="rId8"/>
              </a:rPr>
              <a:t>http://info.yahoo.com/copyright/us/details.html</a:t>
            </a:r>
            <a:endParaRPr lang="en-ZA" dirty="0" smtClean="0"/>
          </a:p>
          <a:p>
            <a:endParaRPr lang="en-ZA" i="0" dirty="0" smtClean="0"/>
          </a:p>
          <a:p>
            <a:r>
              <a:rPr lang="en-ZA" i="0" dirty="0" smtClean="0"/>
              <a:t>For health sciences specific</a:t>
            </a:r>
            <a:r>
              <a:rPr lang="en-ZA" i="0" baseline="0" dirty="0" smtClean="0"/>
              <a:t> images, see </a:t>
            </a:r>
            <a:r>
              <a:rPr lang="en-ZA" dirty="0" smtClean="0">
                <a:hlinkClick r:id="rId9"/>
              </a:rPr>
              <a:t>http://www.flickr.com/photos/tags/medical/clusters/hospital-doctor-medicine/</a:t>
            </a:r>
            <a:r>
              <a:rPr lang="en-ZA" dirty="0" smtClean="0"/>
              <a:t> and </a:t>
            </a:r>
            <a:r>
              <a:rPr lang="en-ZA" dirty="0" smtClean="0">
                <a:hlinkClick r:id="rId10"/>
              </a:rPr>
              <a:t>http://www.flickr.com/search/?l=cc&amp;mt=all&amp;adv=1&amp;w=all&amp;q=operating+surgery+medical&amp;m=text</a:t>
            </a:r>
            <a:endParaRPr lang="en-ZA" i="0"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24</a:t>
            </a:fld>
            <a:endParaRPr lang="en-Z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http://compfight.com/</a:t>
            </a:r>
            <a:endParaRPr lang="en-ZA" dirty="0" smtClean="0"/>
          </a:p>
          <a:p>
            <a:endParaRPr lang="en-ZA" dirty="0" smtClean="0"/>
          </a:p>
          <a:p>
            <a:r>
              <a:rPr lang="en-ZA" dirty="0" smtClean="0"/>
              <a:t>This site is an image search engine allowing users to specifically</a:t>
            </a:r>
            <a:r>
              <a:rPr lang="en-ZA" baseline="0" dirty="0" smtClean="0"/>
              <a:t> look for Creative Commons licensed images.</a:t>
            </a:r>
          </a:p>
          <a:p>
            <a:endParaRPr lang="en-ZA" baseline="0" dirty="0" smtClean="0"/>
          </a:p>
          <a:p>
            <a:r>
              <a:rPr lang="en-ZA" baseline="0" dirty="0" smtClean="0"/>
              <a:t>FAQ about how to search effectively: </a:t>
            </a:r>
            <a:r>
              <a:rPr lang="en-ZA" dirty="0" smtClean="0">
                <a:hlinkClick r:id="rId4"/>
              </a:rPr>
              <a:t>http://compfight.com/faq</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25</a:t>
            </a:fld>
            <a:endParaRPr lang="en-Z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http://www.zoo-m.com/flickr-storm/</a:t>
            </a:r>
            <a:endParaRPr lang="en-ZA" dirty="0" smtClean="0"/>
          </a:p>
          <a:p>
            <a:endParaRPr lang="en-ZA" dirty="0" smtClean="0"/>
          </a:p>
          <a:p>
            <a:r>
              <a:rPr lang="en-ZA" dirty="0" smtClean="0"/>
              <a:t>This is a</a:t>
            </a:r>
            <a:r>
              <a:rPr lang="en-ZA" baseline="0" dirty="0" smtClean="0"/>
              <a:t> image search engine for Flickr – you are also able to specify license restrictions as a search filter.</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26</a:t>
            </a:fld>
            <a:endParaRPr lang="en-Z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http://www.airtightinteractive.com/projects/related_tag_browser/app/</a:t>
            </a:r>
            <a:endParaRPr lang="en-ZA" dirty="0" smtClean="0"/>
          </a:p>
          <a:p>
            <a:endParaRPr lang="en-ZA" dirty="0" smtClean="0"/>
          </a:p>
          <a:p>
            <a:r>
              <a:rPr lang="en-ZA" dirty="0" smtClean="0"/>
              <a:t>Each image</a:t>
            </a:r>
            <a:r>
              <a:rPr lang="en-ZA" baseline="0" dirty="0" smtClean="0"/>
              <a:t> will be governed by specific usage terms and conditions, so check out each image’s page on Flickr for usage terms.</a:t>
            </a:r>
            <a:endParaRPr lang="en-ZA" dirty="0" smtClean="0"/>
          </a:p>
        </p:txBody>
      </p:sp>
      <p:sp>
        <p:nvSpPr>
          <p:cNvPr id="4" name="Slide Number Placeholder 3"/>
          <p:cNvSpPr>
            <a:spLocks noGrp="1"/>
          </p:cNvSpPr>
          <p:nvPr>
            <p:ph type="sldNum" sz="quarter" idx="10"/>
          </p:nvPr>
        </p:nvSpPr>
        <p:spPr/>
        <p:txBody>
          <a:bodyPr/>
          <a:lstStyle/>
          <a:p>
            <a:fld id="{68BCC432-6EE6-4810-9F54-24AB83C84717}" type="slidenum">
              <a:rPr lang="en-ZA" smtClean="0"/>
              <a:pPr/>
              <a:t>27</a:t>
            </a:fld>
            <a:endParaRPr lang="en-ZA"/>
          </a:p>
        </p:txBody>
      </p:sp>
    </p:spTree>
    <p:extLst>
      <p:ext uri="{BB962C8B-B14F-4D97-AF65-F5344CB8AC3E}">
        <p14:creationId xmlns:p14="http://schemas.microsoft.com/office/powerpoint/2010/main" val="8163438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http://taggalaxy.de/</a:t>
            </a:r>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A Flickr based search engine using tags</a:t>
            </a:r>
            <a:r>
              <a:rPr lang="en-ZA" baseline="0" dirty="0" smtClean="0"/>
              <a:t> - </a:t>
            </a:r>
            <a:r>
              <a:rPr lang="en-ZA" dirty="0" smtClean="0"/>
              <a:t>Each image</a:t>
            </a:r>
            <a:r>
              <a:rPr lang="en-ZA" baseline="0" dirty="0" smtClean="0"/>
              <a:t> will be governed by specific usage terms and conditions, so check out each image’s page on Flickr for usage terms.</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28</a:t>
            </a:fld>
            <a:endParaRPr lang="en-ZA"/>
          </a:p>
        </p:txBody>
      </p:sp>
    </p:spTree>
    <p:extLst>
      <p:ext uri="{BB962C8B-B14F-4D97-AF65-F5344CB8AC3E}">
        <p14:creationId xmlns:p14="http://schemas.microsoft.com/office/powerpoint/2010/main" val="9607077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Flick</a:t>
            </a:r>
            <a:r>
              <a:rPr lang="en-ZA" baseline="0" dirty="0" smtClean="0"/>
              <a:t>r search engine based on Creative Commons licensed images - </a:t>
            </a:r>
            <a:r>
              <a:rPr lang="en-ZA" dirty="0" smtClean="0">
                <a:hlinkClick r:id="rId3"/>
              </a:rPr>
              <a:t>http://labs.ideeinc.com/multicolr/</a:t>
            </a:r>
            <a:endParaRPr lang="en-ZA" dirty="0" smtClean="0"/>
          </a:p>
          <a:p>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29</a:t>
            </a:fld>
            <a:endParaRPr lang="en-ZA"/>
          </a:p>
        </p:txBody>
      </p:sp>
    </p:spTree>
    <p:extLst>
      <p:ext uri="{BB962C8B-B14F-4D97-AF65-F5344CB8AC3E}">
        <p14:creationId xmlns:p14="http://schemas.microsoft.com/office/powerpoint/2010/main" val="6360487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http://pixabay.com/</a:t>
            </a:r>
            <a:endParaRPr lang="en-ZA" dirty="0" smtClean="0"/>
          </a:p>
          <a:p>
            <a:endParaRPr lang="en-ZA" dirty="0" smtClean="0"/>
          </a:p>
          <a:p>
            <a:r>
              <a:rPr lang="en-ZA" dirty="0" smtClean="0"/>
              <a:t>The images</a:t>
            </a:r>
            <a:r>
              <a:rPr lang="en-ZA" baseline="0" dirty="0" smtClean="0"/>
              <a:t> on this site are in the public domain and therefore free from all copyright restrictions. </a:t>
            </a:r>
          </a:p>
          <a:p>
            <a:endParaRPr lang="en-ZA" baseline="0" dirty="0" smtClean="0"/>
          </a:p>
          <a:p>
            <a:r>
              <a:rPr lang="en-ZA" baseline="0" dirty="0" smtClean="0"/>
              <a:t>Site policy: </a:t>
            </a:r>
            <a:r>
              <a:rPr lang="en-ZA" dirty="0" smtClean="0">
                <a:hlinkClick r:id="rId4"/>
              </a:rPr>
              <a:t>http://pixabay.com/en/service/terms/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30</a:t>
            </a:fld>
            <a:endParaRPr lang="en-Z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http://www.picdrome.com/</a:t>
            </a:r>
            <a:endParaRPr lang="en-ZA" dirty="0" smtClean="0"/>
          </a:p>
          <a:p>
            <a:endParaRPr lang="en-ZA" dirty="0" smtClean="0"/>
          </a:p>
          <a:p>
            <a:r>
              <a:rPr lang="en-ZA" dirty="0" smtClean="0"/>
              <a:t>This</a:t>
            </a:r>
            <a:r>
              <a:rPr lang="en-ZA" baseline="0" dirty="0" smtClean="0"/>
              <a:t> site’s images are free from copyright as it has been released into the public domain. You are free to use the images in any manner (commercial or adaptation) without asking for permission.</a:t>
            </a:r>
          </a:p>
          <a:p>
            <a:endParaRPr lang="en-ZA" baseline="0" dirty="0" smtClean="0"/>
          </a:p>
          <a:p>
            <a:r>
              <a:rPr lang="en-ZA" baseline="0" dirty="0" smtClean="0"/>
              <a:t>Site disclaimer: </a:t>
            </a:r>
            <a:r>
              <a:rPr lang="en-ZA" dirty="0" smtClean="0">
                <a:hlinkClick r:id="rId4"/>
              </a:rPr>
              <a:t>http://www.picdrome.com/index.php?/page/Disclaimer</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31</a:t>
            </a:fld>
            <a:endParaRPr lang="en-Z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http://www.4freephotos.com/</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This site offers a selection</a:t>
            </a:r>
            <a:r>
              <a:rPr lang="en-ZA" sz="1200" b="0" i="0" kern="1200" baseline="0" dirty="0" smtClean="0">
                <a:solidFill>
                  <a:schemeClr val="tx1"/>
                </a:solidFill>
                <a:effectLst/>
                <a:latin typeface="+mn-lt"/>
                <a:ea typeface="+mn-ea"/>
                <a:cs typeface="+mn-cs"/>
              </a:rPr>
              <a:t> of public domain images which are free to use without copyright restrictions.</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Terms of Use:</a:t>
            </a:r>
          </a:p>
          <a:p>
            <a:r>
              <a:rPr lang="en-ZA" dirty="0" smtClean="0">
                <a:hlinkClick r:id="rId4"/>
              </a:rPr>
              <a:t>http://www.4freephotos.com/terms.php#image_license</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The images on this site are offered for free under the following Creative Commons license: CC-BY</a:t>
            </a:r>
            <a:br>
              <a:rPr lang="en-ZA" sz="1200" b="0" i="0" kern="1200" dirty="0" smtClean="0">
                <a:solidFill>
                  <a:schemeClr val="tx1"/>
                </a:solidFill>
                <a:effectLst/>
                <a:latin typeface="+mn-lt"/>
                <a:ea typeface="+mn-ea"/>
                <a:cs typeface="+mn-cs"/>
              </a:rPr>
            </a:br>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If uploading images on another site please link back to us in order to support our efforts.</a:t>
            </a:r>
          </a:p>
          <a:p>
            <a:r>
              <a:rPr lang="en-ZA" sz="1200" b="0" i="0" kern="1200" dirty="0" smtClean="0">
                <a:solidFill>
                  <a:schemeClr val="tx1"/>
                </a:solidFill>
                <a:effectLst/>
                <a:latin typeface="+mn-lt"/>
                <a:ea typeface="+mn-ea"/>
                <a:cs typeface="+mn-cs"/>
              </a:rPr>
              <a:t>The photographers are offering these images and illustrations to the public, to use them for most of the commercial and personal purposes, free of charge under a Creative Commons license. The images do not have a model release so please be careful when using the images featuring products, trademark, people, works of art and propriety in commercial purposes or to endorse products or services.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Please note that we, the photographers, have offered these images for free to be useful for people in their projects without limiting how they are used, but we are not able to provide any legal counsel or warranties of any kind on the way they can be used in projects, especially commercial ones. The images are offered as is and without warranty.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
            </a:r>
            <a:br>
              <a:rPr lang="en-ZA" sz="1200" b="0" i="0" kern="1200" dirty="0" smtClean="0">
                <a:solidFill>
                  <a:schemeClr val="tx1"/>
                </a:solidFill>
                <a:effectLst/>
                <a:latin typeface="+mn-lt"/>
                <a:ea typeface="+mn-ea"/>
                <a:cs typeface="+mn-cs"/>
              </a:rPr>
            </a:br>
            <a:r>
              <a:rPr lang="en-ZA" sz="1200" b="0" i="1" kern="1200" dirty="0" smtClean="0">
                <a:solidFill>
                  <a:schemeClr val="tx1"/>
                </a:solidFill>
                <a:effectLst/>
                <a:latin typeface="+mn-lt"/>
                <a:ea typeface="+mn-ea"/>
                <a:cs typeface="+mn-cs"/>
              </a:rPr>
              <a:t>Please note that it is your </a:t>
            </a:r>
            <a:r>
              <a:rPr lang="en-ZA" sz="1200" b="0" i="1" kern="1200" dirty="0" err="1" smtClean="0">
                <a:solidFill>
                  <a:schemeClr val="tx1"/>
                </a:solidFill>
                <a:effectLst/>
                <a:latin typeface="+mn-lt"/>
                <a:ea typeface="+mn-ea"/>
                <a:cs typeface="+mn-cs"/>
              </a:rPr>
              <a:t>responsability</a:t>
            </a:r>
            <a:r>
              <a:rPr lang="en-ZA" sz="1200" b="0" i="1" kern="1200" dirty="0" smtClean="0">
                <a:solidFill>
                  <a:schemeClr val="tx1"/>
                </a:solidFill>
                <a:effectLst/>
                <a:latin typeface="+mn-lt"/>
                <a:ea typeface="+mn-ea"/>
                <a:cs typeface="+mn-cs"/>
              </a:rPr>
              <a:t> if you do and we kindly ask you not to use the images:</a:t>
            </a:r>
            <a:r>
              <a:rPr lang="en-ZA" sz="1200" b="0" i="0" kern="1200" dirty="0" smtClean="0">
                <a:solidFill>
                  <a:schemeClr val="tx1"/>
                </a:solidFill>
                <a:effectLst/>
                <a:latin typeface="+mn-lt"/>
                <a:ea typeface="+mn-ea"/>
                <a:cs typeface="+mn-cs"/>
              </a:rPr>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 For pornographic, unlawful and immoral purpose, for spreading hate, discrimination, violence, or to defame other people;</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 As part of a trade mark, logo, or to endorse products and services if it depicts a person, or a product;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
            </a:r>
            <a:br>
              <a:rPr lang="en-ZA" sz="1200" b="0" i="0" kern="1200" dirty="0" smtClean="0">
                <a:solidFill>
                  <a:schemeClr val="tx1"/>
                </a:solidFill>
                <a:effectLst/>
                <a:latin typeface="+mn-lt"/>
                <a:ea typeface="+mn-ea"/>
                <a:cs typeface="+mn-cs"/>
              </a:rPr>
            </a:br>
            <a:r>
              <a:rPr lang="en-ZA" sz="1200" b="0" i="0" kern="1200" dirty="0" smtClean="0">
                <a:solidFill>
                  <a:schemeClr val="tx1"/>
                </a:solidFill>
                <a:effectLst/>
                <a:latin typeface="+mn-lt"/>
                <a:ea typeface="+mn-ea"/>
                <a:cs typeface="+mn-cs"/>
              </a:rPr>
              <a:t>As we spent great deal of time in putting </a:t>
            </a:r>
            <a:r>
              <a:rPr lang="en-ZA" sz="1200" b="0" i="0" kern="1200" dirty="0" err="1" smtClean="0">
                <a:solidFill>
                  <a:schemeClr val="tx1"/>
                </a:solidFill>
                <a:effectLst/>
                <a:latin typeface="+mn-lt"/>
                <a:ea typeface="+mn-ea"/>
                <a:cs typeface="+mn-cs"/>
              </a:rPr>
              <a:t>togheter</a:t>
            </a:r>
            <a:r>
              <a:rPr lang="en-ZA" sz="1200" b="0" i="0" kern="1200" dirty="0" smtClean="0">
                <a:solidFill>
                  <a:schemeClr val="tx1"/>
                </a:solidFill>
                <a:effectLst/>
                <a:latin typeface="+mn-lt"/>
                <a:ea typeface="+mn-ea"/>
                <a:cs typeface="+mn-cs"/>
              </a:rPr>
              <a:t> this website we have only two requirements in how you can use the content stored on our website including images. You are not allowed to copy the content of this website with an application or reuse a big part of the images (due to </a:t>
            </a:r>
            <a:r>
              <a:rPr lang="en-ZA" sz="1200" b="0" i="0" kern="1200" dirty="0" err="1" smtClean="0">
                <a:solidFill>
                  <a:schemeClr val="tx1"/>
                </a:solidFill>
                <a:effectLst/>
                <a:latin typeface="+mn-lt"/>
                <a:ea typeface="+mn-ea"/>
                <a:cs typeface="+mn-cs"/>
              </a:rPr>
              <a:t>bandwith</a:t>
            </a:r>
            <a:r>
              <a:rPr lang="en-ZA" sz="1200" b="0" i="0" kern="1200" dirty="0" smtClean="0">
                <a:solidFill>
                  <a:schemeClr val="tx1"/>
                </a:solidFill>
                <a:effectLst/>
                <a:latin typeface="+mn-lt"/>
                <a:ea typeface="+mn-ea"/>
                <a:cs typeface="+mn-cs"/>
              </a:rPr>
              <a:t> impact), code, and content for creating a similar website, or any other type of activity similar to the one our website is running, and you are not allowed to hotlink (use images on your webpage by loading them from our server) as this will mean stealing </a:t>
            </a:r>
            <a:r>
              <a:rPr lang="en-ZA" sz="1200" b="0" i="0" kern="1200" dirty="0" err="1" smtClean="0">
                <a:solidFill>
                  <a:schemeClr val="tx1"/>
                </a:solidFill>
                <a:effectLst/>
                <a:latin typeface="+mn-lt"/>
                <a:ea typeface="+mn-ea"/>
                <a:cs typeface="+mn-cs"/>
              </a:rPr>
              <a:t>bandwith</a:t>
            </a:r>
            <a:r>
              <a:rPr lang="en-ZA" sz="1200" b="0" i="0" kern="1200" dirty="0" smtClean="0">
                <a:solidFill>
                  <a:schemeClr val="tx1"/>
                </a:solidFill>
                <a:effectLst/>
                <a:latin typeface="+mn-lt"/>
                <a:ea typeface="+mn-ea"/>
                <a:cs typeface="+mn-cs"/>
              </a:rPr>
              <a:t>.</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32</a:t>
            </a:fld>
            <a:endParaRPr lang="en-ZA"/>
          </a:p>
        </p:txBody>
      </p:sp>
    </p:spTree>
    <p:extLst>
      <p:ext uri="{BB962C8B-B14F-4D97-AF65-F5344CB8AC3E}">
        <p14:creationId xmlns:p14="http://schemas.microsoft.com/office/powerpoint/2010/main" val="3998528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http://www.google.ca/advanced_search</a:t>
            </a:r>
            <a:endParaRPr lang="en-ZA" dirty="0" smtClean="0"/>
          </a:p>
          <a:p>
            <a:endParaRPr lang="en-ZA" dirty="0" smtClean="0"/>
          </a:p>
          <a:p>
            <a:r>
              <a:rPr lang="en-ZA" dirty="0" smtClean="0"/>
              <a:t>By selecting various license options</a:t>
            </a:r>
            <a:r>
              <a:rPr lang="en-ZA" baseline="0" dirty="0" smtClean="0"/>
              <a:t> (usage rights) you can search for open images.</a:t>
            </a:r>
          </a:p>
          <a:p>
            <a:endParaRPr lang="en-ZA" baseline="0" dirty="0" smtClean="0"/>
          </a:p>
          <a:p>
            <a:r>
              <a:rPr lang="en-ZA" baseline="0" dirty="0" smtClean="0"/>
              <a:t>No info about the author on a website? Try Google Image Search and use an image to search for the source: </a:t>
            </a:r>
            <a:r>
              <a:rPr lang="en-ZA" dirty="0" smtClean="0">
                <a:hlinkClick r:id="rId4"/>
              </a:rPr>
              <a:t>http://www.google.com/imghp</a:t>
            </a:r>
            <a:r>
              <a:rPr lang="en-ZA" dirty="0" smtClean="0"/>
              <a:t>. All you</a:t>
            </a:r>
            <a:r>
              <a:rPr lang="en-ZA" baseline="0" dirty="0" smtClean="0"/>
              <a:t> need to do is drag your image into the search bar or upload the image from your PC. Google will show results where that same image is online elsewhere and this may help you track down the source of that image and acquire the </a:t>
            </a:r>
            <a:r>
              <a:rPr lang="en-ZA" baseline="0" smtClean="0"/>
              <a:t>proper permissions.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a:t>
            </a:fld>
            <a:endParaRPr lang="en-ZA"/>
          </a:p>
        </p:txBody>
      </p:sp>
    </p:spTree>
    <p:extLst>
      <p:ext uri="{BB962C8B-B14F-4D97-AF65-F5344CB8AC3E}">
        <p14:creationId xmlns:p14="http://schemas.microsoft.com/office/powerpoint/2010/main" val="29988281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http://alegriphotos.com/</a:t>
            </a:r>
            <a:endParaRPr lang="en-ZA" dirty="0" smtClean="0"/>
          </a:p>
          <a:p>
            <a:endParaRPr lang="en-ZA" dirty="0" smtClean="0"/>
          </a:p>
          <a:p>
            <a:r>
              <a:rPr lang="en-ZA" dirty="0" smtClean="0"/>
              <a:t>The</a:t>
            </a:r>
            <a:r>
              <a:rPr lang="en-ZA" baseline="0" dirty="0" smtClean="0"/>
              <a:t> majority of the photos available on this site are licensed in terms of a Creative Commons attribution license so when using these images make sure to attribute the author/s. Other photos are public domain images so are free of all conditions and you are free to make use of them without attribution.</a:t>
            </a:r>
          </a:p>
          <a:p>
            <a:endParaRPr lang="en-ZA" baseline="0" dirty="0" smtClean="0"/>
          </a:p>
          <a:p>
            <a:r>
              <a:rPr lang="en-ZA" baseline="0" dirty="0" smtClean="0"/>
              <a:t>Site terms: </a:t>
            </a:r>
            <a:r>
              <a:rPr lang="en-ZA" dirty="0" smtClean="0">
                <a:hlinkClick r:id="rId4"/>
              </a:rPr>
              <a:t>http://alegriphotos.com/terms.php#image_license</a:t>
            </a:r>
            <a:endParaRPr lang="en-ZA" baseline="0" dirty="0" smtClean="0"/>
          </a:p>
          <a:p>
            <a:endParaRPr lang="en-ZA" baseline="0"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33</a:t>
            </a:fld>
            <a:endParaRPr lang="en-Z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http://creativity103.com/</a:t>
            </a:r>
            <a:endParaRPr lang="en-ZA" dirty="0" smtClean="0"/>
          </a:p>
          <a:p>
            <a:endParaRPr lang="en-ZA" dirty="0" smtClean="0"/>
          </a:p>
          <a:p>
            <a:r>
              <a:rPr lang="en-ZA" dirty="0" smtClean="0"/>
              <a:t>The majority</a:t>
            </a:r>
            <a:r>
              <a:rPr lang="en-ZA" baseline="0" dirty="0" smtClean="0"/>
              <a:t> of the photos on this site is licensed in terms of a Creative Commons Attribution license. You must attribute the site as author and link back to the website if you use these images.</a:t>
            </a:r>
          </a:p>
          <a:p>
            <a:endParaRPr lang="en-ZA" baseline="0" dirty="0" smtClean="0"/>
          </a:p>
          <a:p>
            <a:r>
              <a:rPr lang="en-ZA" baseline="0" dirty="0" smtClean="0"/>
              <a:t>Site terms: </a:t>
            </a:r>
            <a:r>
              <a:rPr lang="en-ZA" dirty="0" smtClean="0">
                <a:hlinkClick r:id="rId4"/>
              </a:rPr>
              <a:t>http://creativity103.com/linktous.htm#terms</a:t>
            </a:r>
            <a:endParaRPr lang="en-ZA" baseline="0" dirty="0" smtClean="0"/>
          </a:p>
        </p:txBody>
      </p:sp>
      <p:sp>
        <p:nvSpPr>
          <p:cNvPr id="4" name="Slide Number Placeholder 3"/>
          <p:cNvSpPr>
            <a:spLocks noGrp="1"/>
          </p:cNvSpPr>
          <p:nvPr>
            <p:ph type="sldNum" sz="quarter" idx="10"/>
          </p:nvPr>
        </p:nvSpPr>
        <p:spPr/>
        <p:txBody>
          <a:bodyPr/>
          <a:lstStyle/>
          <a:p>
            <a:fld id="{68BCC432-6EE6-4810-9F54-24AB83C84717}" type="slidenum">
              <a:rPr lang="en-ZA" smtClean="0"/>
              <a:pPr/>
              <a:t>34</a:t>
            </a:fld>
            <a:endParaRPr lang="en-Z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http://www.openimages.eu/</a:t>
            </a:r>
            <a:endParaRPr lang="en-ZA" dirty="0" smtClean="0"/>
          </a:p>
          <a:p>
            <a:endParaRPr lang="en-ZA" dirty="0" smtClean="0"/>
          </a:p>
          <a:p>
            <a:r>
              <a:rPr lang="en-ZA" dirty="0" smtClean="0"/>
              <a:t>This site contains</a:t>
            </a:r>
            <a:r>
              <a:rPr lang="en-ZA" baseline="0" dirty="0" smtClean="0"/>
              <a:t> audio, video and images all licensed in terms of Creative Commons.</a:t>
            </a:r>
          </a:p>
          <a:p>
            <a:endParaRPr lang="en-ZA" baseline="0" dirty="0" smtClean="0"/>
          </a:p>
          <a:p>
            <a:r>
              <a:rPr lang="en-ZA" baseline="0" dirty="0" smtClean="0"/>
              <a:t>Site terms: </a:t>
            </a:r>
            <a:r>
              <a:rPr lang="en-ZA" dirty="0" smtClean="0">
                <a:hlinkClick r:id="rId4"/>
              </a:rPr>
              <a:t>http://www.openimages.eu/about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35</a:t>
            </a:fld>
            <a:endParaRPr lang="en-Z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ZA" dirty="0" smtClean="0">
                <a:hlinkClick r:id="rId3"/>
              </a:rPr>
              <a:t>http://images.wellcome.ac.uk/</a:t>
            </a:r>
            <a:endParaRPr lang="en-ZA" dirty="0" smtClean="0"/>
          </a:p>
          <a:p>
            <a:endParaRPr lang="en-ZA" dirty="0" smtClean="0"/>
          </a:p>
          <a:p>
            <a:r>
              <a:rPr lang="en-ZA" sz="1200" b="0" i="0" kern="1200" dirty="0" smtClean="0">
                <a:solidFill>
                  <a:schemeClr val="tx1"/>
                </a:solidFill>
                <a:effectLst/>
                <a:latin typeface="+mn-lt"/>
                <a:ea typeface="+mn-ea"/>
                <a:cs typeface="+mn-cs"/>
              </a:rPr>
              <a:t>The Biomedical Collection holds over 40 000 high-quality images from the clinical and biomedical sciences. Selected from the UK's leading teaching hospitals and research institutions, it covers disease, surgery, general healthcare, sciences from genetics to neuroscience including the full range of imaging techniques. </a:t>
            </a:r>
            <a:r>
              <a:rPr lang="en-ZA" baseline="0" dirty="0" smtClean="0"/>
              <a:t>Check the image you wish to use to make sure whether its governed in terms of a Creative Commons Non Commercial or Creative Commons No Derivatives Non Commercial license.</a:t>
            </a:r>
          </a:p>
          <a:p>
            <a:endParaRPr lang="en-ZA" baseline="0" dirty="0" smtClean="0"/>
          </a:p>
          <a:p>
            <a:r>
              <a:rPr lang="en-ZA" baseline="0" dirty="0" smtClean="0"/>
              <a:t>Site terms of use: </a:t>
            </a:r>
            <a:r>
              <a:rPr lang="en-ZA" dirty="0" smtClean="0">
                <a:hlinkClick r:id="rId4"/>
              </a:rPr>
              <a:t>http://images.wellcome.ac.uk/indexplus/page/Terms+of+Use.html?</a:t>
            </a:r>
            <a:r>
              <a:rPr lang="en-ZA" baseline="0" dirty="0" smtClean="0"/>
              <a:t> </a:t>
            </a:r>
          </a:p>
          <a:p>
            <a:endParaRPr lang="en-ZA" baseline="0" dirty="0" smtClean="0"/>
          </a:p>
          <a:p>
            <a:r>
              <a:rPr lang="en-ZA" baseline="0" dirty="0" smtClean="0"/>
              <a:t>These images may not be used for commercial purposes, however they have waived reproduction fees for the following uses:</a:t>
            </a:r>
          </a:p>
          <a:p>
            <a:endParaRPr lang="en-ZA" baseline="0" dirty="0" smtClean="0"/>
          </a:p>
          <a:p>
            <a:pPr marL="228600" indent="-228600">
              <a:buFont typeface="+mj-lt"/>
              <a:buAutoNum type="arabicPeriod"/>
            </a:pPr>
            <a:r>
              <a:rPr lang="en-ZA" sz="1200" b="0" i="0" kern="1200" dirty="0" smtClean="0">
                <a:solidFill>
                  <a:schemeClr val="tx1"/>
                </a:solidFill>
                <a:latin typeface="+mn-lt"/>
                <a:ea typeface="+mn-ea"/>
                <a:cs typeface="+mn-cs"/>
              </a:rPr>
              <a:t>examination papers</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reproduction in an academic publication, being a book, monograph or professional journal article publishing the results of original research, with critical apparatus (notes etc.)</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thesis submitted by a student at a higher or further education institution for the purposes of securing a degree</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reproduction in teaching materials created in any medium by a teacher or lecturer at an educational establishment for the purposes of teaching. (This includes making printed copies of such materials for students and promoting and making such teaching materials available in electronic form,</a:t>
            </a:r>
            <a:r>
              <a:rPr lang="en-ZA" sz="1200" b="0" i="0" kern="1200" baseline="0" dirty="0" smtClean="0">
                <a:solidFill>
                  <a:schemeClr val="tx1"/>
                </a:solidFill>
                <a:latin typeface="+mn-lt"/>
                <a:ea typeface="+mn-ea"/>
                <a:cs typeface="+mn-cs"/>
              </a:rPr>
              <a:t> </a:t>
            </a:r>
            <a:r>
              <a:rPr lang="en-ZA" sz="1200" b="0" i="0" kern="1200" dirty="0" smtClean="0">
                <a:solidFill>
                  <a:schemeClr val="tx1"/>
                </a:solidFill>
                <a:latin typeface="+mn-lt"/>
                <a:ea typeface="+mn-ea"/>
                <a:cs typeface="+mn-cs"/>
              </a:rPr>
              <a:t> for example, via a virtual learning environment)</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use in exhibitions by not-for-profit organisations including accompanying printed catalogue material (not including promotional merchandise offered for sale).</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personal use by private individuals</a:t>
            </a:r>
          </a:p>
          <a:p>
            <a:pPr marL="228600" indent="-228600">
              <a:buFont typeface="+mj-lt"/>
              <a:buAutoNum type="arabicPeriod"/>
            </a:pPr>
            <a:endParaRPr lang="en-ZA" sz="1200" b="0" i="0" kern="1200" dirty="0" smtClean="0">
              <a:solidFill>
                <a:schemeClr val="tx1"/>
              </a:solidFill>
              <a:latin typeface="+mn-lt"/>
              <a:ea typeface="+mn-ea"/>
              <a:cs typeface="+mn-cs"/>
            </a:endParaRPr>
          </a:p>
          <a:p>
            <a:pPr marL="228600" indent="-228600">
              <a:buFont typeface="+mj-lt"/>
              <a:buAutoNum type="arabicPeriod"/>
            </a:pPr>
            <a:r>
              <a:rPr lang="en-ZA" sz="1200" b="0" i="0" kern="1200" dirty="0" smtClean="0">
                <a:solidFill>
                  <a:schemeClr val="tx1"/>
                </a:solidFill>
                <a:latin typeface="+mn-lt"/>
                <a:ea typeface="+mn-ea"/>
                <a:cs typeface="+mn-cs"/>
              </a:rPr>
              <a:t>use in </a:t>
            </a:r>
            <a:r>
              <a:rPr lang="en-ZA" sz="1200" b="0" i="0" kern="1200" dirty="0" err="1" smtClean="0">
                <a:solidFill>
                  <a:schemeClr val="tx1"/>
                </a:solidFill>
                <a:latin typeface="+mn-lt"/>
                <a:ea typeface="+mn-ea"/>
                <a:cs typeface="+mn-cs"/>
              </a:rPr>
              <a:t>Wellcome</a:t>
            </a:r>
            <a:r>
              <a:rPr lang="en-ZA" sz="1200" b="0" i="0" kern="1200" dirty="0" smtClean="0">
                <a:solidFill>
                  <a:schemeClr val="tx1"/>
                </a:solidFill>
                <a:latin typeface="+mn-lt"/>
                <a:ea typeface="+mn-ea"/>
                <a:cs typeface="+mn-cs"/>
              </a:rPr>
              <a:t> Trust funded projects</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36</a:t>
            </a:fld>
            <a:endParaRPr lang="en-Z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http://www.yale.edu/imaging/</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You are free to use the images for all commercial and non-commercial uses, and you are free to create your own derivative works from these images, under the Creative Commons attribution license. Please credit the images as "CC Patrick J. Lynch and C. Carl Jaffe, Yale University, 2006."</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37</a:t>
            </a:fld>
            <a:endParaRPr lang="en-ZA"/>
          </a:p>
        </p:txBody>
      </p:sp>
    </p:spTree>
    <p:extLst>
      <p:ext uri="{BB962C8B-B14F-4D97-AF65-F5344CB8AC3E}">
        <p14:creationId xmlns:p14="http://schemas.microsoft.com/office/powerpoint/2010/main" val="40412472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http://phil.cdc.gov/phil/home.asp</a:t>
            </a:r>
            <a:endParaRPr lang="en-ZA" dirty="0" smtClean="0"/>
          </a:p>
          <a:p>
            <a:endParaRPr lang="en-ZA" sz="1200" b="1" i="0" kern="1200" dirty="0" smtClean="0">
              <a:solidFill>
                <a:schemeClr val="tx1"/>
              </a:solidFill>
              <a:effectLst/>
              <a:latin typeface="+mn-lt"/>
              <a:ea typeface="+mn-ea"/>
              <a:cs typeface="+mn-cs"/>
            </a:endParaRPr>
          </a:p>
          <a:p>
            <a:r>
              <a:rPr lang="en-ZA" sz="1200" b="0" i="0" kern="1200" smtClean="0">
                <a:solidFill>
                  <a:schemeClr val="tx1"/>
                </a:solidFill>
                <a:effectLst/>
                <a:latin typeface="+mn-lt"/>
                <a:ea typeface="+mn-ea"/>
                <a:cs typeface="+mn-cs"/>
              </a:rPr>
              <a:t>The </a:t>
            </a:r>
            <a:r>
              <a:rPr lang="en-ZA" sz="1200" b="0" i="0" kern="1200" dirty="0" smtClean="0">
                <a:solidFill>
                  <a:schemeClr val="tx1"/>
                </a:solidFill>
                <a:effectLst/>
                <a:latin typeface="+mn-lt"/>
                <a:ea typeface="+mn-ea"/>
                <a:cs typeface="+mn-cs"/>
              </a:rPr>
              <a:t>content is organized into hierarchical categories of people, places, and science, and is presented as single images, image sets, and multimedia files.</a:t>
            </a:r>
            <a:endParaRPr lang="en-ZA" sz="1200" b="1" i="0" kern="1200" dirty="0" smtClean="0">
              <a:solidFill>
                <a:schemeClr val="tx1"/>
              </a:solidFill>
              <a:effectLst/>
              <a:latin typeface="+mn-lt"/>
              <a:ea typeface="+mn-ea"/>
              <a:cs typeface="+mn-cs"/>
            </a:endParaRPr>
          </a:p>
          <a:p>
            <a:endParaRPr lang="en-ZA" sz="1200" b="1"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Terms of Use:</a:t>
            </a:r>
          </a:p>
          <a:p>
            <a:r>
              <a:rPr lang="en-ZA" dirty="0" smtClean="0">
                <a:hlinkClick r:id="rId4"/>
              </a:rPr>
              <a:t>http://phil.cdc.gov/phil/faq.asp#question6</a:t>
            </a:r>
            <a:endParaRPr lang="en-ZA" sz="1200" b="0" i="0" kern="1200" dirty="0" smtClean="0">
              <a:solidFill>
                <a:schemeClr val="tx1"/>
              </a:solidFill>
              <a:effectLst/>
              <a:latin typeface="+mn-lt"/>
              <a:ea typeface="+mn-ea"/>
              <a:cs typeface="+mn-cs"/>
            </a:endParaRPr>
          </a:p>
          <a:p>
            <a:endParaRPr lang="en-ZA" sz="1200" b="1"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Question 6:</a:t>
            </a:r>
            <a:r>
              <a:rPr lang="en-ZA" sz="1200" b="0" i="0" kern="1200" dirty="0" smtClean="0">
                <a:solidFill>
                  <a:schemeClr val="tx1"/>
                </a:solidFill>
                <a:effectLst/>
                <a:latin typeface="+mn-lt"/>
                <a:ea typeface="+mn-ea"/>
                <a:cs typeface="+mn-cs"/>
              </a:rPr>
              <a:t> What regulations govern the use of images in the PHIL?</a:t>
            </a:r>
          </a:p>
          <a:p>
            <a:endParaRPr lang="en-ZA" sz="1200" b="0"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Answer:</a:t>
            </a:r>
            <a:r>
              <a:rPr lang="en-ZA" sz="1200" b="0" i="0" kern="1200" dirty="0" smtClean="0">
                <a:solidFill>
                  <a:schemeClr val="tx1"/>
                </a:solidFill>
                <a:effectLst/>
                <a:latin typeface="+mn-lt"/>
                <a:ea typeface="+mn-ea"/>
                <a:cs typeface="+mn-cs"/>
              </a:rPr>
              <a:t> Images are either "Public Domain" (free use) or "Copyright Protected" (restricted, obtain permission before use)</a:t>
            </a:r>
          </a:p>
          <a:p>
            <a:r>
              <a:rPr lang="en-ZA" sz="1200" b="0" i="0" kern="1200" dirty="0" smtClean="0">
                <a:solidFill>
                  <a:schemeClr val="tx1"/>
                </a:solidFill>
                <a:effectLst/>
                <a:latin typeface="+mn-lt"/>
                <a:ea typeface="+mn-ea"/>
                <a:cs typeface="+mn-cs"/>
              </a:rPr>
              <a:t>Most of the images in the collection are in the public domain and are thus free of any copyright restrictions. If you look directly beneath the image you will see a fair use statement that tells you if the image is public domain or copyright protected.</a:t>
            </a:r>
          </a:p>
          <a:p>
            <a:r>
              <a:rPr lang="en-ZA" sz="1200" b="0" i="0" kern="1200" dirty="0" smtClean="0">
                <a:solidFill>
                  <a:schemeClr val="tx1"/>
                </a:solidFill>
                <a:effectLst/>
                <a:latin typeface="+mn-lt"/>
                <a:ea typeface="+mn-ea"/>
                <a:cs typeface="+mn-cs"/>
              </a:rPr>
              <a:t>Permission is not required for public domain images, but we do ask that you credit the original institution and contributor, when known, whenever the image is used in any publicly distributed media.</a:t>
            </a:r>
          </a:p>
          <a:p>
            <a:r>
              <a:rPr lang="en-ZA" sz="1200" b="0" i="0" kern="1200" dirty="0" smtClean="0">
                <a:solidFill>
                  <a:schemeClr val="tx1"/>
                </a:solidFill>
                <a:effectLst/>
                <a:latin typeface="+mn-lt"/>
                <a:ea typeface="+mn-ea"/>
                <a:cs typeface="+mn-cs"/>
              </a:rPr>
              <a:t>If the image is copyright protected, you will have to contact the content provider to obtain usage permission. PHIL does not have the authority to grant usage for any copyrighted images in the library. If you have difficulty contacting a content provider, we may be able to help, but we cannot act on their behalf.</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38</a:t>
            </a:fld>
            <a:endParaRPr lang="en-ZA"/>
          </a:p>
        </p:txBody>
      </p:sp>
    </p:spTree>
    <p:extLst>
      <p:ext uri="{BB962C8B-B14F-4D97-AF65-F5344CB8AC3E}">
        <p14:creationId xmlns:p14="http://schemas.microsoft.com/office/powerpoint/2010/main" val="18311452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http://www.atlasophthalmology.com/atlas/frontpage.jsf?locale=en</a:t>
            </a:r>
            <a:endParaRPr lang="en-ZA" dirty="0" smtClean="0"/>
          </a:p>
          <a:p>
            <a:endParaRPr lang="en-ZA" dirty="0" smtClean="0"/>
          </a:p>
          <a:p>
            <a:r>
              <a:rPr lang="en-ZA" sz="1200" b="0" i="0" kern="1200" dirty="0" smtClean="0">
                <a:solidFill>
                  <a:schemeClr val="tx1"/>
                </a:solidFill>
                <a:effectLst/>
                <a:latin typeface="+mn-lt"/>
                <a:ea typeface="+mn-ea"/>
                <a:cs typeface="+mn-cs"/>
              </a:rPr>
              <a:t>This database contains over 2500 images of diseases of the eye. </a:t>
            </a:r>
            <a:r>
              <a:rPr lang="en-ZA" dirty="0" smtClean="0"/>
              <a:t>Please note</a:t>
            </a:r>
            <a:r>
              <a:rPr lang="en-ZA" baseline="0" dirty="0" smtClean="0"/>
              <a:t> the images are f</a:t>
            </a:r>
            <a:r>
              <a:rPr lang="en-ZA" dirty="0" smtClean="0"/>
              <a:t>ree to view but</a:t>
            </a:r>
            <a:r>
              <a:rPr lang="en-ZA" baseline="0" dirty="0" smtClean="0"/>
              <a:t> not available for download – it serves as a good reference resource for students.</a:t>
            </a:r>
          </a:p>
          <a:p>
            <a:endParaRPr lang="en-ZA" baseline="0" dirty="0" smtClean="0"/>
          </a:p>
          <a:p>
            <a:r>
              <a:rPr lang="en-ZA" sz="1200" b="0" i="0" kern="1200" dirty="0" smtClean="0">
                <a:solidFill>
                  <a:schemeClr val="tx1"/>
                </a:solidFill>
                <a:effectLst/>
                <a:latin typeface="+mn-lt"/>
                <a:ea typeface="+mn-ea"/>
                <a:cs typeface="+mn-cs"/>
              </a:rPr>
              <a:t>The use of this atlas is free of charge as long as it is used for educational purposes, and as computers are becoming more and more affordable its information will be available to any health care personnel all over the world. </a:t>
            </a:r>
          </a:p>
          <a:p>
            <a:endParaRPr lang="en-ZA" sz="1200" b="0" i="0" kern="1200" dirty="0" smtClean="0">
              <a:solidFill>
                <a:schemeClr val="tx1"/>
              </a:solidFill>
              <a:effectLst/>
              <a:latin typeface="+mn-lt"/>
              <a:ea typeface="+mn-ea"/>
              <a:cs typeface="+mn-cs"/>
            </a:endParaRPr>
          </a:p>
          <a:p>
            <a:r>
              <a:rPr lang="en-ZA" dirty="0" smtClean="0">
                <a:hlinkClick r:id="rId4"/>
              </a:rPr>
              <a:t>http://www.atlasophthalmology.com/atlas/text.jsf?node=7</a:t>
            </a:r>
            <a:endParaRPr lang="en-ZA" dirty="0" smtClean="0"/>
          </a:p>
          <a:p>
            <a:endParaRPr lang="en-ZA" sz="1200" b="0"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Legal Information</a:t>
            </a:r>
            <a:r>
              <a:rPr lang="en-ZA" dirty="0" smtClean="0"/>
              <a:t/>
            </a:r>
            <a:br>
              <a:rPr lang="en-ZA" dirty="0" smtClean="0"/>
            </a:br>
            <a:r>
              <a:rPr lang="en-ZA" sz="1200" b="0" i="0" kern="1200" dirty="0" smtClean="0">
                <a:solidFill>
                  <a:schemeClr val="tx1"/>
                </a:solidFill>
                <a:effectLst/>
                <a:latin typeface="+mn-lt"/>
                <a:ea typeface="+mn-ea"/>
                <a:cs typeface="+mn-cs"/>
              </a:rPr>
              <a:t>1. Pictures can be reproduced with permission of the editor. Please contact </a:t>
            </a:r>
            <a:r>
              <a:rPr lang="en-ZA" sz="1200" b="0" i="0" u="sng" kern="1200" dirty="0" smtClean="0">
                <a:solidFill>
                  <a:schemeClr val="tx1"/>
                </a:solidFill>
                <a:effectLst/>
                <a:latin typeface="+mn-lt"/>
                <a:ea typeface="+mn-ea"/>
                <a:cs typeface="+mn-cs"/>
                <a:hlinkClick r:id="rId5"/>
              </a:rPr>
              <a:t>Michelson@t-online.de</a:t>
            </a:r>
            <a:r>
              <a:rPr lang="en-ZA" sz="1200" b="0" i="0" kern="1200" dirty="0" smtClean="0">
                <a:solidFill>
                  <a:schemeClr val="tx1"/>
                </a:solidFill>
                <a:effectLst/>
                <a:latin typeface="+mn-lt"/>
                <a:ea typeface="+mn-ea"/>
                <a:cs typeface="+mn-cs"/>
              </a:rPr>
              <a:t>. </a:t>
            </a:r>
            <a:r>
              <a:rPr lang="en-ZA" dirty="0" smtClean="0"/>
              <a:t/>
            </a:r>
            <a:br>
              <a:rPr lang="en-ZA" dirty="0" smtClean="0"/>
            </a:br>
            <a:r>
              <a:rPr lang="en-ZA" sz="1200" b="0" i="0" kern="1200" dirty="0" smtClean="0">
                <a:solidFill>
                  <a:schemeClr val="tx1"/>
                </a:solidFill>
                <a:effectLst/>
                <a:latin typeface="+mn-lt"/>
                <a:ea typeface="+mn-ea"/>
                <a:cs typeface="+mn-cs"/>
              </a:rPr>
              <a:t>2. Every effort has been made to provide correct information. We do not claim that the presented material is error-free and it should not be used without additional information of appropriate literature and/or consultation with an ophthalmologist.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39</a:t>
            </a:fld>
            <a:endParaRPr lang="en-ZA"/>
          </a:p>
        </p:txBody>
      </p:sp>
    </p:spTree>
    <p:extLst>
      <p:ext uri="{BB962C8B-B14F-4D97-AF65-F5344CB8AC3E}">
        <p14:creationId xmlns:p14="http://schemas.microsoft.com/office/powerpoint/2010/main" val="24662385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u="sng" kern="1200" dirty="0" smtClean="0">
                <a:solidFill>
                  <a:schemeClr val="tx1"/>
                </a:solidFill>
                <a:effectLst/>
                <a:latin typeface="+mn-lt"/>
                <a:ea typeface="+mn-ea"/>
                <a:cs typeface="+mn-cs"/>
                <a:hlinkClick r:id="rId3"/>
              </a:rPr>
              <a:t>http://anatline.nlm.nih.gov/</a:t>
            </a:r>
            <a:endParaRPr lang="en-ZA" dirty="0" smtClean="0"/>
          </a:p>
          <a:p>
            <a:endParaRPr lang="en-ZA" dirty="0" smtClean="0"/>
          </a:p>
          <a:p>
            <a:r>
              <a:rPr lang="en-ZA" dirty="0" smtClean="0"/>
              <a:t>These resources are in the public domain and can be used freely but</a:t>
            </a:r>
            <a:r>
              <a:rPr lang="en-ZA" baseline="0" dirty="0" smtClean="0"/>
              <a:t> it requested that you attribute the National Library of Medicine</a:t>
            </a:r>
            <a:r>
              <a:rPr lang="en-ZA" dirty="0" smtClean="0"/>
              <a:t>:</a:t>
            </a:r>
            <a:r>
              <a:rPr lang="en-ZA" baseline="0" dirty="0" smtClean="0"/>
              <a:t> </a:t>
            </a:r>
            <a:r>
              <a:rPr lang="en-ZA" dirty="0" smtClean="0">
                <a:hlinkClick r:id="rId4"/>
              </a:rPr>
              <a:t>http://www.nlm.nih.gov/copyright.html</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40</a:t>
            </a:fld>
            <a:endParaRPr lang="en-ZA"/>
          </a:p>
        </p:txBody>
      </p:sp>
    </p:spTree>
    <p:extLst>
      <p:ext uri="{BB962C8B-B14F-4D97-AF65-F5344CB8AC3E}">
        <p14:creationId xmlns:p14="http://schemas.microsoft.com/office/powerpoint/2010/main" val="9775345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http://biodidac.bio.uottawa.ca/</a:t>
            </a:r>
            <a:endParaRPr lang="en-ZA" sz="1200" b="1" i="0" kern="1200" dirty="0" smtClean="0">
              <a:solidFill>
                <a:schemeClr val="tx1"/>
              </a:solidFill>
              <a:effectLst/>
              <a:latin typeface="+mn-lt"/>
              <a:ea typeface="+mn-ea"/>
              <a:cs typeface="+mn-cs"/>
            </a:endParaRPr>
          </a:p>
          <a:p>
            <a:endParaRPr lang="en-ZA" sz="1200" b="1" i="0" kern="1200" dirty="0" smtClean="0">
              <a:solidFill>
                <a:schemeClr val="tx1"/>
              </a:solidFill>
              <a:effectLst/>
              <a:latin typeface="+mn-lt"/>
              <a:ea typeface="+mn-ea"/>
              <a:cs typeface="+mn-cs"/>
            </a:endParaRPr>
          </a:p>
          <a:p>
            <a:r>
              <a:rPr lang="en-ZA" sz="1200" b="1" i="0" kern="1200" dirty="0" smtClean="0">
                <a:solidFill>
                  <a:schemeClr val="tx1"/>
                </a:solidFill>
                <a:effectLst/>
                <a:latin typeface="+mn-lt"/>
                <a:ea typeface="+mn-ea"/>
                <a:cs typeface="+mn-cs"/>
              </a:rPr>
              <a:t>Copyright</a:t>
            </a:r>
            <a:r>
              <a:rPr lang="en-ZA" sz="1200" b="1" i="0" kern="1200" baseline="0" dirty="0" smtClean="0">
                <a:solidFill>
                  <a:schemeClr val="tx1"/>
                </a:solidFill>
                <a:effectLst/>
                <a:latin typeface="+mn-lt"/>
                <a:ea typeface="+mn-ea"/>
                <a:cs typeface="+mn-cs"/>
              </a:rPr>
              <a:t> terms:</a:t>
            </a:r>
          </a:p>
          <a:p>
            <a:r>
              <a:rPr lang="en-ZA" dirty="0" smtClean="0">
                <a:hlinkClick r:id="rId4"/>
              </a:rPr>
              <a:t>http://biodidac.bio.uottawa.ca/info/regles.htm</a:t>
            </a:r>
            <a:endParaRPr lang="en-ZA" sz="1200" b="0" i="0" kern="1200" dirty="0" smtClean="0">
              <a:solidFill>
                <a:schemeClr val="tx1"/>
              </a:solidFill>
              <a:effectLst/>
              <a:latin typeface="+mn-lt"/>
              <a:ea typeface="+mn-ea"/>
              <a:cs typeface="+mn-cs"/>
            </a:endParaRP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The copying of material, either with modifications or adaptations, and its subsequent distribution, is permitted with three conditions:</a:t>
            </a:r>
          </a:p>
          <a:p>
            <a:r>
              <a:rPr lang="en-ZA" sz="1200" b="0" i="0" kern="1200" dirty="0" smtClean="0">
                <a:solidFill>
                  <a:schemeClr val="tx1"/>
                </a:solidFill>
                <a:effectLst/>
                <a:latin typeface="+mn-lt"/>
                <a:ea typeface="+mn-ea"/>
                <a:cs typeface="+mn-cs"/>
              </a:rPr>
              <a:t>1. that it is not used for commercial purposes</a:t>
            </a:r>
          </a:p>
          <a:p>
            <a:r>
              <a:rPr lang="en-ZA" sz="1200" b="0" i="0" kern="1200" dirty="0" smtClean="0">
                <a:solidFill>
                  <a:schemeClr val="tx1"/>
                </a:solidFill>
                <a:effectLst/>
                <a:latin typeface="+mn-lt"/>
                <a:ea typeface="+mn-ea"/>
                <a:cs typeface="+mn-cs"/>
              </a:rPr>
              <a:t>2. that the source of the material is clearly indicated</a:t>
            </a:r>
          </a:p>
          <a:p>
            <a:r>
              <a:rPr lang="en-ZA" sz="1200" b="0" i="0" kern="1200" dirty="0" smtClean="0">
                <a:solidFill>
                  <a:schemeClr val="tx1"/>
                </a:solidFill>
                <a:effectLst/>
                <a:latin typeface="+mn-lt"/>
                <a:ea typeface="+mn-ea"/>
                <a:cs typeface="+mn-cs"/>
              </a:rPr>
              <a:t>3. and that its use is </a:t>
            </a:r>
            <a:r>
              <a:rPr lang="en-ZA" sz="1200" b="0" i="0" u="none" strike="noStrike" kern="1200" dirty="0" smtClean="0">
                <a:solidFill>
                  <a:schemeClr val="tx1"/>
                </a:solidFill>
                <a:effectLst/>
                <a:latin typeface="+mn-lt"/>
                <a:ea typeface="+mn-ea"/>
                <a:cs typeface="+mn-cs"/>
                <a:hlinkClick r:id="rId5"/>
              </a:rPr>
              <a:t>recorded</a:t>
            </a:r>
            <a:r>
              <a:rPr lang="en-ZA" sz="1200" b="0" i="0" kern="1200" dirty="0" smtClean="0">
                <a:solidFill>
                  <a:schemeClr val="tx1"/>
                </a:solidFill>
                <a:effectLst/>
                <a:latin typeface="+mn-lt"/>
                <a:ea typeface="+mn-ea"/>
                <a:cs typeface="+mn-cs"/>
              </a:rPr>
              <a:t> in such a way that we can provide documentation to the sponsors of the project.</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41</a:t>
            </a:fld>
            <a:endParaRPr lang="en-ZA"/>
          </a:p>
        </p:txBody>
      </p:sp>
    </p:spTree>
    <p:extLst>
      <p:ext uri="{BB962C8B-B14F-4D97-AF65-F5344CB8AC3E}">
        <p14:creationId xmlns:p14="http://schemas.microsoft.com/office/powerpoint/2010/main" val="60691741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http://hardinmd.lib.uiowa.edu/gallery2public.html</a:t>
            </a:r>
            <a:endParaRPr lang="en-ZA" dirty="0" smtClean="0"/>
          </a:p>
          <a:p>
            <a:endParaRPr lang="en-ZA" dirty="0" smtClean="0"/>
          </a:p>
          <a:p>
            <a:r>
              <a:rPr lang="en-ZA" dirty="0" smtClean="0"/>
              <a:t>Public domain resources from</a:t>
            </a:r>
            <a:r>
              <a:rPr lang="en-ZA" baseline="0" dirty="0" smtClean="0"/>
              <a:t> the Hardin MD Library</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42</a:t>
            </a:fld>
            <a:endParaRPr lang="en-ZA"/>
          </a:p>
        </p:txBody>
      </p:sp>
    </p:spTree>
    <p:extLst>
      <p:ext uri="{BB962C8B-B14F-4D97-AF65-F5344CB8AC3E}">
        <p14:creationId xmlns:p14="http://schemas.microsoft.com/office/powerpoint/2010/main" val="3218033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http://commons.wikimedia.org/wiki/Main_Page</a:t>
            </a:r>
            <a:endParaRPr lang="en-ZA" dirty="0" smtClean="0"/>
          </a:p>
          <a:p>
            <a:endParaRPr lang="en-ZA" b="1" dirty="0" smtClean="0"/>
          </a:p>
          <a:p>
            <a:r>
              <a:rPr lang="en-ZA" b="0" dirty="0" smtClean="0"/>
              <a:t>This</a:t>
            </a:r>
            <a:r>
              <a:rPr lang="en-ZA" b="0" baseline="0" dirty="0" smtClean="0"/>
              <a:t> site hosts a collection of media files that are either licensed in terms of Creative Commons or available as public domain works. Check each image for the license attached to the work and for author information.</a:t>
            </a:r>
          </a:p>
          <a:p>
            <a:endParaRPr lang="en-ZA" b="0" baseline="0" dirty="0" smtClean="0"/>
          </a:p>
          <a:p>
            <a:r>
              <a:rPr lang="en-ZA" b="0" baseline="0" dirty="0" smtClean="0"/>
              <a:t>Site terms and conditions: </a:t>
            </a:r>
            <a:r>
              <a:rPr lang="en-ZA" dirty="0" smtClean="0">
                <a:hlinkClick r:id="rId4"/>
              </a:rPr>
              <a:t>http://wikimediafoundation.org/wiki/Terms_of_Use</a:t>
            </a:r>
            <a:endParaRPr lang="en-ZA" b="0"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a:t>
            </a:fld>
            <a:endParaRPr lang="en-ZA"/>
          </a:p>
        </p:txBody>
      </p:sp>
    </p:spTree>
    <p:extLst>
      <p:ext uri="{BB962C8B-B14F-4D97-AF65-F5344CB8AC3E}">
        <p14:creationId xmlns:p14="http://schemas.microsoft.com/office/powerpoint/2010/main" val="39795732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http://novel.utah.edu/</a:t>
            </a:r>
            <a:endParaRPr lang="en-ZA" dirty="0" smtClean="0"/>
          </a:p>
          <a:p>
            <a:endParaRPr lang="en-ZA" dirty="0" smtClean="0"/>
          </a:p>
          <a:p>
            <a:r>
              <a:rPr lang="en-ZA" sz="1200" b="0" i="0" kern="1200" dirty="0" smtClean="0">
                <a:solidFill>
                  <a:schemeClr val="tx1"/>
                </a:solidFill>
                <a:effectLst/>
                <a:latin typeface="+mn-lt"/>
                <a:ea typeface="+mn-ea"/>
                <a:cs typeface="+mn-cs"/>
              </a:rPr>
              <a:t>A discipline specific, open access repository of digital materials (images, video, lectures, articles and animations), to be used for educational and research purposes by health care profess </a:t>
            </a:r>
            <a:r>
              <a:rPr lang="en-ZA" sz="1200" b="0" i="0" kern="1200" dirty="0" err="1" smtClean="0">
                <a:solidFill>
                  <a:schemeClr val="tx1"/>
                </a:solidFill>
                <a:effectLst/>
                <a:latin typeface="+mn-lt"/>
                <a:ea typeface="+mn-ea"/>
                <a:cs typeface="+mn-cs"/>
              </a:rPr>
              <a:t>ionals</a:t>
            </a:r>
            <a:r>
              <a:rPr lang="en-ZA" sz="1200" b="0" i="0" kern="1200" dirty="0" smtClean="0">
                <a:solidFill>
                  <a:schemeClr val="tx1"/>
                </a:solidFill>
                <a:effectLst/>
                <a:latin typeface="+mn-lt"/>
                <a:ea typeface="+mn-ea"/>
                <a:cs typeface="+mn-cs"/>
              </a:rPr>
              <a:t>, educators, patients, and students.</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All work herein is licensed under a Creative</a:t>
            </a:r>
            <a:r>
              <a:rPr lang="en-ZA" sz="1200" b="0" i="0" kern="1200" baseline="0" dirty="0" smtClean="0">
                <a:solidFill>
                  <a:schemeClr val="tx1"/>
                </a:solidFill>
                <a:effectLst/>
                <a:latin typeface="+mn-lt"/>
                <a:ea typeface="+mn-ea"/>
                <a:cs typeface="+mn-cs"/>
              </a:rPr>
              <a:t> Commons CC-BY-NC-ND license </a:t>
            </a:r>
            <a:r>
              <a:rPr lang="en-ZA" sz="1200" b="0" i="0" u="none" strike="noStrike" kern="1200" dirty="0" smtClean="0">
                <a:solidFill>
                  <a:schemeClr val="tx1"/>
                </a:solidFill>
                <a:effectLst/>
                <a:latin typeface="+mn-lt"/>
                <a:ea typeface="+mn-ea"/>
                <a:cs typeface="+mn-cs"/>
                <a:hlinkClick r:id="rId4"/>
              </a:rPr>
              <a:t>http://creativecommons.org/licenses/by-nc-nd/2.0/</a:t>
            </a:r>
            <a:endParaRPr lang="en-ZA" sz="1200" b="0" i="0" u="none" strike="noStrike" kern="1200" dirty="0" smtClean="0">
              <a:solidFill>
                <a:schemeClr val="tx1"/>
              </a:solidFill>
              <a:effectLst/>
              <a:latin typeface="+mn-lt"/>
              <a:ea typeface="+mn-ea"/>
              <a:cs typeface="+mn-cs"/>
            </a:endParaRPr>
          </a:p>
          <a:p>
            <a:endParaRPr lang="en-ZA" sz="1200" b="0" i="0" u="none" strike="noStrike"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43</a:t>
            </a:fld>
            <a:endParaRPr lang="en-ZA"/>
          </a:p>
        </p:txBody>
      </p:sp>
    </p:spTree>
    <p:extLst>
      <p:ext uri="{BB962C8B-B14F-4D97-AF65-F5344CB8AC3E}">
        <p14:creationId xmlns:p14="http://schemas.microsoft.com/office/powerpoint/2010/main" val="13578149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http://www.opengraphicdesign.com/</a:t>
            </a:r>
            <a:endParaRPr lang="en-ZA" dirty="0" smtClean="0"/>
          </a:p>
          <a:p>
            <a:endParaRPr lang="en-ZA" dirty="0" smtClean="0"/>
          </a:p>
          <a:p>
            <a:r>
              <a:rPr lang="en-ZA" dirty="0" smtClean="0"/>
              <a:t>This site contains free vector images</a:t>
            </a:r>
            <a:r>
              <a:rPr lang="en-ZA" baseline="0" dirty="0" smtClean="0"/>
              <a:t> for use and adaptation and is available in terms of a Creative Commons Attribution license.</a:t>
            </a:r>
          </a:p>
          <a:p>
            <a:endParaRPr lang="en-ZA" baseline="0" dirty="0" smtClean="0"/>
          </a:p>
          <a:p>
            <a:r>
              <a:rPr lang="en-ZA" baseline="0" dirty="0" smtClean="0"/>
              <a:t>Terms of use: </a:t>
            </a:r>
            <a:r>
              <a:rPr lang="en-ZA" dirty="0" smtClean="0">
                <a:hlinkClick r:id="rId4"/>
              </a:rPr>
              <a:t>http://www.opengraphicdesign.com/terms-of-use/</a:t>
            </a:r>
            <a:endParaRPr lang="en-ZA" dirty="0" smtClean="0"/>
          </a:p>
          <a:p>
            <a:endParaRPr lang="en-ZA" dirty="0" smtClean="0"/>
          </a:p>
          <a:p>
            <a:r>
              <a:rPr lang="en-ZA" dirty="0" smtClean="0"/>
              <a:t>Note: the list under “No” refers to the files as it is downloaded fro</a:t>
            </a:r>
            <a:r>
              <a:rPr lang="en-ZA" baseline="0" dirty="0" smtClean="0"/>
              <a:t>m the site – so particularly you’re not allowed to redistribute the files as you got them from the site.</a:t>
            </a:r>
          </a:p>
          <a:p>
            <a:endParaRPr lang="en-ZA" baseline="0"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44</a:t>
            </a:fld>
            <a:endParaRPr lang="en-ZA"/>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http://www.deviantart.com/</a:t>
            </a:r>
            <a:endParaRPr lang="en-ZA" dirty="0" smtClean="0"/>
          </a:p>
          <a:p>
            <a:endParaRPr lang="en-ZA" dirty="0" smtClean="0"/>
          </a:p>
          <a:p>
            <a:r>
              <a:rPr lang="en-ZA" dirty="0" smtClean="0"/>
              <a:t>Not all</a:t>
            </a:r>
            <a:r>
              <a:rPr lang="en-ZA" baseline="0" dirty="0" smtClean="0"/>
              <a:t> the images on this site is free from full copyright restrictions so make sure to check each image.</a:t>
            </a:r>
            <a:endParaRPr lang="en-ZA" dirty="0" smtClean="0"/>
          </a:p>
          <a:p>
            <a:endParaRPr lang="en-ZA" dirty="0" smtClean="0"/>
          </a:p>
          <a:p>
            <a:r>
              <a:rPr lang="en-ZA" dirty="0" smtClean="0"/>
              <a:t>Terms of use: </a:t>
            </a:r>
            <a:r>
              <a:rPr lang="en-ZA" dirty="0" smtClean="0">
                <a:hlinkClick r:id="rId4"/>
              </a:rPr>
              <a:t>http://about.deviantart.com/policy/copyright/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45</a:t>
            </a:fld>
            <a:endParaRPr lang="en-ZA"/>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http://dryicons.com/</a:t>
            </a:r>
            <a:endParaRPr lang="en-ZA" dirty="0" smtClean="0"/>
          </a:p>
          <a:p>
            <a:endParaRPr lang="en-ZA" dirty="0" smtClean="0"/>
          </a:p>
          <a:p>
            <a:r>
              <a:rPr lang="en-ZA" dirty="0" smtClean="0"/>
              <a:t>This site offers high quality</a:t>
            </a:r>
            <a:r>
              <a:rPr lang="en-ZA" baseline="0" dirty="0" smtClean="0"/>
              <a:t> vectors and icons for free download and are governed by three different licenses depending on your intended use. For the free licensing terms go to: </a:t>
            </a:r>
            <a:r>
              <a:rPr lang="en-ZA" dirty="0" smtClean="0">
                <a:hlinkClick r:id="rId4"/>
              </a:rPr>
              <a:t>http://dryicons.com/terms/free/</a:t>
            </a:r>
            <a:endParaRPr lang="en-ZA" dirty="0" smtClean="0"/>
          </a:p>
          <a:p>
            <a:endParaRPr lang="en-ZA" dirty="0" smtClean="0"/>
          </a:p>
          <a:p>
            <a:r>
              <a:rPr lang="en-ZA" dirty="0" smtClean="0"/>
              <a:t>Terms of use: </a:t>
            </a:r>
            <a:r>
              <a:rPr lang="en-ZA" dirty="0" smtClean="0">
                <a:hlinkClick r:id="rId5"/>
              </a:rPr>
              <a:t>http://dryicons.com/terms/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46</a:t>
            </a:fld>
            <a:endParaRPr lang="en-ZA"/>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http://www.3dgurukul.com/</a:t>
            </a:r>
            <a:endParaRPr lang="en-ZA" dirty="0" smtClean="0"/>
          </a:p>
          <a:p>
            <a:endParaRPr lang="en-ZA" dirty="0" smtClean="0"/>
          </a:p>
          <a:p>
            <a:r>
              <a:rPr lang="en-ZA" dirty="0" smtClean="0"/>
              <a:t>The resources on this site is available</a:t>
            </a:r>
            <a:r>
              <a:rPr lang="en-ZA" baseline="0" dirty="0" smtClean="0"/>
              <a:t> in terms of a Creative Commons </a:t>
            </a:r>
            <a:r>
              <a:rPr lang="en-ZA" sz="1200" b="0" i="0" u="none" strike="noStrike" kern="1200" dirty="0" smtClean="0">
                <a:solidFill>
                  <a:schemeClr val="tx1"/>
                </a:solidFill>
                <a:effectLst/>
                <a:latin typeface="+mn-lt"/>
                <a:ea typeface="+mn-ea"/>
                <a:cs typeface="+mn-cs"/>
              </a:rPr>
              <a:t>Attribution-</a:t>
            </a:r>
            <a:r>
              <a:rPr lang="en-ZA" sz="1200" b="0" i="0" u="none" strike="noStrike" kern="1200" dirty="0" err="1" smtClean="0">
                <a:solidFill>
                  <a:schemeClr val="tx1"/>
                </a:solidFill>
                <a:effectLst/>
                <a:latin typeface="+mn-lt"/>
                <a:ea typeface="+mn-ea"/>
                <a:cs typeface="+mn-cs"/>
              </a:rPr>
              <a:t>Noncommercial</a:t>
            </a:r>
            <a:r>
              <a:rPr lang="en-ZA" sz="1200" b="0" i="0" u="none" strike="noStrike" kern="1200" dirty="0" smtClean="0">
                <a:solidFill>
                  <a:schemeClr val="tx1"/>
                </a:solidFill>
                <a:effectLst/>
                <a:latin typeface="+mn-lt"/>
                <a:ea typeface="+mn-ea"/>
                <a:cs typeface="+mn-cs"/>
              </a:rPr>
              <a:t>-Share Alike 3.0 </a:t>
            </a:r>
            <a:r>
              <a:rPr lang="en-ZA" sz="1200" b="0" i="0" u="none" strike="noStrike" kern="1200" dirty="0" err="1" smtClean="0">
                <a:solidFill>
                  <a:schemeClr val="tx1"/>
                </a:solidFill>
                <a:effectLst/>
                <a:latin typeface="+mn-lt"/>
                <a:ea typeface="+mn-ea"/>
                <a:cs typeface="+mn-cs"/>
              </a:rPr>
              <a:t>Unported</a:t>
            </a:r>
            <a:r>
              <a:rPr lang="en-ZA" sz="1200" b="0" i="0" u="none" strike="noStrike" kern="1200" dirty="0" smtClean="0">
                <a:solidFill>
                  <a:schemeClr val="tx1"/>
                </a:solidFill>
                <a:effectLst/>
                <a:latin typeface="+mn-lt"/>
                <a:ea typeface="+mn-ea"/>
                <a:cs typeface="+mn-cs"/>
              </a:rPr>
              <a:t> license. It offers 3d animation, models,</a:t>
            </a:r>
            <a:r>
              <a:rPr lang="en-ZA" sz="1200" b="0" i="0" u="none" strike="noStrike" kern="1200" baseline="0" dirty="0" smtClean="0">
                <a:solidFill>
                  <a:schemeClr val="tx1"/>
                </a:solidFill>
                <a:effectLst/>
                <a:latin typeface="+mn-lt"/>
                <a:ea typeface="+mn-ea"/>
                <a:cs typeface="+mn-cs"/>
              </a:rPr>
              <a:t> rendering and CAD models amongst others.</a:t>
            </a:r>
            <a:endParaRPr lang="en-ZA" sz="1200" b="0" i="0" u="none" strike="noStrike" kern="1200" dirty="0" smtClean="0">
              <a:solidFill>
                <a:schemeClr val="tx1"/>
              </a:solidFill>
              <a:effectLst/>
              <a:latin typeface="+mn-lt"/>
              <a:ea typeface="+mn-ea"/>
              <a:cs typeface="+mn-cs"/>
            </a:endParaRPr>
          </a:p>
          <a:p>
            <a:endParaRPr lang="en-ZA" u="none"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47</a:t>
            </a:fld>
            <a:endParaRPr lang="en-ZA"/>
          </a:p>
        </p:txBody>
      </p:sp>
    </p:spTree>
    <p:extLst>
      <p:ext uri="{BB962C8B-B14F-4D97-AF65-F5344CB8AC3E}">
        <p14:creationId xmlns:p14="http://schemas.microsoft.com/office/powerpoint/2010/main" val="7545275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http://www.cadyou.com/</a:t>
            </a:r>
            <a:endParaRPr lang="en-ZA" dirty="0" smtClean="0"/>
          </a:p>
          <a:p>
            <a:endParaRPr lang="en-ZA" sz="1200" b="0" i="0" kern="1200" dirty="0" smtClean="0">
              <a:solidFill>
                <a:schemeClr val="tx1"/>
              </a:solidFill>
              <a:effectLst/>
              <a:latin typeface="+mn-lt"/>
              <a:ea typeface="+mn-ea"/>
              <a:cs typeface="+mn-cs"/>
            </a:endParaRPr>
          </a:p>
          <a:p>
            <a:r>
              <a:rPr lang="en-ZA" sz="1200" b="0" i="0" kern="1200" dirty="0" err="1" smtClean="0">
                <a:solidFill>
                  <a:schemeClr val="tx1"/>
                </a:solidFill>
                <a:effectLst/>
                <a:latin typeface="+mn-lt"/>
                <a:ea typeface="+mn-ea"/>
                <a:cs typeface="+mn-cs"/>
              </a:rPr>
              <a:t>Cadyou</a:t>
            </a:r>
            <a:r>
              <a:rPr lang="en-ZA" sz="1200" b="0" i="0" kern="1200" dirty="0" smtClean="0">
                <a:solidFill>
                  <a:schemeClr val="tx1"/>
                </a:solidFill>
                <a:effectLst/>
                <a:latin typeface="+mn-lt"/>
                <a:ea typeface="+mn-ea"/>
                <a:cs typeface="+mn-cs"/>
              </a:rPr>
              <a:t> is a new community for digital designers to find and share high quality 2d and 3d files. Our goal is to create a resource of free, high quality designs for everyone to use, licensed under Public Domain and Creative Commons licenses.</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Even though the site’s footer contains an all rights reserved</a:t>
            </a:r>
            <a:r>
              <a:rPr lang="en-ZA" sz="1200" b="0" i="0" kern="1200" baseline="0" dirty="0" smtClean="0">
                <a:solidFill>
                  <a:schemeClr val="tx1"/>
                </a:solidFill>
                <a:effectLst/>
                <a:latin typeface="+mn-lt"/>
                <a:ea typeface="+mn-ea"/>
                <a:cs typeface="+mn-cs"/>
              </a:rPr>
              <a:t> copyright notice – access each resource to view its usage terms and conditions. </a:t>
            </a:r>
          </a:p>
        </p:txBody>
      </p:sp>
      <p:sp>
        <p:nvSpPr>
          <p:cNvPr id="4" name="Slide Number Placeholder 3"/>
          <p:cNvSpPr>
            <a:spLocks noGrp="1"/>
          </p:cNvSpPr>
          <p:nvPr>
            <p:ph type="sldNum" sz="quarter" idx="10"/>
          </p:nvPr>
        </p:nvSpPr>
        <p:spPr/>
        <p:txBody>
          <a:bodyPr/>
          <a:lstStyle/>
          <a:p>
            <a:fld id="{68BCC432-6EE6-4810-9F54-24AB83C84717}" type="slidenum">
              <a:rPr lang="en-ZA" smtClean="0"/>
              <a:pPr/>
              <a:t>48</a:t>
            </a:fld>
            <a:endParaRPr lang="en-ZA"/>
          </a:p>
        </p:txBody>
      </p:sp>
    </p:spTree>
    <p:extLst>
      <p:ext uri="{BB962C8B-B14F-4D97-AF65-F5344CB8AC3E}">
        <p14:creationId xmlns:p14="http://schemas.microsoft.com/office/powerpoint/2010/main" val="20174645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Freebase is a collaborative project that imports structured data from a </a:t>
            </a:r>
            <a:r>
              <a:rPr lang="en-ZA" sz="1200" b="0" i="0" u="none" strike="noStrike" kern="1200" dirty="0" smtClean="0">
                <a:solidFill>
                  <a:schemeClr val="tx1"/>
                </a:solidFill>
                <a:effectLst/>
                <a:latin typeface="+mn-lt"/>
                <a:ea typeface="+mn-ea"/>
                <a:cs typeface="+mn-cs"/>
                <a:hlinkClick r:id="rId3"/>
              </a:rPr>
              <a:t>variety of sources</a:t>
            </a:r>
            <a:r>
              <a:rPr lang="en-ZA" sz="1200" b="0" i="0" kern="1200" dirty="0" smtClean="0">
                <a:solidFill>
                  <a:schemeClr val="tx1"/>
                </a:solidFill>
                <a:effectLst/>
                <a:latin typeface="+mn-lt"/>
                <a:ea typeface="+mn-ea"/>
                <a:cs typeface="+mn-cs"/>
              </a:rPr>
              <a:t> on the web.</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Freebase data is available for reuse under </a:t>
            </a:r>
            <a:r>
              <a:rPr lang="en-ZA" sz="1200" b="0" i="0" u="none" strike="noStrike" kern="1200" dirty="0" smtClean="0">
                <a:solidFill>
                  <a:schemeClr val="tx1"/>
                </a:solidFill>
                <a:effectLst/>
                <a:latin typeface="+mn-lt"/>
                <a:ea typeface="+mn-ea"/>
                <a:cs typeface="+mn-cs"/>
                <a:hlinkClick r:id="rId4"/>
              </a:rPr>
              <a:t>CC Attribution</a:t>
            </a:r>
            <a:r>
              <a:rPr lang="en-ZA" sz="1200" b="0" i="0" kern="1200" dirty="0" smtClean="0">
                <a:solidFill>
                  <a:schemeClr val="tx1"/>
                </a:solidFill>
                <a:effectLst/>
                <a:latin typeface="+mn-lt"/>
                <a:ea typeface="+mn-ea"/>
                <a:cs typeface="+mn-cs"/>
              </a:rPr>
              <a:t>. Freebase makes it easy for users to attribute them by copying and pasting a simple html code: </a:t>
            </a:r>
            <a:r>
              <a:rPr lang="en-ZA" sz="1200" b="0" i="0" u="none" strike="noStrike" kern="1200" dirty="0" smtClean="0">
                <a:solidFill>
                  <a:schemeClr val="tx1"/>
                </a:solidFill>
                <a:effectLst/>
                <a:latin typeface="+mn-lt"/>
                <a:ea typeface="+mn-ea"/>
                <a:cs typeface="+mn-cs"/>
                <a:hlinkClick r:id="rId5"/>
              </a:rPr>
              <a:t>http://www.freebase.com/policies/attribution</a:t>
            </a:r>
            <a:r>
              <a:rPr lang="en-ZA" sz="1200" b="0" i="0" kern="1200" dirty="0" smtClean="0">
                <a:solidFill>
                  <a:schemeClr val="tx1"/>
                </a:solidFill>
                <a:effectLst/>
                <a:latin typeface="+mn-lt"/>
                <a:ea typeface="+mn-ea"/>
                <a:cs typeface="+mn-cs"/>
              </a:rPr>
              <a: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49</a:t>
            </a:fld>
            <a:endParaRPr lang="en-ZA"/>
          </a:p>
        </p:txBody>
      </p:sp>
    </p:spTree>
    <p:extLst>
      <p:ext uri="{BB962C8B-B14F-4D97-AF65-F5344CB8AC3E}">
        <p14:creationId xmlns:p14="http://schemas.microsoft.com/office/powerpoint/2010/main" val="42471792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http://www.openstreetmap.org/</a:t>
            </a:r>
          </a:p>
          <a:p>
            <a:endParaRPr lang="en-ZA" sz="1200" b="0" i="0" u="none" strike="noStrike" kern="1200" dirty="0" smtClean="0">
              <a:solidFill>
                <a:schemeClr val="tx1"/>
              </a:solidFill>
              <a:effectLst/>
              <a:latin typeface="+mn-lt"/>
              <a:ea typeface="+mn-ea"/>
              <a:cs typeface="+mn-cs"/>
              <a:hlinkClick r:id="rId3"/>
            </a:endParaRPr>
          </a:p>
          <a:p>
            <a:r>
              <a:rPr lang="en-ZA" sz="1200" b="0" i="0" u="none" strike="noStrike" kern="1200" dirty="0" smtClean="0">
                <a:solidFill>
                  <a:schemeClr val="tx1"/>
                </a:solidFill>
                <a:effectLst/>
                <a:latin typeface="+mn-lt"/>
                <a:ea typeface="+mn-ea"/>
                <a:cs typeface="+mn-cs"/>
              </a:rPr>
              <a:t>OpenStreetMap</a:t>
            </a:r>
            <a:r>
              <a:rPr lang="en-ZA" sz="1200" b="0" i="0" kern="1200" dirty="0" smtClean="0">
                <a:solidFill>
                  <a:schemeClr val="tx1"/>
                </a:solidFill>
                <a:effectLst/>
                <a:latin typeface="+mn-lt"/>
                <a:ea typeface="+mn-ea"/>
                <a:cs typeface="+mn-cs"/>
              </a:rPr>
              <a:t> is a user-generated map of the world, amassing </a:t>
            </a:r>
            <a:r>
              <a:rPr lang="en-ZA" sz="1200" b="0" i="0" kern="1200" dirty="0" err="1" smtClean="0">
                <a:solidFill>
                  <a:schemeClr val="tx1"/>
                </a:solidFill>
                <a:effectLst/>
                <a:latin typeface="+mn-lt"/>
                <a:ea typeface="+mn-ea"/>
                <a:cs typeface="+mn-cs"/>
              </a:rPr>
              <a:t>geodata</a:t>
            </a:r>
            <a:r>
              <a:rPr lang="en-ZA" sz="1200" b="0" i="0" kern="1200" dirty="0" smtClean="0">
                <a:solidFill>
                  <a:schemeClr val="tx1"/>
                </a:solidFill>
                <a:effectLst/>
                <a:latin typeface="+mn-lt"/>
                <a:ea typeface="+mn-ea"/>
                <a:cs typeface="+mn-cs"/>
              </a:rPr>
              <a:t> collaboratively from around the globe. It is aimed at creating and providing free geographic data such as street maps to anyone who wants them.</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OpenStreetMap is </a:t>
            </a:r>
            <a:r>
              <a:rPr lang="en-ZA" sz="1200" b="0" i="1" kern="1200" dirty="0" smtClean="0">
                <a:solidFill>
                  <a:schemeClr val="tx1"/>
                </a:solidFill>
                <a:effectLst/>
                <a:latin typeface="+mn-lt"/>
                <a:ea typeface="+mn-ea"/>
                <a:cs typeface="+mn-cs"/>
              </a:rPr>
              <a:t>open data</a:t>
            </a:r>
            <a:r>
              <a:rPr lang="en-ZA" sz="1200" b="0" i="0" kern="1200" dirty="0" smtClean="0">
                <a:solidFill>
                  <a:schemeClr val="tx1"/>
                </a:solidFill>
                <a:effectLst/>
                <a:latin typeface="+mn-lt"/>
                <a:ea typeface="+mn-ea"/>
                <a:cs typeface="+mn-cs"/>
              </a:rPr>
              <a:t>, licensed under the </a:t>
            </a:r>
            <a:r>
              <a:rPr lang="en-ZA" sz="1200" b="0" i="0" u="none" strike="noStrike" kern="1200" dirty="0" smtClean="0">
                <a:solidFill>
                  <a:schemeClr val="tx1"/>
                </a:solidFill>
                <a:effectLst/>
                <a:latin typeface="+mn-lt"/>
                <a:ea typeface="+mn-ea"/>
                <a:cs typeface="+mn-cs"/>
                <a:hlinkClick r:id="rId4"/>
              </a:rPr>
              <a:t>Open Data Commons Open Database License</a:t>
            </a:r>
            <a:r>
              <a:rPr lang="en-ZA" sz="1200" b="0" i="0" kern="1200" dirty="0" smtClean="0">
                <a:solidFill>
                  <a:schemeClr val="tx1"/>
                </a:solidFill>
                <a:effectLst/>
                <a:latin typeface="+mn-lt"/>
                <a:ea typeface="+mn-ea"/>
                <a:cs typeface="+mn-cs"/>
              </a:rPr>
              <a:t> (</a:t>
            </a:r>
            <a:r>
              <a:rPr lang="en-ZA" sz="1200" b="0" i="0" kern="1200" dirty="0" err="1" smtClean="0">
                <a:solidFill>
                  <a:schemeClr val="tx1"/>
                </a:solidFill>
                <a:effectLst/>
                <a:latin typeface="+mn-lt"/>
                <a:ea typeface="+mn-ea"/>
                <a:cs typeface="+mn-cs"/>
              </a:rPr>
              <a:t>ODbL</a:t>
            </a:r>
            <a:r>
              <a:rPr lang="en-ZA" sz="1200" b="0" i="0" kern="1200" dirty="0" smtClean="0">
                <a:solidFill>
                  <a:schemeClr val="tx1"/>
                </a:solidFill>
                <a:effectLst/>
                <a:latin typeface="+mn-lt"/>
                <a:ea typeface="+mn-ea"/>
                <a:cs typeface="+mn-cs"/>
              </a:rPr>
              <a:t>).</a:t>
            </a:r>
          </a:p>
          <a:p>
            <a:r>
              <a:rPr lang="en-ZA" sz="1200" b="0" i="0" kern="1200" dirty="0" smtClean="0">
                <a:solidFill>
                  <a:schemeClr val="tx1"/>
                </a:solidFill>
                <a:effectLst/>
                <a:latin typeface="+mn-lt"/>
                <a:ea typeface="+mn-ea"/>
                <a:cs typeface="+mn-cs"/>
              </a:rPr>
              <a:t>You are free to copy, distribute, transmit and adapt our data, as long as you credit OpenStreetMap and its contributors. If you alter or build upon our data, you may distribute the result only under the same licence. The full </a:t>
            </a:r>
            <a:r>
              <a:rPr lang="en-ZA" sz="1200" b="0" i="0" u="none" strike="noStrike" kern="1200" dirty="0" smtClean="0">
                <a:solidFill>
                  <a:schemeClr val="tx1"/>
                </a:solidFill>
                <a:effectLst/>
                <a:latin typeface="+mn-lt"/>
                <a:ea typeface="+mn-ea"/>
                <a:cs typeface="+mn-cs"/>
                <a:hlinkClick r:id="rId5"/>
              </a:rPr>
              <a:t>legal code</a:t>
            </a:r>
            <a:r>
              <a:rPr lang="en-ZA" sz="1200" b="0" i="0" kern="1200" dirty="0" smtClean="0">
                <a:solidFill>
                  <a:schemeClr val="tx1"/>
                </a:solidFill>
                <a:effectLst/>
                <a:latin typeface="+mn-lt"/>
                <a:ea typeface="+mn-ea"/>
                <a:cs typeface="+mn-cs"/>
              </a:rPr>
              <a:t> explains your rights and responsibilities.</a:t>
            </a:r>
          </a:p>
          <a:p>
            <a:r>
              <a:rPr lang="en-ZA" sz="1200" b="0" i="0" kern="1200" dirty="0" smtClean="0">
                <a:solidFill>
                  <a:schemeClr val="tx1"/>
                </a:solidFill>
                <a:effectLst/>
                <a:latin typeface="+mn-lt"/>
                <a:ea typeface="+mn-ea"/>
                <a:cs typeface="+mn-cs"/>
              </a:rPr>
              <a:t>The cartography in our map tiles, and our documentation, are licensed under the </a:t>
            </a:r>
            <a:r>
              <a:rPr lang="en-ZA" sz="1200" b="0" i="0" u="none" strike="noStrike" kern="1200" dirty="0" smtClean="0">
                <a:solidFill>
                  <a:schemeClr val="tx1"/>
                </a:solidFill>
                <a:effectLst/>
                <a:latin typeface="+mn-lt"/>
                <a:ea typeface="+mn-ea"/>
                <a:cs typeface="+mn-cs"/>
                <a:hlinkClick r:id="rId6"/>
              </a:rPr>
              <a:t>Creative Commons Attribution-</a:t>
            </a:r>
            <a:r>
              <a:rPr lang="en-ZA" sz="1200" b="0" i="0" u="none" strike="noStrike" kern="1200" dirty="0" err="1" smtClean="0">
                <a:solidFill>
                  <a:schemeClr val="tx1"/>
                </a:solidFill>
                <a:effectLst/>
                <a:latin typeface="+mn-lt"/>
                <a:ea typeface="+mn-ea"/>
                <a:cs typeface="+mn-cs"/>
                <a:hlinkClick r:id="rId6"/>
              </a:rPr>
              <a:t>ShareAlike</a:t>
            </a:r>
            <a:r>
              <a:rPr lang="en-ZA" sz="1200" b="0" i="0" u="none" strike="noStrike" kern="1200" dirty="0" smtClean="0">
                <a:solidFill>
                  <a:schemeClr val="tx1"/>
                </a:solidFill>
                <a:effectLst/>
                <a:latin typeface="+mn-lt"/>
                <a:ea typeface="+mn-ea"/>
                <a:cs typeface="+mn-cs"/>
                <a:hlinkClick r:id="rId6"/>
              </a:rPr>
              <a:t> 2.0</a:t>
            </a:r>
            <a:r>
              <a:rPr lang="en-ZA" sz="1200" b="0" i="0" kern="1200" dirty="0" smtClean="0">
                <a:solidFill>
                  <a:schemeClr val="tx1"/>
                </a:solidFill>
                <a:effectLst/>
                <a:latin typeface="+mn-lt"/>
                <a:ea typeface="+mn-ea"/>
                <a:cs typeface="+mn-cs"/>
              </a:rPr>
              <a:t> license (CC-BY-SA).</a:t>
            </a: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50</a:t>
            </a:fld>
            <a:endParaRPr lang="en-ZA"/>
          </a:p>
        </p:txBody>
      </p:sp>
    </p:spTree>
    <p:extLst>
      <p:ext uri="{BB962C8B-B14F-4D97-AF65-F5344CB8AC3E}">
        <p14:creationId xmlns:p14="http://schemas.microsoft.com/office/powerpoint/2010/main" val="28017743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http://sagebase.org/commons/</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Sage Commons is a public resource and information platform for scientists, research foundations, and research institutions to share and develop human disease and biological research.</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Sagebase.org content is defaulted under CC BY. Sage Commons will enable the CC0 public domain dedication as an option for surrendering copyright in data hosted in the network.</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51</a:t>
            </a:fld>
            <a:endParaRPr lang="en-ZA"/>
          </a:p>
        </p:txBody>
      </p:sp>
    </p:spTree>
    <p:extLst>
      <p:ext uri="{BB962C8B-B14F-4D97-AF65-F5344CB8AC3E}">
        <p14:creationId xmlns:p14="http://schemas.microsoft.com/office/powerpoint/2010/main" val="172977944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http://academicearth.org/</a:t>
            </a:r>
            <a:endParaRPr lang="en-ZA" dirty="0" smtClean="0"/>
          </a:p>
          <a:p>
            <a:endParaRPr lang="en-ZA" dirty="0" smtClean="0"/>
          </a:p>
          <a:p>
            <a:r>
              <a:rPr lang="en-ZA" dirty="0" smtClean="0"/>
              <a:t>This site contains videos from a range of subjects and is available under various open licenses to make sure to check the video you wish to use.</a:t>
            </a:r>
          </a:p>
          <a:p>
            <a:endParaRPr lang="en-ZA" dirty="0" smtClean="0"/>
          </a:p>
          <a:p>
            <a:r>
              <a:rPr lang="en-ZA" dirty="0" smtClean="0"/>
              <a:t>Term</a:t>
            </a:r>
            <a:r>
              <a:rPr lang="en-ZA" baseline="0" dirty="0" smtClean="0"/>
              <a:t>s of use: </a:t>
            </a:r>
            <a:r>
              <a:rPr lang="en-ZA" dirty="0" smtClean="0">
                <a:hlinkClick r:id="rId4"/>
              </a:rPr>
              <a:t>http://academicearth.org/pages/terms-of-use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52</a:t>
            </a:fld>
            <a:endParaRPr lang="en-Z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http://search.creativecommons.org/</a:t>
            </a:r>
            <a:endParaRPr lang="en-ZA" dirty="0" smtClean="0"/>
          </a:p>
          <a:p>
            <a:r>
              <a:rPr lang="en-ZA" dirty="0" smtClean="0"/>
              <a:t> </a:t>
            </a:r>
          </a:p>
          <a:p>
            <a:r>
              <a:rPr lang="en-ZA" dirty="0" smtClean="0"/>
              <a:t>Make sure to always</a:t>
            </a:r>
            <a:r>
              <a:rPr lang="en-ZA" baseline="0" dirty="0" smtClean="0"/>
              <a:t> check every site you go to and read their terms and condition or usage terms.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8</a:t>
            </a:fld>
            <a:endParaRPr lang="en-ZA"/>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dirty="0" smtClean="0"/>
              <a:t>http://www.khanacademy.org/</a:t>
            </a:r>
            <a:r>
              <a:rPr lang="en-ZA" baseline="0" dirty="0" smtClean="0"/>
              <a:t> </a:t>
            </a:r>
          </a:p>
          <a:p>
            <a:endParaRPr lang="en-ZA" dirty="0" smtClean="0"/>
          </a:p>
          <a:p>
            <a:r>
              <a:rPr lang="en-ZA" dirty="0" smtClean="0"/>
              <a:t>This site’s resources</a:t>
            </a:r>
            <a:r>
              <a:rPr lang="en-ZA" baseline="0" dirty="0" smtClean="0"/>
              <a:t> covers a wide range of topics and caters for all educational levels – all the videos are free to use and you need to check each video you wish to use.</a:t>
            </a:r>
            <a:endParaRPr lang="en-ZA" dirty="0" smtClean="0"/>
          </a:p>
          <a:p>
            <a:endParaRPr lang="en-ZA" dirty="0" smtClean="0"/>
          </a:p>
          <a:p>
            <a:r>
              <a:rPr lang="en-ZA" dirty="0" smtClean="0"/>
              <a:t>Terms of use: </a:t>
            </a:r>
            <a:r>
              <a:rPr lang="en-ZA" dirty="0" smtClean="0">
                <a:hlinkClick r:id="rId3"/>
              </a:rPr>
              <a:t>http://www.khanacademy.org/about/tos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53</a:t>
            </a:fld>
            <a:endParaRPr lang="en-ZA"/>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http://www.open-video.org/</a:t>
            </a:r>
            <a:endParaRPr lang="en-ZA" dirty="0" smtClean="0"/>
          </a:p>
          <a:p>
            <a:endParaRPr lang="en-ZA" dirty="0" smtClean="0"/>
          </a:p>
          <a:p>
            <a:r>
              <a:rPr lang="en-ZA" dirty="0" smtClean="0"/>
              <a:t>The site contains</a:t>
            </a:r>
            <a:r>
              <a:rPr lang="en-ZA" baseline="0" dirty="0" smtClean="0"/>
              <a:t> videos from different sources to make sure you check each video’s governing license or usage restrictions.</a:t>
            </a:r>
          </a:p>
          <a:p>
            <a:endParaRPr lang="en-ZA" baseline="0" dirty="0" smtClean="0"/>
          </a:p>
          <a:p>
            <a:r>
              <a:rPr lang="en-ZA" baseline="0" dirty="0" smtClean="0"/>
              <a:t>Terms of use: </a:t>
            </a:r>
            <a:r>
              <a:rPr lang="en-ZA" dirty="0" smtClean="0">
                <a:hlinkClick r:id="rId4"/>
              </a:rPr>
              <a:t>http://www.open-video.org/project_info.php</a:t>
            </a:r>
            <a:endParaRPr lang="en-ZA" dirty="0" smtClean="0"/>
          </a:p>
          <a:p>
            <a:endParaRPr lang="en-ZA" dirty="0" smtClean="0"/>
          </a:p>
          <a:p>
            <a:r>
              <a:rPr lang="en-ZA" dirty="0" smtClean="0"/>
              <a:t>If you would</a:t>
            </a:r>
            <a:r>
              <a:rPr lang="en-ZA" baseline="0" dirty="0" smtClean="0"/>
              <a:t> like information on the implications of using videos from the internet, see: </a:t>
            </a:r>
            <a:r>
              <a:rPr lang="en-ZA" dirty="0" smtClean="0">
                <a:hlinkClick r:id="rId5"/>
              </a:rPr>
              <a:t>http://education-copyright.org/using-videos-from-the-internet-in-education/</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54</a:t>
            </a:fld>
            <a:endParaRPr lang="en-ZA"/>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http://blocsonic.com/</a:t>
            </a:r>
            <a:endParaRPr lang="en-ZA" dirty="0" smtClean="0"/>
          </a:p>
          <a:p>
            <a:endParaRPr lang="en-ZA" sz="1200" b="0" i="0" kern="1200" dirty="0" smtClean="0">
              <a:solidFill>
                <a:schemeClr val="tx1"/>
              </a:solidFill>
              <a:effectLst/>
              <a:latin typeface="+mn-lt"/>
              <a:ea typeface="+mn-ea"/>
              <a:cs typeface="+mn-cs"/>
            </a:endParaRPr>
          </a:p>
          <a:p>
            <a:r>
              <a:rPr lang="en-ZA" sz="1200" b="0" i="0" kern="1200" dirty="0" err="1" smtClean="0">
                <a:solidFill>
                  <a:schemeClr val="tx1"/>
                </a:solidFill>
                <a:effectLst/>
                <a:latin typeface="+mn-lt"/>
                <a:ea typeface="+mn-ea"/>
                <a:cs typeface="+mn-cs"/>
              </a:rPr>
              <a:t>blocSonic</a:t>
            </a:r>
            <a:r>
              <a:rPr lang="en-ZA" sz="1200" b="0" i="0" kern="1200" dirty="0" smtClean="0">
                <a:solidFill>
                  <a:schemeClr val="tx1"/>
                </a:solidFill>
                <a:effectLst/>
                <a:latin typeface="+mn-lt"/>
                <a:ea typeface="+mn-ea"/>
                <a:cs typeface="+mn-cs"/>
              </a:rPr>
              <a:t> is </a:t>
            </a:r>
            <a:r>
              <a:rPr lang="en-ZA" sz="1200" b="0" i="0" kern="1200" dirty="0" err="1" smtClean="0">
                <a:solidFill>
                  <a:schemeClr val="tx1"/>
                </a:solidFill>
                <a:effectLst/>
                <a:latin typeface="+mn-lt"/>
                <a:ea typeface="+mn-ea"/>
                <a:cs typeface="+mn-cs"/>
              </a:rPr>
              <a:t>netlabel</a:t>
            </a:r>
            <a:r>
              <a:rPr lang="en-ZA" sz="1200" b="0" i="0" kern="1200" dirty="0" smtClean="0">
                <a:solidFill>
                  <a:schemeClr val="tx1"/>
                </a:solidFill>
                <a:effectLst/>
                <a:latin typeface="+mn-lt"/>
                <a:ea typeface="+mn-ea"/>
                <a:cs typeface="+mn-cs"/>
              </a:rPr>
              <a:t> music, it’s creative commons music. We spotlight the best of creative commons and </a:t>
            </a:r>
            <a:r>
              <a:rPr lang="en-ZA" sz="1200" b="0" i="0" kern="1200" dirty="0" err="1" smtClean="0">
                <a:solidFill>
                  <a:schemeClr val="tx1"/>
                </a:solidFill>
                <a:effectLst/>
                <a:latin typeface="+mn-lt"/>
                <a:ea typeface="+mn-ea"/>
                <a:cs typeface="+mn-cs"/>
              </a:rPr>
              <a:t>netlabel</a:t>
            </a:r>
            <a:r>
              <a:rPr lang="en-ZA" sz="1200" b="0" i="0" kern="1200" dirty="0" smtClean="0">
                <a:solidFill>
                  <a:schemeClr val="tx1"/>
                </a:solidFill>
                <a:effectLst/>
                <a:latin typeface="+mn-lt"/>
                <a:ea typeface="+mn-ea"/>
                <a:cs typeface="+mn-cs"/>
              </a:rPr>
              <a:t> music. All </a:t>
            </a:r>
            <a:r>
              <a:rPr lang="en-ZA" sz="1200" b="0" i="0" kern="1200" dirty="0" err="1" smtClean="0">
                <a:solidFill>
                  <a:schemeClr val="tx1"/>
                </a:solidFill>
                <a:effectLst/>
                <a:latin typeface="+mn-lt"/>
                <a:ea typeface="+mn-ea"/>
                <a:cs typeface="+mn-cs"/>
              </a:rPr>
              <a:t>netBloc</a:t>
            </a:r>
            <a:r>
              <a:rPr lang="en-ZA" sz="1200" b="0" i="0" kern="1200" dirty="0" smtClean="0">
                <a:solidFill>
                  <a:schemeClr val="tx1"/>
                </a:solidFill>
                <a:effectLst/>
                <a:latin typeface="+mn-lt"/>
                <a:ea typeface="+mn-ea"/>
                <a:cs typeface="+mn-cs"/>
              </a:rPr>
              <a:t> compilations' art/booklets are released under a </a:t>
            </a:r>
            <a:r>
              <a:rPr lang="en-ZA" sz="1200" b="0" i="0" kern="1200" dirty="0" smtClean="0">
                <a:solidFill>
                  <a:schemeClr val="tx1"/>
                </a:solidFill>
                <a:effectLst/>
                <a:latin typeface="+mn-lt"/>
                <a:ea typeface="+mn-ea"/>
                <a:cs typeface="+mn-cs"/>
                <a:hlinkClick r:id="rId4"/>
              </a:rPr>
              <a:t>Creative Commons Attribution-</a:t>
            </a:r>
            <a:r>
              <a:rPr lang="en-ZA" sz="1200" b="0" i="0" kern="1200" dirty="0" err="1" smtClean="0">
                <a:solidFill>
                  <a:schemeClr val="tx1"/>
                </a:solidFill>
                <a:effectLst/>
                <a:latin typeface="+mn-lt"/>
                <a:ea typeface="+mn-ea"/>
                <a:cs typeface="+mn-cs"/>
                <a:hlinkClick r:id="rId4"/>
              </a:rPr>
              <a:t>Noncommercial</a:t>
            </a:r>
            <a:r>
              <a:rPr lang="en-ZA" sz="1200" b="0" i="0" kern="1200" dirty="0" smtClean="0">
                <a:solidFill>
                  <a:schemeClr val="tx1"/>
                </a:solidFill>
                <a:effectLst/>
                <a:latin typeface="+mn-lt"/>
                <a:ea typeface="+mn-ea"/>
                <a:cs typeface="+mn-cs"/>
                <a:hlinkClick r:id="rId4"/>
              </a:rPr>
              <a:t>-No Derivative Works 3.0 License</a:t>
            </a:r>
            <a:r>
              <a:rPr lang="en-ZA" sz="1200" b="0" i="0" kern="1200" dirty="0" smtClean="0">
                <a:solidFill>
                  <a:schemeClr val="tx1"/>
                </a:solidFill>
                <a:effectLst/>
                <a:latin typeface="+mn-lt"/>
                <a:ea typeface="+mn-ea"/>
                <a:cs typeface="+mn-cs"/>
              </a:rPr>
              <a:t>. Individual tracks retain their original licenses and may be more restrictive. Please view compilation PDFs for complete track license information.</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55</a:t>
            </a:fld>
            <a:endParaRPr lang="en-ZA"/>
          </a:p>
        </p:txBody>
      </p:sp>
    </p:spTree>
    <p:extLst>
      <p:ext uri="{BB962C8B-B14F-4D97-AF65-F5344CB8AC3E}">
        <p14:creationId xmlns:p14="http://schemas.microsoft.com/office/powerpoint/2010/main" val="25931265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http://www.sintel.org</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a:t>
            </a:r>
            <a:r>
              <a:rPr lang="en-ZA" sz="1200" b="0" i="0" kern="1200" dirty="0" err="1" smtClean="0">
                <a:solidFill>
                  <a:schemeClr val="tx1"/>
                </a:solidFill>
                <a:effectLst/>
                <a:latin typeface="+mn-lt"/>
                <a:ea typeface="+mn-ea"/>
                <a:cs typeface="+mn-cs"/>
              </a:rPr>
              <a:t>Sintel</a:t>
            </a:r>
            <a:r>
              <a:rPr lang="en-ZA" sz="1200" b="0" i="0" kern="1200" dirty="0" smtClean="0">
                <a:solidFill>
                  <a:schemeClr val="tx1"/>
                </a:solidFill>
                <a:effectLst/>
                <a:latin typeface="+mn-lt"/>
                <a:ea typeface="+mn-ea"/>
                <a:cs typeface="+mn-cs"/>
              </a:rPr>
              <a:t>” is an independently produced short film, initiated by the Blender Foundation as a means to further improve and validate the free/open source 3D creation suite Blender. The movie itself, and all of the work of the Durian team in the past 18 months will be released under the Creative Commons Attribution license, free for everyone to distribute, learn from or re-use. The 4-disc DVD set will provide all data to be able to recreate and </a:t>
            </a:r>
            <a:r>
              <a:rPr lang="en-ZA" sz="1200" b="0" i="0" kern="1200" dirty="0" err="1" smtClean="0">
                <a:solidFill>
                  <a:schemeClr val="tx1"/>
                </a:solidFill>
                <a:effectLst/>
                <a:latin typeface="+mn-lt"/>
                <a:ea typeface="+mn-ea"/>
                <a:cs typeface="+mn-cs"/>
              </a:rPr>
              <a:t>rerender</a:t>
            </a:r>
            <a:r>
              <a:rPr lang="en-ZA" sz="1200" b="0" i="0" kern="1200" dirty="0" smtClean="0">
                <a:solidFill>
                  <a:schemeClr val="tx1"/>
                </a:solidFill>
                <a:effectLst/>
                <a:latin typeface="+mn-lt"/>
                <a:ea typeface="+mn-ea"/>
                <a:cs typeface="+mn-cs"/>
              </a:rPr>
              <a:t> the film in its entirety. Read</a:t>
            </a:r>
            <a:r>
              <a:rPr lang="en-ZA" sz="1200" b="0" i="0" kern="1200" baseline="0" dirty="0" smtClean="0">
                <a:solidFill>
                  <a:schemeClr val="tx1"/>
                </a:solidFill>
                <a:effectLst/>
                <a:latin typeface="+mn-lt"/>
                <a:ea typeface="+mn-ea"/>
                <a:cs typeface="+mn-cs"/>
              </a:rPr>
              <a:t> more at </a:t>
            </a:r>
            <a:r>
              <a:rPr lang="en-ZA" dirty="0" smtClean="0">
                <a:hlinkClick r:id="rId3"/>
              </a:rPr>
              <a:t>http://www.sintel.org/about/</a:t>
            </a:r>
            <a:endParaRPr lang="en-ZA" dirty="0" smtClean="0"/>
          </a:p>
          <a:p>
            <a:endParaRPr lang="en-ZA" dirty="0" smtClean="0"/>
          </a:p>
          <a:p>
            <a:r>
              <a:rPr lang="en-ZA" dirty="0" smtClean="0"/>
              <a:t>View or</a:t>
            </a:r>
            <a:r>
              <a:rPr lang="en-ZA" baseline="0" dirty="0" smtClean="0"/>
              <a:t> download the movie in HD and 4K versions here: </a:t>
            </a:r>
            <a:r>
              <a:rPr lang="en-ZA" dirty="0" smtClean="0">
                <a:hlinkClick r:id="rId4"/>
              </a:rPr>
              <a:t>http://www.sintel.org/download</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56</a:t>
            </a:fld>
            <a:endParaRPr lang="en-ZA"/>
          </a:p>
        </p:txBody>
      </p:sp>
    </p:spTree>
    <p:extLst>
      <p:ext uri="{BB962C8B-B14F-4D97-AF65-F5344CB8AC3E}">
        <p14:creationId xmlns:p14="http://schemas.microsoft.com/office/powerpoint/2010/main" val="26545348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http://currency.medicine.dal.ca/video.htm</a:t>
            </a:r>
            <a:endParaRPr lang="en-ZA" dirty="0" smtClean="0"/>
          </a:p>
          <a:p>
            <a:endParaRPr lang="en-ZA" dirty="0" smtClean="0"/>
          </a:p>
          <a:p>
            <a:r>
              <a:rPr lang="en-ZA" dirty="0" smtClean="0"/>
              <a:t>These videos</a:t>
            </a:r>
            <a:r>
              <a:rPr lang="en-ZA" baseline="0" dirty="0" smtClean="0"/>
              <a:t> are licensed in terms of a CC-BY-NC-ND license and is available in various formats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57</a:t>
            </a:fld>
            <a:endParaRPr lang="en-ZA"/>
          </a:p>
        </p:txBody>
      </p:sp>
    </p:spTree>
    <p:extLst>
      <p:ext uri="{BB962C8B-B14F-4D97-AF65-F5344CB8AC3E}">
        <p14:creationId xmlns:p14="http://schemas.microsoft.com/office/powerpoint/2010/main" val="416376311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http://www.freesound.org/</a:t>
            </a:r>
            <a:endParaRPr lang="en-ZA" dirty="0" smtClean="0"/>
          </a:p>
          <a:p>
            <a:endParaRPr lang="en-ZA" dirty="0" smtClean="0"/>
          </a:p>
          <a:p>
            <a:r>
              <a:rPr lang="en-ZA" dirty="0" smtClean="0"/>
              <a:t>This site contains</a:t>
            </a:r>
            <a:r>
              <a:rPr lang="en-ZA" baseline="0" dirty="0" smtClean="0"/>
              <a:t> various sound files available to users either as public domain resources or under Creative Commons Attribution or Creative Commons Attribution Non Commercial licenses. Check the sound file you wish to use for the license.</a:t>
            </a:r>
          </a:p>
          <a:p>
            <a:endParaRPr lang="en-ZA" baseline="0" dirty="0" smtClean="0"/>
          </a:p>
          <a:p>
            <a:r>
              <a:rPr lang="en-ZA" baseline="0" dirty="0" smtClean="0"/>
              <a:t>Terms of use: </a:t>
            </a:r>
            <a:r>
              <a:rPr lang="en-ZA" dirty="0" smtClean="0">
                <a:hlinkClick r:id="rId4"/>
              </a:rPr>
              <a:t>http://www.freesound.org/help/faq/</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58</a:t>
            </a:fld>
            <a:endParaRPr lang="en-ZA"/>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http://freemusicarchive.org/</a:t>
            </a:r>
            <a:endParaRPr lang="en-ZA" dirty="0" smtClean="0"/>
          </a:p>
          <a:p>
            <a:endParaRPr lang="en-ZA" dirty="0" smtClean="0"/>
          </a:p>
          <a:p>
            <a:r>
              <a:rPr lang="en-ZA" dirty="0" smtClean="0"/>
              <a:t>The files on this</a:t>
            </a:r>
            <a:r>
              <a:rPr lang="en-ZA" baseline="0" dirty="0" smtClean="0"/>
              <a:t> site is available in terms of Creative Commons licenses, public domain or a custom license.</a:t>
            </a:r>
            <a:endParaRPr lang="en-ZA" dirty="0" smtClean="0"/>
          </a:p>
          <a:p>
            <a:endParaRPr lang="en-ZA" dirty="0" smtClean="0"/>
          </a:p>
          <a:p>
            <a:r>
              <a:rPr lang="en-ZA" dirty="0" smtClean="0"/>
              <a:t>Terms of use:</a:t>
            </a:r>
            <a:r>
              <a:rPr lang="en-ZA" baseline="0" dirty="0" smtClean="0"/>
              <a:t> </a:t>
            </a:r>
            <a:r>
              <a:rPr lang="en-ZA" dirty="0" smtClean="0">
                <a:hlinkClick r:id="rId4"/>
              </a:rPr>
              <a:t>http://freemusicarchive.org/Terms_of_Use</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59</a:t>
            </a:fld>
            <a:endParaRPr lang="en-ZA"/>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http://www.jamendo.com/en/</a:t>
            </a:r>
            <a:endParaRPr lang="en-ZA" dirty="0" smtClean="0"/>
          </a:p>
          <a:p>
            <a:endParaRPr lang="en-ZA"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latin typeface="+mn-lt"/>
                <a:ea typeface="+mn-ea"/>
                <a:cs typeface="+mn-cs"/>
              </a:rPr>
              <a:t>All the music available on this</a:t>
            </a:r>
            <a:r>
              <a:rPr lang="en-ZA" sz="1200" b="0" i="0" kern="1200" baseline="0" dirty="0" smtClean="0">
                <a:solidFill>
                  <a:schemeClr val="tx1"/>
                </a:solidFill>
                <a:latin typeface="+mn-lt"/>
                <a:ea typeface="+mn-ea"/>
                <a:cs typeface="+mn-cs"/>
              </a:rPr>
              <a:t> site is governed by</a:t>
            </a:r>
            <a:r>
              <a:rPr lang="en-ZA" sz="1200" b="0" i="0" kern="1200" dirty="0" smtClean="0">
                <a:solidFill>
                  <a:schemeClr val="tx1"/>
                </a:solidFill>
                <a:latin typeface="+mn-lt"/>
                <a:ea typeface="+mn-ea"/>
                <a:cs typeface="+mn-cs"/>
              </a:rPr>
              <a:t> Creative Commons licenses. </a:t>
            </a:r>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latin typeface="+mn-lt"/>
                <a:ea typeface="+mn-ea"/>
                <a:cs typeface="+mn-cs"/>
              </a:rPr>
              <a:t>Specific search for CC licensed</a:t>
            </a:r>
            <a:r>
              <a:rPr lang="en-ZA" sz="1200" b="0" i="0" kern="1200" baseline="0" dirty="0" smtClean="0">
                <a:solidFill>
                  <a:schemeClr val="tx1"/>
                </a:solidFill>
                <a:latin typeface="+mn-lt"/>
                <a:ea typeface="+mn-ea"/>
                <a:cs typeface="+mn-cs"/>
              </a:rPr>
              <a:t> </a:t>
            </a:r>
            <a:r>
              <a:rPr lang="en-ZA" sz="1200" b="0" i="0" kern="1200" baseline="0" dirty="0" err="1" smtClean="0">
                <a:solidFill>
                  <a:schemeClr val="tx1"/>
                </a:solidFill>
                <a:latin typeface="+mn-lt"/>
                <a:ea typeface="+mn-ea"/>
                <a:cs typeface="+mn-cs"/>
              </a:rPr>
              <a:t>jamendo</a:t>
            </a:r>
            <a:r>
              <a:rPr lang="en-ZA" sz="1200" b="0" i="0" kern="1200" baseline="0" dirty="0" smtClean="0">
                <a:solidFill>
                  <a:schemeClr val="tx1"/>
                </a:solidFill>
                <a:latin typeface="+mn-lt"/>
                <a:ea typeface="+mn-ea"/>
                <a:cs typeface="+mn-cs"/>
              </a:rPr>
              <a:t> music: </a:t>
            </a:r>
            <a:r>
              <a:rPr lang="en-ZA" dirty="0" smtClean="0">
                <a:hlinkClick r:id="rId4"/>
              </a:rPr>
              <a:t>http://www.jamendo.com/en/creativecommons</a:t>
            </a:r>
            <a:endParaRPr lang="en-Z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ZA"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ZA" sz="1200" b="0" i="0" kern="1200" dirty="0" smtClean="0">
                <a:solidFill>
                  <a:schemeClr val="tx1"/>
                </a:solidFill>
                <a:latin typeface="+mn-lt"/>
                <a:ea typeface="+mn-ea"/>
                <a:cs typeface="+mn-cs"/>
              </a:rPr>
              <a:t>Terms of</a:t>
            </a:r>
            <a:r>
              <a:rPr lang="en-ZA" sz="1200" b="0" i="0" kern="1200" baseline="0" dirty="0" smtClean="0">
                <a:solidFill>
                  <a:schemeClr val="tx1"/>
                </a:solidFill>
                <a:latin typeface="+mn-lt"/>
                <a:ea typeface="+mn-ea"/>
                <a:cs typeface="+mn-cs"/>
              </a:rPr>
              <a:t> use: </a:t>
            </a:r>
            <a:r>
              <a:rPr lang="en-ZA" dirty="0" smtClean="0">
                <a:hlinkClick r:id="rId5"/>
              </a:rPr>
              <a:t>http://www.jamendo.com/en/cgu_user</a:t>
            </a:r>
            <a:endParaRPr lang="en-ZA" sz="1200" b="0" i="0" kern="1200" dirty="0" smtClean="0">
              <a:solidFill>
                <a:schemeClr val="tx1"/>
              </a:solidFill>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60</a:t>
            </a:fld>
            <a:endParaRPr lang="en-ZA"/>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
              </a:rPr>
              <a:t>http://ccmixter</a:t>
            </a:r>
          </a:p>
          <a:p>
            <a:endParaRPr lang="en-ZA" dirty="0" smtClean="0">
              <a:hlinkClick r:id=""/>
            </a:endParaRPr>
          </a:p>
          <a:p>
            <a:r>
              <a:rPr lang="en-ZA" sz="1200" b="0" i="0" kern="1200" dirty="0" smtClean="0">
                <a:solidFill>
                  <a:schemeClr val="tx1"/>
                </a:solidFill>
                <a:latin typeface="+mn-lt"/>
                <a:ea typeface="+mn-ea"/>
                <a:cs typeface="+mn-cs"/>
              </a:rPr>
              <a:t>This is a community music remixing site featuring remixes and samples licensed under Creative Commons.</a:t>
            </a:r>
          </a:p>
          <a:p>
            <a:endParaRPr lang="en-ZA" sz="1200" b="0" i="0" kern="1200" dirty="0" smtClean="0">
              <a:solidFill>
                <a:schemeClr val="tx1"/>
              </a:solidFill>
              <a:latin typeface="+mn-lt"/>
              <a:ea typeface="+mn-ea"/>
              <a:cs typeface="+mn-cs"/>
            </a:endParaRPr>
          </a:p>
          <a:p>
            <a:r>
              <a:rPr lang="en-ZA" sz="1200" b="0" i="0" kern="1200" dirty="0" smtClean="0">
                <a:solidFill>
                  <a:schemeClr val="tx1"/>
                </a:solidFill>
                <a:latin typeface="+mn-lt"/>
                <a:ea typeface="+mn-ea"/>
                <a:cs typeface="+mn-cs"/>
              </a:rPr>
              <a:t>See also:</a:t>
            </a:r>
            <a:r>
              <a:rPr lang="en-ZA" sz="1200" b="0" i="0" kern="1200" baseline="0" dirty="0" smtClean="0">
                <a:solidFill>
                  <a:schemeClr val="tx1"/>
                </a:solidFill>
                <a:latin typeface="+mn-lt"/>
                <a:ea typeface="+mn-ea"/>
                <a:cs typeface="+mn-cs"/>
              </a:rPr>
              <a:t> </a:t>
            </a:r>
            <a:r>
              <a:rPr lang="en-ZA" dirty="0" smtClean="0">
                <a:hlinkClick r:id="rId3"/>
              </a:rPr>
              <a:t>http://ccmixter.org/about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61</a:t>
            </a:fld>
            <a:endParaRPr lang="en-ZA"/>
          </a:p>
        </p:txBody>
      </p:sp>
    </p:spTree>
    <p:extLst>
      <p:ext uri="{BB962C8B-B14F-4D97-AF65-F5344CB8AC3E}">
        <p14:creationId xmlns:p14="http://schemas.microsoft.com/office/powerpoint/2010/main" val="17504323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http://www.freeloops.com/</a:t>
            </a:r>
            <a:endParaRPr lang="en-ZA" dirty="0" smtClean="0"/>
          </a:p>
          <a:p>
            <a:endParaRPr lang="en-ZA" dirty="0" smtClean="0"/>
          </a:p>
          <a:p>
            <a:r>
              <a:rPr lang="en-ZA" dirty="0" smtClean="0"/>
              <a:t>This site contains files that can be used freely in music production</a:t>
            </a:r>
            <a:r>
              <a:rPr lang="en-ZA" baseline="0" dirty="0" smtClean="0"/>
              <a:t> only.</a:t>
            </a:r>
            <a:endParaRPr lang="en-ZA" dirty="0" smtClean="0"/>
          </a:p>
          <a:p>
            <a:endParaRPr lang="en-ZA" dirty="0" smtClean="0"/>
          </a:p>
          <a:p>
            <a:r>
              <a:rPr lang="en-ZA" dirty="0" smtClean="0"/>
              <a:t>License agreement: </a:t>
            </a:r>
            <a:r>
              <a:rPr lang="en-ZA" dirty="0" smtClean="0">
                <a:hlinkClick r:id="rId4"/>
              </a:rPr>
              <a:t>http://www.freeloops.com/freeloops/license.phtml</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62</a:t>
            </a:fld>
            <a:endParaRPr lang="en-Z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http://www.healcentral.org/</a:t>
            </a:r>
            <a:endParaRPr lang="en-ZA" dirty="0" smtClean="0"/>
          </a:p>
          <a:p>
            <a:endParaRPr lang="en-ZA" dirty="0" smtClean="0"/>
          </a:p>
          <a:p>
            <a:r>
              <a:rPr lang="en-ZA" dirty="0" smtClean="0"/>
              <a:t>Site still available</a:t>
            </a:r>
            <a:r>
              <a:rPr lang="en-ZA" baseline="0" dirty="0" smtClean="0"/>
              <a:t> via Mountain West Digital Library</a:t>
            </a:r>
            <a:r>
              <a:rPr lang="en-ZA" dirty="0" smtClean="0"/>
              <a:t> </a:t>
            </a:r>
            <a:r>
              <a:rPr lang="en-ZA" baseline="0" dirty="0" smtClean="0"/>
              <a:t>last time I checked – 07 March 2012.</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9</a:t>
            </a:fld>
            <a:endParaRPr lang="en-ZA"/>
          </a:p>
        </p:txBody>
      </p:sp>
    </p:spTree>
    <p:extLst>
      <p:ext uri="{BB962C8B-B14F-4D97-AF65-F5344CB8AC3E}">
        <p14:creationId xmlns:p14="http://schemas.microsoft.com/office/powerpoint/2010/main" val="13645474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http://www.intratext.com/</a:t>
            </a:r>
            <a:endParaRPr lang="en-ZA" dirty="0" smtClean="0"/>
          </a:p>
          <a:p>
            <a:endParaRPr lang="en-ZA" dirty="0" smtClean="0"/>
          </a:p>
          <a:p>
            <a:r>
              <a:rPr lang="en-ZA" dirty="0" smtClean="0"/>
              <a:t>This</a:t>
            </a:r>
            <a:r>
              <a:rPr lang="en-ZA" baseline="0" dirty="0" smtClean="0"/>
              <a:t> site publishes a wide range of texts.</a:t>
            </a:r>
          </a:p>
          <a:p>
            <a:endParaRPr lang="en-ZA" baseline="0" dirty="0" smtClean="0"/>
          </a:p>
          <a:p>
            <a:r>
              <a:rPr lang="en-ZA" baseline="0" dirty="0" smtClean="0"/>
              <a:t>Terms of use: </a:t>
            </a:r>
            <a:r>
              <a:rPr lang="en-ZA" dirty="0" smtClean="0">
                <a:hlinkClick r:id="rId4"/>
              </a:rPr>
              <a:t>http://www.intratext.com/info/copyENG.htm</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63</a:t>
            </a:fld>
            <a:endParaRPr lang="en-ZA"/>
          </a:p>
        </p:txBody>
      </p:sp>
    </p:spTree>
    <p:extLst>
      <p:ext uri="{BB962C8B-B14F-4D97-AF65-F5344CB8AC3E}">
        <p14:creationId xmlns:p14="http://schemas.microsoft.com/office/powerpoint/2010/main" val="273448413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http://www.feedbooks.com/publicdomain</a:t>
            </a:r>
            <a:endParaRPr lang="en-ZA" dirty="0" smtClean="0"/>
          </a:p>
          <a:p>
            <a:endParaRPr lang="en-ZA" dirty="0" smtClean="0"/>
          </a:p>
          <a:p>
            <a:r>
              <a:rPr lang="en-ZA" dirty="0" smtClean="0"/>
              <a:t>This site offers free public</a:t>
            </a:r>
            <a:r>
              <a:rPr lang="en-ZA" baseline="0" dirty="0" smtClean="0"/>
              <a:t> domain books for download in formats for Android tablets, IPAD, PC and Kindle.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64</a:t>
            </a:fld>
            <a:endParaRPr lang="en-ZA"/>
          </a:p>
        </p:txBody>
      </p:sp>
    </p:spTree>
    <p:extLst>
      <p:ext uri="{BB962C8B-B14F-4D97-AF65-F5344CB8AC3E}">
        <p14:creationId xmlns:p14="http://schemas.microsoft.com/office/powerpoint/2010/main" val="18799369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http://sourceforge.net/</a:t>
            </a:r>
            <a:endParaRPr lang="en-ZA" dirty="0" smtClean="0"/>
          </a:p>
          <a:p>
            <a:endParaRPr lang="en-ZA" dirty="0" smtClean="0"/>
          </a:p>
          <a:p>
            <a:r>
              <a:rPr lang="en-ZA" dirty="0" smtClean="0"/>
              <a:t>Best</a:t>
            </a:r>
            <a:r>
              <a:rPr lang="en-ZA" baseline="0" dirty="0" smtClean="0"/>
              <a:t> site for a comprehensive list of open source software.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65</a:t>
            </a:fld>
            <a:endParaRPr lang="en-ZA"/>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http://ocw.mit.edu/index.htm</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66</a:t>
            </a:fld>
            <a:endParaRPr lang="en-ZA"/>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http://www.ocwconsortium.org/en/courses/search</a:t>
            </a:r>
            <a:endParaRPr lang="en-ZA" dirty="0" smtClean="0"/>
          </a:p>
          <a:p>
            <a:endParaRPr lang="en-ZA" dirty="0" smtClean="0"/>
          </a:p>
          <a:p>
            <a:r>
              <a:rPr lang="en-ZA" dirty="0" smtClean="0"/>
              <a:t>This</a:t>
            </a:r>
            <a:r>
              <a:rPr lang="en-ZA" baseline="0" dirty="0" smtClean="0"/>
              <a:t> site allows you to search for Open Courseware from OCW members. See the list of members here: </a:t>
            </a:r>
            <a:r>
              <a:rPr lang="en-ZA" dirty="0" smtClean="0">
                <a:hlinkClick r:id="rId4"/>
              </a:rPr>
              <a:t>http://www.ocwconsortium.org/en/members/members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67</a:t>
            </a:fld>
            <a:endParaRPr lang="en-ZA"/>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http://www.oercommons.org/</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68</a:t>
            </a:fld>
            <a:endParaRPr lang="en-ZA"/>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http://cnx.org/</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69</a:t>
            </a:fld>
            <a:endParaRPr lang="en-ZA"/>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kern="1200" dirty="0" smtClean="0">
                <a:solidFill>
                  <a:schemeClr val="tx1"/>
                </a:solidFill>
                <a:effectLst/>
                <a:latin typeface="+mn-lt"/>
                <a:ea typeface="+mn-ea"/>
                <a:cs typeface="+mn-cs"/>
              </a:rPr>
              <a:t>The UCT </a:t>
            </a:r>
            <a:r>
              <a:rPr lang="en-ZA" sz="1200" b="0" i="0" kern="1200" dirty="0" err="1" smtClean="0">
                <a:solidFill>
                  <a:schemeClr val="tx1"/>
                </a:solidFill>
                <a:effectLst/>
                <a:latin typeface="+mn-lt"/>
                <a:ea typeface="+mn-ea"/>
                <a:cs typeface="+mn-cs"/>
              </a:rPr>
              <a:t>OpenContent</a:t>
            </a:r>
            <a:r>
              <a:rPr lang="en-ZA" sz="1200" b="0" i="0" kern="1200" dirty="0" smtClean="0">
                <a:solidFill>
                  <a:schemeClr val="tx1"/>
                </a:solidFill>
                <a:effectLst/>
                <a:latin typeface="+mn-lt"/>
                <a:ea typeface="+mn-ea"/>
                <a:cs typeface="+mn-cs"/>
              </a:rPr>
              <a:t> directory is the web portal for accessing open licensed teaching and learning content from the University of Cape Town. </a:t>
            </a:r>
          </a:p>
          <a:p>
            <a:endParaRPr lang="en-ZA" sz="1200" b="0" i="0" kern="1200" dirty="0" smtClean="0">
              <a:solidFill>
                <a:schemeClr val="tx1"/>
              </a:solidFill>
              <a:effectLst/>
              <a:latin typeface="+mn-lt"/>
              <a:ea typeface="+mn-ea"/>
              <a:cs typeface="+mn-cs"/>
            </a:endParaRPr>
          </a:p>
          <a:p>
            <a:r>
              <a:rPr lang="en-ZA" dirty="0" smtClean="0">
                <a:hlinkClick r:id="rId3"/>
              </a:rPr>
              <a:t>http://opencontent.uct.ac.za/</a:t>
            </a:r>
            <a:endParaRPr lang="en-ZA" dirty="0" smtClean="0"/>
          </a:p>
          <a:p>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70</a:t>
            </a:fld>
            <a:endParaRPr lang="en-ZA"/>
          </a:p>
        </p:txBody>
      </p:sp>
    </p:spTree>
    <p:extLst>
      <p:ext uri="{BB962C8B-B14F-4D97-AF65-F5344CB8AC3E}">
        <p14:creationId xmlns:p14="http://schemas.microsoft.com/office/powerpoint/2010/main" val="332701782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u="sng" dirty="0" smtClean="0">
                <a:hlinkClick r:id="rId3"/>
              </a:rPr>
              <a:t>http://xkcd.com</a:t>
            </a:r>
            <a:r>
              <a:rPr lang="en-ZA" dirty="0" smtClean="0"/>
              <a:t/>
            </a:r>
            <a:br>
              <a:rPr lang="en-ZA" dirty="0" smtClean="0"/>
            </a:br>
            <a:endParaRPr lang="en-ZA" dirty="0" smtClean="0"/>
          </a:p>
          <a:p>
            <a:r>
              <a:rPr lang="en-ZA" dirty="0" smtClean="0"/>
              <a:t>Cartoons</a:t>
            </a:r>
            <a:r>
              <a:rPr lang="en-ZA" baseline="0" dirty="0" smtClean="0"/>
              <a:t> available in terms of </a:t>
            </a:r>
            <a:r>
              <a:rPr lang="en-ZA" dirty="0" smtClean="0"/>
              <a:t>Creative Commons Attribution-Non Commercial</a:t>
            </a:r>
            <a:r>
              <a:rPr lang="en-ZA" baseline="0" dirty="0" smtClean="0"/>
              <a:t> licenses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71</a:t>
            </a:fld>
            <a:endParaRPr lang="en-ZA"/>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u="sng" dirty="0" smtClean="0">
                <a:hlinkClick r:id="rId3"/>
              </a:rPr>
              <a:t>http://brownsharpie.courtneygibbons.org</a:t>
            </a:r>
            <a:r>
              <a:rPr lang="en-ZA" dirty="0" smtClean="0"/>
              <a:t/>
            </a:r>
            <a:br>
              <a:rPr lang="en-ZA" dirty="0" smtClean="0"/>
            </a:br>
            <a:endParaRPr lang="en-ZA" dirty="0" smtClean="0"/>
          </a:p>
          <a:p>
            <a:r>
              <a:rPr lang="en-ZA" dirty="0" smtClean="0"/>
              <a:t>Cartoons</a:t>
            </a:r>
            <a:r>
              <a:rPr lang="en-ZA" baseline="0" dirty="0" smtClean="0"/>
              <a:t> available in terms of </a:t>
            </a:r>
            <a:r>
              <a:rPr lang="en-ZA" dirty="0" smtClean="0"/>
              <a:t>Creative Commons Attribution-</a:t>
            </a:r>
            <a:r>
              <a:rPr lang="en-ZA" dirty="0" err="1" smtClean="0"/>
              <a:t>NonCommercial</a:t>
            </a:r>
            <a:r>
              <a:rPr lang="en-ZA" dirty="0" smtClean="0"/>
              <a:t>-Share Alike 3.0 License.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72</a:t>
            </a:fld>
            <a:endParaRPr lang="en-Z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http://www.virtualpatients.eu/referatory/</a:t>
            </a:r>
            <a:endParaRPr lang="en-ZA" dirty="0" smtClean="0"/>
          </a:p>
          <a:p>
            <a:endParaRPr lang="en-ZA" dirty="0" smtClean="0"/>
          </a:p>
          <a:p>
            <a:r>
              <a:rPr lang="en-ZA" sz="1200" b="0" i="0" kern="1200" dirty="0" smtClean="0">
                <a:solidFill>
                  <a:schemeClr val="tx1"/>
                </a:solidFill>
                <a:effectLst/>
                <a:latin typeface="+mn-lt"/>
                <a:ea typeface="+mn-ea"/>
                <a:cs typeface="+mn-cs"/>
              </a:rPr>
              <a:t>These </a:t>
            </a:r>
            <a:r>
              <a:rPr lang="en-ZA" sz="1200" b="0" i="0" kern="1200" dirty="0" err="1" smtClean="0">
                <a:solidFill>
                  <a:schemeClr val="tx1"/>
                </a:solidFill>
                <a:effectLst/>
                <a:latin typeface="+mn-lt"/>
                <a:ea typeface="+mn-ea"/>
                <a:cs typeface="+mn-cs"/>
              </a:rPr>
              <a:t>eViP</a:t>
            </a:r>
            <a:r>
              <a:rPr lang="en-ZA" sz="1200" b="0" i="0" kern="1200" dirty="0" smtClean="0">
                <a:solidFill>
                  <a:schemeClr val="tx1"/>
                </a:solidFill>
                <a:effectLst/>
                <a:latin typeface="+mn-lt"/>
                <a:ea typeface="+mn-ea"/>
                <a:cs typeface="+mn-cs"/>
              </a:rPr>
              <a:t> virtual patients are available to use, by clicking on the URL link. In some cases this will immediately open the case in its original virtual patient player, in other cases you will be guided to a form, where you will be able to register for free and then open the case.</a:t>
            </a:r>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The resources</a:t>
            </a:r>
            <a:r>
              <a:rPr lang="en-ZA" sz="1200" b="0" i="0" kern="1200" baseline="0" dirty="0" smtClean="0">
                <a:solidFill>
                  <a:schemeClr val="tx1"/>
                </a:solidFill>
                <a:effectLst/>
                <a:latin typeface="+mn-lt"/>
                <a:ea typeface="+mn-ea"/>
                <a:cs typeface="+mn-cs"/>
              </a:rPr>
              <a:t> are governed by various Creative Commons licenses.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10</a:t>
            </a:fld>
            <a:endParaRPr lang="en-ZA"/>
          </a:p>
        </p:txBody>
      </p:sp>
    </p:spTree>
    <p:extLst>
      <p:ext uri="{BB962C8B-B14F-4D97-AF65-F5344CB8AC3E}">
        <p14:creationId xmlns:p14="http://schemas.microsoft.com/office/powerpoint/2010/main" val="176858090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u="sng" dirty="0" smtClean="0">
                <a:hlinkClick r:id="rId3"/>
              </a:rPr>
              <a:t>http://abstrusegoose.com</a:t>
            </a:r>
            <a:endParaRPr lang="en-ZA" u="sng" dirty="0" smtClean="0"/>
          </a:p>
          <a:p>
            <a:endParaRPr lang="en-ZA" dirty="0" smtClean="0"/>
          </a:p>
          <a:p>
            <a:r>
              <a:rPr lang="en-ZA" dirty="0" smtClean="0"/>
              <a:t>Cartoons</a:t>
            </a:r>
            <a:r>
              <a:rPr lang="en-ZA" baseline="0" dirty="0" smtClean="0"/>
              <a:t> available in terms of </a:t>
            </a:r>
            <a:r>
              <a:rPr lang="en-ZA" dirty="0" smtClean="0"/>
              <a:t>Creative Commons Attribution-</a:t>
            </a:r>
            <a:r>
              <a:rPr lang="en-ZA" dirty="0" err="1" smtClean="0"/>
              <a:t>Noncommercial</a:t>
            </a:r>
            <a:r>
              <a:rPr lang="en-ZA" dirty="0" smtClean="0"/>
              <a:t> 3.0 United States License</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73</a:t>
            </a:fld>
            <a:endParaRPr lang="en-ZA"/>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http://www.lukesurl.com/about</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The low resolution artwork which appears on the site is licensed under a </a:t>
            </a:r>
            <a:r>
              <a:rPr lang="en-ZA" sz="1200" b="0" i="0" u="none" strike="noStrike" kern="1200" dirty="0" smtClean="0">
                <a:solidFill>
                  <a:schemeClr val="tx1"/>
                </a:solidFill>
                <a:effectLst/>
                <a:latin typeface="+mn-lt"/>
                <a:ea typeface="+mn-ea"/>
                <a:cs typeface="+mn-cs"/>
                <a:hlinkClick r:id="rId4"/>
              </a:rPr>
              <a:t>Creative Commons Attribution-</a:t>
            </a:r>
            <a:r>
              <a:rPr lang="en-ZA" sz="1200" b="0" i="0" u="none" strike="noStrike" kern="1200" dirty="0" err="1" smtClean="0">
                <a:solidFill>
                  <a:schemeClr val="tx1"/>
                </a:solidFill>
                <a:effectLst/>
                <a:latin typeface="+mn-lt"/>
                <a:ea typeface="+mn-ea"/>
                <a:cs typeface="+mn-cs"/>
                <a:hlinkClick r:id="rId4"/>
              </a:rPr>
              <a:t>NonCommercial</a:t>
            </a:r>
            <a:r>
              <a:rPr lang="en-ZA" sz="1200" b="0" i="0" u="none" strike="noStrike" kern="1200" dirty="0" smtClean="0">
                <a:solidFill>
                  <a:schemeClr val="tx1"/>
                </a:solidFill>
                <a:effectLst/>
                <a:latin typeface="+mn-lt"/>
                <a:ea typeface="+mn-ea"/>
                <a:cs typeface="+mn-cs"/>
                <a:hlinkClick r:id="rId4"/>
              </a:rPr>
              <a:t>-</a:t>
            </a:r>
            <a:r>
              <a:rPr lang="en-ZA" sz="1200" b="0" i="0" u="none" strike="noStrike" kern="1200" dirty="0" err="1" smtClean="0">
                <a:solidFill>
                  <a:schemeClr val="tx1"/>
                </a:solidFill>
                <a:effectLst/>
                <a:latin typeface="+mn-lt"/>
                <a:ea typeface="+mn-ea"/>
                <a:cs typeface="+mn-cs"/>
                <a:hlinkClick r:id="rId4"/>
              </a:rPr>
              <a:t>ShareAlike</a:t>
            </a:r>
            <a:r>
              <a:rPr lang="en-ZA" sz="1200" b="0" i="0" u="none" strike="noStrike" kern="1200" dirty="0" smtClean="0">
                <a:solidFill>
                  <a:schemeClr val="tx1"/>
                </a:solidFill>
                <a:effectLst/>
                <a:latin typeface="+mn-lt"/>
                <a:ea typeface="+mn-ea"/>
                <a:cs typeface="+mn-cs"/>
                <a:hlinkClick r:id="rId4"/>
              </a:rPr>
              <a:t> 2.0 UK: England &amp; Wales License</a:t>
            </a:r>
            <a:r>
              <a:rPr lang="en-ZA" sz="1200" b="0" i="0" kern="1200" dirty="0" smtClean="0">
                <a:solidFill>
                  <a:schemeClr val="tx1"/>
                </a:solidFill>
                <a:effectLst/>
                <a:latin typeface="+mn-lt"/>
                <a:ea typeface="+mn-ea"/>
                <a:cs typeface="+mn-cs"/>
              </a:rPr>
              <a:t>, which allows for non-commercial use of the images and works derived from the image, as long as attribution is given. Sharing the comics on blogs and social networks is encouraged, but please provide a link to lukesurl.com (or, even better, the specific page of the comic). If you see a cartoon of mine being used in a blog without attribution, please let me know and I will contact the blog owner.</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74</a:t>
            </a:fld>
            <a:endParaRPr lang="en-ZA"/>
          </a:p>
        </p:txBody>
      </p:sp>
    </p:spTree>
    <p:extLst>
      <p:ext uri="{BB962C8B-B14F-4D97-AF65-F5344CB8AC3E}">
        <p14:creationId xmlns:p14="http://schemas.microsoft.com/office/powerpoint/2010/main" val="73219492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http://www.frustratedbunny.com/</a:t>
            </a:r>
            <a:endParaRPr lang="en-ZA" dirty="0" smtClean="0"/>
          </a:p>
          <a:p>
            <a:endParaRPr lang="en-ZA" sz="1200" b="0" i="0" kern="1200" dirty="0" smtClean="0">
              <a:solidFill>
                <a:schemeClr val="tx1"/>
              </a:solidFill>
              <a:effectLst/>
              <a:latin typeface="+mn-lt"/>
              <a:ea typeface="+mn-ea"/>
              <a:cs typeface="+mn-cs"/>
            </a:endParaRPr>
          </a:p>
          <a:p>
            <a:r>
              <a:rPr lang="en-ZA" sz="1200" b="0" i="0" kern="1200" dirty="0" smtClean="0">
                <a:solidFill>
                  <a:schemeClr val="tx1"/>
                </a:solidFill>
                <a:effectLst/>
                <a:latin typeface="+mn-lt"/>
                <a:ea typeface="+mn-ea"/>
                <a:cs typeface="+mn-cs"/>
              </a:rPr>
              <a:t>Frustrated Bunny by </a:t>
            </a:r>
            <a:r>
              <a:rPr lang="en-ZA" sz="1200" b="0" i="0" u="none" strike="noStrike" kern="1200" dirty="0" smtClean="0">
                <a:solidFill>
                  <a:schemeClr val="tx1"/>
                </a:solidFill>
                <a:effectLst/>
                <a:latin typeface="+mn-lt"/>
                <a:ea typeface="+mn-ea"/>
                <a:cs typeface="+mn-cs"/>
                <a:hlinkClick r:id="rId3"/>
              </a:rPr>
              <a:t>Mike </a:t>
            </a:r>
            <a:r>
              <a:rPr lang="en-ZA" sz="1200" b="0" i="0" u="none" strike="noStrike" kern="1200" dirty="0" err="1" smtClean="0">
                <a:solidFill>
                  <a:schemeClr val="tx1"/>
                </a:solidFill>
                <a:effectLst/>
                <a:latin typeface="+mn-lt"/>
                <a:ea typeface="+mn-ea"/>
                <a:cs typeface="+mn-cs"/>
                <a:hlinkClick r:id="rId3"/>
              </a:rPr>
              <a:t>Bonales</a:t>
            </a:r>
            <a:r>
              <a:rPr lang="en-ZA" sz="1200" b="0" i="0" kern="1200" dirty="0" smtClean="0">
                <a:solidFill>
                  <a:schemeClr val="tx1"/>
                </a:solidFill>
                <a:effectLst/>
                <a:latin typeface="+mn-lt"/>
                <a:ea typeface="+mn-ea"/>
                <a:cs typeface="+mn-cs"/>
              </a:rPr>
              <a:t> is licensed under a </a:t>
            </a:r>
            <a:r>
              <a:rPr lang="en-ZA" sz="1200" b="0" i="0" u="none" strike="noStrike" kern="1200" dirty="0" smtClean="0">
                <a:solidFill>
                  <a:schemeClr val="tx1"/>
                </a:solidFill>
                <a:effectLst/>
                <a:latin typeface="+mn-lt"/>
                <a:ea typeface="+mn-ea"/>
                <a:cs typeface="+mn-cs"/>
                <a:hlinkClick r:id="rId4"/>
              </a:rPr>
              <a:t>Creative Commons Attribution-</a:t>
            </a:r>
            <a:r>
              <a:rPr lang="en-ZA" sz="1200" b="0" i="0" u="none" strike="noStrike" kern="1200" dirty="0" err="1" smtClean="0">
                <a:solidFill>
                  <a:schemeClr val="tx1"/>
                </a:solidFill>
                <a:effectLst/>
                <a:latin typeface="+mn-lt"/>
                <a:ea typeface="+mn-ea"/>
                <a:cs typeface="+mn-cs"/>
                <a:hlinkClick r:id="rId4"/>
              </a:rPr>
              <a:t>NonCommercial</a:t>
            </a:r>
            <a:r>
              <a:rPr lang="en-ZA" sz="1200" b="0" i="0" u="none" strike="noStrike" kern="1200" dirty="0" smtClean="0">
                <a:solidFill>
                  <a:schemeClr val="tx1"/>
                </a:solidFill>
                <a:effectLst/>
                <a:latin typeface="+mn-lt"/>
                <a:ea typeface="+mn-ea"/>
                <a:cs typeface="+mn-cs"/>
                <a:hlinkClick r:id="rId4"/>
              </a:rPr>
              <a:t>-</a:t>
            </a:r>
            <a:r>
              <a:rPr lang="en-ZA" sz="1200" b="0" i="0" u="none" strike="noStrike" kern="1200" dirty="0" err="1" smtClean="0">
                <a:solidFill>
                  <a:schemeClr val="tx1"/>
                </a:solidFill>
                <a:effectLst/>
                <a:latin typeface="+mn-lt"/>
                <a:ea typeface="+mn-ea"/>
                <a:cs typeface="+mn-cs"/>
                <a:hlinkClick r:id="rId4"/>
              </a:rPr>
              <a:t>NoDerivs</a:t>
            </a:r>
            <a:r>
              <a:rPr lang="en-ZA" sz="1200" b="0" i="0" u="none" strike="noStrike" kern="1200" dirty="0" smtClean="0">
                <a:solidFill>
                  <a:schemeClr val="tx1"/>
                </a:solidFill>
                <a:effectLst/>
                <a:latin typeface="+mn-lt"/>
                <a:ea typeface="+mn-ea"/>
                <a:cs typeface="+mn-cs"/>
                <a:hlinkClick r:id="rId4"/>
              </a:rPr>
              <a:t> 3.0 </a:t>
            </a:r>
            <a:r>
              <a:rPr lang="en-ZA" sz="1200" b="0" i="0" u="none" strike="noStrike" kern="1200" dirty="0" err="1" smtClean="0">
                <a:solidFill>
                  <a:schemeClr val="tx1"/>
                </a:solidFill>
                <a:effectLst/>
                <a:latin typeface="+mn-lt"/>
                <a:ea typeface="+mn-ea"/>
                <a:cs typeface="+mn-cs"/>
                <a:hlinkClick r:id="rId4"/>
              </a:rPr>
              <a:t>Unported</a:t>
            </a:r>
            <a:r>
              <a:rPr lang="en-ZA" sz="1200" b="0" i="0" u="none" strike="noStrike" kern="1200" dirty="0" smtClean="0">
                <a:solidFill>
                  <a:schemeClr val="tx1"/>
                </a:solidFill>
                <a:effectLst/>
                <a:latin typeface="+mn-lt"/>
                <a:ea typeface="+mn-ea"/>
                <a:cs typeface="+mn-cs"/>
                <a:hlinkClick r:id="rId4"/>
              </a:rPr>
              <a:t> License</a:t>
            </a:r>
            <a:r>
              <a:rPr lang="en-ZA" sz="1200" b="0" i="0" kern="1200" dirty="0" smtClean="0">
                <a:solidFill>
                  <a:schemeClr val="tx1"/>
                </a:solidFill>
                <a:effectLst/>
                <a:latin typeface="+mn-lt"/>
                <a:ea typeface="+mn-ea"/>
                <a:cs typeface="+mn-cs"/>
              </a:rPr>
              <a:t>.</a:t>
            </a:r>
            <a:r>
              <a:rPr lang="en-ZA" dirty="0" smtClean="0"/>
              <a:t/>
            </a:r>
            <a:br>
              <a:rPr lang="en-ZA" dirty="0" smtClean="0"/>
            </a:br>
            <a:endParaRPr lang="en-ZA" dirty="0" smtClean="0"/>
          </a:p>
          <a:p>
            <a:r>
              <a:rPr lang="en-ZA" dirty="0" smtClean="0"/>
              <a:t>Other</a:t>
            </a:r>
            <a:r>
              <a:rPr lang="en-ZA" baseline="0" dirty="0" smtClean="0"/>
              <a:t> open licensed cartoons: </a:t>
            </a:r>
            <a:r>
              <a:rPr lang="en-ZA" dirty="0" smtClean="0">
                <a:hlinkClick r:id="rId5"/>
              </a:rPr>
              <a:t>http://education-copyright.org/list-of-open-licensed-cartoons/</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75</a:t>
            </a:fld>
            <a:endParaRPr lang="en-ZA"/>
          </a:p>
        </p:txBody>
      </p:sp>
    </p:spTree>
    <p:extLst>
      <p:ext uri="{BB962C8B-B14F-4D97-AF65-F5344CB8AC3E}">
        <p14:creationId xmlns:p14="http://schemas.microsoft.com/office/powerpoint/2010/main" val="23399045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hlinkClick r:id="rId3"/>
              </a:rPr>
              <a:t>http://www.bitstrips.com/</a:t>
            </a:r>
            <a:endParaRPr lang="en-ZA" dirty="0" smtClean="0"/>
          </a:p>
          <a:p>
            <a:endParaRPr lang="en-ZA" dirty="0" smtClean="0"/>
          </a:p>
          <a:p>
            <a:r>
              <a:rPr lang="en-ZA" dirty="0" smtClean="0"/>
              <a:t>Create</a:t>
            </a:r>
            <a:r>
              <a:rPr lang="en-ZA" baseline="0" dirty="0" smtClean="0"/>
              <a:t> your own cartoons and use them in your presentations! When creating the cartoons you agree to release them under a </a:t>
            </a:r>
            <a:r>
              <a:rPr lang="en-ZA" sz="1200" b="0" i="0" kern="1200" dirty="0" smtClean="0">
                <a:solidFill>
                  <a:schemeClr val="tx1"/>
                </a:solidFill>
                <a:latin typeface="+mn-lt"/>
                <a:ea typeface="+mn-ea"/>
                <a:cs typeface="+mn-cs"/>
              </a:rPr>
              <a:t>Creative Commons Attribution-</a:t>
            </a:r>
            <a:r>
              <a:rPr lang="en-ZA" sz="1200" b="0" i="0" kern="1200" dirty="0" err="1" smtClean="0">
                <a:solidFill>
                  <a:schemeClr val="tx1"/>
                </a:solidFill>
                <a:latin typeface="+mn-lt"/>
                <a:ea typeface="+mn-ea"/>
                <a:cs typeface="+mn-cs"/>
              </a:rPr>
              <a:t>Noncommercial</a:t>
            </a:r>
            <a:r>
              <a:rPr lang="en-ZA" sz="1200" b="0" i="0" kern="1200" dirty="0" smtClean="0">
                <a:solidFill>
                  <a:schemeClr val="tx1"/>
                </a:solidFill>
                <a:latin typeface="+mn-lt"/>
                <a:ea typeface="+mn-ea"/>
                <a:cs typeface="+mn-cs"/>
              </a:rPr>
              <a:t>-Share Alike 3.0 </a:t>
            </a:r>
            <a:r>
              <a:rPr lang="en-ZA" sz="1200" b="0" i="0" kern="1200" dirty="0" err="1" smtClean="0">
                <a:solidFill>
                  <a:schemeClr val="tx1"/>
                </a:solidFill>
                <a:latin typeface="+mn-lt"/>
                <a:ea typeface="+mn-ea"/>
                <a:cs typeface="+mn-cs"/>
              </a:rPr>
              <a:t>Unported</a:t>
            </a:r>
            <a:r>
              <a:rPr lang="en-ZA" sz="1200" b="0" i="0" kern="1200" dirty="0" smtClean="0">
                <a:solidFill>
                  <a:schemeClr val="tx1"/>
                </a:solidFill>
                <a:latin typeface="+mn-lt"/>
                <a:ea typeface="+mn-ea"/>
                <a:cs typeface="+mn-cs"/>
              </a:rPr>
              <a:t> license. </a:t>
            </a:r>
          </a:p>
          <a:p>
            <a:endParaRPr lang="en-ZA" sz="1200" b="0" i="0" kern="1200" dirty="0" smtClean="0">
              <a:solidFill>
                <a:schemeClr val="tx1"/>
              </a:solidFill>
              <a:latin typeface="+mn-lt"/>
              <a:ea typeface="+mn-ea"/>
              <a:cs typeface="+mn-cs"/>
            </a:endParaRPr>
          </a:p>
          <a:p>
            <a:r>
              <a:rPr lang="en-ZA" sz="1200" b="0" i="0" kern="1200" dirty="0" smtClean="0">
                <a:solidFill>
                  <a:schemeClr val="tx1"/>
                </a:solidFill>
                <a:latin typeface="+mn-lt"/>
                <a:ea typeface="+mn-ea"/>
                <a:cs typeface="+mn-cs"/>
              </a:rPr>
              <a:t>Terms of use: </a:t>
            </a:r>
            <a:r>
              <a:rPr lang="en-ZA" dirty="0" smtClean="0">
                <a:hlinkClick r:id="rId4"/>
              </a:rPr>
              <a:t>http://www.bitstrips.com/terms.php</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76</a:t>
            </a:fld>
            <a:endParaRPr lang="en-Z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http://www.ck12.org/flexbook/</a:t>
            </a:r>
            <a:endParaRPr lang="en-ZA" dirty="0" smtClean="0"/>
          </a:p>
          <a:p>
            <a:endParaRPr lang="en-ZA" dirty="0" smtClean="0"/>
          </a:p>
          <a:p>
            <a:r>
              <a:rPr lang="en-ZA" dirty="0" smtClean="0"/>
              <a:t>This site contains Creative Commons licensed textbooks and study guides on human biology, physics, life sciences</a:t>
            </a:r>
            <a:r>
              <a:rPr lang="en-ZA" baseline="0" dirty="0" smtClean="0"/>
              <a:t> and earth sciences and is worth checking out.</a:t>
            </a:r>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11</a:t>
            </a:fld>
            <a:endParaRPr lang="en-ZA"/>
          </a:p>
        </p:txBody>
      </p:sp>
    </p:spTree>
    <p:extLst>
      <p:ext uri="{BB962C8B-B14F-4D97-AF65-F5344CB8AC3E}">
        <p14:creationId xmlns:p14="http://schemas.microsoft.com/office/powerpoint/2010/main" val="3200732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hlinkClick r:id="rId3"/>
              </a:rPr>
              <a:t>http://academicearth.org/</a:t>
            </a:r>
            <a:endParaRPr lang="en-ZA" dirty="0" smtClean="0"/>
          </a:p>
          <a:p>
            <a:endParaRPr lang="en-ZA" dirty="0" smtClean="0"/>
          </a:p>
          <a:p>
            <a:r>
              <a:rPr lang="en-ZA" dirty="0" smtClean="0"/>
              <a:t>This site contains videos from a range of subjects and is available under various open licenses to make sure to check the video you wish to use. Find there medicine and healthcare resources here </a:t>
            </a:r>
            <a:r>
              <a:rPr lang="en-ZA" dirty="0" smtClean="0">
                <a:hlinkClick r:id="rId4"/>
              </a:rPr>
              <a:t>http://academicearth.org/subjects/medicine</a:t>
            </a:r>
            <a:endParaRPr lang="en-ZA" dirty="0" smtClean="0"/>
          </a:p>
          <a:p>
            <a:endParaRPr lang="en-ZA" dirty="0" smtClean="0"/>
          </a:p>
          <a:p>
            <a:r>
              <a:rPr lang="en-ZA" dirty="0" smtClean="0"/>
              <a:t>Term</a:t>
            </a:r>
            <a:r>
              <a:rPr lang="en-ZA" baseline="0" dirty="0" smtClean="0"/>
              <a:t>s of use: </a:t>
            </a:r>
            <a:r>
              <a:rPr lang="en-ZA" dirty="0" smtClean="0">
                <a:hlinkClick r:id="rId5"/>
              </a:rPr>
              <a:t>http://academicearth.org/pages/terms-of-use</a:t>
            </a:r>
            <a:endParaRPr lang="en-ZA" dirty="0" smtClean="0"/>
          </a:p>
          <a:p>
            <a:endParaRPr lang="en-ZA" dirty="0"/>
          </a:p>
        </p:txBody>
      </p:sp>
      <p:sp>
        <p:nvSpPr>
          <p:cNvPr id="4" name="Slide Number Placeholder 3"/>
          <p:cNvSpPr>
            <a:spLocks noGrp="1"/>
          </p:cNvSpPr>
          <p:nvPr>
            <p:ph type="sldNum" sz="quarter" idx="10"/>
          </p:nvPr>
        </p:nvSpPr>
        <p:spPr/>
        <p:txBody>
          <a:bodyPr/>
          <a:lstStyle/>
          <a:p>
            <a:fld id="{68BCC432-6EE6-4810-9F54-24AB83C84717}" type="slidenum">
              <a:rPr lang="en-ZA" smtClean="0"/>
              <a:pPr/>
              <a:t>12</a:t>
            </a:fld>
            <a:endParaRPr lang="en-ZA"/>
          </a:p>
        </p:txBody>
      </p:sp>
    </p:spTree>
    <p:extLst>
      <p:ext uri="{BB962C8B-B14F-4D97-AF65-F5344CB8AC3E}">
        <p14:creationId xmlns:p14="http://schemas.microsoft.com/office/powerpoint/2010/main" val="2632254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34080A80-DE27-4410-996C-47A8A5FD78E9}" type="datetimeFigureOut">
              <a:rPr lang="en-ZA" smtClean="0"/>
              <a:t>2013/02/18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850367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34080A80-DE27-4410-996C-47A8A5FD78E9}" type="datetimeFigureOut">
              <a:rPr lang="en-ZA" smtClean="0"/>
              <a:t>2013/02/18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3929771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34080A80-DE27-4410-996C-47A8A5FD78E9}" type="datetimeFigureOut">
              <a:rPr lang="en-ZA" smtClean="0"/>
              <a:t>2013/02/18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3858406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34080A80-DE27-4410-996C-47A8A5FD78E9}" type="datetimeFigureOut">
              <a:rPr lang="en-ZA" smtClean="0"/>
              <a:t>2013/02/18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1319234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080A80-DE27-4410-996C-47A8A5FD78E9}" type="datetimeFigureOut">
              <a:rPr lang="en-ZA" smtClean="0"/>
              <a:t>2013/02/18</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1818823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34080A80-DE27-4410-996C-47A8A5FD78E9}" type="datetimeFigureOut">
              <a:rPr lang="en-ZA" smtClean="0"/>
              <a:t>2013/02/18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811679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34080A80-DE27-4410-996C-47A8A5FD78E9}" type="datetimeFigureOut">
              <a:rPr lang="en-ZA" smtClean="0"/>
              <a:t>2013/02/18</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2848378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34080A80-DE27-4410-996C-47A8A5FD78E9}" type="datetimeFigureOut">
              <a:rPr lang="en-ZA" smtClean="0"/>
              <a:t>2013/02/18</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2012058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080A80-DE27-4410-996C-47A8A5FD78E9}" type="datetimeFigureOut">
              <a:rPr lang="en-ZA" smtClean="0"/>
              <a:t>2013/02/18</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217178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080A80-DE27-4410-996C-47A8A5FD78E9}" type="datetimeFigureOut">
              <a:rPr lang="en-ZA" smtClean="0"/>
              <a:t>2013/02/18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2182620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080A80-DE27-4410-996C-47A8A5FD78E9}" type="datetimeFigureOut">
              <a:rPr lang="en-ZA" smtClean="0"/>
              <a:t>2013/02/18</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211450A8-3BF8-4ACF-A6A7-441CF3AFE80B}" type="slidenum">
              <a:rPr lang="en-ZA" smtClean="0"/>
              <a:t>‹#›</a:t>
            </a:fld>
            <a:endParaRPr lang="en-ZA"/>
          </a:p>
        </p:txBody>
      </p:sp>
    </p:spTree>
    <p:extLst>
      <p:ext uri="{BB962C8B-B14F-4D97-AF65-F5344CB8AC3E}">
        <p14:creationId xmlns:p14="http://schemas.microsoft.com/office/powerpoint/2010/main" val="2475228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080A80-DE27-4410-996C-47A8A5FD78E9}" type="datetimeFigureOut">
              <a:rPr lang="en-ZA" smtClean="0"/>
              <a:t>2013/02/18</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1450A8-3BF8-4ACF-A6A7-441CF3AFE80B}" type="slidenum">
              <a:rPr lang="en-ZA" smtClean="0"/>
              <a:t>‹#›</a:t>
            </a:fld>
            <a:endParaRPr lang="en-ZA"/>
          </a:p>
        </p:txBody>
      </p:sp>
    </p:spTree>
    <p:extLst>
      <p:ext uri="{BB962C8B-B14F-4D97-AF65-F5344CB8AC3E}">
        <p14:creationId xmlns:p14="http://schemas.microsoft.com/office/powerpoint/2010/main" val="3064938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gif"/><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wav"/><Relationship Id="rId1" Type="http://schemas.microsoft.com/office/2007/relationships/media" Target="../media/media2.wav"/><Relationship Id="rId5" Type="http://schemas.openxmlformats.org/officeDocument/2006/relationships/image" Target="../media/image2.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wav"/><Relationship Id="rId1" Type="http://schemas.microsoft.com/office/2007/relationships/media" Target="../media/media3.wav"/><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wav"/><Relationship Id="rId1" Type="http://schemas.microsoft.com/office/2007/relationships/media" Target="../media/media4.wav"/><Relationship Id="rId5" Type="http://schemas.openxmlformats.org/officeDocument/2006/relationships/image" Target="../media/image2.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4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4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4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5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5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5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5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5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5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5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3.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5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5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6.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6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6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6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6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0.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6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1.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6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6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3.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6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4.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6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5.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6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66.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gif"/></Relationships>
</file>

<file path=ppt/slides/_rels/slide7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67.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7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7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69.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7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70.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7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71.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7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72.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7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73.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7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hyperlink" Target="http://creativecommons.org/licenses/by-sa/2.5/za/"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405227421"/>
      </p:ext>
    </p:extLst>
  </p:cSld>
  <p:clrMapOvr>
    <a:masterClrMapping/>
  </p:clrMapOvr>
  <mc:AlternateContent xmlns:mc="http://schemas.openxmlformats.org/markup-compatibility/2006">
    <mc:Choice xmlns:p14="http://schemas.microsoft.com/office/powerpoint/2010/main" Requires="p14">
      <p:transition spd="slow" p14:dur="2000" advTm="30614"/>
    </mc:Choice>
    <mc:Fallback>
      <p:transition spd="slow" advTm="306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1"/>
            <a:ext cx="9144000" cy="5085184"/>
            <a:chOff x="-1933575" y="-228600"/>
            <a:chExt cx="13011150" cy="8285159"/>
          </a:xfrm>
        </p:grpSpPr>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68559"/>
            <a:stretch/>
          </p:blipFill>
          <p:spPr bwMode="auto">
            <a:xfrm>
              <a:off x="-1933575" y="-228600"/>
              <a:ext cx="13011150" cy="2299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t="11989" b="6193"/>
            <a:stretch/>
          </p:blipFill>
          <p:spPr bwMode="auto">
            <a:xfrm>
              <a:off x="-1933575" y="2071396"/>
              <a:ext cx="13011150" cy="598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 name="TextBox 5"/>
          <p:cNvSpPr txBox="1"/>
          <p:nvPr/>
        </p:nvSpPr>
        <p:spPr>
          <a:xfrm>
            <a:off x="755576" y="5517232"/>
            <a:ext cx="7560840" cy="646331"/>
          </a:xfrm>
          <a:prstGeom prst="rect">
            <a:avLst/>
          </a:prstGeom>
          <a:noFill/>
        </p:spPr>
        <p:txBody>
          <a:bodyPr wrap="square" rtlCol="0">
            <a:spAutoFit/>
          </a:bodyPr>
          <a:lstStyle/>
          <a:p>
            <a:r>
              <a:rPr lang="en-ZA" sz="3600" b="1" dirty="0" smtClean="0"/>
              <a:t>Electronic Virtual Patients</a:t>
            </a:r>
            <a:endParaRPr lang="en-ZA" sz="3600" b="1" dirty="0"/>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9672233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Flex Books</a:t>
            </a:r>
            <a:endParaRPr lang="en-ZA" sz="3600" b="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1452" y="0"/>
            <a:ext cx="9142548"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2937212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4963"/>
          <a:stretch/>
        </p:blipFill>
        <p:spPr bwMode="auto">
          <a:xfrm>
            <a:off x="0" y="0"/>
            <a:ext cx="9143999" cy="4885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992888" cy="646331"/>
          </a:xfrm>
          <a:prstGeom prst="rect">
            <a:avLst/>
          </a:prstGeom>
          <a:noFill/>
        </p:spPr>
        <p:txBody>
          <a:bodyPr wrap="square" rtlCol="0">
            <a:spAutoFit/>
          </a:bodyPr>
          <a:lstStyle/>
          <a:p>
            <a:r>
              <a:rPr lang="en-ZA" sz="3600" b="1" dirty="0" smtClean="0"/>
              <a:t>Academic Earth Medicine &amp; Healthcare</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4228513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8208912" cy="646331"/>
          </a:xfrm>
          <a:prstGeom prst="rect">
            <a:avLst/>
          </a:prstGeom>
          <a:noFill/>
        </p:spPr>
        <p:txBody>
          <a:bodyPr wrap="square" rtlCol="0">
            <a:spAutoFit/>
          </a:bodyPr>
          <a:lstStyle/>
          <a:p>
            <a:r>
              <a:rPr lang="en-ZA" sz="3600" b="1" dirty="0" smtClean="0"/>
              <a:t>Khan Academy Healthcare &amp; Medicine</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0149284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MIT </a:t>
            </a:r>
            <a:r>
              <a:rPr lang="en-ZA" sz="3600" b="1" dirty="0" err="1" smtClean="0"/>
              <a:t>OpenCourseWare</a:t>
            </a:r>
            <a:r>
              <a:rPr lang="en-ZA" sz="3600" b="1" dirty="0" smtClean="0"/>
              <a:t> Health Sciences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5941254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790"/>
          <a:stretch/>
        </p:blipFill>
        <p:spPr bwMode="auto">
          <a:xfrm>
            <a:off x="15607" y="0"/>
            <a:ext cx="9128393" cy="4835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John Hopkins Bloomberg SPH</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1853367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African Health OER Network</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6346203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5385"/>
          <a:stretch/>
        </p:blipFill>
        <p:spPr bwMode="auto">
          <a:xfrm>
            <a:off x="0" y="18273"/>
            <a:ext cx="9143999" cy="4864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Biology Courses UK</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6539758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KNUST </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7071205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10346" y="0"/>
            <a:ext cx="9154345" cy="4825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Open Michigan</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5326208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4.png"/>
          <p:cNvPicPr>
            <a:picLocks noChangeAspect="1"/>
          </p:cNvPicPr>
          <p:nvPr/>
        </p:nvPicPr>
        <p:blipFill>
          <a:blip r:embed="rId4" cstate="print"/>
          <a:stretch>
            <a:fillRect/>
          </a:stretch>
        </p:blipFill>
        <p:spPr>
          <a:xfrm>
            <a:off x="0" y="0"/>
            <a:ext cx="9144000" cy="6858000"/>
          </a:xfrm>
          <a:prstGeom prst="rect">
            <a:avLst/>
          </a:prstGeom>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472705341"/>
      </p:ext>
    </p:extLst>
  </p:cSld>
  <p:clrMapOvr>
    <a:masterClrMapping/>
  </p:clrMapOvr>
  <mc:AlternateContent xmlns:mc="http://schemas.openxmlformats.org/markup-compatibility/2006">
    <mc:Choice xmlns:p14="http://schemas.microsoft.com/office/powerpoint/2010/main" Requires="p14">
      <p:transition spd="slow" p14:dur="2000" advTm="19614"/>
    </mc:Choice>
    <mc:Fallback>
      <p:transition spd="slow" advTm="196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Open Attribute</a:t>
            </a:r>
            <a:endParaRPr lang="en-ZA" sz="3600" b="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4131" b="19215"/>
          <a:stretch/>
        </p:blipFill>
        <p:spPr bwMode="auto">
          <a:xfrm>
            <a:off x="-4972" y="0"/>
            <a:ext cx="9148972" cy="4889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21288"/>
            <a:ext cx="827584" cy="786883"/>
          </a:xfrm>
          <a:prstGeom prst="rect">
            <a:avLst/>
          </a:prstGeom>
        </p:spPr>
      </p:pic>
    </p:spTree>
    <p:extLst>
      <p:ext uri="{BB962C8B-B14F-4D97-AF65-F5344CB8AC3E}">
        <p14:creationId xmlns:p14="http://schemas.microsoft.com/office/powerpoint/2010/main" val="2680592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233"/>
          <a:stretch/>
        </p:blipFill>
        <p:spPr bwMode="auto">
          <a:xfrm>
            <a:off x="-1" y="0"/>
            <a:ext cx="9172819" cy="4887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Clear-Bits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0192028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3935" b="19404"/>
          <a:stretch/>
        </p:blipFill>
        <p:spPr bwMode="auto">
          <a:xfrm>
            <a:off x="0" y="0"/>
            <a:ext cx="9144000"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The Public Domain Review</a:t>
            </a:r>
            <a:endParaRPr lang="en-ZA" sz="3600" b="1"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35233679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Open Clip Art Library</a:t>
            </a:r>
            <a:endParaRPr lang="en-ZA" sz="3600" b="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4368" t="17297" b="4597"/>
          <a:stretch/>
        </p:blipFill>
        <p:spPr bwMode="auto">
          <a:xfrm>
            <a:off x="0" y="0"/>
            <a:ext cx="9144000" cy="472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18690172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Flickr</a:t>
            </a:r>
            <a:endParaRPr lang="en-ZA" sz="3600" b="1" dirty="0"/>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1" y="0"/>
            <a:ext cx="9144001"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1519710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645" r="54163" b="19740"/>
          <a:stretch/>
        </p:blipFill>
        <p:spPr bwMode="auto">
          <a:xfrm>
            <a:off x="-21739" y="18661"/>
            <a:ext cx="9154751" cy="4643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Compfight</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8053491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FlickrStorm</a:t>
            </a:r>
            <a:endParaRPr lang="en-ZA" sz="3600" b="1" dirty="0"/>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077" r="53995" b="19941"/>
          <a:stretch/>
        </p:blipFill>
        <p:spPr bwMode="auto">
          <a:xfrm>
            <a:off x="1" y="1"/>
            <a:ext cx="9143999" cy="4725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7831642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5470"/>
          <a:stretch/>
        </p:blipFill>
        <p:spPr bwMode="auto">
          <a:xfrm>
            <a:off x="0" y="11771"/>
            <a:ext cx="9143999" cy="4859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55576" y="5517232"/>
            <a:ext cx="7560840" cy="646331"/>
          </a:xfrm>
          <a:prstGeom prst="rect">
            <a:avLst/>
          </a:prstGeom>
          <a:noFill/>
        </p:spPr>
        <p:txBody>
          <a:bodyPr wrap="square" rtlCol="0">
            <a:spAutoFit/>
          </a:bodyPr>
          <a:lstStyle/>
          <a:p>
            <a:r>
              <a:rPr lang="en-ZA" sz="3600" b="1" dirty="0" smtClean="0"/>
              <a:t>Airtight Interactive</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8160556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5305"/>
          <a:stretch/>
        </p:blipFill>
        <p:spPr bwMode="auto">
          <a:xfrm>
            <a:off x="0" y="0"/>
            <a:ext cx="9144000" cy="4855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Tag Galaxy</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556158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226"/>
          <a:stretch/>
        </p:blipFill>
        <p:spPr bwMode="auto">
          <a:xfrm>
            <a:off x="0" y="-1"/>
            <a:ext cx="9172159" cy="4887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Multicolr</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4623033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3930" t="20091" r="15541" b="6751"/>
          <a:stretch/>
        </p:blipFill>
        <p:spPr bwMode="auto">
          <a:xfrm>
            <a:off x="-28251" y="476672"/>
            <a:ext cx="9176659" cy="6059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137864488"/>
      </p:ext>
    </p:extLst>
  </p:cSld>
  <p:clrMapOvr>
    <a:masterClrMapping/>
  </p:clrMapOvr>
  <mc:AlternateContent xmlns:mc="http://schemas.openxmlformats.org/markup-compatibility/2006">
    <mc:Choice xmlns:p14="http://schemas.microsoft.com/office/powerpoint/2010/main" Requires="p14">
      <p:transition spd="slow" p14:dur="2000" advTm="39692"/>
    </mc:Choice>
    <mc:Fallback>
      <p:transition spd="slow" advTm="396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553"/>
          <a:stretch/>
        </p:blipFill>
        <p:spPr bwMode="auto">
          <a:xfrm>
            <a:off x="0" y="-16768"/>
            <a:ext cx="9144000" cy="4855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Pixabay</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17811755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PicDrome</a:t>
            </a:r>
            <a:endParaRPr lang="en-ZA" sz="3600" b="1" dirty="0"/>
          </a:p>
        </p:txBody>
      </p:sp>
      <p:pic>
        <p:nvPicPr>
          <p:cNvPr id="512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37"/>
          <a:stretch/>
        </p:blipFill>
        <p:spPr bwMode="auto">
          <a:xfrm>
            <a:off x="0" y="0"/>
            <a:ext cx="917281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11281095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8291"/>
          <a:stretch/>
        </p:blipFill>
        <p:spPr bwMode="auto">
          <a:xfrm>
            <a:off x="0" y="0"/>
            <a:ext cx="9172818" cy="4729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4 Free Photos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26735756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Alegri</a:t>
            </a:r>
            <a:r>
              <a:rPr lang="en-ZA" sz="3600" b="1" dirty="0" smtClean="0"/>
              <a:t> Photos</a:t>
            </a:r>
            <a:endParaRPr lang="en-ZA" sz="3600" b="1" dirty="0"/>
          </a:p>
        </p:txBody>
      </p:sp>
      <p:pic>
        <p:nvPicPr>
          <p:cNvPr id="409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596"/>
          <a:stretch/>
        </p:blipFill>
        <p:spPr bwMode="auto">
          <a:xfrm>
            <a:off x="0" y="0"/>
            <a:ext cx="9172818" cy="4868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8792960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Creativity 103</a:t>
            </a:r>
            <a:endParaRPr lang="en-ZA" sz="3600" b="1" dirty="0"/>
          </a:p>
        </p:txBody>
      </p:sp>
      <p:pic>
        <p:nvPicPr>
          <p:cNvPr id="1945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730"/>
          <a:stretch/>
        </p:blipFill>
        <p:spPr bwMode="auto">
          <a:xfrm>
            <a:off x="12898" y="0"/>
            <a:ext cx="9165362"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925518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88"/>
          <a:stretch/>
        </p:blipFill>
        <p:spPr bwMode="auto">
          <a:xfrm>
            <a:off x="0" y="19422"/>
            <a:ext cx="9144000" cy="4838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OpenImages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4726224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392"/>
          <a:stretch/>
        </p:blipFill>
        <p:spPr bwMode="auto">
          <a:xfrm>
            <a:off x="0" y="0"/>
            <a:ext cx="9172818"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Wellcome</a:t>
            </a:r>
            <a:r>
              <a:rPr lang="en-ZA" sz="3600" b="1" dirty="0" smtClean="0"/>
              <a:t> Images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6647927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8392"/>
          <a:stretch/>
        </p:blipFill>
        <p:spPr bwMode="auto">
          <a:xfrm>
            <a:off x="0" y="0"/>
            <a:ext cx="9172818"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Cardiothoracic Imaging</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6627992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176"/>
          <a:stretch/>
        </p:blipFill>
        <p:spPr bwMode="auto">
          <a:xfrm>
            <a:off x="28550" y="-1"/>
            <a:ext cx="9115450" cy="480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Public Health Image Library</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974214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Atlas of Ophthalmology</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4861291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27844200"/>
      </p:ext>
    </p:extLst>
  </p:cSld>
  <p:clrMapOvr>
    <a:masterClrMapping/>
  </p:clrMapOvr>
  <mc:AlternateContent xmlns:mc="http://schemas.openxmlformats.org/markup-compatibility/2006">
    <mc:Choice xmlns:p14="http://schemas.microsoft.com/office/powerpoint/2010/main" Requires="p14">
      <p:transition spd="slow" p14:dur="2000" advTm="50606"/>
    </mc:Choice>
    <mc:Fallback>
      <p:transition spd="slow" advTm="506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Anat</a:t>
            </a:r>
            <a:r>
              <a:rPr lang="en-ZA" sz="3600" b="1" dirty="0" smtClean="0"/>
              <a:t> Quest</a:t>
            </a:r>
            <a:endParaRPr lang="en-ZA" sz="3600" b="1" dirty="0"/>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72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6336433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BioDadic</a:t>
            </a:r>
            <a:endParaRPr lang="en-ZA" sz="3600" b="1" dirty="0"/>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8824"/>
          <a:stretch/>
        </p:blipFill>
        <p:spPr bwMode="auto">
          <a:xfrm>
            <a:off x="-4284" y="0"/>
            <a:ext cx="9148283" cy="4689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5633834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0" y="0"/>
            <a:ext cx="9144000" cy="4819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Hardin MD Medical Gallery</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32923579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157192"/>
            <a:ext cx="7560840" cy="1200329"/>
          </a:xfrm>
          <a:prstGeom prst="rect">
            <a:avLst/>
          </a:prstGeom>
          <a:noFill/>
        </p:spPr>
        <p:txBody>
          <a:bodyPr wrap="square" rtlCol="0">
            <a:spAutoFit/>
          </a:bodyPr>
          <a:lstStyle/>
          <a:p>
            <a:r>
              <a:rPr lang="en-ZA" sz="3600" b="1" dirty="0"/>
              <a:t>The </a:t>
            </a:r>
            <a:r>
              <a:rPr lang="en-ZA" sz="3600" b="1" dirty="0" err="1"/>
              <a:t>Neuro</a:t>
            </a:r>
            <a:r>
              <a:rPr lang="en-ZA" sz="3600" b="1" dirty="0"/>
              <a:t>-Ophthalmology Virtual Education Library</a:t>
            </a:r>
          </a:p>
        </p:txBody>
      </p:sp>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250"/>
          <a:stretch/>
        </p:blipFill>
        <p:spPr bwMode="auto">
          <a:xfrm>
            <a:off x="1" y="-14318"/>
            <a:ext cx="9144000" cy="4883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511991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914"/>
          <a:stretch/>
        </p:blipFill>
        <p:spPr bwMode="auto">
          <a:xfrm>
            <a:off x="20166" y="0"/>
            <a:ext cx="9172818"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OpenGraphicDesign</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1084792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DeviantArt</a:t>
            </a:r>
            <a:endParaRPr lang="en-ZA" sz="3600" b="1" dirty="0"/>
          </a:p>
        </p:txBody>
      </p:sp>
      <p:pic>
        <p:nvPicPr>
          <p:cNvPr id="921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545"/>
          <a:stretch/>
        </p:blipFill>
        <p:spPr bwMode="auto">
          <a:xfrm>
            <a:off x="6052" y="0"/>
            <a:ext cx="9172818" cy="481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8962974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DryIcons</a:t>
            </a:r>
            <a:endParaRPr lang="en-ZA" sz="3600" b="1" dirty="0"/>
          </a:p>
        </p:txBody>
      </p:sp>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308" r="54023" b="19501"/>
          <a:stretch/>
        </p:blipFill>
        <p:spPr bwMode="auto">
          <a:xfrm>
            <a:off x="15586" y="0"/>
            <a:ext cx="9128414"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2849900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6473"/>
          <a:stretch/>
        </p:blipFill>
        <p:spPr bwMode="auto">
          <a:xfrm>
            <a:off x="0" y="258"/>
            <a:ext cx="9144000" cy="48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3D </a:t>
            </a:r>
            <a:r>
              <a:rPr lang="en-ZA" sz="3600" b="1" dirty="0" err="1" smtClean="0"/>
              <a:t>Gurukul</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41738565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6161"/>
          <a:stretch/>
        </p:blipFill>
        <p:spPr bwMode="auto">
          <a:xfrm>
            <a:off x="0" y="0"/>
            <a:ext cx="9144000" cy="4824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CadYou</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0840235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Freebase</a:t>
            </a:r>
            <a:endParaRPr lang="en-ZA" sz="36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4000" t="17472" b="9339"/>
          <a:stretch/>
        </p:blipFill>
        <p:spPr bwMode="auto">
          <a:xfrm>
            <a:off x="0" y="0"/>
            <a:ext cx="9144000"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5183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Internet Archive</a:t>
            </a:r>
            <a:endParaRPr lang="en-ZA" sz="3600" b="1" dirty="0"/>
          </a:p>
        </p:txBody>
      </p:sp>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76"/>
          <a:stretch/>
        </p:blipFill>
        <p:spPr bwMode="auto">
          <a:xfrm>
            <a:off x="0" y="0"/>
            <a:ext cx="9172817"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3652922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OpenStreetMap</a:t>
            </a:r>
            <a:endParaRPr lang="en-ZA" sz="3600"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3835" t="17364" b="8530"/>
          <a:stretch/>
        </p:blipFill>
        <p:spPr bwMode="auto">
          <a:xfrm>
            <a:off x="-11411" y="0"/>
            <a:ext cx="9109315" cy="4725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73705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3962" t="18441" b="9695"/>
          <a:stretch/>
        </p:blipFill>
        <p:spPr bwMode="auto">
          <a:xfrm>
            <a:off x="0" y="0"/>
            <a:ext cx="9063452" cy="4293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Sage Commons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9985341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Academic Earth</a:t>
            </a:r>
            <a:endParaRPr lang="en-ZA" sz="3600" b="1" dirty="0"/>
          </a:p>
        </p:txBody>
      </p:sp>
      <p:pic>
        <p:nvPicPr>
          <p:cNvPr id="1126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60"/>
          <a:stretch/>
        </p:blipFill>
        <p:spPr bwMode="auto">
          <a:xfrm>
            <a:off x="0" y="21704"/>
            <a:ext cx="9134214" cy="4855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8765522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Khan Academy</a:t>
            </a:r>
            <a:endParaRPr lang="en-ZA" sz="3600" b="1" dirty="0"/>
          </a:p>
        </p:txBody>
      </p:sp>
      <p:pic>
        <p:nvPicPr>
          <p:cNvPr id="1229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07"/>
          <a:stretch/>
        </p:blipFill>
        <p:spPr bwMode="auto">
          <a:xfrm>
            <a:off x="-11510" y="-28972"/>
            <a:ext cx="9224348" cy="490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1000608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Open Video Project</a:t>
            </a:r>
            <a:endParaRPr lang="en-ZA" sz="3600" b="1" dirty="0"/>
          </a:p>
        </p:txBody>
      </p:sp>
      <p:pic>
        <p:nvPicPr>
          <p:cNvPr id="1331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37"/>
          <a:stretch/>
        </p:blipFill>
        <p:spPr bwMode="auto">
          <a:xfrm>
            <a:off x="0" y="0"/>
            <a:ext cx="917281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7777386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3982" b="19489"/>
          <a:stretch/>
        </p:blipFill>
        <p:spPr bwMode="auto">
          <a:xfrm>
            <a:off x="-30614" y="0"/>
            <a:ext cx="9174613" cy="4870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BlocSonic</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7414899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Sintel</a:t>
            </a:r>
            <a:endParaRPr lang="en-ZA" sz="3600"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4797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40517290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5829"/>
          <a:stretch/>
        </p:blipFill>
        <p:spPr bwMode="auto">
          <a:xfrm>
            <a:off x="4936" y="-1"/>
            <a:ext cx="9139064" cy="4838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55576" y="5517232"/>
            <a:ext cx="7560840" cy="646331"/>
          </a:xfrm>
          <a:prstGeom prst="rect">
            <a:avLst/>
          </a:prstGeom>
          <a:noFill/>
        </p:spPr>
        <p:txBody>
          <a:bodyPr wrap="square" rtlCol="0">
            <a:spAutoFit/>
          </a:bodyPr>
          <a:lstStyle/>
          <a:p>
            <a:r>
              <a:rPr lang="en-ZA" sz="3600" b="1" dirty="0" smtClean="0"/>
              <a:t>Common Currency Project</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41012308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Freesound</a:t>
            </a:r>
            <a:endParaRPr lang="en-ZA" sz="3600" b="1" dirty="0"/>
          </a:p>
        </p:txBody>
      </p:sp>
      <p:pic>
        <p:nvPicPr>
          <p:cNvPr id="1433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428"/>
          <a:stretch/>
        </p:blipFill>
        <p:spPr bwMode="auto">
          <a:xfrm>
            <a:off x="0" y="0"/>
            <a:ext cx="9144000" cy="4810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7231603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Free music archive</a:t>
            </a:r>
            <a:endParaRPr lang="en-ZA" sz="3600" b="1" dirty="0"/>
          </a:p>
        </p:txBody>
      </p:sp>
      <p:pic>
        <p:nvPicPr>
          <p:cNvPr id="1536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76"/>
          <a:stretch/>
        </p:blipFill>
        <p:spPr bwMode="auto">
          <a:xfrm>
            <a:off x="-37435" y="0"/>
            <a:ext cx="9172818"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40217984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Google</a:t>
            </a:r>
            <a:endParaRPr lang="en-ZA" sz="3600" b="1" dirty="0"/>
          </a:p>
        </p:txBody>
      </p:sp>
      <p:pic>
        <p:nvPicPr>
          <p:cNvPr id="2048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797"/>
          <a:stretch/>
        </p:blipFill>
        <p:spPr bwMode="auto">
          <a:xfrm>
            <a:off x="12204" y="-8756"/>
            <a:ext cx="9188393" cy="4866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9447066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Jamendo</a:t>
            </a:r>
            <a:endParaRPr lang="en-ZA" sz="3600" b="1" dirty="0"/>
          </a:p>
        </p:txBody>
      </p:sp>
      <p:pic>
        <p:nvPicPr>
          <p:cNvPr id="1026" name="Picture 2"/>
          <p:cNvPicPr>
            <a:picLocks noChangeAspect="1" noChangeArrowheads="1"/>
          </p:cNvPicPr>
          <p:nvPr/>
        </p:nvPicPr>
        <p:blipFill>
          <a:blip r:embed="rId3" cstate="print"/>
          <a:srcRect t="3421" b="4916"/>
          <a:stretch>
            <a:fillRect/>
          </a:stretch>
        </p:blipFill>
        <p:spPr bwMode="auto">
          <a:xfrm>
            <a:off x="0" y="0"/>
            <a:ext cx="9144000" cy="5238582"/>
          </a:xfrm>
          <a:prstGeom prst="rect">
            <a:avLst/>
          </a:prstGeom>
          <a:noFill/>
          <a:ln w="9525">
            <a:noFill/>
            <a:miter lim="800000"/>
            <a:headEnd/>
            <a:tailEnd/>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1649818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CCMixter</a:t>
            </a:r>
            <a:endParaRPr lang="en-ZA" sz="3600" b="1" dirty="0"/>
          </a:p>
        </p:txBody>
      </p:sp>
      <p:pic>
        <p:nvPicPr>
          <p:cNvPr id="1741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35"/>
          <a:stretch/>
        </p:blipFill>
        <p:spPr bwMode="auto">
          <a:xfrm>
            <a:off x="0" y="-33908"/>
            <a:ext cx="9233127" cy="48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4971184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Free Loops</a:t>
            </a:r>
            <a:endParaRPr lang="en-ZA" sz="3600" b="1" dirty="0"/>
          </a:p>
        </p:txBody>
      </p:sp>
      <p:pic>
        <p:nvPicPr>
          <p:cNvPr id="1843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80"/>
          <a:stretch/>
        </p:blipFill>
        <p:spPr bwMode="auto">
          <a:xfrm>
            <a:off x="1" y="0"/>
            <a:ext cx="9144000"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4383096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err="1" smtClean="0"/>
              <a:t>IntraText</a:t>
            </a:r>
            <a:endParaRPr lang="en-ZA" sz="3600" b="1" dirty="0"/>
          </a:p>
        </p:txBody>
      </p:sp>
      <p:pic>
        <p:nvPicPr>
          <p:cNvPr id="2150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067"/>
          <a:stretch/>
        </p:blipFill>
        <p:spPr bwMode="auto">
          <a:xfrm>
            <a:off x="-29766" y="0"/>
            <a:ext cx="9172817"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067450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3899" b="19288"/>
          <a:stretch/>
        </p:blipFill>
        <p:spPr bwMode="auto">
          <a:xfrm>
            <a:off x="0" y="0"/>
            <a:ext cx="9144000"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err="1" smtClean="0"/>
              <a:t>Feedbooks</a:t>
            </a:r>
            <a:endParaRPr lang="en-ZA" sz="3600" b="1"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08826"/>
            <a:ext cx="827584" cy="849173"/>
          </a:xfrm>
          <a:prstGeom prst="rect">
            <a:avLst/>
          </a:prstGeom>
        </p:spPr>
      </p:pic>
    </p:spTree>
    <p:extLst>
      <p:ext uri="{BB962C8B-B14F-4D97-AF65-F5344CB8AC3E}">
        <p14:creationId xmlns:p14="http://schemas.microsoft.com/office/powerpoint/2010/main" val="7090501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06"/>
          <a:stretch/>
        </p:blipFill>
        <p:spPr bwMode="auto">
          <a:xfrm>
            <a:off x="-1" y="0"/>
            <a:ext cx="9172819"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Source Forge</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7194630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MIT </a:t>
            </a:r>
            <a:r>
              <a:rPr lang="en-ZA" sz="3600" b="1" dirty="0" err="1" smtClean="0"/>
              <a:t>OpenCourseWare</a:t>
            </a:r>
            <a:endParaRPr lang="en-ZA" sz="3600" b="1" dirty="0"/>
          </a:p>
        </p:txBody>
      </p:sp>
      <p:pic>
        <p:nvPicPr>
          <p:cNvPr id="2355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81"/>
          <a:stretch/>
        </p:blipFill>
        <p:spPr bwMode="auto">
          <a:xfrm>
            <a:off x="0" y="4564"/>
            <a:ext cx="9164700" cy="483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4685821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OCW Member Search</a:t>
            </a:r>
            <a:endParaRPr lang="en-ZA" sz="3600" b="1" dirty="0"/>
          </a:p>
        </p:txBody>
      </p:sp>
      <p:pic>
        <p:nvPicPr>
          <p:cNvPr id="2457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646"/>
          <a:stretch/>
        </p:blipFill>
        <p:spPr bwMode="auto">
          <a:xfrm>
            <a:off x="0" y="0"/>
            <a:ext cx="9300896" cy="493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18079875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OER Commons</a:t>
            </a:r>
            <a:endParaRPr lang="en-ZA" sz="3600" b="1" dirty="0"/>
          </a:p>
        </p:txBody>
      </p:sp>
      <p:pic>
        <p:nvPicPr>
          <p:cNvPr id="2560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176"/>
          <a:stretch/>
        </p:blipFill>
        <p:spPr bwMode="auto">
          <a:xfrm>
            <a:off x="0" y="0"/>
            <a:ext cx="9172818"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37571885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Connexions</a:t>
            </a:r>
            <a:endParaRPr lang="en-ZA" sz="3600" b="1" dirty="0"/>
          </a:p>
        </p:txBody>
      </p:sp>
      <p:pic>
        <p:nvPicPr>
          <p:cNvPr id="266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06"/>
          <a:stretch/>
        </p:blipFill>
        <p:spPr bwMode="auto">
          <a:xfrm>
            <a:off x="27012" y="0"/>
            <a:ext cx="9172818"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41976718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067"/>
          <a:stretch/>
        </p:blipFill>
        <p:spPr bwMode="auto">
          <a:xfrm>
            <a:off x="0" y="0"/>
            <a:ext cx="9172818"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Wikimedia Commons</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5702253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3965" b="19395"/>
          <a:stretch/>
        </p:blipFill>
        <p:spPr bwMode="auto">
          <a:xfrm>
            <a:off x="1" y="0"/>
            <a:ext cx="9144000"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5576" y="5517232"/>
            <a:ext cx="7560840" cy="646331"/>
          </a:xfrm>
          <a:prstGeom prst="rect">
            <a:avLst/>
          </a:prstGeom>
          <a:noFill/>
        </p:spPr>
        <p:txBody>
          <a:bodyPr wrap="square" rtlCol="0">
            <a:spAutoFit/>
          </a:bodyPr>
          <a:lstStyle/>
          <a:p>
            <a:r>
              <a:rPr lang="en-ZA" sz="3600" b="1" dirty="0" smtClean="0"/>
              <a:t>UCT </a:t>
            </a:r>
            <a:r>
              <a:rPr lang="en-ZA" sz="3600" b="1" dirty="0" err="1" smtClean="0"/>
              <a:t>OpenContent</a:t>
            </a:r>
            <a:endParaRPr lang="en-ZA" sz="3600" b="1"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4068352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xkcd</a:t>
            </a:r>
            <a:endParaRPr lang="en-ZA" sz="3600" b="1" dirty="0"/>
          </a:p>
        </p:txBody>
      </p:sp>
      <p:pic>
        <p:nvPicPr>
          <p:cNvPr id="2867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37"/>
          <a:stretch/>
        </p:blipFill>
        <p:spPr bwMode="auto">
          <a:xfrm>
            <a:off x="0" y="0"/>
            <a:ext cx="9172818"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9175953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Brown Sharpie</a:t>
            </a:r>
            <a:endParaRPr lang="en-ZA" sz="3600" b="1" dirty="0"/>
          </a:p>
        </p:txBody>
      </p:sp>
      <p:pic>
        <p:nvPicPr>
          <p:cNvPr id="2969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545"/>
          <a:stretch/>
        </p:blipFill>
        <p:spPr bwMode="auto">
          <a:xfrm>
            <a:off x="12154" y="0"/>
            <a:ext cx="9172818" cy="481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5269848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Abstruse Goose</a:t>
            </a:r>
            <a:endParaRPr lang="en-ZA" sz="3600" b="1" dirty="0"/>
          </a:p>
        </p:txBody>
      </p:sp>
      <p:pic>
        <p:nvPicPr>
          <p:cNvPr id="3072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427"/>
          <a:stretch/>
        </p:blipFill>
        <p:spPr bwMode="auto">
          <a:xfrm>
            <a:off x="0" y="-9128"/>
            <a:ext cx="9189054" cy="4885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3706521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3858" b="19690"/>
          <a:stretch/>
        </p:blipFill>
        <p:spPr bwMode="auto">
          <a:xfrm>
            <a:off x="-1" y="-8690"/>
            <a:ext cx="9144001" cy="4805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55576" y="5517232"/>
            <a:ext cx="7560840" cy="646331"/>
          </a:xfrm>
          <a:prstGeom prst="rect">
            <a:avLst/>
          </a:prstGeom>
          <a:noFill/>
        </p:spPr>
        <p:txBody>
          <a:bodyPr wrap="square" rtlCol="0">
            <a:spAutoFit/>
          </a:bodyPr>
          <a:lstStyle/>
          <a:p>
            <a:r>
              <a:rPr lang="en-ZA" sz="3600" b="1" dirty="0" smtClean="0"/>
              <a:t>Luke </a:t>
            </a:r>
            <a:r>
              <a:rPr lang="en-ZA" sz="3600" b="1" dirty="0" err="1" smtClean="0"/>
              <a:t>Surl</a:t>
            </a:r>
            <a:endParaRPr lang="en-ZA" sz="3600" b="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27361784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Frustrated Bunny</a:t>
            </a:r>
            <a:endParaRPr lang="en-ZA" sz="3600" b="1" dirty="0"/>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231" b="11371"/>
          <a:stretch/>
        </p:blipFill>
        <p:spPr bwMode="auto">
          <a:xfrm>
            <a:off x="3174" y="0"/>
            <a:ext cx="9140826"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8286571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err="1" smtClean="0"/>
              <a:t>Bitstrips</a:t>
            </a:r>
            <a:endParaRPr lang="en-ZA" sz="3600" b="1" dirty="0"/>
          </a:p>
        </p:txBody>
      </p:sp>
      <p:pic>
        <p:nvPicPr>
          <p:cNvPr id="317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9172819" cy="5157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2733058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1560" y="3356992"/>
            <a:ext cx="8136904" cy="1754326"/>
          </a:xfrm>
          <a:prstGeom prst="rect">
            <a:avLst/>
          </a:prstGeom>
        </p:spPr>
        <p:txBody>
          <a:bodyPr wrap="square">
            <a:spAutoFit/>
          </a:bodyPr>
          <a:lstStyle/>
          <a:p>
            <a:pPr algn="ctr"/>
            <a:r>
              <a:rPr lang="en-ZA" dirty="0" smtClean="0"/>
              <a:t>This work is licenced under the Creative Commons Attribution 2.5 South Africa License. To view a copy of this licence, visit </a:t>
            </a:r>
            <a:r>
              <a:rPr lang="en-ZA" dirty="0" smtClean="0">
                <a:hlinkClick r:id="rId2" tooltip="http://creativecommons.org/licenses/by-sa/2.5/za/"/>
              </a:rPr>
              <a:t>http://creativecommons.org/licenses/by/2.5/za/</a:t>
            </a:r>
            <a:r>
              <a:rPr lang="en-ZA" dirty="0" smtClean="0"/>
              <a:t> </a:t>
            </a:r>
          </a:p>
          <a:p>
            <a:pPr algn="ctr"/>
            <a:r>
              <a:rPr lang="en-ZA" dirty="0" smtClean="0"/>
              <a:t>or</a:t>
            </a:r>
          </a:p>
          <a:p>
            <a:pPr algn="ctr"/>
            <a:r>
              <a:rPr lang="en-ZA" dirty="0" smtClean="0"/>
              <a:t> send a letter to Creative Commons, 171 Second Street, Suite 300, San Francisco, California 94105, USA.</a:t>
            </a:r>
            <a:endParaRPr lang="en-ZA" dirty="0"/>
          </a:p>
        </p:txBody>
      </p:sp>
      <p:pic>
        <p:nvPicPr>
          <p:cNvPr id="4" name="Picture 3" descr="http://mirrors.creativecommons.org/presskit/buttons/88x31/png/by.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2615" y="1916832"/>
            <a:ext cx="3498770"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82865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Creative Commons Search</a:t>
            </a:r>
            <a:endParaRPr lang="en-ZA" sz="3600" b="1" dirty="0"/>
          </a:p>
        </p:txBody>
      </p:sp>
      <p:pic>
        <p:nvPicPr>
          <p:cNvPr id="276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806"/>
          <a:stretch/>
        </p:blipFill>
        <p:spPr bwMode="auto">
          <a:xfrm>
            <a:off x="-21382" y="0"/>
            <a:ext cx="9172818"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6416" y="6071116"/>
            <a:ext cx="827584" cy="786883"/>
          </a:xfrm>
          <a:prstGeom prst="rect">
            <a:avLst/>
          </a:prstGeom>
        </p:spPr>
      </p:pic>
    </p:spTree>
    <p:extLst>
      <p:ext uri="{BB962C8B-B14F-4D97-AF65-F5344CB8AC3E}">
        <p14:creationId xmlns:p14="http://schemas.microsoft.com/office/powerpoint/2010/main" val="12109503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517232"/>
            <a:ext cx="7560840" cy="646331"/>
          </a:xfrm>
          <a:prstGeom prst="rect">
            <a:avLst/>
          </a:prstGeom>
          <a:noFill/>
        </p:spPr>
        <p:txBody>
          <a:bodyPr wrap="square" rtlCol="0">
            <a:spAutoFit/>
          </a:bodyPr>
          <a:lstStyle/>
          <a:p>
            <a:r>
              <a:rPr lang="en-ZA" sz="3600" b="1" dirty="0" smtClean="0"/>
              <a:t>Heal Library</a:t>
            </a:r>
            <a:endParaRPr lang="en-ZA" sz="3600" b="1" dirty="0"/>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4016" b="19304"/>
          <a:stretch/>
        </p:blipFill>
        <p:spPr bwMode="auto">
          <a:xfrm>
            <a:off x="-1" y="0"/>
            <a:ext cx="9144001"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001" y="5898668"/>
            <a:ext cx="1390650" cy="952500"/>
          </a:xfrm>
          <a:prstGeom prst="rect">
            <a:avLst/>
          </a:prstGeom>
        </p:spPr>
      </p:pic>
    </p:spTree>
    <p:extLst>
      <p:ext uri="{BB962C8B-B14F-4D97-AF65-F5344CB8AC3E}">
        <p14:creationId xmlns:p14="http://schemas.microsoft.com/office/powerpoint/2010/main" val="29215758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3024</Words>
  <Application>Microsoft Office PowerPoint</Application>
  <PresentationFormat>On-screen Show (4:3)</PresentationFormat>
  <Paragraphs>503</Paragraphs>
  <Slides>77</Slides>
  <Notes>73</Notes>
  <HiddenSlides>0</HiddenSlides>
  <MMClips>4</MMClips>
  <ScaleCrop>false</ScaleCrop>
  <HeadingPairs>
    <vt:vector size="4" baseType="variant">
      <vt:variant>
        <vt:lpstr>Theme</vt:lpstr>
      </vt:variant>
      <vt:variant>
        <vt:i4>1</vt:i4>
      </vt:variant>
      <vt:variant>
        <vt:lpstr>Slide Titles</vt:lpstr>
      </vt:variant>
      <vt:variant>
        <vt:i4>77</vt:i4>
      </vt:variant>
    </vt:vector>
  </HeadingPairs>
  <TitlesOfParts>
    <vt:vector size="7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Shihaam Shaikh</dc:creator>
  <cp:lastModifiedBy>Shihaam Shaikh</cp:lastModifiedBy>
  <cp:revision>9</cp:revision>
  <dcterms:created xsi:type="dcterms:W3CDTF">2013-02-17T14:31:25Z</dcterms:created>
  <dcterms:modified xsi:type="dcterms:W3CDTF">2013-02-18T09:53:04Z</dcterms:modified>
</cp:coreProperties>
</file>