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9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94" r:id="rId16"/>
    <p:sldId id="295" r:id="rId17"/>
    <p:sldId id="296" r:id="rId18"/>
    <p:sldId id="270" r:id="rId19"/>
    <p:sldId id="271" r:id="rId20"/>
    <p:sldId id="297" r:id="rId21"/>
    <p:sldId id="272" r:id="rId22"/>
    <p:sldId id="298" r:id="rId23"/>
    <p:sldId id="299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666" autoAdjust="0"/>
  </p:normalViewPr>
  <p:slideViewPr>
    <p:cSldViewPr>
      <p:cViewPr varScale="1">
        <p:scale>
          <a:sx n="55" d="100"/>
          <a:sy n="55" d="100"/>
        </p:scale>
        <p:origin x="-18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Z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624015748031494E-2"/>
          <c:y val="4.8611111111111112E-2"/>
          <c:w val="0.55084864391951005"/>
          <c:h val="0.83796296296296291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Z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624015748031494E-2"/>
          <c:y val="4.8611111111111112E-2"/>
          <c:w val="0.55084864391951005"/>
          <c:h val="0.83796296296296291"/>
        </c:manualLayout>
      </c:layout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Sheet2!$A$2:$A$8</c:f>
              <c:strCache>
                <c:ptCount val="7"/>
                <c:pt idx="0">
                  <c:v>Centre for Higher Education Development</c:v>
                </c:pt>
                <c:pt idx="1">
                  <c:v>Humanities</c:v>
                </c:pt>
                <c:pt idx="2">
                  <c:v>Health Science</c:v>
                </c:pt>
                <c:pt idx="3">
                  <c:v>Commerce</c:v>
                </c:pt>
                <c:pt idx="4">
                  <c:v>Law</c:v>
                </c:pt>
                <c:pt idx="5">
                  <c:v>Engineering and the Bulit Environment</c:v>
                </c:pt>
                <c:pt idx="6">
                  <c:v>Science</c:v>
                </c:pt>
              </c:strCache>
            </c:strRef>
          </c:cat>
          <c:val>
            <c:numRef>
              <c:f>Sheet2!$B$2:$B$8</c:f>
              <c:numCache>
                <c:formatCode>General</c:formatCode>
                <c:ptCount val="7"/>
                <c:pt idx="0">
                  <c:v>80</c:v>
                </c:pt>
                <c:pt idx="1">
                  <c:v>86</c:v>
                </c:pt>
                <c:pt idx="2">
                  <c:v>78</c:v>
                </c:pt>
                <c:pt idx="3">
                  <c:v>16</c:v>
                </c:pt>
                <c:pt idx="4">
                  <c:v>7</c:v>
                </c:pt>
                <c:pt idx="5">
                  <c:v>21</c:v>
                </c:pt>
                <c:pt idx="6">
                  <c:v>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Z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Z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Z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Sheet2!$B$32:$J$32</c:f>
              <c:strCache>
                <c:ptCount val="9"/>
                <c:pt idx="0">
                  <c:v>Audio</c:v>
                </c:pt>
                <c:pt idx="1">
                  <c:v>Downloadable Documents</c:v>
                </c:pt>
                <c:pt idx="2">
                  <c:v>Graphics/Photos</c:v>
                </c:pt>
                <c:pt idx="3">
                  <c:v>Other</c:v>
                </c:pt>
                <c:pt idx="4">
                  <c:v>Picture</c:v>
                </c:pt>
                <c:pt idx="5">
                  <c:v>Simulation</c:v>
                </c:pt>
                <c:pt idx="6">
                  <c:v>Text/HTML Webpages</c:v>
                </c:pt>
                <c:pt idx="7">
                  <c:v>Video</c:v>
                </c:pt>
                <c:pt idx="8">
                  <c:v>Wiki</c:v>
                </c:pt>
              </c:strCache>
            </c:strRef>
          </c:cat>
          <c:val>
            <c:numRef>
              <c:f>Sheet2!$B$33:$J$33</c:f>
              <c:numCache>
                <c:formatCode>General</c:formatCode>
                <c:ptCount val="9"/>
                <c:pt idx="0">
                  <c:v>69</c:v>
                </c:pt>
                <c:pt idx="1">
                  <c:v>161</c:v>
                </c:pt>
                <c:pt idx="2">
                  <c:v>2</c:v>
                </c:pt>
                <c:pt idx="3">
                  <c:v>7</c:v>
                </c:pt>
                <c:pt idx="4">
                  <c:v>5</c:v>
                </c:pt>
                <c:pt idx="5">
                  <c:v>2</c:v>
                </c:pt>
                <c:pt idx="6">
                  <c:v>44</c:v>
                </c:pt>
                <c:pt idx="7">
                  <c:v>39</c:v>
                </c:pt>
                <c:pt idx="8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BDCA92-12ED-4866-B44A-DF70024324F4}" type="doc">
      <dgm:prSet loTypeId="urn:microsoft.com/office/officeart/2005/8/layout/lProcess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5520215E-A42E-4A4A-9738-61688E265CBE}">
      <dgm:prSet phldrT="[Text]"/>
      <dgm:spPr/>
      <dgm:t>
        <a:bodyPr/>
        <a:lstStyle/>
        <a:p>
          <a:r>
            <a:rPr lang="en-ZA" dirty="0" smtClean="0"/>
            <a:t>Cultural</a:t>
          </a:r>
          <a:endParaRPr lang="en-ZA" dirty="0"/>
        </a:p>
      </dgm:t>
    </dgm:pt>
    <dgm:pt modelId="{B93D7409-4E6A-4F32-8006-52795B8B9BE9}" type="parTrans" cxnId="{334095EF-FC2B-4CD0-B153-B3F82E34C466}">
      <dgm:prSet/>
      <dgm:spPr/>
      <dgm:t>
        <a:bodyPr/>
        <a:lstStyle/>
        <a:p>
          <a:endParaRPr lang="en-ZA"/>
        </a:p>
      </dgm:t>
    </dgm:pt>
    <dgm:pt modelId="{4EC49F46-9948-438F-9886-E0D805A71AC3}" type="sibTrans" cxnId="{334095EF-FC2B-4CD0-B153-B3F82E34C466}">
      <dgm:prSet/>
      <dgm:spPr/>
      <dgm:t>
        <a:bodyPr/>
        <a:lstStyle/>
        <a:p>
          <a:endParaRPr lang="en-ZA"/>
        </a:p>
      </dgm:t>
    </dgm:pt>
    <dgm:pt modelId="{8D83AFF1-271A-4D6D-9740-2D40B85AAB60}">
      <dgm:prSet phldrT="[Text]"/>
      <dgm:spPr/>
      <dgm:t>
        <a:bodyPr/>
        <a:lstStyle/>
        <a:p>
          <a:r>
            <a:rPr lang="en-ZA" dirty="0" smtClean="0"/>
            <a:t>Philosophy of openness. </a:t>
          </a:r>
        </a:p>
        <a:p>
          <a:r>
            <a:rPr lang="en-ZA" dirty="0" smtClean="0"/>
            <a:t>Altruism</a:t>
          </a:r>
          <a:endParaRPr lang="en-ZA" dirty="0"/>
        </a:p>
      </dgm:t>
    </dgm:pt>
    <dgm:pt modelId="{55A92B34-5EC2-4D3A-85F9-28AAB9D3B87E}" type="parTrans" cxnId="{B6DEB8C5-7683-4060-8EBD-DD18B3FF8B46}">
      <dgm:prSet/>
      <dgm:spPr/>
      <dgm:t>
        <a:bodyPr/>
        <a:lstStyle/>
        <a:p>
          <a:endParaRPr lang="en-ZA"/>
        </a:p>
      </dgm:t>
    </dgm:pt>
    <dgm:pt modelId="{55134823-8C70-4739-8B45-C46DC0200EA7}" type="sibTrans" cxnId="{B6DEB8C5-7683-4060-8EBD-DD18B3FF8B46}">
      <dgm:prSet/>
      <dgm:spPr/>
      <dgm:t>
        <a:bodyPr/>
        <a:lstStyle/>
        <a:p>
          <a:endParaRPr lang="en-ZA"/>
        </a:p>
      </dgm:t>
    </dgm:pt>
    <dgm:pt modelId="{54C52C3E-F7B9-48C8-966F-A7A64FAAE138}">
      <dgm:prSet phldrT="[Text]"/>
      <dgm:spPr/>
      <dgm:t>
        <a:bodyPr/>
        <a:lstStyle/>
        <a:p>
          <a:r>
            <a:rPr lang="en-ZA" dirty="0" smtClean="0"/>
            <a:t>Structural</a:t>
          </a:r>
          <a:endParaRPr lang="en-ZA" dirty="0"/>
        </a:p>
      </dgm:t>
    </dgm:pt>
    <dgm:pt modelId="{2B6B460B-4471-43A6-B266-758E52B32280}" type="parTrans" cxnId="{BC9A0E53-4CA6-45BA-9438-4780CC3EBF71}">
      <dgm:prSet/>
      <dgm:spPr/>
      <dgm:t>
        <a:bodyPr/>
        <a:lstStyle/>
        <a:p>
          <a:endParaRPr lang="en-ZA"/>
        </a:p>
      </dgm:t>
    </dgm:pt>
    <dgm:pt modelId="{E904F770-143B-46FE-90A9-BC26BB349097}" type="sibTrans" cxnId="{BC9A0E53-4CA6-45BA-9438-4780CC3EBF71}">
      <dgm:prSet/>
      <dgm:spPr/>
      <dgm:t>
        <a:bodyPr/>
        <a:lstStyle/>
        <a:p>
          <a:endParaRPr lang="en-ZA"/>
        </a:p>
      </dgm:t>
    </dgm:pt>
    <dgm:pt modelId="{F0E3BB9B-BEA6-476B-8245-557D5B0E9A36}">
      <dgm:prSet phldrT="[Text]"/>
      <dgm:spPr/>
      <dgm:t>
        <a:bodyPr/>
        <a:lstStyle/>
        <a:p>
          <a:r>
            <a:rPr lang="en-ZA" dirty="0" smtClean="0"/>
            <a:t>Technical-affordances of the internet</a:t>
          </a:r>
          <a:endParaRPr lang="en-ZA" dirty="0"/>
        </a:p>
      </dgm:t>
    </dgm:pt>
    <dgm:pt modelId="{8AD26040-92BE-43C4-AF65-7F98A944A739}" type="parTrans" cxnId="{A2FAC80D-D155-40CD-A429-64E7EA98A729}">
      <dgm:prSet/>
      <dgm:spPr/>
      <dgm:t>
        <a:bodyPr/>
        <a:lstStyle/>
        <a:p>
          <a:endParaRPr lang="en-ZA"/>
        </a:p>
      </dgm:t>
    </dgm:pt>
    <dgm:pt modelId="{86E74238-06B4-4310-948A-E2E171015922}" type="sibTrans" cxnId="{A2FAC80D-D155-40CD-A429-64E7EA98A729}">
      <dgm:prSet/>
      <dgm:spPr/>
      <dgm:t>
        <a:bodyPr/>
        <a:lstStyle/>
        <a:p>
          <a:endParaRPr lang="en-ZA"/>
        </a:p>
      </dgm:t>
    </dgm:pt>
    <dgm:pt modelId="{AF17E25B-71CC-4F48-9100-377BAC3F56D3}">
      <dgm:prSet phldrT="[Text]"/>
      <dgm:spPr/>
      <dgm:t>
        <a:bodyPr/>
        <a:lstStyle/>
        <a:p>
          <a:r>
            <a:rPr lang="en-ZA" dirty="0" smtClean="0"/>
            <a:t>Legal-alternate copyright  licensing</a:t>
          </a:r>
          <a:endParaRPr lang="en-ZA" dirty="0"/>
        </a:p>
      </dgm:t>
    </dgm:pt>
    <dgm:pt modelId="{D80388CE-9871-4A82-A25A-695CAB2FB71E}" type="parTrans" cxnId="{997DE65E-C91C-461D-9CF2-5E2B8DAEB63D}">
      <dgm:prSet/>
      <dgm:spPr/>
      <dgm:t>
        <a:bodyPr/>
        <a:lstStyle/>
        <a:p>
          <a:endParaRPr lang="en-ZA"/>
        </a:p>
      </dgm:t>
    </dgm:pt>
    <dgm:pt modelId="{58622E98-B06F-47D2-B2FA-787538613036}" type="sibTrans" cxnId="{997DE65E-C91C-461D-9CF2-5E2B8DAEB63D}">
      <dgm:prSet/>
      <dgm:spPr/>
      <dgm:t>
        <a:bodyPr/>
        <a:lstStyle/>
        <a:p>
          <a:endParaRPr lang="en-ZA"/>
        </a:p>
      </dgm:t>
    </dgm:pt>
    <dgm:pt modelId="{AE0E3522-F662-40DD-B229-F8D718F96827}">
      <dgm:prSet phldrT="[Text]"/>
      <dgm:spPr/>
      <dgm:t>
        <a:bodyPr/>
        <a:lstStyle/>
        <a:p>
          <a:r>
            <a:rPr lang="en-ZA" dirty="0" smtClean="0"/>
            <a:t>Individual</a:t>
          </a:r>
          <a:endParaRPr lang="en-ZA" dirty="0"/>
        </a:p>
      </dgm:t>
    </dgm:pt>
    <dgm:pt modelId="{3E5B9689-FF3E-4E5E-8DDB-347F7C689FD0}" type="parTrans" cxnId="{FABA2324-5DBA-45A6-86FD-CA8E6CB1E9FD}">
      <dgm:prSet/>
      <dgm:spPr/>
      <dgm:t>
        <a:bodyPr/>
        <a:lstStyle/>
        <a:p>
          <a:endParaRPr lang="en-ZA"/>
        </a:p>
      </dgm:t>
    </dgm:pt>
    <dgm:pt modelId="{D65CC266-A1C4-4F3F-BFB8-BE9881BA9B6E}" type="sibTrans" cxnId="{FABA2324-5DBA-45A6-86FD-CA8E6CB1E9FD}">
      <dgm:prSet/>
      <dgm:spPr/>
      <dgm:t>
        <a:bodyPr/>
        <a:lstStyle/>
        <a:p>
          <a:endParaRPr lang="en-ZA"/>
        </a:p>
      </dgm:t>
    </dgm:pt>
    <dgm:pt modelId="{03B55C9E-9661-4F5B-A102-01CCD152D83E}">
      <dgm:prSet phldrT="[Text]"/>
      <dgm:spPr/>
      <dgm:t>
        <a:bodyPr/>
        <a:lstStyle/>
        <a:p>
          <a:r>
            <a:rPr lang="en-ZA" dirty="0" smtClean="0"/>
            <a:t>Pedagogy</a:t>
          </a:r>
          <a:endParaRPr lang="en-ZA" dirty="0"/>
        </a:p>
      </dgm:t>
    </dgm:pt>
    <dgm:pt modelId="{F2F43242-ED51-4F2E-9B13-A0C52462B4CA}" type="parTrans" cxnId="{988B4964-26E7-4D9A-B67E-C211F89EE66F}">
      <dgm:prSet/>
      <dgm:spPr/>
      <dgm:t>
        <a:bodyPr/>
        <a:lstStyle/>
        <a:p>
          <a:endParaRPr lang="en-ZA"/>
        </a:p>
      </dgm:t>
    </dgm:pt>
    <dgm:pt modelId="{8C9B5DAA-D761-4677-96CD-192F67747F26}" type="sibTrans" cxnId="{988B4964-26E7-4D9A-B67E-C211F89EE66F}">
      <dgm:prSet/>
      <dgm:spPr/>
      <dgm:t>
        <a:bodyPr/>
        <a:lstStyle/>
        <a:p>
          <a:endParaRPr lang="en-ZA"/>
        </a:p>
      </dgm:t>
    </dgm:pt>
    <dgm:pt modelId="{5AF0A4D0-BFF2-4FFC-8B48-DB2ED6853F96}">
      <dgm:prSet phldrT="[Text]"/>
      <dgm:spPr/>
      <dgm:t>
        <a:bodyPr/>
        <a:lstStyle/>
        <a:p>
          <a:r>
            <a:rPr lang="en-ZA" dirty="0" smtClean="0"/>
            <a:t>Quality</a:t>
          </a:r>
          <a:endParaRPr lang="en-ZA" dirty="0"/>
        </a:p>
      </dgm:t>
    </dgm:pt>
    <dgm:pt modelId="{680D0086-927B-4E2F-95EB-B8099B963A57}" type="parTrans" cxnId="{2705E5B9-D970-4C2B-B920-9D92EB234FE2}">
      <dgm:prSet/>
      <dgm:spPr/>
      <dgm:t>
        <a:bodyPr/>
        <a:lstStyle/>
        <a:p>
          <a:endParaRPr lang="en-ZA"/>
        </a:p>
      </dgm:t>
    </dgm:pt>
    <dgm:pt modelId="{40614FD0-8B6F-44B9-A935-BA3E0D277E56}" type="sibTrans" cxnId="{2705E5B9-D970-4C2B-B920-9D92EB234FE2}">
      <dgm:prSet/>
      <dgm:spPr/>
      <dgm:t>
        <a:bodyPr/>
        <a:lstStyle/>
        <a:p>
          <a:endParaRPr lang="en-ZA"/>
        </a:p>
      </dgm:t>
    </dgm:pt>
    <dgm:pt modelId="{A95052CC-15A1-4A5C-80AF-33B7A0A1DBA1}">
      <dgm:prSet/>
      <dgm:spPr/>
      <dgm:t>
        <a:bodyPr/>
        <a:lstStyle/>
        <a:p>
          <a:r>
            <a:rPr lang="en-ZA" dirty="0" smtClean="0"/>
            <a:t>Financial-models</a:t>
          </a:r>
          <a:endParaRPr lang="en-ZA" dirty="0"/>
        </a:p>
      </dgm:t>
    </dgm:pt>
    <dgm:pt modelId="{ECDA635C-5F20-4142-B516-B4E2B4FEE6C6}" type="parTrans" cxnId="{ADC7898E-DFD9-48B4-85B5-574228717146}">
      <dgm:prSet/>
      <dgm:spPr/>
      <dgm:t>
        <a:bodyPr/>
        <a:lstStyle/>
        <a:p>
          <a:endParaRPr lang="en-ZA"/>
        </a:p>
      </dgm:t>
    </dgm:pt>
    <dgm:pt modelId="{9C71FA0D-3AED-459D-A35C-4B39E060CFD6}" type="sibTrans" cxnId="{ADC7898E-DFD9-48B4-85B5-574228717146}">
      <dgm:prSet/>
      <dgm:spPr/>
      <dgm:t>
        <a:bodyPr/>
        <a:lstStyle/>
        <a:p>
          <a:endParaRPr lang="en-ZA"/>
        </a:p>
      </dgm:t>
    </dgm:pt>
    <dgm:pt modelId="{166138E1-072F-4210-AD69-32CD6A2BA6D6}" type="pres">
      <dgm:prSet presAssocID="{85BDCA92-12ED-4866-B44A-DF70024324F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ZA"/>
        </a:p>
      </dgm:t>
    </dgm:pt>
    <dgm:pt modelId="{DCEDE449-C404-4A2D-AF12-AC5AB99212DE}" type="pres">
      <dgm:prSet presAssocID="{5520215E-A42E-4A4A-9738-61688E265CBE}" presName="compNode" presStyleCnt="0"/>
      <dgm:spPr/>
    </dgm:pt>
    <dgm:pt modelId="{4DEA6A79-71A3-4A48-B579-A2F45D97F04D}" type="pres">
      <dgm:prSet presAssocID="{5520215E-A42E-4A4A-9738-61688E265CBE}" presName="aNode" presStyleLbl="bgShp" presStyleIdx="0" presStyleCnt="3" custLinFactNeighborX="358" custLinFactNeighborY="632"/>
      <dgm:spPr/>
      <dgm:t>
        <a:bodyPr/>
        <a:lstStyle/>
        <a:p>
          <a:endParaRPr lang="en-ZA"/>
        </a:p>
      </dgm:t>
    </dgm:pt>
    <dgm:pt modelId="{123E2589-96E1-41FF-AF6A-D01680F3DCCA}" type="pres">
      <dgm:prSet presAssocID="{5520215E-A42E-4A4A-9738-61688E265CBE}" presName="textNode" presStyleLbl="bgShp" presStyleIdx="0" presStyleCnt="3"/>
      <dgm:spPr/>
      <dgm:t>
        <a:bodyPr/>
        <a:lstStyle/>
        <a:p>
          <a:endParaRPr lang="en-ZA"/>
        </a:p>
      </dgm:t>
    </dgm:pt>
    <dgm:pt modelId="{E90F6C0D-F8AA-465C-865D-3CD3C30CAC71}" type="pres">
      <dgm:prSet presAssocID="{5520215E-A42E-4A4A-9738-61688E265CBE}" presName="compChildNode" presStyleCnt="0"/>
      <dgm:spPr/>
    </dgm:pt>
    <dgm:pt modelId="{1C2DAADE-3CA2-4742-8FE8-2123D5381A5E}" type="pres">
      <dgm:prSet presAssocID="{5520215E-A42E-4A4A-9738-61688E265CBE}" presName="theInnerList" presStyleCnt="0"/>
      <dgm:spPr/>
    </dgm:pt>
    <dgm:pt modelId="{7612D773-E1C5-4F5B-B891-622335B283AE}" type="pres">
      <dgm:prSet presAssocID="{8D83AFF1-271A-4D6D-9740-2D40B85AAB60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A7E1292C-1EA5-4635-8D8D-72452681E271}" type="pres">
      <dgm:prSet presAssocID="{5520215E-A42E-4A4A-9738-61688E265CBE}" presName="aSpace" presStyleCnt="0"/>
      <dgm:spPr/>
    </dgm:pt>
    <dgm:pt modelId="{A7120B38-CE17-4A65-ACBF-6FCC16752438}" type="pres">
      <dgm:prSet presAssocID="{54C52C3E-F7B9-48C8-966F-A7A64FAAE138}" presName="compNode" presStyleCnt="0"/>
      <dgm:spPr/>
    </dgm:pt>
    <dgm:pt modelId="{012B8BEE-B5E4-4F20-B873-D3C3B48A5ACE}" type="pres">
      <dgm:prSet presAssocID="{54C52C3E-F7B9-48C8-966F-A7A64FAAE138}" presName="aNode" presStyleLbl="bgShp" presStyleIdx="1" presStyleCnt="3"/>
      <dgm:spPr/>
      <dgm:t>
        <a:bodyPr/>
        <a:lstStyle/>
        <a:p>
          <a:endParaRPr lang="en-ZA"/>
        </a:p>
      </dgm:t>
    </dgm:pt>
    <dgm:pt modelId="{BFD7E7D8-CCAD-4B5C-9B2D-9860261D599E}" type="pres">
      <dgm:prSet presAssocID="{54C52C3E-F7B9-48C8-966F-A7A64FAAE138}" presName="textNode" presStyleLbl="bgShp" presStyleIdx="1" presStyleCnt="3"/>
      <dgm:spPr/>
      <dgm:t>
        <a:bodyPr/>
        <a:lstStyle/>
        <a:p>
          <a:endParaRPr lang="en-ZA"/>
        </a:p>
      </dgm:t>
    </dgm:pt>
    <dgm:pt modelId="{E0D4B7BC-3FD4-40C9-AF47-D5485E558EDD}" type="pres">
      <dgm:prSet presAssocID="{54C52C3E-F7B9-48C8-966F-A7A64FAAE138}" presName="compChildNode" presStyleCnt="0"/>
      <dgm:spPr/>
    </dgm:pt>
    <dgm:pt modelId="{36B3F2E5-5020-4557-974D-90FD9F4FFFCE}" type="pres">
      <dgm:prSet presAssocID="{54C52C3E-F7B9-48C8-966F-A7A64FAAE138}" presName="theInnerList" presStyleCnt="0"/>
      <dgm:spPr/>
    </dgm:pt>
    <dgm:pt modelId="{5513F012-11CB-41F5-9D83-42FB589BD8E2}" type="pres">
      <dgm:prSet presAssocID="{F0E3BB9B-BEA6-476B-8245-557D5B0E9A36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BEE2E84D-A1C3-4766-B1DD-B15D34DDC60E}" type="pres">
      <dgm:prSet presAssocID="{F0E3BB9B-BEA6-476B-8245-557D5B0E9A36}" presName="aSpace2" presStyleCnt="0"/>
      <dgm:spPr/>
    </dgm:pt>
    <dgm:pt modelId="{C7F9D226-0DE5-44D4-8A3A-8F0A3FCFC765}" type="pres">
      <dgm:prSet presAssocID="{A95052CC-15A1-4A5C-80AF-33B7A0A1DBA1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04CB7516-48D2-476D-8634-5448830537B7}" type="pres">
      <dgm:prSet presAssocID="{A95052CC-15A1-4A5C-80AF-33B7A0A1DBA1}" presName="aSpace2" presStyleCnt="0"/>
      <dgm:spPr/>
    </dgm:pt>
    <dgm:pt modelId="{8158D78C-FC68-4B98-A401-CEB2B55686F9}" type="pres">
      <dgm:prSet presAssocID="{AF17E25B-71CC-4F48-9100-377BAC3F56D3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46E9B73D-5036-4356-A1B6-21271B61384C}" type="pres">
      <dgm:prSet presAssocID="{54C52C3E-F7B9-48C8-966F-A7A64FAAE138}" presName="aSpace" presStyleCnt="0"/>
      <dgm:spPr/>
    </dgm:pt>
    <dgm:pt modelId="{6228E489-EE55-4F1C-B86F-30659FCEE350}" type="pres">
      <dgm:prSet presAssocID="{AE0E3522-F662-40DD-B229-F8D718F96827}" presName="compNode" presStyleCnt="0"/>
      <dgm:spPr/>
    </dgm:pt>
    <dgm:pt modelId="{C39849DE-325B-4A38-93AE-E0B930F6A1FF}" type="pres">
      <dgm:prSet presAssocID="{AE0E3522-F662-40DD-B229-F8D718F96827}" presName="aNode" presStyleLbl="bgShp" presStyleIdx="2" presStyleCnt="3"/>
      <dgm:spPr/>
      <dgm:t>
        <a:bodyPr/>
        <a:lstStyle/>
        <a:p>
          <a:endParaRPr lang="en-ZA"/>
        </a:p>
      </dgm:t>
    </dgm:pt>
    <dgm:pt modelId="{B9585285-C35F-4BFC-9058-2C4841114A79}" type="pres">
      <dgm:prSet presAssocID="{AE0E3522-F662-40DD-B229-F8D718F96827}" presName="textNode" presStyleLbl="bgShp" presStyleIdx="2" presStyleCnt="3"/>
      <dgm:spPr/>
      <dgm:t>
        <a:bodyPr/>
        <a:lstStyle/>
        <a:p>
          <a:endParaRPr lang="en-ZA"/>
        </a:p>
      </dgm:t>
    </dgm:pt>
    <dgm:pt modelId="{2408E238-BBB4-411A-97C7-BCE66F991268}" type="pres">
      <dgm:prSet presAssocID="{AE0E3522-F662-40DD-B229-F8D718F96827}" presName="compChildNode" presStyleCnt="0"/>
      <dgm:spPr/>
    </dgm:pt>
    <dgm:pt modelId="{9E285B44-0754-4C33-9492-13E7CF0DD77B}" type="pres">
      <dgm:prSet presAssocID="{AE0E3522-F662-40DD-B229-F8D718F96827}" presName="theInnerList" presStyleCnt="0"/>
      <dgm:spPr/>
    </dgm:pt>
    <dgm:pt modelId="{A9298B33-2DC9-449E-9653-9EC05CF9D727}" type="pres">
      <dgm:prSet presAssocID="{03B55C9E-9661-4F5B-A102-01CCD152D83E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DAED8D86-1957-4280-B6C3-97657802C737}" type="pres">
      <dgm:prSet presAssocID="{03B55C9E-9661-4F5B-A102-01CCD152D83E}" presName="aSpace2" presStyleCnt="0"/>
      <dgm:spPr/>
    </dgm:pt>
    <dgm:pt modelId="{86FE746C-DD42-4F2A-8A03-2802D86F04AD}" type="pres">
      <dgm:prSet presAssocID="{5AF0A4D0-BFF2-4FFC-8B48-DB2ED6853F96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</dgm:ptLst>
  <dgm:cxnLst>
    <dgm:cxn modelId="{90BB63B4-4693-40CC-8F48-228C41E43CBE}" type="presOf" srcId="{5AF0A4D0-BFF2-4FFC-8B48-DB2ED6853F96}" destId="{86FE746C-DD42-4F2A-8A03-2802D86F04AD}" srcOrd="0" destOrd="0" presId="urn:microsoft.com/office/officeart/2005/8/layout/lProcess2"/>
    <dgm:cxn modelId="{A2FAC80D-D155-40CD-A429-64E7EA98A729}" srcId="{54C52C3E-F7B9-48C8-966F-A7A64FAAE138}" destId="{F0E3BB9B-BEA6-476B-8245-557D5B0E9A36}" srcOrd="0" destOrd="0" parTransId="{8AD26040-92BE-43C4-AF65-7F98A944A739}" sibTransId="{86E74238-06B4-4310-948A-E2E171015922}"/>
    <dgm:cxn modelId="{B6DEB8C5-7683-4060-8EBD-DD18B3FF8B46}" srcId="{5520215E-A42E-4A4A-9738-61688E265CBE}" destId="{8D83AFF1-271A-4D6D-9740-2D40B85AAB60}" srcOrd="0" destOrd="0" parTransId="{55A92B34-5EC2-4D3A-85F9-28AAB9D3B87E}" sibTransId="{55134823-8C70-4739-8B45-C46DC0200EA7}"/>
    <dgm:cxn modelId="{1563EFE7-388E-47AF-999E-DE36D99923A5}" type="presOf" srcId="{54C52C3E-F7B9-48C8-966F-A7A64FAAE138}" destId="{012B8BEE-B5E4-4F20-B873-D3C3B48A5ACE}" srcOrd="0" destOrd="0" presId="urn:microsoft.com/office/officeart/2005/8/layout/lProcess2"/>
    <dgm:cxn modelId="{2705E5B9-D970-4C2B-B920-9D92EB234FE2}" srcId="{AE0E3522-F662-40DD-B229-F8D718F96827}" destId="{5AF0A4D0-BFF2-4FFC-8B48-DB2ED6853F96}" srcOrd="1" destOrd="0" parTransId="{680D0086-927B-4E2F-95EB-B8099B963A57}" sibTransId="{40614FD0-8B6F-44B9-A935-BA3E0D277E56}"/>
    <dgm:cxn modelId="{8B61A393-D972-45C6-94C6-5E21242F2B70}" type="presOf" srcId="{03B55C9E-9661-4F5B-A102-01CCD152D83E}" destId="{A9298B33-2DC9-449E-9653-9EC05CF9D727}" srcOrd="0" destOrd="0" presId="urn:microsoft.com/office/officeart/2005/8/layout/lProcess2"/>
    <dgm:cxn modelId="{9D199FC9-73F8-425D-97E4-BB1E0B9C0EEB}" type="presOf" srcId="{AE0E3522-F662-40DD-B229-F8D718F96827}" destId="{C39849DE-325B-4A38-93AE-E0B930F6A1FF}" srcOrd="0" destOrd="0" presId="urn:microsoft.com/office/officeart/2005/8/layout/lProcess2"/>
    <dgm:cxn modelId="{820E39E2-30B4-4917-8C30-B1FB42D15B27}" type="presOf" srcId="{8D83AFF1-271A-4D6D-9740-2D40B85AAB60}" destId="{7612D773-E1C5-4F5B-B891-622335B283AE}" srcOrd="0" destOrd="0" presId="urn:microsoft.com/office/officeart/2005/8/layout/lProcess2"/>
    <dgm:cxn modelId="{D9A8BCEE-D088-4816-BEBA-EDAEA93FB922}" type="presOf" srcId="{A95052CC-15A1-4A5C-80AF-33B7A0A1DBA1}" destId="{C7F9D226-0DE5-44D4-8A3A-8F0A3FCFC765}" srcOrd="0" destOrd="0" presId="urn:microsoft.com/office/officeart/2005/8/layout/lProcess2"/>
    <dgm:cxn modelId="{F1AD04D5-EF87-43AA-9D41-EFC119F9F3B4}" type="presOf" srcId="{AE0E3522-F662-40DD-B229-F8D718F96827}" destId="{B9585285-C35F-4BFC-9058-2C4841114A79}" srcOrd="1" destOrd="0" presId="urn:microsoft.com/office/officeart/2005/8/layout/lProcess2"/>
    <dgm:cxn modelId="{988B4964-26E7-4D9A-B67E-C211F89EE66F}" srcId="{AE0E3522-F662-40DD-B229-F8D718F96827}" destId="{03B55C9E-9661-4F5B-A102-01CCD152D83E}" srcOrd="0" destOrd="0" parTransId="{F2F43242-ED51-4F2E-9B13-A0C52462B4CA}" sibTransId="{8C9B5DAA-D761-4677-96CD-192F67747F26}"/>
    <dgm:cxn modelId="{ADC7898E-DFD9-48B4-85B5-574228717146}" srcId="{54C52C3E-F7B9-48C8-966F-A7A64FAAE138}" destId="{A95052CC-15A1-4A5C-80AF-33B7A0A1DBA1}" srcOrd="1" destOrd="0" parTransId="{ECDA635C-5F20-4142-B516-B4E2B4FEE6C6}" sibTransId="{9C71FA0D-3AED-459D-A35C-4B39E060CFD6}"/>
    <dgm:cxn modelId="{BC9A0E53-4CA6-45BA-9438-4780CC3EBF71}" srcId="{85BDCA92-12ED-4866-B44A-DF70024324F4}" destId="{54C52C3E-F7B9-48C8-966F-A7A64FAAE138}" srcOrd="1" destOrd="0" parTransId="{2B6B460B-4471-43A6-B266-758E52B32280}" sibTransId="{E904F770-143B-46FE-90A9-BC26BB349097}"/>
    <dgm:cxn modelId="{FC678D97-7AE1-4AFF-B4F4-350D8E04FE2B}" type="presOf" srcId="{F0E3BB9B-BEA6-476B-8245-557D5B0E9A36}" destId="{5513F012-11CB-41F5-9D83-42FB589BD8E2}" srcOrd="0" destOrd="0" presId="urn:microsoft.com/office/officeart/2005/8/layout/lProcess2"/>
    <dgm:cxn modelId="{1B95FAD6-BCC0-4423-8009-F03C83A3AF5C}" type="presOf" srcId="{AF17E25B-71CC-4F48-9100-377BAC3F56D3}" destId="{8158D78C-FC68-4B98-A401-CEB2B55686F9}" srcOrd="0" destOrd="0" presId="urn:microsoft.com/office/officeart/2005/8/layout/lProcess2"/>
    <dgm:cxn modelId="{FABA2324-5DBA-45A6-86FD-CA8E6CB1E9FD}" srcId="{85BDCA92-12ED-4866-B44A-DF70024324F4}" destId="{AE0E3522-F662-40DD-B229-F8D718F96827}" srcOrd="2" destOrd="0" parTransId="{3E5B9689-FF3E-4E5E-8DDB-347F7C689FD0}" sibTransId="{D65CC266-A1C4-4F3F-BFB8-BE9881BA9B6E}"/>
    <dgm:cxn modelId="{95203690-4381-43AB-8A15-48C25D4B668E}" type="presOf" srcId="{5520215E-A42E-4A4A-9738-61688E265CBE}" destId="{123E2589-96E1-41FF-AF6A-D01680F3DCCA}" srcOrd="1" destOrd="0" presId="urn:microsoft.com/office/officeart/2005/8/layout/lProcess2"/>
    <dgm:cxn modelId="{5E5FA9BE-DFA6-41FC-9A42-1C12C6A549DD}" type="presOf" srcId="{85BDCA92-12ED-4866-B44A-DF70024324F4}" destId="{166138E1-072F-4210-AD69-32CD6A2BA6D6}" srcOrd="0" destOrd="0" presId="urn:microsoft.com/office/officeart/2005/8/layout/lProcess2"/>
    <dgm:cxn modelId="{997DE65E-C91C-461D-9CF2-5E2B8DAEB63D}" srcId="{54C52C3E-F7B9-48C8-966F-A7A64FAAE138}" destId="{AF17E25B-71CC-4F48-9100-377BAC3F56D3}" srcOrd="2" destOrd="0" parTransId="{D80388CE-9871-4A82-A25A-695CAB2FB71E}" sibTransId="{58622E98-B06F-47D2-B2FA-787538613036}"/>
    <dgm:cxn modelId="{FAC5F928-37FD-4723-AD23-777D90D62820}" type="presOf" srcId="{54C52C3E-F7B9-48C8-966F-A7A64FAAE138}" destId="{BFD7E7D8-CCAD-4B5C-9B2D-9860261D599E}" srcOrd="1" destOrd="0" presId="urn:microsoft.com/office/officeart/2005/8/layout/lProcess2"/>
    <dgm:cxn modelId="{168215C2-76AF-4D40-BF22-6A1C50CB003D}" type="presOf" srcId="{5520215E-A42E-4A4A-9738-61688E265CBE}" destId="{4DEA6A79-71A3-4A48-B579-A2F45D97F04D}" srcOrd="0" destOrd="0" presId="urn:microsoft.com/office/officeart/2005/8/layout/lProcess2"/>
    <dgm:cxn modelId="{334095EF-FC2B-4CD0-B153-B3F82E34C466}" srcId="{85BDCA92-12ED-4866-B44A-DF70024324F4}" destId="{5520215E-A42E-4A4A-9738-61688E265CBE}" srcOrd="0" destOrd="0" parTransId="{B93D7409-4E6A-4F32-8006-52795B8B9BE9}" sibTransId="{4EC49F46-9948-438F-9886-E0D805A71AC3}"/>
    <dgm:cxn modelId="{C3AC3826-9B2F-4FA7-935F-77A9FC3D3918}" type="presParOf" srcId="{166138E1-072F-4210-AD69-32CD6A2BA6D6}" destId="{DCEDE449-C404-4A2D-AF12-AC5AB99212DE}" srcOrd="0" destOrd="0" presId="urn:microsoft.com/office/officeart/2005/8/layout/lProcess2"/>
    <dgm:cxn modelId="{AC521E38-27E6-47D6-A9A7-E4414F9806D4}" type="presParOf" srcId="{DCEDE449-C404-4A2D-AF12-AC5AB99212DE}" destId="{4DEA6A79-71A3-4A48-B579-A2F45D97F04D}" srcOrd="0" destOrd="0" presId="urn:microsoft.com/office/officeart/2005/8/layout/lProcess2"/>
    <dgm:cxn modelId="{D768F374-A7BA-4181-9B3B-EE18DB819966}" type="presParOf" srcId="{DCEDE449-C404-4A2D-AF12-AC5AB99212DE}" destId="{123E2589-96E1-41FF-AF6A-D01680F3DCCA}" srcOrd="1" destOrd="0" presId="urn:microsoft.com/office/officeart/2005/8/layout/lProcess2"/>
    <dgm:cxn modelId="{E4E7ECC2-BACE-47E9-B403-5782B46BDE27}" type="presParOf" srcId="{DCEDE449-C404-4A2D-AF12-AC5AB99212DE}" destId="{E90F6C0D-F8AA-465C-865D-3CD3C30CAC71}" srcOrd="2" destOrd="0" presId="urn:microsoft.com/office/officeart/2005/8/layout/lProcess2"/>
    <dgm:cxn modelId="{EA66BF8E-6AEE-4E56-8200-3117EB4E7BA8}" type="presParOf" srcId="{E90F6C0D-F8AA-465C-865D-3CD3C30CAC71}" destId="{1C2DAADE-3CA2-4742-8FE8-2123D5381A5E}" srcOrd="0" destOrd="0" presId="urn:microsoft.com/office/officeart/2005/8/layout/lProcess2"/>
    <dgm:cxn modelId="{016C9B18-33AF-422E-8784-FDD6EBBBBA35}" type="presParOf" srcId="{1C2DAADE-3CA2-4742-8FE8-2123D5381A5E}" destId="{7612D773-E1C5-4F5B-B891-622335B283AE}" srcOrd="0" destOrd="0" presId="urn:microsoft.com/office/officeart/2005/8/layout/lProcess2"/>
    <dgm:cxn modelId="{3583A228-3BA3-45EA-96E5-97A7E41354EA}" type="presParOf" srcId="{166138E1-072F-4210-AD69-32CD6A2BA6D6}" destId="{A7E1292C-1EA5-4635-8D8D-72452681E271}" srcOrd="1" destOrd="0" presId="urn:microsoft.com/office/officeart/2005/8/layout/lProcess2"/>
    <dgm:cxn modelId="{B4496760-8DC3-4B5A-A7A2-B97D32A14C21}" type="presParOf" srcId="{166138E1-072F-4210-AD69-32CD6A2BA6D6}" destId="{A7120B38-CE17-4A65-ACBF-6FCC16752438}" srcOrd="2" destOrd="0" presId="urn:microsoft.com/office/officeart/2005/8/layout/lProcess2"/>
    <dgm:cxn modelId="{5BD1AB6E-5D59-4428-89F5-03182839DBE5}" type="presParOf" srcId="{A7120B38-CE17-4A65-ACBF-6FCC16752438}" destId="{012B8BEE-B5E4-4F20-B873-D3C3B48A5ACE}" srcOrd="0" destOrd="0" presId="urn:microsoft.com/office/officeart/2005/8/layout/lProcess2"/>
    <dgm:cxn modelId="{7A7CC3BF-1508-4C81-AB27-8B12B83EA5D5}" type="presParOf" srcId="{A7120B38-CE17-4A65-ACBF-6FCC16752438}" destId="{BFD7E7D8-CCAD-4B5C-9B2D-9860261D599E}" srcOrd="1" destOrd="0" presId="urn:microsoft.com/office/officeart/2005/8/layout/lProcess2"/>
    <dgm:cxn modelId="{7517ABA5-5676-4D78-956F-125FE1F596BC}" type="presParOf" srcId="{A7120B38-CE17-4A65-ACBF-6FCC16752438}" destId="{E0D4B7BC-3FD4-40C9-AF47-D5485E558EDD}" srcOrd="2" destOrd="0" presId="urn:microsoft.com/office/officeart/2005/8/layout/lProcess2"/>
    <dgm:cxn modelId="{933B10FA-DEFB-4B24-84BD-55BE6D903C22}" type="presParOf" srcId="{E0D4B7BC-3FD4-40C9-AF47-D5485E558EDD}" destId="{36B3F2E5-5020-4557-974D-90FD9F4FFFCE}" srcOrd="0" destOrd="0" presId="urn:microsoft.com/office/officeart/2005/8/layout/lProcess2"/>
    <dgm:cxn modelId="{D52818D5-BE3A-4871-AE36-4CB336C1BFED}" type="presParOf" srcId="{36B3F2E5-5020-4557-974D-90FD9F4FFFCE}" destId="{5513F012-11CB-41F5-9D83-42FB589BD8E2}" srcOrd="0" destOrd="0" presId="urn:microsoft.com/office/officeart/2005/8/layout/lProcess2"/>
    <dgm:cxn modelId="{4A8B257F-AB23-49AB-A8E7-DFD60677ED8D}" type="presParOf" srcId="{36B3F2E5-5020-4557-974D-90FD9F4FFFCE}" destId="{BEE2E84D-A1C3-4766-B1DD-B15D34DDC60E}" srcOrd="1" destOrd="0" presId="urn:microsoft.com/office/officeart/2005/8/layout/lProcess2"/>
    <dgm:cxn modelId="{F0BF26C9-7F36-4BB6-9181-C929B1F53B24}" type="presParOf" srcId="{36B3F2E5-5020-4557-974D-90FD9F4FFFCE}" destId="{C7F9D226-0DE5-44D4-8A3A-8F0A3FCFC765}" srcOrd="2" destOrd="0" presId="urn:microsoft.com/office/officeart/2005/8/layout/lProcess2"/>
    <dgm:cxn modelId="{EE21F824-4BC3-4991-B1A7-EB2633CE7834}" type="presParOf" srcId="{36B3F2E5-5020-4557-974D-90FD9F4FFFCE}" destId="{04CB7516-48D2-476D-8634-5448830537B7}" srcOrd="3" destOrd="0" presId="urn:microsoft.com/office/officeart/2005/8/layout/lProcess2"/>
    <dgm:cxn modelId="{FF4EC8CE-3DA7-4A6D-8894-211068C75B26}" type="presParOf" srcId="{36B3F2E5-5020-4557-974D-90FD9F4FFFCE}" destId="{8158D78C-FC68-4B98-A401-CEB2B55686F9}" srcOrd="4" destOrd="0" presId="urn:microsoft.com/office/officeart/2005/8/layout/lProcess2"/>
    <dgm:cxn modelId="{21AC0C27-88A1-4B18-AC9F-34239080CFDD}" type="presParOf" srcId="{166138E1-072F-4210-AD69-32CD6A2BA6D6}" destId="{46E9B73D-5036-4356-A1B6-21271B61384C}" srcOrd="3" destOrd="0" presId="urn:microsoft.com/office/officeart/2005/8/layout/lProcess2"/>
    <dgm:cxn modelId="{998BC1A8-1709-443E-9DFC-49E86421E8BF}" type="presParOf" srcId="{166138E1-072F-4210-AD69-32CD6A2BA6D6}" destId="{6228E489-EE55-4F1C-B86F-30659FCEE350}" srcOrd="4" destOrd="0" presId="urn:microsoft.com/office/officeart/2005/8/layout/lProcess2"/>
    <dgm:cxn modelId="{FF051516-B913-4DDA-BC65-FC988D22E263}" type="presParOf" srcId="{6228E489-EE55-4F1C-B86F-30659FCEE350}" destId="{C39849DE-325B-4A38-93AE-E0B930F6A1FF}" srcOrd="0" destOrd="0" presId="urn:microsoft.com/office/officeart/2005/8/layout/lProcess2"/>
    <dgm:cxn modelId="{9110CF10-359A-4DCE-82FC-C9D9F4C41FF4}" type="presParOf" srcId="{6228E489-EE55-4F1C-B86F-30659FCEE350}" destId="{B9585285-C35F-4BFC-9058-2C4841114A79}" srcOrd="1" destOrd="0" presId="urn:microsoft.com/office/officeart/2005/8/layout/lProcess2"/>
    <dgm:cxn modelId="{AE5D4927-C628-483B-8206-4D5DED32EA11}" type="presParOf" srcId="{6228E489-EE55-4F1C-B86F-30659FCEE350}" destId="{2408E238-BBB4-411A-97C7-BCE66F991268}" srcOrd="2" destOrd="0" presId="urn:microsoft.com/office/officeart/2005/8/layout/lProcess2"/>
    <dgm:cxn modelId="{C8B5EC98-FC47-4CCB-9F5D-8626008B5E01}" type="presParOf" srcId="{2408E238-BBB4-411A-97C7-BCE66F991268}" destId="{9E285B44-0754-4C33-9492-13E7CF0DD77B}" srcOrd="0" destOrd="0" presId="urn:microsoft.com/office/officeart/2005/8/layout/lProcess2"/>
    <dgm:cxn modelId="{F4BEE80A-80C5-4A9D-B84B-FD861FD8D3DA}" type="presParOf" srcId="{9E285B44-0754-4C33-9492-13E7CF0DD77B}" destId="{A9298B33-2DC9-449E-9653-9EC05CF9D727}" srcOrd="0" destOrd="0" presId="urn:microsoft.com/office/officeart/2005/8/layout/lProcess2"/>
    <dgm:cxn modelId="{309D98DE-9029-4DF9-BF38-368EE59CE800}" type="presParOf" srcId="{9E285B44-0754-4C33-9492-13E7CF0DD77B}" destId="{DAED8D86-1957-4280-B6C3-97657802C737}" srcOrd="1" destOrd="0" presId="urn:microsoft.com/office/officeart/2005/8/layout/lProcess2"/>
    <dgm:cxn modelId="{3E546BC3-5A0E-47B5-89FA-A0C58C16A391}" type="presParOf" srcId="{9E285B44-0754-4C33-9492-13E7CF0DD77B}" destId="{86FE746C-DD42-4F2A-8A03-2802D86F04AD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BDCA92-12ED-4866-B44A-DF70024324F4}" type="doc">
      <dgm:prSet loTypeId="urn:microsoft.com/office/officeart/2005/8/layout/lProcess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5520215E-A42E-4A4A-9738-61688E265CBE}">
      <dgm:prSet phldrT="[Text]"/>
      <dgm:spPr/>
      <dgm:t>
        <a:bodyPr/>
        <a:lstStyle/>
        <a:p>
          <a:r>
            <a:rPr lang="en-ZA" dirty="0" smtClean="0"/>
            <a:t>Cultural</a:t>
          </a:r>
          <a:endParaRPr lang="en-ZA" dirty="0"/>
        </a:p>
      </dgm:t>
    </dgm:pt>
    <dgm:pt modelId="{B93D7409-4E6A-4F32-8006-52795B8B9BE9}" type="parTrans" cxnId="{334095EF-FC2B-4CD0-B153-B3F82E34C466}">
      <dgm:prSet/>
      <dgm:spPr/>
      <dgm:t>
        <a:bodyPr/>
        <a:lstStyle/>
        <a:p>
          <a:endParaRPr lang="en-ZA"/>
        </a:p>
      </dgm:t>
    </dgm:pt>
    <dgm:pt modelId="{4EC49F46-9948-438F-9886-E0D805A71AC3}" type="sibTrans" cxnId="{334095EF-FC2B-4CD0-B153-B3F82E34C466}">
      <dgm:prSet/>
      <dgm:spPr/>
      <dgm:t>
        <a:bodyPr/>
        <a:lstStyle/>
        <a:p>
          <a:endParaRPr lang="en-ZA"/>
        </a:p>
      </dgm:t>
    </dgm:pt>
    <dgm:pt modelId="{8D83AFF1-271A-4D6D-9740-2D40B85AAB60}">
      <dgm:prSet phldrT="[Text]"/>
      <dgm:spPr/>
      <dgm:t>
        <a:bodyPr/>
        <a:lstStyle/>
        <a:p>
          <a:r>
            <a:rPr lang="en-ZA" dirty="0" smtClean="0"/>
            <a:t>Philosophy of openness. </a:t>
          </a:r>
        </a:p>
        <a:p>
          <a:r>
            <a:rPr lang="en-ZA" dirty="0" smtClean="0"/>
            <a:t>Altruism</a:t>
          </a:r>
          <a:endParaRPr lang="en-ZA" dirty="0"/>
        </a:p>
      </dgm:t>
    </dgm:pt>
    <dgm:pt modelId="{55A92B34-5EC2-4D3A-85F9-28AAB9D3B87E}" type="parTrans" cxnId="{B6DEB8C5-7683-4060-8EBD-DD18B3FF8B46}">
      <dgm:prSet/>
      <dgm:spPr/>
      <dgm:t>
        <a:bodyPr/>
        <a:lstStyle/>
        <a:p>
          <a:endParaRPr lang="en-ZA"/>
        </a:p>
      </dgm:t>
    </dgm:pt>
    <dgm:pt modelId="{55134823-8C70-4739-8B45-C46DC0200EA7}" type="sibTrans" cxnId="{B6DEB8C5-7683-4060-8EBD-DD18B3FF8B46}">
      <dgm:prSet/>
      <dgm:spPr/>
      <dgm:t>
        <a:bodyPr/>
        <a:lstStyle/>
        <a:p>
          <a:endParaRPr lang="en-ZA"/>
        </a:p>
      </dgm:t>
    </dgm:pt>
    <dgm:pt modelId="{54C52C3E-F7B9-48C8-966F-A7A64FAAE138}">
      <dgm:prSet phldrT="[Text]"/>
      <dgm:spPr/>
      <dgm:t>
        <a:bodyPr/>
        <a:lstStyle/>
        <a:p>
          <a:r>
            <a:rPr lang="en-ZA" dirty="0" smtClean="0"/>
            <a:t>Structural</a:t>
          </a:r>
          <a:endParaRPr lang="en-ZA" dirty="0"/>
        </a:p>
      </dgm:t>
    </dgm:pt>
    <dgm:pt modelId="{2B6B460B-4471-43A6-B266-758E52B32280}" type="parTrans" cxnId="{BC9A0E53-4CA6-45BA-9438-4780CC3EBF71}">
      <dgm:prSet/>
      <dgm:spPr/>
      <dgm:t>
        <a:bodyPr/>
        <a:lstStyle/>
        <a:p>
          <a:endParaRPr lang="en-ZA"/>
        </a:p>
      </dgm:t>
    </dgm:pt>
    <dgm:pt modelId="{E904F770-143B-46FE-90A9-BC26BB349097}" type="sibTrans" cxnId="{BC9A0E53-4CA6-45BA-9438-4780CC3EBF71}">
      <dgm:prSet/>
      <dgm:spPr/>
      <dgm:t>
        <a:bodyPr/>
        <a:lstStyle/>
        <a:p>
          <a:endParaRPr lang="en-ZA"/>
        </a:p>
      </dgm:t>
    </dgm:pt>
    <dgm:pt modelId="{F0E3BB9B-BEA6-476B-8245-557D5B0E9A36}">
      <dgm:prSet phldrT="[Text]"/>
      <dgm:spPr/>
      <dgm:t>
        <a:bodyPr/>
        <a:lstStyle/>
        <a:p>
          <a:r>
            <a:rPr lang="en-ZA" dirty="0" smtClean="0"/>
            <a:t>Technical-affordances of the internet</a:t>
          </a:r>
          <a:endParaRPr lang="en-ZA" dirty="0"/>
        </a:p>
      </dgm:t>
    </dgm:pt>
    <dgm:pt modelId="{8AD26040-92BE-43C4-AF65-7F98A944A739}" type="parTrans" cxnId="{A2FAC80D-D155-40CD-A429-64E7EA98A729}">
      <dgm:prSet/>
      <dgm:spPr/>
      <dgm:t>
        <a:bodyPr/>
        <a:lstStyle/>
        <a:p>
          <a:endParaRPr lang="en-ZA"/>
        </a:p>
      </dgm:t>
    </dgm:pt>
    <dgm:pt modelId="{86E74238-06B4-4310-948A-E2E171015922}" type="sibTrans" cxnId="{A2FAC80D-D155-40CD-A429-64E7EA98A729}">
      <dgm:prSet/>
      <dgm:spPr/>
      <dgm:t>
        <a:bodyPr/>
        <a:lstStyle/>
        <a:p>
          <a:endParaRPr lang="en-ZA"/>
        </a:p>
      </dgm:t>
    </dgm:pt>
    <dgm:pt modelId="{AF17E25B-71CC-4F48-9100-377BAC3F56D3}">
      <dgm:prSet phldrT="[Text]"/>
      <dgm:spPr/>
      <dgm:t>
        <a:bodyPr/>
        <a:lstStyle/>
        <a:p>
          <a:r>
            <a:rPr lang="en-ZA" dirty="0" smtClean="0"/>
            <a:t>Legal-alternate copyright  licensing</a:t>
          </a:r>
          <a:endParaRPr lang="en-ZA" dirty="0"/>
        </a:p>
      </dgm:t>
    </dgm:pt>
    <dgm:pt modelId="{D80388CE-9871-4A82-A25A-695CAB2FB71E}" type="parTrans" cxnId="{997DE65E-C91C-461D-9CF2-5E2B8DAEB63D}">
      <dgm:prSet/>
      <dgm:spPr/>
      <dgm:t>
        <a:bodyPr/>
        <a:lstStyle/>
        <a:p>
          <a:endParaRPr lang="en-ZA"/>
        </a:p>
      </dgm:t>
    </dgm:pt>
    <dgm:pt modelId="{58622E98-B06F-47D2-B2FA-787538613036}" type="sibTrans" cxnId="{997DE65E-C91C-461D-9CF2-5E2B8DAEB63D}">
      <dgm:prSet/>
      <dgm:spPr/>
      <dgm:t>
        <a:bodyPr/>
        <a:lstStyle/>
        <a:p>
          <a:endParaRPr lang="en-ZA"/>
        </a:p>
      </dgm:t>
    </dgm:pt>
    <dgm:pt modelId="{AE0E3522-F662-40DD-B229-F8D718F96827}">
      <dgm:prSet phldrT="[Text]"/>
      <dgm:spPr/>
      <dgm:t>
        <a:bodyPr/>
        <a:lstStyle/>
        <a:p>
          <a:r>
            <a:rPr lang="en-ZA" dirty="0" smtClean="0"/>
            <a:t>Individual</a:t>
          </a:r>
          <a:endParaRPr lang="en-ZA" dirty="0"/>
        </a:p>
      </dgm:t>
    </dgm:pt>
    <dgm:pt modelId="{3E5B9689-FF3E-4E5E-8DDB-347F7C689FD0}" type="parTrans" cxnId="{FABA2324-5DBA-45A6-86FD-CA8E6CB1E9FD}">
      <dgm:prSet/>
      <dgm:spPr/>
      <dgm:t>
        <a:bodyPr/>
        <a:lstStyle/>
        <a:p>
          <a:endParaRPr lang="en-ZA"/>
        </a:p>
      </dgm:t>
    </dgm:pt>
    <dgm:pt modelId="{D65CC266-A1C4-4F3F-BFB8-BE9881BA9B6E}" type="sibTrans" cxnId="{FABA2324-5DBA-45A6-86FD-CA8E6CB1E9FD}">
      <dgm:prSet/>
      <dgm:spPr/>
      <dgm:t>
        <a:bodyPr/>
        <a:lstStyle/>
        <a:p>
          <a:endParaRPr lang="en-ZA"/>
        </a:p>
      </dgm:t>
    </dgm:pt>
    <dgm:pt modelId="{03B55C9E-9661-4F5B-A102-01CCD152D83E}">
      <dgm:prSet phldrT="[Text]"/>
      <dgm:spPr/>
      <dgm:t>
        <a:bodyPr/>
        <a:lstStyle/>
        <a:p>
          <a:r>
            <a:rPr lang="en-ZA" dirty="0" smtClean="0"/>
            <a:t>Pedagogy</a:t>
          </a:r>
          <a:endParaRPr lang="en-ZA" dirty="0"/>
        </a:p>
      </dgm:t>
    </dgm:pt>
    <dgm:pt modelId="{F2F43242-ED51-4F2E-9B13-A0C52462B4CA}" type="parTrans" cxnId="{988B4964-26E7-4D9A-B67E-C211F89EE66F}">
      <dgm:prSet/>
      <dgm:spPr/>
      <dgm:t>
        <a:bodyPr/>
        <a:lstStyle/>
        <a:p>
          <a:endParaRPr lang="en-ZA"/>
        </a:p>
      </dgm:t>
    </dgm:pt>
    <dgm:pt modelId="{8C9B5DAA-D761-4677-96CD-192F67747F26}" type="sibTrans" cxnId="{988B4964-26E7-4D9A-B67E-C211F89EE66F}">
      <dgm:prSet/>
      <dgm:spPr/>
      <dgm:t>
        <a:bodyPr/>
        <a:lstStyle/>
        <a:p>
          <a:endParaRPr lang="en-ZA"/>
        </a:p>
      </dgm:t>
    </dgm:pt>
    <dgm:pt modelId="{5AF0A4D0-BFF2-4FFC-8B48-DB2ED6853F96}">
      <dgm:prSet phldrT="[Text]"/>
      <dgm:spPr/>
      <dgm:t>
        <a:bodyPr/>
        <a:lstStyle/>
        <a:p>
          <a:r>
            <a:rPr lang="en-ZA" dirty="0" smtClean="0"/>
            <a:t>Quality</a:t>
          </a:r>
          <a:endParaRPr lang="en-ZA" dirty="0"/>
        </a:p>
      </dgm:t>
    </dgm:pt>
    <dgm:pt modelId="{680D0086-927B-4E2F-95EB-B8099B963A57}" type="parTrans" cxnId="{2705E5B9-D970-4C2B-B920-9D92EB234FE2}">
      <dgm:prSet/>
      <dgm:spPr/>
      <dgm:t>
        <a:bodyPr/>
        <a:lstStyle/>
        <a:p>
          <a:endParaRPr lang="en-ZA"/>
        </a:p>
      </dgm:t>
    </dgm:pt>
    <dgm:pt modelId="{40614FD0-8B6F-44B9-A935-BA3E0D277E56}" type="sibTrans" cxnId="{2705E5B9-D970-4C2B-B920-9D92EB234FE2}">
      <dgm:prSet/>
      <dgm:spPr/>
      <dgm:t>
        <a:bodyPr/>
        <a:lstStyle/>
        <a:p>
          <a:endParaRPr lang="en-ZA"/>
        </a:p>
      </dgm:t>
    </dgm:pt>
    <dgm:pt modelId="{A95052CC-15A1-4A5C-80AF-33B7A0A1DBA1}">
      <dgm:prSet/>
      <dgm:spPr/>
      <dgm:t>
        <a:bodyPr/>
        <a:lstStyle/>
        <a:p>
          <a:r>
            <a:rPr lang="en-ZA" dirty="0" smtClean="0"/>
            <a:t>Financial-models</a:t>
          </a:r>
          <a:endParaRPr lang="en-ZA" dirty="0"/>
        </a:p>
      </dgm:t>
    </dgm:pt>
    <dgm:pt modelId="{ECDA635C-5F20-4142-B516-B4E2B4FEE6C6}" type="parTrans" cxnId="{ADC7898E-DFD9-48B4-85B5-574228717146}">
      <dgm:prSet/>
      <dgm:spPr/>
      <dgm:t>
        <a:bodyPr/>
        <a:lstStyle/>
        <a:p>
          <a:endParaRPr lang="en-ZA"/>
        </a:p>
      </dgm:t>
    </dgm:pt>
    <dgm:pt modelId="{9C71FA0D-3AED-459D-A35C-4B39E060CFD6}" type="sibTrans" cxnId="{ADC7898E-DFD9-48B4-85B5-574228717146}">
      <dgm:prSet/>
      <dgm:spPr/>
      <dgm:t>
        <a:bodyPr/>
        <a:lstStyle/>
        <a:p>
          <a:endParaRPr lang="en-ZA"/>
        </a:p>
      </dgm:t>
    </dgm:pt>
    <dgm:pt modelId="{166138E1-072F-4210-AD69-32CD6A2BA6D6}" type="pres">
      <dgm:prSet presAssocID="{85BDCA92-12ED-4866-B44A-DF70024324F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ZA"/>
        </a:p>
      </dgm:t>
    </dgm:pt>
    <dgm:pt modelId="{DCEDE449-C404-4A2D-AF12-AC5AB99212DE}" type="pres">
      <dgm:prSet presAssocID="{5520215E-A42E-4A4A-9738-61688E265CBE}" presName="compNode" presStyleCnt="0"/>
      <dgm:spPr/>
    </dgm:pt>
    <dgm:pt modelId="{4DEA6A79-71A3-4A48-B579-A2F45D97F04D}" type="pres">
      <dgm:prSet presAssocID="{5520215E-A42E-4A4A-9738-61688E265CBE}" presName="aNode" presStyleLbl="bgShp" presStyleIdx="0" presStyleCnt="3"/>
      <dgm:spPr/>
      <dgm:t>
        <a:bodyPr/>
        <a:lstStyle/>
        <a:p>
          <a:endParaRPr lang="en-ZA"/>
        </a:p>
      </dgm:t>
    </dgm:pt>
    <dgm:pt modelId="{123E2589-96E1-41FF-AF6A-D01680F3DCCA}" type="pres">
      <dgm:prSet presAssocID="{5520215E-A42E-4A4A-9738-61688E265CBE}" presName="textNode" presStyleLbl="bgShp" presStyleIdx="0" presStyleCnt="3"/>
      <dgm:spPr/>
      <dgm:t>
        <a:bodyPr/>
        <a:lstStyle/>
        <a:p>
          <a:endParaRPr lang="en-ZA"/>
        </a:p>
      </dgm:t>
    </dgm:pt>
    <dgm:pt modelId="{E90F6C0D-F8AA-465C-865D-3CD3C30CAC71}" type="pres">
      <dgm:prSet presAssocID="{5520215E-A42E-4A4A-9738-61688E265CBE}" presName="compChildNode" presStyleCnt="0"/>
      <dgm:spPr/>
    </dgm:pt>
    <dgm:pt modelId="{1C2DAADE-3CA2-4742-8FE8-2123D5381A5E}" type="pres">
      <dgm:prSet presAssocID="{5520215E-A42E-4A4A-9738-61688E265CBE}" presName="theInnerList" presStyleCnt="0"/>
      <dgm:spPr/>
    </dgm:pt>
    <dgm:pt modelId="{7612D773-E1C5-4F5B-B891-622335B283AE}" type="pres">
      <dgm:prSet presAssocID="{8D83AFF1-271A-4D6D-9740-2D40B85AAB60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A7E1292C-1EA5-4635-8D8D-72452681E271}" type="pres">
      <dgm:prSet presAssocID="{5520215E-A42E-4A4A-9738-61688E265CBE}" presName="aSpace" presStyleCnt="0"/>
      <dgm:spPr/>
    </dgm:pt>
    <dgm:pt modelId="{A7120B38-CE17-4A65-ACBF-6FCC16752438}" type="pres">
      <dgm:prSet presAssocID="{54C52C3E-F7B9-48C8-966F-A7A64FAAE138}" presName="compNode" presStyleCnt="0"/>
      <dgm:spPr/>
    </dgm:pt>
    <dgm:pt modelId="{012B8BEE-B5E4-4F20-B873-D3C3B48A5ACE}" type="pres">
      <dgm:prSet presAssocID="{54C52C3E-F7B9-48C8-966F-A7A64FAAE138}" presName="aNode" presStyleLbl="bgShp" presStyleIdx="1" presStyleCnt="3"/>
      <dgm:spPr/>
      <dgm:t>
        <a:bodyPr/>
        <a:lstStyle/>
        <a:p>
          <a:endParaRPr lang="en-ZA"/>
        </a:p>
      </dgm:t>
    </dgm:pt>
    <dgm:pt modelId="{BFD7E7D8-CCAD-4B5C-9B2D-9860261D599E}" type="pres">
      <dgm:prSet presAssocID="{54C52C3E-F7B9-48C8-966F-A7A64FAAE138}" presName="textNode" presStyleLbl="bgShp" presStyleIdx="1" presStyleCnt="3"/>
      <dgm:spPr/>
      <dgm:t>
        <a:bodyPr/>
        <a:lstStyle/>
        <a:p>
          <a:endParaRPr lang="en-ZA"/>
        </a:p>
      </dgm:t>
    </dgm:pt>
    <dgm:pt modelId="{E0D4B7BC-3FD4-40C9-AF47-D5485E558EDD}" type="pres">
      <dgm:prSet presAssocID="{54C52C3E-F7B9-48C8-966F-A7A64FAAE138}" presName="compChildNode" presStyleCnt="0"/>
      <dgm:spPr/>
    </dgm:pt>
    <dgm:pt modelId="{36B3F2E5-5020-4557-974D-90FD9F4FFFCE}" type="pres">
      <dgm:prSet presAssocID="{54C52C3E-F7B9-48C8-966F-A7A64FAAE138}" presName="theInnerList" presStyleCnt="0"/>
      <dgm:spPr/>
    </dgm:pt>
    <dgm:pt modelId="{5513F012-11CB-41F5-9D83-42FB589BD8E2}" type="pres">
      <dgm:prSet presAssocID="{F0E3BB9B-BEA6-476B-8245-557D5B0E9A36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BEE2E84D-A1C3-4766-B1DD-B15D34DDC60E}" type="pres">
      <dgm:prSet presAssocID="{F0E3BB9B-BEA6-476B-8245-557D5B0E9A36}" presName="aSpace2" presStyleCnt="0"/>
      <dgm:spPr/>
    </dgm:pt>
    <dgm:pt modelId="{C7F9D226-0DE5-44D4-8A3A-8F0A3FCFC765}" type="pres">
      <dgm:prSet presAssocID="{A95052CC-15A1-4A5C-80AF-33B7A0A1DBA1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04CB7516-48D2-476D-8634-5448830537B7}" type="pres">
      <dgm:prSet presAssocID="{A95052CC-15A1-4A5C-80AF-33B7A0A1DBA1}" presName="aSpace2" presStyleCnt="0"/>
      <dgm:spPr/>
    </dgm:pt>
    <dgm:pt modelId="{8158D78C-FC68-4B98-A401-CEB2B55686F9}" type="pres">
      <dgm:prSet presAssocID="{AF17E25B-71CC-4F48-9100-377BAC3F56D3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46E9B73D-5036-4356-A1B6-21271B61384C}" type="pres">
      <dgm:prSet presAssocID="{54C52C3E-F7B9-48C8-966F-A7A64FAAE138}" presName="aSpace" presStyleCnt="0"/>
      <dgm:spPr/>
    </dgm:pt>
    <dgm:pt modelId="{6228E489-EE55-4F1C-B86F-30659FCEE350}" type="pres">
      <dgm:prSet presAssocID="{AE0E3522-F662-40DD-B229-F8D718F96827}" presName="compNode" presStyleCnt="0"/>
      <dgm:spPr/>
    </dgm:pt>
    <dgm:pt modelId="{C39849DE-325B-4A38-93AE-E0B930F6A1FF}" type="pres">
      <dgm:prSet presAssocID="{AE0E3522-F662-40DD-B229-F8D718F96827}" presName="aNode" presStyleLbl="bgShp" presStyleIdx="2" presStyleCnt="3"/>
      <dgm:spPr/>
      <dgm:t>
        <a:bodyPr/>
        <a:lstStyle/>
        <a:p>
          <a:endParaRPr lang="en-ZA"/>
        </a:p>
      </dgm:t>
    </dgm:pt>
    <dgm:pt modelId="{B9585285-C35F-4BFC-9058-2C4841114A79}" type="pres">
      <dgm:prSet presAssocID="{AE0E3522-F662-40DD-B229-F8D718F96827}" presName="textNode" presStyleLbl="bgShp" presStyleIdx="2" presStyleCnt="3"/>
      <dgm:spPr/>
      <dgm:t>
        <a:bodyPr/>
        <a:lstStyle/>
        <a:p>
          <a:endParaRPr lang="en-ZA"/>
        </a:p>
      </dgm:t>
    </dgm:pt>
    <dgm:pt modelId="{2408E238-BBB4-411A-97C7-BCE66F991268}" type="pres">
      <dgm:prSet presAssocID="{AE0E3522-F662-40DD-B229-F8D718F96827}" presName="compChildNode" presStyleCnt="0"/>
      <dgm:spPr/>
    </dgm:pt>
    <dgm:pt modelId="{9E285B44-0754-4C33-9492-13E7CF0DD77B}" type="pres">
      <dgm:prSet presAssocID="{AE0E3522-F662-40DD-B229-F8D718F96827}" presName="theInnerList" presStyleCnt="0"/>
      <dgm:spPr/>
    </dgm:pt>
    <dgm:pt modelId="{A9298B33-2DC9-449E-9653-9EC05CF9D727}" type="pres">
      <dgm:prSet presAssocID="{03B55C9E-9661-4F5B-A102-01CCD152D83E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DAED8D86-1957-4280-B6C3-97657802C737}" type="pres">
      <dgm:prSet presAssocID="{03B55C9E-9661-4F5B-A102-01CCD152D83E}" presName="aSpace2" presStyleCnt="0"/>
      <dgm:spPr/>
    </dgm:pt>
    <dgm:pt modelId="{86FE746C-DD42-4F2A-8A03-2802D86F04AD}" type="pres">
      <dgm:prSet presAssocID="{5AF0A4D0-BFF2-4FFC-8B48-DB2ED6853F96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</dgm:ptLst>
  <dgm:cxnLst>
    <dgm:cxn modelId="{585DFE1C-28A4-43FD-B09A-7924348F28A3}" type="presOf" srcId="{AE0E3522-F662-40DD-B229-F8D718F96827}" destId="{C39849DE-325B-4A38-93AE-E0B930F6A1FF}" srcOrd="0" destOrd="0" presId="urn:microsoft.com/office/officeart/2005/8/layout/lProcess2"/>
    <dgm:cxn modelId="{363CFBF4-FA56-4653-BCAE-114A1C2D6C99}" type="presOf" srcId="{5520215E-A42E-4A4A-9738-61688E265CBE}" destId="{4DEA6A79-71A3-4A48-B579-A2F45D97F04D}" srcOrd="0" destOrd="0" presId="urn:microsoft.com/office/officeart/2005/8/layout/lProcess2"/>
    <dgm:cxn modelId="{A2FAC80D-D155-40CD-A429-64E7EA98A729}" srcId="{54C52C3E-F7B9-48C8-966F-A7A64FAAE138}" destId="{F0E3BB9B-BEA6-476B-8245-557D5B0E9A36}" srcOrd="0" destOrd="0" parTransId="{8AD26040-92BE-43C4-AF65-7F98A944A739}" sibTransId="{86E74238-06B4-4310-948A-E2E171015922}"/>
    <dgm:cxn modelId="{B6DEB8C5-7683-4060-8EBD-DD18B3FF8B46}" srcId="{5520215E-A42E-4A4A-9738-61688E265CBE}" destId="{8D83AFF1-271A-4D6D-9740-2D40B85AAB60}" srcOrd="0" destOrd="0" parTransId="{55A92B34-5EC2-4D3A-85F9-28AAB9D3B87E}" sibTransId="{55134823-8C70-4739-8B45-C46DC0200EA7}"/>
    <dgm:cxn modelId="{2705E5B9-D970-4C2B-B920-9D92EB234FE2}" srcId="{AE0E3522-F662-40DD-B229-F8D718F96827}" destId="{5AF0A4D0-BFF2-4FFC-8B48-DB2ED6853F96}" srcOrd="1" destOrd="0" parTransId="{680D0086-927B-4E2F-95EB-B8099B963A57}" sibTransId="{40614FD0-8B6F-44B9-A935-BA3E0D277E56}"/>
    <dgm:cxn modelId="{2EFD61F3-43FD-4A9D-B028-56F9A68CA22B}" type="presOf" srcId="{8D83AFF1-271A-4D6D-9740-2D40B85AAB60}" destId="{7612D773-E1C5-4F5B-B891-622335B283AE}" srcOrd="0" destOrd="0" presId="urn:microsoft.com/office/officeart/2005/8/layout/lProcess2"/>
    <dgm:cxn modelId="{CB27FBDC-6A57-4582-A774-7396B38FB540}" type="presOf" srcId="{AF17E25B-71CC-4F48-9100-377BAC3F56D3}" destId="{8158D78C-FC68-4B98-A401-CEB2B55686F9}" srcOrd="0" destOrd="0" presId="urn:microsoft.com/office/officeart/2005/8/layout/lProcess2"/>
    <dgm:cxn modelId="{5F495874-DBAF-4D1C-935A-C9F5893B3394}" type="presOf" srcId="{5AF0A4D0-BFF2-4FFC-8B48-DB2ED6853F96}" destId="{86FE746C-DD42-4F2A-8A03-2802D86F04AD}" srcOrd="0" destOrd="0" presId="urn:microsoft.com/office/officeart/2005/8/layout/lProcess2"/>
    <dgm:cxn modelId="{189AA87D-D42D-4110-B066-80B4526ADA2C}" type="presOf" srcId="{F0E3BB9B-BEA6-476B-8245-557D5B0E9A36}" destId="{5513F012-11CB-41F5-9D83-42FB589BD8E2}" srcOrd="0" destOrd="0" presId="urn:microsoft.com/office/officeart/2005/8/layout/lProcess2"/>
    <dgm:cxn modelId="{988B4964-26E7-4D9A-B67E-C211F89EE66F}" srcId="{AE0E3522-F662-40DD-B229-F8D718F96827}" destId="{03B55C9E-9661-4F5B-A102-01CCD152D83E}" srcOrd="0" destOrd="0" parTransId="{F2F43242-ED51-4F2E-9B13-A0C52462B4CA}" sibTransId="{8C9B5DAA-D761-4677-96CD-192F67747F26}"/>
    <dgm:cxn modelId="{ADC7898E-DFD9-48B4-85B5-574228717146}" srcId="{54C52C3E-F7B9-48C8-966F-A7A64FAAE138}" destId="{A95052CC-15A1-4A5C-80AF-33B7A0A1DBA1}" srcOrd="1" destOrd="0" parTransId="{ECDA635C-5F20-4142-B516-B4E2B4FEE6C6}" sibTransId="{9C71FA0D-3AED-459D-A35C-4B39E060CFD6}"/>
    <dgm:cxn modelId="{A227BF03-129D-4BEF-A8C7-1FB3879A10C0}" type="presOf" srcId="{03B55C9E-9661-4F5B-A102-01CCD152D83E}" destId="{A9298B33-2DC9-449E-9653-9EC05CF9D727}" srcOrd="0" destOrd="0" presId="urn:microsoft.com/office/officeart/2005/8/layout/lProcess2"/>
    <dgm:cxn modelId="{11D3638C-EDE6-4985-9DF0-8F7487FC7D63}" type="presOf" srcId="{85BDCA92-12ED-4866-B44A-DF70024324F4}" destId="{166138E1-072F-4210-AD69-32CD6A2BA6D6}" srcOrd="0" destOrd="0" presId="urn:microsoft.com/office/officeart/2005/8/layout/lProcess2"/>
    <dgm:cxn modelId="{BC9A0E53-4CA6-45BA-9438-4780CC3EBF71}" srcId="{85BDCA92-12ED-4866-B44A-DF70024324F4}" destId="{54C52C3E-F7B9-48C8-966F-A7A64FAAE138}" srcOrd="1" destOrd="0" parTransId="{2B6B460B-4471-43A6-B266-758E52B32280}" sibTransId="{E904F770-143B-46FE-90A9-BC26BB349097}"/>
    <dgm:cxn modelId="{A7863528-34AB-4A53-B283-43E609F5C6AA}" type="presOf" srcId="{AE0E3522-F662-40DD-B229-F8D718F96827}" destId="{B9585285-C35F-4BFC-9058-2C4841114A79}" srcOrd="1" destOrd="0" presId="urn:microsoft.com/office/officeart/2005/8/layout/lProcess2"/>
    <dgm:cxn modelId="{7465FE87-9902-4285-BD2E-FF21488C6141}" type="presOf" srcId="{54C52C3E-F7B9-48C8-966F-A7A64FAAE138}" destId="{012B8BEE-B5E4-4F20-B873-D3C3B48A5ACE}" srcOrd="0" destOrd="0" presId="urn:microsoft.com/office/officeart/2005/8/layout/lProcess2"/>
    <dgm:cxn modelId="{FABA2324-5DBA-45A6-86FD-CA8E6CB1E9FD}" srcId="{85BDCA92-12ED-4866-B44A-DF70024324F4}" destId="{AE0E3522-F662-40DD-B229-F8D718F96827}" srcOrd="2" destOrd="0" parTransId="{3E5B9689-FF3E-4E5E-8DDB-347F7C689FD0}" sibTransId="{D65CC266-A1C4-4F3F-BFB8-BE9881BA9B6E}"/>
    <dgm:cxn modelId="{1392F60A-1AE9-4D51-9679-593D5F70D5E8}" type="presOf" srcId="{5520215E-A42E-4A4A-9738-61688E265CBE}" destId="{123E2589-96E1-41FF-AF6A-D01680F3DCCA}" srcOrd="1" destOrd="0" presId="urn:microsoft.com/office/officeart/2005/8/layout/lProcess2"/>
    <dgm:cxn modelId="{F5CFAF44-6537-4D72-B79F-28D238139012}" type="presOf" srcId="{A95052CC-15A1-4A5C-80AF-33B7A0A1DBA1}" destId="{C7F9D226-0DE5-44D4-8A3A-8F0A3FCFC765}" srcOrd="0" destOrd="0" presId="urn:microsoft.com/office/officeart/2005/8/layout/lProcess2"/>
    <dgm:cxn modelId="{997DE65E-C91C-461D-9CF2-5E2B8DAEB63D}" srcId="{54C52C3E-F7B9-48C8-966F-A7A64FAAE138}" destId="{AF17E25B-71CC-4F48-9100-377BAC3F56D3}" srcOrd="2" destOrd="0" parTransId="{D80388CE-9871-4A82-A25A-695CAB2FB71E}" sibTransId="{58622E98-B06F-47D2-B2FA-787538613036}"/>
    <dgm:cxn modelId="{D68D3D10-0E86-4A8F-837A-CA5C4E74C60B}" type="presOf" srcId="{54C52C3E-F7B9-48C8-966F-A7A64FAAE138}" destId="{BFD7E7D8-CCAD-4B5C-9B2D-9860261D599E}" srcOrd="1" destOrd="0" presId="urn:microsoft.com/office/officeart/2005/8/layout/lProcess2"/>
    <dgm:cxn modelId="{334095EF-FC2B-4CD0-B153-B3F82E34C466}" srcId="{85BDCA92-12ED-4866-B44A-DF70024324F4}" destId="{5520215E-A42E-4A4A-9738-61688E265CBE}" srcOrd="0" destOrd="0" parTransId="{B93D7409-4E6A-4F32-8006-52795B8B9BE9}" sibTransId="{4EC49F46-9948-438F-9886-E0D805A71AC3}"/>
    <dgm:cxn modelId="{7AB18E7E-7BF0-42D2-992B-05C9ECEDF909}" type="presParOf" srcId="{166138E1-072F-4210-AD69-32CD6A2BA6D6}" destId="{DCEDE449-C404-4A2D-AF12-AC5AB99212DE}" srcOrd="0" destOrd="0" presId="urn:microsoft.com/office/officeart/2005/8/layout/lProcess2"/>
    <dgm:cxn modelId="{0DF67B3A-0440-4C42-B05C-E77BB35D6C3A}" type="presParOf" srcId="{DCEDE449-C404-4A2D-AF12-AC5AB99212DE}" destId="{4DEA6A79-71A3-4A48-B579-A2F45D97F04D}" srcOrd="0" destOrd="0" presId="urn:microsoft.com/office/officeart/2005/8/layout/lProcess2"/>
    <dgm:cxn modelId="{A032A9C7-BA4A-44B7-941E-ADBA9A5FA3D7}" type="presParOf" srcId="{DCEDE449-C404-4A2D-AF12-AC5AB99212DE}" destId="{123E2589-96E1-41FF-AF6A-D01680F3DCCA}" srcOrd="1" destOrd="0" presId="urn:microsoft.com/office/officeart/2005/8/layout/lProcess2"/>
    <dgm:cxn modelId="{6639C0FA-5603-413E-8F04-6D56AECD4DFF}" type="presParOf" srcId="{DCEDE449-C404-4A2D-AF12-AC5AB99212DE}" destId="{E90F6C0D-F8AA-465C-865D-3CD3C30CAC71}" srcOrd="2" destOrd="0" presId="urn:microsoft.com/office/officeart/2005/8/layout/lProcess2"/>
    <dgm:cxn modelId="{08B1AFB5-C1C6-46B4-8EF2-F305CD3E7A9C}" type="presParOf" srcId="{E90F6C0D-F8AA-465C-865D-3CD3C30CAC71}" destId="{1C2DAADE-3CA2-4742-8FE8-2123D5381A5E}" srcOrd="0" destOrd="0" presId="urn:microsoft.com/office/officeart/2005/8/layout/lProcess2"/>
    <dgm:cxn modelId="{7E41BB49-AEDD-4FF4-95D1-4C1F1055524B}" type="presParOf" srcId="{1C2DAADE-3CA2-4742-8FE8-2123D5381A5E}" destId="{7612D773-E1C5-4F5B-B891-622335B283AE}" srcOrd="0" destOrd="0" presId="urn:microsoft.com/office/officeart/2005/8/layout/lProcess2"/>
    <dgm:cxn modelId="{22324294-1785-4077-8A4F-3A611986EAB3}" type="presParOf" srcId="{166138E1-072F-4210-AD69-32CD6A2BA6D6}" destId="{A7E1292C-1EA5-4635-8D8D-72452681E271}" srcOrd="1" destOrd="0" presId="urn:microsoft.com/office/officeart/2005/8/layout/lProcess2"/>
    <dgm:cxn modelId="{6B0ECF57-15C7-444D-BB42-0A549679AFEA}" type="presParOf" srcId="{166138E1-072F-4210-AD69-32CD6A2BA6D6}" destId="{A7120B38-CE17-4A65-ACBF-6FCC16752438}" srcOrd="2" destOrd="0" presId="urn:microsoft.com/office/officeart/2005/8/layout/lProcess2"/>
    <dgm:cxn modelId="{05966157-85C8-4F53-9949-013D7CD52B86}" type="presParOf" srcId="{A7120B38-CE17-4A65-ACBF-6FCC16752438}" destId="{012B8BEE-B5E4-4F20-B873-D3C3B48A5ACE}" srcOrd="0" destOrd="0" presId="urn:microsoft.com/office/officeart/2005/8/layout/lProcess2"/>
    <dgm:cxn modelId="{F012E3B2-9A9A-43B0-A159-E21CD791E693}" type="presParOf" srcId="{A7120B38-CE17-4A65-ACBF-6FCC16752438}" destId="{BFD7E7D8-CCAD-4B5C-9B2D-9860261D599E}" srcOrd="1" destOrd="0" presId="urn:microsoft.com/office/officeart/2005/8/layout/lProcess2"/>
    <dgm:cxn modelId="{F0EF97A6-DF37-4F7B-9E59-7A7F79373028}" type="presParOf" srcId="{A7120B38-CE17-4A65-ACBF-6FCC16752438}" destId="{E0D4B7BC-3FD4-40C9-AF47-D5485E558EDD}" srcOrd="2" destOrd="0" presId="urn:microsoft.com/office/officeart/2005/8/layout/lProcess2"/>
    <dgm:cxn modelId="{587702E2-649F-4980-AFCE-8E8F17FC813E}" type="presParOf" srcId="{E0D4B7BC-3FD4-40C9-AF47-D5485E558EDD}" destId="{36B3F2E5-5020-4557-974D-90FD9F4FFFCE}" srcOrd="0" destOrd="0" presId="urn:microsoft.com/office/officeart/2005/8/layout/lProcess2"/>
    <dgm:cxn modelId="{3E1F36B3-D54B-47A8-A764-D4D84613E254}" type="presParOf" srcId="{36B3F2E5-5020-4557-974D-90FD9F4FFFCE}" destId="{5513F012-11CB-41F5-9D83-42FB589BD8E2}" srcOrd="0" destOrd="0" presId="urn:microsoft.com/office/officeart/2005/8/layout/lProcess2"/>
    <dgm:cxn modelId="{030159C2-E4F5-4E1C-88B8-D9D685C35B24}" type="presParOf" srcId="{36B3F2E5-5020-4557-974D-90FD9F4FFFCE}" destId="{BEE2E84D-A1C3-4766-B1DD-B15D34DDC60E}" srcOrd="1" destOrd="0" presId="urn:microsoft.com/office/officeart/2005/8/layout/lProcess2"/>
    <dgm:cxn modelId="{70047D69-7A3D-4B9B-9562-B2B82E69298E}" type="presParOf" srcId="{36B3F2E5-5020-4557-974D-90FD9F4FFFCE}" destId="{C7F9D226-0DE5-44D4-8A3A-8F0A3FCFC765}" srcOrd="2" destOrd="0" presId="urn:microsoft.com/office/officeart/2005/8/layout/lProcess2"/>
    <dgm:cxn modelId="{423F97C6-1E65-42BF-9DF9-0A5F38B8A5DB}" type="presParOf" srcId="{36B3F2E5-5020-4557-974D-90FD9F4FFFCE}" destId="{04CB7516-48D2-476D-8634-5448830537B7}" srcOrd="3" destOrd="0" presId="urn:microsoft.com/office/officeart/2005/8/layout/lProcess2"/>
    <dgm:cxn modelId="{7398071C-71DB-46CC-9791-42AF2383EC64}" type="presParOf" srcId="{36B3F2E5-5020-4557-974D-90FD9F4FFFCE}" destId="{8158D78C-FC68-4B98-A401-CEB2B55686F9}" srcOrd="4" destOrd="0" presId="urn:microsoft.com/office/officeart/2005/8/layout/lProcess2"/>
    <dgm:cxn modelId="{8D5D368C-696C-475A-962E-7A843805B63A}" type="presParOf" srcId="{166138E1-072F-4210-AD69-32CD6A2BA6D6}" destId="{46E9B73D-5036-4356-A1B6-21271B61384C}" srcOrd="3" destOrd="0" presId="urn:microsoft.com/office/officeart/2005/8/layout/lProcess2"/>
    <dgm:cxn modelId="{CF41934E-ADE4-4075-9D05-5200776AB059}" type="presParOf" srcId="{166138E1-072F-4210-AD69-32CD6A2BA6D6}" destId="{6228E489-EE55-4F1C-B86F-30659FCEE350}" srcOrd="4" destOrd="0" presId="urn:microsoft.com/office/officeart/2005/8/layout/lProcess2"/>
    <dgm:cxn modelId="{A7AFBC70-4081-4992-B8C2-18D17B8E7498}" type="presParOf" srcId="{6228E489-EE55-4F1C-B86F-30659FCEE350}" destId="{C39849DE-325B-4A38-93AE-E0B930F6A1FF}" srcOrd="0" destOrd="0" presId="urn:microsoft.com/office/officeart/2005/8/layout/lProcess2"/>
    <dgm:cxn modelId="{83B52CDC-40EF-4B9E-BE43-952058C51598}" type="presParOf" srcId="{6228E489-EE55-4F1C-B86F-30659FCEE350}" destId="{B9585285-C35F-4BFC-9058-2C4841114A79}" srcOrd="1" destOrd="0" presId="urn:microsoft.com/office/officeart/2005/8/layout/lProcess2"/>
    <dgm:cxn modelId="{47EBF996-A47F-4D1B-A9A5-E98080B80719}" type="presParOf" srcId="{6228E489-EE55-4F1C-B86F-30659FCEE350}" destId="{2408E238-BBB4-411A-97C7-BCE66F991268}" srcOrd="2" destOrd="0" presId="urn:microsoft.com/office/officeart/2005/8/layout/lProcess2"/>
    <dgm:cxn modelId="{C2DDBAF6-CA23-44E1-A26E-94200A2CDF93}" type="presParOf" srcId="{2408E238-BBB4-411A-97C7-BCE66F991268}" destId="{9E285B44-0754-4C33-9492-13E7CF0DD77B}" srcOrd="0" destOrd="0" presId="urn:microsoft.com/office/officeart/2005/8/layout/lProcess2"/>
    <dgm:cxn modelId="{BE5FAC57-6385-439D-BD3A-942B9A27CBFF}" type="presParOf" srcId="{9E285B44-0754-4C33-9492-13E7CF0DD77B}" destId="{A9298B33-2DC9-449E-9653-9EC05CF9D727}" srcOrd="0" destOrd="0" presId="urn:microsoft.com/office/officeart/2005/8/layout/lProcess2"/>
    <dgm:cxn modelId="{7CD0A816-F8F5-45B2-9154-9FB4EAFB8B7C}" type="presParOf" srcId="{9E285B44-0754-4C33-9492-13E7CF0DD77B}" destId="{DAED8D86-1957-4280-B6C3-97657802C737}" srcOrd="1" destOrd="0" presId="urn:microsoft.com/office/officeart/2005/8/layout/lProcess2"/>
    <dgm:cxn modelId="{43BB57DE-571B-4AA6-ACAC-E7F6F2361318}" type="presParOf" srcId="{9E285B44-0754-4C33-9492-13E7CF0DD77B}" destId="{86FE746C-DD42-4F2A-8A03-2802D86F04AD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06CF2E-973A-4BB4-AE06-25AB2BEF5C89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2812A791-D25A-4762-8C36-CD5877E5D16C}">
      <dgm:prSet phldrT="[Text]"/>
      <dgm:spPr/>
      <dgm:t>
        <a:bodyPr/>
        <a:lstStyle/>
        <a:p>
          <a:r>
            <a:rPr lang="en-ZA" dirty="0" smtClean="0"/>
            <a:t>Increasing demand for education and insufficient institutions</a:t>
          </a:r>
          <a:endParaRPr lang="en-ZA" dirty="0"/>
        </a:p>
      </dgm:t>
    </dgm:pt>
    <dgm:pt modelId="{8EA08DC4-6F62-4CA2-8C3F-2546BD3D7D27}" type="parTrans" cxnId="{75E0EBA8-9B87-4823-8C47-89318E36C4E1}">
      <dgm:prSet/>
      <dgm:spPr/>
      <dgm:t>
        <a:bodyPr/>
        <a:lstStyle/>
        <a:p>
          <a:endParaRPr lang="en-ZA"/>
        </a:p>
      </dgm:t>
    </dgm:pt>
    <dgm:pt modelId="{9F32FDBE-68CE-4914-858E-2A72EF06F4CA}" type="sibTrans" cxnId="{75E0EBA8-9B87-4823-8C47-89318E36C4E1}">
      <dgm:prSet/>
      <dgm:spPr/>
      <dgm:t>
        <a:bodyPr/>
        <a:lstStyle/>
        <a:p>
          <a:endParaRPr lang="en-ZA"/>
        </a:p>
      </dgm:t>
    </dgm:pt>
    <dgm:pt modelId="{508C0572-B09D-4CCB-8F4E-11903374A105}">
      <dgm:prSet phldrT="[Text]"/>
      <dgm:spPr/>
      <dgm:t>
        <a:bodyPr/>
        <a:lstStyle/>
        <a:p>
          <a:r>
            <a:rPr lang="en-ZA" dirty="0" smtClean="0"/>
            <a:t>Increasing cost of Higher education and text books</a:t>
          </a:r>
          <a:endParaRPr lang="en-ZA" dirty="0"/>
        </a:p>
      </dgm:t>
    </dgm:pt>
    <dgm:pt modelId="{0147B69E-F532-4DE6-8087-B6A7D47C5E02}" type="parTrans" cxnId="{A8912477-161D-45EB-9760-173989A6FD53}">
      <dgm:prSet/>
      <dgm:spPr/>
      <dgm:t>
        <a:bodyPr/>
        <a:lstStyle/>
        <a:p>
          <a:endParaRPr lang="en-ZA"/>
        </a:p>
      </dgm:t>
    </dgm:pt>
    <dgm:pt modelId="{0D7CB98E-8699-42F5-896C-91BD53373A8F}" type="sibTrans" cxnId="{A8912477-161D-45EB-9760-173989A6FD53}">
      <dgm:prSet/>
      <dgm:spPr/>
      <dgm:t>
        <a:bodyPr/>
        <a:lstStyle/>
        <a:p>
          <a:endParaRPr lang="en-ZA"/>
        </a:p>
      </dgm:t>
    </dgm:pt>
    <dgm:pt modelId="{9534089B-7E6C-4992-9D73-E1563CDA93D8}">
      <dgm:prSet phldrT="[Text]"/>
      <dgm:spPr/>
      <dgm:t>
        <a:bodyPr/>
        <a:lstStyle/>
        <a:p>
          <a:r>
            <a:rPr lang="en-ZA" dirty="0" smtClean="0"/>
            <a:t>Increasing Competition</a:t>
          </a:r>
          <a:endParaRPr lang="en-ZA" dirty="0"/>
        </a:p>
      </dgm:t>
    </dgm:pt>
    <dgm:pt modelId="{B81B106E-4D47-4F27-96B5-82E0BF9EF74B}" type="parTrans" cxnId="{376FDCB2-BE07-472F-ADD7-4F47AD7C382E}">
      <dgm:prSet/>
      <dgm:spPr/>
      <dgm:t>
        <a:bodyPr/>
        <a:lstStyle/>
        <a:p>
          <a:endParaRPr lang="en-ZA"/>
        </a:p>
      </dgm:t>
    </dgm:pt>
    <dgm:pt modelId="{F6B9C332-E23F-4E84-86EF-D23688B9CAA9}" type="sibTrans" cxnId="{376FDCB2-BE07-472F-ADD7-4F47AD7C382E}">
      <dgm:prSet/>
      <dgm:spPr/>
      <dgm:t>
        <a:bodyPr/>
        <a:lstStyle/>
        <a:p>
          <a:endParaRPr lang="en-ZA"/>
        </a:p>
      </dgm:t>
    </dgm:pt>
    <dgm:pt modelId="{3251E1B0-DDE2-4D30-A775-0092428AC749}">
      <dgm:prSet phldrT="[Text]"/>
      <dgm:spPr/>
      <dgm:t>
        <a:bodyPr/>
        <a:lstStyle/>
        <a:p>
          <a:r>
            <a:rPr lang="en-ZA" dirty="0" smtClean="0"/>
            <a:t>Asymmetries of power and wealth and curriculum from the Global North favoured over the Global south </a:t>
          </a:r>
          <a:endParaRPr lang="en-ZA" dirty="0"/>
        </a:p>
      </dgm:t>
    </dgm:pt>
    <dgm:pt modelId="{71A3EE07-D18D-4F13-9E91-7479CC6AB251}" type="parTrans" cxnId="{03DBD437-1F64-46B5-9B0E-686804088F9B}">
      <dgm:prSet/>
      <dgm:spPr/>
      <dgm:t>
        <a:bodyPr/>
        <a:lstStyle/>
        <a:p>
          <a:endParaRPr lang="en-ZA"/>
        </a:p>
      </dgm:t>
    </dgm:pt>
    <dgm:pt modelId="{082F85A9-B526-40F3-AD0C-5916FED6B234}" type="sibTrans" cxnId="{03DBD437-1F64-46B5-9B0E-686804088F9B}">
      <dgm:prSet/>
      <dgm:spPr/>
      <dgm:t>
        <a:bodyPr/>
        <a:lstStyle/>
        <a:p>
          <a:endParaRPr lang="en-ZA"/>
        </a:p>
      </dgm:t>
    </dgm:pt>
    <dgm:pt modelId="{948BFDB2-116A-47EB-AEF9-FF85B35E71C8}">
      <dgm:prSet/>
      <dgm:spPr/>
      <dgm:t>
        <a:bodyPr/>
        <a:lstStyle/>
        <a:p>
          <a:r>
            <a:rPr lang="en-ZA" dirty="0" smtClean="0"/>
            <a:t>Variable quality in teaching</a:t>
          </a:r>
          <a:endParaRPr lang="en-ZA" dirty="0"/>
        </a:p>
      </dgm:t>
    </dgm:pt>
    <dgm:pt modelId="{18523E88-9AFA-4899-9578-973579FDDAF8}" type="parTrans" cxnId="{FA245C27-F8FA-47D2-B877-261BBC69FF03}">
      <dgm:prSet/>
      <dgm:spPr/>
      <dgm:t>
        <a:bodyPr/>
        <a:lstStyle/>
        <a:p>
          <a:endParaRPr lang="en-ZA"/>
        </a:p>
      </dgm:t>
    </dgm:pt>
    <dgm:pt modelId="{DFD59F60-F8FF-43A2-9E83-17B7D20F9175}" type="sibTrans" cxnId="{FA245C27-F8FA-47D2-B877-261BBC69FF03}">
      <dgm:prSet/>
      <dgm:spPr/>
      <dgm:t>
        <a:bodyPr/>
        <a:lstStyle/>
        <a:p>
          <a:endParaRPr lang="en-ZA"/>
        </a:p>
      </dgm:t>
    </dgm:pt>
    <dgm:pt modelId="{E642864D-D43E-4080-98AA-4A198E959947}" type="pres">
      <dgm:prSet presAssocID="{0F06CF2E-973A-4BB4-AE06-25AB2BEF5C8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ZA"/>
        </a:p>
      </dgm:t>
    </dgm:pt>
    <dgm:pt modelId="{FB114B38-0A0A-4DD2-9FE8-E9C8E72B10CB}" type="pres">
      <dgm:prSet presAssocID="{2812A791-D25A-4762-8C36-CD5877E5D16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99A68B8A-64FC-42A6-9EEC-1A04BF6C4EDD}" type="pres">
      <dgm:prSet presAssocID="{9F32FDBE-68CE-4914-858E-2A72EF06F4CA}" presName="sibTrans" presStyleCnt="0"/>
      <dgm:spPr/>
    </dgm:pt>
    <dgm:pt modelId="{6888618B-BB20-46F8-97A3-C1D9397556B2}" type="pres">
      <dgm:prSet presAssocID="{508C0572-B09D-4CCB-8F4E-11903374A10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1CB20C34-0B1D-4F18-9C3C-2DDDBCEFB1B2}" type="pres">
      <dgm:prSet presAssocID="{0D7CB98E-8699-42F5-896C-91BD53373A8F}" presName="sibTrans" presStyleCnt="0"/>
      <dgm:spPr/>
    </dgm:pt>
    <dgm:pt modelId="{786F29A5-F194-4E01-9D28-8CCD50042133}" type="pres">
      <dgm:prSet presAssocID="{9534089B-7E6C-4992-9D73-E1563CDA93D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1E591109-25AF-4DD3-AE8E-436FD8370CBE}" type="pres">
      <dgm:prSet presAssocID="{F6B9C332-E23F-4E84-86EF-D23688B9CAA9}" presName="sibTrans" presStyleCnt="0"/>
      <dgm:spPr/>
    </dgm:pt>
    <dgm:pt modelId="{F624E50A-2FDC-4468-A071-D26E299B8A85}" type="pres">
      <dgm:prSet presAssocID="{948BFDB2-116A-47EB-AEF9-FF85B35E71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83698E9B-31B7-4065-B565-9BE875713E8B}" type="pres">
      <dgm:prSet presAssocID="{DFD59F60-F8FF-43A2-9E83-17B7D20F9175}" presName="sibTrans" presStyleCnt="0"/>
      <dgm:spPr/>
    </dgm:pt>
    <dgm:pt modelId="{AD147B54-900D-4899-B3D8-1121961F8F24}" type="pres">
      <dgm:prSet presAssocID="{3251E1B0-DDE2-4D30-A775-0092428AC74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</dgm:ptLst>
  <dgm:cxnLst>
    <dgm:cxn modelId="{376FDCB2-BE07-472F-ADD7-4F47AD7C382E}" srcId="{0F06CF2E-973A-4BB4-AE06-25AB2BEF5C89}" destId="{9534089B-7E6C-4992-9D73-E1563CDA93D8}" srcOrd="2" destOrd="0" parTransId="{B81B106E-4D47-4F27-96B5-82E0BF9EF74B}" sibTransId="{F6B9C332-E23F-4E84-86EF-D23688B9CAA9}"/>
    <dgm:cxn modelId="{75E0EBA8-9B87-4823-8C47-89318E36C4E1}" srcId="{0F06CF2E-973A-4BB4-AE06-25AB2BEF5C89}" destId="{2812A791-D25A-4762-8C36-CD5877E5D16C}" srcOrd="0" destOrd="0" parTransId="{8EA08DC4-6F62-4CA2-8C3F-2546BD3D7D27}" sibTransId="{9F32FDBE-68CE-4914-858E-2A72EF06F4CA}"/>
    <dgm:cxn modelId="{B421398B-6317-4E80-BE37-60A0012EF255}" type="presOf" srcId="{9534089B-7E6C-4992-9D73-E1563CDA93D8}" destId="{786F29A5-F194-4E01-9D28-8CCD50042133}" srcOrd="0" destOrd="0" presId="urn:microsoft.com/office/officeart/2005/8/layout/default#1"/>
    <dgm:cxn modelId="{03DBD437-1F64-46B5-9B0E-686804088F9B}" srcId="{0F06CF2E-973A-4BB4-AE06-25AB2BEF5C89}" destId="{3251E1B0-DDE2-4D30-A775-0092428AC749}" srcOrd="4" destOrd="0" parTransId="{71A3EE07-D18D-4F13-9E91-7479CC6AB251}" sibTransId="{082F85A9-B526-40F3-AD0C-5916FED6B234}"/>
    <dgm:cxn modelId="{D4CC5E03-09FF-4720-BD55-3CA673D43546}" type="presOf" srcId="{948BFDB2-116A-47EB-AEF9-FF85B35E71C8}" destId="{F624E50A-2FDC-4468-A071-D26E299B8A85}" srcOrd="0" destOrd="0" presId="urn:microsoft.com/office/officeart/2005/8/layout/default#1"/>
    <dgm:cxn modelId="{A8912477-161D-45EB-9760-173989A6FD53}" srcId="{0F06CF2E-973A-4BB4-AE06-25AB2BEF5C89}" destId="{508C0572-B09D-4CCB-8F4E-11903374A105}" srcOrd="1" destOrd="0" parTransId="{0147B69E-F532-4DE6-8087-B6A7D47C5E02}" sibTransId="{0D7CB98E-8699-42F5-896C-91BD53373A8F}"/>
    <dgm:cxn modelId="{A32A33DD-355A-4C4C-A3CF-29DC76DF2F2D}" type="presOf" srcId="{2812A791-D25A-4762-8C36-CD5877E5D16C}" destId="{FB114B38-0A0A-4DD2-9FE8-E9C8E72B10CB}" srcOrd="0" destOrd="0" presId="urn:microsoft.com/office/officeart/2005/8/layout/default#1"/>
    <dgm:cxn modelId="{FA245C27-F8FA-47D2-B877-261BBC69FF03}" srcId="{0F06CF2E-973A-4BB4-AE06-25AB2BEF5C89}" destId="{948BFDB2-116A-47EB-AEF9-FF85B35E71C8}" srcOrd="3" destOrd="0" parTransId="{18523E88-9AFA-4899-9578-973579FDDAF8}" sibTransId="{DFD59F60-F8FF-43A2-9E83-17B7D20F9175}"/>
    <dgm:cxn modelId="{B82A8B62-2637-4A84-B0AF-00E7D7F9A565}" type="presOf" srcId="{0F06CF2E-973A-4BB4-AE06-25AB2BEF5C89}" destId="{E642864D-D43E-4080-98AA-4A198E959947}" srcOrd="0" destOrd="0" presId="urn:microsoft.com/office/officeart/2005/8/layout/default#1"/>
    <dgm:cxn modelId="{EE2BFC45-64EC-4031-9213-DA05140AFAEC}" type="presOf" srcId="{508C0572-B09D-4CCB-8F4E-11903374A105}" destId="{6888618B-BB20-46F8-97A3-C1D9397556B2}" srcOrd="0" destOrd="0" presId="urn:microsoft.com/office/officeart/2005/8/layout/default#1"/>
    <dgm:cxn modelId="{A51A562A-5FD3-41BF-94AC-5931547C7BA6}" type="presOf" srcId="{3251E1B0-DDE2-4D30-A775-0092428AC749}" destId="{AD147B54-900D-4899-B3D8-1121961F8F24}" srcOrd="0" destOrd="0" presId="urn:microsoft.com/office/officeart/2005/8/layout/default#1"/>
    <dgm:cxn modelId="{5102FC3C-43D3-4ABF-8527-09748C13BA3B}" type="presParOf" srcId="{E642864D-D43E-4080-98AA-4A198E959947}" destId="{FB114B38-0A0A-4DD2-9FE8-E9C8E72B10CB}" srcOrd="0" destOrd="0" presId="urn:microsoft.com/office/officeart/2005/8/layout/default#1"/>
    <dgm:cxn modelId="{2E0C3909-2B34-4C4E-92CB-EF16D090849D}" type="presParOf" srcId="{E642864D-D43E-4080-98AA-4A198E959947}" destId="{99A68B8A-64FC-42A6-9EEC-1A04BF6C4EDD}" srcOrd="1" destOrd="0" presId="urn:microsoft.com/office/officeart/2005/8/layout/default#1"/>
    <dgm:cxn modelId="{5615D187-4F85-4F50-B4D2-ADC07BF165E0}" type="presParOf" srcId="{E642864D-D43E-4080-98AA-4A198E959947}" destId="{6888618B-BB20-46F8-97A3-C1D9397556B2}" srcOrd="2" destOrd="0" presId="urn:microsoft.com/office/officeart/2005/8/layout/default#1"/>
    <dgm:cxn modelId="{5087EF83-0EED-40E9-8745-D9F1EBC44B6F}" type="presParOf" srcId="{E642864D-D43E-4080-98AA-4A198E959947}" destId="{1CB20C34-0B1D-4F18-9C3C-2DDDBCEFB1B2}" srcOrd="3" destOrd="0" presId="urn:microsoft.com/office/officeart/2005/8/layout/default#1"/>
    <dgm:cxn modelId="{0A109EFA-020D-43DE-8C00-69FAFD7DC5FA}" type="presParOf" srcId="{E642864D-D43E-4080-98AA-4A198E959947}" destId="{786F29A5-F194-4E01-9D28-8CCD50042133}" srcOrd="4" destOrd="0" presId="urn:microsoft.com/office/officeart/2005/8/layout/default#1"/>
    <dgm:cxn modelId="{87463E86-5D5D-437E-9B39-C44ED1282E38}" type="presParOf" srcId="{E642864D-D43E-4080-98AA-4A198E959947}" destId="{1E591109-25AF-4DD3-AE8E-436FD8370CBE}" srcOrd="5" destOrd="0" presId="urn:microsoft.com/office/officeart/2005/8/layout/default#1"/>
    <dgm:cxn modelId="{063096B3-EE91-47AA-9D03-CE9CC072C790}" type="presParOf" srcId="{E642864D-D43E-4080-98AA-4A198E959947}" destId="{F624E50A-2FDC-4468-A071-D26E299B8A85}" srcOrd="6" destOrd="0" presId="urn:microsoft.com/office/officeart/2005/8/layout/default#1"/>
    <dgm:cxn modelId="{A4A4D5AD-1DB9-4861-B5BE-509DDE927D12}" type="presParOf" srcId="{E642864D-D43E-4080-98AA-4A198E959947}" destId="{83698E9B-31B7-4065-B565-9BE875713E8B}" srcOrd="7" destOrd="0" presId="urn:microsoft.com/office/officeart/2005/8/layout/default#1"/>
    <dgm:cxn modelId="{44F7DFB3-53D5-4579-861C-6F7F478727D4}" type="presParOf" srcId="{E642864D-D43E-4080-98AA-4A198E959947}" destId="{AD147B54-900D-4899-B3D8-1121961F8F24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FFF82A9-6047-43A6-93AC-AE762DE1AC0E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89A34623-94AB-4F0B-BC42-1FC422D67C0F}">
      <dgm:prSet phldrT="[Text]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endParaRPr lang="en-ZA" dirty="0"/>
        </a:p>
      </dgm:t>
    </dgm:pt>
    <dgm:pt modelId="{A2A1B8D4-C8A8-4B31-B8B2-714F7D603A7A}" type="parTrans" cxnId="{8F13F87B-4DB2-4433-A438-FF3464CFA249}">
      <dgm:prSet/>
      <dgm:spPr/>
      <dgm:t>
        <a:bodyPr/>
        <a:lstStyle/>
        <a:p>
          <a:endParaRPr lang="en-ZA"/>
        </a:p>
      </dgm:t>
    </dgm:pt>
    <dgm:pt modelId="{B2E147A1-E359-4530-AF66-A111B80274D4}" type="sibTrans" cxnId="{8F13F87B-4DB2-4433-A438-FF3464CFA249}">
      <dgm:prSet/>
      <dgm:spPr/>
      <dgm:t>
        <a:bodyPr/>
        <a:lstStyle/>
        <a:p>
          <a:endParaRPr lang="en-ZA"/>
        </a:p>
      </dgm:t>
    </dgm:pt>
    <dgm:pt modelId="{2BAC21A9-9BF2-48AC-894B-7604B8BACFFE}">
      <dgm:prSet phldrT="[Text]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endParaRPr lang="en-ZA" dirty="0"/>
        </a:p>
      </dgm:t>
    </dgm:pt>
    <dgm:pt modelId="{B5E435BD-E82F-4771-B1F8-1AC0ED5E897C}" type="parTrans" cxnId="{77C28486-5C0B-4F7D-BE3B-7963E64EAA67}">
      <dgm:prSet/>
      <dgm:spPr/>
      <dgm:t>
        <a:bodyPr/>
        <a:lstStyle/>
        <a:p>
          <a:endParaRPr lang="en-ZA"/>
        </a:p>
      </dgm:t>
    </dgm:pt>
    <dgm:pt modelId="{22C7DB94-6901-4CE0-80EF-C9B77465E6DA}" type="sibTrans" cxnId="{77C28486-5C0B-4F7D-BE3B-7963E64EAA67}">
      <dgm:prSet/>
      <dgm:spPr/>
      <dgm:t>
        <a:bodyPr/>
        <a:lstStyle/>
        <a:p>
          <a:endParaRPr lang="en-ZA"/>
        </a:p>
      </dgm:t>
    </dgm:pt>
    <dgm:pt modelId="{EEB285AC-559E-44D2-B456-EABAA3A2B57A}">
      <dgm:prSet phldrT="[Text]"/>
      <dgm:spPr>
        <a:solidFill>
          <a:schemeClr val="accent1">
            <a:hueOff val="0"/>
            <a:satOff val="0"/>
            <a:lumOff val="0"/>
          </a:schemeClr>
        </a:solidFill>
      </dgm:spPr>
      <dgm:t>
        <a:bodyPr/>
        <a:lstStyle/>
        <a:p>
          <a:r>
            <a:rPr lang="en-ZA" dirty="0" smtClean="0"/>
            <a:t>Individual</a:t>
          </a:r>
          <a:endParaRPr lang="en-ZA" dirty="0"/>
        </a:p>
      </dgm:t>
    </dgm:pt>
    <dgm:pt modelId="{1C5C19BC-6603-4A8B-8899-AF335A1462F5}" type="parTrans" cxnId="{F5800D93-E463-49E5-9A24-24CABE678FAB}">
      <dgm:prSet/>
      <dgm:spPr/>
      <dgm:t>
        <a:bodyPr/>
        <a:lstStyle/>
        <a:p>
          <a:endParaRPr lang="en-ZA"/>
        </a:p>
      </dgm:t>
    </dgm:pt>
    <dgm:pt modelId="{4333B5C9-2568-424A-BAD7-D17EB2A732FF}" type="sibTrans" cxnId="{F5800D93-E463-49E5-9A24-24CABE678FAB}">
      <dgm:prSet/>
      <dgm:spPr/>
      <dgm:t>
        <a:bodyPr/>
        <a:lstStyle/>
        <a:p>
          <a:endParaRPr lang="en-ZA"/>
        </a:p>
      </dgm:t>
    </dgm:pt>
    <dgm:pt modelId="{795AA2F0-E549-406C-B53D-932708B64D3F}" type="pres">
      <dgm:prSet presAssocID="{DFFF82A9-6047-43A6-93AC-AE762DE1AC0E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A5E7C6F-41D9-47DC-876B-0EABC31DD853}" type="pres">
      <dgm:prSet presAssocID="{DFFF82A9-6047-43A6-93AC-AE762DE1AC0E}" presName="comp1" presStyleCnt="0"/>
      <dgm:spPr/>
    </dgm:pt>
    <dgm:pt modelId="{9F712C28-72AE-4B7D-8D21-4CB453412FBC}" type="pres">
      <dgm:prSet presAssocID="{DFFF82A9-6047-43A6-93AC-AE762DE1AC0E}" presName="circle1" presStyleLbl="node1" presStyleIdx="0" presStyleCnt="3"/>
      <dgm:spPr/>
      <dgm:t>
        <a:bodyPr/>
        <a:lstStyle/>
        <a:p>
          <a:endParaRPr lang="en-ZA"/>
        </a:p>
      </dgm:t>
    </dgm:pt>
    <dgm:pt modelId="{0932D1FE-3615-4C14-86AF-D74C079962CD}" type="pres">
      <dgm:prSet presAssocID="{DFFF82A9-6047-43A6-93AC-AE762DE1AC0E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227A2F8D-C7D0-4F9F-B289-DC586BA31592}" type="pres">
      <dgm:prSet presAssocID="{DFFF82A9-6047-43A6-93AC-AE762DE1AC0E}" presName="comp2" presStyleCnt="0"/>
      <dgm:spPr/>
    </dgm:pt>
    <dgm:pt modelId="{B304172E-A9A1-456F-9756-C9189A594BEB}" type="pres">
      <dgm:prSet presAssocID="{DFFF82A9-6047-43A6-93AC-AE762DE1AC0E}" presName="circle2" presStyleLbl="node1" presStyleIdx="1" presStyleCnt="3"/>
      <dgm:spPr/>
      <dgm:t>
        <a:bodyPr/>
        <a:lstStyle/>
        <a:p>
          <a:endParaRPr lang="en-ZA"/>
        </a:p>
      </dgm:t>
    </dgm:pt>
    <dgm:pt modelId="{C256F492-88EF-4777-A4FE-6449338C3F9C}" type="pres">
      <dgm:prSet presAssocID="{DFFF82A9-6047-43A6-93AC-AE762DE1AC0E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6400F94D-2666-4C2C-AFCB-D428D1A52658}" type="pres">
      <dgm:prSet presAssocID="{DFFF82A9-6047-43A6-93AC-AE762DE1AC0E}" presName="comp3" presStyleCnt="0"/>
      <dgm:spPr/>
    </dgm:pt>
    <dgm:pt modelId="{B9E39976-CED7-402D-8660-73FBFE931800}" type="pres">
      <dgm:prSet presAssocID="{DFFF82A9-6047-43A6-93AC-AE762DE1AC0E}" presName="circle3" presStyleLbl="node1" presStyleIdx="2" presStyleCnt="3"/>
      <dgm:spPr/>
      <dgm:t>
        <a:bodyPr/>
        <a:lstStyle/>
        <a:p>
          <a:endParaRPr lang="en-ZA"/>
        </a:p>
      </dgm:t>
    </dgm:pt>
    <dgm:pt modelId="{02DC0F38-A6EB-431A-93AE-54AD8AE9EA74}" type="pres">
      <dgm:prSet presAssocID="{DFFF82A9-6047-43A6-93AC-AE762DE1AC0E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</dgm:ptLst>
  <dgm:cxnLst>
    <dgm:cxn modelId="{A86E5CE7-25AA-4964-B25F-174F4CAB3F3C}" type="presOf" srcId="{EEB285AC-559E-44D2-B456-EABAA3A2B57A}" destId="{02DC0F38-A6EB-431A-93AE-54AD8AE9EA74}" srcOrd="1" destOrd="0" presId="urn:microsoft.com/office/officeart/2005/8/layout/venn2"/>
    <dgm:cxn modelId="{E97D3D1C-E730-4BBA-86D3-D40D375A65DB}" type="presOf" srcId="{DFFF82A9-6047-43A6-93AC-AE762DE1AC0E}" destId="{795AA2F0-E549-406C-B53D-932708B64D3F}" srcOrd="0" destOrd="0" presId="urn:microsoft.com/office/officeart/2005/8/layout/venn2"/>
    <dgm:cxn modelId="{F5800D93-E463-49E5-9A24-24CABE678FAB}" srcId="{DFFF82A9-6047-43A6-93AC-AE762DE1AC0E}" destId="{EEB285AC-559E-44D2-B456-EABAA3A2B57A}" srcOrd="2" destOrd="0" parTransId="{1C5C19BC-6603-4A8B-8899-AF335A1462F5}" sibTransId="{4333B5C9-2568-424A-BAD7-D17EB2A732FF}"/>
    <dgm:cxn modelId="{8F13F87B-4DB2-4433-A438-FF3464CFA249}" srcId="{DFFF82A9-6047-43A6-93AC-AE762DE1AC0E}" destId="{89A34623-94AB-4F0B-BC42-1FC422D67C0F}" srcOrd="0" destOrd="0" parTransId="{A2A1B8D4-C8A8-4B31-B8B2-714F7D603A7A}" sibTransId="{B2E147A1-E359-4530-AF66-A111B80274D4}"/>
    <dgm:cxn modelId="{6236A034-C709-4359-81A9-1EE34A887DB0}" type="presOf" srcId="{EEB285AC-559E-44D2-B456-EABAA3A2B57A}" destId="{B9E39976-CED7-402D-8660-73FBFE931800}" srcOrd="0" destOrd="0" presId="urn:microsoft.com/office/officeart/2005/8/layout/venn2"/>
    <dgm:cxn modelId="{EDC41161-D675-48D0-8746-573E95026C07}" type="presOf" srcId="{89A34623-94AB-4F0B-BC42-1FC422D67C0F}" destId="{0932D1FE-3615-4C14-86AF-D74C079962CD}" srcOrd="1" destOrd="0" presId="urn:microsoft.com/office/officeart/2005/8/layout/venn2"/>
    <dgm:cxn modelId="{C29D850E-9A50-4C26-AC30-9157A060F5A1}" type="presOf" srcId="{2BAC21A9-9BF2-48AC-894B-7604B8BACFFE}" destId="{B304172E-A9A1-456F-9756-C9189A594BEB}" srcOrd="0" destOrd="0" presId="urn:microsoft.com/office/officeart/2005/8/layout/venn2"/>
    <dgm:cxn modelId="{E7008857-8B4D-4BF0-B635-9E2031E0D56A}" type="presOf" srcId="{89A34623-94AB-4F0B-BC42-1FC422D67C0F}" destId="{9F712C28-72AE-4B7D-8D21-4CB453412FBC}" srcOrd="0" destOrd="0" presId="urn:microsoft.com/office/officeart/2005/8/layout/venn2"/>
    <dgm:cxn modelId="{A19D0D77-AD3B-4292-90EA-D976E1708A7F}" type="presOf" srcId="{2BAC21A9-9BF2-48AC-894B-7604B8BACFFE}" destId="{C256F492-88EF-4777-A4FE-6449338C3F9C}" srcOrd="1" destOrd="0" presId="urn:microsoft.com/office/officeart/2005/8/layout/venn2"/>
    <dgm:cxn modelId="{77C28486-5C0B-4F7D-BE3B-7963E64EAA67}" srcId="{DFFF82A9-6047-43A6-93AC-AE762DE1AC0E}" destId="{2BAC21A9-9BF2-48AC-894B-7604B8BACFFE}" srcOrd="1" destOrd="0" parTransId="{B5E435BD-E82F-4771-B1F8-1AC0ED5E897C}" sibTransId="{22C7DB94-6901-4CE0-80EF-C9B77465E6DA}"/>
    <dgm:cxn modelId="{A9132A95-D569-4A84-B721-BA4A1EEF8375}" type="presParOf" srcId="{795AA2F0-E549-406C-B53D-932708B64D3F}" destId="{7A5E7C6F-41D9-47DC-876B-0EABC31DD853}" srcOrd="0" destOrd="0" presId="urn:microsoft.com/office/officeart/2005/8/layout/venn2"/>
    <dgm:cxn modelId="{D968AC0C-D055-4979-BDDC-3B3F01B71ADD}" type="presParOf" srcId="{7A5E7C6F-41D9-47DC-876B-0EABC31DD853}" destId="{9F712C28-72AE-4B7D-8D21-4CB453412FBC}" srcOrd="0" destOrd="0" presId="urn:microsoft.com/office/officeart/2005/8/layout/venn2"/>
    <dgm:cxn modelId="{7963707A-6C22-4C5A-B890-8F8BCB0BD924}" type="presParOf" srcId="{7A5E7C6F-41D9-47DC-876B-0EABC31DD853}" destId="{0932D1FE-3615-4C14-86AF-D74C079962CD}" srcOrd="1" destOrd="0" presId="urn:microsoft.com/office/officeart/2005/8/layout/venn2"/>
    <dgm:cxn modelId="{D9EAEAFF-7550-483E-AA06-04958FBCFC84}" type="presParOf" srcId="{795AA2F0-E549-406C-B53D-932708B64D3F}" destId="{227A2F8D-C7D0-4F9F-B289-DC586BA31592}" srcOrd="1" destOrd="0" presId="urn:microsoft.com/office/officeart/2005/8/layout/venn2"/>
    <dgm:cxn modelId="{DE4FCFFD-153E-40D5-8DF2-6F44C0A8CE6B}" type="presParOf" srcId="{227A2F8D-C7D0-4F9F-B289-DC586BA31592}" destId="{B304172E-A9A1-456F-9756-C9189A594BEB}" srcOrd="0" destOrd="0" presId="urn:microsoft.com/office/officeart/2005/8/layout/venn2"/>
    <dgm:cxn modelId="{C40D9CDC-B4A1-4195-9E8D-967F0058D4F3}" type="presParOf" srcId="{227A2F8D-C7D0-4F9F-B289-DC586BA31592}" destId="{C256F492-88EF-4777-A4FE-6449338C3F9C}" srcOrd="1" destOrd="0" presId="urn:microsoft.com/office/officeart/2005/8/layout/venn2"/>
    <dgm:cxn modelId="{F8050617-2117-4315-8B53-1E244F7A2443}" type="presParOf" srcId="{795AA2F0-E549-406C-B53D-932708B64D3F}" destId="{6400F94D-2666-4C2C-AFCB-D428D1A52658}" srcOrd="2" destOrd="0" presId="urn:microsoft.com/office/officeart/2005/8/layout/venn2"/>
    <dgm:cxn modelId="{59A2E539-BD00-4A7F-9FAE-DDBFA49FBEF1}" type="presParOf" srcId="{6400F94D-2666-4C2C-AFCB-D428D1A52658}" destId="{B9E39976-CED7-402D-8660-73FBFE931800}" srcOrd="0" destOrd="0" presId="urn:microsoft.com/office/officeart/2005/8/layout/venn2"/>
    <dgm:cxn modelId="{04896CFD-EA90-4A8A-9136-3BDA83DAABD2}" type="presParOf" srcId="{6400F94D-2666-4C2C-AFCB-D428D1A52658}" destId="{02DC0F38-A6EB-431A-93AE-54AD8AE9EA74}" srcOrd="1" destOrd="0" presId="urn:microsoft.com/office/officeart/2005/8/layout/venn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EA6A79-71A3-4A48-B579-A2F45D97F04D}">
      <dsp:nvSpPr>
        <dsp:cNvPr id="0" name=""/>
        <dsp:cNvSpPr/>
      </dsp:nvSpPr>
      <dsp:spPr>
        <a:xfrm>
          <a:off x="10355" y="0"/>
          <a:ext cx="261193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4400" kern="1200" dirty="0" smtClean="0"/>
            <a:t>Cultural</a:t>
          </a:r>
          <a:endParaRPr lang="en-ZA" sz="4400" kern="1200" dirty="0"/>
        </a:p>
      </dsp:txBody>
      <dsp:txXfrm>
        <a:off x="10355" y="0"/>
        <a:ext cx="2611933" cy="1357788"/>
      </dsp:txXfrm>
    </dsp:sp>
    <dsp:sp modelId="{7612D773-E1C5-4F5B-B891-622335B283AE}">
      <dsp:nvSpPr>
        <dsp:cNvPr id="0" name=""/>
        <dsp:cNvSpPr/>
      </dsp:nvSpPr>
      <dsp:spPr>
        <a:xfrm>
          <a:off x="262197" y="1357788"/>
          <a:ext cx="2089546" cy="29418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 smtClean="0"/>
            <a:t>Philosophy of openness.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 smtClean="0"/>
            <a:t>Altruism</a:t>
          </a:r>
          <a:endParaRPr lang="en-ZA" sz="1800" kern="1200" dirty="0"/>
        </a:p>
      </dsp:txBody>
      <dsp:txXfrm>
        <a:off x="323398" y="1418989"/>
        <a:ext cx="1967144" cy="2819473"/>
      </dsp:txXfrm>
    </dsp:sp>
    <dsp:sp modelId="{012B8BEE-B5E4-4F20-B873-D3C3B48A5ACE}">
      <dsp:nvSpPr>
        <dsp:cNvPr id="0" name=""/>
        <dsp:cNvSpPr/>
      </dsp:nvSpPr>
      <dsp:spPr>
        <a:xfrm>
          <a:off x="2808833" y="0"/>
          <a:ext cx="261193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4400" kern="1200" dirty="0" smtClean="0"/>
            <a:t>Structural</a:t>
          </a:r>
          <a:endParaRPr lang="en-ZA" sz="4400" kern="1200" dirty="0"/>
        </a:p>
      </dsp:txBody>
      <dsp:txXfrm>
        <a:off x="2808833" y="0"/>
        <a:ext cx="2611933" cy="1357788"/>
      </dsp:txXfrm>
    </dsp:sp>
    <dsp:sp modelId="{5513F012-11CB-41F5-9D83-42FB589BD8E2}">
      <dsp:nvSpPr>
        <dsp:cNvPr id="0" name=""/>
        <dsp:cNvSpPr/>
      </dsp:nvSpPr>
      <dsp:spPr>
        <a:xfrm>
          <a:off x="3070026" y="1358175"/>
          <a:ext cx="2089546" cy="8891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 smtClean="0"/>
            <a:t>Technical-affordances of the internet</a:t>
          </a:r>
          <a:endParaRPr lang="en-ZA" sz="1800" kern="1200" dirty="0"/>
        </a:p>
      </dsp:txBody>
      <dsp:txXfrm>
        <a:off x="3096069" y="1384218"/>
        <a:ext cx="2037460" cy="837084"/>
      </dsp:txXfrm>
    </dsp:sp>
    <dsp:sp modelId="{C7F9D226-0DE5-44D4-8A3A-8F0A3FCFC765}">
      <dsp:nvSpPr>
        <dsp:cNvPr id="0" name=""/>
        <dsp:cNvSpPr/>
      </dsp:nvSpPr>
      <dsp:spPr>
        <a:xfrm>
          <a:off x="3070026" y="2384141"/>
          <a:ext cx="2089546" cy="8891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 smtClean="0"/>
            <a:t>Financial-models</a:t>
          </a:r>
          <a:endParaRPr lang="en-ZA" sz="1800" kern="1200" dirty="0"/>
        </a:p>
      </dsp:txBody>
      <dsp:txXfrm>
        <a:off x="3096069" y="2410184"/>
        <a:ext cx="2037460" cy="837084"/>
      </dsp:txXfrm>
    </dsp:sp>
    <dsp:sp modelId="{8158D78C-FC68-4B98-A401-CEB2B55686F9}">
      <dsp:nvSpPr>
        <dsp:cNvPr id="0" name=""/>
        <dsp:cNvSpPr/>
      </dsp:nvSpPr>
      <dsp:spPr>
        <a:xfrm>
          <a:off x="3070026" y="3410107"/>
          <a:ext cx="2089546" cy="8891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 smtClean="0"/>
            <a:t>Legal-alternate copyright  licensing</a:t>
          </a:r>
          <a:endParaRPr lang="en-ZA" sz="1800" kern="1200" dirty="0"/>
        </a:p>
      </dsp:txBody>
      <dsp:txXfrm>
        <a:off x="3096069" y="3436150"/>
        <a:ext cx="2037460" cy="837084"/>
      </dsp:txXfrm>
    </dsp:sp>
    <dsp:sp modelId="{C39849DE-325B-4A38-93AE-E0B930F6A1FF}">
      <dsp:nvSpPr>
        <dsp:cNvPr id="0" name=""/>
        <dsp:cNvSpPr/>
      </dsp:nvSpPr>
      <dsp:spPr>
        <a:xfrm>
          <a:off x="5616661" y="0"/>
          <a:ext cx="261193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4400" kern="1200" dirty="0" smtClean="0"/>
            <a:t>Individual</a:t>
          </a:r>
          <a:endParaRPr lang="en-ZA" sz="4400" kern="1200" dirty="0"/>
        </a:p>
      </dsp:txBody>
      <dsp:txXfrm>
        <a:off x="5616661" y="0"/>
        <a:ext cx="2611933" cy="1357788"/>
      </dsp:txXfrm>
    </dsp:sp>
    <dsp:sp modelId="{A9298B33-2DC9-449E-9653-9EC05CF9D727}">
      <dsp:nvSpPr>
        <dsp:cNvPr id="0" name=""/>
        <dsp:cNvSpPr/>
      </dsp:nvSpPr>
      <dsp:spPr>
        <a:xfrm>
          <a:off x="5877855" y="1359114"/>
          <a:ext cx="2089546" cy="13646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 smtClean="0"/>
            <a:t>Pedagogy</a:t>
          </a:r>
          <a:endParaRPr lang="en-ZA" sz="1800" kern="1200" dirty="0"/>
        </a:p>
      </dsp:txBody>
      <dsp:txXfrm>
        <a:off x="5917824" y="1399083"/>
        <a:ext cx="2009608" cy="1284701"/>
      </dsp:txXfrm>
    </dsp:sp>
    <dsp:sp modelId="{86FE746C-DD42-4F2A-8A03-2802D86F04AD}">
      <dsp:nvSpPr>
        <dsp:cNvPr id="0" name=""/>
        <dsp:cNvSpPr/>
      </dsp:nvSpPr>
      <dsp:spPr>
        <a:xfrm>
          <a:off x="5877855" y="2933699"/>
          <a:ext cx="2089546" cy="13646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 smtClean="0"/>
            <a:t>Quality</a:t>
          </a:r>
          <a:endParaRPr lang="en-ZA" sz="1800" kern="1200" dirty="0"/>
        </a:p>
      </dsp:txBody>
      <dsp:txXfrm>
        <a:off x="5917824" y="2973668"/>
        <a:ext cx="2009608" cy="12847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EA6A79-71A3-4A48-B579-A2F45D97F04D}">
      <dsp:nvSpPr>
        <dsp:cNvPr id="0" name=""/>
        <dsp:cNvSpPr/>
      </dsp:nvSpPr>
      <dsp:spPr>
        <a:xfrm>
          <a:off x="1004" y="0"/>
          <a:ext cx="261193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4400" kern="1200" dirty="0" smtClean="0"/>
            <a:t>Cultural</a:t>
          </a:r>
          <a:endParaRPr lang="en-ZA" sz="4400" kern="1200" dirty="0"/>
        </a:p>
      </dsp:txBody>
      <dsp:txXfrm>
        <a:off x="1004" y="0"/>
        <a:ext cx="2611933" cy="1357788"/>
      </dsp:txXfrm>
    </dsp:sp>
    <dsp:sp modelId="{7612D773-E1C5-4F5B-B891-622335B283AE}">
      <dsp:nvSpPr>
        <dsp:cNvPr id="0" name=""/>
        <dsp:cNvSpPr/>
      </dsp:nvSpPr>
      <dsp:spPr>
        <a:xfrm>
          <a:off x="262197" y="1357788"/>
          <a:ext cx="2089546" cy="29418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 smtClean="0"/>
            <a:t>Philosophy of openness.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 smtClean="0"/>
            <a:t>Altruism</a:t>
          </a:r>
          <a:endParaRPr lang="en-ZA" sz="1800" kern="1200" dirty="0"/>
        </a:p>
      </dsp:txBody>
      <dsp:txXfrm>
        <a:off x="323398" y="1418989"/>
        <a:ext cx="1967144" cy="2819473"/>
      </dsp:txXfrm>
    </dsp:sp>
    <dsp:sp modelId="{012B8BEE-B5E4-4F20-B873-D3C3B48A5ACE}">
      <dsp:nvSpPr>
        <dsp:cNvPr id="0" name=""/>
        <dsp:cNvSpPr/>
      </dsp:nvSpPr>
      <dsp:spPr>
        <a:xfrm>
          <a:off x="2808833" y="0"/>
          <a:ext cx="261193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4400" kern="1200" dirty="0" smtClean="0"/>
            <a:t>Structural</a:t>
          </a:r>
          <a:endParaRPr lang="en-ZA" sz="4400" kern="1200" dirty="0"/>
        </a:p>
      </dsp:txBody>
      <dsp:txXfrm>
        <a:off x="2808833" y="0"/>
        <a:ext cx="2611933" cy="1357788"/>
      </dsp:txXfrm>
    </dsp:sp>
    <dsp:sp modelId="{5513F012-11CB-41F5-9D83-42FB589BD8E2}">
      <dsp:nvSpPr>
        <dsp:cNvPr id="0" name=""/>
        <dsp:cNvSpPr/>
      </dsp:nvSpPr>
      <dsp:spPr>
        <a:xfrm>
          <a:off x="3070026" y="1358175"/>
          <a:ext cx="2089546" cy="8891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 smtClean="0"/>
            <a:t>Technical-affordances of the internet</a:t>
          </a:r>
          <a:endParaRPr lang="en-ZA" sz="1800" kern="1200" dirty="0"/>
        </a:p>
      </dsp:txBody>
      <dsp:txXfrm>
        <a:off x="3096069" y="1384218"/>
        <a:ext cx="2037460" cy="837084"/>
      </dsp:txXfrm>
    </dsp:sp>
    <dsp:sp modelId="{C7F9D226-0DE5-44D4-8A3A-8F0A3FCFC765}">
      <dsp:nvSpPr>
        <dsp:cNvPr id="0" name=""/>
        <dsp:cNvSpPr/>
      </dsp:nvSpPr>
      <dsp:spPr>
        <a:xfrm>
          <a:off x="3070026" y="2384141"/>
          <a:ext cx="2089546" cy="8891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 smtClean="0"/>
            <a:t>Financial-models</a:t>
          </a:r>
          <a:endParaRPr lang="en-ZA" sz="1800" kern="1200" dirty="0"/>
        </a:p>
      </dsp:txBody>
      <dsp:txXfrm>
        <a:off x="3096069" y="2410184"/>
        <a:ext cx="2037460" cy="837084"/>
      </dsp:txXfrm>
    </dsp:sp>
    <dsp:sp modelId="{8158D78C-FC68-4B98-A401-CEB2B55686F9}">
      <dsp:nvSpPr>
        <dsp:cNvPr id="0" name=""/>
        <dsp:cNvSpPr/>
      </dsp:nvSpPr>
      <dsp:spPr>
        <a:xfrm>
          <a:off x="3070026" y="3410107"/>
          <a:ext cx="2089546" cy="8891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 smtClean="0"/>
            <a:t>Legal-alternate copyright  licensing</a:t>
          </a:r>
          <a:endParaRPr lang="en-ZA" sz="1800" kern="1200" dirty="0"/>
        </a:p>
      </dsp:txBody>
      <dsp:txXfrm>
        <a:off x="3096069" y="3436150"/>
        <a:ext cx="2037460" cy="837084"/>
      </dsp:txXfrm>
    </dsp:sp>
    <dsp:sp modelId="{C39849DE-325B-4A38-93AE-E0B930F6A1FF}">
      <dsp:nvSpPr>
        <dsp:cNvPr id="0" name=""/>
        <dsp:cNvSpPr/>
      </dsp:nvSpPr>
      <dsp:spPr>
        <a:xfrm>
          <a:off x="5616661" y="0"/>
          <a:ext cx="261193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4400" kern="1200" dirty="0" smtClean="0"/>
            <a:t>Individual</a:t>
          </a:r>
          <a:endParaRPr lang="en-ZA" sz="4400" kern="1200" dirty="0"/>
        </a:p>
      </dsp:txBody>
      <dsp:txXfrm>
        <a:off x="5616661" y="0"/>
        <a:ext cx="2611933" cy="1357788"/>
      </dsp:txXfrm>
    </dsp:sp>
    <dsp:sp modelId="{A9298B33-2DC9-449E-9653-9EC05CF9D727}">
      <dsp:nvSpPr>
        <dsp:cNvPr id="0" name=""/>
        <dsp:cNvSpPr/>
      </dsp:nvSpPr>
      <dsp:spPr>
        <a:xfrm>
          <a:off x="5877855" y="1359114"/>
          <a:ext cx="2089546" cy="13646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 smtClean="0"/>
            <a:t>Pedagogy</a:t>
          </a:r>
          <a:endParaRPr lang="en-ZA" sz="1800" kern="1200" dirty="0"/>
        </a:p>
      </dsp:txBody>
      <dsp:txXfrm>
        <a:off x="5917824" y="1399083"/>
        <a:ext cx="2009608" cy="1284701"/>
      </dsp:txXfrm>
    </dsp:sp>
    <dsp:sp modelId="{86FE746C-DD42-4F2A-8A03-2802D86F04AD}">
      <dsp:nvSpPr>
        <dsp:cNvPr id="0" name=""/>
        <dsp:cNvSpPr/>
      </dsp:nvSpPr>
      <dsp:spPr>
        <a:xfrm>
          <a:off x="5877855" y="2933699"/>
          <a:ext cx="2089546" cy="13646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800" kern="1200" dirty="0" smtClean="0"/>
            <a:t>Quality</a:t>
          </a:r>
          <a:endParaRPr lang="en-ZA" sz="1800" kern="1200" dirty="0"/>
        </a:p>
      </dsp:txBody>
      <dsp:txXfrm>
        <a:off x="5917824" y="2973668"/>
        <a:ext cx="2009608" cy="12847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114B38-0A0A-4DD2-9FE8-E9C8E72B10CB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900" kern="1200" dirty="0" smtClean="0"/>
            <a:t>Increasing demand for education and insufficient institutions</a:t>
          </a:r>
          <a:endParaRPr lang="en-ZA" sz="1900" kern="1200" dirty="0"/>
        </a:p>
      </dsp:txBody>
      <dsp:txXfrm>
        <a:off x="0" y="591343"/>
        <a:ext cx="2571749" cy="1543050"/>
      </dsp:txXfrm>
    </dsp:sp>
    <dsp:sp modelId="{6888618B-BB20-46F8-97A3-C1D9397556B2}">
      <dsp:nvSpPr>
        <dsp:cNvPr id="0" name=""/>
        <dsp:cNvSpPr/>
      </dsp:nvSpPr>
      <dsp:spPr>
        <a:xfrm>
          <a:off x="2828924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900" kern="1200" dirty="0" smtClean="0"/>
            <a:t>Increasing cost of Higher education and text books</a:t>
          </a:r>
          <a:endParaRPr lang="en-ZA" sz="1900" kern="1200" dirty="0"/>
        </a:p>
      </dsp:txBody>
      <dsp:txXfrm>
        <a:off x="2828924" y="591343"/>
        <a:ext cx="2571749" cy="1543050"/>
      </dsp:txXfrm>
    </dsp:sp>
    <dsp:sp modelId="{786F29A5-F194-4E01-9D28-8CCD50042133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900" kern="1200" dirty="0" smtClean="0"/>
            <a:t>Increasing Competition</a:t>
          </a:r>
          <a:endParaRPr lang="en-ZA" sz="1900" kern="1200" dirty="0"/>
        </a:p>
      </dsp:txBody>
      <dsp:txXfrm>
        <a:off x="5657849" y="591343"/>
        <a:ext cx="2571749" cy="1543050"/>
      </dsp:txXfrm>
    </dsp:sp>
    <dsp:sp modelId="{F624E50A-2FDC-4468-A071-D26E299B8A85}">
      <dsp:nvSpPr>
        <dsp:cNvPr id="0" name=""/>
        <dsp:cNvSpPr/>
      </dsp:nvSpPr>
      <dsp:spPr>
        <a:xfrm>
          <a:off x="1414462" y="2391569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900" kern="1200" dirty="0" smtClean="0"/>
            <a:t>Variable quality in teaching</a:t>
          </a:r>
          <a:endParaRPr lang="en-ZA" sz="1900" kern="1200" dirty="0"/>
        </a:p>
      </dsp:txBody>
      <dsp:txXfrm>
        <a:off x="1414462" y="2391569"/>
        <a:ext cx="2571749" cy="1543050"/>
      </dsp:txXfrm>
    </dsp:sp>
    <dsp:sp modelId="{AD147B54-900D-4899-B3D8-1121961F8F24}">
      <dsp:nvSpPr>
        <dsp:cNvPr id="0" name=""/>
        <dsp:cNvSpPr/>
      </dsp:nvSpPr>
      <dsp:spPr>
        <a:xfrm>
          <a:off x="4243387" y="2391569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900" kern="1200" dirty="0" smtClean="0"/>
            <a:t>Asymmetries of power and wealth and curriculum from the Global North favoured over the Global south </a:t>
          </a:r>
          <a:endParaRPr lang="en-ZA" sz="1900" kern="1200" dirty="0"/>
        </a:p>
      </dsp:txBody>
      <dsp:txXfrm>
        <a:off x="4243387" y="2391569"/>
        <a:ext cx="2571749" cy="15430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712C28-72AE-4B7D-8D21-4CB453412FBC}">
      <dsp:nvSpPr>
        <dsp:cNvPr id="0" name=""/>
        <dsp:cNvSpPr/>
      </dsp:nvSpPr>
      <dsp:spPr>
        <a:xfrm>
          <a:off x="500221" y="0"/>
          <a:ext cx="1928356" cy="1928356"/>
        </a:xfrm>
        <a:prstGeom prst="ellipse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ZA" sz="1000" kern="1200" dirty="0"/>
        </a:p>
      </dsp:txBody>
      <dsp:txXfrm>
        <a:off x="1127419" y="96417"/>
        <a:ext cx="673960" cy="289253"/>
      </dsp:txXfrm>
    </dsp:sp>
    <dsp:sp modelId="{B304172E-A9A1-456F-9756-C9189A594BEB}">
      <dsp:nvSpPr>
        <dsp:cNvPr id="0" name=""/>
        <dsp:cNvSpPr/>
      </dsp:nvSpPr>
      <dsp:spPr>
        <a:xfrm>
          <a:off x="741266" y="482089"/>
          <a:ext cx="1446267" cy="1446267"/>
        </a:xfrm>
        <a:prstGeom prst="ellipse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ZA" sz="900" kern="1200" dirty="0"/>
        </a:p>
      </dsp:txBody>
      <dsp:txXfrm>
        <a:off x="1127419" y="572480"/>
        <a:ext cx="673960" cy="271175"/>
      </dsp:txXfrm>
    </dsp:sp>
    <dsp:sp modelId="{B9E39976-CED7-402D-8660-73FBFE931800}">
      <dsp:nvSpPr>
        <dsp:cNvPr id="0" name=""/>
        <dsp:cNvSpPr/>
      </dsp:nvSpPr>
      <dsp:spPr>
        <a:xfrm>
          <a:off x="982310" y="964178"/>
          <a:ext cx="964178" cy="964178"/>
        </a:xfrm>
        <a:prstGeom prst="ellipse">
          <a:avLst/>
        </a:prstGeom>
        <a:solidFill>
          <a:schemeClr val="accent1">
            <a:hueOff val="0"/>
            <a:satOff val="0"/>
            <a:lum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000" kern="1200" dirty="0" smtClean="0"/>
            <a:t>Individual</a:t>
          </a:r>
          <a:endParaRPr lang="en-ZA" sz="1000" kern="1200" dirty="0"/>
        </a:p>
      </dsp:txBody>
      <dsp:txXfrm>
        <a:off x="1123511" y="1205223"/>
        <a:ext cx="681777" cy="4820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3AD76-40A2-4A88-B0AD-005B9559BEAB}" type="datetimeFigureOut">
              <a:rPr lang="en-ZA" smtClean="0"/>
              <a:t>2014/03/14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A4263-428A-4D97-9D9C-90D61CB3A83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33772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GB" dirty="0" smtClean="0"/>
              <a:t>What is the meaning of “open” in education? </a:t>
            </a:r>
          </a:p>
          <a:p>
            <a:pPr fontAlgn="base"/>
            <a:r>
              <a:rPr lang="en-GB" dirty="0" smtClean="0"/>
              <a:t>Open in the sense that there is access to education </a:t>
            </a:r>
            <a:r>
              <a:rPr lang="en-GB" dirty="0" err="1" smtClean="0"/>
              <a:t>eg</a:t>
            </a:r>
            <a:r>
              <a:rPr lang="en-GB" dirty="0" smtClean="0"/>
              <a:t>. The Open University in the UK. It is not free but anyone can sign up.</a:t>
            </a:r>
          </a:p>
          <a:p>
            <a:pPr fontAlgn="base"/>
            <a:r>
              <a:rPr lang="en-GB" dirty="0" smtClean="0"/>
              <a:t>Open education and OER are taking this further to mean access and free</a:t>
            </a:r>
          </a:p>
          <a:p>
            <a:pPr fontAlgn="base"/>
            <a:r>
              <a:rPr lang="en-GB" dirty="0" smtClean="0"/>
              <a:t>Massively open online courses (MOOCs) are accessible to everyone, not always free and many materials are copyrighted and closed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63E05-114F-4E6D-958A-8D94333ECD64}" type="slidenum">
              <a:rPr lang="en-ZA" smtClean="0"/>
              <a:pPr/>
              <a:t>3</a:t>
            </a:fld>
            <a:endParaRPr lang="en-Z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3C1D9-C538-4104-BF13-713C7B5AE100}" type="slidenum">
              <a:rPr lang="en-ZA" smtClean="0"/>
              <a:pPr/>
              <a:t>19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726424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EDUCATOR AWARD</a:t>
            </a:r>
            <a:r>
              <a:rPr lang="en-ZA" dirty="0" smtClean="0"/>
              <a:t/>
            </a:r>
            <a:br>
              <a:rPr lang="en-ZA" dirty="0" smtClean="0"/>
            </a:br>
            <a:r>
              <a:rPr lang="en-Z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Educator award recognizes an educator who actively develops and/or uses open educational resources in creative and significant ways over a sustained period of time.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A4263-428A-4D97-9D9C-90D61CB3A831}" type="slidenum">
              <a:rPr lang="en-ZA" smtClean="0"/>
              <a:t>22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295764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 indent="-342900">
              <a:lnSpc>
                <a:spcPct val="95000"/>
              </a:lnSpc>
              <a:buClr>
                <a:srgbClr val="003300"/>
              </a:buClr>
              <a:buSzPct val="100000"/>
              <a:buFontTx/>
              <a:buChar char="•"/>
            </a:pPr>
            <a:r>
              <a:rPr lang="en-US" sz="2100" dirty="0" smtClean="0">
                <a:solidFill>
                  <a:srgbClr val="003300"/>
                </a:solidFill>
                <a:latin typeface="Arial" charset="0"/>
              </a:rPr>
              <a:t>The Open Source Software movement led the way in showcasing the value of openness and the </a:t>
            </a:r>
            <a:r>
              <a:rPr lang="en-US" sz="2200" dirty="0" smtClean="0">
                <a:solidFill>
                  <a:srgbClr val="000000"/>
                </a:solidFill>
                <a:latin typeface="Arial" charset="0"/>
              </a:rPr>
              <a:t>‘</a:t>
            </a:r>
            <a:r>
              <a:rPr lang="en-US" sz="3100" dirty="0" smtClean="0">
                <a:solidFill>
                  <a:srgbClr val="000000"/>
                </a:solidFill>
                <a:latin typeface="Arial" charset="0"/>
              </a:rPr>
              <a:t>architecture of participation</a:t>
            </a:r>
            <a:r>
              <a:rPr lang="en-US" sz="2200" dirty="0" smtClean="0">
                <a:solidFill>
                  <a:srgbClr val="000000"/>
                </a:solidFill>
                <a:latin typeface="Arial" charset="0"/>
              </a:rPr>
              <a:t>’ 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(O’Reilly 2003)</a:t>
            </a:r>
            <a:endParaRPr lang="en-US" dirty="0" smtClean="0"/>
          </a:p>
          <a:p>
            <a:pPr lvl="1" indent="-342900">
              <a:lnSpc>
                <a:spcPct val="95000"/>
              </a:lnSpc>
              <a:buClr>
                <a:srgbClr val="003300"/>
              </a:buClr>
              <a:buSzPct val="100000"/>
              <a:buFontTx/>
              <a:buChar char="•"/>
            </a:pPr>
            <a:r>
              <a:rPr lang="en-US" sz="2100" dirty="0" smtClean="0">
                <a:solidFill>
                  <a:srgbClr val="003300"/>
                </a:solidFill>
                <a:latin typeface="Arial" charset="0"/>
              </a:rPr>
              <a:t>OER is based on the philosophical view of ‘knowledge as a </a:t>
            </a:r>
            <a:r>
              <a:rPr lang="en-US" sz="3100" dirty="0" smtClean="0">
                <a:solidFill>
                  <a:srgbClr val="003300"/>
                </a:solidFill>
                <a:latin typeface="Arial" charset="0"/>
              </a:rPr>
              <a:t>collective social product </a:t>
            </a:r>
            <a:r>
              <a:rPr lang="en-US" sz="2100" dirty="0" smtClean="0">
                <a:solidFill>
                  <a:srgbClr val="003300"/>
                </a:solidFill>
                <a:latin typeface="Arial" charset="0"/>
              </a:rPr>
              <a:t>and the desirability of making it a social property’ </a:t>
            </a:r>
            <a:r>
              <a:rPr lang="en-US" sz="1600" dirty="0" smtClean="0">
                <a:solidFill>
                  <a:srgbClr val="003300"/>
                </a:solidFill>
                <a:latin typeface="Arial" charset="0"/>
              </a:rPr>
              <a:t>(Prasad &amp; </a:t>
            </a:r>
            <a:r>
              <a:rPr lang="en-US" sz="1600" dirty="0" err="1" smtClean="0">
                <a:solidFill>
                  <a:srgbClr val="003300"/>
                </a:solidFill>
                <a:latin typeface="Arial" charset="0"/>
              </a:rPr>
              <a:t>Ambedkar</a:t>
            </a:r>
            <a:r>
              <a:rPr lang="en-US" sz="1600" dirty="0" smtClean="0">
                <a:solidFill>
                  <a:srgbClr val="003300"/>
                </a:solidFill>
                <a:latin typeface="Arial" charset="0"/>
              </a:rPr>
              <a:t> cited in </a:t>
            </a:r>
            <a:r>
              <a:rPr lang="en-US" sz="1600" dirty="0" err="1" smtClean="0">
                <a:solidFill>
                  <a:srgbClr val="003300"/>
                </a:solidFill>
                <a:latin typeface="Arial" charset="0"/>
              </a:rPr>
              <a:t>Downes</a:t>
            </a:r>
            <a:r>
              <a:rPr lang="en-US" sz="1600" dirty="0" smtClean="0">
                <a:solidFill>
                  <a:srgbClr val="003300"/>
                </a:solidFill>
                <a:latin typeface="Arial" charset="0"/>
              </a:rPr>
              <a:t> 2007:1)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63E05-114F-4E6D-958A-8D94333ECD64}" type="slidenum">
              <a:rPr lang="en-ZA" smtClean="0"/>
              <a:pPr/>
              <a:t>25</a:t>
            </a:fld>
            <a:endParaRPr lang="en-Z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003300"/>
                </a:solidFill>
                <a:latin typeface="Arial" charset="0"/>
              </a:rPr>
              <a:t>OER is premised on the simple and powerful idea that the world’s knowledge is a public good and that </a:t>
            </a:r>
            <a:r>
              <a:rPr lang="en-US" sz="2400" b="1" dirty="0" smtClean="0">
                <a:solidFill>
                  <a:srgbClr val="003300"/>
                </a:solidFill>
                <a:latin typeface="Arial" charset="0"/>
              </a:rPr>
              <a:t>technology in general and the World Wide Web </a:t>
            </a:r>
            <a:r>
              <a:rPr lang="en-US" sz="2400" dirty="0" smtClean="0">
                <a:solidFill>
                  <a:srgbClr val="003300"/>
                </a:solidFill>
                <a:latin typeface="Arial" charset="0"/>
              </a:rPr>
              <a:t>in particular provides an extraordinary opportunity for everyone to share, use, and reuse knowledge’ (Hewlett Foundation</a:t>
            </a:r>
            <a:r>
              <a:rPr lang="en-US" sz="1200" dirty="0" smtClean="0">
                <a:solidFill>
                  <a:srgbClr val="003300"/>
                </a:solidFill>
                <a:latin typeface="Arial" charset="0"/>
              </a:rPr>
              <a:t>)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63E05-114F-4E6D-958A-8D94333ECD64}" type="slidenum">
              <a:rPr lang="en-ZA" smtClean="0"/>
              <a:pPr/>
              <a:t>26</a:t>
            </a:fld>
            <a:endParaRPr lang="en-Z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 b="1" dirty="0" smtClean="0">
                <a:solidFill>
                  <a:srgbClr val="000000"/>
                </a:solidFill>
                <a:latin typeface="Arial" charset="0"/>
              </a:rPr>
              <a:t>Donor funding </a:t>
            </a:r>
            <a:r>
              <a:rPr lang="en-US" sz="3600" dirty="0" smtClean="0">
                <a:solidFill>
                  <a:srgbClr val="000000"/>
                </a:solidFill>
                <a:latin typeface="Arial" charset="0"/>
              </a:rPr>
              <a:t>– e.g. Hewlett Foundation</a:t>
            </a:r>
            <a:endParaRPr lang="en-US" dirty="0" smtClean="0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 b="1" dirty="0" smtClean="0">
                <a:solidFill>
                  <a:srgbClr val="000000"/>
                </a:solidFill>
                <a:latin typeface="Arial" charset="0"/>
              </a:rPr>
              <a:t>Marketing budget </a:t>
            </a:r>
            <a:r>
              <a:rPr lang="en-US" sz="3600" dirty="0" smtClean="0">
                <a:solidFill>
                  <a:srgbClr val="000000"/>
                </a:solidFill>
                <a:latin typeface="Arial" charset="0"/>
              </a:rPr>
              <a:t>– e.g. Open University</a:t>
            </a:r>
            <a:endParaRPr lang="en-US" dirty="0" smtClean="0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 b="1" dirty="0" smtClean="0">
                <a:solidFill>
                  <a:srgbClr val="000000"/>
                </a:solidFill>
                <a:latin typeface="Arial" charset="0"/>
              </a:rPr>
              <a:t>Commission</a:t>
            </a:r>
            <a:r>
              <a:rPr lang="en-US" sz="3600" dirty="0" smtClean="0">
                <a:solidFill>
                  <a:srgbClr val="000000"/>
                </a:solidFill>
                <a:latin typeface="Arial" charset="0"/>
              </a:rPr>
              <a:t> – e.g. MIT and Amazon</a:t>
            </a:r>
            <a:endParaRPr lang="en-US" dirty="0" smtClean="0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 b="1" dirty="0" smtClean="0">
                <a:solidFill>
                  <a:srgbClr val="000000"/>
                </a:solidFill>
                <a:latin typeface="Arial" charset="0"/>
              </a:rPr>
              <a:t>Endowment</a:t>
            </a:r>
            <a:r>
              <a:rPr lang="en-US" sz="3600" dirty="0" smtClean="0">
                <a:solidFill>
                  <a:srgbClr val="000000"/>
                </a:solidFill>
                <a:latin typeface="Arial" charset="0"/>
              </a:rPr>
              <a:t> – e.g. Stanford Encyclopedia of Philosophy</a:t>
            </a:r>
            <a:endParaRPr lang="en-US" dirty="0" smtClean="0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 b="1" dirty="0" smtClean="0">
                <a:solidFill>
                  <a:srgbClr val="000000"/>
                </a:solidFill>
                <a:latin typeface="Arial" charset="0"/>
              </a:rPr>
              <a:t>Membership</a:t>
            </a:r>
            <a:r>
              <a:rPr lang="en-US" sz="3600" dirty="0" smtClean="0">
                <a:solidFill>
                  <a:srgbClr val="000000"/>
                </a:solidFill>
                <a:latin typeface="Arial" charset="0"/>
              </a:rPr>
              <a:t> – e.g. Sakai Consortium</a:t>
            </a:r>
            <a:endParaRPr lang="en-US" dirty="0" smtClean="0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 b="1" dirty="0" smtClean="0">
                <a:solidFill>
                  <a:srgbClr val="000000"/>
                </a:solidFill>
                <a:latin typeface="Arial" charset="0"/>
              </a:rPr>
              <a:t>Government</a:t>
            </a:r>
            <a:r>
              <a:rPr lang="en-US" sz="3600" dirty="0" smtClean="0">
                <a:solidFill>
                  <a:srgbClr val="000000"/>
                </a:solidFill>
                <a:latin typeface="Arial" charset="0"/>
              </a:rPr>
              <a:t> – e.g. UK £7.8 million grant</a:t>
            </a:r>
            <a:endParaRPr lang="en-US" dirty="0" smtClean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63E05-114F-4E6D-958A-8D94333ECD64}" type="slidenum">
              <a:rPr lang="en-ZA" smtClean="0"/>
              <a:pPr/>
              <a:t>27</a:t>
            </a:fld>
            <a:endParaRPr lang="en-Z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Creative Commons</a:t>
            </a:r>
          </a:p>
          <a:p>
            <a:r>
              <a:rPr lang="en-ZA" dirty="0" smtClean="0"/>
              <a:t>Copyright management solution that clarifies how resources can be used.</a:t>
            </a:r>
          </a:p>
          <a:p>
            <a:r>
              <a:rPr lang="en-ZA" dirty="0" smtClean="0">
                <a:solidFill>
                  <a:srgbClr val="FF0000"/>
                </a:solidFill>
              </a:rPr>
              <a:t>“So actually I think you’re more protected if you make something legitimately an OER and then somebody else uses it.”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63E05-114F-4E6D-958A-8D94333ECD64}" type="slidenum">
              <a:rPr lang="en-ZA" smtClean="0"/>
              <a:pPr/>
              <a:t>28</a:t>
            </a:fld>
            <a:endParaRPr lang="en-Z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There is a general feeling that quality will improve if materials are available for peer scrutiny</a:t>
            </a:r>
          </a:p>
          <a:p>
            <a:r>
              <a:rPr lang="en-ZA" dirty="0" smtClean="0"/>
              <a:t>But there are concerns about the readiness of materials</a:t>
            </a:r>
          </a:p>
          <a:p>
            <a:r>
              <a:rPr lang="en-ZA" dirty="0" smtClean="0"/>
              <a:t>That some materials may be of poor quality</a:t>
            </a:r>
          </a:p>
          <a:p>
            <a:r>
              <a:rPr lang="en-ZA" dirty="0" smtClean="0"/>
              <a:t>Different views on a quality check: one says up to author and user /other says a quality check would protect the institution and the individual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63E05-114F-4E6D-958A-8D94333ECD64}" type="slidenum">
              <a:rPr lang="en-ZA" smtClean="0"/>
              <a:pPr/>
              <a:t>31</a:t>
            </a:fld>
            <a:endParaRPr lang="en-Z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63E05-114F-4E6D-958A-8D94333ECD64}" type="slidenum">
              <a:rPr lang="en-ZA" smtClean="0"/>
              <a:pPr/>
              <a:t>32</a:t>
            </a:fld>
            <a:endParaRPr lang="en-Z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Poor performance</a:t>
            </a:r>
            <a:r>
              <a:rPr lang="en-ZA" baseline="0" dirty="0" smtClean="0"/>
              <a:t> compared to comparator countries </a:t>
            </a:r>
            <a:r>
              <a:rPr lang="en-ZA" baseline="0" dirty="0" err="1" smtClean="0"/>
              <a:t>eg</a:t>
            </a:r>
            <a:r>
              <a:rPr lang="en-ZA" baseline="0" dirty="0" smtClean="0"/>
              <a:t>. 2007 Sample of Grade 6 reading and maths in the bottom half of 15 African countries</a:t>
            </a:r>
          </a:p>
          <a:p>
            <a:r>
              <a:rPr lang="en-ZA" baseline="0" dirty="0" smtClean="0"/>
              <a:t>In terms of equity _gross inequalities with poorer kids receiving inferior schooling. </a:t>
            </a:r>
          </a:p>
          <a:p>
            <a:endParaRPr lang="en-ZA" dirty="0" smtClean="0"/>
          </a:p>
          <a:p>
            <a:r>
              <a:rPr lang="en-ZA" dirty="0" smtClean="0"/>
              <a:t>Higher Education</a:t>
            </a:r>
          </a:p>
          <a:p>
            <a:r>
              <a:rPr lang="en-ZA" dirty="0" smtClean="0"/>
              <a:t>Ill prepared first year entrants </a:t>
            </a:r>
          </a:p>
          <a:p>
            <a:endParaRPr lang="en-ZA" dirty="0" smtClean="0"/>
          </a:p>
          <a:p>
            <a:r>
              <a:rPr lang="en-ZA" dirty="0" smtClean="0"/>
              <a:t>Poor throughput rates: low graduation rates ( partially</a:t>
            </a:r>
            <a:r>
              <a:rPr lang="en-ZA" baseline="0" dirty="0" smtClean="0"/>
              <a:t> influenced by UNISA the largest institution- rate of 9% in 2008. The total undergraduate rate was at 16% in 2009!</a:t>
            </a:r>
          </a:p>
          <a:p>
            <a:endParaRPr lang="en-ZA" baseline="0" dirty="0" smtClean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BE6632-A00E-4E4C-A82B-5FCABD9D9523}" type="slidenum">
              <a:rPr lang="en-ZA" smtClean="0"/>
              <a:pPr/>
              <a:t>35</a:t>
            </a:fld>
            <a:endParaRPr lang="en-Z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2A908A-6C8D-4B6D-A6A0-77C1042826DC}" type="slidenum">
              <a:rPr lang="en-US"/>
              <a:pPr/>
              <a:t>38</a:t>
            </a:fld>
            <a:endParaRPr lang="en-US"/>
          </a:p>
        </p:txBody>
      </p:sp>
      <p:sp>
        <p:nvSpPr>
          <p:cNvPr id="1239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/>
          <a:p>
            <a:r>
              <a:rPr lang="en-ZA" dirty="0"/>
              <a:t>Lets drill down and talk about what this means to us as academics in the information age.  </a:t>
            </a:r>
          </a:p>
          <a:p>
            <a:r>
              <a:rPr lang="en-ZA" dirty="0"/>
              <a:t>Why is this important?</a:t>
            </a:r>
          </a:p>
          <a:p>
            <a:endParaRPr lang="en-ZA" dirty="0"/>
          </a:p>
          <a:p>
            <a:r>
              <a:rPr lang="en-ZA" dirty="0"/>
              <a:t>OER allows us to profile and highlight our teaching and </a:t>
            </a:r>
            <a:r>
              <a:rPr lang="en-ZA" b="1" dirty="0"/>
              <a:t>pedagogical ideas</a:t>
            </a:r>
            <a:r>
              <a:rPr lang="en-ZA" dirty="0"/>
              <a:t> online (in addition to research) </a:t>
            </a:r>
          </a:p>
          <a:p>
            <a:r>
              <a:rPr lang="en-ZA" dirty="0"/>
              <a:t>It creates a record of our teaching material and leads to the development of teaching portfolios – essentially building a teaching profile in addition to your research profiles </a:t>
            </a:r>
          </a:p>
          <a:p>
            <a:r>
              <a:rPr lang="en-ZA" dirty="0"/>
              <a:t>Having our material online may </a:t>
            </a:r>
            <a:r>
              <a:rPr lang="en-ZA" b="1" dirty="0"/>
              <a:t>foster connections</a:t>
            </a:r>
            <a:r>
              <a:rPr lang="en-ZA" dirty="0"/>
              <a:t> between other colleagues, departments and even other universities especially cross-disciplinary studies. </a:t>
            </a:r>
          </a:p>
          <a:p>
            <a:r>
              <a:rPr lang="en-ZA" dirty="0"/>
              <a:t>It can increase the impact of our teaching materials and help us attract the right students by giving them some idea of what we teach at UCT</a:t>
            </a:r>
          </a:p>
          <a:p>
            <a:r>
              <a:rPr lang="en-ZA" dirty="0"/>
              <a:t>It may also extend the use of teaching materials to </a:t>
            </a:r>
            <a:r>
              <a:rPr lang="en-ZA" b="1" dirty="0"/>
              <a:t>high school and life-long learners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4D26E90-952C-455B-829C-610E8BA71219}" type="slidenum">
              <a:rPr lang="en-US" sz="1200" u="none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38</a:t>
            </a:fld>
            <a:endParaRPr lang="en-US" sz="1200" u="none">
              <a:latin typeface="+mn-lt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The key aspect</a:t>
            </a:r>
            <a:r>
              <a:rPr lang="en-ZA" baseline="0" dirty="0" smtClean="0"/>
              <a:t> of an OER is that it is both discoverable online – so that people can find it AND openly licensed - so that people can legally make use of it.  OER includes texts, different forms of media, ideas, as well as documented teaching strategies/techniques or practices. </a:t>
            </a:r>
          </a:p>
          <a:p>
            <a:endParaRPr lang="en-ZA" baseline="0" dirty="0" smtClean="0"/>
          </a:p>
          <a:p>
            <a:r>
              <a:rPr lang="en-ZA" baseline="0" dirty="0" smtClean="0"/>
              <a:t>Advocates of openness would suggest that the value in OER is in its </a:t>
            </a:r>
            <a:r>
              <a:rPr lang="en-ZA" dirty="0" smtClean="0"/>
              <a:t>potential to support learning in many ways and in many contexts.   </a:t>
            </a:r>
            <a:endParaRPr lang="en-ZA" baseline="0" dirty="0" smtClean="0"/>
          </a:p>
          <a:p>
            <a:endParaRPr lang="en-ZA" baseline="0" dirty="0" smtClean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1E0B9-1FA1-43BB-A204-672CFBC93B18}" type="slidenum">
              <a:rPr lang="en-ZA" smtClean="0"/>
              <a:pPr/>
              <a:t>4</a:t>
            </a:fld>
            <a:endParaRPr lang="en-Z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FFD82F-F2DF-487F-96C2-9273BE273E9A}" type="slidenum">
              <a:rPr lang="en-US"/>
              <a:pPr/>
              <a:t>7</a:t>
            </a:fld>
            <a:endParaRPr lang="en-US"/>
          </a:p>
        </p:txBody>
      </p:sp>
      <p:sp>
        <p:nvSpPr>
          <p:cNvPr id="17409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How is OER emerging around the world?</a:t>
            </a:r>
            <a:endParaRPr lang="en-US" dirty="0"/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In the late 1990s MIT was considering how it could use the Internet to potentially increase their revenue, but after a lengthy study which concluded that for a campus-based university such as theirs where the key was the hands-on engagement of students alongside researchers that it would not be possible to simulate this environment online. The then president of MIT, Charles Vest, is reported to have thought: … “is we are not going to try to make money from our educational material, maybe we should just give it away” (Attwood 2009)</a:t>
            </a:r>
            <a:endParaRPr lang="en-US" dirty="0"/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To date they have 2000 of their courses as well as specific introductory courses that are suitable for high schools available on their site free of charge to use.</a:t>
            </a:r>
            <a:endParaRPr lang="en-US" dirty="0"/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This of course does NOT mean that you can get a qualification from MIT this way – these are merely the teaching resources, not the complete educational experience that MIT offers.</a:t>
            </a:r>
            <a:endParaRPr lang="en-US" dirty="0"/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This MIT development has spawned the Open Course Ware Consortium (http://www.ocwconsortium.org/members/consortium-members.html) which now boasts members from </a:t>
            </a:r>
            <a:endParaRPr lang="en-US" dirty="0"/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dirty="0" smtClean="0">
                <a:latin typeface="Times" pitchFamily="-65" charset="0"/>
              </a:rPr>
              <a:t>More than 250 institutions and afflilated organistations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5C3BD9-4C36-4B55-B11E-8CE928F53091}" type="slidenum">
              <a:rPr lang="en-US"/>
              <a:pPr/>
              <a:t>9</a:t>
            </a:fld>
            <a:endParaRPr lang="en-US"/>
          </a:p>
        </p:txBody>
      </p:sp>
      <p:sp>
        <p:nvSpPr>
          <p:cNvPr id="28673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In Africa we have the newly developed OER Africa specifically catering for OER for African Academics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3EFC0B-126A-48A5-8281-8A5E214B40B4}" type="slidenum">
              <a:rPr lang="en-US"/>
              <a:pPr/>
              <a:t>10</a:t>
            </a:fld>
            <a:endParaRPr lang="en-US"/>
          </a:p>
        </p:txBody>
      </p:sp>
      <p:sp>
        <p:nvSpPr>
          <p:cNvPr id="30721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charset="0"/>
              </a:rPr>
              <a:t>OER Commons is a portal which links to other OER sites – e.g. MIT, OU and even UCT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Scholar to scholar and scholar to community- traditional</a:t>
            </a:r>
            <a:r>
              <a:rPr lang="en-ZA" baseline="0" dirty="0" smtClean="0"/>
              <a:t> sites of open access movement</a:t>
            </a:r>
          </a:p>
          <a:p>
            <a:r>
              <a:rPr lang="en-ZA" baseline="0" dirty="0" smtClean="0"/>
              <a:t>Scholar student – traditional site of </a:t>
            </a:r>
            <a:r>
              <a:rPr lang="en-ZA" baseline="0" dirty="0" err="1" smtClean="0"/>
              <a:t>elearning</a:t>
            </a:r>
            <a:endParaRPr lang="en-ZA" baseline="0" dirty="0" smtClean="0"/>
          </a:p>
          <a:p>
            <a:endParaRPr lang="en-ZA" baseline="0" dirty="0" smtClean="0"/>
          </a:p>
          <a:p>
            <a:endParaRPr lang="en-ZA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6B1CA-F651-46E4-9D45-1EB1D719202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2368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2" indent="-307975" eaLnBrk="1" hangingPunct="1">
              <a:lnSpc>
                <a:spcPct val="95000"/>
              </a:lnSpc>
              <a:spcBef>
                <a:spcPts val="88"/>
              </a:spcBef>
              <a:spcAft>
                <a:spcPts val="88"/>
              </a:spcAft>
              <a:buClr>
                <a:srgbClr val="FFFFFF"/>
              </a:buClr>
              <a:buFontTx/>
              <a:buNone/>
            </a:pPr>
            <a:endParaRPr lang="en-Z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7817B7-0A3A-4AE4-8A9E-1B8D4AF3DC5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3C1D9-C538-4104-BF13-713C7B5AE100}" type="slidenum">
              <a:rPr lang="en-ZA" smtClean="0"/>
              <a:pPr/>
              <a:t>18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72642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E88F-0058-432E-AB5F-1FBCB159B814}" type="datetimeFigureOut">
              <a:rPr lang="en-ZA" smtClean="0"/>
              <a:t>2014/03/14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7CDC2-A094-49F7-AEFD-AEE2489551A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95682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E88F-0058-432E-AB5F-1FBCB159B814}" type="datetimeFigureOut">
              <a:rPr lang="en-ZA" smtClean="0"/>
              <a:t>2014/03/14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7CDC2-A094-49F7-AEFD-AEE2489551A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1360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E88F-0058-432E-AB5F-1FBCB159B814}" type="datetimeFigureOut">
              <a:rPr lang="en-ZA" smtClean="0"/>
              <a:t>2014/03/14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7CDC2-A094-49F7-AEFD-AEE2489551A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61091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8502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E88F-0058-432E-AB5F-1FBCB159B814}" type="datetimeFigureOut">
              <a:rPr lang="en-ZA" smtClean="0"/>
              <a:t>2014/03/14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7CDC2-A094-49F7-AEFD-AEE2489551A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65658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E88F-0058-432E-AB5F-1FBCB159B814}" type="datetimeFigureOut">
              <a:rPr lang="en-ZA" smtClean="0"/>
              <a:t>2014/03/14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7CDC2-A094-49F7-AEFD-AEE2489551A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7805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E88F-0058-432E-AB5F-1FBCB159B814}" type="datetimeFigureOut">
              <a:rPr lang="en-ZA" smtClean="0"/>
              <a:t>2014/03/14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7CDC2-A094-49F7-AEFD-AEE2489551A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22605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E88F-0058-432E-AB5F-1FBCB159B814}" type="datetimeFigureOut">
              <a:rPr lang="en-ZA" smtClean="0"/>
              <a:t>2014/03/14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7CDC2-A094-49F7-AEFD-AEE2489551A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79123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E88F-0058-432E-AB5F-1FBCB159B814}" type="datetimeFigureOut">
              <a:rPr lang="en-ZA" smtClean="0"/>
              <a:t>2014/03/14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7CDC2-A094-49F7-AEFD-AEE2489551A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00600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E88F-0058-432E-AB5F-1FBCB159B814}" type="datetimeFigureOut">
              <a:rPr lang="en-ZA" smtClean="0"/>
              <a:t>2014/03/14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7CDC2-A094-49F7-AEFD-AEE2489551A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55123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E88F-0058-432E-AB5F-1FBCB159B814}" type="datetimeFigureOut">
              <a:rPr lang="en-ZA" smtClean="0"/>
              <a:t>2014/03/14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7CDC2-A094-49F7-AEFD-AEE2489551A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3210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E88F-0058-432E-AB5F-1FBCB159B814}" type="datetimeFigureOut">
              <a:rPr lang="en-ZA" smtClean="0"/>
              <a:t>2014/03/14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7CDC2-A094-49F7-AEFD-AEE2489551A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43229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CE88F-0058-432E-AB5F-1FBCB159B814}" type="datetimeFigureOut">
              <a:rPr lang="en-ZA" smtClean="0"/>
              <a:t>2014/03/14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7CDC2-A094-49F7-AEFD-AEE2489551A8}" type="slidenum">
              <a:rPr lang="en-ZA" smtClean="0"/>
              <a:t>‹#›</a:t>
            </a:fld>
            <a:endParaRPr lang="en-ZA"/>
          </a:p>
        </p:txBody>
      </p:sp>
      <p:pic>
        <p:nvPicPr>
          <p:cNvPr id="1026" name="Picture 2" descr="B9D12A39-8ACD-4801-874B-2EA4032DB518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6156664"/>
            <a:ext cx="2166512" cy="476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0682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33.pn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logs.uct.ac.za/blog/oer-uct/2010/12/06/sharing-knowledge-leads-to-opportunitie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ocwconsortium.org/news/2014/02/ocw-consortium-announces-2014-winners-of-individual-awards-for-opencourseware-excellence/" TargetMode="External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Internet1.jp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59937401@N07/5856660723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hyperlink" Target="http://www.moddou.com/" TargetMode="Externa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3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mailto:Glenda.cox@uct.ac.za" TargetMode="External"/><Relationship Id="rId7" Type="http://schemas.openxmlformats.org/officeDocument/2006/relationships/hyperlink" Target="http://twitter.com/openuct" TargetMode="Externa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penuct.uct.ac.za/blog" TargetMode="External"/><Relationship Id="rId5" Type="http://schemas.openxmlformats.org/officeDocument/2006/relationships/hyperlink" Target="http://opencontent.uct.ac.za/" TargetMode="External"/><Relationship Id="rId4" Type="http://schemas.openxmlformats.org/officeDocument/2006/relationships/hyperlink" Target="mailto:mike.vicious@gmail.com" TargetMode="Externa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jpeg"/><Relationship Id="rId3" Type="http://schemas.openxmlformats.org/officeDocument/2006/relationships/image" Target="../media/image9.jpeg"/><Relationship Id="rId21" Type="http://schemas.openxmlformats.org/officeDocument/2006/relationships/image" Target="../media/image27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2.jpe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23" Type="http://schemas.openxmlformats.org/officeDocument/2006/relationships/image" Target="../media/image29.jpeg"/><Relationship Id="rId10" Type="http://schemas.openxmlformats.org/officeDocument/2006/relationships/image" Target="../media/image16.png"/><Relationship Id="rId19" Type="http://schemas.openxmlformats.org/officeDocument/2006/relationships/image" Target="../media/image25.jpe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451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8921630" cy="52819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087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OER at UCT</a:t>
            </a:r>
            <a:endParaRPr lang="en-Z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6" name="Picture 2" descr="E:\__UCT work\_1_OpenContent Directory\graphics and promos\Feb2011_Logos\OC_Logo2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589240"/>
            <a:ext cx="1182988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96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/>
          <p:cNvSpPr/>
          <p:nvPr/>
        </p:nvSpPr>
        <p:spPr>
          <a:xfrm>
            <a:off x="6787238" y="1459504"/>
            <a:ext cx="1872208" cy="936104"/>
          </a:xfrm>
          <a:prstGeom prst="roundRect">
            <a:avLst/>
          </a:prstGeom>
          <a:solidFill>
            <a:srgbClr val="000099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6" name="Rounded Rectangle 5"/>
          <p:cNvSpPr/>
          <p:nvPr/>
        </p:nvSpPr>
        <p:spPr>
          <a:xfrm>
            <a:off x="755576" y="2564904"/>
            <a:ext cx="1872208" cy="504056"/>
          </a:xfrm>
          <a:prstGeom prst="round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400" dirty="0" smtClean="0">
                <a:solidFill>
                  <a:srgbClr val="002060"/>
                </a:solidFill>
                <a:latin typeface="Century Gothic" pitchFamily="34" charset="0"/>
              </a:rPr>
              <a:t>2007</a:t>
            </a:r>
            <a:endParaRPr lang="en-ZA" sz="24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55576" y="3104204"/>
            <a:ext cx="1872208" cy="504056"/>
          </a:xfrm>
          <a:prstGeom prst="round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400" dirty="0" smtClean="0">
                <a:solidFill>
                  <a:srgbClr val="002060"/>
                </a:solidFill>
                <a:latin typeface="Century Gothic" pitchFamily="34" charset="0"/>
              </a:rPr>
              <a:t>2008</a:t>
            </a:r>
            <a:endParaRPr lang="en-ZA" sz="24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55576" y="4130768"/>
            <a:ext cx="1872208" cy="504056"/>
          </a:xfrm>
          <a:prstGeom prst="round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400" dirty="0" smtClean="0">
                <a:solidFill>
                  <a:srgbClr val="002060"/>
                </a:solidFill>
                <a:latin typeface="Century Gothic" pitchFamily="34" charset="0"/>
              </a:rPr>
              <a:t>2010</a:t>
            </a:r>
            <a:endParaRPr lang="en-ZA" sz="24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55576" y="5158844"/>
            <a:ext cx="1872208" cy="504056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400" dirty="0" smtClean="0">
                <a:solidFill>
                  <a:schemeClr val="tx2"/>
                </a:solidFill>
                <a:latin typeface="Century Gothic" pitchFamily="34" charset="0"/>
              </a:rPr>
              <a:t>2012</a:t>
            </a:r>
            <a:endParaRPr lang="en-ZA" sz="2400" dirty="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69288" y="5670860"/>
            <a:ext cx="1872208" cy="504056"/>
          </a:xfrm>
          <a:prstGeom prst="round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400" dirty="0" smtClean="0">
                <a:solidFill>
                  <a:srgbClr val="C00000"/>
                </a:solidFill>
                <a:latin typeface="Century Gothic" pitchFamily="34" charset="0"/>
              </a:rPr>
              <a:t>2013</a:t>
            </a:r>
            <a:endParaRPr lang="en-ZA" sz="2400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55576" y="4654788"/>
            <a:ext cx="1872208" cy="504056"/>
          </a:xfrm>
          <a:prstGeom prst="round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400" dirty="0" smtClean="0">
                <a:solidFill>
                  <a:srgbClr val="002060"/>
                </a:solidFill>
                <a:latin typeface="Century Gothic" pitchFamily="34" charset="0"/>
              </a:rPr>
              <a:t>2011</a:t>
            </a:r>
            <a:endParaRPr lang="en-ZA" sz="24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2780184" y="1471101"/>
            <a:ext cx="1872208" cy="936104"/>
            <a:chOff x="2780184" y="1484784"/>
            <a:chExt cx="1872208" cy="936104"/>
          </a:xfrm>
          <a:solidFill>
            <a:srgbClr val="000099"/>
          </a:solidFill>
        </p:grpSpPr>
        <p:sp>
          <p:nvSpPr>
            <p:cNvPr id="8" name="Rounded Rectangle 7"/>
            <p:cNvSpPr/>
            <p:nvPr/>
          </p:nvSpPr>
          <p:spPr>
            <a:xfrm>
              <a:off x="2780184" y="1484784"/>
              <a:ext cx="1872208" cy="936104"/>
            </a:xfrm>
            <a:prstGeom prst="roundRect">
              <a:avLst/>
            </a:prstGeom>
            <a:grp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275856" y="1519065"/>
              <a:ext cx="1080120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chemeClr val="bg1"/>
                  </a:solidFill>
                  <a:latin typeface="Arial Narrow" pitchFamily="34" charset="0"/>
                </a:rPr>
                <a:t>Scholar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339120" y="2020778"/>
              <a:ext cx="1080120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chemeClr val="bg1"/>
                  </a:solidFill>
                  <a:latin typeface="Arial Narrow" pitchFamily="34" charset="0"/>
                </a:rPr>
                <a:t>Scholar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>
              <a:off x="3473878" y="1919175"/>
              <a:ext cx="594066" cy="101603"/>
            </a:xfrm>
            <a:prstGeom prst="straightConnector1">
              <a:avLst/>
            </a:prstGeom>
            <a:grpFill/>
            <a:ln w="28575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34"/>
          <p:cNvGrpSpPr/>
          <p:nvPr/>
        </p:nvGrpSpPr>
        <p:grpSpPr>
          <a:xfrm>
            <a:off x="6951933" y="1536206"/>
            <a:ext cx="1436492" cy="801303"/>
            <a:chOff x="6951933" y="1536205"/>
            <a:chExt cx="1436492" cy="799140"/>
          </a:xfrm>
          <a:solidFill>
            <a:srgbClr val="0000FF"/>
          </a:solidFill>
        </p:grpSpPr>
        <p:sp>
          <p:nvSpPr>
            <p:cNvPr id="26" name="TextBox 25"/>
            <p:cNvSpPr txBox="1"/>
            <p:nvPr/>
          </p:nvSpPr>
          <p:spPr>
            <a:xfrm>
              <a:off x="7155904" y="1536205"/>
              <a:ext cx="1080120" cy="400110"/>
            </a:xfrm>
            <a:prstGeom prst="rect">
              <a:avLst/>
            </a:prstGeom>
            <a:solidFill>
              <a:srgbClr val="000099"/>
            </a:solidFill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chemeClr val="bg1"/>
                  </a:solidFill>
                  <a:latin typeface="Arial Narrow" pitchFamily="34" charset="0"/>
                </a:rPr>
                <a:t>Scholar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951933" y="1936315"/>
              <a:ext cx="1436492" cy="399030"/>
            </a:xfrm>
            <a:prstGeom prst="rect">
              <a:avLst/>
            </a:prstGeom>
            <a:solidFill>
              <a:srgbClr val="000099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000" dirty="0" smtClean="0">
                  <a:solidFill>
                    <a:schemeClr val="bg1"/>
                  </a:solidFill>
                  <a:latin typeface="Arial Narrow" pitchFamily="34" charset="0"/>
                </a:rPr>
                <a:t>Community</a:t>
              </a:r>
              <a:endParaRPr lang="en-ZA" sz="20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H="1">
              <a:off x="7353926" y="1936315"/>
              <a:ext cx="594066" cy="101603"/>
            </a:xfrm>
            <a:prstGeom prst="straightConnector1">
              <a:avLst/>
            </a:prstGeom>
            <a:grpFill/>
            <a:ln w="28575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28"/>
          <p:cNvGrpSpPr/>
          <p:nvPr/>
        </p:nvGrpSpPr>
        <p:grpSpPr>
          <a:xfrm>
            <a:off x="4788024" y="1491437"/>
            <a:ext cx="1872208" cy="936104"/>
            <a:chOff x="2780184" y="1499081"/>
            <a:chExt cx="1872208" cy="936104"/>
          </a:xfrm>
          <a:solidFill>
            <a:srgbClr val="000099"/>
          </a:solidFill>
        </p:grpSpPr>
        <p:sp>
          <p:nvSpPr>
            <p:cNvPr id="30" name="Rounded Rectangle 29"/>
            <p:cNvSpPr/>
            <p:nvPr/>
          </p:nvSpPr>
          <p:spPr>
            <a:xfrm>
              <a:off x="2780184" y="1499081"/>
              <a:ext cx="1872208" cy="936104"/>
            </a:xfrm>
            <a:prstGeom prst="roundRect">
              <a:avLst/>
            </a:prstGeom>
            <a:grp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275856" y="1519065"/>
              <a:ext cx="1080120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ZA" sz="2000" dirty="0">
                  <a:solidFill>
                    <a:schemeClr val="bg1"/>
                  </a:solidFill>
                  <a:latin typeface="Arial Narrow" pitchFamily="34" charset="0"/>
                </a:rPr>
                <a:t>Scholar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339120" y="2020778"/>
              <a:ext cx="1080120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ZA" sz="2000" dirty="0" smtClean="0">
                  <a:solidFill>
                    <a:schemeClr val="bg1"/>
                  </a:solidFill>
                  <a:latin typeface="Arial Narrow" pitchFamily="34" charset="0"/>
                </a:rPr>
                <a:t>Student</a:t>
              </a:r>
              <a:endParaRPr lang="en-ZA" sz="20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H="1">
              <a:off x="3473878" y="1919175"/>
              <a:ext cx="594066" cy="101603"/>
            </a:xfrm>
            <a:prstGeom prst="straightConnector1">
              <a:avLst/>
            </a:prstGeom>
            <a:grpFill/>
            <a:ln w="28575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" name="Picture 3" descr="OERUCT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940" y="3162209"/>
            <a:ext cx="865188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238" y="3860288"/>
            <a:ext cx="2321508" cy="686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Rounded Rectangle 39"/>
          <p:cNvSpPr/>
          <p:nvPr/>
        </p:nvSpPr>
        <p:spPr>
          <a:xfrm>
            <a:off x="769288" y="6174916"/>
            <a:ext cx="1872208" cy="504056"/>
          </a:xfrm>
          <a:prstGeom prst="round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400" dirty="0" smtClean="0">
                <a:solidFill>
                  <a:srgbClr val="002060"/>
                </a:solidFill>
                <a:latin typeface="Century Gothic" pitchFamily="34" charset="0"/>
              </a:rPr>
              <a:t>2014</a:t>
            </a:r>
            <a:endParaRPr lang="en-ZA" sz="24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767" y="2494349"/>
            <a:ext cx="1034033" cy="64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4431229" y="2749570"/>
            <a:ext cx="4491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dirty="0" smtClean="0">
                <a:solidFill>
                  <a:schemeClr val="accent1">
                    <a:lumMod val="75000"/>
                  </a:schemeClr>
                </a:solidFill>
                <a:latin typeface="Wide Latin" pitchFamily="18" charset="0"/>
              </a:rPr>
              <a:t>Opening Scholarship</a:t>
            </a:r>
            <a:endParaRPr lang="en-ZA" b="1" dirty="0">
              <a:solidFill>
                <a:schemeClr val="accent1">
                  <a:lumMod val="75000"/>
                </a:schemeClr>
              </a:solidFill>
              <a:latin typeface="Wide Latin" pitchFamily="18" charset="0"/>
            </a:endParaRPr>
          </a:p>
        </p:txBody>
      </p:sp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806" y="4546931"/>
            <a:ext cx="2257793" cy="454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Rounded Rectangle 33"/>
          <p:cNvSpPr/>
          <p:nvPr/>
        </p:nvSpPr>
        <p:spPr>
          <a:xfrm>
            <a:off x="769288" y="3608260"/>
            <a:ext cx="1872208" cy="504056"/>
          </a:xfrm>
          <a:prstGeom prst="round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400" dirty="0" smtClean="0">
                <a:solidFill>
                  <a:srgbClr val="002060"/>
                </a:solidFill>
                <a:latin typeface="Century Gothic" pitchFamily="34" charset="0"/>
              </a:rPr>
              <a:t>2009</a:t>
            </a:r>
            <a:endParaRPr lang="en-ZA" sz="24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grpSp>
        <p:nvGrpSpPr>
          <p:cNvPr id="5" name="Group 1"/>
          <p:cNvGrpSpPr/>
          <p:nvPr/>
        </p:nvGrpSpPr>
        <p:grpSpPr>
          <a:xfrm>
            <a:off x="4788023" y="5378572"/>
            <a:ext cx="4169837" cy="1291590"/>
            <a:chOff x="2780184" y="5415583"/>
            <a:chExt cx="6125852" cy="1291590"/>
          </a:xfrm>
        </p:grpSpPr>
        <p:grpSp>
          <p:nvGrpSpPr>
            <p:cNvPr id="13" name="Group 41"/>
            <p:cNvGrpSpPr/>
            <p:nvPr/>
          </p:nvGrpSpPr>
          <p:grpSpPr>
            <a:xfrm>
              <a:off x="2780184" y="5415583"/>
              <a:ext cx="6125852" cy="1291194"/>
              <a:chOff x="2780184" y="1484784"/>
              <a:chExt cx="1872208" cy="936104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43" name="Rounded Rectangle 42"/>
              <p:cNvSpPr/>
              <p:nvPr/>
            </p:nvSpPr>
            <p:spPr>
              <a:xfrm>
                <a:off x="2780184" y="1484784"/>
                <a:ext cx="1872208" cy="936104"/>
              </a:xfrm>
              <a:prstGeom prst="roundRect">
                <a:avLst/>
              </a:prstGeom>
              <a:grpFill/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275856" y="1519065"/>
                <a:ext cx="1080120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ZA" sz="2000" b="1" dirty="0">
                    <a:solidFill>
                      <a:schemeClr val="bg1"/>
                    </a:solidFill>
                    <a:latin typeface="Arial Narrow" pitchFamily="34" charset="0"/>
                  </a:rPr>
                  <a:t>Scholar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3339120" y="2020778"/>
                <a:ext cx="1080120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ZA" sz="2000" b="1" dirty="0">
                    <a:solidFill>
                      <a:schemeClr val="bg1"/>
                    </a:solidFill>
                    <a:latin typeface="Arial Narrow" pitchFamily="34" charset="0"/>
                  </a:rPr>
                  <a:t>Scholar</a:t>
                </a:r>
              </a:p>
            </p:txBody>
          </p:sp>
          <p:cxnSp>
            <p:nvCxnSpPr>
              <p:cNvPr id="46" name="Straight Arrow Connector 45"/>
              <p:cNvCxnSpPr/>
              <p:nvPr/>
            </p:nvCxnSpPr>
            <p:spPr>
              <a:xfrm flipH="1">
                <a:off x="3473878" y="1919175"/>
                <a:ext cx="594066" cy="101603"/>
              </a:xfrm>
              <a:prstGeom prst="straightConnector1">
                <a:avLst/>
              </a:prstGeom>
              <a:grpFill/>
              <a:ln w="28575">
                <a:solidFill>
                  <a:schemeClr val="bg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9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799266" y="5438773"/>
              <a:ext cx="3816424" cy="1268400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  <a:effectLst/>
          </p:spPr>
        </p:pic>
      </p:grpSp>
      <p:sp>
        <p:nvSpPr>
          <p:cNvPr id="42" name="TextBox 41"/>
          <p:cNvSpPr txBox="1"/>
          <p:nvPr/>
        </p:nvSpPr>
        <p:spPr>
          <a:xfrm>
            <a:off x="1403648" y="404664"/>
            <a:ext cx="5616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4400" dirty="0" smtClean="0">
                <a:latin typeface="+mj-lt"/>
              </a:rPr>
              <a:t>Open agenda at UCT</a:t>
            </a:r>
            <a:endParaRPr lang="en-ZA" sz="4400" dirty="0">
              <a:latin typeface="+mj-lt"/>
            </a:endParaRPr>
          </a:p>
        </p:txBody>
      </p:sp>
      <p:pic>
        <p:nvPicPr>
          <p:cNvPr id="48" name="Picture 2" descr="E:\__UCT work\_1_OpenContent Directory\graphics and promos\Feb2011_Logos\OC_Logo201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185" y="4382796"/>
            <a:ext cx="1872208" cy="2021557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3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itle 2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en-ZA" dirty="0" smtClean="0"/>
              <a:t>OER from UCT: OpenContent</a:t>
            </a:r>
            <a:endParaRPr lang="en-ZA" sz="24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3"/>
            <a:ext cx="7632848" cy="51361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12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 descr="C:\Documents and Settings\Administrator\Desktop\Cropper Crops\OERAfrica2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40768"/>
            <a:ext cx="412533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>
          <a:xfrm rot="16200000">
            <a:off x="3023828" y="800708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Right Arrow 7"/>
          <p:cNvSpPr/>
          <p:nvPr/>
        </p:nvSpPr>
        <p:spPr>
          <a:xfrm rot="12759416">
            <a:off x="928903" y="2016752"/>
            <a:ext cx="931857" cy="4944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Right Arrow 8"/>
          <p:cNvSpPr/>
          <p:nvPr/>
        </p:nvSpPr>
        <p:spPr>
          <a:xfrm rot="16200000">
            <a:off x="4539870" y="1004131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0" name="Right Arrow 9"/>
          <p:cNvSpPr/>
          <p:nvPr/>
        </p:nvSpPr>
        <p:spPr>
          <a:xfrm rot="19613752">
            <a:off x="6037312" y="2230016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2" name="Right Arrow 11"/>
          <p:cNvSpPr/>
          <p:nvPr/>
        </p:nvSpPr>
        <p:spPr>
          <a:xfrm rot="20690606">
            <a:off x="6192391" y="3360297"/>
            <a:ext cx="62400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3" name="Right Arrow 12"/>
          <p:cNvSpPr/>
          <p:nvPr/>
        </p:nvSpPr>
        <p:spPr>
          <a:xfrm rot="11540219">
            <a:off x="1515535" y="3812443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4" name="TextBox 13"/>
          <p:cNvSpPr txBox="1"/>
          <p:nvPr/>
        </p:nvSpPr>
        <p:spPr>
          <a:xfrm>
            <a:off x="251520" y="371703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Brazil:1750</a:t>
            </a:r>
            <a:endParaRPr lang="en-ZA" dirty="0"/>
          </a:p>
        </p:txBody>
      </p:sp>
      <p:sp>
        <p:nvSpPr>
          <p:cNvPr id="15" name="TextBox 14"/>
          <p:cNvSpPr txBox="1"/>
          <p:nvPr/>
        </p:nvSpPr>
        <p:spPr>
          <a:xfrm>
            <a:off x="179512" y="1484784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USA: 24 000</a:t>
            </a:r>
            <a:endParaRPr lang="en-ZA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188640"/>
            <a:ext cx="2483768" cy="646331"/>
          </a:xfrm>
          <a:prstGeom prst="rect">
            <a:avLst/>
          </a:prstGeom>
          <a:noFill/>
          <a:ln w="92075" cmpd="dbl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ZA" b="1" dirty="0" smtClean="0"/>
              <a:t>+200 000 visits</a:t>
            </a:r>
          </a:p>
          <a:p>
            <a:r>
              <a:rPr lang="en-ZA" b="1" dirty="0" smtClean="0"/>
              <a:t>184 countries</a:t>
            </a:r>
            <a:endParaRPr lang="en-ZA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236296" y="407707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Australia: 2152</a:t>
            </a:r>
            <a:endParaRPr lang="en-ZA" dirty="0"/>
          </a:p>
        </p:txBody>
      </p:sp>
      <p:sp>
        <p:nvSpPr>
          <p:cNvPr id="18" name="TextBox 17"/>
          <p:cNvSpPr txBox="1"/>
          <p:nvPr/>
        </p:nvSpPr>
        <p:spPr>
          <a:xfrm>
            <a:off x="7164288" y="3068960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Philippines: 2400</a:t>
            </a:r>
            <a:endParaRPr lang="en-ZA" dirty="0"/>
          </a:p>
        </p:txBody>
      </p:sp>
      <p:sp>
        <p:nvSpPr>
          <p:cNvPr id="19" name="TextBox 18"/>
          <p:cNvSpPr txBox="1"/>
          <p:nvPr/>
        </p:nvSpPr>
        <p:spPr>
          <a:xfrm>
            <a:off x="6948264" y="184482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India: 7300</a:t>
            </a:r>
            <a:endParaRPr lang="en-ZA" dirty="0"/>
          </a:p>
        </p:txBody>
      </p:sp>
      <p:sp>
        <p:nvSpPr>
          <p:cNvPr id="20" name="TextBox 19"/>
          <p:cNvSpPr txBox="1"/>
          <p:nvPr/>
        </p:nvSpPr>
        <p:spPr>
          <a:xfrm>
            <a:off x="4572000" y="260648"/>
            <a:ext cx="182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Germany: 1802</a:t>
            </a:r>
            <a:endParaRPr lang="en-ZA" dirty="0"/>
          </a:p>
        </p:txBody>
      </p:sp>
      <p:sp>
        <p:nvSpPr>
          <p:cNvPr id="21" name="TextBox 20"/>
          <p:cNvSpPr txBox="1"/>
          <p:nvPr/>
        </p:nvSpPr>
        <p:spPr>
          <a:xfrm>
            <a:off x="2699792" y="18864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UK: 6800</a:t>
            </a:r>
            <a:endParaRPr lang="en-ZA" dirty="0"/>
          </a:p>
        </p:txBody>
      </p:sp>
      <p:sp>
        <p:nvSpPr>
          <p:cNvPr id="22" name="Right Arrow 21"/>
          <p:cNvSpPr/>
          <p:nvPr/>
        </p:nvSpPr>
        <p:spPr>
          <a:xfrm rot="21044960">
            <a:off x="6192391" y="4296402"/>
            <a:ext cx="62400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3" name="TextBox 22"/>
          <p:cNvSpPr txBox="1"/>
          <p:nvPr/>
        </p:nvSpPr>
        <p:spPr>
          <a:xfrm>
            <a:off x="2843808" y="5445224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South Africa</a:t>
            </a:r>
          </a:p>
          <a:p>
            <a:r>
              <a:rPr lang="en-ZA" dirty="0" smtClean="0"/>
              <a:t> 102 000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5178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Resources by Faculty</a:t>
            </a:r>
            <a:endParaRPr lang="en-ZA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0666241"/>
              </p:ext>
            </p:extLst>
          </p:nvPr>
        </p:nvGraphicFramePr>
        <p:xfrm>
          <a:off x="1557337" y="962025"/>
          <a:ext cx="6029325" cy="4933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1709737" y="1114425"/>
          <a:ext cx="6029325" cy="4933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4454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Types of OER</a:t>
            </a:r>
            <a:endParaRPr lang="en-ZA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496929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4484966"/>
              </p:ext>
            </p:extLst>
          </p:nvPr>
        </p:nvGraphicFramePr>
        <p:xfrm>
          <a:off x="1259632" y="1196752"/>
          <a:ext cx="6312172" cy="5002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5395121"/>
              </p:ext>
            </p:extLst>
          </p:nvPr>
        </p:nvGraphicFramePr>
        <p:xfrm>
          <a:off x="1475657" y="836712"/>
          <a:ext cx="6168156" cy="55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5877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err="1" smtClean="0"/>
              <a:t>OpenUCT</a:t>
            </a:r>
            <a:r>
              <a:rPr lang="en-ZA" dirty="0" smtClean="0"/>
              <a:t> OER grants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85958"/>
            <a:ext cx="5629911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88224" y="2276872"/>
            <a:ext cx="19442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15 grants still being worked on. So far 53 resources have been added.</a:t>
            </a:r>
          </a:p>
          <a:p>
            <a:r>
              <a:rPr lang="en-ZA" dirty="0" smtClean="0"/>
              <a:t>Final round end March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9540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/>
              <a:t>Studying at University: A guide for first year </a:t>
            </a:r>
            <a:r>
              <a:rPr lang="en-ZA" dirty="0" smtClean="0"/>
              <a:t>students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209331"/>
          </a:xfrm>
        </p:spPr>
        <p:txBody>
          <a:bodyPr>
            <a:normAutofit/>
          </a:bodyPr>
          <a:lstStyle/>
          <a:p>
            <a:r>
              <a:rPr lang="en-ZA" sz="2800" dirty="0" smtClean="0"/>
              <a:t>Used by Venda University and the University of the Western Cape with new students </a:t>
            </a:r>
          </a:p>
          <a:p>
            <a:r>
              <a:rPr lang="en-ZA" sz="2800" dirty="0" smtClean="0"/>
              <a:t>Stellenbosch University uses some </a:t>
            </a:r>
            <a:r>
              <a:rPr lang="en-ZA" sz="2800" dirty="0"/>
              <a:t>of the </a:t>
            </a:r>
            <a:r>
              <a:rPr lang="en-ZA" sz="2800" dirty="0" smtClean="0"/>
              <a:t>illustrations</a:t>
            </a:r>
          </a:p>
          <a:p>
            <a:r>
              <a:rPr lang="en-ZA" sz="2800" dirty="0" smtClean="0"/>
              <a:t>The guide has been </a:t>
            </a:r>
            <a:r>
              <a:rPr lang="en-ZA" sz="2800" b="1" dirty="0" smtClean="0"/>
              <a:t>accessed over 6200 times </a:t>
            </a:r>
            <a:r>
              <a:rPr lang="en-ZA" sz="2800" dirty="0" smtClean="0"/>
              <a:t>via the directory and over 600 physical printed guides have been sold!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581128"/>
            <a:ext cx="3025527" cy="2108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403" y="4581760"/>
            <a:ext cx="1500573" cy="2108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812" y="4581128"/>
            <a:ext cx="1451332" cy="2108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59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274638"/>
            <a:ext cx="9001000" cy="1143000"/>
          </a:xfrm>
        </p:spPr>
        <p:txBody>
          <a:bodyPr>
            <a:normAutofit fontScale="90000"/>
          </a:bodyPr>
          <a:lstStyle/>
          <a:p>
            <a:r>
              <a:rPr lang="en-ZA" dirty="0" smtClean="0"/>
              <a:t>OpenContent becomes a </a:t>
            </a:r>
            <a:r>
              <a:rPr lang="en-ZA" dirty="0"/>
              <a:t>Journal Article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9349"/>
            <a:ext cx="8229600" cy="2386814"/>
          </a:xfrm>
        </p:spPr>
        <p:txBody>
          <a:bodyPr>
            <a:normAutofit/>
          </a:bodyPr>
          <a:lstStyle/>
          <a:p>
            <a:r>
              <a:rPr lang="en-ZA" sz="2800" dirty="0" smtClean="0"/>
              <a:t>Materials published as OER on OpenContent selected for </a:t>
            </a:r>
            <a:r>
              <a:rPr lang="en-ZA" sz="3600" b="1" dirty="0" smtClean="0"/>
              <a:t>publishing</a:t>
            </a:r>
            <a:r>
              <a:rPr lang="en-ZA" sz="3600" dirty="0" smtClean="0"/>
              <a:t> </a:t>
            </a:r>
            <a:r>
              <a:rPr lang="en-ZA" sz="2800" dirty="0" smtClean="0"/>
              <a:t>in </a:t>
            </a:r>
            <a:r>
              <a:rPr lang="en-ZA" sz="2800" dirty="0"/>
              <a:t>the Journal of Occupational Therapy of </a:t>
            </a:r>
            <a:r>
              <a:rPr lang="en-ZA" sz="2800" dirty="0" smtClean="0"/>
              <a:t>Galicia, an open access journal for occupational therapists in the Spanish speaking world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269"/>
          <a:stretch/>
        </p:blipFill>
        <p:spPr bwMode="auto">
          <a:xfrm>
            <a:off x="683568" y="1484784"/>
            <a:ext cx="7319078" cy="2254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79512" y="6453336"/>
            <a:ext cx="86409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sz="1200" dirty="0">
                <a:hlinkClick r:id="rId4"/>
              </a:rPr>
              <a:t>http://blogs.uct.ac.za/blog/oer-uct/2010/12/06/sharing-knowledge-leads-to-opportunities</a:t>
            </a:r>
            <a:endParaRPr lang="en-ZA" sz="1200" dirty="0"/>
          </a:p>
        </p:txBody>
      </p:sp>
    </p:spTree>
    <p:extLst>
      <p:ext uri="{BB962C8B-B14F-4D97-AF65-F5344CB8AC3E}">
        <p14:creationId xmlns:p14="http://schemas.microsoft.com/office/powerpoint/2010/main" val="267893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Openness in Higher Education: Open Education Resources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/>
              <a:t>Glenda Cox</a:t>
            </a:r>
          </a:p>
        </p:txBody>
      </p:sp>
      <p:pic>
        <p:nvPicPr>
          <p:cNvPr id="4" name="Picture 2" descr="E:\__UCT work\_1_OpenContent Directory\graphics and promos\Feb2011_Logos\OC_Logo2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589240"/>
            <a:ext cx="1182988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706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VC’s Student project (32 added more to come…)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98284"/>
            <a:ext cx="7812360" cy="4654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242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OCWC AWARD winners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389" y="1196752"/>
            <a:ext cx="8365951" cy="7002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7308304" y="5517232"/>
            <a:ext cx="1008112" cy="72008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394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OCWC Educator award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sz="3600" dirty="0" smtClean="0"/>
              <a:t>Dr Juan Klopper (FHS)</a:t>
            </a:r>
            <a:endParaRPr lang="en-ZA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20888"/>
            <a:ext cx="2438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57903"/>
            <a:ext cx="2857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15616" y="3940021"/>
            <a:ext cx="48965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ZA" dirty="0" smtClean="0"/>
              <a:t>“I’m </a:t>
            </a:r>
            <a:r>
              <a:rPr lang="en-ZA" dirty="0"/>
              <a:t>honoured  to announce that I have been awarded the </a:t>
            </a:r>
            <a:r>
              <a:rPr lang="en-ZA" dirty="0">
                <a:hlinkClick r:id="rId5"/>
              </a:rPr>
              <a:t>Open </a:t>
            </a:r>
            <a:r>
              <a:rPr lang="en-ZA" dirty="0" err="1">
                <a:hlinkClick r:id="rId5"/>
              </a:rPr>
              <a:t>CourseWare</a:t>
            </a:r>
            <a:r>
              <a:rPr lang="en-ZA" dirty="0">
                <a:hlinkClick r:id="rId5"/>
              </a:rPr>
              <a:t> Consortium 2014</a:t>
            </a:r>
            <a:r>
              <a:rPr lang="en-ZA" dirty="0"/>
              <a:t> Award for the category Individual Educator for my work on open education.</a:t>
            </a:r>
          </a:p>
          <a:p>
            <a:pPr fontAlgn="base"/>
            <a:r>
              <a:rPr lang="en-ZA" dirty="0"/>
              <a:t>Previous award winner, Walter </a:t>
            </a:r>
            <a:r>
              <a:rPr lang="en-ZA" dirty="0" err="1"/>
              <a:t>Lewin</a:t>
            </a:r>
            <a:r>
              <a:rPr lang="en-ZA" dirty="0"/>
              <a:t>, Physicist at MIT, has been an inspiration and hero of mine and to be a recipient of the same award, is a truly humbling experience for </a:t>
            </a:r>
            <a:r>
              <a:rPr lang="en-ZA" dirty="0" smtClean="0"/>
              <a:t>me” http://www.juanklopper.com/</a:t>
            </a:r>
            <a:endParaRPr lang="en-ZA" dirty="0"/>
          </a:p>
        </p:txBody>
      </p:sp>
      <p:sp>
        <p:nvSpPr>
          <p:cNvPr id="5" name="Explosion 2 4"/>
          <p:cNvSpPr/>
          <p:nvPr/>
        </p:nvSpPr>
        <p:spPr>
          <a:xfrm>
            <a:off x="7092280" y="1052735"/>
            <a:ext cx="2267744" cy="2071999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 smtClean="0"/>
              <a:t>Over 200 000 views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561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Feedback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ZA" sz="1400" dirty="0"/>
          </a:p>
          <a:p>
            <a:endParaRPr lang="en-ZA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4788024" y="1484784"/>
            <a:ext cx="3096344" cy="42473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ZA" dirty="0"/>
              <a:t>this site is priceless</a:t>
            </a:r>
          </a:p>
          <a:p>
            <a:r>
              <a:rPr lang="en-ZA" dirty="0"/>
              <a:t>this is my first visit, and </a:t>
            </a:r>
            <a:r>
              <a:rPr lang="en-ZA" dirty="0" err="1"/>
              <a:t>i'm</a:t>
            </a:r>
            <a:r>
              <a:rPr lang="en-ZA" dirty="0"/>
              <a:t> very impressed.</a:t>
            </a:r>
          </a:p>
          <a:p>
            <a:r>
              <a:rPr lang="en-ZA" dirty="0" err="1"/>
              <a:t>i</a:t>
            </a:r>
            <a:r>
              <a:rPr lang="en-ZA" dirty="0"/>
              <a:t> really appreciate the idea of the site as </a:t>
            </a:r>
            <a:r>
              <a:rPr lang="en-ZA" dirty="0" err="1"/>
              <a:t>i'm</a:t>
            </a:r>
            <a:r>
              <a:rPr lang="en-ZA" dirty="0"/>
              <a:t> Syrian ENT fresh graduated doctor, and it's not that easy to get and afford the textbooks that you need.</a:t>
            </a:r>
          </a:p>
          <a:p>
            <a:r>
              <a:rPr lang="en-ZA" dirty="0" err="1"/>
              <a:t>i've</a:t>
            </a:r>
            <a:r>
              <a:rPr lang="en-ZA" dirty="0"/>
              <a:t> already shared your site with colleagues in order to spread the knowledge.</a:t>
            </a:r>
          </a:p>
          <a:p>
            <a:r>
              <a:rPr lang="en-ZA" dirty="0"/>
              <a:t>thanks again</a:t>
            </a:r>
          </a:p>
          <a:p>
            <a:r>
              <a:rPr lang="en-ZA" dirty="0"/>
              <a:t> </a:t>
            </a:r>
          </a:p>
          <a:p>
            <a:r>
              <a:rPr lang="en-ZA" dirty="0"/>
              <a:t>yours sincerely</a:t>
            </a:r>
          </a:p>
          <a:p>
            <a:r>
              <a:rPr lang="en-ZA" dirty="0" err="1"/>
              <a:t>Helal</a:t>
            </a:r>
            <a:r>
              <a:rPr lang="en-ZA" dirty="0"/>
              <a:t> </a:t>
            </a:r>
            <a:r>
              <a:rPr lang="en-ZA" dirty="0" err="1"/>
              <a:t>Alsaleh</a:t>
            </a:r>
            <a:endParaRPr lang="en-ZA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1484784"/>
            <a:ext cx="2952328" cy="45243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ZA" dirty="0"/>
              <a:t>Dear Course Moderator, Thank you so much for considering to provide Initial French Lessons through this medium. I found it very useful for my pursuit towards learning French language. </a:t>
            </a:r>
          </a:p>
          <a:p>
            <a:r>
              <a:rPr lang="en-ZA" dirty="0" smtClean="0"/>
              <a:t>………………………</a:t>
            </a:r>
            <a:endParaRPr lang="en-ZA" dirty="0"/>
          </a:p>
          <a:p>
            <a:r>
              <a:rPr lang="en-ZA" dirty="0"/>
              <a:t>Hi </a:t>
            </a:r>
            <a:r>
              <a:rPr lang="en-ZA" dirty="0" err="1"/>
              <a:t>Ms.</a:t>
            </a:r>
            <a:r>
              <a:rPr lang="en-ZA" dirty="0"/>
              <a:t> Cox,</a:t>
            </a:r>
          </a:p>
          <a:p>
            <a:r>
              <a:rPr lang="en-ZA" dirty="0"/>
              <a:t>Greetings!</a:t>
            </a:r>
          </a:p>
          <a:p>
            <a:r>
              <a:rPr lang="en-ZA" dirty="0"/>
              <a:t>I am in India. The usefulness of online media is this, you have students from all over the globe. Thanks for asking.</a:t>
            </a:r>
          </a:p>
          <a:p>
            <a:r>
              <a:rPr lang="en-ZA" dirty="0" err="1"/>
              <a:t>Loveson</a:t>
            </a:r>
            <a:endParaRPr lang="en-ZA" dirty="0"/>
          </a:p>
          <a:p>
            <a:r>
              <a:rPr lang="en-ZA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368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4475" y="1371600"/>
            <a:ext cx="6115050" cy="4114800"/>
          </a:xfrm>
          <a:prstGeom prst="rect">
            <a:avLst/>
          </a:prstGeom>
          <a:noFill/>
        </p:spPr>
      </p:pic>
      <p:sp>
        <p:nvSpPr>
          <p:cNvPr id="3481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497205" y="320040"/>
            <a:ext cx="8149590" cy="1051560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What 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are the enablers of OER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87624" y="6021288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Some evidence: Quotes from academics at UCT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7246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Philosophy</a:t>
            </a:r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Enabler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ZA" dirty="0" smtClean="0"/>
          </a:p>
          <a:p>
            <a:endParaRPr lang="en-Z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ZA" dirty="0" smtClean="0"/>
              <a:t>Constraint</a:t>
            </a:r>
            <a:endParaRPr lang="en-ZA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ZA" dirty="0" smtClean="0"/>
              <a:t>Lack of awareness</a:t>
            </a:r>
          </a:p>
          <a:p>
            <a:endParaRPr lang="en-ZA" dirty="0" smtClean="0"/>
          </a:p>
          <a:p>
            <a:r>
              <a:rPr lang="en-ZA" dirty="0" smtClean="0"/>
              <a:t>Institutions are not always supportive of sharing</a:t>
            </a:r>
          </a:p>
          <a:p>
            <a:endParaRPr lang="en-ZA" dirty="0" smtClean="0"/>
          </a:p>
          <a:p>
            <a:r>
              <a:rPr lang="en-ZA" dirty="0" smtClean="0"/>
              <a:t>Individual academics need to believe in the value of sharing</a:t>
            </a:r>
            <a:endParaRPr lang="en-ZA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060848"/>
            <a:ext cx="3376613" cy="4097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04478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Technical</a:t>
            </a:r>
            <a:endParaRPr lang="en-Z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Enabler</a:t>
            </a:r>
            <a:endParaRPr lang="en-Z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ZA" dirty="0" smtClean="0"/>
              <a:t>Constraint</a:t>
            </a:r>
            <a:endParaRPr lang="en-ZA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ZA" dirty="0" smtClean="0"/>
              <a:t>Not everyone has access</a:t>
            </a:r>
          </a:p>
          <a:p>
            <a:endParaRPr lang="en-ZA" dirty="0" smtClean="0"/>
          </a:p>
          <a:p>
            <a:endParaRPr lang="en-ZA" dirty="0" smtClean="0"/>
          </a:p>
          <a:p>
            <a:r>
              <a:rPr lang="en-ZA" dirty="0" smtClean="0"/>
              <a:t>Digital divide between Global south and North</a:t>
            </a:r>
          </a:p>
          <a:p>
            <a:endParaRPr lang="en-ZA" dirty="0" smtClean="0"/>
          </a:p>
          <a:p>
            <a:r>
              <a:rPr lang="en-ZA" dirty="0" smtClean="0"/>
              <a:t>Lack of ability and skills</a:t>
            </a:r>
            <a:endParaRPr lang="en-ZA" dirty="0"/>
          </a:p>
        </p:txBody>
      </p:sp>
      <p:sp>
        <p:nvSpPr>
          <p:cNvPr id="8" name="Rectangle 7"/>
          <p:cNvSpPr/>
          <p:nvPr/>
        </p:nvSpPr>
        <p:spPr>
          <a:xfrm>
            <a:off x="467544" y="6237312"/>
            <a:ext cx="4752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dirty="0" smtClean="0">
                <a:hlinkClick r:id="rId3"/>
              </a:rPr>
              <a:t>http://en.wikipedia.org/wiki/File:Internet1.jpg</a:t>
            </a:r>
            <a:endParaRPr lang="en-Z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132857"/>
            <a:ext cx="4040188" cy="364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25053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Financial</a:t>
            </a:r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Enabler</a:t>
            </a:r>
            <a:endParaRPr lang="en-Z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ZA" dirty="0" smtClean="0"/>
              <a:t>Constraint</a:t>
            </a:r>
            <a:endParaRPr lang="en-ZA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ZA" dirty="0" smtClean="0"/>
              <a:t>Support from external funders like </a:t>
            </a:r>
            <a:r>
              <a:rPr lang="en-ZA" dirty="0" err="1" smtClean="0"/>
              <a:t>Shuttleworth</a:t>
            </a:r>
            <a:r>
              <a:rPr lang="en-ZA" dirty="0" smtClean="0"/>
              <a:t> and Mellon is temporary </a:t>
            </a:r>
          </a:p>
          <a:p>
            <a:endParaRPr lang="en-ZA" dirty="0" smtClean="0"/>
          </a:p>
          <a:p>
            <a:r>
              <a:rPr lang="en-ZA" dirty="0" smtClean="0"/>
              <a:t>After seed funding institutions must then take over </a:t>
            </a:r>
            <a:endParaRPr lang="en-ZA" dirty="0"/>
          </a:p>
        </p:txBody>
      </p:sp>
      <p:sp>
        <p:nvSpPr>
          <p:cNvPr id="8" name="Rectangle 7"/>
          <p:cNvSpPr/>
          <p:nvPr/>
        </p:nvSpPr>
        <p:spPr>
          <a:xfrm>
            <a:off x="251520" y="6060490"/>
            <a:ext cx="6606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dirty="0" smtClean="0">
                <a:hlinkClick r:id="rId3"/>
              </a:rPr>
              <a:t>http://www.flickr.com/photos/59937401@N07/5856660723/</a:t>
            </a:r>
            <a:endParaRPr lang="en-Z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492896"/>
            <a:ext cx="384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1283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Legal</a:t>
            </a:r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Enabler</a:t>
            </a:r>
            <a:endParaRPr lang="en-Z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ZA" dirty="0" smtClean="0"/>
              <a:t>Constraint</a:t>
            </a:r>
            <a:endParaRPr lang="en-ZA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Academics are not aware of Creative Commons or how Creative Commons works</a:t>
            </a:r>
          </a:p>
          <a:p>
            <a:r>
              <a:rPr lang="en-ZA" dirty="0" smtClean="0"/>
              <a:t>They are not that concerned about their Intellectual property ( although they do want attribution) but they are very concerned about infringing the copyright of others</a:t>
            </a:r>
          </a:p>
          <a:p>
            <a:endParaRPr lang="en-ZA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348880"/>
            <a:ext cx="4040188" cy="1526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547664" y="4077072"/>
            <a:ext cx="23762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dirty="0" smtClean="0">
                <a:solidFill>
                  <a:srgbClr val="FF0000"/>
                </a:solidFill>
              </a:rPr>
              <a:t>“So actually I think you’re more protected if you make something legitimately an OER and then somebody else uses it.”</a:t>
            </a:r>
          </a:p>
        </p:txBody>
      </p:sp>
    </p:spTree>
    <p:extLst>
      <p:ext uri="{BB962C8B-B14F-4D97-AF65-F5344CB8AC3E}">
        <p14:creationId xmlns:p14="http://schemas.microsoft.com/office/powerpoint/2010/main" val="2703496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Factors impacting OER</a:t>
            </a:r>
            <a:endParaRPr lang="en-ZA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34397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s://encrypted-tbn0.gstatic.com/images?q=tbn:ANd9GcTjOoY2dZJDLUA0DIxCdkg9-7WJ5V53DEyQBs_WGE12A9oDw29Gigzb2Kl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48680"/>
            <a:ext cx="2543175" cy="1800225"/>
          </a:xfrm>
          <a:prstGeom prst="rect">
            <a:avLst/>
          </a:prstGeom>
          <a:noFill/>
        </p:spPr>
      </p:pic>
      <p:pic>
        <p:nvPicPr>
          <p:cNvPr id="68616" name="Picture 8" descr="Titre-MOO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780928"/>
            <a:ext cx="3028950" cy="3324226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395536" y="6237312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dirty="0" smtClean="0">
                <a:hlinkClick r:id="rId5"/>
              </a:rPr>
              <a:t>http://www.moddou.com/</a:t>
            </a:r>
            <a:endParaRPr lang="en-ZA" dirty="0"/>
          </a:p>
        </p:txBody>
      </p:sp>
      <p:pic>
        <p:nvPicPr>
          <p:cNvPr id="11" name="Picture 10" descr="6086921943_1615bde0d9_z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55976" y="836712"/>
            <a:ext cx="4461330" cy="262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2000" y="4149080"/>
            <a:ext cx="38884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No cost</a:t>
            </a:r>
          </a:p>
          <a:p>
            <a:endParaRPr lang="en-ZA" dirty="0" smtClean="0"/>
          </a:p>
          <a:p>
            <a:r>
              <a:rPr lang="en-ZA" dirty="0" smtClean="0"/>
              <a:t>Degrees of openness depends on rights of the licence that the creator of content has granted to the user.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3499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Pedagogy</a:t>
            </a:r>
            <a:endParaRPr lang="en-ZA" dirty="0"/>
          </a:p>
        </p:txBody>
      </p:sp>
      <p:pic>
        <p:nvPicPr>
          <p:cNvPr id="7" name="Picture 2" descr="C:\Documents and Settings\Administrator\Desktop\Cropper Crops\grouped_oldcycle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12038" y="2362662"/>
            <a:ext cx="3528923" cy="3001039"/>
          </a:xfrm>
          <a:prstGeom prst="rect">
            <a:avLst/>
          </a:prstGeom>
          <a:noFill/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ZA" dirty="0" smtClean="0"/>
          </a:p>
          <a:p>
            <a:r>
              <a:rPr lang="en-ZA" dirty="0" smtClean="0"/>
              <a:t>Creation: interactive teaching styles do not always result in online materials</a:t>
            </a:r>
          </a:p>
          <a:p>
            <a:endParaRPr lang="en-ZA" dirty="0" smtClean="0"/>
          </a:p>
          <a:p>
            <a:r>
              <a:rPr lang="en-ZA" dirty="0" smtClean="0"/>
              <a:t>Use: difficult to find relevant OER</a:t>
            </a:r>
          </a:p>
          <a:p>
            <a:endParaRPr lang="en-ZA" dirty="0"/>
          </a:p>
        </p:txBody>
      </p:sp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996952"/>
            <a:ext cx="11334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71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Quality</a:t>
            </a:r>
            <a:endParaRPr lang="en-Z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endParaRPr lang="en-ZA" dirty="0" smtClean="0"/>
          </a:p>
          <a:p>
            <a:endParaRPr lang="en-ZA" dirty="0" smtClean="0"/>
          </a:p>
          <a:p>
            <a:r>
              <a:rPr lang="en-ZA" dirty="0" smtClean="0"/>
              <a:t>If they’re ready for students to see, then they’re as ready as they’re going to get.</a:t>
            </a:r>
          </a:p>
          <a:p>
            <a:endParaRPr lang="en-ZA" dirty="0" smtClean="0"/>
          </a:p>
          <a:p>
            <a:r>
              <a:rPr lang="en-ZA" dirty="0" smtClean="0"/>
              <a:t>I think that each individual preparing their materials must be sure that their material is substantively correct, sound or critical.</a:t>
            </a:r>
          </a:p>
          <a:p>
            <a:endParaRPr lang="en-ZA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en-ZA" dirty="0" smtClean="0"/>
          </a:p>
          <a:p>
            <a:endParaRPr lang="en-ZA" dirty="0" smtClean="0"/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they don’t look good enough to put out there</a:t>
            </a:r>
          </a:p>
          <a:p>
            <a:endParaRPr lang="en-ZA" dirty="0" smtClean="0"/>
          </a:p>
          <a:p>
            <a:endParaRPr lang="en-ZA" dirty="0" smtClean="0"/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“But I would love to be able to give what I had to somebody and say does it… it’s sort of like is there cohesion, does it make sense” </a:t>
            </a:r>
          </a:p>
          <a:p>
            <a:endParaRPr lang="en-ZA" dirty="0"/>
          </a:p>
        </p:txBody>
      </p:sp>
      <p:pic>
        <p:nvPicPr>
          <p:cNvPr id="28674" name="Picture 2" descr="https://encrypted-tbn3.gstatic.com/images?q=tbn:ANd9GcSlm_Ip5zJsa7dUpJUPn_yC0WaxHTH6z3uumx3yrAXDn7kjz7fmH3jJpV_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188640"/>
            <a:ext cx="2371725" cy="19335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3568" y="1412777"/>
            <a:ext cx="5472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dirty="0" smtClean="0"/>
              <a:t>“.. I think it will make everyone go over it two or three times, </a:t>
            </a:r>
            <a:r>
              <a:rPr lang="en-ZA" sz="2400" dirty="0" err="1" smtClean="0"/>
              <a:t>ya</a:t>
            </a:r>
            <a:r>
              <a:rPr lang="en-ZA" sz="2400" dirty="0" smtClean="0"/>
              <a:t>.” </a:t>
            </a:r>
            <a:endParaRPr lang="en-ZA" sz="2400" dirty="0"/>
          </a:p>
        </p:txBody>
      </p:sp>
    </p:spTree>
    <p:extLst>
      <p:ext uri="{BB962C8B-B14F-4D97-AF65-F5344CB8AC3E}">
        <p14:creationId xmlns:p14="http://schemas.microsoft.com/office/powerpoint/2010/main" val="386984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Complex interplay between factors impacting OER</a:t>
            </a:r>
            <a:endParaRPr lang="en-ZA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31" name="Straight Arrow Connector 30"/>
          <p:cNvCxnSpPr/>
          <p:nvPr/>
        </p:nvCxnSpPr>
        <p:spPr>
          <a:xfrm>
            <a:off x="4788024" y="2492896"/>
            <a:ext cx="1440160" cy="720080"/>
          </a:xfrm>
          <a:prstGeom prst="straightConnector1">
            <a:avLst/>
          </a:prstGeom>
          <a:ln w="63500">
            <a:solidFill>
              <a:schemeClr val="accent2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2555776" y="2564904"/>
            <a:ext cx="3744416" cy="1296144"/>
          </a:xfrm>
          <a:prstGeom prst="straightConnector1">
            <a:avLst/>
          </a:prstGeom>
          <a:ln w="66675">
            <a:solidFill>
              <a:schemeClr val="accent2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4355976" y="2492896"/>
            <a:ext cx="1872208" cy="2520280"/>
          </a:xfrm>
          <a:prstGeom prst="straightConnector1">
            <a:avLst/>
          </a:prstGeom>
          <a:ln w="66675">
            <a:solidFill>
              <a:schemeClr val="accent2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1619672" y="2492896"/>
            <a:ext cx="4680520" cy="3024336"/>
          </a:xfrm>
          <a:prstGeom prst="straightConnector1">
            <a:avLst/>
          </a:prstGeom>
          <a:ln w="66675">
            <a:solidFill>
              <a:schemeClr val="accent2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2195736" y="2564904"/>
            <a:ext cx="4248472" cy="2664296"/>
          </a:xfrm>
          <a:prstGeom prst="straightConnector1">
            <a:avLst/>
          </a:prstGeom>
          <a:ln w="66675">
            <a:solidFill>
              <a:schemeClr val="accent2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005748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Why </a:t>
            </a:r>
            <a:r>
              <a:rPr lang="en-ZA" dirty="0" err="1" smtClean="0"/>
              <a:t>oer</a:t>
            </a:r>
            <a:r>
              <a:rPr lang="en-ZA" dirty="0" smtClean="0"/>
              <a:t>? What are the potential benefits of OER?</a:t>
            </a:r>
            <a:endParaRPr lang="en-Z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6647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/>
              <a:t>Global challenges in Higher Education</a:t>
            </a:r>
            <a:endParaRPr lang="en-ZA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196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4000" b="1" dirty="0" smtClean="0"/>
              <a:t>Challenges for South Africa</a:t>
            </a:r>
            <a:endParaRPr lang="en-ZA" sz="4000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ZA" dirty="0" smtClean="0"/>
              <a:t>Crisis in Basic education</a:t>
            </a:r>
          </a:p>
          <a:p>
            <a:endParaRPr lang="en-ZA" dirty="0" smtClean="0"/>
          </a:p>
          <a:p>
            <a:r>
              <a:rPr lang="en-ZA" dirty="0" smtClean="0"/>
              <a:t>Skills shortage/’persistent human Capital gap” (Taylor, 2011)</a:t>
            </a:r>
          </a:p>
          <a:p>
            <a:endParaRPr lang="en-ZA" dirty="0" smtClean="0"/>
          </a:p>
          <a:p>
            <a:pPr>
              <a:buNone/>
            </a:pPr>
            <a:r>
              <a:rPr lang="en-ZA" dirty="0" smtClean="0"/>
              <a:t>Higher education: high school graduates of varied ability</a:t>
            </a:r>
          </a:p>
          <a:p>
            <a:endParaRPr lang="en-ZA" dirty="0" smtClean="0"/>
          </a:p>
          <a:p>
            <a:pPr>
              <a:buNone/>
            </a:pPr>
            <a:r>
              <a:rPr lang="en-ZA" dirty="0" smtClean="0"/>
              <a:t>Higher education institutions quality variable</a:t>
            </a:r>
            <a:endParaRPr lang="en-ZA" dirty="0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412776"/>
            <a:ext cx="3124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E:\__UCT work\_1_OpenContent Directory\graphics and promos\Feb2011_Logos\OC_Logo20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05064"/>
            <a:ext cx="1182988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0" name="Picture 4" descr="http://freecourseware.uwc.ac.za/freecourseware/free_courseware_logo_6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5589240"/>
            <a:ext cx="2952750" cy="600076"/>
          </a:xfrm>
          <a:prstGeom prst="rect">
            <a:avLst/>
          </a:prstGeom>
          <a:noFill/>
        </p:spPr>
      </p:pic>
      <p:pic>
        <p:nvPicPr>
          <p:cNvPr id="34822" name="Picture 6" descr="Unisa Open - Unisa Open Educational Resource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4005064"/>
            <a:ext cx="2628900" cy="1235200"/>
          </a:xfrm>
          <a:prstGeom prst="rect">
            <a:avLst/>
          </a:prstGeom>
          <a:noFill/>
        </p:spPr>
      </p:pic>
      <p:cxnSp>
        <p:nvCxnSpPr>
          <p:cNvPr id="14" name="Straight Arrow Connector 13"/>
          <p:cNvCxnSpPr/>
          <p:nvPr/>
        </p:nvCxnSpPr>
        <p:spPr>
          <a:xfrm>
            <a:off x="4211960" y="1916832"/>
            <a:ext cx="864096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563888" y="2636912"/>
            <a:ext cx="144016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67544" y="1268760"/>
            <a:ext cx="8352928" cy="21602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2469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772816"/>
            <a:ext cx="4129087" cy="41386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0231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Title 2"/>
          <p:cNvSpPr>
            <a:spLocks noGrp="1"/>
          </p:cNvSpPr>
          <p:nvPr>
            <p:ph type="title" idx="4294967295"/>
          </p:nvPr>
        </p:nvSpPr>
        <p:spPr/>
        <p:txBody>
          <a:bodyPr lIns="91439" tIns="45719" rIns="91439" bIns="45719"/>
          <a:lstStyle/>
          <a:p>
            <a:r>
              <a:rPr lang="en-ZA"/>
              <a:t>Why now for departments?</a:t>
            </a:r>
          </a:p>
        </p:txBody>
      </p:sp>
      <p:sp>
        <p:nvSpPr>
          <p:cNvPr id="124931" name="Content Placeholder 3"/>
          <p:cNvSpPr>
            <a:spLocks noGrp="1"/>
          </p:cNvSpPr>
          <p:nvPr>
            <p:ph idx="4294967295"/>
          </p:nvPr>
        </p:nvSpPr>
        <p:spPr/>
        <p:txBody>
          <a:bodyPr lIns="91439" tIns="45719" rIns="91439" bIns="45719"/>
          <a:lstStyle/>
          <a:p>
            <a:r>
              <a:rPr lang="en-US" sz="2200" dirty="0"/>
              <a:t>Increase institutional </a:t>
            </a:r>
            <a:r>
              <a:rPr lang="en-US" sz="2200" b="1" dirty="0">
                <a:solidFill>
                  <a:srgbClr val="003300"/>
                </a:solidFill>
              </a:rPr>
              <a:t>visibility</a:t>
            </a:r>
            <a:r>
              <a:rPr lang="en-US" sz="2200" dirty="0"/>
              <a:t>, advancing competitiveness, attracting students and resources</a:t>
            </a:r>
            <a:endParaRPr lang="en-ZA" sz="2200" dirty="0"/>
          </a:p>
          <a:p>
            <a:r>
              <a:rPr lang="en-US" sz="2200" dirty="0"/>
              <a:t>Promote effective </a:t>
            </a:r>
            <a:r>
              <a:rPr lang="en-US" sz="2200" b="1" dirty="0">
                <a:solidFill>
                  <a:srgbClr val="003300"/>
                </a:solidFill>
              </a:rPr>
              <a:t>social responsiveness</a:t>
            </a:r>
            <a:endParaRPr lang="en-ZA" sz="2200" dirty="0"/>
          </a:p>
          <a:p>
            <a:r>
              <a:rPr lang="en-US" sz="2200" dirty="0"/>
              <a:t>Improve </a:t>
            </a:r>
            <a:r>
              <a:rPr lang="en-US" sz="2200" b="1" dirty="0"/>
              <a:t>learning experience </a:t>
            </a:r>
            <a:r>
              <a:rPr lang="en-US" sz="2200" dirty="0"/>
              <a:t>by selecting materials in pedagogically sound and innovative ways</a:t>
            </a:r>
            <a:endParaRPr lang="en-ZA" sz="2200" dirty="0"/>
          </a:p>
          <a:p>
            <a:r>
              <a:rPr lang="en-ZA" sz="2200" dirty="0"/>
              <a:t>Improve </a:t>
            </a:r>
            <a:r>
              <a:rPr lang="en-ZA" sz="2200" b="1" dirty="0"/>
              <a:t>recruitment</a:t>
            </a:r>
            <a:r>
              <a:rPr lang="en-ZA" sz="2200" dirty="0"/>
              <a:t> by helping the right students find the right programmes</a:t>
            </a:r>
          </a:p>
          <a:p>
            <a:r>
              <a:rPr lang="en-US" sz="2200" dirty="0"/>
              <a:t>Enhance teaching </a:t>
            </a:r>
            <a:r>
              <a:rPr lang="en-US" sz="2200" b="1" dirty="0"/>
              <a:t>coherence across courses</a:t>
            </a:r>
            <a:endParaRPr lang="en-ZA" sz="2200" dirty="0"/>
          </a:p>
          <a:p>
            <a:r>
              <a:rPr lang="en-US" sz="2200" dirty="0"/>
              <a:t>Ensure better long-term </a:t>
            </a:r>
            <a:r>
              <a:rPr lang="en-US" sz="2200" b="1" dirty="0"/>
              <a:t>archiving, </a:t>
            </a:r>
            <a:r>
              <a:rPr lang="en-US" sz="2200" b="1" dirty="0" err="1"/>
              <a:t>curation</a:t>
            </a:r>
            <a:r>
              <a:rPr lang="en-US" sz="2200" b="1" dirty="0"/>
              <a:t> and reuse</a:t>
            </a:r>
            <a:r>
              <a:rPr lang="en-US" sz="2200" dirty="0"/>
              <a:t> of teaching materials</a:t>
            </a:r>
          </a:p>
          <a:p>
            <a:r>
              <a:rPr lang="en-US" sz="2200" dirty="0"/>
              <a:t>Attract alumni as </a:t>
            </a:r>
            <a:r>
              <a:rPr lang="en-US" sz="2200" b="1" dirty="0"/>
              <a:t>life-long learners</a:t>
            </a:r>
            <a:endParaRPr lang="en-ZA" sz="2200" b="1" dirty="0"/>
          </a:p>
        </p:txBody>
      </p:sp>
    </p:spTree>
    <p:extLst>
      <p:ext uri="{BB962C8B-B14F-4D97-AF65-F5344CB8AC3E}">
        <p14:creationId xmlns:p14="http://schemas.microsoft.com/office/powerpoint/2010/main" val="363795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itle 1"/>
          <p:cNvSpPr>
            <a:spLocks noGrp="1"/>
          </p:cNvSpPr>
          <p:nvPr>
            <p:ph type="title" idx="4294967295"/>
          </p:nvPr>
        </p:nvSpPr>
        <p:spPr/>
        <p:txBody>
          <a:bodyPr lIns="91439" tIns="45719" rIns="91439" bIns="45719"/>
          <a:lstStyle/>
          <a:p>
            <a:r>
              <a:rPr lang="en-ZA"/>
              <a:t>Why now – individually?</a:t>
            </a:r>
          </a:p>
        </p:txBody>
      </p:sp>
      <p:sp>
        <p:nvSpPr>
          <p:cNvPr id="122883" name="Content Placeholder 2"/>
          <p:cNvSpPr>
            <a:spLocks noGrp="1"/>
          </p:cNvSpPr>
          <p:nvPr>
            <p:ph idx="4294967295"/>
          </p:nvPr>
        </p:nvSpPr>
        <p:spPr>
          <a:xfrm>
            <a:off x="2556034" y="1600200"/>
            <a:ext cx="6336506" cy="4526280"/>
          </a:xfrm>
        </p:spPr>
        <p:txBody>
          <a:bodyPr lIns="91439" tIns="45719" rIns="91439" bIns="45719"/>
          <a:lstStyle/>
          <a:p>
            <a:r>
              <a:rPr lang="en-ZA" sz="2200" b="1" dirty="0"/>
              <a:t>Profile teaching </a:t>
            </a:r>
            <a:r>
              <a:rPr lang="en-ZA" sz="2200" dirty="0"/>
              <a:t>and</a:t>
            </a:r>
            <a:r>
              <a:rPr lang="en-ZA" sz="2200" b="1" dirty="0"/>
              <a:t> pedagogical</a:t>
            </a:r>
            <a:r>
              <a:rPr lang="en-ZA" sz="2200" dirty="0"/>
              <a:t> idea sharing</a:t>
            </a:r>
          </a:p>
          <a:p>
            <a:r>
              <a:rPr lang="en-ZA" sz="2200" dirty="0"/>
              <a:t>Create </a:t>
            </a:r>
            <a:r>
              <a:rPr lang="en-ZA" sz="2200" b="1" dirty="0"/>
              <a:t>record of teaching </a:t>
            </a:r>
            <a:r>
              <a:rPr lang="en-ZA" sz="2200" dirty="0"/>
              <a:t>for teaching portfolio</a:t>
            </a:r>
            <a:endParaRPr lang="en-ZA" sz="2200" b="1" dirty="0"/>
          </a:p>
          <a:p>
            <a:r>
              <a:rPr lang="en-US" sz="2200" b="1" dirty="0"/>
              <a:t>Foster connections </a:t>
            </a:r>
            <a:r>
              <a:rPr lang="en-US" sz="2200" dirty="0"/>
              <a:t>between other colleagues, departments and even other universities (especially cross-disciplinary studies)</a:t>
            </a:r>
          </a:p>
          <a:p>
            <a:r>
              <a:rPr lang="en-ZA" sz="2200" b="1" dirty="0"/>
              <a:t>Increase impact </a:t>
            </a:r>
            <a:r>
              <a:rPr lang="en-ZA" sz="2200" dirty="0"/>
              <a:t>of teaching materials</a:t>
            </a:r>
          </a:p>
          <a:p>
            <a:r>
              <a:rPr lang="en-ZA" sz="2200" b="1" dirty="0"/>
              <a:t>Extend use </a:t>
            </a:r>
            <a:r>
              <a:rPr lang="en-ZA" sz="2200" dirty="0"/>
              <a:t>of teaching materials to high school learners and life-long learners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142367" y="2357586"/>
          <a:ext cx="2928800" cy="19283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715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88595"/>
            <a:ext cx="7772400" cy="1144429"/>
          </a:xfrm>
        </p:spPr>
        <p:txBody>
          <a:bodyPr lIns="91439" tIns="45719" rIns="91439" bIns="45719"/>
          <a:lstStyle/>
          <a:p>
            <a:r>
              <a:rPr lang="en-ZA"/>
              <a:t>Increasing Visibility </a:t>
            </a:r>
            <a:endParaRPr lang="en-GB"/>
          </a:p>
        </p:txBody>
      </p:sp>
      <p:pic>
        <p:nvPicPr>
          <p:cNvPr id="125955" name="Picture 4"/>
          <p:cNvPicPr>
            <a:picLocks noChangeAspect="1" noChangeArrowheads="1"/>
          </p:cNvPicPr>
          <p:nvPr/>
        </p:nvPicPr>
        <p:blipFill>
          <a:blip r:embed="rId2" cstate="print"/>
          <a:srcRect l="8571" t="26286" r="28125" b="7428"/>
          <a:stretch>
            <a:fillRect/>
          </a:stretch>
        </p:blipFill>
        <p:spPr bwMode="auto">
          <a:xfrm>
            <a:off x="487205" y="1214438"/>
            <a:ext cx="8299608" cy="5430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142875" y="2357438"/>
            <a:ext cx="4857750" cy="1000125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lIns="91439" tIns="45719" rIns="91439" bIns="45719" anchor="ctr"/>
          <a:lstStyle/>
          <a:p>
            <a:pPr algn="ctr"/>
            <a:endParaRPr lang="en-ZA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ZA" dirty="0" smtClean="0"/>
              <a:t>Open Educational Resources</a:t>
            </a:r>
            <a:endParaRPr lang="en-ZA" dirty="0"/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86853" y="1292567"/>
            <a:ext cx="792956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ZA" sz="2400" b="1" dirty="0"/>
              <a:t>Open Content </a:t>
            </a:r>
            <a:r>
              <a:rPr lang="en-ZA" sz="2400" dirty="0"/>
              <a:t>/ </a:t>
            </a:r>
            <a:r>
              <a:rPr lang="en-ZA" sz="2400" b="1" dirty="0"/>
              <a:t>Open educational resources </a:t>
            </a:r>
            <a:r>
              <a:rPr lang="en-ZA" sz="2400" dirty="0"/>
              <a:t>(OER) / </a:t>
            </a:r>
            <a:r>
              <a:rPr lang="en-ZA" sz="2400" b="1" dirty="0"/>
              <a:t>Open Courseware </a:t>
            </a:r>
            <a:r>
              <a:rPr lang="en-ZA" sz="2400" dirty="0"/>
              <a:t>are educational materials which are </a:t>
            </a:r>
            <a:r>
              <a:rPr lang="en-ZA" sz="2400" b="1" dirty="0"/>
              <a:t>discoverable</a:t>
            </a:r>
            <a:r>
              <a:rPr lang="en-ZA" sz="2400" dirty="0"/>
              <a:t> online and </a:t>
            </a:r>
            <a:r>
              <a:rPr lang="en-ZA" sz="2400" b="1" dirty="0"/>
              <a:t>openly</a:t>
            </a:r>
            <a:r>
              <a:rPr lang="en-ZA" sz="2400" dirty="0"/>
              <a:t> </a:t>
            </a:r>
            <a:r>
              <a:rPr lang="en-ZA" sz="2400" b="1" dirty="0"/>
              <a:t>licensed</a:t>
            </a:r>
            <a:r>
              <a:rPr lang="en-ZA" sz="2400" dirty="0"/>
              <a:t>  that can be:</a:t>
            </a:r>
          </a:p>
        </p:txBody>
      </p:sp>
      <p:grpSp>
        <p:nvGrpSpPr>
          <p:cNvPr id="2" name="Group 18"/>
          <p:cNvGrpSpPr/>
          <p:nvPr/>
        </p:nvGrpSpPr>
        <p:grpSpPr>
          <a:xfrm>
            <a:off x="179512" y="2595711"/>
            <a:ext cx="8640960" cy="3919934"/>
            <a:chOff x="251520" y="2286000"/>
            <a:chExt cx="8640960" cy="3919934"/>
          </a:xfrm>
        </p:grpSpPr>
        <p:sp>
          <p:nvSpPr>
            <p:cNvPr id="20" name="Rounded Rectangle 19"/>
            <p:cNvSpPr/>
            <p:nvPr/>
          </p:nvSpPr>
          <p:spPr>
            <a:xfrm>
              <a:off x="3820410" y="2786058"/>
              <a:ext cx="1500198" cy="642942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innerShdw blurRad="114300">
                <a:prstClr val="black"/>
              </a:inn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ZA" dirty="0"/>
                <a:t>Shared</a:t>
              </a:r>
            </a:p>
          </p:txBody>
        </p:sp>
        <p:sp>
          <p:nvSpPr>
            <p:cNvPr id="21" name="Oval Callout 20"/>
            <p:cNvSpPr/>
            <p:nvPr/>
          </p:nvSpPr>
          <p:spPr>
            <a:xfrm>
              <a:off x="5749230" y="2286000"/>
              <a:ext cx="1928812" cy="857250"/>
            </a:xfrm>
            <a:prstGeom prst="wedgeEllipseCallout">
              <a:avLst>
                <a:gd name="adj1" fmla="val -68152"/>
                <a:gd name="adj2" fmla="val 4894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chemeClr val="tx1"/>
                  </a:solidFill>
                </a:rPr>
                <a:t>Shared</a:t>
              </a:r>
              <a:r>
                <a:rPr lang="en-US" sz="1600" dirty="0">
                  <a:solidFill>
                    <a:schemeClr val="tx1"/>
                  </a:solidFill>
                </a:rPr>
                <a:t> freely and openly </a:t>
              </a:r>
              <a:r>
                <a:rPr lang="en-US" sz="1600" dirty="0" smtClean="0">
                  <a:solidFill>
                    <a:schemeClr val="tx1"/>
                  </a:solidFill>
                </a:rPr>
                <a:t>to be…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2" name="Notched Right Arrow 21"/>
            <p:cNvSpPr/>
            <p:nvPr/>
          </p:nvSpPr>
          <p:spPr>
            <a:xfrm rot="2504487">
              <a:off x="5401567" y="3465513"/>
              <a:ext cx="642938" cy="273050"/>
            </a:xfrm>
            <a:prstGeom prst="notchedRightArrow">
              <a:avLst>
                <a:gd name="adj1" fmla="val 0"/>
                <a:gd name="adj2" fmla="val 50000"/>
              </a:avLst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ZA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5463484" y="3929066"/>
              <a:ext cx="1428760" cy="642942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innerShdw blurRad="114300">
                <a:prstClr val="black"/>
              </a:inn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ZA" dirty="0"/>
                <a:t>Used</a:t>
              </a: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3891848" y="5000636"/>
              <a:ext cx="1428760" cy="642942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innerShdw blurRad="114300">
                <a:prstClr val="black"/>
              </a:inn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ZA" dirty="0"/>
                <a:t>Improved</a:t>
              </a: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05898" y="3929066"/>
              <a:ext cx="1500198" cy="642942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innerShdw blurRad="114300">
                <a:prstClr val="black"/>
              </a:inn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ZA" dirty="0"/>
                <a:t>Redistributed</a:t>
              </a:r>
            </a:p>
          </p:txBody>
        </p:sp>
        <p:sp>
          <p:nvSpPr>
            <p:cNvPr id="26" name="Oval Callout 25"/>
            <p:cNvSpPr/>
            <p:nvPr/>
          </p:nvSpPr>
          <p:spPr>
            <a:xfrm>
              <a:off x="6963667" y="4714875"/>
              <a:ext cx="1928813" cy="857250"/>
            </a:xfrm>
            <a:prstGeom prst="wedgeEllipseCallout">
              <a:avLst>
                <a:gd name="adj1" fmla="val -49281"/>
                <a:gd name="adj2" fmla="val -101218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chemeClr val="tx1"/>
                  </a:solidFill>
                </a:rPr>
                <a:t> … 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used </a:t>
              </a:r>
              <a:r>
                <a:rPr lang="en-US" sz="1600" dirty="0">
                  <a:solidFill>
                    <a:schemeClr val="tx1"/>
                  </a:solidFill>
                </a:rPr>
                <a:t>by</a:t>
              </a:r>
              <a:r>
                <a:rPr lang="en-US" sz="1600" b="1" dirty="0">
                  <a:solidFill>
                    <a:schemeClr val="tx1"/>
                  </a:solidFill>
                </a:rPr>
                <a:t> </a:t>
              </a:r>
              <a:r>
                <a:rPr lang="en-US" sz="1600" dirty="0">
                  <a:solidFill>
                    <a:schemeClr val="tx1"/>
                  </a:solidFill>
                </a:rPr>
                <a:t>anyone to … 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Notched Right Arrow 26"/>
            <p:cNvSpPr/>
            <p:nvPr/>
          </p:nvSpPr>
          <p:spPr>
            <a:xfrm rot="7909886">
              <a:off x="5469036" y="4837907"/>
              <a:ext cx="642937" cy="273050"/>
            </a:xfrm>
            <a:prstGeom prst="notchedRightArrow">
              <a:avLst>
                <a:gd name="adj1" fmla="val 0"/>
                <a:gd name="adj2" fmla="val 50000"/>
              </a:avLst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ZA"/>
            </a:p>
          </p:txBody>
        </p:sp>
        <p:sp>
          <p:nvSpPr>
            <p:cNvPr id="28" name="Oval Callout 27"/>
            <p:cNvSpPr/>
            <p:nvPr/>
          </p:nvSpPr>
          <p:spPr>
            <a:xfrm>
              <a:off x="251520" y="4991497"/>
              <a:ext cx="3000375" cy="1214437"/>
            </a:xfrm>
            <a:prstGeom prst="wedgeEllipseCallout">
              <a:avLst>
                <a:gd name="adj1" fmla="val 59208"/>
                <a:gd name="adj2" fmla="val -16538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chemeClr val="tx1"/>
                  </a:solidFill>
                </a:rPr>
                <a:t>… adapt / repurpose/ improve </a:t>
              </a:r>
              <a:r>
                <a:rPr lang="en-US" sz="1600" dirty="0">
                  <a:solidFill>
                    <a:schemeClr val="tx1"/>
                  </a:solidFill>
                </a:rPr>
                <a:t>under some type of license in order to …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9" name="Notched Right Arrow 28"/>
            <p:cNvSpPr/>
            <p:nvPr/>
          </p:nvSpPr>
          <p:spPr>
            <a:xfrm rot="18692230">
              <a:off x="3171923" y="3461544"/>
              <a:ext cx="642938" cy="273050"/>
            </a:xfrm>
            <a:prstGeom prst="notchedRightArrow">
              <a:avLst>
                <a:gd name="adj1" fmla="val 0"/>
                <a:gd name="adj2" fmla="val 50000"/>
              </a:avLst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ZA"/>
            </a:p>
          </p:txBody>
        </p:sp>
        <p:sp>
          <p:nvSpPr>
            <p:cNvPr id="30" name="Notched Right Arrow 29"/>
            <p:cNvSpPr/>
            <p:nvPr/>
          </p:nvSpPr>
          <p:spPr>
            <a:xfrm rot="13226088">
              <a:off x="3188592" y="4837113"/>
              <a:ext cx="642938" cy="273050"/>
            </a:xfrm>
            <a:prstGeom prst="notchedRightArrow">
              <a:avLst>
                <a:gd name="adj1" fmla="val 0"/>
                <a:gd name="adj2" fmla="val 50000"/>
              </a:avLst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ZA"/>
            </a:p>
          </p:txBody>
        </p:sp>
        <p:sp>
          <p:nvSpPr>
            <p:cNvPr id="31" name="Oval Callout 30"/>
            <p:cNvSpPr/>
            <p:nvPr/>
          </p:nvSpPr>
          <p:spPr>
            <a:xfrm>
              <a:off x="462855" y="2857500"/>
              <a:ext cx="2071687" cy="857250"/>
            </a:xfrm>
            <a:prstGeom prst="wedgeEllipseCallout">
              <a:avLst>
                <a:gd name="adj1" fmla="val 24281"/>
                <a:gd name="adj2" fmla="val 104865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chemeClr val="tx1"/>
                  </a:solidFill>
                </a:rPr>
                <a:t>… redistribute </a:t>
              </a:r>
              <a:r>
                <a:rPr lang="en-US" sz="1600" dirty="0">
                  <a:solidFill>
                    <a:schemeClr val="tx1"/>
                  </a:solidFill>
                </a:rPr>
                <a:t>and share again.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78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Conclusion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Amazing work globally (</a:t>
            </a:r>
            <a:r>
              <a:rPr lang="en-ZA" dirty="0" err="1" smtClean="0"/>
              <a:t>eg</a:t>
            </a:r>
            <a:r>
              <a:rPr lang="en-ZA" dirty="0" smtClean="0"/>
              <a:t> COL, UNESCO)</a:t>
            </a:r>
          </a:p>
          <a:p>
            <a:r>
              <a:rPr lang="en-ZA" dirty="0" smtClean="0"/>
              <a:t>OER repositories, networks and research continues to grow</a:t>
            </a:r>
          </a:p>
          <a:p>
            <a:r>
              <a:rPr lang="en-ZA" dirty="0" smtClean="0"/>
              <a:t>Opportunity to use OER’s in MOOCs</a:t>
            </a:r>
          </a:p>
          <a:p>
            <a:r>
              <a:rPr lang="en-ZA" dirty="0" smtClean="0"/>
              <a:t>Amazing opportunity to share resources across the world across the Global south, North to South but also North to South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7927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4" name="Content Placeholder 3" descr="C:\Documents and Settings\Administrator\Desktop\Cropper Crops\OERAfrica20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16832"/>
            <a:ext cx="4125339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467545" y="1268760"/>
            <a:ext cx="482453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ZA" b="1" dirty="0" smtClean="0">
              <a:cs typeface="Arial" pitchFamily="34" charset="0"/>
            </a:endParaRPr>
          </a:p>
          <a:p>
            <a:r>
              <a:rPr lang="en-ZA" b="1" dirty="0" smtClean="0">
                <a:cs typeface="Arial" pitchFamily="34" charset="0"/>
              </a:rPr>
              <a:t>Prepared </a:t>
            </a:r>
            <a:r>
              <a:rPr lang="en-ZA" b="1" dirty="0">
                <a:cs typeface="Arial" pitchFamily="34" charset="0"/>
              </a:rPr>
              <a:t>by: </a:t>
            </a:r>
            <a:r>
              <a:rPr lang="en-ZA" b="1" dirty="0" smtClean="0">
                <a:cs typeface="Arial" pitchFamily="34" charset="0"/>
              </a:rPr>
              <a:t>Glenda Cox.  </a:t>
            </a:r>
            <a:r>
              <a:rPr lang="en-ZA" b="1" dirty="0" smtClean="0">
                <a:cs typeface="Arial" pitchFamily="34" charset="0"/>
                <a:hlinkClick r:id="rId3"/>
              </a:rPr>
              <a:t>Glenda.cox@uct.ac.za</a:t>
            </a:r>
            <a:endParaRPr lang="en-ZA" b="1" dirty="0" smtClean="0">
              <a:cs typeface="Arial" pitchFamily="34" charset="0"/>
            </a:endParaRPr>
          </a:p>
          <a:p>
            <a:r>
              <a:rPr lang="en-ZA" b="1" dirty="0" smtClean="0">
                <a:cs typeface="Arial" pitchFamily="34" charset="0"/>
              </a:rPr>
              <a:t>Some of the slides were created by Michael </a:t>
            </a:r>
            <a:r>
              <a:rPr lang="en-ZA" b="1" dirty="0" err="1" smtClean="0">
                <a:cs typeface="Arial" pitchFamily="34" charset="0"/>
              </a:rPr>
              <a:t>Paskevicius</a:t>
            </a:r>
            <a:r>
              <a:rPr lang="en-ZA" b="1" dirty="0" smtClean="0">
                <a:cs typeface="Arial" pitchFamily="34" charset="0"/>
              </a:rPr>
              <a:t> :</a:t>
            </a:r>
            <a:r>
              <a:rPr lang="en-ZA" dirty="0" smtClean="0"/>
              <a:t> </a:t>
            </a:r>
            <a:r>
              <a:rPr lang="en-ZA" dirty="0" smtClean="0">
                <a:hlinkClick r:id="rId4"/>
              </a:rPr>
              <a:t>mike.vicious@gmail.com</a:t>
            </a:r>
            <a:endParaRPr lang="en-ZA" dirty="0"/>
          </a:p>
          <a:p>
            <a:endParaRPr lang="en-ZA" b="1" dirty="0" smtClean="0">
              <a:cs typeface="Arial" pitchFamily="34" charset="0"/>
            </a:endParaRPr>
          </a:p>
          <a:p>
            <a:endParaRPr lang="en-ZA" b="1" dirty="0">
              <a:cs typeface="Arial" pitchFamily="34" charset="0"/>
            </a:endParaRPr>
          </a:p>
          <a:p>
            <a:endParaRPr lang="en-ZA" b="1" dirty="0" smtClean="0">
              <a:cs typeface="Arial" pitchFamily="34" charset="0"/>
            </a:endParaRPr>
          </a:p>
          <a:p>
            <a:r>
              <a:rPr lang="en-ZA" b="1" dirty="0" err="1" smtClean="0">
                <a:cs typeface="Arial" pitchFamily="34" charset="0"/>
              </a:rPr>
              <a:t>OpenContent</a:t>
            </a:r>
            <a:r>
              <a:rPr lang="en-ZA" b="1" dirty="0" smtClean="0">
                <a:cs typeface="Arial" pitchFamily="34" charset="0"/>
              </a:rPr>
              <a:t> </a:t>
            </a:r>
            <a:r>
              <a:rPr lang="en-ZA" b="1" dirty="0">
                <a:cs typeface="Arial" pitchFamily="34" charset="0"/>
              </a:rPr>
              <a:t>Directory</a:t>
            </a:r>
            <a:r>
              <a:rPr lang="en-ZA" dirty="0">
                <a:cs typeface="Arial" pitchFamily="34" charset="0"/>
              </a:rPr>
              <a:t>: </a:t>
            </a:r>
            <a:r>
              <a:rPr lang="en-GB" u="sng" dirty="0">
                <a:hlinkClick r:id="rId5"/>
              </a:rPr>
              <a:t>http://opencontent.uct.ac.za</a:t>
            </a:r>
            <a:endParaRPr lang="en-ZA" dirty="0">
              <a:cs typeface="Arial" pitchFamily="34" charset="0"/>
            </a:endParaRPr>
          </a:p>
          <a:p>
            <a:r>
              <a:rPr lang="en-GB" b="1" dirty="0">
                <a:cs typeface="Arial" pitchFamily="34" charset="0"/>
              </a:rPr>
              <a:t>OER UCT project blog:</a:t>
            </a:r>
            <a:r>
              <a:rPr lang="en-GB" dirty="0">
                <a:cs typeface="Arial" pitchFamily="34" charset="0"/>
              </a:rPr>
              <a:t> </a:t>
            </a:r>
            <a:r>
              <a:rPr lang="en-GB" dirty="0">
                <a:cs typeface="Arial" pitchFamily="34" charset="0"/>
                <a:hlinkClick r:id="rId6"/>
              </a:rPr>
              <a:t>http://</a:t>
            </a:r>
            <a:r>
              <a:rPr lang="en-GB" dirty="0" smtClean="0">
                <a:cs typeface="Arial" pitchFamily="34" charset="0"/>
                <a:hlinkClick r:id="rId6"/>
              </a:rPr>
              <a:t>openuct.uct.ac.za/blog</a:t>
            </a:r>
            <a:endParaRPr lang="en-GB" dirty="0" smtClean="0">
              <a:cs typeface="Arial" pitchFamily="34" charset="0"/>
            </a:endParaRPr>
          </a:p>
          <a:p>
            <a:r>
              <a:rPr lang="en-ZA" b="1" dirty="0" smtClean="0"/>
              <a:t>Follow </a:t>
            </a:r>
            <a:r>
              <a:rPr lang="en-ZA" b="1" dirty="0"/>
              <a:t>us:</a:t>
            </a:r>
            <a:r>
              <a:rPr lang="en-ZA" dirty="0"/>
              <a:t> </a:t>
            </a:r>
            <a:r>
              <a:rPr lang="en-ZA" u="sng" dirty="0">
                <a:hlinkClick r:id="rId7"/>
              </a:rPr>
              <a:t>http://twitter.com/openuct</a:t>
            </a:r>
            <a:endParaRPr lang="en-ZA" u="sng" dirty="0"/>
          </a:p>
          <a:p>
            <a:endParaRPr lang="en-ZA" b="1" dirty="0" smtClean="0"/>
          </a:p>
          <a:p>
            <a:endParaRPr lang="en-ZA" b="1" dirty="0" smtClean="0"/>
          </a:p>
          <a:p>
            <a:r>
              <a:rPr lang="en-ZA" u="sng" dirty="0"/>
              <a:t/>
            </a:r>
            <a:br>
              <a:rPr lang="en-ZA" u="sng" dirty="0"/>
            </a:br>
            <a:endParaRPr lang="en-ZA" u="sng" dirty="0"/>
          </a:p>
          <a:p>
            <a:endParaRPr lang="en-ZA" dirty="0">
              <a:cs typeface="Arial" pitchFamily="34" charset="0"/>
            </a:endParaRPr>
          </a:p>
          <a:p>
            <a:endParaRPr lang="en-ZA" dirty="0">
              <a:cs typeface="Arial" pitchFamily="34" charset="0"/>
            </a:endParaRPr>
          </a:p>
        </p:txBody>
      </p:sp>
      <p:pic>
        <p:nvPicPr>
          <p:cNvPr id="5" name="Picture 2" descr="E:\__UCT work\_1_OpenContent Directory\graphics and promos\Feb2011_Logos\OC_Logo201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589240"/>
            <a:ext cx="1182988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41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411605" y="2968943"/>
            <a:ext cx="6320790" cy="2624614"/>
          </a:xfrm>
        </p:spPr>
        <p:txBody>
          <a:bodyPr lIns="0" tIns="0" rIns="0" bIns="0">
            <a:normAutofit lnSpcReduction="10000"/>
          </a:bodyPr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>
                <a:solidFill>
                  <a:srgbClr val="000000"/>
                </a:solidFill>
                <a:latin typeface="Arial" charset="0"/>
              </a:rPr>
              <a:t>This work is licensed under the Creative Commons Attribution-Share Alike 2.5 South Africa License. To view a copy of this license, visit http://creativecommons.org/licenses/by-sa/2.5/za/ or send a letter to Creative Commons, 171 Second Street, Suite 300, San Francisco, California, 94105, USA.</a:t>
            </a:r>
            <a:endParaRPr lang="en-US" dirty="0"/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4650" y="1894523"/>
            <a:ext cx="3334703" cy="11830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2498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ctrTitle"/>
          </p:nvPr>
        </p:nvSpPr>
        <p:spPr>
          <a:xfrm>
            <a:off x="497205" y="0"/>
            <a:ext cx="8149590" cy="1051560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The commons movement 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" y="914400"/>
            <a:ext cx="7668102" cy="5732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636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/>
          <a:p>
            <a:pPr>
              <a:lnSpc>
                <a:spcPct val="95000"/>
              </a:lnSpc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OER Movement 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internationally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4" name="Picture 2" descr="E:\__UCT work\_1_OpenContent Directory\graphics and promos\Feb2011_Logos\OC_Logo2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589240"/>
            <a:ext cx="1182988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66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71" y="326479"/>
            <a:ext cx="8874025" cy="55507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22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4" descr="OERAfric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0063" y="3054350"/>
            <a:ext cx="12890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5" descr="cc-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2286000"/>
            <a:ext cx="1524000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6" descr="faham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425575"/>
            <a:ext cx="858838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8" descr="notredam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2133600"/>
            <a:ext cx="860425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9" descr="tsinghu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950" y="2865438"/>
            <a:ext cx="860425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0" descr="openuniversity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95963" y="2636838"/>
            <a:ext cx="823912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1" descr="tufts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26375" y="1504950"/>
            <a:ext cx="8604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2" descr="uc-irvine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331913" y="5229225"/>
            <a:ext cx="85090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3" descr="ucv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64388" y="2636838"/>
            <a:ext cx="8604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4" descr="universia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75463" y="5300663"/>
            <a:ext cx="175260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0" name="Text Box 15"/>
          <p:cNvSpPr txBox="1">
            <a:spLocks noChangeArrowheads="1"/>
          </p:cNvSpPr>
          <p:nvPr/>
        </p:nvSpPr>
        <p:spPr bwMode="auto">
          <a:xfrm>
            <a:off x="250825" y="6165850"/>
            <a:ext cx="316865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1439" tIns="45719" rIns="91439" bIns="45719">
            <a:spAutoFit/>
          </a:bodyPr>
          <a:lstStyle/>
          <a:p>
            <a:pPr defTabSz="457200"/>
            <a:r>
              <a:rPr lang="en-US" sz="1800">
                <a:solidFill>
                  <a:srgbClr val="00439F"/>
                </a:solidFill>
                <a:latin typeface="Arial" charset="0"/>
              </a:rPr>
              <a:t>  http://ocwconsortium.org</a:t>
            </a:r>
            <a:endParaRPr lang="en-US" sz="1800">
              <a:solidFill>
                <a:srgbClr val="00439F"/>
              </a:solidFill>
            </a:endParaRPr>
          </a:p>
        </p:txBody>
      </p:sp>
      <p:pic>
        <p:nvPicPr>
          <p:cNvPr id="2061" name="Picture 16" descr="utoky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8200" y="1219200"/>
            <a:ext cx="860425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20" descr="ITESM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724525" y="5084763"/>
            <a:ext cx="1033463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21" descr="Nottingham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43300" y="3213100"/>
            <a:ext cx="1873250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23" descr="PeoplesUni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219700" y="4076700"/>
            <a:ext cx="1143000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24" descr="tudelft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743200" y="1219200"/>
            <a:ext cx="15240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25" descr="paristechinstitut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84213" y="4365625"/>
            <a:ext cx="13716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7" name="Picture 23" descr="uwc.jpg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164388" y="3860800"/>
            <a:ext cx="815975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7" descr="johnshopkins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195513" y="4365625"/>
            <a:ext cx="1649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9" name="Picture 26" descr="korea.gif"/>
          <p:cNvPicPr>
            <a:picLocks noChangeAspect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324600" y="1557338"/>
            <a:ext cx="588963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0" name="Picture 27" descr="ITLA.png"/>
          <p:cNvPicPr>
            <a:picLocks noChangeAspect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95288" y="5157788"/>
            <a:ext cx="79057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1" name="Picture 28" descr="KPU.JPG"/>
          <p:cNvPicPr>
            <a:picLocks noChangeAspect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924300" y="4149725"/>
            <a:ext cx="8667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2" name="Picture 24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2555875" y="5445125"/>
            <a:ext cx="28575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itle 2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en-ZA" sz="3200" dirty="0" smtClean="0"/>
              <a:t>Some members of the Open Courseware Consortium (Open Education Consortium)</a:t>
            </a:r>
            <a:endParaRPr lang="en-ZA" sz="3200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211823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0" y="476672"/>
            <a:ext cx="9145252" cy="53317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69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2006</Words>
  <Application>Microsoft Office PowerPoint</Application>
  <PresentationFormat>On-screen Show (4:3)</PresentationFormat>
  <Paragraphs>281</Paragraphs>
  <Slides>42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PowerPoint Presentation</vt:lpstr>
      <vt:lpstr>Openness in Higher Education: Open Education Resources</vt:lpstr>
      <vt:lpstr>PowerPoint Presentation</vt:lpstr>
      <vt:lpstr>Open Educational Resources</vt:lpstr>
      <vt:lpstr>The commons movement </vt:lpstr>
      <vt:lpstr>OER Movement internationally</vt:lpstr>
      <vt:lpstr>PowerPoint Presentation</vt:lpstr>
      <vt:lpstr>Some members of the Open Courseware Consortium (Open Education Consortium)</vt:lpstr>
      <vt:lpstr>PowerPoint Presentation</vt:lpstr>
      <vt:lpstr>PowerPoint Presentation</vt:lpstr>
      <vt:lpstr>OER at UCT</vt:lpstr>
      <vt:lpstr>PowerPoint Presentation</vt:lpstr>
      <vt:lpstr>OER from UCT: OpenContent</vt:lpstr>
      <vt:lpstr>PowerPoint Presentation</vt:lpstr>
      <vt:lpstr>Resources by Faculty</vt:lpstr>
      <vt:lpstr>Types of OER</vt:lpstr>
      <vt:lpstr>OpenUCT OER grants</vt:lpstr>
      <vt:lpstr>Studying at University: A guide for first year students</vt:lpstr>
      <vt:lpstr>OpenContent becomes a Journal Article</vt:lpstr>
      <vt:lpstr>VC’s Student project (32 added more to come…)</vt:lpstr>
      <vt:lpstr>OCWC AWARD winners</vt:lpstr>
      <vt:lpstr>OCWC Educator award</vt:lpstr>
      <vt:lpstr>Feedback</vt:lpstr>
      <vt:lpstr>What are the enablers of OER?</vt:lpstr>
      <vt:lpstr>Philosophy</vt:lpstr>
      <vt:lpstr>Technical</vt:lpstr>
      <vt:lpstr>Financial</vt:lpstr>
      <vt:lpstr>Legal</vt:lpstr>
      <vt:lpstr>Factors impacting OER</vt:lpstr>
      <vt:lpstr>Pedagogy</vt:lpstr>
      <vt:lpstr>Quality</vt:lpstr>
      <vt:lpstr>Complex interplay between factors impacting OER</vt:lpstr>
      <vt:lpstr>Why oer? What are the potential benefits of OER?</vt:lpstr>
      <vt:lpstr>Global challenges in Higher Education</vt:lpstr>
      <vt:lpstr>Challenges for South Africa</vt:lpstr>
      <vt:lpstr>PowerPoint Presentation</vt:lpstr>
      <vt:lpstr>Why now for departments?</vt:lpstr>
      <vt:lpstr>Why now – individually?</vt:lpstr>
      <vt:lpstr>Increasing Visibility </vt:lpstr>
      <vt:lpstr>Conclusion</vt:lpstr>
      <vt:lpstr>PowerPoint Presentation</vt:lpstr>
      <vt:lpstr>PowerPoint Presentation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User</cp:lastModifiedBy>
  <cp:revision>24</cp:revision>
  <dcterms:created xsi:type="dcterms:W3CDTF">2014-03-10T08:28:04Z</dcterms:created>
  <dcterms:modified xsi:type="dcterms:W3CDTF">2014-03-14T12:30:53Z</dcterms:modified>
</cp:coreProperties>
</file>