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5"/>
  </p:notesMasterIdLst>
  <p:sldIdLst>
    <p:sldId id="381" r:id="rId2"/>
    <p:sldId id="365" r:id="rId3"/>
    <p:sldId id="366" r:id="rId4"/>
    <p:sldId id="367" r:id="rId5"/>
    <p:sldId id="368" r:id="rId6"/>
    <p:sldId id="377" r:id="rId7"/>
    <p:sldId id="378" r:id="rId8"/>
    <p:sldId id="379" r:id="rId9"/>
    <p:sldId id="380" r:id="rId10"/>
    <p:sldId id="373" r:id="rId11"/>
    <p:sldId id="374" r:id="rId12"/>
    <p:sldId id="375" r:id="rId13"/>
    <p:sldId id="376" r:id="rId14"/>
    <p:sldId id="342" r:id="rId15"/>
    <p:sldId id="346" r:id="rId16"/>
    <p:sldId id="361" r:id="rId17"/>
    <p:sldId id="347" r:id="rId18"/>
    <p:sldId id="344" r:id="rId19"/>
    <p:sldId id="352" r:id="rId20"/>
    <p:sldId id="357" r:id="rId21"/>
    <p:sldId id="334" r:id="rId22"/>
    <p:sldId id="335" r:id="rId23"/>
    <p:sldId id="336" r:id="rId24"/>
    <p:sldId id="383" r:id="rId25"/>
    <p:sldId id="362" r:id="rId26"/>
    <p:sldId id="350" r:id="rId27"/>
    <p:sldId id="363" r:id="rId28"/>
    <p:sldId id="349" r:id="rId29"/>
    <p:sldId id="345" r:id="rId30"/>
    <p:sldId id="364" r:id="rId31"/>
    <p:sldId id="340" r:id="rId32"/>
    <p:sldId id="317" r:id="rId33"/>
    <p:sldId id="318" r:id="rId34"/>
    <p:sldId id="319" r:id="rId35"/>
    <p:sldId id="320" r:id="rId36"/>
    <p:sldId id="321" r:id="rId37"/>
    <p:sldId id="322" r:id="rId38"/>
    <p:sldId id="313" r:id="rId39"/>
    <p:sldId id="314" r:id="rId40"/>
    <p:sldId id="315" r:id="rId41"/>
    <p:sldId id="316" r:id="rId42"/>
    <p:sldId id="311" r:id="rId43"/>
    <p:sldId id="382" r:id="rId44"/>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BDFE0"/>
    <a:srgbClr val="B3C5D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47585" autoAdjust="0"/>
  </p:normalViewPr>
  <p:slideViewPr>
    <p:cSldViewPr snapToGrid="0" snapToObjects="1">
      <p:cViewPr>
        <p:scale>
          <a:sx n="89" d="100"/>
          <a:sy n="89" d="100"/>
        </p:scale>
        <p:origin x="-600" y="1936"/>
      </p:cViewPr>
      <p:guideLst>
        <p:guide orient="horz" pos="2160"/>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printerSettings" Target="printerSettings/printerSettings1.bin"/><Relationship Id="rId47" Type="http://schemas.openxmlformats.org/officeDocument/2006/relationships/presProps" Target="presProps.xml"/><Relationship Id="rId48" Type="http://schemas.openxmlformats.org/officeDocument/2006/relationships/viewProps" Target="viewProps.xml"/><Relationship Id="rId49" Type="http://schemas.openxmlformats.org/officeDocument/2006/relationships/theme" Target="theme/theme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4B54F24F-2C15-4816-8486-7D4B9B246978}" type="datetimeFigureOut">
              <a:rPr lang="en-ZA" smtClean="0"/>
              <a:pPr/>
              <a:t>2014/04/01</a:t>
            </a:fld>
            <a:endParaRPr lang="en-ZA"/>
          </a:p>
        </p:txBody>
      </p:sp>
      <p:sp>
        <p:nvSpPr>
          <p:cNvPr id="4" name="Slide Image Placehold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AD3C15CC-A7E0-4790-BE18-9295636D4DEC}" type="slidenum">
              <a:rPr lang="en-ZA" smtClean="0"/>
              <a:pPr/>
              <a:t>‹#›</a:t>
            </a:fld>
            <a:endParaRPr lang="en-ZA"/>
          </a:p>
        </p:txBody>
      </p:sp>
    </p:spTree>
    <p:extLst>
      <p:ext uri="{BB962C8B-B14F-4D97-AF65-F5344CB8AC3E}">
        <p14:creationId xmlns:p14="http://schemas.microsoft.com/office/powerpoint/2010/main" val="7831401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 Id="rId3" Type="http://schemas.openxmlformats.org/officeDocument/2006/relationships/hyperlink" Target="https://www.era.lib.ed.ac.uk/handle/1842/6683" TargetMode="Externa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A32C8DC3-D95C-4398-B67D-F7BFD5C6F41F}" type="slidenum">
              <a:rPr lang="en-ZA" smtClean="0"/>
              <a:t>4</a:t>
            </a:fld>
            <a:endParaRPr lang="en-ZA"/>
          </a:p>
        </p:txBody>
      </p:sp>
    </p:spTree>
    <p:extLst>
      <p:ext uri="{BB962C8B-B14F-4D97-AF65-F5344CB8AC3E}">
        <p14:creationId xmlns:p14="http://schemas.microsoft.com/office/powerpoint/2010/main" val="4293239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10"/>
          </p:nvPr>
        </p:nvSpPr>
        <p:spPr/>
        <p:txBody>
          <a:bodyPr/>
          <a:lstStyle/>
          <a:p>
            <a:fld id="{AD3C15CC-A7E0-4790-BE18-9295636D4DEC}" type="slidenum">
              <a:rPr lang="en-ZA" smtClean="0"/>
              <a:t>18</a:t>
            </a:fld>
            <a:endParaRPr lang="en-ZA"/>
          </a:p>
        </p:txBody>
      </p:sp>
    </p:spTree>
    <p:extLst>
      <p:ext uri="{BB962C8B-B14F-4D97-AF65-F5344CB8AC3E}">
        <p14:creationId xmlns:p14="http://schemas.microsoft.com/office/powerpoint/2010/main" val="17734536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AD3C15CC-A7E0-4790-BE18-9295636D4DEC}" type="slidenum">
              <a:rPr lang="en-ZA" smtClean="0"/>
              <a:t>19</a:t>
            </a:fld>
            <a:endParaRPr lang="en-ZA"/>
          </a:p>
        </p:txBody>
      </p:sp>
    </p:spTree>
    <p:extLst>
      <p:ext uri="{BB962C8B-B14F-4D97-AF65-F5344CB8AC3E}">
        <p14:creationId xmlns:p14="http://schemas.microsoft.com/office/powerpoint/2010/main" val="8483295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10"/>
          </p:nvPr>
        </p:nvSpPr>
        <p:spPr/>
        <p:txBody>
          <a:bodyPr/>
          <a:lstStyle/>
          <a:p>
            <a:fld id="{AD3C15CC-A7E0-4790-BE18-9295636D4DEC}" type="slidenum">
              <a:rPr lang="en-ZA" smtClean="0"/>
              <a:t>20</a:t>
            </a:fld>
            <a:endParaRPr lang="en-ZA"/>
          </a:p>
        </p:txBody>
      </p:sp>
    </p:spTree>
    <p:extLst>
      <p:ext uri="{BB962C8B-B14F-4D97-AF65-F5344CB8AC3E}">
        <p14:creationId xmlns:p14="http://schemas.microsoft.com/office/powerpoint/2010/main" val="29942540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10"/>
          </p:nvPr>
        </p:nvSpPr>
        <p:spPr/>
        <p:txBody>
          <a:bodyPr/>
          <a:lstStyle/>
          <a:p>
            <a:fld id="{AD3C15CC-A7E0-4790-BE18-9295636D4DEC}" type="slidenum">
              <a:rPr lang="en-ZA" smtClean="0"/>
              <a:t>21</a:t>
            </a:fld>
            <a:endParaRPr lang="en-ZA"/>
          </a:p>
        </p:txBody>
      </p:sp>
    </p:spTree>
    <p:extLst>
      <p:ext uri="{BB962C8B-B14F-4D97-AF65-F5344CB8AC3E}">
        <p14:creationId xmlns:p14="http://schemas.microsoft.com/office/powerpoint/2010/main" val="16193600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10"/>
          </p:nvPr>
        </p:nvSpPr>
        <p:spPr/>
        <p:txBody>
          <a:bodyPr/>
          <a:lstStyle/>
          <a:p>
            <a:fld id="{AD3C15CC-A7E0-4790-BE18-9295636D4DEC}" type="slidenum">
              <a:rPr lang="en-ZA" smtClean="0"/>
              <a:t>22</a:t>
            </a:fld>
            <a:endParaRPr lang="en-ZA"/>
          </a:p>
        </p:txBody>
      </p:sp>
    </p:spTree>
    <p:extLst>
      <p:ext uri="{BB962C8B-B14F-4D97-AF65-F5344CB8AC3E}">
        <p14:creationId xmlns:p14="http://schemas.microsoft.com/office/powerpoint/2010/main" val="25896153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10"/>
          </p:nvPr>
        </p:nvSpPr>
        <p:spPr/>
        <p:txBody>
          <a:bodyPr/>
          <a:lstStyle/>
          <a:p>
            <a:fld id="{AD3C15CC-A7E0-4790-BE18-9295636D4DEC}" type="slidenum">
              <a:rPr lang="en-ZA" smtClean="0"/>
              <a:t>23</a:t>
            </a:fld>
            <a:endParaRPr lang="en-ZA"/>
          </a:p>
        </p:txBody>
      </p:sp>
    </p:spTree>
    <p:extLst>
      <p:ext uri="{BB962C8B-B14F-4D97-AF65-F5344CB8AC3E}">
        <p14:creationId xmlns:p14="http://schemas.microsoft.com/office/powerpoint/2010/main" val="13535546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The types of activities</a:t>
            </a:r>
            <a:r>
              <a:rPr lang="en-ZA" baseline="0" dirty="0" smtClean="0"/>
              <a:t> in these types of MOOCs may be more activity or project-based with peer review and assessments also forming an important part of the learning experience.</a:t>
            </a:r>
            <a:endParaRPr lang="en-ZA" dirty="0"/>
          </a:p>
        </p:txBody>
      </p:sp>
      <p:sp>
        <p:nvSpPr>
          <p:cNvPr id="4" name="Slide Number Placeholder 3"/>
          <p:cNvSpPr>
            <a:spLocks noGrp="1"/>
          </p:cNvSpPr>
          <p:nvPr>
            <p:ph type="sldNum" sz="quarter" idx="10"/>
          </p:nvPr>
        </p:nvSpPr>
        <p:spPr/>
        <p:txBody>
          <a:bodyPr/>
          <a:lstStyle/>
          <a:p>
            <a:fld id="{AD3C15CC-A7E0-4790-BE18-9295636D4DEC}" type="slidenum">
              <a:rPr lang="en-ZA" smtClean="0"/>
              <a:t>24</a:t>
            </a:fld>
            <a:endParaRPr lang="en-ZA"/>
          </a:p>
        </p:txBody>
      </p:sp>
    </p:spTree>
    <p:extLst>
      <p:ext uri="{BB962C8B-B14F-4D97-AF65-F5344CB8AC3E}">
        <p14:creationId xmlns:p14="http://schemas.microsoft.com/office/powerpoint/2010/main" val="13535546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Landscape</a:t>
            </a:r>
            <a:r>
              <a:rPr lang="en-ZA" baseline="0" dirty="0" smtClean="0"/>
              <a:t> re-imagined with MOOCs and now in the picture.</a:t>
            </a:r>
            <a:endParaRPr lang="en-ZA" dirty="0"/>
          </a:p>
        </p:txBody>
      </p:sp>
      <p:sp>
        <p:nvSpPr>
          <p:cNvPr id="4" name="Slide Number Placeholder 3"/>
          <p:cNvSpPr>
            <a:spLocks noGrp="1"/>
          </p:cNvSpPr>
          <p:nvPr>
            <p:ph type="sldNum" sz="quarter" idx="10"/>
          </p:nvPr>
        </p:nvSpPr>
        <p:spPr/>
        <p:txBody>
          <a:bodyPr/>
          <a:lstStyle/>
          <a:p>
            <a:fld id="{AD3C15CC-A7E0-4790-BE18-9295636D4DEC}" type="slidenum">
              <a:rPr lang="en-ZA" smtClean="0"/>
              <a:pPr/>
              <a:t>25</a:t>
            </a:fld>
            <a:endParaRPr lang="en-ZA"/>
          </a:p>
        </p:txBody>
      </p:sp>
    </p:spTree>
    <p:extLst>
      <p:ext uri="{BB962C8B-B14F-4D97-AF65-F5344CB8AC3E}">
        <p14:creationId xmlns:p14="http://schemas.microsoft.com/office/powerpoint/2010/main" val="6727252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rgbClr val="008000"/>
                </a:solidFill>
              </a:rPr>
              <a:t>Movement between formal, semi-formal and non-formal domains allows for experimentation of course offering. Variant</a:t>
            </a:r>
            <a:r>
              <a:rPr lang="en-US" sz="1200" baseline="0" dirty="0" smtClean="0">
                <a:solidFill>
                  <a:srgbClr val="008000"/>
                </a:solidFill>
              </a:rPr>
              <a:t> types of course offerings are emerging from MOOC experiments, either as a result of limitations of MOOCs or as a result of ideas emanating from MOOC pedagogy.</a:t>
            </a:r>
            <a:endParaRPr lang="en-US" sz="1200" dirty="0" smtClean="0">
              <a:solidFill>
                <a:srgbClr val="008000"/>
              </a:solidFill>
            </a:endParaRPr>
          </a:p>
          <a:p>
            <a:endParaRPr lang="en-US" dirty="0"/>
          </a:p>
        </p:txBody>
      </p:sp>
      <p:sp>
        <p:nvSpPr>
          <p:cNvPr id="4" name="Slide Number Placeholder 3"/>
          <p:cNvSpPr>
            <a:spLocks noGrp="1"/>
          </p:cNvSpPr>
          <p:nvPr>
            <p:ph type="sldNum" sz="quarter" idx="10"/>
          </p:nvPr>
        </p:nvSpPr>
        <p:spPr/>
        <p:txBody>
          <a:bodyPr/>
          <a:lstStyle/>
          <a:p>
            <a:fld id="{AD3C15CC-A7E0-4790-BE18-9295636D4DEC}" type="slidenum">
              <a:rPr lang="en-ZA" smtClean="0"/>
              <a:pPr/>
              <a:t>26</a:t>
            </a:fld>
            <a:endParaRPr lang="en-ZA"/>
          </a:p>
        </p:txBody>
      </p:sp>
    </p:spTree>
    <p:extLst>
      <p:ext uri="{BB962C8B-B14F-4D97-AF65-F5344CB8AC3E}">
        <p14:creationId xmlns:p14="http://schemas.microsoft.com/office/powerpoint/2010/main" val="10249253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AD3C15CC-A7E0-4790-BE18-9295636D4DEC}" type="slidenum">
              <a:rPr lang="en-ZA" smtClean="0"/>
              <a:pPr/>
              <a:t>28</a:t>
            </a:fld>
            <a:endParaRPr lang="en-ZA"/>
          </a:p>
        </p:txBody>
      </p:sp>
    </p:spTree>
    <p:extLst>
      <p:ext uri="{BB962C8B-B14F-4D97-AF65-F5344CB8AC3E}">
        <p14:creationId xmlns:p14="http://schemas.microsoft.com/office/powerpoint/2010/main" val="6727252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4"/>
        <p:cNvGrpSpPr/>
        <p:nvPr/>
      </p:nvGrpSpPr>
      <p:grpSpPr>
        <a:xfrm>
          <a:off x="0" y="0"/>
          <a:ext cx="0" cy="0"/>
          <a:chOff x="0" y="0"/>
          <a:chExt cx="0" cy="0"/>
        </a:xfrm>
      </p:grpSpPr>
      <p:sp>
        <p:nvSpPr>
          <p:cNvPr id="455" name="Shape 455"/>
          <p:cNvSpPr>
            <a:spLocks noGrp="1" noRot="1" noChangeAspect="1"/>
          </p:cNvSpPr>
          <p:nvPr>
            <p:ph type="sldImg" idx="2"/>
          </p:nvPr>
        </p:nvSpPr>
        <p:spPr>
          <a:xfrm>
            <a:off x="919163" y="744538"/>
            <a:ext cx="4960937" cy="3722687"/>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56" name="Shape 456"/>
          <p:cNvSpPr txBox="1">
            <a:spLocks noGrp="1"/>
          </p:cNvSpPr>
          <p:nvPr>
            <p:ph type="body" idx="1"/>
          </p:nvPr>
        </p:nvSpPr>
        <p:spPr>
          <a:xfrm>
            <a:off x="679769" y="4715907"/>
            <a:ext cx="5438139" cy="4467701"/>
          </a:xfrm>
          <a:prstGeom prst="rect">
            <a:avLst/>
          </a:prstGeom>
        </p:spPr>
        <p:txBody>
          <a:bodyPr lIns="91425" tIns="91425" rIns="91425" bIns="91425" anchor="t" anchorCtr="0">
            <a:noAutofit/>
          </a:bodyPr>
          <a:lstStyle/>
          <a:p>
            <a:endParaRPr/>
          </a:p>
        </p:txBody>
      </p:sp>
    </p:spTree>
    <p:extLst>
      <p:ext uri="{BB962C8B-B14F-4D97-AF65-F5344CB8AC3E}">
        <p14:creationId xmlns:p14="http://schemas.microsoft.com/office/powerpoint/2010/main" val="30697729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ZA" dirty="0"/>
          </a:p>
        </p:txBody>
      </p:sp>
      <p:sp>
        <p:nvSpPr>
          <p:cNvPr id="4" name="Slide Number Placeholder 3"/>
          <p:cNvSpPr>
            <a:spLocks noGrp="1"/>
          </p:cNvSpPr>
          <p:nvPr>
            <p:ph type="sldNum" sz="quarter" idx="10"/>
          </p:nvPr>
        </p:nvSpPr>
        <p:spPr/>
        <p:txBody>
          <a:bodyPr/>
          <a:lstStyle/>
          <a:p>
            <a:fld id="{AD3C15CC-A7E0-4790-BE18-9295636D4DEC}" type="slidenum">
              <a:rPr lang="en-ZA" smtClean="0"/>
              <a:pPr/>
              <a:t>32</a:t>
            </a:fld>
            <a:endParaRPr lang="en-ZA"/>
          </a:p>
        </p:txBody>
      </p:sp>
    </p:spTree>
    <p:extLst>
      <p:ext uri="{BB962C8B-B14F-4D97-AF65-F5344CB8AC3E}">
        <p14:creationId xmlns:p14="http://schemas.microsoft.com/office/powerpoint/2010/main" val="20043643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smtClean="0"/>
          </a:p>
          <a:p>
            <a:endParaRPr lang="en-ZA" dirty="0"/>
          </a:p>
        </p:txBody>
      </p:sp>
      <p:sp>
        <p:nvSpPr>
          <p:cNvPr id="4" name="Slide Number Placeholder 3"/>
          <p:cNvSpPr>
            <a:spLocks noGrp="1"/>
          </p:cNvSpPr>
          <p:nvPr>
            <p:ph type="sldNum" sz="quarter" idx="10"/>
          </p:nvPr>
        </p:nvSpPr>
        <p:spPr/>
        <p:txBody>
          <a:bodyPr/>
          <a:lstStyle/>
          <a:p>
            <a:fld id="{AD3C15CC-A7E0-4790-BE18-9295636D4DEC}" type="slidenum">
              <a:rPr lang="en-ZA" smtClean="0"/>
              <a:pPr/>
              <a:t>33</a:t>
            </a:fld>
            <a:endParaRPr lang="en-ZA"/>
          </a:p>
        </p:txBody>
      </p:sp>
    </p:spTree>
    <p:extLst>
      <p:ext uri="{BB962C8B-B14F-4D97-AF65-F5344CB8AC3E}">
        <p14:creationId xmlns:p14="http://schemas.microsoft.com/office/powerpoint/2010/main" val="23542630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Part</a:t>
            </a:r>
            <a:r>
              <a:rPr lang="en-ZA" baseline="0" dirty="0" smtClean="0"/>
              <a:t> of the concept would have to include  a consideration of h</a:t>
            </a:r>
            <a:r>
              <a:rPr lang="en-ZA" dirty="0" smtClean="0"/>
              <a:t>ow</a:t>
            </a:r>
            <a:r>
              <a:rPr lang="en-ZA" baseline="0" dirty="0" smtClean="0"/>
              <a:t> we expect people to learn on this course – linked to audience needs and expected learning outcomes</a:t>
            </a:r>
            <a:endParaRPr lang="en-ZA" dirty="0"/>
          </a:p>
        </p:txBody>
      </p:sp>
      <p:sp>
        <p:nvSpPr>
          <p:cNvPr id="4" name="Slide Number Placeholder 3"/>
          <p:cNvSpPr>
            <a:spLocks noGrp="1"/>
          </p:cNvSpPr>
          <p:nvPr>
            <p:ph type="sldNum" sz="quarter" idx="10"/>
          </p:nvPr>
        </p:nvSpPr>
        <p:spPr/>
        <p:txBody>
          <a:bodyPr/>
          <a:lstStyle/>
          <a:p>
            <a:fld id="{AD3C15CC-A7E0-4790-BE18-9295636D4DEC}" type="slidenum">
              <a:rPr lang="en-ZA" smtClean="0"/>
              <a:pPr/>
              <a:t>34</a:t>
            </a:fld>
            <a:endParaRPr lang="en-ZA"/>
          </a:p>
        </p:txBody>
      </p:sp>
    </p:spTree>
    <p:extLst>
      <p:ext uri="{BB962C8B-B14F-4D97-AF65-F5344CB8AC3E}">
        <p14:creationId xmlns:p14="http://schemas.microsoft.com/office/powerpoint/2010/main" val="33805280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D3C15CC-A7E0-4790-BE18-9295636D4DEC}" type="slidenum">
              <a:rPr lang="en-ZA" smtClean="0"/>
              <a:pPr/>
              <a:t>35</a:t>
            </a:fld>
            <a:endParaRPr lang="en-ZA"/>
          </a:p>
        </p:txBody>
      </p:sp>
    </p:spTree>
    <p:extLst>
      <p:ext uri="{BB962C8B-B14F-4D97-AF65-F5344CB8AC3E}">
        <p14:creationId xmlns:p14="http://schemas.microsoft.com/office/powerpoint/2010/main" val="187860744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rtl="0"/>
            <a:r>
              <a:rPr lang="en-US" dirty="0" smtClean="0"/>
              <a:t> INSTITUTIONAL: (linked to platform)</a:t>
            </a:r>
          </a:p>
          <a:p>
            <a:pPr rtl="0"/>
            <a:r>
              <a:rPr lang="en-US" sz="1200" b="0" i="0" u="none" strike="noStrike" kern="1200" dirty="0" smtClean="0">
                <a:solidFill>
                  <a:schemeClr val="tx1"/>
                </a:solidFill>
                <a:latin typeface="+mn-lt"/>
                <a:ea typeface="+mn-ea"/>
                <a:cs typeface="+mn-cs"/>
              </a:rPr>
              <a:t>contract agreements with the platform partner (including licensing provisions for institution and individual academics)</a:t>
            </a:r>
            <a:endParaRPr lang="en-US" dirty="0" smtClean="0"/>
          </a:p>
          <a:p>
            <a:pPr rtl="0"/>
            <a:r>
              <a:rPr lang="en-US" sz="1200" b="0" i="0" u="none" strike="noStrike" kern="1200" dirty="0" smtClean="0">
                <a:solidFill>
                  <a:schemeClr val="tx1"/>
                </a:solidFill>
                <a:latin typeface="+mn-lt"/>
                <a:ea typeface="+mn-ea"/>
                <a:cs typeface="+mn-cs"/>
              </a:rPr>
              <a:t>- regulatory environment within UCT (how it will fit within UCT short courses policy)</a:t>
            </a:r>
            <a:endParaRPr lang="en-US" dirty="0" smtClean="0"/>
          </a:p>
          <a:p>
            <a:pPr rtl="0"/>
            <a:r>
              <a:rPr lang="en-US" sz="1200" b="0" i="0" u="none" strike="noStrike" kern="1200" dirty="0" smtClean="0">
                <a:solidFill>
                  <a:schemeClr val="tx1"/>
                </a:solidFill>
                <a:latin typeface="+mn-lt"/>
                <a:ea typeface="+mn-ea"/>
                <a:cs typeface="+mn-cs"/>
              </a:rPr>
              <a:t>- video &amp; learning materials production capacity</a:t>
            </a:r>
            <a:endParaRPr lang="en-US" dirty="0" smtClean="0"/>
          </a:p>
          <a:p>
            <a:pPr rtl="0"/>
            <a:r>
              <a:rPr lang="en-US" sz="1200" b="0" i="0" u="none" strike="noStrike" kern="1200" dirty="0" smtClean="0">
                <a:solidFill>
                  <a:schemeClr val="tx1"/>
                </a:solidFill>
                <a:latin typeface="+mn-lt"/>
                <a:ea typeface="+mn-ea"/>
                <a:cs typeface="+mn-cs"/>
              </a:rPr>
              <a:t>- systems for quality assurance; monitoring and evaluation (institutional research so we can learn from the process)</a:t>
            </a:r>
            <a:endParaRPr lang="en-US" dirty="0" smtClean="0"/>
          </a:p>
          <a:p>
            <a:r>
              <a:rPr lang="en-US" dirty="0" smtClean="0"/>
              <a:t>COURSE LEVEL (linked to choices about pedagogy)</a:t>
            </a:r>
          </a:p>
          <a:p>
            <a:pPr rtl="0"/>
            <a:r>
              <a:rPr lang="en-US" sz="1200" b="0" i="0" u="none" strike="noStrike" kern="1200" dirty="0" smtClean="0">
                <a:solidFill>
                  <a:schemeClr val="tx1"/>
                </a:solidFill>
                <a:latin typeface="+mn-lt"/>
                <a:ea typeface="+mn-ea"/>
                <a:cs typeface="+mn-cs"/>
              </a:rPr>
              <a:t>funds for academic and support staff  (put in some costs - variability) Quotes about how expensive it is</a:t>
            </a:r>
            <a:endParaRPr lang="en-US" dirty="0" smtClean="0"/>
          </a:p>
          <a:p>
            <a:pPr rtl="0"/>
            <a:r>
              <a:rPr lang="en-US" sz="1200" b="0" i="0" u="none" strike="noStrike" kern="1200" dirty="0" smtClean="0">
                <a:solidFill>
                  <a:schemeClr val="tx1"/>
                </a:solidFill>
                <a:latin typeface="+mn-lt"/>
                <a:ea typeface="+mn-ea"/>
                <a:cs typeface="+mn-cs"/>
              </a:rPr>
              <a:t>- negotiating academic’s time (between 200 &amp; 500 hours during production &amp; delivery)</a:t>
            </a:r>
            <a:endParaRPr lang="en-US" dirty="0" smtClean="0"/>
          </a:p>
          <a:p>
            <a:pPr rtl="0"/>
            <a:r>
              <a:rPr lang="en-US" sz="1200" b="0" i="0" u="none" strike="noStrike" kern="1200" dirty="0" smtClean="0">
                <a:solidFill>
                  <a:schemeClr val="tx1"/>
                </a:solidFill>
                <a:latin typeface="+mn-lt"/>
                <a:ea typeface="+mn-ea"/>
                <a:cs typeface="+mn-cs"/>
              </a:rPr>
              <a:t>- dedicated course support team (</a:t>
            </a:r>
            <a:r>
              <a:rPr lang="en-US" sz="1200" b="0" i="0" u="none" strike="noStrike" kern="1200" dirty="0" err="1" smtClean="0">
                <a:solidFill>
                  <a:schemeClr val="tx1"/>
                </a:solidFill>
                <a:latin typeface="+mn-lt"/>
                <a:ea typeface="+mn-ea"/>
                <a:cs typeface="+mn-cs"/>
              </a:rPr>
              <a:t>eg</a:t>
            </a:r>
            <a:r>
              <a:rPr lang="en-US" sz="1200" b="0" i="0" u="none" strike="noStrike" kern="1200" dirty="0" smtClean="0">
                <a:solidFill>
                  <a:schemeClr val="tx1"/>
                </a:solidFill>
                <a:latin typeface="+mn-lt"/>
                <a:ea typeface="+mn-ea"/>
                <a:cs typeface="+mn-cs"/>
              </a:rPr>
              <a:t>. graduate students?) </a:t>
            </a:r>
            <a:endParaRPr lang="en-US" dirty="0" smtClean="0"/>
          </a:p>
          <a:p>
            <a:pPr rtl="0"/>
            <a:r>
              <a:rPr lang="en-US" sz="1200" b="0" i="0" u="none" strike="noStrike" kern="1200" dirty="0" smtClean="0">
                <a:solidFill>
                  <a:schemeClr val="tx1"/>
                </a:solidFill>
                <a:latin typeface="+mn-lt"/>
                <a:ea typeface="+mn-ea"/>
                <a:cs typeface="+mn-cs"/>
              </a:rPr>
              <a:t>- lining up production capacity (CILT) including online curriculum developers, learning technologists, learning materials developers, video production and editing equipment and personnel</a:t>
            </a:r>
            <a:endParaRPr lang="en-US" dirty="0" smtClean="0"/>
          </a:p>
          <a:p>
            <a:r>
              <a:rPr lang="en-US" sz="1200" b="0" i="0" u="none" strike="noStrike" kern="1200" dirty="0" smtClean="0">
                <a:solidFill>
                  <a:schemeClr val="tx1"/>
                </a:solidFill>
                <a:latin typeface="+mn-lt"/>
                <a:ea typeface="+mn-ea"/>
                <a:cs typeface="+mn-cs"/>
              </a:rPr>
              <a:t>- materials identification - copyright clearance of all materials - use of suitable OERs</a:t>
            </a:r>
            <a:endParaRPr lang="en-US" dirty="0"/>
          </a:p>
        </p:txBody>
      </p:sp>
      <p:sp>
        <p:nvSpPr>
          <p:cNvPr id="4" name="Slide Number Placeholder 3"/>
          <p:cNvSpPr>
            <a:spLocks noGrp="1"/>
          </p:cNvSpPr>
          <p:nvPr>
            <p:ph type="sldNum" sz="quarter" idx="10"/>
          </p:nvPr>
        </p:nvSpPr>
        <p:spPr/>
        <p:txBody>
          <a:bodyPr/>
          <a:lstStyle/>
          <a:p>
            <a:fld id="{AD3C15CC-A7E0-4790-BE18-9295636D4DEC}" type="slidenum">
              <a:rPr lang="en-ZA" smtClean="0"/>
              <a:pPr/>
              <a:t>36</a:t>
            </a:fld>
            <a:endParaRPr lang="en-ZA"/>
          </a:p>
        </p:txBody>
      </p:sp>
    </p:spTree>
    <p:extLst>
      <p:ext uri="{BB962C8B-B14F-4D97-AF65-F5344CB8AC3E}">
        <p14:creationId xmlns:p14="http://schemas.microsoft.com/office/powerpoint/2010/main" val="31789644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rtl="0"/>
            <a:endParaRPr lang="en-US" dirty="0"/>
          </a:p>
        </p:txBody>
      </p:sp>
      <p:sp>
        <p:nvSpPr>
          <p:cNvPr id="4" name="Slide Number Placeholder 3"/>
          <p:cNvSpPr>
            <a:spLocks noGrp="1"/>
          </p:cNvSpPr>
          <p:nvPr>
            <p:ph type="sldNum" sz="quarter" idx="10"/>
          </p:nvPr>
        </p:nvSpPr>
        <p:spPr/>
        <p:txBody>
          <a:bodyPr/>
          <a:lstStyle/>
          <a:p>
            <a:fld id="{AD3C15CC-A7E0-4790-BE18-9295636D4DEC}" type="slidenum">
              <a:rPr lang="en-ZA" smtClean="0"/>
              <a:pPr/>
              <a:t>37</a:t>
            </a:fld>
            <a:endParaRPr lang="en-ZA"/>
          </a:p>
        </p:txBody>
      </p:sp>
    </p:spTree>
    <p:extLst>
      <p:ext uri="{BB962C8B-B14F-4D97-AF65-F5344CB8AC3E}">
        <p14:creationId xmlns:p14="http://schemas.microsoft.com/office/powerpoint/2010/main" val="22393850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http://edutechnica.com/moocmap</a:t>
            </a:r>
            <a:endParaRPr lang="en-ZA" dirty="0"/>
          </a:p>
        </p:txBody>
      </p:sp>
      <p:sp>
        <p:nvSpPr>
          <p:cNvPr id="4" name="Slide Number Placeholder 3"/>
          <p:cNvSpPr>
            <a:spLocks noGrp="1"/>
          </p:cNvSpPr>
          <p:nvPr>
            <p:ph type="sldNum" sz="quarter" idx="10"/>
          </p:nvPr>
        </p:nvSpPr>
        <p:spPr/>
        <p:txBody>
          <a:bodyPr/>
          <a:lstStyle/>
          <a:p>
            <a:fld id="{AD3C15CC-A7E0-4790-BE18-9295636D4DEC}" type="slidenum">
              <a:rPr lang="en-ZA" smtClean="0"/>
              <a:t>6</a:t>
            </a:fld>
            <a:endParaRPr lang="en-ZA"/>
          </a:p>
        </p:txBody>
      </p:sp>
    </p:spTree>
    <p:extLst>
      <p:ext uri="{BB962C8B-B14F-4D97-AF65-F5344CB8AC3E}">
        <p14:creationId xmlns:p14="http://schemas.microsoft.com/office/powerpoint/2010/main" val="14646780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http://edutechnica.com/moocmap</a:t>
            </a:r>
            <a:endParaRPr lang="en-ZA" dirty="0"/>
          </a:p>
        </p:txBody>
      </p:sp>
      <p:sp>
        <p:nvSpPr>
          <p:cNvPr id="4" name="Slide Number Placeholder 3"/>
          <p:cNvSpPr>
            <a:spLocks noGrp="1"/>
          </p:cNvSpPr>
          <p:nvPr>
            <p:ph type="sldNum" sz="quarter" idx="10"/>
          </p:nvPr>
        </p:nvSpPr>
        <p:spPr/>
        <p:txBody>
          <a:bodyPr/>
          <a:lstStyle/>
          <a:p>
            <a:fld id="{AD3C15CC-A7E0-4790-BE18-9295636D4DEC}" type="slidenum">
              <a:rPr lang="en-ZA" smtClean="0"/>
              <a:t>7</a:t>
            </a:fld>
            <a:endParaRPr lang="en-ZA"/>
          </a:p>
        </p:txBody>
      </p:sp>
    </p:spTree>
    <p:extLst>
      <p:ext uri="{BB962C8B-B14F-4D97-AF65-F5344CB8AC3E}">
        <p14:creationId xmlns:p14="http://schemas.microsoft.com/office/powerpoint/2010/main" val="24339314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http://edutechnica.com/moocmap</a:t>
            </a:r>
            <a:endParaRPr lang="en-ZA" dirty="0"/>
          </a:p>
        </p:txBody>
      </p:sp>
      <p:sp>
        <p:nvSpPr>
          <p:cNvPr id="4" name="Slide Number Placeholder 3"/>
          <p:cNvSpPr>
            <a:spLocks noGrp="1"/>
          </p:cNvSpPr>
          <p:nvPr>
            <p:ph type="sldNum" sz="quarter" idx="10"/>
          </p:nvPr>
        </p:nvSpPr>
        <p:spPr/>
        <p:txBody>
          <a:bodyPr/>
          <a:lstStyle/>
          <a:p>
            <a:fld id="{AD3C15CC-A7E0-4790-BE18-9295636D4DEC}" type="slidenum">
              <a:rPr lang="en-ZA" smtClean="0"/>
              <a:t>8</a:t>
            </a:fld>
            <a:endParaRPr lang="en-ZA"/>
          </a:p>
        </p:txBody>
      </p:sp>
    </p:spTree>
    <p:extLst>
      <p:ext uri="{BB962C8B-B14F-4D97-AF65-F5344CB8AC3E}">
        <p14:creationId xmlns:p14="http://schemas.microsoft.com/office/powerpoint/2010/main" val="38210967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http://edutechnica.com/moocmap</a:t>
            </a:r>
            <a:endParaRPr lang="en-ZA" dirty="0"/>
          </a:p>
        </p:txBody>
      </p:sp>
      <p:sp>
        <p:nvSpPr>
          <p:cNvPr id="4" name="Slide Number Placeholder 3"/>
          <p:cNvSpPr>
            <a:spLocks noGrp="1"/>
          </p:cNvSpPr>
          <p:nvPr>
            <p:ph type="sldNum" sz="quarter" idx="10"/>
          </p:nvPr>
        </p:nvSpPr>
        <p:spPr/>
        <p:txBody>
          <a:bodyPr/>
          <a:lstStyle/>
          <a:p>
            <a:fld id="{AD3C15CC-A7E0-4790-BE18-9295636D4DEC}" type="slidenum">
              <a:rPr lang="en-ZA" smtClean="0"/>
              <a:t>9</a:t>
            </a:fld>
            <a:endParaRPr lang="en-ZA"/>
          </a:p>
        </p:txBody>
      </p:sp>
    </p:spTree>
    <p:extLst>
      <p:ext uri="{BB962C8B-B14F-4D97-AF65-F5344CB8AC3E}">
        <p14:creationId xmlns:p14="http://schemas.microsoft.com/office/powerpoint/2010/main" val="1196024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sz="900" b="1" kern="1200" dirty="0" smtClean="0">
                <a:solidFill>
                  <a:schemeClr val="tx1"/>
                </a:solidFill>
                <a:effectLst/>
                <a:latin typeface="Arial Narrow" panose="020B0606020202030204" pitchFamily="34" charset="0"/>
                <a:ea typeface="+mn-ea"/>
                <a:cs typeface="+mn-cs"/>
              </a:rPr>
              <a:t>UNIVERSITY OF EDINBURGH , </a:t>
            </a:r>
            <a:r>
              <a:rPr lang="en-ZA" sz="900" kern="1200" dirty="0" smtClean="0">
                <a:solidFill>
                  <a:schemeClr val="tx1"/>
                </a:solidFill>
                <a:effectLst/>
                <a:latin typeface="Arial Narrow" panose="020B0606020202030204" pitchFamily="34" charset="0"/>
                <a:ea typeface="+mn-ea"/>
                <a:cs typeface="+mn-cs"/>
              </a:rPr>
              <a:t>MOOCs @ Edinburgh 2013 – Report , 10 May 2013, (</a:t>
            </a:r>
            <a:r>
              <a:rPr lang="en-ZA" sz="900" u="sng" kern="1200" dirty="0" smtClean="0">
                <a:solidFill>
                  <a:schemeClr val="tx1"/>
                </a:solidFill>
                <a:effectLst/>
                <a:latin typeface="Arial Narrow" panose="020B0606020202030204" pitchFamily="34" charset="0"/>
                <a:ea typeface="+mn-ea"/>
                <a:cs typeface="+mn-cs"/>
                <a:hlinkClick r:id="rId3"/>
              </a:rPr>
              <a:t>https://www.era.lib.ed.ac.uk/handle/1842/6683</a:t>
            </a:r>
            <a:r>
              <a:rPr lang="en-ZA" sz="900" kern="1200" dirty="0" smtClean="0">
                <a:solidFill>
                  <a:schemeClr val="tx1"/>
                </a:solidFill>
                <a:effectLst/>
                <a:latin typeface="Arial Narrow" panose="020B0606020202030204" pitchFamily="34" charset="0"/>
                <a:ea typeface="+mn-ea"/>
                <a:cs typeface="+mn-cs"/>
              </a:rPr>
              <a:t>) </a:t>
            </a:r>
          </a:p>
          <a:p>
            <a:endParaRPr lang="en-ZA" sz="900" dirty="0" smtClean="0">
              <a:latin typeface="Arial Narrow" panose="020B0606020202030204" pitchFamily="34" charset="0"/>
            </a:endParaRPr>
          </a:p>
          <a:p>
            <a:r>
              <a:rPr lang="en-ZA" sz="900" b="1" kern="1200" dirty="0" smtClean="0">
                <a:solidFill>
                  <a:schemeClr val="tx1"/>
                </a:solidFill>
                <a:effectLst/>
                <a:latin typeface="Arial Narrow" panose="020B0606020202030204" pitchFamily="34" charset="0"/>
                <a:ea typeface="+mn-ea"/>
                <a:cs typeface="+mn-cs"/>
              </a:rPr>
              <a:t>The Pedagogy of the Massive Open Online Course: the UK view, </a:t>
            </a:r>
            <a:r>
              <a:rPr lang="en-ZA" sz="900" kern="1200" dirty="0" smtClean="0">
                <a:solidFill>
                  <a:schemeClr val="tx1"/>
                </a:solidFill>
                <a:effectLst/>
                <a:latin typeface="Arial Narrow" panose="020B0606020202030204" pitchFamily="34" charset="0"/>
                <a:ea typeface="+mn-ea"/>
                <a:cs typeface="+mn-cs"/>
              </a:rPr>
              <a:t>Bayne, S &amp; </a:t>
            </a:r>
            <a:r>
              <a:rPr lang="en-ZA" sz="900" kern="1200" dirty="0" err="1" smtClean="0">
                <a:solidFill>
                  <a:schemeClr val="tx1"/>
                </a:solidFill>
                <a:effectLst/>
                <a:latin typeface="Arial Narrow" panose="020B0606020202030204" pitchFamily="34" charset="0"/>
                <a:ea typeface="+mn-ea"/>
                <a:cs typeface="+mn-cs"/>
              </a:rPr>
              <a:t>Ross,j</a:t>
            </a:r>
            <a:r>
              <a:rPr lang="en-ZA" sz="900" kern="1200" dirty="0" smtClean="0">
                <a:solidFill>
                  <a:schemeClr val="tx1"/>
                </a:solidFill>
                <a:effectLst/>
                <a:latin typeface="Arial Narrow" panose="020B0606020202030204" pitchFamily="34" charset="0"/>
                <a:ea typeface="+mn-ea"/>
                <a:cs typeface="+mn-cs"/>
              </a:rPr>
              <a:t>. University of Edinburgh, The Higher Education Academy</a:t>
            </a:r>
          </a:p>
          <a:p>
            <a:r>
              <a:rPr lang="en-ZA" sz="900" kern="1200" dirty="0" smtClean="0">
                <a:solidFill>
                  <a:schemeClr val="tx1"/>
                </a:solidFill>
                <a:effectLst/>
                <a:latin typeface="Arial Narrow" panose="020B0606020202030204" pitchFamily="34" charset="0"/>
                <a:ea typeface="+mn-ea"/>
                <a:cs typeface="+mn-cs"/>
              </a:rPr>
              <a:t>2013</a:t>
            </a:r>
          </a:p>
          <a:p>
            <a:endParaRPr lang="en-ZA" sz="900" dirty="0" smtClean="0">
              <a:latin typeface="Arial Narrow" panose="020B0606020202030204" pitchFamily="34" charset="0"/>
            </a:endParaRPr>
          </a:p>
          <a:p>
            <a:r>
              <a:rPr lang="en-ZA" sz="900" b="1" kern="1200" dirty="0" smtClean="0">
                <a:solidFill>
                  <a:schemeClr val="tx1"/>
                </a:solidFill>
                <a:effectLst/>
                <a:latin typeface="Arial Narrow" panose="020B0606020202030204" pitchFamily="34" charset="0"/>
                <a:ea typeface="+mn-ea"/>
                <a:cs typeface="+mn-cs"/>
              </a:rPr>
              <a:t>UNIVERSITY OF LONDON, Massive Open Online Course Report 2013 , </a:t>
            </a:r>
            <a:r>
              <a:rPr lang="en-ZA" sz="900" kern="1200" dirty="0" smtClean="0">
                <a:solidFill>
                  <a:schemeClr val="tx1"/>
                </a:solidFill>
                <a:effectLst/>
                <a:latin typeface="Arial Narrow" panose="020B0606020202030204" pitchFamily="34" charset="0"/>
                <a:ea typeface="+mn-ea"/>
                <a:cs typeface="+mn-cs"/>
              </a:rPr>
              <a:t>University of London International Programmes</a:t>
            </a:r>
          </a:p>
          <a:p>
            <a:r>
              <a:rPr lang="en-ZA" sz="900" kern="1200" dirty="0" smtClean="0">
                <a:solidFill>
                  <a:schemeClr val="tx1"/>
                </a:solidFill>
                <a:effectLst/>
                <a:latin typeface="Arial Narrow" panose="020B0606020202030204" pitchFamily="34" charset="0"/>
                <a:ea typeface="+mn-ea"/>
                <a:cs typeface="+mn-cs"/>
              </a:rPr>
              <a:t>http://www.londoninternational.ac.uk/sites/default/files/documents/mooc_report-2013.pdf</a:t>
            </a:r>
          </a:p>
          <a:p>
            <a:endParaRPr lang="en-ZA" sz="900" dirty="0" smtClean="0">
              <a:latin typeface="Arial Narrow" panose="020B0606020202030204" pitchFamily="34" charset="0"/>
            </a:endParaRPr>
          </a:p>
          <a:p>
            <a:r>
              <a:rPr lang="en-ZA" sz="900" b="1" kern="1200" dirty="0" smtClean="0">
                <a:solidFill>
                  <a:schemeClr val="tx1"/>
                </a:solidFill>
                <a:effectLst/>
                <a:latin typeface="Arial Narrow" panose="020B0606020202030204" pitchFamily="34" charset="0"/>
                <a:ea typeface="+mn-ea"/>
                <a:cs typeface="+mn-cs"/>
              </a:rPr>
              <a:t>UNIVERSITY OF LONDON, Massive Open Online Course Report 2013 , </a:t>
            </a:r>
            <a:r>
              <a:rPr lang="en-ZA" sz="900" kern="1200" dirty="0" smtClean="0">
                <a:solidFill>
                  <a:schemeClr val="tx1"/>
                </a:solidFill>
                <a:effectLst/>
                <a:latin typeface="Arial Narrow" panose="020B0606020202030204" pitchFamily="34" charset="0"/>
                <a:ea typeface="+mn-ea"/>
                <a:cs typeface="+mn-cs"/>
              </a:rPr>
              <a:t>University of London International Programmes</a:t>
            </a:r>
          </a:p>
          <a:p>
            <a:r>
              <a:rPr lang="en-ZA" sz="900" kern="1200" dirty="0" smtClean="0">
                <a:solidFill>
                  <a:schemeClr val="tx1"/>
                </a:solidFill>
                <a:effectLst/>
                <a:latin typeface="Arial Narrow" panose="020B0606020202030204" pitchFamily="34" charset="0"/>
                <a:ea typeface="+mn-ea"/>
                <a:cs typeface="+mn-cs"/>
              </a:rPr>
              <a:t>http://www.londoninternational.ac.uk/sites/default/files/documents/mooc_report-2013.pdf</a:t>
            </a:r>
          </a:p>
          <a:p>
            <a:endParaRPr lang="en-ZA" sz="900" dirty="0" smtClean="0">
              <a:latin typeface="Arial Narrow" panose="020B0606020202030204" pitchFamily="34" charset="0"/>
            </a:endParaRPr>
          </a:p>
          <a:p>
            <a:r>
              <a:rPr lang="en-ZA" sz="900" b="1" kern="1200" dirty="0" smtClean="0">
                <a:solidFill>
                  <a:schemeClr val="tx1"/>
                </a:solidFill>
                <a:effectLst/>
                <a:latin typeface="Arial Narrow" panose="020B0606020202030204" pitchFamily="34" charset="0"/>
                <a:ea typeface="+mn-ea"/>
                <a:cs typeface="+mn-cs"/>
              </a:rPr>
              <a:t>DUKE UNIVERSITY, </a:t>
            </a:r>
            <a:r>
              <a:rPr lang="en-ZA" sz="900" kern="1200" dirty="0" smtClean="0">
                <a:solidFill>
                  <a:schemeClr val="tx1"/>
                </a:solidFill>
                <a:effectLst/>
                <a:latin typeface="Arial Narrow" panose="020B0606020202030204" pitchFamily="34" charset="0"/>
                <a:ea typeface="+mn-ea"/>
                <a:cs typeface="+mn-cs"/>
              </a:rPr>
              <a:t>Bioelectricity: A Quantitative Approach </a:t>
            </a:r>
            <a:r>
              <a:rPr lang="en-ZA" sz="900" i="1" kern="1200" dirty="0" smtClean="0">
                <a:solidFill>
                  <a:schemeClr val="tx1"/>
                </a:solidFill>
                <a:effectLst/>
                <a:latin typeface="Arial Narrow" panose="020B0606020202030204" pitchFamily="34" charset="0"/>
                <a:ea typeface="+mn-ea"/>
                <a:cs typeface="+mn-cs"/>
              </a:rPr>
              <a:t>Duke University’s First MOOC , </a:t>
            </a:r>
            <a:r>
              <a:rPr lang="en-ZA" sz="900" kern="1200" dirty="0" smtClean="0">
                <a:solidFill>
                  <a:schemeClr val="tx1"/>
                </a:solidFill>
                <a:effectLst/>
                <a:latin typeface="Arial Narrow" panose="020B0606020202030204" pitchFamily="34" charset="0"/>
                <a:ea typeface="+mn-ea"/>
                <a:cs typeface="+mn-cs"/>
              </a:rPr>
              <a:t>February 5, 2013</a:t>
            </a:r>
          </a:p>
          <a:p>
            <a:r>
              <a:rPr lang="en-ZA" sz="900" kern="1200" dirty="0" smtClean="0">
                <a:solidFill>
                  <a:schemeClr val="tx1"/>
                </a:solidFill>
                <a:effectLst/>
                <a:latin typeface="Arial Narrow" panose="020B0606020202030204" pitchFamily="34" charset="0"/>
                <a:ea typeface="+mn-ea"/>
                <a:cs typeface="+mn-cs"/>
              </a:rPr>
              <a:t>Yvonne Belanger </a:t>
            </a:r>
            <a:r>
              <a:rPr lang="en-ZA" sz="900" i="1" kern="1200" dirty="0" smtClean="0">
                <a:solidFill>
                  <a:schemeClr val="tx1"/>
                </a:solidFill>
                <a:effectLst/>
                <a:latin typeface="Arial Narrow" panose="020B0606020202030204" pitchFamily="34" charset="0"/>
                <a:ea typeface="+mn-ea"/>
                <a:cs typeface="+mn-cs"/>
              </a:rPr>
              <a:t>Duke </a:t>
            </a:r>
            <a:r>
              <a:rPr lang="en-ZA" sz="900" i="1" kern="1200" dirty="0" err="1" smtClean="0">
                <a:solidFill>
                  <a:schemeClr val="tx1"/>
                </a:solidFill>
                <a:effectLst/>
                <a:latin typeface="Arial Narrow" panose="020B0606020202030204" pitchFamily="34" charset="0"/>
                <a:ea typeface="+mn-ea"/>
                <a:cs typeface="+mn-cs"/>
              </a:rPr>
              <a:t>Center</a:t>
            </a:r>
            <a:r>
              <a:rPr lang="en-ZA" sz="900" i="1" kern="1200" dirty="0" smtClean="0">
                <a:solidFill>
                  <a:schemeClr val="tx1"/>
                </a:solidFill>
                <a:effectLst/>
                <a:latin typeface="Arial Narrow" panose="020B0606020202030204" pitchFamily="34" charset="0"/>
                <a:ea typeface="+mn-ea"/>
                <a:cs typeface="+mn-cs"/>
              </a:rPr>
              <a:t> for Instructional Technology , </a:t>
            </a:r>
            <a:r>
              <a:rPr lang="en-ZA" sz="900" kern="1200" dirty="0" smtClean="0">
                <a:solidFill>
                  <a:schemeClr val="tx1"/>
                </a:solidFill>
                <a:effectLst/>
                <a:latin typeface="Arial Narrow" panose="020B0606020202030204" pitchFamily="34" charset="0"/>
                <a:ea typeface="+mn-ea"/>
                <a:cs typeface="+mn-cs"/>
              </a:rPr>
              <a:t>Jessica Thornton </a:t>
            </a:r>
            <a:r>
              <a:rPr lang="en-ZA" sz="900" i="1" kern="1200" dirty="0" smtClean="0">
                <a:solidFill>
                  <a:schemeClr val="tx1"/>
                </a:solidFill>
                <a:effectLst/>
                <a:latin typeface="Arial Narrow" panose="020B0606020202030204" pitchFamily="34" charset="0"/>
                <a:ea typeface="+mn-ea"/>
                <a:cs typeface="+mn-cs"/>
              </a:rPr>
              <a:t>Office of the Provost</a:t>
            </a:r>
            <a:endParaRPr lang="en-ZA" sz="900" kern="1200" dirty="0" smtClean="0">
              <a:solidFill>
                <a:schemeClr val="tx1"/>
              </a:solidFill>
              <a:effectLst/>
              <a:latin typeface="Arial Narrow" panose="020B0606020202030204" pitchFamily="34" charset="0"/>
              <a:ea typeface="+mn-ea"/>
              <a:cs typeface="+mn-cs"/>
            </a:endParaRPr>
          </a:p>
          <a:p>
            <a:r>
              <a:rPr lang="en-ZA" sz="900" kern="1200" dirty="0" smtClean="0">
                <a:solidFill>
                  <a:schemeClr val="tx1"/>
                </a:solidFill>
                <a:effectLst/>
                <a:latin typeface="Arial Narrow" panose="020B0606020202030204" pitchFamily="34" charset="0"/>
                <a:ea typeface="+mn-ea"/>
                <a:cs typeface="+mn-cs"/>
              </a:rPr>
              <a:t> </a:t>
            </a:r>
          </a:p>
          <a:p>
            <a:r>
              <a:rPr lang="en-ZA" sz="900" b="1" kern="1200" dirty="0" smtClean="0">
                <a:solidFill>
                  <a:schemeClr val="tx1"/>
                </a:solidFill>
                <a:effectLst/>
                <a:latin typeface="Arial Narrow" panose="020B0606020202030204" pitchFamily="34" charset="0"/>
                <a:ea typeface="+mn-ea"/>
                <a:cs typeface="+mn-cs"/>
              </a:rPr>
              <a:t>MIT </a:t>
            </a:r>
            <a:r>
              <a:rPr lang="en-ZA" sz="900" kern="1200" dirty="0" smtClean="0">
                <a:solidFill>
                  <a:schemeClr val="tx1"/>
                </a:solidFill>
                <a:effectLst/>
                <a:latin typeface="Arial Narrow" panose="020B0606020202030204" pitchFamily="34" charset="0"/>
                <a:ea typeface="+mn-ea"/>
                <a:cs typeface="+mn-cs"/>
              </a:rPr>
              <a:t>INSTITUTE-WIDE TASK FORCE ON THE FUTURE OF MIT EDUCATION—PRELIMINARY REPORT</a:t>
            </a:r>
          </a:p>
          <a:p>
            <a:endParaRPr lang="en-ZA" dirty="0">
              <a:latin typeface="Arial Narrow" panose="020B0606020202030204" pitchFamily="34" charset="0"/>
            </a:endParaRPr>
          </a:p>
        </p:txBody>
      </p:sp>
      <p:sp>
        <p:nvSpPr>
          <p:cNvPr id="4" name="Slide Number Placeholder 3"/>
          <p:cNvSpPr>
            <a:spLocks noGrp="1"/>
          </p:cNvSpPr>
          <p:nvPr>
            <p:ph type="sldNum" sz="quarter" idx="10"/>
          </p:nvPr>
        </p:nvSpPr>
        <p:spPr/>
        <p:txBody>
          <a:bodyPr/>
          <a:lstStyle/>
          <a:p>
            <a:fld id="{AD3C15CC-A7E0-4790-BE18-9295636D4DEC}" type="slidenum">
              <a:rPr lang="en-ZA" smtClean="0"/>
              <a:pPr/>
              <a:t>13</a:t>
            </a:fld>
            <a:endParaRPr lang="en-ZA"/>
          </a:p>
        </p:txBody>
      </p:sp>
    </p:spTree>
    <p:extLst>
      <p:ext uri="{BB962C8B-B14F-4D97-AF65-F5344CB8AC3E}">
        <p14:creationId xmlns:p14="http://schemas.microsoft.com/office/powerpoint/2010/main" val="796575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AD3C15CC-A7E0-4790-BE18-9295636D4DEC}" type="slidenum">
              <a:rPr lang="en-ZA" smtClean="0"/>
              <a:pPr/>
              <a:t>16</a:t>
            </a:fld>
            <a:endParaRPr lang="en-ZA"/>
          </a:p>
        </p:txBody>
      </p:sp>
    </p:spTree>
    <p:extLst>
      <p:ext uri="{BB962C8B-B14F-4D97-AF65-F5344CB8AC3E}">
        <p14:creationId xmlns:p14="http://schemas.microsoft.com/office/powerpoint/2010/main" val="6100657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AD3C15CC-A7E0-4790-BE18-9295636D4DEC}" type="slidenum">
              <a:rPr lang="en-ZA" smtClean="0"/>
              <a:pPr/>
              <a:t>17</a:t>
            </a:fld>
            <a:endParaRPr lang="en-ZA"/>
          </a:p>
        </p:txBody>
      </p:sp>
    </p:spTree>
    <p:extLst>
      <p:ext uri="{BB962C8B-B14F-4D97-AF65-F5344CB8AC3E}">
        <p14:creationId xmlns:p14="http://schemas.microsoft.com/office/powerpoint/2010/main" val="4108522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endParaRPr kumimoji="0" lang="en-US" dirty="0"/>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pPr algn="ctr" eaLnBrk="1" latinLnBrk="0" hangingPunct="1"/>
            <a:fld id="{23A271A1-F6D6-438B-A432-4747EE7ECD40}" type="datetimeFigureOut">
              <a:rPr lang="en-US" smtClean="0"/>
              <a:pPr algn="ctr" eaLnBrk="1" latinLnBrk="0" hangingPunct="1"/>
              <a:t>2014/04/01</a:t>
            </a:fld>
            <a:endParaRPr lang="en-US" sz="2000" dirty="0">
              <a:solidFill>
                <a:srgbClr val="FFFFFF"/>
              </a:solidFill>
            </a:endParaRPr>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pPr algn="r" eaLnBrk="1" latinLnBrk="0" hangingPunct="1"/>
            <a:endParaRPr kumimoji="0" lang="en-US" dirty="0">
              <a:solidFill>
                <a:schemeClr val="tx2"/>
              </a:solidFill>
            </a:endParaRPr>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F0C94032-CD4C-4C25-B0C2-CEC720522D92}" type="slidenum">
              <a:rPr kumimoji="0" lang="en-US" smtClean="0"/>
              <a:pPr/>
              <a:t>‹#›</a:t>
            </a:fld>
            <a:endParaRPr kumimoji="0" lang="en-US" dirty="0">
              <a:solidFill>
                <a:schemeClr val="tx2"/>
              </a:solidFill>
            </a:endParaRPr>
          </a:p>
        </p:txBody>
      </p:sp>
      <p:pic>
        <p:nvPicPr>
          <p:cNvPr id="12" name="Picture 11" descr="FA_LOGO_CILT_2014_website_sml.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875581" y="6126480"/>
            <a:ext cx="1192219" cy="532787"/>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kumimoji="0" lang="en-US"/>
          </a:p>
        </p:txBody>
      </p:sp>
      <p:sp>
        <p:nvSpPr>
          <p:cNvPr id="3" name="Vertical Text Placeholder 2"/>
          <p:cNvSpPr>
            <a:spLocks noGrp="1"/>
          </p:cNvSpPr>
          <p:nvPr>
            <p:ph type="body" orient="vert" idx="1"/>
          </p:nvPr>
        </p:nvSpPr>
        <p:spPr/>
        <p:txBody>
          <a:bodyPr vert="eaVert"/>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sp>
        <p:nvSpPr>
          <p:cNvPr id="4" name="Date Placeholder 3"/>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2014/04/01</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F0C94032-CD4C-4C25-B0C2-CEC720522D92}" type="slidenum">
              <a:rPr kumimoji="0" lang="en-US" smtClean="0"/>
              <a:pPr/>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sp>
        <p:nvSpPr>
          <p:cNvPr id="4" name="Date Placeholder 3"/>
          <p:cNvSpPr>
            <a:spLocks noGrp="1"/>
          </p:cNvSpPr>
          <p:nvPr>
            <p:ph type="dt" sz="half" idx="10"/>
          </p:nvPr>
        </p:nvSpPr>
        <p:spPr>
          <a:xfrm>
            <a:off x="6553200" y="6248402"/>
            <a:ext cx="2209800" cy="365125"/>
          </a:xfrm>
        </p:spPr>
        <p:txBody>
          <a:bodyPr/>
          <a:lstStyle/>
          <a:p>
            <a:pPr eaLnBrk="1" latinLnBrk="0" hangingPunct="1"/>
            <a:fld id="{23A271A1-F6D6-438B-A432-4747EE7ECD40}" type="datetimeFigureOut">
              <a:rPr lang="en-US" smtClean="0"/>
              <a:pPr eaLnBrk="1" latinLnBrk="0" hangingPunct="1"/>
              <a:t>2014/04/01</a:t>
            </a:fld>
            <a:endParaRPr lang="en-US" dirty="0"/>
          </a:p>
        </p:txBody>
      </p:sp>
      <p:sp>
        <p:nvSpPr>
          <p:cNvPr id="5" name="Footer Placeholder 4"/>
          <p:cNvSpPr>
            <a:spLocks noGrp="1"/>
          </p:cNvSpPr>
          <p:nvPr>
            <p:ph type="ftr" sz="quarter" idx="11"/>
          </p:nvPr>
        </p:nvSpPr>
        <p:spPr>
          <a:xfrm>
            <a:off x="457201" y="6248207"/>
            <a:ext cx="5573483" cy="365125"/>
          </a:xfrm>
        </p:spPr>
        <p:txBody>
          <a:bodyPr/>
          <a:lstStyle/>
          <a:p>
            <a:endParaRPr kumimoji="0" lang="en-US"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F0C94032-CD4C-4C25-B0C2-CEC720522D92}" type="slidenum">
              <a:rPr kumimoji="0" lang="en-US" smtClean="0"/>
              <a:pPr/>
              <a:t>‹#›</a:t>
            </a:fld>
            <a:endParaRPr kumimoji="0" lang="en-US" dirty="0"/>
          </a:p>
        </p:txBody>
      </p:sp>
      <p:pic>
        <p:nvPicPr>
          <p:cNvPr id="10" name="Picture 9" descr="FA_LOGO_CILT_2014_website_sml.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2241" y="6126480"/>
            <a:ext cx="1192219" cy="532787"/>
          </a:xfrm>
          <a:prstGeom prst="rect">
            <a:avLst/>
          </a:prstGeom>
        </p:spPr>
      </p:pic>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endParaRPr kumimoji="0" lang="en-US"/>
          </a:p>
        </p:txBody>
      </p:sp>
      <p:sp>
        <p:nvSpPr>
          <p:cNvPr id="4" name="Date Placeholder 3"/>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2014/04/01</a:t>
            </a:fld>
            <a:endParaRPr lang="en-US" dirty="0"/>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F0C94032-CD4C-4C25-B0C2-CEC720522D92}" type="slidenum">
              <a:rPr kumimoji="0" lang="en-US" smtClean="0"/>
              <a:pPr/>
              <a:t>‹#›</a:t>
            </a:fld>
            <a:endParaRPr kumimoji="0" lang="en-US" dirty="0">
              <a:solidFill>
                <a:srgbClr val="FFFFFF"/>
              </a:solidFill>
            </a:endParaRPr>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pic>
        <p:nvPicPr>
          <p:cNvPr id="7" name="Picture 6" descr="FA_LOGO_CILT_2014_website_sml.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2241" y="6126480"/>
            <a:ext cx="1192219" cy="532787"/>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endParaRPr kumimoji="0" lang="en-US"/>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endParaRPr kumimoji="0" lang="en-US"/>
          </a:p>
        </p:txBody>
      </p:sp>
      <p:sp>
        <p:nvSpPr>
          <p:cNvPr id="12" name="Date Placeholder 11"/>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2014/04/01</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pPr algn="ctr" eaLnBrk="1" latinLnBrk="0" hangingPunct="1"/>
            <a:fld id="{F0C94032-CD4C-4C25-B0C2-CEC720522D92}" type="slidenum">
              <a:rPr kumimoji="0" lang="en-US" smtClean="0"/>
              <a:pPr algn="ctr" eaLnBrk="1" latinLnBrk="0" hangingPunct="1"/>
              <a:t>‹#›</a:t>
            </a:fld>
            <a:endParaRPr kumimoji="0" lang="en-US" sz="2400" dirty="0">
              <a:solidFill>
                <a:srgbClr val="FFFFFF"/>
              </a:solidFill>
            </a:endParaRPr>
          </a:p>
        </p:txBody>
      </p:sp>
      <p:sp>
        <p:nvSpPr>
          <p:cNvPr id="14" name="Footer Placeholder 13"/>
          <p:cNvSpPr>
            <a:spLocks noGrp="1"/>
          </p:cNvSpPr>
          <p:nvPr>
            <p:ph type="ftr" sz="quarter" idx="12"/>
          </p:nvPr>
        </p:nvSpPr>
        <p:spPr/>
        <p:txBody>
          <a:bodyPr/>
          <a:lstStyle/>
          <a:p>
            <a:endParaRPr kumimoji="0" lang="en-US"/>
          </a:p>
        </p:txBody>
      </p:sp>
      <p:pic>
        <p:nvPicPr>
          <p:cNvPr id="10" name="Picture 9" descr="FA_LOGO_CILT_2014_website_sml.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2241" y="6126480"/>
            <a:ext cx="1192219" cy="532787"/>
          </a:xfrm>
          <a:prstGeom prst="rect">
            <a:avLst/>
          </a:prstGeom>
        </p:spPr>
      </p:pic>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sp>
        <p:nvSpPr>
          <p:cNvPr id="8" name="Date Placeholder 7"/>
          <p:cNvSpPr>
            <a:spLocks noGrp="1"/>
          </p:cNvSpPr>
          <p:nvPr>
            <p:ph type="dt" sz="half" idx="15"/>
          </p:nvPr>
        </p:nvSpPr>
        <p:spPr/>
        <p:txBody>
          <a:bodyPr rtlCol="0"/>
          <a:lstStyle/>
          <a:p>
            <a:pPr eaLnBrk="1" latinLnBrk="0" hangingPunct="1"/>
            <a:fld id="{23A271A1-F6D6-438B-A432-4747EE7ECD40}" type="datetimeFigureOut">
              <a:rPr lang="en-US" smtClean="0"/>
              <a:pPr eaLnBrk="1" latinLnBrk="0" hangingPunct="1"/>
              <a:t>2014/04/01</a:t>
            </a:fld>
            <a:endParaRPr lang="en-US"/>
          </a:p>
        </p:txBody>
      </p:sp>
      <p:sp>
        <p:nvSpPr>
          <p:cNvPr id="10" name="Slide Number Placeholder 9"/>
          <p:cNvSpPr>
            <a:spLocks noGrp="1"/>
          </p:cNvSpPr>
          <p:nvPr>
            <p:ph type="sldNum" sz="quarter" idx="16"/>
          </p:nvPr>
        </p:nvSpPr>
        <p:spPr/>
        <p:txBody>
          <a:bodyPr rtlCol="0"/>
          <a:lstStyle/>
          <a:p>
            <a:pPr algn="ctr" eaLnBrk="1" latinLnBrk="0" hangingPunct="1"/>
            <a:fld id="{F0C94032-CD4C-4C25-B0C2-CEC720522D92}" type="slidenum">
              <a:rPr kumimoji="0" lang="en-US" smtClean="0"/>
              <a:pPr algn="ctr" eaLnBrk="1" latinLnBrk="0" hangingPunct="1"/>
              <a:t>‹#›</a:t>
            </a:fld>
            <a:endParaRPr kumimoji="0" lang="en-US"/>
          </a:p>
        </p:txBody>
      </p:sp>
      <p:sp>
        <p:nvSpPr>
          <p:cNvPr id="12" name="Footer Placeholder 11"/>
          <p:cNvSpPr>
            <a:spLocks noGrp="1"/>
          </p:cNvSpPr>
          <p:nvPr>
            <p:ph type="ftr" sz="quarter" idx="17"/>
          </p:nvPr>
        </p:nvSpPr>
        <p:spPr/>
        <p:txBody>
          <a:bodyPr rtlCol="0"/>
          <a:lstStyle/>
          <a:p>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sp>
        <p:nvSpPr>
          <p:cNvPr id="10" name="Date Placeholder 9"/>
          <p:cNvSpPr>
            <a:spLocks noGrp="1"/>
          </p:cNvSpPr>
          <p:nvPr>
            <p:ph type="dt" sz="half" idx="15"/>
          </p:nvPr>
        </p:nvSpPr>
        <p:spPr/>
        <p:txBody>
          <a:bodyPr rtlCol="0"/>
          <a:lstStyle/>
          <a:p>
            <a:pPr eaLnBrk="1" latinLnBrk="0" hangingPunct="1"/>
            <a:fld id="{23A271A1-F6D6-438B-A432-4747EE7ECD40}" type="datetimeFigureOut">
              <a:rPr lang="en-US" smtClean="0"/>
              <a:pPr eaLnBrk="1" latinLnBrk="0" hangingPunct="1"/>
              <a:t>2014/04/01</a:t>
            </a:fld>
            <a:endParaRPr lang="en-US"/>
          </a:p>
        </p:txBody>
      </p:sp>
      <p:sp>
        <p:nvSpPr>
          <p:cNvPr id="12" name="Slide Number Placeholder 11"/>
          <p:cNvSpPr>
            <a:spLocks noGrp="1"/>
          </p:cNvSpPr>
          <p:nvPr>
            <p:ph type="sldNum" sz="quarter" idx="16"/>
          </p:nvPr>
        </p:nvSpPr>
        <p:spPr/>
        <p:txBody>
          <a:bodyPr rtlCol="0"/>
          <a:lstStyle/>
          <a:p>
            <a:pPr algn="ctr" eaLnBrk="1" latinLnBrk="0" hangingPunct="1"/>
            <a:fld id="{F0C94032-CD4C-4C25-B0C2-CEC720522D92}" type="slidenum">
              <a:rPr kumimoji="0" lang="en-US" smtClean="0"/>
              <a:pPr algn="ctr" eaLnBrk="1" latinLnBrk="0" hangingPunct="1"/>
              <a:t>‹#›</a:t>
            </a:fld>
            <a:endParaRPr kumimoji="0" lang="en-US"/>
          </a:p>
        </p:txBody>
      </p:sp>
      <p:sp>
        <p:nvSpPr>
          <p:cNvPr id="14" name="Footer Placeholder 13"/>
          <p:cNvSpPr>
            <a:spLocks noGrp="1"/>
          </p:cNvSpPr>
          <p:nvPr>
            <p:ph type="ftr" sz="quarter" idx="17"/>
          </p:nvPr>
        </p:nvSpPr>
        <p:spPr/>
        <p:txBody>
          <a:bodyPr rtlCol="0"/>
          <a:lstStyle/>
          <a:p>
            <a:endParaRPr kumimoji="0"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endParaRPr kumimoji="0" lang="en-US"/>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kumimoji="0" lang="en-US"/>
          </a:p>
        </p:txBody>
      </p:sp>
      <p:sp>
        <p:nvSpPr>
          <p:cNvPr id="3" name="Date Placeholder 2"/>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2014/04/01</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F0C94032-CD4C-4C25-B0C2-CEC720522D92}" type="slidenum">
              <a:rPr kumimoji="0" lang="en-US" smtClean="0"/>
              <a:pPr/>
              <a:t>‹#›</a:t>
            </a:fld>
            <a:endParaRPr kumimoji="0" lang="en-US" dirty="0">
              <a:solidFill>
                <a:srgbClr val="FFFFFF"/>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2014/04/01</a:t>
            </a:fld>
            <a:endParaRPr lang="en-US"/>
          </a:p>
        </p:txBody>
      </p:sp>
      <p:sp>
        <p:nvSpPr>
          <p:cNvPr id="3" name="Footer Placeholder 2"/>
          <p:cNvSpPr>
            <a:spLocks noGrp="1"/>
          </p:cNvSpPr>
          <p:nvPr>
            <p:ph type="ftr" sz="quarter" idx="11"/>
          </p:nvPr>
        </p:nvSpPr>
        <p:spPr/>
        <p:txBody>
          <a:bodyPr/>
          <a:lstStyle/>
          <a:p>
            <a:endParaRPr kumimoji="0" lang="en-US" dirty="0"/>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F0C94032-CD4C-4C25-B0C2-CEC720522D92}" type="slidenum">
              <a:rPr kumimoji="0" lang="en-US" smtClean="0"/>
              <a:pPr/>
              <a:t>‹#›</a:t>
            </a:fld>
            <a:endParaRPr kumimoji="0" lang="en-US" dirty="0">
              <a:solidFill>
                <a:schemeClr val="tx2"/>
              </a:solidFill>
            </a:endParaRPr>
          </a:p>
        </p:txBody>
      </p:sp>
      <p:pic>
        <p:nvPicPr>
          <p:cNvPr id="5" name="Picture 4" descr="FA_LOGO_CILT_2014_website_sml.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2241" y="6126480"/>
            <a:ext cx="1192219" cy="532787"/>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endParaRPr kumimoji="0" lang="en-US"/>
          </a:p>
        </p:txBody>
      </p:sp>
      <p:sp>
        <p:nvSpPr>
          <p:cNvPr id="5" name="Date Placeholder 4"/>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2014/04/01</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F0C94032-CD4C-4C25-B0C2-CEC720522D92}" type="slidenum">
              <a:rPr kumimoji="0" lang="en-US" smtClean="0"/>
              <a:pPr/>
              <a:t>‹#›</a:t>
            </a:fld>
            <a:endParaRPr kumimoji="0" lang="en-US" dirty="0">
              <a:solidFill>
                <a:srgbClr val="FFFFFF"/>
              </a:solidFill>
            </a:endParaRPr>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endParaRPr kumimoji="0" lang="en-US"/>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endParaRPr kumimoji="0" lang="en-US"/>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pPr eaLnBrk="1" latinLnBrk="0" hangingPunct="1"/>
            <a:fld id="{23A271A1-F6D6-438B-A432-4747EE7ECD40}" type="datetimeFigureOut">
              <a:rPr lang="en-US" smtClean="0"/>
              <a:pPr eaLnBrk="1" latinLnBrk="0" hangingPunct="1"/>
              <a:t>2014/04/01</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pPr algn="ctr" eaLnBrk="1" latinLnBrk="0" hangingPunct="1"/>
            <a:fld id="{F0C94032-CD4C-4C25-B0C2-CEC720522D92}" type="slidenum">
              <a:rPr kumimoji="0" lang="en-US" smtClean="0"/>
              <a:pPr algn="ctr" eaLnBrk="1" latinLnBrk="0" hangingPunct="1"/>
              <a:t>‹#›</a:t>
            </a:fld>
            <a:endParaRPr kumimoji="0" lang="en-US" sz="2800" dirty="0"/>
          </a:p>
        </p:txBody>
      </p:sp>
      <p:sp>
        <p:nvSpPr>
          <p:cNvPr id="14" name="Footer Placeholder 13"/>
          <p:cNvSpPr>
            <a:spLocks noGrp="1"/>
          </p:cNvSpPr>
          <p:nvPr>
            <p:ph type="ftr" sz="quarter" idx="12"/>
          </p:nvPr>
        </p:nvSpPr>
        <p:spPr>
          <a:xfrm>
            <a:off x="1600200" y="6248206"/>
            <a:ext cx="4572000" cy="365125"/>
          </a:xfrm>
        </p:spPr>
        <p:txBody>
          <a:bodyPr rtlCol="0"/>
          <a:lstStyle/>
          <a:p>
            <a:endParaRPr kumimoji="0" lang="en-US" dirty="0"/>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endParaRPr kumimoji="0" lang="en-US" dirty="0"/>
          </a:p>
        </p:txBody>
      </p:sp>
      <p:pic>
        <p:nvPicPr>
          <p:cNvPr id="15" name="Picture 14" descr="FA_LOGO_CILT_2014_website_sml.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00200" y="6172200"/>
            <a:ext cx="1192219" cy="532787"/>
          </a:xfrm>
          <a:prstGeom prst="rect">
            <a:avLst/>
          </a:prstGeom>
        </p:spPr>
      </p:pic>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eaLnBrk="1" latinLnBrk="0" hangingPunct="1"/>
            <a:fld id="{23A271A1-F6D6-438B-A432-4747EE7ECD40}" type="datetimeFigureOut">
              <a:rPr lang="en-US" smtClean="0"/>
              <a:pPr eaLnBrk="1" latinLnBrk="0" hangingPunct="1"/>
              <a:t>2014/04/01</a:t>
            </a:fld>
            <a:endParaRPr lang="en-US" sz="1400" dirty="0">
              <a:solidFill>
                <a:schemeClr val="tx2"/>
              </a:solidFill>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algn="r" eaLnBrk="1" latinLnBrk="0" hangingPunct="1"/>
            <a:endParaRPr kumimoji="0" lang="en-US" sz="1400" dirty="0">
              <a:solidFill>
                <a:schemeClr val="tx2"/>
              </a:solidFill>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algn="ctr" eaLnBrk="1" latinLnBrk="0" hangingPunct="1"/>
            <a:fld id="{F0C94032-CD4C-4C25-B0C2-CEC720522D92}" type="slidenum">
              <a:rPr kumimoji="0" lang="en-US" smtClean="0"/>
              <a:pPr algn="ctr" eaLnBrk="1" latinLnBrk="0" hangingPunct="1"/>
              <a:t>‹#›</a:t>
            </a:fld>
            <a:endParaRPr kumimoji="0" lang="en-US" sz="1400" b="1" dirty="0">
              <a:solidFill>
                <a:srgbClr val="FFFFFF"/>
              </a:solidFill>
            </a:endParaRPr>
          </a:p>
        </p:txBody>
      </p:sp>
      <p:pic>
        <p:nvPicPr>
          <p:cNvPr id="2" name="Picture 1" descr="FA_LOGO_CILT_2014_website_sml.png"/>
          <p:cNvPicPr>
            <a:picLocks noChangeAspect="1"/>
          </p:cNvPicPr>
          <p:nvPr userDrawn="1"/>
        </p:nvPicPr>
        <p:blipFill>
          <a:blip r:embed="rId13" cstate="email">
            <a:extLst>
              <a:ext uri="{28A0092B-C50C-407E-A947-70E740481C1C}">
                <a14:useLocalDpi xmlns:a14="http://schemas.microsoft.com/office/drawing/2010/main"/>
              </a:ext>
            </a:extLst>
          </a:blip>
          <a:stretch>
            <a:fillRect/>
          </a:stretch>
        </p:blipFill>
        <p:spPr>
          <a:xfrm>
            <a:off x="572241" y="6126480"/>
            <a:ext cx="1192219" cy="532787"/>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3.jpg"/><Relationship Id="rId3" Type="http://schemas.openxmlformats.org/officeDocument/2006/relationships/image" Target="../media/image14.jpeg"/></Relationships>
</file>

<file path=ppt/slides/_rels/slide16.xml.rels><?xml version="1.0" encoding="UTF-8" standalone="yes"?>
<Relationships xmlns="http://schemas.openxmlformats.org/package/2006/relationships"><Relationship Id="rId3" Type="http://schemas.openxmlformats.org/officeDocument/2006/relationships/image" Target="../media/image13.jpg"/><Relationship Id="rId4" Type="http://schemas.openxmlformats.org/officeDocument/2006/relationships/image" Target="../media/image14.jpeg"/><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4" Type="http://schemas.openxmlformats.org/officeDocument/2006/relationships/image" Target="../media/image16.jpeg"/><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1" Type="http://schemas.openxmlformats.org/officeDocument/2006/relationships/slideLayout" Target="../slideLayouts/slideLayout8.xml"/><Relationship Id="rId2" Type="http://schemas.openxmlformats.org/officeDocument/2006/relationships/notesSlide" Target="../notesSlides/notesSlide10.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5" Type="http://schemas.openxmlformats.org/officeDocument/2006/relationships/image" Target="../media/image19.png"/><Relationship Id="rId6" Type="http://schemas.openxmlformats.org/officeDocument/2006/relationships/image" Target="../media/image20.png"/><Relationship Id="rId1" Type="http://schemas.openxmlformats.org/officeDocument/2006/relationships/slideLayout" Target="../slideLayouts/slideLayout8.xml"/><Relationship Id="rId2" Type="http://schemas.openxmlformats.org/officeDocument/2006/relationships/notesSlide" Target="../notesSlides/notesSlid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18.png"/><Relationship Id="rId5" Type="http://schemas.openxmlformats.org/officeDocument/2006/relationships/image" Target="../media/image22.png"/><Relationship Id="rId6" Type="http://schemas.openxmlformats.org/officeDocument/2006/relationships/image" Target="../media/image23.png"/><Relationship Id="rId1" Type="http://schemas.openxmlformats.org/officeDocument/2006/relationships/slideLayout" Target="../slideLayouts/slideLayout8.xml"/><Relationship Id="rId2" Type="http://schemas.openxmlformats.org/officeDocument/2006/relationships/notesSlide" Target="../notesSlides/notesSlide12.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18.png"/><Relationship Id="rId1" Type="http://schemas.openxmlformats.org/officeDocument/2006/relationships/slideLayout" Target="../slideLayouts/slideLayout8.xml"/><Relationship Id="rId2" Type="http://schemas.openxmlformats.org/officeDocument/2006/relationships/notesSlide" Target="../notesSlides/notesSlide13.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4" Type="http://schemas.openxmlformats.org/officeDocument/2006/relationships/image" Target="../media/image18.png"/><Relationship Id="rId1" Type="http://schemas.openxmlformats.org/officeDocument/2006/relationships/slideLayout" Target="../slideLayouts/slideLayout8.xml"/><Relationship Id="rId2" Type="http://schemas.openxmlformats.org/officeDocument/2006/relationships/notesSlide" Target="../notesSlides/notesSlide14.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18.png"/><Relationship Id="rId1" Type="http://schemas.openxmlformats.org/officeDocument/2006/relationships/slideLayout" Target="../slideLayouts/slideLayout8.xml"/><Relationship Id="rId2" Type="http://schemas.openxmlformats.org/officeDocument/2006/relationships/notesSlide" Target="../notesSlides/notesSlide15.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27.png"/><Relationship Id="rId1" Type="http://schemas.openxmlformats.org/officeDocument/2006/relationships/slideLayout" Target="../slideLayouts/slideLayout8.xml"/><Relationship Id="rId2" Type="http://schemas.openxmlformats.org/officeDocument/2006/relationships/notesSlide" Target="../notesSlides/notesSlide16.xml"/></Relationships>
</file>

<file path=ppt/slides/_rels/slide25.xml.rels><?xml version="1.0" encoding="UTF-8" standalone="yes"?>
<Relationships xmlns="http://schemas.openxmlformats.org/package/2006/relationships"><Relationship Id="rId11" Type="http://schemas.openxmlformats.org/officeDocument/2006/relationships/image" Target="../media/image36.png"/><Relationship Id="rId12" Type="http://schemas.openxmlformats.org/officeDocument/2006/relationships/image" Target="../media/image37.png"/><Relationship Id="rId13" Type="http://schemas.openxmlformats.org/officeDocument/2006/relationships/image" Target="../media/image38.png"/><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28.jpeg"/><Relationship Id="rId4" Type="http://schemas.openxmlformats.org/officeDocument/2006/relationships/image" Target="../media/image29.jpeg"/><Relationship Id="rId5" Type="http://schemas.openxmlformats.org/officeDocument/2006/relationships/image" Target="../media/image30.jpg"/><Relationship Id="rId6" Type="http://schemas.openxmlformats.org/officeDocument/2006/relationships/image" Target="../media/image31.jpeg"/><Relationship Id="rId7" Type="http://schemas.openxmlformats.org/officeDocument/2006/relationships/image" Target="../media/image32.jpeg"/><Relationship Id="rId8" Type="http://schemas.openxmlformats.org/officeDocument/2006/relationships/image" Target="../media/image33.jpeg"/><Relationship Id="rId9" Type="http://schemas.openxmlformats.org/officeDocument/2006/relationships/image" Target="../media/image34.png"/><Relationship Id="rId10" Type="http://schemas.openxmlformats.org/officeDocument/2006/relationships/image" Target="../media/image3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39.jpeg"/></Relationships>
</file>

<file path=ppt/slides/_rels/slide27.xml.rels><?xml version="1.0" encoding="UTF-8" standalone="yes"?>
<Relationships xmlns="http://schemas.openxmlformats.org/package/2006/relationships"><Relationship Id="rId3" Type="http://schemas.openxmlformats.org/officeDocument/2006/relationships/hyperlink" Target="https://www.edx.org/course/uc-berkeleyx/uc-berkeleyx-colwri2-2x-principles-1348" TargetMode="External"/><Relationship Id="rId4" Type="http://schemas.openxmlformats.org/officeDocument/2006/relationships/hyperlink" Target="https://www.coursera.org/course/researchforhealth" TargetMode="External"/><Relationship Id="rId5" Type="http://schemas.openxmlformats.org/officeDocument/2006/relationships/hyperlink" Target="https://www.coursera.org/course/modelthinking" TargetMode="External"/><Relationship Id="rId6" Type="http://schemas.openxmlformats.org/officeDocument/2006/relationships/hyperlink" Target="https://www.coursera.org/course/clintrials" TargetMode="External"/><Relationship Id="rId7" Type="http://schemas.openxmlformats.org/officeDocument/2006/relationships/hyperlink" Target="https://www.coursera.org/course/statistics" TargetMode="External"/><Relationship Id="rId8" Type="http://schemas.openxmlformats.org/officeDocument/2006/relationships/hyperlink" Target="https://www.coursera.org/course/univteaching101" TargetMode="External"/><Relationship Id="rId1" Type="http://schemas.openxmlformats.org/officeDocument/2006/relationships/slideLayout" Target="../slideLayouts/slideLayout2.xml"/><Relationship Id="rId2" Type="http://schemas.openxmlformats.org/officeDocument/2006/relationships/hyperlink" Target="https://www.coursera.org/course/criticalthinking" TargetMode="External"/></Relationships>
</file>

<file path=ppt/slides/_rels/slide28.xml.rels><?xml version="1.0" encoding="UTF-8" standalone="yes"?>
<Relationships xmlns="http://schemas.openxmlformats.org/package/2006/relationships"><Relationship Id="rId11" Type="http://schemas.openxmlformats.org/officeDocument/2006/relationships/image" Target="../media/image32.jpeg"/><Relationship Id="rId12" Type="http://schemas.openxmlformats.org/officeDocument/2006/relationships/image" Target="../media/image33.jpeg"/><Relationship Id="rId13" Type="http://schemas.openxmlformats.org/officeDocument/2006/relationships/image" Target="../media/image34.png"/><Relationship Id="rId14" Type="http://schemas.openxmlformats.org/officeDocument/2006/relationships/image" Target="../media/image35.png"/><Relationship Id="rId15" Type="http://schemas.openxmlformats.org/officeDocument/2006/relationships/image" Target="../media/image36.png"/><Relationship Id="rId16" Type="http://schemas.openxmlformats.org/officeDocument/2006/relationships/image" Target="../media/image37.png"/><Relationship Id="rId17" Type="http://schemas.openxmlformats.org/officeDocument/2006/relationships/image" Target="../media/image38.png"/><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28.jpeg"/><Relationship Id="rId4" Type="http://schemas.openxmlformats.org/officeDocument/2006/relationships/image" Target="../media/image29.jpeg"/><Relationship Id="rId5" Type="http://schemas.openxmlformats.org/officeDocument/2006/relationships/image" Target="../media/image30.jpg"/><Relationship Id="rId6" Type="http://schemas.openxmlformats.org/officeDocument/2006/relationships/image" Target="../media/image40.png"/><Relationship Id="rId7" Type="http://schemas.openxmlformats.org/officeDocument/2006/relationships/image" Target="../media/image41.png"/><Relationship Id="rId8" Type="http://schemas.openxmlformats.org/officeDocument/2006/relationships/image" Target="../media/image42.png"/><Relationship Id="rId9" Type="http://schemas.openxmlformats.org/officeDocument/2006/relationships/image" Target="../media/image43.png"/><Relationship Id="rId10" Type="http://schemas.openxmlformats.org/officeDocument/2006/relationships/image" Target="../media/image31.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mailto:Andrew.Deacon@uct.ac.za" TargetMode="External"/><Relationship Id="rId4" Type="http://schemas.openxmlformats.org/officeDocument/2006/relationships/hyperlink" Target="mailto:Janet.Small@uct.ac.za" TargetMode="External"/><Relationship Id="rId5" Type="http://schemas.openxmlformats.org/officeDocument/2006/relationships/hyperlink" Target="mailto:Sukaina.walji@uct.ac.za" TargetMode="External"/><Relationship Id="rId6" Type="http://schemas.openxmlformats.org/officeDocument/2006/relationships/image" Target="../media/image44.png"/><Relationship Id="rId1" Type="http://schemas.openxmlformats.org/officeDocument/2006/relationships/slideLayout" Target="../slideLayouts/slideLayout2.xml"/><Relationship Id="rId2" Type="http://schemas.openxmlformats.org/officeDocument/2006/relationships/hyperlink" Target="mailto:Laura.Czerniewicz@uct.ac.za"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4" Type="http://schemas.microsoft.com/office/2007/relationships/hdphoto" Target="../media/hdphoto1.wdp"/><Relationship Id="rId5"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4" Type="http://schemas.microsoft.com/office/2007/relationships/hdphoto" Target="../media/hdphoto2.wdp"/><Relationship Id="rId5"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4" Type="http://schemas.microsoft.com/office/2007/relationships/hdphoto" Target="../media/hdphoto3.wdp"/><Relationship Id="rId5"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4" Type="http://schemas.microsoft.com/office/2007/relationships/hdphoto" Target="../media/hdphoto4.wdp"/><Relationship Id="rId5"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ZA" sz="9600" cap="small" dirty="0" smtClean="0"/>
              <a:t>MOOCs</a:t>
            </a:r>
            <a:r>
              <a:rPr lang="en-ZA" cap="small" dirty="0" smtClean="0"/>
              <a:t/>
            </a:r>
            <a:br>
              <a:rPr lang="en-ZA" cap="small" dirty="0" smtClean="0"/>
            </a:br>
            <a:r>
              <a:rPr lang="en-ZA" cap="small" dirty="0" smtClean="0"/>
              <a:t>A UCT Discussion</a:t>
            </a:r>
            <a:r>
              <a:rPr lang="en-ZA" dirty="0" smtClean="0"/>
              <a:t/>
            </a:r>
            <a:br>
              <a:rPr lang="en-ZA" dirty="0" smtClean="0"/>
            </a:br>
            <a:r>
              <a:rPr lang="en-ZA" sz="1800" cap="none" dirty="0"/>
              <a:t>Laura </a:t>
            </a:r>
            <a:r>
              <a:rPr lang="en-ZA" sz="1800" cap="none" dirty="0" smtClean="0"/>
              <a:t>Czerniewicz</a:t>
            </a:r>
            <a:br>
              <a:rPr lang="en-ZA" sz="1800" cap="none" dirty="0" smtClean="0"/>
            </a:br>
            <a:r>
              <a:rPr lang="en-ZA" sz="1800" cap="none" dirty="0" smtClean="0"/>
              <a:t>Sukaina Walji</a:t>
            </a:r>
            <a:br>
              <a:rPr lang="en-ZA" sz="1800" cap="none" dirty="0" smtClean="0"/>
            </a:br>
            <a:r>
              <a:rPr lang="en-ZA" sz="1800" cap="none" dirty="0" smtClean="0"/>
              <a:t>Janet Small</a:t>
            </a:r>
            <a:br>
              <a:rPr lang="en-ZA" sz="1800" cap="none" dirty="0" smtClean="0"/>
            </a:br>
            <a:r>
              <a:rPr lang="en-ZA" sz="1800" cap="none" dirty="0" smtClean="0"/>
              <a:t>Andrew Deacon</a:t>
            </a:r>
            <a:r>
              <a:rPr lang="en-ZA" dirty="0"/>
              <a:t/>
            </a:r>
            <a:br>
              <a:rPr lang="en-ZA" dirty="0"/>
            </a:br>
            <a:endParaRPr lang="en-ZA" dirty="0"/>
          </a:p>
        </p:txBody>
      </p:sp>
      <p:sp>
        <p:nvSpPr>
          <p:cNvPr id="3" name="Subtitle 2"/>
          <p:cNvSpPr>
            <a:spLocks noGrp="1"/>
          </p:cNvSpPr>
          <p:nvPr>
            <p:ph type="subTitle" idx="1"/>
          </p:nvPr>
        </p:nvSpPr>
        <p:spPr/>
        <p:txBody>
          <a:bodyPr>
            <a:normAutofit/>
          </a:bodyPr>
          <a:lstStyle/>
          <a:p>
            <a:r>
              <a:rPr lang="en-ZA" sz="2000" dirty="0" smtClean="0"/>
              <a:t>31 March 2014</a:t>
            </a:r>
            <a:endParaRPr lang="en-ZA" sz="2000" dirty="0"/>
          </a:p>
        </p:txBody>
      </p:sp>
    </p:spTree>
    <p:extLst>
      <p:ext uri="{BB962C8B-B14F-4D97-AF65-F5344CB8AC3E}">
        <p14:creationId xmlns:p14="http://schemas.microsoft.com/office/powerpoint/2010/main" val="192831040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Participants</a:t>
            </a:r>
            <a:endParaRPr lang="en-ZA" dirty="0"/>
          </a:p>
        </p:txBody>
      </p:sp>
      <p:pic>
        <p:nvPicPr>
          <p:cNvPr id="4" name="Picture 2"/>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22671" y="1516851"/>
            <a:ext cx="7822152" cy="46221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7243313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sz="quarter" idx="1"/>
          </p:nvPr>
        </p:nvSpPr>
        <p:spPr/>
        <p:txBody>
          <a:bodyPr/>
          <a:lstStyle/>
          <a:p>
            <a:endParaRPr lang="en-ZA"/>
          </a:p>
        </p:txBody>
      </p:sp>
      <p:pic>
        <p:nvPicPr>
          <p:cNvPr id="2050"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21226" y="48809"/>
            <a:ext cx="8789117" cy="68091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6" name="Group 5"/>
          <p:cNvGrpSpPr/>
          <p:nvPr/>
        </p:nvGrpSpPr>
        <p:grpSpPr>
          <a:xfrm>
            <a:off x="7108723" y="899652"/>
            <a:ext cx="1297858" cy="700548"/>
            <a:chOff x="7108723" y="899652"/>
            <a:chExt cx="1297858" cy="700548"/>
          </a:xfrm>
        </p:grpSpPr>
        <p:sp>
          <p:nvSpPr>
            <p:cNvPr id="5" name="Oval 4"/>
            <p:cNvSpPr/>
            <p:nvPr/>
          </p:nvSpPr>
          <p:spPr>
            <a:xfrm>
              <a:off x="7108723" y="899652"/>
              <a:ext cx="1297858" cy="700548"/>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sp>
          <p:nvSpPr>
            <p:cNvPr id="4" name="TextBox 3"/>
            <p:cNvSpPr txBox="1"/>
            <p:nvPr/>
          </p:nvSpPr>
          <p:spPr>
            <a:xfrm>
              <a:off x="7108723" y="1076632"/>
              <a:ext cx="1297858" cy="461665"/>
            </a:xfrm>
            <a:prstGeom prst="rect">
              <a:avLst/>
            </a:prstGeom>
            <a:noFill/>
          </p:spPr>
          <p:txBody>
            <a:bodyPr wrap="square" rtlCol="0">
              <a:spAutoFit/>
            </a:bodyPr>
            <a:lstStyle/>
            <a:p>
              <a:r>
                <a:rPr lang="en-ZA" sz="2400" b="1" dirty="0" smtClean="0">
                  <a:solidFill>
                    <a:srgbClr val="FF0000"/>
                  </a:solidFill>
                </a:rPr>
                <a:t>= 2522</a:t>
              </a:r>
              <a:endParaRPr lang="en-ZA" sz="2400" b="1" dirty="0">
                <a:solidFill>
                  <a:srgbClr val="FF0000"/>
                </a:solidFill>
              </a:endParaRPr>
            </a:p>
          </p:txBody>
        </p:sp>
      </p:grpSp>
    </p:spTree>
    <p:extLst>
      <p:ext uri="{BB962C8B-B14F-4D97-AF65-F5344CB8AC3E}">
        <p14:creationId xmlns:p14="http://schemas.microsoft.com/office/powerpoint/2010/main" val="209542608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sz="quarter" idx="1"/>
          </p:nvPr>
        </p:nvSpPr>
        <p:spPr/>
        <p:txBody>
          <a:bodyPr/>
          <a:lstStyle/>
          <a:p>
            <a:endParaRPr lang="en-ZA"/>
          </a:p>
        </p:txBody>
      </p:sp>
      <p:pic>
        <p:nvPicPr>
          <p:cNvPr id="3074"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50607" y="-15000"/>
            <a:ext cx="8878529" cy="68335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86999688"/>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Value</a:t>
            </a:r>
            <a:endParaRPr lang="en-ZA" dirty="0"/>
          </a:p>
        </p:txBody>
      </p:sp>
      <p:sp>
        <p:nvSpPr>
          <p:cNvPr id="3" name="Content Placeholder 2"/>
          <p:cNvSpPr>
            <a:spLocks noGrp="1"/>
          </p:cNvSpPr>
          <p:nvPr>
            <p:ph sz="quarter" idx="1"/>
          </p:nvPr>
        </p:nvSpPr>
        <p:spPr/>
        <p:txBody>
          <a:bodyPr>
            <a:normAutofit/>
          </a:bodyPr>
          <a:lstStyle/>
          <a:p>
            <a:r>
              <a:rPr lang="en-ZA" dirty="0"/>
              <a:t>Innovate &amp; experiment in online education</a:t>
            </a:r>
          </a:p>
          <a:p>
            <a:pPr lvl="1"/>
            <a:r>
              <a:rPr lang="en-ZA" sz="1900" dirty="0"/>
              <a:t>L</a:t>
            </a:r>
            <a:r>
              <a:rPr lang="en-ZA" sz="1900" dirty="0" smtClean="0"/>
              <a:t>earnings </a:t>
            </a:r>
            <a:r>
              <a:rPr lang="en-ZA" sz="1900" dirty="0"/>
              <a:t>support pedagogy in general </a:t>
            </a:r>
            <a:r>
              <a:rPr lang="en-ZA" sz="1900" dirty="0" smtClean="0"/>
              <a:t>within </a:t>
            </a:r>
            <a:r>
              <a:rPr lang="en-ZA" sz="1900" dirty="0"/>
              <a:t>the university</a:t>
            </a:r>
          </a:p>
          <a:p>
            <a:pPr lvl="1"/>
            <a:r>
              <a:rPr lang="en-ZA" sz="1900" dirty="0"/>
              <a:t>Greater understanding of specific </a:t>
            </a:r>
            <a:r>
              <a:rPr lang="en-ZA" sz="1900" dirty="0" smtClean="0"/>
              <a:t>areas </a:t>
            </a:r>
            <a:r>
              <a:rPr lang="en-ZA" sz="1900" dirty="0" err="1" smtClean="0"/>
              <a:t>eg</a:t>
            </a:r>
            <a:r>
              <a:rPr lang="en-ZA" sz="1900" dirty="0" smtClean="0"/>
              <a:t> IP </a:t>
            </a:r>
            <a:r>
              <a:rPr lang="en-ZA" sz="1900" dirty="0"/>
              <a:t>and </a:t>
            </a:r>
            <a:r>
              <a:rPr lang="en-ZA" sz="1900" dirty="0" smtClean="0"/>
              <a:t>access</a:t>
            </a:r>
          </a:p>
          <a:p>
            <a:pPr lvl="1"/>
            <a:r>
              <a:rPr lang="en-ZA" sz="1900" dirty="0" smtClean="0"/>
              <a:t>Preparing for the future</a:t>
            </a:r>
            <a:endParaRPr lang="en-ZA" sz="1900" dirty="0"/>
          </a:p>
          <a:p>
            <a:r>
              <a:rPr lang="en-ZA" dirty="0"/>
              <a:t>Support strategic goals of </a:t>
            </a:r>
            <a:r>
              <a:rPr lang="en-ZA" dirty="0" smtClean="0"/>
              <a:t>outreach, knowledge </a:t>
            </a:r>
            <a:r>
              <a:rPr lang="en-ZA" dirty="0"/>
              <a:t>in service to society</a:t>
            </a:r>
          </a:p>
          <a:p>
            <a:r>
              <a:rPr lang="en-ZA" dirty="0"/>
              <a:t>University reputation and branding</a:t>
            </a:r>
          </a:p>
          <a:p>
            <a:r>
              <a:rPr lang="en-ZA" dirty="0"/>
              <a:t>Attract </a:t>
            </a:r>
            <a:r>
              <a:rPr lang="en-ZA" dirty="0" smtClean="0"/>
              <a:t>students</a:t>
            </a:r>
          </a:p>
          <a:p>
            <a:r>
              <a:rPr lang="en-ZA" dirty="0" smtClean="0">
                <a:solidFill>
                  <a:srgbClr val="FF0000"/>
                </a:solidFill>
              </a:rPr>
              <a:t>For UCT: African expertise</a:t>
            </a:r>
            <a:endParaRPr lang="en-ZA" dirty="0">
              <a:solidFill>
                <a:srgbClr val="FF0000"/>
              </a:solidFill>
            </a:endParaRPr>
          </a:p>
          <a:p>
            <a:endParaRPr lang="en-ZA" dirty="0"/>
          </a:p>
        </p:txBody>
      </p:sp>
      <p:sp>
        <p:nvSpPr>
          <p:cNvPr id="4" name="TextBox 3"/>
          <p:cNvSpPr txBox="1"/>
          <p:nvPr/>
        </p:nvSpPr>
        <p:spPr>
          <a:xfrm>
            <a:off x="2635970" y="6445045"/>
            <a:ext cx="6288966" cy="369332"/>
          </a:xfrm>
          <a:prstGeom prst="rect">
            <a:avLst/>
          </a:prstGeom>
          <a:noFill/>
        </p:spPr>
        <p:txBody>
          <a:bodyPr wrap="none" rtlCol="0">
            <a:spAutoFit/>
          </a:bodyPr>
          <a:lstStyle/>
          <a:p>
            <a:r>
              <a:rPr lang="en-ZA" i="1" dirty="0" smtClean="0"/>
              <a:t>Reports from MIT, Edinburgh, Duke, </a:t>
            </a:r>
            <a:r>
              <a:rPr lang="en-ZA" i="1" dirty="0" err="1" smtClean="0"/>
              <a:t>Uni</a:t>
            </a:r>
            <a:r>
              <a:rPr lang="en-ZA" i="1" dirty="0" smtClean="0"/>
              <a:t> London, </a:t>
            </a:r>
            <a:r>
              <a:rPr lang="en-ZA" i="1" dirty="0" err="1" smtClean="0"/>
              <a:t>Uni</a:t>
            </a:r>
            <a:r>
              <a:rPr lang="en-ZA" i="1" dirty="0" smtClean="0"/>
              <a:t> Illinois</a:t>
            </a:r>
            <a:endParaRPr lang="en-ZA" i="1" dirty="0"/>
          </a:p>
        </p:txBody>
      </p:sp>
    </p:spTree>
    <p:extLst>
      <p:ext uri="{BB962C8B-B14F-4D97-AF65-F5344CB8AC3E}">
        <p14:creationId xmlns:p14="http://schemas.microsoft.com/office/powerpoint/2010/main" val="253975496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500"/>
                                        <p:tgtEl>
                                          <p:spTgt spid="3">
                                            <p:txEl>
                                              <p:pRg st="6" end="6"/>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3">
                                            <p:txEl>
                                              <p:pRg st="7" end="7"/>
                                            </p:txEl>
                                          </p:spTgt>
                                        </p:tgtEl>
                                        <p:attrNameLst>
                                          <p:attrName>style.visibility</p:attrName>
                                        </p:attrNameLst>
                                      </p:cBhvr>
                                      <p:to>
                                        <p:strVal val="visible"/>
                                      </p:to>
                                    </p:set>
                                    <p:animEffect transition="in" filter="fade">
                                      <p:cBhvr>
                                        <p:cTn id="36"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MOOC options and opportunities</a:t>
            </a:r>
            <a:endParaRPr lang="en-US" dirty="0"/>
          </a:p>
        </p:txBody>
      </p:sp>
    </p:spTree>
    <p:extLst>
      <p:ext uri="{BB962C8B-B14F-4D97-AF65-F5344CB8AC3E}">
        <p14:creationId xmlns:p14="http://schemas.microsoft.com/office/powerpoint/2010/main" val="193361956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OOC_infographic1.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457200"/>
            <a:ext cx="9144000" cy="6400800"/>
          </a:xfrm>
          <a:prstGeom prst="rect">
            <a:avLst/>
          </a:prstGeom>
        </p:spPr>
      </p:pic>
      <p:pic>
        <p:nvPicPr>
          <p:cNvPr id="3" name="Picture 2" descr="MOOC_infographic_full.jpg"/>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2" y="-89712"/>
            <a:ext cx="9143998" cy="1310467"/>
          </a:xfrm>
          <a:prstGeom prst="rect">
            <a:avLst/>
          </a:prstGeom>
        </p:spPr>
      </p:pic>
    </p:spTree>
    <p:extLst>
      <p:ext uri="{BB962C8B-B14F-4D97-AF65-F5344CB8AC3E}">
        <p14:creationId xmlns:p14="http://schemas.microsoft.com/office/powerpoint/2010/main" val="255820923"/>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OOC_infographic1.jp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457200"/>
            <a:ext cx="9144000" cy="6400800"/>
          </a:xfrm>
          <a:prstGeom prst="rect">
            <a:avLst/>
          </a:prstGeom>
        </p:spPr>
      </p:pic>
      <p:pic>
        <p:nvPicPr>
          <p:cNvPr id="3" name="Picture 2" descr="MOOC_infographic_full.jpg"/>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2" y="-89712"/>
            <a:ext cx="9143998" cy="1310467"/>
          </a:xfrm>
          <a:prstGeom prst="rect">
            <a:avLst/>
          </a:prstGeom>
        </p:spPr>
      </p:pic>
      <p:sp>
        <p:nvSpPr>
          <p:cNvPr id="2" name="TextBox 1"/>
          <p:cNvSpPr txBox="1"/>
          <p:nvPr/>
        </p:nvSpPr>
        <p:spPr>
          <a:xfrm>
            <a:off x="3477846" y="2394411"/>
            <a:ext cx="1699846" cy="369332"/>
          </a:xfrm>
          <a:prstGeom prst="rect">
            <a:avLst/>
          </a:prstGeom>
          <a:noFill/>
        </p:spPr>
        <p:txBody>
          <a:bodyPr wrap="square" rtlCol="0">
            <a:spAutoFit/>
          </a:bodyPr>
          <a:lstStyle/>
          <a:p>
            <a:r>
              <a:rPr lang="en-US" dirty="0" err="1" smtClean="0">
                <a:solidFill>
                  <a:schemeClr val="accent6"/>
                </a:solidFill>
              </a:rPr>
              <a:t>e.g</a:t>
            </a:r>
            <a:r>
              <a:rPr lang="en-US" dirty="0" smtClean="0">
                <a:solidFill>
                  <a:schemeClr val="accent6"/>
                </a:solidFill>
              </a:rPr>
              <a:t> HS courses</a:t>
            </a:r>
            <a:endParaRPr lang="en-US" dirty="0">
              <a:solidFill>
                <a:schemeClr val="accent6"/>
              </a:solidFill>
            </a:endParaRPr>
          </a:p>
        </p:txBody>
      </p:sp>
      <p:sp>
        <p:nvSpPr>
          <p:cNvPr id="5" name="TextBox 4"/>
          <p:cNvSpPr txBox="1"/>
          <p:nvPr/>
        </p:nvSpPr>
        <p:spPr>
          <a:xfrm>
            <a:off x="4396154" y="2763743"/>
            <a:ext cx="184666" cy="369332"/>
          </a:xfrm>
          <a:prstGeom prst="rect">
            <a:avLst/>
          </a:prstGeom>
          <a:noFill/>
        </p:spPr>
        <p:txBody>
          <a:bodyPr wrap="none" rtlCol="0">
            <a:spAutoFit/>
          </a:bodyPr>
          <a:lstStyle/>
          <a:p>
            <a:endParaRPr lang="en-US" dirty="0"/>
          </a:p>
        </p:txBody>
      </p:sp>
      <p:sp>
        <p:nvSpPr>
          <p:cNvPr id="7" name="TextBox 6"/>
          <p:cNvSpPr txBox="1"/>
          <p:nvPr/>
        </p:nvSpPr>
        <p:spPr>
          <a:xfrm>
            <a:off x="5330092" y="2405130"/>
            <a:ext cx="1680308" cy="369332"/>
          </a:xfrm>
          <a:prstGeom prst="rect">
            <a:avLst/>
          </a:prstGeom>
          <a:noFill/>
        </p:spPr>
        <p:txBody>
          <a:bodyPr wrap="square" rtlCol="0">
            <a:spAutoFit/>
          </a:bodyPr>
          <a:lstStyle/>
          <a:p>
            <a:r>
              <a:rPr lang="en-US" dirty="0" err="1" smtClean="0">
                <a:solidFill>
                  <a:schemeClr val="accent6"/>
                </a:solidFill>
              </a:rPr>
              <a:t>e.g</a:t>
            </a:r>
            <a:r>
              <a:rPr lang="en-US" dirty="0" smtClean="0">
                <a:solidFill>
                  <a:schemeClr val="accent6"/>
                </a:solidFill>
              </a:rPr>
              <a:t> BUS courses</a:t>
            </a:r>
            <a:endParaRPr lang="en-US" dirty="0">
              <a:solidFill>
                <a:schemeClr val="accent6"/>
              </a:solidFill>
            </a:endParaRPr>
          </a:p>
        </p:txBody>
      </p:sp>
      <p:sp>
        <p:nvSpPr>
          <p:cNvPr id="8" name="TextBox 7"/>
          <p:cNvSpPr txBox="1"/>
          <p:nvPr/>
        </p:nvSpPr>
        <p:spPr>
          <a:xfrm>
            <a:off x="3477846" y="3413313"/>
            <a:ext cx="2614246" cy="923330"/>
          </a:xfrm>
          <a:prstGeom prst="rect">
            <a:avLst/>
          </a:prstGeom>
          <a:noFill/>
        </p:spPr>
        <p:txBody>
          <a:bodyPr wrap="square" rtlCol="0">
            <a:spAutoFit/>
          </a:bodyPr>
          <a:lstStyle/>
          <a:p>
            <a:r>
              <a:rPr lang="en-US" dirty="0" err="1">
                <a:solidFill>
                  <a:schemeClr val="accent6"/>
                </a:solidFill>
              </a:rPr>
              <a:t>e.g</a:t>
            </a:r>
            <a:r>
              <a:rPr lang="en-US" dirty="0">
                <a:solidFill>
                  <a:schemeClr val="accent6"/>
                </a:solidFill>
              </a:rPr>
              <a:t> Global Citizenship</a:t>
            </a:r>
          </a:p>
          <a:p>
            <a:r>
              <a:rPr lang="en-US" dirty="0" err="1" smtClean="0">
                <a:solidFill>
                  <a:schemeClr val="accent6"/>
                </a:solidFill>
              </a:rPr>
              <a:t>e.g</a:t>
            </a:r>
            <a:r>
              <a:rPr lang="en-US" dirty="0" smtClean="0">
                <a:solidFill>
                  <a:schemeClr val="accent6"/>
                </a:solidFill>
              </a:rPr>
              <a:t> Write Science courses</a:t>
            </a:r>
          </a:p>
          <a:p>
            <a:r>
              <a:rPr lang="en-US" dirty="0" smtClean="0">
                <a:solidFill>
                  <a:schemeClr val="accent6"/>
                </a:solidFill>
              </a:rPr>
              <a:t>e.g. </a:t>
            </a:r>
            <a:r>
              <a:rPr lang="en-US" dirty="0" err="1" smtClean="0">
                <a:solidFill>
                  <a:schemeClr val="accent6"/>
                </a:solidFill>
              </a:rPr>
              <a:t>GetSmarter</a:t>
            </a:r>
            <a:r>
              <a:rPr lang="en-US" dirty="0" smtClean="0">
                <a:solidFill>
                  <a:schemeClr val="accent6"/>
                </a:solidFill>
              </a:rPr>
              <a:t> </a:t>
            </a:r>
            <a:r>
              <a:rPr lang="en-US" dirty="0" err="1" smtClean="0">
                <a:solidFill>
                  <a:schemeClr val="accent6"/>
                </a:solidFill>
              </a:rPr>
              <a:t>coueses</a:t>
            </a:r>
            <a:endParaRPr lang="en-US" dirty="0">
              <a:solidFill>
                <a:schemeClr val="accent6"/>
              </a:solidFill>
            </a:endParaRPr>
          </a:p>
        </p:txBody>
      </p:sp>
      <p:sp>
        <p:nvSpPr>
          <p:cNvPr id="9" name="TextBox 8"/>
          <p:cNvSpPr txBox="1"/>
          <p:nvPr/>
        </p:nvSpPr>
        <p:spPr>
          <a:xfrm>
            <a:off x="1781907" y="3680041"/>
            <a:ext cx="2340707" cy="369332"/>
          </a:xfrm>
          <a:prstGeom prst="rect">
            <a:avLst/>
          </a:prstGeom>
          <a:noFill/>
        </p:spPr>
        <p:txBody>
          <a:bodyPr wrap="square" rtlCol="0">
            <a:spAutoFit/>
          </a:bodyPr>
          <a:lstStyle/>
          <a:p>
            <a:endParaRPr lang="en-US" dirty="0" smtClean="0">
              <a:solidFill>
                <a:schemeClr val="accent6"/>
              </a:solidFill>
            </a:endParaRPr>
          </a:p>
        </p:txBody>
      </p:sp>
      <p:sp>
        <p:nvSpPr>
          <p:cNvPr id="10" name="TextBox 9"/>
          <p:cNvSpPr txBox="1"/>
          <p:nvPr/>
        </p:nvSpPr>
        <p:spPr>
          <a:xfrm>
            <a:off x="1445846" y="2490095"/>
            <a:ext cx="2032000" cy="369332"/>
          </a:xfrm>
          <a:prstGeom prst="rect">
            <a:avLst/>
          </a:prstGeom>
          <a:noFill/>
        </p:spPr>
        <p:txBody>
          <a:bodyPr wrap="square" rtlCol="0">
            <a:spAutoFit/>
          </a:bodyPr>
          <a:lstStyle/>
          <a:p>
            <a:r>
              <a:rPr lang="en-US" dirty="0" smtClean="0">
                <a:solidFill>
                  <a:schemeClr val="accent6"/>
                </a:solidFill>
              </a:rPr>
              <a:t>e.g. most degrees</a:t>
            </a:r>
            <a:endParaRPr lang="en-US" dirty="0">
              <a:solidFill>
                <a:schemeClr val="accent6"/>
              </a:solidFill>
            </a:endParaRPr>
          </a:p>
        </p:txBody>
      </p:sp>
    </p:spTree>
    <p:extLst>
      <p:ext uri="{BB962C8B-B14F-4D97-AF65-F5344CB8AC3E}">
        <p14:creationId xmlns:p14="http://schemas.microsoft.com/office/powerpoint/2010/main" val="2124823793"/>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OOC_infographic2a.jpg"/>
          <p:cNvPicPr>
            <a:picLocks noChangeAspect="1"/>
          </p:cNvPicPr>
          <p:nvPr/>
        </p:nvPicPr>
        <p:blipFill rotWithShape="1">
          <a:blip r:embed="rId3"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a:xfrm>
            <a:off x="0" y="1"/>
            <a:ext cx="8252232" cy="6832600"/>
          </a:xfrm>
          <a:prstGeom prst="rect">
            <a:avLst/>
          </a:prstGeom>
        </p:spPr>
      </p:pic>
      <p:sp>
        <p:nvSpPr>
          <p:cNvPr id="5" name="TextBox 4"/>
          <p:cNvSpPr txBox="1"/>
          <p:nvPr/>
        </p:nvSpPr>
        <p:spPr>
          <a:xfrm>
            <a:off x="3394854" y="1271362"/>
            <a:ext cx="2147455" cy="954107"/>
          </a:xfrm>
          <a:prstGeom prst="rect">
            <a:avLst/>
          </a:prstGeom>
          <a:noFill/>
        </p:spPr>
        <p:txBody>
          <a:bodyPr wrap="square" rtlCol="0">
            <a:spAutoFit/>
          </a:bodyPr>
          <a:lstStyle/>
          <a:p>
            <a:r>
              <a:rPr lang="en-US" sz="1400" b="1" dirty="0" smtClean="0"/>
              <a:t>Showcase teaching </a:t>
            </a:r>
            <a:r>
              <a:rPr lang="en-US" sz="1400" dirty="0" smtClean="0"/>
              <a:t>and introduce topics with high-profile </a:t>
            </a:r>
            <a:r>
              <a:rPr lang="en-US" sz="1400" dirty="0"/>
              <a:t>‘</a:t>
            </a:r>
            <a:r>
              <a:rPr lang="en-US" sz="1400" dirty="0" err="1"/>
              <a:t>rockstar</a:t>
            </a:r>
            <a:r>
              <a:rPr lang="en-US" sz="1400" dirty="0" smtClean="0"/>
              <a:t>’  presenters</a:t>
            </a:r>
            <a:endParaRPr lang="en-US" sz="1400" dirty="0"/>
          </a:p>
        </p:txBody>
      </p:sp>
      <p:sp>
        <p:nvSpPr>
          <p:cNvPr id="6" name="TextBox 5"/>
          <p:cNvSpPr txBox="1"/>
          <p:nvPr/>
        </p:nvSpPr>
        <p:spPr>
          <a:xfrm>
            <a:off x="5600460" y="3252438"/>
            <a:ext cx="1785326" cy="954107"/>
          </a:xfrm>
          <a:prstGeom prst="rect">
            <a:avLst/>
          </a:prstGeom>
          <a:noFill/>
        </p:spPr>
        <p:txBody>
          <a:bodyPr wrap="square" rtlCol="0">
            <a:spAutoFit/>
          </a:bodyPr>
          <a:lstStyle/>
          <a:p>
            <a:r>
              <a:rPr lang="en-US" sz="1400" dirty="0" smtClean="0"/>
              <a:t>Introduce fields and support </a:t>
            </a:r>
            <a:r>
              <a:rPr lang="en-US" sz="1400" dirty="0"/>
              <a:t>students </a:t>
            </a:r>
            <a:r>
              <a:rPr lang="en-US" sz="1400" dirty="0" smtClean="0"/>
              <a:t>in </a:t>
            </a:r>
            <a:r>
              <a:rPr lang="en-US" sz="1400" b="1" dirty="0" smtClean="0"/>
              <a:t>undergraduate </a:t>
            </a:r>
            <a:r>
              <a:rPr lang="en-US" sz="1400" b="1" dirty="0"/>
              <a:t>study </a:t>
            </a:r>
            <a:endParaRPr lang="en-US" sz="1400" dirty="0"/>
          </a:p>
        </p:txBody>
      </p:sp>
      <p:sp>
        <p:nvSpPr>
          <p:cNvPr id="7" name="TextBox 6"/>
          <p:cNvSpPr txBox="1"/>
          <p:nvPr/>
        </p:nvSpPr>
        <p:spPr>
          <a:xfrm>
            <a:off x="4770394" y="4657702"/>
            <a:ext cx="1804578" cy="954107"/>
          </a:xfrm>
          <a:prstGeom prst="rect">
            <a:avLst/>
          </a:prstGeom>
          <a:noFill/>
        </p:spPr>
        <p:txBody>
          <a:bodyPr wrap="square" rtlCol="0">
            <a:spAutoFit/>
          </a:bodyPr>
          <a:lstStyle/>
          <a:p>
            <a:r>
              <a:rPr lang="en-US" sz="1400" dirty="0" smtClean="0"/>
              <a:t>Develop skills and introduce topics for </a:t>
            </a:r>
            <a:r>
              <a:rPr lang="en-US" sz="1400" b="1" dirty="0"/>
              <a:t>postgraduate </a:t>
            </a:r>
            <a:r>
              <a:rPr lang="en-US" sz="1400" b="1" dirty="0" smtClean="0"/>
              <a:t>study.</a:t>
            </a:r>
            <a:endParaRPr lang="en-ZA" sz="1400" dirty="0"/>
          </a:p>
        </p:txBody>
      </p:sp>
      <p:sp>
        <p:nvSpPr>
          <p:cNvPr id="8" name="TextBox 7"/>
          <p:cNvSpPr txBox="1"/>
          <p:nvPr/>
        </p:nvSpPr>
        <p:spPr>
          <a:xfrm>
            <a:off x="848520" y="2308681"/>
            <a:ext cx="1894680" cy="954107"/>
          </a:xfrm>
          <a:prstGeom prst="rect">
            <a:avLst/>
          </a:prstGeom>
          <a:noFill/>
        </p:spPr>
        <p:txBody>
          <a:bodyPr wrap="square" rtlCol="0">
            <a:spAutoFit/>
          </a:bodyPr>
          <a:lstStyle/>
          <a:p>
            <a:r>
              <a:rPr lang="en-US" sz="1400" b="1" dirty="0"/>
              <a:t>Showcase</a:t>
            </a:r>
            <a:r>
              <a:rPr lang="en-US" sz="1400" dirty="0"/>
              <a:t> </a:t>
            </a:r>
            <a:r>
              <a:rPr lang="en-US" sz="1400" b="1" dirty="0"/>
              <a:t>research </a:t>
            </a:r>
            <a:r>
              <a:rPr lang="en-US" sz="1400" dirty="0"/>
              <a:t>and special interest topics </a:t>
            </a:r>
            <a:r>
              <a:rPr lang="en-US" sz="1400" dirty="0" smtClean="0"/>
              <a:t>of interest to postgraduate level</a:t>
            </a:r>
            <a:endParaRPr lang="en-ZA" sz="1400" dirty="0"/>
          </a:p>
        </p:txBody>
      </p:sp>
      <p:pic>
        <p:nvPicPr>
          <p:cNvPr id="10" name="Picture 9" descr="MOOC_infographic2a.jpg"/>
          <p:cNvPicPr>
            <a:picLocks noChangeAspect="1"/>
          </p:cNvPicPr>
          <p:nvPr/>
        </p:nvPicPr>
        <p:blipFill rotWithShape="1">
          <a:blip r:embed="rId4" cstate="email">
            <a:extLst>
              <a:ext uri="{28A0092B-C50C-407E-A947-70E740481C1C}">
                <a14:useLocalDpi xmlns:a14="http://schemas.microsoft.com/office/drawing/2010/main" val="0"/>
              </a:ext>
            </a:extLst>
          </a:blip>
          <a:srcRect b="60305"/>
          <a:stretch/>
        </p:blipFill>
        <p:spPr>
          <a:xfrm>
            <a:off x="7948246" y="0"/>
            <a:ext cx="1195754" cy="2645229"/>
          </a:xfrm>
          <a:prstGeom prst="rect">
            <a:avLst/>
          </a:prstGeom>
        </p:spPr>
      </p:pic>
      <p:sp>
        <p:nvSpPr>
          <p:cNvPr id="2" name="Rectangle 1"/>
          <p:cNvSpPr/>
          <p:nvPr/>
        </p:nvSpPr>
        <p:spPr>
          <a:xfrm>
            <a:off x="7894112" y="2362655"/>
            <a:ext cx="1240999" cy="2268525"/>
          </a:xfrm>
          <a:prstGeom prst="rect">
            <a:avLst/>
          </a:prstGeom>
          <a:solidFill>
            <a:schemeClr val="bg1"/>
          </a:solidFill>
          <a:ln>
            <a:noFill/>
          </a:ln>
          <a:effectLst>
            <a:outerShdw blurRad="38100" dist="30000" dir="5400000" rotWithShape="0">
              <a:schemeClr val="bg1">
                <a:alpha val="4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sp>
        <p:nvSpPr>
          <p:cNvPr id="9" name="TextBox 8"/>
          <p:cNvSpPr txBox="1"/>
          <p:nvPr/>
        </p:nvSpPr>
        <p:spPr>
          <a:xfrm>
            <a:off x="596888" y="4288371"/>
            <a:ext cx="2461032" cy="738664"/>
          </a:xfrm>
          <a:prstGeom prst="rect">
            <a:avLst/>
          </a:prstGeom>
          <a:noFill/>
        </p:spPr>
        <p:txBody>
          <a:bodyPr wrap="square" rtlCol="0">
            <a:spAutoFit/>
          </a:bodyPr>
          <a:lstStyle/>
          <a:p>
            <a:r>
              <a:rPr lang="en-US" sz="1400" b="1" dirty="0" smtClean="0"/>
              <a:t>Showcase </a:t>
            </a:r>
            <a:r>
              <a:rPr lang="en-US" sz="1400" b="1" dirty="0"/>
              <a:t>professional </a:t>
            </a:r>
            <a:r>
              <a:rPr lang="en-US" sz="1400" b="1" dirty="0" smtClean="0"/>
              <a:t>careers </a:t>
            </a:r>
            <a:r>
              <a:rPr lang="en-US" sz="1400" dirty="0" smtClean="0"/>
              <a:t>for continuing </a:t>
            </a:r>
            <a:r>
              <a:rPr lang="en-US" sz="1400" dirty="0"/>
              <a:t>education</a:t>
            </a:r>
            <a:r>
              <a:rPr lang="en-US" sz="1400" b="1" dirty="0"/>
              <a:t> </a:t>
            </a:r>
            <a:r>
              <a:rPr lang="en-US" sz="1400" dirty="0" smtClean="0"/>
              <a:t>and </a:t>
            </a:r>
            <a:r>
              <a:rPr lang="en-US" sz="1400" dirty="0"/>
              <a:t>qualifications</a:t>
            </a:r>
          </a:p>
        </p:txBody>
      </p:sp>
    </p:spTree>
    <p:extLst>
      <p:ext uri="{BB962C8B-B14F-4D97-AF65-F5344CB8AC3E}">
        <p14:creationId xmlns:p14="http://schemas.microsoft.com/office/powerpoint/2010/main" val="2828323894"/>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itle 1"/>
          <p:cNvSpPr>
            <a:spLocks noGrp="1"/>
          </p:cNvSpPr>
          <p:nvPr>
            <p:ph type="title"/>
          </p:nvPr>
        </p:nvSpPr>
        <p:spPr>
          <a:xfrm>
            <a:off x="1251260" y="273050"/>
            <a:ext cx="7435540" cy="869950"/>
          </a:xfrm>
        </p:spPr>
        <p:txBody>
          <a:bodyPr>
            <a:normAutofit/>
          </a:bodyPr>
          <a:lstStyle/>
          <a:p>
            <a:r>
              <a:rPr lang="en-US" dirty="0" smtClean="0"/>
              <a:t>Category 1 Teaching showcase</a:t>
            </a:r>
            <a:endParaRPr lang="en-US" dirty="0"/>
          </a:p>
        </p:txBody>
      </p:sp>
      <p:sp>
        <p:nvSpPr>
          <p:cNvPr id="7" name="Text Placeholder 6"/>
          <p:cNvSpPr>
            <a:spLocks noGrp="1"/>
          </p:cNvSpPr>
          <p:nvPr>
            <p:ph type="body" idx="2"/>
          </p:nvPr>
        </p:nvSpPr>
        <p:spPr/>
        <p:txBody>
          <a:bodyPr>
            <a:normAutofit fontScale="92500" lnSpcReduction="20000"/>
          </a:bodyPr>
          <a:lstStyle/>
          <a:p>
            <a:r>
              <a:rPr lang="en-ZA" dirty="0"/>
              <a:t>G</a:t>
            </a:r>
            <a:r>
              <a:rPr lang="en-ZA" dirty="0" smtClean="0"/>
              <a:t>eneral </a:t>
            </a:r>
            <a:r>
              <a:rPr lang="en-ZA" dirty="0"/>
              <a:t>interest high profile course </a:t>
            </a:r>
            <a:endParaRPr lang="en-ZA" dirty="0" smtClean="0"/>
          </a:p>
          <a:p>
            <a:r>
              <a:rPr lang="en-ZA" dirty="0"/>
              <a:t>S</a:t>
            </a:r>
            <a:r>
              <a:rPr lang="en-ZA" dirty="0" smtClean="0"/>
              <a:t>howcases </a:t>
            </a:r>
            <a:r>
              <a:rPr lang="en-ZA" dirty="0"/>
              <a:t>the institution by means of an engaging subject or personality led</a:t>
            </a:r>
            <a:r>
              <a:rPr lang="en-ZA" dirty="0" smtClean="0"/>
              <a:t>.</a:t>
            </a:r>
          </a:p>
          <a:p>
            <a:r>
              <a:rPr lang="en-ZA" dirty="0"/>
              <a:t>G</a:t>
            </a:r>
            <a:r>
              <a:rPr lang="en-ZA" dirty="0" smtClean="0"/>
              <a:t>lobal </a:t>
            </a:r>
            <a:r>
              <a:rPr lang="en-ZA" dirty="0"/>
              <a:t>interest and matches a popular understanding of high profile MOOCs</a:t>
            </a:r>
            <a:r>
              <a:rPr lang="en-GB" dirty="0"/>
              <a:t> </a:t>
            </a:r>
            <a:endParaRPr lang="en-US" dirty="0"/>
          </a:p>
        </p:txBody>
      </p:sp>
      <p:sp>
        <p:nvSpPr>
          <p:cNvPr id="4" name="Content Placeholder 3"/>
          <p:cNvSpPr>
            <a:spLocks noGrp="1"/>
          </p:cNvSpPr>
          <p:nvPr>
            <p:ph sz="quarter" idx="1"/>
          </p:nvPr>
        </p:nvSpPr>
        <p:spPr>
          <a:xfrm>
            <a:off x="2362200" y="1752600"/>
            <a:ext cx="6400800" cy="3756209"/>
          </a:xfrm>
        </p:spPr>
        <p:txBody>
          <a:bodyPr/>
          <a:lstStyle/>
          <a:p>
            <a:r>
              <a:rPr lang="en-US" dirty="0" smtClean="0"/>
              <a:t>n</a:t>
            </a:r>
            <a:endParaRPr lang="en-US" dirty="0"/>
          </a:p>
        </p:txBody>
      </p:sp>
      <p:pic>
        <p:nvPicPr>
          <p:cNvPr id="5" name="Picture 2"/>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a:stretch/>
        </p:blipFill>
        <p:spPr bwMode="auto">
          <a:xfrm>
            <a:off x="2362200" y="1752600"/>
            <a:ext cx="6393312" cy="3756209"/>
          </a:xfrm>
          <a:prstGeom prst="rect">
            <a:avLst/>
          </a:prstGeom>
          <a:solidFill>
            <a:srgbClr val="FFFFFF">
              <a:shade val="85000"/>
            </a:srgbClr>
          </a:solidFill>
          <a:ln w="9525">
            <a:solidFill>
              <a:schemeClr val="bg1"/>
            </a:solidFill>
            <a:miter lim="800000"/>
            <a:headEnd/>
            <a:tailEnd/>
          </a:ln>
          <a:effectLst>
            <a:outerShdw blurRad="55000" dist="18000" dir="5400000" algn="tl" rotWithShape="0">
              <a:srgbClr val="000000">
                <a:alpha val="40000"/>
              </a:srgbClr>
            </a:outerShdw>
          </a:effectLst>
          <a:extLst/>
        </p:spPr>
      </p:pic>
      <p:sp>
        <p:nvSpPr>
          <p:cNvPr id="6" name="TextBox 5"/>
          <p:cNvSpPr txBox="1"/>
          <p:nvPr/>
        </p:nvSpPr>
        <p:spPr>
          <a:xfrm>
            <a:off x="2362200" y="5676874"/>
            <a:ext cx="6393312" cy="584776"/>
          </a:xfrm>
          <a:prstGeom prst="rect">
            <a:avLst/>
          </a:prstGeom>
          <a:noFill/>
        </p:spPr>
        <p:txBody>
          <a:bodyPr wrap="square" rtlCol="0">
            <a:spAutoFit/>
          </a:bodyPr>
          <a:lstStyle/>
          <a:p>
            <a:r>
              <a:rPr lang="en-US" sz="1600" dirty="0" smtClean="0">
                <a:solidFill>
                  <a:schemeClr val="tx2"/>
                </a:solidFill>
              </a:rPr>
              <a:t>High production costs | high enrollment | loose curriculum ties  </a:t>
            </a:r>
          </a:p>
          <a:p>
            <a:r>
              <a:rPr lang="en-US" sz="1600" dirty="0" smtClean="0">
                <a:solidFill>
                  <a:schemeClr val="tx2"/>
                </a:solidFill>
              </a:rPr>
              <a:t>May attract external funding</a:t>
            </a:r>
            <a:endParaRPr lang="en-US" sz="1600" dirty="0">
              <a:solidFill>
                <a:schemeClr val="tx2"/>
              </a:solidFill>
            </a:endParaRPr>
          </a:p>
        </p:txBody>
      </p:sp>
      <p:pic>
        <p:nvPicPr>
          <p:cNvPr id="8" name="Picture 7" descr="signposts.png"/>
          <p:cNvPicPr>
            <a:picLocks noChangeAspect="1"/>
          </p:cNvPicPr>
          <p:nvPr/>
        </p:nvPicPr>
        <p:blipFill rotWithShape="1">
          <a:blip r:embed="rId4" cstate="email">
            <a:extLst>
              <a:ext uri="{28A0092B-C50C-407E-A947-70E740481C1C}">
                <a14:useLocalDpi xmlns:a14="http://schemas.microsoft.com/office/drawing/2010/main" val="0"/>
              </a:ext>
            </a:extLst>
          </a:blip>
          <a:srcRect r="73866" b="73238"/>
          <a:stretch/>
        </p:blipFill>
        <p:spPr>
          <a:xfrm>
            <a:off x="247837" y="219852"/>
            <a:ext cx="1003423" cy="923148"/>
          </a:xfrm>
          <a:prstGeom prst="rect">
            <a:avLst/>
          </a:prstGeom>
        </p:spPr>
      </p:pic>
    </p:spTree>
    <p:extLst>
      <p:ext uri="{BB962C8B-B14F-4D97-AF65-F5344CB8AC3E}">
        <p14:creationId xmlns:p14="http://schemas.microsoft.com/office/powerpoint/2010/main" val="3323907010"/>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itle 1"/>
          <p:cNvSpPr>
            <a:spLocks noGrp="1"/>
          </p:cNvSpPr>
          <p:nvPr>
            <p:ph type="title"/>
          </p:nvPr>
        </p:nvSpPr>
        <p:spPr>
          <a:xfrm>
            <a:off x="1251260" y="273050"/>
            <a:ext cx="7435540" cy="869950"/>
          </a:xfrm>
        </p:spPr>
        <p:txBody>
          <a:bodyPr>
            <a:normAutofit/>
          </a:bodyPr>
          <a:lstStyle/>
          <a:p>
            <a:r>
              <a:rPr lang="en-US" dirty="0" smtClean="0"/>
              <a:t>Category 1 Teaching showcase</a:t>
            </a:r>
            <a:endParaRPr lang="en-US" dirty="0"/>
          </a:p>
        </p:txBody>
      </p:sp>
      <p:sp>
        <p:nvSpPr>
          <p:cNvPr id="7" name="Text Placeholder 6"/>
          <p:cNvSpPr>
            <a:spLocks noGrp="1"/>
          </p:cNvSpPr>
          <p:nvPr>
            <p:ph type="body" idx="2"/>
          </p:nvPr>
        </p:nvSpPr>
        <p:spPr/>
        <p:txBody>
          <a:bodyPr>
            <a:normAutofit fontScale="92500" lnSpcReduction="20000"/>
          </a:bodyPr>
          <a:lstStyle/>
          <a:p>
            <a:r>
              <a:rPr lang="en-ZA" dirty="0"/>
              <a:t>G</a:t>
            </a:r>
            <a:r>
              <a:rPr lang="en-ZA" dirty="0" smtClean="0"/>
              <a:t>eneral </a:t>
            </a:r>
            <a:r>
              <a:rPr lang="en-ZA" dirty="0"/>
              <a:t>interest high profile course </a:t>
            </a:r>
            <a:endParaRPr lang="en-ZA" dirty="0" smtClean="0"/>
          </a:p>
          <a:p>
            <a:r>
              <a:rPr lang="en-ZA" dirty="0"/>
              <a:t>S</a:t>
            </a:r>
            <a:r>
              <a:rPr lang="en-ZA" dirty="0" smtClean="0"/>
              <a:t>howcases </a:t>
            </a:r>
            <a:r>
              <a:rPr lang="en-ZA" dirty="0"/>
              <a:t>the institution by means of an engaging subject or personality led</a:t>
            </a:r>
            <a:r>
              <a:rPr lang="en-ZA" dirty="0" smtClean="0"/>
              <a:t>.</a:t>
            </a:r>
          </a:p>
          <a:p>
            <a:r>
              <a:rPr lang="en-ZA" dirty="0"/>
              <a:t>G</a:t>
            </a:r>
            <a:r>
              <a:rPr lang="en-ZA" dirty="0" smtClean="0"/>
              <a:t>lobal </a:t>
            </a:r>
            <a:r>
              <a:rPr lang="en-ZA" dirty="0"/>
              <a:t>interest and matches a popular understanding of high profile MOOCs</a:t>
            </a:r>
            <a:r>
              <a:rPr lang="en-GB" dirty="0"/>
              <a:t> </a:t>
            </a:r>
            <a:endParaRPr lang="en-US" dirty="0"/>
          </a:p>
        </p:txBody>
      </p:sp>
      <p:sp>
        <p:nvSpPr>
          <p:cNvPr id="4" name="Content Placeholder 3"/>
          <p:cNvSpPr>
            <a:spLocks noGrp="1"/>
          </p:cNvSpPr>
          <p:nvPr>
            <p:ph sz="quarter" idx="1"/>
          </p:nvPr>
        </p:nvSpPr>
        <p:spPr>
          <a:xfrm>
            <a:off x="2362200" y="1752600"/>
            <a:ext cx="6400800" cy="3756209"/>
          </a:xfrm>
        </p:spPr>
        <p:txBody>
          <a:bodyPr/>
          <a:lstStyle/>
          <a:p>
            <a:r>
              <a:rPr lang="en-US" dirty="0" smtClean="0"/>
              <a:t>n</a:t>
            </a:r>
            <a:endParaRPr lang="en-US" dirty="0"/>
          </a:p>
        </p:txBody>
      </p:sp>
      <p:pic>
        <p:nvPicPr>
          <p:cNvPr id="5" name="Picture 2"/>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a:stretch/>
        </p:blipFill>
        <p:spPr bwMode="auto">
          <a:xfrm>
            <a:off x="2362200" y="1752600"/>
            <a:ext cx="6393312" cy="3756209"/>
          </a:xfrm>
          <a:prstGeom prst="rect">
            <a:avLst/>
          </a:prstGeom>
          <a:solidFill>
            <a:srgbClr val="FFFFFF">
              <a:shade val="85000"/>
            </a:srgbClr>
          </a:solidFill>
          <a:ln w="9525">
            <a:solidFill>
              <a:schemeClr val="bg1"/>
            </a:solidFill>
            <a:miter lim="800000"/>
            <a:headEnd/>
            <a:tailEnd/>
          </a:ln>
          <a:effectLst>
            <a:outerShdw blurRad="55000" dist="18000" dir="5400000" algn="tl" rotWithShape="0">
              <a:srgbClr val="000000">
                <a:alpha val="40000"/>
              </a:srgbClr>
            </a:outerShdw>
          </a:effectLst>
          <a:extLst/>
        </p:spPr>
      </p:pic>
      <p:sp>
        <p:nvSpPr>
          <p:cNvPr id="6" name="TextBox 5"/>
          <p:cNvSpPr txBox="1"/>
          <p:nvPr/>
        </p:nvSpPr>
        <p:spPr>
          <a:xfrm>
            <a:off x="2362200" y="5676874"/>
            <a:ext cx="6393312" cy="584776"/>
          </a:xfrm>
          <a:prstGeom prst="rect">
            <a:avLst/>
          </a:prstGeom>
          <a:noFill/>
        </p:spPr>
        <p:txBody>
          <a:bodyPr wrap="square" rtlCol="0">
            <a:spAutoFit/>
          </a:bodyPr>
          <a:lstStyle/>
          <a:p>
            <a:r>
              <a:rPr lang="en-US" sz="1600" dirty="0" smtClean="0">
                <a:solidFill>
                  <a:schemeClr val="tx2"/>
                </a:solidFill>
              </a:rPr>
              <a:t>High production costs | high enrollment | loose curriculum ties  </a:t>
            </a:r>
          </a:p>
          <a:p>
            <a:r>
              <a:rPr lang="en-US" sz="1600" dirty="0" smtClean="0">
                <a:solidFill>
                  <a:schemeClr val="tx2"/>
                </a:solidFill>
              </a:rPr>
              <a:t>May attract external funding</a:t>
            </a:r>
            <a:endParaRPr lang="en-US" sz="1600" dirty="0">
              <a:solidFill>
                <a:schemeClr val="tx2"/>
              </a:solidFill>
            </a:endParaRPr>
          </a:p>
        </p:txBody>
      </p:sp>
      <p:pic>
        <p:nvPicPr>
          <p:cNvPr id="8" name="Picture 7" descr="signposts.png"/>
          <p:cNvPicPr>
            <a:picLocks noChangeAspect="1"/>
          </p:cNvPicPr>
          <p:nvPr/>
        </p:nvPicPr>
        <p:blipFill rotWithShape="1">
          <a:blip r:embed="rId4" cstate="email">
            <a:extLst>
              <a:ext uri="{28A0092B-C50C-407E-A947-70E740481C1C}">
                <a14:useLocalDpi xmlns:a14="http://schemas.microsoft.com/office/drawing/2010/main" val="0"/>
              </a:ext>
            </a:extLst>
          </a:blip>
          <a:srcRect r="73866" b="73238"/>
          <a:stretch/>
        </p:blipFill>
        <p:spPr>
          <a:xfrm>
            <a:off x="247837" y="219852"/>
            <a:ext cx="1003423" cy="923148"/>
          </a:xfrm>
          <a:prstGeom prst="rect">
            <a:avLst/>
          </a:prstGeom>
        </p:spPr>
      </p:pic>
      <p:grpSp>
        <p:nvGrpSpPr>
          <p:cNvPr id="12" name="Group 11"/>
          <p:cNvGrpSpPr/>
          <p:nvPr/>
        </p:nvGrpSpPr>
        <p:grpSpPr>
          <a:xfrm>
            <a:off x="407630" y="1540808"/>
            <a:ext cx="8554372" cy="5234815"/>
            <a:chOff x="407630" y="1540808"/>
            <a:chExt cx="8554372" cy="5234815"/>
          </a:xfrm>
        </p:grpSpPr>
        <p:sp>
          <p:nvSpPr>
            <p:cNvPr id="18" name="Rectangle 17"/>
            <p:cNvSpPr/>
            <p:nvPr/>
          </p:nvSpPr>
          <p:spPr>
            <a:xfrm>
              <a:off x="407937" y="1540808"/>
              <a:ext cx="8554065" cy="5234815"/>
            </a:xfrm>
            <a:prstGeom prst="rect">
              <a:avLst/>
            </a:prstGeom>
          </p:spPr>
          <p:style>
            <a:lnRef idx="0">
              <a:schemeClr val="accent3"/>
            </a:lnRef>
            <a:fillRef idx="1003">
              <a:schemeClr val="lt1"/>
            </a:fillRef>
            <a:effectRef idx="3">
              <a:schemeClr val="accent3"/>
            </a:effectRef>
            <a:fontRef idx="minor">
              <a:schemeClr val="lt1"/>
            </a:fontRef>
          </p:style>
          <p:txBody>
            <a:bodyPr rtlCol="0" anchor="ctr"/>
            <a:lstStyle/>
            <a:p>
              <a:pPr algn="ctr"/>
              <a:endParaRPr lang="en-ZA"/>
            </a:p>
          </p:txBody>
        </p:sp>
        <p:pic>
          <p:nvPicPr>
            <p:cNvPr id="19" name="Picture 18"/>
            <p:cNvPicPr>
              <a:picLocks noChangeAspect="1"/>
            </p:cNvPicPr>
            <p:nvPr/>
          </p:nvPicPr>
          <p:blipFill rotWithShape="1">
            <a:blip r:embed="rId5"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407630" y="1540808"/>
              <a:ext cx="8343292" cy="348615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0" name="Picture 19"/>
            <p:cNvPicPr>
              <a:picLocks noChangeAspect="1"/>
            </p:cNvPicPr>
            <p:nvPr/>
          </p:nvPicPr>
          <p:blipFill rotWithShape="1">
            <a:blip r:embed="rId6">
              <a:clrChange>
                <a:clrFrom>
                  <a:srgbClr val="FFFFFF"/>
                </a:clrFrom>
                <a:clrTo>
                  <a:srgbClr val="FFFFFF">
                    <a:alpha val="0"/>
                  </a:srgbClr>
                </a:clrTo>
              </a:clrChange>
            </a:blip>
            <a:srcRect l="61712" t="65722" r="3369" b="25753"/>
            <a:stretch/>
          </p:blipFill>
          <p:spPr>
            <a:xfrm>
              <a:off x="407937" y="5214944"/>
              <a:ext cx="8514736" cy="831580"/>
            </a:xfrm>
            <a:prstGeom prst="rect">
              <a:avLst/>
            </a:prstGeom>
          </p:spPr>
        </p:pic>
      </p:grpSp>
    </p:spTree>
    <p:extLst>
      <p:ext uri="{BB962C8B-B14F-4D97-AF65-F5344CB8AC3E}">
        <p14:creationId xmlns:p14="http://schemas.microsoft.com/office/powerpoint/2010/main" val="412774745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endParaRPr lang="en-US"/>
          </a:p>
        </p:txBody>
      </p:sp>
      <p:sp>
        <p:nvSpPr>
          <p:cNvPr id="3" name="Title 2"/>
          <p:cNvSpPr>
            <a:spLocks noGrp="1"/>
          </p:cNvSpPr>
          <p:nvPr>
            <p:ph type="title"/>
          </p:nvPr>
        </p:nvSpPr>
        <p:spPr/>
        <p:txBody>
          <a:bodyPr>
            <a:normAutofit/>
          </a:bodyPr>
          <a:lstStyle/>
          <a:p>
            <a:r>
              <a:rPr lang="en-US" dirty="0" smtClean="0"/>
              <a:t>Introduction</a:t>
            </a:r>
            <a:endParaRPr lang="en-US" dirty="0"/>
          </a:p>
        </p:txBody>
      </p:sp>
    </p:spTree>
    <p:extLst>
      <p:ext uri="{BB962C8B-B14F-4D97-AF65-F5344CB8AC3E}">
        <p14:creationId xmlns:p14="http://schemas.microsoft.com/office/powerpoint/2010/main" val="2171248399"/>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itle 1"/>
          <p:cNvSpPr>
            <a:spLocks noGrp="1"/>
          </p:cNvSpPr>
          <p:nvPr>
            <p:ph type="title"/>
          </p:nvPr>
        </p:nvSpPr>
        <p:spPr>
          <a:xfrm>
            <a:off x="1066800" y="273050"/>
            <a:ext cx="8077200" cy="869950"/>
          </a:xfrm>
        </p:spPr>
        <p:txBody>
          <a:bodyPr/>
          <a:lstStyle/>
          <a:p>
            <a:r>
              <a:rPr lang="en-US" dirty="0" smtClean="0"/>
              <a:t>Category 2 Gateway skills </a:t>
            </a:r>
            <a:endParaRPr lang="en-US" dirty="0"/>
          </a:p>
        </p:txBody>
      </p:sp>
      <p:sp>
        <p:nvSpPr>
          <p:cNvPr id="7" name="Text Placeholder 6"/>
          <p:cNvSpPr>
            <a:spLocks noGrp="1"/>
          </p:cNvSpPr>
          <p:nvPr>
            <p:ph type="body" idx="2"/>
          </p:nvPr>
        </p:nvSpPr>
        <p:spPr/>
        <p:txBody>
          <a:bodyPr>
            <a:normAutofit fontScale="85000" lnSpcReduction="20000"/>
          </a:bodyPr>
          <a:lstStyle/>
          <a:p>
            <a:r>
              <a:rPr lang="en-ZA" dirty="0" smtClean="0"/>
              <a:t>Provides foundational, bridging </a:t>
            </a:r>
            <a:r>
              <a:rPr lang="en-ZA" dirty="0"/>
              <a:t>or enhancement </a:t>
            </a:r>
            <a:r>
              <a:rPr lang="en-ZA" dirty="0" smtClean="0"/>
              <a:t>skills</a:t>
            </a:r>
            <a:r>
              <a:rPr lang="en-ZA" dirty="0"/>
              <a:t> </a:t>
            </a:r>
            <a:r>
              <a:rPr lang="en-ZA" dirty="0" smtClean="0"/>
              <a:t>for pre HE entry or during undergraduate pathways towards specialisation.</a:t>
            </a:r>
          </a:p>
          <a:p>
            <a:r>
              <a:rPr lang="en-ZA" dirty="0"/>
              <a:t>C</a:t>
            </a:r>
            <a:r>
              <a:rPr lang="en-ZA" dirty="0" smtClean="0"/>
              <a:t>ould replace teaching </a:t>
            </a:r>
            <a:r>
              <a:rPr lang="en-ZA" dirty="0"/>
              <a:t>for 'bottleneck </a:t>
            </a:r>
            <a:r>
              <a:rPr lang="en-ZA" dirty="0" smtClean="0"/>
              <a:t>courses.’ </a:t>
            </a:r>
          </a:p>
          <a:p>
            <a:r>
              <a:rPr lang="en-ZA" dirty="0"/>
              <a:t>L</a:t>
            </a:r>
            <a:r>
              <a:rPr lang="en-ZA" dirty="0" smtClean="0"/>
              <a:t>ocal </a:t>
            </a:r>
            <a:r>
              <a:rPr lang="en-ZA" dirty="0"/>
              <a:t>interest, either within the institution or at a country-wide setting.</a:t>
            </a:r>
            <a:r>
              <a:rPr lang="en-GB" dirty="0"/>
              <a:t> </a:t>
            </a:r>
            <a:endParaRPr lang="en-US" dirty="0"/>
          </a:p>
        </p:txBody>
      </p:sp>
      <p:pic>
        <p:nvPicPr>
          <p:cNvPr id="8" name="Picture Placeholder 7" descr="cat2.png"/>
          <p:cNvPicPr>
            <a:picLocks noGrp="1" noChangeAspect="1"/>
          </p:cNvPicPr>
          <p:nvPr>
            <p:ph sz="quarter" idx="1"/>
          </p:nvPr>
        </p:nvPicPr>
        <p:blipFill rotWithShape="1">
          <a:blip r:embed="rId3" cstate="email">
            <a:extLst>
              <a:ext uri="{28A0092B-C50C-407E-A947-70E740481C1C}">
                <a14:useLocalDpi xmlns:a14="http://schemas.microsoft.com/office/drawing/2010/main" val="0"/>
              </a:ext>
            </a:extLst>
          </a:blip>
          <a:srcRect t="334" b="334"/>
          <a:stretch/>
        </p:blipFill>
        <p:spPr>
          <a:xfrm>
            <a:off x="2362200" y="1752600"/>
            <a:ext cx="6400800" cy="3998970"/>
          </a:xfrm>
        </p:spPr>
      </p:pic>
      <p:sp>
        <p:nvSpPr>
          <p:cNvPr id="6" name="TextBox 5"/>
          <p:cNvSpPr txBox="1"/>
          <p:nvPr/>
        </p:nvSpPr>
        <p:spPr>
          <a:xfrm>
            <a:off x="2362200" y="5676874"/>
            <a:ext cx="6393312" cy="584776"/>
          </a:xfrm>
          <a:prstGeom prst="rect">
            <a:avLst/>
          </a:prstGeom>
          <a:noFill/>
        </p:spPr>
        <p:txBody>
          <a:bodyPr wrap="square" rtlCol="0">
            <a:spAutoFit/>
          </a:bodyPr>
          <a:lstStyle/>
          <a:p>
            <a:r>
              <a:rPr lang="en-US" sz="1600" dirty="0" smtClean="0">
                <a:solidFill>
                  <a:schemeClr val="tx2"/>
                </a:solidFill>
              </a:rPr>
              <a:t>Moderate production costs | low enrollment | close curriculum ties  </a:t>
            </a:r>
          </a:p>
          <a:p>
            <a:r>
              <a:rPr lang="en-US" sz="1600" dirty="0" smtClean="0">
                <a:solidFill>
                  <a:schemeClr val="tx2"/>
                </a:solidFill>
              </a:rPr>
              <a:t>May attract external funding |</a:t>
            </a:r>
            <a:endParaRPr lang="en-US" sz="1600" dirty="0">
              <a:solidFill>
                <a:schemeClr val="tx2"/>
              </a:solidFill>
            </a:endParaRPr>
          </a:p>
        </p:txBody>
      </p:sp>
      <p:pic>
        <p:nvPicPr>
          <p:cNvPr id="9" name="Picture 8" descr="signposts.png"/>
          <p:cNvPicPr>
            <a:picLocks noChangeAspect="1"/>
          </p:cNvPicPr>
          <p:nvPr/>
        </p:nvPicPr>
        <p:blipFill rotWithShape="1">
          <a:blip r:embed="rId4" cstate="email">
            <a:extLst>
              <a:ext uri="{28A0092B-C50C-407E-A947-70E740481C1C}">
                <a14:useLocalDpi xmlns:a14="http://schemas.microsoft.com/office/drawing/2010/main" val="0"/>
              </a:ext>
            </a:extLst>
          </a:blip>
          <a:srcRect l="28505" r="45361" b="73238"/>
          <a:stretch/>
        </p:blipFill>
        <p:spPr>
          <a:xfrm>
            <a:off x="227631" y="219852"/>
            <a:ext cx="1003423" cy="923148"/>
          </a:xfrm>
          <a:prstGeom prst="rect">
            <a:avLst/>
          </a:prstGeom>
        </p:spPr>
      </p:pic>
      <p:pic>
        <p:nvPicPr>
          <p:cNvPr id="3" name="Picture 2"/>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2327791" y="1565865"/>
            <a:ext cx="6154615" cy="4759038"/>
          </a:xfrm>
          <a:prstGeom prst="rect">
            <a:avLst/>
          </a:prstGeom>
          <a:ln>
            <a:noFill/>
          </a:ln>
          <a:effectLst>
            <a:outerShdw blurRad="292100" dist="139700" dir="2700000" algn="tl" rotWithShape="0">
              <a:srgbClr val="333333">
                <a:alpha val="65000"/>
              </a:srgbClr>
            </a:outerShdw>
          </a:effectLst>
        </p:spPr>
      </p:pic>
      <p:grpSp>
        <p:nvGrpSpPr>
          <p:cNvPr id="15" name="Group 14"/>
          <p:cNvGrpSpPr/>
          <p:nvPr/>
        </p:nvGrpSpPr>
        <p:grpSpPr>
          <a:xfrm>
            <a:off x="2420529" y="1586949"/>
            <a:ext cx="6061877" cy="4716869"/>
            <a:chOff x="2401080" y="1586950"/>
            <a:chExt cx="6061877" cy="4716869"/>
          </a:xfrm>
        </p:grpSpPr>
        <p:pic>
          <p:nvPicPr>
            <p:cNvPr id="4" name="Picture 3"/>
            <p:cNvPicPr>
              <a:picLocks noChangeAspect="1"/>
            </p:cNvPicPr>
            <p:nvPr/>
          </p:nvPicPr>
          <p:blipFill rotWithShape="1">
            <a:blip r:embed="rId6" cstate="email">
              <a:extLst>
                <a:ext uri="{28A0092B-C50C-407E-A947-70E740481C1C}">
                  <a14:useLocalDpi xmlns:a14="http://schemas.microsoft.com/office/drawing/2010/main"/>
                </a:ext>
              </a:extLst>
            </a:blip>
            <a:srcRect t="933" r="37938"/>
            <a:stretch/>
          </p:blipFill>
          <p:spPr>
            <a:xfrm>
              <a:off x="2401080" y="1586950"/>
              <a:ext cx="6061877" cy="4716869"/>
            </a:xfrm>
            <a:prstGeom prst="rect">
              <a:avLst/>
            </a:prstGeom>
            <a:ln>
              <a:noFill/>
            </a:ln>
            <a:effectLst>
              <a:outerShdw blurRad="292100" dist="139700" dir="2700000" algn="tl" rotWithShape="0">
                <a:srgbClr val="333333">
                  <a:alpha val="65000"/>
                </a:srgbClr>
              </a:outerShdw>
            </a:effectLst>
          </p:spPr>
        </p:pic>
        <p:pic>
          <p:nvPicPr>
            <p:cNvPr id="10" name="Picture 9"/>
            <p:cNvPicPr>
              <a:picLocks noChangeAspect="1"/>
            </p:cNvPicPr>
            <p:nvPr/>
          </p:nvPicPr>
          <p:blipFill rotWithShape="1">
            <a:blip r:embed="rId6" cstate="email">
              <a:extLst>
                <a:ext uri="{28A0092B-C50C-407E-A947-70E740481C1C}">
                  <a14:useLocalDpi xmlns:a14="http://schemas.microsoft.com/office/drawing/2010/main"/>
                </a:ext>
              </a:extLst>
            </a:blip>
            <a:srcRect l="67667" t="22117" r="9218" b="57223"/>
            <a:stretch/>
          </p:blipFill>
          <p:spPr>
            <a:xfrm>
              <a:off x="5919878" y="2411063"/>
              <a:ext cx="2257777" cy="983704"/>
            </a:xfrm>
            <a:prstGeom prst="rect">
              <a:avLst/>
            </a:prstGeom>
            <a:ln>
              <a:noFill/>
            </a:ln>
            <a:effectLst/>
          </p:spPr>
        </p:pic>
        <p:sp>
          <p:nvSpPr>
            <p:cNvPr id="12" name="Rectangle 11"/>
            <p:cNvSpPr/>
            <p:nvPr/>
          </p:nvSpPr>
          <p:spPr>
            <a:xfrm>
              <a:off x="3766779" y="1762036"/>
              <a:ext cx="3860800" cy="355450"/>
            </a:xfrm>
            <a:prstGeom prst="rect">
              <a:avLst/>
            </a:prstGeom>
            <a:solidFill>
              <a:schemeClr val="bg1"/>
            </a:solidFill>
            <a:ln>
              <a:noFill/>
            </a:ln>
            <a:effectLst>
              <a:outerShdw blurRad="50800" dist="50800" dir="5400000" algn="ctr" rotWithShape="0">
                <a:schemeClr val="bg1"/>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grpSp>
    </p:spTree>
    <p:extLst>
      <p:ext uri="{BB962C8B-B14F-4D97-AF65-F5344CB8AC3E}">
        <p14:creationId xmlns:p14="http://schemas.microsoft.com/office/powerpoint/2010/main" val="267170716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itle 1"/>
          <p:cNvSpPr>
            <a:spLocks noGrp="1"/>
          </p:cNvSpPr>
          <p:nvPr>
            <p:ph type="title"/>
          </p:nvPr>
        </p:nvSpPr>
        <p:spPr>
          <a:xfrm>
            <a:off x="1375296" y="265991"/>
            <a:ext cx="8077200" cy="869950"/>
          </a:xfrm>
        </p:spPr>
        <p:txBody>
          <a:bodyPr/>
          <a:lstStyle/>
          <a:p>
            <a:r>
              <a:rPr lang="en-US" dirty="0" smtClean="0"/>
              <a:t>Category 3 Graduate literacies </a:t>
            </a:r>
            <a:endParaRPr lang="en-US" dirty="0"/>
          </a:p>
        </p:txBody>
      </p:sp>
      <p:sp>
        <p:nvSpPr>
          <p:cNvPr id="7" name="Text Placeholder 6"/>
          <p:cNvSpPr>
            <a:spLocks noGrp="1"/>
          </p:cNvSpPr>
          <p:nvPr>
            <p:ph type="body" idx="2"/>
          </p:nvPr>
        </p:nvSpPr>
        <p:spPr/>
        <p:txBody>
          <a:bodyPr>
            <a:normAutofit lnSpcReduction="10000"/>
          </a:bodyPr>
          <a:lstStyle/>
          <a:p>
            <a:r>
              <a:rPr lang="en-ZA" dirty="0"/>
              <a:t>P</a:t>
            </a:r>
            <a:r>
              <a:rPr lang="en-ZA" dirty="0" smtClean="0"/>
              <a:t>ost</a:t>
            </a:r>
            <a:r>
              <a:rPr lang="en-ZA" dirty="0"/>
              <a:t>-graduate level courses to support application or programmes of </a:t>
            </a:r>
            <a:r>
              <a:rPr lang="en-ZA" dirty="0" smtClean="0"/>
              <a:t>study</a:t>
            </a:r>
          </a:p>
          <a:p>
            <a:r>
              <a:rPr lang="en-ZA" dirty="0"/>
              <a:t>F</a:t>
            </a:r>
            <a:r>
              <a:rPr lang="en-ZA" dirty="0" smtClean="0"/>
              <a:t>ocussed </a:t>
            </a:r>
            <a:r>
              <a:rPr lang="en-ZA" dirty="0"/>
              <a:t>on building postgraduate literacies. </a:t>
            </a:r>
            <a:endParaRPr lang="en-ZA" dirty="0" smtClean="0"/>
          </a:p>
          <a:p>
            <a:r>
              <a:rPr lang="en-ZA" dirty="0" smtClean="0"/>
              <a:t>Likely </a:t>
            </a:r>
            <a:r>
              <a:rPr lang="en-ZA" dirty="0"/>
              <a:t>to be of local or national interest.</a:t>
            </a:r>
            <a:r>
              <a:rPr lang="en-GB" dirty="0"/>
              <a:t> </a:t>
            </a:r>
            <a:endParaRPr lang="en-US" dirty="0"/>
          </a:p>
        </p:txBody>
      </p:sp>
      <p:pic>
        <p:nvPicPr>
          <p:cNvPr id="4" name="Picture Placeholder 3" descr="cat3.png"/>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t="-6500" b="-6500"/>
          <a:stretch>
            <a:fillRect/>
          </a:stretch>
        </p:blipFill>
        <p:spPr>
          <a:xfrm>
            <a:off x="2362200" y="1752600"/>
            <a:ext cx="6030183" cy="4163698"/>
          </a:xfrm>
        </p:spPr>
      </p:pic>
      <p:sp>
        <p:nvSpPr>
          <p:cNvPr id="6" name="TextBox 5"/>
          <p:cNvSpPr txBox="1"/>
          <p:nvPr/>
        </p:nvSpPr>
        <p:spPr>
          <a:xfrm>
            <a:off x="2362200" y="5916298"/>
            <a:ext cx="6393312" cy="584776"/>
          </a:xfrm>
          <a:prstGeom prst="rect">
            <a:avLst/>
          </a:prstGeom>
          <a:noFill/>
        </p:spPr>
        <p:txBody>
          <a:bodyPr wrap="square" rtlCol="0">
            <a:spAutoFit/>
          </a:bodyPr>
          <a:lstStyle/>
          <a:p>
            <a:r>
              <a:rPr lang="en-US" sz="1600" dirty="0" smtClean="0">
                <a:solidFill>
                  <a:schemeClr val="tx2"/>
                </a:solidFill>
              </a:rPr>
              <a:t>Moderate production costs | low enrollment | close curriculum ties </a:t>
            </a:r>
          </a:p>
          <a:p>
            <a:r>
              <a:rPr lang="en-US" sz="1600" dirty="0" smtClean="0">
                <a:solidFill>
                  <a:schemeClr val="tx2"/>
                </a:solidFill>
              </a:rPr>
              <a:t>May attract external funding</a:t>
            </a:r>
            <a:endParaRPr lang="en-US" sz="1600" dirty="0">
              <a:solidFill>
                <a:schemeClr val="tx2"/>
              </a:solidFill>
            </a:endParaRPr>
          </a:p>
        </p:txBody>
      </p:sp>
      <p:pic>
        <p:nvPicPr>
          <p:cNvPr id="8" name="Picture 7" descr="signposts.png"/>
          <p:cNvPicPr>
            <a:picLocks noChangeAspect="1"/>
          </p:cNvPicPr>
          <p:nvPr/>
        </p:nvPicPr>
        <p:blipFill rotWithShape="1">
          <a:blip r:embed="rId4" cstate="email">
            <a:extLst>
              <a:ext uri="{28A0092B-C50C-407E-A947-70E740481C1C}">
                <a14:useLocalDpi xmlns:a14="http://schemas.microsoft.com/office/drawing/2010/main" val="0"/>
              </a:ext>
            </a:extLst>
          </a:blip>
          <a:srcRect l="54194" r="19672" b="73238"/>
          <a:stretch/>
        </p:blipFill>
        <p:spPr>
          <a:xfrm>
            <a:off x="371873" y="265991"/>
            <a:ext cx="1003423" cy="923148"/>
          </a:xfrm>
          <a:prstGeom prst="rect">
            <a:avLst/>
          </a:prstGeom>
        </p:spPr>
      </p:pic>
    </p:spTree>
    <p:extLst>
      <p:ext uri="{BB962C8B-B14F-4D97-AF65-F5344CB8AC3E}">
        <p14:creationId xmlns:p14="http://schemas.microsoft.com/office/powerpoint/2010/main" val="4114897622"/>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itle 1"/>
          <p:cNvSpPr>
            <a:spLocks noGrp="1"/>
          </p:cNvSpPr>
          <p:nvPr>
            <p:ph type="title"/>
          </p:nvPr>
        </p:nvSpPr>
        <p:spPr>
          <a:xfrm>
            <a:off x="1164394" y="299649"/>
            <a:ext cx="8077200" cy="869950"/>
          </a:xfrm>
        </p:spPr>
        <p:txBody>
          <a:bodyPr>
            <a:normAutofit/>
          </a:bodyPr>
          <a:lstStyle/>
          <a:p>
            <a:r>
              <a:rPr lang="en-US" dirty="0" smtClean="0"/>
              <a:t>Category 4 Professional showcase</a:t>
            </a:r>
            <a:endParaRPr lang="en-US" dirty="0"/>
          </a:p>
        </p:txBody>
      </p:sp>
      <p:sp>
        <p:nvSpPr>
          <p:cNvPr id="7" name="Text Placeholder 6"/>
          <p:cNvSpPr>
            <a:spLocks noGrp="1"/>
          </p:cNvSpPr>
          <p:nvPr>
            <p:ph type="body" idx="2"/>
          </p:nvPr>
        </p:nvSpPr>
        <p:spPr/>
        <p:txBody>
          <a:bodyPr>
            <a:normAutofit fontScale="85000" lnSpcReduction="10000"/>
          </a:bodyPr>
          <a:lstStyle/>
          <a:p>
            <a:r>
              <a:rPr lang="en-ZA" dirty="0"/>
              <a:t>G</a:t>
            </a:r>
            <a:r>
              <a:rPr lang="en-ZA" dirty="0" smtClean="0"/>
              <a:t>eared </a:t>
            </a:r>
            <a:r>
              <a:rPr lang="en-ZA" dirty="0"/>
              <a:t>towards vocational skills development, re-tooling and professional </a:t>
            </a:r>
            <a:r>
              <a:rPr lang="en-ZA" dirty="0" smtClean="0"/>
              <a:t>development</a:t>
            </a:r>
            <a:r>
              <a:rPr lang="en-ZA" dirty="0"/>
              <a:t>.</a:t>
            </a:r>
          </a:p>
          <a:p>
            <a:r>
              <a:rPr lang="en-ZA" dirty="0" smtClean="0"/>
              <a:t>Could </a:t>
            </a:r>
            <a:r>
              <a:rPr lang="en-ZA" dirty="0"/>
              <a:t>be offered in conjunction with </a:t>
            </a:r>
            <a:r>
              <a:rPr lang="en-ZA" dirty="0" smtClean="0"/>
              <a:t>professional </a:t>
            </a:r>
            <a:r>
              <a:rPr lang="en-ZA" dirty="0"/>
              <a:t>bodies. </a:t>
            </a:r>
            <a:endParaRPr lang="en-ZA" dirty="0" smtClean="0"/>
          </a:p>
          <a:p>
            <a:r>
              <a:rPr lang="en-ZA" dirty="0" smtClean="0"/>
              <a:t>Likely </a:t>
            </a:r>
            <a:r>
              <a:rPr lang="en-ZA" dirty="0"/>
              <a:t>to be of local interest, although some specialised topics may be globally relevant.</a:t>
            </a:r>
            <a:r>
              <a:rPr lang="en-GB" dirty="0"/>
              <a:t> </a:t>
            </a:r>
            <a:r>
              <a:rPr lang="en-ZA" dirty="0" smtClean="0"/>
              <a:t>.</a:t>
            </a:r>
            <a:r>
              <a:rPr lang="en-GB" dirty="0" smtClean="0"/>
              <a:t> </a:t>
            </a:r>
            <a:endParaRPr lang="en-US" dirty="0"/>
          </a:p>
        </p:txBody>
      </p:sp>
      <p:pic>
        <p:nvPicPr>
          <p:cNvPr id="5" name="Picture Placeholder 4" descr="cat4.png"/>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t="-8762" b="-8762"/>
          <a:stretch>
            <a:fillRect/>
          </a:stretch>
        </p:blipFill>
        <p:spPr/>
      </p:pic>
      <p:sp>
        <p:nvSpPr>
          <p:cNvPr id="6" name="TextBox 5"/>
          <p:cNvSpPr txBox="1"/>
          <p:nvPr/>
        </p:nvSpPr>
        <p:spPr>
          <a:xfrm>
            <a:off x="2362200" y="6027003"/>
            <a:ext cx="6393312" cy="830997"/>
          </a:xfrm>
          <a:prstGeom prst="rect">
            <a:avLst/>
          </a:prstGeom>
          <a:noFill/>
        </p:spPr>
        <p:txBody>
          <a:bodyPr wrap="square" rtlCol="0">
            <a:spAutoFit/>
          </a:bodyPr>
          <a:lstStyle/>
          <a:p>
            <a:r>
              <a:rPr lang="en-US" sz="1600" dirty="0" smtClean="0">
                <a:solidFill>
                  <a:schemeClr val="tx2"/>
                </a:solidFill>
              </a:rPr>
              <a:t>Moderate to high  production costs |medium to high enrollment </a:t>
            </a:r>
          </a:p>
          <a:p>
            <a:r>
              <a:rPr lang="en-US" sz="1600" dirty="0">
                <a:solidFill>
                  <a:schemeClr val="tx2"/>
                </a:solidFill>
              </a:rPr>
              <a:t>C</a:t>
            </a:r>
            <a:r>
              <a:rPr lang="en-US" sz="1600" dirty="0" smtClean="0">
                <a:solidFill>
                  <a:schemeClr val="tx2"/>
                </a:solidFill>
              </a:rPr>
              <a:t>lose curriculum ties |May attract organisational funding</a:t>
            </a:r>
          </a:p>
          <a:p>
            <a:r>
              <a:rPr lang="en-US" sz="1600" dirty="0">
                <a:solidFill>
                  <a:schemeClr val="tx2"/>
                </a:solidFill>
              </a:rPr>
              <a:t>H</a:t>
            </a:r>
            <a:r>
              <a:rPr lang="en-US" sz="1600" dirty="0" smtClean="0">
                <a:solidFill>
                  <a:schemeClr val="tx2"/>
                </a:solidFill>
              </a:rPr>
              <a:t>igh potential for pathway to credit or revenue generation</a:t>
            </a:r>
            <a:endParaRPr lang="en-US" sz="1600" dirty="0">
              <a:solidFill>
                <a:schemeClr val="tx2"/>
              </a:solidFill>
            </a:endParaRPr>
          </a:p>
        </p:txBody>
      </p:sp>
      <p:pic>
        <p:nvPicPr>
          <p:cNvPr id="8" name="Picture 7" descr="signposts.png"/>
          <p:cNvPicPr>
            <a:picLocks noChangeAspect="1"/>
          </p:cNvPicPr>
          <p:nvPr/>
        </p:nvPicPr>
        <p:blipFill rotWithShape="1">
          <a:blip r:embed="rId4" cstate="email">
            <a:extLst>
              <a:ext uri="{28A0092B-C50C-407E-A947-70E740481C1C}">
                <a14:useLocalDpi xmlns:a14="http://schemas.microsoft.com/office/drawing/2010/main" val="0"/>
              </a:ext>
            </a:extLst>
          </a:blip>
          <a:srcRect l="28153" t="28199" r="45713" b="45039"/>
          <a:stretch/>
        </p:blipFill>
        <p:spPr>
          <a:xfrm>
            <a:off x="270301" y="273050"/>
            <a:ext cx="1003423" cy="923148"/>
          </a:xfrm>
          <a:prstGeom prst="rect">
            <a:avLst/>
          </a:prstGeom>
        </p:spPr>
      </p:pic>
    </p:spTree>
    <p:extLst>
      <p:ext uri="{BB962C8B-B14F-4D97-AF65-F5344CB8AC3E}">
        <p14:creationId xmlns:p14="http://schemas.microsoft.com/office/powerpoint/2010/main" val="219593551"/>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itle 1"/>
          <p:cNvSpPr>
            <a:spLocks noGrp="1"/>
          </p:cNvSpPr>
          <p:nvPr>
            <p:ph type="title"/>
          </p:nvPr>
        </p:nvSpPr>
        <p:spPr>
          <a:xfrm>
            <a:off x="1066800" y="265991"/>
            <a:ext cx="8077200" cy="869950"/>
          </a:xfrm>
        </p:spPr>
        <p:txBody>
          <a:bodyPr>
            <a:normAutofit/>
          </a:bodyPr>
          <a:lstStyle/>
          <a:p>
            <a:r>
              <a:rPr lang="en-US" dirty="0" smtClean="0"/>
              <a:t>Category 5 Research showcase</a:t>
            </a:r>
            <a:endParaRPr lang="en-US" dirty="0"/>
          </a:p>
        </p:txBody>
      </p:sp>
      <p:sp>
        <p:nvSpPr>
          <p:cNvPr id="7" name="Text Placeholder 6"/>
          <p:cNvSpPr>
            <a:spLocks noGrp="1"/>
          </p:cNvSpPr>
          <p:nvPr>
            <p:ph type="body" idx="2"/>
          </p:nvPr>
        </p:nvSpPr>
        <p:spPr/>
        <p:txBody>
          <a:bodyPr>
            <a:normAutofit fontScale="85000" lnSpcReduction="10000"/>
          </a:bodyPr>
          <a:lstStyle/>
          <a:p>
            <a:r>
              <a:rPr lang="en-ZA" dirty="0" smtClean="0"/>
              <a:t>Showcase research or more specialised topics of interest </a:t>
            </a:r>
            <a:endParaRPr lang="en-ZA" dirty="0"/>
          </a:p>
          <a:p>
            <a:r>
              <a:rPr lang="en-ZA" dirty="0" smtClean="0"/>
              <a:t>Offered at postgraduate level and assume some background </a:t>
            </a:r>
            <a:r>
              <a:rPr lang="en-ZA" dirty="0"/>
              <a:t>in the </a:t>
            </a:r>
            <a:r>
              <a:rPr lang="en-ZA" dirty="0" smtClean="0"/>
              <a:t>topicstill </a:t>
            </a:r>
            <a:r>
              <a:rPr lang="en-ZA" dirty="0"/>
              <a:t>geared towards general or leisure learning</a:t>
            </a:r>
            <a:r>
              <a:rPr lang="en-ZA" dirty="0" smtClean="0"/>
              <a:t>.</a:t>
            </a:r>
          </a:p>
          <a:p>
            <a:r>
              <a:rPr lang="en-ZA" dirty="0" smtClean="0"/>
              <a:t>Likely </a:t>
            </a:r>
            <a:r>
              <a:rPr lang="en-ZA" dirty="0"/>
              <a:t>to have global appeal.</a:t>
            </a:r>
            <a:r>
              <a:rPr lang="en-GB" dirty="0"/>
              <a:t> </a:t>
            </a:r>
            <a:endParaRPr lang="en-US" dirty="0"/>
          </a:p>
        </p:txBody>
      </p:sp>
      <p:pic>
        <p:nvPicPr>
          <p:cNvPr id="4" name="Picture Placeholder 3" descr="cat5.png"/>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t="-7086" b="-7086"/>
          <a:stretch>
            <a:fillRect/>
          </a:stretch>
        </p:blipFill>
        <p:spPr/>
      </p:pic>
      <p:sp>
        <p:nvSpPr>
          <p:cNvPr id="5" name="TextBox 4"/>
          <p:cNvSpPr txBox="1"/>
          <p:nvPr/>
        </p:nvSpPr>
        <p:spPr>
          <a:xfrm>
            <a:off x="2362200" y="6027003"/>
            <a:ext cx="6393312" cy="584776"/>
          </a:xfrm>
          <a:prstGeom prst="rect">
            <a:avLst/>
          </a:prstGeom>
          <a:noFill/>
        </p:spPr>
        <p:txBody>
          <a:bodyPr wrap="square" rtlCol="0">
            <a:spAutoFit/>
          </a:bodyPr>
          <a:lstStyle/>
          <a:p>
            <a:r>
              <a:rPr lang="en-US" sz="1600" dirty="0" smtClean="0">
                <a:solidFill>
                  <a:schemeClr val="tx2"/>
                </a:solidFill>
              </a:rPr>
              <a:t>Moderate/high production costs | medium/high enrollment </a:t>
            </a:r>
          </a:p>
          <a:p>
            <a:r>
              <a:rPr lang="en-US" sz="1600" dirty="0">
                <a:solidFill>
                  <a:schemeClr val="tx2"/>
                </a:solidFill>
              </a:rPr>
              <a:t>L</a:t>
            </a:r>
            <a:r>
              <a:rPr lang="en-US" sz="1600" dirty="0" smtClean="0">
                <a:solidFill>
                  <a:schemeClr val="tx2"/>
                </a:solidFill>
              </a:rPr>
              <a:t>oose curriculum ties </a:t>
            </a:r>
            <a:endParaRPr lang="en-US" sz="1600" dirty="0">
              <a:solidFill>
                <a:schemeClr val="tx2"/>
              </a:solidFill>
            </a:endParaRPr>
          </a:p>
        </p:txBody>
      </p:sp>
      <p:pic>
        <p:nvPicPr>
          <p:cNvPr id="6" name="Picture 5" descr="signposts.png"/>
          <p:cNvPicPr>
            <a:picLocks noChangeAspect="1"/>
          </p:cNvPicPr>
          <p:nvPr/>
        </p:nvPicPr>
        <p:blipFill rotWithShape="1">
          <a:blip r:embed="rId4" cstate="email">
            <a:extLst>
              <a:ext uri="{28A0092B-C50C-407E-A947-70E740481C1C}">
                <a14:useLocalDpi xmlns:a14="http://schemas.microsoft.com/office/drawing/2010/main" val="0"/>
              </a:ext>
            </a:extLst>
          </a:blip>
          <a:srcRect t="27416" r="73866" b="45822"/>
          <a:stretch/>
        </p:blipFill>
        <p:spPr>
          <a:xfrm>
            <a:off x="205859" y="212793"/>
            <a:ext cx="1003423" cy="923148"/>
          </a:xfrm>
          <a:prstGeom prst="rect">
            <a:avLst/>
          </a:prstGeom>
        </p:spPr>
      </p:pic>
    </p:spTree>
    <p:extLst>
      <p:ext uri="{BB962C8B-B14F-4D97-AF65-F5344CB8AC3E}">
        <p14:creationId xmlns:p14="http://schemas.microsoft.com/office/powerpoint/2010/main" val="428592808"/>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itle 1"/>
          <p:cNvSpPr>
            <a:spLocks noGrp="1"/>
          </p:cNvSpPr>
          <p:nvPr>
            <p:ph type="title"/>
          </p:nvPr>
        </p:nvSpPr>
        <p:spPr>
          <a:xfrm>
            <a:off x="1066800" y="265991"/>
            <a:ext cx="8077200" cy="869950"/>
          </a:xfrm>
        </p:spPr>
        <p:txBody>
          <a:bodyPr>
            <a:normAutofit/>
          </a:bodyPr>
          <a:lstStyle/>
          <a:p>
            <a:r>
              <a:rPr lang="en-US" dirty="0" smtClean="0"/>
              <a:t>Category 5 Research showcase</a:t>
            </a:r>
            <a:endParaRPr lang="en-US" dirty="0"/>
          </a:p>
        </p:txBody>
      </p:sp>
      <p:sp>
        <p:nvSpPr>
          <p:cNvPr id="7" name="Text Placeholder 6"/>
          <p:cNvSpPr>
            <a:spLocks noGrp="1"/>
          </p:cNvSpPr>
          <p:nvPr>
            <p:ph type="body" idx="2"/>
          </p:nvPr>
        </p:nvSpPr>
        <p:spPr/>
        <p:txBody>
          <a:bodyPr>
            <a:normAutofit fontScale="85000" lnSpcReduction="10000"/>
          </a:bodyPr>
          <a:lstStyle/>
          <a:p>
            <a:r>
              <a:rPr lang="en-ZA" dirty="0" smtClean="0"/>
              <a:t>Showcase research or more specialised topics of interest </a:t>
            </a:r>
            <a:endParaRPr lang="en-ZA" dirty="0"/>
          </a:p>
          <a:p>
            <a:r>
              <a:rPr lang="en-ZA" dirty="0" smtClean="0"/>
              <a:t>Offered at postgraduate level and assume some background </a:t>
            </a:r>
            <a:r>
              <a:rPr lang="en-ZA" dirty="0"/>
              <a:t>in the </a:t>
            </a:r>
            <a:r>
              <a:rPr lang="en-ZA" dirty="0" smtClean="0"/>
              <a:t>topicstill </a:t>
            </a:r>
            <a:r>
              <a:rPr lang="en-ZA" dirty="0"/>
              <a:t>geared towards general or leisure learning</a:t>
            </a:r>
            <a:r>
              <a:rPr lang="en-ZA" dirty="0" smtClean="0"/>
              <a:t>.</a:t>
            </a:r>
          </a:p>
          <a:p>
            <a:r>
              <a:rPr lang="en-ZA" dirty="0" smtClean="0"/>
              <a:t>Likely </a:t>
            </a:r>
            <a:r>
              <a:rPr lang="en-ZA" dirty="0"/>
              <a:t>to have global appeal.</a:t>
            </a:r>
            <a:r>
              <a:rPr lang="en-GB" dirty="0"/>
              <a:t> </a:t>
            </a:r>
            <a:endParaRPr lang="en-US" dirty="0"/>
          </a:p>
        </p:txBody>
      </p:sp>
      <p:sp>
        <p:nvSpPr>
          <p:cNvPr id="5" name="TextBox 4"/>
          <p:cNvSpPr txBox="1"/>
          <p:nvPr/>
        </p:nvSpPr>
        <p:spPr>
          <a:xfrm>
            <a:off x="2362200" y="6027003"/>
            <a:ext cx="6393312" cy="584776"/>
          </a:xfrm>
          <a:prstGeom prst="rect">
            <a:avLst/>
          </a:prstGeom>
          <a:noFill/>
        </p:spPr>
        <p:txBody>
          <a:bodyPr wrap="square" rtlCol="0">
            <a:spAutoFit/>
          </a:bodyPr>
          <a:lstStyle/>
          <a:p>
            <a:r>
              <a:rPr lang="en-US" sz="1600" dirty="0" smtClean="0">
                <a:solidFill>
                  <a:schemeClr val="tx2"/>
                </a:solidFill>
              </a:rPr>
              <a:t>Moderate/high production costs | medium/high enrollment </a:t>
            </a:r>
          </a:p>
          <a:p>
            <a:r>
              <a:rPr lang="en-US" sz="1600" dirty="0">
                <a:solidFill>
                  <a:schemeClr val="tx2"/>
                </a:solidFill>
              </a:rPr>
              <a:t>L</a:t>
            </a:r>
            <a:r>
              <a:rPr lang="en-US" sz="1600" dirty="0" smtClean="0">
                <a:solidFill>
                  <a:schemeClr val="tx2"/>
                </a:solidFill>
              </a:rPr>
              <a:t>oose curriculum ties </a:t>
            </a:r>
            <a:endParaRPr lang="en-US" sz="1600" dirty="0">
              <a:solidFill>
                <a:schemeClr val="tx2"/>
              </a:solidFill>
            </a:endParaRPr>
          </a:p>
        </p:txBody>
      </p:sp>
      <p:pic>
        <p:nvPicPr>
          <p:cNvPr id="6" name="Picture 5" descr="signposts.png"/>
          <p:cNvPicPr>
            <a:picLocks noChangeAspect="1"/>
          </p:cNvPicPr>
          <p:nvPr/>
        </p:nvPicPr>
        <p:blipFill rotWithShape="1">
          <a:blip r:embed="rId3" cstate="email">
            <a:extLst>
              <a:ext uri="{28A0092B-C50C-407E-A947-70E740481C1C}">
                <a14:useLocalDpi xmlns:a14="http://schemas.microsoft.com/office/drawing/2010/main" val="0"/>
              </a:ext>
            </a:extLst>
          </a:blip>
          <a:srcRect t="27416" r="73866" b="45822"/>
          <a:stretch/>
        </p:blipFill>
        <p:spPr>
          <a:xfrm>
            <a:off x="205859" y="212793"/>
            <a:ext cx="1003423" cy="923148"/>
          </a:xfrm>
          <a:prstGeom prst="rect">
            <a:avLst/>
          </a:prstGeom>
        </p:spPr>
      </p:pic>
      <p:pic>
        <p:nvPicPr>
          <p:cNvPr id="9" name="Content Placeholder 8" descr="FLpic.png"/>
          <p:cNvPicPr>
            <a:picLocks noGrp="1" noChangeAspect="1"/>
          </p:cNvPicPr>
          <p:nvPr>
            <p:ph sz="quarter" idx="1"/>
          </p:nvPr>
        </p:nvPicPr>
        <p:blipFill>
          <a:blip r:embed="rId4">
            <a:extLst>
              <a:ext uri="{28A0092B-C50C-407E-A947-70E740481C1C}">
                <a14:useLocalDpi xmlns:a14="http://schemas.microsoft.com/office/drawing/2010/main" val="0"/>
              </a:ext>
            </a:extLst>
          </a:blip>
          <a:srcRect l="-14368" r="-14368"/>
          <a:stretch>
            <a:fillRect/>
          </a:stretch>
        </p:blipFill>
        <p:spPr>
          <a:xfrm>
            <a:off x="2362200" y="1612573"/>
            <a:ext cx="6393312" cy="4414430"/>
          </a:xfrm>
        </p:spPr>
      </p:pic>
    </p:spTree>
    <p:extLst>
      <p:ext uri="{BB962C8B-B14F-4D97-AF65-F5344CB8AC3E}">
        <p14:creationId xmlns:p14="http://schemas.microsoft.com/office/powerpoint/2010/main" val="2340628463"/>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descr="MOOC_infographic3.jpg"/>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flipH="1">
            <a:off x="373" y="-4721"/>
            <a:ext cx="6174329" cy="532563"/>
          </a:xfrm>
          <a:prstGeom prst="rect">
            <a:avLst/>
          </a:prstGeom>
        </p:spPr>
      </p:pic>
      <p:pic>
        <p:nvPicPr>
          <p:cNvPr id="22" name="Picture 21" descr="MOOC_infographic3.jpg"/>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flipH="1">
            <a:off x="359853" y="-20097"/>
            <a:ext cx="8784147" cy="507071"/>
          </a:xfrm>
          <a:prstGeom prst="rect">
            <a:avLst/>
          </a:prstGeom>
        </p:spPr>
      </p:pic>
      <p:pic>
        <p:nvPicPr>
          <p:cNvPr id="3" name="Picture 2" descr="MOOC_infographic3.jpg"/>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0" y="457200"/>
            <a:ext cx="9144000" cy="6400800"/>
          </a:xfrm>
          <a:prstGeom prst="rect">
            <a:avLst/>
          </a:prstGeom>
        </p:spPr>
      </p:pic>
      <p:pic>
        <p:nvPicPr>
          <p:cNvPr id="23" name="Picture 22" descr="MOOC_infographic3.jpg"/>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flipV="1">
            <a:off x="6704900" y="53121"/>
            <a:ext cx="2439100" cy="532563"/>
          </a:xfrm>
          <a:prstGeom prst="rect">
            <a:avLst/>
          </a:prstGeom>
        </p:spPr>
      </p:pic>
      <p:pic>
        <p:nvPicPr>
          <p:cNvPr id="24" name="Picture 23" descr="MOOC_infographic3.jpg"/>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flipV="1">
            <a:off x="4104994" y="-22489"/>
            <a:ext cx="1579277" cy="532563"/>
          </a:xfrm>
          <a:prstGeom prst="rect">
            <a:avLst/>
          </a:prstGeom>
        </p:spPr>
      </p:pic>
      <p:pic>
        <p:nvPicPr>
          <p:cNvPr id="25" name="Picture 24" descr="MOOC_infographic3.jpg"/>
          <p:cNvPicPr>
            <a:picLocks noChangeAspect="1"/>
          </p:cNvPicPr>
          <p:nvPr/>
        </p:nvPicPr>
        <p:blipFill rotWithShape="1">
          <a:blip r:embed="rId7" cstate="print">
            <a:extLst>
              <a:ext uri="{28A0092B-C50C-407E-A947-70E740481C1C}">
                <a14:useLocalDpi xmlns:a14="http://schemas.microsoft.com/office/drawing/2010/main"/>
              </a:ext>
            </a:extLst>
          </a:blip>
          <a:srcRect t="-19952"/>
          <a:stretch/>
        </p:blipFill>
        <p:spPr>
          <a:xfrm flipV="1">
            <a:off x="2825897" y="-2"/>
            <a:ext cx="1701564" cy="690174"/>
          </a:xfrm>
          <a:prstGeom prst="rect">
            <a:avLst/>
          </a:prstGeom>
        </p:spPr>
      </p:pic>
      <p:pic>
        <p:nvPicPr>
          <p:cNvPr id="26" name="Picture 25" descr="MOOC_infographic3.jpg"/>
          <p:cNvPicPr>
            <a:picLocks noChangeAspect="1"/>
          </p:cNvPicPr>
          <p:nvPr/>
        </p:nvPicPr>
        <p:blipFill rotWithShape="1">
          <a:blip r:embed="rId8" cstate="print">
            <a:extLst>
              <a:ext uri="{28A0092B-C50C-407E-A947-70E740481C1C}">
                <a14:useLocalDpi xmlns:a14="http://schemas.microsoft.com/office/drawing/2010/main"/>
              </a:ext>
            </a:extLst>
          </a:blip>
          <a:srcRect/>
          <a:stretch/>
        </p:blipFill>
        <p:spPr>
          <a:xfrm flipV="1">
            <a:off x="1870364" y="-22488"/>
            <a:ext cx="1029475" cy="509462"/>
          </a:xfrm>
          <a:prstGeom prst="rect">
            <a:avLst/>
          </a:prstGeom>
        </p:spPr>
      </p:pic>
      <p:sp>
        <p:nvSpPr>
          <p:cNvPr id="2" name="Rectangle 1"/>
          <p:cNvSpPr/>
          <p:nvPr/>
        </p:nvSpPr>
        <p:spPr>
          <a:xfrm>
            <a:off x="7060676" y="3039848"/>
            <a:ext cx="1234911" cy="972507"/>
          </a:xfrm>
          <a:prstGeom prst="rect">
            <a:avLst/>
          </a:prstGeom>
          <a:solidFill>
            <a:srgbClr val="DBDFE0"/>
          </a:solidFill>
          <a:ln>
            <a:noFill/>
          </a:ln>
          <a:effectLst>
            <a:outerShdw blurRad="50800" dist="50800" dir="5400000" algn="ctr" rotWithShape="0">
              <a:srgbClr val="DBDFE0"/>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sp>
        <p:nvSpPr>
          <p:cNvPr id="16" name="Rectangle 15"/>
          <p:cNvSpPr/>
          <p:nvPr/>
        </p:nvSpPr>
        <p:spPr>
          <a:xfrm>
            <a:off x="5719204" y="3235588"/>
            <a:ext cx="813571" cy="972507"/>
          </a:xfrm>
          <a:prstGeom prst="rect">
            <a:avLst/>
          </a:prstGeom>
          <a:solidFill>
            <a:srgbClr val="DBDFE0"/>
          </a:solidFill>
          <a:ln>
            <a:noFill/>
          </a:ln>
          <a:effectLst>
            <a:outerShdw blurRad="50800" dist="50800" dir="5400000" algn="ctr" rotWithShape="0">
              <a:srgbClr val="DBDFE0"/>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sp>
        <p:nvSpPr>
          <p:cNvPr id="17" name="Rectangle 16"/>
          <p:cNvSpPr/>
          <p:nvPr/>
        </p:nvSpPr>
        <p:spPr>
          <a:xfrm>
            <a:off x="5361131" y="2922309"/>
            <a:ext cx="813571" cy="710569"/>
          </a:xfrm>
          <a:prstGeom prst="rect">
            <a:avLst/>
          </a:prstGeom>
          <a:solidFill>
            <a:srgbClr val="DBDFE0"/>
          </a:solidFill>
          <a:ln>
            <a:noFill/>
          </a:ln>
          <a:effectLst>
            <a:outerShdw blurRad="50800" dist="50800" dir="5400000" algn="ctr" rotWithShape="0">
              <a:srgbClr val="DBDFE0"/>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sp>
        <p:nvSpPr>
          <p:cNvPr id="18" name="Rectangle 17"/>
          <p:cNvSpPr/>
          <p:nvPr/>
        </p:nvSpPr>
        <p:spPr>
          <a:xfrm>
            <a:off x="4582179" y="2762055"/>
            <a:ext cx="700977" cy="633078"/>
          </a:xfrm>
          <a:prstGeom prst="rect">
            <a:avLst/>
          </a:prstGeom>
          <a:solidFill>
            <a:srgbClr val="DBDFE0"/>
          </a:solidFill>
          <a:ln>
            <a:noFill/>
          </a:ln>
          <a:effectLst>
            <a:outerShdw blurRad="50800" dist="50800" dir="5400000" algn="ctr" rotWithShape="0">
              <a:srgbClr val="DBDFE0"/>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pic>
        <p:nvPicPr>
          <p:cNvPr id="19" name="Picture 18" descr="signposts.png"/>
          <p:cNvPicPr>
            <a:picLocks noChangeAspect="1"/>
          </p:cNvPicPr>
          <p:nvPr/>
        </p:nvPicPr>
        <p:blipFill rotWithShape="1">
          <a:blip r:embed="rId9" cstate="print">
            <a:extLst>
              <a:ext uri="{28A0092B-C50C-407E-A947-70E740481C1C}">
                <a14:useLocalDpi xmlns:a14="http://schemas.microsoft.com/office/drawing/2010/main"/>
              </a:ext>
            </a:extLst>
          </a:blip>
          <a:srcRect/>
          <a:stretch/>
        </p:blipFill>
        <p:spPr>
          <a:xfrm>
            <a:off x="7463041" y="3308256"/>
            <a:ext cx="868307" cy="798841"/>
          </a:xfrm>
          <a:prstGeom prst="rect">
            <a:avLst/>
          </a:prstGeom>
        </p:spPr>
      </p:pic>
      <p:pic>
        <p:nvPicPr>
          <p:cNvPr id="20" name="Picture 19" descr="signposts.png"/>
          <p:cNvPicPr>
            <a:picLocks noChangeAspect="1"/>
          </p:cNvPicPr>
          <p:nvPr/>
        </p:nvPicPr>
        <p:blipFill rotWithShape="1">
          <a:blip r:embed="rId10" cstate="print">
            <a:extLst>
              <a:ext uri="{28A0092B-C50C-407E-A947-70E740481C1C}">
                <a14:useLocalDpi xmlns:a14="http://schemas.microsoft.com/office/drawing/2010/main"/>
              </a:ext>
            </a:extLst>
          </a:blip>
          <a:srcRect/>
          <a:stretch/>
        </p:blipFill>
        <p:spPr>
          <a:xfrm>
            <a:off x="5836293" y="3398187"/>
            <a:ext cx="891558" cy="820232"/>
          </a:xfrm>
          <a:prstGeom prst="rect">
            <a:avLst/>
          </a:prstGeom>
        </p:spPr>
      </p:pic>
      <p:pic>
        <p:nvPicPr>
          <p:cNvPr id="27" name="Picture 26" descr="signposts.png"/>
          <p:cNvPicPr>
            <a:picLocks noChangeAspect="1"/>
          </p:cNvPicPr>
          <p:nvPr/>
        </p:nvPicPr>
        <p:blipFill rotWithShape="1">
          <a:blip r:embed="rId11" cstate="print">
            <a:extLst>
              <a:ext uri="{28A0092B-C50C-407E-A947-70E740481C1C}">
                <a14:useLocalDpi xmlns:a14="http://schemas.microsoft.com/office/drawing/2010/main"/>
              </a:ext>
            </a:extLst>
          </a:blip>
          <a:srcRect/>
          <a:stretch/>
        </p:blipFill>
        <p:spPr>
          <a:xfrm>
            <a:off x="5468501" y="2746884"/>
            <a:ext cx="878046" cy="807801"/>
          </a:xfrm>
          <a:prstGeom prst="rect">
            <a:avLst/>
          </a:prstGeom>
        </p:spPr>
      </p:pic>
      <p:pic>
        <p:nvPicPr>
          <p:cNvPr id="28" name="Picture 27" descr="signposts.png"/>
          <p:cNvPicPr>
            <a:picLocks noChangeAspect="1"/>
          </p:cNvPicPr>
          <p:nvPr/>
        </p:nvPicPr>
        <p:blipFill rotWithShape="1">
          <a:blip r:embed="rId12" cstate="print">
            <a:extLst>
              <a:ext uri="{28A0092B-C50C-407E-A947-70E740481C1C}">
                <a14:useLocalDpi xmlns:a14="http://schemas.microsoft.com/office/drawing/2010/main"/>
              </a:ext>
            </a:extLst>
          </a:blip>
          <a:srcRect/>
          <a:stretch/>
        </p:blipFill>
        <p:spPr>
          <a:xfrm>
            <a:off x="4332950" y="2704329"/>
            <a:ext cx="895657" cy="824004"/>
          </a:xfrm>
          <a:prstGeom prst="rect">
            <a:avLst/>
          </a:prstGeom>
        </p:spPr>
      </p:pic>
      <p:pic>
        <p:nvPicPr>
          <p:cNvPr id="29" name="Picture 28" descr="signposts.png"/>
          <p:cNvPicPr>
            <a:picLocks noChangeAspect="1"/>
          </p:cNvPicPr>
          <p:nvPr/>
        </p:nvPicPr>
        <p:blipFill rotWithShape="1">
          <a:blip r:embed="rId13" cstate="print">
            <a:extLst>
              <a:ext uri="{28A0092B-C50C-407E-A947-70E740481C1C}">
                <a14:useLocalDpi xmlns:a14="http://schemas.microsoft.com/office/drawing/2010/main"/>
              </a:ext>
            </a:extLst>
          </a:blip>
          <a:srcRect/>
          <a:stretch/>
        </p:blipFill>
        <p:spPr>
          <a:xfrm>
            <a:off x="6923624" y="2824291"/>
            <a:ext cx="837512" cy="770510"/>
          </a:xfrm>
          <a:prstGeom prst="rect">
            <a:avLst/>
          </a:prstGeom>
        </p:spPr>
      </p:pic>
    </p:spTree>
    <p:extLst>
      <p:ext uri="{BB962C8B-B14F-4D97-AF65-F5344CB8AC3E}">
        <p14:creationId xmlns:p14="http://schemas.microsoft.com/office/powerpoint/2010/main" val="2518514913"/>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OOC_infographic2b.jpg"/>
          <p:cNvPicPr>
            <a:picLocks noChangeAspect="1"/>
          </p:cNvPicPr>
          <p:nvPr/>
        </p:nvPicPr>
        <p:blipFill rotWithShape="1">
          <a:blip r:embed="rId3" cstate="email">
            <a:extLst>
              <a:ext uri="{28A0092B-C50C-407E-A947-70E740481C1C}">
                <a14:useLocalDpi xmlns:a14="http://schemas.microsoft.com/office/drawing/2010/main" val="0"/>
              </a:ext>
            </a:extLst>
          </a:blip>
          <a:srcRect/>
          <a:stretch/>
        </p:blipFill>
        <p:spPr>
          <a:xfrm>
            <a:off x="0" y="0"/>
            <a:ext cx="9144000" cy="6591897"/>
          </a:xfrm>
          <a:prstGeom prst="rect">
            <a:avLst/>
          </a:prstGeom>
        </p:spPr>
      </p:pic>
      <p:sp>
        <p:nvSpPr>
          <p:cNvPr id="5" name="TextBox 4"/>
          <p:cNvSpPr txBox="1"/>
          <p:nvPr/>
        </p:nvSpPr>
        <p:spPr>
          <a:xfrm>
            <a:off x="3171943" y="2806612"/>
            <a:ext cx="3636653" cy="523220"/>
          </a:xfrm>
          <a:prstGeom prst="rect">
            <a:avLst/>
          </a:prstGeom>
          <a:noFill/>
        </p:spPr>
        <p:txBody>
          <a:bodyPr wrap="square" rtlCol="0">
            <a:spAutoFit/>
          </a:bodyPr>
          <a:lstStyle/>
          <a:p>
            <a:r>
              <a:rPr lang="en-US" sz="1400" dirty="0" smtClean="0"/>
              <a:t>Course </a:t>
            </a:r>
            <a:r>
              <a:rPr lang="en-US" sz="1400" dirty="0"/>
              <a:t>offered simultaneously </a:t>
            </a:r>
            <a:r>
              <a:rPr lang="en-US" sz="1400" dirty="0" smtClean="0"/>
              <a:t>as a formal and as a open course.</a:t>
            </a:r>
            <a:endParaRPr lang="en-US" sz="1400" dirty="0"/>
          </a:p>
        </p:txBody>
      </p:sp>
      <p:sp>
        <p:nvSpPr>
          <p:cNvPr id="6" name="TextBox 5"/>
          <p:cNvSpPr txBox="1"/>
          <p:nvPr/>
        </p:nvSpPr>
        <p:spPr>
          <a:xfrm>
            <a:off x="3171942" y="3519027"/>
            <a:ext cx="3996560" cy="307777"/>
          </a:xfrm>
          <a:prstGeom prst="rect">
            <a:avLst/>
          </a:prstGeom>
          <a:noFill/>
        </p:spPr>
        <p:txBody>
          <a:bodyPr wrap="square" rtlCol="0">
            <a:spAutoFit/>
          </a:bodyPr>
          <a:lstStyle/>
          <a:p>
            <a:r>
              <a:rPr lang="en-US" sz="1400" dirty="0" smtClean="0"/>
              <a:t>Small private open course nested inside a MOOC</a:t>
            </a:r>
            <a:endParaRPr lang="en-US" sz="1400" dirty="0"/>
          </a:p>
        </p:txBody>
      </p:sp>
      <p:sp>
        <p:nvSpPr>
          <p:cNvPr id="7" name="TextBox 6"/>
          <p:cNvSpPr txBox="1"/>
          <p:nvPr/>
        </p:nvSpPr>
        <p:spPr>
          <a:xfrm>
            <a:off x="3171943" y="4311697"/>
            <a:ext cx="3791128" cy="523220"/>
          </a:xfrm>
          <a:prstGeom prst="rect">
            <a:avLst/>
          </a:prstGeom>
          <a:noFill/>
        </p:spPr>
        <p:txBody>
          <a:bodyPr wrap="square" rtlCol="0">
            <a:spAutoFit/>
          </a:bodyPr>
          <a:lstStyle/>
          <a:p>
            <a:r>
              <a:rPr lang="en-US" sz="1400" dirty="0" smtClean="0"/>
              <a:t>Massive Online Course: formal course inspired by MOOC pedagogy</a:t>
            </a:r>
            <a:endParaRPr lang="en-US" sz="1400" dirty="0"/>
          </a:p>
        </p:txBody>
      </p:sp>
      <p:sp>
        <p:nvSpPr>
          <p:cNvPr id="8" name="TextBox 7"/>
          <p:cNvSpPr txBox="1"/>
          <p:nvPr/>
        </p:nvSpPr>
        <p:spPr>
          <a:xfrm>
            <a:off x="3171942" y="5062629"/>
            <a:ext cx="3636653" cy="523220"/>
          </a:xfrm>
          <a:prstGeom prst="rect">
            <a:avLst/>
          </a:prstGeom>
          <a:noFill/>
        </p:spPr>
        <p:txBody>
          <a:bodyPr wrap="square" rtlCol="0">
            <a:spAutoFit/>
          </a:bodyPr>
          <a:lstStyle/>
          <a:p>
            <a:r>
              <a:rPr lang="en-US" sz="1400" dirty="0" smtClean="0"/>
              <a:t>Students in a course taking a MOOC with added local support and additional material</a:t>
            </a:r>
            <a:endParaRPr lang="en-US" sz="1400" dirty="0"/>
          </a:p>
        </p:txBody>
      </p:sp>
      <p:sp>
        <p:nvSpPr>
          <p:cNvPr id="9" name="TextBox 8"/>
          <p:cNvSpPr txBox="1"/>
          <p:nvPr/>
        </p:nvSpPr>
        <p:spPr>
          <a:xfrm>
            <a:off x="3171942" y="2093826"/>
            <a:ext cx="3636653" cy="307777"/>
          </a:xfrm>
          <a:prstGeom prst="rect">
            <a:avLst/>
          </a:prstGeom>
          <a:noFill/>
        </p:spPr>
        <p:txBody>
          <a:bodyPr wrap="square" rtlCol="0">
            <a:spAutoFit/>
          </a:bodyPr>
          <a:lstStyle/>
          <a:p>
            <a:r>
              <a:rPr lang="en-US" sz="1400" dirty="0" smtClean="0"/>
              <a:t>Massive Open Online Course</a:t>
            </a:r>
            <a:endParaRPr lang="en-US" sz="1400" dirty="0"/>
          </a:p>
        </p:txBody>
      </p:sp>
      <p:sp>
        <p:nvSpPr>
          <p:cNvPr id="10" name="TextBox 9"/>
          <p:cNvSpPr txBox="1"/>
          <p:nvPr/>
        </p:nvSpPr>
        <p:spPr>
          <a:xfrm>
            <a:off x="3171944" y="1389714"/>
            <a:ext cx="3098228" cy="523220"/>
          </a:xfrm>
          <a:prstGeom prst="rect">
            <a:avLst/>
          </a:prstGeom>
          <a:noFill/>
        </p:spPr>
        <p:txBody>
          <a:bodyPr wrap="square" rtlCol="0">
            <a:spAutoFit/>
          </a:bodyPr>
          <a:lstStyle/>
          <a:p>
            <a:r>
              <a:rPr lang="en-US" sz="1400" dirty="0" smtClean="0"/>
              <a:t>Formal course with lectures and support.</a:t>
            </a:r>
            <a:endParaRPr lang="en-US" sz="1400" dirty="0"/>
          </a:p>
        </p:txBody>
      </p:sp>
    </p:spTree>
    <p:extLst>
      <p:ext uri="{BB962C8B-B14F-4D97-AF65-F5344CB8AC3E}">
        <p14:creationId xmlns:p14="http://schemas.microsoft.com/office/powerpoint/2010/main" val="2381890956"/>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dirty="0" smtClean="0"/>
              <a:t>Wrapped MOOCs at UCT</a:t>
            </a:r>
            <a:endParaRPr lang="en-ZA"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3192857421"/>
              </p:ext>
            </p:extLst>
          </p:nvPr>
        </p:nvGraphicFramePr>
        <p:xfrm>
          <a:off x="612648" y="1710085"/>
          <a:ext cx="8163746" cy="4334106"/>
        </p:xfrm>
        <a:graphic>
          <a:graphicData uri="http://schemas.openxmlformats.org/drawingml/2006/table">
            <a:tbl>
              <a:tblPr firstRow="1" firstCol="1" bandRow="1">
                <a:tableStyleId>{5C22544A-7EE6-4342-B048-85BDC9FD1C3A}</a:tableStyleId>
              </a:tblPr>
              <a:tblGrid>
                <a:gridCol w="3033442"/>
                <a:gridCol w="5130304"/>
              </a:tblGrid>
              <a:tr h="186258">
                <a:tc>
                  <a:txBody>
                    <a:bodyPr/>
                    <a:lstStyle/>
                    <a:p>
                      <a:pPr>
                        <a:lnSpc>
                          <a:spcPct val="115000"/>
                        </a:lnSpc>
                        <a:spcAft>
                          <a:spcPts val="0"/>
                        </a:spcAft>
                      </a:pPr>
                      <a:r>
                        <a:rPr lang="en-ZA" sz="1400" dirty="0">
                          <a:effectLst/>
                        </a:rPr>
                        <a:t>Time</a:t>
                      </a:r>
                      <a:endParaRPr lang="en-ZA" sz="1400" dirty="0">
                        <a:effectLst/>
                        <a:latin typeface="Calibri"/>
                        <a:ea typeface="Calibri"/>
                        <a:cs typeface="Times New Roman"/>
                      </a:endParaRPr>
                    </a:p>
                  </a:txBody>
                  <a:tcPr marL="66258" marR="66258" marT="0" marB="0"/>
                </a:tc>
                <a:tc>
                  <a:txBody>
                    <a:bodyPr/>
                    <a:lstStyle/>
                    <a:p>
                      <a:pPr>
                        <a:lnSpc>
                          <a:spcPct val="115000"/>
                        </a:lnSpc>
                        <a:spcAft>
                          <a:spcPts val="0"/>
                        </a:spcAft>
                      </a:pPr>
                      <a:r>
                        <a:rPr lang="en-ZA" sz="1400">
                          <a:effectLst/>
                        </a:rPr>
                        <a:t>Topic</a:t>
                      </a:r>
                      <a:endParaRPr lang="en-ZA" sz="1400">
                        <a:effectLst/>
                        <a:latin typeface="Calibri"/>
                        <a:ea typeface="Calibri"/>
                        <a:cs typeface="Times New Roman"/>
                      </a:endParaRPr>
                    </a:p>
                  </a:txBody>
                  <a:tcPr marL="66258" marR="66258" marT="0" marB="0"/>
                </a:tc>
              </a:tr>
              <a:tr h="558775">
                <a:tc>
                  <a:txBody>
                    <a:bodyPr/>
                    <a:lstStyle/>
                    <a:p>
                      <a:pPr>
                        <a:lnSpc>
                          <a:spcPct val="115000"/>
                        </a:lnSpc>
                        <a:spcAft>
                          <a:spcPts val="0"/>
                        </a:spcAft>
                      </a:pPr>
                      <a:r>
                        <a:rPr lang="en-ZA" sz="1400" dirty="0">
                          <a:effectLst/>
                        </a:rPr>
                        <a:t>Group meets every -Monday for 5 </a:t>
                      </a:r>
                      <a:r>
                        <a:rPr lang="en-ZA" sz="1400" dirty="0" smtClean="0">
                          <a:effectLst/>
                        </a:rPr>
                        <a:t>weeks</a:t>
                      </a:r>
                      <a:endParaRPr lang="en-ZA" sz="1400" dirty="0">
                        <a:effectLst/>
                        <a:latin typeface="Calibri"/>
                        <a:ea typeface="Calibri"/>
                        <a:cs typeface="Times New Roman"/>
                      </a:endParaRPr>
                    </a:p>
                  </a:txBody>
                  <a:tcPr marL="66258" marR="66258" marT="0" marB="0"/>
                </a:tc>
                <a:tc>
                  <a:txBody>
                    <a:bodyPr/>
                    <a:lstStyle/>
                    <a:p>
                      <a:pPr>
                        <a:lnSpc>
                          <a:spcPct val="115000"/>
                        </a:lnSpc>
                        <a:spcAft>
                          <a:spcPts val="0"/>
                        </a:spcAft>
                      </a:pPr>
                      <a:r>
                        <a:rPr lang="en-ZA" sz="1400" dirty="0">
                          <a:effectLst/>
                        </a:rPr>
                        <a:t>Critical Thinking in Global Challenges</a:t>
                      </a:r>
                    </a:p>
                    <a:p>
                      <a:pPr>
                        <a:lnSpc>
                          <a:spcPct val="115000"/>
                        </a:lnSpc>
                        <a:spcAft>
                          <a:spcPts val="0"/>
                        </a:spcAft>
                      </a:pPr>
                      <a:r>
                        <a:rPr lang="en-ZA" sz="1400" u="sng" dirty="0">
                          <a:effectLst/>
                          <a:hlinkClick r:id="rId2"/>
                        </a:rPr>
                        <a:t>https://</a:t>
                      </a:r>
                      <a:r>
                        <a:rPr lang="en-ZA" sz="1400" u="sng" dirty="0" smtClean="0">
                          <a:effectLst/>
                          <a:hlinkClick r:id="rId2"/>
                        </a:rPr>
                        <a:t>www.coursera.org/course/criticalthinking</a:t>
                      </a:r>
                      <a:r>
                        <a:rPr lang="en-ZA" sz="1400" dirty="0">
                          <a:effectLst/>
                        </a:rPr>
                        <a:t> </a:t>
                      </a:r>
                      <a:endParaRPr lang="en-ZA" sz="1400" dirty="0">
                        <a:effectLst/>
                        <a:latin typeface="Calibri"/>
                        <a:ea typeface="Calibri"/>
                        <a:cs typeface="Times New Roman"/>
                      </a:endParaRPr>
                    </a:p>
                  </a:txBody>
                  <a:tcPr marL="66258" marR="66258" marT="0" marB="0"/>
                </a:tc>
              </a:tr>
              <a:tr h="558775">
                <a:tc>
                  <a:txBody>
                    <a:bodyPr/>
                    <a:lstStyle/>
                    <a:p>
                      <a:pPr>
                        <a:lnSpc>
                          <a:spcPct val="115000"/>
                        </a:lnSpc>
                        <a:spcAft>
                          <a:spcPts val="0"/>
                        </a:spcAft>
                      </a:pPr>
                      <a:r>
                        <a:rPr lang="en-ZA" sz="1400" dirty="0">
                          <a:effectLst/>
                        </a:rPr>
                        <a:t>Group meets every -Thursday for 5 </a:t>
                      </a:r>
                      <a:r>
                        <a:rPr lang="en-ZA" sz="1400" dirty="0" smtClean="0">
                          <a:effectLst/>
                        </a:rPr>
                        <a:t>weeks</a:t>
                      </a:r>
                      <a:r>
                        <a:rPr lang="en-ZA" sz="1400" dirty="0">
                          <a:effectLst/>
                        </a:rPr>
                        <a:t> </a:t>
                      </a:r>
                      <a:endParaRPr lang="en-ZA" sz="1400" dirty="0">
                        <a:effectLst/>
                        <a:latin typeface="Calibri"/>
                        <a:ea typeface="Calibri"/>
                        <a:cs typeface="Times New Roman"/>
                      </a:endParaRPr>
                    </a:p>
                  </a:txBody>
                  <a:tcPr marL="66258" marR="66258" marT="0" marB="0"/>
                </a:tc>
                <a:tc>
                  <a:txBody>
                    <a:bodyPr/>
                    <a:lstStyle/>
                    <a:p>
                      <a:pPr>
                        <a:lnSpc>
                          <a:spcPct val="115000"/>
                        </a:lnSpc>
                        <a:spcAft>
                          <a:spcPts val="0"/>
                        </a:spcAft>
                      </a:pPr>
                      <a:r>
                        <a:rPr lang="en-ZA" sz="1400" dirty="0">
                          <a:effectLst/>
                        </a:rPr>
                        <a:t>Principles of Written English</a:t>
                      </a:r>
                    </a:p>
                    <a:p>
                      <a:pPr>
                        <a:lnSpc>
                          <a:spcPct val="115000"/>
                        </a:lnSpc>
                        <a:spcAft>
                          <a:spcPts val="0"/>
                        </a:spcAft>
                      </a:pPr>
                      <a:r>
                        <a:rPr lang="en-ZA" sz="1400" u="sng" dirty="0">
                          <a:effectLst/>
                          <a:hlinkClick r:id="rId3"/>
                        </a:rPr>
                        <a:t>https://www.edx.org/course/uc-berkeleyx/uc-berkeleyx-colwri2-2x-principles-1348</a:t>
                      </a:r>
                      <a:r>
                        <a:rPr lang="en-ZA" sz="1400" dirty="0">
                          <a:effectLst/>
                        </a:rPr>
                        <a:t>  </a:t>
                      </a:r>
                      <a:endParaRPr lang="en-ZA" sz="1400" dirty="0">
                        <a:effectLst/>
                        <a:latin typeface="Calibri"/>
                        <a:ea typeface="Calibri"/>
                        <a:cs typeface="Times New Roman"/>
                      </a:endParaRPr>
                    </a:p>
                  </a:txBody>
                  <a:tcPr marL="66258" marR="66258" marT="0" marB="0"/>
                </a:tc>
              </a:tr>
              <a:tr h="558775">
                <a:tc>
                  <a:txBody>
                    <a:bodyPr/>
                    <a:lstStyle/>
                    <a:p>
                      <a:pPr>
                        <a:lnSpc>
                          <a:spcPct val="115000"/>
                        </a:lnSpc>
                        <a:spcAft>
                          <a:spcPts val="0"/>
                        </a:spcAft>
                      </a:pPr>
                      <a:r>
                        <a:rPr lang="en-ZA" sz="1400" dirty="0">
                          <a:effectLst/>
                        </a:rPr>
                        <a:t>Group meets every -Monday for 6 </a:t>
                      </a:r>
                      <a:r>
                        <a:rPr lang="en-ZA" sz="1400" dirty="0" smtClean="0">
                          <a:effectLst/>
                        </a:rPr>
                        <a:t>weeks</a:t>
                      </a:r>
                      <a:endParaRPr lang="en-ZA" sz="1400" dirty="0">
                        <a:effectLst/>
                        <a:latin typeface="Calibri"/>
                        <a:ea typeface="Calibri"/>
                        <a:cs typeface="Times New Roman"/>
                      </a:endParaRPr>
                    </a:p>
                  </a:txBody>
                  <a:tcPr marL="66258" marR="66258" marT="0" marB="0"/>
                </a:tc>
                <a:tc>
                  <a:txBody>
                    <a:bodyPr/>
                    <a:lstStyle/>
                    <a:p>
                      <a:pPr>
                        <a:lnSpc>
                          <a:spcPct val="115000"/>
                        </a:lnSpc>
                        <a:spcAft>
                          <a:spcPts val="0"/>
                        </a:spcAft>
                      </a:pPr>
                      <a:r>
                        <a:rPr lang="en-ZA" sz="1400" dirty="0">
                          <a:effectLst/>
                        </a:rPr>
                        <a:t>Understanding Research: An Overview for Health Professionals</a:t>
                      </a:r>
                    </a:p>
                    <a:p>
                      <a:pPr>
                        <a:lnSpc>
                          <a:spcPct val="115000"/>
                        </a:lnSpc>
                        <a:spcAft>
                          <a:spcPts val="0"/>
                        </a:spcAft>
                      </a:pPr>
                      <a:r>
                        <a:rPr lang="en-ZA" sz="1400" u="sng" dirty="0">
                          <a:effectLst/>
                          <a:hlinkClick r:id="rId4"/>
                        </a:rPr>
                        <a:t>https://</a:t>
                      </a:r>
                      <a:r>
                        <a:rPr lang="en-ZA" sz="1400" u="sng" dirty="0" smtClean="0">
                          <a:effectLst/>
                          <a:hlinkClick r:id="rId4"/>
                        </a:rPr>
                        <a:t>www.coursera.org/course/researchforhealth</a:t>
                      </a:r>
                      <a:r>
                        <a:rPr lang="en-ZA" sz="1400" dirty="0">
                          <a:effectLst/>
                        </a:rPr>
                        <a:t> </a:t>
                      </a:r>
                      <a:endParaRPr lang="en-ZA" sz="1400" dirty="0">
                        <a:effectLst/>
                        <a:latin typeface="Calibri"/>
                        <a:ea typeface="Calibri"/>
                        <a:cs typeface="Times New Roman"/>
                      </a:endParaRPr>
                    </a:p>
                  </a:txBody>
                  <a:tcPr marL="66258" marR="66258" marT="0" marB="0"/>
                </a:tc>
              </a:tr>
              <a:tr h="558775">
                <a:tc>
                  <a:txBody>
                    <a:bodyPr/>
                    <a:lstStyle/>
                    <a:p>
                      <a:pPr>
                        <a:lnSpc>
                          <a:spcPct val="115000"/>
                        </a:lnSpc>
                        <a:spcAft>
                          <a:spcPts val="0"/>
                        </a:spcAft>
                      </a:pPr>
                      <a:r>
                        <a:rPr lang="en-ZA" sz="1400" dirty="0">
                          <a:effectLst/>
                        </a:rPr>
                        <a:t>Group meets every second Wednesday for 5 </a:t>
                      </a:r>
                      <a:r>
                        <a:rPr lang="en-ZA" sz="1400" dirty="0" smtClean="0">
                          <a:effectLst/>
                        </a:rPr>
                        <a:t>weeks</a:t>
                      </a:r>
                      <a:r>
                        <a:rPr lang="en-ZA" sz="1400" dirty="0">
                          <a:effectLst/>
                        </a:rPr>
                        <a:t> </a:t>
                      </a:r>
                      <a:endParaRPr lang="en-ZA" sz="1400" dirty="0">
                        <a:effectLst/>
                        <a:latin typeface="Calibri"/>
                        <a:ea typeface="Calibri"/>
                        <a:cs typeface="Times New Roman"/>
                      </a:endParaRPr>
                    </a:p>
                  </a:txBody>
                  <a:tcPr marL="66258" marR="66258" marT="0" marB="0"/>
                </a:tc>
                <a:tc>
                  <a:txBody>
                    <a:bodyPr/>
                    <a:lstStyle/>
                    <a:p>
                      <a:pPr>
                        <a:lnSpc>
                          <a:spcPct val="115000"/>
                        </a:lnSpc>
                        <a:spcAft>
                          <a:spcPts val="0"/>
                        </a:spcAft>
                      </a:pPr>
                      <a:r>
                        <a:rPr lang="en-ZA" sz="1400" dirty="0">
                          <a:effectLst/>
                        </a:rPr>
                        <a:t>Model Thinking</a:t>
                      </a:r>
                    </a:p>
                    <a:p>
                      <a:pPr>
                        <a:lnSpc>
                          <a:spcPct val="115000"/>
                        </a:lnSpc>
                        <a:spcAft>
                          <a:spcPts val="0"/>
                        </a:spcAft>
                      </a:pPr>
                      <a:r>
                        <a:rPr lang="en-ZA" sz="1400" u="sng" dirty="0">
                          <a:effectLst/>
                          <a:hlinkClick r:id="rId5"/>
                        </a:rPr>
                        <a:t>https://</a:t>
                      </a:r>
                      <a:r>
                        <a:rPr lang="en-ZA" sz="1400" u="sng" dirty="0" smtClean="0">
                          <a:effectLst/>
                          <a:hlinkClick r:id="rId5"/>
                        </a:rPr>
                        <a:t>www.coursera.org/course/modelthinking</a:t>
                      </a:r>
                      <a:r>
                        <a:rPr lang="en-ZA" sz="1400" dirty="0">
                          <a:effectLst/>
                        </a:rPr>
                        <a:t>  </a:t>
                      </a:r>
                      <a:endParaRPr lang="en-ZA" sz="1400" dirty="0">
                        <a:effectLst/>
                        <a:latin typeface="Calibri"/>
                        <a:ea typeface="Calibri"/>
                        <a:cs typeface="Times New Roman"/>
                      </a:endParaRPr>
                    </a:p>
                  </a:txBody>
                  <a:tcPr marL="66258" marR="66258" marT="0" marB="0"/>
                </a:tc>
              </a:tr>
              <a:tr h="558775">
                <a:tc>
                  <a:txBody>
                    <a:bodyPr/>
                    <a:lstStyle/>
                    <a:p>
                      <a:pPr>
                        <a:lnSpc>
                          <a:spcPct val="115000"/>
                        </a:lnSpc>
                        <a:spcAft>
                          <a:spcPts val="0"/>
                        </a:spcAft>
                      </a:pPr>
                      <a:r>
                        <a:rPr lang="en-ZA" sz="1400" dirty="0">
                          <a:effectLst/>
                        </a:rPr>
                        <a:t>Group meets every Monday for 6 weeks  </a:t>
                      </a:r>
                      <a:endParaRPr lang="en-ZA" sz="1400" dirty="0">
                        <a:effectLst/>
                        <a:latin typeface="Calibri"/>
                        <a:ea typeface="Calibri"/>
                        <a:cs typeface="Times New Roman"/>
                      </a:endParaRPr>
                    </a:p>
                  </a:txBody>
                  <a:tcPr marL="66258" marR="66258" marT="0" marB="0"/>
                </a:tc>
                <a:tc>
                  <a:txBody>
                    <a:bodyPr/>
                    <a:lstStyle/>
                    <a:p>
                      <a:pPr>
                        <a:lnSpc>
                          <a:spcPct val="115000"/>
                        </a:lnSpc>
                        <a:spcAft>
                          <a:spcPts val="0"/>
                        </a:spcAft>
                      </a:pPr>
                      <a:r>
                        <a:rPr lang="en-ZA" sz="1400" dirty="0">
                          <a:effectLst/>
                        </a:rPr>
                        <a:t>Design and Interpretation of Clinical Trials</a:t>
                      </a:r>
                    </a:p>
                    <a:p>
                      <a:pPr>
                        <a:lnSpc>
                          <a:spcPct val="115000"/>
                        </a:lnSpc>
                        <a:spcAft>
                          <a:spcPts val="0"/>
                        </a:spcAft>
                      </a:pPr>
                      <a:r>
                        <a:rPr lang="en-ZA" sz="1400" u="sng" dirty="0">
                          <a:effectLst/>
                          <a:hlinkClick r:id="rId6"/>
                        </a:rPr>
                        <a:t>https://www.coursera.org/course/clintrials</a:t>
                      </a:r>
                      <a:r>
                        <a:rPr lang="en-ZA" sz="1400" dirty="0">
                          <a:effectLst/>
                        </a:rPr>
                        <a:t>  </a:t>
                      </a:r>
                      <a:endParaRPr lang="en-ZA" sz="1400" dirty="0">
                        <a:effectLst/>
                        <a:latin typeface="Calibri"/>
                        <a:ea typeface="Calibri"/>
                        <a:cs typeface="Times New Roman"/>
                      </a:endParaRPr>
                    </a:p>
                  </a:txBody>
                  <a:tcPr marL="66258" marR="66258" marT="0" marB="0"/>
                </a:tc>
              </a:tr>
              <a:tr h="558775">
                <a:tc>
                  <a:txBody>
                    <a:bodyPr/>
                    <a:lstStyle/>
                    <a:p>
                      <a:pPr>
                        <a:lnSpc>
                          <a:spcPct val="115000"/>
                        </a:lnSpc>
                        <a:spcAft>
                          <a:spcPts val="0"/>
                        </a:spcAft>
                      </a:pPr>
                      <a:r>
                        <a:rPr lang="en-ZA" sz="1400" dirty="0">
                          <a:effectLst/>
                        </a:rPr>
                        <a:t>Group meets every Wednesday for 10 weeks  </a:t>
                      </a:r>
                      <a:endParaRPr lang="en-ZA" sz="1400" dirty="0">
                        <a:effectLst/>
                        <a:latin typeface="Calibri"/>
                        <a:ea typeface="Calibri"/>
                        <a:cs typeface="Times New Roman"/>
                      </a:endParaRPr>
                    </a:p>
                  </a:txBody>
                  <a:tcPr marL="66258" marR="66258" marT="0" marB="0"/>
                </a:tc>
                <a:tc>
                  <a:txBody>
                    <a:bodyPr/>
                    <a:lstStyle/>
                    <a:p>
                      <a:pPr>
                        <a:lnSpc>
                          <a:spcPct val="115000"/>
                        </a:lnSpc>
                        <a:spcAft>
                          <a:spcPts val="0"/>
                        </a:spcAft>
                      </a:pPr>
                      <a:r>
                        <a:rPr lang="en-ZA" sz="1400" dirty="0">
                          <a:effectLst/>
                        </a:rPr>
                        <a:t>Data Analysis and Statistical Inference</a:t>
                      </a:r>
                    </a:p>
                    <a:p>
                      <a:pPr>
                        <a:lnSpc>
                          <a:spcPct val="115000"/>
                        </a:lnSpc>
                        <a:spcAft>
                          <a:spcPts val="0"/>
                        </a:spcAft>
                      </a:pPr>
                      <a:r>
                        <a:rPr lang="en-ZA" sz="1400" u="sng" dirty="0">
                          <a:effectLst/>
                          <a:hlinkClick r:id="rId7"/>
                        </a:rPr>
                        <a:t>https://www.coursera.org/course/statistics</a:t>
                      </a:r>
                      <a:r>
                        <a:rPr lang="en-ZA" sz="1400" dirty="0">
                          <a:effectLst/>
                        </a:rPr>
                        <a:t> </a:t>
                      </a:r>
                      <a:endParaRPr lang="en-ZA" sz="1400" dirty="0">
                        <a:effectLst/>
                        <a:latin typeface="Calibri"/>
                        <a:ea typeface="Calibri"/>
                        <a:cs typeface="Times New Roman"/>
                      </a:endParaRPr>
                    </a:p>
                  </a:txBody>
                  <a:tcPr marL="66258" marR="66258" marT="0" marB="0"/>
                </a:tc>
              </a:tr>
              <a:tr h="558775">
                <a:tc>
                  <a:txBody>
                    <a:bodyPr/>
                    <a:lstStyle/>
                    <a:p>
                      <a:pPr>
                        <a:lnSpc>
                          <a:spcPct val="115000"/>
                        </a:lnSpc>
                        <a:spcAft>
                          <a:spcPts val="0"/>
                        </a:spcAft>
                      </a:pPr>
                      <a:r>
                        <a:rPr lang="en-ZA" sz="1400" dirty="0">
                          <a:effectLst/>
                        </a:rPr>
                        <a:t>Group meets every Thursday for 6  </a:t>
                      </a:r>
                      <a:endParaRPr lang="en-ZA" sz="1400" dirty="0">
                        <a:effectLst/>
                        <a:latin typeface="Calibri"/>
                        <a:ea typeface="Calibri"/>
                        <a:cs typeface="Times New Roman"/>
                      </a:endParaRPr>
                    </a:p>
                  </a:txBody>
                  <a:tcPr marL="66258" marR="66258" marT="0" marB="0"/>
                </a:tc>
                <a:tc>
                  <a:txBody>
                    <a:bodyPr/>
                    <a:lstStyle/>
                    <a:p>
                      <a:pPr>
                        <a:lnSpc>
                          <a:spcPct val="115000"/>
                        </a:lnSpc>
                        <a:spcAft>
                          <a:spcPts val="0"/>
                        </a:spcAft>
                      </a:pPr>
                      <a:r>
                        <a:rPr lang="en-ZA" sz="1400" dirty="0">
                          <a:effectLst/>
                        </a:rPr>
                        <a:t>University Teaching 101 *NEW*</a:t>
                      </a:r>
                    </a:p>
                    <a:p>
                      <a:pPr>
                        <a:lnSpc>
                          <a:spcPct val="115000"/>
                        </a:lnSpc>
                        <a:spcAft>
                          <a:spcPts val="0"/>
                        </a:spcAft>
                      </a:pPr>
                      <a:r>
                        <a:rPr lang="en-ZA" sz="1400" u="sng" dirty="0">
                          <a:effectLst/>
                          <a:hlinkClick r:id="rId8"/>
                        </a:rPr>
                        <a:t>https://</a:t>
                      </a:r>
                      <a:r>
                        <a:rPr lang="en-ZA" sz="1400" u="sng" dirty="0" smtClean="0">
                          <a:effectLst/>
                          <a:hlinkClick r:id="rId8"/>
                        </a:rPr>
                        <a:t>www.coursera.org/course/univteaching101</a:t>
                      </a:r>
                      <a:r>
                        <a:rPr lang="en-ZA" sz="1400" dirty="0">
                          <a:effectLst/>
                        </a:rPr>
                        <a:t> </a:t>
                      </a:r>
                      <a:endParaRPr lang="en-ZA" sz="1400" dirty="0">
                        <a:effectLst/>
                        <a:latin typeface="Calibri"/>
                        <a:ea typeface="Calibri"/>
                        <a:cs typeface="Times New Roman"/>
                      </a:endParaRPr>
                    </a:p>
                  </a:txBody>
                  <a:tcPr marL="66258" marR="66258" marT="0" marB="0"/>
                </a:tc>
              </a:tr>
            </a:tbl>
          </a:graphicData>
        </a:graphic>
      </p:graphicFrame>
    </p:spTree>
    <p:extLst>
      <p:ext uri="{BB962C8B-B14F-4D97-AF65-F5344CB8AC3E}">
        <p14:creationId xmlns:p14="http://schemas.microsoft.com/office/powerpoint/2010/main" val="302112230"/>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descr="MOOC_infographic3.jpg"/>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flipH="1">
            <a:off x="373" y="-4721"/>
            <a:ext cx="6174329" cy="532563"/>
          </a:xfrm>
          <a:prstGeom prst="rect">
            <a:avLst/>
          </a:prstGeom>
        </p:spPr>
      </p:pic>
      <p:pic>
        <p:nvPicPr>
          <p:cNvPr id="22" name="Picture 21" descr="MOOC_infographic3.jpg"/>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flipH="1">
            <a:off x="359853" y="-20097"/>
            <a:ext cx="8784147" cy="507071"/>
          </a:xfrm>
          <a:prstGeom prst="rect">
            <a:avLst/>
          </a:prstGeom>
        </p:spPr>
      </p:pic>
      <p:pic>
        <p:nvPicPr>
          <p:cNvPr id="3" name="Picture 2" descr="MOOC_infographic3.jpg"/>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0" y="457200"/>
            <a:ext cx="9144000" cy="6400800"/>
          </a:xfrm>
          <a:prstGeom prst="rect">
            <a:avLst/>
          </a:prstGeom>
        </p:spPr>
      </p:pic>
      <p:pic>
        <p:nvPicPr>
          <p:cNvPr id="12" name="Picture 11" descr="signposts.png"/>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3299183" y="4310560"/>
            <a:ext cx="573561" cy="972507"/>
          </a:xfrm>
          <a:prstGeom prst="rect">
            <a:avLst/>
          </a:prstGeom>
        </p:spPr>
      </p:pic>
      <p:pic>
        <p:nvPicPr>
          <p:cNvPr id="13" name="Picture 12" descr="signposts.png"/>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a:off x="3633762" y="4948924"/>
            <a:ext cx="497279" cy="972507"/>
          </a:xfrm>
          <a:prstGeom prst="rect">
            <a:avLst/>
          </a:prstGeom>
        </p:spPr>
      </p:pic>
      <p:pic>
        <p:nvPicPr>
          <p:cNvPr id="14" name="Picture 13" descr="signposts.png"/>
          <p:cNvPicPr>
            <a:picLocks noChangeAspect="1"/>
          </p:cNvPicPr>
          <p:nvPr/>
        </p:nvPicPr>
        <p:blipFill rotWithShape="1">
          <a:blip r:embed="rId8" cstate="print">
            <a:extLst>
              <a:ext uri="{28A0092B-C50C-407E-A947-70E740481C1C}">
                <a14:useLocalDpi xmlns:a14="http://schemas.microsoft.com/office/drawing/2010/main"/>
              </a:ext>
            </a:extLst>
          </a:blip>
          <a:srcRect/>
          <a:stretch/>
        </p:blipFill>
        <p:spPr>
          <a:xfrm>
            <a:off x="766035" y="4303568"/>
            <a:ext cx="497279" cy="972507"/>
          </a:xfrm>
          <a:prstGeom prst="rect">
            <a:avLst/>
          </a:prstGeom>
        </p:spPr>
      </p:pic>
      <p:pic>
        <p:nvPicPr>
          <p:cNvPr id="15" name="Picture 14" descr="signposts.png"/>
          <p:cNvPicPr>
            <a:picLocks noChangeAspect="1"/>
          </p:cNvPicPr>
          <p:nvPr/>
        </p:nvPicPr>
        <p:blipFill rotWithShape="1">
          <a:blip r:embed="rId9" cstate="print">
            <a:extLst>
              <a:ext uri="{28A0092B-C50C-407E-A947-70E740481C1C}">
                <a14:useLocalDpi xmlns:a14="http://schemas.microsoft.com/office/drawing/2010/main"/>
              </a:ext>
            </a:extLst>
          </a:blip>
          <a:srcRect/>
          <a:stretch/>
        </p:blipFill>
        <p:spPr>
          <a:xfrm>
            <a:off x="3087537" y="3763647"/>
            <a:ext cx="535419" cy="972507"/>
          </a:xfrm>
          <a:prstGeom prst="rect">
            <a:avLst/>
          </a:prstGeom>
        </p:spPr>
      </p:pic>
      <p:pic>
        <p:nvPicPr>
          <p:cNvPr id="23" name="Picture 22" descr="MOOC_infographic3.jpg"/>
          <p:cNvPicPr>
            <a:picLocks noChangeAspect="1"/>
          </p:cNvPicPr>
          <p:nvPr/>
        </p:nvPicPr>
        <p:blipFill rotWithShape="1">
          <a:blip r:embed="rId10" cstate="print">
            <a:extLst>
              <a:ext uri="{28A0092B-C50C-407E-A947-70E740481C1C}">
                <a14:useLocalDpi xmlns:a14="http://schemas.microsoft.com/office/drawing/2010/main"/>
              </a:ext>
            </a:extLst>
          </a:blip>
          <a:srcRect/>
          <a:stretch/>
        </p:blipFill>
        <p:spPr>
          <a:xfrm flipV="1">
            <a:off x="6704900" y="53121"/>
            <a:ext cx="2439100" cy="532563"/>
          </a:xfrm>
          <a:prstGeom prst="rect">
            <a:avLst/>
          </a:prstGeom>
        </p:spPr>
      </p:pic>
      <p:pic>
        <p:nvPicPr>
          <p:cNvPr id="24" name="Picture 23" descr="MOOC_infographic3.jpg"/>
          <p:cNvPicPr>
            <a:picLocks noChangeAspect="1"/>
          </p:cNvPicPr>
          <p:nvPr/>
        </p:nvPicPr>
        <p:blipFill rotWithShape="1">
          <a:blip r:embed="rId10" cstate="print">
            <a:extLst>
              <a:ext uri="{28A0092B-C50C-407E-A947-70E740481C1C}">
                <a14:useLocalDpi xmlns:a14="http://schemas.microsoft.com/office/drawing/2010/main"/>
              </a:ext>
            </a:extLst>
          </a:blip>
          <a:srcRect/>
          <a:stretch/>
        </p:blipFill>
        <p:spPr>
          <a:xfrm flipV="1">
            <a:off x="4104994" y="-22489"/>
            <a:ext cx="1579277" cy="532563"/>
          </a:xfrm>
          <a:prstGeom prst="rect">
            <a:avLst/>
          </a:prstGeom>
        </p:spPr>
      </p:pic>
      <p:pic>
        <p:nvPicPr>
          <p:cNvPr id="25" name="Picture 24" descr="MOOC_infographic3.jpg"/>
          <p:cNvPicPr>
            <a:picLocks noChangeAspect="1"/>
          </p:cNvPicPr>
          <p:nvPr/>
        </p:nvPicPr>
        <p:blipFill rotWithShape="1">
          <a:blip r:embed="rId11" cstate="print">
            <a:extLst>
              <a:ext uri="{28A0092B-C50C-407E-A947-70E740481C1C}">
                <a14:useLocalDpi xmlns:a14="http://schemas.microsoft.com/office/drawing/2010/main"/>
              </a:ext>
            </a:extLst>
          </a:blip>
          <a:srcRect t="-19952"/>
          <a:stretch/>
        </p:blipFill>
        <p:spPr>
          <a:xfrm flipV="1">
            <a:off x="2825897" y="-2"/>
            <a:ext cx="1701564" cy="690174"/>
          </a:xfrm>
          <a:prstGeom prst="rect">
            <a:avLst/>
          </a:prstGeom>
        </p:spPr>
      </p:pic>
      <p:pic>
        <p:nvPicPr>
          <p:cNvPr id="26" name="Picture 25" descr="MOOC_infographic3.jpg"/>
          <p:cNvPicPr>
            <a:picLocks noChangeAspect="1"/>
          </p:cNvPicPr>
          <p:nvPr/>
        </p:nvPicPr>
        <p:blipFill rotWithShape="1">
          <a:blip r:embed="rId12" cstate="print">
            <a:extLst>
              <a:ext uri="{28A0092B-C50C-407E-A947-70E740481C1C}">
                <a14:useLocalDpi xmlns:a14="http://schemas.microsoft.com/office/drawing/2010/main"/>
              </a:ext>
            </a:extLst>
          </a:blip>
          <a:srcRect/>
          <a:stretch/>
        </p:blipFill>
        <p:spPr>
          <a:xfrm flipV="1">
            <a:off x="1870364" y="-22488"/>
            <a:ext cx="1029475" cy="509462"/>
          </a:xfrm>
          <a:prstGeom prst="rect">
            <a:avLst/>
          </a:prstGeom>
        </p:spPr>
      </p:pic>
      <p:sp>
        <p:nvSpPr>
          <p:cNvPr id="2" name="Rectangle 1"/>
          <p:cNvSpPr/>
          <p:nvPr/>
        </p:nvSpPr>
        <p:spPr>
          <a:xfrm>
            <a:off x="7060676" y="3039848"/>
            <a:ext cx="1234911" cy="972507"/>
          </a:xfrm>
          <a:prstGeom prst="rect">
            <a:avLst/>
          </a:prstGeom>
          <a:solidFill>
            <a:srgbClr val="DBDFE0"/>
          </a:solidFill>
          <a:ln>
            <a:noFill/>
          </a:ln>
          <a:effectLst>
            <a:outerShdw blurRad="50800" dist="50800" dir="5400000" algn="ctr" rotWithShape="0">
              <a:srgbClr val="DBDFE0"/>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sp>
        <p:nvSpPr>
          <p:cNvPr id="16" name="Rectangle 15"/>
          <p:cNvSpPr/>
          <p:nvPr/>
        </p:nvSpPr>
        <p:spPr>
          <a:xfrm>
            <a:off x="5719204" y="3235588"/>
            <a:ext cx="813571" cy="972507"/>
          </a:xfrm>
          <a:prstGeom prst="rect">
            <a:avLst/>
          </a:prstGeom>
          <a:solidFill>
            <a:srgbClr val="DBDFE0"/>
          </a:solidFill>
          <a:ln>
            <a:noFill/>
          </a:ln>
          <a:effectLst>
            <a:outerShdw blurRad="50800" dist="50800" dir="5400000" algn="ctr" rotWithShape="0">
              <a:srgbClr val="DBDFE0"/>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sp>
        <p:nvSpPr>
          <p:cNvPr id="17" name="Rectangle 16"/>
          <p:cNvSpPr/>
          <p:nvPr/>
        </p:nvSpPr>
        <p:spPr>
          <a:xfrm>
            <a:off x="5361131" y="2922309"/>
            <a:ext cx="813571" cy="710569"/>
          </a:xfrm>
          <a:prstGeom prst="rect">
            <a:avLst/>
          </a:prstGeom>
          <a:solidFill>
            <a:srgbClr val="DBDFE0"/>
          </a:solidFill>
          <a:ln>
            <a:noFill/>
          </a:ln>
          <a:effectLst>
            <a:outerShdw blurRad="50800" dist="50800" dir="5400000" algn="ctr" rotWithShape="0">
              <a:srgbClr val="DBDFE0"/>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sp>
        <p:nvSpPr>
          <p:cNvPr id="18" name="Rectangle 17"/>
          <p:cNvSpPr/>
          <p:nvPr/>
        </p:nvSpPr>
        <p:spPr>
          <a:xfrm>
            <a:off x="4582179" y="2762055"/>
            <a:ext cx="700977" cy="633078"/>
          </a:xfrm>
          <a:prstGeom prst="rect">
            <a:avLst/>
          </a:prstGeom>
          <a:solidFill>
            <a:srgbClr val="DBDFE0"/>
          </a:solidFill>
          <a:ln>
            <a:noFill/>
          </a:ln>
          <a:effectLst>
            <a:outerShdw blurRad="50800" dist="50800" dir="5400000" algn="ctr" rotWithShape="0">
              <a:srgbClr val="DBDFE0"/>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pic>
        <p:nvPicPr>
          <p:cNvPr id="19" name="Picture 18" descr="signposts.png"/>
          <p:cNvPicPr>
            <a:picLocks noChangeAspect="1"/>
          </p:cNvPicPr>
          <p:nvPr/>
        </p:nvPicPr>
        <p:blipFill rotWithShape="1">
          <a:blip r:embed="rId13" cstate="print">
            <a:extLst>
              <a:ext uri="{28A0092B-C50C-407E-A947-70E740481C1C}">
                <a14:useLocalDpi xmlns:a14="http://schemas.microsoft.com/office/drawing/2010/main"/>
              </a:ext>
            </a:extLst>
          </a:blip>
          <a:srcRect/>
          <a:stretch/>
        </p:blipFill>
        <p:spPr>
          <a:xfrm>
            <a:off x="7463041" y="3308256"/>
            <a:ext cx="868307" cy="798841"/>
          </a:xfrm>
          <a:prstGeom prst="rect">
            <a:avLst/>
          </a:prstGeom>
        </p:spPr>
      </p:pic>
      <p:pic>
        <p:nvPicPr>
          <p:cNvPr id="20" name="Picture 19" descr="signposts.png"/>
          <p:cNvPicPr>
            <a:picLocks noChangeAspect="1"/>
          </p:cNvPicPr>
          <p:nvPr/>
        </p:nvPicPr>
        <p:blipFill rotWithShape="1">
          <a:blip r:embed="rId14" cstate="print">
            <a:extLst>
              <a:ext uri="{28A0092B-C50C-407E-A947-70E740481C1C}">
                <a14:useLocalDpi xmlns:a14="http://schemas.microsoft.com/office/drawing/2010/main"/>
              </a:ext>
            </a:extLst>
          </a:blip>
          <a:srcRect/>
          <a:stretch/>
        </p:blipFill>
        <p:spPr>
          <a:xfrm>
            <a:off x="5836293" y="3398187"/>
            <a:ext cx="891558" cy="820232"/>
          </a:xfrm>
          <a:prstGeom prst="rect">
            <a:avLst/>
          </a:prstGeom>
        </p:spPr>
      </p:pic>
      <p:pic>
        <p:nvPicPr>
          <p:cNvPr id="27" name="Picture 26" descr="signposts.png"/>
          <p:cNvPicPr>
            <a:picLocks noChangeAspect="1"/>
          </p:cNvPicPr>
          <p:nvPr/>
        </p:nvPicPr>
        <p:blipFill rotWithShape="1">
          <a:blip r:embed="rId15" cstate="print">
            <a:extLst>
              <a:ext uri="{28A0092B-C50C-407E-A947-70E740481C1C}">
                <a14:useLocalDpi xmlns:a14="http://schemas.microsoft.com/office/drawing/2010/main"/>
              </a:ext>
            </a:extLst>
          </a:blip>
          <a:srcRect/>
          <a:stretch/>
        </p:blipFill>
        <p:spPr>
          <a:xfrm>
            <a:off x="5468501" y="2746884"/>
            <a:ext cx="878046" cy="807801"/>
          </a:xfrm>
          <a:prstGeom prst="rect">
            <a:avLst/>
          </a:prstGeom>
        </p:spPr>
      </p:pic>
      <p:pic>
        <p:nvPicPr>
          <p:cNvPr id="28" name="Picture 27" descr="signposts.png"/>
          <p:cNvPicPr>
            <a:picLocks noChangeAspect="1"/>
          </p:cNvPicPr>
          <p:nvPr/>
        </p:nvPicPr>
        <p:blipFill rotWithShape="1">
          <a:blip r:embed="rId16" cstate="print">
            <a:extLst>
              <a:ext uri="{28A0092B-C50C-407E-A947-70E740481C1C}">
                <a14:useLocalDpi xmlns:a14="http://schemas.microsoft.com/office/drawing/2010/main"/>
              </a:ext>
            </a:extLst>
          </a:blip>
          <a:srcRect/>
          <a:stretch/>
        </p:blipFill>
        <p:spPr>
          <a:xfrm>
            <a:off x="4332950" y="2704329"/>
            <a:ext cx="895657" cy="824004"/>
          </a:xfrm>
          <a:prstGeom prst="rect">
            <a:avLst/>
          </a:prstGeom>
        </p:spPr>
      </p:pic>
      <p:pic>
        <p:nvPicPr>
          <p:cNvPr id="29" name="Picture 28" descr="signposts.png"/>
          <p:cNvPicPr>
            <a:picLocks noChangeAspect="1"/>
          </p:cNvPicPr>
          <p:nvPr/>
        </p:nvPicPr>
        <p:blipFill rotWithShape="1">
          <a:blip r:embed="rId17" cstate="print">
            <a:extLst>
              <a:ext uri="{28A0092B-C50C-407E-A947-70E740481C1C}">
                <a14:useLocalDpi xmlns:a14="http://schemas.microsoft.com/office/drawing/2010/main"/>
              </a:ext>
            </a:extLst>
          </a:blip>
          <a:srcRect/>
          <a:stretch/>
        </p:blipFill>
        <p:spPr>
          <a:xfrm>
            <a:off x="6923624" y="2824291"/>
            <a:ext cx="837512" cy="770510"/>
          </a:xfrm>
          <a:prstGeom prst="rect">
            <a:avLst/>
          </a:prstGeom>
        </p:spPr>
      </p:pic>
      <p:grpSp>
        <p:nvGrpSpPr>
          <p:cNvPr id="6" name="Group 5"/>
          <p:cNvGrpSpPr/>
          <p:nvPr/>
        </p:nvGrpSpPr>
        <p:grpSpPr>
          <a:xfrm>
            <a:off x="6981184" y="3998880"/>
            <a:ext cx="573561" cy="972507"/>
            <a:chOff x="6532775" y="4845892"/>
            <a:chExt cx="573561" cy="972507"/>
          </a:xfrm>
        </p:grpSpPr>
        <p:pic>
          <p:nvPicPr>
            <p:cNvPr id="30" name="Picture 29" descr="signposts.png"/>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6532775" y="4845892"/>
              <a:ext cx="573561" cy="972507"/>
            </a:xfrm>
            <a:prstGeom prst="rect">
              <a:avLst/>
            </a:prstGeom>
          </p:spPr>
        </p:pic>
        <p:sp>
          <p:nvSpPr>
            <p:cNvPr id="5" name="Oval 4"/>
            <p:cNvSpPr/>
            <p:nvPr/>
          </p:nvSpPr>
          <p:spPr>
            <a:xfrm>
              <a:off x="6777978" y="5049430"/>
              <a:ext cx="100252" cy="101150"/>
            </a:xfrm>
            <a:prstGeom prst="ellipse">
              <a:avLst/>
            </a:prstGeom>
            <a:solidFill>
              <a:schemeClr val="tx1"/>
            </a:solidFill>
            <a:ln>
              <a:noFill/>
            </a:ln>
            <a:effectLst>
              <a:outerShdw blurRad="50800" dist="50800" dir="5400000" algn="ctr" rotWithShape="0">
                <a:schemeClr val="tx1"/>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grpSp>
      <p:grpSp>
        <p:nvGrpSpPr>
          <p:cNvPr id="31" name="Group 30"/>
          <p:cNvGrpSpPr/>
          <p:nvPr/>
        </p:nvGrpSpPr>
        <p:grpSpPr>
          <a:xfrm>
            <a:off x="4437474" y="4759247"/>
            <a:ext cx="573561" cy="972507"/>
            <a:chOff x="6532775" y="4845892"/>
            <a:chExt cx="573561" cy="972507"/>
          </a:xfrm>
        </p:grpSpPr>
        <p:pic>
          <p:nvPicPr>
            <p:cNvPr id="32" name="Picture 31" descr="signposts.png"/>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6532775" y="4845892"/>
              <a:ext cx="573561" cy="972507"/>
            </a:xfrm>
            <a:prstGeom prst="rect">
              <a:avLst/>
            </a:prstGeom>
          </p:spPr>
        </p:pic>
        <p:sp>
          <p:nvSpPr>
            <p:cNvPr id="33" name="Oval 32"/>
            <p:cNvSpPr/>
            <p:nvPr/>
          </p:nvSpPr>
          <p:spPr>
            <a:xfrm>
              <a:off x="6777978" y="5049430"/>
              <a:ext cx="100252" cy="101150"/>
            </a:xfrm>
            <a:prstGeom prst="ellipse">
              <a:avLst/>
            </a:prstGeom>
            <a:solidFill>
              <a:schemeClr val="tx1"/>
            </a:solidFill>
            <a:ln>
              <a:noFill/>
            </a:ln>
            <a:effectLst>
              <a:outerShdw blurRad="50800" dist="50800" dir="5400000" algn="ctr" rotWithShape="0">
                <a:schemeClr val="tx1"/>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grpSp>
    </p:spTree>
    <p:extLst>
      <p:ext uri="{BB962C8B-B14F-4D97-AF65-F5344CB8AC3E}">
        <p14:creationId xmlns:p14="http://schemas.microsoft.com/office/powerpoint/2010/main" val="328743948"/>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Discussion</a:t>
            </a:r>
            <a:endParaRPr lang="en-US" dirty="0"/>
          </a:p>
        </p:txBody>
      </p:sp>
      <p:sp>
        <p:nvSpPr>
          <p:cNvPr id="2" name="Content Placeholder 1"/>
          <p:cNvSpPr>
            <a:spLocks noGrp="1"/>
          </p:cNvSpPr>
          <p:nvPr>
            <p:ph sz="quarter" idx="1"/>
          </p:nvPr>
        </p:nvSpPr>
        <p:spPr/>
        <p:txBody>
          <a:bodyPr/>
          <a:lstStyle/>
          <a:p>
            <a:r>
              <a:rPr lang="en-US" dirty="0" smtClean="0"/>
              <a:t>Why do you want to create a MOOC?</a:t>
            </a:r>
          </a:p>
          <a:p>
            <a:r>
              <a:rPr lang="en-US" dirty="0" smtClean="0"/>
              <a:t>What are your interests?</a:t>
            </a:r>
          </a:p>
          <a:p>
            <a:r>
              <a:rPr lang="en-US" dirty="0" smtClean="0"/>
              <a:t>What brought you here?</a:t>
            </a:r>
          </a:p>
          <a:p>
            <a:endParaRPr lang="en-US" dirty="0"/>
          </a:p>
        </p:txBody>
      </p:sp>
      <p:sp>
        <p:nvSpPr>
          <p:cNvPr id="4" name="Content Placeholder 3"/>
          <p:cNvSpPr>
            <a:spLocks noGrp="1"/>
          </p:cNvSpPr>
          <p:nvPr>
            <p:ph sz="quarter" idx="2"/>
          </p:nvPr>
        </p:nvSpPr>
        <p:spPr/>
        <p:txBody>
          <a:bodyPr/>
          <a:lstStyle/>
          <a:p>
            <a:r>
              <a:rPr lang="en-US" dirty="0" smtClean="0"/>
              <a:t>Why don’t you want get involved in creating a MOOC?</a:t>
            </a:r>
          </a:p>
          <a:p>
            <a:r>
              <a:rPr lang="en-US" dirty="0" smtClean="0"/>
              <a:t>What are your concerns?</a:t>
            </a:r>
          </a:p>
          <a:p>
            <a:endParaRPr lang="en-US" dirty="0"/>
          </a:p>
        </p:txBody>
      </p:sp>
    </p:spTree>
    <p:extLst>
      <p:ext uri="{BB962C8B-B14F-4D97-AF65-F5344CB8AC3E}">
        <p14:creationId xmlns:p14="http://schemas.microsoft.com/office/powerpoint/2010/main" val="339836748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dirty="0" smtClean="0"/>
              <a:t>MOOCs- open &amp; online</a:t>
            </a:r>
            <a:endParaRPr lang="en-ZA" dirty="0"/>
          </a:p>
        </p:txBody>
      </p:sp>
      <p:sp>
        <p:nvSpPr>
          <p:cNvPr id="4" name="Oval 2"/>
          <p:cNvSpPr>
            <a:spLocks/>
          </p:cNvSpPr>
          <p:nvPr/>
        </p:nvSpPr>
        <p:spPr bwMode="auto">
          <a:xfrm>
            <a:off x="2987824" y="2126639"/>
            <a:ext cx="3373438" cy="3371850"/>
          </a:xfrm>
          <a:prstGeom prst="ellipse">
            <a:avLst/>
          </a:prstGeom>
          <a:solidFill>
            <a:srgbClr val="FFFF00">
              <a:alpha val="49412"/>
            </a:srgbClr>
          </a:solidFill>
          <a:ln>
            <a:noFill/>
          </a:ln>
        </p:spPr>
        <p:txBody>
          <a:bodyPr lIns="0" tIns="0" rIns="0" bIns="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ZA" altLang="en-US"/>
          </a:p>
        </p:txBody>
      </p:sp>
      <p:sp>
        <p:nvSpPr>
          <p:cNvPr id="5" name="Oval 3"/>
          <p:cNvSpPr>
            <a:spLocks/>
          </p:cNvSpPr>
          <p:nvPr/>
        </p:nvSpPr>
        <p:spPr bwMode="auto">
          <a:xfrm rot="19929">
            <a:off x="693312" y="2142605"/>
            <a:ext cx="3373437" cy="3371850"/>
          </a:xfrm>
          <a:prstGeom prst="ellipse">
            <a:avLst/>
          </a:prstGeom>
          <a:solidFill>
            <a:srgbClr val="48D493">
              <a:alpha val="80000"/>
            </a:srgbClr>
          </a:solidFill>
          <a:ln>
            <a:noFill/>
          </a:ln>
        </p:spPr>
        <p:txBody>
          <a:bodyPr lIns="0" tIns="0" rIns="0" bIns="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ZA" altLang="en-US"/>
          </a:p>
        </p:txBody>
      </p:sp>
      <p:sp>
        <p:nvSpPr>
          <p:cNvPr id="7" name="Oval 2"/>
          <p:cNvSpPr>
            <a:spLocks/>
          </p:cNvSpPr>
          <p:nvPr/>
        </p:nvSpPr>
        <p:spPr bwMode="auto">
          <a:xfrm>
            <a:off x="5292080" y="2126639"/>
            <a:ext cx="3373438" cy="3371850"/>
          </a:xfrm>
          <a:prstGeom prst="ellipse">
            <a:avLst/>
          </a:prstGeom>
          <a:solidFill>
            <a:srgbClr val="FF00FF">
              <a:alpha val="49412"/>
            </a:srgbClr>
          </a:solidFill>
          <a:ln>
            <a:noFill/>
          </a:ln>
        </p:spPr>
        <p:txBody>
          <a:bodyPr lIns="0" tIns="0" rIns="0" bIns="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ZA" altLang="en-US"/>
          </a:p>
        </p:txBody>
      </p:sp>
      <p:sp>
        <p:nvSpPr>
          <p:cNvPr id="8" name="TextBox 7"/>
          <p:cNvSpPr txBox="1"/>
          <p:nvPr/>
        </p:nvSpPr>
        <p:spPr>
          <a:xfrm>
            <a:off x="6660232" y="3507427"/>
            <a:ext cx="2376264" cy="369332"/>
          </a:xfrm>
          <a:prstGeom prst="rect">
            <a:avLst/>
          </a:prstGeom>
          <a:noFill/>
        </p:spPr>
        <p:txBody>
          <a:bodyPr wrap="square" rtlCol="0">
            <a:spAutoFit/>
          </a:bodyPr>
          <a:lstStyle/>
          <a:p>
            <a:r>
              <a:rPr lang="en-ZA" dirty="0" smtClean="0"/>
              <a:t>Online courses</a:t>
            </a:r>
            <a:endParaRPr lang="en-ZA" dirty="0"/>
          </a:p>
        </p:txBody>
      </p:sp>
      <p:sp>
        <p:nvSpPr>
          <p:cNvPr id="9" name="TextBox 8"/>
          <p:cNvSpPr txBox="1"/>
          <p:nvPr/>
        </p:nvSpPr>
        <p:spPr>
          <a:xfrm>
            <a:off x="848119" y="3643864"/>
            <a:ext cx="2376264" cy="369332"/>
          </a:xfrm>
          <a:prstGeom prst="rect">
            <a:avLst/>
          </a:prstGeom>
          <a:noFill/>
        </p:spPr>
        <p:txBody>
          <a:bodyPr wrap="square" rtlCol="0">
            <a:spAutoFit/>
          </a:bodyPr>
          <a:lstStyle/>
          <a:p>
            <a:r>
              <a:rPr lang="en-ZA" dirty="0" smtClean="0"/>
              <a:t>Open content</a:t>
            </a:r>
            <a:endParaRPr lang="en-ZA" dirty="0"/>
          </a:p>
        </p:txBody>
      </p:sp>
      <p:sp>
        <p:nvSpPr>
          <p:cNvPr id="10" name="TextBox 9"/>
          <p:cNvSpPr txBox="1"/>
          <p:nvPr/>
        </p:nvSpPr>
        <p:spPr>
          <a:xfrm>
            <a:off x="4211960" y="3627898"/>
            <a:ext cx="2376264" cy="369332"/>
          </a:xfrm>
          <a:prstGeom prst="rect">
            <a:avLst/>
          </a:prstGeom>
          <a:noFill/>
        </p:spPr>
        <p:txBody>
          <a:bodyPr wrap="square" rtlCol="0">
            <a:spAutoFit/>
          </a:bodyPr>
          <a:lstStyle/>
          <a:p>
            <a:r>
              <a:rPr lang="en-ZA" dirty="0" smtClean="0"/>
              <a:t>MOOC</a:t>
            </a:r>
            <a:endParaRPr lang="en-ZA" dirty="0"/>
          </a:p>
        </p:txBody>
      </p:sp>
    </p:spTree>
    <p:extLst>
      <p:ext uri="{BB962C8B-B14F-4D97-AF65-F5344CB8AC3E}">
        <p14:creationId xmlns:p14="http://schemas.microsoft.com/office/powerpoint/2010/main" val="2149370839"/>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endParaRPr lang="en-US" dirty="0"/>
          </a:p>
        </p:txBody>
      </p:sp>
      <p:sp>
        <p:nvSpPr>
          <p:cNvPr id="3" name="Title 2"/>
          <p:cNvSpPr>
            <a:spLocks noGrp="1"/>
          </p:cNvSpPr>
          <p:nvPr>
            <p:ph type="title"/>
          </p:nvPr>
        </p:nvSpPr>
        <p:spPr/>
        <p:txBody>
          <a:bodyPr>
            <a:normAutofit/>
          </a:bodyPr>
          <a:lstStyle/>
          <a:p>
            <a:r>
              <a:rPr lang="en-US" dirty="0" smtClean="0"/>
              <a:t>Practicalities</a:t>
            </a:r>
            <a:endParaRPr lang="en-US" dirty="0"/>
          </a:p>
        </p:txBody>
      </p:sp>
    </p:spTree>
    <p:extLst>
      <p:ext uri="{BB962C8B-B14F-4D97-AF65-F5344CB8AC3E}">
        <p14:creationId xmlns:p14="http://schemas.microsoft.com/office/powerpoint/2010/main" val="2536589146"/>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Imagining MOOCs</a:t>
            </a:r>
            <a:endParaRPr lang="en-US" dirty="0"/>
          </a:p>
        </p:txBody>
      </p:sp>
      <p:sp>
        <p:nvSpPr>
          <p:cNvPr id="6" name="Content Placeholder 5"/>
          <p:cNvSpPr>
            <a:spLocks noGrp="1"/>
          </p:cNvSpPr>
          <p:nvPr>
            <p:ph sz="quarter" idx="1"/>
          </p:nvPr>
        </p:nvSpPr>
        <p:spPr/>
        <p:txBody>
          <a:bodyPr/>
          <a:lstStyle/>
          <a:p>
            <a:pPr>
              <a:buNone/>
            </a:pPr>
            <a:r>
              <a:rPr lang="en-US" dirty="0" smtClean="0"/>
              <a:t>The six ‘P’s approach:</a:t>
            </a:r>
          </a:p>
          <a:p>
            <a:pPr fontAlgn="base"/>
            <a:r>
              <a:rPr lang="en-US" dirty="0" smtClean="0"/>
              <a:t>purpose</a:t>
            </a:r>
          </a:p>
          <a:p>
            <a:pPr fontAlgn="base"/>
            <a:r>
              <a:rPr lang="en-US" dirty="0" smtClean="0"/>
              <a:t>possibilities</a:t>
            </a:r>
          </a:p>
          <a:p>
            <a:pPr fontAlgn="base"/>
            <a:r>
              <a:rPr lang="en-US" dirty="0" smtClean="0"/>
              <a:t>pedagogy</a:t>
            </a:r>
          </a:p>
          <a:p>
            <a:pPr fontAlgn="base"/>
            <a:r>
              <a:rPr lang="en-US" dirty="0" smtClean="0"/>
              <a:t>platforms &amp; partners</a:t>
            </a:r>
          </a:p>
          <a:p>
            <a:pPr fontAlgn="base"/>
            <a:r>
              <a:rPr lang="en-US" dirty="0" smtClean="0"/>
              <a:t>provisioning</a:t>
            </a:r>
          </a:p>
          <a:p>
            <a:pPr fontAlgn="base"/>
            <a:r>
              <a:rPr lang="en-US" dirty="0" smtClean="0"/>
              <a:t>process to roll out</a:t>
            </a:r>
          </a:p>
          <a:p>
            <a:endParaRPr lang="en-US" dirty="0"/>
          </a:p>
        </p:txBody>
      </p:sp>
    </p:spTree>
    <p:extLst>
      <p:ext uri="{BB962C8B-B14F-4D97-AF65-F5344CB8AC3E}">
        <p14:creationId xmlns:p14="http://schemas.microsoft.com/office/powerpoint/2010/main" val="2260539117"/>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a:t>
            </a:r>
            <a:endParaRPr lang="en-US" dirty="0"/>
          </a:p>
        </p:txBody>
      </p:sp>
      <p:sp>
        <p:nvSpPr>
          <p:cNvPr id="3" name="Content Placeholder 2"/>
          <p:cNvSpPr>
            <a:spLocks noGrp="1"/>
          </p:cNvSpPr>
          <p:nvPr>
            <p:ph sz="quarter" idx="1"/>
          </p:nvPr>
        </p:nvSpPr>
        <p:spPr/>
        <p:txBody>
          <a:bodyPr>
            <a:normAutofit/>
          </a:bodyPr>
          <a:lstStyle/>
          <a:p>
            <a:pPr fontAlgn="base"/>
            <a:r>
              <a:rPr lang="en-US" dirty="0" smtClean="0"/>
              <a:t>Broad institutional goals </a:t>
            </a:r>
          </a:p>
          <a:p>
            <a:pPr marL="0" indent="0" fontAlgn="base">
              <a:buNone/>
            </a:pPr>
            <a:r>
              <a:rPr lang="en-US" dirty="0" smtClean="0"/>
              <a:t>	Using the MOOC categories </a:t>
            </a:r>
          </a:p>
          <a:p>
            <a:pPr fontAlgn="base"/>
            <a:r>
              <a:rPr lang="en-US" dirty="0" smtClean="0"/>
              <a:t>Department / faculty goals</a:t>
            </a:r>
          </a:p>
          <a:p>
            <a:pPr fontAlgn="base"/>
            <a:r>
              <a:rPr lang="en-US" dirty="0" smtClean="0"/>
              <a:t>Individual goals </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Possibilities</a:t>
            </a:r>
            <a:endParaRPr lang="en-US" dirty="0"/>
          </a:p>
        </p:txBody>
      </p:sp>
      <p:sp>
        <p:nvSpPr>
          <p:cNvPr id="3" name="Content Placeholder 2"/>
          <p:cNvSpPr>
            <a:spLocks noGrp="1"/>
          </p:cNvSpPr>
          <p:nvPr>
            <p:ph sz="quarter" idx="1"/>
          </p:nvPr>
        </p:nvSpPr>
        <p:spPr/>
        <p:txBody>
          <a:bodyPr>
            <a:normAutofit/>
          </a:bodyPr>
          <a:lstStyle/>
          <a:p>
            <a:r>
              <a:rPr lang="en-US" sz="3200" dirty="0" smtClean="0"/>
              <a:t>Having decided on audience, purpose and category - what are the possible topics?</a:t>
            </a:r>
          </a:p>
          <a:p>
            <a:pPr marL="0" indent="0">
              <a:buNone/>
            </a:pPr>
            <a:endParaRPr lang="en-US" sz="3200" dirty="0" smtClean="0"/>
          </a:p>
          <a:p>
            <a:pPr marL="0" indent="0">
              <a:buNone/>
            </a:pPr>
            <a:r>
              <a:rPr lang="en-US" sz="3200" dirty="0" smtClean="0"/>
              <a:t>Make a proposal for an actual MOOC  (or variant) – develop a concept </a:t>
            </a:r>
          </a:p>
        </p:txBody>
      </p:sp>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Pedagogy</a:t>
            </a:r>
            <a:endParaRPr lang="en-US" dirty="0"/>
          </a:p>
        </p:txBody>
      </p:sp>
      <p:sp>
        <p:nvSpPr>
          <p:cNvPr id="3" name="Content Placeholder 2"/>
          <p:cNvSpPr>
            <a:spLocks noGrp="1"/>
          </p:cNvSpPr>
          <p:nvPr>
            <p:ph sz="quarter" idx="1"/>
          </p:nvPr>
        </p:nvSpPr>
        <p:spPr/>
        <p:txBody>
          <a:bodyPr/>
          <a:lstStyle/>
          <a:p>
            <a:r>
              <a:rPr lang="en-US" dirty="0"/>
              <a:t>H</a:t>
            </a:r>
            <a:r>
              <a:rPr lang="en-US" dirty="0" smtClean="0"/>
              <a:t>ow you want your MOOC to be taught online? (which will depend on your target audience, course purpose and expected learning outcomes, as well as costs and possibly platform affordances)</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Platform and Partners</a:t>
            </a:r>
            <a:endParaRPr lang="en-US" dirty="0"/>
          </a:p>
        </p:txBody>
      </p:sp>
      <p:sp>
        <p:nvSpPr>
          <p:cNvPr id="3" name="Content Placeholder 2"/>
          <p:cNvSpPr>
            <a:spLocks noGrp="1"/>
          </p:cNvSpPr>
          <p:nvPr>
            <p:ph sz="quarter" idx="1"/>
          </p:nvPr>
        </p:nvSpPr>
        <p:spPr/>
        <p:txBody>
          <a:bodyPr>
            <a:normAutofit/>
          </a:bodyPr>
          <a:lstStyle/>
          <a:p>
            <a:r>
              <a:rPr lang="en-US" dirty="0" smtClean="0"/>
              <a:t>Which platform partner will suit your MOOC and work best for UCT?</a:t>
            </a:r>
          </a:p>
          <a:p>
            <a:r>
              <a:rPr lang="en-US" dirty="0" smtClean="0"/>
              <a:t>Other stakeholders and funders</a:t>
            </a:r>
          </a:p>
        </p:txBody>
      </p:sp>
    </p:spTree>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Provisioning</a:t>
            </a:r>
            <a:endParaRPr lang="en-US" dirty="0"/>
          </a:p>
        </p:txBody>
      </p:sp>
      <p:sp>
        <p:nvSpPr>
          <p:cNvPr id="3" name="Content Placeholder 2"/>
          <p:cNvSpPr>
            <a:spLocks noGrp="1"/>
          </p:cNvSpPr>
          <p:nvPr>
            <p:ph sz="quarter" idx="1"/>
          </p:nvPr>
        </p:nvSpPr>
        <p:spPr/>
        <p:txBody>
          <a:bodyPr/>
          <a:lstStyle/>
          <a:p>
            <a:r>
              <a:rPr lang="en-US" u="sng" dirty="0" smtClean="0"/>
              <a:t>Two levels:</a:t>
            </a:r>
            <a:endParaRPr lang="en-US" dirty="0" smtClean="0"/>
          </a:p>
          <a:p>
            <a:r>
              <a:rPr lang="en-US" b="1" dirty="0" smtClean="0"/>
              <a:t>1. Institutional</a:t>
            </a:r>
            <a:r>
              <a:rPr lang="en-US" dirty="0" smtClean="0"/>
              <a:t> - applies to all Massive Online courses at UCT</a:t>
            </a:r>
          </a:p>
          <a:p>
            <a:r>
              <a:rPr lang="en-US" b="1" dirty="0" smtClean="0"/>
              <a:t>2. Course level </a:t>
            </a:r>
            <a:r>
              <a:rPr lang="en-US" dirty="0" smtClean="0"/>
              <a:t>– applies to each course</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 &amp; roll-out</a:t>
            </a:r>
            <a:endParaRPr lang="en-US" dirty="0"/>
          </a:p>
        </p:txBody>
      </p:sp>
      <p:sp>
        <p:nvSpPr>
          <p:cNvPr id="3" name="Content Placeholder 2"/>
          <p:cNvSpPr>
            <a:spLocks noGrp="1"/>
          </p:cNvSpPr>
          <p:nvPr>
            <p:ph sz="quarter" idx="1"/>
          </p:nvPr>
        </p:nvSpPr>
        <p:spPr/>
        <p:txBody>
          <a:bodyPr>
            <a:normAutofit fontScale="85000" lnSpcReduction="20000"/>
          </a:bodyPr>
          <a:lstStyle/>
          <a:p>
            <a:r>
              <a:rPr lang="en-US" sz="3200" dirty="0"/>
              <a:t>identifying an academic or team of academics willing to devote the necessary time to the project</a:t>
            </a:r>
            <a:endParaRPr lang="en-US" dirty="0"/>
          </a:p>
          <a:p>
            <a:r>
              <a:rPr lang="en-US" sz="3200" dirty="0" smtClean="0"/>
              <a:t>constituting </a:t>
            </a:r>
            <a:r>
              <a:rPr lang="en-US" sz="3200" dirty="0"/>
              <a:t>a course development team (CILT staff, academics &amp; student assistants from department who will be offering course)</a:t>
            </a:r>
            <a:endParaRPr lang="en-US" dirty="0"/>
          </a:p>
          <a:p>
            <a:r>
              <a:rPr lang="en-US" sz="3200" dirty="0" smtClean="0"/>
              <a:t>initiate </a:t>
            </a:r>
            <a:r>
              <a:rPr lang="en-US" sz="3200" dirty="0"/>
              <a:t>course design</a:t>
            </a:r>
            <a:endParaRPr lang="en-US" dirty="0"/>
          </a:p>
          <a:p>
            <a:r>
              <a:rPr lang="en-US" sz="3200" dirty="0" smtClean="0"/>
              <a:t>course </a:t>
            </a:r>
            <a:r>
              <a:rPr lang="en-US" sz="3200" dirty="0"/>
              <a:t>production schedule</a:t>
            </a:r>
            <a:endParaRPr lang="en-US" dirty="0"/>
          </a:p>
          <a:p>
            <a:r>
              <a:rPr lang="en-US" sz="3200" dirty="0"/>
              <a:t> </a:t>
            </a:r>
            <a:r>
              <a:rPr lang="en-US" sz="3200" dirty="0" smtClean="0"/>
              <a:t>test materials</a:t>
            </a:r>
          </a:p>
          <a:p>
            <a:r>
              <a:rPr lang="en-US" sz="3200" dirty="0"/>
              <a:t>l</a:t>
            </a:r>
            <a:r>
              <a:rPr lang="en-US" sz="3200" dirty="0" smtClean="0"/>
              <a:t>aunch course</a:t>
            </a:r>
          </a:p>
          <a:p>
            <a:r>
              <a:rPr lang="en-US" sz="3200" dirty="0" smtClean="0"/>
              <a:t>Running/supporting/monitoring</a:t>
            </a:r>
          </a:p>
          <a:p>
            <a:r>
              <a:rPr lang="en-US" sz="3200" dirty="0" smtClean="0"/>
              <a:t>Evaluation </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to expect</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smtClean="0"/>
              <a:t>The key themes:</a:t>
            </a:r>
          </a:p>
          <a:p>
            <a:pPr>
              <a:buFontTx/>
              <a:buChar char="-"/>
            </a:pPr>
            <a:r>
              <a:rPr lang="en-US" dirty="0" smtClean="0"/>
              <a:t>sheer workload involved in planning and developing the content, </a:t>
            </a:r>
          </a:p>
          <a:p>
            <a:pPr>
              <a:buFontTx/>
              <a:buChar char="-"/>
            </a:pPr>
            <a:r>
              <a:rPr lang="en-US" dirty="0" smtClean="0"/>
              <a:t> the resources required for video production on top of the individuals’ ‘regular’ jobs. </a:t>
            </a:r>
          </a:p>
          <a:p>
            <a:pPr>
              <a:buFontTx/>
              <a:buChar char="-"/>
            </a:pPr>
            <a:r>
              <a:rPr lang="en-US" dirty="0" smtClean="0"/>
              <a:t>Creating effective strategies to manage the large number of participants in the MOOC forums was also reported as a challenge. </a:t>
            </a:r>
          </a:p>
          <a:p>
            <a:pPr>
              <a:buFontTx/>
              <a:buChar char="-"/>
            </a:pPr>
            <a:endParaRPr lang="en-US" dirty="0" smtClean="0"/>
          </a:p>
          <a:p>
            <a:pPr>
              <a:buNone/>
            </a:pPr>
            <a:r>
              <a:rPr lang="en-US" dirty="0" smtClean="0"/>
              <a:t>University of London 2013 report on MOOCs</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Considerations - opportunities </a:t>
            </a:r>
            <a:endParaRPr lang="en-US" dirty="0"/>
          </a:p>
        </p:txBody>
      </p:sp>
      <p:sp>
        <p:nvSpPr>
          <p:cNvPr id="3" name="Content Placeholder 2"/>
          <p:cNvSpPr>
            <a:spLocks noGrp="1"/>
          </p:cNvSpPr>
          <p:nvPr>
            <p:ph sz="quarter" idx="1"/>
          </p:nvPr>
        </p:nvSpPr>
        <p:spPr/>
        <p:txBody>
          <a:bodyPr>
            <a:normAutofit fontScale="85000" lnSpcReduction="20000"/>
          </a:bodyPr>
          <a:lstStyle/>
          <a:p>
            <a:r>
              <a:rPr lang="en-US" dirty="0" err="1" smtClean="0"/>
              <a:t>EdX</a:t>
            </a:r>
            <a:r>
              <a:rPr lang="en-US" dirty="0" smtClean="0"/>
              <a:t> has already enabled MIT professors to reach hundreds of thousands of students in a year… An MIT professor might reach more students in a single </a:t>
            </a:r>
            <a:r>
              <a:rPr lang="en-US" dirty="0" err="1" smtClean="0"/>
              <a:t>edX</a:t>
            </a:r>
            <a:r>
              <a:rPr lang="en-US" dirty="0" smtClean="0"/>
              <a:t> class than in a lifetime of conventional teaching. </a:t>
            </a:r>
          </a:p>
          <a:p>
            <a:r>
              <a:rPr lang="en-US" dirty="0" smtClean="0"/>
              <a:t>Duke University professor: Dr. Barr noted that it would typically take him 10 years or more to teach more than 300 students Bioelectricity in its usual face to face format. The instructor not only reached many more students than he would have in a campus course, but he also observed that it was a broader and deeper range of students, many with expertise in topics closely related to bioelectricity. (12 000 enrolled; 8 000 active in week 1; 1000 engaging each week)</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4156147488"/>
              </p:ext>
            </p:extLst>
          </p:nvPr>
        </p:nvGraphicFramePr>
        <p:xfrm>
          <a:off x="0" y="0"/>
          <a:ext cx="9097964" cy="7245219"/>
        </p:xfrm>
        <a:graphic>
          <a:graphicData uri="http://schemas.openxmlformats.org/drawingml/2006/table">
            <a:tbl>
              <a:tblPr firstRow="1" bandRow="1">
                <a:tableStyleId>{5C22544A-7EE6-4342-B048-85BDC9FD1C3A}</a:tableStyleId>
              </a:tblPr>
              <a:tblGrid>
                <a:gridCol w="1872134"/>
                <a:gridCol w="1979786"/>
                <a:gridCol w="2652119"/>
                <a:gridCol w="2593925"/>
              </a:tblGrid>
              <a:tr h="359947">
                <a:tc>
                  <a:txBody>
                    <a:bodyPr/>
                    <a:lstStyle/>
                    <a:p>
                      <a:pPr>
                        <a:lnSpc>
                          <a:spcPct val="115000"/>
                        </a:lnSpc>
                        <a:spcAft>
                          <a:spcPts val="0"/>
                        </a:spcAft>
                      </a:pPr>
                      <a:r>
                        <a:rPr lang="en-ZA" sz="2000" b="0" dirty="0">
                          <a:effectLst/>
                          <a:latin typeface="Century Gothic" pitchFamily="34" charset="0"/>
                          <a:ea typeface="Calibri"/>
                          <a:cs typeface="Times New Roman"/>
                        </a:rPr>
                        <a:t> </a:t>
                      </a:r>
                    </a:p>
                  </a:txBody>
                  <a:tcPr marL="68577" marR="68577" marT="0" marB="0"/>
                </a:tc>
                <a:tc>
                  <a:txBody>
                    <a:bodyPr/>
                    <a:lstStyle/>
                    <a:p>
                      <a:pPr>
                        <a:lnSpc>
                          <a:spcPct val="115000"/>
                        </a:lnSpc>
                        <a:spcAft>
                          <a:spcPts val="0"/>
                        </a:spcAft>
                      </a:pPr>
                      <a:r>
                        <a:rPr lang="en-ZA" sz="2000" b="1" dirty="0">
                          <a:effectLst/>
                          <a:latin typeface="Century Gothic" pitchFamily="34" charset="0"/>
                          <a:ea typeface="Calibri"/>
                          <a:cs typeface="Times New Roman"/>
                        </a:rPr>
                        <a:t>Open content</a:t>
                      </a:r>
                    </a:p>
                  </a:txBody>
                  <a:tcPr marL="68577" marR="68577" marT="0" marB="0">
                    <a:solidFill>
                      <a:srgbClr val="4F81BD"/>
                    </a:solidFill>
                  </a:tcPr>
                </a:tc>
                <a:tc>
                  <a:txBody>
                    <a:bodyPr/>
                    <a:lstStyle/>
                    <a:p>
                      <a:pPr algn="ctr">
                        <a:lnSpc>
                          <a:spcPct val="115000"/>
                        </a:lnSpc>
                        <a:spcAft>
                          <a:spcPts val="0"/>
                        </a:spcAft>
                      </a:pPr>
                      <a:r>
                        <a:rPr lang="en-ZA" sz="2000" b="1" dirty="0">
                          <a:effectLst/>
                          <a:latin typeface="Century Gothic" pitchFamily="34" charset="0"/>
                          <a:ea typeface="Calibri"/>
                          <a:cs typeface="Times New Roman"/>
                        </a:rPr>
                        <a:t>MOOC</a:t>
                      </a:r>
                    </a:p>
                  </a:txBody>
                  <a:tcPr marL="68577" marR="68577" marT="0" marB="0"/>
                </a:tc>
                <a:tc>
                  <a:txBody>
                    <a:bodyPr/>
                    <a:lstStyle/>
                    <a:p>
                      <a:pPr algn="r">
                        <a:lnSpc>
                          <a:spcPct val="115000"/>
                        </a:lnSpc>
                        <a:spcAft>
                          <a:spcPts val="0"/>
                        </a:spcAft>
                      </a:pPr>
                      <a:r>
                        <a:rPr lang="en-ZA" sz="2000" b="1" dirty="0">
                          <a:effectLst/>
                          <a:latin typeface="Century Gothic" pitchFamily="34" charset="0"/>
                          <a:ea typeface="Calibri"/>
                          <a:cs typeface="Times New Roman"/>
                        </a:rPr>
                        <a:t>Online course</a:t>
                      </a:r>
                    </a:p>
                  </a:txBody>
                  <a:tcPr marL="68577" marR="68577" marT="0" marB="0">
                    <a:solidFill>
                      <a:srgbClr val="0070C0"/>
                    </a:solidFill>
                  </a:tcPr>
                </a:tc>
              </a:tr>
              <a:tr h="630903">
                <a:tc>
                  <a:txBody>
                    <a:bodyPr/>
                    <a:lstStyle/>
                    <a:p>
                      <a:pPr>
                        <a:lnSpc>
                          <a:spcPct val="115000"/>
                        </a:lnSpc>
                        <a:spcAft>
                          <a:spcPts val="0"/>
                        </a:spcAft>
                      </a:pPr>
                      <a:r>
                        <a:rPr lang="en-ZA" sz="1800" b="1" dirty="0">
                          <a:effectLst/>
                          <a:latin typeface="Arial Narrow" pitchFamily="34" charset="0"/>
                          <a:ea typeface="Calibri"/>
                          <a:cs typeface="Times New Roman"/>
                        </a:rPr>
                        <a:t>Cost to user (for access)</a:t>
                      </a:r>
                    </a:p>
                  </a:txBody>
                  <a:tcPr marL="68577" marR="68577" marT="0" marB="0"/>
                </a:tc>
                <a:tc>
                  <a:txBody>
                    <a:bodyPr/>
                    <a:lstStyle/>
                    <a:p>
                      <a:pPr>
                        <a:lnSpc>
                          <a:spcPct val="115000"/>
                        </a:lnSpc>
                        <a:spcAft>
                          <a:spcPts val="0"/>
                        </a:spcAft>
                      </a:pPr>
                      <a:r>
                        <a:rPr lang="en-ZA" sz="1800" dirty="0">
                          <a:effectLst/>
                          <a:latin typeface="Arial Narrow" pitchFamily="34" charset="0"/>
                          <a:ea typeface="Calibri"/>
                          <a:cs typeface="Times New Roman"/>
                        </a:rPr>
                        <a:t>Free</a:t>
                      </a:r>
                    </a:p>
                  </a:txBody>
                  <a:tcPr marL="68577" marR="68577" marT="0" marB="0">
                    <a:solidFill>
                      <a:srgbClr val="66FFCC"/>
                    </a:solidFill>
                  </a:tcPr>
                </a:tc>
                <a:tc rowSpan="9">
                  <a:txBody>
                    <a:bodyPr/>
                    <a:lstStyle/>
                    <a:p>
                      <a:pPr>
                        <a:lnSpc>
                          <a:spcPct val="115000"/>
                        </a:lnSpc>
                        <a:spcAft>
                          <a:spcPts val="0"/>
                        </a:spcAft>
                      </a:pPr>
                      <a:endParaRPr lang="en-ZA" sz="1800" b="1" dirty="0">
                        <a:effectLst/>
                        <a:latin typeface="Arial Narrow" pitchFamily="34" charset="0"/>
                        <a:ea typeface="Calibri"/>
                        <a:cs typeface="Times New Roman"/>
                      </a:endParaRPr>
                    </a:p>
                  </a:txBody>
                  <a:tcPr marL="68577" marR="68577" marT="0" marB="0">
                    <a:noFill/>
                  </a:tcPr>
                </a:tc>
                <a:tc>
                  <a:txBody>
                    <a:bodyPr/>
                    <a:lstStyle/>
                    <a:p>
                      <a:pPr algn="r">
                        <a:lnSpc>
                          <a:spcPct val="115000"/>
                        </a:lnSpc>
                        <a:spcAft>
                          <a:spcPts val="0"/>
                        </a:spcAft>
                      </a:pPr>
                      <a:r>
                        <a:rPr lang="en-ZA" sz="1800" dirty="0">
                          <a:effectLst/>
                          <a:latin typeface="Arial Narrow" pitchFamily="34" charset="0"/>
                          <a:ea typeface="Calibri"/>
                          <a:cs typeface="Times New Roman"/>
                        </a:rPr>
                        <a:t>Student pays  fees</a:t>
                      </a:r>
                    </a:p>
                  </a:txBody>
                  <a:tcPr marL="68577" marR="68577" marT="0" marB="0">
                    <a:solidFill>
                      <a:srgbClr val="FF66FF"/>
                    </a:solidFill>
                  </a:tcPr>
                </a:tc>
              </a:tr>
              <a:tr h="630903">
                <a:tc>
                  <a:txBody>
                    <a:bodyPr/>
                    <a:lstStyle/>
                    <a:p>
                      <a:pPr>
                        <a:lnSpc>
                          <a:spcPct val="115000"/>
                        </a:lnSpc>
                        <a:spcAft>
                          <a:spcPts val="0"/>
                        </a:spcAft>
                      </a:pPr>
                      <a:r>
                        <a:rPr lang="en-ZA" sz="1800" b="1" dirty="0">
                          <a:effectLst/>
                          <a:latin typeface="Arial Narrow" pitchFamily="34" charset="0"/>
                          <a:ea typeface="Calibri"/>
                          <a:cs typeface="Times New Roman"/>
                        </a:rPr>
                        <a:t>Scale</a:t>
                      </a:r>
                    </a:p>
                  </a:txBody>
                  <a:tcPr marL="68577" marR="68577" marT="0" marB="0"/>
                </a:tc>
                <a:tc>
                  <a:txBody>
                    <a:bodyPr/>
                    <a:lstStyle/>
                    <a:p>
                      <a:pPr>
                        <a:lnSpc>
                          <a:spcPct val="115000"/>
                        </a:lnSpc>
                        <a:spcAft>
                          <a:spcPts val="0"/>
                        </a:spcAft>
                      </a:pPr>
                      <a:r>
                        <a:rPr lang="en-ZA" sz="1800" dirty="0">
                          <a:effectLst/>
                          <a:latin typeface="Arial Narrow" pitchFamily="34" charset="0"/>
                          <a:ea typeface="Calibri"/>
                          <a:cs typeface="Times New Roman"/>
                        </a:rPr>
                        <a:t>Granular, </a:t>
                      </a:r>
                      <a:r>
                        <a:rPr lang="en-ZA" sz="1800" dirty="0" smtClean="0">
                          <a:effectLst/>
                          <a:latin typeface="Arial Narrow" pitchFamily="34" charset="0"/>
                          <a:ea typeface="Calibri"/>
                          <a:cs typeface="Times New Roman"/>
                        </a:rPr>
                        <a:t>single </a:t>
                      </a:r>
                      <a:r>
                        <a:rPr lang="en-ZA" sz="1800" dirty="0">
                          <a:effectLst/>
                          <a:latin typeface="Arial Narrow" pitchFamily="34" charset="0"/>
                          <a:ea typeface="Calibri"/>
                          <a:cs typeface="Times New Roman"/>
                        </a:rPr>
                        <a:t>objects </a:t>
                      </a:r>
                      <a:r>
                        <a:rPr lang="en-ZA" sz="1800" dirty="0" smtClean="0">
                          <a:effectLst/>
                          <a:latin typeface="Arial Narrow" pitchFamily="34" charset="0"/>
                          <a:ea typeface="Calibri"/>
                          <a:cs typeface="Times New Roman"/>
                        </a:rPr>
                        <a:t>to </a:t>
                      </a:r>
                      <a:r>
                        <a:rPr lang="en-ZA" sz="1800" dirty="0">
                          <a:effectLst/>
                          <a:latin typeface="Arial Narrow" pitchFamily="34" charset="0"/>
                          <a:ea typeface="Calibri"/>
                          <a:cs typeface="Times New Roman"/>
                        </a:rPr>
                        <a:t>courses</a:t>
                      </a:r>
                    </a:p>
                  </a:txBody>
                  <a:tcPr marL="68577" marR="68577" marT="0" marB="0">
                    <a:solidFill>
                      <a:srgbClr val="66FFCC"/>
                    </a:solidFill>
                  </a:tcPr>
                </a:tc>
                <a:tc vMerge="1">
                  <a:txBody>
                    <a:bodyPr/>
                    <a:lstStyle/>
                    <a:p>
                      <a:pPr>
                        <a:lnSpc>
                          <a:spcPct val="115000"/>
                        </a:lnSpc>
                        <a:spcAft>
                          <a:spcPts val="0"/>
                        </a:spcAft>
                      </a:pPr>
                      <a:endParaRPr lang="en-ZA" sz="1800" b="1" dirty="0">
                        <a:effectLst/>
                        <a:latin typeface="Arial Narrow" pitchFamily="34" charset="0"/>
                        <a:ea typeface="Calibri"/>
                        <a:cs typeface="Times New Roman"/>
                      </a:endParaRPr>
                    </a:p>
                  </a:txBody>
                  <a:tcPr marL="68577" marR="68577" marT="0" marB="0">
                    <a:noFill/>
                  </a:tcPr>
                </a:tc>
                <a:tc>
                  <a:txBody>
                    <a:bodyPr/>
                    <a:lstStyle/>
                    <a:p>
                      <a:pPr algn="r">
                        <a:lnSpc>
                          <a:spcPct val="115000"/>
                        </a:lnSpc>
                        <a:spcAft>
                          <a:spcPts val="0"/>
                        </a:spcAft>
                      </a:pPr>
                      <a:r>
                        <a:rPr lang="en-ZA" sz="1800" dirty="0">
                          <a:effectLst/>
                          <a:latin typeface="Arial Narrow" pitchFamily="34" charset="0"/>
                          <a:ea typeface="Calibri"/>
                          <a:cs typeface="Times New Roman"/>
                        </a:rPr>
                        <a:t>Small(</a:t>
                      </a:r>
                      <a:r>
                        <a:rPr lang="en-ZA" sz="1800" dirty="0" err="1">
                          <a:effectLst/>
                          <a:latin typeface="Arial Narrow" pitchFamily="34" charset="0"/>
                          <a:ea typeface="Calibri"/>
                          <a:cs typeface="Times New Roman"/>
                        </a:rPr>
                        <a:t>er</a:t>
                      </a:r>
                      <a:r>
                        <a:rPr lang="en-ZA" sz="1800" dirty="0">
                          <a:effectLst/>
                          <a:latin typeface="Arial Narrow" pitchFamily="34" charset="0"/>
                          <a:ea typeface="Calibri"/>
                          <a:cs typeface="Times New Roman"/>
                        </a:rPr>
                        <a:t>) scale</a:t>
                      </a:r>
                    </a:p>
                    <a:p>
                      <a:pPr algn="r">
                        <a:lnSpc>
                          <a:spcPct val="115000"/>
                        </a:lnSpc>
                        <a:spcAft>
                          <a:spcPts val="0"/>
                        </a:spcAft>
                      </a:pPr>
                      <a:r>
                        <a:rPr lang="en-ZA" sz="1800" dirty="0">
                          <a:effectLst/>
                          <a:latin typeface="Arial Narrow" pitchFamily="34" charset="0"/>
                          <a:ea typeface="Calibri"/>
                          <a:cs typeface="Times New Roman"/>
                        </a:rPr>
                        <a:t> </a:t>
                      </a:r>
                    </a:p>
                  </a:txBody>
                  <a:tcPr marL="68577" marR="68577" marT="0" marB="0">
                    <a:solidFill>
                      <a:srgbClr val="FF66FF"/>
                    </a:solidFill>
                  </a:tcPr>
                </a:tc>
              </a:tr>
              <a:tr h="630903">
                <a:tc>
                  <a:txBody>
                    <a:bodyPr/>
                    <a:lstStyle/>
                    <a:p>
                      <a:pPr>
                        <a:lnSpc>
                          <a:spcPct val="115000"/>
                        </a:lnSpc>
                        <a:spcAft>
                          <a:spcPts val="0"/>
                        </a:spcAft>
                      </a:pPr>
                      <a:r>
                        <a:rPr lang="en-ZA" sz="1800" b="1" dirty="0">
                          <a:effectLst/>
                          <a:latin typeface="Arial Narrow" pitchFamily="34" charset="0"/>
                          <a:ea typeface="Calibri"/>
                          <a:cs typeface="Times New Roman"/>
                        </a:rPr>
                        <a:t>Entrance requirements</a:t>
                      </a:r>
                    </a:p>
                  </a:txBody>
                  <a:tcPr marL="68577" marR="68577" marT="0" marB="0"/>
                </a:tc>
                <a:tc>
                  <a:txBody>
                    <a:bodyPr/>
                    <a:lstStyle/>
                    <a:p>
                      <a:pPr>
                        <a:lnSpc>
                          <a:spcPct val="115000"/>
                        </a:lnSpc>
                        <a:spcAft>
                          <a:spcPts val="0"/>
                        </a:spcAft>
                      </a:pPr>
                      <a:r>
                        <a:rPr lang="en-ZA" sz="1800" dirty="0" smtClean="0">
                          <a:effectLst/>
                          <a:latin typeface="Arial Narrow" pitchFamily="34" charset="0"/>
                          <a:ea typeface="Calibri"/>
                          <a:cs typeface="Times New Roman"/>
                        </a:rPr>
                        <a:t>No</a:t>
                      </a:r>
                      <a:endParaRPr lang="en-ZA" sz="1800" dirty="0">
                        <a:effectLst/>
                        <a:latin typeface="Arial Narrow" pitchFamily="34" charset="0"/>
                        <a:ea typeface="Calibri"/>
                        <a:cs typeface="Times New Roman"/>
                      </a:endParaRPr>
                    </a:p>
                  </a:txBody>
                  <a:tcPr marL="68577" marR="68577" marT="0" marB="0">
                    <a:solidFill>
                      <a:srgbClr val="66FFCC"/>
                    </a:solidFill>
                  </a:tcPr>
                </a:tc>
                <a:tc vMerge="1">
                  <a:txBody>
                    <a:bodyPr/>
                    <a:lstStyle/>
                    <a:p>
                      <a:pPr>
                        <a:lnSpc>
                          <a:spcPct val="115000"/>
                        </a:lnSpc>
                        <a:spcAft>
                          <a:spcPts val="0"/>
                        </a:spcAft>
                      </a:pPr>
                      <a:endParaRPr lang="en-ZA" sz="1800" b="1" dirty="0">
                        <a:effectLst/>
                        <a:latin typeface="Arial Narrow" pitchFamily="34" charset="0"/>
                        <a:ea typeface="Calibri"/>
                        <a:cs typeface="Times New Roman"/>
                      </a:endParaRPr>
                    </a:p>
                  </a:txBody>
                  <a:tcPr marL="68577" marR="68577" marT="0" marB="0">
                    <a:noFill/>
                  </a:tcPr>
                </a:tc>
                <a:tc>
                  <a:txBody>
                    <a:bodyPr/>
                    <a:lstStyle/>
                    <a:p>
                      <a:pPr algn="r">
                        <a:lnSpc>
                          <a:spcPct val="115000"/>
                        </a:lnSpc>
                        <a:spcAft>
                          <a:spcPts val="0"/>
                        </a:spcAft>
                      </a:pPr>
                      <a:r>
                        <a:rPr lang="en-ZA" sz="1800" dirty="0">
                          <a:effectLst/>
                          <a:latin typeface="Arial Narrow" pitchFamily="34" charset="0"/>
                          <a:ea typeface="Calibri"/>
                          <a:cs typeface="Times New Roman"/>
                        </a:rPr>
                        <a:t>Yes, likely, just as for f2f courses</a:t>
                      </a:r>
                    </a:p>
                  </a:txBody>
                  <a:tcPr marL="68577" marR="68577" marT="0" marB="0">
                    <a:solidFill>
                      <a:srgbClr val="FF66FF"/>
                    </a:solidFill>
                  </a:tcPr>
                </a:tc>
              </a:tr>
              <a:tr h="630903">
                <a:tc>
                  <a:txBody>
                    <a:bodyPr/>
                    <a:lstStyle/>
                    <a:p>
                      <a:pPr>
                        <a:lnSpc>
                          <a:spcPct val="115000"/>
                        </a:lnSpc>
                        <a:spcAft>
                          <a:spcPts val="0"/>
                        </a:spcAft>
                      </a:pPr>
                      <a:r>
                        <a:rPr lang="en-ZA" sz="1800" b="1" dirty="0">
                          <a:effectLst/>
                          <a:latin typeface="Arial Narrow" pitchFamily="34" charset="0"/>
                          <a:ea typeface="Calibri"/>
                          <a:cs typeface="Times New Roman"/>
                        </a:rPr>
                        <a:t>Interaction with lecturers and peers</a:t>
                      </a:r>
                    </a:p>
                  </a:txBody>
                  <a:tcPr marL="68577" marR="68577" marT="0" marB="0"/>
                </a:tc>
                <a:tc>
                  <a:txBody>
                    <a:bodyPr/>
                    <a:lstStyle/>
                    <a:p>
                      <a:pPr>
                        <a:lnSpc>
                          <a:spcPct val="115000"/>
                        </a:lnSpc>
                        <a:spcAft>
                          <a:spcPts val="0"/>
                        </a:spcAft>
                      </a:pPr>
                      <a:r>
                        <a:rPr lang="en-ZA" sz="1800" dirty="0">
                          <a:effectLst/>
                          <a:latin typeface="Arial Narrow" pitchFamily="34" charset="0"/>
                          <a:ea typeface="Calibri"/>
                          <a:cs typeface="Times New Roman"/>
                        </a:rPr>
                        <a:t>No, content only</a:t>
                      </a:r>
                    </a:p>
                  </a:txBody>
                  <a:tcPr marL="68577" marR="68577" marT="0" marB="0">
                    <a:solidFill>
                      <a:srgbClr val="66FFCC"/>
                    </a:solidFill>
                  </a:tcPr>
                </a:tc>
                <a:tc vMerge="1">
                  <a:txBody>
                    <a:bodyPr/>
                    <a:lstStyle/>
                    <a:p>
                      <a:pPr>
                        <a:lnSpc>
                          <a:spcPct val="115000"/>
                        </a:lnSpc>
                        <a:spcAft>
                          <a:spcPts val="0"/>
                        </a:spcAft>
                      </a:pPr>
                      <a:endParaRPr lang="en-ZA" sz="1800" b="1" dirty="0">
                        <a:effectLst/>
                        <a:latin typeface="Arial Narrow" pitchFamily="34" charset="0"/>
                        <a:ea typeface="Calibri"/>
                        <a:cs typeface="Times New Roman"/>
                      </a:endParaRPr>
                    </a:p>
                  </a:txBody>
                  <a:tcPr marL="68577" marR="68577" marT="0" marB="0">
                    <a:noFill/>
                  </a:tcPr>
                </a:tc>
                <a:tc>
                  <a:txBody>
                    <a:bodyPr/>
                    <a:lstStyle/>
                    <a:p>
                      <a:pPr algn="r">
                        <a:lnSpc>
                          <a:spcPct val="115000"/>
                        </a:lnSpc>
                        <a:spcAft>
                          <a:spcPts val="0"/>
                        </a:spcAft>
                      </a:pPr>
                      <a:r>
                        <a:rPr lang="en-ZA" sz="1800" dirty="0">
                          <a:effectLst/>
                          <a:latin typeface="Arial Narrow" pitchFamily="34" charset="0"/>
                          <a:ea typeface="Calibri"/>
                          <a:cs typeface="Times New Roman"/>
                        </a:rPr>
                        <a:t>Yes, in variable ways</a:t>
                      </a:r>
                    </a:p>
                  </a:txBody>
                  <a:tcPr marL="68577" marR="68577" marT="0" marB="0">
                    <a:solidFill>
                      <a:srgbClr val="FF66FF"/>
                    </a:solidFill>
                  </a:tcPr>
                </a:tc>
              </a:tr>
              <a:tr h="946355">
                <a:tc>
                  <a:txBody>
                    <a:bodyPr/>
                    <a:lstStyle/>
                    <a:p>
                      <a:pPr>
                        <a:lnSpc>
                          <a:spcPct val="115000"/>
                        </a:lnSpc>
                        <a:spcAft>
                          <a:spcPts val="0"/>
                        </a:spcAft>
                      </a:pPr>
                      <a:r>
                        <a:rPr lang="en-ZA" sz="1800" b="1" dirty="0">
                          <a:effectLst/>
                          <a:latin typeface="Arial Narrow" pitchFamily="34" charset="0"/>
                          <a:ea typeface="Calibri"/>
                          <a:cs typeface="Times New Roman"/>
                        </a:rPr>
                        <a:t>Providers</a:t>
                      </a:r>
                    </a:p>
                  </a:txBody>
                  <a:tcPr marL="68577" marR="68577" marT="0" marB="0"/>
                </a:tc>
                <a:tc>
                  <a:txBody>
                    <a:bodyPr/>
                    <a:lstStyle/>
                    <a:p>
                      <a:pPr>
                        <a:lnSpc>
                          <a:spcPct val="115000"/>
                        </a:lnSpc>
                        <a:spcAft>
                          <a:spcPts val="0"/>
                        </a:spcAft>
                      </a:pPr>
                      <a:r>
                        <a:rPr lang="en-ZA" sz="1800" dirty="0" smtClean="0">
                          <a:effectLst/>
                          <a:latin typeface="Arial Narrow" pitchFamily="34" charset="0"/>
                          <a:ea typeface="Calibri"/>
                          <a:cs typeface="Times New Roman"/>
                        </a:rPr>
                        <a:t>Many</a:t>
                      </a:r>
                      <a:r>
                        <a:rPr lang="en-ZA" sz="1800" baseline="0" dirty="0" smtClean="0">
                          <a:effectLst/>
                          <a:latin typeface="Arial Narrow" pitchFamily="34" charset="0"/>
                          <a:ea typeface="Calibri"/>
                          <a:cs typeface="Times New Roman"/>
                        </a:rPr>
                        <a:t> traditional universities, but other providers</a:t>
                      </a:r>
                      <a:endParaRPr lang="en-ZA" sz="1800" dirty="0">
                        <a:effectLst/>
                        <a:latin typeface="Arial Narrow" pitchFamily="34" charset="0"/>
                        <a:ea typeface="Calibri"/>
                        <a:cs typeface="Times New Roman"/>
                      </a:endParaRPr>
                    </a:p>
                  </a:txBody>
                  <a:tcPr marL="68577" marR="68577" marT="0" marB="0">
                    <a:solidFill>
                      <a:srgbClr val="66FFCC"/>
                    </a:solidFill>
                  </a:tcPr>
                </a:tc>
                <a:tc vMerge="1">
                  <a:txBody>
                    <a:bodyPr/>
                    <a:lstStyle/>
                    <a:p>
                      <a:pPr>
                        <a:lnSpc>
                          <a:spcPct val="115000"/>
                        </a:lnSpc>
                        <a:spcAft>
                          <a:spcPts val="0"/>
                        </a:spcAft>
                      </a:pPr>
                      <a:endParaRPr lang="en-ZA" sz="1800" b="1" dirty="0">
                        <a:effectLst/>
                        <a:latin typeface="Arial Narrow" pitchFamily="34" charset="0"/>
                        <a:ea typeface="Calibri"/>
                        <a:cs typeface="Times New Roman"/>
                      </a:endParaRPr>
                    </a:p>
                  </a:txBody>
                  <a:tcPr marL="68577" marR="68577" marT="0" marB="0">
                    <a:noFill/>
                  </a:tcPr>
                </a:tc>
                <a:tc>
                  <a:txBody>
                    <a:bodyPr/>
                    <a:lstStyle/>
                    <a:p>
                      <a:pPr algn="r">
                        <a:lnSpc>
                          <a:spcPct val="115000"/>
                        </a:lnSpc>
                        <a:spcAft>
                          <a:spcPts val="0"/>
                        </a:spcAft>
                      </a:pPr>
                      <a:r>
                        <a:rPr lang="en-ZA" sz="1800" dirty="0">
                          <a:effectLst/>
                          <a:latin typeface="Arial Narrow" pitchFamily="34" charset="0"/>
                          <a:ea typeface="Calibri"/>
                          <a:cs typeface="Times New Roman"/>
                        </a:rPr>
                        <a:t>Traditionally distance education providers</a:t>
                      </a:r>
                    </a:p>
                    <a:p>
                      <a:pPr algn="r">
                        <a:lnSpc>
                          <a:spcPct val="115000"/>
                        </a:lnSpc>
                        <a:spcAft>
                          <a:spcPts val="0"/>
                        </a:spcAft>
                      </a:pPr>
                      <a:r>
                        <a:rPr lang="en-ZA" sz="1800" dirty="0">
                          <a:effectLst/>
                          <a:latin typeface="Arial Narrow" pitchFamily="34" charset="0"/>
                          <a:ea typeface="Calibri"/>
                          <a:cs typeface="Times New Roman"/>
                        </a:rPr>
                        <a:t> </a:t>
                      </a:r>
                    </a:p>
                  </a:txBody>
                  <a:tcPr marL="68577" marR="68577" marT="0" marB="0">
                    <a:solidFill>
                      <a:srgbClr val="FF66FF"/>
                    </a:solidFill>
                  </a:tcPr>
                </a:tc>
              </a:tr>
              <a:tr h="630903">
                <a:tc>
                  <a:txBody>
                    <a:bodyPr/>
                    <a:lstStyle/>
                    <a:p>
                      <a:pPr>
                        <a:lnSpc>
                          <a:spcPct val="115000"/>
                        </a:lnSpc>
                        <a:spcAft>
                          <a:spcPts val="0"/>
                        </a:spcAft>
                      </a:pPr>
                      <a:r>
                        <a:rPr lang="en-ZA" sz="1800" b="1" dirty="0">
                          <a:effectLst/>
                          <a:latin typeface="Arial Narrow" pitchFamily="34" charset="0"/>
                          <a:ea typeface="Calibri"/>
                          <a:cs typeface="Times New Roman"/>
                        </a:rPr>
                        <a:t>Analytics and automation</a:t>
                      </a:r>
                    </a:p>
                  </a:txBody>
                  <a:tcPr marL="68577" marR="68577" marT="0" marB="0"/>
                </a:tc>
                <a:tc>
                  <a:txBody>
                    <a:bodyPr/>
                    <a:lstStyle/>
                    <a:p>
                      <a:pPr>
                        <a:lnSpc>
                          <a:spcPct val="115000"/>
                        </a:lnSpc>
                        <a:spcAft>
                          <a:spcPts val="0"/>
                        </a:spcAft>
                      </a:pPr>
                      <a:r>
                        <a:rPr lang="en-ZA" sz="1800" dirty="0">
                          <a:effectLst/>
                          <a:latin typeface="Arial Narrow" pitchFamily="34" charset="0"/>
                          <a:ea typeface="Calibri"/>
                          <a:cs typeface="Times New Roman"/>
                        </a:rPr>
                        <a:t>No</a:t>
                      </a:r>
                    </a:p>
                  </a:txBody>
                  <a:tcPr marL="68577" marR="68577" marT="0" marB="0">
                    <a:solidFill>
                      <a:srgbClr val="66FFCC"/>
                    </a:solidFill>
                  </a:tcPr>
                </a:tc>
                <a:tc vMerge="1">
                  <a:txBody>
                    <a:bodyPr/>
                    <a:lstStyle/>
                    <a:p>
                      <a:pPr>
                        <a:lnSpc>
                          <a:spcPct val="115000"/>
                        </a:lnSpc>
                        <a:spcAft>
                          <a:spcPts val="0"/>
                        </a:spcAft>
                      </a:pPr>
                      <a:endParaRPr lang="en-ZA" sz="1800" b="1" dirty="0">
                        <a:effectLst/>
                        <a:latin typeface="Arial Narrow" pitchFamily="34" charset="0"/>
                        <a:ea typeface="Calibri"/>
                        <a:cs typeface="Times New Roman"/>
                      </a:endParaRPr>
                    </a:p>
                  </a:txBody>
                  <a:tcPr marL="68577" marR="68577" marT="0" marB="0">
                    <a:noFill/>
                  </a:tcPr>
                </a:tc>
                <a:tc>
                  <a:txBody>
                    <a:bodyPr/>
                    <a:lstStyle/>
                    <a:p>
                      <a:pPr algn="r">
                        <a:lnSpc>
                          <a:spcPct val="115000"/>
                        </a:lnSpc>
                        <a:spcAft>
                          <a:spcPts val="0"/>
                        </a:spcAft>
                      </a:pPr>
                      <a:r>
                        <a:rPr lang="en-ZA" sz="1800" dirty="0">
                          <a:effectLst/>
                          <a:latin typeface="Arial Narrow" pitchFamily="34" charset="0"/>
                          <a:ea typeface="Calibri"/>
                          <a:cs typeface="Times New Roman"/>
                        </a:rPr>
                        <a:t>No, limited to date, as they tend to run on traditional LMS’s</a:t>
                      </a:r>
                    </a:p>
                  </a:txBody>
                  <a:tcPr marL="68577" marR="68577" marT="0" marB="0">
                    <a:solidFill>
                      <a:srgbClr val="FF66FF"/>
                    </a:solidFill>
                  </a:tcPr>
                </a:tc>
              </a:tr>
              <a:tr h="575912">
                <a:tc>
                  <a:txBody>
                    <a:bodyPr/>
                    <a:lstStyle/>
                    <a:p>
                      <a:pPr>
                        <a:lnSpc>
                          <a:spcPct val="115000"/>
                        </a:lnSpc>
                        <a:spcAft>
                          <a:spcPts val="0"/>
                        </a:spcAft>
                      </a:pPr>
                      <a:r>
                        <a:rPr lang="en-ZA" sz="1800" b="1" dirty="0">
                          <a:effectLst/>
                          <a:latin typeface="Arial Narrow" pitchFamily="34" charset="0"/>
                          <a:ea typeface="Calibri"/>
                          <a:cs typeface="Times New Roman"/>
                        </a:rPr>
                        <a:t>Certification</a:t>
                      </a:r>
                    </a:p>
                  </a:txBody>
                  <a:tcPr marL="68577" marR="68577" marT="0" marB="0"/>
                </a:tc>
                <a:tc>
                  <a:txBody>
                    <a:bodyPr/>
                    <a:lstStyle/>
                    <a:p>
                      <a:pPr>
                        <a:lnSpc>
                          <a:spcPct val="115000"/>
                        </a:lnSpc>
                        <a:spcAft>
                          <a:spcPts val="0"/>
                        </a:spcAft>
                      </a:pPr>
                      <a:r>
                        <a:rPr lang="en-ZA" sz="1800" dirty="0">
                          <a:effectLst/>
                          <a:latin typeface="Arial Narrow" pitchFamily="34" charset="0"/>
                          <a:ea typeface="Calibri"/>
                          <a:cs typeface="Times New Roman"/>
                        </a:rPr>
                        <a:t>No</a:t>
                      </a:r>
                    </a:p>
                  </a:txBody>
                  <a:tcPr marL="68577" marR="68577" marT="0" marB="0">
                    <a:solidFill>
                      <a:srgbClr val="66FFCC"/>
                    </a:solidFill>
                  </a:tcPr>
                </a:tc>
                <a:tc vMerge="1">
                  <a:txBody>
                    <a:bodyPr/>
                    <a:lstStyle/>
                    <a:p>
                      <a:pPr>
                        <a:lnSpc>
                          <a:spcPct val="115000"/>
                        </a:lnSpc>
                        <a:spcAft>
                          <a:spcPts val="0"/>
                        </a:spcAft>
                      </a:pPr>
                      <a:endParaRPr lang="en-ZA" sz="1800" b="1" dirty="0">
                        <a:effectLst/>
                        <a:latin typeface="Arial Narrow" pitchFamily="34" charset="0"/>
                        <a:ea typeface="Calibri"/>
                        <a:cs typeface="Times New Roman"/>
                      </a:endParaRPr>
                    </a:p>
                  </a:txBody>
                  <a:tcPr marL="68577" marR="68577" marT="0" marB="0">
                    <a:noFill/>
                  </a:tcPr>
                </a:tc>
                <a:tc>
                  <a:txBody>
                    <a:bodyPr/>
                    <a:lstStyle/>
                    <a:p>
                      <a:pPr algn="r">
                        <a:lnSpc>
                          <a:spcPct val="115000"/>
                        </a:lnSpc>
                        <a:spcAft>
                          <a:spcPts val="0"/>
                        </a:spcAft>
                      </a:pPr>
                      <a:r>
                        <a:rPr lang="en-ZA" sz="1800" dirty="0">
                          <a:effectLst/>
                          <a:latin typeface="Arial Narrow" pitchFamily="34" charset="0"/>
                          <a:ea typeface="Calibri"/>
                          <a:cs typeface="Times New Roman"/>
                        </a:rPr>
                        <a:t>Yes, equivalent to </a:t>
                      </a:r>
                      <a:r>
                        <a:rPr lang="en-ZA" sz="1800" dirty="0" smtClean="0">
                          <a:effectLst/>
                          <a:latin typeface="Arial Narrow" pitchFamily="34" charset="0"/>
                          <a:ea typeface="Calibri"/>
                          <a:cs typeface="Times New Roman"/>
                        </a:rPr>
                        <a:t>f2f</a:t>
                      </a:r>
                      <a:endParaRPr lang="en-ZA" sz="1800" dirty="0">
                        <a:effectLst/>
                        <a:latin typeface="Arial Narrow" pitchFamily="34" charset="0"/>
                        <a:ea typeface="Calibri"/>
                        <a:cs typeface="Times New Roman"/>
                      </a:endParaRPr>
                    </a:p>
                  </a:txBody>
                  <a:tcPr marL="68577" marR="68577" marT="0" marB="0">
                    <a:solidFill>
                      <a:srgbClr val="FF66FF"/>
                    </a:solidFill>
                  </a:tcPr>
                </a:tc>
              </a:tr>
              <a:tr h="630903">
                <a:tc>
                  <a:txBody>
                    <a:bodyPr/>
                    <a:lstStyle/>
                    <a:p>
                      <a:pPr>
                        <a:lnSpc>
                          <a:spcPct val="115000"/>
                        </a:lnSpc>
                        <a:spcAft>
                          <a:spcPts val="0"/>
                        </a:spcAft>
                      </a:pPr>
                      <a:r>
                        <a:rPr lang="en-ZA" sz="1800" b="1" dirty="0">
                          <a:effectLst/>
                          <a:latin typeface="Arial Narrow" pitchFamily="34" charset="0"/>
                          <a:ea typeface="Calibri"/>
                          <a:cs typeface="Times New Roman"/>
                        </a:rPr>
                        <a:t>Synchronous (time limits)</a:t>
                      </a:r>
                    </a:p>
                  </a:txBody>
                  <a:tcPr marL="68577" marR="68577" marT="0" marB="0"/>
                </a:tc>
                <a:tc>
                  <a:txBody>
                    <a:bodyPr/>
                    <a:lstStyle/>
                    <a:p>
                      <a:pPr>
                        <a:lnSpc>
                          <a:spcPct val="115000"/>
                        </a:lnSpc>
                        <a:spcAft>
                          <a:spcPts val="0"/>
                        </a:spcAft>
                      </a:pPr>
                      <a:r>
                        <a:rPr lang="en-ZA" sz="1800" dirty="0">
                          <a:effectLst/>
                          <a:latin typeface="Arial Narrow" pitchFamily="34" charset="0"/>
                          <a:ea typeface="Calibri"/>
                          <a:cs typeface="Times New Roman"/>
                        </a:rPr>
                        <a:t>Stand alone</a:t>
                      </a:r>
                    </a:p>
                  </a:txBody>
                  <a:tcPr marL="68577" marR="68577" marT="0" marB="0">
                    <a:solidFill>
                      <a:srgbClr val="66FFCC"/>
                    </a:solidFill>
                  </a:tcPr>
                </a:tc>
                <a:tc vMerge="1">
                  <a:txBody>
                    <a:bodyPr/>
                    <a:lstStyle/>
                    <a:p>
                      <a:pPr>
                        <a:lnSpc>
                          <a:spcPct val="115000"/>
                        </a:lnSpc>
                        <a:spcAft>
                          <a:spcPts val="0"/>
                        </a:spcAft>
                      </a:pPr>
                      <a:endParaRPr lang="en-ZA" sz="1800" b="1" dirty="0">
                        <a:effectLst/>
                        <a:latin typeface="Arial Narrow" pitchFamily="34" charset="0"/>
                        <a:ea typeface="Calibri"/>
                        <a:cs typeface="Times New Roman"/>
                      </a:endParaRPr>
                    </a:p>
                  </a:txBody>
                  <a:tcPr marL="68577" marR="68577" marT="0" marB="0">
                    <a:noFill/>
                  </a:tcPr>
                </a:tc>
                <a:tc>
                  <a:txBody>
                    <a:bodyPr/>
                    <a:lstStyle/>
                    <a:p>
                      <a:pPr algn="r">
                        <a:lnSpc>
                          <a:spcPct val="115000"/>
                        </a:lnSpc>
                        <a:spcAft>
                          <a:spcPts val="0"/>
                        </a:spcAft>
                      </a:pPr>
                      <a:r>
                        <a:rPr lang="en-ZA" sz="1800" dirty="0" smtClean="0">
                          <a:effectLst/>
                          <a:latin typeface="Arial Narrow" pitchFamily="34" charset="0"/>
                          <a:ea typeface="Calibri"/>
                          <a:cs typeface="Times New Roman"/>
                        </a:rPr>
                        <a:t>Start </a:t>
                      </a:r>
                      <a:r>
                        <a:rPr lang="en-ZA" sz="1800" dirty="0">
                          <a:effectLst/>
                          <a:latin typeface="Arial Narrow" pitchFamily="34" charset="0"/>
                          <a:ea typeface="Calibri"/>
                          <a:cs typeface="Times New Roman"/>
                        </a:rPr>
                        <a:t>date and end date, asynchronous within </a:t>
                      </a:r>
                    </a:p>
                  </a:txBody>
                  <a:tcPr marL="68577" marR="68577" marT="0" marB="0">
                    <a:solidFill>
                      <a:srgbClr val="FF66FF"/>
                    </a:solidFill>
                  </a:tcPr>
                </a:tc>
              </a:tr>
              <a:tr h="1261806">
                <a:tc>
                  <a:txBody>
                    <a:bodyPr/>
                    <a:lstStyle/>
                    <a:p>
                      <a:pPr>
                        <a:lnSpc>
                          <a:spcPct val="115000"/>
                        </a:lnSpc>
                        <a:spcAft>
                          <a:spcPts val="0"/>
                        </a:spcAft>
                      </a:pPr>
                      <a:r>
                        <a:rPr lang="en-ZA" sz="1800" b="1" dirty="0">
                          <a:effectLst/>
                          <a:latin typeface="Arial Narrow" pitchFamily="34" charset="0"/>
                          <a:ea typeface="Calibri"/>
                          <a:cs typeface="Times New Roman"/>
                        </a:rPr>
                        <a:t>Copyright</a:t>
                      </a:r>
                    </a:p>
                  </a:txBody>
                  <a:tcPr marL="68577" marR="68577" marT="0" marB="0"/>
                </a:tc>
                <a:tc>
                  <a:txBody>
                    <a:bodyPr/>
                    <a:lstStyle/>
                    <a:p>
                      <a:pPr>
                        <a:lnSpc>
                          <a:spcPct val="115000"/>
                        </a:lnSpc>
                        <a:spcAft>
                          <a:spcPts val="0"/>
                        </a:spcAft>
                      </a:pPr>
                      <a:r>
                        <a:rPr lang="en-ZA" sz="1800" dirty="0">
                          <a:effectLst/>
                          <a:latin typeface="Arial Narrow" pitchFamily="34" charset="0"/>
                          <a:ea typeface="Calibri"/>
                          <a:cs typeface="Times New Roman"/>
                        </a:rPr>
                        <a:t>Open licenses (</a:t>
                      </a:r>
                      <a:r>
                        <a:rPr lang="en-ZA" sz="1800" dirty="0" smtClean="0">
                          <a:effectLst/>
                          <a:latin typeface="Arial Narrow" pitchFamily="34" charset="0"/>
                          <a:ea typeface="Calibri"/>
                          <a:cs typeface="Times New Roman"/>
                        </a:rPr>
                        <a:t>e.g. </a:t>
                      </a:r>
                      <a:r>
                        <a:rPr lang="en-ZA" sz="1800" dirty="0">
                          <a:effectLst/>
                          <a:latin typeface="Arial Narrow" pitchFamily="34" charset="0"/>
                          <a:ea typeface="Calibri"/>
                          <a:cs typeface="Times New Roman"/>
                        </a:rPr>
                        <a:t>Creative Commons) or public domain</a:t>
                      </a:r>
                    </a:p>
                  </a:txBody>
                  <a:tcPr marL="68577" marR="68577" marT="0" marB="0">
                    <a:solidFill>
                      <a:srgbClr val="66FFCC"/>
                    </a:solidFill>
                  </a:tcPr>
                </a:tc>
                <a:tc vMerge="1">
                  <a:txBody>
                    <a:bodyPr/>
                    <a:lstStyle/>
                    <a:p>
                      <a:pPr>
                        <a:lnSpc>
                          <a:spcPct val="115000"/>
                        </a:lnSpc>
                        <a:spcAft>
                          <a:spcPts val="0"/>
                        </a:spcAft>
                      </a:pPr>
                      <a:endParaRPr lang="en-ZA" sz="1400" b="1" dirty="0">
                        <a:effectLst/>
                        <a:latin typeface="Arial Narrow" pitchFamily="34" charset="0"/>
                        <a:ea typeface="Calibri"/>
                        <a:cs typeface="Times New Roman"/>
                      </a:endParaRPr>
                    </a:p>
                  </a:txBody>
                  <a:tcPr marL="68577" marR="68577" marT="0" marB="0">
                    <a:noFill/>
                  </a:tcPr>
                </a:tc>
                <a:tc>
                  <a:txBody>
                    <a:bodyPr/>
                    <a:lstStyle/>
                    <a:p>
                      <a:pPr algn="r">
                        <a:lnSpc>
                          <a:spcPct val="115000"/>
                        </a:lnSpc>
                        <a:spcAft>
                          <a:spcPts val="0"/>
                        </a:spcAft>
                      </a:pPr>
                      <a:r>
                        <a:rPr lang="en-ZA" sz="1800" dirty="0">
                          <a:effectLst/>
                          <a:latin typeface="Arial Narrow" pitchFamily="34" charset="0"/>
                          <a:ea typeface="Calibri"/>
                          <a:cs typeface="Times New Roman"/>
                        </a:rPr>
                        <a:t>Generally proprietary, using textbooks as f2f courses do, may include some open content  </a:t>
                      </a:r>
                    </a:p>
                  </a:txBody>
                  <a:tcPr marL="68577" marR="68577" marT="0" marB="0">
                    <a:solidFill>
                      <a:srgbClr val="FF66FF"/>
                    </a:solidFill>
                  </a:tcPr>
                </a:tc>
              </a:tr>
            </a:tbl>
          </a:graphicData>
        </a:graphic>
      </p:graphicFrame>
      <p:sp>
        <p:nvSpPr>
          <p:cNvPr id="40" name="TextBox 39"/>
          <p:cNvSpPr txBox="1"/>
          <p:nvPr/>
        </p:nvSpPr>
        <p:spPr>
          <a:xfrm>
            <a:off x="3844924" y="4783095"/>
            <a:ext cx="2432051" cy="403225"/>
          </a:xfrm>
          <a:prstGeom prst="rect">
            <a:avLst/>
          </a:prstGeom>
          <a:solidFill>
            <a:srgbClr val="FFFF99"/>
          </a:solidFill>
        </p:spPr>
        <p:txBody>
          <a:bodyPr wrap="square" rtlCol="0">
            <a:spAutoFit/>
          </a:bodyPr>
          <a:lstStyle/>
          <a:p>
            <a:endParaRPr lang="en-ZA" dirty="0"/>
          </a:p>
        </p:txBody>
      </p:sp>
      <p:sp>
        <p:nvSpPr>
          <p:cNvPr id="43" name="TextBox 42"/>
          <p:cNvSpPr txBox="1"/>
          <p:nvPr/>
        </p:nvSpPr>
        <p:spPr>
          <a:xfrm>
            <a:off x="3928015" y="4315619"/>
            <a:ext cx="2432051" cy="403225"/>
          </a:xfrm>
          <a:prstGeom prst="rect">
            <a:avLst/>
          </a:prstGeom>
          <a:solidFill>
            <a:srgbClr val="FFFF99"/>
          </a:solidFill>
        </p:spPr>
        <p:txBody>
          <a:bodyPr wrap="square" rtlCol="0">
            <a:spAutoFit/>
          </a:bodyPr>
          <a:lstStyle/>
          <a:p>
            <a:endParaRPr lang="en-ZA" dirty="0"/>
          </a:p>
        </p:txBody>
      </p:sp>
      <p:sp>
        <p:nvSpPr>
          <p:cNvPr id="35" name="TextBox 34"/>
          <p:cNvSpPr txBox="1">
            <a:spLocks noChangeArrowheads="1"/>
          </p:cNvSpPr>
          <p:nvPr/>
        </p:nvSpPr>
        <p:spPr bwMode="auto">
          <a:xfrm>
            <a:off x="3849688" y="3986213"/>
            <a:ext cx="2495550" cy="369887"/>
          </a:xfrm>
          <a:prstGeom prst="rect">
            <a:avLst/>
          </a:prstGeom>
          <a:solidFill>
            <a:srgbClr val="FFFF99"/>
          </a:solidFill>
          <a:ln>
            <a:noFill/>
          </a:ln>
          <a:extLst/>
        </p:spPr>
        <p:txBody>
          <a:bodyPr>
            <a:spAutoFit/>
          </a:bodyPr>
          <a:lstStyle>
            <a:lvl1pPr eaLnBrk="0" hangingPunct="0">
              <a:spcBef>
                <a:spcPct val="20000"/>
              </a:spcBef>
              <a:buFont typeface="Courier New" pitchFamily="49" charset="0"/>
              <a:buChar char="o"/>
              <a:defRPr sz="3200">
                <a:solidFill>
                  <a:srgbClr val="3417E3"/>
                </a:solidFill>
                <a:latin typeface="Century Gothic" pitchFamily="34" charset="0"/>
              </a:defRPr>
            </a:lvl1pPr>
            <a:lvl2pPr marL="742950" indent="-285750" eaLnBrk="0" hangingPunct="0">
              <a:spcBef>
                <a:spcPct val="20000"/>
              </a:spcBef>
              <a:buFont typeface="Arial" charset="0"/>
              <a:buChar char="•"/>
              <a:defRPr sz="2800">
                <a:solidFill>
                  <a:srgbClr val="7F7F7F"/>
                </a:solidFill>
                <a:latin typeface="Century Gothic" pitchFamily="34" charset="0"/>
              </a:defRPr>
            </a:lvl2pPr>
            <a:lvl3pPr marL="1143000" indent="-228600" eaLnBrk="0" hangingPunct="0">
              <a:spcBef>
                <a:spcPct val="20000"/>
              </a:spcBef>
              <a:buFont typeface="Arial" charset="0"/>
              <a:buChar char="•"/>
              <a:defRPr sz="2400">
                <a:solidFill>
                  <a:srgbClr val="6666FF"/>
                </a:solidFill>
                <a:latin typeface="Century Gothic" pitchFamily="34" charset="0"/>
              </a:defRPr>
            </a:lvl3pPr>
            <a:lvl4pPr marL="1600200" indent="-228600" eaLnBrk="0" hangingPunct="0">
              <a:spcBef>
                <a:spcPct val="20000"/>
              </a:spcBef>
              <a:buFont typeface="Arial" charset="0"/>
              <a:buChar char="–"/>
              <a:defRPr sz="2000">
                <a:solidFill>
                  <a:srgbClr val="A6A6A6"/>
                </a:solidFill>
                <a:latin typeface="Century Gothic" pitchFamily="34" charset="0"/>
              </a:defRPr>
            </a:lvl4pPr>
            <a:lvl5pPr marL="2057400" indent="-228600" eaLnBrk="0" hangingPunct="0">
              <a:spcBef>
                <a:spcPct val="20000"/>
              </a:spcBef>
              <a:buFont typeface="Arial" charset="0"/>
              <a:buChar char="»"/>
              <a:defRPr sz="2000">
                <a:solidFill>
                  <a:srgbClr val="6666FF"/>
                </a:solidFill>
                <a:latin typeface="Century Gothic" pitchFamily="34" charset="0"/>
              </a:defRPr>
            </a:lvl5pPr>
            <a:lvl6pPr marL="2514600" indent="-228600" eaLnBrk="0" fontAlgn="base" hangingPunct="0">
              <a:spcBef>
                <a:spcPct val="20000"/>
              </a:spcBef>
              <a:spcAft>
                <a:spcPct val="0"/>
              </a:spcAft>
              <a:buFont typeface="Arial" charset="0"/>
              <a:buChar char="»"/>
              <a:defRPr sz="2000">
                <a:solidFill>
                  <a:srgbClr val="6666FF"/>
                </a:solidFill>
                <a:latin typeface="Century Gothic" pitchFamily="34" charset="0"/>
              </a:defRPr>
            </a:lvl6pPr>
            <a:lvl7pPr marL="2971800" indent="-228600" eaLnBrk="0" fontAlgn="base" hangingPunct="0">
              <a:spcBef>
                <a:spcPct val="20000"/>
              </a:spcBef>
              <a:spcAft>
                <a:spcPct val="0"/>
              </a:spcAft>
              <a:buFont typeface="Arial" charset="0"/>
              <a:buChar char="»"/>
              <a:defRPr sz="2000">
                <a:solidFill>
                  <a:srgbClr val="6666FF"/>
                </a:solidFill>
                <a:latin typeface="Century Gothic" pitchFamily="34" charset="0"/>
              </a:defRPr>
            </a:lvl7pPr>
            <a:lvl8pPr marL="3429000" indent="-228600" eaLnBrk="0" fontAlgn="base" hangingPunct="0">
              <a:spcBef>
                <a:spcPct val="20000"/>
              </a:spcBef>
              <a:spcAft>
                <a:spcPct val="0"/>
              </a:spcAft>
              <a:buFont typeface="Arial" charset="0"/>
              <a:buChar char="»"/>
              <a:defRPr sz="2000">
                <a:solidFill>
                  <a:srgbClr val="6666FF"/>
                </a:solidFill>
                <a:latin typeface="Century Gothic" pitchFamily="34" charset="0"/>
              </a:defRPr>
            </a:lvl8pPr>
            <a:lvl9pPr marL="3886200" indent="-228600" eaLnBrk="0" fontAlgn="base" hangingPunct="0">
              <a:spcBef>
                <a:spcPct val="20000"/>
              </a:spcBef>
              <a:spcAft>
                <a:spcPct val="0"/>
              </a:spcAft>
              <a:buFont typeface="Arial" charset="0"/>
              <a:buChar char="»"/>
              <a:defRPr sz="2000">
                <a:solidFill>
                  <a:srgbClr val="6666FF"/>
                </a:solidFill>
                <a:latin typeface="Century Gothic" pitchFamily="34" charset="0"/>
              </a:defRPr>
            </a:lvl9pPr>
          </a:lstStyle>
          <a:p>
            <a:pPr algn="ctr" eaLnBrk="1" hangingPunct="1">
              <a:spcBef>
                <a:spcPct val="0"/>
              </a:spcBef>
              <a:buFontTx/>
              <a:buNone/>
            </a:pPr>
            <a:r>
              <a:rPr lang="en-ZA" altLang="en-US" sz="1800" b="1" dirty="0">
                <a:solidFill>
                  <a:srgbClr val="0070C0"/>
                </a:solidFill>
                <a:latin typeface="Arial Narrow" pitchFamily="34" charset="0"/>
              </a:rPr>
              <a:t>Yes, advantageous</a:t>
            </a:r>
          </a:p>
        </p:txBody>
      </p:sp>
      <p:sp>
        <p:nvSpPr>
          <p:cNvPr id="41" name="TextBox 40"/>
          <p:cNvSpPr txBox="1"/>
          <p:nvPr/>
        </p:nvSpPr>
        <p:spPr>
          <a:xfrm>
            <a:off x="3849687" y="3717032"/>
            <a:ext cx="2427288" cy="403225"/>
          </a:xfrm>
          <a:prstGeom prst="rect">
            <a:avLst/>
          </a:prstGeom>
          <a:solidFill>
            <a:srgbClr val="FFFF99"/>
          </a:solidFill>
        </p:spPr>
        <p:txBody>
          <a:bodyPr wrap="square" rtlCol="0">
            <a:spAutoFit/>
          </a:bodyPr>
          <a:lstStyle/>
          <a:p>
            <a:endParaRPr lang="en-ZA" dirty="0"/>
          </a:p>
        </p:txBody>
      </p:sp>
      <p:sp>
        <p:nvSpPr>
          <p:cNvPr id="2" name="TextBox 1"/>
          <p:cNvSpPr txBox="1">
            <a:spLocks noChangeArrowheads="1"/>
          </p:cNvSpPr>
          <p:nvPr/>
        </p:nvSpPr>
        <p:spPr bwMode="auto">
          <a:xfrm>
            <a:off x="3867150" y="323850"/>
            <a:ext cx="2495550" cy="369888"/>
          </a:xfrm>
          <a:prstGeom prst="rect">
            <a:avLst/>
          </a:prstGeom>
          <a:solidFill>
            <a:srgbClr val="FFFF99"/>
          </a:solidFill>
          <a:ln>
            <a:noFill/>
          </a:ln>
          <a:extLst/>
        </p:spPr>
        <p:txBody>
          <a:bodyPr>
            <a:spAutoFit/>
          </a:bodyPr>
          <a:lstStyle>
            <a:lvl1pPr eaLnBrk="0" hangingPunct="0">
              <a:spcBef>
                <a:spcPct val="20000"/>
              </a:spcBef>
              <a:buFont typeface="Courier New" pitchFamily="49" charset="0"/>
              <a:buChar char="o"/>
              <a:defRPr sz="3200">
                <a:solidFill>
                  <a:srgbClr val="3417E3"/>
                </a:solidFill>
                <a:latin typeface="Century Gothic" pitchFamily="34" charset="0"/>
              </a:defRPr>
            </a:lvl1pPr>
            <a:lvl2pPr marL="742950" indent="-285750" eaLnBrk="0" hangingPunct="0">
              <a:spcBef>
                <a:spcPct val="20000"/>
              </a:spcBef>
              <a:buFont typeface="Arial" charset="0"/>
              <a:buChar char="•"/>
              <a:defRPr sz="2800">
                <a:solidFill>
                  <a:srgbClr val="7F7F7F"/>
                </a:solidFill>
                <a:latin typeface="Century Gothic" pitchFamily="34" charset="0"/>
              </a:defRPr>
            </a:lvl2pPr>
            <a:lvl3pPr marL="1143000" indent="-228600" eaLnBrk="0" hangingPunct="0">
              <a:spcBef>
                <a:spcPct val="20000"/>
              </a:spcBef>
              <a:buFont typeface="Arial" charset="0"/>
              <a:buChar char="•"/>
              <a:defRPr sz="2400">
                <a:solidFill>
                  <a:srgbClr val="6666FF"/>
                </a:solidFill>
                <a:latin typeface="Century Gothic" pitchFamily="34" charset="0"/>
              </a:defRPr>
            </a:lvl3pPr>
            <a:lvl4pPr marL="1600200" indent="-228600" eaLnBrk="0" hangingPunct="0">
              <a:spcBef>
                <a:spcPct val="20000"/>
              </a:spcBef>
              <a:buFont typeface="Arial" charset="0"/>
              <a:buChar char="–"/>
              <a:defRPr sz="2000">
                <a:solidFill>
                  <a:srgbClr val="A6A6A6"/>
                </a:solidFill>
                <a:latin typeface="Century Gothic" pitchFamily="34" charset="0"/>
              </a:defRPr>
            </a:lvl4pPr>
            <a:lvl5pPr marL="2057400" indent="-228600" eaLnBrk="0" hangingPunct="0">
              <a:spcBef>
                <a:spcPct val="20000"/>
              </a:spcBef>
              <a:buFont typeface="Arial" charset="0"/>
              <a:buChar char="»"/>
              <a:defRPr sz="2000">
                <a:solidFill>
                  <a:srgbClr val="6666FF"/>
                </a:solidFill>
                <a:latin typeface="Century Gothic" pitchFamily="34" charset="0"/>
              </a:defRPr>
            </a:lvl5pPr>
            <a:lvl6pPr marL="2514600" indent="-228600" eaLnBrk="0" fontAlgn="base" hangingPunct="0">
              <a:spcBef>
                <a:spcPct val="20000"/>
              </a:spcBef>
              <a:spcAft>
                <a:spcPct val="0"/>
              </a:spcAft>
              <a:buFont typeface="Arial" charset="0"/>
              <a:buChar char="»"/>
              <a:defRPr sz="2000">
                <a:solidFill>
                  <a:srgbClr val="6666FF"/>
                </a:solidFill>
                <a:latin typeface="Century Gothic" pitchFamily="34" charset="0"/>
              </a:defRPr>
            </a:lvl6pPr>
            <a:lvl7pPr marL="2971800" indent="-228600" eaLnBrk="0" fontAlgn="base" hangingPunct="0">
              <a:spcBef>
                <a:spcPct val="20000"/>
              </a:spcBef>
              <a:spcAft>
                <a:spcPct val="0"/>
              </a:spcAft>
              <a:buFont typeface="Arial" charset="0"/>
              <a:buChar char="»"/>
              <a:defRPr sz="2000">
                <a:solidFill>
                  <a:srgbClr val="6666FF"/>
                </a:solidFill>
                <a:latin typeface="Century Gothic" pitchFamily="34" charset="0"/>
              </a:defRPr>
            </a:lvl7pPr>
            <a:lvl8pPr marL="3429000" indent="-228600" eaLnBrk="0" fontAlgn="base" hangingPunct="0">
              <a:spcBef>
                <a:spcPct val="20000"/>
              </a:spcBef>
              <a:spcAft>
                <a:spcPct val="0"/>
              </a:spcAft>
              <a:buFont typeface="Arial" charset="0"/>
              <a:buChar char="»"/>
              <a:defRPr sz="2000">
                <a:solidFill>
                  <a:srgbClr val="6666FF"/>
                </a:solidFill>
                <a:latin typeface="Century Gothic" pitchFamily="34" charset="0"/>
              </a:defRPr>
            </a:lvl8pPr>
            <a:lvl9pPr marL="3886200" indent="-228600" eaLnBrk="0" fontAlgn="base" hangingPunct="0">
              <a:spcBef>
                <a:spcPct val="20000"/>
              </a:spcBef>
              <a:spcAft>
                <a:spcPct val="0"/>
              </a:spcAft>
              <a:buFont typeface="Arial" charset="0"/>
              <a:buChar char="»"/>
              <a:defRPr sz="2000">
                <a:solidFill>
                  <a:srgbClr val="6666FF"/>
                </a:solidFill>
                <a:latin typeface="Century Gothic" pitchFamily="34" charset="0"/>
              </a:defRPr>
            </a:lvl9pPr>
          </a:lstStyle>
          <a:p>
            <a:pPr algn="ctr" eaLnBrk="1" hangingPunct="1">
              <a:spcBef>
                <a:spcPct val="0"/>
              </a:spcBef>
              <a:buFontTx/>
              <a:buNone/>
            </a:pPr>
            <a:r>
              <a:rPr lang="en-ZA" altLang="en-US" sz="2400" b="1">
                <a:solidFill>
                  <a:srgbClr val="0070C0"/>
                </a:solidFill>
                <a:latin typeface="Arial Narrow" pitchFamily="34" charset="0"/>
              </a:rPr>
              <a:t>Free</a:t>
            </a:r>
          </a:p>
        </p:txBody>
      </p:sp>
      <p:sp>
        <p:nvSpPr>
          <p:cNvPr id="31" name="TextBox 30"/>
          <p:cNvSpPr txBox="1">
            <a:spLocks noChangeArrowheads="1"/>
          </p:cNvSpPr>
          <p:nvPr/>
        </p:nvSpPr>
        <p:spPr bwMode="auto">
          <a:xfrm>
            <a:off x="3894138" y="1754188"/>
            <a:ext cx="2460625" cy="368300"/>
          </a:xfrm>
          <a:prstGeom prst="rect">
            <a:avLst/>
          </a:prstGeom>
          <a:solidFill>
            <a:srgbClr val="FFFF99"/>
          </a:solidFill>
          <a:ln>
            <a:noFill/>
          </a:ln>
          <a:extLst/>
        </p:spPr>
        <p:txBody>
          <a:bodyPr>
            <a:spAutoFit/>
          </a:bodyPr>
          <a:lstStyle>
            <a:lvl1pPr eaLnBrk="0" hangingPunct="0">
              <a:spcBef>
                <a:spcPct val="20000"/>
              </a:spcBef>
              <a:buFont typeface="Courier New" pitchFamily="49" charset="0"/>
              <a:buChar char="o"/>
              <a:defRPr sz="3200">
                <a:solidFill>
                  <a:srgbClr val="3417E3"/>
                </a:solidFill>
                <a:latin typeface="Century Gothic" pitchFamily="34" charset="0"/>
              </a:defRPr>
            </a:lvl1pPr>
            <a:lvl2pPr marL="742950" indent="-285750" eaLnBrk="0" hangingPunct="0">
              <a:spcBef>
                <a:spcPct val="20000"/>
              </a:spcBef>
              <a:buFont typeface="Arial" charset="0"/>
              <a:buChar char="•"/>
              <a:defRPr sz="2800">
                <a:solidFill>
                  <a:srgbClr val="7F7F7F"/>
                </a:solidFill>
                <a:latin typeface="Century Gothic" pitchFamily="34" charset="0"/>
              </a:defRPr>
            </a:lvl2pPr>
            <a:lvl3pPr marL="1143000" indent="-228600" eaLnBrk="0" hangingPunct="0">
              <a:spcBef>
                <a:spcPct val="20000"/>
              </a:spcBef>
              <a:buFont typeface="Arial" charset="0"/>
              <a:buChar char="•"/>
              <a:defRPr sz="2400">
                <a:solidFill>
                  <a:srgbClr val="6666FF"/>
                </a:solidFill>
                <a:latin typeface="Century Gothic" pitchFamily="34" charset="0"/>
              </a:defRPr>
            </a:lvl3pPr>
            <a:lvl4pPr marL="1600200" indent="-228600" eaLnBrk="0" hangingPunct="0">
              <a:spcBef>
                <a:spcPct val="20000"/>
              </a:spcBef>
              <a:buFont typeface="Arial" charset="0"/>
              <a:buChar char="–"/>
              <a:defRPr sz="2000">
                <a:solidFill>
                  <a:srgbClr val="A6A6A6"/>
                </a:solidFill>
                <a:latin typeface="Century Gothic" pitchFamily="34" charset="0"/>
              </a:defRPr>
            </a:lvl4pPr>
            <a:lvl5pPr marL="2057400" indent="-228600" eaLnBrk="0" hangingPunct="0">
              <a:spcBef>
                <a:spcPct val="20000"/>
              </a:spcBef>
              <a:buFont typeface="Arial" charset="0"/>
              <a:buChar char="»"/>
              <a:defRPr sz="2000">
                <a:solidFill>
                  <a:srgbClr val="6666FF"/>
                </a:solidFill>
                <a:latin typeface="Century Gothic" pitchFamily="34" charset="0"/>
              </a:defRPr>
            </a:lvl5pPr>
            <a:lvl6pPr marL="2514600" indent="-228600" eaLnBrk="0" fontAlgn="base" hangingPunct="0">
              <a:spcBef>
                <a:spcPct val="20000"/>
              </a:spcBef>
              <a:spcAft>
                <a:spcPct val="0"/>
              </a:spcAft>
              <a:buFont typeface="Arial" charset="0"/>
              <a:buChar char="»"/>
              <a:defRPr sz="2000">
                <a:solidFill>
                  <a:srgbClr val="6666FF"/>
                </a:solidFill>
                <a:latin typeface="Century Gothic" pitchFamily="34" charset="0"/>
              </a:defRPr>
            </a:lvl6pPr>
            <a:lvl7pPr marL="2971800" indent="-228600" eaLnBrk="0" fontAlgn="base" hangingPunct="0">
              <a:spcBef>
                <a:spcPct val="20000"/>
              </a:spcBef>
              <a:spcAft>
                <a:spcPct val="0"/>
              </a:spcAft>
              <a:buFont typeface="Arial" charset="0"/>
              <a:buChar char="»"/>
              <a:defRPr sz="2000">
                <a:solidFill>
                  <a:srgbClr val="6666FF"/>
                </a:solidFill>
                <a:latin typeface="Century Gothic" pitchFamily="34" charset="0"/>
              </a:defRPr>
            </a:lvl7pPr>
            <a:lvl8pPr marL="3429000" indent="-228600" eaLnBrk="0" fontAlgn="base" hangingPunct="0">
              <a:spcBef>
                <a:spcPct val="20000"/>
              </a:spcBef>
              <a:spcAft>
                <a:spcPct val="0"/>
              </a:spcAft>
              <a:buFont typeface="Arial" charset="0"/>
              <a:buChar char="»"/>
              <a:defRPr sz="2000">
                <a:solidFill>
                  <a:srgbClr val="6666FF"/>
                </a:solidFill>
                <a:latin typeface="Century Gothic" pitchFamily="34" charset="0"/>
              </a:defRPr>
            </a:lvl8pPr>
            <a:lvl9pPr marL="3886200" indent="-228600" eaLnBrk="0" fontAlgn="base" hangingPunct="0">
              <a:spcBef>
                <a:spcPct val="20000"/>
              </a:spcBef>
              <a:spcAft>
                <a:spcPct val="0"/>
              </a:spcAft>
              <a:buFont typeface="Arial" charset="0"/>
              <a:buChar char="»"/>
              <a:defRPr sz="2000">
                <a:solidFill>
                  <a:srgbClr val="6666FF"/>
                </a:solidFill>
                <a:latin typeface="Century Gothic" pitchFamily="34" charset="0"/>
              </a:defRPr>
            </a:lvl9pPr>
          </a:lstStyle>
          <a:p>
            <a:pPr algn="ctr" eaLnBrk="1" hangingPunct="1">
              <a:spcBef>
                <a:spcPct val="0"/>
              </a:spcBef>
              <a:buFontTx/>
              <a:buNone/>
            </a:pPr>
            <a:r>
              <a:rPr lang="en-ZA" altLang="en-US" sz="2400" b="1">
                <a:solidFill>
                  <a:srgbClr val="0070C0"/>
                </a:solidFill>
                <a:latin typeface="Arial Narrow" pitchFamily="34" charset="0"/>
              </a:rPr>
              <a:t>No</a:t>
            </a:r>
          </a:p>
        </p:txBody>
      </p:sp>
      <p:sp>
        <p:nvSpPr>
          <p:cNvPr id="34" name="TextBox 33"/>
          <p:cNvSpPr txBox="1">
            <a:spLocks noChangeArrowheads="1"/>
          </p:cNvSpPr>
          <p:nvPr/>
        </p:nvSpPr>
        <p:spPr bwMode="auto">
          <a:xfrm>
            <a:off x="3884613" y="2859088"/>
            <a:ext cx="2495550" cy="923925"/>
          </a:xfrm>
          <a:prstGeom prst="rect">
            <a:avLst/>
          </a:prstGeom>
          <a:solidFill>
            <a:srgbClr val="FFFF99"/>
          </a:solidFill>
          <a:ln>
            <a:noFill/>
          </a:ln>
          <a:extLst/>
        </p:spPr>
        <p:txBody>
          <a:bodyPr>
            <a:spAutoFit/>
          </a:bodyPr>
          <a:lstStyle>
            <a:lvl1pPr eaLnBrk="0" hangingPunct="0">
              <a:spcBef>
                <a:spcPct val="20000"/>
              </a:spcBef>
              <a:buFont typeface="Courier New" pitchFamily="49" charset="0"/>
              <a:buChar char="o"/>
              <a:defRPr sz="3200">
                <a:solidFill>
                  <a:srgbClr val="3417E3"/>
                </a:solidFill>
                <a:latin typeface="Century Gothic" pitchFamily="34" charset="0"/>
              </a:defRPr>
            </a:lvl1pPr>
            <a:lvl2pPr marL="742950" indent="-285750" eaLnBrk="0" hangingPunct="0">
              <a:spcBef>
                <a:spcPct val="20000"/>
              </a:spcBef>
              <a:buFont typeface="Arial" charset="0"/>
              <a:buChar char="•"/>
              <a:defRPr sz="2800">
                <a:solidFill>
                  <a:srgbClr val="7F7F7F"/>
                </a:solidFill>
                <a:latin typeface="Century Gothic" pitchFamily="34" charset="0"/>
              </a:defRPr>
            </a:lvl2pPr>
            <a:lvl3pPr marL="1143000" indent="-228600" eaLnBrk="0" hangingPunct="0">
              <a:spcBef>
                <a:spcPct val="20000"/>
              </a:spcBef>
              <a:buFont typeface="Arial" charset="0"/>
              <a:buChar char="•"/>
              <a:defRPr sz="2400">
                <a:solidFill>
                  <a:srgbClr val="6666FF"/>
                </a:solidFill>
                <a:latin typeface="Century Gothic" pitchFamily="34" charset="0"/>
              </a:defRPr>
            </a:lvl3pPr>
            <a:lvl4pPr marL="1600200" indent="-228600" eaLnBrk="0" hangingPunct="0">
              <a:spcBef>
                <a:spcPct val="20000"/>
              </a:spcBef>
              <a:buFont typeface="Arial" charset="0"/>
              <a:buChar char="–"/>
              <a:defRPr sz="2000">
                <a:solidFill>
                  <a:srgbClr val="A6A6A6"/>
                </a:solidFill>
                <a:latin typeface="Century Gothic" pitchFamily="34" charset="0"/>
              </a:defRPr>
            </a:lvl4pPr>
            <a:lvl5pPr marL="2057400" indent="-228600" eaLnBrk="0" hangingPunct="0">
              <a:spcBef>
                <a:spcPct val="20000"/>
              </a:spcBef>
              <a:buFont typeface="Arial" charset="0"/>
              <a:buChar char="»"/>
              <a:defRPr sz="2000">
                <a:solidFill>
                  <a:srgbClr val="6666FF"/>
                </a:solidFill>
                <a:latin typeface="Century Gothic" pitchFamily="34" charset="0"/>
              </a:defRPr>
            </a:lvl5pPr>
            <a:lvl6pPr marL="2514600" indent="-228600" eaLnBrk="0" fontAlgn="base" hangingPunct="0">
              <a:spcBef>
                <a:spcPct val="20000"/>
              </a:spcBef>
              <a:spcAft>
                <a:spcPct val="0"/>
              </a:spcAft>
              <a:buFont typeface="Arial" charset="0"/>
              <a:buChar char="»"/>
              <a:defRPr sz="2000">
                <a:solidFill>
                  <a:srgbClr val="6666FF"/>
                </a:solidFill>
                <a:latin typeface="Century Gothic" pitchFamily="34" charset="0"/>
              </a:defRPr>
            </a:lvl6pPr>
            <a:lvl7pPr marL="2971800" indent="-228600" eaLnBrk="0" fontAlgn="base" hangingPunct="0">
              <a:spcBef>
                <a:spcPct val="20000"/>
              </a:spcBef>
              <a:spcAft>
                <a:spcPct val="0"/>
              </a:spcAft>
              <a:buFont typeface="Arial" charset="0"/>
              <a:buChar char="»"/>
              <a:defRPr sz="2000">
                <a:solidFill>
                  <a:srgbClr val="6666FF"/>
                </a:solidFill>
                <a:latin typeface="Century Gothic" pitchFamily="34" charset="0"/>
              </a:defRPr>
            </a:lvl7pPr>
            <a:lvl8pPr marL="3429000" indent="-228600" eaLnBrk="0" fontAlgn="base" hangingPunct="0">
              <a:spcBef>
                <a:spcPct val="20000"/>
              </a:spcBef>
              <a:spcAft>
                <a:spcPct val="0"/>
              </a:spcAft>
              <a:buFont typeface="Arial" charset="0"/>
              <a:buChar char="»"/>
              <a:defRPr sz="2000">
                <a:solidFill>
                  <a:srgbClr val="6666FF"/>
                </a:solidFill>
                <a:latin typeface="Century Gothic" pitchFamily="34" charset="0"/>
              </a:defRPr>
            </a:lvl8pPr>
            <a:lvl9pPr marL="3886200" indent="-228600" eaLnBrk="0" fontAlgn="base" hangingPunct="0">
              <a:spcBef>
                <a:spcPct val="20000"/>
              </a:spcBef>
              <a:spcAft>
                <a:spcPct val="0"/>
              </a:spcAft>
              <a:buFont typeface="Arial" charset="0"/>
              <a:buChar char="»"/>
              <a:defRPr sz="2000">
                <a:solidFill>
                  <a:srgbClr val="6666FF"/>
                </a:solidFill>
                <a:latin typeface="Century Gothic" pitchFamily="34" charset="0"/>
              </a:defRPr>
            </a:lvl9pPr>
          </a:lstStyle>
          <a:p>
            <a:pPr algn="ctr" eaLnBrk="1" hangingPunct="1">
              <a:spcBef>
                <a:spcPct val="0"/>
              </a:spcBef>
              <a:buFontTx/>
              <a:buNone/>
            </a:pPr>
            <a:r>
              <a:rPr lang="en-ZA" altLang="en-US" sz="1800" b="1" dirty="0">
                <a:solidFill>
                  <a:srgbClr val="0070C0"/>
                </a:solidFill>
                <a:latin typeface="Arial Narrow" pitchFamily="34" charset="0"/>
              </a:rPr>
              <a:t>Residential universities</a:t>
            </a:r>
            <a:br>
              <a:rPr lang="en-ZA" altLang="en-US" sz="1800" b="1" dirty="0">
                <a:solidFill>
                  <a:srgbClr val="0070C0"/>
                </a:solidFill>
                <a:latin typeface="Arial Narrow" pitchFamily="34" charset="0"/>
              </a:rPr>
            </a:br>
            <a:r>
              <a:rPr lang="en-ZA" altLang="en-US" sz="1800" b="1" dirty="0">
                <a:solidFill>
                  <a:srgbClr val="0070C0"/>
                </a:solidFill>
                <a:latin typeface="Arial Narrow" pitchFamily="34" charset="0"/>
              </a:rPr>
              <a:t>Private-university partnerships</a:t>
            </a:r>
          </a:p>
        </p:txBody>
      </p:sp>
      <p:sp>
        <p:nvSpPr>
          <p:cNvPr id="30" name="TextBox 29"/>
          <p:cNvSpPr txBox="1">
            <a:spLocks noChangeArrowheads="1"/>
          </p:cNvSpPr>
          <p:nvPr/>
        </p:nvSpPr>
        <p:spPr bwMode="auto">
          <a:xfrm>
            <a:off x="3902075" y="5667375"/>
            <a:ext cx="2495550" cy="1082675"/>
          </a:xfrm>
          <a:prstGeom prst="rect">
            <a:avLst/>
          </a:prstGeom>
          <a:solidFill>
            <a:srgbClr val="FFFF99"/>
          </a:solidFill>
          <a:ln>
            <a:noFill/>
          </a:ln>
          <a:extLst/>
        </p:spPr>
        <p:txBody>
          <a:bodyPr>
            <a:spAutoFit/>
          </a:bodyPr>
          <a:lstStyle>
            <a:lvl1pPr eaLnBrk="0" hangingPunct="0">
              <a:spcBef>
                <a:spcPct val="20000"/>
              </a:spcBef>
              <a:buFont typeface="Courier New" pitchFamily="49" charset="0"/>
              <a:buChar char="o"/>
              <a:defRPr sz="3200">
                <a:solidFill>
                  <a:srgbClr val="3417E3"/>
                </a:solidFill>
                <a:latin typeface="Century Gothic" pitchFamily="34" charset="0"/>
              </a:defRPr>
            </a:lvl1pPr>
            <a:lvl2pPr marL="742950" indent="-285750" eaLnBrk="0" hangingPunct="0">
              <a:spcBef>
                <a:spcPct val="20000"/>
              </a:spcBef>
              <a:buFont typeface="Arial" charset="0"/>
              <a:buChar char="•"/>
              <a:defRPr sz="2800">
                <a:solidFill>
                  <a:srgbClr val="7F7F7F"/>
                </a:solidFill>
                <a:latin typeface="Century Gothic" pitchFamily="34" charset="0"/>
              </a:defRPr>
            </a:lvl2pPr>
            <a:lvl3pPr marL="1143000" indent="-228600" eaLnBrk="0" hangingPunct="0">
              <a:spcBef>
                <a:spcPct val="20000"/>
              </a:spcBef>
              <a:buFont typeface="Arial" charset="0"/>
              <a:buChar char="•"/>
              <a:defRPr sz="2400">
                <a:solidFill>
                  <a:srgbClr val="6666FF"/>
                </a:solidFill>
                <a:latin typeface="Century Gothic" pitchFamily="34" charset="0"/>
              </a:defRPr>
            </a:lvl3pPr>
            <a:lvl4pPr marL="1600200" indent="-228600" eaLnBrk="0" hangingPunct="0">
              <a:spcBef>
                <a:spcPct val="20000"/>
              </a:spcBef>
              <a:buFont typeface="Arial" charset="0"/>
              <a:buChar char="–"/>
              <a:defRPr sz="2000">
                <a:solidFill>
                  <a:srgbClr val="A6A6A6"/>
                </a:solidFill>
                <a:latin typeface="Century Gothic" pitchFamily="34" charset="0"/>
              </a:defRPr>
            </a:lvl4pPr>
            <a:lvl5pPr marL="2057400" indent="-228600" eaLnBrk="0" hangingPunct="0">
              <a:spcBef>
                <a:spcPct val="20000"/>
              </a:spcBef>
              <a:buFont typeface="Arial" charset="0"/>
              <a:buChar char="»"/>
              <a:defRPr sz="2000">
                <a:solidFill>
                  <a:srgbClr val="6666FF"/>
                </a:solidFill>
                <a:latin typeface="Century Gothic" pitchFamily="34" charset="0"/>
              </a:defRPr>
            </a:lvl5pPr>
            <a:lvl6pPr marL="2514600" indent="-228600" eaLnBrk="0" fontAlgn="base" hangingPunct="0">
              <a:spcBef>
                <a:spcPct val="20000"/>
              </a:spcBef>
              <a:spcAft>
                <a:spcPct val="0"/>
              </a:spcAft>
              <a:buFont typeface="Arial" charset="0"/>
              <a:buChar char="»"/>
              <a:defRPr sz="2000">
                <a:solidFill>
                  <a:srgbClr val="6666FF"/>
                </a:solidFill>
                <a:latin typeface="Century Gothic" pitchFamily="34" charset="0"/>
              </a:defRPr>
            </a:lvl6pPr>
            <a:lvl7pPr marL="2971800" indent="-228600" eaLnBrk="0" fontAlgn="base" hangingPunct="0">
              <a:spcBef>
                <a:spcPct val="20000"/>
              </a:spcBef>
              <a:spcAft>
                <a:spcPct val="0"/>
              </a:spcAft>
              <a:buFont typeface="Arial" charset="0"/>
              <a:buChar char="»"/>
              <a:defRPr sz="2000">
                <a:solidFill>
                  <a:srgbClr val="6666FF"/>
                </a:solidFill>
                <a:latin typeface="Century Gothic" pitchFamily="34" charset="0"/>
              </a:defRPr>
            </a:lvl7pPr>
            <a:lvl8pPr marL="3429000" indent="-228600" eaLnBrk="0" fontAlgn="base" hangingPunct="0">
              <a:spcBef>
                <a:spcPct val="20000"/>
              </a:spcBef>
              <a:spcAft>
                <a:spcPct val="0"/>
              </a:spcAft>
              <a:buFont typeface="Arial" charset="0"/>
              <a:buChar char="»"/>
              <a:defRPr sz="2000">
                <a:solidFill>
                  <a:srgbClr val="6666FF"/>
                </a:solidFill>
                <a:latin typeface="Century Gothic" pitchFamily="34" charset="0"/>
              </a:defRPr>
            </a:lvl8pPr>
            <a:lvl9pPr marL="3886200" indent="-228600" eaLnBrk="0" fontAlgn="base" hangingPunct="0">
              <a:spcBef>
                <a:spcPct val="20000"/>
              </a:spcBef>
              <a:spcAft>
                <a:spcPct val="0"/>
              </a:spcAft>
              <a:buFont typeface="Arial" charset="0"/>
              <a:buChar char="»"/>
              <a:defRPr sz="2000">
                <a:solidFill>
                  <a:srgbClr val="6666FF"/>
                </a:solidFill>
                <a:latin typeface="Century Gothic" pitchFamily="34" charset="0"/>
              </a:defRPr>
            </a:lvl9pPr>
          </a:lstStyle>
          <a:p>
            <a:pPr algn="ctr" eaLnBrk="1" hangingPunct="1">
              <a:lnSpc>
                <a:spcPct val="115000"/>
              </a:lnSpc>
              <a:spcBef>
                <a:spcPct val="0"/>
              </a:spcBef>
              <a:buFontTx/>
              <a:buNone/>
            </a:pPr>
            <a:r>
              <a:rPr lang="en-ZA" altLang="en-US" sz="1400" b="1">
                <a:solidFill>
                  <a:srgbClr val="0070C0"/>
                </a:solidFill>
                <a:latin typeface="Arial Narrow" pitchFamily="34" charset="0"/>
                <a:ea typeface="Calibri" pitchFamily="34" charset="0"/>
                <a:cs typeface="Times New Roman" pitchFamily="18" charset="0"/>
              </a:rPr>
              <a:t>Variable, open content not automatic, user generated content generally belongs to MOOC owner</a:t>
            </a:r>
          </a:p>
        </p:txBody>
      </p:sp>
      <p:sp>
        <p:nvSpPr>
          <p:cNvPr id="36" name="TextBox 35"/>
          <p:cNvSpPr txBox="1">
            <a:spLocks noChangeArrowheads="1"/>
          </p:cNvSpPr>
          <p:nvPr/>
        </p:nvSpPr>
        <p:spPr bwMode="auto">
          <a:xfrm>
            <a:off x="3870325" y="4533900"/>
            <a:ext cx="2495550" cy="369888"/>
          </a:xfrm>
          <a:prstGeom prst="rect">
            <a:avLst/>
          </a:prstGeom>
          <a:solidFill>
            <a:srgbClr val="FFFF99"/>
          </a:solidFill>
          <a:ln>
            <a:noFill/>
          </a:ln>
          <a:extLst/>
        </p:spPr>
        <p:txBody>
          <a:bodyPr>
            <a:spAutoFit/>
          </a:bodyPr>
          <a:lstStyle>
            <a:lvl1pPr eaLnBrk="0" hangingPunct="0">
              <a:spcBef>
                <a:spcPct val="20000"/>
              </a:spcBef>
              <a:buFont typeface="Courier New" pitchFamily="49" charset="0"/>
              <a:buChar char="o"/>
              <a:defRPr sz="3200">
                <a:solidFill>
                  <a:srgbClr val="3417E3"/>
                </a:solidFill>
                <a:latin typeface="Century Gothic" pitchFamily="34" charset="0"/>
              </a:defRPr>
            </a:lvl1pPr>
            <a:lvl2pPr marL="742950" indent="-285750" eaLnBrk="0" hangingPunct="0">
              <a:spcBef>
                <a:spcPct val="20000"/>
              </a:spcBef>
              <a:buFont typeface="Arial" charset="0"/>
              <a:buChar char="•"/>
              <a:defRPr sz="2800">
                <a:solidFill>
                  <a:srgbClr val="7F7F7F"/>
                </a:solidFill>
                <a:latin typeface="Century Gothic" pitchFamily="34" charset="0"/>
              </a:defRPr>
            </a:lvl2pPr>
            <a:lvl3pPr marL="1143000" indent="-228600" eaLnBrk="0" hangingPunct="0">
              <a:spcBef>
                <a:spcPct val="20000"/>
              </a:spcBef>
              <a:buFont typeface="Arial" charset="0"/>
              <a:buChar char="•"/>
              <a:defRPr sz="2400">
                <a:solidFill>
                  <a:srgbClr val="6666FF"/>
                </a:solidFill>
                <a:latin typeface="Century Gothic" pitchFamily="34" charset="0"/>
              </a:defRPr>
            </a:lvl3pPr>
            <a:lvl4pPr marL="1600200" indent="-228600" eaLnBrk="0" hangingPunct="0">
              <a:spcBef>
                <a:spcPct val="20000"/>
              </a:spcBef>
              <a:buFont typeface="Arial" charset="0"/>
              <a:buChar char="–"/>
              <a:defRPr sz="2000">
                <a:solidFill>
                  <a:srgbClr val="A6A6A6"/>
                </a:solidFill>
                <a:latin typeface="Century Gothic" pitchFamily="34" charset="0"/>
              </a:defRPr>
            </a:lvl4pPr>
            <a:lvl5pPr marL="2057400" indent="-228600" eaLnBrk="0" hangingPunct="0">
              <a:spcBef>
                <a:spcPct val="20000"/>
              </a:spcBef>
              <a:buFont typeface="Arial" charset="0"/>
              <a:buChar char="»"/>
              <a:defRPr sz="2000">
                <a:solidFill>
                  <a:srgbClr val="6666FF"/>
                </a:solidFill>
                <a:latin typeface="Century Gothic" pitchFamily="34" charset="0"/>
              </a:defRPr>
            </a:lvl5pPr>
            <a:lvl6pPr marL="2514600" indent="-228600" eaLnBrk="0" fontAlgn="base" hangingPunct="0">
              <a:spcBef>
                <a:spcPct val="20000"/>
              </a:spcBef>
              <a:spcAft>
                <a:spcPct val="0"/>
              </a:spcAft>
              <a:buFont typeface="Arial" charset="0"/>
              <a:buChar char="»"/>
              <a:defRPr sz="2000">
                <a:solidFill>
                  <a:srgbClr val="6666FF"/>
                </a:solidFill>
                <a:latin typeface="Century Gothic" pitchFamily="34" charset="0"/>
              </a:defRPr>
            </a:lvl6pPr>
            <a:lvl7pPr marL="2971800" indent="-228600" eaLnBrk="0" fontAlgn="base" hangingPunct="0">
              <a:spcBef>
                <a:spcPct val="20000"/>
              </a:spcBef>
              <a:spcAft>
                <a:spcPct val="0"/>
              </a:spcAft>
              <a:buFont typeface="Arial" charset="0"/>
              <a:buChar char="»"/>
              <a:defRPr sz="2000">
                <a:solidFill>
                  <a:srgbClr val="6666FF"/>
                </a:solidFill>
                <a:latin typeface="Century Gothic" pitchFamily="34" charset="0"/>
              </a:defRPr>
            </a:lvl7pPr>
            <a:lvl8pPr marL="3429000" indent="-228600" eaLnBrk="0" fontAlgn="base" hangingPunct="0">
              <a:spcBef>
                <a:spcPct val="20000"/>
              </a:spcBef>
              <a:spcAft>
                <a:spcPct val="0"/>
              </a:spcAft>
              <a:buFont typeface="Arial" charset="0"/>
              <a:buChar char="»"/>
              <a:defRPr sz="2000">
                <a:solidFill>
                  <a:srgbClr val="6666FF"/>
                </a:solidFill>
                <a:latin typeface="Century Gothic" pitchFamily="34" charset="0"/>
              </a:defRPr>
            </a:lvl8pPr>
            <a:lvl9pPr marL="3886200" indent="-228600" eaLnBrk="0" fontAlgn="base" hangingPunct="0">
              <a:spcBef>
                <a:spcPct val="20000"/>
              </a:spcBef>
              <a:spcAft>
                <a:spcPct val="0"/>
              </a:spcAft>
              <a:buFont typeface="Arial" charset="0"/>
              <a:buChar char="»"/>
              <a:defRPr sz="2000">
                <a:solidFill>
                  <a:srgbClr val="6666FF"/>
                </a:solidFill>
                <a:latin typeface="Century Gothic" pitchFamily="34" charset="0"/>
              </a:defRPr>
            </a:lvl9pPr>
          </a:lstStyle>
          <a:p>
            <a:pPr algn="ctr" eaLnBrk="1" hangingPunct="1">
              <a:spcBef>
                <a:spcPct val="0"/>
              </a:spcBef>
              <a:buFontTx/>
              <a:buNone/>
            </a:pPr>
            <a:r>
              <a:rPr lang="en-ZA" altLang="en-US" sz="1800" b="1">
                <a:solidFill>
                  <a:srgbClr val="0070C0"/>
                </a:solidFill>
                <a:latin typeface="Arial Narrow" pitchFamily="34" charset="0"/>
              </a:rPr>
              <a:t>No, not conventional</a:t>
            </a:r>
          </a:p>
        </p:txBody>
      </p:sp>
      <p:sp>
        <p:nvSpPr>
          <p:cNvPr id="33" name="TextBox 32"/>
          <p:cNvSpPr txBox="1">
            <a:spLocks noChangeArrowheads="1"/>
          </p:cNvSpPr>
          <p:nvPr/>
        </p:nvSpPr>
        <p:spPr bwMode="auto">
          <a:xfrm>
            <a:off x="3889375" y="2416175"/>
            <a:ext cx="2427289" cy="461963"/>
          </a:xfrm>
          <a:prstGeom prst="rect">
            <a:avLst/>
          </a:prstGeom>
          <a:solidFill>
            <a:srgbClr val="FFFF99"/>
          </a:solidFill>
          <a:ln>
            <a:noFill/>
          </a:ln>
          <a:extLst/>
        </p:spPr>
        <p:txBody>
          <a:bodyPr wrap="square">
            <a:spAutoFit/>
          </a:bodyPr>
          <a:lstStyle>
            <a:lvl1pPr eaLnBrk="0" hangingPunct="0">
              <a:spcBef>
                <a:spcPct val="20000"/>
              </a:spcBef>
              <a:buFont typeface="Courier New" pitchFamily="49" charset="0"/>
              <a:buChar char="o"/>
              <a:defRPr sz="3200">
                <a:solidFill>
                  <a:srgbClr val="3417E3"/>
                </a:solidFill>
                <a:latin typeface="Century Gothic" pitchFamily="34" charset="0"/>
              </a:defRPr>
            </a:lvl1pPr>
            <a:lvl2pPr marL="742950" indent="-285750" eaLnBrk="0" hangingPunct="0">
              <a:spcBef>
                <a:spcPct val="20000"/>
              </a:spcBef>
              <a:buFont typeface="Arial" charset="0"/>
              <a:buChar char="•"/>
              <a:defRPr sz="2800">
                <a:solidFill>
                  <a:srgbClr val="7F7F7F"/>
                </a:solidFill>
                <a:latin typeface="Century Gothic" pitchFamily="34" charset="0"/>
              </a:defRPr>
            </a:lvl2pPr>
            <a:lvl3pPr marL="1143000" indent="-228600" eaLnBrk="0" hangingPunct="0">
              <a:spcBef>
                <a:spcPct val="20000"/>
              </a:spcBef>
              <a:buFont typeface="Arial" charset="0"/>
              <a:buChar char="•"/>
              <a:defRPr sz="2400">
                <a:solidFill>
                  <a:srgbClr val="6666FF"/>
                </a:solidFill>
                <a:latin typeface="Century Gothic" pitchFamily="34" charset="0"/>
              </a:defRPr>
            </a:lvl3pPr>
            <a:lvl4pPr marL="1600200" indent="-228600" eaLnBrk="0" hangingPunct="0">
              <a:spcBef>
                <a:spcPct val="20000"/>
              </a:spcBef>
              <a:buFont typeface="Arial" charset="0"/>
              <a:buChar char="–"/>
              <a:defRPr sz="2000">
                <a:solidFill>
                  <a:srgbClr val="A6A6A6"/>
                </a:solidFill>
                <a:latin typeface="Century Gothic" pitchFamily="34" charset="0"/>
              </a:defRPr>
            </a:lvl4pPr>
            <a:lvl5pPr marL="2057400" indent="-228600" eaLnBrk="0" hangingPunct="0">
              <a:spcBef>
                <a:spcPct val="20000"/>
              </a:spcBef>
              <a:buFont typeface="Arial" charset="0"/>
              <a:buChar char="»"/>
              <a:defRPr sz="2000">
                <a:solidFill>
                  <a:srgbClr val="6666FF"/>
                </a:solidFill>
                <a:latin typeface="Century Gothic" pitchFamily="34" charset="0"/>
              </a:defRPr>
            </a:lvl5pPr>
            <a:lvl6pPr marL="2514600" indent="-228600" eaLnBrk="0" fontAlgn="base" hangingPunct="0">
              <a:spcBef>
                <a:spcPct val="20000"/>
              </a:spcBef>
              <a:spcAft>
                <a:spcPct val="0"/>
              </a:spcAft>
              <a:buFont typeface="Arial" charset="0"/>
              <a:buChar char="»"/>
              <a:defRPr sz="2000">
                <a:solidFill>
                  <a:srgbClr val="6666FF"/>
                </a:solidFill>
                <a:latin typeface="Century Gothic" pitchFamily="34" charset="0"/>
              </a:defRPr>
            </a:lvl6pPr>
            <a:lvl7pPr marL="2971800" indent="-228600" eaLnBrk="0" fontAlgn="base" hangingPunct="0">
              <a:spcBef>
                <a:spcPct val="20000"/>
              </a:spcBef>
              <a:spcAft>
                <a:spcPct val="0"/>
              </a:spcAft>
              <a:buFont typeface="Arial" charset="0"/>
              <a:buChar char="»"/>
              <a:defRPr sz="2000">
                <a:solidFill>
                  <a:srgbClr val="6666FF"/>
                </a:solidFill>
                <a:latin typeface="Century Gothic" pitchFamily="34" charset="0"/>
              </a:defRPr>
            </a:lvl7pPr>
            <a:lvl8pPr marL="3429000" indent="-228600" eaLnBrk="0" fontAlgn="base" hangingPunct="0">
              <a:spcBef>
                <a:spcPct val="20000"/>
              </a:spcBef>
              <a:spcAft>
                <a:spcPct val="0"/>
              </a:spcAft>
              <a:buFont typeface="Arial" charset="0"/>
              <a:buChar char="»"/>
              <a:defRPr sz="2000">
                <a:solidFill>
                  <a:srgbClr val="6666FF"/>
                </a:solidFill>
                <a:latin typeface="Century Gothic" pitchFamily="34" charset="0"/>
              </a:defRPr>
            </a:lvl8pPr>
            <a:lvl9pPr marL="3886200" indent="-228600" eaLnBrk="0" fontAlgn="base" hangingPunct="0">
              <a:spcBef>
                <a:spcPct val="20000"/>
              </a:spcBef>
              <a:spcAft>
                <a:spcPct val="0"/>
              </a:spcAft>
              <a:buFont typeface="Arial" charset="0"/>
              <a:buChar char="»"/>
              <a:defRPr sz="2000">
                <a:solidFill>
                  <a:srgbClr val="6666FF"/>
                </a:solidFill>
                <a:latin typeface="Century Gothic" pitchFamily="34" charset="0"/>
              </a:defRPr>
            </a:lvl9pPr>
          </a:lstStyle>
          <a:p>
            <a:pPr algn="ctr" eaLnBrk="1" hangingPunct="1">
              <a:spcBef>
                <a:spcPct val="0"/>
              </a:spcBef>
              <a:buFontTx/>
              <a:buNone/>
            </a:pPr>
            <a:r>
              <a:rPr lang="en-ZA" altLang="en-US" sz="2400" b="1" dirty="0">
                <a:solidFill>
                  <a:srgbClr val="0070C0"/>
                </a:solidFill>
                <a:latin typeface="Arial Narrow" pitchFamily="34" charset="0"/>
              </a:rPr>
              <a:t>Variable</a:t>
            </a:r>
          </a:p>
        </p:txBody>
      </p:sp>
      <p:sp>
        <p:nvSpPr>
          <p:cNvPr id="37" name="TextBox 36"/>
          <p:cNvSpPr txBox="1">
            <a:spLocks noChangeArrowheads="1"/>
          </p:cNvSpPr>
          <p:nvPr/>
        </p:nvSpPr>
        <p:spPr bwMode="auto">
          <a:xfrm>
            <a:off x="3859213" y="5000625"/>
            <a:ext cx="2495550" cy="646113"/>
          </a:xfrm>
          <a:prstGeom prst="rect">
            <a:avLst/>
          </a:prstGeom>
          <a:solidFill>
            <a:srgbClr val="FFFF99"/>
          </a:solidFill>
          <a:ln>
            <a:noFill/>
          </a:ln>
          <a:extLst/>
        </p:spPr>
        <p:txBody>
          <a:bodyPr>
            <a:spAutoFit/>
          </a:bodyPr>
          <a:lstStyle>
            <a:lvl1pPr eaLnBrk="0" hangingPunct="0">
              <a:spcBef>
                <a:spcPct val="20000"/>
              </a:spcBef>
              <a:buFont typeface="Courier New" pitchFamily="49" charset="0"/>
              <a:buChar char="o"/>
              <a:defRPr sz="3200">
                <a:solidFill>
                  <a:srgbClr val="3417E3"/>
                </a:solidFill>
                <a:latin typeface="Century Gothic" pitchFamily="34" charset="0"/>
              </a:defRPr>
            </a:lvl1pPr>
            <a:lvl2pPr marL="742950" indent="-285750" eaLnBrk="0" hangingPunct="0">
              <a:spcBef>
                <a:spcPct val="20000"/>
              </a:spcBef>
              <a:buFont typeface="Arial" charset="0"/>
              <a:buChar char="•"/>
              <a:defRPr sz="2800">
                <a:solidFill>
                  <a:srgbClr val="7F7F7F"/>
                </a:solidFill>
                <a:latin typeface="Century Gothic" pitchFamily="34" charset="0"/>
              </a:defRPr>
            </a:lvl2pPr>
            <a:lvl3pPr marL="1143000" indent="-228600" eaLnBrk="0" hangingPunct="0">
              <a:spcBef>
                <a:spcPct val="20000"/>
              </a:spcBef>
              <a:buFont typeface="Arial" charset="0"/>
              <a:buChar char="•"/>
              <a:defRPr sz="2400">
                <a:solidFill>
                  <a:srgbClr val="6666FF"/>
                </a:solidFill>
                <a:latin typeface="Century Gothic" pitchFamily="34" charset="0"/>
              </a:defRPr>
            </a:lvl3pPr>
            <a:lvl4pPr marL="1600200" indent="-228600" eaLnBrk="0" hangingPunct="0">
              <a:spcBef>
                <a:spcPct val="20000"/>
              </a:spcBef>
              <a:buFont typeface="Arial" charset="0"/>
              <a:buChar char="–"/>
              <a:defRPr sz="2000">
                <a:solidFill>
                  <a:srgbClr val="A6A6A6"/>
                </a:solidFill>
                <a:latin typeface="Century Gothic" pitchFamily="34" charset="0"/>
              </a:defRPr>
            </a:lvl4pPr>
            <a:lvl5pPr marL="2057400" indent="-228600" eaLnBrk="0" hangingPunct="0">
              <a:spcBef>
                <a:spcPct val="20000"/>
              </a:spcBef>
              <a:buFont typeface="Arial" charset="0"/>
              <a:buChar char="»"/>
              <a:defRPr sz="2000">
                <a:solidFill>
                  <a:srgbClr val="6666FF"/>
                </a:solidFill>
                <a:latin typeface="Century Gothic" pitchFamily="34" charset="0"/>
              </a:defRPr>
            </a:lvl5pPr>
            <a:lvl6pPr marL="2514600" indent="-228600" eaLnBrk="0" fontAlgn="base" hangingPunct="0">
              <a:spcBef>
                <a:spcPct val="20000"/>
              </a:spcBef>
              <a:spcAft>
                <a:spcPct val="0"/>
              </a:spcAft>
              <a:buFont typeface="Arial" charset="0"/>
              <a:buChar char="»"/>
              <a:defRPr sz="2000">
                <a:solidFill>
                  <a:srgbClr val="6666FF"/>
                </a:solidFill>
                <a:latin typeface="Century Gothic" pitchFamily="34" charset="0"/>
              </a:defRPr>
            </a:lvl6pPr>
            <a:lvl7pPr marL="2971800" indent="-228600" eaLnBrk="0" fontAlgn="base" hangingPunct="0">
              <a:spcBef>
                <a:spcPct val="20000"/>
              </a:spcBef>
              <a:spcAft>
                <a:spcPct val="0"/>
              </a:spcAft>
              <a:buFont typeface="Arial" charset="0"/>
              <a:buChar char="»"/>
              <a:defRPr sz="2000">
                <a:solidFill>
                  <a:srgbClr val="6666FF"/>
                </a:solidFill>
                <a:latin typeface="Century Gothic" pitchFamily="34" charset="0"/>
              </a:defRPr>
            </a:lvl7pPr>
            <a:lvl8pPr marL="3429000" indent="-228600" eaLnBrk="0" fontAlgn="base" hangingPunct="0">
              <a:spcBef>
                <a:spcPct val="20000"/>
              </a:spcBef>
              <a:spcAft>
                <a:spcPct val="0"/>
              </a:spcAft>
              <a:buFont typeface="Arial" charset="0"/>
              <a:buChar char="»"/>
              <a:defRPr sz="2000">
                <a:solidFill>
                  <a:srgbClr val="6666FF"/>
                </a:solidFill>
                <a:latin typeface="Century Gothic" pitchFamily="34" charset="0"/>
              </a:defRPr>
            </a:lvl8pPr>
            <a:lvl9pPr marL="3886200" indent="-228600" eaLnBrk="0" fontAlgn="base" hangingPunct="0">
              <a:spcBef>
                <a:spcPct val="20000"/>
              </a:spcBef>
              <a:spcAft>
                <a:spcPct val="0"/>
              </a:spcAft>
              <a:buFont typeface="Arial" charset="0"/>
              <a:buChar char="»"/>
              <a:defRPr sz="2000">
                <a:solidFill>
                  <a:srgbClr val="6666FF"/>
                </a:solidFill>
                <a:latin typeface="Century Gothic" pitchFamily="34" charset="0"/>
              </a:defRPr>
            </a:lvl9pPr>
          </a:lstStyle>
          <a:p>
            <a:pPr algn="ctr" eaLnBrk="1" hangingPunct="1">
              <a:spcBef>
                <a:spcPct val="0"/>
              </a:spcBef>
              <a:buFontTx/>
              <a:buNone/>
            </a:pPr>
            <a:r>
              <a:rPr lang="en-ZA" altLang="en-US" sz="1800" b="1">
                <a:solidFill>
                  <a:srgbClr val="0070C0"/>
                </a:solidFill>
                <a:latin typeface="Arial Narrow" pitchFamily="34" charset="0"/>
              </a:rPr>
              <a:t>Start &amp; end date, asynchronous within</a:t>
            </a:r>
          </a:p>
        </p:txBody>
      </p:sp>
      <p:sp>
        <p:nvSpPr>
          <p:cNvPr id="38" name="TextBox 37"/>
          <p:cNvSpPr txBox="1">
            <a:spLocks noChangeArrowheads="1"/>
          </p:cNvSpPr>
          <p:nvPr/>
        </p:nvSpPr>
        <p:spPr bwMode="auto">
          <a:xfrm>
            <a:off x="3856038" y="1096963"/>
            <a:ext cx="2460625" cy="369887"/>
          </a:xfrm>
          <a:prstGeom prst="rect">
            <a:avLst/>
          </a:prstGeom>
          <a:solidFill>
            <a:srgbClr val="FFFF99"/>
          </a:solidFill>
          <a:ln>
            <a:noFill/>
          </a:ln>
          <a:extLst/>
        </p:spPr>
        <p:txBody>
          <a:bodyPr>
            <a:spAutoFit/>
          </a:bodyPr>
          <a:lstStyle>
            <a:lvl1pPr eaLnBrk="0" hangingPunct="0">
              <a:spcBef>
                <a:spcPct val="20000"/>
              </a:spcBef>
              <a:buFont typeface="Courier New" pitchFamily="49" charset="0"/>
              <a:buChar char="o"/>
              <a:defRPr sz="3200">
                <a:solidFill>
                  <a:srgbClr val="3417E3"/>
                </a:solidFill>
                <a:latin typeface="Century Gothic" pitchFamily="34" charset="0"/>
              </a:defRPr>
            </a:lvl1pPr>
            <a:lvl2pPr marL="742950" indent="-285750" eaLnBrk="0" hangingPunct="0">
              <a:spcBef>
                <a:spcPct val="20000"/>
              </a:spcBef>
              <a:buFont typeface="Arial" charset="0"/>
              <a:buChar char="•"/>
              <a:defRPr sz="2800">
                <a:solidFill>
                  <a:srgbClr val="7F7F7F"/>
                </a:solidFill>
                <a:latin typeface="Century Gothic" pitchFamily="34" charset="0"/>
              </a:defRPr>
            </a:lvl2pPr>
            <a:lvl3pPr marL="1143000" indent="-228600" eaLnBrk="0" hangingPunct="0">
              <a:spcBef>
                <a:spcPct val="20000"/>
              </a:spcBef>
              <a:buFont typeface="Arial" charset="0"/>
              <a:buChar char="•"/>
              <a:defRPr sz="2400">
                <a:solidFill>
                  <a:srgbClr val="6666FF"/>
                </a:solidFill>
                <a:latin typeface="Century Gothic" pitchFamily="34" charset="0"/>
              </a:defRPr>
            </a:lvl3pPr>
            <a:lvl4pPr marL="1600200" indent="-228600" eaLnBrk="0" hangingPunct="0">
              <a:spcBef>
                <a:spcPct val="20000"/>
              </a:spcBef>
              <a:buFont typeface="Arial" charset="0"/>
              <a:buChar char="–"/>
              <a:defRPr sz="2000">
                <a:solidFill>
                  <a:srgbClr val="A6A6A6"/>
                </a:solidFill>
                <a:latin typeface="Century Gothic" pitchFamily="34" charset="0"/>
              </a:defRPr>
            </a:lvl4pPr>
            <a:lvl5pPr marL="2057400" indent="-228600" eaLnBrk="0" hangingPunct="0">
              <a:spcBef>
                <a:spcPct val="20000"/>
              </a:spcBef>
              <a:buFont typeface="Arial" charset="0"/>
              <a:buChar char="»"/>
              <a:defRPr sz="2000">
                <a:solidFill>
                  <a:srgbClr val="6666FF"/>
                </a:solidFill>
                <a:latin typeface="Century Gothic" pitchFamily="34" charset="0"/>
              </a:defRPr>
            </a:lvl5pPr>
            <a:lvl6pPr marL="2514600" indent="-228600" eaLnBrk="0" fontAlgn="base" hangingPunct="0">
              <a:spcBef>
                <a:spcPct val="20000"/>
              </a:spcBef>
              <a:spcAft>
                <a:spcPct val="0"/>
              </a:spcAft>
              <a:buFont typeface="Arial" charset="0"/>
              <a:buChar char="»"/>
              <a:defRPr sz="2000">
                <a:solidFill>
                  <a:srgbClr val="6666FF"/>
                </a:solidFill>
                <a:latin typeface="Century Gothic" pitchFamily="34" charset="0"/>
              </a:defRPr>
            </a:lvl6pPr>
            <a:lvl7pPr marL="2971800" indent="-228600" eaLnBrk="0" fontAlgn="base" hangingPunct="0">
              <a:spcBef>
                <a:spcPct val="20000"/>
              </a:spcBef>
              <a:spcAft>
                <a:spcPct val="0"/>
              </a:spcAft>
              <a:buFont typeface="Arial" charset="0"/>
              <a:buChar char="»"/>
              <a:defRPr sz="2000">
                <a:solidFill>
                  <a:srgbClr val="6666FF"/>
                </a:solidFill>
                <a:latin typeface="Century Gothic" pitchFamily="34" charset="0"/>
              </a:defRPr>
            </a:lvl7pPr>
            <a:lvl8pPr marL="3429000" indent="-228600" eaLnBrk="0" fontAlgn="base" hangingPunct="0">
              <a:spcBef>
                <a:spcPct val="20000"/>
              </a:spcBef>
              <a:spcAft>
                <a:spcPct val="0"/>
              </a:spcAft>
              <a:buFont typeface="Arial" charset="0"/>
              <a:buChar char="»"/>
              <a:defRPr sz="2000">
                <a:solidFill>
                  <a:srgbClr val="6666FF"/>
                </a:solidFill>
                <a:latin typeface="Century Gothic" pitchFamily="34" charset="0"/>
              </a:defRPr>
            </a:lvl8pPr>
            <a:lvl9pPr marL="3886200" indent="-228600" eaLnBrk="0" fontAlgn="base" hangingPunct="0">
              <a:spcBef>
                <a:spcPct val="20000"/>
              </a:spcBef>
              <a:spcAft>
                <a:spcPct val="0"/>
              </a:spcAft>
              <a:buFont typeface="Arial" charset="0"/>
              <a:buChar char="»"/>
              <a:defRPr sz="2000">
                <a:solidFill>
                  <a:srgbClr val="6666FF"/>
                </a:solidFill>
                <a:latin typeface="Century Gothic" pitchFamily="34" charset="0"/>
              </a:defRPr>
            </a:lvl9pPr>
          </a:lstStyle>
          <a:p>
            <a:pPr algn="ctr" eaLnBrk="1" hangingPunct="1">
              <a:spcBef>
                <a:spcPct val="0"/>
              </a:spcBef>
              <a:buFontTx/>
              <a:buNone/>
            </a:pPr>
            <a:r>
              <a:rPr lang="en-ZA" altLang="en-US" sz="2400" b="1" dirty="0">
                <a:solidFill>
                  <a:srgbClr val="0070C0"/>
                </a:solidFill>
                <a:latin typeface="Arial Narrow" pitchFamily="34" charset="0"/>
              </a:rPr>
              <a:t>Massive</a:t>
            </a:r>
          </a:p>
        </p:txBody>
      </p:sp>
      <p:sp>
        <p:nvSpPr>
          <p:cNvPr id="3" name="TextBox 2"/>
          <p:cNvSpPr txBox="1"/>
          <p:nvPr/>
        </p:nvSpPr>
        <p:spPr>
          <a:xfrm>
            <a:off x="3889376" y="693737"/>
            <a:ext cx="2427288" cy="403225"/>
          </a:xfrm>
          <a:prstGeom prst="rect">
            <a:avLst/>
          </a:prstGeom>
          <a:solidFill>
            <a:srgbClr val="FFFF99"/>
          </a:solidFill>
        </p:spPr>
        <p:txBody>
          <a:bodyPr wrap="square" rtlCol="0">
            <a:spAutoFit/>
          </a:bodyPr>
          <a:lstStyle/>
          <a:p>
            <a:endParaRPr lang="en-ZA" dirty="0"/>
          </a:p>
        </p:txBody>
      </p:sp>
      <p:sp>
        <p:nvSpPr>
          <p:cNvPr id="44" name="TextBox 43"/>
          <p:cNvSpPr txBox="1"/>
          <p:nvPr/>
        </p:nvSpPr>
        <p:spPr>
          <a:xfrm>
            <a:off x="3922712" y="2074532"/>
            <a:ext cx="2432051" cy="403225"/>
          </a:xfrm>
          <a:prstGeom prst="rect">
            <a:avLst/>
          </a:prstGeom>
          <a:solidFill>
            <a:srgbClr val="FFFF99"/>
          </a:solidFill>
        </p:spPr>
        <p:txBody>
          <a:bodyPr wrap="square" rtlCol="0">
            <a:spAutoFit/>
          </a:bodyPr>
          <a:lstStyle/>
          <a:p>
            <a:endParaRPr lang="en-ZA" dirty="0"/>
          </a:p>
        </p:txBody>
      </p:sp>
      <p:sp>
        <p:nvSpPr>
          <p:cNvPr id="39" name="TextBox 38"/>
          <p:cNvSpPr txBox="1"/>
          <p:nvPr/>
        </p:nvSpPr>
        <p:spPr>
          <a:xfrm>
            <a:off x="3871453" y="1466850"/>
            <a:ext cx="2445210" cy="309510"/>
          </a:xfrm>
          <a:prstGeom prst="rect">
            <a:avLst/>
          </a:prstGeom>
          <a:solidFill>
            <a:srgbClr val="FFFF99"/>
          </a:solidFill>
        </p:spPr>
        <p:txBody>
          <a:bodyPr wrap="square" rtlCol="0">
            <a:spAutoFit/>
          </a:bodyPr>
          <a:lstStyle/>
          <a:p>
            <a:endParaRPr lang="en-ZA" dirty="0"/>
          </a:p>
        </p:txBody>
      </p:sp>
      <p:sp>
        <p:nvSpPr>
          <p:cNvPr id="14" name="TextBox 13"/>
          <p:cNvSpPr txBox="1"/>
          <p:nvPr/>
        </p:nvSpPr>
        <p:spPr>
          <a:xfrm>
            <a:off x="4716016" y="1748650"/>
            <a:ext cx="1152128" cy="523220"/>
          </a:xfrm>
          <a:prstGeom prst="rect">
            <a:avLst/>
          </a:prstGeom>
          <a:solidFill>
            <a:srgbClr val="FFFF99"/>
          </a:solidFill>
        </p:spPr>
        <p:txBody>
          <a:bodyPr wrap="square" rtlCol="0">
            <a:spAutoFit/>
          </a:bodyPr>
          <a:lstStyle/>
          <a:p>
            <a:r>
              <a:rPr lang="en-ZA" sz="2800" b="1" dirty="0" smtClean="0">
                <a:solidFill>
                  <a:srgbClr val="0070C0"/>
                </a:solidFill>
                <a:latin typeface="Arial Narrow" panose="020B0606020202030204" pitchFamily="34" charset="0"/>
              </a:rPr>
              <a:t>No</a:t>
            </a:r>
            <a:endParaRPr lang="en-ZA" sz="2800" b="1" dirty="0">
              <a:solidFill>
                <a:srgbClr val="0070C0"/>
              </a:solidFill>
              <a:latin typeface="Arial Narrow" panose="020B0606020202030204" pitchFamily="34" charset="0"/>
            </a:endParaRPr>
          </a:p>
        </p:txBody>
      </p:sp>
      <p:sp>
        <p:nvSpPr>
          <p:cNvPr id="6" name="Rectangle 5"/>
          <p:cNvSpPr/>
          <p:nvPr/>
        </p:nvSpPr>
        <p:spPr>
          <a:xfrm>
            <a:off x="3818901" y="347588"/>
            <a:ext cx="2697315" cy="68978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5" name="Rectangle 24"/>
          <p:cNvSpPr/>
          <p:nvPr/>
        </p:nvSpPr>
        <p:spPr>
          <a:xfrm>
            <a:off x="3821261" y="3843822"/>
            <a:ext cx="2694954" cy="939273"/>
          </a:xfrm>
          <a:prstGeom prst="rect">
            <a:avLst/>
          </a:prstGeom>
          <a:solidFill>
            <a:srgbClr val="FFFF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b="1" dirty="0" smtClean="0">
                <a:solidFill>
                  <a:srgbClr val="0070C0"/>
                </a:solidFill>
                <a:latin typeface="Arial" panose="020B0604020202020204" pitchFamily="34" charset="0"/>
                <a:cs typeface="Arial" panose="020B0604020202020204" pitchFamily="34" charset="0"/>
              </a:rPr>
              <a:t>Yes</a:t>
            </a:r>
            <a:endParaRPr lang="en-ZA" b="1" dirty="0">
              <a:solidFill>
                <a:srgbClr val="0070C0"/>
              </a:solidFill>
              <a:latin typeface="Arial" panose="020B0604020202020204" pitchFamily="34" charset="0"/>
              <a:cs typeface="Arial" panose="020B0604020202020204" pitchFamily="34" charset="0"/>
            </a:endParaRPr>
          </a:p>
        </p:txBody>
      </p:sp>
      <p:sp>
        <p:nvSpPr>
          <p:cNvPr id="5" name="Rectangle 4"/>
          <p:cNvSpPr/>
          <p:nvPr/>
        </p:nvSpPr>
        <p:spPr>
          <a:xfrm>
            <a:off x="3851018" y="372283"/>
            <a:ext cx="2665198" cy="692298"/>
          </a:xfrm>
          <a:prstGeom prst="rect">
            <a:avLst/>
          </a:prstGeom>
          <a:solidFill>
            <a:srgbClr val="FFFF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b="1" dirty="0" smtClean="0">
                <a:solidFill>
                  <a:srgbClr val="0070C0"/>
                </a:solidFill>
                <a:latin typeface="Arial" panose="020B0604020202020204" pitchFamily="34" charset="0"/>
                <a:cs typeface="Arial" panose="020B0604020202020204" pitchFamily="34" charset="0"/>
              </a:rPr>
              <a:t>Free</a:t>
            </a:r>
            <a:endParaRPr lang="en-ZA" b="1" dirty="0">
              <a:solidFill>
                <a:srgbClr val="0070C0"/>
              </a:solidFill>
              <a:latin typeface="Arial" panose="020B0604020202020204" pitchFamily="34" charset="0"/>
              <a:cs typeface="Arial" panose="020B0604020202020204" pitchFamily="34" charset="0"/>
            </a:endParaRPr>
          </a:p>
        </p:txBody>
      </p:sp>
      <p:sp>
        <p:nvSpPr>
          <p:cNvPr id="21" name="Rectangle 20"/>
          <p:cNvSpPr/>
          <p:nvPr/>
        </p:nvSpPr>
        <p:spPr>
          <a:xfrm>
            <a:off x="3836192" y="935757"/>
            <a:ext cx="2680023" cy="692298"/>
          </a:xfrm>
          <a:prstGeom prst="rect">
            <a:avLst/>
          </a:prstGeom>
          <a:solidFill>
            <a:srgbClr val="FFFF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b="1" dirty="0" smtClean="0">
                <a:solidFill>
                  <a:srgbClr val="0070C0"/>
                </a:solidFill>
                <a:latin typeface="Arial" panose="020B0604020202020204" pitchFamily="34" charset="0"/>
                <a:cs typeface="Arial" panose="020B0604020202020204" pitchFamily="34" charset="0"/>
              </a:rPr>
              <a:t>Massive</a:t>
            </a:r>
            <a:endParaRPr lang="en-ZA" b="1" dirty="0">
              <a:solidFill>
                <a:srgbClr val="0070C0"/>
              </a:solidFill>
              <a:latin typeface="Arial" panose="020B0604020202020204" pitchFamily="34" charset="0"/>
              <a:cs typeface="Arial" panose="020B0604020202020204" pitchFamily="34" charset="0"/>
            </a:endParaRPr>
          </a:p>
        </p:txBody>
      </p:sp>
      <p:sp>
        <p:nvSpPr>
          <p:cNvPr id="22" name="Rectangle 21"/>
          <p:cNvSpPr/>
          <p:nvPr/>
        </p:nvSpPr>
        <p:spPr>
          <a:xfrm>
            <a:off x="3821260" y="1579572"/>
            <a:ext cx="2694956" cy="692298"/>
          </a:xfrm>
          <a:prstGeom prst="rect">
            <a:avLst/>
          </a:prstGeom>
          <a:solidFill>
            <a:srgbClr val="FFFF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b="1" dirty="0" smtClean="0">
                <a:solidFill>
                  <a:srgbClr val="0070C0"/>
                </a:solidFill>
                <a:latin typeface="Arial" panose="020B0604020202020204" pitchFamily="34" charset="0"/>
                <a:cs typeface="Arial" panose="020B0604020202020204" pitchFamily="34" charset="0"/>
              </a:rPr>
              <a:t>No</a:t>
            </a:r>
            <a:endParaRPr lang="en-ZA" b="1" dirty="0">
              <a:solidFill>
                <a:srgbClr val="0070C0"/>
              </a:solidFill>
              <a:latin typeface="Arial" panose="020B0604020202020204" pitchFamily="34" charset="0"/>
              <a:cs typeface="Arial" panose="020B0604020202020204" pitchFamily="34" charset="0"/>
            </a:endParaRPr>
          </a:p>
        </p:txBody>
      </p:sp>
      <p:sp>
        <p:nvSpPr>
          <p:cNvPr id="23" name="Rectangle 22"/>
          <p:cNvSpPr/>
          <p:nvPr/>
        </p:nvSpPr>
        <p:spPr>
          <a:xfrm>
            <a:off x="3821259" y="2252489"/>
            <a:ext cx="2694956" cy="692298"/>
          </a:xfrm>
          <a:prstGeom prst="rect">
            <a:avLst/>
          </a:prstGeom>
          <a:solidFill>
            <a:srgbClr val="FFFF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b="1" dirty="0" smtClean="0">
                <a:solidFill>
                  <a:srgbClr val="0070C0"/>
                </a:solidFill>
                <a:latin typeface="Arial" panose="020B0604020202020204" pitchFamily="34" charset="0"/>
                <a:cs typeface="Arial" panose="020B0604020202020204" pitchFamily="34" charset="0"/>
              </a:rPr>
              <a:t>Variable</a:t>
            </a:r>
            <a:endParaRPr lang="en-ZA" b="1" dirty="0">
              <a:solidFill>
                <a:srgbClr val="0070C0"/>
              </a:solidFill>
              <a:latin typeface="Arial" panose="020B0604020202020204" pitchFamily="34" charset="0"/>
              <a:cs typeface="Arial" panose="020B0604020202020204" pitchFamily="34" charset="0"/>
            </a:endParaRPr>
          </a:p>
        </p:txBody>
      </p:sp>
      <p:sp>
        <p:nvSpPr>
          <p:cNvPr id="24" name="Rectangle 23"/>
          <p:cNvSpPr/>
          <p:nvPr/>
        </p:nvSpPr>
        <p:spPr>
          <a:xfrm>
            <a:off x="3836193" y="2878138"/>
            <a:ext cx="2680022" cy="965684"/>
          </a:xfrm>
          <a:prstGeom prst="rect">
            <a:avLst/>
          </a:prstGeom>
          <a:solidFill>
            <a:srgbClr val="FFFF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b="1" dirty="0" smtClean="0">
                <a:solidFill>
                  <a:srgbClr val="0070C0"/>
                </a:solidFill>
                <a:latin typeface="Arial Narrow" panose="020B0606020202030204" pitchFamily="34" charset="0"/>
                <a:cs typeface="Arial" panose="020B0604020202020204" pitchFamily="34" charset="0"/>
              </a:rPr>
              <a:t>Residential</a:t>
            </a:r>
            <a:r>
              <a:rPr lang="en-ZA" sz="1600" b="1" dirty="0" smtClean="0">
                <a:solidFill>
                  <a:srgbClr val="0070C0"/>
                </a:solidFill>
                <a:latin typeface="Arial Narrow" panose="020B0606020202030204" pitchFamily="34" charset="0"/>
                <a:cs typeface="Arial" panose="020B0604020202020204" pitchFamily="34" charset="0"/>
              </a:rPr>
              <a:t> universities</a:t>
            </a:r>
          </a:p>
          <a:p>
            <a:pPr algn="ctr"/>
            <a:r>
              <a:rPr lang="en-ZA" sz="1600" b="1" dirty="0" smtClean="0">
                <a:solidFill>
                  <a:srgbClr val="0070C0"/>
                </a:solidFill>
                <a:latin typeface="Arial Narrow" panose="020B0606020202030204" pitchFamily="34" charset="0"/>
                <a:cs typeface="Arial" panose="020B0604020202020204" pitchFamily="34" charset="0"/>
              </a:rPr>
              <a:t>Public </a:t>
            </a:r>
            <a:r>
              <a:rPr lang="en-ZA" b="1" dirty="0" smtClean="0">
                <a:solidFill>
                  <a:srgbClr val="0070C0"/>
                </a:solidFill>
                <a:latin typeface="Arial Narrow" panose="020B0606020202030204" pitchFamily="34" charset="0"/>
                <a:cs typeface="Arial" panose="020B0604020202020204" pitchFamily="34" charset="0"/>
              </a:rPr>
              <a:t>private</a:t>
            </a:r>
            <a:r>
              <a:rPr lang="en-ZA" sz="1600" b="1" dirty="0" smtClean="0">
                <a:solidFill>
                  <a:srgbClr val="0070C0"/>
                </a:solidFill>
                <a:latin typeface="Arial Narrow" panose="020B0606020202030204" pitchFamily="34" charset="0"/>
                <a:cs typeface="Arial" panose="020B0604020202020204" pitchFamily="34" charset="0"/>
              </a:rPr>
              <a:t> partnerships</a:t>
            </a:r>
            <a:endParaRPr lang="en-ZA" sz="1600" b="1" dirty="0">
              <a:solidFill>
                <a:srgbClr val="0070C0"/>
              </a:solidFill>
              <a:latin typeface="Arial Narrow" panose="020B0606020202030204" pitchFamily="34" charset="0"/>
              <a:cs typeface="Arial" panose="020B0604020202020204" pitchFamily="34" charset="0"/>
            </a:endParaRPr>
          </a:p>
        </p:txBody>
      </p:sp>
      <p:sp>
        <p:nvSpPr>
          <p:cNvPr id="26" name="Rectangle 25"/>
          <p:cNvSpPr/>
          <p:nvPr/>
        </p:nvSpPr>
        <p:spPr>
          <a:xfrm>
            <a:off x="3836193" y="4783095"/>
            <a:ext cx="2680024" cy="848413"/>
          </a:xfrm>
          <a:prstGeom prst="rect">
            <a:avLst/>
          </a:prstGeom>
          <a:solidFill>
            <a:srgbClr val="FFFF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b="1" dirty="0" smtClean="0">
                <a:solidFill>
                  <a:srgbClr val="0070C0"/>
                </a:solidFill>
                <a:latin typeface="Arial" panose="020B0604020202020204" pitchFamily="34" charset="0"/>
                <a:cs typeface="Arial" panose="020B0604020202020204" pitchFamily="34" charset="0"/>
              </a:rPr>
              <a:t>No, or not conventional</a:t>
            </a:r>
            <a:endParaRPr lang="en-ZA" b="1" dirty="0">
              <a:solidFill>
                <a:srgbClr val="0070C0"/>
              </a:solidFill>
              <a:latin typeface="Arial" panose="020B0604020202020204" pitchFamily="34" charset="0"/>
              <a:cs typeface="Arial" panose="020B0604020202020204" pitchFamily="34" charset="0"/>
            </a:endParaRPr>
          </a:p>
        </p:txBody>
      </p:sp>
      <p:sp>
        <p:nvSpPr>
          <p:cNvPr id="27" name="Rectangle 26"/>
          <p:cNvSpPr/>
          <p:nvPr/>
        </p:nvSpPr>
        <p:spPr>
          <a:xfrm>
            <a:off x="3818901" y="5491290"/>
            <a:ext cx="2697314" cy="692298"/>
          </a:xfrm>
          <a:prstGeom prst="rect">
            <a:avLst/>
          </a:prstGeom>
          <a:solidFill>
            <a:srgbClr val="FFFF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b="1" dirty="0" smtClean="0">
                <a:solidFill>
                  <a:srgbClr val="0070C0"/>
                </a:solidFill>
                <a:latin typeface="Arial Narrow" panose="020B0606020202030204" pitchFamily="34" charset="0"/>
                <a:cs typeface="Arial" panose="020B0604020202020204" pitchFamily="34" charset="0"/>
              </a:rPr>
              <a:t>Start &amp; end date</a:t>
            </a:r>
          </a:p>
          <a:p>
            <a:pPr algn="ctr"/>
            <a:r>
              <a:rPr lang="en-ZA" b="1" dirty="0" smtClean="0">
                <a:solidFill>
                  <a:srgbClr val="0070C0"/>
                </a:solidFill>
                <a:latin typeface="Arial Narrow" panose="020B0606020202030204" pitchFamily="34" charset="0"/>
                <a:cs typeface="Arial" panose="020B0604020202020204" pitchFamily="34" charset="0"/>
              </a:rPr>
              <a:t>Asynchronous within</a:t>
            </a:r>
            <a:endParaRPr lang="en-ZA" b="1" dirty="0">
              <a:solidFill>
                <a:srgbClr val="0070C0"/>
              </a:solidFill>
              <a:latin typeface="Arial Narrow" panose="020B0606020202030204" pitchFamily="34" charset="0"/>
              <a:cs typeface="Arial" panose="020B0604020202020204" pitchFamily="34" charset="0"/>
            </a:endParaRPr>
          </a:p>
        </p:txBody>
      </p:sp>
      <p:sp>
        <p:nvSpPr>
          <p:cNvPr id="28" name="Rectangle 27"/>
          <p:cNvSpPr/>
          <p:nvPr/>
        </p:nvSpPr>
        <p:spPr>
          <a:xfrm>
            <a:off x="3818901" y="6103033"/>
            <a:ext cx="2697314" cy="908322"/>
          </a:xfrm>
          <a:prstGeom prst="rect">
            <a:avLst/>
          </a:prstGeom>
          <a:solidFill>
            <a:srgbClr val="FFFF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anose="020B0606020202030204" pitchFamily="34" charset="0"/>
                <a:cs typeface="Arial" panose="020B0604020202020204" pitchFamily="34" charset="0"/>
              </a:rPr>
              <a:t>Variable, open content not automatic, user generated usually belongs to MOOC provider</a:t>
            </a:r>
            <a:endParaRPr lang="en-ZA" sz="1200" b="1" dirty="0">
              <a:solidFill>
                <a:srgbClr val="0070C0"/>
              </a:solidFill>
              <a:latin typeface="Arial Narrow" panose="020B0606020202030204" pitchFamily="34" charset="0"/>
              <a:cs typeface="Arial" panose="020B0604020202020204" pitchFamily="34" charset="0"/>
            </a:endParaRPr>
          </a:p>
        </p:txBody>
      </p:sp>
      <p:cxnSp>
        <p:nvCxnSpPr>
          <p:cNvPr id="32" name="Straight Connector 31"/>
          <p:cNvCxnSpPr/>
          <p:nvPr/>
        </p:nvCxnSpPr>
        <p:spPr>
          <a:xfrm>
            <a:off x="2215355" y="895349"/>
            <a:ext cx="3241675"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5060762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barn(inVertical)">
                                      <p:cBhvr>
                                        <p:cTn id="12" dur="500"/>
                                        <p:tgtEl>
                                          <p:spTgt spid="3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fade">
                                      <p:cBhvr>
                                        <p:cTn id="32" dur="500"/>
                                        <p:tgtEl>
                                          <p:spTgt spid="24"/>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500"/>
                                        <p:tgtEl>
                                          <p:spTgt spid="25"/>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fade">
                                      <p:cBhvr>
                                        <p:cTn id="42" dur="500"/>
                                        <p:tgtEl>
                                          <p:spTgt spid="26"/>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fade">
                                      <p:cBhvr>
                                        <p:cTn id="47" dur="500"/>
                                        <p:tgtEl>
                                          <p:spTgt spid="27"/>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8"/>
                                        </p:tgtEl>
                                        <p:attrNameLst>
                                          <p:attrName>style.visibility</p:attrName>
                                        </p:attrNameLst>
                                      </p:cBhvr>
                                      <p:to>
                                        <p:strVal val="visible"/>
                                      </p:to>
                                    </p:set>
                                    <p:animEffect transition="in" filter="fade">
                                      <p:cBhvr>
                                        <p:cTn id="5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5" grpId="0" animBg="1"/>
      <p:bldP spid="21" grpId="0" animBg="1"/>
      <p:bldP spid="22" grpId="0" animBg="1"/>
      <p:bldP spid="23" grpId="0" animBg="1"/>
      <p:bldP spid="24" grpId="0" animBg="1"/>
      <p:bldP spid="26" grpId="0" animBg="1"/>
      <p:bldP spid="27" grpId="0" animBg="1"/>
      <p:bldP spid="28"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Consideration - time</a:t>
            </a:r>
            <a:endParaRPr lang="en-US" dirty="0"/>
          </a:p>
        </p:txBody>
      </p:sp>
      <p:sp>
        <p:nvSpPr>
          <p:cNvPr id="3" name="Content Placeholder 2"/>
          <p:cNvSpPr>
            <a:spLocks noGrp="1"/>
          </p:cNvSpPr>
          <p:nvPr>
            <p:ph sz="quarter" idx="1"/>
          </p:nvPr>
        </p:nvSpPr>
        <p:spPr/>
        <p:txBody>
          <a:bodyPr>
            <a:normAutofit fontScale="92500"/>
          </a:bodyPr>
          <a:lstStyle/>
          <a:p>
            <a:r>
              <a:rPr lang="en-US" dirty="0" smtClean="0"/>
              <a:t>Over 600 hours of effort were required to build and deliver the course, including more than 420 hours of effort by the instructor.  (Report on Duke’s first MOOC)</a:t>
            </a:r>
          </a:p>
          <a:p>
            <a:r>
              <a:rPr lang="en-US" dirty="0" smtClean="0"/>
              <a:t>time </a:t>
            </a:r>
            <a:r>
              <a:rPr lang="en-US" dirty="0"/>
              <a:t>preparing before MOOC began (excluding filming), 83% of respondents spent at least 10 hours a week, the remainder working 5-10 hours each week on </a:t>
            </a:r>
            <a:r>
              <a:rPr lang="en-US" dirty="0" smtClean="0"/>
              <a:t>preparation. Once </a:t>
            </a:r>
            <a:r>
              <a:rPr lang="en-US" dirty="0"/>
              <a:t>their MOOC started, majority of teams (66%) spent at least 10 hours a week managing their </a:t>
            </a:r>
            <a:r>
              <a:rPr lang="en-US" dirty="0" smtClean="0"/>
              <a:t>MOOC (University of London’s first 4 MOOCs)</a:t>
            </a:r>
            <a:endParaRPr lang="en-US" dirty="0"/>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Considerations - risks</a:t>
            </a:r>
            <a:endParaRPr lang="en-US" dirty="0"/>
          </a:p>
        </p:txBody>
      </p:sp>
      <p:sp>
        <p:nvSpPr>
          <p:cNvPr id="3" name="Content Placeholder 2"/>
          <p:cNvSpPr>
            <a:spLocks noGrp="1"/>
          </p:cNvSpPr>
          <p:nvPr>
            <p:ph sz="quarter" idx="1"/>
          </p:nvPr>
        </p:nvSpPr>
        <p:spPr>
          <a:xfrm>
            <a:off x="612648" y="1533832"/>
            <a:ext cx="8153400" cy="4562168"/>
          </a:xfrm>
        </p:spPr>
        <p:txBody>
          <a:bodyPr>
            <a:normAutofit fontScale="40000" lnSpcReduction="20000"/>
          </a:bodyPr>
          <a:lstStyle/>
          <a:p>
            <a:pPr>
              <a:buFont typeface="Arial" panose="020B0604020202020204" pitchFamily="34" charset="0"/>
              <a:buChar char="•"/>
            </a:pPr>
            <a:r>
              <a:rPr lang="en-US" sz="6000" dirty="0" smtClean="0"/>
              <a:t>adherence with </a:t>
            </a:r>
            <a:r>
              <a:rPr lang="en-US" sz="6000" dirty="0" smtClean="0">
                <a:solidFill>
                  <a:srgbClr val="FF0000"/>
                </a:solidFill>
              </a:rPr>
              <a:t>copyright laws </a:t>
            </a:r>
            <a:r>
              <a:rPr lang="en-US" sz="6000" dirty="0" smtClean="0"/>
              <a:t>for use of all images, figures, journal articles, etc.; </a:t>
            </a:r>
          </a:p>
          <a:p>
            <a:pPr>
              <a:buFont typeface="Arial" panose="020B0604020202020204" pitchFamily="34" charset="0"/>
              <a:buChar char="•"/>
            </a:pPr>
            <a:r>
              <a:rPr lang="en-US" sz="6000" dirty="0" smtClean="0">
                <a:solidFill>
                  <a:srgbClr val="00B0F0"/>
                </a:solidFill>
              </a:rPr>
              <a:t>licensing agreements for any software </a:t>
            </a:r>
            <a:r>
              <a:rPr lang="en-US" sz="6000" dirty="0" smtClean="0"/>
              <a:t>that is used by course-takers; </a:t>
            </a:r>
          </a:p>
          <a:p>
            <a:pPr>
              <a:buFont typeface="Arial" panose="020B0604020202020204" pitchFamily="34" charset="0"/>
              <a:buChar char="•"/>
            </a:pPr>
            <a:r>
              <a:rPr lang="en-US" sz="6000" dirty="0" smtClean="0">
                <a:solidFill>
                  <a:schemeClr val="accent1">
                    <a:lumMod val="75000"/>
                  </a:schemeClr>
                </a:solidFill>
              </a:rPr>
              <a:t>export control over any software </a:t>
            </a:r>
            <a:r>
              <a:rPr lang="en-US" sz="6000" dirty="0" smtClean="0"/>
              <a:t>or other technology that course-takers might have access to;</a:t>
            </a:r>
            <a:r>
              <a:rPr lang="en-US" sz="6000" dirty="0" smtClean="0">
                <a:solidFill>
                  <a:srgbClr val="FFC000"/>
                </a:solidFill>
              </a:rPr>
              <a:t> </a:t>
            </a:r>
          </a:p>
          <a:p>
            <a:pPr>
              <a:buFont typeface="Arial" panose="020B0604020202020204" pitchFamily="34" charset="0"/>
              <a:buChar char="•"/>
            </a:pPr>
            <a:r>
              <a:rPr lang="en-US" sz="6000" dirty="0" smtClean="0"/>
              <a:t>complaints or suits from course-takers who experience </a:t>
            </a:r>
            <a:r>
              <a:rPr lang="en-US" sz="6000" dirty="0" smtClean="0">
                <a:solidFill>
                  <a:schemeClr val="accent3">
                    <a:lumMod val="50000"/>
                  </a:schemeClr>
                </a:solidFill>
              </a:rPr>
              <a:t>damages to their computers as a result of downloading course software</a:t>
            </a:r>
            <a:r>
              <a:rPr lang="en-US" sz="6000" dirty="0" smtClean="0"/>
              <a:t>; </a:t>
            </a:r>
          </a:p>
          <a:p>
            <a:pPr>
              <a:buFont typeface="Arial" panose="020B0604020202020204" pitchFamily="34" charset="0"/>
              <a:buChar char="•"/>
            </a:pPr>
            <a:r>
              <a:rPr lang="en-US" sz="6000" dirty="0" smtClean="0">
                <a:solidFill>
                  <a:schemeClr val="accent6"/>
                </a:solidFill>
              </a:rPr>
              <a:t>accessibility issues </a:t>
            </a:r>
            <a:r>
              <a:rPr lang="en-US" sz="6000" dirty="0" smtClean="0"/>
              <a:t>(e.g., closed captioning, translation); and </a:t>
            </a:r>
          </a:p>
          <a:p>
            <a:pPr marL="320040" lvl="8" indent="-320040">
              <a:spcBef>
                <a:spcPts val="700"/>
              </a:spcBef>
              <a:buClr>
                <a:schemeClr val="accent2"/>
              </a:buClr>
              <a:buSzPct val="60000"/>
              <a:buFont typeface="Arial" panose="020B0604020202020204" pitchFamily="34" charset="0"/>
              <a:buChar char="•"/>
            </a:pPr>
            <a:r>
              <a:rPr lang="en-US" sz="6000" dirty="0" smtClean="0">
                <a:solidFill>
                  <a:schemeClr val="accent6">
                    <a:lumMod val="60000"/>
                    <a:lumOff val="40000"/>
                  </a:schemeClr>
                </a:solidFill>
              </a:rPr>
              <a:t>culturally-related concerns about course content </a:t>
            </a:r>
            <a:r>
              <a:rPr lang="en-US" sz="6000" dirty="0" smtClean="0"/>
              <a:t>(e.g., sexual, religious, or politically-related language or images</a:t>
            </a:r>
            <a:r>
              <a:rPr lang="en-US" sz="6000" dirty="0"/>
              <a:t>). </a:t>
            </a:r>
            <a:r>
              <a:rPr lang="en-US" sz="6000" dirty="0" smtClean="0"/>
              <a:t>       </a:t>
            </a:r>
            <a:r>
              <a:rPr lang="en-US" sz="3800" dirty="0" smtClean="0"/>
              <a:t>(</a:t>
            </a:r>
            <a:r>
              <a:rPr lang="en-US" sz="3800" dirty="0" err="1"/>
              <a:t>Univeristy</a:t>
            </a:r>
            <a:r>
              <a:rPr lang="en-US" sz="3800" dirty="0"/>
              <a:t> of Illinois 2013 (p 16) </a:t>
            </a:r>
          </a:p>
          <a:p>
            <a:pPr marL="0" indent="0">
              <a:buNone/>
            </a:pPr>
            <a:endParaRPr lang="en-US" dirty="0"/>
          </a:p>
          <a:p>
            <a:pPr algn="r">
              <a:buFontTx/>
              <a:buChar char="-"/>
            </a:pPr>
            <a:endParaRPr lang="en-US" sz="3800" dirty="0" smtClean="0"/>
          </a:p>
          <a:p>
            <a:endParaRPr lang="en-US" dirty="0" smtClean="0"/>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447607" y="3244334"/>
            <a:ext cx="248786" cy="369332"/>
          </a:xfrm>
          <a:prstGeom prst="rect">
            <a:avLst/>
          </a:prstGeom>
        </p:spPr>
        <p:txBody>
          <a:bodyPr wrap="none">
            <a:spAutoFit/>
          </a:bodyPr>
          <a:lstStyle/>
          <a:p>
            <a:r>
              <a:rPr lang="en-US" dirty="0" smtClean="0"/>
              <a:t> </a:t>
            </a:r>
            <a:endParaRPr lang="en-US" dirty="0"/>
          </a:p>
        </p:txBody>
      </p:sp>
      <p:sp>
        <p:nvSpPr>
          <p:cNvPr id="6" name="Rectangle 5"/>
          <p:cNvSpPr/>
          <p:nvPr/>
        </p:nvSpPr>
        <p:spPr>
          <a:xfrm>
            <a:off x="4447607" y="3244334"/>
            <a:ext cx="248786" cy="369332"/>
          </a:xfrm>
          <a:prstGeom prst="rect">
            <a:avLst/>
          </a:prstGeom>
        </p:spPr>
        <p:txBody>
          <a:bodyPr wrap="none">
            <a:spAutoFit/>
          </a:bodyPr>
          <a:lstStyle/>
          <a:p>
            <a:r>
              <a:rPr lang="en-US" dirty="0" smtClean="0"/>
              <a:t> </a:t>
            </a:r>
            <a:endParaRPr lang="en-US" dirty="0"/>
          </a:p>
        </p:txBody>
      </p:sp>
      <p:sp>
        <p:nvSpPr>
          <p:cNvPr id="2" name="Title 1"/>
          <p:cNvSpPr>
            <a:spLocks noGrp="1"/>
          </p:cNvSpPr>
          <p:nvPr>
            <p:ph type="title"/>
          </p:nvPr>
        </p:nvSpPr>
        <p:spPr/>
        <p:txBody>
          <a:bodyPr>
            <a:normAutofit fontScale="90000"/>
          </a:bodyPr>
          <a:lstStyle/>
          <a:p>
            <a:r>
              <a:rPr lang="en-ZA" dirty="0"/>
              <a:t>Immediate steps:</a:t>
            </a:r>
            <a:br>
              <a:rPr lang="en-ZA" dirty="0"/>
            </a:br>
            <a:endParaRPr lang="en-ZA" dirty="0"/>
          </a:p>
        </p:txBody>
      </p:sp>
      <p:sp>
        <p:nvSpPr>
          <p:cNvPr id="3" name="Content Placeholder 2"/>
          <p:cNvSpPr>
            <a:spLocks noGrp="1"/>
          </p:cNvSpPr>
          <p:nvPr>
            <p:ph sz="quarter" idx="1"/>
          </p:nvPr>
        </p:nvSpPr>
        <p:spPr/>
        <p:txBody>
          <a:bodyPr/>
          <a:lstStyle/>
          <a:p>
            <a:r>
              <a:rPr lang="en-ZA" dirty="0" smtClean="0"/>
              <a:t>Today</a:t>
            </a:r>
            <a:r>
              <a:rPr lang="en-ZA" dirty="0"/>
              <a:t>: </a:t>
            </a:r>
            <a:r>
              <a:rPr lang="en-ZA" dirty="0" smtClean="0"/>
              <a:t>interested parties to </a:t>
            </a:r>
            <a:r>
              <a:rPr lang="en-ZA" dirty="0"/>
              <a:t>explore possibilities</a:t>
            </a:r>
          </a:p>
          <a:p>
            <a:r>
              <a:rPr lang="en-ZA" dirty="0" smtClean="0"/>
              <a:t>After the meeting: produce an outline concept and discuss feasibility with CILT</a:t>
            </a:r>
            <a:endParaRPr lang="en-ZA" dirty="0"/>
          </a:p>
          <a:p>
            <a:r>
              <a:rPr lang="en-ZA" dirty="0" smtClean="0"/>
              <a:t>One </a:t>
            </a:r>
            <a:r>
              <a:rPr lang="en-ZA" dirty="0"/>
              <a:t>month: </a:t>
            </a:r>
            <a:r>
              <a:rPr lang="en-ZA" dirty="0" smtClean="0"/>
              <a:t>Concepts for </a:t>
            </a:r>
            <a:r>
              <a:rPr lang="en-ZA" dirty="0"/>
              <a:t>decision </a:t>
            </a:r>
          </a:p>
          <a:p>
            <a:r>
              <a:rPr lang="en-ZA" dirty="0" smtClean="0"/>
              <a:t>One </a:t>
            </a:r>
            <a:r>
              <a:rPr lang="en-ZA" dirty="0"/>
              <a:t>year: produce UCT’s first </a:t>
            </a:r>
            <a:r>
              <a:rPr lang="en-ZA" dirty="0" smtClean="0"/>
              <a:t>MOOC</a:t>
            </a:r>
            <a:endParaRPr lang="en-ZA" dirty="0"/>
          </a:p>
          <a:p>
            <a:r>
              <a:rPr lang="en-ZA" dirty="0" smtClean="0"/>
              <a:t>Eighteen months: more </a:t>
            </a:r>
            <a:r>
              <a:rPr lang="en-ZA" dirty="0"/>
              <a:t>MOOCs from UCT?</a:t>
            </a:r>
          </a:p>
        </p:txBody>
      </p:sp>
    </p:spTree>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Contact</a:t>
            </a:r>
            <a:endParaRPr lang="en-ZA" dirty="0"/>
          </a:p>
        </p:txBody>
      </p:sp>
      <p:sp>
        <p:nvSpPr>
          <p:cNvPr id="3" name="Content Placeholder 2"/>
          <p:cNvSpPr>
            <a:spLocks noGrp="1"/>
          </p:cNvSpPr>
          <p:nvPr>
            <p:ph sz="quarter" idx="1"/>
          </p:nvPr>
        </p:nvSpPr>
        <p:spPr/>
        <p:txBody>
          <a:bodyPr/>
          <a:lstStyle/>
          <a:p>
            <a:r>
              <a:rPr lang="en-ZA" dirty="0" smtClean="0">
                <a:hlinkClick r:id="rId2"/>
              </a:rPr>
              <a:t>Laura.Czerniewicz@uct.ac.za</a:t>
            </a:r>
            <a:endParaRPr lang="en-ZA" dirty="0" smtClean="0"/>
          </a:p>
          <a:p>
            <a:r>
              <a:rPr lang="en-ZA" dirty="0" smtClean="0">
                <a:hlinkClick r:id="rId3"/>
              </a:rPr>
              <a:t>Andrew.Deacon@uct.ac.za</a:t>
            </a:r>
            <a:endParaRPr lang="en-ZA" dirty="0" smtClean="0"/>
          </a:p>
          <a:p>
            <a:r>
              <a:rPr lang="en-ZA" dirty="0" smtClean="0">
                <a:hlinkClick r:id="rId4"/>
              </a:rPr>
              <a:t>Janet.Small@uct.ac.za</a:t>
            </a:r>
            <a:endParaRPr lang="en-ZA" dirty="0" smtClean="0"/>
          </a:p>
          <a:p>
            <a:r>
              <a:rPr lang="en-ZA" dirty="0" smtClean="0">
                <a:hlinkClick r:id="rId5"/>
              </a:rPr>
              <a:t>Sukaina.Walji@uct.ac.za</a:t>
            </a:r>
            <a:endParaRPr lang="en-ZA" dirty="0" smtClean="0"/>
          </a:p>
          <a:p>
            <a:endParaRPr lang="en-ZA" dirty="0"/>
          </a:p>
          <a:p>
            <a:endParaRPr lang="en-ZA" dirty="0" smtClean="0"/>
          </a:p>
          <a:p>
            <a:endParaRPr lang="en-ZA" dirty="0"/>
          </a:p>
        </p:txBody>
      </p:sp>
      <p:pic>
        <p:nvPicPr>
          <p:cNvPr id="4" name="Picture 6" descr="2_by-sa"/>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707904" y="4148881"/>
            <a:ext cx="1641475"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5"/>
          <p:cNvSpPr txBox="1">
            <a:spLocks/>
          </p:cNvSpPr>
          <p:nvPr/>
        </p:nvSpPr>
        <p:spPr>
          <a:xfrm>
            <a:off x="1299994" y="4604053"/>
            <a:ext cx="7056438" cy="1300162"/>
          </a:xfrm>
          <a:prstGeom prst="rect">
            <a:avLst/>
          </a:prstGeom>
        </p:spPr>
        <p:txBody>
          <a:bodyPr vert="horz">
            <a:norm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marL="0" indent="0" algn="ctr">
              <a:lnSpc>
                <a:spcPct val="80000"/>
              </a:lnSpc>
              <a:buFontTx/>
              <a:buNone/>
            </a:pPr>
            <a:endParaRPr lang="en-ZA" altLang="en-US" sz="1800" dirty="0" smtClean="0"/>
          </a:p>
          <a:p>
            <a:pPr marL="0" indent="0" algn="ctr">
              <a:lnSpc>
                <a:spcPct val="80000"/>
              </a:lnSpc>
              <a:buFontTx/>
              <a:buNone/>
            </a:pPr>
            <a:r>
              <a:rPr lang="en-ZA" altLang="en-US" sz="1600" dirty="0" smtClean="0"/>
              <a:t>This work is licensed under the Creative Commons Attribution-Share Alike 2.5 South Africa License. To view a copy of this license, visit http://creativecommons.org/licenses/by-sa/2.5/za/ or send a letter to Creative Commons, 171 Second Street, Suite 300, San Francisco, California, 94105, USA.</a:t>
            </a:r>
          </a:p>
          <a:p>
            <a:pPr marL="0" indent="0" algn="ctr">
              <a:lnSpc>
                <a:spcPct val="80000"/>
              </a:lnSpc>
              <a:buFontTx/>
              <a:buNone/>
            </a:pPr>
            <a:endParaRPr lang="en-GB" altLang="en-US" sz="1800" dirty="0" smtClean="0"/>
          </a:p>
        </p:txBody>
      </p:sp>
    </p:spTree>
    <p:extLst>
      <p:ext uri="{BB962C8B-B14F-4D97-AF65-F5344CB8AC3E}">
        <p14:creationId xmlns:p14="http://schemas.microsoft.com/office/powerpoint/2010/main" val="82476211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51"/>
        <p:cNvGrpSpPr/>
        <p:nvPr/>
      </p:nvGrpSpPr>
      <p:grpSpPr>
        <a:xfrm>
          <a:off x="0" y="0"/>
          <a:ext cx="0" cy="0"/>
          <a:chOff x="0" y="0"/>
          <a:chExt cx="0" cy="0"/>
        </a:xfrm>
      </p:grpSpPr>
      <p:sp>
        <p:nvSpPr>
          <p:cNvPr id="452" name="Shape 452"/>
          <p:cNvSpPr txBox="1">
            <a:spLocks noGrp="1"/>
          </p:cNvSpPr>
          <p:nvPr>
            <p:ph type="title"/>
          </p:nvPr>
        </p:nvSpPr>
        <p:spPr>
          <a:xfrm>
            <a:off x="612647" y="228600"/>
            <a:ext cx="8153399" cy="990299"/>
          </a:xfrm>
          <a:prstGeom prst="rect">
            <a:avLst/>
          </a:prstGeom>
        </p:spPr>
        <p:txBody>
          <a:bodyPr lIns="91425" tIns="91425" rIns="91425" bIns="91425" anchor="ctr" anchorCtr="0">
            <a:noAutofit/>
          </a:bodyPr>
          <a:lstStyle/>
          <a:p>
            <a:pPr lvl="0" rtl="0">
              <a:buNone/>
            </a:pPr>
            <a:r>
              <a:rPr lang="en-GB" sz="3600" b="1" dirty="0"/>
              <a:t>MOOCs didn’t </a:t>
            </a:r>
            <a:r>
              <a:rPr lang="en-GB" sz="3600" b="1" dirty="0" smtClean="0"/>
              <a:t>just appear</a:t>
            </a:r>
            <a:endParaRPr dirty="0"/>
          </a:p>
        </p:txBody>
      </p:sp>
      <p:pic>
        <p:nvPicPr>
          <p:cNvPr id="453" name="Shape 453"/>
          <p:cNvPicPr preferRelativeResize="0"/>
          <p:nvPr/>
        </p:nvPicPr>
        <p:blipFill>
          <a:blip r:embed="rId3">
            <a:clrChange>
              <a:clrFrom>
                <a:srgbClr val="FFFFFF"/>
              </a:clrFrom>
              <a:clrTo>
                <a:srgbClr val="FFFFFF">
                  <a:alpha val="0"/>
                </a:srgbClr>
              </a:clrTo>
            </a:clrChange>
            <a:duotone>
              <a:schemeClr val="accent4">
                <a:shade val="45000"/>
                <a:satMod val="135000"/>
              </a:schemeClr>
              <a:prstClr val="white"/>
            </a:duotone>
          </a:blip>
          <a:stretch>
            <a:fillRect/>
          </a:stretch>
        </p:blipFill>
        <p:spPr>
          <a:xfrm>
            <a:off x="1271651" y="1530600"/>
            <a:ext cx="6600699" cy="5007273"/>
          </a:xfrm>
          <a:prstGeom prst="rect">
            <a:avLst/>
          </a:prstGeom>
          <a:noFill/>
          <a:ln>
            <a:noFill/>
          </a:ln>
        </p:spPr>
      </p:pic>
    </p:spTree>
    <p:extLst>
      <p:ext uri="{BB962C8B-B14F-4D97-AF65-F5344CB8AC3E}">
        <p14:creationId xmlns:p14="http://schemas.microsoft.com/office/powerpoint/2010/main" val="2277998994"/>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697489" y="5526465"/>
            <a:ext cx="8153400" cy="990600"/>
          </a:xfrm>
        </p:spPr>
        <p:txBody>
          <a:bodyPr/>
          <a:lstStyle/>
          <a:p>
            <a:pPr algn="ctr"/>
            <a:r>
              <a:rPr lang="en-US" dirty="0" smtClean="0"/>
              <a:t>April 2012</a:t>
            </a:r>
            <a:endParaRPr lang="en-US" dirty="0"/>
          </a:p>
        </p:txBody>
      </p:sp>
      <p:grpSp>
        <p:nvGrpSpPr>
          <p:cNvPr id="7" name="Group 6"/>
          <p:cNvGrpSpPr/>
          <p:nvPr/>
        </p:nvGrpSpPr>
        <p:grpSpPr>
          <a:xfrm>
            <a:off x="801479" y="486383"/>
            <a:ext cx="7541043" cy="4859015"/>
            <a:chOff x="801479" y="486383"/>
            <a:chExt cx="7541043" cy="4859015"/>
          </a:xfrm>
        </p:grpSpPr>
        <p:pic>
          <p:nvPicPr>
            <p:cNvPr id="2" name="Picture 1"/>
            <p:cNvPicPr>
              <a:picLocks noChangeAspect="1"/>
            </p:cNvPicPr>
            <p:nvPr/>
          </p:nvPicPr>
          <p:blipFill rotWithShape="1">
            <a:blip r:embed="rId3" cstate="email">
              <a:extLst>
                <a:ext uri="{BEBA8EAE-BF5A-486C-A8C5-ECC9F3942E4B}">
                  <a14:imgProps xmlns:a14="http://schemas.microsoft.com/office/drawing/2010/main">
                    <a14:imgLayer r:embed="rId4">
                      <a14:imgEffect>
                        <a14:colorTemperature colorTemp="5300"/>
                      </a14:imgEffect>
                    </a14:imgLayer>
                  </a14:imgProps>
                </a:ext>
                <a:ext uri="{28A0092B-C50C-407E-A947-70E740481C1C}">
                  <a14:useLocalDpi xmlns:a14="http://schemas.microsoft.com/office/drawing/2010/main"/>
                </a:ext>
              </a:extLst>
            </a:blip>
            <a:srcRect/>
            <a:stretch/>
          </p:blipFill>
          <p:spPr>
            <a:xfrm>
              <a:off x="801479" y="486383"/>
              <a:ext cx="7541043" cy="4859015"/>
            </a:xfrm>
            <a:prstGeom prst="rect">
              <a:avLst/>
            </a:prstGeom>
          </p:spPr>
        </p:pic>
        <p:pic>
          <p:nvPicPr>
            <p:cNvPr id="6" name="Picture 5"/>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915386" y="3035430"/>
              <a:ext cx="1144853" cy="2234153"/>
            </a:xfrm>
            <a:prstGeom prst="rect">
              <a:avLst/>
            </a:prstGeom>
          </p:spPr>
        </p:pic>
        <p:sp>
          <p:nvSpPr>
            <p:cNvPr id="3" name="Rectangle 2"/>
            <p:cNvSpPr/>
            <p:nvPr/>
          </p:nvSpPr>
          <p:spPr>
            <a:xfrm>
              <a:off x="942392" y="574065"/>
              <a:ext cx="422945" cy="565803"/>
            </a:xfrm>
            <a:prstGeom prst="rect">
              <a:avLst/>
            </a:prstGeom>
            <a:solidFill>
              <a:srgbClr val="B3C5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grpSp>
      <p:sp>
        <p:nvSpPr>
          <p:cNvPr id="8" name="Content Placeholder 2"/>
          <p:cNvSpPr>
            <a:spLocks noGrp="1"/>
          </p:cNvSpPr>
          <p:nvPr>
            <p:ph idx="1"/>
          </p:nvPr>
        </p:nvSpPr>
        <p:spPr>
          <a:xfrm>
            <a:off x="762000" y="6553200"/>
            <a:ext cx="8229600" cy="258763"/>
          </a:xfrm>
        </p:spPr>
        <p:txBody>
          <a:bodyPr>
            <a:normAutofit/>
          </a:bodyPr>
          <a:lstStyle/>
          <a:p>
            <a:pPr marL="0" indent="0" algn="r">
              <a:buNone/>
            </a:pPr>
            <a:r>
              <a:rPr lang="en-ZA" sz="900" dirty="0"/>
              <a:t>http://edutechnica.com/moocmap</a:t>
            </a:r>
          </a:p>
        </p:txBody>
      </p:sp>
    </p:spTree>
    <p:extLst>
      <p:ext uri="{BB962C8B-B14F-4D97-AF65-F5344CB8AC3E}">
        <p14:creationId xmlns:p14="http://schemas.microsoft.com/office/powerpoint/2010/main" val="112524084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697489" y="5526465"/>
            <a:ext cx="8153400" cy="990600"/>
          </a:xfrm>
        </p:spPr>
        <p:txBody>
          <a:bodyPr/>
          <a:lstStyle/>
          <a:p>
            <a:pPr algn="ctr"/>
            <a:r>
              <a:rPr lang="en-US" dirty="0" smtClean="0"/>
              <a:t>October 2012</a:t>
            </a:r>
            <a:endParaRPr lang="en-US" dirty="0"/>
          </a:p>
        </p:txBody>
      </p:sp>
      <p:grpSp>
        <p:nvGrpSpPr>
          <p:cNvPr id="2" name="Group 1"/>
          <p:cNvGrpSpPr/>
          <p:nvPr/>
        </p:nvGrpSpPr>
        <p:grpSpPr>
          <a:xfrm>
            <a:off x="810953" y="483624"/>
            <a:ext cx="7522095" cy="4892778"/>
            <a:chOff x="810953" y="483624"/>
            <a:chExt cx="7522095" cy="4892778"/>
          </a:xfrm>
        </p:grpSpPr>
        <p:pic>
          <p:nvPicPr>
            <p:cNvPr id="3" name="Picture 2"/>
            <p:cNvPicPr>
              <a:picLocks noChangeAspect="1"/>
            </p:cNvPicPr>
            <p:nvPr/>
          </p:nvPicPr>
          <p:blipFill rotWithShape="1">
            <a:blip r:embed="rId3" cstate="email">
              <a:extLst>
                <a:ext uri="{BEBA8EAE-BF5A-486C-A8C5-ECC9F3942E4B}">
                  <a14:imgProps xmlns:a14="http://schemas.microsoft.com/office/drawing/2010/main">
                    <a14:imgLayer r:embed="rId4">
                      <a14:imgEffect>
                        <a14:colorTemperature colorTemp="5300"/>
                      </a14:imgEffect>
                    </a14:imgLayer>
                  </a14:imgProps>
                </a:ext>
                <a:ext uri="{28A0092B-C50C-407E-A947-70E740481C1C}">
                  <a14:useLocalDpi xmlns:a14="http://schemas.microsoft.com/office/drawing/2010/main"/>
                </a:ext>
              </a:extLst>
            </a:blip>
            <a:srcRect/>
            <a:stretch/>
          </p:blipFill>
          <p:spPr>
            <a:xfrm>
              <a:off x="810953" y="483624"/>
              <a:ext cx="7522095" cy="4892778"/>
            </a:xfrm>
            <a:prstGeom prst="rect">
              <a:avLst/>
            </a:prstGeom>
          </p:spPr>
        </p:pic>
        <p:pic>
          <p:nvPicPr>
            <p:cNvPr id="6" name="Picture 5"/>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906055" y="3035430"/>
              <a:ext cx="1144853" cy="2234153"/>
            </a:xfrm>
            <a:prstGeom prst="rect">
              <a:avLst/>
            </a:prstGeom>
          </p:spPr>
        </p:pic>
        <p:sp>
          <p:nvSpPr>
            <p:cNvPr id="7" name="Rectangle 6"/>
            <p:cNvSpPr/>
            <p:nvPr/>
          </p:nvSpPr>
          <p:spPr>
            <a:xfrm>
              <a:off x="942392" y="574065"/>
              <a:ext cx="422945" cy="565803"/>
            </a:xfrm>
            <a:prstGeom prst="rect">
              <a:avLst/>
            </a:prstGeom>
            <a:solidFill>
              <a:srgbClr val="B3C5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grpSp>
      <p:sp>
        <p:nvSpPr>
          <p:cNvPr id="8" name="Content Placeholder 2"/>
          <p:cNvSpPr>
            <a:spLocks noGrp="1"/>
          </p:cNvSpPr>
          <p:nvPr>
            <p:ph idx="1"/>
          </p:nvPr>
        </p:nvSpPr>
        <p:spPr>
          <a:xfrm>
            <a:off x="762000" y="6553200"/>
            <a:ext cx="8229600" cy="258763"/>
          </a:xfrm>
        </p:spPr>
        <p:txBody>
          <a:bodyPr>
            <a:normAutofit/>
          </a:bodyPr>
          <a:lstStyle/>
          <a:p>
            <a:pPr marL="0" indent="0" algn="r">
              <a:buNone/>
            </a:pPr>
            <a:r>
              <a:rPr lang="en-ZA" sz="900" dirty="0"/>
              <a:t>http://edutechnica.com/moocmap</a:t>
            </a:r>
          </a:p>
        </p:txBody>
      </p:sp>
    </p:spTree>
    <p:extLst>
      <p:ext uri="{BB962C8B-B14F-4D97-AF65-F5344CB8AC3E}">
        <p14:creationId xmlns:p14="http://schemas.microsoft.com/office/powerpoint/2010/main" val="353401843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697489" y="5526465"/>
            <a:ext cx="8153400" cy="990600"/>
          </a:xfrm>
        </p:spPr>
        <p:txBody>
          <a:bodyPr/>
          <a:lstStyle/>
          <a:p>
            <a:pPr algn="ctr"/>
            <a:r>
              <a:rPr lang="en-US" dirty="0" smtClean="0"/>
              <a:t>April 2013</a:t>
            </a:r>
            <a:endParaRPr lang="en-US" dirty="0"/>
          </a:p>
        </p:txBody>
      </p:sp>
      <p:grpSp>
        <p:nvGrpSpPr>
          <p:cNvPr id="2" name="Group 1"/>
          <p:cNvGrpSpPr/>
          <p:nvPr/>
        </p:nvGrpSpPr>
        <p:grpSpPr>
          <a:xfrm>
            <a:off x="791497" y="488848"/>
            <a:ext cx="7561006" cy="4879566"/>
            <a:chOff x="791497" y="488848"/>
            <a:chExt cx="7561006" cy="4879566"/>
          </a:xfrm>
        </p:grpSpPr>
        <p:pic>
          <p:nvPicPr>
            <p:cNvPr id="3" name="Picture 2"/>
            <p:cNvPicPr>
              <a:picLocks noChangeAspect="1"/>
            </p:cNvPicPr>
            <p:nvPr/>
          </p:nvPicPr>
          <p:blipFill rotWithShape="1">
            <a:blip r:embed="rId3" cstate="email">
              <a:extLst>
                <a:ext uri="{BEBA8EAE-BF5A-486C-A8C5-ECC9F3942E4B}">
                  <a14:imgProps xmlns:a14="http://schemas.microsoft.com/office/drawing/2010/main">
                    <a14:imgLayer r:embed="rId4">
                      <a14:imgEffect>
                        <a14:colorTemperature colorTemp="5300"/>
                      </a14:imgEffect>
                    </a14:imgLayer>
                  </a14:imgProps>
                </a:ext>
                <a:ext uri="{28A0092B-C50C-407E-A947-70E740481C1C}">
                  <a14:useLocalDpi xmlns:a14="http://schemas.microsoft.com/office/drawing/2010/main"/>
                </a:ext>
              </a:extLst>
            </a:blip>
            <a:srcRect/>
            <a:stretch/>
          </p:blipFill>
          <p:spPr>
            <a:xfrm>
              <a:off x="791497" y="488848"/>
              <a:ext cx="7561006" cy="4879566"/>
            </a:xfrm>
            <a:prstGeom prst="rect">
              <a:avLst/>
            </a:prstGeom>
          </p:spPr>
        </p:pic>
        <p:pic>
          <p:nvPicPr>
            <p:cNvPr id="6" name="Picture 5"/>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906055" y="3035430"/>
              <a:ext cx="1144853" cy="2234153"/>
            </a:xfrm>
            <a:prstGeom prst="rect">
              <a:avLst/>
            </a:prstGeom>
          </p:spPr>
        </p:pic>
        <p:sp>
          <p:nvSpPr>
            <p:cNvPr id="7" name="Rectangle 6"/>
            <p:cNvSpPr/>
            <p:nvPr/>
          </p:nvSpPr>
          <p:spPr>
            <a:xfrm>
              <a:off x="942392" y="574065"/>
              <a:ext cx="422945" cy="565803"/>
            </a:xfrm>
            <a:prstGeom prst="rect">
              <a:avLst/>
            </a:prstGeom>
            <a:solidFill>
              <a:srgbClr val="B3C5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grpSp>
      <p:sp>
        <p:nvSpPr>
          <p:cNvPr id="8" name="Content Placeholder 2"/>
          <p:cNvSpPr>
            <a:spLocks noGrp="1"/>
          </p:cNvSpPr>
          <p:nvPr>
            <p:ph idx="1"/>
          </p:nvPr>
        </p:nvSpPr>
        <p:spPr>
          <a:xfrm>
            <a:off x="762000" y="6553200"/>
            <a:ext cx="8229600" cy="258763"/>
          </a:xfrm>
        </p:spPr>
        <p:txBody>
          <a:bodyPr>
            <a:normAutofit/>
          </a:bodyPr>
          <a:lstStyle/>
          <a:p>
            <a:pPr marL="0" indent="0" algn="r">
              <a:buNone/>
            </a:pPr>
            <a:r>
              <a:rPr lang="en-ZA" sz="900" dirty="0"/>
              <a:t>http://edutechnica.com/moocmap</a:t>
            </a:r>
          </a:p>
        </p:txBody>
      </p:sp>
    </p:spTree>
    <p:extLst>
      <p:ext uri="{BB962C8B-B14F-4D97-AF65-F5344CB8AC3E}">
        <p14:creationId xmlns:p14="http://schemas.microsoft.com/office/powerpoint/2010/main" val="35404071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697489" y="5526465"/>
            <a:ext cx="8153400" cy="990600"/>
          </a:xfrm>
        </p:spPr>
        <p:txBody>
          <a:bodyPr/>
          <a:lstStyle/>
          <a:p>
            <a:pPr algn="ctr"/>
            <a:r>
              <a:rPr lang="en-US" dirty="0" smtClean="0"/>
              <a:t>October 2013</a:t>
            </a:r>
            <a:endParaRPr lang="en-US" dirty="0"/>
          </a:p>
        </p:txBody>
      </p:sp>
      <p:grpSp>
        <p:nvGrpSpPr>
          <p:cNvPr id="3" name="Group 2"/>
          <p:cNvGrpSpPr/>
          <p:nvPr/>
        </p:nvGrpSpPr>
        <p:grpSpPr>
          <a:xfrm>
            <a:off x="820994" y="490384"/>
            <a:ext cx="7502012" cy="4881716"/>
            <a:chOff x="820994" y="490384"/>
            <a:chExt cx="7502012" cy="4881716"/>
          </a:xfrm>
        </p:grpSpPr>
        <p:pic>
          <p:nvPicPr>
            <p:cNvPr id="2" name="Picture 1"/>
            <p:cNvPicPr>
              <a:picLocks noChangeAspect="1"/>
            </p:cNvPicPr>
            <p:nvPr/>
          </p:nvPicPr>
          <p:blipFill rotWithShape="1">
            <a:blip r:embed="rId3" cstate="email">
              <a:extLst>
                <a:ext uri="{BEBA8EAE-BF5A-486C-A8C5-ECC9F3942E4B}">
                  <a14:imgProps xmlns:a14="http://schemas.microsoft.com/office/drawing/2010/main">
                    <a14:imgLayer r:embed="rId4">
                      <a14:imgEffect>
                        <a14:colorTemperature colorTemp="5300"/>
                      </a14:imgEffect>
                    </a14:imgLayer>
                  </a14:imgProps>
                </a:ext>
                <a:ext uri="{28A0092B-C50C-407E-A947-70E740481C1C}">
                  <a14:useLocalDpi xmlns:a14="http://schemas.microsoft.com/office/drawing/2010/main"/>
                </a:ext>
              </a:extLst>
            </a:blip>
            <a:srcRect/>
            <a:stretch/>
          </p:blipFill>
          <p:spPr>
            <a:xfrm>
              <a:off x="820994" y="490384"/>
              <a:ext cx="7502012" cy="4881716"/>
            </a:xfrm>
            <a:prstGeom prst="rect">
              <a:avLst/>
            </a:prstGeom>
          </p:spPr>
        </p:pic>
        <p:pic>
          <p:nvPicPr>
            <p:cNvPr id="4" name="Picture 3"/>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906055" y="3035430"/>
              <a:ext cx="1144853" cy="2234153"/>
            </a:xfrm>
            <a:prstGeom prst="rect">
              <a:avLst/>
            </a:prstGeom>
          </p:spPr>
        </p:pic>
        <p:sp>
          <p:nvSpPr>
            <p:cNvPr id="6" name="Rectangle 5"/>
            <p:cNvSpPr/>
            <p:nvPr/>
          </p:nvSpPr>
          <p:spPr>
            <a:xfrm>
              <a:off x="942392" y="574065"/>
              <a:ext cx="422945" cy="565803"/>
            </a:xfrm>
            <a:prstGeom prst="rect">
              <a:avLst/>
            </a:prstGeom>
            <a:solidFill>
              <a:srgbClr val="B3C5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grpSp>
      <p:sp>
        <p:nvSpPr>
          <p:cNvPr id="7" name="Content Placeholder 2"/>
          <p:cNvSpPr>
            <a:spLocks noGrp="1"/>
          </p:cNvSpPr>
          <p:nvPr>
            <p:ph idx="1"/>
          </p:nvPr>
        </p:nvSpPr>
        <p:spPr>
          <a:xfrm>
            <a:off x="762000" y="6553200"/>
            <a:ext cx="8229600" cy="258763"/>
          </a:xfrm>
        </p:spPr>
        <p:txBody>
          <a:bodyPr>
            <a:normAutofit/>
          </a:bodyPr>
          <a:lstStyle/>
          <a:p>
            <a:pPr marL="0" indent="0" algn="r">
              <a:buNone/>
            </a:pPr>
            <a:r>
              <a:rPr lang="en-ZA" sz="900" dirty="0"/>
              <a:t>http://edutechnica.com/moocmap</a:t>
            </a:r>
          </a:p>
        </p:txBody>
      </p:sp>
      <p:sp>
        <p:nvSpPr>
          <p:cNvPr id="8" name="Oval 7"/>
          <p:cNvSpPr/>
          <p:nvPr/>
        </p:nvSpPr>
        <p:spPr>
          <a:xfrm>
            <a:off x="3716594" y="2521974"/>
            <a:ext cx="1799303" cy="1887794"/>
          </a:xfrm>
          <a:prstGeom prst="ellipse">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264794553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Median">
  <a:themeElements>
    <a:clrScheme name="CILT colours">
      <a:dk1>
        <a:sysClr val="windowText" lastClr="000000"/>
      </a:dk1>
      <a:lt1>
        <a:sysClr val="window" lastClr="FFFFFF"/>
      </a:lt1>
      <a:dk2>
        <a:srgbClr val="73A23F"/>
      </a:dk2>
      <a:lt2>
        <a:srgbClr val="E8E9D1"/>
      </a:lt2>
      <a:accent1>
        <a:srgbClr val="98D146"/>
      </a:accent1>
      <a:accent2>
        <a:srgbClr val="D6691F"/>
      </a:accent2>
      <a:accent3>
        <a:srgbClr val="F2D9A6"/>
      </a:accent3>
      <a:accent4>
        <a:srgbClr val="007F8F"/>
      </a:accent4>
      <a:accent5>
        <a:srgbClr val="084E51"/>
      </a:accent5>
      <a:accent6>
        <a:srgbClr val="760F04"/>
      </a:accent6>
      <a:hlink>
        <a:srgbClr val="5C7E2E"/>
      </a:hlink>
      <a:folHlink>
        <a:srgbClr val="2E511C"/>
      </a:folHlink>
    </a:clrScheme>
    <a:fontScheme name="Median">
      <a:maj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Median.thmx</Template>
  <TotalTime>2078</TotalTime>
  <Words>2083</Words>
  <Application>Microsoft Macintosh PowerPoint</Application>
  <PresentationFormat>On-screen Show (4:3)</PresentationFormat>
  <Paragraphs>308</Paragraphs>
  <Slides>43</Slides>
  <Notes>25</Notes>
  <HiddenSlides>0</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Median</vt:lpstr>
      <vt:lpstr>MOOCs A UCT Discussion Laura Czerniewicz Sukaina Walji Janet Small Andrew Deacon </vt:lpstr>
      <vt:lpstr>Introduction</vt:lpstr>
      <vt:lpstr>MOOCs- open &amp; online</vt:lpstr>
      <vt:lpstr>PowerPoint Presentation</vt:lpstr>
      <vt:lpstr>MOOCs didn’t just appear</vt:lpstr>
      <vt:lpstr>April 2012</vt:lpstr>
      <vt:lpstr>October 2012</vt:lpstr>
      <vt:lpstr>April 2013</vt:lpstr>
      <vt:lpstr>October 2013</vt:lpstr>
      <vt:lpstr>Participants</vt:lpstr>
      <vt:lpstr>PowerPoint Presentation</vt:lpstr>
      <vt:lpstr>PowerPoint Presentation</vt:lpstr>
      <vt:lpstr>Value</vt:lpstr>
      <vt:lpstr>MOOC options and opportunities</vt:lpstr>
      <vt:lpstr>PowerPoint Presentation</vt:lpstr>
      <vt:lpstr>PowerPoint Presentation</vt:lpstr>
      <vt:lpstr>PowerPoint Presentation</vt:lpstr>
      <vt:lpstr>Category 1 Teaching showcase</vt:lpstr>
      <vt:lpstr>Category 1 Teaching showcase</vt:lpstr>
      <vt:lpstr>Category 2 Gateway skills </vt:lpstr>
      <vt:lpstr>Category 3 Graduate literacies </vt:lpstr>
      <vt:lpstr>Category 4 Professional showcase</vt:lpstr>
      <vt:lpstr>Category 5 Research showcase</vt:lpstr>
      <vt:lpstr>Category 5 Research showcase</vt:lpstr>
      <vt:lpstr>PowerPoint Presentation</vt:lpstr>
      <vt:lpstr>PowerPoint Presentation</vt:lpstr>
      <vt:lpstr>Wrapped MOOCs at UCT</vt:lpstr>
      <vt:lpstr>PowerPoint Presentation</vt:lpstr>
      <vt:lpstr>Discussion</vt:lpstr>
      <vt:lpstr>Practicalities</vt:lpstr>
      <vt:lpstr>Imagining MOOCs</vt:lpstr>
      <vt:lpstr>Purpose</vt:lpstr>
      <vt:lpstr>Possibilities</vt:lpstr>
      <vt:lpstr>Pedagogy</vt:lpstr>
      <vt:lpstr>Platform and Partners</vt:lpstr>
      <vt:lpstr>Provisioning</vt:lpstr>
      <vt:lpstr>Process &amp; roll-out</vt:lpstr>
      <vt:lpstr>What to expect</vt:lpstr>
      <vt:lpstr>Considerations - opportunities </vt:lpstr>
      <vt:lpstr>Consideration - time</vt:lpstr>
      <vt:lpstr>Considerations - risks</vt:lpstr>
      <vt:lpstr>Immediate steps: </vt:lpstr>
      <vt:lpstr>Contact</vt:lpstr>
    </vt:vector>
  </TitlesOfParts>
  <Company>UCT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Rondine Carstens</dc:creator>
  <cp:lastModifiedBy>Sukaina Walji</cp:lastModifiedBy>
  <cp:revision>165</cp:revision>
  <cp:lastPrinted>2014-03-18T09:57:43Z</cp:lastPrinted>
  <dcterms:created xsi:type="dcterms:W3CDTF">2014-03-10T08:39:34Z</dcterms:created>
  <dcterms:modified xsi:type="dcterms:W3CDTF">2014-04-01T13:33:25Z</dcterms:modified>
</cp:coreProperties>
</file>