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48" r:id="rId1"/>
    <p:sldMasterId id="2147483661" r:id="rId2"/>
  </p:sldMasterIdLst>
  <p:notesMasterIdLst>
    <p:notesMasterId r:id="rId24"/>
  </p:notesMasterIdLst>
  <p:handoutMasterIdLst>
    <p:handoutMasterId r:id="rId25"/>
  </p:handoutMasterIdLst>
  <p:sldIdLst>
    <p:sldId id="370" r:id="rId3"/>
    <p:sldId id="454" r:id="rId4"/>
    <p:sldId id="455" r:id="rId5"/>
    <p:sldId id="456" r:id="rId6"/>
    <p:sldId id="457" r:id="rId7"/>
    <p:sldId id="442" r:id="rId8"/>
    <p:sldId id="444" r:id="rId9"/>
    <p:sldId id="452" r:id="rId10"/>
    <p:sldId id="432" r:id="rId11"/>
    <p:sldId id="433" r:id="rId12"/>
    <p:sldId id="443" r:id="rId13"/>
    <p:sldId id="434" r:id="rId14"/>
    <p:sldId id="446" r:id="rId15"/>
    <p:sldId id="435" r:id="rId16"/>
    <p:sldId id="440" r:id="rId17"/>
    <p:sldId id="451" r:id="rId18"/>
    <p:sldId id="438" r:id="rId19"/>
    <p:sldId id="437" r:id="rId20"/>
    <p:sldId id="460" r:id="rId21"/>
    <p:sldId id="459" r:id="rId22"/>
    <p:sldId id="369" r:id="rId23"/>
  </p:sldIdLst>
  <p:sldSz cx="9144000" cy="6858000" type="screen4x3"/>
  <p:notesSz cx="6858000" cy="99472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7330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638B1855-1B75-4FBE-930C-398BA8C253C6}" styleName="Themed Style 2 - Accent 6">
    <a:tblBg>
      <a:fillRef idx="3">
        <a:schemeClr val="accent6"/>
      </a:fillRef>
      <a:effectRef idx="3">
        <a:schemeClr val="accent6"/>
      </a:effectRef>
    </a:tblBg>
    <a:wholeTbl>
      <a:tcTxStyle>
        <a:fontRef idx="minor">
          <a:scrgbClr r="0" g="0" b="0"/>
        </a:fontRef>
        <a:schemeClr val="lt1"/>
      </a:tcTxStyle>
      <a:tcStyle>
        <a:tcBdr>
          <a:left>
            <a:lnRef idx="1">
              <a:schemeClr val="accent6">
                <a:tint val="50000"/>
              </a:schemeClr>
            </a:lnRef>
          </a:left>
          <a:right>
            <a:lnRef idx="1">
              <a:schemeClr val="accent6">
                <a:tint val="50000"/>
              </a:schemeClr>
            </a:lnRef>
          </a:right>
          <a:top>
            <a:lnRef idx="1">
              <a:schemeClr val="accent6">
                <a:tint val="50000"/>
              </a:schemeClr>
            </a:lnRef>
          </a:top>
          <a:bottom>
            <a:lnRef idx="1">
              <a:schemeClr val="accent6">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8799B23B-EC83-4686-B30A-512413B5E67A}" styleName="Light Style 3 - Acc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88" autoAdjust="0"/>
    <p:restoredTop sz="84381" autoAdjust="0"/>
  </p:normalViewPr>
  <p:slideViewPr>
    <p:cSldViewPr>
      <p:cViewPr varScale="1">
        <p:scale>
          <a:sx n="59" d="100"/>
          <a:sy n="59" d="100"/>
        </p:scale>
        <p:origin x="1632" y="72"/>
      </p:cViewPr>
      <p:guideLst>
        <p:guide orient="horz" pos="2160"/>
        <p:guide pos="2880"/>
      </p:guideLst>
    </p:cSldViewPr>
  </p:slideViewPr>
  <p:outlineViewPr>
    <p:cViewPr>
      <p:scale>
        <a:sx n="33" d="100"/>
        <a:sy n="33" d="100"/>
      </p:scale>
      <p:origin x="0" y="-4626"/>
    </p:cViewPr>
  </p:outlin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98475"/>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98475"/>
          </a:xfrm>
          <a:prstGeom prst="rect">
            <a:avLst/>
          </a:prstGeom>
        </p:spPr>
        <p:txBody>
          <a:bodyPr vert="horz" lIns="91440" tIns="45720" rIns="91440" bIns="45720" rtlCol="0"/>
          <a:lstStyle>
            <a:lvl1pPr algn="r">
              <a:defRPr sz="1200"/>
            </a:lvl1pPr>
          </a:lstStyle>
          <a:p>
            <a:fld id="{3097B2F0-874C-483E-8283-F3123DCE9F78}" type="datetimeFigureOut">
              <a:rPr lang="en-GB" smtClean="0"/>
              <a:t>06/12/2016</a:t>
            </a:fld>
            <a:endParaRPr lang="en-GB"/>
          </a:p>
        </p:txBody>
      </p:sp>
      <p:sp>
        <p:nvSpPr>
          <p:cNvPr id="4" name="Footer Placeholder 3"/>
          <p:cNvSpPr>
            <a:spLocks noGrp="1"/>
          </p:cNvSpPr>
          <p:nvPr>
            <p:ph type="ftr" sz="quarter" idx="2"/>
          </p:nvPr>
        </p:nvSpPr>
        <p:spPr>
          <a:xfrm>
            <a:off x="0" y="9448800"/>
            <a:ext cx="2971800" cy="498475"/>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84613" y="9448800"/>
            <a:ext cx="2971800" cy="498475"/>
          </a:xfrm>
          <a:prstGeom prst="rect">
            <a:avLst/>
          </a:prstGeom>
        </p:spPr>
        <p:txBody>
          <a:bodyPr vert="horz" lIns="91440" tIns="45720" rIns="91440" bIns="45720" rtlCol="0" anchor="b"/>
          <a:lstStyle>
            <a:lvl1pPr algn="r">
              <a:defRPr sz="1200"/>
            </a:lvl1pPr>
          </a:lstStyle>
          <a:p>
            <a:fld id="{E21C3AD1-CA8B-4666-A7DA-953993ADEA21}" type="slidenum">
              <a:rPr lang="en-GB" smtClean="0"/>
              <a:t>‹#›</a:t>
            </a:fld>
            <a:endParaRPr lang="en-GB"/>
          </a:p>
        </p:txBody>
      </p:sp>
    </p:spTree>
    <p:extLst>
      <p:ext uri="{BB962C8B-B14F-4D97-AF65-F5344CB8AC3E}">
        <p14:creationId xmlns:p14="http://schemas.microsoft.com/office/powerpoint/2010/main" val="268208805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97364"/>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97364"/>
          </a:xfrm>
          <a:prstGeom prst="rect">
            <a:avLst/>
          </a:prstGeom>
        </p:spPr>
        <p:txBody>
          <a:bodyPr vert="horz" lIns="91440" tIns="45720" rIns="91440" bIns="45720" rtlCol="0"/>
          <a:lstStyle>
            <a:lvl1pPr algn="r">
              <a:defRPr sz="1200"/>
            </a:lvl1pPr>
          </a:lstStyle>
          <a:p>
            <a:fld id="{81206C4D-D223-4B3F-A358-F15A50191D84}" type="datetimeFigureOut">
              <a:rPr lang="en-GB" smtClean="0"/>
              <a:t>06/12/2016</a:t>
            </a:fld>
            <a:endParaRPr lang="en-GB"/>
          </a:p>
        </p:txBody>
      </p:sp>
      <p:sp>
        <p:nvSpPr>
          <p:cNvPr id="4" name="Slide Image Placeholder 3"/>
          <p:cNvSpPr>
            <a:spLocks noGrp="1" noRot="1" noChangeAspect="1"/>
          </p:cNvSpPr>
          <p:nvPr>
            <p:ph type="sldImg" idx="2"/>
          </p:nvPr>
        </p:nvSpPr>
        <p:spPr>
          <a:xfrm>
            <a:off x="942975" y="746125"/>
            <a:ext cx="4972050" cy="3730625"/>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724956"/>
            <a:ext cx="5486400" cy="4476274"/>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448185"/>
            <a:ext cx="2971800" cy="497364"/>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9448185"/>
            <a:ext cx="2971800" cy="497364"/>
          </a:xfrm>
          <a:prstGeom prst="rect">
            <a:avLst/>
          </a:prstGeom>
        </p:spPr>
        <p:txBody>
          <a:bodyPr vert="horz" lIns="91440" tIns="45720" rIns="91440" bIns="45720" rtlCol="0" anchor="b"/>
          <a:lstStyle>
            <a:lvl1pPr algn="r">
              <a:defRPr sz="1200"/>
            </a:lvl1pPr>
          </a:lstStyle>
          <a:p>
            <a:fld id="{3061469D-161F-4404-B393-57E2DE9BC177}" type="slidenum">
              <a:rPr lang="en-GB" smtClean="0"/>
              <a:t>‹#›</a:t>
            </a:fld>
            <a:endParaRPr lang="en-GB"/>
          </a:p>
        </p:txBody>
      </p:sp>
    </p:spTree>
    <p:extLst>
      <p:ext uri="{BB962C8B-B14F-4D97-AF65-F5344CB8AC3E}">
        <p14:creationId xmlns:p14="http://schemas.microsoft.com/office/powerpoint/2010/main" val="275506136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3" Type="http://schemas.openxmlformats.org/officeDocument/2006/relationships/hyperlink" Target="http://static.goal.com/100000/100084.jpg" TargetMode="External"/><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41388" y="746125"/>
            <a:ext cx="4975225" cy="3730625"/>
          </a:xfrm>
        </p:spPr>
      </p:sp>
      <p:sp>
        <p:nvSpPr>
          <p:cNvPr id="3" name="Notes Placeholder 2"/>
          <p:cNvSpPr>
            <a:spLocks noGrp="1"/>
          </p:cNvSpPr>
          <p:nvPr>
            <p:ph type="body" idx="1"/>
          </p:nvPr>
        </p:nvSpPr>
        <p:spPr/>
        <p:txBody>
          <a:bodyPr>
            <a:normAutofit/>
          </a:bodyPr>
          <a:lstStyle/>
          <a:p>
            <a:endParaRPr lang="en-GB" dirty="0"/>
          </a:p>
        </p:txBody>
      </p:sp>
      <p:sp>
        <p:nvSpPr>
          <p:cNvPr id="4" name="Header Placeholder 3"/>
          <p:cNvSpPr>
            <a:spLocks noGrp="1"/>
          </p:cNvSpPr>
          <p:nvPr>
            <p:ph type="hdr" sz="quarter" idx="10"/>
          </p:nvPr>
        </p:nvSpPr>
        <p:spPr/>
        <p:txBody>
          <a:bodyPr/>
          <a:lstStyle/>
          <a:p>
            <a:pPr>
              <a:defRPr/>
            </a:pPr>
            <a:endParaRPr lang="en-GB">
              <a:solidFill>
                <a:prstClr val="black"/>
              </a:solidFill>
            </a:endParaRPr>
          </a:p>
        </p:txBody>
      </p:sp>
      <p:sp>
        <p:nvSpPr>
          <p:cNvPr id="5" name="Slide Number Placeholder 4"/>
          <p:cNvSpPr>
            <a:spLocks noGrp="1"/>
          </p:cNvSpPr>
          <p:nvPr>
            <p:ph type="sldNum" sz="quarter" idx="11"/>
          </p:nvPr>
        </p:nvSpPr>
        <p:spPr/>
        <p:txBody>
          <a:bodyPr/>
          <a:lstStyle/>
          <a:p>
            <a:pPr>
              <a:defRPr/>
            </a:pPr>
            <a:fld id="{4E3F38CD-FB97-4B56-969B-9A9CA5C12683}" type="slidenum">
              <a:rPr lang="en-GB" smtClean="0">
                <a:solidFill>
                  <a:prstClr val="black"/>
                </a:solidFill>
              </a:rPr>
              <a:pPr>
                <a:defRPr/>
              </a:pPr>
              <a:t>1</a:t>
            </a:fld>
            <a:endParaRPr lang="en-GB">
              <a:solidFill>
                <a:prstClr val="black"/>
              </a:solidFill>
            </a:endParaRPr>
          </a:p>
        </p:txBody>
      </p:sp>
    </p:spTree>
    <p:extLst>
      <p:ext uri="{BB962C8B-B14F-4D97-AF65-F5344CB8AC3E}">
        <p14:creationId xmlns:p14="http://schemas.microsoft.com/office/powerpoint/2010/main" val="142540889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41388" y="746125"/>
            <a:ext cx="4975225" cy="3730625"/>
          </a:xfrm>
        </p:spPr>
      </p:sp>
      <p:sp>
        <p:nvSpPr>
          <p:cNvPr id="3" name="Notes Placeholder 2"/>
          <p:cNvSpPr>
            <a:spLocks noGrp="1"/>
          </p:cNvSpPr>
          <p:nvPr>
            <p:ph type="body" idx="1"/>
          </p:nvPr>
        </p:nvSpPr>
        <p:spPr/>
        <p:txBody>
          <a:bodyPr/>
          <a:lstStyle/>
          <a:p>
            <a:endParaRPr lang="en-GB" sz="1400" baseline="0" dirty="0" smtClean="0"/>
          </a:p>
        </p:txBody>
      </p:sp>
      <p:sp>
        <p:nvSpPr>
          <p:cNvPr id="4" name="Slide Number Placeholder 3"/>
          <p:cNvSpPr>
            <a:spLocks noGrp="1"/>
          </p:cNvSpPr>
          <p:nvPr>
            <p:ph type="sldNum" sz="quarter" idx="10"/>
          </p:nvPr>
        </p:nvSpPr>
        <p:spPr/>
        <p:txBody>
          <a:bodyPr/>
          <a:lstStyle/>
          <a:p>
            <a:fld id="{3061469D-161F-4404-B393-57E2DE9BC177}" type="slidenum">
              <a:rPr lang="en-GB" smtClean="0"/>
              <a:t>10</a:t>
            </a:fld>
            <a:endParaRPr lang="en-GB"/>
          </a:p>
        </p:txBody>
      </p:sp>
    </p:spTree>
    <p:extLst>
      <p:ext uri="{BB962C8B-B14F-4D97-AF65-F5344CB8AC3E}">
        <p14:creationId xmlns:p14="http://schemas.microsoft.com/office/powerpoint/2010/main" val="54667027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41388" y="746125"/>
            <a:ext cx="4975225" cy="3730625"/>
          </a:xfrm>
        </p:spPr>
      </p:sp>
      <p:sp>
        <p:nvSpPr>
          <p:cNvPr id="3" name="Notes Placeholder 2"/>
          <p:cNvSpPr>
            <a:spLocks noGrp="1"/>
          </p:cNvSpPr>
          <p:nvPr>
            <p:ph type="body" idx="1"/>
          </p:nvPr>
        </p:nvSpPr>
        <p:spPr/>
        <p:txBody>
          <a:bodyPr/>
          <a:lstStyle/>
          <a:p>
            <a:endParaRPr lang="en-GB" sz="1400" dirty="0" smtClean="0"/>
          </a:p>
        </p:txBody>
      </p:sp>
      <p:sp>
        <p:nvSpPr>
          <p:cNvPr id="4" name="Slide Number Placeholder 3"/>
          <p:cNvSpPr>
            <a:spLocks noGrp="1"/>
          </p:cNvSpPr>
          <p:nvPr>
            <p:ph type="sldNum" sz="quarter" idx="10"/>
          </p:nvPr>
        </p:nvSpPr>
        <p:spPr/>
        <p:txBody>
          <a:bodyPr/>
          <a:lstStyle/>
          <a:p>
            <a:fld id="{3061469D-161F-4404-B393-57E2DE9BC177}" type="slidenum">
              <a:rPr lang="en-GB" smtClean="0"/>
              <a:t>11</a:t>
            </a:fld>
            <a:endParaRPr lang="en-GB"/>
          </a:p>
        </p:txBody>
      </p:sp>
    </p:spTree>
    <p:extLst>
      <p:ext uri="{BB962C8B-B14F-4D97-AF65-F5344CB8AC3E}">
        <p14:creationId xmlns:p14="http://schemas.microsoft.com/office/powerpoint/2010/main" val="10170196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41388" y="746125"/>
            <a:ext cx="4975225" cy="3730625"/>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smtClean="0">
                <a:solidFill>
                  <a:schemeClr val="tx1"/>
                </a:solidFill>
                <a:effectLst/>
                <a:latin typeface="+mn-lt"/>
                <a:ea typeface="+mn-ea"/>
                <a:cs typeface="+mn-cs"/>
              </a:rPr>
              <a:t>IMAGE SOURCE – Copyright Logo: http://cdn.mg.co.za/crop/content/images/2015/02/25/mtnzambia_landscape.jpg/633x356/</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smtClean="0">
                <a:solidFill>
                  <a:schemeClr val="tx1"/>
                </a:solidFill>
                <a:effectLst/>
                <a:latin typeface="+mn-lt"/>
                <a:ea typeface="+mn-ea"/>
                <a:cs typeface="+mn-cs"/>
              </a:rPr>
              <a:t>IMAGE SOURCE – child &amp; device in bed: http://cdn.mg.co.za/crop/content/images/2015/02/25/mtnzambia_landscape.jpg/633x356/</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kern="1200" dirty="0" smtClean="0">
              <a:solidFill>
                <a:schemeClr val="tx1"/>
              </a:solidFill>
              <a:effectLst/>
              <a:latin typeface="+mn-lt"/>
              <a:ea typeface="+mn-ea"/>
              <a:cs typeface="+mn-cs"/>
            </a:endParaRPr>
          </a:p>
          <a:p>
            <a:endParaRPr lang="en-GB" dirty="0"/>
          </a:p>
        </p:txBody>
      </p:sp>
      <p:sp>
        <p:nvSpPr>
          <p:cNvPr id="4" name="Slide Number Placeholder 3"/>
          <p:cNvSpPr>
            <a:spLocks noGrp="1"/>
          </p:cNvSpPr>
          <p:nvPr>
            <p:ph type="sldNum" sz="quarter" idx="10"/>
          </p:nvPr>
        </p:nvSpPr>
        <p:spPr/>
        <p:txBody>
          <a:bodyPr/>
          <a:lstStyle/>
          <a:p>
            <a:fld id="{3061469D-161F-4404-B393-57E2DE9BC177}" type="slidenum">
              <a:rPr lang="en-GB" smtClean="0"/>
              <a:t>12</a:t>
            </a:fld>
            <a:endParaRPr lang="en-GB"/>
          </a:p>
        </p:txBody>
      </p:sp>
    </p:spTree>
    <p:extLst>
      <p:ext uri="{BB962C8B-B14F-4D97-AF65-F5344CB8AC3E}">
        <p14:creationId xmlns:p14="http://schemas.microsoft.com/office/powerpoint/2010/main" val="154022672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41388" y="746125"/>
            <a:ext cx="4975225" cy="3730625"/>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smtClean="0">
                <a:solidFill>
                  <a:schemeClr val="tx1"/>
                </a:solidFill>
                <a:effectLst/>
                <a:latin typeface="+mn-lt"/>
                <a:ea typeface="+mn-ea"/>
                <a:cs typeface="+mn-cs"/>
              </a:rPr>
              <a:t>IMAGE SOURCE – open binder: https://encrypted-tbn2.gstatic.com/images?q=tbn:ANd9GcRkStQjG5GGy2JYpJwqbQOj5aTiuV6LSS_iXUFsASsape00P8mj-A</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smtClean="0">
                <a:solidFill>
                  <a:schemeClr val="tx1"/>
                </a:solidFill>
                <a:effectLst/>
                <a:latin typeface="+mn-lt"/>
                <a:ea typeface="+mn-ea"/>
                <a:cs typeface="+mn-cs"/>
              </a:rPr>
              <a:t>IMAGE SOURCE – scrabble logo: http://www.sigmaweb.org/media/oecdorg/satellitesites/sigma/policy-making-reg-520x328.jpg</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kern="1200" dirty="0" smtClean="0">
              <a:solidFill>
                <a:schemeClr val="tx1"/>
              </a:solidFill>
              <a:effectLst/>
              <a:latin typeface="+mn-lt"/>
              <a:ea typeface="+mn-ea"/>
              <a:cs typeface="+mn-cs"/>
            </a:endParaRPr>
          </a:p>
          <a:p>
            <a:endParaRPr lang="en-GB" dirty="0"/>
          </a:p>
        </p:txBody>
      </p:sp>
      <p:sp>
        <p:nvSpPr>
          <p:cNvPr id="4" name="Slide Number Placeholder 3"/>
          <p:cNvSpPr>
            <a:spLocks noGrp="1"/>
          </p:cNvSpPr>
          <p:nvPr>
            <p:ph type="sldNum" sz="quarter" idx="10"/>
          </p:nvPr>
        </p:nvSpPr>
        <p:spPr/>
        <p:txBody>
          <a:bodyPr/>
          <a:lstStyle/>
          <a:p>
            <a:fld id="{3061469D-161F-4404-B393-57E2DE9BC177}" type="slidenum">
              <a:rPr lang="en-GB" smtClean="0"/>
              <a:t>13</a:t>
            </a:fld>
            <a:endParaRPr lang="en-GB"/>
          </a:p>
        </p:txBody>
      </p:sp>
    </p:spTree>
    <p:extLst>
      <p:ext uri="{BB962C8B-B14F-4D97-AF65-F5344CB8AC3E}">
        <p14:creationId xmlns:p14="http://schemas.microsoft.com/office/powerpoint/2010/main" val="66837442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41388" y="746125"/>
            <a:ext cx="4975225" cy="3730625"/>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smtClean="0">
                <a:solidFill>
                  <a:schemeClr val="tx1"/>
                </a:solidFill>
                <a:effectLst/>
                <a:latin typeface="+mn-lt"/>
                <a:ea typeface="+mn-ea"/>
                <a:cs typeface="+mn-cs"/>
              </a:rPr>
              <a:t>IMAGE Source: http://www.insight.vic.edu.au/SiteAssets/assessment-and-the-learning-and-teaching-cycle/LearningCycle_XS.jpg</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3061469D-161F-4404-B393-57E2DE9BC177}" type="slidenum">
              <a:rPr lang="en-GB" smtClean="0"/>
              <a:t>14</a:t>
            </a:fld>
            <a:endParaRPr lang="en-GB"/>
          </a:p>
        </p:txBody>
      </p:sp>
    </p:spTree>
    <p:extLst>
      <p:ext uri="{BB962C8B-B14F-4D97-AF65-F5344CB8AC3E}">
        <p14:creationId xmlns:p14="http://schemas.microsoft.com/office/powerpoint/2010/main" val="151561058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41388" y="746125"/>
            <a:ext cx="4975225" cy="3730625"/>
          </a:xfrm>
        </p:spPr>
      </p:sp>
      <p:sp>
        <p:nvSpPr>
          <p:cNvPr id="3" name="Notes Placeholder 2"/>
          <p:cNvSpPr>
            <a:spLocks noGrp="1"/>
          </p:cNvSpPr>
          <p:nvPr>
            <p:ph type="body" idx="1"/>
          </p:nvPr>
        </p:nvSpPr>
        <p:spPr/>
        <p:txBody>
          <a:bodyPr/>
          <a:lstStyle/>
          <a:p>
            <a:r>
              <a:rPr lang="en-GB" dirty="0" smtClean="0"/>
              <a:t>Image</a:t>
            </a:r>
            <a:r>
              <a:rPr lang="en-GB" baseline="0" dirty="0" smtClean="0"/>
              <a:t> – OER Africa 2016 Convening</a:t>
            </a:r>
            <a:endParaRPr lang="en-GB" dirty="0"/>
          </a:p>
        </p:txBody>
      </p:sp>
      <p:sp>
        <p:nvSpPr>
          <p:cNvPr id="4" name="Slide Number Placeholder 3"/>
          <p:cNvSpPr>
            <a:spLocks noGrp="1"/>
          </p:cNvSpPr>
          <p:nvPr>
            <p:ph type="sldNum" sz="quarter" idx="10"/>
          </p:nvPr>
        </p:nvSpPr>
        <p:spPr/>
        <p:txBody>
          <a:bodyPr/>
          <a:lstStyle/>
          <a:p>
            <a:fld id="{CB664927-3934-4398-AEA3-0A27EADE74A6}" type="slidenum">
              <a:rPr lang="en-GB" smtClean="0">
                <a:solidFill>
                  <a:prstClr val="black"/>
                </a:solidFill>
              </a:rPr>
              <a:pPr/>
              <a:t>15</a:t>
            </a:fld>
            <a:endParaRPr lang="en-GB">
              <a:solidFill>
                <a:prstClr val="black"/>
              </a:solidFill>
            </a:endParaRPr>
          </a:p>
        </p:txBody>
      </p:sp>
    </p:spTree>
    <p:extLst>
      <p:ext uri="{BB962C8B-B14F-4D97-AF65-F5344CB8AC3E}">
        <p14:creationId xmlns:p14="http://schemas.microsoft.com/office/powerpoint/2010/main" val="163463116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41388" y="746125"/>
            <a:ext cx="4975225" cy="3730625"/>
          </a:xfrm>
        </p:spPr>
      </p:sp>
      <p:sp>
        <p:nvSpPr>
          <p:cNvPr id="3" name="Notes Placeholder 2"/>
          <p:cNvSpPr>
            <a:spLocks noGrp="1"/>
          </p:cNvSpPr>
          <p:nvPr>
            <p:ph type="body" idx="1"/>
          </p:nvPr>
        </p:nvSpPr>
        <p:spPr/>
        <p:txBody>
          <a:bodyPr/>
          <a:lstStyle/>
          <a:p>
            <a:r>
              <a:rPr lang="en-GB" sz="1200" kern="1200" dirty="0" smtClean="0">
                <a:solidFill>
                  <a:schemeClr val="tx1"/>
                </a:solidFill>
                <a:effectLst/>
                <a:latin typeface="+mn-lt"/>
                <a:ea typeface="+mn-ea"/>
                <a:cs typeface="+mn-cs"/>
              </a:rPr>
              <a:t>Image source: https://s-media-cache-ak0.pinimg.com/736x/e3/95/17/e39517c643e2320d0f993af79cb6f2c9.jpg</a:t>
            </a:r>
          </a:p>
        </p:txBody>
      </p:sp>
      <p:sp>
        <p:nvSpPr>
          <p:cNvPr id="4" name="Slide Number Placeholder 3"/>
          <p:cNvSpPr>
            <a:spLocks noGrp="1"/>
          </p:cNvSpPr>
          <p:nvPr>
            <p:ph type="sldNum" sz="quarter" idx="10"/>
          </p:nvPr>
        </p:nvSpPr>
        <p:spPr/>
        <p:txBody>
          <a:bodyPr/>
          <a:lstStyle/>
          <a:p>
            <a:fld id="{3061469D-161F-4404-B393-57E2DE9BC177}" type="slidenum">
              <a:rPr lang="en-GB" smtClean="0"/>
              <a:t>16</a:t>
            </a:fld>
            <a:endParaRPr lang="en-GB"/>
          </a:p>
        </p:txBody>
      </p:sp>
    </p:spTree>
    <p:extLst>
      <p:ext uri="{BB962C8B-B14F-4D97-AF65-F5344CB8AC3E}">
        <p14:creationId xmlns:p14="http://schemas.microsoft.com/office/powerpoint/2010/main" val="190767511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41388" y="746125"/>
            <a:ext cx="4975225" cy="3730625"/>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061469D-161F-4404-B393-57E2DE9BC177}" type="slidenum">
              <a:rPr lang="en-GB" smtClean="0"/>
              <a:t>17</a:t>
            </a:fld>
            <a:endParaRPr lang="en-GB"/>
          </a:p>
        </p:txBody>
      </p:sp>
    </p:spTree>
    <p:extLst>
      <p:ext uri="{BB962C8B-B14F-4D97-AF65-F5344CB8AC3E}">
        <p14:creationId xmlns:p14="http://schemas.microsoft.com/office/powerpoint/2010/main" val="26149331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41388" y="746125"/>
            <a:ext cx="4975225" cy="3730625"/>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061469D-161F-4404-B393-57E2DE9BC177}" type="slidenum">
              <a:rPr lang="en-GB" smtClean="0"/>
              <a:t>18</a:t>
            </a:fld>
            <a:endParaRPr lang="en-GB"/>
          </a:p>
        </p:txBody>
      </p:sp>
    </p:spTree>
    <p:extLst>
      <p:ext uri="{BB962C8B-B14F-4D97-AF65-F5344CB8AC3E}">
        <p14:creationId xmlns:p14="http://schemas.microsoft.com/office/powerpoint/2010/main" val="94380792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Picture: </a:t>
            </a:r>
            <a:r>
              <a:rPr lang="en-GB" sz="1200" u="sng" kern="1200" dirty="0" smtClean="0">
                <a:solidFill>
                  <a:schemeClr val="tx1"/>
                </a:solidFill>
                <a:effectLst/>
                <a:latin typeface="+mn-lt"/>
                <a:ea typeface="+mn-ea"/>
                <a:cs typeface="+mn-cs"/>
                <a:hlinkClick r:id="rId3"/>
              </a:rPr>
              <a:t>http://static.goal.com/100000/100084.jpg</a:t>
            </a:r>
            <a:endParaRPr lang="en-GB" dirty="0" smtClean="0"/>
          </a:p>
          <a:p>
            <a:endParaRPr lang="en-GB" dirty="0" smtClean="0"/>
          </a:p>
          <a:p>
            <a:r>
              <a:rPr lang="en-GB" dirty="0" smtClean="0"/>
              <a:t>Quote from : http://www.unicef.org/sowc99/sowc99a.pdf – The State of the World’s Children (1999) [downloaded Sept 20</a:t>
            </a:r>
            <a:r>
              <a:rPr lang="en-GB" baseline="30000" dirty="0" smtClean="0"/>
              <a:t>th</a:t>
            </a:r>
            <a:r>
              <a:rPr lang="en-GB" dirty="0" smtClean="0"/>
              <a:t> 2014)</a:t>
            </a:r>
          </a:p>
          <a:p>
            <a:endParaRPr lang="en-GB" dirty="0" smtClean="0"/>
          </a:p>
          <a:p>
            <a:r>
              <a:rPr lang="en-GB" dirty="0" smtClean="0"/>
              <a:t>Kofi Annan was awarded the Peace Prize for having revitalized the UN and for having given priority to human rights. The Nobel Committee also recognized his commitment to the struggle to contain the spreading of the HIV virus in Africa and his declared opposition to international terrorism. </a:t>
            </a:r>
          </a:p>
          <a:p>
            <a:r>
              <a:rPr lang="en-GB" dirty="0" smtClean="0"/>
              <a:t>(http://www.nobelprize.org/nobel_prizes/peace/laureates/2001/annan-facts.html)</a:t>
            </a:r>
          </a:p>
          <a:p>
            <a:r>
              <a:rPr lang="en-GB" dirty="0" smtClean="0"/>
              <a:t>He</a:t>
            </a:r>
            <a:r>
              <a:rPr lang="en-GB" baseline="0" dirty="0" smtClean="0"/>
              <a:t> </a:t>
            </a:r>
            <a:r>
              <a:rPr lang="en-GB" dirty="0" smtClean="0"/>
              <a:t>served as the seventh Secretary-General of the United Nations from January 1997 to December 2006.</a:t>
            </a:r>
            <a:endParaRPr lang="en-GB" dirty="0"/>
          </a:p>
        </p:txBody>
      </p:sp>
      <p:sp>
        <p:nvSpPr>
          <p:cNvPr id="4" name="Slide Number Placeholder 3"/>
          <p:cNvSpPr>
            <a:spLocks noGrp="1"/>
          </p:cNvSpPr>
          <p:nvPr>
            <p:ph type="sldNum" sz="quarter" idx="10"/>
          </p:nvPr>
        </p:nvSpPr>
        <p:spPr/>
        <p:txBody>
          <a:bodyPr/>
          <a:lstStyle/>
          <a:p>
            <a:fld id="{CB664927-3934-4398-AEA3-0A27EADE74A6}" type="slidenum">
              <a:rPr lang="en-GB" smtClean="0"/>
              <a:t>19</a:t>
            </a:fld>
            <a:endParaRPr lang="en-GB"/>
          </a:p>
        </p:txBody>
      </p:sp>
    </p:spTree>
    <p:extLst>
      <p:ext uri="{BB962C8B-B14F-4D97-AF65-F5344CB8AC3E}">
        <p14:creationId xmlns:p14="http://schemas.microsoft.com/office/powerpoint/2010/main" val="141155742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41388" y="746125"/>
            <a:ext cx="4975225" cy="3730625"/>
          </a:xfrm>
        </p:spPr>
      </p:sp>
      <p:sp>
        <p:nvSpPr>
          <p:cNvPr id="3" name="Notes Placeholder 2"/>
          <p:cNvSpPr>
            <a:spLocks noGrp="1"/>
          </p:cNvSpPr>
          <p:nvPr>
            <p:ph type="body" idx="1"/>
          </p:nvPr>
        </p:nvSpPr>
        <p:spPr/>
        <p:txBody>
          <a:bodyPr/>
          <a:lstStyle/>
          <a:p>
            <a:endParaRPr lang="en-GB" sz="12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3061469D-161F-4404-B393-57E2DE9BC177}" type="slidenum">
              <a:rPr lang="en-GB" smtClean="0"/>
              <a:t>2</a:t>
            </a:fld>
            <a:endParaRPr lang="en-GB"/>
          </a:p>
        </p:txBody>
      </p:sp>
    </p:spTree>
    <p:extLst>
      <p:ext uri="{BB962C8B-B14F-4D97-AF65-F5344CB8AC3E}">
        <p14:creationId xmlns:p14="http://schemas.microsoft.com/office/powerpoint/2010/main" val="271768037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Source</a:t>
            </a:r>
            <a:r>
              <a:rPr lang="en-GB" baseline="0" dirty="0" smtClean="0"/>
              <a:t> of image</a:t>
            </a:r>
            <a:r>
              <a:rPr lang="en-GB" baseline="0" dirty="0" smtClean="0"/>
              <a:t>: http://infinitefire.org/info/wp-content/uploads/Wangari-Maathai-e1423836218320-600x466-300x233.jpg</a:t>
            </a:r>
          </a:p>
          <a:p>
            <a:r>
              <a:rPr lang="en-GB" baseline="0" dirty="0" smtClean="0"/>
              <a:t>Source of quote: http://www.azquotes.com/author/9190-Wangari_Maathai</a:t>
            </a:r>
            <a:endParaRPr lang="en-GB" baseline="0" dirty="0" smtClean="0"/>
          </a:p>
          <a:p>
            <a:endParaRPr lang="en-GB" dirty="0"/>
          </a:p>
        </p:txBody>
      </p:sp>
      <p:sp>
        <p:nvSpPr>
          <p:cNvPr id="4" name="Header Placeholder 3"/>
          <p:cNvSpPr>
            <a:spLocks noGrp="1"/>
          </p:cNvSpPr>
          <p:nvPr>
            <p:ph type="hdr" sz="quarter" idx="10"/>
          </p:nvPr>
        </p:nvSpPr>
        <p:spPr/>
        <p:txBody>
          <a:bodyPr/>
          <a:lstStyle/>
          <a:p>
            <a:pPr>
              <a:defRPr/>
            </a:pPr>
            <a:endParaRPr lang="en-GB"/>
          </a:p>
        </p:txBody>
      </p:sp>
      <p:sp>
        <p:nvSpPr>
          <p:cNvPr id="5" name="Slide Number Placeholder 4"/>
          <p:cNvSpPr>
            <a:spLocks noGrp="1"/>
          </p:cNvSpPr>
          <p:nvPr>
            <p:ph type="sldNum" sz="quarter" idx="11"/>
          </p:nvPr>
        </p:nvSpPr>
        <p:spPr/>
        <p:txBody>
          <a:bodyPr/>
          <a:lstStyle/>
          <a:p>
            <a:pPr>
              <a:defRPr/>
            </a:pPr>
            <a:fld id="{9DD301C9-C4B1-43C6-8507-5EFADED312B0}" type="slidenum">
              <a:rPr lang="en-GB" smtClean="0"/>
              <a:pPr>
                <a:defRPr/>
              </a:pPr>
              <a:t>20</a:t>
            </a:fld>
            <a:endParaRPr lang="en-GB"/>
          </a:p>
        </p:txBody>
      </p:sp>
    </p:spTree>
    <p:extLst>
      <p:ext uri="{BB962C8B-B14F-4D97-AF65-F5344CB8AC3E}">
        <p14:creationId xmlns:p14="http://schemas.microsoft.com/office/powerpoint/2010/main" val="403787563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41388" y="746125"/>
            <a:ext cx="4975225" cy="3730625"/>
          </a:xfrm>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3061469D-161F-4404-B393-57E2DE9BC177}" type="slidenum">
              <a:rPr lang="en-GB" smtClean="0"/>
              <a:t>21</a:t>
            </a:fld>
            <a:endParaRPr lang="en-GB"/>
          </a:p>
        </p:txBody>
      </p:sp>
    </p:spTree>
    <p:extLst>
      <p:ext uri="{BB962C8B-B14F-4D97-AF65-F5344CB8AC3E}">
        <p14:creationId xmlns:p14="http://schemas.microsoft.com/office/powerpoint/2010/main" val="223765055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bwMode="auto">
          <a:xfrm>
            <a:off x="1371600" y="1143000"/>
            <a:ext cx="41148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56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Aft>
                <a:spcPts val="1200"/>
              </a:spcAft>
            </a:pPr>
            <a:endParaRPr lang="en-GB" altLang="en-US" sz="1400" dirty="0" smtClean="0"/>
          </a:p>
        </p:txBody>
      </p:sp>
      <p:sp>
        <p:nvSpPr>
          <p:cNvPr id="2560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E1E21BBF-F6F1-4099-8647-BE9D4A13A705}" type="slidenum">
              <a:rPr lang="en-GB" altLang="en-US"/>
              <a:pPr eaLnBrk="1" hangingPunct="1"/>
              <a:t>3</a:t>
            </a:fld>
            <a:endParaRPr lang="en-GB" altLang="en-US"/>
          </a:p>
        </p:txBody>
      </p:sp>
    </p:spTree>
    <p:extLst>
      <p:ext uri="{BB962C8B-B14F-4D97-AF65-F5344CB8AC3E}">
        <p14:creationId xmlns:p14="http://schemas.microsoft.com/office/powerpoint/2010/main" val="412613867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41388" y="746125"/>
            <a:ext cx="4975225" cy="3730625"/>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baseline="0" dirty="0" smtClean="0">
                <a:solidFill>
                  <a:schemeClr val="tx1"/>
                </a:solidFill>
                <a:effectLst/>
                <a:latin typeface="+mn-lt"/>
                <a:ea typeface="+mn-ea"/>
                <a:cs typeface="+mn-cs"/>
              </a:rPr>
              <a:t>Use of OER</a:t>
            </a:r>
            <a:endParaRPr lang="en-GB" sz="12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3061469D-161F-4404-B393-57E2DE9BC177}" type="slidenum">
              <a:rPr lang="en-GB" smtClean="0"/>
              <a:t>4</a:t>
            </a:fld>
            <a:endParaRPr lang="en-GB"/>
          </a:p>
        </p:txBody>
      </p:sp>
    </p:spTree>
    <p:extLst>
      <p:ext uri="{BB962C8B-B14F-4D97-AF65-F5344CB8AC3E}">
        <p14:creationId xmlns:p14="http://schemas.microsoft.com/office/powerpoint/2010/main" val="31313172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41388" y="746125"/>
            <a:ext cx="4975225" cy="3730625"/>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smtClean="0">
                <a:solidFill>
                  <a:schemeClr val="tx1"/>
                </a:solidFill>
                <a:effectLst/>
                <a:latin typeface="+mn-lt"/>
                <a:ea typeface="+mn-ea"/>
                <a:cs typeface="+mn-cs"/>
              </a:rPr>
              <a:t>Picture: </a:t>
            </a:r>
            <a:r>
              <a:rPr lang="en-GB" sz="1200" kern="1200" dirty="0" err="1" smtClean="0">
                <a:solidFill>
                  <a:schemeClr val="tx1"/>
                </a:solidFill>
                <a:effectLst/>
                <a:latin typeface="+mn-lt"/>
                <a:ea typeface="+mn-ea"/>
                <a:cs typeface="+mn-cs"/>
              </a:rPr>
              <a:t>Kamuzu</a:t>
            </a:r>
            <a:r>
              <a:rPr lang="en-GB" sz="1200" kern="1200" dirty="0" smtClean="0">
                <a:solidFill>
                  <a:schemeClr val="tx1"/>
                </a:solidFill>
                <a:effectLst/>
                <a:latin typeface="+mn-lt"/>
                <a:ea typeface="+mn-ea"/>
                <a:cs typeface="+mn-cs"/>
              </a:rPr>
              <a:t> College of Nursing,</a:t>
            </a:r>
            <a:r>
              <a:rPr lang="en-GB" sz="1200" kern="1200" baseline="0" dirty="0" smtClean="0">
                <a:solidFill>
                  <a:schemeClr val="tx1"/>
                </a:solidFill>
                <a:effectLst/>
                <a:latin typeface="+mn-lt"/>
                <a:ea typeface="+mn-ea"/>
                <a:cs typeface="+mn-cs"/>
              </a:rPr>
              <a:t> (OER Africa archives)</a:t>
            </a:r>
            <a:endParaRPr lang="en-GB" sz="12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3061469D-161F-4404-B393-57E2DE9BC177}" type="slidenum">
              <a:rPr lang="en-GB" smtClean="0"/>
              <a:t>5</a:t>
            </a:fld>
            <a:endParaRPr lang="en-GB"/>
          </a:p>
        </p:txBody>
      </p:sp>
    </p:spTree>
    <p:extLst>
      <p:ext uri="{BB962C8B-B14F-4D97-AF65-F5344CB8AC3E}">
        <p14:creationId xmlns:p14="http://schemas.microsoft.com/office/powerpoint/2010/main" val="108959500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41388" y="746125"/>
            <a:ext cx="4975225" cy="3730625"/>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p:txBody>
      </p:sp>
      <p:sp>
        <p:nvSpPr>
          <p:cNvPr id="4" name="Slide Number Placeholder 3"/>
          <p:cNvSpPr>
            <a:spLocks noGrp="1"/>
          </p:cNvSpPr>
          <p:nvPr>
            <p:ph type="sldNum" sz="quarter" idx="10"/>
          </p:nvPr>
        </p:nvSpPr>
        <p:spPr/>
        <p:txBody>
          <a:bodyPr/>
          <a:lstStyle/>
          <a:p>
            <a:fld id="{3061469D-161F-4404-B393-57E2DE9BC177}" type="slidenum">
              <a:rPr lang="en-GB" smtClean="0"/>
              <a:t>6</a:t>
            </a:fld>
            <a:endParaRPr lang="en-GB"/>
          </a:p>
        </p:txBody>
      </p:sp>
    </p:spTree>
    <p:extLst>
      <p:ext uri="{BB962C8B-B14F-4D97-AF65-F5344CB8AC3E}">
        <p14:creationId xmlns:p14="http://schemas.microsoft.com/office/powerpoint/2010/main" val="217341761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41388" y="746125"/>
            <a:ext cx="4975225" cy="3730625"/>
          </a:xfrm>
        </p:spPr>
      </p:sp>
      <p:sp>
        <p:nvSpPr>
          <p:cNvPr id="3" name="Notes Placeholder 2"/>
          <p:cNvSpPr>
            <a:spLocks noGrp="1"/>
          </p:cNvSpPr>
          <p:nvPr>
            <p:ph type="body" idx="1"/>
          </p:nvPr>
        </p:nvSpPr>
        <p:spPr/>
        <p:txBody>
          <a:bodyPr/>
          <a:lstStyle/>
          <a:p>
            <a:endParaRPr lang="en-GB" sz="1200" kern="1200" dirty="0" err="1"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3061469D-161F-4404-B393-57E2DE9BC177}" type="slidenum">
              <a:rPr lang="en-GB" smtClean="0"/>
              <a:t>7</a:t>
            </a:fld>
            <a:endParaRPr lang="en-GB"/>
          </a:p>
        </p:txBody>
      </p:sp>
    </p:spTree>
    <p:extLst>
      <p:ext uri="{BB962C8B-B14F-4D97-AF65-F5344CB8AC3E}">
        <p14:creationId xmlns:p14="http://schemas.microsoft.com/office/powerpoint/2010/main" val="148560862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41388" y="746125"/>
            <a:ext cx="4975225" cy="3730625"/>
          </a:xfrm>
        </p:spPr>
      </p:sp>
      <p:sp>
        <p:nvSpPr>
          <p:cNvPr id="3" name="Notes Placeholder 2"/>
          <p:cNvSpPr>
            <a:spLocks noGrp="1"/>
          </p:cNvSpPr>
          <p:nvPr>
            <p:ph type="body" idx="1"/>
          </p:nvPr>
        </p:nvSpPr>
        <p:spPr/>
        <p:txBody>
          <a:bodyPr/>
          <a:lstStyle/>
          <a:p>
            <a:endParaRPr lang="en-GB" sz="1200" kern="1200" dirty="0" err="1"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3061469D-161F-4404-B393-57E2DE9BC177}" type="slidenum">
              <a:rPr lang="en-GB" smtClean="0"/>
              <a:t>8</a:t>
            </a:fld>
            <a:endParaRPr lang="en-GB"/>
          </a:p>
        </p:txBody>
      </p:sp>
    </p:spTree>
    <p:extLst>
      <p:ext uri="{BB962C8B-B14F-4D97-AF65-F5344CB8AC3E}">
        <p14:creationId xmlns:p14="http://schemas.microsoft.com/office/powerpoint/2010/main" val="56236500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41388" y="746125"/>
            <a:ext cx="4975225" cy="3730625"/>
          </a:xfrm>
        </p:spPr>
      </p:sp>
      <p:sp>
        <p:nvSpPr>
          <p:cNvPr id="3" name="Notes Placeholder 2"/>
          <p:cNvSpPr>
            <a:spLocks noGrp="1"/>
          </p:cNvSpPr>
          <p:nvPr>
            <p:ph type="body" idx="1"/>
          </p:nvPr>
        </p:nvSpPr>
        <p:spPr/>
        <p:txBody>
          <a:bodyPr/>
          <a:lstStyle/>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Image</a:t>
            </a:r>
            <a:r>
              <a:rPr lang="en-US" sz="1200" kern="1200" baseline="0" dirty="0" smtClean="0">
                <a:solidFill>
                  <a:schemeClr val="tx1"/>
                </a:solidFill>
                <a:effectLst/>
                <a:latin typeface="+mn-lt"/>
                <a:ea typeface="+mn-ea"/>
                <a:cs typeface="+mn-cs"/>
              </a:rPr>
              <a:t> source: http://www.learninghouse.com/wp-content/uploads/2015/08/940x434-bg-slider.jpg</a:t>
            </a:r>
            <a:endParaRPr lang="en-GB" dirty="0"/>
          </a:p>
        </p:txBody>
      </p:sp>
      <p:sp>
        <p:nvSpPr>
          <p:cNvPr id="4" name="Slide Number Placeholder 3"/>
          <p:cNvSpPr>
            <a:spLocks noGrp="1"/>
          </p:cNvSpPr>
          <p:nvPr>
            <p:ph type="sldNum" sz="quarter" idx="10"/>
          </p:nvPr>
        </p:nvSpPr>
        <p:spPr/>
        <p:txBody>
          <a:bodyPr/>
          <a:lstStyle/>
          <a:p>
            <a:fld id="{3061469D-161F-4404-B393-57E2DE9BC177}" type="slidenum">
              <a:rPr lang="en-GB" smtClean="0"/>
              <a:t>9</a:t>
            </a:fld>
            <a:endParaRPr lang="en-GB"/>
          </a:p>
        </p:txBody>
      </p:sp>
    </p:spTree>
    <p:extLst>
      <p:ext uri="{BB962C8B-B14F-4D97-AF65-F5344CB8AC3E}">
        <p14:creationId xmlns:p14="http://schemas.microsoft.com/office/powerpoint/2010/main" val="136796524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8"/>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r>
              <a:rPr lang="en-US" smtClean="0"/>
              <a:t>12th August, 2009</a:t>
            </a:r>
            <a:endParaRPr lang="en-GB"/>
          </a:p>
        </p:txBody>
      </p:sp>
      <p:sp>
        <p:nvSpPr>
          <p:cNvPr id="5" name="Footer Placeholder 4"/>
          <p:cNvSpPr>
            <a:spLocks noGrp="1"/>
          </p:cNvSpPr>
          <p:nvPr>
            <p:ph type="ftr" sz="quarter" idx="11"/>
          </p:nvPr>
        </p:nvSpPr>
        <p:spPr/>
        <p:txBody>
          <a:bodyPr/>
          <a:lstStyle/>
          <a:p>
            <a:r>
              <a:rPr lang="en-GB" smtClean="0"/>
              <a:t>OpenEd 2009 - Crossing the Chasm</a:t>
            </a:r>
            <a:endParaRPr lang="en-GB"/>
          </a:p>
        </p:txBody>
      </p:sp>
      <p:sp>
        <p:nvSpPr>
          <p:cNvPr id="6" name="Slide Number Placeholder 5"/>
          <p:cNvSpPr>
            <a:spLocks noGrp="1"/>
          </p:cNvSpPr>
          <p:nvPr>
            <p:ph type="sldNum" sz="quarter" idx="12"/>
          </p:nvPr>
        </p:nvSpPr>
        <p:spPr/>
        <p:txBody>
          <a:bodyPr/>
          <a:lstStyle/>
          <a:p>
            <a:fld id="{0E1DB6A9-1961-449C-995C-3CFB8C42941F}" type="slidenum">
              <a:rPr lang="en-GB" smtClean="0"/>
              <a:t>‹#›</a:t>
            </a:fld>
            <a:endParaRPr lang="en-GB"/>
          </a:p>
        </p:txBody>
      </p:sp>
    </p:spTree>
    <p:extLst>
      <p:ext uri="{BB962C8B-B14F-4D97-AF65-F5344CB8AC3E}">
        <p14:creationId xmlns:p14="http://schemas.microsoft.com/office/powerpoint/2010/main" val="5498354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r>
              <a:rPr lang="en-US" smtClean="0"/>
              <a:t>12th August, 2009</a:t>
            </a:r>
            <a:endParaRPr lang="en-GB"/>
          </a:p>
        </p:txBody>
      </p:sp>
      <p:sp>
        <p:nvSpPr>
          <p:cNvPr id="5" name="Footer Placeholder 4"/>
          <p:cNvSpPr>
            <a:spLocks noGrp="1"/>
          </p:cNvSpPr>
          <p:nvPr>
            <p:ph type="ftr" sz="quarter" idx="11"/>
          </p:nvPr>
        </p:nvSpPr>
        <p:spPr/>
        <p:txBody>
          <a:bodyPr/>
          <a:lstStyle/>
          <a:p>
            <a:r>
              <a:rPr lang="en-GB" smtClean="0"/>
              <a:t>OpenEd 2009 - Crossing the Chasm</a:t>
            </a:r>
            <a:endParaRPr lang="en-GB"/>
          </a:p>
        </p:txBody>
      </p:sp>
      <p:sp>
        <p:nvSpPr>
          <p:cNvPr id="6" name="Slide Number Placeholder 5"/>
          <p:cNvSpPr>
            <a:spLocks noGrp="1"/>
          </p:cNvSpPr>
          <p:nvPr>
            <p:ph type="sldNum" sz="quarter" idx="12"/>
          </p:nvPr>
        </p:nvSpPr>
        <p:spPr/>
        <p:txBody>
          <a:bodyPr/>
          <a:lstStyle/>
          <a:p>
            <a:fld id="{0E1DB6A9-1961-449C-995C-3CFB8C42941F}" type="slidenum">
              <a:rPr lang="en-GB" smtClean="0"/>
              <a:t>‹#›</a:t>
            </a:fld>
            <a:endParaRPr lang="en-GB"/>
          </a:p>
        </p:txBody>
      </p:sp>
    </p:spTree>
    <p:extLst>
      <p:ext uri="{BB962C8B-B14F-4D97-AF65-F5344CB8AC3E}">
        <p14:creationId xmlns:p14="http://schemas.microsoft.com/office/powerpoint/2010/main" val="27959630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1"/>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41"/>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r>
              <a:rPr lang="en-US" smtClean="0"/>
              <a:t>12th August, 2009</a:t>
            </a:r>
            <a:endParaRPr lang="en-GB"/>
          </a:p>
        </p:txBody>
      </p:sp>
      <p:sp>
        <p:nvSpPr>
          <p:cNvPr id="5" name="Footer Placeholder 4"/>
          <p:cNvSpPr>
            <a:spLocks noGrp="1"/>
          </p:cNvSpPr>
          <p:nvPr>
            <p:ph type="ftr" sz="quarter" idx="11"/>
          </p:nvPr>
        </p:nvSpPr>
        <p:spPr/>
        <p:txBody>
          <a:bodyPr/>
          <a:lstStyle/>
          <a:p>
            <a:r>
              <a:rPr lang="en-GB" smtClean="0"/>
              <a:t>OpenEd 2009 - Crossing the Chasm</a:t>
            </a:r>
            <a:endParaRPr lang="en-GB"/>
          </a:p>
        </p:txBody>
      </p:sp>
      <p:sp>
        <p:nvSpPr>
          <p:cNvPr id="6" name="Slide Number Placeholder 5"/>
          <p:cNvSpPr>
            <a:spLocks noGrp="1"/>
          </p:cNvSpPr>
          <p:nvPr>
            <p:ph type="sldNum" sz="quarter" idx="12"/>
          </p:nvPr>
        </p:nvSpPr>
        <p:spPr/>
        <p:txBody>
          <a:bodyPr/>
          <a:lstStyle/>
          <a:p>
            <a:fld id="{0E1DB6A9-1961-449C-995C-3CFB8C42941F}" type="slidenum">
              <a:rPr lang="en-GB" smtClean="0"/>
              <a:t>‹#›</a:t>
            </a:fld>
            <a:endParaRPr lang="en-GB"/>
          </a:p>
        </p:txBody>
      </p:sp>
    </p:spTree>
    <p:extLst>
      <p:ext uri="{BB962C8B-B14F-4D97-AF65-F5344CB8AC3E}">
        <p14:creationId xmlns:p14="http://schemas.microsoft.com/office/powerpoint/2010/main" val="367610143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95210765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2pPr>
              <a:buClr>
                <a:srgbClr val="F58320"/>
              </a:buClr>
              <a:buSzPct val="85000"/>
              <a:buFont typeface="Wingdings" pitchFamily="2" charset="2"/>
              <a:buChar char="v"/>
              <a:defRPr/>
            </a:lvl2pPr>
            <a:lvl3pPr>
              <a:buClr>
                <a:srgbClr val="F58320"/>
              </a:buClr>
              <a:buSzPct val="85000"/>
              <a:buFont typeface="Wingdings" pitchFamily="2" charset="2"/>
              <a:buChar char="v"/>
              <a:defRPr/>
            </a:lvl3pPr>
            <a:lvl4pPr>
              <a:buClr>
                <a:srgbClr val="F58320"/>
              </a:buClr>
              <a:buSzPct val="85000"/>
              <a:buFont typeface="Wingdings" pitchFamily="2" charset="2"/>
              <a:buChar char="v"/>
              <a:defRPr/>
            </a:lvl4pPr>
            <a:lvl5pPr>
              <a:buClr>
                <a:srgbClr val="F58320"/>
              </a:buClr>
              <a:buSzPct val="85000"/>
              <a:buFont typeface="Wingdings" pitchFamily="2" charset="2"/>
              <a:buChar char="v"/>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Title 6"/>
          <p:cNvSpPr>
            <a:spLocks noGrp="1"/>
          </p:cNvSpPr>
          <p:nvPr>
            <p:ph type="title"/>
          </p:nvPr>
        </p:nvSpPr>
        <p:spPr/>
        <p:txBody>
          <a:bodyPr/>
          <a:lstStyle/>
          <a:p>
            <a:r>
              <a:rPr lang="en-US" smtClean="0"/>
              <a:t>Click to edit Master title style</a:t>
            </a:r>
            <a:endParaRPr lang="en-GB"/>
          </a:p>
        </p:txBody>
      </p:sp>
      <p:sp>
        <p:nvSpPr>
          <p:cNvPr id="8" name="Date Placeholder 7"/>
          <p:cNvSpPr>
            <a:spLocks noGrp="1"/>
          </p:cNvSpPr>
          <p:nvPr>
            <p:ph type="dt" sz="half" idx="10"/>
          </p:nvPr>
        </p:nvSpPr>
        <p:spPr/>
        <p:txBody>
          <a:bodyPr/>
          <a:lstStyle/>
          <a:p>
            <a:pPr>
              <a:defRPr/>
            </a:pPr>
            <a:r>
              <a:rPr lang="en-US" smtClean="0">
                <a:solidFill>
                  <a:prstClr val="black">
                    <a:tint val="75000"/>
                  </a:prstClr>
                </a:solidFill>
              </a:rPr>
              <a:t>12th August, 2009</a:t>
            </a:r>
            <a:endParaRPr lang="en-US">
              <a:solidFill>
                <a:prstClr val="black">
                  <a:tint val="75000"/>
                </a:prstClr>
              </a:solidFill>
            </a:endParaRPr>
          </a:p>
        </p:txBody>
      </p:sp>
      <p:sp>
        <p:nvSpPr>
          <p:cNvPr id="9" name="Footer Placeholder 8"/>
          <p:cNvSpPr>
            <a:spLocks noGrp="1"/>
          </p:cNvSpPr>
          <p:nvPr>
            <p:ph type="ftr" sz="quarter" idx="11"/>
          </p:nvPr>
        </p:nvSpPr>
        <p:spPr/>
        <p:txBody>
          <a:bodyPr/>
          <a:lstStyle/>
          <a:p>
            <a:pPr>
              <a:defRPr/>
            </a:pPr>
            <a:r>
              <a:rPr lang="en-GB" smtClean="0">
                <a:solidFill>
                  <a:prstClr val="black">
                    <a:tint val="75000"/>
                  </a:prstClr>
                </a:solidFill>
              </a:rPr>
              <a:t>OpenEd 2009 - Crossing the Chasm</a:t>
            </a:r>
            <a:endParaRPr lang="en-US">
              <a:solidFill>
                <a:prstClr val="black">
                  <a:tint val="75000"/>
                </a:prstClr>
              </a:solidFill>
            </a:endParaRPr>
          </a:p>
        </p:txBody>
      </p:sp>
      <p:sp>
        <p:nvSpPr>
          <p:cNvPr id="10" name="Slide Number Placeholder 9"/>
          <p:cNvSpPr>
            <a:spLocks noGrp="1"/>
          </p:cNvSpPr>
          <p:nvPr>
            <p:ph type="sldNum" sz="quarter" idx="12"/>
          </p:nvPr>
        </p:nvSpPr>
        <p:spPr/>
        <p:txBody>
          <a:bodyPr/>
          <a:lstStyle/>
          <a:p>
            <a:pPr>
              <a:defRPr/>
            </a:pPr>
            <a:fld id="{6566EC97-2466-464D-88B6-8435D9D972E7}" type="slidenum">
              <a:rPr lang="en-US" smtClean="0">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104995108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3"/>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r>
              <a:rPr lang="en-US" smtClean="0">
                <a:solidFill>
                  <a:prstClr val="black">
                    <a:tint val="75000"/>
                  </a:prstClr>
                </a:solidFill>
              </a:rPr>
              <a:t>12th August, 2009</a:t>
            </a:r>
            <a:endParaRPr lang="en-US">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r>
              <a:rPr lang="en-GB" smtClean="0">
                <a:solidFill>
                  <a:prstClr val="black">
                    <a:tint val="75000"/>
                  </a:prstClr>
                </a:solidFill>
              </a:rPr>
              <a:t>OpenEd 2009 - Crossing the Chasm</a:t>
            </a: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F57FB4D2-CB21-4612-B8B3-7DCD84471685}"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1611548965"/>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3"/>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3"/>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r>
              <a:rPr lang="en-US" smtClean="0">
                <a:solidFill>
                  <a:prstClr val="black">
                    <a:tint val="75000"/>
                  </a:prstClr>
                </a:solidFill>
              </a:rPr>
              <a:t>12th August, 2009</a:t>
            </a:r>
            <a:endParaRPr lang="en-US">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r>
              <a:rPr lang="en-GB" smtClean="0">
                <a:solidFill>
                  <a:prstClr val="black">
                    <a:tint val="75000"/>
                  </a:prstClr>
                </a:solidFill>
              </a:rPr>
              <a:t>OpenEd 2009 - Crossing the Chasm</a:t>
            </a:r>
            <a:endParaRPr lang="en-US">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8E276CC3-2D46-462B-8178-0D12D07E03D0}"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3643704677"/>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5"/>
            <a:ext cx="4040188" cy="63976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8" y="1535115"/>
            <a:ext cx="4041775" cy="63976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8"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r>
              <a:rPr lang="en-US" smtClean="0">
                <a:solidFill>
                  <a:prstClr val="black">
                    <a:tint val="75000"/>
                  </a:prstClr>
                </a:solidFill>
              </a:rPr>
              <a:t>12th August, 2009</a:t>
            </a:r>
            <a:endParaRPr lang="en-US">
              <a:solidFill>
                <a:prstClr val="black">
                  <a:tint val="75000"/>
                </a:prstClr>
              </a:solidFill>
            </a:endParaRPr>
          </a:p>
        </p:txBody>
      </p:sp>
      <p:sp>
        <p:nvSpPr>
          <p:cNvPr id="8" name="Footer Placeholder 4"/>
          <p:cNvSpPr>
            <a:spLocks noGrp="1"/>
          </p:cNvSpPr>
          <p:nvPr>
            <p:ph type="ftr" sz="quarter" idx="11"/>
          </p:nvPr>
        </p:nvSpPr>
        <p:spPr/>
        <p:txBody>
          <a:bodyPr/>
          <a:lstStyle>
            <a:lvl1pPr>
              <a:defRPr/>
            </a:lvl1pPr>
          </a:lstStyle>
          <a:p>
            <a:pPr>
              <a:defRPr/>
            </a:pPr>
            <a:r>
              <a:rPr lang="en-GB" smtClean="0">
                <a:solidFill>
                  <a:prstClr val="black">
                    <a:tint val="75000"/>
                  </a:prstClr>
                </a:solidFill>
              </a:rPr>
              <a:t>OpenEd 2009 - Crossing the Chasm</a:t>
            </a:r>
            <a:endParaRPr lang="en-US">
              <a:solidFill>
                <a:prstClr val="black">
                  <a:tint val="75000"/>
                </a:prstClr>
              </a:solidFill>
            </a:endParaRPr>
          </a:p>
        </p:txBody>
      </p:sp>
      <p:sp>
        <p:nvSpPr>
          <p:cNvPr id="9" name="Slide Number Placeholder 5"/>
          <p:cNvSpPr>
            <a:spLocks noGrp="1"/>
          </p:cNvSpPr>
          <p:nvPr>
            <p:ph type="sldNum" sz="quarter" idx="12"/>
          </p:nvPr>
        </p:nvSpPr>
        <p:spPr/>
        <p:txBody>
          <a:bodyPr/>
          <a:lstStyle>
            <a:lvl1pPr>
              <a:defRPr/>
            </a:lvl1pPr>
          </a:lstStyle>
          <a:p>
            <a:pPr>
              <a:defRPr/>
            </a:pPr>
            <a:fld id="{22378693-E414-4B41-9DF8-661A8C66C1B9}"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235058235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r>
              <a:rPr lang="en-US" smtClean="0">
                <a:solidFill>
                  <a:prstClr val="black">
                    <a:tint val="75000"/>
                  </a:prstClr>
                </a:solidFill>
              </a:rPr>
              <a:t>12th August, 2009</a:t>
            </a:r>
            <a:endParaRPr lang="en-US">
              <a:solidFill>
                <a:prstClr val="black">
                  <a:tint val="75000"/>
                </a:prstClr>
              </a:solidFill>
            </a:endParaRPr>
          </a:p>
        </p:txBody>
      </p:sp>
      <p:sp>
        <p:nvSpPr>
          <p:cNvPr id="4" name="Footer Placeholder 4"/>
          <p:cNvSpPr>
            <a:spLocks noGrp="1"/>
          </p:cNvSpPr>
          <p:nvPr>
            <p:ph type="ftr" sz="quarter" idx="11"/>
          </p:nvPr>
        </p:nvSpPr>
        <p:spPr/>
        <p:txBody>
          <a:bodyPr/>
          <a:lstStyle>
            <a:lvl1pPr>
              <a:defRPr/>
            </a:lvl1pPr>
          </a:lstStyle>
          <a:p>
            <a:pPr>
              <a:defRPr/>
            </a:pPr>
            <a:r>
              <a:rPr lang="en-GB" smtClean="0">
                <a:solidFill>
                  <a:prstClr val="black">
                    <a:tint val="75000"/>
                  </a:prstClr>
                </a:solidFill>
              </a:rPr>
              <a:t>OpenEd 2009 - Crossing the Chasm</a:t>
            </a:r>
            <a:endParaRPr lang="en-US">
              <a:solidFill>
                <a:prstClr val="black">
                  <a:tint val="75000"/>
                </a:prstClr>
              </a:solidFill>
            </a:endParaRPr>
          </a:p>
        </p:txBody>
      </p:sp>
      <p:sp>
        <p:nvSpPr>
          <p:cNvPr id="5" name="Slide Number Placeholder 5"/>
          <p:cNvSpPr>
            <a:spLocks noGrp="1"/>
          </p:cNvSpPr>
          <p:nvPr>
            <p:ph type="sldNum" sz="quarter" idx="12"/>
          </p:nvPr>
        </p:nvSpPr>
        <p:spPr/>
        <p:txBody>
          <a:bodyPr/>
          <a:lstStyle>
            <a:lvl1pPr>
              <a:defRPr/>
            </a:lvl1pPr>
          </a:lstStyle>
          <a:p>
            <a:pPr>
              <a:defRPr/>
            </a:pPr>
            <a:fld id="{5B60557A-7753-42D2-AA88-5FF66885EAF7}"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23292733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r>
              <a:rPr lang="en-US" smtClean="0">
                <a:solidFill>
                  <a:prstClr val="black">
                    <a:tint val="75000"/>
                  </a:prstClr>
                </a:solidFill>
              </a:rPr>
              <a:t>12th August, 2009</a:t>
            </a:r>
            <a:endParaRPr lang="en-US">
              <a:solidFill>
                <a:prstClr val="black">
                  <a:tint val="75000"/>
                </a:prstClr>
              </a:solidFill>
            </a:endParaRPr>
          </a:p>
        </p:txBody>
      </p:sp>
      <p:sp>
        <p:nvSpPr>
          <p:cNvPr id="3" name="Footer Placeholder 4"/>
          <p:cNvSpPr>
            <a:spLocks noGrp="1"/>
          </p:cNvSpPr>
          <p:nvPr>
            <p:ph type="ftr" sz="quarter" idx="11"/>
          </p:nvPr>
        </p:nvSpPr>
        <p:spPr/>
        <p:txBody>
          <a:bodyPr/>
          <a:lstStyle>
            <a:lvl1pPr>
              <a:defRPr/>
            </a:lvl1pPr>
          </a:lstStyle>
          <a:p>
            <a:pPr>
              <a:defRPr/>
            </a:pPr>
            <a:r>
              <a:rPr lang="en-GB" smtClean="0">
                <a:solidFill>
                  <a:prstClr val="black">
                    <a:tint val="75000"/>
                  </a:prstClr>
                </a:solidFill>
              </a:rPr>
              <a:t>OpenEd 2009 - Crossing the Chasm</a:t>
            </a:r>
            <a:endParaRPr lang="en-US">
              <a:solidFill>
                <a:prstClr val="black">
                  <a:tint val="75000"/>
                </a:prstClr>
              </a:solidFill>
            </a:endParaRPr>
          </a:p>
        </p:txBody>
      </p:sp>
      <p:sp>
        <p:nvSpPr>
          <p:cNvPr id="4" name="Slide Number Placeholder 5"/>
          <p:cNvSpPr>
            <a:spLocks noGrp="1"/>
          </p:cNvSpPr>
          <p:nvPr>
            <p:ph type="sldNum" sz="quarter" idx="12"/>
          </p:nvPr>
        </p:nvSpPr>
        <p:spPr/>
        <p:txBody>
          <a:bodyPr/>
          <a:lstStyle>
            <a:lvl1pPr>
              <a:defRPr/>
            </a:lvl1pPr>
          </a:lstStyle>
          <a:p>
            <a:pPr>
              <a:defRPr/>
            </a:pPr>
            <a:fld id="{8D822582-5761-49B7-B596-7CEC95A594D7}"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3011842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1"/>
            <a:ext cx="3008313" cy="1162051"/>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4"/>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2" y="1435103"/>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r>
              <a:rPr lang="en-US" smtClean="0">
                <a:solidFill>
                  <a:prstClr val="black">
                    <a:tint val="75000"/>
                  </a:prstClr>
                </a:solidFill>
              </a:rPr>
              <a:t>12th August, 2009</a:t>
            </a:r>
            <a:endParaRPr lang="en-US">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r>
              <a:rPr lang="en-GB" smtClean="0">
                <a:solidFill>
                  <a:prstClr val="black">
                    <a:tint val="75000"/>
                  </a:prstClr>
                </a:solidFill>
              </a:rPr>
              <a:t>OpenEd 2009 - Crossing the Chasm</a:t>
            </a:r>
            <a:endParaRPr lang="en-US">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84DA64B9-56F8-4AE5-B8B5-7CD801C59C68}"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20793635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r>
              <a:rPr lang="en-US" smtClean="0"/>
              <a:t>12th August, 2009</a:t>
            </a:r>
            <a:endParaRPr lang="en-GB"/>
          </a:p>
        </p:txBody>
      </p:sp>
      <p:sp>
        <p:nvSpPr>
          <p:cNvPr id="5" name="Footer Placeholder 4"/>
          <p:cNvSpPr>
            <a:spLocks noGrp="1"/>
          </p:cNvSpPr>
          <p:nvPr>
            <p:ph type="ftr" sz="quarter" idx="11"/>
          </p:nvPr>
        </p:nvSpPr>
        <p:spPr/>
        <p:txBody>
          <a:bodyPr/>
          <a:lstStyle/>
          <a:p>
            <a:r>
              <a:rPr lang="en-GB" smtClean="0"/>
              <a:t>OpenEd 2009 - Crossing the Chasm</a:t>
            </a:r>
            <a:endParaRPr lang="en-GB"/>
          </a:p>
        </p:txBody>
      </p:sp>
      <p:sp>
        <p:nvSpPr>
          <p:cNvPr id="6" name="Slide Number Placeholder 5"/>
          <p:cNvSpPr>
            <a:spLocks noGrp="1"/>
          </p:cNvSpPr>
          <p:nvPr>
            <p:ph type="sldNum" sz="quarter" idx="12"/>
          </p:nvPr>
        </p:nvSpPr>
        <p:spPr/>
        <p:txBody>
          <a:bodyPr/>
          <a:lstStyle/>
          <a:p>
            <a:fld id="{0E1DB6A9-1961-449C-995C-3CFB8C42941F}" type="slidenum">
              <a:rPr lang="en-GB" smtClean="0"/>
              <a:t>‹#›</a:t>
            </a:fld>
            <a:endParaRPr lang="en-GB"/>
          </a:p>
        </p:txBody>
      </p:sp>
    </p:spTree>
    <p:extLst>
      <p:ext uri="{BB962C8B-B14F-4D97-AF65-F5344CB8AC3E}">
        <p14:creationId xmlns:p14="http://schemas.microsoft.com/office/powerpoint/2010/main" val="347367531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2"/>
            <a:ext cx="5486400" cy="566739"/>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40"/>
            <a:ext cx="5486400" cy="8048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r>
              <a:rPr lang="en-US" smtClean="0">
                <a:solidFill>
                  <a:prstClr val="black">
                    <a:tint val="75000"/>
                  </a:prstClr>
                </a:solidFill>
              </a:rPr>
              <a:t>12th August, 2009</a:t>
            </a:r>
            <a:endParaRPr lang="en-US">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r>
              <a:rPr lang="en-GB" smtClean="0">
                <a:solidFill>
                  <a:prstClr val="black">
                    <a:tint val="75000"/>
                  </a:prstClr>
                </a:solidFill>
              </a:rPr>
              <a:t>OpenEd 2009 - Crossing the Chasm</a:t>
            </a:r>
            <a:endParaRPr lang="en-US">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F08F19E7-68CF-4385-A8CA-BE8E7D8B3BF6}"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178332255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r>
              <a:rPr lang="en-US" smtClean="0">
                <a:solidFill>
                  <a:prstClr val="black">
                    <a:tint val="75000"/>
                  </a:prstClr>
                </a:solidFill>
              </a:rPr>
              <a:t>12th August, 2009</a:t>
            </a:r>
            <a:endParaRPr lang="en-US">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r>
              <a:rPr lang="en-GB" smtClean="0">
                <a:solidFill>
                  <a:prstClr val="black">
                    <a:tint val="75000"/>
                  </a:prstClr>
                </a:solidFill>
              </a:rPr>
              <a:t>OpenEd 2009 - Crossing the Chasm</a:t>
            </a: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39BE4931-EF61-4B9A-B4CD-AA78B6D77280}"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218741567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1"/>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41"/>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r>
              <a:rPr lang="en-US" smtClean="0">
                <a:solidFill>
                  <a:prstClr val="black">
                    <a:tint val="75000"/>
                  </a:prstClr>
                </a:solidFill>
              </a:rPr>
              <a:t>12th August, 2009</a:t>
            </a:r>
            <a:endParaRPr lang="en-US">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r>
              <a:rPr lang="en-GB" smtClean="0">
                <a:solidFill>
                  <a:prstClr val="black">
                    <a:tint val="75000"/>
                  </a:prstClr>
                </a:solidFill>
              </a:rPr>
              <a:t>OpenEd 2009 - Crossing the Chasm</a:t>
            </a: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2748164B-A6E2-4192-AA4B-1734DD772B65}"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362701758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95532213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2pPr>
              <a:buClr>
                <a:srgbClr val="F58320"/>
              </a:buClr>
              <a:buSzPct val="85000"/>
              <a:buFont typeface="Wingdings" pitchFamily="2" charset="2"/>
              <a:buChar char="v"/>
              <a:defRPr/>
            </a:lvl2pPr>
            <a:lvl3pPr>
              <a:buClr>
                <a:srgbClr val="F58320"/>
              </a:buClr>
              <a:buSzPct val="85000"/>
              <a:buFont typeface="Wingdings" pitchFamily="2" charset="2"/>
              <a:buChar char="v"/>
              <a:defRPr/>
            </a:lvl3pPr>
            <a:lvl4pPr>
              <a:buClr>
                <a:srgbClr val="F58320"/>
              </a:buClr>
              <a:buSzPct val="85000"/>
              <a:buFont typeface="Wingdings" pitchFamily="2" charset="2"/>
              <a:buChar char="v"/>
              <a:defRPr/>
            </a:lvl4pPr>
            <a:lvl5pPr>
              <a:buClr>
                <a:srgbClr val="F58320"/>
              </a:buClr>
              <a:buSzPct val="85000"/>
              <a:buFont typeface="Wingdings" pitchFamily="2" charset="2"/>
              <a:buChar char="v"/>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Title 6"/>
          <p:cNvSpPr>
            <a:spLocks noGrp="1"/>
          </p:cNvSpPr>
          <p:nvPr>
            <p:ph type="title"/>
          </p:nvPr>
        </p:nvSpPr>
        <p:spPr/>
        <p:txBody>
          <a:bodyPr/>
          <a:lstStyle/>
          <a:p>
            <a:r>
              <a:rPr lang="en-US" smtClean="0"/>
              <a:t>Click to edit Master title style</a:t>
            </a:r>
            <a:endParaRPr lang="en-GB"/>
          </a:p>
        </p:txBody>
      </p:sp>
      <p:sp>
        <p:nvSpPr>
          <p:cNvPr id="8" name="Date Placeholder 7"/>
          <p:cNvSpPr>
            <a:spLocks noGrp="1"/>
          </p:cNvSpPr>
          <p:nvPr>
            <p:ph type="dt" sz="half" idx="10"/>
          </p:nvPr>
        </p:nvSpPr>
        <p:spPr/>
        <p:txBody>
          <a:bodyPr/>
          <a:lstStyle/>
          <a:p>
            <a:pPr>
              <a:defRPr/>
            </a:pPr>
            <a:r>
              <a:rPr lang="en-US" smtClean="0">
                <a:solidFill>
                  <a:prstClr val="black">
                    <a:tint val="75000"/>
                  </a:prstClr>
                </a:solidFill>
              </a:rPr>
              <a:t>12th August, 2009</a:t>
            </a:r>
            <a:endParaRPr lang="en-US">
              <a:solidFill>
                <a:prstClr val="black">
                  <a:tint val="75000"/>
                </a:prstClr>
              </a:solidFill>
            </a:endParaRPr>
          </a:p>
        </p:txBody>
      </p:sp>
      <p:sp>
        <p:nvSpPr>
          <p:cNvPr id="9" name="Footer Placeholder 8"/>
          <p:cNvSpPr>
            <a:spLocks noGrp="1"/>
          </p:cNvSpPr>
          <p:nvPr>
            <p:ph type="ftr" sz="quarter" idx="11"/>
          </p:nvPr>
        </p:nvSpPr>
        <p:spPr/>
        <p:txBody>
          <a:bodyPr/>
          <a:lstStyle/>
          <a:p>
            <a:pPr>
              <a:defRPr/>
            </a:pPr>
            <a:r>
              <a:rPr lang="en-GB" smtClean="0">
                <a:solidFill>
                  <a:prstClr val="black">
                    <a:tint val="75000"/>
                  </a:prstClr>
                </a:solidFill>
              </a:rPr>
              <a:t>OpenEd 2009 - Crossing the Chasm</a:t>
            </a:r>
            <a:endParaRPr lang="en-US">
              <a:solidFill>
                <a:prstClr val="black">
                  <a:tint val="75000"/>
                </a:prstClr>
              </a:solidFill>
            </a:endParaRPr>
          </a:p>
        </p:txBody>
      </p:sp>
      <p:sp>
        <p:nvSpPr>
          <p:cNvPr id="10" name="Slide Number Placeholder 9"/>
          <p:cNvSpPr>
            <a:spLocks noGrp="1"/>
          </p:cNvSpPr>
          <p:nvPr>
            <p:ph type="sldNum" sz="quarter" idx="12"/>
          </p:nvPr>
        </p:nvSpPr>
        <p:spPr/>
        <p:txBody>
          <a:bodyPr/>
          <a:lstStyle/>
          <a:p>
            <a:pPr>
              <a:defRPr/>
            </a:pPr>
            <a:fld id="{6566EC97-2466-464D-88B6-8435D9D972E7}" type="slidenum">
              <a:rPr lang="en-US" smtClean="0">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12224773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3"/>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r>
              <a:rPr lang="en-US" smtClean="0"/>
              <a:t>12th August, 2009</a:t>
            </a:r>
            <a:endParaRPr lang="en-GB"/>
          </a:p>
        </p:txBody>
      </p:sp>
      <p:sp>
        <p:nvSpPr>
          <p:cNvPr id="5" name="Footer Placeholder 4"/>
          <p:cNvSpPr>
            <a:spLocks noGrp="1"/>
          </p:cNvSpPr>
          <p:nvPr>
            <p:ph type="ftr" sz="quarter" idx="11"/>
          </p:nvPr>
        </p:nvSpPr>
        <p:spPr/>
        <p:txBody>
          <a:bodyPr/>
          <a:lstStyle/>
          <a:p>
            <a:r>
              <a:rPr lang="en-GB" smtClean="0"/>
              <a:t>OpenEd 2009 - Crossing the Chasm</a:t>
            </a:r>
            <a:endParaRPr lang="en-GB"/>
          </a:p>
        </p:txBody>
      </p:sp>
      <p:sp>
        <p:nvSpPr>
          <p:cNvPr id="6" name="Slide Number Placeholder 5"/>
          <p:cNvSpPr>
            <a:spLocks noGrp="1"/>
          </p:cNvSpPr>
          <p:nvPr>
            <p:ph type="sldNum" sz="quarter" idx="12"/>
          </p:nvPr>
        </p:nvSpPr>
        <p:spPr/>
        <p:txBody>
          <a:bodyPr/>
          <a:lstStyle/>
          <a:p>
            <a:fld id="{0E1DB6A9-1961-449C-995C-3CFB8C42941F}" type="slidenum">
              <a:rPr lang="en-GB" smtClean="0"/>
              <a:t>‹#›</a:t>
            </a:fld>
            <a:endParaRPr lang="en-GB"/>
          </a:p>
        </p:txBody>
      </p:sp>
    </p:spTree>
    <p:extLst>
      <p:ext uri="{BB962C8B-B14F-4D97-AF65-F5344CB8AC3E}">
        <p14:creationId xmlns:p14="http://schemas.microsoft.com/office/powerpoint/2010/main" val="28815080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3"/>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3"/>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r>
              <a:rPr lang="en-US" smtClean="0"/>
              <a:t>12th August, 2009</a:t>
            </a:r>
            <a:endParaRPr lang="en-GB"/>
          </a:p>
        </p:txBody>
      </p:sp>
      <p:sp>
        <p:nvSpPr>
          <p:cNvPr id="6" name="Footer Placeholder 5"/>
          <p:cNvSpPr>
            <a:spLocks noGrp="1"/>
          </p:cNvSpPr>
          <p:nvPr>
            <p:ph type="ftr" sz="quarter" idx="11"/>
          </p:nvPr>
        </p:nvSpPr>
        <p:spPr/>
        <p:txBody>
          <a:bodyPr/>
          <a:lstStyle/>
          <a:p>
            <a:r>
              <a:rPr lang="en-GB" smtClean="0"/>
              <a:t>OpenEd 2009 - Crossing the Chasm</a:t>
            </a:r>
            <a:endParaRPr lang="en-GB"/>
          </a:p>
        </p:txBody>
      </p:sp>
      <p:sp>
        <p:nvSpPr>
          <p:cNvPr id="7" name="Slide Number Placeholder 6"/>
          <p:cNvSpPr>
            <a:spLocks noGrp="1"/>
          </p:cNvSpPr>
          <p:nvPr>
            <p:ph type="sldNum" sz="quarter" idx="12"/>
          </p:nvPr>
        </p:nvSpPr>
        <p:spPr/>
        <p:txBody>
          <a:bodyPr/>
          <a:lstStyle/>
          <a:p>
            <a:fld id="{0E1DB6A9-1961-449C-995C-3CFB8C42941F}" type="slidenum">
              <a:rPr lang="en-GB" smtClean="0"/>
              <a:t>‹#›</a:t>
            </a:fld>
            <a:endParaRPr lang="en-GB"/>
          </a:p>
        </p:txBody>
      </p:sp>
    </p:spTree>
    <p:extLst>
      <p:ext uri="{BB962C8B-B14F-4D97-AF65-F5344CB8AC3E}">
        <p14:creationId xmlns:p14="http://schemas.microsoft.com/office/powerpoint/2010/main" val="244910686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5"/>
            <a:ext cx="4040188" cy="63976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8" y="1535115"/>
            <a:ext cx="4041775" cy="63976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8"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r>
              <a:rPr lang="en-US" smtClean="0"/>
              <a:t>12th August, 2009</a:t>
            </a:r>
            <a:endParaRPr lang="en-GB"/>
          </a:p>
        </p:txBody>
      </p:sp>
      <p:sp>
        <p:nvSpPr>
          <p:cNvPr id="8" name="Footer Placeholder 7"/>
          <p:cNvSpPr>
            <a:spLocks noGrp="1"/>
          </p:cNvSpPr>
          <p:nvPr>
            <p:ph type="ftr" sz="quarter" idx="11"/>
          </p:nvPr>
        </p:nvSpPr>
        <p:spPr/>
        <p:txBody>
          <a:bodyPr/>
          <a:lstStyle/>
          <a:p>
            <a:r>
              <a:rPr lang="en-GB" smtClean="0"/>
              <a:t>OpenEd 2009 - Crossing the Chasm</a:t>
            </a:r>
            <a:endParaRPr lang="en-GB"/>
          </a:p>
        </p:txBody>
      </p:sp>
      <p:sp>
        <p:nvSpPr>
          <p:cNvPr id="9" name="Slide Number Placeholder 8"/>
          <p:cNvSpPr>
            <a:spLocks noGrp="1"/>
          </p:cNvSpPr>
          <p:nvPr>
            <p:ph type="sldNum" sz="quarter" idx="12"/>
          </p:nvPr>
        </p:nvSpPr>
        <p:spPr/>
        <p:txBody>
          <a:bodyPr/>
          <a:lstStyle/>
          <a:p>
            <a:fld id="{0E1DB6A9-1961-449C-995C-3CFB8C42941F}" type="slidenum">
              <a:rPr lang="en-GB" smtClean="0"/>
              <a:t>‹#›</a:t>
            </a:fld>
            <a:endParaRPr lang="en-GB"/>
          </a:p>
        </p:txBody>
      </p:sp>
    </p:spTree>
    <p:extLst>
      <p:ext uri="{BB962C8B-B14F-4D97-AF65-F5344CB8AC3E}">
        <p14:creationId xmlns:p14="http://schemas.microsoft.com/office/powerpoint/2010/main" val="39844106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r>
              <a:rPr lang="en-US" smtClean="0"/>
              <a:t>12th August, 2009</a:t>
            </a:r>
            <a:endParaRPr lang="en-GB"/>
          </a:p>
        </p:txBody>
      </p:sp>
      <p:sp>
        <p:nvSpPr>
          <p:cNvPr id="4" name="Footer Placeholder 3"/>
          <p:cNvSpPr>
            <a:spLocks noGrp="1"/>
          </p:cNvSpPr>
          <p:nvPr>
            <p:ph type="ftr" sz="quarter" idx="11"/>
          </p:nvPr>
        </p:nvSpPr>
        <p:spPr/>
        <p:txBody>
          <a:bodyPr/>
          <a:lstStyle/>
          <a:p>
            <a:r>
              <a:rPr lang="en-GB" smtClean="0"/>
              <a:t>OpenEd 2009 - Crossing the Chasm</a:t>
            </a:r>
            <a:endParaRPr lang="en-GB"/>
          </a:p>
        </p:txBody>
      </p:sp>
      <p:sp>
        <p:nvSpPr>
          <p:cNvPr id="5" name="Slide Number Placeholder 4"/>
          <p:cNvSpPr>
            <a:spLocks noGrp="1"/>
          </p:cNvSpPr>
          <p:nvPr>
            <p:ph type="sldNum" sz="quarter" idx="12"/>
          </p:nvPr>
        </p:nvSpPr>
        <p:spPr/>
        <p:txBody>
          <a:bodyPr/>
          <a:lstStyle/>
          <a:p>
            <a:fld id="{0E1DB6A9-1961-449C-995C-3CFB8C42941F}" type="slidenum">
              <a:rPr lang="en-GB" smtClean="0"/>
              <a:t>‹#›</a:t>
            </a:fld>
            <a:endParaRPr lang="en-GB"/>
          </a:p>
        </p:txBody>
      </p:sp>
    </p:spTree>
    <p:extLst>
      <p:ext uri="{BB962C8B-B14F-4D97-AF65-F5344CB8AC3E}">
        <p14:creationId xmlns:p14="http://schemas.microsoft.com/office/powerpoint/2010/main" val="34313068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12th August, 2009</a:t>
            </a:r>
            <a:endParaRPr lang="en-GB"/>
          </a:p>
        </p:txBody>
      </p:sp>
      <p:sp>
        <p:nvSpPr>
          <p:cNvPr id="3" name="Footer Placeholder 2"/>
          <p:cNvSpPr>
            <a:spLocks noGrp="1"/>
          </p:cNvSpPr>
          <p:nvPr>
            <p:ph type="ftr" sz="quarter" idx="11"/>
          </p:nvPr>
        </p:nvSpPr>
        <p:spPr/>
        <p:txBody>
          <a:bodyPr/>
          <a:lstStyle/>
          <a:p>
            <a:r>
              <a:rPr lang="en-GB" smtClean="0"/>
              <a:t>OpenEd 2009 - Crossing the Chasm</a:t>
            </a:r>
            <a:endParaRPr lang="en-GB"/>
          </a:p>
        </p:txBody>
      </p:sp>
      <p:sp>
        <p:nvSpPr>
          <p:cNvPr id="4" name="Slide Number Placeholder 3"/>
          <p:cNvSpPr>
            <a:spLocks noGrp="1"/>
          </p:cNvSpPr>
          <p:nvPr>
            <p:ph type="sldNum" sz="quarter" idx="12"/>
          </p:nvPr>
        </p:nvSpPr>
        <p:spPr/>
        <p:txBody>
          <a:bodyPr/>
          <a:lstStyle/>
          <a:p>
            <a:fld id="{0E1DB6A9-1961-449C-995C-3CFB8C42941F}" type="slidenum">
              <a:rPr lang="en-GB" smtClean="0"/>
              <a:t>‹#›</a:t>
            </a:fld>
            <a:endParaRPr lang="en-GB"/>
          </a:p>
        </p:txBody>
      </p:sp>
    </p:spTree>
    <p:extLst>
      <p:ext uri="{BB962C8B-B14F-4D97-AF65-F5344CB8AC3E}">
        <p14:creationId xmlns:p14="http://schemas.microsoft.com/office/powerpoint/2010/main" val="161117304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1"/>
            <a:ext cx="3008313" cy="1162051"/>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4"/>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2" y="1435103"/>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t>12th August, 2009</a:t>
            </a:r>
            <a:endParaRPr lang="en-GB"/>
          </a:p>
        </p:txBody>
      </p:sp>
      <p:sp>
        <p:nvSpPr>
          <p:cNvPr id="6" name="Footer Placeholder 5"/>
          <p:cNvSpPr>
            <a:spLocks noGrp="1"/>
          </p:cNvSpPr>
          <p:nvPr>
            <p:ph type="ftr" sz="quarter" idx="11"/>
          </p:nvPr>
        </p:nvSpPr>
        <p:spPr/>
        <p:txBody>
          <a:bodyPr/>
          <a:lstStyle/>
          <a:p>
            <a:r>
              <a:rPr lang="en-GB" smtClean="0"/>
              <a:t>OpenEd 2009 - Crossing the Chasm</a:t>
            </a:r>
            <a:endParaRPr lang="en-GB"/>
          </a:p>
        </p:txBody>
      </p:sp>
      <p:sp>
        <p:nvSpPr>
          <p:cNvPr id="7" name="Slide Number Placeholder 6"/>
          <p:cNvSpPr>
            <a:spLocks noGrp="1"/>
          </p:cNvSpPr>
          <p:nvPr>
            <p:ph type="sldNum" sz="quarter" idx="12"/>
          </p:nvPr>
        </p:nvSpPr>
        <p:spPr/>
        <p:txBody>
          <a:bodyPr/>
          <a:lstStyle/>
          <a:p>
            <a:fld id="{0E1DB6A9-1961-449C-995C-3CFB8C42941F}" type="slidenum">
              <a:rPr lang="en-GB" smtClean="0"/>
              <a:t>‹#›</a:t>
            </a:fld>
            <a:endParaRPr lang="en-GB"/>
          </a:p>
        </p:txBody>
      </p:sp>
    </p:spTree>
    <p:extLst>
      <p:ext uri="{BB962C8B-B14F-4D97-AF65-F5344CB8AC3E}">
        <p14:creationId xmlns:p14="http://schemas.microsoft.com/office/powerpoint/2010/main" val="244562926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2"/>
            <a:ext cx="5486400" cy="566739"/>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40"/>
            <a:ext cx="5486400" cy="8048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t>12th August, 2009</a:t>
            </a:r>
            <a:endParaRPr lang="en-GB"/>
          </a:p>
        </p:txBody>
      </p:sp>
      <p:sp>
        <p:nvSpPr>
          <p:cNvPr id="6" name="Footer Placeholder 5"/>
          <p:cNvSpPr>
            <a:spLocks noGrp="1"/>
          </p:cNvSpPr>
          <p:nvPr>
            <p:ph type="ftr" sz="quarter" idx="11"/>
          </p:nvPr>
        </p:nvSpPr>
        <p:spPr/>
        <p:txBody>
          <a:bodyPr/>
          <a:lstStyle/>
          <a:p>
            <a:r>
              <a:rPr lang="en-GB" smtClean="0"/>
              <a:t>OpenEd 2009 - Crossing the Chasm</a:t>
            </a:r>
            <a:endParaRPr lang="en-GB"/>
          </a:p>
        </p:txBody>
      </p:sp>
      <p:sp>
        <p:nvSpPr>
          <p:cNvPr id="7" name="Slide Number Placeholder 6"/>
          <p:cNvSpPr>
            <a:spLocks noGrp="1"/>
          </p:cNvSpPr>
          <p:nvPr>
            <p:ph type="sldNum" sz="quarter" idx="12"/>
          </p:nvPr>
        </p:nvSpPr>
        <p:spPr/>
        <p:txBody>
          <a:bodyPr/>
          <a:lstStyle/>
          <a:p>
            <a:fld id="{0E1DB6A9-1961-449C-995C-3CFB8C42941F}" type="slidenum">
              <a:rPr lang="en-GB" smtClean="0"/>
              <a:t>‹#›</a:t>
            </a:fld>
            <a:endParaRPr lang="en-GB"/>
          </a:p>
        </p:txBody>
      </p:sp>
    </p:spTree>
    <p:extLst>
      <p:ext uri="{BB962C8B-B14F-4D97-AF65-F5344CB8AC3E}">
        <p14:creationId xmlns:p14="http://schemas.microsoft.com/office/powerpoint/2010/main" val="40857018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6" Type="http://schemas.openxmlformats.org/officeDocument/2006/relationships/image" Target="../media/image2.jpeg"/><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image" Target="../media/image1.jpeg"/><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7"/>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3"/>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3"/>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smtClean="0"/>
              <a:t>12th August, 2009</a:t>
            </a:r>
            <a:endParaRPr lang="en-GB"/>
          </a:p>
        </p:txBody>
      </p:sp>
      <p:sp>
        <p:nvSpPr>
          <p:cNvPr id="5" name="Footer Placeholder 4"/>
          <p:cNvSpPr>
            <a:spLocks noGrp="1"/>
          </p:cNvSpPr>
          <p:nvPr>
            <p:ph type="ftr" sz="quarter" idx="3"/>
          </p:nvPr>
        </p:nvSpPr>
        <p:spPr>
          <a:xfrm>
            <a:off x="3124200" y="6356353"/>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smtClean="0"/>
              <a:t>OpenEd 2009 - Crossing the Chasm</a:t>
            </a:r>
            <a:endParaRPr lang="en-GB"/>
          </a:p>
        </p:txBody>
      </p:sp>
      <p:sp>
        <p:nvSpPr>
          <p:cNvPr id="6" name="Slide Number Placeholder 5"/>
          <p:cNvSpPr>
            <a:spLocks noGrp="1"/>
          </p:cNvSpPr>
          <p:nvPr>
            <p:ph type="sldNum" sz="quarter" idx="4"/>
          </p:nvPr>
        </p:nvSpPr>
        <p:spPr>
          <a:xfrm>
            <a:off x="6553200" y="6356353"/>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E1DB6A9-1961-449C-995C-3CFB8C42941F}" type="slidenum">
              <a:rPr lang="en-GB" smtClean="0"/>
              <a:t>‹#›</a:t>
            </a:fld>
            <a:endParaRPr lang="en-GB"/>
          </a:p>
        </p:txBody>
      </p:sp>
    </p:spTree>
    <p:extLst>
      <p:ext uri="{BB962C8B-B14F-4D97-AF65-F5344CB8AC3E}">
        <p14:creationId xmlns:p14="http://schemas.microsoft.com/office/powerpoint/2010/main" val="343513624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7" name="Title Placeholder 1"/>
          <p:cNvSpPr>
            <a:spLocks noGrp="1"/>
          </p:cNvSpPr>
          <p:nvPr>
            <p:ph type="title"/>
          </p:nvPr>
        </p:nvSpPr>
        <p:spPr bwMode="auto">
          <a:xfrm>
            <a:off x="457200" y="274639"/>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smtClean="0"/>
              <a:t>Click to edit Master title style</a:t>
            </a:r>
          </a:p>
        </p:txBody>
      </p:sp>
      <p:sp>
        <p:nvSpPr>
          <p:cNvPr id="2" name="Text Placeholder 2"/>
          <p:cNvSpPr>
            <a:spLocks noGrp="1"/>
          </p:cNvSpPr>
          <p:nvPr>
            <p:ph type="body" idx="1"/>
          </p:nvPr>
        </p:nvSpPr>
        <p:spPr bwMode="auto">
          <a:xfrm>
            <a:off x="457200" y="1600200"/>
            <a:ext cx="8229600" cy="3962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3"/>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defRPr>
            </a:lvl1pPr>
          </a:lstStyle>
          <a:p>
            <a:pPr>
              <a:defRPr/>
            </a:pPr>
            <a:r>
              <a:rPr lang="en-US" smtClean="0">
                <a:solidFill>
                  <a:prstClr val="black">
                    <a:tint val="75000"/>
                  </a:prstClr>
                </a:solidFill>
              </a:rPr>
              <a:t>12th August, 2009</a:t>
            </a:r>
            <a:endParaRPr lang="en-US">
              <a:solidFill>
                <a:prstClr val="black">
                  <a:tint val="75000"/>
                </a:prstClr>
              </a:solidFill>
            </a:endParaRPr>
          </a:p>
        </p:txBody>
      </p:sp>
      <p:sp>
        <p:nvSpPr>
          <p:cNvPr id="5" name="Footer Placeholder 4"/>
          <p:cNvSpPr>
            <a:spLocks noGrp="1"/>
          </p:cNvSpPr>
          <p:nvPr>
            <p:ph type="ftr" sz="quarter" idx="3"/>
          </p:nvPr>
        </p:nvSpPr>
        <p:spPr>
          <a:xfrm>
            <a:off x="3124200" y="6356353"/>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r>
              <a:rPr lang="en-GB" smtClean="0">
                <a:solidFill>
                  <a:prstClr val="black">
                    <a:tint val="75000"/>
                  </a:prstClr>
                </a:solidFill>
              </a:rPr>
              <a:t>OpenEd 2009 - Crossing the Chasm</a:t>
            </a:r>
            <a:endParaRPr lang="en-US">
              <a:solidFill>
                <a:prstClr val="black">
                  <a:tint val="75000"/>
                </a:prstClr>
              </a:solidFill>
            </a:endParaRPr>
          </a:p>
        </p:txBody>
      </p:sp>
      <p:sp>
        <p:nvSpPr>
          <p:cNvPr id="6" name="Slide Number Placeholder 5"/>
          <p:cNvSpPr>
            <a:spLocks noGrp="1"/>
          </p:cNvSpPr>
          <p:nvPr>
            <p:ph type="sldNum" sz="quarter" idx="4"/>
          </p:nvPr>
        </p:nvSpPr>
        <p:spPr>
          <a:xfrm>
            <a:off x="6553200" y="6356353"/>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defRPr>
            </a:lvl1pPr>
          </a:lstStyle>
          <a:p>
            <a:pPr>
              <a:defRPr/>
            </a:pPr>
            <a:fld id="{6566EC97-2466-464D-88B6-8435D9D972E7}" type="slidenum">
              <a:rPr lang="en-US">
                <a:solidFill>
                  <a:prstClr val="black">
                    <a:tint val="75000"/>
                  </a:prstClr>
                </a:solidFill>
              </a:rPr>
              <a:pPr>
                <a:defRPr/>
              </a:pPr>
              <a:t>‹#›</a:t>
            </a:fld>
            <a:endParaRPr lang="en-US">
              <a:solidFill>
                <a:prstClr val="black">
                  <a:tint val="75000"/>
                </a:prstClr>
              </a:solidFill>
            </a:endParaRPr>
          </a:p>
        </p:txBody>
      </p:sp>
      <p:sp>
        <p:nvSpPr>
          <p:cNvPr id="8" name="Rectangle 7"/>
          <p:cNvSpPr/>
          <p:nvPr/>
        </p:nvSpPr>
        <p:spPr>
          <a:xfrm>
            <a:off x="0" y="5786439"/>
            <a:ext cx="9144000" cy="1071563"/>
          </a:xfrm>
          <a:prstGeom prst="rect">
            <a:avLst/>
          </a:prstGeom>
          <a:solidFill>
            <a:srgbClr val="FFFFFF"/>
          </a:solid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solidFill>
                <a:prstClr val="white"/>
              </a:solidFill>
            </a:endParaRPr>
          </a:p>
        </p:txBody>
      </p:sp>
      <p:sp>
        <p:nvSpPr>
          <p:cNvPr id="9" name="Date Placeholder 13"/>
          <p:cNvSpPr txBox="1">
            <a:spLocks/>
          </p:cNvSpPr>
          <p:nvPr/>
        </p:nvSpPr>
        <p:spPr>
          <a:xfrm>
            <a:off x="2" y="6492878"/>
            <a:ext cx="4276725" cy="365125"/>
          </a:xfrm>
          <a:prstGeom prst="rect">
            <a:avLst/>
          </a:prstGeom>
        </p:spPr>
        <p:txBody>
          <a:bodyPr anchor="b"/>
          <a:lstStyle>
            <a:lvl1pPr algn="l" eaLnBrk="1" latinLnBrk="0" hangingPunct="1">
              <a:defRPr kumimoji="0" sz="1000">
                <a:solidFill>
                  <a:schemeClr val="tx1">
                    <a:shade val="50000"/>
                  </a:schemeClr>
                </a:solidFill>
              </a:defRPr>
            </a:lvl1pPr>
          </a:lstStyle>
          <a:p>
            <a:pPr>
              <a:defRPr/>
            </a:pPr>
            <a:endParaRPr lang="en-GB" sz="1200" dirty="0" smtClean="0">
              <a:solidFill>
                <a:srgbClr val="B58D0B"/>
              </a:solidFill>
              <a:latin typeface="Arial Rounded MT Bold" pitchFamily="34" charset="0"/>
            </a:endParaRPr>
          </a:p>
          <a:p>
            <a:pPr>
              <a:defRPr/>
            </a:pPr>
            <a:endParaRPr lang="en-GB" sz="1000" dirty="0" smtClean="0">
              <a:solidFill>
                <a:srgbClr val="EEECE1">
                  <a:lumMod val="50000"/>
                </a:srgbClr>
              </a:solidFill>
            </a:endParaRPr>
          </a:p>
          <a:p>
            <a:pPr>
              <a:defRPr/>
            </a:pPr>
            <a:endParaRPr lang="en-GB" sz="1000" dirty="0">
              <a:solidFill>
                <a:srgbClr val="EEECE1">
                  <a:lumMod val="50000"/>
                </a:srgbClr>
              </a:solidFill>
            </a:endParaRPr>
          </a:p>
        </p:txBody>
      </p:sp>
      <p:sp>
        <p:nvSpPr>
          <p:cNvPr id="10" name="Slide Number Placeholder 22"/>
          <p:cNvSpPr txBox="1">
            <a:spLocks/>
          </p:cNvSpPr>
          <p:nvPr/>
        </p:nvSpPr>
        <p:spPr>
          <a:xfrm>
            <a:off x="7924800" y="6416678"/>
            <a:ext cx="762000" cy="365125"/>
          </a:xfrm>
          <a:prstGeom prst="rect">
            <a:avLst/>
          </a:prstGeom>
        </p:spPr>
        <p:txBody>
          <a:bodyPr lIns="0" rIns="0" anchor="b"/>
          <a:lstStyle>
            <a:lvl1pPr algn="r" eaLnBrk="1" latinLnBrk="0" hangingPunct="1">
              <a:defRPr kumimoji="0" sz="1200">
                <a:solidFill>
                  <a:schemeClr val="tx1">
                    <a:shade val="50000"/>
                  </a:schemeClr>
                </a:solidFill>
              </a:defRPr>
            </a:lvl1pPr>
          </a:lstStyle>
          <a:p>
            <a:pPr>
              <a:defRPr/>
            </a:pPr>
            <a:fld id="{B6BDF520-AA79-422F-87F2-4ED78819377A}" type="slidenum">
              <a:rPr lang="en-GB" sz="1200" smtClean="0">
                <a:solidFill>
                  <a:prstClr val="black">
                    <a:shade val="50000"/>
                  </a:prstClr>
                </a:solidFill>
              </a:rPr>
              <a:pPr>
                <a:defRPr/>
              </a:pPr>
              <a:t>‹#›</a:t>
            </a:fld>
            <a:endParaRPr lang="en-GB" sz="1200">
              <a:solidFill>
                <a:prstClr val="black">
                  <a:shade val="50000"/>
                </a:prstClr>
              </a:solidFill>
            </a:endParaRPr>
          </a:p>
        </p:txBody>
      </p:sp>
      <p:pic>
        <p:nvPicPr>
          <p:cNvPr id="1034" name="Picture 6" descr="logo_drafts v7 feb25.jpg"/>
          <p:cNvPicPr>
            <a:picLocks noChangeAspect="1"/>
          </p:cNvPicPr>
          <p:nvPr/>
        </p:nvPicPr>
        <p:blipFill>
          <a:blip r:embed="rId15" cstate="print"/>
          <a:srcRect l="7031" t="13235" r="67188" b="67068"/>
          <a:stretch>
            <a:fillRect/>
          </a:stretch>
        </p:blipFill>
        <p:spPr bwMode="auto">
          <a:xfrm>
            <a:off x="6786566" y="5786439"/>
            <a:ext cx="2357437" cy="1071563"/>
          </a:xfrm>
          <a:prstGeom prst="rect">
            <a:avLst/>
          </a:prstGeom>
          <a:noFill/>
          <a:ln w="9525">
            <a:noFill/>
            <a:miter lim="800000"/>
            <a:headEnd/>
            <a:tailEnd/>
          </a:ln>
        </p:spPr>
      </p:pic>
      <p:pic>
        <p:nvPicPr>
          <p:cNvPr id="1035" name="Picture 7" descr="C:\Users\Catherine\Pictures\OER Africa\SAIDE logo.jpg"/>
          <p:cNvPicPr>
            <a:picLocks noChangeAspect="1" noChangeArrowheads="1"/>
          </p:cNvPicPr>
          <p:nvPr/>
        </p:nvPicPr>
        <p:blipFill>
          <a:blip r:embed="rId16" cstate="print"/>
          <a:srcRect/>
          <a:stretch>
            <a:fillRect/>
          </a:stretch>
        </p:blipFill>
        <p:spPr bwMode="auto">
          <a:xfrm>
            <a:off x="228600" y="5943600"/>
            <a:ext cx="1905000" cy="838200"/>
          </a:xfrm>
          <a:prstGeom prst="rect">
            <a:avLst/>
          </a:prstGeom>
          <a:noFill/>
          <a:ln w="9525">
            <a:noFill/>
            <a:miter lim="800000"/>
            <a:headEnd/>
            <a:tailEnd/>
          </a:ln>
        </p:spPr>
      </p:pic>
    </p:spTree>
    <p:extLst>
      <p:ext uri="{BB962C8B-B14F-4D97-AF65-F5344CB8AC3E}">
        <p14:creationId xmlns:p14="http://schemas.microsoft.com/office/powerpoint/2010/main" val="3881427974"/>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 id="2147483674" r:id="rId13"/>
  </p:sldLayoutIdLst>
  <p:hf sldNum="0" hdr="0" ftr="0" dt="0"/>
  <p:txStyles>
    <p:titleStyle>
      <a:lvl1pPr algn="r" rtl="0" eaLnBrk="0" fontAlgn="base" hangingPunct="0">
        <a:spcBef>
          <a:spcPct val="0"/>
        </a:spcBef>
        <a:spcAft>
          <a:spcPct val="0"/>
        </a:spcAft>
        <a:defRPr sz="3600" kern="1200">
          <a:solidFill>
            <a:srgbClr val="F5801F"/>
          </a:solidFill>
          <a:effectLst>
            <a:outerShdw blurRad="38100" dist="38100" dir="2700000" algn="tl">
              <a:srgbClr val="000000">
                <a:alpha val="43137"/>
              </a:srgbClr>
            </a:outerShdw>
          </a:effectLst>
          <a:latin typeface="Arial Rounded MT Bold" pitchFamily="34" charset="0"/>
          <a:ea typeface="+mj-ea"/>
          <a:cs typeface="+mj-cs"/>
        </a:defRPr>
      </a:lvl1pPr>
      <a:lvl2pPr algn="r" rtl="0" eaLnBrk="0" fontAlgn="base" hangingPunct="0">
        <a:spcBef>
          <a:spcPct val="0"/>
        </a:spcBef>
        <a:spcAft>
          <a:spcPct val="0"/>
        </a:spcAft>
        <a:defRPr sz="3600">
          <a:solidFill>
            <a:srgbClr val="F5801F"/>
          </a:solidFill>
          <a:latin typeface="Arial Rounded MT Bold" pitchFamily="34" charset="0"/>
        </a:defRPr>
      </a:lvl2pPr>
      <a:lvl3pPr algn="r" rtl="0" eaLnBrk="0" fontAlgn="base" hangingPunct="0">
        <a:spcBef>
          <a:spcPct val="0"/>
        </a:spcBef>
        <a:spcAft>
          <a:spcPct val="0"/>
        </a:spcAft>
        <a:defRPr sz="3600">
          <a:solidFill>
            <a:srgbClr val="F5801F"/>
          </a:solidFill>
          <a:latin typeface="Arial Rounded MT Bold" pitchFamily="34" charset="0"/>
        </a:defRPr>
      </a:lvl3pPr>
      <a:lvl4pPr algn="r" rtl="0" eaLnBrk="0" fontAlgn="base" hangingPunct="0">
        <a:spcBef>
          <a:spcPct val="0"/>
        </a:spcBef>
        <a:spcAft>
          <a:spcPct val="0"/>
        </a:spcAft>
        <a:defRPr sz="3600">
          <a:solidFill>
            <a:srgbClr val="F5801F"/>
          </a:solidFill>
          <a:latin typeface="Arial Rounded MT Bold" pitchFamily="34" charset="0"/>
        </a:defRPr>
      </a:lvl4pPr>
      <a:lvl5pPr algn="r" rtl="0" eaLnBrk="0" fontAlgn="base" hangingPunct="0">
        <a:spcBef>
          <a:spcPct val="0"/>
        </a:spcBef>
        <a:spcAft>
          <a:spcPct val="0"/>
        </a:spcAft>
        <a:defRPr sz="3600">
          <a:solidFill>
            <a:srgbClr val="F5801F"/>
          </a:solidFill>
          <a:latin typeface="Arial Rounded MT Bold"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rgbClr val="573201"/>
          </a:solidFill>
          <a:latin typeface="Arial Rounded MT Bold" pitchFamily="34" charset="0"/>
          <a:ea typeface="+mn-ea"/>
          <a:cs typeface="+mn-cs"/>
        </a:defRPr>
      </a:lvl1pPr>
      <a:lvl2pPr marL="742950" indent="-285750" algn="l" rtl="0" eaLnBrk="0" fontAlgn="base" hangingPunct="0">
        <a:spcBef>
          <a:spcPct val="20000"/>
        </a:spcBef>
        <a:spcAft>
          <a:spcPct val="0"/>
        </a:spcAft>
        <a:buFont typeface="Arial" charset="0"/>
        <a:buChar char="–"/>
        <a:defRPr sz="2400" kern="1200">
          <a:solidFill>
            <a:srgbClr val="573201"/>
          </a:solidFill>
          <a:latin typeface="Arial Rounded MT Bold" pitchFamily="34" charset="0"/>
          <a:ea typeface="+mn-ea"/>
          <a:cs typeface="+mn-cs"/>
        </a:defRPr>
      </a:lvl2pPr>
      <a:lvl3pPr marL="1143000" indent="-228600" algn="l" rtl="0" eaLnBrk="0" fontAlgn="base" hangingPunct="0">
        <a:spcBef>
          <a:spcPct val="20000"/>
        </a:spcBef>
        <a:spcAft>
          <a:spcPct val="0"/>
        </a:spcAft>
        <a:buFont typeface="Arial" charset="0"/>
        <a:buChar char="•"/>
        <a:defRPr sz="2400" kern="1200">
          <a:solidFill>
            <a:srgbClr val="573201"/>
          </a:solidFill>
          <a:latin typeface="Arial Rounded MT Bold" pitchFamily="34" charset="0"/>
          <a:ea typeface="+mn-ea"/>
          <a:cs typeface="+mn-cs"/>
        </a:defRPr>
      </a:lvl3pPr>
      <a:lvl4pPr marL="1600200" indent="-228600" algn="l" rtl="0" eaLnBrk="0" fontAlgn="base" hangingPunct="0">
        <a:spcBef>
          <a:spcPct val="20000"/>
        </a:spcBef>
        <a:spcAft>
          <a:spcPct val="0"/>
        </a:spcAft>
        <a:buFont typeface="Arial" charset="0"/>
        <a:buChar char="–"/>
        <a:defRPr sz="2400" kern="1200">
          <a:solidFill>
            <a:srgbClr val="573201"/>
          </a:solidFill>
          <a:latin typeface="Arial Rounded MT Bold" pitchFamily="34" charset="0"/>
          <a:ea typeface="+mn-ea"/>
          <a:cs typeface="+mn-cs"/>
        </a:defRPr>
      </a:lvl4pPr>
      <a:lvl5pPr marL="2057400" indent="-228600" algn="l" rtl="0" eaLnBrk="0" fontAlgn="base" hangingPunct="0">
        <a:spcBef>
          <a:spcPct val="20000"/>
        </a:spcBef>
        <a:spcAft>
          <a:spcPct val="0"/>
        </a:spcAft>
        <a:buFont typeface="Arial" charset="0"/>
        <a:buChar char="»"/>
        <a:defRPr sz="2400" kern="1200">
          <a:solidFill>
            <a:srgbClr val="573201"/>
          </a:solidFill>
          <a:latin typeface="Arial Rounded MT Bold"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4.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2.xml"/><Relationship Id="rId1" Type="http://schemas.openxmlformats.org/officeDocument/2006/relationships/slideLayout" Target="../slideLayouts/slideLayout4.xml"/><Relationship Id="rId4" Type="http://schemas.openxmlformats.org/officeDocument/2006/relationships/image" Target="../media/image18.jpeg"/></Relationships>
</file>

<file path=ppt/slides/_rels/slide1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3.xml"/><Relationship Id="rId1" Type="http://schemas.openxmlformats.org/officeDocument/2006/relationships/slideLayout" Target="../slideLayouts/slideLayout4.xml"/><Relationship Id="rId5" Type="http://schemas.openxmlformats.org/officeDocument/2006/relationships/image" Target="../media/image20.jpeg"/><Relationship Id="rId4" Type="http://schemas.microsoft.com/office/2007/relationships/hdphoto" Target="../media/hdphoto1.wdp"/></Relationships>
</file>

<file path=ppt/slides/_rels/slide1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hyperlink" Target="mailto:catherine.ngugi@oerafrica.org" TargetMode="External"/><Relationship Id="rId2" Type="http://schemas.openxmlformats.org/officeDocument/2006/relationships/notesSlide" Target="../notesSlides/notesSlide21.xml"/><Relationship Id="rId1" Type="http://schemas.openxmlformats.org/officeDocument/2006/relationships/slideLayout" Target="../slideLayouts/slideLayout3.xml"/><Relationship Id="rId4" Type="http://schemas.openxmlformats.org/officeDocument/2006/relationships/hyperlink" Target="mailto:Catherine.Ngugi@gmail.com" TargetMode="External"/></Relationships>
</file>

<file path=ppt/slides/_rels/slide3.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6.xml"/><Relationship Id="rId6" Type="http://schemas.openxmlformats.org/officeDocument/2006/relationships/image" Target="../media/image7.png"/><Relationship Id="rId5" Type="http://schemas.openxmlformats.org/officeDocument/2006/relationships/image" Target="../media/image6.jpeg"/><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5.jpeg"/></Relationships>
</file>

<file path=ppt/slides/_rels/slide9.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Group 24"/>
          <p:cNvGrpSpPr>
            <a:grpSpLocks/>
          </p:cNvGrpSpPr>
          <p:nvPr/>
        </p:nvGrpSpPr>
        <p:grpSpPr bwMode="auto">
          <a:xfrm>
            <a:off x="-324544" y="-1491547"/>
            <a:ext cx="3960440" cy="5208579"/>
            <a:chOff x="642910" y="642918"/>
            <a:chExt cx="3633814" cy="3733824"/>
          </a:xfrm>
          <a:gradFill flip="none" rotWithShape="1">
            <a:gsLst>
              <a:gs pos="0">
                <a:srgbClr val="573301"/>
              </a:gs>
              <a:gs pos="50000">
                <a:schemeClr val="accent3">
                  <a:lumMod val="75000"/>
                </a:schemeClr>
              </a:gs>
              <a:gs pos="100000">
                <a:schemeClr val="accent1">
                  <a:tint val="23500"/>
                  <a:satMod val="160000"/>
                </a:schemeClr>
              </a:gs>
            </a:gsLst>
            <a:lin ang="10800000" scaled="1"/>
            <a:tileRect/>
          </a:gradFill>
          <a:effectLst/>
          <a:scene3d>
            <a:camera prst="perspectiveFront" fov="2700000">
              <a:rot lat="19086000" lon="19067999" rev="3108000"/>
            </a:camera>
            <a:lightRig rig="threePt" dir="t">
              <a:rot lat="0" lon="0" rev="0"/>
            </a:lightRig>
          </a:scene3d>
        </p:grpSpPr>
        <p:sp>
          <p:nvSpPr>
            <p:cNvPr id="18" name="Oval 17"/>
            <p:cNvSpPr/>
            <p:nvPr/>
          </p:nvSpPr>
          <p:spPr>
            <a:xfrm>
              <a:off x="642910" y="642918"/>
              <a:ext cx="2143140" cy="2143140"/>
            </a:xfrm>
            <a:prstGeom prst="ellipse">
              <a:avLst/>
            </a:prstGeom>
            <a:solidFill>
              <a:srgbClr val="B38C0B"/>
            </a:solidFill>
            <a:ln w="34925" cmpd="dbl">
              <a:solidFill>
                <a:srgbClr val="FFFFFF"/>
              </a:solidFill>
            </a:ln>
            <a:effectLst>
              <a:outerShdw blurRad="317500" dir="2700000" algn="ctr">
                <a:srgbClr val="000000">
                  <a:alpha val="43000"/>
                </a:srgbClr>
              </a:outerShdw>
              <a:softEdge rad="12700"/>
            </a:effectLst>
            <a:sp3d extrusionH="38100" prstMaterial="clear">
              <a:bevelT w="260350" h="50800" prst="softRound"/>
              <a:bevelB prst="softRoun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solidFill>
                  <a:srgbClr val="B58D0B"/>
                </a:solidFill>
              </a:endParaRPr>
            </a:p>
          </p:txBody>
        </p:sp>
        <p:sp>
          <p:nvSpPr>
            <p:cNvPr id="19" name="Oval 18"/>
            <p:cNvSpPr/>
            <p:nvPr/>
          </p:nvSpPr>
          <p:spPr>
            <a:xfrm>
              <a:off x="2428860" y="3500438"/>
              <a:ext cx="838208" cy="876304"/>
            </a:xfrm>
            <a:prstGeom prst="ellipse">
              <a:avLst/>
            </a:prstGeom>
            <a:solidFill>
              <a:srgbClr val="F58320"/>
            </a:solidFill>
            <a:ln w="34925" cmpd="dbl">
              <a:solidFill>
                <a:srgbClr val="FFFFFF"/>
              </a:solidFill>
            </a:ln>
            <a:effectLst>
              <a:outerShdw blurRad="317500" dir="2700000" algn="ctr">
                <a:srgbClr val="000000">
                  <a:alpha val="43000"/>
                </a:srgbClr>
              </a:outerShdw>
            </a:effectLst>
            <a:sp3d extrusionH="38100" prstMaterial="clear">
              <a:bevelT w="260350" h="50800" prst="softRound"/>
              <a:bevelB prst="softRoun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solidFill>
                  <a:srgbClr val="B58D0B"/>
                </a:solidFill>
              </a:endParaRPr>
            </a:p>
          </p:txBody>
        </p:sp>
        <p:sp>
          <p:nvSpPr>
            <p:cNvPr id="20" name="Oval 19"/>
            <p:cNvSpPr/>
            <p:nvPr/>
          </p:nvSpPr>
          <p:spPr>
            <a:xfrm>
              <a:off x="2928926" y="2214554"/>
              <a:ext cx="838208" cy="876304"/>
            </a:xfrm>
            <a:prstGeom prst="ellipse">
              <a:avLst/>
            </a:prstGeom>
            <a:solidFill>
              <a:srgbClr val="ADA313"/>
            </a:solidFill>
            <a:ln w="34925" cmpd="dbl">
              <a:solidFill>
                <a:srgbClr val="FFFFFF"/>
              </a:solidFill>
            </a:ln>
            <a:effectLst>
              <a:outerShdw blurRad="317500" dir="2700000" algn="ctr">
                <a:srgbClr val="000000">
                  <a:alpha val="43000"/>
                </a:srgbClr>
              </a:outerShdw>
            </a:effectLst>
            <a:sp3d extrusionH="38100" prstMaterial="clear">
              <a:bevelT w="260350" h="50800" prst="softRound"/>
              <a:bevelB prst="softRoun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solidFill>
                  <a:srgbClr val="B58D0B"/>
                </a:solidFill>
              </a:endParaRPr>
            </a:p>
          </p:txBody>
        </p:sp>
        <p:sp>
          <p:nvSpPr>
            <p:cNvPr id="21" name="Oval 20"/>
            <p:cNvSpPr/>
            <p:nvPr/>
          </p:nvSpPr>
          <p:spPr>
            <a:xfrm>
              <a:off x="2428860" y="2786058"/>
              <a:ext cx="571504" cy="528638"/>
            </a:xfrm>
            <a:prstGeom prst="ellipse">
              <a:avLst/>
            </a:prstGeom>
            <a:grpFill/>
            <a:ln w="34925" cmpd="dbl">
              <a:solidFill>
                <a:srgbClr val="FFFFFF"/>
              </a:solidFill>
            </a:ln>
            <a:effectLst>
              <a:outerShdw blurRad="317500" dir="2700000" algn="ctr">
                <a:srgbClr val="000000">
                  <a:alpha val="43000"/>
                </a:srgbClr>
              </a:outerShdw>
            </a:effectLst>
            <a:sp3d extrusionH="38100" prstMaterial="clear">
              <a:bevelT w="260350" h="50800" prst="softRound"/>
              <a:bevelB prst="softRoun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solidFill>
                  <a:srgbClr val="B58D0B"/>
                </a:solidFill>
              </a:endParaRPr>
            </a:p>
          </p:txBody>
        </p:sp>
        <p:sp>
          <p:nvSpPr>
            <p:cNvPr id="22" name="Oval 21"/>
            <p:cNvSpPr/>
            <p:nvPr/>
          </p:nvSpPr>
          <p:spPr>
            <a:xfrm>
              <a:off x="3929058" y="1928802"/>
              <a:ext cx="347666" cy="385762"/>
            </a:xfrm>
            <a:prstGeom prst="ellipse">
              <a:avLst/>
            </a:prstGeom>
            <a:solidFill>
              <a:srgbClr val="ADA313"/>
            </a:solidFill>
            <a:ln w="34925" cmpd="dbl">
              <a:solidFill>
                <a:srgbClr val="FFFFFF"/>
              </a:solidFill>
            </a:ln>
            <a:effectLst>
              <a:outerShdw blurRad="317500" dir="2700000" algn="ctr">
                <a:srgbClr val="000000">
                  <a:alpha val="43000"/>
                </a:srgbClr>
              </a:outerShdw>
            </a:effectLst>
            <a:sp3d extrusionH="38100" prstMaterial="clear">
              <a:bevelT w="260350" h="50800" prst="softRound"/>
              <a:bevelB prst="softRoun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dirty="0">
                <a:solidFill>
                  <a:srgbClr val="F58320"/>
                </a:solidFill>
              </a:endParaRPr>
            </a:p>
          </p:txBody>
        </p:sp>
        <p:sp>
          <p:nvSpPr>
            <p:cNvPr id="23" name="Oval 22"/>
            <p:cNvSpPr/>
            <p:nvPr/>
          </p:nvSpPr>
          <p:spPr>
            <a:xfrm>
              <a:off x="3143240" y="3214686"/>
              <a:ext cx="347666" cy="385762"/>
            </a:xfrm>
            <a:prstGeom prst="ellipse">
              <a:avLst/>
            </a:prstGeom>
            <a:solidFill>
              <a:srgbClr val="ADA313"/>
            </a:solidFill>
            <a:ln w="34925" cmpd="dbl">
              <a:solidFill>
                <a:srgbClr val="FFFFFF"/>
              </a:solidFill>
            </a:ln>
            <a:effectLst>
              <a:outerShdw blurRad="317500" dir="2700000" algn="ctr">
                <a:srgbClr val="000000">
                  <a:alpha val="43000"/>
                </a:srgbClr>
              </a:outerShdw>
            </a:effectLst>
            <a:sp3d extrusionH="38100" prstMaterial="clear">
              <a:bevelT w="260350" h="50800" prst="softRound"/>
              <a:bevelB prst="softRoun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solidFill>
                  <a:srgbClr val="B58D0B"/>
                </a:solidFill>
              </a:endParaRPr>
            </a:p>
          </p:txBody>
        </p:sp>
        <p:sp>
          <p:nvSpPr>
            <p:cNvPr id="24" name="Oval 23"/>
            <p:cNvSpPr/>
            <p:nvPr/>
          </p:nvSpPr>
          <p:spPr>
            <a:xfrm>
              <a:off x="2786050" y="1071546"/>
              <a:ext cx="347666" cy="385762"/>
            </a:xfrm>
            <a:prstGeom prst="ellipse">
              <a:avLst/>
            </a:prstGeom>
            <a:solidFill>
              <a:srgbClr val="ADA313"/>
            </a:solidFill>
            <a:ln w="34925" cmpd="dbl">
              <a:solidFill>
                <a:srgbClr val="FFFFFF"/>
              </a:solidFill>
            </a:ln>
            <a:effectLst>
              <a:outerShdw blurRad="317500" dir="2700000" algn="ctr">
                <a:srgbClr val="000000">
                  <a:alpha val="43000"/>
                </a:srgbClr>
              </a:outerShdw>
            </a:effectLst>
            <a:sp3d extrusionH="38100" prstMaterial="clear">
              <a:bevelT w="260350" h="50800" prst="softRound"/>
              <a:bevelB prst="softRoun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solidFill>
                  <a:srgbClr val="B58D0B"/>
                </a:solidFill>
              </a:endParaRPr>
            </a:p>
          </p:txBody>
        </p:sp>
        <p:sp>
          <p:nvSpPr>
            <p:cNvPr id="25" name="Oval 24"/>
            <p:cNvSpPr/>
            <p:nvPr/>
          </p:nvSpPr>
          <p:spPr>
            <a:xfrm>
              <a:off x="2071670" y="3214686"/>
              <a:ext cx="347666" cy="385762"/>
            </a:xfrm>
            <a:prstGeom prst="ellipse">
              <a:avLst/>
            </a:prstGeom>
            <a:solidFill>
              <a:srgbClr val="ADA313"/>
            </a:solidFill>
            <a:ln w="34925" cmpd="dbl">
              <a:solidFill>
                <a:srgbClr val="FFFFFF"/>
              </a:solidFill>
            </a:ln>
            <a:effectLst>
              <a:outerShdw blurRad="317500" dir="2700000" algn="ctr">
                <a:srgbClr val="000000">
                  <a:alpha val="43000"/>
                </a:srgbClr>
              </a:outerShdw>
            </a:effectLst>
            <a:sp3d extrusionH="38100" prstMaterial="clear">
              <a:bevelT w="260350" h="50800" prst="softRound"/>
              <a:bevelB prst="softRoun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solidFill>
                  <a:srgbClr val="B58D0B"/>
                </a:solidFill>
              </a:endParaRPr>
            </a:p>
          </p:txBody>
        </p:sp>
        <p:sp>
          <p:nvSpPr>
            <p:cNvPr id="26" name="Oval 25"/>
            <p:cNvSpPr/>
            <p:nvPr/>
          </p:nvSpPr>
          <p:spPr>
            <a:xfrm>
              <a:off x="2928926" y="1643050"/>
              <a:ext cx="571504" cy="528638"/>
            </a:xfrm>
            <a:prstGeom prst="ellipse">
              <a:avLst/>
            </a:prstGeom>
            <a:solidFill>
              <a:srgbClr val="F58320"/>
            </a:solidFill>
            <a:ln w="34925" cmpd="dbl">
              <a:solidFill>
                <a:srgbClr val="FFFFFF"/>
              </a:solidFill>
            </a:ln>
            <a:effectLst>
              <a:outerShdw blurRad="317500" dir="2700000" algn="ctr">
                <a:srgbClr val="000000">
                  <a:alpha val="43000"/>
                </a:srgbClr>
              </a:outerShdw>
            </a:effectLst>
            <a:sp3d extrusionH="38100" prstMaterial="clear">
              <a:bevelT w="260350" h="50800" prst="softRound"/>
              <a:bevelB prst="softRoun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solidFill>
                  <a:srgbClr val="B58D0B"/>
                </a:solidFill>
              </a:endParaRPr>
            </a:p>
          </p:txBody>
        </p:sp>
      </p:grpSp>
      <p:sp>
        <p:nvSpPr>
          <p:cNvPr id="28" name="Title 27"/>
          <p:cNvSpPr>
            <a:spLocks noGrp="1"/>
          </p:cNvSpPr>
          <p:nvPr>
            <p:ph type="title"/>
          </p:nvPr>
        </p:nvSpPr>
        <p:spPr>
          <a:xfrm>
            <a:off x="539552" y="2931023"/>
            <a:ext cx="8208912" cy="1362075"/>
          </a:xfrm>
        </p:spPr>
        <p:txBody>
          <a:bodyPr/>
          <a:lstStyle/>
          <a:p>
            <a:pPr algn="ctr" eaLnBrk="1" hangingPunct="1"/>
            <a:r>
              <a:rPr lang="en-GB" sz="4400" b="0" cap="none" dirty="0" smtClean="0">
                <a:solidFill>
                  <a:prstClr val="black"/>
                </a:solidFill>
                <a:effectLst/>
                <a:latin typeface="Calibri"/>
              </a:rPr>
              <a:t>OER as a tool for empowerment</a:t>
            </a:r>
            <a:endParaRPr lang="en-GB" sz="4400" dirty="0">
              <a:solidFill>
                <a:schemeClr val="tx1"/>
              </a:solidFill>
              <a:latin typeface="+mj-lt"/>
            </a:endParaRPr>
          </a:p>
        </p:txBody>
      </p:sp>
      <p:sp>
        <p:nvSpPr>
          <p:cNvPr id="29" name="Subtitle 2"/>
          <p:cNvSpPr txBox="1">
            <a:spLocks/>
          </p:cNvSpPr>
          <p:nvPr/>
        </p:nvSpPr>
        <p:spPr bwMode="auto">
          <a:xfrm>
            <a:off x="250827" y="4581128"/>
            <a:ext cx="8785225" cy="7555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eaLnBrk="0" fontAlgn="base" hangingPunct="0">
              <a:spcBef>
                <a:spcPct val="0"/>
              </a:spcBef>
              <a:spcAft>
                <a:spcPct val="0"/>
              </a:spcAft>
              <a:defRPr>
                <a:solidFill>
                  <a:schemeClr val="tx1"/>
                </a:solidFill>
                <a:latin typeface="Calibri" pitchFamily="34" charset="0"/>
              </a:defRPr>
            </a:lvl6pPr>
            <a:lvl7pPr marL="2971800" indent="-228600" eaLnBrk="0" fontAlgn="base" hangingPunct="0">
              <a:spcBef>
                <a:spcPct val="0"/>
              </a:spcBef>
              <a:spcAft>
                <a:spcPct val="0"/>
              </a:spcAft>
              <a:defRPr>
                <a:solidFill>
                  <a:schemeClr val="tx1"/>
                </a:solidFill>
                <a:latin typeface="Calibri" pitchFamily="34" charset="0"/>
              </a:defRPr>
            </a:lvl7pPr>
            <a:lvl8pPr marL="3429000" indent="-228600" eaLnBrk="0" fontAlgn="base" hangingPunct="0">
              <a:spcBef>
                <a:spcPct val="0"/>
              </a:spcBef>
              <a:spcAft>
                <a:spcPct val="0"/>
              </a:spcAft>
              <a:defRPr>
                <a:solidFill>
                  <a:schemeClr val="tx1"/>
                </a:solidFill>
                <a:latin typeface="Calibri" pitchFamily="34" charset="0"/>
              </a:defRPr>
            </a:lvl8pPr>
            <a:lvl9pPr marL="3886200" indent="-228600" eaLnBrk="0" fontAlgn="base" hangingPunct="0">
              <a:spcBef>
                <a:spcPct val="0"/>
              </a:spcBef>
              <a:spcAft>
                <a:spcPct val="0"/>
              </a:spcAft>
              <a:defRPr>
                <a:solidFill>
                  <a:schemeClr val="tx1"/>
                </a:solidFill>
                <a:latin typeface="Calibri" pitchFamily="34" charset="0"/>
              </a:defRPr>
            </a:lvl9pPr>
          </a:lstStyle>
          <a:p>
            <a:pPr algn="r">
              <a:spcBef>
                <a:spcPct val="20000"/>
              </a:spcBef>
            </a:pPr>
            <a:r>
              <a:rPr lang="en-GB" altLang="en-US" sz="2000" b="1" dirty="0" smtClean="0">
                <a:solidFill>
                  <a:srgbClr val="573201"/>
                </a:solidFill>
              </a:rPr>
              <a:t>UCT Open Access Symposium 2016</a:t>
            </a:r>
          </a:p>
          <a:p>
            <a:pPr algn="r">
              <a:spcBef>
                <a:spcPct val="20000"/>
              </a:spcBef>
            </a:pPr>
            <a:r>
              <a:rPr lang="en-GB" altLang="en-US" sz="2000" b="1" dirty="0">
                <a:solidFill>
                  <a:srgbClr val="573201"/>
                </a:solidFill>
              </a:rPr>
              <a:t>Cape Town, South </a:t>
            </a:r>
            <a:r>
              <a:rPr lang="en-GB" altLang="en-US" sz="2000" b="1" dirty="0" smtClean="0">
                <a:solidFill>
                  <a:srgbClr val="573201"/>
                </a:solidFill>
              </a:rPr>
              <a:t>Africa, 4-9 December</a:t>
            </a:r>
            <a:endParaRPr lang="en-GB" altLang="en-US" sz="2000" b="1" dirty="0">
              <a:solidFill>
                <a:srgbClr val="573201"/>
              </a:solidFill>
            </a:endParaRPr>
          </a:p>
        </p:txBody>
      </p:sp>
      <p:sp>
        <p:nvSpPr>
          <p:cNvPr id="15" name="Subtitle 2"/>
          <p:cNvSpPr txBox="1">
            <a:spLocks/>
          </p:cNvSpPr>
          <p:nvPr/>
        </p:nvSpPr>
        <p:spPr>
          <a:xfrm>
            <a:off x="1371600" y="3692624"/>
            <a:ext cx="6400800" cy="1752600"/>
          </a:xfrm>
          <a:prstGeom prst="rect">
            <a:avLst/>
          </a:prstGeom>
        </p:spPr>
        <p:txBody>
          <a:bodyPr vert="horz" lIns="91440" tIns="45720" rIns="91440" bIns="45720" rtlCol="0">
            <a:norm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defRPr/>
            </a:pPr>
            <a:r>
              <a:rPr lang="en-GB" dirty="0" smtClean="0">
                <a:solidFill>
                  <a:sysClr val="windowText" lastClr="000000">
                    <a:tint val="75000"/>
                  </a:sysClr>
                </a:solidFill>
                <a:latin typeface="Calibri"/>
              </a:rPr>
              <a:t>Some experiences from </a:t>
            </a:r>
            <a:r>
              <a:rPr lang="en-GB" i="1" dirty="0" smtClean="0">
                <a:solidFill>
                  <a:sysClr val="windowText" lastClr="000000">
                    <a:tint val="75000"/>
                  </a:sysClr>
                </a:solidFill>
                <a:latin typeface="Calibri"/>
              </a:rPr>
              <a:t>OER Africa</a:t>
            </a:r>
            <a:endParaRPr lang="en-GB" i="1" dirty="0">
              <a:solidFill>
                <a:sysClr val="windowText" lastClr="000000">
                  <a:tint val="75000"/>
                </a:sysClr>
              </a:solidFill>
              <a:latin typeface="Calibri"/>
            </a:endParaRPr>
          </a:p>
        </p:txBody>
      </p:sp>
    </p:spTree>
    <p:extLst>
      <p:ext uri="{BB962C8B-B14F-4D97-AF65-F5344CB8AC3E}">
        <p14:creationId xmlns:p14="http://schemas.microsoft.com/office/powerpoint/2010/main" val="226125575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97768"/>
            <a:ext cx="8229600" cy="1143000"/>
          </a:xfrm>
        </p:spPr>
        <p:txBody>
          <a:bodyPr>
            <a:normAutofit fontScale="90000"/>
          </a:bodyPr>
          <a:lstStyle/>
          <a:p>
            <a:r>
              <a:rPr lang="en-GB" dirty="0" smtClean="0"/>
              <a:t>What are we learning about OER &amp; pedagogy?</a:t>
            </a:r>
            <a:endParaRPr lang="en-GB" dirty="0"/>
          </a:p>
        </p:txBody>
      </p:sp>
      <p:sp>
        <p:nvSpPr>
          <p:cNvPr id="3" name="Content Placeholder 2"/>
          <p:cNvSpPr>
            <a:spLocks noGrp="1"/>
          </p:cNvSpPr>
          <p:nvPr>
            <p:ph idx="1"/>
          </p:nvPr>
        </p:nvSpPr>
        <p:spPr>
          <a:xfrm>
            <a:off x="457200" y="1456187"/>
            <a:ext cx="8229600" cy="4781127"/>
          </a:xfrm>
        </p:spPr>
        <p:txBody>
          <a:bodyPr>
            <a:noAutofit/>
          </a:bodyPr>
          <a:lstStyle/>
          <a:p>
            <a:pPr>
              <a:spcBef>
                <a:spcPts val="600"/>
              </a:spcBef>
            </a:pPr>
            <a:r>
              <a:rPr lang="en-GB" sz="2000" b="1" dirty="0"/>
              <a:t>Interactive</a:t>
            </a:r>
            <a:r>
              <a:rPr lang="en-GB" sz="2000" dirty="0"/>
              <a:t> teaching and learning materials considered a qualitatively positive development and OER viewed as an enabler to such improved quality. </a:t>
            </a:r>
          </a:p>
          <a:p>
            <a:pPr>
              <a:spcBef>
                <a:spcPts val="900"/>
              </a:spcBef>
            </a:pPr>
            <a:r>
              <a:rPr lang="en-GB" sz="2000" dirty="0"/>
              <a:t>In some instances, scarcity of topical resources (due to their high cost) meant that making readily available to students </a:t>
            </a:r>
            <a:r>
              <a:rPr lang="en-GB" sz="2000" b="1" i="1" dirty="0"/>
              <a:t>any</a:t>
            </a:r>
            <a:r>
              <a:rPr lang="en-GB" sz="2000" b="1" dirty="0"/>
              <a:t> well-presented learning materials </a:t>
            </a:r>
            <a:r>
              <a:rPr lang="en-GB" sz="2000" dirty="0"/>
              <a:t>was also deemed a marker of quality</a:t>
            </a:r>
          </a:p>
          <a:p>
            <a:pPr marL="0" indent="0">
              <a:spcBef>
                <a:spcPts val="900"/>
              </a:spcBef>
              <a:buNone/>
            </a:pPr>
            <a:r>
              <a:rPr lang="en-GB" sz="2000" dirty="0" smtClean="0"/>
              <a:t>Such </a:t>
            </a:r>
            <a:r>
              <a:rPr lang="en-GB" sz="2000" dirty="0"/>
              <a:t>perceptions of pedagogy suggest that, for many academics, the mere application of OER and / or ICT, is deemed a marker of improved teaching and learning. </a:t>
            </a:r>
            <a:endParaRPr lang="en-GB" sz="2000" dirty="0" smtClean="0"/>
          </a:p>
          <a:p>
            <a:pPr marL="0" indent="0">
              <a:spcBef>
                <a:spcPts val="900"/>
              </a:spcBef>
              <a:buNone/>
            </a:pPr>
            <a:endParaRPr lang="en-GB" sz="2000" dirty="0"/>
          </a:p>
          <a:p>
            <a:pPr>
              <a:spcBef>
                <a:spcPts val="900"/>
              </a:spcBef>
            </a:pPr>
            <a:r>
              <a:rPr lang="en-GB" sz="2000" b="1" dirty="0" smtClean="0"/>
              <a:t>OER </a:t>
            </a:r>
            <a:r>
              <a:rPr lang="en-GB" sz="2000" b="1" dirty="0"/>
              <a:t>Concept </a:t>
            </a:r>
            <a:r>
              <a:rPr lang="en-GB" sz="2000" dirty="0"/>
              <a:t>and its potential for improving teaching and learning, not widely understood</a:t>
            </a:r>
          </a:p>
          <a:p>
            <a:pPr>
              <a:spcBef>
                <a:spcPts val="900"/>
              </a:spcBef>
            </a:pPr>
            <a:r>
              <a:rPr lang="en-GB" sz="2000" dirty="0" smtClean="0"/>
              <a:t>OER </a:t>
            </a:r>
            <a:r>
              <a:rPr lang="en-GB" sz="2000" dirty="0"/>
              <a:t>Africa-led </a:t>
            </a:r>
            <a:r>
              <a:rPr lang="en-GB" sz="2000" b="1" dirty="0"/>
              <a:t>workshops</a:t>
            </a:r>
            <a:r>
              <a:rPr lang="en-GB" sz="2000" dirty="0"/>
              <a:t> and project partners’ </a:t>
            </a:r>
            <a:r>
              <a:rPr lang="en-GB" sz="2000" b="1" dirty="0"/>
              <a:t>need</a:t>
            </a:r>
            <a:r>
              <a:rPr lang="en-GB" sz="2000" dirty="0"/>
              <a:t> </a:t>
            </a:r>
            <a:r>
              <a:rPr lang="en-GB" sz="2000" dirty="0" smtClean="0"/>
              <a:t>for relevant </a:t>
            </a:r>
            <a:r>
              <a:rPr lang="en-GB" sz="2000" dirty="0"/>
              <a:t>OER and ICT </a:t>
            </a:r>
            <a:r>
              <a:rPr lang="en-GB" sz="2000" dirty="0" smtClean="0"/>
              <a:t>have </a:t>
            </a:r>
            <a:r>
              <a:rPr lang="en-GB" sz="2000" dirty="0"/>
              <a:t>facilitated </a:t>
            </a:r>
            <a:r>
              <a:rPr lang="en-GB" sz="2000" b="1" dirty="0"/>
              <a:t>discussions about how they might transform teaching and learning</a:t>
            </a:r>
            <a:r>
              <a:rPr lang="en-GB" sz="2000" dirty="0"/>
              <a:t>.</a:t>
            </a:r>
          </a:p>
        </p:txBody>
      </p:sp>
    </p:spTree>
    <p:extLst>
      <p:ext uri="{BB962C8B-B14F-4D97-AF65-F5344CB8AC3E}">
        <p14:creationId xmlns:p14="http://schemas.microsoft.com/office/powerpoint/2010/main" val="2893397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GB" sz="3600" dirty="0"/>
              <a:t>What </a:t>
            </a:r>
            <a:r>
              <a:rPr lang="en-GB" sz="3600" dirty="0" smtClean="0"/>
              <a:t>are we learning about pedagogy</a:t>
            </a:r>
            <a:r>
              <a:rPr lang="en-GB" sz="3600" dirty="0" smtClean="0"/>
              <a:t>, OER &amp; </a:t>
            </a:r>
            <a:r>
              <a:rPr lang="en-GB" sz="3600" dirty="0" smtClean="0"/>
              <a:t>quality</a:t>
            </a:r>
            <a:r>
              <a:rPr lang="en-GB" sz="3600" dirty="0" smtClean="0"/>
              <a:t>?</a:t>
            </a:r>
            <a:endParaRPr lang="en-GB" sz="3600" dirty="0"/>
          </a:p>
        </p:txBody>
      </p:sp>
      <p:sp>
        <p:nvSpPr>
          <p:cNvPr id="3" name="Content Placeholder 2"/>
          <p:cNvSpPr>
            <a:spLocks noGrp="1"/>
          </p:cNvSpPr>
          <p:nvPr>
            <p:ph sz="half" idx="1"/>
          </p:nvPr>
        </p:nvSpPr>
        <p:spPr>
          <a:xfrm>
            <a:off x="457200" y="2143399"/>
            <a:ext cx="4038600" cy="4525963"/>
          </a:xfrm>
        </p:spPr>
        <p:txBody>
          <a:bodyPr>
            <a:noAutofit/>
          </a:bodyPr>
          <a:lstStyle/>
          <a:p>
            <a:pPr>
              <a:spcBef>
                <a:spcPts val="600"/>
              </a:spcBef>
            </a:pPr>
            <a:r>
              <a:rPr lang="en-GB" sz="2000" dirty="0"/>
              <a:t>Growing sense that judicious use of OER can help to improve the quality of courses, </a:t>
            </a:r>
          </a:p>
          <a:p>
            <a:pPr lvl="1">
              <a:spcBef>
                <a:spcPts val="600"/>
              </a:spcBef>
            </a:pPr>
            <a:r>
              <a:rPr lang="en-GB" sz="1700" dirty="0"/>
              <a:t>e.g. in the development of the capacity of CTL support staff to harness OER as part of the course design activities they undertake with UFS academics</a:t>
            </a:r>
          </a:p>
          <a:p>
            <a:pPr>
              <a:spcBef>
                <a:spcPts val="600"/>
              </a:spcBef>
            </a:pPr>
            <a:endParaRPr lang="en-GB" sz="2000" dirty="0"/>
          </a:p>
          <a:p>
            <a:pPr>
              <a:spcBef>
                <a:spcPts val="600"/>
              </a:spcBef>
            </a:pPr>
            <a:r>
              <a:rPr lang="en-GB" sz="2000" dirty="0" smtClean="0"/>
              <a:t>OER &amp; ICT deployed to </a:t>
            </a:r>
            <a:r>
              <a:rPr lang="en-GB" sz="2000" dirty="0"/>
              <a:t>contain the </a:t>
            </a:r>
            <a:r>
              <a:rPr lang="en-GB" sz="2000" dirty="0">
                <a:effectLst>
                  <a:outerShdw blurRad="38100" dist="38100" dir="2700000" algn="tl">
                    <a:srgbClr val="000000">
                      <a:alpha val="43137"/>
                    </a:srgbClr>
                  </a:outerShdw>
                </a:effectLst>
              </a:rPr>
              <a:t>costs</a:t>
            </a:r>
            <a:r>
              <a:rPr lang="en-GB" sz="2000" dirty="0"/>
              <a:t> of course materials design and/or to save</a:t>
            </a:r>
            <a:r>
              <a:rPr lang="en-GB" sz="2000" dirty="0">
                <a:effectLst>
                  <a:outerShdw blurRad="38100" dist="38100" dir="2700000" algn="tl">
                    <a:srgbClr val="000000">
                      <a:alpha val="43137"/>
                    </a:srgbClr>
                  </a:outerShdw>
                </a:effectLst>
              </a:rPr>
              <a:t> time </a:t>
            </a:r>
            <a:r>
              <a:rPr lang="en-GB" sz="2000" dirty="0"/>
              <a:t>spent on content development. </a:t>
            </a:r>
          </a:p>
        </p:txBody>
      </p:sp>
      <p:sp>
        <p:nvSpPr>
          <p:cNvPr id="4" name="Content Placeholder 3"/>
          <p:cNvSpPr>
            <a:spLocks noGrp="1"/>
          </p:cNvSpPr>
          <p:nvPr>
            <p:ph sz="half" idx="2"/>
          </p:nvPr>
        </p:nvSpPr>
        <p:spPr>
          <a:xfrm>
            <a:off x="4648200" y="2063782"/>
            <a:ext cx="4038600" cy="4853135"/>
          </a:xfrm>
        </p:spPr>
        <p:txBody>
          <a:bodyPr>
            <a:noAutofit/>
          </a:bodyPr>
          <a:lstStyle/>
          <a:p>
            <a:pPr>
              <a:spcBef>
                <a:spcPts val="600"/>
              </a:spcBef>
            </a:pPr>
            <a:endParaRPr lang="en-GB" sz="2000" dirty="0"/>
          </a:p>
          <a:p>
            <a:pPr>
              <a:spcBef>
                <a:spcPts val="600"/>
              </a:spcBef>
            </a:pPr>
            <a:endParaRPr lang="en-GB" sz="2000" dirty="0"/>
          </a:p>
          <a:p>
            <a:pPr>
              <a:spcBef>
                <a:spcPts val="600"/>
              </a:spcBef>
            </a:pPr>
            <a:r>
              <a:rPr lang="en-GB" sz="2000" dirty="0"/>
              <a:t>Iterative process of course design completion, licensing, piloting, use and review of materials, necessary to demonstrate efficacy of innovation</a:t>
            </a:r>
          </a:p>
        </p:txBody>
      </p:sp>
    </p:spTree>
    <p:extLst>
      <p:ext uri="{BB962C8B-B14F-4D97-AF65-F5344CB8AC3E}">
        <p14:creationId xmlns:p14="http://schemas.microsoft.com/office/powerpoint/2010/main" val="50766084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fade">
                                      <p:cBhvr>
                                        <p:cTn id="15" dur="500"/>
                                        <p:tgtEl>
                                          <p:spTgt spid="3">
                                            <p:txEl>
                                              <p:pRg st="3" end="3"/>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4">
                                            <p:txEl>
                                              <p:pRg st="2" end="2"/>
                                            </p:txEl>
                                          </p:spTgt>
                                        </p:tgtEl>
                                        <p:attrNameLst>
                                          <p:attrName>style.visibility</p:attrName>
                                        </p:attrNameLst>
                                      </p:cBhvr>
                                      <p:to>
                                        <p:strVal val="visible"/>
                                      </p:to>
                                    </p:set>
                                    <p:animEffect transition="in" filter="fade">
                                      <p:cBhvr>
                                        <p:cTn id="20" dur="5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6" name="Picture 6" descr="Image result for digital Afric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20047991">
            <a:off x="3406615" y="4373742"/>
            <a:ext cx="4968464" cy="3390900"/>
          </a:xfrm>
          <a:prstGeom prst="rect">
            <a:avLst/>
          </a:prstGeom>
          <a:noFill/>
          <a:effectLst>
            <a:softEdge rad="127000"/>
          </a:effectLst>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p:txBody>
          <a:bodyPr>
            <a:normAutofit fontScale="90000"/>
          </a:bodyPr>
          <a:lstStyle/>
          <a:p>
            <a:r>
              <a:rPr lang="en-GB" dirty="0" smtClean="0"/>
              <a:t>How </a:t>
            </a:r>
            <a:r>
              <a:rPr lang="en-GB" dirty="0" smtClean="0"/>
              <a:t>Do </a:t>
            </a:r>
            <a:r>
              <a:rPr lang="en-GB" dirty="0" smtClean="0"/>
              <a:t>Faculty Perceive OER &amp; ICT?</a:t>
            </a:r>
            <a:endParaRPr lang="en-GB" dirty="0"/>
          </a:p>
        </p:txBody>
      </p:sp>
      <p:sp>
        <p:nvSpPr>
          <p:cNvPr id="3" name="Content Placeholder 2"/>
          <p:cNvSpPr>
            <a:spLocks noGrp="1"/>
          </p:cNvSpPr>
          <p:nvPr>
            <p:ph sz="half" idx="1"/>
          </p:nvPr>
        </p:nvSpPr>
        <p:spPr>
          <a:xfrm>
            <a:off x="457200" y="1600203"/>
            <a:ext cx="4038600" cy="4781127"/>
          </a:xfrm>
          <a:noFill/>
        </p:spPr>
        <p:txBody>
          <a:bodyPr>
            <a:noAutofit/>
          </a:bodyPr>
          <a:lstStyle/>
          <a:p>
            <a:pPr>
              <a:spcBef>
                <a:spcPts val="1200"/>
              </a:spcBef>
              <a:spcAft>
                <a:spcPts val="600"/>
              </a:spcAft>
            </a:pPr>
            <a:r>
              <a:rPr lang="en-GB" sz="2400" dirty="0"/>
              <a:t>Academics and academic support staff increasingly interested in using OER and sharing their work under open licenses</a:t>
            </a:r>
          </a:p>
          <a:p>
            <a:pPr>
              <a:spcBef>
                <a:spcPts val="1200"/>
              </a:spcBef>
              <a:spcAft>
                <a:spcPts val="600"/>
              </a:spcAft>
            </a:pPr>
            <a:r>
              <a:rPr lang="en-GB" sz="2400" dirty="0"/>
              <a:t>Technology increasingly part of the lived experience of the digital era</a:t>
            </a:r>
          </a:p>
          <a:p>
            <a:pPr>
              <a:spcBef>
                <a:spcPts val="1200"/>
              </a:spcBef>
            </a:pPr>
            <a:r>
              <a:rPr lang="en-GB" sz="2400" dirty="0"/>
              <a:t>Interest in relevant Intellectual Proper</a:t>
            </a:r>
            <a:r>
              <a:rPr lang="en-GB" sz="2400" dirty="0">
                <a:solidFill>
                  <a:schemeClr val="bg2">
                    <a:lumMod val="50000"/>
                  </a:schemeClr>
                </a:solidFill>
              </a:rPr>
              <a:t>ty (</a:t>
            </a:r>
            <a:r>
              <a:rPr lang="en-GB" sz="2400" b="1" dirty="0">
                <a:solidFill>
                  <a:schemeClr val="bg2">
                    <a:lumMod val="50000"/>
                  </a:schemeClr>
                </a:solidFill>
              </a:rPr>
              <a:t>IP)</a:t>
            </a:r>
            <a:r>
              <a:rPr lang="en-GB" sz="2400" b="1" dirty="0"/>
              <a:t> </a:t>
            </a:r>
            <a:r>
              <a:rPr lang="en-GB" sz="2400" dirty="0"/>
              <a:t>Policies</a:t>
            </a:r>
          </a:p>
        </p:txBody>
      </p:sp>
      <p:pic>
        <p:nvPicPr>
          <p:cNvPr id="3074" name="Picture 2" descr="http://www.nsdupdate.com/assets//2012/03/IP.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32112" y="1417640"/>
            <a:ext cx="3516352" cy="2382846"/>
          </a:xfrm>
          <a:prstGeom prst="rect">
            <a:avLst/>
          </a:prstGeom>
          <a:noFill/>
          <a:scene3d>
            <a:camera prst="obliqueBottomRight"/>
            <a:lightRig rig="threePt" dir="t"/>
          </a:scene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5084578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http://cdn.s3.webcontentor.com/OFFICE/BANKER01/files/images/101022064748_shutterstock_20412076.jpg"/>
          <p:cNvPicPr>
            <a:picLocks noChangeAspect="1" noChangeArrowheads="1"/>
          </p:cNvPicPr>
          <p:nvPr/>
        </p:nvPicPr>
        <p:blipFill>
          <a:blip r:embed="rId3" cstate="print">
            <a:duotone>
              <a:schemeClr val="bg2">
                <a:shade val="45000"/>
                <a:satMod val="135000"/>
              </a:schemeClr>
              <a:prstClr val="white"/>
            </a:duotone>
            <a:extLst>
              <a:ext uri="{BEBA8EAE-BF5A-486C-A8C5-ECC9F3942E4B}">
                <a14:imgProps xmlns:a14="http://schemas.microsoft.com/office/drawing/2010/main">
                  <a14:imgLayer r:embed="rId4">
                    <a14:imgEffect>
                      <a14:artisticCutout/>
                    </a14:imgEffect>
                  </a14:imgLayer>
                </a14:imgProps>
              </a:ext>
              <a:ext uri="{28A0092B-C50C-407E-A947-70E740481C1C}">
                <a14:useLocalDpi xmlns:a14="http://schemas.microsoft.com/office/drawing/2010/main" val="0"/>
              </a:ext>
            </a:extLst>
          </a:blip>
          <a:srcRect/>
          <a:stretch>
            <a:fillRect/>
          </a:stretch>
        </p:blipFill>
        <p:spPr bwMode="auto">
          <a:xfrm>
            <a:off x="-133350" y="0"/>
            <a:ext cx="9410700" cy="7029400"/>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http://www.sigmaweb.org/media/oecdorg/satellitesites/sigma/policy-making-reg-520x328.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rot="19674636">
            <a:off x="-1221857" y="1299427"/>
            <a:ext cx="5013942" cy="3835968"/>
          </a:xfrm>
          <a:prstGeom prst="rect">
            <a:avLst/>
          </a:prstGeom>
          <a:noFill/>
          <a:effectLst>
            <a:softEdge rad="317500"/>
          </a:effectLst>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395536" y="274637"/>
            <a:ext cx="8424936" cy="1143000"/>
          </a:xfrm>
        </p:spPr>
        <p:txBody>
          <a:bodyPr>
            <a:noAutofit/>
          </a:bodyPr>
          <a:lstStyle/>
          <a:p>
            <a:r>
              <a:rPr lang="en-GB" sz="4000" dirty="0" smtClean="0"/>
              <a:t>What is the Role of Institutional Policy?</a:t>
            </a:r>
            <a:endParaRPr lang="en-GB" sz="4000" dirty="0"/>
          </a:p>
        </p:txBody>
      </p:sp>
      <p:sp>
        <p:nvSpPr>
          <p:cNvPr id="3" name="Content Placeholder 2"/>
          <p:cNvSpPr>
            <a:spLocks noGrp="1"/>
          </p:cNvSpPr>
          <p:nvPr>
            <p:ph sz="half" idx="1"/>
          </p:nvPr>
        </p:nvSpPr>
        <p:spPr>
          <a:xfrm>
            <a:off x="4283968" y="1600203"/>
            <a:ext cx="4680520" cy="4781127"/>
          </a:xfrm>
          <a:noFill/>
        </p:spPr>
        <p:txBody>
          <a:bodyPr>
            <a:noAutofit/>
          </a:bodyPr>
          <a:lstStyle/>
          <a:p>
            <a:pPr>
              <a:spcBef>
                <a:spcPts val="1200"/>
              </a:spcBef>
              <a:spcAft>
                <a:spcPts val="600"/>
              </a:spcAft>
            </a:pPr>
            <a:endParaRPr lang="en-GB" sz="2600" dirty="0" smtClean="0"/>
          </a:p>
          <a:p>
            <a:pPr>
              <a:spcBef>
                <a:spcPts val="1200"/>
              </a:spcBef>
              <a:spcAft>
                <a:spcPts val="600"/>
              </a:spcAft>
            </a:pPr>
            <a:r>
              <a:rPr lang="en-GB" sz="2600" dirty="0" smtClean="0"/>
              <a:t>OER </a:t>
            </a:r>
            <a:r>
              <a:rPr lang="en-GB" sz="2600" dirty="0"/>
              <a:t>policy issues intertwined with ICT, </a:t>
            </a:r>
            <a:r>
              <a:rPr lang="en-GB" sz="2600" dirty="0" smtClean="0"/>
              <a:t>IP/copyright </a:t>
            </a:r>
            <a:r>
              <a:rPr lang="en-GB" sz="2600" dirty="0"/>
              <a:t>&amp; HR </a:t>
            </a:r>
            <a:r>
              <a:rPr lang="en-GB" sz="2600" dirty="0" smtClean="0"/>
              <a:t>issues</a:t>
            </a:r>
            <a:endParaRPr lang="en-GB" sz="2600" dirty="0"/>
          </a:p>
          <a:p>
            <a:pPr>
              <a:spcBef>
                <a:spcPts val="1200"/>
              </a:spcBef>
              <a:spcAft>
                <a:spcPts val="600"/>
              </a:spcAft>
            </a:pPr>
            <a:r>
              <a:rPr lang="en-GB" sz="2600" dirty="0"/>
              <a:t>Different strategies at the different institutions </a:t>
            </a:r>
          </a:p>
          <a:p>
            <a:pPr>
              <a:spcBef>
                <a:spcPts val="1200"/>
              </a:spcBef>
            </a:pPr>
            <a:r>
              <a:rPr lang="en-GB" sz="2600" dirty="0"/>
              <a:t>Misaligned practices v </a:t>
            </a:r>
            <a:r>
              <a:rPr lang="en-GB" sz="2600" dirty="0" smtClean="0"/>
              <a:t>policies common</a:t>
            </a:r>
          </a:p>
          <a:p>
            <a:pPr>
              <a:spcBef>
                <a:spcPts val="1200"/>
              </a:spcBef>
            </a:pPr>
            <a:r>
              <a:rPr lang="en-GB" sz="2600" dirty="0" smtClean="0"/>
              <a:t>Mitigation strategies in place</a:t>
            </a:r>
            <a:endParaRPr lang="en-GB" sz="2600" dirty="0"/>
          </a:p>
        </p:txBody>
      </p:sp>
    </p:spTree>
    <p:extLst>
      <p:ext uri="{BB962C8B-B14F-4D97-AF65-F5344CB8AC3E}">
        <p14:creationId xmlns:p14="http://schemas.microsoft.com/office/powerpoint/2010/main" val="60529062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Why Research Teaching &amp; Learning?</a:t>
            </a:r>
            <a:endParaRPr lang="en-GB" dirty="0"/>
          </a:p>
        </p:txBody>
      </p:sp>
      <p:pic>
        <p:nvPicPr>
          <p:cNvPr id="1026" name="Picture 2" descr="http://www.insight.vic.edu.au/SiteAssets/assessment-and-the-learning-and-teaching-cycle/LearningCycle_XS.jpg"/>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4529534" y="3068960"/>
            <a:ext cx="4692310" cy="3789040"/>
          </a:xfrm>
          <a:prstGeom prst="rect">
            <a:avLst/>
          </a:prstGeom>
          <a:noFill/>
          <a:ln>
            <a:noFill/>
          </a:ln>
          <a:extLst>
            <a:ext uri="{909E8E84-426E-40DD-AFC4-6F175D3DCCD1}">
              <a14:hiddenFill xmlns:a14="http://schemas.microsoft.com/office/drawing/2010/main">
                <a:solidFill>
                  <a:srgbClr val="FFFFFF"/>
                </a:solidFill>
              </a14:hiddenFill>
            </a:ext>
          </a:extLst>
        </p:spPr>
      </p:pic>
      <p:sp>
        <p:nvSpPr>
          <p:cNvPr id="3" name="Content Placeholder 2"/>
          <p:cNvSpPr>
            <a:spLocks noGrp="1"/>
          </p:cNvSpPr>
          <p:nvPr>
            <p:ph idx="1"/>
          </p:nvPr>
        </p:nvSpPr>
        <p:spPr/>
        <p:txBody>
          <a:bodyPr>
            <a:noAutofit/>
          </a:bodyPr>
          <a:lstStyle/>
          <a:p>
            <a:r>
              <a:rPr lang="en-GB" sz="2600" dirty="0"/>
              <a:t>Pedagogical reforms </a:t>
            </a:r>
            <a:r>
              <a:rPr lang="en-GB" sz="2600" i="1" dirty="0"/>
              <a:t>should</a:t>
            </a:r>
            <a:r>
              <a:rPr lang="en-GB" sz="2600" dirty="0"/>
              <a:t> be driven by grounded research</a:t>
            </a:r>
          </a:p>
          <a:p>
            <a:pPr>
              <a:spcBef>
                <a:spcPts val="1200"/>
              </a:spcBef>
            </a:pPr>
            <a:r>
              <a:rPr lang="en-GB" sz="2600" dirty="0"/>
              <a:t>Research into pedagogical practices unusual outside faculties of </a:t>
            </a:r>
            <a:r>
              <a:rPr lang="en-GB" sz="2600" dirty="0" smtClean="0"/>
              <a:t>education</a:t>
            </a:r>
            <a:endParaRPr lang="en-GB" sz="2600" dirty="0"/>
          </a:p>
        </p:txBody>
      </p:sp>
    </p:spTree>
    <p:extLst>
      <p:ext uri="{BB962C8B-B14F-4D97-AF65-F5344CB8AC3E}">
        <p14:creationId xmlns:p14="http://schemas.microsoft.com/office/powerpoint/2010/main" val="349362657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457200" y="5949280"/>
            <a:ext cx="8229600" cy="936104"/>
          </a:xfrm>
        </p:spPr>
        <p:txBody>
          <a:bodyPr>
            <a:normAutofit/>
          </a:bodyPr>
          <a:lstStyle/>
          <a:p>
            <a:pPr algn="ctr">
              <a:defRPr/>
            </a:pPr>
            <a:r>
              <a:rPr lang="en-US" sz="4400" b="0" i="1" cap="none" dirty="0">
                <a:effectLst>
                  <a:outerShdw blurRad="38100" dist="38100" dir="2700000" algn="tl">
                    <a:srgbClr val="000000">
                      <a:alpha val="43137"/>
                    </a:srgbClr>
                  </a:outerShdw>
                </a:effectLst>
              </a:rPr>
              <a:t>OER </a:t>
            </a:r>
            <a:r>
              <a:rPr lang="en-US" sz="4400" b="0" i="1" cap="none" dirty="0" smtClean="0">
                <a:effectLst>
                  <a:outerShdw blurRad="38100" dist="38100" dir="2700000" algn="tl">
                    <a:srgbClr val="000000">
                      <a:alpha val="43137"/>
                    </a:srgbClr>
                  </a:outerShdw>
                </a:effectLst>
              </a:rPr>
              <a:t>Africa</a:t>
            </a:r>
            <a:r>
              <a:rPr lang="en-US" sz="4400" b="0" cap="none" dirty="0" smtClean="0"/>
              <a:t> – some conclusions</a:t>
            </a:r>
            <a:endParaRPr lang="en-US" sz="4400" b="0" cap="none" dirty="0"/>
          </a:p>
        </p:txBody>
      </p:sp>
      <p:pic>
        <p:nvPicPr>
          <p:cNvPr id="8194" name="Picture 2" descr="https://photos-5.dropbox.com/t/2/AAClF_FOmo4mxmiED4GTRzScz4hsMaHcJvA8xO0QFWaPRA/12/46968329/jpeg/32x32/3/1479916800/0/2/AG0_6632.jpg/EIWbgSQY6K4FIAIoAg/0XsmCRBqcVSlBNLTK3rw3KDdXG8kDxttONujF9Pmbi8?size_mode=3&amp;dl=0&amp;size=800x60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0528" y="-364561"/>
            <a:ext cx="9458939" cy="631384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2619551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OER &amp; Pedagogical Research</a:t>
            </a:r>
            <a:endParaRPr lang="en-GB" dirty="0"/>
          </a:p>
        </p:txBody>
      </p:sp>
      <p:sp>
        <p:nvSpPr>
          <p:cNvPr id="3" name="Content Placeholder 2"/>
          <p:cNvSpPr>
            <a:spLocks noGrp="1"/>
          </p:cNvSpPr>
          <p:nvPr>
            <p:ph idx="1"/>
          </p:nvPr>
        </p:nvSpPr>
        <p:spPr/>
        <p:txBody>
          <a:bodyPr>
            <a:normAutofit/>
          </a:bodyPr>
          <a:lstStyle/>
          <a:p>
            <a:pPr marL="0" indent="0">
              <a:spcBef>
                <a:spcPts val="1200"/>
              </a:spcBef>
              <a:buNone/>
            </a:pPr>
            <a:r>
              <a:rPr lang="en-GB" sz="2600" dirty="0" smtClean="0"/>
              <a:t>Research themes most commonly identified as important when exploring OER issues: </a:t>
            </a:r>
          </a:p>
          <a:p>
            <a:pPr>
              <a:spcBef>
                <a:spcPts val="1200"/>
              </a:spcBef>
            </a:pPr>
            <a:r>
              <a:rPr lang="en-GB" sz="2400" dirty="0" smtClean="0"/>
              <a:t>Using student research to generate, collect, and process OERs; </a:t>
            </a:r>
          </a:p>
          <a:p>
            <a:pPr>
              <a:spcBef>
                <a:spcPts val="1200"/>
              </a:spcBef>
            </a:pPr>
            <a:r>
              <a:rPr lang="en-GB" sz="2400" dirty="0" smtClean="0"/>
              <a:t>Examining the impact of using OER and measuring improvements in student performance; </a:t>
            </a:r>
          </a:p>
          <a:p>
            <a:pPr>
              <a:spcBef>
                <a:spcPts val="1200"/>
              </a:spcBef>
            </a:pPr>
            <a:r>
              <a:rPr lang="en-GB" sz="2400" dirty="0" smtClean="0"/>
              <a:t>Undertaking financial analysis of relative costs of using OER in course design.</a:t>
            </a:r>
            <a:endParaRPr lang="en-GB" sz="2400" dirty="0"/>
          </a:p>
        </p:txBody>
      </p:sp>
      <p:pic>
        <p:nvPicPr>
          <p:cNvPr id="2050" name="Picture 2" descr="https://s-media-cache-ak0.pinimg.com/736x/e3/95/17/e39517c643e2320d0f993af79cb6f2c9.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52577" y="4509120"/>
            <a:ext cx="3791423" cy="2514005"/>
          </a:xfrm>
          <a:prstGeom prst="rect">
            <a:avLst/>
          </a:prstGeom>
          <a:noFill/>
          <a:scene3d>
            <a:camera prst="perspectiveContrastingLeftFacing"/>
            <a:lightRig rig="threePt" dir="t"/>
          </a:scene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5304986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Research – a Central Pillar</a:t>
            </a:r>
            <a:endParaRPr lang="en-GB" dirty="0"/>
          </a:p>
        </p:txBody>
      </p:sp>
      <p:sp>
        <p:nvSpPr>
          <p:cNvPr id="3" name="Content Placeholder 2"/>
          <p:cNvSpPr>
            <a:spLocks noGrp="1"/>
          </p:cNvSpPr>
          <p:nvPr>
            <p:ph idx="1"/>
          </p:nvPr>
        </p:nvSpPr>
        <p:spPr/>
        <p:txBody>
          <a:bodyPr>
            <a:noAutofit/>
          </a:bodyPr>
          <a:lstStyle/>
          <a:p>
            <a:pPr marL="0" lvl="0" indent="0">
              <a:buNone/>
            </a:pPr>
            <a:r>
              <a:rPr lang="en-GB" sz="2700" dirty="0" smtClean="0">
                <a:solidFill>
                  <a:prstClr val="black"/>
                </a:solidFill>
              </a:rPr>
              <a:t>Interest </a:t>
            </a:r>
            <a:r>
              <a:rPr lang="en-GB" sz="2700" dirty="0">
                <a:solidFill>
                  <a:prstClr val="black"/>
                </a:solidFill>
              </a:rPr>
              <a:t>expressed – but limited progress </a:t>
            </a:r>
            <a:r>
              <a:rPr lang="en-GB" sz="2700" dirty="0" smtClean="0">
                <a:solidFill>
                  <a:prstClr val="black"/>
                </a:solidFill>
              </a:rPr>
              <a:t>made in</a:t>
            </a:r>
          </a:p>
          <a:p>
            <a:pPr>
              <a:spcBef>
                <a:spcPts val="1200"/>
              </a:spcBef>
            </a:pPr>
            <a:r>
              <a:rPr lang="en-GB" sz="2300" dirty="0" smtClean="0">
                <a:solidFill>
                  <a:prstClr val="black"/>
                </a:solidFill>
              </a:rPr>
              <a:t>surveying </a:t>
            </a:r>
            <a:r>
              <a:rPr lang="en-GB" sz="2300" dirty="0">
                <a:solidFill>
                  <a:prstClr val="black"/>
                </a:solidFill>
              </a:rPr>
              <a:t>needs, monitoring processes and evaluating impact, primarily in terms of improved student performance</a:t>
            </a:r>
          </a:p>
          <a:p>
            <a:pPr lvl="0">
              <a:spcBef>
                <a:spcPts val="1200"/>
              </a:spcBef>
            </a:pPr>
            <a:endParaRPr lang="en-GB" sz="2300" dirty="0" smtClean="0">
              <a:solidFill>
                <a:prstClr val="black"/>
              </a:solidFill>
            </a:endParaRPr>
          </a:p>
          <a:p>
            <a:pPr lvl="0">
              <a:spcBef>
                <a:spcPts val="1200"/>
              </a:spcBef>
            </a:pPr>
            <a:r>
              <a:rPr lang="en-GB" sz="2300" dirty="0" smtClean="0">
                <a:solidFill>
                  <a:prstClr val="black"/>
                </a:solidFill>
              </a:rPr>
              <a:t>CTL </a:t>
            </a:r>
            <a:r>
              <a:rPr lang="en-GB" sz="2300" dirty="0">
                <a:solidFill>
                  <a:prstClr val="black"/>
                </a:solidFill>
              </a:rPr>
              <a:t>at UFS a notable exception with entrenched PAR program whereby staff support academic faculties to improve teaching and learning practices</a:t>
            </a:r>
          </a:p>
          <a:p>
            <a:pPr lvl="0">
              <a:spcBef>
                <a:spcPts val="1200"/>
              </a:spcBef>
            </a:pPr>
            <a:r>
              <a:rPr lang="en-GB" sz="2300" dirty="0">
                <a:solidFill>
                  <a:prstClr val="black"/>
                </a:solidFill>
              </a:rPr>
              <a:t>Excellent example of structured institutional commitment to critical reflection on  effective pedagogy</a:t>
            </a:r>
          </a:p>
          <a:p>
            <a:pPr marL="0" indent="0">
              <a:buNone/>
            </a:pPr>
            <a:endParaRPr lang="en-GB" dirty="0"/>
          </a:p>
        </p:txBody>
      </p:sp>
    </p:spTree>
    <p:extLst>
      <p:ext uri="{BB962C8B-B14F-4D97-AF65-F5344CB8AC3E}">
        <p14:creationId xmlns:p14="http://schemas.microsoft.com/office/powerpoint/2010/main" val="102845128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44624"/>
            <a:ext cx="8229600" cy="1143000"/>
          </a:xfrm>
        </p:spPr>
        <p:txBody>
          <a:bodyPr>
            <a:normAutofit/>
          </a:bodyPr>
          <a:lstStyle/>
          <a:p>
            <a:r>
              <a:rPr lang="en-GB" dirty="0" smtClean="0"/>
              <a:t>OER &amp; Pedagogical Transformation</a:t>
            </a:r>
            <a:endParaRPr lang="en-GB" dirty="0"/>
          </a:p>
        </p:txBody>
      </p:sp>
      <p:sp>
        <p:nvSpPr>
          <p:cNvPr id="5" name="Content Placeholder 4"/>
          <p:cNvSpPr>
            <a:spLocks noGrp="1"/>
          </p:cNvSpPr>
          <p:nvPr>
            <p:ph idx="1"/>
          </p:nvPr>
        </p:nvSpPr>
        <p:spPr>
          <a:xfrm>
            <a:off x="457200" y="1412776"/>
            <a:ext cx="8229600" cy="5257799"/>
          </a:xfrm>
        </p:spPr>
        <p:txBody>
          <a:bodyPr>
            <a:normAutofit/>
          </a:bodyPr>
          <a:lstStyle/>
          <a:p>
            <a:pPr marL="0" indent="0">
              <a:buNone/>
            </a:pPr>
            <a:r>
              <a:rPr lang="en-GB" sz="2700" dirty="0"/>
              <a:t>4 institutions each demonstrating diverse activities and approaches towards institutionalization of improved pedagogies</a:t>
            </a:r>
          </a:p>
          <a:p>
            <a:r>
              <a:rPr lang="en-GB" sz="2300" dirty="0" smtClean="0"/>
              <a:t>All recognise </a:t>
            </a:r>
            <a:r>
              <a:rPr lang="en-GB" sz="2300" dirty="0"/>
              <a:t>need for resource-based flexible </a:t>
            </a:r>
            <a:r>
              <a:rPr lang="en-GB" sz="2300" dirty="0" smtClean="0"/>
              <a:t>provision</a:t>
            </a:r>
          </a:p>
          <a:p>
            <a:pPr lvl="1"/>
            <a:r>
              <a:rPr lang="en-GB" sz="1900" dirty="0" smtClean="0"/>
              <a:t>e.g. </a:t>
            </a:r>
            <a:r>
              <a:rPr lang="en-GB" sz="1900" dirty="0"/>
              <a:t>flipped classrooms, part-time studies, distance education, and online </a:t>
            </a:r>
            <a:r>
              <a:rPr lang="en-GB" sz="1900" dirty="0" smtClean="0"/>
              <a:t>learning</a:t>
            </a:r>
          </a:p>
          <a:p>
            <a:r>
              <a:rPr lang="en-GB" sz="2300" dirty="0" smtClean="0"/>
              <a:t>Growing </a:t>
            </a:r>
            <a:r>
              <a:rPr lang="en-GB" sz="2300" dirty="0"/>
              <a:t>willingness to deploy OER practices to improve teaching &amp; learning </a:t>
            </a:r>
          </a:p>
          <a:p>
            <a:r>
              <a:rPr lang="en-GB" sz="2300" dirty="0"/>
              <a:t>Some barriers to researching pedagogical innovation being </a:t>
            </a:r>
            <a:r>
              <a:rPr lang="en-GB" sz="2300" dirty="0" smtClean="0"/>
              <a:t>addressed through Policy</a:t>
            </a:r>
            <a:endParaRPr lang="en-GB" sz="2300" dirty="0"/>
          </a:p>
          <a:p>
            <a:r>
              <a:rPr lang="en-GB" sz="2300" dirty="0" smtClean="0"/>
              <a:t>Faculty still </a:t>
            </a:r>
            <a:r>
              <a:rPr lang="en-GB" sz="2300" dirty="0"/>
              <a:t>face various constraints to </a:t>
            </a:r>
            <a:r>
              <a:rPr lang="en-GB" sz="2300" dirty="0" smtClean="0"/>
              <a:t>institutionalize </a:t>
            </a:r>
            <a:r>
              <a:rPr lang="en-GB" sz="2300" dirty="0"/>
              <a:t>OER practices, e.g.</a:t>
            </a:r>
          </a:p>
          <a:p>
            <a:pPr lvl="1"/>
            <a:r>
              <a:rPr lang="en-GB" sz="2000" dirty="0"/>
              <a:t>traffic, academic administration, culture of creating from scratch</a:t>
            </a:r>
          </a:p>
          <a:p>
            <a:pPr lvl="1"/>
            <a:endParaRPr lang="en-GB" sz="2000" dirty="0"/>
          </a:p>
          <a:p>
            <a:endParaRPr lang="en-GB" sz="2800" dirty="0"/>
          </a:p>
        </p:txBody>
      </p:sp>
    </p:spTree>
    <p:extLst>
      <p:ext uri="{BB962C8B-B14F-4D97-AF65-F5344CB8AC3E}">
        <p14:creationId xmlns:p14="http://schemas.microsoft.com/office/powerpoint/2010/main" val="413194444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139952" y="1196752"/>
            <a:ext cx="4644008" cy="3744416"/>
          </a:xfrm>
        </p:spPr>
        <p:txBody>
          <a:bodyPr>
            <a:noAutofit/>
          </a:bodyPr>
          <a:lstStyle/>
          <a:p>
            <a:pPr marL="0" indent="0">
              <a:lnSpc>
                <a:spcPct val="112000"/>
              </a:lnSpc>
              <a:spcBef>
                <a:spcPts val="0"/>
              </a:spcBef>
              <a:buNone/>
            </a:pPr>
            <a:r>
              <a:rPr lang="en-GB" sz="3000" dirty="0"/>
              <a:t>“Education is a human right with immense power to transform. </a:t>
            </a:r>
            <a:r>
              <a:rPr lang="en-GB" sz="3000" dirty="0" smtClean="0"/>
              <a:t>On </a:t>
            </a:r>
            <a:r>
              <a:rPr lang="en-GB" sz="3000" dirty="0"/>
              <a:t>its foundation rest the cornerstones of freedom, democracy and sustainable human development.” </a:t>
            </a:r>
          </a:p>
        </p:txBody>
      </p:sp>
      <p:pic>
        <p:nvPicPr>
          <p:cNvPr id="10" name="Picture 9" descr="http://static.goal.com/100000/100084.jp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4000500" cy="6010275"/>
          </a:xfrm>
          <a:prstGeom prst="rect">
            <a:avLst/>
          </a:prstGeom>
          <a:ln>
            <a:noFill/>
          </a:ln>
          <a:effectLst>
            <a:softEdge rad="112500"/>
          </a:effectLst>
        </p:spPr>
      </p:pic>
      <p:sp>
        <p:nvSpPr>
          <p:cNvPr id="4" name="Title 4"/>
          <p:cNvSpPr>
            <a:spLocks noGrp="1"/>
          </p:cNvSpPr>
          <p:nvPr>
            <p:ph type="title"/>
          </p:nvPr>
        </p:nvSpPr>
        <p:spPr>
          <a:xfrm>
            <a:off x="389384" y="4878288"/>
            <a:ext cx="8229600" cy="1143000"/>
          </a:xfrm>
        </p:spPr>
        <p:txBody>
          <a:bodyPr/>
          <a:lstStyle/>
          <a:p>
            <a:pPr algn="r"/>
            <a:r>
              <a:rPr lang="en-GB" sz="3400" b="1" dirty="0" smtClean="0">
                <a:latin typeface="Garamond" panose="02020404030301010803" pitchFamily="18" charset="0"/>
              </a:rPr>
              <a:t>Kofi Anan</a:t>
            </a:r>
            <a:br>
              <a:rPr lang="en-GB" sz="3400" b="1" dirty="0" smtClean="0">
                <a:latin typeface="Garamond" panose="02020404030301010803" pitchFamily="18" charset="0"/>
              </a:rPr>
            </a:br>
            <a:r>
              <a:rPr lang="en-GB" sz="3400" b="1" dirty="0" smtClean="0">
                <a:latin typeface="Garamond" panose="02020404030301010803" pitchFamily="18" charset="0"/>
              </a:rPr>
              <a:t>Nobel Laureate, 2001</a:t>
            </a:r>
            <a:endParaRPr lang="en-GB" sz="3400" b="1" dirty="0">
              <a:latin typeface="Garamond" panose="02020404030301010803" pitchFamily="18" charset="0"/>
            </a:endParaRPr>
          </a:p>
        </p:txBody>
      </p:sp>
    </p:spTree>
    <p:extLst>
      <p:ext uri="{BB962C8B-B14F-4D97-AF65-F5344CB8AC3E}">
        <p14:creationId xmlns:p14="http://schemas.microsoft.com/office/powerpoint/2010/main" val="404704923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57200" y="-117661"/>
            <a:ext cx="10229849" cy="7411491"/>
          </a:xfrm>
          <a:prstGeom prst="rect">
            <a:avLst/>
          </a:prstGeom>
        </p:spPr>
      </p:pic>
    </p:spTree>
    <p:extLst>
      <p:ext uri="{BB962C8B-B14F-4D97-AF65-F5344CB8AC3E}">
        <p14:creationId xmlns:p14="http://schemas.microsoft.com/office/powerpoint/2010/main" val="340416913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6" descr="data:image/jpeg;base64,/9j/4AAQSkZJRgABAQAAAQABAAD/2wCEAAkGBxQTEhUUExQWFhQUGBQXFBUVFxcYGBQYFxUXFxUUFxYYHCggGBomHBcUITEhJSkrLi4uFx8zODQsNygtLisBCgoKDQwOFA8PFCsZFBkrLCwsLCssLCwrKywrLCwrNywsLCsrKywrKysrKysrKysrKysrKysrKysrKysrKysrK//AABEIAOEA4QMBIgACEQEDEQH/xAAcAAACAgMBAQAAAAAAAAAAAAAEBQMGAAIHAQj/xABMEAACAAQEAwQECgYHBgcAAAABAgADBBEFEiExBkFREyJhcQcygZEUI0JSdKGxssHRJCUzcnPwU2KCkpPS4RU1RVSi8RZDRFVks8L/xAAWAQEBAQAAAAAAAAAAAAAAAAAAAQL/xAAYEQEBAQEBAAAAAAAAAAAAAAAAARFBIf/aAAwDAQACEQMRAD8AWYniFZMq6oJX1EsS6icgRWNlAc5QNdrWjwS64/8AEqr+8fzjVR+m4h9KmfbDRFiapetLW/8AuVV/eP8AmjYYdWH/AInV/wB9v80NEEToPribRXamiqwQq4jWM52UTGAA6sc2ggXFhPplXtcTrS7bJLmOT4nVtB4mDsXxfLnSSQGXWdN5J0UHm3hFArJhmuWLMQBqzG5PP+RAFzeIKu5y1tXlHzqiZf8A6WteI52P1ijWsqrnl2836+9EFUBL03YgGx2XTn4xHRU4e8yYTkXfqx5KIoIbHqwWvV1VyLgdvN/zRq2O1f8AzVT/AI83/NAtROZ2zbA6WHQcvKNmsQw6Wt7NICYY5VH/ANVUf403/NGHG6j/AJmo/wAaZ/mhexiZaOYdlPXWw0te+ttLRQ4wuqnTc4NTU51GZVE5++ADmtdt9vfE2IS6gNlkz6qaSbDLMmMDf1bFT+6PAkiEdHIZnVVKq19CWAF/3thBaYnUymOWa6sp2uDYi/mD8rXxPWIJaoVUoqJ0yoQsMwHaMbi9rjveBjalZnZFM6ouzIv7Q27xseeljY/V4xpiOOTp+TtcrGWuRTbKcvIG2+2ntiCVPU7HKdxfr4GA6DL9GdToGqHLaXAmsPl6m5HNPc0Bf+BZxRmSZObIzox7QAAozK+520EdXosURqb4SSAnZ9oTfYBczX9t4rfDNHOq6eX2ymVTEu5l371UXdnu+xWVcju7tbXTfO1rHNKrh6YDdZk4gqMvfYlmOUix2KnMAD1gCZQMDbPOBNst3OubtCgIGxbKq+d/KOxVuHKaWa4FmkzKq1uaiY5yEdLZfKwIsQIq2K0CsuZRd8zbWZzeYGBFt7oqsOpNxqTDUxXqHApbgntp5tf/AMwjkzDQ7XVT7ZbDmINmcIqLfH1GoDD4w7EXH2xvhX7S1jdu8STobhySLdRNDjloVNotOKJZ7fNWWPcgi6Ka3DCf00//ABDGh4bT+ln/AOIYsjrELLAV48Np/STv8QxoeHJf9JO/vn8ofssRlYBGeHJfN5p/tmAMbwWTJkPMGcsLAXfS50Bi1hIT8Xp+iP5p96A7j8IH8/8AePIQ/DPGPIJikSFvWYh9Lm/aYcIkLKFb1mIfS5v2w8SVAB4hULKls73sNLKLkk6AAdbxTcQ4sV5Rlus6XMW9itgTpoGvtoYtWIY9So2V3u0trkKC2UjrbbeOf8Q1EqdNnul2zFHDkWsAuVk+yATCYbmxOvj1/GCL9xd7ksx8Ry+yIaO+Ya73HlfS/wBcMcPQd5yRllgmx+VrcW9sUAzyXbY3PX2C59kbEEgDzsOlt2P1/VHpDMwN9ZhOvjfX6yYllyM1wNbd0Wt7ND111gA1e5J2H82ENsHw4tKmzWC9nLGpYta+/qr63IbjeNZmHBZfdOY3Ck9XN+6AOgJ9tou9LwezULIWIfLmVbkIrA5tQPWPK5gEuHUtNLpvhNXkDTT8VKRB3RtnK79Tvt4mD66mopUr4QV7S4QCU1xddAPJrDbb7Yg/2nMpZcuVV4erGXpLeYLDTYg5SGNragwh4gx2dVsO0sFX1Ja6Kvj1J8T9UQGy8Rw9GZ0kuGvdQ1zl01t3rDnCbFsVSYwKS8o5k7kdLDTnDXCOFcwDzyVU2yy1tna+2Y65PKxbwEGnhoHuS5XesSdGZguwfMQdL21sN4CsKmYEjxuTaw3GvTXJ5HWI50ix52udT/ZJuOoJ1EM5mEzaZszKcoIJGViwF9XyldBa4ubX1iQhcl9SMupva47O3d9iZgediDFA2HcTT5CCSHzyMylpLbEK+ZkB3CtbUbeEdu4S44pq0BUPZzQNZT2B/s8mHl9UcExiTlaxIJu+o233HS99uWsL0YggjQg3BGhBGxB5GJZpr6hwwWmVKHbtAwHhMlIT9YaKZUyRT1UyWoAVWBRV07jmSUH9VWZZgvoA5O17xV+BPSO0qcVrWLo6onbW1TKWyl7esLMRffQb7w84yrpbTZs8OMuanp0dTcMDLM2aLjcfs9RqLRMaa1lPkmS2UDI9rNe7L+xQ3HIg9mwH8QGC2qAzWYqHIBK+wfhaKlTVj0dS9OxJlzmDymOuWzMbhufesL87C8E4ziqvMJljXQBrnUAMocW+T3st+RUGCLBMWIWWIaTEVyqrsA+gtcE6khc1tibe2DGSKBWWNMsFFI0yQEGSFHGMv9DmeafeEWAJCrjKX+hTf7H3xAO/hvjHsV34XGRQ2wlb1WIfTJ32xYpaaQkwJP0ivP8A82f96LGsvSIKJxfOkU7ZMn7X4yZb5XQX5Aka+Uc+mVjEN/WvcD2flDHihpxqJhnnvAlRbawOgHshOsu9vGKg5VyWBFyQNfEEFvyjztspI5XW462I/wBY1zXmL0zfVe8DTGuTAMpM1SspT8ntCfM7R7h984VRck6Ac/5ELA0WTBQElly/ZzJrBJbfMX5cwnewF9BubawDPA5Kl5YSRMn5GLZZeUXba7lyMqjkD5xf8Qq58mnMyasmnlra92M2Y2o7igWXMfMxV5/H0qnlCTQyrhBYTJgsug9YIDcnzt5Qxo6me4T4TczrZxmVL97QBVYEKAMoACMzG/JYgruKirxKazMMipoko3GX+wATm1BLGwA5iGmCcLypBEwss5yAUzBQoB+WiZ+0c/N7lzpawN4bIjA5CBlGoV81ipNsoWYBe7X1KFnYmwCrB8qYyXXvKO8/eLqCPlk3Mq4HynYWF1VRpAeLRad1GLA3AytM7w+SQJPZlxtYuVU73tEdVILoCEubkqAvaB7aEL8SEdhtnYlQdRA9ZjVLK/aTJQBGgsrFQLdywlsB4S1/rMxJhRP41oyG1z6E2Crc6WAvMld47WRQqqL63iKKr6FWUEKGRvkqoKvyuqiTLWa4+exyqLmOfV9IadtO9KLMoJKkAgsCt0c3FmO2mukEYlxrUzXZu0MsH5EvuqBlC2sN9BzgWo4i7cgVSlwAASmVC2XRbkLcAC+g0PSLIiKuopk+cqylZ3YA7a2yqcz20XffnaA8YweZTsqzLXYXFvrjpnCvENNJpyAoRFGrEliQNgxOp3sAICrlGR6ypAzTFzykPKWfUl2+cbgnz8IDmLoRvBlFXkBZbMeyDFgvJWIALD2ARr2WbMx2vyBtc3IXw2Nh4RBMl28oouON0TzBLdHustTlFwRqcxsyiwuRbc8oEwatE1hKyAIWsd8zg+sqoNASLDTTUmFmB4kZRswzS20I6E8weXiItXC+FquZzl7GzOs3MSoQMt84HQ5LobFhYczEFto5AyPdUzOQx0ubIrAEknMVFiF25mwj1lgOZXqGlKLo03uyZZCh+yPem1EwKAFZgoCjkPMwyKwUMVjUpBBSNcsQRqkLOMk/QZ3kv31h2iwr4yT9Bn/ur99YCo9r4xkLu3jI0jpXDgvPr/ptR96LOqaRW+FRebX/AE6p+9FqmOEQsdlBJ9kRXB+IldpzzDtNmTMv9lsu3LlC+UO6Qd1II99jEuL1gmT5jrorMxUdLm9xHjMDZlHeHrDrpFRAXswPTX8YjqAMxttfTyj2da+m0aQGCDa6aSUFrKEUKPDqfM6+6BJZ1va/gYIUNMf5zMff+Q+oQD3g7CBUTruGMqV35gUEl9e7LBGxY8+QudIvkgjUjKBvm2UXGt2GWwy8y7uVNgBnhVhOGdjLEs21LBit3V5nUXUqTyFlYgAj1mAhjVV8unXtHYBtWHeXOPna5XYa7KApZixNlUWgNMyynIDZe8LApY5RdSZaJLkuVNiSzFFYjcxU8Rx5pp7KmUNcglkVJaqyn1rKt3AO2Zz1MK8RxCZVm1skn5K3JPrEsbsSSWJJJ3J30sIaYPLVNF7umpIBHnaAFbg6YwabUTLcyTrvygeo4SYSu1KlE0y31LXNgfAbmOhUUlZtu0a4XZbaMfG24GmkbcSM08pIXQZg0wjko0t5nlAcxn8OG0mw1mn6r2MAYrgzSmykWtvHZGwxc6MVAEsd1R1tYc/CFHFdMjLc6Ny018t9oDjrXU2O19oOxDGHmossk5RrY9eWvSJcWpLE6QoYWigqQ4Ftj1uDy15e0R6su9ttdLnw6+69/GBpZ8ILRHyFgO6LXPXp5wG1XLCIAN2O1iLAC+hPU+HSDKasmdiqy0AWXdrsd3uLuFJ1YWAAtpaFvaG4zG1uuh156+NtYv3A+DgTVfLYhAzkarmIy5Qx3vq2nhAMcA4WSUyVDTWmzSGLEiy3bTS+ugv74sOWCWWIisRUJSNcsTERraA1VIWcYr+gVP7g++sOFWFfGa/oFT+5/wDpYDlOeMiK8ZFTHZODlvMr/p1T9+J/SJUmXRPl0LlU9hIv9UZwQvervp1V9+CvSBSB6KYSbZLP7uUQcCKx6jWsYkdeY5xDaKPb7x5aNlG8McDpM73I0XUwAcinYsFCsWOgUA3v5Rc+HcLWWrF1Bm3XU65Rp3F0OVrm50J9XTW8MJM3x216HQam5tyvz08BC7FsU7EWUZphyhRewtsSBuysnTKO/wAzATY5jokAogBmkKh1sVFrjujX1SBZjpfbu3hBLlTJ7h5xzHkNAAPmqoFgNvdEUmkt3mPeOugsBryhrhbrm71/ADUmAIMohRp7oZYZSE6kQRIHy5gso9VfDqYdSMapdLDUb/zziDSlp2TUX+v8IcUEu+u7HU9Tr4xLJxCS40sR4a+O0TSHS/dYW5f9oCKdKvy2PL/SEGNoPH3nX64t3bJY67RXsTl5zpa35QFYpcJSadvy5wh4h4VYK0xF0XwPtjoOFyCHQrax7uvjtDv4FMaVMDqpQqcrLyOtgVIgPnalpHdgqjUkD3m0W2Zh958mQo7uZQbbHJa5994BwhHNSAi37w8kCkx07DMKAqZWmqSyzebHSAbzMJlMFzy0YoBYsoJFh1jcygBYAAdBpDBkgd0gAXWISsGOsQssFDFY1tBBSNCsQeIIWcZr+r6r+GfvLDeWsL+MV/V9V/Cb7RBHFLxkeRkaHc+BF1rvp1V9+HPFVH2lJMTqBfyuLwo4B9av+nVP3ougS4iUfOfEHDsymnhPWVxmlkcx08xCRpWvt26R3zjLhpZqrM1BlbAdDvFUk8ChqNpgUmcCSvjY7GLoo1dwxNkhGe2SYO4Rz0vaHWH0YRVUDxPIk+f8/iLJxMp+C0wb5Bt4ggAWIhGXAFzyB128Rf3H+dgjrK1JSkk5SNrLe5AJXfaxO55HQc4q6TCzmY1yT1JJ8rnU+2PcUqTMfe4GwtoL8/M840UwB7zb2HSJKRCGvex8N43wmRdWJ16DUe42sD/NjArTyCcoLEXuAPt6QFnomB0teCJ+Fzhe1iOlxtFfwKbOmzAqkJfm9kXwu76fUYdcWUD06XecHawOVHfnpoyoEMArecyNZgVPIrce24guZWuQGzFiDudz5wkoayc3IuL21Gx6N4w8pqG+/dvy5QDmnxMlRc78+vvjz/abXJtmXSyg2v4axJ/szRVGm++nLS0IJkwSycxJF9hfWIG9VWTmuwdE55AL26a9YYYDjM9WvMOZR5i48jzvaKtNxsqMyylVPnM3s8QPbBWG8XJYqw1bTlt4EQDrhXCVNRNYaKXdiOQBOYfbFzwqTmLzSLZzZf3V0EAcIYf8XmvpMuT1tfQRaOyAFhsIARliB0g51iB1goB0iFkg11iBlgBSsalYnZY1KxBqiwt4wT9X1f8ABf8ACG6LC/i9f1fV/wACZ9kEcHjyPbR5Gld+4HkFWrSQQHrakqTpmAfKSPC4I9kXFBFM4Cclq4Ekha6pCgnYF7kDoLkn2xdlEREU+TmUjrHlPThVsBpBIEZaCqJ6TKX4mWQLWmWPtEcm4grinxY0JGp30I2tyP1x2/0iSiaCey+tLUOvgVIP2Xj5zEst3t77mLETU1ydTtEwGsZTy7CPSLmAYUNSZYzAkeXjFlwzDTNGcaPpt/rFcpZII1i08NYiUcBT532gDZMmplWyy5T8u8pBF/HkInqJNRN0NHIvr8u+/OL1Ry0mKL2J+qCRSZR3R5RBzI4QacHNLUO+vcvffY8olRQVDEWAte3L/SH/ABAksvZ5gLHkDrbrCjG6hO4idLnnfxgHkqXLYKVHfAuN+m3lryimz8KSYzMJRc+DZSepHIm994criD5QLDa1xzvpD+lmIsuVmtme41sBpqAfGAo1fiaNKEias9UGnZut1v4ERrQcOUbvLeWWQi2ZSNL33FzpHTJuEo41G/OBEwGTLbtGFlG5/OAO4dlWRgBYKxUDyAhqywo4YrlmtPyeqrqB/dEO2EAK6xA6wY4iFxEUE6xA6wa4iBlgBGWNCsEssRlYDRVhfxeP1fV/wJv3TDNRC/i8fq+s/gTfumBXALRkZHkaR3z0fD4zEPp9R9oi8oIp3AuTNW5c2b4bU9pe1s2fu5fDLl353i6oIlV5aMtG4j20QCVtKJkt0Yd11KnyItHzBiUh6WdMkMNUYr7OvtEfVWWON+m7hvKy1iDRrJNtyOuVj9nuiooLp9kQHSDHHdB6gfZAbjWKJ5NVD/CZwvmB1irBYYUlUFgOl4Pj5lC2469DA2M8YTn7kkm5O40A84pKYgToupPP/WLDgEsKbkXJ11gEj9pKnHtmJL2OY8+cWVXpAquZxJFrrYC5877eyGGM4FLqkF7ggAi2lr9IrNR6PWANmLdNoC+YXi9KZeXsVtY2bNc35E3GsR4xMo6pFUsZLSweWa9tQVt8q/M+MUzAsFmyQBMvkDWsOl9d9osGK8PJLvMTUEaMfWIOozfZEEHCnGrFAjMGI0uedukP5vE6NKmIw3Bt+UccmTuyqDbQNrD6lrs/kBc+zl9kUdN9GUn4ma1vWmaexR+cXBlgPhug7GmlpazWzP8AvNqf58IPYRkDOsQuIJcRC4goZ1iBxBLiIXgB2ERkRMwjQiA0AhdxeP1fWfR533DDRYW8YD9X1n0ed9wwK+e7xkZeMjSO/wDo+/a4j9On/hF7QRRfR7+1xH6dP/CL4g0iVXoEexkexB5aB6+hSdLaXMUMjghgeYMFAR7aKOC8acOLRzOyS5TKCl9TbpfnFOy7iOyemKmskmb0LIfaLj6xHG5rd6KiBtDaJEk3BI5R7PGzQ9w2kWZbLoWtfpcc4BJInOliUax1vbS3nFgpayZcDsX1AYacuvlDOtp+yBFu6fWA+S3zx9toP4UxUy31IBICgtqCpOwgMoMUnDKewmHp3WN/dD6h4qYE5pHdA+ZMFou2E1gKy7yu6o0dLMt7WFsuovrBsrEafvd9Fue8G7p9zWNoChYjxGs2XllU7Etucrtr/VsIQ47xkFldhOk5HIuujq2h3yn3R16VX0+W6zJeUcwy2B9kUri+ll1E1Z8xLCVLbsQfXfvDvEckvYj90wHEq5O1e9iNOYtv4GLj6NcCM6oQEXSX8ZM9nqL7W+yEnYFnOm595OwjuHAnD3wSnGYfGzLNM8NNF9n4mJaH5ERNE7CInERQ7xC8ENEDiAHYRA4gh4hYQEBERmJWEaGINBC7jD/d9Z9HnfcMMlELuMB+r6z6PO+4YsK+eIyPYyNI+gfR7+1xL6dO/CL6kUL0fn47Evp077Fi+SzEqt7R6BHkexB7HseRBVV0uWCXYADqYor3pLw/tsPnAC5QdoP7JufqvHzozR2riv0mSArypQ7UsCpI9XUW3jiziKj1H0tDLAqrI9vdCdo3lzbEHmIDotZ8alxvz8YS+qbEadOniOhibhzEgdCfL8osU3DkcZh9X4wAGGY9NkayprWO63/DYxZpXH2YfGykcj5yjeK1MwhRqLfXA0ymHS/t0+yILPW8Xs9uylohB0IUaeOsRmsYyneYxd21Zjz6L5QkosMYtvYQ5r5AKpJXn6x+0wAPCMyRKqFnVOiD9lcd0vf1j5R2CkxGVNF5bhgehEcZ4xKjs5a7IsV2hxOZKa8typHQ/aIYPo5hELiOW4L6SJq2E5c46jQ+6LnhvGFNO2cK3zW0MTA5cRC4iQTVYXBB8jGjQUO4iEiCHiFhEELCI2ETsIjIiCICFvGI/V1Z9HnfcMNQsK+Mh+rqz6PO+4Y1CvnaMjLR5Gkdx4YxZJE3ES5tetnfYIA4o9JbJpIsf56QrmYHNqZ2IBJmRRVzgRbc73+uKXieDvTzuzmW6gjmIDoHBvpNnGblqrdm2zAHun8ouFf6SaVPVJc/1QY4xJki0TGXDBeMV9KM1riVLC+LfkIpOKYzPqDebMZh0uQPdERSI3WAEcWjwSs0ZPMZSze8IqBp0oqYiDRY6iWCu0JaiSBEV5R1RQ3EXXBsauMub/QxQiIlk1BXaA6UomMdQddjyguXRsouRcfXFHoeJHXS5h5T8Szm9Vdep/KAePUhBfK1+VxtBlHpq2+5hTRlnIaa2Y8hyHl4xNi1TllkDdtB7YgQYxWGa7NyJ08hCwJBbyDGJJiiAJHhU3g4SI97CA0o8anyj3JrC3K5I9xix4b6RZy6TVDjqNDFWqJNoXzFgOy4ZxlTztM2RujaQ8VwdQbjwj52edlhjh3F8+n9RyR806j/AEiYuu7mFVfjkmVNSS7WmPqAATp1NhpFO4YxKor/AI2dUGWpdkWVJslrLe5bUmJq3DpkiuWbKmM9+zUmY2ZQGupUnfW2hjOC9rCvjP8A3dWfR533DG0/GFlzUSYCvaaBrdwN0LeMZxkf1dWfR5//ANZiwr5zjI9jI0jseDT2SfiJFiorJt1vYjQaxTuLKv4RUBlBygFQevWHtEJc7EK+lmBh2lRNdXVspBBtaEvFHDnwOYhlTGYM1sra7wAYlkRreJ2mXiIiCNTETrG5jwCAAnpA7aG8NuwvAdTTaGKG2HTM62gOroddo1wOcQbQ/mys1tIiqs9DEXwWLFUU+thE0nDNNoBBS0WsWCilZYKk4bBGVE9Zh5QBNI0D1k4M2vLb84Dq8XHqoPbAQmFogNaYI0LWiGPbGAlM2NWnWEbJTluUZ8AYwAM+YTAM0w5nUpUQixCoUXBcDfx1ttpFEmBYFNrpzS5ZCKljMmEXyg7ADmTY6eEWyp4BpZbU8vNMd5kzvkm3cVGZyANtco9sQeiRy0uoVHRWzozBhckFSFN8w0uG0hVifG9SKlZqiWvY9pLVbEggsMxY3vc5B5RBYsR4Sm0QaooJj2ljM0p+9mAF2tffTkRGsziJaummTColuETuhrEOjBiyHy19sWXAsblzqQ1DzRco0yaoIGTKDcW3tpHN+E+H0qpbdoHUGYeyZRuQoMxBfeyi+g5HW9hEVc6jhOqlszU03t6abq0mcxuA2t1c3v1B0MMMUnFMKrZTvneXJmoTe9rpdRfybnFdlcJOO7LrZ4HzVZiANNO6wHhp4dY8xPAJtHQ1WSYWEyVME7NcqwGuddbh7G3e3tvFRy+MjLRkXwdnwORKNTiZmWBFY9mJsVGUG4PLWKhxPib/AAjMzK6oWEo6DNpbMwhp/wCGXrK+vIfIiVLhjvdtwLeUZiHA5Q98dp/XzkEDy5QFYpXuL3veJ2gaqw56SeZbeqy508v5BghddYDxY9AjGWMlrrAES5cFSaK+8a0yQW0yw0gEVZRmVNBG0WaW10HlCqamY6wbI2t0gCJVOBqY3aeF1PujVjA1rnWIIamud9FFh4QMKBjqxhqsvpEqy4BbLoAIJSi8IOlyvKCEA3MAFLwy+toPkYWDvGGptC/Du1xKo+Dy3MuQgvOmLuwB2HmdPr8IAyZiNNL07RNOQIP2RoMVksO46t5Hb2Ra63hPD6WndjTI+VdM92ZmOiKCeZYqNOsVjiH0dIlKrSmIqEVcwJus1iO8B803va2kNCPDaGZiU1wrGXTSjZ5g3c75V/nbWLC3Dkmnn0pkyFVWZ5WhJZry2cMxfc2Q++IPRPiCvLemKhWlEubfKzGxuOoIt7otPEwvNolBI+Pc3G+lPNHPzgFTcU4cKhVJUOuZS5TuqdBlL2tyiscbtSTa2SQmhIM10BKFRcKDl7rm+rEX0sI3qPRae0JepHYDMx7pDZRqQxvYaX70JcS4kSZV9pLX4inliWpUd5k7Rc0wX5nl4ecBfMYwkYgiojCTKHNVUs1hoL/MFthvp0ipPw3XUSGZKmCbJUkugF9FPrGW1xyvcaxaq6mero8+HTrPbQhrE6nNLzboxtz6RJwPLqZdMxrzZVZiCxVjlX1u0YE31Bt168ogjwauE1A6agrm1JGp0yEnUkMZi3OhzIMwIETcS1AOG1mUk/FPqAANVRx/0up9vhFQ4ArWPay1BIVg8oHUKWPq2OmpVGsbAlSNCRDDGKzNR1tiGXsWVWF8oAKMiA2ufi3uFe5GQgHlFHL4yNbxkaHYqDEmp5+KTLyggrGzdozKb5R6pAPKCJGOzayU7SZcv5uYuTbqbZYqHFlB2k2vPaouWsmOZbHvMoQDMBz1uIsWDYnSUNGB2mbNqcmpmE9LeHuiClY/OmNVlZhM0omQdiPVvy2Oka0dSD3SCrDdWFj7ouHD2L00x5kyRL7ErlzBiLuCblr31N4j9KCyzJk1KEdoHCgi3eBBNj1taArhESSkiOTzB0Itf3AwSpHUQE8trRkyZEYcdR7xEZYcyPfAbymJg2S3WF6zl+cPeIlFQvzh7x+cAc8wcohaZA/br85dPEfnGfCU+evvH5wBqMdonlXO2vOFVBMafMMqQ0tbatMdlCIOtzuYIxLg+Usppj18tmFyBYHN7M9xc6DT2RAVVYisoEtpb3nwsYJwnDK+rUPKSXLlH1XmsbkdQoBP1RU8JZRVSpNX6ium7A22Nib2ynS+vujuaV1MdO2kjx7RB9YaFHODg2ISZs0IJU15UsMbWOk0OFKAgHMMp8tN4L9GHxEqoZzknBgDLdbEqiZh3TY3uWiWo4xlSGafnE74Q5yyw6ArKk9yWS3LN3mH70PcF40pKhDNJWWwNmlzHQWI1UljpbfX6uUBScW9JE2bMknsFEqW4mFMxu5AOW5tYWJuB1AjoFJiEucO3mFhLVQyLM7t9LliNjytHNZUihqKqazTkWWXYKuZUUnukuByQkvYdAIM454xQyxSSCuQC0xwRZxyCC+g63gK7h/EDU1TNqpSqe0ZxkYkKQ7l+XMD7bw8r/SN2jU7mQFMmYXIz3DXlumUd3T1r+yGPBOI0HwQy+1lJNBDuJ5QZmtY5cxsVtdfbE9Q2FlhMkTqWTM2veWwYdGlE23+VcHxgK7i2K12IgjL2cga5RdVP7xOr7dLRUZdOEaYk4vKI1AAJLC/qePJgdtDFnqePJqTSAJJRGtlX1Xyne4Ox35w3xVqPEUlVE2olSJndV5edQ+QMcynMfaGttFHNaXE5kps0t3Q9VYq3tK2i6ULV1ZT2epb4OdxdWJIPqtaxBuQe91B1g7iD/ZqBJMmZJII72RlYb27zj5XmbxX+H65aedNlCcvZsAO0VgRdZimXMQnQsLnf+tEFol08ukktl5aXNiS6sGzcgT8Uh7O4urXG0Qdl+rauZoM0ogfugzEaUOdgexNmuRcEaQuxPFpMzJLV5aywFLDMGBW0t1UknvBSZy29YA2izYhUSHo6inl1EguyMiDtVN8k2eZa3ucw7NpYB1JBUQHI4yNu0P8gRkVDj0gf7yq/wCNM+2EK7HzMZGRYrHiZ/2S+ZjIyA0feNDGRkQajaPDGRkBkYY8jID0R7GRkBHVcv55RrK9aMjIglX1fYYFP4iMjIvFgpdzGj7j2xkZAbtHg2jIyCPX/OPYyMgNxE03ceQjIyNIEEemMjIyrDGsz8PwjIyAMjIyMjSP/9k="/>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6" name="AutoShape 8" descr="data:image/jpeg;base64,/9j/4AAQSkZJRgABAQAAAQABAAD/2wCEAAkGBxQTEhUUExQWFhQUGBQXFBUVFxcYGBQYFxUXFxUUFxYYHCggGBomHBcUITEhJSkrLi4uFx8zODQsNygtLisBCgoKDQwOFA8PFCsZFBkrLCwsLCssLCwrKywrLCwrNywsLCsrKywrKysrKysrKysrKysrKysrKysrKysrKysrK//AABEIAOEA4QMBIgACEQEDEQH/xAAcAAACAgMBAQAAAAAAAAAAAAAEBQMGAAIHAQj/xABMEAACAAQEAwQECgYHBgcAAAABAgADBBEFEiExBkFREyJhcQcygZEUI0JSdKGxssHRJCUzcnPwU2KCkpPS4RU1RVSi8RZDRFVks8L/xAAWAQEBAQAAAAAAAAAAAAAAAAAAAQL/xAAYEQEBAQEBAAAAAAAAAAAAAAAAARFBIf/aAAwDAQACEQMRAD8AWYniFZMq6oJX1EsS6icgRWNlAc5QNdrWjwS64/8AEqr+8fzjVR+m4h9KmfbDRFiapetLW/8AuVV/eP8AmjYYdWH/AInV/wB9v80NEEToPribRXamiqwQq4jWM52UTGAA6sc2ggXFhPplXtcTrS7bJLmOT4nVtB4mDsXxfLnSSQGXWdN5J0UHm3hFArJhmuWLMQBqzG5PP+RAFzeIKu5y1tXlHzqiZf8A6WteI52P1ijWsqrnl2836+9EFUBL03YgGx2XTn4xHRU4e8yYTkXfqx5KIoIbHqwWvV1VyLgdvN/zRq2O1f8AzVT/AI83/NAtROZ2zbA6WHQcvKNmsQw6Wt7NICYY5VH/ANVUf403/NGHG6j/AJmo/wAaZ/mhexiZaOYdlPXWw0te+ttLRQ4wuqnTc4NTU51GZVE5++ADmtdt9vfE2IS6gNlkz6qaSbDLMmMDf1bFT+6PAkiEdHIZnVVKq19CWAF/3thBaYnUymOWa6sp2uDYi/mD8rXxPWIJaoVUoqJ0yoQsMwHaMbi9rjveBjalZnZFM6ouzIv7Q27xseeljY/V4xpiOOTp+TtcrGWuRTbKcvIG2+2ntiCVPU7HKdxfr4GA6DL9GdToGqHLaXAmsPl6m5HNPc0Bf+BZxRmSZObIzox7QAAozK+520EdXosURqb4SSAnZ9oTfYBczX9t4rfDNHOq6eX2ymVTEu5l371UXdnu+xWVcju7tbXTfO1rHNKrh6YDdZk4gqMvfYlmOUix2KnMAD1gCZQMDbPOBNst3OubtCgIGxbKq+d/KOxVuHKaWa4FmkzKq1uaiY5yEdLZfKwIsQIq2K0CsuZRd8zbWZzeYGBFt7oqsOpNxqTDUxXqHApbgntp5tf/AMwjkzDQ7XVT7ZbDmINmcIqLfH1GoDD4w7EXH2xvhX7S1jdu8STobhySLdRNDjloVNotOKJZ7fNWWPcgi6Ka3DCf00//ABDGh4bT+ln/AOIYsjrELLAV48Np/STv8QxoeHJf9JO/vn8ofssRlYBGeHJfN5p/tmAMbwWTJkPMGcsLAXfS50Bi1hIT8Xp+iP5p96A7j8IH8/8AePIQ/DPGPIJikSFvWYh9Lm/aYcIkLKFb1mIfS5v2w8SVAB4hULKls73sNLKLkk6AAdbxTcQ4sV5Rlus6XMW9itgTpoGvtoYtWIY9So2V3u0trkKC2UjrbbeOf8Q1EqdNnul2zFHDkWsAuVk+yATCYbmxOvj1/GCL9xd7ksx8Ry+yIaO+Ya73HlfS/wBcMcPQd5yRllgmx+VrcW9sUAzyXbY3PX2C59kbEEgDzsOlt2P1/VHpDMwN9ZhOvjfX6yYllyM1wNbd0Wt7ND111gA1e5J2H82ENsHw4tKmzWC9nLGpYta+/qr63IbjeNZmHBZfdOY3Ck9XN+6AOgJ9tou9LwezULIWIfLmVbkIrA5tQPWPK5gEuHUtNLpvhNXkDTT8VKRB3RtnK79Tvt4mD66mopUr4QV7S4QCU1xddAPJrDbb7Yg/2nMpZcuVV4erGXpLeYLDTYg5SGNragwh4gx2dVsO0sFX1Ja6Kvj1J8T9UQGy8Rw9GZ0kuGvdQ1zl01t3rDnCbFsVSYwKS8o5k7kdLDTnDXCOFcwDzyVU2yy1tna+2Y65PKxbwEGnhoHuS5XesSdGZguwfMQdL21sN4CsKmYEjxuTaw3GvTXJ5HWI50ix52udT/ZJuOoJ1EM5mEzaZszKcoIJGViwF9XyldBa4ubX1iQhcl9SMupva47O3d9iZgediDFA2HcTT5CCSHzyMylpLbEK+ZkB3CtbUbeEdu4S44pq0BUPZzQNZT2B/s8mHl9UcExiTlaxIJu+o233HS99uWsL0YggjQg3BGhBGxB5GJZpr6hwwWmVKHbtAwHhMlIT9YaKZUyRT1UyWoAVWBRV07jmSUH9VWZZgvoA5O17xV+BPSO0qcVrWLo6onbW1TKWyl7esLMRffQb7w84yrpbTZs8OMuanp0dTcMDLM2aLjcfs9RqLRMaa1lPkmS2UDI9rNe7L+xQ3HIg9mwH8QGC2qAzWYqHIBK+wfhaKlTVj0dS9OxJlzmDymOuWzMbhufesL87C8E4ziqvMJljXQBrnUAMocW+T3st+RUGCLBMWIWWIaTEVyqrsA+gtcE6khc1tibe2DGSKBWWNMsFFI0yQEGSFHGMv9DmeafeEWAJCrjKX+hTf7H3xAO/hvjHsV34XGRQ2wlb1WIfTJ32xYpaaQkwJP0ivP8A82f96LGsvSIKJxfOkU7ZMn7X4yZb5XQX5Aka+Uc+mVjEN/WvcD2flDHihpxqJhnnvAlRbawOgHshOsu9vGKg5VyWBFyQNfEEFvyjztspI5XW462I/wBY1zXmL0zfVe8DTGuTAMpM1SspT8ntCfM7R7h984VRck6Ac/5ELA0WTBQElly/ZzJrBJbfMX5cwnewF9BubawDPA5Kl5YSRMn5GLZZeUXba7lyMqjkD5xf8Qq58mnMyasmnlra92M2Y2o7igWXMfMxV5/H0qnlCTQyrhBYTJgsug9YIDcnzt5Qxo6me4T4TczrZxmVL97QBVYEKAMoACMzG/JYgruKirxKazMMipoko3GX+wATm1BLGwA5iGmCcLypBEwss5yAUzBQoB+WiZ+0c/N7lzpawN4bIjA5CBlGoV81ipNsoWYBe7X1KFnYmwCrB8qYyXXvKO8/eLqCPlk3Mq4HynYWF1VRpAeLRad1GLA3AytM7w+SQJPZlxtYuVU73tEdVILoCEubkqAvaB7aEL8SEdhtnYlQdRA9ZjVLK/aTJQBGgsrFQLdywlsB4S1/rMxJhRP41oyG1z6E2Crc6WAvMld47WRQqqL63iKKr6FWUEKGRvkqoKvyuqiTLWa4+exyqLmOfV9IadtO9KLMoJKkAgsCt0c3FmO2mukEYlxrUzXZu0MsH5EvuqBlC2sN9BzgWo4i7cgVSlwAASmVC2XRbkLcAC+g0PSLIiKuopk+cqylZ3YA7a2yqcz20XffnaA8YweZTsqzLXYXFvrjpnCvENNJpyAoRFGrEliQNgxOp3sAICrlGR6ypAzTFzykPKWfUl2+cbgnz8IDmLoRvBlFXkBZbMeyDFgvJWIALD2ARr2WbMx2vyBtc3IXw2Nh4RBMl28oouON0TzBLdHustTlFwRqcxsyiwuRbc8oEwatE1hKyAIWsd8zg+sqoNASLDTTUmFmB4kZRswzS20I6E8weXiItXC+FquZzl7GzOs3MSoQMt84HQ5LobFhYczEFto5AyPdUzOQx0ubIrAEknMVFiF25mwj1lgOZXqGlKLo03uyZZCh+yPem1EwKAFZgoCjkPMwyKwUMVjUpBBSNcsQRqkLOMk/QZ3kv31h2iwr4yT9Bn/ur99YCo9r4xkLu3jI0jpXDgvPr/ptR96LOqaRW+FRebX/AE6p+9FqmOEQsdlBJ9kRXB+IldpzzDtNmTMv9lsu3LlC+UO6Qd1II99jEuL1gmT5jrorMxUdLm9xHjMDZlHeHrDrpFRAXswPTX8YjqAMxttfTyj2da+m0aQGCDa6aSUFrKEUKPDqfM6+6BJZ1va/gYIUNMf5zMff+Q+oQD3g7CBUTruGMqV35gUEl9e7LBGxY8+QudIvkgjUjKBvm2UXGt2GWwy8y7uVNgBnhVhOGdjLEs21LBit3V5nUXUqTyFlYgAj1mAhjVV8unXtHYBtWHeXOPna5XYa7KApZixNlUWgNMyynIDZe8LApY5RdSZaJLkuVNiSzFFYjcxU8Rx5pp7KmUNcglkVJaqyn1rKt3AO2Zz1MK8RxCZVm1skn5K3JPrEsbsSSWJJJ3J30sIaYPLVNF7umpIBHnaAFbg6YwabUTLcyTrvygeo4SYSu1KlE0y31LXNgfAbmOhUUlZtu0a4XZbaMfG24GmkbcSM08pIXQZg0wjko0t5nlAcxn8OG0mw1mn6r2MAYrgzSmykWtvHZGwxc6MVAEsd1R1tYc/CFHFdMjLc6Ny018t9oDjrXU2O19oOxDGHmossk5RrY9eWvSJcWpLE6QoYWigqQ4Ftj1uDy15e0R6su9ttdLnw6+69/GBpZ8ILRHyFgO6LXPXp5wG1XLCIAN2O1iLAC+hPU+HSDKasmdiqy0AWXdrsd3uLuFJ1YWAAtpaFvaG4zG1uuh156+NtYv3A+DgTVfLYhAzkarmIy5Qx3vq2nhAMcA4WSUyVDTWmzSGLEiy3bTS+ugv74sOWCWWIisRUJSNcsTERraA1VIWcYr+gVP7g++sOFWFfGa/oFT+5/wDpYDlOeMiK8ZFTHZODlvMr/p1T9+J/SJUmXRPl0LlU9hIv9UZwQvervp1V9+CvSBSB6KYSbZLP7uUQcCKx6jWsYkdeY5xDaKPb7x5aNlG8McDpM73I0XUwAcinYsFCsWOgUA3v5Rc+HcLWWrF1Bm3XU65Rp3F0OVrm50J9XTW8MJM3x216HQam5tyvz08BC7FsU7EWUZphyhRewtsSBuysnTKO/wAzATY5jokAogBmkKh1sVFrjujX1SBZjpfbu3hBLlTJ7h5xzHkNAAPmqoFgNvdEUmkt3mPeOugsBryhrhbrm71/ADUmAIMohRp7oZYZSE6kQRIHy5gso9VfDqYdSMapdLDUb/zziDSlp2TUX+v8IcUEu+u7HU9Tr4xLJxCS40sR4a+O0TSHS/dYW5f9oCKdKvy2PL/SEGNoPH3nX64t3bJY67RXsTl5zpa35QFYpcJSadvy5wh4h4VYK0xF0XwPtjoOFyCHQrax7uvjtDv4FMaVMDqpQqcrLyOtgVIgPnalpHdgqjUkD3m0W2Zh958mQo7uZQbbHJa5994BwhHNSAi37w8kCkx07DMKAqZWmqSyzebHSAbzMJlMFzy0YoBYsoJFh1jcygBYAAdBpDBkgd0gAXWISsGOsQssFDFY1tBBSNCsQeIIWcZr+r6r+GfvLDeWsL+MV/V9V/Cb7RBHFLxkeRkaHc+BF1rvp1V9+HPFVH2lJMTqBfyuLwo4B9av+nVP3ougS4iUfOfEHDsymnhPWVxmlkcx08xCRpWvt26R3zjLhpZqrM1BlbAdDvFUk8ChqNpgUmcCSvjY7GLoo1dwxNkhGe2SYO4Rz0vaHWH0YRVUDxPIk+f8/iLJxMp+C0wb5Bt4ggAWIhGXAFzyB128Rf3H+dgjrK1JSkk5SNrLe5AJXfaxO55HQc4q6TCzmY1yT1JJ8rnU+2PcUqTMfe4GwtoL8/M840UwB7zb2HSJKRCGvex8N43wmRdWJ16DUe42sD/NjArTyCcoLEXuAPt6QFnomB0teCJ+Fzhe1iOlxtFfwKbOmzAqkJfm9kXwu76fUYdcWUD06XecHawOVHfnpoyoEMArecyNZgVPIrce24guZWuQGzFiDudz5wkoayc3IuL21Gx6N4w8pqG+/dvy5QDmnxMlRc78+vvjz/abXJtmXSyg2v4axJ/szRVGm++nLS0IJkwSycxJF9hfWIG9VWTmuwdE55AL26a9YYYDjM9WvMOZR5i48jzvaKtNxsqMyylVPnM3s8QPbBWG8XJYqw1bTlt4EQDrhXCVNRNYaKXdiOQBOYfbFzwqTmLzSLZzZf3V0EAcIYf8XmvpMuT1tfQRaOyAFhsIARliB0g51iB1goB0iFkg11iBlgBSsalYnZY1KxBqiwt4wT9X1f8ABf8ACG6LC/i9f1fV/wACZ9kEcHjyPbR5Gld+4HkFWrSQQHrakqTpmAfKSPC4I9kXFBFM4Cclq4Ekha6pCgnYF7kDoLkn2xdlEREU+TmUjrHlPThVsBpBIEZaCqJ6TKX4mWQLWmWPtEcm4grinxY0JGp30I2tyP1x2/0iSiaCey+tLUOvgVIP2Xj5zEst3t77mLETU1ydTtEwGsZTy7CPSLmAYUNSZYzAkeXjFlwzDTNGcaPpt/rFcpZII1i08NYiUcBT532gDZMmplWyy5T8u8pBF/HkInqJNRN0NHIvr8u+/OL1Ry0mKL2J+qCRSZR3R5RBzI4QacHNLUO+vcvffY8olRQVDEWAte3L/SH/ABAksvZ5gLHkDrbrCjG6hO4idLnnfxgHkqXLYKVHfAuN+m3lryimz8KSYzMJRc+DZSepHIm994criD5QLDa1xzvpD+lmIsuVmtme41sBpqAfGAo1fiaNKEias9UGnZut1v4ERrQcOUbvLeWWQi2ZSNL33FzpHTJuEo41G/OBEwGTLbtGFlG5/OAO4dlWRgBYKxUDyAhqywo4YrlmtPyeqrqB/dEO2EAK6xA6wY4iFxEUE6xA6wa4iBlgBGWNCsEssRlYDRVhfxeP1fV/wJv3TDNRC/i8fq+s/gTfumBXALRkZHkaR3z0fD4zEPp9R9oi8oIp3AuTNW5c2b4bU9pe1s2fu5fDLl353i6oIlV5aMtG4j20QCVtKJkt0Yd11KnyItHzBiUh6WdMkMNUYr7OvtEfVWWON+m7hvKy1iDRrJNtyOuVj9nuiooLp9kQHSDHHdB6gfZAbjWKJ5NVD/CZwvmB1irBYYUlUFgOl4Pj5lC2469DA2M8YTn7kkm5O40A84pKYgToupPP/WLDgEsKbkXJ11gEj9pKnHtmJL2OY8+cWVXpAquZxJFrrYC5877eyGGM4FLqkF7ggAi2lr9IrNR6PWANmLdNoC+YXi9KZeXsVtY2bNc35E3GsR4xMo6pFUsZLSweWa9tQVt8q/M+MUzAsFmyQBMvkDWsOl9d9osGK8PJLvMTUEaMfWIOozfZEEHCnGrFAjMGI0uedukP5vE6NKmIw3Bt+UccmTuyqDbQNrD6lrs/kBc+zl9kUdN9GUn4ma1vWmaexR+cXBlgPhug7GmlpazWzP8AvNqf58IPYRkDOsQuIJcRC4goZ1iBxBLiIXgB2ERkRMwjQiA0AhdxeP1fWfR533DDRYW8YD9X1n0ed9wwK+e7xkZeMjSO/wDo+/a4j9On/hF7QRRfR7+1xH6dP/CL4g0iVXoEexkexB5aB6+hSdLaXMUMjghgeYMFAR7aKOC8acOLRzOyS5TKCl9TbpfnFOy7iOyemKmskmb0LIfaLj6xHG5rd6KiBtDaJEk3BI5R7PGzQ9w2kWZbLoWtfpcc4BJInOliUax1vbS3nFgpayZcDsX1AYacuvlDOtp+yBFu6fWA+S3zx9toP4UxUy31IBICgtqCpOwgMoMUnDKewmHp3WN/dD6h4qYE5pHdA+ZMFou2E1gKy7yu6o0dLMt7WFsuovrBsrEafvd9Fue8G7p9zWNoChYjxGs2XllU7Etucrtr/VsIQ47xkFldhOk5HIuujq2h3yn3R16VX0+W6zJeUcwy2B9kUri+ll1E1Z8xLCVLbsQfXfvDvEckvYj90wHEq5O1e9iNOYtv4GLj6NcCM6oQEXSX8ZM9nqL7W+yEnYFnOm595OwjuHAnD3wSnGYfGzLNM8NNF9n4mJaH5ERNE7CInERQ7xC8ENEDiAHYRA4gh4hYQEBERmJWEaGINBC7jD/d9Z9HnfcMMlELuMB+r6z6PO+4YsK+eIyPYyNI+gfR7+1xL6dO/CL6kUL0fn47Evp077Fi+SzEqt7R6BHkexB7HseRBVV0uWCXYADqYor3pLw/tsPnAC5QdoP7JufqvHzozR2riv0mSArypQ7UsCpI9XUW3jiziKj1H0tDLAqrI9vdCdo3lzbEHmIDotZ8alxvz8YS+qbEadOniOhibhzEgdCfL8osU3DkcZh9X4wAGGY9NkayprWO63/DYxZpXH2YfGykcj5yjeK1MwhRqLfXA0ymHS/t0+yILPW8Xs9uylohB0IUaeOsRmsYyneYxd21Zjz6L5QkosMYtvYQ5r5AKpJXn6x+0wAPCMyRKqFnVOiD9lcd0vf1j5R2CkxGVNF5bhgehEcZ4xKjs5a7IsV2hxOZKa8typHQ/aIYPo5hELiOW4L6SJq2E5c46jQ+6LnhvGFNO2cK3zW0MTA5cRC4iQTVYXBB8jGjQUO4iEiCHiFhEELCI2ETsIjIiCICFvGI/V1Z9HnfcMNQsK+Mh+rqz6PO+4Y1CvnaMjLR5Gkdx4YxZJE3ES5tetnfYIA4o9JbJpIsf56QrmYHNqZ2IBJmRRVzgRbc73+uKXieDvTzuzmW6gjmIDoHBvpNnGblqrdm2zAHun8ouFf6SaVPVJc/1QY4xJki0TGXDBeMV9KM1riVLC+LfkIpOKYzPqDebMZh0uQPdERSI3WAEcWjwSs0ZPMZSze8IqBp0oqYiDRY6iWCu0JaiSBEV5R1RQ3EXXBsauMub/QxQiIlk1BXaA6UomMdQddjyguXRsouRcfXFHoeJHXS5h5T8Szm9Vdep/KAePUhBfK1+VxtBlHpq2+5hTRlnIaa2Y8hyHl4xNi1TllkDdtB7YgQYxWGa7NyJ08hCwJBbyDGJJiiAJHhU3g4SI97CA0o8anyj3JrC3K5I9xix4b6RZy6TVDjqNDFWqJNoXzFgOy4ZxlTztM2RujaQ8VwdQbjwj52edlhjh3F8+n9RyR806j/AEiYuu7mFVfjkmVNSS7WmPqAATp1NhpFO4YxKor/AI2dUGWpdkWVJslrLe5bUmJq3DpkiuWbKmM9+zUmY2ZQGupUnfW2hjOC9rCvjP8A3dWfR533DG0/GFlzUSYCvaaBrdwN0LeMZxkf1dWfR5//ANZiwr5zjI9jI0jseDT2SfiJFiorJt1vYjQaxTuLKv4RUBlBygFQevWHtEJc7EK+lmBh2lRNdXVspBBtaEvFHDnwOYhlTGYM1sra7wAYlkRreJ2mXiIiCNTETrG5jwCAAnpA7aG8NuwvAdTTaGKG2HTM62gOroddo1wOcQbQ/mys1tIiqs9DEXwWLFUU+thE0nDNNoBBS0WsWCilZYKk4bBGVE9Zh5QBNI0D1k4M2vLb84Dq8XHqoPbAQmFogNaYI0LWiGPbGAlM2NWnWEbJTluUZ8AYwAM+YTAM0w5nUpUQixCoUXBcDfx1ttpFEmBYFNrpzS5ZCKljMmEXyg7ADmTY6eEWyp4BpZbU8vNMd5kzvkm3cVGZyANtco9sQeiRy0uoVHRWzozBhckFSFN8w0uG0hVifG9SKlZqiWvY9pLVbEggsMxY3vc5B5RBYsR4Sm0QaooJj2ljM0p+9mAF2tffTkRGsziJaummTColuETuhrEOjBiyHy19sWXAsblzqQ1DzRco0yaoIGTKDcW3tpHN+E+H0qpbdoHUGYeyZRuQoMxBfeyi+g5HW9hEVc6jhOqlszU03t6abq0mcxuA2t1c3v1B0MMMUnFMKrZTvneXJmoTe9rpdRfybnFdlcJOO7LrZ4HzVZiANNO6wHhp4dY8xPAJtHQ1WSYWEyVME7NcqwGuddbh7G3e3tvFRy+MjLRkXwdnwORKNTiZmWBFY9mJsVGUG4PLWKhxPib/AAjMzK6oWEo6DNpbMwhp/wCGXrK+vIfIiVLhjvdtwLeUZiHA5Q98dp/XzkEDy5QFYpXuL3veJ2gaqw56SeZbeqy508v5BghddYDxY9AjGWMlrrAES5cFSaK+8a0yQW0yw0gEVZRmVNBG0WaW10HlCqamY6wbI2t0gCJVOBqY3aeF1PujVjA1rnWIIamud9FFh4QMKBjqxhqsvpEqy4BbLoAIJSi8IOlyvKCEA3MAFLwy+toPkYWDvGGptC/Du1xKo+Dy3MuQgvOmLuwB2HmdPr8IAyZiNNL07RNOQIP2RoMVksO46t5Hb2Ra63hPD6WndjTI+VdM92ZmOiKCeZYqNOsVjiH0dIlKrSmIqEVcwJus1iO8B803va2kNCPDaGZiU1wrGXTSjZ5g3c75V/nbWLC3Dkmnn0pkyFVWZ5WhJZry2cMxfc2Q++IPRPiCvLemKhWlEubfKzGxuOoIt7otPEwvNolBI+Pc3G+lPNHPzgFTcU4cKhVJUOuZS5TuqdBlL2tyiscbtSTa2SQmhIM10BKFRcKDl7rm+rEX0sI3qPRae0JepHYDMx7pDZRqQxvYaX70JcS4kSZV9pLX4inliWpUd5k7Rc0wX5nl4ecBfMYwkYgiojCTKHNVUs1hoL/MFthvp0ipPw3XUSGZKmCbJUkugF9FPrGW1xyvcaxaq6mero8+HTrPbQhrE6nNLzboxtz6RJwPLqZdMxrzZVZiCxVjlX1u0YE31Bt168ogjwauE1A6agrm1JGp0yEnUkMZi3OhzIMwIETcS1AOG1mUk/FPqAANVRx/0up9vhFQ4ArWPay1BIVg8oHUKWPq2OmpVGsbAlSNCRDDGKzNR1tiGXsWVWF8oAKMiA2ufi3uFe5GQgHlFHL4yNbxkaHYqDEmp5+KTLyggrGzdozKb5R6pAPKCJGOzayU7SZcv5uYuTbqbZYqHFlB2k2vPaouWsmOZbHvMoQDMBz1uIsWDYnSUNGB2mbNqcmpmE9LeHuiClY/OmNVlZhM0omQdiPVvy2Oka0dSD3SCrDdWFj7ouHD2L00x5kyRL7ErlzBiLuCblr31N4j9KCyzJk1KEdoHCgi3eBBNj1taArhESSkiOTzB0Itf3AwSpHUQE8trRkyZEYcdR7xEZYcyPfAbymJg2S3WF6zl+cPeIlFQvzh7x+cAc8wcohaZA/br85dPEfnGfCU+evvH5wBqMdonlXO2vOFVBMafMMqQ0tbatMdlCIOtzuYIxLg+Usppj18tmFyBYHN7M9xc6DT2RAVVYisoEtpb3nwsYJwnDK+rUPKSXLlH1XmsbkdQoBP1RU8JZRVSpNX6ium7A22Nib2ynS+vujuaV1MdO2kjx7RB9YaFHODg2ISZs0IJU15UsMbWOk0OFKAgHMMp8tN4L9GHxEqoZzknBgDLdbEqiZh3TY3uWiWo4xlSGafnE74Q5yyw6ArKk9yWS3LN3mH70PcF40pKhDNJWWwNmlzHQWI1UljpbfX6uUBScW9JE2bMknsFEqW4mFMxu5AOW5tYWJuB1AjoFJiEucO3mFhLVQyLM7t9LliNjytHNZUihqKqazTkWWXYKuZUUnukuByQkvYdAIM454xQyxSSCuQC0xwRZxyCC+g63gK7h/EDU1TNqpSqe0ZxkYkKQ7l+XMD7bw8r/SN2jU7mQFMmYXIz3DXlumUd3T1r+yGPBOI0HwQy+1lJNBDuJ5QZmtY5cxsVtdfbE9Q2FlhMkTqWTM2veWwYdGlE23+VcHxgK7i2K12IgjL2cga5RdVP7xOr7dLRUZdOEaYk4vKI1AAJLC/qePJgdtDFnqePJqTSAJJRGtlX1Xyne4Ox35w3xVqPEUlVE2olSJndV5edQ+QMcynMfaGttFHNaXE5kps0t3Q9VYq3tK2i6ULV1ZT2epb4OdxdWJIPqtaxBuQe91B1g7iD/ZqBJMmZJII72RlYb27zj5XmbxX+H65aedNlCcvZsAO0VgRdZimXMQnQsLnf+tEFol08ukktl5aXNiS6sGzcgT8Uh7O4urXG0Qdl+rauZoM0ogfugzEaUOdgexNmuRcEaQuxPFpMzJLV5aywFLDMGBW0t1UknvBSZy29YA2izYhUSHo6inl1EguyMiDtVN8k2eZa3ucw7NpYB1JBUQHI4yNu0P8gRkVDj0gf7yq/wCNM+2EK7HzMZGRYrHiZ/2S+ZjIyA0feNDGRkQajaPDGRkBkYY8jID0R7GRkBHVcv55RrK9aMjIglX1fYYFP4iMjIvFgpdzGj7j2xkZAbtHg2jIyCPX/OPYyMgNxE03ceQjIyNIEEemMjIyrDGsz8PwjIyAMjIyMjSP/9k="/>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2" name="Picture 2" descr="http://infinitefire.org/info/wp-content/uploads/Wangari-Maathai-e1423836218320-600x466-300x233.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67744" y="1440160"/>
            <a:ext cx="7381872" cy="5733256"/>
          </a:xfrm>
          <a:prstGeom prst="rect">
            <a:avLst/>
          </a:prstGeom>
          <a:noFill/>
          <a:ln>
            <a:noFill/>
          </a:ln>
          <a:effectLst>
            <a:outerShdw blurRad="184150" dist="241300" dir="11520000" sx="110000" sy="110000" algn="ctr">
              <a:srgbClr val="000000">
                <a:alpha val="18000"/>
              </a:srgbClr>
            </a:outerShdw>
          </a:effectLst>
          <a:scene3d>
            <a:camera prst="perspectiveFront" fov="5100000">
              <a:rot lat="0" lon="2100000" rev="0"/>
            </a:camera>
            <a:lightRig rig="sunrise" dir="t"/>
          </a:scene3d>
          <a:sp3d extrusionH="107950" prstMaterial="plastic">
            <a:bevelT w="82550" h="63500" prst="divot"/>
            <a:bevelB/>
          </a:sp3d>
          <a:extLst>
            <a:ext uri="{909E8E84-426E-40DD-AFC4-6F175D3DCCD1}">
              <a14:hiddenFill xmlns:a14="http://schemas.microsoft.com/office/drawing/2010/main">
                <a:solidFill>
                  <a:srgbClr val="FFFFFF"/>
                </a:solidFill>
              </a14:hiddenFill>
            </a:ext>
          </a:extLst>
        </p:spPr>
      </p:pic>
      <p:sp>
        <p:nvSpPr>
          <p:cNvPr id="3" name="Rectangle 2"/>
          <p:cNvSpPr/>
          <p:nvPr/>
        </p:nvSpPr>
        <p:spPr>
          <a:xfrm>
            <a:off x="179512" y="1988840"/>
            <a:ext cx="3312368" cy="3323987"/>
          </a:xfrm>
          <a:prstGeom prst="rect">
            <a:avLst/>
          </a:prstGeom>
        </p:spPr>
        <p:txBody>
          <a:bodyPr wrap="square">
            <a:spAutoFit/>
          </a:bodyPr>
          <a:lstStyle/>
          <a:p>
            <a:r>
              <a:rPr lang="en-GB" sz="3000" dirty="0" smtClean="0">
                <a:solidFill>
                  <a:srgbClr val="573301"/>
                </a:solidFill>
                <a:latin typeface="Garamond" panose="02020404030301010803" pitchFamily="18" charset="0"/>
              </a:rPr>
              <a:t>“Human rights are not things that are put on the table for people to enjoy. These are things you fight for and then you protect.” </a:t>
            </a:r>
            <a:endParaRPr lang="en-GB" sz="3000" dirty="0">
              <a:solidFill>
                <a:srgbClr val="573301"/>
              </a:solidFill>
              <a:latin typeface="Garamond" panose="02020404030301010803" pitchFamily="18" charset="0"/>
            </a:endParaRPr>
          </a:p>
        </p:txBody>
      </p:sp>
      <p:sp>
        <p:nvSpPr>
          <p:cNvPr id="7" name="Title 4"/>
          <p:cNvSpPr txBox="1">
            <a:spLocks/>
          </p:cNvSpPr>
          <p:nvPr/>
        </p:nvSpPr>
        <p:spPr>
          <a:xfrm>
            <a:off x="158824" y="404664"/>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GB" sz="3400" b="1" dirty="0" err="1">
                <a:solidFill>
                  <a:srgbClr val="573301"/>
                </a:solidFill>
                <a:latin typeface="Garamond" panose="02020404030301010803" pitchFamily="18" charset="0"/>
              </a:rPr>
              <a:t>Prof.</a:t>
            </a:r>
            <a:r>
              <a:rPr lang="en-GB" sz="3400" b="1" dirty="0">
                <a:solidFill>
                  <a:srgbClr val="573301"/>
                </a:solidFill>
                <a:latin typeface="Garamond" panose="02020404030301010803" pitchFamily="18" charset="0"/>
              </a:rPr>
              <a:t> Wangari Maathai (1940-2011) </a:t>
            </a:r>
            <a:br>
              <a:rPr lang="en-GB" sz="3400" b="1" dirty="0">
                <a:solidFill>
                  <a:srgbClr val="573301"/>
                </a:solidFill>
                <a:latin typeface="Garamond" panose="02020404030301010803" pitchFamily="18" charset="0"/>
              </a:rPr>
            </a:br>
            <a:r>
              <a:rPr lang="en-GB" sz="3400" b="1" dirty="0">
                <a:solidFill>
                  <a:srgbClr val="573301"/>
                </a:solidFill>
                <a:latin typeface="Garamond" panose="02020404030301010803" pitchFamily="18" charset="0"/>
              </a:rPr>
              <a:t>Nobel Laureate, 2004</a:t>
            </a:r>
            <a:endParaRPr lang="en-GB" sz="3400" b="1" dirty="0">
              <a:latin typeface="Garamond" panose="02020404030301010803" pitchFamily="18" charset="0"/>
            </a:endParaRPr>
          </a:p>
        </p:txBody>
      </p:sp>
    </p:spTree>
    <p:extLst>
      <p:ext uri="{BB962C8B-B14F-4D97-AF65-F5344CB8AC3E}">
        <p14:creationId xmlns:p14="http://schemas.microsoft.com/office/powerpoint/2010/main" val="346627617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722313" y="5091263"/>
            <a:ext cx="7772400" cy="1362075"/>
          </a:xfrm>
        </p:spPr>
        <p:txBody>
          <a:bodyPr/>
          <a:lstStyle/>
          <a:p>
            <a:pPr algn="ctr"/>
            <a:r>
              <a:rPr lang="en-GB" dirty="0" smtClean="0"/>
              <a:t>Thank you</a:t>
            </a:r>
            <a:endParaRPr lang="en-GB" dirty="0"/>
          </a:p>
        </p:txBody>
      </p:sp>
      <p:sp>
        <p:nvSpPr>
          <p:cNvPr id="8" name="Text Placeholder 7"/>
          <p:cNvSpPr>
            <a:spLocks noGrp="1"/>
          </p:cNvSpPr>
          <p:nvPr>
            <p:ph type="body" idx="1"/>
          </p:nvPr>
        </p:nvSpPr>
        <p:spPr>
          <a:xfrm>
            <a:off x="722313" y="3584999"/>
            <a:ext cx="7772400" cy="1500187"/>
          </a:xfrm>
        </p:spPr>
        <p:txBody>
          <a:bodyPr/>
          <a:lstStyle/>
          <a:p>
            <a:pPr algn="ctr"/>
            <a:r>
              <a:rPr lang="en-GB" sz="2200" dirty="0"/>
              <a:t>Catherine </a:t>
            </a:r>
            <a:r>
              <a:rPr lang="en-GB" sz="2200" dirty="0" smtClean="0"/>
              <a:t>Ngugi</a:t>
            </a:r>
          </a:p>
          <a:p>
            <a:r>
              <a:rPr lang="en-GB" dirty="0" smtClean="0">
                <a:hlinkClick r:id="rId3"/>
              </a:rPr>
              <a:t>catherine.ngugi@oerafrica.org</a:t>
            </a:r>
            <a:r>
              <a:rPr lang="en-GB" dirty="0" smtClean="0"/>
              <a:t>  /  </a:t>
            </a:r>
            <a:r>
              <a:rPr lang="en-GB" dirty="0" smtClean="0">
                <a:hlinkClick r:id="rId4"/>
              </a:rPr>
              <a:t>catherine.ngugi@gmail.com</a:t>
            </a:r>
            <a:endParaRPr lang="en-GB" dirty="0" smtClean="0"/>
          </a:p>
        </p:txBody>
      </p:sp>
      <p:grpSp>
        <p:nvGrpSpPr>
          <p:cNvPr id="19" name="Group 24"/>
          <p:cNvGrpSpPr>
            <a:grpSpLocks/>
          </p:cNvGrpSpPr>
          <p:nvPr/>
        </p:nvGrpSpPr>
        <p:grpSpPr bwMode="auto">
          <a:xfrm>
            <a:off x="5436096" y="726927"/>
            <a:ext cx="4000500" cy="4286251"/>
            <a:chOff x="642910" y="642918"/>
            <a:chExt cx="3633814" cy="3733824"/>
          </a:xfrm>
          <a:gradFill flip="none" rotWithShape="1">
            <a:gsLst>
              <a:gs pos="0">
                <a:srgbClr val="573301"/>
              </a:gs>
              <a:gs pos="50000">
                <a:schemeClr val="accent3">
                  <a:lumMod val="75000"/>
                </a:schemeClr>
              </a:gs>
              <a:gs pos="100000">
                <a:schemeClr val="accent1">
                  <a:tint val="23500"/>
                  <a:satMod val="160000"/>
                </a:schemeClr>
              </a:gs>
            </a:gsLst>
            <a:lin ang="10800000" scaled="1"/>
            <a:tileRect/>
          </a:gradFill>
          <a:effectLst>
            <a:outerShdw blurRad="152400" dist="317500" dir="5400000" sx="90000" sy="-19000" rotWithShape="0">
              <a:prstClr val="black">
                <a:alpha val="15000"/>
              </a:prstClr>
            </a:outerShdw>
          </a:effectLst>
          <a:scene3d>
            <a:camera prst="perspectiveFront" fov="3300000">
              <a:rot lat="486000" lon="19530000" rev="174000"/>
            </a:camera>
            <a:lightRig rig="harsh" dir="t">
              <a:rot lat="0" lon="0" rev="3000000"/>
            </a:lightRig>
          </a:scene3d>
        </p:grpSpPr>
        <p:sp>
          <p:nvSpPr>
            <p:cNvPr id="20" name="Oval 19"/>
            <p:cNvSpPr/>
            <p:nvPr/>
          </p:nvSpPr>
          <p:spPr>
            <a:xfrm>
              <a:off x="642910" y="642918"/>
              <a:ext cx="2143140" cy="2143140"/>
            </a:xfrm>
            <a:prstGeom prst="ellipse">
              <a:avLst/>
            </a:prstGeom>
            <a:solidFill>
              <a:srgbClr val="B38C0B"/>
            </a:solidFill>
            <a:ln w="0" cmpd="dbl">
              <a:noFill/>
            </a:ln>
            <a:effectLst>
              <a:outerShdw blurRad="225425" dist="50800" dir="5220000" algn="ctr">
                <a:srgbClr val="000000">
                  <a:alpha val="33000"/>
                </a:srgbClr>
              </a:outerShdw>
            </a:effectLst>
            <a:sp3d extrusionH="254000" contourW="19050">
              <a:bevelT w="82550" h="44450" prst="riblet"/>
              <a:bevelB w="82550" h="44450" prst="angle"/>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dirty="0">
                <a:solidFill>
                  <a:srgbClr val="B58D0B"/>
                </a:solidFill>
              </a:endParaRPr>
            </a:p>
          </p:txBody>
        </p:sp>
        <p:sp>
          <p:nvSpPr>
            <p:cNvPr id="21" name="Oval 20"/>
            <p:cNvSpPr/>
            <p:nvPr/>
          </p:nvSpPr>
          <p:spPr>
            <a:xfrm>
              <a:off x="2428860" y="3500438"/>
              <a:ext cx="838208" cy="876304"/>
            </a:xfrm>
            <a:prstGeom prst="ellipse">
              <a:avLst/>
            </a:prstGeom>
            <a:solidFill>
              <a:srgbClr val="F58320"/>
            </a:solidFill>
            <a:ln w="0" cmpd="dbl">
              <a:noFill/>
            </a:ln>
            <a:effectLst>
              <a:outerShdw blurRad="225425" dist="50800" dir="5220000" algn="ctr">
                <a:srgbClr val="000000">
                  <a:alpha val="33000"/>
                </a:srgbClr>
              </a:outerShdw>
            </a:effectLst>
            <a:sp3d extrusionH="254000" contourW="19050">
              <a:bevelT w="82550" h="44450" prst="riblet"/>
              <a:bevelB w="82550" h="44450" prst="angle"/>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dirty="0">
                <a:solidFill>
                  <a:srgbClr val="B58D0B"/>
                </a:solidFill>
              </a:endParaRPr>
            </a:p>
          </p:txBody>
        </p:sp>
        <p:sp>
          <p:nvSpPr>
            <p:cNvPr id="22" name="Oval 21"/>
            <p:cNvSpPr/>
            <p:nvPr/>
          </p:nvSpPr>
          <p:spPr>
            <a:xfrm>
              <a:off x="2928926" y="2214554"/>
              <a:ext cx="838208" cy="876304"/>
            </a:xfrm>
            <a:prstGeom prst="ellipse">
              <a:avLst/>
            </a:prstGeom>
            <a:solidFill>
              <a:srgbClr val="ADA313"/>
            </a:solidFill>
            <a:ln w="0" cmpd="dbl">
              <a:noFill/>
            </a:ln>
            <a:effectLst>
              <a:outerShdw blurRad="225425" dist="50800" dir="5220000" algn="ctr">
                <a:srgbClr val="000000">
                  <a:alpha val="33000"/>
                </a:srgbClr>
              </a:outerShdw>
            </a:effectLst>
            <a:sp3d extrusionH="254000" contourW="19050">
              <a:bevelT w="82550" h="44450" prst="riblet"/>
              <a:bevelB w="82550" h="44450" prst="angle"/>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dirty="0">
                <a:solidFill>
                  <a:srgbClr val="B58D0B"/>
                </a:solidFill>
              </a:endParaRPr>
            </a:p>
          </p:txBody>
        </p:sp>
        <p:sp>
          <p:nvSpPr>
            <p:cNvPr id="23" name="Oval 22"/>
            <p:cNvSpPr/>
            <p:nvPr/>
          </p:nvSpPr>
          <p:spPr>
            <a:xfrm>
              <a:off x="2428860" y="2786058"/>
              <a:ext cx="571504" cy="528638"/>
            </a:xfrm>
            <a:prstGeom prst="ellipse">
              <a:avLst/>
            </a:prstGeom>
            <a:grpFill/>
            <a:ln w="0" cmpd="dbl">
              <a:noFill/>
            </a:ln>
            <a:effectLst>
              <a:outerShdw blurRad="225425" dist="50800" dir="5220000" algn="ctr">
                <a:srgbClr val="000000">
                  <a:alpha val="33000"/>
                </a:srgbClr>
              </a:outerShdw>
            </a:effectLst>
            <a:sp3d extrusionH="254000" contourW="19050">
              <a:bevelT w="82550" h="44450" prst="riblet"/>
              <a:bevelB w="82550" h="44450" prst="angle"/>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dirty="0">
                <a:solidFill>
                  <a:srgbClr val="B58D0B"/>
                </a:solidFill>
              </a:endParaRPr>
            </a:p>
          </p:txBody>
        </p:sp>
        <p:sp>
          <p:nvSpPr>
            <p:cNvPr id="24" name="Oval 23"/>
            <p:cNvSpPr/>
            <p:nvPr/>
          </p:nvSpPr>
          <p:spPr>
            <a:xfrm>
              <a:off x="3929058" y="1928802"/>
              <a:ext cx="347666" cy="385762"/>
            </a:xfrm>
            <a:prstGeom prst="ellipse">
              <a:avLst/>
            </a:prstGeom>
            <a:solidFill>
              <a:srgbClr val="ADA313"/>
            </a:solidFill>
            <a:ln w="0" cmpd="dbl">
              <a:noFill/>
            </a:ln>
            <a:effectLst>
              <a:outerShdw blurRad="225425" dist="50800" dir="5220000" algn="ctr">
                <a:srgbClr val="000000">
                  <a:alpha val="33000"/>
                </a:srgbClr>
              </a:outerShdw>
            </a:effectLst>
            <a:sp3d extrusionH="254000" contourW="19050">
              <a:bevelT w="82550" h="44450" prst="riblet"/>
              <a:bevelB w="82550" h="44450" prst="angle"/>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dirty="0">
                <a:solidFill>
                  <a:srgbClr val="F58320"/>
                </a:solidFill>
              </a:endParaRPr>
            </a:p>
          </p:txBody>
        </p:sp>
        <p:sp>
          <p:nvSpPr>
            <p:cNvPr id="25" name="Oval 24"/>
            <p:cNvSpPr/>
            <p:nvPr/>
          </p:nvSpPr>
          <p:spPr>
            <a:xfrm>
              <a:off x="3143240" y="3214686"/>
              <a:ext cx="347666" cy="385762"/>
            </a:xfrm>
            <a:prstGeom prst="ellipse">
              <a:avLst/>
            </a:prstGeom>
            <a:solidFill>
              <a:srgbClr val="ADA313"/>
            </a:solidFill>
            <a:ln w="0" cmpd="dbl">
              <a:noFill/>
            </a:ln>
            <a:effectLst>
              <a:outerShdw blurRad="225425" dist="50800" dir="5220000" algn="ctr">
                <a:srgbClr val="000000">
                  <a:alpha val="33000"/>
                </a:srgbClr>
              </a:outerShdw>
            </a:effectLst>
            <a:sp3d extrusionH="254000" contourW="19050">
              <a:bevelT w="82550" h="44450" prst="riblet"/>
              <a:bevelB w="82550" h="44450" prst="angle"/>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dirty="0">
                <a:solidFill>
                  <a:srgbClr val="B58D0B"/>
                </a:solidFill>
              </a:endParaRPr>
            </a:p>
          </p:txBody>
        </p:sp>
        <p:sp>
          <p:nvSpPr>
            <p:cNvPr id="26" name="Oval 25"/>
            <p:cNvSpPr/>
            <p:nvPr/>
          </p:nvSpPr>
          <p:spPr>
            <a:xfrm>
              <a:off x="2786050" y="1071546"/>
              <a:ext cx="347666" cy="385762"/>
            </a:xfrm>
            <a:prstGeom prst="ellipse">
              <a:avLst/>
            </a:prstGeom>
            <a:solidFill>
              <a:srgbClr val="ADA313"/>
            </a:solidFill>
            <a:ln w="0" cmpd="dbl">
              <a:noFill/>
            </a:ln>
            <a:effectLst>
              <a:outerShdw blurRad="225425" dist="50800" dir="5220000" algn="ctr">
                <a:srgbClr val="000000">
                  <a:alpha val="33000"/>
                </a:srgbClr>
              </a:outerShdw>
            </a:effectLst>
            <a:sp3d extrusionH="254000" contourW="19050">
              <a:bevelT w="82550" h="44450" prst="riblet"/>
              <a:bevelB w="82550" h="44450" prst="angle"/>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dirty="0">
                <a:solidFill>
                  <a:srgbClr val="B58D0B"/>
                </a:solidFill>
              </a:endParaRPr>
            </a:p>
          </p:txBody>
        </p:sp>
        <p:sp>
          <p:nvSpPr>
            <p:cNvPr id="27" name="Oval 26"/>
            <p:cNvSpPr/>
            <p:nvPr/>
          </p:nvSpPr>
          <p:spPr>
            <a:xfrm>
              <a:off x="2071670" y="3214686"/>
              <a:ext cx="347666" cy="385762"/>
            </a:xfrm>
            <a:prstGeom prst="ellipse">
              <a:avLst/>
            </a:prstGeom>
            <a:solidFill>
              <a:srgbClr val="ADA313"/>
            </a:solidFill>
            <a:ln w="0" cmpd="dbl">
              <a:noFill/>
            </a:ln>
            <a:effectLst>
              <a:outerShdw blurRad="225425" dist="50800" dir="5220000" algn="ctr">
                <a:srgbClr val="000000">
                  <a:alpha val="33000"/>
                </a:srgbClr>
              </a:outerShdw>
            </a:effectLst>
            <a:sp3d extrusionH="254000" contourW="19050">
              <a:bevelT w="82550" h="44450" prst="riblet"/>
              <a:bevelB w="82550" h="44450" prst="angle"/>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dirty="0">
                <a:solidFill>
                  <a:srgbClr val="B58D0B"/>
                </a:solidFill>
              </a:endParaRPr>
            </a:p>
          </p:txBody>
        </p:sp>
        <p:sp>
          <p:nvSpPr>
            <p:cNvPr id="28" name="Oval 27"/>
            <p:cNvSpPr/>
            <p:nvPr/>
          </p:nvSpPr>
          <p:spPr>
            <a:xfrm>
              <a:off x="2928926" y="1643050"/>
              <a:ext cx="571504" cy="528638"/>
            </a:xfrm>
            <a:prstGeom prst="ellipse">
              <a:avLst/>
            </a:prstGeom>
            <a:solidFill>
              <a:srgbClr val="F58320"/>
            </a:solidFill>
            <a:ln w="0" cmpd="dbl">
              <a:noFill/>
            </a:ln>
            <a:effectLst>
              <a:outerShdw blurRad="225425" dist="50800" dir="5220000" algn="ctr">
                <a:srgbClr val="000000">
                  <a:alpha val="33000"/>
                </a:srgbClr>
              </a:outerShdw>
            </a:effectLst>
            <a:sp3d extrusionH="254000" contourW="19050">
              <a:bevelT w="82550" h="44450" prst="riblet"/>
              <a:bevelB w="82550" h="44450" prst="angle"/>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dirty="0">
                <a:solidFill>
                  <a:srgbClr val="B58D0B"/>
                </a:solidFill>
              </a:endParaRPr>
            </a:p>
          </p:txBody>
        </p:sp>
      </p:grpSp>
    </p:spTree>
    <p:extLst>
      <p:ext uri="{BB962C8B-B14F-4D97-AF65-F5344CB8AC3E}">
        <p14:creationId xmlns:p14="http://schemas.microsoft.com/office/powerpoint/2010/main" val="130744601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32276" y="4257946"/>
            <a:ext cx="2367916" cy="1763342"/>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196"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50707" y="3939803"/>
            <a:ext cx="2469765" cy="1865461"/>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198" name="Rectangle 5"/>
          <p:cNvSpPr>
            <a:spLocks noChangeArrowheads="1"/>
          </p:cNvSpPr>
          <p:nvPr/>
        </p:nvSpPr>
        <p:spPr bwMode="auto">
          <a:xfrm>
            <a:off x="3781598" y="3638490"/>
            <a:ext cx="230257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GB" altLang="en-US" sz="1400" b="1" dirty="0">
                <a:solidFill>
                  <a:srgbClr val="573301"/>
                </a:solidFill>
                <a:latin typeface="Candara" panose="020E0502030303020204" pitchFamily="34" charset="0"/>
              </a:rPr>
              <a:t>OER DVD for students at </a:t>
            </a:r>
            <a:r>
              <a:rPr lang="en-GB" altLang="en-US" sz="1400" b="1" dirty="0" err="1">
                <a:solidFill>
                  <a:srgbClr val="573301"/>
                </a:solidFill>
                <a:latin typeface="Candara" panose="020E0502030303020204" pitchFamily="34" charset="0"/>
              </a:rPr>
              <a:t>Kamuzu</a:t>
            </a:r>
            <a:r>
              <a:rPr lang="en-GB" altLang="en-US" sz="1400" b="1" dirty="0">
                <a:solidFill>
                  <a:srgbClr val="573301"/>
                </a:solidFill>
                <a:latin typeface="Candara" panose="020E0502030303020204" pitchFamily="34" charset="0"/>
              </a:rPr>
              <a:t> College of Nursing</a:t>
            </a:r>
          </a:p>
        </p:txBody>
      </p:sp>
      <p:sp>
        <p:nvSpPr>
          <p:cNvPr id="8199" name="Rectangle 5"/>
          <p:cNvSpPr>
            <a:spLocks noChangeArrowheads="1"/>
          </p:cNvSpPr>
          <p:nvPr/>
        </p:nvSpPr>
        <p:spPr bwMode="auto">
          <a:xfrm>
            <a:off x="6291534" y="3356992"/>
            <a:ext cx="2312914"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GB" altLang="en-US" sz="1200" b="1" dirty="0" err="1">
                <a:solidFill>
                  <a:srgbClr val="573301"/>
                </a:solidFill>
                <a:latin typeface="Candara" panose="020E0502030303020204" pitchFamily="34" charset="0"/>
              </a:rPr>
              <a:t>Dr.</a:t>
            </a:r>
            <a:r>
              <a:rPr lang="en-GB" altLang="en-US" sz="1200" b="1" dirty="0">
                <a:solidFill>
                  <a:srgbClr val="573301"/>
                </a:solidFill>
                <a:latin typeface="Candara" panose="020E0502030303020204" pitchFamily="34" charset="0"/>
              </a:rPr>
              <a:t> </a:t>
            </a:r>
            <a:r>
              <a:rPr lang="en-GB" altLang="en-US" sz="1200" b="1" dirty="0" err="1">
                <a:solidFill>
                  <a:srgbClr val="573301"/>
                </a:solidFill>
                <a:latin typeface="Candara" panose="020E0502030303020204" pitchFamily="34" charset="0"/>
              </a:rPr>
              <a:t>Adanu’s</a:t>
            </a:r>
            <a:r>
              <a:rPr lang="en-GB" altLang="en-US" sz="1200" b="1" dirty="0">
                <a:solidFill>
                  <a:srgbClr val="573301"/>
                </a:solidFill>
                <a:latin typeface="Candara" panose="020E0502030303020204" pitchFamily="34" charset="0"/>
              </a:rPr>
              <a:t> multi-media module</a:t>
            </a:r>
          </a:p>
        </p:txBody>
      </p:sp>
      <p:pic>
        <p:nvPicPr>
          <p:cNvPr id="8200" name="Picture 3" descr="AgShare_Logo_3.jpg"/>
          <p:cNvPicPr>
            <a:picLocks noChangeAspect="1"/>
          </p:cNvPicPr>
          <p:nvPr/>
        </p:nvPicPr>
        <p:blipFill>
          <a:blip r:embed="rId5" cstate="print">
            <a:extLst>
              <a:ext uri="{28A0092B-C50C-407E-A947-70E740481C1C}">
                <a14:useLocalDpi xmlns:a14="http://schemas.microsoft.com/office/drawing/2010/main" val="0"/>
              </a:ext>
            </a:extLst>
          </a:blip>
          <a:srcRect t="19798" b="20050"/>
          <a:stretch>
            <a:fillRect/>
          </a:stretch>
        </p:blipFill>
        <p:spPr bwMode="auto">
          <a:xfrm>
            <a:off x="2453929" y="4005064"/>
            <a:ext cx="1037951" cy="366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itle 1"/>
          <p:cNvSpPr>
            <a:spLocks noGrp="1"/>
          </p:cNvSpPr>
          <p:nvPr>
            <p:ph type="title"/>
          </p:nvPr>
        </p:nvSpPr>
        <p:spPr/>
        <p:txBody>
          <a:bodyPr/>
          <a:lstStyle/>
          <a:p>
            <a:r>
              <a:rPr lang="en-GB" smtClean="0"/>
              <a:t>Access to Relevant OER</a:t>
            </a:r>
            <a:endParaRPr lang="en-GB" dirty="0"/>
          </a:p>
        </p:txBody>
      </p:sp>
      <p:pic>
        <p:nvPicPr>
          <p:cNvPr id="11"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309913" y="1844824"/>
            <a:ext cx="6438551" cy="98608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 name="Picture 3"/>
          <p:cNvPicPr>
            <a:picLocks noChangeAspect="1"/>
          </p:cNvPicPr>
          <p:nvPr/>
        </p:nvPicPr>
        <p:blipFill>
          <a:blip r:embed="rId7"/>
          <a:stretch>
            <a:fillRect/>
          </a:stretch>
        </p:blipFill>
        <p:spPr>
          <a:xfrm>
            <a:off x="50291" y="1417637"/>
            <a:ext cx="2793517" cy="3955579"/>
          </a:xfrm>
          <a:prstGeom prst="rect">
            <a:avLst/>
          </a:prstGeom>
          <a:scene3d>
            <a:camera prst="perspectiveContrastingRightFacing"/>
            <a:lightRig rig="threePt" dir="t"/>
          </a:scene3d>
          <a:sp3d>
            <a:bevelT/>
          </a:sp3d>
        </p:spPr>
      </p:pic>
      <p:pic>
        <p:nvPicPr>
          <p:cNvPr id="8195" name="Picture 5"/>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1484005" y="4504670"/>
            <a:ext cx="2512814" cy="1857298"/>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84382344"/>
      </p:ext>
    </p:extLst>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1" descr="phot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27384"/>
            <a:ext cx="9144000" cy="7120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7728810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OER </a:t>
            </a:r>
            <a:r>
              <a:rPr lang="en-GB" dirty="0" smtClean="0"/>
              <a:t>as a </a:t>
            </a:r>
            <a:r>
              <a:rPr lang="en-GB" dirty="0" smtClean="0"/>
              <a:t>cost-saver</a:t>
            </a:r>
            <a:endParaRPr lang="en-GB" dirty="0"/>
          </a:p>
        </p:txBody>
      </p:sp>
      <p:pic>
        <p:nvPicPr>
          <p:cNvPr id="4" name="Content Placeholder 4"/>
          <p:cNvPicPr>
            <a:picLocks noGrp="1"/>
          </p:cNvPicPr>
          <p:nvPr>
            <p:ph idx="1"/>
          </p:nvPr>
        </p:nvPicPr>
        <p:blipFill>
          <a:blip r:embed="rId3" cstate="print"/>
          <a:stretch>
            <a:fillRect/>
          </a:stretch>
        </p:blipFill>
        <p:spPr>
          <a:xfrm>
            <a:off x="-1473386" y="1700808"/>
            <a:ext cx="9501770" cy="6259835"/>
          </a:xfrm>
        </p:spPr>
      </p:pic>
    </p:spTree>
    <p:extLst>
      <p:ext uri="{BB962C8B-B14F-4D97-AF65-F5344CB8AC3E}">
        <p14:creationId xmlns:p14="http://schemas.microsoft.com/office/powerpoint/2010/main" val="150248323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Institutionalizing OER</a:t>
            </a:r>
            <a:endParaRPr lang="en-GB" dirty="0"/>
          </a:p>
        </p:txBody>
      </p:sp>
      <p:sp>
        <p:nvSpPr>
          <p:cNvPr id="3" name="Content Placeholder 2"/>
          <p:cNvSpPr>
            <a:spLocks noGrp="1"/>
          </p:cNvSpPr>
          <p:nvPr>
            <p:ph idx="1"/>
          </p:nvPr>
        </p:nvSpPr>
        <p:spPr>
          <a:xfrm>
            <a:off x="457200" y="1600203"/>
            <a:ext cx="8229600" cy="4781127"/>
          </a:xfrm>
        </p:spPr>
        <p:txBody>
          <a:bodyPr>
            <a:noAutofit/>
          </a:bodyPr>
          <a:lstStyle/>
          <a:p>
            <a:pPr marL="0" indent="0">
              <a:buNone/>
            </a:pPr>
            <a:r>
              <a:rPr lang="en-GB" sz="2800" i="1" dirty="0"/>
              <a:t>OER Africa</a:t>
            </a:r>
            <a:r>
              <a:rPr lang="en-GB" sz="2800" dirty="0"/>
              <a:t> is </a:t>
            </a:r>
            <a:r>
              <a:rPr lang="en-GB" sz="2800" dirty="0" smtClean="0"/>
              <a:t>working, over 3 years, with </a:t>
            </a:r>
            <a:r>
              <a:rPr lang="en-GB" sz="2800" dirty="0"/>
              <a:t>4 universities in Kenya, Tanzania, and South Africa to</a:t>
            </a:r>
          </a:p>
          <a:p>
            <a:pPr lvl="0">
              <a:spcBef>
                <a:spcPts val="1200"/>
              </a:spcBef>
            </a:pPr>
            <a:r>
              <a:rPr lang="en-GB" sz="2400" dirty="0"/>
              <a:t>support the deepening of pedagogical practices that employ open educational resources (OER) and use information and communication technologies (ICT) to improve teaching and learning at both faculty and institutional levels</a:t>
            </a:r>
          </a:p>
          <a:p>
            <a:pPr lvl="0">
              <a:spcBef>
                <a:spcPts val="1200"/>
              </a:spcBef>
            </a:pPr>
            <a:r>
              <a:rPr lang="en-GB" sz="2400" dirty="0"/>
              <a:t>build an evidence base from the emerging lessons of experience, which would give impetus to the application of similar strategies in other African institutions of higher education.</a:t>
            </a:r>
          </a:p>
          <a:p>
            <a:pPr lvl="1"/>
            <a:endParaRPr lang="en-GB" sz="2400" dirty="0" smtClean="0"/>
          </a:p>
          <a:p>
            <a:endParaRPr lang="en-GB" sz="2800" dirty="0" smtClean="0"/>
          </a:p>
          <a:p>
            <a:endParaRPr lang="en-GB" sz="2800" dirty="0"/>
          </a:p>
        </p:txBody>
      </p:sp>
    </p:spTree>
    <p:extLst>
      <p:ext uri="{BB962C8B-B14F-4D97-AF65-F5344CB8AC3E}">
        <p14:creationId xmlns:p14="http://schemas.microsoft.com/office/powerpoint/2010/main" val="114763047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274637"/>
            <a:ext cx="8784976" cy="1143000"/>
          </a:xfrm>
        </p:spPr>
        <p:txBody>
          <a:bodyPr>
            <a:noAutofit/>
          </a:bodyPr>
          <a:lstStyle/>
          <a:p>
            <a:r>
              <a:rPr lang="en-GB" sz="3600" dirty="0" smtClean="0"/>
              <a:t>How is OER being used to transform Pedagogy?</a:t>
            </a:r>
            <a:endParaRPr lang="en-GB" sz="3600" dirty="0"/>
          </a:p>
        </p:txBody>
      </p:sp>
      <p:pic>
        <p:nvPicPr>
          <p:cNvPr id="2052" name="Picture 4" descr="http://yululate.com/images/company/images/thumb_850/5641b743c1807_Africa%20Nazarene%20University.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21808" y="1628802"/>
            <a:ext cx="2081441" cy="1028477"/>
          </a:xfrm>
          <a:prstGeom prst="rect">
            <a:avLst/>
          </a:prstGeom>
          <a:noFill/>
          <a:scene3d>
            <a:camera prst="perspectiveContrastingRightFacing"/>
            <a:lightRig rig="threePt" dir="t"/>
          </a:scene3d>
          <a:sp3d>
            <a:bevelT prst="angle"/>
          </a:sp3d>
          <a:extLst>
            <a:ext uri="{909E8E84-426E-40DD-AFC4-6F175D3DCCD1}">
              <a14:hiddenFill xmlns:a14="http://schemas.microsoft.com/office/drawing/2010/main">
                <a:solidFill>
                  <a:srgbClr val="FFFFFF"/>
                </a:solidFill>
              </a14:hiddenFill>
            </a:ext>
          </a:extLst>
        </p:spPr>
      </p:pic>
      <p:pic>
        <p:nvPicPr>
          <p:cNvPr id="2054" name="Picture 6" descr="http://www.idea-phd.net/images/logos/UniversityLogos/UUT_logo.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72934" y="3225202"/>
            <a:ext cx="1960558" cy="1787974"/>
          </a:xfrm>
          <a:prstGeom prst="rect">
            <a:avLst/>
          </a:prstGeom>
          <a:noFill/>
          <a:scene3d>
            <a:camera prst="perspectiveContrastingRightFacing"/>
            <a:lightRig rig="threePt" dir="t"/>
          </a:scene3d>
          <a:sp3d>
            <a:bevelT prst="angle"/>
          </a:sp3d>
          <a:extLst>
            <a:ext uri="{909E8E84-426E-40DD-AFC4-6F175D3DCCD1}">
              <a14:hiddenFill xmlns:a14="http://schemas.microsoft.com/office/drawing/2010/main">
                <a:solidFill>
                  <a:srgbClr val="FFFFFF"/>
                </a:solidFill>
              </a14:hiddenFill>
            </a:ext>
          </a:extLst>
        </p:spPr>
      </p:pic>
      <p:sp>
        <p:nvSpPr>
          <p:cNvPr id="3" name="Content Placeholder 2"/>
          <p:cNvSpPr>
            <a:spLocks noGrp="1"/>
          </p:cNvSpPr>
          <p:nvPr>
            <p:ph idx="1"/>
          </p:nvPr>
        </p:nvSpPr>
        <p:spPr/>
        <p:txBody>
          <a:bodyPr>
            <a:noAutofit/>
          </a:bodyPr>
          <a:lstStyle/>
          <a:p>
            <a:pPr marL="0" indent="0">
              <a:spcBef>
                <a:spcPts val="1200"/>
              </a:spcBef>
              <a:buNone/>
            </a:pPr>
            <a:r>
              <a:rPr lang="en-GB" sz="2800" b="1" dirty="0"/>
              <a:t>	</a:t>
            </a:r>
            <a:r>
              <a:rPr lang="en-GB" sz="2800" b="1" dirty="0" smtClean="0"/>
              <a:t>ANU – Africa Nazarene University</a:t>
            </a:r>
            <a:endParaRPr lang="en-GB" sz="2800" b="1" dirty="0"/>
          </a:p>
          <a:p>
            <a:pPr>
              <a:spcBef>
                <a:spcPts val="0"/>
              </a:spcBef>
            </a:pPr>
            <a:r>
              <a:rPr lang="en-GB" sz="2400" dirty="0"/>
              <a:t>unforeseen demand for its limited portfolio of DE courses resulted in a need for a standardised model for materials development - OER introduced into development of more DE modules and supportive T&amp;L materials. </a:t>
            </a:r>
            <a:endParaRPr lang="en-GB" sz="2400" dirty="0" smtClean="0"/>
          </a:p>
          <a:p>
            <a:pPr>
              <a:spcBef>
                <a:spcPts val="0"/>
              </a:spcBef>
            </a:pPr>
            <a:endParaRPr lang="en-GB" sz="2400" dirty="0"/>
          </a:p>
          <a:p>
            <a:pPr marL="0" indent="0">
              <a:spcBef>
                <a:spcPts val="1200"/>
              </a:spcBef>
              <a:buNone/>
            </a:pPr>
            <a:r>
              <a:rPr lang="en-GB" sz="2800" b="1" dirty="0" smtClean="0"/>
              <a:t>	OUT – Open University of Tanzania</a:t>
            </a:r>
            <a:endParaRPr lang="en-GB" sz="2800" b="1" dirty="0"/>
          </a:p>
          <a:p>
            <a:pPr>
              <a:spcBef>
                <a:spcPts val="0"/>
              </a:spcBef>
            </a:pPr>
            <a:r>
              <a:rPr lang="en-GB" sz="2400" dirty="0"/>
              <a:t>innovative approach of involving faculty in the design of an OER-based Digital Fluency course to capacitate staff to make the best possible use of OER and available technologies</a:t>
            </a:r>
          </a:p>
          <a:p>
            <a:endParaRPr lang="en-GB" sz="2400" dirty="0"/>
          </a:p>
        </p:txBody>
      </p:sp>
    </p:spTree>
    <p:extLst>
      <p:ext uri="{BB962C8B-B14F-4D97-AF65-F5344CB8AC3E}">
        <p14:creationId xmlns:p14="http://schemas.microsoft.com/office/powerpoint/2010/main" val="245418412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6" name="Picture 8" descr="https://upload.wikimedia.org/wikipedia/commons/thumb/6/60/University_of_Pretoria.png/220px-University_of_Pretoria.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8560" y="548680"/>
            <a:ext cx="2088232" cy="1944217"/>
          </a:xfrm>
          <a:prstGeom prst="rect">
            <a:avLst/>
          </a:prstGeom>
          <a:noFill/>
          <a:scene3d>
            <a:camera prst="perspectiveContrastingRightFacing"/>
            <a:lightRig rig="threePt" dir="t"/>
          </a:scene3d>
          <a:sp3d>
            <a:bevelT/>
          </a:sp3d>
          <a:extLst>
            <a:ext uri="{909E8E84-426E-40DD-AFC4-6F175D3DCCD1}">
              <a14:hiddenFill xmlns:a14="http://schemas.microsoft.com/office/drawing/2010/main">
                <a:solidFill>
                  <a:srgbClr val="FFFFFF"/>
                </a:solidFill>
              </a14:hiddenFill>
            </a:ext>
          </a:extLst>
        </p:spPr>
      </p:pic>
      <p:sp>
        <p:nvSpPr>
          <p:cNvPr id="3" name="Content Placeholder 2"/>
          <p:cNvSpPr>
            <a:spLocks noGrp="1"/>
          </p:cNvSpPr>
          <p:nvPr>
            <p:ph idx="1"/>
          </p:nvPr>
        </p:nvSpPr>
        <p:spPr/>
        <p:txBody>
          <a:bodyPr>
            <a:noAutofit/>
          </a:bodyPr>
          <a:lstStyle/>
          <a:p>
            <a:pPr marL="0" indent="0">
              <a:spcBef>
                <a:spcPts val="1200"/>
              </a:spcBef>
              <a:buNone/>
            </a:pPr>
            <a:r>
              <a:rPr lang="en-GB" sz="2800" b="1" dirty="0" smtClean="0"/>
              <a:t>	OP - Onderstepoort</a:t>
            </a:r>
            <a:endParaRPr lang="en-GB" sz="2800" b="1" dirty="0"/>
          </a:p>
          <a:p>
            <a:pPr>
              <a:spcBef>
                <a:spcPts val="0"/>
              </a:spcBef>
            </a:pPr>
            <a:r>
              <a:rPr lang="en-GB" sz="2300" dirty="0" smtClean="0"/>
              <a:t>OER </a:t>
            </a:r>
            <a:r>
              <a:rPr lang="en-GB" sz="2300" dirty="0"/>
              <a:t>being used to support block teaching method of its flagship veterinary sciences degree programme. Restructuring delivery to incorporate resource-based learning and ICT becomes a logical consequence of this pedagogical change. </a:t>
            </a:r>
            <a:endParaRPr lang="en-GB" sz="2300" dirty="0" smtClean="0"/>
          </a:p>
          <a:p>
            <a:pPr>
              <a:spcBef>
                <a:spcPts val="0"/>
              </a:spcBef>
            </a:pPr>
            <a:endParaRPr lang="en-GB" sz="2400" dirty="0"/>
          </a:p>
          <a:p>
            <a:pPr marL="0" lvl="0" indent="0">
              <a:spcBef>
                <a:spcPts val="1200"/>
              </a:spcBef>
              <a:buNone/>
            </a:pPr>
            <a:r>
              <a:rPr lang="en-GB" sz="2800" b="1" dirty="0" smtClean="0">
                <a:solidFill>
                  <a:prstClr val="black"/>
                </a:solidFill>
              </a:rPr>
              <a:t>	UFS – University of the Free State</a:t>
            </a:r>
            <a:endParaRPr lang="en-GB" sz="2800" b="1" dirty="0">
              <a:solidFill>
                <a:prstClr val="black"/>
              </a:solidFill>
            </a:endParaRPr>
          </a:p>
          <a:p>
            <a:pPr lvl="0">
              <a:spcBef>
                <a:spcPts val="0"/>
              </a:spcBef>
            </a:pPr>
            <a:r>
              <a:rPr lang="en-GB" sz="2300" dirty="0" smtClean="0"/>
              <a:t>CTL + ULD strategy which incorporates </a:t>
            </a:r>
            <a:r>
              <a:rPr lang="en-GB" sz="2300" dirty="0"/>
              <a:t>1) effective development, adaptation, and use of OER to deliver language development courses for UFS students </a:t>
            </a:r>
            <a:r>
              <a:rPr lang="en-GB" sz="2300" dirty="0" smtClean="0"/>
              <a:t>and, 2</a:t>
            </a:r>
            <a:r>
              <a:rPr lang="en-GB" sz="2300" dirty="0"/>
              <a:t>) ongoing research into the effectiveness of ULD strategies</a:t>
            </a:r>
            <a:r>
              <a:rPr lang="en-GB" sz="2300" dirty="0" smtClean="0">
                <a:solidFill>
                  <a:prstClr val="black"/>
                </a:solidFill>
              </a:rPr>
              <a:t>. </a:t>
            </a:r>
            <a:endParaRPr lang="en-GB" sz="2300" dirty="0">
              <a:solidFill>
                <a:prstClr val="black"/>
              </a:solidFill>
            </a:endParaRPr>
          </a:p>
        </p:txBody>
      </p:sp>
      <p:pic>
        <p:nvPicPr>
          <p:cNvPr id="1026" name="Picture 2" descr="http://www.ufs.ac.za/images/librariesprovider5/shared_siteimages_library/logo.jpg?sfvrsn=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85428" y="3940976"/>
            <a:ext cx="2705100" cy="695325"/>
          </a:xfrm>
          <a:prstGeom prst="rect">
            <a:avLst/>
          </a:prstGeom>
          <a:noFill/>
          <a:scene3d>
            <a:camera prst="perspectiveContrastingRightFacing"/>
            <a:lightRig rig="threePt" dir="t"/>
          </a:scene3d>
          <a:extLst>
            <a:ext uri="{909E8E84-426E-40DD-AFC4-6F175D3DCCD1}">
              <a14:hiddenFill xmlns:a14="http://schemas.microsoft.com/office/drawing/2010/main">
                <a:solidFill>
                  <a:srgbClr val="FFFFFF"/>
                </a:solidFill>
              </a14:hiddenFill>
            </a:ext>
          </a:extLst>
        </p:spPr>
      </p:pic>
      <p:sp>
        <p:nvSpPr>
          <p:cNvPr id="7" name="Title 1"/>
          <p:cNvSpPr>
            <a:spLocks noGrp="1"/>
          </p:cNvSpPr>
          <p:nvPr>
            <p:ph type="title"/>
          </p:nvPr>
        </p:nvSpPr>
        <p:spPr>
          <a:xfrm>
            <a:off x="179512" y="274637"/>
            <a:ext cx="8784976" cy="1143000"/>
          </a:xfrm>
        </p:spPr>
        <p:txBody>
          <a:bodyPr>
            <a:noAutofit/>
          </a:bodyPr>
          <a:lstStyle/>
          <a:p>
            <a:r>
              <a:rPr lang="en-GB" sz="3600" dirty="0" smtClean="0"/>
              <a:t>How is OER being used to transform Pedagogy?</a:t>
            </a:r>
            <a:endParaRPr lang="en-GB" sz="3600" dirty="0"/>
          </a:p>
        </p:txBody>
      </p:sp>
    </p:spTree>
    <p:extLst>
      <p:ext uri="{BB962C8B-B14F-4D97-AF65-F5344CB8AC3E}">
        <p14:creationId xmlns:p14="http://schemas.microsoft.com/office/powerpoint/2010/main" val="384706330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idx="1"/>
          </p:nvPr>
        </p:nvSpPr>
        <p:spPr/>
        <p:txBody>
          <a:bodyPr/>
          <a:lstStyle/>
          <a:p>
            <a:endParaRPr lang="en-GB"/>
          </a:p>
        </p:txBody>
      </p:sp>
      <p:pic>
        <p:nvPicPr>
          <p:cNvPr id="2050" name="Picture 2" descr="http://www.learninghouse.com/wp-content/uploads/2015/08/940x434-bg-slider.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980728"/>
            <a:ext cx="9144000" cy="4248472"/>
          </a:xfrm>
          <a:prstGeom prst="rect">
            <a:avLst/>
          </a:prstGeom>
          <a:noFill/>
          <a:effectLst/>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p:txBody>
          <a:bodyPr/>
          <a:lstStyle/>
          <a:p>
            <a:pPr algn="ctr"/>
            <a:r>
              <a:rPr lang="en-GB" dirty="0" smtClean="0"/>
              <a:t>Emerging Lessons</a:t>
            </a:r>
            <a:endParaRPr lang="en-GB" dirty="0"/>
          </a:p>
        </p:txBody>
      </p:sp>
    </p:spTree>
    <p:extLst>
      <p:ext uri="{BB962C8B-B14F-4D97-AF65-F5344CB8AC3E}">
        <p14:creationId xmlns:p14="http://schemas.microsoft.com/office/powerpoint/2010/main" val="13926991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11934</TotalTime>
  <Words>971</Words>
  <Application>Microsoft Office PowerPoint</Application>
  <PresentationFormat>On-screen Show (4:3)</PresentationFormat>
  <Paragraphs>123</Paragraphs>
  <Slides>21</Slides>
  <Notes>21</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21</vt:i4>
      </vt:variant>
    </vt:vector>
  </HeadingPairs>
  <TitlesOfParts>
    <vt:vector size="29" baseType="lpstr">
      <vt:lpstr>Arial</vt:lpstr>
      <vt:lpstr>Arial Rounded MT Bold</vt:lpstr>
      <vt:lpstr>Calibri</vt:lpstr>
      <vt:lpstr>Candara</vt:lpstr>
      <vt:lpstr>Garamond</vt:lpstr>
      <vt:lpstr>Wingdings</vt:lpstr>
      <vt:lpstr>Office Theme</vt:lpstr>
      <vt:lpstr>2_Office Theme</vt:lpstr>
      <vt:lpstr>OER as a tool for empowerment</vt:lpstr>
      <vt:lpstr>PowerPoint Presentation</vt:lpstr>
      <vt:lpstr>Access to Relevant OER</vt:lpstr>
      <vt:lpstr>PowerPoint Presentation</vt:lpstr>
      <vt:lpstr>OER as a cost-saver</vt:lpstr>
      <vt:lpstr>Institutionalizing OER</vt:lpstr>
      <vt:lpstr>How is OER being used to transform Pedagogy?</vt:lpstr>
      <vt:lpstr>How is OER being used to transform Pedagogy?</vt:lpstr>
      <vt:lpstr>Emerging Lessons</vt:lpstr>
      <vt:lpstr>What are we learning about OER &amp; pedagogy?</vt:lpstr>
      <vt:lpstr>What are we learning about pedagogy, OER &amp; quality?</vt:lpstr>
      <vt:lpstr>How Do Faculty Perceive OER &amp; ICT?</vt:lpstr>
      <vt:lpstr>What is the Role of Institutional Policy?</vt:lpstr>
      <vt:lpstr>Why Research Teaching &amp; Learning?</vt:lpstr>
      <vt:lpstr>OER Africa – some conclusions</vt:lpstr>
      <vt:lpstr>OER &amp; Pedagogical Research</vt:lpstr>
      <vt:lpstr>Research – a Central Pillar</vt:lpstr>
      <vt:lpstr>OER &amp; Pedagogical Transformation</vt:lpstr>
      <vt:lpstr>Kofi Anan Nobel Laureate, 2001</vt:lpstr>
      <vt:lpstr>PowerPoint Presentation</vt:lpstr>
      <vt:lpstr>Thank you</vt:lpstr>
    </vt:vector>
  </TitlesOfParts>
  <Company>HP</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Hewlett Presentation</dc:title>
  <dc:creator>Catherine Ngugi</dc:creator>
  <cp:lastModifiedBy>Catherine</cp:lastModifiedBy>
  <cp:revision>203</cp:revision>
  <cp:lastPrinted>2016-11-23T14:12:46Z</cp:lastPrinted>
  <dcterms:created xsi:type="dcterms:W3CDTF">2016-03-15T09:58:42Z</dcterms:created>
  <dcterms:modified xsi:type="dcterms:W3CDTF">2016-12-06T20:56:02Z</dcterms:modified>
</cp:coreProperties>
</file>