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7" r:id="rId2"/>
    <p:sldId id="258" r:id="rId3"/>
  </p:sldIdLst>
  <p:sldSz cx="10058400" cy="77724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48">
          <p15:clr>
            <a:srgbClr val="A4A3A4"/>
          </p15:clr>
        </p15:guide>
        <p15:guide id="2" pos="31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87"/>
    <p:restoredTop sz="80488"/>
  </p:normalViewPr>
  <p:slideViewPr>
    <p:cSldViewPr>
      <p:cViewPr varScale="1">
        <p:scale>
          <a:sx n="52" d="100"/>
          <a:sy n="52" d="100"/>
        </p:scale>
        <p:origin x="2112" y="36"/>
      </p:cViewPr>
      <p:guideLst>
        <p:guide orient="horz" pos="2448"/>
        <p:guide pos="316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6F2677-3192-944A-89E9-E27721E44D92}" type="doc">
      <dgm:prSet loTypeId="urn:microsoft.com/office/officeart/2005/8/layout/matrix2" loCatId="" qsTypeId="urn:microsoft.com/office/officeart/2005/8/quickstyle/simple4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7D776600-354E-D348-9A12-D7861FEC352E}">
      <dgm:prSet phldrT="[Text]"/>
      <dgm:spPr/>
      <dgm:t>
        <a:bodyPr/>
        <a:lstStyle/>
        <a:p>
          <a:r>
            <a:rPr lang="en-US" dirty="0"/>
            <a:t>Open </a:t>
          </a:r>
        </a:p>
      </dgm:t>
    </dgm:pt>
    <dgm:pt modelId="{CF116256-12B0-5A44-9C81-5F9B208F797B}" type="parTrans" cxnId="{5D6FFAA1-2576-CA40-BBA7-2250EDDAC69C}">
      <dgm:prSet/>
      <dgm:spPr/>
      <dgm:t>
        <a:bodyPr/>
        <a:lstStyle/>
        <a:p>
          <a:endParaRPr lang="en-US"/>
        </a:p>
      </dgm:t>
    </dgm:pt>
    <dgm:pt modelId="{138A400C-2682-954B-A6E9-1108F3D3005A}" type="sibTrans" cxnId="{5D6FFAA1-2576-CA40-BBA7-2250EDDAC69C}">
      <dgm:prSet/>
      <dgm:spPr/>
      <dgm:t>
        <a:bodyPr/>
        <a:lstStyle/>
        <a:p>
          <a:endParaRPr lang="en-US"/>
        </a:p>
      </dgm:t>
    </dgm:pt>
    <dgm:pt modelId="{BCE2C2D7-9A28-AD45-B57E-9D84CBD4C44C}">
      <dgm:prSet phldrT="[Text]"/>
      <dgm:spPr/>
      <dgm:t>
        <a:bodyPr/>
        <a:lstStyle/>
        <a:p>
          <a:r>
            <a:rPr lang="en-US" dirty="0"/>
            <a:t>Economic</a:t>
          </a:r>
        </a:p>
      </dgm:t>
    </dgm:pt>
    <dgm:pt modelId="{946D5495-EBC4-004D-AB3F-B74848D4AF03}" type="parTrans" cxnId="{553C06CB-5D8A-134D-81C2-65DB18866F38}">
      <dgm:prSet/>
      <dgm:spPr/>
      <dgm:t>
        <a:bodyPr/>
        <a:lstStyle/>
        <a:p>
          <a:endParaRPr lang="en-US"/>
        </a:p>
      </dgm:t>
    </dgm:pt>
    <dgm:pt modelId="{FFBDC9E1-D4D6-774E-9FBC-DC4811770296}" type="sibTrans" cxnId="{553C06CB-5D8A-134D-81C2-65DB18866F38}">
      <dgm:prSet/>
      <dgm:spPr/>
      <dgm:t>
        <a:bodyPr/>
        <a:lstStyle/>
        <a:p>
          <a:endParaRPr lang="en-US"/>
        </a:p>
      </dgm:t>
    </dgm:pt>
    <dgm:pt modelId="{A8B66F88-2592-254A-8FA9-4F89347BC206}">
      <dgm:prSet phldrT="[Text]"/>
      <dgm:spPr/>
      <dgm:t>
        <a:bodyPr/>
        <a:lstStyle/>
        <a:p>
          <a:r>
            <a:rPr lang="en-US" dirty="0"/>
            <a:t>Political </a:t>
          </a:r>
        </a:p>
      </dgm:t>
    </dgm:pt>
    <dgm:pt modelId="{3C58209D-FA95-0B49-8898-6874E96F61A7}" type="parTrans" cxnId="{C65EE338-4982-0249-91A2-BF63FB534CA9}">
      <dgm:prSet/>
      <dgm:spPr/>
      <dgm:t>
        <a:bodyPr/>
        <a:lstStyle/>
        <a:p>
          <a:endParaRPr lang="en-US"/>
        </a:p>
      </dgm:t>
    </dgm:pt>
    <dgm:pt modelId="{8170A96D-D6F7-A148-B738-490725D50F49}" type="sibTrans" cxnId="{C65EE338-4982-0249-91A2-BF63FB534CA9}">
      <dgm:prSet/>
      <dgm:spPr/>
      <dgm:t>
        <a:bodyPr/>
        <a:lstStyle/>
        <a:p>
          <a:endParaRPr lang="en-US"/>
        </a:p>
      </dgm:t>
    </dgm:pt>
    <dgm:pt modelId="{64324B74-05F7-EF4A-BAF5-9E66BED6AEFB}">
      <dgm:prSet phldrT="[Text]"/>
      <dgm:spPr/>
      <dgm:t>
        <a:bodyPr/>
        <a:lstStyle/>
        <a:p>
          <a:r>
            <a:rPr lang="en-US" dirty="0"/>
            <a:t>Cultural </a:t>
          </a:r>
        </a:p>
      </dgm:t>
    </dgm:pt>
    <dgm:pt modelId="{D5C195C0-4EFF-BF4D-BA68-A75EC2F074EA}" type="parTrans" cxnId="{2B62A191-0C96-D94C-AC9E-0EFB9AF4AD33}">
      <dgm:prSet/>
      <dgm:spPr/>
      <dgm:t>
        <a:bodyPr/>
        <a:lstStyle/>
        <a:p>
          <a:endParaRPr lang="en-US"/>
        </a:p>
      </dgm:t>
    </dgm:pt>
    <dgm:pt modelId="{A5701E5A-D8F1-0041-A125-544A211823AB}" type="sibTrans" cxnId="{2B62A191-0C96-D94C-AC9E-0EFB9AF4AD33}">
      <dgm:prSet/>
      <dgm:spPr/>
      <dgm:t>
        <a:bodyPr/>
        <a:lstStyle/>
        <a:p>
          <a:endParaRPr lang="en-US"/>
        </a:p>
      </dgm:t>
    </dgm:pt>
    <dgm:pt modelId="{90320294-7C35-A744-913F-F0B008B9CD5D}" type="pres">
      <dgm:prSet presAssocID="{6C6F2677-3192-944A-89E9-E27721E44D92}" presName="matrix" presStyleCnt="0">
        <dgm:presLayoutVars>
          <dgm:chMax val="1"/>
          <dgm:dir/>
          <dgm:resizeHandles val="exact"/>
        </dgm:presLayoutVars>
      </dgm:prSet>
      <dgm:spPr/>
    </dgm:pt>
    <dgm:pt modelId="{6007ECC0-74B9-AE48-9FBE-13E6C30A33D2}" type="pres">
      <dgm:prSet presAssocID="{6C6F2677-3192-944A-89E9-E27721E44D92}" presName="axisShape" presStyleLbl="bgShp" presStyleIdx="0" presStyleCnt="1"/>
      <dgm:spPr/>
    </dgm:pt>
    <dgm:pt modelId="{BE5F2BBD-82CE-0B4E-899F-494DBCCC8468}" type="pres">
      <dgm:prSet presAssocID="{6C6F2677-3192-944A-89E9-E27721E44D92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CF50AE0A-BA42-364A-9FEB-8B41AC2AAE6E}" type="pres">
      <dgm:prSet presAssocID="{6C6F2677-3192-944A-89E9-E27721E44D92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C90A4851-87D2-3D40-80F6-30C88AFAA409}" type="pres">
      <dgm:prSet presAssocID="{6C6F2677-3192-944A-89E9-E27721E44D92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2F82F98A-5764-2843-9DC5-B86ED2CBA454}" type="pres">
      <dgm:prSet presAssocID="{6C6F2677-3192-944A-89E9-E27721E44D92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2503EE04-DECF-F743-93B8-781BF3F8A279}" type="presOf" srcId="{6C6F2677-3192-944A-89E9-E27721E44D92}" destId="{90320294-7C35-A744-913F-F0B008B9CD5D}" srcOrd="0" destOrd="0" presId="urn:microsoft.com/office/officeart/2005/8/layout/matrix2"/>
    <dgm:cxn modelId="{DE1A9631-96F4-CD48-8D47-4ED918DF2A0C}" type="presOf" srcId="{BCE2C2D7-9A28-AD45-B57E-9D84CBD4C44C}" destId="{CF50AE0A-BA42-364A-9FEB-8B41AC2AAE6E}" srcOrd="0" destOrd="0" presId="urn:microsoft.com/office/officeart/2005/8/layout/matrix2"/>
    <dgm:cxn modelId="{C65EE338-4982-0249-91A2-BF63FB534CA9}" srcId="{6C6F2677-3192-944A-89E9-E27721E44D92}" destId="{A8B66F88-2592-254A-8FA9-4F89347BC206}" srcOrd="2" destOrd="0" parTransId="{3C58209D-FA95-0B49-8898-6874E96F61A7}" sibTransId="{8170A96D-D6F7-A148-B738-490725D50F49}"/>
    <dgm:cxn modelId="{4363263A-766F-5D40-A2E1-BD12AA9D3FBE}" type="presOf" srcId="{7D776600-354E-D348-9A12-D7861FEC352E}" destId="{BE5F2BBD-82CE-0B4E-899F-494DBCCC8468}" srcOrd="0" destOrd="0" presId="urn:microsoft.com/office/officeart/2005/8/layout/matrix2"/>
    <dgm:cxn modelId="{667AD46D-C2B1-4741-90E8-2BAD99DCD04A}" type="presOf" srcId="{A8B66F88-2592-254A-8FA9-4F89347BC206}" destId="{C90A4851-87D2-3D40-80F6-30C88AFAA409}" srcOrd="0" destOrd="0" presId="urn:microsoft.com/office/officeart/2005/8/layout/matrix2"/>
    <dgm:cxn modelId="{2B62A191-0C96-D94C-AC9E-0EFB9AF4AD33}" srcId="{6C6F2677-3192-944A-89E9-E27721E44D92}" destId="{64324B74-05F7-EF4A-BAF5-9E66BED6AEFB}" srcOrd="3" destOrd="0" parTransId="{D5C195C0-4EFF-BF4D-BA68-A75EC2F074EA}" sibTransId="{A5701E5A-D8F1-0041-A125-544A211823AB}"/>
    <dgm:cxn modelId="{5D6FFAA1-2576-CA40-BBA7-2250EDDAC69C}" srcId="{6C6F2677-3192-944A-89E9-E27721E44D92}" destId="{7D776600-354E-D348-9A12-D7861FEC352E}" srcOrd="0" destOrd="0" parTransId="{CF116256-12B0-5A44-9C81-5F9B208F797B}" sibTransId="{138A400C-2682-954B-A6E9-1108F3D3005A}"/>
    <dgm:cxn modelId="{7976A7A6-4E9A-1A4D-B719-303B4BEC60D6}" type="presOf" srcId="{64324B74-05F7-EF4A-BAF5-9E66BED6AEFB}" destId="{2F82F98A-5764-2843-9DC5-B86ED2CBA454}" srcOrd="0" destOrd="0" presId="urn:microsoft.com/office/officeart/2005/8/layout/matrix2"/>
    <dgm:cxn modelId="{553C06CB-5D8A-134D-81C2-65DB18866F38}" srcId="{6C6F2677-3192-944A-89E9-E27721E44D92}" destId="{BCE2C2D7-9A28-AD45-B57E-9D84CBD4C44C}" srcOrd="1" destOrd="0" parTransId="{946D5495-EBC4-004D-AB3F-B74848D4AF03}" sibTransId="{FFBDC9E1-D4D6-774E-9FBC-DC4811770296}"/>
    <dgm:cxn modelId="{27936DE2-0682-EB42-861B-CC982BAE15D2}" type="presParOf" srcId="{90320294-7C35-A744-913F-F0B008B9CD5D}" destId="{6007ECC0-74B9-AE48-9FBE-13E6C30A33D2}" srcOrd="0" destOrd="0" presId="urn:microsoft.com/office/officeart/2005/8/layout/matrix2"/>
    <dgm:cxn modelId="{07383EE7-AEF9-054B-AA47-917B9B6E67D2}" type="presParOf" srcId="{90320294-7C35-A744-913F-F0B008B9CD5D}" destId="{BE5F2BBD-82CE-0B4E-899F-494DBCCC8468}" srcOrd="1" destOrd="0" presId="urn:microsoft.com/office/officeart/2005/8/layout/matrix2"/>
    <dgm:cxn modelId="{EBB79D5B-A0FC-544F-AE55-7B32B56712C4}" type="presParOf" srcId="{90320294-7C35-A744-913F-F0B008B9CD5D}" destId="{CF50AE0A-BA42-364A-9FEB-8B41AC2AAE6E}" srcOrd="2" destOrd="0" presId="urn:microsoft.com/office/officeart/2005/8/layout/matrix2"/>
    <dgm:cxn modelId="{79144C44-6D5E-6E43-B7B1-5961828F918D}" type="presParOf" srcId="{90320294-7C35-A744-913F-F0B008B9CD5D}" destId="{C90A4851-87D2-3D40-80F6-30C88AFAA409}" srcOrd="3" destOrd="0" presId="urn:microsoft.com/office/officeart/2005/8/layout/matrix2"/>
    <dgm:cxn modelId="{EDAEED16-B877-8447-A643-90E01C213A19}" type="presParOf" srcId="{90320294-7C35-A744-913F-F0B008B9CD5D}" destId="{2F82F98A-5764-2843-9DC5-B86ED2CBA454}" srcOrd="4" destOrd="0" presId="urn:microsoft.com/office/officeart/2005/8/layout/matrix2"/>
  </dgm:cxnLst>
  <dgm:bg>
    <a:solidFill>
      <a:srgbClr val="FF9300"/>
    </a:solidFill>
  </dgm:bg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007ECC0-74B9-AE48-9FBE-13E6C30A33D2}">
      <dsp:nvSpPr>
        <dsp:cNvPr id="0" name=""/>
        <dsp:cNvSpPr/>
      </dsp:nvSpPr>
      <dsp:spPr>
        <a:xfrm>
          <a:off x="0" y="340518"/>
          <a:ext cx="4449763" cy="4449763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E5F2BBD-82CE-0B4E-899F-494DBCCC8468}">
      <dsp:nvSpPr>
        <dsp:cNvPr id="0" name=""/>
        <dsp:cNvSpPr/>
      </dsp:nvSpPr>
      <dsp:spPr>
        <a:xfrm>
          <a:off x="289234" y="629753"/>
          <a:ext cx="1779905" cy="177990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Open </a:t>
          </a:r>
        </a:p>
      </dsp:txBody>
      <dsp:txXfrm>
        <a:off x="376122" y="716641"/>
        <a:ext cx="1606129" cy="1606129"/>
      </dsp:txXfrm>
    </dsp:sp>
    <dsp:sp modelId="{CF50AE0A-BA42-364A-9FEB-8B41AC2AAE6E}">
      <dsp:nvSpPr>
        <dsp:cNvPr id="0" name=""/>
        <dsp:cNvSpPr/>
      </dsp:nvSpPr>
      <dsp:spPr>
        <a:xfrm>
          <a:off x="2380623" y="629753"/>
          <a:ext cx="1779905" cy="177990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Economic</a:t>
          </a:r>
        </a:p>
      </dsp:txBody>
      <dsp:txXfrm>
        <a:off x="2467511" y="716641"/>
        <a:ext cx="1606129" cy="1606129"/>
      </dsp:txXfrm>
    </dsp:sp>
    <dsp:sp modelId="{C90A4851-87D2-3D40-80F6-30C88AFAA409}">
      <dsp:nvSpPr>
        <dsp:cNvPr id="0" name=""/>
        <dsp:cNvSpPr/>
      </dsp:nvSpPr>
      <dsp:spPr>
        <a:xfrm>
          <a:off x="289234" y="2721141"/>
          <a:ext cx="1779905" cy="177990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Political </a:t>
          </a:r>
        </a:p>
      </dsp:txBody>
      <dsp:txXfrm>
        <a:off x="376122" y="2808029"/>
        <a:ext cx="1606129" cy="1606129"/>
      </dsp:txXfrm>
    </dsp:sp>
    <dsp:sp modelId="{2F82F98A-5764-2843-9DC5-B86ED2CBA454}">
      <dsp:nvSpPr>
        <dsp:cNvPr id="0" name=""/>
        <dsp:cNvSpPr/>
      </dsp:nvSpPr>
      <dsp:spPr>
        <a:xfrm>
          <a:off x="2380623" y="2721141"/>
          <a:ext cx="1779905" cy="1779905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l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Cultural </a:t>
          </a:r>
        </a:p>
      </dsp:txBody>
      <dsp:txXfrm>
        <a:off x="2467511" y="2808029"/>
        <a:ext cx="1606129" cy="16061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2BD8C-CD4D-7449-972A-0A81AA1C2627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66062-58C1-C14D-B9E3-0F13CCBC12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27785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B4715B-144C-1247-A540-3BB09CC2354D}" type="datetimeFigureOut">
              <a:rPr lang="en-US" smtClean="0"/>
              <a:t>11/7/2018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31925" y="1143000"/>
            <a:ext cx="399415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04EBFC-400D-EF45-9A51-F2AAA78213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356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04EBFC-400D-EF45-9A51-F2AAA782131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75984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4063" y="2414588"/>
            <a:ext cx="8550275" cy="166528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8125" y="4403725"/>
            <a:ext cx="7042150" cy="19875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1963D9-81F7-0549-8759-E9FED92C07DA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430588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2BA665C-D9AF-FA4F-A71D-E735576B78A6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682108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5338" y="4994275"/>
            <a:ext cx="8548687" cy="1544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5338" y="3294063"/>
            <a:ext cx="8548687" cy="1700212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5BC88BA-34E2-8648-A98B-61E4D7AD3160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932574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238" y="1812925"/>
            <a:ext cx="4449762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5400" y="1812925"/>
            <a:ext cx="4449763" cy="5130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4B7819F-6905-A54B-AD8B-8A014C2826BB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444772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3238" y="1739900"/>
            <a:ext cx="4443412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238" y="2465388"/>
            <a:ext cx="4443412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10163" y="1739900"/>
            <a:ext cx="4445000" cy="72548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0163" y="2465388"/>
            <a:ext cx="4445000" cy="44783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1995296-4F79-554B-8A33-F3E59AD05197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692634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DAC96F7-1C42-1D4E-A5D3-89178E54DFDA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74467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F9538D-B159-3943-A1DF-5BDD8E4D9C9D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064205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238" y="309563"/>
            <a:ext cx="3308350" cy="13176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2238" y="309563"/>
            <a:ext cx="5622925" cy="66341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38" y="1627188"/>
            <a:ext cx="3308350" cy="531653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54C6902-569A-8840-A1CD-20192F679B40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328996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675" y="5440363"/>
            <a:ext cx="6035675" cy="6429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71675" y="693738"/>
            <a:ext cx="6035675" cy="4664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1675" y="6083300"/>
            <a:ext cx="6035675" cy="9112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946469-6964-8F4D-80CA-46CD353D1EC7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473233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639131-510A-084F-9197-44D307AB17F8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5076577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2975" y="311150"/>
            <a:ext cx="2262188" cy="66325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3238" y="311150"/>
            <a:ext cx="6637337" cy="66325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32E01-540A-2144-AE8E-20BA0C2CF093}" type="slidenum">
              <a:rPr lang="en-US" altLang="x-none"/>
              <a:pPr/>
              <a:t>‹#›</a:t>
            </a:fld>
            <a:endParaRPr lang="en-US" altLang="x-none"/>
          </a:p>
        </p:txBody>
      </p:sp>
    </p:spTree>
    <p:extLst>
      <p:ext uri="{BB962C8B-B14F-4D97-AF65-F5344CB8AC3E}">
        <p14:creationId xmlns:p14="http://schemas.microsoft.com/office/powerpoint/2010/main" val="10450096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11150"/>
            <a:ext cx="9051925" cy="1295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18" tIns="45710" rIns="91418" bIns="4571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812925"/>
            <a:ext cx="9051925" cy="5130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18" tIns="45710" rIns="91418" bIns="4571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x-none"/>
              <a:t>Click to edit Master text styles</a:t>
            </a:r>
          </a:p>
          <a:p>
            <a:pPr lvl="1"/>
            <a:r>
              <a:rPr lang="en-US" altLang="x-none"/>
              <a:t>Second level</a:t>
            </a:r>
          </a:p>
          <a:p>
            <a:pPr lvl="2"/>
            <a:r>
              <a:rPr lang="en-US" altLang="x-none"/>
              <a:t>Third level</a:t>
            </a:r>
          </a:p>
          <a:p>
            <a:pPr lvl="3"/>
            <a:r>
              <a:rPr lang="en-US" altLang="x-none"/>
              <a:t>Fourth level</a:t>
            </a:r>
          </a:p>
          <a:p>
            <a:pPr lvl="4"/>
            <a:r>
              <a:rPr lang="en-US" altLang="x-none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3238" y="7078663"/>
            <a:ext cx="23463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8" tIns="45710" rIns="91418" bIns="4571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36938" y="7078663"/>
            <a:ext cx="31845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8" tIns="45710" rIns="91418" bIns="4571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r>
              <a:rPr lang="en-US"/>
              <a:t>Caroline Ncube, UCT, 24 October 2018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08838" y="7078663"/>
            <a:ext cx="2346325" cy="539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18" tIns="45710" rIns="91418" bIns="4571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8DE5A86-7582-B640-8209-D240E550296B}" type="slidenum">
              <a:rPr lang="en-US" altLang="x-none"/>
              <a:pPr/>
              <a:t>‹#›</a:t>
            </a:fld>
            <a:endParaRPr lang="en-US" altLang="x-non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3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7338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diagramQuickStyle" Target="../diagrams/quickStyle1.xml"/><Relationship Id="rId11" Type="http://schemas.openxmlformats.org/officeDocument/2006/relationships/image" Target="../media/image4.jpeg"/><Relationship Id="rId5" Type="http://schemas.openxmlformats.org/officeDocument/2006/relationships/diagramLayout" Target="../diagrams/layout1.xml"/><Relationship Id="rId10" Type="http://schemas.openxmlformats.org/officeDocument/2006/relationships/image" Target="../media/image3.png"/><Relationship Id="rId4" Type="http://schemas.openxmlformats.org/officeDocument/2006/relationships/diagramData" Target="../diagrams/data1.xml"/><Relationship Id="rId9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aith.org.za/docs/Report-Social-justice-Sector-7Feb2013-FINAL-10022013.pdf" TargetMode="External"/><Relationship Id="rId7" Type="http://schemas.openxmlformats.org/officeDocument/2006/relationships/image" Target="../media/image5.jpeg"/><Relationship Id="rId2" Type="http://schemas.openxmlformats.org/officeDocument/2006/relationships/hyperlink" Target="https://www.un.org/esa/socdev/documents/ifsd/SocialJustice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oer4d.org/what-are-oer" TargetMode="External"/><Relationship Id="rId5" Type="http://schemas.openxmlformats.org/officeDocument/2006/relationships/hyperlink" Target="http://www.earlham.edu/~peters/fos/brief.htm" TargetMode="External"/><Relationship Id="rId4" Type="http://schemas.openxmlformats.org/officeDocument/2006/relationships/hyperlink" Target="https://www.slideshare.net/ROER4D/open-education-and-social-justice-in-the-global-south-opportunities-seized-missed-and-to-be-grasped-11910273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Openness &amp; Social Justice 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93" y="2057400"/>
            <a:ext cx="4457700" cy="2228851"/>
          </a:xfrm>
        </p:spPr>
      </p:pic>
      <p:graphicFrame>
        <p:nvGraphicFramePr>
          <p:cNvPr id="6" name="Content Placeholder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411432580"/>
              </p:ext>
            </p:extLst>
          </p:nvPr>
        </p:nvGraphicFramePr>
        <p:xfrm>
          <a:off x="5105400" y="1812925"/>
          <a:ext cx="4449763" cy="513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075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69150"/>
            <a:ext cx="10058400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83" y="4537952"/>
            <a:ext cx="4457700" cy="1828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8624"/>
            <a:ext cx="1812925" cy="1812925"/>
          </a:xfrm>
          <a:prstGeom prst="rect">
            <a:avLst/>
          </a:prstGeom>
        </p:spPr>
      </p:pic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1676400" y="7078663"/>
            <a:ext cx="6858000" cy="667460"/>
          </a:xfrm>
        </p:spPr>
        <p:txBody>
          <a:bodyPr/>
          <a:lstStyle/>
          <a:p>
            <a:pPr>
              <a:defRPr/>
            </a:pPr>
            <a:endParaRPr lang="en-US" sz="1800" dirty="0"/>
          </a:p>
          <a:p>
            <a:pPr>
              <a:defRPr/>
            </a:pPr>
            <a:r>
              <a:rPr lang="en-US" sz="2400" b="1" dirty="0">
                <a:solidFill>
                  <a:schemeClr val="bg1"/>
                </a:solidFill>
              </a:rPr>
              <a:t>Caroline Ncube, UCT, 24 October 2018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531813"/>
            <a:ext cx="7756525" cy="6630987"/>
          </a:xfrm>
        </p:spPr>
        <p:txBody>
          <a:bodyPr/>
          <a:lstStyle/>
          <a:p>
            <a:pPr marL="0" indent="0" algn="ctr" eaLnBrk="1" hangingPunct="1">
              <a:buNone/>
            </a:pPr>
            <a:r>
              <a:rPr lang="en-US" altLang="x-none" sz="2400" dirty="0"/>
              <a:t>References</a:t>
            </a:r>
          </a:p>
          <a:p>
            <a:r>
              <a:rPr lang="en-US" sz="1800" dirty="0"/>
              <a:t>The International Forum for Social Development </a:t>
            </a:r>
            <a:r>
              <a:rPr lang="en-US" sz="1800" i="1" dirty="0"/>
              <a:t>Social Justice in an Open World: The Role of the United Nations (2006) </a:t>
            </a:r>
            <a:r>
              <a:rPr lang="en-US" sz="1800" dirty="0">
                <a:hlinkClick r:id="rId2"/>
              </a:rPr>
              <a:t>https://www.un.org/esa/socdev/documents/ifsd/SocialJustice.pdf</a:t>
            </a:r>
            <a:r>
              <a:rPr lang="en-US" sz="1800" dirty="0"/>
              <a:t> </a:t>
            </a:r>
          </a:p>
          <a:p>
            <a:r>
              <a:rPr lang="en-US" sz="1800" dirty="0"/>
              <a:t>Ivor </a:t>
            </a:r>
            <a:r>
              <a:rPr lang="en-US" sz="1800" dirty="0" err="1"/>
              <a:t>Chipkin</a:t>
            </a:r>
            <a:r>
              <a:rPr lang="en-US" sz="1800" dirty="0"/>
              <a:t> and Sarah </a:t>
            </a:r>
            <a:r>
              <a:rPr lang="en-US" sz="1800" dirty="0" err="1"/>
              <a:t>Meny-Gibert</a:t>
            </a:r>
            <a:r>
              <a:rPr lang="en-US" sz="1800" dirty="0"/>
              <a:t> </a:t>
            </a:r>
            <a:r>
              <a:rPr lang="en-US" sz="1800" i="1" dirty="0"/>
              <a:t>Understanding the Social Justice Sector in South Africa</a:t>
            </a:r>
            <a:r>
              <a:rPr lang="en-US" sz="1800" dirty="0"/>
              <a:t> (2013) </a:t>
            </a:r>
            <a:r>
              <a:rPr lang="en-US" sz="1800" dirty="0">
                <a:hlinkClick r:id="rId3"/>
              </a:rPr>
              <a:t>http://www.raith.org.za/docs/Report-Social-justice-Sector-7Feb2013-FINAL-10022013.pdf</a:t>
            </a:r>
            <a:r>
              <a:rPr lang="en-US" sz="1800" dirty="0"/>
              <a:t> </a:t>
            </a:r>
          </a:p>
          <a:p>
            <a:r>
              <a:rPr lang="en-US" sz="1800" dirty="0"/>
              <a:t>Cheryl Hodgkinson-Williams Open education and social justice in the global south opportunities seized, missed and to be grasped (2018) </a:t>
            </a:r>
            <a:r>
              <a:rPr lang="en-US" sz="1800" dirty="0">
                <a:hlinkClick r:id="rId4"/>
              </a:rPr>
              <a:t>https://www.slideshare.net/ROER4D/open-education-and-social-justice-in-the-global-south-opportunities-seized-missed-and-to-be-grasped-119102730</a:t>
            </a:r>
            <a:r>
              <a:rPr lang="en-US" sz="1800" dirty="0"/>
              <a:t> 	</a:t>
            </a:r>
          </a:p>
          <a:p>
            <a:r>
              <a:rPr lang="en-US" sz="1800" dirty="0"/>
              <a:t>Peter </a:t>
            </a:r>
            <a:r>
              <a:rPr lang="en-US" sz="1800" dirty="0" err="1"/>
              <a:t>Suber</a:t>
            </a:r>
            <a:r>
              <a:rPr lang="en-US" sz="1800" dirty="0"/>
              <a:t> </a:t>
            </a:r>
            <a:r>
              <a:rPr lang="en-US" sz="1800" i="1" dirty="0"/>
              <a:t>A Very Brief Introduction to Open Access </a:t>
            </a:r>
            <a:r>
              <a:rPr lang="en-US" sz="1800" dirty="0"/>
              <a:t> </a:t>
            </a:r>
            <a:r>
              <a:rPr lang="en-US" sz="1800" dirty="0">
                <a:hlinkClick r:id="rId5"/>
              </a:rPr>
              <a:t>http://www.earlham.edu/~peters/fos/brief.htm</a:t>
            </a:r>
            <a:endParaRPr lang="en-US" sz="1800" dirty="0"/>
          </a:p>
          <a:p>
            <a:r>
              <a:rPr lang="en-US" sz="1800" dirty="0"/>
              <a:t>ROER4D What are OER and where you can find them </a:t>
            </a:r>
            <a:r>
              <a:rPr lang="en-US" sz="1800" dirty="0">
                <a:hlinkClick r:id="rId6"/>
              </a:rPr>
              <a:t>http://roer4d.org/what-are-oer</a:t>
            </a:r>
            <a:r>
              <a:rPr lang="en-US" sz="1800" dirty="0"/>
              <a:t> </a:t>
            </a:r>
          </a:p>
          <a:p>
            <a:r>
              <a:rPr lang="en-US" sz="1800" dirty="0"/>
              <a:t>White Paper on Post-School Education and Training (2013)</a:t>
            </a:r>
          </a:p>
          <a:p>
            <a:r>
              <a:rPr lang="en-US" sz="1800" dirty="0"/>
              <a:t>National Development Plan 2030 (chapter 9)</a:t>
            </a:r>
            <a:br>
              <a:rPr lang="en-US" sz="1800" dirty="0"/>
            </a:br>
            <a:endParaRPr lang="en-US" dirty="0"/>
          </a:p>
          <a:p>
            <a:pPr eaLnBrk="1" hangingPunct="1"/>
            <a:endParaRPr lang="en-US" altLang="x-none" dirty="0"/>
          </a:p>
          <a:p>
            <a:pPr eaLnBrk="1" hangingPunct="1"/>
            <a:endParaRPr lang="x-none" altLang="x-none" dirty="0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47775" cy="778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Caroline Ncube, UCT, 24 October 2018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Ncube - OA Week 2018 [Read-Only]" id="{46F544FC-EEAA-4F17-8F58-F2BBBF379A88}" vid="{77C2F2DE-019C-4CCD-A20A-53DA4FE089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1577</TotalTime>
  <Words>72</Words>
  <Application>Microsoft Office PowerPoint</Application>
  <PresentationFormat>Custom</PresentationFormat>
  <Paragraphs>17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Default Design</vt:lpstr>
      <vt:lpstr>Openness &amp; Social Justice </vt:lpstr>
      <vt:lpstr>PowerPoint Presentation</vt:lpstr>
    </vt:vector>
  </TitlesOfParts>
  <Company>PLoS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pmargis</dc:creator>
  <cp:lastModifiedBy>Bonga Siyothula</cp:lastModifiedBy>
  <cp:revision>36</cp:revision>
  <cp:lastPrinted>2018-10-23T14:50:44Z</cp:lastPrinted>
  <dcterms:created xsi:type="dcterms:W3CDTF">2010-02-04T20:58:35Z</dcterms:created>
  <dcterms:modified xsi:type="dcterms:W3CDTF">2018-11-07T08:42:56Z</dcterms:modified>
</cp:coreProperties>
</file>