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88" r:id="rId3"/>
    <p:sldId id="270" r:id="rId4"/>
    <p:sldId id="263" r:id="rId5"/>
    <p:sldId id="272" r:id="rId6"/>
    <p:sldId id="273" r:id="rId7"/>
    <p:sldId id="274" r:id="rId8"/>
    <p:sldId id="277" r:id="rId9"/>
    <p:sldId id="279" r:id="rId10"/>
    <p:sldId id="269" r:id="rId11"/>
    <p:sldId id="278" r:id="rId12"/>
    <p:sldId id="276" r:id="rId13"/>
    <p:sldId id="280" r:id="rId14"/>
    <p:sldId id="286" r:id="rId15"/>
    <p:sldId id="282" r:id="rId16"/>
    <p:sldId id="284" r:id="rId17"/>
    <p:sldId id="285" r:id="rId18"/>
    <p:sldId id="289" r:id="rId19"/>
    <p:sldId id="28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3417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7" d="100"/>
          <a:sy n="107" d="100"/>
        </p:scale>
        <p:origin x="-1650"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BAACDA-254D-49F4-9F51-F59D6610688E}" type="datetimeFigureOut">
              <a:rPr lang="en-ZA" smtClean="0"/>
              <a:t>2016/07/15</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E62381-059F-411D-B1A4-11B92812B71A}" type="slidenum">
              <a:rPr lang="en-ZA" smtClean="0"/>
              <a:t>‹#›</a:t>
            </a:fld>
            <a:endParaRPr lang="en-ZA"/>
          </a:p>
        </p:txBody>
      </p:sp>
    </p:spTree>
    <p:extLst>
      <p:ext uri="{BB962C8B-B14F-4D97-AF65-F5344CB8AC3E}">
        <p14:creationId xmlns:p14="http://schemas.microsoft.com/office/powerpoint/2010/main" val="1793348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z="2800"/>
          </a:p>
        </p:txBody>
      </p:sp>
      <p:sp>
        <p:nvSpPr>
          <p:cNvPr id="176132" name="Slide Number Placeholder 3"/>
          <p:cNvSpPr>
            <a:spLocks noGrp="1"/>
          </p:cNvSpPr>
          <p:nvPr>
            <p:ph type="sldNum" sz="quarter" idx="5"/>
          </p:nvPr>
        </p:nvSpPr>
        <p:spPr bwMode="auto">
          <a:xfrm>
            <a:off x="3884614"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45713" rIns="91425" bIns="45713"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831" indent="-285704" eaLnBrk="0" hangingPunct="0">
              <a:spcBef>
                <a:spcPct val="30000"/>
              </a:spcBef>
              <a:defRPr sz="1200">
                <a:solidFill>
                  <a:schemeClr val="tx1"/>
                </a:solidFill>
                <a:latin typeface="Calibri" pitchFamily="34" charset="0"/>
              </a:defRPr>
            </a:lvl2pPr>
            <a:lvl3pPr marL="1142816" indent="-228563" eaLnBrk="0" hangingPunct="0">
              <a:spcBef>
                <a:spcPct val="30000"/>
              </a:spcBef>
              <a:defRPr sz="1200">
                <a:solidFill>
                  <a:schemeClr val="tx1"/>
                </a:solidFill>
                <a:latin typeface="Calibri" pitchFamily="34" charset="0"/>
              </a:defRPr>
            </a:lvl3pPr>
            <a:lvl4pPr marL="1599942" indent="-228563" eaLnBrk="0" hangingPunct="0">
              <a:spcBef>
                <a:spcPct val="30000"/>
              </a:spcBef>
              <a:defRPr sz="1200">
                <a:solidFill>
                  <a:schemeClr val="tx1"/>
                </a:solidFill>
                <a:latin typeface="Calibri" pitchFamily="34" charset="0"/>
              </a:defRPr>
            </a:lvl4pPr>
            <a:lvl5pPr marL="2057069" indent="-228563" eaLnBrk="0" hangingPunct="0">
              <a:spcBef>
                <a:spcPct val="30000"/>
              </a:spcBef>
              <a:defRPr sz="1200">
                <a:solidFill>
                  <a:schemeClr val="tx1"/>
                </a:solidFill>
                <a:latin typeface="Calibri" pitchFamily="34" charset="0"/>
              </a:defRPr>
            </a:lvl5pPr>
            <a:lvl6pPr marL="2514195" indent="-228563" eaLnBrk="0" fontAlgn="base" hangingPunct="0">
              <a:spcBef>
                <a:spcPct val="30000"/>
              </a:spcBef>
              <a:spcAft>
                <a:spcPct val="0"/>
              </a:spcAft>
              <a:defRPr sz="1200">
                <a:solidFill>
                  <a:schemeClr val="tx1"/>
                </a:solidFill>
                <a:latin typeface="Calibri" pitchFamily="34" charset="0"/>
              </a:defRPr>
            </a:lvl6pPr>
            <a:lvl7pPr marL="2971322" indent="-228563" eaLnBrk="0" fontAlgn="base" hangingPunct="0">
              <a:spcBef>
                <a:spcPct val="30000"/>
              </a:spcBef>
              <a:spcAft>
                <a:spcPct val="0"/>
              </a:spcAft>
              <a:defRPr sz="1200">
                <a:solidFill>
                  <a:schemeClr val="tx1"/>
                </a:solidFill>
                <a:latin typeface="Calibri" pitchFamily="34" charset="0"/>
              </a:defRPr>
            </a:lvl7pPr>
            <a:lvl8pPr marL="3428449" indent="-228563" eaLnBrk="0" fontAlgn="base" hangingPunct="0">
              <a:spcBef>
                <a:spcPct val="30000"/>
              </a:spcBef>
              <a:spcAft>
                <a:spcPct val="0"/>
              </a:spcAft>
              <a:defRPr sz="1200">
                <a:solidFill>
                  <a:schemeClr val="tx1"/>
                </a:solidFill>
                <a:latin typeface="Calibri" pitchFamily="34" charset="0"/>
              </a:defRPr>
            </a:lvl8pPr>
            <a:lvl9pPr marL="3885575" indent="-228563"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88A63B7-3CA2-4495-A081-09BA78D2D701}" type="slidenum">
              <a:rPr lang="en-ZA" altLang="en-US" smtClean="0">
                <a:latin typeface="Times New Roman" pitchFamily="18" charset="0"/>
              </a:rPr>
              <a:pPr eaLnBrk="1" hangingPunct="1">
                <a:spcBef>
                  <a:spcPct val="0"/>
                </a:spcBef>
              </a:pPr>
              <a:t>19</a:t>
            </a:fld>
            <a:endParaRPr lang="en-ZA" alt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276872"/>
            <a:ext cx="8496944" cy="1470025"/>
          </a:xfrm>
        </p:spPr>
        <p:txBody>
          <a:bodyPr/>
          <a:lstStyle>
            <a:lvl1pPr>
              <a:defRPr sz="4400" b="0" cap="none" baseline="0">
                <a:solidFill>
                  <a:srgbClr val="0029AC"/>
                </a:solidFill>
                <a:latin typeface="Century Gothic" pitchFamily="34" charset="0"/>
              </a:defRPr>
            </a:lvl1pPr>
          </a:lstStyle>
          <a:p>
            <a:r>
              <a:rPr lang="en-US" dirty="0" smtClean="0"/>
              <a:t>Click to edit Master title style</a:t>
            </a:r>
            <a:endParaRPr lang="en-ZA"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dirty="0"/>
          </a:p>
        </p:txBody>
      </p:sp>
      <p:sp>
        <p:nvSpPr>
          <p:cNvPr id="4"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
        <p:nvSpPr>
          <p:cNvPr id="7" name="Rectangle 6"/>
          <p:cNvSpPr/>
          <p:nvPr/>
        </p:nvSpPr>
        <p:spPr>
          <a:xfrm>
            <a:off x="7596336" y="5949280"/>
            <a:ext cx="1547664"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5049212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Tree>
    <p:extLst>
      <p:ext uri="{BB962C8B-B14F-4D97-AF65-F5344CB8AC3E}">
        <p14:creationId xmlns:p14="http://schemas.microsoft.com/office/powerpoint/2010/main" val="77103162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
        <p:nvSpPr>
          <p:cNvPr id="7" name="Rectangle 6"/>
          <p:cNvSpPr/>
          <p:nvPr/>
        </p:nvSpPr>
        <p:spPr>
          <a:xfrm>
            <a:off x="251520" y="5949280"/>
            <a:ext cx="1800200"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07082439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2867800"/>
            <a:ext cx="8520600" cy="1122300"/>
          </a:xfrm>
          <a:prstGeom prst="rect">
            <a:avLst/>
          </a:prstGeom>
        </p:spPr>
        <p:txBody>
          <a:bodyPr lIns="91425" tIns="91425" rIns="91425" bIns="91425" anchor="ctr" anchorCtr="0">
            <a:normAutofit/>
          </a:bodyPr>
          <a:lstStyle>
            <a:lvl1pPr lvl="0" algn="ctr" rtl="0">
              <a:spcBef>
                <a:spcPts val="0"/>
              </a:spcBef>
              <a:buSzPct val="100000"/>
              <a:defRPr sz="2800" cap="none" baseline="0">
                <a:latin typeface="Century Gothic" panose="020B0502020202020204" pitchFamily="34" charset="0"/>
                <a:ea typeface="Dotum" panose="020B0600000101010101" pitchFamily="34" charset="-127"/>
              </a:defRPr>
            </a:lvl1pPr>
            <a:lvl2pPr lvl="1" algn="ctr" rtl="0">
              <a:spcBef>
                <a:spcPts val="0"/>
              </a:spcBef>
              <a:buSzPct val="100000"/>
              <a:defRPr sz="3600"/>
            </a:lvl2pPr>
            <a:lvl3pPr lvl="2" algn="ctr" rtl="0">
              <a:spcBef>
                <a:spcPts val="0"/>
              </a:spcBef>
              <a:buSzPct val="100000"/>
              <a:defRPr sz="3600"/>
            </a:lvl3pPr>
            <a:lvl4pPr lvl="3" algn="ctr" rtl="0">
              <a:spcBef>
                <a:spcPts val="0"/>
              </a:spcBef>
              <a:buSzPct val="100000"/>
              <a:defRPr sz="3600"/>
            </a:lvl4pPr>
            <a:lvl5pPr lvl="4" algn="ctr" rtl="0">
              <a:spcBef>
                <a:spcPts val="0"/>
              </a:spcBef>
              <a:buSzPct val="100000"/>
              <a:defRPr sz="3600"/>
            </a:lvl5pPr>
            <a:lvl6pPr lvl="5" algn="ctr" rtl="0">
              <a:spcBef>
                <a:spcPts val="0"/>
              </a:spcBef>
              <a:buSzPct val="100000"/>
              <a:defRPr sz="3600"/>
            </a:lvl6pPr>
            <a:lvl7pPr lvl="6" algn="ctr" rtl="0">
              <a:spcBef>
                <a:spcPts val="0"/>
              </a:spcBef>
              <a:buSzPct val="100000"/>
              <a:defRPr sz="3600"/>
            </a:lvl7pPr>
            <a:lvl8pPr lvl="7" algn="ctr" rtl="0">
              <a:spcBef>
                <a:spcPts val="0"/>
              </a:spcBef>
              <a:buSzPct val="100000"/>
              <a:defRPr sz="3600"/>
            </a:lvl8pPr>
            <a:lvl9pPr lvl="8" algn="ctr" rtl="0">
              <a:spcBef>
                <a:spcPts val="0"/>
              </a:spcBef>
              <a:buSzPct val="100000"/>
              <a:defRPr sz="3600"/>
            </a:lvl9pPr>
          </a:lstStyle>
          <a:p>
            <a:r>
              <a:rPr lang="en-US" smtClean="0"/>
              <a:t>Click to edit Master title style</a:t>
            </a:r>
            <a:endParaRPr dirty="0"/>
          </a:p>
        </p:txBody>
      </p:sp>
      <p:sp>
        <p:nvSpPr>
          <p:cNvPr id="60" name="Shape 6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fld id="{87AA111F-4846-46AC-90FA-19859C0D9CF4}" type="slidenum">
              <a:rPr lang="en-ZA" smtClean="0"/>
              <a:t>‹#›</a:t>
            </a:fld>
            <a:endParaRPr lang="en-ZA"/>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1"/>
        <p:cNvGrpSpPr/>
        <p:nvPr/>
      </p:nvGrpSpPr>
      <p:grpSpPr>
        <a:xfrm>
          <a:off x="0" y="0"/>
          <a:ext cx="0" cy="0"/>
          <a:chOff x="0" y="0"/>
          <a:chExt cx="0" cy="0"/>
        </a:xfrm>
      </p:grpSpPr>
      <p:sp>
        <p:nvSpPr>
          <p:cNvPr id="62" name="Shape 62"/>
          <p:cNvSpPr txBox="1">
            <a:spLocks noGrp="1"/>
          </p:cNvSpPr>
          <p:nvPr>
            <p:ph type="title" hasCustomPrompt="1"/>
          </p:nvPr>
        </p:nvSpPr>
        <p:spPr>
          <a:xfrm>
            <a:off x="311700" y="593366"/>
            <a:ext cx="8520600" cy="763500"/>
          </a:xfrm>
          <a:prstGeom prst="rect">
            <a:avLst/>
          </a:prstGeom>
        </p:spPr>
        <p:txBody>
          <a:bodyPr lIns="91425" tIns="91425" rIns="91425" bIns="91425" anchor="t" anchorCtr="0"/>
          <a:lstStyle>
            <a:lvl1pPr lvl="0" rtl="0">
              <a:spcBef>
                <a:spcPts val="0"/>
              </a:spcBef>
              <a:defRPr cap="small" baseline="0">
                <a:solidFill>
                  <a:srgbClr val="0029AC"/>
                </a:solidFill>
                <a:latin typeface="Century Gothic" panose="020B0502020202020204" pitchFamily="34" charset="0"/>
                <a:ea typeface="Dotum" panose="020B0600000101010101" pitchFamily="34" charset="-127"/>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en-ZA" dirty="0" smtClean="0"/>
              <a:t>Heading</a:t>
            </a:r>
            <a:endParaRPr dirty="0"/>
          </a:p>
        </p:txBody>
      </p:sp>
      <p:sp>
        <p:nvSpPr>
          <p:cNvPr id="63" name="Shape 63"/>
          <p:cNvSpPr txBox="1">
            <a:spLocks noGrp="1"/>
          </p:cNvSpPr>
          <p:nvPr>
            <p:ph type="body" idx="1" hasCustomPrompt="1"/>
          </p:nvPr>
        </p:nvSpPr>
        <p:spPr>
          <a:xfrm>
            <a:off x="311700" y="1536633"/>
            <a:ext cx="8520600" cy="4555200"/>
          </a:xfrm>
          <a:prstGeom prst="rect">
            <a:avLst/>
          </a:prstGeom>
        </p:spPr>
        <p:txBody>
          <a:bodyPr lIns="91425" tIns="91425" rIns="91425" bIns="91425" anchor="t" anchorCtr="0"/>
          <a:lstStyle>
            <a:lvl1pPr lvl="0" rtl="0">
              <a:spcBef>
                <a:spcPts val="0"/>
              </a:spcBef>
              <a:defRPr>
                <a:solidFill>
                  <a:srgbClr val="0029AC"/>
                </a:solidFill>
                <a:latin typeface="Century Gothic" panose="020B0502020202020204" pitchFamily="34" charset="0"/>
                <a:ea typeface="Dotum" panose="020B0600000101010101" pitchFamily="34" charset="-127"/>
              </a:defRPr>
            </a:lvl1pPr>
            <a:lvl2pPr lvl="1" rtl="0">
              <a:spcBef>
                <a:spcPts val="0"/>
              </a:spcBef>
              <a:defRPr>
                <a:solidFill>
                  <a:srgbClr val="2D5FFF"/>
                </a:solidFill>
                <a:latin typeface="Century Gothic" panose="020B0502020202020204" pitchFamily="34" charset="0"/>
                <a:ea typeface="DotumChe" panose="020B0609000101010101" pitchFamily="49" charset="-127"/>
              </a:defRPr>
            </a:lvl2pPr>
            <a:lvl3pPr lvl="2" rtl="0">
              <a:spcBef>
                <a:spcPts val="0"/>
              </a:spcBef>
              <a:defRPr>
                <a:solidFill>
                  <a:schemeClr val="bg1">
                    <a:lumMod val="50000"/>
                  </a:schemeClr>
                </a:solidFill>
                <a:latin typeface="Century Gothic" panose="020B0502020202020204" pitchFamily="34" charset="0"/>
                <a:ea typeface="Dotum" panose="020B0600000101010101" pitchFamily="34" charset="-127"/>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en-ZA" dirty="0" err="1" smtClean="0"/>
              <a:t>Ffffffff</a:t>
            </a:r>
            <a:r>
              <a:rPr lang="en-ZA" dirty="0" smtClean="0"/>
              <a:t> example</a:t>
            </a:r>
          </a:p>
          <a:p>
            <a:pPr lvl="1"/>
            <a:r>
              <a:rPr lang="en-ZA" dirty="0" smtClean="0"/>
              <a:t>Example</a:t>
            </a:r>
          </a:p>
          <a:p>
            <a:pPr lvl="2"/>
            <a:r>
              <a:rPr lang="en-ZA" dirty="0" smtClean="0"/>
              <a:t>Example</a:t>
            </a:r>
          </a:p>
          <a:p>
            <a:endParaRPr dirty="0"/>
          </a:p>
        </p:txBody>
      </p:sp>
      <p:sp>
        <p:nvSpPr>
          <p:cNvPr id="64" name="Shape 6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fld id="{87AA111F-4846-46AC-90FA-19859C0D9CF4}" type="slidenum">
              <a:rPr lang="en-ZA" smtClean="0"/>
              <a:t>‹#›</a:t>
            </a:fld>
            <a:endParaRPr lang="en-ZA"/>
          </a:p>
        </p:txBody>
      </p:sp>
    </p:spTree>
    <p:extLst>
      <p:ext uri="{BB962C8B-B14F-4D97-AF65-F5344CB8AC3E}">
        <p14:creationId xmlns:p14="http://schemas.microsoft.com/office/powerpoint/2010/main" val="4121135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baseline="0">
                <a:solidFill>
                  <a:srgbClr val="0029AC"/>
                </a:solidFill>
                <a:latin typeface="Century Gothic" pitchFamily="34" charset="0"/>
              </a:defRPr>
            </a:lvl1pPr>
          </a:lstStyle>
          <a:p>
            <a:r>
              <a:rPr lang="en-US" dirty="0" smtClean="0"/>
              <a:t>Click to edit Master title style</a:t>
            </a:r>
            <a:endParaRPr lang="en-ZA" dirty="0"/>
          </a:p>
        </p:txBody>
      </p:sp>
      <p:sp>
        <p:nvSpPr>
          <p:cNvPr id="3" name="Content Placeholder 2"/>
          <p:cNvSpPr>
            <a:spLocks noGrp="1"/>
          </p:cNvSpPr>
          <p:nvPr>
            <p:ph idx="1"/>
          </p:nvPr>
        </p:nvSpPr>
        <p:spPr/>
        <p:txBody>
          <a:bodyPr/>
          <a:lstStyle>
            <a:lvl1pPr marL="0" indent="0" algn="ctr">
              <a:spcBef>
                <a:spcPts val="0"/>
              </a:spcBef>
              <a:buFont typeface="Courier New" pitchFamily="49" charset="0"/>
              <a:buNone/>
              <a:defRPr sz="2400">
                <a:solidFill>
                  <a:srgbClr val="3417E3"/>
                </a:solidFill>
                <a:latin typeface="Courier New" panose="02070309020205020404" pitchFamily="49" charset="0"/>
                <a:cs typeface="Courier New" panose="02070309020205020404" pitchFamily="49" charset="0"/>
              </a:defRPr>
            </a:lvl1pPr>
            <a:lvl2pPr marL="742950" indent="-285750">
              <a:buFont typeface="Arial" pitchFamily="34" charset="0"/>
              <a:buChar char="•"/>
              <a:defRPr sz="2700">
                <a:solidFill>
                  <a:schemeClr val="bg1">
                    <a:lumMod val="50000"/>
                  </a:schemeClr>
                </a:solidFill>
                <a:latin typeface="Century Gothic" pitchFamily="34" charset="0"/>
              </a:defRPr>
            </a:lvl2pPr>
            <a:lvl3pPr>
              <a:defRPr>
                <a:solidFill>
                  <a:srgbClr val="6666FF"/>
                </a:solidFill>
                <a:latin typeface="Century Gothic" pitchFamily="34" charset="0"/>
              </a:defRPr>
            </a:lvl3pPr>
            <a:lvl4pPr>
              <a:defRPr>
                <a:solidFill>
                  <a:schemeClr val="bg1">
                    <a:lumMod val="65000"/>
                  </a:schemeClr>
                </a:solidFill>
                <a:latin typeface="Century Gothic" pitchFamily="34" charset="0"/>
              </a:defRPr>
            </a:lvl4pPr>
            <a:lvl5pPr>
              <a:defRPr>
                <a:solidFill>
                  <a:srgbClr val="3417E3"/>
                </a:solidFill>
                <a:latin typeface="Century Gothic"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ZA" dirty="0"/>
          </a:p>
        </p:txBody>
      </p:sp>
      <p:sp>
        <p:nvSpPr>
          <p:cNvPr id="4"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
        <p:nvSpPr>
          <p:cNvPr id="7" name="Rectangle 6"/>
          <p:cNvSpPr/>
          <p:nvPr/>
        </p:nvSpPr>
        <p:spPr>
          <a:xfrm>
            <a:off x="7596336" y="5949280"/>
            <a:ext cx="1547664" cy="908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7417834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5576" y="3501008"/>
            <a:ext cx="7772400" cy="786011"/>
          </a:xfrm>
        </p:spPr>
        <p:txBody>
          <a:bodyPr anchor="t"/>
          <a:lstStyle>
            <a:lvl1pPr algn="ctr">
              <a:defRPr sz="4000" b="0" cap="small" baseline="0">
                <a:solidFill>
                  <a:srgbClr val="0029AC"/>
                </a:solidFill>
                <a:latin typeface="Century Gothic" pitchFamily="34" charset="0"/>
              </a:defRPr>
            </a:lvl1pPr>
          </a:lstStyle>
          <a:p>
            <a:r>
              <a:rPr lang="en-US" smtClean="0"/>
              <a:t>Click to edit Master title style</a:t>
            </a:r>
            <a:endParaRPr lang="en-ZA" dirty="0"/>
          </a:p>
        </p:txBody>
      </p:sp>
      <p:sp>
        <p:nvSpPr>
          <p:cNvPr id="3" name="Text Placeholder 2"/>
          <p:cNvSpPr>
            <a:spLocks noGrp="1"/>
          </p:cNvSpPr>
          <p:nvPr>
            <p:ph type="body" idx="1"/>
          </p:nvPr>
        </p:nvSpPr>
        <p:spPr>
          <a:xfrm>
            <a:off x="755576" y="4293097"/>
            <a:ext cx="7772400" cy="792087"/>
          </a:xfrm>
        </p:spPr>
        <p:txBody>
          <a:bodyPr anchor="b">
            <a:normAutofit/>
          </a:bodyPr>
          <a:lstStyle>
            <a:lvl1pPr marL="0" indent="0" algn="ctr">
              <a:buNone/>
              <a:defRPr sz="3200">
                <a:solidFill>
                  <a:schemeClr val="bg1">
                    <a:lumMod val="50000"/>
                  </a:schemeClr>
                </a:solidFill>
                <a:latin typeface="Century Gothic"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5" name="Footer Placeholder 4"/>
          <p:cNvSpPr>
            <a:spLocks noGrp="1"/>
          </p:cNvSpPr>
          <p:nvPr>
            <p:ph type="ftr" sz="quarter" idx="11"/>
          </p:nvPr>
        </p:nvSpPr>
        <p:spPr/>
        <p:txBody>
          <a:bodyPr/>
          <a:lstStyle>
            <a:lvl1pPr>
              <a:defRPr/>
            </a:lvl1pPr>
          </a:lstStyle>
          <a:p>
            <a:endParaRPr lang="en-ZA"/>
          </a:p>
        </p:txBody>
      </p:sp>
      <p:sp>
        <p:nvSpPr>
          <p:cNvPr id="6"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
        <p:nvSpPr>
          <p:cNvPr id="7" name="Rectangle 6"/>
          <p:cNvSpPr/>
          <p:nvPr/>
        </p:nvSpPr>
        <p:spPr>
          <a:xfrm>
            <a:off x="179512" y="5877272"/>
            <a:ext cx="2160240"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ectangle 7"/>
          <p:cNvSpPr/>
          <p:nvPr/>
        </p:nvSpPr>
        <p:spPr>
          <a:xfrm>
            <a:off x="7524328" y="5877272"/>
            <a:ext cx="1619672" cy="864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4285561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latin typeface="Century Gothic" pitchFamily="34" charset="0"/>
              </a:defRPr>
            </a:lvl1pPr>
          </a:lstStyle>
          <a:p>
            <a:r>
              <a:rPr lang="en-US" smtClean="0"/>
              <a:t>Click to edit Master title style</a:t>
            </a:r>
            <a:endParaRPr lang="en-ZA"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6" name="Footer Placeholder 4"/>
          <p:cNvSpPr>
            <a:spLocks noGrp="1"/>
          </p:cNvSpPr>
          <p:nvPr>
            <p:ph type="ftr" sz="quarter" idx="11"/>
          </p:nvPr>
        </p:nvSpPr>
        <p:spPr/>
        <p:txBody>
          <a:bodyPr/>
          <a:lstStyle>
            <a:lvl1pPr>
              <a:defRPr/>
            </a:lvl1pPr>
          </a:lstStyle>
          <a:p>
            <a:endParaRPr lang="en-ZA"/>
          </a:p>
        </p:txBody>
      </p:sp>
      <p:sp>
        <p:nvSpPr>
          <p:cNvPr id="7"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Tree>
    <p:extLst>
      <p:ext uri="{BB962C8B-B14F-4D97-AF65-F5344CB8AC3E}">
        <p14:creationId xmlns:p14="http://schemas.microsoft.com/office/powerpoint/2010/main" val="8929219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8" name="Footer Placeholder 4"/>
          <p:cNvSpPr>
            <a:spLocks noGrp="1"/>
          </p:cNvSpPr>
          <p:nvPr>
            <p:ph type="ftr" sz="quarter" idx="11"/>
          </p:nvPr>
        </p:nvSpPr>
        <p:spPr/>
        <p:txBody>
          <a:bodyPr/>
          <a:lstStyle>
            <a:lvl1pPr>
              <a:defRPr/>
            </a:lvl1pPr>
          </a:lstStyle>
          <a:p>
            <a:endParaRPr lang="en-ZA"/>
          </a:p>
        </p:txBody>
      </p:sp>
      <p:sp>
        <p:nvSpPr>
          <p:cNvPr id="9"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Tree>
    <p:extLst>
      <p:ext uri="{BB962C8B-B14F-4D97-AF65-F5344CB8AC3E}">
        <p14:creationId xmlns:p14="http://schemas.microsoft.com/office/powerpoint/2010/main" val="13894186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4" name="Footer Placeholder 4"/>
          <p:cNvSpPr>
            <a:spLocks noGrp="1"/>
          </p:cNvSpPr>
          <p:nvPr>
            <p:ph type="ftr" sz="quarter" idx="11"/>
          </p:nvPr>
        </p:nvSpPr>
        <p:spPr/>
        <p:txBody>
          <a:bodyPr/>
          <a:lstStyle>
            <a:lvl1pPr>
              <a:defRPr/>
            </a:lvl1pPr>
          </a:lstStyle>
          <a:p>
            <a:endParaRPr lang="en-ZA"/>
          </a:p>
        </p:txBody>
      </p:sp>
      <p:sp>
        <p:nvSpPr>
          <p:cNvPr id="5"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Tree>
    <p:extLst>
      <p:ext uri="{BB962C8B-B14F-4D97-AF65-F5344CB8AC3E}">
        <p14:creationId xmlns:p14="http://schemas.microsoft.com/office/powerpoint/2010/main" val="2010926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3" name="Footer Placeholder 4"/>
          <p:cNvSpPr>
            <a:spLocks noGrp="1"/>
          </p:cNvSpPr>
          <p:nvPr>
            <p:ph type="ftr" sz="quarter" idx="11"/>
          </p:nvPr>
        </p:nvSpPr>
        <p:spPr/>
        <p:txBody>
          <a:bodyPr/>
          <a:lstStyle>
            <a:lvl1pPr>
              <a:defRPr/>
            </a:lvl1pPr>
          </a:lstStyle>
          <a:p>
            <a:endParaRPr lang="en-ZA"/>
          </a:p>
        </p:txBody>
      </p:sp>
      <p:sp>
        <p:nvSpPr>
          <p:cNvPr id="4"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
        <p:nvSpPr>
          <p:cNvPr id="5" name="Rectangle 4"/>
          <p:cNvSpPr/>
          <p:nvPr/>
        </p:nvSpPr>
        <p:spPr>
          <a:xfrm>
            <a:off x="323528" y="5805264"/>
            <a:ext cx="1800200"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15013401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0"/>
            </a:lvl1pPr>
          </a:lstStyle>
          <a:p>
            <a:r>
              <a:rPr lang="en-US" smtClean="0"/>
              <a:t>Click to edit Master title style</a:t>
            </a:r>
            <a:endParaRPr lang="en-ZA"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6" name="Footer Placeholder 4"/>
          <p:cNvSpPr>
            <a:spLocks noGrp="1"/>
          </p:cNvSpPr>
          <p:nvPr>
            <p:ph type="ftr" sz="quarter" idx="11"/>
          </p:nvPr>
        </p:nvSpPr>
        <p:spPr/>
        <p:txBody>
          <a:bodyPr/>
          <a:lstStyle>
            <a:lvl1pPr>
              <a:defRPr/>
            </a:lvl1pPr>
          </a:lstStyle>
          <a:p>
            <a:endParaRPr lang="en-ZA"/>
          </a:p>
        </p:txBody>
      </p:sp>
      <p:sp>
        <p:nvSpPr>
          <p:cNvPr id="7"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Tree>
    <p:extLst>
      <p:ext uri="{BB962C8B-B14F-4D97-AF65-F5344CB8AC3E}">
        <p14:creationId xmlns:p14="http://schemas.microsoft.com/office/powerpoint/2010/main" val="318244505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352511E-ED1C-40D4-9B48-0733E5341E10}" type="datetimeFigureOut">
              <a:rPr lang="en-ZA" smtClean="0"/>
              <a:t>2016/07/15</a:t>
            </a:fld>
            <a:endParaRPr lang="en-ZA"/>
          </a:p>
        </p:txBody>
      </p:sp>
      <p:sp>
        <p:nvSpPr>
          <p:cNvPr id="6" name="Footer Placeholder 4"/>
          <p:cNvSpPr>
            <a:spLocks noGrp="1"/>
          </p:cNvSpPr>
          <p:nvPr>
            <p:ph type="ftr" sz="quarter" idx="11"/>
          </p:nvPr>
        </p:nvSpPr>
        <p:spPr/>
        <p:txBody>
          <a:bodyPr/>
          <a:lstStyle>
            <a:lvl1pPr>
              <a:defRPr/>
            </a:lvl1pPr>
          </a:lstStyle>
          <a:p>
            <a:endParaRPr lang="en-ZA"/>
          </a:p>
        </p:txBody>
      </p:sp>
      <p:sp>
        <p:nvSpPr>
          <p:cNvPr id="7" name="Slide Number Placeholder 5"/>
          <p:cNvSpPr>
            <a:spLocks noGrp="1"/>
          </p:cNvSpPr>
          <p:nvPr>
            <p:ph type="sldNum" sz="quarter" idx="12"/>
          </p:nvPr>
        </p:nvSpPr>
        <p:spPr/>
        <p:txBody>
          <a:bodyPr/>
          <a:lstStyle>
            <a:lvl1pPr>
              <a:defRPr/>
            </a:lvl1pPr>
          </a:lstStyle>
          <a:p>
            <a:fld id="{87AA111F-4846-46AC-90FA-19859C0D9CF4}" type="slidenum">
              <a:rPr lang="en-ZA" smtClean="0"/>
              <a:t>‹#›</a:t>
            </a:fld>
            <a:endParaRPr lang="en-ZA"/>
          </a:p>
        </p:txBody>
      </p:sp>
    </p:spTree>
    <p:extLst>
      <p:ext uri="{BB962C8B-B14F-4D97-AF65-F5344CB8AC3E}">
        <p14:creationId xmlns:p14="http://schemas.microsoft.com/office/powerpoint/2010/main" val="18143744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dirty="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ZA" alt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52511E-ED1C-40D4-9B48-0733E5341E10}" type="datetimeFigureOut">
              <a:rPr lang="en-ZA" smtClean="0"/>
              <a:t>2016/07/15</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AA111F-4846-46AC-90FA-19859C0D9CF4}" type="slidenum">
              <a:rPr lang="en-ZA" smtClean="0"/>
              <a:t>‹#›</a:t>
            </a:fld>
            <a:endParaRPr lang="en-Z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ctr" rtl="0" eaLnBrk="1" fontAlgn="base" hangingPunct="1">
        <a:spcBef>
          <a:spcPct val="0"/>
        </a:spcBef>
        <a:spcAft>
          <a:spcPct val="0"/>
        </a:spcAft>
        <a:defRPr sz="4400" kern="1200" cap="small">
          <a:solidFill>
            <a:srgbClr val="0029AC"/>
          </a:solidFill>
          <a:latin typeface="Century Gothic" pitchFamily="34" charset="0"/>
          <a:ea typeface="+mj-ea"/>
          <a:cs typeface="+mj-cs"/>
        </a:defRPr>
      </a:lvl1pPr>
      <a:lvl2pPr algn="ctr" rtl="0" eaLnBrk="1" fontAlgn="base" hangingPunct="1">
        <a:spcBef>
          <a:spcPct val="0"/>
        </a:spcBef>
        <a:spcAft>
          <a:spcPct val="0"/>
        </a:spcAft>
        <a:defRPr sz="4400">
          <a:solidFill>
            <a:srgbClr val="0029AC"/>
          </a:solidFill>
          <a:latin typeface="Century Gothic" pitchFamily="34" charset="0"/>
        </a:defRPr>
      </a:lvl2pPr>
      <a:lvl3pPr algn="ctr" rtl="0" eaLnBrk="1" fontAlgn="base" hangingPunct="1">
        <a:spcBef>
          <a:spcPct val="0"/>
        </a:spcBef>
        <a:spcAft>
          <a:spcPct val="0"/>
        </a:spcAft>
        <a:defRPr sz="4400">
          <a:solidFill>
            <a:srgbClr val="0029AC"/>
          </a:solidFill>
          <a:latin typeface="Century Gothic" pitchFamily="34" charset="0"/>
        </a:defRPr>
      </a:lvl3pPr>
      <a:lvl4pPr algn="ctr" rtl="0" eaLnBrk="1" fontAlgn="base" hangingPunct="1">
        <a:spcBef>
          <a:spcPct val="0"/>
        </a:spcBef>
        <a:spcAft>
          <a:spcPct val="0"/>
        </a:spcAft>
        <a:defRPr sz="4400">
          <a:solidFill>
            <a:srgbClr val="0029AC"/>
          </a:solidFill>
          <a:latin typeface="Century Gothic" pitchFamily="34" charset="0"/>
        </a:defRPr>
      </a:lvl4pPr>
      <a:lvl5pPr algn="ctr" rtl="0" eaLnBrk="1" fontAlgn="base" hangingPunct="1">
        <a:spcBef>
          <a:spcPct val="0"/>
        </a:spcBef>
        <a:spcAft>
          <a:spcPct val="0"/>
        </a:spcAft>
        <a:defRPr sz="4400">
          <a:solidFill>
            <a:srgbClr val="0029AC"/>
          </a:solidFill>
          <a:latin typeface="Century Gothic" pitchFamily="34" charset="0"/>
        </a:defRPr>
      </a:lvl5pPr>
      <a:lvl6pPr marL="457200" algn="ctr" rtl="0" eaLnBrk="1" fontAlgn="base" hangingPunct="1">
        <a:spcBef>
          <a:spcPct val="0"/>
        </a:spcBef>
        <a:spcAft>
          <a:spcPct val="0"/>
        </a:spcAft>
        <a:defRPr sz="4000">
          <a:solidFill>
            <a:srgbClr val="0029AC"/>
          </a:solidFill>
          <a:latin typeface="Century Gothic" pitchFamily="34" charset="0"/>
        </a:defRPr>
      </a:lvl6pPr>
      <a:lvl7pPr marL="914400" algn="ctr" rtl="0" eaLnBrk="1" fontAlgn="base" hangingPunct="1">
        <a:spcBef>
          <a:spcPct val="0"/>
        </a:spcBef>
        <a:spcAft>
          <a:spcPct val="0"/>
        </a:spcAft>
        <a:defRPr sz="4000">
          <a:solidFill>
            <a:srgbClr val="0029AC"/>
          </a:solidFill>
          <a:latin typeface="Century Gothic" pitchFamily="34" charset="0"/>
        </a:defRPr>
      </a:lvl7pPr>
      <a:lvl8pPr marL="1371600" algn="ctr" rtl="0" eaLnBrk="1" fontAlgn="base" hangingPunct="1">
        <a:spcBef>
          <a:spcPct val="0"/>
        </a:spcBef>
        <a:spcAft>
          <a:spcPct val="0"/>
        </a:spcAft>
        <a:defRPr sz="4000">
          <a:solidFill>
            <a:srgbClr val="0029AC"/>
          </a:solidFill>
          <a:latin typeface="Century Gothic" pitchFamily="34" charset="0"/>
        </a:defRPr>
      </a:lvl8pPr>
      <a:lvl9pPr marL="1828800" algn="ctr" rtl="0" eaLnBrk="1" fontAlgn="base" hangingPunct="1">
        <a:spcBef>
          <a:spcPct val="0"/>
        </a:spcBef>
        <a:spcAft>
          <a:spcPct val="0"/>
        </a:spcAft>
        <a:defRPr sz="4000">
          <a:solidFill>
            <a:srgbClr val="0029AC"/>
          </a:solidFill>
          <a:latin typeface="Century Gothic" pitchFamily="34" charset="0"/>
        </a:defRPr>
      </a:lvl9pPr>
    </p:titleStyle>
    <p:bodyStyle>
      <a:lvl1pPr marL="342900" indent="-342900" algn="l" rtl="0" eaLnBrk="1" fontAlgn="base" hangingPunct="1">
        <a:spcBef>
          <a:spcPct val="20000"/>
        </a:spcBef>
        <a:spcAft>
          <a:spcPct val="0"/>
        </a:spcAft>
        <a:buFont typeface="Courier New" pitchFamily="49" charset="0"/>
        <a:buChar char="o"/>
        <a:defRPr sz="3200" kern="1200">
          <a:solidFill>
            <a:srgbClr val="2D14C6"/>
          </a:solidFill>
          <a:latin typeface="Century Gothic" pitchFamily="34" charset="0"/>
          <a:ea typeface="+mn-ea"/>
          <a:cs typeface="+mn-cs"/>
        </a:defRPr>
      </a:lvl1pPr>
      <a:lvl2pPr marL="914400" indent="-457200" algn="l" rtl="0" eaLnBrk="1" fontAlgn="base" hangingPunct="1">
        <a:spcBef>
          <a:spcPct val="20000"/>
        </a:spcBef>
        <a:spcAft>
          <a:spcPct val="0"/>
        </a:spcAft>
        <a:buFont typeface="Arial" charset="0"/>
        <a:buChar char="•"/>
        <a:defRPr sz="2800" kern="1200">
          <a:solidFill>
            <a:srgbClr val="7F7F7F"/>
          </a:solidFill>
          <a:latin typeface="Century Gothic" pitchFamily="34" charset="0"/>
          <a:ea typeface="+mn-ea"/>
          <a:cs typeface="+mn-cs"/>
        </a:defRPr>
      </a:lvl2pPr>
      <a:lvl3pPr marL="1143000" indent="-228600" algn="l" rtl="0" eaLnBrk="1" fontAlgn="base" hangingPunct="1">
        <a:spcBef>
          <a:spcPct val="20000"/>
        </a:spcBef>
        <a:spcAft>
          <a:spcPct val="0"/>
        </a:spcAft>
        <a:buFont typeface="Arial" charset="0"/>
        <a:buChar char="•"/>
        <a:defRPr sz="2400" kern="1200">
          <a:solidFill>
            <a:srgbClr val="6666FF"/>
          </a:solidFill>
          <a:latin typeface="Century Gothic" pitchFamily="34" charset="0"/>
          <a:ea typeface="+mn-ea"/>
          <a:cs typeface="+mn-cs"/>
        </a:defRPr>
      </a:lvl3pPr>
      <a:lvl4pPr marL="1600200" indent="-228600" algn="l" rtl="0" eaLnBrk="1" fontAlgn="base" hangingPunct="1">
        <a:spcBef>
          <a:spcPct val="20000"/>
        </a:spcBef>
        <a:spcAft>
          <a:spcPct val="0"/>
        </a:spcAft>
        <a:buFont typeface="Arial" charset="0"/>
        <a:buChar char="–"/>
        <a:defRPr sz="2000" kern="1200">
          <a:solidFill>
            <a:srgbClr val="A6A6A6"/>
          </a:solidFill>
          <a:latin typeface="Century Gothic" pitchFamily="34" charset="0"/>
          <a:ea typeface="+mn-ea"/>
          <a:cs typeface="+mn-cs"/>
        </a:defRPr>
      </a:lvl4pPr>
      <a:lvl5pPr marL="2057400" indent="-228600" algn="l" rtl="0" eaLnBrk="1" fontAlgn="base" hangingPunct="1">
        <a:spcBef>
          <a:spcPct val="20000"/>
        </a:spcBef>
        <a:spcAft>
          <a:spcPct val="0"/>
        </a:spcAft>
        <a:buFont typeface="Arial" charset="0"/>
        <a:buChar char="»"/>
        <a:defRPr sz="2000" kern="1200">
          <a:solidFill>
            <a:srgbClr val="6666FF"/>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7236" y="1412776"/>
            <a:ext cx="8496944" cy="1470025"/>
          </a:xfrm>
        </p:spPr>
        <p:txBody>
          <a:bodyPr/>
          <a:lstStyle/>
          <a:p>
            <a:r>
              <a:rPr lang="en-ZA" dirty="0" smtClean="0"/>
              <a:t>Making MOOCs</a:t>
            </a:r>
            <a:endParaRPr lang="en-ZA" dirty="0"/>
          </a:p>
        </p:txBody>
      </p:sp>
      <p:sp>
        <p:nvSpPr>
          <p:cNvPr id="3" name="Subtitle 2"/>
          <p:cNvSpPr>
            <a:spLocks noGrp="1"/>
          </p:cNvSpPr>
          <p:nvPr>
            <p:ph type="subTitle" idx="1"/>
          </p:nvPr>
        </p:nvSpPr>
        <p:spPr>
          <a:xfrm>
            <a:off x="1371600" y="2552700"/>
            <a:ext cx="6400800" cy="1752600"/>
          </a:xfrm>
        </p:spPr>
        <p:txBody>
          <a:bodyPr/>
          <a:lstStyle/>
          <a:p>
            <a:r>
              <a:rPr lang="en-ZA" dirty="0" smtClean="0"/>
              <a:t>What has it meant to CILT? </a:t>
            </a:r>
            <a:endParaRPr lang="en-ZA" dirty="0"/>
          </a:p>
        </p:txBody>
      </p:sp>
      <p:pic>
        <p:nvPicPr>
          <p:cNvPr id="5" name="Picture 3" descr="UCT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68344" y="5257105"/>
            <a:ext cx="995832" cy="95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04.png" descr="FA_LOGO_CILT_2014.png"/>
          <p:cNvPicPr/>
          <p:nvPr/>
        </p:nvPicPr>
        <p:blipFill>
          <a:blip r:embed="rId3"/>
          <a:srcRect/>
          <a:stretch>
            <a:fillRect/>
          </a:stretch>
        </p:blipFill>
        <p:spPr>
          <a:xfrm>
            <a:off x="3923928" y="5263275"/>
            <a:ext cx="1885950" cy="972820"/>
          </a:xfrm>
          <a:prstGeom prst="rect">
            <a:avLst/>
          </a:prstGeom>
          <a:ln/>
        </p:spPr>
      </p:pic>
      <p:pic>
        <p:nvPicPr>
          <p:cNvPr id="7" name="image03.png" descr="logo_wings_VECTOR.png"/>
          <p:cNvPicPr/>
          <p:nvPr/>
        </p:nvPicPr>
        <p:blipFill>
          <a:blip r:embed="rId4"/>
          <a:srcRect/>
          <a:stretch>
            <a:fillRect/>
          </a:stretch>
        </p:blipFill>
        <p:spPr>
          <a:xfrm>
            <a:off x="611560" y="5589240"/>
            <a:ext cx="1557020" cy="699770"/>
          </a:xfrm>
          <a:prstGeom prst="rect">
            <a:avLst/>
          </a:prstGeom>
          <a:ln/>
        </p:spPr>
      </p:pic>
      <p:sp>
        <p:nvSpPr>
          <p:cNvPr id="8" name="TextBox 7"/>
          <p:cNvSpPr txBox="1"/>
          <p:nvPr/>
        </p:nvSpPr>
        <p:spPr>
          <a:xfrm>
            <a:off x="0" y="3429000"/>
            <a:ext cx="9144000" cy="738664"/>
          </a:xfrm>
          <a:prstGeom prst="rect">
            <a:avLst/>
          </a:prstGeom>
          <a:noFill/>
        </p:spPr>
        <p:txBody>
          <a:bodyPr wrap="square" rtlCol="0">
            <a:spAutoFit/>
          </a:bodyPr>
          <a:lstStyle/>
          <a:p>
            <a:pPr algn="ctr"/>
            <a:r>
              <a:rPr lang="en-ZA" sz="2400" dirty="0" smtClean="0">
                <a:solidFill>
                  <a:srgbClr val="339966"/>
                </a:solidFill>
                <a:latin typeface="Century Gothic" panose="020B0502020202020204" pitchFamily="34" charset="0"/>
              </a:rPr>
              <a:t>Laura Czerniewicz</a:t>
            </a:r>
          </a:p>
          <a:p>
            <a:pPr algn="ctr"/>
            <a:r>
              <a:rPr lang="en-ZA" dirty="0" smtClean="0">
                <a:solidFill>
                  <a:srgbClr val="339966"/>
                </a:solidFill>
                <a:latin typeface="Century Gothic" panose="020B0502020202020204" pitchFamily="34" charset="0"/>
              </a:rPr>
              <a:t>14 July 2016</a:t>
            </a:r>
            <a:endParaRPr lang="en-ZA" dirty="0">
              <a:solidFill>
                <a:srgbClr val="339966"/>
              </a:solidFill>
              <a:latin typeface="Century Gothic" panose="020B0502020202020204" pitchFamily="34" charset="0"/>
            </a:endParaRPr>
          </a:p>
        </p:txBody>
      </p:sp>
      <p:pic>
        <p:nvPicPr>
          <p:cNvPr id="9" name="Picture 8" descr="CC-By-SA.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45775" y="6245846"/>
            <a:ext cx="589799" cy="20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2852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408712" cy="6915243"/>
          </a:xfrm>
          <a:prstGeom prst="rect">
            <a:avLst/>
          </a:prstGeom>
          <a:noFill/>
          <a:ln w="3810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sp>
        <p:nvSpPr>
          <p:cNvPr id="4" name="Rectangle 3"/>
          <p:cNvSpPr/>
          <p:nvPr/>
        </p:nvSpPr>
        <p:spPr>
          <a:xfrm>
            <a:off x="6561242" y="3078280"/>
            <a:ext cx="2582758" cy="923330"/>
          </a:xfrm>
          <a:prstGeom prst="rect">
            <a:avLst/>
          </a:prstGeom>
        </p:spPr>
        <p:txBody>
          <a:bodyPr wrap="none">
            <a:spAutoFit/>
          </a:bodyPr>
          <a:lstStyle/>
          <a:p>
            <a:r>
              <a:rPr lang="en-ZA" dirty="0" smtClean="0">
                <a:solidFill>
                  <a:srgbClr val="3417E3"/>
                </a:solidFill>
                <a:latin typeface="Century Gothic" panose="020B0502020202020204" pitchFamily="34" charset="0"/>
              </a:rPr>
              <a:t>Research outputs</a:t>
            </a:r>
          </a:p>
          <a:p>
            <a:endParaRPr lang="en-ZA" dirty="0">
              <a:solidFill>
                <a:srgbClr val="3417E3"/>
              </a:solidFill>
              <a:latin typeface="Century Gothic" panose="020B0502020202020204" pitchFamily="34" charset="0"/>
            </a:endParaRPr>
          </a:p>
          <a:p>
            <a:r>
              <a:rPr lang="en-ZA" dirty="0" smtClean="0">
                <a:solidFill>
                  <a:srgbClr val="3417E3"/>
                </a:solidFill>
                <a:latin typeface="Century Gothic" panose="020B0502020202020204" pitchFamily="34" charset="0"/>
              </a:rPr>
              <a:t>https</a:t>
            </a:r>
            <a:r>
              <a:rPr lang="en-ZA" dirty="0">
                <a:solidFill>
                  <a:srgbClr val="3417E3"/>
                </a:solidFill>
                <a:latin typeface="Century Gothic" panose="020B0502020202020204" pitchFamily="34" charset="0"/>
              </a:rPr>
              <a:t>://goo.gl/JAXId8</a:t>
            </a:r>
          </a:p>
        </p:txBody>
      </p:sp>
    </p:spTree>
    <p:extLst>
      <p:ext uri="{BB962C8B-B14F-4D97-AF65-F5344CB8AC3E}">
        <p14:creationId xmlns:p14="http://schemas.microsoft.com/office/powerpoint/2010/main" val="38563239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ZA" dirty="0"/>
              <a:t>A contribution to formal </a:t>
            </a:r>
            <a:r>
              <a:rPr lang="en-ZA" dirty="0" smtClean="0"/>
              <a:t>teaching</a:t>
            </a:r>
            <a:endParaRPr lang="en-ZA" dirty="0"/>
          </a:p>
        </p:txBody>
      </p:sp>
      <p:sp>
        <p:nvSpPr>
          <p:cNvPr id="3" name="Content Placeholder 2"/>
          <p:cNvSpPr>
            <a:spLocks noGrp="1"/>
          </p:cNvSpPr>
          <p:nvPr>
            <p:ph idx="1"/>
          </p:nvPr>
        </p:nvSpPr>
        <p:spPr/>
        <p:txBody>
          <a:bodyPr/>
          <a:lstStyle/>
          <a:p>
            <a:r>
              <a:rPr lang="en-ZA" dirty="0"/>
              <a:t>To date all of the MOOCs have been incorporated in part into formal university courses either at UCT or at other institutions around the world (MG)</a:t>
            </a:r>
          </a:p>
          <a:p>
            <a:r>
              <a:rPr lang="en-ZA" dirty="0"/>
              <a:t> </a:t>
            </a:r>
          </a:p>
          <a:p>
            <a:r>
              <a:rPr lang="en-ZA" dirty="0"/>
              <a:t>Its </a:t>
            </a:r>
            <a:r>
              <a:rPr lang="en-ZA" dirty="0" smtClean="0"/>
              <a:t>important </a:t>
            </a:r>
            <a:r>
              <a:rPr lang="en-ZA" dirty="0"/>
              <a:t>for us to try out these different modes of learning and teaching as we teach one of the few postgraduate programs in Educational Technology in Africa and our students benefit from the experiences and knowledge gained through this process (CB)</a:t>
            </a:r>
          </a:p>
          <a:p>
            <a:endParaRPr lang="en-ZA" dirty="0"/>
          </a:p>
        </p:txBody>
      </p:sp>
    </p:spTree>
    <p:extLst>
      <p:ext uri="{BB962C8B-B14F-4D97-AF65-F5344CB8AC3E}">
        <p14:creationId xmlns:p14="http://schemas.microsoft.com/office/powerpoint/2010/main" val="3325803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1143000"/>
          </a:xfrm>
        </p:spPr>
        <p:txBody>
          <a:bodyPr>
            <a:normAutofit fontScale="90000"/>
          </a:bodyPr>
          <a:lstStyle/>
          <a:p>
            <a:r>
              <a:rPr lang="en-ZA" dirty="0" smtClean="0"/>
              <a:t>Have made it possible for UCT </a:t>
            </a:r>
            <a:r>
              <a:rPr lang="en-ZA" dirty="0"/>
              <a:t>teaching </a:t>
            </a:r>
            <a:r>
              <a:rPr lang="en-ZA" dirty="0" smtClean="0"/>
              <a:t>to become visible</a:t>
            </a:r>
            <a:r>
              <a:rPr lang="en-ZA" dirty="0"/>
              <a:t/>
            </a:r>
            <a:br>
              <a:rPr lang="en-ZA" dirty="0"/>
            </a:br>
            <a:endParaRPr lang="en-ZA" dirty="0"/>
          </a:p>
        </p:txBody>
      </p:sp>
      <p:sp>
        <p:nvSpPr>
          <p:cNvPr id="3" name="Content Placeholder 2"/>
          <p:cNvSpPr>
            <a:spLocks noGrp="1"/>
          </p:cNvSpPr>
          <p:nvPr>
            <p:ph idx="1"/>
          </p:nvPr>
        </p:nvSpPr>
        <p:spPr>
          <a:xfrm>
            <a:off x="457200" y="2342143"/>
            <a:ext cx="8229600" cy="4525963"/>
          </a:xfrm>
        </p:spPr>
        <p:txBody>
          <a:bodyPr/>
          <a:lstStyle/>
          <a:p>
            <a:endParaRPr lang="en-ZA" dirty="0"/>
          </a:p>
          <a:p>
            <a:r>
              <a:rPr lang="en-ZA" dirty="0" smtClean="0"/>
              <a:t>MOOCs </a:t>
            </a:r>
            <a:r>
              <a:rPr lang="en-ZA" dirty="0"/>
              <a:t>have opened up the university, making it much easier for me to share and show what is </a:t>
            </a:r>
            <a:r>
              <a:rPr lang="en-ZA" dirty="0" smtClean="0"/>
              <a:t>happening </a:t>
            </a:r>
            <a:r>
              <a:rPr lang="en-ZA" dirty="0"/>
              <a:t>(AD)</a:t>
            </a:r>
          </a:p>
          <a:p>
            <a:endParaRPr lang="en-ZA" dirty="0"/>
          </a:p>
        </p:txBody>
      </p:sp>
    </p:spTree>
    <p:extLst>
      <p:ext uri="{BB962C8B-B14F-4D97-AF65-F5344CB8AC3E}">
        <p14:creationId xmlns:p14="http://schemas.microsoft.com/office/powerpoint/2010/main" val="14545777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1143000"/>
          </a:xfrm>
        </p:spPr>
        <p:txBody>
          <a:bodyPr>
            <a:normAutofit fontScale="90000"/>
          </a:bodyPr>
          <a:lstStyle/>
          <a:p>
            <a:r>
              <a:rPr lang="en-ZA" dirty="0"/>
              <a:t>Have put online </a:t>
            </a:r>
            <a:r>
              <a:rPr lang="en-ZA" dirty="0" smtClean="0"/>
              <a:t>on </a:t>
            </a:r>
            <a:r>
              <a:rPr lang="en-ZA" dirty="0"/>
              <a:t>the </a:t>
            </a:r>
            <a:r>
              <a:rPr lang="en-ZA" dirty="0" smtClean="0"/>
              <a:t>agenda</a:t>
            </a:r>
            <a:endParaRPr lang="en-ZA" dirty="0"/>
          </a:p>
        </p:txBody>
      </p:sp>
      <p:sp>
        <p:nvSpPr>
          <p:cNvPr id="3" name="Content Placeholder 2"/>
          <p:cNvSpPr>
            <a:spLocks noGrp="1"/>
          </p:cNvSpPr>
          <p:nvPr>
            <p:ph idx="1"/>
          </p:nvPr>
        </p:nvSpPr>
        <p:spPr>
          <a:xfrm>
            <a:off x="457200" y="2332037"/>
            <a:ext cx="8229600" cy="4525963"/>
          </a:xfrm>
        </p:spPr>
        <p:txBody>
          <a:bodyPr/>
          <a:lstStyle/>
          <a:p>
            <a:endParaRPr lang="en-ZA" dirty="0" smtClean="0"/>
          </a:p>
          <a:p>
            <a:r>
              <a:rPr lang="en-ZA" dirty="0" smtClean="0"/>
              <a:t>The </a:t>
            </a:r>
            <a:r>
              <a:rPr lang="en-ZA" dirty="0"/>
              <a:t>MOOCs have provided a crucial staff development opportunity. UCT lecturers can now imagine what high quality online learning looks and feels like (</a:t>
            </a:r>
            <a:r>
              <a:rPr lang="en-ZA" dirty="0" smtClean="0"/>
              <a:t>NC)</a:t>
            </a:r>
            <a:endParaRPr lang="en-ZA" dirty="0"/>
          </a:p>
        </p:txBody>
      </p:sp>
    </p:spTree>
    <p:extLst>
      <p:ext uri="{BB962C8B-B14F-4D97-AF65-F5344CB8AC3E}">
        <p14:creationId xmlns:p14="http://schemas.microsoft.com/office/powerpoint/2010/main" val="579732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fontScale="90000"/>
          </a:bodyPr>
          <a:lstStyle/>
          <a:p>
            <a:r>
              <a:rPr lang="en-ZA" dirty="0" smtClean="0"/>
              <a:t>Growing expertise &amp; confidence</a:t>
            </a:r>
            <a:endParaRPr lang="en-ZA" dirty="0"/>
          </a:p>
        </p:txBody>
      </p:sp>
      <p:sp>
        <p:nvSpPr>
          <p:cNvPr id="3" name="Content Placeholder 2"/>
          <p:cNvSpPr>
            <a:spLocks noGrp="1"/>
          </p:cNvSpPr>
          <p:nvPr>
            <p:ph idx="1"/>
          </p:nvPr>
        </p:nvSpPr>
        <p:spPr>
          <a:xfrm>
            <a:off x="0" y="1600200"/>
            <a:ext cx="9108504" cy="4525963"/>
          </a:xfrm>
        </p:spPr>
        <p:txBody>
          <a:bodyPr/>
          <a:lstStyle/>
          <a:p>
            <a:r>
              <a:rPr lang="en-ZA" dirty="0"/>
              <a:t>Its shown we can do exceptional creative and pedagogically sound (and even award winning) fully online courses. MOOCs have shown CILT can do “online”, we can do video, we can do scale. I think we have proven ourselves through this project(CB</a:t>
            </a:r>
            <a:r>
              <a:rPr lang="en-ZA" dirty="0" smtClean="0"/>
              <a:t>)</a:t>
            </a:r>
          </a:p>
          <a:p>
            <a:endParaRPr lang="en-ZA" dirty="0" smtClean="0"/>
          </a:p>
          <a:p>
            <a:r>
              <a:rPr lang="en-ZA" dirty="0"/>
              <a:t>Offering support to curriculum and course design is a complex set of services </a:t>
            </a:r>
            <a:r>
              <a:rPr lang="en-ZA" dirty="0" smtClean="0"/>
              <a:t>… The </a:t>
            </a:r>
            <a:r>
              <a:rPr lang="en-ZA" dirty="0"/>
              <a:t>UCT MOOCs Project has been an opportunity to develop such processes and teams with a clear </a:t>
            </a:r>
            <a:r>
              <a:rPr lang="en-ZA" dirty="0" smtClean="0"/>
              <a:t>goal</a:t>
            </a:r>
            <a:r>
              <a:rPr lang="en-ZA" dirty="0"/>
              <a:t> </a:t>
            </a:r>
            <a:r>
              <a:rPr lang="en-ZA" dirty="0" smtClean="0"/>
              <a:t>(AD)</a:t>
            </a:r>
          </a:p>
          <a:p>
            <a:endParaRPr lang="en-ZA" dirty="0"/>
          </a:p>
        </p:txBody>
      </p:sp>
    </p:spTree>
    <p:extLst>
      <p:ext uri="{BB962C8B-B14F-4D97-AF65-F5344CB8AC3E}">
        <p14:creationId xmlns:p14="http://schemas.microsoft.com/office/powerpoint/2010/main" val="23084953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Growing </a:t>
            </a:r>
            <a:r>
              <a:rPr lang="en-ZA" dirty="0"/>
              <a:t>expertise &amp; </a:t>
            </a:r>
            <a:r>
              <a:rPr lang="en-ZA" dirty="0" smtClean="0"/>
              <a:t>confidence</a:t>
            </a:r>
            <a:endParaRPr lang="en-ZA" dirty="0"/>
          </a:p>
        </p:txBody>
      </p:sp>
      <p:sp>
        <p:nvSpPr>
          <p:cNvPr id="3" name="Content Placeholder 2"/>
          <p:cNvSpPr>
            <a:spLocks noGrp="1"/>
          </p:cNvSpPr>
          <p:nvPr>
            <p:ph idx="1"/>
          </p:nvPr>
        </p:nvSpPr>
        <p:spPr>
          <a:xfrm>
            <a:off x="457200" y="1600200"/>
            <a:ext cx="8229600" cy="5257800"/>
          </a:xfrm>
        </p:spPr>
        <p:txBody>
          <a:bodyPr/>
          <a:lstStyle/>
          <a:p>
            <a:endParaRPr lang="en-ZA" sz="2100" dirty="0"/>
          </a:p>
          <a:p>
            <a:r>
              <a:rPr lang="en-ZA" dirty="0"/>
              <a:t>The MOOCs project has shown that when faced with a mammoth task and nascent know-how, CILT staff and leadership can rise to the challenge in a multitude of capacities to produce what was required – high-quality online courses to specification and to deadlines. </a:t>
            </a:r>
            <a:endParaRPr lang="en-ZA" dirty="0" smtClean="0"/>
          </a:p>
          <a:p>
            <a:r>
              <a:rPr lang="en-ZA" dirty="0" smtClean="0"/>
              <a:t>This </a:t>
            </a:r>
            <a:r>
              <a:rPr lang="en-ZA" dirty="0"/>
              <a:t>should provide enormous confidence in CILT’s </a:t>
            </a:r>
            <a:r>
              <a:rPr lang="en-ZA" dirty="0" smtClean="0"/>
              <a:t>ability </a:t>
            </a:r>
            <a:r>
              <a:rPr lang="en-ZA" dirty="0"/>
              <a:t>to go forward into new innovative spaces in the future </a:t>
            </a:r>
            <a:r>
              <a:rPr lang="en-ZA" dirty="0" smtClean="0"/>
              <a:t>(SW) </a:t>
            </a:r>
            <a:endParaRPr lang="en-ZA" dirty="0"/>
          </a:p>
          <a:p>
            <a:endParaRPr lang="en-ZA" dirty="0"/>
          </a:p>
          <a:p>
            <a:endParaRPr lang="en-ZA" dirty="0"/>
          </a:p>
        </p:txBody>
      </p:sp>
    </p:spTree>
    <p:extLst>
      <p:ext uri="{BB962C8B-B14F-4D97-AF65-F5344CB8AC3E}">
        <p14:creationId xmlns:p14="http://schemas.microsoft.com/office/powerpoint/2010/main" val="1080775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Making a difference</a:t>
            </a:r>
            <a:endParaRPr lang="en-ZA" dirty="0"/>
          </a:p>
        </p:txBody>
      </p:sp>
      <p:sp>
        <p:nvSpPr>
          <p:cNvPr id="3" name="Content Placeholder 2"/>
          <p:cNvSpPr>
            <a:spLocks noGrp="1"/>
          </p:cNvSpPr>
          <p:nvPr>
            <p:ph idx="1"/>
          </p:nvPr>
        </p:nvSpPr>
        <p:spPr>
          <a:xfrm>
            <a:off x="395536" y="1600200"/>
            <a:ext cx="8280920" cy="4525963"/>
          </a:xfrm>
        </p:spPr>
        <p:txBody>
          <a:bodyPr/>
          <a:lstStyle/>
          <a:p>
            <a:r>
              <a:rPr lang="en-ZA" dirty="0" smtClean="0"/>
              <a:t>MOOCs is the </a:t>
            </a:r>
            <a:r>
              <a:rPr lang="en-ZA" dirty="0"/>
              <a:t>tipping point for transforming access to education and I have finally found my purpose by working at </a:t>
            </a:r>
            <a:r>
              <a:rPr lang="en-ZA" dirty="0" smtClean="0"/>
              <a:t>CILT (ND</a:t>
            </a:r>
            <a:r>
              <a:rPr lang="en-ZA" dirty="0"/>
              <a:t>) </a:t>
            </a:r>
          </a:p>
          <a:p>
            <a:r>
              <a:rPr lang="en-ZA" dirty="0"/>
              <a:t> </a:t>
            </a:r>
          </a:p>
          <a:p>
            <a:r>
              <a:rPr lang="en-ZA" dirty="0"/>
              <a:t>I love that I am part of the global movement for providing free and accessible </a:t>
            </a:r>
            <a:r>
              <a:rPr lang="en-ZA" dirty="0" smtClean="0"/>
              <a:t>education </a:t>
            </a:r>
            <a:r>
              <a:rPr lang="en-ZA" dirty="0"/>
              <a:t>(</a:t>
            </a:r>
            <a:r>
              <a:rPr lang="en-ZA" dirty="0" smtClean="0"/>
              <a:t>TJ)</a:t>
            </a:r>
            <a:endParaRPr lang="en-ZA" dirty="0"/>
          </a:p>
          <a:p>
            <a:r>
              <a:rPr lang="en-ZA" dirty="0"/>
              <a:t> </a:t>
            </a:r>
          </a:p>
          <a:p>
            <a:r>
              <a:rPr lang="en-ZA" dirty="0" smtClean="0"/>
              <a:t>Developing </a:t>
            </a:r>
            <a:r>
              <a:rPr lang="en-ZA" dirty="0"/>
              <a:t>new ways of teaching and learning and contributing to global education is incredibly important. That is the future of </a:t>
            </a:r>
            <a:r>
              <a:rPr lang="en-ZA" dirty="0" smtClean="0"/>
              <a:t>education</a:t>
            </a:r>
            <a:r>
              <a:rPr lang="en-ZA" dirty="0"/>
              <a:t> </a:t>
            </a:r>
            <a:r>
              <a:rPr lang="en-ZA" dirty="0" smtClean="0"/>
              <a:t>(KE)</a:t>
            </a:r>
            <a:endParaRPr lang="en-ZA" dirty="0"/>
          </a:p>
          <a:p>
            <a:endParaRPr lang="en-ZA" dirty="0"/>
          </a:p>
          <a:p>
            <a:endParaRPr lang="en-ZA" dirty="0"/>
          </a:p>
        </p:txBody>
      </p:sp>
    </p:spTree>
    <p:extLst>
      <p:ext uri="{BB962C8B-B14F-4D97-AF65-F5344CB8AC3E}">
        <p14:creationId xmlns:p14="http://schemas.microsoft.com/office/powerpoint/2010/main" val="2826360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Making a difference</a:t>
            </a:r>
            <a:endParaRPr lang="en-ZA" dirty="0"/>
          </a:p>
        </p:txBody>
      </p:sp>
      <p:sp>
        <p:nvSpPr>
          <p:cNvPr id="3" name="Content Placeholder 2"/>
          <p:cNvSpPr>
            <a:spLocks noGrp="1"/>
          </p:cNvSpPr>
          <p:nvPr>
            <p:ph idx="1"/>
          </p:nvPr>
        </p:nvSpPr>
        <p:spPr>
          <a:xfrm>
            <a:off x="457200" y="1600200"/>
            <a:ext cx="8229600" cy="4925144"/>
          </a:xfrm>
        </p:spPr>
        <p:txBody>
          <a:bodyPr/>
          <a:lstStyle/>
          <a:p>
            <a:r>
              <a:rPr lang="en-ZA" sz="2100" dirty="0"/>
              <a:t>The demand for online courses is growing quickly across a number of </a:t>
            </a:r>
            <a:r>
              <a:rPr lang="en-ZA" sz="2100" dirty="0" smtClean="0"/>
              <a:t>sectors </a:t>
            </a:r>
            <a:r>
              <a:rPr lang="en-ZA" sz="2100" dirty="0"/>
              <a:t>and I think CILT and UCT now have many cards to play (with real financial and social rewards opening up</a:t>
            </a:r>
            <a:r>
              <a:rPr lang="en-ZA" sz="2100" dirty="0" smtClean="0"/>
              <a:t>)(</a:t>
            </a:r>
            <a:r>
              <a:rPr lang="en-ZA" sz="2100" dirty="0"/>
              <a:t>MG) </a:t>
            </a:r>
          </a:p>
          <a:p>
            <a:r>
              <a:rPr lang="en-ZA" sz="2100" dirty="0"/>
              <a:t> </a:t>
            </a:r>
          </a:p>
          <a:p>
            <a:r>
              <a:rPr lang="en-ZA" sz="2100" dirty="0"/>
              <a:t>MOOCs, I think, will in one way or another shape the future of higher education - whether it turns out to be a Cinderella story or more like Rumpelstiltskin - and CILT needs to be there leading the charge, which I think we </a:t>
            </a:r>
            <a:r>
              <a:rPr lang="en-ZA" sz="2100" dirty="0" smtClean="0"/>
              <a:t>are </a:t>
            </a:r>
            <a:r>
              <a:rPr lang="en-ZA" sz="2100" dirty="0"/>
              <a:t>(KR</a:t>
            </a:r>
            <a:r>
              <a:rPr lang="en-ZA" sz="2100" dirty="0" smtClean="0"/>
              <a:t>)</a:t>
            </a:r>
          </a:p>
          <a:p>
            <a:endParaRPr lang="en-ZA" sz="2100" b="1" dirty="0" smtClean="0"/>
          </a:p>
          <a:p>
            <a:r>
              <a:rPr lang="en-ZA" sz="2100" b="1" dirty="0"/>
              <a:t>We are not onlookers but participants in a major global movement for educational provision on a massive </a:t>
            </a:r>
            <a:r>
              <a:rPr lang="en-ZA" sz="2100" b="1" dirty="0" smtClean="0"/>
              <a:t>scale </a:t>
            </a:r>
            <a:r>
              <a:rPr lang="en-ZA" sz="2100" dirty="0"/>
              <a:t>(</a:t>
            </a:r>
            <a:r>
              <a:rPr lang="en-ZA" sz="2100" dirty="0" smtClean="0"/>
              <a:t>SW</a:t>
            </a:r>
            <a:r>
              <a:rPr lang="en-ZA" dirty="0" smtClean="0"/>
              <a:t>)</a:t>
            </a:r>
            <a:endParaRPr lang="en-ZA" dirty="0"/>
          </a:p>
          <a:p>
            <a:endParaRPr lang="en-ZA" dirty="0"/>
          </a:p>
          <a:p>
            <a:endParaRPr lang="en-ZA" dirty="0"/>
          </a:p>
        </p:txBody>
      </p:sp>
    </p:spTree>
    <p:extLst>
      <p:ext uri="{BB962C8B-B14F-4D97-AF65-F5344CB8AC3E}">
        <p14:creationId xmlns:p14="http://schemas.microsoft.com/office/powerpoint/2010/main" val="286557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3">
                                            <p:txEl>
                                              <p:pRg st="4" end="4"/>
                                            </p:txEl>
                                          </p:spTgt>
                                        </p:tgtEl>
                                        <p:attrNameLst>
                                          <p:attrName>style.color</p:attrName>
                                        </p:attrNameLst>
                                      </p:cBhvr>
                                      <p:to>
                                        <p:clrVal>
                                          <a:srgbClr val="C00000"/>
                                        </p:clrVal>
                                      </p:to>
                                    </p:set>
                                    <p:set>
                                      <p:cBhvr>
                                        <p:cTn id="7" dur="500" fill="hold"/>
                                        <p:tgtEl>
                                          <p:spTgt spid="3">
                                            <p:txEl>
                                              <p:pRg st="4" end="4"/>
                                            </p:txEl>
                                          </p:spTgt>
                                        </p:tgtEl>
                                        <p:attrNameLst>
                                          <p:attrName>fillcolor</p:attrName>
                                        </p:attrNameLst>
                                      </p:cBhvr>
                                      <p:to>
                                        <p:clrVal>
                                          <a:srgbClr val="C00000"/>
                                        </p:clrVal>
                                      </p:to>
                                    </p:set>
                                    <p:set>
                                      <p:cBhvr>
                                        <p:cTn id="8" dur="500" fill="hold"/>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ZA" sz="3500" dirty="0" smtClean="0"/>
              <a:t>Making MOOCs @CILT has been (about)</a:t>
            </a:r>
            <a:endParaRPr lang="en-ZA" sz="3500" dirty="0"/>
          </a:p>
        </p:txBody>
      </p:sp>
      <p:sp>
        <p:nvSpPr>
          <p:cNvPr id="3" name="Content Placeholder 2"/>
          <p:cNvSpPr>
            <a:spLocks noGrp="1"/>
          </p:cNvSpPr>
          <p:nvPr>
            <p:ph idx="1"/>
          </p:nvPr>
        </p:nvSpPr>
        <p:spPr>
          <a:xfrm>
            <a:off x="457200" y="1600200"/>
            <a:ext cx="8686800" cy="5069160"/>
          </a:xfrm>
        </p:spPr>
        <p:txBody>
          <a:bodyPr/>
          <a:lstStyle/>
          <a:p>
            <a:pPr marL="342900" indent="-342900" algn="l">
              <a:buFont typeface="Arial" panose="020B0604020202020204" pitchFamily="34" charset="0"/>
              <a:buChar char="•"/>
            </a:pPr>
            <a:r>
              <a:rPr lang="en-ZA" dirty="0">
                <a:latin typeface="Century Gothic" panose="020B0502020202020204" pitchFamily="34" charset="0"/>
              </a:rPr>
              <a:t>A learning </a:t>
            </a:r>
            <a:r>
              <a:rPr lang="en-ZA" dirty="0" smtClean="0">
                <a:latin typeface="Century Gothic" panose="020B0502020202020204" pitchFamily="34" charset="0"/>
              </a:rPr>
              <a:t>experience</a:t>
            </a:r>
          </a:p>
          <a:p>
            <a:pPr marL="342900" indent="-342900" algn="l">
              <a:buFont typeface="Arial" panose="020B0604020202020204" pitchFamily="34" charset="0"/>
              <a:buChar char="•"/>
            </a:pPr>
            <a:r>
              <a:rPr lang="en-ZA" dirty="0">
                <a:latin typeface="Century Gothic" panose="020B0502020202020204" pitchFamily="34" charset="0"/>
              </a:rPr>
              <a:t>An opportunity for </a:t>
            </a:r>
            <a:r>
              <a:rPr lang="en-ZA" dirty="0" smtClean="0">
                <a:latin typeface="Century Gothic" panose="020B0502020202020204" pitchFamily="34" charset="0"/>
              </a:rPr>
              <a:t>collaboration</a:t>
            </a:r>
          </a:p>
          <a:p>
            <a:pPr marL="342900" indent="-342900" algn="l">
              <a:buFont typeface="Arial" panose="020B0604020202020204" pitchFamily="34" charset="0"/>
              <a:buChar char="•"/>
            </a:pPr>
            <a:r>
              <a:rPr lang="en-ZA" dirty="0">
                <a:latin typeface="Century Gothic" panose="020B0502020202020204" pitchFamily="34" charset="0"/>
              </a:rPr>
              <a:t>An opportunity for </a:t>
            </a:r>
            <a:r>
              <a:rPr lang="en-ZA" dirty="0" smtClean="0">
                <a:latin typeface="Century Gothic" panose="020B0502020202020204" pitchFamily="34" charset="0"/>
              </a:rPr>
              <a:t>innovation</a:t>
            </a:r>
          </a:p>
          <a:p>
            <a:pPr marL="342900" indent="-342900" algn="l">
              <a:buFont typeface="Arial" panose="020B0604020202020204" pitchFamily="34" charset="0"/>
              <a:buChar char="•"/>
            </a:pPr>
            <a:r>
              <a:rPr lang="en-ZA" dirty="0">
                <a:latin typeface="Century Gothic" panose="020B0502020202020204" pitchFamily="34" charset="0"/>
              </a:rPr>
              <a:t>Pushing the boundaries pedagogically &amp; design </a:t>
            </a:r>
            <a:r>
              <a:rPr lang="en-ZA" dirty="0" smtClean="0">
                <a:latin typeface="Century Gothic" panose="020B0502020202020204" pitchFamily="34" charset="0"/>
              </a:rPr>
              <a:t>wise</a:t>
            </a:r>
          </a:p>
          <a:p>
            <a:pPr marL="342900" indent="-342900" algn="l">
              <a:buFont typeface="Arial" panose="020B0604020202020204" pitchFamily="34" charset="0"/>
              <a:buChar char="•"/>
            </a:pPr>
            <a:r>
              <a:rPr lang="en-ZA" dirty="0">
                <a:latin typeface="Century Gothic" panose="020B0502020202020204" pitchFamily="34" charset="0"/>
              </a:rPr>
              <a:t>An intellectual </a:t>
            </a:r>
            <a:r>
              <a:rPr lang="en-ZA" dirty="0" smtClean="0">
                <a:latin typeface="Century Gothic" panose="020B0502020202020204" pitchFamily="34" charset="0"/>
              </a:rPr>
              <a:t>space</a:t>
            </a:r>
          </a:p>
          <a:p>
            <a:pPr marL="342900" indent="-342900" algn="l">
              <a:buFont typeface="Arial" panose="020B0604020202020204" pitchFamily="34" charset="0"/>
              <a:buChar char="•"/>
            </a:pPr>
            <a:r>
              <a:rPr lang="en-ZA" dirty="0" smtClean="0">
                <a:latin typeface="Century Gothic" panose="020B0502020202020204" pitchFamily="34" charset="0"/>
              </a:rPr>
              <a:t>A contribution to research</a:t>
            </a:r>
          </a:p>
          <a:p>
            <a:pPr marL="342900" indent="-342900" algn="l">
              <a:buFont typeface="Arial" panose="020B0604020202020204" pitchFamily="34" charset="0"/>
              <a:buChar char="•"/>
            </a:pPr>
            <a:r>
              <a:rPr lang="en-ZA" dirty="0">
                <a:latin typeface="Century Gothic" panose="020B0502020202020204" pitchFamily="34" charset="0"/>
              </a:rPr>
              <a:t>A contribution </a:t>
            </a:r>
            <a:r>
              <a:rPr lang="en-ZA" dirty="0" smtClean="0">
                <a:latin typeface="Century Gothic" panose="020B0502020202020204" pitchFamily="34" charset="0"/>
              </a:rPr>
              <a:t>to formal teaching</a:t>
            </a:r>
          </a:p>
          <a:p>
            <a:pPr marL="342900" indent="-342900" algn="l">
              <a:buFont typeface="Arial" panose="020B0604020202020204" pitchFamily="34" charset="0"/>
              <a:buChar char="•"/>
            </a:pPr>
            <a:r>
              <a:rPr lang="en-ZA" dirty="0" smtClean="0">
                <a:latin typeface="Century Gothic" panose="020B0502020202020204" pitchFamily="34" charset="0"/>
              </a:rPr>
              <a:t>Making </a:t>
            </a:r>
            <a:r>
              <a:rPr lang="en-ZA" dirty="0">
                <a:latin typeface="Century Gothic" panose="020B0502020202020204" pitchFamily="34" charset="0"/>
              </a:rPr>
              <a:t>it possible for </a:t>
            </a:r>
            <a:r>
              <a:rPr lang="en-ZA" dirty="0" smtClean="0">
                <a:latin typeface="Century Gothic" panose="020B0502020202020204" pitchFamily="34" charset="0"/>
              </a:rPr>
              <a:t>teaching </a:t>
            </a:r>
            <a:r>
              <a:rPr lang="en-ZA" dirty="0">
                <a:latin typeface="Century Gothic" panose="020B0502020202020204" pitchFamily="34" charset="0"/>
              </a:rPr>
              <a:t>to become </a:t>
            </a:r>
            <a:r>
              <a:rPr lang="en-ZA" dirty="0" smtClean="0">
                <a:latin typeface="Century Gothic" panose="020B0502020202020204" pitchFamily="34" charset="0"/>
              </a:rPr>
              <a:t>visible</a:t>
            </a:r>
          </a:p>
          <a:p>
            <a:pPr marL="342900" indent="-342900" algn="l">
              <a:buFont typeface="Arial" panose="020B0604020202020204" pitchFamily="34" charset="0"/>
              <a:buChar char="•"/>
            </a:pPr>
            <a:r>
              <a:rPr lang="en-ZA" dirty="0" smtClean="0">
                <a:latin typeface="Century Gothic" panose="020B0502020202020204" pitchFamily="34" charset="0"/>
              </a:rPr>
              <a:t>Putting </a:t>
            </a:r>
            <a:r>
              <a:rPr lang="en-ZA" dirty="0">
                <a:latin typeface="Century Gothic" panose="020B0502020202020204" pitchFamily="34" charset="0"/>
              </a:rPr>
              <a:t>online on the </a:t>
            </a:r>
            <a:r>
              <a:rPr lang="en-ZA" dirty="0" smtClean="0">
                <a:latin typeface="Century Gothic" panose="020B0502020202020204" pitchFamily="34" charset="0"/>
              </a:rPr>
              <a:t>agenda</a:t>
            </a:r>
          </a:p>
          <a:p>
            <a:pPr marL="342900" indent="-342900" algn="l">
              <a:buFont typeface="Arial" panose="020B0604020202020204" pitchFamily="34" charset="0"/>
              <a:buChar char="•"/>
            </a:pPr>
            <a:r>
              <a:rPr lang="en-ZA" dirty="0">
                <a:latin typeface="Century Gothic" panose="020B0502020202020204" pitchFamily="34" charset="0"/>
              </a:rPr>
              <a:t>Growing expertise &amp; </a:t>
            </a:r>
            <a:r>
              <a:rPr lang="en-ZA" dirty="0" smtClean="0">
                <a:latin typeface="Century Gothic" panose="020B0502020202020204" pitchFamily="34" charset="0"/>
              </a:rPr>
              <a:t>confidence</a:t>
            </a:r>
          </a:p>
          <a:p>
            <a:pPr marL="342900" indent="-342900" algn="l">
              <a:buFont typeface="Arial" panose="020B0604020202020204" pitchFamily="34" charset="0"/>
              <a:buChar char="•"/>
            </a:pPr>
            <a:r>
              <a:rPr lang="en-ZA" dirty="0" smtClean="0">
                <a:latin typeface="Century Gothic" panose="020B0502020202020204" pitchFamily="34" charset="0"/>
              </a:rPr>
              <a:t>Making a difference</a:t>
            </a:r>
          </a:p>
          <a:p>
            <a:pPr marL="342900" indent="-342900" algn="l">
              <a:buFont typeface="Arial" panose="020B0604020202020204" pitchFamily="34" charset="0"/>
              <a:buChar char="•"/>
            </a:pPr>
            <a:endParaRPr lang="en-ZA" dirty="0">
              <a:latin typeface="Century Gothic" panose="020B0502020202020204" pitchFamily="34" charset="0"/>
            </a:endParaRPr>
          </a:p>
          <a:p>
            <a:pPr marL="342900" indent="-342900" algn="l">
              <a:buFont typeface="Arial" panose="020B0604020202020204" pitchFamily="34" charset="0"/>
              <a:buChar char="•"/>
            </a:pPr>
            <a:r>
              <a:rPr lang="en-ZA" dirty="0" smtClean="0">
                <a:latin typeface="Century Gothic" panose="020B0502020202020204" pitchFamily="34" charset="0"/>
              </a:rPr>
              <a:t>An enriching </a:t>
            </a:r>
            <a:r>
              <a:rPr lang="en-ZA" dirty="0">
                <a:latin typeface="Century Gothic" panose="020B0502020202020204" pitchFamily="34" charset="0"/>
              </a:rPr>
              <a:t>enabling extraordinary adventure</a:t>
            </a:r>
            <a:endParaRPr lang="en-ZA" dirty="0" smtClean="0">
              <a:latin typeface="Century Gothic" panose="020B0502020202020204" pitchFamily="34" charset="0"/>
            </a:endParaRPr>
          </a:p>
          <a:p>
            <a:pPr algn="l"/>
            <a:endParaRPr lang="en-ZA" dirty="0">
              <a:latin typeface="Century Gothic" panose="020B0502020202020204" pitchFamily="34" charset="0"/>
            </a:endParaRPr>
          </a:p>
        </p:txBody>
      </p:sp>
    </p:spTree>
    <p:extLst>
      <p:ext uri="{BB962C8B-B14F-4D97-AF65-F5344CB8AC3E}">
        <p14:creationId xmlns:p14="http://schemas.microsoft.com/office/powerpoint/2010/main" val="4147232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 y="12700"/>
            <a:ext cx="9448800" cy="684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1859" name="TextBox 1"/>
          <p:cNvSpPr txBox="1">
            <a:spLocks noChangeArrowheads="1"/>
          </p:cNvSpPr>
          <p:nvPr/>
        </p:nvSpPr>
        <p:spPr bwMode="auto">
          <a:xfrm rot="5400000">
            <a:off x="8035925" y="5513388"/>
            <a:ext cx="23495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defRPr/>
            </a:pPr>
            <a:r>
              <a:rPr lang="en-ZA" sz="1600" dirty="0" smtClean="0">
                <a:solidFill>
                  <a:schemeClr val="bg1">
                    <a:lumMod val="65000"/>
                  </a:schemeClr>
                </a:solidFill>
                <a:latin typeface="Arial Narrow" pitchFamily="34" charset="0"/>
              </a:rPr>
              <a:t>Image: Stacey Stent</a:t>
            </a:r>
          </a:p>
        </p:txBody>
      </p:sp>
      <p:sp>
        <p:nvSpPr>
          <p:cNvPr id="3" name="Rectangle 2"/>
          <p:cNvSpPr/>
          <p:nvPr/>
        </p:nvSpPr>
        <p:spPr>
          <a:xfrm>
            <a:off x="1331913" y="12700"/>
            <a:ext cx="1079500"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6" name="Rectangle 5"/>
          <p:cNvSpPr/>
          <p:nvPr/>
        </p:nvSpPr>
        <p:spPr>
          <a:xfrm>
            <a:off x="201613" y="3573463"/>
            <a:ext cx="1081087"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7" name="Rectangle 6"/>
          <p:cNvSpPr/>
          <p:nvPr/>
        </p:nvSpPr>
        <p:spPr>
          <a:xfrm>
            <a:off x="381000" y="1916113"/>
            <a:ext cx="1079500"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8" name="Rectangle 7"/>
          <p:cNvSpPr/>
          <p:nvPr/>
        </p:nvSpPr>
        <p:spPr>
          <a:xfrm>
            <a:off x="179388" y="3573463"/>
            <a:ext cx="1079500" cy="536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9" name="Rectangle 8"/>
          <p:cNvSpPr/>
          <p:nvPr/>
        </p:nvSpPr>
        <p:spPr>
          <a:xfrm>
            <a:off x="549275" y="836613"/>
            <a:ext cx="1079500"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4" name="Rectangle 3"/>
          <p:cNvSpPr/>
          <p:nvPr/>
        </p:nvSpPr>
        <p:spPr>
          <a:xfrm>
            <a:off x="381000" y="2452688"/>
            <a:ext cx="901700" cy="18049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0" name="Rectangle 9"/>
          <p:cNvSpPr/>
          <p:nvPr/>
        </p:nvSpPr>
        <p:spPr>
          <a:xfrm>
            <a:off x="381000" y="4110038"/>
            <a:ext cx="987425" cy="3984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1" name="Rectangle 10"/>
          <p:cNvSpPr/>
          <p:nvPr/>
        </p:nvSpPr>
        <p:spPr>
          <a:xfrm>
            <a:off x="549275" y="4941888"/>
            <a:ext cx="1027113" cy="43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2" name="Rectangle 11"/>
          <p:cNvSpPr/>
          <p:nvPr/>
        </p:nvSpPr>
        <p:spPr>
          <a:xfrm>
            <a:off x="1228725" y="5589588"/>
            <a:ext cx="696913" cy="633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3" name="Rectangle 12"/>
          <p:cNvSpPr/>
          <p:nvPr/>
        </p:nvSpPr>
        <p:spPr>
          <a:xfrm>
            <a:off x="6948488" y="188913"/>
            <a:ext cx="1223962" cy="360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4" name="Rectangle 13"/>
          <p:cNvSpPr/>
          <p:nvPr/>
        </p:nvSpPr>
        <p:spPr>
          <a:xfrm>
            <a:off x="7559675" y="981075"/>
            <a:ext cx="1484313" cy="576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5" name="Rectangle 14"/>
          <p:cNvSpPr/>
          <p:nvPr/>
        </p:nvSpPr>
        <p:spPr>
          <a:xfrm>
            <a:off x="8172450" y="1916113"/>
            <a:ext cx="1041400" cy="1800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7" name="Rectangle 16"/>
          <p:cNvSpPr/>
          <p:nvPr/>
        </p:nvSpPr>
        <p:spPr>
          <a:xfrm>
            <a:off x="7885113" y="4941888"/>
            <a:ext cx="808037" cy="43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18" name="Rectangle 17"/>
          <p:cNvSpPr/>
          <p:nvPr/>
        </p:nvSpPr>
        <p:spPr>
          <a:xfrm>
            <a:off x="7451725" y="5732463"/>
            <a:ext cx="433388" cy="360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20" name="Title 1"/>
          <p:cNvSpPr txBox="1">
            <a:spLocks/>
          </p:cNvSpPr>
          <p:nvPr/>
        </p:nvSpPr>
        <p:spPr>
          <a:xfrm>
            <a:off x="3132138" y="357188"/>
            <a:ext cx="3095625" cy="1143000"/>
          </a:xfrm>
          <a:prstGeom prst="rect">
            <a:avLst/>
          </a:prstGeom>
        </p:spPr>
        <p:txBody>
          <a:bodyPr/>
          <a:lstStyle>
            <a:lvl1pPr algn="ctr" defTabSz="914400" rtl="0" eaLnBrk="1" latinLnBrk="0" hangingPunct="1">
              <a:spcBef>
                <a:spcPct val="0"/>
              </a:spcBef>
              <a:buNone/>
              <a:defRPr sz="4000" kern="1200" cap="all" baseline="0">
                <a:solidFill>
                  <a:schemeClr val="tx1"/>
                </a:solidFill>
                <a:latin typeface="Century Gothic" pitchFamily="34" charset="0"/>
                <a:ea typeface="+mj-ea"/>
                <a:cs typeface="+mj-cs"/>
              </a:defRPr>
            </a:lvl1pPr>
          </a:lstStyle>
          <a:p>
            <a:pPr>
              <a:defRPr/>
            </a:pPr>
            <a:r>
              <a:rPr lang="en-ZA" dirty="0" smtClean="0">
                <a:solidFill>
                  <a:srgbClr val="3417E3"/>
                </a:solidFill>
              </a:rPr>
              <a:t>Thank you</a:t>
            </a:r>
            <a:endParaRPr lang="en-ZA" dirty="0">
              <a:solidFill>
                <a:srgbClr val="3417E3"/>
              </a:solidFill>
            </a:endParaRPr>
          </a:p>
        </p:txBody>
      </p:sp>
      <p:sp>
        <p:nvSpPr>
          <p:cNvPr id="5" name="Rectangle 4"/>
          <p:cNvSpPr/>
          <p:nvPr/>
        </p:nvSpPr>
        <p:spPr>
          <a:xfrm>
            <a:off x="7885113" y="4005263"/>
            <a:ext cx="1328737"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Tree>
    <p:extLst>
      <p:ext uri="{BB962C8B-B14F-4D97-AF65-F5344CB8AC3E}">
        <p14:creationId xmlns:p14="http://schemas.microsoft.com/office/powerpoint/2010/main" val="22947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dirty="0" smtClean="0">
              <a:latin typeface="Century Gothic" panose="020B0502020202020204" pitchFamily="34" charset="0"/>
            </a:endParaRPr>
          </a:p>
          <a:p>
            <a:r>
              <a:rPr lang="en-ZA" dirty="0" smtClean="0">
                <a:latin typeface="Century Gothic" panose="020B0502020202020204" pitchFamily="34" charset="0"/>
              </a:rPr>
              <a:t>Half way through the CILT 3-year 12 MOOC project, we paused and asked ourselves</a:t>
            </a:r>
          </a:p>
          <a:p>
            <a:endParaRPr lang="en-ZA" dirty="0">
              <a:latin typeface="Century Gothic" panose="020B0502020202020204" pitchFamily="34" charset="0"/>
            </a:endParaRPr>
          </a:p>
          <a:p>
            <a:r>
              <a:rPr lang="en-ZA" b="1" dirty="0" smtClean="0">
                <a:latin typeface="Century Gothic" panose="020B0502020202020204" pitchFamily="34" charset="0"/>
              </a:rPr>
              <a:t>What has making MOOCs meant to us</a:t>
            </a:r>
          </a:p>
          <a:p>
            <a:r>
              <a:rPr lang="en-ZA" b="1" dirty="0">
                <a:latin typeface="Century Gothic" panose="020B0502020202020204" pitchFamily="34" charset="0"/>
              </a:rPr>
              <a:t>a</a:t>
            </a:r>
            <a:r>
              <a:rPr lang="en-ZA" b="1" dirty="0" smtClean="0">
                <a:latin typeface="Century Gothic" panose="020B0502020202020204" pitchFamily="34" charset="0"/>
              </a:rPr>
              <a:t>s individuals</a:t>
            </a:r>
          </a:p>
          <a:p>
            <a:r>
              <a:rPr lang="en-ZA" b="1" dirty="0">
                <a:latin typeface="Century Gothic" panose="020B0502020202020204" pitchFamily="34" charset="0"/>
              </a:rPr>
              <a:t>a</a:t>
            </a:r>
            <a:r>
              <a:rPr lang="en-ZA" b="1" dirty="0" smtClean="0">
                <a:latin typeface="Century Gothic" panose="020B0502020202020204" pitchFamily="34" charset="0"/>
              </a:rPr>
              <a:t>s a Centre?</a:t>
            </a:r>
          </a:p>
          <a:p>
            <a:endParaRPr lang="en-ZA" dirty="0">
              <a:latin typeface="Century Gothic" panose="020B0502020202020204" pitchFamily="34" charset="0"/>
            </a:endParaRPr>
          </a:p>
          <a:p>
            <a:r>
              <a:rPr lang="en-ZA" dirty="0" smtClean="0">
                <a:latin typeface="Century Gothic" panose="020B0502020202020204" pitchFamily="34" charset="0"/>
              </a:rPr>
              <a:t>We used a shared online space (of course!)</a:t>
            </a:r>
          </a:p>
          <a:p>
            <a:r>
              <a:rPr lang="en-ZA" dirty="0" smtClean="0">
                <a:latin typeface="Century Gothic" panose="020B0502020202020204" pitchFamily="34" charset="0"/>
              </a:rPr>
              <a:t>Here are some of our views</a:t>
            </a:r>
            <a:endParaRPr lang="en-ZA" dirty="0">
              <a:latin typeface="Century Gothic" panose="020B0502020202020204" pitchFamily="34" charset="0"/>
            </a:endParaRPr>
          </a:p>
        </p:txBody>
      </p:sp>
    </p:spTree>
    <p:extLst>
      <p:ext uri="{BB962C8B-B14F-4D97-AF65-F5344CB8AC3E}">
        <p14:creationId xmlns:p14="http://schemas.microsoft.com/office/powerpoint/2010/main" val="2064866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t>A learning </a:t>
            </a:r>
            <a:r>
              <a:rPr lang="en-ZA" dirty="0" smtClean="0"/>
              <a:t>experience</a:t>
            </a:r>
            <a:endParaRPr lang="en-ZA" dirty="0"/>
          </a:p>
        </p:txBody>
      </p:sp>
      <p:sp>
        <p:nvSpPr>
          <p:cNvPr id="3" name="Content Placeholder 2"/>
          <p:cNvSpPr>
            <a:spLocks noGrp="1"/>
          </p:cNvSpPr>
          <p:nvPr>
            <p:ph idx="1"/>
          </p:nvPr>
        </p:nvSpPr>
        <p:spPr/>
        <p:txBody>
          <a:bodyPr/>
          <a:lstStyle/>
          <a:p>
            <a:pPr marL="0" indent="0" algn="ctr">
              <a:buNone/>
            </a:pPr>
            <a:endParaRPr lang="en-ZA" dirty="0"/>
          </a:p>
          <a:p>
            <a:pPr marL="0" indent="0" algn="ctr">
              <a:buNone/>
            </a:pPr>
            <a:r>
              <a:rPr lang="en-ZA" dirty="0"/>
              <a:t>Making MOOCs has </a:t>
            </a:r>
            <a:r>
              <a:rPr lang="en-ZA" dirty="0" smtClean="0"/>
              <a:t>already taught </a:t>
            </a:r>
            <a:r>
              <a:rPr lang="en-ZA" dirty="0"/>
              <a:t>me new ways to </a:t>
            </a:r>
            <a:r>
              <a:rPr lang="en-ZA" dirty="0" smtClean="0"/>
              <a:t>think(KE)</a:t>
            </a:r>
          </a:p>
          <a:p>
            <a:r>
              <a:rPr lang="en-ZA" dirty="0" smtClean="0"/>
              <a:t> </a:t>
            </a:r>
          </a:p>
          <a:p>
            <a:r>
              <a:rPr lang="en-ZA" dirty="0"/>
              <a:t>I was one of the most severe early </a:t>
            </a:r>
            <a:r>
              <a:rPr lang="en-ZA" dirty="0" smtClean="0"/>
              <a:t>critics…[but]the </a:t>
            </a:r>
            <a:r>
              <a:rPr lang="en-ZA" dirty="0"/>
              <a:t>team worked with infectious energy and there was so much learning happening that it was impossible not to be swept along with the excitement and sense of </a:t>
            </a:r>
            <a:r>
              <a:rPr lang="en-ZA" dirty="0" smtClean="0"/>
              <a:t>achievement (JJ)</a:t>
            </a:r>
          </a:p>
          <a:p>
            <a:endParaRPr lang="en-ZA" dirty="0" smtClean="0"/>
          </a:p>
          <a:p>
            <a:r>
              <a:rPr lang="en-ZA" dirty="0"/>
              <a:t>Prior to joining CILT I had not realised the work that goes into making a MOOC (AS)</a:t>
            </a:r>
          </a:p>
          <a:p>
            <a:endParaRPr lang="en-ZA" dirty="0"/>
          </a:p>
          <a:p>
            <a:endParaRPr lang="en-ZA" dirty="0"/>
          </a:p>
          <a:p>
            <a:pPr marL="0" indent="0" algn="ctr">
              <a:buNone/>
            </a:pPr>
            <a:endParaRPr lang="en-ZA" dirty="0"/>
          </a:p>
          <a:p>
            <a:endParaRPr lang="en-ZA" dirty="0"/>
          </a:p>
        </p:txBody>
      </p:sp>
    </p:spTree>
    <p:extLst>
      <p:ext uri="{BB962C8B-B14F-4D97-AF65-F5344CB8AC3E}">
        <p14:creationId xmlns:p14="http://schemas.microsoft.com/office/powerpoint/2010/main" val="20409369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dirty="0"/>
          </a:p>
        </p:txBody>
      </p:sp>
      <p:sp>
        <p:nvSpPr>
          <p:cNvPr id="3" name="Content Placeholder 2"/>
          <p:cNvSpPr>
            <a:spLocks noGrp="1"/>
          </p:cNvSpPr>
          <p:nvPr>
            <p:ph idx="1"/>
          </p:nvPr>
        </p:nvSpPr>
        <p:spPr/>
        <p:txBody>
          <a:bodyPr/>
          <a:lstStyle/>
          <a:p>
            <a:endParaRPr lang="en-Z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568" y="-17607"/>
            <a:ext cx="7217584" cy="4588570"/>
          </a:xfrm>
          <a:prstGeom prst="rect">
            <a:avLst/>
          </a:prstGeom>
          <a:noFill/>
          <a:ln w="3810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2924944"/>
            <a:ext cx="6829425" cy="4171950"/>
          </a:xfrm>
          <a:prstGeom prst="rect">
            <a:avLst/>
          </a:prstGeom>
          <a:noFill/>
          <a:ln w="3810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22" y="2751031"/>
            <a:ext cx="3829050" cy="4133850"/>
          </a:xfrm>
          <a:prstGeom prst="rect">
            <a:avLst/>
          </a:prstGeom>
          <a:noFill/>
          <a:ln w="3810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1227" y="2636912"/>
            <a:ext cx="1406685" cy="1110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3887" y="0"/>
            <a:ext cx="6713621" cy="6858000"/>
          </a:xfrm>
          <a:prstGeom prst="rect">
            <a:avLst/>
          </a:prstGeom>
          <a:noFill/>
          <a:ln w="38100">
            <a:solidFill>
              <a:schemeClr val="accent1"/>
            </a:solidFill>
            <a:miter lim="800000"/>
            <a:headEnd/>
            <a:tailEnd/>
          </a:ln>
          <a:extLst>
            <a:ext uri="{909E8E84-426E-40DD-AFC4-6F175D3DCCD1}">
              <a14:hiddenFill xmlns:a14="http://schemas.microsoft.com/office/drawing/2010/main">
                <a:solidFill>
                  <a:schemeClr val="accent1"/>
                </a:solidFill>
              </a14:hiddenFill>
            </a:ext>
          </a:extLst>
        </p:spPr>
      </p:pic>
      <p:pic>
        <p:nvPicPr>
          <p:cNvPr id="1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19219" y="9875"/>
            <a:ext cx="2307627" cy="6875006"/>
          </a:xfrm>
          <a:prstGeom prst="rect">
            <a:avLst/>
          </a:prstGeom>
          <a:noFill/>
          <a:ln w="381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1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73634" y="4653136"/>
            <a:ext cx="5769371" cy="6846539"/>
          </a:xfrm>
          <a:prstGeom prst="rect">
            <a:avLst/>
          </a:prstGeom>
          <a:noFill/>
          <a:ln w="381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891263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An opportunity for </a:t>
            </a:r>
            <a:r>
              <a:rPr lang="en-ZA" dirty="0" smtClean="0"/>
              <a:t>collaboration</a:t>
            </a:r>
            <a:endParaRPr lang="en-ZA" dirty="0"/>
          </a:p>
        </p:txBody>
      </p:sp>
      <p:sp>
        <p:nvSpPr>
          <p:cNvPr id="3" name="Content Placeholder 2"/>
          <p:cNvSpPr>
            <a:spLocks noGrp="1"/>
          </p:cNvSpPr>
          <p:nvPr>
            <p:ph idx="1"/>
          </p:nvPr>
        </p:nvSpPr>
        <p:spPr>
          <a:xfrm>
            <a:off x="457200" y="2132856"/>
            <a:ext cx="8229600" cy="4525963"/>
          </a:xfrm>
        </p:spPr>
        <p:txBody>
          <a:bodyPr/>
          <a:lstStyle/>
          <a:p>
            <a:r>
              <a:rPr lang="en-ZA" dirty="0"/>
              <a:t>A unique experience of being part of an extraordinarily talented team of professionals </a:t>
            </a:r>
            <a:r>
              <a:rPr lang="en-ZA" dirty="0" smtClean="0"/>
              <a:t>(</a:t>
            </a:r>
            <a:r>
              <a:rPr lang="en-ZA" dirty="0"/>
              <a:t>JS)</a:t>
            </a:r>
          </a:p>
          <a:p>
            <a:r>
              <a:rPr lang="en-ZA" dirty="0"/>
              <a:t> </a:t>
            </a:r>
          </a:p>
          <a:p>
            <a:r>
              <a:rPr lang="en-ZA" dirty="0"/>
              <a:t>I</a:t>
            </a:r>
            <a:r>
              <a:rPr lang="en-ZA" dirty="0" smtClean="0"/>
              <a:t>t </a:t>
            </a:r>
            <a:r>
              <a:rPr lang="en-ZA" dirty="0"/>
              <a:t>has been amazing to see the levels of sharing and learning in this space. Everyone has a part to play in the process (KE)</a:t>
            </a:r>
          </a:p>
          <a:p>
            <a:endParaRPr lang="en-ZA" dirty="0"/>
          </a:p>
        </p:txBody>
      </p:sp>
    </p:spTree>
    <p:extLst>
      <p:ext uri="{BB962C8B-B14F-4D97-AF65-F5344CB8AC3E}">
        <p14:creationId xmlns:p14="http://schemas.microsoft.com/office/powerpoint/2010/main" val="2304904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t>An opportunity for </a:t>
            </a:r>
            <a:r>
              <a:rPr lang="en-ZA" dirty="0" smtClean="0"/>
              <a:t>innovation</a:t>
            </a:r>
            <a:endParaRPr lang="en-ZA" dirty="0"/>
          </a:p>
        </p:txBody>
      </p:sp>
      <p:sp>
        <p:nvSpPr>
          <p:cNvPr id="3" name="Content Placeholder 2"/>
          <p:cNvSpPr>
            <a:spLocks noGrp="1"/>
          </p:cNvSpPr>
          <p:nvPr>
            <p:ph idx="1"/>
          </p:nvPr>
        </p:nvSpPr>
        <p:spPr>
          <a:xfrm>
            <a:off x="457200" y="1844824"/>
            <a:ext cx="8229600" cy="4525963"/>
          </a:xfrm>
        </p:spPr>
        <p:txBody>
          <a:bodyPr/>
          <a:lstStyle/>
          <a:p>
            <a:r>
              <a:rPr lang="en-ZA" dirty="0"/>
              <a:t>The privilege of working with really passionate academics in creating something totally new </a:t>
            </a:r>
            <a:r>
              <a:rPr lang="en-ZA" dirty="0" smtClean="0"/>
              <a:t>(</a:t>
            </a:r>
            <a:r>
              <a:rPr lang="en-ZA" dirty="0"/>
              <a:t>JS) </a:t>
            </a:r>
          </a:p>
          <a:p>
            <a:r>
              <a:rPr lang="en-ZA" dirty="0"/>
              <a:t> </a:t>
            </a:r>
          </a:p>
          <a:p>
            <a:r>
              <a:rPr lang="en-ZA" dirty="0"/>
              <a:t>As someone who has experienced the frustrations and limitations of both traditional video production and traditional higher education, it is exhilarating to be working in uncharted </a:t>
            </a:r>
            <a:r>
              <a:rPr lang="en-ZA" dirty="0" smtClean="0"/>
              <a:t>territory (DL</a:t>
            </a:r>
            <a:r>
              <a:rPr lang="en-ZA" dirty="0"/>
              <a:t>)</a:t>
            </a:r>
          </a:p>
          <a:p>
            <a:endParaRPr lang="en-ZA" dirty="0"/>
          </a:p>
        </p:txBody>
      </p:sp>
    </p:spTree>
    <p:extLst>
      <p:ext uri="{BB962C8B-B14F-4D97-AF65-F5344CB8AC3E}">
        <p14:creationId xmlns:p14="http://schemas.microsoft.com/office/powerpoint/2010/main" val="28757819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normAutofit fontScale="90000"/>
          </a:bodyPr>
          <a:lstStyle/>
          <a:p>
            <a:r>
              <a:rPr lang="en-ZA" dirty="0" smtClean="0"/>
              <a:t>Pushing the </a:t>
            </a:r>
            <a:r>
              <a:rPr lang="en-ZA" dirty="0"/>
              <a:t>boundaries </a:t>
            </a:r>
            <a:r>
              <a:rPr lang="en-ZA" dirty="0" smtClean="0"/>
              <a:t>pedagogically </a:t>
            </a:r>
            <a:r>
              <a:rPr lang="en-ZA" dirty="0"/>
              <a:t>&amp; design wise</a:t>
            </a:r>
            <a:br>
              <a:rPr lang="en-ZA" dirty="0"/>
            </a:br>
            <a:endParaRPr lang="en-ZA" dirty="0"/>
          </a:p>
        </p:txBody>
      </p:sp>
      <p:sp>
        <p:nvSpPr>
          <p:cNvPr id="3" name="Content Placeholder 2"/>
          <p:cNvSpPr>
            <a:spLocks noGrp="1"/>
          </p:cNvSpPr>
          <p:nvPr>
            <p:ph idx="1"/>
          </p:nvPr>
        </p:nvSpPr>
        <p:spPr>
          <a:xfrm>
            <a:off x="457200" y="1700808"/>
            <a:ext cx="8229600" cy="4997152"/>
          </a:xfrm>
        </p:spPr>
        <p:txBody>
          <a:bodyPr/>
          <a:lstStyle/>
          <a:p>
            <a:r>
              <a:rPr lang="en-ZA" dirty="0"/>
              <a:t>I think the MOOC space is so different from our regular face to face spaces that it forces to really think about why we do what we </a:t>
            </a:r>
            <a:r>
              <a:rPr lang="en-ZA" dirty="0" smtClean="0"/>
              <a:t>do...making </a:t>
            </a:r>
            <a:r>
              <a:rPr lang="en-ZA" dirty="0"/>
              <a:t>MOOCs encourages us to question the things we take absolutely for granted - like when has learning happened</a:t>
            </a:r>
            <a:r>
              <a:rPr lang="en-ZA" dirty="0" smtClean="0"/>
              <a:t>, whose </a:t>
            </a:r>
            <a:r>
              <a:rPr lang="en-ZA" dirty="0"/>
              <a:t>feedback really counts, or when should a student stop being in a class? (SG) </a:t>
            </a:r>
          </a:p>
          <a:p>
            <a:r>
              <a:rPr lang="en-ZA" dirty="0"/>
              <a:t> </a:t>
            </a:r>
          </a:p>
          <a:p>
            <a:r>
              <a:rPr lang="en-ZA" dirty="0"/>
              <a:t>It has been a wonderful experience to see the scaffolding of OER content with a specific curriculum and pedagogical </a:t>
            </a:r>
            <a:r>
              <a:rPr lang="en-ZA" dirty="0" smtClean="0"/>
              <a:t>strategy (</a:t>
            </a:r>
            <a:r>
              <a:rPr lang="en-ZA" dirty="0"/>
              <a:t>TK)</a:t>
            </a:r>
          </a:p>
          <a:p>
            <a:r>
              <a:rPr lang="en-ZA" dirty="0"/>
              <a:t> </a:t>
            </a:r>
          </a:p>
          <a:p>
            <a:endParaRPr lang="en-ZA" dirty="0"/>
          </a:p>
        </p:txBody>
      </p:sp>
    </p:spTree>
    <p:extLst>
      <p:ext uri="{BB962C8B-B14F-4D97-AF65-F5344CB8AC3E}">
        <p14:creationId xmlns:p14="http://schemas.microsoft.com/office/powerpoint/2010/main" val="10864232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p:spPr>
        <p:txBody>
          <a:bodyPr>
            <a:normAutofit/>
          </a:bodyPr>
          <a:lstStyle/>
          <a:p>
            <a:r>
              <a:rPr lang="en-ZA" dirty="0"/>
              <a:t>An intellectual </a:t>
            </a:r>
            <a:r>
              <a:rPr lang="en-ZA" dirty="0" smtClean="0"/>
              <a:t>space</a:t>
            </a:r>
            <a:endParaRPr lang="en-ZA" dirty="0"/>
          </a:p>
        </p:txBody>
      </p:sp>
      <p:sp>
        <p:nvSpPr>
          <p:cNvPr id="3" name="Content Placeholder 2"/>
          <p:cNvSpPr>
            <a:spLocks noGrp="1"/>
          </p:cNvSpPr>
          <p:nvPr>
            <p:ph idx="1"/>
          </p:nvPr>
        </p:nvSpPr>
        <p:spPr>
          <a:xfrm>
            <a:off x="457200" y="2132856"/>
            <a:ext cx="8229600" cy="4525963"/>
          </a:xfrm>
        </p:spPr>
        <p:txBody>
          <a:bodyPr/>
          <a:lstStyle/>
          <a:p>
            <a:endParaRPr lang="en-ZA" dirty="0" smtClean="0"/>
          </a:p>
          <a:p>
            <a:r>
              <a:rPr lang="en-ZA" dirty="0" smtClean="0"/>
              <a:t>I </a:t>
            </a:r>
            <a:r>
              <a:rPr lang="en-ZA" dirty="0"/>
              <a:t>have benefited from the project through the intellectual interrogation this project has stimulated in our </a:t>
            </a:r>
            <a:r>
              <a:rPr lang="en-ZA" dirty="0" smtClean="0"/>
              <a:t>Centre </a:t>
            </a:r>
            <a:r>
              <a:rPr lang="en-ZA" dirty="0"/>
              <a:t>(CB)</a:t>
            </a:r>
          </a:p>
          <a:p>
            <a:endParaRPr lang="en-ZA" dirty="0"/>
          </a:p>
        </p:txBody>
      </p:sp>
    </p:spTree>
    <p:extLst>
      <p:ext uri="{BB962C8B-B14F-4D97-AF65-F5344CB8AC3E}">
        <p14:creationId xmlns:p14="http://schemas.microsoft.com/office/powerpoint/2010/main" val="3522807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t>A contribution to </a:t>
            </a:r>
            <a:r>
              <a:rPr lang="en-ZA" dirty="0" smtClean="0"/>
              <a:t>research</a:t>
            </a:r>
            <a:endParaRPr lang="en-ZA" dirty="0"/>
          </a:p>
        </p:txBody>
      </p:sp>
      <p:sp>
        <p:nvSpPr>
          <p:cNvPr id="3" name="Content Placeholder 2"/>
          <p:cNvSpPr>
            <a:spLocks noGrp="1"/>
          </p:cNvSpPr>
          <p:nvPr>
            <p:ph idx="1"/>
          </p:nvPr>
        </p:nvSpPr>
        <p:spPr/>
        <p:txBody>
          <a:bodyPr/>
          <a:lstStyle/>
          <a:p>
            <a:endParaRPr lang="en-ZA" dirty="0" smtClean="0"/>
          </a:p>
          <a:p>
            <a:r>
              <a:rPr lang="en-ZA" dirty="0" smtClean="0"/>
              <a:t>The </a:t>
            </a:r>
            <a:r>
              <a:rPr lang="en-ZA" dirty="0"/>
              <a:t>project has fed directly into postgraduate research at UCT as well as other externally funded research </a:t>
            </a:r>
            <a:r>
              <a:rPr lang="en-ZA" dirty="0" smtClean="0"/>
              <a:t>projects </a:t>
            </a:r>
            <a:r>
              <a:rPr lang="en-ZA" dirty="0"/>
              <a:t>(CB) </a:t>
            </a:r>
          </a:p>
          <a:p>
            <a:r>
              <a:rPr lang="en-ZA" dirty="0"/>
              <a:t> </a:t>
            </a:r>
          </a:p>
          <a:p>
            <a:r>
              <a:rPr lang="en-ZA" dirty="0"/>
              <a:t>Another very important part of having MOOCs created by CILT is that they have also been rigorously researched (CHW)</a:t>
            </a:r>
          </a:p>
          <a:p>
            <a:endParaRPr lang="en-ZA" dirty="0"/>
          </a:p>
        </p:txBody>
      </p:sp>
    </p:spTree>
    <p:extLst>
      <p:ext uri="{BB962C8B-B14F-4D97-AF65-F5344CB8AC3E}">
        <p14:creationId xmlns:p14="http://schemas.microsoft.com/office/powerpoint/2010/main" val="3705588819"/>
      </p:ext>
    </p:extLst>
  </p:cSld>
  <p:clrMapOvr>
    <a:masterClrMapping/>
  </p:clrMapOvr>
  <p:timing>
    <p:tnLst>
      <p:par>
        <p:cTn id="1" dur="indefinite" restart="never" nodeType="tmRoot"/>
      </p:par>
    </p:tnLst>
  </p:timing>
</p:sld>
</file>

<file path=ppt/theme/theme1.xml><?xml version="1.0" encoding="utf-8"?>
<a:theme xmlns:a="http://schemas.openxmlformats.org/drawingml/2006/main" name="Iatul talk 14 April 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Czerniewicz Troubling Open Education Edmedia 29 June 2016</Template>
  <TotalTime>1065</TotalTime>
  <Words>697</Words>
  <Application>Microsoft Office PowerPoint</Application>
  <PresentationFormat>On-screen Show (4:3)</PresentationFormat>
  <Paragraphs>93</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Iatul talk 14 April 2013</vt:lpstr>
      <vt:lpstr>Making MOOCs</vt:lpstr>
      <vt:lpstr>PowerPoint Presentation</vt:lpstr>
      <vt:lpstr>A learning experience</vt:lpstr>
      <vt:lpstr>PowerPoint Presentation</vt:lpstr>
      <vt:lpstr>An opportunity for collaboration</vt:lpstr>
      <vt:lpstr>An opportunity for innovation</vt:lpstr>
      <vt:lpstr>Pushing the boundaries pedagogically &amp; design wise </vt:lpstr>
      <vt:lpstr>An intellectual space</vt:lpstr>
      <vt:lpstr>A contribution to research</vt:lpstr>
      <vt:lpstr>PowerPoint Presentation</vt:lpstr>
      <vt:lpstr>A contribution to formal teaching</vt:lpstr>
      <vt:lpstr>Have made it possible for UCT teaching to become visible </vt:lpstr>
      <vt:lpstr>Have put online on the agenda</vt:lpstr>
      <vt:lpstr>Growing expertise &amp; confidence</vt:lpstr>
      <vt:lpstr>Growing expertise &amp; confidence</vt:lpstr>
      <vt:lpstr>Making a difference</vt:lpstr>
      <vt:lpstr>Making a difference</vt:lpstr>
      <vt:lpstr>Making MOOCs @CILT has been (about)</vt:lpstr>
      <vt:lpstr>PowerPoint Presentation</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anon</dc:creator>
  <cp:lastModifiedBy>anon</cp:lastModifiedBy>
  <cp:revision>23</cp:revision>
  <dcterms:created xsi:type="dcterms:W3CDTF">2016-07-13T10:09:23Z</dcterms:created>
  <dcterms:modified xsi:type="dcterms:W3CDTF">2016-07-15T12:23:12Z</dcterms:modified>
</cp:coreProperties>
</file>