
<file path=[Content_Types].xml><?xml version="1.0" encoding="utf-8"?>
<Types xmlns="http://schemas.openxmlformats.org/package/2006/content-types">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1" r:id="rId1"/>
  </p:sldMasterIdLst>
  <p:notesMasterIdLst>
    <p:notesMasterId r:id="rId3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C77E83C-DA76-4544-BF19-A8F641AF5767}">
  <a:tblStyle styleId="{2C77E83C-DA76-4544-BF19-A8F641AF5767}"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BBAB2D9-D0EF-4AE2-8EA3-440F7D671F3F}"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0" d="100"/>
          <a:sy n="90" d="100"/>
        </p:scale>
        <p:origin x="816" y="7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9b9c2c76d8_0_3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9b9c2c76d8_0_3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9b9c2c76d8_0_1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4" name="Google Shape;154;g9b9c2c76d8_0_15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155" name="Google Shape;155;g9b9c2c76d8_0_15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a0cc7139df_0_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 name="Google Shape;161;ga0cc7139df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9ced5fd0fd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9ced5fd0fd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9b9c2c76d8_0_337: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-Senior Lecturer </a:t>
            </a:r>
            <a:endParaRPr/>
          </a:p>
          <a:p>
            <a:pPr marL="0" lvl="0" indent="0" algn="l" rtl="0">
              <a:spcBef>
                <a:spcPts val="0"/>
              </a:spcBef>
              <a:spcAft>
                <a:spcPts val="0"/>
              </a:spcAft>
              <a:buNone/>
            </a:pPr>
            <a:r>
              <a:rPr lang="en"/>
              <a:t>-School of Architecture Planning and Geomatics in the Faculty of Engineering and the Built Environment at the UCT</a:t>
            </a:r>
            <a:endParaRPr/>
          </a:p>
          <a:p>
            <a:pPr marL="0" lvl="0" indent="0" algn="l" rtl="0">
              <a:spcBef>
                <a:spcPts val="0"/>
              </a:spcBef>
              <a:spcAft>
                <a:spcPts val="0"/>
              </a:spcAft>
              <a:buNone/>
            </a:pPr>
            <a:r>
              <a:rPr lang="en"/>
              <a:t>-recognised that modern buildings from the global north dominated the publications referenced by architecture students and professionals</a:t>
            </a:r>
            <a:endParaRPr/>
          </a:p>
          <a:p>
            <a:pPr marL="0" lvl="0" indent="0" algn="l" rtl="0">
              <a:spcBef>
                <a:spcPts val="0"/>
              </a:spcBef>
              <a:spcAft>
                <a:spcPts val="0"/>
              </a:spcAft>
              <a:buNone/>
            </a:pPr>
            <a:r>
              <a:rPr lang="en"/>
              <a:t>-open textbook initiative aimed to contribute towards a knowledge base for modern architecture from a global south perspective</a:t>
            </a:r>
            <a:endParaRPr/>
          </a:p>
          <a:p>
            <a:pPr marL="0" lvl="0" indent="0" algn="l" rtl="0">
              <a:spcBef>
                <a:spcPts val="0"/>
              </a:spcBef>
              <a:spcAft>
                <a:spcPts val="0"/>
              </a:spcAft>
              <a:buNone/>
            </a:pPr>
            <a:r>
              <a:rPr lang="en"/>
              <a:t>-her process involved contributions from students in her class who assisted with gathering information for the open textbook</a:t>
            </a:r>
            <a:endParaRPr/>
          </a:p>
          <a:p>
            <a:pPr marL="0" lvl="0" indent="0" algn="l" rtl="0">
              <a:spcBef>
                <a:spcPts val="0"/>
              </a:spcBef>
              <a:spcAft>
                <a:spcPts val="0"/>
              </a:spcAft>
              <a:buNone/>
            </a:pPr>
            <a:r>
              <a:rPr lang="en"/>
              <a:t>-believed that her open textbook process was “making her think more critically around her teaching…”</a:t>
            </a:r>
            <a:endParaRPr/>
          </a:p>
          <a:p>
            <a:pPr marL="0" lvl="0" indent="0" algn="l" rtl="0">
              <a:spcBef>
                <a:spcPts val="0"/>
              </a:spcBef>
              <a:spcAft>
                <a:spcPts val="0"/>
              </a:spcAft>
              <a:buNone/>
            </a:pPr>
            <a:endParaRPr/>
          </a:p>
        </p:txBody>
      </p:sp>
      <p:sp>
        <p:nvSpPr>
          <p:cNvPr id="174" name="Google Shape;174;g9b9c2c76d8_0_3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9ced5fd0fd_0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9ced5fd0fd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a0cc7139fd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a0cc7139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just" rtl="0">
              <a:lnSpc>
                <a:spcPct val="115000"/>
              </a:lnSpc>
              <a:spcBef>
                <a:spcPts val="0"/>
              </a:spcBef>
              <a:spcAft>
                <a:spcPts val="0"/>
              </a:spcAft>
              <a:buClr>
                <a:schemeClr val="dk1"/>
              </a:buClr>
              <a:buSzPts val="1100"/>
              <a:buFont typeface="Arial"/>
              <a:buNone/>
            </a:pPr>
            <a:r>
              <a:rPr lang="en">
                <a:solidFill>
                  <a:srgbClr val="333333"/>
                </a:solidFill>
                <a:highlight>
                  <a:srgbClr val="FFFFFF"/>
                </a:highlight>
              </a:rPr>
              <a:t>-Director of the Orthopaedic Research Unit</a:t>
            </a:r>
            <a:endParaRPr>
              <a:solidFill>
                <a:srgbClr val="333333"/>
              </a:solidFill>
              <a:highlight>
                <a:srgbClr val="FFFFFF"/>
              </a:highlight>
            </a:endParaRPr>
          </a:p>
          <a:p>
            <a:pPr marL="0" lvl="0" indent="0" algn="just" rtl="0">
              <a:lnSpc>
                <a:spcPct val="115000"/>
              </a:lnSpc>
              <a:spcBef>
                <a:spcPts val="0"/>
              </a:spcBef>
              <a:spcAft>
                <a:spcPts val="0"/>
              </a:spcAft>
              <a:buClr>
                <a:schemeClr val="dk1"/>
              </a:buClr>
              <a:buSzPts val="1100"/>
              <a:buFont typeface="Arial"/>
              <a:buNone/>
            </a:pPr>
            <a:r>
              <a:rPr lang="en">
                <a:solidFill>
                  <a:srgbClr val="333333"/>
                </a:solidFill>
                <a:highlight>
                  <a:srgbClr val="FFFFFF"/>
                </a:highlight>
              </a:rPr>
              <a:t>-Faculty of Health Sciences</a:t>
            </a:r>
            <a:endParaRPr>
              <a:solidFill>
                <a:srgbClr val="333333"/>
              </a:solidFill>
              <a:highlight>
                <a:srgbClr val="FFFFFF"/>
              </a:highlight>
            </a:endParaRPr>
          </a:p>
          <a:p>
            <a:pPr marL="0" lvl="0" indent="0" algn="just" rtl="0">
              <a:lnSpc>
                <a:spcPct val="115000"/>
              </a:lnSpc>
              <a:spcBef>
                <a:spcPts val="0"/>
              </a:spcBef>
              <a:spcAft>
                <a:spcPts val="0"/>
              </a:spcAft>
              <a:buClr>
                <a:schemeClr val="dk1"/>
              </a:buClr>
              <a:buSzPts val="1100"/>
              <a:buFont typeface="Arial"/>
              <a:buNone/>
            </a:pPr>
            <a:r>
              <a:rPr lang="en">
                <a:solidFill>
                  <a:srgbClr val="333333"/>
                </a:solidFill>
                <a:highlight>
                  <a:schemeClr val="lt1"/>
                </a:highlight>
              </a:rPr>
              <a:t>-recognised that current orthopaedic learning resources were mainly based on guidelines and textbooks from the Global North and that there was a severe lack of African learning materials which were tailored to local pathology and local circumstances, and written by local experts.</a:t>
            </a:r>
            <a:endParaRPr>
              <a:solidFill>
                <a:srgbClr val="333333"/>
              </a:solidFill>
              <a:highlight>
                <a:srgbClr val="FFFFFF"/>
              </a:highlight>
            </a:endParaRPr>
          </a:p>
          <a:p>
            <a:pPr marL="0" lvl="0" indent="0" algn="just" rtl="0">
              <a:lnSpc>
                <a:spcPct val="115000"/>
              </a:lnSpc>
              <a:spcBef>
                <a:spcPts val="0"/>
              </a:spcBef>
              <a:spcAft>
                <a:spcPts val="0"/>
              </a:spcAft>
              <a:buClr>
                <a:schemeClr val="dk1"/>
              </a:buClr>
              <a:buSzPts val="1100"/>
              <a:buFont typeface="Arial"/>
              <a:buNone/>
            </a:pPr>
            <a:r>
              <a:rPr lang="en">
                <a:solidFill>
                  <a:srgbClr val="333333"/>
                </a:solidFill>
                <a:highlight>
                  <a:srgbClr val="FFFFFF"/>
                </a:highlight>
              </a:rPr>
              <a:t>-initiative aimed to provide an interactive educational platform for medical students and primary care providers that would provide accessible learning material that is practical and relevant to undergraduate medical students in Southern Africa</a:t>
            </a:r>
            <a:endParaRPr>
              <a:solidFill>
                <a:srgbClr val="333333"/>
              </a:solidFill>
              <a:highlight>
                <a:srgbClr val="FFFFFF"/>
              </a:highlight>
            </a:endParaRPr>
          </a:p>
          <a:p>
            <a:pPr marL="0" lvl="0" indent="0" algn="just" rtl="0">
              <a:lnSpc>
                <a:spcPct val="115000"/>
              </a:lnSpc>
              <a:spcBef>
                <a:spcPts val="0"/>
              </a:spcBef>
              <a:spcAft>
                <a:spcPts val="0"/>
              </a:spcAft>
              <a:buClr>
                <a:schemeClr val="dk1"/>
              </a:buClr>
              <a:buSzPts val="1100"/>
              <a:buFont typeface="Arial"/>
              <a:buNone/>
            </a:pPr>
            <a:r>
              <a:rPr lang="en"/>
              <a:t>-his process involved a multi-authorship approach to content development, involving students, academics and practitioners, with himself in the role of author and editor, with his content development intrinsically linked to the curriculum transformation process for the undergraduate orthopaedics course.</a:t>
            </a:r>
            <a:endParaRPr/>
          </a:p>
          <a:p>
            <a:pPr marL="0" lvl="0" indent="0" algn="just" rtl="0">
              <a:lnSpc>
                <a:spcPct val="115000"/>
              </a:lnSpc>
              <a:spcBef>
                <a:spcPts val="0"/>
              </a:spcBef>
              <a:spcAft>
                <a:spcPts val="0"/>
              </a:spcAft>
              <a:buClr>
                <a:schemeClr val="dk1"/>
              </a:buClr>
              <a:buSzPts val="1100"/>
              <a:buFont typeface="Arial"/>
              <a:buNone/>
            </a:pPr>
            <a:r>
              <a:rPr lang="en"/>
              <a:t>-in his work, he believed in “the power of a networked approach towards building a curriculum that is appropriate for the SA context”</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9ced5fd0fd_0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9ced5fd0fd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a0cc7139fd_0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a0cc7139fd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highlight>
                  <a:srgbClr val="FFFFFF"/>
                </a:highlight>
              </a:rPr>
              <a:t>-Associate Professor </a:t>
            </a:r>
            <a:endParaRPr>
              <a:solidFill>
                <a:schemeClr val="dk1"/>
              </a:solidFill>
              <a:highlight>
                <a:srgbClr val="FFFFFF"/>
              </a:highlight>
            </a:endParaRPr>
          </a:p>
          <a:p>
            <a:pPr marL="0" lvl="0" indent="0" algn="l" rtl="0">
              <a:spcBef>
                <a:spcPts val="0"/>
              </a:spcBef>
              <a:spcAft>
                <a:spcPts val="0"/>
              </a:spcAft>
              <a:buNone/>
            </a:pPr>
            <a:r>
              <a:rPr lang="en">
                <a:solidFill>
                  <a:schemeClr val="dk1"/>
                </a:solidFill>
                <a:highlight>
                  <a:srgbClr val="FFFFFF"/>
                </a:highlight>
              </a:rPr>
              <a:t>-based in the Department of Computer Science at UCT</a:t>
            </a:r>
            <a:endParaRPr>
              <a:solidFill>
                <a:schemeClr val="dk1"/>
              </a:solidFill>
              <a:highlight>
                <a:srgbClr val="FFFFFF"/>
              </a:highlight>
            </a:endParaRPr>
          </a:p>
          <a:p>
            <a:pPr marL="0" lvl="0" indent="0" algn="l" rtl="0">
              <a:spcBef>
                <a:spcPts val="0"/>
              </a:spcBef>
              <a:spcAft>
                <a:spcPts val="0"/>
              </a:spcAft>
              <a:buNone/>
            </a:pPr>
            <a:r>
              <a:rPr lang="en">
                <a:solidFill>
                  <a:schemeClr val="dk1"/>
                </a:solidFill>
                <a:highlight>
                  <a:srgbClr val="FFFFFF"/>
                </a:highlight>
              </a:rPr>
              <a:t>-recognised that there was a gap in educational material for ontology engineering in the world and that this was compounded by the issue of cost as a barrier for students being able to access commercially published textbooks within this field</a:t>
            </a:r>
            <a:endParaRPr>
              <a:solidFill>
                <a:schemeClr val="dk1"/>
              </a:solidFill>
              <a:highlight>
                <a:srgbClr val="FFFFFF"/>
              </a:highlight>
            </a:endParaRPr>
          </a:p>
          <a:p>
            <a:pPr marL="0" lvl="0" indent="0" algn="l" rtl="0">
              <a:spcBef>
                <a:spcPts val="0"/>
              </a:spcBef>
              <a:spcAft>
                <a:spcPts val="0"/>
              </a:spcAft>
              <a:buNone/>
            </a:pPr>
            <a:r>
              <a:rPr lang="en"/>
              <a:t>-her initiative aimed to update and enhance her original ‘Introduction to Ontology Engineering’ work into an online textbook package with more educationally relevant software, exercises and tutorials, that would be openly accessible to all through the use of a Creative Commons licence</a:t>
            </a:r>
            <a:endParaRPr/>
          </a:p>
          <a:p>
            <a:pPr marL="0" lvl="0" indent="0" algn="l" rtl="0">
              <a:spcBef>
                <a:spcPts val="0"/>
              </a:spcBef>
              <a:spcAft>
                <a:spcPts val="0"/>
              </a:spcAft>
              <a:buNone/>
            </a:pPr>
            <a:r>
              <a:rPr lang="en"/>
              <a:t>-her process involved working as a solo author in the production of her open textbook but collaborating with colleagues and students in certain aspects </a:t>
            </a:r>
            <a:endParaRPr/>
          </a:p>
          <a:p>
            <a:pPr marL="0" lvl="0" indent="0" algn="l" rtl="0">
              <a:spcBef>
                <a:spcPts val="0"/>
              </a:spcBef>
              <a:spcAft>
                <a:spcPts val="0"/>
              </a:spcAft>
              <a:buNone/>
            </a:pPr>
            <a:r>
              <a:rPr lang="en"/>
              <a:t>-in emphasizing the issue of the cost barrier, she stated that, “market analysis had shown that a textbook like hers would cost 80-100 Euros…”</a:t>
            </a:r>
            <a:endParaRPr/>
          </a:p>
          <a:p>
            <a:pPr marL="0" lvl="0" indent="0" algn="l" rtl="0">
              <a:spcBef>
                <a:spcPts val="0"/>
              </a:spcBef>
              <a:spcAft>
                <a:spcPts val="0"/>
              </a:spcAft>
              <a:buNone/>
            </a:pPr>
            <a:r>
              <a:rPr lang="en"/>
              <a:t>-through her initiative, she emphasized that knowledge should be available free of charge so that it can increase possibilities for further new research, scholarship and application and open education resources play an important role in this cost-saving endeavour</a:t>
            </a:r>
            <a:endParaRPr/>
          </a:p>
          <a:p>
            <a:pPr marL="0" lvl="0" indent="0" algn="l" rtl="0">
              <a:spcBef>
                <a:spcPts val="0"/>
              </a:spcBef>
              <a:spcAft>
                <a:spcPts val="0"/>
              </a:spcAft>
              <a:buNone/>
            </a:pPr>
            <a:r>
              <a:rPr lang="en"/>
              <a:t>-believes cost savings can help to facilitate redirection of resources into parallel activities, such as translation of content into multiple languages.</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9ced5fd0fd_0_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 name="Google Shape;220;g9ced5fd0fd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9b9c2c76d8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 name="Google Shape;75;g9b9c2c76d8_0_0: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6" name="Google Shape;76;g9b9c2c76d8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a0cc7139fd_0_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a0cc7139fd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-Senior Lecturer in mathematics and statistics</a:t>
            </a:r>
            <a:endParaRPr/>
          </a:p>
          <a:p>
            <a:pPr marL="0" lvl="0" indent="0" algn="l" rtl="0">
              <a:spcBef>
                <a:spcPts val="0"/>
              </a:spcBef>
              <a:spcAft>
                <a:spcPts val="0"/>
              </a:spcAft>
              <a:buNone/>
            </a:pPr>
            <a:r>
              <a:rPr lang="en"/>
              <a:t>-</a:t>
            </a:r>
            <a:r>
              <a:rPr lang="en">
                <a:solidFill>
                  <a:schemeClr val="dk1"/>
                </a:solidFill>
              </a:rPr>
              <a:t>Faculty of Commerce</a:t>
            </a:r>
            <a:endParaRPr/>
          </a:p>
          <a:p>
            <a:pPr marL="0" lvl="0" indent="0" algn="l" rtl="0">
              <a:spcBef>
                <a:spcPts val="0"/>
              </a:spcBef>
              <a:spcAft>
                <a:spcPts val="0"/>
              </a:spcAft>
              <a:buNone/>
            </a:pPr>
            <a:r>
              <a:rPr lang="en"/>
              <a:t>-</a:t>
            </a:r>
            <a:r>
              <a:rPr lang="en">
                <a:solidFill>
                  <a:schemeClr val="dk1"/>
                </a:solidFill>
              </a:rPr>
              <a:t>recognised the disparities between high school mathematics and the new material that students are exposed to when they enter university and  he recognised the barriers and challenges faced by first-year university students who have English as a second or third language when they learn statistics for the first time at university. </a:t>
            </a:r>
            <a:endParaRPr>
              <a:solidFill>
                <a:schemeClr val="dk1"/>
              </a:solidFill>
            </a:endParaRPr>
          </a:p>
          <a:p>
            <a:pPr marL="0" lvl="0" indent="0" algn="l" rtl="0">
              <a:spcBef>
                <a:spcPts val="0"/>
              </a:spcBef>
              <a:spcAft>
                <a:spcPts val="0"/>
              </a:spcAft>
              <a:buNone/>
            </a:pPr>
            <a:r>
              <a:rPr lang="en"/>
              <a:t>-initiative aimed to </a:t>
            </a:r>
            <a:r>
              <a:rPr lang="en">
                <a:solidFill>
                  <a:schemeClr val="dk1"/>
                </a:solidFill>
              </a:rPr>
              <a:t>create a localised, openly licensed resource which</a:t>
            </a:r>
            <a:r>
              <a:rPr lang="en"/>
              <a:t> provides a translation of components of UCT first-year statistics textbook into isiXhosa as a way </a:t>
            </a:r>
            <a:r>
              <a:rPr lang="en">
                <a:solidFill>
                  <a:schemeClr val="dk1"/>
                </a:solidFill>
              </a:rPr>
              <a:t>to support the UCT Language Policy whose </a:t>
            </a:r>
            <a:r>
              <a:rPr lang="en"/>
              <a:t>objective is to develop multilingual awareness and proficiency</a:t>
            </a:r>
            <a:endParaRPr/>
          </a:p>
          <a:p>
            <a:pPr marL="0" lvl="0" indent="0" algn="l" rtl="0">
              <a:spcBef>
                <a:spcPts val="0"/>
              </a:spcBef>
              <a:spcAft>
                <a:spcPts val="0"/>
              </a:spcAft>
              <a:buNone/>
            </a:pPr>
            <a:r>
              <a:rPr lang="en"/>
              <a:t>-his process involved working with language specialists from the Department of Linguistics at UCT as well as Xhosa-speaking statistics students and tutors who would add value to the content creation process</a:t>
            </a:r>
            <a:endParaRPr/>
          </a:p>
          <a:p>
            <a:pPr marL="0" lvl="0" indent="0" algn="l" rtl="0">
              <a:spcBef>
                <a:spcPts val="0"/>
              </a:spcBef>
              <a:spcAft>
                <a:spcPts val="0"/>
              </a:spcAft>
              <a:buNone/>
            </a:pPr>
            <a:r>
              <a:rPr lang="en"/>
              <a:t>-his work seeks to contribute to, support and advocate for, “transformation through creating greater inclusivity, localisation and multilingualism”</a:t>
            </a:r>
            <a:endParaRPr/>
          </a:p>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9ced5fd0fd_0_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g9ced5fd0fd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a0cc7139df_0_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4" name="Google Shape;244;ga0cc7139df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a0cc7139df_0_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2" name="Google Shape;262;ga0cc7139df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a0d20facc7_1_1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a0d20facc7_1_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Future work is to explore relationships between three ‘models’ components</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9ced5fd0fd_0_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8" name="Google Shape;298;g9ced5fd0fd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9b9c2c76d8_0_59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9b9c2c76d8_0_5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a0cc7139df_0_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a0cc7139df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g9bb076cc57_0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3" name="Google Shape;343;g9bb076cc57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solidFill>
                  <a:schemeClr val="dk1"/>
                </a:solidFill>
              </a:rPr>
              <a:t>Institutional support</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Grants</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OT expertise</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Library</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a0cc7139df_0_5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3" name="Google Shape;353;ga0cc7139df_0_5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9b9c2c76d8_0_87: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800"/>
              </a:spcBef>
              <a:spcAft>
                <a:spcPts val="0"/>
              </a:spcAft>
              <a:buClr>
                <a:schemeClr val="dk1"/>
              </a:buClr>
              <a:buSzPts val="2400"/>
              <a:buFont typeface="Arial"/>
              <a:buNone/>
            </a:pPr>
            <a:endParaRPr sz="2400">
              <a:solidFill>
                <a:srgbClr val="FF9900"/>
              </a:solidFill>
              <a:latin typeface="Calibri"/>
              <a:ea typeface="Calibri"/>
              <a:cs typeface="Calibri"/>
              <a:sym typeface="Calibri"/>
            </a:endParaRPr>
          </a:p>
          <a:p>
            <a:pPr marL="0" lvl="0" indent="0" algn="l" rtl="0">
              <a:lnSpc>
                <a:spcPct val="115000"/>
              </a:lnSpc>
              <a:spcBef>
                <a:spcPts val="1800"/>
              </a:spcBef>
              <a:spcAft>
                <a:spcPts val="0"/>
              </a:spcAft>
              <a:buClr>
                <a:schemeClr val="dk1"/>
              </a:buClr>
              <a:buSzPts val="2400"/>
              <a:buFont typeface="Arial"/>
              <a:buNone/>
            </a:pPr>
            <a:endParaRPr sz="2400">
              <a:solidFill>
                <a:srgbClr val="FF9900"/>
              </a:solidFill>
              <a:latin typeface="Calibri"/>
              <a:ea typeface="Calibri"/>
              <a:cs typeface="Calibri"/>
              <a:sym typeface="Calibri"/>
            </a:endParaRPr>
          </a:p>
          <a:p>
            <a:pPr marL="0" lvl="0" indent="0" algn="l" rtl="0">
              <a:lnSpc>
                <a:spcPct val="115000"/>
              </a:lnSpc>
              <a:spcBef>
                <a:spcPts val="1800"/>
              </a:spcBef>
              <a:spcAft>
                <a:spcPts val="0"/>
              </a:spcAft>
              <a:buClr>
                <a:schemeClr val="dk1"/>
              </a:buClr>
              <a:buSzPts val="2400"/>
              <a:buFont typeface="Arial"/>
              <a:buNone/>
            </a:pPr>
            <a:r>
              <a:rPr lang="en" sz="2400">
                <a:solidFill>
                  <a:srgbClr val="FF9900"/>
                </a:solidFill>
                <a:latin typeface="Calibri"/>
                <a:ea typeface="Calibri"/>
                <a:cs typeface="Calibri"/>
                <a:sym typeface="Calibri"/>
              </a:rPr>
              <a:t>Project specific objectives: </a:t>
            </a:r>
            <a:endParaRPr sz="2400">
              <a:solidFill>
                <a:srgbClr val="FF9900"/>
              </a:solidFill>
              <a:latin typeface="Calibri"/>
              <a:ea typeface="Calibri"/>
              <a:cs typeface="Calibri"/>
              <a:sym typeface="Calibri"/>
            </a:endParaRPr>
          </a:p>
          <a:p>
            <a:pPr marL="457200" lvl="0" indent="0" algn="l" rtl="0">
              <a:lnSpc>
                <a:spcPct val="115000"/>
              </a:lnSpc>
              <a:spcBef>
                <a:spcPts val="0"/>
              </a:spcBef>
              <a:spcAft>
                <a:spcPts val="0"/>
              </a:spcAft>
              <a:buClr>
                <a:schemeClr val="dk1"/>
              </a:buClr>
              <a:buSzPts val="1000"/>
              <a:buFont typeface="Arial"/>
              <a:buNone/>
            </a:pPr>
            <a:r>
              <a:rPr lang="en" sz="1000">
                <a:solidFill>
                  <a:schemeClr val="dk1"/>
                </a:solidFill>
                <a:latin typeface="Calibri"/>
                <a:ea typeface="Calibri"/>
                <a:cs typeface="Calibri"/>
                <a:sym typeface="Calibri"/>
              </a:rPr>
              <a:t> </a:t>
            </a:r>
            <a:endParaRPr sz="10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800"/>
              <a:buFont typeface="Arial"/>
              <a:buNone/>
            </a:pPr>
            <a:r>
              <a:rPr lang="en" sz="1800">
                <a:solidFill>
                  <a:schemeClr val="dk1"/>
                </a:solidFill>
                <a:latin typeface="Calibri"/>
                <a:ea typeface="Calibri"/>
                <a:cs typeface="Calibri"/>
                <a:sym typeface="Calibri"/>
              </a:rPr>
              <a:t>         Articulate and identify the best approaches to designing an open textbook.</a:t>
            </a:r>
            <a:endParaRPr sz="1800">
              <a:solidFill>
                <a:schemeClr val="dk1"/>
              </a:solidFill>
              <a:latin typeface="Calibri"/>
              <a:ea typeface="Calibri"/>
              <a:cs typeface="Calibri"/>
              <a:sym typeface="Calibri"/>
            </a:endParaRPr>
          </a:p>
          <a:p>
            <a:pPr marL="457200" lvl="0" indent="0" algn="l" rtl="0">
              <a:lnSpc>
                <a:spcPct val="115000"/>
              </a:lnSpc>
              <a:spcBef>
                <a:spcPts val="0"/>
              </a:spcBef>
              <a:spcAft>
                <a:spcPts val="0"/>
              </a:spcAft>
              <a:buClr>
                <a:schemeClr val="dk1"/>
              </a:buClr>
              <a:buSzPts val="1800"/>
              <a:buFont typeface="Arial"/>
              <a:buNone/>
            </a:pPr>
            <a:endParaRPr sz="1800">
              <a:solidFill>
                <a:schemeClr val="dk1"/>
              </a:solidFill>
              <a:latin typeface="Calibri"/>
              <a:ea typeface="Calibri"/>
              <a:cs typeface="Calibri"/>
              <a:sym typeface="Calibri"/>
            </a:endParaRPr>
          </a:p>
          <a:p>
            <a:pPr marL="457200" lvl="0" indent="0" algn="l" rtl="0">
              <a:lnSpc>
                <a:spcPct val="115000"/>
              </a:lnSpc>
              <a:spcBef>
                <a:spcPts val="0"/>
              </a:spcBef>
              <a:spcAft>
                <a:spcPts val="0"/>
              </a:spcAft>
              <a:buClr>
                <a:schemeClr val="dk1"/>
              </a:buClr>
              <a:buSzPts val="1800"/>
              <a:buFont typeface="Arial"/>
              <a:buNone/>
            </a:pPr>
            <a:r>
              <a:rPr lang="en" sz="1800">
                <a:solidFill>
                  <a:schemeClr val="dk1"/>
                </a:solidFill>
                <a:latin typeface="Calibri"/>
                <a:ea typeface="Calibri"/>
                <a:cs typeface="Calibri"/>
                <a:sym typeface="Calibri"/>
              </a:rPr>
              <a:t>Support open textbook publishing activity at UCT that prioritizes strategies for integrating student perspective, curriculum transformation, and sustainability.</a:t>
            </a:r>
            <a:endParaRPr sz="1800">
              <a:solidFill>
                <a:schemeClr val="dk1"/>
              </a:solidFill>
              <a:latin typeface="Calibri"/>
              <a:ea typeface="Calibri"/>
              <a:cs typeface="Calibri"/>
              <a:sym typeface="Calibri"/>
            </a:endParaRPr>
          </a:p>
          <a:p>
            <a:pPr marL="457200" lvl="0" indent="0" algn="l" rtl="0">
              <a:lnSpc>
                <a:spcPct val="115000"/>
              </a:lnSpc>
              <a:spcBef>
                <a:spcPts val="0"/>
              </a:spcBef>
              <a:spcAft>
                <a:spcPts val="0"/>
              </a:spcAft>
              <a:buClr>
                <a:schemeClr val="dk1"/>
              </a:buClr>
              <a:buSzPts val="1800"/>
              <a:buFont typeface="Arial"/>
              <a:buNone/>
            </a:pPr>
            <a:endParaRPr sz="1800">
              <a:solidFill>
                <a:schemeClr val="dk1"/>
              </a:solidFill>
              <a:latin typeface="Calibri"/>
              <a:ea typeface="Calibri"/>
              <a:cs typeface="Calibri"/>
              <a:sym typeface="Calibri"/>
            </a:endParaRPr>
          </a:p>
          <a:p>
            <a:pPr marL="457200" lvl="0" indent="0" algn="l" rtl="0">
              <a:lnSpc>
                <a:spcPct val="115000"/>
              </a:lnSpc>
              <a:spcBef>
                <a:spcPts val="0"/>
              </a:spcBef>
              <a:spcAft>
                <a:spcPts val="0"/>
              </a:spcAft>
              <a:buClr>
                <a:schemeClr val="dk1"/>
              </a:buClr>
              <a:buSzPts val="1800"/>
              <a:buFont typeface="Arial"/>
              <a:buNone/>
            </a:pPr>
            <a:r>
              <a:rPr lang="en" sz="1800">
                <a:solidFill>
                  <a:schemeClr val="dk1"/>
                </a:solidFill>
                <a:latin typeface="Calibri"/>
                <a:ea typeface="Calibri"/>
                <a:cs typeface="Calibri"/>
                <a:sym typeface="Calibri"/>
              </a:rPr>
              <a:t>Inform current textbook publishing policy-development initiatives at institutional and national levels.</a:t>
            </a:r>
            <a:endParaRPr sz="18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200"/>
              <a:buFont typeface="Calibri"/>
              <a:buNone/>
            </a:pPr>
            <a:endParaRPr/>
          </a:p>
        </p:txBody>
      </p:sp>
      <p:sp>
        <p:nvSpPr>
          <p:cNvPr id="83" name="Google Shape;83;g9b9c2c76d8_0_8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9b9c2c76d8_0_233: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0" name="Google Shape;90;g9b9c2c76d8_0_2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9b9c2c76d8_0_5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7" name="Google Shape;97;g9b9c2c76d8_0_50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9b9c2c76d8_0_5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 name="Google Shape;103;g9b9c2c76d8_0_5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a0d20facc7_1_18: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9" name="Google Shape;109;ga0d20facc7_1_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9b9c2c76d8_0_58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9b9c2c76d8_0_5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a0d20facc7_1_9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a0d20facc7_1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2" name="Google Shape;52;p1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600"/>
              </a:spcBef>
              <a:spcAft>
                <a:spcPts val="0"/>
              </a:spcAft>
              <a:buClr>
                <a:schemeClr val="dk1"/>
              </a:buClr>
              <a:buSzPts val="1400"/>
              <a:buChar char="○"/>
              <a:defRPr/>
            </a:lvl2pPr>
            <a:lvl3pPr marL="1371600" lvl="2" indent="-317500" algn="l" rtl="0">
              <a:lnSpc>
                <a:spcPct val="90000"/>
              </a:lnSpc>
              <a:spcBef>
                <a:spcPts val="1600"/>
              </a:spcBef>
              <a:spcAft>
                <a:spcPts val="0"/>
              </a:spcAft>
              <a:buClr>
                <a:schemeClr val="dk1"/>
              </a:buClr>
              <a:buSzPts val="1400"/>
              <a:buChar char="■"/>
              <a:defRPr/>
            </a:lvl3pPr>
            <a:lvl4pPr marL="1828800" lvl="3" indent="-317500" algn="l" rtl="0">
              <a:lnSpc>
                <a:spcPct val="90000"/>
              </a:lnSpc>
              <a:spcBef>
                <a:spcPts val="1600"/>
              </a:spcBef>
              <a:spcAft>
                <a:spcPts val="0"/>
              </a:spcAft>
              <a:buClr>
                <a:schemeClr val="dk1"/>
              </a:buClr>
              <a:buSzPts val="1400"/>
              <a:buChar char="●"/>
              <a:defRPr/>
            </a:lvl4pPr>
            <a:lvl5pPr marL="2286000" lvl="4" indent="-317500" algn="l" rtl="0">
              <a:lnSpc>
                <a:spcPct val="90000"/>
              </a:lnSpc>
              <a:spcBef>
                <a:spcPts val="1600"/>
              </a:spcBef>
              <a:spcAft>
                <a:spcPts val="0"/>
              </a:spcAft>
              <a:buClr>
                <a:schemeClr val="dk1"/>
              </a:buClr>
              <a:buSzPts val="1400"/>
              <a:buChar char="○"/>
              <a:defRPr/>
            </a:lvl5pPr>
            <a:lvl6pPr marL="2743200" lvl="5" indent="-317500" algn="l" rtl="0">
              <a:lnSpc>
                <a:spcPct val="90000"/>
              </a:lnSpc>
              <a:spcBef>
                <a:spcPts val="1600"/>
              </a:spcBef>
              <a:spcAft>
                <a:spcPts val="0"/>
              </a:spcAft>
              <a:buClr>
                <a:schemeClr val="dk1"/>
              </a:buClr>
              <a:buSzPts val="1400"/>
              <a:buChar char="■"/>
              <a:defRPr/>
            </a:lvl6pPr>
            <a:lvl7pPr marL="3200400" lvl="6" indent="-317500" algn="l" rtl="0">
              <a:lnSpc>
                <a:spcPct val="90000"/>
              </a:lnSpc>
              <a:spcBef>
                <a:spcPts val="1600"/>
              </a:spcBef>
              <a:spcAft>
                <a:spcPts val="0"/>
              </a:spcAft>
              <a:buClr>
                <a:schemeClr val="dk1"/>
              </a:buClr>
              <a:buSzPts val="1400"/>
              <a:buChar char="●"/>
              <a:defRPr/>
            </a:lvl7pPr>
            <a:lvl8pPr marL="3657600" lvl="7" indent="-317500" algn="l" rtl="0">
              <a:lnSpc>
                <a:spcPct val="90000"/>
              </a:lnSpc>
              <a:spcBef>
                <a:spcPts val="1600"/>
              </a:spcBef>
              <a:spcAft>
                <a:spcPts val="0"/>
              </a:spcAft>
              <a:buClr>
                <a:schemeClr val="dk1"/>
              </a:buClr>
              <a:buSzPts val="1400"/>
              <a:buChar char="○"/>
              <a:defRPr/>
            </a:lvl8pPr>
            <a:lvl9pPr marL="4114800" lvl="8" indent="-317500" algn="l" rtl="0">
              <a:lnSpc>
                <a:spcPct val="90000"/>
              </a:lnSpc>
              <a:spcBef>
                <a:spcPts val="1600"/>
              </a:spcBef>
              <a:spcAft>
                <a:spcPts val="1600"/>
              </a:spcAft>
              <a:buClr>
                <a:schemeClr val="dk1"/>
              </a:buClr>
              <a:buSzPts val="1400"/>
              <a:buChar char="■"/>
              <a:defRPr/>
            </a:lvl9pPr>
          </a:lstStyle>
          <a:p>
            <a:endParaRPr/>
          </a:p>
        </p:txBody>
      </p:sp>
      <p:sp>
        <p:nvSpPr>
          <p:cNvPr id="53" name="Google Shape;53;p1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54" name="Google Shape;54;p1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55" name="Google Shape;55;p1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56"/>
        <p:cNvGrpSpPr/>
        <p:nvPr/>
      </p:nvGrpSpPr>
      <p:grpSpPr>
        <a:xfrm>
          <a:off x="0" y="0"/>
          <a:ext cx="0" cy="0"/>
          <a:chOff x="0" y="0"/>
          <a:chExt cx="0" cy="0"/>
        </a:xfrm>
      </p:grpSpPr>
      <p:sp>
        <p:nvSpPr>
          <p:cNvPr id="57" name="Google Shape;57;p14"/>
          <p:cNvSpPr txBox="1">
            <a:spLocks noGrp="1"/>
          </p:cNvSpPr>
          <p:nvPr>
            <p:ph type="title"/>
          </p:nvPr>
        </p:nvSpPr>
        <p:spPr>
          <a:xfrm>
            <a:off x="629841" y="342900"/>
            <a:ext cx="2949000" cy="1200300"/>
          </a:xfrm>
          <a:prstGeom prst="rect">
            <a:avLst/>
          </a:prstGeom>
          <a:noFill/>
          <a:ln>
            <a:noFill/>
          </a:ln>
        </p:spPr>
        <p:txBody>
          <a:bodyPr spcFirstLastPara="1" wrap="square" lIns="68575" tIns="34275" rIns="68575" bIns="34275" anchor="b" anchorCtr="0">
            <a:noAutofit/>
          </a:bodyPr>
          <a:lstStyle>
            <a:lvl1pPr lvl="0" algn="l" rtl="0">
              <a:lnSpc>
                <a:spcPct val="90000"/>
              </a:lnSpc>
              <a:spcBef>
                <a:spcPts val="0"/>
              </a:spcBef>
              <a:spcAft>
                <a:spcPts val="0"/>
              </a:spcAft>
              <a:buClr>
                <a:schemeClr val="dk1"/>
              </a:buClr>
              <a:buSzPts val="2400"/>
              <a:buFont typeface="Calibri"/>
              <a:buNone/>
              <a:defRPr sz="24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8" name="Google Shape;58;p14"/>
          <p:cNvSpPr>
            <a:spLocks noGrp="1"/>
          </p:cNvSpPr>
          <p:nvPr>
            <p:ph type="pic" idx="2"/>
          </p:nvPr>
        </p:nvSpPr>
        <p:spPr>
          <a:xfrm>
            <a:off x="3887391" y="740569"/>
            <a:ext cx="4629300" cy="3655200"/>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40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59" name="Google Shape;59;p14"/>
          <p:cNvSpPr txBox="1">
            <a:spLocks noGrp="1"/>
          </p:cNvSpPr>
          <p:nvPr>
            <p:ph type="body" idx="1"/>
          </p:nvPr>
        </p:nvSpPr>
        <p:spPr>
          <a:xfrm>
            <a:off x="629841" y="1543050"/>
            <a:ext cx="2949000" cy="2858700"/>
          </a:xfrm>
          <a:prstGeom prst="rect">
            <a:avLst/>
          </a:prstGeom>
          <a:noFill/>
          <a:ln>
            <a:noFill/>
          </a:ln>
        </p:spPr>
        <p:txBody>
          <a:bodyPr spcFirstLastPara="1" wrap="square" lIns="68575" tIns="34275" rIns="68575" bIns="34275" anchor="t" anchorCtr="0">
            <a:noAutofit/>
          </a:bodyPr>
          <a:lstStyle>
            <a:lvl1pPr marL="457200" lvl="0" indent="-228600" algn="l" rtl="0">
              <a:lnSpc>
                <a:spcPct val="90000"/>
              </a:lnSpc>
              <a:spcBef>
                <a:spcPts val="800"/>
              </a:spcBef>
              <a:spcAft>
                <a:spcPts val="0"/>
              </a:spcAft>
              <a:buClr>
                <a:schemeClr val="dk1"/>
              </a:buClr>
              <a:buSzPts val="1200"/>
              <a:buNone/>
              <a:defRPr sz="1200"/>
            </a:lvl1pPr>
            <a:lvl2pPr marL="914400" lvl="1" indent="-228600" algn="l" rtl="0">
              <a:lnSpc>
                <a:spcPct val="90000"/>
              </a:lnSpc>
              <a:spcBef>
                <a:spcPts val="1600"/>
              </a:spcBef>
              <a:spcAft>
                <a:spcPts val="0"/>
              </a:spcAft>
              <a:buClr>
                <a:schemeClr val="dk1"/>
              </a:buClr>
              <a:buSzPts val="1100"/>
              <a:buNone/>
              <a:defRPr sz="1100"/>
            </a:lvl2pPr>
            <a:lvl3pPr marL="1371600" lvl="2" indent="-228600" algn="l" rtl="0">
              <a:lnSpc>
                <a:spcPct val="90000"/>
              </a:lnSpc>
              <a:spcBef>
                <a:spcPts val="1600"/>
              </a:spcBef>
              <a:spcAft>
                <a:spcPts val="0"/>
              </a:spcAft>
              <a:buClr>
                <a:schemeClr val="dk1"/>
              </a:buClr>
              <a:buSzPts val="900"/>
              <a:buNone/>
              <a:defRPr sz="900"/>
            </a:lvl3pPr>
            <a:lvl4pPr marL="1828800" lvl="3" indent="-228600" algn="l" rtl="0">
              <a:lnSpc>
                <a:spcPct val="90000"/>
              </a:lnSpc>
              <a:spcBef>
                <a:spcPts val="1600"/>
              </a:spcBef>
              <a:spcAft>
                <a:spcPts val="0"/>
              </a:spcAft>
              <a:buClr>
                <a:schemeClr val="dk1"/>
              </a:buClr>
              <a:buSzPts val="800"/>
              <a:buNone/>
              <a:defRPr sz="800"/>
            </a:lvl4pPr>
            <a:lvl5pPr marL="2286000" lvl="4" indent="-228600" algn="l" rtl="0">
              <a:lnSpc>
                <a:spcPct val="90000"/>
              </a:lnSpc>
              <a:spcBef>
                <a:spcPts val="1600"/>
              </a:spcBef>
              <a:spcAft>
                <a:spcPts val="0"/>
              </a:spcAft>
              <a:buClr>
                <a:schemeClr val="dk1"/>
              </a:buClr>
              <a:buSzPts val="800"/>
              <a:buNone/>
              <a:defRPr sz="800"/>
            </a:lvl5pPr>
            <a:lvl6pPr marL="2743200" lvl="5" indent="-228600" algn="l" rtl="0">
              <a:lnSpc>
                <a:spcPct val="90000"/>
              </a:lnSpc>
              <a:spcBef>
                <a:spcPts val="1600"/>
              </a:spcBef>
              <a:spcAft>
                <a:spcPts val="0"/>
              </a:spcAft>
              <a:buClr>
                <a:schemeClr val="dk1"/>
              </a:buClr>
              <a:buSzPts val="800"/>
              <a:buNone/>
              <a:defRPr sz="800"/>
            </a:lvl6pPr>
            <a:lvl7pPr marL="3200400" lvl="6" indent="-228600" algn="l" rtl="0">
              <a:lnSpc>
                <a:spcPct val="90000"/>
              </a:lnSpc>
              <a:spcBef>
                <a:spcPts val="1600"/>
              </a:spcBef>
              <a:spcAft>
                <a:spcPts val="0"/>
              </a:spcAft>
              <a:buClr>
                <a:schemeClr val="dk1"/>
              </a:buClr>
              <a:buSzPts val="800"/>
              <a:buNone/>
              <a:defRPr sz="800"/>
            </a:lvl7pPr>
            <a:lvl8pPr marL="3657600" lvl="7" indent="-228600" algn="l" rtl="0">
              <a:lnSpc>
                <a:spcPct val="90000"/>
              </a:lnSpc>
              <a:spcBef>
                <a:spcPts val="1600"/>
              </a:spcBef>
              <a:spcAft>
                <a:spcPts val="0"/>
              </a:spcAft>
              <a:buClr>
                <a:schemeClr val="dk1"/>
              </a:buClr>
              <a:buSzPts val="800"/>
              <a:buNone/>
              <a:defRPr sz="800"/>
            </a:lvl8pPr>
            <a:lvl9pPr marL="4114800" lvl="8" indent="-228600" algn="l" rtl="0">
              <a:lnSpc>
                <a:spcPct val="90000"/>
              </a:lnSpc>
              <a:spcBef>
                <a:spcPts val="1600"/>
              </a:spcBef>
              <a:spcAft>
                <a:spcPts val="1600"/>
              </a:spcAft>
              <a:buClr>
                <a:schemeClr val="dk1"/>
              </a:buClr>
              <a:buSzPts val="800"/>
              <a:buNone/>
              <a:defRPr sz="800"/>
            </a:lvl9pPr>
          </a:lstStyle>
          <a:p>
            <a:endParaRPr/>
          </a:p>
        </p:txBody>
      </p:sp>
      <p:sp>
        <p:nvSpPr>
          <p:cNvPr id="60" name="Google Shape;60;p1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61" name="Google Shape;61;p1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62" name="Google Shape;62;p1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3.xml"/><Relationship Id="rId5" Type="http://schemas.openxmlformats.org/officeDocument/2006/relationships/hyperlink" Target="https://www.ortho.capetown/primary-care-orthopaedics" TargetMode="External"/><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13.xml"/><Relationship Id="rId5" Type="http://schemas.openxmlformats.org/officeDocument/2006/relationships/hyperlink" Target="https://open.uct.ac.za/handle/11427/28312" TargetMode="Externa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11.xml"/><Relationship Id="rId6" Type="http://schemas.openxmlformats.org/officeDocument/2006/relationships/image" Target="../media/image3.jpg"/><Relationship Id="rId5" Type="http://schemas.openxmlformats.org/officeDocument/2006/relationships/image" Target="../media/image20.png"/><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hyperlink" Target="http://www.dot4d.uct.ac.za/" TargetMode="Externa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hyperlink" Target="https://open.uct.ac.za/handle/11427/31887"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5"/>
          <p:cNvSpPr txBox="1">
            <a:spLocks noGrp="1"/>
          </p:cNvSpPr>
          <p:nvPr>
            <p:ph type="ctrTitle"/>
          </p:nvPr>
        </p:nvSpPr>
        <p:spPr>
          <a:xfrm>
            <a:off x="311700" y="1049375"/>
            <a:ext cx="8520600" cy="1462200"/>
          </a:xfrm>
          <a:prstGeom prst="rect">
            <a:avLst/>
          </a:prstGeom>
        </p:spPr>
        <p:txBody>
          <a:bodyPr spcFirstLastPara="1" wrap="square" lIns="91425" tIns="91425" rIns="91425" bIns="91425" anchor="b" anchorCtr="0">
            <a:noAutofit/>
          </a:bodyPr>
          <a:lstStyle/>
          <a:p>
            <a:pPr marL="0" lvl="0" indent="0" algn="l" rtl="0">
              <a:lnSpc>
                <a:spcPct val="115000"/>
              </a:lnSpc>
              <a:spcBef>
                <a:spcPts val="0"/>
              </a:spcBef>
              <a:spcAft>
                <a:spcPts val="0"/>
              </a:spcAft>
              <a:buNone/>
            </a:pPr>
            <a:r>
              <a:rPr lang="en" sz="3600" b="1">
                <a:solidFill>
                  <a:srgbClr val="000000"/>
                </a:solidFill>
              </a:rPr>
              <a:t>Open Textbooks </a:t>
            </a:r>
            <a:endParaRPr sz="3600" b="1">
              <a:solidFill>
                <a:srgbClr val="000000"/>
              </a:solidFill>
            </a:endParaRPr>
          </a:p>
          <a:p>
            <a:pPr marL="0" lvl="0" indent="0" algn="l" rtl="0">
              <a:lnSpc>
                <a:spcPct val="115000"/>
              </a:lnSpc>
              <a:spcBef>
                <a:spcPts val="0"/>
              </a:spcBef>
              <a:spcAft>
                <a:spcPts val="0"/>
              </a:spcAft>
              <a:buNone/>
            </a:pPr>
            <a:r>
              <a:rPr lang="en" sz="1800" b="1">
                <a:solidFill>
                  <a:srgbClr val="000000"/>
                </a:solidFill>
              </a:rPr>
              <a:t>Towards a Sustainable Model for South African Universities</a:t>
            </a:r>
            <a:endParaRPr sz="1800" b="1">
              <a:solidFill>
                <a:srgbClr val="000000"/>
              </a:solidFill>
            </a:endParaRPr>
          </a:p>
        </p:txBody>
      </p:sp>
      <p:sp>
        <p:nvSpPr>
          <p:cNvPr id="68" name="Google Shape;68;p15"/>
          <p:cNvSpPr txBox="1">
            <a:spLocks noGrp="1"/>
          </p:cNvSpPr>
          <p:nvPr>
            <p:ph type="subTitle" idx="1"/>
          </p:nvPr>
        </p:nvSpPr>
        <p:spPr>
          <a:xfrm>
            <a:off x="299425" y="2571750"/>
            <a:ext cx="8520600" cy="7926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400">
                <a:solidFill>
                  <a:schemeClr val="dk1"/>
                </a:solidFill>
                <a:latin typeface="Calibri"/>
                <a:ea typeface="Calibri"/>
                <a:cs typeface="Calibri"/>
                <a:sym typeface="Calibri"/>
              </a:rPr>
              <a:t>By Glenda Cox, Bianca Masuku &amp; Michelle Willmers </a:t>
            </a:r>
            <a:endParaRPr sz="1400">
              <a:solidFill>
                <a:schemeClr val="dk1"/>
              </a:solidFill>
              <a:latin typeface="Calibri"/>
              <a:ea typeface="Calibri"/>
              <a:cs typeface="Calibri"/>
              <a:sym typeface="Calibri"/>
            </a:endParaRPr>
          </a:p>
          <a:p>
            <a:pPr marL="0" lvl="0" indent="0" algn="l" rtl="0">
              <a:lnSpc>
                <a:spcPct val="115000"/>
              </a:lnSpc>
              <a:spcBef>
                <a:spcPts val="1000"/>
              </a:spcBef>
              <a:spcAft>
                <a:spcPts val="0"/>
              </a:spcAft>
              <a:buNone/>
            </a:pPr>
            <a:r>
              <a:rPr lang="en" sz="1400">
                <a:solidFill>
                  <a:schemeClr val="dk1"/>
                </a:solidFill>
                <a:latin typeface="Calibri"/>
                <a:ea typeface="Calibri"/>
                <a:cs typeface="Calibri"/>
                <a:sym typeface="Calibri"/>
              </a:rPr>
              <a:t>Digital Open Textbooks for Development project, Centre for Innovation in Learning and Teaching, </a:t>
            </a:r>
            <a:endParaRPr sz="14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 sz="1400">
                <a:solidFill>
                  <a:schemeClr val="dk1"/>
                </a:solidFill>
                <a:latin typeface="Calibri"/>
                <a:ea typeface="Calibri"/>
                <a:cs typeface="Calibri"/>
                <a:sym typeface="Calibri"/>
              </a:rPr>
              <a:t>University of Cape Town</a:t>
            </a:r>
            <a:endParaRPr sz="1400"/>
          </a:p>
        </p:txBody>
      </p:sp>
      <p:sp>
        <p:nvSpPr>
          <p:cNvPr id="69" name="Google Shape;69;p15"/>
          <p:cNvSpPr txBox="1"/>
          <p:nvPr/>
        </p:nvSpPr>
        <p:spPr>
          <a:xfrm>
            <a:off x="354025" y="177775"/>
            <a:ext cx="8411400" cy="566700"/>
          </a:xfrm>
          <a:prstGeom prst="rect">
            <a:avLst/>
          </a:prstGeom>
          <a:solidFill>
            <a:srgbClr val="FF9900"/>
          </a:solidFill>
          <a:ln>
            <a:noFill/>
          </a:ln>
        </p:spPr>
        <p:txBody>
          <a:bodyPr spcFirstLastPara="1" wrap="square" lIns="91425" tIns="91425" rIns="91425" bIns="91425" anchor="t" anchorCtr="0">
            <a:noAutofit/>
          </a:bodyPr>
          <a:lstStyle/>
          <a:p>
            <a:pPr marL="0" lvl="0" indent="0" algn="l" rtl="0">
              <a:spcBef>
                <a:spcPts val="1000"/>
              </a:spcBef>
              <a:spcAft>
                <a:spcPts val="0"/>
              </a:spcAft>
              <a:buNone/>
            </a:pPr>
            <a:r>
              <a:rPr lang="en" b="1" i="1">
                <a:solidFill>
                  <a:srgbClr val="FFFFFF"/>
                </a:solidFill>
              </a:rPr>
              <a:t>NMMU OpenEdColloquium20 Webinar series</a:t>
            </a:r>
            <a:endParaRPr b="1" i="1">
              <a:solidFill>
                <a:srgbClr val="FFFFFF"/>
              </a:solidFill>
            </a:endParaRPr>
          </a:p>
        </p:txBody>
      </p:sp>
      <p:pic>
        <p:nvPicPr>
          <p:cNvPr id="70" name="Google Shape;70;p15"/>
          <p:cNvPicPr preferRelativeResize="0"/>
          <p:nvPr/>
        </p:nvPicPr>
        <p:blipFill>
          <a:blip r:embed="rId3">
            <a:alphaModFix/>
          </a:blip>
          <a:stretch>
            <a:fillRect/>
          </a:stretch>
        </p:blipFill>
        <p:spPr>
          <a:xfrm>
            <a:off x="354032" y="4157700"/>
            <a:ext cx="782169" cy="792600"/>
          </a:xfrm>
          <a:prstGeom prst="rect">
            <a:avLst/>
          </a:prstGeom>
          <a:noFill/>
          <a:ln>
            <a:noFill/>
          </a:ln>
        </p:spPr>
      </p:pic>
      <p:pic>
        <p:nvPicPr>
          <p:cNvPr id="71" name="Google Shape;71;p15"/>
          <p:cNvPicPr preferRelativeResize="0"/>
          <p:nvPr/>
        </p:nvPicPr>
        <p:blipFill>
          <a:blip r:embed="rId4">
            <a:alphaModFix/>
          </a:blip>
          <a:stretch>
            <a:fillRect/>
          </a:stretch>
        </p:blipFill>
        <p:spPr>
          <a:xfrm>
            <a:off x="1397708" y="4157696"/>
            <a:ext cx="1773605" cy="792600"/>
          </a:xfrm>
          <a:prstGeom prst="rect">
            <a:avLst/>
          </a:prstGeom>
          <a:noFill/>
          <a:ln>
            <a:noFill/>
          </a:ln>
        </p:spPr>
      </p:pic>
      <p:pic>
        <p:nvPicPr>
          <p:cNvPr id="72" name="Google Shape;72;p15"/>
          <p:cNvPicPr preferRelativeResize="0"/>
          <p:nvPr/>
        </p:nvPicPr>
        <p:blipFill>
          <a:blip r:embed="rId5">
            <a:alphaModFix/>
          </a:blip>
          <a:stretch>
            <a:fillRect/>
          </a:stretch>
        </p:blipFill>
        <p:spPr>
          <a:xfrm>
            <a:off x="3439325" y="4093300"/>
            <a:ext cx="2259073" cy="9214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4"/>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endParaRPr/>
          </a:p>
        </p:txBody>
      </p:sp>
      <p:sp>
        <p:nvSpPr>
          <p:cNvPr id="150" name="Google Shape;150;p24"/>
          <p:cNvSpPr txBox="1"/>
          <p:nvPr/>
        </p:nvSpPr>
        <p:spPr>
          <a:xfrm>
            <a:off x="0" y="-44375"/>
            <a:ext cx="9191100" cy="5143500"/>
          </a:xfrm>
          <a:prstGeom prst="rect">
            <a:avLst/>
          </a:prstGeom>
          <a:solidFill>
            <a:srgbClr val="FF9900"/>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1" name="Google Shape;151;p24"/>
          <p:cNvSpPr txBox="1">
            <a:spLocks noGrp="1"/>
          </p:cNvSpPr>
          <p:nvPr>
            <p:ph type="body" idx="1"/>
          </p:nvPr>
        </p:nvSpPr>
        <p:spPr>
          <a:xfrm>
            <a:off x="628650" y="1369219"/>
            <a:ext cx="7886700" cy="3263400"/>
          </a:xfrm>
          <a:prstGeom prst="rect">
            <a:avLst/>
          </a:prstGeom>
        </p:spPr>
        <p:txBody>
          <a:bodyPr spcFirstLastPara="1" wrap="square" lIns="68575" tIns="34275" rIns="68575" bIns="34275" anchor="t" anchorCtr="0">
            <a:noAutofit/>
          </a:bodyPr>
          <a:lstStyle/>
          <a:p>
            <a:pPr marL="0" lvl="0" indent="0" algn="l" rtl="0">
              <a:spcBef>
                <a:spcPts val="800"/>
              </a:spcBef>
              <a:spcAft>
                <a:spcPts val="1600"/>
              </a:spcAft>
              <a:buNone/>
            </a:pPr>
            <a:r>
              <a:rPr lang="en" sz="4800">
                <a:solidFill>
                  <a:srgbClr val="FFFFFF"/>
                </a:solidFill>
              </a:rPr>
              <a:t>CASES</a:t>
            </a:r>
            <a:endParaRPr sz="4800">
              <a:solidFill>
                <a:srgbClr val="FFFFFF"/>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25"/>
          <p:cNvSpPr txBox="1">
            <a:spLocks noGrp="1"/>
          </p:cNvSpPr>
          <p:nvPr>
            <p:ph type="title"/>
          </p:nvPr>
        </p:nvSpPr>
        <p:spPr>
          <a:xfrm>
            <a:off x="338650" y="-170381"/>
            <a:ext cx="7886700" cy="9942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rgbClr val="FF9900"/>
              </a:buClr>
              <a:buSzPts val="2400"/>
              <a:buFont typeface="Calibri"/>
              <a:buNone/>
            </a:pPr>
            <a:r>
              <a:rPr lang="en" sz="3000" b="1">
                <a:solidFill>
                  <a:srgbClr val="FF9900"/>
                </a:solidFill>
              </a:rPr>
              <a:t>DOT4D grantees</a:t>
            </a:r>
            <a:endParaRPr sz="3000" b="1">
              <a:solidFill>
                <a:srgbClr val="FF9900"/>
              </a:solidFill>
            </a:endParaRPr>
          </a:p>
        </p:txBody>
      </p:sp>
      <p:pic>
        <p:nvPicPr>
          <p:cNvPr id="158" name="Google Shape;158;p25"/>
          <p:cNvPicPr preferRelativeResize="0"/>
          <p:nvPr/>
        </p:nvPicPr>
        <p:blipFill rotWithShape="1">
          <a:blip r:embed="rId3">
            <a:alphaModFix/>
          </a:blip>
          <a:srcRect/>
          <a:stretch/>
        </p:blipFill>
        <p:spPr>
          <a:xfrm>
            <a:off x="338644" y="641194"/>
            <a:ext cx="8584519" cy="4330857"/>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26"/>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 sz="3000" b="1"/>
              <a:t>Drivers and social justice imperatives</a:t>
            </a:r>
            <a:endParaRPr sz="3000" b="1"/>
          </a:p>
        </p:txBody>
      </p:sp>
      <p:sp>
        <p:nvSpPr>
          <p:cNvPr id="164" name="Google Shape;164;p26"/>
          <p:cNvSpPr txBox="1">
            <a:spLocks noGrp="1"/>
          </p:cNvSpPr>
          <p:nvPr>
            <p:ph type="body" idx="1"/>
          </p:nvPr>
        </p:nvSpPr>
        <p:spPr>
          <a:xfrm>
            <a:off x="678025" y="1369219"/>
            <a:ext cx="7886700" cy="3263400"/>
          </a:xfrm>
          <a:prstGeom prst="rect">
            <a:avLst/>
          </a:prstGeom>
        </p:spPr>
        <p:txBody>
          <a:bodyPr spcFirstLastPara="1" wrap="square" lIns="68575" tIns="34275" rIns="68575" bIns="34275" anchor="t" anchorCtr="0">
            <a:noAutofit/>
          </a:bodyPr>
          <a:lstStyle/>
          <a:p>
            <a:pPr marL="0" lvl="0" indent="0" algn="l" rtl="0">
              <a:spcBef>
                <a:spcPts val="800"/>
              </a:spcBef>
              <a:spcAft>
                <a:spcPts val="0"/>
              </a:spcAft>
              <a:buNone/>
            </a:pPr>
            <a:r>
              <a:rPr lang="en">
                <a:solidFill>
                  <a:srgbClr val="000000"/>
                </a:solidFill>
              </a:rPr>
              <a:t>Pedagogical change </a:t>
            </a:r>
            <a:endParaRPr>
              <a:solidFill>
                <a:srgbClr val="000000"/>
              </a:solidFill>
            </a:endParaRPr>
          </a:p>
          <a:p>
            <a:pPr marL="0" lvl="0" indent="0" algn="l" rtl="0">
              <a:spcBef>
                <a:spcPts val="1600"/>
              </a:spcBef>
              <a:spcAft>
                <a:spcPts val="0"/>
              </a:spcAft>
              <a:buNone/>
            </a:pPr>
            <a:r>
              <a:rPr lang="en">
                <a:solidFill>
                  <a:srgbClr val="000000"/>
                </a:solidFill>
              </a:rPr>
              <a:t>Collaboration and curriculum transformation </a:t>
            </a:r>
            <a:endParaRPr>
              <a:solidFill>
                <a:srgbClr val="000000"/>
              </a:solidFill>
            </a:endParaRPr>
          </a:p>
          <a:p>
            <a:pPr marL="0" lvl="0" indent="0" algn="l" rtl="0">
              <a:spcBef>
                <a:spcPts val="1600"/>
              </a:spcBef>
              <a:spcAft>
                <a:spcPts val="0"/>
              </a:spcAft>
              <a:buNone/>
            </a:pPr>
            <a:r>
              <a:rPr lang="en">
                <a:solidFill>
                  <a:srgbClr val="000000"/>
                </a:solidFill>
              </a:rPr>
              <a:t>Cost </a:t>
            </a:r>
            <a:endParaRPr>
              <a:solidFill>
                <a:srgbClr val="000000"/>
              </a:solidFill>
            </a:endParaRPr>
          </a:p>
          <a:p>
            <a:pPr marL="0" lvl="0" indent="0" algn="l" rtl="0">
              <a:spcBef>
                <a:spcPts val="1600"/>
              </a:spcBef>
              <a:spcAft>
                <a:spcPts val="1600"/>
              </a:spcAft>
              <a:buNone/>
            </a:pPr>
            <a:r>
              <a:rPr lang="en">
                <a:solidFill>
                  <a:srgbClr val="000000"/>
                </a:solidFill>
              </a:rPr>
              <a:t>Accessibility and multilingualism </a:t>
            </a:r>
            <a:endParaRPr>
              <a:solidFill>
                <a:srgbClr val="0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7"/>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endParaRPr/>
          </a:p>
        </p:txBody>
      </p:sp>
      <p:sp>
        <p:nvSpPr>
          <p:cNvPr id="170" name="Google Shape;170;p27"/>
          <p:cNvSpPr txBox="1"/>
          <p:nvPr/>
        </p:nvSpPr>
        <p:spPr>
          <a:xfrm>
            <a:off x="0" y="-44375"/>
            <a:ext cx="9191100" cy="5143500"/>
          </a:xfrm>
          <a:prstGeom prst="rect">
            <a:avLst/>
          </a:prstGeom>
          <a:solidFill>
            <a:srgbClr val="FCE5CD"/>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1" name="Google Shape;171;p27"/>
          <p:cNvSpPr txBox="1">
            <a:spLocks noGrp="1"/>
          </p:cNvSpPr>
          <p:nvPr>
            <p:ph type="body" idx="1"/>
          </p:nvPr>
        </p:nvSpPr>
        <p:spPr>
          <a:xfrm>
            <a:off x="628650" y="1369219"/>
            <a:ext cx="7886700" cy="3263400"/>
          </a:xfrm>
          <a:prstGeom prst="rect">
            <a:avLst/>
          </a:prstGeom>
        </p:spPr>
        <p:txBody>
          <a:bodyPr spcFirstLastPara="1" wrap="square" lIns="68575" tIns="34275" rIns="68575" bIns="34275" anchor="t" anchorCtr="0">
            <a:noAutofit/>
          </a:bodyPr>
          <a:lstStyle/>
          <a:p>
            <a:pPr marL="0" lvl="0" indent="0" algn="l" rtl="0">
              <a:spcBef>
                <a:spcPts val="800"/>
              </a:spcBef>
              <a:spcAft>
                <a:spcPts val="0"/>
              </a:spcAft>
              <a:buNone/>
            </a:pPr>
            <a:r>
              <a:rPr lang="en">
                <a:solidFill>
                  <a:srgbClr val="000000"/>
                </a:solidFill>
              </a:rPr>
              <a:t>Driver:</a:t>
            </a:r>
            <a:endParaRPr>
              <a:solidFill>
                <a:srgbClr val="000000"/>
              </a:solidFill>
            </a:endParaRPr>
          </a:p>
          <a:p>
            <a:pPr marL="0" lvl="0" indent="0" algn="l" rtl="0">
              <a:spcBef>
                <a:spcPts val="1600"/>
              </a:spcBef>
              <a:spcAft>
                <a:spcPts val="1600"/>
              </a:spcAft>
              <a:buNone/>
            </a:pPr>
            <a:r>
              <a:rPr lang="en" sz="3000" b="1">
                <a:solidFill>
                  <a:srgbClr val="000000"/>
                </a:solidFill>
              </a:rPr>
              <a:t>Pedagogical change</a:t>
            </a:r>
            <a:endParaRPr sz="3000" b="1">
              <a:solidFill>
                <a:srgbClr val="00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5"/>
        <p:cNvGrpSpPr/>
        <p:nvPr/>
      </p:nvGrpSpPr>
      <p:grpSpPr>
        <a:xfrm>
          <a:off x="0" y="0"/>
          <a:ext cx="0" cy="0"/>
          <a:chOff x="0" y="0"/>
          <a:chExt cx="0" cy="0"/>
        </a:xfrm>
      </p:grpSpPr>
      <p:sp>
        <p:nvSpPr>
          <p:cNvPr id="176" name="Google Shape;176;p28"/>
          <p:cNvSpPr txBox="1">
            <a:spLocks noGrp="1"/>
          </p:cNvSpPr>
          <p:nvPr>
            <p:ph type="title"/>
          </p:nvPr>
        </p:nvSpPr>
        <p:spPr>
          <a:xfrm>
            <a:off x="211575" y="272775"/>
            <a:ext cx="2908800" cy="436500"/>
          </a:xfrm>
          <a:prstGeom prst="rect">
            <a:avLst/>
          </a:prstGeom>
          <a:noFill/>
          <a:ln>
            <a:noFill/>
          </a:ln>
        </p:spPr>
        <p:txBody>
          <a:bodyPr spcFirstLastPara="1" wrap="square" lIns="68575" tIns="34275" rIns="68575" bIns="34275" anchor="b" anchorCtr="0">
            <a:noAutofit/>
          </a:bodyPr>
          <a:lstStyle/>
          <a:p>
            <a:pPr marL="0" lvl="0" indent="0" algn="ctr" rtl="0">
              <a:lnSpc>
                <a:spcPct val="90000"/>
              </a:lnSpc>
              <a:spcBef>
                <a:spcPts val="0"/>
              </a:spcBef>
              <a:spcAft>
                <a:spcPts val="0"/>
              </a:spcAft>
              <a:buClr>
                <a:schemeClr val="dk1"/>
              </a:buClr>
              <a:buSzPts val="2400"/>
              <a:buFont typeface="Calibri"/>
              <a:buNone/>
            </a:pPr>
            <a:r>
              <a:rPr lang="en" sz="1800" b="1"/>
              <a:t>School of Architecture, Planning and Geomatics</a:t>
            </a:r>
            <a:endParaRPr sz="1800" b="1"/>
          </a:p>
        </p:txBody>
      </p:sp>
      <p:pic>
        <p:nvPicPr>
          <p:cNvPr id="177" name="Google Shape;177;p28"/>
          <p:cNvPicPr preferRelativeResize="0">
            <a:picLocks noGrp="1"/>
          </p:cNvPicPr>
          <p:nvPr>
            <p:ph type="pic" idx="2"/>
          </p:nvPr>
        </p:nvPicPr>
        <p:blipFill rotWithShape="1">
          <a:blip r:embed="rId3">
            <a:alphaModFix/>
          </a:blip>
          <a:srcRect l="4495" r="4495"/>
          <a:stretch/>
        </p:blipFill>
        <p:spPr>
          <a:xfrm>
            <a:off x="3501094" y="196575"/>
            <a:ext cx="5548200" cy="4380900"/>
          </a:xfrm>
          <a:prstGeom prst="rect">
            <a:avLst/>
          </a:prstGeom>
          <a:noFill/>
          <a:ln w="38100" cap="flat" cmpd="sng">
            <a:solidFill>
              <a:srgbClr val="000000"/>
            </a:solidFill>
            <a:prstDash val="solid"/>
            <a:round/>
            <a:headEnd type="none" w="sm" len="sm"/>
            <a:tailEnd type="none" w="sm" len="sm"/>
          </a:ln>
        </p:spPr>
      </p:pic>
      <p:sp>
        <p:nvSpPr>
          <p:cNvPr id="178" name="Google Shape;178;p28"/>
          <p:cNvSpPr txBox="1">
            <a:spLocks noGrp="1"/>
          </p:cNvSpPr>
          <p:nvPr>
            <p:ph type="body" idx="1"/>
          </p:nvPr>
        </p:nvSpPr>
        <p:spPr>
          <a:xfrm>
            <a:off x="191475" y="2743200"/>
            <a:ext cx="2949000" cy="2032800"/>
          </a:xfrm>
          <a:prstGeom prst="rect">
            <a:avLst/>
          </a:prstGeom>
          <a:noFill/>
          <a:ln>
            <a:noFill/>
          </a:ln>
        </p:spPr>
        <p:txBody>
          <a:bodyPr spcFirstLastPara="1" wrap="square" lIns="68575" tIns="34275" rIns="68575" bIns="34275" anchor="t" anchorCtr="0">
            <a:noAutofit/>
          </a:bodyPr>
          <a:lstStyle/>
          <a:p>
            <a:pPr marL="0" lvl="0" indent="0" algn="l" rtl="0">
              <a:lnSpc>
                <a:spcPct val="90000"/>
              </a:lnSpc>
              <a:spcBef>
                <a:spcPts val="800"/>
              </a:spcBef>
              <a:spcAft>
                <a:spcPts val="0"/>
              </a:spcAft>
              <a:buClr>
                <a:srgbClr val="000000"/>
              </a:buClr>
              <a:buSzPts val="2400"/>
              <a:buNone/>
            </a:pPr>
            <a:endParaRPr sz="1800" i="1">
              <a:solidFill>
                <a:srgbClr val="000000"/>
              </a:solidFill>
              <a:latin typeface="Caveat"/>
              <a:ea typeface="Caveat"/>
              <a:cs typeface="Caveat"/>
              <a:sym typeface="Caveat"/>
            </a:endParaRPr>
          </a:p>
          <a:p>
            <a:pPr marL="0" lvl="0" indent="0" algn="l" rtl="0">
              <a:lnSpc>
                <a:spcPct val="90000"/>
              </a:lnSpc>
              <a:spcBef>
                <a:spcPts val="800"/>
              </a:spcBef>
              <a:spcAft>
                <a:spcPts val="0"/>
              </a:spcAft>
              <a:buClr>
                <a:srgbClr val="000000"/>
              </a:buClr>
              <a:buSzPts val="2400"/>
              <a:buNone/>
            </a:pPr>
            <a:r>
              <a:rPr lang="en" sz="1400" b="1" i="1">
                <a:solidFill>
                  <a:srgbClr val="000000"/>
                </a:solidFill>
              </a:rPr>
              <a:t>“It’s making me think more critically around my teaching. Putting me in a position to challenge my teaching and to really ask the difficult questions and try and actually deal with them”</a:t>
            </a:r>
            <a:endParaRPr sz="2100" b="1" i="1">
              <a:solidFill>
                <a:srgbClr val="000000"/>
              </a:solidFill>
              <a:latin typeface="Caveat"/>
              <a:ea typeface="Caveat"/>
              <a:cs typeface="Caveat"/>
              <a:sym typeface="Caveat"/>
            </a:endParaRPr>
          </a:p>
          <a:p>
            <a:pPr marL="0" lvl="0" indent="0" algn="l" rtl="0">
              <a:lnSpc>
                <a:spcPct val="90000"/>
              </a:lnSpc>
              <a:spcBef>
                <a:spcPts val="800"/>
              </a:spcBef>
              <a:spcAft>
                <a:spcPts val="0"/>
              </a:spcAft>
              <a:buClr>
                <a:schemeClr val="dk1"/>
              </a:buClr>
              <a:buSzPts val="2400"/>
              <a:buNone/>
            </a:pPr>
            <a:endParaRPr sz="2400" i="1">
              <a:solidFill>
                <a:srgbClr val="000000"/>
              </a:solidFill>
              <a:latin typeface="Arial"/>
              <a:ea typeface="Arial"/>
              <a:cs typeface="Arial"/>
              <a:sym typeface="Arial"/>
            </a:endParaRPr>
          </a:p>
          <a:p>
            <a:pPr marL="0" lvl="0" indent="0" algn="l" rtl="0">
              <a:lnSpc>
                <a:spcPct val="90000"/>
              </a:lnSpc>
              <a:spcBef>
                <a:spcPts val="800"/>
              </a:spcBef>
              <a:spcAft>
                <a:spcPts val="0"/>
              </a:spcAft>
              <a:buClr>
                <a:schemeClr val="dk1"/>
              </a:buClr>
              <a:buSzPts val="2400"/>
              <a:buNone/>
            </a:pPr>
            <a:endParaRPr sz="2400" i="1">
              <a:solidFill>
                <a:srgbClr val="000000"/>
              </a:solidFill>
              <a:latin typeface="Arial"/>
              <a:ea typeface="Arial"/>
              <a:cs typeface="Arial"/>
              <a:sym typeface="Arial"/>
            </a:endParaRPr>
          </a:p>
          <a:p>
            <a:pPr marL="0" lvl="0" indent="0" algn="l" rtl="0">
              <a:lnSpc>
                <a:spcPct val="90000"/>
              </a:lnSpc>
              <a:spcBef>
                <a:spcPts val="800"/>
              </a:spcBef>
              <a:spcAft>
                <a:spcPts val="1600"/>
              </a:spcAft>
              <a:buClr>
                <a:schemeClr val="dk1"/>
              </a:buClr>
              <a:buSzPts val="1200"/>
              <a:buNone/>
            </a:pPr>
            <a:endParaRPr/>
          </a:p>
        </p:txBody>
      </p:sp>
      <p:pic>
        <p:nvPicPr>
          <p:cNvPr id="179" name="Google Shape;179;p28"/>
          <p:cNvPicPr preferRelativeResize="0"/>
          <p:nvPr/>
        </p:nvPicPr>
        <p:blipFill>
          <a:blip r:embed="rId4">
            <a:alphaModFix/>
          </a:blip>
          <a:stretch>
            <a:fillRect/>
          </a:stretch>
        </p:blipFill>
        <p:spPr>
          <a:xfrm>
            <a:off x="321213" y="987101"/>
            <a:ext cx="1478287" cy="1478287"/>
          </a:xfrm>
          <a:prstGeom prst="rect">
            <a:avLst/>
          </a:prstGeom>
          <a:noFill/>
          <a:ln>
            <a:noFill/>
          </a:ln>
        </p:spPr>
      </p:pic>
      <p:sp>
        <p:nvSpPr>
          <p:cNvPr id="180" name="Google Shape;180;p28"/>
          <p:cNvSpPr txBox="1"/>
          <p:nvPr/>
        </p:nvSpPr>
        <p:spPr>
          <a:xfrm>
            <a:off x="1891169" y="1084019"/>
            <a:ext cx="1141200" cy="1305300"/>
          </a:xfrm>
          <a:prstGeom prst="rect">
            <a:avLst/>
          </a:prstGeom>
          <a:noFill/>
          <a:ln>
            <a:noFill/>
          </a:ln>
        </p:spPr>
        <p:txBody>
          <a:bodyPr spcFirstLastPara="1" wrap="square" lIns="68575" tIns="68575" rIns="68575" bIns="68575" anchor="t" anchorCtr="0">
            <a:noAutofit/>
          </a:bodyPr>
          <a:lstStyle/>
          <a:p>
            <a:pPr marL="0" lvl="0" indent="0" algn="l" rtl="0">
              <a:spcBef>
                <a:spcPts val="0"/>
              </a:spcBef>
              <a:spcAft>
                <a:spcPts val="0"/>
              </a:spcAft>
              <a:buClr>
                <a:schemeClr val="dk1"/>
              </a:buClr>
              <a:buSzPts val="800"/>
              <a:buFont typeface="Arial"/>
              <a:buNone/>
            </a:pPr>
            <a:r>
              <a:rPr lang="en" sz="1400" b="1">
                <a:solidFill>
                  <a:schemeClr val="dk1"/>
                </a:solidFill>
                <a:latin typeface="Calibri"/>
                <a:ea typeface="Calibri"/>
                <a:cs typeface="Calibri"/>
                <a:sym typeface="Calibri"/>
              </a:rPr>
              <a:t>Architecture of the Modern Movement in the Global South</a:t>
            </a:r>
            <a:endParaRPr sz="1400" b="1">
              <a:latin typeface="Calibri"/>
              <a:ea typeface="Calibri"/>
              <a:cs typeface="Calibri"/>
              <a:sym typeface="Calibri"/>
            </a:endParaRPr>
          </a:p>
        </p:txBody>
      </p:sp>
      <p:sp>
        <p:nvSpPr>
          <p:cNvPr id="181" name="Google Shape;181;p28"/>
          <p:cNvSpPr txBox="1"/>
          <p:nvPr/>
        </p:nvSpPr>
        <p:spPr>
          <a:xfrm>
            <a:off x="3771475" y="4710650"/>
            <a:ext cx="4911900" cy="353700"/>
          </a:xfrm>
          <a:prstGeom prst="rect">
            <a:avLst/>
          </a:prstGeom>
          <a:noFill/>
          <a:ln>
            <a:noFill/>
          </a:ln>
        </p:spPr>
        <p:txBody>
          <a:bodyPr spcFirstLastPara="1" wrap="square" lIns="68575" tIns="68575" rIns="68575" bIns="68575" anchor="t" anchorCtr="0">
            <a:noAutofit/>
          </a:bodyPr>
          <a:lstStyle/>
          <a:p>
            <a:pPr marL="0" lvl="0" indent="0" algn="ctr" rtl="0">
              <a:spcBef>
                <a:spcPts val="0"/>
              </a:spcBef>
              <a:spcAft>
                <a:spcPts val="0"/>
              </a:spcAft>
              <a:buNone/>
            </a:pPr>
            <a:r>
              <a:rPr lang="en" sz="1200"/>
              <a:t>Valerie Lehabe, Stella Papanicolaou and Maashitoh Rawoot</a:t>
            </a:r>
            <a:endParaRPr sz="12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29"/>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endParaRPr/>
          </a:p>
        </p:txBody>
      </p:sp>
      <p:sp>
        <p:nvSpPr>
          <p:cNvPr id="187" name="Google Shape;187;p29"/>
          <p:cNvSpPr txBox="1"/>
          <p:nvPr/>
        </p:nvSpPr>
        <p:spPr>
          <a:xfrm>
            <a:off x="0" y="-44375"/>
            <a:ext cx="9191100" cy="5143500"/>
          </a:xfrm>
          <a:prstGeom prst="rect">
            <a:avLst/>
          </a:prstGeom>
          <a:solidFill>
            <a:srgbClr val="FCE5CD"/>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8" name="Google Shape;188;p29"/>
          <p:cNvSpPr txBox="1">
            <a:spLocks noGrp="1"/>
          </p:cNvSpPr>
          <p:nvPr>
            <p:ph type="body" idx="1"/>
          </p:nvPr>
        </p:nvSpPr>
        <p:spPr>
          <a:xfrm>
            <a:off x="628650" y="1369219"/>
            <a:ext cx="7886700" cy="3263400"/>
          </a:xfrm>
          <a:prstGeom prst="rect">
            <a:avLst/>
          </a:prstGeom>
        </p:spPr>
        <p:txBody>
          <a:bodyPr spcFirstLastPara="1" wrap="square" lIns="68575" tIns="34275" rIns="68575" bIns="34275" anchor="t" anchorCtr="0">
            <a:noAutofit/>
          </a:bodyPr>
          <a:lstStyle/>
          <a:p>
            <a:pPr marL="0" lvl="0" indent="0" algn="l" rtl="0">
              <a:spcBef>
                <a:spcPts val="800"/>
              </a:spcBef>
              <a:spcAft>
                <a:spcPts val="0"/>
              </a:spcAft>
              <a:buNone/>
            </a:pPr>
            <a:r>
              <a:rPr lang="en">
                <a:solidFill>
                  <a:srgbClr val="000000"/>
                </a:solidFill>
              </a:rPr>
              <a:t>Driver:</a:t>
            </a:r>
            <a:endParaRPr>
              <a:solidFill>
                <a:srgbClr val="000000"/>
              </a:solidFill>
            </a:endParaRPr>
          </a:p>
          <a:p>
            <a:pPr marL="0" lvl="0" indent="0" algn="l" rtl="0">
              <a:spcBef>
                <a:spcPts val="1600"/>
              </a:spcBef>
              <a:spcAft>
                <a:spcPts val="1600"/>
              </a:spcAft>
              <a:buNone/>
            </a:pPr>
            <a:r>
              <a:rPr lang="en" sz="3000" b="1">
                <a:solidFill>
                  <a:srgbClr val="000000"/>
                </a:solidFill>
              </a:rPr>
              <a:t>Collaboration and </a:t>
            </a:r>
            <a:br>
              <a:rPr lang="en" sz="3000" b="1">
                <a:solidFill>
                  <a:srgbClr val="000000"/>
                </a:solidFill>
              </a:rPr>
            </a:br>
            <a:r>
              <a:rPr lang="en" sz="3000" b="1">
                <a:solidFill>
                  <a:srgbClr val="000000"/>
                </a:solidFill>
              </a:rPr>
              <a:t>curriculum transformation</a:t>
            </a:r>
            <a:endParaRPr sz="3000" b="1">
              <a:solidFill>
                <a:srgbClr val="00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30"/>
          <p:cNvSpPr txBox="1">
            <a:spLocks noGrp="1"/>
          </p:cNvSpPr>
          <p:nvPr>
            <p:ph type="title"/>
          </p:nvPr>
        </p:nvSpPr>
        <p:spPr>
          <a:xfrm>
            <a:off x="733600" y="200025"/>
            <a:ext cx="3798900" cy="264600"/>
          </a:xfrm>
          <a:prstGeom prst="rect">
            <a:avLst/>
          </a:prstGeom>
        </p:spPr>
        <p:txBody>
          <a:bodyPr spcFirstLastPara="1" wrap="square" lIns="68575" tIns="34275" rIns="68575" bIns="34275" anchor="b" anchorCtr="0">
            <a:noAutofit/>
          </a:bodyPr>
          <a:lstStyle/>
          <a:p>
            <a:pPr marL="0" lvl="0" indent="0" algn="ctr" rtl="0">
              <a:spcBef>
                <a:spcPts val="0"/>
              </a:spcBef>
              <a:spcAft>
                <a:spcPts val="0"/>
              </a:spcAft>
              <a:buNone/>
            </a:pPr>
            <a:r>
              <a:rPr lang="en" sz="1800" b="1"/>
              <a:t>Health Sciences</a:t>
            </a:r>
            <a:endParaRPr sz="1800" b="1"/>
          </a:p>
        </p:txBody>
      </p:sp>
      <p:sp>
        <p:nvSpPr>
          <p:cNvPr id="194" name="Google Shape;194;p30"/>
          <p:cNvSpPr txBox="1">
            <a:spLocks noGrp="1"/>
          </p:cNvSpPr>
          <p:nvPr>
            <p:ph type="body" idx="1"/>
          </p:nvPr>
        </p:nvSpPr>
        <p:spPr>
          <a:xfrm>
            <a:off x="547825" y="1235900"/>
            <a:ext cx="3798900" cy="1885500"/>
          </a:xfrm>
          <a:prstGeom prst="rect">
            <a:avLst/>
          </a:prstGeom>
        </p:spPr>
        <p:txBody>
          <a:bodyPr spcFirstLastPara="1" wrap="square" lIns="68575" tIns="34275" rIns="68575" bIns="34275" anchor="t" anchorCtr="0">
            <a:noAutofit/>
          </a:bodyPr>
          <a:lstStyle/>
          <a:p>
            <a:pPr marL="0" lvl="0" indent="0" algn="l" rtl="0">
              <a:spcBef>
                <a:spcPts val="8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lnSpc>
                <a:spcPct val="115000"/>
              </a:lnSpc>
              <a:spcBef>
                <a:spcPts val="1600"/>
              </a:spcBef>
              <a:spcAft>
                <a:spcPts val="0"/>
              </a:spcAft>
              <a:buClr>
                <a:schemeClr val="dk1"/>
              </a:buClr>
              <a:buSzPts val="1100"/>
              <a:buFont typeface="Arial"/>
              <a:buNone/>
            </a:pPr>
            <a:endParaRPr/>
          </a:p>
          <a:p>
            <a:pPr marL="0" lvl="0" indent="0" algn="l" rtl="0">
              <a:lnSpc>
                <a:spcPct val="115000"/>
              </a:lnSpc>
              <a:spcBef>
                <a:spcPts val="1400"/>
              </a:spcBef>
              <a:spcAft>
                <a:spcPts val="0"/>
              </a:spcAft>
              <a:buClr>
                <a:schemeClr val="dk1"/>
              </a:buClr>
              <a:buSzPts val="1100"/>
              <a:buFont typeface="Arial"/>
              <a:buNone/>
            </a:pPr>
            <a:r>
              <a:rPr lang="en" sz="1600" b="1" i="1">
                <a:solidFill>
                  <a:srgbClr val="000000"/>
                </a:solidFill>
              </a:rPr>
              <a:t>“The po</a:t>
            </a:r>
            <a:r>
              <a:rPr lang="en" sz="1600" b="1" i="1">
                <a:solidFill>
                  <a:srgbClr val="000000"/>
                </a:solidFill>
                <a:highlight>
                  <a:srgbClr val="FFFFFF"/>
                </a:highlight>
              </a:rPr>
              <a:t>wer of a networked approach towards building a curriculum that is appropriate for the South African context”</a:t>
            </a:r>
            <a:endParaRPr sz="1600" b="1" i="1">
              <a:solidFill>
                <a:srgbClr val="000000"/>
              </a:solidFill>
              <a:highlight>
                <a:srgbClr val="FFFFFF"/>
              </a:highlight>
            </a:endParaRPr>
          </a:p>
          <a:p>
            <a:pPr marL="0" lvl="0" indent="0" algn="l" rtl="0">
              <a:spcBef>
                <a:spcPts val="800"/>
              </a:spcBef>
              <a:spcAft>
                <a:spcPts val="1600"/>
              </a:spcAft>
              <a:buNone/>
            </a:pPr>
            <a:endParaRPr/>
          </a:p>
        </p:txBody>
      </p:sp>
      <p:sp>
        <p:nvSpPr>
          <p:cNvPr id="195" name="Google Shape;195;p30"/>
          <p:cNvSpPr>
            <a:spLocks noGrp="1"/>
          </p:cNvSpPr>
          <p:nvPr>
            <p:ph type="pic" idx="2"/>
          </p:nvPr>
        </p:nvSpPr>
        <p:spPr>
          <a:xfrm>
            <a:off x="5016650" y="4344225"/>
            <a:ext cx="3798900" cy="630000"/>
          </a:xfrm>
          <a:prstGeom prst="rect">
            <a:avLst/>
          </a:prstGeom>
        </p:spPr>
        <p:txBody>
          <a:bodyPr spcFirstLastPara="1" wrap="square" lIns="68575" tIns="34275" rIns="68575" bIns="34275" anchor="t" anchorCtr="0">
            <a:noAutofit/>
          </a:bodyPr>
          <a:lstStyle/>
          <a:p>
            <a:pPr marL="914400" lvl="0" indent="457200" algn="l" rtl="0">
              <a:spcBef>
                <a:spcPts val="800"/>
              </a:spcBef>
              <a:spcAft>
                <a:spcPts val="0"/>
              </a:spcAft>
              <a:buNone/>
            </a:pPr>
            <a:r>
              <a:rPr lang="en" sz="1200">
                <a:latin typeface="Arial"/>
                <a:ea typeface="Arial"/>
                <a:cs typeface="Arial"/>
                <a:sym typeface="Arial"/>
              </a:rPr>
              <a:t>Dr Michael Held</a:t>
            </a:r>
            <a:endParaRPr sz="1200">
              <a:latin typeface="Arial"/>
              <a:ea typeface="Arial"/>
              <a:cs typeface="Arial"/>
              <a:sym typeface="Arial"/>
            </a:endParaRPr>
          </a:p>
        </p:txBody>
      </p:sp>
      <p:pic>
        <p:nvPicPr>
          <p:cNvPr id="196" name="Google Shape;196;p30"/>
          <p:cNvPicPr preferRelativeResize="0"/>
          <p:nvPr/>
        </p:nvPicPr>
        <p:blipFill>
          <a:blip r:embed="rId3">
            <a:alphaModFix/>
          </a:blip>
          <a:stretch>
            <a:fillRect/>
          </a:stretch>
        </p:blipFill>
        <p:spPr>
          <a:xfrm>
            <a:off x="547825" y="737175"/>
            <a:ext cx="2143675" cy="2067226"/>
          </a:xfrm>
          <a:prstGeom prst="rect">
            <a:avLst/>
          </a:prstGeom>
          <a:noFill/>
          <a:ln>
            <a:noFill/>
          </a:ln>
        </p:spPr>
      </p:pic>
      <p:pic>
        <p:nvPicPr>
          <p:cNvPr id="197" name="Google Shape;197;p30"/>
          <p:cNvPicPr preferRelativeResize="0"/>
          <p:nvPr/>
        </p:nvPicPr>
        <p:blipFill rotWithShape="1">
          <a:blip r:embed="rId4">
            <a:alphaModFix/>
          </a:blip>
          <a:srcRect l="-6180" r="-6813" b="1419"/>
          <a:stretch/>
        </p:blipFill>
        <p:spPr>
          <a:xfrm>
            <a:off x="5016650" y="200034"/>
            <a:ext cx="3798900" cy="4085225"/>
          </a:xfrm>
          <a:prstGeom prst="rect">
            <a:avLst/>
          </a:prstGeom>
          <a:noFill/>
          <a:ln w="38100" cap="flat" cmpd="sng">
            <a:solidFill>
              <a:schemeClr val="dk2"/>
            </a:solidFill>
            <a:prstDash val="solid"/>
            <a:round/>
            <a:headEnd type="none" w="sm" len="sm"/>
            <a:tailEnd type="none" w="sm" len="sm"/>
          </a:ln>
        </p:spPr>
      </p:pic>
      <p:sp>
        <p:nvSpPr>
          <p:cNvPr id="198" name="Google Shape;198;p30"/>
          <p:cNvSpPr txBox="1"/>
          <p:nvPr/>
        </p:nvSpPr>
        <p:spPr>
          <a:xfrm>
            <a:off x="2759952" y="1266450"/>
            <a:ext cx="1436100" cy="1305300"/>
          </a:xfrm>
          <a:prstGeom prst="rect">
            <a:avLst/>
          </a:prstGeom>
          <a:noFill/>
          <a:ln>
            <a:noFill/>
          </a:ln>
        </p:spPr>
        <p:txBody>
          <a:bodyPr spcFirstLastPara="1" wrap="square" lIns="68575" tIns="68575" rIns="68575" bIns="68575" anchor="t" anchorCtr="0">
            <a:noAutofit/>
          </a:bodyPr>
          <a:lstStyle/>
          <a:p>
            <a:pPr marL="0" lvl="0" indent="0" algn="l" rtl="0">
              <a:spcBef>
                <a:spcPts val="0"/>
              </a:spcBef>
              <a:spcAft>
                <a:spcPts val="0"/>
              </a:spcAft>
              <a:buClr>
                <a:schemeClr val="dk1"/>
              </a:buClr>
              <a:buSzPts val="800"/>
              <a:buFont typeface="Arial"/>
              <a:buNone/>
            </a:pPr>
            <a:r>
              <a:rPr lang="en" b="1">
                <a:solidFill>
                  <a:schemeClr val="dk1"/>
                </a:solidFill>
                <a:highlight>
                  <a:srgbClr val="FFFFFF"/>
                </a:highlight>
              </a:rPr>
              <a:t>Orthopaedics for Primary Health Care</a:t>
            </a:r>
            <a:endParaRPr b="1"/>
          </a:p>
        </p:txBody>
      </p:sp>
      <p:sp>
        <p:nvSpPr>
          <p:cNvPr id="199" name="Google Shape;199;p30"/>
          <p:cNvSpPr txBox="1"/>
          <p:nvPr/>
        </p:nvSpPr>
        <p:spPr>
          <a:xfrm>
            <a:off x="908500" y="4603125"/>
            <a:ext cx="3356700" cy="264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000" u="sng">
                <a:solidFill>
                  <a:schemeClr val="hlink"/>
                </a:solidFill>
                <a:hlinkClick r:id="rId5"/>
              </a:rPr>
              <a:t>https://www.ortho.capetown/primary-care-orthopaedics</a:t>
            </a:r>
            <a:r>
              <a:rPr lang="en" sz="1000"/>
              <a:t> </a:t>
            </a:r>
            <a:endParaRPr sz="10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31"/>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endParaRPr/>
          </a:p>
        </p:txBody>
      </p:sp>
      <p:sp>
        <p:nvSpPr>
          <p:cNvPr id="205" name="Google Shape;205;p31"/>
          <p:cNvSpPr txBox="1"/>
          <p:nvPr/>
        </p:nvSpPr>
        <p:spPr>
          <a:xfrm>
            <a:off x="0" y="-44375"/>
            <a:ext cx="9191100" cy="5143500"/>
          </a:xfrm>
          <a:prstGeom prst="rect">
            <a:avLst/>
          </a:prstGeom>
          <a:solidFill>
            <a:srgbClr val="FCE5CD"/>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6" name="Google Shape;206;p31"/>
          <p:cNvSpPr txBox="1">
            <a:spLocks noGrp="1"/>
          </p:cNvSpPr>
          <p:nvPr>
            <p:ph type="body" idx="1"/>
          </p:nvPr>
        </p:nvSpPr>
        <p:spPr>
          <a:xfrm>
            <a:off x="628650" y="1369219"/>
            <a:ext cx="7886700" cy="3263400"/>
          </a:xfrm>
          <a:prstGeom prst="rect">
            <a:avLst/>
          </a:prstGeom>
        </p:spPr>
        <p:txBody>
          <a:bodyPr spcFirstLastPara="1" wrap="square" lIns="68575" tIns="34275" rIns="68575" bIns="34275" anchor="t" anchorCtr="0">
            <a:noAutofit/>
          </a:bodyPr>
          <a:lstStyle/>
          <a:p>
            <a:pPr marL="0" lvl="0" indent="0" algn="l" rtl="0">
              <a:spcBef>
                <a:spcPts val="800"/>
              </a:spcBef>
              <a:spcAft>
                <a:spcPts val="0"/>
              </a:spcAft>
              <a:buNone/>
            </a:pPr>
            <a:r>
              <a:rPr lang="en">
                <a:solidFill>
                  <a:srgbClr val="000000"/>
                </a:solidFill>
              </a:rPr>
              <a:t>Driver:</a:t>
            </a:r>
            <a:endParaRPr>
              <a:solidFill>
                <a:srgbClr val="000000"/>
              </a:solidFill>
            </a:endParaRPr>
          </a:p>
          <a:p>
            <a:pPr marL="0" lvl="0" indent="0" algn="l" rtl="0">
              <a:spcBef>
                <a:spcPts val="1600"/>
              </a:spcBef>
              <a:spcAft>
                <a:spcPts val="1600"/>
              </a:spcAft>
              <a:buNone/>
            </a:pPr>
            <a:r>
              <a:rPr lang="en" sz="3000" b="1">
                <a:solidFill>
                  <a:srgbClr val="000000"/>
                </a:solidFill>
              </a:rPr>
              <a:t>Cost</a:t>
            </a:r>
            <a:endParaRPr sz="3000" b="1">
              <a:solidFill>
                <a:srgbClr val="00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32"/>
          <p:cNvSpPr txBox="1">
            <a:spLocks noGrp="1"/>
          </p:cNvSpPr>
          <p:nvPr>
            <p:ph type="title"/>
          </p:nvPr>
        </p:nvSpPr>
        <p:spPr>
          <a:xfrm>
            <a:off x="787300" y="206975"/>
            <a:ext cx="3864900" cy="386100"/>
          </a:xfrm>
          <a:prstGeom prst="rect">
            <a:avLst/>
          </a:prstGeom>
        </p:spPr>
        <p:txBody>
          <a:bodyPr spcFirstLastPara="1" wrap="square" lIns="68575" tIns="34275" rIns="68575" bIns="34275" anchor="b" anchorCtr="0">
            <a:noAutofit/>
          </a:bodyPr>
          <a:lstStyle/>
          <a:p>
            <a:pPr marL="0" lvl="0" indent="0" algn="ctr" rtl="0">
              <a:spcBef>
                <a:spcPts val="0"/>
              </a:spcBef>
              <a:spcAft>
                <a:spcPts val="0"/>
              </a:spcAft>
              <a:buNone/>
            </a:pPr>
            <a:r>
              <a:rPr lang="en" sz="1800" b="1"/>
              <a:t>Computer Science</a:t>
            </a:r>
            <a:endParaRPr sz="1800" b="1"/>
          </a:p>
        </p:txBody>
      </p:sp>
      <p:sp>
        <p:nvSpPr>
          <p:cNvPr id="212" name="Google Shape;212;p32"/>
          <p:cNvSpPr>
            <a:spLocks noGrp="1"/>
          </p:cNvSpPr>
          <p:nvPr>
            <p:ph type="pic" idx="2"/>
          </p:nvPr>
        </p:nvSpPr>
        <p:spPr>
          <a:xfrm>
            <a:off x="5321425" y="4607525"/>
            <a:ext cx="3524400" cy="441900"/>
          </a:xfrm>
          <a:prstGeom prst="rect">
            <a:avLst/>
          </a:prstGeom>
        </p:spPr>
        <p:txBody>
          <a:bodyPr spcFirstLastPara="1" wrap="square" lIns="68575" tIns="34275" rIns="68575" bIns="34275" anchor="t" anchorCtr="0">
            <a:noAutofit/>
          </a:bodyPr>
          <a:lstStyle/>
          <a:p>
            <a:pPr marL="0" lvl="0" indent="0" algn="ctr" rtl="0">
              <a:spcBef>
                <a:spcPts val="800"/>
              </a:spcBef>
              <a:spcAft>
                <a:spcPts val="0"/>
              </a:spcAft>
              <a:buNone/>
            </a:pPr>
            <a:r>
              <a:rPr lang="en" sz="1200">
                <a:latin typeface="Arial"/>
                <a:ea typeface="Arial"/>
                <a:cs typeface="Arial"/>
                <a:sym typeface="Arial"/>
              </a:rPr>
              <a:t>Assoc. Prof. Maria Keet</a:t>
            </a:r>
            <a:endParaRPr sz="1200">
              <a:latin typeface="Arial"/>
              <a:ea typeface="Arial"/>
              <a:cs typeface="Arial"/>
              <a:sym typeface="Arial"/>
            </a:endParaRPr>
          </a:p>
        </p:txBody>
      </p:sp>
      <p:sp>
        <p:nvSpPr>
          <p:cNvPr id="213" name="Google Shape;213;p32"/>
          <p:cNvSpPr txBox="1">
            <a:spLocks noGrp="1"/>
          </p:cNvSpPr>
          <p:nvPr>
            <p:ph type="body" idx="1"/>
          </p:nvPr>
        </p:nvSpPr>
        <p:spPr>
          <a:xfrm>
            <a:off x="405000" y="3072825"/>
            <a:ext cx="4511700" cy="1573200"/>
          </a:xfrm>
          <a:prstGeom prst="rect">
            <a:avLst/>
          </a:prstGeom>
        </p:spPr>
        <p:txBody>
          <a:bodyPr spcFirstLastPara="1" wrap="square" lIns="68575" tIns="34275" rIns="68575" bIns="34275" anchor="t" anchorCtr="0">
            <a:noAutofit/>
          </a:bodyPr>
          <a:lstStyle/>
          <a:p>
            <a:pPr marL="0" lvl="0" indent="0" algn="l" rtl="0">
              <a:spcBef>
                <a:spcPts val="800"/>
              </a:spcBef>
              <a:spcAft>
                <a:spcPts val="1600"/>
              </a:spcAft>
              <a:buNone/>
            </a:pPr>
            <a:r>
              <a:rPr lang="en" sz="1500" b="1" i="1">
                <a:solidFill>
                  <a:srgbClr val="000000"/>
                </a:solidFill>
                <a:highlight>
                  <a:srgbClr val="FFFFFF"/>
                </a:highlight>
              </a:rPr>
              <a:t>“Market analysis has shown that a textbook of this kind would cost at least 80-100 Euros, if not more. In the previous year at UCT when OE was taught, it had 30 students enrolled … hence, [the open textbook] would collectively save about R22 100 per year for UCT students alone”</a:t>
            </a:r>
            <a:endParaRPr sz="1500" b="1"/>
          </a:p>
        </p:txBody>
      </p:sp>
      <p:pic>
        <p:nvPicPr>
          <p:cNvPr id="214" name="Google Shape;214;p32"/>
          <p:cNvPicPr preferRelativeResize="0"/>
          <p:nvPr/>
        </p:nvPicPr>
        <p:blipFill>
          <a:blip r:embed="rId3">
            <a:alphaModFix/>
          </a:blip>
          <a:stretch>
            <a:fillRect/>
          </a:stretch>
        </p:blipFill>
        <p:spPr>
          <a:xfrm>
            <a:off x="5321425" y="305050"/>
            <a:ext cx="3461300" cy="4302475"/>
          </a:xfrm>
          <a:prstGeom prst="rect">
            <a:avLst/>
          </a:prstGeom>
          <a:noFill/>
          <a:ln w="38100" cap="flat" cmpd="sng">
            <a:solidFill>
              <a:schemeClr val="dk2"/>
            </a:solidFill>
            <a:prstDash val="solid"/>
            <a:round/>
            <a:headEnd type="none" w="sm" len="sm"/>
            <a:tailEnd type="none" w="sm" len="sm"/>
          </a:ln>
        </p:spPr>
      </p:pic>
      <p:pic>
        <p:nvPicPr>
          <p:cNvPr id="215" name="Google Shape;215;p32"/>
          <p:cNvPicPr preferRelativeResize="0"/>
          <p:nvPr/>
        </p:nvPicPr>
        <p:blipFill>
          <a:blip r:embed="rId4">
            <a:alphaModFix/>
          </a:blip>
          <a:stretch>
            <a:fillRect/>
          </a:stretch>
        </p:blipFill>
        <p:spPr>
          <a:xfrm>
            <a:off x="939700" y="839875"/>
            <a:ext cx="1731950" cy="2134250"/>
          </a:xfrm>
          <a:prstGeom prst="rect">
            <a:avLst/>
          </a:prstGeom>
          <a:noFill/>
          <a:ln>
            <a:noFill/>
          </a:ln>
        </p:spPr>
      </p:pic>
      <p:sp>
        <p:nvSpPr>
          <p:cNvPr id="216" name="Google Shape;216;p32"/>
          <p:cNvSpPr txBox="1"/>
          <p:nvPr/>
        </p:nvSpPr>
        <p:spPr>
          <a:xfrm>
            <a:off x="2759952" y="1266450"/>
            <a:ext cx="1436100" cy="1305300"/>
          </a:xfrm>
          <a:prstGeom prst="rect">
            <a:avLst/>
          </a:prstGeom>
          <a:noFill/>
          <a:ln>
            <a:noFill/>
          </a:ln>
        </p:spPr>
        <p:txBody>
          <a:bodyPr spcFirstLastPara="1" wrap="square" lIns="68575" tIns="68575" rIns="68575" bIns="68575" anchor="t" anchorCtr="0">
            <a:noAutofit/>
          </a:bodyPr>
          <a:lstStyle/>
          <a:p>
            <a:pPr marL="0" lvl="0" indent="0" algn="l" rtl="0">
              <a:spcBef>
                <a:spcPts val="0"/>
              </a:spcBef>
              <a:spcAft>
                <a:spcPts val="0"/>
              </a:spcAft>
              <a:buClr>
                <a:schemeClr val="dk1"/>
              </a:buClr>
              <a:buSzPts val="800"/>
              <a:buFont typeface="Arial"/>
              <a:buNone/>
            </a:pPr>
            <a:r>
              <a:rPr lang="en" b="1">
                <a:solidFill>
                  <a:schemeClr val="dk1"/>
                </a:solidFill>
                <a:highlight>
                  <a:srgbClr val="FFFFFF"/>
                </a:highlight>
              </a:rPr>
              <a:t>Introduction to Ontology Engineering</a:t>
            </a:r>
            <a:endParaRPr b="1"/>
          </a:p>
        </p:txBody>
      </p:sp>
      <p:sp>
        <p:nvSpPr>
          <p:cNvPr id="217" name="Google Shape;217;p32"/>
          <p:cNvSpPr txBox="1"/>
          <p:nvPr/>
        </p:nvSpPr>
        <p:spPr>
          <a:xfrm>
            <a:off x="1051875" y="4719625"/>
            <a:ext cx="2680200" cy="271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000" u="sng">
                <a:solidFill>
                  <a:schemeClr val="hlink"/>
                </a:solidFill>
                <a:hlinkClick r:id="rId5"/>
              </a:rPr>
              <a:t>https://open.uct.ac.za/handle/11427/28312</a:t>
            </a:r>
            <a:r>
              <a:rPr lang="en" sz="1000"/>
              <a:t> </a:t>
            </a:r>
            <a:endParaRPr sz="10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33"/>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endParaRPr/>
          </a:p>
        </p:txBody>
      </p:sp>
      <p:sp>
        <p:nvSpPr>
          <p:cNvPr id="223" name="Google Shape;223;p33"/>
          <p:cNvSpPr txBox="1"/>
          <p:nvPr/>
        </p:nvSpPr>
        <p:spPr>
          <a:xfrm>
            <a:off x="0" y="-44375"/>
            <a:ext cx="9191100" cy="5143500"/>
          </a:xfrm>
          <a:prstGeom prst="rect">
            <a:avLst/>
          </a:prstGeom>
          <a:solidFill>
            <a:srgbClr val="FCE5CD"/>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4" name="Google Shape;224;p33"/>
          <p:cNvSpPr txBox="1">
            <a:spLocks noGrp="1"/>
          </p:cNvSpPr>
          <p:nvPr>
            <p:ph type="body" idx="1"/>
          </p:nvPr>
        </p:nvSpPr>
        <p:spPr>
          <a:xfrm>
            <a:off x="628650" y="1369219"/>
            <a:ext cx="7886700" cy="3263400"/>
          </a:xfrm>
          <a:prstGeom prst="rect">
            <a:avLst/>
          </a:prstGeom>
        </p:spPr>
        <p:txBody>
          <a:bodyPr spcFirstLastPara="1" wrap="square" lIns="68575" tIns="34275" rIns="68575" bIns="34275" anchor="t" anchorCtr="0">
            <a:noAutofit/>
          </a:bodyPr>
          <a:lstStyle/>
          <a:p>
            <a:pPr marL="0" lvl="0" indent="0" algn="l" rtl="0">
              <a:spcBef>
                <a:spcPts val="800"/>
              </a:spcBef>
              <a:spcAft>
                <a:spcPts val="0"/>
              </a:spcAft>
              <a:buNone/>
            </a:pPr>
            <a:r>
              <a:rPr lang="en">
                <a:solidFill>
                  <a:srgbClr val="000000"/>
                </a:solidFill>
              </a:rPr>
              <a:t>Driver:</a:t>
            </a:r>
            <a:endParaRPr>
              <a:solidFill>
                <a:srgbClr val="000000"/>
              </a:solidFill>
            </a:endParaRPr>
          </a:p>
          <a:p>
            <a:pPr marL="0" lvl="0" indent="0" algn="l" rtl="0">
              <a:spcBef>
                <a:spcPts val="1600"/>
              </a:spcBef>
              <a:spcAft>
                <a:spcPts val="1600"/>
              </a:spcAft>
              <a:buNone/>
            </a:pPr>
            <a:r>
              <a:rPr lang="en" sz="3000" b="1">
                <a:solidFill>
                  <a:srgbClr val="000000"/>
                </a:solidFill>
              </a:rPr>
              <a:t>Accessibility and multilingualism</a:t>
            </a:r>
            <a:endParaRPr sz="3000" b="1">
              <a:solidFill>
                <a:srgbClr val="0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pic>
        <p:nvPicPr>
          <p:cNvPr id="78" name="Google Shape;78;p16" descr="idrc_logo.png"/>
          <p:cNvPicPr preferRelativeResize="0"/>
          <p:nvPr/>
        </p:nvPicPr>
        <p:blipFill rotWithShape="1">
          <a:blip r:embed="rId3">
            <a:alphaModFix/>
          </a:blip>
          <a:srcRect/>
          <a:stretch/>
        </p:blipFill>
        <p:spPr>
          <a:xfrm>
            <a:off x="3580875" y="1133325"/>
            <a:ext cx="1983200" cy="550900"/>
          </a:xfrm>
          <a:prstGeom prst="rect">
            <a:avLst/>
          </a:prstGeom>
          <a:noFill/>
          <a:ln>
            <a:noFill/>
          </a:ln>
        </p:spPr>
      </p:pic>
      <p:pic>
        <p:nvPicPr>
          <p:cNvPr id="79" name="Google Shape;79;p16" descr="A drawing of a face&#10;&#10;Description generated with high confidence"/>
          <p:cNvPicPr preferRelativeResize="0"/>
          <p:nvPr/>
        </p:nvPicPr>
        <p:blipFill rotWithShape="1">
          <a:blip r:embed="rId4">
            <a:alphaModFix/>
          </a:blip>
          <a:srcRect/>
          <a:stretch/>
        </p:blipFill>
        <p:spPr>
          <a:xfrm>
            <a:off x="4002617" y="3384725"/>
            <a:ext cx="1138759" cy="398425"/>
          </a:xfrm>
          <a:prstGeom prst="rect">
            <a:avLst/>
          </a:prstGeom>
          <a:noFill/>
          <a:ln>
            <a:noFill/>
          </a:ln>
        </p:spPr>
      </p:pic>
      <p:sp>
        <p:nvSpPr>
          <p:cNvPr id="80" name="Google Shape;80;p16"/>
          <p:cNvSpPr txBox="1"/>
          <p:nvPr/>
        </p:nvSpPr>
        <p:spPr>
          <a:xfrm>
            <a:off x="1509275" y="1973303"/>
            <a:ext cx="6065700" cy="1094700"/>
          </a:xfrm>
          <a:prstGeom prst="rect">
            <a:avLst/>
          </a:prstGeom>
          <a:noFill/>
          <a:ln>
            <a:noFill/>
          </a:ln>
        </p:spPr>
        <p:txBody>
          <a:bodyPr spcFirstLastPara="1" wrap="square" lIns="68575" tIns="68575" rIns="68575" bIns="68575" anchor="t" anchorCtr="0">
            <a:noAutofit/>
          </a:bodyPr>
          <a:lstStyle/>
          <a:p>
            <a:pPr marL="0" lvl="0" indent="0" algn="ctr" rtl="0">
              <a:lnSpc>
                <a:spcPct val="90000"/>
              </a:lnSpc>
              <a:spcBef>
                <a:spcPts val="0"/>
              </a:spcBef>
              <a:spcAft>
                <a:spcPts val="0"/>
              </a:spcAft>
              <a:buNone/>
            </a:pPr>
            <a:r>
              <a:rPr lang="en" sz="1800">
                <a:solidFill>
                  <a:schemeClr val="dk2"/>
                </a:solidFill>
                <a:latin typeface="Calibri"/>
                <a:ea typeface="Calibri"/>
                <a:cs typeface="Calibri"/>
                <a:sym typeface="Calibri"/>
              </a:rPr>
              <a:t>This work is carried out with the aid of a grant from the International Development Research Centre, Ottawa, Canada.</a:t>
            </a:r>
            <a:endParaRPr sz="1800">
              <a:solidFill>
                <a:schemeClr val="dk2"/>
              </a:solidFill>
            </a:endParaRPr>
          </a:p>
          <a:p>
            <a:pPr marL="0" lvl="0" indent="0" algn="ctr" rtl="0">
              <a:lnSpc>
                <a:spcPct val="90000"/>
              </a:lnSpc>
              <a:spcBef>
                <a:spcPts val="800"/>
              </a:spcBef>
              <a:spcAft>
                <a:spcPts val="0"/>
              </a:spcAft>
              <a:buNone/>
            </a:pPr>
            <a:r>
              <a:rPr lang="en" sz="1800">
                <a:solidFill>
                  <a:schemeClr val="dk2"/>
                </a:solidFill>
                <a:latin typeface="Calibri"/>
                <a:ea typeface="Calibri"/>
                <a:cs typeface="Calibri"/>
                <a:sym typeface="Calibri"/>
              </a:rPr>
              <a:t>It is licensed under a Creative Commons Attribution 4.0 International licence.</a:t>
            </a:r>
            <a:endParaRPr sz="11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34"/>
          <p:cNvSpPr txBox="1">
            <a:spLocks noGrp="1"/>
          </p:cNvSpPr>
          <p:nvPr>
            <p:ph type="title"/>
          </p:nvPr>
        </p:nvSpPr>
        <p:spPr>
          <a:xfrm>
            <a:off x="910925" y="-80625"/>
            <a:ext cx="3338100" cy="582900"/>
          </a:xfrm>
          <a:prstGeom prst="rect">
            <a:avLst/>
          </a:prstGeom>
        </p:spPr>
        <p:txBody>
          <a:bodyPr spcFirstLastPara="1" wrap="square" lIns="68575" tIns="34275" rIns="68575" bIns="34275" anchor="b" anchorCtr="0">
            <a:noAutofit/>
          </a:bodyPr>
          <a:lstStyle/>
          <a:p>
            <a:pPr marL="0" lvl="0" indent="0" algn="ctr" rtl="0">
              <a:spcBef>
                <a:spcPts val="0"/>
              </a:spcBef>
              <a:spcAft>
                <a:spcPts val="0"/>
              </a:spcAft>
              <a:buNone/>
            </a:pPr>
            <a:r>
              <a:rPr lang="en" sz="1800" b="1"/>
              <a:t>Faculty of Commerce</a:t>
            </a:r>
            <a:endParaRPr sz="1800" b="1"/>
          </a:p>
        </p:txBody>
      </p:sp>
      <p:sp>
        <p:nvSpPr>
          <p:cNvPr id="230" name="Google Shape;230;p34"/>
          <p:cNvSpPr>
            <a:spLocks noGrp="1"/>
          </p:cNvSpPr>
          <p:nvPr>
            <p:ph type="pic" idx="2"/>
          </p:nvPr>
        </p:nvSpPr>
        <p:spPr>
          <a:xfrm>
            <a:off x="5025175" y="4639725"/>
            <a:ext cx="3845400" cy="331200"/>
          </a:xfrm>
          <a:prstGeom prst="rect">
            <a:avLst/>
          </a:prstGeom>
        </p:spPr>
        <p:txBody>
          <a:bodyPr spcFirstLastPara="1" wrap="square" lIns="68575" tIns="34275" rIns="68575" bIns="34275" anchor="t" anchorCtr="0">
            <a:noAutofit/>
          </a:bodyPr>
          <a:lstStyle/>
          <a:p>
            <a:pPr marL="0" lvl="0" indent="0" algn="ctr" rtl="0">
              <a:spcBef>
                <a:spcPts val="800"/>
              </a:spcBef>
              <a:spcAft>
                <a:spcPts val="0"/>
              </a:spcAft>
              <a:buNone/>
            </a:pPr>
            <a:r>
              <a:rPr lang="en" sz="1200">
                <a:latin typeface="Arial"/>
                <a:ea typeface="Arial"/>
                <a:cs typeface="Arial"/>
                <a:sym typeface="Arial"/>
              </a:rPr>
              <a:t>Tim Low</a:t>
            </a:r>
            <a:endParaRPr sz="1200">
              <a:latin typeface="Arial"/>
              <a:ea typeface="Arial"/>
              <a:cs typeface="Arial"/>
              <a:sym typeface="Arial"/>
            </a:endParaRPr>
          </a:p>
        </p:txBody>
      </p:sp>
      <p:sp>
        <p:nvSpPr>
          <p:cNvPr id="231" name="Google Shape;231;p34"/>
          <p:cNvSpPr txBox="1">
            <a:spLocks noGrp="1"/>
          </p:cNvSpPr>
          <p:nvPr>
            <p:ph type="body" idx="1"/>
          </p:nvPr>
        </p:nvSpPr>
        <p:spPr>
          <a:xfrm>
            <a:off x="672450" y="2685175"/>
            <a:ext cx="3338100" cy="1576500"/>
          </a:xfrm>
          <a:prstGeom prst="rect">
            <a:avLst/>
          </a:prstGeom>
        </p:spPr>
        <p:txBody>
          <a:bodyPr spcFirstLastPara="1" wrap="square" lIns="68575" tIns="34275" rIns="68575" bIns="34275" anchor="t" anchorCtr="0">
            <a:noAutofit/>
          </a:bodyPr>
          <a:lstStyle/>
          <a:p>
            <a:pPr marL="0" lvl="0" indent="0" algn="l" rtl="0">
              <a:lnSpc>
                <a:spcPct val="115000"/>
              </a:lnSpc>
              <a:spcBef>
                <a:spcPts val="1400"/>
              </a:spcBef>
              <a:spcAft>
                <a:spcPts val="0"/>
              </a:spcAft>
              <a:buClr>
                <a:schemeClr val="dk1"/>
              </a:buClr>
              <a:buSzPts val="1100"/>
              <a:buFont typeface="Arial"/>
              <a:buNone/>
            </a:pPr>
            <a:r>
              <a:rPr lang="en" sz="1800" b="1" i="1">
                <a:solidFill>
                  <a:srgbClr val="000000"/>
                </a:solidFill>
                <a:highlight>
                  <a:srgbClr val="FFFFFF"/>
                </a:highlight>
              </a:rPr>
              <a:t>“Transformation through greater inclusivity, localisation and multilingualism"</a:t>
            </a:r>
            <a:endParaRPr sz="1800" b="1" i="1">
              <a:solidFill>
                <a:srgbClr val="000000"/>
              </a:solidFill>
              <a:highlight>
                <a:srgbClr val="FFFFFF"/>
              </a:highlight>
            </a:endParaRPr>
          </a:p>
          <a:p>
            <a:pPr marL="0" lvl="0" indent="0" algn="l" rtl="0">
              <a:spcBef>
                <a:spcPts val="800"/>
              </a:spcBef>
              <a:spcAft>
                <a:spcPts val="1600"/>
              </a:spcAft>
              <a:buNone/>
            </a:pPr>
            <a:endParaRPr/>
          </a:p>
        </p:txBody>
      </p:sp>
      <p:pic>
        <p:nvPicPr>
          <p:cNvPr id="232" name="Google Shape;232;p34"/>
          <p:cNvPicPr preferRelativeResize="0"/>
          <p:nvPr/>
        </p:nvPicPr>
        <p:blipFill>
          <a:blip r:embed="rId3">
            <a:alphaModFix/>
          </a:blip>
          <a:stretch>
            <a:fillRect/>
          </a:stretch>
        </p:blipFill>
        <p:spPr>
          <a:xfrm>
            <a:off x="5025275" y="196850"/>
            <a:ext cx="3845452" cy="4323602"/>
          </a:xfrm>
          <a:prstGeom prst="rect">
            <a:avLst/>
          </a:prstGeom>
          <a:noFill/>
          <a:ln w="38100" cap="flat" cmpd="sng">
            <a:solidFill>
              <a:schemeClr val="dk2"/>
            </a:solidFill>
            <a:prstDash val="solid"/>
            <a:round/>
            <a:headEnd type="none" w="sm" len="sm"/>
            <a:tailEnd type="none" w="sm" len="sm"/>
          </a:ln>
        </p:spPr>
      </p:pic>
      <p:pic>
        <p:nvPicPr>
          <p:cNvPr id="233" name="Google Shape;233;p34"/>
          <p:cNvPicPr preferRelativeResize="0"/>
          <p:nvPr/>
        </p:nvPicPr>
        <p:blipFill>
          <a:blip r:embed="rId4">
            <a:alphaModFix/>
          </a:blip>
          <a:stretch>
            <a:fillRect/>
          </a:stretch>
        </p:blipFill>
        <p:spPr>
          <a:xfrm>
            <a:off x="672450" y="960225"/>
            <a:ext cx="2062678" cy="1374575"/>
          </a:xfrm>
          <a:prstGeom prst="rect">
            <a:avLst/>
          </a:prstGeom>
          <a:noFill/>
          <a:ln>
            <a:noFill/>
          </a:ln>
        </p:spPr>
      </p:pic>
      <p:sp>
        <p:nvSpPr>
          <p:cNvPr id="234" name="Google Shape;234;p34"/>
          <p:cNvSpPr txBox="1"/>
          <p:nvPr/>
        </p:nvSpPr>
        <p:spPr>
          <a:xfrm>
            <a:off x="2888277" y="994863"/>
            <a:ext cx="1436100" cy="1305300"/>
          </a:xfrm>
          <a:prstGeom prst="rect">
            <a:avLst/>
          </a:prstGeom>
          <a:noFill/>
          <a:ln>
            <a:noFill/>
          </a:ln>
        </p:spPr>
        <p:txBody>
          <a:bodyPr spcFirstLastPara="1" wrap="square" lIns="68575" tIns="68575" rIns="68575" bIns="68575" anchor="t" anchorCtr="0">
            <a:noAutofit/>
          </a:bodyPr>
          <a:lstStyle/>
          <a:p>
            <a:pPr marL="0" lvl="0" indent="0" algn="l" rtl="0">
              <a:spcBef>
                <a:spcPts val="0"/>
              </a:spcBef>
              <a:spcAft>
                <a:spcPts val="0"/>
              </a:spcAft>
              <a:buClr>
                <a:schemeClr val="dk1"/>
              </a:buClr>
              <a:buSzPts val="800"/>
              <a:buFont typeface="Arial"/>
              <a:buNone/>
            </a:pPr>
            <a:r>
              <a:rPr lang="en" b="1">
                <a:solidFill>
                  <a:schemeClr val="dk1"/>
                </a:solidFill>
                <a:highlight>
                  <a:srgbClr val="FFFFFF"/>
                </a:highlight>
              </a:rPr>
              <a:t>Introstat (multilingual edition)</a:t>
            </a:r>
            <a:endParaRPr b="1"/>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35"/>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endParaRPr/>
          </a:p>
        </p:txBody>
      </p:sp>
      <p:sp>
        <p:nvSpPr>
          <p:cNvPr id="240" name="Google Shape;240;p35"/>
          <p:cNvSpPr txBox="1"/>
          <p:nvPr/>
        </p:nvSpPr>
        <p:spPr>
          <a:xfrm>
            <a:off x="0" y="-44375"/>
            <a:ext cx="9191100" cy="5143500"/>
          </a:xfrm>
          <a:prstGeom prst="rect">
            <a:avLst/>
          </a:prstGeom>
          <a:solidFill>
            <a:srgbClr val="FF9900"/>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1" name="Google Shape;241;p35"/>
          <p:cNvSpPr txBox="1">
            <a:spLocks noGrp="1"/>
          </p:cNvSpPr>
          <p:nvPr>
            <p:ph type="body" idx="1"/>
          </p:nvPr>
        </p:nvSpPr>
        <p:spPr>
          <a:xfrm>
            <a:off x="628650" y="1369219"/>
            <a:ext cx="7886700" cy="3263400"/>
          </a:xfrm>
          <a:prstGeom prst="rect">
            <a:avLst/>
          </a:prstGeom>
        </p:spPr>
        <p:txBody>
          <a:bodyPr spcFirstLastPara="1" wrap="square" lIns="68575" tIns="34275" rIns="68575" bIns="34275" anchor="t" anchorCtr="0">
            <a:noAutofit/>
          </a:bodyPr>
          <a:lstStyle/>
          <a:p>
            <a:pPr marL="0" lvl="0" indent="0" algn="l" rtl="0">
              <a:spcBef>
                <a:spcPts val="800"/>
              </a:spcBef>
              <a:spcAft>
                <a:spcPts val="1600"/>
              </a:spcAft>
              <a:buNone/>
            </a:pPr>
            <a:r>
              <a:rPr lang="en" sz="4800">
                <a:solidFill>
                  <a:srgbClr val="FFFFFF"/>
                </a:solidFill>
              </a:rPr>
              <a:t>MODELS</a:t>
            </a:r>
            <a:endParaRPr sz="4800">
              <a:solidFill>
                <a:srgbClr val="FFFFFF"/>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36"/>
          <p:cNvSpPr txBox="1">
            <a:spLocks noGrp="1"/>
          </p:cNvSpPr>
          <p:nvPr>
            <p:ph type="title"/>
          </p:nvPr>
        </p:nvSpPr>
        <p:spPr>
          <a:xfrm>
            <a:off x="151800" y="273850"/>
            <a:ext cx="8363700" cy="9942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 b="1">
                <a:solidFill>
                  <a:srgbClr val="000000"/>
                </a:solidFill>
              </a:rPr>
              <a:t>Authorship models</a:t>
            </a:r>
            <a:endParaRPr b="1">
              <a:solidFill>
                <a:srgbClr val="000000"/>
              </a:solidFill>
            </a:endParaRPr>
          </a:p>
        </p:txBody>
      </p:sp>
      <p:graphicFrame>
        <p:nvGraphicFramePr>
          <p:cNvPr id="247" name="Google Shape;247;p36"/>
          <p:cNvGraphicFramePr/>
          <p:nvPr/>
        </p:nvGraphicFramePr>
        <p:xfrm>
          <a:off x="74425" y="1268050"/>
          <a:ext cx="3000000" cy="3000000"/>
        </p:xfrm>
        <a:graphic>
          <a:graphicData uri="http://schemas.openxmlformats.org/drawingml/2006/table">
            <a:tbl>
              <a:tblPr>
                <a:noFill/>
                <a:tableStyleId>{0BBAB2D9-D0EF-4AE2-8EA3-440F7D671F3F}</a:tableStyleId>
              </a:tblPr>
              <a:tblGrid>
                <a:gridCol w="746350">
                  <a:extLst>
                    <a:ext uri="{9D8B030D-6E8A-4147-A177-3AD203B41FA5}">
                      <a16:colId xmlns:a16="http://schemas.microsoft.com/office/drawing/2014/main" val="20000"/>
                    </a:ext>
                  </a:extLst>
                </a:gridCol>
                <a:gridCol w="667475">
                  <a:extLst>
                    <a:ext uri="{9D8B030D-6E8A-4147-A177-3AD203B41FA5}">
                      <a16:colId xmlns:a16="http://schemas.microsoft.com/office/drawing/2014/main" val="20001"/>
                    </a:ext>
                  </a:extLst>
                </a:gridCol>
                <a:gridCol w="736950">
                  <a:extLst>
                    <a:ext uri="{9D8B030D-6E8A-4147-A177-3AD203B41FA5}">
                      <a16:colId xmlns:a16="http://schemas.microsoft.com/office/drawing/2014/main" val="20002"/>
                    </a:ext>
                  </a:extLst>
                </a:gridCol>
                <a:gridCol w="981225">
                  <a:extLst>
                    <a:ext uri="{9D8B030D-6E8A-4147-A177-3AD203B41FA5}">
                      <a16:colId xmlns:a16="http://schemas.microsoft.com/office/drawing/2014/main" val="20003"/>
                    </a:ext>
                  </a:extLst>
                </a:gridCol>
                <a:gridCol w="988175">
                  <a:extLst>
                    <a:ext uri="{9D8B030D-6E8A-4147-A177-3AD203B41FA5}">
                      <a16:colId xmlns:a16="http://schemas.microsoft.com/office/drawing/2014/main" val="20004"/>
                    </a:ext>
                  </a:extLst>
                </a:gridCol>
                <a:gridCol w="683175">
                  <a:extLst>
                    <a:ext uri="{9D8B030D-6E8A-4147-A177-3AD203B41FA5}">
                      <a16:colId xmlns:a16="http://schemas.microsoft.com/office/drawing/2014/main" val="20005"/>
                    </a:ext>
                  </a:extLst>
                </a:gridCol>
                <a:gridCol w="952675">
                  <a:extLst>
                    <a:ext uri="{9D8B030D-6E8A-4147-A177-3AD203B41FA5}">
                      <a16:colId xmlns:a16="http://schemas.microsoft.com/office/drawing/2014/main" val="20006"/>
                    </a:ext>
                  </a:extLst>
                </a:gridCol>
                <a:gridCol w="949150">
                  <a:extLst>
                    <a:ext uri="{9D8B030D-6E8A-4147-A177-3AD203B41FA5}">
                      <a16:colId xmlns:a16="http://schemas.microsoft.com/office/drawing/2014/main" val="20007"/>
                    </a:ext>
                  </a:extLst>
                </a:gridCol>
                <a:gridCol w="851700">
                  <a:extLst>
                    <a:ext uri="{9D8B030D-6E8A-4147-A177-3AD203B41FA5}">
                      <a16:colId xmlns:a16="http://schemas.microsoft.com/office/drawing/2014/main" val="20008"/>
                    </a:ext>
                  </a:extLst>
                </a:gridCol>
                <a:gridCol w="1079150">
                  <a:extLst>
                    <a:ext uri="{9D8B030D-6E8A-4147-A177-3AD203B41FA5}">
                      <a16:colId xmlns:a16="http://schemas.microsoft.com/office/drawing/2014/main" val="20009"/>
                    </a:ext>
                  </a:extLst>
                </a:gridCol>
              </a:tblGrid>
              <a:tr h="423775">
                <a:tc>
                  <a:txBody>
                    <a:bodyPr/>
                    <a:lstStyle/>
                    <a:p>
                      <a:pPr marL="0" lvl="0" indent="0" algn="l" rtl="0">
                        <a:spcBef>
                          <a:spcPts val="0"/>
                        </a:spcBef>
                        <a:spcAft>
                          <a:spcPts val="0"/>
                        </a:spcAft>
                        <a:buNone/>
                      </a:pPr>
                      <a:r>
                        <a:rPr lang="en" sz="1000"/>
                        <a:t>Abimbola</a:t>
                      </a:r>
                      <a:endParaRPr sz="1000"/>
                    </a:p>
                  </a:txBody>
                  <a:tcPr marL="91425" marR="91425" marT="91425" marB="91425"/>
                </a:tc>
                <a:tc>
                  <a:txBody>
                    <a:bodyPr/>
                    <a:lstStyle/>
                    <a:p>
                      <a:pPr marL="0" lvl="0" indent="0" algn="l" rtl="0">
                        <a:spcBef>
                          <a:spcPts val="0"/>
                        </a:spcBef>
                        <a:spcAft>
                          <a:spcPts val="0"/>
                        </a:spcAft>
                        <a:buNone/>
                      </a:pPr>
                      <a:r>
                        <a:rPr lang="en" sz="1000"/>
                        <a:t>Claire</a:t>
                      </a:r>
                      <a:endParaRPr sz="1000"/>
                    </a:p>
                  </a:txBody>
                  <a:tcPr marL="91425" marR="91425" marT="91425" marB="91425"/>
                </a:tc>
                <a:tc>
                  <a:txBody>
                    <a:bodyPr/>
                    <a:lstStyle/>
                    <a:p>
                      <a:pPr marL="0" lvl="0" indent="0" algn="l" rtl="0">
                        <a:spcBef>
                          <a:spcPts val="0"/>
                        </a:spcBef>
                        <a:spcAft>
                          <a:spcPts val="0"/>
                        </a:spcAft>
                        <a:buNone/>
                      </a:pPr>
                      <a:r>
                        <a:rPr lang="en" sz="1000"/>
                        <a:t>Kensley</a:t>
                      </a:r>
                      <a:endParaRPr sz="1000"/>
                    </a:p>
                  </a:txBody>
                  <a:tcPr marL="91425" marR="91425" marT="91425" marB="91425"/>
                </a:tc>
                <a:tc>
                  <a:txBody>
                    <a:bodyPr/>
                    <a:lstStyle/>
                    <a:p>
                      <a:pPr marL="0" lvl="0" indent="0" algn="l" rtl="0">
                        <a:spcBef>
                          <a:spcPts val="0"/>
                        </a:spcBef>
                        <a:spcAft>
                          <a:spcPts val="0"/>
                        </a:spcAft>
                        <a:buNone/>
                      </a:pPr>
                      <a:r>
                        <a:rPr lang="en" sz="1000"/>
                        <a:t>Stella</a:t>
                      </a:r>
                      <a:endParaRPr sz="1000"/>
                    </a:p>
                  </a:txBody>
                  <a:tcPr marL="91425" marR="91425" marT="91425" marB="91425"/>
                </a:tc>
                <a:tc>
                  <a:txBody>
                    <a:bodyPr/>
                    <a:lstStyle/>
                    <a:p>
                      <a:pPr marL="0" lvl="0" indent="0" algn="l" rtl="0">
                        <a:spcBef>
                          <a:spcPts val="0"/>
                        </a:spcBef>
                        <a:spcAft>
                          <a:spcPts val="0"/>
                        </a:spcAft>
                        <a:buNone/>
                      </a:pPr>
                      <a:r>
                        <a:rPr lang="en" sz="1000"/>
                        <a:t>Michael</a:t>
                      </a:r>
                      <a:endParaRPr sz="1000"/>
                    </a:p>
                  </a:txBody>
                  <a:tcPr marL="91425" marR="91425" marT="91425" marB="91425"/>
                </a:tc>
                <a:tc>
                  <a:txBody>
                    <a:bodyPr/>
                    <a:lstStyle/>
                    <a:p>
                      <a:pPr marL="0" lvl="0" indent="0" algn="l" rtl="0">
                        <a:spcBef>
                          <a:spcPts val="0"/>
                        </a:spcBef>
                        <a:spcAft>
                          <a:spcPts val="0"/>
                        </a:spcAft>
                        <a:buNone/>
                      </a:pPr>
                      <a:r>
                        <a:rPr lang="en" sz="1000"/>
                        <a:t>Maria</a:t>
                      </a:r>
                      <a:endParaRPr sz="1000"/>
                    </a:p>
                  </a:txBody>
                  <a:tcPr marL="91425" marR="91425" marT="91425" marB="91425"/>
                </a:tc>
                <a:tc>
                  <a:txBody>
                    <a:bodyPr/>
                    <a:lstStyle/>
                    <a:p>
                      <a:pPr marL="0" lvl="0" indent="0" algn="l" rtl="0">
                        <a:spcBef>
                          <a:spcPts val="0"/>
                        </a:spcBef>
                        <a:spcAft>
                          <a:spcPts val="0"/>
                        </a:spcAft>
                        <a:buNone/>
                      </a:pPr>
                      <a:r>
                        <a:rPr lang="en" sz="1000"/>
                        <a:t>Jonathan</a:t>
                      </a:r>
                      <a:endParaRPr sz="1000"/>
                    </a:p>
                  </a:txBody>
                  <a:tcPr marL="91425" marR="91425" marT="91425" marB="91425"/>
                </a:tc>
                <a:tc>
                  <a:txBody>
                    <a:bodyPr/>
                    <a:lstStyle/>
                    <a:p>
                      <a:pPr marL="0" lvl="0" indent="0" algn="l" rtl="0">
                        <a:spcBef>
                          <a:spcPts val="0"/>
                        </a:spcBef>
                        <a:spcAft>
                          <a:spcPts val="0"/>
                        </a:spcAft>
                        <a:buNone/>
                      </a:pPr>
                      <a:r>
                        <a:rPr lang="en" sz="1000"/>
                        <a:t>Tim</a:t>
                      </a:r>
                      <a:endParaRPr sz="1000"/>
                    </a:p>
                  </a:txBody>
                  <a:tcPr marL="91425" marR="91425" marT="91425" marB="91425"/>
                </a:tc>
                <a:tc>
                  <a:txBody>
                    <a:bodyPr/>
                    <a:lstStyle/>
                    <a:p>
                      <a:pPr marL="0" lvl="0" indent="0" algn="l" rtl="0">
                        <a:spcBef>
                          <a:spcPts val="0"/>
                        </a:spcBef>
                        <a:spcAft>
                          <a:spcPts val="0"/>
                        </a:spcAft>
                        <a:buNone/>
                      </a:pPr>
                      <a:r>
                        <a:rPr lang="en" sz="1000"/>
                        <a:t>James</a:t>
                      </a:r>
                      <a:endParaRPr sz="1000"/>
                    </a:p>
                  </a:txBody>
                  <a:tcPr marL="91425" marR="91425" marT="91425" marB="91425"/>
                </a:tc>
                <a:tc>
                  <a:txBody>
                    <a:bodyPr/>
                    <a:lstStyle/>
                    <a:p>
                      <a:pPr marL="0" lvl="0" indent="0" algn="l" rtl="0">
                        <a:spcBef>
                          <a:spcPts val="0"/>
                        </a:spcBef>
                        <a:spcAft>
                          <a:spcPts val="0"/>
                        </a:spcAft>
                        <a:buNone/>
                      </a:pPr>
                      <a:r>
                        <a:rPr lang="en" sz="1000"/>
                        <a:t>Ingxoxo</a:t>
                      </a:r>
                      <a:endParaRPr sz="1000"/>
                    </a:p>
                  </a:txBody>
                  <a:tcPr marL="91425" marR="91425" marT="91425" marB="91425"/>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 sz="1000"/>
                        <a:t>Solo author + student involvement</a:t>
                      </a:r>
                      <a:endParaRPr sz="1000"/>
                    </a:p>
                  </a:txBody>
                  <a:tcPr marL="91425" marR="91425" marT="91425" marB="91425"/>
                </a:tc>
                <a:tc>
                  <a:txBody>
                    <a:bodyPr/>
                    <a:lstStyle/>
                    <a:p>
                      <a:pPr marL="0" lvl="0" indent="0" algn="l" rtl="0">
                        <a:spcBef>
                          <a:spcPts val="0"/>
                        </a:spcBef>
                        <a:spcAft>
                          <a:spcPts val="0"/>
                        </a:spcAft>
                        <a:buNone/>
                      </a:pPr>
                      <a:r>
                        <a:rPr lang="en" sz="1000"/>
                        <a:t>Solo author + student involvement</a:t>
                      </a:r>
                      <a:endParaRPr sz="1000"/>
                    </a:p>
                  </a:txBody>
                  <a:tcPr marL="91425" marR="91425" marT="91425" marB="91425"/>
                </a:tc>
                <a:tc>
                  <a:txBody>
                    <a:bodyPr/>
                    <a:lstStyle/>
                    <a:p>
                      <a:pPr marL="0" lvl="0" indent="0" algn="l" rtl="0">
                        <a:spcBef>
                          <a:spcPts val="0"/>
                        </a:spcBef>
                        <a:spcAft>
                          <a:spcPts val="0"/>
                        </a:spcAft>
                        <a:buNone/>
                      </a:pPr>
                      <a:r>
                        <a:rPr lang="en" sz="1000"/>
                        <a:t>Solo student author + staff involvement</a:t>
                      </a:r>
                      <a:endParaRPr sz="1000"/>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000">
                          <a:solidFill>
                            <a:schemeClr val="dk1"/>
                          </a:solidFill>
                        </a:rPr>
                        <a:t>Lead author as editor-in-chief with student co-authors</a:t>
                      </a:r>
                      <a:endParaRPr sz="1000"/>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000">
                          <a:solidFill>
                            <a:schemeClr val="dk1"/>
                          </a:solidFill>
                        </a:rPr>
                        <a:t>Lead author as editor-in-chief with student and colleague co-authors</a:t>
                      </a:r>
                      <a:endParaRPr sz="1000">
                        <a:solidFill>
                          <a:schemeClr val="dk1"/>
                        </a:solidFill>
                      </a:endParaRPr>
                    </a:p>
                  </a:txBody>
                  <a:tcPr marL="91425" marR="91425" marT="91425" marB="91425"/>
                </a:tc>
                <a:tc>
                  <a:txBody>
                    <a:bodyPr/>
                    <a:lstStyle/>
                    <a:p>
                      <a:pPr marL="0" lvl="0" indent="0" algn="l" rtl="0">
                        <a:spcBef>
                          <a:spcPts val="0"/>
                        </a:spcBef>
                        <a:spcAft>
                          <a:spcPts val="0"/>
                        </a:spcAft>
                        <a:buNone/>
                      </a:pPr>
                      <a:r>
                        <a:rPr lang="en" sz="1000">
                          <a:solidFill>
                            <a:schemeClr val="dk1"/>
                          </a:solidFill>
                        </a:rPr>
                        <a:t>Solo author + student involvement</a:t>
                      </a:r>
                      <a:endParaRPr sz="1000">
                        <a:solidFill>
                          <a:schemeClr val="dk1"/>
                        </a:solidFill>
                      </a:endParaRPr>
                    </a:p>
                  </a:txBody>
                  <a:tcPr marL="91425" marR="91425" marT="91425" marB="91425"/>
                </a:tc>
                <a:tc>
                  <a:txBody>
                    <a:bodyPr/>
                    <a:lstStyle/>
                    <a:p>
                      <a:pPr marL="0" lvl="0" indent="0" algn="l" rtl="0">
                        <a:spcBef>
                          <a:spcPts val="0"/>
                        </a:spcBef>
                        <a:spcAft>
                          <a:spcPts val="0"/>
                        </a:spcAft>
                        <a:buNone/>
                      </a:pPr>
                      <a:r>
                        <a:rPr lang="en" sz="1000">
                          <a:solidFill>
                            <a:schemeClr val="dk1"/>
                          </a:solidFill>
                        </a:rPr>
                        <a:t>Lead author as editor-in-chief with student and colleague co-authors</a:t>
                      </a:r>
                      <a:endParaRPr sz="1000">
                        <a:solidFill>
                          <a:schemeClr val="dk1"/>
                        </a:solidFill>
                      </a:endParaRPr>
                    </a:p>
                    <a:p>
                      <a:pPr marL="0" lvl="0" indent="0" algn="l" rtl="0">
                        <a:spcBef>
                          <a:spcPts val="0"/>
                        </a:spcBef>
                        <a:spcAft>
                          <a:spcPts val="0"/>
                        </a:spcAft>
                        <a:buClr>
                          <a:schemeClr val="dk1"/>
                        </a:buClr>
                        <a:buSzPts val="1100"/>
                        <a:buFont typeface="Arial"/>
                        <a:buNone/>
                      </a:pPr>
                      <a:endParaRPr sz="1000">
                        <a:solidFill>
                          <a:schemeClr val="dk1"/>
                        </a:solidFill>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000">
                          <a:solidFill>
                            <a:schemeClr val="dk1"/>
                          </a:solidFill>
                        </a:rPr>
                        <a:t>Content development facilitator with student and colleague co-authors</a:t>
                      </a:r>
                      <a:endParaRPr sz="1000">
                        <a:solidFill>
                          <a:schemeClr val="dk1"/>
                        </a:solidFill>
                      </a:endParaRPr>
                    </a:p>
                    <a:p>
                      <a:pPr marL="0" lvl="0" indent="0" algn="l" rtl="0">
                        <a:spcBef>
                          <a:spcPts val="0"/>
                        </a:spcBef>
                        <a:spcAft>
                          <a:spcPts val="0"/>
                        </a:spcAft>
                        <a:buNone/>
                      </a:pPr>
                      <a:endParaRPr sz="1000">
                        <a:solidFill>
                          <a:schemeClr val="dk1"/>
                        </a:solidFill>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000">
                          <a:solidFill>
                            <a:schemeClr val="dk1"/>
                          </a:solidFill>
                        </a:rPr>
                        <a:t>Lead author as editor-in-chief with colleague co-authors</a:t>
                      </a:r>
                      <a:endParaRPr sz="1000">
                        <a:solidFill>
                          <a:schemeClr val="dk1"/>
                        </a:solidFill>
                      </a:endParaRPr>
                    </a:p>
                  </a:txBody>
                  <a:tcPr marL="91425" marR="91425" marT="91425" marB="91425"/>
                </a:tc>
                <a:tc>
                  <a:txBody>
                    <a:bodyPr/>
                    <a:lstStyle/>
                    <a:p>
                      <a:pPr marL="0" lvl="0" indent="0" algn="l" rtl="0">
                        <a:spcBef>
                          <a:spcPts val="0"/>
                        </a:spcBef>
                        <a:spcAft>
                          <a:spcPts val="0"/>
                        </a:spcAft>
                        <a:buNone/>
                      </a:pPr>
                      <a:r>
                        <a:rPr lang="en" sz="1000">
                          <a:solidFill>
                            <a:schemeClr val="dk1"/>
                          </a:solidFill>
                        </a:rPr>
                        <a:t>Content development facilitator with student and colleague co-authors</a:t>
                      </a:r>
                      <a:endParaRPr sz="1000">
                        <a:solidFill>
                          <a:schemeClr val="dk1"/>
                        </a:solidFill>
                      </a:endParaRPr>
                    </a:p>
                  </a:txBody>
                  <a:tcPr marL="91425" marR="91425" marT="91425" marB="91425"/>
                </a:tc>
                <a:extLst>
                  <a:ext uri="{0D108BD9-81ED-4DB2-BD59-A6C34878D82A}">
                    <a16:rowId xmlns:a16="http://schemas.microsoft.com/office/drawing/2014/main" val="10001"/>
                  </a:ext>
                </a:extLst>
              </a:tr>
            </a:tbl>
          </a:graphicData>
        </a:graphic>
      </p:graphicFrame>
      <p:sp>
        <p:nvSpPr>
          <p:cNvPr id="248" name="Google Shape;248;p36"/>
          <p:cNvSpPr/>
          <p:nvPr/>
        </p:nvSpPr>
        <p:spPr>
          <a:xfrm>
            <a:off x="75600" y="3234100"/>
            <a:ext cx="1392000" cy="648900"/>
          </a:xfrm>
          <a:prstGeom prst="flowChartAlternate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Solo author + student involvement</a:t>
            </a:r>
            <a:endParaRPr/>
          </a:p>
        </p:txBody>
      </p:sp>
      <p:sp>
        <p:nvSpPr>
          <p:cNvPr id="249" name="Google Shape;249;p36"/>
          <p:cNvSpPr/>
          <p:nvPr/>
        </p:nvSpPr>
        <p:spPr>
          <a:xfrm>
            <a:off x="3186288" y="3234100"/>
            <a:ext cx="1879800" cy="648900"/>
          </a:xfrm>
          <a:prstGeom prst="flowChartAlternate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Lead author as editor-in-chief with student co-authors</a:t>
            </a:r>
            <a:endParaRPr/>
          </a:p>
        </p:txBody>
      </p:sp>
      <p:sp>
        <p:nvSpPr>
          <p:cNvPr id="250" name="Google Shape;250;p36"/>
          <p:cNvSpPr/>
          <p:nvPr/>
        </p:nvSpPr>
        <p:spPr>
          <a:xfrm>
            <a:off x="373675" y="3989100"/>
            <a:ext cx="731425" cy="448300"/>
          </a:xfrm>
          <a:prstGeom prst="flowChartOffpageConnector">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000"/>
              <a:t>Content review</a:t>
            </a:r>
            <a:endParaRPr sz="1000"/>
          </a:p>
        </p:txBody>
      </p:sp>
      <p:sp>
        <p:nvSpPr>
          <p:cNvPr id="251" name="Google Shape;251;p36"/>
          <p:cNvSpPr/>
          <p:nvPr/>
        </p:nvSpPr>
        <p:spPr>
          <a:xfrm>
            <a:off x="302900" y="4543500"/>
            <a:ext cx="884775" cy="448300"/>
          </a:xfrm>
          <a:prstGeom prst="flowChartOffpageConnector">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000"/>
              <a:t>Graphics production</a:t>
            </a:r>
            <a:endParaRPr sz="1000"/>
          </a:p>
        </p:txBody>
      </p:sp>
      <p:sp>
        <p:nvSpPr>
          <p:cNvPr id="252" name="Google Shape;252;p36"/>
          <p:cNvSpPr/>
          <p:nvPr/>
        </p:nvSpPr>
        <p:spPr>
          <a:xfrm>
            <a:off x="1592850" y="3234100"/>
            <a:ext cx="1392000" cy="648900"/>
          </a:xfrm>
          <a:prstGeom prst="flowChartAlternate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Solo student author + staff involvement</a:t>
            </a:r>
            <a:endParaRPr/>
          </a:p>
        </p:txBody>
      </p:sp>
      <p:sp>
        <p:nvSpPr>
          <p:cNvPr id="253" name="Google Shape;253;p36"/>
          <p:cNvSpPr/>
          <p:nvPr/>
        </p:nvSpPr>
        <p:spPr>
          <a:xfrm>
            <a:off x="5233200" y="3234100"/>
            <a:ext cx="1698900" cy="1124400"/>
          </a:xfrm>
          <a:prstGeom prst="flowChartAlternate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Lead author as editor-in-chief in with student and colleague co-authors</a:t>
            </a:r>
            <a:endParaRPr/>
          </a:p>
        </p:txBody>
      </p:sp>
      <p:sp>
        <p:nvSpPr>
          <p:cNvPr id="254" name="Google Shape;254;p36"/>
          <p:cNvSpPr txBox="1"/>
          <p:nvPr/>
        </p:nvSpPr>
        <p:spPr>
          <a:xfrm>
            <a:off x="1553325" y="3817650"/>
            <a:ext cx="249600" cy="31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rgbClr val="FF9900"/>
                </a:solidFill>
              </a:rPr>
              <a:t>1</a:t>
            </a:r>
            <a:endParaRPr sz="1200">
              <a:solidFill>
                <a:srgbClr val="FF9900"/>
              </a:solidFill>
            </a:endParaRPr>
          </a:p>
        </p:txBody>
      </p:sp>
      <p:sp>
        <p:nvSpPr>
          <p:cNvPr id="255" name="Google Shape;255;p36"/>
          <p:cNvSpPr/>
          <p:nvPr/>
        </p:nvSpPr>
        <p:spPr>
          <a:xfrm>
            <a:off x="7051500" y="3234100"/>
            <a:ext cx="2016300" cy="886800"/>
          </a:xfrm>
          <a:prstGeom prst="flowChartAlternate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Content development facilitator with student and colleague co-authors</a:t>
            </a:r>
            <a:endParaRPr/>
          </a:p>
        </p:txBody>
      </p:sp>
      <p:sp>
        <p:nvSpPr>
          <p:cNvPr id="256" name="Google Shape;256;p36"/>
          <p:cNvSpPr txBox="1"/>
          <p:nvPr/>
        </p:nvSpPr>
        <p:spPr>
          <a:xfrm>
            <a:off x="74425" y="3808125"/>
            <a:ext cx="249600" cy="31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rgbClr val="FF9900"/>
                </a:solidFill>
              </a:rPr>
              <a:t>3</a:t>
            </a:r>
            <a:endParaRPr sz="1200">
              <a:solidFill>
                <a:srgbClr val="FF9900"/>
              </a:solidFill>
            </a:endParaRPr>
          </a:p>
        </p:txBody>
      </p:sp>
      <p:sp>
        <p:nvSpPr>
          <p:cNvPr id="257" name="Google Shape;257;p36"/>
          <p:cNvSpPr txBox="1"/>
          <p:nvPr/>
        </p:nvSpPr>
        <p:spPr>
          <a:xfrm>
            <a:off x="3206550" y="3816325"/>
            <a:ext cx="249600" cy="31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rgbClr val="FF9900"/>
                </a:solidFill>
              </a:rPr>
              <a:t>1</a:t>
            </a:r>
            <a:endParaRPr sz="1200">
              <a:solidFill>
                <a:srgbClr val="FF9900"/>
              </a:solidFill>
            </a:endParaRPr>
          </a:p>
        </p:txBody>
      </p:sp>
      <p:sp>
        <p:nvSpPr>
          <p:cNvPr id="258" name="Google Shape;258;p36"/>
          <p:cNvSpPr txBox="1"/>
          <p:nvPr/>
        </p:nvSpPr>
        <p:spPr>
          <a:xfrm>
            <a:off x="5340150" y="4294525"/>
            <a:ext cx="249600" cy="31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rgbClr val="FF9900"/>
                </a:solidFill>
              </a:rPr>
              <a:t>3</a:t>
            </a:r>
            <a:endParaRPr sz="1200">
              <a:solidFill>
                <a:srgbClr val="FF9900"/>
              </a:solidFill>
            </a:endParaRPr>
          </a:p>
        </p:txBody>
      </p:sp>
      <p:sp>
        <p:nvSpPr>
          <p:cNvPr id="259" name="Google Shape;259;p36"/>
          <p:cNvSpPr txBox="1"/>
          <p:nvPr/>
        </p:nvSpPr>
        <p:spPr>
          <a:xfrm>
            <a:off x="7102275" y="4046875"/>
            <a:ext cx="249600" cy="31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rgbClr val="FF9900"/>
                </a:solidFill>
              </a:rPr>
              <a:t>2</a:t>
            </a:r>
            <a:endParaRPr sz="1200">
              <a:solidFill>
                <a:srgbClr val="FF99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37"/>
          <p:cNvSpPr txBox="1">
            <a:spLocks noGrp="1"/>
          </p:cNvSpPr>
          <p:nvPr>
            <p:ph type="title"/>
          </p:nvPr>
        </p:nvSpPr>
        <p:spPr>
          <a:xfrm>
            <a:off x="79925" y="-260181"/>
            <a:ext cx="7886700" cy="9942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 b="1">
                <a:solidFill>
                  <a:srgbClr val="000000"/>
                </a:solidFill>
              </a:rPr>
              <a:t>Quality assurance models</a:t>
            </a:r>
            <a:endParaRPr b="1">
              <a:solidFill>
                <a:srgbClr val="000000"/>
              </a:solidFill>
            </a:endParaRPr>
          </a:p>
        </p:txBody>
      </p:sp>
      <p:sp>
        <p:nvSpPr>
          <p:cNvPr id="265" name="Google Shape;265;p37"/>
          <p:cNvSpPr/>
          <p:nvPr/>
        </p:nvSpPr>
        <p:spPr>
          <a:xfrm>
            <a:off x="1800225" y="4435725"/>
            <a:ext cx="1738800" cy="648900"/>
          </a:xfrm>
          <a:prstGeom prst="flowChartAlternate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Professional editing and proofreading</a:t>
            </a:r>
            <a:endParaRPr/>
          </a:p>
        </p:txBody>
      </p:sp>
      <p:sp>
        <p:nvSpPr>
          <p:cNvPr id="266" name="Google Shape;266;p37"/>
          <p:cNvSpPr/>
          <p:nvPr/>
        </p:nvSpPr>
        <p:spPr>
          <a:xfrm>
            <a:off x="5684050" y="3562075"/>
            <a:ext cx="1392000" cy="648900"/>
          </a:xfrm>
          <a:prstGeom prst="flowChartAlternate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Student review</a:t>
            </a:r>
            <a:endParaRPr/>
          </a:p>
        </p:txBody>
      </p:sp>
      <p:sp>
        <p:nvSpPr>
          <p:cNvPr id="267" name="Google Shape;267;p37"/>
          <p:cNvSpPr/>
          <p:nvPr/>
        </p:nvSpPr>
        <p:spPr>
          <a:xfrm>
            <a:off x="5715088" y="4401288"/>
            <a:ext cx="1392000" cy="648900"/>
          </a:xfrm>
          <a:prstGeom prst="flowChartAlternate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Supervisor review</a:t>
            </a:r>
            <a:endParaRPr/>
          </a:p>
        </p:txBody>
      </p:sp>
      <p:sp>
        <p:nvSpPr>
          <p:cNvPr id="268" name="Google Shape;268;p37"/>
          <p:cNvSpPr/>
          <p:nvPr/>
        </p:nvSpPr>
        <p:spPr>
          <a:xfrm>
            <a:off x="7633425" y="4401300"/>
            <a:ext cx="1392000" cy="648900"/>
          </a:xfrm>
          <a:prstGeom prst="flowChartAlternate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Publisher peer review</a:t>
            </a:r>
            <a:endParaRPr/>
          </a:p>
        </p:txBody>
      </p:sp>
      <p:sp>
        <p:nvSpPr>
          <p:cNvPr id="269" name="Google Shape;269;p37"/>
          <p:cNvSpPr/>
          <p:nvPr/>
        </p:nvSpPr>
        <p:spPr>
          <a:xfrm>
            <a:off x="1790700" y="3545950"/>
            <a:ext cx="1738800" cy="648900"/>
          </a:xfrm>
          <a:prstGeom prst="flowChartAlternate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Institutional intermediary editorial support </a:t>
            </a:r>
            <a:endParaRPr/>
          </a:p>
        </p:txBody>
      </p:sp>
      <p:sp>
        <p:nvSpPr>
          <p:cNvPr id="270" name="Google Shape;270;p37"/>
          <p:cNvSpPr/>
          <p:nvPr/>
        </p:nvSpPr>
        <p:spPr>
          <a:xfrm>
            <a:off x="3661000" y="3545950"/>
            <a:ext cx="1738800" cy="648900"/>
          </a:xfrm>
          <a:prstGeom prst="flowChartAlternate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Institutional intermediary publishing support </a:t>
            </a:r>
            <a:endParaRPr/>
          </a:p>
        </p:txBody>
      </p:sp>
      <p:graphicFrame>
        <p:nvGraphicFramePr>
          <p:cNvPr id="271" name="Google Shape;271;p37"/>
          <p:cNvGraphicFramePr/>
          <p:nvPr/>
        </p:nvGraphicFramePr>
        <p:xfrm>
          <a:off x="79913" y="526750"/>
          <a:ext cx="3000000" cy="3000000"/>
        </p:xfrm>
        <a:graphic>
          <a:graphicData uri="http://schemas.openxmlformats.org/drawingml/2006/table">
            <a:tbl>
              <a:tblPr>
                <a:noFill/>
                <a:tableStyleId>{0BBAB2D9-D0EF-4AE2-8EA3-440F7D671F3F}</a:tableStyleId>
              </a:tblPr>
              <a:tblGrid>
                <a:gridCol w="944275">
                  <a:extLst>
                    <a:ext uri="{9D8B030D-6E8A-4147-A177-3AD203B41FA5}">
                      <a16:colId xmlns:a16="http://schemas.microsoft.com/office/drawing/2014/main" val="20000"/>
                    </a:ext>
                  </a:extLst>
                </a:gridCol>
                <a:gridCol w="905100">
                  <a:extLst>
                    <a:ext uri="{9D8B030D-6E8A-4147-A177-3AD203B41FA5}">
                      <a16:colId xmlns:a16="http://schemas.microsoft.com/office/drawing/2014/main" val="20001"/>
                    </a:ext>
                  </a:extLst>
                </a:gridCol>
                <a:gridCol w="930725">
                  <a:extLst>
                    <a:ext uri="{9D8B030D-6E8A-4147-A177-3AD203B41FA5}">
                      <a16:colId xmlns:a16="http://schemas.microsoft.com/office/drawing/2014/main" val="20002"/>
                    </a:ext>
                  </a:extLst>
                </a:gridCol>
                <a:gridCol w="956800">
                  <a:extLst>
                    <a:ext uri="{9D8B030D-6E8A-4147-A177-3AD203B41FA5}">
                      <a16:colId xmlns:a16="http://schemas.microsoft.com/office/drawing/2014/main" val="20003"/>
                    </a:ext>
                  </a:extLst>
                </a:gridCol>
                <a:gridCol w="1040175">
                  <a:extLst>
                    <a:ext uri="{9D8B030D-6E8A-4147-A177-3AD203B41FA5}">
                      <a16:colId xmlns:a16="http://schemas.microsoft.com/office/drawing/2014/main" val="20004"/>
                    </a:ext>
                  </a:extLst>
                </a:gridCol>
                <a:gridCol w="858100">
                  <a:extLst>
                    <a:ext uri="{9D8B030D-6E8A-4147-A177-3AD203B41FA5}">
                      <a16:colId xmlns:a16="http://schemas.microsoft.com/office/drawing/2014/main" val="20005"/>
                    </a:ext>
                  </a:extLst>
                </a:gridCol>
                <a:gridCol w="794725">
                  <a:extLst>
                    <a:ext uri="{9D8B030D-6E8A-4147-A177-3AD203B41FA5}">
                      <a16:colId xmlns:a16="http://schemas.microsoft.com/office/drawing/2014/main" val="20006"/>
                    </a:ext>
                  </a:extLst>
                </a:gridCol>
                <a:gridCol w="868225">
                  <a:extLst>
                    <a:ext uri="{9D8B030D-6E8A-4147-A177-3AD203B41FA5}">
                      <a16:colId xmlns:a16="http://schemas.microsoft.com/office/drawing/2014/main" val="20007"/>
                    </a:ext>
                  </a:extLst>
                </a:gridCol>
                <a:gridCol w="907800">
                  <a:extLst>
                    <a:ext uri="{9D8B030D-6E8A-4147-A177-3AD203B41FA5}">
                      <a16:colId xmlns:a16="http://schemas.microsoft.com/office/drawing/2014/main" val="20008"/>
                    </a:ext>
                  </a:extLst>
                </a:gridCol>
                <a:gridCol w="778250">
                  <a:extLst>
                    <a:ext uri="{9D8B030D-6E8A-4147-A177-3AD203B41FA5}">
                      <a16:colId xmlns:a16="http://schemas.microsoft.com/office/drawing/2014/main" val="20009"/>
                    </a:ext>
                  </a:extLst>
                </a:gridCol>
              </a:tblGrid>
              <a:tr h="423775">
                <a:tc>
                  <a:txBody>
                    <a:bodyPr/>
                    <a:lstStyle/>
                    <a:p>
                      <a:pPr marL="0" lvl="0" indent="0" algn="l" rtl="0">
                        <a:spcBef>
                          <a:spcPts val="0"/>
                        </a:spcBef>
                        <a:spcAft>
                          <a:spcPts val="0"/>
                        </a:spcAft>
                        <a:buNone/>
                      </a:pPr>
                      <a:r>
                        <a:rPr lang="en" sz="1000"/>
                        <a:t>Abimbola</a:t>
                      </a:r>
                      <a:endParaRPr sz="1000"/>
                    </a:p>
                  </a:txBody>
                  <a:tcPr marL="91425" marR="91425" marT="91425" marB="91425"/>
                </a:tc>
                <a:tc>
                  <a:txBody>
                    <a:bodyPr/>
                    <a:lstStyle/>
                    <a:p>
                      <a:pPr marL="0" lvl="0" indent="0" algn="l" rtl="0">
                        <a:spcBef>
                          <a:spcPts val="0"/>
                        </a:spcBef>
                        <a:spcAft>
                          <a:spcPts val="0"/>
                        </a:spcAft>
                        <a:buNone/>
                      </a:pPr>
                      <a:r>
                        <a:rPr lang="en" sz="1000"/>
                        <a:t>Claire</a:t>
                      </a:r>
                      <a:endParaRPr sz="1000"/>
                    </a:p>
                  </a:txBody>
                  <a:tcPr marL="91425" marR="91425" marT="91425" marB="91425"/>
                </a:tc>
                <a:tc>
                  <a:txBody>
                    <a:bodyPr/>
                    <a:lstStyle/>
                    <a:p>
                      <a:pPr marL="0" lvl="0" indent="0" algn="l" rtl="0">
                        <a:spcBef>
                          <a:spcPts val="0"/>
                        </a:spcBef>
                        <a:spcAft>
                          <a:spcPts val="0"/>
                        </a:spcAft>
                        <a:buNone/>
                      </a:pPr>
                      <a:r>
                        <a:rPr lang="en" sz="1000"/>
                        <a:t>Kensley</a:t>
                      </a:r>
                      <a:endParaRPr sz="1000"/>
                    </a:p>
                  </a:txBody>
                  <a:tcPr marL="91425" marR="91425" marT="91425" marB="91425"/>
                </a:tc>
                <a:tc>
                  <a:txBody>
                    <a:bodyPr/>
                    <a:lstStyle/>
                    <a:p>
                      <a:pPr marL="0" lvl="0" indent="0" algn="l" rtl="0">
                        <a:spcBef>
                          <a:spcPts val="0"/>
                        </a:spcBef>
                        <a:spcAft>
                          <a:spcPts val="0"/>
                        </a:spcAft>
                        <a:buNone/>
                      </a:pPr>
                      <a:r>
                        <a:rPr lang="en" sz="1000"/>
                        <a:t>Stella</a:t>
                      </a:r>
                      <a:endParaRPr sz="1000"/>
                    </a:p>
                  </a:txBody>
                  <a:tcPr marL="91425" marR="91425" marT="91425" marB="91425"/>
                </a:tc>
                <a:tc>
                  <a:txBody>
                    <a:bodyPr/>
                    <a:lstStyle/>
                    <a:p>
                      <a:pPr marL="0" lvl="0" indent="0" algn="l" rtl="0">
                        <a:spcBef>
                          <a:spcPts val="0"/>
                        </a:spcBef>
                        <a:spcAft>
                          <a:spcPts val="0"/>
                        </a:spcAft>
                        <a:buNone/>
                      </a:pPr>
                      <a:r>
                        <a:rPr lang="en" sz="1000"/>
                        <a:t>Michael</a:t>
                      </a:r>
                      <a:endParaRPr sz="1000"/>
                    </a:p>
                  </a:txBody>
                  <a:tcPr marL="91425" marR="91425" marT="91425" marB="91425"/>
                </a:tc>
                <a:tc>
                  <a:txBody>
                    <a:bodyPr/>
                    <a:lstStyle/>
                    <a:p>
                      <a:pPr marL="0" lvl="0" indent="0" algn="l" rtl="0">
                        <a:spcBef>
                          <a:spcPts val="0"/>
                        </a:spcBef>
                        <a:spcAft>
                          <a:spcPts val="0"/>
                        </a:spcAft>
                        <a:buNone/>
                      </a:pPr>
                      <a:r>
                        <a:rPr lang="en" sz="1000"/>
                        <a:t>Maria</a:t>
                      </a:r>
                      <a:endParaRPr sz="1000"/>
                    </a:p>
                  </a:txBody>
                  <a:tcPr marL="91425" marR="91425" marT="91425" marB="91425"/>
                </a:tc>
                <a:tc>
                  <a:txBody>
                    <a:bodyPr/>
                    <a:lstStyle/>
                    <a:p>
                      <a:pPr marL="0" lvl="0" indent="0" algn="l" rtl="0">
                        <a:spcBef>
                          <a:spcPts val="0"/>
                        </a:spcBef>
                        <a:spcAft>
                          <a:spcPts val="0"/>
                        </a:spcAft>
                        <a:buNone/>
                      </a:pPr>
                      <a:r>
                        <a:rPr lang="en" sz="1000"/>
                        <a:t>Jonathan</a:t>
                      </a:r>
                      <a:endParaRPr sz="1000"/>
                    </a:p>
                  </a:txBody>
                  <a:tcPr marL="91425" marR="91425" marT="91425" marB="91425"/>
                </a:tc>
                <a:tc>
                  <a:txBody>
                    <a:bodyPr/>
                    <a:lstStyle/>
                    <a:p>
                      <a:pPr marL="0" lvl="0" indent="0" algn="l" rtl="0">
                        <a:spcBef>
                          <a:spcPts val="0"/>
                        </a:spcBef>
                        <a:spcAft>
                          <a:spcPts val="0"/>
                        </a:spcAft>
                        <a:buNone/>
                      </a:pPr>
                      <a:r>
                        <a:rPr lang="en" sz="1000"/>
                        <a:t>Tim</a:t>
                      </a:r>
                      <a:endParaRPr sz="1000"/>
                    </a:p>
                  </a:txBody>
                  <a:tcPr marL="91425" marR="91425" marT="91425" marB="91425"/>
                </a:tc>
                <a:tc>
                  <a:txBody>
                    <a:bodyPr/>
                    <a:lstStyle/>
                    <a:p>
                      <a:pPr marL="0" lvl="0" indent="0" algn="l" rtl="0">
                        <a:spcBef>
                          <a:spcPts val="0"/>
                        </a:spcBef>
                        <a:spcAft>
                          <a:spcPts val="0"/>
                        </a:spcAft>
                        <a:buNone/>
                      </a:pPr>
                      <a:r>
                        <a:rPr lang="en" sz="1000"/>
                        <a:t>James</a:t>
                      </a:r>
                      <a:endParaRPr sz="1000"/>
                    </a:p>
                  </a:txBody>
                  <a:tcPr marL="91425" marR="91425" marT="91425" marB="91425"/>
                </a:tc>
                <a:tc>
                  <a:txBody>
                    <a:bodyPr/>
                    <a:lstStyle/>
                    <a:p>
                      <a:pPr marL="0" lvl="0" indent="0" algn="l" rtl="0">
                        <a:spcBef>
                          <a:spcPts val="0"/>
                        </a:spcBef>
                        <a:spcAft>
                          <a:spcPts val="0"/>
                        </a:spcAft>
                        <a:buNone/>
                      </a:pPr>
                      <a:r>
                        <a:rPr lang="en" sz="1000"/>
                        <a:t>Ingxoxo</a:t>
                      </a:r>
                      <a:endParaRPr sz="1000"/>
                    </a:p>
                  </a:txBody>
                  <a:tcPr marL="91425" marR="91425" marT="91425" marB="91425"/>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 sz="1000"/>
                        <a:t>Professional editing and proofreading</a:t>
                      </a:r>
                      <a:endParaRPr sz="1000"/>
                    </a:p>
                    <a:p>
                      <a:pPr marL="0" lvl="0" indent="0" algn="l" rtl="0">
                        <a:spcBef>
                          <a:spcPts val="1000"/>
                        </a:spcBef>
                        <a:spcAft>
                          <a:spcPts val="0"/>
                        </a:spcAft>
                        <a:buNone/>
                      </a:pPr>
                      <a:r>
                        <a:rPr lang="en" sz="1000"/>
                        <a:t>Student review</a:t>
                      </a:r>
                      <a:endParaRPr sz="1000"/>
                    </a:p>
                    <a:p>
                      <a:pPr marL="0" lvl="0" indent="0" algn="l" rtl="0">
                        <a:spcBef>
                          <a:spcPts val="1000"/>
                        </a:spcBef>
                        <a:spcAft>
                          <a:spcPts val="0"/>
                        </a:spcAft>
                        <a:buNone/>
                      </a:pPr>
                      <a:r>
                        <a:rPr lang="en" sz="1000"/>
                        <a:t>Publisher peer review </a:t>
                      </a:r>
                      <a:endParaRPr sz="1000"/>
                    </a:p>
                  </a:txBody>
                  <a:tcPr marL="91425" marR="91425" marT="91425" marB="91425"/>
                </a:tc>
                <a:tc>
                  <a:txBody>
                    <a:bodyPr/>
                    <a:lstStyle/>
                    <a:p>
                      <a:pPr marL="0" lvl="0" indent="0" algn="l" rtl="0">
                        <a:spcBef>
                          <a:spcPts val="0"/>
                        </a:spcBef>
                        <a:spcAft>
                          <a:spcPts val="0"/>
                        </a:spcAft>
                        <a:buNone/>
                      </a:pPr>
                      <a:r>
                        <a:rPr lang="en" sz="1000"/>
                        <a:t>Student review</a:t>
                      </a:r>
                      <a:endParaRPr sz="1000"/>
                    </a:p>
                    <a:p>
                      <a:pPr marL="0" lvl="0" indent="0" algn="l" rtl="0">
                        <a:spcBef>
                          <a:spcPts val="1000"/>
                        </a:spcBef>
                        <a:spcAft>
                          <a:spcPts val="0"/>
                        </a:spcAft>
                        <a:buNone/>
                      </a:pPr>
                      <a:r>
                        <a:rPr lang="en" sz="1000"/>
                        <a:t>Proofreader</a:t>
                      </a:r>
                      <a:endParaRPr sz="1000"/>
                    </a:p>
                  </a:txBody>
                  <a:tcPr marL="91425" marR="91425" marT="91425" marB="91425"/>
                </a:tc>
                <a:tc>
                  <a:txBody>
                    <a:bodyPr/>
                    <a:lstStyle/>
                    <a:p>
                      <a:pPr marL="0" lvl="0" indent="0" algn="l" rtl="0">
                        <a:spcBef>
                          <a:spcPts val="0"/>
                        </a:spcBef>
                        <a:spcAft>
                          <a:spcPts val="0"/>
                        </a:spcAft>
                        <a:buNone/>
                      </a:pPr>
                      <a:r>
                        <a:rPr lang="en" sz="1000"/>
                        <a:t>Supervisor review </a:t>
                      </a:r>
                      <a:endParaRPr sz="1000"/>
                    </a:p>
                    <a:p>
                      <a:pPr marL="0" lvl="0" indent="0" algn="l" rtl="0">
                        <a:spcBef>
                          <a:spcPts val="1000"/>
                        </a:spcBef>
                        <a:spcAft>
                          <a:spcPts val="0"/>
                        </a:spcAft>
                        <a:buNone/>
                      </a:pPr>
                      <a:r>
                        <a:rPr lang="en" sz="1000"/>
                        <a:t>Institutional Intermediary editorial support</a:t>
                      </a:r>
                      <a:endParaRPr sz="1000"/>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000">
                          <a:solidFill>
                            <a:schemeClr val="dk1"/>
                          </a:solidFill>
                        </a:rPr>
                        <a:t>Student review</a:t>
                      </a:r>
                      <a:endParaRPr sz="1000">
                        <a:solidFill>
                          <a:schemeClr val="dk1"/>
                        </a:solidFill>
                      </a:endParaRPr>
                    </a:p>
                    <a:p>
                      <a:pPr marL="0" lvl="0" indent="0" algn="l" rtl="0">
                        <a:spcBef>
                          <a:spcPts val="1000"/>
                        </a:spcBef>
                        <a:spcAft>
                          <a:spcPts val="0"/>
                        </a:spcAft>
                        <a:buClr>
                          <a:schemeClr val="dk1"/>
                        </a:buClr>
                        <a:buSzPts val="1100"/>
                        <a:buFont typeface="Arial"/>
                        <a:buNone/>
                      </a:pPr>
                      <a:r>
                        <a:rPr lang="en" sz="1000">
                          <a:solidFill>
                            <a:schemeClr val="dk1"/>
                          </a:solidFill>
                        </a:rPr>
                        <a:t>Institutional Intermediary editorial support</a:t>
                      </a:r>
                      <a:endParaRPr sz="1000">
                        <a:solidFill>
                          <a:schemeClr val="dk1"/>
                        </a:solidFill>
                      </a:endParaRPr>
                    </a:p>
                    <a:p>
                      <a:pPr marL="0" lvl="0" indent="0" algn="l" rtl="0">
                        <a:spcBef>
                          <a:spcPts val="1000"/>
                        </a:spcBef>
                        <a:spcAft>
                          <a:spcPts val="0"/>
                        </a:spcAft>
                        <a:buClr>
                          <a:schemeClr val="dk1"/>
                        </a:buClr>
                        <a:buSzPts val="1100"/>
                        <a:buFont typeface="Arial"/>
                        <a:buNone/>
                      </a:pPr>
                      <a:r>
                        <a:rPr lang="en" sz="1000">
                          <a:solidFill>
                            <a:schemeClr val="dk1"/>
                          </a:solidFill>
                        </a:rPr>
                        <a:t>Institutional Intermediary publishing support</a:t>
                      </a:r>
                      <a:endParaRPr sz="1000">
                        <a:solidFill>
                          <a:schemeClr val="dk1"/>
                        </a:solidFill>
                      </a:endParaRPr>
                    </a:p>
                  </a:txBody>
                  <a:tcPr marL="91425" marR="91425" marT="91425" marB="91425"/>
                </a:tc>
                <a:tc>
                  <a:txBody>
                    <a:bodyPr/>
                    <a:lstStyle/>
                    <a:p>
                      <a:pPr marL="0" lvl="0" indent="0" algn="l" rtl="0">
                        <a:spcBef>
                          <a:spcPts val="0"/>
                        </a:spcBef>
                        <a:spcAft>
                          <a:spcPts val="0"/>
                        </a:spcAft>
                        <a:buNone/>
                      </a:pPr>
                      <a:r>
                        <a:rPr lang="en" sz="1000">
                          <a:solidFill>
                            <a:schemeClr val="dk1"/>
                          </a:solidFill>
                        </a:rPr>
                        <a:t>Delphi consensus study</a:t>
                      </a:r>
                      <a:endParaRPr sz="1000">
                        <a:solidFill>
                          <a:schemeClr val="dk1"/>
                        </a:solidFill>
                      </a:endParaRPr>
                    </a:p>
                    <a:p>
                      <a:pPr marL="0" lvl="0" indent="0" algn="l" rtl="0">
                        <a:spcBef>
                          <a:spcPts val="1000"/>
                        </a:spcBef>
                        <a:spcAft>
                          <a:spcPts val="0"/>
                        </a:spcAft>
                        <a:buNone/>
                      </a:pPr>
                      <a:r>
                        <a:rPr lang="en" sz="1000">
                          <a:solidFill>
                            <a:schemeClr val="dk1"/>
                          </a:solidFill>
                        </a:rPr>
                        <a:t>Colleague review</a:t>
                      </a:r>
                      <a:endParaRPr sz="1000">
                        <a:solidFill>
                          <a:schemeClr val="dk1"/>
                        </a:solidFill>
                      </a:endParaRPr>
                    </a:p>
                    <a:p>
                      <a:pPr marL="0" lvl="0" indent="0" algn="l" rtl="0">
                        <a:spcBef>
                          <a:spcPts val="1000"/>
                        </a:spcBef>
                        <a:spcAft>
                          <a:spcPts val="0"/>
                        </a:spcAft>
                        <a:buNone/>
                      </a:pPr>
                      <a:r>
                        <a:rPr lang="en" sz="1000">
                          <a:solidFill>
                            <a:schemeClr val="dk1"/>
                          </a:solidFill>
                        </a:rPr>
                        <a:t>Community review</a:t>
                      </a:r>
                      <a:endParaRPr sz="1000">
                        <a:solidFill>
                          <a:schemeClr val="dk1"/>
                        </a:solidFill>
                      </a:endParaRPr>
                    </a:p>
                  </a:txBody>
                  <a:tcPr marL="91425" marR="91425" marT="91425" marB="91425"/>
                </a:tc>
                <a:tc>
                  <a:txBody>
                    <a:bodyPr/>
                    <a:lstStyle/>
                    <a:p>
                      <a:pPr marL="0" lvl="0" indent="0" algn="l" rtl="0">
                        <a:spcBef>
                          <a:spcPts val="0"/>
                        </a:spcBef>
                        <a:spcAft>
                          <a:spcPts val="0"/>
                        </a:spcAft>
                        <a:buNone/>
                      </a:pPr>
                      <a:r>
                        <a:rPr lang="en" sz="1000">
                          <a:solidFill>
                            <a:schemeClr val="dk1"/>
                          </a:solidFill>
                        </a:rPr>
                        <a:t>Student review</a:t>
                      </a:r>
                      <a:endParaRPr sz="1000">
                        <a:solidFill>
                          <a:schemeClr val="dk1"/>
                        </a:solidFill>
                      </a:endParaRPr>
                    </a:p>
                    <a:p>
                      <a:pPr marL="0" lvl="0" indent="0" algn="l" rtl="0">
                        <a:spcBef>
                          <a:spcPts val="1000"/>
                        </a:spcBef>
                        <a:spcAft>
                          <a:spcPts val="0"/>
                        </a:spcAft>
                        <a:buNone/>
                      </a:pPr>
                      <a:r>
                        <a:rPr lang="en" sz="1000">
                          <a:solidFill>
                            <a:schemeClr val="dk1"/>
                          </a:solidFill>
                        </a:rPr>
                        <a:t>Colleague review</a:t>
                      </a:r>
                      <a:endParaRPr sz="1000">
                        <a:solidFill>
                          <a:schemeClr val="dk1"/>
                        </a:solidFill>
                      </a:endParaRPr>
                    </a:p>
                    <a:p>
                      <a:pPr marL="0" lvl="0" indent="0" algn="l" rtl="0">
                        <a:spcBef>
                          <a:spcPts val="1000"/>
                        </a:spcBef>
                        <a:spcAft>
                          <a:spcPts val="0"/>
                        </a:spcAft>
                        <a:buClr>
                          <a:schemeClr val="dk1"/>
                        </a:buClr>
                        <a:buSzPts val="1100"/>
                        <a:buFont typeface="Arial"/>
                        <a:buNone/>
                      </a:pPr>
                      <a:endParaRPr sz="1000">
                        <a:solidFill>
                          <a:schemeClr val="dk1"/>
                        </a:solidFill>
                      </a:endParaRPr>
                    </a:p>
                  </a:txBody>
                  <a:tcPr marL="91425" marR="91425" marT="91425" marB="91425"/>
                </a:tc>
                <a:tc>
                  <a:txBody>
                    <a:bodyPr/>
                    <a:lstStyle/>
                    <a:p>
                      <a:pPr marL="0" lvl="0" indent="0" algn="l" rtl="0">
                        <a:spcBef>
                          <a:spcPts val="0"/>
                        </a:spcBef>
                        <a:spcAft>
                          <a:spcPts val="0"/>
                        </a:spcAft>
                        <a:buNone/>
                      </a:pPr>
                      <a:r>
                        <a:rPr lang="en" sz="1000">
                          <a:solidFill>
                            <a:schemeClr val="dk1"/>
                          </a:solidFill>
                        </a:rPr>
                        <a:t>Student review</a:t>
                      </a:r>
                      <a:endParaRPr sz="1000">
                        <a:solidFill>
                          <a:schemeClr val="dk1"/>
                        </a:solidFill>
                      </a:endParaRPr>
                    </a:p>
                    <a:p>
                      <a:pPr marL="0" lvl="0" indent="0" algn="l" rtl="0">
                        <a:spcBef>
                          <a:spcPts val="1000"/>
                        </a:spcBef>
                        <a:spcAft>
                          <a:spcPts val="0"/>
                        </a:spcAft>
                        <a:buNone/>
                      </a:pPr>
                      <a:r>
                        <a:rPr lang="en" sz="1000">
                          <a:solidFill>
                            <a:schemeClr val="dk1"/>
                          </a:solidFill>
                        </a:rPr>
                        <a:t>Colleague review</a:t>
                      </a:r>
                      <a:endParaRPr sz="1000">
                        <a:solidFill>
                          <a:schemeClr val="dk1"/>
                        </a:solidFill>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000">
                          <a:solidFill>
                            <a:schemeClr val="dk1"/>
                          </a:solidFill>
                        </a:rPr>
                        <a:t>Student review</a:t>
                      </a:r>
                      <a:endParaRPr sz="1000">
                        <a:solidFill>
                          <a:schemeClr val="dk1"/>
                        </a:solidFill>
                      </a:endParaRPr>
                    </a:p>
                    <a:p>
                      <a:pPr marL="0" lvl="0" indent="0" algn="l" rtl="0">
                        <a:spcBef>
                          <a:spcPts val="1000"/>
                        </a:spcBef>
                        <a:spcAft>
                          <a:spcPts val="0"/>
                        </a:spcAft>
                        <a:buClr>
                          <a:schemeClr val="dk1"/>
                        </a:buClr>
                        <a:buSzPts val="1100"/>
                        <a:buFont typeface="Arial"/>
                        <a:buNone/>
                      </a:pPr>
                      <a:r>
                        <a:rPr lang="en" sz="1000">
                          <a:solidFill>
                            <a:schemeClr val="dk1"/>
                          </a:solidFill>
                        </a:rPr>
                        <a:t>Colleague review</a:t>
                      </a:r>
                      <a:endParaRPr sz="1000">
                        <a:solidFill>
                          <a:schemeClr val="dk1"/>
                        </a:solidFill>
                      </a:endParaRPr>
                    </a:p>
                    <a:p>
                      <a:pPr marL="0" lvl="0" indent="0" algn="l" rtl="0">
                        <a:spcBef>
                          <a:spcPts val="1000"/>
                        </a:spcBef>
                        <a:spcAft>
                          <a:spcPts val="0"/>
                        </a:spcAft>
                        <a:buNone/>
                      </a:pPr>
                      <a:endParaRPr sz="1000">
                        <a:solidFill>
                          <a:schemeClr val="dk1"/>
                        </a:solidFill>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000">
                          <a:solidFill>
                            <a:schemeClr val="dk1"/>
                          </a:solidFill>
                        </a:rPr>
                        <a:t>Student review</a:t>
                      </a:r>
                      <a:endParaRPr sz="1000">
                        <a:solidFill>
                          <a:schemeClr val="dk1"/>
                        </a:solidFill>
                      </a:endParaRPr>
                    </a:p>
                    <a:p>
                      <a:pPr marL="0" lvl="0" indent="0" algn="l" rtl="0">
                        <a:spcBef>
                          <a:spcPts val="1000"/>
                        </a:spcBef>
                        <a:spcAft>
                          <a:spcPts val="0"/>
                        </a:spcAft>
                        <a:buNone/>
                      </a:pPr>
                      <a:r>
                        <a:rPr lang="en" sz="1000">
                          <a:solidFill>
                            <a:schemeClr val="dk1"/>
                          </a:solidFill>
                        </a:rPr>
                        <a:t>Colleague review</a:t>
                      </a:r>
                      <a:endParaRPr sz="1000">
                        <a:solidFill>
                          <a:schemeClr val="dk1"/>
                        </a:solidFill>
                      </a:endParaRPr>
                    </a:p>
                    <a:p>
                      <a:pPr marL="0" lvl="0" indent="0" algn="l" rtl="0">
                        <a:spcBef>
                          <a:spcPts val="1000"/>
                        </a:spcBef>
                        <a:spcAft>
                          <a:spcPts val="0"/>
                        </a:spcAft>
                        <a:buNone/>
                      </a:pPr>
                      <a:r>
                        <a:rPr lang="en" sz="1000">
                          <a:solidFill>
                            <a:schemeClr val="dk1"/>
                          </a:solidFill>
                        </a:rPr>
                        <a:t>Institutional Intermediary editorial support</a:t>
                      </a:r>
                      <a:endParaRPr sz="1000">
                        <a:solidFill>
                          <a:schemeClr val="dk1"/>
                        </a:solidFill>
                      </a:endParaRPr>
                    </a:p>
                    <a:p>
                      <a:pPr marL="0" lvl="0" indent="0" algn="l" rtl="0">
                        <a:spcBef>
                          <a:spcPts val="1000"/>
                        </a:spcBef>
                        <a:spcAft>
                          <a:spcPts val="0"/>
                        </a:spcAft>
                        <a:buClr>
                          <a:schemeClr val="dk1"/>
                        </a:buClr>
                        <a:buSzPts val="1100"/>
                        <a:buFont typeface="Arial"/>
                        <a:buNone/>
                      </a:pPr>
                      <a:r>
                        <a:rPr lang="en" sz="1000">
                          <a:solidFill>
                            <a:schemeClr val="dk1"/>
                          </a:solidFill>
                        </a:rPr>
                        <a:t>Institutional Intermediary editorial support</a:t>
                      </a:r>
                      <a:endParaRPr sz="1000">
                        <a:solidFill>
                          <a:schemeClr val="dk1"/>
                        </a:solidFill>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000">
                          <a:solidFill>
                            <a:schemeClr val="dk1"/>
                          </a:solidFill>
                        </a:rPr>
                        <a:t>Student review</a:t>
                      </a:r>
                      <a:endParaRPr sz="1000">
                        <a:solidFill>
                          <a:schemeClr val="dk1"/>
                        </a:solidFill>
                      </a:endParaRPr>
                    </a:p>
                    <a:p>
                      <a:pPr marL="0" lvl="0" indent="0" algn="l" rtl="0">
                        <a:spcBef>
                          <a:spcPts val="1000"/>
                        </a:spcBef>
                        <a:spcAft>
                          <a:spcPts val="0"/>
                        </a:spcAft>
                        <a:buClr>
                          <a:schemeClr val="dk1"/>
                        </a:buClr>
                        <a:buSzPts val="1100"/>
                        <a:buFont typeface="Arial"/>
                        <a:buNone/>
                      </a:pPr>
                      <a:r>
                        <a:rPr lang="en" sz="1000">
                          <a:solidFill>
                            <a:schemeClr val="dk1"/>
                          </a:solidFill>
                        </a:rPr>
                        <a:t>Colleague review</a:t>
                      </a:r>
                      <a:endParaRPr sz="1000">
                        <a:solidFill>
                          <a:schemeClr val="dk1"/>
                        </a:solidFill>
                      </a:endParaRPr>
                    </a:p>
                  </a:txBody>
                  <a:tcPr marL="91425" marR="91425" marT="91425" marB="91425"/>
                </a:tc>
                <a:extLst>
                  <a:ext uri="{0D108BD9-81ED-4DB2-BD59-A6C34878D82A}">
                    <a16:rowId xmlns:a16="http://schemas.microsoft.com/office/drawing/2014/main" val="10001"/>
                  </a:ext>
                </a:extLst>
              </a:tr>
            </a:tbl>
          </a:graphicData>
        </a:graphic>
      </p:graphicFrame>
      <p:sp>
        <p:nvSpPr>
          <p:cNvPr id="272" name="Google Shape;272;p37"/>
          <p:cNvSpPr/>
          <p:nvPr/>
        </p:nvSpPr>
        <p:spPr>
          <a:xfrm>
            <a:off x="79925" y="3545950"/>
            <a:ext cx="1392000" cy="648900"/>
          </a:xfrm>
          <a:prstGeom prst="flowChartAlternate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Delphi consensus study</a:t>
            </a:r>
            <a:endParaRPr/>
          </a:p>
        </p:txBody>
      </p:sp>
      <p:sp>
        <p:nvSpPr>
          <p:cNvPr id="273" name="Google Shape;273;p37"/>
          <p:cNvSpPr/>
          <p:nvPr/>
        </p:nvSpPr>
        <p:spPr>
          <a:xfrm>
            <a:off x="7633425" y="3562075"/>
            <a:ext cx="1392000" cy="648900"/>
          </a:xfrm>
          <a:prstGeom prst="flowChartAlternate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Colleague review</a:t>
            </a:r>
            <a:endParaRPr/>
          </a:p>
        </p:txBody>
      </p:sp>
      <p:sp>
        <p:nvSpPr>
          <p:cNvPr id="274" name="Google Shape;274;p37"/>
          <p:cNvSpPr txBox="1"/>
          <p:nvPr/>
        </p:nvSpPr>
        <p:spPr>
          <a:xfrm>
            <a:off x="95400" y="4104025"/>
            <a:ext cx="304800" cy="31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rgbClr val="FF9900"/>
                </a:solidFill>
              </a:rPr>
              <a:t>1</a:t>
            </a:r>
            <a:endParaRPr sz="1200">
              <a:solidFill>
                <a:srgbClr val="FF9900"/>
              </a:solidFill>
            </a:endParaRPr>
          </a:p>
        </p:txBody>
      </p:sp>
      <p:sp>
        <p:nvSpPr>
          <p:cNvPr id="275" name="Google Shape;275;p37"/>
          <p:cNvSpPr txBox="1"/>
          <p:nvPr/>
        </p:nvSpPr>
        <p:spPr>
          <a:xfrm>
            <a:off x="1624500" y="4080550"/>
            <a:ext cx="304800" cy="31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rgbClr val="FF9900"/>
                </a:solidFill>
              </a:rPr>
              <a:t>3</a:t>
            </a:r>
            <a:endParaRPr sz="1200">
              <a:solidFill>
                <a:srgbClr val="FF9900"/>
              </a:solidFill>
            </a:endParaRPr>
          </a:p>
        </p:txBody>
      </p:sp>
      <p:sp>
        <p:nvSpPr>
          <p:cNvPr id="276" name="Google Shape;276;p37"/>
          <p:cNvSpPr txBox="1"/>
          <p:nvPr/>
        </p:nvSpPr>
        <p:spPr>
          <a:xfrm>
            <a:off x="1548300" y="4770525"/>
            <a:ext cx="304800" cy="31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rgbClr val="FF9900"/>
                </a:solidFill>
              </a:rPr>
              <a:t>2</a:t>
            </a:r>
            <a:endParaRPr sz="1200">
              <a:solidFill>
                <a:srgbClr val="FF9900"/>
              </a:solidFill>
            </a:endParaRPr>
          </a:p>
        </p:txBody>
      </p:sp>
      <p:sp>
        <p:nvSpPr>
          <p:cNvPr id="277" name="Google Shape;277;p37"/>
          <p:cNvSpPr txBox="1"/>
          <p:nvPr/>
        </p:nvSpPr>
        <p:spPr>
          <a:xfrm>
            <a:off x="3660275" y="4113300"/>
            <a:ext cx="304800" cy="31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rgbClr val="FF9900"/>
                </a:solidFill>
              </a:rPr>
              <a:t>2</a:t>
            </a:r>
            <a:endParaRPr sz="1200">
              <a:solidFill>
                <a:srgbClr val="FF9900"/>
              </a:solidFill>
            </a:endParaRPr>
          </a:p>
        </p:txBody>
      </p:sp>
      <p:sp>
        <p:nvSpPr>
          <p:cNvPr id="278" name="Google Shape;278;p37"/>
          <p:cNvSpPr txBox="1"/>
          <p:nvPr/>
        </p:nvSpPr>
        <p:spPr>
          <a:xfrm>
            <a:off x="5485525" y="4075200"/>
            <a:ext cx="304800" cy="31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rgbClr val="FF9900"/>
                </a:solidFill>
              </a:rPr>
              <a:t>8</a:t>
            </a:r>
            <a:endParaRPr sz="1200">
              <a:solidFill>
                <a:srgbClr val="FF9900"/>
              </a:solidFill>
            </a:endParaRPr>
          </a:p>
        </p:txBody>
      </p:sp>
      <p:sp>
        <p:nvSpPr>
          <p:cNvPr id="279" name="Google Shape;279;p37"/>
          <p:cNvSpPr txBox="1"/>
          <p:nvPr/>
        </p:nvSpPr>
        <p:spPr>
          <a:xfrm>
            <a:off x="5476000" y="4770525"/>
            <a:ext cx="304800" cy="31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rgbClr val="FF9900"/>
                </a:solidFill>
              </a:rPr>
              <a:t>1</a:t>
            </a:r>
            <a:endParaRPr sz="1200">
              <a:solidFill>
                <a:srgbClr val="FF9900"/>
              </a:solidFill>
            </a:endParaRPr>
          </a:p>
        </p:txBody>
      </p:sp>
      <p:sp>
        <p:nvSpPr>
          <p:cNvPr id="280" name="Google Shape;280;p37"/>
          <p:cNvSpPr txBox="1"/>
          <p:nvPr/>
        </p:nvSpPr>
        <p:spPr>
          <a:xfrm>
            <a:off x="7472700" y="4075200"/>
            <a:ext cx="304800" cy="31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rgbClr val="FF9900"/>
                </a:solidFill>
              </a:rPr>
              <a:t>6</a:t>
            </a:r>
            <a:endParaRPr sz="1200">
              <a:solidFill>
                <a:srgbClr val="FF9900"/>
              </a:solidFill>
            </a:endParaRPr>
          </a:p>
        </p:txBody>
      </p:sp>
      <p:sp>
        <p:nvSpPr>
          <p:cNvPr id="281" name="Google Shape;281;p37"/>
          <p:cNvSpPr txBox="1"/>
          <p:nvPr/>
        </p:nvSpPr>
        <p:spPr>
          <a:xfrm>
            <a:off x="7408363" y="4736100"/>
            <a:ext cx="304800" cy="31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rgbClr val="FF9900"/>
                </a:solidFill>
              </a:rPr>
              <a:t>1</a:t>
            </a:r>
            <a:endParaRPr sz="1200">
              <a:solidFill>
                <a:srgbClr val="FF9900"/>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38"/>
          <p:cNvSpPr txBox="1">
            <a:spLocks noGrp="1"/>
          </p:cNvSpPr>
          <p:nvPr>
            <p:ph type="title"/>
          </p:nvPr>
        </p:nvSpPr>
        <p:spPr>
          <a:xfrm>
            <a:off x="79925" y="195419"/>
            <a:ext cx="7886700" cy="9942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 b="1">
                <a:solidFill>
                  <a:srgbClr val="000000"/>
                </a:solidFill>
              </a:rPr>
              <a:t>Publishing models</a:t>
            </a:r>
            <a:endParaRPr b="1">
              <a:solidFill>
                <a:srgbClr val="000000"/>
              </a:solidFill>
            </a:endParaRPr>
          </a:p>
        </p:txBody>
      </p:sp>
      <p:sp>
        <p:nvSpPr>
          <p:cNvPr id="287" name="Google Shape;287;p38"/>
          <p:cNvSpPr/>
          <p:nvPr/>
        </p:nvSpPr>
        <p:spPr>
          <a:xfrm>
            <a:off x="5936625" y="3434450"/>
            <a:ext cx="1392000" cy="648900"/>
          </a:xfrm>
          <a:prstGeom prst="flowChartAlternate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Institution and department as co-publishers</a:t>
            </a:r>
            <a:endParaRPr/>
          </a:p>
        </p:txBody>
      </p:sp>
      <p:sp>
        <p:nvSpPr>
          <p:cNvPr id="288" name="Google Shape;288;p38"/>
          <p:cNvSpPr/>
          <p:nvPr/>
        </p:nvSpPr>
        <p:spPr>
          <a:xfrm>
            <a:off x="994325" y="3434451"/>
            <a:ext cx="1738800" cy="499800"/>
          </a:xfrm>
          <a:prstGeom prst="flowChartAlternate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Author as self-publisher</a:t>
            </a:r>
            <a:endParaRPr/>
          </a:p>
        </p:txBody>
      </p:sp>
      <p:sp>
        <p:nvSpPr>
          <p:cNvPr id="289" name="Google Shape;289;p38"/>
          <p:cNvSpPr/>
          <p:nvPr/>
        </p:nvSpPr>
        <p:spPr>
          <a:xfrm>
            <a:off x="2936225" y="3434450"/>
            <a:ext cx="1307700" cy="573000"/>
          </a:xfrm>
          <a:prstGeom prst="flowChartAlternate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Initiative as self-publisher</a:t>
            </a:r>
            <a:endParaRPr/>
          </a:p>
        </p:txBody>
      </p:sp>
      <p:graphicFrame>
        <p:nvGraphicFramePr>
          <p:cNvPr id="290" name="Google Shape;290;p38"/>
          <p:cNvGraphicFramePr/>
          <p:nvPr/>
        </p:nvGraphicFramePr>
        <p:xfrm>
          <a:off x="79913" y="1364950"/>
          <a:ext cx="3000000" cy="3000000"/>
        </p:xfrm>
        <a:graphic>
          <a:graphicData uri="http://schemas.openxmlformats.org/drawingml/2006/table">
            <a:tbl>
              <a:tblPr>
                <a:noFill/>
                <a:tableStyleId>{0BBAB2D9-D0EF-4AE2-8EA3-440F7D671F3F}</a:tableStyleId>
              </a:tblPr>
              <a:tblGrid>
                <a:gridCol w="963750">
                  <a:extLst>
                    <a:ext uri="{9D8B030D-6E8A-4147-A177-3AD203B41FA5}">
                      <a16:colId xmlns:a16="http://schemas.microsoft.com/office/drawing/2014/main" val="20000"/>
                    </a:ext>
                  </a:extLst>
                </a:gridCol>
                <a:gridCol w="885625">
                  <a:extLst>
                    <a:ext uri="{9D8B030D-6E8A-4147-A177-3AD203B41FA5}">
                      <a16:colId xmlns:a16="http://schemas.microsoft.com/office/drawing/2014/main" val="20001"/>
                    </a:ext>
                  </a:extLst>
                </a:gridCol>
                <a:gridCol w="1006925">
                  <a:extLst>
                    <a:ext uri="{9D8B030D-6E8A-4147-A177-3AD203B41FA5}">
                      <a16:colId xmlns:a16="http://schemas.microsoft.com/office/drawing/2014/main" val="20002"/>
                    </a:ext>
                  </a:extLst>
                </a:gridCol>
                <a:gridCol w="880600">
                  <a:extLst>
                    <a:ext uri="{9D8B030D-6E8A-4147-A177-3AD203B41FA5}">
                      <a16:colId xmlns:a16="http://schemas.microsoft.com/office/drawing/2014/main" val="20003"/>
                    </a:ext>
                  </a:extLst>
                </a:gridCol>
                <a:gridCol w="963975">
                  <a:extLst>
                    <a:ext uri="{9D8B030D-6E8A-4147-A177-3AD203B41FA5}">
                      <a16:colId xmlns:a16="http://schemas.microsoft.com/office/drawing/2014/main" val="20004"/>
                    </a:ext>
                  </a:extLst>
                </a:gridCol>
                <a:gridCol w="991450">
                  <a:extLst>
                    <a:ext uri="{9D8B030D-6E8A-4147-A177-3AD203B41FA5}">
                      <a16:colId xmlns:a16="http://schemas.microsoft.com/office/drawing/2014/main" val="20005"/>
                    </a:ext>
                  </a:extLst>
                </a:gridCol>
                <a:gridCol w="813775">
                  <a:extLst>
                    <a:ext uri="{9D8B030D-6E8A-4147-A177-3AD203B41FA5}">
                      <a16:colId xmlns:a16="http://schemas.microsoft.com/office/drawing/2014/main" val="20006"/>
                    </a:ext>
                  </a:extLst>
                </a:gridCol>
                <a:gridCol w="742600">
                  <a:extLst>
                    <a:ext uri="{9D8B030D-6E8A-4147-A177-3AD203B41FA5}">
                      <a16:colId xmlns:a16="http://schemas.microsoft.com/office/drawing/2014/main" val="20007"/>
                    </a:ext>
                  </a:extLst>
                </a:gridCol>
                <a:gridCol w="957225">
                  <a:extLst>
                    <a:ext uri="{9D8B030D-6E8A-4147-A177-3AD203B41FA5}">
                      <a16:colId xmlns:a16="http://schemas.microsoft.com/office/drawing/2014/main" val="20008"/>
                    </a:ext>
                  </a:extLst>
                </a:gridCol>
                <a:gridCol w="778250">
                  <a:extLst>
                    <a:ext uri="{9D8B030D-6E8A-4147-A177-3AD203B41FA5}">
                      <a16:colId xmlns:a16="http://schemas.microsoft.com/office/drawing/2014/main" val="20009"/>
                    </a:ext>
                  </a:extLst>
                </a:gridCol>
              </a:tblGrid>
              <a:tr h="423775">
                <a:tc>
                  <a:txBody>
                    <a:bodyPr/>
                    <a:lstStyle/>
                    <a:p>
                      <a:pPr marL="0" lvl="0" indent="0" algn="l" rtl="0">
                        <a:spcBef>
                          <a:spcPts val="0"/>
                        </a:spcBef>
                        <a:spcAft>
                          <a:spcPts val="0"/>
                        </a:spcAft>
                        <a:buNone/>
                      </a:pPr>
                      <a:r>
                        <a:rPr lang="en" sz="1000"/>
                        <a:t>Abimbola</a:t>
                      </a:r>
                      <a:endParaRPr sz="1000"/>
                    </a:p>
                  </a:txBody>
                  <a:tcPr marL="91425" marR="91425" marT="91425" marB="91425"/>
                </a:tc>
                <a:tc>
                  <a:txBody>
                    <a:bodyPr/>
                    <a:lstStyle/>
                    <a:p>
                      <a:pPr marL="0" lvl="0" indent="0" algn="l" rtl="0">
                        <a:spcBef>
                          <a:spcPts val="0"/>
                        </a:spcBef>
                        <a:spcAft>
                          <a:spcPts val="0"/>
                        </a:spcAft>
                        <a:buNone/>
                      </a:pPr>
                      <a:r>
                        <a:rPr lang="en" sz="1000"/>
                        <a:t>Claire</a:t>
                      </a:r>
                      <a:endParaRPr sz="1000"/>
                    </a:p>
                  </a:txBody>
                  <a:tcPr marL="91425" marR="91425" marT="91425" marB="91425"/>
                </a:tc>
                <a:tc>
                  <a:txBody>
                    <a:bodyPr/>
                    <a:lstStyle/>
                    <a:p>
                      <a:pPr marL="0" lvl="0" indent="0" algn="l" rtl="0">
                        <a:spcBef>
                          <a:spcPts val="0"/>
                        </a:spcBef>
                        <a:spcAft>
                          <a:spcPts val="0"/>
                        </a:spcAft>
                        <a:buNone/>
                      </a:pPr>
                      <a:r>
                        <a:rPr lang="en" sz="1000"/>
                        <a:t>Kensley</a:t>
                      </a:r>
                      <a:endParaRPr sz="1000"/>
                    </a:p>
                  </a:txBody>
                  <a:tcPr marL="91425" marR="91425" marT="91425" marB="91425"/>
                </a:tc>
                <a:tc>
                  <a:txBody>
                    <a:bodyPr/>
                    <a:lstStyle/>
                    <a:p>
                      <a:pPr marL="0" lvl="0" indent="0" algn="l" rtl="0">
                        <a:spcBef>
                          <a:spcPts val="0"/>
                        </a:spcBef>
                        <a:spcAft>
                          <a:spcPts val="0"/>
                        </a:spcAft>
                        <a:buNone/>
                      </a:pPr>
                      <a:r>
                        <a:rPr lang="en" sz="1000"/>
                        <a:t>Stella</a:t>
                      </a:r>
                      <a:endParaRPr sz="1000"/>
                    </a:p>
                  </a:txBody>
                  <a:tcPr marL="91425" marR="91425" marT="91425" marB="91425"/>
                </a:tc>
                <a:tc>
                  <a:txBody>
                    <a:bodyPr/>
                    <a:lstStyle/>
                    <a:p>
                      <a:pPr marL="0" lvl="0" indent="0" algn="l" rtl="0">
                        <a:spcBef>
                          <a:spcPts val="0"/>
                        </a:spcBef>
                        <a:spcAft>
                          <a:spcPts val="0"/>
                        </a:spcAft>
                        <a:buNone/>
                      </a:pPr>
                      <a:r>
                        <a:rPr lang="en" sz="1000"/>
                        <a:t>Michael</a:t>
                      </a:r>
                      <a:endParaRPr sz="1000"/>
                    </a:p>
                  </a:txBody>
                  <a:tcPr marL="91425" marR="91425" marT="91425" marB="91425"/>
                </a:tc>
                <a:tc>
                  <a:txBody>
                    <a:bodyPr/>
                    <a:lstStyle/>
                    <a:p>
                      <a:pPr marL="0" lvl="0" indent="0" algn="l" rtl="0">
                        <a:spcBef>
                          <a:spcPts val="0"/>
                        </a:spcBef>
                        <a:spcAft>
                          <a:spcPts val="0"/>
                        </a:spcAft>
                        <a:buNone/>
                      </a:pPr>
                      <a:r>
                        <a:rPr lang="en" sz="1000"/>
                        <a:t>Maria</a:t>
                      </a:r>
                      <a:endParaRPr sz="1000"/>
                    </a:p>
                  </a:txBody>
                  <a:tcPr marL="91425" marR="91425" marT="91425" marB="91425"/>
                </a:tc>
                <a:tc>
                  <a:txBody>
                    <a:bodyPr/>
                    <a:lstStyle/>
                    <a:p>
                      <a:pPr marL="0" lvl="0" indent="0" algn="l" rtl="0">
                        <a:spcBef>
                          <a:spcPts val="0"/>
                        </a:spcBef>
                        <a:spcAft>
                          <a:spcPts val="0"/>
                        </a:spcAft>
                        <a:buNone/>
                      </a:pPr>
                      <a:r>
                        <a:rPr lang="en" sz="1000"/>
                        <a:t>Jonathan</a:t>
                      </a:r>
                      <a:endParaRPr sz="1000"/>
                    </a:p>
                  </a:txBody>
                  <a:tcPr marL="91425" marR="91425" marT="91425" marB="91425"/>
                </a:tc>
                <a:tc>
                  <a:txBody>
                    <a:bodyPr/>
                    <a:lstStyle/>
                    <a:p>
                      <a:pPr marL="0" lvl="0" indent="0" algn="l" rtl="0">
                        <a:spcBef>
                          <a:spcPts val="0"/>
                        </a:spcBef>
                        <a:spcAft>
                          <a:spcPts val="0"/>
                        </a:spcAft>
                        <a:buNone/>
                      </a:pPr>
                      <a:r>
                        <a:rPr lang="en" sz="1000"/>
                        <a:t>Tim</a:t>
                      </a:r>
                      <a:endParaRPr sz="1000"/>
                    </a:p>
                  </a:txBody>
                  <a:tcPr marL="91425" marR="91425" marT="91425" marB="91425"/>
                </a:tc>
                <a:tc>
                  <a:txBody>
                    <a:bodyPr/>
                    <a:lstStyle/>
                    <a:p>
                      <a:pPr marL="0" lvl="0" indent="0" algn="l" rtl="0">
                        <a:spcBef>
                          <a:spcPts val="0"/>
                        </a:spcBef>
                        <a:spcAft>
                          <a:spcPts val="0"/>
                        </a:spcAft>
                        <a:buNone/>
                      </a:pPr>
                      <a:r>
                        <a:rPr lang="en" sz="1000"/>
                        <a:t>James</a:t>
                      </a:r>
                      <a:endParaRPr sz="1000"/>
                    </a:p>
                  </a:txBody>
                  <a:tcPr marL="91425" marR="91425" marT="91425" marB="91425"/>
                </a:tc>
                <a:tc>
                  <a:txBody>
                    <a:bodyPr/>
                    <a:lstStyle/>
                    <a:p>
                      <a:pPr marL="0" lvl="0" indent="0" algn="l" rtl="0">
                        <a:spcBef>
                          <a:spcPts val="0"/>
                        </a:spcBef>
                        <a:spcAft>
                          <a:spcPts val="0"/>
                        </a:spcAft>
                        <a:buNone/>
                      </a:pPr>
                      <a:r>
                        <a:rPr lang="en" sz="1000"/>
                        <a:t>Ingxoxo</a:t>
                      </a:r>
                      <a:endParaRPr sz="1000"/>
                    </a:p>
                  </a:txBody>
                  <a:tcPr marL="91425" marR="91425" marT="91425" marB="91425"/>
                </a:tc>
                <a:extLst>
                  <a:ext uri="{0D108BD9-81ED-4DB2-BD59-A6C34878D82A}">
                    <a16:rowId xmlns:a16="http://schemas.microsoft.com/office/drawing/2014/main" val="10000"/>
                  </a:ext>
                </a:extLst>
              </a:tr>
              <a:tr h="381000">
                <a:tc>
                  <a:txBody>
                    <a:bodyPr/>
                    <a:lstStyle/>
                    <a:p>
                      <a:pPr marL="0" lvl="0" indent="0" algn="l" rtl="0">
                        <a:spcBef>
                          <a:spcPts val="1000"/>
                        </a:spcBef>
                        <a:spcAft>
                          <a:spcPts val="0"/>
                        </a:spcAft>
                        <a:buNone/>
                      </a:pPr>
                      <a:r>
                        <a:rPr lang="en" sz="1000"/>
                        <a:t>Author as self-publisher with external publishing partner</a:t>
                      </a:r>
                      <a:endParaRPr sz="1000"/>
                    </a:p>
                  </a:txBody>
                  <a:tcPr marL="91425" marR="91425" marT="91425" marB="91425"/>
                </a:tc>
                <a:tc>
                  <a:txBody>
                    <a:bodyPr/>
                    <a:lstStyle/>
                    <a:p>
                      <a:pPr marL="0" lvl="0" indent="0" algn="l" rtl="0">
                        <a:spcBef>
                          <a:spcPts val="1000"/>
                        </a:spcBef>
                        <a:spcAft>
                          <a:spcPts val="0"/>
                        </a:spcAft>
                        <a:buClr>
                          <a:schemeClr val="dk1"/>
                        </a:buClr>
                        <a:buSzPts val="1100"/>
                        <a:buFont typeface="Arial"/>
                        <a:buNone/>
                      </a:pPr>
                      <a:r>
                        <a:rPr lang="en" sz="1000">
                          <a:solidFill>
                            <a:schemeClr val="dk1"/>
                          </a:solidFill>
                        </a:rPr>
                        <a:t>Initiative as self-publisher</a:t>
                      </a:r>
                      <a:endParaRPr sz="1000"/>
                    </a:p>
                  </a:txBody>
                  <a:tcPr marL="91425" marR="91425" marT="91425" marB="91425"/>
                </a:tc>
                <a:tc>
                  <a:txBody>
                    <a:bodyPr/>
                    <a:lstStyle/>
                    <a:p>
                      <a:pPr marL="0" lvl="0" indent="0" algn="l" rtl="0">
                        <a:spcBef>
                          <a:spcPts val="1000"/>
                        </a:spcBef>
                        <a:spcAft>
                          <a:spcPts val="0"/>
                        </a:spcAft>
                        <a:buClr>
                          <a:schemeClr val="dk1"/>
                        </a:buClr>
                        <a:buSzPts val="1100"/>
                        <a:buFont typeface="Arial"/>
                        <a:buNone/>
                      </a:pPr>
                      <a:r>
                        <a:rPr lang="en" sz="1000">
                          <a:solidFill>
                            <a:schemeClr val="dk1"/>
                          </a:solidFill>
                        </a:rPr>
                        <a:t>Author as self-publisher</a:t>
                      </a:r>
                      <a:endParaRPr sz="1000"/>
                    </a:p>
                  </a:txBody>
                  <a:tcPr marL="91425" marR="91425" marT="91425" marB="91425"/>
                </a:tc>
                <a:tc>
                  <a:txBody>
                    <a:bodyPr/>
                    <a:lstStyle/>
                    <a:p>
                      <a:pPr marL="0" lvl="0" indent="0" algn="l" rtl="0">
                        <a:spcBef>
                          <a:spcPts val="1000"/>
                        </a:spcBef>
                        <a:spcAft>
                          <a:spcPts val="0"/>
                        </a:spcAft>
                        <a:buClr>
                          <a:schemeClr val="dk1"/>
                        </a:buClr>
                        <a:buSzPts val="1100"/>
                        <a:buFont typeface="Arial"/>
                        <a:buNone/>
                      </a:pPr>
                      <a:r>
                        <a:rPr lang="en" sz="1000">
                          <a:solidFill>
                            <a:schemeClr val="dk1"/>
                          </a:solidFill>
                        </a:rPr>
                        <a:t>Initiative as self-publisher</a:t>
                      </a:r>
                      <a:endParaRPr sz="1000">
                        <a:solidFill>
                          <a:schemeClr val="dk1"/>
                        </a:solidFill>
                      </a:endParaRPr>
                    </a:p>
                  </a:txBody>
                  <a:tcPr marL="91425" marR="91425" marT="91425" marB="91425"/>
                </a:tc>
                <a:tc>
                  <a:txBody>
                    <a:bodyPr/>
                    <a:lstStyle/>
                    <a:p>
                      <a:pPr marL="0" lvl="0" indent="0" algn="l" rtl="0">
                        <a:spcBef>
                          <a:spcPts val="1000"/>
                        </a:spcBef>
                        <a:spcAft>
                          <a:spcPts val="0"/>
                        </a:spcAft>
                        <a:buClr>
                          <a:schemeClr val="dk1"/>
                        </a:buClr>
                        <a:buSzPts val="1100"/>
                        <a:buFont typeface="Arial"/>
                        <a:buNone/>
                      </a:pPr>
                      <a:r>
                        <a:rPr lang="en" sz="1000">
                          <a:solidFill>
                            <a:schemeClr val="dk1"/>
                          </a:solidFill>
                        </a:rPr>
                        <a:t>Initiative as self-publisher</a:t>
                      </a:r>
                      <a:endParaRPr sz="1000">
                        <a:solidFill>
                          <a:schemeClr val="dk1"/>
                        </a:solidFill>
                      </a:endParaRPr>
                    </a:p>
                  </a:txBody>
                  <a:tcPr marL="91425" marR="91425" marT="91425" marB="91425"/>
                </a:tc>
                <a:tc>
                  <a:txBody>
                    <a:bodyPr/>
                    <a:lstStyle/>
                    <a:p>
                      <a:pPr marL="0" lvl="0" indent="0" algn="l" rtl="0">
                        <a:spcBef>
                          <a:spcPts val="1000"/>
                        </a:spcBef>
                        <a:spcAft>
                          <a:spcPts val="0"/>
                        </a:spcAft>
                        <a:buNone/>
                      </a:pPr>
                      <a:r>
                        <a:rPr lang="en" sz="1000">
                          <a:solidFill>
                            <a:schemeClr val="dk1"/>
                          </a:solidFill>
                        </a:rPr>
                        <a:t>Author as self-publisher with external publishing partner</a:t>
                      </a:r>
                      <a:endParaRPr sz="1000">
                        <a:solidFill>
                          <a:schemeClr val="dk1"/>
                        </a:solidFill>
                      </a:endParaRPr>
                    </a:p>
                    <a:p>
                      <a:pPr marL="0" lvl="0" indent="0" algn="l" rtl="0">
                        <a:spcBef>
                          <a:spcPts val="1000"/>
                        </a:spcBef>
                        <a:spcAft>
                          <a:spcPts val="0"/>
                        </a:spcAft>
                        <a:buNone/>
                      </a:pPr>
                      <a:endParaRPr sz="1000">
                        <a:solidFill>
                          <a:schemeClr val="dk1"/>
                        </a:solidFill>
                      </a:endParaRPr>
                    </a:p>
                  </a:txBody>
                  <a:tcPr marL="91425" marR="91425" marT="91425" marB="91425"/>
                </a:tc>
                <a:tc>
                  <a:txBody>
                    <a:bodyPr/>
                    <a:lstStyle/>
                    <a:p>
                      <a:pPr marL="0" lvl="0" indent="0" algn="l" rtl="0">
                        <a:spcBef>
                          <a:spcPts val="1000"/>
                        </a:spcBef>
                        <a:spcAft>
                          <a:spcPts val="0"/>
                        </a:spcAft>
                        <a:buClr>
                          <a:schemeClr val="dk1"/>
                        </a:buClr>
                        <a:buSzPts val="1100"/>
                        <a:buFont typeface="Arial"/>
                        <a:buNone/>
                      </a:pPr>
                      <a:r>
                        <a:rPr lang="en" sz="1000">
                          <a:solidFill>
                            <a:schemeClr val="dk1"/>
                          </a:solidFill>
                        </a:rPr>
                        <a:t>Initiative as self-publisher</a:t>
                      </a:r>
                      <a:endParaRPr sz="1000">
                        <a:solidFill>
                          <a:schemeClr val="dk1"/>
                        </a:solidFill>
                      </a:endParaRPr>
                    </a:p>
                  </a:txBody>
                  <a:tcPr marL="91425" marR="91425" marT="91425" marB="91425"/>
                </a:tc>
                <a:tc>
                  <a:txBody>
                    <a:bodyPr/>
                    <a:lstStyle/>
                    <a:p>
                      <a:pPr marL="0" lvl="0" indent="0" algn="l" rtl="0">
                        <a:spcBef>
                          <a:spcPts val="1000"/>
                        </a:spcBef>
                        <a:spcAft>
                          <a:spcPts val="0"/>
                        </a:spcAft>
                        <a:buClr>
                          <a:schemeClr val="dk1"/>
                        </a:buClr>
                        <a:buSzPts val="1100"/>
                        <a:buFont typeface="Arial"/>
                        <a:buNone/>
                      </a:pPr>
                      <a:r>
                        <a:rPr lang="en" sz="1000">
                          <a:solidFill>
                            <a:schemeClr val="dk1"/>
                          </a:solidFill>
                        </a:rPr>
                        <a:t>Initiative as self-publisher</a:t>
                      </a:r>
                      <a:endParaRPr sz="1000">
                        <a:solidFill>
                          <a:schemeClr val="dk1"/>
                        </a:solidFill>
                      </a:endParaRPr>
                    </a:p>
                    <a:p>
                      <a:pPr marL="0" lvl="0" indent="0" algn="l" rtl="0">
                        <a:spcBef>
                          <a:spcPts val="1000"/>
                        </a:spcBef>
                        <a:spcAft>
                          <a:spcPts val="0"/>
                        </a:spcAft>
                        <a:buNone/>
                      </a:pPr>
                      <a:endParaRPr sz="1000">
                        <a:solidFill>
                          <a:schemeClr val="dk1"/>
                        </a:solidFill>
                      </a:endParaRPr>
                    </a:p>
                  </a:txBody>
                  <a:tcPr marL="91425" marR="91425" marT="91425" marB="91425"/>
                </a:tc>
                <a:tc>
                  <a:txBody>
                    <a:bodyPr/>
                    <a:lstStyle/>
                    <a:p>
                      <a:pPr marL="0" lvl="0" indent="0" algn="l" rtl="0">
                        <a:spcBef>
                          <a:spcPts val="1000"/>
                        </a:spcBef>
                        <a:spcAft>
                          <a:spcPts val="0"/>
                        </a:spcAft>
                        <a:buNone/>
                      </a:pPr>
                      <a:r>
                        <a:rPr lang="en" sz="1000">
                          <a:solidFill>
                            <a:schemeClr val="dk1"/>
                          </a:solidFill>
                        </a:rPr>
                        <a:t>Institution and department as co-publishers</a:t>
                      </a:r>
                      <a:endParaRPr sz="1000">
                        <a:solidFill>
                          <a:schemeClr val="dk1"/>
                        </a:solidFill>
                      </a:endParaRPr>
                    </a:p>
                  </a:txBody>
                  <a:tcPr marL="91425" marR="91425" marT="91425" marB="91425"/>
                </a:tc>
                <a:tc>
                  <a:txBody>
                    <a:bodyPr/>
                    <a:lstStyle/>
                    <a:p>
                      <a:pPr marL="0" lvl="0" indent="0" algn="l" rtl="0">
                        <a:spcBef>
                          <a:spcPts val="1000"/>
                        </a:spcBef>
                        <a:spcAft>
                          <a:spcPts val="0"/>
                        </a:spcAft>
                        <a:buClr>
                          <a:schemeClr val="dk1"/>
                        </a:buClr>
                        <a:buSzPts val="1100"/>
                        <a:buFont typeface="Arial"/>
                        <a:buNone/>
                      </a:pPr>
                      <a:r>
                        <a:rPr lang="en" sz="1000">
                          <a:solidFill>
                            <a:schemeClr val="dk1"/>
                          </a:solidFill>
                        </a:rPr>
                        <a:t>Initiative as self-publisher</a:t>
                      </a:r>
                      <a:endParaRPr sz="1000">
                        <a:solidFill>
                          <a:schemeClr val="dk1"/>
                        </a:solidFill>
                      </a:endParaRPr>
                    </a:p>
                  </a:txBody>
                  <a:tcPr marL="91425" marR="91425" marT="91425" marB="91425"/>
                </a:tc>
                <a:extLst>
                  <a:ext uri="{0D108BD9-81ED-4DB2-BD59-A6C34878D82A}">
                    <a16:rowId xmlns:a16="http://schemas.microsoft.com/office/drawing/2014/main" val="10001"/>
                  </a:ext>
                </a:extLst>
              </a:tr>
            </a:tbl>
          </a:graphicData>
        </a:graphic>
      </p:graphicFrame>
      <p:sp>
        <p:nvSpPr>
          <p:cNvPr id="291" name="Google Shape;291;p38"/>
          <p:cNvSpPr/>
          <p:nvPr/>
        </p:nvSpPr>
        <p:spPr>
          <a:xfrm>
            <a:off x="4394275" y="3411250"/>
            <a:ext cx="1392000" cy="994200"/>
          </a:xfrm>
          <a:prstGeom prst="flowChartAlternate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Author as self-publisher with external publisher</a:t>
            </a:r>
            <a:endParaRPr/>
          </a:p>
        </p:txBody>
      </p:sp>
      <p:sp>
        <p:nvSpPr>
          <p:cNvPr id="292" name="Google Shape;292;p38"/>
          <p:cNvSpPr txBox="1"/>
          <p:nvPr/>
        </p:nvSpPr>
        <p:spPr>
          <a:xfrm>
            <a:off x="994325" y="3842425"/>
            <a:ext cx="304800" cy="31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rgbClr val="FF9900"/>
                </a:solidFill>
              </a:rPr>
              <a:t>1</a:t>
            </a:r>
            <a:endParaRPr sz="1200">
              <a:solidFill>
                <a:srgbClr val="FF9900"/>
              </a:solidFill>
            </a:endParaRPr>
          </a:p>
        </p:txBody>
      </p:sp>
      <p:sp>
        <p:nvSpPr>
          <p:cNvPr id="293" name="Google Shape;293;p38"/>
          <p:cNvSpPr txBox="1"/>
          <p:nvPr/>
        </p:nvSpPr>
        <p:spPr>
          <a:xfrm>
            <a:off x="4430828" y="4329059"/>
            <a:ext cx="304800" cy="31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rgbClr val="FF9900"/>
                </a:solidFill>
              </a:rPr>
              <a:t>2</a:t>
            </a:r>
            <a:endParaRPr sz="1200">
              <a:solidFill>
                <a:srgbClr val="FF9900"/>
              </a:solidFill>
            </a:endParaRPr>
          </a:p>
        </p:txBody>
      </p:sp>
      <p:sp>
        <p:nvSpPr>
          <p:cNvPr id="294" name="Google Shape;294;p38"/>
          <p:cNvSpPr txBox="1"/>
          <p:nvPr/>
        </p:nvSpPr>
        <p:spPr>
          <a:xfrm>
            <a:off x="2976950" y="3934325"/>
            <a:ext cx="304800" cy="31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rgbClr val="FF9900"/>
                </a:solidFill>
              </a:rPr>
              <a:t>6</a:t>
            </a:r>
            <a:endParaRPr sz="1200">
              <a:solidFill>
                <a:srgbClr val="FF9900"/>
              </a:solidFill>
            </a:endParaRPr>
          </a:p>
        </p:txBody>
      </p:sp>
      <p:sp>
        <p:nvSpPr>
          <p:cNvPr id="295" name="Google Shape;295;p38"/>
          <p:cNvSpPr txBox="1"/>
          <p:nvPr/>
        </p:nvSpPr>
        <p:spPr>
          <a:xfrm>
            <a:off x="5970275" y="3988100"/>
            <a:ext cx="304800" cy="31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rgbClr val="FF9900"/>
                </a:solidFill>
              </a:rPr>
              <a:t>1</a:t>
            </a:r>
            <a:endParaRPr sz="1200">
              <a:solidFill>
                <a:srgbClr val="FF9900"/>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39"/>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endParaRPr/>
          </a:p>
        </p:txBody>
      </p:sp>
      <p:sp>
        <p:nvSpPr>
          <p:cNvPr id="301" name="Google Shape;301;p39"/>
          <p:cNvSpPr txBox="1"/>
          <p:nvPr/>
        </p:nvSpPr>
        <p:spPr>
          <a:xfrm>
            <a:off x="0" y="-44375"/>
            <a:ext cx="9191100" cy="5143500"/>
          </a:xfrm>
          <a:prstGeom prst="rect">
            <a:avLst/>
          </a:prstGeom>
          <a:solidFill>
            <a:srgbClr val="FF9900"/>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2" name="Google Shape;302;p39"/>
          <p:cNvSpPr txBox="1">
            <a:spLocks noGrp="1"/>
          </p:cNvSpPr>
          <p:nvPr>
            <p:ph type="body" idx="1"/>
          </p:nvPr>
        </p:nvSpPr>
        <p:spPr>
          <a:xfrm>
            <a:off x="628650" y="1369219"/>
            <a:ext cx="7886700" cy="3263400"/>
          </a:xfrm>
          <a:prstGeom prst="rect">
            <a:avLst/>
          </a:prstGeom>
        </p:spPr>
        <p:txBody>
          <a:bodyPr spcFirstLastPara="1" wrap="square" lIns="68575" tIns="34275" rIns="68575" bIns="34275" anchor="t" anchorCtr="0">
            <a:noAutofit/>
          </a:bodyPr>
          <a:lstStyle/>
          <a:p>
            <a:pPr marL="0" lvl="0" indent="0" algn="l" rtl="0">
              <a:spcBef>
                <a:spcPts val="800"/>
              </a:spcBef>
              <a:spcAft>
                <a:spcPts val="1600"/>
              </a:spcAft>
              <a:buClr>
                <a:schemeClr val="dk1"/>
              </a:buClr>
              <a:buSzPts val="1100"/>
              <a:buFont typeface="Arial"/>
              <a:buNone/>
            </a:pPr>
            <a:r>
              <a:rPr lang="en" sz="4800">
                <a:solidFill>
                  <a:srgbClr val="FFFFFF"/>
                </a:solidFill>
              </a:rPr>
              <a:t>CHALLENGES, INSTITUTIONAL SUPPORT &amp; SUSTAINABILITY </a:t>
            </a:r>
            <a:endParaRPr sz="9600">
              <a:solidFill>
                <a:srgbClr val="FFFFFF"/>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40"/>
          <p:cNvSpPr txBox="1">
            <a:spLocks noGrp="1"/>
          </p:cNvSpPr>
          <p:nvPr>
            <p:ph type="title"/>
          </p:nvPr>
        </p:nvSpPr>
        <p:spPr>
          <a:xfrm>
            <a:off x="628650" y="708219"/>
            <a:ext cx="7886700" cy="994200"/>
          </a:xfrm>
          <a:prstGeom prst="rect">
            <a:avLst/>
          </a:prstGeom>
        </p:spPr>
        <p:txBody>
          <a:bodyPr spcFirstLastPara="1" wrap="square" lIns="68575" tIns="34275" rIns="68575" bIns="34275" anchor="ctr" anchorCtr="0">
            <a:noAutofit/>
          </a:bodyPr>
          <a:lstStyle/>
          <a:p>
            <a:pPr marL="0" lvl="0" indent="0" algn="l" rtl="0">
              <a:spcBef>
                <a:spcPts val="800"/>
              </a:spcBef>
              <a:spcAft>
                <a:spcPts val="1600"/>
              </a:spcAft>
              <a:buClr>
                <a:schemeClr val="dk1"/>
              </a:buClr>
              <a:buSzPts val="1100"/>
              <a:buFont typeface="Arial"/>
              <a:buNone/>
            </a:pPr>
            <a:r>
              <a:rPr lang="en" sz="3000" b="1">
                <a:solidFill>
                  <a:srgbClr val="000000"/>
                </a:solidFill>
              </a:rPr>
              <a:t>What is challenging about trying to articulate open textbook creation and publishing models?</a:t>
            </a:r>
            <a:endParaRPr sz="3000" b="1">
              <a:solidFill>
                <a:srgbClr val="000000"/>
              </a:solidFill>
            </a:endParaRPr>
          </a:p>
        </p:txBody>
      </p:sp>
      <p:sp>
        <p:nvSpPr>
          <p:cNvPr id="308" name="Google Shape;308;p40"/>
          <p:cNvSpPr txBox="1">
            <a:spLocks noGrp="1"/>
          </p:cNvSpPr>
          <p:nvPr>
            <p:ph type="body" idx="1"/>
          </p:nvPr>
        </p:nvSpPr>
        <p:spPr>
          <a:xfrm>
            <a:off x="628650" y="1369219"/>
            <a:ext cx="7886700" cy="3263400"/>
          </a:xfrm>
          <a:prstGeom prst="rect">
            <a:avLst/>
          </a:prstGeom>
        </p:spPr>
        <p:txBody>
          <a:bodyPr spcFirstLastPara="1" wrap="square" lIns="68575" tIns="34275" rIns="68575" bIns="34275" anchor="t" anchorCtr="0">
            <a:noAutofit/>
          </a:bodyPr>
          <a:lstStyle/>
          <a:p>
            <a:pPr marL="0" lvl="0" indent="0" algn="l" rtl="0">
              <a:spcBef>
                <a:spcPts val="8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r>
              <a:rPr lang="en">
                <a:solidFill>
                  <a:srgbClr val="000000"/>
                </a:solidFill>
              </a:rPr>
              <a:t>Disciplinary divergence</a:t>
            </a:r>
            <a:endParaRPr>
              <a:solidFill>
                <a:srgbClr val="000000"/>
              </a:solidFill>
            </a:endParaRPr>
          </a:p>
          <a:p>
            <a:pPr marL="0" lvl="0" indent="0" algn="l" rtl="0">
              <a:spcBef>
                <a:spcPts val="1600"/>
              </a:spcBef>
              <a:spcAft>
                <a:spcPts val="0"/>
              </a:spcAft>
              <a:buNone/>
            </a:pPr>
            <a:r>
              <a:rPr lang="en">
                <a:solidFill>
                  <a:srgbClr val="000000"/>
                </a:solidFill>
              </a:rPr>
              <a:t>Varying levels of technical proficiency (staff and students)</a:t>
            </a:r>
            <a:endParaRPr>
              <a:solidFill>
                <a:srgbClr val="000000"/>
              </a:solidFill>
            </a:endParaRPr>
          </a:p>
          <a:p>
            <a:pPr marL="0" lvl="0" indent="0" algn="l" rtl="0">
              <a:spcBef>
                <a:spcPts val="1600"/>
              </a:spcBef>
              <a:spcAft>
                <a:spcPts val="0"/>
              </a:spcAft>
              <a:buNone/>
            </a:pPr>
            <a:r>
              <a:rPr lang="en">
                <a:solidFill>
                  <a:srgbClr val="000000"/>
                </a:solidFill>
              </a:rPr>
              <a:t>Avoid straight-jacketing creative practice</a:t>
            </a:r>
            <a:endParaRPr>
              <a:solidFill>
                <a:srgbClr val="000000"/>
              </a:solidFill>
            </a:endParaRPr>
          </a:p>
          <a:p>
            <a:pPr marL="0" lvl="0" indent="0" algn="l" rtl="0">
              <a:spcBef>
                <a:spcPts val="1600"/>
              </a:spcBef>
              <a:spcAft>
                <a:spcPts val="0"/>
              </a:spcAft>
              <a:buNone/>
            </a:pPr>
            <a:endParaRPr/>
          </a:p>
          <a:p>
            <a:pPr marL="0" lvl="0" indent="0" algn="l" rtl="0">
              <a:spcBef>
                <a:spcPts val="1600"/>
              </a:spcBef>
              <a:spcAft>
                <a:spcPts val="1600"/>
              </a:spcAft>
              <a:buClr>
                <a:schemeClr val="dk1"/>
              </a:buClr>
              <a:buSzPts val="1100"/>
              <a:buFont typeface="Arial"/>
              <a:buNone/>
            </a:pP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41"/>
          <p:cNvSpPr txBox="1">
            <a:spLocks noGrp="1"/>
          </p:cNvSpPr>
          <p:nvPr>
            <p:ph type="title" idx="4294967295"/>
          </p:nvPr>
        </p:nvSpPr>
        <p:spPr>
          <a:xfrm>
            <a:off x="628650" y="273844"/>
            <a:ext cx="7886700" cy="994200"/>
          </a:xfrm>
          <a:prstGeom prst="rect">
            <a:avLst/>
          </a:prstGeom>
          <a:solidFill>
            <a:schemeClr val="lt1"/>
          </a:solidFill>
          <a:ln w="9525" cap="flat" cmpd="sng">
            <a:solidFill>
              <a:srgbClr val="FFFFFF"/>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sz="3000" b="1"/>
              <a:t>Time it takes…</a:t>
            </a:r>
            <a:r>
              <a:rPr lang="en"/>
              <a:t>  </a:t>
            </a:r>
            <a:r>
              <a:rPr lang="en">
                <a:highlight>
                  <a:schemeClr val="lt1"/>
                </a:highlight>
              </a:rPr>
              <a:t>“</a:t>
            </a:r>
            <a:r>
              <a:rPr lang="en" sz="2000" i="1">
                <a:highlight>
                  <a:schemeClr val="lt1"/>
                </a:highlight>
              </a:rPr>
              <a:t>time is a problem ... time and energy”</a:t>
            </a:r>
            <a:endParaRPr sz="2000" i="1">
              <a:highlight>
                <a:schemeClr val="lt1"/>
              </a:highlight>
            </a:endParaRPr>
          </a:p>
          <a:p>
            <a:pPr marL="0" lvl="0" indent="0" algn="l" rtl="0">
              <a:spcBef>
                <a:spcPts val="0"/>
              </a:spcBef>
              <a:spcAft>
                <a:spcPts val="0"/>
              </a:spcAft>
              <a:buNone/>
            </a:pPr>
            <a:endParaRPr/>
          </a:p>
        </p:txBody>
      </p:sp>
      <p:sp>
        <p:nvSpPr>
          <p:cNvPr id="314" name="Google Shape;314;p41"/>
          <p:cNvSpPr/>
          <p:nvPr/>
        </p:nvSpPr>
        <p:spPr>
          <a:xfrm rot="-711236">
            <a:off x="6465750" y="2627201"/>
            <a:ext cx="1350909" cy="57662"/>
          </a:xfrm>
          <a:prstGeom prst="roundRect">
            <a:avLst>
              <a:gd name="adj" fmla="val 50000"/>
            </a:avLst>
          </a:pr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41"/>
          <p:cNvSpPr/>
          <p:nvPr/>
        </p:nvSpPr>
        <p:spPr>
          <a:xfrm rot="711236" flipH="1">
            <a:off x="5181012" y="2627201"/>
            <a:ext cx="1350909" cy="57662"/>
          </a:xfrm>
          <a:prstGeom prst="roundRect">
            <a:avLst>
              <a:gd name="adj" fmla="val 50000"/>
            </a:avLst>
          </a:pr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6" name="Google Shape;316;p41"/>
          <p:cNvGrpSpPr/>
          <p:nvPr/>
        </p:nvGrpSpPr>
        <p:grpSpPr>
          <a:xfrm>
            <a:off x="5586175" y="2683244"/>
            <a:ext cx="1712700" cy="1230715"/>
            <a:chOff x="5796625" y="2541798"/>
            <a:chExt cx="1712700" cy="1230715"/>
          </a:xfrm>
        </p:grpSpPr>
        <p:sp>
          <p:nvSpPr>
            <p:cNvPr id="317" name="Google Shape;317;p41"/>
            <p:cNvSpPr/>
            <p:nvPr/>
          </p:nvSpPr>
          <p:spPr>
            <a:xfrm rot="-1789476">
              <a:off x="6572742" y="2571072"/>
              <a:ext cx="160451" cy="160451"/>
            </a:xfrm>
            <a:prstGeom prst="ellipse">
              <a:avLst/>
            </a:prstGeom>
            <a:solidFill>
              <a:srgbClr val="FFFFFF"/>
            </a:solidFill>
            <a:ln w="38100" cap="flat" cmpd="sng">
              <a:solidFill>
                <a:srgbClr val="85858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41"/>
            <p:cNvSpPr/>
            <p:nvPr/>
          </p:nvSpPr>
          <p:spPr>
            <a:xfrm>
              <a:off x="5796625" y="3069013"/>
              <a:ext cx="1712700" cy="703500"/>
            </a:xfrm>
            <a:prstGeom prst="roundRect">
              <a:avLst>
                <a:gd name="adj" fmla="val 4485"/>
              </a:avLst>
            </a:pr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319" name="Google Shape;319;p41"/>
            <p:cNvSpPr txBox="1"/>
            <p:nvPr/>
          </p:nvSpPr>
          <p:spPr>
            <a:xfrm>
              <a:off x="5840875" y="3106213"/>
              <a:ext cx="1624200" cy="6246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a:solidFill>
                    <a:srgbClr val="5E5E5E"/>
                  </a:solidFill>
                </a:rPr>
                <a:t>Publishing process</a:t>
              </a:r>
              <a:endParaRPr>
                <a:solidFill>
                  <a:srgbClr val="5E5E5E"/>
                </a:solidFill>
              </a:endParaRPr>
            </a:p>
          </p:txBody>
        </p:sp>
        <p:sp>
          <p:nvSpPr>
            <p:cNvPr id="320" name="Google Shape;320;p41"/>
            <p:cNvSpPr/>
            <p:nvPr/>
          </p:nvSpPr>
          <p:spPr>
            <a:xfrm>
              <a:off x="6607975" y="3004364"/>
              <a:ext cx="90000" cy="67500"/>
            </a:xfrm>
            <a:prstGeom prst="triangle">
              <a:avLst>
                <a:gd name="adj" fmla="val 50000"/>
              </a:avLst>
            </a:pr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1" name="Google Shape;321;p41"/>
          <p:cNvSpPr/>
          <p:nvPr/>
        </p:nvSpPr>
        <p:spPr>
          <a:xfrm rot="-711236">
            <a:off x="3899938" y="2627201"/>
            <a:ext cx="1350909" cy="57662"/>
          </a:xfrm>
          <a:prstGeom prst="roundRect">
            <a:avLst>
              <a:gd name="adj" fmla="val 50000"/>
            </a:avLst>
          </a:pr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41"/>
          <p:cNvSpPr/>
          <p:nvPr/>
        </p:nvSpPr>
        <p:spPr>
          <a:xfrm rot="711236" flipH="1">
            <a:off x="2608258" y="2627201"/>
            <a:ext cx="1350909" cy="57662"/>
          </a:xfrm>
          <a:prstGeom prst="roundRect">
            <a:avLst>
              <a:gd name="adj" fmla="val 50000"/>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3" name="Google Shape;323;p41"/>
          <p:cNvGrpSpPr/>
          <p:nvPr/>
        </p:nvGrpSpPr>
        <p:grpSpPr>
          <a:xfrm>
            <a:off x="3076688" y="2683244"/>
            <a:ext cx="1712700" cy="1230715"/>
            <a:chOff x="3021975" y="2541798"/>
            <a:chExt cx="1712700" cy="1230715"/>
          </a:xfrm>
        </p:grpSpPr>
        <p:sp>
          <p:nvSpPr>
            <p:cNvPr id="324" name="Google Shape;324;p41"/>
            <p:cNvSpPr txBox="1"/>
            <p:nvPr/>
          </p:nvSpPr>
          <p:spPr>
            <a:xfrm>
              <a:off x="3529877" y="2735584"/>
              <a:ext cx="696900" cy="2760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800" b="1">
                  <a:solidFill>
                    <a:srgbClr val="701C7F"/>
                  </a:solidFill>
                  <a:latin typeface="Roboto"/>
                  <a:ea typeface="Roboto"/>
                  <a:cs typeface="Roboto"/>
                  <a:sym typeface="Roboto"/>
                </a:rPr>
                <a:t>...</a:t>
              </a:r>
              <a:endParaRPr sz="800" b="1">
                <a:solidFill>
                  <a:srgbClr val="701C7F"/>
                </a:solidFill>
                <a:latin typeface="Roboto"/>
                <a:ea typeface="Roboto"/>
                <a:cs typeface="Roboto"/>
                <a:sym typeface="Roboto"/>
              </a:endParaRPr>
            </a:p>
          </p:txBody>
        </p:sp>
        <p:sp>
          <p:nvSpPr>
            <p:cNvPr id="325" name="Google Shape;325;p41"/>
            <p:cNvSpPr/>
            <p:nvPr/>
          </p:nvSpPr>
          <p:spPr>
            <a:xfrm rot="-1789476">
              <a:off x="3798091" y="2571072"/>
              <a:ext cx="160451" cy="160451"/>
            </a:xfrm>
            <a:prstGeom prst="ellipse">
              <a:avLst/>
            </a:prstGeom>
            <a:solidFill>
              <a:srgbClr val="FFFFFF"/>
            </a:solidFill>
            <a:ln w="38100" cap="flat" cmpd="sng">
              <a:solidFill>
                <a:srgbClr val="701C7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41"/>
            <p:cNvSpPr/>
            <p:nvPr/>
          </p:nvSpPr>
          <p:spPr>
            <a:xfrm>
              <a:off x="3021975" y="3069013"/>
              <a:ext cx="1712700" cy="703500"/>
            </a:xfrm>
            <a:prstGeom prst="roundRect">
              <a:avLst>
                <a:gd name="adj" fmla="val 4485"/>
              </a:avLst>
            </a:prstGeom>
            <a:solidFill>
              <a:srgbClr val="701C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327" name="Google Shape;327;p41"/>
            <p:cNvSpPr txBox="1"/>
            <p:nvPr/>
          </p:nvSpPr>
          <p:spPr>
            <a:xfrm>
              <a:off x="3066225" y="3106213"/>
              <a:ext cx="1624200" cy="624600"/>
            </a:xfrm>
            <a:prstGeom prst="rect">
              <a:avLst/>
            </a:prstGeom>
            <a:solidFill>
              <a:srgbClr val="FF9900"/>
            </a:solid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a:solidFill>
                    <a:srgbClr val="FFFFFF"/>
                  </a:solidFill>
                  <a:latin typeface="Roboto"/>
                  <a:ea typeface="Roboto"/>
                  <a:cs typeface="Roboto"/>
                  <a:sym typeface="Roboto"/>
                </a:rPr>
                <a:t>Content development</a:t>
              </a:r>
              <a:endParaRPr>
                <a:solidFill>
                  <a:srgbClr val="FFFFFF"/>
                </a:solidFill>
              </a:endParaRPr>
            </a:p>
          </p:txBody>
        </p:sp>
        <p:sp>
          <p:nvSpPr>
            <p:cNvPr id="328" name="Google Shape;328;p41"/>
            <p:cNvSpPr/>
            <p:nvPr/>
          </p:nvSpPr>
          <p:spPr>
            <a:xfrm>
              <a:off x="3833325" y="3004364"/>
              <a:ext cx="90000" cy="67500"/>
            </a:xfrm>
            <a:prstGeom prst="triangle">
              <a:avLst>
                <a:gd name="adj" fmla="val 50000"/>
              </a:avLst>
            </a:prstGeom>
            <a:solidFill>
              <a:srgbClr val="701C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9" name="Google Shape;329;p41"/>
          <p:cNvSpPr/>
          <p:nvPr/>
        </p:nvSpPr>
        <p:spPr>
          <a:xfrm rot="-711236">
            <a:off x="1334133" y="2627201"/>
            <a:ext cx="1350909" cy="57662"/>
          </a:xfrm>
          <a:prstGeom prst="roundRect">
            <a:avLst>
              <a:gd name="adj" fmla="val 50000"/>
            </a:avLst>
          </a:pr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0" name="Google Shape;330;p41"/>
          <p:cNvGrpSpPr/>
          <p:nvPr/>
        </p:nvGrpSpPr>
        <p:grpSpPr>
          <a:xfrm>
            <a:off x="1789875" y="1382072"/>
            <a:ext cx="1712700" cy="1246754"/>
            <a:chOff x="1637475" y="1219942"/>
            <a:chExt cx="1712700" cy="1246754"/>
          </a:xfrm>
        </p:grpSpPr>
        <p:sp>
          <p:nvSpPr>
            <p:cNvPr id="331" name="Google Shape;331;p41"/>
            <p:cNvSpPr/>
            <p:nvPr/>
          </p:nvSpPr>
          <p:spPr>
            <a:xfrm>
              <a:off x="1637475" y="1219942"/>
              <a:ext cx="1712700" cy="703500"/>
            </a:xfrm>
            <a:prstGeom prst="roundRect">
              <a:avLst>
                <a:gd name="adj" fmla="val 4485"/>
              </a:avLst>
            </a:prstGeom>
            <a:solidFill>
              <a:srgbClr val="FF99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332" name="Google Shape;332;p41"/>
            <p:cNvSpPr/>
            <p:nvPr/>
          </p:nvSpPr>
          <p:spPr>
            <a:xfrm rot="10800000">
              <a:off x="2448800" y="1919036"/>
              <a:ext cx="90000" cy="67500"/>
            </a:xfrm>
            <a:prstGeom prst="triangle">
              <a:avLst>
                <a:gd name="adj" fmla="val 50000"/>
              </a:avLst>
            </a:prstGeom>
            <a:solidFill>
              <a:srgbClr val="FF99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41"/>
            <p:cNvSpPr txBox="1"/>
            <p:nvPr/>
          </p:nvSpPr>
          <p:spPr>
            <a:xfrm>
              <a:off x="1681725" y="1257142"/>
              <a:ext cx="1624200" cy="624600"/>
            </a:xfrm>
            <a:prstGeom prst="rect">
              <a:avLst/>
            </a:prstGeom>
            <a:solidFill>
              <a:srgbClr val="FF9900"/>
            </a:solid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a:solidFill>
                    <a:srgbClr val="FFFFFF"/>
                  </a:solidFill>
                  <a:latin typeface="Roboto"/>
                  <a:ea typeface="Roboto"/>
                  <a:cs typeface="Roboto"/>
                  <a:sym typeface="Roboto"/>
                </a:rPr>
                <a:t>Collaboration</a:t>
              </a:r>
              <a:endParaRPr>
                <a:solidFill>
                  <a:srgbClr val="FFFFFF"/>
                </a:solidFill>
              </a:endParaRPr>
            </a:p>
          </p:txBody>
        </p:sp>
        <p:sp>
          <p:nvSpPr>
            <p:cNvPr id="334" name="Google Shape;334;p41"/>
            <p:cNvSpPr/>
            <p:nvPr/>
          </p:nvSpPr>
          <p:spPr>
            <a:xfrm rot="-1789476">
              <a:off x="2410765" y="2276970"/>
              <a:ext cx="160451" cy="160451"/>
            </a:xfrm>
            <a:prstGeom prst="ellipse">
              <a:avLst/>
            </a:prstGeom>
            <a:solidFill>
              <a:srgbClr val="FF9900"/>
            </a:solidFill>
            <a:ln w="38100" cap="flat" cmpd="sng">
              <a:solidFill>
                <a:srgbClr val="701C7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5" name="Google Shape;335;p41"/>
          <p:cNvGrpSpPr/>
          <p:nvPr/>
        </p:nvGrpSpPr>
        <p:grpSpPr>
          <a:xfrm>
            <a:off x="4333100" y="1382072"/>
            <a:ext cx="1712700" cy="1246754"/>
            <a:chOff x="4409300" y="1219942"/>
            <a:chExt cx="1712700" cy="1246754"/>
          </a:xfrm>
        </p:grpSpPr>
        <p:sp>
          <p:nvSpPr>
            <p:cNvPr id="336" name="Google Shape;336;p41"/>
            <p:cNvSpPr/>
            <p:nvPr/>
          </p:nvSpPr>
          <p:spPr>
            <a:xfrm rot="-1789476">
              <a:off x="5185416" y="2276970"/>
              <a:ext cx="160451" cy="160451"/>
            </a:xfrm>
            <a:prstGeom prst="ellipse">
              <a:avLst/>
            </a:prstGeom>
            <a:solidFill>
              <a:srgbClr val="FFFFFF"/>
            </a:solidFill>
            <a:ln w="38100" cap="flat" cmpd="sng">
              <a:solidFill>
                <a:srgbClr val="85858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41"/>
            <p:cNvSpPr txBox="1"/>
            <p:nvPr/>
          </p:nvSpPr>
          <p:spPr>
            <a:xfrm>
              <a:off x="4921731" y="1985297"/>
              <a:ext cx="696900" cy="2760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800" b="1">
                  <a:solidFill>
                    <a:srgbClr val="5E5E5E"/>
                  </a:solidFill>
                  <a:latin typeface="Roboto"/>
                  <a:ea typeface="Roboto"/>
                  <a:cs typeface="Roboto"/>
                  <a:sym typeface="Roboto"/>
                </a:rPr>
                <a:t>….</a:t>
              </a:r>
              <a:endParaRPr sz="800" b="1">
                <a:solidFill>
                  <a:srgbClr val="5E5E5E"/>
                </a:solidFill>
                <a:latin typeface="Roboto"/>
                <a:ea typeface="Roboto"/>
                <a:cs typeface="Roboto"/>
                <a:sym typeface="Roboto"/>
              </a:endParaRPr>
            </a:p>
          </p:txBody>
        </p:sp>
        <p:sp>
          <p:nvSpPr>
            <p:cNvPr id="338" name="Google Shape;338;p41"/>
            <p:cNvSpPr/>
            <p:nvPr/>
          </p:nvSpPr>
          <p:spPr>
            <a:xfrm>
              <a:off x="4409300" y="1219942"/>
              <a:ext cx="1712700" cy="703500"/>
            </a:xfrm>
            <a:prstGeom prst="roundRect">
              <a:avLst>
                <a:gd name="adj" fmla="val 4485"/>
              </a:avLst>
            </a:pr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339" name="Google Shape;339;p41"/>
            <p:cNvSpPr/>
            <p:nvPr/>
          </p:nvSpPr>
          <p:spPr>
            <a:xfrm rot="10800000">
              <a:off x="5220625" y="1919036"/>
              <a:ext cx="90000" cy="67500"/>
            </a:xfrm>
            <a:prstGeom prst="triangle">
              <a:avLst>
                <a:gd name="adj" fmla="val 50000"/>
              </a:avLst>
            </a:pr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41"/>
            <p:cNvSpPr txBox="1"/>
            <p:nvPr/>
          </p:nvSpPr>
          <p:spPr>
            <a:xfrm>
              <a:off x="4453550" y="1257142"/>
              <a:ext cx="1624200" cy="6246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1300">
                  <a:solidFill>
                    <a:srgbClr val="5E5E5E"/>
                  </a:solidFill>
                  <a:latin typeface="Roboto"/>
                  <a:ea typeface="Roboto"/>
                  <a:cs typeface="Roboto"/>
                  <a:sym typeface="Roboto"/>
                </a:rPr>
                <a:t>Technology and tools choice</a:t>
              </a:r>
              <a:endParaRPr sz="1300">
                <a:solidFill>
                  <a:srgbClr val="5E5E5E"/>
                </a:solidFill>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p42"/>
          <p:cNvSpPr txBox="1">
            <a:spLocks noGrp="1"/>
          </p:cNvSpPr>
          <p:nvPr>
            <p:ph type="title" idx="4294967295"/>
          </p:nvPr>
        </p:nvSpPr>
        <p:spPr>
          <a:xfrm>
            <a:off x="228050" y="283719"/>
            <a:ext cx="7886700" cy="994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b="1"/>
              <a:t>Institutional support</a:t>
            </a:r>
            <a:endParaRPr sz="3000" b="1"/>
          </a:p>
        </p:txBody>
      </p:sp>
      <p:pic>
        <p:nvPicPr>
          <p:cNvPr id="346" name="Google Shape;346;p42"/>
          <p:cNvPicPr preferRelativeResize="0"/>
          <p:nvPr/>
        </p:nvPicPr>
        <p:blipFill>
          <a:blip r:embed="rId3">
            <a:alphaModFix/>
          </a:blip>
          <a:stretch>
            <a:fillRect/>
          </a:stretch>
        </p:blipFill>
        <p:spPr>
          <a:xfrm>
            <a:off x="4794375" y="726150"/>
            <a:ext cx="3591650" cy="2697950"/>
          </a:xfrm>
          <a:prstGeom prst="rect">
            <a:avLst/>
          </a:prstGeom>
          <a:noFill/>
          <a:ln>
            <a:noFill/>
          </a:ln>
        </p:spPr>
      </p:pic>
      <p:pic>
        <p:nvPicPr>
          <p:cNvPr id="347" name="Google Shape;347;p42"/>
          <p:cNvPicPr preferRelativeResize="0"/>
          <p:nvPr/>
        </p:nvPicPr>
        <p:blipFill>
          <a:blip r:embed="rId4">
            <a:alphaModFix/>
          </a:blip>
          <a:stretch>
            <a:fillRect/>
          </a:stretch>
        </p:blipFill>
        <p:spPr>
          <a:xfrm>
            <a:off x="228038" y="2104050"/>
            <a:ext cx="1781175" cy="1847850"/>
          </a:xfrm>
          <a:prstGeom prst="rect">
            <a:avLst/>
          </a:prstGeom>
          <a:noFill/>
          <a:ln>
            <a:noFill/>
          </a:ln>
        </p:spPr>
      </p:pic>
      <p:pic>
        <p:nvPicPr>
          <p:cNvPr id="348" name="Google Shape;348;p42"/>
          <p:cNvPicPr preferRelativeResize="0"/>
          <p:nvPr/>
        </p:nvPicPr>
        <p:blipFill>
          <a:blip r:embed="rId5">
            <a:alphaModFix/>
          </a:blip>
          <a:stretch>
            <a:fillRect/>
          </a:stretch>
        </p:blipFill>
        <p:spPr>
          <a:xfrm>
            <a:off x="2525675" y="3181325"/>
            <a:ext cx="1952625" cy="1981200"/>
          </a:xfrm>
          <a:prstGeom prst="rect">
            <a:avLst/>
          </a:prstGeom>
          <a:noFill/>
          <a:ln>
            <a:noFill/>
          </a:ln>
        </p:spPr>
      </p:pic>
      <p:pic>
        <p:nvPicPr>
          <p:cNvPr id="349" name="Google Shape;349;p42"/>
          <p:cNvPicPr preferRelativeResize="0"/>
          <p:nvPr/>
        </p:nvPicPr>
        <p:blipFill>
          <a:blip r:embed="rId6">
            <a:alphaModFix/>
          </a:blip>
          <a:stretch>
            <a:fillRect/>
          </a:stretch>
        </p:blipFill>
        <p:spPr>
          <a:xfrm>
            <a:off x="4994750" y="3771750"/>
            <a:ext cx="2732749" cy="1114600"/>
          </a:xfrm>
          <a:prstGeom prst="rect">
            <a:avLst/>
          </a:prstGeom>
          <a:noFill/>
          <a:ln>
            <a:noFill/>
          </a:ln>
        </p:spPr>
      </p:pic>
      <p:pic>
        <p:nvPicPr>
          <p:cNvPr id="350" name="Google Shape;350;p42"/>
          <p:cNvPicPr preferRelativeResize="0"/>
          <p:nvPr/>
        </p:nvPicPr>
        <p:blipFill>
          <a:blip r:embed="rId7">
            <a:alphaModFix/>
          </a:blip>
          <a:stretch>
            <a:fillRect/>
          </a:stretch>
        </p:blipFill>
        <p:spPr>
          <a:xfrm>
            <a:off x="2361999" y="1163725"/>
            <a:ext cx="1864377" cy="184785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graphicFrame>
        <p:nvGraphicFramePr>
          <p:cNvPr id="355" name="Google Shape;355;p43"/>
          <p:cNvGraphicFramePr/>
          <p:nvPr/>
        </p:nvGraphicFramePr>
        <p:xfrm>
          <a:off x="460800" y="1035150"/>
          <a:ext cx="3000000" cy="3000000"/>
        </p:xfrm>
        <a:graphic>
          <a:graphicData uri="http://schemas.openxmlformats.org/drawingml/2006/table">
            <a:tbl>
              <a:tblPr>
                <a:noFill/>
                <a:tableStyleId>{0BBAB2D9-D0EF-4AE2-8EA3-440F7D671F3F}</a:tableStyleId>
              </a:tblPr>
              <a:tblGrid>
                <a:gridCol w="1961050">
                  <a:extLst>
                    <a:ext uri="{9D8B030D-6E8A-4147-A177-3AD203B41FA5}">
                      <a16:colId xmlns:a16="http://schemas.microsoft.com/office/drawing/2014/main" val="20000"/>
                    </a:ext>
                  </a:extLst>
                </a:gridCol>
                <a:gridCol w="1961050">
                  <a:extLst>
                    <a:ext uri="{9D8B030D-6E8A-4147-A177-3AD203B41FA5}">
                      <a16:colId xmlns:a16="http://schemas.microsoft.com/office/drawing/2014/main" val="20001"/>
                    </a:ext>
                  </a:extLst>
                </a:gridCol>
                <a:gridCol w="1961050">
                  <a:extLst>
                    <a:ext uri="{9D8B030D-6E8A-4147-A177-3AD203B41FA5}">
                      <a16:colId xmlns:a16="http://schemas.microsoft.com/office/drawing/2014/main" val="20002"/>
                    </a:ext>
                  </a:extLst>
                </a:gridCol>
                <a:gridCol w="1961050">
                  <a:extLst>
                    <a:ext uri="{9D8B030D-6E8A-4147-A177-3AD203B41FA5}">
                      <a16:colId xmlns:a16="http://schemas.microsoft.com/office/drawing/2014/main" val="20003"/>
                    </a:ext>
                  </a:extLst>
                </a:gridCol>
              </a:tblGrid>
              <a:tr h="802575">
                <a:tc gridSpan="4">
                  <a:txBody>
                    <a:bodyPr/>
                    <a:lstStyle/>
                    <a:p>
                      <a:pPr marL="0" lvl="0" indent="0" algn="just" rtl="0">
                        <a:spcBef>
                          <a:spcPts val="0"/>
                        </a:spcBef>
                        <a:spcAft>
                          <a:spcPts val="0"/>
                        </a:spcAft>
                        <a:buClr>
                          <a:schemeClr val="dk1"/>
                        </a:buClr>
                        <a:buSzPts val="1100"/>
                        <a:buFont typeface="Arial"/>
                        <a:buNone/>
                      </a:pPr>
                      <a:r>
                        <a:rPr lang="en" sz="1800" i="1">
                          <a:solidFill>
                            <a:schemeClr val="dk1"/>
                          </a:solidFill>
                        </a:rPr>
                        <a:t>There is a nascent cohort of open textbook authors (including students and academics) and other collaborators at UCT.</a:t>
                      </a:r>
                      <a:endParaRPr sz="1800" i="1">
                        <a:solidFill>
                          <a:schemeClr val="dk1"/>
                        </a:solidFill>
                      </a:endParaRPr>
                    </a:p>
                    <a:p>
                      <a:pPr marL="0" lvl="0" indent="0" algn="l" rtl="0">
                        <a:spcBef>
                          <a:spcPts val="0"/>
                        </a:spcBef>
                        <a:spcAft>
                          <a:spcPts val="0"/>
                        </a:spcAft>
                        <a:buNone/>
                      </a:pPr>
                      <a:endParaRPr/>
                    </a:p>
                  </a:txBody>
                  <a:tcPr marL="91425" marR="91425" marT="91425" marB="91425">
                    <a:lnL w="9525" cap="flat" cmpd="sng">
                      <a:solidFill>
                        <a:srgbClr val="FF9900"/>
                      </a:solidFill>
                      <a:prstDash val="solid"/>
                      <a:round/>
                      <a:headEnd type="none" w="sm" len="sm"/>
                      <a:tailEnd type="none" w="sm" len="sm"/>
                    </a:lnL>
                    <a:lnR w="9525" cap="flat" cmpd="sng">
                      <a:solidFill>
                        <a:srgbClr val="FF9900"/>
                      </a:solidFill>
                      <a:prstDash val="solid"/>
                      <a:round/>
                      <a:headEnd type="none" w="sm" len="sm"/>
                      <a:tailEnd type="none" w="sm" len="sm"/>
                    </a:lnR>
                    <a:lnT w="9525" cap="flat" cmpd="sng">
                      <a:solidFill>
                        <a:srgbClr val="FF9900"/>
                      </a:solidFill>
                      <a:prstDash val="solid"/>
                      <a:round/>
                      <a:headEnd type="none" w="sm" len="sm"/>
                      <a:tailEnd type="none" w="sm" len="sm"/>
                    </a:lnT>
                    <a:lnB w="9525" cap="flat" cmpd="sng">
                      <a:solidFill>
                        <a:srgbClr val="FF9900"/>
                      </a:solidFill>
                      <a:prstDash val="solid"/>
                      <a:round/>
                      <a:headEnd type="none" w="sm" len="sm"/>
                      <a:tailEnd type="none" w="sm" len="sm"/>
                    </a:lnB>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703850">
                <a:tc gridSpan="2">
                  <a:txBody>
                    <a:bodyPr/>
                    <a:lstStyle/>
                    <a:p>
                      <a:pPr marL="0" lvl="0" indent="0" algn="l" rtl="0">
                        <a:spcBef>
                          <a:spcPts val="0"/>
                        </a:spcBef>
                        <a:spcAft>
                          <a:spcPts val="0"/>
                        </a:spcAft>
                        <a:buNone/>
                      </a:pPr>
                      <a:r>
                        <a:rPr lang="en"/>
                        <a:t>Cost Savings</a:t>
                      </a:r>
                      <a:endParaRPr/>
                    </a:p>
                  </a:txBody>
                  <a:tcPr marL="91425" marR="91425" marT="91425" marB="91425">
                    <a:lnL w="9525" cap="flat" cmpd="sng">
                      <a:solidFill>
                        <a:srgbClr val="FF9900"/>
                      </a:solidFill>
                      <a:prstDash val="solid"/>
                      <a:round/>
                      <a:headEnd type="none" w="sm" len="sm"/>
                      <a:tailEnd type="none" w="sm" len="sm"/>
                    </a:lnL>
                    <a:lnR w="9525" cap="flat" cmpd="sng">
                      <a:solidFill>
                        <a:srgbClr val="FF9900"/>
                      </a:solidFill>
                      <a:prstDash val="solid"/>
                      <a:round/>
                      <a:headEnd type="none" w="sm" len="sm"/>
                      <a:tailEnd type="none" w="sm" len="sm"/>
                    </a:lnR>
                    <a:lnT w="9525" cap="flat" cmpd="sng">
                      <a:solidFill>
                        <a:srgbClr val="FF9900"/>
                      </a:solidFill>
                      <a:prstDash val="solid"/>
                      <a:round/>
                      <a:headEnd type="none" w="sm" len="sm"/>
                      <a:tailEnd type="none" w="sm" len="sm"/>
                    </a:lnT>
                    <a:lnB w="9525" cap="flat" cmpd="sng">
                      <a:solidFill>
                        <a:srgbClr val="FF9900"/>
                      </a:solidFill>
                      <a:prstDash val="solid"/>
                      <a:round/>
                      <a:headEnd type="none" w="sm" len="sm"/>
                      <a:tailEnd type="none" w="sm" len="sm"/>
                    </a:lnB>
                  </a:tcPr>
                </a:tc>
                <a:tc hMerge="1">
                  <a:txBody>
                    <a:bodyPr/>
                    <a:lstStyle/>
                    <a:p>
                      <a:endParaRPr lang="en-US"/>
                    </a:p>
                  </a:txBody>
                  <a:tcPr/>
                </a:tc>
                <a:tc gridSpan="2">
                  <a:txBody>
                    <a:bodyPr/>
                    <a:lstStyle/>
                    <a:p>
                      <a:pPr marL="0" lvl="0" indent="0" algn="l" rtl="0">
                        <a:spcBef>
                          <a:spcPts val="0"/>
                        </a:spcBef>
                        <a:spcAft>
                          <a:spcPts val="0"/>
                        </a:spcAft>
                        <a:buNone/>
                      </a:pPr>
                      <a:r>
                        <a:rPr lang="en"/>
                        <a:t>Need for curriculum transformation</a:t>
                      </a:r>
                      <a:endParaRPr/>
                    </a:p>
                  </a:txBody>
                  <a:tcPr marL="91425" marR="91425" marT="91425" marB="91425">
                    <a:lnL w="9525" cap="flat" cmpd="sng">
                      <a:solidFill>
                        <a:srgbClr val="FF9900"/>
                      </a:solidFill>
                      <a:prstDash val="solid"/>
                      <a:round/>
                      <a:headEnd type="none" w="sm" len="sm"/>
                      <a:tailEnd type="none" w="sm" len="sm"/>
                    </a:lnL>
                    <a:lnR w="9525" cap="flat" cmpd="sng">
                      <a:solidFill>
                        <a:srgbClr val="FF9900"/>
                      </a:solidFill>
                      <a:prstDash val="solid"/>
                      <a:round/>
                      <a:headEnd type="none" w="sm" len="sm"/>
                      <a:tailEnd type="none" w="sm" len="sm"/>
                    </a:lnR>
                    <a:lnT w="9525" cap="flat" cmpd="sng">
                      <a:solidFill>
                        <a:srgbClr val="FF9900"/>
                      </a:solidFill>
                      <a:prstDash val="solid"/>
                      <a:round/>
                      <a:headEnd type="none" w="sm" len="sm"/>
                      <a:tailEnd type="none" w="sm" len="sm"/>
                    </a:lnT>
                    <a:lnB w="9525" cap="flat" cmpd="sng">
                      <a:solidFill>
                        <a:srgbClr val="FF99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1"/>
                  </a:ext>
                </a:extLst>
              </a:tr>
              <a:tr h="1118475">
                <a:tc>
                  <a:txBody>
                    <a:bodyPr/>
                    <a:lstStyle/>
                    <a:p>
                      <a:pPr marL="0" lvl="0" indent="0" algn="l" rtl="0">
                        <a:spcBef>
                          <a:spcPts val="0"/>
                        </a:spcBef>
                        <a:spcAft>
                          <a:spcPts val="0"/>
                        </a:spcAft>
                        <a:buNone/>
                      </a:pPr>
                      <a:r>
                        <a:rPr lang="en"/>
                        <a:t>Cost in terms of time for academics</a:t>
                      </a:r>
                      <a:endParaRPr/>
                    </a:p>
                  </a:txBody>
                  <a:tcPr marL="91425" marR="91425" marT="91425" marB="91425">
                    <a:lnL w="9525" cap="flat" cmpd="sng">
                      <a:solidFill>
                        <a:srgbClr val="FF9900"/>
                      </a:solidFill>
                      <a:prstDash val="solid"/>
                      <a:round/>
                      <a:headEnd type="none" w="sm" len="sm"/>
                      <a:tailEnd type="none" w="sm" len="sm"/>
                    </a:lnL>
                    <a:lnR w="9525" cap="flat" cmpd="sng">
                      <a:solidFill>
                        <a:srgbClr val="FF9900"/>
                      </a:solidFill>
                      <a:prstDash val="solid"/>
                      <a:round/>
                      <a:headEnd type="none" w="sm" len="sm"/>
                      <a:tailEnd type="none" w="sm" len="sm"/>
                    </a:lnR>
                    <a:lnT w="9525" cap="flat" cmpd="sng">
                      <a:solidFill>
                        <a:srgbClr val="FF9900"/>
                      </a:solidFill>
                      <a:prstDash val="solid"/>
                      <a:round/>
                      <a:headEnd type="none" w="sm" len="sm"/>
                      <a:tailEnd type="none" w="sm" len="sm"/>
                    </a:lnT>
                    <a:lnB w="9525" cap="flat" cmpd="sng">
                      <a:solidFill>
                        <a:srgbClr val="FF9900"/>
                      </a:solidFill>
                      <a:prstDash val="solid"/>
                      <a:round/>
                      <a:headEnd type="none" w="sm" len="sm"/>
                      <a:tailEnd type="none" w="sm" len="sm"/>
                    </a:lnB>
                  </a:tcPr>
                </a:tc>
                <a:tc>
                  <a:txBody>
                    <a:bodyPr/>
                    <a:lstStyle/>
                    <a:p>
                      <a:pPr marL="0" lvl="0" indent="0" algn="l" rtl="0">
                        <a:spcBef>
                          <a:spcPts val="0"/>
                        </a:spcBef>
                        <a:spcAft>
                          <a:spcPts val="0"/>
                        </a:spcAft>
                        <a:buNone/>
                      </a:pPr>
                      <a:r>
                        <a:rPr lang="en"/>
                        <a:t>Current austerity measures in HE</a:t>
                      </a:r>
                      <a:endParaRPr/>
                    </a:p>
                  </a:txBody>
                  <a:tcPr marL="91425" marR="91425" marT="91425" marB="91425">
                    <a:lnL w="9525" cap="flat" cmpd="sng">
                      <a:solidFill>
                        <a:srgbClr val="FF9900"/>
                      </a:solidFill>
                      <a:prstDash val="solid"/>
                      <a:round/>
                      <a:headEnd type="none" w="sm" len="sm"/>
                      <a:tailEnd type="none" w="sm" len="sm"/>
                    </a:lnL>
                    <a:lnR w="9525" cap="flat" cmpd="sng">
                      <a:solidFill>
                        <a:srgbClr val="FF9900"/>
                      </a:solidFill>
                      <a:prstDash val="solid"/>
                      <a:round/>
                      <a:headEnd type="none" w="sm" len="sm"/>
                      <a:tailEnd type="none" w="sm" len="sm"/>
                    </a:lnR>
                    <a:lnT w="9525" cap="flat" cmpd="sng">
                      <a:solidFill>
                        <a:srgbClr val="FF9900"/>
                      </a:solidFill>
                      <a:prstDash val="solid"/>
                      <a:round/>
                      <a:headEnd type="none" w="sm" len="sm"/>
                      <a:tailEnd type="none" w="sm" len="sm"/>
                    </a:lnT>
                    <a:lnB w="9525" cap="flat" cmpd="sng">
                      <a:solidFill>
                        <a:srgbClr val="FF9900"/>
                      </a:solidFill>
                      <a:prstDash val="solid"/>
                      <a:round/>
                      <a:headEnd type="none" w="sm" len="sm"/>
                      <a:tailEnd type="none" w="sm" len="sm"/>
                    </a:lnB>
                  </a:tcPr>
                </a:tc>
                <a:tc>
                  <a:txBody>
                    <a:bodyPr/>
                    <a:lstStyle/>
                    <a:p>
                      <a:pPr marL="0" lvl="0" indent="0" algn="l" rtl="0">
                        <a:spcBef>
                          <a:spcPts val="0"/>
                        </a:spcBef>
                        <a:spcAft>
                          <a:spcPts val="0"/>
                        </a:spcAft>
                        <a:buNone/>
                      </a:pPr>
                      <a:r>
                        <a:rPr lang="en"/>
                        <a:t>Need for expertise to produce OTs</a:t>
                      </a:r>
                      <a:endParaRPr/>
                    </a:p>
                  </a:txBody>
                  <a:tcPr marL="91425" marR="91425" marT="91425" marB="91425">
                    <a:lnL w="9525" cap="flat" cmpd="sng">
                      <a:solidFill>
                        <a:srgbClr val="FF9900"/>
                      </a:solidFill>
                      <a:prstDash val="solid"/>
                      <a:round/>
                      <a:headEnd type="none" w="sm" len="sm"/>
                      <a:tailEnd type="none" w="sm" len="sm"/>
                    </a:lnL>
                    <a:lnR w="9525" cap="flat" cmpd="sng">
                      <a:solidFill>
                        <a:srgbClr val="FF9900"/>
                      </a:solidFill>
                      <a:prstDash val="solid"/>
                      <a:round/>
                      <a:headEnd type="none" w="sm" len="sm"/>
                      <a:tailEnd type="none" w="sm" len="sm"/>
                    </a:lnR>
                    <a:lnT w="9525" cap="flat" cmpd="sng">
                      <a:solidFill>
                        <a:srgbClr val="FF9900"/>
                      </a:solidFill>
                      <a:prstDash val="solid"/>
                      <a:round/>
                      <a:headEnd type="none" w="sm" len="sm"/>
                      <a:tailEnd type="none" w="sm" len="sm"/>
                    </a:lnT>
                    <a:lnB w="9525" cap="flat" cmpd="sng">
                      <a:solidFill>
                        <a:srgbClr val="FF9900"/>
                      </a:solidFill>
                      <a:prstDash val="solid"/>
                      <a:round/>
                      <a:headEnd type="none" w="sm" len="sm"/>
                      <a:tailEnd type="none" w="sm" len="sm"/>
                    </a:lnB>
                  </a:tcPr>
                </a:tc>
                <a:tc>
                  <a:txBody>
                    <a:bodyPr/>
                    <a:lstStyle/>
                    <a:p>
                      <a:pPr marL="0" lvl="0" indent="0" algn="l" rtl="0">
                        <a:spcBef>
                          <a:spcPts val="0"/>
                        </a:spcBef>
                        <a:spcAft>
                          <a:spcPts val="0"/>
                        </a:spcAft>
                        <a:buNone/>
                      </a:pPr>
                      <a:r>
                        <a:rPr lang="en"/>
                        <a:t>Distributed approach</a:t>
                      </a:r>
                      <a:endParaRPr/>
                    </a:p>
                  </a:txBody>
                  <a:tcPr marL="91425" marR="91425" marT="91425" marB="91425">
                    <a:lnL w="9525" cap="flat" cmpd="sng">
                      <a:solidFill>
                        <a:srgbClr val="FF9900"/>
                      </a:solidFill>
                      <a:prstDash val="solid"/>
                      <a:round/>
                      <a:headEnd type="none" w="sm" len="sm"/>
                      <a:tailEnd type="none" w="sm" len="sm"/>
                    </a:lnL>
                    <a:lnR w="9525" cap="flat" cmpd="sng">
                      <a:solidFill>
                        <a:srgbClr val="FF9900"/>
                      </a:solidFill>
                      <a:prstDash val="solid"/>
                      <a:round/>
                      <a:headEnd type="none" w="sm" len="sm"/>
                      <a:tailEnd type="none" w="sm" len="sm"/>
                    </a:lnR>
                    <a:lnT w="9525" cap="flat" cmpd="sng">
                      <a:solidFill>
                        <a:srgbClr val="FF9900"/>
                      </a:solidFill>
                      <a:prstDash val="solid"/>
                      <a:round/>
                      <a:headEnd type="none" w="sm" len="sm"/>
                      <a:tailEnd type="none" w="sm" len="sm"/>
                    </a:lnT>
                    <a:lnB w="9525" cap="flat" cmpd="sng">
                      <a:solidFill>
                        <a:srgbClr val="FF9900"/>
                      </a:solidFill>
                      <a:prstDash val="solid"/>
                      <a:round/>
                      <a:headEnd type="none" w="sm" len="sm"/>
                      <a:tailEnd type="none" w="sm" len="sm"/>
                    </a:lnB>
                  </a:tcPr>
                </a:tc>
                <a:extLst>
                  <a:ext uri="{0D108BD9-81ED-4DB2-BD59-A6C34878D82A}">
                    <a16:rowId xmlns:a16="http://schemas.microsoft.com/office/drawing/2014/main" val="10002"/>
                  </a:ext>
                </a:extLst>
              </a:tr>
              <a:tr h="733450">
                <a:tc gridSpan="4">
                  <a:txBody>
                    <a:bodyPr/>
                    <a:lstStyle/>
                    <a:p>
                      <a:pPr marL="0" lvl="0" indent="0" algn="l" rtl="0">
                        <a:spcBef>
                          <a:spcPts val="1200"/>
                        </a:spcBef>
                        <a:spcAft>
                          <a:spcPts val="1200"/>
                        </a:spcAft>
                        <a:buClr>
                          <a:schemeClr val="dk1"/>
                        </a:buClr>
                        <a:buSzPts val="1100"/>
                        <a:buFont typeface="Arial"/>
                        <a:buNone/>
                      </a:pPr>
                      <a:r>
                        <a:rPr lang="en" b="1">
                          <a:solidFill>
                            <a:srgbClr val="FF9900"/>
                          </a:solidFill>
                        </a:rPr>
                        <a:t>Hypothesis: Partnerships are critical for sustainability</a:t>
                      </a:r>
                      <a:endParaRPr b="1">
                        <a:solidFill>
                          <a:srgbClr val="FF9900"/>
                        </a:solidFill>
                      </a:endParaRPr>
                    </a:p>
                  </a:txBody>
                  <a:tcPr marL="91425" marR="91425" marT="91425" marB="91425">
                    <a:lnL w="9525" cap="flat" cmpd="sng">
                      <a:solidFill>
                        <a:srgbClr val="FF9900"/>
                      </a:solidFill>
                      <a:prstDash val="solid"/>
                      <a:round/>
                      <a:headEnd type="none" w="sm" len="sm"/>
                      <a:tailEnd type="none" w="sm" len="sm"/>
                    </a:lnL>
                    <a:lnR w="9525" cap="flat" cmpd="sng">
                      <a:solidFill>
                        <a:srgbClr val="FF9900"/>
                      </a:solidFill>
                      <a:prstDash val="solid"/>
                      <a:round/>
                      <a:headEnd type="none" w="sm" len="sm"/>
                      <a:tailEnd type="none" w="sm" len="sm"/>
                    </a:lnR>
                    <a:lnT w="9525" cap="flat" cmpd="sng">
                      <a:solidFill>
                        <a:srgbClr val="FF9900"/>
                      </a:solidFill>
                      <a:prstDash val="solid"/>
                      <a:round/>
                      <a:headEnd type="none" w="sm" len="sm"/>
                      <a:tailEnd type="none" w="sm" len="sm"/>
                    </a:lnT>
                    <a:lnB w="9525" cap="flat" cmpd="sng">
                      <a:solidFill>
                        <a:srgbClr val="FF9900"/>
                      </a:solidFill>
                      <a:prstDash val="solid"/>
                      <a:round/>
                      <a:headEnd type="none" w="sm" len="sm"/>
                      <a:tailEnd type="none" w="sm" len="sm"/>
                    </a:lnB>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3"/>
                  </a:ext>
                </a:extLst>
              </a:tr>
            </a:tbl>
          </a:graphicData>
        </a:graphic>
      </p:graphicFrame>
      <p:sp>
        <p:nvSpPr>
          <p:cNvPr id="356" name="Google Shape;356;p43"/>
          <p:cNvSpPr txBox="1"/>
          <p:nvPr/>
        </p:nvSpPr>
        <p:spPr>
          <a:xfrm>
            <a:off x="483550" y="199200"/>
            <a:ext cx="5385600" cy="529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b="1"/>
              <a:t>Addressing sustainability</a:t>
            </a:r>
            <a:endParaRPr sz="3000" b="1"/>
          </a:p>
        </p:txBody>
      </p:sp>
      <p:sp>
        <p:nvSpPr>
          <p:cNvPr id="357" name="Google Shape;357;p43"/>
          <p:cNvSpPr/>
          <p:nvPr/>
        </p:nvSpPr>
        <p:spPr>
          <a:xfrm>
            <a:off x="1724025" y="3257550"/>
            <a:ext cx="1119600" cy="3933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43"/>
          <p:cNvSpPr/>
          <p:nvPr/>
        </p:nvSpPr>
        <p:spPr>
          <a:xfrm>
            <a:off x="5613025" y="3181350"/>
            <a:ext cx="1119600" cy="3933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85" name="Google Shape;85;p17"/>
          <p:cNvPicPr preferRelativeResize="0"/>
          <p:nvPr/>
        </p:nvPicPr>
        <p:blipFill rotWithShape="1">
          <a:blip r:embed="rId3">
            <a:alphaModFix/>
          </a:blip>
          <a:srcRect/>
          <a:stretch/>
        </p:blipFill>
        <p:spPr>
          <a:xfrm>
            <a:off x="0" y="1211155"/>
            <a:ext cx="9144000" cy="3376509"/>
          </a:xfrm>
          <a:prstGeom prst="rect">
            <a:avLst/>
          </a:prstGeom>
          <a:noFill/>
          <a:ln>
            <a:noFill/>
          </a:ln>
        </p:spPr>
      </p:pic>
      <p:pic>
        <p:nvPicPr>
          <p:cNvPr id="86" name="Google Shape;86;p17"/>
          <p:cNvPicPr preferRelativeResize="0"/>
          <p:nvPr/>
        </p:nvPicPr>
        <p:blipFill rotWithShape="1">
          <a:blip r:embed="rId4">
            <a:alphaModFix/>
          </a:blip>
          <a:srcRect/>
          <a:stretch/>
        </p:blipFill>
        <p:spPr>
          <a:xfrm>
            <a:off x="3444850" y="155975"/>
            <a:ext cx="2088050" cy="958425"/>
          </a:xfrm>
          <a:prstGeom prst="rect">
            <a:avLst/>
          </a:prstGeom>
          <a:noFill/>
          <a:ln>
            <a:noFill/>
          </a:ln>
        </p:spPr>
      </p:pic>
      <p:sp>
        <p:nvSpPr>
          <p:cNvPr id="87" name="Google Shape;87;p17"/>
          <p:cNvSpPr txBox="1"/>
          <p:nvPr/>
        </p:nvSpPr>
        <p:spPr>
          <a:xfrm>
            <a:off x="3295575" y="4684425"/>
            <a:ext cx="2352300" cy="335400"/>
          </a:xfrm>
          <a:prstGeom prst="rect">
            <a:avLst/>
          </a:prstGeom>
          <a:noFill/>
          <a:ln>
            <a:noFill/>
          </a:ln>
        </p:spPr>
        <p:txBody>
          <a:bodyPr spcFirstLastPara="1" wrap="square" lIns="68575" tIns="68575" rIns="68575" bIns="68575" anchor="t" anchorCtr="0">
            <a:noAutofit/>
          </a:bodyPr>
          <a:lstStyle/>
          <a:p>
            <a:pPr marL="0" marR="0" lvl="0" indent="0" algn="l" rtl="0">
              <a:spcBef>
                <a:spcPts val="0"/>
              </a:spcBef>
              <a:spcAft>
                <a:spcPts val="0"/>
              </a:spcAft>
              <a:buClr>
                <a:schemeClr val="hlink"/>
              </a:buClr>
              <a:buSzPts val="800"/>
              <a:buFont typeface="Calibri"/>
              <a:buNone/>
            </a:pPr>
            <a:r>
              <a:rPr lang="en">
                <a:uFill>
                  <a:noFill/>
                </a:uFill>
                <a:hlinkClick r:id="rId5"/>
              </a:rPr>
              <a:t>http://www.dot4d.uct.ac.za/</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8"/>
          <p:cNvSpPr txBox="1">
            <a:spLocks noGrp="1"/>
          </p:cNvSpPr>
          <p:nvPr>
            <p:ph type="title"/>
          </p:nvPr>
        </p:nvSpPr>
        <p:spPr>
          <a:xfrm>
            <a:off x="471488" y="1729383"/>
            <a:ext cx="5915100" cy="7455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chemeClr val="accent2"/>
              </a:buClr>
              <a:buSzPts val="2400"/>
              <a:buFont typeface="Calibri"/>
              <a:buNone/>
            </a:pPr>
            <a:r>
              <a:rPr lang="en" sz="3000" b="1">
                <a:solidFill>
                  <a:srgbClr val="FF9900"/>
                </a:solidFill>
              </a:rPr>
              <a:t>Definition</a:t>
            </a:r>
            <a:endParaRPr sz="3000" b="1">
              <a:solidFill>
                <a:srgbClr val="FF9900"/>
              </a:solidFill>
            </a:endParaRPr>
          </a:p>
        </p:txBody>
      </p:sp>
      <p:sp>
        <p:nvSpPr>
          <p:cNvPr id="93" name="Google Shape;93;p18"/>
          <p:cNvSpPr txBox="1">
            <a:spLocks noGrp="1"/>
          </p:cNvSpPr>
          <p:nvPr>
            <p:ph type="body" idx="1"/>
          </p:nvPr>
        </p:nvSpPr>
        <p:spPr>
          <a:xfrm>
            <a:off x="471503" y="2474725"/>
            <a:ext cx="7409100" cy="2447700"/>
          </a:xfrm>
          <a:prstGeom prst="rect">
            <a:avLst/>
          </a:prstGeom>
          <a:noFill/>
          <a:ln>
            <a:noFill/>
          </a:ln>
        </p:spPr>
        <p:txBody>
          <a:bodyPr spcFirstLastPara="1" wrap="square" lIns="68575" tIns="34275" rIns="68575" bIns="34275" anchor="t" anchorCtr="0">
            <a:noAutofit/>
          </a:bodyPr>
          <a:lstStyle/>
          <a:p>
            <a:pPr marL="0" lvl="0" indent="0" algn="l" rtl="0">
              <a:lnSpc>
                <a:spcPct val="115000"/>
              </a:lnSpc>
              <a:spcBef>
                <a:spcPts val="0"/>
              </a:spcBef>
              <a:spcAft>
                <a:spcPts val="0"/>
              </a:spcAft>
              <a:buClr>
                <a:schemeClr val="dk1"/>
              </a:buClr>
              <a:buSzPts val="1500"/>
              <a:buNone/>
            </a:pPr>
            <a:r>
              <a:rPr lang="en">
                <a:solidFill>
                  <a:srgbClr val="000000"/>
                </a:solidFill>
              </a:rPr>
              <a:t>Open textbooks are digital, freely available collections of scaffolded teaching and learning content published under an open licence on platforms and in formats that provide affordances for content delivery on a range of devices, the integration of multimedia, and incorporation of content from varying sources through collaborative authorship models. In some instances, they also provide affordances for print and low bandwidth access strategies.</a:t>
            </a:r>
            <a:endParaRPr>
              <a:solidFill>
                <a:srgbClr val="000000"/>
              </a:solidFill>
            </a:endParaRPr>
          </a:p>
        </p:txBody>
      </p:sp>
      <p:pic>
        <p:nvPicPr>
          <p:cNvPr id="94" name="Google Shape;94;p18"/>
          <p:cNvPicPr preferRelativeResize="0"/>
          <p:nvPr/>
        </p:nvPicPr>
        <p:blipFill>
          <a:blip r:embed="rId3">
            <a:alphaModFix/>
          </a:blip>
          <a:stretch>
            <a:fillRect/>
          </a:stretch>
        </p:blipFill>
        <p:spPr>
          <a:xfrm>
            <a:off x="3710825" y="293975"/>
            <a:ext cx="3862850" cy="18968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9"/>
          <p:cNvSpPr txBox="1">
            <a:spLocks noGrp="1"/>
          </p:cNvSpPr>
          <p:nvPr>
            <p:ph type="body" idx="1"/>
          </p:nvPr>
        </p:nvSpPr>
        <p:spPr>
          <a:xfrm>
            <a:off x="483775" y="1302950"/>
            <a:ext cx="7561800" cy="2054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100"/>
              <a:buNone/>
            </a:pPr>
            <a:r>
              <a:rPr lang="en">
                <a:solidFill>
                  <a:srgbClr val="222222"/>
                </a:solidFill>
                <a:highlight>
                  <a:srgbClr val="FFFFFF"/>
                </a:highlight>
              </a:rPr>
              <a:t>Social justice is a concept that requires the organisation of social arrangements that make it possible for everyone to participate equally in society. Fraser (2005) considers social justice as ‘participatory parity’ economically, culturally and politically.</a:t>
            </a:r>
            <a:endParaRPr/>
          </a:p>
        </p:txBody>
      </p:sp>
      <p:sp>
        <p:nvSpPr>
          <p:cNvPr id="100" name="Google Shape;100;p19"/>
          <p:cNvSpPr txBox="1">
            <a:spLocks noGrp="1"/>
          </p:cNvSpPr>
          <p:nvPr>
            <p:ph type="ctrTitle" idx="4294967295"/>
          </p:nvPr>
        </p:nvSpPr>
        <p:spPr>
          <a:xfrm>
            <a:off x="542775" y="381000"/>
            <a:ext cx="5419800" cy="6717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dk1"/>
              </a:buClr>
              <a:buSzPts val="3600"/>
              <a:buFont typeface="Calibri"/>
              <a:buNone/>
            </a:pPr>
            <a:r>
              <a:rPr lang="en" sz="3000" b="1">
                <a:solidFill>
                  <a:srgbClr val="FF9900"/>
                </a:solidFill>
              </a:rPr>
              <a:t>S</a:t>
            </a:r>
            <a:r>
              <a:rPr lang="en" sz="3000" b="1" i="0" u="none" strike="noStrike" cap="none">
                <a:solidFill>
                  <a:srgbClr val="FF9900"/>
                </a:solidFill>
              </a:rPr>
              <a:t>ocial justice</a:t>
            </a:r>
            <a:r>
              <a:rPr lang="en" sz="3000" b="1">
                <a:solidFill>
                  <a:srgbClr val="FF9900"/>
                </a:solidFill>
              </a:rPr>
              <a:t> approach</a:t>
            </a:r>
            <a:endParaRPr sz="3000" b="1" i="0" u="none" strike="noStrike" cap="none">
              <a:solidFill>
                <a:srgbClr val="FF99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20"/>
          <p:cNvSpPr txBox="1">
            <a:spLocks noGrp="1"/>
          </p:cNvSpPr>
          <p:nvPr>
            <p:ph type="title"/>
          </p:nvPr>
        </p:nvSpPr>
        <p:spPr>
          <a:xfrm>
            <a:off x="651200" y="458525"/>
            <a:ext cx="7030500" cy="7509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3300"/>
              <a:buFont typeface="Calibri"/>
              <a:buNone/>
            </a:pPr>
            <a:r>
              <a:rPr lang="en" b="1">
                <a:solidFill>
                  <a:srgbClr val="000000"/>
                </a:solidFill>
              </a:rPr>
              <a:t>Fraser (2005) social justice framework</a:t>
            </a:r>
            <a:endParaRPr b="1">
              <a:solidFill>
                <a:srgbClr val="000000"/>
              </a:solidFill>
            </a:endParaRPr>
          </a:p>
        </p:txBody>
      </p:sp>
      <p:graphicFrame>
        <p:nvGraphicFramePr>
          <p:cNvPr id="106" name="Google Shape;106;p20"/>
          <p:cNvGraphicFramePr/>
          <p:nvPr/>
        </p:nvGraphicFramePr>
        <p:xfrm>
          <a:off x="681175" y="1358050"/>
          <a:ext cx="3000000" cy="3000000"/>
        </p:xfrm>
        <a:graphic>
          <a:graphicData uri="http://schemas.openxmlformats.org/drawingml/2006/table">
            <a:tbl>
              <a:tblPr>
                <a:noFill/>
                <a:tableStyleId>{2C77E83C-DA76-4544-BF19-A8F641AF5767}</a:tableStyleId>
              </a:tblPr>
              <a:tblGrid>
                <a:gridCol w="1507450">
                  <a:extLst>
                    <a:ext uri="{9D8B030D-6E8A-4147-A177-3AD203B41FA5}">
                      <a16:colId xmlns:a16="http://schemas.microsoft.com/office/drawing/2014/main" val="20000"/>
                    </a:ext>
                  </a:extLst>
                </a:gridCol>
                <a:gridCol w="2112050">
                  <a:extLst>
                    <a:ext uri="{9D8B030D-6E8A-4147-A177-3AD203B41FA5}">
                      <a16:colId xmlns:a16="http://schemas.microsoft.com/office/drawing/2014/main" val="20001"/>
                    </a:ext>
                  </a:extLst>
                </a:gridCol>
                <a:gridCol w="1809750">
                  <a:extLst>
                    <a:ext uri="{9D8B030D-6E8A-4147-A177-3AD203B41FA5}">
                      <a16:colId xmlns:a16="http://schemas.microsoft.com/office/drawing/2014/main" val="20002"/>
                    </a:ext>
                  </a:extLst>
                </a:gridCol>
                <a:gridCol w="1809750">
                  <a:extLst>
                    <a:ext uri="{9D8B030D-6E8A-4147-A177-3AD203B41FA5}">
                      <a16:colId xmlns:a16="http://schemas.microsoft.com/office/drawing/2014/main" val="20003"/>
                    </a:ext>
                  </a:extLst>
                </a:gridCol>
              </a:tblGrid>
              <a:tr h="731500">
                <a:tc>
                  <a:txBody>
                    <a:bodyPr/>
                    <a:lstStyle/>
                    <a:p>
                      <a:pPr marL="0" marR="0" lvl="0" indent="0" algn="l" rtl="0">
                        <a:spcBef>
                          <a:spcPts val="0"/>
                        </a:spcBef>
                        <a:spcAft>
                          <a:spcPts val="0"/>
                        </a:spcAft>
                        <a:buClr>
                          <a:schemeClr val="dk1"/>
                        </a:buClr>
                        <a:buSzPts val="1800"/>
                        <a:buFont typeface="Nunito"/>
                        <a:buNone/>
                      </a:pPr>
                      <a:r>
                        <a:rPr lang="en" sz="1800" b="1" u="none" strike="noStrike" cap="none">
                          <a:latin typeface="Nunito"/>
                          <a:ea typeface="Nunito"/>
                          <a:cs typeface="Nunito"/>
                          <a:sym typeface="Nunito"/>
                        </a:rPr>
                        <a:t>Dimension</a:t>
                      </a:r>
                      <a:endParaRPr sz="1800" u="none" strike="noStrike" cap="none"/>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Nunito"/>
                        <a:buNone/>
                      </a:pPr>
                      <a:r>
                        <a:rPr lang="en" sz="1800" b="1" u="none" strike="noStrike" cap="none">
                          <a:latin typeface="Nunito"/>
                          <a:ea typeface="Nunito"/>
                          <a:cs typeface="Nunito"/>
                          <a:sym typeface="Nunito"/>
                        </a:rPr>
                        <a:t>Injustices</a:t>
                      </a:r>
                      <a:endParaRPr sz="1800" u="none" strike="noStrike" cap="none"/>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0"/>
                        <a:buFont typeface="Calibri"/>
                        <a:buNone/>
                      </a:pPr>
                      <a:r>
                        <a:rPr lang="en" sz="1000" b="1" u="none" strike="noStrike" cap="none"/>
                        <a:t>Affirmative response</a:t>
                      </a:r>
                      <a:endParaRPr sz="1000" b="1" u="none" strike="noStrike" cap="none"/>
                    </a:p>
                    <a:p>
                      <a:pPr marL="0" marR="0" lvl="0" indent="0" algn="l" rtl="0">
                        <a:spcBef>
                          <a:spcPts val="0"/>
                        </a:spcBef>
                        <a:spcAft>
                          <a:spcPts val="0"/>
                        </a:spcAft>
                        <a:buClr>
                          <a:schemeClr val="dk1"/>
                        </a:buClr>
                        <a:buSzPts val="1000"/>
                        <a:buFont typeface="Calibri"/>
                        <a:buNone/>
                      </a:pPr>
                      <a:r>
                        <a:rPr lang="en" sz="1000" i="1" u="none" strike="noStrike" cap="none"/>
                        <a:t>Addresses injustice with ameliorative reforms</a:t>
                      </a:r>
                      <a:endParaRPr sz="1800" u="none" strike="noStrike" cap="none"/>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0"/>
                        <a:buFont typeface="Calibri"/>
                        <a:buNone/>
                      </a:pPr>
                      <a:r>
                        <a:rPr lang="en" sz="1000" b="1" u="none" strike="noStrike" cap="none"/>
                        <a:t>Transformative response</a:t>
                      </a:r>
                      <a:endParaRPr sz="1000" b="1" u="none" strike="noStrike" cap="none"/>
                    </a:p>
                    <a:p>
                      <a:pPr marL="0" marR="0" lvl="0" indent="0" algn="l" rtl="0">
                        <a:spcBef>
                          <a:spcPts val="0"/>
                        </a:spcBef>
                        <a:spcAft>
                          <a:spcPts val="0"/>
                        </a:spcAft>
                        <a:buClr>
                          <a:schemeClr val="dk1"/>
                        </a:buClr>
                        <a:buSzPts val="1000"/>
                        <a:buFont typeface="Calibri"/>
                        <a:buNone/>
                      </a:pPr>
                      <a:r>
                        <a:rPr lang="en" sz="1000" i="1" u="none" strike="noStrike" cap="none"/>
                        <a:t>Addresses the root causes of inequality</a:t>
                      </a:r>
                      <a:endParaRPr sz="1800" u="none" strike="noStrike" cap="none"/>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789950">
                <a:tc>
                  <a:txBody>
                    <a:bodyPr/>
                    <a:lstStyle/>
                    <a:p>
                      <a:pPr marL="0" marR="0" lvl="0" indent="0" algn="l" rtl="0">
                        <a:spcBef>
                          <a:spcPts val="0"/>
                        </a:spcBef>
                        <a:spcAft>
                          <a:spcPts val="0"/>
                        </a:spcAft>
                        <a:buClr>
                          <a:schemeClr val="dk1"/>
                        </a:buClr>
                        <a:buSzPts val="1800"/>
                        <a:buFont typeface="Calibri"/>
                        <a:buNone/>
                      </a:pPr>
                      <a:r>
                        <a:rPr lang="en" sz="1800" u="none" strike="noStrike" cap="none"/>
                        <a:t>Economic</a:t>
                      </a:r>
                      <a:endParaRPr sz="1800" u="none" strike="noStrike" cap="none"/>
                    </a:p>
                    <a:p>
                      <a:pPr marL="0" marR="0" lvl="0" indent="0" algn="l" rtl="0">
                        <a:spcBef>
                          <a:spcPts val="0"/>
                        </a:spcBef>
                        <a:spcAft>
                          <a:spcPts val="0"/>
                        </a:spcAft>
                        <a:buClr>
                          <a:schemeClr val="dk1"/>
                        </a:buClr>
                        <a:buSzPts val="1800"/>
                        <a:buFont typeface="Calibri"/>
                        <a:buNone/>
                      </a:pPr>
                      <a:endParaRPr sz="1800" u="none" strike="noStrike" cap="none"/>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0"/>
                        <a:buFont typeface="Calibri"/>
                        <a:buNone/>
                      </a:pPr>
                      <a:r>
                        <a:rPr lang="en" sz="1000" b="1" u="none" strike="noStrike" cap="none"/>
                        <a:t>Maldistribution</a:t>
                      </a:r>
                      <a:endParaRPr sz="1000" b="1" u="none" strike="noStrike" cap="none"/>
                    </a:p>
                    <a:p>
                      <a:pPr marL="0" marR="0" lvl="0" indent="0" algn="l" rtl="0">
                        <a:spcBef>
                          <a:spcPts val="0"/>
                        </a:spcBef>
                        <a:spcAft>
                          <a:spcPts val="0"/>
                        </a:spcAft>
                        <a:buClr>
                          <a:schemeClr val="dk1"/>
                        </a:buClr>
                        <a:buSzPts val="1000"/>
                        <a:buFont typeface="Calibri"/>
                        <a:buNone/>
                      </a:pPr>
                      <a:r>
                        <a:rPr lang="en" sz="1000" i="1" u="none" strike="noStrike" cap="none"/>
                        <a:t>of resources: economic inequality</a:t>
                      </a:r>
                      <a:endParaRPr sz="1800" u="none" strike="noStrike" cap="none"/>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640050">
                <a:tc>
                  <a:txBody>
                    <a:bodyPr/>
                    <a:lstStyle/>
                    <a:p>
                      <a:pPr marL="0" marR="0" lvl="0" indent="0" algn="l" rtl="0">
                        <a:spcBef>
                          <a:spcPts val="0"/>
                        </a:spcBef>
                        <a:spcAft>
                          <a:spcPts val="0"/>
                        </a:spcAft>
                        <a:buClr>
                          <a:schemeClr val="dk1"/>
                        </a:buClr>
                        <a:buSzPts val="1800"/>
                        <a:buFont typeface="Calibri"/>
                        <a:buNone/>
                      </a:pPr>
                      <a:r>
                        <a:rPr lang="en" sz="1800" u="none" strike="noStrike" cap="none"/>
                        <a:t>Cultural</a:t>
                      </a:r>
                      <a:endParaRPr sz="1800" u="none" strike="noStrike" cap="none"/>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0"/>
                        <a:buFont typeface="Calibri"/>
                        <a:buNone/>
                      </a:pPr>
                      <a:r>
                        <a:rPr lang="en" sz="1000" b="1" u="none" strike="noStrike" cap="none"/>
                        <a:t>Misrecognition</a:t>
                      </a:r>
                      <a:endParaRPr sz="1000" b="1" u="none" strike="noStrike" cap="none"/>
                    </a:p>
                    <a:p>
                      <a:pPr marL="0" marR="0" lvl="0" indent="0" algn="l" rtl="0">
                        <a:spcBef>
                          <a:spcPts val="0"/>
                        </a:spcBef>
                        <a:spcAft>
                          <a:spcPts val="0"/>
                        </a:spcAft>
                        <a:buClr>
                          <a:schemeClr val="dk1"/>
                        </a:buClr>
                        <a:buSzPts val="1000"/>
                        <a:buFont typeface="Calibri"/>
                        <a:buNone/>
                      </a:pPr>
                      <a:r>
                        <a:rPr lang="en" sz="1000" i="1" u="none" strike="noStrike" cap="none"/>
                        <a:t>attributes of people &amp; practices accorded less respect, status inequality</a:t>
                      </a:r>
                      <a:endParaRPr sz="1800" u="none" strike="noStrike" cap="none"/>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731500">
                <a:tc>
                  <a:txBody>
                    <a:bodyPr/>
                    <a:lstStyle/>
                    <a:p>
                      <a:pPr marL="0" marR="0" lvl="0" indent="0" algn="l" rtl="0">
                        <a:spcBef>
                          <a:spcPts val="0"/>
                        </a:spcBef>
                        <a:spcAft>
                          <a:spcPts val="0"/>
                        </a:spcAft>
                        <a:buClr>
                          <a:schemeClr val="dk1"/>
                        </a:buClr>
                        <a:buSzPts val="1800"/>
                        <a:buFont typeface="Calibri"/>
                        <a:buNone/>
                      </a:pPr>
                      <a:r>
                        <a:rPr lang="en" sz="1800" u="none" strike="noStrike" cap="none"/>
                        <a:t>Political</a:t>
                      </a:r>
                      <a:endParaRPr sz="1800" u="none" strike="noStrike" cap="none"/>
                    </a:p>
                    <a:p>
                      <a:pPr marL="0" marR="0" lvl="0" indent="0" algn="l" rtl="0">
                        <a:spcBef>
                          <a:spcPts val="0"/>
                        </a:spcBef>
                        <a:spcAft>
                          <a:spcPts val="0"/>
                        </a:spcAft>
                        <a:buClr>
                          <a:schemeClr val="dk1"/>
                        </a:buClr>
                        <a:buSzPts val="1800"/>
                        <a:buFont typeface="Calibri"/>
                        <a:buNone/>
                      </a:pPr>
                      <a:endParaRPr sz="1800" u="none" strike="noStrike" cap="none"/>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000"/>
                        <a:buFont typeface="Calibri"/>
                        <a:buNone/>
                      </a:pPr>
                      <a:r>
                        <a:rPr lang="en" sz="1000" b="1" u="none" strike="noStrike" cap="none"/>
                        <a:t>Misrepresentation</a:t>
                      </a:r>
                      <a:endParaRPr sz="1000" b="1" u="none" strike="noStrike" cap="none"/>
                    </a:p>
                    <a:p>
                      <a:pPr marL="0" marR="0" lvl="0" indent="0" algn="l" rtl="0">
                        <a:spcBef>
                          <a:spcPts val="0"/>
                        </a:spcBef>
                        <a:spcAft>
                          <a:spcPts val="0"/>
                        </a:spcAft>
                        <a:buClr>
                          <a:schemeClr val="dk1"/>
                        </a:buClr>
                        <a:buSzPts val="1000"/>
                        <a:buFont typeface="Calibri"/>
                        <a:buNone/>
                      </a:pPr>
                      <a:r>
                        <a:rPr lang="en" sz="1000" i="1" u="none" strike="noStrike" cap="none"/>
                        <a:t>Lacking right to frame discourse</a:t>
                      </a:r>
                      <a:endParaRPr sz="1800" u="none" strike="noStrike" cap="none"/>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21"/>
          <p:cNvSpPr txBox="1"/>
          <p:nvPr/>
        </p:nvSpPr>
        <p:spPr>
          <a:xfrm>
            <a:off x="365525" y="184950"/>
            <a:ext cx="8440800" cy="4386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2400" b="1">
                <a:solidFill>
                  <a:schemeClr val="accent2"/>
                </a:solidFill>
              </a:rPr>
              <a:t>Social justice framework in the open textbook context</a:t>
            </a:r>
            <a:endParaRPr sz="1100" b="1"/>
          </a:p>
        </p:txBody>
      </p:sp>
      <p:sp>
        <p:nvSpPr>
          <p:cNvPr id="112" name="Google Shape;112;p21"/>
          <p:cNvSpPr/>
          <p:nvPr/>
        </p:nvSpPr>
        <p:spPr>
          <a:xfrm>
            <a:off x="1007918" y="879280"/>
            <a:ext cx="2151600" cy="1343100"/>
          </a:xfrm>
          <a:prstGeom prst="ellipse">
            <a:avLst/>
          </a:prstGeom>
          <a:solidFill>
            <a:schemeClr val="lt1"/>
          </a:solidFill>
          <a:ln w="12700" cap="flat" cmpd="sng">
            <a:solidFill>
              <a:srgbClr val="B45F06"/>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dk1"/>
              </a:solidFill>
              <a:latin typeface="Calibri"/>
              <a:ea typeface="Calibri"/>
              <a:cs typeface="Calibri"/>
              <a:sym typeface="Calibri"/>
            </a:endParaRPr>
          </a:p>
        </p:txBody>
      </p:sp>
      <p:sp>
        <p:nvSpPr>
          <p:cNvPr id="113" name="Google Shape;113;p21"/>
          <p:cNvSpPr/>
          <p:nvPr/>
        </p:nvSpPr>
        <p:spPr>
          <a:xfrm>
            <a:off x="3589675" y="749225"/>
            <a:ext cx="2211900" cy="1595400"/>
          </a:xfrm>
          <a:prstGeom prst="ellipse">
            <a:avLst/>
          </a:prstGeom>
          <a:solidFill>
            <a:schemeClr val="lt1"/>
          </a:solidFill>
          <a:ln w="12700" cap="flat" cmpd="sng">
            <a:solidFill>
              <a:srgbClr val="B45F06"/>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r>
              <a:rPr lang="en" sz="1400" b="1">
                <a:solidFill>
                  <a:schemeClr val="dk1"/>
                </a:solidFill>
                <a:latin typeface="Calibri"/>
                <a:ea typeface="Calibri"/>
                <a:cs typeface="Calibri"/>
                <a:sym typeface="Calibri"/>
              </a:rPr>
              <a:t>Cultural: </a:t>
            </a:r>
            <a:r>
              <a:rPr lang="en" sz="1200" b="1">
                <a:solidFill>
                  <a:schemeClr val="dk1"/>
                </a:solidFill>
                <a:latin typeface="Calibri"/>
                <a:ea typeface="Calibri"/>
                <a:cs typeface="Calibri"/>
                <a:sym typeface="Calibri"/>
              </a:rPr>
              <a:t>Misrecognition</a:t>
            </a:r>
            <a:endParaRPr sz="1200">
              <a:solidFill>
                <a:schemeClr val="dk1"/>
              </a:solidFill>
              <a:latin typeface="Calibri"/>
              <a:ea typeface="Calibri"/>
              <a:cs typeface="Calibri"/>
              <a:sym typeface="Calibri"/>
            </a:endParaRPr>
          </a:p>
          <a:p>
            <a:pPr marL="0" marR="0" lvl="0" indent="0" algn="l" rtl="0">
              <a:spcBef>
                <a:spcPts val="0"/>
              </a:spcBef>
              <a:spcAft>
                <a:spcPts val="0"/>
              </a:spcAft>
              <a:buNone/>
            </a:pPr>
            <a:r>
              <a:rPr lang="en" sz="1200" i="1">
                <a:solidFill>
                  <a:schemeClr val="dk1"/>
                </a:solidFill>
                <a:latin typeface="Calibri"/>
                <a:ea typeface="Calibri"/>
                <a:cs typeface="Calibri"/>
                <a:sym typeface="Calibri"/>
              </a:rPr>
              <a:t>Attributes of people &amp; practices accorded less respect, status,  inequality</a:t>
            </a:r>
            <a:endParaRPr sz="1200">
              <a:solidFill>
                <a:schemeClr val="dk1"/>
              </a:solidFill>
              <a:latin typeface="Nunito"/>
              <a:ea typeface="Nunito"/>
              <a:cs typeface="Nunito"/>
              <a:sym typeface="Nunito"/>
            </a:endParaRPr>
          </a:p>
        </p:txBody>
      </p:sp>
      <p:sp>
        <p:nvSpPr>
          <p:cNvPr id="114" name="Google Shape;114;p21"/>
          <p:cNvSpPr/>
          <p:nvPr/>
        </p:nvSpPr>
        <p:spPr>
          <a:xfrm>
            <a:off x="6061475" y="749225"/>
            <a:ext cx="2211900" cy="1523400"/>
          </a:xfrm>
          <a:prstGeom prst="ellipse">
            <a:avLst/>
          </a:prstGeom>
          <a:solidFill>
            <a:schemeClr val="lt1"/>
          </a:solidFill>
          <a:ln w="12700" cap="flat" cmpd="sng">
            <a:solidFill>
              <a:srgbClr val="B45F06"/>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dk1"/>
              </a:solidFill>
              <a:latin typeface="Calibri"/>
              <a:ea typeface="Calibri"/>
              <a:cs typeface="Calibri"/>
              <a:sym typeface="Calibri"/>
            </a:endParaRPr>
          </a:p>
        </p:txBody>
      </p:sp>
      <p:sp>
        <p:nvSpPr>
          <p:cNvPr id="115" name="Google Shape;115;p21"/>
          <p:cNvSpPr/>
          <p:nvPr/>
        </p:nvSpPr>
        <p:spPr>
          <a:xfrm>
            <a:off x="1312686" y="2371069"/>
            <a:ext cx="1402500" cy="749700"/>
          </a:xfrm>
          <a:prstGeom prst="roundRect">
            <a:avLst>
              <a:gd name="adj" fmla="val 16667"/>
            </a:avLst>
          </a:prstGeom>
          <a:solidFill>
            <a:schemeClr val="lt1"/>
          </a:solidFill>
          <a:ln w="12700" cap="flat" cmpd="sng">
            <a:solidFill>
              <a:srgbClr val="0070C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200">
                <a:solidFill>
                  <a:schemeClr val="dk1"/>
                </a:solidFill>
                <a:latin typeface="Calibri"/>
                <a:ea typeface="Calibri"/>
                <a:cs typeface="Calibri"/>
                <a:sym typeface="Calibri"/>
              </a:rPr>
              <a:t>Cost and value Inequality of access</a:t>
            </a:r>
            <a:endParaRPr sz="1200">
              <a:solidFill>
                <a:schemeClr val="dk1"/>
              </a:solidFill>
              <a:latin typeface="Calibri"/>
              <a:ea typeface="Calibri"/>
              <a:cs typeface="Calibri"/>
              <a:sym typeface="Calibri"/>
            </a:endParaRPr>
          </a:p>
        </p:txBody>
      </p:sp>
      <p:sp>
        <p:nvSpPr>
          <p:cNvPr id="116" name="Google Shape;116;p21"/>
          <p:cNvSpPr/>
          <p:nvPr/>
        </p:nvSpPr>
        <p:spPr>
          <a:xfrm>
            <a:off x="3844687" y="2387006"/>
            <a:ext cx="1537800" cy="749700"/>
          </a:xfrm>
          <a:prstGeom prst="roundRect">
            <a:avLst>
              <a:gd name="adj" fmla="val 16667"/>
            </a:avLst>
          </a:prstGeom>
          <a:solidFill>
            <a:schemeClr val="lt1"/>
          </a:solidFill>
          <a:ln w="12700" cap="flat" cmpd="sng">
            <a:solidFill>
              <a:srgbClr val="0070C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200">
                <a:solidFill>
                  <a:schemeClr val="dk1"/>
                </a:solidFill>
                <a:latin typeface="Calibri"/>
                <a:ea typeface="Calibri"/>
                <a:cs typeface="Calibri"/>
                <a:sym typeface="Calibri"/>
              </a:rPr>
              <a:t>Textbooks from the Global North and the need for curriculum transformation</a:t>
            </a:r>
            <a:endParaRPr sz="1200">
              <a:solidFill>
                <a:schemeClr val="dk1"/>
              </a:solidFill>
              <a:latin typeface="Calibri"/>
              <a:ea typeface="Calibri"/>
              <a:cs typeface="Calibri"/>
              <a:sym typeface="Calibri"/>
            </a:endParaRPr>
          </a:p>
        </p:txBody>
      </p:sp>
      <p:sp>
        <p:nvSpPr>
          <p:cNvPr id="117" name="Google Shape;117;p21"/>
          <p:cNvSpPr/>
          <p:nvPr/>
        </p:nvSpPr>
        <p:spPr>
          <a:xfrm>
            <a:off x="6315413" y="2371144"/>
            <a:ext cx="1622100" cy="749700"/>
          </a:xfrm>
          <a:prstGeom prst="roundRect">
            <a:avLst>
              <a:gd name="adj" fmla="val 16667"/>
            </a:avLst>
          </a:prstGeom>
          <a:solidFill>
            <a:schemeClr val="lt1"/>
          </a:solidFill>
          <a:ln w="12700" cap="flat" cmpd="sng">
            <a:solidFill>
              <a:srgbClr val="0070C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Clr>
                <a:srgbClr val="000000"/>
              </a:buClr>
              <a:buFont typeface="Arial"/>
              <a:buNone/>
            </a:pPr>
            <a:r>
              <a:rPr lang="en" sz="1200">
                <a:solidFill>
                  <a:schemeClr val="dk1"/>
                </a:solidFill>
                <a:latin typeface="Calibri"/>
                <a:ea typeface="Calibri"/>
                <a:cs typeface="Calibri"/>
                <a:sym typeface="Calibri"/>
              </a:rPr>
              <a:t>Lack of power/lack of voice of for eg. students  in materials</a:t>
            </a:r>
            <a:endParaRPr sz="1200">
              <a:solidFill>
                <a:schemeClr val="dk1"/>
              </a:solidFill>
              <a:latin typeface="Calibri"/>
              <a:ea typeface="Calibri"/>
              <a:cs typeface="Calibri"/>
              <a:sym typeface="Calibri"/>
            </a:endParaRPr>
          </a:p>
        </p:txBody>
      </p:sp>
      <p:sp>
        <p:nvSpPr>
          <p:cNvPr id="118" name="Google Shape;118;p21"/>
          <p:cNvSpPr txBox="1"/>
          <p:nvPr/>
        </p:nvSpPr>
        <p:spPr>
          <a:xfrm>
            <a:off x="263156" y="2371061"/>
            <a:ext cx="933000" cy="7155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400" b="1">
                <a:solidFill>
                  <a:schemeClr val="dk1"/>
                </a:solidFill>
                <a:latin typeface="Calibri"/>
                <a:ea typeface="Calibri"/>
                <a:cs typeface="Calibri"/>
                <a:sym typeface="Calibri"/>
              </a:rPr>
              <a:t>Injustices in current textbook practices</a:t>
            </a:r>
            <a:endParaRPr sz="1100" b="1"/>
          </a:p>
        </p:txBody>
      </p:sp>
      <p:sp>
        <p:nvSpPr>
          <p:cNvPr id="119" name="Google Shape;119;p21"/>
          <p:cNvSpPr txBox="1"/>
          <p:nvPr/>
        </p:nvSpPr>
        <p:spPr>
          <a:xfrm>
            <a:off x="263149" y="3416000"/>
            <a:ext cx="1029000" cy="3924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400" b="1">
                <a:solidFill>
                  <a:schemeClr val="dk1"/>
                </a:solidFill>
                <a:latin typeface="Calibri"/>
                <a:ea typeface="Calibri"/>
                <a:cs typeface="Calibri"/>
                <a:sym typeface="Calibri"/>
              </a:rPr>
              <a:t>Affirmative response</a:t>
            </a:r>
            <a:endParaRPr sz="1100" b="1"/>
          </a:p>
        </p:txBody>
      </p:sp>
      <p:sp>
        <p:nvSpPr>
          <p:cNvPr id="120" name="Google Shape;120;p21"/>
          <p:cNvSpPr txBox="1"/>
          <p:nvPr/>
        </p:nvSpPr>
        <p:spPr>
          <a:xfrm>
            <a:off x="263150" y="4214050"/>
            <a:ext cx="1282500" cy="3924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400" b="1">
                <a:solidFill>
                  <a:schemeClr val="dk1"/>
                </a:solidFill>
                <a:latin typeface="Calibri"/>
                <a:ea typeface="Calibri"/>
                <a:cs typeface="Calibri"/>
                <a:sym typeface="Calibri"/>
              </a:rPr>
              <a:t>Transformative response</a:t>
            </a:r>
            <a:endParaRPr sz="1100" b="1"/>
          </a:p>
        </p:txBody>
      </p:sp>
      <p:sp>
        <p:nvSpPr>
          <p:cNvPr id="121" name="Google Shape;121;p21"/>
          <p:cNvSpPr txBox="1"/>
          <p:nvPr/>
        </p:nvSpPr>
        <p:spPr>
          <a:xfrm>
            <a:off x="1463306" y="968150"/>
            <a:ext cx="1402500" cy="13158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400" b="1">
                <a:solidFill>
                  <a:schemeClr val="dk1"/>
                </a:solidFill>
                <a:latin typeface="Calibri"/>
                <a:ea typeface="Calibri"/>
                <a:cs typeface="Calibri"/>
                <a:sym typeface="Calibri"/>
              </a:rPr>
              <a:t>Economic:</a:t>
            </a:r>
            <a:br>
              <a:rPr lang="en" b="1">
                <a:solidFill>
                  <a:schemeClr val="dk1"/>
                </a:solidFill>
                <a:latin typeface="Calibri"/>
                <a:ea typeface="Calibri"/>
                <a:cs typeface="Calibri"/>
                <a:sym typeface="Calibri"/>
              </a:rPr>
            </a:br>
            <a:r>
              <a:rPr lang="en" sz="1200" b="1">
                <a:solidFill>
                  <a:schemeClr val="dk1"/>
                </a:solidFill>
                <a:latin typeface="Calibri"/>
                <a:ea typeface="Calibri"/>
                <a:cs typeface="Calibri"/>
                <a:sym typeface="Calibri"/>
              </a:rPr>
              <a:t>Maldistribution</a:t>
            </a:r>
            <a:r>
              <a:rPr lang="en" sz="1200">
                <a:solidFill>
                  <a:schemeClr val="dk1"/>
                </a:solidFill>
                <a:latin typeface="Calibri"/>
                <a:ea typeface="Calibri"/>
                <a:cs typeface="Calibri"/>
                <a:sym typeface="Calibri"/>
              </a:rPr>
              <a:t> </a:t>
            </a:r>
            <a:br>
              <a:rPr lang="en" sz="1200">
                <a:solidFill>
                  <a:schemeClr val="dk1"/>
                </a:solidFill>
                <a:latin typeface="Calibri"/>
                <a:ea typeface="Calibri"/>
                <a:cs typeface="Calibri"/>
                <a:sym typeface="Calibri"/>
              </a:rPr>
            </a:br>
            <a:r>
              <a:rPr lang="en" sz="1200" i="1">
                <a:solidFill>
                  <a:schemeClr val="dk1"/>
                </a:solidFill>
                <a:latin typeface="Calibri"/>
                <a:ea typeface="Calibri"/>
                <a:cs typeface="Calibri"/>
                <a:sym typeface="Calibri"/>
              </a:rPr>
              <a:t>of resources Economic inequality</a:t>
            </a:r>
            <a:endParaRPr sz="1200" b="1">
              <a:solidFill>
                <a:schemeClr val="dk1"/>
              </a:solidFill>
              <a:latin typeface="Calibri"/>
              <a:ea typeface="Calibri"/>
              <a:cs typeface="Calibri"/>
              <a:sym typeface="Calibri"/>
            </a:endParaRPr>
          </a:p>
          <a:p>
            <a:pPr marL="0" marR="0" lvl="0" indent="0" algn="l" rtl="0">
              <a:spcBef>
                <a:spcPts val="0"/>
              </a:spcBef>
              <a:spcAft>
                <a:spcPts val="0"/>
              </a:spcAft>
              <a:buNone/>
            </a:pPr>
            <a:r>
              <a:rPr lang="en" sz="1400">
                <a:solidFill>
                  <a:schemeClr val="dk1"/>
                </a:solidFill>
                <a:latin typeface="Calibri"/>
                <a:ea typeface="Calibri"/>
                <a:cs typeface="Calibri"/>
                <a:sym typeface="Calibri"/>
              </a:rPr>
              <a:t> </a:t>
            </a:r>
            <a:endParaRPr sz="1100"/>
          </a:p>
        </p:txBody>
      </p:sp>
      <p:sp>
        <p:nvSpPr>
          <p:cNvPr id="122" name="Google Shape;122;p21"/>
          <p:cNvSpPr txBox="1"/>
          <p:nvPr/>
        </p:nvSpPr>
        <p:spPr>
          <a:xfrm>
            <a:off x="6429175" y="968149"/>
            <a:ext cx="1740000" cy="14154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400" b="1">
                <a:solidFill>
                  <a:schemeClr val="dk1"/>
                </a:solidFill>
                <a:latin typeface="Calibri"/>
                <a:ea typeface="Calibri"/>
                <a:cs typeface="Calibri"/>
                <a:sym typeface="Calibri"/>
              </a:rPr>
              <a:t>Political: </a:t>
            </a:r>
            <a:r>
              <a:rPr lang="en" sz="1200" b="1">
                <a:solidFill>
                  <a:schemeClr val="dk1"/>
                </a:solidFill>
                <a:latin typeface="Calibri"/>
                <a:ea typeface="Calibri"/>
                <a:cs typeface="Calibri"/>
                <a:sym typeface="Calibri"/>
              </a:rPr>
              <a:t>Misrepresentation</a:t>
            </a:r>
            <a:endParaRPr sz="1200">
              <a:solidFill>
                <a:schemeClr val="dk1"/>
              </a:solidFill>
              <a:latin typeface="Calibri"/>
              <a:ea typeface="Calibri"/>
              <a:cs typeface="Calibri"/>
              <a:sym typeface="Calibri"/>
            </a:endParaRPr>
          </a:p>
          <a:p>
            <a:pPr marL="0" marR="0" lvl="0" indent="0" algn="l" rtl="0">
              <a:spcBef>
                <a:spcPts val="0"/>
              </a:spcBef>
              <a:spcAft>
                <a:spcPts val="0"/>
              </a:spcAft>
              <a:buNone/>
            </a:pPr>
            <a:r>
              <a:rPr lang="en" sz="1200" i="1">
                <a:solidFill>
                  <a:schemeClr val="dk1"/>
                </a:solidFill>
                <a:latin typeface="Calibri"/>
                <a:ea typeface="Calibri"/>
                <a:cs typeface="Calibri"/>
                <a:sym typeface="Calibri"/>
              </a:rPr>
              <a:t>Lacking right to frame discourse, lacking power to make decisions</a:t>
            </a:r>
            <a:endParaRPr sz="1200">
              <a:solidFill>
                <a:schemeClr val="dk1"/>
              </a:solidFill>
              <a:latin typeface="Nunito"/>
              <a:ea typeface="Nunito"/>
              <a:cs typeface="Nunito"/>
              <a:sym typeface="Nunito"/>
            </a:endParaRPr>
          </a:p>
          <a:p>
            <a:pPr marL="0" marR="0" lvl="0" indent="0" algn="l" rtl="0">
              <a:spcBef>
                <a:spcPts val="0"/>
              </a:spcBef>
              <a:spcAft>
                <a:spcPts val="0"/>
              </a:spcAft>
              <a:buNone/>
            </a:pPr>
            <a:r>
              <a:rPr lang="en" sz="1400">
                <a:solidFill>
                  <a:schemeClr val="dk1"/>
                </a:solidFill>
                <a:latin typeface="Calibri"/>
                <a:ea typeface="Calibri"/>
                <a:cs typeface="Calibri"/>
                <a:sym typeface="Calibri"/>
              </a:rPr>
              <a:t> </a:t>
            </a:r>
            <a:endParaRPr sz="1100"/>
          </a:p>
        </p:txBody>
      </p:sp>
      <p:pic>
        <p:nvPicPr>
          <p:cNvPr id="123" name="Google Shape;123;p21" descr="A drawing of a face&#10;&#10;Description generated with high confidence"/>
          <p:cNvPicPr preferRelativeResize="0"/>
          <p:nvPr/>
        </p:nvPicPr>
        <p:blipFill rotWithShape="1">
          <a:blip r:embed="rId3">
            <a:alphaModFix/>
          </a:blip>
          <a:srcRect/>
          <a:stretch/>
        </p:blipFill>
        <p:spPr>
          <a:xfrm>
            <a:off x="8102125" y="4719200"/>
            <a:ext cx="811802" cy="332300"/>
          </a:xfrm>
          <a:prstGeom prst="rect">
            <a:avLst/>
          </a:prstGeom>
          <a:noFill/>
          <a:ln>
            <a:noFill/>
          </a:ln>
        </p:spPr>
      </p:pic>
      <p:sp>
        <p:nvSpPr>
          <p:cNvPr id="124" name="Google Shape;124;p21"/>
          <p:cNvSpPr txBox="1"/>
          <p:nvPr/>
        </p:nvSpPr>
        <p:spPr>
          <a:xfrm>
            <a:off x="1543050" y="3313025"/>
            <a:ext cx="1172100" cy="715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a:latin typeface="Calibri"/>
                <a:ea typeface="Calibri"/>
                <a:cs typeface="Calibri"/>
                <a:sym typeface="Calibri"/>
              </a:rPr>
              <a:t>Cost savings and </a:t>
            </a:r>
            <a:r>
              <a:rPr lang="en" sz="1200" b="1">
                <a:latin typeface="Calibri"/>
                <a:ea typeface="Calibri"/>
                <a:cs typeface="Calibri"/>
                <a:sym typeface="Calibri"/>
              </a:rPr>
              <a:t>access </a:t>
            </a:r>
            <a:r>
              <a:rPr lang="en" sz="1200">
                <a:latin typeface="Calibri"/>
                <a:ea typeface="Calibri"/>
                <a:cs typeface="Calibri"/>
                <a:sym typeface="Calibri"/>
              </a:rPr>
              <a:t>to materials</a:t>
            </a:r>
            <a:endParaRPr sz="1200">
              <a:latin typeface="Calibri"/>
              <a:ea typeface="Calibri"/>
              <a:cs typeface="Calibri"/>
              <a:sym typeface="Calibri"/>
            </a:endParaRPr>
          </a:p>
        </p:txBody>
      </p:sp>
      <p:sp>
        <p:nvSpPr>
          <p:cNvPr id="125" name="Google Shape;125;p21"/>
          <p:cNvSpPr txBox="1"/>
          <p:nvPr/>
        </p:nvSpPr>
        <p:spPr>
          <a:xfrm>
            <a:off x="1543050" y="4153700"/>
            <a:ext cx="1402500" cy="749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Calibri"/>
                <a:ea typeface="Calibri"/>
                <a:cs typeface="Calibri"/>
                <a:sym typeface="Calibri"/>
              </a:rPr>
              <a:t>Institutional, national or regional funding mechanisms</a:t>
            </a:r>
            <a:endParaRPr sz="1200">
              <a:latin typeface="Calibri"/>
              <a:ea typeface="Calibri"/>
              <a:cs typeface="Calibri"/>
              <a:sym typeface="Calibri"/>
            </a:endParaRPr>
          </a:p>
        </p:txBody>
      </p:sp>
      <p:sp>
        <p:nvSpPr>
          <p:cNvPr id="126" name="Google Shape;126;p21"/>
          <p:cNvSpPr txBox="1"/>
          <p:nvPr/>
        </p:nvSpPr>
        <p:spPr>
          <a:xfrm>
            <a:off x="3947825" y="3313150"/>
            <a:ext cx="1622100" cy="71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Calibri"/>
                <a:ea typeface="Calibri"/>
                <a:cs typeface="Calibri"/>
                <a:sym typeface="Calibri"/>
              </a:rPr>
              <a:t>Open accessible textbooks created with local, </a:t>
            </a:r>
            <a:r>
              <a:rPr lang="en" sz="1200" b="1">
                <a:latin typeface="Calibri"/>
                <a:ea typeface="Calibri"/>
                <a:cs typeface="Calibri"/>
                <a:sym typeface="Calibri"/>
              </a:rPr>
              <a:t>relevant </a:t>
            </a:r>
            <a:r>
              <a:rPr lang="en" sz="1200">
                <a:latin typeface="Calibri"/>
                <a:ea typeface="Calibri"/>
                <a:cs typeface="Calibri"/>
                <a:sym typeface="Calibri"/>
              </a:rPr>
              <a:t>content</a:t>
            </a:r>
            <a:endParaRPr sz="1200">
              <a:latin typeface="Calibri"/>
              <a:ea typeface="Calibri"/>
              <a:cs typeface="Calibri"/>
              <a:sym typeface="Calibri"/>
            </a:endParaRPr>
          </a:p>
        </p:txBody>
      </p:sp>
      <p:sp>
        <p:nvSpPr>
          <p:cNvPr id="127" name="Google Shape;127;p21"/>
          <p:cNvSpPr txBox="1"/>
          <p:nvPr/>
        </p:nvSpPr>
        <p:spPr>
          <a:xfrm>
            <a:off x="3589675" y="4281200"/>
            <a:ext cx="2471700" cy="605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b="1">
                <a:latin typeface="Calibri"/>
                <a:ea typeface="Calibri"/>
                <a:cs typeface="Calibri"/>
                <a:sym typeface="Calibri"/>
              </a:rPr>
              <a:t>Policy</a:t>
            </a:r>
            <a:r>
              <a:rPr lang="en" sz="1200">
                <a:latin typeface="Calibri"/>
                <a:ea typeface="Calibri"/>
                <a:cs typeface="Calibri"/>
                <a:sym typeface="Calibri"/>
              </a:rPr>
              <a:t> that mandates and rewards the creation of local, relevant, open textbooks</a:t>
            </a:r>
            <a:endParaRPr sz="1200">
              <a:latin typeface="Calibri"/>
              <a:ea typeface="Calibri"/>
              <a:cs typeface="Calibri"/>
              <a:sym typeface="Calibri"/>
            </a:endParaRPr>
          </a:p>
        </p:txBody>
      </p:sp>
      <p:sp>
        <p:nvSpPr>
          <p:cNvPr id="128" name="Google Shape;128;p21"/>
          <p:cNvSpPr txBox="1"/>
          <p:nvPr/>
        </p:nvSpPr>
        <p:spPr>
          <a:xfrm>
            <a:off x="6503150" y="3358400"/>
            <a:ext cx="1537800" cy="71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b="1">
                <a:latin typeface="Calibri"/>
                <a:ea typeface="Calibri"/>
                <a:cs typeface="Calibri"/>
                <a:sym typeface="Calibri"/>
              </a:rPr>
              <a:t>Students </a:t>
            </a:r>
            <a:r>
              <a:rPr lang="en" sz="1200">
                <a:latin typeface="Calibri"/>
                <a:ea typeface="Calibri"/>
                <a:cs typeface="Calibri"/>
                <a:sym typeface="Calibri"/>
              </a:rPr>
              <a:t>create and review  content</a:t>
            </a:r>
            <a:endParaRPr sz="1200">
              <a:latin typeface="Calibri"/>
              <a:ea typeface="Calibri"/>
              <a:cs typeface="Calibri"/>
              <a:sym typeface="Calibri"/>
            </a:endParaRPr>
          </a:p>
        </p:txBody>
      </p:sp>
      <p:sp>
        <p:nvSpPr>
          <p:cNvPr id="129" name="Google Shape;129;p21"/>
          <p:cNvSpPr txBox="1"/>
          <p:nvPr/>
        </p:nvSpPr>
        <p:spPr>
          <a:xfrm>
            <a:off x="6277100" y="4205000"/>
            <a:ext cx="2151600" cy="514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Calibri"/>
                <a:ea typeface="Calibri"/>
                <a:cs typeface="Calibri"/>
                <a:sym typeface="Calibri"/>
              </a:rPr>
              <a:t>Policy that mandates and rewards collaboration and student inclusion</a:t>
            </a:r>
            <a:endParaRPr sz="1200">
              <a:latin typeface="Calibri"/>
              <a:ea typeface="Calibri"/>
              <a:cs typeface="Calibri"/>
              <a:sym typeface="Calibri"/>
            </a:endParaRPr>
          </a:p>
        </p:txBody>
      </p:sp>
      <p:sp>
        <p:nvSpPr>
          <p:cNvPr id="130" name="Google Shape;130;p21"/>
          <p:cNvSpPr/>
          <p:nvPr/>
        </p:nvSpPr>
        <p:spPr>
          <a:xfrm>
            <a:off x="2825975" y="3486050"/>
            <a:ext cx="933000" cy="514200"/>
          </a:xfrm>
          <a:prstGeom prst="lef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21"/>
          <p:cNvSpPr/>
          <p:nvPr/>
        </p:nvSpPr>
        <p:spPr>
          <a:xfrm>
            <a:off x="5569925" y="3443900"/>
            <a:ext cx="933000" cy="514200"/>
          </a:xfrm>
          <a:prstGeom prst="lef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2"/>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Autofit/>
          </a:bodyPr>
          <a:lstStyle/>
          <a:p>
            <a:pPr marL="0" lvl="0" indent="0" algn="l" rtl="0">
              <a:spcBef>
                <a:spcPts val="800"/>
              </a:spcBef>
              <a:spcAft>
                <a:spcPts val="1600"/>
              </a:spcAft>
              <a:buClr>
                <a:schemeClr val="dk1"/>
              </a:buClr>
              <a:buSzPts val="1100"/>
              <a:buFont typeface="Arial"/>
              <a:buNone/>
            </a:pPr>
            <a:r>
              <a:rPr lang="en" sz="3000">
                <a:solidFill>
                  <a:srgbClr val="FF9900"/>
                </a:solidFill>
              </a:rPr>
              <a:t>What is emerging?</a:t>
            </a:r>
            <a:endParaRPr sz="3000">
              <a:solidFill>
                <a:srgbClr val="FF9900"/>
              </a:solidFill>
            </a:endParaRPr>
          </a:p>
        </p:txBody>
      </p:sp>
      <p:sp>
        <p:nvSpPr>
          <p:cNvPr id="137" name="Google Shape;137;p22"/>
          <p:cNvSpPr txBox="1">
            <a:spLocks noGrp="1"/>
          </p:cNvSpPr>
          <p:nvPr>
            <p:ph type="body" idx="1"/>
          </p:nvPr>
        </p:nvSpPr>
        <p:spPr>
          <a:xfrm>
            <a:off x="628650" y="1015294"/>
            <a:ext cx="7886700" cy="3263400"/>
          </a:xfrm>
          <a:prstGeom prst="rect">
            <a:avLst/>
          </a:prstGeom>
        </p:spPr>
        <p:txBody>
          <a:bodyPr spcFirstLastPara="1" wrap="square" lIns="68575" tIns="34275" rIns="68575" bIns="34275" anchor="t" anchorCtr="0">
            <a:noAutofit/>
          </a:bodyPr>
          <a:lstStyle/>
          <a:p>
            <a:pPr marL="0" lvl="0" indent="0" algn="l" rtl="0">
              <a:spcBef>
                <a:spcPts val="800"/>
              </a:spcBef>
              <a:spcAft>
                <a:spcPts val="0"/>
              </a:spcAft>
              <a:buNone/>
            </a:pPr>
            <a:endParaRPr sz="1000" b="1" i="1">
              <a:solidFill>
                <a:schemeClr val="dk1"/>
              </a:solidFill>
            </a:endParaRPr>
          </a:p>
          <a:p>
            <a:pPr marL="0" lvl="0" indent="0" algn="l" rtl="0">
              <a:spcBef>
                <a:spcPts val="1600"/>
              </a:spcBef>
              <a:spcAft>
                <a:spcPts val="0"/>
              </a:spcAft>
              <a:buNone/>
            </a:pPr>
            <a:r>
              <a:rPr lang="en" sz="1400">
                <a:solidFill>
                  <a:schemeClr val="dk1"/>
                </a:solidFill>
              </a:rPr>
              <a:t>Academics at UCT are aware of the challenges related to the </a:t>
            </a:r>
            <a:r>
              <a:rPr lang="en" sz="1400" b="1">
                <a:solidFill>
                  <a:schemeClr val="dk1"/>
                </a:solidFill>
              </a:rPr>
              <a:t>cost and utility </a:t>
            </a:r>
            <a:r>
              <a:rPr lang="en" sz="1400">
                <a:solidFill>
                  <a:schemeClr val="dk1"/>
                </a:solidFill>
              </a:rPr>
              <a:t>of traditional textbooks and are experimenting with</a:t>
            </a:r>
            <a:r>
              <a:rPr lang="en" sz="1400" b="1">
                <a:solidFill>
                  <a:schemeClr val="dk1"/>
                </a:solidFill>
              </a:rPr>
              <a:t> new approaches </a:t>
            </a:r>
            <a:r>
              <a:rPr lang="en" sz="1400">
                <a:solidFill>
                  <a:schemeClr val="dk1"/>
                </a:solidFill>
              </a:rPr>
              <a:t>towards resource creation through open practice.</a:t>
            </a:r>
            <a:endParaRPr sz="1400">
              <a:solidFill>
                <a:schemeClr val="dk1"/>
              </a:solidFill>
            </a:endParaRPr>
          </a:p>
          <a:p>
            <a:pPr marL="0" lvl="0" indent="0" algn="l" rtl="0">
              <a:spcBef>
                <a:spcPts val="1600"/>
              </a:spcBef>
              <a:spcAft>
                <a:spcPts val="0"/>
              </a:spcAft>
              <a:buNone/>
            </a:pPr>
            <a:r>
              <a:rPr lang="en" sz="1400">
                <a:solidFill>
                  <a:schemeClr val="dk1"/>
                </a:solidFill>
              </a:rPr>
              <a:t>Open textbook authors are attempting to make content more </a:t>
            </a:r>
            <a:r>
              <a:rPr lang="en" sz="1400" b="1">
                <a:solidFill>
                  <a:schemeClr val="dk1"/>
                </a:solidFill>
              </a:rPr>
              <a:t>accessible in terms of relevance, format and genre in order to promote greater inclusivity.</a:t>
            </a:r>
            <a:endParaRPr sz="1400" b="1">
              <a:solidFill>
                <a:schemeClr val="dk1"/>
              </a:solidFill>
            </a:endParaRPr>
          </a:p>
          <a:p>
            <a:pPr marL="0" lvl="0" indent="0" algn="l" rtl="0">
              <a:spcBef>
                <a:spcPts val="1600"/>
              </a:spcBef>
              <a:spcAft>
                <a:spcPts val="0"/>
              </a:spcAft>
              <a:buNone/>
            </a:pPr>
            <a:r>
              <a:rPr lang="en" sz="1400">
                <a:solidFill>
                  <a:schemeClr val="dk1"/>
                </a:solidFill>
              </a:rPr>
              <a:t>Academics at UCT acknowledge that there is a </a:t>
            </a:r>
            <a:r>
              <a:rPr lang="en" sz="1400" b="1">
                <a:solidFill>
                  <a:schemeClr val="dk1"/>
                </a:solidFill>
              </a:rPr>
              <a:t>legacy of gatekeeping </a:t>
            </a:r>
            <a:r>
              <a:rPr lang="en" sz="1400">
                <a:solidFill>
                  <a:schemeClr val="dk1"/>
                </a:solidFill>
              </a:rPr>
              <a:t>in the selection of prescribed textbooks which serves to perpetuate </a:t>
            </a:r>
            <a:r>
              <a:rPr lang="en" sz="1400" b="1">
                <a:solidFill>
                  <a:schemeClr val="dk1"/>
                </a:solidFill>
              </a:rPr>
              <a:t>political misframing and exclusion.</a:t>
            </a:r>
            <a:endParaRPr sz="1400" b="1">
              <a:solidFill>
                <a:schemeClr val="dk1"/>
              </a:solidFill>
            </a:endParaRPr>
          </a:p>
          <a:p>
            <a:pPr marL="0" lvl="0" indent="0" algn="l" rtl="0">
              <a:spcBef>
                <a:spcPts val="1600"/>
              </a:spcBef>
              <a:spcAft>
                <a:spcPts val="0"/>
              </a:spcAft>
              <a:buNone/>
            </a:pPr>
            <a:r>
              <a:rPr lang="en" sz="1400">
                <a:solidFill>
                  <a:schemeClr val="dk1"/>
                </a:solidFill>
              </a:rPr>
              <a:t>Open textbook authors at UCT are including </a:t>
            </a:r>
            <a:r>
              <a:rPr lang="en" sz="1400" b="1">
                <a:solidFill>
                  <a:schemeClr val="dk1"/>
                </a:solidFill>
              </a:rPr>
              <a:t>students </a:t>
            </a:r>
            <a:r>
              <a:rPr lang="en" sz="1400">
                <a:solidFill>
                  <a:schemeClr val="dk1"/>
                </a:solidFill>
              </a:rPr>
              <a:t>in content development processes in order to </a:t>
            </a:r>
            <a:r>
              <a:rPr lang="en" sz="1400" b="1">
                <a:solidFill>
                  <a:schemeClr val="dk1"/>
                </a:solidFill>
              </a:rPr>
              <a:t>shift power dynamics</a:t>
            </a:r>
            <a:r>
              <a:rPr lang="en" sz="1400">
                <a:solidFill>
                  <a:schemeClr val="dk1"/>
                </a:solidFill>
              </a:rPr>
              <a:t> and build confidence in terms of students’ ability to contribute.</a:t>
            </a:r>
            <a:endParaRPr sz="1400">
              <a:solidFill>
                <a:schemeClr val="dk1"/>
              </a:solidFill>
            </a:endParaRPr>
          </a:p>
          <a:p>
            <a:pPr marL="0" lvl="0" indent="0" algn="l" rtl="0">
              <a:spcBef>
                <a:spcPts val="1600"/>
              </a:spcBef>
              <a:spcAft>
                <a:spcPts val="1600"/>
              </a:spcAft>
              <a:buNone/>
            </a:pPr>
            <a:endParaRPr sz="1000" b="1" i="1">
              <a:solidFill>
                <a:schemeClr val="dk1"/>
              </a:solidFill>
            </a:endParaRPr>
          </a:p>
        </p:txBody>
      </p:sp>
      <p:sp>
        <p:nvSpPr>
          <p:cNvPr id="138" name="Google Shape;138;p22"/>
          <p:cNvSpPr txBox="1"/>
          <p:nvPr/>
        </p:nvSpPr>
        <p:spPr>
          <a:xfrm>
            <a:off x="674800" y="4201150"/>
            <a:ext cx="7886700" cy="6762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0" bIns="0" anchor="t" anchorCtr="0">
            <a:noAutofit/>
          </a:bodyPr>
          <a:lstStyle/>
          <a:p>
            <a:pPr marL="0" lvl="0" indent="0" algn="l" rtl="0">
              <a:lnSpc>
                <a:spcPct val="115000"/>
              </a:lnSpc>
              <a:spcBef>
                <a:spcPts val="0"/>
              </a:spcBef>
              <a:spcAft>
                <a:spcPts val="0"/>
              </a:spcAft>
              <a:buNone/>
            </a:pPr>
            <a:r>
              <a:rPr lang="en" sz="1000">
                <a:solidFill>
                  <a:schemeClr val="dk1"/>
                </a:solidFill>
              </a:rPr>
              <a:t>Cox, G., Masuku, B. &amp; Willmers, M. 2020. Open Textbooks and Social Justice: Open Educational Practices to Address Economic, Cultural and Political Injustice at the University of Cape Town. </a:t>
            </a:r>
            <a:r>
              <a:rPr lang="en" sz="1000" i="1">
                <a:solidFill>
                  <a:schemeClr val="dk1"/>
                </a:solidFill>
              </a:rPr>
              <a:t>Journal of Interactive Media in Education</a:t>
            </a:r>
            <a:r>
              <a:rPr lang="en" sz="1000">
                <a:solidFill>
                  <a:schemeClr val="dk1"/>
                </a:solidFill>
              </a:rPr>
              <a:t>, 1 (2):pp. 1–10. Available at:</a:t>
            </a:r>
            <a:r>
              <a:rPr lang="en" sz="1000">
                <a:solidFill>
                  <a:schemeClr val="dk1"/>
                </a:solidFill>
                <a:uFill>
                  <a:noFill/>
                </a:uFill>
                <a:hlinkClick r:id="rId3">
                  <a:extLst>
                    <a:ext uri="{A12FA001-AC4F-418D-AE19-62706E023703}">
                      <ahyp:hlinkClr xmlns:ahyp="http://schemas.microsoft.com/office/drawing/2018/hyperlinkcolor" val="tx"/>
                    </a:ext>
                  </a:extLst>
                </a:hlinkClick>
              </a:rPr>
              <a:t> </a:t>
            </a:r>
            <a:r>
              <a:rPr lang="en" sz="1000" u="sng">
                <a:solidFill>
                  <a:srgbClr val="1155CC"/>
                </a:solidFill>
                <a:hlinkClick r:id="rId3">
                  <a:extLst>
                    <a:ext uri="{A12FA001-AC4F-418D-AE19-62706E023703}">
                      <ahyp:hlinkClr xmlns:ahyp="http://schemas.microsoft.com/office/drawing/2018/hyperlinkcolor" val="tx"/>
                    </a:ext>
                  </a:extLst>
                </a:hlinkClick>
              </a:rPr>
              <a:t>https://open.uct.ac.za/handle/11427/31887</a:t>
            </a:r>
            <a:endParaRPr sz="1000" u="sng">
              <a:solidFill>
                <a:srgbClr val="1155CC"/>
              </a:solidFill>
            </a:endParaRPr>
          </a:p>
          <a:p>
            <a:pPr marL="0" lvl="0" indent="0" algn="l" rtl="0">
              <a:spcBef>
                <a:spcPts val="0"/>
              </a:spcBef>
              <a:spcAft>
                <a:spcPts val="0"/>
              </a:spcAft>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23"/>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Autofit/>
          </a:bodyPr>
          <a:lstStyle/>
          <a:p>
            <a:pPr marL="0" lvl="0" indent="0" algn="l" rtl="0">
              <a:spcBef>
                <a:spcPts val="800"/>
              </a:spcBef>
              <a:spcAft>
                <a:spcPts val="1600"/>
              </a:spcAft>
              <a:buClr>
                <a:schemeClr val="dk1"/>
              </a:buClr>
              <a:buSzPts val="1100"/>
              <a:buFont typeface="Arial"/>
              <a:buNone/>
            </a:pPr>
            <a:r>
              <a:rPr lang="en" sz="3000">
                <a:solidFill>
                  <a:srgbClr val="FF9900"/>
                </a:solidFill>
              </a:rPr>
              <a:t>Why do we need to articulate sustainable models for South African universities?</a:t>
            </a:r>
            <a:endParaRPr sz="3000">
              <a:solidFill>
                <a:srgbClr val="FF9900"/>
              </a:solidFill>
            </a:endParaRPr>
          </a:p>
        </p:txBody>
      </p:sp>
      <p:sp>
        <p:nvSpPr>
          <p:cNvPr id="144" name="Google Shape;144;p23"/>
          <p:cNvSpPr txBox="1">
            <a:spLocks noGrp="1"/>
          </p:cNvSpPr>
          <p:nvPr>
            <p:ph type="body" idx="1"/>
          </p:nvPr>
        </p:nvSpPr>
        <p:spPr>
          <a:xfrm>
            <a:off x="628650" y="1369219"/>
            <a:ext cx="7886700" cy="3263400"/>
          </a:xfrm>
          <a:prstGeom prst="rect">
            <a:avLst/>
          </a:prstGeom>
        </p:spPr>
        <p:txBody>
          <a:bodyPr spcFirstLastPara="1" wrap="square" lIns="68575" tIns="34275" rIns="68575" bIns="34275" anchor="t" anchorCtr="0">
            <a:noAutofit/>
          </a:bodyPr>
          <a:lstStyle/>
          <a:p>
            <a:pPr marL="457200" lvl="0" indent="-330200" algn="l" rtl="0">
              <a:lnSpc>
                <a:spcPct val="150000"/>
              </a:lnSpc>
              <a:spcBef>
                <a:spcPts val="800"/>
              </a:spcBef>
              <a:spcAft>
                <a:spcPts val="0"/>
              </a:spcAft>
              <a:buClr>
                <a:srgbClr val="000000"/>
              </a:buClr>
              <a:buSzPts val="1600"/>
              <a:buChar char="●"/>
            </a:pPr>
            <a:r>
              <a:rPr lang="en" sz="1600">
                <a:solidFill>
                  <a:srgbClr val="000000"/>
                </a:solidFill>
              </a:rPr>
              <a:t>Build on lessons learned in pilot initiatives that advance social justice. </a:t>
            </a:r>
            <a:r>
              <a:rPr lang="en" sz="1600">
                <a:solidFill>
                  <a:schemeClr val="dk1"/>
                </a:solidFill>
              </a:rPr>
              <a:t>Need for indication of best practice and most appropriate tools and technologies.</a:t>
            </a:r>
            <a:endParaRPr sz="1600">
              <a:solidFill>
                <a:srgbClr val="000000"/>
              </a:solidFill>
            </a:endParaRPr>
          </a:p>
          <a:p>
            <a:pPr marL="457200" lvl="0" indent="-330200" algn="l" rtl="0">
              <a:lnSpc>
                <a:spcPct val="150000"/>
              </a:lnSpc>
              <a:spcBef>
                <a:spcPts val="0"/>
              </a:spcBef>
              <a:spcAft>
                <a:spcPts val="0"/>
              </a:spcAft>
              <a:buClr>
                <a:srgbClr val="000000"/>
              </a:buClr>
              <a:buSzPts val="1600"/>
              <a:buChar char="●"/>
            </a:pPr>
            <a:r>
              <a:rPr lang="en" sz="1600">
                <a:solidFill>
                  <a:schemeClr val="dk1"/>
                </a:solidFill>
              </a:rPr>
              <a:t>Need for indication of what kinds of infrastructure and resource support institutions need to provide.</a:t>
            </a:r>
            <a:endParaRPr sz="1600">
              <a:solidFill>
                <a:schemeClr val="dk1"/>
              </a:solidFill>
            </a:endParaRPr>
          </a:p>
          <a:p>
            <a:pPr marL="457200" lvl="0" indent="-330200" algn="l" rtl="0">
              <a:lnSpc>
                <a:spcPct val="150000"/>
              </a:lnSpc>
              <a:spcBef>
                <a:spcPts val="0"/>
              </a:spcBef>
              <a:spcAft>
                <a:spcPts val="0"/>
              </a:spcAft>
              <a:buSzPts val="1600"/>
              <a:buChar char="●"/>
            </a:pPr>
            <a:r>
              <a:rPr lang="en" sz="1600">
                <a:solidFill>
                  <a:schemeClr val="dk1"/>
                </a:solidFill>
              </a:rPr>
              <a:t>Need for indication of how to scale activity to other South African and African universities.</a:t>
            </a:r>
            <a:endParaRPr sz="1600">
              <a:solidFill>
                <a:schemeClr val="dk1"/>
              </a:solidFill>
            </a:endParaRPr>
          </a:p>
          <a:p>
            <a:pPr marL="457200" lvl="0" indent="-330200" algn="l" rtl="0">
              <a:lnSpc>
                <a:spcPct val="150000"/>
              </a:lnSpc>
              <a:spcBef>
                <a:spcPts val="0"/>
              </a:spcBef>
              <a:spcAft>
                <a:spcPts val="0"/>
              </a:spcAft>
              <a:buSzPts val="1600"/>
              <a:buChar char="●"/>
            </a:pPr>
            <a:r>
              <a:rPr lang="en" sz="1600">
                <a:solidFill>
                  <a:schemeClr val="dk1"/>
                </a:solidFill>
              </a:rPr>
              <a:t>Advocacy tool to inform policy-making for sustainable open textbook practice that advances social justice.</a:t>
            </a:r>
            <a:endParaRPr sz="1600">
              <a:solidFill>
                <a:schemeClr val="dk1"/>
              </a:solidFill>
            </a:endParaRPr>
          </a:p>
          <a:p>
            <a:pPr marL="0" lvl="0" indent="0" algn="l" rtl="0">
              <a:lnSpc>
                <a:spcPct val="150000"/>
              </a:lnSpc>
              <a:spcBef>
                <a:spcPts val="1600"/>
              </a:spcBef>
              <a:spcAft>
                <a:spcPts val="0"/>
              </a:spcAft>
              <a:buNone/>
            </a:pPr>
            <a:endParaRPr sz="1600">
              <a:solidFill>
                <a:srgbClr val="000000"/>
              </a:solidFill>
            </a:endParaRPr>
          </a:p>
          <a:p>
            <a:pPr marL="0" lvl="0" indent="0" algn="l" rtl="0">
              <a:lnSpc>
                <a:spcPct val="150000"/>
              </a:lnSpc>
              <a:spcBef>
                <a:spcPts val="1600"/>
              </a:spcBef>
              <a:spcAft>
                <a:spcPts val="1600"/>
              </a:spcAft>
              <a:buNone/>
            </a:pPr>
            <a:endParaRPr sz="1600">
              <a:solidFill>
                <a:srgbClr val="000000"/>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2040</Words>
  <Application>Microsoft Office PowerPoint</Application>
  <PresentationFormat>On-screen Show (16:9)</PresentationFormat>
  <Paragraphs>302</Paragraphs>
  <Slides>29</Slides>
  <Notes>29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Calibri</vt:lpstr>
      <vt:lpstr>Caveat</vt:lpstr>
      <vt:lpstr>Nunito</vt:lpstr>
      <vt:lpstr>Roboto</vt:lpstr>
      <vt:lpstr>Simple Light</vt:lpstr>
      <vt:lpstr>Open Textbooks  Towards a Sustainable Model for South African Universities</vt:lpstr>
      <vt:lpstr>PowerPoint Presentation</vt:lpstr>
      <vt:lpstr>PowerPoint Presentation</vt:lpstr>
      <vt:lpstr>Definition</vt:lpstr>
      <vt:lpstr>Social justice approach</vt:lpstr>
      <vt:lpstr>Fraser (2005) social justice framework</vt:lpstr>
      <vt:lpstr>PowerPoint Presentation</vt:lpstr>
      <vt:lpstr>What is emerging?</vt:lpstr>
      <vt:lpstr>Why do we need to articulate sustainable models for South African universities?</vt:lpstr>
      <vt:lpstr>PowerPoint Presentation</vt:lpstr>
      <vt:lpstr>DOT4D grantees</vt:lpstr>
      <vt:lpstr>Drivers and social justice imperatives</vt:lpstr>
      <vt:lpstr>PowerPoint Presentation</vt:lpstr>
      <vt:lpstr>School of Architecture, Planning and Geomatics</vt:lpstr>
      <vt:lpstr>PowerPoint Presentation</vt:lpstr>
      <vt:lpstr>Health Sciences</vt:lpstr>
      <vt:lpstr>PowerPoint Presentation</vt:lpstr>
      <vt:lpstr>Computer Science</vt:lpstr>
      <vt:lpstr>PowerPoint Presentation</vt:lpstr>
      <vt:lpstr>Faculty of Commerce</vt:lpstr>
      <vt:lpstr>PowerPoint Presentation</vt:lpstr>
      <vt:lpstr>Authorship models</vt:lpstr>
      <vt:lpstr>Quality assurance models</vt:lpstr>
      <vt:lpstr>Publishing models</vt:lpstr>
      <vt:lpstr>PowerPoint Presentation</vt:lpstr>
      <vt:lpstr>What is challenging about trying to articulate open textbook creation and publishing models?</vt:lpstr>
      <vt:lpstr>Time it takes…  “time is a problem ... time and energy” </vt:lpstr>
      <vt:lpstr>Institutional support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Textbooks  Towards a Sustainable Model for South African Universities</dc:title>
  <dc:creator>User</dc:creator>
  <cp:lastModifiedBy>Bianca Masuku</cp:lastModifiedBy>
  <cp:revision>1</cp:revision>
  <dcterms:modified xsi:type="dcterms:W3CDTF">2021-07-26T23:28:41Z</dcterms:modified>
</cp:coreProperties>
</file>