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323" r:id="rId2"/>
    <p:sldId id="331" r:id="rId3"/>
    <p:sldId id="266" r:id="rId4"/>
    <p:sldId id="335" r:id="rId5"/>
    <p:sldId id="268" r:id="rId6"/>
    <p:sldId id="282" r:id="rId7"/>
    <p:sldId id="279" r:id="rId8"/>
    <p:sldId id="269" r:id="rId9"/>
    <p:sldId id="270" r:id="rId10"/>
    <p:sldId id="271" r:id="rId11"/>
    <p:sldId id="272" r:id="rId12"/>
    <p:sldId id="329" r:id="rId13"/>
    <p:sldId id="336" r:id="rId14"/>
    <p:sldId id="273" r:id="rId15"/>
    <p:sldId id="330" r:id="rId16"/>
    <p:sldId id="274" r:id="rId17"/>
    <p:sldId id="291" r:id="rId18"/>
    <p:sldId id="319" r:id="rId19"/>
    <p:sldId id="337" r:id="rId20"/>
    <p:sldId id="320" r:id="rId21"/>
    <p:sldId id="315" r:id="rId22"/>
    <p:sldId id="333" r:id="rId23"/>
    <p:sldId id="322" r:id="rId24"/>
    <p:sldId id="294" r:id="rId25"/>
    <p:sldId id="286" r:id="rId26"/>
    <p:sldId id="295" r:id="rId27"/>
    <p:sldId id="321" r:id="rId28"/>
    <p:sldId id="296" r:id="rId29"/>
    <p:sldId id="297" r:id="rId30"/>
    <p:sldId id="288" r:id="rId31"/>
    <p:sldId id="338" r:id="rId32"/>
    <p:sldId id="334" r:id="rId33"/>
    <p:sldId id="328" r:id="rId34"/>
    <p:sldId id="327" r:id="rId35"/>
    <p:sldId id="300" r:id="rId36"/>
    <p:sldId id="301" r:id="rId37"/>
    <p:sldId id="302" r:id="rId38"/>
    <p:sldId id="303" r:id="rId39"/>
    <p:sldId id="312" r:id="rId40"/>
    <p:sldId id="308" r:id="rId41"/>
    <p:sldId id="310" r:id="rId42"/>
    <p:sldId id="317" r:id="rId43"/>
    <p:sldId id="313" r:id="rId44"/>
    <p:sldId id="325"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a" initials="U" lastIdx="11" clrIdx="0"/>
  <p:cmAuthor id="1" name="Shihaam Donnelly" initials="SD"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986" autoAdjust="0"/>
  </p:normalViewPr>
  <p:slideViewPr>
    <p:cSldViewPr>
      <p:cViewPr>
        <p:scale>
          <a:sx n="72" d="100"/>
          <a:sy n="72" d="100"/>
        </p:scale>
        <p:origin x="-191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rgbClr val="663300"/>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rgbClr val="663300"/>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rgbClr val="663300"/>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rgbClr val="663300"/>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rgbClr val="663300"/>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rgbClr val="663300"/>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2978" custRadScaleInc="-134211">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80553" custRadScaleInc="11213">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80638" custRadScaleInc="13710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2634" custRadScaleInc="-85624">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601A0576-0FD1-4D4A-81C3-1F52097F810E}" type="presOf" srcId="{22D37D79-8629-4E9E-93BE-E14EB53B4BC2}" destId="{267063D5-F672-4FE9-A4FB-0BD40869B1B3}" srcOrd="0" destOrd="0" presId="urn:microsoft.com/office/officeart/2005/8/layout/cycle5"/>
    <dgm:cxn modelId="{28DD05E0-0FB7-4D88-94EB-31208FA8DBEB}" type="presOf" srcId="{FF1D65A6-7DB5-4B29-86FE-66A40429EB2B}" destId="{26707DEF-C2A3-4F04-A445-14F8309FEEDD}"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212161A8-45DF-49AD-963B-69C470233D66}" type="presOf" srcId="{72EAF3F4-6225-40E9-A2B5-F8E633E39FCE}" destId="{4204E6F4-D5DA-4E99-A3DB-74EB7290C937}"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C016BF7D-9A29-4BFA-ACCF-7553F691B659}" type="presOf" srcId="{3788E604-37F9-4814-B8AE-757B2DBB24B2}" destId="{5A1B637C-8A86-429D-9389-9C895C757AF3}" srcOrd="0" destOrd="0" presId="urn:microsoft.com/office/officeart/2005/8/layout/cycle5"/>
    <dgm:cxn modelId="{E0142A36-8C68-4E4A-B52E-B711DB7FCB8E}" type="presOf" srcId="{59277291-3514-44B7-9A4F-E9558CAB78A3}" destId="{D8F89F8C-7907-45AA-8605-585D17A48120}" srcOrd="0" destOrd="0" presId="urn:microsoft.com/office/officeart/2005/8/layout/cycle5"/>
    <dgm:cxn modelId="{85A35C65-6D1F-4DAB-90D6-08D7C28A2A08}" type="presOf" srcId="{8D43FD0C-A41D-41D4-B0B3-3FD182D8FCBC}" destId="{3AC3AE7D-77CD-450D-A631-79FC5B2483C1}" srcOrd="0" destOrd="0" presId="urn:microsoft.com/office/officeart/2005/8/layout/cycle5"/>
    <dgm:cxn modelId="{F7AD4212-B0FD-47C8-A10B-40130399AB0F}" type="presOf" srcId="{55B83A3F-4590-4687-AD8F-7B15C1CB23D7}" destId="{89B1664F-2527-41AB-A31B-7501D64A8E2C}" srcOrd="0" destOrd="0" presId="urn:microsoft.com/office/officeart/2005/8/layout/cycle5"/>
    <dgm:cxn modelId="{9E990EEA-ED69-4620-8FA3-B6E2D95BC586}" type="presOf" srcId="{F458128F-3C42-4B4D-893A-0EB38D8F4B4F}" destId="{60288276-AFC0-4723-A8A7-EE755A8DE54C}" srcOrd="0" destOrd="0" presId="urn:microsoft.com/office/officeart/2005/8/layout/cycle5"/>
    <dgm:cxn modelId="{EF1F2E11-5D1B-44A2-9CBE-973F534A1E0B}" type="presOf" srcId="{40C24B2D-73B8-40D5-891C-0453C9F02B83}" destId="{01FB0B17-63A1-4632-8C17-CB0307E9FA4E}"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B688C42E-8152-4859-8E52-750C98994652}" type="presOf" srcId="{6DDDE7F4-3359-4623-9844-13724DB2E64E}" destId="{DB434C10-9FDF-46FC-92E5-BE51376FEEDA}" srcOrd="0" destOrd="0" presId="urn:microsoft.com/office/officeart/2005/8/layout/cycle5"/>
    <dgm:cxn modelId="{9603E1A5-AB1D-4534-8383-E015B2EA9E01}" type="presOf" srcId="{D2CF6EB4-2EF0-4633-858E-582EBC429BA0}" destId="{F15DD2AA-254F-4C11-B30C-202A87DD99C5}"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78E455A7-59C1-45B3-B25D-DA9FF3E93C91}" type="presOf" srcId="{90A15130-42A1-49DF-9F55-C1329963FA37}" destId="{2A0AA8E5-37F0-48C6-B23C-7449C5597EAE}" srcOrd="0" destOrd="0" presId="urn:microsoft.com/office/officeart/2005/8/layout/cycle5"/>
    <dgm:cxn modelId="{E953113C-CBBC-43DD-9E6B-A496603BAE21}" type="presOf" srcId="{12F0A748-0D3F-46FB-87CA-9116F73561F1}" destId="{4FFE4E8A-8295-4C8D-A5C5-85BD884139AB}" srcOrd="0" destOrd="0" presId="urn:microsoft.com/office/officeart/2005/8/layout/cycle5"/>
    <dgm:cxn modelId="{91589BD7-C085-49C3-A568-5CD94913053D}" type="presParOf" srcId="{4204E6F4-D5DA-4E99-A3DB-74EB7290C937}" destId="{D8F89F8C-7907-45AA-8605-585D17A48120}" srcOrd="0" destOrd="0" presId="urn:microsoft.com/office/officeart/2005/8/layout/cycle5"/>
    <dgm:cxn modelId="{134A435A-4AEF-4D46-B33C-5973B9E5E73A}" type="presParOf" srcId="{4204E6F4-D5DA-4E99-A3DB-74EB7290C937}" destId="{7A985862-D1BB-434E-9AE5-D89F3C62D1BB}" srcOrd="1" destOrd="0" presId="urn:microsoft.com/office/officeart/2005/8/layout/cycle5"/>
    <dgm:cxn modelId="{8B792859-A8B6-4ABC-B4A6-CC5EF2A0F621}" type="presParOf" srcId="{4204E6F4-D5DA-4E99-A3DB-74EB7290C937}" destId="{26707DEF-C2A3-4F04-A445-14F8309FEEDD}" srcOrd="2" destOrd="0" presId="urn:microsoft.com/office/officeart/2005/8/layout/cycle5"/>
    <dgm:cxn modelId="{5445DEBD-CA8C-4673-B138-E666A3449AE4}" type="presParOf" srcId="{4204E6F4-D5DA-4E99-A3DB-74EB7290C937}" destId="{2A0AA8E5-37F0-48C6-B23C-7449C5597EAE}" srcOrd="3" destOrd="0" presId="urn:microsoft.com/office/officeart/2005/8/layout/cycle5"/>
    <dgm:cxn modelId="{FAD16D6F-BC93-4EA3-90F2-7E8A5E38A539}" type="presParOf" srcId="{4204E6F4-D5DA-4E99-A3DB-74EB7290C937}" destId="{ECD051F6-8892-47FD-A8FE-15113512CB88}" srcOrd="4" destOrd="0" presId="urn:microsoft.com/office/officeart/2005/8/layout/cycle5"/>
    <dgm:cxn modelId="{E59EB971-BE9E-42B4-BDA1-F683EF3E53D2}" type="presParOf" srcId="{4204E6F4-D5DA-4E99-A3DB-74EB7290C937}" destId="{4FFE4E8A-8295-4C8D-A5C5-85BD884139AB}" srcOrd="5" destOrd="0" presId="urn:microsoft.com/office/officeart/2005/8/layout/cycle5"/>
    <dgm:cxn modelId="{88C03AAD-954A-4AE7-B3B8-1EE5A2ECD2F9}" type="presParOf" srcId="{4204E6F4-D5DA-4E99-A3DB-74EB7290C937}" destId="{DB434C10-9FDF-46FC-92E5-BE51376FEEDA}" srcOrd="6" destOrd="0" presId="urn:microsoft.com/office/officeart/2005/8/layout/cycle5"/>
    <dgm:cxn modelId="{C0CDCD02-DE2B-4B2B-B5FD-19C06387EB6E}" type="presParOf" srcId="{4204E6F4-D5DA-4E99-A3DB-74EB7290C937}" destId="{688ADC7B-0C00-4476-8BA5-5D88E0743A62}" srcOrd="7" destOrd="0" presId="urn:microsoft.com/office/officeart/2005/8/layout/cycle5"/>
    <dgm:cxn modelId="{E49E3450-F422-4DD0-BBB9-C516A9956073}" type="presParOf" srcId="{4204E6F4-D5DA-4E99-A3DB-74EB7290C937}" destId="{5A1B637C-8A86-429D-9389-9C895C757AF3}" srcOrd="8" destOrd="0" presId="urn:microsoft.com/office/officeart/2005/8/layout/cycle5"/>
    <dgm:cxn modelId="{65793163-52B7-42FA-9612-9C5884F215EC}" type="presParOf" srcId="{4204E6F4-D5DA-4E99-A3DB-74EB7290C937}" destId="{89B1664F-2527-41AB-A31B-7501D64A8E2C}" srcOrd="9" destOrd="0" presId="urn:microsoft.com/office/officeart/2005/8/layout/cycle5"/>
    <dgm:cxn modelId="{9822ABBE-1CC1-4DE3-8A60-940F6852038D}" type="presParOf" srcId="{4204E6F4-D5DA-4E99-A3DB-74EB7290C937}" destId="{D74AAA23-D470-4861-A468-DF849E0C0AC1}" srcOrd="10" destOrd="0" presId="urn:microsoft.com/office/officeart/2005/8/layout/cycle5"/>
    <dgm:cxn modelId="{E64965B9-42AA-416A-8D3A-D9EA60082663}" type="presParOf" srcId="{4204E6F4-D5DA-4E99-A3DB-74EB7290C937}" destId="{60288276-AFC0-4723-A8A7-EE755A8DE54C}" srcOrd="11" destOrd="0" presId="urn:microsoft.com/office/officeart/2005/8/layout/cycle5"/>
    <dgm:cxn modelId="{3D401877-6C16-4CF4-B57E-66471258E4C8}" type="presParOf" srcId="{4204E6F4-D5DA-4E99-A3DB-74EB7290C937}" destId="{F15DD2AA-254F-4C11-B30C-202A87DD99C5}" srcOrd="12" destOrd="0" presId="urn:microsoft.com/office/officeart/2005/8/layout/cycle5"/>
    <dgm:cxn modelId="{2375D676-19C1-41F1-81FB-8A97081AF70F}" type="presParOf" srcId="{4204E6F4-D5DA-4E99-A3DB-74EB7290C937}" destId="{C97D84E3-1C3D-4FC5-8EB7-E12B2A92DA9D}" srcOrd="13" destOrd="0" presId="urn:microsoft.com/office/officeart/2005/8/layout/cycle5"/>
    <dgm:cxn modelId="{056E4DEC-F2DF-4C5C-B49E-4ECCBC77206E}" type="presParOf" srcId="{4204E6F4-D5DA-4E99-A3DB-74EB7290C937}" destId="{01FB0B17-63A1-4632-8C17-CB0307E9FA4E}" srcOrd="14" destOrd="0" presId="urn:microsoft.com/office/officeart/2005/8/layout/cycle5"/>
    <dgm:cxn modelId="{DA0E6333-1A05-47C0-8549-AFF7F07C4BF6}" type="presParOf" srcId="{4204E6F4-D5DA-4E99-A3DB-74EB7290C937}" destId="{3AC3AE7D-77CD-450D-A631-79FC5B2483C1}" srcOrd="15" destOrd="0" presId="urn:microsoft.com/office/officeart/2005/8/layout/cycle5"/>
    <dgm:cxn modelId="{1CE0E28B-2D76-46ED-B1E8-48A3FF9372D1}" type="presParOf" srcId="{4204E6F4-D5DA-4E99-A3DB-74EB7290C937}" destId="{F921D59B-974A-4717-ABF7-24110999251B}" srcOrd="16" destOrd="0" presId="urn:microsoft.com/office/officeart/2005/8/layout/cycle5"/>
    <dgm:cxn modelId="{30C6583B-6D94-49E6-A800-4EA6F6041385}"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55E1C229-E60D-46CA-A1BE-C2E4E99B1A1C}" type="presOf" srcId="{8D43FD0C-A41D-41D4-B0B3-3FD182D8FCBC}" destId="{3AC3AE7D-77CD-450D-A631-79FC5B2483C1}" srcOrd="0" destOrd="0" presId="urn:microsoft.com/office/officeart/2005/8/layout/cycle5"/>
    <dgm:cxn modelId="{805E76CA-C03B-4848-87A9-572E9623262F}" type="presOf" srcId="{6DDDE7F4-3359-4623-9844-13724DB2E64E}" destId="{DB434C10-9FDF-46FC-92E5-BE51376FEEDA}" srcOrd="0" destOrd="0" presId="urn:microsoft.com/office/officeart/2005/8/layout/cycle5"/>
    <dgm:cxn modelId="{7BF4B249-0F96-4859-BDC8-A31BFE3121E7}" type="presOf" srcId="{3788E604-37F9-4814-B8AE-757B2DBB24B2}" destId="{5A1B637C-8A86-429D-9389-9C895C757AF3}" srcOrd="0" destOrd="0" presId="urn:microsoft.com/office/officeart/2005/8/layout/cycle5"/>
    <dgm:cxn modelId="{2F73F298-B6FB-483C-880E-33A9BA68E0EC}" type="presOf" srcId="{59277291-3514-44B7-9A4F-E9558CAB78A3}" destId="{D8F89F8C-7907-45AA-8605-585D17A48120}" srcOrd="0" destOrd="0" presId="urn:microsoft.com/office/officeart/2005/8/layout/cycle5"/>
    <dgm:cxn modelId="{23DA99F1-1C9A-4E08-896A-4410891A8461}" type="presOf" srcId="{90A15130-42A1-49DF-9F55-C1329963FA37}" destId="{2A0AA8E5-37F0-48C6-B23C-7449C5597EAE}"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11669F69-16AA-4FC3-AA03-590B8BEFF080}" type="presOf" srcId="{40C24B2D-73B8-40D5-891C-0453C9F02B83}" destId="{01FB0B17-63A1-4632-8C17-CB0307E9FA4E}" srcOrd="0" destOrd="0" presId="urn:microsoft.com/office/officeart/2005/8/layout/cycle5"/>
    <dgm:cxn modelId="{2187ED5A-EBAB-4BA2-A0E9-176E1BA31028}" type="presOf" srcId="{22D37D79-8629-4E9E-93BE-E14EB53B4BC2}" destId="{267063D5-F672-4FE9-A4FB-0BD40869B1B3}" srcOrd="0" destOrd="0" presId="urn:microsoft.com/office/officeart/2005/8/layout/cycle5"/>
    <dgm:cxn modelId="{9D227D65-66C3-4F57-8B9F-28D58A156753}" type="presOf" srcId="{FF1D65A6-7DB5-4B29-86FE-66A40429EB2B}" destId="{26707DEF-C2A3-4F04-A445-14F8309FEEDD}" srcOrd="0" destOrd="0" presId="urn:microsoft.com/office/officeart/2005/8/layout/cycle5"/>
    <dgm:cxn modelId="{61EE4042-BA55-4316-9AD0-9DCB01094299}" type="presOf" srcId="{F458128F-3C42-4B4D-893A-0EB38D8F4B4F}" destId="{60288276-AFC0-4723-A8A7-EE755A8DE54C}"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96FB62FC-EE54-405C-B61E-4038405A3B3C}" type="presOf" srcId="{12F0A748-0D3F-46FB-87CA-9116F73561F1}" destId="{4FFE4E8A-8295-4C8D-A5C5-85BD884139AB}"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AD71DEFB-4758-4470-B8E3-135516955216}" type="presOf" srcId="{D2CF6EB4-2EF0-4633-858E-582EBC429BA0}" destId="{F15DD2AA-254F-4C11-B30C-202A87DD99C5}" srcOrd="0" destOrd="0" presId="urn:microsoft.com/office/officeart/2005/8/layout/cycle5"/>
    <dgm:cxn modelId="{474A7D2A-84C5-458D-9A59-647697037043}" type="presOf" srcId="{72EAF3F4-6225-40E9-A2B5-F8E633E39FCE}" destId="{4204E6F4-D5DA-4E99-A3DB-74EB7290C937}" srcOrd="0" destOrd="0" presId="urn:microsoft.com/office/officeart/2005/8/layout/cycle5"/>
    <dgm:cxn modelId="{E1EE3EF0-8F09-42E6-9A2F-ABE6FF9A75EF}" type="presOf" srcId="{55B83A3F-4590-4687-AD8F-7B15C1CB23D7}" destId="{89B1664F-2527-41AB-A31B-7501D64A8E2C}" srcOrd="0" destOrd="0" presId="urn:microsoft.com/office/officeart/2005/8/layout/cycle5"/>
    <dgm:cxn modelId="{83DA1401-B654-4A4F-81DF-33BFD74AA2C1}" type="presParOf" srcId="{4204E6F4-D5DA-4E99-A3DB-74EB7290C937}" destId="{D8F89F8C-7907-45AA-8605-585D17A48120}" srcOrd="0" destOrd="0" presId="urn:microsoft.com/office/officeart/2005/8/layout/cycle5"/>
    <dgm:cxn modelId="{A4459AE6-42BA-4907-877C-AD5F9C11D907}" type="presParOf" srcId="{4204E6F4-D5DA-4E99-A3DB-74EB7290C937}" destId="{7A985862-D1BB-434E-9AE5-D89F3C62D1BB}" srcOrd="1" destOrd="0" presId="urn:microsoft.com/office/officeart/2005/8/layout/cycle5"/>
    <dgm:cxn modelId="{10E34BED-1BDF-4863-A053-6809819030B5}" type="presParOf" srcId="{4204E6F4-D5DA-4E99-A3DB-74EB7290C937}" destId="{26707DEF-C2A3-4F04-A445-14F8309FEEDD}" srcOrd="2" destOrd="0" presId="urn:microsoft.com/office/officeart/2005/8/layout/cycle5"/>
    <dgm:cxn modelId="{9E70798F-8254-4236-9404-0CE1ECE76885}" type="presParOf" srcId="{4204E6F4-D5DA-4E99-A3DB-74EB7290C937}" destId="{2A0AA8E5-37F0-48C6-B23C-7449C5597EAE}" srcOrd="3" destOrd="0" presId="urn:microsoft.com/office/officeart/2005/8/layout/cycle5"/>
    <dgm:cxn modelId="{78BB3CF2-101D-4064-86AB-6B0EEB8B721C}" type="presParOf" srcId="{4204E6F4-D5DA-4E99-A3DB-74EB7290C937}" destId="{ECD051F6-8892-47FD-A8FE-15113512CB88}" srcOrd="4" destOrd="0" presId="urn:microsoft.com/office/officeart/2005/8/layout/cycle5"/>
    <dgm:cxn modelId="{EF93A3F5-ECDF-450C-8920-B8794FDF1E03}" type="presParOf" srcId="{4204E6F4-D5DA-4E99-A3DB-74EB7290C937}" destId="{4FFE4E8A-8295-4C8D-A5C5-85BD884139AB}" srcOrd="5" destOrd="0" presId="urn:microsoft.com/office/officeart/2005/8/layout/cycle5"/>
    <dgm:cxn modelId="{9B5C6BCC-120F-43DD-9989-49BD2DF4EAA2}" type="presParOf" srcId="{4204E6F4-D5DA-4E99-A3DB-74EB7290C937}" destId="{DB434C10-9FDF-46FC-92E5-BE51376FEEDA}" srcOrd="6" destOrd="0" presId="urn:microsoft.com/office/officeart/2005/8/layout/cycle5"/>
    <dgm:cxn modelId="{33EBCCF8-802A-4CAF-BA38-F06A444C7E04}" type="presParOf" srcId="{4204E6F4-D5DA-4E99-A3DB-74EB7290C937}" destId="{688ADC7B-0C00-4476-8BA5-5D88E0743A62}" srcOrd="7" destOrd="0" presId="urn:microsoft.com/office/officeart/2005/8/layout/cycle5"/>
    <dgm:cxn modelId="{631AB40A-D8E0-40DF-A5FA-C44BA4474A40}" type="presParOf" srcId="{4204E6F4-D5DA-4E99-A3DB-74EB7290C937}" destId="{5A1B637C-8A86-429D-9389-9C895C757AF3}" srcOrd="8" destOrd="0" presId="urn:microsoft.com/office/officeart/2005/8/layout/cycle5"/>
    <dgm:cxn modelId="{7DE9C624-16D5-450D-B75B-965AC6BDABBB}" type="presParOf" srcId="{4204E6F4-D5DA-4E99-A3DB-74EB7290C937}" destId="{89B1664F-2527-41AB-A31B-7501D64A8E2C}" srcOrd="9" destOrd="0" presId="urn:microsoft.com/office/officeart/2005/8/layout/cycle5"/>
    <dgm:cxn modelId="{FE6DB485-4267-4DCF-AF2F-E5C970888E32}" type="presParOf" srcId="{4204E6F4-D5DA-4E99-A3DB-74EB7290C937}" destId="{D74AAA23-D470-4861-A468-DF849E0C0AC1}" srcOrd="10" destOrd="0" presId="urn:microsoft.com/office/officeart/2005/8/layout/cycle5"/>
    <dgm:cxn modelId="{BEBF0208-E790-4978-8A28-BA89BA9A6CD1}" type="presParOf" srcId="{4204E6F4-D5DA-4E99-A3DB-74EB7290C937}" destId="{60288276-AFC0-4723-A8A7-EE755A8DE54C}" srcOrd="11" destOrd="0" presId="urn:microsoft.com/office/officeart/2005/8/layout/cycle5"/>
    <dgm:cxn modelId="{E379EF37-8E86-46D9-BB1A-8C82B343776D}" type="presParOf" srcId="{4204E6F4-D5DA-4E99-A3DB-74EB7290C937}" destId="{F15DD2AA-254F-4C11-B30C-202A87DD99C5}" srcOrd="12" destOrd="0" presId="urn:microsoft.com/office/officeart/2005/8/layout/cycle5"/>
    <dgm:cxn modelId="{7DB64917-E1A1-4105-ACAC-FB590A680BDA}" type="presParOf" srcId="{4204E6F4-D5DA-4E99-A3DB-74EB7290C937}" destId="{C97D84E3-1C3D-4FC5-8EB7-E12B2A92DA9D}" srcOrd="13" destOrd="0" presId="urn:microsoft.com/office/officeart/2005/8/layout/cycle5"/>
    <dgm:cxn modelId="{94966CB4-4522-4CEC-B760-8DC010629733}" type="presParOf" srcId="{4204E6F4-D5DA-4E99-A3DB-74EB7290C937}" destId="{01FB0B17-63A1-4632-8C17-CB0307E9FA4E}" srcOrd="14" destOrd="0" presId="urn:microsoft.com/office/officeart/2005/8/layout/cycle5"/>
    <dgm:cxn modelId="{70CEEE94-38A7-4304-BAE4-29C2BEDA4BAE}" type="presParOf" srcId="{4204E6F4-D5DA-4E99-A3DB-74EB7290C937}" destId="{3AC3AE7D-77CD-450D-A631-79FC5B2483C1}" srcOrd="15" destOrd="0" presId="urn:microsoft.com/office/officeart/2005/8/layout/cycle5"/>
    <dgm:cxn modelId="{3F42E752-5C9E-47AE-A68C-0E10F3E9E001}" type="presParOf" srcId="{4204E6F4-D5DA-4E99-A3DB-74EB7290C937}" destId="{F921D59B-974A-4717-ABF7-24110999251B}" srcOrd="16" destOrd="0" presId="urn:microsoft.com/office/officeart/2005/8/layout/cycle5"/>
    <dgm:cxn modelId="{0998F0BC-731B-437F-81DB-CB7295ECD277}"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27537077-265B-42B3-AF08-A1218583D126}" type="presOf" srcId="{8D43FD0C-A41D-41D4-B0B3-3FD182D8FCBC}" destId="{3AC3AE7D-77CD-450D-A631-79FC5B2483C1}"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FC9FF69E-FA7D-49CC-8532-A055FFD31849}" type="presOf" srcId="{72EAF3F4-6225-40E9-A2B5-F8E633E39FCE}" destId="{4204E6F4-D5DA-4E99-A3DB-74EB7290C937}" srcOrd="0" destOrd="0" presId="urn:microsoft.com/office/officeart/2005/8/layout/cycle5"/>
    <dgm:cxn modelId="{6C5C5C57-8206-4448-BB10-C8F603661933}" type="presOf" srcId="{40C24B2D-73B8-40D5-891C-0453C9F02B83}" destId="{01FB0B17-63A1-4632-8C17-CB0307E9FA4E}" srcOrd="0" destOrd="0" presId="urn:microsoft.com/office/officeart/2005/8/layout/cycle5"/>
    <dgm:cxn modelId="{16E4838A-B9C0-44E8-9ADE-565396AB072D}" type="presOf" srcId="{22D37D79-8629-4E9E-93BE-E14EB53B4BC2}" destId="{267063D5-F672-4FE9-A4FB-0BD40869B1B3}" srcOrd="0" destOrd="0" presId="urn:microsoft.com/office/officeart/2005/8/layout/cycle5"/>
    <dgm:cxn modelId="{97EE1E6F-E360-474C-A569-926770363610}" type="presOf" srcId="{90A15130-42A1-49DF-9F55-C1329963FA37}" destId="{2A0AA8E5-37F0-48C6-B23C-7449C5597EAE}" srcOrd="0" destOrd="0" presId="urn:microsoft.com/office/officeart/2005/8/layout/cycle5"/>
    <dgm:cxn modelId="{233EF3BA-0C7A-46AE-9163-BE6D88B27A07}" type="presOf" srcId="{59277291-3514-44B7-9A4F-E9558CAB78A3}" destId="{D8F89F8C-7907-45AA-8605-585D17A48120}" srcOrd="0" destOrd="0" presId="urn:microsoft.com/office/officeart/2005/8/layout/cycle5"/>
    <dgm:cxn modelId="{D3C63BD2-7F7E-4ECE-831F-1DB9C04A979E}" type="presOf" srcId="{D2CF6EB4-2EF0-4633-858E-582EBC429BA0}" destId="{F15DD2AA-254F-4C11-B30C-202A87DD99C5}"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8165C88D-D59E-4BC0-B5E3-5A570A03FEE9}" type="presOf" srcId="{F458128F-3C42-4B4D-893A-0EB38D8F4B4F}" destId="{60288276-AFC0-4723-A8A7-EE755A8DE54C}" srcOrd="0" destOrd="0" presId="urn:microsoft.com/office/officeart/2005/8/layout/cycle5"/>
    <dgm:cxn modelId="{267357FD-19B4-4960-8BD8-2CDE47FBE4F5}" type="presOf" srcId="{12F0A748-0D3F-46FB-87CA-9116F73561F1}" destId="{4FFE4E8A-8295-4C8D-A5C5-85BD884139AB}" srcOrd="0" destOrd="0" presId="urn:microsoft.com/office/officeart/2005/8/layout/cycle5"/>
    <dgm:cxn modelId="{F3DDB51C-CAB1-45CB-BC01-E710562E1C29}" type="presOf" srcId="{FF1D65A6-7DB5-4B29-86FE-66A40429EB2B}" destId="{26707DEF-C2A3-4F04-A445-14F8309FEEDD}" srcOrd="0" destOrd="0" presId="urn:microsoft.com/office/officeart/2005/8/layout/cycle5"/>
    <dgm:cxn modelId="{967647FB-06A1-40CC-9E6C-773BF5BBFD62}" type="presOf" srcId="{6DDDE7F4-3359-4623-9844-13724DB2E64E}" destId="{DB434C10-9FDF-46FC-92E5-BE51376FEEDA}" srcOrd="0" destOrd="0" presId="urn:microsoft.com/office/officeart/2005/8/layout/cycle5"/>
    <dgm:cxn modelId="{73780A65-1F7F-405D-840C-42DADCFFAD9B}" type="presOf" srcId="{3788E604-37F9-4814-B8AE-757B2DBB24B2}" destId="{5A1B637C-8A86-429D-9389-9C895C757AF3}"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89A3AD5E-1DEC-4879-A29E-1B347EED1FE0}" srcId="{72EAF3F4-6225-40E9-A2B5-F8E633E39FCE}" destId="{55B83A3F-4590-4687-AD8F-7B15C1CB23D7}" srcOrd="3" destOrd="0" parTransId="{B2C5EA57-B756-414C-B594-1DE0E1841BAA}" sibTransId="{F458128F-3C42-4B4D-893A-0EB38D8F4B4F}"/>
    <dgm:cxn modelId="{2CCCC3DC-26EC-4BB7-8281-A4CC5E7772AF}" type="presOf" srcId="{55B83A3F-4590-4687-AD8F-7B15C1CB23D7}" destId="{89B1664F-2527-41AB-A31B-7501D64A8E2C}" srcOrd="0" destOrd="0" presId="urn:microsoft.com/office/officeart/2005/8/layout/cycle5"/>
    <dgm:cxn modelId="{3FA5D373-DDAA-47A6-ABDC-65F34669144E}" type="presParOf" srcId="{4204E6F4-D5DA-4E99-A3DB-74EB7290C937}" destId="{D8F89F8C-7907-45AA-8605-585D17A48120}" srcOrd="0" destOrd="0" presId="urn:microsoft.com/office/officeart/2005/8/layout/cycle5"/>
    <dgm:cxn modelId="{76505849-DD5B-4AB8-9A29-C34F8231B49A}" type="presParOf" srcId="{4204E6F4-D5DA-4E99-A3DB-74EB7290C937}" destId="{7A985862-D1BB-434E-9AE5-D89F3C62D1BB}" srcOrd="1" destOrd="0" presId="urn:microsoft.com/office/officeart/2005/8/layout/cycle5"/>
    <dgm:cxn modelId="{D7F02657-8B03-4CA9-A451-BA939499999A}" type="presParOf" srcId="{4204E6F4-D5DA-4E99-A3DB-74EB7290C937}" destId="{26707DEF-C2A3-4F04-A445-14F8309FEEDD}" srcOrd="2" destOrd="0" presId="urn:microsoft.com/office/officeart/2005/8/layout/cycle5"/>
    <dgm:cxn modelId="{88ADD59A-CCBC-4F07-B322-3BC849E9F312}" type="presParOf" srcId="{4204E6F4-D5DA-4E99-A3DB-74EB7290C937}" destId="{2A0AA8E5-37F0-48C6-B23C-7449C5597EAE}" srcOrd="3" destOrd="0" presId="urn:microsoft.com/office/officeart/2005/8/layout/cycle5"/>
    <dgm:cxn modelId="{9C3567AE-D6E9-4A60-B05F-2F97D1D786B8}" type="presParOf" srcId="{4204E6F4-D5DA-4E99-A3DB-74EB7290C937}" destId="{ECD051F6-8892-47FD-A8FE-15113512CB88}" srcOrd="4" destOrd="0" presId="urn:microsoft.com/office/officeart/2005/8/layout/cycle5"/>
    <dgm:cxn modelId="{9497D772-AB02-475B-B335-C1114400AB65}" type="presParOf" srcId="{4204E6F4-D5DA-4E99-A3DB-74EB7290C937}" destId="{4FFE4E8A-8295-4C8D-A5C5-85BD884139AB}" srcOrd="5" destOrd="0" presId="urn:microsoft.com/office/officeart/2005/8/layout/cycle5"/>
    <dgm:cxn modelId="{F249F0E2-AF8A-4AA1-B8FF-2AD93B0A5EA9}" type="presParOf" srcId="{4204E6F4-D5DA-4E99-A3DB-74EB7290C937}" destId="{DB434C10-9FDF-46FC-92E5-BE51376FEEDA}" srcOrd="6" destOrd="0" presId="urn:microsoft.com/office/officeart/2005/8/layout/cycle5"/>
    <dgm:cxn modelId="{397E3D72-2541-440A-A95C-E11CBA81B488}" type="presParOf" srcId="{4204E6F4-D5DA-4E99-A3DB-74EB7290C937}" destId="{688ADC7B-0C00-4476-8BA5-5D88E0743A62}" srcOrd="7" destOrd="0" presId="urn:microsoft.com/office/officeart/2005/8/layout/cycle5"/>
    <dgm:cxn modelId="{B64EF510-4EBB-4A6A-994C-C7910C119CAE}" type="presParOf" srcId="{4204E6F4-D5DA-4E99-A3DB-74EB7290C937}" destId="{5A1B637C-8A86-429D-9389-9C895C757AF3}" srcOrd="8" destOrd="0" presId="urn:microsoft.com/office/officeart/2005/8/layout/cycle5"/>
    <dgm:cxn modelId="{6E104BAA-3A2B-4421-B804-08AC86647968}" type="presParOf" srcId="{4204E6F4-D5DA-4E99-A3DB-74EB7290C937}" destId="{89B1664F-2527-41AB-A31B-7501D64A8E2C}" srcOrd="9" destOrd="0" presId="urn:microsoft.com/office/officeart/2005/8/layout/cycle5"/>
    <dgm:cxn modelId="{781D6CC7-F4B1-4BAB-9B6C-4133CC241F28}" type="presParOf" srcId="{4204E6F4-D5DA-4E99-A3DB-74EB7290C937}" destId="{D74AAA23-D470-4861-A468-DF849E0C0AC1}" srcOrd="10" destOrd="0" presId="urn:microsoft.com/office/officeart/2005/8/layout/cycle5"/>
    <dgm:cxn modelId="{EF4CCF00-4C0A-442F-85AD-6D84065293A6}" type="presParOf" srcId="{4204E6F4-D5DA-4E99-A3DB-74EB7290C937}" destId="{60288276-AFC0-4723-A8A7-EE755A8DE54C}" srcOrd="11" destOrd="0" presId="urn:microsoft.com/office/officeart/2005/8/layout/cycle5"/>
    <dgm:cxn modelId="{DF413329-A800-46AA-84E7-C5A703003C49}" type="presParOf" srcId="{4204E6F4-D5DA-4E99-A3DB-74EB7290C937}" destId="{F15DD2AA-254F-4C11-B30C-202A87DD99C5}" srcOrd="12" destOrd="0" presId="urn:microsoft.com/office/officeart/2005/8/layout/cycle5"/>
    <dgm:cxn modelId="{BA1036FA-9D8F-41B4-BA9A-37966EE68B00}" type="presParOf" srcId="{4204E6F4-D5DA-4E99-A3DB-74EB7290C937}" destId="{C97D84E3-1C3D-4FC5-8EB7-E12B2A92DA9D}" srcOrd="13" destOrd="0" presId="urn:microsoft.com/office/officeart/2005/8/layout/cycle5"/>
    <dgm:cxn modelId="{1C1CCDC0-B06D-45A2-82ED-FCE38C883CC1}" type="presParOf" srcId="{4204E6F4-D5DA-4E99-A3DB-74EB7290C937}" destId="{01FB0B17-63A1-4632-8C17-CB0307E9FA4E}" srcOrd="14" destOrd="0" presId="urn:microsoft.com/office/officeart/2005/8/layout/cycle5"/>
    <dgm:cxn modelId="{190B25DC-617C-43C8-8220-8BE97BD17A29}" type="presParOf" srcId="{4204E6F4-D5DA-4E99-A3DB-74EB7290C937}" destId="{3AC3AE7D-77CD-450D-A631-79FC5B2483C1}" srcOrd="15" destOrd="0" presId="urn:microsoft.com/office/officeart/2005/8/layout/cycle5"/>
    <dgm:cxn modelId="{2A95C79F-CB11-4F46-9B6F-7C4CE0FD1E1F}" type="presParOf" srcId="{4204E6F4-D5DA-4E99-A3DB-74EB7290C937}" destId="{F921D59B-974A-4717-ABF7-24110999251B}" srcOrd="16" destOrd="0" presId="urn:microsoft.com/office/officeart/2005/8/layout/cycle5"/>
    <dgm:cxn modelId="{27D092BC-2FA5-416B-947B-4019C7B3BECF}"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3527463" y="240123"/>
          <a:ext cx="1282385" cy="470805"/>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Conceptualisation</a:t>
          </a:r>
          <a:endParaRPr lang="en-ZA" sz="1200" b="1" kern="1200" dirty="0">
            <a:latin typeface="Arial Narrow" pitchFamily="34" charset="0"/>
          </a:endParaRPr>
        </a:p>
      </dsp:txBody>
      <dsp:txXfrm>
        <a:off x="3550446" y="263106"/>
        <a:ext cx="1236419" cy="424839"/>
      </dsp:txXfrm>
    </dsp:sp>
    <dsp:sp modelId="{26707DEF-C2A3-4F04-A445-14F8309FEEDD}">
      <dsp:nvSpPr>
        <dsp:cNvPr id="0" name=""/>
        <dsp:cNvSpPr/>
      </dsp:nvSpPr>
      <dsp:spPr>
        <a:xfrm>
          <a:off x="1931788" y="316582"/>
          <a:ext cx="3730960" cy="3730960"/>
        </a:xfrm>
        <a:custGeom>
          <a:avLst/>
          <a:gdLst/>
          <a:ahLst/>
          <a:cxnLst/>
          <a:rect l="0" t="0" r="0" b="0"/>
          <a:pathLst>
            <a:path>
              <a:moveTo>
                <a:pt x="3103924" y="470391"/>
              </a:moveTo>
              <a:arcTo wR="1865480" hR="1865480" stAng="18695760" swAng="163756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5051605" y="1781807"/>
          <a:ext cx="1217562" cy="310512"/>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Data</a:t>
          </a:r>
          <a:r>
            <a:rPr lang="en-ZA" sz="1200" kern="1200" dirty="0" smtClean="0"/>
            <a:t> </a:t>
          </a:r>
          <a:r>
            <a:rPr lang="en-ZA" sz="1200" b="1" kern="1200" dirty="0" smtClean="0">
              <a:latin typeface="Arial Narrow" pitchFamily="34" charset="0"/>
            </a:rPr>
            <a:t>Collection</a:t>
          </a:r>
          <a:endParaRPr lang="en-ZA" sz="1200" b="1" kern="1200" dirty="0">
            <a:latin typeface="Arial Narrow" pitchFamily="34" charset="0"/>
          </a:endParaRPr>
        </a:p>
      </dsp:txBody>
      <dsp:txXfrm>
        <a:off x="5066763" y="1796965"/>
        <a:ext cx="1187246" cy="280196"/>
      </dsp:txXfrm>
    </dsp:sp>
    <dsp:sp modelId="{4FFE4E8A-8295-4C8D-A5C5-85BD884139AB}">
      <dsp:nvSpPr>
        <dsp:cNvPr id="0" name=""/>
        <dsp:cNvSpPr/>
      </dsp:nvSpPr>
      <dsp:spPr>
        <a:xfrm>
          <a:off x="2007020" y="-214061"/>
          <a:ext cx="3730960" cy="3730960"/>
        </a:xfrm>
        <a:custGeom>
          <a:avLst/>
          <a:gdLst/>
          <a:ahLst/>
          <a:cxnLst/>
          <a:rect l="0" t="0" r="0" b="0"/>
          <a:pathLst>
            <a:path>
              <a:moveTo>
                <a:pt x="3673581" y="2324593"/>
              </a:moveTo>
              <a:arcTo wR="1865480" hR="1865480" stAng="854847" swAng="103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5051606" y="2182910"/>
          <a:ext cx="1217562" cy="330685"/>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Data Analysis</a:t>
          </a:r>
          <a:endParaRPr lang="en-ZA" sz="1200" b="1" kern="1200" dirty="0">
            <a:latin typeface="Arial Narrow" pitchFamily="34" charset="0"/>
          </a:endParaRPr>
        </a:p>
      </dsp:txBody>
      <dsp:txXfrm>
        <a:off x="5067749" y="2199053"/>
        <a:ext cx="1185276" cy="298399"/>
      </dsp:txXfrm>
    </dsp:sp>
    <dsp:sp modelId="{5A1B637C-8A86-429D-9389-9C895C757AF3}">
      <dsp:nvSpPr>
        <dsp:cNvPr id="0" name=""/>
        <dsp:cNvSpPr/>
      </dsp:nvSpPr>
      <dsp:spPr>
        <a:xfrm>
          <a:off x="1988959" y="115654"/>
          <a:ext cx="3730960" cy="3730960"/>
        </a:xfrm>
        <a:custGeom>
          <a:avLst/>
          <a:gdLst/>
          <a:ahLst/>
          <a:cxnLst/>
          <a:rect l="0" t="0" r="0" b="0"/>
          <a:pathLst>
            <a:path>
              <a:moveTo>
                <a:pt x="3544358" y="2678735"/>
              </a:moveTo>
              <a:arcTo wR="1865480" hR="1865480" stAng="1550743" swAng="174880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3447216" y="3529134"/>
          <a:ext cx="1217562" cy="470797"/>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Findings</a:t>
          </a:r>
          <a:endParaRPr lang="en-ZA" sz="1200" b="1" kern="1200" dirty="0">
            <a:latin typeface="Arial Narrow" pitchFamily="34" charset="0"/>
          </a:endParaRPr>
        </a:p>
      </dsp:txBody>
      <dsp:txXfrm>
        <a:off x="3470198" y="3552116"/>
        <a:ext cx="1171598" cy="424833"/>
      </dsp:txXfrm>
    </dsp:sp>
    <dsp:sp modelId="{60288276-AFC0-4723-A8A7-EE755A8DE54C}">
      <dsp:nvSpPr>
        <dsp:cNvPr id="0" name=""/>
        <dsp:cNvSpPr/>
      </dsp:nvSpPr>
      <dsp:spPr>
        <a:xfrm>
          <a:off x="2568527" y="160654"/>
          <a:ext cx="3730960" cy="3730960"/>
        </a:xfrm>
        <a:custGeom>
          <a:avLst/>
          <a:gdLst/>
          <a:ahLst/>
          <a:cxnLst/>
          <a:rect l="0" t="0" r="0" b="0"/>
          <a:pathLst>
            <a:path>
              <a:moveTo>
                <a:pt x="655828" y="3285606"/>
              </a:moveTo>
              <a:arcTo wR="1865480" hR="1865480" stAng="7825446" swAng="158995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2003256" y="2165332"/>
          <a:ext cx="1217562" cy="330677"/>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Engagement</a:t>
          </a:r>
          <a:endParaRPr lang="en-ZA" sz="1200" b="1" kern="1200" dirty="0">
            <a:latin typeface="Arial Narrow" pitchFamily="34" charset="0"/>
          </a:endParaRPr>
        </a:p>
      </dsp:txBody>
      <dsp:txXfrm>
        <a:off x="2019398" y="2181474"/>
        <a:ext cx="1185278" cy="298393"/>
      </dsp:txXfrm>
    </dsp:sp>
    <dsp:sp modelId="{01FB0B17-63A1-4632-8C17-CB0307E9FA4E}">
      <dsp:nvSpPr>
        <dsp:cNvPr id="0" name=""/>
        <dsp:cNvSpPr/>
      </dsp:nvSpPr>
      <dsp:spPr>
        <a:xfrm>
          <a:off x="2480212" y="-393091"/>
          <a:ext cx="3730960" cy="3730960"/>
        </a:xfrm>
        <a:custGeom>
          <a:avLst/>
          <a:gdLst/>
          <a:ahLst/>
          <a:cxnLst/>
          <a:rect l="0" t="0" r="0" b="0"/>
          <a:pathLst>
            <a:path>
              <a:moveTo>
                <a:pt x="127162" y="2542436"/>
              </a:moveTo>
              <a:arcTo wR="1865480" hR="1865480" stAng="9523349" swAng="9504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2003254" y="1754154"/>
          <a:ext cx="1217562" cy="330669"/>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Translation</a:t>
          </a:r>
          <a:endParaRPr lang="en-ZA" sz="1200" b="1" kern="1200" dirty="0">
            <a:latin typeface="Arial Narrow" pitchFamily="34" charset="0"/>
          </a:endParaRPr>
        </a:p>
      </dsp:txBody>
      <dsp:txXfrm>
        <a:off x="2019396" y="1770296"/>
        <a:ext cx="1185278" cy="298385"/>
      </dsp:txXfrm>
    </dsp:sp>
    <dsp:sp modelId="{267063D5-F672-4FE9-A4FB-0BD40869B1B3}">
      <dsp:nvSpPr>
        <dsp:cNvPr id="0" name=""/>
        <dsp:cNvSpPr/>
      </dsp:nvSpPr>
      <dsp:spPr>
        <a:xfrm>
          <a:off x="2610339" y="314875"/>
          <a:ext cx="3730960" cy="3730960"/>
        </a:xfrm>
        <a:custGeom>
          <a:avLst/>
          <a:gdLst/>
          <a:ahLst/>
          <a:cxnLst/>
          <a:rect l="0" t="0" r="0" b="0"/>
          <a:pathLst>
            <a:path>
              <a:moveTo>
                <a:pt x="138354" y="1160460"/>
              </a:moveTo>
              <a:arcTo wR="1865480" hR="1865480" stAng="12132330" swAng="1694428"/>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89DBE3-3851-4E2A-9A55-01E431F6E51A}" type="datetimeFigureOut">
              <a:rPr lang="en-ZA" smtClean="0"/>
              <a:t>2011/11/10</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751A44-2927-4A1B-96DE-EC123982C5DC}" type="slidenum">
              <a:rPr lang="en-ZA" smtClean="0"/>
              <a:t>‹#›</a:t>
            </a:fld>
            <a:endParaRPr lang="en-ZA"/>
          </a:p>
        </p:txBody>
      </p:sp>
    </p:spTree>
    <p:extLst>
      <p:ext uri="{BB962C8B-B14F-4D97-AF65-F5344CB8AC3E}">
        <p14:creationId xmlns:p14="http://schemas.microsoft.com/office/powerpoint/2010/main" val="427457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oerafrica.org/"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www.oerafrica.org/healthoer/"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eighty20.co.za/fp"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memeburn.com/author/hiltontarrant/"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reuters.com/article/2011/10/05/us-india-tablet-idUSTRE7940YV20111005"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visionofhumanity.org/gpi-data/#/2011/gini/"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www.aca2k.org/attachments/299_Prabhala%20--%20Income%20&amp;%20Affordability%20of%20Learning%20Materials.pdf"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academics.georgiasouthern.edu/ijsotl/v3n1/invited_essays/_Scott/index.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hsrcpress.ac.za/product.php?productid=2286&amp;cat=0&amp;page=1&amp;featured"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depts.washington.edu/gs630/Spring/Boyer.pdf"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en.wikipedia.org/wiki/Ernest_Boyer"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12800"/>
            <a:ext cx="5345112" cy="4008438"/>
          </a:xfrm>
          <a:solidFill>
            <a:srgbClr val="4F81BD"/>
          </a:solidFill>
          <a:ln w="25402">
            <a:solidFill>
              <a:srgbClr val="385D8A"/>
            </a:solidFill>
            <a:prstDash val="solid"/>
          </a:ln>
        </p:spPr>
      </p:sp>
      <p:sp>
        <p:nvSpPr>
          <p:cNvPr id="3" name="Notes Placeholder 2"/>
          <p:cNvSpPr txBox="1">
            <a:spLocks noGrp="1"/>
          </p:cNvSpPr>
          <p:nvPr>
            <p:ph type="body" sz="quarter" idx="1"/>
          </p:nvPr>
        </p:nvSpPr>
        <p:spPr>
          <a:xfrm>
            <a:off x="755998" y="5078522"/>
            <a:ext cx="6047640" cy="4811399"/>
          </a:xfrm>
        </p:spPr>
        <p:txBody>
          <a:bodyPr/>
          <a:lstStyle/>
          <a:p>
            <a:endParaRPr lang="en-Z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kern="1200" dirty="0" smtClean="0">
                <a:solidFill>
                  <a:schemeClr val="tx1"/>
                </a:solidFill>
                <a:effectLst/>
                <a:latin typeface="+mn-lt"/>
                <a:ea typeface="+mn-ea"/>
                <a:cs typeface="+mn-cs"/>
              </a:rPr>
              <a:t>OER Africa (</a:t>
            </a:r>
            <a:r>
              <a:rPr lang="en-ZA" sz="1200" b="0" i="0" u="sng" kern="1200" dirty="0" smtClean="0">
                <a:solidFill>
                  <a:schemeClr val="tx1"/>
                </a:solidFill>
                <a:effectLst/>
                <a:latin typeface="+mn-lt"/>
                <a:ea typeface="+mn-ea"/>
                <a:cs typeface="+mn-cs"/>
                <a:hlinkClick r:id="rId3"/>
              </a:rPr>
              <a:t>www.oerafrica.org</a:t>
            </a:r>
            <a:r>
              <a:rPr lang="en-ZA" sz="1200" b="0" i="0" kern="1200" dirty="0" smtClean="0">
                <a:solidFill>
                  <a:schemeClr val="tx1"/>
                </a:solidFill>
                <a:effectLst/>
                <a:latin typeface="+mn-lt"/>
                <a:ea typeface="+mn-ea"/>
                <a:cs typeface="+mn-cs"/>
              </a:rPr>
              <a:t>) was established in 2008, with funding from the William and Flora Hewlett Foundation, as a new initiative of the South African Institute for Distance Education (SAIDE). Its goal is to leverage African experts and expertise to harness the concept of open educational resources (OER) to benefit higher education systems, institutions, academics, and students on the Continent and around the world. The African Health OER Network (</a:t>
            </a:r>
            <a:r>
              <a:rPr lang="en-ZA" sz="1200" b="0" i="0" u="sng" kern="1200" dirty="0" smtClean="0">
                <a:solidFill>
                  <a:schemeClr val="tx1"/>
                </a:solidFill>
                <a:effectLst/>
                <a:latin typeface="+mn-lt"/>
                <a:ea typeface="+mn-ea"/>
                <a:cs typeface="+mn-cs"/>
                <a:hlinkClick r:id="rId4"/>
              </a:rPr>
              <a:t>www.oerafrica.org/healthoer/</a:t>
            </a:r>
            <a:r>
              <a:rPr lang="en-ZA" sz="1200" b="0" i="0" kern="1200" dirty="0" smtClean="0">
                <a:solidFill>
                  <a:schemeClr val="tx1"/>
                </a:solidFill>
                <a:effectLst/>
                <a:latin typeface="+mn-lt"/>
                <a:ea typeface="+mn-ea"/>
                <a:cs typeface="+mn-cs"/>
              </a:rPr>
              <a:t>) was launched in 2009 in conjunction with a consortium of African medical schools and the University of Michigan in order to facilitate the creation and sharing of educational resources in the health sciences - both on the Continent and globally. The Network is collaborating with a large number of institutions around the world.</a:t>
            </a:r>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20</a:t>
            </a:fld>
            <a:endParaRPr lang="en-ZA"/>
          </a:p>
        </p:txBody>
      </p:sp>
    </p:spTree>
    <p:extLst>
      <p:ext uri="{BB962C8B-B14F-4D97-AF65-F5344CB8AC3E}">
        <p14:creationId xmlns:p14="http://schemas.microsoft.com/office/powerpoint/2010/main" val="3961443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http://www.oerafrica.org/FTPFolder/Website%20Materials/Health/case_studies/2011.05%20Knust_Low_Res.pdf</a:t>
            </a:r>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23</a:t>
            </a:fld>
            <a:endParaRPr lang="en-ZA"/>
          </a:p>
        </p:txBody>
      </p:sp>
    </p:spTree>
    <p:extLst>
      <p:ext uri="{BB962C8B-B14F-4D97-AF65-F5344CB8AC3E}">
        <p14:creationId xmlns:p14="http://schemas.microsoft.com/office/powerpoint/2010/main" val="1232098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kern="1200" dirty="0" smtClean="0">
                <a:solidFill>
                  <a:schemeClr val="tx1"/>
                </a:solidFill>
                <a:effectLst/>
                <a:latin typeface="+mn-lt"/>
                <a:ea typeface="+mn-ea"/>
                <a:cs typeface="+mn-cs"/>
              </a:rPr>
              <a:t>Flat World Knowledge was created to address dissatisfaction with traditional textbooks. We kept what works - peer-review, expert authors, editorial development, and teaching supplements. We fixed what doesn’t.</a:t>
            </a:r>
          </a:p>
          <a:p>
            <a:r>
              <a:rPr lang="en-ZA" sz="1200" b="0" i="0" kern="1200" dirty="0" smtClean="0">
                <a:solidFill>
                  <a:schemeClr val="tx1"/>
                </a:solidFill>
                <a:effectLst/>
                <a:latin typeface="+mn-lt"/>
                <a:ea typeface="+mn-ea"/>
                <a:cs typeface="+mn-cs"/>
              </a:rPr>
              <a:t>The average cost of textbooks per year for students is often upwards of $950, and prices only continue to increase. Our books are free online, with affordable offline options also available. Students are able to select the format and price they want. We offer print-it-yourself copies, black-and-white and full-</a:t>
            </a:r>
            <a:r>
              <a:rPr lang="en-ZA" sz="1200" b="0" i="0" kern="1200" dirty="0" err="1" smtClean="0">
                <a:solidFill>
                  <a:schemeClr val="tx1"/>
                </a:solidFill>
                <a:effectLst/>
                <a:latin typeface="+mn-lt"/>
                <a:ea typeface="+mn-ea"/>
                <a:cs typeface="+mn-cs"/>
              </a:rPr>
              <a:t>color</a:t>
            </a:r>
            <a:r>
              <a:rPr lang="en-ZA" sz="1200" b="0" i="0" kern="1200" dirty="0" smtClean="0">
                <a:solidFill>
                  <a:schemeClr val="tx1"/>
                </a:solidFill>
                <a:effectLst/>
                <a:latin typeface="+mn-lt"/>
                <a:ea typeface="+mn-ea"/>
                <a:cs typeface="+mn-cs"/>
              </a:rPr>
              <a:t> soft cover editions, at a fraction of the cost of the average hardcover book.</a:t>
            </a:r>
          </a:p>
          <a:p>
            <a:r>
              <a:rPr lang="en-ZA" sz="1200" b="0" i="0" kern="1200" dirty="0" smtClean="0">
                <a:solidFill>
                  <a:schemeClr val="tx1"/>
                </a:solidFill>
                <a:effectLst/>
                <a:latin typeface="+mn-lt"/>
                <a:ea typeface="+mn-ea"/>
                <a:cs typeface="+mn-cs"/>
              </a:rPr>
              <a:t>Our books are open and customizable. You are able to modify them if you like, to fit your course.</a:t>
            </a:r>
          </a:p>
          <a:p>
            <a:r>
              <a:rPr lang="en-ZA" sz="1200" b="0" i="0" kern="1200" dirty="0" smtClean="0">
                <a:solidFill>
                  <a:schemeClr val="tx1"/>
                </a:solidFill>
                <a:effectLst/>
                <a:latin typeface="+mn-lt"/>
                <a:ea typeface="+mn-ea"/>
                <a:cs typeface="+mn-cs"/>
              </a:rPr>
              <a:t>New editions are on your terms. Flat World never forces you into a new edition.</a:t>
            </a:r>
          </a:p>
          <a:p>
            <a:endParaRPr lang="en-ZA" dirty="0" smtClean="0"/>
          </a:p>
          <a:p>
            <a:r>
              <a:rPr lang="en-ZA" dirty="0" smtClean="0"/>
              <a:t>What format options are available to </a:t>
            </a:r>
            <a:r>
              <a:rPr lang="en-ZA" dirty="0" err="1" smtClean="0"/>
              <a:t>students?</a:t>
            </a:r>
            <a:r>
              <a:rPr lang="en-ZA" dirty="0" err="1" smtClean="0">
                <a:effectLst/>
              </a:rPr>
              <a:t>Students</a:t>
            </a:r>
            <a:r>
              <a:rPr lang="en-ZA" dirty="0" smtClean="0">
                <a:effectLst/>
              </a:rPr>
              <a:t> can read free online as often as they like. If they prefer a printed book, we offer a variety of offline formats designed to suit nearly any personal preference and budget.</a:t>
            </a:r>
          </a:p>
          <a:p>
            <a:r>
              <a:rPr lang="en-ZA" b="1" dirty="0" smtClean="0">
                <a:effectLst/>
              </a:rPr>
              <a:t>Print it Yourself (PIY)</a:t>
            </a:r>
            <a:r>
              <a:rPr lang="en-ZA" dirty="0" smtClean="0">
                <a:effectLst/>
              </a:rPr>
              <a:t> PDFs can be downloaded to your students’ local hard drive and printed out.</a:t>
            </a:r>
          </a:p>
          <a:p>
            <a:r>
              <a:rPr lang="en-ZA" b="1" dirty="0" smtClean="0">
                <a:effectLst/>
              </a:rPr>
              <a:t>Black and </a:t>
            </a:r>
            <a:r>
              <a:rPr lang="en-ZA" b="1" dirty="0" err="1" smtClean="0">
                <a:effectLst/>
              </a:rPr>
              <a:t>White</a:t>
            </a:r>
            <a:r>
              <a:rPr lang="en-ZA" dirty="0" err="1" smtClean="0">
                <a:effectLst/>
              </a:rPr>
              <a:t>soft</a:t>
            </a:r>
            <a:r>
              <a:rPr lang="en-ZA" dirty="0" smtClean="0">
                <a:effectLst/>
              </a:rPr>
              <a:t> cover copies can be received within 4-10 business days, depending on the method of shipping the student chooses.</a:t>
            </a:r>
          </a:p>
          <a:p>
            <a:r>
              <a:rPr lang="en-ZA" b="1" dirty="0" smtClean="0">
                <a:effectLst/>
              </a:rPr>
              <a:t>Full </a:t>
            </a:r>
            <a:r>
              <a:rPr lang="en-ZA" b="1" dirty="0" err="1" smtClean="0">
                <a:effectLst/>
              </a:rPr>
              <a:t>Color</a:t>
            </a:r>
            <a:r>
              <a:rPr lang="en-ZA" dirty="0" smtClean="0">
                <a:effectLst/>
              </a:rPr>
              <a:t> soft cover copies can be received within 4-10 business days, depending on the method of shipping the student chooses.</a:t>
            </a:r>
          </a:p>
          <a:p>
            <a:r>
              <a:rPr lang="en-ZA" b="1" dirty="0" smtClean="0">
                <a:effectLst/>
              </a:rPr>
              <a:t>Individual PIY Chapters</a:t>
            </a:r>
            <a:r>
              <a:rPr lang="en-ZA" dirty="0" smtClean="0">
                <a:effectLst/>
              </a:rPr>
              <a:t> are also available, for a nominal per chapter fee.</a:t>
            </a:r>
          </a:p>
          <a:p>
            <a:r>
              <a:rPr lang="en-ZA" b="1" dirty="0" smtClean="0">
                <a:effectLst/>
              </a:rPr>
              <a:t>Audio Versions</a:t>
            </a:r>
            <a:r>
              <a:rPr lang="en-ZA" dirty="0" smtClean="0">
                <a:effectLst/>
              </a:rPr>
              <a:t> of the books are also available – ideal for the student on-the-go or aural learners.</a:t>
            </a:r>
          </a:p>
          <a:p>
            <a:r>
              <a:rPr lang="en-ZA" b="1" dirty="0" smtClean="0">
                <a:effectLst/>
              </a:rPr>
              <a:t>eBooks</a:t>
            </a:r>
            <a:r>
              <a:rPr lang="en-ZA" dirty="0" smtClean="0">
                <a:effectLst/>
              </a:rPr>
              <a:t> are available for those with e-Readers or e-Reader software (i.e. Amazon Kindle, Barnes and Noble nook, </a:t>
            </a:r>
            <a:r>
              <a:rPr lang="en-ZA" dirty="0" err="1" smtClean="0">
                <a:effectLst/>
              </a:rPr>
              <a:t>iPad</a:t>
            </a:r>
            <a:r>
              <a:rPr lang="en-ZA" dirty="0" smtClean="0">
                <a:effectLst/>
              </a:rPr>
              <a:t>, </a:t>
            </a:r>
            <a:r>
              <a:rPr lang="en-ZA" dirty="0" err="1" smtClean="0">
                <a:effectLst/>
              </a:rPr>
              <a:t>etc</a:t>
            </a:r>
            <a:r>
              <a:rPr lang="en-ZA" dirty="0" smtClean="0">
                <a:effectLst/>
              </a:rPr>
              <a:t>).</a:t>
            </a:r>
          </a:p>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27</a:t>
            </a:fld>
            <a:endParaRPr lang="en-ZA"/>
          </a:p>
        </p:txBody>
      </p:sp>
    </p:spTree>
    <p:extLst>
      <p:ext uri="{BB962C8B-B14F-4D97-AF65-F5344CB8AC3E}">
        <p14:creationId xmlns:p14="http://schemas.microsoft.com/office/powerpoint/2010/main" val="2812479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7 million students internationally, canvas on right University of Cape Town students during Open Access Week October 2011</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28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New modes of research and new types of research groupings</a:t>
            </a:r>
          </a:p>
          <a:p>
            <a:r>
              <a:rPr lang="en-ZA" dirty="0" smtClean="0"/>
              <a:t>The University in Development,</a:t>
            </a:r>
            <a:r>
              <a:rPr lang="en-ZA" baseline="0" dirty="0" smtClean="0"/>
              <a:t> Case studies in use Oriented Research Dave Copper HSRC Press 2011	`</a:t>
            </a:r>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t>33</a:t>
            </a:fld>
            <a:endParaRPr lang="en-ZA"/>
          </a:p>
        </p:txBody>
      </p:sp>
    </p:spTree>
    <p:extLst>
      <p:ext uri="{BB962C8B-B14F-4D97-AF65-F5344CB8AC3E}">
        <p14:creationId xmlns:p14="http://schemas.microsoft.com/office/powerpoint/2010/main" val="5019660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More adults in SA have cell phones than flush toilets (According to </a:t>
            </a:r>
            <a:r>
              <a:rPr lang="en-ZA" dirty="0" smtClean="0">
                <a:hlinkClick r:id="rId3"/>
              </a:rPr>
              <a:t>AMPS2010</a:t>
            </a:r>
            <a:r>
              <a:rPr lang="en-ZA" dirty="0" smtClean="0"/>
              <a:t> 25.1 million adults (15+) personally own, rent or have use of a </a:t>
            </a:r>
            <a:r>
              <a:rPr lang="en-ZA" dirty="0" err="1" smtClean="0"/>
              <a:t>cellphone</a:t>
            </a:r>
            <a:r>
              <a:rPr lang="en-ZA" dirty="0" smtClean="0"/>
              <a:t>. 20.7 million have a flush toilet in the homes or on their properties.) </a:t>
            </a:r>
          </a:p>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36</a:t>
            </a:fld>
            <a:endParaRPr lang="en-ZA"/>
          </a:p>
        </p:txBody>
      </p:sp>
    </p:spTree>
    <p:extLst>
      <p:ext uri="{BB962C8B-B14F-4D97-AF65-F5344CB8AC3E}">
        <p14:creationId xmlns:p14="http://schemas.microsoft.com/office/powerpoint/2010/main" val="15234285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err="1" smtClean="0"/>
              <a:t>Jenni</a:t>
            </a:r>
            <a:r>
              <a:rPr lang="en-ZA" dirty="0" smtClean="0"/>
              <a:t> Parker 2011, </a:t>
            </a:r>
            <a:r>
              <a:rPr lang="en-ZA" sz="1200" b="0" i="0" u="none" strike="noStrike" kern="1200" baseline="0" dirty="0" smtClean="0">
                <a:solidFill>
                  <a:schemeClr val="tx1"/>
                </a:solidFill>
                <a:latin typeface="+mn-lt"/>
                <a:ea typeface="+mn-ea"/>
                <a:cs typeface="+mn-cs"/>
              </a:rPr>
              <a:t> MOBILE, LEARNING  TOOLKIT\</a:t>
            </a:r>
          </a:p>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The Mobility 2011 research project, conducted by World Wide </a:t>
            </a:r>
            <a:r>
              <a:rPr lang="en-ZA" sz="1200" kern="1200" dirty="0" err="1" smtClean="0">
                <a:solidFill>
                  <a:schemeClr val="tx1"/>
                </a:solidFill>
                <a:effectLst/>
                <a:latin typeface="+mn-lt"/>
                <a:ea typeface="+mn-ea"/>
                <a:cs typeface="+mn-cs"/>
              </a:rPr>
              <a:t>Worx</a:t>
            </a:r>
            <a:r>
              <a:rPr lang="en-ZA" sz="1200" kern="1200" dirty="0" smtClean="0">
                <a:solidFill>
                  <a:schemeClr val="tx1"/>
                </a:solidFill>
                <a:effectLst/>
                <a:latin typeface="+mn-lt"/>
                <a:ea typeface="+mn-ea"/>
                <a:cs typeface="+mn-cs"/>
              </a:rPr>
              <a:t> and backed by First National Bank, reveals that 39% of urban South Africans and 27% of rural users are now browsing the Internet on their phones. The study excludes “deep rural” users, and represents around 20-million South Africans aged 16 and above. This means that at least 6-million South Africans now have Internet access on their phones.</a:t>
            </a:r>
          </a:p>
          <a:p>
            <a:r>
              <a:rPr lang="en-ZA" sz="1200" kern="1200" dirty="0" smtClean="0">
                <a:solidFill>
                  <a:schemeClr val="tx1"/>
                </a:solidFill>
                <a:effectLst/>
                <a:latin typeface="+mn-lt"/>
                <a:ea typeface="+mn-ea"/>
                <a:cs typeface="+mn-cs"/>
              </a:rPr>
              <a:t>The most dramatic shift of all, however, is the arrival of e-mail in the rural user-base and its growth among urban users. There has been a substantial shift among the latter, with urban use rising from 10% in 2009 to 27% at the end of 2010. While the percentage growth among rural users is lower, the fact that it was almost non-existent a year before means the 12% penetration reported for 2010 indicates mobile e-mail becoming a mainstream tool across the population. </a:t>
            </a:r>
          </a:p>
          <a:p>
            <a:r>
              <a:rPr lang="en-ZA" sz="1200" kern="1200" dirty="0" smtClean="0">
                <a:solidFill>
                  <a:schemeClr val="tx1"/>
                </a:solidFill>
                <a:effectLst/>
                <a:latin typeface="+mn-lt"/>
                <a:ea typeface="+mn-ea"/>
                <a:cs typeface="+mn-cs"/>
              </a:rPr>
              <a:t> </a:t>
            </a:r>
          </a:p>
          <a:p>
            <a:r>
              <a:rPr lang="en-ZA" sz="1200" kern="1200" dirty="0" smtClean="0">
                <a:solidFill>
                  <a:schemeClr val="tx1"/>
                </a:solidFill>
                <a:effectLst/>
                <a:latin typeface="+mn-lt"/>
                <a:ea typeface="+mn-ea"/>
                <a:cs typeface="+mn-cs"/>
              </a:rPr>
              <a:t>While cameras, diaries and games continue to dominate the list of features used on phones, FM radio and music players have become part of a mobile “Big Five”. However, there is a significant difference in the features preferred by urban and rural phone users. Three quarters of urban respondents (75%) use their phone cameras, but little more than half of rural respondents (55%). Music players on the phone get the vote of 53% of urban users, versus 36% of rural users. Surprisingly, the gap is reversed when it comes to games on the phone: 54% of urban users enjoy these, compared to 65% of rural users</a:t>
            </a:r>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t>38</a:t>
            </a:fld>
            <a:endParaRPr lang="en-ZA"/>
          </a:p>
        </p:txBody>
      </p:sp>
    </p:spTree>
    <p:extLst>
      <p:ext uri="{BB962C8B-B14F-4D97-AF65-F5344CB8AC3E}">
        <p14:creationId xmlns:p14="http://schemas.microsoft.com/office/powerpoint/2010/main" val="42183778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Specific </a:t>
            </a:r>
            <a:r>
              <a:rPr lang="en-GB" sz="1200" kern="1200" dirty="0" smtClean="0">
                <a:solidFill>
                  <a:schemeClr val="tx1"/>
                </a:solidFill>
                <a:effectLst/>
                <a:latin typeface="+mn-lt"/>
                <a:ea typeface="+mn-ea"/>
                <a:cs typeface="+mn-cs"/>
              </a:rPr>
              <a:t>details of cell phone ownership and use by all South African students are not available. Research amongst school children research shows that 98-99% of high school learners across all school types owned a cell phone (Tustin, D, van </a:t>
            </a:r>
            <a:r>
              <a:rPr lang="en-GB" sz="1200" kern="1200" dirty="0" err="1" smtClean="0">
                <a:solidFill>
                  <a:schemeClr val="tx1"/>
                </a:solidFill>
                <a:effectLst/>
                <a:latin typeface="+mn-lt"/>
                <a:ea typeface="+mn-ea"/>
                <a:cs typeface="+mn-cs"/>
              </a:rPr>
              <a:t>Aardt</a:t>
            </a:r>
            <a:r>
              <a:rPr lang="en-GB" sz="1200" kern="1200" dirty="0" smtClean="0">
                <a:solidFill>
                  <a:schemeClr val="tx1"/>
                </a:solidFill>
                <a:effectLst/>
                <a:latin typeface="+mn-lt"/>
                <a:ea typeface="+mn-ea"/>
                <a:cs typeface="+mn-cs"/>
              </a:rPr>
              <a:t>, I &amp;  </a:t>
            </a:r>
            <a:r>
              <a:rPr lang="en-GB" sz="1200" kern="1200" dirty="0" err="1" smtClean="0">
                <a:solidFill>
                  <a:schemeClr val="tx1"/>
                </a:solidFill>
                <a:effectLst/>
                <a:latin typeface="+mn-lt"/>
                <a:ea typeface="+mn-ea"/>
                <a:cs typeface="+mn-cs"/>
              </a:rPr>
              <a:t>Shai</a:t>
            </a:r>
            <a:r>
              <a:rPr lang="en-GB" sz="1200" kern="1200" dirty="0" smtClean="0">
                <a:solidFill>
                  <a:schemeClr val="tx1"/>
                </a:solidFill>
                <a:effectLst/>
                <a:latin typeface="+mn-lt"/>
                <a:ea typeface="+mn-ea"/>
                <a:cs typeface="+mn-cs"/>
              </a:rPr>
              <a:t>, 2009, </a:t>
            </a:r>
            <a:r>
              <a:rPr lang="en-GB" sz="1200" i="1" kern="1200" dirty="0" smtClean="0">
                <a:solidFill>
                  <a:schemeClr val="tx1"/>
                </a:solidFill>
                <a:effectLst/>
                <a:latin typeface="+mn-lt"/>
                <a:ea typeface="+mn-ea"/>
                <a:cs typeface="+mn-cs"/>
              </a:rPr>
              <a:t>New media usage and behaviour among adolescents in selected schools of Gauteng</a:t>
            </a:r>
            <a:r>
              <a:rPr lang="en-GB" sz="1200" kern="1200" dirty="0" smtClean="0">
                <a:solidFill>
                  <a:schemeClr val="tx1"/>
                </a:solidFill>
                <a:effectLst/>
                <a:latin typeface="+mn-lt"/>
                <a:ea typeface="+mn-ea"/>
                <a:cs typeface="+mn-cs"/>
              </a:rPr>
              <a:t>, UNISA). </a:t>
            </a:r>
            <a:endParaRPr lang="en-ZA" dirty="0"/>
          </a:p>
        </p:txBody>
      </p:sp>
      <p:sp>
        <p:nvSpPr>
          <p:cNvPr id="4" name="Slide Number Placeholder 3"/>
          <p:cNvSpPr>
            <a:spLocks noGrp="1"/>
          </p:cNvSpPr>
          <p:nvPr>
            <p:ph type="sldNum" sz="quarter" idx="10"/>
          </p:nvPr>
        </p:nvSpPr>
        <p:spPr/>
        <p:txBody>
          <a:bodyPr/>
          <a:lstStyle/>
          <a:p>
            <a:fld id="{358C000A-764E-4867-A774-C39E5119BD7E}" type="slidenum">
              <a:rPr lang="en-ZA" smtClean="0"/>
              <a:t>40</a:t>
            </a:fld>
            <a:endParaRPr lang="en-ZA"/>
          </a:p>
        </p:txBody>
      </p:sp>
    </p:spTree>
    <p:extLst>
      <p:ext uri="{BB962C8B-B14F-4D97-AF65-F5344CB8AC3E}">
        <p14:creationId xmlns:p14="http://schemas.microsoft.com/office/powerpoint/2010/main" val="36429405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ZA" sz="1200" dirty="0" err="1" smtClean="0"/>
              <a:t>Kurwel</a:t>
            </a:r>
            <a:r>
              <a:rPr lang="en-ZA" sz="1200" dirty="0" smtClean="0"/>
              <a:t> quote from </a:t>
            </a:r>
            <a:r>
              <a:rPr lang="en-ZA" sz="1200" b="0" dirty="0" smtClean="0"/>
              <a:t>http://lonewolflibrarian.wordpress.com/2011/10/17/how-opencourseware-is-democratizing-the-college-classroom-10-17-11</a:t>
            </a:r>
            <a:endParaRPr lang="en-US" b="0" dirty="0" smtClean="0"/>
          </a:p>
          <a:p>
            <a:pPr eaLnBrk="1" hangingPunct="1">
              <a:spcBef>
                <a:spcPct val="0"/>
              </a:spcBef>
            </a:pPr>
            <a:r>
              <a:rPr lang="en-US" b="0" dirty="0" smtClean="0"/>
              <a:t>Apps images</a:t>
            </a:r>
            <a:r>
              <a:rPr lang="en-US" b="0" baseline="0" dirty="0" smtClean="0"/>
              <a:t> from </a:t>
            </a:r>
            <a:r>
              <a:rPr lang="en-US" b="0" dirty="0" smtClean="0">
                <a:solidFill>
                  <a:schemeClr val="bg1"/>
                </a:solidFill>
                <a:ea typeface="ＭＳ Ｐゴシック" pitchFamily="34" charset="-128"/>
              </a:rPr>
              <a:t>Information 2.0 and Beyond: Where are we, where are we going? </a:t>
            </a:r>
            <a:r>
              <a:rPr lang="en-US" b="0" dirty="0" smtClean="0">
                <a:solidFill>
                  <a:schemeClr val="accent1">
                    <a:lumMod val="75000"/>
                  </a:schemeClr>
                </a:solidFill>
                <a:latin typeface="Malgun Gothic" pitchFamily="34" charset="-127"/>
                <a:ea typeface="Malgun Gothic" pitchFamily="34" charset="-127"/>
              </a:rPr>
              <a:t>Kristen Purcell, </a:t>
            </a:r>
            <a:r>
              <a:rPr lang="en-US" b="0" dirty="0" err="1" smtClean="0">
                <a:solidFill>
                  <a:schemeClr val="accent1">
                    <a:lumMod val="75000"/>
                  </a:schemeClr>
                </a:solidFill>
                <a:latin typeface="Malgun Gothic" pitchFamily="34" charset="-127"/>
                <a:ea typeface="Malgun Gothic" pitchFamily="34" charset="-127"/>
              </a:rPr>
              <a:t>Ph.D.Associate</a:t>
            </a:r>
            <a:r>
              <a:rPr lang="en-US" b="0" dirty="0" smtClean="0">
                <a:solidFill>
                  <a:schemeClr val="accent1">
                    <a:lumMod val="75000"/>
                  </a:schemeClr>
                </a:solidFill>
                <a:latin typeface="Malgun Gothic" pitchFamily="34" charset="-127"/>
                <a:ea typeface="Malgun Gothic" pitchFamily="34" charset="-127"/>
              </a:rPr>
              <a:t> Director, Research Pew Internet Project </a:t>
            </a:r>
            <a:r>
              <a:rPr lang="en-US" b="0" dirty="0" smtClean="0"/>
              <a:t>Presented at </a:t>
            </a:r>
            <a:r>
              <a:rPr lang="en-US" b="0" dirty="0" smtClean="0">
                <a:solidFill>
                  <a:schemeClr val="accent1">
                    <a:lumMod val="75000"/>
                  </a:schemeClr>
                </a:solidFill>
                <a:latin typeface="Malgun Gothic" pitchFamily="34" charset="-127"/>
                <a:ea typeface="Malgun Gothic" pitchFamily="34" charset="-127"/>
              </a:rPr>
              <a:t>APLIC 44</a:t>
            </a:r>
            <a:r>
              <a:rPr lang="en-US" b="0" baseline="30000" dirty="0" smtClean="0">
                <a:solidFill>
                  <a:schemeClr val="accent1">
                    <a:lumMod val="75000"/>
                  </a:schemeClr>
                </a:solidFill>
                <a:latin typeface="Malgun Gothic" pitchFamily="34" charset="-127"/>
                <a:ea typeface="Malgun Gothic" pitchFamily="34" charset="-127"/>
              </a:rPr>
              <a:t>th</a:t>
            </a:r>
            <a:r>
              <a:rPr lang="en-US" b="0" dirty="0" smtClean="0">
                <a:solidFill>
                  <a:schemeClr val="accent1">
                    <a:lumMod val="75000"/>
                  </a:schemeClr>
                </a:solidFill>
                <a:latin typeface="Malgun Gothic" pitchFamily="34" charset="-127"/>
                <a:ea typeface="Malgun Gothic" pitchFamily="34" charset="-127"/>
              </a:rPr>
              <a:t> Annual Conference March 29th, 2011 Washington, DC</a:t>
            </a:r>
          </a:p>
          <a:p>
            <a:r>
              <a:rPr lang="en-ZA" b="0" dirty="0" smtClean="0"/>
              <a:t>With millions of smartphones in South Africa, where are all the apps? </a:t>
            </a:r>
            <a:r>
              <a:rPr lang="en-ZA" b="0" dirty="0" smtClean="0">
                <a:effectLst/>
              </a:rPr>
              <a:t>19 </a:t>
            </a:r>
            <a:r>
              <a:rPr lang="en-ZA" b="0" dirty="0" err="1" smtClean="0">
                <a:effectLst/>
              </a:rPr>
              <a:t>inShare</a:t>
            </a:r>
            <a:r>
              <a:rPr lang="en-ZA" b="0" dirty="0" smtClean="0">
                <a:effectLst/>
              </a:rPr>
              <a:t>  </a:t>
            </a:r>
            <a:r>
              <a:rPr lang="en-ZA" b="0" dirty="0" smtClean="0"/>
              <a:t>By </a:t>
            </a:r>
            <a:r>
              <a:rPr lang="en-ZA" b="0" dirty="0" smtClean="0">
                <a:hlinkClick r:id="rId3" tooltip="Posts by Hilton Tarrant: Columnist"/>
              </a:rPr>
              <a:t>Hilton Tarrant: Columnist</a:t>
            </a:r>
            <a:r>
              <a:rPr lang="en-ZA" b="0" dirty="0" smtClean="0"/>
              <a:t> </a:t>
            </a:r>
          </a:p>
          <a:p>
            <a:pPr eaLnBrk="1" hangingPunct="1">
              <a:spcBef>
                <a:spcPct val="0"/>
              </a:spcBef>
            </a:pPr>
            <a:r>
              <a:rPr lang="en-US" b="0" dirty="0" smtClean="0">
                <a:solidFill>
                  <a:schemeClr val="accent1">
                    <a:lumMod val="75000"/>
                  </a:schemeClr>
                </a:solidFill>
                <a:latin typeface="Malgun Gothic" pitchFamily="34" charset="-127"/>
                <a:ea typeface="Malgun Gothic" pitchFamily="34" charset="-127"/>
              </a:rPr>
              <a:t>http://memeburn.com/2011/09/with-millions-of-smartphones-in-south-africa-where-are-all-the-apps/?utm_source=feedburner</a:t>
            </a:r>
          </a:p>
          <a:p>
            <a:pPr eaLnBrk="1" hangingPunct="1">
              <a:spcBef>
                <a:spcPct val="0"/>
              </a:spcBef>
            </a:pPr>
            <a:r>
              <a:rPr lang="en-GB" sz="1200" kern="1200" dirty="0" err="1" smtClean="0">
                <a:solidFill>
                  <a:schemeClr val="tx1"/>
                </a:solidFill>
                <a:effectLst/>
                <a:latin typeface="+mn-lt"/>
                <a:ea typeface="+mn-ea"/>
                <a:cs typeface="+mn-cs"/>
              </a:rPr>
              <a:t>StudentVillage</a:t>
            </a:r>
            <a:r>
              <a:rPr lang="en-GB" sz="1200" kern="1200" dirty="0" smtClean="0">
                <a:solidFill>
                  <a:schemeClr val="tx1"/>
                </a:solidFill>
                <a:effectLst/>
                <a:latin typeface="+mn-lt"/>
                <a:ea typeface="+mn-ea"/>
                <a:cs typeface="+mn-cs"/>
              </a:rPr>
              <a:t> 2011- survey re smartphones</a:t>
            </a:r>
            <a:endParaRPr lang="en-US" b="0" dirty="0" smtClean="0">
              <a:solidFill>
                <a:schemeClr val="accent1">
                  <a:lumMod val="75000"/>
                </a:schemeClr>
              </a:solidFill>
              <a:latin typeface="Malgun Gothic" pitchFamily="34" charset="-127"/>
              <a:ea typeface="Malgun Gothic" pitchFamily="34" charset="-127"/>
            </a:endParaRPr>
          </a:p>
          <a:p>
            <a:pPr eaLnBrk="1" hangingPunct="1">
              <a:spcBef>
                <a:spcPct val="0"/>
              </a:spcBef>
            </a:pPr>
            <a:endParaRPr lang="en-US" b="0" dirty="0" smtClean="0">
              <a:solidFill>
                <a:schemeClr val="accent1">
                  <a:lumMod val="75000"/>
                </a:schemeClr>
              </a:solidFill>
              <a:latin typeface="Malgun Gothic" pitchFamily="34" charset="-127"/>
              <a:ea typeface="Malgun Gothic" pitchFamily="34" charset="-127"/>
            </a:endParaRPr>
          </a:p>
          <a:p>
            <a:pPr lvl="1"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fld id="{358C000A-764E-4867-A774-C39E5119BD7E}" type="slidenum">
              <a:rPr lang="en-ZA" smtClean="0"/>
              <a:t>41</a:t>
            </a:fld>
            <a:endParaRPr lang="en-ZA"/>
          </a:p>
        </p:txBody>
      </p:sp>
    </p:spTree>
    <p:extLst>
      <p:ext uri="{BB962C8B-B14F-4D97-AF65-F5344CB8AC3E}">
        <p14:creationId xmlns:p14="http://schemas.microsoft.com/office/powerpoint/2010/main" val="17256165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kern="1200" dirty="0" smtClean="0">
                <a:solidFill>
                  <a:schemeClr val="tx1"/>
                </a:solidFill>
                <a:effectLst/>
                <a:latin typeface="+mn-lt"/>
                <a:ea typeface="+mn-ea"/>
                <a:cs typeface="+mn-cs"/>
              </a:rPr>
              <a:t>India launched what it dubbed the world's cheapest tablet computer Wednesday, to be sold to students at the subsidized price of $35 and later in shops for about $60. </a:t>
            </a:r>
          </a:p>
          <a:p>
            <a:r>
              <a:rPr lang="en-ZA" sz="1200" b="0" i="0" kern="1200" dirty="0" smtClean="0">
                <a:solidFill>
                  <a:schemeClr val="tx1"/>
                </a:solidFill>
                <a:effectLst/>
                <a:latin typeface="+mn-lt"/>
                <a:ea typeface="+mn-ea"/>
                <a:cs typeface="+mn-cs"/>
              </a:rPr>
              <a:t>(</a:t>
            </a:r>
            <a:r>
              <a:rPr lang="en-ZA" dirty="0" smtClean="0">
                <a:hlinkClick r:id="rId3"/>
              </a:rPr>
              <a:t>http://www.reuters.com/article/2011/10/05/us-india-tablet-idUSTRE7940YV20111005</a:t>
            </a:r>
            <a:r>
              <a:rPr lang="en-ZA" dirty="0" smtClean="0"/>
              <a:t>)</a:t>
            </a:r>
            <a:endParaRPr lang="en-ZA" sz="1200" b="0" i="0" kern="1200" dirty="0" smtClean="0">
              <a:solidFill>
                <a:schemeClr val="tx1"/>
              </a:solidFill>
              <a:effectLst/>
              <a:latin typeface="+mn-lt"/>
              <a:ea typeface="+mn-ea"/>
              <a:cs typeface="+mn-cs"/>
            </a:endParaRPr>
          </a:p>
          <a:p>
            <a:endParaRPr lang="en-ZA" sz="1200" b="0" i="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42</a:t>
            </a:fld>
            <a:endParaRPr lang="en-ZA"/>
          </a:p>
        </p:txBody>
      </p:sp>
    </p:spTree>
    <p:extLst>
      <p:ext uri="{BB962C8B-B14F-4D97-AF65-F5344CB8AC3E}">
        <p14:creationId xmlns:p14="http://schemas.microsoft.com/office/powerpoint/2010/main" val="290822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 UNDP HDR (2004) reports a consumption survey which suggests that </a:t>
            </a:r>
          </a:p>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The number of social grant recipients increased from 2.6 million in 1997 to 14.1 million in 2010. (South African Social Security Agency) (2011-06-08) </a:t>
            </a:r>
          </a:p>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solidFill>
                  <a:srgbClr val="FF0000"/>
                </a:solidFill>
              </a:rPr>
              <a:t>Namibia is the most unequal country in the world with a </a:t>
            </a:r>
            <a:r>
              <a:rPr lang="en-ZA" dirty="0" err="1" smtClean="0">
                <a:solidFill>
                  <a:srgbClr val="FF0000"/>
                </a:solidFill>
              </a:rPr>
              <a:t>Gini</a:t>
            </a:r>
            <a:r>
              <a:rPr lang="en-ZA" dirty="0" smtClean="0">
                <a:solidFill>
                  <a:srgbClr val="FF0000"/>
                </a:solidFill>
              </a:rPr>
              <a:t> index of 74.3% SA is at 145 with a </a:t>
            </a:r>
            <a:r>
              <a:rPr lang="en-ZA" dirty="0" err="1" smtClean="0">
                <a:solidFill>
                  <a:srgbClr val="FF0000"/>
                </a:solidFill>
              </a:rPr>
              <a:t>Gini</a:t>
            </a:r>
            <a:r>
              <a:rPr lang="en-ZA" dirty="0" smtClean="0">
                <a:solidFill>
                  <a:srgbClr val="FF0000"/>
                </a:solidFill>
              </a:rPr>
              <a:t> index of 57.8%. See </a:t>
            </a:r>
            <a:r>
              <a:rPr lang="en-ZA" dirty="0" smtClean="0">
                <a:solidFill>
                  <a:srgbClr val="FF0000"/>
                </a:solidFill>
                <a:hlinkClick r:id="rId3"/>
              </a:rPr>
              <a:t>http://www.visionofhumanity.org/gpi-data/#/2011/gini/</a:t>
            </a:r>
            <a:r>
              <a:rPr lang="en-ZA" dirty="0" smtClean="0">
                <a:solidFill>
                  <a:srgbClr val="FF0000"/>
                </a:solidFill>
              </a:rPr>
              <a:t>. Azerbaijan is the lowest with a </a:t>
            </a:r>
            <a:r>
              <a:rPr lang="en-ZA" dirty="0" err="1" smtClean="0">
                <a:solidFill>
                  <a:srgbClr val="FF0000"/>
                </a:solidFill>
              </a:rPr>
              <a:t>Gini</a:t>
            </a:r>
            <a:r>
              <a:rPr lang="en-ZA" dirty="0" smtClean="0">
                <a:solidFill>
                  <a:srgbClr val="FF0000"/>
                </a:solidFill>
              </a:rPr>
              <a:t> index of 16.8%. US has index of 40.8% (86 on list out of 151)</a:t>
            </a:r>
          </a:p>
          <a:p>
            <a:pPr marL="0" marR="0" indent="0" algn="l" defTabSz="914400" rtl="0" eaLnBrk="1" fontAlgn="auto" latinLnBrk="0" hangingPunct="1">
              <a:lnSpc>
                <a:spcPct val="100000"/>
              </a:lnSpc>
              <a:spcBef>
                <a:spcPts val="0"/>
              </a:spcBef>
              <a:spcAft>
                <a:spcPts val="0"/>
              </a:spcAft>
              <a:buClrTx/>
              <a:buSzTx/>
              <a:buFontTx/>
              <a:buNone/>
              <a:tabLst/>
              <a:defRPr/>
            </a:pPr>
            <a:r>
              <a:rPr lang="en-ZA" dirty="0" err="1" smtClean="0">
                <a:hlinkClick r:id="rId4" action="ppaction://hlinkfile"/>
              </a:rPr>
              <a:t>Prabhala</a:t>
            </a:r>
            <a:r>
              <a:rPr lang="en-ZA" dirty="0" smtClean="0">
                <a:hlinkClick r:id="rId4" action="ppaction://hlinkfile"/>
              </a:rPr>
              <a:t>, A (2005) “Economic Analysis of Income and Expenditure Patterns in South Africa: Implications for the Affordability of Essential Learning Materials,” A2LMSA working paper, </a:t>
            </a:r>
            <a:r>
              <a:rPr lang="en-ZA" dirty="0" err="1" smtClean="0">
                <a:hlinkClick r:id="rId4" action="ppaction://hlinkfile"/>
              </a:rPr>
              <a:t>Johnnesburg</a:t>
            </a:r>
            <a:r>
              <a:rPr lang="en-ZA" dirty="0" smtClean="0">
                <a:hlinkClick r:id="rId4" action="ppaction://hlinkfile"/>
              </a:rPr>
              <a:t>. </a:t>
            </a:r>
            <a:r>
              <a:rPr lang="en-ZA" dirty="0" smtClean="0"/>
              <a:t>http://www.aca2k.org/en/projects/a2lmsa.html</a:t>
            </a:r>
          </a:p>
          <a:p>
            <a:pPr marL="0" marR="0" indent="0" algn="l" defTabSz="914400" rtl="0" eaLnBrk="1" fontAlgn="auto" latinLnBrk="0" hangingPunct="1">
              <a:lnSpc>
                <a:spcPct val="100000"/>
              </a:lnSpc>
              <a:spcBef>
                <a:spcPts val="0"/>
              </a:spcBef>
              <a:spcAft>
                <a:spcPts val="0"/>
              </a:spcAft>
              <a:buClrTx/>
              <a:buSzTx/>
              <a:buFontTx/>
              <a:buNone/>
              <a:tabLst/>
              <a:defRPr/>
            </a:pPr>
            <a:endParaRPr lang="en-ZA"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ZA" dirty="0" smtClean="0"/>
          </a:p>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5</a:t>
            </a:fld>
            <a:endParaRPr lang="en-ZA"/>
          </a:p>
        </p:txBody>
      </p:sp>
    </p:spTree>
    <p:extLst>
      <p:ext uri="{BB962C8B-B14F-4D97-AF65-F5344CB8AC3E}">
        <p14:creationId xmlns:p14="http://schemas.microsoft.com/office/powerpoint/2010/main" val="3825304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7</a:t>
            </a:fld>
            <a:endParaRPr lang="en-ZA"/>
          </a:p>
        </p:txBody>
      </p:sp>
    </p:spTree>
    <p:extLst>
      <p:ext uri="{BB962C8B-B14F-4D97-AF65-F5344CB8AC3E}">
        <p14:creationId xmlns:p14="http://schemas.microsoft.com/office/powerpoint/2010/main" val="3107633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 </a:t>
            </a:r>
            <a:r>
              <a:rPr lang="en-ZA" sz="1200" kern="1200" dirty="0" smtClean="0">
                <a:solidFill>
                  <a:schemeClr val="tx1"/>
                </a:solidFill>
                <a:effectLst/>
                <a:latin typeface="+mn-lt"/>
                <a:ea typeface="+mn-ea"/>
                <a:cs typeface="+mn-cs"/>
              </a:rPr>
              <a:t>Scott, I. 2009. First-year experience as terrain of failure or platform for development? Critical choices for higher education. In B. </a:t>
            </a:r>
            <a:r>
              <a:rPr lang="en-ZA" sz="1200" kern="1200" dirty="0" err="1" smtClean="0">
                <a:solidFill>
                  <a:schemeClr val="tx1"/>
                </a:solidFill>
                <a:effectLst/>
                <a:latin typeface="+mn-lt"/>
                <a:ea typeface="+mn-ea"/>
                <a:cs typeface="+mn-cs"/>
              </a:rPr>
              <a:t>Leibowitz</a:t>
            </a:r>
            <a:r>
              <a:rPr lang="en-ZA" sz="1200" kern="1200" dirty="0" smtClean="0">
                <a:solidFill>
                  <a:schemeClr val="tx1"/>
                </a:solidFill>
                <a:effectLst/>
                <a:latin typeface="+mn-lt"/>
                <a:ea typeface="+mn-ea"/>
                <a:cs typeface="+mn-cs"/>
              </a:rPr>
              <a:t>, A. van der </a:t>
            </a:r>
            <a:r>
              <a:rPr lang="en-ZA" sz="1200" kern="1200" dirty="0" err="1" smtClean="0">
                <a:solidFill>
                  <a:schemeClr val="tx1"/>
                </a:solidFill>
                <a:effectLst/>
                <a:latin typeface="+mn-lt"/>
                <a:ea typeface="+mn-ea"/>
                <a:cs typeface="+mn-cs"/>
              </a:rPr>
              <a:t>Merwe</a:t>
            </a:r>
            <a:r>
              <a:rPr lang="en-ZA" sz="1200" kern="1200" dirty="0" smtClean="0">
                <a:solidFill>
                  <a:schemeClr val="tx1"/>
                </a:solidFill>
                <a:effectLst/>
                <a:latin typeface="+mn-lt"/>
                <a:ea typeface="+mn-ea"/>
                <a:cs typeface="+mn-cs"/>
              </a:rPr>
              <a:t> and S. van </a:t>
            </a:r>
            <a:r>
              <a:rPr lang="en-ZA" sz="1200" kern="1200" dirty="0" err="1" smtClean="0">
                <a:solidFill>
                  <a:schemeClr val="tx1"/>
                </a:solidFill>
                <a:effectLst/>
                <a:latin typeface="+mn-lt"/>
                <a:ea typeface="+mn-ea"/>
                <a:cs typeface="+mn-cs"/>
              </a:rPr>
              <a:t>Schalkwyk</a:t>
            </a:r>
            <a:r>
              <a:rPr lang="en-ZA" sz="1200" kern="1200" dirty="0" smtClean="0">
                <a:solidFill>
                  <a:schemeClr val="tx1"/>
                </a:solidFill>
                <a:effectLst/>
                <a:latin typeface="+mn-lt"/>
                <a:ea typeface="+mn-ea"/>
                <a:cs typeface="+mn-cs"/>
              </a:rPr>
              <a:t> (eds.) </a:t>
            </a:r>
            <a:r>
              <a:rPr lang="en-ZA" sz="1200" i="1" kern="1200" dirty="0" smtClean="0">
                <a:solidFill>
                  <a:schemeClr val="tx1"/>
                </a:solidFill>
                <a:effectLst/>
                <a:latin typeface="+mn-lt"/>
                <a:ea typeface="+mn-ea"/>
                <a:cs typeface="+mn-cs"/>
              </a:rPr>
              <a:t>Focus on first-year success</a:t>
            </a:r>
            <a:r>
              <a:rPr lang="en-ZA" sz="1200" kern="1200" dirty="0" smtClean="0">
                <a:solidFill>
                  <a:schemeClr val="tx1"/>
                </a:solidFill>
                <a:effectLst/>
                <a:latin typeface="+mn-lt"/>
                <a:ea typeface="+mn-ea"/>
                <a:cs typeface="+mn-cs"/>
              </a:rPr>
              <a:t>. Stellenbosch: SUN Press.</a:t>
            </a:r>
            <a:endParaRPr lang="en-ZA" dirty="0" smtClean="0">
              <a:effectLst/>
            </a:endParaRPr>
          </a:p>
          <a:p>
            <a:r>
              <a:rPr lang="en-ZA" sz="1200" kern="1200" dirty="0" smtClean="0">
                <a:solidFill>
                  <a:schemeClr val="tx1"/>
                </a:solidFill>
                <a:effectLst/>
                <a:latin typeface="+mn-lt"/>
                <a:ea typeface="+mn-ea"/>
                <a:cs typeface="+mn-cs"/>
              </a:rPr>
              <a:t>  </a:t>
            </a:r>
            <a:endParaRPr lang="en-ZA" dirty="0" smtClean="0">
              <a:effectLst/>
            </a:endParaRPr>
          </a:p>
          <a:p>
            <a:r>
              <a:rPr lang="en-ZA" sz="1200" kern="1200" dirty="0" smtClean="0">
                <a:solidFill>
                  <a:schemeClr val="tx1"/>
                </a:solidFill>
                <a:effectLst/>
                <a:latin typeface="+mn-lt"/>
                <a:ea typeface="+mn-ea"/>
                <a:cs typeface="+mn-cs"/>
              </a:rPr>
              <a:t>Scott, I. 2009. </a:t>
            </a:r>
            <a:r>
              <a:rPr lang="en-ZA" sz="1200" b="0" kern="1200" dirty="0" smtClean="0">
                <a:solidFill>
                  <a:schemeClr val="tx1"/>
                </a:solidFill>
                <a:effectLst/>
                <a:latin typeface="+mn-lt"/>
                <a:ea typeface="+mn-ea"/>
                <a:cs typeface="+mn-cs"/>
                <a:hlinkClick r:id="rId3"/>
              </a:rPr>
              <a:t>Towards an Agenda for </a:t>
            </a:r>
            <a:r>
              <a:rPr lang="en-ZA" sz="1200" b="0" kern="1200" dirty="0" err="1" smtClean="0">
                <a:solidFill>
                  <a:schemeClr val="tx1"/>
                </a:solidFill>
                <a:effectLst/>
                <a:latin typeface="+mn-lt"/>
                <a:ea typeface="+mn-ea"/>
                <a:cs typeface="+mn-cs"/>
                <a:hlinkClick r:id="rId3"/>
              </a:rPr>
              <a:t>SoTL</a:t>
            </a:r>
            <a:r>
              <a:rPr lang="en-ZA" sz="1200" b="0" kern="1200" dirty="0" smtClean="0">
                <a:solidFill>
                  <a:schemeClr val="tx1"/>
                </a:solidFill>
                <a:effectLst/>
                <a:latin typeface="+mn-lt"/>
                <a:ea typeface="+mn-ea"/>
                <a:cs typeface="+mn-cs"/>
                <a:hlinkClick r:id="rId3"/>
              </a:rPr>
              <a:t> in Africa?</a:t>
            </a:r>
            <a:r>
              <a:rPr lang="en-ZA" sz="1200" b="1" kern="1200" dirty="0" smtClean="0">
                <a:solidFill>
                  <a:schemeClr val="tx1"/>
                </a:solidFill>
                <a:effectLst/>
                <a:latin typeface="+mn-lt"/>
                <a:ea typeface="+mn-ea"/>
                <a:cs typeface="+mn-cs"/>
              </a:rPr>
              <a:t> </a:t>
            </a:r>
            <a:r>
              <a:rPr lang="en-ZA" sz="1200" i="1" kern="1200" dirty="0" smtClean="0">
                <a:solidFill>
                  <a:schemeClr val="tx1"/>
                </a:solidFill>
                <a:effectLst/>
                <a:latin typeface="+mn-lt"/>
                <a:ea typeface="+mn-ea"/>
                <a:cs typeface="+mn-cs"/>
              </a:rPr>
              <a:t>International Journal for the Scholarship of Teaching and Learning </a:t>
            </a:r>
            <a:r>
              <a:rPr lang="en-ZA" sz="1200" kern="1200" dirty="0" smtClean="0">
                <a:solidFill>
                  <a:schemeClr val="tx1"/>
                </a:solidFill>
                <a:effectLst/>
                <a:latin typeface="+mn-lt"/>
                <a:ea typeface="+mn-ea"/>
                <a:cs typeface="+mn-cs"/>
              </a:rPr>
              <a:t>Volume 3, Number 1, January 2009. </a:t>
            </a:r>
            <a:r>
              <a:rPr lang="en-ZA" sz="1200" kern="1200" dirty="0" smtClean="0">
                <a:solidFill>
                  <a:schemeClr val="tx1"/>
                </a:solidFill>
                <a:effectLst/>
                <a:latin typeface="+mn-lt"/>
                <a:ea typeface="+mn-ea"/>
                <a:cs typeface="+mn-cs"/>
                <a:hlinkClick r:id="rId3"/>
              </a:rPr>
              <a:t>http://academics.georgiasouthern.edu/ijsotl/v3n1/invited_essays/_Scott/index.htm</a:t>
            </a:r>
            <a:endParaRPr lang="en-ZA" dirty="0" smtClean="0">
              <a:effectLst/>
            </a:endParaRPr>
          </a:p>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8</a:t>
            </a:fld>
            <a:endParaRPr lang="en-ZA"/>
          </a:p>
        </p:txBody>
      </p:sp>
    </p:spTree>
    <p:extLst>
      <p:ext uri="{BB962C8B-B14F-4D97-AF65-F5344CB8AC3E}">
        <p14:creationId xmlns:p14="http://schemas.microsoft.com/office/powerpoint/2010/main" val="852344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First-time entering student cohort studies  (Scott, </a:t>
            </a:r>
            <a:r>
              <a:rPr lang="en-ZA" dirty="0" err="1" smtClean="0"/>
              <a:t>Yeld</a:t>
            </a:r>
            <a:r>
              <a:rPr lang="en-ZA" dirty="0" smtClean="0"/>
              <a:t> and Hendry, 2007; </a:t>
            </a:r>
            <a:r>
              <a:rPr lang="en-ZA" dirty="0" err="1" smtClean="0"/>
              <a:t>Letseka</a:t>
            </a:r>
            <a:r>
              <a:rPr lang="en-ZA" dirty="0" smtClean="0"/>
              <a:t> and </a:t>
            </a:r>
            <a:r>
              <a:rPr lang="en-ZA" dirty="0" err="1" smtClean="0"/>
              <a:t>Maile</a:t>
            </a:r>
            <a:r>
              <a:rPr lang="en-ZA" dirty="0" smtClean="0"/>
              <a:t>, 2008) </a:t>
            </a:r>
          </a:p>
          <a:p>
            <a:pPr marL="0" marR="0" indent="0" algn="l" defTabSz="914400" rtl="0" eaLnBrk="1" fontAlgn="auto" latinLnBrk="0" hangingPunct="1">
              <a:lnSpc>
                <a:spcPct val="100000"/>
              </a:lnSpc>
              <a:spcBef>
                <a:spcPts val="0"/>
              </a:spcBef>
              <a:spcAft>
                <a:spcPts val="0"/>
              </a:spcAft>
              <a:buClrTx/>
              <a:buSzTx/>
              <a:buFontTx/>
              <a:buNone/>
              <a:tabLst/>
              <a:defRPr/>
            </a:pPr>
            <a:r>
              <a:rPr lang="en-ZA" smtClean="0"/>
              <a:t>http://www.ieasa.studysa.org/resources/Study_SA/Facts_Figures_section.pdf</a:t>
            </a:r>
            <a:endParaRPr lang="en-ZA" dirty="0" smtClean="0"/>
          </a:p>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10</a:t>
            </a:fld>
            <a:endParaRPr lang="en-ZA"/>
          </a:p>
        </p:txBody>
      </p:sp>
    </p:spTree>
    <p:extLst>
      <p:ext uri="{BB962C8B-B14F-4D97-AF65-F5344CB8AC3E}">
        <p14:creationId xmlns:p14="http://schemas.microsoft.com/office/powerpoint/2010/main" val="143864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ZA" i="1" dirty="0" smtClean="0">
                <a:solidFill>
                  <a:srgbClr val="FF0000"/>
                </a:solidFill>
              </a:rPr>
              <a:t>The University in Development: Case Studies of Use-Oriented Research</a:t>
            </a:r>
            <a:r>
              <a:rPr lang="en-ZA" dirty="0" smtClean="0">
                <a:solidFill>
                  <a:srgbClr val="FF0000"/>
                </a:solidFill>
              </a:rPr>
              <a:t> by David Cooper 2011 HSRC Press (</a:t>
            </a:r>
            <a:r>
              <a:rPr lang="en-ZA" dirty="0" smtClean="0">
                <a:solidFill>
                  <a:srgbClr val="FF0000"/>
                </a:solidFill>
                <a:hlinkClick r:id="rId3"/>
              </a:rPr>
              <a:t>http://www.hsrcpress.ac.za/product.php?productid=2286&amp;cat=0&amp;page=1&amp;featured</a:t>
            </a:r>
            <a:r>
              <a:rPr lang="en-ZA" dirty="0" smtClean="0">
                <a:solidFill>
                  <a:srgbClr val="FF0000"/>
                </a:solidFill>
              </a:rPr>
              <a:t>)</a:t>
            </a:r>
          </a:p>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11</a:t>
            </a:fld>
            <a:endParaRPr lang="en-ZA"/>
          </a:p>
        </p:txBody>
      </p:sp>
    </p:spTree>
    <p:extLst>
      <p:ext uri="{BB962C8B-B14F-4D97-AF65-F5344CB8AC3E}">
        <p14:creationId xmlns:p14="http://schemas.microsoft.com/office/powerpoint/2010/main" val="1869541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1" dirty="0" smtClean="0"/>
              <a:t>Boyer's model of scholarship</a:t>
            </a:r>
            <a:r>
              <a:rPr lang="en-ZA" dirty="0" smtClean="0"/>
              <a:t> is In the 1990 publication </a:t>
            </a:r>
            <a:r>
              <a:rPr lang="en-ZA" dirty="0" smtClean="0">
                <a:hlinkClick r:id="rId3"/>
              </a:rPr>
              <a:t>"Scholarship Reconsidered"</a:t>
            </a:r>
            <a:r>
              <a:rPr lang="en-ZA" dirty="0" smtClean="0"/>
              <a:t>, </a:t>
            </a:r>
            <a:r>
              <a:rPr lang="en-ZA" dirty="0" smtClean="0">
                <a:hlinkClick r:id="rId4" tooltip="Ernest Boyer"/>
              </a:rPr>
              <a:t>Ernest Boyer</a:t>
            </a:r>
            <a:r>
              <a:rPr lang="en-ZA" dirty="0" smtClean="0"/>
              <a:t> introduced an academic model advocating four types of </a:t>
            </a:r>
            <a:r>
              <a:rPr lang="en-ZA" dirty="0" smtClean="0"/>
              <a:t>scholarship </a:t>
            </a:r>
            <a:r>
              <a:rPr lang="en-ZA" dirty="0" smtClean="0"/>
              <a:t>According to Boyer, traditional research, or the scholarship of discovery, had been the </a:t>
            </a:r>
            <a:r>
              <a:rPr lang="en-ZA" dirty="0" err="1" smtClean="0"/>
              <a:t>center</a:t>
            </a:r>
            <a:r>
              <a:rPr lang="en-ZA" dirty="0" smtClean="0"/>
              <a:t> of academic life and crucial to an institution's advancement but it needed to be broaden and made more flexible to include not only the new social and environmental challenges beyond the campus but also the reality of contemporary life. His vision was to change the research mission of universities by introducing the idea that scholarship needed to be redefined.</a:t>
            </a:r>
          </a:p>
          <a:p>
            <a:r>
              <a:rPr lang="en-ZA" dirty="0" smtClean="0"/>
              <a:t>He proposed that scholarship include these four different categories:</a:t>
            </a:r>
          </a:p>
          <a:p>
            <a:r>
              <a:rPr lang="en-ZA" dirty="0" smtClean="0"/>
              <a:t>The scholarship of discovery that includes original research that advances knowledge.</a:t>
            </a:r>
          </a:p>
          <a:p>
            <a:r>
              <a:rPr lang="en-ZA" dirty="0" smtClean="0"/>
              <a:t>The scholarship of integration that type involves synthesis of information across disciplines, across topics within a discipline, or across time.</a:t>
            </a:r>
          </a:p>
          <a:p>
            <a:r>
              <a:rPr lang="en-ZA" dirty="0" smtClean="0"/>
              <a:t>The scholarship of application (also later called the scholarship of engagement) that goes beyond the service duties of a faculty to those within or outside the University and involves the rigor and application of disciplinary expertise with results that can be shared with and/or evaluated by peers.</a:t>
            </a:r>
          </a:p>
          <a:p>
            <a:r>
              <a:rPr lang="en-ZA" dirty="0" smtClean="0"/>
              <a:t>The scholarship of teaching and learning that the systematic study of teaching and learning processes. It differs from scholarly teaching in that it requires a format that will allow public sharing and the opportunity for application and evaluation by others</a:t>
            </a:r>
            <a:r>
              <a:rPr lang="en-ZA" dirty="0" smtClean="0"/>
              <a:t>.</a:t>
            </a:r>
          </a:p>
          <a:p>
            <a:r>
              <a:rPr lang="en-ZA" dirty="0" smtClean="0"/>
              <a:t>Wikipedia </a:t>
            </a:r>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t>12</a:t>
            </a:fld>
            <a:endParaRPr lang="en-ZA"/>
          </a:p>
        </p:txBody>
      </p:sp>
    </p:spTree>
    <p:extLst>
      <p:ext uri="{BB962C8B-B14F-4D97-AF65-F5344CB8AC3E}">
        <p14:creationId xmlns:p14="http://schemas.microsoft.com/office/powerpoint/2010/main" val="4076471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dirty="0" smtClean="0">
                <a:latin typeface="Calibri" pitchFamily="18"/>
              </a:rPr>
              <a:t>small</a:t>
            </a:r>
            <a:r>
              <a:rPr lang="en-ZA" dirty="0" smtClean="0">
                <a:solidFill>
                  <a:srgbClr val="FF0000"/>
                </a:solidFill>
                <a:latin typeface="Calibri" pitchFamily="18"/>
              </a:rPr>
              <a:t>/few local textbooks beyond first year</a:t>
            </a:r>
          </a:p>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14</a:t>
            </a:fld>
            <a:endParaRPr lang="en-ZA"/>
          </a:p>
        </p:txBody>
      </p:sp>
    </p:spTree>
    <p:extLst>
      <p:ext uri="{BB962C8B-B14F-4D97-AF65-F5344CB8AC3E}">
        <p14:creationId xmlns:p14="http://schemas.microsoft.com/office/powerpoint/2010/main" val="1760930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An example is the African Virtual University (AVU) which through its Open Education Resources Portal provides an example of both community building and contribution. Through the AVU Portal launched in January 2011, the AVU has made available 219 open educational modules in three languages (largely in maths and science). These were developed collaboratively by clusters in 10 African countries and the resources have been downloaded by 142 countries, with significant numbers from Brazil and the United States (</a:t>
            </a:r>
            <a:r>
              <a:rPr lang="en-ZA" sz="1200" kern="1200" dirty="0" err="1" smtClean="0">
                <a:solidFill>
                  <a:schemeClr val="tx1"/>
                </a:solidFill>
                <a:effectLst/>
                <a:latin typeface="+mn-lt"/>
                <a:ea typeface="+mn-ea"/>
                <a:cs typeface="+mn-cs"/>
              </a:rPr>
              <a:t>Diallo</a:t>
            </a:r>
            <a:r>
              <a:rPr lang="en-ZA" sz="1200" kern="1200" dirty="0" smtClean="0">
                <a:solidFill>
                  <a:schemeClr val="tx1"/>
                </a:solidFill>
                <a:effectLst/>
                <a:latin typeface="+mn-lt"/>
                <a:ea typeface="+mn-ea"/>
                <a:cs typeface="+mn-cs"/>
              </a:rPr>
              <a:t> 2011). The Portal has been internationally recognised, receiving the Best Emerging Initiative Award in the </a:t>
            </a:r>
            <a:r>
              <a:rPr lang="en-ZA" sz="1200" kern="1200" dirty="0" err="1" smtClean="0">
                <a:solidFill>
                  <a:schemeClr val="tx1"/>
                </a:solidFill>
                <a:effectLst/>
                <a:latin typeface="+mn-lt"/>
                <a:ea typeface="+mn-ea"/>
                <a:cs typeface="+mn-cs"/>
              </a:rPr>
              <a:t>OpenCourseware</a:t>
            </a:r>
            <a:r>
              <a:rPr lang="en-ZA" sz="1200" kern="1200" dirty="0" smtClean="0">
                <a:solidFill>
                  <a:schemeClr val="tx1"/>
                </a:solidFill>
                <a:effectLst/>
                <a:latin typeface="+mn-lt"/>
                <a:ea typeface="+mn-ea"/>
                <a:cs typeface="+mn-cs"/>
              </a:rPr>
              <a:t> People’s Choice Awards in 2011.</a:t>
            </a:r>
          </a:p>
          <a:p>
            <a:endParaRPr lang="en-ZA" dirty="0"/>
          </a:p>
        </p:txBody>
      </p:sp>
      <p:sp>
        <p:nvSpPr>
          <p:cNvPr id="4" name="Slide Number Placeholder 3"/>
          <p:cNvSpPr>
            <a:spLocks noGrp="1"/>
          </p:cNvSpPr>
          <p:nvPr>
            <p:ph type="sldNum" sz="quarter" idx="10"/>
          </p:nvPr>
        </p:nvSpPr>
        <p:spPr/>
        <p:txBody>
          <a:bodyPr/>
          <a:lstStyle/>
          <a:p>
            <a:fld id="{98751A44-2927-4A1B-96DE-EC123982C5DC}" type="slidenum">
              <a:rPr lang="en-ZA" smtClean="0"/>
              <a:t>18</a:t>
            </a:fld>
            <a:endParaRPr lang="en-ZA"/>
          </a:p>
        </p:txBody>
      </p:sp>
    </p:spTree>
    <p:extLst>
      <p:ext uri="{BB962C8B-B14F-4D97-AF65-F5344CB8AC3E}">
        <p14:creationId xmlns:p14="http://schemas.microsoft.com/office/powerpoint/2010/main" val="1539922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9A1F4CE8-5D64-4DEE-AE54-B162A64AE803}" type="datetimeFigureOut">
              <a:rPr lang="en-ZA" smtClean="0"/>
              <a:t>2011/11/10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816038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9A1F4CE8-5D64-4DEE-AE54-B162A64AE803}" type="datetimeFigureOut">
              <a:rPr lang="en-ZA" smtClean="0"/>
              <a:t>2011/11/10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4205909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9A1F4CE8-5D64-4DEE-AE54-B162A64AE803}" type="datetimeFigureOut">
              <a:rPr lang="en-ZA" smtClean="0"/>
              <a:t>2011/11/10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3091836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9A1F4CE8-5D64-4DEE-AE54-B162A64AE803}" type="datetimeFigureOut">
              <a:rPr lang="en-ZA" smtClean="0"/>
              <a:t>2011/11/10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2595032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1F4CE8-5D64-4DEE-AE54-B162A64AE803}" type="datetimeFigureOut">
              <a:rPr lang="en-ZA" smtClean="0"/>
              <a:t>2011/11/10</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391509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9A1F4CE8-5D64-4DEE-AE54-B162A64AE803}" type="datetimeFigureOut">
              <a:rPr lang="en-ZA" smtClean="0"/>
              <a:t>2011/11/10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2894013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9A1F4CE8-5D64-4DEE-AE54-B162A64AE803}" type="datetimeFigureOut">
              <a:rPr lang="en-ZA" smtClean="0"/>
              <a:t>2011/11/10</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1891843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9A1F4CE8-5D64-4DEE-AE54-B162A64AE803}" type="datetimeFigureOut">
              <a:rPr lang="en-ZA" smtClean="0"/>
              <a:t>2011/11/10</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1476185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F4CE8-5D64-4DEE-AE54-B162A64AE803}" type="datetimeFigureOut">
              <a:rPr lang="en-ZA" smtClean="0"/>
              <a:t>2011/11/10</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1816068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F4CE8-5D64-4DEE-AE54-B162A64AE803}" type="datetimeFigureOut">
              <a:rPr lang="en-ZA" smtClean="0"/>
              <a:t>2011/11/10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32633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F4CE8-5D64-4DEE-AE54-B162A64AE803}" type="datetimeFigureOut">
              <a:rPr lang="en-ZA" smtClean="0"/>
              <a:t>2011/11/10</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C0881AE7-6848-4DE3-84EA-7E27D06BFB50}" type="slidenum">
              <a:rPr lang="en-ZA" smtClean="0"/>
              <a:t>‹#›</a:t>
            </a:fld>
            <a:endParaRPr lang="en-ZA"/>
          </a:p>
        </p:txBody>
      </p:sp>
    </p:spTree>
    <p:extLst>
      <p:ext uri="{BB962C8B-B14F-4D97-AF65-F5344CB8AC3E}">
        <p14:creationId xmlns:p14="http://schemas.microsoft.com/office/powerpoint/2010/main" val="3916712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1F4CE8-5D64-4DEE-AE54-B162A64AE803}" type="datetimeFigureOut">
              <a:rPr lang="en-ZA" smtClean="0"/>
              <a:t>2011/11/10</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881AE7-6848-4DE3-84EA-7E27D06BFB50}" type="slidenum">
              <a:rPr lang="en-ZA" smtClean="0"/>
              <a:t>‹#›</a:t>
            </a:fld>
            <a:endParaRPr lang="en-ZA"/>
          </a:p>
        </p:txBody>
      </p:sp>
    </p:spTree>
    <p:extLst>
      <p:ext uri="{BB962C8B-B14F-4D97-AF65-F5344CB8AC3E}">
        <p14:creationId xmlns:p14="http://schemas.microsoft.com/office/powerpoint/2010/main" val="2008099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CERN" TargetMode="External"/><Relationship Id="rId13" Type="http://schemas.openxmlformats.org/officeDocument/2006/relationships/hyperlink" Target="http://en.wikipedia.org/wiki/Square_Kilometer_Array" TargetMode="External"/><Relationship Id="rId18" Type="http://schemas.openxmlformats.org/officeDocument/2006/relationships/hyperlink" Target="http://en.wikipedia.org/wiki/Allan_McLeod_Cormack" TargetMode="External"/><Relationship Id="rId3" Type="http://schemas.openxmlformats.org/officeDocument/2006/relationships/hyperlink" Target="http://en.wikipedia.org/wiki/Mathematics" TargetMode="External"/><Relationship Id="rId7" Type="http://schemas.openxmlformats.org/officeDocument/2006/relationships/hyperlink" Target="http://en.wikipedia.org/wiki/Physics" TargetMode="External"/><Relationship Id="rId12" Type="http://schemas.openxmlformats.org/officeDocument/2006/relationships/hyperlink" Target="http://en.wikipedia.org/wiki/Karoo_Array_Telescope" TargetMode="External"/><Relationship Id="rId17" Type="http://schemas.openxmlformats.org/officeDocument/2006/relationships/hyperlink" Target="http://www.miru.uct.ac.za/" TargetMode="External"/><Relationship Id="rId2" Type="http://schemas.openxmlformats.org/officeDocument/2006/relationships/hyperlink" Target="http://www.aeon.uct.ac.za/" TargetMode="External"/><Relationship Id="rId16" Type="http://schemas.openxmlformats.org/officeDocument/2006/relationships/hyperlink" Target="http://www.uct.ac.za/depts/iidmm" TargetMode="External"/><Relationship Id="rId20" Type="http://schemas.openxmlformats.org/officeDocument/2006/relationships/hyperlink" Target="http://en.wikipedia.org/wiki/CapeRay" TargetMode="External"/><Relationship Id="rId1" Type="http://schemas.openxmlformats.org/officeDocument/2006/relationships/slideLayout" Target="../slideLayouts/slideLayout2.xml"/><Relationship Id="rId6" Type="http://schemas.openxmlformats.org/officeDocument/2006/relationships/hyperlink" Target="http://en.wikipedia.org/wiki/Topology" TargetMode="External"/><Relationship Id="rId11" Type="http://schemas.openxmlformats.org/officeDocument/2006/relationships/hyperlink" Target="http://en.wikipedia.org/wiki/Electrical_Engineering" TargetMode="External"/><Relationship Id="rId5" Type="http://schemas.openxmlformats.org/officeDocument/2006/relationships/hyperlink" Target="http://en.wikipedia.org/wiki/Physical_cosmology" TargetMode="External"/><Relationship Id="rId15" Type="http://schemas.openxmlformats.org/officeDocument/2006/relationships/hyperlink" Target="http://en.wikipedia.org/wiki/Digital" TargetMode="External"/><Relationship Id="rId10" Type="http://schemas.openxmlformats.org/officeDocument/2006/relationships/hyperlink" Target="http://en.wikipedia.org/wiki/Large_Hadron_Collider" TargetMode="External"/><Relationship Id="rId19" Type="http://schemas.openxmlformats.org/officeDocument/2006/relationships/hyperlink" Target="http://en.wikipedia.org/wiki/X-ray_computed_tomography" TargetMode="External"/><Relationship Id="rId4" Type="http://schemas.openxmlformats.org/officeDocument/2006/relationships/hyperlink" Target="http://en.wikipedia.org/wiki/Applied_Mathematics" TargetMode="External"/><Relationship Id="rId9" Type="http://schemas.openxmlformats.org/officeDocument/2006/relationships/hyperlink" Target="http://en.wikipedia.org/wiki/A_Large_Ion_Collider_Experiment" TargetMode="External"/><Relationship Id="rId14" Type="http://schemas.openxmlformats.org/officeDocument/2006/relationships/hyperlink" Target="http://en.wikipedia.org/wiki/Radio_frequency"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39552" y="2492896"/>
            <a:ext cx="8229600" cy="1143000"/>
          </a:xfrm>
        </p:spPr>
        <p:txBody>
          <a:bodyPr>
            <a:noAutofit/>
          </a:bodyPr>
          <a:lstStyle/>
          <a:p>
            <a:pPr lvl="0">
              <a:buNone/>
            </a:pPr>
            <a:r>
              <a:rPr lang="en-US" sz="5400" dirty="0"/>
              <a:t>Open access for </a:t>
            </a:r>
            <a:r>
              <a:rPr lang="en-US" sz="5400" dirty="0" smtClean="0"/>
              <a:t/>
            </a:r>
            <a:br>
              <a:rPr lang="en-US" sz="5400" dirty="0" smtClean="0"/>
            </a:br>
            <a:r>
              <a:rPr lang="en-US" sz="5400" dirty="0" smtClean="0"/>
              <a:t>excellence and equity</a:t>
            </a:r>
            <a:endParaRPr lang="en-US" sz="5400" dirty="0"/>
          </a:p>
        </p:txBody>
      </p:sp>
      <p:sp>
        <p:nvSpPr>
          <p:cNvPr id="3" name="Subtitle 2"/>
          <p:cNvSpPr txBox="1">
            <a:spLocks noGrp="1"/>
          </p:cNvSpPr>
          <p:nvPr>
            <p:ph type="subTitle" idx="4294967295"/>
          </p:nvPr>
        </p:nvSpPr>
        <p:spPr>
          <a:xfrm>
            <a:off x="1371600" y="3886200"/>
            <a:ext cx="6400443" cy="1752118"/>
          </a:xfrm>
        </p:spPr>
        <p:txBody>
          <a:bodyPr lIns="90004" tIns="44997" rIns="90004" bIns="44997" anchorCtr="1">
            <a:normAutofit lnSpcReduction="10000"/>
          </a:bodyPr>
          <a:lstStyle/>
          <a:p>
            <a:pPr marL="0" lvl="0" indent="0" algn="ctr">
              <a:spcAft>
                <a:spcPts val="0"/>
              </a:spcAft>
              <a:buNone/>
            </a:pPr>
            <a:r>
              <a:rPr lang="en-ZA" sz="4400" dirty="0" smtClean="0">
                <a:solidFill>
                  <a:schemeClr val="bg1">
                    <a:lumMod val="65000"/>
                  </a:schemeClr>
                </a:solidFill>
                <a:latin typeface="Calibri" pitchFamily="18"/>
              </a:rPr>
              <a:t>Laura </a:t>
            </a:r>
            <a:r>
              <a:rPr lang="en-ZA" sz="4400" dirty="0" err="1" smtClean="0">
                <a:solidFill>
                  <a:schemeClr val="bg1">
                    <a:lumMod val="65000"/>
                  </a:schemeClr>
                </a:solidFill>
                <a:latin typeface="Calibri" pitchFamily="18"/>
              </a:rPr>
              <a:t>Czerniewicz</a:t>
            </a:r>
            <a:endParaRPr lang="en-ZA" sz="4400" dirty="0" smtClean="0">
              <a:solidFill>
                <a:schemeClr val="bg1">
                  <a:lumMod val="65000"/>
                </a:schemeClr>
              </a:solidFill>
              <a:latin typeface="Calibri" pitchFamily="18"/>
            </a:endParaRPr>
          </a:p>
          <a:p>
            <a:pPr marL="0" indent="0" algn="ctr">
              <a:spcAft>
                <a:spcPts val="0"/>
              </a:spcAft>
              <a:buNone/>
            </a:pPr>
            <a:r>
              <a:rPr lang="en-ZA" dirty="0" smtClean="0">
                <a:solidFill>
                  <a:schemeClr val="bg1">
                    <a:lumMod val="65000"/>
                  </a:schemeClr>
                </a:solidFill>
                <a:latin typeface="Calibri" pitchFamily="18"/>
              </a:rPr>
              <a:t>Berlin 9 Conference</a:t>
            </a:r>
          </a:p>
          <a:p>
            <a:pPr marL="0" lvl="0" indent="0" algn="ctr">
              <a:spcAft>
                <a:spcPts val="0"/>
              </a:spcAft>
              <a:buNone/>
            </a:pPr>
            <a:r>
              <a:rPr lang="en-ZA" sz="2800" dirty="0" smtClean="0">
                <a:solidFill>
                  <a:schemeClr val="bg1">
                    <a:lumMod val="65000"/>
                  </a:schemeClr>
                </a:solidFill>
                <a:latin typeface="Calibri" pitchFamily="18"/>
              </a:rPr>
              <a:t>November 2011</a:t>
            </a:r>
            <a:endParaRPr lang="en-ZA" sz="2800" dirty="0">
              <a:solidFill>
                <a:schemeClr val="bg1">
                  <a:lumMod val="65000"/>
                </a:schemeClr>
              </a:solidFill>
              <a:latin typeface="Calibri" pitchFamily="18"/>
            </a:endParaRPr>
          </a:p>
        </p:txBody>
      </p:sp>
      <p:pic>
        <p:nvPicPr>
          <p:cNvPr id="8" name="Picture 6"/>
          <p:cNvPicPr>
            <a:picLocks noChangeAspect="1" noChangeArrowheads="1"/>
          </p:cNvPicPr>
          <p:nvPr/>
        </p:nvPicPr>
        <p:blipFill>
          <a:blip r:embed="rId3" cstate="print"/>
          <a:srcRect/>
          <a:stretch>
            <a:fillRect/>
          </a:stretch>
        </p:blipFill>
        <p:spPr bwMode="auto">
          <a:xfrm>
            <a:off x="7799175" y="5582393"/>
            <a:ext cx="1368152" cy="1275607"/>
          </a:xfrm>
          <a:prstGeom prst="rect">
            <a:avLst/>
          </a:prstGeom>
          <a:solidFill>
            <a:schemeClr val="bg1"/>
          </a:solidFill>
          <a:ln w="9525">
            <a:noFill/>
            <a:miter lim="800000"/>
            <a:headEnd/>
            <a:tailEnd/>
          </a:ln>
        </p:spPr>
      </p:pic>
      <p:pic>
        <p:nvPicPr>
          <p:cNvPr id="6" name="Picture 2" descr="C:\Users\User\Desktop\Oct 11\lock with kehole blue no text 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66" y="5275495"/>
            <a:ext cx="1102150" cy="1582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67770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Inequity of outcomes</a:t>
            </a:r>
            <a:endParaRPr lang="en-ZA" dirty="0"/>
          </a:p>
        </p:txBody>
      </p:sp>
      <p:sp>
        <p:nvSpPr>
          <p:cNvPr id="3" name="Content Placeholder 2"/>
          <p:cNvSpPr>
            <a:spLocks noGrp="1"/>
          </p:cNvSpPr>
          <p:nvPr>
            <p:ph idx="1"/>
          </p:nvPr>
        </p:nvSpPr>
        <p:spPr/>
        <p:txBody>
          <a:bodyPr>
            <a:normAutofit fontScale="70000" lnSpcReduction="20000"/>
          </a:bodyPr>
          <a:lstStyle/>
          <a:p>
            <a:pPr lvl="0"/>
            <a:r>
              <a:rPr lang="en-ZA" dirty="0" smtClean="0"/>
              <a:t>30</a:t>
            </a:r>
            <a:r>
              <a:rPr lang="en-ZA" dirty="0"/>
              <a:t>% of </a:t>
            </a:r>
            <a:r>
              <a:rPr lang="en-ZA" dirty="0" smtClean="0"/>
              <a:t>students graduate </a:t>
            </a:r>
            <a:r>
              <a:rPr lang="en-ZA" dirty="0"/>
              <a:t>within five </a:t>
            </a:r>
            <a:r>
              <a:rPr lang="en-ZA" dirty="0" smtClean="0"/>
              <a:t>years</a:t>
            </a:r>
          </a:p>
          <a:p>
            <a:pPr lvl="0"/>
            <a:r>
              <a:rPr lang="en-ZA" dirty="0" smtClean="0"/>
              <a:t>It </a:t>
            </a:r>
            <a:r>
              <a:rPr lang="en-ZA" dirty="0"/>
              <a:t>is </a:t>
            </a:r>
            <a:r>
              <a:rPr lang="en-ZA" dirty="0" smtClean="0"/>
              <a:t>estimated </a:t>
            </a:r>
            <a:r>
              <a:rPr lang="en-ZA" dirty="0"/>
              <a:t>that under 45% of the intake will ever graduate. </a:t>
            </a:r>
          </a:p>
          <a:p>
            <a:pPr lvl="0"/>
            <a:r>
              <a:rPr lang="en-ZA" dirty="0"/>
              <a:t>Even in the </a:t>
            </a:r>
            <a:r>
              <a:rPr lang="en-ZA" dirty="0" err="1" smtClean="0"/>
              <a:t>the</a:t>
            </a:r>
            <a:r>
              <a:rPr lang="en-ZA" dirty="0" smtClean="0"/>
              <a:t> </a:t>
            </a:r>
            <a:r>
              <a:rPr lang="en-ZA" dirty="0"/>
              <a:t>‘contact’ universities (excluding distance education), only 50% of the intake graduate within five years. </a:t>
            </a:r>
            <a:endParaRPr lang="en-ZA" dirty="0" smtClean="0"/>
          </a:p>
          <a:p>
            <a:pPr lvl="0"/>
            <a:r>
              <a:rPr lang="en-ZA" dirty="0" smtClean="0"/>
              <a:t>Drop-out </a:t>
            </a:r>
            <a:r>
              <a:rPr lang="en-ZA" dirty="0"/>
              <a:t>in vocational </a:t>
            </a:r>
            <a:r>
              <a:rPr lang="en-ZA" dirty="0" smtClean="0"/>
              <a:t>diplomas is  </a:t>
            </a:r>
            <a:r>
              <a:rPr lang="en-ZA" dirty="0"/>
              <a:t>much higher, around 60%.</a:t>
            </a:r>
          </a:p>
          <a:p>
            <a:pPr lvl="0"/>
            <a:r>
              <a:rPr lang="en-ZA" dirty="0" smtClean="0"/>
              <a:t>In </a:t>
            </a:r>
            <a:r>
              <a:rPr lang="en-ZA" dirty="0"/>
              <a:t>most contact university programmes, black graduation rates are under half of those for whites, and (despite the enrolment and population demographics – under 10% of the population is white) there are fewer black than white graduates.</a:t>
            </a:r>
          </a:p>
          <a:p>
            <a:pPr lvl="0"/>
            <a:r>
              <a:rPr lang="en-ZA" dirty="0"/>
              <a:t>The net effect is that under 5% of the 20-24 year-old black age-group are succeeding in any form of higher education. </a:t>
            </a:r>
          </a:p>
          <a:p>
            <a:endParaRPr lang="en-ZA" dirty="0"/>
          </a:p>
        </p:txBody>
      </p:sp>
      <p:sp>
        <p:nvSpPr>
          <p:cNvPr id="4" name="TextBox 3"/>
          <p:cNvSpPr txBox="1"/>
          <p:nvPr/>
        </p:nvSpPr>
        <p:spPr>
          <a:xfrm>
            <a:off x="3203848" y="6488668"/>
            <a:ext cx="3240360" cy="369332"/>
          </a:xfrm>
          <a:prstGeom prst="rect">
            <a:avLst/>
          </a:prstGeom>
          <a:noFill/>
        </p:spPr>
        <p:txBody>
          <a:bodyPr wrap="square" rtlCol="0">
            <a:spAutoFit/>
          </a:bodyPr>
          <a:lstStyle/>
          <a:p>
            <a:r>
              <a:rPr lang="en-ZA" dirty="0" smtClean="0"/>
              <a:t>Scott 2009</a:t>
            </a:r>
            <a:endParaRPr lang="en-ZA" dirty="0"/>
          </a:p>
        </p:txBody>
      </p:sp>
    </p:spTree>
    <p:extLst>
      <p:ext uri="{BB962C8B-B14F-4D97-AF65-F5344CB8AC3E}">
        <p14:creationId xmlns:p14="http://schemas.microsoft.com/office/powerpoint/2010/main" val="1802439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Response</a:t>
            </a:r>
            <a:endParaRPr lang="en-ZA" dirty="0"/>
          </a:p>
        </p:txBody>
      </p:sp>
      <p:sp>
        <p:nvSpPr>
          <p:cNvPr id="3" name="Content Placeholder 2"/>
          <p:cNvSpPr>
            <a:spLocks noGrp="1"/>
          </p:cNvSpPr>
          <p:nvPr>
            <p:ph idx="1"/>
          </p:nvPr>
        </p:nvSpPr>
        <p:spPr/>
        <p:txBody>
          <a:bodyPr>
            <a:normAutofit/>
          </a:bodyPr>
          <a:lstStyle/>
          <a:p>
            <a:r>
              <a:rPr lang="en-ZA" dirty="0" smtClean="0"/>
              <a:t>Multipronged response including curriculum support, extended programmes </a:t>
            </a:r>
            <a:r>
              <a:rPr lang="en-ZA" dirty="0" err="1" smtClean="0"/>
              <a:t>etc</a:t>
            </a:r>
            <a:endParaRPr lang="en-ZA" dirty="0" smtClean="0"/>
          </a:p>
          <a:p>
            <a:r>
              <a:rPr lang="en-ZA" dirty="0" smtClean="0"/>
              <a:t>Need for adequate, available, appropriate resources critical</a:t>
            </a:r>
          </a:p>
          <a:p>
            <a:pPr lvl="1"/>
            <a:r>
              <a:rPr lang="en-ZA" dirty="0" smtClean="0"/>
              <a:t>Scholars</a:t>
            </a:r>
          </a:p>
          <a:p>
            <a:pPr lvl="1"/>
            <a:r>
              <a:rPr lang="en-ZA" dirty="0" smtClean="0"/>
              <a:t>Students</a:t>
            </a:r>
          </a:p>
          <a:p>
            <a:pPr lvl="1"/>
            <a:r>
              <a:rPr lang="en-ZA" dirty="0" smtClean="0"/>
              <a:t>Community</a:t>
            </a:r>
          </a:p>
          <a:p>
            <a:pPr lvl="2"/>
            <a:r>
              <a:rPr lang="en-ZA" dirty="0" smtClean="0"/>
              <a:t>The quadruple helix (university, government, industry, civil society organisations)(Cooper 2011)</a:t>
            </a:r>
            <a:endParaRPr lang="en-ZA" dirty="0"/>
          </a:p>
        </p:txBody>
      </p:sp>
    </p:spTree>
    <p:extLst>
      <p:ext uri="{BB962C8B-B14F-4D97-AF65-F5344CB8AC3E}">
        <p14:creationId xmlns:p14="http://schemas.microsoft.com/office/powerpoint/2010/main" val="24117722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Scholarship – Boyer (1990)</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306493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6156176" y="4509120"/>
            <a:ext cx="2088232" cy="9361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663300"/>
                </a:solidFill>
              </a:rPr>
              <a:t>Scholarship of discovery</a:t>
            </a:r>
            <a:endParaRPr lang="en-ZA" dirty="0">
              <a:solidFill>
                <a:srgbClr val="663300"/>
              </a:solidFill>
            </a:endParaRPr>
          </a:p>
        </p:txBody>
      </p:sp>
      <p:sp>
        <p:nvSpPr>
          <p:cNvPr id="6" name="Rounded Rectangle 5"/>
          <p:cNvSpPr/>
          <p:nvPr/>
        </p:nvSpPr>
        <p:spPr>
          <a:xfrm>
            <a:off x="1403648" y="4869160"/>
            <a:ext cx="2088232" cy="9361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663300"/>
                </a:solidFill>
              </a:rPr>
              <a:t>Scholarship of  engagement</a:t>
            </a:r>
            <a:endParaRPr lang="en-ZA" sz="1400" dirty="0">
              <a:solidFill>
                <a:srgbClr val="663300"/>
              </a:solidFill>
            </a:endParaRPr>
          </a:p>
        </p:txBody>
      </p:sp>
      <p:sp>
        <p:nvSpPr>
          <p:cNvPr id="7" name="Rounded Rectangle 6"/>
          <p:cNvSpPr/>
          <p:nvPr/>
        </p:nvSpPr>
        <p:spPr>
          <a:xfrm>
            <a:off x="755576" y="2276872"/>
            <a:ext cx="2088232" cy="9361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663300"/>
                </a:solidFill>
              </a:rPr>
              <a:t>Scholarship of teaching</a:t>
            </a:r>
            <a:endParaRPr lang="en-ZA" dirty="0">
              <a:solidFill>
                <a:srgbClr val="663300"/>
              </a:solidFill>
            </a:endParaRPr>
          </a:p>
        </p:txBody>
      </p:sp>
    </p:spTree>
    <p:extLst>
      <p:ext uri="{BB962C8B-B14F-4D97-AF65-F5344CB8AC3E}">
        <p14:creationId xmlns:p14="http://schemas.microsoft.com/office/powerpoint/2010/main" val="19930503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Teaching and learning resources</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1192837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Teaching and learning resources</a:t>
            </a:r>
            <a:endParaRPr lang="en-ZA" dirty="0"/>
          </a:p>
        </p:txBody>
      </p:sp>
      <p:sp>
        <p:nvSpPr>
          <p:cNvPr id="3" name="Content Placeholder 2"/>
          <p:cNvSpPr>
            <a:spLocks noGrp="1"/>
          </p:cNvSpPr>
          <p:nvPr>
            <p:ph idx="1"/>
          </p:nvPr>
        </p:nvSpPr>
        <p:spPr/>
        <p:txBody>
          <a:bodyPr>
            <a:normAutofit/>
          </a:bodyPr>
          <a:lstStyle/>
          <a:p>
            <a:r>
              <a:rPr lang="en-ZA" dirty="0" smtClean="0"/>
              <a:t>Most university textbooks imported</a:t>
            </a:r>
          </a:p>
          <a:p>
            <a:r>
              <a:rPr lang="en-ZA" dirty="0" smtClean="0"/>
              <a:t>Numbers beyond 1</a:t>
            </a:r>
            <a:r>
              <a:rPr lang="en-ZA" baseline="30000" dirty="0" smtClean="0"/>
              <a:t>st</a:t>
            </a:r>
            <a:r>
              <a:rPr lang="en-ZA" dirty="0" smtClean="0"/>
              <a:t> year too small for local publishers to publish for</a:t>
            </a:r>
          </a:p>
          <a:p>
            <a:r>
              <a:rPr lang="en-ZA" dirty="0" smtClean="0"/>
              <a:t>Cost of textbooks, high</a:t>
            </a:r>
          </a:p>
          <a:p>
            <a:pPr lvl="1"/>
            <a:r>
              <a:rPr lang="en-ZA" sz="2400" dirty="0" smtClean="0"/>
              <a:t>SA study - the </a:t>
            </a:r>
            <a:r>
              <a:rPr lang="en-ZA" sz="2400" dirty="0"/>
              <a:t>cost of a year’s learning </a:t>
            </a:r>
            <a:r>
              <a:rPr lang="en-ZA" sz="2400" dirty="0" smtClean="0"/>
              <a:t>materials  </a:t>
            </a:r>
            <a:r>
              <a:rPr lang="en-ZA" sz="2400" dirty="0"/>
              <a:t>up to one third of </a:t>
            </a:r>
            <a:r>
              <a:rPr lang="en-ZA" sz="2400" dirty="0" smtClean="0"/>
              <a:t>the cost </a:t>
            </a:r>
            <a:r>
              <a:rPr lang="en-ZA" sz="2400" dirty="0"/>
              <a:t>of tuition</a:t>
            </a:r>
            <a:r>
              <a:rPr lang="en-ZA" sz="2400" dirty="0" smtClean="0"/>
              <a:t>. (</a:t>
            </a:r>
            <a:r>
              <a:rPr lang="en-ZA" sz="2400" dirty="0" err="1" smtClean="0"/>
              <a:t>Achar</a:t>
            </a:r>
            <a:r>
              <a:rPr lang="en-ZA" sz="2400" dirty="0" smtClean="0"/>
              <a:t> 2005)</a:t>
            </a:r>
          </a:p>
          <a:p>
            <a:r>
              <a:rPr lang="en-ZA" dirty="0" smtClean="0"/>
              <a:t>Content often unsuitable, lack of local case studies, lack of local issues</a:t>
            </a:r>
          </a:p>
        </p:txBody>
      </p:sp>
    </p:spTree>
    <p:extLst>
      <p:ext uri="{BB962C8B-B14F-4D97-AF65-F5344CB8AC3E}">
        <p14:creationId xmlns:p14="http://schemas.microsoft.com/office/powerpoint/2010/main" val="17820951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Relative affordability</a:t>
            </a:r>
            <a:endParaRPr lang="en-ZA" dirty="0"/>
          </a:p>
        </p:txBody>
      </p:sp>
      <p:sp>
        <p:nvSpPr>
          <p:cNvPr id="3" name="Content Placeholder 2"/>
          <p:cNvSpPr>
            <a:spLocks noGrp="1"/>
          </p:cNvSpPr>
          <p:nvPr>
            <p:ph sz="half" idx="1"/>
          </p:nvPr>
        </p:nvSpPr>
        <p:spPr>
          <a:xfrm>
            <a:off x="457200" y="1600200"/>
            <a:ext cx="4618856" cy="4525963"/>
          </a:xfrm>
        </p:spPr>
        <p:txBody>
          <a:bodyPr/>
          <a:lstStyle/>
          <a:p>
            <a:r>
              <a:rPr lang="en-ZA" dirty="0" smtClean="0"/>
              <a:t>0.2% of GDP/capita – US</a:t>
            </a:r>
          </a:p>
          <a:p>
            <a:r>
              <a:rPr lang="en-ZA" dirty="0" smtClean="0"/>
              <a:t>6.5% of GDP/ capita – SA</a:t>
            </a:r>
          </a:p>
          <a:p>
            <a:endParaRPr lang="en-ZA" dirty="0"/>
          </a:p>
          <a:p>
            <a:r>
              <a:rPr lang="en-ZA" dirty="0" smtClean="0"/>
              <a:t>Prepared to pay $316?</a:t>
            </a:r>
            <a:endParaRPr lang="en-ZA" dirty="0"/>
          </a:p>
        </p:txBody>
      </p:sp>
      <p:pic>
        <p:nvPicPr>
          <p:cNvPr id="5"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60032" y="1844824"/>
            <a:ext cx="4176464" cy="4057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187956" y="5921830"/>
            <a:ext cx="2376264" cy="369332"/>
          </a:xfrm>
          <a:prstGeom prst="rect">
            <a:avLst/>
          </a:prstGeom>
          <a:noFill/>
        </p:spPr>
        <p:txBody>
          <a:bodyPr wrap="square" rtlCol="0">
            <a:spAutoFit/>
          </a:bodyPr>
          <a:lstStyle/>
          <a:p>
            <a:r>
              <a:rPr lang="en-ZA" dirty="0" err="1" smtClean="0"/>
              <a:t>Achar</a:t>
            </a:r>
            <a:r>
              <a:rPr lang="en-ZA" dirty="0" smtClean="0"/>
              <a:t> 2005</a:t>
            </a:r>
            <a:endParaRPr lang="en-ZA" dirty="0"/>
          </a:p>
        </p:txBody>
      </p:sp>
    </p:spTree>
    <p:extLst>
      <p:ext uri="{BB962C8B-B14F-4D97-AF65-F5344CB8AC3E}">
        <p14:creationId xmlns:p14="http://schemas.microsoft.com/office/powerpoint/2010/main" val="2765191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dirty="0" smtClean="0"/>
              <a:t>Availability</a:t>
            </a:r>
          </a:p>
          <a:p>
            <a:pPr lvl="1"/>
            <a:r>
              <a:rPr lang="en-ZA" dirty="0" smtClean="0"/>
              <a:t>Book sellers under-order</a:t>
            </a:r>
          </a:p>
          <a:p>
            <a:pPr lvl="1"/>
            <a:r>
              <a:rPr lang="en-ZA" dirty="0" smtClean="0"/>
              <a:t>Imported text often can’t be replenished on time</a:t>
            </a:r>
          </a:p>
          <a:p>
            <a:r>
              <a:rPr lang="en-ZA" dirty="0" smtClean="0"/>
              <a:t>Photocopying</a:t>
            </a:r>
          </a:p>
          <a:p>
            <a:pPr lvl="1"/>
            <a:r>
              <a:rPr lang="en-ZA" dirty="0" smtClean="0"/>
              <a:t>Students</a:t>
            </a:r>
          </a:p>
          <a:p>
            <a:pPr lvl="1"/>
            <a:r>
              <a:rPr lang="en-ZA" dirty="0" smtClean="0"/>
              <a:t>Desperate lecturers</a:t>
            </a:r>
          </a:p>
          <a:p>
            <a:r>
              <a:rPr lang="en-ZA" dirty="0" smtClean="0"/>
              <a:t>Textbooks torrents</a:t>
            </a:r>
            <a:endParaRPr lang="en-ZA" dirty="0"/>
          </a:p>
        </p:txBody>
      </p:sp>
    </p:spTree>
    <p:extLst>
      <p:ext uri="{BB962C8B-B14F-4D97-AF65-F5344CB8AC3E}">
        <p14:creationId xmlns:p14="http://schemas.microsoft.com/office/powerpoint/2010/main" val="13697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OERs critical</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7238062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6960" r="54567" b="24608"/>
          <a:stretch/>
        </p:blipFill>
        <p:spPr bwMode="auto">
          <a:xfrm>
            <a:off x="-108520" y="836712"/>
            <a:ext cx="9925640"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01825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normAutofit/>
          </a:bodyPr>
          <a:lstStyle/>
          <a:p>
            <a:r>
              <a:rPr lang="en-ZA" dirty="0" smtClean="0"/>
              <a:t>Launched January 2011</a:t>
            </a:r>
          </a:p>
          <a:p>
            <a:r>
              <a:rPr lang="en-ZA" dirty="0" smtClean="0"/>
              <a:t>219 </a:t>
            </a:r>
            <a:r>
              <a:rPr lang="en-ZA" dirty="0"/>
              <a:t>open educational modules in three </a:t>
            </a:r>
            <a:r>
              <a:rPr lang="en-ZA" dirty="0" smtClean="0"/>
              <a:t>languages</a:t>
            </a:r>
          </a:p>
          <a:p>
            <a:r>
              <a:rPr lang="en-ZA" dirty="0" smtClean="0"/>
              <a:t>Developed </a:t>
            </a:r>
            <a:r>
              <a:rPr lang="en-ZA" dirty="0"/>
              <a:t>collaboratively by clusters in 10 African countries </a:t>
            </a:r>
            <a:endParaRPr lang="en-ZA" dirty="0" smtClean="0"/>
          </a:p>
          <a:p>
            <a:r>
              <a:rPr lang="en-ZA" dirty="0" smtClean="0"/>
              <a:t>Downloaded </a:t>
            </a:r>
            <a:r>
              <a:rPr lang="en-ZA" dirty="0"/>
              <a:t>by 142 </a:t>
            </a:r>
            <a:r>
              <a:rPr lang="en-ZA" dirty="0" smtClean="0"/>
              <a:t>countries</a:t>
            </a:r>
          </a:p>
          <a:p>
            <a:pPr lvl="1"/>
            <a:r>
              <a:rPr lang="en-ZA" dirty="0" smtClean="0"/>
              <a:t>significant </a:t>
            </a:r>
            <a:r>
              <a:rPr lang="en-ZA" dirty="0"/>
              <a:t>numbers from Brazil and the United </a:t>
            </a:r>
            <a:r>
              <a:rPr lang="en-ZA" dirty="0" smtClean="0"/>
              <a:t>States</a:t>
            </a:r>
            <a:endParaRPr lang="en-ZA" dirty="0"/>
          </a:p>
        </p:txBody>
      </p:sp>
      <p:sp>
        <p:nvSpPr>
          <p:cNvPr id="4" name="TextBox 3"/>
          <p:cNvSpPr txBox="1"/>
          <p:nvPr/>
        </p:nvSpPr>
        <p:spPr>
          <a:xfrm>
            <a:off x="3131840" y="6381328"/>
            <a:ext cx="3240360" cy="646331"/>
          </a:xfrm>
          <a:prstGeom prst="rect">
            <a:avLst/>
          </a:prstGeom>
          <a:noFill/>
        </p:spPr>
        <p:txBody>
          <a:bodyPr wrap="square" rtlCol="0">
            <a:spAutoFit/>
          </a:bodyPr>
          <a:lstStyle/>
          <a:p>
            <a:r>
              <a:rPr lang="en-ZA" dirty="0" err="1"/>
              <a:t>D</a:t>
            </a:r>
            <a:r>
              <a:rPr lang="en-ZA" dirty="0" err="1" smtClean="0"/>
              <a:t>iallo</a:t>
            </a:r>
            <a:r>
              <a:rPr lang="en-ZA" dirty="0" smtClean="0"/>
              <a:t> 2011 </a:t>
            </a:r>
            <a:endParaRPr lang="en-ZA" dirty="0"/>
          </a:p>
          <a:p>
            <a:endParaRPr lang="en-ZA" dirty="0"/>
          </a:p>
        </p:txBody>
      </p:sp>
    </p:spTree>
    <p:extLst>
      <p:ext uri="{BB962C8B-B14F-4D97-AF65-F5344CB8AC3E}">
        <p14:creationId xmlns:p14="http://schemas.microsoft.com/office/powerpoint/2010/main" val="1525398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2348880"/>
            <a:ext cx="9369195" cy="3115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7092280" y="1144754"/>
            <a:ext cx="1584176" cy="1368152"/>
            <a:chOff x="6372200" y="661047"/>
            <a:chExt cx="1584176" cy="1368152"/>
          </a:xfrm>
        </p:grpSpPr>
        <p:sp>
          <p:nvSpPr>
            <p:cNvPr id="5" name="Vertical Scroll 4"/>
            <p:cNvSpPr/>
            <p:nvPr/>
          </p:nvSpPr>
          <p:spPr>
            <a:xfrm>
              <a:off x="6372200" y="661047"/>
              <a:ext cx="1584176" cy="1368152"/>
            </a:xfrm>
            <a:prstGeom prst="verticalScroll">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TextBox 5"/>
            <p:cNvSpPr txBox="1"/>
            <p:nvPr/>
          </p:nvSpPr>
          <p:spPr>
            <a:xfrm>
              <a:off x="6660232" y="1052736"/>
              <a:ext cx="1224136" cy="769441"/>
            </a:xfrm>
            <a:prstGeom prst="rect">
              <a:avLst/>
            </a:prstGeom>
            <a:noFill/>
          </p:spPr>
          <p:txBody>
            <a:bodyPr wrap="square" rtlCol="0">
              <a:spAutoFit/>
            </a:bodyPr>
            <a:lstStyle/>
            <a:p>
              <a:r>
                <a:rPr lang="en-ZA" sz="4400" b="1" dirty="0" smtClean="0">
                  <a:solidFill>
                    <a:srgbClr val="C00000"/>
                  </a:solidFill>
                  <a:latin typeface="Arial Narrow" pitchFamily="34" charset="0"/>
                </a:rPr>
                <a:t>107</a:t>
              </a:r>
              <a:endParaRPr lang="en-ZA" sz="4400" b="1" dirty="0">
                <a:solidFill>
                  <a:srgbClr val="C00000"/>
                </a:solidFill>
                <a:latin typeface="Arial Narrow" pitchFamily="34" charset="0"/>
              </a:endParaRPr>
            </a:p>
          </p:txBody>
        </p:sp>
      </p:grpSp>
    </p:spTree>
    <p:extLst>
      <p:ext uri="{BB962C8B-B14F-4D97-AF65-F5344CB8AC3E}">
        <p14:creationId xmlns:p14="http://schemas.microsoft.com/office/powerpoint/2010/main" val="919629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309562"/>
            <a:ext cx="9334500" cy="623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4007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r>
              <a:rPr lang="en-ZA" dirty="0" smtClean="0"/>
              <a:t>Opening Scholarship</a:t>
            </a:r>
          </a:p>
          <a:p>
            <a:r>
              <a:rPr lang="en-ZA" dirty="0" smtClean="0"/>
              <a:t>The </a:t>
            </a:r>
            <a:r>
              <a:rPr lang="en-ZA" dirty="0" err="1" smtClean="0"/>
              <a:t>OpenContent</a:t>
            </a:r>
            <a:r>
              <a:rPr lang="en-ZA" dirty="0" smtClean="0"/>
              <a:t> Directory</a:t>
            </a:r>
            <a:endParaRPr lang="en-ZA" dirty="0"/>
          </a:p>
        </p:txBody>
      </p:sp>
      <p:pic>
        <p:nvPicPr>
          <p:cNvPr id="4" name="Content Placeholder 3" descr="OpenContent.tiff"/>
          <p:cNvPicPr>
            <a:picLocks noChangeAspect="1"/>
          </p:cNvPicPr>
          <p:nvPr/>
        </p:nvPicPr>
        <p:blipFill>
          <a:blip r:embed="rId2"/>
          <a:srcRect l="-960" r="-960"/>
          <a:stretch>
            <a:fillRect/>
          </a:stretch>
        </p:blipFill>
        <p:spPr>
          <a:xfrm>
            <a:off x="-150238" y="178829"/>
            <a:ext cx="9858898" cy="5422014"/>
          </a:xfrm>
          <a:prstGeom prst="rect">
            <a:avLst/>
          </a:prstGeom>
        </p:spPr>
      </p:pic>
    </p:spTree>
    <p:extLst>
      <p:ext uri="{BB962C8B-B14F-4D97-AF65-F5344CB8AC3E}">
        <p14:creationId xmlns:p14="http://schemas.microsoft.com/office/powerpoint/2010/main" val="41427172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err="1" smtClean="0"/>
              <a:t>OpenContent</a:t>
            </a:r>
            <a:r>
              <a:rPr lang="en-ZA" dirty="0" smtClean="0"/>
              <a:t> Directory</a:t>
            </a:r>
            <a:endParaRPr lang="en-ZA" dirty="0"/>
          </a:p>
        </p:txBody>
      </p:sp>
      <p:sp>
        <p:nvSpPr>
          <p:cNvPr id="3" name="Content Placeholder 2"/>
          <p:cNvSpPr>
            <a:spLocks noGrp="1"/>
          </p:cNvSpPr>
          <p:nvPr>
            <p:ph idx="1"/>
          </p:nvPr>
        </p:nvSpPr>
        <p:spPr/>
        <p:txBody>
          <a:bodyPr>
            <a:normAutofit/>
          </a:bodyPr>
          <a:lstStyle/>
          <a:p>
            <a:r>
              <a:rPr lang="en-ZA" dirty="0" smtClean="0"/>
              <a:t>Development funded by </a:t>
            </a:r>
            <a:r>
              <a:rPr lang="en-ZA" dirty="0" err="1" smtClean="0"/>
              <a:t>Shuttleworth</a:t>
            </a:r>
            <a:endParaRPr lang="en-ZA" dirty="0" smtClean="0"/>
          </a:p>
          <a:p>
            <a:r>
              <a:rPr lang="en-ZA" dirty="0" smtClean="0"/>
              <a:t>Located in CET, Teaching &amp; Learning Resources</a:t>
            </a:r>
          </a:p>
          <a:p>
            <a:r>
              <a:rPr lang="en-ZA" dirty="0" smtClean="0"/>
              <a:t>Launched February 2010</a:t>
            </a:r>
          </a:p>
          <a:p>
            <a:r>
              <a:rPr lang="en-ZA" dirty="0"/>
              <a:t>T</a:t>
            </a:r>
            <a:r>
              <a:rPr lang="en-ZA" dirty="0" smtClean="0"/>
              <a:t>o </a:t>
            </a:r>
            <a:r>
              <a:rPr lang="en-ZA" dirty="0"/>
              <a:t>date </a:t>
            </a:r>
            <a:r>
              <a:rPr lang="en-ZA" dirty="0" smtClean="0"/>
              <a:t>800 downloadable items</a:t>
            </a:r>
          </a:p>
          <a:p>
            <a:r>
              <a:rPr lang="en-ZA" dirty="0" smtClean="0"/>
              <a:t>Different granularity</a:t>
            </a:r>
          </a:p>
          <a:p>
            <a:r>
              <a:rPr lang="en-ZA" dirty="0" smtClean="0"/>
              <a:t>63,835 site visits from </a:t>
            </a:r>
            <a:r>
              <a:rPr lang="en-ZA" dirty="0"/>
              <a:t>179 </a:t>
            </a:r>
            <a:r>
              <a:rPr lang="en-ZA" dirty="0" smtClean="0"/>
              <a:t>countries</a:t>
            </a:r>
            <a:endParaRPr lang="en-ZA" sz="2400" dirty="0"/>
          </a:p>
        </p:txBody>
      </p:sp>
    </p:spTree>
    <p:extLst>
      <p:ext uri="{BB962C8B-B14F-4D97-AF65-F5344CB8AC3E}">
        <p14:creationId xmlns:p14="http://schemas.microsoft.com/office/powerpoint/2010/main" val="23558465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8740" y="4946518"/>
            <a:ext cx="8316416" cy="615553"/>
          </a:xfrm>
          <a:prstGeom prst="rect">
            <a:avLst/>
          </a:prstGeom>
          <a:noFill/>
        </p:spPr>
        <p:txBody>
          <a:bodyPr wrap="square" rtlCol="0">
            <a:spAutoFit/>
          </a:bodyPr>
          <a:lstStyle/>
          <a:p>
            <a:r>
              <a:rPr lang="en-ZA" dirty="0" smtClean="0"/>
              <a:t>Peter </a:t>
            </a:r>
            <a:r>
              <a:rPr lang="en-ZA" dirty="0" err="1" smtClean="0"/>
              <a:t>Donkor</a:t>
            </a:r>
            <a:r>
              <a:rPr lang="en-ZA" dirty="0" smtClean="0"/>
              <a:t> 2011</a:t>
            </a:r>
          </a:p>
          <a:p>
            <a:r>
              <a:rPr lang="en-ZA" sz="1600" dirty="0" smtClean="0"/>
              <a:t>Provost College of Health Science, Kwame Nkrumah University of Science and Technology</a:t>
            </a:r>
            <a:endParaRPr lang="en-ZA" sz="1600" dirty="0"/>
          </a:p>
        </p:txBody>
      </p:sp>
      <p:sp>
        <p:nvSpPr>
          <p:cNvPr id="3" name="TextBox 2"/>
          <p:cNvSpPr txBox="1"/>
          <p:nvPr/>
        </p:nvSpPr>
        <p:spPr>
          <a:xfrm>
            <a:off x="611560" y="1929685"/>
            <a:ext cx="8136904" cy="3046988"/>
          </a:xfrm>
          <a:prstGeom prst="rect">
            <a:avLst/>
          </a:prstGeom>
          <a:noFill/>
        </p:spPr>
        <p:txBody>
          <a:bodyPr wrap="square" rtlCol="0">
            <a:spAutoFit/>
          </a:bodyPr>
          <a:lstStyle/>
          <a:p>
            <a:r>
              <a:rPr lang="en-ZA" sz="2400" dirty="0" smtClean="0">
                <a:latin typeface="Courier New" pitchFamily="49" charset="0"/>
                <a:cs typeface="Courier New" pitchFamily="49" charset="0"/>
              </a:rPr>
              <a:t>It has made the university more visible because our OER are out there…Lately KNUST is priding itself on being the best university in Ghana and this is partially based on the </a:t>
            </a:r>
            <a:r>
              <a:rPr lang="en-ZA" sz="2400" dirty="0" err="1" smtClean="0">
                <a:latin typeface="Courier New" pitchFamily="49" charset="0"/>
                <a:cs typeface="Courier New" pitchFamily="49" charset="0"/>
              </a:rPr>
              <a:t>Webometrics</a:t>
            </a:r>
            <a:r>
              <a:rPr lang="en-ZA" sz="2400" dirty="0" smtClean="0">
                <a:latin typeface="Courier New" pitchFamily="49" charset="0"/>
                <a:cs typeface="Courier New" pitchFamily="49" charset="0"/>
              </a:rPr>
              <a:t> ranking of the university’s visibility. And OER have contributed, I think, in a small way, towards making the university more visible</a:t>
            </a:r>
            <a:r>
              <a:rPr lang="en-ZA" dirty="0" smtClean="0"/>
              <a:t>.</a:t>
            </a:r>
            <a:endParaRPr lang="en-ZA" dirty="0"/>
          </a:p>
        </p:txBody>
      </p:sp>
    </p:spTree>
    <p:extLst>
      <p:ext uri="{BB962C8B-B14F-4D97-AF65-F5344CB8AC3E}">
        <p14:creationId xmlns:p14="http://schemas.microsoft.com/office/powerpoint/2010/main" val="19333710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Open access offers students more</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36528694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rot="2414964">
            <a:off x="381073" y="1808016"/>
            <a:ext cx="4256471" cy="1371838"/>
          </a:xfrm>
          <a:prstGeom prst="rect">
            <a:avLst/>
          </a:prstGeom>
          <a:solidFill>
            <a:srgbClr val="FFC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p:txBody>
          <a:bodyPr>
            <a:normAutofit/>
          </a:bodyPr>
          <a:lstStyle/>
          <a:p>
            <a:r>
              <a:rPr lang="en-ZA" dirty="0" smtClean="0"/>
              <a:t>Scholarship</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2971671"/>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3176414" y="4428939"/>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822590" y="348943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3049368" y="308954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853484" y="327341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3049368" y="4149080"/>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3" name="Right Arrow 22"/>
          <p:cNvSpPr/>
          <p:nvPr/>
        </p:nvSpPr>
        <p:spPr>
          <a:xfrm rot="12511734">
            <a:off x="2267744" y="2206216"/>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TextBox 25"/>
          <p:cNvSpPr txBox="1"/>
          <p:nvPr/>
        </p:nvSpPr>
        <p:spPr>
          <a:xfrm>
            <a:off x="1206009" y="1497155"/>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6" name="TextBox 5"/>
          <p:cNvSpPr txBox="1"/>
          <p:nvPr/>
        </p:nvSpPr>
        <p:spPr>
          <a:xfrm>
            <a:off x="115691" y="4839596"/>
            <a:ext cx="3852428" cy="2062103"/>
          </a:xfrm>
          <a:prstGeom prst="rect">
            <a:avLst/>
          </a:prstGeom>
          <a:noFill/>
        </p:spPr>
        <p:txBody>
          <a:bodyPr wrap="square" rtlCol="0">
            <a:spAutoFit/>
          </a:bodyPr>
          <a:lstStyle/>
          <a:p>
            <a:r>
              <a:rPr lang="en-ZA" sz="3200" dirty="0" smtClean="0"/>
              <a:t>Closed inefficient provision of learning resources for students as present</a:t>
            </a:r>
            <a:endParaRPr lang="en-ZA" sz="3200" dirty="0"/>
          </a:p>
        </p:txBody>
      </p:sp>
    </p:spTree>
    <p:extLst>
      <p:ext uri="{BB962C8B-B14F-4D97-AF65-F5344CB8AC3E}">
        <p14:creationId xmlns:p14="http://schemas.microsoft.com/office/powerpoint/2010/main" val="4576483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Open Scholarship</a:t>
            </a:r>
            <a:r>
              <a:rPr lang="en-ZA" dirty="0"/>
              <a:t/>
            </a:r>
            <a:br>
              <a:rPr lang="en-ZA" dirty="0"/>
            </a:br>
            <a:r>
              <a:rPr lang="en-ZA" dirty="0" smtClean="0"/>
              <a:t>new possibilities for students</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23740275"/>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C00000"/>
                </a:solidFill>
                <a:latin typeface="Arial Narrow" pitchFamily="34" charset="0"/>
              </a:rPr>
              <a:t>Data sets</a:t>
            </a:r>
            <a:endParaRPr lang="en-ZA" sz="1200" b="1" dirty="0">
              <a:solidFill>
                <a:srgbClr val="C0000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C00000"/>
                </a:solidFill>
                <a:latin typeface="Arial Narrow" pitchFamily="34" charset="0"/>
              </a:rPr>
              <a:t>Audio records</a:t>
            </a:r>
            <a:endParaRPr lang="en-ZA" sz="1200" b="1" dirty="0">
              <a:solidFill>
                <a:srgbClr val="C0000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C00000"/>
                </a:solidFill>
                <a:latin typeface="Arial Narrow" pitchFamily="34" charset="0"/>
              </a:rPr>
              <a:t>Images</a:t>
            </a:r>
            <a:endParaRPr lang="en-ZA" sz="1200" b="1" dirty="0">
              <a:solidFill>
                <a:srgbClr val="C0000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C00000"/>
                </a:solidFill>
                <a:latin typeface="Arial Narrow" pitchFamily="34" charset="0"/>
              </a:rPr>
              <a:t>Journal articles</a:t>
            </a:r>
            <a:endParaRPr lang="en-ZA" sz="1200" b="1" dirty="0">
              <a:solidFill>
                <a:srgbClr val="C0000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C00000"/>
                </a:solidFill>
                <a:latin typeface="Arial Narrow" pitchFamily="34" charset="0"/>
              </a:rPr>
              <a:t>Notes</a:t>
            </a:r>
            <a:endParaRPr lang="en-ZA" sz="1200" b="1" dirty="0">
              <a:solidFill>
                <a:srgbClr val="C0000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C00000"/>
                </a:solidFill>
                <a:latin typeface="Arial Narrow" pitchFamily="34" charset="0"/>
              </a:rPr>
              <a:t>Lectures</a:t>
            </a:r>
            <a:endParaRPr lang="en-ZA" sz="1200" b="1" dirty="0">
              <a:solidFill>
                <a:srgbClr val="C0000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6" name="TextBox 25"/>
          <p:cNvSpPr txBox="1"/>
          <p:nvPr/>
        </p:nvSpPr>
        <p:spPr>
          <a:xfrm>
            <a:off x="251520" y="3258945"/>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3" name="Left Brace 2"/>
          <p:cNvSpPr/>
          <p:nvPr/>
        </p:nvSpPr>
        <p:spPr>
          <a:xfrm>
            <a:off x="2041905" y="1700808"/>
            <a:ext cx="729895" cy="4032448"/>
          </a:xfrm>
          <a:prstGeom prst="lef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Tree>
    <p:extLst>
      <p:ext uri="{BB962C8B-B14F-4D97-AF65-F5344CB8AC3E}">
        <p14:creationId xmlns:p14="http://schemas.microsoft.com/office/powerpoint/2010/main" val="23813694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7206" r="55014" b="24488"/>
          <a:stretch/>
        </p:blipFill>
        <p:spPr bwMode="auto">
          <a:xfrm>
            <a:off x="-1188640" y="980728"/>
            <a:ext cx="11193252" cy="5157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90344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18254"/>
            <a:ext cx="7772400" cy="1144429"/>
          </a:xfrm>
        </p:spPr>
        <p:txBody>
          <a:bodyPr/>
          <a:lstStyle/>
          <a:p>
            <a:r>
              <a:rPr lang="en-ZA" dirty="0" smtClean="0"/>
              <a:t>Student support for OA</a:t>
            </a:r>
            <a:endParaRPr lang="en-ZA" dirty="0"/>
          </a:p>
        </p:txBody>
      </p:sp>
      <p:pic>
        <p:nvPicPr>
          <p:cNvPr id="4" name="Content Placeholder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195841" y="2521699"/>
            <a:ext cx="7317741" cy="4116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2512" y="1419977"/>
            <a:ext cx="4281488" cy="5680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21949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Research- teaching continuum</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2621602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University of Cape Town</a:t>
            </a:r>
            <a:endParaRPr lang="en-ZA" dirty="0"/>
          </a:p>
        </p:txBody>
      </p:sp>
      <p:sp>
        <p:nvSpPr>
          <p:cNvPr id="3" name="Content Placeholder 2"/>
          <p:cNvSpPr>
            <a:spLocks noGrp="1"/>
          </p:cNvSpPr>
          <p:nvPr>
            <p:ph idx="1"/>
          </p:nvPr>
        </p:nvSpPr>
        <p:spPr/>
        <p:txBody>
          <a:bodyPr>
            <a:normAutofit lnSpcReduction="10000"/>
          </a:bodyPr>
          <a:lstStyle/>
          <a:p>
            <a:r>
              <a:rPr lang="en-ZA" dirty="0" smtClean="0"/>
              <a:t>Oldest South African university </a:t>
            </a:r>
            <a:endParaRPr lang="en-ZA" dirty="0" smtClean="0"/>
          </a:p>
          <a:p>
            <a:r>
              <a:rPr lang="en-ZA" dirty="0" smtClean="0"/>
              <a:t>Top </a:t>
            </a:r>
            <a:r>
              <a:rPr lang="en-ZA" dirty="0" smtClean="0"/>
              <a:t>ranked African university</a:t>
            </a:r>
          </a:p>
          <a:p>
            <a:pPr lvl="1"/>
            <a:r>
              <a:rPr lang="en-ZA" dirty="0" smtClean="0"/>
              <a:t>QS </a:t>
            </a:r>
            <a:r>
              <a:rPr lang="en-ZA" dirty="0"/>
              <a:t>World University </a:t>
            </a:r>
            <a:r>
              <a:rPr lang="en-ZA" dirty="0" smtClean="0"/>
              <a:t>Rankings</a:t>
            </a:r>
          </a:p>
          <a:p>
            <a:pPr lvl="1"/>
            <a:r>
              <a:rPr lang="en-ZA" dirty="0" smtClean="0"/>
              <a:t>The </a:t>
            </a:r>
            <a:r>
              <a:rPr lang="en-ZA" dirty="0"/>
              <a:t>Times Higher Education World University </a:t>
            </a:r>
            <a:r>
              <a:rPr lang="en-ZA" dirty="0" smtClean="0"/>
              <a:t>Rankings</a:t>
            </a:r>
            <a:endParaRPr lang="en-ZA" dirty="0"/>
          </a:p>
          <a:p>
            <a:pPr lvl="1"/>
            <a:r>
              <a:rPr lang="en-ZA" dirty="0" smtClean="0"/>
              <a:t>Academic </a:t>
            </a:r>
            <a:r>
              <a:rPr lang="en-ZA" dirty="0"/>
              <a:t>Ranking of World </a:t>
            </a:r>
            <a:r>
              <a:rPr lang="en-ZA" dirty="0" smtClean="0"/>
              <a:t>Universities</a:t>
            </a:r>
            <a:endParaRPr lang="en-ZA" dirty="0"/>
          </a:p>
          <a:p>
            <a:r>
              <a:rPr lang="en-ZA" dirty="0" smtClean="0"/>
              <a:t>Medium sized – 25 000 students</a:t>
            </a:r>
          </a:p>
          <a:p>
            <a:r>
              <a:rPr lang="en-ZA" dirty="0" smtClean="0"/>
              <a:t>Changed demographics since apartheid ended in 1994</a:t>
            </a:r>
          </a:p>
          <a:p>
            <a:pPr marL="0" indent="0">
              <a:buNone/>
            </a:pPr>
            <a:endParaRPr lang="en-ZA" dirty="0" smtClean="0"/>
          </a:p>
          <a:p>
            <a:endParaRPr lang="en-ZA" dirty="0" smtClean="0"/>
          </a:p>
          <a:p>
            <a:endParaRPr lang="en-ZA" dirty="0"/>
          </a:p>
        </p:txBody>
      </p:sp>
    </p:spTree>
    <p:extLst>
      <p:ext uri="{BB962C8B-B14F-4D97-AF65-F5344CB8AC3E}">
        <p14:creationId xmlns:p14="http://schemas.microsoft.com/office/powerpoint/2010/main" val="26598499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5004048" y="4149080"/>
            <a:ext cx="1800200" cy="100811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3175">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b="1" dirty="0">
              <a:solidFill>
                <a:schemeClr val="tx1"/>
              </a:solidFill>
            </a:endParaRPr>
          </a:p>
        </p:txBody>
      </p:sp>
      <p:sp>
        <p:nvSpPr>
          <p:cNvPr id="32" name="Rectangle 31"/>
          <p:cNvSpPr/>
          <p:nvPr/>
        </p:nvSpPr>
        <p:spPr>
          <a:xfrm>
            <a:off x="3203848" y="4221088"/>
            <a:ext cx="1800200" cy="100811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a:ln w="3175">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b="1" dirty="0">
              <a:solidFill>
                <a:schemeClr val="tx1"/>
              </a:solidFill>
            </a:endParaRPr>
          </a:p>
        </p:txBody>
      </p:sp>
      <p:cxnSp>
        <p:nvCxnSpPr>
          <p:cNvPr id="7" name="Straight Arrow Connector 6"/>
          <p:cNvCxnSpPr/>
          <p:nvPr/>
        </p:nvCxnSpPr>
        <p:spPr>
          <a:xfrm flipV="1">
            <a:off x="1115616" y="5072372"/>
            <a:ext cx="7128792" cy="72008"/>
          </a:xfrm>
          <a:prstGeom prst="straightConnector1">
            <a:avLst/>
          </a:prstGeom>
          <a:ln w="3810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3923928" y="4077072"/>
            <a:ext cx="1800200" cy="1008112"/>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b="1" dirty="0">
              <a:solidFill>
                <a:schemeClr val="tx1"/>
              </a:solidFill>
            </a:endParaRPr>
          </a:p>
        </p:txBody>
      </p:sp>
      <p:sp>
        <p:nvSpPr>
          <p:cNvPr id="17" name="Rectangle 16"/>
          <p:cNvSpPr/>
          <p:nvPr/>
        </p:nvSpPr>
        <p:spPr>
          <a:xfrm>
            <a:off x="2555776" y="1268760"/>
            <a:ext cx="1512168"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9" name="Rectangle 18"/>
          <p:cNvSpPr/>
          <p:nvPr/>
        </p:nvSpPr>
        <p:spPr>
          <a:xfrm>
            <a:off x="2159732" y="1556792"/>
            <a:ext cx="2088232"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smtClean="0">
                <a:solidFill>
                  <a:schemeClr val="tx1"/>
                </a:solidFill>
              </a:rPr>
              <a:t>Internationalisation</a:t>
            </a:r>
            <a:endParaRPr lang="en-ZA" sz="1600" dirty="0">
              <a:solidFill>
                <a:schemeClr val="tx1"/>
              </a:solidFill>
            </a:endParaRPr>
          </a:p>
        </p:txBody>
      </p:sp>
      <p:sp>
        <p:nvSpPr>
          <p:cNvPr id="20" name="Rectangle 19"/>
          <p:cNvSpPr/>
          <p:nvPr/>
        </p:nvSpPr>
        <p:spPr>
          <a:xfrm>
            <a:off x="4439614" y="1772816"/>
            <a:ext cx="2088232"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smtClean="0">
                <a:solidFill>
                  <a:schemeClr val="tx1"/>
                </a:solidFill>
              </a:rPr>
              <a:t>Life long learning</a:t>
            </a:r>
            <a:endParaRPr lang="en-ZA" sz="1600" dirty="0">
              <a:solidFill>
                <a:schemeClr val="tx1"/>
              </a:solidFill>
            </a:endParaRPr>
          </a:p>
        </p:txBody>
      </p:sp>
      <p:cxnSp>
        <p:nvCxnSpPr>
          <p:cNvPr id="22" name="Straight Arrow Connector 21"/>
          <p:cNvCxnSpPr/>
          <p:nvPr/>
        </p:nvCxnSpPr>
        <p:spPr>
          <a:xfrm>
            <a:off x="3779912" y="2204864"/>
            <a:ext cx="648072" cy="1296144"/>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4788024" y="2204864"/>
            <a:ext cx="648072" cy="115212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1882687" y="2600908"/>
            <a:ext cx="1944216"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err="1" smtClean="0">
                <a:solidFill>
                  <a:schemeClr val="tx1"/>
                </a:solidFill>
              </a:rPr>
              <a:t>Commodification</a:t>
            </a:r>
            <a:endParaRPr lang="en-ZA" sz="1600" dirty="0">
              <a:solidFill>
                <a:schemeClr val="tx1"/>
              </a:solidFill>
            </a:endParaRPr>
          </a:p>
        </p:txBody>
      </p:sp>
      <p:sp>
        <p:nvSpPr>
          <p:cNvPr id="28" name="Rectangle 27"/>
          <p:cNvSpPr/>
          <p:nvPr/>
        </p:nvSpPr>
        <p:spPr>
          <a:xfrm>
            <a:off x="5483730" y="2492896"/>
            <a:ext cx="1944216"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dirty="0" smtClean="0">
                <a:solidFill>
                  <a:schemeClr val="tx1"/>
                </a:solidFill>
              </a:rPr>
              <a:t>Professionalisation</a:t>
            </a:r>
            <a:endParaRPr lang="en-ZA" sz="1600" dirty="0">
              <a:solidFill>
                <a:schemeClr val="tx1"/>
              </a:solidFill>
            </a:endParaRPr>
          </a:p>
        </p:txBody>
      </p:sp>
      <p:sp>
        <p:nvSpPr>
          <p:cNvPr id="35" name="Rectangle 34"/>
          <p:cNvSpPr/>
          <p:nvPr/>
        </p:nvSpPr>
        <p:spPr>
          <a:xfrm>
            <a:off x="1331640" y="5172135"/>
            <a:ext cx="1800200" cy="1008112"/>
          </a:xfrm>
          <a:prstGeom prst="rect">
            <a:avLst/>
          </a:prstGeom>
          <a:noFill/>
          <a:ln w="3175">
            <a:no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chemeClr val="tx1"/>
                </a:solidFill>
              </a:rPr>
              <a:t>Modes of engagement:</a:t>
            </a:r>
          </a:p>
          <a:p>
            <a:pPr algn="ctr"/>
            <a:r>
              <a:rPr lang="en-ZA" sz="1200" b="1" dirty="0" smtClean="0">
                <a:solidFill>
                  <a:schemeClr val="tx1"/>
                </a:solidFill>
              </a:rPr>
              <a:t>Classroom, group</a:t>
            </a:r>
          </a:p>
        </p:txBody>
      </p:sp>
      <p:sp>
        <p:nvSpPr>
          <p:cNvPr id="36" name="Rectangle 35"/>
          <p:cNvSpPr/>
          <p:nvPr/>
        </p:nvSpPr>
        <p:spPr>
          <a:xfrm>
            <a:off x="6300192" y="5125245"/>
            <a:ext cx="1800200" cy="1008112"/>
          </a:xfrm>
          <a:prstGeom prst="rect">
            <a:avLst/>
          </a:prstGeom>
          <a:noFill/>
          <a:ln w="3175">
            <a:no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chemeClr val="tx1"/>
                </a:solidFill>
              </a:rPr>
              <a:t>Modes of engagement:</a:t>
            </a:r>
          </a:p>
          <a:p>
            <a:pPr algn="ctr"/>
            <a:r>
              <a:rPr lang="en-ZA" sz="1200" b="1" dirty="0" smtClean="0">
                <a:solidFill>
                  <a:schemeClr val="tx1"/>
                </a:solidFill>
              </a:rPr>
              <a:t>Individual, supervision</a:t>
            </a:r>
            <a:endParaRPr lang="en-ZA" sz="1200" b="1" dirty="0">
              <a:solidFill>
                <a:schemeClr val="tx1"/>
              </a:solidFill>
            </a:endParaRPr>
          </a:p>
        </p:txBody>
      </p:sp>
      <p:cxnSp>
        <p:nvCxnSpPr>
          <p:cNvPr id="23" name="Straight Arrow Connector 22"/>
          <p:cNvCxnSpPr>
            <a:stCxn id="28" idx="2"/>
          </p:cNvCxnSpPr>
          <p:nvPr/>
        </p:nvCxnSpPr>
        <p:spPr>
          <a:xfrm flipH="1">
            <a:off x="5286266" y="2708920"/>
            <a:ext cx="1169572" cy="1066766"/>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104220" y="2816932"/>
            <a:ext cx="1035732" cy="958754"/>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9552" y="5445224"/>
            <a:ext cx="792088" cy="523220"/>
          </a:xfrm>
          <a:prstGeom prst="rect">
            <a:avLst/>
          </a:prstGeom>
          <a:noFill/>
        </p:spPr>
        <p:txBody>
          <a:bodyPr wrap="square" rtlCol="0">
            <a:spAutoFit/>
          </a:bodyPr>
          <a:lstStyle/>
          <a:p>
            <a:r>
              <a:rPr lang="en-ZA" sz="2800" b="1" dirty="0" smtClean="0"/>
              <a:t>UG</a:t>
            </a:r>
            <a:endParaRPr lang="en-ZA" sz="2800" b="1" dirty="0"/>
          </a:p>
        </p:txBody>
      </p:sp>
      <p:sp>
        <p:nvSpPr>
          <p:cNvPr id="31" name="TextBox 30"/>
          <p:cNvSpPr txBox="1"/>
          <p:nvPr/>
        </p:nvSpPr>
        <p:spPr>
          <a:xfrm>
            <a:off x="8100392" y="5399638"/>
            <a:ext cx="792088" cy="523220"/>
          </a:xfrm>
          <a:prstGeom prst="rect">
            <a:avLst/>
          </a:prstGeom>
          <a:noFill/>
        </p:spPr>
        <p:txBody>
          <a:bodyPr wrap="square" rtlCol="0">
            <a:spAutoFit/>
          </a:bodyPr>
          <a:lstStyle/>
          <a:p>
            <a:r>
              <a:rPr lang="en-ZA" sz="2800" b="1" dirty="0"/>
              <a:t>P</a:t>
            </a:r>
            <a:r>
              <a:rPr lang="en-ZA" sz="2800" b="1" dirty="0" smtClean="0"/>
              <a:t>G</a:t>
            </a:r>
            <a:endParaRPr lang="en-ZA" sz="2800" b="1" dirty="0"/>
          </a:p>
        </p:txBody>
      </p:sp>
      <p:sp>
        <p:nvSpPr>
          <p:cNvPr id="34" name="Rectangle 33"/>
          <p:cNvSpPr/>
          <p:nvPr/>
        </p:nvSpPr>
        <p:spPr>
          <a:xfrm>
            <a:off x="1304020" y="5861450"/>
            <a:ext cx="1800200" cy="1008112"/>
          </a:xfrm>
          <a:prstGeom prst="rect">
            <a:avLst/>
          </a:prstGeom>
          <a:noFill/>
          <a:ln w="3175">
            <a:no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chemeClr val="tx1"/>
                </a:solidFill>
              </a:rPr>
              <a:t>Resources: </a:t>
            </a:r>
            <a:r>
              <a:rPr lang="en-ZA" sz="1200" b="1" dirty="0" err="1" smtClean="0">
                <a:solidFill>
                  <a:schemeClr val="tx1"/>
                </a:solidFill>
              </a:rPr>
              <a:t>pedagogised</a:t>
            </a:r>
            <a:endParaRPr lang="en-ZA" sz="1200" b="1" dirty="0" smtClean="0">
              <a:solidFill>
                <a:schemeClr val="tx1"/>
              </a:solidFill>
            </a:endParaRPr>
          </a:p>
        </p:txBody>
      </p:sp>
      <p:sp>
        <p:nvSpPr>
          <p:cNvPr id="37"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t>Changing post-graduate space</a:t>
            </a:r>
            <a:endParaRPr lang="en-ZA" dirty="0"/>
          </a:p>
        </p:txBody>
      </p:sp>
      <p:sp>
        <p:nvSpPr>
          <p:cNvPr id="38" name="Rectangle 37"/>
          <p:cNvSpPr/>
          <p:nvPr/>
        </p:nvSpPr>
        <p:spPr>
          <a:xfrm>
            <a:off x="6283559" y="5849888"/>
            <a:ext cx="1800200" cy="1008112"/>
          </a:xfrm>
          <a:prstGeom prst="rect">
            <a:avLst/>
          </a:prstGeom>
          <a:noFill/>
          <a:ln w="3175">
            <a:no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chemeClr val="tx1"/>
                </a:solidFill>
              </a:rPr>
              <a:t>Resources: not </a:t>
            </a:r>
            <a:r>
              <a:rPr lang="en-ZA" sz="1200" b="1" dirty="0" err="1" smtClean="0">
                <a:solidFill>
                  <a:schemeClr val="tx1"/>
                </a:solidFill>
              </a:rPr>
              <a:t>pedagogised</a:t>
            </a:r>
            <a:endParaRPr lang="en-ZA" sz="1200" b="1" dirty="0" smtClean="0">
              <a:solidFill>
                <a:schemeClr val="tx1"/>
              </a:solidFill>
            </a:endParaRPr>
          </a:p>
        </p:txBody>
      </p:sp>
      <p:sp>
        <p:nvSpPr>
          <p:cNvPr id="2" name="TextBox 1"/>
          <p:cNvSpPr txBox="1"/>
          <p:nvPr/>
        </p:nvSpPr>
        <p:spPr>
          <a:xfrm>
            <a:off x="3622086" y="6525344"/>
            <a:ext cx="2304256" cy="307777"/>
          </a:xfrm>
          <a:prstGeom prst="rect">
            <a:avLst/>
          </a:prstGeom>
          <a:noFill/>
        </p:spPr>
        <p:txBody>
          <a:bodyPr wrap="square" rtlCol="0">
            <a:spAutoFit/>
          </a:bodyPr>
          <a:lstStyle/>
          <a:p>
            <a:r>
              <a:rPr lang="en-ZA" sz="1400" i="1" dirty="0" smtClean="0">
                <a:latin typeface="Arial Narrow" pitchFamily="34" charset="0"/>
              </a:rPr>
              <a:t>Concept- Lucia </a:t>
            </a:r>
            <a:r>
              <a:rPr lang="en-ZA" sz="1400" i="1" dirty="0" err="1" smtClean="0">
                <a:latin typeface="Arial Narrow" pitchFamily="34" charset="0"/>
              </a:rPr>
              <a:t>Thesen</a:t>
            </a:r>
            <a:r>
              <a:rPr lang="en-ZA" sz="1400" i="1" dirty="0" smtClean="0">
                <a:latin typeface="Arial Narrow" pitchFamily="34" charset="0"/>
              </a:rPr>
              <a:t> 2011</a:t>
            </a:r>
            <a:endParaRPr lang="en-ZA" sz="1400" i="1" dirty="0">
              <a:latin typeface="Arial Narrow" pitchFamily="34" charset="0"/>
            </a:endParaRPr>
          </a:p>
        </p:txBody>
      </p:sp>
    </p:spTree>
    <p:extLst>
      <p:ext uri="{BB962C8B-B14F-4D97-AF65-F5344CB8AC3E}">
        <p14:creationId xmlns:p14="http://schemas.microsoft.com/office/powerpoint/2010/main" val="13321401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Scholarship of engagement</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val="1178373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438150"/>
            <a:ext cx="9858375" cy="598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06667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OA supports </a:t>
            </a:r>
            <a:r>
              <a:rPr lang="en-ZA" i="1" dirty="0" smtClean="0"/>
              <a:t>all</a:t>
            </a:r>
            <a:r>
              <a:rPr lang="en-ZA" dirty="0" smtClean="0"/>
              <a:t> core business</a:t>
            </a:r>
            <a:endParaRPr lang="en-ZA" dirty="0"/>
          </a:p>
        </p:txBody>
      </p:sp>
      <p:sp>
        <p:nvSpPr>
          <p:cNvPr id="3" name="Content Placeholder 2"/>
          <p:cNvSpPr>
            <a:spLocks noGrp="1"/>
          </p:cNvSpPr>
          <p:nvPr>
            <p:ph idx="1"/>
          </p:nvPr>
        </p:nvSpPr>
        <p:spPr/>
        <p:txBody>
          <a:bodyPr/>
          <a:lstStyle/>
          <a:p>
            <a:pPr marL="0" indent="0" algn="ctr">
              <a:buNone/>
            </a:pPr>
            <a:r>
              <a:rPr lang="en-ZA" dirty="0" smtClean="0"/>
              <a:t>Research </a:t>
            </a:r>
          </a:p>
          <a:p>
            <a:pPr marL="0" indent="0" algn="ctr">
              <a:buNone/>
            </a:pPr>
            <a:r>
              <a:rPr lang="en-ZA" dirty="0" smtClean="0"/>
              <a:t>Teaching </a:t>
            </a:r>
          </a:p>
          <a:p>
            <a:pPr marL="0" indent="0" algn="ctr">
              <a:buNone/>
            </a:pPr>
            <a:r>
              <a:rPr lang="en-ZA" dirty="0" smtClean="0"/>
              <a:t>Engagement</a:t>
            </a:r>
            <a:endParaRPr lang="en-ZA"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501008"/>
            <a:ext cx="1895475"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56998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Strategic goals</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Internationalising </a:t>
            </a:r>
            <a:r>
              <a:rPr lang="en-ZA" dirty="0"/>
              <a:t>UCT via an </a:t>
            </a:r>
            <a:r>
              <a:rPr lang="en-ZA" dirty="0" err="1"/>
              <a:t>Afropolitan</a:t>
            </a:r>
            <a:r>
              <a:rPr lang="en-ZA" dirty="0"/>
              <a:t> Niche</a:t>
            </a:r>
          </a:p>
          <a:p>
            <a:r>
              <a:rPr lang="en-ZA" dirty="0"/>
              <a:t>Transformation of UCT Towards Non-Racialism - Redress, Diversity, Inclusiveness and the Recognition of African Voices</a:t>
            </a:r>
          </a:p>
          <a:p>
            <a:r>
              <a:rPr lang="en-ZA" dirty="0" smtClean="0"/>
              <a:t>A </a:t>
            </a:r>
            <a:r>
              <a:rPr lang="en-ZA" dirty="0"/>
              <a:t>Vision for the Development of Research at UCT: Greater Impact, Greater Engagement</a:t>
            </a:r>
          </a:p>
          <a:p>
            <a:r>
              <a:rPr lang="en-ZA" dirty="0"/>
              <a:t>Enhancing the Quality and Profile of UCT's Graduates</a:t>
            </a:r>
          </a:p>
          <a:p>
            <a:r>
              <a:rPr lang="en-ZA" dirty="0"/>
              <a:t>Expanding and Enhancing UCT's Contribution to South Africa's Development Challenges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16632"/>
            <a:ext cx="1566342" cy="1366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01084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How will it be possible?</a:t>
            </a:r>
            <a:endParaRPr lang="en-ZA" dirty="0"/>
          </a:p>
        </p:txBody>
      </p:sp>
      <p:sp>
        <p:nvSpPr>
          <p:cNvPr id="3" name="Subtitle 2"/>
          <p:cNvSpPr>
            <a:spLocks noGrp="1"/>
          </p:cNvSpPr>
          <p:nvPr>
            <p:ph type="subTitle" idx="1"/>
          </p:nvPr>
        </p:nvSpPr>
        <p:spPr/>
        <p:txBody>
          <a:bodyPr/>
          <a:lstStyle/>
          <a:p>
            <a:r>
              <a:rPr lang="en-ZA" dirty="0" smtClean="0"/>
              <a:t>The technology</a:t>
            </a:r>
            <a:endParaRPr lang="en-ZA" dirty="0"/>
          </a:p>
        </p:txBody>
      </p:sp>
    </p:spTree>
    <p:extLst>
      <p:ext uri="{BB962C8B-B14F-4D97-AF65-F5344CB8AC3E}">
        <p14:creationId xmlns:p14="http://schemas.microsoft.com/office/powerpoint/2010/main" val="11320794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Mobiles broadly</a:t>
            </a:r>
            <a:endParaRPr lang="en-ZA" dirty="0">
              <a:solidFill>
                <a:schemeClr val="tx1">
                  <a:lumMod val="75000"/>
                </a:schemeClr>
              </a:solidFill>
            </a:endParaRPr>
          </a:p>
        </p:txBody>
      </p:sp>
      <p:sp>
        <p:nvSpPr>
          <p:cNvPr id="3" name="Content Placeholder 2"/>
          <p:cNvSpPr>
            <a:spLocks noGrp="1"/>
          </p:cNvSpPr>
          <p:nvPr>
            <p:ph idx="1"/>
          </p:nvPr>
        </p:nvSpPr>
        <p:spPr/>
        <p:txBody>
          <a:bodyPr>
            <a:normAutofit lnSpcReduction="10000"/>
          </a:bodyPr>
          <a:lstStyle/>
          <a:p>
            <a:r>
              <a:rPr lang="en-ZA" b="1" dirty="0" smtClean="0"/>
              <a:t>“always-connected” devices, </a:t>
            </a:r>
            <a:r>
              <a:rPr lang="en-ZA" b="1" dirty="0" err="1" smtClean="0"/>
              <a:t>ie</a:t>
            </a:r>
            <a:r>
              <a:rPr lang="en-ZA" b="1" dirty="0" smtClean="0"/>
              <a:t> </a:t>
            </a:r>
            <a:r>
              <a:rPr lang="en-ZA" b="1" dirty="0" err="1" smtClean="0"/>
              <a:t>sim</a:t>
            </a:r>
            <a:r>
              <a:rPr lang="en-ZA" b="1" dirty="0" smtClean="0"/>
              <a:t> enabled devices</a:t>
            </a:r>
          </a:p>
          <a:p>
            <a:pPr marL="0" indent="0">
              <a:buNone/>
            </a:pPr>
            <a:endParaRPr lang="en-ZA" dirty="0" smtClean="0"/>
          </a:p>
          <a:p>
            <a:pPr lvl="1"/>
            <a:r>
              <a:rPr lang="en-ZA" dirty="0" smtClean="0"/>
              <a:t>Non-WAP enabled cell phones</a:t>
            </a:r>
          </a:p>
          <a:p>
            <a:pPr lvl="1"/>
            <a:r>
              <a:rPr lang="en-ZA" dirty="0"/>
              <a:t>WAP phones</a:t>
            </a:r>
          </a:p>
          <a:p>
            <a:pPr marL="400050" lvl="1" indent="0">
              <a:buNone/>
            </a:pPr>
            <a:endParaRPr lang="en-ZA" dirty="0" smtClean="0"/>
          </a:p>
          <a:p>
            <a:pPr lvl="1"/>
            <a:r>
              <a:rPr lang="en-ZA" dirty="0" smtClean="0"/>
              <a:t>Smartphones</a:t>
            </a:r>
          </a:p>
          <a:p>
            <a:pPr lvl="1"/>
            <a:r>
              <a:rPr lang="en-ZA" dirty="0" smtClean="0"/>
              <a:t>Tablets </a:t>
            </a:r>
          </a:p>
          <a:p>
            <a:pPr lvl="1"/>
            <a:r>
              <a:rPr lang="en-ZA" dirty="0" err="1" smtClean="0"/>
              <a:t>Ereaders</a:t>
            </a:r>
            <a:r>
              <a:rPr lang="en-ZA" dirty="0" smtClean="0"/>
              <a:t> </a:t>
            </a:r>
          </a:p>
        </p:txBody>
      </p:sp>
    </p:spTree>
    <p:extLst>
      <p:ext uri="{BB962C8B-B14F-4D97-AF65-F5344CB8AC3E}">
        <p14:creationId xmlns:p14="http://schemas.microsoft.com/office/powerpoint/2010/main" val="14507184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45" t="-2290" r="63975" b="40337"/>
          <a:stretch/>
        </p:blipFill>
        <p:spPr bwMode="auto">
          <a:xfrm>
            <a:off x="759222" y="1484784"/>
            <a:ext cx="2516634" cy="4301676"/>
          </a:xfrm>
          <a:prstGeom prst="rect">
            <a:avLst/>
          </a:prstGeom>
          <a:noFill/>
          <a:ln>
            <a:noFill/>
          </a:ln>
          <a:extLst>
            <a:ext uri="{53640926-AAD7-44D8-BBD7-CCE9431645EC}">
              <a14:shadowObscured xmlns:a14="http://schemas.microsoft.com/office/drawing/2010/main"/>
            </a:ext>
          </a:extLst>
        </p:spPr>
      </p:pic>
      <p:pic>
        <p:nvPicPr>
          <p:cNvPr id="4" name="Picture 3"/>
          <p:cNvPicPr/>
          <p:nvPr/>
        </p:nvPicPr>
        <p:blipFill rotWithShape="1">
          <a:blip r:embed="rId3">
            <a:extLst>
              <a:ext uri="{28A0092B-C50C-407E-A947-70E740481C1C}">
                <a14:useLocalDpi xmlns:a14="http://schemas.microsoft.com/office/drawing/2010/main" val="0"/>
              </a:ext>
            </a:extLst>
          </a:blip>
          <a:srcRect l="32308" r="34530" b="44379"/>
          <a:stretch/>
        </p:blipFill>
        <p:spPr bwMode="auto">
          <a:xfrm>
            <a:off x="3228960" y="1700807"/>
            <a:ext cx="2448272" cy="3763153"/>
          </a:xfrm>
          <a:prstGeom prst="rect">
            <a:avLst/>
          </a:prstGeom>
          <a:noFill/>
          <a:ln>
            <a:noFill/>
          </a:ln>
          <a:extLst>
            <a:ext uri="{53640926-AAD7-44D8-BBD7-CCE9431645EC}">
              <a14:shadowObscured xmlns:a14="http://schemas.microsoft.com/office/drawing/2010/main"/>
            </a:ext>
          </a:extLst>
        </p:spPr>
      </p:pic>
      <p:pic>
        <p:nvPicPr>
          <p:cNvPr id="3" name="Picture 2"/>
          <p:cNvPicPr/>
          <p:nvPr/>
        </p:nvPicPr>
        <p:blipFill rotWithShape="1">
          <a:blip r:embed="rId2">
            <a:extLst>
              <a:ext uri="{28A0092B-C50C-407E-A947-70E740481C1C}">
                <a14:useLocalDpi xmlns:a14="http://schemas.microsoft.com/office/drawing/2010/main" val="0"/>
              </a:ext>
            </a:extLst>
          </a:blip>
          <a:srcRect l="33955" t="22701" r="33564" b="891"/>
          <a:stretch/>
        </p:blipFill>
        <p:spPr bwMode="auto">
          <a:xfrm>
            <a:off x="5696272" y="1508016"/>
            <a:ext cx="2292856" cy="5189345"/>
          </a:xfrm>
          <a:prstGeom prst="rect">
            <a:avLst/>
          </a:prstGeom>
          <a:noFill/>
          <a:ln>
            <a:noFill/>
          </a:ln>
          <a:extLst>
            <a:ext uri="{53640926-AAD7-44D8-BBD7-CCE9431645EC}">
              <a14:shadowObscured xmlns:a14="http://schemas.microsoft.com/office/drawing/2010/main"/>
            </a:ext>
          </a:extLst>
        </p:spPr>
      </p:pic>
      <p:sp>
        <p:nvSpPr>
          <p:cNvPr id="5" name="Rectangle 4"/>
          <p:cNvSpPr/>
          <p:nvPr/>
        </p:nvSpPr>
        <p:spPr>
          <a:xfrm>
            <a:off x="971600" y="1196752"/>
            <a:ext cx="7272808" cy="5040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ectangle 5"/>
          <p:cNvSpPr/>
          <p:nvPr/>
        </p:nvSpPr>
        <p:spPr>
          <a:xfrm>
            <a:off x="7812360" y="1196752"/>
            <a:ext cx="648072" cy="5500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ectangle 7"/>
          <p:cNvSpPr/>
          <p:nvPr/>
        </p:nvSpPr>
        <p:spPr>
          <a:xfrm>
            <a:off x="971600" y="5877272"/>
            <a:ext cx="7017528"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Rectangle 8"/>
          <p:cNvSpPr/>
          <p:nvPr/>
        </p:nvSpPr>
        <p:spPr>
          <a:xfrm>
            <a:off x="395536" y="2492896"/>
            <a:ext cx="2736304"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Oval 6"/>
          <p:cNvSpPr/>
          <p:nvPr/>
        </p:nvSpPr>
        <p:spPr>
          <a:xfrm>
            <a:off x="2843808" y="1340768"/>
            <a:ext cx="2995026" cy="2109131"/>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5653628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solidFill>
                  <a:schemeClr val="tx1">
                    <a:lumMod val="75000"/>
                  </a:schemeClr>
                </a:solidFill>
              </a:rPr>
              <a:t>The stats</a:t>
            </a:r>
            <a:endParaRPr lang="en-ZA" dirty="0">
              <a:solidFill>
                <a:schemeClr val="tx1">
                  <a:lumMod val="75000"/>
                </a:schemeClr>
              </a:solidFill>
            </a:endParaRPr>
          </a:p>
        </p:txBody>
      </p:sp>
      <p:sp>
        <p:nvSpPr>
          <p:cNvPr id="3" name="Content Placeholder 2"/>
          <p:cNvSpPr>
            <a:spLocks noGrp="1"/>
          </p:cNvSpPr>
          <p:nvPr>
            <p:ph idx="1"/>
          </p:nvPr>
        </p:nvSpPr>
        <p:spPr/>
        <p:txBody>
          <a:bodyPr>
            <a:normAutofit/>
          </a:bodyPr>
          <a:lstStyle/>
          <a:p>
            <a:r>
              <a:rPr lang="en-ZA" dirty="0" smtClean="0"/>
              <a:t>500 million+ </a:t>
            </a:r>
            <a:r>
              <a:rPr lang="en-ZA" dirty="0"/>
              <a:t>mobile phone subscribers in Africa today, more than half of the continent’s population. </a:t>
            </a:r>
            <a:endParaRPr lang="en-ZA" dirty="0" smtClean="0"/>
          </a:p>
          <a:p>
            <a:r>
              <a:rPr lang="en-ZA" dirty="0" smtClean="0"/>
              <a:t>Of </a:t>
            </a:r>
            <a:r>
              <a:rPr lang="en-ZA" dirty="0"/>
              <a:t>the 110 million Africans </a:t>
            </a:r>
            <a:r>
              <a:rPr lang="en-ZA" dirty="0" smtClean="0"/>
              <a:t>who do </a:t>
            </a:r>
            <a:r>
              <a:rPr lang="en-ZA" dirty="0"/>
              <a:t>use the internet, more than half do so via their mobile phone </a:t>
            </a:r>
            <a:endParaRPr lang="en-ZA" dirty="0" smtClean="0"/>
          </a:p>
          <a:p>
            <a:r>
              <a:rPr lang="en-ZA" dirty="0" smtClean="0"/>
              <a:t>Mobile cell coverage is at nearly 90% of the population</a:t>
            </a:r>
            <a:endParaRPr lang="en-ZA" dirty="0"/>
          </a:p>
        </p:txBody>
      </p:sp>
    </p:spTree>
    <p:extLst>
      <p:ext uri="{BB962C8B-B14F-4D97-AF65-F5344CB8AC3E}">
        <p14:creationId xmlns:p14="http://schemas.microsoft.com/office/powerpoint/2010/main" val="17825380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Mobile</a:t>
            </a:r>
            <a:endParaRPr lang="en-ZA" dirty="0"/>
          </a:p>
        </p:txBody>
      </p:sp>
      <p:sp>
        <p:nvSpPr>
          <p:cNvPr id="3" name="Text Placeholder 2"/>
          <p:cNvSpPr>
            <a:spLocks noGrp="1"/>
          </p:cNvSpPr>
          <p:nvPr>
            <p:ph type="body" idx="1"/>
          </p:nvPr>
        </p:nvSpPr>
        <p:spPr/>
        <p:txBody>
          <a:bodyPr>
            <a:noAutofit/>
          </a:bodyPr>
          <a:lstStyle/>
          <a:p>
            <a:pPr algn="ctr"/>
            <a:r>
              <a:rPr lang="en-ZA" sz="2000" b="0" dirty="0" smtClean="0">
                <a:latin typeface="Arial Narrow" pitchFamily="34" charset="0"/>
              </a:rPr>
              <a:t>Fixed broadband subscriptions </a:t>
            </a:r>
          </a:p>
          <a:p>
            <a:pPr algn="ctr"/>
            <a:r>
              <a:rPr lang="en-ZA" sz="2000" b="0" dirty="0" smtClean="0">
                <a:latin typeface="Arial Narrow" pitchFamily="34" charset="0"/>
              </a:rPr>
              <a:t>200-2010</a:t>
            </a:r>
            <a:endParaRPr lang="en-ZA" sz="2000" b="0" dirty="0">
              <a:latin typeface="Arial Narrow" pitchFamily="34" charset="0"/>
            </a:endParaRPr>
          </a:p>
        </p:txBody>
      </p:sp>
      <p:sp>
        <p:nvSpPr>
          <p:cNvPr id="5" name="Text Placeholder 4"/>
          <p:cNvSpPr>
            <a:spLocks noGrp="1"/>
          </p:cNvSpPr>
          <p:nvPr>
            <p:ph type="body" sz="quarter" idx="3"/>
          </p:nvPr>
        </p:nvSpPr>
        <p:spPr/>
        <p:txBody>
          <a:bodyPr>
            <a:normAutofit fontScale="92500" lnSpcReduction="10000"/>
          </a:bodyPr>
          <a:lstStyle/>
          <a:p>
            <a:pPr algn="ctr"/>
            <a:r>
              <a:rPr lang="en-ZA" sz="2000" b="0" dirty="0" smtClean="0">
                <a:latin typeface="Arial Narrow" pitchFamily="34" charset="0"/>
              </a:rPr>
              <a:t>Mobile cell subscriptions </a:t>
            </a:r>
            <a:br>
              <a:rPr lang="en-ZA" sz="2000" b="0" dirty="0" smtClean="0">
                <a:latin typeface="Arial Narrow" pitchFamily="34" charset="0"/>
              </a:rPr>
            </a:br>
            <a:r>
              <a:rPr lang="en-ZA" sz="2000" b="0" dirty="0" smtClean="0">
                <a:latin typeface="Arial Narrow" pitchFamily="34" charset="0"/>
              </a:rPr>
              <a:t>2000-2010</a:t>
            </a:r>
            <a:endParaRPr lang="en-ZA" sz="2000" b="0" dirty="0">
              <a:latin typeface="Arial Narrow" pitchFamily="34" charset="0"/>
            </a:endParaRPr>
          </a:p>
        </p:txBody>
      </p:sp>
      <p:pic>
        <p:nvPicPr>
          <p:cNvPr id="7"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6569" y="2569369"/>
            <a:ext cx="3981450" cy="316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4746625" y="2574131"/>
            <a:ext cx="3838575" cy="315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8468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Prestigious research</a:t>
            </a:r>
            <a:endParaRPr lang="en-ZA" dirty="0"/>
          </a:p>
        </p:txBody>
      </p:sp>
      <p:sp>
        <p:nvSpPr>
          <p:cNvPr id="3" name="Content Placeholder 2"/>
          <p:cNvSpPr>
            <a:spLocks noGrp="1"/>
          </p:cNvSpPr>
          <p:nvPr>
            <p:ph idx="1"/>
          </p:nvPr>
        </p:nvSpPr>
        <p:spPr>
          <a:xfrm>
            <a:off x="539552" y="1412776"/>
            <a:ext cx="8229600" cy="5112568"/>
          </a:xfrm>
        </p:spPr>
        <p:txBody>
          <a:bodyPr>
            <a:noAutofit/>
          </a:bodyPr>
          <a:lstStyle/>
          <a:p>
            <a:r>
              <a:rPr lang="en-ZA" sz="1600" dirty="0"/>
              <a:t>Africa Earth Observatory Network [(AEON)] </a:t>
            </a:r>
            <a:r>
              <a:rPr lang="en-ZA" sz="1600" dirty="0">
                <a:hlinkClick r:id="rId2"/>
              </a:rPr>
              <a:t>http://</a:t>
            </a:r>
            <a:r>
              <a:rPr lang="en-ZA" sz="1600" dirty="0" smtClean="0">
                <a:hlinkClick r:id="rId2"/>
              </a:rPr>
              <a:t>www.aeon.uct.ac.za</a:t>
            </a:r>
            <a:r>
              <a:rPr lang="en-ZA" sz="1600" dirty="0" smtClean="0"/>
              <a:t>, </a:t>
            </a:r>
            <a:r>
              <a:rPr lang="en-ZA" sz="1600" dirty="0"/>
              <a:t>an Earth Science initiative </a:t>
            </a:r>
            <a:r>
              <a:rPr lang="en-ZA" sz="1600" dirty="0" smtClean="0"/>
              <a:t>to </a:t>
            </a:r>
            <a:r>
              <a:rPr lang="en-ZA" sz="1600" dirty="0"/>
              <a:t>promote Earth Stewardship through science, </a:t>
            </a:r>
            <a:r>
              <a:rPr lang="en-ZA" sz="1600" dirty="0" smtClean="0"/>
              <a:t>partners </a:t>
            </a:r>
            <a:r>
              <a:rPr lang="en-ZA" sz="1600" dirty="0"/>
              <a:t>in Germany </a:t>
            </a:r>
            <a:r>
              <a:rPr lang="en-ZA" sz="1600" dirty="0" smtClean="0"/>
              <a:t>&amp; France</a:t>
            </a:r>
            <a:r>
              <a:rPr lang="en-ZA" sz="1600" dirty="0"/>
              <a:t>.</a:t>
            </a:r>
          </a:p>
          <a:p>
            <a:r>
              <a:rPr lang="en-ZA" sz="1600" dirty="0"/>
              <a:t>The Department of </a:t>
            </a:r>
            <a:r>
              <a:rPr lang="en-ZA" sz="1600" dirty="0">
                <a:hlinkClick r:id="rId3" tooltip="Mathematics"/>
              </a:rPr>
              <a:t>Mathematics</a:t>
            </a:r>
            <a:r>
              <a:rPr lang="en-ZA" sz="1600" dirty="0"/>
              <a:t> and </a:t>
            </a:r>
            <a:r>
              <a:rPr lang="en-ZA" sz="1600" dirty="0">
                <a:hlinkClick r:id="rId4" tooltip="Applied Mathematics"/>
              </a:rPr>
              <a:t>Applied Mathematics</a:t>
            </a:r>
            <a:r>
              <a:rPr lang="en-ZA" sz="1600" dirty="0"/>
              <a:t> is an international centre for research in the fields of </a:t>
            </a:r>
            <a:r>
              <a:rPr lang="en-ZA" sz="1600" dirty="0">
                <a:hlinkClick r:id="rId5" tooltip="Physical cosmology"/>
              </a:rPr>
              <a:t>cosmology</a:t>
            </a:r>
            <a:r>
              <a:rPr lang="en-ZA" sz="1600" dirty="0"/>
              <a:t> and </a:t>
            </a:r>
            <a:r>
              <a:rPr lang="en-ZA" sz="1600" dirty="0">
                <a:hlinkClick r:id="rId6" tooltip="Topology"/>
              </a:rPr>
              <a:t>topology</a:t>
            </a:r>
            <a:r>
              <a:rPr lang="en-ZA" sz="1600" dirty="0"/>
              <a:t>.</a:t>
            </a:r>
          </a:p>
          <a:p>
            <a:r>
              <a:rPr lang="en-ZA" sz="1600" dirty="0" smtClean="0"/>
              <a:t>The </a:t>
            </a:r>
            <a:r>
              <a:rPr lang="en-ZA" sz="1600" dirty="0"/>
              <a:t>Department of </a:t>
            </a:r>
            <a:r>
              <a:rPr lang="en-ZA" sz="1600" dirty="0">
                <a:hlinkClick r:id="rId7" tooltip="Physics"/>
              </a:rPr>
              <a:t>Physics</a:t>
            </a:r>
            <a:r>
              <a:rPr lang="en-ZA" sz="1600" dirty="0"/>
              <a:t> is home to the UCT-</a:t>
            </a:r>
            <a:r>
              <a:rPr lang="en-ZA" sz="1600" dirty="0">
                <a:hlinkClick r:id="rId8" tooltip="CERN"/>
              </a:rPr>
              <a:t>CERN</a:t>
            </a:r>
            <a:r>
              <a:rPr lang="en-ZA" sz="1600" dirty="0"/>
              <a:t> research centre, which is partially responsible for the software design of the High Level Trigger component of the </a:t>
            </a:r>
            <a:r>
              <a:rPr lang="en-ZA" sz="1600" dirty="0">
                <a:hlinkClick r:id="rId9" tooltip="A Large Ion Collider Experiment"/>
              </a:rPr>
              <a:t>ALICE</a:t>
            </a:r>
            <a:r>
              <a:rPr lang="en-ZA" sz="1600" dirty="0"/>
              <a:t> experiment at the </a:t>
            </a:r>
            <a:r>
              <a:rPr lang="en-ZA" sz="1600" dirty="0">
                <a:hlinkClick r:id="rId10" tooltip="Large Hadron Collider"/>
              </a:rPr>
              <a:t>Large Hadron Collider</a:t>
            </a:r>
            <a:r>
              <a:rPr lang="en-ZA" sz="1600" dirty="0"/>
              <a:t>, as well as other activities related to ALICE.</a:t>
            </a:r>
          </a:p>
          <a:p>
            <a:r>
              <a:rPr lang="en-ZA" sz="1600" dirty="0"/>
              <a:t>The Department of </a:t>
            </a:r>
            <a:r>
              <a:rPr lang="en-ZA" sz="1600" dirty="0">
                <a:hlinkClick r:id="rId11" tooltip="Electrical Engineering"/>
              </a:rPr>
              <a:t>Electrical Engineering</a:t>
            </a:r>
            <a:r>
              <a:rPr lang="en-ZA" sz="1600" dirty="0"/>
              <a:t> is involved in the development of technology for the </a:t>
            </a:r>
            <a:r>
              <a:rPr lang="en-ZA" sz="1600" dirty="0">
                <a:hlinkClick r:id="rId12" tooltip="Karoo Array Telescope"/>
              </a:rPr>
              <a:t>Karoo Array Telescope</a:t>
            </a:r>
            <a:r>
              <a:rPr lang="en-ZA" sz="1600" dirty="0"/>
              <a:t> (KAT). KAT is a precursor to the </a:t>
            </a:r>
            <a:r>
              <a:rPr lang="en-ZA" sz="1600" dirty="0">
                <a:hlinkClick r:id="rId13" tooltip="Square Kilometer Array"/>
              </a:rPr>
              <a:t>Square </a:t>
            </a:r>
            <a:r>
              <a:rPr lang="en-ZA" sz="1600" dirty="0" err="1">
                <a:hlinkClick r:id="rId13" tooltip="Square Kilometer Array"/>
              </a:rPr>
              <a:t>Kilometer</a:t>
            </a:r>
            <a:r>
              <a:rPr lang="en-ZA" sz="1600" dirty="0">
                <a:hlinkClick r:id="rId13" tooltip="Square Kilometer Array"/>
              </a:rPr>
              <a:t> Array</a:t>
            </a:r>
            <a:r>
              <a:rPr lang="en-ZA" sz="1600" dirty="0"/>
              <a:t>, a proposed International project to build the world's largest radio telescope by 2020. Research groups in </a:t>
            </a:r>
            <a:r>
              <a:rPr lang="en-ZA" sz="1600" dirty="0">
                <a:hlinkClick r:id="rId14" tooltip="Radio frequency"/>
              </a:rPr>
              <a:t>RF</a:t>
            </a:r>
            <a:r>
              <a:rPr lang="en-ZA" sz="1600" dirty="0"/>
              <a:t> design and </a:t>
            </a:r>
            <a:r>
              <a:rPr lang="en-ZA" sz="1600" dirty="0">
                <a:hlinkClick r:id="rId15" tooltip="Digital"/>
              </a:rPr>
              <a:t>digital</a:t>
            </a:r>
            <a:r>
              <a:rPr lang="en-ZA" sz="1600" dirty="0"/>
              <a:t> design contribute to the RF front-end and digital back-end of the KAT project.</a:t>
            </a:r>
          </a:p>
          <a:p>
            <a:r>
              <a:rPr lang="en-ZA" sz="1600" dirty="0"/>
              <a:t>The Institute of Infectious Disease and Molecular Medicine [(IIDMM)] </a:t>
            </a:r>
            <a:r>
              <a:rPr lang="en-ZA" sz="1600" dirty="0">
                <a:hlinkClick r:id="rId16"/>
              </a:rPr>
              <a:t>http://www.uct.ac.za/depts/iidmm</a:t>
            </a:r>
            <a:r>
              <a:rPr lang="en-ZA" sz="1600" dirty="0"/>
              <a:t> is engaged in research on candidate tuberculosis vaccines, and is developing candidate HIV vaccines matched to the South African epidemic.</a:t>
            </a:r>
          </a:p>
          <a:p>
            <a:r>
              <a:rPr lang="en-ZA" sz="1600" dirty="0"/>
              <a:t>The MRC/UCT Medical Imaging Research Unit [(MIRU)] </a:t>
            </a:r>
            <a:r>
              <a:rPr lang="en-ZA" sz="1600" dirty="0">
                <a:hlinkClick r:id="rId17"/>
              </a:rPr>
              <a:t>http://www.miru.uct.ac.za</a:t>
            </a:r>
            <a:r>
              <a:rPr lang="en-ZA" sz="1600" dirty="0"/>
              <a:t>, inspired by the work of alumnus </a:t>
            </a:r>
            <a:r>
              <a:rPr lang="en-ZA" sz="1600" dirty="0">
                <a:hlinkClick r:id="rId18" tooltip="Allan McLeod Cormack"/>
              </a:rPr>
              <a:t>Allan McLeod Cormack</a:t>
            </a:r>
            <a:r>
              <a:rPr lang="en-ZA" sz="1600" dirty="0"/>
              <a:t> who won a Nobel Prize for the </a:t>
            </a:r>
            <a:r>
              <a:rPr lang="en-ZA" sz="1600" dirty="0">
                <a:hlinkClick r:id="rId19" tooltip="X-ray computed tomography"/>
              </a:rPr>
              <a:t>CAT-scanner</a:t>
            </a:r>
            <a:r>
              <a:rPr lang="en-ZA" sz="1600" dirty="0"/>
              <a:t>, studies brain and cardiac function and develops diagnostic imaging tools, one of which has led to the spinout of </a:t>
            </a:r>
            <a:r>
              <a:rPr lang="en-ZA" sz="1600" dirty="0" err="1">
                <a:hlinkClick r:id="rId20" tooltip="CapeRay"/>
              </a:rPr>
              <a:t>CapeRay</a:t>
            </a:r>
            <a:r>
              <a:rPr lang="en-ZA" sz="1600" dirty="0" smtClean="0"/>
              <a:t>.</a:t>
            </a:r>
            <a:endParaRPr lang="en-ZA" sz="1600" dirty="0"/>
          </a:p>
        </p:txBody>
      </p:sp>
    </p:spTree>
    <p:extLst>
      <p:ext uri="{BB962C8B-B14F-4D97-AF65-F5344CB8AC3E}">
        <p14:creationId xmlns:p14="http://schemas.microsoft.com/office/powerpoint/2010/main" val="15940155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882167"/>
            <a:ext cx="6264696" cy="2986993"/>
          </a:xfrm>
          <a:prstGeom prst="rect">
            <a:avLst/>
          </a:prstGeom>
          <a:noFill/>
          <a:ln>
            <a:noFill/>
          </a:ln>
        </p:spPr>
      </p:pic>
      <p:sp>
        <p:nvSpPr>
          <p:cNvPr id="2" name="Rectangle 1"/>
          <p:cNvSpPr/>
          <p:nvPr/>
        </p:nvSpPr>
        <p:spPr>
          <a:xfrm>
            <a:off x="0" y="5013176"/>
            <a:ext cx="9144000" cy="307777"/>
          </a:xfrm>
          <a:prstGeom prst="rect">
            <a:avLst/>
          </a:prstGeom>
        </p:spPr>
        <p:txBody>
          <a:bodyPr wrap="square">
            <a:spAutoFit/>
          </a:bodyPr>
          <a:lstStyle/>
          <a:p>
            <a:pPr algn="ctr"/>
            <a:r>
              <a:rPr lang="en-ZA" sz="1400" dirty="0" err="1"/>
              <a:t>dotMobimobiThinkingmobiForgeready.mobiDeviceAtlasgoMobi</a:t>
            </a:r>
            <a:endParaRPr lang="en-ZA" sz="1400" dirty="0"/>
          </a:p>
        </p:txBody>
      </p:sp>
      <p:sp>
        <p:nvSpPr>
          <p:cNvPr id="8"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chemeClr val="tx1">
                    <a:lumMod val="75000"/>
                  </a:schemeClr>
                </a:solidFill>
              </a:rPr>
              <a:t>Mobile web dominance</a:t>
            </a:r>
            <a:endParaRPr lang="en-ZA" dirty="0">
              <a:solidFill>
                <a:schemeClr val="tx1">
                  <a:lumMod val="75000"/>
                </a:schemeClr>
              </a:solidFill>
            </a:endParaRPr>
          </a:p>
        </p:txBody>
      </p:sp>
      <p:sp>
        <p:nvSpPr>
          <p:cNvPr id="5" name="Oval 4"/>
          <p:cNvSpPr/>
          <p:nvPr/>
        </p:nvSpPr>
        <p:spPr>
          <a:xfrm>
            <a:off x="1187624" y="3284984"/>
            <a:ext cx="2808312" cy="36003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Oval 8"/>
          <p:cNvSpPr/>
          <p:nvPr/>
        </p:nvSpPr>
        <p:spPr>
          <a:xfrm>
            <a:off x="4572000" y="3465003"/>
            <a:ext cx="2808312" cy="36003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7642979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solidFill>
                  <a:schemeClr val="tx1">
                    <a:lumMod val="75000"/>
                  </a:schemeClr>
                </a:solidFill>
              </a:rPr>
              <a:t>T</a:t>
            </a:r>
            <a:r>
              <a:rPr lang="en-ZA" dirty="0" smtClean="0">
                <a:solidFill>
                  <a:schemeClr val="tx1">
                    <a:lumMod val="75000"/>
                  </a:schemeClr>
                </a:solidFill>
              </a:rPr>
              <a:t>he rise of smartphones</a:t>
            </a:r>
            <a:endParaRPr lang="en-ZA" dirty="0">
              <a:solidFill>
                <a:schemeClr val="tx1">
                  <a:lumMod val="75000"/>
                </a:schemeClr>
              </a:solidFill>
            </a:endParaRPr>
          </a:p>
        </p:txBody>
      </p:sp>
      <p:sp>
        <p:nvSpPr>
          <p:cNvPr id="3" name="Content Placeholder 2"/>
          <p:cNvSpPr>
            <a:spLocks noGrp="1"/>
          </p:cNvSpPr>
          <p:nvPr>
            <p:ph idx="1"/>
          </p:nvPr>
        </p:nvSpPr>
        <p:spPr/>
        <p:txBody>
          <a:bodyPr/>
          <a:lstStyle/>
          <a:p>
            <a:r>
              <a:rPr lang="en-ZA" dirty="0" smtClean="0"/>
              <a:t>Estimate for SA </a:t>
            </a:r>
            <a:r>
              <a:rPr lang="en-ZA" b="1" dirty="0" smtClean="0">
                <a:solidFill>
                  <a:srgbClr val="FF0000"/>
                </a:solidFill>
              </a:rPr>
              <a:t>8 million</a:t>
            </a:r>
          </a:p>
          <a:p>
            <a:r>
              <a:rPr lang="en-ZA" dirty="0" smtClean="0"/>
              <a:t>Estimate for SA students </a:t>
            </a:r>
            <a:r>
              <a:rPr lang="en-ZA" b="1" dirty="0" smtClean="0">
                <a:solidFill>
                  <a:srgbClr val="FF0000"/>
                </a:solidFill>
              </a:rPr>
              <a:t>70%</a:t>
            </a:r>
          </a:p>
          <a:p>
            <a:pPr marL="0" indent="0">
              <a:buNone/>
            </a:pPr>
            <a:r>
              <a:rPr lang="en-ZA" b="1" dirty="0" smtClean="0"/>
              <a:t>and</a:t>
            </a:r>
          </a:p>
          <a:p>
            <a:r>
              <a:rPr lang="en-ZA" dirty="0" smtClean="0"/>
              <a:t>Emergence of cheap tablets</a:t>
            </a:r>
            <a:endParaRPr lang="en-ZA" dirty="0"/>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384417"/>
            <a:ext cx="5618717" cy="1693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553773" y="5931229"/>
            <a:ext cx="4178770" cy="276999"/>
          </a:xfrm>
          <a:prstGeom prst="rect">
            <a:avLst/>
          </a:prstGeom>
        </p:spPr>
        <p:txBody>
          <a:bodyPr wrap="square">
            <a:spAutoFit/>
          </a:bodyPr>
          <a:lstStyle/>
          <a:p>
            <a:pPr algn="ctr"/>
            <a:r>
              <a:rPr lang="en-ZA" sz="1200" dirty="0" smtClean="0"/>
              <a:t>/</a:t>
            </a:r>
            <a:endParaRPr lang="en-ZA" sz="1200" dirty="0"/>
          </a:p>
        </p:txBody>
      </p:sp>
      <p:sp>
        <p:nvSpPr>
          <p:cNvPr id="12" name="TextBox 11"/>
          <p:cNvSpPr txBox="1"/>
          <p:nvPr/>
        </p:nvSpPr>
        <p:spPr>
          <a:xfrm>
            <a:off x="0" y="6453336"/>
            <a:ext cx="9144000" cy="369332"/>
          </a:xfrm>
          <a:prstGeom prst="rect">
            <a:avLst/>
          </a:prstGeom>
          <a:noFill/>
        </p:spPr>
        <p:txBody>
          <a:bodyPr wrap="square" rtlCol="0">
            <a:spAutoFit/>
          </a:bodyPr>
          <a:lstStyle/>
          <a:p>
            <a:pPr algn="ctr"/>
            <a:r>
              <a:rPr lang="en-ZA" dirty="0" smtClean="0"/>
              <a:t>Tarrant, September 2011, </a:t>
            </a:r>
            <a:r>
              <a:rPr lang="en-ZA" dirty="0" err="1" smtClean="0"/>
              <a:t>memeburn</a:t>
            </a:r>
            <a:r>
              <a:rPr lang="en-ZA" dirty="0" smtClean="0"/>
              <a:t>; Student Village 2011</a:t>
            </a:r>
            <a:endParaRPr lang="en-ZA" dirty="0"/>
          </a:p>
        </p:txBody>
      </p:sp>
    </p:spTree>
    <p:extLst>
      <p:ext uri="{BB962C8B-B14F-4D97-AF65-F5344CB8AC3E}">
        <p14:creationId xmlns:p14="http://schemas.microsoft.com/office/powerpoint/2010/main" val="3561648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reuters.com/resources/r/?m=02&amp;d=20111005&amp;t=2&amp;i=511368417&amp;w=&amp;fh=&amp;fw=&amp;ll=700&amp;pl=390&amp;r=2011-10-05T134046Z_01_BTRE794120200_RTROPTP_0_INDIA-TABL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1" y="1052736"/>
            <a:ext cx="7642337" cy="4755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6395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648" y="4869160"/>
            <a:ext cx="6400800" cy="1752600"/>
          </a:xfrm>
        </p:spPr>
        <p:txBody>
          <a:bodyPr/>
          <a:lstStyle/>
          <a:p>
            <a:r>
              <a:rPr lang="en-ZA" smtClean="0"/>
              <a:t>Open content</a:t>
            </a:r>
          </a:p>
          <a:p>
            <a:r>
              <a:rPr lang="en-ZA" smtClean="0"/>
              <a:t>Open access</a:t>
            </a:r>
          </a:p>
          <a:p>
            <a:r>
              <a:rPr lang="en-ZA" smtClean="0"/>
              <a:t>Open Scholarship</a:t>
            </a:r>
            <a:endParaRPr lang="en-ZA" dirty="0"/>
          </a:p>
        </p:txBody>
      </p:sp>
      <p:pic>
        <p:nvPicPr>
          <p:cNvPr id="4" name="Picture 5"/>
          <p:cNvPicPr>
            <a:picLocks noChangeAspect="1" noChangeArrowheads="1"/>
          </p:cNvPicPr>
          <p:nvPr/>
        </p:nvPicPr>
        <p:blipFill>
          <a:blip r:embed="rId2" cstate="print"/>
          <a:srcRect/>
          <a:stretch>
            <a:fillRect/>
          </a:stretch>
        </p:blipFill>
        <p:spPr bwMode="auto">
          <a:xfrm>
            <a:off x="3275856" y="1052736"/>
            <a:ext cx="3981332" cy="3475999"/>
          </a:xfrm>
          <a:prstGeom prst="rect">
            <a:avLst/>
          </a:prstGeom>
          <a:solidFill>
            <a:schemeClr val="bg1"/>
          </a:solidFill>
          <a:ln w="9525">
            <a:noFill/>
            <a:miter lim="800000"/>
            <a:headEnd/>
            <a:tailEnd/>
          </a:ln>
          <a:effectLst/>
        </p:spPr>
      </p:pic>
    </p:spTree>
    <p:extLst>
      <p:ext uri="{BB962C8B-B14F-4D97-AF65-F5344CB8AC3E}">
        <p14:creationId xmlns:p14="http://schemas.microsoft.com/office/powerpoint/2010/main" val="12086832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Laura.czerniewicz@uct.ac.za</a:t>
            </a:r>
            <a:br>
              <a:rPr lang="en-ZA" dirty="0" smtClean="0"/>
            </a:br>
            <a:r>
              <a:rPr lang="en-ZA" sz="3600" dirty="0" smtClean="0"/>
              <a:t>@</a:t>
            </a:r>
            <a:r>
              <a:rPr lang="en-ZA" sz="3600" dirty="0" err="1" smtClean="0"/>
              <a:t>czernie</a:t>
            </a:r>
            <a:endParaRPr lang="en-ZA" sz="3600" dirty="0"/>
          </a:p>
        </p:txBody>
      </p:sp>
      <p:sp>
        <p:nvSpPr>
          <p:cNvPr id="3" name="Subtitle 2"/>
          <p:cNvSpPr>
            <a:spLocks noGrp="1"/>
          </p:cNvSpPr>
          <p:nvPr>
            <p:ph type="subTitle" idx="1"/>
          </p:nvPr>
        </p:nvSpPr>
        <p:spPr/>
        <p:txBody>
          <a:bodyPr/>
          <a:lstStyle/>
          <a:p>
            <a:endParaRPr lang="en-ZA" dirty="0"/>
          </a:p>
        </p:txBody>
      </p:sp>
      <p:pic>
        <p:nvPicPr>
          <p:cNvPr id="4" name="Picture 6" descr="2_by-sa"/>
          <p:cNvPicPr>
            <a:picLocks noChangeAspect="1" noChangeArrowheads="1"/>
          </p:cNvPicPr>
          <p:nvPr/>
        </p:nvPicPr>
        <p:blipFill>
          <a:blip r:embed="rId2" cstate="print"/>
          <a:srcRect/>
          <a:stretch>
            <a:fillRect/>
          </a:stretch>
        </p:blipFill>
        <p:spPr bwMode="auto">
          <a:xfrm>
            <a:off x="3995936" y="6319292"/>
            <a:ext cx="1537593" cy="538708"/>
          </a:xfrm>
          <a:prstGeom prst="rect">
            <a:avLst/>
          </a:prstGeom>
          <a:noFill/>
          <a:ln w="9525">
            <a:noFill/>
            <a:miter lim="800000"/>
            <a:headEnd/>
            <a:tailEnd/>
          </a:ln>
        </p:spPr>
      </p:pic>
    </p:spTree>
    <p:extLst>
      <p:ext uri="{BB962C8B-B14F-4D97-AF65-F5344CB8AC3E}">
        <p14:creationId xmlns:p14="http://schemas.microsoft.com/office/powerpoint/2010/main" val="2974495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South Africa</a:t>
            </a:r>
            <a:endParaRPr lang="en-ZA" dirty="0"/>
          </a:p>
        </p:txBody>
      </p:sp>
      <p:sp>
        <p:nvSpPr>
          <p:cNvPr id="3" name="Content Placeholder 2"/>
          <p:cNvSpPr>
            <a:spLocks noGrp="1"/>
          </p:cNvSpPr>
          <p:nvPr>
            <p:ph idx="1"/>
          </p:nvPr>
        </p:nvSpPr>
        <p:spPr/>
        <p:txBody>
          <a:bodyPr>
            <a:normAutofit fontScale="85000" lnSpcReduction="10000"/>
          </a:bodyPr>
          <a:lstStyle/>
          <a:p>
            <a:r>
              <a:rPr lang="en-ZA" dirty="0" smtClean="0"/>
              <a:t>South Africa is the 7</a:t>
            </a:r>
            <a:r>
              <a:rPr lang="en-ZA" baseline="30000" dirty="0" smtClean="0"/>
              <a:t>th</a:t>
            </a:r>
            <a:r>
              <a:rPr lang="en-ZA" dirty="0" smtClean="0"/>
              <a:t> most unequal country in the world </a:t>
            </a:r>
            <a:r>
              <a:rPr lang="en-ZA" sz="1700" dirty="0" smtClean="0"/>
              <a:t>(as determined by </a:t>
            </a:r>
            <a:r>
              <a:rPr lang="en-ZA" sz="1700" dirty="0" err="1" smtClean="0"/>
              <a:t>Gini</a:t>
            </a:r>
            <a:r>
              <a:rPr lang="en-ZA" sz="1700" dirty="0" smtClean="0"/>
              <a:t> co-efficient)</a:t>
            </a:r>
          </a:p>
          <a:p>
            <a:pPr lvl="1"/>
            <a:r>
              <a:rPr lang="en-ZA" dirty="0" smtClean="0"/>
              <a:t>SA </a:t>
            </a:r>
            <a:r>
              <a:rPr lang="en-ZA" dirty="0"/>
              <a:t>is </a:t>
            </a:r>
            <a:r>
              <a:rPr lang="en-ZA" dirty="0" smtClean="0"/>
              <a:t>at 145 out of 151 countries - </a:t>
            </a:r>
            <a:r>
              <a:rPr lang="en-ZA" dirty="0" err="1"/>
              <a:t>Gini</a:t>
            </a:r>
            <a:r>
              <a:rPr lang="en-ZA" dirty="0"/>
              <a:t> index </a:t>
            </a:r>
            <a:r>
              <a:rPr lang="en-ZA" dirty="0" smtClean="0"/>
              <a:t>57.8%</a:t>
            </a:r>
          </a:p>
          <a:p>
            <a:pPr lvl="1"/>
            <a:r>
              <a:rPr lang="en-ZA" dirty="0" smtClean="0"/>
              <a:t>The USA is 86 with an index </a:t>
            </a:r>
            <a:r>
              <a:rPr lang="en-ZA" dirty="0"/>
              <a:t>of 40.8</a:t>
            </a:r>
            <a:r>
              <a:rPr lang="en-ZA" dirty="0" smtClean="0"/>
              <a:t>%</a:t>
            </a:r>
          </a:p>
          <a:p>
            <a:r>
              <a:rPr lang="en-ZA" dirty="0" smtClean="0"/>
              <a:t>65% of SA population live on less than $3000 a year</a:t>
            </a:r>
          </a:p>
          <a:p>
            <a:r>
              <a:rPr lang="en-ZA" dirty="0"/>
              <a:t>T</a:t>
            </a:r>
            <a:r>
              <a:rPr lang="en-ZA" dirty="0" smtClean="0"/>
              <a:t>he </a:t>
            </a:r>
            <a:r>
              <a:rPr lang="en-ZA" dirty="0"/>
              <a:t>poorest 20% of the population </a:t>
            </a:r>
            <a:r>
              <a:rPr lang="en-ZA" dirty="0" smtClean="0"/>
              <a:t>account </a:t>
            </a:r>
            <a:r>
              <a:rPr lang="en-ZA" dirty="0"/>
              <a:t>for </a:t>
            </a:r>
            <a:r>
              <a:rPr lang="en-ZA" dirty="0" smtClean="0"/>
              <a:t>2</a:t>
            </a:r>
            <a:r>
              <a:rPr lang="en-ZA" dirty="0"/>
              <a:t>% of consumption: </a:t>
            </a:r>
            <a:r>
              <a:rPr lang="en-ZA" dirty="0" smtClean="0"/>
              <a:t>the </a:t>
            </a:r>
            <a:r>
              <a:rPr lang="en-ZA" dirty="0"/>
              <a:t>richest 20% of the </a:t>
            </a:r>
            <a:r>
              <a:rPr lang="en-ZA" dirty="0" smtClean="0"/>
              <a:t>population account </a:t>
            </a:r>
            <a:r>
              <a:rPr lang="en-ZA" dirty="0"/>
              <a:t>for 66.5% of total </a:t>
            </a:r>
            <a:r>
              <a:rPr lang="en-ZA" dirty="0" smtClean="0"/>
              <a:t>consumption (</a:t>
            </a:r>
            <a:r>
              <a:rPr lang="en-ZA" dirty="0" err="1" smtClean="0"/>
              <a:t>Achar</a:t>
            </a:r>
            <a:r>
              <a:rPr lang="en-ZA" dirty="0" smtClean="0"/>
              <a:t> 2005).</a:t>
            </a:r>
          </a:p>
          <a:p>
            <a:r>
              <a:rPr lang="en-ZA" dirty="0" smtClean="0"/>
              <a:t>14.1 mill social grant recipients in 2010 (50 million)</a:t>
            </a:r>
            <a:endParaRPr lang="en-ZA" sz="1600" dirty="0" smtClean="0"/>
          </a:p>
          <a:p>
            <a:endParaRPr lang="en-ZA" dirty="0"/>
          </a:p>
        </p:txBody>
      </p:sp>
    </p:spTree>
    <p:extLst>
      <p:ext uri="{BB962C8B-B14F-4D97-AF65-F5344CB8AC3E}">
        <p14:creationId xmlns:p14="http://schemas.microsoft.com/office/powerpoint/2010/main" val="21502794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Need for graduates</a:t>
            </a:r>
            <a:endParaRPr lang="en-ZA" dirty="0"/>
          </a:p>
        </p:txBody>
      </p:sp>
      <p:sp>
        <p:nvSpPr>
          <p:cNvPr id="3" name="Content Placeholder 2"/>
          <p:cNvSpPr>
            <a:spLocks noGrp="1"/>
          </p:cNvSpPr>
          <p:nvPr>
            <p:ph idx="1"/>
          </p:nvPr>
        </p:nvSpPr>
        <p:spPr/>
        <p:txBody>
          <a:bodyPr>
            <a:normAutofit fontScale="92500"/>
          </a:bodyPr>
          <a:lstStyle/>
          <a:p>
            <a:pPr algn="ctr">
              <a:spcBef>
                <a:spcPts val="0"/>
              </a:spcBef>
            </a:pPr>
            <a:r>
              <a:rPr lang="en-ZA" sz="2600" dirty="0" smtClean="0">
                <a:latin typeface="Courier New" pitchFamily="49" charset="0"/>
                <a:cs typeface="Courier New" pitchFamily="49" charset="0"/>
              </a:rPr>
              <a:t>“</a:t>
            </a:r>
            <a:r>
              <a:rPr lang="en-ZA" sz="2600" dirty="0">
                <a:latin typeface="Courier New" pitchFamily="49" charset="0"/>
                <a:cs typeface="Courier New" pitchFamily="49" charset="0"/>
              </a:rPr>
              <a:t>Firstly, skills deficits and bottlenecks, especially priority and scarce skills, contribute to structural constraints on our growth and developmental path. Secondly, a skilled and capable workforce is critical for decent work, an inclusive economy, labour absorption, rural development, the reduction of inequalities and the need for a more diversified and </a:t>
            </a:r>
            <a:r>
              <a:rPr lang="en-ZA" sz="2600" b="1" dirty="0">
                <a:latin typeface="Courier New" pitchFamily="49" charset="0"/>
                <a:cs typeface="Courier New" pitchFamily="49" charset="0"/>
              </a:rPr>
              <a:t>knowledge intensive </a:t>
            </a:r>
            <a:r>
              <a:rPr lang="en-ZA" sz="2600" dirty="0">
                <a:latin typeface="Courier New" pitchFamily="49" charset="0"/>
                <a:cs typeface="Courier New" pitchFamily="49" charset="0"/>
              </a:rPr>
              <a:t>economy,” </a:t>
            </a:r>
            <a:endParaRPr lang="en-ZA" sz="2600" dirty="0" smtClean="0">
              <a:latin typeface="Courier New" pitchFamily="49" charset="0"/>
              <a:cs typeface="Courier New" pitchFamily="49" charset="0"/>
            </a:endParaRPr>
          </a:p>
          <a:p>
            <a:pPr marL="0" indent="0" algn="ctr">
              <a:buNone/>
            </a:pPr>
            <a:r>
              <a:rPr lang="en-ZA" sz="2000" dirty="0"/>
              <a:t>Minister for Higher Education and Training, </a:t>
            </a:r>
            <a:r>
              <a:rPr lang="en-ZA" sz="2000" dirty="0" err="1"/>
              <a:t>Dr.</a:t>
            </a:r>
            <a:r>
              <a:rPr lang="en-ZA" sz="2000" dirty="0"/>
              <a:t> Blade </a:t>
            </a:r>
            <a:r>
              <a:rPr lang="en-ZA" sz="2000" dirty="0" err="1"/>
              <a:t>Nzimande</a:t>
            </a:r>
            <a:endParaRPr lang="en-ZA" sz="1900" dirty="0" smtClean="0"/>
          </a:p>
          <a:p>
            <a:pPr marL="0" indent="0" algn="ctr">
              <a:buNone/>
            </a:pPr>
            <a:r>
              <a:rPr lang="en-ZA" sz="1900" dirty="0" smtClean="0"/>
              <a:t>3 May 2011 Pretoria</a:t>
            </a:r>
            <a:endParaRPr lang="en-ZA" sz="1900" dirty="0"/>
          </a:p>
        </p:txBody>
      </p:sp>
    </p:spTree>
    <p:extLst>
      <p:ext uri="{BB962C8B-B14F-4D97-AF65-F5344CB8AC3E}">
        <p14:creationId xmlns:p14="http://schemas.microsoft.com/office/powerpoint/2010/main" val="20713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Schooling system taking strain</a:t>
            </a:r>
            <a:endParaRPr lang="en-ZA" dirty="0"/>
          </a:p>
        </p:txBody>
      </p:sp>
      <p:sp>
        <p:nvSpPr>
          <p:cNvPr id="3" name="Content Placeholder 2"/>
          <p:cNvSpPr>
            <a:spLocks noGrp="1"/>
          </p:cNvSpPr>
          <p:nvPr>
            <p:ph idx="1"/>
          </p:nvPr>
        </p:nvSpPr>
        <p:spPr/>
        <p:txBody>
          <a:bodyPr/>
          <a:lstStyle/>
          <a:p>
            <a:r>
              <a:rPr lang="en-ZA" dirty="0" smtClean="0"/>
              <a:t>Serious disparity of learning achievement by socioeconomic status &amp; geography</a:t>
            </a:r>
          </a:p>
          <a:p>
            <a:pPr lvl="1"/>
            <a:r>
              <a:rPr lang="en-ZA" dirty="0" smtClean="0"/>
              <a:t> </a:t>
            </a:r>
            <a:r>
              <a:rPr lang="en-ZA" dirty="0" err="1" smtClean="0"/>
              <a:t>eg</a:t>
            </a:r>
            <a:r>
              <a:rPr lang="en-ZA" dirty="0" smtClean="0"/>
              <a:t> 10% of Gr 6 students from poorest quartile reading at Gr 5 level</a:t>
            </a:r>
          </a:p>
          <a:p>
            <a:pPr lvl="1"/>
            <a:r>
              <a:rPr lang="en-ZA" dirty="0"/>
              <a:t>y</a:t>
            </a:r>
            <a:r>
              <a:rPr lang="en-ZA" dirty="0" smtClean="0"/>
              <a:t>et 70% from wealthiest quartile were</a:t>
            </a:r>
          </a:p>
          <a:p>
            <a:r>
              <a:rPr lang="en-ZA" dirty="0" smtClean="0"/>
              <a:t>SA rated 138th out of 142 countries </a:t>
            </a:r>
            <a:r>
              <a:rPr lang="en-ZA" dirty="0" err="1" smtClean="0"/>
              <a:t>ito</a:t>
            </a:r>
            <a:r>
              <a:rPr lang="en-ZA" dirty="0" smtClean="0"/>
              <a:t> maths and science education </a:t>
            </a:r>
            <a:r>
              <a:rPr lang="en-ZA" sz="1800" dirty="0" smtClean="0"/>
              <a:t>(Global Competitiveness Report 2011/12)</a:t>
            </a:r>
            <a:endParaRPr lang="en-ZA" sz="1800" dirty="0"/>
          </a:p>
        </p:txBody>
      </p:sp>
    </p:spTree>
    <p:extLst>
      <p:ext uri="{BB962C8B-B14F-4D97-AF65-F5344CB8AC3E}">
        <p14:creationId xmlns:p14="http://schemas.microsoft.com/office/powerpoint/2010/main" val="27469905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Higher education</a:t>
            </a:r>
            <a:br>
              <a:rPr lang="en-ZA" dirty="0" smtClean="0"/>
            </a:br>
            <a:r>
              <a:rPr lang="en-ZA" dirty="0" smtClean="0"/>
              <a:t>Inequity of participation</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4624599"/>
              </p:ext>
            </p:extLst>
          </p:nvPr>
        </p:nvGraphicFramePr>
        <p:xfrm>
          <a:off x="4895528" y="2132856"/>
          <a:ext cx="4139952" cy="3384374"/>
        </p:xfrm>
        <a:graphic>
          <a:graphicData uri="http://schemas.openxmlformats.org/drawingml/2006/table">
            <a:tbl>
              <a:tblPr>
                <a:tableStyleId>{5C22544A-7EE6-4342-B048-85BDC9FD1C3A}</a:tableStyleId>
              </a:tblPr>
              <a:tblGrid>
                <a:gridCol w="2232248"/>
                <a:gridCol w="1907704"/>
              </a:tblGrid>
              <a:tr h="483482">
                <a:tc>
                  <a:txBody>
                    <a:bodyPr/>
                    <a:lstStyle/>
                    <a:p>
                      <a:pPr>
                        <a:lnSpc>
                          <a:spcPct val="115000"/>
                        </a:lnSpc>
                        <a:spcAft>
                          <a:spcPts val="600"/>
                        </a:spcAft>
                      </a:pPr>
                      <a:r>
                        <a:rPr lang="en-ZA" sz="2000" i="1" dirty="0" smtClean="0">
                          <a:effectLst/>
                          <a:latin typeface="+mj-lt"/>
                          <a:ea typeface="Calibri"/>
                          <a:cs typeface="Times New Roman"/>
                        </a:rPr>
                        <a:t>Country</a:t>
                      </a:r>
                      <a:endParaRPr lang="en-ZA" sz="2000" i="1" dirty="0">
                        <a:effectLst/>
                        <a:latin typeface="+mj-lt"/>
                        <a:ea typeface="Calibri"/>
                        <a:cs typeface="Times New Roman"/>
                      </a:endParaRPr>
                    </a:p>
                  </a:txBody>
                  <a:tcPr marL="68580" marR="68580" marT="0" marB="0" anchor="ctr"/>
                </a:tc>
                <a:tc>
                  <a:txBody>
                    <a:bodyPr/>
                    <a:lstStyle/>
                    <a:p>
                      <a:pPr algn="ctr">
                        <a:lnSpc>
                          <a:spcPct val="115000"/>
                        </a:lnSpc>
                        <a:spcAft>
                          <a:spcPts val="600"/>
                        </a:spcAft>
                      </a:pPr>
                      <a:r>
                        <a:rPr lang="en-ZA" sz="2000" i="1" dirty="0" smtClean="0">
                          <a:effectLst/>
                          <a:latin typeface="+mj-lt"/>
                          <a:ea typeface="Calibri"/>
                          <a:cs typeface="Times New Roman"/>
                        </a:rPr>
                        <a:t>%</a:t>
                      </a:r>
                      <a:endParaRPr lang="en-ZA" sz="2000" i="1" dirty="0">
                        <a:effectLst/>
                        <a:latin typeface="+mj-lt"/>
                        <a:ea typeface="Calibri"/>
                        <a:cs typeface="Times New Roman"/>
                      </a:endParaRPr>
                    </a:p>
                  </a:txBody>
                  <a:tcPr marL="68580" marR="68580" marT="0" marB="0" anchor="ctr"/>
                </a:tc>
              </a:tr>
              <a:tr h="483482">
                <a:tc>
                  <a:txBody>
                    <a:bodyPr/>
                    <a:lstStyle/>
                    <a:p>
                      <a:pPr>
                        <a:lnSpc>
                          <a:spcPct val="115000"/>
                        </a:lnSpc>
                        <a:spcAft>
                          <a:spcPts val="600"/>
                        </a:spcAft>
                      </a:pPr>
                      <a:r>
                        <a:rPr lang="en-ZA" sz="2000" dirty="0">
                          <a:effectLst/>
                          <a:latin typeface="+mj-lt"/>
                        </a:rPr>
                        <a:t>Nigeria</a:t>
                      </a:r>
                      <a:endParaRPr lang="en-ZA" sz="2000" dirty="0">
                        <a:effectLst/>
                        <a:latin typeface="+mj-lt"/>
                        <a:ea typeface="Calibri"/>
                        <a:cs typeface="Times New Roman"/>
                      </a:endParaRPr>
                    </a:p>
                  </a:txBody>
                  <a:tcPr marL="68580" marR="68580" marT="0" marB="0" anchor="ctr"/>
                </a:tc>
                <a:tc>
                  <a:txBody>
                    <a:bodyPr/>
                    <a:lstStyle/>
                    <a:p>
                      <a:pPr algn="ctr">
                        <a:lnSpc>
                          <a:spcPct val="115000"/>
                        </a:lnSpc>
                        <a:spcAft>
                          <a:spcPts val="600"/>
                        </a:spcAft>
                      </a:pPr>
                      <a:r>
                        <a:rPr lang="en-ZA" sz="2000" dirty="0">
                          <a:effectLst/>
                          <a:latin typeface="+mj-lt"/>
                        </a:rPr>
                        <a:t>10%</a:t>
                      </a:r>
                      <a:endParaRPr lang="en-ZA" sz="2000" dirty="0">
                        <a:effectLst/>
                        <a:latin typeface="+mj-lt"/>
                        <a:ea typeface="Calibri"/>
                        <a:cs typeface="Times New Roman"/>
                      </a:endParaRPr>
                    </a:p>
                  </a:txBody>
                  <a:tcPr marL="68580" marR="68580" marT="0" marB="0" anchor="ctr"/>
                </a:tc>
              </a:tr>
              <a:tr h="483482">
                <a:tc>
                  <a:txBody>
                    <a:bodyPr/>
                    <a:lstStyle/>
                    <a:p>
                      <a:pPr>
                        <a:lnSpc>
                          <a:spcPct val="115000"/>
                        </a:lnSpc>
                        <a:spcAft>
                          <a:spcPts val="600"/>
                        </a:spcAft>
                      </a:pPr>
                      <a:r>
                        <a:rPr lang="en-ZA" sz="2000" dirty="0">
                          <a:effectLst/>
                          <a:latin typeface="+mj-lt"/>
                        </a:rPr>
                        <a:t>South Africa</a:t>
                      </a:r>
                      <a:endParaRPr lang="en-ZA" sz="2000" dirty="0">
                        <a:effectLst/>
                        <a:latin typeface="+mj-lt"/>
                        <a:ea typeface="Calibri"/>
                        <a:cs typeface="Times New Roman"/>
                      </a:endParaRPr>
                    </a:p>
                  </a:txBody>
                  <a:tcPr marL="68580" marR="68580" marT="0" marB="0" anchor="ctr"/>
                </a:tc>
                <a:tc>
                  <a:txBody>
                    <a:bodyPr/>
                    <a:lstStyle/>
                    <a:p>
                      <a:pPr algn="ctr">
                        <a:lnSpc>
                          <a:spcPct val="115000"/>
                        </a:lnSpc>
                        <a:spcAft>
                          <a:spcPts val="600"/>
                        </a:spcAft>
                      </a:pPr>
                      <a:r>
                        <a:rPr lang="en-ZA" sz="2000" dirty="0">
                          <a:effectLst/>
                          <a:latin typeface="+mj-lt"/>
                        </a:rPr>
                        <a:t>15%</a:t>
                      </a:r>
                      <a:endParaRPr lang="en-ZA" sz="2000" dirty="0">
                        <a:effectLst/>
                        <a:latin typeface="+mj-lt"/>
                        <a:ea typeface="Calibri"/>
                        <a:cs typeface="Times New Roman"/>
                      </a:endParaRPr>
                    </a:p>
                  </a:txBody>
                  <a:tcPr marL="68580" marR="68580" marT="0" marB="0" anchor="ctr"/>
                </a:tc>
              </a:tr>
              <a:tr h="483482">
                <a:tc>
                  <a:txBody>
                    <a:bodyPr/>
                    <a:lstStyle/>
                    <a:p>
                      <a:pPr>
                        <a:lnSpc>
                          <a:spcPct val="115000"/>
                        </a:lnSpc>
                        <a:spcAft>
                          <a:spcPts val="600"/>
                        </a:spcAft>
                      </a:pPr>
                      <a:r>
                        <a:rPr lang="en-ZA" sz="2000" dirty="0">
                          <a:effectLst/>
                          <a:latin typeface="+mj-lt"/>
                        </a:rPr>
                        <a:t>United Kingdom</a:t>
                      </a:r>
                      <a:endParaRPr lang="en-ZA" sz="2000" dirty="0">
                        <a:effectLst/>
                        <a:latin typeface="+mj-lt"/>
                        <a:ea typeface="Calibri"/>
                        <a:cs typeface="Times New Roman"/>
                      </a:endParaRPr>
                    </a:p>
                  </a:txBody>
                  <a:tcPr marL="68580" marR="68580" marT="0" marB="0" anchor="ctr"/>
                </a:tc>
                <a:tc>
                  <a:txBody>
                    <a:bodyPr/>
                    <a:lstStyle/>
                    <a:p>
                      <a:pPr algn="ctr">
                        <a:lnSpc>
                          <a:spcPct val="115000"/>
                        </a:lnSpc>
                        <a:spcAft>
                          <a:spcPts val="600"/>
                        </a:spcAft>
                      </a:pPr>
                      <a:r>
                        <a:rPr lang="en-ZA" sz="2000" dirty="0">
                          <a:effectLst/>
                          <a:latin typeface="+mj-lt"/>
                        </a:rPr>
                        <a:t>60%</a:t>
                      </a:r>
                      <a:endParaRPr lang="en-ZA" sz="2000" dirty="0">
                        <a:effectLst/>
                        <a:latin typeface="+mj-lt"/>
                        <a:ea typeface="Calibri"/>
                        <a:cs typeface="Times New Roman"/>
                      </a:endParaRPr>
                    </a:p>
                  </a:txBody>
                  <a:tcPr marL="68580" marR="68580" marT="0" marB="0" anchor="ctr"/>
                </a:tc>
              </a:tr>
              <a:tr h="483482">
                <a:tc>
                  <a:txBody>
                    <a:bodyPr/>
                    <a:lstStyle/>
                    <a:p>
                      <a:pPr>
                        <a:lnSpc>
                          <a:spcPct val="115000"/>
                        </a:lnSpc>
                        <a:spcAft>
                          <a:spcPts val="600"/>
                        </a:spcAft>
                      </a:pPr>
                      <a:r>
                        <a:rPr lang="en-ZA" sz="2000" dirty="0">
                          <a:effectLst/>
                          <a:latin typeface="+mj-lt"/>
                        </a:rPr>
                        <a:t>Australia</a:t>
                      </a:r>
                      <a:endParaRPr lang="en-ZA" sz="2000" dirty="0">
                        <a:effectLst/>
                        <a:latin typeface="+mj-lt"/>
                        <a:ea typeface="Calibri"/>
                        <a:cs typeface="Times New Roman"/>
                      </a:endParaRPr>
                    </a:p>
                  </a:txBody>
                  <a:tcPr marL="68580" marR="68580" marT="0" marB="0" anchor="ctr"/>
                </a:tc>
                <a:tc>
                  <a:txBody>
                    <a:bodyPr/>
                    <a:lstStyle/>
                    <a:p>
                      <a:pPr algn="ctr">
                        <a:lnSpc>
                          <a:spcPct val="115000"/>
                        </a:lnSpc>
                        <a:spcAft>
                          <a:spcPts val="600"/>
                        </a:spcAft>
                      </a:pPr>
                      <a:r>
                        <a:rPr lang="en-ZA" sz="2000" dirty="0">
                          <a:effectLst/>
                          <a:latin typeface="+mj-lt"/>
                        </a:rPr>
                        <a:t>72%</a:t>
                      </a:r>
                      <a:endParaRPr lang="en-ZA" sz="2000" dirty="0">
                        <a:effectLst/>
                        <a:latin typeface="+mj-lt"/>
                        <a:ea typeface="Calibri"/>
                        <a:cs typeface="Times New Roman"/>
                      </a:endParaRPr>
                    </a:p>
                  </a:txBody>
                  <a:tcPr marL="68580" marR="68580" marT="0" marB="0" anchor="ctr"/>
                </a:tc>
              </a:tr>
              <a:tr h="483482">
                <a:tc>
                  <a:txBody>
                    <a:bodyPr/>
                    <a:lstStyle/>
                    <a:p>
                      <a:pPr>
                        <a:lnSpc>
                          <a:spcPct val="115000"/>
                        </a:lnSpc>
                        <a:spcAft>
                          <a:spcPts val="600"/>
                        </a:spcAft>
                      </a:pPr>
                      <a:r>
                        <a:rPr lang="en-ZA" sz="2000" dirty="0">
                          <a:effectLst/>
                          <a:latin typeface="+mj-lt"/>
                        </a:rPr>
                        <a:t>United States</a:t>
                      </a:r>
                      <a:endParaRPr lang="en-ZA" sz="2000" dirty="0">
                        <a:effectLst/>
                        <a:latin typeface="+mj-lt"/>
                        <a:ea typeface="Calibri"/>
                        <a:cs typeface="Times New Roman"/>
                      </a:endParaRPr>
                    </a:p>
                  </a:txBody>
                  <a:tcPr marL="68580" marR="68580" marT="0" marB="0" anchor="ctr"/>
                </a:tc>
                <a:tc>
                  <a:txBody>
                    <a:bodyPr/>
                    <a:lstStyle/>
                    <a:p>
                      <a:pPr algn="ctr">
                        <a:lnSpc>
                          <a:spcPct val="115000"/>
                        </a:lnSpc>
                        <a:spcAft>
                          <a:spcPts val="600"/>
                        </a:spcAft>
                      </a:pPr>
                      <a:r>
                        <a:rPr lang="en-ZA" sz="2000" dirty="0">
                          <a:effectLst/>
                          <a:latin typeface="+mj-lt"/>
                        </a:rPr>
                        <a:t>83%</a:t>
                      </a:r>
                      <a:endParaRPr lang="en-ZA" sz="2000" dirty="0">
                        <a:effectLst/>
                        <a:latin typeface="+mj-lt"/>
                        <a:ea typeface="Calibri"/>
                        <a:cs typeface="Times New Roman"/>
                      </a:endParaRPr>
                    </a:p>
                  </a:txBody>
                  <a:tcPr marL="68580" marR="68580" marT="0" marB="0" anchor="ctr"/>
                </a:tc>
              </a:tr>
              <a:tr h="483482">
                <a:tc>
                  <a:txBody>
                    <a:bodyPr/>
                    <a:lstStyle/>
                    <a:p>
                      <a:pPr>
                        <a:lnSpc>
                          <a:spcPct val="115000"/>
                        </a:lnSpc>
                        <a:spcAft>
                          <a:spcPts val="600"/>
                        </a:spcAft>
                      </a:pPr>
                      <a:r>
                        <a:rPr lang="en-ZA" sz="2000" dirty="0">
                          <a:effectLst/>
                          <a:latin typeface="+mj-lt"/>
                        </a:rPr>
                        <a:t>South Korea</a:t>
                      </a:r>
                      <a:endParaRPr lang="en-ZA" sz="2000" dirty="0">
                        <a:effectLst/>
                        <a:latin typeface="+mj-lt"/>
                        <a:ea typeface="Calibri"/>
                        <a:cs typeface="Times New Roman"/>
                      </a:endParaRPr>
                    </a:p>
                  </a:txBody>
                  <a:tcPr marL="68580" marR="68580" marT="0" marB="0" anchor="ctr"/>
                </a:tc>
                <a:tc>
                  <a:txBody>
                    <a:bodyPr/>
                    <a:lstStyle/>
                    <a:p>
                      <a:pPr algn="ctr">
                        <a:lnSpc>
                          <a:spcPct val="115000"/>
                        </a:lnSpc>
                        <a:spcAft>
                          <a:spcPts val="600"/>
                        </a:spcAft>
                      </a:pPr>
                      <a:r>
                        <a:rPr lang="en-ZA" sz="2000" dirty="0">
                          <a:effectLst/>
                          <a:latin typeface="+mj-lt"/>
                        </a:rPr>
                        <a:t>91%</a:t>
                      </a:r>
                      <a:endParaRPr lang="en-ZA" sz="2000" dirty="0">
                        <a:effectLst/>
                        <a:latin typeface="+mj-lt"/>
                        <a:ea typeface="Calibri"/>
                        <a:cs typeface="Times New Roman"/>
                      </a:endParaRPr>
                    </a:p>
                  </a:txBody>
                  <a:tcPr marL="68580" marR="68580" marT="0" marB="0" anchor="ctr"/>
                </a:tc>
              </a:tr>
            </a:tbl>
          </a:graphicData>
        </a:graphic>
      </p:graphicFrame>
      <p:sp>
        <p:nvSpPr>
          <p:cNvPr id="5" name="Rectangle 1"/>
          <p:cNvSpPr>
            <a:spLocks noChangeArrowheads="1"/>
          </p:cNvSpPr>
          <p:nvPr/>
        </p:nvSpPr>
        <p:spPr bwMode="auto">
          <a:xfrm>
            <a:off x="926230" y="2553088"/>
            <a:ext cx="396044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r"/>
            <a:r>
              <a:rPr kumimoji="0" lang="en-ZA" b="0" u="none" strike="noStrike" cap="none" normalizeH="0" baseline="0" dirty="0" smtClean="0">
                <a:ln>
                  <a:noFill/>
                </a:ln>
                <a:solidFill>
                  <a:schemeClr val="tx1"/>
                </a:solidFill>
                <a:effectLst/>
                <a:latin typeface="+mj-lt"/>
                <a:ea typeface="Calibri" pitchFamily="34" charset="0"/>
                <a:cs typeface="Arial" pitchFamily="34" charset="0"/>
              </a:rPr>
              <a:t>Higher Education Gross</a:t>
            </a:r>
            <a:r>
              <a:rPr kumimoji="0" lang="en-ZA" b="0" u="none" strike="noStrike" cap="none" normalizeH="0" dirty="0" smtClean="0">
                <a:ln>
                  <a:noFill/>
                </a:ln>
                <a:solidFill>
                  <a:schemeClr val="tx1"/>
                </a:solidFill>
                <a:effectLst/>
                <a:latin typeface="+mj-lt"/>
                <a:ea typeface="Calibri" pitchFamily="34" charset="0"/>
                <a:cs typeface="Arial" pitchFamily="34" charset="0"/>
              </a:rPr>
              <a:t> Enrolment </a:t>
            </a:r>
            <a:r>
              <a:rPr lang="en-ZA" dirty="0" smtClean="0">
                <a:latin typeface="+mj-lt"/>
                <a:ea typeface="Calibri" pitchFamily="34" charset="0"/>
                <a:cs typeface="Arial" pitchFamily="34" charset="0"/>
              </a:rPr>
              <a:t>Rate </a:t>
            </a:r>
            <a:r>
              <a:rPr lang="en-ZA" dirty="0" smtClean="0">
                <a:latin typeface="+mj-lt"/>
              </a:rPr>
              <a:t>of the relevant age group </a:t>
            </a:r>
          </a:p>
          <a:p>
            <a:pPr algn="r"/>
            <a:r>
              <a:rPr kumimoji="0" lang="en-ZA" sz="1400" b="0" i="1" u="none" strike="noStrike" cap="none" normalizeH="0" baseline="0" dirty="0" smtClean="0">
                <a:ln>
                  <a:noFill/>
                </a:ln>
                <a:solidFill>
                  <a:schemeClr val="tx1"/>
                </a:solidFill>
                <a:effectLst/>
                <a:latin typeface="+mj-lt"/>
                <a:ea typeface="Calibri" pitchFamily="34" charset="0"/>
                <a:cs typeface="Arial" pitchFamily="34" charset="0"/>
              </a:rPr>
              <a:t>Total enrolment as percentage of 20-24 age-group</a:t>
            </a:r>
            <a:endParaRPr kumimoji="0" lang="en-ZA" sz="1400" b="0" i="0" u="none" strike="noStrike" cap="none" normalizeH="0" baseline="0" dirty="0" smtClean="0">
              <a:ln>
                <a:noFill/>
              </a:ln>
              <a:solidFill>
                <a:schemeClr val="tx1"/>
              </a:solidFill>
              <a:effectLst/>
              <a:latin typeface="+mj-lt"/>
              <a:cs typeface="Arial" pitchFamily="34" charset="0"/>
            </a:endParaRPr>
          </a:p>
        </p:txBody>
      </p:sp>
      <p:sp>
        <p:nvSpPr>
          <p:cNvPr id="6" name="Rectangle 5"/>
          <p:cNvSpPr/>
          <p:nvPr/>
        </p:nvSpPr>
        <p:spPr>
          <a:xfrm>
            <a:off x="10548" y="6193865"/>
            <a:ext cx="9142715" cy="307777"/>
          </a:xfrm>
          <a:prstGeom prst="rect">
            <a:avLst/>
          </a:prstGeom>
        </p:spPr>
        <p:txBody>
          <a:bodyPr wrap="square">
            <a:spAutoFit/>
          </a:bodyPr>
          <a:lstStyle/>
          <a:p>
            <a:pPr algn="ctr"/>
            <a:r>
              <a:rPr lang="en-ZA" sz="1400" dirty="0" smtClean="0"/>
              <a:t> GRE = total enrolment  - of any age  - in a grade or phase is pressed as a percentage) </a:t>
            </a:r>
          </a:p>
        </p:txBody>
      </p:sp>
      <p:sp>
        <p:nvSpPr>
          <p:cNvPr id="7" name="TextBox 6"/>
          <p:cNvSpPr txBox="1"/>
          <p:nvPr/>
        </p:nvSpPr>
        <p:spPr>
          <a:xfrm>
            <a:off x="2411760" y="6531888"/>
            <a:ext cx="6192688" cy="369332"/>
          </a:xfrm>
          <a:prstGeom prst="rect">
            <a:avLst/>
          </a:prstGeom>
          <a:noFill/>
        </p:spPr>
        <p:txBody>
          <a:bodyPr wrap="square" rtlCol="0">
            <a:spAutoFit/>
          </a:bodyPr>
          <a:lstStyle/>
          <a:p>
            <a:r>
              <a:rPr lang="en-ZA" dirty="0" smtClean="0"/>
              <a:t>UNESCO figures in Scott 2009</a:t>
            </a:r>
            <a:endParaRPr lang="en-ZA" dirty="0"/>
          </a:p>
        </p:txBody>
      </p:sp>
    </p:spTree>
    <p:extLst>
      <p:ext uri="{BB962C8B-B14F-4D97-AF65-F5344CB8AC3E}">
        <p14:creationId xmlns:p14="http://schemas.microsoft.com/office/powerpoint/2010/main" val="30542460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HE Gross Enrolment by race</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37547464"/>
              </p:ext>
            </p:extLst>
          </p:nvPr>
        </p:nvGraphicFramePr>
        <p:xfrm>
          <a:off x="2483768" y="2852936"/>
          <a:ext cx="3840440" cy="2711012"/>
        </p:xfrm>
        <a:graphic>
          <a:graphicData uri="http://schemas.openxmlformats.org/drawingml/2006/table">
            <a:tbl>
              <a:tblPr>
                <a:tableStyleId>{5C22544A-7EE6-4342-B048-85BDC9FD1C3A}</a:tableStyleId>
              </a:tblPr>
              <a:tblGrid>
                <a:gridCol w="2011659"/>
                <a:gridCol w="1828781"/>
              </a:tblGrid>
              <a:tr h="677753">
                <a:tc>
                  <a:txBody>
                    <a:bodyPr/>
                    <a:lstStyle/>
                    <a:p>
                      <a:pPr>
                        <a:lnSpc>
                          <a:spcPct val="115000"/>
                        </a:lnSpc>
                        <a:spcAft>
                          <a:spcPts val="600"/>
                        </a:spcAft>
                      </a:pPr>
                      <a:r>
                        <a:rPr lang="en-ZA" sz="2400" dirty="0">
                          <a:effectLst/>
                        </a:rPr>
                        <a:t>White</a:t>
                      </a:r>
                      <a:endParaRPr lang="en-ZA" sz="2400" dirty="0">
                        <a:effectLst/>
                        <a:latin typeface="Times New Roman"/>
                        <a:ea typeface="Calibri"/>
                        <a:cs typeface="Times New Roman"/>
                      </a:endParaRPr>
                    </a:p>
                  </a:txBody>
                  <a:tcPr marL="68580" marR="68580" marT="0" marB="0" anchor="ctr"/>
                </a:tc>
                <a:tc>
                  <a:txBody>
                    <a:bodyPr/>
                    <a:lstStyle/>
                    <a:p>
                      <a:pPr algn="ctr">
                        <a:lnSpc>
                          <a:spcPct val="115000"/>
                        </a:lnSpc>
                        <a:spcAft>
                          <a:spcPts val="600"/>
                        </a:spcAft>
                      </a:pPr>
                      <a:r>
                        <a:rPr lang="en-ZA" sz="2400">
                          <a:effectLst/>
                        </a:rPr>
                        <a:t>60%</a:t>
                      </a:r>
                      <a:endParaRPr lang="en-ZA" sz="2400">
                        <a:effectLst/>
                        <a:latin typeface="Times New Roman"/>
                        <a:ea typeface="Calibri"/>
                        <a:cs typeface="Times New Roman"/>
                      </a:endParaRPr>
                    </a:p>
                  </a:txBody>
                  <a:tcPr marL="68580" marR="68580" marT="0" marB="0" anchor="ctr"/>
                </a:tc>
              </a:tr>
              <a:tr h="677753">
                <a:tc>
                  <a:txBody>
                    <a:bodyPr/>
                    <a:lstStyle/>
                    <a:p>
                      <a:pPr>
                        <a:lnSpc>
                          <a:spcPct val="115000"/>
                        </a:lnSpc>
                        <a:spcAft>
                          <a:spcPts val="600"/>
                        </a:spcAft>
                      </a:pPr>
                      <a:r>
                        <a:rPr lang="en-ZA" sz="2400" dirty="0">
                          <a:effectLst/>
                        </a:rPr>
                        <a:t>Indian</a:t>
                      </a:r>
                      <a:endParaRPr lang="en-ZA" sz="2400" dirty="0">
                        <a:effectLst/>
                        <a:latin typeface="Times New Roman"/>
                        <a:ea typeface="Calibri"/>
                        <a:cs typeface="Times New Roman"/>
                      </a:endParaRPr>
                    </a:p>
                  </a:txBody>
                  <a:tcPr marL="68580" marR="68580" marT="0" marB="0" anchor="ctr"/>
                </a:tc>
                <a:tc>
                  <a:txBody>
                    <a:bodyPr/>
                    <a:lstStyle/>
                    <a:p>
                      <a:pPr algn="ctr">
                        <a:lnSpc>
                          <a:spcPct val="115000"/>
                        </a:lnSpc>
                        <a:spcAft>
                          <a:spcPts val="600"/>
                        </a:spcAft>
                      </a:pPr>
                      <a:r>
                        <a:rPr lang="en-ZA" sz="2400" dirty="0">
                          <a:effectLst/>
                        </a:rPr>
                        <a:t>51%</a:t>
                      </a:r>
                      <a:endParaRPr lang="en-ZA" sz="2400" dirty="0">
                        <a:effectLst/>
                        <a:latin typeface="Times New Roman"/>
                        <a:ea typeface="Calibri"/>
                        <a:cs typeface="Times New Roman"/>
                      </a:endParaRPr>
                    </a:p>
                  </a:txBody>
                  <a:tcPr marL="68580" marR="68580" marT="0" marB="0" anchor="ctr"/>
                </a:tc>
              </a:tr>
              <a:tr h="677753">
                <a:tc>
                  <a:txBody>
                    <a:bodyPr/>
                    <a:lstStyle/>
                    <a:p>
                      <a:pPr>
                        <a:lnSpc>
                          <a:spcPct val="115000"/>
                        </a:lnSpc>
                        <a:spcAft>
                          <a:spcPts val="600"/>
                        </a:spcAft>
                      </a:pPr>
                      <a:r>
                        <a:rPr lang="en-ZA" sz="2400">
                          <a:effectLst/>
                        </a:rPr>
                        <a:t>Coloured</a:t>
                      </a:r>
                      <a:endParaRPr lang="en-ZA" sz="2400">
                        <a:effectLst/>
                        <a:latin typeface="Times New Roman"/>
                        <a:ea typeface="Calibri"/>
                        <a:cs typeface="Times New Roman"/>
                      </a:endParaRPr>
                    </a:p>
                  </a:txBody>
                  <a:tcPr marL="68580" marR="68580" marT="0" marB="0" anchor="ctr"/>
                </a:tc>
                <a:tc>
                  <a:txBody>
                    <a:bodyPr/>
                    <a:lstStyle/>
                    <a:p>
                      <a:pPr algn="ctr">
                        <a:lnSpc>
                          <a:spcPct val="115000"/>
                        </a:lnSpc>
                        <a:spcAft>
                          <a:spcPts val="600"/>
                        </a:spcAft>
                      </a:pPr>
                      <a:r>
                        <a:rPr lang="en-ZA" sz="2400" dirty="0">
                          <a:effectLst/>
                        </a:rPr>
                        <a:t>12%</a:t>
                      </a:r>
                      <a:endParaRPr lang="en-ZA" sz="2400" dirty="0">
                        <a:effectLst/>
                        <a:latin typeface="Times New Roman"/>
                        <a:ea typeface="Calibri"/>
                        <a:cs typeface="Times New Roman"/>
                      </a:endParaRPr>
                    </a:p>
                  </a:txBody>
                  <a:tcPr marL="68580" marR="68580" marT="0" marB="0" anchor="ctr"/>
                </a:tc>
              </a:tr>
              <a:tr h="677753">
                <a:tc>
                  <a:txBody>
                    <a:bodyPr/>
                    <a:lstStyle/>
                    <a:p>
                      <a:pPr>
                        <a:lnSpc>
                          <a:spcPct val="115000"/>
                        </a:lnSpc>
                        <a:spcAft>
                          <a:spcPts val="600"/>
                        </a:spcAft>
                      </a:pPr>
                      <a:r>
                        <a:rPr lang="en-ZA" sz="2400">
                          <a:effectLst/>
                        </a:rPr>
                        <a:t>Black/African</a:t>
                      </a:r>
                      <a:endParaRPr lang="en-ZA" sz="2400">
                        <a:effectLst/>
                        <a:latin typeface="Times New Roman"/>
                        <a:ea typeface="Calibri"/>
                        <a:cs typeface="Times New Roman"/>
                      </a:endParaRPr>
                    </a:p>
                  </a:txBody>
                  <a:tcPr marL="68580" marR="68580" marT="0" marB="0" anchor="ctr"/>
                </a:tc>
                <a:tc>
                  <a:txBody>
                    <a:bodyPr/>
                    <a:lstStyle/>
                    <a:p>
                      <a:pPr algn="ctr">
                        <a:lnSpc>
                          <a:spcPct val="115000"/>
                        </a:lnSpc>
                        <a:spcAft>
                          <a:spcPts val="600"/>
                        </a:spcAft>
                      </a:pPr>
                      <a:r>
                        <a:rPr lang="en-ZA" sz="2400" dirty="0">
                          <a:effectLst/>
                        </a:rPr>
                        <a:t>12%</a:t>
                      </a:r>
                      <a:endParaRPr lang="en-ZA" sz="2400" dirty="0">
                        <a:effectLst/>
                        <a:latin typeface="Times New Roman"/>
                        <a:ea typeface="Calibri"/>
                        <a:cs typeface="Times New Roman"/>
                      </a:endParaRPr>
                    </a:p>
                  </a:txBody>
                  <a:tcPr marL="68580" marR="68580" marT="0" marB="0" anchor="ctr"/>
                </a:tc>
              </a:tr>
            </a:tbl>
          </a:graphicData>
        </a:graphic>
      </p:graphicFrame>
      <p:sp>
        <p:nvSpPr>
          <p:cNvPr id="5" name="Rectangle 1"/>
          <p:cNvSpPr>
            <a:spLocks noChangeArrowheads="1"/>
          </p:cNvSpPr>
          <p:nvPr/>
        </p:nvSpPr>
        <p:spPr bwMode="auto">
          <a:xfrm>
            <a:off x="2483768" y="2476926"/>
            <a:ext cx="381642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ZA" sz="900" b="0" i="1" u="none" strike="noStrike" cap="none" normalizeH="0" baseline="0" dirty="0" smtClean="0">
                <a:ln>
                  <a:noFill/>
                </a:ln>
                <a:solidFill>
                  <a:schemeClr val="tx1"/>
                </a:solidFill>
                <a:effectLst/>
                <a:latin typeface="Verdana" pitchFamily="34" charset="0"/>
                <a:ea typeface="Calibri" pitchFamily="34" charset="0"/>
                <a:cs typeface="Arial" pitchFamily="34" charset="0"/>
              </a:rPr>
              <a:t>Total enrolment in 2005 as percentage of 20-24 age-group</a:t>
            </a:r>
            <a:endParaRPr kumimoji="0" lang="en-ZA"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1"/>
          <p:cNvSpPr>
            <a:spLocks noChangeArrowheads="1"/>
          </p:cNvSpPr>
          <p:nvPr/>
        </p:nvSpPr>
        <p:spPr bwMode="auto">
          <a:xfrm>
            <a:off x="3131840" y="6562784"/>
            <a:ext cx="352839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ZA" sz="800" b="0" i="1" u="none" strike="noStrike" cap="none" normalizeH="0" baseline="0" dirty="0" smtClean="0">
                <a:ln>
                  <a:noFill/>
                </a:ln>
                <a:solidFill>
                  <a:schemeClr val="tx1"/>
                </a:solidFill>
                <a:effectLst/>
                <a:latin typeface="Verdana" pitchFamily="34" charset="0"/>
                <a:ea typeface="Calibri" pitchFamily="34" charset="0"/>
                <a:cs typeface="Arial" pitchFamily="34" charset="0"/>
              </a:rPr>
              <a:t>Source: Scott, </a:t>
            </a:r>
            <a:r>
              <a:rPr kumimoji="0" lang="en-ZA" sz="800" b="0" i="1" u="none" strike="noStrike" cap="none" normalizeH="0" baseline="0" dirty="0" err="1" smtClean="0">
                <a:ln>
                  <a:noFill/>
                </a:ln>
                <a:solidFill>
                  <a:schemeClr val="tx1"/>
                </a:solidFill>
                <a:effectLst/>
                <a:latin typeface="Verdana" pitchFamily="34" charset="0"/>
                <a:ea typeface="Calibri" pitchFamily="34" charset="0"/>
                <a:cs typeface="Arial" pitchFamily="34" charset="0"/>
              </a:rPr>
              <a:t>Yeld</a:t>
            </a:r>
            <a:r>
              <a:rPr kumimoji="0" lang="en-ZA" sz="800" b="0" i="1" u="none" strike="noStrike" cap="none" normalizeH="0" baseline="0" dirty="0" smtClean="0">
                <a:ln>
                  <a:noFill/>
                </a:ln>
                <a:solidFill>
                  <a:schemeClr val="tx1"/>
                </a:solidFill>
                <a:effectLst/>
                <a:latin typeface="Verdana" pitchFamily="34" charset="0"/>
                <a:ea typeface="Calibri" pitchFamily="34" charset="0"/>
                <a:cs typeface="Arial" pitchFamily="34" charset="0"/>
              </a:rPr>
              <a:t> and Hendry 2007</a:t>
            </a:r>
            <a:endParaRPr kumimoji="0" lang="en-Z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91913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1914</TotalTime>
  <Words>2682</Words>
  <Application>Microsoft Office PowerPoint</Application>
  <PresentationFormat>On-screen Show (4:3)</PresentationFormat>
  <Paragraphs>311</Paragraphs>
  <Slides>44</Slides>
  <Notes>19</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Open access for  excellence and equity</vt:lpstr>
      <vt:lpstr>PowerPoint Presentation</vt:lpstr>
      <vt:lpstr>University of Cape Town</vt:lpstr>
      <vt:lpstr>Prestigious research</vt:lpstr>
      <vt:lpstr>South Africa</vt:lpstr>
      <vt:lpstr>Need for graduates</vt:lpstr>
      <vt:lpstr>Schooling system taking strain</vt:lpstr>
      <vt:lpstr>Higher education Inequity of participation</vt:lpstr>
      <vt:lpstr>HE Gross Enrolment by race</vt:lpstr>
      <vt:lpstr>Inequity of outcomes</vt:lpstr>
      <vt:lpstr>Response</vt:lpstr>
      <vt:lpstr>Scholarship – Boyer (1990)</vt:lpstr>
      <vt:lpstr>Teaching and learning resources</vt:lpstr>
      <vt:lpstr>Teaching and learning resources</vt:lpstr>
      <vt:lpstr>Relative affordability</vt:lpstr>
      <vt:lpstr>PowerPoint Presentation</vt:lpstr>
      <vt:lpstr>OERs critical</vt:lpstr>
      <vt:lpstr>PowerPoint Presentation</vt:lpstr>
      <vt:lpstr>PowerPoint Presentation</vt:lpstr>
      <vt:lpstr>PowerPoint Presentation</vt:lpstr>
      <vt:lpstr>PowerPoint Presentation</vt:lpstr>
      <vt:lpstr>OpenContent Directory</vt:lpstr>
      <vt:lpstr>PowerPoint Presentation</vt:lpstr>
      <vt:lpstr>Open access offers students more</vt:lpstr>
      <vt:lpstr>Scholarship</vt:lpstr>
      <vt:lpstr>Open Scholarship new possibilities for students</vt:lpstr>
      <vt:lpstr>PowerPoint Presentation</vt:lpstr>
      <vt:lpstr>Student support for OA</vt:lpstr>
      <vt:lpstr>Research- teaching continuum</vt:lpstr>
      <vt:lpstr>PowerPoint Presentation</vt:lpstr>
      <vt:lpstr>Scholarship of engagement</vt:lpstr>
      <vt:lpstr>PowerPoint Presentation</vt:lpstr>
      <vt:lpstr>OA supports all core business</vt:lpstr>
      <vt:lpstr>Strategic goals</vt:lpstr>
      <vt:lpstr>How will it be possible?</vt:lpstr>
      <vt:lpstr>Mobiles broadly</vt:lpstr>
      <vt:lpstr>PowerPoint Presentation</vt:lpstr>
      <vt:lpstr>The stats</vt:lpstr>
      <vt:lpstr>Mobile</vt:lpstr>
      <vt:lpstr>PowerPoint Presentation</vt:lpstr>
      <vt:lpstr>The rise of smartphones</vt:lpstr>
      <vt:lpstr>PowerPoint Presentation</vt:lpstr>
      <vt:lpstr>PowerPoint Presentation</vt:lpstr>
      <vt:lpstr>Laura.czerniewicz@uct.ac.za @czernie</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access for equity and excellence</dc:title>
  <dc:creator>Laura</dc:creator>
  <cp:lastModifiedBy>Laura</cp:lastModifiedBy>
  <cp:revision>104</cp:revision>
  <dcterms:created xsi:type="dcterms:W3CDTF">2011-11-08T00:28:14Z</dcterms:created>
  <dcterms:modified xsi:type="dcterms:W3CDTF">2011-11-10T12:27:15Z</dcterms:modified>
</cp:coreProperties>
</file>