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70" r:id="rId4"/>
    <p:sldId id="271" r:id="rId5"/>
    <p:sldId id="258" r:id="rId6"/>
    <p:sldId id="281" r:id="rId7"/>
    <p:sldId id="284" r:id="rId8"/>
    <p:sldId id="303" r:id="rId9"/>
    <p:sldId id="301" r:id="rId10"/>
    <p:sldId id="283" r:id="rId11"/>
    <p:sldId id="259" r:id="rId12"/>
    <p:sldId id="265" r:id="rId13"/>
    <p:sldId id="269" r:id="rId14"/>
    <p:sldId id="264" r:id="rId15"/>
    <p:sldId id="266" r:id="rId16"/>
    <p:sldId id="272" r:id="rId17"/>
    <p:sldId id="268" r:id="rId18"/>
    <p:sldId id="273" r:id="rId19"/>
    <p:sldId id="260" r:id="rId20"/>
    <p:sldId id="262" r:id="rId21"/>
    <p:sldId id="263" r:id="rId22"/>
    <p:sldId id="267" r:id="rId23"/>
    <p:sldId id="274" r:id="rId24"/>
    <p:sldId id="298" r:id="rId25"/>
    <p:sldId id="299" r:id="rId26"/>
    <p:sldId id="293" r:id="rId27"/>
    <p:sldId id="292" r:id="rId28"/>
    <p:sldId id="294" r:id="rId29"/>
    <p:sldId id="295" r:id="rId30"/>
    <p:sldId id="296" r:id="rId31"/>
    <p:sldId id="279" r:id="rId32"/>
    <p:sldId id="290" r:id="rId33"/>
    <p:sldId id="297" r:id="rId34"/>
    <p:sldId id="302" r:id="rId35"/>
    <p:sldId id="30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912" autoAdjust="0"/>
    <p:restoredTop sz="85731" autoAdjust="0"/>
  </p:normalViewPr>
  <p:slideViewPr>
    <p:cSldViewPr>
      <p:cViewPr>
        <p:scale>
          <a:sx n="51" d="100"/>
          <a:sy n="51" d="100"/>
        </p:scale>
        <p:origin x="-1872" y="-366"/>
      </p:cViewPr>
      <p:guideLst>
        <p:guide orient="horz" pos="2160"/>
        <p:guide pos="2880"/>
      </p:guideLst>
    </p:cSldViewPr>
  </p:slideViewPr>
  <p:notesTextViewPr>
    <p:cViewPr>
      <p:scale>
        <a:sx n="1" d="1"/>
        <a:sy n="1" d="1"/>
      </p:scale>
      <p:origin x="0" y="0"/>
    </p:cViewPr>
  </p:notesTextViewPr>
  <p:sorterViewPr>
    <p:cViewPr>
      <p:scale>
        <a:sx n="100" d="100"/>
        <a:sy n="100" d="100"/>
      </p:scale>
      <p:origin x="0" y="1264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22E593-AA71-4806-B918-59D75AD30626}"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ZA"/>
        </a:p>
      </dgm:t>
    </dgm:pt>
    <dgm:pt modelId="{AA9963E2-B879-473C-983B-F9CA78BBFF61}">
      <dgm:prSet phldrT="[Text]"/>
      <dgm:spPr/>
      <dgm:t>
        <a:bodyPr/>
        <a:lstStyle/>
        <a:p>
          <a:endParaRPr lang="en-ZA" dirty="0"/>
        </a:p>
      </dgm:t>
    </dgm:pt>
    <dgm:pt modelId="{9174ECC7-E628-449A-837C-7770DAFA5039}" type="parTrans" cxnId="{F1511075-E536-4B00-AC34-B1EE5EF42B9B}">
      <dgm:prSet/>
      <dgm:spPr/>
      <dgm:t>
        <a:bodyPr/>
        <a:lstStyle/>
        <a:p>
          <a:endParaRPr lang="en-ZA"/>
        </a:p>
      </dgm:t>
    </dgm:pt>
    <dgm:pt modelId="{89AFE509-3C00-48BB-B9A7-0B55DE36E6C9}" type="sibTrans" cxnId="{F1511075-E536-4B00-AC34-B1EE5EF42B9B}">
      <dgm:prSet/>
      <dgm:spPr/>
      <dgm:t>
        <a:bodyPr/>
        <a:lstStyle/>
        <a:p>
          <a:endParaRPr lang="en-ZA"/>
        </a:p>
      </dgm:t>
    </dgm:pt>
    <dgm:pt modelId="{1BA10086-8F32-4ECC-82CE-052431AAC1B0}">
      <dgm:prSet phldrT="[Text]"/>
      <dgm:spPr/>
      <dgm:t>
        <a:bodyPr/>
        <a:lstStyle/>
        <a:p>
          <a:r>
            <a:rPr lang="en-ZA" dirty="0" smtClean="0"/>
            <a:t>Culture of contribution</a:t>
          </a:r>
          <a:endParaRPr lang="en-ZA" dirty="0"/>
        </a:p>
      </dgm:t>
    </dgm:pt>
    <dgm:pt modelId="{DEEC4B05-50A2-45B7-97BB-C81241F37F40}" type="sibTrans" cxnId="{B66163D8-B406-4E57-8B26-C929212282E5}">
      <dgm:prSet/>
      <dgm:spPr/>
      <dgm:t>
        <a:bodyPr/>
        <a:lstStyle/>
        <a:p>
          <a:endParaRPr lang="en-ZA"/>
        </a:p>
      </dgm:t>
    </dgm:pt>
    <dgm:pt modelId="{FC102C37-067C-442D-A061-E221A17FB9A8}" type="parTrans" cxnId="{B66163D8-B406-4E57-8B26-C929212282E5}">
      <dgm:prSet/>
      <dgm:spPr/>
      <dgm:t>
        <a:bodyPr/>
        <a:lstStyle/>
        <a:p>
          <a:endParaRPr lang="en-ZA"/>
        </a:p>
      </dgm:t>
    </dgm:pt>
    <dgm:pt modelId="{8914A8EA-D6F8-4825-B436-E7D99B5A3AE9}">
      <dgm:prSet phldrT="[Text]"/>
      <dgm:spPr/>
      <dgm:t>
        <a:bodyPr/>
        <a:lstStyle/>
        <a:p>
          <a:r>
            <a:rPr lang="en-ZA" dirty="0" smtClean="0"/>
            <a:t>Culture of competition</a:t>
          </a:r>
          <a:endParaRPr lang="en-ZA" dirty="0"/>
        </a:p>
      </dgm:t>
    </dgm:pt>
    <dgm:pt modelId="{1E560772-AA78-4939-A4CA-5C639D7ADBC0}" type="sibTrans" cxnId="{25982BE0-E8E6-43EE-85C8-E75E5EC34129}">
      <dgm:prSet/>
      <dgm:spPr/>
      <dgm:t>
        <a:bodyPr/>
        <a:lstStyle/>
        <a:p>
          <a:endParaRPr lang="en-ZA"/>
        </a:p>
      </dgm:t>
    </dgm:pt>
    <dgm:pt modelId="{96506F69-86CF-48BF-8F02-7F6BBD606B23}" type="parTrans" cxnId="{25982BE0-E8E6-43EE-85C8-E75E5EC34129}">
      <dgm:prSet/>
      <dgm:spPr/>
      <dgm:t>
        <a:bodyPr/>
        <a:lstStyle/>
        <a:p>
          <a:endParaRPr lang="en-ZA"/>
        </a:p>
      </dgm:t>
    </dgm:pt>
    <dgm:pt modelId="{F18599AF-8A5F-4597-B613-274477295A5D}" type="pres">
      <dgm:prSet presAssocID="{BA22E593-AA71-4806-B918-59D75AD30626}" presName="compositeShape" presStyleCnt="0">
        <dgm:presLayoutVars>
          <dgm:chMax val="2"/>
          <dgm:dir/>
          <dgm:resizeHandles val="exact"/>
        </dgm:presLayoutVars>
      </dgm:prSet>
      <dgm:spPr/>
      <dgm:t>
        <a:bodyPr/>
        <a:lstStyle/>
        <a:p>
          <a:endParaRPr lang="en-ZA"/>
        </a:p>
      </dgm:t>
    </dgm:pt>
    <dgm:pt modelId="{AFFA3DF0-9380-414D-A963-E4A561EDF593}" type="pres">
      <dgm:prSet presAssocID="{BA22E593-AA71-4806-B918-59D75AD30626}" presName="divider" presStyleLbl="fgShp" presStyleIdx="0" presStyleCnt="1" custLinFactNeighborX="4196" custLinFactNeighborY="467"/>
      <dgm:spPr/>
    </dgm:pt>
    <dgm:pt modelId="{FC6595E4-6021-491F-A614-3FCF93A1B657}" type="pres">
      <dgm:prSet presAssocID="{8914A8EA-D6F8-4825-B436-E7D99B5A3AE9}" presName="downArrow" presStyleLbl="node1" presStyleIdx="0" presStyleCnt="2"/>
      <dgm:spPr/>
    </dgm:pt>
    <dgm:pt modelId="{6A3F5422-0EA7-4E19-B2BA-C9355845C9E8}" type="pres">
      <dgm:prSet presAssocID="{8914A8EA-D6F8-4825-B436-E7D99B5A3AE9}" presName="downArrowText" presStyleLbl="revTx" presStyleIdx="0" presStyleCnt="2">
        <dgm:presLayoutVars>
          <dgm:bulletEnabled val="1"/>
        </dgm:presLayoutVars>
      </dgm:prSet>
      <dgm:spPr/>
      <dgm:t>
        <a:bodyPr/>
        <a:lstStyle/>
        <a:p>
          <a:endParaRPr lang="en-ZA"/>
        </a:p>
      </dgm:t>
    </dgm:pt>
    <dgm:pt modelId="{1E5D8AFF-094F-44B9-92BA-998C722FF639}" type="pres">
      <dgm:prSet presAssocID="{1BA10086-8F32-4ECC-82CE-052431AAC1B0}" presName="upArrow" presStyleLbl="node1" presStyleIdx="1" presStyleCnt="2"/>
      <dgm:spPr/>
    </dgm:pt>
    <dgm:pt modelId="{854833EC-4B06-4F6C-99F2-7CB3C4BFEB35}" type="pres">
      <dgm:prSet presAssocID="{1BA10086-8F32-4ECC-82CE-052431AAC1B0}" presName="upArrowText" presStyleLbl="revTx" presStyleIdx="1" presStyleCnt="2" custLinFactNeighborX="0" custLinFactNeighborY="54955">
        <dgm:presLayoutVars>
          <dgm:bulletEnabled val="1"/>
        </dgm:presLayoutVars>
      </dgm:prSet>
      <dgm:spPr/>
      <dgm:t>
        <a:bodyPr/>
        <a:lstStyle/>
        <a:p>
          <a:endParaRPr lang="en-ZA"/>
        </a:p>
      </dgm:t>
    </dgm:pt>
  </dgm:ptLst>
  <dgm:cxnLst>
    <dgm:cxn modelId="{D927C819-59DE-449F-90A9-11CE0F15D782}" type="presOf" srcId="{8914A8EA-D6F8-4825-B436-E7D99B5A3AE9}" destId="{6A3F5422-0EA7-4E19-B2BA-C9355845C9E8}" srcOrd="0" destOrd="0" presId="urn:microsoft.com/office/officeart/2005/8/layout/arrow3"/>
    <dgm:cxn modelId="{25982BE0-E8E6-43EE-85C8-E75E5EC34129}" srcId="{BA22E593-AA71-4806-B918-59D75AD30626}" destId="{8914A8EA-D6F8-4825-B436-E7D99B5A3AE9}" srcOrd="0" destOrd="0" parTransId="{96506F69-86CF-48BF-8F02-7F6BBD606B23}" sibTransId="{1E560772-AA78-4939-A4CA-5C639D7ADBC0}"/>
    <dgm:cxn modelId="{AECA0CB3-26B9-457B-BCB4-3C9F06631E19}" type="presOf" srcId="{BA22E593-AA71-4806-B918-59D75AD30626}" destId="{F18599AF-8A5F-4597-B613-274477295A5D}" srcOrd="0" destOrd="0" presId="urn:microsoft.com/office/officeart/2005/8/layout/arrow3"/>
    <dgm:cxn modelId="{E1283F3F-1556-42B7-A09D-2A7DB1F2E50F}" type="presOf" srcId="{1BA10086-8F32-4ECC-82CE-052431AAC1B0}" destId="{854833EC-4B06-4F6C-99F2-7CB3C4BFEB35}" srcOrd="0" destOrd="0" presId="urn:microsoft.com/office/officeart/2005/8/layout/arrow3"/>
    <dgm:cxn modelId="{F1511075-E536-4B00-AC34-B1EE5EF42B9B}" srcId="{BA22E593-AA71-4806-B918-59D75AD30626}" destId="{AA9963E2-B879-473C-983B-F9CA78BBFF61}" srcOrd="2" destOrd="0" parTransId="{9174ECC7-E628-449A-837C-7770DAFA5039}" sibTransId="{89AFE509-3C00-48BB-B9A7-0B55DE36E6C9}"/>
    <dgm:cxn modelId="{B66163D8-B406-4E57-8B26-C929212282E5}" srcId="{BA22E593-AA71-4806-B918-59D75AD30626}" destId="{1BA10086-8F32-4ECC-82CE-052431AAC1B0}" srcOrd="1" destOrd="0" parTransId="{FC102C37-067C-442D-A061-E221A17FB9A8}" sibTransId="{DEEC4B05-50A2-45B7-97BB-C81241F37F40}"/>
    <dgm:cxn modelId="{5D51415F-6905-4C2B-9277-BA6AD869BCB1}" type="presParOf" srcId="{F18599AF-8A5F-4597-B613-274477295A5D}" destId="{AFFA3DF0-9380-414D-A963-E4A561EDF593}" srcOrd="0" destOrd="0" presId="urn:microsoft.com/office/officeart/2005/8/layout/arrow3"/>
    <dgm:cxn modelId="{572E5FDF-3C90-493F-A033-58FAEC9A892D}" type="presParOf" srcId="{F18599AF-8A5F-4597-B613-274477295A5D}" destId="{FC6595E4-6021-491F-A614-3FCF93A1B657}" srcOrd="1" destOrd="0" presId="urn:microsoft.com/office/officeart/2005/8/layout/arrow3"/>
    <dgm:cxn modelId="{A2C9365C-B929-4855-843B-F2903D243E6B}" type="presParOf" srcId="{F18599AF-8A5F-4597-B613-274477295A5D}" destId="{6A3F5422-0EA7-4E19-B2BA-C9355845C9E8}" srcOrd="2" destOrd="0" presId="urn:microsoft.com/office/officeart/2005/8/layout/arrow3"/>
    <dgm:cxn modelId="{DB7CFC2E-E98C-4E59-866E-BCB8A7573CBE}" type="presParOf" srcId="{F18599AF-8A5F-4597-B613-274477295A5D}" destId="{1E5D8AFF-094F-44B9-92BA-998C722FF639}" srcOrd="3" destOrd="0" presId="urn:microsoft.com/office/officeart/2005/8/layout/arrow3"/>
    <dgm:cxn modelId="{068E6B14-5419-425F-B2E9-A01C2FE11BB3}" type="presParOf" srcId="{F18599AF-8A5F-4597-B613-274477295A5D}" destId="{854833EC-4B06-4F6C-99F2-7CB3C4BFEB35}"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A52FA9-88B2-47F2-BC90-6881033A4A3D}"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ZA"/>
        </a:p>
      </dgm:t>
    </dgm:pt>
    <dgm:pt modelId="{48BEEE83-A237-4F84-81F5-34E03A5649CF}">
      <dgm:prSet phldrT="[Tex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ZA" dirty="0" smtClean="0"/>
            <a:t>Opening Scholarship Project</a:t>
          </a:r>
        </a:p>
        <a:p>
          <a:r>
            <a:rPr lang="en-ZA" dirty="0" smtClean="0"/>
            <a:t>(2007-2008)</a:t>
          </a:r>
          <a:endParaRPr lang="en-ZA" dirty="0"/>
        </a:p>
      </dgm:t>
    </dgm:pt>
    <dgm:pt modelId="{CDCF1E3D-0A86-4651-A253-F2972EA55C85}" type="parTrans" cxnId="{E1B5F985-39E3-43FB-9240-E3E524343EFB}">
      <dgm:prSet/>
      <dgm:spPr/>
      <dgm:t>
        <a:bodyPr/>
        <a:lstStyle/>
        <a:p>
          <a:endParaRPr lang="en-ZA"/>
        </a:p>
      </dgm:t>
    </dgm:pt>
    <dgm:pt modelId="{29EF8053-6F2F-4957-9570-403E232EC839}" type="sibTrans" cxnId="{E1B5F985-39E3-43FB-9240-E3E524343EFB}">
      <dgm:prSet/>
      <dgm:spPr/>
      <dgm:t>
        <a:bodyPr/>
        <a:lstStyle/>
        <a:p>
          <a:endParaRPr lang="en-ZA"/>
        </a:p>
      </dgm:t>
    </dgm:pt>
    <dgm:pt modelId="{D0B9549D-42CF-460C-9195-35722218E998}">
      <dgm:prSet phldrT="[Text]"/>
      <dgm:spPr/>
      <dgm:t>
        <a:bodyPr/>
        <a:lstStyle/>
        <a:p>
          <a:r>
            <a:rPr lang="en-ZA" dirty="0" smtClean="0"/>
            <a:t>Open Access</a:t>
          </a:r>
          <a:endParaRPr lang="en-ZA" dirty="0"/>
        </a:p>
      </dgm:t>
    </dgm:pt>
    <dgm:pt modelId="{778D4E7A-927D-4848-B192-2EEDF29AD55D}" type="parTrans" cxnId="{5F2503C1-0EF2-421F-BC20-D4B3E41DB17A}">
      <dgm:prSet/>
      <dgm:spPr/>
      <dgm:t>
        <a:bodyPr/>
        <a:lstStyle/>
        <a:p>
          <a:endParaRPr lang="en-ZA"/>
        </a:p>
      </dgm:t>
    </dgm:pt>
    <dgm:pt modelId="{D94DD973-01D4-4480-B51B-96737064C7D3}" type="sibTrans" cxnId="{5F2503C1-0EF2-421F-BC20-D4B3E41DB17A}">
      <dgm:prSet/>
      <dgm:spPr/>
      <dgm:t>
        <a:bodyPr/>
        <a:lstStyle/>
        <a:p>
          <a:endParaRPr lang="en-ZA"/>
        </a:p>
      </dgm:t>
    </dgm:pt>
    <dgm:pt modelId="{9FA61F03-A06E-4DD3-AC47-691ABBDFC612}">
      <dgm:prSet phldrT="[Tex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ZA" dirty="0" smtClean="0"/>
            <a:t>OER UCT </a:t>
          </a:r>
        </a:p>
        <a:p>
          <a:r>
            <a:rPr lang="en-ZA" dirty="0" smtClean="0"/>
            <a:t>(March 2009 – </a:t>
          </a:r>
        </a:p>
        <a:p>
          <a:r>
            <a:rPr lang="en-ZA" dirty="0" smtClean="0"/>
            <a:t>Feb 2010)</a:t>
          </a:r>
          <a:endParaRPr lang="en-ZA" dirty="0"/>
        </a:p>
      </dgm:t>
    </dgm:pt>
    <dgm:pt modelId="{842D0400-FC7F-4D23-8B78-11F1100FBA16}" type="parTrans" cxnId="{D6BA58E4-EA3E-403C-86C9-DD382CACA3AA}">
      <dgm:prSet/>
      <dgm:spPr/>
      <dgm:t>
        <a:bodyPr/>
        <a:lstStyle/>
        <a:p>
          <a:endParaRPr lang="en-ZA"/>
        </a:p>
      </dgm:t>
    </dgm:pt>
    <dgm:pt modelId="{A4DB91CB-645A-4BD2-9EF7-3321748AE15D}" type="sibTrans" cxnId="{D6BA58E4-EA3E-403C-86C9-DD382CACA3AA}">
      <dgm:prSet/>
      <dgm:spPr/>
      <dgm:t>
        <a:bodyPr/>
        <a:lstStyle/>
        <a:p>
          <a:endParaRPr lang="en-ZA"/>
        </a:p>
      </dgm:t>
    </dgm:pt>
    <dgm:pt modelId="{BB64E2DC-DCF0-49CF-8485-58109B760242}">
      <dgm:prSet phldrT="[Text]"/>
      <dgm:spPr/>
      <dgm:t>
        <a:bodyPr/>
        <a:lstStyle/>
        <a:p>
          <a:r>
            <a:rPr lang="en-ZA" dirty="0" smtClean="0"/>
            <a:t>Open Educational Resources</a:t>
          </a:r>
          <a:endParaRPr lang="en-ZA" dirty="0"/>
        </a:p>
      </dgm:t>
    </dgm:pt>
    <dgm:pt modelId="{5CDE9E74-0AE9-479F-A58D-E2461A95E2E3}" type="parTrans" cxnId="{15F47816-4059-4C1E-B4BD-4B87515816D4}">
      <dgm:prSet/>
      <dgm:spPr/>
      <dgm:t>
        <a:bodyPr/>
        <a:lstStyle/>
        <a:p>
          <a:endParaRPr lang="en-ZA"/>
        </a:p>
      </dgm:t>
    </dgm:pt>
    <dgm:pt modelId="{787A1C50-263B-438A-A77B-1E58C76650CF}" type="sibTrans" cxnId="{15F47816-4059-4C1E-B4BD-4B87515816D4}">
      <dgm:prSet/>
      <dgm:spPr/>
      <dgm:t>
        <a:bodyPr/>
        <a:lstStyle/>
        <a:p>
          <a:endParaRPr lang="en-ZA"/>
        </a:p>
      </dgm:t>
    </dgm:pt>
    <dgm:pt modelId="{411210B0-C4B5-4972-A87F-F283AE91249E}">
      <dgm:prSet phldrT="[Text]"/>
      <dgm:spPr/>
      <dgm:t>
        <a:bodyPr/>
        <a:lstStyle/>
        <a:p>
          <a:r>
            <a:rPr lang="en-ZA" dirty="0" smtClean="0"/>
            <a:t>Open Community</a:t>
          </a:r>
          <a:endParaRPr lang="en-ZA" dirty="0"/>
        </a:p>
      </dgm:t>
    </dgm:pt>
    <dgm:pt modelId="{A913C6B6-AA76-4C02-954E-8416AADE32E3}" type="parTrans" cxnId="{38F351A0-0288-44B7-BE3F-47FC28AD33D7}">
      <dgm:prSet/>
      <dgm:spPr/>
      <dgm:t>
        <a:bodyPr/>
        <a:lstStyle/>
        <a:p>
          <a:endParaRPr lang="en-ZA"/>
        </a:p>
      </dgm:t>
    </dgm:pt>
    <dgm:pt modelId="{A60E79CF-B93D-48B0-8261-67EE7408F7D4}" type="sibTrans" cxnId="{38F351A0-0288-44B7-BE3F-47FC28AD33D7}">
      <dgm:prSet/>
      <dgm:spPr/>
      <dgm:t>
        <a:bodyPr/>
        <a:lstStyle/>
        <a:p>
          <a:endParaRPr lang="en-ZA"/>
        </a:p>
      </dgm:t>
    </dgm:pt>
    <dgm:pt modelId="{1DC9FB2A-3654-4E24-A936-3652E709FFDB}">
      <dgm:prSet phldrT="[Tex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ZA" dirty="0" smtClean="0"/>
            <a:t>Advocating openness</a:t>
          </a:r>
        </a:p>
        <a:p>
          <a:r>
            <a:rPr lang="en-ZA" dirty="0" smtClean="0"/>
            <a:t> (2009)</a:t>
          </a:r>
          <a:endParaRPr lang="en-ZA" dirty="0"/>
        </a:p>
      </dgm:t>
    </dgm:pt>
    <dgm:pt modelId="{08A3ABDA-16CE-4A03-A0DF-6115BC74704C}" type="parTrans" cxnId="{97012DF8-119D-4B7A-875D-D30F8538B3B2}">
      <dgm:prSet/>
      <dgm:spPr/>
      <dgm:t>
        <a:bodyPr/>
        <a:lstStyle/>
        <a:p>
          <a:endParaRPr lang="en-ZA"/>
        </a:p>
      </dgm:t>
    </dgm:pt>
    <dgm:pt modelId="{A728051F-8074-4738-89E4-007166AB6F05}" type="sibTrans" cxnId="{97012DF8-119D-4B7A-875D-D30F8538B3B2}">
      <dgm:prSet/>
      <dgm:spPr/>
      <dgm:t>
        <a:bodyPr/>
        <a:lstStyle/>
        <a:p>
          <a:endParaRPr lang="en-ZA"/>
        </a:p>
      </dgm:t>
    </dgm:pt>
    <dgm:pt modelId="{1791E9F7-3423-474D-B4EC-E452ABBB7A08}">
      <dgm:prSet phldrT="[Text]"/>
      <dgm:spPr/>
      <dgm:t>
        <a:bodyPr/>
        <a:lstStyle/>
        <a:p>
          <a:r>
            <a:rPr lang="en-ZA" dirty="0" smtClean="0"/>
            <a:t>Open Access</a:t>
          </a:r>
          <a:endParaRPr lang="en-ZA" dirty="0"/>
        </a:p>
      </dgm:t>
    </dgm:pt>
    <dgm:pt modelId="{7559F484-D64A-4A1A-890D-D95F75DCD8B2}" type="parTrans" cxnId="{AF6D67AB-3A89-4835-87B5-097BB4A2ABA4}">
      <dgm:prSet/>
      <dgm:spPr/>
      <dgm:t>
        <a:bodyPr/>
        <a:lstStyle/>
        <a:p>
          <a:endParaRPr lang="en-ZA"/>
        </a:p>
      </dgm:t>
    </dgm:pt>
    <dgm:pt modelId="{A83D4C69-DE7D-4C0F-A01E-08A8425156FE}" type="sibTrans" cxnId="{AF6D67AB-3A89-4835-87B5-097BB4A2ABA4}">
      <dgm:prSet/>
      <dgm:spPr/>
      <dgm:t>
        <a:bodyPr/>
        <a:lstStyle/>
        <a:p>
          <a:endParaRPr lang="en-ZA"/>
        </a:p>
      </dgm:t>
    </dgm:pt>
    <dgm:pt modelId="{68A192FB-5241-4853-89F2-3E6348C79387}">
      <dgm:prSet phldrT="[Text]"/>
      <dgm:spPr>
        <a:solidFill>
          <a:srgbClr val="7030A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ZA" dirty="0" smtClean="0"/>
            <a:t>Health OER </a:t>
          </a:r>
        </a:p>
        <a:p>
          <a:r>
            <a:rPr lang="en-ZA" dirty="0" smtClean="0"/>
            <a:t>(2009-2010)</a:t>
          </a:r>
          <a:endParaRPr lang="en-ZA" dirty="0"/>
        </a:p>
      </dgm:t>
    </dgm:pt>
    <dgm:pt modelId="{89CEB656-81C9-4506-BFDB-BC7F06FCE9DA}" type="parTrans" cxnId="{67306350-9158-449C-BF69-884B311B4BD3}">
      <dgm:prSet/>
      <dgm:spPr/>
      <dgm:t>
        <a:bodyPr/>
        <a:lstStyle/>
        <a:p>
          <a:endParaRPr lang="en-ZA"/>
        </a:p>
      </dgm:t>
    </dgm:pt>
    <dgm:pt modelId="{8FEC4E10-69FE-4CC4-8976-ACD00FB7DA59}" type="sibTrans" cxnId="{67306350-9158-449C-BF69-884B311B4BD3}">
      <dgm:prSet/>
      <dgm:spPr/>
      <dgm:t>
        <a:bodyPr/>
        <a:lstStyle/>
        <a:p>
          <a:endParaRPr lang="en-ZA"/>
        </a:p>
      </dgm:t>
    </dgm:pt>
    <dgm:pt modelId="{28725494-49F9-4B45-B190-C85610F63C8C}">
      <dgm:prSet phldrT="[Text]"/>
      <dgm:spPr/>
      <dgm:t>
        <a:bodyPr/>
        <a:lstStyle/>
        <a:p>
          <a:r>
            <a:rPr lang="en-ZA" dirty="0" smtClean="0"/>
            <a:t>Open Educational Resources in Health</a:t>
          </a:r>
          <a:endParaRPr lang="en-ZA" dirty="0"/>
        </a:p>
      </dgm:t>
    </dgm:pt>
    <dgm:pt modelId="{398BE3F0-DACF-442D-9137-2FE9749A0962}" type="parTrans" cxnId="{E29381CD-91C5-4C69-BFF6-4C118FD6FF54}">
      <dgm:prSet/>
      <dgm:spPr/>
      <dgm:t>
        <a:bodyPr/>
        <a:lstStyle/>
        <a:p>
          <a:endParaRPr lang="en-ZA"/>
        </a:p>
      </dgm:t>
    </dgm:pt>
    <dgm:pt modelId="{68820495-273D-42F8-BB5D-6D112737ED1F}" type="sibTrans" cxnId="{E29381CD-91C5-4C69-BFF6-4C118FD6FF54}">
      <dgm:prSet/>
      <dgm:spPr/>
      <dgm:t>
        <a:bodyPr/>
        <a:lstStyle/>
        <a:p>
          <a:endParaRPr lang="en-ZA"/>
        </a:p>
      </dgm:t>
    </dgm:pt>
    <dgm:pt modelId="{C8F724D4-79EA-4ED9-82EF-A190039CDB01}">
      <dgm:prSet phldrT="[Text]"/>
      <dgm:spPr/>
      <dgm:t>
        <a:bodyPr/>
        <a:lstStyle/>
        <a:p>
          <a:r>
            <a:rPr lang="en-ZA" dirty="0" smtClean="0"/>
            <a:t>Open Educational Resources</a:t>
          </a:r>
          <a:endParaRPr lang="en-ZA" dirty="0"/>
        </a:p>
      </dgm:t>
    </dgm:pt>
    <dgm:pt modelId="{E6567F4A-550B-48CB-8DC3-2C52D24E732E}" type="parTrans" cxnId="{965CC3E3-0D3A-4AC8-B158-49DEB44B95C6}">
      <dgm:prSet/>
      <dgm:spPr/>
      <dgm:t>
        <a:bodyPr/>
        <a:lstStyle/>
        <a:p>
          <a:endParaRPr lang="en-ZA"/>
        </a:p>
      </dgm:t>
    </dgm:pt>
    <dgm:pt modelId="{1C16DBD0-3F4E-49AB-9F2B-964ED71942E6}" type="sibTrans" cxnId="{965CC3E3-0D3A-4AC8-B158-49DEB44B95C6}">
      <dgm:prSet/>
      <dgm:spPr/>
      <dgm:t>
        <a:bodyPr/>
        <a:lstStyle/>
        <a:p>
          <a:endParaRPr lang="en-ZA"/>
        </a:p>
      </dgm:t>
    </dgm:pt>
    <dgm:pt modelId="{AFC6E66F-920B-4626-ACFD-741D110F90FB}" type="pres">
      <dgm:prSet presAssocID="{1BA52FA9-88B2-47F2-BC90-6881033A4A3D}" presName="diagram" presStyleCnt="0">
        <dgm:presLayoutVars>
          <dgm:chPref val="1"/>
          <dgm:dir/>
          <dgm:animOne val="branch"/>
          <dgm:animLvl val="lvl"/>
          <dgm:resizeHandles/>
        </dgm:presLayoutVars>
      </dgm:prSet>
      <dgm:spPr/>
      <dgm:t>
        <a:bodyPr/>
        <a:lstStyle/>
        <a:p>
          <a:endParaRPr lang="en-ZA"/>
        </a:p>
      </dgm:t>
    </dgm:pt>
    <dgm:pt modelId="{FE1B0E85-C677-47CB-B27D-9B50BD4C7C0F}" type="pres">
      <dgm:prSet presAssocID="{48BEEE83-A237-4F84-81F5-34E03A5649CF}" presName="root" presStyleCnt="0"/>
      <dgm:spPr/>
    </dgm:pt>
    <dgm:pt modelId="{45CF2C84-DDE0-476F-84E1-F43DE93E6435}" type="pres">
      <dgm:prSet presAssocID="{48BEEE83-A237-4F84-81F5-34E03A5649CF}" presName="rootComposite" presStyleCnt="0"/>
      <dgm:spPr/>
    </dgm:pt>
    <dgm:pt modelId="{337D0535-64EC-4CBF-A43B-17ECEF3CE6E1}" type="pres">
      <dgm:prSet presAssocID="{48BEEE83-A237-4F84-81F5-34E03A5649CF}" presName="rootText" presStyleLbl="node1" presStyleIdx="0" presStyleCnt="4" custLinFactNeighborX="16883" custLinFactNeighborY="-87"/>
      <dgm:spPr/>
      <dgm:t>
        <a:bodyPr/>
        <a:lstStyle/>
        <a:p>
          <a:endParaRPr lang="en-ZA"/>
        </a:p>
      </dgm:t>
    </dgm:pt>
    <dgm:pt modelId="{215FD36F-3516-485E-9AA7-25A66A5AFE56}" type="pres">
      <dgm:prSet presAssocID="{48BEEE83-A237-4F84-81F5-34E03A5649CF}" presName="rootConnector" presStyleLbl="node1" presStyleIdx="0" presStyleCnt="4"/>
      <dgm:spPr/>
      <dgm:t>
        <a:bodyPr/>
        <a:lstStyle/>
        <a:p>
          <a:endParaRPr lang="en-ZA"/>
        </a:p>
      </dgm:t>
    </dgm:pt>
    <dgm:pt modelId="{C1D43150-96BC-432A-9885-BF1BBF674EBD}" type="pres">
      <dgm:prSet presAssocID="{48BEEE83-A237-4F84-81F5-34E03A5649CF}" presName="childShape" presStyleCnt="0"/>
      <dgm:spPr/>
    </dgm:pt>
    <dgm:pt modelId="{2CFDF70F-08E3-4CD2-9650-DD86AA93B5D4}" type="pres">
      <dgm:prSet presAssocID="{E6567F4A-550B-48CB-8DC3-2C52D24E732E}" presName="Name13" presStyleLbl="parChTrans1D2" presStyleIdx="0" presStyleCnt="6"/>
      <dgm:spPr/>
      <dgm:t>
        <a:bodyPr/>
        <a:lstStyle/>
        <a:p>
          <a:endParaRPr lang="en-ZA"/>
        </a:p>
      </dgm:t>
    </dgm:pt>
    <dgm:pt modelId="{CDEBB0B7-FA0A-49D1-BF36-A4143F961E38}" type="pres">
      <dgm:prSet presAssocID="{C8F724D4-79EA-4ED9-82EF-A190039CDB01}" presName="childText" presStyleLbl="bgAcc1" presStyleIdx="0" presStyleCnt="6" custLinFactNeighborX="17520">
        <dgm:presLayoutVars>
          <dgm:bulletEnabled val="1"/>
        </dgm:presLayoutVars>
      </dgm:prSet>
      <dgm:spPr/>
      <dgm:t>
        <a:bodyPr/>
        <a:lstStyle/>
        <a:p>
          <a:endParaRPr lang="en-ZA"/>
        </a:p>
      </dgm:t>
    </dgm:pt>
    <dgm:pt modelId="{9F00A202-4C6D-44CD-97FD-1150CAEE05D3}" type="pres">
      <dgm:prSet presAssocID="{778D4E7A-927D-4848-B192-2EEDF29AD55D}" presName="Name13" presStyleLbl="parChTrans1D2" presStyleIdx="1" presStyleCnt="6"/>
      <dgm:spPr/>
      <dgm:t>
        <a:bodyPr/>
        <a:lstStyle/>
        <a:p>
          <a:endParaRPr lang="en-ZA"/>
        </a:p>
      </dgm:t>
    </dgm:pt>
    <dgm:pt modelId="{A71E77DE-648C-4E4C-BF09-224E24298B16}" type="pres">
      <dgm:prSet presAssocID="{D0B9549D-42CF-460C-9195-35722218E998}" presName="childText" presStyleLbl="bgAcc1" presStyleIdx="1" presStyleCnt="6" custLinFactNeighborX="18742" custLinFactNeighborY="-7487">
        <dgm:presLayoutVars>
          <dgm:bulletEnabled val="1"/>
        </dgm:presLayoutVars>
      </dgm:prSet>
      <dgm:spPr/>
      <dgm:t>
        <a:bodyPr/>
        <a:lstStyle/>
        <a:p>
          <a:endParaRPr lang="en-ZA"/>
        </a:p>
      </dgm:t>
    </dgm:pt>
    <dgm:pt modelId="{2C61B8C1-716A-4807-9A6D-F493EDD26062}" type="pres">
      <dgm:prSet presAssocID="{A913C6B6-AA76-4C02-954E-8416AADE32E3}" presName="Name13" presStyleLbl="parChTrans1D2" presStyleIdx="2" presStyleCnt="6"/>
      <dgm:spPr/>
      <dgm:t>
        <a:bodyPr/>
        <a:lstStyle/>
        <a:p>
          <a:endParaRPr lang="en-ZA"/>
        </a:p>
      </dgm:t>
    </dgm:pt>
    <dgm:pt modelId="{87F63973-A102-4AEF-9076-9B70790A1752}" type="pres">
      <dgm:prSet presAssocID="{411210B0-C4B5-4972-A87F-F283AE91249E}" presName="childText" presStyleLbl="bgAcc1" presStyleIdx="2" presStyleCnt="6" custLinFactNeighborX="18742" custLinFactNeighborY="-10221">
        <dgm:presLayoutVars>
          <dgm:bulletEnabled val="1"/>
        </dgm:presLayoutVars>
      </dgm:prSet>
      <dgm:spPr/>
      <dgm:t>
        <a:bodyPr/>
        <a:lstStyle/>
        <a:p>
          <a:endParaRPr lang="en-ZA"/>
        </a:p>
      </dgm:t>
    </dgm:pt>
    <dgm:pt modelId="{81CAA1D4-D223-4951-B9DB-387F15F09F1B}" type="pres">
      <dgm:prSet presAssocID="{9FA61F03-A06E-4DD3-AC47-691ABBDFC612}" presName="root" presStyleCnt="0"/>
      <dgm:spPr/>
    </dgm:pt>
    <dgm:pt modelId="{582FF55C-021C-4D4E-8279-573A7EA1AEAD}" type="pres">
      <dgm:prSet presAssocID="{9FA61F03-A06E-4DD3-AC47-691ABBDFC612}" presName="rootComposite" presStyleCnt="0"/>
      <dgm:spPr/>
    </dgm:pt>
    <dgm:pt modelId="{154022B6-6D23-4D4D-9D10-2D6274AE1AB6}" type="pres">
      <dgm:prSet presAssocID="{9FA61F03-A06E-4DD3-AC47-691ABBDFC612}" presName="rootText" presStyleLbl="node1" presStyleIdx="1" presStyleCnt="4" custLinFactNeighborX="57346" custLinFactNeighborY="-87"/>
      <dgm:spPr/>
      <dgm:t>
        <a:bodyPr/>
        <a:lstStyle/>
        <a:p>
          <a:endParaRPr lang="en-ZA"/>
        </a:p>
      </dgm:t>
    </dgm:pt>
    <dgm:pt modelId="{C9F6D183-02C9-458F-A6FF-0CA866693DBE}" type="pres">
      <dgm:prSet presAssocID="{9FA61F03-A06E-4DD3-AC47-691ABBDFC612}" presName="rootConnector" presStyleLbl="node1" presStyleIdx="1" presStyleCnt="4"/>
      <dgm:spPr/>
      <dgm:t>
        <a:bodyPr/>
        <a:lstStyle/>
        <a:p>
          <a:endParaRPr lang="en-ZA"/>
        </a:p>
      </dgm:t>
    </dgm:pt>
    <dgm:pt modelId="{ACD45999-C12C-4F6B-92E7-B67ED446D149}" type="pres">
      <dgm:prSet presAssocID="{9FA61F03-A06E-4DD3-AC47-691ABBDFC612}" presName="childShape" presStyleCnt="0"/>
      <dgm:spPr/>
    </dgm:pt>
    <dgm:pt modelId="{69F9DCAE-3928-4736-839F-7CBE3BFD82E0}" type="pres">
      <dgm:prSet presAssocID="{5CDE9E74-0AE9-479F-A58D-E2461A95E2E3}" presName="Name13" presStyleLbl="parChTrans1D2" presStyleIdx="3" presStyleCnt="6"/>
      <dgm:spPr/>
      <dgm:t>
        <a:bodyPr/>
        <a:lstStyle/>
        <a:p>
          <a:endParaRPr lang="en-ZA"/>
        </a:p>
      </dgm:t>
    </dgm:pt>
    <dgm:pt modelId="{7F325726-AC65-4D20-A9A9-008DB519E550}" type="pres">
      <dgm:prSet presAssocID="{BB64E2DC-DCF0-49CF-8485-58109B760242}" presName="childText" presStyleLbl="bgAcc1" presStyleIdx="3" presStyleCnt="6" custLinFactNeighborX="71310" custLinFactNeighborY="-6293">
        <dgm:presLayoutVars>
          <dgm:bulletEnabled val="1"/>
        </dgm:presLayoutVars>
      </dgm:prSet>
      <dgm:spPr/>
      <dgm:t>
        <a:bodyPr/>
        <a:lstStyle/>
        <a:p>
          <a:endParaRPr lang="en-ZA"/>
        </a:p>
      </dgm:t>
    </dgm:pt>
    <dgm:pt modelId="{1761F1EB-7398-4481-BB7F-3A9840C233D2}" type="pres">
      <dgm:prSet presAssocID="{1DC9FB2A-3654-4E24-A936-3652E709FFDB}" presName="root" presStyleCnt="0"/>
      <dgm:spPr/>
    </dgm:pt>
    <dgm:pt modelId="{BDABC2FC-32A6-4BFD-9F46-A1BC5ACEE810}" type="pres">
      <dgm:prSet presAssocID="{1DC9FB2A-3654-4E24-A936-3652E709FFDB}" presName="rootComposite" presStyleCnt="0"/>
      <dgm:spPr/>
    </dgm:pt>
    <dgm:pt modelId="{F9535195-5CCF-43E2-8B4A-B9470DCBC18F}" type="pres">
      <dgm:prSet presAssocID="{1DC9FB2A-3654-4E24-A936-3652E709FFDB}" presName="rootText" presStyleLbl="node1" presStyleIdx="2" presStyleCnt="4" custLinFactY="100000" custLinFactNeighborX="-64887" custLinFactNeighborY="137500"/>
      <dgm:spPr/>
      <dgm:t>
        <a:bodyPr/>
        <a:lstStyle/>
        <a:p>
          <a:endParaRPr lang="en-ZA"/>
        </a:p>
      </dgm:t>
    </dgm:pt>
    <dgm:pt modelId="{B222735B-CA7A-4509-8B5E-57C0E7CB89A0}" type="pres">
      <dgm:prSet presAssocID="{1DC9FB2A-3654-4E24-A936-3652E709FFDB}" presName="rootConnector" presStyleLbl="node1" presStyleIdx="2" presStyleCnt="4"/>
      <dgm:spPr/>
      <dgm:t>
        <a:bodyPr/>
        <a:lstStyle/>
        <a:p>
          <a:endParaRPr lang="en-ZA"/>
        </a:p>
      </dgm:t>
    </dgm:pt>
    <dgm:pt modelId="{37693A11-ED67-4935-803B-DE49E5EDC8C2}" type="pres">
      <dgm:prSet presAssocID="{1DC9FB2A-3654-4E24-A936-3652E709FFDB}" presName="childShape" presStyleCnt="0"/>
      <dgm:spPr/>
    </dgm:pt>
    <dgm:pt modelId="{B2DE354E-A475-4B4B-98D9-4DD4B57B67C7}" type="pres">
      <dgm:prSet presAssocID="{7559F484-D64A-4A1A-890D-D95F75DCD8B2}" presName="Name13" presStyleLbl="parChTrans1D2" presStyleIdx="4" presStyleCnt="6"/>
      <dgm:spPr/>
      <dgm:t>
        <a:bodyPr/>
        <a:lstStyle/>
        <a:p>
          <a:endParaRPr lang="en-ZA"/>
        </a:p>
      </dgm:t>
    </dgm:pt>
    <dgm:pt modelId="{811539B0-5B11-465F-A602-76D9DD26C47A}" type="pres">
      <dgm:prSet presAssocID="{1791E9F7-3423-474D-B4EC-E452ABBB7A08}" presName="childText" presStyleLbl="bgAcc1" presStyleIdx="4" presStyleCnt="6" custLinFactY="100000" custLinFactNeighborX="-75659" custLinFactNeighborY="148264">
        <dgm:presLayoutVars>
          <dgm:bulletEnabled val="1"/>
        </dgm:presLayoutVars>
      </dgm:prSet>
      <dgm:spPr/>
      <dgm:t>
        <a:bodyPr/>
        <a:lstStyle/>
        <a:p>
          <a:endParaRPr lang="en-ZA"/>
        </a:p>
      </dgm:t>
    </dgm:pt>
    <dgm:pt modelId="{FEF8A99B-266B-4D53-B44E-AA85E8DB2F69}" type="pres">
      <dgm:prSet presAssocID="{68A192FB-5241-4853-89F2-3E6348C79387}" presName="root" presStyleCnt="0"/>
      <dgm:spPr/>
    </dgm:pt>
    <dgm:pt modelId="{C4E5F68B-20FB-4D5E-8322-465822B11224}" type="pres">
      <dgm:prSet presAssocID="{68A192FB-5241-4853-89F2-3E6348C79387}" presName="rootComposite" presStyleCnt="0"/>
      <dgm:spPr/>
    </dgm:pt>
    <dgm:pt modelId="{F92D200C-C4B7-4EB1-B29C-C5DE808A5866}" type="pres">
      <dgm:prSet presAssocID="{68A192FB-5241-4853-89F2-3E6348C79387}" presName="rootText" presStyleLbl="node1" presStyleIdx="3" presStyleCnt="4" custLinFactNeighborX="-35677" custLinFactNeighborY="-87"/>
      <dgm:spPr/>
      <dgm:t>
        <a:bodyPr/>
        <a:lstStyle/>
        <a:p>
          <a:endParaRPr lang="en-ZA"/>
        </a:p>
      </dgm:t>
    </dgm:pt>
    <dgm:pt modelId="{32415F7E-4AD4-4951-B166-F9BA3C8B287C}" type="pres">
      <dgm:prSet presAssocID="{68A192FB-5241-4853-89F2-3E6348C79387}" presName="rootConnector" presStyleLbl="node1" presStyleIdx="3" presStyleCnt="4"/>
      <dgm:spPr/>
      <dgm:t>
        <a:bodyPr/>
        <a:lstStyle/>
        <a:p>
          <a:endParaRPr lang="en-ZA"/>
        </a:p>
      </dgm:t>
    </dgm:pt>
    <dgm:pt modelId="{82E595C6-4647-4ADC-823E-C300C64EBDAA}" type="pres">
      <dgm:prSet presAssocID="{68A192FB-5241-4853-89F2-3E6348C79387}" presName="childShape" presStyleCnt="0"/>
      <dgm:spPr/>
    </dgm:pt>
    <dgm:pt modelId="{BD53B6E7-7175-420B-98F0-0F5FBA81F169}" type="pres">
      <dgm:prSet presAssocID="{398BE3F0-DACF-442D-9137-2FE9749A0962}" presName="Name13" presStyleLbl="parChTrans1D2" presStyleIdx="5" presStyleCnt="6"/>
      <dgm:spPr/>
      <dgm:t>
        <a:bodyPr/>
        <a:lstStyle/>
        <a:p>
          <a:endParaRPr lang="en-ZA"/>
        </a:p>
      </dgm:t>
    </dgm:pt>
    <dgm:pt modelId="{1F7D221F-76FE-441D-981A-CA8000A4A583}" type="pres">
      <dgm:prSet presAssocID="{28725494-49F9-4B45-B190-C85610F63C8C}" presName="childText" presStyleLbl="bgAcc1" presStyleIdx="5" presStyleCnt="6" custLinFactNeighborX="-43742" custLinFactNeighborY="-7004">
        <dgm:presLayoutVars>
          <dgm:bulletEnabled val="1"/>
        </dgm:presLayoutVars>
      </dgm:prSet>
      <dgm:spPr/>
      <dgm:t>
        <a:bodyPr/>
        <a:lstStyle/>
        <a:p>
          <a:endParaRPr lang="en-ZA"/>
        </a:p>
      </dgm:t>
    </dgm:pt>
  </dgm:ptLst>
  <dgm:cxnLst>
    <dgm:cxn modelId="{C7EC5B06-B60D-49A3-8693-73635AC40B49}" type="presOf" srcId="{68A192FB-5241-4853-89F2-3E6348C79387}" destId="{32415F7E-4AD4-4951-B166-F9BA3C8B287C}" srcOrd="1" destOrd="0" presId="urn:microsoft.com/office/officeart/2005/8/layout/hierarchy3"/>
    <dgm:cxn modelId="{86796BED-C812-4D86-A9B6-A35A8D1E0E3A}" type="presOf" srcId="{C8F724D4-79EA-4ED9-82EF-A190039CDB01}" destId="{CDEBB0B7-FA0A-49D1-BF36-A4143F961E38}" srcOrd="0" destOrd="0" presId="urn:microsoft.com/office/officeart/2005/8/layout/hierarchy3"/>
    <dgm:cxn modelId="{4FE9095D-1EC4-44C1-BCAA-E2EEBCBDB063}" type="presOf" srcId="{48BEEE83-A237-4F84-81F5-34E03A5649CF}" destId="{215FD36F-3516-485E-9AA7-25A66A5AFE56}" srcOrd="1" destOrd="0" presId="urn:microsoft.com/office/officeart/2005/8/layout/hierarchy3"/>
    <dgm:cxn modelId="{08B18FAE-E2F2-4921-BDFE-7F9536E968B6}" type="presOf" srcId="{28725494-49F9-4B45-B190-C85610F63C8C}" destId="{1F7D221F-76FE-441D-981A-CA8000A4A583}" srcOrd="0" destOrd="0" presId="urn:microsoft.com/office/officeart/2005/8/layout/hierarchy3"/>
    <dgm:cxn modelId="{79B8D568-40EC-4D00-B591-6952B97C6B59}" type="presOf" srcId="{48BEEE83-A237-4F84-81F5-34E03A5649CF}" destId="{337D0535-64EC-4CBF-A43B-17ECEF3CE6E1}" srcOrd="0" destOrd="0" presId="urn:microsoft.com/office/officeart/2005/8/layout/hierarchy3"/>
    <dgm:cxn modelId="{E1B5F985-39E3-43FB-9240-E3E524343EFB}" srcId="{1BA52FA9-88B2-47F2-BC90-6881033A4A3D}" destId="{48BEEE83-A237-4F84-81F5-34E03A5649CF}" srcOrd="0" destOrd="0" parTransId="{CDCF1E3D-0A86-4651-A253-F2972EA55C85}" sibTransId="{29EF8053-6F2F-4957-9570-403E232EC839}"/>
    <dgm:cxn modelId="{99E4E8F5-9BB5-4B15-9635-11DF60C81405}" type="presOf" srcId="{398BE3F0-DACF-442D-9137-2FE9749A0962}" destId="{BD53B6E7-7175-420B-98F0-0F5FBA81F169}" srcOrd="0" destOrd="0" presId="urn:microsoft.com/office/officeart/2005/8/layout/hierarchy3"/>
    <dgm:cxn modelId="{AA9A6CE2-FAFF-4AED-B229-D0D7B1979085}" type="presOf" srcId="{E6567F4A-550B-48CB-8DC3-2C52D24E732E}" destId="{2CFDF70F-08E3-4CD2-9650-DD86AA93B5D4}" srcOrd="0" destOrd="0" presId="urn:microsoft.com/office/officeart/2005/8/layout/hierarchy3"/>
    <dgm:cxn modelId="{67306350-9158-449C-BF69-884B311B4BD3}" srcId="{1BA52FA9-88B2-47F2-BC90-6881033A4A3D}" destId="{68A192FB-5241-4853-89F2-3E6348C79387}" srcOrd="3" destOrd="0" parTransId="{89CEB656-81C9-4506-BFDB-BC7F06FCE9DA}" sibTransId="{8FEC4E10-69FE-4CC4-8976-ACD00FB7DA59}"/>
    <dgm:cxn modelId="{D7F82F9B-167B-42A3-B364-BA2CB5AA668A}" type="presOf" srcId="{68A192FB-5241-4853-89F2-3E6348C79387}" destId="{F92D200C-C4B7-4EB1-B29C-C5DE808A5866}" srcOrd="0" destOrd="0" presId="urn:microsoft.com/office/officeart/2005/8/layout/hierarchy3"/>
    <dgm:cxn modelId="{F1790B19-93B2-45FF-A962-D9372C550140}" type="presOf" srcId="{BB64E2DC-DCF0-49CF-8485-58109B760242}" destId="{7F325726-AC65-4D20-A9A9-008DB519E550}" srcOrd="0" destOrd="0" presId="urn:microsoft.com/office/officeart/2005/8/layout/hierarchy3"/>
    <dgm:cxn modelId="{5F2503C1-0EF2-421F-BC20-D4B3E41DB17A}" srcId="{48BEEE83-A237-4F84-81F5-34E03A5649CF}" destId="{D0B9549D-42CF-460C-9195-35722218E998}" srcOrd="1" destOrd="0" parTransId="{778D4E7A-927D-4848-B192-2EEDF29AD55D}" sibTransId="{D94DD973-01D4-4480-B51B-96737064C7D3}"/>
    <dgm:cxn modelId="{FB046C71-AF36-42F9-9534-1B22041C3D64}" type="presOf" srcId="{5CDE9E74-0AE9-479F-A58D-E2461A95E2E3}" destId="{69F9DCAE-3928-4736-839F-7CBE3BFD82E0}" srcOrd="0" destOrd="0" presId="urn:microsoft.com/office/officeart/2005/8/layout/hierarchy3"/>
    <dgm:cxn modelId="{D3ACF0AD-34FE-467B-BD93-F0A3163918FB}" type="presOf" srcId="{9FA61F03-A06E-4DD3-AC47-691ABBDFC612}" destId="{C9F6D183-02C9-458F-A6FF-0CA866693DBE}" srcOrd="1" destOrd="0" presId="urn:microsoft.com/office/officeart/2005/8/layout/hierarchy3"/>
    <dgm:cxn modelId="{5E61C467-0A31-4F1F-9537-859CB7C08C38}" type="presOf" srcId="{411210B0-C4B5-4972-A87F-F283AE91249E}" destId="{87F63973-A102-4AEF-9076-9B70790A1752}" srcOrd="0" destOrd="0" presId="urn:microsoft.com/office/officeart/2005/8/layout/hierarchy3"/>
    <dgm:cxn modelId="{AF6D67AB-3A89-4835-87B5-097BB4A2ABA4}" srcId="{1DC9FB2A-3654-4E24-A936-3652E709FFDB}" destId="{1791E9F7-3423-474D-B4EC-E452ABBB7A08}" srcOrd="0" destOrd="0" parTransId="{7559F484-D64A-4A1A-890D-D95F75DCD8B2}" sibTransId="{A83D4C69-DE7D-4C0F-A01E-08A8425156FE}"/>
    <dgm:cxn modelId="{A4696B48-B5EE-468B-B3C4-2D0F7A7C2715}" type="presOf" srcId="{1791E9F7-3423-474D-B4EC-E452ABBB7A08}" destId="{811539B0-5B11-465F-A602-76D9DD26C47A}" srcOrd="0" destOrd="0" presId="urn:microsoft.com/office/officeart/2005/8/layout/hierarchy3"/>
    <dgm:cxn modelId="{965CC3E3-0D3A-4AC8-B158-49DEB44B95C6}" srcId="{48BEEE83-A237-4F84-81F5-34E03A5649CF}" destId="{C8F724D4-79EA-4ED9-82EF-A190039CDB01}" srcOrd="0" destOrd="0" parTransId="{E6567F4A-550B-48CB-8DC3-2C52D24E732E}" sibTransId="{1C16DBD0-3F4E-49AB-9F2B-964ED71942E6}"/>
    <dgm:cxn modelId="{D6BA58E4-EA3E-403C-86C9-DD382CACA3AA}" srcId="{1BA52FA9-88B2-47F2-BC90-6881033A4A3D}" destId="{9FA61F03-A06E-4DD3-AC47-691ABBDFC612}" srcOrd="1" destOrd="0" parTransId="{842D0400-FC7F-4D23-8B78-11F1100FBA16}" sibTransId="{A4DB91CB-645A-4BD2-9EF7-3321748AE15D}"/>
    <dgm:cxn modelId="{D71C7D73-B69F-4AE3-A261-056B4CA00B57}" type="presOf" srcId="{1DC9FB2A-3654-4E24-A936-3652E709FFDB}" destId="{B222735B-CA7A-4509-8B5E-57C0E7CB89A0}" srcOrd="1" destOrd="0" presId="urn:microsoft.com/office/officeart/2005/8/layout/hierarchy3"/>
    <dgm:cxn modelId="{278BA75F-A6AE-4987-8FDC-970DCE6409BA}" type="presOf" srcId="{A913C6B6-AA76-4C02-954E-8416AADE32E3}" destId="{2C61B8C1-716A-4807-9A6D-F493EDD26062}" srcOrd="0" destOrd="0" presId="urn:microsoft.com/office/officeart/2005/8/layout/hierarchy3"/>
    <dgm:cxn modelId="{15F47816-4059-4C1E-B4BD-4B87515816D4}" srcId="{9FA61F03-A06E-4DD3-AC47-691ABBDFC612}" destId="{BB64E2DC-DCF0-49CF-8485-58109B760242}" srcOrd="0" destOrd="0" parTransId="{5CDE9E74-0AE9-479F-A58D-E2461A95E2E3}" sibTransId="{787A1C50-263B-438A-A77B-1E58C76650CF}"/>
    <dgm:cxn modelId="{8B4820C4-2301-4DF0-9586-9D1152FB5F96}" type="presOf" srcId="{1BA52FA9-88B2-47F2-BC90-6881033A4A3D}" destId="{AFC6E66F-920B-4626-ACFD-741D110F90FB}" srcOrd="0" destOrd="0" presId="urn:microsoft.com/office/officeart/2005/8/layout/hierarchy3"/>
    <dgm:cxn modelId="{97012DF8-119D-4B7A-875D-D30F8538B3B2}" srcId="{1BA52FA9-88B2-47F2-BC90-6881033A4A3D}" destId="{1DC9FB2A-3654-4E24-A936-3652E709FFDB}" srcOrd="2" destOrd="0" parTransId="{08A3ABDA-16CE-4A03-A0DF-6115BC74704C}" sibTransId="{A728051F-8074-4738-89E4-007166AB6F05}"/>
    <dgm:cxn modelId="{CC78C72F-3BA1-41B1-A9BB-55BA0E7243A1}" type="presOf" srcId="{778D4E7A-927D-4848-B192-2EEDF29AD55D}" destId="{9F00A202-4C6D-44CD-97FD-1150CAEE05D3}" srcOrd="0" destOrd="0" presId="urn:microsoft.com/office/officeart/2005/8/layout/hierarchy3"/>
    <dgm:cxn modelId="{38F351A0-0288-44B7-BE3F-47FC28AD33D7}" srcId="{48BEEE83-A237-4F84-81F5-34E03A5649CF}" destId="{411210B0-C4B5-4972-A87F-F283AE91249E}" srcOrd="2" destOrd="0" parTransId="{A913C6B6-AA76-4C02-954E-8416AADE32E3}" sibTransId="{A60E79CF-B93D-48B0-8261-67EE7408F7D4}"/>
    <dgm:cxn modelId="{E29381CD-91C5-4C69-BFF6-4C118FD6FF54}" srcId="{68A192FB-5241-4853-89F2-3E6348C79387}" destId="{28725494-49F9-4B45-B190-C85610F63C8C}" srcOrd="0" destOrd="0" parTransId="{398BE3F0-DACF-442D-9137-2FE9749A0962}" sibTransId="{68820495-273D-42F8-BB5D-6D112737ED1F}"/>
    <dgm:cxn modelId="{36801AFA-0AEE-4F08-BDF3-01C59E38A23B}" type="presOf" srcId="{1DC9FB2A-3654-4E24-A936-3652E709FFDB}" destId="{F9535195-5CCF-43E2-8B4A-B9470DCBC18F}" srcOrd="0" destOrd="0" presId="urn:microsoft.com/office/officeart/2005/8/layout/hierarchy3"/>
    <dgm:cxn modelId="{905094AE-3818-47E5-A313-079E700EF074}" type="presOf" srcId="{D0B9549D-42CF-460C-9195-35722218E998}" destId="{A71E77DE-648C-4E4C-BF09-224E24298B16}" srcOrd="0" destOrd="0" presId="urn:microsoft.com/office/officeart/2005/8/layout/hierarchy3"/>
    <dgm:cxn modelId="{221FC2A9-77BC-4A39-8B03-EBFB09F6DD43}" type="presOf" srcId="{7559F484-D64A-4A1A-890D-D95F75DCD8B2}" destId="{B2DE354E-A475-4B4B-98D9-4DD4B57B67C7}" srcOrd="0" destOrd="0" presId="urn:microsoft.com/office/officeart/2005/8/layout/hierarchy3"/>
    <dgm:cxn modelId="{06ED52E2-5B12-44DC-8E03-8677B6F6AC40}" type="presOf" srcId="{9FA61F03-A06E-4DD3-AC47-691ABBDFC612}" destId="{154022B6-6D23-4D4D-9D10-2D6274AE1AB6}" srcOrd="0" destOrd="0" presId="urn:microsoft.com/office/officeart/2005/8/layout/hierarchy3"/>
    <dgm:cxn modelId="{43D9B3E9-B2FD-4899-A1FE-E7CA941DCCC1}" type="presParOf" srcId="{AFC6E66F-920B-4626-ACFD-741D110F90FB}" destId="{FE1B0E85-C677-47CB-B27D-9B50BD4C7C0F}" srcOrd="0" destOrd="0" presId="urn:microsoft.com/office/officeart/2005/8/layout/hierarchy3"/>
    <dgm:cxn modelId="{53DF4627-6484-454D-BBAD-F25DB8641A1F}" type="presParOf" srcId="{FE1B0E85-C677-47CB-B27D-9B50BD4C7C0F}" destId="{45CF2C84-DDE0-476F-84E1-F43DE93E6435}" srcOrd="0" destOrd="0" presId="urn:microsoft.com/office/officeart/2005/8/layout/hierarchy3"/>
    <dgm:cxn modelId="{19FD124C-5F17-4AAC-A1DB-74DDE22185E1}" type="presParOf" srcId="{45CF2C84-DDE0-476F-84E1-F43DE93E6435}" destId="{337D0535-64EC-4CBF-A43B-17ECEF3CE6E1}" srcOrd="0" destOrd="0" presId="urn:microsoft.com/office/officeart/2005/8/layout/hierarchy3"/>
    <dgm:cxn modelId="{8E6D8E45-9114-41A2-AEED-6DA0389D32C3}" type="presParOf" srcId="{45CF2C84-DDE0-476F-84E1-F43DE93E6435}" destId="{215FD36F-3516-485E-9AA7-25A66A5AFE56}" srcOrd="1" destOrd="0" presId="urn:microsoft.com/office/officeart/2005/8/layout/hierarchy3"/>
    <dgm:cxn modelId="{A5BB5AB9-68AE-4011-B743-BAC5305E7C36}" type="presParOf" srcId="{FE1B0E85-C677-47CB-B27D-9B50BD4C7C0F}" destId="{C1D43150-96BC-432A-9885-BF1BBF674EBD}" srcOrd="1" destOrd="0" presId="urn:microsoft.com/office/officeart/2005/8/layout/hierarchy3"/>
    <dgm:cxn modelId="{ABE9C179-8183-4110-BD01-A3E27F36AD26}" type="presParOf" srcId="{C1D43150-96BC-432A-9885-BF1BBF674EBD}" destId="{2CFDF70F-08E3-4CD2-9650-DD86AA93B5D4}" srcOrd="0" destOrd="0" presId="urn:microsoft.com/office/officeart/2005/8/layout/hierarchy3"/>
    <dgm:cxn modelId="{B6FFA1E2-5787-45C8-93F8-323AD4C49F34}" type="presParOf" srcId="{C1D43150-96BC-432A-9885-BF1BBF674EBD}" destId="{CDEBB0B7-FA0A-49D1-BF36-A4143F961E38}" srcOrd="1" destOrd="0" presId="urn:microsoft.com/office/officeart/2005/8/layout/hierarchy3"/>
    <dgm:cxn modelId="{1E6E6EDC-D286-43A1-A7C3-4AF132E1E01D}" type="presParOf" srcId="{C1D43150-96BC-432A-9885-BF1BBF674EBD}" destId="{9F00A202-4C6D-44CD-97FD-1150CAEE05D3}" srcOrd="2" destOrd="0" presId="urn:microsoft.com/office/officeart/2005/8/layout/hierarchy3"/>
    <dgm:cxn modelId="{BFCC0A28-9C44-4857-99FD-ECBBEE995875}" type="presParOf" srcId="{C1D43150-96BC-432A-9885-BF1BBF674EBD}" destId="{A71E77DE-648C-4E4C-BF09-224E24298B16}" srcOrd="3" destOrd="0" presId="urn:microsoft.com/office/officeart/2005/8/layout/hierarchy3"/>
    <dgm:cxn modelId="{95073D19-64C2-4D68-8DE9-A0ECA30AE509}" type="presParOf" srcId="{C1D43150-96BC-432A-9885-BF1BBF674EBD}" destId="{2C61B8C1-716A-4807-9A6D-F493EDD26062}" srcOrd="4" destOrd="0" presId="urn:microsoft.com/office/officeart/2005/8/layout/hierarchy3"/>
    <dgm:cxn modelId="{9FEE5E3B-D530-460D-9ABB-4554820F7970}" type="presParOf" srcId="{C1D43150-96BC-432A-9885-BF1BBF674EBD}" destId="{87F63973-A102-4AEF-9076-9B70790A1752}" srcOrd="5" destOrd="0" presId="urn:microsoft.com/office/officeart/2005/8/layout/hierarchy3"/>
    <dgm:cxn modelId="{93CFD00F-1985-41E9-B864-F610C0E20FA0}" type="presParOf" srcId="{AFC6E66F-920B-4626-ACFD-741D110F90FB}" destId="{81CAA1D4-D223-4951-B9DB-387F15F09F1B}" srcOrd="1" destOrd="0" presId="urn:microsoft.com/office/officeart/2005/8/layout/hierarchy3"/>
    <dgm:cxn modelId="{7EEDDFA1-5F09-4A0C-B3A1-573B09372F82}" type="presParOf" srcId="{81CAA1D4-D223-4951-B9DB-387F15F09F1B}" destId="{582FF55C-021C-4D4E-8279-573A7EA1AEAD}" srcOrd="0" destOrd="0" presId="urn:microsoft.com/office/officeart/2005/8/layout/hierarchy3"/>
    <dgm:cxn modelId="{BF79B7A7-1187-4B9D-B932-1FDE864FCDB9}" type="presParOf" srcId="{582FF55C-021C-4D4E-8279-573A7EA1AEAD}" destId="{154022B6-6D23-4D4D-9D10-2D6274AE1AB6}" srcOrd="0" destOrd="0" presId="urn:microsoft.com/office/officeart/2005/8/layout/hierarchy3"/>
    <dgm:cxn modelId="{E05A2AAC-E2BA-4D2A-A5E7-1EC55BAFD0F8}" type="presParOf" srcId="{582FF55C-021C-4D4E-8279-573A7EA1AEAD}" destId="{C9F6D183-02C9-458F-A6FF-0CA866693DBE}" srcOrd="1" destOrd="0" presId="urn:microsoft.com/office/officeart/2005/8/layout/hierarchy3"/>
    <dgm:cxn modelId="{BEC06AC0-8750-4657-B4F5-6741BE0AC194}" type="presParOf" srcId="{81CAA1D4-D223-4951-B9DB-387F15F09F1B}" destId="{ACD45999-C12C-4F6B-92E7-B67ED446D149}" srcOrd="1" destOrd="0" presId="urn:microsoft.com/office/officeart/2005/8/layout/hierarchy3"/>
    <dgm:cxn modelId="{29AC17B0-114A-4546-ABE1-28D969ED66EF}" type="presParOf" srcId="{ACD45999-C12C-4F6B-92E7-B67ED446D149}" destId="{69F9DCAE-3928-4736-839F-7CBE3BFD82E0}" srcOrd="0" destOrd="0" presId="urn:microsoft.com/office/officeart/2005/8/layout/hierarchy3"/>
    <dgm:cxn modelId="{C2543EAA-54FE-46CB-BE14-85DCE3C42837}" type="presParOf" srcId="{ACD45999-C12C-4F6B-92E7-B67ED446D149}" destId="{7F325726-AC65-4D20-A9A9-008DB519E550}" srcOrd="1" destOrd="0" presId="urn:microsoft.com/office/officeart/2005/8/layout/hierarchy3"/>
    <dgm:cxn modelId="{D76038D1-3084-4CAE-BB2E-CD49F54C9854}" type="presParOf" srcId="{AFC6E66F-920B-4626-ACFD-741D110F90FB}" destId="{1761F1EB-7398-4481-BB7F-3A9840C233D2}" srcOrd="2" destOrd="0" presId="urn:microsoft.com/office/officeart/2005/8/layout/hierarchy3"/>
    <dgm:cxn modelId="{15147559-A31F-4565-8A99-A01217B21936}" type="presParOf" srcId="{1761F1EB-7398-4481-BB7F-3A9840C233D2}" destId="{BDABC2FC-32A6-4BFD-9F46-A1BC5ACEE810}" srcOrd="0" destOrd="0" presId="urn:microsoft.com/office/officeart/2005/8/layout/hierarchy3"/>
    <dgm:cxn modelId="{F33D0D90-12CE-4EA1-A487-A45EFA1A9161}" type="presParOf" srcId="{BDABC2FC-32A6-4BFD-9F46-A1BC5ACEE810}" destId="{F9535195-5CCF-43E2-8B4A-B9470DCBC18F}" srcOrd="0" destOrd="0" presId="urn:microsoft.com/office/officeart/2005/8/layout/hierarchy3"/>
    <dgm:cxn modelId="{29B42463-1DB0-4829-88AE-C67901B5C601}" type="presParOf" srcId="{BDABC2FC-32A6-4BFD-9F46-A1BC5ACEE810}" destId="{B222735B-CA7A-4509-8B5E-57C0E7CB89A0}" srcOrd="1" destOrd="0" presId="urn:microsoft.com/office/officeart/2005/8/layout/hierarchy3"/>
    <dgm:cxn modelId="{15EAA4E0-4A37-42C1-A645-031755EEA7F9}" type="presParOf" srcId="{1761F1EB-7398-4481-BB7F-3A9840C233D2}" destId="{37693A11-ED67-4935-803B-DE49E5EDC8C2}" srcOrd="1" destOrd="0" presId="urn:microsoft.com/office/officeart/2005/8/layout/hierarchy3"/>
    <dgm:cxn modelId="{D9F05DCD-2088-48FA-BDD0-0224BD13DAB7}" type="presParOf" srcId="{37693A11-ED67-4935-803B-DE49E5EDC8C2}" destId="{B2DE354E-A475-4B4B-98D9-4DD4B57B67C7}" srcOrd="0" destOrd="0" presId="urn:microsoft.com/office/officeart/2005/8/layout/hierarchy3"/>
    <dgm:cxn modelId="{4BC02A71-034B-4A1E-994C-522648A80426}" type="presParOf" srcId="{37693A11-ED67-4935-803B-DE49E5EDC8C2}" destId="{811539B0-5B11-465F-A602-76D9DD26C47A}" srcOrd="1" destOrd="0" presId="urn:microsoft.com/office/officeart/2005/8/layout/hierarchy3"/>
    <dgm:cxn modelId="{F435696A-C11A-4BCE-8813-6692EA8B982B}" type="presParOf" srcId="{AFC6E66F-920B-4626-ACFD-741D110F90FB}" destId="{FEF8A99B-266B-4D53-B44E-AA85E8DB2F69}" srcOrd="3" destOrd="0" presId="urn:microsoft.com/office/officeart/2005/8/layout/hierarchy3"/>
    <dgm:cxn modelId="{AD2524A9-5B3A-4096-83B4-04A4C56D5C0E}" type="presParOf" srcId="{FEF8A99B-266B-4D53-B44E-AA85E8DB2F69}" destId="{C4E5F68B-20FB-4D5E-8322-465822B11224}" srcOrd="0" destOrd="0" presId="urn:microsoft.com/office/officeart/2005/8/layout/hierarchy3"/>
    <dgm:cxn modelId="{52902B71-C097-475C-B122-6A54CD69A487}" type="presParOf" srcId="{C4E5F68B-20FB-4D5E-8322-465822B11224}" destId="{F92D200C-C4B7-4EB1-B29C-C5DE808A5866}" srcOrd="0" destOrd="0" presId="urn:microsoft.com/office/officeart/2005/8/layout/hierarchy3"/>
    <dgm:cxn modelId="{2DC06E43-0C94-4DDB-88B0-2F325ADD79B7}" type="presParOf" srcId="{C4E5F68B-20FB-4D5E-8322-465822B11224}" destId="{32415F7E-4AD4-4951-B166-F9BA3C8B287C}" srcOrd="1" destOrd="0" presId="urn:microsoft.com/office/officeart/2005/8/layout/hierarchy3"/>
    <dgm:cxn modelId="{E52EB7C3-3A7D-4AE3-9581-36B3B8FBECAA}" type="presParOf" srcId="{FEF8A99B-266B-4D53-B44E-AA85E8DB2F69}" destId="{82E595C6-4647-4ADC-823E-C300C64EBDAA}" srcOrd="1" destOrd="0" presId="urn:microsoft.com/office/officeart/2005/8/layout/hierarchy3"/>
    <dgm:cxn modelId="{B46BE08B-111B-4FF1-A0BA-96BCE1432FA0}" type="presParOf" srcId="{82E595C6-4647-4ADC-823E-C300C64EBDAA}" destId="{BD53B6E7-7175-420B-98F0-0F5FBA81F169}" srcOrd="0" destOrd="0" presId="urn:microsoft.com/office/officeart/2005/8/layout/hierarchy3"/>
    <dgm:cxn modelId="{4A9D078D-A29A-4CD6-B2CA-BBF766000FCD}" type="presParOf" srcId="{82E595C6-4647-4ADC-823E-C300C64EBDAA}" destId="{1F7D221F-76FE-441D-981A-CA8000A4A583}"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FA3DF0-9380-414D-A963-E4A561EDF593}">
      <dsp:nvSpPr>
        <dsp:cNvPr id="0" name=""/>
        <dsp:cNvSpPr/>
      </dsp:nvSpPr>
      <dsp:spPr>
        <a:xfrm rot="21300000">
          <a:off x="11537" y="1648409"/>
          <a:ext cx="3667867" cy="424896"/>
        </a:xfrm>
        <a:prstGeom prst="mathMinus">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6595E4-6021-491F-A614-3FCF93A1B657}">
      <dsp:nvSpPr>
        <dsp:cNvPr id="0" name=""/>
        <dsp:cNvSpPr/>
      </dsp:nvSpPr>
      <dsp:spPr>
        <a:xfrm>
          <a:off x="442913" y="185738"/>
          <a:ext cx="1107282" cy="1485910"/>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3F5422-0EA7-4E19-B2BA-C9355845C9E8}">
      <dsp:nvSpPr>
        <dsp:cNvPr id="0" name=""/>
        <dsp:cNvSpPr/>
      </dsp:nvSpPr>
      <dsp:spPr>
        <a:xfrm>
          <a:off x="1956199" y="0"/>
          <a:ext cx="1181101" cy="15602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ZA" sz="1500" kern="1200" dirty="0" smtClean="0"/>
            <a:t>Culture of competition</a:t>
          </a:r>
          <a:endParaRPr lang="en-ZA" sz="1500" kern="1200" dirty="0"/>
        </a:p>
      </dsp:txBody>
      <dsp:txXfrm>
        <a:off x="1956199" y="0"/>
        <a:ext cx="1181101" cy="1560205"/>
      </dsp:txXfrm>
    </dsp:sp>
    <dsp:sp modelId="{1E5D8AFF-094F-44B9-92BA-998C722FF639}">
      <dsp:nvSpPr>
        <dsp:cNvPr id="0" name=""/>
        <dsp:cNvSpPr/>
      </dsp:nvSpPr>
      <dsp:spPr>
        <a:xfrm>
          <a:off x="2140746" y="2043126"/>
          <a:ext cx="1107282" cy="1485910"/>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4833EC-4B06-4F6C-99F2-7CB3C4BFEB35}">
      <dsp:nvSpPr>
        <dsp:cNvPr id="0" name=""/>
        <dsp:cNvSpPr/>
      </dsp:nvSpPr>
      <dsp:spPr>
        <a:xfrm>
          <a:off x="553641" y="2154570"/>
          <a:ext cx="1181101" cy="15602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ZA" sz="1500" kern="1200" dirty="0" smtClean="0"/>
            <a:t>Culture of contribution</a:t>
          </a:r>
          <a:endParaRPr lang="en-ZA" sz="1500" kern="1200" dirty="0"/>
        </a:p>
      </dsp:txBody>
      <dsp:txXfrm>
        <a:off x="553641" y="2154570"/>
        <a:ext cx="1181101" cy="156020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7D0535-64EC-4CBF-A43B-17ECEF3CE6E1}">
      <dsp:nvSpPr>
        <dsp:cNvPr id="0" name=""/>
        <dsp:cNvSpPr/>
      </dsp:nvSpPr>
      <dsp:spPr>
        <a:xfrm>
          <a:off x="326561" y="857260"/>
          <a:ext cx="1924347" cy="962173"/>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ZA" sz="1600" kern="1200" dirty="0" smtClean="0"/>
            <a:t>Opening Scholarship Project</a:t>
          </a:r>
        </a:p>
        <a:p>
          <a:pPr lvl="0" algn="ctr" defTabSz="711200">
            <a:lnSpc>
              <a:spcPct val="90000"/>
            </a:lnSpc>
            <a:spcBef>
              <a:spcPct val="0"/>
            </a:spcBef>
            <a:spcAft>
              <a:spcPct val="35000"/>
            </a:spcAft>
          </a:pPr>
          <a:r>
            <a:rPr lang="en-ZA" sz="1600" kern="1200" dirty="0" smtClean="0"/>
            <a:t>(2007-2008)</a:t>
          </a:r>
          <a:endParaRPr lang="en-ZA" sz="1600" kern="1200" dirty="0"/>
        </a:p>
      </dsp:txBody>
      <dsp:txXfrm>
        <a:off x="326561" y="857260"/>
        <a:ext cx="1924347" cy="962173"/>
      </dsp:txXfrm>
    </dsp:sp>
    <dsp:sp modelId="{2CFDF70F-08E3-4CD2-9650-DD86AA93B5D4}">
      <dsp:nvSpPr>
        <dsp:cNvPr id="0" name=""/>
        <dsp:cNvSpPr/>
      </dsp:nvSpPr>
      <dsp:spPr>
        <a:xfrm>
          <a:off x="518996" y="1819433"/>
          <a:ext cx="137263" cy="722467"/>
        </a:xfrm>
        <a:custGeom>
          <a:avLst/>
          <a:gdLst/>
          <a:ahLst/>
          <a:cxnLst/>
          <a:rect l="0" t="0" r="0" b="0"/>
          <a:pathLst>
            <a:path>
              <a:moveTo>
                <a:pt x="0" y="0"/>
              </a:moveTo>
              <a:lnTo>
                <a:pt x="0" y="722467"/>
              </a:lnTo>
              <a:lnTo>
                <a:pt x="137263" y="7224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EBB0B7-FA0A-49D1-BF36-A4143F961E38}">
      <dsp:nvSpPr>
        <dsp:cNvPr id="0" name=""/>
        <dsp:cNvSpPr/>
      </dsp:nvSpPr>
      <dsp:spPr>
        <a:xfrm>
          <a:off x="656260" y="2060814"/>
          <a:ext cx="1539478" cy="9621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ZA" sz="1500" kern="1200" dirty="0" smtClean="0"/>
            <a:t>Open Educational Resources</a:t>
          </a:r>
          <a:endParaRPr lang="en-ZA" sz="1500" kern="1200" dirty="0"/>
        </a:p>
      </dsp:txBody>
      <dsp:txXfrm>
        <a:off x="656260" y="2060814"/>
        <a:ext cx="1539478" cy="962173"/>
      </dsp:txXfrm>
    </dsp:sp>
    <dsp:sp modelId="{9F00A202-4C6D-44CD-97FD-1150CAEE05D3}">
      <dsp:nvSpPr>
        <dsp:cNvPr id="0" name=""/>
        <dsp:cNvSpPr/>
      </dsp:nvSpPr>
      <dsp:spPr>
        <a:xfrm>
          <a:off x="518996" y="1819433"/>
          <a:ext cx="156076" cy="1853146"/>
        </a:xfrm>
        <a:custGeom>
          <a:avLst/>
          <a:gdLst/>
          <a:ahLst/>
          <a:cxnLst/>
          <a:rect l="0" t="0" r="0" b="0"/>
          <a:pathLst>
            <a:path>
              <a:moveTo>
                <a:pt x="0" y="0"/>
              </a:moveTo>
              <a:lnTo>
                <a:pt x="0" y="1853146"/>
              </a:lnTo>
              <a:lnTo>
                <a:pt x="156076" y="185314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1E77DE-648C-4E4C-BF09-224E24298B16}">
      <dsp:nvSpPr>
        <dsp:cNvPr id="0" name=""/>
        <dsp:cNvSpPr/>
      </dsp:nvSpPr>
      <dsp:spPr>
        <a:xfrm>
          <a:off x="675072" y="3191493"/>
          <a:ext cx="1539478" cy="9621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ZA" sz="1500" kern="1200" dirty="0" smtClean="0"/>
            <a:t>Open Access</a:t>
          </a:r>
          <a:endParaRPr lang="en-ZA" sz="1500" kern="1200" dirty="0"/>
        </a:p>
      </dsp:txBody>
      <dsp:txXfrm>
        <a:off x="675072" y="3191493"/>
        <a:ext cx="1539478" cy="962173"/>
      </dsp:txXfrm>
    </dsp:sp>
    <dsp:sp modelId="{2C61B8C1-716A-4807-9A6D-F493EDD26062}">
      <dsp:nvSpPr>
        <dsp:cNvPr id="0" name=""/>
        <dsp:cNvSpPr/>
      </dsp:nvSpPr>
      <dsp:spPr>
        <a:xfrm>
          <a:off x="518996" y="1819433"/>
          <a:ext cx="156076" cy="3029558"/>
        </a:xfrm>
        <a:custGeom>
          <a:avLst/>
          <a:gdLst/>
          <a:ahLst/>
          <a:cxnLst/>
          <a:rect l="0" t="0" r="0" b="0"/>
          <a:pathLst>
            <a:path>
              <a:moveTo>
                <a:pt x="0" y="0"/>
              </a:moveTo>
              <a:lnTo>
                <a:pt x="0" y="3029558"/>
              </a:lnTo>
              <a:lnTo>
                <a:pt x="156076" y="30295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F63973-A102-4AEF-9076-9B70790A1752}">
      <dsp:nvSpPr>
        <dsp:cNvPr id="0" name=""/>
        <dsp:cNvSpPr/>
      </dsp:nvSpPr>
      <dsp:spPr>
        <a:xfrm>
          <a:off x="675072" y="4367905"/>
          <a:ext cx="1539478" cy="9621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ZA" sz="1500" kern="1200" dirty="0" smtClean="0"/>
            <a:t>Open Community</a:t>
          </a:r>
          <a:endParaRPr lang="en-ZA" sz="1500" kern="1200" dirty="0"/>
        </a:p>
      </dsp:txBody>
      <dsp:txXfrm>
        <a:off x="675072" y="4367905"/>
        <a:ext cx="1539478" cy="962173"/>
      </dsp:txXfrm>
    </dsp:sp>
    <dsp:sp modelId="{154022B6-6D23-4D4D-9D10-2D6274AE1AB6}">
      <dsp:nvSpPr>
        <dsp:cNvPr id="0" name=""/>
        <dsp:cNvSpPr/>
      </dsp:nvSpPr>
      <dsp:spPr>
        <a:xfrm>
          <a:off x="3510645" y="857260"/>
          <a:ext cx="1924347" cy="962173"/>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ZA" sz="1600" kern="1200" dirty="0" smtClean="0"/>
            <a:t>OER UCT </a:t>
          </a:r>
        </a:p>
        <a:p>
          <a:pPr lvl="0" algn="ctr" defTabSz="711200">
            <a:lnSpc>
              <a:spcPct val="90000"/>
            </a:lnSpc>
            <a:spcBef>
              <a:spcPct val="0"/>
            </a:spcBef>
            <a:spcAft>
              <a:spcPct val="35000"/>
            </a:spcAft>
          </a:pPr>
          <a:r>
            <a:rPr lang="en-ZA" sz="1600" kern="1200" dirty="0" smtClean="0"/>
            <a:t>(March 2009 – </a:t>
          </a:r>
        </a:p>
        <a:p>
          <a:pPr lvl="0" algn="ctr" defTabSz="711200">
            <a:lnSpc>
              <a:spcPct val="90000"/>
            </a:lnSpc>
            <a:spcBef>
              <a:spcPct val="0"/>
            </a:spcBef>
            <a:spcAft>
              <a:spcPct val="35000"/>
            </a:spcAft>
          </a:pPr>
          <a:r>
            <a:rPr lang="en-ZA" sz="1600" kern="1200" dirty="0" smtClean="0"/>
            <a:t>Feb 2010)</a:t>
          </a:r>
          <a:endParaRPr lang="en-ZA" sz="1600" kern="1200" dirty="0"/>
        </a:p>
      </dsp:txBody>
      <dsp:txXfrm>
        <a:off x="3510645" y="857260"/>
        <a:ext cx="1924347" cy="962173"/>
      </dsp:txXfrm>
    </dsp:sp>
    <dsp:sp modelId="{69F9DCAE-3928-4736-839F-7CBE3BFD82E0}">
      <dsp:nvSpPr>
        <dsp:cNvPr id="0" name=""/>
        <dsp:cNvSpPr/>
      </dsp:nvSpPr>
      <dsp:spPr>
        <a:xfrm>
          <a:off x="3703080" y="1819433"/>
          <a:ext cx="186700" cy="661917"/>
        </a:xfrm>
        <a:custGeom>
          <a:avLst/>
          <a:gdLst/>
          <a:ahLst/>
          <a:cxnLst/>
          <a:rect l="0" t="0" r="0" b="0"/>
          <a:pathLst>
            <a:path>
              <a:moveTo>
                <a:pt x="0" y="0"/>
              </a:moveTo>
              <a:lnTo>
                <a:pt x="0" y="661917"/>
              </a:lnTo>
              <a:lnTo>
                <a:pt x="186700" y="6619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325726-AC65-4D20-A9A9-008DB519E550}">
      <dsp:nvSpPr>
        <dsp:cNvPr id="0" name=""/>
        <dsp:cNvSpPr/>
      </dsp:nvSpPr>
      <dsp:spPr>
        <a:xfrm>
          <a:off x="3889780" y="2000264"/>
          <a:ext cx="1539478" cy="9621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ZA" sz="1500" kern="1200" dirty="0" smtClean="0"/>
            <a:t>Open Educational Resources</a:t>
          </a:r>
          <a:endParaRPr lang="en-ZA" sz="1500" kern="1200" dirty="0"/>
        </a:p>
      </dsp:txBody>
      <dsp:txXfrm>
        <a:off x="3889780" y="2000264"/>
        <a:ext cx="1539478" cy="962173"/>
      </dsp:txXfrm>
    </dsp:sp>
    <dsp:sp modelId="{F9535195-5CCF-43E2-8B4A-B9470DCBC18F}">
      <dsp:nvSpPr>
        <dsp:cNvPr id="0" name=""/>
        <dsp:cNvSpPr/>
      </dsp:nvSpPr>
      <dsp:spPr>
        <a:xfrm>
          <a:off x="3563891" y="3143260"/>
          <a:ext cx="1924347" cy="962173"/>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ZA" sz="1600" kern="1200" dirty="0" smtClean="0"/>
            <a:t>Advocating openness</a:t>
          </a:r>
        </a:p>
        <a:p>
          <a:pPr lvl="0" algn="ctr" defTabSz="711200">
            <a:lnSpc>
              <a:spcPct val="90000"/>
            </a:lnSpc>
            <a:spcBef>
              <a:spcPct val="0"/>
            </a:spcBef>
            <a:spcAft>
              <a:spcPct val="35000"/>
            </a:spcAft>
          </a:pPr>
          <a:r>
            <a:rPr lang="en-ZA" sz="1600" kern="1200" dirty="0" smtClean="0"/>
            <a:t> (2009)</a:t>
          </a:r>
          <a:endParaRPr lang="en-ZA" sz="1600" kern="1200" dirty="0"/>
        </a:p>
      </dsp:txBody>
      <dsp:txXfrm>
        <a:off x="3563891" y="3143260"/>
        <a:ext cx="1924347" cy="962173"/>
      </dsp:txXfrm>
    </dsp:sp>
    <dsp:sp modelId="{B2DE354E-A475-4B4B-98D9-4DD4B57B67C7}">
      <dsp:nvSpPr>
        <dsp:cNvPr id="0" name=""/>
        <dsp:cNvSpPr/>
      </dsp:nvSpPr>
      <dsp:spPr>
        <a:xfrm>
          <a:off x="3756326" y="4105433"/>
          <a:ext cx="276332" cy="825198"/>
        </a:xfrm>
        <a:custGeom>
          <a:avLst/>
          <a:gdLst/>
          <a:ahLst/>
          <a:cxnLst/>
          <a:rect l="0" t="0" r="0" b="0"/>
          <a:pathLst>
            <a:path>
              <a:moveTo>
                <a:pt x="0" y="0"/>
              </a:moveTo>
              <a:lnTo>
                <a:pt x="0" y="825198"/>
              </a:lnTo>
              <a:lnTo>
                <a:pt x="276332" y="82519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1539B0-5B11-465F-A602-76D9DD26C47A}">
      <dsp:nvSpPr>
        <dsp:cNvPr id="0" name=""/>
        <dsp:cNvSpPr/>
      </dsp:nvSpPr>
      <dsp:spPr>
        <a:xfrm>
          <a:off x="4032659" y="4449545"/>
          <a:ext cx="1539478" cy="9621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ZA" sz="1500" kern="1200" dirty="0" smtClean="0"/>
            <a:t>Open Access</a:t>
          </a:r>
          <a:endParaRPr lang="en-ZA" sz="1500" kern="1200" dirty="0"/>
        </a:p>
      </dsp:txBody>
      <dsp:txXfrm>
        <a:off x="4032659" y="4449545"/>
        <a:ext cx="1539478" cy="962173"/>
      </dsp:txXfrm>
    </dsp:sp>
    <dsp:sp modelId="{F92D200C-C4B7-4EB1-B29C-C5DE808A5866}">
      <dsp:nvSpPr>
        <dsp:cNvPr id="0" name=""/>
        <dsp:cNvSpPr/>
      </dsp:nvSpPr>
      <dsp:spPr>
        <a:xfrm>
          <a:off x="6531428" y="857260"/>
          <a:ext cx="1924347" cy="962173"/>
        </a:xfrm>
        <a:prstGeom prst="roundRect">
          <a:avLst>
            <a:gd name="adj" fmla="val 10000"/>
          </a:avLst>
        </a:prstGeom>
        <a:solidFill>
          <a:srgbClr val="7030A0"/>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ZA" sz="1600" kern="1200" dirty="0" smtClean="0"/>
            <a:t>Health OER </a:t>
          </a:r>
        </a:p>
        <a:p>
          <a:pPr lvl="0" algn="ctr" defTabSz="711200">
            <a:lnSpc>
              <a:spcPct val="90000"/>
            </a:lnSpc>
            <a:spcBef>
              <a:spcPct val="0"/>
            </a:spcBef>
            <a:spcAft>
              <a:spcPct val="35000"/>
            </a:spcAft>
          </a:pPr>
          <a:r>
            <a:rPr lang="en-ZA" sz="1600" kern="1200" dirty="0" smtClean="0"/>
            <a:t>(2009-2010)</a:t>
          </a:r>
          <a:endParaRPr lang="en-ZA" sz="1600" kern="1200" dirty="0"/>
        </a:p>
      </dsp:txBody>
      <dsp:txXfrm>
        <a:off x="6531428" y="857260"/>
        <a:ext cx="1924347" cy="962173"/>
      </dsp:txXfrm>
    </dsp:sp>
    <dsp:sp modelId="{BD53B6E7-7175-420B-98F0-0F5FBA81F169}">
      <dsp:nvSpPr>
        <dsp:cNvPr id="0" name=""/>
        <dsp:cNvSpPr/>
      </dsp:nvSpPr>
      <dsp:spPr>
        <a:xfrm>
          <a:off x="6723863" y="1819433"/>
          <a:ext cx="205585" cy="655076"/>
        </a:xfrm>
        <a:custGeom>
          <a:avLst/>
          <a:gdLst/>
          <a:ahLst/>
          <a:cxnLst/>
          <a:rect l="0" t="0" r="0" b="0"/>
          <a:pathLst>
            <a:path>
              <a:moveTo>
                <a:pt x="0" y="0"/>
              </a:moveTo>
              <a:lnTo>
                <a:pt x="0" y="655076"/>
              </a:lnTo>
              <a:lnTo>
                <a:pt x="205585" y="6550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7D221F-76FE-441D-981A-CA8000A4A583}">
      <dsp:nvSpPr>
        <dsp:cNvPr id="0" name=""/>
        <dsp:cNvSpPr/>
      </dsp:nvSpPr>
      <dsp:spPr>
        <a:xfrm>
          <a:off x="6929449" y="1993423"/>
          <a:ext cx="1539478" cy="9621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ZA" sz="1500" kern="1200" dirty="0" smtClean="0"/>
            <a:t>Open Educational Resources in Health</a:t>
          </a:r>
          <a:endParaRPr lang="en-ZA" sz="1500" kern="1200" dirty="0"/>
        </a:p>
      </dsp:txBody>
      <dsp:txXfrm>
        <a:off x="6929449" y="1993423"/>
        <a:ext cx="1539478" cy="962173"/>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E4D05F-E5AA-43E8-9F90-970E686B62D5}" type="datetimeFigureOut">
              <a:rPr lang="en-ZA" smtClean="0"/>
              <a:pPr/>
              <a:t>2012/10/29</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15296A-8134-4DEC-9CA0-54B2217B2B23}" type="slidenum">
              <a:rPr lang="en-ZA" smtClean="0"/>
              <a:pPr/>
              <a:t>‹#›</a:t>
            </a:fld>
            <a:endParaRPr lang="en-ZA"/>
          </a:p>
        </p:txBody>
      </p:sp>
    </p:spTree>
    <p:extLst>
      <p:ext uri="{BB962C8B-B14F-4D97-AF65-F5344CB8AC3E}">
        <p14:creationId xmlns:p14="http://schemas.microsoft.com/office/powerpoint/2010/main" xmlns="" val="1781348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open.umich.edu/" TargetMode="External"/><Relationship Id="rId7" Type="http://schemas.openxmlformats.org/officeDocument/2006/relationships/hyperlink" Target="http://www.oerafrica.org/healthproject/ParticipatingInstitutions/UniversityofWesternCape/tabid/981/Default.aspx" TargetMode="External"/><Relationship Id="rId2" Type="http://schemas.openxmlformats.org/officeDocument/2006/relationships/slide" Target="../slides/slide24.xml"/><Relationship Id="rId1" Type="http://schemas.openxmlformats.org/officeDocument/2006/relationships/notesMaster" Target="../notesMasters/notesMaster1.xml"/><Relationship Id="rId6" Type="http://schemas.openxmlformats.org/officeDocument/2006/relationships/hyperlink" Target="http://www.oerafrica.org/healthproject/ParticipatingInstitutions/UniversityofCapeTown/tabid/980/Default.aspx" TargetMode="External"/><Relationship Id="rId5" Type="http://schemas.openxmlformats.org/officeDocument/2006/relationships/hyperlink" Target="http://www.oerafrica.org/healthproject/ParticipatingInstitutions/UniversityofGhana/tabid/979/Default.aspx" TargetMode="External"/><Relationship Id="rId4" Type="http://schemas.openxmlformats.org/officeDocument/2006/relationships/hyperlink" Target="http://www.oerafrica.org/healthproject/ParticipatingInstitutions/KNUST/tabid/978/Default.aspx"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veja.abril.com.br/imagem/professorantenado.jpg"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www.flickr.com/photos/langwitches/3460307056/" TargetMode="External"/><Relationship Id="rId4" Type="http://schemas.openxmlformats.org/officeDocument/2006/relationships/hyperlink" Target="http://www.flickr.com/photos/stylianosm/3706684606/"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I would like to draw your attention to the relationship between eLearning materials, which you are all probably familiar with,</a:t>
            </a:r>
            <a:r>
              <a:rPr lang="en-ZA" baseline="0" dirty="0" smtClean="0"/>
              <a:t> and </a:t>
            </a:r>
            <a:r>
              <a:rPr lang="en-ZA" baseline="0" dirty="0" err="1" smtClean="0"/>
              <a:t>OER’s</a:t>
            </a:r>
            <a:r>
              <a:rPr lang="en-ZA" baseline="0" dirty="0" smtClean="0"/>
              <a:t>.  eLearning materials can </a:t>
            </a:r>
            <a:r>
              <a:rPr lang="en-ZA" b="1" baseline="0" dirty="0" smtClean="0"/>
              <a:t>be</a:t>
            </a:r>
            <a:r>
              <a:rPr lang="en-ZA" baseline="0" dirty="0" smtClean="0"/>
              <a:t> designated as </a:t>
            </a:r>
            <a:r>
              <a:rPr lang="en-ZA" baseline="0" dirty="0" err="1" smtClean="0"/>
              <a:t>OER’s</a:t>
            </a:r>
            <a:r>
              <a:rPr lang="en-ZA" baseline="0" dirty="0" smtClean="0"/>
              <a:t> if they are openly licensed and made available openly.  </a:t>
            </a:r>
            <a:endParaRPr lang="en-ZA" dirty="0"/>
          </a:p>
        </p:txBody>
      </p:sp>
      <p:sp>
        <p:nvSpPr>
          <p:cNvPr id="4" name="Slide Number Placeholder 3"/>
          <p:cNvSpPr>
            <a:spLocks noGrp="1"/>
          </p:cNvSpPr>
          <p:nvPr>
            <p:ph type="sldNum" sz="quarter" idx="10"/>
          </p:nvPr>
        </p:nvSpPr>
        <p:spPr/>
        <p:txBody>
          <a:bodyPr/>
          <a:lstStyle/>
          <a:p>
            <a:fld id="{4DD1E0B9-1FA1-43BB-A204-672CFBC93B18}" type="slidenum">
              <a:rPr lang="en-ZA" smtClean="0"/>
              <a:pPr/>
              <a:t>6</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16</a:t>
            </a:fld>
            <a:endParaRPr lang="en-ZA"/>
          </a:p>
        </p:txBody>
      </p:sp>
    </p:spTree>
    <p:extLst>
      <p:ext uri="{BB962C8B-B14F-4D97-AF65-F5344CB8AC3E}">
        <p14:creationId xmlns:p14="http://schemas.microsoft.com/office/powerpoint/2010/main" xmlns="" val="1681289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http://www.oercommons.org/</a:t>
            </a:r>
          </a:p>
          <a:p>
            <a:endParaRPr lang="en-ZA" dirty="0" smtClean="0"/>
          </a:p>
          <a:p>
            <a:r>
              <a:rPr lang="en-ZA" dirty="0" smtClean="0"/>
              <a:t>http://www.temoa.info/</a:t>
            </a:r>
          </a:p>
          <a:p>
            <a:endParaRPr lang="en-ZA" dirty="0" smtClean="0"/>
          </a:p>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17</a:t>
            </a:fld>
            <a:endParaRPr lang="en-ZA"/>
          </a:p>
        </p:txBody>
      </p:sp>
    </p:spTree>
    <p:extLst>
      <p:ext uri="{BB962C8B-B14F-4D97-AF65-F5344CB8AC3E}">
        <p14:creationId xmlns:p14="http://schemas.microsoft.com/office/powerpoint/2010/main" xmlns="" val="629186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http://freecourseware.uwc.ac.za/freecourseware</a:t>
            </a:r>
          </a:p>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19</a:t>
            </a:fld>
            <a:endParaRPr lang="en-ZA"/>
          </a:p>
        </p:txBody>
      </p:sp>
    </p:spTree>
    <p:extLst>
      <p:ext uri="{BB962C8B-B14F-4D97-AF65-F5344CB8AC3E}">
        <p14:creationId xmlns:p14="http://schemas.microsoft.com/office/powerpoint/2010/main" xmlns="" val="22204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http://www.oerafrica.org/</a:t>
            </a:r>
          </a:p>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22</a:t>
            </a:fld>
            <a:endParaRPr lang="en-ZA"/>
          </a:p>
        </p:txBody>
      </p:sp>
    </p:spTree>
    <p:extLst>
      <p:ext uri="{BB962C8B-B14F-4D97-AF65-F5344CB8AC3E}">
        <p14:creationId xmlns:p14="http://schemas.microsoft.com/office/powerpoint/2010/main" xmlns="" val="452574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http://www.che.ac.za/documents/d000235/DHET_Draft_Policy_Framework_on_Distance_Education_in_South_African_Universities_May_2012.pdf</a:t>
            </a:r>
          </a:p>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23</a:t>
            </a:fld>
            <a:endParaRPr lang="en-ZA"/>
          </a:p>
        </p:txBody>
      </p:sp>
    </p:spTree>
    <p:extLst>
      <p:ext uri="{BB962C8B-B14F-4D97-AF65-F5344CB8AC3E}">
        <p14:creationId xmlns:p14="http://schemas.microsoft.com/office/powerpoint/2010/main" xmlns="" val="32459188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ZA" smtClean="0"/>
              <a:t>The OER UCT project which officially commenced in March 2009 and officially ended in February 2010 was an implementation project that grew out of the Shuttleworth Foundation sponsored Opening Scholarship project which aimed at exploring the opportunities that Information Communication Technologies (ICT) and open dissemination models could offer for enhanced communication and more effective knowledge dissemination in one South African university, namely UCT (http://www.cet.uct.ac.za/OpeningScholarship). It paid attention to issues around Open Access, Open Educational Resources and what we termed “Open Community” – the kind of social engagement / responsiveness activities that universities often include in their mission statements alongside Research and Teaching. Proposals for two follow-up implementation projects were presented to the Shuttleworth Foundation to take forward ideas for creating an OER initiative at UCT and for continuing to advocate for Open Access within and beyond UCT. At the same time a separate Health-specific OER initiative sponsored by the Hewlett Foundation which is a collaboration between the </a:t>
            </a:r>
            <a:r>
              <a:rPr lang="en-ZA" smtClean="0">
                <a:hlinkClick r:id="rId3"/>
              </a:rPr>
              <a:t>University of Michigan</a:t>
            </a:r>
            <a:r>
              <a:rPr lang="en-ZA" smtClean="0"/>
              <a:t>, OER Africa, </a:t>
            </a:r>
            <a:r>
              <a:rPr lang="en-ZA" smtClean="0">
                <a:hlinkClick r:id="rId4"/>
              </a:rPr>
              <a:t>Kwame Nkrumah University of Science and Technology (KNUST)</a:t>
            </a:r>
            <a:r>
              <a:rPr lang="en-ZA" smtClean="0"/>
              <a:t>, the </a:t>
            </a:r>
            <a:r>
              <a:rPr lang="en-ZA" smtClean="0">
                <a:hlinkClick r:id="rId5"/>
              </a:rPr>
              <a:t>University of Ghana (UG)</a:t>
            </a:r>
            <a:r>
              <a:rPr lang="en-ZA" smtClean="0"/>
              <a:t>, the </a:t>
            </a:r>
            <a:r>
              <a:rPr lang="en-ZA" smtClean="0">
                <a:hlinkClick r:id="rId6"/>
              </a:rPr>
              <a:t>University of Cape Town (UCT)</a:t>
            </a:r>
            <a:r>
              <a:rPr lang="en-ZA" smtClean="0"/>
              <a:t>, and the </a:t>
            </a:r>
            <a:r>
              <a:rPr lang="en-ZA" smtClean="0">
                <a:hlinkClick r:id="rId7"/>
              </a:rPr>
              <a:t>University of the Western Cape (UWC)</a:t>
            </a:r>
            <a:r>
              <a:rPr lang="en-ZA" smtClean="0"/>
              <a:t> (http://www.oerafrica.org/healthproject/HealthProjectHome/tabid/956/Default.aspx).</a:t>
            </a: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9438A24-7AC3-41D1-A390-4E6952E82431}"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ZA" smtClean="0"/>
              <a:t>Finally we just wanted to remind you of the coming OpenUCT project which should begin to unite the various open facing projects happening at UCT.  The OpenUCT project has significant funding from the Mellon Foundation will link together the various open initiatives at UCT and help engage the community.  So while the UCT OC initiative is still quite small, we hope to be able to feed quite well into the larger OpenUCT project.  </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2B3CB1-29BD-4F7B-BD79-0154FB522508}" type="slidenum">
              <a:rPr lang="en-ZA" smtClean="0"/>
              <a:pPr eaLnBrk="1" hangingPunct="1"/>
              <a:t>25</a:t>
            </a:fld>
            <a:endParaRPr lang="en-Z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ZA" smtClean="0"/>
              <a:t>Of course the A guide for first year students, which was a resounding success and has been used by the University of Venda and the University of the Western Cape to help new students acclimate to the university environment.  </a:t>
            </a:r>
          </a:p>
          <a:p>
            <a:pPr eaLnBrk="1" hangingPunct="1">
              <a:spcBef>
                <a:spcPct val="0"/>
              </a:spcBef>
            </a:pPr>
            <a:endParaRPr lang="en-ZA"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DA73F1-CC94-4B76-ABDE-A606AF41B548}" type="slidenum">
              <a:rPr lang="en-ZA" smtClean="0"/>
              <a:pPr eaLnBrk="1" hangingPunct="1"/>
              <a:t>26</a:t>
            </a:fld>
            <a:endParaRPr lang="en-Z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ZA" smtClean="0"/>
              <a:t>The OpenContent directory allows you to add context to your online resource by adding metadata which describes what it is.  This makes it searchable, discoverable, and furthermore makes it part of the UCT collection of open online educational content.  I think there is a real benefit, in being part of the collection of open resources we make available from UCT.  We share our listings with other international directories, so that people searching all around the world </a:t>
            </a:r>
          </a:p>
          <a:p>
            <a:pPr eaLnBrk="1" hangingPunct="1">
              <a:spcBef>
                <a:spcPct val="0"/>
              </a:spcBef>
            </a:pPr>
            <a:endParaRPr lang="en-ZA" smtClean="0"/>
          </a:p>
          <a:p>
            <a:pPr eaLnBrk="1" hangingPunct="1">
              <a:spcBef>
                <a:spcPct val="0"/>
              </a:spcBef>
            </a:pPr>
            <a:r>
              <a:rPr lang="en-ZA" smtClean="0"/>
              <a:t>You can submit your link and describe your content, no matter where it is hosted online. This particular resource, originally printed and published in the late 90’s found new life after having a makeover and being shared in the OC directory.  The pdf version of the manual is hosted on Vula, but we use OC do describe it so that people can discover it online.  </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01F5ED-3AA2-4119-83AF-762E49318A92}" type="slidenum">
              <a:rPr lang="en-ZA" smtClean="0"/>
              <a:pPr eaLnBrk="1" hangingPunct="1"/>
              <a:t>27</a:t>
            </a:fld>
            <a:endParaRPr lang="en-Z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ZA" smtClean="0"/>
              <a:t>But the growth in content alone does not tell the whole story of what is available there.  Many of the items listed in the directory contain many sub-resources.  In total the directory currently makes available 697 teaching and learning resources from UCT.   One of our resources from the Physics department has a over 50 independent teaching and learning resources associated with one of their entries on OC.  </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F2C8494-BD8E-456A-9D30-209C49DCD5E6}" type="slidenum">
              <a:rPr lang="en-ZA" smtClean="0"/>
              <a:pPr eaLnBrk="1" hangingPunct="1"/>
              <a:t>32</a:t>
            </a:fld>
            <a:endParaRPr lang="en-Z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ZA" smtClean="0"/>
              <a:t>The OECD reflects that "although learning resources are often considered as key intellectual property in a competitive higher education world, more and more institutions and individuals are sharing digital learning resources over the Internet openly and without cost, as open educational resources (OER) (2007:9).</a:t>
            </a:r>
          </a:p>
        </p:txBody>
      </p:sp>
      <p:sp>
        <p:nvSpPr>
          <p:cNvPr id="757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5095D5-008A-4F33-ABC6-9936A4A42ED6}" type="slidenum">
              <a:rPr lang="en-ZA" smtClean="0"/>
              <a:pPr fontAlgn="base">
                <a:spcBef>
                  <a:spcPct val="0"/>
                </a:spcBef>
                <a:spcAft>
                  <a:spcPct val="0"/>
                </a:spcAft>
                <a:defRPr/>
              </a:pPr>
              <a:t>7</a:t>
            </a:fld>
            <a:endParaRPr lang="en-ZA"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34</a:t>
            </a:fld>
            <a:endParaRPr lang="en-ZA"/>
          </a:p>
        </p:txBody>
      </p:sp>
    </p:spTree>
    <p:extLst>
      <p:ext uri="{BB962C8B-B14F-4D97-AF65-F5344CB8AC3E}">
        <p14:creationId xmlns:p14="http://schemas.microsoft.com/office/powerpoint/2010/main" xmlns="" val="553741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710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ZA" smtClean="0"/>
              <a:t>In terms of degrees of openness – CC gives us a space to operate between all rights reserved and the public domain. </a:t>
            </a:r>
          </a:p>
          <a:p>
            <a:pPr eaLnBrk="1" hangingPunct="1">
              <a:spcBef>
                <a:spcPct val="0"/>
              </a:spcBef>
            </a:pPr>
            <a:endParaRPr lang="en-ZA" smtClean="0"/>
          </a:p>
          <a:p>
            <a:pPr eaLnBrk="1" hangingPunct="1">
              <a:spcBef>
                <a:spcPct val="0"/>
              </a:spcBef>
            </a:pPr>
            <a:r>
              <a:rPr lang="en-ZA" smtClean="0"/>
              <a:t>Here we demonstrate how the licenses an be combined for example non commercial AND no derivatives</a:t>
            </a:r>
          </a:p>
          <a:p>
            <a:pPr eaLnBrk="1" hangingPunct="1">
              <a:spcBef>
                <a:spcPct val="0"/>
              </a:spcBef>
            </a:pPr>
            <a:endParaRPr lang="en-ZA" smtClean="0"/>
          </a:p>
          <a:p>
            <a:pPr eaLnBrk="1" hangingPunct="1">
              <a:spcBef>
                <a:spcPct val="0"/>
              </a:spcBef>
            </a:pPr>
            <a:r>
              <a:rPr lang="en-ZA" smtClean="0"/>
              <a:t>Note that as you apply more restrictive clauses  the material becomes more difficult for others to use. </a:t>
            </a:r>
          </a:p>
          <a:p>
            <a:pPr eaLnBrk="1" hangingPunct="1">
              <a:spcBef>
                <a:spcPct val="0"/>
              </a:spcBef>
            </a:pPr>
            <a:endParaRPr lang="en-ZA" smtClean="0"/>
          </a:p>
          <a:p>
            <a:pPr eaLnBrk="1" hangingPunct="1">
              <a:spcBef>
                <a:spcPct val="0"/>
              </a:spcBef>
            </a:pPr>
            <a:r>
              <a:rPr lang="en-ZA" smtClean="0"/>
              <a:t>Also note that certain media formats are easier to adapt, such as wiki and xml formats which are easily edited (built upon) and translated between applications</a:t>
            </a:r>
          </a:p>
          <a:p>
            <a:pPr eaLnBrk="1" hangingPunct="1">
              <a:spcBef>
                <a:spcPct val="0"/>
              </a:spcBef>
            </a:pPr>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ZA" smtClean="0"/>
              <a:t>Image 1: </a:t>
            </a:r>
            <a:r>
              <a:rPr lang="en-GB" smtClean="0"/>
              <a:t>http://www.flickr.com/photos/courosa/2922421696/ </a:t>
            </a:r>
          </a:p>
          <a:p>
            <a:pPr eaLnBrk="1" hangingPunct="1"/>
            <a:r>
              <a:rPr lang="en-GB" smtClean="0"/>
              <a:t>Image 2: </a:t>
            </a:r>
            <a:r>
              <a:rPr lang="en-GB" smtClean="0">
                <a:hlinkClick r:id="rId3"/>
              </a:rPr>
              <a:t>http://veja.abril.com.br/imagem/professorantenado.jpg</a:t>
            </a:r>
            <a:endParaRPr lang="en-GB" smtClean="0"/>
          </a:p>
          <a:p>
            <a:pPr eaLnBrk="1" hangingPunct="1"/>
            <a:r>
              <a:rPr lang="en-GB" smtClean="0"/>
              <a:t>Image 3: </a:t>
            </a:r>
            <a:r>
              <a:rPr lang="en-GB" smtClean="0">
                <a:hlinkClick r:id="rId4"/>
              </a:rPr>
              <a:t>http://www.flickr.com/photos/stylianosm/3706684606/</a:t>
            </a:r>
            <a:endParaRPr lang="en-GB" smtClean="0"/>
          </a:p>
          <a:p>
            <a:pPr eaLnBrk="1" hangingPunct="1"/>
            <a:r>
              <a:rPr lang="en-GB" smtClean="0"/>
              <a:t>Image 4: </a:t>
            </a:r>
            <a:r>
              <a:rPr lang="en-GB" smtClean="0">
                <a:hlinkClick r:id="rId5"/>
              </a:rPr>
              <a:t>http://www.flickr.com/photos/langwitches/3460307056/</a:t>
            </a:r>
            <a:endParaRPr lang="en-GB" smtClean="0"/>
          </a:p>
          <a:p>
            <a:pPr eaLnBrk="1" hangingPunct="1"/>
            <a:endParaRPr lang="en-GB" smtClean="0"/>
          </a:p>
          <a:p>
            <a:pPr eaLnBrk="1" hangingPunct="1"/>
            <a:endParaRPr lang="en-GB" smtClean="0"/>
          </a:p>
          <a:p>
            <a:pPr eaLnBrk="1" hangingPunct="1"/>
            <a:endParaRPr lang="en-ZA" smtClean="0"/>
          </a:p>
          <a:p>
            <a:pPr eaLnBrk="1" hangingPunct="1"/>
            <a:endParaRPr lang="en-ZA" smtClean="0"/>
          </a:p>
        </p:txBody>
      </p:sp>
      <p:sp>
        <p:nvSpPr>
          <p:cNvPr id="4" name="Slide Number Placeholder 3"/>
          <p:cNvSpPr>
            <a:spLocks noGrp="1"/>
          </p:cNvSpPr>
          <p:nvPr>
            <p:ph type="sldNum" sz="quarter" idx="5"/>
          </p:nvPr>
        </p:nvSpPr>
        <p:spPr/>
        <p:txBody>
          <a:bodyPr/>
          <a:lstStyle/>
          <a:p>
            <a:pPr>
              <a:defRPr/>
            </a:pPr>
            <a:fld id="{A6001116-EA8E-44B5-AAF4-E5C598139A6B}" type="slidenum">
              <a:rPr lang="en-US" smtClean="0"/>
              <a:pPr>
                <a:defRPr/>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ocw.mit.edu/</a:t>
            </a:r>
          </a:p>
          <a:p>
            <a:r>
              <a:rPr lang="en-ZA" dirty="0" smtClean="0"/>
              <a:t>“In 1999, MIT Faculty considered how to use the Internet in pursuit of MIT's mission—to advance knowledge and educate students—and in 2000 proposed OCW. MIT published the first proof-of-concept site in 2002, containing 50 courses. By November 2007, MIT completed the initial publication of virtually the entire curriculum, over 1,800 courses in 33 academic disciplines. Going forward, the OCW team is updating existing courses and adding new content and services to the site.” (http://ocw.mit.edu/about/our-history/ )</a:t>
            </a:r>
          </a:p>
          <a:p>
            <a:r>
              <a:rPr lang="en-ZA" dirty="0" smtClean="0"/>
              <a:t>Today: 2100 courses, leads the</a:t>
            </a:r>
            <a:r>
              <a:rPr lang="en-ZA" baseline="0" dirty="0" smtClean="0"/>
              <a:t> OCW Consortium</a:t>
            </a:r>
            <a:endParaRPr lang="en-ZA" dirty="0" smtClean="0"/>
          </a:p>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11</a:t>
            </a:fld>
            <a:endParaRPr lang="en-ZA"/>
          </a:p>
        </p:txBody>
      </p:sp>
    </p:spTree>
    <p:extLst>
      <p:ext uri="{BB962C8B-B14F-4D97-AF65-F5344CB8AC3E}">
        <p14:creationId xmlns:p14="http://schemas.microsoft.com/office/powerpoint/2010/main" xmlns="" val="448851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http://www.ocwconsortium.org/</a:t>
            </a:r>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12</a:t>
            </a:fld>
            <a:endParaRPr lang="en-ZA"/>
          </a:p>
        </p:txBody>
      </p:sp>
    </p:spTree>
    <p:extLst>
      <p:ext uri="{BB962C8B-B14F-4D97-AF65-F5344CB8AC3E}">
        <p14:creationId xmlns:p14="http://schemas.microsoft.com/office/powerpoint/2010/main" xmlns="" val="1735430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Serendipity, unlike other traditional OCW search engines, allows users to:</a:t>
            </a:r>
            <a:endParaRPr lang="en-ZA" dirty="0" smtClean="0">
              <a:effectLst/>
            </a:endParaRPr>
          </a:p>
          <a:p>
            <a:pPr lvl="0"/>
            <a:r>
              <a:rPr lang="en-ZA" sz="1200" kern="1200" dirty="0" smtClean="0">
                <a:solidFill>
                  <a:schemeClr val="tx1"/>
                </a:solidFill>
                <a:effectLst/>
                <a:latin typeface="+mn-lt"/>
                <a:ea typeface="+mn-ea"/>
                <a:cs typeface="+mn-cs"/>
              </a:rPr>
              <a:t>·        </a:t>
            </a:r>
            <a:r>
              <a:rPr lang="en-ZA" sz="1200" b="1" kern="1200" dirty="0" smtClean="0">
                <a:solidFill>
                  <a:schemeClr val="tx1"/>
                </a:solidFill>
                <a:effectLst/>
                <a:latin typeface="+mn-lt"/>
                <a:ea typeface="+mn-ea"/>
                <a:cs typeface="+mn-cs"/>
              </a:rPr>
              <a:t>Explore OCW in an integrated and incremental manner</a:t>
            </a:r>
            <a:r>
              <a:rPr lang="en-ZA" sz="1200" kern="1200" dirty="0" smtClean="0">
                <a:solidFill>
                  <a:schemeClr val="tx1"/>
                </a:solidFill>
                <a:effectLst/>
                <a:latin typeface="+mn-lt"/>
                <a:ea typeface="+mn-ea"/>
                <a:cs typeface="+mn-cs"/>
              </a:rPr>
              <a:t>, from any of the repositories of institutions that publish </a:t>
            </a:r>
            <a:r>
              <a:rPr lang="en-ZA" sz="1200" kern="1200" dirty="0" err="1" smtClean="0">
                <a:solidFill>
                  <a:schemeClr val="tx1"/>
                </a:solidFill>
                <a:effectLst/>
                <a:latin typeface="+mn-lt"/>
                <a:ea typeface="+mn-ea"/>
                <a:cs typeface="+mn-cs"/>
              </a:rPr>
              <a:t>OpenCourseWare</a:t>
            </a:r>
            <a:r>
              <a:rPr lang="en-ZA" sz="1200" kern="1200" dirty="0" smtClean="0">
                <a:solidFill>
                  <a:schemeClr val="tx1"/>
                </a:solidFill>
                <a:effectLst/>
                <a:latin typeface="+mn-lt"/>
                <a:ea typeface="+mn-ea"/>
                <a:cs typeface="+mn-cs"/>
              </a:rPr>
              <a:t>.</a:t>
            </a:r>
            <a:endParaRPr lang="en-ZA" dirty="0" smtClean="0">
              <a:effectLst/>
            </a:endParaRPr>
          </a:p>
          <a:p>
            <a:pPr lvl="0"/>
            <a:r>
              <a:rPr lang="en-ZA" sz="1200" kern="1200" dirty="0" smtClean="0">
                <a:solidFill>
                  <a:schemeClr val="tx1"/>
                </a:solidFill>
                <a:effectLst/>
                <a:latin typeface="+mn-lt"/>
                <a:ea typeface="+mn-ea"/>
                <a:cs typeface="+mn-cs"/>
              </a:rPr>
              <a:t>·        Have </a:t>
            </a:r>
            <a:r>
              <a:rPr lang="en-ZA" sz="1200" b="1" kern="1200" dirty="0" smtClean="0">
                <a:solidFill>
                  <a:schemeClr val="tx1"/>
                </a:solidFill>
                <a:effectLst/>
                <a:latin typeface="+mn-lt"/>
                <a:ea typeface="+mn-ea"/>
                <a:cs typeface="+mn-cs"/>
              </a:rPr>
              <a:t>guided navigation</a:t>
            </a:r>
            <a:r>
              <a:rPr lang="en-ZA" sz="1200" kern="1200" dirty="0" smtClean="0">
                <a:solidFill>
                  <a:schemeClr val="tx1"/>
                </a:solidFill>
                <a:effectLst/>
                <a:latin typeface="+mn-lt"/>
                <a:ea typeface="+mn-ea"/>
                <a:cs typeface="+mn-cs"/>
              </a:rPr>
              <a:t>, starting with a basic keyword and going through several filters to refine the desired search (faceted search).</a:t>
            </a:r>
            <a:endParaRPr lang="en-ZA" dirty="0" smtClean="0">
              <a:effectLst/>
            </a:endParaRPr>
          </a:p>
          <a:p>
            <a:pPr lvl="0"/>
            <a:r>
              <a:rPr lang="en-ZA" sz="1200" kern="1200" dirty="0" smtClean="0">
                <a:solidFill>
                  <a:schemeClr val="tx1"/>
                </a:solidFill>
                <a:effectLst/>
                <a:latin typeface="+mn-lt"/>
                <a:ea typeface="+mn-ea"/>
                <a:cs typeface="+mn-cs"/>
              </a:rPr>
              <a:t>·        Get </a:t>
            </a:r>
            <a:r>
              <a:rPr lang="en-ZA" sz="1200" b="1" kern="1200" dirty="0" smtClean="0">
                <a:solidFill>
                  <a:schemeClr val="tx1"/>
                </a:solidFill>
                <a:effectLst/>
                <a:latin typeface="+mn-lt"/>
                <a:ea typeface="+mn-ea"/>
                <a:cs typeface="+mn-cs"/>
              </a:rPr>
              <a:t>more accurate and complete results</a:t>
            </a:r>
            <a:r>
              <a:rPr lang="en-ZA" sz="1200" kern="1200" dirty="0" smtClean="0">
                <a:solidFill>
                  <a:schemeClr val="tx1"/>
                </a:solidFill>
                <a:effectLst/>
                <a:latin typeface="+mn-lt"/>
                <a:ea typeface="+mn-ea"/>
                <a:cs typeface="+mn-cs"/>
              </a:rPr>
              <a:t>, since it locates OCWs using different </a:t>
            </a:r>
            <a:r>
              <a:rPr lang="en-ZA" sz="1200" kern="1200" dirty="0" err="1" smtClean="0">
                <a:solidFill>
                  <a:schemeClr val="tx1"/>
                </a:solidFill>
                <a:effectLst/>
                <a:latin typeface="+mn-lt"/>
                <a:ea typeface="+mn-ea"/>
                <a:cs typeface="+mn-cs"/>
              </a:rPr>
              <a:t>metadatas</a:t>
            </a:r>
            <a:r>
              <a:rPr lang="en-ZA" sz="1200" kern="1200" dirty="0" smtClean="0">
                <a:solidFill>
                  <a:schemeClr val="tx1"/>
                </a:solidFill>
                <a:effectLst/>
                <a:latin typeface="+mn-lt"/>
                <a:ea typeface="+mn-ea"/>
                <a:cs typeface="+mn-cs"/>
              </a:rPr>
              <a:t> and data elements, providing the user with visible options that help clarify and refine the queries. </a:t>
            </a:r>
            <a:endParaRPr lang="en-ZA" dirty="0" smtClean="0">
              <a:effectLst/>
            </a:endParaRPr>
          </a:p>
          <a:p>
            <a:pPr lvl="0"/>
            <a:r>
              <a:rPr lang="en-ZA" sz="1200" kern="1200" dirty="0" smtClean="0">
                <a:solidFill>
                  <a:schemeClr val="tx1"/>
                </a:solidFill>
                <a:effectLst/>
                <a:latin typeface="+mn-lt"/>
                <a:ea typeface="+mn-ea"/>
                <a:cs typeface="+mn-cs"/>
              </a:rPr>
              <a:t>·        </a:t>
            </a:r>
            <a:r>
              <a:rPr lang="en-ZA" sz="1200" b="1" kern="1200" dirty="0" smtClean="0">
                <a:solidFill>
                  <a:schemeClr val="tx1"/>
                </a:solidFill>
                <a:effectLst/>
                <a:latin typeface="+mn-lt"/>
                <a:ea typeface="+mn-ea"/>
                <a:cs typeface="+mn-cs"/>
              </a:rPr>
              <a:t>Access the full description of the courses</a:t>
            </a:r>
            <a:r>
              <a:rPr lang="en-ZA" sz="1200" kern="1200" dirty="0" smtClean="0">
                <a:solidFill>
                  <a:schemeClr val="tx1"/>
                </a:solidFill>
                <a:effectLst/>
                <a:latin typeface="+mn-lt"/>
                <a:ea typeface="+mn-ea"/>
                <a:cs typeface="+mn-cs"/>
              </a:rPr>
              <a:t> as published by the home institution, along with complimentary information such as language, license, author, country, geographic location of the institution and other semantically related information available via the Web.</a:t>
            </a:r>
            <a:endParaRPr lang="en-ZA" dirty="0" smtClean="0">
              <a:effectLst/>
            </a:endParaRPr>
          </a:p>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13</a:t>
            </a:fld>
            <a:endParaRPr lang="en-ZA"/>
          </a:p>
        </p:txBody>
      </p:sp>
    </p:spTree>
    <p:extLst>
      <p:ext uri="{BB962C8B-B14F-4D97-AF65-F5344CB8AC3E}">
        <p14:creationId xmlns:p14="http://schemas.microsoft.com/office/powerpoint/2010/main" xmlns="" val="2875496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14</a:t>
            </a:fld>
            <a:endParaRPr lang="en-ZA"/>
          </a:p>
        </p:txBody>
      </p:sp>
    </p:spTree>
    <p:extLst>
      <p:ext uri="{BB962C8B-B14F-4D97-AF65-F5344CB8AC3E}">
        <p14:creationId xmlns:p14="http://schemas.microsoft.com/office/powerpoint/2010/main" xmlns="" val="179074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D15296A-8134-4DEC-9CA0-54B2217B2B23}" type="slidenum">
              <a:rPr lang="en-ZA" smtClean="0"/>
              <a:pPr/>
              <a:t>15</a:t>
            </a:fld>
            <a:endParaRPr lang="en-ZA"/>
          </a:p>
        </p:txBody>
      </p:sp>
    </p:spTree>
    <p:extLst>
      <p:ext uri="{BB962C8B-B14F-4D97-AF65-F5344CB8AC3E}">
        <p14:creationId xmlns:p14="http://schemas.microsoft.com/office/powerpoint/2010/main" xmlns="" val="3180727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2297312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3094859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3513922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3639112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336626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1185059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446291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3368755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252005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2282575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1BC0EE-E0A8-4AEA-9AF9-242B8F5BF3AA}" type="datetimeFigureOut">
              <a:rPr lang="en-ZA" smtClean="0"/>
              <a:pPr/>
              <a:t>2012/10/29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2010125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1BC0EE-E0A8-4AEA-9AF9-242B8F5BF3AA}" type="datetimeFigureOut">
              <a:rPr lang="en-ZA" smtClean="0"/>
              <a:pPr/>
              <a:t>2012/10/29</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0176BE-3B6D-4597-9F7A-39871B6194F6}" type="slidenum">
              <a:rPr lang="en-ZA" smtClean="0"/>
              <a:pPr/>
              <a:t>‹#›</a:t>
            </a:fld>
            <a:endParaRPr lang="en-ZA"/>
          </a:p>
        </p:txBody>
      </p:sp>
    </p:spTree>
    <p:extLst>
      <p:ext uri="{BB962C8B-B14F-4D97-AF65-F5344CB8AC3E}">
        <p14:creationId xmlns:p14="http://schemas.microsoft.com/office/powerpoint/2010/main" xmlns="" val="2638741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hyperlink" Target="http://cnx.or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freecourseware.uwc.ac.za/freecoursewar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opencontent.uct.ac.za/" TargetMode="External"/><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www.unisa.ac.za/default.asp?Cmd=ViewContent&amp;ContentID=27721" TargetMode="Externa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hyperlink" Target="http://www.oerafrica.org/"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jpeg"/></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3.xml.rels><?xml version="1.0" encoding="UTF-8" standalone="yes"?>
<Relationships xmlns="http://schemas.openxmlformats.org/package/2006/relationships"><Relationship Id="rId2" Type="http://schemas.openxmlformats.org/officeDocument/2006/relationships/hyperlink" Target="https://es.twitter.com/geometadata/status/238337592481951745"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www.lrmi.net/"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mailto:Cheryl.Hodgkinson-Williams@uct.ac.za" TargetMode="External"/><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hyperlink" Target="http://blogs.uct.ac.za/blog/oer-uct" TargetMode="External"/><Relationship Id="rId5" Type="http://schemas.openxmlformats.org/officeDocument/2006/relationships/hyperlink" Target="http://opencontent.uct.ac.za/" TargetMode="External"/><Relationship Id="rId4" Type="http://schemas.openxmlformats.org/officeDocument/2006/relationships/hyperlink" Target="mailto:Stephen.Marquard@uct.ac.za"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a:r>
              <a:rPr lang="en-ZA" dirty="0" smtClean="0"/>
              <a:t>Review of</a:t>
            </a:r>
            <a:br>
              <a:rPr lang="en-ZA" dirty="0" smtClean="0"/>
            </a:br>
            <a:r>
              <a:rPr lang="en-ZA" dirty="0" smtClean="0"/>
              <a:t>Open Educational Resources</a:t>
            </a:r>
            <a:endParaRPr lang="en-ZA" dirty="0"/>
          </a:p>
        </p:txBody>
      </p:sp>
      <p:sp>
        <p:nvSpPr>
          <p:cNvPr id="3" name="Subtitle 2"/>
          <p:cNvSpPr>
            <a:spLocks noGrp="1"/>
          </p:cNvSpPr>
          <p:nvPr>
            <p:ph type="subTitle" idx="1"/>
          </p:nvPr>
        </p:nvSpPr>
        <p:spPr>
          <a:xfrm>
            <a:off x="1907704" y="3861048"/>
            <a:ext cx="6400800" cy="1752600"/>
          </a:xfrm>
        </p:spPr>
        <p:txBody>
          <a:bodyPr>
            <a:noAutofit/>
          </a:bodyPr>
          <a:lstStyle/>
          <a:p>
            <a:pPr algn="r"/>
            <a:r>
              <a:rPr lang="en-ZA" sz="2400" dirty="0" smtClean="0"/>
              <a:t>Cheryl </a:t>
            </a:r>
            <a:r>
              <a:rPr lang="en-ZA" sz="2400" dirty="0" err="1" smtClean="0"/>
              <a:t>Hodgkinson</a:t>
            </a:r>
            <a:r>
              <a:rPr lang="en-ZA" sz="2400" dirty="0" smtClean="0"/>
              <a:t>-Williams &amp; Stephen </a:t>
            </a:r>
            <a:r>
              <a:rPr lang="en-ZA" sz="2400" dirty="0" err="1" smtClean="0"/>
              <a:t>Marquard</a:t>
            </a:r>
            <a:endParaRPr lang="en-ZA" sz="2400" dirty="0" smtClean="0"/>
          </a:p>
          <a:p>
            <a:pPr algn="r"/>
            <a:r>
              <a:rPr lang="en-ZA" sz="2400" b="1" dirty="0" smtClean="0"/>
              <a:t>ASAUDIT Meeting</a:t>
            </a:r>
          </a:p>
          <a:p>
            <a:pPr algn="r"/>
            <a:r>
              <a:rPr lang="en-ZA" sz="2400" dirty="0" smtClean="0"/>
              <a:t>16 October 2012</a:t>
            </a:r>
          </a:p>
          <a:p>
            <a:pPr algn="r"/>
            <a:r>
              <a:rPr lang="en-ZA" sz="2400" dirty="0" smtClean="0"/>
              <a:t>University of Stellenbosch</a:t>
            </a:r>
            <a:endParaRPr lang="en-ZA" sz="2400" b="1" dirty="0"/>
          </a:p>
        </p:txBody>
      </p:sp>
      <p:pic>
        <p:nvPicPr>
          <p:cNvPr id="4" name="Content Placeholder 5"/>
          <p:cNvPicPr>
            <a:picLocks noChangeAspect="1" noChangeArrowheads="1"/>
          </p:cNvPicPr>
          <p:nvPr/>
        </p:nvPicPr>
        <p:blipFill>
          <a:blip r:embed="rId2" cstate="print"/>
          <a:srcRect/>
          <a:stretch>
            <a:fillRect/>
          </a:stretch>
        </p:blipFill>
        <p:spPr bwMode="auto">
          <a:xfrm>
            <a:off x="2525436" y="548680"/>
            <a:ext cx="3054676" cy="2128110"/>
          </a:xfrm>
          <a:prstGeom prst="rect">
            <a:avLst/>
          </a:prstGeom>
          <a:noFill/>
          <a:ln w="9525">
            <a:noFill/>
            <a:miter lim="800000"/>
            <a:headEnd/>
            <a:tailEnd/>
          </a:ln>
        </p:spPr>
      </p:pic>
    </p:spTree>
    <p:extLst>
      <p:ext uri="{BB962C8B-B14F-4D97-AF65-F5344CB8AC3E}">
        <p14:creationId xmlns:p14="http://schemas.microsoft.com/office/powerpoint/2010/main" xmlns="" val="3830239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pPr algn="r" eaLnBrk="1" hangingPunct="1"/>
            <a:r>
              <a:rPr lang="en-ZA" sz="4000" dirty="0" smtClean="0"/>
              <a:t>Example of OER development</a:t>
            </a:r>
          </a:p>
        </p:txBody>
      </p:sp>
      <p:pic>
        <p:nvPicPr>
          <p:cNvPr id="6" name="Picture 4" descr="1"/>
          <p:cNvPicPr>
            <a:picLocks noChangeAspect="1" noChangeArrowheads="1"/>
          </p:cNvPicPr>
          <p:nvPr/>
        </p:nvPicPr>
        <p:blipFill>
          <a:blip r:embed="rId3" cstate="print"/>
          <a:srcRect l="12821" r="12820"/>
          <a:stretch>
            <a:fillRect/>
          </a:stretch>
        </p:blipFill>
        <p:spPr bwMode="auto">
          <a:xfrm>
            <a:off x="214282" y="481006"/>
            <a:ext cx="1473411" cy="148695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7" name="Picture 4" descr="2"/>
          <p:cNvPicPr>
            <a:picLocks noChangeAspect="1" noChangeArrowheads="1"/>
          </p:cNvPicPr>
          <p:nvPr/>
        </p:nvPicPr>
        <p:blipFill>
          <a:blip r:embed="rId4" cstate="print"/>
          <a:srcRect/>
          <a:stretch>
            <a:fillRect/>
          </a:stretch>
        </p:blipFill>
        <p:spPr bwMode="auto">
          <a:xfrm>
            <a:off x="1835696" y="1412776"/>
            <a:ext cx="1524208" cy="1435014"/>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8" name="Picture 4" descr="3"/>
          <p:cNvPicPr>
            <a:picLocks noChangeAspect="1" noChangeArrowheads="1"/>
          </p:cNvPicPr>
          <p:nvPr/>
        </p:nvPicPr>
        <p:blipFill>
          <a:blip r:embed="rId5" cstate="print"/>
          <a:srcRect/>
          <a:stretch>
            <a:fillRect/>
          </a:stretch>
        </p:blipFill>
        <p:spPr bwMode="auto">
          <a:xfrm>
            <a:off x="3491880" y="2163717"/>
            <a:ext cx="1376303" cy="132098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9" name="Picture 5" descr="4"/>
          <p:cNvPicPr>
            <a:picLocks noChangeAspect="1" noChangeArrowheads="1"/>
          </p:cNvPicPr>
          <p:nvPr/>
        </p:nvPicPr>
        <p:blipFill>
          <a:blip r:embed="rId6" cstate="print"/>
          <a:srcRect/>
          <a:stretch>
            <a:fillRect/>
          </a:stretch>
        </p:blipFill>
        <p:spPr bwMode="auto">
          <a:xfrm>
            <a:off x="5004048" y="2780928"/>
            <a:ext cx="1575015" cy="1180979"/>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 name="Rounded Rectangular Callout 10"/>
          <p:cNvSpPr/>
          <p:nvPr/>
        </p:nvSpPr>
        <p:spPr>
          <a:xfrm>
            <a:off x="251520" y="2204864"/>
            <a:ext cx="1312576" cy="1117753"/>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ZA" sz="1400" b="1" dirty="0">
                <a:solidFill>
                  <a:schemeClr val="tx1"/>
                </a:solidFill>
              </a:rPr>
              <a:t>Original diagram in a PhD thesis …</a:t>
            </a:r>
          </a:p>
        </p:txBody>
      </p:sp>
      <p:sp>
        <p:nvSpPr>
          <p:cNvPr id="12" name="Rounded Rectangular Callout 11"/>
          <p:cNvSpPr/>
          <p:nvPr/>
        </p:nvSpPr>
        <p:spPr>
          <a:xfrm>
            <a:off x="1835696" y="3073730"/>
            <a:ext cx="1440160" cy="1219366"/>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400" b="1" dirty="0" smtClean="0">
                <a:solidFill>
                  <a:schemeClr val="tx1"/>
                </a:solidFill>
              </a:rPr>
              <a:t>Improved and adapted </a:t>
            </a:r>
            <a:r>
              <a:rPr lang="en-GB" sz="1400" b="1" dirty="0">
                <a:solidFill>
                  <a:schemeClr val="tx1"/>
                </a:solidFill>
              </a:rPr>
              <a:t>for the Portuguese context …</a:t>
            </a:r>
          </a:p>
        </p:txBody>
      </p:sp>
      <p:sp>
        <p:nvSpPr>
          <p:cNvPr id="13" name="Rounded Rectangular Callout 12"/>
          <p:cNvSpPr/>
          <p:nvPr/>
        </p:nvSpPr>
        <p:spPr>
          <a:xfrm>
            <a:off x="3491880" y="3717032"/>
            <a:ext cx="1361246" cy="1066945"/>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400" b="1" dirty="0">
                <a:solidFill>
                  <a:schemeClr val="tx1"/>
                </a:solidFill>
              </a:rPr>
              <a:t>Translated into Greek …</a:t>
            </a:r>
          </a:p>
        </p:txBody>
      </p:sp>
      <p:sp>
        <p:nvSpPr>
          <p:cNvPr id="16" name="Rounded Rectangular Callout 15"/>
          <p:cNvSpPr/>
          <p:nvPr/>
        </p:nvSpPr>
        <p:spPr>
          <a:xfrm>
            <a:off x="5076056" y="4149080"/>
            <a:ext cx="1368152" cy="1066945"/>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400" b="1" dirty="0" smtClean="0">
                <a:solidFill>
                  <a:schemeClr val="tx1"/>
                </a:solidFill>
              </a:rPr>
              <a:t>Adapted and translated to Spanish …</a:t>
            </a:r>
            <a:endParaRPr lang="en-GB" sz="1400" b="1" dirty="0">
              <a:solidFill>
                <a:schemeClr val="tx1"/>
              </a:solidFill>
            </a:endParaRPr>
          </a:p>
        </p:txBody>
      </p:sp>
      <p:pic>
        <p:nvPicPr>
          <p:cNvPr id="2" name="Picture 2"/>
          <p:cNvPicPr>
            <a:picLocks noChangeAspect="1" noChangeArrowheads="1"/>
          </p:cNvPicPr>
          <p:nvPr/>
        </p:nvPicPr>
        <p:blipFill>
          <a:blip r:embed="rId7" cstate="print"/>
          <a:srcRect/>
          <a:stretch>
            <a:fillRect/>
          </a:stretch>
        </p:blipFill>
        <p:spPr bwMode="auto">
          <a:xfrm>
            <a:off x="6660232" y="3068960"/>
            <a:ext cx="2176974" cy="1944216"/>
          </a:xfrm>
          <a:prstGeom prst="rect">
            <a:avLst/>
          </a:prstGeom>
          <a:noFill/>
          <a:ln w="9525">
            <a:noFill/>
            <a:miter lim="800000"/>
            <a:headEnd/>
            <a:tailEnd/>
          </a:ln>
        </p:spPr>
      </p:pic>
      <p:sp>
        <p:nvSpPr>
          <p:cNvPr id="17" name="Rounded Rectangular Callout 16"/>
          <p:cNvSpPr/>
          <p:nvPr/>
        </p:nvSpPr>
        <p:spPr>
          <a:xfrm>
            <a:off x="7020272" y="5085184"/>
            <a:ext cx="1512168" cy="1066945"/>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400" b="1" dirty="0" smtClean="0">
                <a:solidFill>
                  <a:schemeClr val="tx1"/>
                </a:solidFill>
              </a:rPr>
              <a:t>Adapted at the University of Cape Town</a:t>
            </a:r>
            <a:endParaRPr lang="en-GB" sz="1400" b="1" dirty="0">
              <a:solidFill>
                <a:schemeClr val="tx1"/>
              </a:solidFill>
            </a:endParaRPr>
          </a:p>
        </p:txBody>
      </p:sp>
    </p:spTree>
    <p:extLst>
      <p:ext uri="{BB962C8B-B14F-4D97-AF65-F5344CB8AC3E}">
        <p14:creationId xmlns:p14="http://schemas.microsoft.com/office/powerpoint/2010/main" xmlns="" val="1223738424"/>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Early adopters internationally</a:t>
            </a:r>
            <a:br>
              <a:rPr lang="en-ZA" dirty="0" smtClean="0"/>
            </a:br>
            <a:r>
              <a:rPr lang="en-ZA" dirty="0" smtClean="0"/>
              <a:t>MIT</a:t>
            </a:r>
            <a:endParaRPr lang="en-ZA" dirty="0"/>
          </a:p>
        </p:txBody>
      </p:sp>
      <p:pic>
        <p:nvPicPr>
          <p:cNvPr id="4098"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4817" t="15534" r="16059" b="7863"/>
          <a:stretch/>
        </p:blipFill>
        <p:spPr bwMode="auto">
          <a:xfrm>
            <a:off x="467544" y="1510025"/>
            <a:ext cx="8280920" cy="51593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51532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OCW Consortium</a:t>
            </a:r>
            <a:endParaRPr lang="en-ZA" dirty="0"/>
          </a:p>
        </p:txBody>
      </p:sp>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3392" t="14859" r="14871" b="4245"/>
          <a:stretch/>
        </p:blipFill>
        <p:spPr bwMode="auto">
          <a:xfrm>
            <a:off x="467545" y="1268761"/>
            <a:ext cx="8177419" cy="5184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93164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OCWC – In development</a:t>
            </a:r>
            <a:endParaRPr lang="en-ZA" dirty="0"/>
          </a:p>
        </p:txBody>
      </p:sp>
      <p:pic>
        <p:nvPicPr>
          <p:cNvPr id="10242"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9492" t="28066" r="21102" b="6250"/>
          <a:stretch/>
        </p:blipFill>
        <p:spPr bwMode="auto">
          <a:xfrm>
            <a:off x="755576" y="1484784"/>
            <a:ext cx="7729268" cy="48049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328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Early adopters internationally</a:t>
            </a:r>
            <a:br>
              <a:rPr lang="en-ZA" dirty="0" smtClean="0"/>
            </a:br>
            <a:r>
              <a:rPr lang="en-ZA" dirty="0" smtClean="0"/>
              <a:t>Connexions (Rice University)</a:t>
            </a:r>
            <a:endParaRPr lang="en-ZA" dirty="0"/>
          </a:p>
        </p:txBody>
      </p:sp>
      <p:pic>
        <p:nvPicPr>
          <p:cNvPr id="5122"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297" t="15962" r="2475" b="4423"/>
          <a:stretch/>
        </p:blipFill>
        <p:spPr bwMode="auto">
          <a:xfrm>
            <a:off x="168812" y="1556792"/>
            <a:ext cx="8867684" cy="41249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2483768" y="6237312"/>
            <a:ext cx="4392488" cy="646331"/>
          </a:xfrm>
          <a:prstGeom prst="rect">
            <a:avLst/>
          </a:prstGeom>
          <a:noFill/>
        </p:spPr>
        <p:txBody>
          <a:bodyPr wrap="square" rtlCol="0">
            <a:spAutoFit/>
          </a:bodyPr>
          <a:lstStyle/>
          <a:p>
            <a:pPr algn="ctr"/>
            <a:r>
              <a:rPr lang="en-ZA" dirty="0" smtClean="0">
                <a:hlinkClick r:id="rId4"/>
              </a:rPr>
              <a:t>http://cnx.org/</a:t>
            </a:r>
            <a:endParaRPr lang="en-ZA" dirty="0" smtClean="0"/>
          </a:p>
          <a:p>
            <a:pPr algn="ctr"/>
            <a:endParaRPr lang="en-ZA" dirty="0"/>
          </a:p>
        </p:txBody>
      </p:sp>
    </p:spTree>
    <p:extLst>
      <p:ext uri="{BB962C8B-B14F-4D97-AF65-F5344CB8AC3E}">
        <p14:creationId xmlns:p14="http://schemas.microsoft.com/office/powerpoint/2010/main" xmlns="" val="886309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Connexions Consortium</a:t>
            </a:r>
            <a:endParaRPr lang="en-ZA" dirty="0"/>
          </a:p>
        </p:txBody>
      </p:sp>
      <p:pic>
        <p:nvPicPr>
          <p:cNvPr id="7170"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0972" t="16919" r="19578" b="6065"/>
          <a:stretch/>
        </p:blipFill>
        <p:spPr bwMode="auto">
          <a:xfrm>
            <a:off x="1188480" y="1268760"/>
            <a:ext cx="6623880" cy="48245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60361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3" cstate="print"/>
          <a:srcRect/>
          <a:stretch>
            <a:fillRect/>
          </a:stretch>
        </p:blipFill>
        <p:spPr bwMode="auto">
          <a:xfrm>
            <a:off x="0" y="332664"/>
            <a:ext cx="9173056" cy="5400000"/>
          </a:xfrm>
          <a:prstGeom prst="rect">
            <a:avLst/>
          </a:prstGeom>
          <a:noFill/>
          <a:ln w="9525">
            <a:noFill/>
            <a:miter lim="800000"/>
            <a:headEnd/>
            <a:tailEnd/>
          </a:ln>
        </p:spPr>
      </p:pic>
    </p:spTree>
    <p:extLst>
      <p:ext uri="{BB962C8B-B14F-4D97-AF65-F5344CB8AC3E}">
        <p14:creationId xmlns:p14="http://schemas.microsoft.com/office/powerpoint/2010/main" xmlns="" val="27821641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International OER Portals</a:t>
            </a:r>
            <a:endParaRPr lang="en-ZA" dirty="0"/>
          </a:p>
        </p:txBody>
      </p:sp>
      <p:pic>
        <p:nvPicPr>
          <p:cNvPr id="9218"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3393" t="15566" r="14605" b="6250"/>
          <a:stretch/>
        </p:blipFill>
        <p:spPr bwMode="auto">
          <a:xfrm>
            <a:off x="577193" y="1364742"/>
            <a:ext cx="5032569" cy="30723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219" name="Picture 3"/>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t="15565" r="42707" b="6250"/>
          <a:stretch/>
        </p:blipFill>
        <p:spPr bwMode="auto">
          <a:xfrm>
            <a:off x="3635896" y="1743783"/>
            <a:ext cx="5143815" cy="39464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220" name="Picture 4"/>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l="13535" t="17040" r="14861" b="5365"/>
          <a:stretch/>
        </p:blipFill>
        <p:spPr bwMode="auto">
          <a:xfrm>
            <a:off x="1116299" y="3573016"/>
            <a:ext cx="5112568" cy="31148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437820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smtClean="0"/>
              <a:t>Why OER internationally?</a:t>
            </a:r>
            <a:endParaRPr lang="en-ZA" dirty="0"/>
          </a:p>
        </p:txBody>
      </p:sp>
      <p:sp>
        <p:nvSpPr>
          <p:cNvPr id="4" name="Content Placeholder 3"/>
          <p:cNvSpPr>
            <a:spLocks noGrp="1"/>
          </p:cNvSpPr>
          <p:nvPr>
            <p:ph idx="1"/>
          </p:nvPr>
        </p:nvSpPr>
        <p:spPr/>
        <p:txBody>
          <a:bodyPr/>
          <a:lstStyle/>
          <a:p>
            <a:r>
              <a:rPr lang="en-ZA" dirty="0" smtClean="0"/>
              <a:t>Increasing demand for education</a:t>
            </a:r>
          </a:p>
          <a:p>
            <a:r>
              <a:rPr lang="en-ZA" dirty="0" smtClean="0"/>
              <a:t>Increasing  cost of tuition</a:t>
            </a:r>
          </a:p>
          <a:p>
            <a:r>
              <a:rPr lang="en-ZA" dirty="0" smtClean="0"/>
              <a:t>Increasing cost of textbooks</a:t>
            </a:r>
          </a:p>
          <a:p>
            <a:r>
              <a:rPr lang="en-ZA" dirty="0" smtClean="0"/>
              <a:t>Rapid change in course content</a:t>
            </a:r>
          </a:p>
          <a:p>
            <a:r>
              <a:rPr lang="en-ZA" dirty="0" smtClean="0"/>
              <a:t>Increasing competition for good students – marketing opportunity</a:t>
            </a:r>
          </a:p>
        </p:txBody>
      </p:sp>
    </p:spTree>
    <p:extLst>
      <p:ext uri="{BB962C8B-B14F-4D97-AF65-F5344CB8AC3E}">
        <p14:creationId xmlns:p14="http://schemas.microsoft.com/office/powerpoint/2010/main" xmlns="" val="4165077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Early adopters in South Africa:</a:t>
            </a:r>
            <a:br>
              <a:rPr lang="en-ZA" dirty="0" smtClean="0"/>
            </a:br>
            <a:r>
              <a:rPr lang="en-ZA" dirty="0" smtClean="0"/>
              <a:t>University of the Western Cape</a:t>
            </a:r>
            <a:endParaRPr lang="en-ZA" dirty="0"/>
          </a:p>
        </p:txBody>
      </p:sp>
      <p:sp>
        <p:nvSpPr>
          <p:cNvPr id="3" name="Content Placeholder 2"/>
          <p:cNvSpPr>
            <a:spLocks noGrp="1"/>
          </p:cNvSpPr>
          <p:nvPr>
            <p:ph idx="1"/>
          </p:nvPr>
        </p:nvSpPr>
        <p:spPr/>
        <p:txBody>
          <a:bodyPr/>
          <a:lstStyle/>
          <a:p>
            <a:endParaRPr lang="en-ZA"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18270" r="15234"/>
          <a:stretch/>
        </p:blipFill>
        <p:spPr bwMode="auto">
          <a:xfrm>
            <a:off x="251520" y="1616793"/>
            <a:ext cx="8656333" cy="46925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979712" y="6381328"/>
            <a:ext cx="4968552" cy="646331"/>
          </a:xfrm>
          <a:prstGeom prst="rect">
            <a:avLst/>
          </a:prstGeom>
          <a:noFill/>
        </p:spPr>
        <p:txBody>
          <a:bodyPr wrap="square" rtlCol="0">
            <a:spAutoFit/>
          </a:bodyPr>
          <a:lstStyle/>
          <a:p>
            <a:r>
              <a:rPr lang="en-ZA" dirty="0" smtClean="0">
                <a:hlinkClick r:id="rId4"/>
              </a:rPr>
              <a:t>http://freecourseware.uwc.ac.za/freecourseware</a:t>
            </a:r>
            <a:endParaRPr lang="en-ZA" dirty="0" smtClean="0"/>
          </a:p>
          <a:p>
            <a:endParaRPr lang="en-ZA" dirty="0"/>
          </a:p>
        </p:txBody>
      </p:sp>
      <p:sp>
        <p:nvSpPr>
          <p:cNvPr id="5" name="TextBox 4"/>
          <p:cNvSpPr txBox="1"/>
          <p:nvPr/>
        </p:nvSpPr>
        <p:spPr>
          <a:xfrm>
            <a:off x="7452320" y="5517232"/>
            <a:ext cx="1152128" cy="369332"/>
          </a:xfrm>
          <a:prstGeom prst="rect">
            <a:avLst/>
          </a:prstGeom>
          <a:noFill/>
          <a:ln>
            <a:solidFill>
              <a:srgbClr val="FF0000"/>
            </a:solidFill>
          </a:ln>
        </p:spPr>
        <p:txBody>
          <a:bodyPr wrap="square" rtlCol="0">
            <a:spAutoFit/>
          </a:bodyPr>
          <a:lstStyle/>
          <a:p>
            <a:pPr algn="ctr"/>
            <a:r>
              <a:rPr lang="en-ZA" dirty="0" smtClean="0">
                <a:solidFill>
                  <a:srgbClr val="FF0000"/>
                </a:solidFill>
              </a:rPr>
              <a:t>2005</a:t>
            </a:r>
            <a:endParaRPr lang="en-ZA" dirty="0">
              <a:solidFill>
                <a:srgbClr val="FF0000"/>
              </a:solidFill>
            </a:endParaRPr>
          </a:p>
        </p:txBody>
      </p:sp>
    </p:spTree>
    <p:extLst>
      <p:ext uri="{BB962C8B-B14F-4D97-AF65-F5344CB8AC3E}">
        <p14:creationId xmlns:p14="http://schemas.microsoft.com/office/powerpoint/2010/main" xmlns="" val="3730802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Brief</a:t>
            </a:r>
            <a:endParaRPr lang="en-ZA" dirty="0"/>
          </a:p>
        </p:txBody>
      </p:sp>
      <p:sp>
        <p:nvSpPr>
          <p:cNvPr id="3" name="Content Placeholder 2"/>
          <p:cNvSpPr>
            <a:spLocks noGrp="1"/>
          </p:cNvSpPr>
          <p:nvPr>
            <p:ph idx="1"/>
          </p:nvPr>
        </p:nvSpPr>
        <p:spPr/>
        <p:txBody>
          <a:bodyPr/>
          <a:lstStyle/>
          <a:p>
            <a:r>
              <a:rPr lang="en-ZA" dirty="0" smtClean="0"/>
              <a:t>Cheryl approached by Dale Peters to provide:</a:t>
            </a:r>
          </a:p>
          <a:p>
            <a:pPr lvl="1"/>
            <a:r>
              <a:rPr lang="en-ZA" dirty="0" smtClean="0"/>
              <a:t>an overview of OER in general and</a:t>
            </a:r>
          </a:p>
          <a:p>
            <a:pPr lvl="1"/>
            <a:r>
              <a:rPr lang="en-ZA" dirty="0" smtClean="0"/>
              <a:t>OER in South Africa</a:t>
            </a:r>
            <a:endParaRPr lang="en-ZA" dirty="0"/>
          </a:p>
        </p:txBody>
      </p:sp>
    </p:spTree>
    <p:extLst>
      <p:ext uri="{BB962C8B-B14F-4D97-AF65-F5344CB8AC3E}">
        <p14:creationId xmlns:p14="http://schemas.microsoft.com/office/powerpoint/2010/main" xmlns="" val="16782225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Early adopters in South Africa:</a:t>
            </a:r>
            <a:br>
              <a:rPr lang="en-ZA" dirty="0" smtClean="0"/>
            </a:br>
            <a:r>
              <a:rPr lang="en-ZA" dirty="0" smtClean="0"/>
              <a:t>University of Cape Town</a:t>
            </a:r>
            <a:endParaRPr lang="en-ZA"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9354" t="16346" r="20748" b="5451"/>
          <a:stretch/>
        </p:blipFill>
        <p:spPr bwMode="auto">
          <a:xfrm>
            <a:off x="1187624" y="1477110"/>
            <a:ext cx="6633421" cy="4869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2555776" y="6346210"/>
            <a:ext cx="4320480" cy="646331"/>
          </a:xfrm>
          <a:prstGeom prst="rect">
            <a:avLst/>
          </a:prstGeom>
          <a:noFill/>
        </p:spPr>
        <p:txBody>
          <a:bodyPr wrap="square" rtlCol="0">
            <a:spAutoFit/>
          </a:bodyPr>
          <a:lstStyle/>
          <a:p>
            <a:pPr algn="ctr"/>
            <a:r>
              <a:rPr lang="en-ZA" dirty="0" smtClean="0">
                <a:hlinkClick r:id="rId3"/>
              </a:rPr>
              <a:t>http://opencontent.uct.ac.za/</a:t>
            </a:r>
            <a:endParaRPr lang="en-ZA" dirty="0" smtClean="0"/>
          </a:p>
          <a:p>
            <a:pPr algn="ctr"/>
            <a:endParaRPr lang="en-ZA" dirty="0"/>
          </a:p>
        </p:txBody>
      </p:sp>
      <p:sp>
        <p:nvSpPr>
          <p:cNvPr id="7" name="TextBox 6"/>
          <p:cNvSpPr txBox="1"/>
          <p:nvPr/>
        </p:nvSpPr>
        <p:spPr>
          <a:xfrm>
            <a:off x="7452320" y="5517232"/>
            <a:ext cx="1152128" cy="369332"/>
          </a:xfrm>
          <a:prstGeom prst="rect">
            <a:avLst/>
          </a:prstGeom>
          <a:noFill/>
          <a:ln>
            <a:solidFill>
              <a:srgbClr val="FF0000"/>
            </a:solidFill>
          </a:ln>
        </p:spPr>
        <p:txBody>
          <a:bodyPr wrap="square" rtlCol="0">
            <a:spAutoFit/>
          </a:bodyPr>
          <a:lstStyle/>
          <a:p>
            <a:pPr algn="ctr"/>
            <a:r>
              <a:rPr lang="en-ZA" dirty="0" smtClean="0">
                <a:solidFill>
                  <a:srgbClr val="FF0000"/>
                </a:solidFill>
              </a:rPr>
              <a:t>Feb 2010</a:t>
            </a:r>
            <a:endParaRPr lang="en-ZA" dirty="0">
              <a:solidFill>
                <a:srgbClr val="FF0000"/>
              </a:solidFill>
            </a:endParaRPr>
          </a:p>
        </p:txBody>
      </p:sp>
    </p:spTree>
    <p:extLst>
      <p:ext uri="{BB962C8B-B14F-4D97-AF65-F5344CB8AC3E}">
        <p14:creationId xmlns:p14="http://schemas.microsoft.com/office/powerpoint/2010/main" xmlns="" val="3269124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Adopters in South Africa:</a:t>
            </a:r>
            <a:br>
              <a:rPr lang="en-ZA" dirty="0" smtClean="0"/>
            </a:br>
            <a:r>
              <a:rPr lang="en-ZA" dirty="0" smtClean="0"/>
              <a:t>UNISA</a:t>
            </a:r>
            <a:endParaRPr lang="en-ZA" dirty="0"/>
          </a:p>
        </p:txBody>
      </p:sp>
      <p:sp>
        <p:nvSpPr>
          <p:cNvPr id="3" name="Content Placeholder 2"/>
          <p:cNvSpPr>
            <a:spLocks noGrp="1"/>
          </p:cNvSpPr>
          <p:nvPr>
            <p:ph idx="1"/>
          </p:nvPr>
        </p:nvSpPr>
        <p:spPr/>
        <p:txBody>
          <a:bodyPr/>
          <a:lstStyle/>
          <a:p>
            <a:endParaRPr lang="en-ZA" dirty="0"/>
          </a:p>
        </p:txBody>
      </p:sp>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1569" t="14616" r="12531" b="9142"/>
          <a:stretch/>
        </p:blipFill>
        <p:spPr bwMode="auto">
          <a:xfrm>
            <a:off x="395537" y="1556792"/>
            <a:ext cx="8287602" cy="4680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395537" y="6453336"/>
            <a:ext cx="8287602" cy="646331"/>
          </a:xfrm>
          <a:prstGeom prst="rect">
            <a:avLst/>
          </a:prstGeom>
          <a:noFill/>
        </p:spPr>
        <p:txBody>
          <a:bodyPr wrap="square" rtlCol="0">
            <a:spAutoFit/>
          </a:bodyPr>
          <a:lstStyle/>
          <a:p>
            <a:pPr algn="ctr"/>
            <a:r>
              <a:rPr lang="en-ZA" dirty="0" smtClean="0">
                <a:hlinkClick r:id="rId3"/>
              </a:rPr>
              <a:t>http://www.unisa.ac.za/default.asp?Cmd=ViewContent&amp;ContentID=27721</a:t>
            </a:r>
            <a:endParaRPr lang="en-ZA" dirty="0" smtClean="0"/>
          </a:p>
          <a:p>
            <a:endParaRPr lang="en-ZA" dirty="0"/>
          </a:p>
        </p:txBody>
      </p:sp>
      <p:sp>
        <p:nvSpPr>
          <p:cNvPr id="6" name="TextBox 5"/>
          <p:cNvSpPr txBox="1"/>
          <p:nvPr/>
        </p:nvSpPr>
        <p:spPr>
          <a:xfrm>
            <a:off x="7452320" y="6084004"/>
            <a:ext cx="1152128" cy="369332"/>
          </a:xfrm>
          <a:prstGeom prst="rect">
            <a:avLst/>
          </a:prstGeom>
          <a:noFill/>
          <a:ln>
            <a:solidFill>
              <a:srgbClr val="FF0000"/>
            </a:solidFill>
          </a:ln>
        </p:spPr>
        <p:txBody>
          <a:bodyPr wrap="square" rtlCol="0">
            <a:spAutoFit/>
          </a:bodyPr>
          <a:lstStyle/>
          <a:p>
            <a:pPr algn="ctr"/>
            <a:r>
              <a:rPr lang="en-ZA" dirty="0" smtClean="0">
                <a:solidFill>
                  <a:srgbClr val="FF0000"/>
                </a:solidFill>
              </a:rPr>
              <a:t>2011/12</a:t>
            </a:r>
            <a:endParaRPr lang="en-ZA" dirty="0">
              <a:solidFill>
                <a:srgbClr val="FF0000"/>
              </a:solidFill>
            </a:endParaRPr>
          </a:p>
        </p:txBody>
      </p:sp>
    </p:spTree>
    <p:extLst>
      <p:ext uri="{BB962C8B-B14F-4D97-AF65-F5344CB8AC3E}">
        <p14:creationId xmlns:p14="http://schemas.microsoft.com/office/powerpoint/2010/main" xmlns="" val="32691249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OER Africa</a:t>
            </a:r>
            <a:endParaRPr lang="en-ZA" dirty="0"/>
          </a:p>
        </p:txBody>
      </p:sp>
      <p:pic>
        <p:nvPicPr>
          <p:cNvPr id="8194"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3524" t="14623" r="13677" b="6250"/>
          <a:stretch/>
        </p:blipFill>
        <p:spPr bwMode="auto">
          <a:xfrm>
            <a:off x="467544" y="1208752"/>
            <a:ext cx="7992888" cy="48845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2987824" y="6237312"/>
            <a:ext cx="3096344" cy="646331"/>
          </a:xfrm>
          <a:prstGeom prst="rect">
            <a:avLst/>
          </a:prstGeom>
          <a:noFill/>
        </p:spPr>
        <p:txBody>
          <a:bodyPr wrap="square" rtlCol="0">
            <a:spAutoFit/>
          </a:bodyPr>
          <a:lstStyle/>
          <a:p>
            <a:r>
              <a:rPr lang="en-ZA" dirty="0" smtClean="0">
                <a:hlinkClick r:id="rId4"/>
              </a:rPr>
              <a:t>http://www.oerafrica.org/</a:t>
            </a:r>
            <a:endParaRPr lang="en-ZA" dirty="0" smtClean="0"/>
          </a:p>
          <a:p>
            <a:pPr algn="ctr"/>
            <a:endParaRPr lang="en-ZA" dirty="0" smtClean="0"/>
          </a:p>
        </p:txBody>
      </p:sp>
    </p:spTree>
    <p:extLst>
      <p:ext uri="{BB962C8B-B14F-4D97-AF65-F5344CB8AC3E}">
        <p14:creationId xmlns:p14="http://schemas.microsoft.com/office/powerpoint/2010/main" xmlns="" val="4265614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smtClean="0"/>
              <a:t>Why OER in South Africa?</a:t>
            </a:r>
            <a:endParaRPr lang="en-ZA" dirty="0"/>
          </a:p>
        </p:txBody>
      </p:sp>
      <p:sp>
        <p:nvSpPr>
          <p:cNvPr id="4" name="Content Placeholder 3"/>
          <p:cNvSpPr>
            <a:spLocks noGrp="1"/>
          </p:cNvSpPr>
          <p:nvPr>
            <p:ph idx="1"/>
          </p:nvPr>
        </p:nvSpPr>
        <p:spPr/>
        <p:txBody>
          <a:bodyPr>
            <a:normAutofit fontScale="92500" lnSpcReduction="20000"/>
          </a:bodyPr>
          <a:lstStyle/>
          <a:p>
            <a:r>
              <a:rPr lang="en-ZA" dirty="0" smtClean="0"/>
              <a:t>Increasing demand for education</a:t>
            </a:r>
          </a:p>
          <a:p>
            <a:r>
              <a:rPr lang="en-ZA" dirty="0" smtClean="0"/>
              <a:t>Increasing  cost of tuition</a:t>
            </a:r>
          </a:p>
          <a:p>
            <a:r>
              <a:rPr lang="en-ZA" dirty="0" smtClean="0"/>
              <a:t>Increasing cost of textbooks</a:t>
            </a:r>
          </a:p>
          <a:p>
            <a:r>
              <a:rPr lang="en-ZA" dirty="0" smtClean="0"/>
              <a:t>Rapid change in course content</a:t>
            </a:r>
          </a:p>
          <a:p>
            <a:r>
              <a:rPr lang="en-ZA" dirty="0" smtClean="0"/>
              <a:t>Increasing competition for good students – marketing opportunity</a:t>
            </a:r>
          </a:p>
          <a:p>
            <a:r>
              <a:rPr lang="en-ZA" dirty="0" smtClean="0"/>
              <a:t>Specifically mentioned in the </a:t>
            </a:r>
            <a:r>
              <a:rPr lang="en-ZA" i="1" dirty="0" smtClean="0"/>
              <a:t>Draft Policy Framework for the Provision of Distance Education in South African Universities</a:t>
            </a:r>
            <a:r>
              <a:rPr lang="en-ZA" dirty="0" smtClean="0"/>
              <a:t> (May 2012)</a:t>
            </a:r>
          </a:p>
        </p:txBody>
      </p:sp>
    </p:spTree>
    <p:extLst>
      <p:ext uri="{BB962C8B-B14F-4D97-AF65-F5344CB8AC3E}">
        <p14:creationId xmlns:p14="http://schemas.microsoft.com/office/powerpoint/2010/main" xmlns="" val="3050827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0" y="571480"/>
          <a:ext cx="9144000" cy="6286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147" name="Title 3"/>
          <p:cNvSpPr>
            <a:spLocks noGrp="1"/>
          </p:cNvSpPr>
          <p:nvPr>
            <p:ph type="title"/>
          </p:nvPr>
        </p:nvSpPr>
        <p:spPr/>
        <p:txBody>
          <a:bodyPr/>
          <a:lstStyle/>
          <a:p>
            <a:pPr eaLnBrk="1" hangingPunct="1"/>
            <a:r>
              <a:rPr lang="en-ZA" smtClean="0"/>
              <a:t>History of UCT OpenContent</a:t>
            </a:r>
          </a:p>
        </p:txBody>
      </p:sp>
      <p:sp>
        <p:nvSpPr>
          <p:cNvPr id="6148" name="TextBox 3"/>
          <p:cNvSpPr txBox="1">
            <a:spLocks noChangeArrowheads="1"/>
          </p:cNvSpPr>
          <p:nvPr/>
        </p:nvSpPr>
        <p:spPr bwMode="auto">
          <a:xfrm>
            <a:off x="1285875" y="6143625"/>
            <a:ext cx="2000250" cy="369888"/>
          </a:xfrm>
          <a:prstGeom prst="rect">
            <a:avLst/>
          </a:prstGeom>
          <a:noFill/>
          <a:ln w="9525">
            <a:noFill/>
            <a:miter lim="800000"/>
            <a:headEnd/>
            <a:tailEnd/>
          </a:ln>
        </p:spPr>
        <p:txBody>
          <a:bodyPr>
            <a:spAutoFit/>
          </a:bodyPr>
          <a:lstStyle/>
          <a:p>
            <a:r>
              <a:rPr lang="en-ZA" sz="900">
                <a:latin typeface="Calibri" pitchFamily="34" charset="0"/>
              </a:rPr>
              <a:t>Funded by the Shuttleworth Foundation </a:t>
            </a:r>
          </a:p>
        </p:txBody>
      </p:sp>
      <p:pic>
        <p:nvPicPr>
          <p:cNvPr id="6149" name="Picture 4" descr="ShuttleworthCMYK-2.jpg"/>
          <p:cNvPicPr>
            <a:picLocks noChangeAspect="1"/>
          </p:cNvPicPr>
          <p:nvPr/>
        </p:nvPicPr>
        <p:blipFill>
          <a:blip r:embed="rId8" cstate="print"/>
          <a:srcRect/>
          <a:stretch>
            <a:fillRect/>
          </a:stretch>
        </p:blipFill>
        <p:spPr bwMode="auto">
          <a:xfrm>
            <a:off x="160338" y="6215063"/>
            <a:ext cx="1114425" cy="285750"/>
          </a:xfrm>
          <a:prstGeom prst="rect">
            <a:avLst/>
          </a:prstGeom>
          <a:noFill/>
          <a:ln w="9525">
            <a:noFill/>
            <a:miter lim="800000"/>
            <a:headEnd/>
            <a:tailEnd/>
          </a:ln>
        </p:spPr>
      </p:pic>
      <p:pic>
        <p:nvPicPr>
          <p:cNvPr id="6150" name="Picture 5" descr="ShuttleworthCMYK-2.jpg"/>
          <p:cNvPicPr>
            <a:picLocks noChangeAspect="1"/>
          </p:cNvPicPr>
          <p:nvPr/>
        </p:nvPicPr>
        <p:blipFill>
          <a:blip r:embed="rId8" cstate="print"/>
          <a:srcRect/>
          <a:stretch>
            <a:fillRect/>
          </a:stretch>
        </p:blipFill>
        <p:spPr bwMode="auto">
          <a:xfrm>
            <a:off x="3429000" y="6215063"/>
            <a:ext cx="1114425" cy="285750"/>
          </a:xfrm>
          <a:prstGeom prst="rect">
            <a:avLst/>
          </a:prstGeom>
          <a:noFill/>
          <a:ln w="9525">
            <a:noFill/>
            <a:miter lim="800000"/>
            <a:headEnd/>
            <a:tailEnd/>
          </a:ln>
        </p:spPr>
      </p:pic>
      <p:sp>
        <p:nvSpPr>
          <p:cNvPr id="6151" name="TextBox 6"/>
          <p:cNvSpPr txBox="1">
            <a:spLocks noChangeArrowheads="1"/>
          </p:cNvSpPr>
          <p:nvPr/>
        </p:nvSpPr>
        <p:spPr bwMode="auto">
          <a:xfrm>
            <a:off x="4643438" y="6143625"/>
            <a:ext cx="2000250" cy="369888"/>
          </a:xfrm>
          <a:prstGeom prst="rect">
            <a:avLst/>
          </a:prstGeom>
          <a:noFill/>
          <a:ln w="9525">
            <a:noFill/>
            <a:miter lim="800000"/>
            <a:headEnd/>
            <a:tailEnd/>
          </a:ln>
        </p:spPr>
        <p:txBody>
          <a:bodyPr>
            <a:spAutoFit/>
          </a:bodyPr>
          <a:lstStyle/>
          <a:p>
            <a:r>
              <a:rPr lang="en-ZA" sz="900">
                <a:latin typeface="Calibri" pitchFamily="34" charset="0"/>
              </a:rPr>
              <a:t>Funded by the Shuttleworth Foundation </a:t>
            </a:r>
          </a:p>
        </p:txBody>
      </p:sp>
      <p:sp>
        <p:nvSpPr>
          <p:cNvPr id="6152" name="TextBox 7"/>
          <p:cNvSpPr txBox="1">
            <a:spLocks noChangeArrowheads="1"/>
          </p:cNvSpPr>
          <p:nvPr/>
        </p:nvSpPr>
        <p:spPr bwMode="auto">
          <a:xfrm>
            <a:off x="6572250" y="3786188"/>
            <a:ext cx="2000250" cy="230187"/>
          </a:xfrm>
          <a:prstGeom prst="rect">
            <a:avLst/>
          </a:prstGeom>
          <a:noFill/>
          <a:ln w="9525">
            <a:noFill/>
            <a:miter lim="800000"/>
            <a:headEnd/>
            <a:tailEnd/>
          </a:ln>
        </p:spPr>
        <p:txBody>
          <a:bodyPr>
            <a:spAutoFit/>
          </a:bodyPr>
          <a:lstStyle/>
          <a:p>
            <a:r>
              <a:rPr lang="en-ZA" sz="900">
                <a:latin typeface="Calibri" pitchFamily="34" charset="0"/>
              </a:rPr>
              <a:t>Funded by the Hewlett Foundation </a:t>
            </a:r>
          </a:p>
        </p:txBody>
      </p:sp>
      <p:cxnSp>
        <p:nvCxnSpPr>
          <p:cNvPr id="12" name="Straight Arrow Connector 11"/>
          <p:cNvCxnSpPr/>
          <p:nvPr/>
        </p:nvCxnSpPr>
        <p:spPr>
          <a:xfrm>
            <a:off x="2195513" y="3068638"/>
            <a:ext cx="1512887" cy="1587"/>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195513" y="4149725"/>
            <a:ext cx="1512887" cy="1366838"/>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a:off x="5435600" y="3068638"/>
            <a:ext cx="1296988" cy="1587"/>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52951822"/>
      </p:ext>
    </p:extLst>
  </p:cSld>
  <p:clrMapOvr>
    <a:masterClrMapping/>
  </p:clrMapOvr>
  <p:transition spd="med" advClick="0" advTm="700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7013" y="1196975"/>
            <a:ext cx="8737600" cy="5545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7891" name="Title 4"/>
          <p:cNvSpPr>
            <a:spLocks noGrp="1"/>
          </p:cNvSpPr>
          <p:nvPr>
            <p:ph type="title"/>
          </p:nvPr>
        </p:nvSpPr>
        <p:spPr>
          <a:xfrm>
            <a:off x="457200" y="-26988"/>
            <a:ext cx="8229600" cy="1143001"/>
          </a:xfrm>
        </p:spPr>
        <p:txBody>
          <a:bodyPr/>
          <a:lstStyle/>
          <a:p>
            <a:pPr eaLnBrk="1" hangingPunct="1"/>
            <a:r>
              <a:rPr lang="en-ZA" smtClean="0"/>
              <a:t>OpenUCT</a:t>
            </a:r>
          </a:p>
        </p:txBody>
      </p:sp>
    </p:spTree>
    <p:extLst>
      <p:ext uri="{BB962C8B-B14F-4D97-AF65-F5344CB8AC3E}">
        <p14:creationId xmlns:p14="http://schemas.microsoft.com/office/powerpoint/2010/main" xmlns="" val="16824043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a:t>Studying at University: A guide for first year </a:t>
            </a:r>
            <a:r>
              <a:rPr lang="en-ZA" dirty="0" smtClean="0"/>
              <a:t>students</a:t>
            </a:r>
            <a:endParaRPr lang="en-ZA" dirty="0"/>
          </a:p>
        </p:txBody>
      </p:sp>
      <p:sp>
        <p:nvSpPr>
          <p:cNvPr id="21507" name="Content Placeholder 2"/>
          <p:cNvSpPr>
            <a:spLocks noGrp="1"/>
          </p:cNvSpPr>
          <p:nvPr>
            <p:ph idx="1"/>
          </p:nvPr>
        </p:nvSpPr>
        <p:spPr>
          <a:xfrm>
            <a:off x="468313" y="1700213"/>
            <a:ext cx="8229600" cy="4210050"/>
          </a:xfrm>
        </p:spPr>
        <p:txBody>
          <a:bodyPr/>
          <a:lstStyle/>
          <a:p>
            <a:pPr eaLnBrk="1" hangingPunct="1"/>
            <a:r>
              <a:rPr lang="en-ZA" sz="2800" dirty="0" smtClean="0"/>
              <a:t>Created by UCT, but used by Venda University and the University of the Western Cape with new students </a:t>
            </a:r>
          </a:p>
          <a:p>
            <a:pPr eaLnBrk="1" hangingPunct="1"/>
            <a:r>
              <a:rPr lang="en-ZA" sz="2800" dirty="0" smtClean="0"/>
              <a:t>Stellenbosch University uses some of the illustrations</a:t>
            </a:r>
          </a:p>
          <a:p>
            <a:pPr eaLnBrk="1" hangingPunct="1"/>
            <a:r>
              <a:rPr lang="en-ZA" sz="2800" dirty="0" smtClean="0"/>
              <a:t>The guide has been </a:t>
            </a:r>
            <a:r>
              <a:rPr lang="en-ZA" sz="2800" b="1" dirty="0" smtClean="0"/>
              <a:t>accessed over 4398 times </a:t>
            </a:r>
            <a:r>
              <a:rPr lang="en-ZA" sz="2800" dirty="0" smtClean="0"/>
              <a:t>via the directory and over 600 physical printed guides have been sold! </a:t>
            </a:r>
          </a:p>
        </p:txBody>
      </p:sp>
      <p:pic>
        <p:nvPicPr>
          <p:cNvPr id="2150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0425" y="4581525"/>
            <a:ext cx="3025775" cy="210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09"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855913" y="4581525"/>
            <a:ext cx="1500187" cy="210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10"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6425" y="4581525"/>
            <a:ext cx="1450975" cy="210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429833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a:xfrm>
            <a:off x="457200" y="-61913"/>
            <a:ext cx="8229600" cy="1143001"/>
          </a:xfrm>
        </p:spPr>
        <p:txBody>
          <a:bodyPr/>
          <a:lstStyle/>
          <a:p>
            <a:pPr eaLnBrk="1" hangingPunct="1"/>
            <a:r>
              <a:rPr lang="en-ZA" smtClean="0"/>
              <a:t>Indexing of resources </a:t>
            </a:r>
          </a:p>
        </p:txBody>
      </p:sp>
      <p:pic>
        <p:nvPicPr>
          <p:cNvPr id="22531"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67175" y="1292225"/>
            <a:ext cx="4826000" cy="404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2532" name="Group 6"/>
          <p:cNvGrpSpPr>
            <a:grpSpLocks/>
          </p:cNvGrpSpPr>
          <p:nvPr/>
        </p:nvGrpSpPr>
        <p:grpSpPr bwMode="auto">
          <a:xfrm>
            <a:off x="107950" y="1436688"/>
            <a:ext cx="3868738" cy="2016125"/>
            <a:chOff x="395536" y="2276872"/>
            <a:chExt cx="5112568" cy="2664296"/>
          </a:xfrm>
        </p:grpSpPr>
        <p:pic>
          <p:nvPicPr>
            <p:cNvPr id="22539"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5536" y="2284115"/>
              <a:ext cx="1874996" cy="26570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540"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49489" y="2276872"/>
              <a:ext cx="2058615" cy="26642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triped Right Arrow 5"/>
            <p:cNvSpPr/>
            <p:nvPr/>
          </p:nvSpPr>
          <p:spPr>
            <a:xfrm>
              <a:off x="2321403" y="3181054"/>
              <a:ext cx="1080416" cy="86432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dirty="0"/>
            </a:p>
          </p:txBody>
        </p:sp>
      </p:grpSp>
      <p:sp>
        <p:nvSpPr>
          <p:cNvPr id="22533" name="TextBox 7"/>
          <p:cNvSpPr txBox="1">
            <a:spLocks noChangeArrowheads="1"/>
          </p:cNvSpPr>
          <p:nvPr/>
        </p:nvSpPr>
        <p:spPr bwMode="auto">
          <a:xfrm>
            <a:off x="149225" y="3957638"/>
            <a:ext cx="3702050" cy="2308225"/>
          </a:xfrm>
          <a:prstGeom prst="rect">
            <a:avLst/>
          </a:prstGeom>
          <a:noFill/>
          <a:ln w="9525">
            <a:solidFill>
              <a:schemeClr val="accent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ZA" sz="2400"/>
              <a:t>Listing content in OpenContent allows you to add metadata which increases the discoverability of a resource</a:t>
            </a:r>
          </a:p>
        </p:txBody>
      </p:sp>
      <p:grpSp>
        <p:nvGrpSpPr>
          <p:cNvPr id="22534" name="Group 15"/>
          <p:cNvGrpSpPr>
            <a:grpSpLocks/>
          </p:cNvGrpSpPr>
          <p:nvPr/>
        </p:nvGrpSpPr>
        <p:grpSpPr bwMode="auto">
          <a:xfrm>
            <a:off x="3851275" y="2181225"/>
            <a:ext cx="1296988" cy="2930525"/>
            <a:chOff x="3851920" y="2516704"/>
            <a:chExt cx="1296144" cy="2930553"/>
          </a:xfrm>
        </p:grpSpPr>
        <p:cxnSp>
          <p:nvCxnSpPr>
            <p:cNvPr id="10" name="Straight Arrow Connector 9"/>
            <p:cNvCxnSpPr>
              <a:stCxn id="22533" idx="3"/>
            </p:cNvCxnSpPr>
            <p:nvPr/>
          </p:nvCxnSpPr>
          <p:spPr>
            <a:xfrm flipV="1">
              <a:off x="3851920" y="3453338"/>
              <a:ext cx="1296144" cy="199391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22533" idx="3"/>
            </p:cNvCxnSpPr>
            <p:nvPr/>
          </p:nvCxnSpPr>
          <p:spPr>
            <a:xfrm flipV="1">
              <a:off x="3851920" y="4926552"/>
              <a:ext cx="1296144" cy="52070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22533" idx="3"/>
            </p:cNvCxnSpPr>
            <p:nvPr/>
          </p:nvCxnSpPr>
          <p:spPr>
            <a:xfrm flipV="1">
              <a:off x="3851920" y="2516704"/>
              <a:ext cx="1296144" cy="293055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2535" name="TextBox 20"/>
          <p:cNvSpPr txBox="1">
            <a:spLocks noChangeArrowheads="1"/>
          </p:cNvSpPr>
          <p:nvPr/>
        </p:nvSpPr>
        <p:spPr bwMode="auto">
          <a:xfrm>
            <a:off x="4500563" y="5540375"/>
            <a:ext cx="4392612" cy="1201738"/>
          </a:xfrm>
          <a:prstGeom prst="rect">
            <a:avLst/>
          </a:prstGeom>
          <a:noFill/>
          <a:ln w="9525">
            <a:solidFill>
              <a:schemeClr val="accent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ZA" sz="2400"/>
              <a:t>This particular resource is hosted in Vula, but described and shared in OpenContent</a:t>
            </a:r>
          </a:p>
        </p:txBody>
      </p:sp>
    </p:spTree>
    <p:extLst>
      <p:ext uri="{BB962C8B-B14F-4D97-AF65-F5344CB8AC3E}">
        <p14:creationId xmlns:p14="http://schemas.microsoft.com/office/powerpoint/2010/main" xmlns="" val="30028424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err="1" smtClean="0"/>
              <a:t>OpenUCT</a:t>
            </a:r>
            <a:r>
              <a:rPr lang="en-ZA" b="1" dirty="0" smtClean="0"/>
              <a:t> visits</a:t>
            </a:r>
            <a:br>
              <a:rPr lang="en-ZA" b="1" dirty="0" smtClean="0"/>
            </a:br>
            <a:r>
              <a:rPr lang="en-ZA" dirty="0" smtClean="0"/>
              <a:t>15 Oct 2011- 15 Oct 2012</a:t>
            </a:r>
            <a:endParaRPr lang="en-ZA"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8380" t="18846" r="1611" b="8077"/>
          <a:stretch/>
        </p:blipFill>
        <p:spPr bwMode="auto">
          <a:xfrm>
            <a:off x="-25140" y="1772816"/>
            <a:ext cx="9181181" cy="47146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029583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err="1" smtClean="0"/>
              <a:t>OpenUCT</a:t>
            </a:r>
            <a:r>
              <a:rPr lang="en-ZA" b="1" dirty="0" smtClean="0"/>
              <a:t> location of visits</a:t>
            </a:r>
            <a:br>
              <a:rPr lang="en-ZA" b="1" dirty="0" smtClean="0"/>
            </a:br>
            <a:r>
              <a:rPr lang="en-ZA" dirty="0" smtClean="0"/>
              <a:t>15 Oct 2011- 15 Oct 2012</a:t>
            </a:r>
            <a:endParaRPr lang="en-ZA" dirty="0"/>
          </a:p>
        </p:txBody>
      </p:sp>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8164" t="20591" r="3690" b="13178"/>
          <a:stretch/>
        </p:blipFill>
        <p:spPr bwMode="auto">
          <a:xfrm>
            <a:off x="1" y="2024118"/>
            <a:ext cx="9144000" cy="43572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14322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Philosophy of OER</a:t>
            </a:r>
            <a:endParaRPr lang="en-ZA" dirty="0"/>
          </a:p>
        </p:txBody>
      </p:sp>
      <p:sp>
        <p:nvSpPr>
          <p:cNvPr id="3" name="Content Placeholder 2"/>
          <p:cNvSpPr>
            <a:spLocks noGrp="1"/>
          </p:cNvSpPr>
          <p:nvPr>
            <p:ph sz="half" idx="1"/>
          </p:nvPr>
        </p:nvSpPr>
        <p:spPr/>
        <p:txBody>
          <a:bodyPr>
            <a:normAutofit lnSpcReduction="10000"/>
          </a:bodyPr>
          <a:lstStyle/>
          <a:p>
            <a:pPr marL="342900" lvl="1" indent="-342900">
              <a:buFont typeface="Arial" pitchFamily="34" charset="0"/>
              <a:buChar char="•"/>
            </a:pPr>
            <a:r>
              <a:rPr lang="en-US" sz="3200" dirty="0" smtClean="0"/>
              <a:t>OER is based on the philosophical view of ‘knowledge as a collective social product and the desirability of making it a social property’ </a:t>
            </a:r>
            <a:r>
              <a:rPr lang="en-US" sz="2400" dirty="0" smtClean="0"/>
              <a:t>(Prasad &amp; </a:t>
            </a:r>
            <a:r>
              <a:rPr lang="en-US" sz="2400" dirty="0" err="1" smtClean="0"/>
              <a:t>Ambedkar</a:t>
            </a:r>
            <a:r>
              <a:rPr lang="en-US" sz="2400" dirty="0" smtClean="0"/>
              <a:t> cited in </a:t>
            </a:r>
            <a:r>
              <a:rPr lang="en-US" sz="2400" dirty="0" err="1" smtClean="0"/>
              <a:t>Downes</a:t>
            </a:r>
            <a:r>
              <a:rPr lang="en-US" sz="2400" dirty="0" smtClean="0"/>
              <a:t> 2007:1)</a:t>
            </a:r>
          </a:p>
        </p:txBody>
      </p:sp>
      <p:pic>
        <p:nvPicPr>
          <p:cNvPr id="6" name="Content Placeholder 5"/>
          <p:cNvPicPr>
            <a:picLocks noGrp="1" noChangeAspect="1" noChangeArrowheads="1"/>
          </p:cNvPicPr>
          <p:nvPr>
            <p:ph sz="half" idx="2"/>
          </p:nvPr>
        </p:nvPicPr>
        <p:blipFill>
          <a:blip r:embed="rId2" cstate="print"/>
          <a:srcRect/>
          <a:stretch>
            <a:fillRect/>
          </a:stretch>
        </p:blipFill>
        <p:spPr bwMode="auto">
          <a:xfrm>
            <a:off x="5148262" y="1772816"/>
            <a:ext cx="3038475" cy="3686175"/>
          </a:xfrm>
          <a:prstGeom prst="rect">
            <a:avLst/>
          </a:prstGeom>
          <a:noFill/>
        </p:spPr>
      </p:pic>
    </p:spTree>
    <p:extLst>
      <p:ext uri="{BB962C8B-B14F-4D97-AF65-F5344CB8AC3E}">
        <p14:creationId xmlns:p14="http://schemas.microsoft.com/office/powerpoint/2010/main" xmlns="" val="5993886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err="1" smtClean="0"/>
              <a:t>OpenUCT</a:t>
            </a:r>
            <a:r>
              <a:rPr lang="en-ZA" b="1" dirty="0" smtClean="0"/>
              <a:t> traffic &amp; referrals</a:t>
            </a:r>
            <a:br>
              <a:rPr lang="en-ZA" b="1" dirty="0" smtClean="0"/>
            </a:br>
            <a:r>
              <a:rPr lang="en-ZA" dirty="0" smtClean="0"/>
              <a:t>15 Oct 2011- 15 Oct 2012</a:t>
            </a:r>
            <a:endParaRPr lang="en-ZA" dirty="0"/>
          </a:p>
        </p:txBody>
      </p:sp>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7948" t="22472" r="1705" b="6633"/>
          <a:stretch/>
        </p:blipFill>
        <p:spPr bwMode="auto">
          <a:xfrm>
            <a:off x="35496" y="2053791"/>
            <a:ext cx="9013708" cy="44715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135966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Hosting</a:t>
            </a:r>
            <a:endParaRPr lang="en-ZA" dirty="0"/>
          </a:p>
        </p:txBody>
      </p:sp>
      <p:sp>
        <p:nvSpPr>
          <p:cNvPr id="3" name="Content Placeholder 2"/>
          <p:cNvSpPr>
            <a:spLocks noGrp="1"/>
          </p:cNvSpPr>
          <p:nvPr>
            <p:ph idx="1"/>
          </p:nvPr>
        </p:nvSpPr>
        <p:spPr/>
        <p:txBody>
          <a:bodyPr>
            <a:normAutofit fontScale="85000" lnSpcReduction="20000"/>
          </a:bodyPr>
          <a:lstStyle/>
          <a:p>
            <a:r>
              <a:rPr lang="en-ZA" dirty="0" smtClean="0"/>
              <a:t>OERs come in many different types of media</a:t>
            </a:r>
          </a:p>
          <a:p>
            <a:pPr marL="457200" lvl="1" indent="0">
              <a:buNone/>
            </a:pPr>
            <a:r>
              <a:rPr lang="en-ZA" dirty="0" smtClean="0"/>
              <a:t>e.g. PDF, </a:t>
            </a:r>
            <a:r>
              <a:rPr lang="en-ZA" dirty="0" err="1" smtClean="0"/>
              <a:t>Powerpoint</a:t>
            </a:r>
            <a:r>
              <a:rPr lang="en-ZA" dirty="0" smtClean="0"/>
              <a:t>, </a:t>
            </a:r>
            <a:r>
              <a:rPr lang="en-ZA" dirty="0" err="1" smtClean="0"/>
              <a:t>Prezi</a:t>
            </a:r>
            <a:r>
              <a:rPr lang="en-ZA" dirty="0" smtClean="0"/>
              <a:t>, audio, video, static websites (HTML), dynamic websites (e.g. wiki)</a:t>
            </a:r>
          </a:p>
          <a:p>
            <a:r>
              <a:rPr lang="en-ZA" dirty="0" smtClean="0"/>
              <a:t>Initial approach of UCT </a:t>
            </a:r>
            <a:r>
              <a:rPr lang="en-ZA" dirty="0" err="1" smtClean="0"/>
              <a:t>OpenContent</a:t>
            </a:r>
            <a:r>
              <a:rPr lang="en-ZA" dirty="0" smtClean="0"/>
              <a:t> is to link to the underlying content via URL: </a:t>
            </a:r>
            <a:r>
              <a:rPr lang="en-ZA" b="1" dirty="0" smtClean="0"/>
              <a:t>flexible but fragile</a:t>
            </a:r>
          </a:p>
          <a:p>
            <a:r>
              <a:rPr lang="en-ZA" dirty="0" smtClean="0"/>
              <a:t>Some types of media are best hosted in cloud / social media platforms (e.g. video on </a:t>
            </a:r>
            <a:r>
              <a:rPr lang="en-ZA" dirty="0" err="1" smtClean="0"/>
              <a:t>Youtube</a:t>
            </a:r>
            <a:r>
              <a:rPr lang="en-ZA" dirty="0" smtClean="0"/>
              <a:t>), but institutions should still retain original highest-quality versions for long-term </a:t>
            </a:r>
            <a:r>
              <a:rPr lang="en-ZA" b="1" dirty="0" smtClean="0"/>
              <a:t>preservation</a:t>
            </a:r>
            <a:r>
              <a:rPr lang="en-ZA" dirty="0" smtClean="0"/>
              <a:t> (and subsequent </a:t>
            </a:r>
            <a:r>
              <a:rPr lang="en-ZA" b="1" dirty="0" smtClean="0"/>
              <a:t>format conversion</a:t>
            </a:r>
            <a:r>
              <a:rPr lang="en-ZA" dirty="0" smtClean="0"/>
              <a:t>)</a:t>
            </a:r>
          </a:p>
          <a:p>
            <a:r>
              <a:rPr lang="en-ZA" dirty="0" smtClean="0"/>
              <a:t>Planning to implement a </a:t>
            </a:r>
            <a:r>
              <a:rPr lang="en-ZA" b="1" dirty="0" err="1" smtClean="0"/>
              <a:t>DSpace</a:t>
            </a:r>
            <a:r>
              <a:rPr lang="en-ZA" dirty="0" smtClean="0"/>
              <a:t> repository for UCT </a:t>
            </a:r>
            <a:r>
              <a:rPr lang="en-ZA" dirty="0" err="1" smtClean="0"/>
              <a:t>OpenContent</a:t>
            </a:r>
            <a:r>
              <a:rPr lang="en-ZA" dirty="0" smtClean="0"/>
              <a:t> (store some types of content internally)</a:t>
            </a:r>
          </a:p>
          <a:p>
            <a:endParaRPr lang="en-ZA" dirty="0"/>
          </a:p>
        </p:txBody>
      </p:sp>
    </p:spTree>
    <p:extLst>
      <p:ext uri="{BB962C8B-B14F-4D97-AF65-F5344CB8AC3E}">
        <p14:creationId xmlns:p14="http://schemas.microsoft.com/office/powerpoint/2010/main" xmlns="" val="11615299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ZA" smtClean="0"/>
              <a:t>Granularity of materials </a:t>
            </a:r>
          </a:p>
        </p:txBody>
      </p:sp>
      <p:grpSp>
        <p:nvGrpSpPr>
          <p:cNvPr id="27651" name="Group 5"/>
          <p:cNvGrpSpPr>
            <a:grpSpLocks/>
          </p:cNvGrpSpPr>
          <p:nvPr/>
        </p:nvGrpSpPr>
        <p:grpSpPr bwMode="auto">
          <a:xfrm>
            <a:off x="323850" y="1989138"/>
            <a:ext cx="8599488" cy="3625850"/>
            <a:chOff x="323528" y="2323540"/>
            <a:chExt cx="8599959" cy="3625740"/>
          </a:xfrm>
        </p:grpSpPr>
        <p:pic>
          <p:nvPicPr>
            <p:cNvPr id="27652" name="Picture 4" descr="E:\__UCT work\_presentations\Resources_andObjects.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528" y="2996952"/>
              <a:ext cx="8599959" cy="2952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653" name="Picture 2" descr="E:\__UCT work\_1_OpenContent Directory\graphics and promos\Feb2011_Logos\OC_Logo201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60032" y="2323540"/>
              <a:ext cx="1440160" cy="13149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xmlns="" val="42699076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Metadata and harvesting</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a:t>
            </a:r>
            <a:r>
              <a:rPr lang="en-ZA" i="1" dirty="0"/>
              <a:t>Metadata is like a toothbrush</a:t>
            </a:r>
            <a:r>
              <a:rPr lang="en-ZA" dirty="0"/>
              <a:t>. Everyone knows they need it but no one wants to use someone else's</a:t>
            </a:r>
            <a:r>
              <a:rPr lang="en-ZA" dirty="0" smtClean="0"/>
              <a:t>.” (</a:t>
            </a:r>
            <a:r>
              <a:rPr lang="en-ZA" dirty="0" smtClean="0">
                <a:hlinkClick r:id="rId2"/>
              </a:rPr>
              <a:t>@</a:t>
            </a:r>
            <a:r>
              <a:rPr lang="en-ZA" dirty="0" err="1" smtClean="0">
                <a:hlinkClick r:id="rId2"/>
              </a:rPr>
              <a:t>geometadata</a:t>
            </a:r>
            <a:r>
              <a:rPr lang="en-ZA" dirty="0" smtClean="0">
                <a:hlinkClick r:id="rId2"/>
              </a:rPr>
              <a:t> on Twitter</a:t>
            </a:r>
            <a:r>
              <a:rPr lang="en-ZA" dirty="0" smtClean="0"/>
              <a:t>)</a:t>
            </a:r>
          </a:p>
          <a:p>
            <a:r>
              <a:rPr lang="en-ZA" dirty="0" smtClean="0"/>
              <a:t>Users don’t like entering metadata.</a:t>
            </a:r>
          </a:p>
          <a:p>
            <a:r>
              <a:rPr lang="en-ZA" dirty="0" smtClean="0"/>
              <a:t>Some metadata is added in the moderation process.</a:t>
            </a:r>
          </a:p>
          <a:p>
            <a:r>
              <a:rPr lang="en-ZA" dirty="0" smtClean="0"/>
              <a:t>Repositories need to present (some) standard metadata so that their content can be harvested.</a:t>
            </a:r>
          </a:p>
          <a:p>
            <a:r>
              <a:rPr lang="en-ZA" dirty="0" smtClean="0"/>
              <a:t>Different harvesters may require different metadata, or the classification schemes may vary (e.g. </a:t>
            </a:r>
            <a:r>
              <a:rPr lang="en-ZA" dirty="0" err="1" smtClean="0"/>
              <a:t>OERCommons</a:t>
            </a:r>
            <a:r>
              <a:rPr lang="en-ZA" dirty="0" smtClean="0"/>
              <a:t> / UCT </a:t>
            </a:r>
            <a:r>
              <a:rPr lang="en-ZA" dirty="0" err="1" smtClean="0"/>
              <a:t>OpenContent</a:t>
            </a:r>
            <a:r>
              <a:rPr lang="en-ZA" dirty="0" smtClean="0"/>
              <a:t> subjects)</a:t>
            </a:r>
          </a:p>
        </p:txBody>
      </p:sp>
    </p:spTree>
    <p:extLst>
      <p:ext uri="{BB962C8B-B14F-4D97-AF65-F5344CB8AC3E}">
        <p14:creationId xmlns:p14="http://schemas.microsoft.com/office/powerpoint/2010/main" xmlns="" val="39641693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Key issues: Metadata</a:t>
            </a:r>
            <a:endParaRPr lang="en-ZA" dirty="0"/>
          </a:p>
        </p:txBody>
      </p:sp>
      <p:sp>
        <p:nvSpPr>
          <p:cNvPr id="3" name="Content Placeholder 2"/>
          <p:cNvSpPr>
            <a:spLocks noGrp="1"/>
          </p:cNvSpPr>
          <p:nvPr>
            <p:ph idx="1"/>
          </p:nvPr>
        </p:nvSpPr>
        <p:spPr/>
        <p:txBody>
          <a:bodyPr/>
          <a:lstStyle/>
          <a:p>
            <a:endParaRPr lang="en-ZA"/>
          </a:p>
        </p:txBody>
      </p:sp>
      <p:pic>
        <p:nvPicPr>
          <p:cNvPr id="11269" name="Picture 5"/>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4860" t="19719" r="16073" b="9376"/>
          <a:stretch/>
        </p:blipFill>
        <p:spPr bwMode="auto">
          <a:xfrm>
            <a:off x="0" y="1213945"/>
            <a:ext cx="8986346" cy="51868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2411760" y="6311061"/>
            <a:ext cx="4392488" cy="646331"/>
          </a:xfrm>
          <a:prstGeom prst="rect">
            <a:avLst/>
          </a:prstGeom>
          <a:noFill/>
        </p:spPr>
        <p:txBody>
          <a:bodyPr wrap="square" rtlCol="0">
            <a:spAutoFit/>
          </a:bodyPr>
          <a:lstStyle/>
          <a:p>
            <a:pPr algn="ctr"/>
            <a:r>
              <a:rPr lang="en-ZA" dirty="0" smtClean="0">
                <a:hlinkClick r:id="rId4"/>
              </a:rPr>
              <a:t>http://www.lrmi.net/</a:t>
            </a:r>
            <a:endParaRPr lang="en-ZA" dirty="0" smtClean="0"/>
          </a:p>
          <a:p>
            <a:pPr algn="ctr"/>
            <a:endParaRPr lang="en-ZA" dirty="0"/>
          </a:p>
        </p:txBody>
      </p:sp>
    </p:spTree>
    <p:extLst>
      <p:ext uri="{BB962C8B-B14F-4D97-AF65-F5344CB8AC3E}">
        <p14:creationId xmlns:p14="http://schemas.microsoft.com/office/powerpoint/2010/main" xmlns="" val="1450451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p:cNvSpPr>
          <p:nvPr>
            <p:ph type="subTitle" idx="4294967295"/>
          </p:nvPr>
        </p:nvSpPr>
        <p:spPr>
          <a:xfrm>
            <a:off x="1331913" y="4143375"/>
            <a:ext cx="6400800" cy="2714625"/>
          </a:xfrm>
        </p:spPr>
        <p:txBody>
          <a:bodyPr/>
          <a:lstStyle/>
          <a:p>
            <a:pPr marL="0" indent="0" algn="ctr" eaLnBrk="1" hangingPunct="1">
              <a:lnSpc>
                <a:spcPct val="80000"/>
              </a:lnSpc>
              <a:buFontTx/>
              <a:buNone/>
            </a:pPr>
            <a:endParaRPr lang="en-ZA" sz="2400" smtClean="0"/>
          </a:p>
          <a:p>
            <a:pPr marL="0" indent="0" algn="ctr" eaLnBrk="1" hangingPunct="1">
              <a:lnSpc>
                <a:spcPct val="80000"/>
              </a:lnSpc>
              <a:buFontTx/>
              <a:buNone/>
            </a:pPr>
            <a:r>
              <a:rPr lang="en-ZA" sz="2400" smtClean="0"/>
              <a:t>This work is licensed under the Creative Commons Attribution-Share Alike 2.5 South Africa License. To view a copy of this license, visit http://creativecommons.org/licenses/by-sa/2.5/za/ or send a letter to Creative Commons, 171 Second Street, Suite 300, San Francisco, California, 94105, USA.</a:t>
            </a:r>
          </a:p>
          <a:p>
            <a:pPr marL="0" indent="0" algn="ctr" eaLnBrk="1" hangingPunct="1">
              <a:lnSpc>
                <a:spcPct val="80000"/>
              </a:lnSpc>
              <a:buFontTx/>
              <a:buNone/>
            </a:pPr>
            <a:endParaRPr lang="en-GB" sz="2400" smtClean="0"/>
          </a:p>
        </p:txBody>
      </p:sp>
      <p:pic>
        <p:nvPicPr>
          <p:cNvPr id="39939" name="Picture 6" descr="2_by-sa"/>
          <p:cNvPicPr>
            <a:picLocks noChangeAspect="1" noChangeArrowheads="1"/>
          </p:cNvPicPr>
          <p:nvPr/>
        </p:nvPicPr>
        <p:blipFill>
          <a:blip r:embed="rId2" cstate="print"/>
          <a:srcRect/>
          <a:stretch>
            <a:fillRect/>
          </a:stretch>
        </p:blipFill>
        <p:spPr bwMode="auto">
          <a:xfrm>
            <a:off x="2928938" y="3141663"/>
            <a:ext cx="3325812" cy="1165225"/>
          </a:xfrm>
          <a:prstGeom prst="rect">
            <a:avLst/>
          </a:prstGeom>
          <a:noFill/>
          <a:ln w="9525">
            <a:noFill/>
            <a:miter lim="800000"/>
            <a:headEnd/>
            <a:tailEnd/>
          </a:ln>
        </p:spPr>
      </p:pic>
      <p:sp>
        <p:nvSpPr>
          <p:cNvPr id="39940" name="TextBox 3"/>
          <p:cNvSpPr txBox="1">
            <a:spLocks noChangeArrowheads="1"/>
          </p:cNvSpPr>
          <p:nvPr/>
        </p:nvSpPr>
        <p:spPr bwMode="auto">
          <a:xfrm>
            <a:off x="755650" y="620713"/>
            <a:ext cx="7715250" cy="3139321"/>
          </a:xfrm>
          <a:prstGeom prst="rect">
            <a:avLst/>
          </a:prstGeom>
          <a:noFill/>
          <a:ln w="9525">
            <a:noFill/>
            <a:miter lim="800000"/>
            <a:headEnd/>
            <a:tailEnd/>
          </a:ln>
        </p:spPr>
        <p:txBody>
          <a:bodyPr>
            <a:spAutoFit/>
          </a:bodyPr>
          <a:lstStyle/>
          <a:p>
            <a:pPr algn="ctr"/>
            <a:r>
              <a:rPr lang="en-ZA" b="1" dirty="0">
                <a:cs typeface="Arial" pitchFamily="34" charset="0"/>
              </a:rPr>
              <a:t>Prepared by Cheryl </a:t>
            </a:r>
            <a:r>
              <a:rPr lang="en-ZA" b="1" dirty="0" err="1">
                <a:cs typeface="Arial" pitchFamily="34" charset="0"/>
              </a:rPr>
              <a:t>Hodgkinson</a:t>
            </a:r>
            <a:r>
              <a:rPr lang="en-ZA" b="1" dirty="0">
                <a:cs typeface="Arial" pitchFamily="34" charset="0"/>
              </a:rPr>
              <a:t>-Williams</a:t>
            </a:r>
          </a:p>
          <a:p>
            <a:pPr algn="ctr"/>
            <a:r>
              <a:rPr lang="en-ZA" dirty="0" err="1">
                <a:cs typeface="Arial" pitchFamily="34" charset="0"/>
                <a:hlinkClick r:id="rId3"/>
              </a:rPr>
              <a:t>Cheryl.Hodgkinson-Williams@uct.ac.za</a:t>
            </a:r>
            <a:endParaRPr lang="en-ZA" dirty="0">
              <a:cs typeface="Arial" pitchFamily="34" charset="0"/>
            </a:endParaRPr>
          </a:p>
          <a:p>
            <a:pPr algn="ctr"/>
            <a:r>
              <a:rPr lang="en-ZA" dirty="0">
                <a:cs typeface="Arial" pitchFamily="34" charset="0"/>
              </a:rPr>
              <a:t>&amp; </a:t>
            </a:r>
            <a:r>
              <a:rPr lang="en-ZA" b="1" dirty="0" smtClean="0">
                <a:cs typeface="Arial" pitchFamily="34" charset="0"/>
              </a:rPr>
              <a:t>Stephen </a:t>
            </a:r>
            <a:r>
              <a:rPr lang="en-ZA" b="1" dirty="0" err="1" smtClean="0">
                <a:cs typeface="Arial" pitchFamily="34" charset="0"/>
              </a:rPr>
              <a:t>Marquard</a:t>
            </a:r>
            <a:endParaRPr lang="en-ZA" b="1" dirty="0" smtClean="0">
              <a:cs typeface="Arial" pitchFamily="34" charset="0"/>
            </a:endParaRPr>
          </a:p>
          <a:p>
            <a:pPr algn="ctr"/>
            <a:r>
              <a:rPr lang="en-ZA" dirty="0" err="1" smtClean="0">
                <a:cs typeface="Arial" pitchFamily="34" charset="0"/>
                <a:hlinkClick r:id="rId4"/>
              </a:rPr>
              <a:t>Stephen.Marquard@uct.ac.za</a:t>
            </a:r>
            <a:r>
              <a:rPr lang="en-ZA" dirty="0" smtClean="0">
                <a:cs typeface="Arial" pitchFamily="34" charset="0"/>
              </a:rPr>
              <a:t> </a:t>
            </a:r>
            <a:endParaRPr lang="en-ZA" dirty="0"/>
          </a:p>
          <a:p>
            <a:pPr algn="ctr"/>
            <a:endParaRPr lang="en-ZA" b="1" dirty="0">
              <a:cs typeface="Arial" pitchFamily="34" charset="0"/>
            </a:endParaRPr>
          </a:p>
          <a:p>
            <a:pPr algn="ctr"/>
            <a:endParaRPr lang="en-ZA" b="1" dirty="0">
              <a:cs typeface="Arial" pitchFamily="34" charset="0"/>
            </a:endParaRPr>
          </a:p>
          <a:p>
            <a:pPr algn="ctr"/>
            <a:r>
              <a:rPr lang="en-ZA" b="1" dirty="0" err="1">
                <a:cs typeface="Arial" pitchFamily="34" charset="0"/>
              </a:rPr>
              <a:t>OpenContent</a:t>
            </a:r>
            <a:r>
              <a:rPr lang="en-ZA" b="1" dirty="0">
                <a:cs typeface="Arial" pitchFamily="34" charset="0"/>
              </a:rPr>
              <a:t> Directory</a:t>
            </a:r>
            <a:r>
              <a:rPr lang="en-ZA" dirty="0">
                <a:cs typeface="Arial" pitchFamily="34" charset="0"/>
              </a:rPr>
              <a:t>: </a:t>
            </a:r>
            <a:r>
              <a:rPr lang="en-GB" u="sng" dirty="0">
                <a:hlinkClick r:id="rId5"/>
              </a:rPr>
              <a:t>http://opencontent.uct.ac.za</a:t>
            </a:r>
            <a:endParaRPr lang="en-ZA" dirty="0">
              <a:cs typeface="Arial" pitchFamily="34" charset="0"/>
            </a:endParaRPr>
          </a:p>
          <a:p>
            <a:pPr algn="ctr"/>
            <a:r>
              <a:rPr lang="en-GB" b="1" dirty="0" smtClean="0">
                <a:cs typeface="Arial" pitchFamily="34" charset="0"/>
              </a:rPr>
              <a:t>OER </a:t>
            </a:r>
            <a:r>
              <a:rPr lang="en-GB" b="1" dirty="0">
                <a:cs typeface="Arial" pitchFamily="34" charset="0"/>
              </a:rPr>
              <a:t>UCT project blog:</a:t>
            </a:r>
            <a:r>
              <a:rPr lang="en-GB" dirty="0">
                <a:cs typeface="Arial" pitchFamily="34" charset="0"/>
              </a:rPr>
              <a:t> </a:t>
            </a:r>
            <a:r>
              <a:rPr lang="en-GB" u="sng" dirty="0">
                <a:cs typeface="Arial" pitchFamily="34" charset="0"/>
                <a:hlinkClick r:id="rId6"/>
              </a:rPr>
              <a:t>http://blogs.uct.ac.za/blog/oer-uct</a:t>
            </a:r>
            <a:endParaRPr lang="en-ZA" dirty="0">
              <a:cs typeface="Arial" pitchFamily="34" charset="0"/>
            </a:endParaRPr>
          </a:p>
          <a:p>
            <a:pPr algn="ctr"/>
            <a:endParaRPr lang="en-ZA" dirty="0">
              <a:cs typeface="Arial" pitchFamily="34" charset="0"/>
            </a:endParaRPr>
          </a:p>
          <a:p>
            <a:pPr algn="ctr"/>
            <a:endParaRPr lang="en-ZA" dirty="0">
              <a:cs typeface="Arial" pitchFamily="34" charset="0"/>
            </a:endParaRPr>
          </a:p>
          <a:p>
            <a:pPr algn="ctr"/>
            <a:endParaRPr lang="en-ZA" dirty="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ctrTitle"/>
          </p:nvPr>
        </p:nvSpPr>
        <p:spPr>
          <a:xfrm>
            <a:off x="497205" y="0"/>
            <a:ext cx="8149590" cy="1051560"/>
          </a:xfrm>
        </p:spPr>
        <p:txBody>
          <a:bodyPr lIns="0" tIns="0" rIns="0" bIns="0">
            <a:normAutofit fontScale="90000"/>
          </a:bodyPr>
          <a:lstStyle/>
          <a:p>
            <a:pPr>
              <a:lnSpc>
                <a:spcPct val="95000"/>
              </a:lnSpc>
            </a:pPr>
            <a:r>
              <a:rPr lang="en-US" dirty="0" smtClean="0">
                <a:solidFill>
                  <a:srgbClr val="000000"/>
                </a:solidFill>
                <a:latin typeface="Arial" charset="0"/>
              </a:rPr>
              <a:t>OER part of the “open movement” </a:t>
            </a:r>
            <a:endParaRPr lang="en-US" dirty="0">
              <a:solidFill>
                <a:srgbClr val="000000"/>
              </a:solidFill>
              <a:latin typeface="Arial" charset="0"/>
            </a:endParaRPr>
          </a:p>
        </p:txBody>
      </p:sp>
      <p:pic>
        <p:nvPicPr>
          <p:cNvPr id="15364" name="Picture 4"/>
          <p:cNvPicPr>
            <a:picLocks noChangeAspect="1" noChangeArrowheads="1"/>
          </p:cNvPicPr>
          <p:nvPr/>
        </p:nvPicPr>
        <p:blipFill>
          <a:blip r:embed="rId2" cstate="print"/>
          <a:srcRect/>
          <a:stretch>
            <a:fillRect/>
          </a:stretch>
        </p:blipFill>
        <p:spPr bwMode="auto">
          <a:xfrm>
            <a:off x="731520" y="914400"/>
            <a:ext cx="7668102" cy="5732145"/>
          </a:xfrm>
          <a:prstGeom prst="rect">
            <a:avLst/>
          </a:prstGeom>
          <a:noFill/>
        </p:spPr>
      </p:pic>
    </p:spTree>
    <p:extLst>
      <p:ext uri="{BB962C8B-B14F-4D97-AF65-F5344CB8AC3E}">
        <p14:creationId xmlns:p14="http://schemas.microsoft.com/office/powerpoint/2010/main" xmlns="" val="257345069"/>
      </p:ext>
    </p:extLst>
  </p:cSld>
  <p:clrMapOvr>
    <a:masterClrMapping/>
  </p:clrMapOvr>
  <p:transition advClick="0" advTm="2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What is OER?</a:t>
            </a:r>
            <a:endParaRPr lang="en-ZA" dirty="0"/>
          </a:p>
        </p:txBody>
      </p:sp>
      <p:sp>
        <p:nvSpPr>
          <p:cNvPr id="3" name="Content Placeholder 2"/>
          <p:cNvSpPr>
            <a:spLocks noGrp="1"/>
          </p:cNvSpPr>
          <p:nvPr>
            <p:ph sz="half" idx="1"/>
          </p:nvPr>
        </p:nvSpPr>
        <p:spPr/>
        <p:txBody>
          <a:bodyPr>
            <a:normAutofit/>
          </a:bodyPr>
          <a:lstStyle/>
          <a:p>
            <a:pPr marL="342900" lvl="1" indent="-342900">
              <a:buFont typeface="Arial" pitchFamily="34" charset="0"/>
              <a:buChar char="•"/>
            </a:pPr>
            <a:r>
              <a:rPr lang="en-US" sz="3200" dirty="0" smtClean="0"/>
              <a:t>Open </a:t>
            </a:r>
            <a:r>
              <a:rPr lang="en-US" sz="3200" dirty="0"/>
              <a:t>educational resources (OER) are educational materials (usually digital) that </a:t>
            </a:r>
            <a:r>
              <a:rPr lang="en-US" sz="3200" dirty="0" smtClean="0"/>
              <a:t>are:</a:t>
            </a:r>
          </a:p>
          <a:p>
            <a:pPr marL="742950" lvl="2" indent="-342900"/>
            <a:r>
              <a:rPr lang="en-US" b="1" dirty="0" smtClean="0">
                <a:solidFill>
                  <a:schemeClr val="accent1"/>
                </a:solidFill>
              </a:rPr>
              <a:t>shared</a:t>
            </a:r>
            <a:r>
              <a:rPr lang="en-US" dirty="0" smtClean="0"/>
              <a:t> </a:t>
            </a:r>
            <a:r>
              <a:rPr lang="en-US" dirty="0"/>
              <a:t>freely </a:t>
            </a:r>
            <a:r>
              <a:rPr lang="en-US" dirty="0" smtClean="0"/>
              <a:t>and openly</a:t>
            </a:r>
          </a:p>
          <a:p>
            <a:pPr marL="742950" lvl="2" indent="-342900"/>
            <a:r>
              <a:rPr lang="en-US" dirty="0" smtClean="0"/>
              <a:t>for </a:t>
            </a:r>
            <a:r>
              <a:rPr lang="en-US" dirty="0"/>
              <a:t>anyone to </a:t>
            </a:r>
            <a:r>
              <a:rPr lang="en-US" b="1" dirty="0">
                <a:solidFill>
                  <a:schemeClr val="accent1"/>
                </a:solidFill>
              </a:rPr>
              <a:t>use</a:t>
            </a:r>
            <a:r>
              <a:rPr lang="en-US" dirty="0"/>
              <a:t> </a:t>
            </a:r>
            <a:r>
              <a:rPr lang="en-US" dirty="0" smtClean="0"/>
              <a:t>under </a:t>
            </a:r>
            <a:r>
              <a:rPr lang="en-US" dirty="0"/>
              <a:t>some type of </a:t>
            </a:r>
            <a:r>
              <a:rPr lang="en-US" dirty="0" smtClean="0"/>
              <a:t>license </a:t>
            </a:r>
          </a:p>
          <a:p>
            <a:pPr marL="742950" lvl="2" indent="-342900"/>
            <a:r>
              <a:rPr lang="en-US" dirty="0" smtClean="0"/>
              <a:t>to </a:t>
            </a:r>
            <a:r>
              <a:rPr lang="en-US" b="1" dirty="0">
                <a:solidFill>
                  <a:schemeClr val="accent1"/>
                </a:solidFill>
              </a:rPr>
              <a:t>repurpose/ </a:t>
            </a:r>
            <a:r>
              <a:rPr lang="en-US" b="1" dirty="0" smtClean="0">
                <a:solidFill>
                  <a:schemeClr val="accent1"/>
                </a:solidFill>
              </a:rPr>
              <a:t>improve </a:t>
            </a:r>
            <a:r>
              <a:rPr lang="en-US" dirty="0"/>
              <a:t>and</a:t>
            </a:r>
          </a:p>
          <a:p>
            <a:pPr marL="742950" lvl="2" indent="-342900"/>
            <a:r>
              <a:rPr lang="en-US" b="1" dirty="0" smtClean="0">
                <a:solidFill>
                  <a:schemeClr val="accent1"/>
                </a:solidFill>
              </a:rPr>
              <a:t>redistribute</a:t>
            </a:r>
            <a:endParaRPr lang="en-US" b="1" dirty="0">
              <a:solidFill>
                <a:schemeClr val="accent1"/>
              </a:solidFill>
            </a:endParaRPr>
          </a:p>
        </p:txBody>
      </p:sp>
      <p:pic>
        <p:nvPicPr>
          <p:cNvPr id="6" name="Content Placeholder 5"/>
          <p:cNvPicPr>
            <a:picLocks noGrp="1" noChangeAspect="1" noChangeArrowheads="1"/>
          </p:cNvPicPr>
          <p:nvPr>
            <p:ph sz="half" idx="2"/>
          </p:nvPr>
        </p:nvPicPr>
        <p:blipFill>
          <a:blip r:embed="rId2" cstate="print"/>
          <a:srcRect/>
          <a:stretch>
            <a:fillRect/>
          </a:stretch>
        </p:blipFill>
        <p:spPr bwMode="auto">
          <a:xfrm>
            <a:off x="4287163" y="2204864"/>
            <a:ext cx="4533309" cy="3158235"/>
          </a:xfrm>
          <a:prstGeom prst="rect">
            <a:avLst/>
          </a:prstGeom>
          <a:noFill/>
          <a:ln w="9525">
            <a:noFill/>
            <a:miter lim="800000"/>
            <a:headEnd/>
            <a:tailEnd/>
          </a:ln>
        </p:spPr>
      </p:pic>
    </p:spTree>
    <p:extLst>
      <p:ext uri="{BB962C8B-B14F-4D97-AF65-F5344CB8AC3E}">
        <p14:creationId xmlns:p14="http://schemas.microsoft.com/office/powerpoint/2010/main" xmlns="" val="2994112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p:cNvSpPr>
          <p:nvPr/>
        </p:nvSpPr>
        <p:spPr bwMode="auto">
          <a:xfrm>
            <a:off x="3791585" y="1638161"/>
            <a:ext cx="3372703" cy="3372703"/>
          </a:xfrm>
          <a:prstGeom prst="ellipse">
            <a:avLst/>
          </a:prstGeom>
          <a:solidFill>
            <a:srgbClr val="FF00FF">
              <a:alpha val="49803"/>
            </a:srgbClr>
          </a:solidFill>
          <a:ln w="25400" cap="flat">
            <a:noFill/>
            <a:round/>
            <a:headEnd type="none" w="med" len="med"/>
            <a:tailEnd type="none" w="med" len="med"/>
          </a:ln>
        </p:spPr>
        <p:txBody>
          <a:bodyPr lIns="0" tIns="0" rIns="0" bIns="0"/>
          <a:lstStyle/>
          <a:p>
            <a:endParaRPr lang="en-ZA"/>
          </a:p>
        </p:txBody>
      </p:sp>
      <p:sp>
        <p:nvSpPr>
          <p:cNvPr id="5" name="Oval 3"/>
          <p:cNvSpPr>
            <a:spLocks/>
          </p:cNvSpPr>
          <p:nvPr/>
        </p:nvSpPr>
        <p:spPr bwMode="auto">
          <a:xfrm rot="19929">
            <a:off x="1884660" y="1636226"/>
            <a:ext cx="3372703" cy="3372703"/>
          </a:xfrm>
          <a:prstGeom prst="ellipse">
            <a:avLst/>
          </a:prstGeom>
          <a:solidFill>
            <a:srgbClr val="001AFA">
              <a:alpha val="49803"/>
            </a:srgbClr>
          </a:solidFill>
          <a:ln w="25400" cap="flat">
            <a:noFill/>
            <a:round/>
            <a:headEnd type="none" w="med" len="med"/>
            <a:tailEnd type="none" w="med" len="med"/>
          </a:ln>
        </p:spPr>
        <p:txBody>
          <a:bodyPr lIns="0" tIns="0" rIns="0" bIns="0"/>
          <a:lstStyle/>
          <a:p>
            <a:endParaRPr lang="en-ZA"/>
          </a:p>
        </p:txBody>
      </p:sp>
      <p:sp>
        <p:nvSpPr>
          <p:cNvPr id="6" name="Rectangle 4"/>
          <p:cNvSpPr>
            <a:spLocks/>
          </p:cNvSpPr>
          <p:nvPr/>
        </p:nvSpPr>
        <p:spPr bwMode="auto">
          <a:xfrm>
            <a:off x="1490287" y="1412776"/>
            <a:ext cx="777457" cy="501869"/>
          </a:xfrm>
          <a:prstGeom prst="rect">
            <a:avLst/>
          </a:prstGeom>
          <a:noFill/>
          <a:ln w="12700" cap="flat">
            <a:noFill/>
            <a:miter lim="800000"/>
            <a:headEnd type="none" w="med" len="med"/>
            <a:tailEnd type="none" w="med" len="med"/>
          </a:ln>
        </p:spPr>
        <p:txBody>
          <a:bodyPr wrap="none" lIns="0" tIns="0" rIns="0" bIns="0">
            <a:spAutoFit/>
          </a:bodyPr>
          <a:lstStyle/>
          <a:p>
            <a:pPr algn="l">
              <a:lnSpc>
                <a:spcPct val="130000"/>
              </a:lnSpc>
            </a:pPr>
            <a:r>
              <a:rPr lang="en-US" sz="2800" b="1" dirty="0">
                <a:solidFill>
                  <a:srgbClr val="001AFA"/>
                </a:solidFill>
                <a:latin typeface="Arial" charset="0"/>
                <a:cs typeface="Arial" charset="0"/>
                <a:sym typeface="Arial" charset="0"/>
              </a:rPr>
              <a:t>OER</a:t>
            </a:r>
          </a:p>
        </p:txBody>
      </p:sp>
      <p:sp>
        <p:nvSpPr>
          <p:cNvPr id="7" name="Rectangle 5"/>
          <p:cNvSpPr>
            <a:spLocks/>
          </p:cNvSpPr>
          <p:nvPr/>
        </p:nvSpPr>
        <p:spPr bwMode="auto">
          <a:xfrm>
            <a:off x="6876256" y="1196752"/>
            <a:ext cx="2069325" cy="861774"/>
          </a:xfrm>
          <a:prstGeom prst="rect">
            <a:avLst/>
          </a:prstGeom>
          <a:noFill/>
          <a:ln w="12700" cap="flat">
            <a:noFill/>
            <a:miter lim="800000"/>
            <a:headEnd type="none" w="med" len="med"/>
            <a:tailEnd type="none" w="med" len="med"/>
          </a:ln>
        </p:spPr>
        <p:txBody>
          <a:bodyPr wrap="square" lIns="0" tIns="0" rIns="0" bIns="0">
            <a:spAutoFit/>
          </a:bodyPr>
          <a:lstStyle/>
          <a:p>
            <a:pPr algn="l"/>
            <a:r>
              <a:rPr lang="en-US" sz="2800" b="1" dirty="0" smtClean="0">
                <a:solidFill>
                  <a:srgbClr val="FF00FF"/>
                </a:solidFill>
                <a:latin typeface="Arial" charset="0"/>
                <a:cs typeface="Arial" charset="0"/>
                <a:sym typeface="Arial" charset="0"/>
              </a:rPr>
              <a:t>eLearning materials</a:t>
            </a:r>
            <a:endParaRPr lang="en-US" sz="4000" b="1" dirty="0">
              <a:solidFill>
                <a:srgbClr val="FF00FF"/>
              </a:solidFill>
              <a:latin typeface="Arial" charset="0"/>
              <a:cs typeface="Arial" charset="0"/>
              <a:sym typeface="Arial" charset="0"/>
            </a:endParaRPr>
          </a:p>
        </p:txBody>
      </p:sp>
      <p:sp>
        <p:nvSpPr>
          <p:cNvPr id="8" name="Rectangle 6"/>
          <p:cNvSpPr>
            <a:spLocks/>
          </p:cNvSpPr>
          <p:nvPr/>
        </p:nvSpPr>
        <p:spPr bwMode="auto">
          <a:xfrm>
            <a:off x="3059832" y="5157192"/>
            <a:ext cx="2952328" cy="720080"/>
          </a:xfrm>
          <a:prstGeom prst="rect">
            <a:avLst/>
          </a:prstGeom>
          <a:noFill/>
          <a:ln w="12700" cap="flat">
            <a:solidFill>
              <a:schemeClr val="accent1"/>
            </a:solidFill>
            <a:miter lim="800000"/>
            <a:headEnd type="none" w="med" len="med"/>
            <a:tailEnd type="none" w="med" len="med"/>
          </a:ln>
        </p:spPr>
        <p:txBody>
          <a:bodyPr lIns="0" tIns="0" rIns="40639" bIns="0"/>
          <a:lstStyle/>
          <a:p>
            <a:pPr marL="39688" algn="ctr">
              <a:spcBef>
                <a:spcPts val="5000"/>
              </a:spcBef>
            </a:pPr>
            <a:r>
              <a:rPr lang="en-US" sz="1600" dirty="0">
                <a:latin typeface="Arial" charset="0"/>
                <a:cs typeface="Arial" charset="0"/>
                <a:sym typeface="Arial" charset="0"/>
              </a:rPr>
              <a:t>intersection represents open, </a:t>
            </a:r>
            <a:r>
              <a:rPr lang="en-US" sz="1600" dirty="0" smtClean="0">
                <a:latin typeface="Arial" charset="0"/>
                <a:cs typeface="Arial" charset="0"/>
                <a:sym typeface="Arial" charset="0"/>
              </a:rPr>
              <a:t/>
            </a:r>
            <a:br>
              <a:rPr lang="en-US" sz="1600" dirty="0" smtClean="0">
                <a:latin typeface="Arial" charset="0"/>
                <a:cs typeface="Arial" charset="0"/>
                <a:sym typeface="Arial" charset="0"/>
              </a:rPr>
            </a:br>
            <a:r>
              <a:rPr lang="en-US" sz="1600" dirty="0" smtClean="0">
                <a:latin typeface="Arial" charset="0"/>
                <a:cs typeface="Arial" charset="0"/>
                <a:sym typeface="Arial" charset="0"/>
              </a:rPr>
              <a:t>electronic</a:t>
            </a:r>
            <a:r>
              <a:rPr lang="en-US" sz="1600" dirty="0">
                <a:latin typeface="Arial" charset="0"/>
                <a:cs typeface="Arial" charset="0"/>
                <a:sym typeface="Arial" charset="0"/>
              </a:rPr>
              <a:t>, </a:t>
            </a:r>
            <a:r>
              <a:rPr lang="en-US" sz="1600" dirty="0" smtClean="0">
                <a:latin typeface="Arial" charset="0"/>
                <a:cs typeface="Arial" charset="0"/>
                <a:sym typeface="Arial" charset="0"/>
              </a:rPr>
              <a:t>instructional </a:t>
            </a:r>
            <a:r>
              <a:rPr lang="en-US" sz="1600" dirty="0">
                <a:latin typeface="Arial" charset="0"/>
                <a:cs typeface="Arial" charset="0"/>
                <a:sym typeface="Arial" charset="0"/>
              </a:rPr>
              <a:t>resources</a:t>
            </a:r>
          </a:p>
        </p:txBody>
      </p:sp>
      <p:sp>
        <p:nvSpPr>
          <p:cNvPr id="9" name="Rectangle 8"/>
          <p:cNvSpPr/>
          <p:nvPr/>
        </p:nvSpPr>
        <p:spPr>
          <a:xfrm>
            <a:off x="179512" y="6309320"/>
            <a:ext cx="8784976" cy="415498"/>
          </a:xfrm>
          <a:prstGeom prst="rect">
            <a:avLst/>
          </a:prstGeom>
        </p:spPr>
        <p:txBody>
          <a:bodyPr wrap="square">
            <a:spAutoFit/>
          </a:bodyPr>
          <a:lstStyle/>
          <a:p>
            <a:r>
              <a:rPr lang="en-ZA" sz="1050" dirty="0" smtClean="0"/>
              <a:t>Adapted from: </a:t>
            </a:r>
            <a:r>
              <a:rPr lang="en-ZA" sz="1050" dirty="0" err="1" smtClean="0"/>
              <a:t>Fons</a:t>
            </a:r>
            <a:r>
              <a:rPr lang="en-ZA" sz="1050" dirty="0" smtClean="0"/>
              <a:t>, G. (2009). Beyond Open Access: Creating Open Educational Resources. Enriching Scholarship, May 2009. Available online: https://open.umich.edu/wiki/Open_Content_How-to</a:t>
            </a:r>
            <a:endParaRPr lang="en-ZA" sz="1050" dirty="0"/>
          </a:p>
        </p:txBody>
      </p:sp>
      <p:sp>
        <p:nvSpPr>
          <p:cNvPr id="10" name="Rectangle 9"/>
          <p:cNvSpPr/>
          <p:nvPr/>
        </p:nvSpPr>
        <p:spPr>
          <a:xfrm>
            <a:off x="7256842" y="3066638"/>
            <a:ext cx="1779654" cy="1384995"/>
          </a:xfrm>
          <a:prstGeom prst="rect">
            <a:avLst/>
          </a:prstGeom>
          <a:ln>
            <a:solidFill>
              <a:schemeClr val="accent1"/>
            </a:solidFill>
          </a:ln>
        </p:spPr>
        <p:txBody>
          <a:bodyPr wrap="none">
            <a:spAutoFit/>
          </a:bodyPr>
          <a:lstStyle/>
          <a:p>
            <a:pPr>
              <a:buFont typeface="Arial" charset="0"/>
              <a:buChar char="•"/>
            </a:pPr>
            <a:r>
              <a:rPr lang="en-US" sz="1400" dirty="0" smtClean="0">
                <a:latin typeface="Arial" charset="0"/>
                <a:cs typeface="Arial" charset="0"/>
                <a:sym typeface="Arial" charset="0"/>
              </a:rPr>
              <a:t> Stored in the LMS/</a:t>
            </a:r>
            <a:br>
              <a:rPr lang="en-US" sz="1400" dirty="0" smtClean="0">
                <a:latin typeface="Arial" charset="0"/>
                <a:cs typeface="Arial" charset="0"/>
                <a:sym typeface="Arial" charset="0"/>
              </a:rPr>
            </a:br>
            <a:r>
              <a:rPr lang="en-US" sz="1400" dirty="0" smtClean="0">
                <a:latin typeface="Arial" charset="0"/>
                <a:cs typeface="Arial" charset="0"/>
                <a:sym typeface="Arial" charset="0"/>
              </a:rPr>
              <a:t>  CMS</a:t>
            </a:r>
          </a:p>
          <a:p>
            <a:pPr>
              <a:buFont typeface="Arial" charset="0"/>
              <a:buChar char="•"/>
            </a:pPr>
            <a:r>
              <a:rPr lang="en-US" sz="1400" dirty="0" smtClean="0">
                <a:latin typeface="Arial" charset="0"/>
                <a:cs typeface="Arial" charset="0"/>
                <a:sym typeface="Arial" charset="0"/>
              </a:rPr>
              <a:t> Not necessarily </a:t>
            </a:r>
          </a:p>
          <a:p>
            <a:r>
              <a:rPr lang="en-US" sz="1400" dirty="0" smtClean="0">
                <a:latin typeface="Arial" charset="0"/>
                <a:cs typeface="Arial" charset="0"/>
                <a:sym typeface="Arial" charset="0"/>
              </a:rPr>
              <a:t>  openly licensed</a:t>
            </a:r>
          </a:p>
          <a:p>
            <a:pPr>
              <a:buFont typeface="Arial" charset="0"/>
              <a:buChar char="•"/>
            </a:pPr>
            <a:r>
              <a:rPr lang="en-US" sz="1400" dirty="0" smtClean="0">
                <a:latin typeface="Arial" charset="0"/>
                <a:cs typeface="Arial" charset="0"/>
                <a:sym typeface="Arial" charset="0"/>
              </a:rPr>
              <a:t> Used to support </a:t>
            </a:r>
          </a:p>
          <a:p>
            <a:r>
              <a:rPr lang="en-US" sz="1400" dirty="0" smtClean="0">
                <a:latin typeface="Arial" charset="0"/>
                <a:cs typeface="Arial" charset="0"/>
                <a:sym typeface="Arial" charset="0"/>
              </a:rPr>
              <a:t>  students learning </a:t>
            </a:r>
            <a:endParaRPr lang="en-ZA" sz="1400" dirty="0"/>
          </a:p>
        </p:txBody>
      </p:sp>
      <p:sp>
        <p:nvSpPr>
          <p:cNvPr id="11" name="Rectangle 10"/>
          <p:cNvSpPr/>
          <p:nvPr/>
        </p:nvSpPr>
        <p:spPr>
          <a:xfrm>
            <a:off x="179512" y="3282662"/>
            <a:ext cx="1680268" cy="954107"/>
          </a:xfrm>
          <a:prstGeom prst="rect">
            <a:avLst/>
          </a:prstGeom>
          <a:ln>
            <a:solidFill>
              <a:schemeClr val="accent1"/>
            </a:solidFill>
          </a:ln>
        </p:spPr>
        <p:txBody>
          <a:bodyPr wrap="none">
            <a:spAutoFit/>
          </a:bodyPr>
          <a:lstStyle/>
          <a:p>
            <a:pPr>
              <a:buFont typeface="Arial" charset="0"/>
              <a:buChar char="•"/>
            </a:pPr>
            <a:r>
              <a:rPr lang="en-US" sz="1400" dirty="0" smtClean="0">
                <a:latin typeface="Arial" charset="0"/>
                <a:cs typeface="Arial" charset="0"/>
                <a:sym typeface="Arial" charset="0"/>
              </a:rPr>
              <a:t> Available online</a:t>
            </a:r>
          </a:p>
          <a:p>
            <a:pPr>
              <a:buFont typeface="Arial" charset="0"/>
              <a:buChar char="•"/>
            </a:pPr>
            <a:r>
              <a:rPr lang="en-US" sz="1400" dirty="0" smtClean="0">
                <a:latin typeface="Arial" charset="0"/>
                <a:cs typeface="Arial" charset="0"/>
                <a:sym typeface="Arial" charset="0"/>
              </a:rPr>
              <a:t> Openly licensed</a:t>
            </a:r>
          </a:p>
          <a:p>
            <a:pPr>
              <a:buFont typeface="Arial" charset="0"/>
              <a:buChar char="•"/>
            </a:pPr>
            <a:r>
              <a:rPr lang="en-US" sz="1400" dirty="0" smtClean="0">
                <a:latin typeface="Arial" charset="0"/>
                <a:cs typeface="Arial" charset="0"/>
                <a:sym typeface="Arial" charset="0"/>
              </a:rPr>
              <a:t> Used to support </a:t>
            </a:r>
          </a:p>
          <a:p>
            <a:r>
              <a:rPr lang="en-US" sz="1400" dirty="0" smtClean="0">
                <a:latin typeface="Arial" charset="0"/>
                <a:cs typeface="Arial" charset="0"/>
                <a:sym typeface="Arial" charset="0"/>
              </a:rPr>
              <a:t> students' learning </a:t>
            </a:r>
            <a:endParaRPr lang="en-ZA" sz="1400" dirty="0" smtClean="0"/>
          </a:p>
        </p:txBody>
      </p:sp>
      <p:cxnSp>
        <p:nvCxnSpPr>
          <p:cNvPr id="13" name="Straight Arrow Connector 12"/>
          <p:cNvCxnSpPr>
            <a:stCxn id="10" idx="1"/>
          </p:cNvCxnSpPr>
          <p:nvPr/>
        </p:nvCxnSpPr>
        <p:spPr>
          <a:xfrm rot="10800000">
            <a:off x="6228184" y="3284984"/>
            <a:ext cx="1028658" cy="47415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0" name="Straight Arrow Connector 19"/>
          <p:cNvCxnSpPr>
            <a:stCxn id="11" idx="3"/>
          </p:cNvCxnSpPr>
          <p:nvPr/>
        </p:nvCxnSpPr>
        <p:spPr>
          <a:xfrm flipV="1">
            <a:off x="1859780" y="3284984"/>
            <a:ext cx="1056036" cy="47473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2" name="Straight Arrow Connector 21"/>
          <p:cNvCxnSpPr/>
          <p:nvPr/>
        </p:nvCxnSpPr>
        <p:spPr>
          <a:xfrm rot="16200000" flipV="1">
            <a:off x="3869922" y="4491118"/>
            <a:ext cx="1296144" cy="3600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xmlns="" val="314458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ZA" smtClean="0"/>
              <a:t>The paradox of sharing </a:t>
            </a:r>
          </a:p>
        </p:txBody>
      </p:sp>
      <p:sp>
        <p:nvSpPr>
          <p:cNvPr id="3" name="Content Placeholder 2"/>
          <p:cNvSpPr>
            <a:spLocks noGrp="1"/>
          </p:cNvSpPr>
          <p:nvPr>
            <p:ph sz="half" idx="1"/>
          </p:nvPr>
        </p:nvSpPr>
        <p:spPr>
          <a:xfrm>
            <a:off x="179512" y="1600200"/>
            <a:ext cx="5328592" cy="4781128"/>
          </a:xfrm>
        </p:spPr>
        <p:txBody>
          <a:bodyPr rtlCol="0">
            <a:normAutofit lnSpcReduction="10000"/>
          </a:bodyPr>
          <a:lstStyle/>
          <a:p>
            <a:pPr eaLnBrk="1" fontAlgn="auto" hangingPunct="1">
              <a:spcAft>
                <a:spcPts val="0"/>
              </a:spcAft>
              <a:buNone/>
              <a:defRPr/>
            </a:pPr>
            <a:r>
              <a:rPr lang="en-ZA" dirty="0" smtClean="0"/>
              <a:t>	The </a:t>
            </a:r>
            <a:r>
              <a:rPr lang="en-ZA" dirty="0"/>
              <a:t>OECD reflects that "although </a:t>
            </a:r>
            <a:r>
              <a:rPr lang="en-ZA" b="1" dirty="0">
                <a:solidFill>
                  <a:schemeClr val="tx2">
                    <a:lumMod val="60000"/>
                    <a:lumOff val="40000"/>
                  </a:schemeClr>
                </a:solidFill>
              </a:rPr>
              <a:t>learning resources are often considered as key intellectual property in a competitive </a:t>
            </a:r>
            <a:r>
              <a:rPr lang="en-ZA" dirty="0"/>
              <a:t>higher education world, more and more institutions and individuals are </a:t>
            </a:r>
            <a:r>
              <a:rPr lang="en-ZA" b="1" dirty="0"/>
              <a:t>sharing digital learning resources </a:t>
            </a:r>
            <a:r>
              <a:rPr lang="en-ZA" dirty="0"/>
              <a:t>over the Internet openly and without cost, as open educational resources (OER) (2007:9).</a:t>
            </a:r>
          </a:p>
        </p:txBody>
      </p:sp>
      <p:sp>
        <p:nvSpPr>
          <p:cNvPr id="5" name="Content Placeholder 4"/>
          <p:cNvSpPr>
            <a:spLocks noGrp="1"/>
          </p:cNvSpPr>
          <p:nvPr>
            <p:ph sz="half" idx="2"/>
          </p:nvPr>
        </p:nvSpPr>
        <p:spPr/>
        <p:txBody>
          <a:bodyPr rtlCol="0">
            <a:normAutofit lnSpcReduction="10000"/>
          </a:bodyPr>
          <a:lstStyle/>
          <a:p>
            <a:pPr eaLnBrk="1" fontAlgn="auto" hangingPunct="1">
              <a:spcAft>
                <a:spcPts val="0"/>
              </a:spcAft>
              <a:buFont typeface="Arial" pitchFamily="34" charset="0"/>
              <a:buNone/>
              <a:defRPr/>
            </a:pPr>
            <a:r>
              <a:rPr lang="en-ZA" dirty="0" smtClean="0"/>
              <a:t> </a:t>
            </a:r>
            <a:endParaRPr lang="en-ZA" dirty="0"/>
          </a:p>
        </p:txBody>
      </p:sp>
      <p:graphicFrame>
        <p:nvGraphicFramePr>
          <p:cNvPr id="6" name="Diagram 5"/>
          <p:cNvGraphicFramePr/>
          <p:nvPr/>
        </p:nvGraphicFramePr>
        <p:xfrm>
          <a:off x="5345554" y="1857364"/>
          <a:ext cx="3690942" cy="37147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03880635"/>
      </p:ext>
    </p:extLst>
  </p:cSld>
  <p:clrMapOvr>
    <a:masterClrMapping/>
  </p:clrMapOvr>
  <p:transition spd="med" advClick="0" advTm="7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1000" fill="hold"/>
                                        <p:tgtEl>
                                          <p:spTgt spid="23554"/>
                                        </p:tgtEl>
                                        <p:attrNameLst>
                                          <p:attrName>ppt_w</p:attrName>
                                        </p:attrNameLst>
                                      </p:cBhvr>
                                      <p:tavLst>
                                        <p:tav tm="0">
                                          <p:val>
                                            <p:strVal val="#ppt_w*0.70"/>
                                          </p:val>
                                        </p:tav>
                                        <p:tav tm="100000">
                                          <p:val>
                                            <p:strVal val="#ppt_w"/>
                                          </p:val>
                                        </p:tav>
                                      </p:tavLst>
                                    </p:anim>
                                    <p:anim calcmode="lin" valueType="num">
                                      <p:cBhvr>
                                        <p:cTn id="8" dur="1000" fill="hold"/>
                                        <p:tgtEl>
                                          <p:spTgt spid="23554"/>
                                        </p:tgtEl>
                                        <p:attrNameLst>
                                          <p:attrName>ppt_h</p:attrName>
                                        </p:attrNameLst>
                                      </p:cBhvr>
                                      <p:tavLst>
                                        <p:tav tm="0">
                                          <p:val>
                                            <p:strVal val="#ppt_h"/>
                                          </p:val>
                                        </p:tav>
                                        <p:tav tm="100000">
                                          <p:val>
                                            <p:strVal val="#ppt_h"/>
                                          </p:val>
                                        </p:tav>
                                      </p:tavLst>
                                    </p:anim>
                                    <p:animEffect transition="in" filter="fade">
                                      <p:cBhvr>
                                        <p:cTn id="9" dur="1000"/>
                                        <p:tgtEl>
                                          <p:spTgt spid="2355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3" grpId="0" build="p"/>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p:txBody>
          <a:bodyPr/>
          <a:lstStyle/>
          <a:p>
            <a:pPr eaLnBrk="1" hangingPunct="1"/>
            <a:r>
              <a:rPr lang="en-US" smtClean="0"/>
              <a:t>Alternative copyright licensing</a:t>
            </a:r>
            <a:endParaRPr lang="en-ZA" smtClean="0"/>
          </a:p>
        </p:txBody>
      </p:sp>
      <p:sp>
        <p:nvSpPr>
          <p:cNvPr id="5" name="Rectangle 4"/>
          <p:cNvSpPr/>
          <p:nvPr/>
        </p:nvSpPr>
        <p:spPr>
          <a:xfrm>
            <a:off x="928688" y="1428750"/>
            <a:ext cx="7072312" cy="954088"/>
          </a:xfrm>
          <a:prstGeom prst="rect">
            <a:avLst/>
          </a:prstGeom>
        </p:spPr>
        <p:txBody>
          <a:bodyPr>
            <a:spAutoFit/>
          </a:bodyPr>
          <a:lstStyle/>
          <a:p>
            <a:pPr>
              <a:defRPr/>
            </a:pPr>
            <a:r>
              <a:rPr lang="en-US" sz="2800" dirty="0">
                <a:latin typeface="Arial" charset="0"/>
              </a:rPr>
              <a:t>Previously copyright was </a:t>
            </a:r>
            <a:r>
              <a:rPr lang="en-US" sz="2800" dirty="0">
                <a:solidFill>
                  <a:schemeClr val="tx2">
                    <a:lumMod val="60000"/>
                    <a:lumOff val="40000"/>
                  </a:schemeClr>
                </a:solidFill>
                <a:latin typeface="Arial" charset="0"/>
              </a:rPr>
              <a:t>binary</a:t>
            </a:r>
            <a:r>
              <a:rPr lang="en-US" sz="2800" dirty="0">
                <a:latin typeface="Arial" charset="0"/>
              </a:rPr>
              <a:t>: All rights retained or public domain</a:t>
            </a:r>
            <a:endParaRPr lang="en-ZA" sz="2800" dirty="0">
              <a:latin typeface="Arial" charset="0"/>
            </a:endParaRPr>
          </a:p>
        </p:txBody>
      </p:sp>
      <p:graphicFrame>
        <p:nvGraphicFramePr>
          <p:cNvPr id="6" name="Table 5"/>
          <p:cNvGraphicFramePr>
            <a:graphicFrameLocks noGrp="1"/>
          </p:cNvGraphicFramePr>
          <p:nvPr/>
        </p:nvGraphicFramePr>
        <p:xfrm>
          <a:off x="928688" y="2500313"/>
          <a:ext cx="7072362" cy="701040"/>
        </p:xfrm>
        <a:graphic>
          <a:graphicData uri="http://schemas.openxmlformats.org/drawingml/2006/table">
            <a:tbl>
              <a:tblPr/>
              <a:tblGrid>
                <a:gridCol w="1571636"/>
                <a:gridCol w="3857652"/>
                <a:gridCol w="1643074"/>
              </a:tblGrid>
              <a:tr h="0">
                <a:tc>
                  <a:txBody>
                    <a:bodyPr/>
                    <a:lstStyle/>
                    <a:p>
                      <a:pPr>
                        <a:lnSpc>
                          <a:spcPct val="115000"/>
                        </a:lnSpc>
                        <a:spcAft>
                          <a:spcPts val="0"/>
                        </a:spcAft>
                      </a:pPr>
                      <a:r>
                        <a:rPr lang="en-ZA" sz="2000" b="1" dirty="0">
                          <a:solidFill>
                            <a:schemeClr val="tx2">
                              <a:lumMod val="60000"/>
                              <a:lumOff val="40000"/>
                            </a:schemeClr>
                          </a:solidFill>
                          <a:latin typeface="Calibri"/>
                          <a:ea typeface="Calibri"/>
                          <a:cs typeface="Times New Roman"/>
                        </a:rPr>
                        <a:t>Copyright</a:t>
                      </a:r>
                      <a:endParaRPr lang="en-ZA" sz="1100" b="1" dirty="0">
                        <a:solidFill>
                          <a:schemeClr val="tx2">
                            <a:lumMod val="60000"/>
                            <a:lumOff val="40000"/>
                          </a:schemeClr>
                        </a:solidFill>
                        <a:latin typeface="Calibri"/>
                        <a:ea typeface="Calibri"/>
                        <a:cs typeface="Times New Roman"/>
                      </a:endParaRPr>
                    </a:p>
                    <a:p>
                      <a:pPr>
                        <a:lnSpc>
                          <a:spcPct val="115000"/>
                        </a:lnSpc>
                        <a:spcAft>
                          <a:spcPts val="0"/>
                        </a:spcAft>
                      </a:pPr>
                      <a:r>
                        <a:rPr lang="en-ZA" sz="2000" b="1" dirty="0">
                          <a:solidFill>
                            <a:schemeClr val="tx2">
                              <a:lumMod val="60000"/>
                              <a:lumOff val="40000"/>
                            </a:schemeClr>
                          </a:solidFill>
                          <a:latin typeface="Calibri"/>
                          <a:ea typeface="Calibri"/>
                          <a:cs typeface="Times New Roman"/>
                        </a:rPr>
                        <a:t>©</a:t>
                      </a:r>
                      <a:endParaRPr lang="en-ZA" sz="1100" b="1" dirty="0">
                        <a:solidFill>
                          <a:schemeClr val="tx2">
                            <a:lumMod val="60000"/>
                            <a:lumOff val="4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ZA"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ZA" sz="2000" b="1" dirty="0">
                          <a:solidFill>
                            <a:schemeClr val="tx2">
                              <a:lumMod val="60000"/>
                              <a:lumOff val="40000"/>
                            </a:schemeClr>
                          </a:solidFill>
                          <a:latin typeface="Calibri"/>
                          <a:ea typeface="Calibri"/>
                          <a:cs typeface="Times New Roman"/>
                        </a:rPr>
                        <a:t>Public domain</a:t>
                      </a:r>
                      <a:endParaRPr lang="en-ZA" sz="1100" b="1" dirty="0">
                        <a:solidFill>
                          <a:schemeClr val="tx2">
                            <a:lumMod val="60000"/>
                            <a:lumOff val="4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928688" y="3500438"/>
            <a:ext cx="7072312" cy="1816100"/>
          </a:xfrm>
          <a:prstGeom prst="rect">
            <a:avLst/>
          </a:prstGeom>
        </p:spPr>
        <p:txBody>
          <a:bodyPr>
            <a:spAutoFit/>
          </a:bodyPr>
          <a:lstStyle/>
          <a:p>
            <a:pPr>
              <a:defRPr/>
            </a:pPr>
            <a:r>
              <a:rPr lang="en-US" sz="2800" dirty="0">
                <a:latin typeface="Arial" charset="0"/>
              </a:rPr>
              <a:t>Now alternative licensing options such as the </a:t>
            </a:r>
            <a:r>
              <a:rPr lang="en-ZA" sz="2800" dirty="0">
                <a:latin typeface="Arial" charset="0"/>
              </a:rPr>
              <a:t>GNU General Public License and Creative Commons provide </a:t>
            </a:r>
            <a:r>
              <a:rPr lang="en-ZA" sz="2800" dirty="0">
                <a:solidFill>
                  <a:schemeClr val="tx2">
                    <a:lumMod val="60000"/>
                    <a:lumOff val="40000"/>
                  </a:schemeClr>
                </a:solidFill>
                <a:latin typeface="Arial" charset="0"/>
              </a:rPr>
              <a:t>a range of options where some rights are reserved</a:t>
            </a:r>
            <a:endParaRPr lang="en-ZA" sz="2800" dirty="0">
              <a:solidFill>
                <a:schemeClr val="tx2">
                  <a:lumMod val="60000"/>
                  <a:lumOff val="40000"/>
                </a:schemeClr>
              </a:solidFill>
              <a:latin typeface="Arial" charset="0"/>
            </a:endParaRPr>
          </a:p>
        </p:txBody>
      </p:sp>
      <p:graphicFrame>
        <p:nvGraphicFramePr>
          <p:cNvPr id="8" name="Table 7"/>
          <p:cNvGraphicFramePr>
            <a:graphicFrameLocks noGrp="1"/>
          </p:cNvGraphicFramePr>
          <p:nvPr/>
        </p:nvGraphicFramePr>
        <p:xfrm>
          <a:off x="857250" y="5500688"/>
          <a:ext cx="7072362" cy="701040"/>
        </p:xfrm>
        <a:graphic>
          <a:graphicData uri="http://schemas.openxmlformats.org/drawingml/2006/table">
            <a:tbl>
              <a:tblPr/>
              <a:tblGrid>
                <a:gridCol w="1571636"/>
                <a:gridCol w="3857652"/>
                <a:gridCol w="1643074"/>
              </a:tblGrid>
              <a:tr h="0">
                <a:tc>
                  <a:txBody>
                    <a:bodyPr/>
                    <a:lstStyle/>
                    <a:p>
                      <a:pPr>
                        <a:lnSpc>
                          <a:spcPct val="115000"/>
                        </a:lnSpc>
                        <a:spcAft>
                          <a:spcPts val="0"/>
                        </a:spcAft>
                      </a:pPr>
                      <a:r>
                        <a:rPr lang="en-ZA" sz="2000" b="1" dirty="0">
                          <a:solidFill>
                            <a:schemeClr val="bg1">
                              <a:lumMod val="65000"/>
                            </a:schemeClr>
                          </a:solidFill>
                          <a:latin typeface="Calibri"/>
                          <a:ea typeface="Calibri"/>
                          <a:cs typeface="Times New Roman"/>
                        </a:rPr>
                        <a:t>Copyright</a:t>
                      </a:r>
                      <a:endParaRPr lang="en-ZA" sz="1100" b="1" dirty="0">
                        <a:solidFill>
                          <a:schemeClr val="bg1">
                            <a:lumMod val="65000"/>
                          </a:schemeClr>
                        </a:solidFill>
                        <a:latin typeface="Calibri"/>
                        <a:ea typeface="Calibri"/>
                        <a:cs typeface="Times New Roman"/>
                      </a:endParaRPr>
                    </a:p>
                    <a:p>
                      <a:pPr>
                        <a:lnSpc>
                          <a:spcPct val="115000"/>
                        </a:lnSpc>
                        <a:spcAft>
                          <a:spcPts val="0"/>
                        </a:spcAft>
                      </a:pPr>
                      <a:r>
                        <a:rPr lang="en-ZA" sz="2000" b="1" dirty="0">
                          <a:solidFill>
                            <a:schemeClr val="bg1">
                              <a:lumMod val="65000"/>
                            </a:schemeClr>
                          </a:solidFill>
                          <a:latin typeface="Calibri"/>
                          <a:ea typeface="Calibri"/>
                          <a:cs typeface="Times New Roman"/>
                        </a:rPr>
                        <a:t>©</a:t>
                      </a:r>
                      <a:endParaRPr lang="en-ZA" sz="1100" b="1" dirty="0">
                        <a:solidFill>
                          <a:schemeClr val="bg1">
                            <a:lumMod val="65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ZA" sz="2000" b="1" dirty="0" smtClean="0">
                          <a:solidFill>
                            <a:schemeClr val="tx2">
                              <a:lumMod val="60000"/>
                              <a:lumOff val="40000"/>
                            </a:schemeClr>
                          </a:solidFill>
                          <a:latin typeface="Calibri"/>
                          <a:ea typeface="Calibri"/>
                          <a:cs typeface="Times New Roman"/>
                        </a:rPr>
                        <a:t>Some rights reserved</a:t>
                      </a:r>
                    </a:p>
                    <a:p>
                      <a:pPr algn="ctr">
                        <a:lnSpc>
                          <a:spcPct val="115000"/>
                        </a:lnSpc>
                        <a:spcAft>
                          <a:spcPts val="0"/>
                        </a:spcAft>
                      </a:pPr>
                      <a:endParaRPr lang="en-ZA"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ZA" sz="2000" b="1" dirty="0">
                          <a:solidFill>
                            <a:schemeClr val="bg1">
                              <a:lumMod val="65000"/>
                            </a:schemeClr>
                          </a:solidFill>
                          <a:latin typeface="Calibri"/>
                          <a:ea typeface="Calibri"/>
                          <a:cs typeface="Times New Roman"/>
                        </a:rPr>
                        <a:t>Public domain</a:t>
                      </a:r>
                      <a:endParaRPr lang="en-ZA" sz="1100" b="1" dirty="0">
                        <a:solidFill>
                          <a:schemeClr val="bg1">
                            <a:lumMod val="65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9" name="Straight Arrow Connector 8"/>
          <p:cNvCxnSpPr/>
          <p:nvPr/>
        </p:nvCxnSpPr>
        <p:spPr>
          <a:xfrm>
            <a:off x="2428875" y="5929313"/>
            <a:ext cx="3857625" cy="1587"/>
          </a:xfrm>
          <a:prstGeom prst="straightConnector1">
            <a:avLst/>
          </a:prstGeom>
          <a:ln w="19050">
            <a:solidFill>
              <a:schemeClr val="tx2">
                <a:lumMod val="60000"/>
                <a:lumOff val="40000"/>
              </a:schemeClr>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idx="4294967295"/>
          </p:nvPr>
        </p:nvSpPr>
        <p:spPr/>
        <p:txBody>
          <a:bodyPr/>
          <a:lstStyle/>
          <a:p>
            <a:pPr eaLnBrk="1" hangingPunct="1"/>
            <a:r>
              <a:rPr lang="en-ZA" smtClean="0"/>
              <a:t>Degrees of openness</a:t>
            </a:r>
            <a:endParaRPr lang="en-GB" smtClean="0"/>
          </a:p>
        </p:txBody>
      </p:sp>
      <p:pic>
        <p:nvPicPr>
          <p:cNvPr id="8195" name="Picture 502" descr="Degress-of-Opennes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0825" y="2101850"/>
            <a:ext cx="8642350" cy="305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932543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2274</TotalTime>
  <Words>1772</Words>
  <Application>Microsoft Office PowerPoint</Application>
  <PresentationFormat>On-screen Show (4:3)</PresentationFormat>
  <Paragraphs>196</Paragraphs>
  <Slides>35</Slides>
  <Notes>20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Review of Open Educational Resources</vt:lpstr>
      <vt:lpstr>Brief</vt:lpstr>
      <vt:lpstr>Philosophy of OER</vt:lpstr>
      <vt:lpstr>OER part of the “open movement” </vt:lpstr>
      <vt:lpstr>What is OER?</vt:lpstr>
      <vt:lpstr>Slide 6</vt:lpstr>
      <vt:lpstr>The paradox of sharing </vt:lpstr>
      <vt:lpstr>Alternative copyright licensing</vt:lpstr>
      <vt:lpstr>Degrees of openness</vt:lpstr>
      <vt:lpstr>Example of OER development</vt:lpstr>
      <vt:lpstr>Early adopters internationally MIT</vt:lpstr>
      <vt:lpstr>OCW Consortium</vt:lpstr>
      <vt:lpstr>OCWC – In development</vt:lpstr>
      <vt:lpstr>Early adopters internationally Connexions (Rice University)</vt:lpstr>
      <vt:lpstr>Connexions Consortium</vt:lpstr>
      <vt:lpstr>Slide 16</vt:lpstr>
      <vt:lpstr>International OER Portals</vt:lpstr>
      <vt:lpstr>Why OER internationally?</vt:lpstr>
      <vt:lpstr>Early adopters in South Africa: University of the Western Cape</vt:lpstr>
      <vt:lpstr>Early adopters in South Africa: University of Cape Town</vt:lpstr>
      <vt:lpstr>Adopters in South Africa: UNISA</vt:lpstr>
      <vt:lpstr>OER Africa</vt:lpstr>
      <vt:lpstr>Why OER in South Africa?</vt:lpstr>
      <vt:lpstr>History of UCT OpenContent</vt:lpstr>
      <vt:lpstr>OpenUCT</vt:lpstr>
      <vt:lpstr>Studying at University: A guide for first year students</vt:lpstr>
      <vt:lpstr>Indexing of resources </vt:lpstr>
      <vt:lpstr>OpenUCT visits 15 Oct 2011- 15 Oct 2012</vt:lpstr>
      <vt:lpstr>OpenUCT location of visits 15 Oct 2011- 15 Oct 2012</vt:lpstr>
      <vt:lpstr>OpenUCT traffic &amp; referrals 15 Oct 2011- 15 Oct 2012</vt:lpstr>
      <vt:lpstr>Hosting</vt:lpstr>
      <vt:lpstr>Granularity of materials </vt:lpstr>
      <vt:lpstr>Metadata and harvesting</vt:lpstr>
      <vt:lpstr>Key issues: Metadata</vt:lpstr>
      <vt:lpstr>Slide 35</vt:lpstr>
    </vt:vector>
  </TitlesOfParts>
  <Company>University of Cape Town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Open Educational Resources</dc:title>
  <dc:creator>Referee</dc:creator>
  <cp:lastModifiedBy>New Win User</cp:lastModifiedBy>
  <cp:revision>40</cp:revision>
  <dcterms:created xsi:type="dcterms:W3CDTF">2012-10-13T15:54:13Z</dcterms:created>
  <dcterms:modified xsi:type="dcterms:W3CDTF">2012-10-29T13:30:30Z</dcterms:modified>
</cp:coreProperties>
</file>