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8" r:id="rId10"/>
    <p:sldId id="264" r:id="rId11"/>
    <p:sldId id="268" r:id="rId12"/>
    <p:sldId id="279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66" r:id="rId22"/>
    <p:sldId id="26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04" y="-7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3463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6016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6130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20869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1271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9034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6360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70416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800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44267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3529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B169A-B096-4FCF-9E7D-265913878238}" type="datetimeFigureOut">
              <a:rPr lang="en-ZA" smtClean="0"/>
              <a:t>30/11/15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8A15A-FA9A-41B0-9195-31DFCFB233E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982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MPEDU001@myuct.ac.za" TargetMode="External"/><Relationship Id="rId4" Type="http://schemas.openxmlformats.org/officeDocument/2006/relationships/image" Target="../media/image2.png"/><Relationship Id="rId5" Type="http://schemas.openxmlformats.org/officeDocument/2006/relationships/hyperlink" Target="http://creativecommons.org/licenses/by-nc-sa/4.0/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gital storytelling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89935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365104"/>
            <a:ext cx="6400800" cy="1752600"/>
          </a:xfrm>
        </p:spPr>
        <p:txBody>
          <a:bodyPr/>
          <a:lstStyle/>
          <a:p>
            <a:pPr algn="l"/>
            <a:r>
              <a:rPr lang="en-ZA" sz="2400" dirty="0" smtClean="0">
                <a:solidFill>
                  <a:schemeClr val="accent1">
                    <a:lumMod val="75000"/>
                  </a:schemeClr>
                </a:solidFill>
              </a:rPr>
              <a:t>Lecturer: Eduard Campbell</a:t>
            </a:r>
          </a:p>
          <a:p>
            <a:pPr algn="l"/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E-mail: </a:t>
            </a:r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  <a:hlinkClick r:id="rId3"/>
              </a:rPr>
              <a:t>CMPEDU001@myuct.ac.za</a:t>
            </a:r>
            <a:endParaRPr lang="en-ZA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May 2015</a:t>
            </a:r>
          </a:p>
          <a:p>
            <a:endParaRPr lang="en-ZA" dirty="0"/>
          </a:p>
        </p:txBody>
      </p:sp>
      <p:sp>
        <p:nvSpPr>
          <p:cNvPr id="4" name="AutoShape 2" descr="http://digitalstorytellingsynthesis.pbworks.com/f/1257190585/wordma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grpSp>
        <p:nvGrpSpPr>
          <p:cNvPr id="11" name="Group 10"/>
          <p:cNvGrpSpPr/>
          <p:nvPr/>
        </p:nvGrpSpPr>
        <p:grpSpPr>
          <a:xfrm>
            <a:off x="827584" y="5805264"/>
            <a:ext cx="7560840" cy="400110"/>
            <a:chOff x="755576" y="5949280"/>
            <a:chExt cx="7560840" cy="40011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576" y="5949280"/>
              <a:ext cx="1117600" cy="39370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979712" y="5949280"/>
              <a:ext cx="63367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/>
                <a:t>This work by Eduard Campbell is licensed under </a:t>
              </a:r>
              <a:r>
                <a:rPr lang="en-US" sz="1000" dirty="0" err="1"/>
                <a:t>a</a:t>
              </a:r>
              <a:r>
                <a:rPr lang="en-US" sz="1000" dirty="0" err="1" smtClean="0">
                  <a:hlinkClick r:id="rId5"/>
                </a:rPr>
                <a:t>Creative</a:t>
              </a:r>
              <a:r>
                <a:rPr lang="en-US" sz="1000" dirty="0" smtClean="0">
                  <a:hlinkClick r:id="rId5"/>
                </a:rPr>
                <a:t> </a:t>
              </a:r>
              <a:r>
                <a:rPr lang="en-US" sz="1000" dirty="0">
                  <a:hlinkClick r:id="rId5"/>
                </a:rPr>
                <a:t>Commons Attribution-NonCommercial-ShareAlike 4.0 International License.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80096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Definitions of DST: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 smtClean="0"/>
              <a:t>“a process of connection where teachers work with their students to help them harness the power of voice and imagery…by using technology that is relevant to the way we live today” </a:t>
            </a:r>
            <a:r>
              <a:rPr lang="en-ZA" sz="2400" dirty="0" smtClean="0"/>
              <a:t>(Hagood, 2009)</a:t>
            </a:r>
            <a:endParaRPr lang="en-ZA" dirty="0" smtClean="0"/>
          </a:p>
          <a:p>
            <a:r>
              <a:rPr lang="en-ZA" dirty="0" smtClean="0"/>
              <a:t>“constructing narrative and/or expository texts through combining multiple media including images… voice, music, video, transitions, titles, and movement” </a:t>
            </a:r>
            <a:r>
              <a:rPr lang="en-ZA" sz="2400" dirty="0" smtClean="0"/>
              <a:t>(Hagood, 2009)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6731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The 8 steps of DST 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5256584"/>
          </a:xfrm>
        </p:spPr>
        <p:txBody>
          <a:bodyPr>
            <a:normAutofit fontScale="90000"/>
          </a:bodyPr>
          <a:lstStyle/>
          <a:p>
            <a:pPr algn="l"/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1. Choose a topic</a:t>
            </a:r>
            <a:b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2. Visualising “warm-up”</a:t>
            </a:r>
            <a:b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3. “The River of Life”</a:t>
            </a:r>
            <a:b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4. The story circle</a:t>
            </a:r>
            <a:b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5. Storyboarding/Writing the story</a:t>
            </a:r>
            <a:b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6. Choosing pictures</a:t>
            </a:r>
            <a:b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7. Recording sound</a:t>
            </a:r>
            <a:b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>8. Putting everything together on a video editing application</a:t>
            </a:r>
            <a:b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75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250706"/>
          </a:xfrm>
        </p:spPr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How can DST be adapted to suit badly resourced schools and very well-resourced schools?</a:t>
            </a:r>
            <a:b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How can DST be adapted to address the digital divide in the classroom?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Group discussion: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61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The 8 steps of DST 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5256584"/>
          </a:xfrm>
        </p:spPr>
        <p:txBody>
          <a:bodyPr>
            <a:normAutofit fontScale="90000"/>
          </a:bodyPr>
          <a:lstStyle/>
          <a:p>
            <a:pPr algn="l"/>
            <a:r>
              <a:rPr lang="en-ZA" sz="4000" dirty="0" smtClean="0">
                <a:solidFill>
                  <a:schemeClr val="accent3">
                    <a:lumMod val="75000"/>
                  </a:schemeClr>
                </a:solidFill>
              </a:rPr>
              <a:t>1. Choose a topic</a:t>
            </a:r>
            <a:br>
              <a:rPr lang="en-ZA" sz="4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3">
                    <a:lumMod val="75000"/>
                  </a:schemeClr>
                </a:solidFill>
              </a:rPr>
              <a:t>2. Visualising “warm-up”</a:t>
            </a:r>
            <a:br>
              <a:rPr lang="en-ZA" sz="4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3">
                    <a:lumMod val="75000"/>
                  </a:schemeClr>
                </a:solidFill>
              </a:rPr>
              <a:t>3. “The River of Life”</a:t>
            </a:r>
            <a:br>
              <a:rPr lang="en-ZA" sz="4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3">
                    <a:lumMod val="75000"/>
                  </a:schemeClr>
                </a:solidFill>
              </a:rPr>
              <a:t>4. The story circle</a:t>
            </a:r>
            <a:br>
              <a:rPr lang="en-ZA" sz="4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3">
                    <a:lumMod val="75000"/>
                  </a:schemeClr>
                </a:solidFill>
              </a:rPr>
              <a:t>5. Storyboarding/Writing the story</a:t>
            </a:r>
            <a:br>
              <a:rPr lang="en-ZA" sz="4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1">
                    <a:lumMod val="75000"/>
                  </a:schemeClr>
                </a:solidFill>
              </a:rPr>
              <a:t>6. Choosing pictures</a:t>
            </a:r>
            <a:br>
              <a:rPr lang="en-ZA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1">
                    <a:lumMod val="75000"/>
                  </a:schemeClr>
                </a:solidFill>
              </a:rPr>
              <a:t>7. Recording sound</a:t>
            </a:r>
            <a:br>
              <a:rPr lang="en-ZA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ZA" sz="4000" dirty="0" smtClean="0">
                <a:solidFill>
                  <a:schemeClr val="accent1">
                    <a:lumMod val="75000"/>
                  </a:schemeClr>
                </a:solidFill>
              </a:rPr>
              <a:t>8. Video editing </a:t>
            </a:r>
            <a: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ZA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6804248" y="1412776"/>
            <a:ext cx="304800" cy="2736304"/>
          </a:xfrm>
          <a:prstGeom prst="rightBrac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Right Brace 6"/>
          <p:cNvSpPr/>
          <p:nvPr/>
        </p:nvSpPr>
        <p:spPr>
          <a:xfrm>
            <a:off x="4186881" y="4168538"/>
            <a:ext cx="304800" cy="1708734"/>
          </a:xfrm>
          <a:prstGeom prst="rightBrac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164288" y="1700808"/>
            <a:ext cx="19797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“Non-digital”/Low-tech components. Will be done in class today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221088"/>
            <a:ext cx="1979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“Digital”/higher tech components. For those who pick topic 1 of Assignment 4.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277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1. Choose a topic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4968552"/>
          </a:xfrm>
        </p:spPr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According to Assignment 4, Topic 1 – “Explore some dimension of your own life journey in relation to education and/or English” (aim for a video of about 3 to 6 minutes – roughly 400 to 600 words… but this may vary)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616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. Visualisation “warm-up”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2592288"/>
          </a:xfrm>
        </p:spPr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You have ONLY 2 minutes to draw a picture of where you are in your life at the moment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7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3. “The River of Life” (my version)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143000"/>
                    </a14:imgEffect>
                    <a14:imgEffect>
                      <a14:brightnessContrast bright="30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7544" y="1196752"/>
            <a:ext cx="8280920" cy="547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31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4. The story circle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2952328"/>
          </a:xfrm>
        </p:spPr>
        <p:txBody>
          <a:bodyPr/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Divide into groups of 8 to 10. Each member of the group gets time to “tell” his/her story by referring to the river of life he/she just made. </a:t>
            </a:r>
            <a:endParaRPr lang="en-Z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3907719"/>
            <a:ext cx="8291264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* What are the possible problems when doing this in your classes? How can we cater for these problems?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631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08720"/>
            <a:ext cx="7720022" cy="499530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67544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5. Storyboarding/Writing the story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6093296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E46C0A"/>
                </a:solidFill>
              </a:rPr>
              <a:t>If you are still not sure… go to Google Images to see more examples…</a:t>
            </a:r>
            <a:endParaRPr lang="en-US" sz="2400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03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Steps 6 to 8 (for those who will be doing a story for Assignment 4)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4968552"/>
          </a:xfrm>
        </p:spPr>
        <p:txBody>
          <a:bodyPr>
            <a:normAutofit/>
          </a:bodyPr>
          <a:lstStyle/>
          <a:p>
            <a:pPr algn="l"/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Sound editing: use any digital audio workstation like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  <a:cs typeface="Arial Narrow"/>
              </a:rPr>
              <a:t>Audacity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(free!) </a:t>
            </a:r>
            <a:r>
              <a:rPr lang="en-ZA" sz="2400" dirty="0" smtClean="0">
                <a:solidFill>
                  <a:srgbClr val="FF6600"/>
                </a:solidFill>
              </a:rPr>
              <a:t>youtube.com</a:t>
            </a:r>
            <a:r>
              <a:rPr lang="en-ZA" sz="2400" dirty="0">
                <a:solidFill>
                  <a:srgbClr val="FF6600"/>
                </a:solidFill>
              </a:rPr>
              <a:t>/watch?v=</a:t>
            </a:r>
            <a:r>
              <a:rPr lang="en-ZA" sz="2400" dirty="0" smtClean="0">
                <a:solidFill>
                  <a:srgbClr val="FF6600"/>
                </a:solidFill>
              </a:rPr>
              <a:t>3uqCNjbQn54</a:t>
            </a:r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Video editing: </a:t>
            </a:r>
            <a:r>
              <a:rPr lang="en-ZA" dirty="0">
                <a:solidFill>
                  <a:srgbClr val="376092"/>
                </a:solidFill>
              </a:rPr>
              <a:t>Picasa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ZA" dirty="0" smtClean="0">
                <a:solidFill>
                  <a:srgbClr val="376092"/>
                </a:solidFill>
              </a:rPr>
              <a:t>iMovie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ZA" dirty="0" smtClean="0">
                <a:solidFill>
                  <a:srgbClr val="376092"/>
                </a:solidFill>
              </a:rPr>
              <a:t>MovieMaker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ZA" dirty="0" smtClean="0">
                <a:solidFill>
                  <a:srgbClr val="376092"/>
                </a:solidFill>
              </a:rPr>
              <a:t>WeVideo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… </a:t>
            </a:r>
            <a:r>
              <a:rPr lang="en-ZA" dirty="0">
                <a:solidFill>
                  <a:schemeClr val="accent2">
                    <a:lumMod val="75000"/>
                  </a:schemeClr>
                </a:solidFill>
              </a:rPr>
              <a:t>there are so many</a:t>
            </a:r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…  </a:t>
            </a:r>
            <a:r>
              <a:rPr lang="en-ZA" sz="2400" dirty="0" smtClean="0">
                <a:solidFill>
                  <a:srgbClr val="FF6600"/>
                </a:solidFill>
              </a:rPr>
              <a:t>youtube.com</a:t>
            </a:r>
            <a:r>
              <a:rPr lang="en-ZA" sz="2400" dirty="0">
                <a:solidFill>
                  <a:srgbClr val="FF6600"/>
                </a:solidFill>
              </a:rPr>
              <a:t>/watch?v=JrD4s5_fqgM</a:t>
            </a:r>
          </a:p>
        </p:txBody>
      </p:sp>
    </p:spTree>
    <p:extLst>
      <p:ext uri="{BB962C8B-B14F-4D97-AF65-F5344CB8AC3E}">
        <p14:creationId xmlns:p14="http://schemas.microsoft.com/office/powerpoint/2010/main" val="306824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250706"/>
          </a:xfrm>
        </p:spPr>
        <p:txBody>
          <a:bodyPr>
            <a:normAutofit/>
          </a:bodyPr>
          <a:lstStyle/>
          <a:p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>What is Digital 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Storytelling (DST) </a:t>
            </a:r>
            <a:r>
              <a:rPr lang="en-ZA" dirty="0">
                <a:solidFill>
                  <a:schemeClr val="accent1">
                    <a:lumMod val="75000"/>
                  </a:schemeClr>
                </a:solidFill>
              </a:rPr>
              <a:t>and why is it relevant to the English classroom as a method of </a:t>
            </a:r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teaching?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7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Steps 6 to 8 (continued)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91264" cy="4968552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  <a:t>If you have any questions or need any guidance: CMPEDU001@myuct.ac.za</a:t>
            </a:r>
            <a:br>
              <a:rPr lang="en-ZA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  <a:t>Possible issues: copyright on pictures (use creativecommons.org if you want to be safe), file formats (google “audio/video online file converter”)</a:t>
            </a:r>
            <a:br>
              <a:rPr lang="en-ZA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ZA" sz="24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ZA" sz="2400" dirty="0">
                <a:solidFill>
                  <a:schemeClr val="accent2">
                    <a:lumMod val="75000"/>
                  </a:schemeClr>
                </a:solidFill>
              </a:rPr>
            </a:br>
            <a:endParaRPr lang="en-ZA" sz="27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114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9725"/>
            <a:ext cx="8229600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32222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Reference and a useful resource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Hagood</a:t>
            </a:r>
            <a:r>
              <a:rPr lang="en-GB" dirty="0"/>
              <a:t>, C. (</a:t>
            </a:r>
            <a:r>
              <a:rPr lang="en-GB" dirty="0" err="1"/>
              <a:t>ed</a:t>
            </a:r>
            <a:r>
              <a:rPr lang="en-GB" dirty="0"/>
              <a:t>) 2009, New Literacies Practices, First Edition </a:t>
            </a:r>
            <a:r>
              <a:rPr lang="en-GB" dirty="0" err="1"/>
              <a:t>edn</a:t>
            </a:r>
            <a:r>
              <a:rPr lang="en-GB" dirty="0"/>
              <a:t>, Peter Lang Publishing, New York</a:t>
            </a:r>
            <a:r>
              <a:rPr lang="en-GB" dirty="0" smtClean="0"/>
              <a:t>.</a:t>
            </a:r>
          </a:p>
          <a:p>
            <a:r>
              <a:rPr lang="en-GB" dirty="0"/>
              <a:t>http://</a:t>
            </a:r>
            <a:r>
              <a:rPr lang="en-GB" dirty="0" err="1"/>
              <a:t>storycenter.org</a:t>
            </a:r>
            <a:r>
              <a:rPr lang="en-GB" dirty="0"/>
              <a:t>/educator-workshop/</a:t>
            </a:r>
            <a:endParaRPr lang="en-ZA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2301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…reading? Explain…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84168" y="5085184"/>
            <a:ext cx="1296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dirty="0" smtClean="0"/>
              <a:t>Photo by Erin Kelly</a:t>
            </a:r>
            <a:endParaRPr lang="en-ZA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268760"/>
            <a:ext cx="59436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95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…writing? Explain…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68760"/>
            <a:ext cx="5937691" cy="3960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24128" y="5229200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dirty="0" smtClean="0"/>
              <a:t>Photo by dotmatchbox at flickr</a:t>
            </a:r>
            <a:endParaRPr lang="en-ZA" sz="1000" dirty="0"/>
          </a:p>
        </p:txBody>
      </p:sp>
    </p:spTree>
    <p:extLst>
      <p:ext uri="{BB962C8B-B14F-4D97-AF65-F5344CB8AC3E}">
        <p14:creationId xmlns:p14="http://schemas.microsoft.com/office/powerpoint/2010/main" val="267564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…speaking? Explain…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AutoShape 2" descr="http://news.bbcimg.co.uk/media/images/65998000/jpg/_65998940_1004242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268760"/>
            <a:ext cx="6335877" cy="42114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56176" y="5445224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dirty="0" smtClean="0"/>
              <a:t>Photo by JohanDiew0107</a:t>
            </a:r>
            <a:endParaRPr lang="en-ZA" sz="1000" dirty="0"/>
          </a:p>
        </p:txBody>
      </p:sp>
    </p:spTree>
    <p:extLst>
      <p:ext uri="{BB962C8B-B14F-4D97-AF65-F5344CB8AC3E}">
        <p14:creationId xmlns:p14="http://schemas.microsoft.com/office/powerpoint/2010/main" val="344502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…listening? Explain…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268760"/>
            <a:ext cx="6368256" cy="42388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80112" y="5517232"/>
            <a:ext cx="2592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dirty="0" smtClean="0"/>
              <a:t>Source: Pixabay (no attribution required)</a:t>
            </a:r>
            <a:endParaRPr lang="en-ZA" sz="1000" dirty="0"/>
          </a:p>
        </p:txBody>
      </p:sp>
    </p:spTree>
    <p:extLst>
      <p:ext uri="{BB962C8B-B14F-4D97-AF65-F5344CB8AC3E}">
        <p14:creationId xmlns:p14="http://schemas.microsoft.com/office/powerpoint/2010/main" val="162900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…and…?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96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48064" y="5877272"/>
            <a:ext cx="2160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dirty="0" smtClean="0"/>
              <a:t>Illustration by CURSORCH </a:t>
            </a:r>
            <a:endParaRPr lang="en-ZA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124744"/>
            <a:ext cx="4066395" cy="4824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</a:rPr>
              <a:t>…digital literacies?</a:t>
            </a:r>
            <a:endParaRPr lang="en-Z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8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620688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</a:rPr>
              <a:t>STOP EVERYTHING!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3068960"/>
            <a:ext cx="67687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Are you still evaluating MY use of Digital Literacies in class? What do you have to say about the images I just used?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216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560</Words>
  <Application>Microsoft Macintosh PowerPoint</Application>
  <PresentationFormat>On-screen Show (4:3)</PresentationFormat>
  <Paragraphs>46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What is Digital Storytelling (DST) and why is it relevant to the English classroom as a method of teaching?</vt:lpstr>
      <vt:lpstr>…reading? Explain…</vt:lpstr>
      <vt:lpstr>…writing? Explain…</vt:lpstr>
      <vt:lpstr>…speaking? Explain…</vt:lpstr>
      <vt:lpstr>…listening? Explain…</vt:lpstr>
      <vt:lpstr>…and…?</vt:lpstr>
      <vt:lpstr>…digital literacies?</vt:lpstr>
      <vt:lpstr>PowerPoint Presentation</vt:lpstr>
      <vt:lpstr>Definitions of DST:</vt:lpstr>
      <vt:lpstr>1. Choose a topic 2. Visualising “warm-up” 3. “The River of Life” 4. The story circle 5. Storyboarding/Writing the story 6. Choosing pictures 7. Recording sound 8. Putting everything together on a video editing application   </vt:lpstr>
      <vt:lpstr>How can DST be adapted to suit badly resourced schools and very well-resourced schools? How can DST be adapted to address the digital divide in the classroom?</vt:lpstr>
      <vt:lpstr>1. Choose a topic 2. Visualising “warm-up” 3. “The River of Life” 4. The story circle 5. Storyboarding/Writing the story 6. Choosing pictures 7. Recording sound 8. Video editing    </vt:lpstr>
      <vt:lpstr>According to Assignment 4, Topic 1 – “Explore some dimension of your own life journey in relation to education and/or English” (aim for a video of about 3 to 6 minutes – roughly 400 to 600 words… but this may vary)</vt:lpstr>
      <vt:lpstr>You have ONLY 2 minutes to draw a picture of where you are in your life at the moment</vt:lpstr>
      <vt:lpstr>PowerPoint Presentation</vt:lpstr>
      <vt:lpstr>Divide into groups of 8 to 10. Each member of the group gets time to “tell” his/her story by referring to the river of life he/she just made. </vt:lpstr>
      <vt:lpstr>PowerPoint Presentation</vt:lpstr>
      <vt:lpstr>Sound editing: use any digital audio workstation like Audacity (free!) youtube.com/watch?v=3uqCNjbQn54  Video editing: Picasa, iMovie, MovieMaker, WeVideo… there are so many…  youtube.com/watch?v=JrD4s5_fqgM</vt:lpstr>
      <vt:lpstr>If you have any questions or need any guidance: CMPEDU001@myuct.ac.za Possible issues: copyright on pictures (use creativecommons.org if you want to be safe), file formats (google “audio/video online file converter”)  </vt:lpstr>
      <vt:lpstr>PowerPoint Presentation</vt:lpstr>
      <vt:lpstr>Reference and a useful resource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Eduard Campbell</cp:lastModifiedBy>
  <cp:revision>64</cp:revision>
  <dcterms:created xsi:type="dcterms:W3CDTF">2014-09-10T09:11:09Z</dcterms:created>
  <dcterms:modified xsi:type="dcterms:W3CDTF">2015-11-30T07:53:18Z</dcterms:modified>
</cp:coreProperties>
</file>