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1" r:id="rId2"/>
  </p:sldMasterIdLst>
  <p:notesMasterIdLst>
    <p:notesMasterId r:id="rId17"/>
  </p:notesMasterIdLst>
  <p:handoutMasterIdLst>
    <p:handoutMasterId r:id="rId18"/>
  </p:handoutMasterIdLst>
  <p:sldIdLst>
    <p:sldId id="258" r:id="rId3"/>
    <p:sldId id="704" r:id="rId4"/>
    <p:sldId id="866" r:id="rId5"/>
    <p:sldId id="860" r:id="rId6"/>
    <p:sldId id="861" r:id="rId7"/>
    <p:sldId id="870" r:id="rId8"/>
    <p:sldId id="862" r:id="rId9"/>
    <p:sldId id="865" r:id="rId10"/>
    <p:sldId id="863" r:id="rId11"/>
    <p:sldId id="867" r:id="rId12"/>
    <p:sldId id="864" r:id="rId13"/>
    <p:sldId id="868" r:id="rId14"/>
    <p:sldId id="869" r:id="rId15"/>
    <p:sldId id="85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C4021B"/>
    <a:srgbClr val="C5001A"/>
    <a:srgbClr val="C00023"/>
    <a:srgbClr val="C10023"/>
    <a:srgbClr val="274164"/>
    <a:srgbClr val="546A8A"/>
    <a:srgbClr val="041D42"/>
    <a:srgbClr val="191618"/>
    <a:srgbClr val="FFFF00"/>
    <a:srgbClr val="E500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48" autoAdjust="0"/>
    <p:restoredTop sz="92803" autoAdjust="0"/>
  </p:normalViewPr>
  <p:slideViewPr>
    <p:cSldViewPr snapToGrid="0" snapToObjects="1">
      <p:cViewPr>
        <p:scale>
          <a:sx n="100" d="100"/>
          <a:sy n="100" d="100"/>
        </p:scale>
        <p:origin x="-992" y="-2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4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F4702D-DC0F-324A-8BE2-8915698EC7B3}" type="datetime1">
              <a:rPr lang="en-US" smtClean="0"/>
              <a:pPr/>
              <a:t>12/7/16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9B1699-EEE1-B948-8526-5E0E9AAAAB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0592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FEA3FB-D885-0240-A07B-AAB92DE0DD3A}" type="datetime1">
              <a:rPr lang="en-US" smtClean="0"/>
              <a:pPr/>
              <a:t>12/7/16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6191B-15CF-EA43-A989-C6256D8DA0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041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6191B-15CF-EA43-A989-C6256D8DA02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609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6191B-15CF-EA43-A989-C6256D8DA02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177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1279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solidFill>
                  <a:srgbClr val="A29D98"/>
                </a:solidFill>
                <a:latin typeface="Gotham Book"/>
                <a:cs typeface="Gotham Book"/>
              </a:defRPr>
            </a:lvl1pPr>
          </a:lstStyle>
          <a:p>
            <a:r>
              <a:rPr lang="en-US" dirty="0" err="1" smtClean="0"/>
              <a:t>www.sparc.arl.org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86476" y="6404879"/>
            <a:ext cx="1732346" cy="365125"/>
          </a:xfrm>
          <a:prstGeom prst="rect">
            <a:avLst/>
          </a:prstGeom>
        </p:spPr>
        <p:txBody>
          <a:bodyPr/>
          <a:lstStyle/>
          <a:p>
            <a:fld id="{36EC1384-9FB8-D44F-AD7B-EE1E5E77DE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1279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solidFill>
                  <a:srgbClr val="A29D98"/>
                </a:solidFill>
                <a:latin typeface="Gotham Book"/>
                <a:cs typeface="Gotham Book"/>
              </a:defRPr>
            </a:lvl1pPr>
          </a:lstStyle>
          <a:p>
            <a:r>
              <a:rPr lang="en-US" dirty="0" err="1" smtClean="0"/>
              <a:t>www.sparc.arl.org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86476" y="6404879"/>
            <a:ext cx="1732346" cy="365125"/>
          </a:xfrm>
          <a:prstGeom prst="rect">
            <a:avLst/>
          </a:prstGeom>
        </p:spPr>
        <p:txBody>
          <a:bodyPr/>
          <a:lstStyle/>
          <a:p>
            <a:fld id="{36EC1384-9FB8-D44F-AD7B-EE1E5E77DE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1279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solidFill>
                  <a:srgbClr val="A29D98"/>
                </a:solidFill>
                <a:latin typeface="Gotham Book"/>
                <a:cs typeface="Gotham Book"/>
              </a:defRPr>
            </a:lvl1pPr>
          </a:lstStyle>
          <a:p>
            <a:r>
              <a:rPr lang="en-US" dirty="0" err="1" smtClean="0"/>
              <a:t>www.sparc.arl.org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86476" y="6404879"/>
            <a:ext cx="1732346" cy="365125"/>
          </a:xfrm>
          <a:prstGeom prst="rect">
            <a:avLst/>
          </a:prstGeom>
        </p:spPr>
        <p:txBody>
          <a:bodyPr/>
          <a:lstStyle/>
          <a:p>
            <a:fld id="{36EC1384-9FB8-D44F-AD7B-EE1E5E77DE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1279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solidFill>
                  <a:srgbClr val="A29D98"/>
                </a:solidFill>
                <a:latin typeface="Gotham Book"/>
                <a:cs typeface="Gotham Book"/>
              </a:defRPr>
            </a:lvl1pPr>
          </a:lstStyle>
          <a:p>
            <a:r>
              <a:rPr lang="en-US" dirty="0" err="1" smtClean="0"/>
              <a:t>www.sparc.arl.org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0CC9-6404-AC4D-AA67-70344F37597D}" type="datetimeFigureOut">
              <a:rPr lang="en-US" smtClean="0"/>
              <a:pPr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B703-4C11-C440-8C42-E11F07BF90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0CC9-6404-AC4D-AA67-70344F37597D}" type="datetimeFigureOut">
              <a:rPr lang="en-US" smtClean="0"/>
              <a:pPr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B703-4C11-C440-8C42-E11F07BF90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0CC9-6404-AC4D-AA67-70344F37597D}" type="datetimeFigureOut">
              <a:rPr lang="en-US" smtClean="0"/>
              <a:pPr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B703-4C11-C440-8C42-E11F07BF90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0CC9-6404-AC4D-AA67-70344F37597D}" type="datetimeFigureOut">
              <a:rPr lang="en-US" smtClean="0"/>
              <a:pPr/>
              <a:t>12/7/16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B703-4C11-C440-8C42-E11F07BF90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0CC9-6404-AC4D-AA67-70344F37597D}" type="datetimeFigureOut">
              <a:rPr lang="en-US" smtClean="0"/>
              <a:pPr/>
              <a:t>12/7/16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B703-4C11-C440-8C42-E11F07BF90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0CC9-6404-AC4D-AA67-70344F37597D}" type="datetimeFigureOut">
              <a:rPr lang="en-US" smtClean="0"/>
              <a:pPr/>
              <a:t>12/7/16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B703-4C11-C440-8C42-E11F07BF90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0CC9-6404-AC4D-AA67-70344F37597D}" type="datetimeFigureOut">
              <a:rPr lang="en-US" smtClean="0"/>
              <a:pPr/>
              <a:t>12/7/16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B703-4C11-C440-8C42-E11F07BF90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1279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solidFill>
                  <a:srgbClr val="A29D98"/>
                </a:solidFill>
                <a:latin typeface="Gotham Book"/>
                <a:cs typeface="Gotham Book"/>
              </a:defRPr>
            </a:lvl1pPr>
          </a:lstStyle>
          <a:p>
            <a:r>
              <a:rPr lang="en-US" dirty="0" err="1" smtClean="0"/>
              <a:t>www.sparc.arl.org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0CC9-6404-AC4D-AA67-70344F37597D}" type="datetimeFigureOut">
              <a:rPr lang="en-US" smtClean="0"/>
              <a:pPr/>
              <a:t>12/7/16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B703-4C11-C440-8C42-E11F07BF90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0CC9-6404-AC4D-AA67-70344F37597D}" type="datetimeFigureOut">
              <a:rPr lang="en-US" smtClean="0"/>
              <a:pPr/>
              <a:t>12/7/16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B703-4C11-C440-8C42-E11F07BF90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0CC9-6404-AC4D-AA67-70344F37597D}" type="datetimeFigureOut">
              <a:rPr lang="en-US" smtClean="0"/>
              <a:pPr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B703-4C11-C440-8C42-E11F07BF90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0CC9-6404-AC4D-AA67-70344F37597D}" type="datetimeFigureOut">
              <a:rPr lang="en-US" smtClean="0"/>
              <a:pPr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B703-4C11-C440-8C42-E11F07BF90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fld id="{A9A0167B-A9E2-0B46-955E-9EFA3D191CBA}" type="datetime1">
              <a:rPr lang="en-US" smtClean="0"/>
              <a:pPr/>
              <a:t>12/7/16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410778"/>
            <a:ext cx="2895600" cy="365125"/>
          </a:xfrm>
        </p:spPr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r>
              <a:rPr lang="en-US" smtClean="0"/>
              <a:t>www.righttoresearch.org</a:t>
            </a:r>
            <a:endParaRPr lang="en-US" dirty="0" smtClean="0"/>
          </a:p>
        </p:txBody>
      </p:sp>
      <p:pic>
        <p:nvPicPr>
          <p:cNvPr id="5" name="Picture 4" descr="White 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184" y="6126163"/>
            <a:ext cx="1771816" cy="731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560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  <a:lvl2pPr>
              <a:defRPr>
                <a:latin typeface="Helvetica"/>
                <a:cs typeface="Helvetica"/>
              </a:defRPr>
            </a:lvl2pPr>
            <a:lvl3pPr>
              <a:defRPr>
                <a:latin typeface="Helvetica"/>
                <a:cs typeface="Helvetica"/>
              </a:defRPr>
            </a:lvl3pPr>
            <a:lvl4pPr>
              <a:defRPr>
                <a:latin typeface="Helvetica"/>
                <a:cs typeface="Helvetica"/>
              </a:defRPr>
            </a:lvl4pPr>
            <a:lvl5pPr>
              <a:defRPr>
                <a:latin typeface="Helvetica"/>
                <a:cs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1279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solidFill>
                  <a:srgbClr val="A29D98"/>
                </a:solidFill>
                <a:latin typeface="Gotham Book"/>
                <a:cs typeface="Gotham Book"/>
              </a:defRPr>
            </a:lvl1pPr>
          </a:lstStyle>
          <a:p>
            <a:r>
              <a:rPr lang="en-US" dirty="0" err="1" smtClean="0"/>
              <a:t>www.sparc.arl.org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Helvetica"/>
                <a:cs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1279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solidFill>
                  <a:srgbClr val="A29D98"/>
                </a:solidFill>
                <a:latin typeface="Gotham Book"/>
                <a:cs typeface="Gotham Book"/>
              </a:defRPr>
            </a:lvl1pPr>
          </a:lstStyle>
          <a:p>
            <a:r>
              <a:rPr lang="en-US" dirty="0" err="1" smtClean="0"/>
              <a:t>www.sparc.arl.org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86476" y="6404879"/>
            <a:ext cx="1732346" cy="365125"/>
          </a:xfrm>
          <a:prstGeom prst="rect">
            <a:avLst/>
          </a:prstGeom>
        </p:spPr>
        <p:txBody>
          <a:bodyPr/>
          <a:lstStyle/>
          <a:p>
            <a:fld id="{36EC1384-9FB8-D44F-AD7B-EE1E5E77DE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1279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solidFill>
                  <a:srgbClr val="A29D98"/>
                </a:solidFill>
                <a:latin typeface="Gotham Book"/>
                <a:cs typeface="Gotham Book"/>
              </a:defRPr>
            </a:lvl1pPr>
          </a:lstStyle>
          <a:p>
            <a:r>
              <a:rPr lang="en-US" dirty="0" err="1" smtClean="0"/>
              <a:t>www.sparc.arl.org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86476" y="6404879"/>
            <a:ext cx="1732346" cy="365125"/>
          </a:xfrm>
          <a:prstGeom prst="rect">
            <a:avLst/>
          </a:prstGeom>
        </p:spPr>
        <p:txBody>
          <a:bodyPr/>
          <a:lstStyle/>
          <a:p>
            <a:fld id="{36EC1384-9FB8-D44F-AD7B-EE1E5E77DE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457200" y="641279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solidFill>
                  <a:srgbClr val="A29D98"/>
                </a:solidFill>
                <a:latin typeface="Gotham Book"/>
                <a:cs typeface="Gotham Book"/>
              </a:defRPr>
            </a:lvl1pPr>
          </a:lstStyle>
          <a:p>
            <a:r>
              <a:rPr lang="en-US" dirty="0" err="1" smtClean="0"/>
              <a:t>www.sparc.arl.org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1279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solidFill>
                  <a:srgbClr val="A29D98"/>
                </a:solidFill>
                <a:latin typeface="Gotham Book"/>
                <a:cs typeface="Gotham Book"/>
              </a:defRPr>
            </a:lvl1pPr>
          </a:lstStyle>
          <a:p>
            <a:r>
              <a:rPr lang="en-US" dirty="0" err="1" smtClean="0"/>
              <a:t>www.sparc.arl.org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1279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solidFill>
                  <a:srgbClr val="A29D98"/>
                </a:solidFill>
                <a:latin typeface="Gotham Book"/>
                <a:cs typeface="Gotham Book"/>
              </a:defRPr>
            </a:lvl1pPr>
          </a:lstStyle>
          <a:p>
            <a:r>
              <a:rPr lang="en-US" dirty="0" err="1" smtClean="0"/>
              <a:t>www.sparc.arl.org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86476" y="6404879"/>
            <a:ext cx="1732346" cy="365125"/>
          </a:xfrm>
          <a:prstGeom prst="rect">
            <a:avLst/>
          </a:prstGeom>
        </p:spPr>
        <p:txBody>
          <a:bodyPr/>
          <a:lstStyle/>
          <a:p>
            <a:fld id="{36EC1384-9FB8-D44F-AD7B-EE1E5E77DE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1279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solidFill>
                  <a:srgbClr val="A29D98"/>
                </a:solidFill>
                <a:latin typeface="Gotham Book"/>
                <a:cs typeface="Gotham Book"/>
              </a:defRPr>
            </a:lvl1pPr>
          </a:lstStyle>
          <a:p>
            <a:r>
              <a:rPr lang="en-US" dirty="0" err="1" smtClean="0"/>
              <a:t>www.sparc.arl.org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1279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solidFill>
                  <a:srgbClr val="A29D98"/>
                </a:solidFill>
                <a:latin typeface="Gotham Book"/>
                <a:cs typeface="Gotham Book"/>
              </a:defRPr>
            </a:lvl1pPr>
          </a:lstStyle>
          <a:p>
            <a:r>
              <a:rPr lang="en-US" dirty="0" err="1" smtClean="0"/>
              <a:t>www.sparc.arl.org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C10023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Helvetica"/>
              <a:cs typeface="Helvetica"/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7" name="Picture 6" descr="White Logo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184" y="6126163"/>
            <a:ext cx="1771816" cy="73183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3300" b="0" i="0" kern="1200">
          <a:solidFill>
            <a:schemeClr val="tx1">
              <a:lumMod val="65000"/>
              <a:lumOff val="35000"/>
            </a:schemeClr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Helvetica"/>
          <a:ea typeface="+mn-ea"/>
          <a:cs typeface="Helvetic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Helvetica"/>
          <a:ea typeface="+mn-ea"/>
          <a:cs typeface="Helvetic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"/>
          <a:ea typeface="+mn-ea"/>
          <a:cs typeface="Helvetic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fld id="{99BD0CC9-6404-AC4D-AA67-70344F37597D}" type="datetimeFigureOut">
              <a:rPr lang="en-US" smtClean="0"/>
              <a:pPr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fld id="{71A8B703-4C11-C440-8C42-E11F07BF90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C9001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Helvetica"/>
              <a:cs typeface="Helvetic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Helvetica"/>
          <a:ea typeface="+mn-ea"/>
          <a:cs typeface="Helvetic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Helvetica"/>
          <a:ea typeface="+mn-ea"/>
          <a:cs typeface="Helvetic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"/>
          <a:ea typeface="+mn-ea"/>
          <a:cs typeface="Helvetic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05367" y="2419792"/>
            <a:ext cx="8157633" cy="925016"/>
          </a:xfrm>
        </p:spPr>
        <p:txBody>
          <a:bodyPr/>
          <a:lstStyle/>
          <a:p>
            <a:pPr algn="l"/>
            <a:r>
              <a:rPr lang="en-US" sz="6600" dirty="0" smtClean="0">
                <a:solidFill>
                  <a:srgbClr val="000000"/>
                </a:solidFill>
              </a:rPr>
              <a:t>SPARC in an </a:t>
            </a:r>
            <a:br>
              <a:rPr lang="en-US" sz="6600" dirty="0" smtClean="0">
                <a:solidFill>
                  <a:srgbClr val="000000"/>
                </a:solidFill>
              </a:rPr>
            </a:br>
            <a:r>
              <a:rPr lang="en-US" sz="6600" dirty="0" smtClean="0">
                <a:solidFill>
                  <a:srgbClr val="000000"/>
                </a:solidFill>
              </a:rPr>
              <a:t>Age of Openness</a:t>
            </a:r>
            <a:endParaRPr lang="en-US" sz="6600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05367" y="3572964"/>
            <a:ext cx="7772400" cy="8650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3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/>
                <a:ea typeface="+mj-ea"/>
                <a:cs typeface="Helvetica"/>
              </a:defRPr>
            </a:lvl1pPr>
          </a:lstStyle>
          <a:p>
            <a:pPr algn="l">
              <a:lnSpc>
                <a:spcPct val="60000"/>
              </a:lnSpc>
            </a:pPr>
            <a:r>
              <a:rPr lang="en-US" sz="2000" dirty="0" smtClean="0"/>
              <a:t> </a:t>
            </a:r>
            <a:endParaRPr lang="en-US" sz="1000" dirty="0"/>
          </a:p>
          <a:p>
            <a:pPr algn="l"/>
            <a:endParaRPr lang="en-US" sz="2800" dirty="0" smtClean="0"/>
          </a:p>
          <a:p>
            <a:pPr algn="l"/>
            <a:endParaRPr lang="en-US" sz="2800" dirty="0"/>
          </a:p>
          <a:p>
            <a:pPr algn="l"/>
            <a:endParaRPr lang="en-US" sz="2800" dirty="0" smtClean="0"/>
          </a:p>
          <a:p>
            <a:pPr algn="l"/>
            <a:endParaRPr lang="en-US" sz="2800" dirty="0"/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Nick Shockey </a:t>
            </a:r>
            <a:r>
              <a:rPr lang="en-US" sz="2800" dirty="0" smtClean="0"/>
              <a:t>(</a:t>
            </a:r>
            <a:r>
              <a:rPr lang="en-US" sz="2800" dirty="0" smtClean="0">
                <a:solidFill>
                  <a:srgbClr val="C00023"/>
                </a:solidFill>
              </a:rPr>
              <a:t>@</a:t>
            </a:r>
            <a:r>
              <a:rPr lang="en-US" sz="2800" dirty="0" err="1" smtClean="0">
                <a:solidFill>
                  <a:srgbClr val="C00023"/>
                </a:solidFill>
              </a:rPr>
              <a:t>nshockey</a:t>
            </a:r>
            <a:r>
              <a:rPr lang="en-US" sz="2800" dirty="0" smtClean="0"/>
              <a:t>)</a:t>
            </a:r>
          </a:p>
          <a:p>
            <a:pPr algn="l"/>
            <a:r>
              <a:rPr lang="en-US" sz="2400" dirty="0"/>
              <a:t>Director of Programs &amp; Engagement, </a:t>
            </a:r>
            <a:r>
              <a:rPr lang="en-US" sz="2400" dirty="0" smtClean="0"/>
              <a:t>SPARC</a:t>
            </a:r>
          </a:p>
          <a:p>
            <a:pPr algn="l"/>
            <a:endParaRPr lang="en-US" sz="2400" dirty="0" smtClean="0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605367" y="2760519"/>
            <a:ext cx="7772400" cy="22598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3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/>
                <a:ea typeface="+mj-ea"/>
                <a:cs typeface="Helvetica"/>
              </a:defRPr>
            </a:lvl1pPr>
          </a:lstStyle>
          <a:p>
            <a:pPr algn="l"/>
            <a:endParaRPr lang="en-US" sz="3200" dirty="0" smtClean="0">
              <a:solidFill>
                <a:srgbClr val="C00023"/>
              </a:solidFill>
            </a:endParaRPr>
          </a:p>
          <a:p>
            <a:pPr algn="l"/>
            <a:endParaRPr lang="en-US" sz="3200" dirty="0">
              <a:solidFill>
                <a:srgbClr val="C00023"/>
              </a:solidFill>
            </a:endParaRPr>
          </a:p>
          <a:p>
            <a:pPr algn="l"/>
            <a:endParaRPr lang="en-US" sz="3200" dirty="0" smtClean="0">
              <a:solidFill>
                <a:srgbClr val="C00023"/>
              </a:solidFill>
            </a:endParaRPr>
          </a:p>
          <a:p>
            <a:pPr algn="l"/>
            <a:endParaRPr lang="en-US" sz="3200" dirty="0">
              <a:solidFill>
                <a:srgbClr val="C00023"/>
              </a:solidFill>
            </a:endParaRPr>
          </a:p>
          <a:p>
            <a:pPr algn="l"/>
            <a:endParaRPr lang="en-US" sz="3200" dirty="0" smtClean="0">
              <a:solidFill>
                <a:srgbClr val="C00023"/>
              </a:solidFill>
            </a:endParaRPr>
          </a:p>
          <a:p>
            <a:pPr algn="l"/>
            <a:r>
              <a:rPr lang="en-US" sz="3200" dirty="0" smtClean="0">
                <a:solidFill>
                  <a:srgbClr val="C00023"/>
                </a:solidFill>
              </a:rPr>
              <a:t>December 7, 2016</a:t>
            </a:r>
            <a:endParaRPr lang="en-US" sz="3200" dirty="0" smtClean="0">
              <a:solidFill>
                <a:srgbClr val="C00023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3124" y="0"/>
            <a:ext cx="2794987" cy="97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330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iden AACR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8762"/>
            <a:ext cx="9144000" cy="33289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5600" y="3771900"/>
            <a:ext cx="8483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Helvetica"/>
                <a:cs typeface="Helvetica"/>
              </a:rPr>
              <a:t>“Taxpayers </a:t>
            </a:r>
            <a:r>
              <a:rPr lang="en-US" sz="2400" dirty="0">
                <a:latin typeface="Helvetica"/>
                <a:cs typeface="Helvetica"/>
              </a:rPr>
              <a:t>fund $5 billion a year in cancer research every year, but once it’s published, nearly all of </a:t>
            </a:r>
            <a:r>
              <a:rPr lang="en-US" sz="2400" dirty="0" smtClean="0">
                <a:latin typeface="Helvetica"/>
                <a:cs typeface="Helvetica"/>
              </a:rPr>
              <a:t>that </a:t>
            </a:r>
            <a:r>
              <a:rPr lang="en-US" sz="2400" dirty="0">
                <a:latin typeface="Helvetica"/>
                <a:cs typeface="Helvetica"/>
              </a:rPr>
              <a:t>taxpayer-funded research sits behind walls. Tell me how this is moving the process along more rapidly.</a:t>
            </a:r>
            <a:r>
              <a:rPr lang="en-US" sz="2400" dirty="0" smtClean="0">
                <a:latin typeface="Helvetica"/>
                <a:cs typeface="Helvetica"/>
              </a:rPr>
              <a:t>”</a:t>
            </a:r>
          </a:p>
          <a:p>
            <a:endParaRPr lang="en-US" sz="2400" dirty="0">
              <a:latin typeface="Helvetica"/>
              <a:cs typeface="Helvetica"/>
            </a:endParaRPr>
          </a:p>
          <a:p>
            <a:r>
              <a:rPr lang="en-US" sz="2400" dirty="0" smtClean="0">
                <a:latin typeface="Helvetica"/>
                <a:cs typeface="Helvetica"/>
              </a:rPr>
              <a:t>- Vice President Joe Biden: April 21, 2016</a:t>
            </a:r>
            <a:endParaRPr lang="en-US" sz="2400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57200" y="6412794"/>
            <a:ext cx="66548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solidFill>
                  <a:srgbClr val="A29D98"/>
                </a:solidFill>
                <a:latin typeface="Gotham Book"/>
                <a:cs typeface="Gotham Book"/>
              </a:defRPr>
            </a:lvl1pPr>
          </a:lstStyle>
          <a:p>
            <a:r>
              <a:rPr lang="en-US" sz="900" dirty="0">
                <a:latin typeface="Helvetica"/>
                <a:cs typeface="Helvetica"/>
              </a:rPr>
              <a:t>Source</a:t>
            </a:r>
            <a:r>
              <a:rPr lang="en-US" sz="900" dirty="0" smtClean="0">
                <a:latin typeface="Helvetica"/>
                <a:cs typeface="Helvetica"/>
              </a:rPr>
              <a:t>: https</a:t>
            </a:r>
            <a:r>
              <a:rPr lang="en-US" sz="900" dirty="0">
                <a:latin typeface="Helvetica"/>
                <a:cs typeface="Helvetica"/>
              </a:rPr>
              <a:t>://</a:t>
            </a:r>
            <a:r>
              <a:rPr lang="en-US" sz="900" dirty="0" err="1">
                <a:latin typeface="Helvetica"/>
                <a:cs typeface="Helvetica"/>
              </a:rPr>
              <a:t>medium.com</a:t>
            </a:r>
            <a:r>
              <a:rPr lang="en-US" sz="900" dirty="0">
                <a:latin typeface="Helvetica"/>
                <a:cs typeface="Helvetica"/>
              </a:rPr>
              <a:t>/cancer-moonshot/here-s-what-the-vice-president-said-to-the-largest-convening-of-cancer-researchers-in-the-country-3007bb196dbd#.m1b0p3408</a:t>
            </a:r>
            <a:endParaRPr lang="en-US" sz="900" dirty="0" smtClean="0">
              <a:latin typeface="Helvetica"/>
              <a:cs typeface="Helvetica"/>
            </a:endParaRPr>
          </a:p>
          <a:p>
            <a:r>
              <a:rPr lang="en-US" dirty="0" err="1" smtClean="0">
                <a:latin typeface="Helvetica"/>
                <a:cs typeface="Helvetica"/>
              </a:rPr>
              <a:t>www.sparcopen.org</a:t>
            </a:r>
            <a:endParaRPr lang="en-US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646965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382837"/>
            <a:ext cx="7772400" cy="1470025"/>
          </a:xfrm>
        </p:spPr>
        <p:txBody>
          <a:bodyPr/>
          <a:lstStyle/>
          <a:p>
            <a:pPr algn="l"/>
            <a:r>
              <a:rPr lang="en-US" sz="5400" dirty="0" smtClean="0">
                <a:solidFill>
                  <a:schemeClr val="tx1"/>
                </a:solidFill>
              </a:rPr>
              <a:t>Building Community as a Support Structure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www.sparc.arl.org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405368"/>
            <a:ext cx="6552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atin typeface="Helvetica"/>
                <a:cs typeface="Helvetica"/>
              </a:rPr>
              <a:t>4.</a:t>
            </a:r>
            <a:endParaRPr lang="en-US" sz="4400" b="1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72250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www.sparc.arl.org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27160"/>
          <a:stretch/>
        </p:blipFill>
        <p:spPr>
          <a:xfrm>
            <a:off x="0" y="1498600"/>
            <a:ext cx="9144000" cy="374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405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www.sparc.arl.org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3701" y="907142"/>
            <a:ext cx="3289300" cy="513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0113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247900" y="2968528"/>
            <a:ext cx="4646969" cy="147002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3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Gotham Medium"/>
                <a:ea typeface="+mj-ea"/>
                <a:cs typeface="Gotham Medium"/>
              </a:defRPr>
            </a:lvl1pPr>
          </a:lstStyle>
          <a:p>
            <a:pPr>
              <a:spcBef>
                <a:spcPts val="0"/>
              </a:spcBef>
            </a:pPr>
            <a:endParaRPr lang="en-US" sz="2000" dirty="0" smtClean="0">
              <a:solidFill>
                <a:srgbClr val="FF0000"/>
              </a:solidFill>
              <a:latin typeface="Helvetica"/>
              <a:cs typeface="Helvetica"/>
            </a:endParaRPr>
          </a:p>
          <a:p>
            <a:pPr>
              <a:spcBef>
                <a:spcPts val="0"/>
              </a:spcBef>
            </a:pP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  <a:cs typeface="Helvetica"/>
              </a:rPr>
              <a:t>Nick Shockey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800" dirty="0" err="1" smtClean="0">
                <a:solidFill>
                  <a:schemeClr val="tx1"/>
                </a:solidFill>
                <a:latin typeface="Helvetica"/>
                <a:ea typeface="Gotham Book" charset="0"/>
                <a:cs typeface="Helvetica"/>
              </a:rPr>
              <a:t>nick@sparcopen.org</a:t>
            </a:r>
            <a:endParaRPr lang="en-US" sz="2800" dirty="0" smtClean="0">
              <a:solidFill>
                <a:schemeClr val="tx1"/>
              </a:solidFill>
              <a:latin typeface="Helvetica"/>
              <a:ea typeface="Gotham Book" charset="0"/>
              <a:cs typeface="Helvetica"/>
            </a:endParaRPr>
          </a:p>
          <a:p>
            <a:pPr>
              <a:spcBef>
                <a:spcPts val="0"/>
              </a:spcBef>
            </a:pPr>
            <a:r>
              <a:rPr lang="en-US" sz="2800" dirty="0" smtClean="0">
                <a:solidFill>
                  <a:schemeClr val="tx1"/>
                </a:solidFill>
                <a:latin typeface="Helvetica"/>
                <a:ea typeface="Gotham Book" charset="0"/>
                <a:cs typeface="Helvetica"/>
              </a:rPr>
              <a:t>@</a:t>
            </a:r>
            <a:r>
              <a:rPr lang="en-US" sz="2800" dirty="0" err="1" smtClean="0">
                <a:solidFill>
                  <a:schemeClr val="tx1"/>
                </a:solidFill>
                <a:latin typeface="Helvetica"/>
                <a:ea typeface="Gotham Book" charset="0"/>
                <a:cs typeface="Helvetica"/>
              </a:rPr>
              <a:t>nshockey</a:t>
            </a:r>
            <a:r>
              <a:rPr lang="en-US" sz="2800" dirty="0" smtClean="0">
                <a:solidFill>
                  <a:schemeClr val="tx1"/>
                </a:solidFill>
                <a:latin typeface="Helvetica"/>
                <a:ea typeface="Gotham Book" charset="0"/>
                <a:cs typeface="Helvetica"/>
              </a:rPr>
              <a:t> / @SPARC_NA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250" y="1213451"/>
            <a:ext cx="7255495" cy="170777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655532" y="5416034"/>
            <a:ext cx="42393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US" sz="3600" dirty="0" err="1">
                <a:latin typeface="Helvetica"/>
                <a:ea typeface="Gotham Book" charset="0"/>
                <a:cs typeface="Helvetica"/>
              </a:rPr>
              <a:t>www.sparcopen.org</a:t>
            </a:r>
            <a:endParaRPr lang="en-US" sz="3600" dirty="0">
              <a:latin typeface="Helvetica"/>
              <a:ea typeface="Gotham Book" charset="0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197077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41512"/>
            <a:ext cx="7772400" cy="1470025"/>
          </a:xfrm>
        </p:spPr>
        <p:txBody>
          <a:bodyPr/>
          <a:lstStyle/>
          <a:p>
            <a:r>
              <a:rPr lang="en-US" sz="5400" dirty="0" err="1" smtClean="0"/>
              <a:t>bit.ly</a:t>
            </a:r>
            <a:r>
              <a:rPr lang="en-US" sz="5400" dirty="0" smtClean="0"/>
              <a:t>/</a:t>
            </a:r>
            <a:r>
              <a:rPr lang="en-US" sz="5400" dirty="0" err="1" smtClean="0"/>
              <a:t>sparcopensymp</a:t>
            </a:r>
            <a:endParaRPr lang="en-US" sz="5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9090" y="3543300"/>
            <a:ext cx="3303167" cy="11556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19500" y="3169205"/>
            <a:ext cx="1698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case sensitive!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57200" y="6412794"/>
            <a:ext cx="66548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solidFill>
                  <a:srgbClr val="A29D98"/>
                </a:solidFill>
                <a:latin typeface="Gotham Book"/>
                <a:cs typeface="Gotham Book"/>
              </a:defRPr>
            </a:lvl1pPr>
          </a:lstStyle>
          <a:p>
            <a:r>
              <a:rPr lang="en-US" dirty="0" err="1" smtClean="0">
                <a:latin typeface="Helvetica"/>
                <a:cs typeface="Helvetica"/>
              </a:rPr>
              <a:t>www.sparcopen.org</a:t>
            </a:r>
            <a:endParaRPr lang="en-US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44180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www.sparc.arl.org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250" y="2496151"/>
            <a:ext cx="7255495" cy="1707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340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865437"/>
            <a:ext cx="7772400" cy="1470025"/>
          </a:xfrm>
        </p:spPr>
        <p:txBody>
          <a:bodyPr/>
          <a:lstStyle/>
          <a:p>
            <a:pPr algn="l"/>
            <a:r>
              <a:rPr lang="en-US" sz="5900" dirty="0" smtClean="0">
                <a:solidFill>
                  <a:schemeClr val="tx1"/>
                </a:solidFill>
              </a:rPr>
              <a:t>Taking Action Despite Uncertainty</a:t>
            </a:r>
            <a:endParaRPr lang="en-US" sz="5400" i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www.sparc.arl.org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405368"/>
            <a:ext cx="6552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atin typeface="Helvetica"/>
                <a:cs typeface="Helvetica"/>
              </a:rPr>
              <a:t>1.</a:t>
            </a:r>
            <a:endParaRPr lang="en-US" sz="4400" b="1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831627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12794"/>
            <a:ext cx="7302500" cy="365125"/>
          </a:xfrm>
        </p:spPr>
        <p:txBody>
          <a:bodyPr/>
          <a:lstStyle/>
          <a:p>
            <a:r>
              <a:rPr lang="en-US" sz="1000" u="sng" dirty="0" smtClean="0"/>
              <a:t>Image Credits:</a:t>
            </a:r>
          </a:p>
          <a:p>
            <a:r>
              <a:rPr lang="en-US" sz="1000" dirty="0" smtClean="0"/>
              <a:t>Ahmed </a:t>
            </a:r>
            <a:r>
              <a:rPr lang="en-US" sz="1000" dirty="0" err="1" smtClean="0"/>
              <a:t>Ogunlaja</a:t>
            </a:r>
            <a:r>
              <a:rPr lang="en-US" sz="1000" dirty="0"/>
              <a:t>: </a:t>
            </a:r>
            <a:r>
              <a:rPr lang="en-US" sz="800" dirty="0"/>
              <a:t>http://www.sherifatonabanjo.com/wp-content/uploads/2016/06/</a:t>
            </a:r>
            <a:r>
              <a:rPr lang="en-US" sz="800" dirty="0" smtClean="0"/>
              <a:t>image.jpeg</a:t>
            </a:r>
          </a:p>
          <a:p>
            <a:r>
              <a:rPr lang="en-US" sz="1000" dirty="0" err="1" smtClean="0"/>
              <a:t>Roshan</a:t>
            </a:r>
            <a:r>
              <a:rPr lang="en-US" sz="1000" dirty="0" smtClean="0"/>
              <a:t> Kumar </a:t>
            </a:r>
            <a:r>
              <a:rPr lang="en-US" sz="1000" dirty="0" err="1" smtClean="0"/>
              <a:t>Karn</a:t>
            </a:r>
            <a:r>
              <a:rPr lang="en-US" sz="1000" dirty="0"/>
              <a:t>: </a:t>
            </a:r>
            <a:r>
              <a:rPr lang="en-US" sz="800" dirty="0"/>
              <a:t>http://</a:t>
            </a:r>
            <a:r>
              <a:rPr lang="en-US" sz="800" dirty="0" err="1"/>
              <a:t>www.eifl.net</a:t>
            </a:r>
            <a:r>
              <a:rPr lang="en-US" sz="800" dirty="0"/>
              <a:t>/sites/default/files/styles/</a:t>
            </a:r>
            <a:r>
              <a:rPr lang="en-US" sz="800" dirty="0" err="1"/>
              <a:t>resources_detail_page</a:t>
            </a:r>
            <a:r>
              <a:rPr lang="en-US" sz="800" dirty="0"/>
              <a:t>/public/</a:t>
            </a:r>
            <a:r>
              <a:rPr lang="en-US" sz="800" dirty="0" err="1"/>
              <a:t>dr_karn.jpg?itok</a:t>
            </a:r>
            <a:r>
              <a:rPr lang="en-US" sz="800" dirty="0"/>
              <a:t>=</a:t>
            </a:r>
            <a:r>
              <a:rPr lang="en-US" sz="800" dirty="0" err="1"/>
              <a:t>XVCyHbwx</a:t>
            </a:r>
            <a:endParaRPr lang="en-US" sz="1000" dirty="0"/>
          </a:p>
          <a:p>
            <a:r>
              <a:rPr lang="en-US" sz="1000" dirty="0" smtClean="0"/>
              <a:t>Erin McKiernan</a:t>
            </a:r>
            <a:r>
              <a:rPr lang="en-US" sz="1000" dirty="0"/>
              <a:t>: </a:t>
            </a:r>
            <a:r>
              <a:rPr lang="en-US" sz="800" dirty="0"/>
              <a:t>https://</a:t>
            </a:r>
            <a:r>
              <a:rPr lang="en-US" sz="800" dirty="0" err="1"/>
              <a:t>pbs.twimg.com</a:t>
            </a:r>
            <a:r>
              <a:rPr lang="en-US" sz="800" dirty="0"/>
              <a:t>/</a:t>
            </a:r>
            <a:r>
              <a:rPr lang="en-US" sz="800" dirty="0" err="1"/>
              <a:t>profile_images</a:t>
            </a:r>
            <a:r>
              <a:rPr lang="en-US" sz="800" dirty="0"/>
              <a:t>/696004367640449024/9-eZl3Dr.jpg</a:t>
            </a:r>
          </a:p>
          <a:p>
            <a:r>
              <a:rPr lang="en-US" dirty="0" err="1" smtClean="0"/>
              <a:t>www.sparc.arl.org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1828800"/>
            <a:ext cx="2743200" cy="2743200"/>
          </a:xfrm>
          <a:prstGeom prst="rect">
            <a:avLst/>
          </a:prstGeom>
        </p:spPr>
      </p:pic>
      <p:pic>
        <p:nvPicPr>
          <p:cNvPr id="7" name="Picture 6" descr="dr_kar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4" r="22738"/>
          <a:stretch/>
        </p:blipFill>
        <p:spPr>
          <a:xfrm>
            <a:off x="3136900" y="1828800"/>
            <a:ext cx="2741644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7600" y="1828800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748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865437"/>
            <a:ext cx="7772400" cy="1470025"/>
          </a:xfrm>
        </p:spPr>
        <p:txBody>
          <a:bodyPr/>
          <a:lstStyle/>
          <a:p>
            <a:pPr algn="l"/>
            <a:r>
              <a:rPr lang="en-US" sz="5900" dirty="0" smtClean="0">
                <a:solidFill>
                  <a:schemeClr val="tx1"/>
                </a:solidFill>
              </a:rPr>
              <a:t>“We </a:t>
            </a:r>
            <a:r>
              <a:rPr lang="en-US" sz="5900" dirty="0">
                <a:solidFill>
                  <a:schemeClr val="tx1"/>
                </a:solidFill>
              </a:rPr>
              <a:t>are the ones we have been waiting </a:t>
            </a:r>
            <a:r>
              <a:rPr lang="en-US" sz="5900" dirty="0" smtClean="0">
                <a:solidFill>
                  <a:schemeClr val="tx1"/>
                </a:solidFill>
              </a:rPr>
              <a:t>for.”</a:t>
            </a:r>
            <a:br>
              <a:rPr lang="en-US" sz="5900" dirty="0" smtClean="0">
                <a:solidFill>
                  <a:schemeClr val="tx1"/>
                </a:solidFill>
              </a:rPr>
            </a:br>
            <a:r>
              <a:rPr lang="en-US" sz="5400" dirty="0">
                <a:solidFill>
                  <a:schemeClr val="tx1"/>
                </a:solidFill>
              </a:rPr>
              <a:t/>
            </a:r>
            <a:br>
              <a:rPr lang="en-US" sz="5400" dirty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>June Jordan</a:t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i="1" dirty="0" smtClean="0">
                <a:solidFill>
                  <a:schemeClr val="tx1"/>
                </a:solidFill>
              </a:rPr>
              <a:t>Poem for South African Women</a:t>
            </a:r>
            <a:endParaRPr lang="en-US" sz="5400" i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www.sparc.arl.org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296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30437"/>
            <a:ext cx="7772400" cy="1470025"/>
          </a:xfrm>
        </p:spPr>
        <p:txBody>
          <a:bodyPr/>
          <a:lstStyle/>
          <a:p>
            <a:pPr algn="l"/>
            <a:r>
              <a:rPr lang="en-US" sz="5900" dirty="0" smtClean="0">
                <a:solidFill>
                  <a:schemeClr val="tx1"/>
                </a:solidFill>
              </a:rPr>
              <a:t>Identify &amp; Target the Leverage Points</a:t>
            </a:r>
            <a:endParaRPr lang="en-US" sz="5400" i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www.sparc.arl.org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405368"/>
            <a:ext cx="6552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atin typeface="Helvetica"/>
                <a:cs typeface="Helvetica"/>
              </a:rPr>
              <a:t>2</a:t>
            </a:r>
            <a:r>
              <a:rPr lang="en-US" sz="4400" b="1" dirty="0" smtClean="0">
                <a:latin typeface="Helvetica"/>
                <a:cs typeface="Helvetica"/>
              </a:rPr>
              <a:t>.</a:t>
            </a:r>
            <a:endParaRPr lang="en-US" sz="4400" b="1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706038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6-05-24 at 9.28.3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0241"/>
            <a:ext cx="9144000" cy="5230719"/>
          </a:xfrm>
          <a:prstGeom prst="rect">
            <a:avLst/>
          </a:prstGeom>
        </p:spPr>
      </p:pic>
      <p:sp>
        <p:nvSpPr>
          <p:cNvPr id="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57200" y="6412794"/>
            <a:ext cx="66548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solidFill>
                  <a:srgbClr val="A29D98"/>
                </a:solidFill>
                <a:latin typeface="Gotham Book"/>
                <a:cs typeface="Gotham Book"/>
              </a:defRPr>
            </a:lvl1pPr>
          </a:lstStyle>
          <a:p>
            <a:r>
              <a:rPr lang="en-US" sz="900" dirty="0">
                <a:latin typeface="Helvetica"/>
                <a:cs typeface="Helvetica"/>
              </a:rPr>
              <a:t>Source: https://</a:t>
            </a:r>
            <a:r>
              <a:rPr lang="en-US" sz="900" dirty="0" err="1">
                <a:latin typeface="Helvetica"/>
                <a:cs typeface="Helvetica"/>
              </a:rPr>
              <a:t>www.whitehouse.gov</a:t>
            </a:r>
            <a:r>
              <a:rPr lang="en-US" sz="900" dirty="0">
                <a:latin typeface="Helvetica"/>
                <a:cs typeface="Helvetica"/>
              </a:rPr>
              <a:t>/blog/2013/02/22/expanding-public-access-results-federally-funded-</a:t>
            </a:r>
            <a:r>
              <a:rPr lang="en-US" sz="900" dirty="0" smtClean="0">
                <a:latin typeface="Helvetica"/>
                <a:cs typeface="Helvetica"/>
              </a:rPr>
              <a:t>research</a:t>
            </a:r>
          </a:p>
          <a:p>
            <a:r>
              <a:rPr lang="en-US" dirty="0" err="1" smtClean="0">
                <a:latin typeface="Helvetica"/>
                <a:cs typeface="Helvetica"/>
              </a:rPr>
              <a:t>www.sparcopen.org</a:t>
            </a:r>
            <a:endParaRPr lang="en-US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176153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865437"/>
            <a:ext cx="7772400" cy="1470025"/>
          </a:xfrm>
        </p:spPr>
        <p:txBody>
          <a:bodyPr/>
          <a:lstStyle/>
          <a:p>
            <a:pPr algn="l"/>
            <a:r>
              <a:rPr lang="en-US" sz="5400" dirty="0">
                <a:solidFill>
                  <a:schemeClr val="tx1"/>
                </a:solidFill>
              </a:rPr>
              <a:t>“Open in order to…”</a:t>
            </a:r>
            <a:r>
              <a:rPr lang="en-US" sz="5400" dirty="0" smtClean="0">
                <a:solidFill>
                  <a:schemeClr val="tx1"/>
                </a:solidFill>
              </a:rPr>
              <a:t/>
            </a:r>
            <a:br>
              <a:rPr lang="en-US" sz="5400" dirty="0" smtClean="0">
                <a:solidFill>
                  <a:schemeClr val="tx1"/>
                </a:solidFill>
              </a:rPr>
            </a:br>
            <a:r>
              <a:rPr lang="en-US" sz="5400" dirty="0">
                <a:solidFill>
                  <a:schemeClr val="tx1"/>
                </a:solidFill>
              </a:rPr>
              <a:t/>
            </a:r>
            <a:br>
              <a:rPr lang="en-US" sz="5400" dirty="0">
                <a:solidFill>
                  <a:schemeClr val="tx1"/>
                </a:solidFill>
              </a:rPr>
            </a:br>
            <a:r>
              <a:rPr lang="en-US" sz="5400" dirty="0" smtClean="0">
                <a:solidFill>
                  <a:schemeClr val="tx1"/>
                </a:solidFill>
              </a:rPr>
              <a:t>Cold Knowledge &amp;</a:t>
            </a:r>
            <a:br>
              <a:rPr lang="en-US" sz="5400" dirty="0" smtClean="0">
                <a:solidFill>
                  <a:schemeClr val="tx1"/>
                </a:solidFill>
              </a:rPr>
            </a:br>
            <a:r>
              <a:rPr lang="en-US" sz="5400" dirty="0" smtClean="0">
                <a:solidFill>
                  <a:schemeClr val="tx1"/>
                </a:solidFill>
              </a:rPr>
              <a:t>Warm Knowledge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www.sparc.arl.org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405368"/>
            <a:ext cx="6552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atin typeface="Helvetica"/>
                <a:cs typeface="Helvetica"/>
              </a:rPr>
              <a:t>3</a:t>
            </a:r>
            <a:r>
              <a:rPr lang="en-US" sz="4400" b="1" dirty="0" smtClean="0">
                <a:latin typeface="Helvetica"/>
                <a:cs typeface="Helvetica"/>
              </a:rPr>
              <a:t>.</a:t>
            </a:r>
            <a:endParaRPr lang="en-US" sz="4400" b="1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706038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60344</TotalTime>
  <Words>294</Words>
  <Application>Microsoft Macintosh PowerPoint</Application>
  <PresentationFormat>On-screen Show (4:3)</PresentationFormat>
  <Paragraphs>54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Office Theme</vt:lpstr>
      <vt:lpstr>SPARC in an  Age of Openness</vt:lpstr>
      <vt:lpstr>bit.ly/sparcopensymp</vt:lpstr>
      <vt:lpstr>PowerPoint Presentation</vt:lpstr>
      <vt:lpstr>Taking Action Despite Uncertainty</vt:lpstr>
      <vt:lpstr>PowerPoint Presentation</vt:lpstr>
      <vt:lpstr>“We are the ones we have been waiting for.”  June Jordan Poem for South African Women</vt:lpstr>
      <vt:lpstr>Identify &amp; Target the Leverage Points</vt:lpstr>
      <vt:lpstr>PowerPoint Presentation</vt:lpstr>
      <vt:lpstr>“Open in order to…”  Cold Knowledge &amp; Warm Knowledge</vt:lpstr>
      <vt:lpstr>PowerPoint Presentation</vt:lpstr>
      <vt:lpstr>Building Community as a Support Structure</vt:lpstr>
      <vt:lpstr>PowerPoint Presentation</vt:lpstr>
      <vt:lpstr>PowerPoint Presentation</vt:lpstr>
      <vt:lpstr>PowerPoint Presentation</vt:lpstr>
    </vt:vector>
  </TitlesOfParts>
  <Company>Trinity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 Shockey</dc:creator>
  <cp:lastModifiedBy>Nick Shockey</cp:lastModifiedBy>
  <cp:revision>651</cp:revision>
  <dcterms:created xsi:type="dcterms:W3CDTF">2011-12-16T12:59:51Z</dcterms:created>
  <dcterms:modified xsi:type="dcterms:W3CDTF">2016-12-07T06:25:37Z</dcterms:modified>
</cp:coreProperties>
</file>