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303" r:id="rId3"/>
    <p:sldId id="256" r:id="rId4"/>
    <p:sldId id="258" r:id="rId5"/>
    <p:sldId id="290" r:id="rId6"/>
    <p:sldId id="259" r:id="rId7"/>
    <p:sldId id="261" r:id="rId8"/>
    <p:sldId id="262" r:id="rId9"/>
    <p:sldId id="289" r:id="rId10"/>
    <p:sldId id="260" r:id="rId11"/>
    <p:sldId id="264" r:id="rId12"/>
    <p:sldId id="265" r:id="rId13"/>
    <p:sldId id="266" r:id="rId14"/>
    <p:sldId id="268" r:id="rId15"/>
    <p:sldId id="271" r:id="rId16"/>
    <p:sldId id="272" r:id="rId17"/>
    <p:sldId id="280" r:id="rId18"/>
    <p:sldId id="273" r:id="rId19"/>
    <p:sldId id="282" r:id="rId20"/>
    <p:sldId id="281" r:id="rId21"/>
    <p:sldId id="283" r:id="rId22"/>
    <p:sldId id="285" r:id="rId23"/>
    <p:sldId id="277" r:id="rId24"/>
    <p:sldId id="276" r:id="rId25"/>
    <p:sldId id="288" r:id="rId26"/>
    <p:sldId id="269" r:id="rId27"/>
    <p:sldId id="275" r:id="rId28"/>
    <p:sldId id="270" r:id="rId29"/>
    <p:sldId id="292" r:id="rId30"/>
    <p:sldId id="284" r:id="rId31"/>
    <p:sldId id="296" r:id="rId32"/>
    <p:sldId id="298" r:id="rId33"/>
    <p:sldId id="299" r:id="rId34"/>
    <p:sldId id="30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29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6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6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19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4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5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92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61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0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3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CA60743-90AC-448A-8542-E9C09FAE62DB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8D0598F-6794-4149-821B-46E1AF748A5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28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accessng.org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accessngblog.com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890" y="0"/>
            <a:ext cx="2144110" cy="2004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71977" y="2358166"/>
            <a:ext cx="9234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Open Access Nigeria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62054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71" y="-236512"/>
            <a:ext cx="8443694" cy="516109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37231" y="0"/>
            <a:ext cx="2060627" cy="199356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04954" y="4884391"/>
            <a:ext cx="10058400" cy="82412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 smtClean="0"/>
              <a:t>Met with the college administration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 smtClean="0"/>
              <a:t>Discussed, obtained support</a:t>
            </a:r>
            <a:endParaRPr lang="en-US" sz="3200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024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86780" y="0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55" y="160479"/>
            <a:ext cx="7900924" cy="545428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28379" y="5520830"/>
            <a:ext cx="11853413" cy="82412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 err="1"/>
              <a:t>Organised</a:t>
            </a:r>
            <a:r>
              <a:rPr lang="en-US" sz="2800" dirty="0"/>
              <a:t> a workshop for </a:t>
            </a:r>
            <a:r>
              <a:rPr lang="en-US" sz="2800" dirty="0" err="1"/>
              <a:t>NiMSA</a:t>
            </a:r>
            <a:r>
              <a:rPr lang="en-US" sz="2800" dirty="0"/>
              <a:t> officials </a:t>
            </a:r>
            <a:r>
              <a:rPr lang="en-US" sz="2800" dirty="0" smtClean="0"/>
              <a:t>at </a:t>
            </a:r>
            <a:r>
              <a:rPr lang="en-US" sz="2800" dirty="0"/>
              <a:t>their National Executive Council </a:t>
            </a:r>
            <a:r>
              <a:rPr lang="en-US" sz="2800" dirty="0" smtClean="0"/>
              <a:t>Meeting</a:t>
            </a:r>
          </a:p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211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90" y="168493"/>
            <a:ext cx="7983976" cy="532265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61390" y="5491144"/>
            <a:ext cx="10058400" cy="82412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/>
              <a:t>Started a Partnership with </a:t>
            </a:r>
            <a:r>
              <a:rPr lang="en-US" sz="3200" b="1" dirty="0" err="1" smtClean="0"/>
              <a:t>NiMSA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37148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7006" y="1108036"/>
            <a:ext cx="7926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CAMPUS COORDINATORS IN 19 UNIVERSITIES</a:t>
            </a:r>
            <a:endParaRPr lang="en-US" sz="3200" b="1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03286" y="2116178"/>
            <a:ext cx="10058400" cy="4023360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Appointed Campus Coordinators via an online application process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Google forms, propagated via </a:t>
            </a:r>
            <a:r>
              <a:rPr lang="en-US" sz="3200" dirty="0" err="1"/>
              <a:t>facebook</a:t>
            </a:r>
            <a:r>
              <a:rPr lang="en-US" sz="3200" dirty="0"/>
              <a:t>, twitter and email groups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Was able to appoint Campus Coordinators and Team Members in 12 universities this way.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Headhunted in 7 </a:t>
            </a:r>
            <a:r>
              <a:rPr lang="en-US" sz="3200" dirty="0" smtClean="0"/>
              <a:t>others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05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762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b="1" dirty="0" smtClean="0"/>
              <a:t>We conducted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4 presentations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3 workshops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Over 1,000 students and early career researchers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</a:t>
            </a:r>
            <a:r>
              <a:rPr lang="en-US" sz="3200" dirty="0" smtClean="0"/>
              <a:t>ore than 50 faculty members and librarians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Initiated contact with 2 National Legislators 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244413" y="1260959"/>
            <a:ext cx="4443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PRIOR TO OA WEEK 2014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04931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0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+mn-lt"/>
              </a:rPr>
              <a:t>DURING OA WEEK</a:t>
            </a:r>
            <a:endParaRPr lang="en-US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Led OA week activities on 19 campuses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E-mailed the entire academic &amp; library staff at CMUL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Gathered 200 stakeholders from academia for a symposium and panel discussion at CMUL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Distributed 3000 pamphlets/trifold brochures &amp; 1000 flyers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1442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0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+mn-lt"/>
              </a:rPr>
              <a:t>DURING OA WEEK (</a:t>
            </a:r>
            <a:r>
              <a:rPr lang="en-US" sz="4000" b="1" dirty="0" err="1" smtClean="0">
                <a:latin typeface="+mn-lt"/>
              </a:rPr>
              <a:t>cont</a:t>
            </a:r>
            <a:r>
              <a:rPr lang="en-US" sz="4000" b="1" dirty="0" smtClean="0">
                <a:latin typeface="+mn-lt"/>
              </a:rPr>
              <a:t>…)</a:t>
            </a:r>
            <a:endParaRPr lang="en-US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I</a:t>
            </a:r>
            <a:r>
              <a:rPr lang="en-US" sz="3200" dirty="0" smtClean="0"/>
              <a:t>nformation booth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Twitter interview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Awareness rally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Courtesy visits</a:t>
            </a:r>
          </a:p>
        </p:txBody>
      </p:sp>
    </p:spTree>
    <p:extLst>
      <p:ext uri="{BB962C8B-B14F-4D97-AF65-F5344CB8AC3E}">
        <p14:creationId xmlns:p14="http://schemas.microsoft.com/office/powerpoint/2010/main" val="602879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0"/>
            <a:ext cx="2060627" cy="199356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7" y="0"/>
            <a:ext cx="7668559" cy="6290051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35527" y="-8078"/>
            <a:ext cx="4450466" cy="627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5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6" y="15198"/>
            <a:ext cx="9408109" cy="6291673"/>
          </a:xfrm>
        </p:spPr>
      </p:pic>
      <p:sp>
        <p:nvSpPr>
          <p:cNvPr id="8" name="TextBox 7"/>
          <p:cNvSpPr txBox="1"/>
          <p:nvPr/>
        </p:nvSpPr>
        <p:spPr>
          <a:xfrm>
            <a:off x="9475075" y="2452455"/>
            <a:ext cx="28121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OA Week organizers </a:t>
            </a:r>
          </a:p>
          <a:p>
            <a:r>
              <a:rPr lang="en-US" sz="2400" b="1" dirty="0" smtClean="0"/>
              <a:t>with University</a:t>
            </a:r>
          </a:p>
          <a:p>
            <a:r>
              <a:rPr lang="en-US" sz="2400" b="1" dirty="0"/>
              <a:t>A</a:t>
            </a:r>
            <a:r>
              <a:rPr lang="en-US" sz="2400" b="1" dirty="0" smtClean="0"/>
              <a:t>dministrators and</a:t>
            </a:r>
          </a:p>
          <a:p>
            <a:r>
              <a:rPr lang="en-US" sz="2400" b="1" dirty="0" smtClean="0"/>
              <a:t> Panelists (CMUL)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89385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17671" y="2140608"/>
            <a:ext cx="6011177" cy="4023709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8" y="45668"/>
            <a:ext cx="6475112" cy="6118649"/>
          </a:xfrm>
        </p:spPr>
      </p:pic>
      <p:sp>
        <p:nvSpPr>
          <p:cNvPr id="7" name="TextBox 6"/>
          <p:cNvSpPr txBox="1"/>
          <p:nvPr/>
        </p:nvSpPr>
        <p:spPr>
          <a:xfrm>
            <a:off x="6542690" y="196372"/>
            <a:ext cx="38528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Dean, Faculty of Clinical Sciences, Prof. </a:t>
            </a:r>
            <a:r>
              <a:rPr lang="en-US" sz="2000" b="1" dirty="0" err="1" smtClean="0"/>
              <a:t>Leshi</a:t>
            </a:r>
            <a:r>
              <a:rPr lang="en-US" sz="2000" b="1" dirty="0" smtClean="0"/>
              <a:t> &amp; Deputy Provost Prof. </a:t>
            </a:r>
            <a:r>
              <a:rPr lang="en-US" sz="2000" b="1" dirty="0" err="1" smtClean="0"/>
              <a:t>Okanlawon</a:t>
            </a:r>
            <a:r>
              <a:rPr lang="en-US" sz="2000" b="1" dirty="0" smtClean="0"/>
              <a:t>, College of Medicine University of Lagos (CMUL) at the Symposium/Panel Discussion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4347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890" y="0"/>
            <a:ext cx="2144110" cy="20048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607" y="1774668"/>
            <a:ext cx="10757338" cy="573234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Openness in Africa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Research output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Infrastructure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Internet penetration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Cost of Publishing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 smtClean="0"/>
              <a:t>Perceptions of open</a:t>
            </a:r>
          </a:p>
          <a:p>
            <a:pPr>
              <a:buNone/>
            </a:pP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443654" y="851338"/>
            <a:ext cx="4634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INTRODUCTION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23251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82"/>
            <a:ext cx="6125201" cy="40227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80823" y="2364260"/>
            <a:ext cx="6011177" cy="40237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4369" y="4776952"/>
            <a:ext cx="53364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Cross-section of Participants at the</a:t>
            </a:r>
          </a:p>
          <a:p>
            <a:r>
              <a:rPr lang="en-US" sz="2400" b="1" dirty="0"/>
              <a:t>S</a:t>
            </a:r>
            <a:r>
              <a:rPr lang="en-US" sz="2400" b="1" dirty="0" smtClean="0"/>
              <a:t>ymposium/Panel Discussion (OA Week)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810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98"/>
            <a:ext cx="6009255" cy="40227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280168"/>
            <a:ext cx="5958393" cy="3988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7018" y="4584649"/>
            <a:ext cx="4513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Deputy </a:t>
            </a:r>
            <a:r>
              <a:rPr lang="en-US" sz="2000" b="1" dirty="0"/>
              <a:t>P</a:t>
            </a:r>
            <a:r>
              <a:rPr lang="en-US" sz="2000" b="1" dirty="0" smtClean="0"/>
              <a:t>rovost, Prof </a:t>
            </a:r>
            <a:r>
              <a:rPr lang="en-US" sz="2000" b="1" dirty="0" err="1" smtClean="0"/>
              <a:t>Okanlawon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flanked by 2 Panelists, Dr. WL </a:t>
            </a:r>
            <a:r>
              <a:rPr lang="en-US" sz="2000" b="1" dirty="0" err="1" smtClean="0"/>
              <a:t>Adeyemo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And Mr. Samuel </a:t>
            </a:r>
            <a:r>
              <a:rPr lang="en-US" sz="2000" b="1" dirty="0" err="1" smtClean="0"/>
              <a:t>Utulu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NiMSA</a:t>
            </a:r>
            <a:r>
              <a:rPr lang="en-US" sz="2000" b="1" dirty="0" smtClean="0"/>
              <a:t> President </a:t>
            </a:r>
          </a:p>
          <a:p>
            <a:r>
              <a:rPr lang="en-US" sz="2000" b="1" dirty="0" smtClean="0"/>
              <a:t>Mr. </a:t>
            </a:r>
            <a:r>
              <a:rPr lang="en-US" sz="2000" b="1" dirty="0" err="1" smtClean="0"/>
              <a:t>Eche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Ugo</a:t>
            </a:r>
            <a:r>
              <a:rPr lang="en-US" sz="2000" b="1" dirty="0" smtClean="0"/>
              <a:t> on the far left.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92304" y="811925"/>
            <a:ext cx="3548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 student engages the Panelists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70640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3404" y="286603"/>
            <a:ext cx="8953658" cy="59933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35634" y="3824088"/>
            <a:ext cx="2950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Information Booth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79325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62" y="0"/>
            <a:ext cx="9144000" cy="633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79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31" y="157655"/>
            <a:ext cx="9144000" cy="618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27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87" y="0"/>
            <a:ext cx="9427779" cy="635748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25366" y="0"/>
            <a:ext cx="2060627" cy="19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9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628" y="0"/>
            <a:ext cx="9144000" cy="641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122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38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51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73" y="0"/>
            <a:ext cx="9144000" cy="635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032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76672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72746" cy="68969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746" y="0"/>
            <a:ext cx="51435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02247" y="2625084"/>
            <a:ext cx="145568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Article by </a:t>
            </a:r>
            <a:r>
              <a:rPr lang="en-US" sz="2000" b="1" dirty="0" err="1" smtClean="0"/>
              <a:t>Tade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Adesoji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in the December 2014</a:t>
            </a:r>
          </a:p>
          <a:p>
            <a:r>
              <a:rPr lang="en-US" sz="2000" b="1" dirty="0" smtClean="0"/>
              <a:t>edition of Auscultate, </a:t>
            </a:r>
          </a:p>
          <a:p>
            <a:r>
              <a:rPr lang="en-US" sz="2000" b="1" dirty="0" smtClean="0"/>
              <a:t>the IFMSA </a:t>
            </a:r>
          </a:p>
          <a:p>
            <a:r>
              <a:rPr lang="en-US" sz="2000" b="1" dirty="0" smtClean="0"/>
              <a:t>Africa Magazine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0207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607" y="177621"/>
            <a:ext cx="6526924" cy="613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438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5366" y="15198"/>
            <a:ext cx="2060627" cy="1993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68" y="4841418"/>
            <a:ext cx="10058400" cy="1450757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Thank You</a:t>
            </a:r>
            <a:endParaRPr lang="en-US" b="1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71156" y="348008"/>
            <a:ext cx="10900278" cy="5611357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/>
              <a:t>Website: </a:t>
            </a:r>
            <a:r>
              <a:rPr lang="en-US" sz="2800" b="1" dirty="0" smtClean="0">
                <a:hlinkClick r:id="rId3"/>
              </a:rPr>
              <a:t>www.OpenAccessNG.org</a:t>
            </a:r>
            <a:endParaRPr lang="en-US" sz="2800" b="1" dirty="0"/>
          </a:p>
          <a:p>
            <a:pPr>
              <a:lnSpc>
                <a:spcPct val="200000"/>
              </a:lnSpc>
            </a:pPr>
            <a:r>
              <a:rPr lang="en-US" sz="2800" b="1" dirty="0" smtClean="0"/>
              <a:t>Facebook : </a:t>
            </a:r>
            <a:r>
              <a:rPr lang="en-US" sz="2800" b="1" dirty="0" smtClean="0">
                <a:solidFill>
                  <a:schemeClr val="tx1"/>
                </a:solidFill>
              </a:rPr>
              <a:t>www.facebook.com/OpenAccessNG</a:t>
            </a:r>
          </a:p>
          <a:p>
            <a:pPr>
              <a:lnSpc>
                <a:spcPct val="200000"/>
              </a:lnSpc>
            </a:pPr>
            <a:r>
              <a:rPr lang="en-US" sz="2800" b="1" dirty="0" smtClean="0"/>
              <a:t>Blog: </a:t>
            </a:r>
            <a:r>
              <a:rPr lang="en-US" sz="2800" b="1" dirty="0" smtClean="0">
                <a:hlinkClick r:id="rId4"/>
              </a:rPr>
              <a:t>www.OpenAccessNGblog.com</a:t>
            </a:r>
            <a:endParaRPr lang="en-US" sz="2800" b="1" dirty="0" smtClean="0"/>
          </a:p>
          <a:p>
            <a:pPr>
              <a:lnSpc>
                <a:spcPct val="200000"/>
              </a:lnSpc>
            </a:pPr>
            <a:r>
              <a:rPr lang="en-US" sz="2800" b="1" dirty="0" smtClean="0"/>
              <a:t>Twitter: www.twitter.com/OpenAccessNG</a:t>
            </a:r>
          </a:p>
          <a:p>
            <a:pPr>
              <a:lnSpc>
                <a:spcPct val="100000"/>
              </a:lnSpc>
            </a:pPr>
            <a:r>
              <a:rPr lang="en-US" sz="4800" b="1" dirty="0" smtClean="0">
                <a:solidFill>
                  <a:srgbClr val="FF0000"/>
                </a:solidFill>
              </a:rPr>
              <a:t>@</a:t>
            </a:r>
            <a:r>
              <a:rPr lang="en-US" sz="4800" b="1" dirty="0" err="1" smtClean="0">
                <a:solidFill>
                  <a:srgbClr val="FF0000"/>
                </a:solidFill>
              </a:rPr>
              <a:t>OpenAccessNG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endParaRPr 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29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" t="36768" r="-424" b="26266"/>
          <a:stretch/>
        </p:blipFill>
        <p:spPr>
          <a:xfrm>
            <a:off x="1097280" y="0"/>
            <a:ext cx="9809380" cy="644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971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67" y="0"/>
            <a:ext cx="3857625" cy="6858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10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9" b="11040"/>
          <a:stretch/>
        </p:blipFill>
        <p:spPr>
          <a:xfrm>
            <a:off x="4031673" y="-11137"/>
            <a:ext cx="4613563" cy="69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792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" y="286603"/>
            <a:ext cx="11700164" cy="5553088"/>
          </a:xfrm>
        </p:spPr>
      </p:pic>
    </p:spTree>
    <p:extLst>
      <p:ext uri="{BB962C8B-B14F-4D97-AF65-F5344CB8AC3E}">
        <p14:creationId xmlns:p14="http://schemas.microsoft.com/office/powerpoint/2010/main" val="357920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93470" y="0"/>
            <a:ext cx="2145978" cy="2005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1704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 smtClean="0">
                <a:latin typeface="+mn-lt"/>
              </a:rPr>
              <a:t>OA TREND IN A NIGERIAN MEDICAL COLLEGE</a:t>
            </a:r>
            <a:br>
              <a:rPr lang="en-US" sz="4000" b="1" dirty="0" smtClean="0">
                <a:latin typeface="+mn-lt"/>
              </a:rPr>
            </a:br>
            <a:endParaRPr lang="en-US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289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2013 Scholarly Publication By </a:t>
            </a:r>
            <a:r>
              <a:rPr lang="en-US" sz="3200" dirty="0" err="1" smtClean="0"/>
              <a:t>Adeyemo</a:t>
            </a:r>
            <a:r>
              <a:rPr lang="en-US" sz="3200" dirty="0" smtClean="0"/>
              <a:t> WL., et al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 1255 Articles from CMUL in PubMed between 1976 &amp; 2013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Only 124 were Open Access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15 OA articles between 1976 &amp; 2000 (24 years)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11 OA articles between 2001 &amp; 2005 (5 years)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44 OA articles between 2006 &amp; 2012 (5 years)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54  OA articles between 2011 &amp; 2013  (3 years)</a:t>
            </a:r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879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93470" y="0"/>
            <a:ext cx="2145978" cy="2005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1704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en-US" sz="4000" b="1" dirty="0" smtClean="0">
                <a:latin typeface="+mn-lt"/>
              </a:rPr>
              <a:t>WHAT WE DO</a:t>
            </a:r>
            <a:br>
              <a:rPr lang="en-US" sz="4000" b="1" dirty="0" smtClean="0">
                <a:latin typeface="+mn-lt"/>
              </a:rPr>
            </a:br>
            <a:endParaRPr lang="en-US" sz="4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289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Organize meetings, presentations, workshops, trainings </a:t>
            </a:r>
          </a:p>
          <a:p>
            <a:pPr>
              <a:lnSpc>
                <a:spcPct val="100000"/>
              </a:lnSpc>
            </a:pPr>
            <a:r>
              <a:rPr lang="en-US" sz="3200" dirty="0" smtClean="0"/>
              <a:t>Targeting: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Undergraduate &amp; Postgraduate students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Researchers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Librarians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University administrators &amp; Faculty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Policymakers &amp; Legislators</a:t>
            </a:r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560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+mn-lt"/>
              </a:rPr>
              <a:t>HOW WE DID IT</a:t>
            </a:r>
            <a:endParaRPr lang="en-US" sz="4000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11102" y="9102"/>
            <a:ext cx="2060961" cy="19931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RECRUITMENT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Met other students locally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Focused on students with interest in research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Discussed and shared my experience at Berlin 11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Shared resource materials on OA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6726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Requested them to read more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Later sold the idea about being part of an organization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Organized an inaugural </a:t>
            </a:r>
            <a:r>
              <a:rPr lang="en-US" sz="3200" dirty="0" smtClean="0"/>
              <a:t>meeting/Workshop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Workshop helped clarify </a:t>
            </a:r>
            <a:r>
              <a:rPr lang="en-US" sz="3200" dirty="0"/>
              <a:t>grey areas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RECRUITMENT </a:t>
            </a:r>
            <a:r>
              <a:rPr lang="en-US" sz="4000" b="1" dirty="0" smtClean="0">
                <a:latin typeface="+mn-lt"/>
              </a:rPr>
              <a:t>(</a:t>
            </a:r>
            <a:r>
              <a:rPr lang="en-US" sz="4000" b="1" dirty="0" err="1" smtClean="0">
                <a:latin typeface="+mn-lt"/>
              </a:rPr>
              <a:t>cont</a:t>
            </a:r>
            <a:r>
              <a:rPr lang="en-US" sz="4000" b="1" dirty="0" smtClean="0">
                <a:latin typeface="+mn-lt"/>
              </a:rPr>
              <a:t>…)</a:t>
            </a:r>
            <a:endParaRPr lang="en-US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0331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35" y="173421"/>
            <a:ext cx="8339958" cy="545486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1708" y="5628290"/>
            <a:ext cx="10058400" cy="82412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b="1" dirty="0" smtClean="0"/>
              <a:t>Inaugural </a:t>
            </a:r>
            <a:r>
              <a:rPr lang="en-US" sz="3200" b="1" dirty="0"/>
              <a:t>Meeting/ Workshop for Directors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580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1373" y="0"/>
            <a:ext cx="2060627" cy="199356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1708" y="5628290"/>
            <a:ext cx="10058400" cy="82412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OA Nigeria HQ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11" y="246941"/>
            <a:ext cx="7675780" cy="538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0695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506</TotalTime>
  <Words>462</Words>
  <Application>Microsoft Office PowerPoint</Application>
  <PresentationFormat>Widescreen</PresentationFormat>
  <Paragraphs>92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Retrospect</vt:lpstr>
      <vt:lpstr>PowerPoint Presentation</vt:lpstr>
      <vt:lpstr>PowerPoint Presentation</vt:lpstr>
      <vt:lpstr>PowerPoint Presentation</vt:lpstr>
      <vt:lpstr>       OA TREND IN A NIGERIAN MEDICAL COLLEGE </vt:lpstr>
      <vt:lpstr>       WHAT WE DO </vt:lpstr>
      <vt:lpstr>HOW WE DID IT</vt:lpstr>
      <vt:lpstr>RECRUITMENT (cont…)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DURING OA WEEK</vt:lpstr>
      <vt:lpstr>DURING OA WEEK (cont…)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  <vt:lpstr>.</vt:lpstr>
      <vt:lpstr>.</vt:lpstr>
      <vt:lpstr>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KDAFES</dc:creator>
  <cp:lastModifiedBy>Lena Nyahodza</cp:lastModifiedBy>
  <cp:revision>47</cp:revision>
  <dcterms:created xsi:type="dcterms:W3CDTF">2014-11-12T13:37:17Z</dcterms:created>
  <dcterms:modified xsi:type="dcterms:W3CDTF">2017-01-16T12:08:21Z</dcterms:modified>
</cp:coreProperties>
</file>