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95091ED-DDA3-4856-A25E-191DBF9E18FD}" type="datetimeFigureOut">
              <a:rPr lang="en-ZA" smtClean="0"/>
              <a:t>21/11/13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588EBD6-A0DA-4AA4-9F17-0A6A3825C0ED}" type="slidenum">
              <a:rPr lang="en-ZA" smtClean="0"/>
              <a:t>‹#›</a:t>
            </a:fld>
            <a:endParaRPr lang="en-Z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hyperlink" Target="http://creativecommons.org/licenses/by-sa/2.5/z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ZA" dirty="0"/>
              <a:t>Understanding and Using Theories &amp; Concepts</a:t>
            </a:r>
            <a:br>
              <a:rPr lang="en-ZA" dirty="0"/>
            </a:br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Introduction to Theories &amp; </a:t>
            </a:r>
            <a:r>
              <a:rPr lang="en-ZA" dirty="0" smtClean="0"/>
              <a:t>Concepts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6885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Using theories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n-ZA" dirty="0"/>
              <a:t>Theories </a:t>
            </a:r>
            <a:r>
              <a:rPr lang="en-ZA" dirty="0" smtClean="0"/>
              <a:t>are </a:t>
            </a:r>
            <a:r>
              <a:rPr lang="en-ZA" dirty="0"/>
              <a:t>analytical tools that simplify the “reality” of a case in order to make it analysable. Thus, different theoretical lenses simplify cases in different ways, and thus can shed light on different aspects of a conflict, as they ask questions differently. </a:t>
            </a:r>
            <a:endParaRPr lang="en-ZA" dirty="0" smtClean="0"/>
          </a:p>
          <a:p>
            <a:pPr algn="just"/>
            <a:endParaRPr lang="en-ZA" dirty="0"/>
          </a:p>
          <a:p>
            <a:pPr marL="114300" indent="0" algn="just">
              <a:buNone/>
            </a:pPr>
            <a:r>
              <a:rPr lang="en-ZA" b="1" dirty="0"/>
              <a:t>We do not refer to theories as being wrong or right: just more or less useful in understanding a particular subject/phenomenon. </a:t>
            </a:r>
          </a:p>
          <a:p>
            <a:pPr algn="just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30894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Theories change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/>
              <a:t>As theories are used to simplify and explain reality, they must change as our reality changes. </a:t>
            </a:r>
            <a:endParaRPr lang="en-ZA" dirty="0" smtClean="0"/>
          </a:p>
          <a:p>
            <a:pPr marL="114300" indent="0">
              <a:buNone/>
            </a:pPr>
            <a:endParaRPr lang="en-ZA" dirty="0" smtClean="0"/>
          </a:p>
          <a:p>
            <a:r>
              <a:rPr lang="en-ZA" dirty="0"/>
              <a:t>Prevalent theories that shape the academic agenda are also referred to as </a:t>
            </a:r>
            <a:r>
              <a:rPr lang="en-ZA" b="1" dirty="0" smtClean="0"/>
              <a:t>paradigms</a:t>
            </a:r>
            <a:r>
              <a:rPr lang="en-ZA" dirty="0" smtClean="0"/>
              <a:t>; which shift over time.</a:t>
            </a:r>
          </a:p>
          <a:p>
            <a:endParaRPr lang="en-ZA" dirty="0" smtClean="0"/>
          </a:p>
          <a:p>
            <a:r>
              <a:rPr lang="en-ZA" dirty="0"/>
              <a:t>Theories evolve over time and with </a:t>
            </a:r>
            <a:r>
              <a:rPr lang="en-ZA" dirty="0" smtClean="0"/>
              <a:t>critique</a:t>
            </a:r>
            <a:r>
              <a:rPr lang="en-ZA" dirty="0"/>
              <a:t>. </a:t>
            </a:r>
            <a:endParaRPr lang="en-ZA" dirty="0" smtClean="0"/>
          </a:p>
          <a:p>
            <a:pPr marL="114300" indent="0">
              <a:buNone/>
            </a:pP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619816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http://i.creativecommons.org/l/by/3.0/88x31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31" b="-25431"/>
          <a:stretch>
            <a:fillRect/>
          </a:stretch>
        </p:blipFill>
        <p:spPr bwMode="auto">
          <a:xfrm>
            <a:off x="3275856" y="1196752"/>
            <a:ext cx="2603500" cy="13160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55576" y="3068960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This presentation is licenced under the Creative </a:t>
            </a:r>
            <a:r>
              <a:rPr lang="en-ZA"/>
              <a:t>Commons </a:t>
            </a:r>
            <a:r>
              <a:rPr lang="en-ZA" smtClean="0"/>
              <a:t>Attribution</a:t>
            </a:r>
            <a:r>
              <a:rPr lang="en-ZA"/>
              <a:t> </a:t>
            </a:r>
            <a:r>
              <a:rPr lang="en-ZA" smtClean="0"/>
              <a:t>2.5 </a:t>
            </a:r>
            <a:r>
              <a:rPr lang="en-ZA" dirty="0"/>
              <a:t>South Africa License. To view a copy of this licence, visit 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http://creativecommons.org/licenses/by-sa/2.5/za/</a:t>
            </a:r>
            <a:r>
              <a:rPr lang="en-ZA" b="1" dirty="0">
                <a:solidFill>
                  <a:srgbClr val="FF0000"/>
                </a:solidFill>
              </a:rPr>
              <a:t> </a:t>
            </a:r>
            <a:endParaRPr lang="en-US" b="1" dirty="0">
              <a:solidFill>
                <a:srgbClr val="FF0000"/>
              </a:solidFill>
            </a:endParaRPr>
          </a:p>
          <a:p>
            <a:endParaRPr lang="en-ZA" dirty="0" smtClean="0"/>
          </a:p>
          <a:p>
            <a:r>
              <a:rPr lang="en-ZA" dirty="0" smtClean="0"/>
              <a:t>Or</a:t>
            </a:r>
            <a:endParaRPr lang="en-US" dirty="0"/>
          </a:p>
          <a:p>
            <a:endParaRPr lang="en-ZA" dirty="0"/>
          </a:p>
          <a:p>
            <a:r>
              <a:rPr lang="en-ZA" dirty="0" smtClean="0"/>
              <a:t>send </a:t>
            </a:r>
            <a:r>
              <a:rPr lang="en-ZA" dirty="0"/>
              <a:t>a letter to Creative Commons, 171 Second Street, Suite 300, San Francisco, California 94105, USA.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03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is a concept?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ZA" dirty="0" smtClean="0"/>
          </a:p>
          <a:p>
            <a:pPr marL="114300" indent="0">
              <a:buNone/>
            </a:pPr>
            <a:r>
              <a:rPr lang="en-ZA" dirty="0" smtClean="0"/>
              <a:t>“</a:t>
            </a:r>
            <a:r>
              <a:rPr lang="en-ZA" b="1" dirty="0"/>
              <a:t>An abstraction or general notion that may serve as a unit of a </a:t>
            </a:r>
            <a:r>
              <a:rPr lang="en-ZA" b="1" dirty="0" smtClean="0"/>
              <a:t>theory</a:t>
            </a:r>
            <a:r>
              <a:rPr lang="en-ZA" dirty="0" smtClean="0"/>
              <a:t>” </a:t>
            </a:r>
            <a:r>
              <a:rPr lang="en-ZA" sz="1600" dirty="0"/>
              <a:t>(</a:t>
            </a:r>
            <a:r>
              <a:rPr lang="en-ZA" sz="1600" dirty="0" smtClean="0"/>
              <a:t>Oxford </a:t>
            </a:r>
            <a:r>
              <a:rPr lang="en-ZA" sz="1600" dirty="0"/>
              <a:t>Companion to the </a:t>
            </a:r>
            <a:r>
              <a:rPr lang="en-ZA" sz="1600" dirty="0" smtClean="0"/>
              <a:t>Mind)</a:t>
            </a:r>
            <a:r>
              <a:rPr lang="en-ZA" dirty="0" smtClean="0"/>
              <a:t>.</a:t>
            </a:r>
          </a:p>
          <a:p>
            <a:pPr marL="114300" indent="0">
              <a:buNone/>
            </a:pPr>
            <a:endParaRPr lang="en-ZA" dirty="0" smtClean="0"/>
          </a:p>
          <a:p>
            <a:pPr marL="114300" indent="0">
              <a:buNone/>
            </a:pPr>
            <a:r>
              <a:rPr lang="en-ZA" b="1" dirty="0"/>
              <a:t>A concept is an idea that is explained by looking at all of its characteristics and </a:t>
            </a:r>
            <a:r>
              <a:rPr lang="en-ZA" b="1" dirty="0" smtClean="0"/>
              <a:t>features.</a:t>
            </a:r>
            <a:endParaRPr lang="en-ZA" b="1" dirty="0"/>
          </a:p>
          <a:p>
            <a:pPr marL="114300" indent="0">
              <a:buNone/>
            </a:pPr>
            <a:endParaRPr lang="en-ZA" dirty="0"/>
          </a:p>
          <a:p>
            <a:pPr marL="114300" indent="0">
              <a:buNone/>
            </a:pPr>
            <a:r>
              <a:rPr lang="en-ZA" b="1" dirty="0" smtClean="0"/>
              <a:t>A </a:t>
            </a:r>
            <a:r>
              <a:rPr lang="en-ZA" b="1" dirty="0"/>
              <a:t>short hand for an otherwise lengthy description of something</a:t>
            </a:r>
            <a:r>
              <a:rPr lang="en-ZA" b="1" dirty="0" smtClean="0"/>
              <a:t>. </a:t>
            </a:r>
          </a:p>
          <a:p>
            <a:pPr marL="114300" indent="0">
              <a:buNone/>
            </a:pPr>
            <a:endParaRPr lang="en-ZA" b="1" dirty="0"/>
          </a:p>
          <a:p>
            <a:pPr marL="114300" indent="0">
              <a:buNone/>
            </a:pP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593061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Examples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“Something </a:t>
            </a:r>
            <a:r>
              <a:rPr lang="en-ZA" dirty="0"/>
              <a:t>often made of wood that usually has four legs and a big board on </a:t>
            </a:r>
            <a:r>
              <a:rPr lang="en-ZA" dirty="0" smtClean="0"/>
              <a:t>top”</a:t>
            </a:r>
          </a:p>
          <a:p>
            <a:endParaRPr lang="en-ZA" dirty="0" smtClean="0"/>
          </a:p>
          <a:p>
            <a:r>
              <a:rPr lang="en-ZA" dirty="0" smtClean="0"/>
              <a:t>= </a:t>
            </a:r>
            <a:r>
              <a:rPr lang="en-ZA" b="1" dirty="0" smtClean="0"/>
              <a:t>Table</a:t>
            </a:r>
          </a:p>
          <a:p>
            <a:endParaRPr lang="en-ZA" dirty="0" smtClean="0"/>
          </a:p>
          <a:p>
            <a:endParaRPr lang="en-ZA" dirty="0"/>
          </a:p>
          <a:p>
            <a:r>
              <a:rPr lang="en-ZA" dirty="0" smtClean="0"/>
              <a:t>The King has the ability to make all citizens do things they would otherwise not do.</a:t>
            </a:r>
          </a:p>
          <a:p>
            <a:endParaRPr lang="en-ZA" dirty="0" smtClean="0"/>
          </a:p>
          <a:p>
            <a:pPr marL="114300" indent="0">
              <a:buNone/>
            </a:pPr>
            <a:r>
              <a:rPr lang="en-ZA" dirty="0" smtClean="0"/>
              <a:t>= The King has </a:t>
            </a:r>
            <a:r>
              <a:rPr lang="en-ZA" b="1" dirty="0" smtClean="0"/>
              <a:t>power </a:t>
            </a:r>
            <a:r>
              <a:rPr lang="en-ZA" dirty="0" smtClean="0"/>
              <a:t>over the citizenry.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5418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Multiple definitions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Scholars debate about the exact definition about many of the concepts </a:t>
            </a:r>
            <a:r>
              <a:rPr lang="en-ZA" dirty="0" smtClean="0"/>
              <a:t>you </a:t>
            </a:r>
            <a:r>
              <a:rPr lang="en-ZA" dirty="0"/>
              <a:t>will </a:t>
            </a:r>
            <a:r>
              <a:rPr lang="en-ZA" dirty="0" smtClean="0"/>
              <a:t>encounter. </a:t>
            </a:r>
          </a:p>
          <a:p>
            <a:endParaRPr lang="en-ZA" dirty="0"/>
          </a:p>
          <a:p>
            <a:r>
              <a:rPr lang="en-ZA" dirty="0"/>
              <a:t>Remember that in politics (and the social sciences in general), there are multiple definitions for the same term - these are </a:t>
            </a:r>
            <a:r>
              <a:rPr lang="en-ZA" dirty="0" smtClean="0"/>
              <a:t>concepts.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0071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FREEDOM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How do you conceptualise “freedom?”</a:t>
            </a:r>
          </a:p>
          <a:p>
            <a:endParaRPr lang="en-ZA" dirty="0"/>
          </a:p>
          <a:p>
            <a:pPr marL="114300" indent="0">
              <a:buNone/>
            </a:pPr>
            <a:endParaRPr lang="en-ZA" dirty="0" smtClean="0"/>
          </a:p>
          <a:p>
            <a:r>
              <a:rPr lang="en-ZA" dirty="0" smtClean="0"/>
              <a:t>What are the similarities </a:t>
            </a:r>
            <a:r>
              <a:rPr lang="en-ZA" dirty="0"/>
              <a:t>and differences of </a:t>
            </a:r>
            <a:r>
              <a:rPr lang="en-ZA" dirty="0" smtClean="0"/>
              <a:t>your definition with your neighbour?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4109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Using Concepts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b="1" dirty="0"/>
              <a:t>It is </a:t>
            </a:r>
            <a:r>
              <a:rPr lang="en-ZA" b="1" dirty="0" smtClean="0"/>
              <a:t>good </a:t>
            </a:r>
            <a:r>
              <a:rPr lang="en-ZA" b="1" dirty="0"/>
              <a:t>practice to clarify/define concepts </a:t>
            </a:r>
            <a:r>
              <a:rPr lang="en-ZA" b="1" dirty="0" smtClean="0"/>
              <a:t>in your writing that </a:t>
            </a:r>
            <a:r>
              <a:rPr lang="en-ZA" b="1" dirty="0"/>
              <a:t>could be </a:t>
            </a:r>
            <a:r>
              <a:rPr lang="en-ZA" b="1" dirty="0" smtClean="0"/>
              <a:t>ambiguously received. </a:t>
            </a:r>
            <a:endParaRPr lang="en-ZA" b="1" dirty="0"/>
          </a:p>
          <a:p>
            <a:r>
              <a:rPr lang="en-ZA" b="1" smtClean="0"/>
              <a:t>For example:</a:t>
            </a:r>
            <a:endParaRPr lang="en-ZA" b="1" dirty="0" smtClean="0"/>
          </a:p>
          <a:p>
            <a:r>
              <a:rPr lang="en-ZA" dirty="0"/>
              <a:t>•	“freedom here is defined as…” </a:t>
            </a:r>
            <a:endParaRPr lang="en-ZA" dirty="0" smtClean="0"/>
          </a:p>
          <a:p>
            <a:pPr marL="114300" indent="0">
              <a:buNone/>
            </a:pPr>
            <a:endParaRPr lang="en-ZA" dirty="0"/>
          </a:p>
          <a:p>
            <a:r>
              <a:rPr lang="en-ZA" dirty="0"/>
              <a:t>•	“According to Locke, legitimacy refers to….”</a:t>
            </a:r>
          </a:p>
          <a:p>
            <a:endParaRPr lang="en-ZA" b="1" dirty="0" smtClean="0"/>
          </a:p>
          <a:p>
            <a:r>
              <a:rPr lang="en-ZA" b="1" dirty="0" smtClean="0"/>
              <a:t>Referencing gives validity to the definition you have given. 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2974517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Identifying concepts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ZA" dirty="0"/>
              <a:t>To </a:t>
            </a:r>
            <a:r>
              <a:rPr lang="en-ZA" dirty="0" smtClean="0"/>
              <a:t>identify key </a:t>
            </a:r>
            <a:r>
              <a:rPr lang="en-ZA" dirty="0"/>
              <a:t>concepts when reading, keep in mind</a:t>
            </a:r>
            <a:r>
              <a:rPr lang="en-ZA" dirty="0" smtClean="0"/>
              <a:t>:</a:t>
            </a:r>
          </a:p>
          <a:p>
            <a:pPr marL="541338" indent="-452438">
              <a:buNone/>
            </a:pPr>
            <a:endParaRPr lang="en-ZA" dirty="0"/>
          </a:p>
          <a:p>
            <a:pPr marL="541338" indent="-452438">
              <a:buNone/>
            </a:pPr>
            <a:r>
              <a:rPr lang="en-ZA" dirty="0"/>
              <a:t>•	What is the topic for this week in the course outline</a:t>
            </a:r>
            <a:r>
              <a:rPr lang="en-ZA" dirty="0" smtClean="0"/>
              <a:t>?</a:t>
            </a:r>
          </a:p>
          <a:p>
            <a:pPr marL="541338" indent="-452438">
              <a:buNone/>
            </a:pPr>
            <a:r>
              <a:rPr lang="en-ZA" dirty="0" smtClean="0"/>
              <a:t>•</a:t>
            </a:r>
            <a:r>
              <a:rPr lang="en-ZA" dirty="0"/>
              <a:t>	What are the recurring </a:t>
            </a:r>
            <a:r>
              <a:rPr lang="en-ZA" dirty="0" smtClean="0"/>
              <a:t>themes </a:t>
            </a:r>
            <a:r>
              <a:rPr lang="en-ZA" dirty="0"/>
              <a:t>in the text?</a:t>
            </a:r>
          </a:p>
          <a:p>
            <a:pPr marL="541338" indent="-452438">
              <a:buNone/>
            </a:pPr>
            <a:r>
              <a:rPr lang="en-ZA" dirty="0"/>
              <a:t>•	What key words does the author use repetitively?</a:t>
            </a:r>
          </a:p>
          <a:p>
            <a:pPr marL="541338" indent="-452438">
              <a:buNone/>
            </a:pPr>
            <a:r>
              <a:rPr lang="en-ZA" dirty="0"/>
              <a:t>•	What is the authors argument? What role do the concepts you have identified play in achieving this?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4467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is a theory?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“A theory is an account of the world which goes beyond what we can see and measure. It embraces a set of interrelated definitions and relationships that organizes our concepts of and understanding of the empirical world in a systematic way.” (A Dictionary of Sociology</a:t>
            </a:r>
            <a:r>
              <a:rPr lang="en-ZA" dirty="0" smtClean="0"/>
              <a:t>)</a:t>
            </a:r>
          </a:p>
          <a:p>
            <a:pPr marL="114300" indent="0">
              <a:buNone/>
            </a:pPr>
            <a:endParaRPr lang="en-ZA" dirty="0"/>
          </a:p>
          <a:p>
            <a:r>
              <a:rPr lang="en-ZA" dirty="0"/>
              <a:t>Concepts are building blocks of </a:t>
            </a:r>
            <a:r>
              <a:rPr lang="en-ZA" dirty="0" smtClean="0"/>
              <a:t>theories.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80322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four </a:t>
            </a:r>
            <a:r>
              <a:rPr lang="en-ZA" dirty="0"/>
              <a:t>major </a:t>
            </a:r>
            <a:r>
              <a:rPr lang="en-ZA" dirty="0" smtClean="0"/>
              <a:t>roles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ZA" dirty="0"/>
              <a:t>Theories fulfil four major roles in the social </a:t>
            </a:r>
            <a:r>
              <a:rPr lang="en-ZA" dirty="0" smtClean="0"/>
              <a:t>sciences:</a:t>
            </a:r>
          </a:p>
          <a:p>
            <a:pPr marL="571500" indent="-457200">
              <a:buFont typeface="+mj-lt"/>
              <a:buAutoNum type="arabicPeriod"/>
            </a:pPr>
            <a:r>
              <a:rPr lang="en-ZA" dirty="0"/>
              <a:t>They make generalisations about and classifications of the </a:t>
            </a:r>
            <a:r>
              <a:rPr lang="en-ZA" dirty="0" smtClean="0"/>
              <a:t>world.</a:t>
            </a:r>
          </a:p>
          <a:p>
            <a:pPr marL="571500" indent="-457200">
              <a:buFont typeface="+mj-lt"/>
              <a:buAutoNum type="arabicPeriod"/>
            </a:pPr>
            <a:r>
              <a:rPr lang="en-ZA" dirty="0"/>
              <a:t>They build hypotheses which are then tested through empirical </a:t>
            </a:r>
            <a:r>
              <a:rPr lang="en-ZA" dirty="0" smtClean="0"/>
              <a:t>research. </a:t>
            </a:r>
          </a:p>
          <a:p>
            <a:pPr marL="571500" indent="-457200">
              <a:buFont typeface="+mj-lt"/>
              <a:buAutoNum type="arabicPeriod"/>
            </a:pPr>
            <a:r>
              <a:rPr lang="en-ZA" dirty="0"/>
              <a:t>They aim to explain phenomena and identify/propose potential causal mechanisms and other interactions between phenomena</a:t>
            </a:r>
            <a:r>
              <a:rPr lang="en-ZA" dirty="0" smtClean="0"/>
              <a:t>.</a:t>
            </a:r>
          </a:p>
          <a:p>
            <a:pPr marL="571500" indent="-457200">
              <a:buFont typeface="+mj-lt"/>
              <a:buAutoNum type="arabicPeriod"/>
            </a:pPr>
            <a:r>
              <a:rPr lang="en-ZA" dirty="0"/>
              <a:t>They enable us to draw connections at an abstract level which might not be at first sight observable in the real world and thus guide research in new directions.</a:t>
            </a:r>
          </a:p>
        </p:txBody>
      </p:sp>
    </p:spTree>
    <p:extLst>
      <p:ext uri="{BB962C8B-B14F-4D97-AF65-F5344CB8AC3E}">
        <p14:creationId xmlns:p14="http://schemas.microsoft.com/office/powerpoint/2010/main" val="42942060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105</TotalTime>
  <Words>526</Words>
  <Application>Microsoft Macintosh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Apothecary</vt:lpstr>
      <vt:lpstr>Introduction to Theories &amp; Concepts</vt:lpstr>
      <vt:lpstr>What is a concept?</vt:lpstr>
      <vt:lpstr>Examples </vt:lpstr>
      <vt:lpstr>Multiple definitions</vt:lpstr>
      <vt:lpstr>FREEDOM</vt:lpstr>
      <vt:lpstr>Using Concepts</vt:lpstr>
      <vt:lpstr>Identifying concepts</vt:lpstr>
      <vt:lpstr>What is a theory?</vt:lpstr>
      <vt:lpstr>four major roles</vt:lpstr>
      <vt:lpstr>Using theories</vt:lpstr>
      <vt:lpstr>Theories change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Theories &amp; Concepts</dc:title>
  <dc:creator>Boikanyo Modungwa</dc:creator>
  <cp:lastModifiedBy>Bame Modungwa</cp:lastModifiedBy>
  <cp:revision>12</cp:revision>
  <dcterms:created xsi:type="dcterms:W3CDTF">2013-07-05T06:34:28Z</dcterms:created>
  <dcterms:modified xsi:type="dcterms:W3CDTF">2013-11-21T18:11:02Z</dcterms:modified>
</cp:coreProperties>
</file>