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89" r:id="rId2"/>
    <p:sldId id="259" r:id="rId3"/>
    <p:sldId id="260" r:id="rId4"/>
    <p:sldId id="261" r:id="rId5"/>
    <p:sldId id="262" r:id="rId6"/>
    <p:sldId id="264" r:id="rId7"/>
    <p:sldId id="265" r:id="rId8"/>
    <p:sldId id="263" r:id="rId9"/>
    <p:sldId id="266" r:id="rId10"/>
    <p:sldId id="267" r:id="rId11"/>
    <p:sldId id="268" r:id="rId12"/>
    <p:sldId id="269" r:id="rId13"/>
    <p:sldId id="276" r:id="rId14"/>
    <p:sldId id="270" r:id="rId15"/>
    <p:sldId id="274" r:id="rId16"/>
    <p:sldId id="272" r:id="rId17"/>
    <p:sldId id="277" r:id="rId18"/>
    <p:sldId id="278" r:id="rId19"/>
    <p:sldId id="279" r:id="rId20"/>
    <p:sldId id="280" r:id="rId21"/>
    <p:sldId id="281" r:id="rId22"/>
    <p:sldId id="284" r:id="rId23"/>
    <p:sldId id="283" r:id="rId24"/>
    <p:sldId id="285" r:id="rId25"/>
    <p:sldId id="286" r:id="rId26"/>
    <p:sldId id="282" r:id="rId27"/>
    <p:sldId id="293" r:id="rId28"/>
    <p:sldId id="287" r:id="rId29"/>
    <p:sldId id="292" r:id="rId30"/>
    <p:sldId id="294" r:id="rId31"/>
    <p:sldId id="290"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71184" autoAdjust="0"/>
  </p:normalViewPr>
  <p:slideViewPr>
    <p:cSldViewPr>
      <p:cViewPr>
        <p:scale>
          <a:sx n="70" d="100"/>
          <a:sy n="70" d="100"/>
        </p:scale>
        <p:origin x="-1350" y="4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C1CCB8-B6AD-46A9-813D-6F4FF7D770D4}" type="datetimeFigureOut">
              <a:rPr lang="en-ZA" smtClean="0"/>
              <a:t>2016-12-06</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4E9036-D5E8-4968-9BAA-5E528F0453E7}" type="slidenum">
              <a:rPr lang="en-ZA" smtClean="0"/>
              <a:t>‹#›</a:t>
            </a:fld>
            <a:endParaRPr lang="en-ZA"/>
          </a:p>
        </p:txBody>
      </p:sp>
    </p:spTree>
    <p:extLst>
      <p:ext uri="{BB962C8B-B14F-4D97-AF65-F5344CB8AC3E}">
        <p14:creationId xmlns:p14="http://schemas.microsoft.com/office/powerpoint/2010/main" val="2010432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72D2902-0E77-4D3B-A839-4CF55F70EA89}" type="slidenum">
              <a:rPr lang="en-ZA" smtClean="0"/>
              <a:t>1</a:t>
            </a:fld>
            <a:endParaRPr lang="en-ZA" dirty="0"/>
          </a:p>
        </p:txBody>
      </p:sp>
    </p:spTree>
    <p:extLst>
      <p:ext uri="{BB962C8B-B14F-4D97-AF65-F5344CB8AC3E}">
        <p14:creationId xmlns:p14="http://schemas.microsoft.com/office/powerpoint/2010/main" val="1892622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We are trying to use every vehicle possible to communicate the improved process</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25</a:t>
            </a:fld>
            <a:endParaRPr lang="en-ZA"/>
          </a:p>
        </p:txBody>
      </p:sp>
    </p:spTree>
    <p:extLst>
      <p:ext uri="{BB962C8B-B14F-4D97-AF65-F5344CB8AC3E}">
        <p14:creationId xmlns:p14="http://schemas.microsoft.com/office/powerpoint/2010/main" val="936014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Kotter</a:t>
            </a:r>
            <a:r>
              <a:rPr lang="en-ZA" dirty="0" smtClean="0"/>
              <a:t> - Consolidating Improvements and Producing Still More Change</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26</a:t>
            </a:fld>
            <a:endParaRPr lang="en-ZA"/>
          </a:p>
        </p:txBody>
      </p:sp>
    </p:spTree>
    <p:extLst>
      <p:ext uri="{BB962C8B-B14F-4D97-AF65-F5344CB8AC3E}">
        <p14:creationId xmlns:p14="http://schemas.microsoft.com/office/powerpoint/2010/main" val="1171390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27</a:t>
            </a:fld>
            <a:endParaRPr lang="en-ZA"/>
          </a:p>
        </p:txBody>
      </p:sp>
    </p:spTree>
    <p:extLst>
      <p:ext uri="{BB962C8B-B14F-4D97-AF65-F5344CB8AC3E}">
        <p14:creationId xmlns:p14="http://schemas.microsoft.com/office/powerpoint/2010/main" val="93961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Kotter</a:t>
            </a:r>
            <a:r>
              <a:rPr lang="en-ZA" dirty="0" smtClean="0"/>
              <a:t> - Recognizing and rewarding employees involved in the improvements</a:t>
            </a:r>
            <a:r>
              <a:rPr lang="en-ZA" baseline="0" dirty="0"/>
              <a:t> </a:t>
            </a:r>
            <a:r>
              <a:rPr lang="en-ZA" baseline="0" dirty="0" smtClean="0"/>
              <a:t>(Incentivise)</a:t>
            </a:r>
          </a:p>
          <a:p>
            <a:r>
              <a:rPr lang="en-ZA" baseline="0" dirty="0" smtClean="0"/>
              <a:t>          - </a:t>
            </a:r>
            <a:endParaRPr lang="en-ZA" dirty="0" smtClean="0"/>
          </a:p>
        </p:txBody>
      </p:sp>
      <p:sp>
        <p:nvSpPr>
          <p:cNvPr id="4" name="Slide Number Placeholder 3"/>
          <p:cNvSpPr>
            <a:spLocks noGrp="1"/>
          </p:cNvSpPr>
          <p:nvPr>
            <p:ph type="sldNum" sz="quarter" idx="10"/>
          </p:nvPr>
        </p:nvSpPr>
        <p:spPr/>
        <p:txBody>
          <a:bodyPr/>
          <a:lstStyle/>
          <a:p>
            <a:fld id="{3AF8A399-6AD9-4896-8AAC-D80EBDB0A7B7}" type="slidenum">
              <a:rPr lang="en-ZA" smtClean="0"/>
              <a:t>28</a:t>
            </a:fld>
            <a:endParaRPr lang="en-ZA"/>
          </a:p>
        </p:txBody>
      </p:sp>
    </p:spTree>
    <p:extLst>
      <p:ext uri="{BB962C8B-B14F-4D97-AF65-F5344CB8AC3E}">
        <p14:creationId xmlns:p14="http://schemas.microsoft.com/office/powerpoint/2010/main" val="1423079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There</a:t>
            </a:r>
            <a:r>
              <a:rPr lang="en-ZA" baseline="0" dirty="0" smtClean="0"/>
              <a:t> is no one size fit all solution for solving RDM as a complex problem:</a:t>
            </a:r>
          </a:p>
          <a:p>
            <a:endParaRPr lang="en-ZA" dirty="0" smtClean="0"/>
          </a:p>
          <a:p>
            <a:r>
              <a:rPr lang="en-ZA" dirty="0" smtClean="0"/>
              <a:t>We must start being creative in our approaches</a:t>
            </a:r>
            <a:r>
              <a:rPr lang="en-ZA" baseline="0" dirty="0" smtClean="0"/>
              <a:t>, </a:t>
            </a:r>
            <a:r>
              <a:rPr lang="en-ZA" dirty="0" smtClean="0"/>
              <a:t>apply a number of methodologies that offer some interesting precepts for solving wicked problems</a:t>
            </a:r>
          </a:p>
          <a:p>
            <a:endParaRPr lang="en-ZA" dirty="0" smtClean="0"/>
          </a:p>
          <a:p>
            <a:r>
              <a:rPr lang="en-ZA" dirty="0" smtClean="0"/>
              <a:t>Wicked problem</a:t>
            </a:r>
            <a:r>
              <a:rPr lang="en-ZA" baseline="0" dirty="0" smtClean="0"/>
              <a:t> – </a:t>
            </a:r>
            <a:r>
              <a:rPr lang="en-ZA" baseline="0" dirty="0" err="1" smtClean="0"/>
              <a:t>Rittel</a:t>
            </a:r>
            <a:r>
              <a:rPr lang="en-ZA" baseline="0" dirty="0" smtClean="0"/>
              <a:t> and Webber (1973) – IS [Kunz and </a:t>
            </a:r>
            <a:r>
              <a:rPr lang="en-ZA" baseline="0" dirty="0" err="1" smtClean="0"/>
              <a:t>Rittel</a:t>
            </a:r>
            <a:r>
              <a:rPr lang="en-ZA" baseline="0" dirty="0" smtClean="0"/>
              <a:t> (1972) - </a:t>
            </a:r>
            <a:r>
              <a:rPr lang="en-ZA" baseline="0" dirty="0" err="1" smtClean="0"/>
              <a:t>Inf</a:t>
            </a:r>
            <a:r>
              <a:rPr lang="en-ZA" baseline="0" dirty="0" smtClean="0"/>
              <a:t> </a:t>
            </a:r>
            <a:r>
              <a:rPr lang="en-ZA" baseline="0" dirty="0" err="1" smtClean="0"/>
              <a:t>Sc</a:t>
            </a:r>
            <a:r>
              <a:rPr lang="en-ZA" baseline="0" dirty="0" smtClean="0"/>
              <a:t>,; McLeod and Childs (2013) Electronic Records </a:t>
            </a:r>
            <a:r>
              <a:rPr lang="en-ZA" baseline="0" dirty="0" err="1" smtClean="0"/>
              <a:t>Mngt</a:t>
            </a:r>
            <a:r>
              <a:rPr lang="en-ZA" baseline="0" dirty="0" smtClean="0"/>
              <a:t>; Childs and McLeod, 2013 on RDM; Cox, </a:t>
            </a:r>
            <a:r>
              <a:rPr lang="en-ZA" baseline="0" dirty="0" err="1" smtClean="0"/>
              <a:t>Pinfield</a:t>
            </a:r>
            <a:r>
              <a:rPr lang="en-ZA" baseline="0" dirty="0" smtClean="0"/>
              <a:t> and Smith (2014) – RDM; </a:t>
            </a:r>
            <a:r>
              <a:rPr lang="en-ZA" baseline="0" dirty="0" err="1" smtClean="0"/>
              <a:t>Awre</a:t>
            </a:r>
            <a:r>
              <a:rPr lang="en-ZA" baseline="0" dirty="0" smtClean="0"/>
              <a:t>, et al (2015) - RDM]</a:t>
            </a:r>
          </a:p>
          <a:p>
            <a:r>
              <a:rPr lang="en-ZA" baseline="0" dirty="0" smtClean="0"/>
              <a:t>Design thinking –Brown, 2008; Dunne and Martin, 2008 – [</a:t>
            </a:r>
            <a:r>
              <a:rPr lang="en-ZA" baseline="0" dirty="0" err="1" smtClean="0"/>
              <a:t>Bell,S</a:t>
            </a:r>
            <a:r>
              <a:rPr lang="en-ZA" baseline="0" dirty="0" smtClean="0"/>
              <a:t> (2007,2008,2010) - DT&amp; User Exp., DT, DT and HE; Howard and Davis (2011) – DT and evidence based librarianship]</a:t>
            </a:r>
          </a:p>
          <a:p>
            <a:r>
              <a:rPr lang="en-ZA" baseline="0" dirty="0" smtClean="0"/>
              <a:t>Social messes - Horn and Weber (2007)</a:t>
            </a:r>
          </a:p>
          <a:p>
            <a:endParaRPr lang="en-ZA" baseline="0" dirty="0" smtClean="0"/>
          </a:p>
          <a:p>
            <a:r>
              <a:rPr lang="en-ZA" baseline="0" dirty="0" smtClean="0"/>
              <a:t>The concepts have been widely applied in many fields, mostly in Information systems research, yet there are very few applications in librarianship (apart from in Bell’s (2008, 2010) work on design thinking. Cox, </a:t>
            </a:r>
            <a:r>
              <a:rPr lang="en-ZA" baseline="0" dirty="0" err="1" smtClean="0"/>
              <a:t>Pinfield</a:t>
            </a:r>
            <a:r>
              <a:rPr lang="en-ZA" baseline="0" dirty="0" smtClean="0"/>
              <a:t> and Smith (2014) attest to this challenge </a:t>
            </a:r>
          </a:p>
          <a:p>
            <a:endParaRPr lang="en-ZA" baseline="0" dirty="0" smtClean="0"/>
          </a:p>
          <a:p>
            <a:endParaRPr lang="en-ZA" baseline="0" dirty="0" smtClean="0"/>
          </a:p>
          <a:p>
            <a:endParaRPr lang="en-ZA" baseline="0" dirty="0" smtClean="0"/>
          </a:p>
          <a:p>
            <a:r>
              <a:rPr lang="en-ZA" dirty="0" err="1" smtClean="0"/>
              <a:t>Rittel</a:t>
            </a:r>
            <a:r>
              <a:rPr lang="en-ZA" dirty="0" smtClean="0"/>
              <a:t> and Webber (1973) proposed a distinction between the ‘tame’ problems of natural science and the ‘wicked’ societal problems faced by planners</a:t>
            </a:r>
          </a:p>
          <a:p>
            <a:endParaRPr lang="en-ZA" dirty="0" smtClean="0"/>
          </a:p>
          <a:p>
            <a:r>
              <a:rPr lang="en-ZA" dirty="0" smtClean="0"/>
              <a:t>A wicked problem in contrast is one that is unique and highly complex, whose definition itself is disputed by those involved, and whose solution is likely to remain unclear.</a:t>
            </a:r>
          </a:p>
          <a:p>
            <a:endParaRPr lang="en-ZA" dirty="0" smtClean="0"/>
          </a:p>
          <a:p>
            <a:r>
              <a:rPr lang="en-ZA" dirty="0" smtClean="0"/>
              <a:t>This is a resource page for information about design thinking and how it can be applied by library practitioners to improve their libraries and create better user experiences for their user communities http://stevenbell.info/design.htm</a:t>
            </a:r>
          </a:p>
          <a:p>
            <a:endParaRPr lang="en-ZA" dirty="0" smtClean="0"/>
          </a:p>
          <a:p>
            <a:r>
              <a:rPr lang="en-ZA" sz="1200" b="0" i="0" u="none" strike="noStrike" kern="1200" baseline="0" dirty="0" smtClean="0">
                <a:solidFill>
                  <a:schemeClr val="tx1"/>
                </a:solidFill>
                <a:latin typeface="+mn-lt"/>
                <a:ea typeface="+mn-ea"/>
                <a:cs typeface="+mn-cs"/>
              </a:rPr>
              <a:t>Bell SJ (2007) </a:t>
            </a:r>
            <a:r>
              <a:rPr lang="en-ZA" sz="1200" b="0" i="1" u="none" strike="noStrike" kern="1200" baseline="0" dirty="0" smtClean="0">
                <a:solidFill>
                  <a:schemeClr val="tx1"/>
                </a:solidFill>
                <a:latin typeface="+mn-lt"/>
                <a:ea typeface="+mn-ea"/>
                <a:cs typeface="+mn-cs"/>
              </a:rPr>
              <a:t>Design Thinking &amp; User Experience</a:t>
            </a:r>
            <a:r>
              <a:rPr lang="en-ZA" sz="1200" b="0" i="0" u="none" strike="noStrike" kern="1200" baseline="0" dirty="0" smtClean="0">
                <a:solidFill>
                  <a:schemeClr val="tx1"/>
                </a:solidFill>
                <a:latin typeface="+mn-lt"/>
                <a:ea typeface="+mn-ea"/>
                <a:cs typeface="+mn-cs"/>
              </a:rPr>
              <a:t>. Available at: http://stevenbell.info/design.htm (accessed 31 January 2014).</a:t>
            </a:r>
          </a:p>
          <a:p>
            <a:r>
              <a:rPr lang="en-ZA" sz="1200" b="0" i="0" u="none" strike="noStrike" kern="1200" baseline="0" dirty="0" smtClean="0">
                <a:solidFill>
                  <a:schemeClr val="tx1"/>
                </a:solidFill>
                <a:latin typeface="+mn-lt"/>
                <a:ea typeface="+mn-ea"/>
                <a:cs typeface="+mn-cs"/>
              </a:rPr>
              <a:t>Bell SJ (2008) Design thinking. </a:t>
            </a:r>
            <a:r>
              <a:rPr lang="en-ZA" sz="1200" b="0" i="1" u="none" strike="noStrike" kern="1200" baseline="0" dirty="0" smtClean="0">
                <a:solidFill>
                  <a:schemeClr val="tx1"/>
                </a:solidFill>
                <a:latin typeface="+mn-lt"/>
                <a:ea typeface="+mn-ea"/>
                <a:cs typeface="+mn-cs"/>
              </a:rPr>
              <a:t>American Libraries </a:t>
            </a:r>
            <a:r>
              <a:rPr lang="en-ZA" sz="1200" b="0" i="0" u="none" strike="noStrike" kern="1200" baseline="0" dirty="0" smtClean="0">
                <a:solidFill>
                  <a:schemeClr val="tx1"/>
                </a:solidFill>
                <a:latin typeface="+mn-lt"/>
                <a:ea typeface="+mn-ea"/>
                <a:cs typeface="+mn-cs"/>
              </a:rPr>
              <a:t>39(1): 44–49.</a:t>
            </a:r>
          </a:p>
          <a:p>
            <a:r>
              <a:rPr lang="en-ZA" sz="1200" b="0" i="0" u="none" strike="noStrike" kern="1200" baseline="0" dirty="0" smtClean="0">
                <a:solidFill>
                  <a:schemeClr val="tx1"/>
                </a:solidFill>
                <a:latin typeface="+mn-lt"/>
                <a:ea typeface="+mn-ea"/>
                <a:cs typeface="+mn-cs"/>
              </a:rPr>
              <a:t>Bell SJ (2010) </a:t>
            </a:r>
            <a:r>
              <a:rPr lang="en-ZA" sz="1200" b="0" i="1" u="none" strike="noStrike" kern="1200" baseline="0" dirty="0" smtClean="0">
                <a:solidFill>
                  <a:schemeClr val="tx1"/>
                </a:solidFill>
                <a:latin typeface="+mn-lt"/>
                <a:ea typeface="+mn-ea"/>
                <a:cs typeface="+mn-cs"/>
              </a:rPr>
              <a:t>‘Design thinking’ and Higher Education</a:t>
            </a:r>
            <a:r>
              <a:rPr lang="en-ZA" sz="1200" b="0" i="0" u="none" strike="noStrike" kern="1200" baseline="0" dirty="0" smtClean="0">
                <a:solidFill>
                  <a:schemeClr val="tx1"/>
                </a:solidFill>
                <a:latin typeface="+mn-lt"/>
                <a:ea typeface="+mn-ea"/>
                <a:cs typeface="+mn-cs"/>
              </a:rPr>
              <a:t>. Available at: http://www.insidehighered.com/views/2010/03/02/bell (accessed 31 January 2014).</a:t>
            </a:r>
          </a:p>
          <a:p>
            <a:r>
              <a:rPr lang="en-ZA" sz="1200" b="0" i="0" u="none" strike="noStrike" kern="1200" baseline="0" dirty="0" smtClean="0">
                <a:solidFill>
                  <a:schemeClr val="tx1"/>
                </a:solidFill>
                <a:latin typeface="+mn-lt"/>
                <a:ea typeface="+mn-ea"/>
                <a:cs typeface="+mn-cs"/>
              </a:rPr>
              <a:t>Bell SJ and Shank J D (2007) </a:t>
            </a:r>
            <a:r>
              <a:rPr lang="en-ZA" sz="1200" b="0" i="1" u="none" strike="noStrike" kern="1200" baseline="0" dirty="0" smtClean="0">
                <a:solidFill>
                  <a:schemeClr val="tx1"/>
                </a:solidFill>
                <a:latin typeface="+mn-lt"/>
                <a:ea typeface="+mn-ea"/>
                <a:cs typeface="+mn-cs"/>
              </a:rPr>
              <a:t>Academic Librarianship by Design: A Blended Librarian’s Guide to the Tools and Techniques</a:t>
            </a:r>
            <a:r>
              <a:rPr lang="en-ZA" sz="1200" b="0" i="0" u="none" strike="noStrike" kern="1200" baseline="0" dirty="0" smtClean="0">
                <a:solidFill>
                  <a:schemeClr val="tx1"/>
                </a:solidFill>
                <a:latin typeface="+mn-lt"/>
                <a:ea typeface="+mn-ea"/>
                <a:cs typeface="+mn-cs"/>
              </a:rPr>
              <a:t>. Chicago, IL: American Library Association.</a:t>
            </a:r>
            <a:endParaRPr lang="en-ZA" dirty="0" smtClean="0"/>
          </a:p>
          <a:p>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31</a:t>
            </a:fld>
            <a:endParaRPr lang="en-ZA"/>
          </a:p>
        </p:txBody>
      </p:sp>
    </p:spTree>
    <p:extLst>
      <p:ext uri="{BB962C8B-B14F-4D97-AF65-F5344CB8AC3E}">
        <p14:creationId xmlns:p14="http://schemas.microsoft.com/office/powerpoint/2010/main" val="2210763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smtClean="0"/>
              <a:t>MULTIPLE PROFESSIONAL SKILL </a:t>
            </a:r>
            <a:r>
              <a:rPr lang="en-ZA" dirty="0" smtClean="0"/>
              <a:t>bases need to be drawn on to address the whole issue, including, of course, those of researchers themselves</a:t>
            </a:r>
          </a:p>
          <a:p>
            <a:r>
              <a:rPr lang="en-ZA" dirty="0" smtClean="0"/>
              <a:t>Bringing</a:t>
            </a:r>
            <a:r>
              <a:rPr lang="en-ZA" baseline="0" dirty="0" smtClean="0"/>
              <a:t> a diverse group of stakeholders to work on a single complex problem is a challenging task</a:t>
            </a:r>
          </a:p>
          <a:p>
            <a:endParaRPr lang="en-ZA" dirty="0" smtClean="0"/>
          </a:p>
          <a:p>
            <a:r>
              <a:rPr lang="en-ZA" dirty="0" smtClean="0"/>
              <a:t>Diversity of data: </a:t>
            </a:r>
          </a:p>
          <a:p>
            <a:pPr marL="171450" indent="-171450">
              <a:buFont typeface="Arial" panose="020B0604020202020204" pitchFamily="34" charset="0"/>
              <a:buChar char="•"/>
            </a:pPr>
            <a:r>
              <a:rPr lang="en-ZA" dirty="0" smtClean="0"/>
              <a:t>The data that researchers create and use is extremely</a:t>
            </a:r>
            <a:r>
              <a:rPr lang="en-ZA" baseline="0" dirty="0" smtClean="0"/>
              <a:t> </a:t>
            </a:r>
            <a:r>
              <a:rPr lang="en-ZA" dirty="0" smtClean="0"/>
              <a:t>diverse across different fields of research. </a:t>
            </a:r>
          </a:p>
          <a:p>
            <a:pPr marL="171450" indent="-171450">
              <a:buFont typeface="Arial" panose="020B0604020202020204" pitchFamily="34" charset="0"/>
              <a:buChar char="•"/>
            </a:pPr>
            <a:r>
              <a:rPr lang="en-ZA" dirty="0" smtClean="0"/>
              <a:t>The very term ‘data’ is not commonly used in all disciplines. </a:t>
            </a:r>
          </a:p>
          <a:p>
            <a:pPr marL="171450" indent="-171450">
              <a:buFont typeface="Arial" panose="020B0604020202020204" pitchFamily="34" charset="0"/>
              <a:buChar char="•"/>
            </a:pPr>
            <a:r>
              <a:rPr lang="en-ZA" dirty="0" smtClean="0"/>
              <a:t>Standards for such data and methods of preservation are correspondingly diverse. </a:t>
            </a:r>
          </a:p>
          <a:p>
            <a:pPr marL="171450" indent="-171450">
              <a:buFont typeface="Arial" panose="020B0604020202020204" pitchFamily="34" charset="0"/>
              <a:buChar char="•"/>
            </a:pPr>
            <a:r>
              <a:rPr lang="en-ZA" dirty="0" smtClean="0"/>
              <a:t>The scale of the issue is also very large because of the number and the increasing size of datasets being produced even in small-scale research, and the sheer number of researchers and projects being undertaken across a single university. </a:t>
            </a:r>
          </a:p>
          <a:p>
            <a:pPr marL="171450" indent="-171450">
              <a:buFont typeface="Arial" panose="020B0604020202020204" pitchFamily="34" charset="0"/>
              <a:buChar char="•"/>
            </a:pPr>
            <a:r>
              <a:rPr lang="en-ZA" dirty="0" smtClean="0"/>
              <a:t>The way that data is used in the research process is also complex and the tools in use vary enormously across disciplines (RIN, 2009)</a:t>
            </a:r>
          </a:p>
          <a:p>
            <a:pPr marL="171450" indent="-171450">
              <a:buFont typeface="Arial" panose="020B0604020202020204" pitchFamily="34" charset="0"/>
              <a:buChar char="•"/>
            </a:pPr>
            <a:r>
              <a:rPr lang="en-ZA" dirty="0" smtClean="0"/>
              <a:t>It is in this highly-complex environment that institutions are beginning to establish policies and plan new services to support research data management (RDM) (</a:t>
            </a:r>
            <a:r>
              <a:rPr lang="en-ZA" dirty="0" err="1" smtClean="0"/>
              <a:t>Corrall</a:t>
            </a:r>
            <a:r>
              <a:rPr lang="en-ZA" dirty="0" smtClean="0"/>
              <a:t> et al., 2013; Cox and </a:t>
            </a:r>
            <a:r>
              <a:rPr lang="en-ZA" dirty="0" err="1" smtClean="0"/>
              <a:t>Pinfield</a:t>
            </a:r>
            <a:r>
              <a:rPr lang="en-ZA" dirty="0" smtClean="0"/>
              <a:t> (forthcoming); Pryor et al., 2014; </a:t>
            </a:r>
            <a:r>
              <a:rPr lang="en-ZA" dirty="0" err="1" smtClean="0"/>
              <a:t>Tenopir</a:t>
            </a:r>
            <a:r>
              <a:rPr lang="en-ZA" dirty="0" smtClean="0"/>
              <a:t> et al., 2012).</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4</a:t>
            </a:fld>
            <a:endParaRPr lang="en-ZA"/>
          </a:p>
        </p:txBody>
      </p:sp>
    </p:spTree>
    <p:extLst>
      <p:ext uri="{BB962C8B-B14F-4D97-AF65-F5344CB8AC3E}">
        <p14:creationId xmlns:p14="http://schemas.microsoft.com/office/powerpoint/2010/main" val="935945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9</a:t>
            </a:fld>
            <a:endParaRPr lang="en-ZA"/>
          </a:p>
        </p:txBody>
      </p:sp>
    </p:spTree>
    <p:extLst>
      <p:ext uri="{BB962C8B-B14F-4D97-AF65-F5344CB8AC3E}">
        <p14:creationId xmlns:p14="http://schemas.microsoft.com/office/powerpoint/2010/main" val="277180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Funders introducing policies prescribing data management and sharing approaches gives the issue a degree of urgency.</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10</a:t>
            </a:fld>
            <a:endParaRPr lang="en-ZA"/>
          </a:p>
        </p:txBody>
      </p:sp>
    </p:spTree>
    <p:extLst>
      <p:ext uri="{BB962C8B-B14F-4D97-AF65-F5344CB8AC3E}">
        <p14:creationId xmlns:p14="http://schemas.microsoft.com/office/powerpoint/2010/main" val="3916850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Davidson, J., 2016. Fostering open science practice through recognising and rewarding research data management and </a:t>
            </a:r>
            <a:r>
              <a:rPr lang="en-ZA" dirty="0" err="1" smtClean="0"/>
              <a:t>curation</a:t>
            </a:r>
            <a:r>
              <a:rPr lang="en-ZA" dirty="0" smtClean="0"/>
              <a:t> skills.</a:t>
            </a:r>
            <a:r>
              <a:rPr lang="en-ZA" baseline="0" dirty="0" smtClean="0"/>
              <a:t> P 63-75.</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12</a:t>
            </a:fld>
            <a:endParaRPr lang="en-ZA"/>
          </a:p>
        </p:txBody>
      </p:sp>
    </p:spTree>
    <p:extLst>
      <p:ext uri="{BB962C8B-B14F-4D97-AF65-F5344CB8AC3E}">
        <p14:creationId xmlns:p14="http://schemas.microsoft.com/office/powerpoint/2010/main" val="3506569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There is still much to be done to embed the necessary research data management and </a:t>
            </a:r>
            <a:r>
              <a:rPr lang="en-ZA" dirty="0" err="1" smtClean="0"/>
              <a:t>curation</a:t>
            </a:r>
            <a:r>
              <a:rPr lang="en-ZA" dirty="0" smtClean="0"/>
              <a:t> skills into the daily workflows of all re-searchers and support staff. Davidson 2016:</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13</a:t>
            </a:fld>
            <a:endParaRPr lang="en-ZA"/>
          </a:p>
        </p:txBody>
      </p:sp>
    </p:spTree>
    <p:extLst>
      <p:ext uri="{BB962C8B-B14F-4D97-AF65-F5344CB8AC3E}">
        <p14:creationId xmlns:p14="http://schemas.microsoft.com/office/powerpoint/2010/main" val="1388018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RDM is a complex</a:t>
            </a:r>
            <a:r>
              <a:rPr lang="en-ZA" baseline="0" dirty="0" smtClean="0"/>
              <a:t> and iterative process with interdependencies meaning that each phase of the development is dependent on the other to make a cohesive whole, hence it has to be approached using systems thinking</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14</a:t>
            </a:fld>
            <a:endParaRPr lang="en-ZA"/>
          </a:p>
        </p:txBody>
      </p:sp>
    </p:spTree>
    <p:extLst>
      <p:ext uri="{BB962C8B-B14F-4D97-AF65-F5344CB8AC3E}">
        <p14:creationId xmlns:p14="http://schemas.microsoft.com/office/powerpoint/2010/main" val="2794159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What we were trying to do here in terms of CM</a:t>
            </a:r>
            <a:r>
              <a:rPr lang="en-ZA" baseline="0" dirty="0" smtClean="0"/>
              <a:t> steps was to make sure that we get rid of obstacles that can hinder this change.</a:t>
            </a:r>
            <a:endParaRPr lang="en-ZA" dirty="0"/>
          </a:p>
        </p:txBody>
      </p:sp>
      <p:sp>
        <p:nvSpPr>
          <p:cNvPr id="4" name="Slide Number Placeholder 3"/>
          <p:cNvSpPr>
            <a:spLocks noGrp="1"/>
          </p:cNvSpPr>
          <p:nvPr>
            <p:ph type="sldNum" sz="quarter" idx="10"/>
          </p:nvPr>
        </p:nvSpPr>
        <p:spPr/>
        <p:txBody>
          <a:bodyPr/>
          <a:lstStyle/>
          <a:p>
            <a:fld id="{C74E9036-D5E8-4968-9BAA-5E528F0453E7}" type="slidenum">
              <a:rPr lang="en-ZA" smtClean="0"/>
              <a:t>18</a:t>
            </a:fld>
            <a:endParaRPr lang="en-ZA"/>
          </a:p>
        </p:txBody>
      </p:sp>
    </p:spTree>
    <p:extLst>
      <p:ext uri="{BB962C8B-B14F-4D97-AF65-F5344CB8AC3E}">
        <p14:creationId xmlns:p14="http://schemas.microsoft.com/office/powerpoint/2010/main" val="1561503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ZA" dirty="0" smtClean="0"/>
              <a:t>Communicate latest developments</a:t>
            </a:r>
          </a:p>
          <a:p>
            <a:pPr marL="171450" indent="-171450">
              <a:buFont typeface="Arial" pitchFamily="34" charset="0"/>
              <a:buChar char="•"/>
            </a:pPr>
            <a:r>
              <a:rPr lang="en-ZA" dirty="0" smtClean="0"/>
              <a:t>The training, marketing and roll out – before 2017 launch</a:t>
            </a:r>
          </a:p>
          <a:p>
            <a:endParaRPr lang="en-ZA" dirty="0"/>
          </a:p>
        </p:txBody>
      </p:sp>
      <p:sp>
        <p:nvSpPr>
          <p:cNvPr id="4" name="Slide Number Placeholder 3"/>
          <p:cNvSpPr>
            <a:spLocks noGrp="1"/>
          </p:cNvSpPr>
          <p:nvPr>
            <p:ph type="sldNum" sz="quarter" idx="10"/>
          </p:nvPr>
        </p:nvSpPr>
        <p:spPr/>
        <p:txBody>
          <a:bodyPr/>
          <a:lstStyle/>
          <a:p>
            <a:fld id="{3AF8A399-6AD9-4896-8AAC-D80EBDB0A7B7}" type="slidenum">
              <a:rPr lang="en-ZA" smtClean="0"/>
              <a:t>24</a:t>
            </a:fld>
            <a:endParaRPr lang="en-ZA"/>
          </a:p>
        </p:txBody>
      </p:sp>
    </p:spTree>
    <p:extLst>
      <p:ext uri="{BB962C8B-B14F-4D97-AF65-F5344CB8AC3E}">
        <p14:creationId xmlns:p14="http://schemas.microsoft.com/office/powerpoint/2010/main" val="3648926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20C968A1-299A-4D80-8AE2-10BC7CD7AC00}"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3145610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1FC4FF4-71E4-4342-A1FE-A82E52F06B5C}"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2658189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DE6EDF7-DCCB-40E0-B434-B0D8637DCE06}"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953328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F89187DE-9C41-4AB6-BE1F-DFA534200B12}"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3463592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8AA1A2-F84E-4693-BB8F-D38C9BC2A4AE}"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2380989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12BD6413-CB7A-475B-95F8-628FC6118AC1}" type="datetime1">
              <a:rPr lang="en-ZA" smtClean="0"/>
              <a:t>2016-12-06</a:t>
            </a:fld>
            <a:endParaRPr lang="en-ZA"/>
          </a:p>
        </p:txBody>
      </p:sp>
      <p:sp>
        <p:nvSpPr>
          <p:cNvPr id="6" name="Footer Placeholder 5"/>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1834537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FA0C5015-FC5B-414E-9B87-31F58207BE40}" type="datetime1">
              <a:rPr lang="en-ZA" smtClean="0"/>
              <a:t>2016-12-06</a:t>
            </a:fld>
            <a:endParaRPr lang="en-ZA"/>
          </a:p>
        </p:txBody>
      </p:sp>
      <p:sp>
        <p:nvSpPr>
          <p:cNvPr id="8" name="Footer Placeholder 7"/>
          <p:cNvSpPr>
            <a:spLocks noGrp="1"/>
          </p:cNvSpPr>
          <p:nvPr>
            <p:ph type="ftr" sz="quarter" idx="11"/>
          </p:nvPr>
        </p:nvSpPr>
        <p:spPr/>
        <p:txBody>
          <a:bodyPr/>
          <a:lstStyle/>
          <a:p>
            <a:r>
              <a:rPr lang="en-ZA" smtClean="0"/>
              <a:t>UCT OA Symposium</a:t>
            </a:r>
            <a:endParaRPr lang="en-ZA"/>
          </a:p>
        </p:txBody>
      </p:sp>
      <p:sp>
        <p:nvSpPr>
          <p:cNvPr id="9" name="Slide Number Placeholder 8"/>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20998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F4D5433F-CDA8-4E4C-91F8-527FE29066D6}" type="datetime1">
              <a:rPr lang="en-ZA" smtClean="0"/>
              <a:t>2016-12-06</a:t>
            </a:fld>
            <a:endParaRPr lang="en-ZA"/>
          </a:p>
        </p:txBody>
      </p:sp>
      <p:sp>
        <p:nvSpPr>
          <p:cNvPr id="4" name="Footer Placeholder 3"/>
          <p:cNvSpPr>
            <a:spLocks noGrp="1"/>
          </p:cNvSpPr>
          <p:nvPr>
            <p:ph type="ftr" sz="quarter" idx="11"/>
          </p:nvPr>
        </p:nvSpPr>
        <p:spPr/>
        <p:txBody>
          <a:bodyPr/>
          <a:lstStyle/>
          <a:p>
            <a:r>
              <a:rPr lang="en-ZA" smtClean="0"/>
              <a:t>UCT OA Symposium</a:t>
            </a:r>
            <a:endParaRPr lang="en-ZA"/>
          </a:p>
        </p:txBody>
      </p:sp>
      <p:sp>
        <p:nvSpPr>
          <p:cNvPr id="5" name="Slide Number Placeholder 4"/>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679845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8A3244-387A-4503-A9B0-F5F722C1AD4E}"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4" name="Slide Number Placeholder 3"/>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223636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BDC4A-7492-46BB-9C6F-D3D41B6056FE}" type="datetime1">
              <a:rPr lang="en-ZA" smtClean="0"/>
              <a:t>2016-12-06</a:t>
            </a:fld>
            <a:endParaRPr lang="en-ZA"/>
          </a:p>
        </p:txBody>
      </p:sp>
      <p:sp>
        <p:nvSpPr>
          <p:cNvPr id="6" name="Footer Placeholder 5"/>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1349976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0E0FF9-7D20-4B8B-BF9F-7D6303D08256}" type="datetime1">
              <a:rPr lang="en-ZA" smtClean="0"/>
              <a:t>2016-12-06</a:t>
            </a:fld>
            <a:endParaRPr lang="en-ZA"/>
          </a:p>
        </p:txBody>
      </p:sp>
      <p:sp>
        <p:nvSpPr>
          <p:cNvPr id="6" name="Footer Placeholder 5"/>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a:t>
            </a:fld>
            <a:endParaRPr lang="en-ZA"/>
          </a:p>
        </p:txBody>
      </p:sp>
    </p:spTree>
    <p:extLst>
      <p:ext uri="{BB962C8B-B14F-4D97-AF65-F5344CB8AC3E}">
        <p14:creationId xmlns:p14="http://schemas.microsoft.com/office/powerpoint/2010/main" val="301092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10B62-6B33-4B9C-9C83-A8BD9E2B7832}" type="datetime1">
              <a:rPr lang="en-ZA" smtClean="0"/>
              <a:t>2016-12-06</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ZA" smtClean="0"/>
              <a:t>UCT OA Symposium</a:t>
            </a:r>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CD174E-8CB4-4A1F-8537-10D091F0A90B}" type="slidenum">
              <a:rPr lang="en-ZA" smtClean="0"/>
              <a:t>‹#›</a:t>
            </a:fld>
            <a:endParaRPr lang="en-ZA"/>
          </a:p>
        </p:txBody>
      </p:sp>
    </p:spTree>
    <p:extLst>
      <p:ext uri="{BB962C8B-B14F-4D97-AF65-F5344CB8AC3E}">
        <p14:creationId xmlns:p14="http://schemas.microsoft.com/office/powerpoint/2010/main" val="1913177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creativecommons.org/licenses/by-nc-sa/3.0/za/"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340768"/>
            <a:ext cx="7772400" cy="1872208"/>
          </a:xfrm>
        </p:spPr>
        <p:txBody>
          <a:bodyPr>
            <a:normAutofit fontScale="90000"/>
          </a:bodyPr>
          <a:lstStyle/>
          <a:p>
            <a:r>
              <a:rPr lang="en-ZA" b="1" dirty="0" smtClean="0"/>
              <a:t/>
            </a:r>
            <a:br>
              <a:rPr lang="en-ZA" b="1" dirty="0" smtClean="0"/>
            </a:br>
            <a:r>
              <a:rPr lang="en-ZA" sz="4000" b="1" cap="all" dirty="0" smtClean="0"/>
              <a:t>Research Data Management at CPUT:</a:t>
            </a:r>
            <a:br>
              <a:rPr lang="en-ZA" sz="4000" b="1" cap="all" dirty="0" smtClean="0"/>
            </a:br>
            <a:r>
              <a:rPr lang="en-ZA" sz="4000" b="1" cap="all" dirty="0" smtClean="0"/>
              <a:t>Partnerships and Collaboration</a:t>
            </a:r>
            <a:r>
              <a:rPr lang="en-ZA" b="1" dirty="0" smtClean="0"/>
              <a:t/>
            </a:r>
            <a:br>
              <a:rPr lang="en-ZA" b="1" dirty="0" smtClean="0"/>
            </a:br>
            <a:endParaRPr lang="en-ZA" b="1" dirty="0"/>
          </a:p>
        </p:txBody>
      </p:sp>
      <p:sp>
        <p:nvSpPr>
          <p:cNvPr id="3" name="Subtitle 2"/>
          <p:cNvSpPr>
            <a:spLocks noGrp="1"/>
          </p:cNvSpPr>
          <p:nvPr>
            <p:ph type="subTitle" idx="1"/>
          </p:nvPr>
        </p:nvSpPr>
        <p:spPr/>
        <p:txBody>
          <a:bodyPr>
            <a:normAutofit fontScale="70000" lnSpcReduction="20000"/>
          </a:bodyPr>
          <a:lstStyle/>
          <a:p>
            <a:r>
              <a:rPr lang="en-ZA" dirty="0" err="1" smtClean="0"/>
              <a:t>Zanele</a:t>
            </a:r>
            <a:r>
              <a:rPr lang="en-ZA" dirty="0" smtClean="0"/>
              <a:t> Mathe</a:t>
            </a:r>
          </a:p>
          <a:p>
            <a:r>
              <a:rPr lang="en-ZA" dirty="0" smtClean="0"/>
              <a:t>Senior Librarian: Research Support</a:t>
            </a:r>
          </a:p>
          <a:p>
            <a:r>
              <a:rPr lang="en-ZA" dirty="0" smtClean="0"/>
              <a:t>and </a:t>
            </a:r>
          </a:p>
          <a:p>
            <a:r>
              <a:rPr lang="en-ZA" dirty="0"/>
              <a:t>Elisha R.T. </a:t>
            </a:r>
            <a:r>
              <a:rPr lang="en-ZA" dirty="0" err="1"/>
              <a:t>Chiware</a:t>
            </a:r>
            <a:endParaRPr lang="en-ZA" dirty="0"/>
          </a:p>
          <a:p>
            <a:r>
              <a:rPr lang="en-ZA" dirty="0"/>
              <a:t>Director: CPUT </a:t>
            </a:r>
            <a:r>
              <a:rPr lang="en-ZA" dirty="0" smtClean="0"/>
              <a:t>Libraries</a:t>
            </a:r>
            <a:endParaRPr lang="en-ZA" dirty="0"/>
          </a:p>
          <a:p>
            <a:endParaRPr lang="en-ZA" dirty="0"/>
          </a:p>
        </p:txBody>
      </p:sp>
      <p:sp>
        <p:nvSpPr>
          <p:cNvPr id="6" name="Date Placeholder 5"/>
          <p:cNvSpPr>
            <a:spLocks noGrp="1"/>
          </p:cNvSpPr>
          <p:nvPr>
            <p:ph type="dt" sz="half" idx="10"/>
          </p:nvPr>
        </p:nvSpPr>
        <p:spPr/>
        <p:txBody>
          <a:bodyPr/>
          <a:lstStyle/>
          <a:p>
            <a:fld id="{1424EF24-9DED-40FC-BCEE-EEA9BA2A80F3}" type="datetime1">
              <a:rPr lang="en-ZA" smtClean="0"/>
              <a:t>2016-12-06</a:t>
            </a:fld>
            <a:endParaRPr lang="en-ZA"/>
          </a:p>
        </p:txBody>
      </p:sp>
      <p:sp>
        <p:nvSpPr>
          <p:cNvPr id="4" name="Footer Placeholder 3"/>
          <p:cNvSpPr>
            <a:spLocks noGrp="1"/>
          </p:cNvSpPr>
          <p:nvPr>
            <p:ph type="ftr" sz="quarter" idx="11"/>
          </p:nvPr>
        </p:nvSpPr>
        <p:spPr/>
        <p:txBody>
          <a:bodyPr/>
          <a:lstStyle/>
          <a:p>
            <a:r>
              <a:rPr lang="en-ZA" dirty="0" smtClean="0"/>
              <a:t>UCT/COAR OA Symposium</a:t>
            </a:r>
            <a:endParaRPr lang="en-ZA" dirty="0"/>
          </a:p>
        </p:txBody>
      </p:sp>
      <p:sp>
        <p:nvSpPr>
          <p:cNvPr id="7" name="Slide Number Placeholder 6"/>
          <p:cNvSpPr>
            <a:spLocks noGrp="1"/>
          </p:cNvSpPr>
          <p:nvPr>
            <p:ph type="sldNum" sz="quarter" idx="12"/>
          </p:nvPr>
        </p:nvSpPr>
        <p:spPr/>
        <p:txBody>
          <a:bodyPr/>
          <a:lstStyle/>
          <a:p>
            <a:fld id="{16CD174E-8CB4-4A1F-8537-10D091F0A90B}" type="slidenum">
              <a:rPr lang="en-ZA" smtClean="0"/>
              <a:t>1</a:t>
            </a:fld>
            <a:endParaRPr lang="en-ZA"/>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02714"/>
            <a:ext cx="2249939"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4953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External partners</a:t>
            </a:r>
            <a:endParaRPr lang="en-ZA" b="1" dirty="0"/>
          </a:p>
        </p:txBody>
      </p:sp>
      <p:sp>
        <p:nvSpPr>
          <p:cNvPr id="3" name="Text Placeholder 2"/>
          <p:cNvSpPr>
            <a:spLocks noGrp="1"/>
          </p:cNvSpPr>
          <p:nvPr>
            <p:ph type="body" idx="1"/>
          </p:nvPr>
        </p:nvSpPr>
        <p:spPr/>
        <p:txBody>
          <a:bodyPr/>
          <a:lstStyle/>
          <a:p>
            <a:r>
              <a:rPr lang="en-ZA" dirty="0" smtClean="0"/>
              <a:t>Action	</a:t>
            </a:r>
            <a:endParaRPr lang="en-ZA" dirty="0"/>
          </a:p>
        </p:txBody>
      </p:sp>
      <p:sp>
        <p:nvSpPr>
          <p:cNvPr id="4" name="Content Placeholder 3"/>
          <p:cNvSpPr>
            <a:spLocks noGrp="1"/>
          </p:cNvSpPr>
          <p:nvPr>
            <p:ph sz="half" idx="2"/>
          </p:nvPr>
        </p:nvSpPr>
        <p:spPr/>
        <p:txBody>
          <a:bodyPr/>
          <a:lstStyle/>
          <a:p>
            <a:pPr marL="457200" indent="-457200">
              <a:buFont typeface="+mj-lt"/>
              <a:buAutoNum type="arabicPeriod"/>
            </a:pPr>
            <a:r>
              <a:rPr lang="en-ZA" dirty="0" smtClean="0"/>
              <a:t>NRF - Alignment, monitoring and evaluation</a:t>
            </a:r>
          </a:p>
          <a:p>
            <a:pPr marL="457200" indent="-457200">
              <a:buFont typeface="+mj-lt"/>
              <a:buAutoNum type="arabicPeriod"/>
            </a:pPr>
            <a:endParaRPr lang="en-ZA" dirty="0" smtClean="0"/>
          </a:p>
          <a:p>
            <a:pPr marL="457200" indent="-457200">
              <a:buFont typeface="+mj-lt"/>
              <a:buAutoNum type="arabicPeriod"/>
            </a:pPr>
            <a:r>
              <a:rPr lang="en-ZA" dirty="0" smtClean="0"/>
              <a:t>ORCID integration</a:t>
            </a:r>
            <a:endParaRPr lang="en-ZA" dirty="0"/>
          </a:p>
        </p:txBody>
      </p:sp>
      <p:sp>
        <p:nvSpPr>
          <p:cNvPr id="5" name="Text Placeholder 4"/>
          <p:cNvSpPr>
            <a:spLocks noGrp="1"/>
          </p:cNvSpPr>
          <p:nvPr>
            <p:ph type="body" sz="quarter" idx="3"/>
          </p:nvPr>
        </p:nvSpPr>
        <p:spPr>
          <a:xfrm>
            <a:off x="4788024" y="1556792"/>
            <a:ext cx="4041775" cy="639762"/>
          </a:xfrm>
        </p:spPr>
        <p:txBody>
          <a:bodyPr/>
          <a:lstStyle/>
          <a:p>
            <a:r>
              <a:rPr lang="en-ZA" dirty="0" smtClean="0"/>
              <a:t>Success	</a:t>
            </a:r>
            <a:endParaRPr lang="en-ZA" dirty="0"/>
          </a:p>
        </p:txBody>
      </p:sp>
      <p:sp>
        <p:nvSpPr>
          <p:cNvPr id="6" name="Content Placeholder 5"/>
          <p:cNvSpPr>
            <a:spLocks noGrp="1"/>
          </p:cNvSpPr>
          <p:nvPr>
            <p:ph sz="quarter" idx="4"/>
          </p:nvPr>
        </p:nvSpPr>
        <p:spPr/>
        <p:txBody>
          <a:bodyPr>
            <a:normAutofit lnSpcReduction="10000"/>
          </a:bodyPr>
          <a:lstStyle/>
          <a:p>
            <a:pPr marL="457200" indent="-457200">
              <a:buFont typeface="+mj-lt"/>
              <a:buAutoNum type="arabicPeriod"/>
            </a:pPr>
            <a:r>
              <a:rPr lang="en-ZA" dirty="0" smtClean="0"/>
              <a:t>Communicated funder requirements institutionally</a:t>
            </a:r>
          </a:p>
          <a:p>
            <a:r>
              <a:rPr lang="en-ZA" dirty="0" smtClean="0"/>
              <a:t>Progress - improving relevant workflows</a:t>
            </a:r>
          </a:p>
          <a:p>
            <a:r>
              <a:rPr lang="en-ZA" dirty="0" smtClean="0"/>
              <a:t>Platforms responsive to the NRF requirements. </a:t>
            </a:r>
          </a:p>
          <a:p>
            <a:pPr marL="0" indent="0">
              <a:buNone/>
            </a:pPr>
            <a:r>
              <a:rPr lang="en-ZA" dirty="0" smtClean="0"/>
              <a:t>2. Licence signed with ORCID and currently exploring integration</a:t>
            </a:r>
          </a:p>
        </p:txBody>
      </p:sp>
      <p:sp>
        <p:nvSpPr>
          <p:cNvPr id="8" name="Date Placeholder 7"/>
          <p:cNvSpPr>
            <a:spLocks noGrp="1"/>
          </p:cNvSpPr>
          <p:nvPr>
            <p:ph type="dt" sz="half" idx="10"/>
          </p:nvPr>
        </p:nvSpPr>
        <p:spPr/>
        <p:txBody>
          <a:bodyPr/>
          <a:lstStyle/>
          <a:p>
            <a:fld id="{E4FF9342-917F-4B7D-A3E9-3A6858B63FB9}" type="datetime1">
              <a:rPr lang="en-ZA" smtClean="0"/>
              <a:t>2016-12-06</a:t>
            </a:fld>
            <a:endParaRPr lang="en-ZA"/>
          </a:p>
        </p:txBody>
      </p:sp>
      <p:sp>
        <p:nvSpPr>
          <p:cNvPr id="9" name="Footer Placeholder 8"/>
          <p:cNvSpPr>
            <a:spLocks noGrp="1"/>
          </p:cNvSpPr>
          <p:nvPr>
            <p:ph type="ftr" sz="quarter" idx="11"/>
          </p:nvPr>
        </p:nvSpPr>
        <p:spPr/>
        <p:txBody>
          <a:bodyPr/>
          <a:lstStyle/>
          <a:p>
            <a:r>
              <a:rPr lang="en-ZA" smtClean="0"/>
              <a:t>UCT OA Symposium</a:t>
            </a:r>
            <a:endParaRPr lang="en-ZA"/>
          </a:p>
        </p:txBody>
      </p:sp>
      <p:sp>
        <p:nvSpPr>
          <p:cNvPr id="10" name="Slide Number Placeholder 9"/>
          <p:cNvSpPr>
            <a:spLocks noGrp="1"/>
          </p:cNvSpPr>
          <p:nvPr>
            <p:ph type="sldNum" sz="quarter" idx="12"/>
          </p:nvPr>
        </p:nvSpPr>
        <p:spPr/>
        <p:txBody>
          <a:bodyPr/>
          <a:lstStyle/>
          <a:p>
            <a:fld id="{16CD174E-8CB4-4A1F-8537-10D091F0A90B}" type="slidenum">
              <a:rPr lang="en-ZA" smtClean="0"/>
              <a:t>10</a:t>
            </a:fld>
            <a:endParaRPr lang="en-ZA"/>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221088"/>
            <a:ext cx="3456384"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126942"/>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115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5536" y="2060848"/>
            <a:ext cx="8229600" cy="3543672"/>
          </a:xfrm>
        </p:spPr>
        <p:txBody>
          <a:bodyPr>
            <a:normAutofit/>
          </a:bodyPr>
          <a:lstStyle/>
          <a:p>
            <a:pPr algn="ctr"/>
            <a:r>
              <a:rPr lang="en-US" b="1" dirty="0" smtClean="0"/>
              <a:t/>
            </a:r>
            <a:br>
              <a:rPr lang="en-US" b="1" dirty="0" smtClean="0"/>
            </a:br>
            <a:r>
              <a:rPr lang="en-US" b="1" dirty="0" smtClean="0"/>
              <a:t>CHALLENGES EXPERIENCED!</a:t>
            </a:r>
            <a:br>
              <a:rPr lang="en-US" b="1" dirty="0" smtClean="0"/>
            </a:br>
            <a:r>
              <a:rPr lang="en-US" b="1" dirty="0"/>
              <a:t/>
            </a:r>
            <a:br>
              <a:rPr lang="en-US" b="1" dirty="0"/>
            </a:br>
            <a:endParaRPr lang="en-US" b="1" dirty="0"/>
          </a:p>
        </p:txBody>
      </p:sp>
      <p:sp>
        <p:nvSpPr>
          <p:cNvPr id="2" name="Date Placeholder 1"/>
          <p:cNvSpPr>
            <a:spLocks noGrp="1"/>
          </p:cNvSpPr>
          <p:nvPr>
            <p:ph type="dt" sz="half" idx="10"/>
          </p:nvPr>
        </p:nvSpPr>
        <p:spPr/>
        <p:txBody>
          <a:bodyPr/>
          <a:lstStyle/>
          <a:p>
            <a:fld id="{FE152CDD-B21F-40D4-AF20-206B53B01633}"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4" name="Slide Number Placeholder 3"/>
          <p:cNvSpPr>
            <a:spLocks noGrp="1"/>
          </p:cNvSpPr>
          <p:nvPr>
            <p:ph type="sldNum" sz="quarter" idx="12"/>
          </p:nvPr>
        </p:nvSpPr>
        <p:spPr/>
        <p:txBody>
          <a:bodyPr/>
          <a:lstStyle/>
          <a:p>
            <a:fld id="{16CD174E-8CB4-4A1F-8537-10D091F0A90B}" type="slidenum">
              <a:rPr lang="en-ZA" smtClean="0"/>
              <a:t>11</a:t>
            </a:fld>
            <a:endParaRPr lang="en-ZA"/>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260648"/>
            <a:ext cx="2614985"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6590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ZA" b="1" dirty="0" smtClean="0"/>
              <a:t>ADAPTING TO CHANGE</a:t>
            </a:r>
            <a:endParaRPr lang="en-ZA" b="1" dirty="0"/>
          </a:p>
        </p:txBody>
      </p:sp>
      <p:sp>
        <p:nvSpPr>
          <p:cNvPr id="4" name="Content Placeholder 3"/>
          <p:cNvSpPr>
            <a:spLocks noGrp="1"/>
          </p:cNvSpPr>
          <p:nvPr>
            <p:ph sz="half" idx="1"/>
          </p:nvPr>
        </p:nvSpPr>
        <p:spPr>
          <a:xfrm>
            <a:off x="539552" y="1700808"/>
            <a:ext cx="4038600" cy="4525963"/>
          </a:xfrm>
        </p:spPr>
        <p:txBody>
          <a:bodyPr>
            <a:normAutofit fontScale="77500" lnSpcReduction="20000"/>
          </a:bodyPr>
          <a:lstStyle/>
          <a:p>
            <a:r>
              <a:rPr lang="en-ZA" dirty="0" smtClean="0">
                <a:solidFill>
                  <a:schemeClr val="tx1"/>
                </a:solidFill>
              </a:rPr>
              <a:t>Low service uptake - </a:t>
            </a:r>
            <a:r>
              <a:rPr lang="en-ZA" dirty="0" smtClean="0"/>
              <a:t> </a:t>
            </a:r>
            <a:r>
              <a:rPr lang="en-ZA" dirty="0" smtClean="0">
                <a:solidFill>
                  <a:schemeClr val="tx1"/>
                </a:solidFill>
              </a:rPr>
              <a:t>still fall back to old practices</a:t>
            </a:r>
          </a:p>
          <a:p>
            <a:pPr marL="0" indent="0">
              <a:buNone/>
            </a:pPr>
            <a:endParaRPr lang="en-ZA" dirty="0" smtClean="0">
              <a:solidFill>
                <a:schemeClr val="tx1"/>
              </a:solidFill>
            </a:endParaRPr>
          </a:p>
          <a:p>
            <a:r>
              <a:rPr lang="en-ZA" dirty="0"/>
              <a:t>L</a:t>
            </a:r>
            <a:r>
              <a:rPr lang="en-ZA" dirty="0" smtClean="0">
                <a:solidFill>
                  <a:schemeClr val="tx1"/>
                </a:solidFill>
              </a:rPr>
              <a:t>ow commitment to deposit data on the newly developed platform</a:t>
            </a:r>
          </a:p>
          <a:p>
            <a:endParaRPr lang="en-ZA" dirty="0"/>
          </a:p>
          <a:p>
            <a:r>
              <a:rPr lang="en-ZA" dirty="0"/>
              <a:t>There is still much to be done to embed the necessary research data management and </a:t>
            </a:r>
            <a:r>
              <a:rPr lang="en-ZA" dirty="0" err="1"/>
              <a:t>curation</a:t>
            </a:r>
            <a:r>
              <a:rPr lang="en-ZA" dirty="0"/>
              <a:t> skills into the daily workflows of all re-searchers and support </a:t>
            </a:r>
            <a:r>
              <a:rPr lang="en-ZA" dirty="0" smtClean="0"/>
              <a:t>staff (Davidson 2016:64)</a:t>
            </a:r>
            <a:endParaRPr lang="en-ZA" dirty="0"/>
          </a:p>
          <a:p>
            <a:endParaRPr lang="en-ZA" dirty="0" smtClean="0">
              <a:solidFill>
                <a:schemeClr val="tx1"/>
              </a:solidFill>
            </a:endParaRPr>
          </a:p>
          <a:p>
            <a:endParaRPr lang="en-ZA" dirty="0" smtClean="0">
              <a:solidFill>
                <a:schemeClr val="tx1"/>
              </a:solidFill>
            </a:endParaRPr>
          </a:p>
          <a:p>
            <a:endParaRPr lang="en-ZA" dirty="0"/>
          </a:p>
        </p:txBody>
      </p:sp>
      <p:pic>
        <p:nvPicPr>
          <p:cNvPr id="6" name="Picture 6"/>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4648200" y="2954086"/>
            <a:ext cx="4038600" cy="1818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fld id="{DD919437-B6E8-43C4-9C88-3F8C365F9D54}"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12</a:t>
            </a:fld>
            <a:endParaRPr lang="en-ZA"/>
          </a:p>
        </p:txBody>
      </p:sp>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626" y="28310"/>
            <a:ext cx="1314145" cy="44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304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pPr algn="ctr"/>
            <a:r>
              <a:rPr lang="en-US" b="1" dirty="0" smtClean="0"/>
              <a:t/>
            </a:r>
            <a:br>
              <a:rPr lang="en-US" b="1" dirty="0" smtClean="0"/>
            </a:br>
            <a:r>
              <a:rPr lang="en-US" b="1" dirty="0"/>
              <a:t/>
            </a:r>
            <a:br>
              <a:rPr lang="en-US" b="1" dirty="0"/>
            </a:br>
            <a:r>
              <a:rPr lang="en-US" b="1" dirty="0" smtClean="0"/>
              <a:t/>
            </a:r>
            <a:br>
              <a:rPr lang="en-US" b="1" dirty="0" smtClean="0"/>
            </a:br>
            <a:r>
              <a:rPr lang="en-US" b="1" dirty="0" smtClean="0"/>
              <a:t>POSSIBLE SOLUTION?</a:t>
            </a:r>
            <a:br>
              <a:rPr lang="en-US" b="1" dirty="0" smtClean="0"/>
            </a:br>
            <a:r>
              <a:rPr lang="en-US" b="1" dirty="0"/>
              <a:t/>
            </a:r>
            <a:br>
              <a:rPr lang="en-US" b="1" dirty="0"/>
            </a:br>
            <a:r>
              <a:rPr lang="en-US" b="1" dirty="0" smtClean="0"/>
              <a:t/>
            </a:r>
            <a:br>
              <a:rPr lang="en-US" b="1" dirty="0" smtClean="0"/>
            </a:br>
            <a:endParaRPr lang="en-US" b="1" dirty="0"/>
          </a:p>
        </p:txBody>
      </p:sp>
      <p:sp>
        <p:nvSpPr>
          <p:cNvPr id="2" name="Content Placeholder 1"/>
          <p:cNvSpPr>
            <a:spLocks noGrp="1"/>
          </p:cNvSpPr>
          <p:nvPr>
            <p:ph idx="1"/>
          </p:nvPr>
        </p:nvSpPr>
        <p:spPr/>
        <p:txBody>
          <a:bodyPr/>
          <a:lstStyle/>
          <a:p>
            <a:endParaRPr lang="en-ZA" dirty="0"/>
          </a:p>
        </p:txBody>
      </p:sp>
      <p:sp>
        <p:nvSpPr>
          <p:cNvPr id="3" name="Date Placeholder 2"/>
          <p:cNvSpPr>
            <a:spLocks noGrp="1"/>
          </p:cNvSpPr>
          <p:nvPr>
            <p:ph type="dt" sz="half" idx="10"/>
          </p:nvPr>
        </p:nvSpPr>
        <p:spPr/>
        <p:txBody>
          <a:bodyPr/>
          <a:lstStyle/>
          <a:p>
            <a:fld id="{70E68C2C-A023-400F-BFC0-869EF9C3E14C}"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13</a:t>
            </a:fld>
            <a:endParaRPr lang="en-ZA"/>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60" y="208226"/>
            <a:ext cx="1189037"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736" y="2276872"/>
            <a:ext cx="4628169" cy="35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353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PROCESS IMPROVEMENT</a:t>
            </a:r>
            <a:endParaRPr lang="en-ZA" b="1" dirty="0"/>
          </a:p>
        </p:txBody>
      </p:sp>
      <p:sp>
        <p:nvSpPr>
          <p:cNvPr id="5" name="Text Placeholder 4"/>
          <p:cNvSpPr>
            <a:spLocks noGrp="1"/>
          </p:cNvSpPr>
          <p:nvPr>
            <p:ph type="body" idx="1"/>
          </p:nvPr>
        </p:nvSpPr>
        <p:spPr/>
        <p:txBody>
          <a:bodyPr/>
          <a:lstStyle/>
          <a:p>
            <a:r>
              <a:rPr lang="en-ZA" dirty="0" smtClean="0"/>
              <a:t>Action</a:t>
            </a:r>
            <a:endParaRPr lang="en-ZA" dirty="0"/>
          </a:p>
        </p:txBody>
      </p:sp>
      <p:sp>
        <p:nvSpPr>
          <p:cNvPr id="3" name="Content Placeholder 2"/>
          <p:cNvSpPr>
            <a:spLocks noGrp="1"/>
          </p:cNvSpPr>
          <p:nvPr>
            <p:ph sz="half" idx="2"/>
          </p:nvPr>
        </p:nvSpPr>
        <p:spPr/>
        <p:txBody>
          <a:bodyPr/>
          <a:lstStyle/>
          <a:p>
            <a:r>
              <a:rPr lang="en-ZA" dirty="0" smtClean="0"/>
              <a:t>Revisit processes and work on improving them</a:t>
            </a:r>
          </a:p>
          <a:p>
            <a:endParaRPr lang="en-ZA" dirty="0"/>
          </a:p>
        </p:txBody>
      </p:sp>
      <p:sp>
        <p:nvSpPr>
          <p:cNvPr id="6" name="Text Placeholder 5"/>
          <p:cNvSpPr>
            <a:spLocks noGrp="1"/>
          </p:cNvSpPr>
          <p:nvPr>
            <p:ph type="body" sz="quarter" idx="3"/>
          </p:nvPr>
        </p:nvSpPr>
        <p:spPr/>
        <p:txBody>
          <a:bodyPr/>
          <a:lstStyle/>
          <a:p>
            <a:r>
              <a:rPr lang="en-ZA" dirty="0" smtClean="0"/>
              <a:t>Methodology</a:t>
            </a:r>
            <a:endParaRPr lang="en-ZA" dirty="0"/>
          </a:p>
        </p:txBody>
      </p:sp>
      <p:sp>
        <p:nvSpPr>
          <p:cNvPr id="7" name="Content Placeholder 6"/>
          <p:cNvSpPr>
            <a:spLocks noGrp="1"/>
          </p:cNvSpPr>
          <p:nvPr>
            <p:ph sz="quarter" idx="4"/>
          </p:nvPr>
        </p:nvSpPr>
        <p:spPr>
          <a:xfrm>
            <a:off x="4645025" y="2174874"/>
            <a:ext cx="4041775" cy="4494485"/>
          </a:xfrm>
        </p:spPr>
        <p:txBody>
          <a:bodyPr>
            <a:noAutofit/>
          </a:bodyPr>
          <a:lstStyle/>
          <a:p>
            <a:r>
              <a:rPr lang="en-ZA" sz="1800" dirty="0" smtClean="0"/>
              <a:t>Qualitative document analysis  (NRF statement, RDM, OA and other research policies; RTI Blueprint; </a:t>
            </a:r>
          </a:p>
          <a:p>
            <a:r>
              <a:rPr lang="en-ZA" sz="1800" dirty="0" smtClean="0"/>
              <a:t>Identify &amp; audit relevant processes to improve -  Quick win, e.g. HDC and Grant application process </a:t>
            </a:r>
          </a:p>
          <a:p>
            <a:r>
              <a:rPr lang="en-ZA" sz="1800" dirty="0"/>
              <a:t>Review literature on BPI, PM and </a:t>
            </a:r>
            <a:r>
              <a:rPr lang="en-ZA" sz="1800" dirty="0" smtClean="0"/>
              <a:t>CM</a:t>
            </a:r>
          </a:p>
          <a:p>
            <a:r>
              <a:rPr lang="en-ZA" sz="1800" dirty="0" smtClean="0"/>
              <a:t>Follow-up interview with Process owners and staff performing on workflows respectively</a:t>
            </a:r>
          </a:p>
          <a:p>
            <a:r>
              <a:rPr lang="en-ZA" sz="1800" dirty="0" smtClean="0"/>
              <a:t>Process improvement plan developed </a:t>
            </a:r>
          </a:p>
          <a:p>
            <a:r>
              <a:rPr lang="en-ZA" sz="1800" dirty="0" smtClean="0"/>
              <a:t>Findings shared with process owner and affected parties (HDC committee, librarians, IT, )</a:t>
            </a:r>
            <a:endParaRPr lang="en-ZA" sz="1800" dirty="0"/>
          </a:p>
        </p:txBody>
      </p:sp>
      <p:sp>
        <p:nvSpPr>
          <p:cNvPr id="4" name="Date Placeholder 3"/>
          <p:cNvSpPr>
            <a:spLocks noGrp="1"/>
          </p:cNvSpPr>
          <p:nvPr>
            <p:ph type="dt" sz="half" idx="10"/>
          </p:nvPr>
        </p:nvSpPr>
        <p:spPr/>
        <p:txBody>
          <a:bodyPr/>
          <a:lstStyle/>
          <a:p>
            <a:fld id="{BE75A2A1-7557-4F56-8BF3-6CD3550E67B3}" type="datetime1">
              <a:rPr lang="en-ZA" smtClean="0"/>
              <a:t>2016-12-06</a:t>
            </a:fld>
            <a:endParaRPr lang="en-ZA"/>
          </a:p>
        </p:txBody>
      </p:sp>
      <p:sp>
        <p:nvSpPr>
          <p:cNvPr id="8" name="Footer Placeholder 7"/>
          <p:cNvSpPr>
            <a:spLocks noGrp="1"/>
          </p:cNvSpPr>
          <p:nvPr>
            <p:ph type="ftr" sz="quarter" idx="11"/>
          </p:nvPr>
        </p:nvSpPr>
        <p:spPr/>
        <p:txBody>
          <a:bodyPr/>
          <a:lstStyle/>
          <a:p>
            <a:r>
              <a:rPr lang="en-ZA" smtClean="0"/>
              <a:t>UCT OA Symposium</a:t>
            </a:r>
            <a:endParaRPr lang="en-ZA"/>
          </a:p>
        </p:txBody>
      </p:sp>
      <p:sp>
        <p:nvSpPr>
          <p:cNvPr id="9" name="Slide Number Placeholder 8"/>
          <p:cNvSpPr>
            <a:spLocks noGrp="1"/>
          </p:cNvSpPr>
          <p:nvPr>
            <p:ph type="sldNum" sz="quarter" idx="12"/>
          </p:nvPr>
        </p:nvSpPr>
        <p:spPr/>
        <p:txBody>
          <a:bodyPr/>
          <a:lstStyle/>
          <a:p>
            <a:fld id="{16CD174E-8CB4-4A1F-8537-10D091F0A90B}" type="slidenum">
              <a:rPr lang="en-ZA" smtClean="0"/>
              <a:t>14</a:t>
            </a:fld>
            <a:endParaRPr lang="en-ZA"/>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18864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268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anim calcmode="lin" valueType="num">
                                      <p:cBhvr additive="base">
                                        <p:cTn id="4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 calcmode="lin" valueType="num">
                                      <p:cBhvr additive="base">
                                        <p:cTn id="4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864096"/>
          </a:xfrm>
        </p:spPr>
        <p:txBody>
          <a:bodyPr>
            <a:normAutofit fontScale="90000"/>
          </a:bodyPr>
          <a:lstStyle/>
          <a:p>
            <a:r>
              <a:rPr lang="en-ZA" b="1" dirty="0" smtClean="0"/>
              <a:t/>
            </a:r>
            <a:br>
              <a:rPr lang="en-ZA" b="1" dirty="0" smtClean="0"/>
            </a:br>
            <a:r>
              <a:rPr lang="en-ZA" b="1" dirty="0" smtClean="0"/>
              <a:t/>
            </a:r>
            <a:br>
              <a:rPr lang="en-ZA" b="1" dirty="0" smtClean="0"/>
            </a:br>
            <a:r>
              <a:rPr lang="en-ZA" b="1" dirty="0" smtClean="0"/>
              <a:t>Quick win – HDC process </a:t>
            </a:r>
            <a:r>
              <a:rPr lang="en-ZA" b="1" dirty="0"/>
              <a:t/>
            </a:r>
            <a:br>
              <a:rPr lang="en-ZA" b="1" dirty="0"/>
            </a:br>
            <a:r>
              <a:rPr lang="en-ZA" b="1" dirty="0" smtClean="0"/>
              <a:t/>
            </a:r>
            <a:br>
              <a:rPr lang="en-ZA" b="1" dirty="0" smtClean="0"/>
            </a:br>
            <a:endParaRPr lang="en-ZA" sz="4400" b="1" dirty="0"/>
          </a:p>
        </p:txBody>
      </p:sp>
      <p:sp>
        <p:nvSpPr>
          <p:cNvPr id="3" name="Content Placeholder 2"/>
          <p:cNvSpPr>
            <a:spLocks noGrp="1"/>
          </p:cNvSpPr>
          <p:nvPr>
            <p:ph sz="half" idx="1"/>
          </p:nvPr>
        </p:nvSpPr>
        <p:spPr/>
        <p:txBody>
          <a:bodyPr>
            <a:normAutofit fontScale="92500" lnSpcReduction="20000"/>
          </a:bodyPr>
          <a:lstStyle/>
          <a:p>
            <a:r>
              <a:rPr lang="en-ZA" dirty="0" smtClean="0">
                <a:solidFill>
                  <a:schemeClr val="tx1"/>
                </a:solidFill>
              </a:rPr>
              <a:t>Well established relationship </a:t>
            </a:r>
          </a:p>
          <a:p>
            <a:pPr marL="0" indent="0">
              <a:buNone/>
            </a:pPr>
            <a:endParaRPr lang="en-ZA" dirty="0" smtClean="0">
              <a:solidFill>
                <a:schemeClr val="tx1"/>
              </a:solidFill>
            </a:endParaRPr>
          </a:p>
          <a:p>
            <a:r>
              <a:rPr lang="en-ZA" dirty="0" smtClean="0">
                <a:solidFill>
                  <a:schemeClr val="tx1"/>
                </a:solidFill>
              </a:rPr>
              <a:t>Library &amp; CPGS theses submission process implemented  - 2013</a:t>
            </a:r>
          </a:p>
          <a:p>
            <a:endParaRPr lang="en-ZA" dirty="0">
              <a:solidFill>
                <a:schemeClr val="tx1"/>
              </a:solidFill>
            </a:endParaRPr>
          </a:p>
          <a:p>
            <a:r>
              <a:rPr lang="en-ZA" dirty="0" smtClean="0">
                <a:solidFill>
                  <a:schemeClr val="tx1"/>
                </a:solidFill>
              </a:rPr>
              <a:t>Roll out approval granted - 2013</a:t>
            </a:r>
          </a:p>
          <a:p>
            <a:pPr lvl="1">
              <a:buFont typeface="Wingdings" pitchFamily="2" charset="2"/>
              <a:buChar char="Ø"/>
            </a:pPr>
            <a:r>
              <a:rPr lang="en-ZA" dirty="0" smtClean="0">
                <a:solidFill>
                  <a:schemeClr val="tx1"/>
                </a:solidFill>
              </a:rPr>
              <a:t>Submission of a thesis to the library is a prerequisite for graduation</a:t>
            </a:r>
            <a:endParaRPr lang="en-ZA" dirty="0">
              <a:solidFill>
                <a:schemeClr val="tx1"/>
              </a:solidFill>
            </a:endParaRPr>
          </a:p>
        </p:txBody>
      </p:sp>
      <p:sp>
        <p:nvSpPr>
          <p:cNvPr id="5" name="Content Placeholder 4"/>
          <p:cNvSpPr>
            <a:spLocks noGrp="1"/>
          </p:cNvSpPr>
          <p:nvPr>
            <p:ph sz="half" idx="2"/>
          </p:nvPr>
        </p:nvSpPr>
        <p:spPr>
          <a:xfrm>
            <a:off x="365760" y="1412776"/>
            <a:ext cx="4041648" cy="4713704"/>
          </a:xfrm>
          <a:prstGeom prst="rect">
            <a:avLst/>
          </a:prstGeom>
        </p:spPr>
        <p:txBody>
          <a:bodyPr/>
          <a:lstStyle/>
          <a:p>
            <a:endParaRPr lang="en-ZA" dirty="0"/>
          </a:p>
        </p:txBody>
      </p:sp>
      <p:sp>
        <p:nvSpPr>
          <p:cNvPr id="4" name="Date Placeholder 3"/>
          <p:cNvSpPr>
            <a:spLocks noGrp="1"/>
          </p:cNvSpPr>
          <p:nvPr>
            <p:ph type="dt" sz="half" idx="10"/>
          </p:nvPr>
        </p:nvSpPr>
        <p:spPr/>
        <p:txBody>
          <a:bodyPr/>
          <a:lstStyle/>
          <a:p>
            <a:fld id="{C87A149A-2A9E-4D0E-BC63-2198026C71C8}" type="datetime1">
              <a:rPr lang="en-ZA" smtClean="0"/>
              <a:t>2016-12-06</a:t>
            </a:fld>
            <a:endParaRPr lang="en-ZA"/>
          </a:p>
        </p:txBody>
      </p:sp>
      <p:sp>
        <p:nvSpPr>
          <p:cNvPr id="6" name="Footer Placeholder 5"/>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15</a:t>
            </a:fld>
            <a:endParaRPr lang="en-ZA"/>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1994" y="1049142"/>
            <a:ext cx="4437450" cy="5258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6251057"/>
            <a:ext cx="2244477" cy="49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20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362"/>
                                        </p:tgtEl>
                                        <p:attrNameLst>
                                          <p:attrName>style.visibility</p:attrName>
                                        </p:attrNameLst>
                                      </p:cBhvr>
                                      <p:to>
                                        <p:strVal val="visible"/>
                                      </p:to>
                                    </p:set>
                                    <p:anim calcmode="lin" valueType="num">
                                      <p:cBhvr additive="base">
                                        <p:cTn id="29" dur="500" fill="hold"/>
                                        <p:tgtEl>
                                          <p:spTgt spid="15362"/>
                                        </p:tgtEl>
                                        <p:attrNameLst>
                                          <p:attrName>ppt_x</p:attrName>
                                        </p:attrNameLst>
                                      </p:cBhvr>
                                      <p:tavLst>
                                        <p:tav tm="0">
                                          <p:val>
                                            <p:strVal val="#ppt_x"/>
                                          </p:val>
                                        </p:tav>
                                        <p:tav tm="100000">
                                          <p:val>
                                            <p:strVal val="#ppt_x"/>
                                          </p:val>
                                        </p:tav>
                                      </p:tavLst>
                                    </p:anim>
                                    <p:anim calcmode="lin" valueType="num">
                                      <p:cBhvr additive="base">
                                        <p:cTn id="30"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188640"/>
            <a:ext cx="8229600" cy="1143000"/>
          </a:xfrm>
        </p:spPr>
        <p:txBody>
          <a:bodyPr>
            <a:normAutofit fontScale="90000"/>
          </a:bodyPr>
          <a:lstStyle/>
          <a:p>
            <a:r>
              <a:rPr lang="en-ZA" sz="4400" b="1" dirty="0" smtClean="0"/>
              <a:t>Stakeholder buy-in and commitment</a:t>
            </a:r>
            <a:endParaRPr lang="en-ZA" sz="4400" b="1" dirty="0"/>
          </a:p>
        </p:txBody>
      </p:sp>
      <p:sp>
        <p:nvSpPr>
          <p:cNvPr id="3" name="Content Placeholder 2"/>
          <p:cNvSpPr>
            <a:spLocks noGrp="1"/>
          </p:cNvSpPr>
          <p:nvPr>
            <p:ph sz="half" idx="1"/>
          </p:nvPr>
        </p:nvSpPr>
        <p:spPr>
          <a:xfrm>
            <a:off x="467544" y="1628800"/>
            <a:ext cx="3966592" cy="4525963"/>
          </a:xfrm>
        </p:spPr>
        <p:txBody>
          <a:bodyPr>
            <a:normAutofit/>
          </a:bodyPr>
          <a:lstStyle/>
          <a:p>
            <a:pPr marL="0" indent="0" algn="ctr">
              <a:buNone/>
            </a:pPr>
            <a:r>
              <a:rPr lang="en-ZA" b="1" dirty="0" smtClean="0">
                <a:solidFill>
                  <a:schemeClr val="tx1"/>
                </a:solidFill>
              </a:rPr>
              <a:t>CPGS Director – Process owner </a:t>
            </a:r>
          </a:p>
          <a:p>
            <a:r>
              <a:rPr lang="en-ZA" sz="2000" dirty="0" smtClean="0">
                <a:solidFill>
                  <a:schemeClr val="tx1"/>
                </a:solidFill>
              </a:rPr>
              <a:t>Library Director – Project Sponsor</a:t>
            </a:r>
          </a:p>
          <a:p>
            <a:r>
              <a:rPr lang="en-ZA" sz="2000" dirty="0" smtClean="0">
                <a:solidFill>
                  <a:schemeClr val="tx1"/>
                </a:solidFill>
              </a:rPr>
              <a:t>IT Director – System architecture</a:t>
            </a:r>
          </a:p>
          <a:p>
            <a:r>
              <a:rPr lang="en-ZA" sz="2000" dirty="0" smtClean="0">
                <a:solidFill>
                  <a:schemeClr val="tx1"/>
                </a:solidFill>
              </a:rPr>
              <a:t>Higher Degrees Committee</a:t>
            </a:r>
          </a:p>
          <a:p>
            <a:r>
              <a:rPr lang="en-ZA" sz="2000" dirty="0" smtClean="0">
                <a:solidFill>
                  <a:schemeClr val="tx1"/>
                </a:solidFill>
              </a:rPr>
              <a:t>Senate research Committee</a:t>
            </a:r>
          </a:p>
          <a:p>
            <a:r>
              <a:rPr lang="en-ZA" sz="2000" dirty="0" smtClean="0">
                <a:solidFill>
                  <a:schemeClr val="tx1"/>
                </a:solidFill>
              </a:rPr>
              <a:t>Librarians</a:t>
            </a:r>
          </a:p>
          <a:p>
            <a:r>
              <a:rPr lang="en-ZA" sz="2000" dirty="0" smtClean="0">
                <a:solidFill>
                  <a:schemeClr val="tx1"/>
                </a:solidFill>
              </a:rPr>
              <a:t>Postgraduate students</a:t>
            </a:r>
            <a:endParaRPr lang="en-ZA" sz="2000" dirty="0">
              <a:solidFill>
                <a:schemeClr val="tx1"/>
              </a:solidFill>
            </a:endParaRPr>
          </a:p>
        </p:txBody>
      </p:sp>
      <p:sp>
        <p:nvSpPr>
          <p:cNvPr id="4" name="Date Placeholder 3"/>
          <p:cNvSpPr>
            <a:spLocks noGrp="1"/>
          </p:cNvSpPr>
          <p:nvPr>
            <p:ph type="dt" sz="half" idx="10"/>
          </p:nvPr>
        </p:nvSpPr>
        <p:spPr/>
        <p:txBody>
          <a:bodyPr/>
          <a:lstStyle/>
          <a:p>
            <a:fld id="{598D1470-2880-4EC9-BD0B-2D96C84B6B30}"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16</a:t>
            </a:fld>
            <a:endParaRPr lang="en-ZA"/>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8235" y="2100523"/>
            <a:ext cx="3024336"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467544" y="1628800"/>
            <a:ext cx="4032448" cy="8640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6093296"/>
            <a:ext cx="26765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595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HDC Process – As Is</a:t>
            </a:r>
            <a:endParaRPr lang="en-ZA" b="1" dirty="0"/>
          </a:p>
        </p:txBody>
      </p:sp>
      <p:pic>
        <p:nvPicPr>
          <p:cNvPr id="6"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9552" y="1522312"/>
            <a:ext cx="374441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half" idx="2"/>
          </p:nvPr>
        </p:nvSpPr>
        <p:spPr>
          <a:xfrm>
            <a:off x="365759" y="1600199"/>
            <a:ext cx="4952271" cy="4997153"/>
          </a:xfrm>
          <a:prstGeom prst="rect">
            <a:avLst/>
          </a:prstGeom>
        </p:spPr>
        <p:txBody>
          <a:bodyPr/>
          <a:lstStyle/>
          <a:p>
            <a:endParaRPr lang="en-ZA" dirty="0"/>
          </a:p>
        </p:txBody>
      </p:sp>
      <p:sp>
        <p:nvSpPr>
          <p:cNvPr id="3" name="Date Placeholder 2"/>
          <p:cNvSpPr>
            <a:spLocks noGrp="1"/>
          </p:cNvSpPr>
          <p:nvPr>
            <p:ph type="dt" sz="half" idx="10"/>
          </p:nvPr>
        </p:nvSpPr>
        <p:spPr/>
        <p:txBody>
          <a:bodyPr/>
          <a:lstStyle/>
          <a:p>
            <a:fld id="{09FEDEBF-3074-464F-9768-A3D58FBC281D}"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8" name="Slide Number Placeholder 7"/>
          <p:cNvSpPr>
            <a:spLocks noGrp="1"/>
          </p:cNvSpPr>
          <p:nvPr>
            <p:ph type="sldNum" sz="quarter" idx="12"/>
          </p:nvPr>
        </p:nvSpPr>
        <p:spPr/>
        <p:txBody>
          <a:bodyPr/>
          <a:lstStyle/>
          <a:p>
            <a:fld id="{16CD174E-8CB4-4A1F-8537-10D091F0A90B}" type="slidenum">
              <a:rPr lang="en-ZA" smtClean="0"/>
              <a:t>17</a:t>
            </a:fld>
            <a:endParaRPr lang="en-ZA"/>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031" y="2924944"/>
            <a:ext cx="3358424" cy="21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236124"/>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782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6"/>
                                        </p:tgtEl>
                                        <p:attrNameLst>
                                          <p:attrName>style.visibility</p:attrName>
                                        </p:attrNameLst>
                                      </p:cBhvr>
                                      <p:to>
                                        <p:strVal val="visible"/>
                                      </p:to>
                                    </p:set>
                                    <p:anim calcmode="lin" valueType="num">
                                      <p:cBhvr additive="base">
                                        <p:cTn id="13" dur="500" fill="hold"/>
                                        <p:tgtEl>
                                          <p:spTgt spid="11266"/>
                                        </p:tgtEl>
                                        <p:attrNameLst>
                                          <p:attrName>ppt_x</p:attrName>
                                        </p:attrNameLst>
                                      </p:cBhvr>
                                      <p:tavLst>
                                        <p:tav tm="0">
                                          <p:val>
                                            <p:strVal val="#ppt_x"/>
                                          </p:val>
                                        </p:tav>
                                        <p:tav tm="100000">
                                          <p:val>
                                            <p:strVal val="#ppt_x"/>
                                          </p:val>
                                        </p:tav>
                                      </p:tavLst>
                                    </p:anim>
                                    <p:anim calcmode="lin" valueType="num">
                                      <p:cBhvr additive="base">
                                        <p:cTn id="14"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a:bodyPr>
          <a:lstStyle/>
          <a:p>
            <a:r>
              <a:rPr lang="en-ZA" sz="4000" b="1" dirty="0" smtClean="0"/>
              <a:t>HDC Process - To be </a:t>
            </a:r>
            <a:r>
              <a:rPr lang="en-ZA" sz="4000" b="1" dirty="0" smtClean="0">
                <a:solidFill>
                  <a:srgbClr val="C00000"/>
                </a:solidFill>
              </a:rPr>
              <a:t>HDC 1.2</a:t>
            </a:r>
            <a:endParaRPr lang="en-ZA" sz="4000" b="1" dirty="0">
              <a:solidFill>
                <a:srgbClr val="C00000"/>
              </a:solidFill>
            </a:endParaRPr>
          </a:p>
        </p:txBody>
      </p:sp>
      <p:pic>
        <p:nvPicPr>
          <p:cNvPr id="6" name="Content Placeholder 4"/>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79512" y="1628800"/>
            <a:ext cx="347499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half" idx="2"/>
          </p:nvPr>
        </p:nvSpPr>
        <p:spPr>
          <a:xfrm>
            <a:off x="179512" y="1340768"/>
            <a:ext cx="4041648" cy="4526280"/>
          </a:xfrm>
          <a:prstGeom prst="rect">
            <a:avLst/>
          </a:prstGeom>
        </p:spPr>
        <p:txBody>
          <a:bodyPr/>
          <a:lstStyle/>
          <a:p>
            <a:pPr marL="0" indent="0">
              <a:buNone/>
            </a:pPr>
            <a:endParaRPr lang="en-ZA" dirty="0"/>
          </a:p>
        </p:txBody>
      </p:sp>
      <p:sp>
        <p:nvSpPr>
          <p:cNvPr id="3" name="Date Placeholder 2"/>
          <p:cNvSpPr>
            <a:spLocks noGrp="1"/>
          </p:cNvSpPr>
          <p:nvPr>
            <p:ph type="dt" sz="half" idx="10"/>
          </p:nvPr>
        </p:nvSpPr>
        <p:spPr/>
        <p:txBody>
          <a:bodyPr/>
          <a:lstStyle/>
          <a:p>
            <a:fld id="{BEFE863B-74EC-493C-9761-2D1874B7C9A8}"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18</a:t>
            </a:fld>
            <a:endParaRPr lang="en-ZA"/>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1365612"/>
            <a:ext cx="4968552" cy="4829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own Arrow 8"/>
          <p:cNvSpPr/>
          <p:nvPr/>
        </p:nvSpPr>
        <p:spPr>
          <a:xfrm rot="5400000">
            <a:off x="7693205" y="3332131"/>
            <a:ext cx="151450" cy="489204"/>
          </a:xfrm>
          <a:prstGeom prst="down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Down Arrow 11"/>
          <p:cNvSpPr/>
          <p:nvPr/>
        </p:nvSpPr>
        <p:spPr>
          <a:xfrm rot="5400000">
            <a:off x="8324928" y="4196227"/>
            <a:ext cx="151450" cy="489204"/>
          </a:xfrm>
          <a:prstGeom prst="down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Down Arrow 12"/>
          <p:cNvSpPr/>
          <p:nvPr/>
        </p:nvSpPr>
        <p:spPr>
          <a:xfrm rot="5400000">
            <a:off x="7235874" y="2252011"/>
            <a:ext cx="151450" cy="489204"/>
          </a:xfrm>
          <a:prstGeom prst="down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6201" y="18864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09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 calcmode="lin" valueType="num">
                                      <p:cBhvr additive="base">
                                        <p:cTn id="13" dur="500" fill="hold"/>
                                        <p:tgtEl>
                                          <p:spTgt spid="13314"/>
                                        </p:tgtEl>
                                        <p:attrNameLst>
                                          <p:attrName>ppt_x</p:attrName>
                                        </p:attrNameLst>
                                      </p:cBhvr>
                                      <p:tavLst>
                                        <p:tav tm="0">
                                          <p:val>
                                            <p:strVal val="#ppt_x"/>
                                          </p:val>
                                        </p:tav>
                                        <p:tav tm="100000">
                                          <p:val>
                                            <p:strVal val="#ppt_x"/>
                                          </p:val>
                                        </p:tav>
                                      </p:tavLst>
                                    </p:anim>
                                    <p:anim calcmode="lin" valueType="num">
                                      <p:cBhvr additive="base">
                                        <p:cTn id="14"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4400" b="1" dirty="0" smtClean="0"/>
              <a:t>HDC Process - To be </a:t>
            </a:r>
            <a:r>
              <a:rPr lang="en-ZA" sz="4400" b="1" dirty="0" smtClean="0">
                <a:solidFill>
                  <a:srgbClr val="C00000"/>
                </a:solidFill>
              </a:rPr>
              <a:t>(HDC1.8)</a:t>
            </a:r>
            <a:br>
              <a:rPr lang="en-ZA" sz="4400" b="1" dirty="0" smtClean="0">
                <a:solidFill>
                  <a:srgbClr val="C00000"/>
                </a:solidFill>
              </a:rPr>
            </a:br>
            <a:endParaRPr lang="en-ZA" sz="4400" b="1" dirty="0">
              <a:solidFill>
                <a:srgbClr val="C00000"/>
              </a:solidFill>
            </a:endParaRPr>
          </a:p>
        </p:txBody>
      </p:sp>
      <p:pic>
        <p:nvPicPr>
          <p:cNvPr id="5" name="Content Placeholder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323528" y="1484784"/>
            <a:ext cx="4032448"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half" idx="2"/>
          </p:nvPr>
        </p:nvSpPr>
        <p:spPr>
          <a:xfrm>
            <a:off x="107504" y="1600200"/>
            <a:ext cx="4299904" cy="4526280"/>
          </a:xfrm>
          <a:prstGeom prst="rect">
            <a:avLst/>
          </a:prstGeom>
        </p:spPr>
        <p:txBody>
          <a:bodyPr/>
          <a:lstStyle/>
          <a:p>
            <a:endParaRPr lang="en-ZA" dirty="0"/>
          </a:p>
        </p:txBody>
      </p:sp>
      <p:sp>
        <p:nvSpPr>
          <p:cNvPr id="3" name="Date Placeholder 2"/>
          <p:cNvSpPr>
            <a:spLocks noGrp="1"/>
          </p:cNvSpPr>
          <p:nvPr>
            <p:ph type="dt" sz="half" idx="10"/>
          </p:nvPr>
        </p:nvSpPr>
        <p:spPr/>
        <p:txBody>
          <a:bodyPr/>
          <a:lstStyle/>
          <a:p>
            <a:fld id="{DC2EC3E8-2E02-4DC8-AD30-C933ACDBF22D}" type="datetime1">
              <a:rPr lang="en-ZA" smtClean="0"/>
              <a:t>2016-12-06</a:t>
            </a:fld>
            <a:endParaRPr lang="en-ZA"/>
          </a:p>
        </p:txBody>
      </p:sp>
      <p:sp>
        <p:nvSpPr>
          <p:cNvPr id="8" name="Footer Placeholder 7"/>
          <p:cNvSpPr>
            <a:spLocks noGrp="1"/>
          </p:cNvSpPr>
          <p:nvPr>
            <p:ph type="ftr" sz="quarter" idx="11"/>
          </p:nvPr>
        </p:nvSpPr>
        <p:spPr/>
        <p:txBody>
          <a:bodyPr/>
          <a:lstStyle/>
          <a:p>
            <a:r>
              <a:rPr lang="en-ZA" smtClean="0"/>
              <a:t>UCT OA Symposium</a:t>
            </a:r>
            <a:endParaRPr lang="en-ZA"/>
          </a:p>
        </p:txBody>
      </p:sp>
      <p:sp>
        <p:nvSpPr>
          <p:cNvPr id="11" name="Slide Number Placeholder 10"/>
          <p:cNvSpPr>
            <a:spLocks noGrp="1"/>
          </p:cNvSpPr>
          <p:nvPr>
            <p:ph type="sldNum" sz="quarter" idx="12"/>
          </p:nvPr>
        </p:nvSpPr>
        <p:spPr/>
        <p:txBody>
          <a:bodyPr/>
          <a:lstStyle/>
          <a:p>
            <a:fld id="{16CD174E-8CB4-4A1F-8537-10D091F0A90B}" type="slidenum">
              <a:rPr lang="en-ZA" smtClean="0"/>
              <a:t>19</a:t>
            </a:fld>
            <a:endParaRPr lang="en-ZA"/>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663205"/>
            <a:ext cx="4567151" cy="2374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323528" y="4293096"/>
            <a:ext cx="3960440"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ounded Rectangle 6"/>
          <p:cNvSpPr/>
          <p:nvPr/>
        </p:nvSpPr>
        <p:spPr>
          <a:xfrm>
            <a:off x="4644008" y="2663205"/>
            <a:ext cx="936104" cy="52181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Down Arrow 9"/>
          <p:cNvSpPr/>
          <p:nvPr/>
        </p:nvSpPr>
        <p:spPr>
          <a:xfrm rot="5400000">
            <a:off x="8665771" y="3234544"/>
            <a:ext cx="143713" cy="244602"/>
          </a:xfrm>
          <a:prstGeom prst="down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9061" y="284606"/>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1550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FOCUS AREAS</a:t>
            </a:r>
            <a:endParaRPr lang="en-US" b="1" dirty="0"/>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lphaUcPeriod"/>
            </a:pPr>
            <a:r>
              <a:rPr lang="en-ZA" dirty="0" smtClean="0"/>
              <a:t>Strategic partnerships successes</a:t>
            </a:r>
          </a:p>
          <a:p>
            <a:pPr marL="457200" indent="-457200">
              <a:buFont typeface="+mj-lt"/>
              <a:buAutoNum type="alphaUcPeriod"/>
            </a:pPr>
            <a:endParaRPr lang="en-ZA" dirty="0" smtClean="0"/>
          </a:p>
          <a:p>
            <a:pPr marL="457200" indent="-457200">
              <a:buFont typeface="+mj-lt"/>
              <a:buAutoNum type="alphaUcPeriod"/>
            </a:pPr>
            <a:r>
              <a:rPr lang="en-ZA" dirty="0" smtClean="0"/>
              <a:t>Challenge experienced</a:t>
            </a:r>
          </a:p>
          <a:p>
            <a:pPr marL="457200" indent="-457200">
              <a:buFont typeface="+mj-lt"/>
              <a:buAutoNum type="alphaUcPeriod"/>
            </a:pPr>
            <a:endParaRPr lang="en-ZA" dirty="0" smtClean="0"/>
          </a:p>
          <a:p>
            <a:pPr marL="457200" indent="-457200">
              <a:buFont typeface="+mj-lt"/>
              <a:buAutoNum type="alphaUcPeriod"/>
            </a:pPr>
            <a:r>
              <a:rPr lang="en-ZA" dirty="0" smtClean="0"/>
              <a:t>Possible solution</a:t>
            </a:r>
          </a:p>
          <a:p>
            <a:pPr marL="457200" indent="-457200">
              <a:buFont typeface="+mj-lt"/>
              <a:buAutoNum type="alphaUcPeriod"/>
            </a:pPr>
            <a:endParaRPr lang="en-ZA" dirty="0" smtClean="0"/>
          </a:p>
          <a:p>
            <a:pPr marL="457200" indent="-457200">
              <a:buFont typeface="+mj-lt"/>
              <a:buAutoNum type="alphaUcPeriod"/>
            </a:pPr>
            <a:r>
              <a:rPr lang="en-ZA" dirty="0" smtClean="0"/>
              <a:t>On-going activities </a:t>
            </a:r>
          </a:p>
          <a:p>
            <a:pPr marL="457200" indent="-457200">
              <a:buFont typeface="+mj-lt"/>
              <a:buAutoNum type="alphaUcPeriod"/>
            </a:pPr>
            <a:endParaRPr lang="en-ZA" dirty="0" smtClean="0"/>
          </a:p>
          <a:p>
            <a:pPr marL="457200" indent="-457200">
              <a:buFont typeface="+mj-lt"/>
              <a:buAutoNum type="alphaUcPeriod"/>
            </a:pPr>
            <a:r>
              <a:rPr lang="en-ZA" dirty="0" smtClean="0"/>
              <a:t>The Future </a:t>
            </a:r>
          </a:p>
          <a:p>
            <a:pPr>
              <a:buFont typeface="Wingdings" panose="05000000000000000000" pitchFamily="2" charset="2"/>
              <a:buChar char="Ø"/>
            </a:pPr>
            <a:endParaRPr lang="en-US" dirty="0"/>
          </a:p>
        </p:txBody>
      </p:sp>
      <p:sp>
        <p:nvSpPr>
          <p:cNvPr id="4" name="Date Placeholder 3"/>
          <p:cNvSpPr>
            <a:spLocks noGrp="1"/>
          </p:cNvSpPr>
          <p:nvPr>
            <p:ph type="dt" sz="half" idx="10"/>
          </p:nvPr>
        </p:nvSpPr>
        <p:spPr/>
        <p:txBody>
          <a:bodyPr/>
          <a:lstStyle/>
          <a:p>
            <a:fld id="{6B5E76E5-60B7-4ABD-BDF8-007F1BCE2C21}"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2</a:t>
            </a:fld>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71" y="404664"/>
            <a:ext cx="1666709"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00344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6632"/>
            <a:ext cx="7416824" cy="1080120"/>
          </a:xfrm>
        </p:spPr>
        <p:txBody>
          <a:bodyPr>
            <a:normAutofit/>
          </a:bodyPr>
          <a:lstStyle/>
          <a:p>
            <a:r>
              <a:rPr lang="en-ZA" sz="4000" b="1" dirty="0" smtClean="0"/>
              <a:t>HDC Process – To be (</a:t>
            </a:r>
            <a:r>
              <a:rPr lang="en-ZA" sz="4000" b="1" dirty="0" smtClean="0">
                <a:solidFill>
                  <a:srgbClr val="C00000"/>
                </a:solidFill>
              </a:rPr>
              <a:t>HDC 1.11) </a:t>
            </a:r>
            <a:endParaRPr lang="en-ZA" sz="4000" b="1" dirty="0">
              <a:solidFill>
                <a:srgbClr val="C00000"/>
              </a:solidFill>
            </a:endParaRPr>
          </a:p>
        </p:txBody>
      </p:sp>
      <p:pic>
        <p:nvPicPr>
          <p:cNvPr id="6"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9552" y="1522312"/>
            <a:ext cx="374441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half" idx="2"/>
          </p:nvPr>
        </p:nvSpPr>
        <p:spPr>
          <a:xfrm>
            <a:off x="138908" y="1579534"/>
            <a:ext cx="4041648" cy="4526280"/>
          </a:xfrm>
          <a:prstGeom prst="rect">
            <a:avLst/>
          </a:prstGeom>
        </p:spPr>
        <p:txBody>
          <a:bodyPr/>
          <a:lstStyle/>
          <a:p>
            <a:endParaRPr lang="en-ZA" dirty="0"/>
          </a:p>
        </p:txBody>
      </p:sp>
      <p:sp>
        <p:nvSpPr>
          <p:cNvPr id="5" name="Date Placeholder 4"/>
          <p:cNvSpPr>
            <a:spLocks noGrp="1"/>
          </p:cNvSpPr>
          <p:nvPr>
            <p:ph type="dt" sz="half" idx="10"/>
          </p:nvPr>
        </p:nvSpPr>
        <p:spPr/>
        <p:txBody>
          <a:bodyPr/>
          <a:lstStyle/>
          <a:p>
            <a:fld id="{7E0CC323-E5D4-426F-8D2E-7E8F46C4E9D7}" type="datetime1">
              <a:rPr lang="en-ZA" smtClean="0"/>
              <a:t>2016-12-06</a:t>
            </a:fld>
            <a:endParaRPr lang="en-ZA"/>
          </a:p>
        </p:txBody>
      </p:sp>
      <p:sp>
        <p:nvSpPr>
          <p:cNvPr id="7" name="Footer Placeholder 6"/>
          <p:cNvSpPr>
            <a:spLocks noGrp="1"/>
          </p:cNvSpPr>
          <p:nvPr>
            <p:ph type="ftr" sz="quarter" idx="11"/>
          </p:nvPr>
        </p:nvSpPr>
        <p:spPr/>
        <p:txBody>
          <a:bodyPr/>
          <a:lstStyle/>
          <a:p>
            <a:r>
              <a:rPr lang="en-ZA" smtClean="0"/>
              <a:t>UCT OA Symposium</a:t>
            </a:r>
            <a:endParaRPr lang="en-ZA"/>
          </a:p>
        </p:txBody>
      </p:sp>
      <p:sp>
        <p:nvSpPr>
          <p:cNvPr id="8" name="Slide Number Placeholder 7"/>
          <p:cNvSpPr>
            <a:spLocks noGrp="1"/>
          </p:cNvSpPr>
          <p:nvPr>
            <p:ph type="sldNum" sz="quarter" idx="12"/>
          </p:nvPr>
        </p:nvSpPr>
        <p:spPr/>
        <p:txBody>
          <a:bodyPr/>
          <a:lstStyle/>
          <a:p>
            <a:fld id="{16CD174E-8CB4-4A1F-8537-10D091F0A90B}" type="slidenum">
              <a:rPr lang="en-ZA" smtClean="0"/>
              <a:t>20</a:t>
            </a:fld>
            <a:endParaRPr lang="en-ZA"/>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1284" y="2132856"/>
            <a:ext cx="4865859" cy="2936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539552" y="5157192"/>
            <a:ext cx="3240360"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Down Arrow 12"/>
          <p:cNvSpPr/>
          <p:nvPr/>
        </p:nvSpPr>
        <p:spPr>
          <a:xfrm rot="5400000">
            <a:off x="8707073" y="2730484"/>
            <a:ext cx="143713" cy="244602"/>
          </a:xfrm>
          <a:prstGeom prst="down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87086" y="222476"/>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07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38"/>
                                        </p:tgtEl>
                                        <p:attrNameLst>
                                          <p:attrName>style.visibility</p:attrName>
                                        </p:attrNameLst>
                                      </p:cBhvr>
                                      <p:to>
                                        <p:strVal val="visible"/>
                                      </p:to>
                                    </p:set>
                                    <p:anim calcmode="lin" valueType="num">
                                      <p:cBhvr additive="base">
                                        <p:cTn id="13" dur="500" fill="hold"/>
                                        <p:tgtEl>
                                          <p:spTgt spid="14338"/>
                                        </p:tgtEl>
                                        <p:attrNameLst>
                                          <p:attrName>ppt_x</p:attrName>
                                        </p:attrNameLst>
                                      </p:cBhvr>
                                      <p:tavLst>
                                        <p:tav tm="0">
                                          <p:val>
                                            <p:strVal val="#ppt_x"/>
                                          </p:val>
                                        </p:tav>
                                        <p:tav tm="100000">
                                          <p:val>
                                            <p:strVal val="#ppt_x"/>
                                          </p:val>
                                        </p:tav>
                                      </p:tavLst>
                                    </p:anim>
                                    <p:anim calcmode="lin" valueType="num">
                                      <p:cBhvr additive="base">
                                        <p:cTn id="14"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7869560" cy="865184"/>
          </a:xfrm>
        </p:spPr>
        <p:txBody>
          <a:bodyPr>
            <a:noAutofit/>
          </a:bodyPr>
          <a:lstStyle/>
          <a:p>
            <a:r>
              <a:rPr lang="en-ZA" sz="3600" b="1" dirty="0" smtClean="0"/>
              <a:t/>
            </a:r>
            <a:br>
              <a:rPr lang="en-ZA" sz="3600" b="1" dirty="0" smtClean="0"/>
            </a:br>
            <a:r>
              <a:rPr lang="en-ZA" sz="3600" b="1" dirty="0" smtClean="0"/>
              <a:t>THESIS SUBMISSION PROCEDURE</a:t>
            </a:r>
            <a:br>
              <a:rPr lang="en-ZA" sz="3600" b="1" dirty="0" smtClean="0"/>
            </a:br>
            <a:r>
              <a:rPr lang="en-ZA" sz="3600" b="1" dirty="0"/>
              <a:t/>
            </a:r>
            <a:br>
              <a:rPr lang="en-ZA" sz="3600" b="1" dirty="0"/>
            </a:br>
            <a:r>
              <a:rPr lang="en-ZA" sz="3600" b="1" dirty="0" smtClean="0"/>
              <a:t>Theses submission - To be</a:t>
            </a:r>
            <a:endParaRPr lang="en-ZA" sz="3600" b="1" dirty="0"/>
          </a:p>
        </p:txBody>
      </p:sp>
      <p:sp>
        <p:nvSpPr>
          <p:cNvPr id="3" name="Date Placeholder 2"/>
          <p:cNvSpPr>
            <a:spLocks noGrp="1"/>
          </p:cNvSpPr>
          <p:nvPr>
            <p:ph type="dt" sz="half" idx="10"/>
          </p:nvPr>
        </p:nvSpPr>
        <p:spPr/>
        <p:txBody>
          <a:bodyPr/>
          <a:lstStyle/>
          <a:p>
            <a:fld id="{48A7C627-3847-4538-B622-46DCFCF89B6D}" type="datetime1">
              <a:rPr lang="en-ZA" smtClean="0"/>
              <a:t>2016-12-06</a:t>
            </a:fld>
            <a:endParaRPr lang="en-ZA"/>
          </a:p>
        </p:txBody>
      </p:sp>
      <p:sp>
        <p:nvSpPr>
          <p:cNvPr id="4" name="Footer Placeholder 3"/>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21</a:t>
            </a:fld>
            <a:endParaRPr lang="en-ZA"/>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6624" y="764704"/>
            <a:ext cx="6480719" cy="5937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038669" y="1191381"/>
            <a:ext cx="1224136" cy="23193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ounded Rectangle 10"/>
          <p:cNvSpPr/>
          <p:nvPr/>
        </p:nvSpPr>
        <p:spPr>
          <a:xfrm>
            <a:off x="1907703" y="4941168"/>
            <a:ext cx="5355101" cy="122413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459365" y="260648"/>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0592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ZA" sz="4000" b="1" dirty="0" smtClean="0"/>
              <a:t>ACHIEVEMENTS</a:t>
            </a:r>
            <a:endParaRPr lang="en-ZA" sz="4000" b="1" dirty="0"/>
          </a:p>
        </p:txBody>
      </p:sp>
      <p:sp>
        <p:nvSpPr>
          <p:cNvPr id="2" name="Content Placeholder 1"/>
          <p:cNvSpPr>
            <a:spLocks noGrp="1"/>
          </p:cNvSpPr>
          <p:nvPr>
            <p:ph idx="1"/>
          </p:nvPr>
        </p:nvSpPr>
        <p:spPr/>
        <p:txBody>
          <a:bodyPr>
            <a:normAutofit fontScale="85000" lnSpcReduction="20000"/>
          </a:bodyPr>
          <a:lstStyle/>
          <a:p>
            <a:r>
              <a:rPr lang="en-ZA" dirty="0" smtClean="0"/>
              <a:t>Communicated RDM </a:t>
            </a:r>
            <a:r>
              <a:rPr lang="en-ZA" dirty="0"/>
              <a:t>project objectives, Gap </a:t>
            </a:r>
            <a:r>
              <a:rPr lang="en-ZA" dirty="0" smtClean="0"/>
              <a:t>analysis and recommended solutions to HDC committee workshop (22 September) – Committee accepted </a:t>
            </a:r>
          </a:p>
          <a:p>
            <a:pPr marL="0" indent="0">
              <a:buNone/>
            </a:pPr>
            <a:endParaRPr lang="en-ZA" dirty="0" smtClean="0"/>
          </a:p>
          <a:p>
            <a:r>
              <a:rPr lang="en-ZA" dirty="0" smtClean="0"/>
              <a:t>Recommendations presented at Senate  and approved  (October 2016)</a:t>
            </a:r>
          </a:p>
          <a:p>
            <a:endParaRPr lang="en-ZA" dirty="0" smtClean="0"/>
          </a:p>
          <a:p>
            <a:r>
              <a:rPr lang="en-ZA" dirty="0" smtClean="0"/>
              <a:t>January – June 2017 focus – wider communication /          marketing, training &amp; development; system integration. </a:t>
            </a:r>
          </a:p>
          <a:p>
            <a:pPr marL="0" indent="0">
              <a:buNone/>
            </a:pPr>
            <a:r>
              <a:rPr lang="en-ZA" dirty="0" smtClean="0"/>
              <a:t>  </a:t>
            </a:r>
          </a:p>
          <a:p>
            <a:r>
              <a:rPr lang="en-ZA" dirty="0" smtClean="0"/>
              <a:t>July 2017 full roll-out</a:t>
            </a:r>
          </a:p>
          <a:p>
            <a:endParaRPr lang="en-ZA" dirty="0" smtClean="0"/>
          </a:p>
          <a:p>
            <a:endParaRPr lang="en-ZA" dirty="0"/>
          </a:p>
        </p:txBody>
      </p:sp>
      <p:sp>
        <p:nvSpPr>
          <p:cNvPr id="3" name="Date Placeholder 2"/>
          <p:cNvSpPr>
            <a:spLocks noGrp="1"/>
          </p:cNvSpPr>
          <p:nvPr>
            <p:ph type="dt" sz="half" idx="10"/>
          </p:nvPr>
        </p:nvSpPr>
        <p:spPr/>
        <p:txBody>
          <a:bodyPr/>
          <a:lstStyle/>
          <a:p>
            <a:fld id="{9C4F3288-9629-4F60-B4A9-AD14F56E8331}" type="datetime1">
              <a:rPr lang="en-ZA" smtClean="0"/>
              <a:t>2016-12-06</a:t>
            </a:fld>
            <a:endParaRPr lang="en-ZA"/>
          </a:p>
        </p:txBody>
      </p:sp>
      <p:sp>
        <p:nvSpPr>
          <p:cNvPr id="4" name="Footer Placeholder 3"/>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22</a:t>
            </a:fld>
            <a:endParaRPr lang="en-ZA"/>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6336" y="366492"/>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400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6693" y="620688"/>
            <a:ext cx="8229600" cy="1143000"/>
          </a:xfrm>
        </p:spPr>
        <p:txBody>
          <a:bodyPr>
            <a:normAutofit/>
          </a:bodyPr>
          <a:lstStyle/>
          <a:p>
            <a:r>
              <a:rPr lang="en-ZA" sz="4000" b="1" dirty="0" smtClean="0"/>
              <a:t>IMPLEMENTATION </a:t>
            </a:r>
            <a:endParaRPr lang="en-ZA" sz="4000" b="1" dirty="0"/>
          </a:p>
        </p:txBody>
      </p:sp>
      <p:sp>
        <p:nvSpPr>
          <p:cNvPr id="2" name="Date Placeholder 1"/>
          <p:cNvSpPr>
            <a:spLocks noGrp="1"/>
          </p:cNvSpPr>
          <p:nvPr>
            <p:ph type="dt" sz="half" idx="10"/>
          </p:nvPr>
        </p:nvSpPr>
        <p:spPr/>
        <p:txBody>
          <a:bodyPr/>
          <a:lstStyle/>
          <a:p>
            <a:fld id="{0875B749-6617-423E-8AF1-000824A772C1}"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4" name="Slide Number Placeholder 3"/>
          <p:cNvSpPr>
            <a:spLocks noGrp="1"/>
          </p:cNvSpPr>
          <p:nvPr>
            <p:ph type="sldNum" sz="quarter" idx="12"/>
          </p:nvPr>
        </p:nvSpPr>
        <p:spPr/>
        <p:txBody>
          <a:bodyPr/>
          <a:lstStyle/>
          <a:p>
            <a:fld id="{16CD174E-8CB4-4A1F-8537-10D091F0A90B}" type="slidenum">
              <a:rPr lang="en-ZA" smtClean="0"/>
              <a:t>23</a:t>
            </a:fld>
            <a:endParaRPr lang="en-ZA"/>
          </a:p>
        </p:txBody>
      </p:sp>
      <p:pic>
        <p:nvPicPr>
          <p:cNvPr id="225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0496" y="2204864"/>
            <a:ext cx="4941994"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352" y="18864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4009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57139" y="0"/>
            <a:ext cx="8879357" cy="1600200"/>
          </a:xfrm>
        </p:spPr>
        <p:txBody>
          <a:bodyPr>
            <a:normAutofit/>
          </a:bodyPr>
          <a:lstStyle/>
          <a:p>
            <a:r>
              <a:rPr lang="en-ZA" sz="4000" b="1" dirty="0" smtClean="0"/>
              <a:t>Communication and Training plans</a:t>
            </a:r>
            <a:br>
              <a:rPr lang="en-ZA" sz="4000" b="1" dirty="0" smtClean="0"/>
            </a:br>
            <a:endParaRPr lang="en-ZA" sz="4000" b="1" dirty="0"/>
          </a:p>
        </p:txBody>
      </p:sp>
      <p:sp>
        <p:nvSpPr>
          <p:cNvPr id="11" name="Text Placeholder 10"/>
          <p:cNvSpPr>
            <a:spLocks noGrp="1"/>
          </p:cNvSpPr>
          <p:nvPr>
            <p:ph type="body" idx="1"/>
          </p:nvPr>
        </p:nvSpPr>
        <p:spPr>
          <a:xfrm>
            <a:off x="377814" y="1052736"/>
            <a:ext cx="4029844" cy="639762"/>
          </a:xfrm>
        </p:spPr>
        <p:txBody>
          <a:bodyPr/>
          <a:lstStyle/>
          <a:p>
            <a:pPr algn="ctr"/>
            <a:r>
              <a:rPr lang="en-ZA" b="1" dirty="0" smtClean="0">
                <a:solidFill>
                  <a:schemeClr val="tx1"/>
                </a:solidFill>
              </a:rPr>
              <a:t>Communication Plan</a:t>
            </a:r>
            <a:endParaRPr lang="en-ZA" b="1" dirty="0">
              <a:solidFill>
                <a:schemeClr val="tx1"/>
              </a:solidFill>
            </a:endParaRPr>
          </a:p>
        </p:txBody>
      </p:sp>
      <p:sp>
        <p:nvSpPr>
          <p:cNvPr id="9" name="Content Placeholder 8"/>
          <p:cNvSpPr>
            <a:spLocks noGrp="1"/>
          </p:cNvSpPr>
          <p:nvPr>
            <p:ph sz="half" idx="2"/>
          </p:nvPr>
        </p:nvSpPr>
        <p:spPr>
          <a:xfrm>
            <a:off x="467544" y="1772816"/>
            <a:ext cx="4041648" cy="4685381"/>
          </a:xfrm>
          <a:prstGeom prst="rect">
            <a:avLst/>
          </a:prstGeom>
        </p:spPr>
        <p:txBody>
          <a:bodyPr>
            <a:normAutofit fontScale="92500" lnSpcReduction="10000"/>
          </a:bodyPr>
          <a:lstStyle/>
          <a:p>
            <a:pPr marL="0" indent="0">
              <a:buNone/>
            </a:pPr>
            <a:r>
              <a:rPr lang="en-ZA" sz="1900" dirty="0" smtClean="0">
                <a:solidFill>
                  <a:schemeClr val="tx1"/>
                </a:solidFill>
              </a:rPr>
              <a:t>Continuously improve plan </a:t>
            </a:r>
          </a:p>
          <a:p>
            <a:r>
              <a:rPr lang="en-ZA" sz="1900" dirty="0"/>
              <a:t>Communication between researchers and </a:t>
            </a:r>
            <a:r>
              <a:rPr lang="en-ZA" sz="1900" dirty="0" smtClean="0"/>
              <a:t>library/university</a:t>
            </a:r>
          </a:p>
          <a:p>
            <a:pPr marL="0" indent="0">
              <a:buNone/>
            </a:pPr>
            <a:endParaRPr lang="en-ZA" sz="1900" dirty="0"/>
          </a:p>
          <a:p>
            <a:r>
              <a:rPr lang="en-ZA" sz="1900" dirty="0"/>
              <a:t>Communication within the </a:t>
            </a:r>
            <a:r>
              <a:rPr lang="en-ZA" sz="1900" dirty="0" err="1"/>
              <a:t>eRIC</a:t>
            </a:r>
            <a:r>
              <a:rPr lang="en-ZA" sz="1900" dirty="0"/>
              <a:t> </a:t>
            </a:r>
            <a:r>
              <a:rPr lang="en-ZA" sz="1900" dirty="0" smtClean="0"/>
              <a:t>infrastructure</a:t>
            </a:r>
          </a:p>
          <a:p>
            <a:pPr marL="0" indent="0">
              <a:buNone/>
            </a:pPr>
            <a:endParaRPr lang="en-ZA" sz="1900" dirty="0"/>
          </a:p>
          <a:p>
            <a:r>
              <a:rPr lang="en-ZA" sz="1900" dirty="0" smtClean="0">
                <a:solidFill>
                  <a:schemeClr val="tx1"/>
                </a:solidFill>
              </a:rPr>
              <a:t>Constantly update stakeholders on progress, e.g. Faculty boards</a:t>
            </a:r>
          </a:p>
          <a:p>
            <a:pPr marL="0" indent="0">
              <a:buNone/>
            </a:pPr>
            <a:endParaRPr lang="en-ZA" sz="1900" dirty="0" smtClean="0">
              <a:solidFill>
                <a:schemeClr val="tx1"/>
              </a:solidFill>
            </a:endParaRPr>
          </a:p>
          <a:p>
            <a:r>
              <a:rPr lang="en-ZA" sz="1900" dirty="0" smtClean="0">
                <a:solidFill>
                  <a:schemeClr val="tx1"/>
                </a:solidFill>
              </a:rPr>
              <a:t>2017 Open access week initiative – </a:t>
            </a:r>
            <a:r>
              <a:rPr lang="en-ZA" sz="1900" dirty="0" smtClean="0"/>
              <a:t>identified vehicle to market new services </a:t>
            </a:r>
          </a:p>
          <a:p>
            <a:endParaRPr lang="en-ZA" sz="1900" dirty="0">
              <a:solidFill>
                <a:schemeClr val="tx1"/>
              </a:solidFill>
            </a:endParaRPr>
          </a:p>
          <a:p>
            <a:r>
              <a:rPr lang="en-ZA" sz="1900" dirty="0" smtClean="0"/>
              <a:t>Website content updates</a:t>
            </a:r>
          </a:p>
          <a:p>
            <a:pPr marL="0" indent="0">
              <a:buNone/>
            </a:pPr>
            <a:endParaRPr lang="en-ZA" sz="1800" dirty="0" smtClean="0"/>
          </a:p>
          <a:p>
            <a:endParaRPr lang="en-ZA" sz="1800" dirty="0">
              <a:solidFill>
                <a:schemeClr val="tx1"/>
              </a:solidFill>
            </a:endParaRPr>
          </a:p>
          <a:p>
            <a:endParaRPr lang="en-ZA" sz="1800" dirty="0" smtClean="0">
              <a:solidFill>
                <a:schemeClr val="tx1"/>
              </a:solidFill>
            </a:endParaRPr>
          </a:p>
          <a:p>
            <a:pPr marL="0" indent="0">
              <a:buNone/>
            </a:pPr>
            <a:endParaRPr lang="en-ZA" sz="1800" dirty="0" smtClean="0"/>
          </a:p>
          <a:p>
            <a:endParaRPr lang="en-ZA" sz="1800" dirty="0"/>
          </a:p>
        </p:txBody>
      </p:sp>
      <p:sp>
        <p:nvSpPr>
          <p:cNvPr id="12" name="Text Placeholder 11"/>
          <p:cNvSpPr>
            <a:spLocks noGrp="1"/>
          </p:cNvSpPr>
          <p:nvPr>
            <p:ph type="body" sz="quarter" idx="3"/>
          </p:nvPr>
        </p:nvSpPr>
        <p:spPr>
          <a:xfrm>
            <a:off x="4377455" y="980728"/>
            <a:ext cx="4023198" cy="639762"/>
          </a:xfrm>
        </p:spPr>
        <p:txBody>
          <a:bodyPr/>
          <a:lstStyle/>
          <a:p>
            <a:pPr algn="ctr"/>
            <a:r>
              <a:rPr lang="en-ZA" b="1" dirty="0" smtClean="0">
                <a:solidFill>
                  <a:schemeClr val="tx1"/>
                </a:solidFill>
              </a:rPr>
              <a:t>Training Plan</a:t>
            </a:r>
            <a:endParaRPr lang="en-ZA" b="1" dirty="0">
              <a:solidFill>
                <a:schemeClr val="tx1"/>
              </a:solidFill>
            </a:endParaRPr>
          </a:p>
        </p:txBody>
      </p:sp>
      <p:sp>
        <p:nvSpPr>
          <p:cNvPr id="13" name="Content Placeholder 12"/>
          <p:cNvSpPr>
            <a:spLocks noGrp="1"/>
          </p:cNvSpPr>
          <p:nvPr>
            <p:ph sz="quarter" idx="4"/>
          </p:nvPr>
        </p:nvSpPr>
        <p:spPr>
          <a:xfrm>
            <a:off x="4630891" y="1628800"/>
            <a:ext cx="4041648" cy="4536504"/>
          </a:xfrm>
          <a:prstGeom prst="rect">
            <a:avLst/>
          </a:prstGeom>
        </p:spPr>
        <p:txBody>
          <a:bodyPr>
            <a:normAutofit fontScale="92500" lnSpcReduction="10000"/>
          </a:bodyPr>
          <a:lstStyle/>
          <a:p>
            <a:r>
              <a:rPr lang="en-ZA" sz="2000" dirty="0" smtClean="0"/>
              <a:t>Continue  with  training for librarians  </a:t>
            </a:r>
          </a:p>
          <a:p>
            <a:endParaRPr lang="en-ZA" sz="2000" dirty="0" smtClean="0"/>
          </a:p>
          <a:p>
            <a:r>
              <a:rPr lang="en-ZA" sz="2000" dirty="0" smtClean="0">
                <a:solidFill>
                  <a:schemeClr val="tx1"/>
                </a:solidFill>
              </a:rPr>
              <a:t>Currently developing training programs for stakeholders</a:t>
            </a:r>
          </a:p>
          <a:p>
            <a:endParaRPr lang="en-ZA" sz="2000" dirty="0" smtClean="0">
              <a:solidFill>
                <a:schemeClr val="tx1"/>
              </a:solidFill>
            </a:endParaRPr>
          </a:p>
          <a:p>
            <a:r>
              <a:rPr lang="en-ZA" sz="2000" dirty="0" smtClean="0">
                <a:solidFill>
                  <a:schemeClr val="tx1"/>
                </a:solidFill>
              </a:rPr>
              <a:t>Integrated training for supervisors into CPGS academic support program &amp; Human Capital Development (HR)</a:t>
            </a:r>
          </a:p>
          <a:p>
            <a:endParaRPr lang="en-ZA" sz="2000" dirty="0" smtClean="0">
              <a:solidFill>
                <a:schemeClr val="tx1"/>
              </a:solidFill>
            </a:endParaRPr>
          </a:p>
          <a:p>
            <a:r>
              <a:rPr lang="en-ZA" sz="2000" dirty="0" smtClean="0">
                <a:solidFill>
                  <a:schemeClr val="tx1"/>
                </a:solidFill>
              </a:rPr>
              <a:t>Training for students integrated in Postgraduate forum training activities and the Library Advanced IL program</a:t>
            </a:r>
          </a:p>
          <a:p>
            <a:endParaRPr lang="en-ZA" sz="2000" dirty="0">
              <a:solidFill>
                <a:schemeClr val="tx1"/>
              </a:solidFill>
            </a:endParaRPr>
          </a:p>
        </p:txBody>
      </p:sp>
      <p:sp>
        <p:nvSpPr>
          <p:cNvPr id="2" name="Date Placeholder 1"/>
          <p:cNvSpPr>
            <a:spLocks noGrp="1"/>
          </p:cNvSpPr>
          <p:nvPr>
            <p:ph type="dt" sz="half" idx="10"/>
          </p:nvPr>
        </p:nvSpPr>
        <p:spPr/>
        <p:txBody>
          <a:bodyPr/>
          <a:lstStyle/>
          <a:p>
            <a:fld id="{F0E29893-2C0B-4AEE-A4CC-F645D774689A}"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4" name="Slide Number Placeholder 3"/>
          <p:cNvSpPr>
            <a:spLocks noGrp="1"/>
          </p:cNvSpPr>
          <p:nvPr>
            <p:ph type="sldNum" sz="quarter" idx="12"/>
          </p:nvPr>
        </p:nvSpPr>
        <p:spPr/>
        <p:txBody>
          <a:bodyPr/>
          <a:lstStyle/>
          <a:p>
            <a:fld id="{16CD174E-8CB4-4A1F-8537-10D091F0A90B}" type="slidenum">
              <a:rPr lang="en-ZA" smtClean="0"/>
              <a:t>24</a:t>
            </a:fld>
            <a:endParaRPr lang="en-ZA"/>
          </a:p>
        </p:txBody>
      </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6113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1937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 calcmode="lin" valueType="num">
                                      <p:cBhvr additive="base">
                                        <p:cTn id="1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anim calcmode="lin" valueType="num">
                                      <p:cBhvr additive="base">
                                        <p:cTn id="23"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5" end="5"/>
                                            </p:txEl>
                                          </p:spTgt>
                                        </p:tgtEl>
                                        <p:attrNameLst>
                                          <p:attrName>style.visibility</p:attrName>
                                        </p:attrNameLst>
                                      </p:cBhvr>
                                      <p:to>
                                        <p:strVal val="visible"/>
                                      </p:to>
                                    </p:set>
                                    <p:anim calcmode="lin" valueType="num">
                                      <p:cBhvr additive="base">
                                        <p:cTn id="29"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anim calcmode="lin" valueType="num">
                                      <p:cBhvr additive="base">
                                        <p:cTn id="3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xEl>
                                              <p:pRg st="9" end="9"/>
                                            </p:txEl>
                                          </p:spTgt>
                                        </p:tgtEl>
                                        <p:attrNameLst>
                                          <p:attrName>style.visibility</p:attrName>
                                        </p:attrNameLst>
                                      </p:cBhvr>
                                      <p:to>
                                        <p:strVal val="visible"/>
                                      </p:to>
                                    </p:set>
                                    <p:anim calcmode="lin" valueType="num">
                                      <p:cBhvr additive="base">
                                        <p:cTn id="4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 calcmode="lin" valueType="num">
                                      <p:cBhvr additive="base">
                                        <p:cTn id="4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 calcmode="lin" valueType="num">
                                      <p:cBhvr additive="base">
                                        <p:cTn id="5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3">
                                            <p:txEl>
                                              <p:pRg st="2" end="2"/>
                                            </p:txEl>
                                          </p:spTgt>
                                        </p:tgtEl>
                                        <p:attrNameLst>
                                          <p:attrName>style.visibility</p:attrName>
                                        </p:attrNameLst>
                                      </p:cBhvr>
                                      <p:to>
                                        <p:strVal val="visible"/>
                                      </p:to>
                                    </p:set>
                                    <p:anim calcmode="lin" valueType="num">
                                      <p:cBhvr additive="base">
                                        <p:cTn id="5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3">
                                            <p:txEl>
                                              <p:pRg st="4" end="4"/>
                                            </p:txEl>
                                          </p:spTgt>
                                        </p:tgtEl>
                                        <p:attrNameLst>
                                          <p:attrName>style.visibility</p:attrName>
                                        </p:attrNameLst>
                                      </p:cBhvr>
                                      <p:to>
                                        <p:strVal val="visible"/>
                                      </p:to>
                                    </p:set>
                                    <p:anim calcmode="lin" valueType="num">
                                      <p:cBhvr additive="base">
                                        <p:cTn id="65"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3">
                                            <p:txEl>
                                              <p:pRg st="6" end="6"/>
                                            </p:txEl>
                                          </p:spTgt>
                                        </p:tgtEl>
                                        <p:attrNameLst>
                                          <p:attrName>style.visibility</p:attrName>
                                        </p:attrNameLst>
                                      </p:cBhvr>
                                      <p:to>
                                        <p:strVal val="visible"/>
                                      </p:to>
                                    </p:set>
                                    <p:anim calcmode="lin" valueType="num">
                                      <p:cBhvr additive="base">
                                        <p:cTn id="71"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600" b="1" dirty="0" smtClean="0"/>
              <a:t>MARKETING PLAN</a:t>
            </a:r>
            <a:r>
              <a:rPr lang="en-ZA" sz="3600" dirty="0" smtClean="0"/>
              <a:t/>
            </a:r>
            <a:br>
              <a:rPr lang="en-ZA" sz="3600" dirty="0" smtClean="0"/>
            </a:br>
            <a:endParaRPr lang="en-ZA" sz="3600" dirty="0"/>
          </a:p>
        </p:txBody>
      </p:sp>
      <p:sp>
        <p:nvSpPr>
          <p:cNvPr id="3" name="Text Placeholder 2"/>
          <p:cNvSpPr>
            <a:spLocks noGrp="1"/>
          </p:cNvSpPr>
          <p:nvPr>
            <p:ph type="body" idx="1"/>
          </p:nvPr>
        </p:nvSpPr>
        <p:spPr/>
        <p:txBody>
          <a:bodyPr/>
          <a:lstStyle/>
          <a:p>
            <a:r>
              <a:rPr lang="en-ZA" b="1" dirty="0" smtClean="0">
                <a:solidFill>
                  <a:schemeClr val="tx1"/>
                </a:solidFill>
              </a:rPr>
              <a:t>Marketing HDC process </a:t>
            </a:r>
            <a:endParaRPr lang="en-ZA" b="1" dirty="0">
              <a:solidFill>
                <a:schemeClr val="tx1"/>
              </a:solidFill>
            </a:endParaRPr>
          </a:p>
        </p:txBody>
      </p:sp>
      <p:sp>
        <p:nvSpPr>
          <p:cNvPr id="4" name="Content Placeholder 3"/>
          <p:cNvSpPr>
            <a:spLocks noGrp="1"/>
          </p:cNvSpPr>
          <p:nvPr>
            <p:ph sz="half" idx="2"/>
          </p:nvPr>
        </p:nvSpPr>
        <p:spPr>
          <a:xfrm>
            <a:off x="457200" y="2212848"/>
            <a:ext cx="4041648" cy="3913632"/>
          </a:xfrm>
          <a:prstGeom prst="rect">
            <a:avLst/>
          </a:prstGeom>
        </p:spPr>
        <p:txBody>
          <a:bodyPr>
            <a:normAutofit/>
          </a:bodyPr>
          <a:lstStyle/>
          <a:p>
            <a:r>
              <a:rPr lang="en-ZA" dirty="0" smtClean="0">
                <a:solidFill>
                  <a:schemeClr val="tx1"/>
                </a:solidFill>
              </a:rPr>
              <a:t>Plan for Marketing campaigns – with CPGS</a:t>
            </a:r>
          </a:p>
          <a:p>
            <a:endParaRPr lang="en-ZA" dirty="0" smtClean="0">
              <a:solidFill>
                <a:schemeClr val="tx1"/>
              </a:solidFill>
            </a:endParaRPr>
          </a:p>
          <a:p>
            <a:r>
              <a:rPr lang="en-ZA" dirty="0" smtClean="0">
                <a:solidFill>
                  <a:schemeClr val="tx1"/>
                </a:solidFill>
              </a:rPr>
              <a:t>Library marketing team and </a:t>
            </a:r>
            <a:r>
              <a:rPr lang="en-ZA" dirty="0" smtClean="0"/>
              <a:t>M</a:t>
            </a:r>
            <a:r>
              <a:rPr lang="en-ZA" dirty="0" smtClean="0">
                <a:solidFill>
                  <a:schemeClr val="tx1"/>
                </a:solidFill>
              </a:rPr>
              <a:t>arketing, Communication and Development  Team</a:t>
            </a:r>
          </a:p>
          <a:p>
            <a:endParaRPr lang="en-ZA" dirty="0" smtClean="0">
              <a:solidFill>
                <a:schemeClr val="tx1"/>
              </a:solidFill>
            </a:endParaRPr>
          </a:p>
          <a:p>
            <a:r>
              <a:rPr lang="en-ZA" dirty="0" smtClean="0">
                <a:solidFill>
                  <a:schemeClr val="tx1"/>
                </a:solidFill>
              </a:rPr>
              <a:t>Faculty Librarian marketing plan</a:t>
            </a:r>
            <a:endParaRPr lang="en-ZA" dirty="0">
              <a:solidFill>
                <a:schemeClr val="tx1"/>
              </a:solidFill>
            </a:endParaRPr>
          </a:p>
        </p:txBody>
      </p:sp>
      <p:sp>
        <p:nvSpPr>
          <p:cNvPr id="5" name="Text Placeholder 4"/>
          <p:cNvSpPr>
            <a:spLocks noGrp="1"/>
          </p:cNvSpPr>
          <p:nvPr>
            <p:ph type="body" sz="quarter" idx="3"/>
          </p:nvPr>
        </p:nvSpPr>
        <p:spPr/>
        <p:txBody>
          <a:bodyPr/>
          <a:lstStyle/>
          <a:p>
            <a:endParaRPr lang="en-ZA"/>
          </a:p>
        </p:txBody>
      </p:sp>
      <p:sp>
        <p:nvSpPr>
          <p:cNvPr id="6" name="Content Placeholder 5"/>
          <p:cNvSpPr>
            <a:spLocks noGrp="1"/>
          </p:cNvSpPr>
          <p:nvPr>
            <p:ph sz="quarter" idx="4"/>
          </p:nvPr>
        </p:nvSpPr>
        <p:spPr>
          <a:xfrm>
            <a:off x="4672584" y="2212848"/>
            <a:ext cx="4041648" cy="3913187"/>
          </a:xfrm>
          <a:prstGeom prst="rect">
            <a:avLst/>
          </a:prstGeom>
        </p:spPr>
        <p:txBody>
          <a:bodyPr/>
          <a:lstStyle/>
          <a:p>
            <a:endParaRPr lang="en-ZA" dirty="0"/>
          </a:p>
        </p:txBody>
      </p:sp>
      <p:sp>
        <p:nvSpPr>
          <p:cNvPr id="7" name="Date Placeholder 6"/>
          <p:cNvSpPr>
            <a:spLocks noGrp="1"/>
          </p:cNvSpPr>
          <p:nvPr>
            <p:ph type="dt" sz="half" idx="10"/>
          </p:nvPr>
        </p:nvSpPr>
        <p:spPr/>
        <p:txBody>
          <a:bodyPr/>
          <a:lstStyle/>
          <a:p>
            <a:fld id="{63E8CBCA-9C88-4ACE-AB7A-B93532043D5D}" type="datetime1">
              <a:rPr lang="en-ZA" smtClean="0"/>
              <a:t>2016-12-06</a:t>
            </a:fld>
            <a:endParaRPr lang="en-ZA"/>
          </a:p>
        </p:txBody>
      </p:sp>
      <p:sp>
        <p:nvSpPr>
          <p:cNvPr id="8" name="Footer Placeholder 7"/>
          <p:cNvSpPr>
            <a:spLocks noGrp="1"/>
          </p:cNvSpPr>
          <p:nvPr>
            <p:ph type="ftr" sz="quarter" idx="11"/>
          </p:nvPr>
        </p:nvSpPr>
        <p:spPr/>
        <p:txBody>
          <a:bodyPr/>
          <a:lstStyle/>
          <a:p>
            <a:r>
              <a:rPr lang="en-ZA" smtClean="0"/>
              <a:t>UCT OA Symposium</a:t>
            </a:r>
            <a:endParaRPr lang="en-ZA"/>
          </a:p>
        </p:txBody>
      </p:sp>
      <p:sp>
        <p:nvSpPr>
          <p:cNvPr id="9" name="Slide Number Placeholder 8"/>
          <p:cNvSpPr>
            <a:spLocks noGrp="1"/>
          </p:cNvSpPr>
          <p:nvPr>
            <p:ph type="sldNum" sz="quarter" idx="12"/>
          </p:nvPr>
        </p:nvSpPr>
        <p:spPr/>
        <p:txBody>
          <a:bodyPr/>
          <a:lstStyle/>
          <a:p>
            <a:fld id="{16CD174E-8CB4-4A1F-8537-10D091F0A90B}" type="slidenum">
              <a:rPr lang="en-ZA" smtClean="0"/>
              <a:t>25</a:t>
            </a:fld>
            <a:endParaRPr lang="en-ZA"/>
          </a:p>
        </p:txBody>
      </p:sp>
      <p:pic>
        <p:nvPicPr>
          <p:cNvPr id="2560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2924944"/>
            <a:ext cx="2950795" cy="162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1466503"/>
            <a:ext cx="3046813"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4564732"/>
            <a:ext cx="2800919" cy="1784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44927" y="181533"/>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092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654" y="0"/>
            <a:ext cx="8229600" cy="1340768"/>
          </a:xfrm>
        </p:spPr>
        <p:txBody>
          <a:bodyPr>
            <a:normAutofit/>
          </a:bodyPr>
          <a:lstStyle/>
          <a:p>
            <a:r>
              <a:rPr lang="en-ZA" sz="4800" b="1" dirty="0" smtClean="0"/>
              <a:t>Systems integration</a:t>
            </a:r>
            <a:endParaRPr lang="en-ZA" sz="4800" b="1" dirty="0"/>
          </a:p>
        </p:txBody>
      </p:sp>
      <p:sp>
        <p:nvSpPr>
          <p:cNvPr id="3" name="Content Placeholder 2"/>
          <p:cNvSpPr>
            <a:spLocks noGrp="1"/>
          </p:cNvSpPr>
          <p:nvPr>
            <p:ph sz="half" idx="1"/>
          </p:nvPr>
        </p:nvSpPr>
        <p:spPr>
          <a:xfrm>
            <a:off x="383879" y="1753833"/>
            <a:ext cx="4038600" cy="4525963"/>
          </a:xfrm>
        </p:spPr>
        <p:txBody>
          <a:bodyPr>
            <a:normAutofit/>
          </a:bodyPr>
          <a:lstStyle/>
          <a:p>
            <a:pPr marL="0" indent="0">
              <a:buNone/>
            </a:pPr>
            <a:r>
              <a:rPr lang="en-ZA" dirty="0" smtClean="0">
                <a:solidFill>
                  <a:schemeClr val="tx1"/>
                </a:solidFill>
              </a:rPr>
              <a:t>Systems identified for integration:- </a:t>
            </a:r>
          </a:p>
          <a:p>
            <a:pPr marL="0" indent="0">
              <a:buNone/>
            </a:pPr>
            <a:r>
              <a:rPr lang="en-ZA" dirty="0" smtClean="0">
                <a:solidFill>
                  <a:schemeClr val="tx1"/>
                </a:solidFill>
              </a:rPr>
              <a:t>HDC Digital      CPUT eTD</a:t>
            </a:r>
          </a:p>
          <a:p>
            <a:pPr marL="0" indent="0">
              <a:buNone/>
            </a:pPr>
            <a:r>
              <a:rPr lang="en-ZA" dirty="0" smtClean="0">
                <a:solidFill>
                  <a:schemeClr val="tx1"/>
                </a:solidFill>
              </a:rPr>
              <a:t>      SA_ETD        NDLTD</a:t>
            </a:r>
          </a:p>
          <a:p>
            <a:pPr marL="0" indent="0" algn="r">
              <a:buNone/>
            </a:pPr>
            <a:r>
              <a:rPr lang="en-ZA" dirty="0" smtClean="0"/>
              <a:t>  </a:t>
            </a:r>
            <a:endParaRPr lang="en-ZA" dirty="0"/>
          </a:p>
        </p:txBody>
      </p:sp>
      <p:sp>
        <p:nvSpPr>
          <p:cNvPr id="4" name="Content Placeholder 3"/>
          <p:cNvSpPr>
            <a:spLocks noGrp="1"/>
          </p:cNvSpPr>
          <p:nvPr>
            <p:ph sz="half" idx="2"/>
          </p:nvPr>
        </p:nvSpPr>
        <p:spPr>
          <a:xfrm>
            <a:off x="4932040" y="1986014"/>
            <a:ext cx="4038600" cy="4525963"/>
          </a:xfrm>
          <a:prstGeom prst="rect">
            <a:avLst/>
          </a:prstGeom>
        </p:spPr>
        <p:txBody>
          <a:bodyPr>
            <a:normAutofit/>
          </a:bodyPr>
          <a:lstStyle/>
          <a:p>
            <a:r>
              <a:rPr lang="en-ZA" sz="1800" dirty="0" smtClean="0">
                <a:solidFill>
                  <a:srgbClr val="FF0000"/>
                </a:solidFill>
              </a:rPr>
              <a:t>Cost saving benefits for Postgraduates</a:t>
            </a:r>
          </a:p>
          <a:p>
            <a:endParaRPr lang="en-ZA" sz="1800" dirty="0">
              <a:solidFill>
                <a:srgbClr val="FF0000"/>
              </a:solidFill>
            </a:endParaRPr>
          </a:p>
          <a:p>
            <a:r>
              <a:rPr lang="en-ZA" sz="1800" dirty="0" smtClean="0">
                <a:solidFill>
                  <a:srgbClr val="FF0000"/>
                </a:solidFill>
              </a:rPr>
              <a:t>Reduction of administrative burden</a:t>
            </a:r>
          </a:p>
          <a:p>
            <a:endParaRPr lang="en-ZA" sz="1800" dirty="0">
              <a:solidFill>
                <a:srgbClr val="FF0000"/>
              </a:solidFill>
            </a:endParaRPr>
          </a:p>
          <a:p>
            <a:r>
              <a:rPr lang="en-ZA" sz="1800" dirty="0" smtClean="0">
                <a:solidFill>
                  <a:srgbClr val="FF0000"/>
                </a:solidFill>
              </a:rPr>
              <a:t>Process effectiveness and efficiency</a:t>
            </a:r>
          </a:p>
          <a:p>
            <a:endParaRPr lang="en-ZA" sz="1800" dirty="0">
              <a:solidFill>
                <a:srgbClr val="FF0000"/>
              </a:solidFill>
            </a:endParaRPr>
          </a:p>
          <a:p>
            <a:r>
              <a:rPr lang="en-ZA" sz="1800" dirty="0" smtClean="0">
                <a:solidFill>
                  <a:srgbClr val="FF0000"/>
                </a:solidFill>
              </a:rPr>
              <a:t>Compliance with NRF requirements</a:t>
            </a:r>
          </a:p>
          <a:p>
            <a:endParaRPr lang="en-ZA" sz="1800" dirty="0">
              <a:solidFill>
                <a:srgbClr val="FF0000"/>
              </a:solidFill>
            </a:endParaRPr>
          </a:p>
          <a:p>
            <a:r>
              <a:rPr lang="en-ZA" sz="1800" dirty="0" smtClean="0">
                <a:solidFill>
                  <a:srgbClr val="FF0000"/>
                </a:solidFill>
              </a:rPr>
              <a:t>Compliance with CPUT RDM</a:t>
            </a:r>
            <a:r>
              <a:rPr lang="en-ZA" sz="1800" dirty="0">
                <a:solidFill>
                  <a:srgbClr val="FF0000"/>
                </a:solidFill>
              </a:rPr>
              <a:t> </a:t>
            </a:r>
            <a:r>
              <a:rPr lang="en-ZA" sz="1800" dirty="0" smtClean="0">
                <a:solidFill>
                  <a:srgbClr val="FF0000"/>
                </a:solidFill>
              </a:rPr>
              <a:t>and  OA</a:t>
            </a:r>
          </a:p>
          <a:p>
            <a:endParaRPr lang="en-ZA" sz="1800" dirty="0">
              <a:solidFill>
                <a:srgbClr val="FF0000"/>
              </a:solidFill>
            </a:endParaRPr>
          </a:p>
          <a:p>
            <a:r>
              <a:rPr lang="en-ZA" sz="1800" dirty="0" smtClean="0">
                <a:solidFill>
                  <a:srgbClr val="FF0000"/>
                </a:solidFill>
              </a:rPr>
              <a:t>Responsible conduct in research</a:t>
            </a:r>
          </a:p>
          <a:p>
            <a:pPr marL="0" indent="0">
              <a:buNone/>
            </a:pPr>
            <a:endParaRPr lang="en-ZA" sz="1800" dirty="0" smtClean="0">
              <a:solidFill>
                <a:srgbClr val="FF0000"/>
              </a:solidFill>
            </a:endParaRPr>
          </a:p>
          <a:p>
            <a:endParaRPr lang="en-ZA" sz="1400" dirty="0">
              <a:solidFill>
                <a:srgbClr val="FF0000"/>
              </a:solidFill>
            </a:endParaRPr>
          </a:p>
          <a:p>
            <a:endParaRPr lang="en-ZA" sz="1400" dirty="0" smtClean="0">
              <a:solidFill>
                <a:srgbClr val="FF0000"/>
              </a:solidFill>
            </a:endParaRPr>
          </a:p>
          <a:p>
            <a:endParaRPr lang="en-ZA" sz="1400" dirty="0">
              <a:solidFill>
                <a:srgbClr val="FF0000"/>
              </a:solidFill>
            </a:endParaRPr>
          </a:p>
          <a:p>
            <a:endParaRPr lang="en-ZA" sz="1400" dirty="0" smtClean="0">
              <a:solidFill>
                <a:srgbClr val="FF0000"/>
              </a:solidFill>
            </a:endParaRPr>
          </a:p>
          <a:p>
            <a:endParaRPr lang="en-ZA" sz="1400" dirty="0">
              <a:solidFill>
                <a:srgbClr val="FF0000"/>
              </a:solidFill>
            </a:endParaRPr>
          </a:p>
          <a:p>
            <a:endParaRPr lang="en-ZA" sz="1400" dirty="0" smtClean="0">
              <a:solidFill>
                <a:srgbClr val="FF0000"/>
              </a:solidFill>
            </a:endParaRPr>
          </a:p>
          <a:p>
            <a:endParaRPr lang="en-ZA" sz="1400" dirty="0">
              <a:solidFill>
                <a:srgbClr val="FF0000"/>
              </a:solidFill>
            </a:endParaRPr>
          </a:p>
          <a:p>
            <a:endParaRPr lang="en-ZA" sz="1400" dirty="0" smtClean="0">
              <a:solidFill>
                <a:srgbClr val="FF0000"/>
              </a:solidFill>
            </a:endParaRPr>
          </a:p>
          <a:p>
            <a:pPr marL="0" indent="0" algn="r">
              <a:buNone/>
            </a:pPr>
            <a:endParaRPr lang="en-ZA" sz="1400" dirty="0" smtClean="0">
              <a:solidFill>
                <a:srgbClr val="FF0000"/>
              </a:solidFill>
            </a:endParaRPr>
          </a:p>
          <a:p>
            <a:pPr marL="0" indent="0" algn="r">
              <a:buNone/>
            </a:pPr>
            <a:endParaRPr lang="en-ZA" sz="1400" dirty="0">
              <a:solidFill>
                <a:srgbClr val="FF0000"/>
              </a:solidFill>
            </a:endParaRPr>
          </a:p>
        </p:txBody>
      </p:sp>
      <p:sp>
        <p:nvSpPr>
          <p:cNvPr id="6" name="Date Placeholder 5"/>
          <p:cNvSpPr>
            <a:spLocks noGrp="1"/>
          </p:cNvSpPr>
          <p:nvPr>
            <p:ph type="dt" sz="half" idx="10"/>
          </p:nvPr>
        </p:nvSpPr>
        <p:spPr/>
        <p:txBody>
          <a:bodyPr/>
          <a:lstStyle/>
          <a:p>
            <a:fld id="{07DF086B-3415-46F1-9397-7D73A0FA39B2}" type="datetime1">
              <a:rPr lang="en-ZA" smtClean="0"/>
              <a:t>2016-12-06</a:t>
            </a:fld>
            <a:endParaRPr lang="en-ZA"/>
          </a:p>
        </p:txBody>
      </p:sp>
      <p:sp>
        <p:nvSpPr>
          <p:cNvPr id="7" name="Footer Placeholder 6"/>
          <p:cNvSpPr>
            <a:spLocks noGrp="1"/>
          </p:cNvSpPr>
          <p:nvPr>
            <p:ph type="ftr" sz="quarter" idx="11"/>
          </p:nvPr>
        </p:nvSpPr>
        <p:spPr/>
        <p:txBody>
          <a:bodyPr/>
          <a:lstStyle/>
          <a:p>
            <a:r>
              <a:rPr lang="en-ZA" smtClean="0"/>
              <a:t>UCT OA Symposium</a:t>
            </a:r>
            <a:endParaRPr lang="en-ZA"/>
          </a:p>
        </p:txBody>
      </p:sp>
      <p:sp>
        <p:nvSpPr>
          <p:cNvPr id="8" name="Slide Number Placeholder 7"/>
          <p:cNvSpPr>
            <a:spLocks noGrp="1"/>
          </p:cNvSpPr>
          <p:nvPr>
            <p:ph type="sldNum" sz="quarter" idx="12"/>
          </p:nvPr>
        </p:nvSpPr>
        <p:spPr/>
        <p:txBody>
          <a:bodyPr/>
          <a:lstStyle/>
          <a:p>
            <a:fld id="{16CD174E-8CB4-4A1F-8537-10D091F0A90B}" type="slidenum">
              <a:rPr lang="en-ZA" smtClean="0"/>
              <a:t>26</a:t>
            </a:fld>
            <a:endParaRPr lang="en-ZA"/>
          </a:p>
        </p:txBody>
      </p:sp>
      <p:sp>
        <p:nvSpPr>
          <p:cNvPr id="5" name="Right Arrow 4"/>
          <p:cNvSpPr/>
          <p:nvPr/>
        </p:nvSpPr>
        <p:spPr>
          <a:xfrm>
            <a:off x="2215014" y="3143754"/>
            <a:ext cx="432048" cy="216024"/>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235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4988626"/>
            <a:ext cx="3132056" cy="475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7097" y="5139698"/>
            <a:ext cx="972643"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270" y="5680814"/>
            <a:ext cx="3384376" cy="213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72313" y="3841225"/>
            <a:ext cx="1988393" cy="121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528" y="3729929"/>
            <a:ext cx="1583902" cy="1323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ight Arrow 14"/>
          <p:cNvSpPr/>
          <p:nvPr/>
        </p:nvSpPr>
        <p:spPr>
          <a:xfrm>
            <a:off x="526654" y="3143754"/>
            <a:ext cx="432048" cy="216024"/>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6" name="Right Arrow 15"/>
          <p:cNvSpPr/>
          <p:nvPr/>
        </p:nvSpPr>
        <p:spPr>
          <a:xfrm>
            <a:off x="2215014" y="2672916"/>
            <a:ext cx="432048" cy="216024"/>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48724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anim calcmode="lin" valueType="num">
                                      <p:cBhvr additive="base">
                                        <p:cTn id="3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5536" y="2564904"/>
            <a:ext cx="8229600" cy="1143000"/>
          </a:xfrm>
        </p:spPr>
        <p:txBody>
          <a:bodyPr/>
          <a:lstStyle/>
          <a:p>
            <a:r>
              <a:rPr lang="en-ZA" b="1" dirty="0" smtClean="0"/>
              <a:t>THE FUTURE!</a:t>
            </a:r>
            <a:endParaRPr lang="en-ZA" b="1" dirty="0"/>
          </a:p>
        </p:txBody>
      </p:sp>
      <p:sp>
        <p:nvSpPr>
          <p:cNvPr id="2" name="Date Placeholder 1"/>
          <p:cNvSpPr>
            <a:spLocks noGrp="1"/>
          </p:cNvSpPr>
          <p:nvPr>
            <p:ph type="dt" sz="half" idx="10"/>
          </p:nvPr>
        </p:nvSpPr>
        <p:spPr/>
        <p:txBody>
          <a:bodyPr/>
          <a:lstStyle/>
          <a:p>
            <a:fld id="{C87D7EA8-641F-4F77-A9BF-6F803BE0E600}"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4" name="Slide Number Placeholder 3"/>
          <p:cNvSpPr>
            <a:spLocks noGrp="1"/>
          </p:cNvSpPr>
          <p:nvPr>
            <p:ph type="sldNum" sz="quarter" idx="12"/>
          </p:nvPr>
        </p:nvSpPr>
        <p:spPr/>
        <p:txBody>
          <a:bodyPr/>
          <a:lstStyle/>
          <a:p>
            <a:fld id="{16CD174E-8CB4-4A1F-8537-10D091F0A90B}" type="slidenum">
              <a:rPr lang="en-ZA" smtClean="0"/>
              <a:t>27</a:t>
            </a:fld>
            <a:endParaRPr lang="en-ZA"/>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010" y="311900"/>
            <a:ext cx="2394448" cy="740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01606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704856" cy="1080120"/>
          </a:xfrm>
        </p:spPr>
        <p:txBody>
          <a:bodyPr>
            <a:normAutofit fontScale="90000"/>
          </a:bodyPr>
          <a:lstStyle/>
          <a:p>
            <a:r>
              <a:rPr lang="en-ZA" sz="4400" b="1" dirty="0" smtClean="0"/>
              <a:t>Future - Continuous Improvement</a:t>
            </a:r>
            <a:endParaRPr lang="en-ZA" sz="4400" b="1" dirty="0"/>
          </a:p>
        </p:txBody>
      </p:sp>
      <p:sp>
        <p:nvSpPr>
          <p:cNvPr id="3" name="Content Placeholder 2"/>
          <p:cNvSpPr>
            <a:spLocks noGrp="1"/>
          </p:cNvSpPr>
          <p:nvPr>
            <p:ph sz="half" idx="1"/>
          </p:nvPr>
        </p:nvSpPr>
        <p:spPr>
          <a:xfrm>
            <a:off x="323528" y="1606202"/>
            <a:ext cx="4038600" cy="4775126"/>
          </a:xfrm>
        </p:spPr>
        <p:txBody>
          <a:bodyPr>
            <a:normAutofit fontScale="70000" lnSpcReduction="20000"/>
          </a:bodyPr>
          <a:lstStyle/>
          <a:p>
            <a:r>
              <a:rPr lang="en-ZA" dirty="0" smtClean="0">
                <a:solidFill>
                  <a:schemeClr val="tx1"/>
                </a:solidFill>
              </a:rPr>
              <a:t>Discuss and agree on  performance indicators and measurements for the HDC process</a:t>
            </a:r>
          </a:p>
          <a:p>
            <a:endParaRPr lang="en-ZA" dirty="0">
              <a:solidFill>
                <a:schemeClr val="tx1"/>
              </a:solidFill>
            </a:endParaRPr>
          </a:p>
          <a:p>
            <a:r>
              <a:rPr lang="en-ZA" dirty="0" smtClean="0">
                <a:solidFill>
                  <a:schemeClr val="tx1"/>
                </a:solidFill>
              </a:rPr>
              <a:t>Filter into PMC’s</a:t>
            </a:r>
          </a:p>
          <a:p>
            <a:endParaRPr lang="en-ZA" dirty="0">
              <a:solidFill>
                <a:schemeClr val="tx1"/>
              </a:solidFill>
            </a:endParaRPr>
          </a:p>
          <a:p>
            <a:r>
              <a:rPr lang="en-ZA" dirty="0" smtClean="0">
                <a:solidFill>
                  <a:schemeClr val="tx1"/>
                </a:solidFill>
              </a:rPr>
              <a:t>Engage on incentives discussions for RDM – </a:t>
            </a:r>
            <a:r>
              <a:rPr lang="en-ZA" dirty="0" smtClean="0"/>
              <a:t>e.g. </a:t>
            </a:r>
            <a:r>
              <a:rPr lang="en-ZA" dirty="0" smtClean="0">
                <a:solidFill>
                  <a:schemeClr val="tx1"/>
                </a:solidFill>
              </a:rPr>
              <a:t>RDM </a:t>
            </a:r>
            <a:r>
              <a:rPr lang="en-ZA" dirty="0" err="1" smtClean="0">
                <a:solidFill>
                  <a:schemeClr val="tx1"/>
                </a:solidFill>
              </a:rPr>
              <a:t>adhominem</a:t>
            </a:r>
            <a:r>
              <a:rPr lang="en-ZA" dirty="0" smtClean="0">
                <a:solidFill>
                  <a:schemeClr val="tx1"/>
                </a:solidFill>
              </a:rPr>
              <a:t> promotion, support for APC? (endless possibilities)</a:t>
            </a:r>
          </a:p>
          <a:p>
            <a:endParaRPr lang="en-ZA" dirty="0">
              <a:solidFill>
                <a:schemeClr val="tx1"/>
              </a:solidFill>
            </a:endParaRPr>
          </a:p>
          <a:p>
            <a:r>
              <a:rPr lang="en-ZA" dirty="0" smtClean="0">
                <a:solidFill>
                  <a:schemeClr val="tx1"/>
                </a:solidFill>
              </a:rPr>
              <a:t>Keep measuring value and maximize it, monitor level of compliance and report progress</a:t>
            </a:r>
            <a:endParaRPr lang="en-ZA" dirty="0">
              <a:solidFill>
                <a:schemeClr val="tx1"/>
              </a:solidFill>
            </a:endParaRPr>
          </a:p>
        </p:txBody>
      </p:sp>
      <p:sp>
        <p:nvSpPr>
          <p:cNvPr id="4" name="Date Placeholder 3"/>
          <p:cNvSpPr>
            <a:spLocks noGrp="1"/>
          </p:cNvSpPr>
          <p:nvPr>
            <p:ph type="dt" sz="half" idx="10"/>
          </p:nvPr>
        </p:nvSpPr>
        <p:spPr/>
        <p:txBody>
          <a:bodyPr/>
          <a:lstStyle/>
          <a:p>
            <a:fld id="{F0171D1F-808A-4872-BFCF-A5A7B06C498D}"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28</a:t>
            </a:fld>
            <a:endParaRPr lang="en-ZA"/>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2060848"/>
            <a:ext cx="3168352"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260648"/>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91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cap="all" dirty="0" smtClean="0"/>
              <a:t>Future ENGAGEMENTS</a:t>
            </a:r>
            <a:endParaRPr lang="en-ZA" b="1" cap="all" dirty="0"/>
          </a:p>
        </p:txBody>
      </p:sp>
      <p:sp>
        <p:nvSpPr>
          <p:cNvPr id="3" name="Content Placeholder 2"/>
          <p:cNvSpPr>
            <a:spLocks noGrp="1"/>
          </p:cNvSpPr>
          <p:nvPr>
            <p:ph idx="1"/>
          </p:nvPr>
        </p:nvSpPr>
        <p:spPr/>
        <p:txBody>
          <a:bodyPr>
            <a:normAutofit/>
          </a:bodyPr>
          <a:lstStyle/>
          <a:p>
            <a:r>
              <a:rPr lang="en-ZA" sz="2800" dirty="0" smtClean="0"/>
              <a:t>Western Cape Tier2 Data Intensive Research Facility</a:t>
            </a:r>
            <a:endParaRPr lang="en-ZA" sz="2800" dirty="0"/>
          </a:p>
          <a:p>
            <a:pPr lvl="1"/>
            <a:r>
              <a:rPr lang="en-ZA" sz="2400" dirty="0" smtClean="0"/>
              <a:t>DST (Department of Science &amp; Technology) funded </a:t>
            </a:r>
          </a:p>
          <a:p>
            <a:pPr marL="914400" lvl="2" indent="0">
              <a:buNone/>
            </a:pPr>
            <a:r>
              <a:rPr lang="en-ZA" dirty="0" smtClean="0"/>
              <a:t>- Led by UCT with UWC, SU, CPUT as partners</a:t>
            </a:r>
          </a:p>
          <a:p>
            <a:pPr lvl="2"/>
            <a:endParaRPr lang="en-ZA" sz="2000" dirty="0"/>
          </a:p>
        </p:txBody>
      </p:sp>
      <p:sp>
        <p:nvSpPr>
          <p:cNvPr id="5" name="Date Placeholder 4"/>
          <p:cNvSpPr>
            <a:spLocks noGrp="1"/>
          </p:cNvSpPr>
          <p:nvPr>
            <p:ph type="dt" sz="half" idx="10"/>
          </p:nvPr>
        </p:nvSpPr>
        <p:spPr/>
        <p:txBody>
          <a:bodyPr/>
          <a:lstStyle/>
          <a:p>
            <a:fld id="{51020B76-203E-4668-85FA-B2F213D457D2}" type="datetime1">
              <a:rPr lang="en-ZA" smtClean="0"/>
              <a:t>2016-12-06</a:t>
            </a:fld>
            <a:endParaRPr lang="en-ZA"/>
          </a:p>
        </p:txBody>
      </p:sp>
      <p:sp>
        <p:nvSpPr>
          <p:cNvPr id="4" name="Footer Placeholder 3"/>
          <p:cNvSpPr>
            <a:spLocks noGrp="1"/>
          </p:cNvSpPr>
          <p:nvPr>
            <p:ph type="ftr" sz="quarter" idx="11"/>
          </p:nvPr>
        </p:nvSpPr>
        <p:spPr/>
        <p:txBody>
          <a:bodyPr/>
          <a:lstStyle/>
          <a:p>
            <a:r>
              <a:rPr lang="en-ZA" smtClean="0"/>
              <a:t>UCT OA Symposium</a:t>
            </a:r>
            <a:endParaRPr lang="en-ZA"/>
          </a:p>
        </p:txBody>
      </p:sp>
      <p:sp>
        <p:nvSpPr>
          <p:cNvPr id="7" name="Slide Number Placeholder 6"/>
          <p:cNvSpPr>
            <a:spLocks noGrp="1"/>
          </p:cNvSpPr>
          <p:nvPr>
            <p:ph type="sldNum" sz="quarter" idx="12"/>
          </p:nvPr>
        </p:nvSpPr>
        <p:spPr/>
        <p:txBody>
          <a:bodyPr/>
          <a:lstStyle/>
          <a:p>
            <a:fld id="{16CD174E-8CB4-4A1F-8537-10D091F0A90B}" type="slidenum">
              <a:rPr lang="en-ZA" smtClean="0"/>
              <a:t>29</a:t>
            </a:fld>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573014"/>
            <a:ext cx="4608512" cy="189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6165304"/>
            <a:ext cx="26765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52320" y="249772"/>
            <a:ext cx="1314145" cy="44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9582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628800"/>
            <a:ext cx="8229600" cy="2823592"/>
          </a:xfrm>
        </p:spPr>
        <p:txBody>
          <a:bodyPr>
            <a:normAutofit/>
          </a:bodyPr>
          <a:lstStyle/>
          <a:p>
            <a:pPr algn="ctr"/>
            <a:r>
              <a:rPr lang="en-ZA" b="1" dirty="0" smtClean="0"/>
              <a:t>CPUT </a:t>
            </a:r>
            <a:r>
              <a:rPr lang="en-ZA" b="1" dirty="0" err="1" smtClean="0"/>
              <a:t>eRESEARCH</a:t>
            </a:r>
            <a:r>
              <a:rPr lang="en-ZA" b="1" dirty="0" smtClean="0"/>
              <a:t> STRATEGIC PARTNERSHIP </a:t>
            </a:r>
            <a:endParaRPr lang="en-US" b="1" dirty="0"/>
          </a:p>
        </p:txBody>
      </p:sp>
      <p:sp>
        <p:nvSpPr>
          <p:cNvPr id="2" name="Date Placeholder 1"/>
          <p:cNvSpPr>
            <a:spLocks noGrp="1"/>
          </p:cNvSpPr>
          <p:nvPr>
            <p:ph type="dt" sz="half" idx="10"/>
          </p:nvPr>
        </p:nvSpPr>
        <p:spPr/>
        <p:txBody>
          <a:bodyPr/>
          <a:lstStyle/>
          <a:p>
            <a:fld id="{BE550CCC-3694-4264-9A52-D036A500D965}"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5" name="Slide Number Placeholder 4"/>
          <p:cNvSpPr>
            <a:spLocks noGrp="1"/>
          </p:cNvSpPr>
          <p:nvPr>
            <p:ph type="sldNum" sz="quarter" idx="12"/>
          </p:nvPr>
        </p:nvSpPr>
        <p:spPr/>
        <p:txBody>
          <a:bodyPr/>
          <a:lstStyle/>
          <a:p>
            <a:fld id="{16CD174E-8CB4-4A1F-8537-10D091F0A90B}" type="slidenum">
              <a:rPr lang="en-ZA" smtClean="0"/>
              <a:t>3</a:t>
            </a:fld>
            <a:endParaRPr lang="en-Z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76672"/>
            <a:ext cx="1189037"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324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CONCLUSION</a:t>
            </a:r>
            <a:endParaRPr lang="en-ZA" b="1" dirty="0"/>
          </a:p>
        </p:txBody>
      </p:sp>
      <p:sp>
        <p:nvSpPr>
          <p:cNvPr id="3" name="Content Placeholder 2"/>
          <p:cNvSpPr>
            <a:spLocks noGrp="1"/>
          </p:cNvSpPr>
          <p:nvPr>
            <p:ph sz="half" idx="1"/>
          </p:nvPr>
        </p:nvSpPr>
        <p:spPr/>
        <p:txBody>
          <a:bodyPr/>
          <a:lstStyle/>
          <a:p>
            <a:r>
              <a:rPr lang="en-ZA" dirty="0"/>
              <a:t>There is no one size fit all solution for </a:t>
            </a:r>
            <a:r>
              <a:rPr lang="en-ZA" dirty="0" smtClean="0"/>
              <a:t>RDM -complex problem</a:t>
            </a:r>
          </a:p>
          <a:p>
            <a:pPr marL="0" indent="0">
              <a:buNone/>
            </a:pPr>
            <a:endParaRPr lang="en-ZA" dirty="0" smtClean="0"/>
          </a:p>
          <a:p>
            <a:r>
              <a:rPr lang="en-ZA" dirty="0"/>
              <a:t>Explore multiple approaches  </a:t>
            </a:r>
            <a:r>
              <a:rPr lang="en-ZA" dirty="0" smtClean="0"/>
              <a:t>that </a:t>
            </a:r>
            <a:r>
              <a:rPr lang="en-ZA" dirty="0"/>
              <a:t>offer some interesting precepts for solving wicked problems</a:t>
            </a:r>
          </a:p>
          <a:p>
            <a:pPr marL="0" indent="0">
              <a:buNone/>
            </a:pPr>
            <a:endParaRPr lang="en-ZA" dirty="0"/>
          </a:p>
          <a:p>
            <a:endParaRPr lang="en-ZA" dirty="0"/>
          </a:p>
          <a:p>
            <a:endParaRPr lang="en-ZA" dirty="0"/>
          </a:p>
        </p:txBody>
      </p:sp>
      <p:sp>
        <p:nvSpPr>
          <p:cNvPr id="4" name="Date Placeholder 3"/>
          <p:cNvSpPr>
            <a:spLocks noGrp="1"/>
          </p:cNvSpPr>
          <p:nvPr>
            <p:ph type="dt" sz="half" idx="10"/>
          </p:nvPr>
        </p:nvSpPr>
        <p:spPr/>
        <p:txBody>
          <a:bodyPr/>
          <a:lstStyle/>
          <a:p>
            <a:fld id="{F89187DE-9C41-4AB6-BE1F-DFA534200B12}" type="datetime1">
              <a:rPr lang="en-ZA" smtClean="0"/>
              <a:t>2016-12-06</a:t>
            </a:fld>
            <a:endParaRPr lang="en-ZA"/>
          </a:p>
        </p:txBody>
      </p:sp>
      <p:sp>
        <p:nvSpPr>
          <p:cNvPr id="5" name="Footer Placeholder 4"/>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30</a:t>
            </a:fld>
            <a:endParaRPr lang="en-ZA"/>
          </a:p>
        </p:txBody>
      </p:sp>
      <p:pic>
        <p:nvPicPr>
          <p:cNvPr id="8"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4008" y="1556792"/>
            <a:ext cx="40386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39535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CONCLUSION</a:t>
            </a:r>
            <a:endParaRPr lang="en-ZA" b="1" dirty="0"/>
          </a:p>
        </p:txBody>
      </p:sp>
      <p:sp>
        <p:nvSpPr>
          <p:cNvPr id="3" name="Date Placeholder 2"/>
          <p:cNvSpPr>
            <a:spLocks noGrp="1"/>
          </p:cNvSpPr>
          <p:nvPr>
            <p:ph type="dt" sz="half" idx="10"/>
          </p:nvPr>
        </p:nvSpPr>
        <p:spPr/>
        <p:txBody>
          <a:bodyPr/>
          <a:lstStyle/>
          <a:p>
            <a:fld id="{CA3B8E31-295C-4FB6-B236-D142FC93212E}" type="datetime1">
              <a:rPr lang="en-ZA" smtClean="0"/>
              <a:t>2016-12-06</a:t>
            </a:fld>
            <a:endParaRPr lang="en-ZA"/>
          </a:p>
        </p:txBody>
      </p:sp>
      <p:sp>
        <p:nvSpPr>
          <p:cNvPr id="4" name="Footer Placeholder 3"/>
          <p:cNvSpPr>
            <a:spLocks noGrp="1"/>
          </p:cNvSpPr>
          <p:nvPr>
            <p:ph type="ftr" sz="quarter" idx="11"/>
          </p:nvPr>
        </p:nvSpPr>
        <p:spPr/>
        <p:txBody>
          <a:bodyPr/>
          <a:lstStyle/>
          <a:p>
            <a:r>
              <a:rPr lang="en-ZA" smtClean="0"/>
              <a:t>UCT OA Symposium</a:t>
            </a:r>
            <a:endParaRPr lang="en-ZA"/>
          </a:p>
        </p:txBody>
      </p:sp>
      <p:sp>
        <p:nvSpPr>
          <p:cNvPr id="6" name="Slide Number Placeholder 5"/>
          <p:cNvSpPr>
            <a:spLocks noGrp="1"/>
          </p:cNvSpPr>
          <p:nvPr>
            <p:ph type="sldNum" sz="quarter" idx="12"/>
          </p:nvPr>
        </p:nvSpPr>
        <p:spPr/>
        <p:txBody>
          <a:bodyPr/>
          <a:lstStyle/>
          <a:p>
            <a:fld id="{16CD174E-8CB4-4A1F-8537-10D091F0A90B}" type="slidenum">
              <a:rPr lang="en-ZA" smtClean="0"/>
              <a:t>31</a:t>
            </a:fld>
            <a:endParaRPr lang="en-ZA"/>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249772"/>
            <a:ext cx="2034225" cy="58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p:txBody>
          <a:bodyPr>
            <a:normAutofit fontScale="77500" lnSpcReduction="20000"/>
          </a:bodyPr>
          <a:lstStyle/>
          <a:p>
            <a:r>
              <a:rPr lang="en-ZA" b="1" dirty="0"/>
              <a:t>Wicked problem </a:t>
            </a:r>
            <a:r>
              <a:rPr lang="en-ZA" dirty="0"/>
              <a:t>– </a:t>
            </a:r>
            <a:r>
              <a:rPr lang="en-ZA" dirty="0" err="1"/>
              <a:t>Rittel</a:t>
            </a:r>
            <a:r>
              <a:rPr lang="en-ZA" dirty="0"/>
              <a:t> and Webber (1973) – IS [Kunz and </a:t>
            </a:r>
            <a:r>
              <a:rPr lang="en-ZA" dirty="0" err="1"/>
              <a:t>Rittel</a:t>
            </a:r>
            <a:r>
              <a:rPr lang="en-ZA" dirty="0"/>
              <a:t> (1972) - </a:t>
            </a:r>
            <a:r>
              <a:rPr lang="en-ZA" dirty="0" err="1"/>
              <a:t>Inf</a:t>
            </a:r>
            <a:r>
              <a:rPr lang="en-ZA" dirty="0"/>
              <a:t> </a:t>
            </a:r>
            <a:r>
              <a:rPr lang="en-ZA" dirty="0" err="1"/>
              <a:t>Sc</a:t>
            </a:r>
            <a:r>
              <a:rPr lang="en-ZA" dirty="0"/>
              <a:t>,; </a:t>
            </a:r>
            <a:r>
              <a:rPr lang="en-ZA" i="1" dirty="0">
                <a:solidFill>
                  <a:srgbClr val="FF0000"/>
                </a:solidFill>
              </a:rPr>
              <a:t>McLeod and Childs (2013) Electronic Records </a:t>
            </a:r>
            <a:r>
              <a:rPr lang="en-ZA" i="1" dirty="0" err="1">
                <a:solidFill>
                  <a:srgbClr val="FF0000"/>
                </a:solidFill>
              </a:rPr>
              <a:t>Mngt</a:t>
            </a:r>
            <a:r>
              <a:rPr lang="en-ZA" i="1" dirty="0">
                <a:solidFill>
                  <a:srgbClr val="FF0000"/>
                </a:solidFill>
              </a:rPr>
              <a:t>; Childs and McLeod, 2013 on RDM; Cox, </a:t>
            </a:r>
            <a:r>
              <a:rPr lang="en-ZA" i="1" dirty="0" err="1">
                <a:solidFill>
                  <a:srgbClr val="FF0000"/>
                </a:solidFill>
              </a:rPr>
              <a:t>Pinfield</a:t>
            </a:r>
            <a:r>
              <a:rPr lang="en-ZA" i="1" dirty="0">
                <a:solidFill>
                  <a:srgbClr val="FF0000"/>
                </a:solidFill>
              </a:rPr>
              <a:t> and Smith (2014) – RDM; </a:t>
            </a:r>
            <a:r>
              <a:rPr lang="en-ZA" i="1" dirty="0" err="1">
                <a:solidFill>
                  <a:srgbClr val="FF0000"/>
                </a:solidFill>
              </a:rPr>
              <a:t>Awre</a:t>
            </a:r>
            <a:r>
              <a:rPr lang="en-ZA" i="1" dirty="0">
                <a:solidFill>
                  <a:srgbClr val="FF0000"/>
                </a:solidFill>
              </a:rPr>
              <a:t>, et al (2015) - RDM</a:t>
            </a:r>
            <a:r>
              <a:rPr lang="en-ZA" i="1" dirty="0" smtClean="0">
                <a:solidFill>
                  <a:srgbClr val="FF0000"/>
                </a:solidFill>
              </a:rPr>
              <a:t>]</a:t>
            </a:r>
          </a:p>
          <a:p>
            <a:pPr marL="0" indent="0">
              <a:buNone/>
            </a:pPr>
            <a:endParaRPr lang="en-ZA" dirty="0"/>
          </a:p>
          <a:p>
            <a:r>
              <a:rPr lang="en-ZA" b="1" dirty="0"/>
              <a:t>Design thinking </a:t>
            </a:r>
            <a:r>
              <a:rPr lang="en-ZA" dirty="0" smtClean="0"/>
              <a:t>– Tim Brown</a:t>
            </a:r>
            <a:r>
              <a:rPr lang="en-ZA" dirty="0"/>
              <a:t>, 2008; Dunne and Martin, 2008 – </a:t>
            </a:r>
            <a:r>
              <a:rPr lang="en-ZA" i="1" dirty="0">
                <a:solidFill>
                  <a:srgbClr val="FF0000"/>
                </a:solidFill>
              </a:rPr>
              <a:t>[Bell</a:t>
            </a:r>
            <a:r>
              <a:rPr lang="en-ZA" i="1" dirty="0" smtClean="0">
                <a:solidFill>
                  <a:srgbClr val="FF0000"/>
                </a:solidFill>
              </a:rPr>
              <a:t>, S </a:t>
            </a:r>
            <a:r>
              <a:rPr lang="en-ZA" i="1" dirty="0">
                <a:solidFill>
                  <a:srgbClr val="FF0000"/>
                </a:solidFill>
              </a:rPr>
              <a:t>(2007,2008,2010) </a:t>
            </a:r>
            <a:r>
              <a:rPr lang="en-ZA" i="1" dirty="0" smtClean="0">
                <a:solidFill>
                  <a:srgbClr val="FF0000"/>
                </a:solidFill>
              </a:rPr>
              <a:t>– DT &amp; </a:t>
            </a:r>
            <a:r>
              <a:rPr lang="en-ZA" i="1" dirty="0">
                <a:solidFill>
                  <a:srgbClr val="FF0000"/>
                </a:solidFill>
              </a:rPr>
              <a:t>User Exp., </a:t>
            </a:r>
            <a:r>
              <a:rPr lang="en-ZA" i="1" dirty="0" smtClean="0">
                <a:solidFill>
                  <a:srgbClr val="FF0000"/>
                </a:solidFill>
              </a:rPr>
              <a:t>DT </a:t>
            </a:r>
            <a:r>
              <a:rPr lang="en-ZA" i="1" dirty="0">
                <a:solidFill>
                  <a:srgbClr val="FF0000"/>
                </a:solidFill>
              </a:rPr>
              <a:t>and HE; Howard and Davis (2011) – DT and evidence based librarianship</a:t>
            </a:r>
            <a:r>
              <a:rPr lang="en-ZA" i="1" dirty="0" smtClean="0">
                <a:solidFill>
                  <a:srgbClr val="FF0000"/>
                </a:solidFill>
              </a:rPr>
              <a:t>]</a:t>
            </a:r>
          </a:p>
          <a:p>
            <a:pPr marL="0" indent="0">
              <a:buNone/>
            </a:pPr>
            <a:endParaRPr lang="en-ZA" i="1" dirty="0" smtClean="0">
              <a:solidFill>
                <a:srgbClr val="FF0000"/>
              </a:solidFill>
            </a:endParaRPr>
          </a:p>
          <a:p>
            <a:r>
              <a:rPr lang="en-ZA" b="1" dirty="0" smtClean="0"/>
              <a:t>Integrative </a:t>
            </a:r>
            <a:r>
              <a:rPr lang="en-ZA" b="1" dirty="0"/>
              <a:t>thinking – </a:t>
            </a:r>
            <a:r>
              <a:rPr lang="en-ZA" dirty="0"/>
              <a:t>Roger Martin (2008) </a:t>
            </a:r>
            <a:r>
              <a:rPr lang="en-ZA" dirty="0" smtClean="0"/>
              <a:t>- how highly successful business people </a:t>
            </a:r>
            <a:r>
              <a:rPr lang="en-ZA" dirty="0"/>
              <a:t>think</a:t>
            </a:r>
          </a:p>
          <a:p>
            <a:endParaRPr lang="en-ZA" dirty="0"/>
          </a:p>
        </p:txBody>
      </p:sp>
    </p:spTree>
    <p:extLst>
      <p:ext uri="{BB962C8B-B14F-4D97-AF65-F5344CB8AC3E}">
        <p14:creationId xmlns:p14="http://schemas.microsoft.com/office/powerpoint/2010/main" val="25765453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34482"/>
          </a:xfrm>
        </p:spPr>
        <p:txBody>
          <a:bodyPr>
            <a:normAutofit/>
          </a:bodyPr>
          <a:lstStyle/>
          <a:p>
            <a:r>
              <a:rPr lang="en-ZA" b="1" dirty="0" smtClean="0"/>
              <a:t>THANK YOU FOR YOUR ATTENTION!</a:t>
            </a:r>
            <a:endParaRPr lang="en-ZA" b="1" dirty="0"/>
          </a:p>
        </p:txBody>
      </p:sp>
      <p:sp>
        <p:nvSpPr>
          <p:cNvPr id="3" name="Content Placeholder 2"/>
          <p:cNvSpPr>
            <a:spLocks noGrp="1"/>
          </p:cNvSpPr>
          <p:nvPr>
            <p:ph idx="1"/>
          </p:nvPr>
        </p:nvSpPr>
        <p:spPr/>
        <p:txBody>
          <a:bodyPr>
            <a:normAutofit/>
          </a:bodyPr>
          <a:lstStyle/>
          <a:p>
            <a:pPr marL="0" indent="0" algn="ctr">
              <a:buNone/>
            </a:pPr>
            <a:endParaRPr lang="en-ZA" sz="8000" b="1" dirty="0" smtClean="0"/>
          </a:p>
          <a:p>
            <a:pPr marL="0" indent="0" algn="ctr">
              <a:buNone/>
            </a:pPr>
            <a:endParaRPr lang="en-ZA" sz="8000" b="1" dirty="0"/>
          </a:p>
        </p:txBody>
      </p:sp>
      <p:sp>
        <p:nvSpPr>
          <p:cNvPr id="5" name="Date Placeholder 4"/>
          <p:cNvSpPr>
            <a:spLocks noGrp="1"/>
          </p:cNvSpPr>
          <p:nvPr>
            <p:ph type="dt" sz="half" idx="10"/>
          </p:nvPr>
        </p:nvSpPr>
        <p:spPr/>
        <p:txBody>
          <a:bodyPr/>
          <a:lstStyle/>
          <a:p>
            <a:fld id="{AD4B84F7-38A7-463A-818E-C4EB10928C07}" type="datetime1">
              <a:rPr lang="en-ZA" smtClean="0"/>
              <a:t>2016-12-06</a:t>
            </a:fld>
            <a:endParaRPr lang="en-ZA"/>
          </a:p>
        </p:txBody>
      </p:sp>
      <p:sp>
        <p:nvSpPr>
          <p:cNvPr id="7" name="Footer Placeholder 6"/>
          <p:cNvSpPr>
            <a:spLocks noGrp="1"/>
          </p:cNvSpPr>
          <p:nvPr>
            <p:ph type="ftr" sz="quarter" idx="11"/>
          </p:nvPr>
        </p:nvSpPr>
        <p:spPr/>
        <p:txBody>
          <a:bodyPr/>
          <a:lstStyle/>
          <a:p>
            <a:r>
              <a:rPr lang="en-ZA" smtClean="0"/>
              <a:t>UCT OA Symposium</a:t>
            </a:r>
            <a:endParaRPr lang="en-ZA"/>
          </a:p>
        </p:txBody>
      </p:sp>
      <p:sp>
        <p:nvSpPr>
          <p:cNvPr id="8" name="Slide Number Placeholder 7"/>
          <p:cNvSpPr>
            <a:spLocks noGrp="1"/>
          </p:cNvSpPr>
          <p:nvPr>
            <p:ph type="sldNum" sz="quarter" idx="12"/>
          </p:nvPr>
        </p:nvSpPr>
        <p:spPr/>
        <p:txBody>
          <a:bodyPr/>
          <a:lstStyle/>
          <a:p>
            <a:fld id="{16CD174E-8CB4-4A1F-8537-10D091F0A90B}" type="slidenum">
              <a:rPr lang="en-ZA" smtClean="0"/>
              <a:t>32</a:t>
            </a:fld>
            <a:endParaRPr lang="en-ZA"/>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88640"/>
            <a:ext cx="26765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1"/>
          <p:cNvSpPr>
            <a:spLocks noChangeArrowheads="1"/>
          </p:cNvSpPr>
          <p:nvPr/>
        </p:nvSpPr>
        <p:spPr bwMode="auto">
          <a:xfrm>
            <a:off x="362447" y="5927920"/>
            <a:ext cx="858118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5698" tIns="0" rIns="85698"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49CCF"/>
                </a:solidFill>
                <a:effectLst/>
                <a:latin typeface="Source Sans Pro"/>
                <a:cs typeface="Arial" pitchFamily="34" charset="0"/>
                <a:hlinkClick r:id="rId3"/>
              </a:rPr>
              <a:t>  </a:t>
            </a:r>
            <a:r>
              <a:rPr kumimoji="0" lang="en-US" altLang="en-US" sz="1800" b="0" i="0" u="none" strike="noStrike" cap="none" normalizeH="0" baseline="0" dirty="0" smtClean="0">
                <a:ln>
                  <a:noFill/>
                </a:ln>
                <a:solidFill>
                  <a:srgbClr val="464646"/>
                </a:solidFill>
                <a:effectLst/>
                <a:latin typeface="Source Sans Pro"/>
                <a:cs typeface="Arial" pitchFamily="34" charset="0"/>
              </a:rPr>
              <a:t/>
            </a:r>
            <a:br>
              <a:rPr kumimoji="0" lang="en-US" altLang="en-US" sz="1800" b="0" i="0" u="none" strike="noStrike" cap="none" normalizeH="0" baseline="0" dirty="0" smtClean="0">
                <a:ln>
                  <a:noFill/>
                </a:ln>
                <a:solidFill>
                  <a:srgbClr val="464646"/>
                </a:solidFill>
                <a:effectLst/>
                <a:latin typeface="Source Sans Pro"/>
                <a:cs typeface="Arial" pitchFamily="34" charset="0"/>
              </a:rPr>
            </a:br>
            <a:r>
              <a:rPr kumimoji="0" lang="en-US" altLang="en-US" sz="1000" b="0" i="0" u="none" strike="noStrike" cap="none" normalizeH="0" baseline="0" dirty="0" smtClean="0">
                <a:ln>
                  <a:noFill/>
                </a:ln>
                <a:solidFill>
                  <a:srgbClr val="464646"/>
                </a:solidFill>
                <a:effectLst/>
                <a:latin typeface="Source Sans Pro"/>
                <a:cs typeface="Arial" pitchFamily="34" charset="0"/>
              </a:rPr>
              <a:t>Stakeholder collaboration: CPUT libraries making collaboration impactful</a:t>
            </a:r>
            <a:br>
              <a:rPr kumimoji="0" lang="en-US" altLang="en-US" sz="1000" b="0" i="0" u="none" strike="noStrike" cap="none" normalizeH="0" baseline="0" dirty="0" smtClean="0">
                <a:ln>
                  <a:noFill/>
                </a:ln>
                <a:solidFill>
                  <a:srgbClr val="464646"/>
                </a:solidFill>
                <a:effectLst/>
                <a:latin typeface="Source Sans Pro"/>
                <a:cs typeface="Arial" pitchFamily="34" charset="0"/>
              </a:rPr>
            </a:br>
            <a:r>
              <a:rPr kumimoji="0" lang="en-US" altLang="en-US" sz="1000" b="0" i="0" u="none" strike="noStrike" cap="none" normalizeH="0" baseline="0" dirty="0" smtClean="0">
                <a:ln>
                  <a:noFill/>
                </a:ln>
                <a:solidFill>
                  <a:srgbClr val="464646"/>
                </a:solidFill>
                <a:effectLst/>
                <a:latin typeface="Source Sans Pro"/>
                <a:cs typeface="Arial" pitchFamily="34" charset="0"/>
              </a:rPr>
              <a:t> by Zanele Mathe is licensed under a </a:t>
            </a:r>
            <a:r>
              <a:rPr kumimoji="0" lang="en-US" altLang="en-US" sz="1000" b="0" i="0" u="none" strike="noStrike" cap="none" normalizeH="0" baseline="0" dirty="0" smtClean="0">
                <a:ln>
                  <a:noFill/>
                </a:ln>
                <a:solidFill>
                  <a:srgbClr val="464646"/>
                </a:solidFill>
                <a:effectLst/>
                <a:latin typeface="Source Sans Pro"/>
                <a:cs typeface="Arial" pitchFamily="34" charset="0"/>
                <a:hlinkClick r:id="rId3"/>
              </a:rPr>
              <a:t>Creative Commons Attribution-</a:t>
            </a:r>
            <a:r>
              <a:rPr kumimoji="0" lang="en-US" altLang="en-US" sz="1000" b="0" i="0" u="none" strike="noStrike" cap="none" normalizeH="0" baseline="0" dirty="0" err="1" smtClean="0">
                <a:ln>
                  <a:noFill/>
                </a:ln>
                <a:solidFill>
                  <a:srgbClr val="464646"/>
                </a:solidFill>
                <a:effectLst/>
                <a:latin typeface="Source Sans Pro"/>
                <a:cs typeface="Arial" pitchFamily="34" charset="0"/>
                <a:hlinkClick r:id="rId3"/>
              </a:rPr>
              <a:t>NonCommercial</a:t>
            </a:r>
            <a:r>
              <a:rPr kumimoji="0" lang="en-US" altLang="en-US" sz="1000" b="0" i="0" u="none" strike="noStrike" cap="none" normalizeH="0" baseline="0" dirty="0" smtClean="0">
                <a:ln>
                  <a:noFill/>
                </a:ln>
                <a:solidFill>
                  <a:srgbClr val="464646"/>
                </a:solidFill>
                <a:effectLst/>
                <a:latin typeface="Source Sans Pro"/>
                <a:cs typeface="Arial" pitchFamily="34" charset="0"/>
                <a:hlinkClick r:id="rId3"/>
              </a:rPr>
              <a:t>-</a:t>
            </a:r>
            <a:r>
              <a:rPr kumimoji="0" lang="en-US" altLang="en-US" sz="1000" b="0" i="0" u="none" strike="noStrike" cap="none" normalizeH="0" baseline="0" dirty="0" err="1" smtClean="0">
                <a:ln>
                  <a:noFill/>
                </a:ln>
                <a:solidFill>
                  <a:srgbClr val="464646"/>
                </a:solidFill>
                <a:effectLst/>
                <a:latin typeface="Source Sans Pro"/>
                <a:cs typeface="Arial" pitchFamily="34" charset="0"/>
                <a:hlinkClick r:id="rId3"/>
              </a:rPr>
              <a:t>ShareAlike</a:t>
            </a:r>
            <a:r>
              <a:rPr kumimoji="0" lang="en-US" altLang="en-US" sz="1000" b="0" i="0" u="none" strike="noStrike" cap="none" normalizeH="0" baseline="0" dirty="0" smtClean="0">
                <a:ln>
                  <a:noFill/>
                </a:ln>
                <a:solidFill>
                  <a:srgbClr val="464646"/>
                </a:solidFill>
                <a:effectLst/>
                <a:latin typeface="Source Sans Pro"/>
                <a:cs typeface="Arial" pitchFamily="34" charset="0"/>
                <a:hlinkClick r:id="rId3"/>
              </a:rPr>
              <a:t> 3.0 South Africa License</a:t>
            </a:r>
            <a:r>
              <a:rPr kumimoji="0" lang="en-US" altLang="en-US" sz="1000" b="0" i="0" u="none" strike="noStrike" cap="none" normalizeH="0" baseline="0" dirty="0" smtClean="0">
                <a:ln>
                  <a:noFill/>
                </a:ln>
                <a:solidFill>
                  <a:srgbClr val="464646"/>
                </a:solidFill>
                <a:effectLst/>
                <a:latin typeface="Source Sans Pro"/>
                <a:cs typeface="Arial" pitchFamily="34" charset="0"/>
              </a:rPr>
              <a:t>.</a:t>
            </a:r>
            <a:endParaRPr kumimoji="0" lang="en-US" altLang="en-US" sz="1000" b="0" i="0" u="none" strike="noStrike" cap="none" normalizeH="0" baseline="0" dirty="0" smtClean="0">
              <a:ln>
                <a:noFill/>
              </a:ln>
              <a:solidFill>
                <a:srgbClr val="049CCF"/>
              </a:solidFill>
              <a:effectLst/>
              <a:latin typeface="Source Sans Pro"/>
              <a:cs typeface="Arial" pitchFamily="34" charset="0"/>
            </a:endParaRPr>
          </a:p>
        </p:txBody>
      </p:sp>
      <p:pic>
        <p:nvPicPr>
          <p:cNvPr id="2050" name="Picture 2"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5632645"/>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12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188640"/>
            <a:ext cx="8229600" cy="990600"/>
          </a:xfrm>
        </p:spPr>
        <p:txBody>
          <a:bodyPr/>
          <a:lstStyle/>
          <a:p>
            <a:pPr algn="ctr"/>
            <a:r>
              <a:rPr lang="en-ZA" dirty="0" smtClean="0"/>
              <a:t>eResearch Partners at CPUT</a:t>
            </a:r>
            <a:endParaRPr lang="en-ZA" dirty="0"/>
          </a:p>
        </p:txBody>
      </p:sp>
      <p:pic>
        <p:nvPicPr>
          <p:cNvPr id="13"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1521" y="476673"/>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ate Placeholder 11"/>
          <p:cNvSpPr>
            <a:spLocks noGrp="1"/>
          </p:cNvSpPr>
          <p:nvPr>
            <p:ph type="dt" sz="half" idx="10"/>
          </p:nvPr>
        </p:nvSpPr>
        <p:spPr>
          <a:xfrm>
            <a:off x="107504" y="6309320"/>
            <a:ext cx="2133600" cy="365125"/>
          </a:xfrm>
        </p:spPr>
        <p:txBody>
          <a:bodyPr/>
          <a:lstStyle/>
          <a:p>
            <a:fld id="{A784C16F-37C1-4925-BC4E-8766C8B94C3F}" type="datetime1">
              <a:rPr lang="en-ZA" smtClean="0"/>
              <a:t>2016-12-06</a:t>
            </a:fld>
            <a:endParaRPr lang="en-ZA" dirty="0"/>
          </a:p>
        </p:txBody>
      </p:sp>
      <p:sp>
        <p:nvSpPr>
          <p:cNvPr id="16" name="Footer Placeholder 15"/>
          <p:cNvSpPr>
            <a:spLocks noGrp="1"/>
          </p:cNvSpPr>
          <p:nvPr>
            <p:ph type="ftr" sz="quarter" idx="11"/>
          </p:nvPr>
        </p:nvSpPr>
        <p:spPr/>
        <p:txBody>
          <a:bodyPr/>
          <a:lstStyle/>
          <a:p>
            <a:r>
              <a:rPr lang="en-ZA" smtClean="0"/>
              <a:t>UCT OA Symposium</a:t>
            </a:r>
            <a:endParaRPr lang="en-ZA"/>
          </a:p>
        </p:txBody>
      </p:sp>
      <p:sp>
        <p:nvSpPr>
          <p:cNvPr id="17" name="Slide Number Placeholder 16"/>
          <p:cNvSpPr>
            <a:spLocks noGrp="1"/>
          </p:cNvSpPr>
          <p:nvPr>
            <p:ph type="sldNum" sz="quarter" idx="12"/>
          </p:nvPr>
        </p:nvSpPr>
        <p:spPr/>
        <p:txBody>
          <a:bodyPr/>
          <a:lstStyle/>
          <a:p>
            <a:fld id="{16CD174E-8CB4-4A1F-8537-10D091F0A90B}" type="slidenum">
              <a:rPr lang="en-ZA" smtClean="0"/>
              <a:t>4</a:t>
            </a:fld>
            <a:endParaRPr lang="en-ZA" dirty="0"/>
          </a:p>
        </p:txBody>
      </p:sp>
      <p:sp>
        <p:nvSpPr>
          <p:cNvPr id="4" name="Rectangle 3"/>
          <p:cNvSpPr/>
          <p:nvPr/>
        </p:nvSpPr>
        <p:spPr>
          <a:xfrm>
            <a:off x="6732240" y="2960948"/>
            <a:ext cx="1944216" cy="1548172"/>
          </a:xfrm>
          <a:prstGeom prst="rect">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sz="1600" b="1" kern="0" dirty="0" smtClean="0">
                <a:solidFill>
                  <a:prstClr val="white"/>
                </a:solidFill>
                <a:latin typeface="Palatino Linotype"/>
              </a:rPr>
              <a:t>KITS</a:t>
            </a:r>
          </a:p>
          <a:p>
            <a:pPr algn="ctr">
              <a:defRPr/>
            </a:pPr>
            <a:r>
              <a:rPr lang="en-ZA" sz="1600" b="1" kern="0" dirty="0" smtClean="0">
                <a:solidFill>
                  <a:prstClr val="white"/>
                </a:solidFill>
                <a:latin typeface="Palatino Linotype"/>
              </a:rPr>
              <a:t>[CTS, MIS, ICT Innovation &amp; Development, Library, eLearning </a:t>
            </a:r>
            <a:endParaRPr lang="en-ZA" sz="1600" b="1" kern="0" dirty="0">
              <a:solidFill>
                <a:prstClr val="white"/>
              </a:solidFill>
              <a:latin typeface="Palatino Linotype"/>
            </a:endParaRPr>
          </a:p>
        </p:txBody>
      </p:sp>
      <p:sp>
        <p:nvSpPr>
          <p:cNvPr id="5" name="Rectangle 4"/>
          <p:cNvSpPr/>
          <p:nvPr/>
        </p:nvSpPr>
        <p:spPr>
          <a:xfrm>
            <a:off x="611560" y="2852936"/>
            <a:ext cx="1728192" cy="1379656"/>
          </a:xfrm>
          <a:prstGeom prst="rect">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sz="1600" b="1" kern="0" dirty="0">
                <a:solidFill>
                  <a:prstClr val="white"/>
                </a:solidFill>
                <a:latin typeface="Palatino Linotype"/>
              </a:rPr>
              <a:t>CPUT </a:t>
            </a:r>
            <a:r>
              <a:rPr lang="en-ZA" sz="1600" b="1" kern="0" dirty="0" smtClean="0">
                <a:solidFill>
                  <a:prstClr val="white"/>
                </a:solidFill>
                <a:latin typeface="Palatino Linotype"/>
              </a:rPr>
              <a:t>Libraries</a:t>
            </a:r>
          </a:p>
          <a:p>
            <a:pPr algn="ctr">
              <a:defRPr/>
            </a:pPr>
            <a:r>
              <a:rPr lang="en-ZA" sz="1600" b="1" kern="0" dirty="0" smtClean="0">
                <a:solidFill>
                  <a:prstClr val="white"/>
                </a:solidFill>
                <a:latin typeface="Palatino Linotype"/>
              </a:rPr>
              <a:t>(Co-ordinating role)</a:t>
            </a:r>
            <a:endParaRPr lang="en-ZA" sz="1600" b="1" kern="0" dirty="0">
              <a:solidFill>
                <a:prstClr val="white"/>
              </a:solidFill>
              <a:latin typeface="Palatino Linotype"/>
            </a:endParaRPr>
          </a:p>
        </p:txBody>
      </p:sp>
      <p:sp>
        <p:nvSpPr>
          <p:cNvPr id="6" name="Rectangle 5"/>
          <p:cNvSpPr/>
          <p:nvPr/>
        </p:nvSpPr>
        <p:spPr>
          <a:xfrm>
            <a:off x="3470176" y="1102165"/>
            <a:ext cx="2304256" cy="1512168"/>
          </a:xfrm>
          <a:prstGeom prst="rect">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sz="1600" b="1" kern="0" dirty="0" smtClean="0">
                <a:solidFill>
                  <a:prstClr val="white"/>
                </a:solidFill>
                <a:latin typeface="Palatino Linotype"/>
              </a:rPr>
              <a:t>Research &amp; Innovation</a:t>
            </a:r>
          </a:p>
          <a:p>
            <a:pPr>
              <a:defRPr/>
            </a:pPr>
            <a:r>
              <a:rPr lang="en-ZA" sz="1600" b="1" kern="0" dirty="0" smtClean="0">
                <a:solidFill>
                  <a:prstClr val="white"/>
                </a:solidFill>
                <a:latin typeface="Palatino Linotype"/>
              </a:rPr>
              <a:t>(Research Directorate, CPGS, TTO, Research partnerships)</a:t>
            </a:r>
            <a:endParaRPr lang="en-ZA" sz="1600" b="1" kern="0" dirty="0">
              <a:solidFill>
                <a:prstClr val="white"/>
              </a:solidFill>
              <a:latin typeface="Palatino Linotype"/>
            </a:endParaRPr>
          </a:p>
        </p:txBody>
      </p:sp>
      <p:sp>
        <p:nvSpPr>
          <p:cNvPr id="7" name="Oval 6"/>
          <p:cNvSpPr/>
          <p:nvPr/>
        </p:nvSpPr>
        <p:spPr>
          <a:xfrm>
            <a:off x="3512189" y="3320988"/>
            <a:ext cx="2319951" cy="1332148"/>
          </a:xfrm>
          <a:prstGeom prst="ellipse">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kern="0" dirty="0">
                <a:solidFill>
                  <a:prstClr val="white"/>
                </a:solidFill>
                <a:latin typeface="Palatino Linotype"/>
              </a:rPr>
              <a:t>CPUT </a:t>
            </a:r>
          </a:p>
          <a:p>
            <a:pPr algn="ctr">
              <a:defRPr/>
            </a:pPr>
            <a:r>
              <a:rPr lang="en-ZA" kern="0" dirty="0">
                <a:solidFill>
                  <a:prstClr val="white"/>
                </a:solidFill>
                <a:latin typeface="Palatino Linotype"/>
              </a:rPr>
              <a:t>eResearch </a:t>
            </a:r>
            <a:r>
              <a:rPr lang="en-ZA" kern="0" dirty="0" smtClean="0">
                <a:solidFill>
                  <a:prstClr val="white"/>
                </a:solidFill>
                <a:latin typeface="Palatino Linotype"/>
              </a:rPr>
              <a:t>project</a:t>
            </a:r>
            <a:endParaRPr lang="en-ZA" kern="0" dirty="0">
              <a:solidFill>
                <a:prstClr val="white"/>
              </a:solidFill>
              <a:latin typeface="Palatino Linotype"/>
            </a:endParaRPr>
          </a:p>
        </p:txBody>
      </p:sp>
      <p:sp>
        <p:nvSpPr>
          <p:cNvPr id="8" name="Rectangle 7"/>
          <p:cNvSpPr/>
          <p:nvPr/>
        </p:nvSpPr>
        <p:spPr>
          <a:xfrm>
            <a:off x="1565378" y="5475056"/>
            <a:ext cx="1872208" cy="1103695"/>
          </a:xfrm>
          <a:prstGeom prst="rect">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sz="1600" b="1" kern="0" dirty="0" smtClean="0">
                <a:solidFill>
                  <a:prstClr val="white"/>
                </a:solidFill>
                <a:latin typeface="Palatino Linotype"/>
              </a:rPr>
              <a:t>International Partners</a:t>
            </a:r>
          </a:p>
          <a:p>
            <a:pPr algn="ctr">
              <a:defRPr/>
            </a:pPr>
            <a:endParaRPr lang="en-ZA" kern="0" dirty="0">
              <a:solidFill>
                <a:prstClr val="white"/>
              </a:solidFill>
              <a:latin typeface="Palatino Linotype"/>
            </a:endParaRPr>
          </a:p>
        </p:txBody>
      </p:sp>
      <p:sp>
        <p:nvSpPr>
          <p:cNvPr id="9" name="Right Arrow 8"/>
          <p:cNvSpPr/>
          <p:nvPr/>
        </p:nvSpPr>
        <p:spPr>
          <a:xfrm rot="1059995">
            <a:off x="2326686" y="3574999"/>
            <a:ext cx="1190488" cy="152150"/>
          </a:xfrm>
          <a:prstGeom prst="rightArrow">
            <a:avLst/>
          </a:prstGeom>
          <a:solidFill>
            <a:srgbClr val="6076B4"/>
          </a:solidFill>
          <a:ln w="28575" cap="flat" cmpd="sng" algn="ctr">
            <a:solidFill>
              <a:srgbClr val="6076B4">
                <a:shade val="50000"/>
              </a:srgbClr>
            </a:solidFill>
            <a:prstDash val="solid"/>
          </a:ln>
          <a:effectLst/>
        </p:spPr>
        <p:txBody>
          <a:bodyPr rtlCol="0" anchor="ctr"/>
          <a:lstStyle/>
          <a:p>
            <a:pPr algn="ctr">
              <a:defRPr/>
            </a:pPr>
            <a:endParaRPr lang="en-ZA" kern="0" dirty="0">
              <a:solidFill>
                <a:prstClr val="white"/>
              </a:solidFill>
              <a:latin typeface="Palatino Linotype"/>
            </a:endParaRPr>
          </a:p>
        </p:txBody>
      </p:sp>
      <p:sp>
        <p:nvSpPr>
          <p:cNvPr id="10" name="Down Arrow 9"/>
          <p:cNvSpPr/>
          <p:nvPr/>
        </p:nvSpPr>
        <p:spPr>
          <a:xfrm>
            <a:off x="4569656" y="2636912"/>
            <a:ext cx="81887" cy="648072"/>
          </a:xfrm>
          <a:prstGeom prst="downArrow">
            <a:avLst/>
          </a:prstGeom>
          <a:solidFill>
            <a:srgbClr val="6076B4"/>
          </a:solidFill>
          <a:ln w="28575" cap="flat" cmpd="sng" algn="ctr">
            <a:solidFill>
              <a:srgbClr val="6076B4">
                <a:shade val="50000"/>
              </a:srgbClr>
            </a:solidFill>
            <a:prstDash val="solid"/>
          </a:ln>
          <a:effectLst/>
        </p:spPr>
        <p:txBody>
          <a:bodyPr rtlCol="0" anchor="ctr"/>
          <a:lstStyle/>
          <a:p>
            <a:pPr algn="ctr">
              <a:defRPr/>
            </a:pPr>
            <a:endParaRPr lang="en-ZA" kern="0" dirty="0">
              <a:solidFill>
                <a:prstClr val="white"/>
              </a:solidFill>
              <a:latin typeface="Palatino Linotype"/>
            </a:endParaRPr>
          </a:p>
        </p:txBody>
      </p:sp>
      <p:sp>
        <p:nvSpPr>
          <p:cNvPr id="11" name="Left Arrow 10"/>
          <p:cNvSpPr/>
          <p:nvPr/>
        </p:nvSpPr>
        <p:spPr>
          <a:xfrm>
            <a:off x="5832140" y="3817373"/>
            <a:ext cx="902565" cy="146069"/>
          </a:xfrm>
          <a:prstGeom prst="leftArrow">
            <a:avLst/>
          </a:prstGeom>
          <a:solidFill>
            <a:srgbClr val="6076B4"/>
          </a:solidFill>
          <a:ln w="28575" cap="flat" cmpd="sng" algn="ctr">
            <a:solidFill>
              <a:srgbClr val="6076B4">
                <a:shade val="50000"/>
              </a:srgbClr>
            </a:solidFill>
            <a:prstDash val="solid"/>
          </a:ln>
          <a:effectLst/>
        </p:spPr>
        <p:txBody>
          <a:bodyPr rtlCol="0" anchor="ctr"/>
          <a:lstStyle/>
          <a:p>
            <a:pPr algn="ctr">
              <a:defRPr/>
            </a:pPr>
            <a:endParaRPr lang="en-ZA" kern="0" dirty="0">
              <a:solidFill>
                <a:prstClr val="white"/>
              </a:solidFill>
              <a:latin typeface="Palatino Linotype"/>
            </a:endParaRPr>
          </a:p>
        </p:txBody>
      </p:sp>
      <p:sp>
        <p:nvSpPr>
          <p:cNvPr id="14" name="Rectangle 13"/>
          <p:cNvSpPr/>
          <p:nvPr/>
        </p:nvSpPr>
        <p:spPr>
          <a:xfrm>
            <a:off x="5585569" y="5475056"/>
            <a:ext cx="2010767" cy="1103695"/>
          </a:xfrm>
          <a:prstGeom prst="rect">
            <a:avLst/>
          </a:prstGeom>
          <a:solidFill>
            <a:srgbClr val="6076B4"/>
          </a:solidFill>
          <a:ln w="28575" cap="flat" cmpd="sng" algn="ctr">
            <a:solidFill>
              <a:srgbClr val="6076B4">
                <a:shade val="50000"/>
              </a:srgbClr>
            </a:solidFill>
            <a:prstDash val="solid"/>
          </a:ln>
          <a:effectLst/>
        </p:spPr>
        <p:txBody>
          <a:bodyPr rtlCol="0" anchor="ctr"/>
          <a:lstStyle/>
          <a:p>
            <a:pPr algn="ctr">
              <a:defRPr/>
            </a:pPr>
            <a:r>
              <a:rPr lang="en-ZA" sz="1600" b="1" kern="0" dirty="0">
                <a:solidFill>
                  <a:prstClr val="white"/>
                </a:solidFill>
                <a:latin typeface="Palatino Linotype"/>
              </a:rPr>
              <a:t>CPUT Research </a:t>
            </a:r>
            <a:r>
              <a:rPr lang="en-ZA" sz="1600" b="1" kern="0" dirty="0" smtClean="0">
                <a:solidFill>
                  <a:prstClr val="white"/>
                </a:solidFill>
                <a:latin typeface="Palatino Linotype"/>
              </a:rPr>
              <a:t>Community</a:t>
            </a:r>
          </a:p>
          <a:p>
            <a:pPr algn="ctr">
              <a:defRPr/>
            </a:pPr>
            <a:endParaRPr lang="en-ZA" kern="0" dirty="0">
              <a:solidFill>
                <a:prstClr val="white"/>
              </a:solidFill>
              <a:latin typeface="Palatino Linotype"/>
            </a:endParaRPr>
          </a:p>
        </p:txBody>
      </p:sp>
      <p:sp>
        <p:nvSpPr>
          <p:cNvPr id="3" name="Right Arrow 2"/>
          <p:cNvSpPr/>
          <p:nvPr/>
        </p:nvSpPr>
        <p:spPr>
          <a:xfrm rot="18374970">
            <a:off x="2786139" y="4857415"/>
            <a:ext cx="1257127" cy="162554"/>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Right Arrow 14"/>
          <p:cNvSpPr/>
          <p:nvPr/>
        </p:nvSpPr>
        <p:spPr>
          <a:xfrm rot="13811346" flipV="1">
            <a:off x="5191868" y="4905210"/>
            <a:ext cx="1208536" cy="133444"/>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021720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8593" y="504399"/>
            <a:ext cx="7928206" cy="913238"/>
          </a:xfrm>
        </p:spPr>
        <p:txBody>
          <a:bodyPr>
            <a:normAutofit fontScale="90000"/>
          </a:bodyPr>
          <a:lstStyle/>
          <a:p>
            <a:r>
              <a:rPr lang="en-ZA" b="1" dirty="0" smtClean="0"/>
              <a:t>Research, Technology, Innovation and Partnership</a:t>
            </a:r>
            <a:endParaRPr lang="en-ZA" b="1" dirty="0"/>
          </a:p>
        </p:txBody>
      </p:sp>
      <p:sp>
        <p:nvSpPr>
          <p:cNvPr id="7" name="Text Placeholder 6"/>
          <p:cNvSpPr>
            <a:spLocks noGrp="1"/>
          </p:cNvSpPr>
          <p:nvPr>
            <p:ph type="body" idx="1"/>
          </p:nvPr>
        </p:nvSpPr>
        <p:spPr/>
        <p:txBody>
          <a:bodyPr/>
          <a:lstStyle/>
          <a:p>
            <a:r>
              <a:rPr lang="en-ZA" dirty="0" smtClean="0"/>
              <a:t>Action 			</a:t>
            </a:r>
            <a:endParaRPr lang="en-ZA" dirty="0"/>
          </a:p>
        </p:txBody>
      </p:sp>
      <p:sp>
        <p:nvSpPr>
          <p:cNvPr id="8" name="Content Placeholder 7"/>
          <p:cNvSpPr>
            <a:spLocks noGrp="1"/>
          </p:cNvSpPr>
          <p:nvPr>
            <p:ph sz="half" idx="2"/>
          </p:nvPr>
        </p:nvSpPr>
        <p:spPr/>
        <p:txBody>
          <a:bodyPr/>
          <a:lstStyle/>
          <a:p>
            <a:pPr marL="457200" indent="-457200">
              <a:buFont typeface="+mj-lt"/>
              <a:buAutoNum type="arabicPeriod"/>
            </a:pPr>
            <a:r>
              <a:rPr lang="en-ZA" dirty="0" smtClean="0"/>
              <a:t>Shared commitment on eResearch objectives</a:t>
            </a:r>
          </a:p>
          <a:p>
            <a:pPr marL="457200" indent="-457200">
              <a:buFont typeface="+mj-lt"/>
              <a:buAutoNum type="arabicPeriod"/>
            </a:pPr>
            <a:endParaRPr lang="en-ZA" dirty="0" smtClean="0"/>
          </a:p>
          <a:p>
            <a:pPr marL="457200" indent="-457200">
              <a:buFont typeface="+mj-lt"/>
              <a:buAutoNum type="arabicPeriod"/>
            </a:pPr>
            <a:r>
              <a:rPr lang="en-ZA" dirty="0" smtClean="0"/>
              <a:t>Governance </a:t>
            </a:r>
            <a:endParaRPr lang="en-ZA" dirty="0"/>
          </a:p>
        </p:txBody>
      </p:sp>
      <p:sp>
        <p:nvSpPr>
          <p:cNvPr id="9" name="Text Placeholder 8"/>
          <p:cNvSpPr>
            <a:spLocks noGrp="1"/>
          </p:cNvSpPr>
          <p:nvPr>
            <p:ph type="body" sz="quarter" idx="3"/>
          </p:nvPr>
        </p:nvSpPr>
        <p:spPr/>
        <p:txBody>
          <a:bodyPr/>
          <a:lstStyle/>
          <a:p>
            <a:r>
              <a:rPr lang="en-ZA" dirty="0" smtClean="0"/>
              <a:t>Successes</a:t>
            </a:r>
            <a:endParaRPr lang="en-ZA" dirty="0"/>
          </a:p>
        </p:txBody>
      </p:sp>
      <p:sp>
        <p:nvSpPr>
          <p:cNvPr id="12" name="Content Placeholder 11"/>
          <p:cNvSpPr>
            <a:spLocks noGrp="1"/>
          </p:cNvSpPr>
          <p:nvPr>
            <p:ph sz="quarter" idx="4"/>
          </p:nvPr>
        </p:nvSpPr>
        <p:spPr>
          <a:xfrm>
            <a:off x="4645025" y="2174874"/>
            <a:ext cx="4041775" cy="4206454"/>
          </a:xfrm>
        </p:spPr>
        <p:txBody>
          <a:bodyPr>
            <a:normAutofit fontScale="77500" lnSpcReduction="20000"/>
          </a:bodyPr>
          <a:lstStyle/>
          <a:p>
            <a:pPr marL="457200" indent="-457200">
              <a:buFont typeface="+mj-lt"/>
              <a:buAutoNum type="arabicPeriod"/>
            </a:pPr>
            <a:r>
              <a:rPr lang="en-ZA" dirty="0" err="1" smtClean="0"/>
              <a:t>eResearch</a:t>
            </a:r>
            <a:r>
              <a:rPr lang="en-ZA" smtClean="0"/>
              <a:t> </a:t>
            </a:r>
            <a:r>
              <a:rPr lang="en-ZA" smtClean="0"/>
              <a:t>objectives integrated </a:t>
            </a:r>
            <a:r>
              <a:rPr lang="en-ZA" dirty="0" smtClean="0"/>
              <a:t>into RTI Blueprint – 2012                                                                                      Library – leading role                                  </a:t>
            </a:r>
          </a:p>
          <a:p>
            <a:pPr marL="457200" indent="-457200">
              <a:buFont typeface="+mj-lt"/>
              <a:buAutoNum type="arabicPeriod"/>
            </a:pPr>
            <a:endParaRPr lang="en-ZA" dirty="0" smtClean="0"/>
          </a:p>
          <a:p>
            <a:pPr marL="457200" indent="-457200">
              <a:buFont typeface="+mj-lt"/>
              <a:buAutoNum type="arabicPeriod"/>
            </a:pPr>
            <a:endParaRPr lang="en-ZA" dirty="0" smtClean="0"/>
          </a:p>
          <a:p>
            <a:pPr marL="457200" indent="-457200">
              <a:buFont typeface="+mj-lt"/>
              <a:buAutoNum type="arabicPeriod"/>
            </a:pPr>
            <a:r>
              <a:rPr lang="en-ZA" dirty="0" smtClean="0"/>
              <a:t>Formation of Institutional working Group – 2013. Chair: Director:RTIP</a:t>
            </a:r>
          </a:p>
          <a:p>
            <a:r>
              <a:rPr lang="en-ZA" dirty="0" smtClean="0"/>
              <a:t>Policy development and approval 2014</a:t>
            </a:r>
          </a:p>
          <a:p>
            <a:r>
              <a:rPr lang="en-ZA" dirty="0" smtClean="0"/>
              <a:t>Senate Research, Senate Library, ICT Committee – Progress reporting and decision making </a:t>
            </a:r>
          </a:p>
          <a:p>
            <a:r>
              <a:rPr lang="en-ZA" dirty="0" smtClean="0"/>
              <a:t>Other structures, e.g. Faculty board, Faculty research committees, etc.</a:t>
            </a:r>
          </a:p>
        </p:txBody>
      </p:sp>
      <p:sp>
        <p:nvSpPr>
          <p:cNvPr id="2" name="Date Placeholder 1"/>
          <p:cNvSpPr>
            <a:spLocks noGrp="1"/>
          </p:cNvSpPr>
          <p:nvPr>
            <p:ph type="dt" sz="half" idx="10"/>
          </p:nvPr>
        </p:nvSpPr>
        <p:spPr/>
        <p:txBody>
          <a:bodyPr/>
          <a:lstStyle/>
          <a:p>
            <a:fld id="{C610EDFF-8CBF-4429-A5BC-A36BF39F7426}" type="datetime1">
              <a:rPr lang="en-ZA" smtClean="0"/>
              <a:t>2016-12-06</a:t>
            </a:fld>
            <a:endParaRPr lang="en-ZA"/>
          </a:p>
        </p:txBody>
      </p:sp>
      <p:sp>
        <p:nvSpPr>
          <p:cNvPr id="3" name="Footer Placeholder 2"/>
          <p:cNvSpPr>
            <a:spLocks noGrp="1"/>
          </p:cNvSpPr>
          <p:nvPr>
            <p:ph type="ftr" sz="quarter" idx="11"/>
          </p:nvPr>
        </p:nvSpPr>
        <p:spPr/>
        <p:txBody>
          <a:bodyPr/>
          <a:lstStyle/>
          <a:p>
            <a:r>
              <a:rPr lang="en-ZA" smtClean="0"/>
              <a:t>UCT OA Symposium</a:t>
            </a:r>
            <a:endParaRPr lang="en-ZA"/>
          </a:p>
        </p:txBody>
      </p:sp>
      <p:sp>
        <p:nvSpPr>
          <p:cNvPr id="5" name="Slide Number Placeholder 4"/>
          <p:cNvSpPr>
            <a:spLocks noGrp="1"/>
          </p:cNvSpPr>
          <p:nvPr>
            <p:ph type="sldNum" sz="quarter" idx="12"/>
          </p:nvPr>
        </p:nvSpPr>
        <p:spPr/>
        <p:txBody>
          <a:bodyPr/>
          <a:lstStyle/>
          <a:p>
            <a:fld id="{16CD174E-8CB4-4A1F-8537-10D091F0A90B}" type="slidenum">
              <a:rPr lang="en-ZA" smtClean="0"/>
              <a:t>5</a:t>
            </a:fld>
            <a:endParaRPr lang="en-ZA"/>
          </a:p>
        </p:txBody>
      </p:sp>
      <p:pic>
        <p:nvPicPr>
          <p:cNvPr id="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1306" y="3978407"/>
            <a:ext cx="2050261" cy="2230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7235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93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additive="base">
                                        <p:cTn id="1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anim calcmode="lin" valueType="num">
                                      <p:cBhvr additive="base">
                                        <p:cTn id="2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2">
                                            <p:txEl>
                                              <p:pRg st="5" end="5"/>
                                            </p:txEl>
                                          </p:spTgt>
                                        </p:tgtEl>
                                        <p:attrNameLst>
                                          <p:attrName>style.visibility</p:attrName>
                                        </p:attrNameLst>
                                      </p:cBhvr>
                                      <p:to>
                                        <p:strVal val="visible"/>
                                      </p:to>
                                    </p:set>
                                    <p:anim calcmode="lin" valueType="num">
                                      <p:cBhvr additive="base">
                                        <p:cTn id="33"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anim calcmode="lin" valueType="num">
                                      <p:cBhvr additive="base">
                                        <p:cTn id="37"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1"/>
            <a:ext cx="8229600" cy="1143000"/>
          </a:xfrm>
        </p:spPr>
        <p:txBody>
          <a:bodyPr>
            <a:normAutofit fontScale="90000"/>
          </a:bodyPr>
          <a:lstStyle/>
          <a:p>
            <a:r>
              <a:rPr lang="en-ZA" b="1" dirty="0" smtClean="0"/>
              <a:t>Partnership with research community</a:t>
            </a:r>
            <a:endParaRPr lang="en-ZA" b="1" dirty="0"/>
          </a:p>
        </p:txBody>
      </p:sp>
      <p:sp>
        <p:nvSpPr>
          <p:cNvPr id="3" name="Text Placeholder 2"/>
          <p:cNvSpPr>
            <a:spLocks noGrp="1"/>
          </p:cNvSpPr>
          <p:nvPr>
            <p:ph type="body" idx="1"/>
          </p:nvPr>
        </p:nvSpPr>
        <p:spPr/>
        <p:txBody>
          <a:bodyPr/>
          <a:lstStyle/>
          <a:p>
            <a:r>
              <a:rPr lang="en-ZA" dirty="0" smtClean="0"/>
              <a:t>Action			</a:t>
            </a:r>
            <a:endParaRPr lang="en-ZA" dirty="0"/>
          </a:p>
        </p:txBody>
      </p:sp>
      <p:sp>
        <p:nvSpPr>
          <p:cNvPr id="4" name="Content Placeholder 3"/>
          <p:cNvSpPr>
            <a:spLocks noGrp="1"/>
          </p:cNvSpPr>
          <p:nvPr>
            <p:ph sz="half" idx="2"/>
          </p:nvPr>
        </p:nvSpPr>
        <p:spPr/>
        <p:txBody>
          <a:bodyPr/>
          <a:lstStyle/>
          <a:p>
            <a:pPr marL="457200" indent="-457200">
              <a:buFont typeface="+mj-lt"/>
              <a:buAutoNum type="arabicPeriod"/>
            </a:pPr>
            <a:r>
              <a:rPr lang="en-ZA" dirty="0"/>
              <a:t>C</a:t>
            </a:r>
            <a:r>
              <a:rPr lang="en-ZA" dirty="0" smtClean="0"/>
              <a:t>ommunicate the vision, seek buy-in and form coalition  </a:t>
            </a:r>
            <a:endParaRPr lang="en-ZA" dirty="0"/>
          </a:p>
        </p:txBody>
      </p:sp>
      <p:sp>
        <p:nvSpPr>
          <p:cNvPr id="5" name="Text Placeholder 4"/>
          <p:cNvSpPr>
            <a:spLocks noGrp="1"/>
          </p:cNvSpPr>
          <p:nvPr>
            <p:ph type="body" sz="quarter" idx="3"/>
          </p:nvPr>
        </p:nvSpPr>
        <p:spPr/>
        <p:txBody>
          <a:bodyPr/>
          <a:lstStyle/>
          <a:p>
            <a:r>
              <a:rPr lang="en-ZA" dirty="0" smtClean="0"/>
              <a:t>Successes</a:t>
            </a:r>
            <a:endParaRPr lang="en-ZA" dirty="0"/>
          </a:p>
        </p:txBody>
      </p:sp>
      <p:sp>
        <p:nvSpPr>
          <p:cNvPr id="6" name="Content Placeholder 5"/>
          <p:cNvSpPr>
            <a:spLocks noGrp="1"/>
          </p:cNvSpPr>
          <p:nvPr>
            <p:ph sz="quarter" idx="4"/>
          </p:nvPr>
        </p:nvSpPr>
        <p:spPr>
          <a:xfrm>
            <a:off x="4645025" y="2174874"/>
            <a:ext cx="4041775" cy="4350469"/>
          </a:xfrm>
        </p:spPr>
        <p:txBody>
          <a:bodyPr>
            <a:normAutofit/>
          </a:bodyPr>
          <a:lstStyle/>
          <a:p>
            <a:pPr marL="457200" indent="-457200">
              <a:buFont typeface="+mj-lt"/>
              <a:buAutoNum type="arabicPeriod"/>
            </a:pPr>
            <a:r>
              <a:rPr lang="en-ZA" dirty="0" smtClean="0"/>
              <a:t>Two workshops conducted</a:t>
            </a:r>
          </a:p>
          <a:p>
            <a:r>
              <a:rPr lang="en-ZA" dirty="0" smtClean="0"/>
              <a:t>27 February 2014 (concept discussion, Policy discussion &amp; input)</a:t>
            </a:r>
          </a:p>
          <a:p>
            <a:r>
              <a:rPr lang="en-ZA" dirty="0" smtClean="0"/>
              <a:t>24 – 25 March 2014 (requirements gathering, identification of pilot partner, final input to draft policies)</a:t>
            </a:r>
          </a:p>
          <a:p>
            <a:pPr marL="0" indent="0">
              <a:buNone/>
            </a:pPr>
            <a:endParaRPr lang="en-ZA" dirty="0" smtClean="0"/>
          </a:p>
          <a:p>
            <a:endParaRPr lang="en-ZA" dirty="0" smtClean="0"/>
          </a:p>
        </p:txBody>
      </p:sp>
      <p:sp>
        <p:nvSpPr>
          <p:cNvPr id="7" name="Date Placeholder 6"/>
          <p:cNvSpPr>
            <a:spLocks noGrp="1"/>
          </p:cNvSpPr>
          <p:nvPr>
            <p:ph type="dt" sz="half" idx="10"/>
          </p:nvPr>
        </p:nvSpPr>
        <p:spPr/>
        <p:txBody>
          <a:bodyPr/>
          <a:lstStyle/>
          <a:p>
            <a:fld id="{D90EF723-65B3-40CE-8B9B-1140CB78A5C3}" type="datetime1">
              <a:rPr lang="en-ZA" smtClean="0"/>
              <a:t>2016-12-06</a:t>
            </a:fld>
            <a:endParaRPr lang="en-ZA"/>
          </a:p>
        </p:txBody>
      </p:sp>
      <p:sp>
        <p:nvSpPr>
          <p:cNvPr id="10" name="Footer Placeholder 9"/>
          <p:cNvSpPr>
            <a:spLocks noGrp="1"/>
          </p:cNvSpPr>
          <p:nvPr>
            <p:ph type="ftr" sz="quarter" idx="11"/>
          </p:nvPr>
        </p:nvSpPr>
        <p:spPr/>
        <p:txBody>
          <a:bodyPr/>
          <a:lstStyle/>
          <a:p>
            <a:r>
              <a:rPr lang="en-ZA" smtClean="0"/>
              <a:t>UCT OA Symposium</a:t>
            </a:r>
            <a:endParaRPr lang="en-ZA"/>
          </a:p>
        </p:txBody>
      </p:sp>
      <p:sp>
        <p:nvSpPr>
          <p:cNvPr id="11" name="Slide Number Placeholder 10"/>
          <p:cNvSpPr>
            <a:spLocks noGrp="1"/>
          </p:cNvSpPr>
          <p:nvPr>
            <p:ph type="sldNum" sz="quarter" idx="12"/>
          </p:nvPr>
        </p:nvSpPr>
        <p:spPr/>
        <p:txBody>
          <a:bodyPr/>
          <a:lstStyle/>
          <a:p>
            <a:fld id="{16CD174E-8CB4-4A1F-8537-10D091F0A90B}" type="slidenum">
              <a:rPr lang="en-ZA" smtClean="0"/>
              <a:t>6</a:t>
            </a:fld>
            <a:endParaRPr lang="en-ZA"/>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768" y="3356992"/>
            <a:ext cx="3004088" cy="1833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Content Placeholder 5" descr="C:\Users\mathez\Dropbox\CPUT RDM Group\CPUT RDM Workshops\24_25 Workshop\Workshop photos\SAM_1360.JPG"/>
          <p:cNvPicPr>
            <a:picLocks noChangeAspect="1" noChangeArrowheads="1"/>
          </p:cNvPicPr>
          <p:nvPr/>
        </p:nvPicPr>
        <p:blipFill>
          <a:blip r:embed="rId3" cstate="print">
            <a:lum bright="14000" contrast="5000"/>
            <a:extLst>
              <a:ext uri="{28A0092B-C50C-407E-A947-70E740481C1C}">
                <a14:useLocalDpi xmlns:a14="http://schemas.microsoft.com/office/drawing/2010/main" val="0"/>
              </a:ext>
            </a:extLst>
          </a:blip>
          <a:srcRect/>
          <a:stretch>
            <a:fillRect/>
          </a:stretch>
        </p:blipFill>
        <p:spPr bwMode="auto">
          <a:xfrm>
            <a:off x="1763369" y="4688771"/>
            <a:ext cx="2304256" cy="169619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18864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298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additive="base">
                                        <p:cTn id="2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995143" cy="940965"/>
          </a:xfrm>
        </p:spPr>
        <p:txBody>
          <a:bodyPr>
            <a:normAutofit fontScale="90000"/>
          </a:bodyPr>
          <a:lstStyle/>
          <a:p>
            <a:r>
              <a:rPr lang="en-ZA" b="1" dirty="0" smtClean="0"/>
              <a:t>Partnership with research community</a:t>
            </a:r>
            <a:br>
              <a:rPr lang="en-ZA" b="1" dirty="0" smtClean="0"/>
            </a:br>
            <a:endParaRPr lang="en-ZA" b="1" dirty="0"/>
          </a:p>
        </p:txBody>
      </p:sp>
      <p:sp>
        <p:nvSpPr>
          <p:cNvPr id="3" name="Text Placeholder 2"/>
          <p:cNvSpPr>
            <a:spLocks noGrp="1"/>
          </p:cNvSpPr>
          <p:nvPr>
            <p:ph type="body" idx="1"/>
          </p:nvPr>
        </p:nvSpPr>
        <p:spPr/>
        <p:txBody>
          <a:bodyPr/>
          <a:lstStyle/>
          <a:p>
            <a:r>
              <a:rPr lang="en-ZA" dirty="0" smtClean="0"/>
              <a:t>Action	</a:t>
            </a:r>
            <a:endParaRPr lang="en-ZA" dirty="0"/>
          </a:p>
        </p:txBody>
      </p:sp>
      <p:sp>
        <p:nvSpPr>
          <p:cNvPr id="4" name="Content Placeholder 3"/>
          <p:cNvSpPr>
            <a:spLocks noGrp="1"/>
          </p:cNvSpPr>
          <p:nvPr>
            <p:ph sz="half" idx="2"/>
          </p:nvPr>
        </p:nvSpPr>
        <p:spPr/>
        <p:txBody>
          <a:bodyPr/>
          <a:lstStyle/>
          <a:p>
            <a:r>
              <a:rPr lang="en-ZA" dirty="0" smtClean="0"/>
              <a:t>Gaining pilot project partners</a:t>
            </a:r>
          </a:p>
          <a:p>
            <a:endParaRPr lang="en-ZA" dirty="0"/>
          </a:p>
        </p:txBody>
      </p:sp>
      <p:sp>
        <p:nvSpPr>
          <p:cNvPr id="5" name="Text Placeholder 4"/>
          <p:cNvSpPr>
            <a:spLocks noGrp="1"/>
          </p:cNvSpPr>
          <p:nvPr>
            <p:ph type="body" sz="quarter" idx="3"/>
          </p:nvPr>
        </p:nvSpPr>
        <p:spPr/>
        <p:txBody>
          <a:bodyPr>
            <a:normAutofit/>
          </a:bodyPr>
          <a:lstStyle/>
          <a:p>
            <a:r>
              <a:rPr lang="en-ZA" dirty="0" smtClean="0"/>
              <a:t>Successes</a:t>
            </a:r>
            <a:endParaRPr lang="en-ZA" dirty="0"/>
          </a:p>
        </p:txBody>
      </p:sp>
      <p:sp>
        <p:nvSpPr>
          <p:cNvPr id="6" name="Content Placeholder 5"/>
          <p:cNvSpPr>
            <a:spLocks noGrp="1"/>
          </p:cNvSpPr>
          <p:nvPr>
            <p:ph sz="quarter" idx="4"/>
          </p:nvPr>
        </p:nvSpPr>
        <p:spPr/>
        <p:txBody>
          <a:bodyPr>
            <a:normAutofit/>
          </a:bodyPr>
          <a:lstStyle/>
          <a:p>
            <a:pPr marL="0" indent="0">
              <a:buNone/>
            </a:pPr>
            <a:r>
              <a:rPr lang="en-ZA" dirty="0"/>
              <a:t>Requirements gathering </a:t>
            </a:r>
            <a:r>
              <a:rPr lang="en-ZA" dirty="0" smtClean="0"/>
              <a:t>done</a:t>
            </a:r>
          </a:p>
          <a:p>
            <a:r>
              <a:rPr lang="en-ZA" dirty="0" smtClean="0"/>
              <a:t>IBMB research group –RDM practices</a:t>
            </a:r>
          </a:p>
          <a:p>
            <a:r>
              <a:rPr lang="en-ZA" dirty="0" smtClean="0"/>
              <a:t>Bio-resource Engineering research group – focus on Postgraduates RDM practices</a:t>
            </a:r>
          </a:p>
          <a:p>
            <a:r>
              <a:rPr lang="en-ZA" dirty="0" smtClean="0"/>
              <a:t>Training offered to both groups</a:t>
            </a:r>
            <a:endParaRPr lang="en-ZA" dirty="0"/>
          </a:p>
        </p:txBody>
      </p:sp>
      <p:sp>
        <p:nvSpPr>
          <p:cNvPr id="9" name="Date Placeholder 8"/>
          <p:cNvSpPr>
            <a:spLocks noGrp="1"/>
          </p:cNvSpPr>
          <p:nvPr>
            <p:ph type="dt" sz="half" idx="10"/>
          </p:nvPr>
        </p:nvSpPr>
        <p:spPr/>
        <p:txBody>
          <a:bodyPr/>
          <a:lstStyle/>
          <a:p>
            <a:fld id="{B5D3F9AA-874A-438D-ACBC-A6E6814E1499}" type="datetime1">
              <a:rPr lang="en-ZA" smtClean="0"/>
              <a:t>2016-12-06</a:t>
            </a:fld>
            <a:endParaRPr lang="en-ZA"/>
          </a:p>
        </p:txBody>
      </p:sp>
      <p:sp>
        <p:nvSpPr>
          <p:cNvPr id="10" name="Footer Placeholder 9"/>
          <p:cNvSpPr>
            <a:spLocks noGrp="1"/>
          </p:cNvSpPr>
          <p:nvPr>
            <p:ph type="ftr" sz="quarter" idx="11"/>
          </p:nvPr>
        </p:nvSpPr>
        <p:spPr/>
        <p:txBody>
          <a:bodyPr/>
          <a:lstStyle/>
          <a:p>
            <a:r>
              <a:rPr lang="en-ZA" smtClean="0"/>
              <a:t>UCT OA Symposium</a:t>
            </a:r>
            <a:endParaRPr lang="en-ZA"/>
          </a:p>
        </p:txBody>
      </p:sp>
      <p:sp>
        <p:nvSpPr>
          <p:cNvPr id="11" name="Slide Number Placeholder 10"/>
          <p:cNvSpPr>
            <a:spLocks noGrp="1"/>
          </p:cNvSpPr>
          <p:nvPr>
            <p:ph type="sldNum" sz="quarter" idx="12"/>
          </p:nvPr>
        </p:nvSpPr>
        <p:spPr/>
        <p:txBody>
          <a:bodyPr/>
          <a:lstStyle/>
          <a:p>
            <a:fld id="{16CD174E-8CB4-4A1F-8537-10D091F0A90B}" type="slidenum">
              <a:rPr lang="en-ZA" smtClean="0"/>
              <a:t>7</a:t>
            </a:fld>
            <a:endParaRPr lang="en-ZA"/>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2862921"/>
            <a:ext cx="2419821" cy="180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524" y="4509120"/>
            <a:ext cx="3078210" cy="184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44625"/>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28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2800" b="1" dirty="0" smtClean="0"/>
              <a:t>KITS</a:t>
            </a:r>
            <a:br>
              <a:rPr lang="en-ZA" sz="2800" b="1" dirty="0" smtClean="0"/>
            </a:br>
            <a:r>
              <a:rPr lang="en-ZA" sz="2800" b="1" dirty="0" smtClean="0"/>
              <a:t>[CTS, MIS, ICT Innovation &amp; Development, Library</a:t>
            </a:r>
            <a:br>
              <a:rPr lang="en-ZA" sz="2800" b="1" dirty="0" smtClean="0"/>
            </a:br>
            <a:endParaRPr lang="en-ZA" sz="2800" b="1" dirty="0"/>
          </a:p>
        </p:txBody>
      </p:sp>
      <p:sp>
        <p:nvSpPr>
          <p:cNvPr id="3" name="Text Placeholder 2"/>
          <p:cNvSpPr>
            <a:spLocks noGrp="1"/>
          </p:cNvSpPr>
          <p:nvPr>
            <p:ph type="body" idx="1"/>
          </p:nvPr>
        </p:nvSpPr>
        <p:spPr/>
        <p:txBody>
          <a:bodyPr/>
          <a:lstStyle/>
          <a:p>
            <a:r>
              <a:rPr lang="en-ZA" dirty="0" smtClean="0"/>
              <a:t>Action	</a:t>
            </a:r>
            <a:endParaRPr lang="en-ZA" dirty="0"/>
          </a:p>
        </p:txBody>
      </p:sp>
      <p:sp>
        <p:nvSpPr>
          <p:cNvPr id="4" name="Content Placeholder 3"/>
          <p:cNvSpPr>
            <a:spLocks noGrp="1"/>
          </p:cNvSpPr>
          <p:nvPr>
            <p:ph sz="half" idx="2"/>
          </p:nvPr>
        </p:nvSpPr>
        <p:spPr/>
        <p:txBody>
          <a:bodyPr/>
          <a:lstStyle/>
          <a:p>
            <a:r>
              <a:rPr lang="en-ZA" dirty="0" smtClean="0"/>
              <a:t>Collaboration on infrastructure development </a:t>
            </a:r>
          </a:p>
          <a:p>
            <a:endParaRPr lang="en-ZA" dirty="0"/>
          </a:p>
        </p:txBody>
      </p:sp>
      <p:sp>
        <p:nvSpPr>
          <p:cNvPr id="5" name="Text Placeholder 4"/>
          <p:cNvSpPr>
            <a:spLocks noGrp="1"/>
          </p:cNvSpPr>
          <p:nvPr>
            <p:ph type="body" sz="quarter" idx="3"/>
          </p:nvPr>
        </p:nvSpPr>
        <p:spPr/>
        <p:txBody>
          <a:bodyPr/>
          <a:lstStyle/>
          <a:p>
            <a:r>
              <a:rPr lang="en-ZA" dirty="0" smtClean="0"/>
              <a:t>Successes</a:t>
            </a:r>
            <a:endParaRPr lang="en-ZA" dirty="0"/>
          </a:p>
        </p:txBody>
      </p:sp>
      <p:sp>
        <p:nvSpPr>
          <p:cNvPr id="6" name="Content Placeholder 5"/>
          <p:cNvSpPr>
            <a:spLocks noGrp="1"/>
          </p:cNvSpPr>
          <p:nvPr>
            <p:ph sz="quarter" idx="4"/>
          </p:nvPr>
        </p:nvSpPr>
        <p:spPr/>
        <p:txBody>
          <a:bodyPr>
            <a:normAutofit fontScale="92500"/>
          </a:bodyPr>
          <a:lstStyle/>
          <a:p>
            <a:r>
              <a:rPr lang="en-ZA" dirty="0" smtClean="0"/>
              <a:t>Appointment – Developer</a:t>
            </a:r>
          </a:p>
          <a:p>
            <a:pPr marL="0" indent="0">
              <a:buNone/>
            </a:pPr>
            <a:endParaRPr lang="en-ZA" dirty="0" smtClean="0"/>
          </a:p>
          <a:p>
            <a:r>
              <a:rPr lang="en-ZA" dirty="0" smtClean="0"/>
              <a:t>1</a:t>
            </a:r>
            <a:r>
              <a:rPr lang="en-ZA" baseline="30000" dirty="0" smtClean="0"/>
              <a:t>st</a:t>
            </a:r>
            <a:r>
              <a:rPr lang="en-ZA" dirty="0" smtClean="0"/>
              <a:t> phase of CPUT RDM platform</a:t>
            </a:r>
          </a:p>
          <a:p>
            <a:pPr marL="0" indent="0">
              <a:buNone/>
            </a:pPr>
            <a:endParaRPr lang="en-ZA" dirty="0" smtClean="0"/>
          </a:p>
          <a:p>
            <a:r>
              <a:rPr lang="en-ZA" dirty="0" smtClean="0"/>
              <a:t>CPUT DMP tool developed</a:t>
            </a:r>
          </a:p>
          <a:p>
            <a:pPr marL="0" indent="0">
              <a:buNone/>
            </a:pPr>
            <a:endParaRPr lang="en-ZA" dirty="0" smtClean="0"/>
          </a:p>
          <a:p>
            <a:r>
              <a:rPr lang="en-ZA" dirty="0" smtClean="0"/>
              <a:t>Discussions on system integration &amp; interoperability, e.g. DK, HDC Digital and RIMS</a:t>
            </a:r>
          </a:p>
          <a:p>
            <a:endParaRPr lang="en-ZA" dirty="0"/>
          </a:p>
        </p:txBody>
      </p:sp>
      <p:sp>
        <p:nvSpPr>
          <p:cNvPr id="7" name="Date Placeholder 6"/>
          <p:cNvSpPr>
            <a:spLocks noGrp="1"/>
          </p:cNvSpPr>
          <p:nvPr>
            <p:ph type="dt" sz="half" idx="10"/>
          </p:nvPr>
        </p:nvSpPr>
        <p:spPr/>
        <p:txBody>
          <a:bodyPr/>
          <a:lstStyle/>
          <a:p>
            <a:fld id="{70C4652B-2404-4DD4-BB78-E533446F09D8}" type="datetime1">
              <a:rPr lang="en-ZA" smtClean="0"/>
              <a:t>2016-12-06</a:t>
            </a:fld>
            <a:endParaRPr lang="en-ZA"/>
          </a:p>
        </p:txBody>
      </p:sp>
      <p:sp>
        <p:nvSpPr>
          <p:cNvPr id="11" name="Footer Placeholder 10"/>
          <p:cNvSpPr>
            <a:spLocks noGrp="1"/>
          </p:cNvSpPr>
          <p:nvPr>
            <p:ph type="ftr" sz="quarter" idx="11"/>
          </p:nvPr>
        </p:nvSpPr>
        <p:spPr/>
        <p:txBody>
          <a:bodyPr/>
          <a:lstStyle/>
          <a:p>
            <a:r>
              <a:rPr lang="en-ZA" smtClean="0"/>
              <a:t>UCT OA Symposium</a:t>
            </a:r>
            <a:endParaRPr lang="en-ZA"/>
          </a:p>
        </p:txBody>
      </p:sp>
      <p:sp>
        <p:nvSpPr>
          <p:cNvPr id="12" name="Slide Number Placeholder 11"/>
          <p:cNvSpPr>
            <a:spLocks noGrp="1"/>
          </p:cNvSpPr>
          <p:nvPr>
            <p:ph type="sldNum" sz="quarter" idx="12"/>
          </p:nvPr>
        </p:nvSpPr>
        <p:spPr/>
        <p:txBody>
          <a:bodyPr/>
          <a:lstStyle/>
          <a:p>
            <a:fld id="{16CD174E-8CB4-4A1F-8537-10D091F0A90B}" type="slidenum">
              <a:rPr lang="en-ZA" smtClean="0"/>
              <a:t>8</a:t>
            </a:fld>
            <a:endParaRPr lang="en-ZA"/>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483434"/>
            <a:ext cx="2116063" cy="1323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89" y="3331305"/>
            <a:ext cx="2358008" cy="1152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8008" y="4947392"/>
            <a:ext cx="2141984" cy="161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8344" y="188641"/>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991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International Partnership</a:t>
            </a:r>
            <a:endParaRPr lang="en-ZA" dirty="0"/>
          </a:p>
        </p:txBody>
      </p:sp>
      <p:sp>
        <p:nvSpPr>
          <p:cNvPr id="3" name="Text Placeholder 2"/>
          <p:cNvSpPr>
            <a:spLocks noGrp="1"/>
          </p:cNvSpPr>
          <p:nvPr>
            <p:ph type="body" idx="1"/>
          </p:nvPr>
        </p:nvSpPr>
        <p:spPr>
          <a:xfrm>
            <a:off x="552054" y="1340768"/>
            <a:ext cx="4040188" cy="639762"/>
          </a:xfrm>
        </p:spPr>
        <p:txBody>
          <a:bodyPr/>
          <a:lstStyle/>
          <a:p>
            <a:r>
              <a:rPr lang="en-ZA" dirty="0" smtClean="0"/>
              <a:t>Action	</a:t>
            </a:r>
            <a:endParaRPr lang="en-ZA" dirty="0"/>
          </a:p>
        </p:txBody>
      </p:sp>
      <p:sp>
        <p:nvSpPr>
          <p:cNvPr id="4" name="Content Placeholder 3"/>
          <p:cNvSpPr>
            <a:spLocks noGrp="1"/>
          </p:cNvSpPr>
          <p:nvPr>
            <p:ph sz="half" idx="2"/>
          </p:nvPr>
        </p:nvSpPr>
        <p:spPr>
          <a:xfrm>
            <a:off x="354344" y="1988840"/>
            <a:ext cx="4040188" cy="3951288"/>
          </a:xfrm>
        </p:spPr>
        <p:txBody>
          <a:bodyPr/>
          <a:lstStyle/>
          <a:p>
            <a:pPr marL="457200" indent="-457200">
              <a:buFont typeface="+mj-lt"/>
              <a:buAutoNum type="arabicPeriod"/>
            </a:pPr>
            <a:r>
              <a:rPr lang="en-ZA" dirty="0" smtClean="0"/>
              <a:t>Participation on eResearch  international collaboration</a:t>
            </a:r>
          </a:p>
          <a:p>
            <a:pPr marL="0" indent="0">
              <a:buNone/>
            </a:pPr>
            <a:endParaRPr lang="en-ZA" dirty="0"/>
          </a:p>
        </p:txBody>
      </p:sp>
      <p:sp>
        <p:nvSpPr>
          <p:cNvPr id="5" name="Text Placeholder 4"/>
          <p:cNvSpPr>
            <a:spLocks noGrp="1"/>
          </p:cNvSpPr>
          <p:nvPr>
            <p:ph type="body" sz="quarter" idx="3"/>
          </p:nvPr>
        </p:nvSpPr>
        <p:spPr>
          <a:xfrm>
            <a:off x="4592242" y="1340768"/>
            <a:ext cx="4041775" cy="639762"/>
          </a:xfrm>
        </p:spPr>
        <p:txBody>
          <a:bodyPr/>
          <a:lstStyle/>
          <a:p>
            <a:r>
              <a:rPr lang="en-ZA" dirty="0" smtClean="0"/>
              <a:t>Successes</a:t>
            </a:r>
            <a:endParaRPr lang="en-ZA" dirty="0"/>
          </a:p>
        </p:txBody>
      </p:sp>
      <p:sp>
        <p:nvSpPr>
          <p:cNvPr id="6" name="Content Placeholder 5"/>
          <p:cNvSpPr>
            <a:spLocks noGrp="1"/>
          </p:cNvSpPr>
          <p:nvPr>
            <p:ph sz="quarter" idx="4"/>
          </p:nvPr>
        </p:nvSpPr>
        <p:spPr>
          <a:xfrm>
            <a:off x="4592242" y="2060848"/>
            <a:ext cx="4041775" cy="3951288"/>
          </a:xfrm>
        </p:spPr>
        <p:txBody>
          <a:bodyPr>
            <a:normAutofit fontScale="92500" lnSpcReduction="20000"/>
          </a:bodyPr>
          <a:lstStyle/>
          <a:p>
            <a:r>
              <a:rPr lang="en-ZA" dirty="0" smtClean="0"/>
              <a:t>Set up international working groups on various RDM development aspects</a:t>
            </a:r>
          </a:p>
          <a:p>
            <a:r>
              <a:rPr lang="en-ZA" dirty="0" smtClean="0"/>
              <a:t>Jointly developing an Open Source Platform for managing RDM cycle</a:t>
            </a:r>
          </a:p>
          <a:p>
            <a:r>
              <a:rPr lang="en-ZA" dirty="0" smtClean="0"/>
              <a:t>Have institutional working group feeding into the development of the Open Source Platform</a:t>
            </a:r>
          </a:p>
          <a:p>
            <a:r>
              <a:rPr lang="en-ZA" dirty="0" smtClean="0"/>
              <a:t>Monthly online meetings to update each on institutional developments</a:t>
            </a:r>
          </a:p>
          <a:p>
            <a:endParaRPr lang="en-ZA" dirty="0"/>
          </a:p>
        </p:txBody>
      </p:sp>
      <p:sp>
        <p:nvSpPr>
          <p:cNvPr id="7" name="Date Placeholder 6"/>
          <p:cNvSpPr>
            <a:spLocks noGrp="1"/>
          </p:cNvSpPr>
          <p:nvPr>
            <p:ph type="dt" sz="half" idx="10"/>
          </p:nvPr>
        </p:nvSpPr>
        <p:spPr/>
        <p:txBody>
          <a:bodyPr/>
          <a:lstStyle/>
          <a:p>
            <a:fld id="{047CFDD9-D1E9-47EC-B032-5425A63B508E}" type="datetime1">
              <a:rPr lang="en-ZA" smtClean="0"/>
              <a:t>2016-12-06</a:t>
            </a:fld>
            <a:endParaRPr lang="en-ZA"/>
          </a:p>
        </p:txBody>
      </p:sp>
      <p:sp>
        <p:nvSpPr>
          <p:cNvPr id="10" name="Footer Placeholder 9"/>
          <p:cNvSpPr>
            <a:spLocks noGrp="1"/>
          </p:cNvSpPr>
          <p:nvPr>
            <p:ph type="ftr" sz="quarter" idx="11"/>
          </p:nvPr>
        </p:nvSpPr>
        <p:spPr/>
        <p:txBody>
          <a:bodyPr/>
          <a:lstStyle/>
          <a:p>
            <a:r>
              <a:rPr lang="en-ZA" smtClean="0"/>
              <a:t>UCT OA Symposium</a:t>
            </a:r>
            <a:endParaRPr lang="en-ZA"/>
          </a:p>
        </p:txBody>
      </p:sp>
      <p:sp>
        <p:nvSpPr>
          <p:cNvPr id="11" name="Slide Number Placeholder 10"/>
          <p:cNvSpPr>
            <a:spLocks noGrp="1"/>
          </p:cNvSpPr>
          <p:nvPr>
            <p:ph type="sldNum" sz="quarter" idx="12"/>
          </p:nvPr>
        </p:nvSpPr>
        <p:spPr/>
        <p:txBody>
          <a:bodyPr/>
          <a:lstStyle/>
          <a:p>
            <a:fld id="{16CD174E-8CB4-4A1F-8537-10D091F0A90B}" type="slidenum">
              <a:rPr lang="en-ZA" smtClean="0"/>
              <a:t>9</a:t>
            </a:fld>
            <a:endParaRPr lang="en-ZA"/>
          </a:p>
        </p:txBody>
      </p:sp>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4149081"/>
            <a:ext cx="3240360" cy="2111982"/>
          </a:xfrm>
          <a:prstGeom prst="rect">
            <a:avLst/>
          </a:prstGeom>
        </p:spPr>
      </p:pic>
      <p:pic>
        <p:nvPicPr>
          <p:cNvPr id="9" name="Grafik 3"/>
          <p:cNvPicPr>
            <a:picLocks noChangeAspect="1"/>
          </p:cNvPicPr>
          <p:nvPr/>
        </p:nvPicPr>
        <p:blipFill rotWithShape="1">
          <a:blip r:embed="rId4" cstate="screen">
            <a:extLst>
              <a:ext uri="{28A0092B-C50C-407E-A947-70E740481C1C}">
                <a14:useLocalDpi xmlns:a14="http://schemas.microsoft.com/office/drawing/2010/main" val="0"/>
              </a:ext>
            </a:extLst>
          </a:blip>
          <a:srcRect t="23481"/>
          <a:stretch/>
        </p:blipFill>
        <p:spPr>
          <a:xfrm>
            <a:off x="1115616" y="2780928"/>
            <a:ext cx="2808683" cy="1583936"/>
          </a:xfrm>
          <a:prstGeom prst="rect">
            <a:avLst/>
          </a:prstGeom>
        </p:spPr>
      </p:pic>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96336" y="167885"/>
            <a:ext cx="131414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21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1076</TotalTime>
  <Words>1998</Words>
  <Application>Microsoft Office PowerPoint</Application>
  <PresentationFormat>On-screen Show (4:3)</PresentationFormat>
  <Paragraphs>367</Paragraphs>
  <Slides>32</Slides>
  <Notes>14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 Research Data Management at CPUT: Partnerships and Collaboration </vt:lpstr>
      <vt:lpstr>FOCUS AREAS</vt:lpstr>
      <vt:lpstr>CPUT eRESEARCH STRATEGIC PARTNERSHIP </vt:lpstr>
      <vt:lpstr>eResearch Partners at CPUT</vt:lpstr>
      <vt:lpstr>Research, Technology, Innovation and Partnership</vt:lpstr>
      <vt:lpstr>Partnership with research community</vt:lpstr>
      <vt:lpstr>Partnership with research community </vt:lpstr>
      <vt:lpstr>KITS [CTS, MIS, ICT Innovation &amp; Development, Library </vt:lpstr>
      <vt:lpstr>International Partnership</vt:lpstr>
      <vt:lpstr>External partners</vt:lpstr>
      <vt:lpstr> CHALLENGES EXPERIENCED!  </vt:lpstr>
      <vt:lpstr>ADAPTING TO CHANGE</vt:lpstr>
      <vt:lpstr>   POSSIBLE SOLUTION?   </vt:lpstr>
      <vt:lpstr>PROCESS IMPROVEMENT</vt:lpstr>
      <vt:lpstr>  Quick win – HDC process   </vt:lpstr>
      <vt:lpstr>Stakeholder buy-in and commitment</vt:lpstr>
      <vt:lpstr>HDC Process – As Is</vt:lpstr>
      <vt:lpstr>HDC Process - To be HDC 1.2</vt:lpstr>
      <vt:lpstr>HDC Process - To be (HDC1.8) </vt:lpstr>
      <vt:lpstr>HDC Process – To be (HDC 1.11) </vt:lpstr>
      <vt:lpstr> THESIS SUBMISSION PROCEDURE  Theses submission - To be</vt:lpstr>
      <vt:lpstr>ACHIEVEMENTS</vt:lpstr>
      <vt:lpstr>IMPLEMENTATION </vt:lpstr>
      <vt:lpstr>Communication and Training plans </vt:lpstr>
      <vt:lpstr>MARKETING PLAN </vt:lpstr>
      <vt:lpstr>Systems integration</vt:lpstr>
      <vt:lpstr>THE FUTURE!</vt:lpstr>
      <vt:lpstr>Future - Continuous Improvement</vt:lpstr>
      <vt:lpstr>Future ENGAGEMENTS</vt:lpstr>
      <vt:lpstr>CONCLUSION</vt:lpstr>
      <vt:lpstr>CONCLUSION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mathez</dc:creator>
  <cp:lastModifiedBy>mathez</cp:lastModifiedBy>
  <cp:revision>68</cp:revision>
  <dcterms:created xsi:type="dcterms:W3CDTF">2016-11-23T00:13:27Z</dcterms:created>
  <dcterms:modified xsi:type="dcterms:W3CDTF">2016-12-06T18:05:05Z</dcterms:modified>
</cp:coreProperties>
</file>