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70"/>
  </p:notesMasterIdLst>
  <p:sldIdLst>
    <p:sldId id="580" r:id="rId2"/>
    <p:sldId id="582" r:id="rId3"/>
    <p:sldId id="389" r:id="rId4"/>
    <p:sldId id="392" r:id="rId5"/>
    <p:sldId id="471" r:id="rId6"/>
    <p:sldId id="259" r:id="rId7"/>
    <p:sldId id="393" r:id="rId8"/>
    <p:sldId id="311" r:id="rId9"/>
    <p:sldId id="310" r:id="rId10"/>
    <p:sldId id="300" r:id="rId11"/>
    <p:sldId id="539" r:id="rId12"/>
    <p:sldId id="512" r:id="rId13"/>
    <p:sldId id="513" r:id="rId14"/>
    <p:sldId id="480" r:id="rId15"/>
    <p:sldId id="540" r:id="rId16"/>
    <p:sldId id="399" r:id="rId17"/>
    <p:sldId id="515" r:id="rId18"/>
    <p:sldId id="403" r:id="rId19"/>
    <p:sldId id="323" r:id="rId20"/>
    <p:sldId id="324" r:id="rId21"/>
    <p:sldId id="411" r:id="rId22"/>
    <p:sldId id="541" r:id="rId23"/>
    <p:sldId id="572" r:id="rId24"/>
    <p:sldId id="574" r:id="rId25"/>
    <p:sldId id="575" r:id="rId26"/>
    <p:sldId id="494" r:id="rId27"/>
    <p:sldId id="402" r:id="rId28"/>
    <p:sldId id="496" r:id="rId29"/>
    <p:sldId id="543" r:id="rId30"/>
    <p:sldId id="564" r:id="rId31"/>
    <p:sldId id="576" r:id="rId32"/>
    <p:sldId id="482" r:id="rId33"/>
    <p:sldId id="498" r:id="rId34"/>
    <p:sldId id="503" r:id="rId35"/>
    <p:sldId id="505" r:id="rId36"/>
    <p:sldId id="506" r:id="rId37"/>
    <p:sldId id="544" r:id="rId38"/>
    <p:sldId id="455" r:id="rId39"/>
    <p:sldId id="417" r:id="rId40"/>
    <p:sldId id="416" r:id="rId41"/>
    <p:sldId id="577" r:id="rId42"/>
    <p:sldId id="434" r:id="rId43"/>
    <p:sldId id="435" r:id="rId44"/>
    <p:sldId id="546" r:id="rId45"/>
    <p:sldId id="548" r:id="rId46"/>
    <p:sldId id="547" r:id="rId47"/>
    <p:sldId id="418" r:id="rId48"/>
    <p:sldId id="454" r:id="rId49"/>
    <p:sldId id="437" r:id="rId50"/>
    <p:sldId id="426" r:id="rId51"/>
    <p:sldId id="558" r:id="rId52"/>
    <p:sldId id="549" r:id="rId53"/>
    <p:sldId id="550" r:id="rId54"/>
    <p:sldId id="570" r:id="rId55"/>
    <p:sldId id="571" r:id="rId56"/>
    <p:sldId id="578" r:id="rId57"/>
    <p:sldId id="553" r:id="rId58"/>
    <p:sldId id="552" r:id="rId59"/>
    <p:sldId id="431" r:id="rId60"/>
    <p:sldId id="279" r:id="rId61"/>
    <p:sldId id="555" r:id="rId62"/>
    <p:sldId id="557" r:id="rId63"/>
    <p:sldId id="583" r:id="rId64"/>
    <p:sldId id="522" r:id="rId65"/>
    <p:sldId id="566" r:id="rId66"/>
    <p:sldId id="529" r:id="rId67"/>
    <p:sldId id="530" r:id="rId68"/>
    <p:sldId id="531"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2">
          <p15:clr>
            <a:srgbClr val="A4A3A4"/>
          </p15:clr>
        </p15:guide>
        <p15:guide id="2" pos="170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B0"/>
    <a:srgbClr val="99CCFF"/>
    <a:srgbClr val="CFDDED"/>
    <a:srgbClr val="3417E3"/>
    <a:srgbClr val="008000"/>
    <a:srgbClr val="002086"/>
    <a:srgbClr val="CC00FF"/>
    <a:srgbClr val="0029AC"/>
    <a:srgbClr val="2D14C6"/>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657" autoAdjust="0"/>
  </p:normalViewPr>
  <p:slideViewPr>
    <p:cSldViewPr>
      <p:cViewPr varScale="1">
        <p:scale>
          <a:sx n="62" d="100"/>
          <a:sy n="62" d="100"/>
        </p:scale>
        <p:origin x="1626" y="72"/>
      </p:cViewPr>
      <p:guideLst>
        <p:guide orient="horz" pos="3022"/>
        <p:guide pos="1701"/>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5" d="100"/>
          <a:sy n="85" d="100"/>
        </p:scale>
        <p:origin x="-383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1F48FA-E490-4743-9E05-4D009D38A064}" type="datetimeFigureOut">
              <a:rPr lang="en-ZA" smtClean="0"/>
              <a:t>2017/07/07</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4A1E92-0850-45CF-8775-847030FD9D5E}" type="slidenum">
              <a:rPr lang="en-ZA" smtClean="0"/>
              <a:t>‹#›</a:t>
            </a:fld>
            <a:endParaRPr lang="en-ZA"/>
          </a:p>
        </p:txBody>
      </p:sp>
    </p:spTree>
    <p:extLst>
      <p:ext uri="{BB962C8B-B14F-4D97-AF65-F5344CB8AC3E}">
        <p14:creationId xmlns:p14="http://schemas.microsoft.com/office/powerpoint/2010/main" val="622273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commons.wikimedia.org/wiki/User:W.Rebel"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s://www.flickr.com/photos/hawkexpress/" TargetMode="External"/><Relationship Id="rId5" Type="http://schemas.openxmlformats.org/officeDocument/2006/relationships/hyperlink" Target="https://creativecommons.org/licenses/by/3.0/deed.en" TargetMode="External"/><Relationship Id="rId4" Type="http://schemas.openxmlformats.org/officeDocument/2006/relationships/hyperlink" Target="https://en.wikipedia.org/wiki/en:Creative_Commons"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nytimes.com/2009/07/18/technology/companies/18amazon.html?_r=0"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sciencemag.org/author/john-bohannon"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flickr.com/photos/thatgir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www.ip-watch.org/author/william/" TargetMode="External"/><Relationship Id="rId2" Type="http://schemas.openxmlformats.org/officeDocument/2006/relationships/slide" Target="../slides/slide53.xml"/><Relationship Id="rId1" Type="http://schemas.openxmlformats.org/officeDocument/2006/relationships/notesMaster" Target="../notesMasters/notesMaster1.xml"/><Relationship Id="rId4" Type="http://schemas.openxmlformats.org/officeDocument/2006/relationships/hyperlink" Target="http://www.ip-watch.org/2014/10/17/leaked-tpp-draft-reveals-extreme-rights-holder-position-of-us-japan-outraged-observers-say/#comments" TargetMode="Externa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www.flickr.com/photos/rosemania/" TargetMode="External"/><Relationship Id="rId2" Type="http://schemas.openxmlformats.org/officeDocument/2006/relationships/slide" Target="../slides/slide60.xml"/><Relationship Id="rId1" Type="http://schemas.openxmlformats.org/officeDocument/2006/relationships/notesMaster" Target="../notesMasters/notesMaster1.xml"/><Relationship Id="rId4" Type="http://schemas.openxmlformats.org/officeDocument/2006/relationships/hyperlink" Target="https://www.flickr.com/photos/rosemania/5581093141" TargetMode="Externa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4000" b="0" i="0" u="sng" kern="1200" dirty="0" smtClean="0">
                <a:solidFill>
                  <a:schemeClr val="tx1"/>
                </a:solidFill>
                <a:effectLst/>
                <a:latin typeface="+mn-lt"/>
                <a:ea typeface="+mn-ea"/>
                <a:cs typeface="+mn-cs"/>
              </a:rPr>
              <a:t>Don Vaughan tide sculpture, David Lam Park Vancouver, photo by </a:t>
            </a:r>
            <a:r>
              <a:rPr lang="en-ZA" sz="4000" b="0" i="0" u="sng" kern="1200" dirty="0" err="1" smtClean="0">
                <a:solidFill>
                  <a:schemeClr val="tx1"/>
                </a:solidFill>
                <a:effectLst/>
                <a:latin typeface="+mn-lt"/>
                <a:ea typeface="+mn-ea"/>
                <a:cs typeface="+mn-cs"/>
              </a:rPr>
              <a:t>Taz</a:t>
            </a:r>
            <a:r>
              <a:rPr lang="en-ZA" sz="4000" b="0" i="0" u="sng" kern="1200" dirty="0" smtClean="0">
                <a:solidFill>
                  <a:schemeClr val="tx1"/>
                </a:solidFill>
                <a:effectLst/>
                <a:latin typeface="+mn-lt"/>
                <a:ea typeface="+mn-ea"/>
                <a:cs typeface="+mn-cs"/>
              </a:rPr>
              <a:t>, CC BY 2.0</a:t>
            </a:r>
          </a:p>
          <a:p>
            <a:r>
              <a:rPr lang="en-ZA" sz="4000" b="0" i="0" u="sng" kern="1200" dirty="0" smtClean="0">
                <a:solidFill>
                  <a:schemeClr val="tx1"/>
                </a:solidFill>
                <a:effectLst/>
                <a:latin typeface="+mn-lt"/>
                <a:ea typeface="+mn-ea"/>
                <a:cs typeface="+mn-cs"/>
              </a:rPr>
              <a:t>https://upload.wikimedia.org/wikipedia/commons/b/ba/Vancouver_tide_sculpture_in_david_lam_park.jpg</a:t>
            </a:r>
          </a:p>
          <a:p>
            <a:endParaRPr lang="en-ZA" sz="4000" b="0" i="0" u="sng" kern="1200" dirty="0" smtClean="0">
              <a:solidFill>
                <a:schemeClr val="tx1"/>
              </a:solidFill>
              <a:effectLst/>
              <a:latin typeface="+mn-lt"/>
              <a:ea typeface="+mn-ea"/>
              <a:cs typeface="+mn-cs"/>
            </a:endParaRPr>
          </a:p>
          <a:p>
            <a:r>
              <a:rPr lang="en-ZA" sz="4000" b="0" i="0" u="sng" kern="1200" dirty="0" smtClean="0">
                <a:solidFill>
                  <a:schemeClr val="tx1"/>
                </a:solidFill>
                <a:effectLst/>
                <a:latin typeface="+mn-lt"/>
                <a:ea typeface="+mn-ea"/>
                <a:cs typeface="+mn-cs"/>
              </a:rPr>
              <a:t>By </a:t>
            </a:r>
            <a:r>
              <a:rPr lang="en-ZA" sz="4000" b="0" i="0" u="sng" kern="1200" dirty="0" err="1" smtClean="0">
                <a:solidFill>
                  <a:schemeClr val="tx1"/>
                </a:solidFill>
                <a:effectLst/>
                <a:latin typeface="+mn-lt"/>
                <a:ea typeface="+mn-ea"/>
                <a:cs typeface="+mn-cs"/>
              </a:rPr>
              <a:t>Judgefloro</a:t>
            </a:r>
            <a:r>
              <a:rPr lang="en-ZA" sz="4000" b="0" i="0" u="sng" kern="1200" dirty="0" smtClean="0">
                <a:solidFill>
                  <a:schemeClr val="tx1"/>
                </a:solidFill>
                <a:effectLst/>
                <a:latin typeface="+mn-lt"/>
                <a:ea typeface="+mn-ea"/>
                <a:cs typeface="+mn-cs"/>
              </a:rPr>
              <a:t> (Own work) [CC BY-SA 4.0 (http://creativecommons.org/licenses/by-sa/4.0)], via Wikimedia Commons</a:t>
            </a:r>
          </a:p>
          <a:p>
            <a:endParaRPr lang="en-ZA" sz="4000" b="0" i="0" u="sng" kern="1200" dirty="0" smtClean="0">
              <a:solidFill>
                <a:schemeClr val="tx1"/>
              </a:solidFill>
              <a:effectLst/>
              <a:latin typeface="+mn-lt"/>
              <a:ea typeface="+mn-ea"/>
              <a:cs typeface="+mn-cs"/>
            </a:endParaRPr>
          </a:p>
          <a:p>
            <a:r>
              <a:rPr lang="en-ZA" sz="4000" b="0" i="0" u="sng" kern="1200" dirty="0" smtClean="0">
                <a:solidFill>
                  <a:schemeClr val="tx1"/>
                </a:solidFill>
                <a:effectLst/>
                <a:latin typeface="+mn-lt"/>
                <a:ea typeface="+mn-ea"/>
                <a:cs typeface="+mn-cs"/>
              </a:rPr>
              <a:t>Dancing Rings, "</a:t>
            </a:r>
            <a:r>
              <a:rPr lang="en-ZA" sz="4000" b="0" i="0" u="sng" kern="1200" dirty="0" err="1" smtClean="0">
                <a:solidFill>
                  <a:schemeClr val="tx1"/>
                </a:solidFill>
                <a:effectLst/>
                <a:latin typeface="+mn-lt"/>
                <a:ea typeface="+mn-ea"/>
                <a:cs typeface="+mn-cs"/>
              </a:rPr>
              <a:t>Ang</a:t>
            </a:r>
            <a:r>
              <a:rPr lang="en-ZA" sz="4000" b="0" i="0" u="sng" kern="1200" dirty="0" smtClean="0">
                <a:solidFill>
                  <a:schemeClr val="tx1"/>
                </a:solidFill>
                <a:effectLst/>
                <a:latin typeface="+mn-lt"/>
                <a:ea typeface="+mn-ea"/>
                <a:cs typeface="+mn-cs"/>
              </a:rPr>
              <a:t> </a:t>
            </a:r>
            <a:r>
              <a:rPr lang="en-ZA" sz="4000" b="0" i="0" u="sng" kern="1200" dirty="0" err="1" smtClean="0">
                <a:solidFill>
                  <a:schemeClr val="tx1"/>
                </a:solidFill>
                <a:effectLst/>
                <a:latin typeface="+mn-lt"/>
                <a:ea typeface="+mn-ea"/>
                <a:cs typeface="+mn-cs"/>
              </a:rPr>
              <a:t>Pagbabago</a:t>
            </a:r>
            <a:r>
              <a:rPr lang="en-ZA" sz="4000" b="0" i="0" u="sng" kern="1200" dirty="0" smtClean="0">
                <a:solidFill>
                  <a:schemeClr val="tx1"/>
                </a:solidFill>
                <a:effectLst/>
                <a:latin typeface="+mn-lt"/>
                <a:ea typeface="+mn-ea"/>
                <a:cs typeface="+mn-cs"/>
              </a:rPr>
              <a:t>: Peace-Love" (Jose F. </a:t>
            </a:r>
            <a:r>
              <a:rPr lang="en-ZA" sz="4000" b="0" i="0" u="sng" kern="1200" dirty="0" err="1" smtClean="0">
                <a:solidFill>
                  <a:schemeClr val="tx1"/>
                </a:solidFill>
                <a:effectLst/>
                <a:latin typeface="+mn-lt"/>
                <a:ea typeface="+mn-ea"/>
                <a:cs typeface="+mn-cs"/>
              </a:rPr>
              <a:t>Datuin</a:t>
            </a:r>
            <a:r>
              <a:rPr lang="en-ZA" sz="4000" b="0" i="0" u="sng" kern="1200" dirty="0" smtClean="0">
                <a:solidFill>
                  <a:schemeClr val="tx1"/>
                </a:solidFill>
                <a:effectLst/>
                <a:latin typeface="+mn-lt"/>
                <a:ea typeface="+mn-ea"/>
                <a:cs typeface="+mn-cs"/>
              </a:rPr>
              <a:t>, Rizal Park, Manila) Artworks in the Park (Replica of the same sculpture that won 1st Prize besting 35 countries, in the 2008 International Olympic Committee Sport and Art Contest at Lausanne, Switzerland, 2008 Beijing Olympics; Winner of the 1980 Moscow Olympic Poster Design Competition, USSR "</a:t>
            </a:r>
            <a:r>
              <a:rPr lang="en-ZA" sz="4000" b="0" i="0" u="sng" kern="1200" dirty="0" err="1" smtClean="0">
                <a:solidFill>
                  <a:schemeClr val="tx1"/>
                </a:solidFill>
                <a:effectLst/>
                <a:latin typeface="+mn-lt"/>
                <a:ea typeface="+mn-ea"/>
                <a:cs typeface="+mn-cs"/>
              </a:rPr>
              <a:t>Ang</a:t>
            </a:r>
            <a:r>
              <a:rPr lang="en-ZA" sz="4000" b="0" i="0" u="sng" kern="1200" dirty="0" smtClean="0">
                <a:solidFill>
                  <a:schemeClr val="tx1"/>
                </a:solidFill>
                <a:effectLst/>
                <a:latin typeface="+mn-lt"/>
                <a:ea typeface="+mn-ea"/>
                <a:cs typeface="+mn-cs"/>
              </a:rPr>
              <a:t> </a:t>
            </a:r>
            <a:r>
              <a:rPr lang="en-ZA" sz="4000" b="0" i="0" u="sng" kern="1200" dirty="0" err="1" smtClean="0">
                <a:solidFill>
                  <a:schemeClr val="tx1"/>
                </a:solidFill>
                <a:effectLst/>
                <a:latin typeface="+mn-lt"/>
                <a:ea typeface="+mn-ea"/>
                <a:cs typeface="+mn-cs"/>
              </a:rPr>
              <a:t>Pagbabago</a:t>
            </a:r>
            <a:r>
              <a:rPr lang="en-ZA" sz="4000" b="0" i="0" u="sng" kern="1200" dirty="0" smtClean="0">
                <a:solidFill>
                  <a:schemeClr val="tx1"/>
                </a:solidFill>
                <a:effectLst/>
                <a:latin typeface="+mn-lt"/>
                <a:ea typeface="+mn-ea"/>
                <a:cs typeface="+mn-cs"/>
              </a:rPr>
              <a:t>: Peace-Love" Mosaic Murals, It represents the Filipino ideals of peace, love, unity and prosperity. It serves as a call to national renewal and change; by the National Parks Development Committee, Department of Tourism, Hyundai Asia Resources, Inc. and </a:t>
            </a:r>
            <a:r>
              <a:rPr lang="en-ZA" sz="4000" b="0" i="0" u="sng" kern="1200" dirty="0" err="1" smtClean="0">
                <a:solidFill>
                  <a:schemeClr val="tx1"/>
                </a:solidFill>
                <a:effectLst/>
                <a:latin typeface="+mn-lt"/>
                <a:ea typeface="+mn-ea"/>
                <a:cs typeface="+mn-cs"/>
              </a:rPr>
              <a:t>Bizassa</a:t>
            </a:r>
            <a:r>
              <a:rPr lang="en-ZA" sz="4000" b="0" i="0" u="sng" kern="1200" dirty="0" smtClean="0">
                <a:solidFill>
                  <a:schemeClr val="tx1"/>
                </a:solidFill>
                <a:effectLst/>
                <a:latin typeface="+mn-lt"/>
                <a:ea typeface="+mn-ea"/>
                <a:cs typeface="+mn-cs"/>
              </a:rPr>
              <a:t> Philippines, Inc. </a:t>
            </a:r>
            <a:r>
              <a:rPr lang="en-ZA" sz="4000" b="0" i="0" u="sng" kern="1200" dirty="0" err="1" smtClean="0">
                <a:solidFill>
                  <a:schemeClr val="tx1"/>
                </a:solidFill>
                <a:effectLst/>
                <a:latin typeface="+mn-lt"/>
                <a:ea typeface="+mn-ea"/>
                <a:cs typeface="+mn-cs"/>
              </a:rPr>
              <a:t>Mosaico</a:t>
            </a:r>
            <a:r>
              <a:rPr lang="en-ZA" sz="4000" b="0" i="0" u="sng" kern="1200" dirty="0" smtClean="0">
                <a:solidFill>
                  <a:schemeClr val="tx1"/>
                </a:solidFill>
                <a:effectLst/>
                <a:latin typeface="+mn-lt"/>
                <a:ea typeface="+mn-ea"/>
                <a:cs typeface="+mn-cs"/>
              </a:rPr>
              <a:t> Rizal Park, </a:t>
            </a:r>
            <a:r>
              <a:rPr lang="en-ZA" sz="4000" b="0" i="0" u="sng" kern="1200" dirty="0" err="1" smtClean="0">
                <a:solidFill>
                  <a:schemeClr val="tx1"/>
                </a:solidFill>
                <a:effectLst/>
                <a:latin typeface="+mn-lt"/>
                <a:ea typeface="+mn-ea"/>
                <a:cs typeface="+mn-cs"/>
              </a:rPr>
              <a:t>Ermita</a:t>
            </a:r>
            <a:r>
              <a:rPr lang="en-ZA" sz="4000" b="0" i="0" u="sng" kern="1200" dirty="0" smtClean="0">
                <a:solidFill>
                  <a:schemeClr val="tx1"/>
                </a:solidFill>
                <a:effectLst/>
                <a:latin typeface="+mn-lt"/>
                <a:ea typeface="+mn-ea"/>
                <a:cs typeface="+mn-cs"/>
              </a:rPr>
              <a:t>, Manila, City of Manila; Note: Judge </a:t>
            </a:r>
            <a:r>
              <a:rPr lang="en-ZA" sz="4000" b="0" i="0" u="sng" kern="1200" dirty="0" err="1" smtClean="0">
                <a:solidFill>
                  <a:schemeClr val="tx1"/>
                </a:solidFill>
                <a:effectLst/>
                <a:latin typeface="+mn-lt"/>
                <a:ea typeface="+mn-ea"/>
                <a:cs typeface="+mn-cs"/>
              </a:rPr>
              <a:t>Florentino</a:t>
            </a:r>
            <a:r>
              <a:rPr lang="en-ZA" sz="4000" b="0" i="0" u="sng" kern="1200" dirty="0" smtClean="0">
                <a:solidFill>
                  <a:schemeClr val="tx1"/>
                </a:solidFill>
                <a:effectLst/>
                <a:latin typeface="+mn-lt"/>
                <a:ea typeface="+mn-ea"/>
                <a:cs typeface="+mn-cs"/>
              </a:rPr>
              <a:t> </a:t>
            </a:r>
            <a:r>
              <a:rPr lang="en-ZA" sz="4000" b="0" i="0" u="sng" kern="1200" dirty="0" err="1" smtClean="0">
                <a:solidFill>
                  <a:schemeClr val="tx1"/>
                </a:solidFill>
                <a:effectLst/>
                <a:latin typeface="+mn-lt"/>
                <a:ea typeface="+mn-ea"/>
                <a:cs typeface="+mn-cs"/>
              </a:rPr>
              <a:t>Floro</a:t>
            </a:r>
            <a:r>
              <a:rPr lang="en-ZA" sz="4000" b="0" i="0" u="sng" kern="1200" dirty="0" smtClean="0">
                <a:solidFill>
                  <a:schemeClr val="tx1"/>
                </a:solidFill>
                <a:effectLst/>
                <a:latin typeface="+mn-lt"/>
                <a:ea typeface="+mn-ea"/>
                <a:cs typeface="+mn-cs"/>
              </a:rPr>
              <a:t>, the owner, to repeat, Donor </a:t>
            </a:r>
            <a:r>
              <a:rPr lang="en-ZA" sz="4000" b="0" i="0" u="sng" kern="1200" dirty="0" err="1" smtClean="0">
                <a:solidFill>
                  <a:schemeClr val="tx1"/>
                </a:solidFill>
                <a:effectLst/>
                <a:latin typeface="+mn-lt"/>
                <a:ea typeface="+mn-ea"/>
                <a:cs typeface="+mn-cs"/>
              </a:rPr>
              <a:t>Florentino</a:t>
            </a:r>
            <a:r>
              <a:rPr lang="en-ZA" sz="4000" b="0" i="0" u="sng" kern="1200" dirty="0" smtClean="0">
                <a:solidFill>
                  <a:schemeClr val="tx1"/>
                </a:solidFill>
                <a:effectLst/>
                <a:latin typeface="+mn-lt"/>
                <a:ea typeface="+mn-ea"/>
                <a:cs typeface="+mn-cs"/>
              </a:rPr>
              <a:t> </a:t>
            </a:r>
            <a:r>
              <a:rPr lang="en-ZA" sz="4000" b="0" i="0" u="sng" kern="1200" dirty="0" err="1" smtClean="0">
                <a:solidFill>
                  <a:schemeClr val="tx1"/>
                </a:solidFill>
                <a:effectLst/>
                <a:latin typeface="+mn-lt"/>
                <a:ea typeface="+mn-ea"/>
                <a:cs typeface="+mn-cs"/>
              </a:rPr>
              <a:t>Floro</a:t>
            </a:r>
            <a:r>
              <a:rPr lang="en-ZA" sz="4000" b="0" i="0" u="sng" kern="1200" dirty="0" smtClean="0">
                <a:solidFill>
                  <a:schemeClr val="tx1"/>
                </a:solidFill>
                <a:effectLst/>
                <a:latin typeface="+mn-lt"/>
                <a:ea typeface="+mn-ea"/>
                <a:cs typeface="+mn-cs"/>
              </a:rPr>
              <a:t> of all these photos hereby donate gratuitously, freely and unconditionally all these photos to and for Wikimedia Commons, exclusively, for public use of the public domain, and again without any condition whatsoever).</a:t>
            </a:r>
          </a:p>
          <a:p>
            <a:endParaRPr lang="en-ZA" sz="4000" b="0" i="0" u="sng"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D4A1E92-0850-45CF-8775-847030FD9D5E}" type="slidenum">
              <a:rPr lang="en-ZA" smtClean="0"/>
              <a:t>1</a:t>
            </a:fld>
            <a:endParaRPr lang="en-ZA"/>
          </a:p>
        </p:txBody>
      </p:sp>
    </p:spTree>
    <p:extLst>
      <p:ext uri="{BB962C8B-B14F-4D97-AF65-F5344CB8AC3E}">
        <p14:creationId xmlns:p14="http://schemas.microsoft.com/office/powerpoint/2010/main" val="4176134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smtClean="0"/>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12</a:t>
            </a:fld>
            <a:endParaRPr lang="en-ZA"/>
          </a:p>
        </p:txBody>
      </p:sp>
    </p:spTree>
    <p:extLst>
      <p:ext uri="{BB962C8B-B14F-4D97-AF65-F5344CB8AC3E}">
        <p14:creationId xmlns:p14="http://schemas.microsoft.com/office/powerpoint/2010/main" val="2442715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13</a:t>
            </a:fld>
            <a:endParaRPr lang="en-ZA"/>
          </a:p>
        </p:txBody>
      </p:sp>
    </p:spTree>
    <p:extLst>
      <p:ext uri="{BB962C8B-B14F-4D97-AF65-F5344CB8AC3E}">
        <p14:creationId xmlns:p14="http://schemas.microsoft.com/office/powerpoint/2010/main" val="1069004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14</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15</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baseline="0" dirty="0" smtClean="0"/>
          </a:p>
        </p:txBody>
      </p:sp>
      <p:sp>
        <p:nvSpPr>
          <p:cNvPr id="4" name="Slide Number Placeholder 3"/>
          <p:cNvSpPr>
            <a:spLocks noGrp="1"/>
          </p:cNvSpPr>
          <p:nvPr>
            <p:ph type="sldNum" sz="quarter" idx="10"/>
          </p:nvPr>
        </p:nvSpPr>
        <p:spPr/>
        <p:txBody>
          <a:bodyPr/>
          <a:lstStyle/>
          <a:p>
            <a:fld id="{2D4A1E92-0850-45CF-8775-847030FD9D5E}" type="slidenum">
              <a:rPr lang="en-ZA" smtClean="0"/>
              <a:t>16</a:t>
            </a:fld>
            <a:endParaRPr lang="en-ZA"/>
          </a:p>
        </p:txBody>
      </p:sp>
    </p:spTree>
    <p:extLst>
      <p:ext uri="{BB962C8B-B14F-4D97-AF65-F5344CB8AC3E}">
        <p14:creationId xmlns:p14="http://schemas.microsoft.com/office/powerpoint/2010/main" val="190726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17</a:t>
            </a:fld>
            <a:endParaRPr lang="en-ZA"/>
          </a:p>
        </p:txBody>
      </p:sp>
    </p:spTree>
    <p:extLst>
      <p:ext uri="{BB962C8B-B14F-4D97-AF65-F5344CB8AC3E}">
        <p14:creationId xmlns:p14="http://schemas.microsoft.com/office/powerpoint/2010/main" val="5934289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0" dirty="0" err="1" smtClean="0">
                <a:solidFill>
                  <a:schemeClr val="bg1">
                    <a:lumMod val="50000"/>
                  </a:schemeClr>
                </a:solidFill>
                <a:hlinkClick r:id="rId3" tooltip="User:W.Rebel"/>
              </a:rPr>
              <a:t>W.Rebel</a:t>
            </a:r>
            <a:r>
              <a:rPr lang="en-ZA" b="0" dirty="0" smtClean="0">
                <a:solidFill>
                  <a:schemeClr val="bg1">
                    <a:lumMod val="50000"/>
                  </a:schemeClr>
                </a:solidFill>
              </a:rPr>
              <a:t>. </a:t>
            </a:r>
            <a:r>
              <a:rPr lang="en-ZA" b="0" dirty="0" smtClean="0">
                <a:solidFill>
                  <a:schemeClr val="bg1">
                    <a:lumMod val="50000"/>
                  </a:schemeClr>
                </a:solidFill>
                <a:hlinkClick r:id="rId4" tooltip="w:en:Creative Commons"/>
              </a:rPr>
              <a:t>Creative Commons</a:t>
            </a:r>
            <a:r>
              <a:rPr lang="en-ZA" b="0" dirty="0" smtClean="0">
                <a:solidFill>
                  <a:schemeClr val="bg1">
                    <a:lumMod val="50000"/>
                  </a:schemeClr>
                </a:solidFill>
              </a:rPr>
              <a:t> </a:t>
            </a:r>
            <a:r>
              <a:rPr lang="en-ZA" b="0" dirty="0" smtClean="0">
                <a:solidFill>
                  <a:schemeClr val="bg1">
                    <a:lumMod val="50000"/>
                  </a:schemeClr>
                </a:solidFill>
                <a:hlinkClick r:id="rId5"/>
              </a:rPr>
              <a:t>Attribution 3.0 </a:t>
            </a:r>
            <a:r>
              <a:rPr lang="en-ZA" b="0" dirty="0" err="1" smtClean="0">
                <a:solidFill>
                  <a:schemeClr val="bg1">
                    <a:lumMod val="50000"/>
                  </a:schemeClr>
                </a:solidFill>
                <a:hlinkClick r:id="rId5"/>
              </a:rPr>
              <a:t>Unported</a:t>
            </a:r>
            <a:r>
              <a:rPr lang="en-ZA" b="0" dirty="0" smtClean="0">
                <a:solidFill>
                  <a:schemeClr val="bg1">
                    <a:lumMod val="50000"/>
                  </a:schemeClr>
                </a:solidFill>
              </a:rPr>
              <a:t> license.</a:t>
            </a:r>
          </a:p>
          <a:p>
            <a:r>
              <a:rPr lang="en-ZA" b="0" dirty="0" smtClean="0">
                <a:solidFill>
                  <a:schemeClr val="bg1">
                    <a:lumMod val="50000"/>
                  </a:schemeClr>
                </a:solidFill>
              </a:rPr>
              <a:t>Books </a:t>
            </a:r>
            <a:r>
              <a:rPr lang="en-ZA" b="0" dirty="0" err="1" smtClean="0">
                <a:solidFill>
                  <a:schemeClr val="bg1">
                    <a:lumMod val="50000"/>
                  </a:schemeClr>
                </a:solidFill>
                <a:hlinkClick r:id="rId6" tooltip="Go to hawkexpress's photostream"/>
              </a:rPr>
              <a:t>hawkexpress</a:t>
            </a:r>
            <a:r>
              <a:rPr lang="en-ZA" b="0" dirty="0" smtClean="0">
                <a:solidFill>
                  <a:schemeClr val="bg1">
                    <a:lumMod val="50000"/>
                  </a:schemeClr>
                </a:solidFill>
              </a:rPr>
              <a:t> https://www.flickr.com/photos/hawkexpress/328322067</a:t>
            </a:r>
          </a:p>
          <a:p>
            <a:pPr marL="0" marR="0" indent="0" algn="l" defTabSz="914400" rtl="0" eaLnBrk="1" fontAlgn="auto" latinLnBrk="0" hangingPunct="1">
              <a:lnSpc>
                <a:spcPct val="100000"/>
              </a:lnSpc>
              <a:spcBef>
                <a:spcPts val="0"/>
              </a:spcBef>
              <a:spcAft>
                <a:spcPts val="0"/>
              </a:spcAft>
              <a:buClrTx/>
              <a:buSzTx/>
              <a:buFontTx/>
              <a:buNone/>
              <a:tabLst/>
              <a:defRPr/>
            </a:pPr>
            <a:r>
              <a:rPr lang="en-ZA" b="0" dirty="0" smtClean="0">
                <a:solidFill>
                  <a:schemeClr val="bg1">
                    <a:lumMod val="50000"/>
                  </a:schemeClr>
                </a:solidFill>
                <a:effectLst/>
              </a:rPr>
              <a:t>CC BY-NC-ND 2.0 </a:t>
            </a:r>
            <a:endParaRPr lang="en-ZA" b="0" dirty="0" smtClean="0">
              <a:solidFill>
                <a:schemeClr val="bg1">
                  <a:lumMod val="50000"/>
                </a:schemeClr>
              </a:solidFill>
            </a:endParaRPr>
          </a:p>
          <a:p>
            <a:endParaRPr lang="en-ZA" b="0" dirty="0">
              <a:solidFill>
                <a:schemeClr val="bg1">
                  <a:lumMod val="50000"/>
                </a:schemeClr>
              </a:solidFill>
            </a:endParaRPr>
          </a:p>
        </p:txBody>
      </p:sp>
      <p:sp>
        <p:nvSpPr>
          <p:cNvPr id="4" name="Slide Number Placeholder 3"/>
          <p:cNvSpPr>
            <a:spLocks noGrp="1"/>
          </p:cNvSpPr>
          <p:nvPr>
            <p:ph type="sldNum" sz="quarter" idx="10"/>
          </p:nvPr>
        </p:nvSpPr>
        <p:spPr/>
        <p:txBody>
          <a:bodyPr/>
          <a:lstStyle/>
          <a:p>
            <a:fld id="{2D4A1E92-0850-45CF-8775-847030FD9D5E}" type="slidenum">
              <a:rPr lang="en-ZA" smtClean="0"/>
              <a:t>18</a:t>
            </a:fld>
            <a:endParaRPr lang="en-ZA"/>
          </a:p>
        </p:txBody>
      </p:sp>
    </p:spTree>
    <p:extLst>
      <p:ext uri="{BB962C8B-B14F-4D97-AF65-F5344CB8AC3E}">
        <p14:creationId xmlns:p14="http://schemas.microsoft.com/office/powerpoint/2010/main" val="1782783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19</a:t>
            </a:fld>
            <a:endParaRPr lang="en-ZA"/>
          </a:p>
        </p:txBody>
      </p:sp>
    </p:spTree>
    <p:extLst>
      <p:ext uri="{BB962C8B-B14F-4D97-AF65-F5344CB8AC3E}">
        <p14:creationId xmlns:p14="http://schemas.microsoft.com/office/powerpoint/2010/main" val="2739476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hlinkClick r:id="rId3"/>
              </a:rPr>
              <a:t>http://www.nytimes.com/2009/07/18/technology/companies/18amazon.html?_r=0</a:t>
            </a:r>
            <a:endParaRPr lang="en-ZA" dirty="0" smtClean="0"/>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20</a:t>
            </a:fld>
            <a:endParaRPr lang="en-ZA"/>
          </a:p>
        </p:txBody>
      </p:sp>
    </p:spTree>
    <p:extLst>
      <p:ext uri="{BB962C8B-B14F-4D97-AF65-F5344CB8AC3E}">
        <p14:creationId xmlns:p14="http://schemas.microsoft.com/office/powerpoint/2010/main" val="1323437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22</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11" tIns="91411" rIns="91411" bIns="91411" anchor="t" anchorCtr="0">
            <a:noAutofit/>
          </a:bodyPr>
          <a:lstStyle/>
          <a:p>
            <a:endParaRPr dirty="0"/>
          </a:p>
        </p:txBody>
      </p:sp>
    </p:spTree>
    <p:extLst>
      <p:ext uri="{BB962C8B-B14F-4D97-AF65-F5344CB8AC3E}">
        <p14:creationId xmlns:p14="http://schemas.microsoft.com/office/powerpoint/2010/main" val="669110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Commonwealth of Learning Butcher, N (2011) A Basic Guide to Open Educational Resources (OER) Commonwealth of Learning &amp; UNESCO , Vancouver, Canada </a:t>
            </a:r>
          </a:p>
          <a:p>
            <a:endParaRPr lang="en-ZA" dirty="0" smtClean="0"/>
          </a:p>
        </p:txBody>
      </p:sp>
      <p:sp>
        <p:nvSpPr>
          <p:cNvPr id="4" name="Slide Number Placeholder 3"/>
          <p:cNvSpPr>
            <a:spLocks noGrp="1"/>
          </p:cNvSpPr>
          <p:nvPr>
            <p:ph type="sldNum" sz="quarter" idx="10"/>
          </p:nvPr>
        </p:nvSpPr>
        <p:spPr/>
        <p:txBody>
          <a:bodyPr/>
          <a:lstStyle/>
          <a:p>
            <a:fld id="{2D4A1E92-0850-45CF-8775-847030FD9D5E}" type="slidenum">
              <a:rPr lang="en-ZA" smtClean="0"/>
              <a:t>23</a:t>
            </a:fld>
            <a:endParaRPr lang="en-ZA"/>
          </a:p>
        </p:txBody>
      </p:sp>
    </p:spTree>
    <p:extLst>
      <p:ext uri="{BB962C8B-B14F-4D97-AF65-F5344CB8AC3E}">
        <p14:creationId xmlns:p14="http://schemas.microsoft.com/office/powerpoint/2010/main" val="16218492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24</a:t>
            </a:fld>
            <a:endParaRPr lang="en-ZA"/>
          </a:p>
        </p:txBody>
      </p:sp>
    </p:spTree>
    <p:extLst>
      <p:ext uri="{BB962C8B-B14F-4D97-AF65-F5344CB8AC3E}">
        <p14:creationId xmlns:p14="http://schemas.microsoft.com/office/powerpoint/2010/main" val="1074370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2012, p287</a:t>
            </a:r>
          </a:p>
          <a:p>
            <a:endParaRPr lang="en-ZA" altLang="en-US" dirty="0" smtClean="0"/>
          </a:p>
        </p:txBody>
      </p:sp>
      <p:sp>
        <p:nvSpPr>
          <p:cNvPr id="139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F505038-A6ED-40B3-8CF8-38CD17A63E8A}" type="slidenum">
              <a:rPr lang="en-ZA" altLang="en-US" smtClean="0">
                <a:latin typeface="Times New Roman" pitchFamily="18" charset="0"/>
              </a:rPr>
              <a:pPr eaLnBrk="1" hangingPunct="1">
                <a:spcBef>
                  <a:spcPct val="0"/>
                </a:spcBef>
              </a:pPr>
              <a:t>27</a:t>
            </a:fld>
            <a:endParaRPr lang="en-ZA" altLang="en-US" smtClean="0">
              <a:latin typeface="Times New Roman" pitchFamily="18" charset="0"/>
            </a:endParaRPr>
          </a:p>
        </p:txBody>
      </p:sp>
    </p:spTree>
    <p:extLst>
      <p:ext uri="{BB962C8B-B14F-4D97-AF65-F5344CB8AC3E}">
        <p14:creationId xmlns:p14="http://schemas.microsoft.com/office/powerpoint/2010/main" val="3674987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ZA" dirty="0"/>
          </a:p>
        </p:txBody>
      </p:sp>
      <p:sp>
        <p:nvSpPr>
          <p:cNvPr id="4" name="Slide Number Placeholder 3"/>
          <p:cNvSpPr>
            <a:spLocks noGrp="1"/>
          </p:cNvSpPr>
          <p:nvPr>
            <p:ph type="sldNum" sz="quarter" idx="10"/>
          </p:nvPr>
        </p:nvSpPr>
        <p:spPr/>
        <p:txBody>
          <a:bodyPr/>
          <a:lstStyle/>
          <a:p>
            <a:fld id="{B042CE94-8932-4C43-8354-CFB42572BF64}" type="slidenum">
              <a:rPr lang="en-ZA" smtClean="0"/>
              <a:t>28</a:t>
            </a:fld>
            <a:endParaRPr lang="en-ZA"/>
          </a:p>
        </p:txBody>
      </p:sp>
    </p:spTree>
    <p:extLst>
      <p:ext uri="{BB962C8B-B14F-4D97-AF65-F5344CB8AC3E}">
        <p14:creationId xmlns:p14="http://schemas.microsoft.com/office/powerpoint/2010/main" val="597652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Bohannon, J (2016) Who’s downloading pirated papers?</a:t>
            </a:r>
            <a:r>
              <a:rPr lang="en-ZA" baseline="0" dirty="0" smtClean="0"/>
              <a:t> Everyone Science 28 April 2016, </a:t>
            </a:r>
            <a:r>
              <a:rPr lang="en-ZA" dirty="0" smtClean="0"/>
              <a:t>http://www.sciencemag.org/news/2016/04/whos-downloading-pirated-papers-everyone</a:t>
            </a:r>
          </a:p>
          <a:p>
            <a:endParaRPr lang="en-ZA" dirty="0" smtClean="0"/>
          </a:p>
          <a:p>
            <a:endParaRPr lang="en-ZA" dirty="0" smtClean="0"/>
          </a:p>
          <a:p>
            <a:endParaRPr lang="en-ZA" dirty="0" smtClean="0"/>
          </a:p>
          <a:p>
            <a:r>
              <a:rPr lang="en-ZA" dirty="0" smtClean="0"/>
              <a:t>Server log data for the website </a:t>
            </a:r>
            <a:r>
              <a:rPr lang="en-ZA" dirty="0" err="1" smtClean="0"/>
              <a:t>Sci</a:t>
            </a:r>
            <a:r>
              <a:rPr lang="en-ZA" dirty="0" smtClean="0"/>
              <a:t>-Hub from September 2015 through February paint a revealing portrait of its users and their diverse interests. </a:t>
            </a:r>
            <a:r>
              <a:rPr lang="en-ZA" dirty="0" err="1" smtClean="0"/>
              <a:t>Sci</a:t>
            </a:r>
            <a:r>
              <a:rPr lang="en-ZA" dirty="0" smtClean="0"/>
              <a:t>-Hub had 28 million download requests, from all regions of the world and covering most scientific disciplines. </a:t>
            </a:r>
          </a:p>
          <a:p>
            <a:r>
              <a:rPr lang="en-ZA" dirty="0" smtClean="0"/>
              <a:t>The United States is the </a:t>
            </a:r>
            <a:r>
              <a:rPr lang="en-ZA" b="1" dirty="0" smtClean="0"/>
              <a:t>fifth largest downloader after Russia</a:t>
            </a:r>
            <a:r>
              <a:rPr lang="en-ZA" dirty="0" smtClean="0"/>
              <a:t>, and a </a:t>
            </a:r>
            <a:r>
              <a:rPr lang="en-ZA" b="1" dirty="0" smtClean="0"/>
              <a:t>quarter of the </a:t>
            </a:r>
            <a:r>
              <a:rPr lang="en-ZA" b="1" dirty="0" err="1" smtClean="0"/>
              <a:t>Sci</a:t>
            </a:r>
            <a:r>
              <a:rPr lang="en-ZA" b="1" dirty="0" smtClean="0"/>
              <a:t>-Hub requests for papers came from the 34 members of the Organization for Economic Cooperation and Development, the wealthiest nations </a:t>
            </a:r>
            <a:r>
              <a:rPr lang="en-ZA" dirty="0" smtClean="0"/>
              <a:t>with, supposedly, the best journal access. http://www.sciencemag.org/news/2016/04/whos-downloading-pirated-papers-everyone </a:t>
            </a:r>
            <a:r>
              <a:rPr lang="en-ZA" b="1" dirty="0" smtClean="0"/>
              <a:t>Who's downloading pirated papers? Everyone</a:t>
            </a:r>
          </a:p>
          <a:p>
            <a:r>
              <a:rPr lang="en-ZA" dirty="0" smtClean="0"/>
              <a:t>By </a:t>
            </a:r>
            <a:r>
              <a:rPr lang="en-ZA" dirty="0" smtClean="0">
                <a:hlinkClick r:id="rId3"/>
              </a:rPr>
              <a:t>John </a:t>
            </a:r>
            <a:r>
              <a:rPr lang="en-ZA" dirty="0" err="1" smtClean="0">
                <a:hlinkClick r:id="rId3"/>
              </a:rPr>
              <a:t>Bohannon</a:t>
            </a:r>
            <a:r>
              <a:rPr lang="en-ZA" dirty="0" err="1" smtClean="0"/>
              <a:t>Apr</a:t>
            </a:r>
            <a:r>
              <a:rPr lang="en-ZA" dirty="0" smtClean="0"/>
              <a:t>. 28, 2016 , 2:00 PM</a:t>
            </a: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29</a:t>
            </a:fld>
            <a:endParaRPr lang="en-ZA"/>
          </a:p>
        </p:txBody>
      </p:sp>
    </p:spTree>
    <p:extLst>
      <p:ext uri="{BB962C8B-B14F-4D97-AF65-F5344CB8AC3E}">
        <p14:creationId xmlns:p14="http://schemas.microsoft.com/office/powerpoint/2010/main" val="14042352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Travis, J (2016) </a:t>
            </a:r>
            <a:r>
              <a:rPr lang="en-ZA" sz="1200" b="0" i="0" kern="1200" dirty="0" smtClean="0">
                <a:solidFill>
                  <a:schemeClr val="tx1"/>
                </a:solidFill>
                <a:effectLst/>
                <a:latin typeface="+mn-lt"/>
                <a:ea typeface="+mn-ea"/>
                <a:cs typeface="+mn-cs"/>
              </a:rPr>
              <a:t>In survey, most give thumbs-up to pirated papers Science 6</a:t>
            </a:r>
            <a:r>
              <a:rPr lang="en-ZA" sz="1200" b="0" i="0" kern="1200" baseline="0" dirty="0" smtClean="0">
                <a:solidFill>
                  <a:schemeClr val="tx1"/>
                </a:solidFill>
                <a:effectLst/>
                <a:latin typeface="+mn-lt"/>
                <a:ea typeface="+mn-ea"/>
                <a:cs typeface="+mn-cs"/>
              </a:rPr>
              <a:t> M</a:t>
            </a:r>
            <a:r>
              <a:rPr lang="en-ZA" sz="1200" b="0" i="0" kern="1200" dirty="0" smtClean="0">
                <a:solidFill>
                  <a:schemeClr val="tx1"/>
                </a:solidFill>
                <a:effectLst/>
                <a:latin typeface="+mn-lt"/>
                <a:ea typeface="+mn-ea"/>
                <a:cs typeface="+mn-cs"/>
              </a:rPr>
              <a:t>ay 2016 </a:t>
            </a:r>
            <a:r>
              <a:rPr lang="en-ZA" dirty="0" smtClean="0"/>
              <a:t>http://www.sciencemag.org/news/2016/05/survey-most-give-thumbs-pirated-papers</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b="0" i="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30</a:t>
            </a:fld>
            <a:endParaRPr lang="en-ZA"/>
          </a:p>
        </p:txBody>
      </p:sp>
    </p:spTree>
    <p:extLst>
      <p:ext uri="{BB962C8B-B14F-4D97-AF65-F5344CB8AC3E}">
        <p14:creationId xmlns:p14="http://schemas.microsoft.com/office/powerpoint/2010/main" val="31309800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 says Peter </a:t>
            </a:r>
            <a:r>
              <a:rPr lang="en-ZA" dirty="0" err="1" smtClean="0"/>
              <a:t>Suber</a:t>
            </a:r>
            <a:r>
              <a:rPr lang="en-ZA" dirty="0" smtClean="0"/>
              <a:t>, director of the Office for Scholarly Communications at Harvard University and one of the leading experts on open-access publishing.</a:t>
            </a:r>
          </a:p>
          <a:p>
            <a:r>
              <a:rPr lang="en-ZA" dirty="0" smtClean="0"/>
              <a:t>In Bohannon , J 2016</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31</a:t>
            </a:fld>
            <a:endParaRPr lang="en-ZA"/>
          </a:p>
        </p:txBody>
      </p:sp>
    </p:spTree>
    <p:extLst>
      <p:ext uri="{BB962C8B-B14F-4D97-AF65-F5344CB8AC3E}">
        <p14:creationId xmlns:p14="http://schemas.microsoft.com/office/powerpoint/2010/main" val="41699087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Research on Open Educational Resources for Development  (2015) Researching OER adoption and impact in the Global South – an overview of the Research on Open Educational Resources for Development (ROER4D) project. Poster presented at ICDE Conference Sun City South Africa , http://roer4d.org/wp-content/uploads/2014/01/FA_ICDE-Poster_A0_Oct2015.pdf</a:t>
            </a: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32</a:t>
            </a:fld>
            <a:endParaRPr lang="en-ZA"/>
          </a:p>
        </p:txBody>
      </p:sp>
    </p:spTree>
    <p:extLst>
      <p:ext uri="{BB962C8B-B14F-4D97-AF65-F5344CB8AC3E}">
        <p14:creationId xmlns:p14="http://schemas.microsoft.com/office/powerpoint/2010/main" val="30686518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i="1" kern="1200" dirty="0" smtClean="0">
                <a:solidFill>
                  <a:schemeClr val="tx1"/>
                </a:solidFill>
                <a:effectLst/>
                <a:latin typeface="+mn-lt"/>
                <a:ea typeface="+mn-ea"/>
                <a:cs typeface="+mn-cs"/>
              </a:rPr>
              <a:t>The findings from the survey show that students are accessing learning resources both legally and illegally and that they do not always know the difference. </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Students were asked what percentage of sources they downloaded from sources they believed to be legal. Their answers showed an even spread in both ends of the legal spectrum, with 20.88% of the respondents saying that all of their materials came from legal download sources. Notably, 23.93% of the respondents said that none of their materials were acquired via sources believed to be legal. The remaining answers, which account for a little over half of the respondents (55.1%), fell somewhere in the middle, with around 37% of the respondents claiming that half or less of their sources were legal with the remaining 17% saying that in between 50 and 80% of all materials came from legal sources.</a:t>
            </a:r>
          </a:p>
          <a:p>
            <a:r>
              <a:rPr lang="en-ZA" sz="1200" kern="1200" dirty="0" smtClean="0">
                <a:solidFill>
                  <a:schemeClr val="tx1"/>
                </a:solidFill>
                <a:effectLst/>
                <a:latin typeface="+mn-lt"/>
                <a:ea typeface="+mn-ea"/>
                <a:cs typeface="+mn-cs"/>
              </a:rPr>
              <a:t>There was an intriguing discrepancy in replies when the same question was asked differently. When asked specifically what percentage of materials was downloaded illegally, almost two thirds (64.48%) said “none” and 18.5% said less than 20% was. Only a minute percentage (2.56%) claimed that over 80% came from illegal sources, with the remaining 14.43% (n 141) falling somewhere in between 40 and 80%. This is a striking contradiction: if two thirds report that none of their materials were illegally downloaded this does not square with the reported 20% of legal downloads when the question was phrased differently. The reasons for this could be that students did not understand the question, or that students were less likely to answer a question framed as illegality honestly</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33</a:t>
            </a:fld>
            <a:endParaRPr lang="en-ZA"/>
          </a:p>
        </p:txBody>
      </p:sp>
    </p:spTree>
    <p:extLst>
      <p:ext uri="{BB962C8B-B14F-4D97-AF65-F5344CB8AC3E}">
        <p14:creationId xmlns:p14="http://schemas.microsoft.com/office/powerpoint/2010/main" val="25227668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37</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hlinkClick r:id="rId3" tooltip="Go to Susan S's photostream"/>
              </a:rPr>
              <a:t>Photographer Susan S</a:t>
            </a:r>
            <a:r>
              <a:rPr lang="en-ZA" sz="1200" kern="1200" dirty="0" smtClean="0">
                <a:solidFill>
                  <a:schemeClr val="tx1"/>
                </a:solidFill>
                <a:effectLst/>
                <a:latin typeface="+mn-lt"/>
                <a:ea typeface="+mn-ea"/>
                <a:cs typeface="+mn-cs"/>
              </a:rPr>
              <a:t> “</a:t>
            </a:r>
            <a:r>
              <a:rPr lang="en-ZA" sz="1200" b="1" kern="1200" dirty="0" smtClean="0">
                <a:solidFill>
                  <a:schemeClr val="tx1"/>
                </a:solidFill>
                <a:effectLst/>
                <a:latin typeface="+mn-lt"/>
                <a:ea typeface="+mn-ea"/>
                <a:cs typeface="+mn-cs"/>
              </a:rPr>
              <a:t>secret” CC BY-NC 2.0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a:t>
            </a:fld>
            <a:endParaRPr lang="en-ZA"/>
          </a:p>
        </p:txBody>
      </p:sp>
    </p:spTree>
    <p:extLst>
      <p:ext uri="{BB962C8B-B14F-4D97-AF65-F5344CB8AC3E}">
        <p14:creationId xmlns:p14="http://schemas.microsoft.com/office/powerpoint/2010/main" val="2013077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https://www.facebook.com/FreudQuotes/photos/a.1495139577378076.1073741828.1491977031027664/1918041418421221/?type=3 </a:t>
            </a:r>
            <a:r>
              <a:rPr lang="en-ZA" i="1" dirty="0" smtClean="0"/>
              <a:t>By - </a:t>
            </a:r>
            <a:r>
              <a:rPr lang="en-ZA" i="1" dirty="0" err="1" smtClean="0"/>
              <a:t>Bizarro</a:t>
            </a:r>
            <a:r>
              <a:rPr lang="en-ZA" dirty="0" smtClean="0"/>
              <a:t>: </a:t>
            </a:r>
            <a:endParaRPr lang="en-Z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b="0" dirty="0" smtClean="0"/>
              <a:t>Thanks to </a:t>
            </a:r>
            <a:r>
              <a:rPr lang="en-ZA" b="0" dirty="0" err="1" smtClean="0"/>
              <a:t>Jolanda</a:t>
            </a:r>
            <a:r>
              <a:rPr lang="en-ZA" b="0" dirty="0" smtClean="0"/>
              <a:t> De Villiers </a:t>
            </a:r>
            <a:r>
              <a:rPr lang="en-ZA" b="0" dirty="0" err="1" smtClean="0"/>
              <a:t>Morkel</a:t>
            </a:r>
            <a:r>
              <a:rPr lang="en-ZA" b="0" baseline="0" dirty="0" smtClean="0"/>
              <a:t> for posting on FB!</a:t>
            </a:r>
            <a:endParaRPr lang="en-ZA" b="0" dirty="0" smtClean="0"/>
          </a:p>
          <a:p>
            <a:endParaRPr lang="en-ZA" b="1" dirty="0"/>
          </a:p>
        </p:txBody>
      </p:sp>
      <p:sp>
        <p:nvSpPr>
          <p:cNvPr id="4" name="Slide Number Placeholder 3"/>
          <p:cNvSpPr>
            <a:spLocks noGrp="1"/>
          </p:cNvSpPr>
          <p:nvPr>
            <p:ph type="sldNum" sz="quarter" idx="10"/>
          </p:nvPr>
        </p:nvSpPr>
        <p:spPr/>
        <p:txBody>
          <a:bodyPr/>
          <a:lstStyle/>
          <a:p>
            <a:fld id="{2D4A1E92-0850-45CF-8775-847030FD9D5E}" type="slidenum">
              <a:rPr lang="en-ZA" smtClean="0"/>
              <a:t>38</a:t>
            </a:fld>
            <a:endParaRPr lang="en-ZA"/>
          </a:p>
        </p:txBody>
      </p:sp>
    </p:spTree>
    <p:extLst>
      <p:ext uri="{BB962C8B-B14F-4D97-AF65-F5344CB8AC3E}">
        <p14:creationId xmlns:p14="http://schemas.microsoft.com/office/powerpoint/2010/main" val="961809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39</a:t>
            </a:fld>
            <a:endParaRPr lang="en-ZA"/>
          </a:p>
        </p:txBody>
      </p:sp>
    </p:spTree>
    <p:extLst>
      <p:ext uri="{BB962C8B-B14F-4D97-AF65-F5344CB8AC3E}">
        <p14:creationId xmlns:p14="http://schemas.microsoft.com/office/powerpoint/2010/main" val="6106523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smtClean="0"/>
          </a:p>
          <a:p>
            <a:r>
              <a:rPr lang="en-ZA" dirty="0" smtClean="0"/>
              <a:t>Image left: Image</a:t>
            </a:r>
            <a:r>
              <a:rPr lang="en-ZA" baseline="0" dirty="0" smtClean="0"/>
              <a:t> made available to the Public Domain. Available at: </a:t>
            </a:r>
            <a:r>
              <a:rPr lang="en-ZA" dirty="0" smtClean="0"/>
              <a:t>https://upload.wikimedia.org/wikipedia/commons/f/f5/FBI_anti_piracy.jpg </a:t>
            </a:r>
          </a:p>
          <a:p>
            <a:endParaRPr lang="en-ZA" dirty="0" smtClean="0"/>
          </a:p>
          <a:p>
            <a:r>
              <a:rPr lang="en-ZA" dirty="0" smtClean="0"/>
              <a:t>Image right: Image made available by </a:t>
            </a:r>
            <a:r>
              <a:rPr lang="en-ZA" dirty="0" err="1" smtClean="0"/>
              <a:t>Bizmac</a:t>
            </a:r>
            <a:r>
              <a:rPr lang="en-ZA" baseline="0" smtClean="0"/>
              <a:t> (http://www.flickr.com/photos/bizmac/1128597509/sizes/l/in/photostream/) under </a:t>
            </a:r>
            <a:r>
              <a:rPr lang="en-ZA" baseline="0" dirty="0" smtClean="0"/>
              <a:t>a CC BY licence. Available at: </a:t>
            </a:r>
            <a:r>
              <a:rPr lang="en-ZA" dirty="0" smtClean="0"/>
              <a:t>http://www.flickr.com/photos/bizmac/1128597509/sizes/l/in/photostream/</a:t>
            </a:r>
            <a:endParaRPr lang="en-ZA" dirty="0" smtClean="0"/>
          </a:p>
        </p:txBody>
      </p:sp>
      <p:sp>
        <p:nvSpPr>
          <p:cNvPr id="4" name="Slide Number Placeholder 3"/>
          <p:cNvSpPr>
            <a:spLocks noGrp="1"/>
          </p:cNvSpPr>
          <p:nvPr>
            <p:ph type="sldNum" sz="quarter" idx="10"/>
          </p:nvPr>
        </p:nvSpPr>
        <p:spPr/>
        <p:txBody>
          <a:bodyPr/>
          <a:lstStyle/>
          <a:p>
            <a:fld id="{D956A4EE-51C4-43C7-BDD6-9542BFF9D4A6}" type="slidenum">
              <a:rPr lang="en-ZA" smtClean="0"/>
              <a:t>40</a:t>
            </a:fld>
            <a:endParaRPr lang="en-ZA"/>
          </a:p>
        </p:txBody>
      </p:sp>
    </p:spTree>
    <p:extLst>
      <p:ext uri="{BB962C8B-B14F-4D97-AF65-F5344CB8AC3E}">
        <p14:creationId xmlns:p14="http://schemas.microsoft.com/office/powerpoint/2010/main" val="35611998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Slides</a:t>
            </a:r>
            <a:r>
              <a:rPr lang="en-US" sz="1200" b="0" i="0" kern="1200" baseline="0" dirty="0" smtClean="0">
                <a:solidFill>
                  <a:schemeClr val="tx1"/>
                </a:solidFill>
                <a:effectLst/>
                <a:latin typeface="+mn-lt"/>
                <a:ea typeface="+mn-ea"/>
                <a:cs typeface="+mn-cs"/>
              </a:rPr>
              <a:t> re cases from: </a:t>
            </a:r>
            <a:r>
              <a:rPr lang="en-US" sz="1200" b="0" i="0" kern="1200" dirty="0" smtClean="0">
                <a:solidFill>
                  <a:schemeClr val="tx1"/>
                </a:solidFill>
                <a:effectLst/>
                <a:latin typeface="+mn-lt"/>
                <a:ea typeface="+mn-ea"/>
                <a:cs typeface="+mn-cs"/>
              </a:rPr>
              <a:t>Digital Copyright</a:t>
            </a:r>
            <a:r>
              <a:rPr lang="it-IT" sz="1200" b="0" i="0" kern="1200" dirty="0" smtClean="0">
                <a:solidFill>
                  <a:schemeClr val="tx1"/>
                </a:solidFill>
                <a:effectLst/>
                <a:latin typeface="+mn-lt"/>
                <a:ea typeface="+mn-ea"/>
                <a:cs typeface="+mn-cs"/>
              </a:rPr>
              <a:t>Peer Production, User-Generated Content, Access, Enclosure and the Public Domain, </a:t>
            </a:r>
            <a:r>
              <a:rPr lang="en-US" sz="1200" b="0" i="0" kern="1200" dirty="0" smtClean="0">
                <a:solidFill>
                  <a:schemeClr val="tx1"/>
                </a:solidFill>
                <a:effectLst/>
                <a:latin typeface="+mn-lt"/>
                <a:ea typeface="+mn-ea"/>
                <a:cs typeface="+mn-cs"/>
              </a:rPr>
              <a:t>Giancarlo F. </a:t>
            </a:r>
            <a:r>
              <a:rPr lang="en-US" sz="1200" b="0" i="0" kern="1200" dirty="0" err="1" smtClean="0">
                <a:solidFill>
                  <a:schemeClr val="tx1"/>
                </a:solidFill>
                <a:effectLst/>
                <a:latin typeface="+mn-lt"/>
                <a:ea typeface="+mn-ea"/>
                <a:cs typeface="+mn-cs"/>
              </a:rPr>
              <a:t>Frosio</a:t>
            </a:r>
            <a:r>
              <a:rPr lang="en-US" sz="1200" b="0" i="0" kern="1200" dirty="0" smtClean="0">
                <a:solidFill>
                  <a:schemeClr val="tx1"/>
                </a:solidFill>
                <a:effectLst/>
                <a:latin typeface="+mn-lt"/>
                <a:ea typeface="+mn-ea"/>
                <a:cs typeface="+mn-cs"/>
              </a:rPr>
              <a:t> </a:t>
            </a:r>
            <a:r>
              <a:rPr lang="it-IT" sz="1200" b="0" i="0" kern="1200" dirty="0" smtClean="0">
                <a:solidFill>
                  <a:schemeClr val="tx1"/>
                </a:solidFill>
                <a:effectLst/>
                <a:latin typeface="+mn-lt"/>
                <a:ea typeface="+mn-ea"/>
                <a:cs typeface="+mn-cs"/>
              </a:rPr>
              <a:t>27/09/2015, </a:t>
            </a:r>
            <a:r>
              <a:rPr lang="en-ZA" sz="1200" b="0" i="0" kern="1200" dirty="0" smtClean="0">
                <a:solidFill>
                  <a:schemeClr val="tx1"/>
                </a:solidFill>
                <a:effectLst/>
                <a:latin typeface="+mn-lt"/>
                <a:ea typeface="+mn-ea"/>
                <a:cs typeface="+mn-cs"/>
              </a:rPr>
              <a:t>http://slideplayer.com/slide/6380572/</a:t>
            </a:r>
          </a:p>
          <a:p>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42</a:t>
            </a:fld>
            <a:endParaRPr lang="en-ZA"/>
          </a:p>
        </p:txBody>
      </p:sp>
    </p:spTree>
    <p:extLst>
      <p:ext uri="{BB962C8B-B14F-4D97-AF65-F5344CB8AC3E}">
        <p14:creationId xmlns:p14="http://schemas.microsoft.com/office/powerpoint/2010/main" val="29677674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43</a:t>
            </a:fld>
            <a:endParaRPr lang="en-ZA"/>
          </a:p>
        </p:txBody>
      </p:sp>
    </p:spTree>
    <p:extLst>
      <p:ext uri="{BB962C8B-B14F-4D97-AF65-F5344CB8AC3E}">
        <p14:creationId xmlns:p14="http://schemas.microsoft.com/office/powerpoint/2010/main" val="29677674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p>
          <a:p>
            <a:endParaRPr lang="en-ZA" sz="1200" b="1" i="1" kern="1200" dirty="0" smtClean="0">
              <a:solidFill>
                <a:schemeClr val="tx1"/>
              </a:solidFill>
              <a:effectLst/>
              <a:latin typeface="+mn-lt"/>
              <a:ea typeface="+mn-ea"/>
              <a:cs typeface="+mn-cs"/>
            </a:endParaRPr>
          </a:p>
          <a:p>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44</a:t>
            </a:fld>
            <a:endParaRPr lang="en-ZA"/>
          </a:p>
        </p:txBody>
      </p:sp>
    </p:spTree>
    <p:extLst>
      <p:ext uri="{BB962C8B-B14F-4D97-AF65-F5344CB8AC3E}">
        <p14:creationId xmlns:p14="http://schemas.microsoft.com/office/powerpoint/2010/main" val="23554748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Made famous</a:t>
            </a:r>
            <a:r>
              <a:rPr lang="en-ZA" baseline="0" dirty="0" smtClean="0"/>
              <a:t> by Isaac Newton on </a:t>
            </a:r>
            <a:r>
              <a:rPr lang="en-ZA" dirty="0" smtClean="0"/>
              <a:t>1676 </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45</a:t>
            </a:fld>
            <a:endParaRPr lang="en-ZA"/>
          </a:p>
        </p:txBody>
      </p:sp>
    </p:spTree>
    <p:extLst>
      <p:ext uri="{BB962C8B-B14F-4D97-AF65-F5344CB8AC3E}">
        <p14:creationId xmlns:p14="http://schemas.microsoft.com/office/powerpoint/2010/main" val="33210827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47</a:t>
            </a:fld>
            <a:endParaRPr lang="en-ZA"/>
          </a:p>
        </p:txBody>
      </p:sp>
    </p:spTree>
    <p:extLst>
      <p:ext uri="{BB962C8B-B14F-4D97-AF65-F5344CB8AC3E}">
        <p14:creationId xmlns:p14="http://schemas.microsoft.com/office/powerpoint/2010/main" val="29677674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48</a:t>
            </a:fld>
            <a:endParaRPr lang="en-ZA"/>
          </a:p>
        </p:txBody>
      </p:sp>
    </p:spTree>
    <p:extLst>
      <p:ext uri="{BB962C8B-B14F-4D97-AF65-F5344CB8AC3E}">
        <p14:creationId xmlns:p14="http://schemas.microsoft.com/office/powerpoint/2010/main" val="32528373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49</a:t>
            </a:fld>
            <a:endParaRPr lang="en-ZA"/>
          </a:p>
        </p:txBody>
      </p:sp>
    </p:spTree>
    <p:extLst>
      <p:ext uri="{BB962C8B-B14F-4D97-AF65-F5344CB8AC3E}">
        <p14:creationId xmlns:p14="http://schemas.microsoft.com/office/powerpoint/2010/main" val="2706755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5</a:t>
            </a:fld>
            <a:endParaRPr lang="en-ZA"/>
          </a:p>
        </p:txBody>
      </p:sp>
    </p:spTree>
    <p:extLst>
      <p:ext uri="{BB962C8B-B14F-4D97-AF65-F5344CB8AC3E}">
        <p14:creationId xmlns:p14="http://schemas.microsoft.com/office/powerpoint/2010/main" val="24275532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2FB3C936-CC56-4861-A5A5-65F82E65AD9B}" type="slidenum">
              <a:rPr lang="en-ZA" smtClean="0"/>
              <a:t>50</a:t>
            </a:fld>
            <a:endParaRPr lang="en-ZA"/>
          </a:p>
        </p:txBody>
      </p:sp>
    </p:spTree>
    <p:extLst>
      <p:ext uri="{BB962C8B-B14F-4D97-AF65-F5344CB8AC3E}">
        <p14:creationId xmlns:p14="http://schemas.microsoft.com/office/powerpoint/2010/main" val="27067551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51</a:t>
            </a:fld>
            <a:endParaRPr lang="en-ZA"/>
          </a:p>
        </p:txBody>
      </p:sp>
    </p:spTree>
    <p:extLst>
      <p:ext uri="{BB962C8B-B14F-4D97-AF65-F5344CB8AC3E}">
        <p14:creationId xmlns:p14="http://schemas.microsoft.com/office/powerpoint/2010/main" val="21225804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ZA" dirty="0"/>
          </a:p>
        </p:txBody>
      </p:sp>
      <p:sp>
        <p:nvSpPr>
          <p:cNvPr id="4" name="Slide Number Placeholder 3"/>
          <p:cNvSpPr>
            <a:spLocks noGrp="1"/>
          </p:cNvSpPr>
          <p:nvPr>
            <p:ph type="sldNum" sz="quarter" idx="10"/>
          </p:nvPr>
        </p:nvSpPr>
        <p:spPr/>
        <p:txBody>
          <a:bodyPr/>
          <a:lstStyle/>
          <a:p>
            <a:fld id="{10309C68-DEA5-4612-8AC2-026369DF4AC1}" type="slidenum">
              <a:rPr lang="en-ZA" smtClean="0"/>
              <a:t>52</a:t>
            </a:fld>
            <a:endParaRPr lang="en-ZA"/>
          </a:p>
        </p:txBody>
      </p:sp>
    </p:spTree>
    <p:extLst>
      <p:ext uri="{BB962C8B-B14F-4D97-AF65-F5344CB8AC3E}">
        <p14:creationId xmlns:p14="http://schemas.microsoft.com/office/powerpoint/2010/main" val="6699201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1" i="0" kern="1200" dirty="0" smtClean="0">
                <a:solidFill>
                  <a:schemeClr val="tx1"/>
                </a:solidFill>
                <a:effectLst/>
                <a:latin typeface="+mn-lt"/>
                <a:ea typeface="+mn-ea"/>
                <a:cs typeface="+mn-cs"/>
              </a:rPr>
              <a:t>Leaked TPP Draft Reveals Extreme Rights Holder Position Of US, Japan, Outraged Observers Say</a:t>
            </a:r>
          </a:p>
          <a:p>
            <a:r>
              <a:rPr lang="en-ZA" sz="1200" b="0" i="0" kern="1200" cap="all" dirty="0" smtClean="0">
                <a:solidFill>
                  <a:schemeClr val="tx1"/>
                </a:solidFill>
                <a:effectLst/>
                <a:latin typeface="+mn-lt"/>
                <a:ea typeface="+mn-ea"/>
                <a:cs typeface="+mn-cs"/>
              </a:rPr>
              <a:t>17/10/2014 BY </a:t>
            </a:r>
            <a:r>
              <a:rPr lang="en-ZA" sz="1200" b="0" i="0" u="none" strike="noStrike" kern="1200" cap="all" dirty="0" smtClean="0">
                <a:solidFill>
                  <a:schemeClr val="tx1"/>
                </a:solidFill>
                <a:effectLst/>
                <a:latin typeface="+mn-lt"/>
                <a:ea typeface="+mn-ea"/>
                <a:cs typeface="+mn-cs"/>
                <a:hlinkClick r:id="rId3"/>
              </a:rPr>
              <a:t>WILLIAM NEW</a:t>
            </a:r>
            <a:r>
              <a:rPr lang="en-ZA" sz="1200" b="0" i="0" kern="1200" cap="all" dirty="0" smtClean="0">
                <a:solidFill>
                  <a:schemeClr val="tx1"/>
                </a:solidFill>
                <a:effectLst/>
                <a:latin typeface="+mn-lt"/>
                <a:ea typeface="+mn-ea"/>
                <a:cs typeface="+mn-cs"/>
              </a:rPr>
              <a:t>, INTELLECTUAL PROPERTY WATCH </a:t>
            </a:r>
            <a:r>
              <a:rPr lang="en-ZA" sz="1200" b="0" i="0" u="none" strike="noStrike" kern="1200" cap="all" dirty="0" smtClean="0">
                <a:solidFill>
                  <a:schemeClr val="tx1"/>
                </a:solidFill>
                <a:effectLst/>
                <a:latin typeface="+mn-lt"/>
                <a:ea typeface="+mn-ea"/>
                <a:cs typeface="+mn-cs"/>
                <a:hlinkClick r:id="rId4"/>
              </a:rPr>
              <a:t>4 COMMENTS</a:t>
            </a:r>
            <a:endParaRPr lang="en-ZA" sz="1200" b="0" i="0" u="none" strike="noStrike" kern="1200" cap="all" dirty="0" smtClean="0">
              <a:solidFill>
                <a:schemeClr val="tx1"/>
              </a:solidFill>
              <a:effectLst/>
              <a:latin typeface="+mn-lt"/>
              <a:ea typeface="+mn-ea"/>
              <a:cs typeface="+mn-cs"/>
            </a:endParaRPr>
          </a:p>
          <a:p>
            <a:r>
              <a:rPr lang="en-ZA" sz="1200" b="0" i="0" u="none" strike="noStrike" kern="1200" cap="all" dirty="0" smtClean="0">
                <a:solidFill>
                  <a:schemeClr val="tx1"/>
                </a:solidFill>
                <a:effectLst/>
                <a:latin typeface="+mn-lt"/>
                <a:ea typeface="+mn-ea"/>
                <a:cs typeface="+mn-cs"/>
              </a:rPr>
              <a:t>http://www.ip-watch.org/2014/10/17/leaked-tpp-draft-reveals-extreme-rights-holder-position-of-us-japan-outraged-observers-say/</a:t>
            </a:r>
          </a:p>
          <a:p>
            <a:endParaRPr lang="en-ZA" dirty="0"/>
          </a:p>
        </p:txBody>
      </p:sp>
      <p:sp>
        <p:nvSpPr>
          <p:cNvPr id="4" name="Slide Number Placeholder 3"/>
          <p:cNvSpPr>
            <a:spLocks noGrp="1"/>
          </p:cNvSpPr>
          <p:nvPr>
            <p:ph type="sldNum" sz="quarter" idx="10"/>
          </p:nvPr>
        </p:nvSpPr>
        <p:spPr/>
        <p:txBody>
          <a:bodyPr/>
          <a:lstStyle/>
          <a:p>
            <a:fld id="{10309C68-DEA5-4612-8AC2-026369DF4AC1}" type="slidenum">
              <a:rPr lang="en-ZA" smtClean="0"/>
              <a:t>53</a:t>
            </a:fld>
            <a:endParaRPr lang="en-ZA"/>
          </a:p>
        </p:txBody>
      </p:sp>
    </p:spTree>
    <p:extLst>
      <p:ext uri="{BB962C8B-B14F-4D97-AF65-F5344CB8AC3E}">
        <p14:creationId xmlns:p14="http://schemas.microsoft.com/office/powerpoint/2010/main" val="4851204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Vollmer, T (2015) </a:t>
            </a:r>
            <a:r>
              <a:rPr lang="en-ZA" sz="1200" b="0" i="0" kern="1200" dirty="0" smtClean="0">
                <a:solidFill>
                  <a:schemeClr val="tx1"/>
                </a:solidFill>
                <a:effectLst/>
                <a:latin typeface="+mn-lt"/>
                <a:ea typeface="+mn-ea"/>
                <a:cs typeface="+mn-cs"/>
              </a:rPr>
              <a:t>Trans-Pacific Partnership Would Harm User Rights and the Commons</a:t>
            </a:r>
          </a:p>
          <a:p>
            <a:r>
              <a:rPr lang="en-ZA" sz="1200" b="0" i="0" kern="1200" dirty="0" smtClean="0">
                <a:solidFill>
                  <a:schemeClr val="tx1"/>
                </a:solidFill>
                <a:effectLst/>
                <a:latin typeface="+mn-lt"/>
                <a:ea typeface="+mn-ea"/>
                <a:cs typeface="+mn-cs"/>
              </a:rPr>
              <a:t>Timothy Vollmer, November 16th, 2015, https://blog.creativecommons.org/2015/11/16/trans-pacific-partnership-would-harm-user-rights-and-the-commons/</a:t>
            </a: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54</a:t>
            </a:fld>
            <a:endParaRPr lang="en-ZA"/>
          </a:p>
        </p:txBody>
      </p:sp>
    </p:spTree>
    <p:extLst>
      <p:ext uri="{BB962C8B-B14F-4D97-AF65-F5344CB8AC3E}">
        <p14:creationId xmlns:p14="http://schemas.microsoft.com/office/powerpoint/2010/main" val="8110264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FB3C936-CC56-4861-A5A5-65F82E65AD9B}" type="slidenum">
              <a:rPr lang="en-ZA" smtClean="0"/>
              <a:t>57</a:t>
            </a:fld>
            <a:endParaRPr lang="en-ZA"/>
          </a:p>
        </p:txBody>
      </p:sp>
    </p:spTree>
    <p:extLst>
      <p:ext uri="{BB962C8B-B14F-4D97-AF65-F5344CB8AC3E}">
        <p14:creationId xmlns:p14="http://schemas.microsoft.com/office/powerpoint/2010/main" val="10643473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59</a:t>
            </a:fld>
            <a:endParaRPr lang="en-ZA"/>
          </a:p>
        </p:txBody>
      </p:sp>
    </p:spTree>
    <p:extLst>
      <p:ext uri="{BB962C8B-B14F-4D97-AF65-F5344CB8AC3E}">
        <p14:creationId xmlns:p14="http://schemas.microsoft.com/office/powerpoint/2010/main" val="4259930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u="sng" kern="1200" dirty="0" smtClean="0">
                <a:solidFill>
                  <a:schemeClr val="tx1"/>
                </a:solidFill>
                <a:effectLst/>
                <a:latin typeface="+mn-lt"/>
                <a:ea typeface="+mn-ea"/>
                <a:cs typeface="+mn-cs"/>
                <a:hlinkClick r:id="rId3" tooltip="Go to Xuan Che's photostream"/>
              </a:rPr>
              <a:t>Xuan </a:t>
            </a:r>
            <a:r>
              <a:rPr lang="en-ZA" sz="1200" u="sng" kern="1200" dirty="0" err="1" smtClean="0">
                <a:solidFill>
                  <a:schemeClr val="tx1"/>
                </a:solidFill>
                <a:effectLst/>
                <a:latin typeface="+mn-lt"/>
                <a:ea typeface="+mn-ea"/>
                <a:cs typeface="+mn-cs"/>
                <a:hlinkClick r:id="rId3" tooltip="Go to Xuan Che's photostream"/>
              </a:rPr>
              <a:t>Che</a:t>
            </a:r>
            <a:r>
              <a:rPr lang="en-ZA" sz="1200" kern="1200" dirty="0" smtClean="0">
                <a:solidFill>
                  <a:schemeClr val="tx1"/>
                </a:solidFill>
                <a:effectLst/>
                <a:latin typeface="+mn-lt"/>
                <a:ea typeface="+mn-ea"/>
                <a:cs typeface="+mn-cs"/>
              </a:rPr>
              <a:t> </a:t>
            </a:r>
          </a:p>
          <a:p>
            <a:r>
              <a:rPr lang="en-ZA" sz="1200" b="1" kern="1200" dirty="0" err="1" smtClean="0">
                <a:solidFill>
                  <a:schemeClr val="tx1"/>
                </a:solidFill>
                <a:effectLst/>
                <a:latin typeface="+mn-lt"/>
                <a:ea typeface="+mn-ea"/>
                <a:cs typeface="+mn-cs"/>
              </a:rPr>
              <a:t>neolithic</a:t>
            </a:r>
            <a:r>
              <a:rPr lang="en-ZA" sz="1200" b="1" kern="1200" dirty="0" smtClean="0">
                <a:solidFill>
                  <a:schemeClr val="tx1"/>
                </a:solidFill>
                <a:effectLst/>
                <a:latin typeface="+mn-lt"/>
                <a:ea typeface="+mn-ea"/>
                <a:cs typeface="+mn-cs"/>
              </a:rPr>
              <a:t> man</a:t>
            </a:r>
            <a:endParaRPr lang="en-ZA" sz="1200" kern="1200" dirty="0" smtClean="0">
              <a:solidFill>
                <a:schemeClr val="tx1"/>
              </a:solidFill>
              <a:effectLst/>
              <a:latin typeface="+mn-lt"/>
              <a:ea typeface="+mn-ea"/>
              <a:cs typeface="+mn-cs"/>
            </a:endParaRPr>
          </a:p>
          <a:p>
            <a:r>
              <a:rPr lang="en-ZA" sz="1200" u="sng" kern="1200" dirty="0" smtClean="0">
                <a:solidFill>
                  <a:schemeClr val="tx1"/>
                </a:solidFill>
                <a:effectLst/>
                <a:latin typeface="+mn-lt"/>
                <a:ea typeface="+mn-ea"/>
                <a:cs typeface="+mn-cs"/>
                <a:hlinkClick r:id="rId4"/>
              </a:rPr>
              <a:t>https://www.flickr.com/photos/rosemania/5581093141</a:t>
            </a:r>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p>
          <a:p>
            <a:r>
              <a:rPr lang="en-ZA" sz="1200" b="1" kern="1200" dirty="0" smtClean="0">
                <a:solidFill>
                  <a:schemeClr val="tx1"/>
                </a:solidFill>
                <a:effectLst/>
                <a:latin typeface="+mn-lt"/>
                <a:ea typeface="+mn-ea"/>
                <a:cs typeface="+mn-cs"/>
              </a:rPr>
              <a:t>Attribution 2.0 Generic (CC BY 2.0)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60</a:t>
            </a:fld>
            <a:endParaRPr lang="en-ZA"/>
          </a:p>
        </p:txBody>
      </p:sp>
    </p:spTree>
    <p:extLst>
      <p:ext uri="{BB962C8B-B14F-4D97-AF65-F5344CB8AC3E}">
        <p14:creationId xmlns:p14="http://schemas.microsoft.com/office/powerpoint/2010/main" val="31382445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ctr"/>
            <a:r>
              <a:rPr lang="en-ZA" sz="1200" b="0" i="0" kern="1200" dirty="0" smtClean="0">
                <a:solidFill>
                  <a:schemeClr val="tx1"/>
                </a:solidFill>
                <a:effectLst/>
                <a:latin typeface="+mn-lt"/>
                <a:ea typeface="+mn-ea"/>
                <a:cs typeface="+mn-cs"/>
              </a:rPr>
              <a:t>www.unesco.org/new/</a:t>
            </a:r>
            <a:r>
              <a:rPr lang="en-ZA" sz="1200" b="0" i="0" kern="1200" dirty="0" err="1" smtClean="0">
                <a:solidFill>
                  <a:schemeClr val="tx1"/>
                </a:solidFill>
                <a:effectLst/>
                <a:latin typeface="+mn-lt"/>
                <a:ea typeface="+mn-ea"/>
                <a:cs typeface="+mn-cs"/>
              </a:rPr>
              <a:t>fileadmin</a:t>
            </a:r>
            <a:r>
              <a:rPr lang="en-ZA" sz="1200" b="0" i="0" kern="1200" dirty="0" smtClean="0">
                <a:solidFill>
                  <a:schemeClr val="tx1"/>
                </a:solidFill>
                <a:effectLst/>
                <a:latin typeface="+mn-lt"/>
                <a:ea typeface="+mn-ea"/>
                <a:cs typeface="+mn-cs"/>
              </a:rPr>
              <a:t>/MULTIMEDIA/FIELD/.../</a:t>
            </a:r>
            <a:r>
              <a:rPr lang="en-ZA" sz="1200" b="1" i="0" kern="1200" dirty="0" smtClean="0">
                <a:solidFill>
                  <a:schemeClr val="tx1"/>
                </a:solidFill>
                <a:effectLst/>
                <a:latin typeface="+mn-lt"/>
                <a:ea typeface="+mn-ea"/>
                <a:cs typeface="+mn-cs"/>
              </a:rPr>
              <a:t>RethinkingEducation</a:t>
            </a:r>
            <a:r>
              <a:rPr lang="en-ZA" sz="1200" b="0" i="0" kern="1200" dirty="0" smtClean="0">
                <a:solidFill>
                  <a:schemeClr val="tx1"/>
                </a:solidFill>
                <a:effectLst/>
                <a:latin typeface="+mn-lt"/>
                <a:ea typeface="+mn-ea"/>
                <a:cs typeface="+mn-cs"/>
              </a:rPr>
              <a:t>.pdf</a:t>
            </a:r>
          </a:p>
          <a:p>
            <a:r>
              <a:rPr lang="en-ZA" sz="1200" b="0" i="0" kern="1200" dirty="0" smtClean="0">
                <a:solidFill>
                  <a:schemeClr val="tx1"/>
                </a:solidFill>
                <a:effectLst/>
                <a:latin typeface="+mn-lt"/>
                <a:ea typeface="+mn-ea"/>
                <a:cs typeface="+mn-cs"/>
              </a:rPr>
              <a:t/>
            </a:r>
            <a:br>
              <a:rPr lang="en-ZA" sz="1200" b="0" i="0" kern="1200" dirty="0" smtClean="0">
                <a:solidFill>
                  <a:schemeClr val="tx1"/>
                </a:solidFill>
                <a:effectLst/>
                <a:latin typeface="+mn-lt"/>
                <a:ea typeface="+mn-ea"/>
                <a:cs typeface="+mn-cs"/>
              </a:rPr>
            </a:b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61</a:t>
            </a:fld>
            <a:endParaRPr lang="en-ZA"/>
          </a:p>
        </p:txBody>
      </p:sp>
    </p:spTree>
    <p:extLst>
      <p:ext uri="{BB962C8B-B14F-4D97-AF65-F5344CB8AC3E}">
        <p14:creationId xmlns:p14="http://schemas.microsoft.com/office/powerpoint/2010/main" val="1718879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64</a:t>
            </a:fld>
            <a:endParaRPr lang="en-ZA"/>
          </a:p>
        </p:txBody>
      </p:sp>
    </p:spTree>
    <p:extLst>
      <p:ext uri="{BB962C8B-B14F-4D97-AF65-F5344CB8AC3E}">
        <p14:creationId xmlns:p14="http://schemas.microsoft.com/office/powerpoint/2010/main" val="1708693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a:t>
            </a:fld>
            <a:endParaRPr lang="en-ZA"/>
          </a:p>
        </p:txBody>
      </p:sp>
    </p:spTree>
    <p:extLst>
      <p:ext uri="{BB962C8B-B14F-4D97-AF65-F5344CB8AC3E}">
        <p14:creationId xmlns:p14="http://schemas.microsoft.com/office/powerpoint/2010/main" val="2056970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z="2800"/>
          </a:p>
        </p:txBody>
      </p:sp>
      <p:sp>
        <p:nvSpPr>
          <p:cNvPr id="176132" name="Slide Number Placeholder 3"/>
          <p:cNvSpPr>
            <a:spLocks noGrp="1"/>
          </p:cNvSpPr>
          <p:nvPr>
            <p:ph type="sldNum" sz="quarter" idx="5"/>
          </p:nvPr>
        </p:nvSpPr>
        <p:spPr bwMode="auto">
          <a:xfrm>
            <a:off x="3884614"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45713" rIns="91425" bIns="45713"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831" indent="-285704" eaLnBrk="0" hangingPunct="0">
              <a:spcBef>
                <a:spcPct val="30000"/>
              </a:spcBef>
              <a:defRPr sz="1200">
                <a:solidFill>
                  <a:schemeClr val="tx1"/>
                </a:solidFill>
                <a:latin typeface="Calibri" pitchFamily="34" charset="0"/>
              </a:defRPr>
            </a:lvl2pPr>
            <a:lvl3pPr marL="1142816" indent="-228563" eaLnBrk="0" hangingPunct="0">
              <a:spcBef>
                <a:spcPct val="30000"/>
              </a:spcBef>
              <a:defRPr sz="1200">
                <a:solidFill>
                  <a:schemeClr val="tx1"/>
                </a:solidFill>
                <a:latin typeface="Calibri" pitchFamily="34" charset="0"/>
              </a:defRPr>
            </a:lvl3pPr>
            <a:lvl4pPr marL="1599942" indent="-228563" eaLnBrk="0" hangingPunct="0">
              <a:spcBef>
                <a:spcPct val="30000"/>
              </a:spcBef>
              <a:defRPr sz="1200">
                <a:solidFill>
                  <a:schemeClr val="tx1"/>
                </a:solidFill>
                <a:latin typeface="Calibri" pitchFamily="34" charset="0"/>
              </a:defRPr>
            </a:lvl4pPr>
            <a:lvl5pPr marL="2057069" indent="-228563" eaLnBrk="0" hangingPunct="0">
              <a:spcBef>
                <a:spcPct val="30000"/>
              </a:spcBef>
              <a:defRPr sz="1200">
                <a:solidFill>
                  <a:schemeClr val="tx1"/>
                </a:solidFill>
                <a:latin typeface="Calibri" pitchFamily="34" charset="0"/>
              </a:defRPr>
            </a:lvl5pPr>
            <a:lvl6pPr marL="2514195" indent="-228563" eaLnBrk="0" fontAlgn="base" hangingPunct="0">
              <a:spcBef>
                <a:spcPct val="30000"/>
              </a:spcBef>
              <a:spcAft>
                <a:spcPct val="0"/>
              </a:spcAft>
              <a:defRPr sz="1200">
                <a:solidFill>
                  <a:schemeClr val="tx1"/>
                </a:solidFill>
                <a:latin typeface="Calibri" pitchFamily="34" charset="0"/>
              </a:defRPr>
            </a:lvl6pPr>
            <a:lvl7pPr marL="2971322" indent="-228563" eaLnBrk="0" fontAlgn="base" hangingPunct="0">
              <a:spcBef>
                <a:spcPct val="30000"/>
              </a:spcBef>
              <a:spcAft>
                <a:spcPct val="0"/>
              </a:spcAft>
              <a:defRPr sz="1200">
                <a:solidFill>
                  <a:schemeClr val="tx1"/>
                </a:solidFill>
                <a:latin typeface="Calibri" pitchFamily="34" charset="0"/>
              </a:defRPr>
            </a:lvl7pPr>
            <a:lvl8pPr marL="3428449" indent="-228563" eaLnBrk="0" fontAlgn="base" hangingPunct="0">
              <a:spcBef>
                <a:spcPct val="30000"/>
              </a:spcBef>
              <a:spcAft>
                <a:spcPct val="0"/>
              </a:spcAft>
              <a:defRPr sz="1200">
                <a:solidFill>
                  <a:schemeClr val="tx1"/>
                </a:solidFill>
                <a:latin typeface="Calibri" pitchFamily="34" charset="0"/>
              </a:defRPr>
            </a:lvl8pPr>
            <a:lvl9pPr marL="3885575" indent="-228563"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88A63B7-3CA2-4495-A081-09BA78D2D701}" type="slidenum">
              <a:rPr lang="en-ZA" altLang="en-US" smtClean="0">
                <a:latin typeface="Times New Roman" pitchFamily="18" charset="0"/>
              </a:rPr>
              <a:pPr eaLnBrk="1" hangingPunct="1">
                <a:spcBef>
                  <a:spcPct val="0"/>
                </a:spcBef>
              </a:pPr>
              <a:t>65</a:t>
            </a:fld>
            <a:endParaRPr lang="en-ZA" altLang="en-US" smtClean="0">
              <a:latin typeface="Times New Roman" pitchFamily="18" charset="0"/>
            </a:endParaRPr>
          </a:p>
        </p:txBody>
      </p:sp>
    </p:spTree>
    <p:extLst>
      <p:ext uri="{BB962C8B-B14F-4D97-AF65-F5344CB8AC3E}">
        <p14:creationId xmlns:p14="http://schemas.microsoft.com/office/powerpoint/2010/main" val="410141521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66</a:t>
            </a:fld>
            <a:endParaRPr lang="en-ZA"/>
          </a:p>
        </p:txBody>
      </p:sp>
    </p:spTree>
    <p:extLst>
      <p:ext uri="{BB962C8B-B14F-4D97-AF65-F5344CB8AC3E}">
        <p14:creationId xmlns:p14="http://schemas.microsoft.com/office/powerpoint/2010/main" val="10895495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67</a:t>
            </a:fld>
            <a:endParaRPr lang="en-ZA"/>
          </a:p>
        </p:txBody>
      </p:sp>
    </p:spTree>
    <p:extLst>
      <p:ext uri="{BB962C8B-B14F-4D97-AF65-F5344CB8AC3E}">
        <p14:creationId xmlns:p14="http://schemas.microsoft.com/office/powerpoint/2010/main" val="10895495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68</a:t>
            </a:fld>
            <a:endParaRPr lang="en-ZA"/>
          </a:p>
        </p:txBody>
      </p:sp>
    </p:spTree>
    <p:extLst>
      <p:ext uri="{BB962C8B-B14F-4D97-AF65-F5344CB8AC3E}">
        <p14:creationId xmlns:p14="http://schemas.microsoft.com/office/powerpoint/2010/main" val="1089549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pPr>
              <a:defRPr/>
            </a:pPr>
            <a:fld id="{6CA229FD-1593-FC40-AFCB-D32AB88EED09}" type="slidenum">
              <a:rPr lang="en-US" smtClean="0"/>
              <a:pPr>
                <a:defRPr/>
              </a:pPr>
              <a:t>7</a:t>
            </a:fld>
            <a:endParaRPr lang="en-US"/>
          </a:p>
        </p:txBody>
      </p:sp>
    </p:spTree>
    <p:extLst>
      <p:ext uri="{BB962C8B-B14F-4D97-AF65-F5344CB8AC3E}">
        <p14:creationId xmlns:p14="http://schemas.microsoft.com/office/powerpoint/2010/main" val="2976674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u="none" strike="noStrike" kern="1200" baseline="0" dirty="0" smtClean="0">
                <a:solidFill>
                  <a:schemeClr val="tx1"/>
                </a:solidFill>
                <a:latin typeface="+mn-lt"/>
                <a:ea typeface="+mn-ea"/>
                <a:cs typeface="+mn-cs"/>
              </a:rPr>
              <a:t>Hodgkinson-Williams, C., &amp; Gray, E. (2009). Degrees of openness: The emergence of Open Educational Resources at the University of Cape Town. </a:t>
            </a:r>
            <a:r>
              <a:rPr lang="en-ZA" sz="1200" b="0" i="1" u="none" strike="noStrike" kern="1200" baseline="0" dirty="0" smtClean="0">
                <a:solidFill>
                  <a:schemeClr val="tx1"/>
                </a:solidFill>
                <a:latin typeface="+mn-lt"/>
                <a:ea typeface="+mn-ea"/>
                <a:cs typeface="+mn-cs"/>
              </a:rPr>
              <a:t>International Journal of Education and </a:t>
            </a:r>
            <a:r>
              <a:rPr lang="en-ZA" sz="1200" b="0" i="0" u="none" strike="noStrike" kern="1200" baseline="0" dirty="0" smtClean="0">
                <a:solidFill>
                  <a:schemeClr val="tx1"/>
                </a:solidFill>
                <a:latin typeface="+mn-lt"/>
                <a:ea typeface="+mn-ea"/>
                <a:cs typeface="+mn-cs"/>
              </a:rPr>
              <a:t>Development </a:t>
            </a:r>
            <a:r>
              <a:rPr lang="en-ZA" sz="1200" b="0" i="1" u="none" strike="noStrike" kern="1200" baseline="0" dirty="0" smtClean="0">
                <a:solidFill>
                  <a:schemeClr val="tx1"/>
                </a:solidFill>
                <a:latin typeface="+mn-lt"/>
                <a:ea typeface="+mn-ea"/>
                <a:cs typeface="+mn-cs"/>
              </a:rPr>
              <a:t>using ICT</a:t>
            </a:r>
            <a:r>
              <a:rPr lang="en-ZA" sz="1200" b="0" i="0" u="none" strike="noStrike" kern="1200" baseline="0" dirty="0" smtClean="0">
                <a:solidFill>
                  <a:schemeClr val="tx1"/>
                </a:solidFill>
                <a:latin typeface="+mn-lt"/>
                <a:ea typeface="+mn-ea"/>
                <a:cs typeface="+mn-cs"/>
              </a:rPr>
              <a:t>, </a:t>
            </a:r>
            <a:r>
              <a:rPr lang="en-ZA" sz="1200" b="0" i="1" u="none" strike="noStrike" kern="1200" baseline="0" dirty="0" smtClean="0">
                <a:solidFill>
                  <a:schemeClr val="tx1"/>
                </a:solidFill>
                <a:latin typeface="+mn-lt"/>
                <a:ea typeface="+mn-ea"/>
                <a:cs typeface="+mn-cs"/>
              </a:rPr>
              <a:t>5</a:t>
            </a:r>
            <a:r>
              <a:rPr lang="en-ZA" sz="1200" b="0" i="0" u="none" strike="noStrike" kern="1200" baseline="0" dirty="0" smtClean="0">
                <a:solidFill>
                  <a:schemeClr val="tx1"/>
                </a:solidFill>
                <a:latin typeface="+mn-lt"/>
                <a:ea typeface="+mn-ea"/>
                <a:cs typeface="+mn-cs"/>
              </a:rPr>
              <a:t>(5). Retrieved from http://www.editlib.org/p/42198/ </a:t>
            </a:r>
          </a:p>
          <a:p>
            <a:r>
              <a:rPr lang="en-ZA" sz="1200" b="0" i="0" u="none" strike="noStrike" kern="1200" baseline="0" dirty="0" smtClean="0">
                <a:solidFill>
                  <a:schemeClr val="tx1"/>
                </a:solidFill>
                <a:latin typeface="+mn-lt"/>
                <a:ea typeface="+mn-ea"/>
                <a:cs typeface="+mn-cs"/>
              </a:rPr>
              <a:t> State of the Art Review  of Quality Issues related to Open Educational Resources (OER) Anthony F. Camilleri Ulf Daniel Ehlers Jan </a:t>
            </a:r>
            <a:r>
              <a:rPr lang="en-ZA" sz="1200" b="0" i="0" u="none" strike="noStrike" kern="1200" baseline="0" dirty="0" err="1" smtClean="0">
                <a:solidFill>
                  <a:schemeClr val="tx1"/>
                </a:solidFill>
                <a:latin typeface="+mn-lt"/>
                <a:ea typeface="+mn-ea"/>
                <a:cs typeface="+mn-cs"/>
              </a:rPr>
              <a:t>Pawlowski</a:t>
            </a:r>
            <a:r>
              <a:rPr lang="en-ZA" sz="1200" b="0" i="0" u="none" strike="noStrike" kern="1200" baseline="0" dirty="0" smtClean="0">
                <a:solidFill>
                  <a:schemeClr val="tx1"/>
                </a:solidFill>
                <a:latin typeface="+mn-lt"/>
                <a:ea typeface="+mn-ea"/>
                <a:cs typeface="+mn-cs"/>
              </a:rPr>
              <a:t> </a:t>
            </a:r>
            <a:r>
              <a:rPr lang="en-ZA" dirty="0" smtClean="0"/>
              <a:t>Report EUR 26624 EN 2014 </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9</a:t>
            </a:fld>
            <a:endParaRPr lang="en-ZA"/>
          </a:p>
        </p:txBody>
      </p:sp>
    </p:spTree>
    <p:extLst>
      <p:ext uri="{BB962C8B-B14F-4D97-AF65-F5344CB8AC3E}">
        <p14:creationId xmlns:p14="http://schemas.microsoft.com/office/powerpoint/2010/main" val="4257664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Value</a:t>
            </a:r>
            <a:r>
              <a:rPr lang="en-ZA" baseline="0" dirty="0" smtClean="0"/>
              <a:t> </a:t>
            </a:r>
            <a:endParaRPr lang="en-ZA" dirty="0"/>
          </a:p>
        </p:txBody>
      </p:sp>
      <p:sp>
        <p:nvSpPr>
          <p:cNvPr id="4" name="Slide Number Placeholder 3"/>
          <p:cNvSpPr>
            <a:spLocks noGrp="1"/>
          </p:cNvSpPr>
          <p:nvPr>
            <p:ph type="sldNum" sz="quarter" idx="10"/>
          </p:nvPr>
        </p:nvSpPr>
        <p:spPr/>
        <p:txBody>
          <a:bodyPr/>
          <a:lstStyle/>
          <a:p>
            <a:fld id="{2D4A1E92-0850-45CF-8775-847030FD9D5E}" type="slidenum">
              <a:rPr lang="en-ZA" smtClean="0"/>
              <a:t>10</a:t>
            </a:fld>
            <a:endParaRPr lang="en-ZA"/>
          </a:p>
        </p:txBody>
      </p:sp>
    </p:spTree>
    <p:extLst>
      <p:ext uri="{BB962C8B-B14F-4D97-AF65-F5344CB8AC3E}">
        <p14:creationId xmlns:p14="http://schemas.microsoft.com/office/powerpoint/2010/main" val="2669044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Forster, L (2016) Empowering Indigenous Peoples and Knowledge Systems Related to Climate Change and Intellectual Property Rights, presentation at Force11, Portland,</a:t>
            </a:r>
            <a:r>
              <a:rPr lang="en-US" baseline="0" dirty="0" smtClean="0"/>
              <a:t> </a:t>
            </a:r>
            <a:r>
              <a:rPr lang="en-US" baseline="0" dirty="0" err="1" smtClean="0"/>
              <a:t>Oregan</a:t>
            </a:r>
            <a:r>
              <a:rPr lang="en-US" baseline="0" dirty="0" smtClean="0"/>
              <a:t>, April 2016, presentation at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https://www.force11.org/media/video/empowering-indigenous-peoples-knowledge-systems-related-climate-change-and-intellectual, slides</a:t>
            </a:r>
            <a:r>
              <a:rPr lang="en-US" baseline="0" dirty="0" smtClean="0"/>
              <a:t> at </a:t>
            </a:r>
            <a:r>
              <a:rPr lang="en-ZA" sz="1200" b="0" i="0" kern="1200" dirty="0" smtClean="0">
                <a:solidFill>
                  <a:schemeClr val="tx1"/>
                </a:solidFill>
                <a:effectLst/>
                <a:latin typeface="+mn-lt"/>
                <a:ea typeface="+mn-ea"/>
                <a:cs typeface="+mn-cs"/>
              </a:rPr>
              <a:t>ocsdnet.org/</a:t>
            </a:r>
            <a:r>
              <a:rPr lang="en-ZA" sz="1200" b="0" i="0" kern="1200" dirty="0" err="1" smtClean="0">
                <a:solidFill>
                  <a:schemeClr val="tx1"/>
                </a:solidFill>
                <a:effectLst/>
                <a:latin typeface="+mn-lt"/>
                <a:ea typeface="+mn-ea"/>
                <a:cs typeface="+mn-cs"/>
              </a:rPr>
              <a:t>wp</a:t>
            </a:r>
            <a:r>
              <a:rPr lang="en-ZA" sz="1200" b="0" i="0" kern="1200" dirty="0" smtClean="0">
                <a:solidFill>
                  <a:schemeClr val="tx1"/>
                </a:solidFill>
                <a:effectLst/>
                <a:latin typeface="+mn-lt"/>
                <a:ea typeface="+mn-ea"/>
                <a:cs typeface="+mn-cs"/>
              </a:rPr>
              <a:t>-content/uploads/2015/01/FOR-UPLOAD_Natural-Justice.pdf</a:t>
            </a:r>
          </a:p>
          <a:p>
            <a:endParaRPr lang="en-US" dirty="0"/>
          </a:p>
        </p:txBody>
      </p:sp>
      <p:sp>
        <p:nvSpPr>
          <p:cNvPr id="4" name="Slide Number Placeholder 3"/>
          <p:cNvSpPr>
            <a:spLocks noGrp="1"/>
          </p:cNvSpPr>
          <p:nvPr>
            <p:ph type="sldNum" sz="quarter" idx="10"/>
          </p:nvPr>
        </p:nvSpPr>
        <p:spPr/>
        <p:txBody>
          <a:bodyPr/>
          <a:lstStyle/>
          <a:p>
            <a:fld id="{9DC8E7F9-1E74-43B0-99A7-BC2B443A9AF4}" type="slidenum">
              <a:rPr lang="en-US"/>
              <a:t>11</a:t>
            </a:fld>
            <a:endParaRPr lang="en-US" dirty="0"/>
          </a:p>
        </p:txBody>
      </p:sp>
    </p:spTree>
    <p:extLst>
      <p:ext uri="{BB962C8B-B14F-4D97-AF65-F5344CB8AC3E}">
        <p14:creationId xmlns:p14="http://schemas.microsoft.com/office/powerpoint/2010/main" val="3142508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276872"/>
            <a:ext cx="8496944" cy="1470025"/>
          </a:xfrm>
        </p:spPr>
        <p:txBody>
          <a:bodyPr/>
          <a:lstStyle>
            <a:lvl1pPr>
              <a:defRPr sz="4400" b="0" cap="small" baseline="0">
                <a:solidFill>
                  <a:srgbClr val="0029AC"/>
                </a:solidFill>
                <a:latin typeface="Century Gothic" pitchFamily="34" charset="0"/>
              </a:defRPr>
            </a:lvl1pPr>
          </a:lstStyle>
          <a:p>
            <a:r>
              <a:rPr lang="en-US" smtClean="0"/>
              <a:t>Click to edit Master title style</a:t>
            </a:r>
            <a:endParaRPr lang="en-ZA"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dirty="0"/>
          </a:p>
        </p:txBody>
      </p:sp>
      <p:sp>
        <p:nvSpPr>
          <p:cNvPr id="4"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
        <p:nvSpPr>
          <p:cNvPr id="7" name="Rectangle 6"/>
          <p:cNvSpPr/>
          <p:nvPr userDrawn="1"/>
        </p:nvSpPr>
        <p:spPr>
          <a:xfrm>
            <a:off x="7596336" y="5949280"/>
            <a:ext cx="1547664"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5049212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77103162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
        <p:nvSpPr>
          <p:cNvPr id="7" name="Rectangle 6"/>
          <p:cNvSpPr/>
          <p:nvPr userDrawn="1"/>
        </p:nvSpPr>
        <p:spPr>
          <a:xfrm>
            <a:off x="251520" y="5949280"/>
            <a:ext cx="1800200"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07082439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2867800"/>
            <a:ext cx="8520600" cy="1122300"/>
          </a:xfrm>
          <a:prstGeom prst="rect">
            <a:avLst/>
          </a:prstGeom>
        </p:spPr>
        <p:txBody>
          <a:bodyPr lIns="91425" tIns="91425" rIns="91425" bIns="91425" anchor="ctr" anchorCtr="0">
            <a:normAutofit/>
          </a:bodyPr>
          <a:lstStyle>
            <a:lvl1pPr lvl="0" algn="ctr" rtl="0">
              <a:spcBef>
                <a:spcPts val="0"/>
              </a:spcBef>
              <a:buSzPct val="100000"/>
              <a:defRPr sz="2800" cap="none" baseline="0">
                <a:latin typeface="Century Gothic" panose="020B0502020202020204" pitchFamily="34" charset="0"/>
                <a:ea typeface="Dotum" panose="020B0600000101010101" pitchFamily="34" charset="-127"/>
              </a:defRPr>
            </a:lvl1pPr>
            <a:lvl2pPr lvl="1" algn="ctr" rtl="0">
              <a:spcBef>
                <a:spcPts val="0"/>
              </a:spcBef>
              <a:buSzPct val="100000"/>
              <a:defRPr sz="3600"/>
            </a:lvl2pPr>
            <a:lvl3pPr lvl="2" algn="ctr" rtl="0">
              <a:spcBef>
                <a:spcPts val="0"/>
              </a:spcBef>
              <a:buSzPct val="100000"/>
              <a:defRPr sz="3600"/>
            </a:lvl3pPr>
            <a:lvl4pPr lvl="3" algn="ctr" rtl="0">
              <a:spcBef>
                <a:spcPts val="0"/>
              </a:spcBef>
              <a:buSzPct val="100000"/>
              <a:defRPr sz="3600"/>
            </a:lvl4pPr>
            <a:lvl5pPr lvl="4" algn="ctr" rtl="0">
              <a:spcBef>
                <a:spcPts val="0"/>
              </a:spcBef>
              <a:buSzPct val="100000"/>
              <a:defRPr sz="3600"/>
            </a:lvl5pPr>
            <a:lvl6pPr lvl="5" algn="ctr" rtl="0">
              <a:spcBef>
                <a:spcPts val="0"/>
              </a:spcBef>
              <a:buSzPct val="100000"/>
              <a:defRPr sz="3600"/>
            </a:lvl6pPr>
            <a:lvl7pPr lvl="6" algn="ctr" rtl="0">
              <a:spcBef>
                <a:spcPts val="0"/>
              </a:spcBef>
              <a:buSzPct val="100000"/>
              <a:defRPr sz="3600"/>
            </a:lvl7pPr>
            <a:lvl8pPr lvl="7" algn="ctr" rtl="0">
              <a:spcBef>
                <a:spcPts val="0"/>
              </a:spcBef>
              <a:buSzPct val="100000"/>
              <a:defRPr sz="3600"/>
            </a:lvl8pPr>
            <a:lvl9pPr lvl="8" algn="ctr" rtl="0">
              <a:spcBef>
                <a:spcPts val="0"/>
              </a:spcBef>
              <a:buSzPct val="100000"/>
              <a:defRPr sz="3600"/>
            </a:lvl9pPr>
          </a:lstStyle>
          <a:p>
            <a:r>
              <a:rPr lang="en-US" smtClean="0"/>
              <a:t>Click to edit Master title style</a:t>
            </a:r>
            <a:endParaRPr dirty="0"/>
          </a:p>
        </p:txBody>
      </p:sp>
      <p:sp>
        <p:nvSpPr>
          <p:cNvPr id="60" name="Shape 6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fld id="{BE96848B-00CC-4A42-A84E-9D7E19338480}" type="slidenum">
              <a:rPr lang="en-ZA" smtClean="0"/>
              <a:t>‹#›</a:t>
            </a:fld>
            <a:endParaRPr lang="en-ZA"/>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1"/>
        <p:cNvGrpSpPr/>
        <p:nvPr/>
      </p:nvGrpSpPr>
      <p:grpSpPr>
        <a:xfrm>
          <a:off x="0" y="0"/>
          <a:ext cx="0" cy="0"/>
          <a:chOff x="0" y="0"/>
          <a:chExt cx="0" cy="0"/>
        </a:xfrm>
      </p:grpSpPr>
      <p:sp>
        <p:nvSpPr>
          <p:cNvPr id="62" name="Shape 62"/>
          <p:cNvSpPr txBox="1">
            <a:spLocks noGrp="1"/>
          </p:cNvSpPr>
          <p:nvPr>
            <p:ph type="title" hasCustomPrompt="1"/>
          </p:nvPr>
        </p:nvSpPr>
        <p:spPr>
          <a:xfrm>
            <a:off x="311700" y="593366"/>
            <a:ext cx="8520600" cy="763500"/>
          </a:xfrm>
          <a:prstGeom prst="rect">
            <a:avLst/>
          </a:prstGeom>
        </p:spPr>
        <p:txBody>
          <a:bodyPr lIns="91425" tIns="91425" rIns="91425" bIns="91425" anchor="t" anchorCtr="0"/>
          <a:lstStyle>
            <a:lvl1pPr lvl="0" rtl="0">
              <a:spcBef>
                <a:spcPts val="0"/>
              </a:spcBef>
              <a:defRPr cap="small" baseline="0">
                <a:solidFill>
                  <a:srgbClr val="0029AC"/>
                </a:solidFill>
                <a:latin typeface="Century Gothic" panose="020B0502020202020204" pitchFamily="34" charset="0"/>
                <a:ea typeface="Dotum" panose="020B0600000101010101" pitchFamily="34" charset="-127"/>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en-ZA" dirty="0" smtClean="0"/>
              <a:t>Heading</a:t>
            </a:r>
            <a:endParaRPr dirty="0"/>
          </a:p>
        </p:txBody>
      </p:sp>
      <p:sp>
        <p:nvSpPr>
          <p:cNvPr id="63" name="Shape 63"/>
          <p:cNvSpPr txBox="1">
            <a:spLocks noGrp="1"/>
          </p:cNvSpPr>
          <p:nvPr>
            <p:ph type="body" idx="1" hasCustomPrompt="1"/>
          </p:nvPr>
        </p:nvSpPr>
        <p:spPr>
          <a:xfrm>
            <a:off x="311700" y="1536633"/>
            <a:ext cx="8520600" cy="4555200"/>
          </a:xfrm>
          <a:prstGeom prst="rect">
            <a:avLst/>
          </a:prstGeom>
        </p:spPr>
        <p:txBody>
          <a:bodyPr lIns="91425" tIns="91425" rIns="91425" bIns="91425" anchor="t" anchorCtr="0"/>
          <a:lstStyle>
            <a:lvl1pPr lvl="0" rtl="0">
              <a:spcBef>
                <a:spcPts val="0"/>
              </a:spcBef>
              <a:defRPr>
                <a:solidFill>
                  <a:srgbClr val="0029AC"/>
                </a:solidFill>
                <a:latin typeface="Century Gothic" panose="020B0502020202020204" pitchFamily="34" charset="0"/>
                <a:ea typeface="Dotum" panose="020B0600000101010101" pitchFamily="34" charset="-127"/>
              </a:defRPr>
            </a:lvl1pPr>
            <a:lvl2pPr lvl="1" rtl="0">
              <a:spcBef>
                <a:spcPts val="0"/>
              </a:spcBef>
              <a:defRPr>
                <a:solidFill>
                  <a:srgbClr val="2D5FFF"/>
                </a:solidFill>
                <a:latin typeface="Century Gothic" panose="020B0502020202020204" pitchFamily="34" charset="0"/>
                <a:ea typeface="DotumChe" panose="020B0609000101010101" pitchFamily="49" charset="-127"/>
              </a:defRPr>
            </a:lvl2pPr>
            <a:lvl3pPr lvl="2" rtl="0">
              <a:spcBef>
                <a:spcPts val="0"/>
              </a:spcBef>
              <a:defRPr>
                <a:solidFill>
                  <a:schemeClr val="bg1">
                    <a:lumMod val="50000"/>
                  </a:schemeClr>
                </a:solidFill>
                <a:latin typeface="Century Gothic" panose="020B0502020202020204" pitchFamily="34" charset="0"/>
                <a:ea typeface="Dotum" panose="020B0600000101010101" pitchFamily="34" charset="-127"/>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en-ZA" dirty="0" err="1" smtClean="0"/>
              <a:t>Ffffffff</a:t>
            </a:r>
            <a:r>
              <a:rPr lang="en-ZA" dirty="0" smtClean="0"/>
              <a:t> example</a:t>
            </a:r>
          </a:p>
          <a:p>
            <a:pPr lvl="1"/>
            <a:r>
              <a:rPr lang="en-ZA" dirty="0" smtClean="0"/>
              <a:t>Example</a:t>
            </a:r>
          </a:p>
          <a:p>
            <a:pPr lvl="2"/>
            <a:r>
              <a:rPr lang="en-ZA" dirty="0" smtClean="0"/>
              <a:t>Example</a:t>
            </a:r>
          </a:p>
          <a:p>
            <a:endParaRPr dirty="0"/>
          </a:p>
        </p:txBody>
      </p:sp>
      <p:sp>
        <p:nvSpPr>
          <p:cNvPr id="64" name="Shape 6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4121135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solidFill>
                  <a:srgbClr val="0029AC"/>
                </a:solidFill>
                <a:latin typeface="Century Gothic" pitchFamily="34" charset="0"/>
              </a:defRPr>
            </a:lvl1pPr>
          </a:lstStyle>
          <a:p>
            <a:r>
              <a:rPr lang="en-US" smtClean="0"/>
              <a:t>Click to edit Master title style</a:t>
            </a:r>
            <a:endParaRPr lang="en-ZA" dirty="0"/>
          </a:p>
        </p:txBody>
      </p:sp>
      <p:sp>
        <p:nvSpPr>
          <p:cNvPr id="3" name="Content Placeholder 2"/>
          <p:cNvSpPr>
            <a:spLocks noGrp="1"/>
          </p:cNvSpPr>
          <p:nvPr>
            <p:ph idx="1"/>
          </p:nvPr>
        </p:nvSpPr>
        <p:spPr/>
        <p:txBody>
          <a:bodyPr/>
          <a:lstStyle>
            <a:lvl1pPr marL="342900" indent="-342900">
              <a:buFont typeface="Courier New" pitchFamily="49" charset="0"/>
              <a:buChar char="o"/>
              <a:defRPr sz="2900">
                <a:solidFill>
                  <a:srgbClr val="3417E3"/>
                </a:solidFill>
                <a:latin typeface="Century Gothic" pitchFamily="34" charset="0"/>
              </a:defRPr>
            </a:lvl1pPr>
            <a:lvl2pPr marL="742950" indent="-285750">
              <a:buFont typeface="Arial" pitchFamily="34" charset="0"/>
              <a:buChar char="•"/>
              <a:defRPr sz="2700">
                <a:solidFill>
                  <a:schemeClr val="bg1">
                    <a:lumMod val="50000"/>
                  </a:schemeClr>
                </a:solidFill>
                <a:latin typeface="Century Gothic" pitchFamily="34" charset="0"/>
              </a:defRPr>
            </a:lvl2pPr>
            <a:lvl3pPr>
              <a:defRPr>
                <a:solidFill>
                  <a:srgbClr val="6666FF"/>
                </a:solidFill>
                <a:latin typeface="Century Gothic" pitchFamily="34" charset="0"/>
              </a:defRPr>
            </a:lvl3pPr>
            <a:lvl4pPr>
              <a:defRPr>
                <a:solidFill>
                  <a:schemeClr val="bg1">
                    <a:lumMod val="65000"/>
                  </a:schemeClr>
                </a:solidFill>
                <a:latin typeface="Century Gothic" pitchFamily="34" charset="0"/>
              </a:defRPr>
            </a:lvl4pPr>
            <a:lvl5pPr>
              <a:defRPr>
                <a:solidFill>
                  <a:srgbClr val="3417E3"/>
                </a:solidFill>
                <a:latin typeface="Century Gothic"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dirty="0"/>
          </a:p>
        </p:txBody>
      </p:sp>
      <p:sp>
        <p:nvSpPr>
          <p:cNvPr id="4" name="Date Placeholder 3"/>
          <p:cNvSpPr>
            <a:spLocks noGrp="1"/>
          </p:cNvSpPr>
          <p:nvPr>
            <p:ph type="dt" sz="half" idx="10"/>
          </p:nvPr>
        </p:nvSpPr>
        <p:spPr/>
        <p:txBody>
          <a:bodyPr/>
          <a:lstStyle>
            <a:lvl1pPr>
              <a:defRPr/>
            </a:lvl1pPr>
          </a:lstStyle>
          <a:p>
            <a:fld id="{BF6D6D0C-5AB5-410F-B504-A1A5D516B291}" type="datetimeFigureOut">
              <a:rPr lang="en-ZA" smtClean="0"/>
              <a:t>2017/07/07</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C1599B70-DD5D-41CB-952E-12A68DAF91DD}" type="slidenum">
              <a:rPr lang="en-ZA" smtClean="0"/>
              <a:t>‹#›</a:t>
            </a:fld>
            <a:endParaRPr lang="en-ZA"/>
          </a:p>
        </p:txBody>
      </p:sp>
      <p:sp>
        <p:nvSpPr>
          <p:cNvPr id="7" name="Rectangle 6"/>
          <p:cNvSpPr/>
          <p:nvPr userDrawn="1"/>
        </p:nvSpPr>
        <p:spPr>
          <a:xfrm>
            <a:off x="7596336" y="5949280"/>
            <a:ext cx="1547664" cy="908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7417834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5576" y="3501008"/>
            <a:ext cx="7772400" cy="786011"/>
          </a:xfrm>
        </p:spPr>
        <p:txBody>
          <a:bodyPr anchor="t"/>
          <a:lstStyle>
            <a:lvl1pPr algn="ctr">
              <a:defRPr sz="4000" b="0" cap="small" baseline="0">
                <a:solidFill>
                  <a:srgbClr val="0029AC"/>
                </a:solidFill>
                <a:latin typeface="Century Gothic" pitchFamily="34" charset="0"/>
              </a:defRPr>
            </a:lvl1pPr>
          </a:lstStyle>
          <a:p>
            <a:r>
              <a:rPr lang="en-US" dirty="0" smtClean="0"/>
              <a:t>Click to edit Master title style</a:t>
            </a:r>
            <a:endParaRPr lang="en-ZA" dirty="0"/>
          </a:p>
        </p:txBody>
      </p:sp>
      <p:sp>
        <p:nvSpPr>
          <p:cNvPr id="3" name="Text Placeholder 2"/>
          <p:cNvSpPr>
            <a:spLocks noGrp="1"/>
          </p:cNvSpPr>
          <p:nvPr>
            <p:ph type="body" idx="1"/>
          </p:nvPr>
        </p:nvSpPr>
        <p:spPr>
          <a:xfrm>
            <a:off x="755576" y="4293097"/>
            <a:ext cx="7772400" cy="792087"/>
          </a:xfrm>
        </p:spPr>
        <p:txBody>
          <a:bodyPr anchor="b">
            <a:normAutofit/>
          </a:bodyPr>
          <a:lstStyle>
            <a:lvl1pPr marL="0" indent="0" algn="ctr">
              <a:buNone/>
              <a:defRPr sz="3200">
                <a:solidFill>
                  <a:schemeClr val="bg1">
                    <a:lumMod val="50000"/>
                  </a:schemeClr>
                </a:solidFill>
                <a:latin typeface="Century Gothic"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
        <p:nvSpPr>
          <p:cNvPr id="7" name="Rectangle 6"/>
          <p:cNvSpPr/>
          <p:nvPr userDrawn="1"/>
        </p:nvSpPr>
        <p:spPr>
          <a:xfrm>
            <a:off x="179512" y="5877272"/>
            <a:ext cx="2160240"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ectangle 7"/>
          <p:cNvSpPr/>
          <p:nvPr userDrawn="1"/>
        </p:nvSpPr>
        <p:spPr>
          <a:xfrm>
            <a:off x="7524328" y="5877272"/>
            <a:ext cx="1619672"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4285561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latin typeface="Century Gothic" pitchFamily="34" charset="0"/>
              </a:defRPr>
            </a:lvl1pPr>
          </a:lstStyle>
          <a:p>
            <a:r>
              <a:rPr lang="en-US" smtClean="0"/>
              <a:t>Click to edit Master title style</a:t>
            </a:r>
            <a:endParaRPr lang="en-ZA"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6" name="Footer Placeholder 4"/>
          <p:cNvSpPr>
            <a:spLocks noGrp="1"/>
          </p:cNvSpPr>
          <p:nvPr>
            <p:ph type="ftr" sz="quarter" idx="11"/>
          </p:nvPr>
        </p:nvSpPr>
        <p:spPr/>
        <p:txBody>
          <a:bodyPr/>
          <a:lstStyle>
            <a:lvl1pPr>
              <a:defRPr/>
            </a:lvl1pPr>
          </a:lstStyle>
          <a:p>
            <a:endParaRPr lang="en-ZA"/>
          </a:p>
        </p:txBody>
      </p:sp>
      <p:sp>
        <p:nvSpPr>
          <p:cNvPr id="7"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8929219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8" name="Footer Placeholder 4"/>
          <p:cNvSpPr>
            <a:spLocks noGrp="1"/>
          </p:cNvSpPr>
          <p:nvPr>
            <p:ph type="ftr" sz="quarter" idx="11"/>
          </p:nvPr>
        </p:nvSpPr>
        <p:spPr/>
        <p:txBody>
          <a:bodyPr/>
          <a:lstStyle>
            <a:lvl1pPr>
              <a:defRPr/>
            </a:lvl1pPr>
          </a:lstStyle>
          <a:p>
            <a:endParaRPr lang="en-ZA"/>
          </a:p>
        </p:txBody>
      </p:sp>
      <p:sp>
        <p:nvSpPr>
          <p:cNvPr id="9"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13894186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4" name="Footer Placeholder 4"/>
          <p:cNvSpPr>
            <a:spLocks noGrp="1"/>
          </p:cNvSpPr>
          <p:nvPr>
            <p:ph type="ftr" sz="quarter" idx="11"/>
          </p:nvPr>
        </p:nvSpPr>
        <p:spPr/>
        <p:txBody>
          <a:bodyPr/>
          <a:lstStyle>
            <a:lvl1pPr>
              <a:defRPr/>
            </a:lvl1pPr>
          </a:lstStyle>
          <a:p>
            <a:endParaRPr lang="en-ZA"/>
          </a:p>
        </p:txBody>
      </p:sp>
      <p:sp>
        <p:nvSpPr>
          <p:cNvPr id="5"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2010926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3" name="Footer Placeholder 4"/>
          <p:cNvSpPr>
            <a:spLocks noGrp="1"/>
          </p:cNvSpPr>
          <p:nvPr>
            <p:ph type="ftr" sz="quarter" idx="11"/>
          </p:nvPr>
        </p:nvSpPr>
        <p:spPr/>
        <p:txBody>
          <a:bodyPr/>
          <a:lstStyle>
            <a:lvl1pPr>
              <a:defRPr/>
            </a:lvl1pPr>
          </a:lstStyle>
          <a:p>
            <a:endParaRPr lang="en-ZA"/>
          </a:p>
        </p:txBody>
      </p:sp>
      <p:sp>
        <p:nvSpPr>
          <p:cNvPr id="4"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
        <p:nvSpPr>
          <p:cNvPr id="5" name="Rectangle 4"/>
          <p:cNvSpPr/>
          <p:nvPr userDrawn="1"/>
        </p:nvSpPr>
        <p:spPr>
          <a:xfrm>
            <a:off x="323528" y="5805264"/>
            <a:ext cx="1800200"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5013401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0"/>
            </a:lvl1pPr>
          </a:lstStyle>
          <a:p>
            <a:r>
              <a:rPr lang="en-US" smtClean="0"/>
              <a:t>Click to edit Master title style</a:t>
            </a:r>
            <a:endParaRPr lang="en-ZA"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6" name="Footer Placeholder 4"/>
          <p:cNvSpPr>
            <a:spLocks noGrp="1"/>
          </p:cNvSpPr>
          <p:nvPr>
            <p:ph type="ftr" sz="quarter" idx="11"/>
          </p:nvPr>
        </p:nvSpPr>
        <p:spPr/>
        <p:txBody>
          <a:bodyPr/>
          <a:lstStyle>
            <a:lvl1pPr>
              <a:defRPr/>
            </a:lvl1pPr>
          </a:lstStyle>
          <a:p>
            <a:endParaRPr lang="en-ZA"/>
          </a:p>
        </p:txBody>
      </p:sp>
      <p:sp>
        <p:nvSpPr>
          <p:cNvPr id="7"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318244505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42697F2-3155-4981-94A7-7C83883E074E}" type="datetimeFigureOut">
              <a:rPr lang="en-ZA" smtClean="0"/>
              <a:t>2017/07/07</a:t>
            </a:fld>
            <a:endParaRPr lang="en-ZA"/>
          </a:p>
        </p:txBody>
      </p:sp>
      <p:sp>
        <p:nvSpPr>
          <p:cNvPr id="6" name="Footer Placeholder 4"/>
          <p:cNvSpPr>
            <a:spLocks noGrp="1"/>
          </p:cNvSpPr>
          <p:nvPr>
            <p:ph type="ftr" sz="quarter" idx="11"/>
          </p:nvPr>
        </p:nvSpPr>
        <p:spPr/>
        <p:txBody>
          <a:bodyPr/>
          <a:lstStyle>
            <a:lvl1pPr>
              <a:defRPr/>
            </a:lvl1pPr>
          </a:lstStyle>
          <a:p>
            <a:endParaRPr lang="en-ZA"/>
          </a:p>
        </p:txBody>
      </p:sp>
      <p:sp>
        <p:nvSpPr>
          <p:cNvPr id="7" name="Slide Number Placeholder 5"/>
          <p:cNvSpPr>
            <a:spLocks noGrp="1"/>
          </p:cNvSpPr>
          <p:nvPr>
            <p:ph type="sldNum" sz="quarter" idx="12"/>
          </p:nvPr>
        </p:nvSpPr>
        <p:spPr/>
        <p:txBody>
          <a:bodyPr/>
          <a:lstStyle>
            <a:lvl1pPr>
              <a:defRPr/>
            </a:lvl1pPr>
          </a:lstStyle>
          <a:p>
            <a:fld id="{BE96848B-00CC-4A42-A84E-9D7E19338480}" type="slidenum">
              <a:rPr lang="en-ZA" smtClean="0"/>
              <a:t>‹#›</a:t>
            </a:fld>
            <a:endParaRPr lang="en-ZA"/>
          </a:p>
        </p:txBody>
      </p:sp>
    </p:spTree>
    <p:extLst>
      <p:ext uri="{BB962C8B-B14F-4D97-AF65-F5344CB8AC3E}">
        <p14:creationId xmlns:p14="http://schemas.microsoft.com/office/powerpoint/2010/main" val="1814374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ZA" dirty="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endParaRPr lang="en-ZA" alt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2697F2-3155-4981-94A7-7C83883E074E}" type="datetimeFigureOut">
              <a:rPr lang="en-ZA" smtClean="0"/>
              <a:t>2017/07/07</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96848B-00CC-4A42-A84E-9D7E19338480}" type="slidenum">
              <a:rPr lang="en-ZA" smtClean="0"/>
              <a:t>‹#›</a:t>
            </a:fld>
            <a:endParaRPr lang="en-ZA"/>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6" r:id="rId12"/>
    <p:sldLayoutId id="2147483687" r:id="rId13"/>
  </p:sldLayoutIdLst>
  <p:timing>
    <p:tnLst>
      <p:par>
        <p:cTn id="1" dur="indefinite" restart="never" nodeType="tmRoot"/>
      </p:par>
    </p:tnLst>
  </p:timing>
  <p:txStyles>
    <p:titleStyle>
      <a:lvl1pPr algn="ctr" rtl="0" eaLnBrk="1" fontAlgn="base" hangingPunct="1">
        <a:spcBef>
          <a:spcPct val="0"/>
        </a:spcBef>
        <a:spcAft>
          <a:spcPct val="0"/>
        </a:spcAft>
        <a:defRPr sz="4400" kern="1200" cap="small">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p:titleStyle>
    <p:bodyStyle>
      <a:lvl1pPr marL="342900" indent="-342900" algn="l" rtl="0" eaLnBrk="1" fontAlgn="base" hangingPunct="1">
        <a:spcBef>
          <a:spcPct val="20000"/>
        </a:spcBef>
        <a:spcAft>
          <a:spcPct val="0"/>
        </a:spcAft>
        <a:buFont typeface="Courier New" pitchFamily="49" charset="0"/>
        <a:buChar char="o"/>
        <a:defRPr sz="3200" kern="1200">
          <a:solidFill>
            <a:srgbClr val="2D14C6"/>
          </a:solidFill>
          <a:latin typeface="Century Gothic" pitchFamily="34" charset="0"/>
          <a:ea typeface="+mn-ea"/>
          <a:cs typeface="+mn-cs"/>
        </a:defRPr>
      </a:lvl1pPr>
      <a:lvl2pPr marL="914400" indent="-457200" algn="l" rtl="0" eaLnBrk="1" fontAlgn="base" hangingPunct="1">
        <a:spcBef>
          <a:spcPct val="20000"/>
        </a:spcBef>
        <a:spcAft>
          <a:spcPct val="0"/>
        </a:spcAft>
        <a:buFont typeface="Arial" charset="0"/>
        <a:buChar char="•"/>
        <a:defRPr sz="2800" kern="1200">
          <a:solidFill>
            <a:srgbClr val="7F7F7F"/>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rgbClr val="A6A6A6"/>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6666FF"/>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6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12576" y="-99392"/>
            <a:ext cx="10153128" cy="7128792"/>
          </a:xfrm>
          <a:prstGeom prst="rect">
            <a:avLst/>
          </a:prstGeom>
          <a:solidFill>
            <a:srgbClr val="CFD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2438" t="7768" r="30313" b="20941"/>
          <a:stretch/>
        </p:blipFill>
        <p:spPr>
          <a:xfrm>
            <a:off x="395536" y="260647"/>
            <a:ext cx="1141512" cy="1217613"/>
          </a:xfrm>
          <a:prstGeom prst="rect">
            <a:avLst/>
          </a:prstGeom>
        </p:spPr>
      </p:pic>
      <p:pic>
        <p:nvPicPr>
          <p:cNvPr id="10" name="Picture 3" descr="UCT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298439"/>
            <a:ext cx="995832" cy="95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txBox="1">
            <a:spLocks/>
          </p:cNvSpPr>
          <p:nvPr/>
        </p:nvSpPr>
        <p:spPr>
          <a:xfrm>
            <a:off x="-603432" y="1719907"/>
            <a:ext cx="10153128" cy="3490194"/>
          </a:xfrm>
          <a:prstGeom prst="rect">
            <a:avLst/>
          </a:prstGeom>
          <a:noFill/>
        </p:spPr>
        <p:txBody>
          <a:bodyPr>
            <a:normAutofit/>
          </a:bodyPr>
          <a:lstStyle>
            <a:lvl1pPr algn="ctr" rtl="0" eaLnBrk="1" fontAlgn="base" hangingPunct="1">
              <a:spcBef>
                <a:spcPct val="0"/>
              </a:spcBef>
              <a:spcAft>
                <a:spcPct val="0"/>
              </a:spcAft>
              <a:defRPr sz="4400" kern="1200" cap="small">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600" dirty="0" smtClean="0">
                <a:solidFill>
                  <a:srgbClr val="2D14C6"/>
                </a:solidFill>
              </a:rPr>
              <a:t> </a:t>
            </a:r>
            <a:r>
              <a:rPr lang="en-ZA" sz="5200" dirty="0" smtClean="0">
                <a:solidFill>
                  <a:srgbClr val="2D14C6"/>
                </a:solidFill>
              </a:rPr>
              <a:t>Challenging Open Education</a:t>
            </a:r>
            <a:r>
              <a:rPr lang="en-ZA" dirty="0" smtClean="0">
                <a:solidFill>
                  <a:srgbClr val="008000"/>
                </a:solidFill>
              </a:rPr>
              <a:t/>
            </a:r>
            <a:br>
              <a:rPr lang="en-ZA" dirty="0" smtClean="0">
                <a:solidFill>
                  <a:srgbClr val="008000"/>
                </a:solidFill>
              </a:rPr>
            </a:br>
            <a:r>
              <a:rPr lang="en-ZA" sz="3200" cap="none" dirty="0" smtClean="0">
                <a:solidFill>
                  <a:schemeClr val="tx1">
                    <a:lumMod val="65000"/>
                    <a:lumOff val="35000"/>
                  </a:schemeClr>
                </a:solidFill>
              </a:rPr>
              <a:t>Laura Czerniewicz </a:t>
            </a:r>
          </a:p>
          <a:p>
            <a:r>
              <a:rPr lang="en-ZA" sz="3200" cap="none" dirty="0" smtClean="0">
                <a:solidFill>
                  <a:schemeClr val="tx1">
                    <a:lumMod val="65000"/>
                    <a:lumOff val="35000"/>
                  </a:schemeClr>
                </a:solidFill>
              </a:rPr>
              <a:t>@</a:t>
            </a:r>
            <a:r>
              <a:rPr lang="en-ZA" sz="3200" cap="none" dirty="0" err="1" smtClean="0">
                <a:solidFill>
                  <a:schemeClr val="tx1">
                    <a:lumMod val="65000"/>
                    <a:lumOff val="35000"/>
                  </a:schemeClr>
                </a:solidFill>
              </a:rPr>
              <a:t>czernie</a:t>
            </a:r>
            <a:r>
              <a:rPr lang="en-ZA" sz="3200" cap="none" dirty="0" smtClean="0">
                <a:solidFill>
                  <a:srgbClr val="008000"/>
                </a:solidFill>
              </a:rPr>
              <a:t/>
            </a:r>
            <a:br>
              <a:rPr lang="en-ZA" sz="3200" cap="none" dirty="0" smtClean="0">
                <a:solidFill>
                  <a:srgbClr val="008000"/>
                </a:solidFill>
              </a:rPr>
            </a:br>
            <a:r>
              <a:rPr lang="en-ZA" sz="2800" b="1" cap="none" dirty="0" smtClean="0">
                <a:solidFill>
                  <a:schemeClr val="bg1">
                    <a:lumMod val="50000"/>
                  </a:schemeClr>
                </a:solidFill>
              </a:rPr>
              <a:t>Open Education in Asia</a:t>
            </a:r>
            <a:r>
              <a:rPr lang="en-ZA" sz="2800" cap="none" dirty="0" smtClean="0">
                <a:solidFill>
                  <a:schemeClr val="bg1">
                    <a:lumMod val="50000"/>
                  </a:schemeClr>
                </a:solidFill>
              </a:rPr>
              <a:t>, Manila, </a:t>
            </a:r>
            <a:r>
              <a:rPr lang="en-ZA" sz="2400" cap="none" dirty="0" smtClean="0">
                <a:solidFill>
                  <a:srgbClr val="737373"/>
                </a:solidFill>
              </a:rPr>
              <a:t>28 October 2016</a:t>
            </a:r>
            <a:endParaRPr lang="en-ZA" sz="2400" cap="none" dirty="0">
              <a:solidFill>
                <a:srgbClr val="737373"/>
              </a:solidFill>
            </a:endParaRPr>
          </a:p>
        </p:txBody>
      </p:sp>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5058" y="4769178"/>
            <a:ext cx="4796620" cy="1956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769178"/>
            <a:ext cx="4394953" cy="1989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descr="CC-By-SA.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415974" y="6558057"/>
            <a:ext cx="589799" cy="20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2175772" y="4757305"/>
            <a:ext cx="2240236" cy="830997"/>
          </a:xfrm>
          <a:prstGeom prst="rect">
            <a:avLst/>
          </a:prstGeom>
          <a:noFill/>
        </p:spPr>
        <p:txBody>
          <a:bodyPr wrap="square" rtlCol="0">
            <a:spAutoFit/>
          </a:bodyPr>
          <a:lstStyle/>
          <a:p>
            <a:pPr algn="r"/>
            <a:r>
              <a:rPr lang="en-ZA" sz="1000" dirty="0" err="1" smtClean="0">
                <a:solidFill>
                  <a:schemeClr val="bg1"/>
                </a:solidFill>
                <a:latin typeface="Arial Narrow" panose="020B0606020202030204" pitchFamily="34" charset="0"/>
              </a:rPr>
              <a:t>Castrillo</a:t>
            </a:r>
            <a:r>
              <a:rPr lang="en-ZA" sz="1000" dirty="0" smtClean="0">
                <a:solidFill>
                  <a:schemeClr val="bg1"/>
                </a:solidFill>
                <a:latin typeface="Arial Narrow" panose="020B0606020202030204" pitchFamily="34" charset="0"/>
              </a:rPr>
              <a:t> (1974) Consolidated Growth </a:t>
            </a:r>
            <a:r>
              <a:rPr lang="en-ZA" sz="1000" dirty="0" err="1" smtClean="0">
                <a:solidFill>
                  <a:schemeClr val="bg1"/>
                </a:solidFill>
                <a:latin typeface="Arial Narrow" panose="020B0606020202030204" pitchFamily="34" charset="0"/>
              </a:rPr>
              <a:t>EducationPolytechnic</a:t>
            </a:r>
            <a:r>
              <a:rPr lang="en-ZA" sz="1000" dirty="0" smtClean="0">
                <a:solidFill>
                  <a:schemeClr val="bg1"/>
                </a:solidFill>
                <a:latin typeface="Arial Narrow" panose="020B0606020202030204" pitchFamily="34" charset="0"/>
              </a:rPr>
              <a:t> University of the Philippines </a:t>
            </a:r>
          </a:p>
          <a:p>
            <a:endParaRPr lang="en-ZA" dirty="0">
              <a:solidFill>
                <a:schemeClr val="bg1"/>
              </a:solidFill>
            </a:endParaRPr>
          </a:p>
        </p:txBody>
      </p:sp>
    </p:spTree>
    <p:extLst>
      <p:ext uri="{BB962C8B-B14F-4D97-AF65-F5344CB8AC3E}">
        <p14:creationId xmlns:p14="http://schemas.microsoft.com/office/powerpoint/2010/main" val="3123866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6539" y="1713929"/>
            <a:ext cx="6455022" cy="4582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222309" y="1673767"/>
            <a:ext cx="6912768" cy="4622431"/>
          </a:xfrm>
          <a:prstGeom prst="rect">
            <a:avLst/>
          </a:prstGeom>
          <a:noFill/>
          <a:ln w="28575">
            <a:solidFill>
              <a:srgbClr val="7EAA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Title 1"/>
          <p:cNvSpPr txBox="1">
            <a:spLocks/>
          </p:cNvSpPr>
          <p:nvPr/>
        </p:nvSpPr>
        <p:spPr>
          <a:xfrm>
            <a:off x="0" y="116632"/>
            <a:ext cx="9144000" cy="1368152"/>
          </a:xfrm>
          <a:prstGeom prst="rect">
            <a:avLst/>
          </a:prstGeom>
        </p:spPr>
        <p:txBody>
          <a:bodyPr vert="horz" lIns="91440" tIns="45720" rIns="91440" bIns="45720" rtlCol="0" anchor="ctr">
            <a:normAutofit fontScale="77500" lnSpcReduction="2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cap="none" dirty="0" smtClean="0">
                <a:solidFill>
                  <a:schemeClr val="bg1">
                    <a:lumMod val="50000"/>
                  </a:schemeClr>
                </a:solidFill>
              </a:rPr>
              <a:t>always occurs in historical cultural contexts</a:t>
            </a:r>
            <a:endParaRPr lang="en-ZA" cap="none" dirty="0">
              <a:solidFill>
                <a:schemeClr val="bg1">
                  <a:lumMod val="50000"/>
                </a:schemeClr>
              </a:solidFill>
            </a:endParaRPr>
          </a:p>
        </p:txBody>
      </p:sp>
      <p:sp>
        <p:nvSpPr>
          <p:cNvPr id="6" name="TextBox 5"/>
          <p:cNvSpPr txBox="1"/>
          <p:nvPr/>
        </p:nvSpPr>
        <p:spPr>
          <a:xfrm>
            <a:off x="5436096" y="6273225"/>
            <a:ext cx="2698981" cy="584775"/>
          </a:xfrm>
          <a:prstGeom prst="rect">
            <a:avLst/>
          </a:prstGeom>
          <a:noFill/>
        </p:spPr>
        <p:txBody>
          <a:bodyPr wrap="square" rtlCol="0">
            <a:spAutoFit/>
          </a:bodyPr>
          <a:lstStyle/>
          <a:p>
            <a:pPr algn="r"/>
            <a:r>
              <a:rPr lang="en-US" sz="1400" dirty="0">
                <a:solidFill>
                  <a:srgbClr val="7F7F7F"/>
                </a:solidFill>
                <a:latin typeface="Arial Narrow"/>
                <a:cs typeface="Arial Narrow"/>
              </a:rPr>
              <a:t>(Czerniewicz et al 2014)</a:t>
            </a:r>
          </a:p>
          <a:p>
            <a:endParaRPr lang="en-ZA" dirty="0"/>
          </a:p>
        </p:txBody>
      </p:sp>
    </p:spTree>
    <p:extLst>
      <p:ext uri="{BB962C8B-B14F-4D97-AF65-F5344CB8AC3E}">
        <p14:creationId xmlns:p14="http://schemas.microsoft.com/office/powerpoint/2010/main" val="3133404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697156"/>
            <a:ext cx="8229600" cy="5692284"/>
          </a:xfrm>
        </p:spPr>
        <p:txBody>
          <a:bodyPr vert="horz" lIns="54864" tIns="91440" rtlCol="0" anchor="t">
            <a:normAutofit/>
          </a:bodyPr>
          <a:lstStyle/>
          <a:p>
            <a:r>
              <a:rPr lang="en-US" sz="2600" dirty="0" smtClean="0"/>
              <a:t>Situated openness</a:t>
            </a:r>
          </a:p>
          <a:p>
            <a:pPr lvl="1"/>
            <a:r>
              <a:rPr lang="en-US" sz="2400" dirty="0" smtClean="0"/>
              <a:t>Considers </a:t>
            </a:r>
            <a:r>
              <a:rPr lang="en-US" sz="2400" dirty="0"/>
              <a:t>how open and shared knowledge practices can democratize knowledge, while also recognizing how such notions are embedded </a:t>
            </a:r>
            <a:r>
              <a:rPr lang="en-US" sz="2400" b="1" dirty="0"/>
              <a:t>within colonial histories that explicitly deployed openness as a way to legitimate the taking of indigenous peoples’ </a:t>
            </a:r>
            <a:r>
              <a:rPr lang="en-US" sz="2400" b="1" dirty="0" smtClean="0"/>
              <a:t>knowledge</a:t>
            </a:r>
            <a:endParaRPr lang="en-US" sz="2400" b="1" dirty="0"/>
          </a:p>
          <a:p>
            <a:pPr lvl="1"/>
            <a:r>
              <a:rPr lang="en-US" sz="2400" dirty="0" smtClean="0"/>
              <a:t>Aims </a:t>
            </a:r>
            <a:r>
              <a:rPr lang="en-US" sz="2400" dirty="0"/>
              <a:t>to develop practices of knowledge production </a:t>
            </a:r>
            <a:r>
              <a:rPr lang="en-US" sz="2400" dirty="0" smtClean="0"/>
              <a:t>responsive </a:t>
            </a:r>
            <a:r>
              <a:rPr lang="en-US" sz="2400" dirty="0"/>
              <a:t>to hierarchies of power and inequality, so collaborative research production might involve simultaneous modes of being open, closed, sharing, and </a:t>
            </a:r>
            <a:r>
              <a:rPr lang="en-US" sz="2400" dirty="0" smtClean="0"/>
              <a:t>restrictive </a:t>
            </a:r>
            <a:endParaRPr lang="en-US" sz="2400" dirty="0"/>
          </a:p>
          <a:p>
            <a:endParaRPr lang="en-US" sz="2400" dirty="0"/>
          </a:p>
          <a:p>
            <a:endParaRPr lang="en-US" sz="2400" dirty="0" smtClean="0"/>
          </a:p>
        </p:txBody>
      </p:sp>
      <p:sp>
        <p:nvSpPr>
          <p:cNvPr id="3" name="TextBox 2"/>
          <p:cNvSpPr txBox="1"/>
          <p:nvPr/>
        </p:nvSpPr>
        <p:spPr>
          <a:xfrm>
            <a:off x="5327576" y="6482643"/>
            <a:ext cx="3816424"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Forster 2016)</a:t>
            </a:r>
            <a:endParaRPr lang="en-ZA" sz="1600" dirty="0">
              <a:solidFill>
                <a:schemeClr val="bg1">
                  <a:lumMod val="50000"/>
                </a:schemeClr>
              </a:solidFill>
              <a:latin typeface="Arial Narrow" panose="020B0606020202030204" pitchFamily="34" charset="0"/>
            </a:endParaRPr>
          </a:p>
        </p:txBody>
      </p:sp>
      <p:sp>
        <p:nvSpPr>
          <p:cNvPr id="5" name="Title 1"/>
          <p:cNvSpPr txBox="1">
            <a:spLocks/>
          </p:cNvSpPr>
          <p:nvPr/>
        </p:nvSpPr>
        <p:spPr>
          <a:xfrm>
            <a:off x="0" y="0"/>
            <a:ext cx="9144000" cy="16288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sz="3600" cap="none" dirty="0" smtClean="0">
                <a:solidFill>
                  <a:schemeClr val="bg1">
                    <a:lumMod val="50000"/>
                  </a:schemeClr>
                </a:solidFill>
              </a:rPr>
              <a:t>occurs in unequal contexts</a:t>
            </a:r>
            <a:endParaRPr lang="en-ZA" sz="3600" cap="none" dirty="0">
              <a:solidFill>
                <a:schemeClr val="bg1">
                  <a:lumMod val="50000"/>
                </a:schemeClr>
              </a:solidFill>
            </a:endParaRPr>
          </a:p>
        </p:txBody>
      </p:sp>
    </p:spTree>
    <p:extLst>
      <p:ext uri="{BB962C8B-B14F-4D97-AF65-F5344CB8AC3E}">
        <p14:creationId xmlns:p14="http://schemas.microsoft.com/office/powerpoint/2010/main" val="2389210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20888"/>
            <a:ext cx="8229600" cy="4525963"/>
          </a:xfrm>
        </p:spPr>
        <p:txBody>
          <a:bodyPr/>
          <a:lstStyle/>
          <a:p>
            <a:pPr marL="0" indent="0">
              <a:buNone/>
            </a:pPr>
            <a:endParaRPr lang="en-ZA" dirty="0" smtClean="0"/>
          </a:p>
          <a:p>
            <a:pPr marL="457200" lvl="1" indent="0" algn="ctr">
              <a:buNone/>
            </a:pPr>
            <a:r>
              <a:rPr lang="en-ZA" dirty="0" smtClean="0"/>
              <a:t>“Openness </a:t>
            </a:r>
            <a:r>
              <a:rPr lang="en-ZA" dirty="0"/>
              <a:t>is not reducible to a simple definition because it is a complex assemblage of social, political and technological elements developed over </a:t>
            </a:r>
            <a:r>
              <a:rPr lang="en-ZA" dirty="0" smtClean="0"/>
              <a:t>time”</a:t>
            </a:r>
          </a:p>
          <a:p>
            <a:pPr marL="457200" lvl="1" indent="0" algn="r">
              <a:buNone/>
            </a:pPr>
            <a:r>
              <a:rPr lang="en-ZA" dirty="0" smtClean="0"/>
              <a:t> </a:t>
            </a:r>
            <a:r>
              <a:rPr lang="en-ZA" sz="1400" dirty="0" smtClean="0">
                <a:solidFill>
                  <a:schemeClr val="bg1">
                    <a:lumMod val="65000"/>
                  </a:schemeClr>
                </a:solidFill>
                <a:latin typeface="Arial Narrow" panose="020B0606020202030204" pitchFamily="34" charset="0"/>
              </a:rPr>
              <a:t>(Jones 2015)</a:t>
            </a:r>
          </a:p>
          <a:p>
            <a:pPr marL="0" indent="0">
              <a:buNone/>
            </a:pPr>
            <a:endParaRPr lang="en-ZA" dirty="0" smtClean="0"/>
          </a:p>
          <a:p>
            <a:endParaRPr lang="en-ZA" dirty="0"/>
          </a:p>
        </p:txBody>
      </p:sp>
      <p:sp>
        <p:nvSpPr>
          <p:cNvPr id="4" name="Title 1"/>
          <p:cNvSpPr txBox="1">
            <a:spLocks/>
          </p:cNvSpPr>
          <p:nvPr/>
        </p:nvSpPr>
        <p:spPr>
          <a:xfrm>
            <a:off x="107504" y="476672"/>
            <a:ext cx="9144000" cy="16288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sz="3600" cap="none" dirty="0" smtClean="0">
                <a:solidFill>
                  <a:schemeClr val="bg1">
                    <a:lumMod val="50000"/>
                  </a:schemeClr>
                </a:solidFill>
              </a:rPr>
              <a:t>Sounds simple</a:t>
            </a:r>
            <a:endParaRPr lang="en-ZA" sz="3600" cap="none" dirty="0">
              <a:solidFill>
                <a:schemeClr val="bg1">
                  <a:lumMod val="50000"/>
                </a:schemeClr>
              </a:solidFill>
            </a:endParaRPr>
          </a:p>
        </p:txBody>
      </p:sp>
    </p:spTree>
    <p:extLst>
      <p:ext uri="{BB962C8B-B14F-4D97-AF65-F5344CB8AC3E}">
        <p14:creationId xmlns:p14="http://schemas.microsoft.com/office/powerpoint/2010/main" val="1466167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Openness is complex</a:t>
            </a:r>
            <a:endParaRPr lang="en-ZA" dirty="0"/>
          </a:p>
        </p:txBody>
      </p:sp>
      <p:sp>
        <p:nvSpPr>
          <p:cNvPr id="3" name="Content Placeholder 2"/>
          <p:cNvSpPr>
            <a:spLocks noGrp="1"/>
          </p:cNvSpPr>
          <p:nvPr>
            <p:ph idx="1"/>
          </p:nvPr>
        </p:nvSpPr>
        <p:spPr>
          <a:xfrm>
            <a:off x="228600" y="1916832"/>
            <a:ext cx="8686800" cy="4525963"/>
          </a:xfrm>
        </p:spPr>
        <p:txBody>
          <a:bodyPr/>
          <a:lstStyle/>
          <a:p>
            <a:r>
              <a:rPr lang="en-ZA" dirty="0" smtClean="0"/>
              <a:t>In open education, openness </a:t>
            </a:r>
          </a:p>
          <a:p>
            <a:pPr lvl="1"/>
            <a:r>
              <a:rPr lang="en-ZA" dirty="0" smtClean="0"/>
              <a:t>is relational: always exists in relation to closure</a:t>
            </a:r>
          </a:p>
          <a:p>
            <a:pPr lvl="1"/>
            <a:r>
              <a:rPr lang="en-ZA" dirty="0" smtClean="0"/>
              <a:t>exists on a continuum</a:t>
            </a:r>
            <a:endParaRPr lang="en-ZA" dirty="0"/>
          </a:p>
          <a:p>
            <a:pPr lvl="1"/>
            <a:r>
              <a:rPr lang="en-ZA" dirty="0"/>
              <a:t>i</a:t>
            </a:r>
            <a:r>
              <a:rPr lang="en-ZA" dirty="0" smtClean="0"/>
              <a:t>s permeable </a:t>
            </a:r>
          </a:p>
          <a:p>
            <a:pPr lvl="1"/>
            <a:r>
              <a:rPr lang="en-ZA" dirty="0" smtClean="0"/>
              <a:t>is not necessarily positive</a:t>
            </a:r>
          </a:p>
          <a:p>
            <a:pPr lvl="1"/>
            <a:r>
              <a:rPr lang="en-ZA" dirty="0" smtClean="0"/>
              <a:t>has a shadow side</a:t>
            </a:r>
          </a:p>
          <a:p>
            <a:pPr lvl="1"/>
            <a:r>
              <a:rPr lang="en-ZA" dirty="0" smtClean="0"/>
              <a:t>is not intrinsically afforded by technology</a:t>
            </a:r>
          </a:p>
          <a:p>
            <a:pPr lvl="1"/>
            <a:endParaRPr lang="en-ZA" sz="1600" dirty="0" smtClean="0"/>
          </a:p>
          <a:p>
            <a:pPr marL="457200" lvl="1" indent="0" algn="r">
              <a:buNone/>
            </a:pPr>
            <a:r>
              <a:rPr lang="en-ZA" sz="1600" dirty="0" smtClean="0">
                <a:solidFill>
                  <a:srgbClr val="7F7F7F"/>
                </a:solidFill>
                <a:latin typeface="Arial Narrow"/>
                <a:cs typeface="Arial Narrow"/>
              </a:rPr>
              <a:t>(Oliver 2015)</a:t>
            </a:r>
            <a:endParaRPr lang="en-ZA" sz="1600" dirty="0">
              <a:solidFill>
                <a:srgbClr val="7F7F7F"/>
              </a:solidFill>
              <a:latin typeface="Arial Narrow"/>
              <a:cs typeface="Arial Narrow"/>
            </a:endParaRPr>
          </a:p>
          <a:p>
            <a:endParaRPr lang="en-ZA" dirty="0" smtClean="0"/>
          </a:p>
          <a:p>
            <a:endParaRPr lang="en-ZA" dirty="0" smtClean="0"/>
          </a:p>
        </p:txBody>
      </p:sp>
    </p:spTree>
    <p:extLst>
      <p:ext uri="{BB962C8B-B14F-4D97-AF65-F5344CB8AC3E}">
        <p14:creationId xmlns:p14="http://schemas.microsoft.com/office/powerpoint/2010/main" val="2169627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12576" y="-113674"/>
            <a:ext cx="10153128" cy="7128792"/>
          </a:xfrm>
          <a:prstGeom prst="rect">
            <a:avLst/>
          </a:prstGeom>
          <a:solidFill>
            <a:srgbClr val="CFD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4" name="Picture 3"/>
          <p:cNvPicPr/>
          <p:nvPr/>
        </p:nvPicPr>
        <p:blipFill>
          <a:blip r:embed="rId3"/>
          <a:stretch>
            <a:fillRect/>
          </a:stretch>
        </p:blipFill>
        <p:spPr>
          <a:xfrm>
            <a:off x="2339752" y="2746378"/>
            <a:ext cx="4464496" cy="4077072"/>
          </a:xfrm>
          <a:prstGeom prst="rect">
            <a:avLst/>
          </a:prstGeom>
        </p:spPr>
      </p:pic>
      <p:sp>
        <p:nvSpPr>
          <p:cNvPr id="2" name="Title 1"/>
          <p:cNvSpPr>
            <a:spLocks noGrp="1"/>
          </p:cNvSpPr>
          <p:nvPr>
            <p:ph type="title"/>
          </p:nvPr>
        </p:nvSpPr>
        <p:spPr>
          <a:xfrm>
            <a:off x="539552" y="332656"/>
            <a:ext cx="7772400" cy="786011"/>
          </a:xfrm>
        </p:spPr>
        <p:txBody>
          <a:bodyPr>
            <a:normAutofit/>
          </a:bodyPr>
          <a:lstStyle/>
          <a:p>
            <a:r>
              <a:rPr lang="en-ZA" sz="4400" dirty="0" smtClean="0"/>
              <a:t>Key tensions</a:t>
            </a:r>
            <a:endParaRPr lang="en-ZA" sz="4400" dirty="0"/>
          </a:p>
        </p:txBody>
      </p:sp>
      <p:sp>
        <p:nvSpPr>
          <p:cNvPr id="3" name="Text Placeholder 2"/>
          <p:cNvSpPr>
            <a:spLocks noGrp="1"/>
          </p:cNvSpPr>
          <p:nvPr>
            <p:ph type="body" idx="1"/>
          </p:nvPr>
        </p:nvSpPr>
        <p:spPr>
          <a:xfrm>
            <a:off x="-612576" y="1022749"/>
            <a:ext cx="10153128" cy="2190227"/>
          </a:xfrm>
        </p:spPr>
        <p:txBody>
          <a:bodyPr>
            <a:normAutofit/>
          </a:bodyPr>
          <a:lstStyle/>
          <a:p>
            <a:endParaRPr lang="en-ZA" sz="3000" dirty="0" smtClean="0"/>
          </a:p>
          <a:p>
            <a:r>
              <a:rPr lang="en-ZA" sz="2800" dirty="0" smtClean="0"/>
              <a:t>The nature of digital</a:t>
            </a:r>
          </a:p>
          <a:p>
            <a:r>
              <a:rPr lang="en-ZA" sz="2800" dirty="0" smtClean="0"/>
              <a:t>Different understandings of free</a:t>
            </a:r>
          </a:p>
          <a:p>
            <a:r>
              <a:rPr lang="en-ZA" sz="2800" dirty="0" smtClean="0"/>
              <a:t>The legal underpinnings</a:t>
            </a:r>
          </a:p>
          <a:p>
            <a:endParaRPr lang="en-ZA" dirty="0"/>
          </a:p>
        </p:txBody>
      </p:sp>
      <p:sp>
        <p:nvSpPr>
          <p:cNvPr id="6" name="TextBox 5"/>
          <p:cNvSpPr txBox="1"/>
          <p:nvPr/>
        </p:nvSpPr>
        <p:spPr>
          <a:xfrm rot="16200000">
            <a:off x="6281384" y="3713275"/>
            <a:ext cx="6336704" cy="246221"/>
          </a:xfrm>
          <a:prstGeom prst="rect">
            <a:avLst/>
          </a:prstGeom>
          <a:noFill/>
        </p:spPr>
        <p:txBody>
          <a:bodyPr wrap="square" rtlCol="0">
            <a:spAutoFit/>
          </a:bodyPr>
          <a:lstStyle/>
          <a:p>
            <a:r>
              <a:rPr lang="en-ZA" sz="1000" dirty="0" smtClean="0">
                <a:solidFill>
                  <a:srgbClr val="7F7F7F"/>
                </a:solidFill>
              </a:rPr>
              <a:t>CC  BY 2.0 Patrick </a:t>
            </a:r>
            <a:r>
              <a:rPr lang="en-ZA" sz="1000" dirty="0">
                <a:solidFill>
                  <a:srgbClr val="7F7F7F"/>
                </a:solidFill>
              </a:rPr>
              <a:t>M Burke </a:t>
            </a:r>
            <a:r>
              <a:rPr lang="en-ZA" sz="1000" dirty="0" smtClean="0">
                <a:solidFill>
                  <a:srgbClr val="7F7F7F"/>
                </a:solidFill>
              </a:rPr>
              <a:t>https</a:t>
            </a:r>
            <a:r>
              <a:rPr lang="en-ZA" sz="1000" dirty="0">
                <a:solidFill>
                  <a:srgbClr val="7F7F7F"/>
                </a:solidFill>
              </a:rPr>
              <a:t>://www.flickr.com/photos/73981677@N00/5371872790/ </a:t>
            </a:r>
          </a:p>
        </p:txBody>
      </p:sp>
    </p:spTree>
    <p:extLst>
      <p:ext uri="{BB962C8B-B14F-4D97-AF65-F5344CB8AC3E}">
        <p14:creationId xmlns:p14="http://schemas.microsoft.com/office/powerpoint/2010/main" val="2279709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stretch>
            <a:fillRect/>
          </a:stretch>
        </p:blipFill>
        <p:spPr>
          <a:xfrm>
            <a:off x="3275856" y="4221088"/>
            <a:ext cx="2963234" cy="2260729"/>
          </a:xfrm>
          <a:prstGeom prst="rect">
            <a:avLst/>
          </a:prstGeom>
        </p:spPr>
      </p:pic>
      <p:sp>
        <p:nvSpPr>
          <p:cNvPr id="2" name="Title 1"/>
          <p:cNvSpPr>
            <a:spLocks noGrp="1"/>
          </p:cNvSpPr>
          <p:nvPr>
            <p:ph type="title"/>
          </p:nvPr>
        </p:nvSpPr>
        <p:spPr>
          <a:xfrm>
            <a:off x="0" y="2132856"/>
            <a:ext cx="9143999" cy="786011"/>
          </a:xfrm>
        </p:spPr>
        <p:txBody>
          <a:bodyPr>
            <a:normAutofit/>
          </a:bodyPr>
          <a:lstStyle/>
          <a:p>
            <a:r>
              <a:rPr lang="en-ZA" sz="4400" dirty="0" smtClean="0"/>
              <a:t>Key tension</a:t>
            </a:r>
            <a:endParaRPr lang="en-ZA" sz="4400" dirty="0"/>
          </a:p>
        </p:txBody>
      </p:sp>
      <p:sp>
        <p:nvSpPr>
          <p:cNvPr id="3" name="Text Placeholder 2"/>
          <p:cNvSpPr>
            <a:spLocks noGrp="1"/>
          </p:cNvSpPr>
          <p:nvPr>
            <p:ph type="body" idx="1"/>
          </p:nvPr>
        </p:nvSpPr>
        <p:spPr>
          <a:xfrm>
            <a:off x="3872" y="3032956"/>
            <a:ext cx="9140128" cy="792087"/>
          </a:xfrm>
        </p:spPr>
        <p:txBody>
          <a:bodyPr>
            <a:noAutofit/>
          </a:bodyPr>
          <a:lstStyle/>
          <a:p>
            <a:r>
              <a:rPr lang="en-ZA" sz="4200" dirty="0" smtClean="0"/>
              <a:t>The nature of the digital</a:t>
            </a:r>
            <a:endParaRPr lang="en-ZA" sz="4200" dirty="0"/>
          </a:p>
        </p:txBody>
      </p:sp>
      <p:sp>
        <p:nvSpPr>
          <p:cNvPr id="6" name="TextBox 5"/>
          <p:cNvSpPr txBox="1"/>
          <p:nvPr/>
        </p:nvSpPr>
        <p:spPr>
          <a:xfrm rot="16200000">
            <a:off x="5848665" y="3566538"/>
            <a:ext cx="6336704" cy="246221"/>
          </a:xfrm>
          <a:prstGeom prst="rect">
            <a:avLst/>
          </a:prstGeom>
          <a:noFill/>
        </p:spPr>
        <p:txBody>
          <a:bodyPr wrap="square" rtlCol="0">
            <a:spAutoFit/>
          </a:bodyPr>
          <a:lstStyle/>
          <a:p>
            <a:r>
              <a:rPr lang="en-ZA" sz="1000" dirty="0" smtClean="0">
                <a:solidFill>
                  <a:srgbClr val="7F7F7F"/>
                </a:solidFill>
              </a:rPr>
              <a:t>CC  BY 2.0 Patrick </a:t>
            </a:r>
            <a:r>
              <a:rPr lang="en-ZA" sz="1000" dirty="0">
                <a:solidFill>
                  <a:srgbClr val="7F7F7F"/>
                </a:solidFill>
              </a:rPr>
              <a:t>M Burke </a:t>
            </a:r>
            <a:r>
              <a:rPr lang="en-ZA" sz="1000" dirty="0" smtClean="0">
                <a:solidFill>
                  <a:srgbClr val="7F7F7F"/>
                </a:solidFill>
              </a:rPr>
              <a:t>https</a:t>
            </a:r>
            <a:r>
              <a:rPr lang="en-ZA" sz="1000" dirty="0">
                <a:solidFill>
                  <a:srgbClr val="7F7F7F"/>
                </a:solidFill>
              </a:rPr>
              <a:t>://www.flickr.com/photos/73981677@N00/5371872790/ </a:t>
            </a:r>
          </a:p>
        </p:txBody>
      </p:sp>
    </p:spTree>
    <p:extLst>
      <p:ext uri="{BB962C8B-B14F-4D97-AF65-F5344CB8AC3E}">
        <p14:creationId xmlns:p14="http://schemas.microsoft.com/office/powerpoint/2010/main" val="415875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lstStyle/>
          <a:p>
            <a:r>
              <a:rPr lang="en-ZA" dirty="0" smtClean="0"/>
              <a:t>The Digital</a:t>
            </a:r>
            <a:endParaRPr lang="en-ZA" dirty="0"/>
          </a:p>
        </p:txBody>
      </p:sp>
      <p:sp>
        <p:nvSpPr>
          <p:cNvPr id="3" name="Content Placeholder 2"/>
          <p:cNvSpPr>
            <a:spLocks noGrp="1"/>
          </p:cNvSpPr>
          <p:nvPr>
            <p:ph idx="1"/>
          </p:nvPr>
        </p:nvSpPr>
        <p:spPr>
          <a:xfrm>
            <a:off x="464967" y="1556792"/>
            <a:ext cx="8676456" cy="5760640"/>
          </a:xfrm>
        </p:spPr>
        <p:txBody>
          <a:bodyPr/>
          <a:lstStyle/>
          <a:p>
            <a:r>
              <a:rPr lang="en-ZA" dirty="0" smtClean="0"/>
              <a:t>The “Age of Abundance”</a:t>
            </a:r>
          </a:p>
          <a:p>
            <a:pPr lvl="1"/>
            <a:r>
              <a:rPr lang="en-ZA" sz="2400" dirty="0" smtClean="0">
                <a:cs typeface="Bookman Old Style"/>
              </a:rPr>
              <a:t>“</a:t>
            </a:r>
            <a:r>
              <a:rPr lang="en-ZA" sz="2400" dirty="0" smtClean="0"/>
              <a:t>the </a:t>
            </a:r>
            <a:r>
              <a:rPr lang="en-ZA" sz="2400" dirty="0"/>
              <a:t>end of content scarcity </a:t>
            </a:r>
            <a:r>
              <a:rPr lang="en-ZA" sz="2400" dirty="0" smtClean="0"/>
              <a:t>as </a:t>
            </a:r>
            <a:r>
              <a:rPr lang="en-ZA" sz="2400" dirty="0"/>
              <a:t>digital distribution achieves ubiquity” </a:t>
            </a:r>
            <a:r>
              <a:rPr lang="en-ZA" sz="1400" dirty="0" smtClean="0">
                <a:solidFill>
                  <a:schemeClr val="bg1">
                    <a:lumMod val="50000"/>
                  </a:schemeClr>
                </a:solidFill>
                <a:latin typeface="Arial Narrow" panose="020B0606020202030204" pitchFamily="34" charset="0"/>
              </a:rPr>
              <a:t>(</a:t>
            </a:r>
            <a:r>
              <a:rPr lang="en-ZA" sz="1400" dirty="0">
                <a:solidFill>
                  <a:schemeClr val="bg1">
                    <a:lumMod val="50000"/>
                  </a:schemeClr>
                </a:solidFill>
                <a:latin typeface="Arial Narrow" panose="020B0606020202030204" pitchFamily="34" charset="0"/>
              </a:rPr>
              <a:t>Colombani &amp;</a:t>
            </a:r>
            <a:r>
              <a:rPr lang="en-ZA" sz="1400" dirty="0" smtClean="0">
                <a:solidFill>
                  <a:schemeClr val="bg1">
                    <a:lumMod val="50000"/>
                  </a:schemeClr>
                </a:solidFill>
                <a:latin typeface="Arial Narrow" panose="020B0606020202030204" pitchFamily="34" charset="0"/>
              </a:rPr>
              <a:t> Videlaine 2013)</a:t>
            </a:r>
          </a:p>
          <a:p>
            <a:r>
              <a:rPr lang="en-ZA" dirty="0" smtClean="0"/>
              <a:t>The cost of the digital product </a:t>
            </a:r>
          </a:p>
          <a:p>
            <a:pPr lvl="1"/>
            <a:r>
              <a:rPr lang="en-ZA" sz="2400" dirty="0"/>
              <a:t>“digital goods have a marginal cost that approaches zero  - making digital copies, whether 10 or 10,000 - essentially costless and </a:t>
            </a:r>
            <a:r>
              <a:rPr lang="en-ZA" sz="2400" dirty="0" smtClean="0"/>
              <a:t>exhibit </a:t>
            </a:r>
            <a:r>
              <a:rPr lang="en-ZA" sz="2400" dirty="0"/>
              <a:t>no </a:t>
            </a:r>
            <a:r>
              <a:rPr lang="en-ZA" sz="2400" dirty="0" smtClean="0"/>
              <a:t>degradation</a:t>
            </a:r>
            <a:r>
              <a:rPr lang="en-ZA" sz="2800" dirty="0" smtClean="0"/>
              <a:t>” </a:t>
            </a:r>
            <a:r>
              <a:rPr lang="en-ZA" sz="1400" dirty="0" smtClean="0">
                <a:solidFill>
                  <a:schemeClr val="bg1">
                    <a:lumMod val="50000"/>
                  </a:schemeClr>
                </a:solidFill>
                <a:latin typeface="Arial Narrow"/>
                <a:cs typeface="Arial Narrow"/>
              </a:rPr>
              <a:t>(Pon 2015) </a:t>
            </a:r>
          </a:p>
          <a:p>
            <a:r>
              <a:rPr lang="en-ZA" dirty="0" smtClean="0"/>
              <a:t>The explosion of user- generated content</a:t>
            </a:r>
            <a:endParaRPr lang="en-ZA" dirty="0"/>
          </a:p>
          <a:p>
            <a:pPr lvl="1"/>
            <a:r>
              <a:rPr lang="en-ZA" sz="2400" dirty="0"/>
              <a:t>Eg 300 hours of video content uploaded to Youtube every </a:t>
            </a:r>
            <a:r>
              <a:rPr lang="en-ZA" sz="2400" dirty="0" smtClean="0"/>
              <a:t>minute </a:t>
            </a:r>
            <a:r>
              <a:rPr lang="en-ZA" sz="1400" dirty="0" smtClean="0">
                <a:solidFill>
                  <a:srgbClr val="7F7F7F"/>
                </a:solidFill>
                <a:cs typeface="Arial Narrow"/>
              </a:rPr>
              <a:t>(Jarboe 2014)</a:t>
            </a:r>
            <a:endParaRPr lang="en-ZA" sz="1400" dirty="0">
              <a:solidFill>
                <a:srgbClr val="7F7F7F"/>
              </a:solidFill>
              <a:cs typeface="Arial Narrow"/>
            </a:endParaRPr>
          </a:p>
          <a:p>
            <a:pPr lvl="1"/>
            <a:endParaRPr lang="en-ZA" sz="2800" dirty="0"/>
          </a:p>
          <a:p>
            <a:pPr lvl="1"/>
            <a:endParaRPr lang="en-ZA" dirty="0" smtClean="0"/>
          </a:p>
          <a:p>
            <a:endParaRPr lang="en-ZA" dirty="0" smtClean="0">
              <a:solidFill>
                <a:schemeClr val="bg1">
                  <a:lumMod val="50000"/>
                </a:schemeClr>
              </a:solidFill>
            </a:endParaRPr>
          </a:p>
        </p:txBody>
      </p:sp>
    </p:spTree>
    <p:extLst>
      <p:ext uri="{BB962C8B-B14F-4D97-AF65-F5344CB8AC3E}">
        <p14:creationId xmlns:p14="http://schemas.microsoft.com/office/powerpoint/2010/main" val="2357474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00" y="-23440"/>
            <a:ext cx="3197695" cy="688144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3936" y="0"/>
            <a:ext cx="4620064" cy="6858000"/>
          </a:xfrm>
          <a:prstGeom prst="rect">
            <a:avLst/>
          </a:prstGeom>
        </p:spPr>
      </p:pic>
      <p:sp>
        <p:nvSpPr>
          <p:cNvPr id="7" name="Rectangle 6"/>
          <p:cNvSpPr/>
          <p:nvPr/>
        </p:nvSpPr>
        <p:spPr>
          <a:xfrm rot="16200000">
            <a:off x="-153137" y="2216460"/>
            <a:ext cx="8892480" cy="461665"/>
          </a:xfrm>
          <a:prstGeom prst="rect">
            <a:avLst/>
          </a:prstGeom>
        </p:spPr>
        <p:txBody>
          <a:bodyPr wrap="square">
            <a:spAutoFit/>
          </a:bodyPr>
          <a:lstStyle/>
          <a:p>
            <a:r>
              <a:rPr lang="en-ZA" sz="1200" dirty="0" smtClean="0">
                <a:solidFill>
                  <a:schemeClr val="bg1">
                    <a:lumMod val="50000"/>
                  </a:schemeClr>
                </a:solidFill>
                <a:latin typeface="Arial Narrow"/>
                <a:cs typeface="Arial Narrow"/>
              </a:rPr>
              <a:t>IDC Report: The 2011 Digital Universe Study: Extracting Value from Chaos, June </a:t>
            </a:r>
            <a:r>
              <a:rPr lang="en-ZA" sz="1200" b="1" dirty="0" smtClean="0">
                <a:solidFill>
                  <a:schemeClr val="bg1">
                    <a:lumMod val="50000"/>
                  </a:schemeClr>
                </a:solidFill>
                <a:latin typeface="Arial Narrow"/>
                <a:cs typeface="Arial Narrow"/>
              </a:rPr>
              <a:t>2011</a:t>
            </a:r>
            <a:r>
              <a:rPr lang="en-ZA" sz="1200" dirty="0" smtClean="0">
                <a:solidFill>
                  <a:schemeClr val="bg1">
                    <a:lumMod val="50000"/>
                  </a:schemeClr>
                </a:solidFill>
                <a:latin typeface="Arial Narrow"/>
                <a:cs typeface="Arial Narrow"/>
              </a:rPr>
              <a:t>  </a:t>
            </a:r>
          </a:p>
          <a:p>
            <a:r>
              <a:rPr lang="en-US" sz="1200" dirty="0">
                <a:solidFill>
                  <a:schemeClr val="bg1">
                    <a:lumMod val="50000"/>
                  </a:schemeClr>
                </a:solidFill>
                <a:latin typeface="Arial Narrow"/>
                <a:cs typeface="Arial Narrow"/>
              </a:rPr>
              <a:t>https://www.emc.com/collateral/analyst-reports/idc-extracting-value-from-chaos-</a:t>
            </a:r>
            <a:r>
              <a:rPr lang="en-US" sz="1200" dirty="0" smtClean="0">
                <a:solidFill>
                  <a:schemeClr val="bg1">
                    <a:lumMod val="50000"/>
                  </a:schemeClr>
                </a:solidFill>
                <a:latin typeface="Arial Narrow"/>
                <a:cs typeface="Arial Narrow"/>
              </a:rPr>
              <a:t>ar.pdf</a:t>
            </a:r>
          </a:p>
        </p:txBody>
      </p:sp>
    </p:spTree>
    <p:extLst>
      <p:ext uri="{BB962C8B-B14F-4D97-AF65-F5344CB8AC3E}">
        <p14:creationId xmlns:p14="http://schemas.microsoft.com/office/powerpoint/2010/main" val="298265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Digital = open?</a:t>
            </a:r>
            <a:endParaRPr lang="en-ZA" dirty="0"/>
          </a:p>
        </p:txBody>
      </p:sp>
      <p:sp>
        <p:nvSpPr>
          <p:cNvPr id="3" name="Content Placeholder 2"/>
          <p:cNvSpPr>
            <a:spLocks noGrp="1"/>
          </p:cNvSpPr>
          <p:nvPr>
            <p:ph idx="1"/>
          </p:nvPr>
        </p:nvSpPr>
        <p:spPr/>
        <p:txBody>
          <a:bodyPr/>
          <a:lstStyle/>
          <a:p>
            <a:r>
              <a:rPr lang="en-ZA" dirty="0" smtClean="0"/>
              <a:t>Digital affords “open” but it also affords </a:t>
            </a:r>
            <a:r>
              <a:rPr lang="en-ZA" b="1" dirty="0" smtClean="0"/>
              <a:t>closed</a:t>
            </a:r>
          </a:p>
          <a:p>
            <a:r>
              <a:rPr lang="en-ZA" dirty="0" smtClean="0"/>
              <a:t>Analogue has affordances that can be more open than digital</a:t>
            </a:r>
          </a:p>
          <a:p>
            <a:endParaRPr lang="en-ZA"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552" y="3797287"/>
            <a:ext cx="4541791" cy="4744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3797287"/>
            <a:ext cx="4211960" cy="42008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50731" y="6453336"/>
            <a:ext cx="4493277" cy="246221"/>
          </a:xfrm>
          <a:prstGeom prst="rect">
            <a:avLst/>
          </a:prstGeom>
          <a:noFill/>
        </p:spPr>
        <p:txBody>
          <a:bodyPr wrap="square" rtlCol="0">
            <a:spAutoFit/>
          </a:bodyPr>
          <a:lstStyle/>
          <a:p>
            <a:r>
              <a:rPr lang="en-ZA" sz="1000" dirty="0" smtClean="0">
                <a:solidFill>
                  <a:schemeClr val="bg1">
                    <a:lumMod val="95000"/>
                  </a:schemeClr>
                </a:solidFill>
                <a:latin typeface="Arial Narrow"/>
                <a:cs typeface="Arial Narrow"/>
              </a:rPr>
              <a:t>W.Rebel CC BY 3.0 https</a:t>
            </a:r>
            <a:r>
              <a:rPr lang="en-ZA" sz="1000" dirty="0">
                <a:solidFill>
                  <a:schemeClr val="bg1">
                    <a:lumMod val="95000"/>
                  </a:schemeClr>
                </a:solidFill>
                <a:latin typeface="Arial Narrow"/>
                <a:cs typeface="Arial Narrow"/>
              </a:rPr>
              <a:t>://commons.wikimedia.org/wiki/File:BinaryData50.</a:t>
            </a:r>
            <a:r>
              <a:rPr lang="en-ZA" sz="1000" dirty="0" smtClean="0">
                <a:solidFill>
                  <a:schemeClr val="bg1">
                    <a:lumMod val="95000"/>
                  </a:schemeClr>
                </a:solidFill>
                <a:latin typeface="Arial Narrow"/>
                <a:cs typeface="Arial Narrow"/>
              </a:rPr>
              <a:t>png</a:t>
            </a:r>
            <a:endParaRPr lang="en-ZA" sz="1000" dirty="0">
              <a:solidFill>
                <a:schemeClr val="bg1">
                  <a:lumMod val="95000"/>
                </a:schemeClr>
              </a:solidFill>
              <a:latin typeface="Arial Narrow"/>
              <a:cs typeface="Arial Narrow"/>
            </a:endParaRPr>
          </a:p>
        </p:txBody>
      </p:sp>
      <p:sp>
        <p:nvSpPr>
          <p:cNvPr id="5" name="TextBox 4"/>
          <p:cNvSpPr txBox="1"/>
          <p:nvPr/>
        </p:nvSpPr>
        <p:spPr>
          <a:xfrm>
            <a:off x="4932040" y="6457890"/>
            <a:ext cx="4896544" cy="400110"/>
          </a:xfrm>
          <a:prstGeom prst="rect">
            <a:avLst/>
          </a:prstGeom>
          <a:noFill/>
        </p:spPr>
        <p:txBody>
          <a:bodyPr wrap="square" rtlCol="0">
            <a:spAutoFit/>
          </a:bodyPr>
          <a:lstStyle/>
          <a:p>
            <a:r>
              <a:rPr lang="en-ZA" sz="1000" dirty="0" smtClean="0">
                <a:solidFill>
                  <a:srgbClr val="F2F2F2"/>
                </a:solidFill>
                <a:latin typeface="Arial Narrow"/>
                <a:cs typeface="Arial Narrow"/>
              </a:rPr>
              <a:t>hawkexpress CC BY-NC-ND 2.0 https</a:t>
            </a:r>
            <a:r>
              <a:rPr lang="en-ZA" sz="1000" dirty="0">
                <a:solidFill>
                  <a:srgbClr val="F2F2F2"/>
                </a:solidFill>
                <a:latin typeface="Arial Narrow"/>
                <a:cs typeface="Arial Narrow"/>
              </a:rPr>
              <a:t>://www.flickr.com/photos/hawkexpress/328322067</a:t>
            </a:r>
          </a:p>
          <a:p>
            <a:endParaRPr lang="en-US" sz="1000" dirty="0">
              <a:solidFill>
                <a:srgbClr val="F2F2F2"/>
              </a:solidFill>
              <a:latin typeface="Arial Narrow"/>
              <a:cs typeface="Arial Narrow"/>
            </a:endParaRPr>
          </a:p>
        </p:txBody>
      </p:sp>
    </p:spTree>
    <p:extLst>
      <p:ext uri="{BB962C8B-B14F-4D97-AF65-F5344CB8AC3E}">
        <p14:creationId xmlns:p14="http://schemas.microsoft.com/office/powerpoint/2010/main" val="411385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Affordances of digital</a:t>
            </a:r>
            <a:endParaRPr lang="en-ZA" dirty="0"/>
          </a:p>
        </p:txBody>
      </p:sp>
      <p:sp>
        <p:nvSpPr>
          <p:cNvPr id="3" name="Content Placeholder 2"/>
          <p:cNvSpPr>
            <a:spLocks noGrp="1"/>
          </p:cNvSpPr>
          <p:nvPr>
            <p:ph idx="1"/>
          </p:nvPr>
        </p:nvSpPr>
        <p:spPr>
          <a:xfrm>
            <a:off x="457200" y="1484784"/>
            <a:ext cx="8229600" cy="5141168"/>
          </a:xfrm>
        </p:spPr>
        <p:txBody>
          <a:bodyPr/>
          <a:lstStyle/>
          <a:p>
            <a:pPr>
              <a:defRPr/>
            </a:pPr>
            <a:r>
              <a:rPr lang="en-ZA" dirty="0"/>
              <a:t>From products to services</a:t>
            </a:r>
          </a:p>
          <a:p>
            <a:pPr lvl="1">
              <a:defRPr/>
            </a:pPr>
            <a:r>
              <a:rPr lang="en-ZA" dirty="0"/>
              <a:t>From tangible to intangible</a:t>
            </a:r>
          </a:p>
          <a:p>
            <a:pPr>
              <a:defRPr/>
            </a:pPr>
            <a:r>
              <a:rPr lang="en-ZA" dirty="0" smtClean="0"/>
              <a:t>From </a:t>
            </a:r>
            <a:r>
              <a:rPr lang="en-ZA" dirty="0"/>
              <a:t>ownership to </a:t>
            </a:r>
            <a:r>
              <a:rPr lang="en-ZA" dirty="0" smtClean="0"/>
              <a:t>license</a:t>
            </a:r>
            <a:endParaRPr lang="en-ZA" dirty="0"/>
          </a:p>
          <a:p>
            <a:r>
              <a:rPr lang="en-ZA" dirty="0" smtClean="0"/>
              <a:t>Digital Rights Management</a:t>
            </a:r>
            <a:endParaRPr lang="en-ZA" dirty="0"/>
          </a:p>
          <a:p>
            <a:pPr lvl="1"/>
            <a:r>
              <a:rPr lang="en-ZA" dirty="0" smtClean="0"/>
              <a:t>“the practice of imposing technological restrictions that control what users can do with digital media” </a:t>
            </a:r>
            <a:r>
              <a:rPr lang="en-ZA" sz="1400" dirty="0" smtClean="0">
                <a:solidFill>
                  <a:schemeClr val="bg1">
                    <a:lumMod val="50000"/>
                  </a:schemeClr>
                </a:solidFill>
                <a:latin typeface="Arial Narrow"/>
                <a:cs typeface="Arial Narrow"/>
              </a:rPr>
              <a:t>(defectivebydesign.org)</a:t>
            </a:r>
          </a:p>
          <a:p>
            <a:pPr marL="0" indent="0">
              <a:buNone/>
            </a:pPr>
            <a:endParaRPr lang="en-ZA" dirty="0"/>
          </a:p>
          <a:p>
            <a:pPr lvl="1"/>
            <a:endParaRPr lang="en-ZA" dirty="0"/>
          </a:p>
        </p:txBody>
      </p:sp>
    </p:spTree>
    <p:extLst>
      <p:ext uri="{BB962C8B-B14F-4D97-AF65-F5344CB8AC3E}">
        <p14:creationId xmlns:p14="http://schemas.microsoft.com/office/powerpoint/2010/main" val="4103287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75" y="620688"/>
            <a:ext cx="8401050" cy="3143250"/>
          </a:xfrm>
          <a:prstGeom prst="rect">
            <a:avLst/>
          </a:prstGeom>
          <a:noFill/>
          <a:ln w="9525">
            <a:solidFill>
              <a:srgbClr val="008000"/>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8622305" y="1765386"/>
            <a:ext cx="615553" cy="2823413"/>
          </a:xfrm>
          <a:prstGeom prst="rect">
            <a:avLst/>
          </a:prstGeom>
          <a:noFill/>
        </p:spPr>
        <p:txBody>
          <a:bodyPr vert="vert" wrap="square" rtlCol="0">
            <a:spAutoFit/>
          </a:bodyPr>
          <a:lstStyle/>
          <a:p>
            <a:pPr algn="r"/>
            <a:r>
              <a:rPr lang="en-ZA" dirty="0">
                <a:solidFill>
                  <a:schemeClr val="bg1">
                    <a:lumMod val="65000"/>
                  </a:schemeClr>
                </a:solidFill>
                <a:latin typeface="Arial Narrow" panose="020B0606020202030204" pitchFamily="34" charset="0"/>
              </a:rPr>
              <a:t>www.soros,org/openaccess</a:t>
            </a:r>
          </a:p>
          <a:p>
            <a:endParaRPr lang="en-ZA" dirty="0"/>
          </a:p>
        </p:txBody>
      </p:sp>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75" y="5127205"/>
            <a:ext cx="9124950"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21" y="5765380"/>
            <a:ext cx="923925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ounded Rectangle 7"/>
          <p:cNvSpPr/>
          <p:nvPr/>
        </p:nvSpPr>
        <p:spPr>
          <a:xfrm>
            <a:off x="58057" y="4554466"/>
            <a:ext cx="9144000" cy="2086315"/>
          </a:xfrm>
          <a:prstGeom prst="round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4621212"/>
            <a:ext cx="562927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Connector 3"/>
          <p:cNvCxnSpPr/>
          <p:nvPr/>
        </p:nvCxnSpPr>
        <p:spPr>
          <a:xfrm>
            <a:off x="5220072" y="2924944"/>
            <a:ext cx="309634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83568" y="3501008"/>
            <a:ext cx="309634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27984" y="6394030"/>
            <a:ext cx="309634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880795" y="6079705"/>
            <a:ext cx="309634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588224" y="3234400"/>
            <a:ext cx="2184301" cy="523220"/>
          </a:xfrm>
          <a:prstGeom prst="rect">
            <a:avLst/>
          </a:prstGeom>
          <a:noFill/>
        </p:spPr>
        <p:txBody>
          <a:bodyPr wrap="square" rtlCol="0">
            <a:spAutoFit/>
          </a:bodyPr>
          <a:lstStyle/>
          <a:p>
            <a:pPr algn="r"/>
            <a:r>
              <a:rPr lang="en-ZA" sz="2800" b="1" dirty="0" smtClean="0">
                <a:solidFill>
                  <a:srgbClr val="00B050"/>
                </a:solidFill>
                <a:latin typeface="Century Gothic" panose="020B0502020202020204" pitchFamily="34" charset="0"/>
              </a:rPr>
              <a:t>2002</a:t>
            </a:r>
            <a:endParaRPr lang="en-ZA" sz="2800" b="1" dirty="0">
              <a:solidFill>
                <a:srgbClr val="00B050"/>
              </a:solidFill>
              <a:latin typeface="Century Gothic" panose="020B0502020202020204" pitchFamily="34" charset="0"/>
            </a:endParaRPr>
          </a:p>
        </p:txBody>
      </p:sp>
      <p:sp>
        <p:nvSpPr>
          <p:cNvPr id="13" name="TextBox 12"/>
          <p:cNvSpPr txBox="1"/>
          <p:nvPr/>
        </p:nvSpPr>
        <p:spPr>
          <a:xfrm>
            <a:off x="6588224" y="4535814"/>
            <a:ext cx="2184301" cy="523220"/>
          </a:xfrm>
          <a:prstGeom prst="rect">
            <a:avLst/>
          </a:prstGeom>
          <a:noFill/>
        </p:spPr>
        <p:txBody>
          <a:bodyPr wrap="square" rtlCol="0">
            <a:spAutoFit/>
          </a:bodyPr>
          <a:lstStyle/>
          <a:p>
            <a:pPr algn="r"/>
            <a:r>
              <a:rPr lang="en-ZA" sz="2800" b="1" dirty="0" smtClean="0">
                <a:solidFill>
                  <a:srgbClr val="00B050"/>
                </a:solidFill>
                <a:latin typeface="Century Gothic" panose="020B0502020202020204" pitchFamily="34" charset="0"/>
              </a:rPr>
              <a:t>2006</a:t>
            </a:r>
            <a:endParaRPr lang="en-ZA" sz="28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643513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6207" y="0"/>
            <a:ext cx="5334000" cy="733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437296">
            <a:off x="-104386" y="2033007"/>
            <a:ext cx="5434386" cy="95278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5" name="Straight Connector 4"/>
          <p:cNvCxnSpPr/>
          <p:nvPr/>
        </p:nvCxnSpPr>
        <p:spPr>
          <a:xfrm>
            <a:off x="3131840" y="260648"/>
            <a:ext cx="4824536" cy="7200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331640" y="6513028"/>
            <a:ext cx="2448272" cy="338554"/>
          </a:xfrm>
          <a:prstGeom prst="rect">
            <a:avLst/>
          </a:prstGeom>
          <a:noFill/>
        </p:spPr>
        <p:txBody>
          <a:bodyPr wrap="square" rtlCol="0">
            <a:spAutoFit/>
          </a:bodyPr>
          <a:lstStyle/>
          <a:p>
            <a:pPr algn="r"/>
            <a:r>
              <a:rPr lang="en-US" sz="1600" dirty="0" smtClean="0">
                <a:solidFill>
                  <a:schemeClr val="bg1">
                    <a:lumMod val="50000"/>
                  </a:schemeClr>
                </a:solidFill>
                <a:latin typeface="Arial Narrow"/>
                <a:cs typeface="Arial Narrow"/>
              </a:rPr>
              <a:t>(NY Times 2009)</a:t>
            </a:r>
            <a:endParaRPr lang="en-US" sz="1600" dirty="0">
              <a:solidFill>
                <a:schemeClr val="bg1">
                  <a:lumMod val="50000"/>
                </a:schemeClr>
              </a:solidFill>
              <a:latin typeface="Arial Narrow"/>
              <a:cs typeface="Arial Narrow"/>
            </a:endParaRPr>
          </a:p>
        </p:txBody>
      </p:sp>
    </p:spTree>
    <p:extLst>
      <p:ext uri="{BB962C8B-B14F-4D97-AF65-F5344CB8AC3E}">
        <p14:creationId xmlns:p14="http://schemas.microsoft.com/office/powerpoint/2010/main" val="265822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356100" y="1557338"/>
            <a:ext cx="0" cy="4103687"/>
          </a:xfrm>
          <a:prstGeom prst="line">
            <a:avLst/>
          </a:prstGeom>
          <a:ln>
            <a:solidFill>
              <a:srgbClr val="0099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300287" y="3608388"/>
            <a:ext cx="4111625" cy="0"/>
          </a:xfrm>
          <a:prstGeom prst="line">
            <a:avLst/>
          </a:prstGeom>
          <a:ln>
            <a:solidFill>
              <a:srgbClr val="009900"/>
            </a:solidFill>
          </a:ln>
        </p:spPr>
        <p:style>
          <a:lnRef idx="1">
            <a:schemeClr val="accent1"/>
          </a:lnRef>
          <a:fillRef idx="0">
            <a:schemeClr val="accent1"/>
          </a:fillRef>
          <a:effectRef idx="0">
            <a:schemeClr val="accent1"/>
          </a:effectRef>
          <a:fontRef idx="minor">
            <a:schemeClr val="tx1"/>
          </a:fontRef>
        </p:style>
      </p:cxnSp>
      <p:sp>
        <p:nvSpPr>
          <p:cNvPr id="21508" name="TextBox 8"/>
          <p:cNvSpPr txBox="1">
            <a:spLocks noChangeArrowheads="1"/>
          </p:cNvSpPr>
          <p:nvPr/>
        </p:nvSpPr>
        <p:spPr bwMode="auto">
          <a:xfrm>
            <a:off x="684213" y="3148013"/>
            <a:ext cx="11336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sz="2800" b="1" dirty="0">
                <a:solidFill>
                  <a:srgbClr val="009900"/>
                </a:solidFill>
                <a:latin typeface="Century Gothic" pitchFamily="34" charset="0"/>
                <a:cs typeface="Arial" pitchFamily="34" charset="0"/>
              </a:rPr>
              <a:t>Legal</a:t>
            </a:r>
          </a:p>
        </p:txBody>
      </p:sp>
      <p:sp>
        <p:nvSpPr>
          <p:cNvPr id="21509" name="TextBox 9"/>
          <p:cNvSpPr txBox="1">
            <a:spLocks noChangeArrowheads="1"/>
          </p:cNvSpPr>
          <p:nvPr/>
        </p:nvSpPr>
        <p:spPr bwMode="auto">
          <a:xfrm>
            <a:off x="3893183" y="6090394"/>
            <a:ext cx="12779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sz="2800" b="1" dirty="0">
                <a:solidFill>
                  <a:srgbClr val="009900"/>
                </a:solidFill>
                <a:latin typeface="Century Gothic" pitchFamily="34" charset="0"/>
                <a:cs typeface="Arial" pitchFamily="34" charset="0"/>
              </a:rPr>
              <a:t>Digital</a:t>
            </a:r>
          </a:p>
        </p:txBody>
      </p:sp>
      <p:sp>
        <p:nvSpPr>
          <p:cNvPr id="21510" name="TextBox 10"/>
          <p:cNvSpPr txBox="1">
            <a:spLocks noChangeArrowheads="1"/>
          </p:cNvSpPr>
          <p:nvPr/>
        </p:nvSpPr>
        <p:spPr bwMode="auto">
          <a:xfrm>
            <a:off x="3692525" y="1133475"/>
            <a:ext cx="18998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sz="2800" b="1" dirty="0">
                <a:solidFill>
                  <a:srgbClr val="009900"/>
                </a:solidFill>
                <a:latin typeface="Century Gothic" pitchFamily="34" charset="0"/>
                <a:cs typeface="Arial" pitchFamily="34" charset="0"/>
              </a:rPr>
              <a:t>Analogue</a:t>
            </a:r>
          </a:p>
        </p:txBody>
      </p:sp>
      <p:sp>
        <p:nvSpPr>
          <p:cNvPr id="21511" name="TextBox 11"/>
          <p:cNvSpPr txBox="1">
            <a:spLocks noChangeArrowheads="1"/>
          </p:cNvSpPr>
          <p:nvPr/>
        </p:nvSpPr>
        <p:spPr bwMode="auto">
          <a:xfrm>
            <a:off x="6411913" y="3148013"/>
            <a:ext cx="12490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sz="2800" b="1" dirty="0">
                <a:solidFill>
                  <a:srgbClr val="009900"/>
                </a:solidFill>
                <a:latin typeface="Century Gothic" pitchFamily="34" charset="0"/>
                <a:cs typeface="Arial" pitchFamily="34" charset="0"/>
              </a:rPr>
              <a:t>Illegal</a:t>
            </a:r>
          </a:p>
        </p:txBody>
      </p:sp>
      <p:sp>
        <p:nvSpPr>
          <p:cNvPr id="21512" name="TextBox 12"/>
          <p:cNvSpPr txBox="1">
            <a:spLocks noChangeArrowheads="1"/>
          </p:cNvSpPr>
          <p:nvPr/>
        </p:nvSpPr>
        <p:spPr bwMode="auto">
          <a:xfrm>
            <a:off x="2315019" y="1570798"/>
            <a:ext cx="15351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r>
              <a:rPr lang="en-ZA" dirty="0" smtClean="0">
                <a:solidFill>
                  <a:srgbClr val="3417E3"/>
                </a:solidFill>
              </a:rPr>
              <a:t>Books</a:t>
            </a:r>
          </a:p>
          <a:p>
            <a:pPr algn="r" eaLnBrk="1" hangingPunct="1"/>
            <a:r>
              <a:rPr lang="en-ZA" dirty="0" smtClean="0">
                <a:solidFill>
                  <a:srgbClr val="3417E3"/>
                </a:solidFill>
              </a:rPr>
              <a:t>Textbooks</a:t>
            </a:r>
          </a:p>
          <a:p>
            <a:pPr algn="r" eaLnBrk="1" hangingPunct="1"/>
            <a:r>
              <a:rPr lang="en-ZA" dirty="0" smtClean="0">
                <a:solidFill>
                  <a:srgbClr val="3417E3"/>
                </a:solidFill>
              </a:rPr>
              <a:t>Journals</a:t>
            </a:r>
            <a:endParaRPr lang="en-ZA" dirty="0">
              <a:solidFill>
                <a:srgbClr val="3417E3"/>
              </a:solidFill>
            </a:endParaRPr>
          </a:p>
        </p:txBody>
      </p:sp>
      <p:sp>
        <p:nvSpPr>
          <p:cNvPr id="21513" name="TextBox 13"/>
          <p:cNvSpPr txBox="1">
            <a:spLocks noChangeArrowheads="1"/>
          </p:cNvSpPr>
          <p:nvPr/>
        </p:nvSpPr>
        <p:spPr bwMode="auto">
          <a:xfrm>
            <a:off x="1083296" y="2732514"/>
            <a:ext cx="27838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r>
              <a:rPr lang="en-ZA" dirty="0">
                <a:solidFill>
                  <a:srgbClr val="3417E3"/>
                </a:solidFill>
              </a:rPr>
              <a:t>Some </a:t>
            </a:r>
            <a:r>
              <a:rPr lang="en-ZA" dirty="0" smtClean="0">
                <a:solidFill>
                  <a:srgbClr val="3417E3"/>
                </a:solidFill>
              </a:rPr>
              <a:t/>
            </a:r>
            <a:br>
              <a:rPr lang="en-ZA" dirty="0" smtClean="0">
                <a:solidFill>
                  <a:srgbClr val="3417E3"/>
                </a:solidFill>
              </a:rPr>
            </a:br>
            <a:r>
              <a:rPr lang="en-ZA" dirty="0" smtClean="0">
                <a:solidFill>
                  <a:srgbClr val="3417E3"/>
                </a:solidFill>
              </a:rPr>
              <a:t>photocopying</a:t>
            </a:r>
            <a:endParaRPr lang="en-ZA" dirty="0">
              <a:solidFill>
                <a:srgbClr val="3417E3"/>
              </a:solidFill>
            </a:endParaRPr>
          </a:p>
        </p:txBody>
      </p:sp>
      <p:sp>
        <p:nvSpPr>
          <p:cNvPr id="21514" name="TextBox 14"/>
          <p:cNvSpPr txBox="1">
            <a:spLocks noChangeArrowheads="1"/>
          </p:cNvSpPr>
          <p:nvPr/>
        </p:nvSpPr>
        <p:spPr bwMode="auto">
          <a:xfrm>
            <a:off x="1080118" y="3789363"/>
            <a:ext cx="278703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r>
              <a:rPr lang="en-ZA" dirty="0" smtClean="0">
                <a:solidFill>
                  <a:srgbClr val="3417E3"/>
                </a:solidFill>
              </a:rPr>
              <a:t>E-books</a:t>
            </a:r>
          </a:p>
          <a:p>
            <a:pPr algn="r" eaLnBrk="1" hangingPunct="1"/>
            <a:r>
              <a:rPr lang="en-ZA" dirty="0" smtClean="0">
                <a:solidFill>
                  <a:srgbClr val="3417E3"/>
                </a:solidFill>
              </a:rPr>
              <a:t>Journal databases</a:t>
            </a:r>
            <a:endParaRPr lang="en-ZA" dirty="0">
              <a:solidFill>
                <a:srgbClr val="3417E3"/>
              </a:solidFill>
            </a:endParaRPr>
          </a:p>
        </p:txBody>
      </p:sp>
      <p:sp>
        <p:nvSpPr>
          <p:cNvPr id="21515" name="TextBox 15"/>
          <p:cNvSpPr txBox="1">
            <a:spLocks noChangeArrowheads="1"/>
          </p:cNvSpPr>
          <p:nvPr/>
        </p:nvSpPr>
        <p:spPr bwMode="auto">
          <a:xfrm>
            <a:off x="323529" y="5013176"/>
            <a:ext cx="35696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r>
              <a:rPr lang="en-ZA" dirty="0">
                <a:solidFill>
                  <a:srgbClr val="CC00FF"/>
                </a:solidFill>
                <a:latin typeface="Century Gothic" panose="020B0502020202020204" pitchFamily="34" charset="0"/>
              </a:rPr>
              <a:t>Open </a:t>
            </a:r>
            <a:r>
              <a:rPr lang="en-ZA" dirty="0" smtClean="0">
                <a:solidFill>
                  <a:srgbClr val="CC00FF"/>
                </a:solidFill>
                <a:latin typeface="Century Gothic" panose="020B0502020202020204" pitchFamily="34" charset="0"/>
              </a:rPr>
              <a:t>content</a:t>
            </a:r>
          </a:p>
        </p:txBody>
      </p:sp>
      <p:sp>
        <p:nvSpPr>
          <p:cNvPr id="21516" name="TextBox 16"/>
          <p:cNvSpPr txBox="1">
            <a:spLocks noChangeArrowheads="1"/>
          </p:cNvSpPr>
          <p:nvPr/>
        </p:nvSpPr>
        <p:spPr bwMode="auto">
          <a:xfrm>
            <a:off x="4716463" y="2084388"/>
            <a:ext cx="20875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dirty="0">
                <a:solidFill>
                  <a:srgbClr val="0070C0"/>
                </a:solidFill>
              </a:rPr>
              <a:t>Photocopying</a:t>
            </a:r>
          </a:p>
        </p:txBody>
      </p:sp>
      <p:sp>
        <p:nvSpPr>
          <p:cNvPr id="21517" name="TextBox 17"/>
          <p:cNvSpPr txBox="1">
            <a:spLocks noChangeArrowheads="1"/>
          </p:cNvSpPr>
          <p:nvPr/>
        </p:nvSpPr>
        <p:spPr bwMode="auto">
          <a:xfrm>
            <a:off x="4716463" y="3822700"/>
            <a:ext cx="20875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ZA" dirty="0">
                <a:solidFill>
                  <a:srgbClr val="CC00FF"/>
                </a:solidFill>
                <a:latin typeface="Century Gothic" panose="020B0502020202020204" pitchFamily="34" charset="0"/>
              </a:rPr>
              <a:t>Pirate sites</a:t>
            </a:r>
          </a:p>
          <a:p>
            <a:pPr eaLnBrk="1" hangingPunct="1"/>
            <a:r>
              <a:rPr lang="en-ZA" dirty="0">
                <a:solidFill>
                  <a:srgbClr val="CC00FF"/>
                </a:solidFill>
                <a:latin typeface="Century Gothic" panose="020B0502020202020204" pitchFamily="34" charset="0"/>
              </a:rPr>
              <a:t>File sharing</a:t>
            </a:r>
          </a:p>
        </p:txBody>
      </p:sp>
      <p:sp>
        <p:nvSpPr>
          <p:cNvPr id="16" name="Title 1"/>
          <p:cNvSpPr txBox="1">
            <a:spLocks/>
          </p:cNvSpPr>
          <p:nvPr/>
        </p:nvSpPr>
        <p:spPr>
          <a:xfrm>
            <a:off x="539552" y="260648"/>
            <a:ext cx="7772400" cy="786011"/>
          </a:xfrm>
          <a:prstGeom prst="rect">
            <a:avLst/>
          </a:prstGeom>
        </p:spPr>
        <p:txBody>
          <a:bodyPr/>
          <a:lstStyle>
            <a:lvl1pPr algn="ctr" rtl="0" eaLnBrk="1" fontAlgn="base" hangingPunct="1">
              <a:spcBef>
                <a:spcPct val="0"/>
              </a:spcBef>
              <a:spcAft>
                <a:spcPct val="0"/>
              </a:spcAft>
              <a:defRPr sz="4400" kern="1200" cap="small">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New ecologies of access</a:t>
            </a:r>
            <a:endParaRPr lang="en-ZA" dirty="0"/>
          </a:p>
        </p:txBody>
      </p:sp>
      <p:sp>
        <p:nvSpPr>
          <p:cNvPr id="2" name="Oval 1"/>
          <p:cNvSpPr/>
          <p:nvPr/>
        </p:nvSpPr>
        <p:spPr>
          <a:xfrm>
            <a:off x="827584" y="3671233"/>
            <a:ext cx="7484368" cy="294238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36687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stretch>
            <a:fillRect/>
          </a:stretch>
        </p:blipFill>
        <p:spPr>
          <a:xfrm>
            <a:off x="2987824" y="4005065"/>
            <a:ext cx="3323274" cy="2476752"/>
          </a:xfrm>
          <a:prstGeom prst="rect">
            <a:avLst/>
          </a:prstGeom>
        </p:spPr>
      </p:pic>
      <p:sp>
        <p:nvSpPr>
          <p:cNvPr id="2" name="Title 1"/>
          <p:cNvSpPr>
            <a:spLocks noGrp="1"/>
          </p:cNvSpPr>
          <p:nvPr>
            <p:ph type="title"/>
          </p:nvPr>
        </p:nvSpPr>
        <p:spPr>
          <a:xfrm>
            <a:off x="-3871" y="2204864"/>
            <a:ext cx="9143999" cy="786011"/>
          </a:xfrm>
        </p:spPr>
        <p:txBody>
          <a:bodyPr>
            <a:normAutofit/>
          </a:bodyPr>
          <a:lstStyle/>
          <a:p>
            <a:r>
              <a:rPr lang="en-ZA" sz="4400" dirty="0" smtClean="0"/>
              <a:t>Key tension</a:t>
            </a:r>
            <a:endParaRPr lang="en-ZA" sz="4400" dirty="0"/>
          </a:p>
        </p:txBody>
      </p:sp>
      <p:sp>
        <p:nvSpPr>
          <p:cNvPr id="3" name="Text Placeholder 2"/>
          <p:cNvSpPr>
            <a:spLocks noGrp="1"/>
          </p:cNvSpPr>
          <p:nvPr>
            <p:ph type="body" idx="1"/>
          </p:nvPr>
        </p:nvSpPr>
        <p:spPr>
          <a:xfrm>
            <a:off x="18458" y="2908311"/>
            <a:ext cx="9140128" cy="792087"/>
          </a:xfrm>
        </p:spPr>
        <p:txBody>
          <a:bodyPr>
            <a:noAutofit/>
          </a:bodyPr>
          <a:lstStyle/>
          <a:p>
            <a:endParaRPr lang="en-ZA" sz="4400" dirty="0" smtClean="0"/>
          </a:p>
          <a:p>
            <a:r>
              <a:rPr lang="en-ZA" sz="3600" dirty="0" smtClean="0"/>
              <a:t>Different </a:t>
            </a:r>
            <a:r>
              <a:rPr lang="en-ZA" sz="3600" dirty="0"/>
              <a:t>understandings of </a:t>
            </a:r>
            <a:r>
              <a:rPr lang="en-ZA" sz="3600" dirty="0" smtClean="0"/>
              <a:t>free</a:t>
            </a:r>
            <a:endParaRPr lang="en-ZA" sz="3600" dirty="0"/>
          </a:p>
        </p:txBody>
      </p:sp>
      <p:sp>
        <p:nvSpPr>
          <p:cNvPr id="6" name="TextBox 5"/>
          <p:cNvSpPr txBox="1"/>
          <p:nvPr/>
        </p:nvSpPr>
        <p:spPr>
          <a:xfrm rot="16200000">
            <a:off x="5848665" y="3566538"/>
            <a:ext cx="6336704" cy="246221"/>
          </a:xfrm>
          <a:prstGeom prst="rect">
            <a:avLst/>
          </a:prstGeom>
          <a:noFill/>
        </p:spPr>
        <p:txBody>
          <a:bodyPr wrap="square" rtlCol="0">
            <a:spAutoFit/>
          </a:bodyPr>
          <a:lstStyle/>
          <a:p>
            <a:r>
              <a:rPr lang="en-ZA" sz="1000" dirty="0" smtClean="0">
                <a:solidFill>
                  <a:srgbClr val="7F7F7F"/>
                </a:solidFill>
              </a:rPr>
              <a:t>CC  BY 2.0 Patrick </a:t>
            </a:r>
            <a:r>
              <a:rPr lang="en-ZA" sz="1000" dirty="0">
                <a:solidFill>
                  <a:srgbClr val="7F7F7F"/>
                </a:solidFill>
              </a:rPr>
              <a:t>M Burke </a:t>
            </a:r>
            <a:r>
              <a:rPr lang="en-ZA" sz="1000" dirty="0" smtClean="0">
                <a:solidFill>
                  <a:srgbClr val="7F7F7F"/>
                </a:solidFill>
              </a:rPr>
              <a:t>https</a:t>
            </a:r>
            <a:r>
              <a:rPr lang="en-ZA" sz="1000" dirty="0">
                <a:solidFill>
                  <a:srgbClr val="7F7F7F"/>
                </a:solidFill>
              </a:rPr>
              <a:t>://www.flickr.com/photos/73981677@N00/5371872790/ </a:t>
            </a:r>
          </a:p>
        </p:txBody>
      </p:sp>
    </p:spTree>
    <p:extLst>
      <p:ext uri="{BB962C8B-B14F-4D97-AF65-F5344CB8AC3E}">
        <p14:creationId xmlns:p14="http://schemas.microsoft.com/office/powerpoint/2010/main" val="1396394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r>
              <a:rPr lang="en-ZA" sz="3600" dirty="0" smtClean="0"/>
              <a:t>What does free mean?</a:t>
            </a:r>
          </a:p>
          <a:p>
            <a:endParaRPr lang="en-ZA" dirty="0"/>
          </a:p>
          <a:p>
            <a:endParaRPr lang="en-ZA" dirty="0" smtClean="0"/>
          </a:p>
          <a:p>
            <a:pPr marL="0" indent="0" algn="ctr">
              <a:buNone/>
            </a:pPr>
            <a:r>
              <a:rPr lang="en-ZA" sz="2700" dirty="0" smtClean="0">
                <a:solidFill>
                  <a:srgbClr val="008000"/>
                </a:solidFill>
              </a:rPr>
              <a:t>“</a:t>
            </a:r>
            <a:r>
              <a:rPr lang="en-ZA" sz="2700" dirty="0">
                <a:solidFill>
                  <a:srgbClr val="008000"/>
                </a:solidFill>
              </a:rPr>
              <a:t>OERs are educational materials and resources that are offered freely</a:t>
            </a:r>
            <a:r>
              <a:rPr lang="en-ZA" sz="2700" dirty="0" smtClean="0">
                <a:solidFill>
                  <a:srgbClr val="008000"/>
                </a:solidFill>
              </a:rPr>
              <a:t>,</a:t>
            </a:r>
            <a:br>
              <a:rPr lang="en-ZA" sz="2700" dirty="0" smtClean="0">
                <a:solidFill>
                  <a:srgbClr val="008000"/>
                </a:solidFill>
              </a:rPr>
            </a:br>
            <a:r>
              <a:rPr lang="en-ZA" sz="2700" dirty="0" smtClean="0">
                <a:solidFill>
                  <a:srgbClr val="008000"/>
                </a:solidFill>
              </a:rPr>
              <a:t> </a:t>
            </a:r>
            <a:r>
              <a:rPr lang="en-ZA" sz="2700" dirty="0">
                <a:solidFill>
                  <a:srgbClr val="008000"/>
                </a:solidFill>
              </a:rPr>
              <a:t>are openly available to anyone and, under some licences, allow others to reuse, adapt and redistribute them with few or no restrictions</a:t>
            </a:r>
            <a:r>
              <a:rPr lang="en-ZA" sz="2700" dirty="0" smtClean="0">
                <a:solidFill>
                  <a:srgbClr val="008000"/>
                </a:solidFill>
              </a:rPr>
              <a:t>.”</a:t>
            </a:r>
          </a:p>
          <a:p>
            <a:pPr marL="0" indent="0" algn="r">
              <a:buNone/>
            </a:pPr>
            <a:r>
              <a:rPr lang="en-ZA" sz="1600" dirty="0" smtClean="0">
                <a:solidFill>
                  <a:schemeClr val="bg1">
                    <a:lumMod val="50000"/>
                  </a:schemeClr>
                </a:solidFill>
                <a:latin typeface="Arial Narrow" panose="020B0606020202030204" pitchFamily="34" charset="0"/>
              </a:rPr>
              <a:t>(COL/UNESCO 2011) </a:t>
            </a:r>
            <a:endParaRPr lang="en-ZA" sz="1600" dirty="0">
              <a:solidFill>
                <a:schemeClr val="bg1">
                  <a:lumMod val="50000"/>
                </a:schemeClr>
              </a:solidFill>
              <a:latin typeface="Arial Narrow" panose="020B0606020202030204" pitchFamily="34" charset="0"/>
            </a:endParaRPr>
          </a:p>
          <a:p>
            <a:endParaRPr lang="en-ZA" dirty="0"/>
          </a:p>
        </p:txBody>
      </p:sp>
    </p:spTree>
    <p:extLst>
      <p:ext uri="{BB962C8B-B14F-4D97-AF65-F5344CB8AC3E}">
        <p14:creationId xmlns:p14="http://schemas.microsoft.com/office/powerpoint/2010/main" val="1097712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a:xfrm>
            <a:off x="457200" y="1600200"/>
            <a:ext cx="8229600" cy="5257800"/>
          </a:xfrm>
        </p:spPr>
        <p:txBody>
          <a:bodyPr/>
          <a:lstStyle/>
          <a:p>
            <a:r>
              <a:rPr lang="en-ZA" dirty="0" smtClean="0"/>
              <a:t>Public domain is increasingly understood as ‘publically available”</a:t>
            </a:r>
          </a:p>
          <a:p>
            <a:r>
              <a:rPr lang="en-ZA" dirty="0" smtClean="0"/>
              <a:t>Legally, “public domain” = not in copyright</a:t>
            </a:r>
          </a:p>
          <a:p>
            <a:pPr lvl="1"/>
            <a:r>
              <a:rPr lang="en-ZA" dirty="0" smtClean="0"/>
              <a:t>Copyright has expired</a:t>
            </a:r>
          </a:p>
          <a:p>
            <a:pPr lvl="1"/>
            <a:r>
              <a:rPr lang="en-ZA" dirty="0" smtClean="0"/>
              <a:t>Creator’s intentional decision </a:t>
            </a:r>
          </a:p>
          <a:p>
            <a:pPr lvl="1"/>
            <a:r>
              <a:rPr lang="en-ZA" dirty="0" smtClean="0"/>
              <a:t>Not covered by copyright </a:t>
            </a:r>
          </a:p>
          <a:p>
            <a:r>
              <a:rPr lang="en-ZA" dirty="0" smtClean="0"/>
              <a:t>So</a:t>
            </a:r>
          </a:p>
          <a:p>
            <a:pPr lvl="1"/>
            <a:r>
              <a:rPr lang="en-ZA" dirty="0" smtClean="0"/>
              <a:t>Public domain </a:t>
            </a:r>
            <a:r>
              <a:rPr lang="en-ZA" b="1" dirty="0" smtClean="0">
                <a:solidFill>
                  <a:srgbClr val="FF0000"/>
                </a:solidFill>
              </a:rPr>
              <a:t>=</a:t>
            </a:r>
            <a:r>
              <a:rPr lang="en-ZA" dirty="0" smtClean="0">
                <a:solidFill>
                  <a:srgbClr val="FF0000"/>
                </a:solidFill>
              </a:rPr>
              <a:t> </a:t>
            </a:r>
            <a:r>
              <a:rPr lang="en-ZA" dirty="0" smtClean="0"/>
              <a:t>publically available</a:t>
            </a:r>
          </a:p>
          <a:p>
            <a:pPr lvl="1"/>
            <a:r>
              <a:rPr lang="en-ZA" dirty="0" smtClean="0"/>
              <a:t>Publically available  does </a:t>
            </a:r>
            <a:r>
              <a:rPr lang="en-ZA" dirty="0" smtClean="0">
                <a:solidFill>
                  <a:srgbClr val="FF0000"/>
                </a:solidFill>
              </a:rPr>
              <a:t>not </a:t>
            </a:r>
            <a:r>
              <a:rPr lang="en-ZA" dirty="0" smtClean="0"/>
              <a:t>automatically = public domain</a:t>
            </a:r>
          </a:p>
        </p:txBody>
      </p:sp>
    </p:spTree>
    <p:extLst>
      <p:ext uri="{BB962C8B-B14F-4D97-AF65-F5344CB8AC3E}">
        <p14:creationId xmlns:p14="http://schemas.microsoft.com/office/powerpoint/2010/main" val="20070059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a:xfrm>
            <a:off x="457200" y="1600200"/>
            <a:ext cx="8579296" cy="4525963"/>
          </a:xfrm>
        </p:spPr>
        <p:txBody>
          <a:bodyPr/>
          <a:lstStyle/>
          <a:p>
            <a:endParaRPr lang="en-ZA" dirty="0" smtClean="0"/>
          </a:p>
          <a:p>
            <a:r>
              <a:rPr lang="en-ZA" dirty="0" smtClean="0"/>
              <a:t>Free in open education means</a:t>
            </a:r>
          </a:p>
          <a:p>
            <a:pPr lvl="1"/>
            <a:r>
              <a:rPr lang="en-ZA" dirty="0" smtClean="0"/>
              <a:t>The creator/author kept copyright ownership and provided permissions upfront</a:t>
            </a:r>
          </a:p>
          <a:p>
            <a:pPr lvl="1"/>
            <a:r>
              <a:rPr lang="en-ZA" dirty="0"/>
              <a:t>o</a:t>
            </a:r>
            <a:r>
              <a:rPr lang="en-ZA" dirty="0" smtClean="0"/>
              <a:t>r public domain</a:t>
            </a:r>
          </a:p>
          <a:p>
            <a:pPr lvl="1"/>
            <a:endParaRPr lang="en-ZA" dirty="0"/>
          </a:p>
          <a:p>
            <a:r>
              <a:rPr lang="en-ZA" dirty="0" smtClean="0"/>
              <a:t>But </a:t>
            </a:r>
          </a:p>
          <a:p>
            <a:pPr lvl="1"/>
            <a:r>
              <a:rPr lang="en-ZA" dirty="0" smtClean="0"/>
              <a:t>Online is generally understood to be free</a:t>
            </a:r>
            <a:endParaRPr lang="en-ZA" dirty="0"/>
          </a:p>
        </p:txBody>
      </p:sp>
    </p:spTree>
    <p:extLst>
      <p:ext uri="{BB962C8B-B14F-4D97-AF65-F5344CB8AC3E}">
        <p14:creationId xmlns:p14="http://schemas.microsoft.com/office/powerpoint/2010/main" val="15545199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normAutofit/>
          </a:bodyPr>
          <a:lstStyle/>
          <a:p>
            <a:r>
              <a:rPr lang="en-ZA" dirty="0" smtClean="0"/>
              <a:t>Assumption - online is free</a:t>
            </a:r>
            <a:endParaRPr lang="en-ZA" dirty="0"/>
          </a:p>
        </p:txBody>
      </p:sp>
      <p:sp>
        <p:nvSpPr>
          <p:cNvPr id="3" name="Content Placeholder 2"/>
          <p:cNvSpPr>
            <a:spLocks noGrp="1"/>
          </p:cNvSpPr>
          <p:nvPr>
            <p:ph idx="1"/>
          </p:nvPr>
        </p:nvSpPr>
        <p:spPr>
          <a:xfrm>
            <a:off x="457200" y="1556792"/>
            <a:ext cx="8229600" cy="4525963"/>
          </a:xfrm>
        </p:spPr>
        <p:txBody>
          <a:bodyPr/>
          <a:lstStyle/>
          <a:p>
            <a:r>
              <a:rPr lang="en-ZA" sz="2800" dirty="0" smtClean="0"/>
              <a:t>New cultural practices </a:t>
            </a:r>
            <a:endParaRPr lang="en-ZA" sz="2800" dirty="0"/>
          </a:p>
          <a:p>
            <a:pPr lvl="1"/>
            <a:r>
              <a:rPr lang="en-ZA" dirty="0" smtClean="0"/>
              <a:t>Piracy cultures </a:t>
            </a:r>
          </a:p>
          <a:p>
            <a:pPr lvl="2"/>
            <a:r>
              <a:rPr lang="en-ZA" sz="2000" dirty="0" smtClean="0">
                <a:solidFill>
                  <a:srgbClr val="008000"/>
                </a:solidFill>
                <a:latin typeface="Courier New" panose="02070309020205020404" pitchFamily="49" charset="0"/>
                <a:cs typeface="Courier New" panose="02070309020205020404" pitchFamily="49" charset="0"/>
              </a:rPr>
              <a:t>“All </a:t>
            </a:r>
            <a:r>
              <a:rPr lang="en-ZA" sz="2000" dirty="0">
                <a:solidFill>
                  <a:srgbClr val="008000"/>
                </a:solidFill>
                <a:latin typeface="Courier New" panose="02070309020205020404" pitchFamily="49" charset="0"/>
                <a:cs typeface="Courier New" panose="02070309020205020404" pitchFamily="49" charset="0"/>
              </a:rPr>
              <a:t>over the world, we are witnessing a growing number of people building media relationships outside those institutionalized sets of </a:t>
            </a:r>
            <a:r>
              <a:rPr lang="en-ZA" sz="2000" dirty="0" smtClean="0">
                <a:solidFill>
                  <a:srgbClr val="008000"/>
                </a:solidFill>
                <a:latin typeface="Courier New" panose="02070309020205020404" pitchFamily="49" charset="0"/>
                <a:cs typeface="Courier New" panose="02070309020205020404" pitchFamily="49" charset="0"/>
              </a:rPr>
              <a:t>rules...”</a:t>
            </a:r>
            <a:r>
              <a:rPr lang="en-ZA" sz="2000" dirty="0">
                <a:solidFill>
                  <a:srgbClr val="008000"/>
                </a:solidFill>
                <a:latin typeface="Courier New" panose="02070309020205020404" pitchFamily="49" charset="0"/>
                <a:cs typeface="Courier New" panose="02070309020205020404" pitchFamily="49" charset="0"/>
              </a:rPr>
              <a:t> </a:t>
            </a:r>
            <a:r>
              <a:rPr lang="en-ZA" sz="1400" dirty="0">
                <a:solidFill>
                  <a:srgbClr val="7F7F7F"/>
                </a:solidFill>
                <a:latin typeface="Arial Narrow"/>
                <a:cs typeface="Arial Narrow"/>
              </a:rPr>
              <a:t>(</a:t>
            </a:r>
            <a:r>
              <a:rPr lang="en-ZA" sz="1400" dirty="0" smtClean="0">
                <a:solidFill>
                  <a:srgbClr val="7F7F7F"/>
                </a:solidFill>
                <a:latin typeface="Arial Narrow"/>
                <a:cs typeface="Arial Narrow"/>
              </a:rPr>
              <a:t>Castells &amp; Cardoso </a:t>
            </a:r>
            <a:r>
              <a:rPr lang="en-ZA" sz="1400" dirty="0">
                <a:solidFill>
                  <a:srgbClr val="7F7F7F"/>
                </a:solidFill>
                <a:latin typeface="Arial Narrow"/>
                <a:cs typeface="Arial Narrow"/>
              </a:rPr>
              <a:t>2012)</a:t>
            </a:r>
          </a:p>
          <a:p>
            <a:pPr lvl="2"/>
            <a:endParaRPr lang="en-ZA" sz="2400" dirty="0"/>
          </a:p>
          <a:p>
            <a:pPr lvl="1"/>
            <a:r>
              <a:rPr lang="en-ZA" dirty="0" smtClean="0"/>
              <a:t>An </a:t>
            </a:r>
            <a:r>
              <a:rPr lang="en-ZA" dirty="0"/>
              <a:t>affective economy </a:t>
            </a:r>
            <a:endParaRPr lang="en-ZA" dirty="0" smtClean="0"/>
          </a:p>
          <a:p>
            <a:pPr lvl="2"/>
            <a:r>
              <a:rPr lang="en-ZA" sz="2000" dirty="0" smtClean="0">
                <a:latin typeface="Courier New" panose="02070309020205020404" pitchFamily="49" charset="0"/>
                <a:cs typeface="Courier New" panose="02070309020205020404" pitchFamily="49" charset="0"/>
              </a:rPr>
              <a:t>“Filesharing </a:t>
            </a:r>
            <a:r>
              <a:rPr lang="en-ZA" sz="2000" dirty="0">
                <a:latin typeface="Courier New" panose="02070309020205020404" pitchFamily="49" charset="0"/>
                <a:cs typeface="Courier New" panose="02070309020205020404" pitchFamily="49" charset="0"/>
              </a:rPr>
              <a:t>has emerged as one of the most popular dimensions of the new affective economy, in which it simply feels good to share and then it feels even better to embellish, remix, and share again</a:t>
            </a:r>
            <a:r>
              <a:rPr lang="en-ZA" sz="2000" dirty="0" smtClean="0">
                <a:latin typeface="Courier New" panose="02070309020205020404" pitchFamily="49" charset="0"/>
                <a:cs typeface="Courier New" panose="02070309020205020404" pitchFamily="49" charset="0"/>
              </a:rPr>
              <a:t>.”</a:t>
            </a:r>
            <a:r>
              <a:rPr lang="en-ZA" sz="2000" dirty="0">
                <a:solidFill>
                  <a:srgbClr val="7F7F7F"/>
                </a:solidFill>
                <a:latin typeface="Courier New" panose="02070309020205020404" pitchFamily="49" charset="0"/>
                <a:cs typeface="Courier New" panose="02070309020205020404" pitchFamily="49" charset="0"/>
              </a:rPr>
              <a:t> </a:t>
            </a:r>
            <a:r>
              <a:rPr lang="en-ZA" sz="1400" dirty="0">
                <a:solidFill>
                  <a:srgbClr val="7F7F7F"/>
                </a:solidFill>
                <a:latin typeface="Arial Narrow"/>
                <a:cs typeface="Arial Narrow"/>
              </a:rPr>
              <a:t>(Fleming 2012)</a:t>
            </a:r>
          </a:p>
          <a:p>
            <a:pPr lvl="2"/>
            <a:endParaRPr lang="en-ZA" sz="2400" b="1" dirty="0"/>
          </a:p>
          <a:p>
            <a:pPr marL="457200" lvl="1" indent="0">
              <a:buNone/>
            </a:pPr>
            <a:endParaRPr lang="en-ZA" sz="2000" b="1" dirty="0"/>
          </a:p>
        </p:txBody>
      </p:sp>
    </p:spTree>
    <p:extLst>
      <p:ext uri="{BB962C8B-B14F-4D97-AF65-F5344CB8AC3E}">
        <p14:creationId xmlns:p14="http://schemas.microsoft.com/office/powerpoint/2010/main" val="213793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3296" y="409105"/>
            <a:ext cx="3888432" cy="2554545"/>
          </a:xfrm>
          <a:prstGeom prst="rect">
            <a:avLst/>
          </a:prstGeom>
          <a:noFill/>
        </p:spPr>
        <p:txBody>
          <a:bodyPr wrap="square" rtlCol="0">
            <a:spAutoFit/>
          </a:bodyPr>
          <a:lstStyle/>
          <a:p>
            <a:endParaRPr lang="en-ZA" dirty="0"/>
          </a:p>
          <a:p>
            <a:r>
              <a:rPr lang="en-ZA" dirty="0" smtClean="0">
                <a:solidFill>
                  <a:srgbClr val="008000"/>
                </a:solidFill>
              </a:rPr>
              <a:t>“</a:t>
            </a:r>
            <a:r>
              <a:rPr lang="en-ZA" sz="2000" dirty="0">
                <a:solidFill>
                  <a:srgbClr val="008000"/>
                </a:solidFill>
                <a:latin typeface="Courier New" panose="02070309020205020404" pitchFamily="49" charset="0"/>
                <a:cs typeface="Courier New" panose="02070309020205020404" pitchFamily="49" charset="0"/>
              </a:rPr>
              <a:t>a very significant proportion of the population is building its mediation through alternative channels of obtaining </a:t>
            </a:r>
            <a:r>
              <a:rPr lang="en-ZA" sz="2000" dirty="0" smtClean="0">
                <a:solidFill>
                  <a:srgbClr val="008000"/>
                </a:solidFill>
                <a:latin typeface="Courier New" panose="02070309020205020404" pitchFamily="49" charset="0"/>
                <a:cs typeface="Courier New" panose="02070309020205020404" pitchFamily="49" charset="0"/>
              </a:rPr>
              <a:t>content</a:t>
            </a:r>
            <a:r>
              <a:rPr lang="en-ZA" sz="2400" dirty="0" smtClean="0">
                <a:solidFill>
                  <a:srgbClr val="008000"/>
                </a:solidFill>
              </a:rPr>
              <a:t> </a:t>
            </a:r>
            <a:endParaRPr lang="en-ZA" sz="2400" dirty="0">
              <a:solidFill>
                <a:srgbClr val="008000"/>
              </a:solidFill>
            </a:endParaRPr>
          </a:p>
          <a:p>
            <a:endParaRPr lang="en-ZA" dirty="0">
              <a:solidFill>
                <a:srgbClr val="008000"/>
              </a:solidFill>
            </a:endParaRP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2724" y="2135501"/>
            <a:ext cx="2581275" cy="2229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ular Callout 3"/>
          <p:cNvSpPr/>
          <p:nvPr/>
        </p:nvSpPr>
        <p:spPr>
          <a:xfrm>
            <a:off x="16425" y="300411"/>
            <a:ext cx="4536504" cy="6403699"/>
          </a:xfrm>
          <a:prstGeom prst="wedgeRoundRectCallout">
            <a:avLst>
              <a:gd name="adj1" fmla="val 91586"/>
              <a:gd name="adj2" fmla="val 22145"/>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Title 1"/>
          <p:cNvSpPr txBox="1">
            <a:spLocks/>
          </p:cNvSpPr>
          <p:nvPr/>
        </p:nvSpPr>
        <p:spPr>
          <a:xfrm>
            <a:off x="4096543" y="274638"/>
            <a:ext cx="4932362" cy="3442394"/>
          </a:xfrm>
          <a:prstGeom prst="rect">
            <a:avLst/>
          </a:prstGeom>
        </p:spPr>
        <p:txBody>
          <a:bodyPr/>
          <a:lstStyle>
            <a:lvl1pPr algn="ctr" rtl="0" eaLnBrk="1" fontAlgn="base" hangingPunct="1">
              <a:spcBef>
                <a:spcPct val="0"/>
              </a:spcBef>
              <a:spcAft>
                <a:spcPct val="0"/>
              </a:spcAft>
              <a:defRPr sz="4400" kern="1200" cap="small">
                <a:solidFill>
                  <a:srgbClr val="008000"/>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pPr algn="r"/>
            <a:endParaRPr lang="en-ZA" sz="3200" cap="none" dirty="0">
              <a:solidFill>
                <a:srgbClr val="737373"/>
              </a:solidFill>
            </a:endParaRPr>
          </a:p>
        </p:txBody>
      </p:sp>
      <p:sp>
        <p:nvSpPr>
          <p:cNvPr id="38917" name="TextBox 6"/>
          <p:cNvSpPr txBox="1">
            <a:spLocks noChangeArrowheads="1"/>
          </p:cNvSpPr>
          <p:nvPr/>
        </p:nvSpPr>
        <p:spPr bwMode="auto">
          <a:xfrm>
            <a:off x="6335714" y="1424970"/>
            <a:ext cx="2808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Courier New" pitchFamily="49" charset="0"/>
              <a:buChar char="o"/>
              <a:defRPr sz="3200">
                <a:solidFill>
                  <a:srgbClr val="3417E3"/>
                </a:solidFill>
                <a:latin typeface="Century Gothic" pitchFamily="34" charset="0"/>
              </a:defRPr>
            </a:lvl1pPr>
            <a:lvl2pPr marL="742950" indent="-285750" eaLnBrk="0" hangingPunct="0">
              <a:spcBef>
                <a:spcPct val="20000"/>
              </a:spcBef>
              <a:buFont typeface="Arial" charset="0"/>
              <a:buChar char="•"/>
              <a:defRPr sz="2800">
                <a:solidFill>
                  <a:srgbClr val="7F7F7F"/>
                </a:solidFill>
                <a:latin typeface="Century Gothic" pitchFamily="34" charset="0"/>
              </a:defRPr>
            </a:lvl2pPr>
            <a:lvl3pPr marL="1143000" indent="-228600" eaLnBrk="0" hangingPunct="0">
              <a:spcBef>
                <a:spcPct val="20000"/>
              </a:spcBef>
              <a:buFont typeface="Arial" charset="0"/>
              <a:buChar char="•"/>
              <a:defRPr sz="2400">
                <a:solidFill>
                  <a:srgbClr val="6666FF"/>
                </a:solidFill>
                <a:latin typeface="Century Gothic" pitchFamily="34" charset="0"/>
              </a:defRPr>
            </a:lvl3pPr>
            <a:lvl4pPr marL="1600200" indent="-228600" eaLnBrk="0" hangingPunct="0">
              <a:spcBef>
                <a:spcPct val="20000"/>
              </a:spcBef>
              <a:buFont typeface="Arial" charset="0"/>
              <a:buChar char="–"/>
              <a:defRPr sz="2000">
                <a:solidFill>
                  <a:srgbClr val="A6A6A6"/>
                </a:solidFill>
                <a:latin typeface="Century Gothic" pitchFamily="34" charset="0"/>
              </a:defRPr>
            </a:lvl4pPr>
            <a:lvl5pPr marL="2057400" indent="-228600" eaLnBrk="0" hangingPunct="0">
              <a:spcBef>
                <a:spcPct val="20000"/>
              </a:spcBef>
              <a:buFont typeface="Arial" charset="0"/>
              <a:buChar char="»"/>
              <a:defRPr sz="2000">
                <a:solidFill>
                  <a:srgbClr val="6666FF"/>
                </a:solidFill>
                <a:latin typeface="Century Gothic" pitchFamily="34" charset="0"/>
              </a:defRPr>
            </a:lvl5pPr>
            <a:lvl6pPr marL="2514600" indent="-228600" eaLnBrk="0" fontAlgn="base" hangingPunct="0">
              <a:spcBef>
                <a:spcPct val="20000"/>
              </a:spcBef>
              <a:spcAft>
                <a:spcPct val="0"/>
              </a:spcAft>
              <a:buFont typeface="Arial" charset="0"/>
              <a:buChar char="»"/>
              <a:defRPr sz="2000">
                <a:solidFill>
                  <a:srgbClr val="6666FF"/>
                </a:solidFill>
                <a:latin typeface="Century Gothic" pitchFamily="34" charset="0"/>
              </a:defRPr>
            </a:lvl6pPr>
            <a:lvl7pPr marL="2971800" indent="-228600" eaLnBrk="0" fontAlgn="base" hangingPunct="0">
              <a:spcBef>
                <a:spcPct val="20000"/>
              </a:spcBef>
              <a:spcAft>
                <a:spcPct val="0"/>
              </a:spcAft>
              <a:buFont typeface="Arial" charset="0"/>
              <a:buChar char="»"/>
              <a:defRPr sz="2000">
                <a:solidFill>
                  <a:srgbClr val="6666FF"/>
                </a:solidFill>
                <a:latin typeface="Century Gothic" pitchFamily="34" charset="0"/>
              </a:defRPr>
            </a:lvl7pPr>
            <a:lvl8pPr marL="3429000" indent="-228600" eaLnBrk="0" fontAlgn="base" hangingPunct="0">
              <a:spcBef>
                <a:spcPct val="20000"/>
              </a:spcBef>
              <a:spcAft>
                <a:spcPct val="0"/>
              </a:spcAft>
              <a:buFont typeface="Arial" charset="0"/>
              <a:buChar char="»"/>
              <a:defRPr sz="2000">
                <a:solidFill>
                  <a:srgbClr val="6666FF"/>
                </a:solidFill>
                <a:latin typeface="Century Gothic" pitchFamily="34" charset="0"/>
              </a:defRPr>
            </a:lvl8pPr>
            <a:lvl9pPr marL="3886200" indent="-228600" eaLnBrk="0" fontAlgn="base" hangingPunct="0">
              <a:spcBef>
                <a:spcPct val="20000"/>
              </a:spcBef>
              <a:spcAft>
                <a:spcPct val="0"/>
              </a:spcAft>
              <a:buFont typeface="Arial" charset="0"/>
              <a:buChar char="»"/>
              <a:defRPr sz="2000">
                <a:solidFill>
                  <a:srgbClr val="6666FF"/>
                </a:solidFill>
                <a:latin typeface="Century Gothic" pitchFamily="34" charset="0"/>
              </a:defRPr>
            </a:lvl9pPr>
          </a:lstStyle>
          <a:p>
            <a:pPr algn="r" eaLnBrk="1" hangingPunct="1">
              <a:spcBef>
                <a:spcPct val="0"/>
              </a:spcBef>
              <a:buFontTx/>
              <a:buNone/>
            </a:pPr>
            <a:r>
              <a:rPr lang="en-US" altLang="en-US" sz="1600" dirty="0" smtClean="0">
                <a:solidFill>
                  <a:srgbClr val="737373"/>
                </a:solidFill>
                <a:latin typeface="Arial Narrow" panose="020B0606020202030204" pitchFamily="34" charset="0"/>
              </a:rPr>
              <a:t>(Castells &amp;</a:t>
            </a:r>
            <a:br>
              <a:rPr lang="en-US" altLang="en-US" sz="1600" dirty="0" smtClean="0">
                <a:solidFill>
                  <a:srgbClr val="737373"/>
                </a:solidFill>
                <a:latin typeface="Arial Narrow" panose="020B0606020202030204" pitchFamily="34" charset="0"/>
              </a:rPr>
            </a:br>
            <a:r>
              <a:rPr lang="en-US" altLang="en-US" sz="1600" dirty="0" smtClean="0">
                <a:solidFill>
                  <a:srgbClr val="737373"/>
                </a:solidFill>
                <a:latin typeface="Arial Narrow" panose="020B0606020202030204" pitchFamily="34" charset="0"/>
              </a:rPr>
              <a:t> Cardoso 2012)</a:t>
            </a:r>
            <a:endParaRPr lang="en-ZA" altLang="en-US" sz="1600" dirty="0">
              <a:solidFill>
                <a:srgbClr val="737373"/>
              </a:solidFill>
              <a:latin typeface="Arial Narrow" panose="020B0606020202030204" pitchFamily="34" charset="0"/>
            </a:endParaRPr>
          </a:p>
        </p:txBody>
      </p:sp>
      <p:pic>
        <p:nvPicPr>
          <p:cNvPr id="3" name="Picture 2"/>
          <p:cNvPicPr>
            <a:picLocks noChangeAspect="1"/>
          </p:cNvPicPr>
          <p:nvPr/>
        </p:nvPicPr>
        <p:blipFill>
          <a:blip r:embed="rId4"/>
          <a:stretch>
            <a:fillRect/>
          </a:stretch>
        </p:blipFill>
        <p:spPr>
          <a:xfrm>
            <a:off x="6588224" y="4358084"/>
            <a:ext cx="2550703" cy="2527300"/>
          </a:xfrm>
          <a:prstGeom prst="rect">
            <a:avLst/>
          </a:prstGeom>
        </p:spPr>
      </p:pic>
      <p:sp>
        <p:nvSpPr>
          <p:cNvPr id="8" name="TextBox 7"/>
          <p:cNvSpPr txBox="1"/>
          <p:nvPr/>
        </p:nvSpPr>
        <p:spPr>
          <a:xfrm>
            <a:off x="350197" y="4833530"/>
            <a:ext cx="3888432" cy="1569660"/>
          </a:xfrm>
          <a:prstGeom prst="rect">
            <a:avLst/>
          </a:prstGeom>
          <a:noFill/>
        </p:spPr>
        <p:txBody>
          <a:bodyPr wrap="square" rtlCol="0">
            <a:spAutoFit/>
          </a:bodyPr>
          <a:lstStyle/>
          <a:p>
            <a:endParaRPr lang="en-ZA" i="1" dirty="0"/>
          </a:p>
          <a:p>
            <a:r>
              <a:rPr lang="en-ZA" sz="2000" dirty="0" smtClean="0">
                <a:solidFill>
                  <a:srgbClr val="008000"/>
                </a:solidFill>
                <a:latin typeface="Courier New" panose="02070309020205020404" pitchFamily="49" charset="0"/>
                <a:cs typeface="Courier New" panose="02070309020205020404" pitchFamily="49" charset="0"/>
              </a:rPr>
              <a:t>the </a:t>
            </a:r>
            <a:r>
              <a:rPr lang="en-ZA" sz="2000" dirty="0">
                <a:solidFill>
                  <a:srgbClr val="008000"/>
                </a:solidFill>
                <a:latin typeface="Courier New" panose="02070309020205020404" pitchFamily="49" charset="0"/>
                <a:cs typeface="Courier New" panose="02070309020205020404" pitchFamily="49" charset="0"/>
              </a:rPr>
              <a:t>pirates are more often than not all of us” </a:t>
            </a:r>
            <a:endParaRPr lang="en-ZA" sz="2000" dirty="0" smtClean="0">
              <a:solidFill>
                <a:srgbClr val="008000"/>
              </a:solidFill>
              <a:latin typeface="Courier New" panose="02070309020205020404" pitchFamily="49" charset="0"/>
              <a:cs typeface="Courier New" panose="02070309020205020404" pitchFamily="49" charset="0"/>
            </a:endParaRPr>
          </a:p>
          <a:p>
            <a:endParaRPr lang="en-ZA" dirty="0">
              <a:solidFill>
                <a:srgbClr val="008000"/>
              </a:solidFill>
            </a:endParaRPr>
          </a:p>
        </p:txBody>
      </p:sp>
      <p:sp>
        <p:nvSpPr>
          <p:cNvPr id="9" name="TextBox 8"/>
          <p:cNvSpPr txBox="1"/>
          <p:nvPr/>
        </p:nvSpPr>
        <p:spPr>
          <a:xfrm>
            <a:off x="340461" y="2492896"/>
            <a:ext cx="3888432" cy="2800767"/>
          </a:xfrm>
          <a:prstGeom prst="rect">
            <a:avLst/>
          </a:prstGeom>
          <a:noFill/>
        </p:spPr>
        <p:txBody>
          <a:bodyPr wrap="square" rtlCol="0">
            <a:spAutoFit/>
          </a:bodyPr>
          <a:lstStyle/>
          <a:p>
            <a:endParaRPr lang="en-ZA" dirty="0"/>
          </a:p>
          <a:p>
            <a:r>
              <a:rPr lang="en-ZA" sz="2000" dirty="0" smtClean="0">
                <a:solidFill>
                  <a:srgbClr val="008000"/>
                </a:solidFill>
                <a:latin typeface="Courier New" panose="02070309020205020404" pitchFamily="49" charset="0"/>
                <a:cs typeface="Courier New" panose="02070309020205020404" pitchFamily="49" charset="0"/>
              </a:rPr>
              <a:t>piracy </a:t>
            </a:r>
            <a:r>
              <a:rPr lang="en-ZA" sz="2000" dirty="0">
                <a:solidFill>
                  <a:srgbClr val="008000"/>
                </a:solidFill>
                <a:latin typeface="Courier New" panose="02070309020205020404" pitchFamily="49" charset="0"/>
                <a:cs typeface="Courier New" panose="02070309020205020404" pitchFamily="49" charset="0"/>
              </a:rPr>
              <a:t>cultures have become part of our everyday life in the network society, sometimes even without us, fully acknowledging them as </a:t>
            </a:r>
            <a:r>
              <a:rPr lang="en-ZA" sz="2000" dirty="0" smtClean="0">
                <a:solidFill>
                  <a:srgbClr val="008000"/>
                </a:solidFill>
                <a:latin typeface="Courier New" panose="02070309020205020404" pitchFamily="49" charset="0"/>
                <a:cs typeface="Courier New" panose="02070309020205020404" pitchFamily="49" charset="0"/>
              </a:rPr>
              <a:t>such.</a:t>
            </a:r>
            <a:endParaRPr lang="en-ZA" sz="2000" dirty="0">
              <a:solidFill>
                <a:srgbClr val="008000"/>
              </a:solidFill>
              <a:latin typeface="Courier New" panose="02070309020205020404" pitchFamily="49" charset="0"/>
              <a:cs typeface="Courier New" panose="02070309020205020404" pitchFamily="49" charset="0"/>
            </a:endParaRPr>
          </a:p>
          <a:p>
            <a:endParaRPr lang="en-ZA" dirty="0">
              <a:solidFill>
                <a:srgbClr val="008000"/>
              </a:solidFill>
            </a:endParaRPr>
          </a:p>
        </p:txBody>
      </p:sp>
    </p:spTree>
    <p:extLst>
      <p:ext uri="{BB962C8B-B14F-4D97-AF65-F5344CB8AC3E}">
        <p14:creationId xmlns:p14="http://schemas.microsoft.com/office/powerpoint/2010/main" val="1894161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2">
                                            <p:txEl>
                                              <p:pRg st="1" end="1"/>
                                            </p:txEl>
                                          </p:spTgt>
                                        </p:tgtEl>
                                        <p:attrNameLst>
                                          <p:attrName>style.color</p:attrName>
                                        </p:attrNameLst>
                                      </p:cBhvr>
                                      <p:to>
                                        <p:clrVal>
                                          <a:srgbClr val="3F3F3F"/>
                                        </p:clrVal>
                                      </p:to>
                                    </p:set>
                                    <p:set>
                                      <p:cBhvr>
                                        <p:cTn id="7" dur="500" fill="hold"/>
                                        <p:tgtEl>
                                          <p:spTgt spid="2">
                                            <p:txEl>
                                              <p:pRg st="1" end="1"/>
                                            </p:txEl>
                                          </p:spTgt>
                                        </p:tgtEl>
                                        <p:attrNameLst>
                                          <p:attrName>fillcolor</p:attrName>
                                        </p:attrNameLst>
                                      </p:cBhvr>
                                      <p:to>
                                        <p:clrVal>
                                          <a:srgbClr val="3F3F3F"/>
                                        </p:clrVal>
                                      </p:to>
                                    </p:set>
                                    <p:set>
                                      <p:cBhvr>
                                        <p:cTn id="8" dur="500" fill="hold"/>
                                        <p:tgtEl>
                                          <p:spTgt spid="2">
                                            <p:txEl>
                                              <p:pRg st="1" end="1"/>
                                            </p:txEl>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16" presetClass="emph" presetSubtype="0" fill="hold" nodeType="clickEffect">
                                  <p:stCondLst>
                                    <p:cond delay="0"/>
                                  </p:stCondLst>
                                  <p:iterate type="lt">
                                    <p:tmPct val="4000"/>
                                  </p:iterate>
                                  <p:childTnLst>
                                    <p:set>
                                      <p:cBhvr override="childStyle">
                                        <p:cTn id="12" dur="500" fill="hold"/>
                                        <p:tgtEl>
                                          <p:spTgt spid="9">
                                            <p:txEl>
                                              <p:pRg st="1" end="1"/>
                                            </p:txEl>
                                          </p:spTgt>
                                        </p:tgtEl>
                                        <p:attrNameLst>
                                          <p:attrName>style.color</p:attrName>
                                        </p:attrNameLst>
                                      </p:cBhvr>
                                      <p:to>
                                        <p:clrVal>
                                          <a:srgbClr val="595959"/>
                                        </p:clrVal>
                                      </p:to>
                                    </p:set>
                                    <p:set>
                                      <p:cBhvr>
                                        <p:cTn id="13" dur="500" fill="hold"/>
                                        <p:tgtEl>
                                          <p:spTgt spid="9">
                                            <p:txEl>
                                              <p:pRg st="1" end="1"/>
                                            </p:txEl>
                                          </p:spTgt>
                                        </p:tgtEl>
                                        <p:attrNameLst>
                                          <p:attrName>fillcolor</p:attrName>
                                        </p:attrNameLst>
                                      </p:cBhvr>
                                      <p:to>
                                        <p:clrVal>
                                          <a:srgbClr val="595959"/>
                                        </p:clrVal>
                                      </p:to>
                                    </p:set>
                                    <p:set>
                                      <p:cBhvr>
                                        <p:cTn id="14" dur="500" fill="hold"/>
                                        <p:tgtEl>
                                          <p:spTgt spid="9">
                                            <p:txEl>
                                              <p:pRg st="1" end="1"/>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6" presetClass="emph" presetSubtype="0" fill="hold" nodeType="clickEffect">
                                  <p:stCondLst>
                                    <p:cond delay="0"/>
                                  </p:stCondLst>
                                  <p:iterate type="lt">
                                    <p:tmPct val="4000"/>
                                  </p:iterate>
                                  <p:childTnLst>
                                    <p:set>
                                      <p:cBhvr override="childStyle">
                                        <p:cTn id="18" dur="500" fill="hold"/>
                                        <p:tgtEl>
                                          <p:spTgt spid="8">
                                            <p:txEl>
                                              <p:pRg st="1" end="1"/>
                                            </p:txEl>
                                          </p:spTgt>
                                        </p:tgtEl>
                                        <p:attrNameLst>
                                          <p:attrName>style.color</p:attrName>
                                        </p:attrNameLst>
                                      </p:cBhvr>
                                      <p:to>
                                        <p:clrVal>
                                          <a:srgbClr val="3F3F3F"/>
                                        </p:clrVal>
                                      </p:to>
                                    </p:set>
                                    <p:set>
                                      <p:cBhvr>
                                        <p:cTn id="19" dur="500" fill="hold"/>
                                        <p:tgtEl>
                                          <p:spTgt spid="8">
                                            <p:txEl>
                                              <p:pRg st="1" end="1"/>
                                            </p:txEl>
                                          </p:spTgt>
                                        </p:tgtEl>
                                        <p:attrNameLst>
                                          <p:attrName>fillcolor</p:attrName>
                                        </p:attrNameLst>
                                      </p:cBhvr>
                                      <p:to>
                                        <p:clrVal>
                                          <a:srgbClr val="3F3F3F"/>
                                        </p:clrVal>
                                      </p:to>
                                    </p:set>
                                    <p:set>
                                      <p:cBhvr>
                                        <p:cTn id="20" dur="500" fill="hold"/>
                                        <p:tgtEl>
                                          <p:spTgt spid="8">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302"/>
            <a:ext cx="8229600" cy="720080"/>
          </a:xfrm>
        </p:spPr>
        <p:txBody>
          <a:bodyPr>
            <a:normAutofit fontScale="90000"/>
          </a:bodyPr>
          <a:lstStyle/>
          <a:p>
            <a:r>
              <a:rPr lang="en-ZA" dirty="0" smtClean="0"/>
              <a:t>Quiet encroachment</a:t>
            </a:r>
            <a:endParaRPr lang="en-ZA" dirty="0"/>
          </a:p>
        </p:txBody>
      </p:sp>
      <p:sp>
        <p:nvSpPr>
          <p:cNvPr id="3" name="Content Placeholder 2"/>
          <p:cNvSpPr>
            <a:spLocks noGrp="1"/>
          </p:cNvSpPr>
          <p:nvPr>
            <p:ph idx="1"/>
          </p:nvPr>
        </p:nvSpPr>
        <p:spPr>
          <a:xfrm>
            <a:off x="611560" y="1412776"/>
            <a:ext cx="8388424" cy="5328592"/>
          </a:xfrm>
        </p:spPr>
        <p:txBody>
          <a:bodyPr/>
          <a:lstStyle/>
          <a:p>
            <a:r>
              <a:rPr lang="en-ZA" dirty="0" smtClean="0"/>
              <a:t>Blurring of boundaries and breaking of rules, </a:t>
            </a:r>
            <a:r>
              <a:rPr lang="en-ZA" b="1" dirty="0" smtClean="0"/>
              <a:t>as the norm everywhere</a:t>
            </a:r>
          </a:p>
          <a:p>
            <a:pPr lvl="1"/>
            <a:r>
              <a:rPr lang="en-ZA" dirty="0" smtClean="0"/>
              <a:t>Netherlands </a:t>
            </a:r>
          </a:p>
          <a:p>
            <a:pPr lvl="2"/>
            <a:r>
              <a:rPr lang="en-ZA" dirty="0" smtClean="0"/>
              <a:t>Only 10 % </a:t>
            </a:r>
            <a:r>
              <a:rPr lang="en-ZA" dirty="0"/>
              <a:t>of all ebooks on devices </a:t>
            </a:r>
            <a:r>
              <a:rPr lang="en-ZA" dirty="0" smtClean="0"/>
              <a:t>paid for, most digital </a:t>
            </a:r>
            <a:r>
              <a:rPr lang="en-ZA" dirty="0"/>
              <a:t>books </a:t>
            </a:r>
            <a:r>
              <a:rPr lang="en-ZA" dirty="0" smtClean="0"/>
              <a:t>pirated </a:t>
            </a:r>
            <a:r>
              <a:rPr lang="en-ZA" sz="1400" dirty="0" smtClean="0">
                <a:solidFill>
                  <a:srgbClr val="7F7F7F"/>
                </a:solidFill>
                <a:latin typeface="Arial Narrow"/>
                <a:cs typeface="Arial Narrow"/>
              </a:rPr>
              <a:t>(Kozlowski 2014)</a:t>
            </a:r>
          </a:p>
          <a:p>
            <a:pPr lvl="1"/>
            <a:r>
              <a:rPr lang="en-ZA" dirty="0" smtClean="0"/>
              <a:t>UK </a:t>
            </a:r>
          </a:p>
          <a:p>
            <a:pPr lvl="2"/>
            <a:r>
              <a:rPr lang="en-ZA" dirty="0" smtClean="0"/>
              <a:t>Up </a:t>
            </a:r>
            <a:r>
              <a:rPr lang="en-ZA" dirty="0"/>
              <a:t>to </a:t>
            </a:r>
            <a:r>
              <a:rPr lang="en-ZA" dirty="0" smtClean="0"/>
              <a:t>76 % of 50 </a:t>
            </a:r>
            <a:r>
              <a:rPr lang="en-ZA" dirty="0"/>
              <a:t>popular textbooks </a:t>
            </a:r>
            <a:r>
              <a:rPr lang="en-ZA" dirty="0" smtClean="0"/>
              <a:t>used </a:t>
            </a:r>
            <a:r>
              <a:rPr lang="en-ZA" dirty="0"/>
              <a:t>by students available as free pirated e-books </a:t>
            </a:r>
            <a:r>
              <a:rPr lang="en-ZA" sz="1400" dirty="0" smtClean="0">
                <a:solidFill>
                  <a:srgbClr val="7F7F7F"/>
                </a:solidFill>
                <a:latin typeface="Arial Narrow"/>
                <a:cs typeface="Arial Narrow"/>
              </a:rPr>
              <a:t>(Izundu 2013)</a:t>
            </a:r>
          </a:p>
          <a:p>
            <a:pPr lvl="1"/>
            <a:r>
              <a:rPr lang="en-ZA" dirty="0" smtClean="0"/>
              <a:t>Russia </a:t>
            </a:r>
          </a:p>
          <a:p>
            <a:pPr marL="1200150" lvl="2" indent="-342900"/>
            <a:r>
              <a:rPr lang="en-ZA" dirty="0" smtClean="0"/>
              <a:t>92 </a:t>
            </a:r>
            <a:r>
              <a:rPr lang="en-ZA" dirty="0"/>
              <a:t>percent of ebook readers obtained </a:t>
            </a:r>
            <a:r>
              <a:rPr lang="en-ZA" dirty="0" smtClean="0"/>
              <a:t>books </a:t>
            </a:r>
            <a:r>
              <a:rPr lang="en-ZA" dirty="0"/>
              <a:t>by illegally </a:t>
            </a:r>
            <a:r>
              <a:rPr lang="en-ZA" dirty="0" smtClean="0"/>
              <a:t>downloading </a:t>
            </a:r>
            <a:r>
              <a:rPr lang="en-ZA" sz="1400" dirty="0" smtClean="0">
                <a:solidFill>
                  <a:srgbClr val="7F7F7F"/>
                </a:solidFill>
                <a:latin typeface="Arial Narrow"/>
                <a:cs typeface="Arial Narrow"/>
              </a:rPr>
              <a:t>(</a:t>
            </a:r>
            <a:r>
              <a:rPr lang="en-ZA" sz="1400" dirty="0" err="1" smtClean="0">
                <a:solidFill>
                  <a:srgbClr val="7F7F7F"/>
                </a:solidFill>
                <a:latin typeface="Arial Narrow"/>
                <a:cs typeface="Arial Narrow"/>
              </a:rPr>
              <a:t>Indvik</a:t>
            </a:r>
            <a:r>
              <a:rPr lang="en-ZA" sz="1400" dirty="0" smtClean="0">
                <a:solidFill>
                  <a:srgbClr val="7F7F7F"/>
                </a:solidFill>
                <a:latin typeface="Arial Narrow"/>
                <a:cs typeface="Arial Narrow"/>
              </a:rPr>
              <a:t> 2013)</a:t>
            </a:r>
            <a:endParaRPr lang="en-ZA" sz="1400" dirty="0">
              <a:solidFill>
                <a:srgbClr val="7F7F7F"/>
              </a:solidFill>
              <a:latin typeface="Arial Narrow"/>
              <a:cs typeface="Arial Narrow"/>
            </a:endParaRPr>
          </a:p>
        </p:txBody>
      </p:sp>
      <p:sp>
        <p:nvSpPr>
          <p:cNvPr id="5" name="Text Placeholder 2"/>
          <p:cNvSpPr txBox="1">
            <a:spLocks/>
          </p:cNvSpPr>
          <p:nvPr/>
        </p:nvSpPr>
        <p:spPr bwMode="auto">
          <a:xfrm>
            <a:off x="0" y="692696"/>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central role of the informal</a:t>
            </a:r>
            <a:endParaRPr lang="en-ZA" dirty="0">
              <a:solidFill>
                <a:schemeClr val="bg1">
                  <a:lumMod val="50000"/>
                </a:schemeClr>
              </a:solidFill>
            </a:endParaRPr>
          </a:p>
        </p:txBody>
      </p:sp>
    </p:spTree>
    <p:extLst>
      <p:ext uri="{BB962C8B-B14F-4D97-AF65-F5344CB8AC3E}">
        <p14:creationId xmlns:p14="http://schemas.microsoft.com/office/powerpoint/2010/main" val="191353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730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A global phenomenon</a:t>
            </a:r>
            <a:endParaRPr lang="en-ZA" dirty="0"/>
          </a:p>
        </p:txBody>
      </p:sp>
      <p:sp>
        <p:nvSpPr>
          <p:cNvPr id="5" name="Text Placeholder 2"/>
          <p:cNvSpPr txBox="1">
            <a:spLocks/>
          </p:cNvSpPr>
          <p:nvPr/>
        </p:nvSpPr>
        <p:spPr bwMode="auto">
          <a:xfrm>
            <a:off x="0" y="727382"/>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Academics everywhere</a:t>
            </a:r>
            <a:endParaRPr lang="en-ZA" dirty="0">
              <a:solidFill>
                <a:schemeClr val="bg1">
                  <a:lumMod val="50000"/>
                </a:schemeClr>
              </a:solidFill>
            </a:endParaRPr>
          </a:p>
        </p:txBody>
      </p:sp>
      <p:sp>
        <p:nvSpPr>
          <p:cNvPr id="7" name="Rectangle 6"/>
          <p:cNvSpPr/>
          <p:nvPr/>
        </p:nvSpPr>
        <p:spPr>
          <a:xfrm>
            <a:off x="7812360" y="5949280"/>
            <a:ext cx="1224136"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7504" y="1801208"/>
            <a:ext cx="8856984" cy="4438334"/>
          </a:xfrm>
          <a:prstGeom prst="rect">
            <a:avLst/>
          </a:prstGeom>
          <a:noFill/>
          <a:ln w="9525">
            <a:solidFill>
              <a:srgbClr val="0029AC"/>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107504" y="6309320"/>
            <a:ext cx="8856984" cy="461665"/>
          </a:xfrm>
          <a:prstGeom prst="rect">
            <a:avLst/>
          </a:prstGeom>
          <a:noFill/>
        </p:spPr>
        <p:txBody>
          <a:bodyPr wrap="square" rtlCol="0">
            <a:spAutoFit/>
          </a:bodyPr>
          <a:lstStyle/>
          <a:p>
            <a:pPr algn="ctr"/>
            <a:r>
              <a:rPr lang="en-ZA" sz="2400" dirty="0" err="1" smtClean="0">
                <a:latin typeface="Century Gothic" panose="020B0502020202020204" pitchFamily="34" charset="0"/>
              </a:rPr>
              <a:t>Sci</a:t>
            </a:r>
            <a:r>
              <a:rPr lang="en-ZA" sz="2400" dirty="0" smtClean="0">
                <a:latin typeface="Century Gothic" panose="020B0502020202020204" pitchFamily="34" charset="0"/>
              </a:rPr>
              <a:t>-hub downloads </a:t>
            </a:r>
            <a:r>
              <a:rPr lang="en-ZA" dirty="0" smtClean="0">
                <a:solidFill>
                  <a:schemeClr val="bg1">
                    <a:lumMod val="50000"/>
                  </a:schemeClr>
                </a:solidFill>
                <a:latin typeface="Century Gothic" panose="020B0502020202020204" pitchFamily="34" charset="0"/>
              </a:rPr>
              <a:t>Sep 2015 – Feb 2016, 48 million articles</a:t>
            </a:r>
            <a:endParaRPr lang="en-ZA"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1245393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dirty="0"/>
          </a:p>
        </p:txBody>
      </p:sp>
      <p:sp>
        <p:nvSpPr>
          <p:cNvPr id="3" name="Content Placeholder 2"/>
          <p:cNvSpPr>
            <a:spLocks noGrp="1"/>
          </p:cNvSpPr>
          <p:nvPr>
            <p:ph idx="1"/>
          </p:nvPr>
        </p:nvSpPr>
        <p:spPr>
          <a:xfrm>
            <a:off x="457200" y="1600200"/>
            <a:ext cx="8795320" cy="4525963"/>
          </a:xfrm>
        </p:spPr>
        <p:txBody>
          <a:bodyPr/>
          <a:lstStyle/>
          <a:p>
            <a:r>
              <a:rPr lang="en-ZA" dirty="0" smtClean="0"/>
              <a:t>Open education brings together</a:t>
            </a:r>
          </a:p>
          <a:p>
            <a:pPr lvl="1"/>
            <a:r>
              <a:rPr lang="en-ZA" b="1" dirty="0" smtClean="0"/>
              <a:t>A set of values </a:t>
            </a:r>
            <a:r>
              <a:rPr lang="en-ZA" dirty="0" smtClean="0"/>
              <a:t>– access &amp; public good</a:t>
            </a:r>
          </a:p>
          <a:p>
            <a:pPr lvl="1"/>
            <a:r>
              <a:rPr lang="en-ZA" dirty="0" smtClean="0"/>
              <a:t>Assumptions about </a:t>
            </a:r>
            <a:r>
              <a:rPr lang="en-ZA" b="1" dirty="0" smtClean="0"/>
              <a:t>shareable knowledge</a:t>
            </a:r>
          </a:p>
          <a:p>
            <a:pPr lvl="1"/>
            <a:r>
              <a:rPr lang="en-ZA" dirty="0" smtClean="0"/>
              <a:t>Assumptions about </a:t>
            </a:r>
            <a:r>
              <a:rPr lang="en-ZA" b="1" dirty="0" smtClean="0"/>
              <a:t>enabling technology</a:t>
            </a:r>
          </a:p>
          <a:p>
            <a:endParaRPr lang="en-ZA"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5675" y="3923608"/>
            <a:ext cx="7192649" cy="2772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rot="16200000">
            <a:off x="7462865" y="5186718"/>
            <a:ext cx="3096344" cy="246221"/>
          </a:xfrm>
          <a:prstGeom prst="rect">
            <a:avLst/>
          </a:prstGeom>
          <a:noFill/>
        </p:spPr>
        <p:txBody>
          <a:bodyPr wrap="square" rtlCol="0">
            <a:spAutoFit/>
          </a:bodyPr>
          <a:lstStyle/>
          <a:p>
            <a:r>
              <a:rPr lang="en-US" sz="1000" dirty="0" smtClean="0">
                <a:solidFill>
                  <a:srgbClr val="7F7F7F"/>
                </a:solidFill>
                <a:latin typeface="Arial Narrow"/>
                <a:cs typeface="Arial Narrow"/>
              </a:rPr>
              <a:t>Secret by </a:t>
            </a:r>
            <a:r>
              <a:rPr lang="en-US" sz="1000" dirty="0">
                <a:solidFill>
                  <a:srgbClr val="7F7F7F"/>
                </a:solidFill>
                <a:latin typeface="Arial Narrow"/>
                <a:cs typeface="Arial Narrow"/>
              </a:rPr>
              <a:t>Susan S CC BY-NC 2.0 https://</a:t>
            </a:r>
            <a:r>
              <a:rPr lang="en-US" sz="1000" dirty="0" err="1">
                <a:solidFill>
                  <a:srgbClr val="7F7F7F"/>
                </a:solidFill>
                <a:latin typeface="Arial Narrow"/>
                <a:cs typeface="Arial Narrow"/>
              </a:rPr>
              <a:t>flic.kr</a:t>
            </a:r>
            <a:r>
              <a:rPr lang="en-US" sz="1000" dirty="0">
                <a:solidFill>
                  <a:srgbClr val="7F7F7F"/>
                </a:solidFill>
                <a:latin typeface="Arial Narrow"/>
                <a:cs typeface="Arial Narrow"/>
              </a:rPr>
              <a:t>/p/8tddH</a:t>
            </a:r>
          </a:p>
        </p:txBody>
      </p:sp>
    </p:spTree>
    <p:extLst>
      <p:ext uri="{BB962C8B-B14F-4D97-AF65-F5344CB8AC3E}">
        <p14:creationId xmlns:p14="http://schemas.microsoft.com/office/powerpoint/2010/main" val="462672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a:xfrm>
            <a:off x="457200" y="1600200"/>
            <a:ext cx="8229600" cy="5069160"/>
          </a:xfrm>
        </p:spPr>
        <p:txBody>
          <a:bodyPr>
            <a:normAutofit lnSpcReduction="10000"/>
          </a:bodyPr>
          <a:lstStyle/>
          <a:p>
            <a:r>
              <a:rPr lang="en-ZA" dirty="0" smtClean="0"/>
              <a:t>With its story on </a:t>
            </a:r>
            <a:r>
              <a:rPr lang="en-ZA" dirty="0" err="1" smtClean="0"/>
              <a:t>Sci</a:t>
            </a:r>
            <a:r>
              <a:rPr lang="en-ZA" dirty="0" smtClean="0"/>
              <a:t>-Hub in April 2016, </a:t>
            </a:r>
            <a:r>
              <a:rPr lang="en-ZA" i="1" dirty="0" smtClean="0"/>
              <a:t>Science</a:t>
            </a:r>
            <a:r>
              <a:rPr lang="en-ZA" dirty="0" smtClean="0"/>
              <a:t> ran a survey with 11k respondents:</a:t>
            </a:r>
          </a:p>
          <a:p>
            <a:pPr lvl="1"/>
            <a:r>
              <a:rPr lang="en-ZA" dirty="0" smtClean="0"/>
              <a:t>All ages, all disciplines</a:t>
            </a:r>
          </a:p>
          <a:p>
            <a:pPr lvl="1"/>
            <a:r>
              <a:rPr lang="en-ZA" dirty="0"/>
              <a:t>60% had used </a:t>
            </a:r>
            <a:r>
              <a:rPr lang="en-ZA" dirty="0" err="1"/>
              <a:t>Sci</a:t>
            </a:r>
            <a:r>
              <a:rPr lang="en-ZA" dirty="0"/>
              <a:t>- </a:t>
            </a:r>
            <a:r>
              <a:rPr lang="en-ZA" dirty="0" smtClean="0"/>
              <a:t>Hub</a:t>
            </a:r>
          </a:p>
          <a:p>
            <a:pPr lvl="1"/>
            <a:r>
              <a:rPr lang="en-ZA" dirty="0"/>
              <a:t>Both developed and developing countries</a:t>
            </a:r>
          </a:p>
          <a:p>
            <a:pPr lvl="1"/>
            <a:r>
              <a:rPr lang="en-ZA" dirty="0" smtClean="0"/>
              <a:t>85</a:t>
            </a:r>
            <a:r>
              <a:rPr lang="en-ZA" dirty="0"/>
              <a:t>% said </a:t>
            </a:r>
            <a:r>
              <a:rPr lang="en-ZA" dirty="0" smtClean="0"/>
              <a:t>it is </a:t>
            </a:r>
            <a:r>
              <a:rPr lang="en-ZA" dirty="0"/>
              <a:t>not wrong to download scholarly articles </a:t>
            </a:r>
          </a:p>
          <a:p>
            <a:pPr lvl="1"/>
            <a:r>
              <a:rPr lang="en-ZA" dirty="0" smtClean="0"/>
              <a:t>Primary reasons for using it</a:t>
            </a:r>
          </a:p>
          <a:p>
            <a:pPr lvl="2"/>
            <a:r>
              <a:rPr lang="en-ZA" dirty="0" smtClean="0"/>
              <a:t>50</a:t>
            </a:r>
            <a:r>
              <a:rPr lang="en-ZA" dirty="0"/>
              <a:t>% of respondents </a:t>
            </a:r>
            <a:r>
              <a:rPr lang="en-ZA" dirty="0" smtClean="0"/>
              <a:t>- </a:t>
            </a:r>
            <a:r>
              <a:rPr lang="en-ZA" dirty="0"/>
              <a:t>lack of journal access </a:t>
            </a:r>
            <a:endParaRPr lang="en-ZA" dirty="0" smtClean="0"/>
          </a:p>
          <a:p>
            <a:pPr lvl="2"/>
            <a:r>
              <a:rPr lang="en-ZA" dirty="0" smtClean="0"/>
              <a:t>17</a:t>
            </a:r>
            <a:r>
              <a:rPr lang="en-ZA" dirty="0"/>
              <a:t>% </a:t>
            </a:r>
            <a:r>
              <a:rPr lang="en-ZA" dirty="0" smtClean="0"/>
              <a:t>- simple </a:t>
            </a:r>
            <a:r>
              <a:rPr lang="en-ZA" dirty="0"/>
              <a:t>convenience </a:t>
            </a:r>
            <a:endParaRPr lang="en-ZA" dirty="0" smtClean="0"/>
          </a:p>
          <a:p>
            <a:pPr lvl="2"/>
            <a:r>
              <a:rPr lang="en-ZA" dirty="0" smtClean="0"/>
              <a:t>23</a:t>
            </a:r>
            <a:r>
              <a:rPr lang="en-ZA" dirty="0"/>
              <a:t>% </a:t>
            </a:r>
            <a:r>
              <a:rPr lang="en-ZA" dirty="0" smtClean="0"/>
              <a:t>objected </a:t>
            </a:r>
            <a:r>
              <a:rPr lang="en-ZA" dirty="0"/>
              <a:t>to the profits publishers make</a:t>
            </a:r>
            <a:endParaRPr lang="en-ZA" dirty="0" smtClean="0"/>
          </a:p>
          <a:p>
            <a:endParaRPr lang="en-ZA" dirty="0"/>
          </a:p>
        </p:txBody>
      </p:sp>
      <p:sp>
        <p:nvSpPr>
          <p:cNvPr id="4" name="TextBox 3"/>
          <p:cNvSpPr txBox="1"/>
          <p:nvPr/>
        </p:nvSpPr>
        <p:spPr>
          <a:xfrm>
            <a:off x="6315406" y="6443463"/>
            <a:ext cx="2088232" cy="307777"/>
          </a:xfrm>
          <a:prstGeom prst="rect">
            <a:avLst/>
          </a:prstGeom>
          <a:noFill/>
        </p:spPr>
        <p:txBody>
          <a:bodyPr wrap="square" rtlCol="0">
            <a:spAutoFit/>
          </a:bodyPr>
          <a:lstStyle/>
          <a:p>
            <a:pPr algn="r"/>
            <a:r>
              <a:rPr lang="en-ZA" sz="1400" dirty="0" smtClean="0">
                <a:solidFill>
                  <a:schemeClr val="bg1">
                    <a:lumMod val="50000"/>
                  </a:schemeClr>
                </a:solidFill>
                <a:latin typeface="Arial Narrow" panose="020B0606020202030204" pitchFamily="34" charset="0"/>
              </a:rPr>
              <a:t>(Travis, 2016)</a:t>
            </a:r>
            <a:endParaRPr lang="en-ZA" sz="1400" dirty="0">
              <a:solidFill>
                <a:schemeClr val="bg1">
                  <a:lumMod val="50000"/>
                </a:schemeClr>
              </a:solidFill>
              <a:latin typeface="Arial Narrow" panose="020B0606020202030204" pitchFamily="34" charset="0"/>
            </a:endParaRPr>
          </a:p>
        </p:txBody>
      </p:sp>
    </p:spTree>
    <p:extLst>
      <p:ext uri="{BB962C8B-B14F-4D97-AF65-F5344CB8AC3E}">
        <p14:creationId xmlns:p14="http://schemas.microsoft.com/office/powerpoint/2010/main" val="2309872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endParaRPr lang="en-ZA" dirty="0" smtClean="0">
              <a:solidFill>
                <a:srgbClr val="008000"/>
              </a:solidFill>
              <a:latin typeface="Courier New" panose="02070309020205020404" pitchFamily="49" charset="0"/>
              <a:cs typeface="Courier New" panose="02070309020205020404" pitchFamily="49" charset="0"/>
            </a:endParaRPr>
          </a:p>
          <a:p>
            <a:pPr marL="0" indent="0" algn="ctr">
              <a:buNone/>
            </a:pPr>
            <a:r>
              <a:rPr lang="en-ZA" dirty="0" smtClean="0">
                <a:solidFill>
                  <a:srgbClr val="008000"/>
                </a:solidFill>
                <a:latin typeface="Courier New" panose="02070309020205020404" pitchFamily="49" charset="0"/>
                <a:cs typeface="Courier New" panose="02070309020205020404" pitchFamily="49" charset="0"/>
              </a:rPr>
              <a:t>“</a:t>
            </a:r>
            <a:r>
              <a:rPr lang="en-ZA" dirty="0">
                <a:solidFill>
                  <a:srgbClr val="008000"/>
                </a:solidFill>
                <a:latin typeface="Courier New" panose="02070309020205020404" pitchFamily="49" charset="0"/>
                <a:cs typeface="Courier New" panose="02070309020205020404" pitchFamily="49" charset="0"/>
              </a:rPr>
              <a:t>I don’t endorse illegal </a:t>
            </a:r>
            <a:r>
              <a:rPr lang="en-ZA" dirty="0" smtClean="0">
                <a:solidFill>
                  <a:srgbClr val="008000"/>
                </a:solidFill>
                <a:latin typeface="Courier New" panose="02070309020205020404" pitchFamily="49" charset="0"/>
                <a:cs typeface="Courier New" panose="02070309020205020404" pitchFamily="49" charset="0"/>
              </a:rPr>
              <a:t>tactics, </a:t>
            </a:r>
            <a:r>
              <a:rPr lang="en-ZA" dirty="0">
                <a:solidFill>
                  <a:srgbClr val="008000"/>
                </a:solidFill>
                <a:latin typeface="Courier New" panose="02070309020205020404" pitchFamily="49" charset="0"/>
                <a:cs typeface="Courier New" panose="02070309020205020404" pitchFamily="49" charset="0"/>
              </a:rPr>
              <a:t>However, </a:t>
            </a:r>
            <a:r>
              <a:rPr lang="en-ZA" dirty="0" smtClean="0">
                <a:solidFill>
                  <a:srgbClr val="008000"/>
                </a:solidFill>
                <a:latin typeface="Courier New" panose="02070309020205020404" pitchFamily="49" charset="0"/>
                <a:cs typeface="Courier New" panose="02070309020205020404" pitchFamily="49" charset="0"/>
              </a:rPr>
              <a:t>a </a:t>
            </a:r>
            <a:r>
              <a:rPr lang="en-ZA" dirty="0">
                <a:solidFill>
                  <a:srgbClr val="008000"/>
                </a:solidFill>
                <a:latin typeface="Courier New" panose="02070309020205020404" pitchFamily="49" charset="0"/>
                <a:cs typeface="Courier New" panose="02070309020205020404" pitchFamily="49" charset="0"/>
              </a:rPr>
              <a:t>lawsuit isn’t going to stop it, nor is there any obvious technical means. </a:t>
            </a:r>
            <a:r>
              <a:rPr lang="en-ZA" dirty="0" smtClean="0">
                <a:solidFill>
                  <a:srgbClr val="008000"/>
                </a:solidFill>
                <a:latin typeface="Courier New" panose="02070309020205020404" pitchFamily="49" charset="0"/>
                <a:cs typeface="Courier New" panose="02070309020205020404" pitchFamily="49" charset="0"/>
              </a:rPr>
              <a:t/>
            </a:r>
            <a:br>
              <a:rPr lang="en-ZA" dirty="0" smtClean="0">
                <a:solidFill>
                  <a:srgbClr val="008000"/>
                </a:solidFill>
                <a:latin typeface="Courier New" panose="02070309020205020404" pitchFamily="49" charset="0"/>
                <a:cs typeface="Courier New" panose="02070309020205020404" pitchFamily="49" charset="0"/>
              </a:rPr>
            </a:br>
            <a:r>
              <a:rPr lang="en-ZA" b="1" dirty="0" smtClean="0">
                <a:solidFill>
                  <a:srgbClr val="008000"/>
                </a:solidFill>
                <a:latin typeface="Courier New" panose="02070309020205020404" pitchFamily="49" charset="0"/>
                <a:cs typeface="Courier New" panose="02070309020205020404" pitchFamily="49" charset="0"/>
              </a:rPr>
              <a:t>Everyone </a:t>
            </a:r>
            <a:r>
              <a:rPr lang="en-ZA" b="1" dirty="0">
                <a:solidFill>
                  <a:srgbClr val="008000"/>
                </a:solidFill>
                <a:latin typeface="Courier New" panose="02070309020205020404" pitchFamily="49" charset="0"/>
                <a:cs typeface="Courier New" panose="02070309020205020404" pitchFamily="49" charset="0"/>
              </a:rPr>
              <a:t>should be thinking about the fact that this is here to stay.”</a:t>
            </a:r>
            <a:r>
              <a:rPr lang="en-ZA" dirty="0"/>
              <a:t> </a:t>
            </a:r>
            <a:endParaRPr lang="en-ZA" dirty="0" smtClean="0"/>
          </a:p>
          <a:p>
            <a:pPr marL="0" indent="0" algn="ctr">
              <a:buNone/>
            </a:pPr>
            <a:endParaRPr lang="en-ZA" sz="2400" dirty="0" smtClean="0">
              <a:solidFill>
                <a:schemeClr val="bg1">
                  <a:lumMod val="50000"/>
                </a:schemeClr>
              </a:solidFill>
            </a:endParaRPr>
          </a:p>
          <a:p>
            <a:pPr marL="0" indent="0" algn="ctr">
              <a:buNone/>
            </a:pPr>
            <a:r>
              <a:rPr lang="en-ZA" sz="2400" dirty="0" smtClean="0">
                <a:solidFill>
                  <a:schemeClr val="bg1">
                    <a:lumMod val="50000"/>
                  </a:schemeClr>
                </a:solidFill>
              </a:rPr>
              <a:t>Peter </a:t>
            </a:r>
            <a:r>
              <a:rPr lang="en-ZA" sz="2400" dirty="0" err="1" smtClean="0">
                <a:solidFill>
                  <a:schemeClr val="bg1">
                    <a:lumMod val="50000"/>
                  </a:schemeClr>
                </a:solidFill>
              </a:rPr>
              <a:t>Suber</a:t>
            </a:r>
            <a:r>
              <a:rPr lang="en-ZA" sz="2400" dirty="0" smtClean="0">
                <a:solidFill>
                  <a:schemeClr val="bg1">
                    <a:lumMod val="50000"/>
                  </a:schemeClr>
                </a:solidFill>
              </a:rPr>
              <a:t>, Harvard, 2016</a:t>
            </a:r>
            <a:endParaRPr lang="en-ZA" sz="2400" dirty="0">
              <a:solidFill>
                <a:schemeClr val="bg1">
                  <a:lumMod val="50000"/>
                </a:schemeClr>
              </a:solidFill>
            </a:endParaRPr>
          </a:p>
        </p:txBody>
      </p:sp>
    </p:spTree>
    <p:extLst>
      <p:ext uri="{BB962C8B-B14F-4D97-AF65-F5344CB8AC3E}">
        <p14:creationId xmlns:p14="http://schemas.microsoft.com/office/powerpoint/2010/main" val="32599201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980728"/>
          </a:xfrm>
        </p:spPr>
        <p:txBody>
          <a:bodyPr>
            <a:normAutofit/>
          </a:bodyPr>
          <a:lstStyle/>
          <a:p>
            <a:r>
              <a:rPr lang="en-ZA" dirty="0" smtClean="0"/>
              <a:t>Global Research</a:t>
            </a:r>
            <a:endParaRPr lang="en-ZA" dirty="0"/>
          </a:p>
        </p:txBody>
      </p:sp>
      <p:sp>
        <p:nvSpPr>
          <p:cNvPr id="3" name="Content Placeholder 2"/>
          <p:cNvSpPr>
            <a:spLocks noGrp="1"/>
          </p:cNvSpPr>
          <p:nvPr>
            <p:ph idx="1"/>
          </p:nvPr>
        </p:nvSpPr>
        <p:spPr>
          <a:xfrm>
            <a:off x="457200" y="1484784"/>
            <a:ext cx="8229600" cy="4525963"/>
          </a:xfrm>
        </p:spPr>
        <p:txBody>
          <a:bodyPr/>
          <a:lstStyle/>
          <a:p>
            <a:r>
              <a:rPr lang="en-US" dirty="0" smtClean="0"/>
              <a:t>Assumption </a:t>
            </a:r>
            <a:r>
              <a:rPr lang="en-US" dirty="0"/>
              <a:t>that all digital resources are </a:t>
            </a:r>
            <a:r>
              <a:rPr lang="en-US" dirty="0" smtClean="0"/>
              <a:t>OERs</a:t>
            </a:r>
          </a:p>
          <a:p>
            <a:pPr lvl="1"/>
            <a:r>
              <a:rPr lang="en-US" sz="2400" dirty="0"/>
              <a:t>Many </a:t>
            </a:r>
            <a:r>
              <a:rPr lang="en-US" sz="2400" dirty="0" smtClean="0"/>
              <a:t>teachers assume </a:t>
            </a:r>
            <a:r>
              <a:rPr lang="en-US" sz="2400" dirty="0"/>
              <a:t>all digital resources are OER. </a:t>
            </a:r>
            <a:r>
              <a:rPr lang="en-US" sz="2400" dirty="0" smtClean="0"/>
              <a:t>They  </a:t>
            </a:r>
            <a:r>
              <a:rPr lang="en-US" sz="2400" dirty="0"/>
              <a:t>are often willing to share, </a:t>
            </a:r>
            <a:r>
              <a:rPr lang="en-US" sz="2400" dirty="0" smtClean="0"/>
              <a:t>and often </a:t>
            </a:r>
            <a:r>
              <a:rPr lang="en-US" sz="2400" dirty="0"/>
              <a:t>don’t understand or use open licensing. </a:t>
            </a:r>
            <a:endParaRPr lang="en-US" sz="2400" dirty="0" smtClean="0"/>
          </a:p>
          <a:p>
            <a:r>
              <a:rPr lang="en-US" dirty="0"/>
              <a:t>OER not understood under the terms typically used in the literature</a:t>
            </a:r>
          </a:p>
          <a:p>
            <a:pPr lvl="1"/>
            <a:r>
              <a:rPr lang="en-US" sz="2400" dirty="0"/>
              <a:t>S</a:t>
            </a:r>
            <a:r>
              <a:rPr lang="en-US" sz="2400" dirty="0" smtClean="0"/>
              <a:t>urvey </a:t>
            </a:r>
            <a:r>
              <a:rPr lang="en-US" sz="2400" dirty="0"/>
              <a:t>of OER use among students and teachers indicates that the concept of OER is not understood under the terms typically used in the OER </a:t>
            </a:r>
            <a:r>
              <a:rPr lang="en-US" sz="2400" dirty="0" smtClean="0"/>
              <a:t>literature</a:t>
            </a:r>
            <a:endParaRPr lang="en-ZA" sz="2000" dirty="0"/>
          </a:p>
        </p:txBody>
      </p:sp>
      <p:sp>
        <p:nvSpPr>
          <p:cNvPr id="5" name="TextBox 4"/>
          <p:cNvSpPr txBox="1"/>
          <p:nvPr/>
        </p:nvSpPr>
        <p:spPr>
          <a:xfrm>
            <a:off x="4860032" y="6453336"/>
            <a:ext cx="3384376" cy="307777"/>
          </a:xfrm>
          <a:prstGeom prst="rect">
            <a:avLst/>
          </a:prstGeom>
          <a:noFill/>
        </p:spPr>
        <p:txBody>
          <a:bodyPr wrap="square" rtlCol="0">
            <a:spAutoFit/>
          </a:bodyPr>
          <a:lstStyle/>
          <a:p>
            <a:pPr algn="r"/>
            <a:r>
              <a:rPr lang="en-ZA" sz="1400" dirty="0" smtClean="0">
                <a:solidFill>
                  <a:schemeClr val="bg1">
                    <a:lumMod val="50000"/>
                  </a:schemeClr>
                </a:solidFill>
                <a:latin typeface="Arial Narrow" panose="020B0606020202030204" pitchFamily="34" charset="0"/>
              </a:rPr>
              <a:t>(ROER4D 2015) </a:t>
            </a:r>
            <a:endParaRPr lang="en-ZA" sz="1400" dirty="0">
              <a:solidFill>
                <a:schemeClr val="bg1">
                  <a:lumMod val="50000"/>
                </a:schemeClr>
              </a:solidFill>
              <a:latin typeface="Arial Narrow" panose="020B0606020202030204" pitchFamily="34" charset="0"/>
            </a:endParaRPr>
          </a:p>
        </p:txBody>
      </p:sp>
      <p:sp>
        <p:nvSpPr>
          <p:cNvPr id="4" name="TextBox 3"/>
          <p:cNvSpPr txBox="1"/>
          <p:nvPr/>
        </p:nvSpPr>
        <p:spPr>
          <a:xfrm rot="5400000">
            <a:off x="4248327" y="1993104"/>
            <a:ext cx="9145016" cy="584775"/>
          </a:xfrm>
          <a:prstGeom prst="rect">
            <a:avLst/>
          </a:prstGeom>
          <a:noFill/>
        </p:spPr>
        <p:txBody>
          <a:bodyPr wrap="square" rtlCol="0">
            <a:spAutoFit/>
          </a:bodyPr>
          <a:lstStyle/>
          <a:p>
            <a:pPr algn="r"/>
            <a:r>
              <a:rPr lang="en-ZA" sz="1400" dirty="0">
                <a:solidFill>
                  <a:schemeClr val="bg1">
                    <a:lumMod val="50000"/>
                  </a:schemeClr>
                </a:solidFill>
                <a:latin typeface="Arial Narrow" panose="020B0606020202030204" pitchFamily="34" charset="0"/>
              </a:rPr>
              <a:t>http://roer4d.org/wp-content/uploads/2014/01/FA_ICDE-Poster_A0_Oct2015.pdf</a:t>
            </a:r>
          </a:p>
          <a:p>
            <a:endParaRPr lang="en-ZA" dirty="0"/>
          </a:p>
        </p:txBody>
      </p:sp>
    </p:spTree>
    <p:extLst>
      <p:ext uri="{BB962C8B-B14F-4D97-AF65-F5344CB8AC3E}">
        <p14:creationId xmlns:p14="http://schemas.microsoft.com/office/powerpoint/2010/main" val="1914690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Local research: a Case Study</a:t>
            </a:r>
            <a:endParaRPr lang="en-ZA" dirty="0"/>
          </a:p>
        </p:txBody>
      </p:sp>
      <p:sp>
        <p:nvSpPr>
          <p:cNvPr id="3" name="Content Placeholder 2"/>
          <p:cNvSpPr>
            <a:spLocks noGrp="1"/>
          </p:cNvSpPr>
          <p:nvPr>
            <p:ph idx="1"/>
          </p:nvPr>
        </p:nvSpPr>
        <p:spPr/>
        <p:txBody>
          <a:bodyPr/>
          <a:lstStyle/>
          <a:p>
            <a:r>
              <a:rPr lang="en-ZA" dirty="0" smtClean="0"/>
              <a:t>South African university students</a:t>
            </a:r>
          </a:p>
          <a:p>
            <a:pPr lvl="1"/>
            <a:r>
              <a:rPr lang="en-ZA" dirty="0" smtClean="0"/>
              <a:t>Survey and focus groups</a:t>
            </a:r>
          </a:p>
          <a:p>
            <a:r>
              <a:rPr lang="en-ZA" dirty="0" smtClean="0"/>
              <a:t>Found</a:t>
            </a:r>
          </a:p>
          <a:p>
            <a:pPr lvl="1"/>
            <a:r>
              <a:rPr lang="en-ZA" dirty="0" smtClean="0"/>
              <a:t>Students did not know the difference between legal and illegal resources</a:t>
            </a:r>
          </a:p>
          <a:p>
            <a:pPr lvl="1"/>
            <a:r>
              <a:rPr lang="en-ZA" dirty="0" smtClean="0"/>
              <a:t>They felt that they had a right to educational and scholarly resources</a:t>
            </a:r>
          </a:p>
          <a:p>
            <a:pPr lvl="1"/>
            <a:r>
              <a:rPr lang="en-ZA" dirty="0" smtClean="0"/>
              <a:t>They distinguished between attribution and copyright</a:t>
            </a:r>
          </a:p>
          <a:p>
            <a:pPr marL="457200" lvl="1" indent="0">
              <a:buNone/>
            </a:pPr>
            <a:endParaRPr lang="en-ZA" dirty="0" smtClean="0"/>
          </a:p>
          <a:p>
            <a:pPr marL="0" indent="0">
              <a:buNone/>
            </a:pPr>
            <a:endParaRPr lang="en-ZA" dirty="0"/>
          </a:p>
        </p:txBody>
      </p:sp>
      <p:sp>
        <p:nvSpPr>
          <p:cNvPr id="4" name="TextBox 3"/>
          <p:cNvSpPr txBox="1"/>
          <p:nvPr/>
        </p:nvSpPr>
        <p:spPr>
          <a:xfrm>
            <a:off x="4932040" y="6246604"/>
            <a:ext cx="3312368"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Czerniewicz, 2016)</a:t>
            </a:r>
            <a:endParaRPr lang="en-ZA" sz="1600" dirty="0">
              <a:solidFill>
                <a:schemeClr val="bg1">
                  <a:lumMod val="50000"/>
                </a:schemeClr>
              </a:solidFill>
              <a:latin typeface="Arial Narrow" panose="020B0606020202030204" pitchFamily="34" charset="0"/>
            </a:endParaRPr>
          </a:p>
        </p:txBody>
      </p:sp>
    </p:spTree>
    <p:extLst>
      <p:ext uri="{BB962C8B-B14F-4D97-AF65-F5344CB8AC3E}">
        <p14:creationId xmlns:p14="http://schemas.microsoft.com/office/powerpoint/2010/main" val="2795587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44824"/>
            <a:ext cx="8892480" cy="5112568"/>
          </a:xfrm>
          <a:solidFill>
            <a:schemeClr val="bg1"/>
          </a:solidFill>
        </p:spPr>
        <p:txBody>
          <a:bodyPr/>
          <a:lstStyle/>
          <a:p>
            <a:pPr marL="0" indent="0" algn="ctr">
              <a:buNone/>
            </a:pPr>
            <a:endParaRPr lang="en-ZA" sz="2400" dirty="0" smtClean="0">
              <a:solidFill>
                <a:srgbClr val="008000"/>
              </a:solidFill>
              <a:latin typeface="Courier New" panose="02070309020205020404" pitchFamily="49" charset="0"/>
              <a:cs typeface="Courier New" panose="02070309020205020404" pitchFamily="49" charset="0"/>
            </a:endParaRPr>
          </a:p>
          <a:p>
            <a:pPr marL="0" indent="0" algn="ctr">
              <a:buNone/>
            </a:pPr>
            <a:r>
              <a:rPr lang="en-ZA" sz="2400" dirty="0" smtClean="0">
                <a:solidFill>
                  <a:srgbClr val="008000"/>
                </a:solidFill>
                <a:latin typeface="Courier New" panose="02070309020205020404" pitchFamily="49" charset="0"/>
                <a:cs typeface="Courier New" panose="02070309020205020404" pitchFamily="49" charset="0"/>
              </a:rPr>
              <a:t>“Is </a:t>
            </a:r>
            <a:r>
              <a:rPr lang="en-ZA" sz="2400" dirty="0">
                <a:solidFill>
                  <a:srgbClr val="008000"/>
                </a:solidFill>
                <a:latin typeface="Courier New" panose="02070309020205020404" pitchFamily="49" charset="0"/>
                <a:cs typeface="Courier New" panose="02070309020205020404" pitchFamily="49" charset="0"/>
              </a:rPr>
              <a:t>it unethical to want to be educated or is it unethical to charge so much [for books]?.. </a:t>
            </a:r>
            <a:endParaRPr lang="en-ZA" sz="2400" dirty="0" smtClean="0">
              <a:solidFill>
                <a:srgbClr val="008000"/>
              </a:solidFill>
              <a:latin typeface="Courier New" panose="02070309020205020404" pitchFamily="49" charset="0"/>
              <a:cs typeface="Courier New" panose="02070309020205020404" pitchFamily="49" charset="0"/>
            </a:endParaRPr>
          </a:p>
          <a:p>
            <a:pPr marL="0" indent="0" algn="ctr">
              <a:buNone/>
            </a:pPr>
            <a:endParaRPr lang="en-ZA" sz="2400" dirty="0">
              <a:solidFill>
                <a:srgbClr val="008000"/>
              </a:solidFill>
              <a:latin typeface="Courier New" panose="02070309020205020404" pitchFamily="49" charset="0"/>
              <a:cs typeface="Courier New" panose="02070309020205020404" pitchFamily="49" charset="0"/>
            </a:endParaRPr>
          </a:p>
          <a:p>
            <a:pPr marL="0" indent="0" algn="ctr">
              <a:buNone/>
            </a:pPr>
            <a:r>
              <a:rPr lang="en-ZA" sz="2400" dirty="0" smtClean="0">
                <a:solidFill>
                  <a:srgbClr val="008000"/>
                </a:solidFill>
                <a:latin typeface="Courier New" panose="02070309020205020404" pitchFamily="49" charset="0"/>
                <a:cs typeface="Courier New" panose="02070309020205020404" pitchFamily="49" charset="0"/>
              </a:rPr>
              <a:t>“Even </a:t>
            </a:r>
            <a:r>
              <a:rPr lang="en-ZA" sz="2400" dirty="0">
                <a:solidFill>
                  <a:srgbClr val="008000"/>
                </a:solidFill>
                <a:latin typeface="Courier New" panose="02070309020205020404" pitchFamily="49" charset="0"/>
                <a:cs typeface="Courier New" panose="02070309020205020404" pitchFamily="49" charset="0"/>
              </a:rPr>
              <a:t>though in my head I know it’s </a:t>
            </a:r>
            <a:r>
              <a:rPr lang="en-ZA" sz="2400" dirty="0" smtClean="0">
                <a:solidFill>
                  <a:srgbClr val="008000"/>
                </a:solidFill>
                <a:latin typeface="Courier New" panose="02070309020205020404" pitchFamily="49" charset="0"/>
                <a:cs typeface="Courier New" panose="02070309020205020404" pitchFamily="49" charset="0"/>
              </a:rPr>
              <a:t>[illegal downloading]wrong</a:t>
            </a:r>
            <a:r>
              <a:rPr lang="en-ZA" sz="2400" dirty="0">
                <a:solidFill>
                  <a:srgbClr val="008000"/>
                </a:solidFill>
                <a:latin typeface="Courier New" panose="02070309020205020404" pitchFamily="49" charset="0"/>
                <a:cs typeface="Courier New" panose="02070309020205020404" pitchFamily="49" charset="0"/>
              </a:rPr>
              <a:t>, it’s just a technical thing. Substantively speaking, </a:t>
            </a:r>
            <a:r>
              <a:rPr lang="en-ZA" sz="2400" dirty="0" smtClean="0">
                <a:solidFill>
                  <a:srgbClr val="008000"/>
                </a:solidFill>
                <a:latin typeface="Courier New" panose="02070309020205020404" pitchFamily="49" charset="0"/>
                <a:cs typeface="Courier New" panose="02070309020205020404" pitchFamily="49" charset="0"/>
              </a:rPr>
              <a:t/>
            </a:r>
            <a:br>
              <a:rPr lang="en-ZA" sz="2400" dirty="0" smtClean="0">
                <a:solidFill>
                  <a:srgbClr val="008000"/>
                </a:solidFill>
                <a:latin typeface="Courier New" panose="02070309020205020404" pitchFamily="49" charset="0"/>
                <a:cs typeface="Courier New" panose="02070309020205020404" pitchFamily="49" charset="0"/>
              </a:rPr>
            </a:br>
            <a:r>
              <a:rPr lang="en-ZA" sz="2400" dirty="0" smtClean="0">
                <a:solidFill>
                  <a:srgbClr val="008000"/>
                </a:solidFill>
                <a:latin typeface="Courier New" panose="02070309020205020404" pitchFamily="49" charset="0"/>
                <a:cs typeface="Courier New" panose="02070309020205020404" pitchFamily="49" charset="0"/>
              </a:rPr>
              <a:t>it’s </a:t>
            </a:r>
            <a:r>
              <a:rPr lang="en-ZA" sz="2400" dirty="0">
                <a:solidFill>
                  <a:srgbClr val="008000"/>
                </a:solidFill>
                <a:latin typeface="Courier New" panose="02070309020205020404" pitchFamily="49" charset="0"/>
                <a:cs typeface="Courier New" panose="02070309020205020404" pitchFamily="49" charset="0"/>
              </a:rPr>
              <a:t>the right thing to </a:t>
            </a:r>
            <a:r>
              <a:rPr lang="en-ZA" sz="2400" dirty="0" smtClean="0">
                <a:solidFill>
                  <a:srgbClr val="008000"/>
                </a:solidFill>
                <a:latin typeface="Courier New" panose="02070309020205020404" pitchFamily="49" charset="0"/>
                <a:cs typeface="Courier New" panose="02070309020205020404" pitchFamily="49" charset="0"/>
              </a:rPr>
              <a:t>do”</a:t>
            </a:r>
          </a:p>
          <a:p>
            <a:pPr marL="0" indent="0" algn="ctr">
              <a:buNone/>
            </a:pPr>
            <a:endParaRPr lang="en-ZA" sz="2400" dirty="0" smtClean="0">
              <a:solidFill>
                <a:srgbClr val="008000"/>
              </a:solidFill>
              <a:latin typeface="Courier New" panose="02070309020205020404" pitchFamily="49" charset="0"/>
              <a:cs typeface="Courier New" panose="02070309020205020404" pitchFamily="49" charset="0"/>
            </a:endParaRPr>
          </a:p>
          <a:p>
            <a:pPr marL="0" indent="0" algn="ctr">
              <a:buNone/>
            </a:pPr>
            <a:r>
              <a:rPr lang="en-ZA" sz="2400" dirty="0">
                <a:solidFill>
                  <a:srgbClr val="008000"/>
                </a:solidFill>
                <a:latin typeface="Courier New" panose="02070309020205020404" pitchFamily="49" charset="0"/>
                <a:cs typeface="Courier New" panose="02070309020205020404" pitchFamily="49" charset="0"/>
              </a:rPr>
              <a:t>“It just seems, morally, if anything, we should have that stuff available”</a:t>
            </a:r>
          </a:p>
          <a:p>
            <a:pPr marL="0" indent="0" algn="ctr">
              <a:buNone/>
            </a:pPr>
            <a:endParaRPr lang="en-ZA" sz="2400" dirty="0">
              <a:solidFill>
                <a:srgbClr val="008000"/>
              </a:solidFill>
              <a:latin typeface="Courier New" panose="02070309020205020404" pitchFamily="49" charset="0"/>
              <a:cs typeface="Courier New" panose="02070309020205020404" pitchFamily="49" charset="0"/>
            </a:endParaRPr>
          </a:p>
          <a:p>
            <a:pPr marL="0" indent="0" algn="ctr">
              <a:buNone/>
            </a:pPr>
            <a:endParaRPr lang="en-ZA" dirty="0">
              <a:latin typeface="Candara" panose="020E0502030303020204" pitchFamily="34" charset="0"/>
            </a:endParaRPr>
          </a:p>
          <a:p>
            <a:pPr marL="0" indent="0" algn="ctr">
              <a:buNone/>
            </a:pPr>
            <a:endParaRPr lang="en-ZA" i="1" dirty="0">
              <a:latin typeface="Candara" panose="020E0502030303020204" pitchFamily="34" charset="0"/>
              <a:ea typeface="Verdana" panose="020B0604030504040204" pitchFamily="34" charset="0"/>
              <a:cs typeface="Courier New" panose="02070309020205020404" pitchFamily="49" charset="0"/>
            </a:endParaRPr>
          </a:p>
        </p:txBody>
      </p:sp>
      <p:sp>
        <p:nvSpPr>
          <p:cNvPr id="5" name="TextBox 4"/>
          <p:cNvSpPr txBox="1"/>
          <p:nvPr/>
        </p:nvSpPr>
        <p:spPr>
          <a:xfrm>
            <a:off x="5831632" y="6411396"/>
            <a:ext cx="3312368"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Czerniewicz, 2016)</a:t>
            </a:r>
            <a:endParaRPr lang="en-ZA" sz="1600" dirty="0">
              <a:solidFill>
                <a:schemeClr val="bg1">
                  <a:lumMod val="50000"/>
                </a:schemeClr>
              </a:solidFill>
              <a:latin typeface="Arial Narrow" panose="020B0606020202030204" pitchFamily="34" charset="0"/>
            </a:endParaRPr>
          </a:p>
        </p:txBody>
      </p:sp>
      <p:sp>
        <p:nvSpPr>
          <p:cNvPr id="6" name="Title 1"/>
          <p:cNvSpPr txBox="1">
            <a:spLocks/>
          </p:cNvSpPr>
          <p:nvPr/>
        </p:nvSpPr>
        <p:spPr>
          <a:xfrm>
            <a:off x="611560" y="0"/>
            <a:ext cx="8229600" cy="11430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Local research: a Case Study</a:t>
            </a:r>
            <a:endParaRPr lang="en-ZA" dirty="0"/>
          </a:p>
        </p:txBody>
      </p:sp>
      <p:sp>
        <p:nvSpPr>
          <p:cNvPr id="8" name="Text Placeholder 2"/>
          <p:cNvSpPr txBox="1">
            <a:spLocks/>
          </p:cNvSpPr>
          <p:nvPr/>
        </p:nvSpPr>
        <p:spPr bwMode="auto">
          <a:xfrm>
            <a:off x="0" y="90872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Student voices</a:t>
            </a:r>
            <a:endParaRPr lang="en-ZA" dirty="0">
              <a:solidFill>
                <a:schemeClr val="bg1">
                  <a:lumMod val="50000"/>
                </a:schemeClr>
              </a:solidFill>
            </a:endParaRPr>
          </a:p>
        </p:txBody>
      </p:sp>
    </p:spTree>
    <p:extLst>
      <p:ext uri="{BB962C8B-B14F-4D97-AF65-F5344CB8AC3E}">
        <p14:creationId xmlns:p14="http://schemas.microsoft.com/office/powerpoint/2010/main" val="1101377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40" y="2008128"/>
            <a:ext cx="9144000" cy="4525963"/>
          </a:xfrm>
        </p:spPr>
        <p:txBody>
          <a:bodyPr/>
          <a:lstStyle/>
          <a:p>
            <a:pPr marL="0" indent="0" algn="ctr">
              <a:buNone/>
            </a:pPr>
            <a:r>
              <a:rPr lang="en-ZA" sz="2800" dirty="0" smtClean="0">
                <a:solidFill>
                  <a:srgbClr val="008000"/>
                </a:solidFill>
                <a:latin typeface="Courier New" panose="02070309020205020404" pitchFamily="49" charset="0"/>
                <a:cs typeface="Courier New" panose="02070309020205020404" pitchFamily="49" charset="0"/>
              </a:rPr>
              <a:t>“….plagiarism</a:t>
            </a:r>
            <a:r>
              <a:rPr lang="en-ZA" sz="2800" dirty="0">
                <a:solidFill>
                  <a:srgbClr val="008000"/>
                </a:solidFill>
                <a:latin typeface="Courier New" panose="02070309020205020404" pitchFamily="49" charset="0"/>
                <a:cs typeface="Courier New" panose="02070309020205020404" pitchFamily="49" charset="0"/>
              </a:rPr>
              <a:t>, you’re lying but I mean, copying a textbook, you’re not trying to harm anybody… it’s your </a:t>
            </a:r>
            <a:r>
              <a:rPr lang="en-ZA" sz="2800" dirty="0" smtClean="0">
                <a:solidFill>
                  <a:srgbClr val="008000"/>
                </a:solidFill>
                <a:latin typeface="Courier New" panose="02070309020205020404" pitchFamily="49" charset="0"/>
                <a:cs typeface="Courier New" panose="02070309020205020404" pitchFamily="49" charset="0"/>
              </a:rPr>
              <a:t>education”</a:t>
            </a:r>
          </a:p>
          <a:p>
            <a:pPr marL="0" indent="0" algn="ctr">
              <a:buNone/>
            </a:pPr>
            <a:endParaRPr lang="en-ZA" sz="2800" dirty="0">
              <a:solidFill>
                <a:srgbClr val="008000"/>
              </a:solidFill>
              <a:latin typeface="Courier New" panose="02070309020205020404" pitchFamily="49" charset="0"/>
              <a:cs typeface="Courier New" panose="02070309020205020404" pitchFamily="49" charset="0"/>
            </a:endParaRPr>
          </a:p>
          <a:p>
            <a:pPr marL="0" indent="0" algn="ctr">
              <a:buNone/>
            </a:pPr>
            <a:r>
              <a:rPr lang="en-ZA" sz="2800" dirty="0" smtClean="0">
                <a:solidFill>
                  <a:srgbClr val="008000"/>
                </a:solidFill>
                <a:latin typeface="Courier New" panose="02070309020205020404" pitchFamily="49" charset="0"/>
                <a:cs typeface="Courier New" panose="02070309020205020404" pitchFamily="49" charset="0"/>
              </a:rPr>
              <a:t>“With </a:t>
            </a:r>
            <a:r>
              <a:rPr lang="en-ZA" sz="2800" dirty="0">
                <a:solidFill>
                  <a:srgbClr val="008000"/>
                </a:solidFill>
                <a:latin typeface="Courier New" panose="02070309020205020404" pitchFamily="49" charset="0"/>
                <a:cs typeface="Courier New" panose="02070309020205020404" pitchFamily="49" charset="0"/>
              </a:rPr>
              <a:t>plagiarism, it’s more like, ‘this is mine’, claiming this is your own and that’s why </a:t>
            </a:r>
            <a:r>
              <a:rPr lang="en-ZA" sz="2800" dirty="0" smtClean="0">
                <a:solidFill>
                  <a:srgbClr val="008000"/>
                </a:solidFill>
                <a:latin typeface="Courier New" panose="02070309020205020404" pitchFamily="49" charset="0"/>
                <a:cs typeface="Courier New" panose="02070309020205020404" pitchFamily="49" charset="0"/>
              </a:rPr>
              <a:t>it’s scarier [than copying or downloading material]”</a:t>
            </a:r>
            <a:endParaRPr lang="en-ZA" sz="2800" dirty="0">
              <a:solidFill>
                <a:srgbClr val="008000"/>
              </a:solidFill>
              <a:latin typeface="Courier New" panose="02070309020205020404" pitchFamily="49" charset="0"/>
              <a:cs typeface="Courier New" panose="02070309020205020404" pitchFamily="49" charset="0"/>
            </a:endParaRPr>
          </a:p>
        </p:txBody>
      </p:sp>
      <p:sp>
        <p:nvSpPr>
          <p:cNvPr id="5" name="TextBox 4"/>
          <p:cNvSpPr txBox="1"/>
          <p:nvPr/>
        </p:nvSpPr>
        <p:spPr>
          <a:xfrm>
            <a:off x="4932040" y="6381328"/>
            <a:ext cx="3312368"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Czerniewicz, 2016)</a:t>
            </a:r>
            <a:endParaRPr lang="en-ZA" sz="1600" dirty="0">
              <a:solidFill>
                <a:schemeClr val="bg1">
                  <a:lumMod val="50000"/>
                </a:schemeClr>
              </a:solidFill>
              <a:latin typeface="Arial Narrow" panose="020B0606020202030204" pitchFamily="34" charset="0"/>
            </a:endParaRPr>
          </a:p>
        </p:txBody>
      </p:sp>
      <p:sp>
        <p:nvSpPr>
          <p:cNvPr id="6" name="Title 1"/>
          <p:cNvSpPr txBox="1">
            <a:spLocks/>
          </p:cNvSpPr>
          <p:nvPr/>
        </p:nvSpPr>
        <p:spPr>
          <a:xfrm>
            <a:off x="611560" y="0"/>
            <a:ext cx="8229600" cy="11430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Local research: a Case Study</a:t>
            </a:r>
            <a:endParaRPr lang="en-ZA" dirty="0"/>
          </a:p>
        </p:txBody>
      </p:sp>
      <p:sp>
        <p:nvSpPr>
          <p:cNvPr id="7" name="Text Placeholder 2"/>
          <p:cNvSpPr txBox="1">
            <a:spLocks/>
          </p:cNvSpPr>
          <p:nvPr/>
        </p:nvSpPr>
        <p:spPr bwMode="auto">
          <a:xfrm>
            <a:off x="0" y="90872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Attribution vs copyright</a:t>
            </a:r>
            <a:endParaRPr lang="en-ZA" dirty="0">
              <a:solidFill>
                <a:schemeClr val="bg1">
                  <a:lumMod val="50000"/>
                </a:schemeClr>
              </a:solidFill>
            </a:endParaRPr>
          </a:p>
        </p:txBody>
      </p:sp>
    </p:spTree>
    <p:extLst>
      <p:ext uri="{BB962C8B-B14F-4D97-AF65-F5344CB8AC3E}">
        <p14:creationId xmlns:p14="http://schemas.microsoft.com/office/powerpoint/2010/main" val="42312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307"/>
            <a:ext cx="8229600" cy="4525963"/>
          </a:xfrm>
        </p:spPr>
        <p:txBody>
          <a:bodyPr/>
          <a:lstStyle/>
          <a:p>
            <a:pPr marL="0" indent="0" algn="ctr">
              <a:buNone/>
            </a:pPr>
            <a:endParaRPr lang="en-ZA" sz="2800" dirty="0" smtClean="0">
              <a:solidFill>
                <a:srgbClr val="008000"/>
              </a:solidFill>
              <a:latin typeface="Courier New" panose="02070309020205020404" pitchFamily="49" charset="0"/>
              <a:cs typeface="Courier New" panose="02070309020205020404" pitchFamily="49" charset="0"/>
            </a:endParaRPr>
          </a:p>
          <a:p>
            <a:pPr marL="0" indent="0" algn="ctr">
              <a:buNone/>
            </a:pPr>
            <a:endParaRPr lang="en-ZA" sz="2800" dirty="0">
              <a:solidFill>
                <a:srgbClr val="008000"/>
              </a:solidFill>
              <a:latin typeface="Courier New" panose="02070309020205020404" pitchFamily="49" charset="0"/>
              <a:cs typeface="Courier New" panose="02070309020205020404" pitchFamily="49" charset="0"/>
            </a:endParaRPr>
          </a:p>
          <a:p>
            <a:pPr marL="0" indent="0" algn="ctr">
              <a:buNone/>
            </a:pPr>
            <a:r>
              <a:rPr lang="en-ZA" sz="2800" dirty="0" smtClean="0">
                <a:solidFill>
                  <a:srgbClr val="008000"/>
                </a:solidFill>
                <a:latin typeface="Courier New" panose="02070309020205020404" pitchFamily="49" charset="0"/>
                <a:cs typeface="Courier New" panose="02070309020205020404" pitchFamily="49" charset="0"/>
              </a:rPr>
              <a:t>“These </a:t>
            </a:r>
            <a:r>
              <a:rPr lang="en-ZA" sz="2800" dirty="0">
                <a:solidFill>
                  <a:srgbClr val="008000"/>
                </a:solidFill>
                <a:latin typeface="Courier New" panose="02070309020205020404" pitchFamily="49" charset="0"/>
                <a:cs typeface="Courier New" panose="02070309020205020404" pitchFamily="49" charset="0"/>
              </a:rPr>
              <a:t>resources and tools being so expensive makes it only accessible to a certain group of </a:t>
            </a:r>
            <a:r>
              <a:rPr lang="en-ZA" sz="2800" dirty="0" smtClean="0">
                <a:solidFill>
                  <a:srgbClr val="008000"/>
                </a:solidFill>
                <a:latin typeface="Courier New" panose="02070309020205020404" pitchFamily="49" charset="0"/>
                <a:cs typeface="Courier New" panose="02070309020205020404" pitchFamily="49" charset="0"/>
              </a:rPr>
              <a:t>people…</a:t>
            </a:r>
            <a:br>
              <a:rPr lang="en-ZA" sz="2800" dirty="0" smtClean="0">
                <a:solidFill>
                  <a:srgbClr val="008000"/>
                </a:solidFill>
                <a:latin typeface="Courier New" panose="02070309020205020404" pitchFamily="49" charset="0"/>
                <a:cs typeface="Courier New" panose="02070309020205020404" pitchFamily="49" charset="0"/>
              </a:rPr>
            </a:br>
            <a:r>
              <a:rPr lang="en-ZA" sz="2800" dirty="0" smtClean="0">
                <a:solidFill>
                  <a:srgbClr val="008000"/>
                </a:solidFill>
                <a:latin typeface="Courier New" panose="02070309020205020404" pitchFamily="49" charset="0"/>
                <a:cs typeface="Courier New" panose="02070309020205020404" pitchFamily="49" charset="0"/>
              </a:rPr>
              <a:t>everything </a:t>
            </a:r>
            <a:r>
              <a:rPr lang="en-ZA" sz="2800" dirty="0">
                <a:solidFill>
                  <a:srgbClr val="008000"/>
                </a:solidFill>
                <a:latin typeface="Courier New" panose="02070309020205020404" pitchFamily="49" charset="0"/>
                <a:cs typeface="Courier New" panose="02070309020205020404" pitchFamily="49" charset="0"/>
              </a:rPr>
              <a:t>should be </a:t>
            </a:r>
            <a:r>
              <a:rPr lang="en-ZA" sz="2800" dirty="0" smtClean="0">
                <a:solidFill>
                  <a:srgbClr val="008000"/>
                </a:solidFill>
                <a:latin typeface="Courier New" panose="02070309020205020404" pitchFamily="49" charset="0"/>
                <a:cs typeface="Courier New" panose="02070309020205020404" pitchFamily="49" charset="0"/>
              </a:rPr>
              <a:t>open”</a:t>
            </a:r>
            <a:endParaRPr lang="en-ZA" sz="2800" dirty="0">
              <a:solidFill>
                <a:srgbClr val="008000"/>
              </a:solidFill>
              <a:latin typeface="Courier New" panose="02070309020205020404" pitchFamily="49" charset="0"/>
              <a:cs typeface="Courier New" panose="02070309020205020404" pitchFamily="49" charset="0"/>
            </a:endParaRPr>
          </a:p>
          <a:p>
            <a:pPr marL="0" indent="0" algn="ctr">
              <a:buNone/>
            </a:pPr>
            <a:endParaRPr lang="en-ZA" sz="2800" dirty="0" smtClean="0">
              <a:solidFill>
                <a:srgbClr val="008000"/>
              </a:solidFill>
              <a:latin typeface="Courier New" panose="02070309020205020404" pitchFamily="49" charset="0"/>
              <a:cs typeface="Courier New" panose="02070309020205020404" pitchFamily="49" charset="0"/>
            </a:endParaRPr>
          </a:p>
        </p:txBody>
      </p:sp>
      <p:sp>
        <p:nvSpPr>
          <p:cNvPr id="5" name="Title 1"/>
          <p:cNvSpPr txBox="1">
            <a:spLocks/>
          </p:cNvSpPr>
          <p:nvPr/>
        </p:nvSpPr>
        <p:spPr>
          <a:xfrm>
            <a:off x="611560" y="0"/>
            <a:ext cx="8229600" cy="1143000"/>
          </a:xfrm>
          <a:prstGeom prst="rect">
            <a:avLst/>
          </a:prstGeom>
        </p:spPr>
        <p:txBody>
          <a:bodyPr vert="horz" lIns="91440" tIns="45720" rIns="91440" bIns="45720" rtlCol="0" anchor="ctr">
            <a:normAutofit/>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Local research: a Case Study</a:t>
            </a:r>
            <a:endParaRPr lang="en-ZA" dirty="0"/>
          </a:p>
        </p:txBody>
      </p:sp>
      <p:sp>
        <p:nvSpPr>
          <p:cNvPr id="6" name="Text Placeholder 2"/>
          <p:cNvSpPr txBox="1">
            <a:spLocks/>
          </p:cNvSpPr>
          <p:nvPr/>
        </p:nvSpPr>
        <p:spPr bwMode="auto">
          <a:xfrm>
            <a:off x="0" y="90872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Everything should be open</a:t>
            </a:r>
            <a:endParaRPr lang="en-ZA" dirty="0">
              <a:solidFill>
                <a:schemeClr val="bg1">
                  <a:lumMod val="50000"/>
                </a:schemeClr>
              </a:solidFill>
            </a:endParaRPr>
          </a:p>
        </p:txBody>
      </p:sp>
      <p:sp>
        <p:nvSpPr>
          <p:cNvPr id="8" name="TextBox 7"/>
          <p:cNvSpPr txBox="1"/>
          <p:nvPr/>
        </p:nvSpPr>
        <p:spPr>
          <a:xfrm>
            <a:off x="4932040" y="6381328"/>
            <a:ext cx="3312368" cy="338554"/>
          </a:xfrm>
          <a:prstGeom prst="rect">
            <a:avLst/>
          </a:prstGeom>
          <a:noFill/>
        </p:spPr>
        <p:txBody>
          <a:bodyPr wrap="square" rtlCol="0">
            <a:spAutoFit/>
          </a:bodyPr>
          <a:lstStyle/>
          <a:p>
            <a:pPr algn="r"/>
            <a:r>
              <a:rPr lang="en-ZA" sz="1600" dirty="0">
                <a:solidFill>
                  <a:schemeClr val="bg1">
                    <a:lumMod val="50000"/>
                  </a:schemeClr>
                </a:solidFill>
                <a:latin typeface="Arial Narrow" panose="020B0606020202030204" pitchFamily="34" charset="0"/>
              </a:rPr>
              <a:t>(</a:t>
            </a:r>
            <a:r>
              <a:rPr lang="en-ZA" sz="1600" dirty="0" smtClean="0">
                <a:solidFill>
                  <a:schemeClr val="bg1">
                    <a:lumMod val="50000"/>
                  </a:schemeClr>
                </a:solidFill>
                <a:latin typeface="Arial Narrow" panose="020B0606020202030204" pitchFamily="34" charset="0"/>
              </a:rPr>
              <a:t>Czerniewicz, 2016)</a:t>
            </a:r>
            <a:endParaRPr lang="en-ZA" sz="1600" dirty="0">
              <a:solidFill>
                <a:schemeClr val="bg1">
                  <a:lumMod val="50000"/>
                </a:schemeClr>
              </a:solidFill>
              <a:latin typeface="Arial Narrow" panose="020B0606020202030204" pitchFamily="34" charset="0"/>
            </a:endParaRPr>
          </a:p>
        </p:txBody>
      </p:sp>
    </p:spTree>
    <p:extLst>
      <p:ext uri="{BB962C8B-B14F-4D97-AF65-F5344CB8AC3E}">
        <p14:creationId xmlns:p14="http://schemas.microsoft.com/office/powerpoint/2010/main" val="2592003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stretch>
            <a:fillRect/>
          </a:stretch>
        </p:blipFill>
        <p:spPr>
          <a:xfrm>
            <a:off x="3131840" y="4077072"/>
            <a:ext cx="3323274" cy="2404745"/>
          </a:xfrm>
          <a:prstGeom prst="rect">
            <a:avLst/>
          </a:prstGeom>
        </p:spPr>
      </p:pic>
      <p:sp>
        <p:nvSpPr>
          <p:cNvPr id="2" name="Title 1"/>
          <p:cNvSpPr>
            <a:spLocks noGrp="1"/>
          </p:cNvSpPr>
          <p:nvPr>
            <p:ph type="title"/>
          </p:nvPr>
        </p:nvSpPr>
        <p:spPr>
          <a:xfrm>
            <a:off x="-3871" y="2204864"/>
            <a:ext cx="9143999" cy="786011"/>
          </a:xfrm>
        </p:spPr>
        <p:txBody>
          <a:bodyPr>
            <a:normAutofit/>
          </a:bodyPr>
          <a:lstStyle/>
          <a:p>
            <a:r>
              <a:rPr lang="en-ZA" sz="4400" dirty="0" smtClean="0"/>
              <a:t>Key Tension</a:t>
            </a:r>
            <a:endParaRPr lang="en-ZA" sz="4400" dirty="0"/>
          </a:p>
        </p:txBody>
      </p:sp>
      <p:sp>
        <p:nvSpPr>
          <p:cNvPr id="3" name="Text Placeholder 2"/>
          <p:cNvSpPr>
            <a:spLocks noGrp="1"/>
          </p:cNvSpPr>
          <p:nvPr>
            <p:ph type="body" idx="1"/>
          </p:nvPr>
        </p:nvSpPr>
        <p:spPr>
          <a:xfrm>
            <a:off x="18458" y="2908311"/>
            <a:ext cx="9140128" cy="792087"/>
          </a:xfrm>
        </p:spPr>
        <p:txBody>
          <a:bodyPr>
            <a:noAutofit/>
          </a:bodyPr>
          <a:lstStyle/>
          <a:p>
            <a:r>
              <a:rPr lang="en-ZA" sz="3600" dirty="0"/>
              <a:t>The legal underpinnings</a:t>
            </a:r>
          </a:p>
        </p:txBody>
      </p:sp>
      <p:sp>
        <p:nvSpPr>
          <p:cNvPr id="6" name="TextBox 5"/>
          <p:cNvSpPr txBox="1"/>
          <p:nvPr/>
        </p:nvSpPr>
        <p:spPr>
          <a:xfrm rot="16200000">
            <a:off x="5848665" y="3566538"/>
            <a:ext cx="6336704" cy="246221"/>
          </a:xfrm>
          <a:prstGeom prst="rect">
            <a:avLst/>
          </a:prstGeom>
          <a:noFill/>
        </p:spPr>
        <p:txBody>
          <a:bodyPr wrap="square" rtlCol="0">
            <a:spAutoFit/>
          </a:bodyPr>
          <a:lstStyle/>
          <a:p>
            <a:r>
              <a:rPr lang="en-ZA" sz="1000" dirty="0" smtClean="0">
                <a:solidFill>
                  <a:srgbClr val="7F7F7F"/>
                </a:solidFill>
              </a:rPr>
              <a:t>CC  BY 2.0 Patrick </a:t>
            </a:r>
            <a:r>
              <a:rPr lang="en-ZA" sz="1000" dirty="0">
                <a:solidFill>
                  <a:srgbClr val="7F7F7F"/>
                </a:solidFill>
              </a:rPr>
              <a:t>M Burke </a:t>
            </a:r>
            <a:r>
              <a:rPr lang="en-ZA" sz="1000" dirty="0" smtClean="0">
                <a:solidFill>
                  <a:srgbClr val="7F7F7F"/>
                </a:solidFill>
              </a:rPr>
              <a:t>https</a:t>
            </a:r>
            <a:r>
              <a:rPr lang="en-ZA" sz="1000" dirty="0">
                <a:solidFill>
                  <a:srgbClr val="7F7F7F"/>
                </a:solidFill>
              </a:rPr>
              <a:t>://www.flickr.com/photos/73981677@N00/5371872790/ </a:t>
            </a:r>
          </a:p>
        </p:txBody>
      </p:sp>
    </p:spTree>
    <p:extLst>
      <p:ext uri="{BB962C8B-B14F-4D97-AF65-F5344CB8AC3E}">
        <p14:creationId xmlns:p14="http://schemas.microsoft.com/office/powerpoint/2010/main" val="3011723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4" name="Content Placeholder 3"/>
          <p:cNvPicPr>
            <a:picLocks noGrp="1" noChangeAspect="1"/>
          </p:cNvPicPr>
          <p:nvPr>
            <p:ph idx="1"/>
          </p:nvPr>
        </p:nvPicPr>
        <p:blipFill>
          <a:blip r:embed="rId3"/>
          <a:stretch>
            <a:fillRect/>
          </a:stretch>
        </p:blipFill>
        <p:spPr>
          <a:xfrm>
            <a:off x="457200" y="1659477"/>
            <a:ext cx="8229600" cy="4407408"/>
          </a:xfrm>
        </p:spPr>
      </p:pic>
      <p:sp>
        <p:nvSpPr>
          <p:cNvPr id="5" name="TextBox 4"/>
          <p:cNvSpPr txBox="1"/>
          <p:nvPr/>
        </p:nvSpPr>
        <p:spPr>
          <a:xfrm rot="16200000">
            <a:off x="7210164" y="4319227"/>
            <a:ext cx="3240360" cy="307777"/>
          </a:xfrm>
          <a:prstGeom prst="rect">
            <a:avLst/>
          </a:prstGeom>
          <a:noFill/>
        </p:spPr>
        <p:txBody>
          <a:bodyPr wrap="square" rtlCol="0">
            <a:spAutoFit/>
          </a:bodyPr>
          <a:lstStyle/>
          <a:p>
            <a:r>
              <a:rPr lang="hu-HU" sz="1400" dirty="0">
                <a:solidFill>
                  <a:schemeClr val="tx1">
                    <a:lumMod val="50000"/>
                    <a:lumOff val="50000"/>
                  </a:schemeClr>
                </a:solidFill>
                <a:latin typeface="Arial Narrow"/>
                <a:cs typeface="Arial Narrow"/>
              </a:rPr>
              <a:t>http://bizarro.com/comics/september-2-2012/</a:t>
            </a:r>
            <a:endParaRPr lang="en-US" sz="1400" dirty="0">
              <a:solidFill>
                <a:schemeClr val="tx1">
                  <a:lumMod val="50000"/>
                  <a:lumOff val="50000"/>
                </a:schemeClr>
              </a:solidFill>
              <a:latin typeface="Arial Narrow"/>
              <a:cs typeface="Arial Narrow"/>
            </a:endParaRPr>
          </a:p>
        </p:txBody>
      </p:sp>
    </p:spTree>
    <p:extLst>
      <p:ext uri="{BB962C8B-B14F-4D97-AF65-F5344CB8AC3E}">
        <p14:creationId xmlns:p14="http://schemas.microsoft.com/office/powerpoint/2010/main" val="2347601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9"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We need to talk about</a:t>
            </a:r>
            <a:endParaRPr lang="en-ZA" dirty="0">
              <a:solidFill>
                <a:schemeClr val="bg1">
                  <a:lumMod val="50000"/>
                </a:schemeClr>
              </a:solidFill>
            </a:endParaRPr>
          </a:p>
        </p:txBody>
      </p:sp>
      <p:pic>
        <p:nvPicPr>
          <p:cNvPr id="11"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95536" y="2060848"/>
            <a:ext cx="8320924" cy="37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867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Is it? </a:t>
            </a:r>
            <a:endParaRPr lang="en-ZA" dirty="0"/>
          </a:p>
        </p:txBody>
      </p:sp>
      <p:sp>
        <p:nvSpPr>
          <p:cNvPr id="3" name="Text Placeholder 2"/>
          <p:cNvSpPr>
            <a:spLocks noGrp="1"/>
          </p:cNvSpPr>
          <p:nvPr>
            <p:ph type="body" idx="1"/>
          </p:nvPr>
        </p:nvSpPr>
        <p:spPr/>
        <p:txBody>
          <a:bodyPr/>
          <a:lstStyle/>
          <a:p>
            <a:r>
              <a:rPr lang="en-ZA" dirty="0" err="1" smtClean="0"/>
              <a:t>Ja</a:t>
            </a:r>
            <a:r>
              <a:rPr lang="en-ZA" dirty="0" smtClean="0"/>
              <a:t> nee</a:t>
            </a:r>
            <a:endParaRPr lang="en-ZA" dirty="0"/>
          </a:p>
        </p:txBody>
      </p:sp>
      <p:sp>
        <p:nvSpPr>
          <p:cNvPr id="4" name="Rectangle 3"/>
          <p:cNvSpPr/>
          <p:nvPr/>
        </p:nvSpPr>
        <p:spPr>
          <a:xfrm>
            <a:off x="35380" y="1700808"/>
            <a:ext cx="9036497" cy="1077218"/>
          </a:xfrm>
          <a:prstGeom prst="rect">
            <a:avLst/>
          </a:prstGeom>
        </p:spPr>
        <p:txBody>
          <a:bodyPr wrap="square">
            <a:spAutoFit/>
          </a:bodyPr>
          <a:lstStyle/>
          <a:p>
            <a:pPr algn="ctr"/>
            <a:r>
              <a:rPr lang="en-ZA" sz="3200" dirty="0">
                <a:solidFill>
                  <a:schemeClr val="bg1">
                    <a:lumMod val="50000"/>
                  </a:schemeClr>
                </a:solidFill>
                <a:latin typeface="Century Gothic" panose="020B0502020202020204" pitchFamily="34" charset="0"/>
              </a:rPr>
              <a:t>Open education seems to </a:t>
            </a:r>
            <a:r>
              <a:rPr lang="en-ZA" sz="3200" dirty="0" smtClean="0">
                <a:solidFill>
                  <a:schemeClr val="bg1">
                    <a:lumMod val="50000"/>
                  </a:schemeClr>
                </a:solidFill>
                <a:latin typeface="Century Gothic" panose="020B0502020202020204" pitchFamily="34" charset="0"/>
              </a:rPr>
              <a:t>be a coherent response to troubles in higher education</a:t>
            </a:r>
            <a:endParaRPr lang="en-ZA" sz="3200"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3607349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23"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Key discourses</a:t>
            </a:r>
            <a:r>
              <a:rPr lang="en-ZA" dirty="0">
                <a:solidFill>
                  <a:schemeClr val="bg1">
                    <a:lumMod val="50000"/>
                  </a:schemeClr>
                </a:solidFill>
              </a:rPr>
              <a:t>:</a:t>
            </a:r>
            <a:r>
              <a:rPr lang="en-ZA" dirty="0" smtClean="0">
                <a:solidFill>
                  <a:schemeClr val="bg1">
                    <a:lumMod val="50000"/>
                  </a:schemeClr>
                </a:solidFill>
              </a:rPr>
              <a:t> criminality &amp; commodity</a:t>
            </a:r>
            <a:endParaRPr lang="en-ZA" dirty="0">
              <a:solidFill>
                <a:schemeClr val="bg1">
                  <a:lumMod val="50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772816"/>
            <a:ext cx="4615089" cy="4653136"/>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43340" y="2420888"/>
            <a:ext cx="3851920" cy="2888940"/>
          </a:xfrm>
          <a:prstGeom prst="rect">
            <a:avLst/>
          </a:prstGeom>
        </p:spPr>
      </p:pic>
    </p:spTree>
    <p:extLst>
      <p:ext uri="{BB962C8B-B14F-4D97-AF65-F5344CB8AC3E}">
        <p14:creationId xmlns:p14="http://schemas.microsoft.com/office/powerpoint/2010/main" val="805421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r>
              <a:rPr lang="en-ZA" sz="3500" dirty="0"/>
              <a:t>Copyright has always been regarded as a necessary evil</a:t>
            </a:r>
          </a:p>
          <a:p>
            <a:pPr lvl="1"/>
            <a:endParaRPr lang="en-ZA" dirty="0" smtClean="0"/>
          </a:p>
          <a:p>
            <a:pPr marL="457200" lvl="1" indent="0" algn="ctr">
              <a:buNone/>
            </a:pPr>
            <a:r>
              <a:rPr lang="en-ZA" dirty="0" smtClean="0"/>
              <a:t>As short a term </a:t>
            </a:r>
            <a:r>
              <a:rPr lang="en-ZA" dirty="0"/>
              <a:t>as </a:t>
            </a:r>
            <a:r>
              <a:rPr lang="en-ZA" dirty="0" smtClean="0"/>
              <a:t>possible</a:t>
            </a:r>
          </a:p>
          <a:p>
            <a:pPr marL="457200" lvl="1" indent="0" algn="ctr">
              <a:buNone/>
            </a:pPr>
            <a:r>
              <a:rPr lang="en-ZA" dirty="0" smtClean="0"/>
              <a:t>benefit </a:t>
            </a:r>
            <a:r>
              <a:rPr lang="en-ZA" dirty="0"/>
              <a:t>to the </a:t>
            </a:r>
            <a:r>
              <a:rPr lang="en-ZA" dirty="0" smtClean="0"/>
              <a:t>producer,  not </a:t>
            </a:r>
            <a:r>
              <a:rPr lang="en-ZA" dirty="0"/>
              <a:t>the </a:t>
            </a:r>
            <a:r>
              <a:rPr lang="en-ZA" dirty="0" smtClean="0"/>
              <a:t>intermediary</a:t>
            </a:r>
          </a:p>
          <a:p>
            <a:pPr marL="457200" lvl="1" indent="0" algn="ctr">
              <a:buNone/>
            </a:pPr>
            <a:r>
              <a:rPr lang="en-ZA" dirty="0" smtClean="0"/>
              <a:t>Balancing creator rights with user rights</a:t>
            </a:r>
            <a:endParaRPr lang="en-ZA" dirty="0"/>
          </a:p>
          <a:p>
            <a:endParaRPr lang="en-ZA" dirty="0"/>
          </a:p>
        </p:txBody>
      </p:sp>
    </p:spTree>
    <p:extLst>
      <p:ext uri="{BB962C8B-B14F-4D97-AF65-F5344CB8AC3E}">
        <p14:creationId xmlns:p14="http://schemas.microsoft.com/office/powerpoint/2010/main" val="17833941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0566" y="1917337"/>
            <a:ext cx="8229600" cy="4853136"/>
          </a:xfrm>
        </p:spPr>
        <p:txBody>
          <a:bodyPr>
            <a:normAutofit fontScale="55000" lnSpcReduction="20000"/>
          </a:bodyPr>
          <a:lstStyle/>
          <a:p>
            <a:r>
              <a:rPr lang="en-ZA" sz="4700" dirty="0">
                <a:latin typeface="Courier New" panose="02070309020205020404" pitchFamily="49" charset="0"/>
                <a:cs typeface="Courier New" panose="02070309020205020404" pitchFamily="49" charset="0"/>
              </a:rPr>
              <a:t>“Copyright is monopoly, and produces all the effects which the general voice of mankind attributes to monopoly. [ . . .] It is good that authors should be remunerated; and the least exceptionable way of remunerating them is by a monopoly. </a:t>
            </a:r>
            <a:r>
              <a:rPr lang="en-ZA" sz="4700" b="1" dirty="0">
                <a:latin typeface="Courier New" panose="02070309020205020404" pitchFamily="49" charset="0"/>
                <a:cs typeface="Courier New" panose="02070309020205020404" pitchFamily="49" charset="0"/>
              </a:rPr>
              <a:t>Yet monopoly is an evil. For the sake of the good we must submit to the evil; but the evil ought not to last a day longer than is necessary for the purpose of securing the good.”</a:t>
            </a:r>
          </a:p>
          <a:p>
            <a:pPr lvl="1"/>
            <a:r>
              <a:rPr lang="en-ZA" sz="3300" dirty="0">
                <a:solidFill>
                  <a:schemeClr val="bg1">
                    <a:lumMod val="50000"/>
                  </a:schemeClr>
                </a:solidFill>
                <a:latin typeface="Arial Narrow" panose="020B0606020202030204" pitchFamily="34" charset="0"/>
              </a:rPr>
              <a:t>Thomas B. Macaulay, a</a:t>
            </a:r>
            <a:r>
              <a:rPr lang="en-ZA" sz="3300" dirty="0" smtClean="0">
                <a:solidFill>
                  <a:schemeClr val="bg1">
                    <a:lumMod val="50000"/>
                  </a:schemeClr>
                </a:solidFill>
                <a:latin typeface="Arial Narrow" panose="020B0606020202030204" pitchFamily="34" charset="0"/>
              </a:rPr>
              <a:t> </a:t>
            </a:r>
            <a:r>
              <a:rPr lang="en-ZA" sz="3300" dirty="0">
                <a:solidFill>
                  <a:schemeClr val="bg1">
                    <a:lumMod val="50000"/>
                  </a:schemeClr>
                </a:solidFill>
                <a:latin typeface="Arial Narrow" panose="020B0606020202030204" pitchFamily="34" charset="0"/>
              </a:rPr>
              <a:t>s</a:t>
            </a:r>
            <a:r>
              <a:rPr lang="en-ZA" sz="3300" dirty="0" smtClean="0">
                <a:solidFill>
                  <a:schemeClr val="bg1">
                    <a:lumMod val="50000"/>
                  </a:schemeClr>
                </a:solidFill>
                <a:latin typeface="Arial Narrow" panose="020B0606020202030204" pitchFamily="34" charset="0"/>
              </a:rPr>
              <a:t>peech </a:t>
            </a:r>
            <a:r>
              <a:rPr lang="en-ZA" sz="3300" dirty="0">
                <a:solidFill>
                  <a:schemeClr val="bg1">
                    <a:lumMod val="50000"/>
                  </a:schemeClr>
                </a:solidFill>
                <a:latin typeface="Arial Narrow" panose="020B0606020202030204" pitchFamily="34" charset="0"/>
              </a:rPr>
              <a:t>d</a:t>
            </a:r>
            <a:r>
              <a:rPr lang="en-ZA" sz="3300" dirty="0" smtClean="0">
                <a:solidFill>
                  <a:schemeClr val="bg1">
                    <a:lumMod val="50000"/>
                  </a:schemeClr>
                </a:solidFill>
                <a:latin typeface="Arial Narrow" panose="020B0606020202030204" pitchFamily="34" charset="0"/>
              </a:rPr>
              <a:t>elivered </a:t>
            </a:r>
            <a:r>
              <a:rPr lang="en-ZA" sz="3300" dirty="0">
                <a:solidFill>
                  <a:schemeClr val="bg1">
                    <a:lumMod val="50000"/>
                  </a:schemeClr>
                </a:solidFill>
                <a:latin typeface="Arial Narrow" panose="020B0606020202030204" pitchFamily="34" charset="0"/>
              </a:rPr>
              <a:t>in the House of Commons </a:t>
            </a:r>
            <a:r>
              <a:rPr lang="en-ZA" sz="3300" dirty="0" smtClean="0">
                <a:solidFill>
                  <a:schemeClr val="bg1">
                    <a:lumMod val="50000"/>
                  </a:schemeClr>
                </a:solidFill>
                <a:latin typeface="Arial Narrow" panose="020B0606020202030204" pitchFamily="34" charset="0"/>
              </a:rPr>
              <a:t>(5 February </a:t>
            </a:r>
            <a:r>
              <a:rPr lang="en-ZA" sz="3300" dirty="0" smtClean="0">
                <a:solidFill>
                  <a:schemeClr val="tx1"/>
                </a:solidFill>
                <a:latin typeface="Arial Narrow" panose="020B0606020202030204" pitchFamily="34" charset="0"/>
              </a:rPr>
              <a:t>1841</a:t>
            </a:r>
            <a:r>
              <a:rPr lang="en-ZA" sz="3300" dirty="0">
                <a:solidFill>
                  <a:schemeClr val="tx1"/>
                </a:solidFill>
                <a:latin typeface="Arial Narrow" panose="020B0606020202030204" pitchFamily="34" charset="0"/>
              </a:rPr>
              <a:t>), </a:t>
            </a:r>
            <a:r>
              <a:rPr lang="en-ZA" sz="3300" dirty="0">
                <a:solidFill>
                  <a:schemeClr val="bg1">
                    <a:lumMod val="50000"/>
                  </a:schemeClr>
                </a:solidFill>
                <a:latin typeface="Arial Narrow" panose="020B0606020202030204" pitchFamily="34" charset="0"/>
              </a:rPr>
              <a:t>in </a:t>
            </a:r>
            <a:r>
              <a:rPr lang="en-ZA" sz="3300" i="1" dirty="0">
                <a:solidFill>
                  <a:schemeClr val="bg1">
                    <a:lumMod val="50000"/>
                  </a:schemeClr>
                </a:solidFill>
                <a:latin typeface="Arial Narrow" panose="020B0606020202030204" pitchFamily="34" charset="0"/>
              </a:rPr>
              <a:t>VIII The Life and Works of Lord </a:t>
            </a:r>
            <a:r>
              <a:rPr lang="en-ZA" sz="3300" i="1" dirty="0" smtClean="0">
                <a:solidFill>
                  <a:schemeClr val="bg1">
                    <a:lumMod val="50000"/>
                  </a:schemeClr>
                </a:solidFill>
                <a:latin typeface="Arial Narrow" panose="020B0606020202030204" pitchFamily="34" charset="0"/>
              </a:rPr>
              <a:t>Macaulay</a:t>
            </a:r>
            <a:r>
              <a:rPr lang="en-ZA" sz="3300" dirty="0" smtClean="0">
                <a:solidFill>
                  <a:schemeClr val="bg1">
                    <a:lumMod val="50000"/>
                  </a:schemeClr>
                </a:solidFill>
                <a:latin typeface="Arial Narrow" panose="020B0606020202030204" pitchFamily="34" charset="0"/>
              </a:rPr>
              <a:t>. Longmans</a:t>
            </a:r>
            <a:r>
              <a:rPr lang="en-ZA" sz="3300" dirty="0">
                <a:solidFill>
                  <a:schemeClr val="bg1">
                    <a:lumMod val="50000"/>
                  </a:schemeClr>
                </a:solidFill>
                <a:latin typeface="Arial Narrow" panose="020B0606020202030204" pitchFamily="34" charset="0"/>
              </a:rPr>
              <a:t>, Green, and Co. </a:t>
            </a:r>
            <a:r>
              <a:rPr lang="en-ZA" sz="3300" dirty="0" smtClean="0">
                <a:solidFill>
                  <a:schemeClr val="bg1">
                    <a:lumMod val="50000"/>
                  </a:schemeClr>
                </a:solidFill>
                <a:latin typeface="Arial Narrow" panose="020B0606020202030204" pitchFamily="34" charset="0"/>
              </a:rPr>
              <a:t>1897, p201.</a:t>
            </a:r>
            <a:endParaRPr lang="en-ZA" sz="3300" dirty="0">
              <a:solidFill>
                <a:schemeClr val="bg1">
                  <a:lumMod val="50000"/>
                </a:schemeClr>
              </a:solidFill>
              <a:latin typeface="Arial Narrow" panose="020B0606020202030204" pitchFamily="34" charset="0"/>
            </a:endParaRPr>
          </a:p>
          <a:p>
            <a:pPr marL="0" indent="0">
              <a:buNone/>
            </a:pPr>
            <a:r>
              <a:rPr lang="en-ZA" b="1" dirty="0"/>
              <a:t> </a:t>
            </a:r>
            <a:endParaRPr lang="en-ZA" dirty="0"/>
          </a:p>
        </p:txBody>
      </p:sp>
      <p:sp>
        <p:nvSpPr>
          <p:cNvPr id="5"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6"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original intention</a:t>
            </a:r>
            <a:endParaRPr lang="en-ZA" dirty="0">
              <a:solidFill>
                <a:schemeClr val="bg1">
                  <a:lumMod val="50000"/>
                </a:schemeClr>
              </a:solidFill>
            </a:endParaRPr>
          </a:p>
        </p:txBody>
      </p:sp>
    </p:spTree>
    <p:extLst>
      <p:ext uri="{BB962C8B-B14F-4D97-AF65-F5344CB8AC3E}">
        <p14:creationId xmlns:p14="http://schemas.microsoft.com/office/powerpoint/2010/main" val="665098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229600" cy="5328592"/>
          </a:xfrm>
        </p:spPr>
        <p:txBody>
          <a:bodyPr>
            <a:normAutofit fontScale="25000" lnSpcReduction="20000"/>
          </a:bodyPr>
          <a:lstStyle/>
          <a:p>
            <a:pPr marL="0" indent="0">
              <a:buNone/>
            </a:pPr>
            <a:r>
              <a:rPr lang="en-ZA" b="1" dirty="0"/>
              <a:t> </a:t>
            </a:r>
            <a:endParaRPr lang="en-ZA" dirty="0"/>
          </a:p>
          <a:p>
            <a:r>
              <a:rPr lang="en-GB" sz="8800" dirty="0">
                <a:latin typeface="Courier New" panose="02070309020205020404" pitchFamily="49" charset="0"/>
                <a:cs typeface="Courier New" panose="02070309020205020404" pitchFamily="49" charset="0"/>
              </a:rPr>
              <a:t>“the limited scope of the copyright holder’s statutory monopoly, like the limited copyright duration required by the Constitution, reflects a balance of competing claims upon the public interest: </a:t>
            </a:r>
            <a:r>
              <a:rPr lang="en-GB" sz="8800" b="1" dirty="0">
                <a:latin typeface="Courier New" panose="02070309020205020404" pitchFamily="49" charset="0"/>
                <a:cs typeface="Courier New" panose="02070309020205020404" pitchFamily="49" charset="0"/>
              </a:rPr>
              <a:t>Creative work is to be encouraged and rewarded, but private motivation must ultimately serve the cause of promoting broad public availability </a:t>
            </a:r>
            <a:r>
              <a:rPr lang="en-GB" sz="8800" dirty="0">
                <a:latin typeface="Courier New" panose="02070309020205020404" pitchFamily="49" charset="0"/>
                <a:cs typeface="Courier New" panose="02070309020205020404" pitchFamily="49" charset="0"/>
              </a:rPr>
              <a:t>of literature, music, and the other arts. The immediate effect of our copyright law is to secure a fair return for an “author’s” creative labour. But </a:t>
            </a:r>
            <a:r>
              <a:rPr lang="en-GB" sz="8800" b="1" dirty="0">
                <a:solidFill>
                  <a:srgbClr val="FF0000"/>
                </a:solidFill>
                <a:latin typeface="Courier New" panose="02070309020205020404" pitchFamily="49" charset="0"/>
                <a:cs typeface="Courier New" panose="02070309020205020404" pitchFamily="49" charset="0"/>
              </a:rPr>
              <a:t>the ultimate aim is</a:t>
            </a:r>
            <a:r>
              <a:rPr lang="en-GB" sz="8800" dirty="0">
                <a:latin typeface="Courier New" panose="02070309020205020404" pitchFamily="49" charset="0"/>
                <a:cs typeface="Courier New" panose="02070309020205020404" pitchFamily="49" charset="0"/>
              </a:rPr>
              <a:t>, by this incentive, to stimulate artistic creativity for the </a:t>
            </a:r>
            <a:r>
              <a:rPr lang="en-GB" sz="8800" b="1" dirty="0">
                <a:solidFill>
                  <a:srgbClr val="FF0000"/>
                </a:solidFill>
                <a:latin typeface="Courier New" panose="02070309020205020404" pitchFamily="49" charset="0"/>
                <a:cs typeface="Courier New" panose="02070309020205020404" pitchFamily="49" charset="0"/>
              </a:rPr>
              <a:t>general public good</a:t>
            </a:r>
            <a:r>
              <a:rPr lang="en-GB" sz="8800" b="1" dirty="0">
                <a:latin typeface="Courier New" panose="02070309020205020404" pitchFamily="49" charset="0"/>
                <a:cs typeface="Courier New" panose="02070309020205020404" pitchFamily="49" charset="0"/>
              </a:rPr>
              <a:t>. </a:t>
            </a:r>
            <a:r>
              <a:rPr lang="en-GB" sz="8800" dirty="0">
                <a:latin typeface="Courier New" panose="02070309020205020404" pitchFamily="49" charset="0"/>
                <a:cs typeface="Courier New" panose="02070309020205020404" pitchFamily="49" charset="0"/>
              </a:rPr>
              <a:t>‘</a:t>
            </a:r>
            <a:r>
              <a:rPr lang="en-GB" sz="8800" b="1" dirty="0">
                <a:latin typeface="Courier New" panose="02070309020205020404" pitchFamily="49" charset="0"/>
                <a:cs typeface="Courier New" panose="02070309020205020404" pitchFamily="49" charset="0"/>
              </a:rPr>
              <a:t>The sole interest of the United States and the primary object in conferring the monopoly</a:t>
            </a:r>
            <a:r>
              <a:rPr lang="en-GB" sz="8800" dirty="0">
                <a:latin typeface="Courier New" panose="02070309020205020404" pitchFamily="49" charset="0"/>
                <a:cs typeface="Courier New" panose="02070309020205020404" pitchFamily="49" charset="0"/>
              </a:rPr>
              <a:t>,’ this Court has said, ‘</a:t>
            </a:r>
            <a:r>
              <a:rPr lang="en-GB" sz="8800" b="1" dirty="0">
                <a:latin typeface="Courier New" panose="02070309020205020404" pitchFamily="49" charset="0"/>
                <a:cs typeface="Courier New" panose="02070309020205020404" pitchFamily="49" charset="0"/>
              </a:rPr>
              <a:t>lie in the general benefits derived by the public from the labours of authors</a:t>
            </a:r>
            <a:r>
              <a:rPr lang="en-GB" sz="8800" dirty="0">
                <a:latin typeface="Courier New" panose="02070309020205020404" pitchFamily="49" charset="0"/>
                <a:cs typeface="Courier New" panose="02070309020205020404" pitchFamily="49" charset="0"/>
              </a:rPr>
              <a:t>.’” </a:t>
            </a:r>
          </a:p>
          <a:p>
            <a:pPr lvl="1"/>
            <a:r>
              <a:rPr lang="en-GB" sz="7200" i="1" dirty="0" smtClean="0">
                <a:solidFill>
                  <a:schemeClr val="bg1">
                    <a:lumMod val="50000"/>
                  </a:schemeClr>
                </a:solidFill>
                <a:latin typeface="Arial Narrow" panose="020B0606020202030204" pitchFamily="34" charset="0"/>
              </a:rPr>
              <a:t>Fox </a:t>
            </a:r>
            <a:r>
              <a:rPr lang="en-GB" sz="7200" i="1" dirty="0">
                <a:solidFill>
                  <a:schemeClr val="bg1">
                    <a:lumMod val="50000"/>
                  </a:schemeClr>
                </a:solidFill>
                <a:latin typeface="Arial Narrow" panose="020B0606020202030204" pitchFamily="34" charset="0"/>
              </a:rPr>
              <a:t>Film Corp. v. Doral</a:t>
            </a:r>
            <a:r>
              <a:rPr lang="en-GB" sz="7200" dirty="0">
                <a:solidFill>
                  <a:schemeClr val="bg1">
                    <a:lumMod val="50000"/>
                  </a:schemeClr>
                </a:solidFill>
                <a:latin typeface="Arial Narrow" panose="020B0606020202030204" pitchFamily="34" charset="0"/>
              </a:rPr>
              <a:t>, 286 U.S. 123, 127 (</a:t>
            </a:r>
            <a:r>
              <a:rPr lang="en-GB" sz="7200" dirty="0">
                <a:solidFill>
                  <a:schemeClr val="tx1"/>
                </a:solidFill>
                <a:latin typeface="Arial Narrow" panose="020B0606020202030204" pitchFamily="34" charset="0"/>
              </a:rPr>
              <a:t>1932</a:t>
            </a:r>
            <a:r>
              <a:rPr lang="en-GB" sz="7200" dirty="0" smtClean="0">
                <a:solidFill>
                  <a:schemeClr val="bg1">
                    <a:lumMod val="50000"/>
                  </a:schemeClr>
                </a:solidFill>
                <a:latin typeface="Arial Narrow" panose="020B0606020202030204" pitchFamily="34" charset="0"/>
              </a:rPr>
              <a:t>)</a:t>
            </a:r>
            <a:endParaRPr lang="en-ZA" sz="7200" dirty="0"/>
          </a:p>
        </p:txBody>
      </p:sp>
      <p:sp>
        <p:nvSpPr>
          <p:cNvPr id="5" name="Text Placeholder 2"/>
          <p:cNvSpPr txBox="1">
            <a:spLocks/>
          </p:cNvSpPr>
          <p:nvPr/>
        </p:nvSpPr>
        <p:spPr bwMode="auto">
          <a:xfrm>
            <a:off x="15212" y="116632"/>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original intention</a:t>
            </a:r>
            <a:endParaRPr lang="en-ZA" dirty="0">
              <a:solidFill>
                <a:schemeClr val="bg1">
                  <a:lumMod val="50000"/>
                </a:schemeClr>
              </a:solidFill>
            </a:endParaRPr>
          </a:p>
        </p:txBody>
      </p:sp>
    </p:spTree>
    <p:extLst>
      <p:ext uri="{BB962C8B-B14F-4D97-AF65-F5344CB8AC3E}">
        <p14:creationId xmlns:p14="http://schemas.microsoft.com/office/powerpoint/2010/main" val="3460366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44824"/>
            <a:ext cx="8229600" cy="5328592"/>
          </a:xfrm>
        </p:spPr>
        <p:txBody>
          <a:bodyPr>
            <a:normAutofit fontScale="70000" lnSpcReduction="20000"/>
          </a:bodyPr>
          <a:lstStyle/>
          <a:p>
            <a:pPr marL="0" indent="0">
              <a:buNone/>
            </a:pPr>
            <a:endParaRPr lang="en-ZA" dirty="0"/>
          </a:p>
          <a:p>
            <a:r>
              <a:rPr lang="en-ZA" sz="3800" dirty="0">
                <a:latin typeface="Courier New" panose="02070309020205020404" pitchFamily="49" charset="0"/>
                <a:cs typeface="Courier New" panose="02070309020205020404" pitchFamily="49" charset="0"/>
              </a:rPr>
              <a:t>“science and learning are in their nature </a:t>
            </a:r>
            <a:r>
              <a:rPr lang="en-ZA" sz="3800" dirty="0" err="1">
                <a:latin typeface="Courier New" panose="02070309020205020404" pitchFamily="49" charset="0"/>
                <a:cs typeface="Courier New" panose="02070309020205020404" pitchFamily="49" charset="0"/>
              </a:rPr>
              <a:t>publici</a:t>
            </a:r>
            <a:r>
              <a:rPr lang="en-ZA" sz="3800" dirty="0">
                <a:latin typeface="Courier New" panose="02070309020205020404" pitchFamily="49" charset="0"/>
                <a:cs typeface="Courier New" panose="02070309020205020404" pitchFamily="49" charset="0"/>
              </a:rPr>
              <a:t> juris, </a:t>
            </a:r>
            <a:r>
              <a:rPr lang="en-ZA" sz="3800" b="1" dirty="0">
                <a:latin typeface="Courier New" panose="02070309020205020404" pitchFamily="49" charset="0"/>
                <a:cs typeface="Courier New" panose="02070309020205020404" pitchFamily="49" charset="0"/>
              </a:rPr>
              <a:t>and they ought to be as free and general as air or water</a:t>
            </a:r>
            <a:r>
              <a:rPr lang="en-ZA" sz="3800" b="1" dirty="0" smtClean="0">
                <a:latin typeface="Courier New" panose="02070309020205020404" pitchFamily="49" charset="0"/>
                <a:cs typeface="Courier New" panose="02070309020205020404" pitchFamily="49" charset="0"/>
              </a:rPr>
              <a:t>.”</a:t>
            </a:r>
          </a:p>
          <a:p>
            <a:pPr lvl="1" algn="r"/>
            <a:r>
              <a:rPr lang="en-ZA" i="1" dirty="0" smtClean="0">
                <a:solidFill>
                  <a:schemeClr val="bg1">
                    <a:lumMod val="50000"/>
                  </a:schemeClr>
                </a:solidFill>
                <a:latin typeface="Arial Narrow" panose="020B0606020202030204" pitchFamily="34" charset="0"/>
              </a:rPr>
              <a:t>Donaldson </a:t>
            </a:r>
            <a:r>
              <a:rPr lang="en-ZA" i="1" dirty="0">
                <a:solidFill>
                  <a:schemeClr val="bg1">
                    <a:lumMod val="50000"/>
                  </a:schemeClr>
                </a:solidFill>
                <a:latin typeface="Arial Narrow" panose="020B0606020202030204" pitchFamily="34" charset="0"/>
              </a:rPr>
              <a:t>v. Beckett</a:t>
            </a:r>
            <a:r>
              <a:rPr lang="en-ZA" dirty="0">
                <a:solidFill>
                  <a:schemeClr val="bg1">
                    <a:lumMod val="50000"/>
                  </a:schemeClr>
                </a:solidFill>
                <a:latin typeface="Arial Narrow" panose="020B0606020202030204" pitchFamily="34" charset="0"/>
              </a:rPr>
              <a:t>, 2 Brown's Parl. Cases 129, 1 Eng. Rep. 837; 4 Burr. 2408, 98 Eng. Rep. 257 (</a:t>
            </a:r>
            <a:r>
              <a:rPr lang="en-ZA" b="1" dirty="0">
                <a:solidFill>
                  <a:schemeClr val="bg1">
                    <a:lumMod val="50000"/>
                  </a:schemeClr>
                </a:solidFill>
                <a:latin typeface="Arial Narrow" panose="020B0606020202030204" pitchFamily="34" charset="0"/>
              </a:rPr>
              <a:t>1774) </a:t>
            </a:r>
            <a:r>
              <a:rPr lang="en-ZA" dirty="0">
                <a:solidFill>
                  <a:schemeClr val="bg1">
                    <a:lumMod val="50000"/>
                  </a:schemeClr>
                </a:solidFill>
                <a:latin typeface="Arial Narrow" panose="020B0606020202030204" pitchFamily="34" charset="0"/>
              </a:rPr>
              <a:t>(Lord </a:t>
            </a:r>
            <a:r>
              <a:rPr lang="en-ZA" dirty="0" err="1">
                <a:solidFill>
                  <a:schemeClr val="bg1">
                    <a:lumMod val="50000"/>
                  </a:schemeClr>
                </a:solidFill>
                <a:latin typeface="Arial Narrow" panose="020B0606020202030204" pitchFamily="34" charset="0"/>
              </a:rPr>
              <a:t>Cadmen</a:t>
            </a:r>
            <a:r>
              <a:rPr lang="en-ZA" dirty="0" smtClean="0">
                <a:solidFill>
                  <a:schemeClr val="bg1">
                    <a:lumMod val="50000"/>
                  </a:schemeClr>
                </a:solidFill>
                <a:latin typeface="Arial Narrow" panose="020B0606020202030204" pitchFamily="34" charset="0"/>
              </a:rPr>
              <a:t>)</a:t>
            </a:r>
          </a:p>
          <a:p>
            <a:pPr lvl="1"/>
            <a:endParaRPr lang="en-ZA" dirty="0" smtClean="0">
              <a:solidFill>
                <a:schemeClr val="bg1">
                  <a:lumMod val="50000"/>
                </a:schemeClr>
              </a:solidFill>
              <a:latin typeface="Arial Narrow" panose="020B0606020202030204" pitchFamily="34" charset="0"/>
            </a:endParaRPr>
          </a:p>
          <a:p>
            <a:r>
              <a:rPr lang="en-ZA" sz="3400" dirty="0">
                <a:latin typeface="Courier New" panose="02070309020205020404" pitchFamily="49" charset="0"/>
                <a:cs typeface="Courier New" panose="02070309020205020404" pitchFamily="49" charset="0"/>
              </a:rPr>
              <a:t>"[i]n a word, I have no difficulty to maintain that a perpetual monopoly of books would prove more destructive to learning, and even to authors, than a second irruption of Goths and Vandals." </a:t>
            </a:r>
          </a:p>
          <a:p>
            <a:pPr marL="0" indent="0" algn="r">
              <a:buNone/>
            </a:pPr>
            <a:r>
              <a:rPr lang="en-ZA" dirty="0">
                <a:solidFill>
                  <a:schemeClr val="bg1">
                    <a:lumMod val="50000"/>
                  </a:schemeClr>
                </a:solidFill>
              </a:rPr>
              <a:t>	</a:t>
            </a:r>
            <a:r>
              <a:rPr lang="en-ZA" i="1" dirty="0">
                <a:solidFill>
                  <a:schemeClr val="bg1">
                    <a:lumMod val="50000"/>
                  </a:schemeClr>
                </a:solidFill>
                <a:latin typeface="Arial Narrow" panose="020B0606020202030204" pitchFamily="34" charset="0"/>
              </a:rPr>
              <a:t>Hinton v Donaldson</a:t>
            </a:r>
            <a:r>
              <a:rPr lang="en-ZA" dirty="0">
                <a:solidFill>
                  <a:schemeClr val="bg1">
                    <a:lumMod val="50000"/>
                  </a:schemeClr>
                </a:solidFill>
                <a:latin typeface="Arial Narrow" panose="020B0606020202030204" pitchFamily="34" charset="0"/>
              </a:rPr>
              <a:t>, </a:t>
            </a:r>
            <a:r>
              <a:rPr lang="en-ZA" dirty="0" err="1">
                <a:solidFill>
                  <a:schemeClr val="bg1">
                    <a:lumMod val="50000"/>
                  </a:schemeClr>
                </a:solidFill>
                <a:latin typeface="Arial Narrow" panose="020B0606020202030204" pitchFamily="34" charset="0"/>
              </a:rPr>
              <a:t>Mor</a:t>
            </a:r>
            <a:r>
              <a:rPr lang="en-ZA" dirty="0">
                <a:solidFill>
                  <a:schemeClr val="bg1">
                    <a:lumMod val="50000"/>
                  </a:schemeClr>
                </a:solidFill>
                <a:latin typeface="Arial Narrow" panose="020B0606020202030204" pitchFamily="34" charset="0"/>
              </a:rPr>
              <a:t> 8307 (</a:t>
            </a:r>
            <a:r>
              <a:rPr lang="en-ZA" b="1" dirty="0">
                <a:solidFill>
                  <a:schemeClr val="bg1">
                    <a:lumMod val="50000"/>
                  </a:schemeClr>
                </a:solidFill>
                <a:latin typeface="Arial Narrow" panose="020B0606020202030204" pitchFamily="34" charset="0"/>
              </a:rPr>
              <a:t>1773</a:t>
            </a:r>
            <a:r>
              <a:rPr lang="en-ZA" dirty="0">
                <a:solidFill>
                  <a:schemeClr val="bg1">
                    <a:lumMod val="50000"/>
                  </a:schemeClr>
                </a:solidFill>
                <a:latin typeface="Arial Narrow" panose="020B0606020202030204" pitchFamily="34" charset="0"/>
              </a:rPr>
              <a:t>) (Lord Kames)</a:t>
            </a:r>
          </a:p>
          <a:p>
            <a:pPr lvl="1"/>
            <a:endParaRPr lang="en-ZA" dirty="0">
              <a:solidFill>
                <a:schemeClr val="bg1">
                  <a:lumMod val="50000"/>
                </a:schemeClr>
              </a:solidFill>
              <a:latin typeface="Arial Narrow" panose="020B0606020202030204" pitchFamily="34" charset="0"/>
            </a:endParaRPr>
          </a:p>
          <a:p>
            <a:pPr marL="0" indent="0">
              <a:buNone/>
            </a:pPr>
            <a:r>
              <a:rPr lang="en-GB" dirty="0"/>
              <a:t> </a:t>
            </a:r>
            <a:endParaRPr lang="en-ZA" dirty="0"/>
          </a:p>
          <a:p>
            <a:endParaRPr lang="en-ZA" dirty="0"/>
          </a:p>
        </p:txBody>
      </p:sp>
      <p:sp>
        <p:nvSpPr>
          <p:cNvPr id="4"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premise that knowledge should be free</a:t>
            </a:r>
            <a:br>
              <a:rPr lang="en-ZA" dirty="0" smtClean="0">
                <a:solidFill>
                  <a:schemeClr val="bg1">
                    <a:lumMod val="50000"/>
                  </a:schemeClr>
                </a:solidFill>
              </a:rPr>
            </a:br>
            <a:endParaRPr lang="en-ZA" dirty="0">
              <a:solidFill>
                <a:schemeClr val="bg1">
                  <a:lumMod val="50000"/>
                </a:schemeClr>
              </a:solidFill>
            </a:endParaRPr>
          </a:p>
        </p:txBody>
      </p:sp>
      <p:sp>
        <p:nvSpPr>
          <p:cNvPr id="5" name="Title 1"/>
          <p:cNvSpPr txBox="1">
            <a:spLocks/>
          </p:cNvSpPr>
          <p:nvPr/>
        </p:nvSpPr>
        <p:spPr>
          <a:xfrm>
            <a:off x="457200" y="118354"/>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Tree>
    <p:extLst>
      <p:ext uri="{BB962C8B-B14F-4D97-AF65-F5344CB8AC3E}">
        <p14:creationId xmlns:p14="http://schemas.microsoft.com/office/powerpoint/2010/main" val="3265117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028384" y="6021288"/>
            <a:ext cx="1008112"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229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55576" y="-16711"/>
            <a:ext cx="7920880" cy="68818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2"/>
          <p:cNvSpPr txBox="1">
            <a:spLocks/>
          </p:cNvSpPr>
          <p:nvPr/>
        </p:nvSpPr>
        <p:spPr bwMode="auto">
          <a:xfrm>
            <a:off x="5076056" y="218051"/>
            <a:ext cx="3789039" cy="1626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ZA" dirty="0" smtClean="0">
                <a:solidFill>
                  <a:schemeClr val="bg1">
                    <a:lumMod val="50000"/>
                  </a:schemeClr>
                </a:solidFill>
              </a:rPr>
              <a:t>Premise that knowledge is an accretion</a:t>
            </a:r>
            <a:endParaRPr lang="en-ZA" dirty="0">
              <a:solidFill>
                <a:schemeClr val="bg1">
                  <a:lumMod val="50000"/>
                </a:schemeClr>
              </a:solidFill>
            </a:endParaRPr>
          </a:p>
        </p:txBody>
      </p:sp>
    </p:spTree>
    <p:extLst>
      <p:ext uri="{BB962C8B-B14F-4D97-AF65-F5344CB8AC3E}">
        <p14:creationId xmlns:p14="http://schemas.microsoft.com/office/powerpoint/2010/main" val="2483699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39104" y="1868945"/>
            <a:ext cx="4464496" cy="4524315"/>
          </a:xfrm>
          <a:prstGeom prst="rect">
            <a:avLst/>
          </a:prstGeom>
        </p:spPr>
        <p:txBody>
          <a:bodyPr wrap="square">
            <a:spAutoFit/>
          </a:bodyPr>
          <a:lstStyle/>
          <a:p>
            <a:r>
              <a:rPr lang="en-ZA" sz="2400" dirty="0" smtClean="0">
                <a:solidFill>
                  <a:srgbClr val="737373"/>
                </a:solidFill>
                <a:latin typeface="Book Antiqua" panose="02040602050305030304" pitchFamily="18" charset="0"/>
              </a:rPr>
              <a:t>“What am I then? Everything that I have seen, heard, and observed I have collected and exploited. My works have been nourished by countless different individuals, by innocent and wise ones, people of intelligence and dunces... I have often reaped what others have sowed. My work is the work of a collective being that bears the name of Goethe.”</a:t>
            </a:r>
            <a:endParaRPr lang="en-ZA" sz="2400" dirty="0">
              <a:solidFill>
                <a:srgbClr val="737373"/>
              </a:solidFill>
              <a:latin typeface="Book Antiqua" panose="02040602050305030304" pitchFamily="18" charset="0"/>
            </a:endParaRPr>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380676"/>
            <a:ext cx="1800200" cy="2367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ular Callout 4"/>
          <p:cNvSpPr/>
          <p:nvPr/>
        </p:nvSpPr>
        <p:spPr>
          <a:xfrm>
            <a:off x="2555776" y="1716070"/>
            <a:ext cx="4841371" cy="4737266"/>
          </a:xfrm>
          <a:prstGeom prst="wedgeRoundRectCallout">
            <a:avLst>
              <a:gd name="adj1" fmla="val -69864"/>
              <a:gd name="adj2" fmla="val 21271"/>
              <a:gd name="adj3" fmla="val 16667"/>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TextBox 5"/>
          <p:cNvSpPr txBox="1"/>
          <p:nvPr/>
        </p:nvSpPr>
        <p:spPr>
          <a:xfrm>
            <a:off x="2019726" y="6410620"/>
            <a:ext cx="3128338" cy="369332"/>
          </a:xfrm>
          <a:prstGeom prst="rect">
            <a:avLst/>
          </a:prstGeom>
          <a:noFill/>
        </p:spPr>
        <p:txBody>
          <a:bodyPr wrap="square" rtlCol="0">
            <a:spAutoFit/>
          </a:bodyPr>
          <a:lstStyle/>
          <a:p>
            <a:r>
              <a:rPr lang="en-ZA" dirty="0" smtClean="0">
                <a:solidFill>
                  <a:srgbClr val="7EAA56"/>
                </a:solidFill>
                <a:latin typeface="Century Gothic" panose="020B0502020202020204" pitchFamily="34" charset="0"/>
              </a:rPr>
              <a:t>Goethe 1749 - 1832</a:t>
            </a:r>
            <a:endParaRPr lang="en-ZA" dirty="0">
              <a:solidFill>
                <a:srgbClr val="7EAA56"/>
              </a:solidFill>
              <a:latin typeface="Century Gothic" panose="020B0502020202020204" pitchFamily="34" charset="0"/>
            </a:endParaRPr>
          </a:p>
        </p:txBody>
      </p:sp>
      <p:sp>
        <p:nvSpPr>
          <p:cNvPr id="7" name="Text Placeholder 2"/>
          <p:cNvSpPr txBox="1">
            <a:spLocks/>
          </p:cNvSpPr>
          <p:nvPr/>
        </p:nvSpPr>
        <p:spPr bwMode="auto">
          <a:xfrm>
            <a:off x="9127" y="620688"/>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Knowledge is an accretion enabled by openness</a:t>
            </a:r>
            <a:endParaRPr lang="en-ZA" dirty="0">
              <a:solidFill>
                <a:schemeClr val="bg1">
                  <a:lumMod val="50000"/>
                </a:schemeClr>
              </a:solidFill>
            </a:endParaRPr>
          </a:p>
        </p:txBody>
      </p:sp>
    </p:spTree>
    <p:extLst>
      <p:ext uri="{BB962C8B-B14F-4D97-AF65-F5344CB8AC3E}">
        <p14:creationId xmlns:p14="http://schemas.microsoft.com/office/powerpoint/2010/main" val="385197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7850"/>
            <a:ext cx="8229600" cy="5229200"/>
          </a:xfrm>
        </p:spPr>
        <p:txBody>
          <a:bodyPr>
            <a:normAutofit fontScale="70000" lnSpcReduction="20000"/>
          </a:bodyPr>
          <a:lstStyle/>
          <a:p>
            <a:pPr marL="0" indent="0">
              <a:buNone/>
            </a:pPr>
            <a:r>
              <a:rPr lang="en-ZA" b="1" dirty="0"/>
              <a:t> </a:t>
            </a:r>
            <a:endParaRPr lang="en-ZA" dirty="0"/>
          </a:p>
          <a:p>
            <a:r>
              <a:rPr lang="en-ZA" sz="3500" b="1" dirty="0">
                <a:latin typeface="Courier New" panose="02070309020205020404" pitchFamily="49" charset="0"/>
                <a:cs typeface="Courier New" panose="02070309020205020404" pitchFamily="49" charset="0"/>
              </a:rPr>
              <a:t>“the public domain is not an unintended by product, or ‘graveyard’ of copyrighted works but </a:t>
            </a:r>
            <a:r>
              <a:rPr lang="en-ZA" sz="3500" b="1" dirty="0">
                <a:solidFill>
                  <a:srgbClr val="FF0000"/>
                </a:solidFill>
                <a:latin typeface="Courier New" panose="02070309020205020404" pitchFamily="49" charset="0"/>
                <a:cs typeface="Courier New" panose="02070309020205020404" pitchFamily="49" charset="0"/>
              </a:rPr>
              <a:t>its very goal</a:t>
            </a:r>
            <a:r>
              <a:rPr lang="en-ZA" sz="3500" b="1" dirty="0">
                <a:latin typeface="Courier New" panose="02070309020205020404" pitchFamily="49" charset="0"/>
                <a:cs typeface="Courier New" panose="02070309020205020404" pitchFamily="49" charset="0"/>
              </a:rPr>
              <a:t>.”</a:t>
            </a:r>
          </a:p>
          <a:p>
            <a:pPr lvl="1"/>
            <a:r>
              <a:rPr lang="en-ZA" sz="2200" dirty="0" smtClean="0">
                <a:latin typeface="Arial Narrow"/>
                <a:cs typeface="Arial Narrow"/>
              </a:rPr>
              <a:t>Birnhack M (2006) More </a:t>
            </a:r>
            <a:r>
              <a:rPr lang="en-ZA" sz="2200" dirty="0">
                <a:latin typeface="Arial Narrow"/>
                <a:cs typeface="Arial Narrow"/>
              </a:rPr>
              <a:t>or </a:t>
            </a:r>
            <a:r>
              <a:rPr lang="en-ZA" sz="2200" dirty="0" smtClean="0">
                <a:latin typeface="Arial Narrow"/>
                <a:cs typeface="Arial Narrow"/>
              </a:rPr>
              <a:t>better</a:t>
            </a:r>
            <a:r>
              <a:rPr lang="en-ZA" sz="2200" dirty="0">
                <a:latin typeface="Arial Narrow"/>
                <a:cs typeface="Arial Narrow"/>
              </a:rPr>
              <a:t>? Shaping the </a:t>
            </a:r>
            <a:r>
              <a:rPr lang="en-ZA" sz="2200" dirty="0" smtClean="0">
                <a:latin typeface="Arial Narrow"/>
                <a:cs typeface="Arial Narrow"/>
              </a:rPr>
              <a:t>public domain</a:t>
            </a:r>
            <a:r>
              <a:rPr lang="en-ZA" sz="2200" dirty="0">
                <a:latin typeface="Arial Narrow"/>
                <a:cs typeface="Arial Narrow"/>
              </a:rPr>
              <a:t>.</a:t>
            </a:r>
            <a:r>
              <a:rPr lang="en-ZA" sz="2200" dirty="0" smtClean="0">
                <a:latin typeface="Arial Narrow"/>
                <a:cs typeface="Arial Narrow"/>
              </a:rPr>
              <a:t> </a:t>
            </a:r>
            <a:r>
              <a:rPr lang="en-ZA" sz="2200" dirty="0">
                <a:latin typeface="Arial Narrow"/>
                <a:cs typeface="Arial Narrow"/>
              </a:rPr>
              <a:t>I</a:t>
            </a:r>
            <a:r>
              <a:rPr lang="en-ZA" sz="2200" dirty="0" smtClean="0">
                <a:latin typeface="Arial Narrow"/>
                <a:cs typeface="Arial Narrow"/>
              </a:rPr>
              <a:t>n </a:t>
            </a:r>
            <a:r>
              <a:rPr lang="en-ZA" sz="2200" i="1" dirty="0" smtClean="0">
                <a:latin typeface="Arial Narrow"/>
                <a:cs typeface="Arial Narrow"/>
              </a:rPr>
              <a:t>The future </a:t>
            </a:r>
            <a:r>
              <a:rPr lang="en-ZA" sz="2200" i="1" dirty="0">
                <a:latin typeface="Arial Narrow"/>
                <a:cs typeface="Arial Narrow"/>
              </a:rPr>
              <a:t>of the </a:t>
            </a:r>
            <a:r>
              <a:rPr lang="en-ZA" sz="2200" i="1" dirty="0" smtClean="0">
                <a:latin typeface="Arial Narrow"/>
                <a:cs typeface="Arial Narrow"/>
              </a:rPr>
              <a:t>public </a:t>
            </a:r>
            <a:r>
              <a:rPr lang="en-ZA" sz="2200" i="1" dirty="0">
                <a:latin typeface="Arial Narrow"/>
                <a:cs typeface="Arial Narrow"/>
              </a:rPr>
              <a:t>d</a:t>
            </a:r>
            <a:r>
              <a:rPr lang="en-ZA" sz="2200" i="1" dirty="0" smtClean="0">
                <a:latin typeface="Arial Narrow"/>
                <a:cs typeface="Arial Narrow"/>
              </a:rPr>
              <a:t>omain</a:t>
            </a:r>
            <a:r>
              <a:rPr lang="en-ZA" sz="2200" i="1" dirty="0">
                <a:latin typeface="Arial Narrow"/>
                <a:cs typeface="Arial Narrow"/>
              </a:rPr>
              <a:t>: </a:t>
            </a:r>
            <a:r>
              <a:rPr lang="en-ZA" sz="2200" i="1" dirty="0" smtClean="0">
                <a:latin typeface="Arial Narrow"/>
                <a:cs typeface="Arial Narrow"/>
              </a:rPr>
              <a:t>identifying </a:t>
            </a:r>
            <a:r>
              <a:rPr lang="en-ZA" sz="2200" i="1" dirty="0">
                <a:latin typeface="Arial Narrow"/>
                <a:cs typeface="Arial Narrow"/>
              </a:rPr>
              <a:t>the </a:t>
            </a:r>
            <a:r>
              <a:rPr lang="en-ZA" sz="2200" i="1" dirty="0" smtClean="0">
                <a:latin typeface="Arial Narrow"/>
                <a:cs typeface="Arial Narrow"/>
              </a:rPr>
              <a:t>commons </a:t>
            </a:r>
            <a:r>
              <a:rPr lang="en-ZA" sz="2200" i="1" dirty="0">
                <a:latin typeface="Arial Narrow"/>
                <a:cs typeface="Arial Narrow"/>
              </a:rPr>
              <a:t>i</a:t>
            </a:r>
            <a:r>
              <a:rPr lang="en-ZA" sz="2200" i="1" dirty="0" smtClean="0">
                <a:latin typeface="Arial Narrow"/>
                <a:cs typeface="Arial Narrow"/>
              </a:rPr>
              <a:t>n </a:t>
            </a:r>
            <a:r>
              <a:rPr lang="en-ZA" sz="2200" i="1" dirty="0">
                <a:latin typeface="Arial Narrow"/>
                <a:cs typeface="Arial Narrow"/>
              </a:rPr>
              <a:t>i</a:t>
            </a:r>
            <a:r>
              <a:rPr lang="en-ZA" sz="2200" i="1" dirty="0" smtClean="0">
                <a:latin typeface="Arial Narrow"/>
                <a:cs typeface="Arial Narrow"/>
              </a:rPr>
              <a:t>nformation </a:t>
            </a:r>
            <a:r>
              <a:rPr lang="en-ZA" sz="2200" i="1" dirty="0">
                <a:latin typeface="Arial Narrow"/>
                <a:cs typeface="Arial Narrow"/>
              </a:rPr>
              <a:t>l</a:t>
            </a:r>
            <a:r>
              <a:rPr lang="en-ZA" sz="2200" i="1" dirty="0" smtClean="0">
                <a:latin typeface="Arial Narrow"/>
                <a:cs typeface="Arial Narrow"/>
              </a:rPr>
              <a:t>aw</a:t>
            </a:r>
            <a:r>
              <a:rPr lang="en-ZA" sz="2200" dirty="0" smtClean="0">
                <a:latin typeface="Arial Narrow"/>
                <a:cs typeface="Arial Narrow"/>
              </a:rPr>
              <a:t> L </a:t>
            </a:r>
            <a:r>
              <a:rPr lang="en-ZA" sz="2200" dirty="0">
                <a:latin typeface="Arial Narrow"/>
                <a:cs typeface="Arial Narrow"/>
              </a:rPr>
              <a:t>Guibault </a:t>
            </a:r>
            <a:r>
              <a:rPr lang="en-ZA" sz="2200" dirty="0" smtClean="0">
                <a:latin typeface="Arial Narrow"/>
                <a:cs typeface="Arial Narrow"/>
              </a:rPr>
              <a:t>&amp; P Hugenholtz eds. </a:t>
            </a:r>
            <a:r>
              <a:rPr lang="en-ZA" sz="2200" dirty="0">
                <a:latin typeface="Arial Narrow"/>
                <a:cs typeface="Arial Narrow"/>
              </a:rPr>
              <a:t>Kluwer Law </a:t>
            </a:r>
            <a:r>
              <a:rPr lang="en-ZA" sz="2200" dirty="0" smtClean="0">
                <a:latin typeface="Arial Narrow"/>
                <a:cs typeface="Arial Narrow"/>
              </a:rPr>
              <a:t>International, p60.</a:t>
            </a:r>
          </a:p>
          <a:p>
            <a:endParaRPr lang="en-ZA" dirty="0"/>
          </a:p>
          <a:p>
            <a:r>
              <a:rPr lang="en-ZA" sz="3400" dirty="0" smtClean="0">
                <a:latin typeface="Courier New" panose="02070309020205020404" pitchFamily="49" charset="0"/>
                <a:cs typeface="Courier New" panose="02070309020205020404" pitchFamily="49" charset="0"/>
              </a:rPr>
              <a:t>“Initially</a:t>
            </a:r>
            <a:r>
              <a:rPr lang="en-ZA" sz="3400" dirty="0">
                <a:latin typeface="Courier New" panose="02070309020205020404" pitchFamily="49" charset="0"/>
                <a:cs typeface="Courier New" panose="02070309020205020404" pitchFamily="49" charset="0"/>
              </a:rPr>
              <a:t>, </a:t>
            </a:r>
            <a:r>
              <a:rPr lang="en-ZA" sz="3400" dirty="0">
                <a:solidFill>
                  <a:srgbClr val="FF0000"/>
                </a:solidFill>
                <a:latin typeface="Courier New" panose="02070309020205020404" pitchFamily="49" charset="0"/>
                <a:cs typeface="Courier New" panose="02070309020205020404" pitchFamily="49" charset="0"/>
              </a:rPr>
              <a:t>the practices of people operated on the presumption that everything was in the public domain, except where otherwise stated</a:t>
            </a:r>
            <a:r>
              <a:rPr lang="en-ZA" sz="3400" dirty="0">
                <a:latin typeface="Courier New" panose="02070309020205020404" pitchFamily="49" charset="0"/>
                <a:cs typeface="Courier New" panose="02070309020205020404" pitchFamily="49" charset="0"/>
              </a:rPr>
              <a:t>, and copyright did not play much of a role. The history of copyright has centred on a reversal of this presumption to the extent that everything is assumed to be protected unless specifically stated to be in the public </a:t>
            </a:r>
            <a:r>
              <a:rPr lang="en-ZA" sz="3400" dirty="0" smtClean="0">
                <a:latin typeface="Courier New" panose="02070309020205020404" pitchFamily="49" charset="0"/>
                <a:cs typeface="Courier New" panose="02070309020205020404" pitchFamily="49" charset="0"/>
              </a:rPr>
              <a:t>domain.”</a:t>
            </a:r>
            <a:endParaRPr lang="en-ZA" sz="3400" dirty="0">
              <a:latin typeface="Courier New" panose="02070309020205020404" pitchFamily="49" charset="0"/>
              <a:cs typeface="Courier New" panose="02070309020205020404" pitchFamily="49" charset="0"/>
            </a:endParaRPr>
          </a:p>
        </p:txBody>
      </p:sp>
      <p:sp>
        <p:nvSpPr>
          <p:cNvPr id="4" name="TextBox 3"/>
          <p:cNvSpPr txBox="1"/>
          <p:nvPr/>
        </p:nvSpPr>
        <p:spPr>
          <a:xfrm>
            <a:off x="5796136" y="6381328"/>
            <a:ext cx="2592288" cy="307777"/>
          </a:xfrm>
          <a:prstGeom prst="rect">
            <a:avLst/>
          </a:prstGeom>
          <a:noFill/>
        </p:spPr>
        <p:txBody>
          <a:bodyPr wrap="square" rtlCol="0">
            <a:spAutoFit/>
          </a:bodyPr>
          <a:lstStyle/>
          <a:p>
            <a:pPr algn="r"/>
            <a:r>
              <a:rPr lang="en-ZA" sz="1400" dirty="0" smtClean="0">
                <a:solidFill>
                  <a:schemeClr val="bg1">
                    <a:lumMod val="50000"/>
                  </a:schemeClr>
                </a:solidFill>
                <a:latin typeface="Arial Narrow" panose="020B0606020202030204" pitchFamily="34" charset="0"/>
              </a:rPr>
              <a:t>(Liang 2005)</a:t>
            </a:r>
            <a:endParaRPr lang="en-ZA" sz="1400" dirty="0">
              <a:solidFill>
                <a:schemeClr val="bg1">
                  <a:lumMod val="50000"/>
                </a:schemeClr>
              </a:solidFill>
              <a:latin typeface="Arial Narrow" panose="020B0606020202030204" pitchFamily="34" charset="0"/>
            </a:endParaRPr>
          </a:p>
        </p:txBody>
      </p:sp>
      <p:sp>
        <p:nvSpPr>
          <p:cNvPr id="5"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6"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public domain</a:t>
            </a:r>
            <a:endParaRPr lang="en-ZA" dirty="0">
              <a:solidFill>
                <a:schemeClr val="bg1">
                  <a:lumMod val="50000"/>
                </a:schemeClr>
              </a:solidFill>
            </a:endParaRPr>
          </a:p>
        </p:txBody>
      </p:sp>
    </p:spTree>
    <p:extLst>
      <p:ext uri="{BB962C8B-B14F-4D97-AF65-F5344CB8AC3E}">
        <p14:creationId xmlns:p14="http://schemas.microsoft.com/office/powerpoint/2010/main" val="3452282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16832"/>
            <a:ext cx="8435280" cy="4525963"/>
          </a:xfrm>
        </p:spPr>
        <p:txBody>
          <a:bodyPr/>
          <a:lstStyle/>
          <a:p>
            <a:r>
              <a:rPr lang="en-ZA" dirty="0" smtClean="0"/>
              <a:t>The Happy Birthday song</a:t>
            </a:r>
          </a:p>
          <a:p>
            <a:pPr lvl="1"/>
            <a:r>
              <a:rPr lang="en-ZA" sz="2300" dirty="0" smtClean="0"/>
              <a:t>Originally written by 2 sisters and published in their book </a:t>
            </a:r>
            <a:r>
              <a:rPr lang="en-ZA" sz="2300" i="1" dirty="0" smtClean="0"/>
              <a:t>Song Stories for the Kindergarten </a:t>
            </a:r>
            <a:r>
              <a:rPr lang="en-ZA" sz="2300" dirty="0" smtClean="0"/>
              <a:t>in 1893</a:t>
            </a:r>
          </a:p>
          <a:p>
            <a:pPr lvl="1"/>
            <a:r>
              <a:rPr lang="en-ZA" sz="2300" dirty="0" smtClean="0"/>
              <a:t>Warner has been earning $2million a year in royalties </a:t>
            </a:r>
          </a:p>
          <a:p>
            <a:pPr lvl="1"/>
            <a:r>
              <a:rPr lang="en-ZA" sz="2300" dirty="0" smtClean="0"/>
              <a:t>22 September 2015 Warner’s copyright claim was declared invalid, </a:t>
            </a:r>
            <a:br>
              <a:rPr lang="en-ZA" sz="2300" dirty="0" smtClean="0"/>
            </a:br>
            <a:r>
              <a:rPr lang="en-ZA" sz="2300" dirty="0" smtClean="0"/>
              <a:t>and the song is effectively now in the pubic domain</a:t>
            </a:r>
            <a:endParaRPr lang="en-ZA" sz="23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5085184"/>
            <a:ext cx="768667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rot="5400000">
            <a:off x="7663190" y="5406777"/>
            <a:ext cx="2592288" cy="369332"/>
          </a:xfrm>
          <a:prstGeom prst="rect">
            <a:avLst/>
          </a:prstGeom>
          <a:noFill/>
        </p:spPr>
        <p:txBody>
          <a:bodyPr wrap="square" rtlCol="0">
            <a:spAutoFit/>
          </a:bodyPr>
          <a:lstStyle/>
          <a:p>
            <a:pPr algn="r"/>
            <a:r>
              <a:rPr lang="en-US" dirty="0" smtClean="0">
                <a:solidFill>
                  <a:schemeClr val="bg1">
                    <a:lumMod val="50000"/>
                  </a:schemeClr>
                </a:solidFill>
                <a:latin typeface="Arial Narrow"/>
                <a:cs typeface="Arial Narrow"/>
              </a:rPr>
              <a:t>(Wikipedia)</a:t>
            </a:r>
            <a:endParaRPr lang="en-US" dirty="0">
              <a:solidFill>
                <a:schemeClr val="bg1">
                  <a:lumMod val="50000"/>
                </a:schemeClr>
              </a:solidFill>
              <a:latin typeface="Arial Narrow"/>
              <a:cs typeface="Arial Narrow"/>
            </a:endParaRPr>
          </a:p>
        </p:txBody>
      </p:sp>
      <p:sp>
        <p:nvSpPr>
          <p:cNvPr id="7"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8"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fight for the public domain is current</a:t>
            </a:r>
            <a:endParaRPr lang="en-ZA" dirty="0">
              <a:solidFill>
                <a:schemeClr val="bg1">
                  <a:lumMod val="50000"/>
                </a:schemeClr>
              </a:solidFill>
            </a:endParaRPr>
          </a:p>
        </p:txBody>
      </p:sp>
    </p:spTree>
    <p:extLst>
      <p:ext uri="{BB962C8B-B14F-4D97-AF65-F5344CB8AC3E}">
        <p14:creationId xmlns:p14="http://schemas.microsoft.com/office/powerpoint/2010/main" val="2109774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But</a:t>
            </a:r>
            <a:endParaRPr lang="en-ZA" dirty="0"/>
          </a:p>
        </p:txBody>
      </p:sp>
      <p:sp>
        <p:nvSpPr>
          <p:cNvPr id="3" name="Content Placeholder 2"/>
          <p:cNvSpPr>
            <a:spLocks noGrp="1"/>
          </p:cNvSpPr>
          <p:nvPr>
            <p:ph idx="1"/>
          </p:nvPr>
        </p:nvSpPr>
        <p:spPr/>
        <p:txBody>
          <a:bodyPr>
            <a:normAutofit/>
          </a:bodyPr>
          <a:lstStyle/>
          <a:p>
            <a:pPr marL="0" indent="0" algn="ctr">
              <a:buNone/>
            </a:pPr>
            <a:r>
              <a:rPr lang="en-ZA" dirty="0" smtClean="0">
                <a:cs typeface="Courier New" panose="02070309020205020404" pitchFamily="49" charset="0"/>
              </a:rPr>
              <a:t>The vice grip of commerce</a:t>
            </a:r>
          </a:p>
          <a:p>
            <a:endParaRPr lang="en-ZA" dirty="0">
              <a:latin typeface="Courier New" panose="02070309020205020404" pitchFamily="49" charset="0"/>
              <a:cs typeface="Courier New" panose="02070309020205020404" pitchFamily="49" charset="0"/>
            </a:endParaRPr>
          </a:p>
          <a:p>
            <a:pPr marL="0" indent="0" algn="ctr">
              <a:buNone/>
            </a:pPr>
            <a:r>
              <a:rPr lang="en-ZA" dirty="0" smtClean="0">
                <a:solidFill>
                  <a:srgbClr val="008000"/>
                </a:solidFill>
                <a:latin typeface="Courier New" panose="02070309020205020404" pitchFamily="49" charset="0"/>
                <a:cs typeface="Courier New" panose="02070309020205020404" pitchFamily="49" charset="0"/>
              </a:rPr>
              <a:t>“</a:t>
            </a:r>
            <a:r>
              <a:rPr lang="en-ZA" dirty="0">
                <a:solidFill>
                  <a:srgbClr val="008000"/>
                </a:solidFill>
                <a:latin typeface="Courier New" panose="02070309020205020404" pitchFamily="49" charset="0"/>
                <a:cs typeface="Courier New" panose="02070309020205020404" pitchFamily="49" charset="0"/>
              </a:rPr>
              <a:t>we are in the midst of </a:t>
            </a:r>
            <a:r>
              <a:rPr lang="en-ZA" dirty="0" smtClean="0">
                <a:solidFill>
                  <a:srgbClr val="008000"/>
                </a:solidFill>
                <a:latin typeface="Courier New" panose="02070309020205020404" pitchFamily="49" charset="0"/>
                <a:cs typeface="Courier New" panose="02070309020205020404" pitchFamily="49" charset="0"/>
              </a:rPr>
              <a:t/>
            </a:r>
            <a:br>
              <a:rPr lang="en-ZA" dirty="0" smtClean="0">
                <a:solidFill>
                  <a:srgbClr val="008000"/>
                </a:solidFill>
                <a:latin typeface="Courier New" panose="02070309020205020404" pitchFamily="49" charset="0"/>
                <a:cs typeface="Courier New" panose="02070309020205020404" pitchFamily="49" charset="0"/>
              </a:rPr>
            </a:br>
            <a:r>
              <a:rPr lang="en-ZA" dirty="0" smtClean="0">
                <a:solidFill>
                  <a:srgbClr val="008000"/>
                </a:solidFill>
                <a:latin typeface="Courier New" panose="02070309020205020404" pitchFamily="49" charset="0"/>
                <a:cs typeface="Courier New" panose="02070309020205020404" pitchFamily="49" charset="0"/>
              </a:rPr>
              <a:t>an </a:t>
            </a:r>
            <a:r>
              <a:rPr lang="en-ZA" dirty="0">
                <a:solidFill>
                  <a:srgbClr val="008000"/>
                </a:solidFill>
                <a:latin typeface="Courier New" panose="02070309020205020404" pitchFamily="49" charset="0"/>
                <a:cs typeface="Courier New" panose="02070309020205020404" pitchFamily="49" charset="0"/>
              </a:rPr>
              <a:t>enclosure movement in our information environment.” </a:t>
            </a:r>
            <a:endParaRPr lang="en-ZA" dirty="0" smtClean="0">
              <a:solidFill>
                <a:srgbClr val="008000"/>
              </a:solidFill>
              <a:latin typeface="Courier New" panose="02070309020205020404" pitchFamily="49" charset="0"/>
              <a:cs typeface="Courier New" panose="02070309020205020404" pitchFamily="49" charset="0"/>
            </a:endParaRPr>
          </a:p>
          <a:p>
            <a:pPr marL="457200" lvl="1" indent="0" algn="ctr">
              <a:buNone/>
            </a:pPr>
            <a:endParaRPr lang="en-ZA" sz="1600" dirty="0" smtClean="0">
              <a:solidFill>
                <a:schemeClr val="bg1">
                  <a:lumMod val="50000"/>
                </a:schemeClr>
              </a:solidFill>
              <a:latin typeface="Arial Narrow" panose="020B0606020202030204" pitchFamily="34" charset="0"/>
            </a:endParaRPr>
          </a:p>
          <a:p>
            <a:pPr marL="457200" lvl="1" indent="0" algn="ctr">
              <a:buNone/>
            </a:pPr>
            <a:r>
              <a:rPr lang="en-ZA" sz="1600" dirty="0" err="1" smtClean="0">
                <a:solidFill>
                  <a:schemeClr val="bg1">
                    <a:lumMod val="50000"/>
                  </a:schemeClr>
                </a:solidFill>
                <a:latin typeface="Arial Narrow" panose="020B0606020202030204" pitchFamily="34" charset="0"/>
              </a:rPr>
              <a:t>Benkler</a:t>
            </a:r>
            <a:r>
              <a:rPr lang="en-ZA" sz="1600" dirty="0" smtClean="0">
                <a:solidFill>
                  <a:schemeClr val="bg1">
                    <a:lumMod val="50000"/>
                  </a:schemeClr>
                </a:solidFill>
                <a:latin typeface="Arial Narrow" panose="020B0606020202030204" pitchFamily="34" charset="0"/>
              </a:rPr>
              <a:t> Y (1999) </a:t>
            </a:r>
            <a:r>
              <a:rPr lang="en-ZA" sz="1600" dirty="0">
                <a:solidFill>
                  <a:schemeClr val="bg1">
                    <a:lumMod val="50000"/>
                  </a:schemeClr>
                </a:solidFill>
                <a:latin typeface="Arial Narrow" panose="020B0606020202030204" pitchFamily="34" charset="0"/>
              </a:rPr>
              <a:t>Free as the </a:t>
            </a:r>
            <a:r>
              <a:rPr lang="en-ZA" sz="1600" dirty="0" smtClean="0">
                <a:solidFill>
                  <a:schemeClr val="bg1">
                    <a:lumMod val="50000"/>
                  </a:schemeClr>
                </a:solidFill>
                <a:latin typeface="Arial Narrow" panose="020B0606020202030204" pitchFamily="34" charset="0"/>
              </a:rPr>
              <a:t>air </a:t>
            </a:r>
            <a:r>
              <a:rPr lang="en-ZA" sz="1600" dirty="0">
                <a:solidFill>
                  <a:schemeClr val="bg1">
                    <a:lumMod val="50000"/>
                  </a:schemeClr>
                </a:solidFill>
                <a:latin typeface="Arial Narrow" panose="020B0606020202030204" pitchFamily="34" charset="0"/>
              </a:rPr>
              <a:t>to </a:t>
            </a:r>
            <a:r>
              <a:rPr lang="en-ZA" sz="1600" dirty="0" smtClean="0">
                <a:solidFill>
                  <a:schemeClr val="bg1">
                    <a:lumMod val="50000"/>
                  </a:schemeClr>
                </a:solidFill>
                <a:latin typeface="Arial Narrow" panose="020B0606020202030204" pitchFamily="34" charset="0"/>
              </a:rPr>
              <a:t>common </a:t>
            </a:r>
            <a:r>
              <a:rPr lang="en-ZA" sz="1600" dirty="0">
                <a:solidFill>
                  <a:schemeClr val="bg1">
                    <a:lumMod val="50000"/>
                  </a:schemeClr>
                </a:solidFill>
                <a:latin typeface="Arial Narrow" panose="020B0606020202030204" pitchFamily="34" charset="0"/>
              </a:rPr>
              <a:t>u</a:t>
            </a:r>
            <a:r>
              <a:rPr lang="en-ZA" sz="1600" dirty="0" smtClean="0">
                <a:solidFill>
                  <a:schemeClr val="bg1">
                    <a:lumMod val="50000"/>
                  </a:schemeClr>
                </a:solidFill>
                <a:latin typeface="Arial Narrow" panose="020B0606020202030204" pitchFamily="34" charset="0"/>
              </a:rPr>
              <a:t>se</a:t>
            </a:r>
            <a:r>
              <a:rPr lang="en-ZA" sz="1600" dirty="0">
                <a:solidFill>
                  <a:schemeClr val="bg1">
                    <a:lumMod val="50000"/>
                  </a:schemeClr>
                </a:solidFill>
                <a:latin typeface="Arial Narrow" panose="020B0606020202030204" pitchFamily="34" charset="0"/>
              </a:rPr>
              <a:t>: First Amendment </a:t>
            </a:r>
            <a:r>
              <a:rPr lang="en-ZA" sz="1600" dirty="0" smtClean="0">
                <a:solidFill>
                  <a:schemeClr val="bg1">
                    <a:lumMod val="50000"/>
                  </a:schemeClr>
                </a:solidFill>
                <a:latin typeface="Arial Narrow" panose="020B0606020202030204" pitchFamily="34" charset="0"/>
              </a:rPr>
              <a:t>constraints </a:t>
            </a:r>
            <a:r>
              <a:rPr lang="en-ZA" sz="1600" dirty="0">
                <a:solidFill>
                  <a:schemeClr val="bg1">
                    <a:lumMod val="50000"/>
                  </a:schemeClr>
                </a:solidFill>
                <a:latin typeface="Arial Narrow" panose="020B0606020202030204" pitchFamily="34" charset="0"/>
              </a:rPr>
              <a:t>on the </a:t>
            </a:r>
            <a:r>
              <a:rPr lang="en-ZA" sz="1600" dirty="0" smtClean="0">
                <a:solidFill>
                  <a:schemeClr val="bg1">
                    <a:lumMod val="50000"/>
                  </a:schemeClr>
                </a:solidFill>
                <a:latin typeface="Arial Narrow" panose="020B0606020202030204" pitchFamily="34" charset="0"/>
              </a:rPr>
              <a:t>enclosure </a:t>
            </a:r>
            <a:r>
              <a:rPr lang="en-ZA" sz="1600" dirty="0">
                <a:solidFill>
                  <a:schemeClr val="bg1">
                    <a:lumMod val="50000"/>
                  </a:schemeClr>
                </a:solidFill>
                <a:latin typeface="Arial Narrow" panose="020B0606020202030204" pitchFamily="34" charset="0"/>
              </a:rPr>
              <a:t>of the </a:t>
            </a:r>
            <a:r>
              <a:rPr lang="en-ZA" sz="1600" dirty="0" smtClean="0">
                <a:solidFill>
                  <a:schemeClr val="bg1">
                    <a:lumMod val="50000"/>
                  </a:schemeClr>
                </a:solidFill>
                <a:latin typeface="Arial Narrow" panose="020B0606020202030204" pitchFamily="34" charset="0"/>
              </a:rPr>
              <a:t>public </a:t>
            </a:r>
            <a:r>
              <a:rPr lang="en-ZA" sz="1600" dirty="0">
                <a:solidFill>
                  <a:schemeClr val="bg1">
                    <a:lumMod val="50000"/>
                  </a:schemeClr>
                </a:solidFill>
                <a:latin typeface="Arial Narrow" panose="020B0606020202030204" pitchFamily="34" charset="0"/>
              </a:rPr>
              <a:t>d</a:t>
            </a:r>
            <a:r>
              <a:rPr lang="en-ZA" sz="1600" dirty="0" smtClean="0">
                <a:solidFill>
                  <a:schemeClr val="bg1">
                    <a:lumMod val="50000"/>
                  </a:schemeClr>
                </a:solidFill>
                <a:latin typeface="Arial Narrow" panose="020B0606020202030204" pitchFamily="34" charset="0"/>
              </a:rPr>
              <a:t>omain, </a:t>
            </a:r>
            <a:r>
              <a:rPr lang="en-ZA" sz="1600" i="1" dirty="0" smtClean="0">
                <a:solidFill>
                  <a:schemeClr val="bg1">
                    <a:lumMod val="50000"/>
                  </a:schemeClr>
                </a:solidFill>
                <a:latin typeface="Arial Narrow" panose="020B0606020202030204" pitchFamily="34" charset="0"/>
              </a:rPr>
              <a:t>New York University Law Review </a:t>
            </a:r>
            <a:r>
              <a:rPr lang="en-ZA" sz="1600" dirty="0" smtClean="0">
                <a:solidFill>
                  <a:schemeClr val="bg1">
                    <a:lumMod val="50000"/>
                  </a:schemeClr>
                </a:solidFill>
                <a:latin typeface="Arial Narrow" panose="020B0606020202030204" pitchFamily="34" charset="0"/>
              </a:rPr>
              <a:t>74, p354.</a:t>
            </a:r>
            <a:endParaRPr lang="en-ZA" sz="1600" dirty="0"/>
          </a:p>
        </p:txBody>
      </p:sp>
    </p:spTree>
    <p:extLst>
      <p:ext uri="{BB962C8B-B14F-4D97-AF65-F5344CB8AC3E}">
        <p14:creationId xmlns:p14="http://schemas.microsoft.com/office/powerpoint/2010/main" val="212550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rgbClr val="002AB0"/>
                </a:solidFill>
              </a:rPr>
              <a:t>Challenging </a:t>
            </a:r>
            <a:r>
              <a:rPr lang="en-ZA" dirty="0" smtClean="0"/>
              <a:t>open education</a:t>
            </a:r>
            <a:endParaRPr lang="en-ZA" dirty="0"/>
          </a:p>
        </p:txBody>
      </p:sp>
      <p:sp>
        <p:nvSpPr>
          <p:cNvPr id="3" name="Content Placeholder 2"/>
          <p:cNvSpPr>
            <a:spLocks noGrp="1"/>
          </p:cNvSpPr>
          <p:nvPr>
            <p:ph idx="1"/>
          </p:nvPr>
        </p:nvSpPr>
        <p:spPr>
          <a:xfrm>
            <a:off x="474948" y="1484784"/>
            <a:ext cx="8229600" cy="3312641"/>
          </a:xfrm>
        </p:spPr>
        <p:txBody>
          <a:bodyPr/>
          <a:lstStyle/>
          <a:p>
            <a:r>
              <a:rPr lang="en-ZA" dirty="0" smtClean="0"/>
              <a:t>Open education as a new field of practice</a:t>
            </a:r>
          </a:p>
          <a:p>
            <a:r>
              <a:rPr lang="en-ZA" dirty="0" smtClean="0"/>
              <a:t>Key tensions in open education</a:t>
            </a:r>
          </a:p>
          <a:p>
            <a:pPr lvl="1"/>
            <a:r>
              <a:rPr lang="en-ZA" dirty="0" smtClean="0"/>
              <a:t>Digital</a:t>
            </a:r>
          </a:p>
          <a:p>
            <a:pPr lvl="1"/>
            <a:r>
              <a:rPr lang="en-ZA" dirty="0" smtClean="0"/>
              <a:t>Free </a:t>
            </a:r>
          </a:p>
          <a:p>
            <a:pPr lvl="1"/>
            <a:r>
              <a:rPr lang="en-ZA" dirty="0" smtClean="0"/>
              <a:t>Legal </a:t>
            </a:r>
            <a:endParaRPr lang="en-ZA" dirty="0"/>
          </a:p>
          <a:p>
            <a:r>
              <a:rPr lang="en-ZA" dirty="0" smtClean="0"/>
              <a:t>Some responses</a:t>
            </a:r>
          </a:p>
          <a:p>
            <a:endParaRPr lang="en-ZA" dirty="0" smtClean="0"/>
          </a:p>
          <a:p>
            <a:endParaRPr lang="en-ZA" dirty="0"/>
          </a:p>
        </p:txBody>
      </p:sp>
    </p:spTree>
    <p:extLst>
      <p:ext uri="{BB962C8B-B14F-4D97-AF65-F5344CB8AC3E}">
        <p14:creationId xmlns:p14="http://schemas.microsoft.com/office/powerpoint/2010/main" val="244610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normAutofit fontScale="62500" lnSpcReduction="20000"/>
          </a:bodyPr>
          <a:lstStyle/>
          <a:p>
            <a:r>
              <a:rPr lang="en-ZA" sz="4200" dirty="0" smtClean="0">
                <a:latin typeface="Courier New" panose="02070309020205020404" pitchFamily="49" charset="0"/>
                <a:cs typeface="Courier New" panose="02070309020205020404" pitchFamily="49" charset="0"/>
              </a:rPr>
              <a:t>“information </a:t>
            </a:r>
            <a:r>
              <a:rPr lang="en-ZA" sz="4200" dirty="0">
                <a:latin typeface="Courier New" panose="02070309020205020404" pitchFamily="49" charset="0"/>
                <a:cs typeface="Courier New" panose="02070309020205020404" pitchFamily="49" charset="0"/>
              </a:rPr>
              <a:t>that used to be “free” is now increasingly being privatized, monitored, encrypted, and restricted.  </a:t>
            </a:r>
            <a:r>
              <a:rPr lang="en-ZA" sz="4200" b="1" dirty="0">
                <a:latin typeface="Courier New" panose="02070309020205020404" pitchFamily="49" charset="0"/>
                <a:cs typeface="Courier New" panose="02070309020205020404" pitchFamily="49" charset="0"/>
              </a:rPr>
              <a:t>The enclosure is caused by the conflicts and contradictions between intellectual property laws and the expanded capacities of new technologies. </a:t>
            </a:r>
            <a:r>
              <a:rPr lang="en-ZA" sz="4200" dirty="0">
                <a:latin typeface="Courier New" panose="02070309020205020404" pitchFamily="49" charset="0"/>
                <a:cs typeface="Courier New" panose="02070309020205020404" pitchFamily="49" charset="0"/>
              </a:rPr>
              <a:t>It leads to speculation that the records of scholarly communication, </a:t>
            </a:r>
            <a:r>
              <a:rPr lang="en-ZA" sz="4200" dirty="0">
                <a:solidFill>
                  <a:srgbClr val="FF0000"/>
                </a:solidFill>
                <a:latin typeface="Courier New" panose="02070309020205020404" pitchFamily="49" charset="0"/>
                <a:cs typeface="Courier New" panose="02070309020205020404" pitchFamily="49" charset="0"/>
              </a:rPr>
              <a:t>the foundations of an informed, democratic </a:t>
            </a:r>
            <a:r>
              <a:rPr lang="en-ZA" sz="4200" dirty="0" smtClean="0">
                <a:solidFill>
                  <a:srgbClr val="FF0000"/>
                </a:solidFill>
                <a:latin typeface="Courier New" panose="02070309020205020404" pitchFamily="49" charset="0"/>
                <a:cs typeface="Courier New" panose="02070309020205020404" pitchFamily="49" charset="0"/>
              </a:rPr>
              <a:t>society </a:t>
            </a:r>
            <a:r>
              <a:rPr lang="en-ZA" sz="4200" dirty="0">
                <a:solidFill>
                  <a:srgbClr val="FF0000"/>
                </a:solidFill>
                <a:latin typeface="Courier New" panose="02070309020205020404" pitchFamily="49" charset="0"/>
                <a:cs typeface="Courier New" panose="02070309020205020404" pitchFamily="49" charset="0"/>
              </a:rPr>
              <a:t>may be at risk.” </a:t>
            </a:r>
            <a:endParaRPr lang="en-ZA" sz="4200" dirty="0" smtClean="0">
              <a:solidFill>
                <a:srgbClr val="FF0000"/>
              </a:solidFill>
              <a:latin typeface="Courier New" panose="02070309020205020404" pitchFamily="49" charset="0"/>
              <a:cs typeface="Courier New" panose="02070309020205020404" pitchFamily="49" charset="0"/>
            </a:endParaRPr>
          </a:p>
          <a:p>
            <a:pPr lvl="1"/>
            <a:r>
              <a:rPr lang="en-ZA" sz="2300" dirty="0" smtClean="0">
                <a:solidFill>
                  <a:schemeClr val="bg1">
                    <a:lumMod val="50000"/>
                  </a:schemeClr>
                </a:solidFill>
                <a:latin typeface="Arial Narrow" panose="020B0606020202030204" pitchFamily="34" charset="0"/>
              </a:rPr>
              <a:t>Hess C &amp; Ostrom E (2006) Introduction</a:t>
            </a:r>
            <a:r>
              <a:rPr lang="en-ZA" sz="2300" dirty="0">
                <a:solidFill>
                  <a:schemeClr val="bg1">
                    <a:lumMod val="50000"/>
                  </a:schemeClr>
                </a:solidFill>
                <a:latin typeface="Arial Narrow" panose="020B0606020202030204" pitchFamily="34" charset="0"/>
              </a:rPr>
              <a:t>: </a:t>
            </a:r>
            <a:r>
              <a:rPr lang="en-ZA" sz="2300" dirty="0" smtClean="0">
                <a:solidFill>
                  <a:schemeClr val="bg1">
                    <a:lumMod val="50000"/>
                  </a:schemeClr>
                </a:solidFill>
                <a:latin typeface="Arial Narrow" panose="020B0606020202030204" pitchFamily="34" charset="0"/>
              </a:rPr>
              <a:t>an </a:t>
            </a:r>
            <a:r>
              <a:rPr lang="en-ZA" sz="2300" dirty="0">
                <a:solidFill>
                  <a:schemeClr val="bg1">
                    <a:lumMod val="50000"/>
                  </a:schemeClr>
                </a:solidFill>
                <a:latin typeface="Arial Narrow" panose="020B0606020202030204" pitchFamily="34" charset="0"/>
              </a:rPr>
              <a:t>o</a:t>
            </a:r>
            <a:r>
              <a:rPr lang="en-ZA" sz="2300" dirty="0" smtClean="0">
                <a:solidFill>
                  <a:schemeClr val="bg1">
                    <a:lumMod val="50000"/>
                  </a:schemeClr>
                </a:solidFill>
                <a:latin typeface="Arial Narrow" panose="020B0606020202030204" pitchFamily="34" charset="0"/>
              </a:rPr>
              <a:t>verview </a:t>
            </a:r>
            <a:r>
              <a:rPr lang="en-ZA" sz="2300" dirty="0">
                <a:solidFill>
                  <a:schemeClr val="bg1">
                    <a:lumMod val="50000"/>
                  </a:schemeClr>
                </a:solidFill>
                <a:latin typeface="Arial Narrow" panose="020B0606020202030204" pitchFamily="34" charset="0"/>
              </a:rPr>
              <a:t>of the k</a:t>
            </a:r>
            <a:r>
              <a:rPr lang="en-ZA" sz="2300" dirty="0" smtClean="0">
                <a:solidFill>
                  <a:schemeClr val="bg1">
                    <a:lumMod val="50000"/>
                  </a:schemeClr>
                </a:solidFill>
                <a:latin typeface="Arial Narrow" panose="020B0606020202030204" pitchFamily="34" charset="0"/>
              </a:rPr>
              <a:t>nowledge commons. In </a:t>
            </a:r>
            <a:r>
              <a:rPr lang="en-ZA" sz="2300" i="1" dirty="0" smtClean="0">
                <a:solidFill>
                  <a:schemeClr val="bg1">
                    <a:lumMod val="50000"/>
                  </a:schemeClr>
                </a:solidFill>
                <a:latin typeface="Arial Narrow" panose="020B0606020202030204" pitchFamily="34" charset="0"/>
              </a:rPr>
              <a:t>Understanding </a:t>
            </a:r>
            <a:r>
              <a:rPr lang="en-ZA" sz="2300" i="1" dirty="0">
                <a:solidFill>
                  <a:schemeClr val="bg1">
                    <a:lumMod val="50000"/>
                  </a:schemeClr>
                </a:solidFill>
                <a:latin typeface="Arial Narrow" panose="020B0606020202030204" pitchFamily="34" charset="0"/>
              </a:rPr>
              <a:t>k</a:t>
            </a:r>
            <a:r>
              <a:rPr lang="en-ZA" sz="2300" i="1" dirty="0" smtClean="0">
                <a:solidFill>
                  <a:schemeClr val="bg1">
                    <a:lumMod val="50000"/>
                  </a:schemeClr>
                </a:solidFill>
                <a:latin typeface="Arial Narrow" panose="020B0606020202030204" pitchFamily="34" charset="0"/>
              </a:rPr>
              <a:t>nowledge </a:t>
            </a:r>
            <a:r>
              <a:rPr lang="en-ZA" sz="2300" i="1" dirty="0">
                <a:solidFill>
                  <a:schemeClr val="bg1">
                    <a:lumMod val="50000"/>
                  </a:schemeClr>
                </a:solidFill>
                <a:latin typeface="Arial Narrow" panose="020B0606020202030204" pitchFamily="34" charset="0"/>
              </a:rPr>
              <a:t>as a </a:t>
            </a:r>
            <a:r>
              <a:rPr lang="en-ZA" sz="2300" i="1" dirty="0" smtClean="0">
                <a:solidFill>
                  <a:schemeClr val="bg1">
                    <a:lumMod val="50000"/>
                  </a:schemeClr>
                </a:solidFill>
                <a:latin typeface="Arial Narrow" panose="020B0606020202030204" pitchFamily="34" charset="0"/>
              </a:rPr>
              <a:t>commons</a:t>
            </a:r>
            <a:r>
              <a:rPr lang="en-ZA" sz="2300" i="1" dirty="0">
                <a:solidFill>
                  <a:schemeClr val="bg1">
                    <a:lumMod val="50000"/>
                  </a:schemeClr>
                </a:solidFill>
                <a:latin typeface="Arial Narrow" panose="020B0606020202030204" pitchFamily="34" charset="0"/>
              </a:rPr>
              <a:t>: </a:t>
            </a:r>
            <a:r>
              <a:rPr lang="en-ZA" sz="2300" i="1" dirty="0" smtClean="0">
                <a:solidFill>
                  <a:schemeClr val="bg1">
                    <a:lumMod val="50000"/>
                  </a:schemeClr>
                </a:solidFill>
                <a:latin typeface="Arial Narrow" panose="020B0606020202030204" pitchFamily="34" charset="0"/>
              </a:rPr>
              <a:t>from </a:t>
            </a:r>
            <a:r>
              <a:rPr lang="en-ZA" sz="2300" i="1" dirty="0">
                <a:solidFill>
                  <a:schemeClr val="bg1">
                    <a:lumMod val="50000"/>
                  </a:schemeClr>
                </a:solidFill>
                <a:latin typeface="Arial Narrow" panose="020B0606020202030204" pitchFamily="34" charset="0"/>
              </a:rPr>
              <a:t>t</a:t>
            </a:r>
            <a:r>
              <a:rPr lang="en-ZA" sz="2300" i="1" dirty="0" smtClean="0">
                <a:solidFill>
                  <a:schemeClr val="bg1">
                    <a:lumMod val="50000"/>
                  </a:schemeClr>
                </a:solidFill>
                <a:latin typeface="Arial Narrow" panose="020B0606020202030204" pitchFamily="34" charset="0"/>
              </a:rPr>
              <a:t>heory </a:t>
            </a:r>
            <a:r>
              <a:rPr lang="en-ZA" sz="2300" i="1" dirty="0">
                <a:solidFill>
                  <a:schemeClr val="bg1">
                    <a:lumMod val="50000"/>
                  </a:schemeClr>
                </a:solidFill>
                <a:latin typeface="Arial Narrow" panose="020B0606020202030204" pitchFamily="34" charset="0"/>
              </a:rPr>
              <a:t>to </a:t>
            </a:r>
            <a:r>
              <a:rPr lang="en-ZA" sz="2300" i="1" dirty="0" smtClean="0">
                <a:solidFill>
                  <a:schemeClr val="bg1">
                    <a:lumMod val="50000"/>
                  </a:schemeClr>
                </a:solidFill>
                <a:latin typeface="Arial Narrow" panose="020B0606020202030204" pitchFamily="34" charset="0"/>
              </a:rPr>
              <a:t>practice</a:t>
            </a:r>
            <a:r>
              <a:rPr lang="en-ZA" sz="2300" dirty="0" smtClean="0">
                <a:solidFill>
                  <a:schemeClr val="bg1">
                    <a:lumMod val="50000"/>
                  </a:schemeClr>
                </a:solidFill>
                <a:latin typeface="Arial Narrow" panose="020B0606020202030204" pitchFamily="34" charset="0"/>
              </a:rPr>
              <a:t> C Hess &amp; E Ostrom </a:t>
            </a:r>
            <a:r>
              <a:rPr lang="en-ZA" sz="2300" dirty="0">
                <a:solidFill>
                  <a:schemeClr val="bg1">
                    <a:lumMod val="50000"/>
                  </a:schemeClr>
                </a:solidFill>
                <a:latin typeface="Arial Narrow" panose="020B0606020202030204" pitchFamily="34" charset="0"/>
              </a:rPr>
              <a:t>eds</a:t>
            </a:r>
            <a:r>
              <a:rPr lang="en-ZA" sz="2300" dirty="0" smtClean="0">
                <a:solidFill>
                  <a:schemeClr val="bg1">
                    <a:lumMod val="50000"/>
                  </a:schemeClr>
                </a:solidFill>
                <a:latin typeface="Arial Narrow" panose="020B0606020202030204" pitchFamily="34" charset="0"/>
              </a:rPr>
              <a:t>. </a:t>
            </a:r>
            <a:r>
              <a:rPr lang="en-ZA" sz="2300" dirty="0">
                <a:solidFill>
                  <a:schemeClr val="bg1">
                    <a:lumMod val="50000"/>
                  </a:schemeClr>
                </a:solidFill>
                <a:latin typeface="Arial Narrow" panose="020B0606020202030204" pitchFamily="34" charset="0"/>
              </a:rPr>
              <a:t>MIT </a:t>
            </a:r>
            <a:r>
              <a:rPr lang="en-ZA" sz="2300" dirty="0" smtClean="0">
                <a:solidFill>
                  <a:schemeClr val="bg1">
                    <a:lumMod val="50000"/>
                  </a:schemeClr>
                </a:solidFill>
                <a:latin typeface="Arial Narrow" panose="020B0606020202030204" pitchFamily="34" charset="0"/>
              </a:rPr>
              <a:t>Press, pp3-26.</a:t>
            </a:r>
            <a:endParaRPr lang="en-ZA" sz="2300" dirty="0">
              <a:solidFill>
                <a:schemeClr val="bg1">
                  <a:lumMod val="50000"/>
                </a:schemeClr>
              </a:solidFill>
              <a:latin typeface="Arial Narrow" panose="020B0606020202030204" pitchFamily="34" charset="0"/>
            </a:endParaRPr>
          </a:p>
          <a:p>
            <a:endParaRPr lang="en-ZA" dirty="0"/>
          </a:p>
        </p:txBody>
      </p:sp>
    </p:spTree>
    <p:extLst>
      <p:ext uri="{BB962C8B-B14F-4D97-AF65-F5344CB8AC3E}">
        <p14:creationId xmlns:p14="http://schemas.microsoft.com/office/powerpoint/2010/main" val="149418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r>
              <a:rPr lang="en-ZA" dirty="0" smtClean="0"/>
              <a:t>The existing copyright regime that underpins open education is under serious pressure</a:t>
            </a:r>
            <a:endParaRPr lang="en-ZA"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1662" y="2924944"/>
            <a:ext cx="5400675" cy="3152775"/>
          </a:xfrm>
          <a:prstGeom prst="rect">
            <a:avLst/>
          </a:prstGeom>
          <a:noFill/>
          <a:ln w="9525">
            <a:solidFill>
              <a:srgbClr val="002AB0"/>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p:cNvSpPr txBox="1"/>
          <p:nvPr/>
        </p:nvSpPr>
        <p:spPr>
          <a:xfrm rot="5400000">
            <a:off x="6717783" y="4378192"/>
            <a:ext cx="4320480" cy="584775"/>
          </a:xfrm>
          <a:prstGeom prst="rect">
            <a:avLst/>
          </a:prstGeom>
          <a:noFill/>
        </p:spPr>
        <p:txBody>
          <a:bodyPr wrap="square" rtlCol="0">
            <a:spAutoFit/>
          </a:bodyPr>
          <a:lstStyle/>
          <a:p>
            <a:pPr algn="r"/>
            <a:r>
              <a:rPr lang="en-ZA" sz="1400" dirty="0">
                <a:solidFill>
                  <a:schemeClr val="bg1">
                    <a:lumMod val="50000"/>
                  </a:schemeClr>
                </a:solidFill>
                <a:latin typeface="Arial Narrow" panose="020B0606020202030204" pitchFamily="34" charset="0"/>
              </a:rPr>
              <a:t>http://www.toxel.com/wp-content/uploads/2009/07/sand13.jpg</a:t>
            </a:r>
          </a:p>
          <a:p>
            <a:pPr algn="r"/>
            <a:endParaRPr lang="en-ZA" dirty="0"/>
          </a:p>
        </p:txBody>
      </p:sp>
    </p:spTree>
    <p:extLst>
      <p:ext uri="{BB962C8B-B14F-4D97-AF65-F5344CB8AC3E}">
        <p14:creationId xmlns:p14="http://schemas.microsoft.com/office/powerpoint/2010/main" val="4151207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620988"/>
            <a:ext cx="8229600" cy="5237012"/>
          </a:xfrm>
        </p:spPr>
        <p:txBody>
          <a:bodyPr>
            <a:normAutofit fontScale="92500" lnSpcReduction="10000"/>
          </a:bodyPr>
          <a:lstStyle/>
          <a:p>
            <a:r>
              <a:rPr lang="en-ZA" dirty="0"/>
              <a:t>Trans-Pacific Partnership (TPP) is </a:t>
            </a:r>
            <a:r>
              <a:rPr lang="en-ZA" dirty="0" smtClean="0"/>
              <a:t>“one </a:t>
            </a:r>
            <a:r>
              <a:rPr lang="en-ZA" dirty="0"/>
              <a:t>of the most ambitious free trade agreements ever </a:t>
            </a:r>
            <a:r>
              <a:rPr lang="en-ZA" dirty="0" smtClean="0"/>
              <a:t>signed”</a:t>
            </a:r>
          </a:p>
          <a:p>
            <a:pPr lvl="1"/>
            <a:r>
              <a:rPr lang="en-ZA" sz="2600" dirty="0"/>
              <a:t>US, Japan, Malaysia, Vietnam, Singapore, Brunei, Australia, New Zealand, Canada, Mexico, Chile and </a:t>
            </a:r>
            <a:r>
              <a:rPr lang="en-ZA" sz="2600" dirty="0" smtClean="0"/>
              <a:t>Peru</a:t>
            </a:r>
          </a:p>
          <a:p>
            <a:pPr lvl="1"/>
            <a:r>
              <a:rPr lang="en-ZA" sz="2600" dirty="0" err="1"/>
              <a:t>q</a:t>
            </a:r>
            <a:r>
              <a:rPr lang="en-ZA" sz="2600" dirty="0" err="1" smtClean="0"/>
              <a:t>ll</a:t>
            </a:r>
            <a:r>
              <a:rPr lang="en-ZA" sz="2600" dirty="0" smtClean="0"/>
              <a:t> 12 signed TPP </a:t>
            </a:r>
            <a:r>
              <a:rPr lang="en-ZA" sz="2600" dirty="0"/>
              <a:t>on </a:t>
            </a:r>
            <a:r>
              <a:rPr lang="en-ZA" sz="2600" dirty="0" smtClean="0"/>
              <a:t>4 February 2016</a:t>
            </a:r>
          </a:p>
          <a:p>
            <a:pPr lvl="1"/>
            <a:r>
              <a:rPr lang="en-ZA" sz="2400" dirty="0"/>
              <a:t>The agreement will enter into force after ratification by all signatories, if this occurs within two years. </a:t>
            </a:r>
            <a:r>
              <a:rPr lang="en-ZA" sz="2400" dirty="0" smtClean="0"/>
              <a:t/>
            </a:r>
            <a:br>
              <a:rPr lang="en-ZA" sz="2400" dirty="0" smtClean="0"/>
            </a:br>
            <a:r>
              <a:rPr lang="en-ZA" sz="2400" dirty="0" smtClean="0"/>
              <a:t>If </a:t>
            </a:r>
            <a:r>
              <a:rPr lang="en-ZA" sz="2400" dirty="0"/>
              <a:t>the agreement is not ratified by all before 4 February 2018, it will enter into force after ratification by at least 6 states </a:t>
            </a:r>
            <a:r>
              <a:rPr lang="en-ZA" sz="2400" dirty="0" smtClean="0"/>
              <a:t/>
            </a:r>
            <a:br>
              <a:rPr lang="en-ZA" sz="2400" dirty="0" smtClean="0"/>
            </a:br>
            <a:r>
              <a:rPr lang="en-ZA" sz="2400" dirty="0" smtClean="0"/>
              <a:t>which </a:t>
            </a:r>
            <a:r>
              <a:rPr lang="en-ZA" sz="2400" dirty="0"/>
              <a:t>together have a GDP </a:t>
            </a:r>
            <a:r>
              <a:rPr lang="en-ZA" sz="2400" dirty="0" smtClean="0"/>
              <a:t/>
            </a:r>
            <a:br>
              <a:rPr lang="en-ZA" sz="2400" dirty="0" smtClean="0"/>
            </a:br>
            <a:r>
              <a:rPr lang="en-ZA" sz="2400" dirty="0" smtClean="0"/>
              <a:t>of </a:t>
            </a:r>
            <a:r>
              <a:rPr lang="en-ZA" sz="2400" dirty="0"/>
              <a:t>more than 85% </a:t>
            </a:r>
            <a:r>
              <a:rPr lang="en-ZA" sz="2400" dirty="0" smtClean="0"/>
              <a:t/>
            </a:r>
            <a:br>
              <a:rPr lang="en-ZA" sz="2400" dirty="0" smtClean="0"/>
            </a:br>
            <a:r>
              <a:rPr lang="en-ZA" sz="2400" dirty="0" smtClean="0"/>
              <a:t>of </a:t>
            </a:r>
            <a:r>
              <a:rPr lang="en-ZA" sz="2400" dirty="0"/>
              <a:t>the GDP of all signatories</a:t>
            </a:r>
            <a:endParaRPr lang="en-ZA" sz="2400" dirty="0" smtClean="0"/>
          </a:p>
          <a:p>
            <a:pPr lvl="1"/>
            <a:endParaRPr lang="en-ZA" dirty="0"/>
          </a:p>
          <a:p>
            <a:endParaRPr lang="en-ZA" b="1" dirty="0"/>
          </a:p>
          <a:p>
            <a:endParaRPr lang="en-ZA"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5733256"/>
            <a:ext cx="3248025"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 copyright</a:t>
            </a:r>
            <a:endParaRPr lang="en-ZA" dirty="0"/>
          </a:p>
        </p:txBody>
      </p:sp>
      <p:sp>
        <p:nvSpPr>
          <p:cNvPr id="6"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IP issues in strange places</a:t>
            </a:r>
            <a:endParaRPr lang="en-ZA" dirty="0">
              <a:solidFill>
                <a:schemeClr val="bg1">
                  <a:lumMod val="50000"/>
                </a:schemeClr>
              </a:solidFill>
            </a:endParaRPr>
          </a:p>
        </p:txBody>
      </p:sp>
    </p:spTree>
    <p:extLst>
      <p:ext uri="{BB962C8B-B14F-4D97-AF65-F5344CB8AC3E}">
        <p14:creationId xmlns:p14="http://schemas.microsoft.com/office/powerpoint/2010/main" val="121580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ctr">
              <a:buNone/>
            </a:pPr>
            <a:r>
              <a:rPr lang="en-ZA" dirty="0" smtClean="0">
                <a:solidFill>
                  <a:srgbClr val="008000"/>
                </a:solidFill>
                <a:latin typeface="Courier New" panose="02070309020205020404" pitchFamily="49" charset="0"/>
                <a:cs typeface="Courier New" panose="02070309020205020404" pitchFamily="49" charset="0"/>
              </a:rPr>
              <a:t>“The </a:t>
            </a:r>
            <a:r>
              <a:rPr lang="en-ZA" dirty="0">
                <a:solidFill>
                  <a:srgbClr val="008000"/>
                </a:solidFill>
                <a:latin typeface="Courier New" panose="02070309020205020404" pitchFamily="49" charset="0"/>
                <a:cs typeface="Courier New" panose="02070309020205020404" pitchFamily="49" charset="0"/>
              </a:rPr>
              <a:t>agreement exports some of the worst aspects of US copyright law and policy, without many of the balancing </a:t>
            </a:r>
            <a:r>
              <a:rPr lang="en-ZA" dirty="0" smtClean="0">
                <a:solidFill>
                  <a:srgbClr val="008000"/>
                </a:solidFill>
                <a:latin typeface="Courier New" panose="02070309020205020404" pitchFamily="49" charset="0"/>
                <a:cs typeface="Courier New" panose="02070309020205020404" pitchFamily="49" charset="0"/>
              </a:rPr>
              <a:t>benefits…it </a:t>
            </a:r>
            <a:r>
              <a:rPr lang="en-ZA" dirty="0">
                <a:solidFill>
                  <a:srgbClr val="008000"/>
                </a:solidFill>
                <a:latin typeface="Courier New" panose="02070309020205020404" pitchFamily="49" charset="0"/>
                <a:cs typeface="Courier New" panose="02070309020205020404" pitchFamily="49" charset="0"/>
              </a:rPr>
              <a:t>locks developing countries </a:t>
            </a:r>
            <a:r>
              <a:rPr lang="en-ZA" dirty="0" smtClean="0">
                <a:solidFill>
                  <a:srgbClr val="008000"/>
                </a:solidFill>
                <a:latin typeface="Courier New" panose="02070309020205020404" pitchFamily="49" charset="0"/>
                <a:cs typeface="Courier New" panose="02070309020205020404" pitchFamily="49" charset="0"/>
              </a:rPr>
              <a:t>…into </a:t>
            </a:r>
            <a:r>
              <a:rPr lang="en-ZA" dirty="0">
                <a:solidFill>
                  <a:srgbClr val="008000"/>
                </a:solidFill>
                <a:latin typeface="Courier New" panose="02070309020205020404" pitchFamily="49" charset="0"/>
                <a:cs typeface="Courier New" panose="02070309020205020404" pitchFamily="49" charset="0"/>
              </a:rPr>
              <a:t>policies that hurt local creativity, restrict access to knowledge and slow innovation</a:t>
            </a:r>
            <a:r>
              <a:rPr lang="en-ZA" dirty="0" smtClean="0">
                <a:solidFill>
                  <a:srgbClr val="008000"/>
                </a:solidFill>
                <a:latin typeface="Courier New" panose="02070309020205020404" pitchFamily="49" charset="0"/>
                <a:cs typeface="Courier New" panose="02070309020205020404" pitchFamily="49" charset="0"/>
              </a:rPr>
              <a:t>.</a:t>
            </a:r>
          </a:p>
          <a:p>
            <a:pPr marL="0" indent="0" algn="ctr">
              <a:buNone/>
            </a:pPr>
            <a:r>
              <a:rPr lang="en-ZA" dirty="0" smtClean="0">
                <a:solidFill>
                  <a:srgbClr val="008000"/>
                </a:solidFill>
                <a:latin typeface="Courier New" panose="02070309020205020404" pitchFamily="49" charset="0"/>
                <a:cs typeface="Courier New" panose="02070309020205020404" pitchFamily="49" charset="0"/>
              </a:rPr>
              <a:t> </a:t>
            </a:r>
            <a:br>
              <a:rPr lang="en-ZA" dirty="0" smtClean="0">
                <a:solidFill>
                  <a:srgbClr val="008000"/>
                </a:solidFill>
                <a:latin typeface="Courier New" panose="02070309020205020404" pitchFamily="49" charset="0"/>
                <a:cs typeface="Courier New" panose="02070309020205020404" pitchFamily="49" charset="0"/>
              </a:rPr>
            </a:br>
            <a:r>
              <a:rPr lang="en-ZA" dirty="0" smtClean="0">
                <a:solidFill>
                  <a:srgbClr val="008000"/>
                </a:solidFill>
                <a:latin typeface="Courier New" panose="02070309020205020404" pitchFamily="49" charset="0"/>
                <a:cs typeface="Courier New" panose="02070309020205020404" pitchFamily="49" charset="0"/>
              </a:rPr>
              <a:t>It </a:t>
            </a:r>
            <a:r>
              <a:rPr lang="en-ZA" dirty="0">
                <a:solidFill>
                  <a:srgbClr val="008000"/>
                </a:solidFill>
                <a:latin typeface="Courier New" panose="02070309020205020404" pitchFamily="49" charset="0"/>
                <a:cs typeface="Courier New" panose="02070309020205020404" pitchFamily="49" charset="0"/>
              </a:rPr>
              <a:t>also threatens to lock US law and policy into a regime designed for the 20th century, hurting the ability for Congress to make necessary reforms.”</a:t>
            </a:r>
          </a:p>
        </p:txBody>
      </p:sp>
      <p:sp>
        <p:nvSpPr>
          <p:cNvPr id="4" name="TextBox 3"/>
          <p:cNvSpPr txBox="1"/>
          <p:nvPr/>
        </p:nvSpPr>
        <p:spPr>
          <a:xfrm>
            <a:off x="0" y="6021288"/>
            <a:ext cx="9144000" cy="369332"/>
          </a:xfrm>
          <a:prstGeom prst="rect">
            <a:avLst/>
          </a:prstGeom>
          <a:noFill/>
        </p:spPr>
        <p:txBody>
          <a:bodyPr wrap="square" rtlCol="0">
            <a:spAutoFit/>
          </a:bodyPr>
          <a:lstStyle/>
          <a:p>
            <a:pPr algn="r"/>
            <a:r>
              <a:rPr lang="en-ZA" dirty="0" smtClean="0">
                <a:solidFill>
                  <a:schemeClr val="bg1">
                    <a:lumMod val="50000"/>
                  </a:schemeClr>
                </a:solidFill>
                <a:latin typeface="Century Gothic" panose="020B0502020202020204" pitchFamily="34" charset="0"/>
              </a:rPr>
              <a:t>(Rossini,  in New, 2014) </a:t>
            </a:r>
            <a:endParaRPr lang="en-ZA" dirty="0">
              <a:solidFill>
                <a:schemeClr val="bg1">
                  <a:lumMod val="50000"/>
                </a:schemeClr>
              </a:solidFill>
              <a:latin typeface="Century Gothic" panose="020B0502020202020204" pitchFamily="34" charset="0"/>
            </a:endParaRPr>
          </a:p>
        </p:txBody>
      </p:sp>
      <p:sp>
        <p:nvSpPr>
          <p:cNvPr id="5"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6"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dangers of the TPP</a:t>
            </a:r>
            <a:endParaRPr lang="en-ZA" dirty="0">
              <a:solidFill>
                <a:schemeClr val="bg1">
                  <a:lumMod val="50000"/>
                </a:schemeClr>
              </a:solidFill>
            </a:endParaRPr>
          </a:p>
        </p:txBody>
      </p:sp>
    </p:spTree>
    <p:extLst>
      <p:ext uri="{BB962C8B-B14F-4D97-AF65-F5344CB8AC3E}">
        <p14:creationId xmlns:p14="http://schemas.microsoft.com/office/powerpoint/2010/main" val="320571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44408" y="6093296"/>
            <a:ext cx="720080" cy="705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Content Placeholder 2"/>
          <p:cNvSpPr>
            <a:spLocks noGrp="1"/>
          </p:cNvSpPr>
          <p:nvPr>
            <p:ph idx="1"/>
          </p:nvPr>
        </p:nvSpPr>
        <p:spPr>
          <a:xfrm>
            <a:off x="457200" y="1600200"/>
            <a:ext cx="8229600" cy="5069160"/>
          </a:xfrm>
        </p:spPr>
        <p:txBody>
          <a:bodyPr>
            <a:normAutofit fontScale="77500" lnSpcReduction="20000"/>
          </a:bodyPr>
          <a:lstStyle/>
          <a:p>
            <a:r>
              <a:rPr lang="en-ZA" dirty="0"/>
              <a:t>20-year copyright term extension is unnecessary and unwarranted: </a:t>
            </a:r>
            <a:endParaRPr lang="en-ZA" dirty="0" smtClean="0"/>
          </a:p>
          <a:p>
            <a:pPr lvl="1"/>
            <a:r>
              <a:rPr lang="en-ZA" dirty="0" smtClean="0"/>
              <a:t>The </a:t>
            </a:r>
            <a:r>
              <a:rPr lang="en-ZA" dirty="0"/>
              <a:t>agreement requires member nations to increase their term of copyright protection </a:t>
            </a:r>
            <a:r>
              <a:rPr lang="en-ZA" i="1" dirty="0"/>
              <a:t>to life of the authors plus 70 years.</a:t>
            </a:r>
            <a:r>
              <a:rPr lang="en-ZA" dirty="0"/>
              <a:t> Six of the twelve participating countries will have to increase their copyright terms 20 years past the baseline required by existing international treaties.</a:t>
            </a:r>
          </a:p>
          <a:p>
            <a:r>
              <a:rPr lang="en-ZA" dirty="0"/>
              <a:t>The mention of the public domain is lip service, at best: </a:t>
            </a:r>
            <a:endParaRPr lang="en-ZA" dirty="0" smtClean="0"/>
          </a:p>
          <a:p>
            <a:pPr lvl="1"/>
            <a:r>
              <a:rPr lang="en-ZA" dirty="0" smtClean="0"/>
              <a:t>Text </a:t>
            </a:r>
            <a:r>
              <a:rPr lang="en-ZA" dirty="0"/>
              <a:t>has been removed which more actively supported the public domain as a key policy objective.</a:t>
            </a:r>
          </a:p>
          <a:p>
            <a:r>
              <a:rPr lang="en-ZA" dirty="0"/>
              <a:t>Enforcement provisions are mandatory, while exceptions and limitations are optional: </a:t>
            </a:r>
            <a:endParaRPr lang="en-ZA" dirty="0" smtClean="0"/>
          </a:p>
          <a:p>
            <a:pPr lvl="1"/>
            <a:r>
              <a:rPr lang="en-ZA" dirty="0" smtClean="0"/>
              <a:t>Instead </a:t>
            </a:r>
            <a:r>
              <a:rPr lang="en-ZA" dirty="0"/>
              <a:t>of securing mandatory limitations and exceptions for uses of copyrighted works under TPP, all of the provisions that recognize the rights of the public are voluntary, whereas almost everything that benefits </a:t>
            </a:r>
            <a:r>
              <a:rPr lang="en-ZA" dirty="0" smtClean="0"/>
              <a:t>rights holders </a:t>
            </a:r>
            <a:r>
              <a:rPr lang="en-ZA" dirty="0"/>
              <a:t>is binding.</a:t>
            </a:r>
          </a:p>
          <a:p>
            <a:endParaRPr lang="en-ZA" dirty="0"/>
          </a:p>
        </p:txBody>
      </p:sp>
      <p:sp>
        <p:nvSpPr>
          <p:cNvPr id="4"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5"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dangers of the TPP</a:t>
            </a:r>
            <a:endParaRPr lang="en-ZA" dirty="0">
              <a:solidFill>
                <a:schemeClr val="bg1">
                  <a:lumMod val="50000"/>
                </a:schemeClr>
              </a:solidFill>
            </a:endParaRPr>
          </a:p>
        </p:txBody>
      </p:sp>
      <p:sp>
        <p:nvSpPr>
          <p:cNvPr id="6" name="TextBox 5"/>
          <p:cNvSpPr txBox="1"/>
          <p:nvPr/>
        </p:nvSpPr>
        <p:spPr>
          <a:xfrm>
            <a:off x="5306888" y="6429240"/>
            <a:ext cx="3851920" cy="369332"/>
          </a:xfrm>
          <a:prstGeom prst="rect">
            <a:avLst/>
          </a:prstGeom>
          <a:noFill/>
        </p:spPr>
        <p:txBody>
          <a:bodyPr wrap="square" rtlCol="0">
            <a:spAutoFit/>
          </a:bodyPr>
          <a:lstStyle/>
          <a:p>
            <a:pPr algn="r"/>
            <a:r>
              <a:rPr lang="en-ZA" dirty="0" smtClean="0">
                <a:solidFill>
                  <a:schemeClr val="bg1">
                    <a:lumMod val="50000"/>
                  </a:schemeClr>
                </a:solidFill>
                <a:latin typeface="Century Gothic" panose="020B0502020202020204" pitchFamily="34" charset="0"/>
              </a:rPr>
              <a:t>(Vollmer,  2015)</a:t>
            </a:r>
            <a:endParaRPr lang="en-ZA"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2637941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2400" y="6021288"/>
            <a:ext cx="792088"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Content Placeholder 2"/>
          <p:cNvSpPr>
            <a:spLocks noGrp="1"/>
          </p:cNvSpPr>
          <p:nvPr>
            <p:ph idx="1"/>
          </p:nvPr>
        </p:nvSpPr>
        <p:spPr>
          <a:xfrm>
            <a:off x="457200" y="1460158"/>
            <a:ext cx="8229600" cy="5213176"/>
          </a:xfrm>
        </p:spPr>
        <p:txBody>
          <a:bodyPr>
            <a:normAutofit fontScale="70000" lnSpcReduction="20000"/>
          </a:bodyPr>
          <a:lstStyle/>
          <a:p>
            <a:r>
              <a:rPr lang="en-ZA" dirty="0"/>
              <a:t>Potentially drastic infringement penalties, even for non-commercial sharing: </a:t>
            </a:r>
            <a:endParaRPr lang="en-ZA" dirty="0" smtClean="0"/>
          </a:p>
          <a:p>
            <a:pPr lvl="1"/>
            <a:r>
              <a:rPr lang="en-ZA" dirty="0" smtClean="0"/>
              <a:t>The </a:t>
            </a:r>
            <a:r>
              <a:rPr lang="en-ZA" dirty="0"/>
              <a:t>agreement allows for infringement penalties that are disproportionate to harm, providing for the possibility of imprisonment and excessive monetary fines for lesser infringements.</a:t>
            </a:r>
          </a:p>
          <a:p>
            <a:r>
              <a:rPr lang="en-ZA" dirty="0"/>
              <a:t>Criminal penalties for circumventing digital rights management on works: </a:t>
            </a:r>
            <a:endParaRPr lang="en-ZA" dirty="0" smtClean="0"/>
          </a:p>
          <a:p>
            <a:pPr lvl="1"/>
            <a:r>
              <a:rPr lang="en-ZA" dirty="0" smtClean="0"/>
              <a:t>The </a:t>
            </a:r>
            <a:r>
              <a:rPr lang="en-ZA" dirty="0"/>
              <a:t>agreement adopts a mechanism that would prohibit the circumvention of technological protection measures (DRM) on works, and treats this type of violation as a separate offense regardless of any copyright infringing activity on the underlying content.</a:t>
            </a:r>
          </a:p>
          <a:p>
            <a:r>
              <a:rPr lang="en-ZA" dirty="0"/>
              <a:t>Investor-state dispute settlement mechanism may be leveraged for intellectual property claims: </a:t>
            </a:r>
            <a:endParaRPr lang="en-ZA" dirty="0" smtClean="0"/>
          </a:p>
          <a:p>
            <a:pPr lvl="1"/>
            <a:r>
              <a:rPr lang="en-ZA" dirty="0" smtClean="0"/>
              <a:t>Copyrighted </a:t>
            </a:r>
            <a:r>
              <a:rPr lang="en-ZA" dirty="0"/>
              <a:t>materials can be subject to the investor-state dispute settlement (ISDS) mechanism, meaning that a private company could bring a lawsuit against a TPP country if that country adopts a law that the company claims would harm its right to exploit its copyright interest.</a:t>
            </a:r>
          </a:p>
          <a:p>
            <a:endParaRPr lang="en-ZA" dirty="0"/>
          </a:p>
        </p:txBody>
      </p:sp>
      <p:sp>
        <p:nvSpPr>
          <p:cNvPr id="4" name="Rectangle 3"/>
          <p:cNvSpPr/>
          <p:nvPr/>
        </p:nvSpPr>
        <p:spPr>
          <a:xfrm>
            <a:off x="503548" y="332656"/>
            <a:ext cx="8136904" cy="369332"/>
          </a:xfrm>
          <a:prstGeom prst="rect">
            <a:avLst/>
          </a:prstGeom>
        </p:spPr>
        <p:txBody>
          <a:bodyPr wrap="square">
            <a:spAutoFit/>
          </a:bodyPr>
          <a:lstStyle/>
          <a:p>
            <a:r>
              <a:rPr lang="en-ZA" dirty="0" smtClean="0"/>
              <a:t>.</a:t>
            </a:r>
            <a:endParaRPr lang="en-ZA" dirty="0"/>
          </a:p>
        </p:txBody>
      </p:sp>
      <p:sp>
        <p:nvSpPr>
          <p:cNvPr id="7"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8" name="Text Placeholder 2"/>
          <p:cNvSpPr txBox="1">
            <a:spLocks/>
          </p:cNvSpPr>
          <p:nvPr/>
        </p:nvSpPr>
        <p:spPr bwMode="auto">
          <a:xfrm>
            <a:off x="0" y="828901"/>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The dangers of the TPP</a:t>
            </a:r>
            <a:endParaRPr lang="en-ZA" dirty="0">
              <a:solidFill>
                <a:schemeClr val="bg1">
                  <a:lumMod val="50000"/>
                </a:schemeClr>
              </a:solidFill>
            </a:endParaRPr>
          </a:p>
        </p:txBody>
      </p:sp>
      <p:sp>
        <p:nvSpPr>
          <p:cNvPr id="9" name="TextBox 8"/>
          <p:cNvSpPr txBox="1"/>
          <p:nvPr/>
        </p:nvSpPr>
        <p:spPr>
          <a:xfrm>
            <a:off x="5308105" y="6488668"/>
            <a:ext cx="3851920" cy="369332"/>
          </a:xfrm>
          <a:prstGeom prst="rect">
            <a:avLst/>
          </a:prstGeom>
          <a:noFill/>
        </p:spPr>
        <p:txBody>
          <a:bodyPr wrap="square" rtlCol="0">
            <a:spAutoFit/>
          </a:bodyPr>
          <a:lstStyle/>
          <a:p>
            <a:pPr algn="r"/>
            <a:r>
              <a:rPr lang="en-ZA" dirty="0" smtClean="0">
                <a:solidFill>
                  <a:schemeClr val="bg1">
                    <a:lumMod val="50000"/>
                  </a:schemeClr>
                </a:solidFill>
                <a:latin typeface="Century Gothic" panose="020B0502020202020204" pitchFamily="34" charset="0"/>
              </a:rPr>
              <a:t>(Vollmer 2015)</a:t>
            </a:r>
            <a:endParaRPr lang="en-ZA"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15309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marL="0" indent="0" algn="ctr">
              <a:buNone/>
            </a:pPr>
            <a:r>
              <a:rPr lang="en-ZA" dirty="0" smtClean="0"/>
              <a:t>The role and requirements of private companies are foregrounded  and more dominant than those of </a:t>
            </a:r>
          </a:p>
          <a:p>
            <a:pPr marL="457200" lvl="1" indent="0" algn="ctr">
              <a:buNone/>
            </a:pPr>
            <a:r>
              <a:rPr lang="en-ZA" dirty="0" smtClean="0"/>
              <a:t>individuals</a:t>
            </a:r>
          </a:p>
          <a:p>
            <a:pPr marL="457200" lvl="1" indent="0" algn="ctr">
              <a:buNone/>
            </a:pPr>
            <a:r>
              <a:rPr lang="en-ZA" dirty="0" smtClean="0"/>
              <a:t>institutions</a:t>
            </a:r>
          </a:p>
          <a:p>
            <a:pPr marL="457200" lvl="1" indent="0" algn="ctr">
              <a:buNone/>
            </a:pPr>
            <a:r>
              <a:rPr lang="en-ZA" dirty="0" smtClean="0"/>
              <a:t>countries</a:t>
            </a:r>
          </a:p>
          <a:p>
            <a:pPr lvl="1"/>
            <a:endParaRPr lang="en-ZA" dirty="0"/>
          </a:p>
          <a:p>
            <a:pPr marL="0" indent="0" algn="ctr">
              <a:buNone/>
            </a:pPr>
            <a:r>
              <a:rPr lang="en-ZA" dirty="0" smtClean="0"/>
              <a:t>What is needed for education?</a:t>
            </a:r>
          </a:p>
          <a:p>
            <a:pPr marL="0" indent="0" algn="ctr">
              <a:buNone/>
            </a:pPr>
            <a:r>
              <a:rPr lang="en-ZA" dirty="0" smtClean="0"/>
              <a:t>What do developing countries need?</a:t>
            </a:r>
          </a:p>
          <a:p>
            <a:pPr lvl="1"/>
            <a:endParaRPr lang="en-ZA" dirty="0" smtClean="0"/>
          </a:p>
          <a:p>
            <a:endParaRPr lang="en-ZA" dirty="0"/>
          </a:p>
        </p:txBody>
      </p:sp>
    </p:spTree>
    <p:extLst>
      <p:ext uri="{BB962C8B-B14F-4D97-AF65-F5344CB8AC3E}">
        <p14:creationId xmlns:p14="http://schemas.microsoft.com/office/powerpoint/2010/main" val="72689024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60848"/>
            <a:ext cx="8229600" cy="4525963"/>
          </a:xfrm>
        </p:spPr>
        <p:txBody>
          <a:bodyPr>
            <a:normAutofit/>
          </a:bodyPr>
          <a:lstStyle/>
          <a:p>
            <a:pPr algn="ctr"/>
            <a:r>
              <a:rPr lang="en-ZA" sz="2600" dirty="0" smtClean="0">
                <a:solidFill>
                  <a:srgbClr val="008000"/>
                </a:solidFill>
                <a:latin typeface="Courier New" panose="02070309020205020404" pitchFamily="49" charset="0"/>
                <a:cs typeface="Courier New" panose="02070309020205020404" pitchFamily="49" charset="0"/>
              </a:rPr>
              <a:t>“in the digital world copying is such an essential action, so bound up with the way computers work, that control of copying provides, in the view of some, unexpectedly broad powers, considerably beyond those intended by the copyright law.” </a:t>
            </a:r>
          </a:p>
          <a:p>
            <a:pPr algn="ctr"/>
            <a:endParaRPr lang="en-ZA" sz="2600" dirty="0" smtClean="0">
              <a:solidFill>
                <a:srgbClr val="008000"/>
              </a:solidFill>
              <a:latin typeface="Courier New" panose="02070309020205020404" pitchFamily="49" charset="0"/>
              <a:cs typeface="Courier New" panose="02070309020205020404" pitchFamily="49" charset="0"/>
            </a:endParaRPr>
          </a:p>
          <a:p>
            <a:pPr marL="457200" lvl="1" indent="0" algn="r">
              <a:buNone/>
            </a:pPr>
            <a:r>
              <a:rPr lang="en-ZA" sz="1800" dirty="0" smtClean="0">
                <a:solidFill>
                  <a:schemeClr val="bg1">
                    <a:lumMod val="50000"/>
                  </a:schemeClr>
                </a:solidFill>
                <a:latin typeface="Arial Narrow" panose="020B0606020202030204" pitchFamily="34" charset="0"/>
              </a:rPr>
              <a:t>National Research Board</a:t>
            </a:r>
            <a:r>
              <a:rPr lang="en-ZA" sz="1800" dirty="0">
                <a:solidFill>
                  <a:schemeClr val="bg1">
                    <a:lumMod val="50000"/>
                  </a:schemeClr>
                </a:solidFill>
                <a:latin typeface="Arial Narrow" panose="020B0606020202030204" pitchFamily="34" charset="0"/>
              </a:rPr>
              <a:t> </a:t>
            </a:r>
            <a:r>
              <a:rPr lang="en-ZA" sz="1800" dirty="0" smtClean="0">
                <a:solidFill>
                  <a:schemeClr val="bg1">
                    <a:lumMod val="50000"/>
                  </a:schemeClr>
                </a:solidFill>
                <a:latin typeface="Arial Narrow" panose="020B0606020202030204" pitchFamily="34" charset="0"/>
              </a:rPr>
              <a:t>(2000) The </a:t>
            </a:r>
            <a:r>
              <a:rPr lang="en-ZA" sz="1800" dirty="0">
                <a:solidFill>
                  <a:schemeClr val="bg1">
                    <a:lumMod val="50000"/>
                  </a:schemeClr>
                </a:solidFill>
                <a:latin typeface="Arial Narrow" panose="020B0606020202030204" pitchFamily="34" charset="0"/>
              </a:rPr>
              <a:t>d</a:t>
            </a:r>
            <a:r>
              <a:rPr lang="en-ZA" sz="1800" dirty="0" smtClean="0">
                <a:solidFill>
                  <a:schemeClr val="bg1">
                    <a:lumMod val="50000"/>
                  </a:schemeClr>
                </a:solidFill>
                <a:latin typeface="Arial Narrow" panose="020B0606020202030204" pitchFamily="34" charset="0"/>
              </a:rPr>
              <a:t>igital </a:t>
            </a:r>
            <a:r>
              <a:rPr lang="en-ZA" sz="1800" dirty="0">
                <a:solidFill>
                  <a:schemeClr val="bg1">
                    <a:lumMod val="50000"/>
                  </a:schemeClr>
                </a:solidFill>
                <a:latin typeface="Arial Narrow" panose="020B0606020202030204" pitchFamily="34" charset="0"/>
              </a:rPr>
              <a:t>d</a:t>
            </a:r>
            <a:r>
              <a:rPr lang="en-ZA" sz="1800" dirty="0" smtClean="0">
                <a:solidFill>
                  <a:schemeClr val="bg1">
                    <a:lumMod val="50000"/>
                  </a:schemeClr>
                </a:solidFill>
                <a:latin typeface="Arial Narrow" panose="020B0606020202030204" pitchFamily="34" charset="0"/>
              </a:rPr>
              <a:t>ilemma: intellectual </a:t>
            </a:r>
            <a:r>
              <a:rPr lang="en-ZA" sz="1800" dirty="0">
                <a:solidFill>
                  <a:schemeClr val="bg1">
                    <a:lumMod val="50000"/>
                  </a:schemeClr>
                </a:solidFill>
                <a:latin typeface="Arial Narrow" panose="020B0606020202030204" pitchFamily="34" charset="0"/>
              </a:rPr>
              <a:t>p</a:t>
            </a:r>
            <a:r>
              <a:rPr lang="en-ZA" sz="1800" dirty="0" smtClean="0">
                <a:solidFill>
                  <a:schemeClr val="bg1">
                    <a:lumMod val="50000"/>
                  </a:schemeClr>
                </a:solidFill>
                <a:latin typeface="Arial Narrow" panose="020B0606020202030204" pitchFamily="34" charset="0"/>
              </a:rPr>
              <a:t>roperty in the </a:t>
            </a:r>
            <a:r>
              <a:rPr lang="en-ZA" sz="1800" dirty="0">
                <a:solidFill>
                  <a:schemeClr val="bg1">
                    <a:lumMod val="50000"/>
                  </a:schemeClr>
                </a:solidFill>
                <a:latin typeface="Arial Narrow" panose="020B0606020202030204" pitchFamily="34" charset="0"/>
              </a:rPr>
              <a:t>i</a:t>
            </a:r>
            <a:r>
              <a:rPr lang="en-ZA" sz="1800" dirty="0" smtClean="0">
                <a:solidFill>
                  <a:schemeClr val="bg1">
                    <a:lumMod val="50000"/>
                  </a:schemeClr>
                </a:solidFill>
                <a:latin typeface="Arial Narrow" panose="020B0606020202030204" pitchFamily="34" charset="0"/>
              </a:rPr>
              <a:t>nformation age. National Academy Press, p140.</a:t>
            </a:r>
          </a:p>
          <a:p>
            <a:pPr marL="0" indent="0">
              <a:buNone/>
            </a:pPr>
            <a:endParaRPr lang="en-ZA" dirty="0"/>
          </a:p>
        </p:txBody>
      </p:sp>
      <p:sp>
        <p:nvSpPr>
          <p:cNvPr id="4"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5"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Copyright itself needs rethinking</a:t>
            </a:r>
            <a:endParaRPr lang="en-ZA" dirty="0">
              <a:solidFill>
                <a:schemeClr val="bg1">
                  <a:lumMod val="50000"/>
                </a:schemeClr>
              </a:solidFill>
            </a:endParaRPr>
          </a:p>
        </p:txBody>
      </p:sp>
    </p:spTree>
    <p:extLst>
      <p:ext uri="{BB962C8B-B14F-4D97-AF65-F5344CB8AC3E}">
        <p14:creationId xmlns:p14="http://schemas.microsoft.com/office/powerpoint/2010/main" val="379610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76872"/>
            <a:ext cx="8229600" cy="4525963"/>
          </a:xfrm>
        </p:spPr>
        <p:txBody>
          <a:bodyPr/>
          <a:lstStyle/>
          <a:p>
            <a:pPr marL="0" indent="0" algn="ctr">
              <a:buNone/>
            </a:pPr>
            <a:r>
              <a:rPr lang="en-ZA" dirty="0" smtClean="0"/>
              <a:t>The intellectual property frameworks which shape higher education engagement with knowledge are anachronistic and outdated, out of sync with the urgent needs of a digitally-mediated </a:t>
            </a:r>
            <a:r>
              <a:rPr lang="en-ZA" dirty="0"/>
              <a:t>and extremely unequal </a:t>
            </a:r>
            <a:r>
              <a:rPr lang="en-ZA" dirty="0" smtClean="0"/>
              <a:t>world</a:t>
            </a:r>
            <a:endParaRPr lang="en-ZA" dirty="0"/>
          </a:p>
        </p:txBody>
      </p:sp>
      <p:sp>
        <p:nvSpPr>
          <p:cNvPr id="5" name="Title 1"/>
          <p:cNvSpPr txBox="1">
            <a:spLocks/>
          </p:cNvSpPr>
          <p:nvPr/>
        </p:nvSpPr>
        <p:spPr>
          <a:xfrm>
            <a:off x="448275" y="36734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6" name="Text Placeholder 2"/>
          <p:cNvSpPr txBox="1">
            <a:spLocks/>
          </p:cNvSpPr>
          <p:nvPr/>
        </p:nvSpPr>
        <p:spPr bwMode="auto">
          <a:xfrm>
            <a:off x="0" y="112525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Copyright itself needs rethinking</a:t>
            </a:r>
            <a:endParaRPr lang="en-ZA" dirty="0">
              <a:solidFill>
                <a:schemeClr val="bg1">
                  <a:lumMod val="50000"/>
                </a:schemeClr>
              </a:solidFill>
            </a:endParaRPr>
          </a:p>
        </p:txBody>
      </p:sp>
    </p:spTree>
    <p:extLst>
      <p:ext uri="{BB962C8B-B14F-4D97-AF65-F5344CB8AC3E}">
        <p14:creationId xmlns:p14="http://schemas.microsoft.com/office/powerpoint/2010/main" val="663748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8840"/>
            <a:ext cx="8507288" cy="4752528"/>
          </a:xfrm>
        </p:spPr>
        <p:txBody>
          <a:bodyPr/>
          <a:lstStyle/>
          <a:p>
            <a:r>
              <a:rPr lang="en-ZA" dirty="0" smtClean="0"/>
              <a:t>What happens in the copyright IP arena matters profoundly to education</a:t>
            </a:r>
          </a:p>
          <a:p>
            <a:pPr lvl="1"/>
            <a:r>
              <a:rPr lang="en-ZA" dirty="0" smtClean="0"/>
              <a:t>Institution and educator awareness is crucial</a:t>
            </a:r>
          </a:p>
          <a:p>
            <a:r>
              <a:rPr lang="en-ZA" dirty="0" smtClean="0"/>
              <a:t>At present, educators’ copyright</a:t>
            </a:r>
          </a:p>
          <a:p>
            <a:pPr lvl="1"/>
            <a:r>
              <a:rPr lang="en-ZA" dirty="0" smtClean="0"/>
              <a:t>For teaching resources often owned by institutions</a:t>
            </a:r>
          </a:p>
          <a:p>
            <a:pPr lvl="1"/>
            <a:r>
              <a:rPr lang="en-ZA" dirty="0" smtClean="0"/>
              <a:t>For research, usually given to companies</a:t>
            </a:r>
          </a:p>
          <a:p>
            <a:r>
              <a:rPr lang="en-ZA" dirty="0" smtClean="0"/>
              <a:t>Educators/academics need to take control</a:t>
            </a:r>
          </a:p>
          <a:p>
            <a:pPr marL="457200" lvl="1" indent="0">
              <a:buNone/>
            </a:pPr>
            <a:endParaRPr lang="en-ZA" dirty="0" smtClean="0"/>
          </a:p>
          <a:p>
            <a:pPr marL="457200" lvl="1" indent="0">
              <a:buNone/>
            </a:pPr>
            <a:endParaRPr lang="en-ZA" dirty="0" smtClean="0"/>
          </a:p>
        </p:txBody>
      </p:sp>
      <p:sp>
        <p:nvSpPr>
          <p:cNvPr id="4" name="Title 1"/>
          <p:cNvSpPr txBox="1">
            <a:spLocks/>
          </p:cNvSpPr>
          <p:nvPr/>
        </p:nvSpPr>
        <p:spPr>
          <a:xfrm>
            <a:off x="457200" y="116632"/>
            <a:ext cx="8229600" cy="720080"/>
          </a:xfrm>
          <a:prstGeom prst="rect">
            <a:avLst/>
          </a:prstGeom>
        </p:spPr>
        <p:txBody>
          <a:bodyPr vert="horz" lIns="91440" tIns="45720" rIns="91440" bIns="45720" rtlCol="0" anchor="ctr">
            <a:normAutofit fontScale="97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dirty="0" smtClean="0"/>
              <a:t>The Legal</a:t>
            </a:r>
            <a:endParaRPr lang="en-ZA" dirty="0"/>
          </a:p>
        </p:txBody>
      </p:sp>
      <p:sp>
        <p:nvSpPr>
          <p:cNvPr id="5" name="Text Placeholder 2"/>
          <p:cNvSpPr txBox="1">
            <a:spLocks/>
          </p:cNvSpPr>
          <p:nvPr/>
        </p:nvSpPr>
        <p:spPr bwMode="auto">
          <a:xfrm>
            <a:off x="8925" y="874540"/>
            <a:ext cx="9144000"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2900" kern="1200">
                <a:solidFill>
                  <a:srgbClr val="3417E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700" kern="1200">
                <a:solidFill>
                  <a:schemeClr val="bg1">
                    <a:lumMod val="50000"/>
                  </a:schemeClr>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3417E3"/>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dirty="0" smtClean="0">
                <a:solidFill>
                  <a:schemeClr val="bg1">
                    <a:lumMod val="50000"/>
                  </a:schemeClr>
                </a:solidFill>
              </a:rPr>
              <a:t>It really matters in education</a:t>
            </a:r>
            <a:endParaRPr lang="en-ZA" dirty="0">
              <a:solidFill>
                <a:schemeClr val="bg1">
                  <a:lumMod val="50000"/>
                </a:schemeClr>
              </a:solidFill>
            </a:endParaRPr>
          </a:p>
        </p:txBody>
      </p:sp>
    </p:spTree>
    <p:extLst>
      <p:ext uri="{BB962C8B-B14F-4D97-AF65-F5344CB8AC3E}">
        <p14:creationId xmlns:p14="http://schemas.microsoft.com/office/powerpoint/2010/main" val="253185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2576" y="-99392"/>
            <a:ext cx="10153128" cy="7128792"/>
          </a:xfrm>
          <a:prstGeom prst="rect">
            <a:avLst/>
          </a:prstGeom>
          <a:solidFill>
            <a:srgbClr val="CFD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4" name="Picture 3"/>
          <p:cNvPicPr/>
          <p:nvPr/>
        </p:nvPicPr>
        <p:blipFill>
          <a:blip r:embed="rId3"/>
          <a:stretch>
            <a:fillRect/>
          </a:stretch>
        </p:blipFill>
        <p:spPr>
          <a:xfrm>
            <a:off x="1713141" y="1988840"/>
            <a:ext cx="5731510" cy="4809490"/>
          </a:xfrm>
          <a:prstGeom prst="rect">
            <a:avLst/>
          </a:prstGeom>
        </p:spPr>
      </p:pic>
      <p:sp>
        <p:nvSpPr>
          <p:cNvPr id="2" name="Title 1"/>
          <p:cNvSpPr>
            <a:spLocks noGrp="1"/>
          </p:cNvSpPr>
          <p:nvPr>
            <p:ph type="title"/>
          </p:nvPr>
        </p:nvSpPr>
        <p:spPr>
          <a:xfrm>
            <a:off x="646650" y="260648"/>
            <a:ext cx="7772400" cy="786011"/>
          </a:xfrm>
        </p:spPr>
        <p:txBody>
          <a:bodyPr/>
          <a:lstStyle/>
          <a:p>
            <a:r>
              <a:rPr lang="en-ZA" dirty="0" smtClean="0"/>
              <a:t>Open education</a:t>
            </a:r>
            <a:endParaRPr lang="en-ZA" dirty="0"/>
          </a:p>
        </p:txBody>
      </p:sp>
      <p:sp>
        <p:nvSpPr>
          <p:cNvPr id="3" name="Text Placeholder 2"/>
          <p:cNvSpPr>
            <a:spLocks noGrp="1"/>
          </p:cNvSpPr>
          <p:nvPr>
            <p:ph type="body" idx="1"/>
          </p:nvPr>
        </p:nvSpPr>
        <p:spPr>
          <a:xfrm>
            <a:off x="35090" y="692696"/>
            <a:ext cx="9144000" cy="792087"/>
          </a:xfrm>
        </p:spPr>
        <p:txBody>
          <a:bodyPr/>
          <a:lstStyle/>
          <a:p>
            <a:r>
              <a:rPr lang="en-ZA" dirty="0" smtClean="0"/>
              <a:t>A nascent heterogonous field of practice</a:t>
            </a:r>
            <a:endParaRPr lang="en-ZA" dirty="0"/>
          </a:p>
        </p:txBody>
      </p:sp>
      <p:sp>
        <p:nvSpPr>
          <p:cNvPr id="7" name="TextBox 6"/>
          <p:cNvSpPr txBox="1"/>
          <p:nvPr/>
        </p:nvSpPr>
        <p:spPr>
          <a:xfrm rot="5400000">
            <a:off x="3626314" y="1099773"/>
            <a:ext cx="11305256" cy="553998"/>
          </a:xfrm>
          <a:prstGeom prst="rect">
            <a:avLst/>
          </a:prstGeom>
          <a:noFill/>
        </p:spPr>
        <p:txBody>
          <a:bodyPr wrap="square" rtlCol="0">
            <a:spAutoFit/>
          </a:bodyPr>
          <a:lstStyle/>
          <a:p>
            <a:pPr algn="r"/>
            <a:r>
              <a:rPr lang="en-ZA" sz="1200" dirty="0">
                <a:solidFill>
                  <a:schemeClr val="bg1">
                    <a:lumMod val="65000"/>
                  </a:schemeClr>
                </a:solidFill>
              </a:rPr>
              <a:t>Patrick M Burke Thinking Man by </a:t>
            </a:r>
            <a:r>
              <a:rPr lang="en-ZA" sz="1200" dirty="0" smtClean="0">
                <a:solidFill>
                  <a:schemeClr val="bg1">
                    <a:lumMod val="65000"/>
                  </a:schemeClr>
                </a:solidFill>
              </a:rPr>
              <a:t>Katherine https</a:t>
            </a:r>
            <a:r>
              <a:rPr lang="en-ZA" sz="1200" dirty="0">
                <a:solidFill>
                  <a:schemeClr val="bg1">
                    <a:lumMod val="65000"/>
                  </a:schemeClr>
                </a:solidFill>
              </a:rPr>
              <a:t>://www.flickr.com/photos/73981677@N00/5371872790/ CC BY 2.0</a:t>
            </a:r>
          </a:p>
          <a:p>
            <a:pPr algn="r"/>
            <a:endParaRPr lang="en-ZA" dirty="0"/>
          </a:p>
        </p:txBody>
      </p:sp>
    </p:spTree>
    <p:extLst>
      <p:ext uri="{BB962C8B-B14F-4D97-AF65-F5344CB8AC3E}">
        <p14:creationId xmlns:p14="http://schemas.microsoft.com/office/powerpoint/2010/main" val="1318770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2576" y="-99392"/>
            <a:ext cx="10153128" cy="7128792"/>
          </a:xfrm>
          <a:prstGeom prst="rect">
            <a:avLst/>
          </a:prstGeom>
          <a:solidFill>
            <a:srgbClr val="CFD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0" y="260648"/>
            <a:ext cx="9144000" cy="786011"/>
          </a:xfrm>
        </p:spPr>
        <p:txBody>
          <a:bodyPr/>
          <a:lstStyle/>
          <a:p>
            <a:r>
              <a:rPr lang="en-ZA" dirty="0" smtClean="0"/>
              <a:t>In conclusion</a:t>
            </a:r>
            <a:endParaRPr lang="en-ZA" dirty="0"/>
          </a:p>
        </p:txBody>
      </p:sp>
      <p:sp>
        <p:nvSpPr>
          <p:cNvPr id="3" name="Text Placeholder 2"/>
          <p:cNvSpPr>
            <a:spLocks noGrp="1"/>
          </p:cNvSpPr>
          <p:nvPr>
            <p:ph type="body" idx="1"/>
          </p:nvPr>
        </p:nvSpPr>
        <p:spPr>
          <a:xfrm>
            <a:off x="0" y="836712"/>
            <a:ext cx="9144000" cy="792087"/>
          </a:xfrm>
        </p:spPr>
        <p:txBody>
          <a:bodyPr/>
          <a:lstStyle/>
          <a:p>
            <a:r>
              <a:rPr lang="en-ZA" dirty="0" smtClean="0"/>
              <a:t>Some responses</a:t>
            </a:r>
            <a:endParaRPr lang="en-ZA"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987594"/>
            <a:ext cx="6079862" cy="458619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rot="5400000">
            <a:off x="6787452" y="4299462"/>
            <a:ext cx="5229200" cy="276999"/>
          </a:xfrm>
          <a:prstGeom prst="rect">
            <a:avLst/>
          </a:prstGeom>
          <a:noFill/>
        </p:spPr>
        <p:txBody>
          <a:bodyPr wrap="square" rtlCol="0">
            <a:spAutoFit/>
          </a:bodyPr>
          <a:lstStyle/>
          <a:p>
            <a:pPr algn="r"/>
            <a:r>
              <a:rPr lang="en-US" sz="1200" dirty="0" err="1" smtClean="0">
                <a:solidFill>
                  <a:srgbClr val="7F7F7F"/>
                </a:solidFill>
                <a:latin typeface="Arial Narrow"/>
                <a:cs typeface="Arial Narrow"/>
              </a:rPr>
              <a:t>Xuan</a:t>
            </a:r>
            <a:r>
              <a:rPr lang="en-US" sz="1200" dirty="0" smtClean="0">
                <a:solidFill>
                  <a:srgbClr val="7F7F7F"/>
                </a:solidFill>
                <a:latin typeface="Arial Narrow"/>
                <a:cs typeface="Arial Narrow"/>
              </a:rPr>
              <a:t> </a:t>
            </a:r>
            <a:r>
              <a:rPr lang="en-US" sz="1200" dirty="0" err="1" smtClean="0">
                <a:solidFill>
                  <a:srgbClr val="7F7F7F"/>
                </a:solidFill>
                <a:latin typeface="Arial Narrow"/>
                <a:cs typeface="Arial Narrow"/>
              </a:rPr>
              <a:t>Che</a:t>
            </a:r>
            <a:r>
              <a:rPr lang="en-US" sz="1200" dirty="0" smtClean="0">
                <a:solidFill>
                  <a:srgbClr val="7F7F7F"/>
                </a:solidFill>
                <a:latin typeface="Arial Narrow"/>
                <a:cs typeface="Arial Narrow"/>
              </a:rPr>
              <a:t> CC BY 2.0 </a:t>
            </a:r>
            <a:r>
              <a:rPr lang="en-ZA" sz="1200" u="sng" dirty="0">
                <a:solidFill>
                  <a:srgbClr val="7F7F7F"/>
                </a:solidFill>
                <a:latin typeface="Arial Narrow"/>
                <a:cs typeface="Arial Narrow"/>
              </a:rPr>
              <a:t>https://www.flickr.com/photos/rosemania/</a:t>
            </a:r>
            <a:r>
              <a:rPr lang="en-ZA" sz="1200" u="sng" dirty="0" smtClean="0">
                <a:solidFill>
                  <a:srgbClr val="7F7F7F"/>
                </a:solidFill>
                <a:latin typeface="Arial Narrow"/>
                <a:cs typeface="Arial Narrow"/>
              </a:rPr>
              <a:t>5581093141</a:t>
            </a:r>
            <a:endParaRPr lang="en-ZA" sz="1200" dirty="0">
              <a:solidFill>
                <a:srgbClr val="7F7F7F"/>
              </a:solidFill>
              <a:latin typeface="Arial Narrow"/>
              <a:cs typeface="Arial Narrow"/>
            </a:endParaRPr>
          </a:p>
        </p:txBody>
      </p:sp>
    </p:spTree>
    <p:extLst>
      <p:ext uri="{BB962C8B-B14F-4D97-AF65-F5344CB8AC3E}">
        <p14:creationId xmlns:p14="http://schemas.microsoft.com/office/powerpoint/2010/main" val="3761704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ZA" sz="3800" dirty="0" smtClean="0"/>
              <a:t>Reclaim education as a common good</a:t>
            </a:r>
            <a:endParaRPr lang="en-ZA" sz="38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3618" y="1484784"/>
            <a:ext cx="4186044" cy="523430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3225" y="5736663"/>
            <a:ext cx="1085850"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2120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4" name="Content Placeholder 3"/>
          <p:cNvPicPr>
            <a:picLocks noGrp="1"/>
          </p:cNvPicPr>
          <p:nvPr>
            <p:ph idx="1"/>
          </p:nvPr>
        </p:nvPicPr>
        <p:blipFill rotWithShape="1">
          <a:blip r:embed="rId2"/>
          <a:srcRect t="2297"/>
          <a:stretch/>
        </p:blipFill>
        <p:spPr>
          <a:xfrm>
            <a:off x="395536" y="116632"/>
            <a:ext cx="8640960" cy="5887596"/>
          </a:xfrm>
          <a:prstGeom prst="rect">
            <a:avLst/>
          </a:prstGeom>
        </p:spPr>
      </p:pic>
      <p:sp>
        <p:nvSpPr>
          <p:cNvPr id="5" name="TextBox 4"/>
          <p:cNvSpPr txBox="1"/>
          <p:nvPr/>
        </p:nvSpPr>
        <p:spPr>
          <a:xfrm>
            <a:off x="0" y="5733256"/>
            <a:ext cx="9144000" cy="1200329"/>
          </a:xfrm>
          <a:prstGeom prst="rect">
            <a:avLst/>
          </a:prstGeom>
          <a:solidFill>
            <a:schemeClr val="bg1"/>
          </a:solidFill>
        </p:spPr>
        <p:txBody>
          <a:bodyPr wrap="square" rtlCol="0">
            <a:spAutoFit/>
          </a:bodyPr>
          <a:lstStyle/>
          <a:p>
            <a:pPr algn="ctr"/>
            <a:r>
              <a:rPr lang="en-US" dirty="0">
                <a:latin typeface="Arial Narrow" panose="020B0606020202030204" pitchFamily="34" charset="0"/>
              </a:rPr>
              <a:t>a public good is non-</a:t>
            </a:r>
            <a:r>
              <a:rPr lang="en-US" dirty="0" err="1" smtClean="0">
                <a:latin typeface="Arial Narrow" panose="020B0606020202030204" pitchFamily="34" charset="0"/>
              </a:rPr>
              <a:t>rivalrous</a:t>
            </a:r>
            <a:r>
              <a:rPr lang="en-US" dirty="0" smtClean="0">
                <a:latin typeface="Arial Narrow" panose="020B0606020202030204" pitchFamily="34" charset="0"/>
              </a:rPr>
              <a:t> </a:t>
            </a:r>
            <a:r>
              <a:rPr lang="en-US" dirty="0">
                <a:latin typeface="Arial Narrow" panose="020B0606020202030204" pitchFamily="34" charset="0"/>
              </a:rPr>
              <a:t>in consumption </a:t>
            </a:r>
            <a:r>
              <a:rPr lang="en-US" dirty="0" smtClean="0">
                <a:latin typeface="Arial Narrow" panose="020B0606020202030204" pitchFamily="34" charset="0"/>
              </a:rPr>
              <a:t/>
            </a:r>
            <a:br>
              <a:rPr lang="en-US" dirty="0" smtClean="0">
                <a:latin typeface="Arial Narrow" panose="020B0606020202030204" pitchFamily="34" charset="0"/>
              </a:rPr>
            </a:br>
            <a:r>
              <a:rPr lang="en-US" dirty="0" smtClean="0">
                <a:latin typeface="Arial Narrow" panose="020B0606020202030204" pitchFamily="34" charset="0"/>
              </a:rPr>
              <a:t>-a </a:t>
            </a:r>
            <a:r>
              <a:rPr lang="en-US" dirty="0">
                <a:latin typeface="Arial Narrow" panose="020B0606020202030204" pitchFamily="34" charset="0"/>
              </a:rPr>
              <a:t>good whose use by one person does not compete with or rival its use by another </a:t>
            </a:r>
            <a:r>
              <a:rPr lang="en-US" dirty="0" smtClean="0">
                <a:latin typeface="Arial Narrow" panose="020B0606020202030204" pitchFamily="34" charset="0"/>
              </a:rPr>
              <a:t>person-   </a:t>
            </a:r>
            <a:br>
              <a:rPr lang="en-US" dirty="0" smtClean="0">
                <a:latin typeface="Arial Narrow" panose="020B0606020202030204" pitchFamily="34" charset="0"/>
              </a:rPr>
            </a:br>
            <a:r>
              <a:rPr lang="en-US" dirty="0" smtClean="0">
                <a:latin typeface="Arial Narrow" panose="020B0606020202030204" pitchFamily="34" charset="0"/>
              </a:rPr>
              <a:t>&amp;</a:t>
            </a:r>
          </a:p>
          <a:p>
            <a:pPr algn="ctr"/>
            <a:r>
              <a:rPr lang="en-US" dirty="0" smtClean="0">
                <a:latin typeface="Arial Narrow" panose="020B0606020202030204" pitchFamily="34" charset="0"/>
              </a:rPr>
              <a:t>non-excludable  - no </a:t>
            </a:r>
            <a:r>
              <a:rPr lang="en-US" dirty="0">
                <a:latin typeface="Arial Narrow" panose="020B0606020202030204" pitchFamily="34" charset="0"/>
              </a:rPr>
              <a:t>person can exclude other persons from its </a:t>
            </a:r>
            <a:r>
              <a:rPr lang="en-US" dirty="0" smtClean="0">
                <a:latin typeface="Arial Narrow" panose="020B0606020202030204" pitchFamily="34" charset="0"/>
              </a:rPr>
              <a:t>use</a:t>
            </a:r>
            <a:endParaRPr lang="en-ZA" dirty="0">
              <a:latin typeface="Arial Narrow" panose="020B0606020202030204" pitchFamily="34" charset="0"/>
            </a:endParaRPr>
          </a:p>
        </p:txBody>
      </p:sp>
      <p:sp>
        <p:nvSpPr>
          <p:cNvPr id="3" name="Rectangle 2"/>
          <p:cNvSpPr/>
          <p:nvPr/>
        </p:nvSpPr>
        <p:spPr>
          <a:xfrm>
            <a:off x="2483768" y="2132856"/>
            <a:ext cx="4176464" cy="2088232"/>
          </a:xfrm>
          <a:prstGeom prst="rect">
            <a:avLst/>
          </a:prstGeom>
          <a:solidFill>
            <a:srgbClr val="002086"/>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4000" dirty="0" smtClean="0">
                <a:latin typeface="Century Gothic" panose="020B0502020202020204" pitchFamily="34" charset="0"/>
              </a:rPr>
              <a:t>Reclaim knowledge as a public good</a:t>
            </a:r>
            <a:endParaRPr lang="en-ZA" sz="4000" dirty="0">
              <a:latin typeface="Century Gothic" panose="020B0502020202020204" pitchFamily="34" charset="0"/>
            </a:endParaRPr>
          </a:p>
        </p:txBody>
      </p:sp>
    </p:spTree>
    <p:extLst>
      <p:ext uri="{BB962C8B-B14F-4D97-AF65-F5344CB8AC3E}">
        <p14:creationId xmlns:p14="http://schemas.microsoft.com/office/powerpoint/2010/main" val="1777948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Reclaim the commons</a:t>
            </a:r>
            <a:endParaRPr lang="en-Z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660" y="1698809"/>
            <a:ext cx="6120680" cy="4968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033972" y="3136534"/>
            <a:ext cx="4572000" cy="2092881"/>
          </a:xfrm>
          <a:prstGeom prst="rect">
            <a:avLst/>
          </a:prstGeom>
          <a:solidFill>
            <a:srgbClr val="99CCFF">
              <a:alpha val="23922"/>
            </a:srgbClr>
          </a:solidFill>
        </p:spPr>
        <p:txBody>
          <a:bodyPr>
            <a:spAutoFit/>
          </a:bodyPr>
          <a:lstStyle/>
          <a:p>
            <a:pPr algn="ctr"/>
            <a:endParaRPr lang="en-ZA" dirty="0">
              <a:solidFill>
                <a:srgbClr val="002AB0"/>
              </a:solidFill>
            </a:endParaRPr>
          </a:p>
          <a:p>
            <a:pPr algn="ctr"/>
            <a:r>
              <a:rPr lang="en-ZA" sz="2800" dirty="0">
                <a:solidFill>
                  <a:srgbClr val="002AB0"/>
                </a:solidFill>
              </a:rPr>
              <a:t>Shift from a </a:t>
            </a:r>
            <a:r>
              <a:rPr lang="en-ZA" sz="2800" b="1" dirty="0">
                <a:solidFill>
                  <a:srgbClr val="002AB0"/>
                </a:solidFill>
              </a:rPr>
              <a:t>knowledge economy </a:t>
            </a:r>
            <a:r>
              <a:rPr lang="en-ZA" sz="2800" b="1" i="1" dirty="0">
                <a:solidFill>
                  <a:srgbClr val="002AB0"/>
                </a:solidFill>
              </a:rPr>
              <a:t>for some </a:t>
            </a:r>
            <a:endParaRPr lang="en-ZA" sz="2800" b="1" i="1" dirty="0" smtClean="0">
              <a:solidFill>
                <a:srgbClr val="002AB0"/>
              </a:solidFill>
            </a:endParaRPr>
          </a:p>
          <a:p>
            <a:pPr algn="ctr"/>
            <a:r>
              <a:rPr lang="en-ZA" sz="2800" dirty="0" smtClean="0">
                <a:solidFill>
                  <a:srgbClr val="002AB0"/>
                </a:solidFill>
              </a:rPr>
              <a:t>to </a:t>
            </a:r>
            <a:r>
              <a:rPr lang="en-ZA" sz="2800" dirty="0">
                <a:solidFill>
                  <a:srgbClr val="002AB0"/>
                </a:solidFill>
              </a:rPr>
              <a:t>a </a:t>
            </a:r>
            <a:r>
              <a:rPr lang="en-ZA" sz="2800" b="1" dirty="0">
                <a:solidFill>
                  <a:srgbClr val="002AB0"/>
                </a:solidFill>
              </a:rPr>
              <a:t>knowledge </a:t>
            </a:r>
            <a:r>
              <a:rPr lang="en-ZA" sz="2800" b="1" dirty="0" smtClean="0">
                <a:solidFill>
                  <a:srgbClr val="002AB0"/>
                </a:solidFill>
              </a:rPr>
              <a:t>commons </a:t>
            </a:r>
            <a:r>
              <a:rPr lang="en-ZA" sz="2800" b="1" i="1" dirty="0" smtClean="0">
                <a:solidFill>
                  <a:srgbClr val="002AB0"/>
                </a:solidFill>
              </a:rPr>
              <a:t>for </a:t>
            </a:r>
            <a:r>
              <a:rPr lang="en-ZA" sz="2800" b="1" i="1" dirty="0">
                <a:solidFill>
                  <a:srgbClr val="002AB0"/>
                </a:solidFill>
              </a:rPr>
              <a:t>all</a:t>
            </a:r>
          </a:p>
        </p:txBody>
      </p:sp>
    </p:spTree>
    <p:extLst>
      <p:ext uri="{BB962C8B-B14F-4D97-AF65-F5344CB8AC3E}">
        <p14:creationId xmlns:p14="http://schemas.microsoft.com/office/powerpoint/2010/main" val="34899092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8316416" y="6021288"/>
            <a:ext cx="720080"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39551" y="134099"/>
            <a:ext cx="9126153" cy="1143000"/>
          </a:xfrm>
        </p:spPr>
        <p:txBody>
          <a:bodyPr/>
          <a:lstStyle/>
          <a:p>
            <a:r>
              <a:rPr lang="en-ZA" dirty="0" smtClean="0"/>
              <a:t>Reclaim open education</a:t>
            </a:r>
            <a:endParaRPr lang="en-ZA" dirty="0"/>
          </a:p>
        </p:txBody>
      </p:sp>
      <p:sp>
        <p:nvSpPr>
          <p:cNvPr id="4" name="Isosceles Triangle 3"/>
          <p:cNvSpPr/>
          <p:nvPr/>
        </p:nvSpPr>
        <p:spPr>
          <a:xfrm rot="19759489">
            <a:off x="4854669" y="2082291"/>
            <a:ext cx="2088232" cy="86409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Isosceles Triangle 5"/>
          <p:cNvSpPr/>
          <p:nvPr/>
        </p:nvSpPr>
        <p:spPr>
          <a:xfrm rot="18514334">
            <a:off x="4459552" y="2170710"/>
            <a:ext cx="2227691" cy="96933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Content Placeholder 2"/>
          <p:cNvSpPr txBox="1">
            <a:spLocks/>
          </p:cNvSpPr>
          <p:nvPr/>
        </p:nvSpPr>
        <p:spPr bwMode="auto">
          <a:xfrm>
            <a:off x="0" y="1700808"/>
            <a:ext cx="557339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Courier New" pitchFamily="49" charset="0"/>
              <a:buChar char="o"/>
              <a:defRPr sz="3200" kern="1200">
                <a:solidFill>
                  <a:srgbClr val="737373"/>
                </a:solidFill>
                <a:latin typeface="Century Gothic" pitchFamily="34" charset="0"/>
                <a:ea typeface="+mn-ea"/>
                <a:cs typeface="+mn-cs"/>
              </a:defRPr>
            </a:lvl1pPr>
            <a:lvl2pPr marL="742950" indent="-285750" algn="l" rtl="0" eaLnBrk="1" fontAlgn="base" hangingPunct="1">
              <a:spcBef>
                <a:spcPct val="20000"/>
              </a:spcBef>
              <a:spcAft>
                <a:spcPct val="0"/>
              </a:spcAft>
              <a:buFont typeface="Arial" pitchFamily="34" charset="0"/>
              <a:buChar char="•"/>
              <a:defRPr sz="2600" kern="1200">
                <a:solidFill>
                  <a:srgbClr val="7EAA56"/>
                </a:solidFill>
                <a:latin typeface="Bookman Old Style" panose="02050604050505020204" pitchFamily="18" charset="0"/>
                <a:ea typeface="+mn-ea"/>
                <a:cs typeface="+mn-cs"/>
              </a:defRPr>
            </a:lvl2pPr>
            <a:lvl3pPr marL="1143000" indent="-228600" algn="l" rtl="0" eaLnBrk="1" fontAlgn="base" hangingPunct="1">
              <a:spcBef>
                <a:spcPct val="20000"/>
              </a:spcBef>
              <a:spcAft>
                <a:spcPct val="0"/>
              </a:spcAft>
              <a:buFont typeface="Arial" charset="0"/>
              <a:buChar char="•"/>
              <a:defRPr sz="2200" kern="1200">
                <a:solidFill>
                  <a:srgbClr val="7EAA56"/>
                </a:solidFill>
                <a:latin typeface="Bookman Old Style" panose="02050604050505020204" pitchFamily="18"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lumMod val="65000"/>
                  </a:schemeClr>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bg1">
                    <a:lumMod val="85000"/>
                  </a:schemeClr>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ZA" sz="3000" dirty="0" smtClean="0">
                <a:solidFill>
                  <a:schemeClr val="bg1">
                    <a:lumMod val="50000"/>
                  </a:schemeClr>
                </a:solidFill>
              </a:rPr>
              <a:t>Open education </a:t>
            </a:r>
            <a:br>
              <a:rPr lang="en-ZA" sz="3000" dirty="0" smtClean="0">
                <a:solidFill>
                  <a:schemeClr val="bg1">
                    <a:lumMod val="50000"/>
                  </a:schemeClr>
                </a:solidFill>
              </a:rPr>
            </a:br>
            <a:r>
              <a:rPr lang="en-ZA" sz="3000" dirty="0" smtClean="0">
                <a:solidFill>
                  <a:schemeClr val="bg1">
                    <a:lumMod val="50000"/>
                  </a:schemeClr>
                </a:solidFill>
              </a:rPr>
              <a:t>as a means to an end</a:t>
            </a:r>
          </a:p>
          <a:p>
            <a:pPr marL="0" indent="0" algn="r">
              <a:buNone/>
            </a:pPr>
            <a:endParaRPr lang="en-ZA" dirty="0">
              <a:solidFill>
                <a:schemeClr val="bg1">
                  <a:lumMod val="50000"/>
                </a:schemeClr>
              </a:solidFill>
            </a:endParaRPr>
          </a:p>
          <a:p>
            <a:pPr marL="0" indent="0" algn="r">
              <a:buNone/>
            </a:pPr>
            <a:r>
              <a:rPr lang="en-ZA" sz="3000" dirty="0" smtClean="0">
                <a:solidFill>
                  <a:schemeClr val="bg1">
                    <a:lumMod val="50000"/>
                  </a:schemeClr>
                </a:solidFill>
              </a:rPr>
              <a:t>Open education as one – important - strategy towards </a:t>
            </a:r>
            <a:br>
              <a:rPr lang="en-ZA" sz="3000" dirty="0" smtClean="0">
                <a:solidFill>
                  <a:schemeClr val="bg1">
                    <a:lumMod val="50000"/>
                  </a:schemeClr>
                </a:solidFill>
              </a:rPr>
            </a:br>
            <a:r>
              <a:rPr lang="en-ZA" sz="3000" dirty="0" smtClean="0">
                <a:solidFill>
                  <a:schemeClr val="bg1">
                    <a:lumMod val="50000"/>
                  </a:schemeClr>
                </a:solidFill>
              </a:rPr>
              <a:t>an equitable, democratic and peaceful world</a:t>
            </a:r>
          </a:p>
          <a:p>
            <a:endParaRPr lang="en-ZA"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4483" y="1196752"/>
            <a:ext cx="2831549" cy="5827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5898784" y="6500083"/>
            <a:ext cx="2802949" cy="323165"/>
          </a:xfrm>
          <a:prstGeom prst="rect">
            <a:avLst/>
          </a:prstGeom>
          <a:solidFill>
            <a:srgbClr val="000000">
              <a:alpha val="23922"/>
            </a:srgbClr>
          </a:solidFill>
        </p:spPr>
        <p:txBody>
          <a:bodyPr wrap="square" rtlCol="0">
            <a:spAutoFit/>
          </a:bodyPr>
          <a:lstStyle/>
          <a:p>
            <a:r>
              <a:rPr lang="en-ZA" sz="1500" dirty="0" smtClean="0">
                <a:solidFill>
                  <a:schemeClr val="bg1"/>
                </a:solidFill>
                <a:latin typeface="Arial Narrow" panose="020B0606020202030204" pitchFamily="34" charset="0"/>
              </a:rPr>
              <a:t>Cries of ‘peace, peace, peace’ Berlin</a:t>
            </a:r>
            <a:endParaRPr lang="en-ZA" sz="1500" dirty="0">
              <a:solidFill>
                <a:schemeClr val="bg1"/>
              </a:solidFill>
              <a:latin typeface="Arial Narrow" panose="020B0606020202030204" pitchFamily="34" charset="0"/>
            </a:endParaRPr>
          </a:p>
        </p:txBody>
      </p:sp>
      <p:sp>
        <p:nvSpPr>
          <p:cNvPr id="3" name="TextBox 2"/>
          <p:cNvSpPr txBox="1"/>
          <p:nvPr/>
        </p:nvSpPr>
        <p:spPr>
          <a:xfrm rot="16200000">
            <a:off x="7214939" y="2863389"/>
            <a:ext cx="3579495" cy="246221"/>
          </a:xfrm>
          <a:prstGeom prst="rect">
            <a:avLst/>
          </a:prstGeom>
          <a:noFill/>
        </p:spPr>
        <p:txBody>
          <a:bodyPr wrap="square" rtlCol="0">
            <a:spAutoFit/>
          </a:bodyPr>
          <a:lstStyle/>
          <a:p>
            <a:pPr algn="r"/>
            <a:r>
              <a:rPr lang="pt-BR" sz="1000" dirty="0" err="1">
                <a:solidFill>
                  <a:srgbClr val="7F7F7F"/>
                </a:solidFill>
              </a:rPr>
              <a:t>http</a:t>
            </a:r>
            <a:r>
              <a:rPr lang="pt-BR" sz="1000" dirty="0">
                <a:solidFill>
                  <a:srgbClr val="7F7F7F"/>
                </a:solidFill>
              </a:rPr>
              <a:t>://</a:t>
            </a:r>
            <a:r>
              <a:rPr lang="pt-BR" sz="1000" dirty="0" err="1">
                <a:solidFill>
                  <a:srgbClr val="7F7F7F"/>
                </a:solidFill>
              </a:rPr>
              <a:t>ronhudson.blogspot.co.za</a:t>
            </a:r>
            <a:r>
              <a:rPr lang="pt-BR" sz="1000" dirty="0">
                <a:solidFill>
                  <a:srgbClr val="7F7F7F"/>
                </a:solidFill>
              </a:rPr>
              <a:t>/2005/08/</a:t>
            </a:r>
            <a:r>
              <a:rPr lang="pt-BR" sz="1000" dirty="0" err="1">
                <a:solidFill>
                  <a:srgbClr val="7F7F7F"/>
                </a:solidFill>
              </a:rPr>
              <a:t>berlin.html</a:t>
            </a:r>
            <a:endParaRPr lang="en-US" sz="1000" dirty="0">
              <a:solidFill>
                <a:srgbClr val="7F7F7F"/>
              </a:solidFill>
            </a:endParaRPr>
          </a:p>
        </p:txBody>
      </p:sp>
    </p:spTree>
    <p:extLst>
      <p:ext uri="{BB962C8B-B14F-4D97-AF65-F5344CB8AC3E}">
        <p14:creationId xmlns:p14="http://schemas.microsoft.com/office/powerpoint/2010/main" val="129420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 y="12700"/>
            <a:ext cx="9448800" cy="684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1859" name="TextBox 1"/>
          <p:cNvSpPr txBox="1">
            <a:spLocks noChangeArrowheads="1"/>
          </p:cNvSpPr>
          <p:nvPr/>
        </p:nvSpPr>
        <p:spPr bwMode="auto">
          <a:xfrm rot="5400000">
            <a:off x="8035925" y="5513388"/>
            <a:ext cx="23495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defRPr/>
            </a:pPr>
            <a:r>
              <a:rPr lang="en-ZA" sz="1600" dirty="0" smtClean="0">
                <a:solidFill>
                  <a:schemeClr val="bg1">
                    <a:lumMod val="65000"/>
                  </a:schemeClr>
                </a:solidFill>
                <a:latin typeface="Arial Narrow" pitchFamily="34" charset="0"/>
              </a:rPr>
              <a:t>Image: Stacey Stent</a:t>
            </a:r>
          </a:p>
        </p:txBody>
      </p:sp>
      <p:sp>
        <p:nvSpPr>
          <p:cNvPr id="3" name="Rectangle 2"/>
          <p:cNvSpPr/>
          <p:nvPr/>
        </p:nvSpPr>
        <p:spPr>
          <a:xfrm>
            <a:off x="1331913" y="12700"/>
            <a:ext cx="1079500"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6" name="Rectangle 5"/>
          <p:cNvSpPr/>
          <p:nvPr/>
        </p:nvSpPr>
        <p:spPr>
          <a:xfrm>
            <a:off x="201613" y="3573463"/>
            <a:ext cx="1081087"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7" name="Rectangle 6"/>
          <p:cNvSpPr/>
          <p:nvPr/>
        </p:nvSpPr>
        <p:spPr>
          <a:xfrm>
            <a:off x="381000" y="1916113"/>
            <a:ext cx="1079500"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8" name="Rectangle 7"/>
          <p:cNvSpPr/>
          <p:nvPr/>
        </p:nvSpPr>
        <p:spPr>
          <a:xfrm>
            <a:off x="179388" y="3573463"/>
            <a:ext cx="1079500"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9" name="Rectangle 8"/>
          <p:cNvSpPr/>
          <p:nvPr/>
        </p:nvSpPr>
        <p:spPr>
          <a:xfrm>
            <a:off x="549275" y="836613"/>
            <a:ext cx="1079500"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4" name="Rectangle 3"/>
          <p:cNvSpPr/>
          <p:nvPr/>
        </p:nvSpPr>
        <p:spPr>
          <a:xfrm>
            <a:off x="381000" y="2452688"/>
            <a:ext cx="901700" cy="18049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0" name="Rectangle 9"/>
          <p:cNvSpPr/>
          <p:nvPr/>
        </p:nvSpPr>
        <p:spPr>
          <a:xfrm>
            <a:off x="381000" y="4110038"/>
            <a:ext cx="987425" cy="3984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1" name="Rectangle 10"/>
          <p:cNvSpPr/>
          <p:nvPr/>
        </p:nvSpPr>
        <p:spPr>
          <a:xfrm>
            <a:off x="549275" y="4941888"/>
            <a:ext cx="1027113" cy="43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2" name="Rectangle 11"/>
          <p:cNvSpPr/>
          <p:nvPr/>
        </p:nvSpPr>
        <p:spPr>
          <a:xfrm>
            <a:off x="1228725" y="5589588"/>
            <a:ext cx="696913" cy="633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3" name="Rectangle 12"/>
          <p:cNvSpPr/>
          <p:nvPr/>
        </p:nvSpPr>
        <p:spPr>
          <a:xfrm>
            <a:off x="6948488" y="188913"/>
            <a:ext cx="1223962" cy="360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4" name="Rectangle 13"/>
          <p:cNvSpPr/>
          <p:nvPr/>
        </p:nvSpPr>
        <p:spPr>
          <a:xfrm>
            <a:off x="7559675" y="981075"/>
            <a:ext cx="1484313" cy="576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5" name="Rectangle 14"/>
          <p:cNvSpPr/>
          <p:nvPr/>
        </p:nvSpPr>
        <p:spPr>
          <a:xfrm>
            <a:off x="8172450" y="1916113"/>
            <a:ext cx="1041400" cy="1800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7" name="Rectangle 16"/>
          <p:cNvSpPr/>
          <p:nvPr/>
        </p:nvSpPr>
        <p:spPr>
          <a:xfrm>
            <a:off x="7885113" y="4941888"/>
            <a:ext cx="808037" cy="43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8" name="Rectangle 17"/>
          <p:cNvSpPr/>
          <p:nvPr/>
        </p:nvSpPr>
        <p:spPr>
          <a:xfrm>
            <a:off x="7451725" y="5732463"/>
            <a:ext cx="433388" cy="360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20" name="Title 1"/>
          <p:cNvSpPr txBox="1">
            <a:spLocks/>
          </p:cNvSpPr>
          <p:nvPr/>
        </p:nvSpPr>
        <p:spPr>
          <a:xfrm>
            <a:off x="3132138" y="357188"/>
            <a:ext cx="3095625" cy="1143000"/>
          </a:xfrm>
          <a:prstGeom prst="rect">
            <a:avLst/>
          </a:prstGeom>
        </p:spPr>
        <p:txBody>
          <a:bodyPr/>
          <a:lstStyle>
            <a:lvl1pPr algn="ctr" defTabSz="914400" rtl="0" eaLnBrk="1" latinLnBrk="0" hangingPunct="1">
              <a:spcBef>
                <a:spcPct val="0"/>
              </a:spcBef>
              <a:buNone/>
              <a:defRPr sz="4000" kern="1200" cap="all" baseline="0">
                <a:solidFill>
                  <a:schemeClr val="tx1"/>
                </a:solidFill>
                <a:latin typeface="Century Gothic" pitchFamily="34" charset="0"/>
                <a:ea typeface="+mj-ea"/>
                <a:cs typeface="+mj-cs"/>
              </a:defRPr>
            </a:lvl1pPr>
          </a:lstStyle>
          <a:p>
            <a:pPr>
              <a:defRPr/>
            </a:pPr>
            <a:r>
              <a:rPr lang="en-ZA" dirty="0" smtClean="0">
                <a:solidFill>
                  <a:srgbClr val="3417E3"/>
                </a:solidFill>
              </a:rPr>
              <a:t>Thank you</a:t>
            </a:r>
            <a:endParaRPr lang="en-ZA" dirty="0">
              <a:solidFill>
                <a:srgbClr val="3417E3"/>
              </a:solidFill>
            </a:endParaRPr>
          </a:p>
        </p:txBody>
      </p:sp>
      <p:sp>
        <p:nvSpPr>
          <p:cNvPr id="5" name="Rectangle 4"/>
          <p:cNvSpPr/>
          <p:nvPr/>
        </p:nvSpPr>
        <p:spPr>
          <a:xfrm>
            <a:off x="7885113" y="4005263"/>
            <a:ext cx="1328737"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Tree>
    <p:extLst>
      <p:ext uri="{BB962C8B-B14F-4D97-AF65-F5344CB8AC3E}">
        <p14:creationId xmlns:p14="http://schemas.microsoft.com/office/powerpoint/2010/main" val="3457649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332656"/>
            <a:ext cx="8229600" cy="6336704"/>
          </a:xfrm>
        </p:spPr>
        <p:txBody>
          <a:bodyPr/>
          <a:lstStyle/>
          <a:p>
            <a:pPr marL="0" indent="0">
              <a:buNone/>
            </a:pPr>
            <a:r>
              <a:rPr lang="en-US" sz="1600" dirty="0" smtClean="0"/>
              <a:t>References</a:t>
            </a:r>
          </a:p>
          <a:p>
            <a:pPr lvl="0"/>
            <a:r>
              <a:rPr lang="en-US" sz="1200" dirty="0" err="1">
                <a:solidFill>
                  <a:schemeClr val="bg1">
                    <a:lumMod val="50000"/>
                  </a:schemeClr>
                </a:solidFill>
                <a:latin typeface="Arial Narrow" panose="020B0606020202030204" pitchFamily="34" charset="0"/>
              </a:rPr>
              <a:t>Adesoye</a:t>
            </a:r>
            <a:r>
              <a:rPr lang="en-US" sz="1200" dirty="0">
                <a:solidFill>
                  <a:schemeClr val="bg1">
                    <a:lumMod val="50000"/>
                  </a:schemeClr>
                </a:solidFill>
                <a:latin typeface="Arial Narrow" panose="020B0606020202030204" pitchFamily="34" charset="0"/>
              </a:rPr>
              <a:t> A &amp; </a:t>
            </a:r>
            <a:r>
              <a:rPr lang="en-US" sz="1200" dirty="0" err="1">
                <a:solidFill>
                  <a:schemeClr val="bg1">
                    <a:lumMod val="50000"/>
                  </a:schemeClr>
                </a:solidFill>
                <a:latin typeface="Arial Narrow" panose="020B0606020202030204" pitchFamily="34" charset="0"/>
              </a:rPr>
              <a:t>Amusa</a:t>
            </a:r>
            <a:r>
              <a:rPr lang="en-US" sz="1200" dirty="0">
                <a:solidFill>
                  <a:schemeClr val="bg1">
                    <a:lumMod val="50000"/>
                  </a:schemeClr>
                </a:solidFill>
                <a:latin typeface="Arial Narrow" panose="020B0606020202030204" pitchFamily="34" charset="0"/>
              </a:rPr>
              <a:t> O (2011) Investigating the information needs of sandwich and part-time students of two public universities in Ogun State, Nigeria. </a:t>
            </a:r>
            <a:r>
              <a:rPr lang="en-US" sz="1200" i="1" dirty="0" err="1">
                <a:solidFill>
                  <a:schemeClr val="bg1">
                    <a:lumMod val="50000"/>
                  </a:schemeClr>
                </a:solidFill>
                <a:latin typeface="Arial Narrow" panose="020B0606020202030204" pitchFamily="34" charset="0"/>
              </a:rPr>
              <a:t>Inkanyiso</a:t>
            </a:r>
            <a:r>
              <a:rPr lang="en-US" sz="1200" i="1" dirty="0">
                <a:solidFill>
                  <a:schemeClr val="bg1">
                    <a:lumMod val="50000"/>
                  </a:schemeClr>
                </a:solidFill>
                <a:latin typeface="Arial Narrow" panose="020B0606020202030204" pitchFamily="34" charset="0"/>
              </a:rPr>
              <a:t>: Journal of Humanities and Social Sciences</a:t>
            </a:r>
            <a:r>
              <a:rPr lang="en-US" sz="1200" dirty="0">
                <a:solidFill>
                  <a:schemeClr val="bg1">
                    <a:lumMod val="50000"/>
                  </a:schemeClr>
                </a:solidFill>
                <a:latin typeface="Arial Narrow" panose="020B0606020202030204" pitchFamily="34" charset="0"/>
              </a:rPr>
              <a:t> 2(2):98-107. DOI: 10.4314/ijhss.v2i2.63481</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Aoki K, Boyle J &amp; Jenkins J (2008) </a:t>
            </a:r>
            <a:r>
              <a:rPr lang="en-US" sz="1200" i="1" dirty="0">
                <a:solidFill>
                  <a:schemeClr val="bg1">
                    <a:lumMod val="50000"/>
                  </a:schemeClr>
                </a:solidFill>
                <a:latin typeface="Arial Narrow" panose="020B0606020202030204" pitchFamily="34" charset="0"/>
              </a:rPr>
              <a:t>Bound by law: tales from the public domain</a:t>
            </a:r>
            <a:r>
              <a:rPr lang="en-US" sz="1200" dirty="0">
                <a:solidFill>
                  <a:schemeClr val="bg1">
                    <a:lumMod val="50000"/>
                  </a:schemeClr>
                </a:solidFill>
                <a:latin typeface="Arial Narrow" panose="020B0606020202030204" pitchFamily="34" charset="0"/>
              </a:rPr>
              <a:t>. Duke Center for the Study of the Public Domain. Available at: </a:t>
            </a:r>
            <a:r>
              <a:rPr lang="en-US" sz="1200" u="sng" dirty="0">
                <a:solidFill>
                  <a:schemeClr val="bg1">
                    <a:lumMod val="50000"/>
                  </a:schemeClr>
                </a:solidFill>
                <a:latin typeface="Arial Narrow" panose="020B0606020202030204" pitchFamily="34" charset="0"/>
              </a:rPr>
              <a:t>http://web.law.duke.edu/cspd/comics/</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Bohannon, J (2016) Who’s downloading pirated papers? Everyone Science 28 April 2016, http://www.sciencemag.org/news/2016/04/whos-downloading-pirated-papers-everyone</a:t>
            </a:r>
          </a:p>
          <a:p>
            <a:pPr lvl="0"/>
            <a:r>
              <a:rPr lang="en-US" sz="1200" dirty="0">
                <a:solidFill>
                  <a:schemeClr val="bg1">
                    <a:lumMod val="50000"/>
                  </a:schemeClr>
                </a:solidFill>
                <a:latin typeface="Arial Narrow" panose="020B0606020202030204" pitchFamily="34" charset="0"/>
              </a:rPr>
              <a:t>Boyle J (2002) Fencing off ideas: enclosure and the disappearance of the public domain. </a:t>
            </a:r>
            <a:r>
              <a:rPr lang="en-US" sz="1200" i="1" dirty="0">
                <a:solidFill>
                  <a:schemeClr val="bg1">
                    <a:lumMod val="50000"/>
                  </a:schemeClr>
                </a:solidFill>
                <a:latin typeface="Arial Narrow" panose="020B0606020202030204" pitchFamily="34" charset="0"/>
              </a:rPr>
              <a:t>Daedalus</a:t>
            </a:r>
            <a:r>
              <a:rPr lang="en-US" sz="1200" dirty="0">
                <a:solidFill>
                  <a:schemeClr val="bg1">
                    <a:lumMod val="50000"/>
                  </a:schemeClr>
                </a:solidFill>
                <a:latin typeface="Arial Narrow" panose="020B0606020202030204" pitchFamily="34" charset="0"/>
              </a:rPr>
              <a:t> 131(2):13.</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British Council (2012) </a:t>
            </a:r>
            <a:r>
              <a:rPr lang="en-US" sz="1200" i="1" dirty="0">
                <a:solidFill>
                  <a:schemeClr val="bg1">
                    <a:lumMod val="50000"/>
                  </a:schemeClr>
                </a:solidFill>
                <a:latin typeface="Arial Narrow" panose="020B0606020202030204" pitchFamily="34" charset="0"/>
              </a:rPr>
              <a:t>The shape of things to come: higher education global trends and emerging opportunities to 2020 – Going Global 2012</a:t>
            </a:r>
            <a:r>
              <a:rPr lang="en-US" sz="1200" dirty="0">
                <a:solidFill>
                  <a:schemeClr val="bg1">
                    <a:lumMod val="50000"/>
                  </a:schemeClr>
                </a:solidFill>
                <a:latin typeface="Arial Narrow" panose="020B0606020202030204" pitchFamily="34" charset="0"/>
              </a:rPr>
              <a:t>. Available at: https://www.britishcouncil.org/sites/default/files/the_shape_of_things_to_come_-_higher_education_global_trends_and_emerging_opportunities_to_2020.pdf</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Budapest Open Access Declaration (2002) Retrieved from: </a:t>
            </a:r>
            <a:r>
              <a:rPr lang="en-US" sz="1200" u="sng" dirty="0">
                <a:solidFill>
                  <a:schemeClr val="bg1">
                    <a:lumMod val="50000"/>
                  </a:schemeClr>
                </a:solidFill>
                <a:latin typeface="Arial Narrow" panose="020B0606020202030204" pitchFamily="34" charset="0"/>
              </a:rPr>
              <a:t>http://www.budapestopenaccessinitiative.org/read</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Butcher, N (2011) </a:t>
            </a:r>
            <a:r>
              <a:rPr lang="en-ZA" sz="1200" i="1" dirty="0">
                <a:solidFill>
                  <a:schemeClr val="bg1">
                    <a:lumMod val="50000"/>
                  </a:schemeClr>
                </a:solidFill>
                <a:latin typeface="Arial Narrow" panose="020B0606020202030204" pitchFamily="34" charset="0"/>
              </a:rPr>
              <a:t>A Basic Guide to Open Educational Resources (OER)</a:t>
            </a:r>
            <a:r>
              <a:rPr lang="en-ZA" sz="1200" dirty="0">
                <a:solidFill>
                  <a:schemeClr val="bg1">
                    <a:lumMod val="50000"/>
                  </a:schemeClr>
                </a:solidFill>
                <a:latin typeface="Arial Narrow" panose="020B0606020202030204" pitchFamily="34" charset="0"/>
              </a:rPr>
              <a:t> Commonwealth of Learning &amp; UNESCO , Vancouver, Canada </a:t>
            </a:r>
          </a:p>
          <a:p>
            <a:pPr lvl="0"/>
            <a:r>
              <a:rPr lang="en-ZA" sz="1200" dirty="0">
                <a:solidFill>
                  <a:schemeClr val="bg1">
                    <a:lumMod val="50000"/>
                  </a:schemeClr>
                </a:solidFill>
                <a:latin typeface="Arial Narrow" panose="020B0606020202030204" pitchFamily="34" charset="0"/>
              </a:rPr>
              <a:t>The Cape Town Open Education Declaration (2007). Retrieved from: http://www.capetowndeclaration.org/read-the-declaration</a:t>
            </a:r>
          </a:p>
          <a:p>
            <a:pPr lvl="0"/>
            <a:r>
              <a:rPr lang="en-US" sz="1200" dirty="0">
                <a:solidFill>
                  <a:schemeClr val="bg1">
                    <a:lumMod val="50000"/>
                  </a:schemeClr>
                </a:solidFill>
                <a:latin typeface="Arial Narrow" panose="020B0606020202030204" pitchFamily="34" charset="0"/>
              </a:rPr>
              <a:t>Castells M &amp; Cardoso G (2012) Piracy cultures – editorial introduction. </a:t>
            </a:r>
            <a:r>
              <a:rPr lang="en-US" sz="1200" i="1" dirty="0">
                <a:solidFill>
                  <a:schemeClr val="bg1">
                    <a:lumMod val="50000"/>
                  </a:schemeClr>
                </a:solidFill>
                <a:latin typeface="Arial Narrow" panose="020B0606020202030204" pitchFamily="34" charset="0"/>
              </a:rPr>
              <a:t>International Journal of Communication</a:t>
            </a:r>
            <a:r>
              <a:rPr lang="en-US" sz="1200" dirty="0">
                <a:solidFill>
                  <a:schemeClr val="bg1">
                    <a:lumMod val="50000"/>
                  </a:schemeClr>
                </a:solidFill>
                <a:latin typeface="Arial Narrow" panose="020B0606020202030204" pitchFamily="34" charset="0"/>
              </a:rPr>
              <a:t> 6:826–33.</a:t>
            </a:r>
            <a:endParaRPr lang="en-ZA" sz="1200" dirty="0">
              <a:solidFill>
                <a:schemeClr val="bg1">
                  <a:lumMod val="50000"/>
                </a:schemeClr>
              </a:solidFill>
              <a:latin typeface="Arial Narrow" panose="020B0606020202030204" pitchFamily="34" charset="0"/>
            </a:endParaRPr>
          </a:p>
          <a:p>
            <a:pPr lvl="0"/>
            <a:r>
              <a:rPr lang="en-US" sz="1200" dirty="0" err="1">
                <a:solidFill>
                  <a:schemeClr val="bg1">
                    <a:lumMod val="50000"/>
                  </a:schemeClr>
                </a:solidFill>
                <a:latin typeface="Arial Narrow" panose="020B0606020202030204" pitchFamily="34" charset="0"/>
              </a:rPr>
              <a:t>Chikoko</a:t>
            </a:r>
            <a:r>
              <a:rPr lang="en-US" sz="1200" dirty="0">
                <a:solidFill>
                  <a:schemeClr val="bg1">
                    <a:lumMod val="50000"/>
                  </a:schemeClr>
                </a:solidFill>
                <a:latin typeface="Arial Narrow" panose="020B0606020202030204" pitchFamily="34" charset="0"/>
              </a:rPr>
              <a:t> V (2010) First year Master of Education (M.Ed.) students’ experiences of part-time study: a South African case study. </a:t>
            </a:r>
            <a:r>
              <a:rPr lang="en-US" sz="1200" i="1" dirty="0">
                <a:solidFill>
                  <a:schemeClr val="bg1">
                    <a:lumMod val="50000"/>
                  </a:schemeClr>
                </a:solidFill>
                <a:latin typeface="Arial Narrow" panose="020B0606020202030204" pitchFamily="34" charset="0"/>
              </a:rPr>
              <a:t>South African Journal of Higher Education</a:t>
            </a:r>
            <a:r>
              <a:rPr lang="en-US" sz="1200" dirty="0">
                <a:solidFill>
                  <a:schemeClr val="bg1">
                    <a:lumMod val="50000"/>
                  </a:schemeClr>
                </a:solidFill>
                <a:latin typeface="Arial Narrow" panose="020B0606020202030204" pitchFamily="34" charset="0"/>
              </a:rPr>
              <a:t> 24(1):32–47.</a:t>
            </a:r>
            <a:endParaRPr lang="en-ZA" sz="1200" dirty="0">
              <a:solidFill>
                <a:schemeClr val="bg1">
                  <a:lumMod val="50000"/>
                </a:schemeClr>
              </a:solidFill>
              <a:latin typeface="Arial Narrow" panose="020B0606020202030204" pitchFamily="34" charset="0"/>
            </a:endParaRPr>
          </a:p>
          <a:p>
            <a:pPr lvl="0"/>
            <a:r>
              <a:rPr lang="en-US" sz="1200" dirty="0" err="1">
                <a:solidFill>
                  <a:schemeClr val="bg1">
                    <a:lumMod val="50000"/>
                  </a:schemeClr>
                </a:solidFill>
                <a:latin typeface="Arial Narrow" panose="020B0606020202030204" pitchFamily="34" charset="0"/>
              </a:rPr>
              <a:t>Colombani</a:t>
            </a:r>
            <a:r>
              <a:rPr lang="en-US" sz="1200" dirty="0">
                <a:solidFill>
                  <a:schemeClr val="bg1">
                    <a:lumMod val="50000"/>
                  </a:schemeClr>
                </a:solidFill>
                <a:latin typeface="Arial Narrow" panose="020B0606020202030204" pitchFamily="34" charset="0"/>
              </a:rPr>
              <a:t> L &amp; </a:t>
            </a:r>
            <a:r>
              <a:rPr lang="en-US" sz="1200" dirty="0" err="1">
                <a:solidFill>
                  <a:schemeClr val="bg1">
                    <a:lumMod val="50000"/>
                  </a:schemeClr>
                </a:solidFill>
                <a:latin typeface="Arial Narrow" panose="020B0606020202030204" pitchFamily="34" charset="0"/>
              </a:rPr>
              <a:t>Videlaine</a:t>
            </a:r>
            <a:r>
              <a:rPr lang="en-US" sz="1200" dirty="0">
                <a:solidFill>
                  <a:schemeClr val="bg1">
                    <a:lumMod val="50000"/>
                  </a:schemeClr>
                </a:solidFill>
                <a:latin typeface="Arial Narrow" panose="020B0606020202030204" pitchFamily="34" charset="0"/>
              </a:rPr>
              <a:t> F (2013) </a:t>
            </a:r>
            <a:r>
              <a:rPr lang="en-US" sz="1200" i="1" dirty="0">
                <a:solidFill>
                  <a:schemeClr val="bg1">
                    <a:lumMod val="50000"/>
                  </a:schemeClr>
                </a:solidFill>
                <a:latin typeface="Arial Narrow" panose="020B0606020202030204" pitchFamily="34" charset="0"/>
              </a:rPr>
              <a:t>The age of curation: from abundance to discovery</a:t>
            </a:r>
            <a:r>
              <a:rPr lang="en-US" sz="1200" dirty="0">
                <a:solidFill>
                  <a:schemeClr val="bg1">
                    <a:lumMod val="50000"/>
                  </a:schemeClr>
                </a:solidFill>
                <a:latin typeface="Arial Narrow" panose="020B0606020202030204" pitchFamily="34" charset="0"/>
              </a:rPr>
              <a:t>. Forum </a:t>
            </a:r>
            <a:r>
              <a:rPr lang="en-US" sz="1200" dirty="0" err="1">
                <a:solidFill>
                  <a:schemeClr val="bg1">
                    <a:lumMod val="50000"/>
                  </a:schemeClr>
                </a:solidFill>
                <a:latin typeface="Arial Narrow" panose="020B0606020202030204" pitchFamily="34" charset="0"/>
              </a:rPr>
              <a:t>d’Avignon</a:t>
            </a:r>
            <a:r>
              <a:rPr lang="en-US" sz="1200" dirty="0">
                <a:solidFill>
                  <a:schemeClr val="bg1">
                    <a:lumMod val="50000"/>
                  </a:schemeClr>
                </a:solidFill>
                <a:latin typeface="Arial Narrow" panose="020B0606020202030204" pitchFamily="34" charset="0"/>
              </a:rPr>
              <a:t>: Bain &amp; Company. Available at: </a:t>
            </a:r>
            <a:r>
              <a:rPr lang="en-US" sz="1200" u="sng" dirty="0">
                <a:solidFill>
                  <a:schemeClr val="bg1">
                    <a:lumMod val="50000"/>
                  </a:schemeClr>
                </a:solidFill>
                <a:latin typeface="Arial Narrow" panose="020B0606020202030204" pitchFamily="34" charset="0"/>
              </a:rPr>
              <a:t>http://www.bain.com/publications/articles/the-age-of-curation-from-abundance-to-discovery.aspx</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Czerniewicz, L (2016): Student practices in copyright culture: accessing learning resources, </a:t>
            </a:r>
            <a:r>
              <a:rPr lang="en-ZA" sz="1200" i="1" dirty="0">
                <a:solidFill>
                  <a:schemeClr val="bg1">
                    <a:lumMod val="50000"/>
                  </a:schemeClr>
                </a:solidFill>
                <a:latin typeface="Arial Narrow" panose="020B0606020202030204" pitchFamily="34" charset="0"/>
              </a:rPr>
              <a:t>Learning, Media and Technology</a:t>
            </a:r>
            <a:r>
              <a:rPr lang="en-ZA" sz="1200" dirty="0">
                <a:solidFill>
                  <a:schemeClr val="bg1">
                    <a:lumMod val="50000"/>
                  </a:schemeClr>
                </a:solidFill>
                <a:latin typeface="Arial Narrow" panose="020B0606020202030204" pitchFamily="34" charset="0"/>
              </a:rPr>
              <a:t>, DOI: 10.1080/17439884.2016.1160928</a:t>
            </a:r>
          </a:p>
          <a:p>
            <a:pPr lvl="0"/>
            <a:r>
              <a:rPr lang="en-US" sz="1200" dirty="0">
                <a:solidFill>
                  <a:schemeClr val="bg1">
                    <a:lumMod val="50000"/>
                  </a:schemeClr>
                </a:solidFill>
                <a:latin typeface="Arial Narrow" panose="020B0606020202030204" pitchFamily="34" charset="0"/>
              </a:rPr>
              <a:t>Czerniewicz L, Brown C, Deacon A, Fife M, Glover M, Small, J &amp; Walji S (2014) </a:t>
            </a:r>
            <a:r>
              <a:rPr lang="en-US" sz="1200" i="1" dirty="0">
                <a:solidFill>
                  <a:schemeClr val="bg1">
                    <a:lumMod val="50000"/>
                  </a:schemeClr>
                </a:solidFill>
                <a:latin typeface="Arial Narrow" panose="020B0606020202030204" pitchFamily="34" charset="0"/>
              </a:rPr>
              <a:t>OER in and as MOOCs: an analysis of impact on educators’ practices in African-developed Higher Education courses</a:t>
            </a:r>
            <a:r>
              <a:rPr lang="en-US" sz="1200" dirty="0">
                <a:solidFill>
                  <a:schemeClr val="bg1">
                    <a:lumMod val="50000"/>
                  </a:schemeClr>
                </a:solidFill>
                <a:latin typeface="Arial Narrow" panose="020B0606020202030204" pitchFamily="34" charset="0"/>
              </a:rPr>
              <a:t>. Proposal for a study within the Research on Open Education Resources for Development (ROER4D) Project. IDRC.</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“What is DRM?” Defective By Design (01 December 2015). Retrieved from: http://www.defectivebydesign.org/what_is_drm_digital_restrictions_management</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Fleming (2012) Poisoning the affective economy of RW culture: re-mapping the agents. </a:t>
            </a:r>
            <a:r>
              <a:rPr lang="en-US" sz="1200" i="1" dirty="0">
                <a:solidFill>
                  <a:schemeClr val="bg1">
                    <a:lumMod val="50000"/>
                  </a:schemeClr>
                </a:solidFill>
                <a:latin typeface="Arial Narrow" panose="020B0606020202030204" pitchFamily="34" charset="0"/>
              </a:rPr>
              <a:t>International Journal of Communication</a:t>
            </a:r>
            <a:r>
              <a:rPr lang="en-US" sz="1200" dirty="0">
                <a:solidFill>
                  <a:schemeClr val="bg1">
                    <a:lumMod val="50000"/>
                  </a:schemeClr>
                </a:solidFill>
                <a:latin typeface="Arial Narrow" panose="020B0606020202030204" pitchFamily="34" charset="0"/>
              </a:rPr>
              <a:t> 6:669–88.</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Forster, L (2016) Empowering Indigenous Peoples and Knowledge Systems Related to Climate Change and Intellectual Property Rights, presentation at Force11, Portland, </a:t>
            </a:r>
            <a:r>
              <a:rPr lang="en-US" sz="1200" dirty="0" err="1">
                <a:solidFill>
                  <a:schemeClr val="bg1">
                    <a:lumMod val="50000"/>
                  </a:schemeClr>
                </a:solidFill>
                <a:latin typeface="Arial Narrow" panose="020B0606020202030204" pitchFamily="34" charset="0"/>
              </a:rPr>
              <a:t>Oregan</a:t>
            </a:r>
            <a:r>
              <a:rPr lang="en-US" sz="1200" dirty="0">
                <a:solidFill>
                  <a:schemeClr val="bg1">
                    <a:lumMod val="50000"/>
                  </a:schemeClr>
                </a:solidFill>
                <a:latin typeface="Arial Narrow" panose="020B0606020202030204" pitchFamily="34" charset="0"/>
              </a:rPr>
              <a:t>, April 2016, video at  https://www.force11.org/media/video/empowering-indigenous-peoples-knowledge-systems-related-climate-change-and-intellectual, slides at </a:t>
            </a:r>
            <a:r>
              <a:rPr lang="en-ZA" sz="1200" dirty="0">
                <a:solidFill>
                  <a:schemeClr val="bg1">
                    <a:lumMod val="50000"/>
                  </a:schemeClr>
                </a:solidFill>
                <a:latin typeface="Arial Narrow" panose="020B0606020202030204" pitchFamily="34" charset="0"/>
              </a:rPr>
              <a:t>ocsdnet.org/</a:t>
            </a:r>
            <a:r>
              <a:rPr lang="en-ZA" sz="1200" dirty="0" err="1">
                <a:solidFill>
                  <a:schemeClr val="bg1">
                    <a:lumMod val="50000"/>
                  </a:schemeClr>
                </a:solidFill>
                <a:latin typeface="Arial Narrow" panose="020B0606020202030204" pitchFamily="34" charset="0"/>
              </a:rPr>
              <a:t>wp</a:t>
            </a:r>
            <a:r>
              <a:rPr lang="en-ZA" sz="1200" dirty="0">
                <a:solidFill>
                  <a:schemeClr val="bg1">
                    <a:lumMod val="50000"/>
                  </a:schemeClr>
                </a:solidFill>
                <a:latin typeface="Arial Narrow" panose="020B0606020202030204" pitchFamily="34" charset="0"/>
              </a:rPr>
              <a:t>-content/uploads/2015/01/FOR-UPLOAD_Natural-Justice.pdf</a:t>
            </a:r>
          </a:p>
          <a:p>
            <a:pPr lvl="0"/>
            <a:endParaRPr lang="en-ZA" sz="1000" dirty="0">
              <a:solidFill>
                <a:schemeClr val="bg1">
                  <a:lumMod val="50000"/>
                </a:schemeClr>
              </a:solidFill>
              <a:latin typeface="Arial Narrow" panose="020B0606020202030204" pitchFamily="34" charset="0"/>
            </a:endParaRPr>
          </a:p>
          <a:p>
            <a:pPr lvl="0"/>
            <a:r>
              <a:rPr lang="en-US" sz="1000" dirty="0" smtClean="0">
                <a:solidFill>
                  <a:schemeClr val="bg1">
                    <a:lumMod val="50000"/>
                  </a:schemeClr>
                </a:solidFill>
                <a:latin typeface="Arial Narrow" panose="020B0606020202030204" pitchFamily="34" charset="0"/>
              </a:rPr>
              <a:t>/</a:t>
            </a:r>
            <a:endParaRPr lang="en-ZA" sz="1000" dirty="0">
              <a:solidFill>
                <a:schemeClr val="bg1">
                  <a:lumMod val="50000"/>
                </a:schemeClr>
              </a:solidFill>
              <a:latin typeface="Arial Narrow" panose="020B0606020202030204" pitchFamily="34" charset="0"/>
            </a:endParaRPr>
          </a:p>
          <a:p>
            <a:pPr marL="0" indent="0">
              <a:buNone/>
            </a:pPr>
            <a:endParaRPr lang="en-US" sz="1600" dirty="0" smtClean="0">
              <a:solidFill>
                <a:schemeClr val="bg1">
                  <a:lumMod val="50000"/>
                </a:schemeClr>
              </a:solidFill>
            </a:endParaRPr>
          </a:p>
        </p:txBody>
      </p:sp>
    </p:spTree>
    <p:extLst>
      <p:ext uri="{BB962C8B-B14F-4D97-AF65-F5344CB8AC3E}">
        <p14:creationId xmlns:p14="http://schemas.microsoft.com/office/powerpoint/2010/main" val="146845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7544" y="404664"/>
            <a:ext cx="8435280" cy="6741368"/>
          </a:xfrm>
        </p:spPr>
        <p:txBody>
          <a:bodyPr/>
          <a:lstStyle/>
          <a:p>
            <a:r>
              <a:rPr lang="en-US" sz="1200" dirty="0" err="1" smtClean="0">
                <a:solidFill>
                  <a:schemeClr val="bg1">
                    <a:lumMod val="50000"/>
                  </a:schemeClr>
                </a:solidFill>
                <a:latin typeface="Arial Narrow" panose="020B0606020202030204" pitchFamily="34" charset="0"/>
              </a:rPr>
              <a:t>Frosio</a:t>
            </a:r>
            <a:r>
              <a:rPr lang="en-US" sz="1200" dirty="0" smtClean="0">
                <a:solidFill>
                  <a:schemeClr val="bg1">
                    <a:lumMod val="50000"/>
                  </a:schemeClr>
                </a:solidFill>
                <a:latin typeface="Arial Narrow" panose="020B0606020202030204" pitchFamily="34" charset="0"/>
              </a:rPr>
              <a:t> </a:t>
            </a:r>
            <a:r>
              <a:rPr lang="en-US" sz="1200" dirty="0">
                <a:solidFill>
                  <a:schemeClr val="bg1">
                    <a:lumMod val="50000"/>
                  </a:schemeClr>
                </a:solidFill>
                <a:latin typeface="Arial Narrow" panose="020B0606020202030204" pitchFamily="34" charset="0"/>
              </a:rPr>
              <a:t>G (2015) Digital copyright: peer production, user-generated content, access, enclosure and the public domain. Available at: http://slideplayer.com/slide/6380572</a:t>
            </a:r>
          </a:p>
          <a:p>
            <a:pPr lvl="0"/>
            <a:r>
              <a:rPr lang="en-US" sz="1200" dirty="0">
                <a:solidFill>
                  <a:schemeClr val="bg1">
                    <a:lumMod val="50000"/>
                  </a:schemeClr>
                </a:solidFill>
                <a:latin typeface="Arial Narrow" panose="020B0606020202030204" pitchFamily="34" charset="0"/>
              </a:rPr>
              <a:t>Gregson J, Brownlee J, </a:t>
            </a:r>
            <a:r>
              <a:rPr lang="en-US" sz="1200" dirty="0" err="1">
                <a:solidFill>
                  <a:schemeClr val="bg1">
                    <a:lumMod val="50000"/>
                  </a:schemeClr>
                </a:solidFill>
                <a:latin typeface="Arial Narrow" panose="020B0606020202030204" pitchFamily="34" charset="0"/>
              </a:rPr>
              <a:t>Playforth</a:t>
            </a:r>
            <a:r>
              <a:rPr lang="en-US" sz="1200" dirty="0">
                <a:solidFill>
                  <a:schemeClr val="bg1">
                    <a:lumMod val="50000"/>
                  </a:schemeClr>
                </a:solidFill>
                <a:latin typeface="Arial Narrow" panose="020B0606020202030204" pitchFamily="34" charset="0"/>
              </a:rPr>
              <a:t> R &amp; </a:t>
            </a:r>
            <a:r>
              <a:rPr lang="en-US" sz="1200" dirty="0" err="1">
                <a:solidFill>
                  <a:schemeClr val="bg1">
                    <a:lumMod val="50000"/>
                  </a:schemeClr>
                </a:solidFill>
                <a:latin typeface="Arial Narrow" panose="020B0606020202030204" pitchFamily="34" charset="0"/>
              </a:rPr>
              <a:t>Bimbe</a:t>
            </a:r>
            <a:r>
              <a:rPr lang="en-US" sz="1200" dirty="0">
                <a:solidFill>
                  <a:schemeClr val="bg1">
                    <a:lumMod val="50000"/>
                  </a:schemeClr>
                </a:solidFill>
                <a:latin typeface="Arial Narrow" panose="020B0606020202030204" pitchFamily="34" charset="0"/>
              </a:rPr>
              <a:t> N (2015) </a:t>
            </a:r>
            <a:r>
              <a:rPr lang="en-US" sz="1200" i="1" dirty="0">
                <a:solidFill>
                  <a:schemeClr val="bg1">
                    <a:lumMod val="50000"/>
                  </a:schemeClr>
                </a:solidFill>
                <a:latin typeface="Arial Narrow" panose="020B0606020202030204" pitchFamily="34" charset="0"/>
              </a:rPr>
              <a:t>The future of knowledge sharing in a digital age: exploring impacts and policy implications for development</a:t>
            </a:r>
            <a:r>
              <a:rPr lang="en-US" sz="1200" dirty="0">
                <a:solidFill>
                  <a:schemeClr val="bg1">
                    <a:lumMod val="50000"/>
                  </a:schemeClr>
                </a:solidFill>
                <a:latin typeface="Arial Narrow" panose="020B0606020202030204" pitchFamily="34" charset="0"/>
              </a:rPr>
              <a:t>. Institute of Development Studies. Available at: http://opendocs.ids.ac.uk/opendocs/bitstream/handle/123456789/5946/ER125_TheFutureofKnowledgeSharinginaDigitalAge.pdf?sequence=1</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“Happy Birthday to You”. Wikipedia (01 December 2015). Retrieved from: https://en.wikipedia.org/wiki/Happy_Birthday_to_You#2013_lawsuit</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Hardin G (1968) The tragedy of the commons. </a:t>
            </a:r>
            <a:r>
              <a:rPr lang="en-US" sz="1200" i="1" dirty="0">
                <a:solidFill>
                  <a:schemeClr val="bg1">
                    <a:lumMod val="50000"/>
                  </a:schemeClr>
                </a:solidFill>
                <a:latin typeface="Arial Narrow" panose="020B0606020202030204" pitchFamily="34" charset="0"/>
              </a:rPr>
              <a:t>Science</a:t>
            </a:r>
            <a:r>
              <a:rPr lang="en-US" sz="1200" dirty="0">
                <a:solidFill>
                  <a:schemeClr val="bg1">
                    <a:lumMod val="50000"/>
                  </a:schemeClr>
                </a:solidFill>
                <a:latin typeface="Arial Narrow" panose="020B0606020202030204" pitchFamily="34" charset="0"/>
              </a:rPr>
              <a:t> 162(3859):1243-48 </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Hess C (2013) Crafting new commons: designing for robust collaboration, participation, and sustainability. Keynote address, </a:t>
            </a:r>
            <a:r>
              <a:rPr lang="en-US" sz="1200" i="1" dirty="0" err="1">
                <a:solidFill>
                  <a:schemeClr val="bg1">
                    <a:lumMod val="50000"/>
                  </a:schemeClr>
                </a:solidFill>
                <a:latin typeface="Arial Narrow" panose="020B0606020202030204" pitchFamily="34" charset="0"/>
              </a:rPr>
              <a:t>Infrastructuring</a:t>
            </a:r>
            <a:r>
              <a:rPr lang="en-US" sz="1200" i="1" dirty="0">
                <a:solidFill>
                  <a:schemeClr val="bg1">
                    <a:lumMod val="50000"/>
                  </a:schemeClr>
                </a:solidFill>
                <a:latin typeface="Arial Narrow" panose="020B0606020202030204" pitchFamily="34" charset="0"/>
              </a:rPr>
              <a:t> the Commons Conference</a:t>
            </a:r>
            <a:r>
              <a:rPr lang="en-US" sz="1200" dirty="0">
                <a:solidFill>
                  <a:schemeClr val="bg1">
                    <a:lumMod val="50000"/>
                  </a:schemeClr>
                </a:solidFill>
                <a:latin typeface="Arial Narrow" panose="020B0606020202030204" pitchFamily="34" charset="0"/>
              </a:rPr>
              <a:t>, Aalto University, School of Arts, Design, and Architecture, Helsinki, 7 November 2013.</a:t>
            </a:r>
          </a:p>
          <a:p>
            <a:r>
              <a:rPr lang="en-US" sz="1200" dirty="0">
                <a:solidFill>
                  <a:schemeClr val="bg1">
                    <a:lumMod val="50000"/>
                  </a:schemeClr>
                </a:solidFill>
                <a:latin typeface="Arial Narrow" panose="020B0606020202030204" pitchFamily="34" charset="0"/>
              </a:rPr>
              <a:t>Hodgkinson-Williams C &amp; Gray E (2009) Degrees of openness: the emergence of Open Educational Resources at the University of Cape Town. </a:t>
            </a:r>
            <a:r>
              <a:rPr lang="en-US" sz="1200" i="1" dirty="0">
                <a:solidFill>
                  <a:schemeClr val="bg1">
                    <a:lumMod val="50000"/>
                  </a:schemeClr>
                </a:solidFill>
                <a:latin typeface="Arial Narrow" panose="020B0606020202030204" pitchFamily="34" charset="0"/>
              </a:rPr>
              <a:t>International Journal of Education and Development using ICT</a:t>
            </a:r>
            <a:r>
              <a:rPr lang="en-US" sz="1200" dirty="0">
                <a:solidFill>
                  <a:schemeClr val="bg1">
                    <a:lumMod val="50000"/>
                  </a:schemeClr>
                </a:solidFill>
                <a:latin typeface="Arial Narrow" panose="020B0606020202030204" pitchFamily="34" charset="0"/>
              </a:rPr>
              <a:t> 5(5). Available at: </a:t>
            </a:r>
            <a:r>
              <a:rPr lang="en-ZA" sz="1200" dirty="0">
                <a:solidFill>
                  <a:schemeClr val="bg1">
                    <a:lumMod val="50000"/>
                  </a:schemeClr>
                </a:solidFill>
                <a:latin typeface="Arial Narrow" panose="020B0606020202030204" pitchFamily="34" charset="0"/>
              </a:rPr>
              <a:t>http://www.editlib.org/p/42198</a:t>
            </a:r>
            <a:r>
              <a:rPr lang="en-ZA" sz="1200" dirty="0" smtClean="0">
                <a:solidFill>
                  <a:schemeClr val="bg1">
                    <a:lumMod val="50000"/>
                  </a:schemeClr>
                </a:solidFill>
                <a:latin typeface="Arial Narrow" panose="020B0606020202030204" pitchFamily="34" charset="0"/>
              </a:rPr>
              <a:t>/</a:t>
            </a:r>
            <a:endParaRPr lang="en-US" sz="1200" dirty="0">
              <a:solidFill>
                <a:schemeClr val="bg1">
                  <a:lumMod val="50000"/>
                </a:schemeClr>
              </a:solidFill>
              <a:latin typeface="Arial Narrow" panose="020B0606020202030204" pitchFamily="34" charset="0"/>
            </a:endParaRPr>
          </a:p>
          <a:p>
            <a:pPr lvl="0"/>
            <a:r>
              <a:rPr lang="en-US" sz="1200" dirty="0" smtClean="0">
                <a:solidFill>
                  <a:schemeClr val="bg1">
                    <a:lumMod val="50000"/>
                  </a:schemeClr>
                </a:solidFill>
                <a:latin typeface="Arial Narrow" panose="020B0606020202030204" pitchFamily="34" charset="0"/>
              </a:rPr>
              <a:t>Hopper </a:t>
            </a:r>
            <a:r>
              <a:rPr lang="en-US" sz="1200" dirty="0">
                <a:solidFill>
                  <a:schemeClr val="bg1">
                    <a:lumMod val="50000"/>
                  </a:schemeClr>
                </a:solidFill>
                <a:latin typeface="Arial Narrow" panose="020B0606020202030204" pitchFamily="34" charset="0"/>
              </a:rPr>
              <a:t>M (2015) The sharing economy comes to education. </a:t>
            </a:r>
            <a:r>
              <a:rPr lang="en-US" sz="1200" i="1" dirty="0">
                <a:solidFill>
                  <a:schemeClr val="bg1">
                    <a:lumMod val="50000"/>
                  </a:schemeClr>
                </a:solidFill>
                <a:latin typeface="Arial Narrow" panose="020B0606020202030204" pitchFamily="34" charset="0"/>
              </a:rPr>
              <a:t>generationopportunity.org</a:t>
            </a:r>
            <a:r>
              <a:rPr lang="en-US" sz="1200" dirty="0">
                <a:solidFill>
                  <a:schemeClr val="bg1">
                    <a:lumMod val="50000"/>
                  </a:schemeClr>
                </a:solidFill>
                <a:latin typeface="Arial Narrow" panose="020B0606020202030204" pitchFamily="34" charset="0"/>
              </a:rPr>
              <a:t>. 24 September. Retrieved from: </a:t>
            </a:r>
            <a:r>
              <a:rPr lang="en-ZA" sz="1200" dirty="0">
                <a:solidFill>
                  <a:schemeClr val="bg1">
                    <a:lumMod val="50000"/>
                  </a:schemeClr>
                </a:solidFill>
                <a:latin typeface="Arial Narrow" panose="020B0606020202030204" pitchFamily="34" charset="0"/>
              </a:rPr>
              <a:t>https://generationopportunity.org/articles/2015/09/24/the-sharing-economy-comes-to-education/</a:t>
            </a:r>
          </a:p>
          <a:p>
            <a:pPr lvl="0"/>
            <a:r>
              <a:rPr lang="en-US" sz="1200" dirty="0">
                <a:solidFill>
                  <a:schemeClr val="bg1">
                    <a:lumMod val="50000"/>
                  </a:schemeClr>
                </a:solidFill>
                <a:latin typeface="Arial Narrow" panose="020B0606020202030204" pitchFamily="34" charset="0"/>
              </a:rPr>
              <a:t>IDC Report (2011) </a:t>
            </a:r>
            <a:r>
              <a:rPr lang="en-US" sz="1200" i="1" dirty="0">
                <a:solidFill>
                  <a:schemeClr val="bg1">
                    <a:lumMod val="50000"/>
                  </a:schemeClr>
                </a:solidFill>
                <a:latin typeface="Arial Narrow" panose="020B0606020202030204" pitchFamily="34" charset="0"/>
              </a:rPr>
              <a:t>The 2011 Digital Universe Study: extracting value from chaos</a:t>
            </a:r>
            <a:r>
              <a:rPr lang="en-US" sz="1200" dirty="0">
                <a:solidFill>
                  <a:schemeClr val="bg1">
                    <a:lumMod val="50000"/>
                  </a:schemeClr>
                </a:solidFill>
                <a:latin typeface="Arial Narrow" panose="020B0606020202030204" pitchFamily="34" charset="0"/>
              </a:rPr>
              <a:t>. Retrieved from: https://www.emc.com/collateral/analyst-reports/idc-extracting-value-from-chaos-ar.pdf</a:t>
            </a:r>
            <a:endParaRPr lang="en-ZA" sz="1200" dirty="0">
              <a:solidFill>
                <a:schemeClr val="bg1">
                  <a:lumMod val="50000"/>
                </a:schemeClr>
              </a:solidFill>
              <a:latin typeface="Arial Narrow" panose="020B0606020202030204" pitchFamily="34" charset="0"/>
            </a:endParaRPr>
          </a:p>
          <a:p>
            <a:pPr lvl="0"/>
            <a:r>
              <a:rPr lang="en-US" sz="1200" dirty="0" err="1">
                <a:solidFill>
                  <a:schemeClr val="bg1">
                    <a:lumMod val="50000"/>
                  </a:schemeClr>
                </a:solidFill>
                <a:latin typeface="Arial Narrow" panose="020B0606020202030204" pitchFamily="34" charset="0"/>
              </a:rPr>
              <a:t>Indvik</a:t>
            </a:r>
            <a:r>
              <a:rPr lang="en-US" sz="1200" dirty="0">
                <a:solidFill>
                  <a:schemeClr val="bg1">
                    <a:lumMod val="50000"/>
                  </a:schemeClr>
                </a:solidFill>
                <a:latin typeface="Arial Narrow" panose="020B0606020202030204" pitchFamily="34" charset="0"/>
              </a:rPr>
              <a:t> L (2013) 92% of e-book downloads in Russia are pirated. </a:t>
            </a:r>
            <a:r>
              <a:rPr lang="en-US" sz="1200" i="1" dirty="0">
                <a:solidFill>
                  <a:schemeClr val="bg1">
                    <a:lumMod val="50000"/>
                  </a:schemeClr>
                </a:solidFill>
                <a:latin typeface="Arial Narrow" panose="020B0606020202030204" pitchFamily="34" charset="0"/>
              </a:rPr>
              <a:t>mashable.com</a:t>
            </a:r>
            <a:r>
              <a:rPr lang="en-US" sz="1200" dirty="0">
                <a:solidFill>
                  <a:schemeClr val="bg1">
                    <a:lumMod val="50000"/>
                  </a:schemeClr>
                </a:solidFill>
                <a:latin typeface="Arial Narrow" panose="020B0606020202030204" pitchFamily="34" charset="0"/>
              </a:rPr>
              <a:t>. 10 July. Retrieved from: http://mashable.com/2013/07/09/russia-ebook-piracy/#VeTdYNkGvaqL</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Internet.org (2014) </a:t>
            </a:r>
            <a:r>
              <a:rPr lang="en-ZA" sz="1200" i="1" dirty="0">
                <a:solidFill>
                  <a:schemeClr val="bg1">
                    <a:lumMod val="50000"/>
                  </a:schemeClr>
                </a:solidFill>
                <a:latin typeface="Arial Narrow" panose="020B0606020202030204" pitchFamily="34" charset="0"/>
              </a:rPr>
              <a:t>State of connectivity 2014: a report on global Internet access</a:t>
            </a:r>
            <a:r>
              <a:rPr lang="en-ZA" sz="1200" dirty="0">
                <a:solidFill>
                  <a:schemeClr val="bg1">
                    <a:lumMod val="50000"/>
                  </a:schemeClr>
                </a:solidFill>
                <a:latin typeface="Arial Narrow" panose="020B0606020202030204" pitchFamily="34" charset="0"/>
              </a:rPr>
              <a:t>. Retrieved from: https://fbnewsroomus.files.wordpress.com/2015/02/state-of-connectivity_3.pdf</a:t>
            </a:r>
          </a:p>
          <a:p>
            <a:pPr lvl="0"/>
            <a:r>
              <a:rPr lang="en-US" sz="1200" dirty="0" err="1">
                <a:solidFill>
                  <a:schemeClr val="bg1">
                    <a:lumMod val="50000"/>
                  </a:schemeClr>
                </a:solidFill>
                <a:latin typeface="Arial Narrow" panose="020B0606020202030204" pitchFamily="34" charset="0"/>
              </a:rPr>
              <a:t>Izundu</a:t>
            </a:r>
            <a:r>
              <a:rPr lang="en-US" sz="1200" dirty="0">
                <a:solidFill>
                  <a:schemeClr val="bg1">
                    <a:lumMod val="50000"/>
                  </a:schemeClr>
                </a:solidFill>
                <a:latin typeface="Arial Narrow" panose="020B0606020202030204" pitchFamily="34" charset="0"/>
              </a:rPr>
              <a:t>, C (2013) Students ‘worst’ at e-book piracy, says data monitor. </a:t>
            </a:r>
            <a:r>
              <a:rPr lang="en-US" sz="1200" i="1" dirty="0">
                <a:solidFill>
                  <a:schemeClr val="bg1">
                    <a:lumMod val="50000"/>
                  </a:schemeClr>
                </a:solidFill>
                <a:latin typeface="Arial Narrow" panose="020B0606020202030204" pitchFamily="34" charset="0"/>
              </a:rPr>
              <a:t>BBC</a:t>
            </a:r>
            <a:r>
              <a:rPr lang="en-US" sz="1200" dirty="0">
                <a:solidFill>
                  <a:schemeClr val="bg1">
                    <a:lumMod val="50000"/>
                  </a:schemeClr>
                </a:solidFill>
                <a:latin typeface="Arial Narrow" panose="020B0606020202030204" pitchFamily="34" charset="0"/>
              </a:rPr>
              <a:t>. 17 October. Retrieved from: http://www.bbc.co.uk/newsbeat/article/24540745/students-worst-at-e-book-piracy-says-data-monitor</a:t>
            </a:r>
            <a:endParaRPr lang="en-ZA" sz="1200" dirty="0">
              <a:solidFill>
                <a:schemeClr val="bg1">
                  <a:lumMod val="50000"/>
                </a:schemeClr>
              </a:solidFill>
              <a:latin typeface="Arial Narrow" panose="020B0606020202030204" pitchFamily="34" charset="0"/>
            </a:endParaRPr>
          </a:p>
          <a:p>
            <a:pPr lvl="0"/>
            <a:r>
              <a:rPr lang="en-US" sz="1200" dirty="0" err="1">
                <a:solidFill>
                  <a:schemeClr val="bg1">
                    <a:lumMod val="50000"/>
                  </a:schemeClr>
                </a:solidFill>
                <a:latin typeface="Arial Narrow" panose="020B0606020202030204" pitchFamily="34" charset="0"/>
              </a:rPr>
              <a:t>Jarboe</a:t>
            </a:r>
            <a:r>
              <a:rPr lang="en-US" sz="1200" dirty="0">
                <a:solidFill>
                  <a:schemeClr val="bg1">
                    <a:lumMod val="50000"/>
                  </a:schemeClr>
                </a:solidFill>
                <a:latin typeface="Arial Narrow" panose="020B0606020202030204" pitchFamily="34" charset="0"/>
              </a:rPr>
              <a:t> G (2014) What 300 hours of video uploaded to YouTube every minute means for advertisers. </a:t>
            </a:r>
            <a:r>
              <a:rPr lang="en-US" sz="1200" i="1" dirty="0">
                <a:solidFill>
                  <a:schemeClr val="bg1">
                    <a:lumMod val="50000"/>
                  </a:schemeClr>
                </a:solidFill>
                <a:latin typeface="Arial Narrow" panose="020B0606020202030204" pitchFamily="34" charset="0"/>
              </a:rPr>
              <a:t>ReelSEO.com</a:t>
            </a:r>
            <a:r>
              <a:rPr lang="en-US" sz="1200" dirty="0">
                <a:solidFill>
                  <a:schemeClr val="bg1">
                    <a:lumMod val="50000"/>
                  </a:schemeClr>
                </a:solidFill>
                <a:latin typeface="Arial Narrow" panose="020B0606020202030204" pitchFamily="34" charset="0"/>
              </a:rPr>
              <a:t>. 1 December. Retrieved from: http://www.reelseo.com/300-hours-video-youtube-advertisers/#ixzz3nbPwwWHA</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Jones C (2015) </a:t>
            </a:r>
            <a:r>
              <a:rPr lang="en-ZA" sz="1200" dirty="0">
                <a:solidFill>
                  <a:schemeClr val="bg1">
                    <a:lumMod val="50000"/>
                  </a:schemeClr>
                </a:solidFill>
                <a:latin typeface="Arial Narrow" panose="020B0606020202030204" pitchFamily="34" charset="0"/>
              </a:rPr>
              <a:t>Openness, technologies, business models and austerity.</a:t>
            </a:r>
          </a:p>
          <a:p>
            <a:pPr lvl="0"/>
            <a:r>
              <a:rPr lang="en-ZA" sz="1200" i="1" dirty="0">
                <a:solidFill>
                  <a:schemeClr val="bg1">
                    <a:lumMod val="50000"/>
                  </a:schemeClr>
                </a:solidFill>
                <a:latin typeface="Arial Narrow" panose="020B0606020202030204" pitchFamily="34" charset="0"/>
              </a:rPr>
              <a:t>Learning, Media and Technology</a:t>
            </a:r>
            <a:r>
              <a:rPr lang="en-ZA" sz="1200" dirty="0">
                <a:solidFill>
                  <a:schemeClr val="bg1">
                    <a:lumMod val="50000"/>
                  </a:schemeClr>
                </a:solidFill>
                <a:latin typeface="Arial Narrow" panose="020B0606020202030204" pitchFamily="34" charset="0"/>
              </a:rPr>
              <a:t> 40(3):328-49. DOI: 10.1080/17439884.2015.1051307</a:t>
            </a:r>
          </a:p>
          <a:p>
            <a:pPr lvl="0"/>
            <a:r>
              <a:rPr lang="en-US" sz="1200" dirty="0">
                <a:solidFill>
                  <a:schemeClr val="bg1">
                    <a:lumMod val="50000"/>
                  </a:schemeClr>
                </a:solidFill>
                <a:latin typeface="Arial Narrow" panose="020B0606020202030204" pitchFamily="34" charset="0"/>
              </a:rPr>
              <a:t>Kozlowski M (2014) eBook piracy a big deal in the Netherlands. </a:t>
            </a:r>
            <a:r>
              <a:rPr lang="en-US" sz="1200" i="1" dirty="0">
                <a:solidFill>
                  <a:schemeClr val="bg1">
                    <a:lumMod val="50000"/>
                  </a:schemeClr>
                </a:solidFill>
                <a:latin typeface="Arial Narrow" panose="020B0606020202030204" pitchFamily="34" charset="0"/>
              </a:rPr>
              <a:t>goodereader.com</a:t>
            </a:r>
            <a:r>
              <a:rPr lang="en-US" sz="1200" dirty="0">
                <a:solidFill>
                  <a:schemeClr val="bg1">
                    <a:lumMod val="50000"/>
                  </a:schemeClr>
                </a:solidFill>
                <a:latin typeface="Arial Narrow" panose="020B0606020202030204" pitchFamily="34" charset="0"/>
              </a:rPr>
              <a:t>. 5 February. Retrieved from: http://goodereader.com/blog/e-book-news/ebook-piracy-big-deal-netherlands</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Liang L (2005) Copyright, cultural production and open-content licensing. </a:t>
            </a:r>
            <a:r>
              <a:rPr lang="en-US" sz="1200" i="1" dirty="0">
                <a:solidFill>
                  <a:schemeClr val="bg1">
                    <a:lumMod val="50000"/>
                  </a:schemeClr>
                </a:solidFill>
                <a:latin typeface="Arial Narrow" panose="020B0606020202030204" pitchFamily="34" charset="0"/>
              </a:rPr>
              <a:t>The Indian Journal of Law and Technology</a:t>
            </a:r>
            <a:r>
              <a:rPr lang="en-US" sz="1200" dirty="0">
                <a:solidFill>
                  <a:schemeClr val="bg1">
                    <a:lumMod val="50000"/>
                  </a:schemeClr>
                </a:solidFill>
                <a:latin typeface="Arial Narrow" panose="020B0606020202030204" pitchFamily="34" charset="0"/>
              </a:rPr>
              <a:t> 1:96-157. Available at: http://ijlt.in/wordpress/wp-content/uploads/2015/08/Liang-Copyright-Cultural-Production-and-Open-Content-Licensing-1-Indian-J.-L.-Tech.-96.pdf</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Liang L (2009) </a:t>
            </a:r>
            <a:r>
              <a:rPr lang="en-US" sz="1200" i="1" dirty="0">
                <a:solidFill>
                  <a:schemeClr val="bg1">
                    <a:lumMod val="50000"/>
                  </a:schemeClr>
                </a:solidFill>
                <a:latin typeface="Arial Narrow" panose="020B0606020202030204" pitchFamily="34" charset="0"/>
              </a:rPr>
              <a:t>Piracy, creativity and infrastructure: rethinking access to culture</a:t>
            </a:r>
            <a:r>
              <a:rPr lang="en-US" sz="1200" dirty="0">
                <a:solidFill>
                  <a:schemeClr val="bg1">
                    <a:lumMod val="50000"/>
                  </a:schemeClr>
                </a:solidFill>
                <a:latin typeface="Arial Narrow" panose="020B0606020202030204" pitchFamily="34" charset="0"/>
              </a:rPr>
              <a:t>. Alternative Law Forum. DOI: 10.2139/ssrn.1436229</a:t>
            </a:r>
            <a:endParaRPr lang="en-ZA" sz="1200" dirty="0">
              <a:solidFill>
                <a:schemeClr val="bg1">
                  <a:lumMod val="50000"/>
                </a:schemeClr>
              </a:solidFill>
              <a:latin typeface="Arial Narrow" panose="020B0606020202030204" pitchFamily="34" charset="0"/>
            </a:endParaRPr>
          </a:p>
          <a:p>
            <a:pPr lvl="0"/>
            <a:endParaRPr lang="en-ZA" sz="1200" dirty="0">
              <a:solidFill>
                <a:schemeClr val="bg1">
                  <a:lumMod val="50000"/>
                </a:schemeClr>
              </a:solidFill>
              <a:latin typeface="Arial Narrow" panose="020B0606020202030204" pitchFamily="34" charset="0"/>
            </a:endParaRPr>
          </a:p>
          <a:p>
            <a:pPr marL="0" indent="0">
              <a:buNone/>
            </a:pPr>
            <a:endParaRPr lang="en-US" sz="1200" dirty="0" smtClean="0"/>
          </a:p>
        </p:txBody>
      </p:sp>
    </p:spTree>
    <p:extLst>
      <p:ext uri="{BB962C8B-B14F-4D97-AF65-F5344CB8AC3E}">
        <p14:creationId xmlns:p14="http://schemas.microsoft.com/office/powerpoint/2010/main" val="3686044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332656"/>
            <a:ext cx="8229600" cy="6525344"/>
          </a:xfrm>
        </p:spPr>
        <p:txBody>
          <a:bodyPr/>
          <a:lstStyle/>
          <a:p>
            <a:endParaRPr lang="en-US" sz="1000" dirty="0" smtClean="0">
              <a:solidFill>
                <a:schemeClr val="bg1">
                  <a:lumMod val="50000"/>
                </a:schemeClr>
              </a:solidFill>
            </a:endParaRPr>
          </a:p>
          <a:p>
            <a:pPr marL="0" indent="0">
              <a:buNone/>
            </a:pPr>
            <a:endParaRPr lang="en-US" sz="1600" dirty="0" smtClean="0"/>
          </a:p>
          <a:p>
            <a:pPr lvl="0"/>
            <a:r>
              <a:rPr lang="en-ZA" sz="1200" dirty="0">
                <a:solidFill>
                  <a:schemeClr val="bg1">
                    <a:lumMod val="50000"/>
                  </a:schemeClr>
                </a:solidFill>
                <a:latin typeface="Arial Narrow" panose="020B0606020202030204" pitchFamily="34" charset="0"/>
              </a:rPr>
              <a:t>Mansell R (2013) Imagining the internet: open, closed or in between. In </a:t>
            </a:r>
            <a:r>
              <a:rPr lang="en-ZA" sz="1200" i="1" dirty="0">
                <a:solidFill>
                  <a:schemeClr val="bg1">
                    <a:lumMod val="50000"/>
                  </a:schemeClr>
                </a:solidFill>
                <a:latin typeface="Arial Narrow" panose="020B0606020202030204" pitchFamily="34" charset="0"/>
              </a:rPr>
              <a:t>Enabling Openness: The future of the information society in Latin America and the Caribbean</a:t>
            </a:r>
            <a:r>
              <a:rPr lang="en-ZA" sz="1200" dirty="0">
                <a:solidFill>
                  <a:schemeClr val="bg1">
                    <a:lumMod val="50000"/>
                  </a:schemeClr>
                </a:solidFill>
                <a:latin typeface="Arial Narrow" panose="020B0606020202030204" pitchFamily="34" charset="0"/>
              </a:rPr>
              <a:t> F Girard &amp; B Perini eds. IDRC.</a:t>
            </a:r>
            <a:r>
              <a:rPr lang="en-US" sz="1200" dirty="0">
                <a:solidFill>
                  <a:schemeClr val="bg1">
                    <a:lumMod val="50000"/>
                  </a:schemeClr>
                </a:solidFill>
                <a:latin typeface="Arial Narrow" panose="020B0606020202030204" pitchFamily="34" charset="0"/>
              </a:rPr>
              <a:t> </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New, W (2014) Leaked TPP Draft Reveals Extreme Rights Holder Position Of US, Japan, Outraged Observers Say, in Intellectual Property Watch, http://www.ip-watch.org/2014/10/17/leaked-tpp-draft-reveals-extreme-rights-holder-position-of-us-japan-outraged-observers-say/</a:t>
            </a:r>
          </a:p>
          <a:p>
            <a:pPr lvl="0"/>
            <a:r>
              <a:rPr lang="en-US" sz="1200" dirty="0">
                <a:solidFill>
                  <a:schemeClr val="bg1">
                    <a:lumMod val="50000"/>
                  </a:schemeClr>
                </a:solidFill>
                <a:latin typeface="Arial Narrow" panose="020B0606020202030204" pitchFamily="34" charset="0"/>
              </a:rPr>
              <a:t>OECD (2014) </a:t>
            </a:r>
            <a:r>
              <a:rPr lang="en-US" sz="1200" i="1" dirty="0">
                <a:solidFill>
                  <a:schemeClr val="bg1">
                    <a:lumMod val="50000"/>
                  </a:schemeClr>
                </a:solidFill>
                <a:latin typeface="Arial Narrow" panose="020B0606020202030204" pitchFamily="34" charset="0"/>
              </a:rPr>
              <a:t>Education at a glance 2014: OECD indicators</a:t>
            </a:r>
            <a:r>
              <a:rPr lang="en-US" sz="1200" dirty="0">
                <a:solidFill>
                  <a:schemeClr val="bg1">
                    <a:lumMod val="50000"/>
                  </a:schemeClr>
                </a:solidFill>
                <a:latin typeface="Arial Narrow" panose="020B0606020202030204" pitchFamily="34" charset="0"/>
              </a:rPr>
              <a:t>. OECD Publishing. DOI: 10.1787/eag-2014-en </a:t>
            </a:r>
            <a:endParaRPr lang="en-ZA" sz="1200" dirty="0">
              <a:solidFill>
                <a:schemeClr val="bg1">
                  <a:lumMod val="50000"/>
                </a:schemeClr>
              </a:solidFill>
              <a:latin typeface="Arial Narrow" panose="020B0606020202030204" pitchFamily="34" charset="0"/>
            </a:endParaRPr>
          </a:p>
          <a:p>
            <a:pPr lvl="0"/>
            <a:r>
              <a:rPr lang="en-US" sz="1200" dirty="0">
                <a:solidFill>
                  <a:schemeClr val="bg1">
                    <a:lumMod val="50000"/>
                  </a:schemeClr>
                </a:solidFill>
                <a:latin typeface="Arial Narrow" panose="020B0606020202030204" pitchFamily="34" charset="0"/>
              </a:rPr>
              <a:t>Oliver M (2015) From openness to permeability: reframing open education in terms of positive liberty in the enactment of academic practices. </a:t>
            </a:r>
            <a:r>
              <a:rPr lang="en-US" sz="1200" i="1" dirty="0">
                <a:solidFill>
                  <a:schemeClr val="bg1">
                    <a:lumMod val="50000"/>
                  </a:schemeClr>
                </a:solidFill>
                <a:latin typeface="Arial Narrow" panose="020B0606020202030204" pitchFamily="34" charset="0"/>
              </a:rPr>
              <a:t>Learning, Media and Technology</a:t>
            </a:r>
            <a:r>
              <a:rPr lang="en-US" sz="1200" dirty="0">
                <a:solidFill>
                  <a:schemeClr val="bg1">
                    <a:lumMod val="50000"/>
                  </a:schemeClr>
                </a:solidFill>
                <a:latin typeface="Arial Narrow" panose="020B0606020202030204" pitchFamily="34" charset="0"/>
              </a:rPr>
              <a:t> 40(3):365-84. DOI: 10.1080/17439884.2015.1029940</a:t>
            </a:r>
          </a:p>
          <a:p>
            <a:pPr lvl="0"/>
            <a:r>
              <a:rPr lang="en-US" sz="1200" dirty="0" err="1">
                <a:solidFill>
                  <a:schemeClr val="bg1">
                    <a:lumMod val="50000"/>
                  </a:schemeClr>
                </a:solidFill>
                <a:latin typeface="Arial Narrow" panose="020B0606020202030204" pitchFamily="34" charset="0"/>
              </a:rPr>
              <a:t>Pon</a:t>
            </a:r>
            <a:r>
              <a:rPr lang="en-US" sz="1200" dirty="0">
                <a:solidFill>
                  <a:schemeClr val="bg1">
                    <a:lumMod val="50000"/>
                  </a:schemeClr>
                </a:solidFill>
                <a:latin typeface="Arial Narrow" panose="020B0606020202030204" pitchFamily="34" charset="0"/>
              </a:rPr>
              <a:t> B (2015) Locating digital production: How platforms shape participation in the global app economy. </a:t>
            </a:r>
            <a:r>
              <a:rPr lang="en-US" sz="1200" i="1" dirty="0">
                <a:solidFill>
                  <a:schemeClr val="bg1">
                    <a:lumMod val="50000"/>
                  </a:schemeClr>
                </a:solidFill>
                <a:latin typeface="Arial Narrow" panose="020B0606020202030204" pitchFamily="34" charset="0"/>
              </a:rPr>
              <a:t>AAG 2015 workshop on Geographies of Production in Digital Economies of Low Income Countries</a:t>
            </a:r>
            <a:r>
              <a:rPr lang="en-US" sz="1200" dirty="0">
                <a:solidFill>
                  <a:schemeClr val="bg1">
                    <a:lumMod val="50000"/>
                  </a:schemeClr>
                </a:solidFill>
                <a:latin typeface="Arial Narrow" panose="020B0606020202030204" pitchFamily="34" charset="0"/>
              </a:rPr>
              <a:t>. Available at: http://cariboudigital.net/wp-content/uploads/2015/04/Pon-AAG-Platforms-and-app-economy.pdf</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Research on Open Educational Resources for Development  (2015) Researching OER adoption and impact in the Global South – an overview of the Research on Open Educational Resources for Development (ROER4D) project. Poster presented at ICDE Conference Sun City South Africa , http://roer4d.org/wp-content/uploads/2014/01/FA_ICDE-Poster_A0_Oct2015.pdf</a:t>
            </a:r>
          </a:p>
          <a:p>
            <a:pPr lvl="0"/>
            <a:r>
              <a:rPr lang="en-US" sz="1200" dirty="0" err="1">
                <a:solidFill>
                  <a:schemeClr val="bg1">
                    <a:lumMod val="50000"/>
                  </a:schemeClr>
                </a:solidFill>
                <a:latin typeface="Arial Narrow" panose="020B0606020202030204" pitchFamily="34" charset="0"/>
              </a:rPr>
              <a:t>Seery</a:t>
            </a:r>
            <a:r>
              <a:rPr lang="en-US" sz="1200" dirty="0">
                <a:solidFill>
                  <a:schemeClr val="bg1">
                    <a:lumMod val="50000"/>
                  </a:schemeClr>
                </a:solidFill>
                <a:latin typeface="Arial Narrow" panose="020B0606020202030204" pitchFamily="34" charset="0"/>
              </a:rPr>
              <a:t> E &amp; </a:t>
            </a:r>
            <a:r>
              <a:rPr lang="en-US" sz="1200" dirty="0" err="1">
                <a:solidFill>
                  <a:schemeClr val="bg1">
                    <a:lumMod val="50000"/>
                  </a:schemeClr>
                </a:solidFill>
                <a:latin typeface="Arial Narrow" panose="020B0606020202030204" pitchFamily="34" charset="0"/>
              </a:rPr>
              <a:t>Arendar</a:t>
            </a:r>
            <a:r>
              <a:rPr lang="en-US" sz="1200" dirty="0">
                <a:solidFill>
                  <a:schemeClr val="bg1">
                    <a:lumMod val="50000"/>
                  </a:schemeClr>
                </a:solidFill>
                <a:latin typeface="Arial Narrow" panose="020B0606020202030204" pitchFamily="34" charset="0"/>
              </a:rPr>
              <a:t> C (2014) </a:t>
            </a:r>
            <a:r>
              <a:rPr lang="en-US" sz="1200" i="1" dirty="0">
                <a:solidFill>
                  <a:schemeClr val="bg1">
                    <a:lumMod val="50000"/>
                  </a:schemeClr>
                </a:solidFill>
                <a:latin typeface="Arial Narrow" panose="020B0606020202030204" pitchFamily="34" charset="0"/>
              </a:rPr>
              <a:t>Even it up: time to end extreme inequality</a:t>
            </a:r>
            <a:r>
              <a:rPr lang="en-US" sz="1200" dirty="0">
                <a:solidFill>
                  <a:schemeClr val="bg1">
                    <a:lumMod val="50000"/>
                  </a:schemeClr>
                </a:solidFill>
                <a:latin typeface="Arial Narrow" panose="020B0606020202030204" pitchFamily="34" charset="0"/>
              </a:rPr>
              <a:t>. Oxfam. Available at: </a:t>
            </a:r>
            <a:r>
              <a:rPr lang="en-US" sz="1200" u="sng" dirty="0">
                <a:solidFill>
                  <a:schemeClr val="bg1">
                    <a:lumMod val="50000"/>
                  </a:schemeClr>
                </a:solidFill>
                <a:latin typeface="Arial Narrow" panose="020B0606020202030204" pitchFamily="34" charset="0"/>
              </a:rPr>
              <a:t>http://www.oxfamamerica.org/static/media/files/even-it-up-inequality-oxfam.pdf</a:t>
            </a:r>
            <a:endParaRPr lang="en-ZA" sz="1200" dirty="0">
              <a:solidFill>
                <a:schemeClr val="bg1">
                  <a:lumMod val="50000"/>
                </a:schemeClr>
              </a:solidFill>
              <a:latin typeface="Arial Narrow" panose="020B0606020202030204" pitchFamily="34" charset="0"/>
            </a:endParaRPr>
          </a:p>
          <a:p>
            <a:pPr lvl="0"/>
            <a:r>
              <a:rPr lang="en-ZA" sz="1200" dirty="0">
                <a:solidFill>
                  <a:schemeClr val="bg1">
                    <a:lumMod val="50000"/>
                  </a:schemeClr>
                </a:solidFill>
                <a:latin typeface="Arial Narrow" panose="020B0606020202030204" pitchFamily="34" charset="0"/>
              </a:rPr>
              <a:t>Seidenberg, S (2015) US perspectives: TPP’s Copyright Term Benefits US, Burdens Others In Intellectual Property Watch 23 March 2015 http://www.ip-watch.org/2015/03/23/tpps-copyright-term-benefits-us-burdens-others/</a:t>
            </a:r>
          </a:p>
          <a:p>
            <a:pPr lvl="0"/>
            <a:r>
              <a:rPr lang="en-ZA" sz="1200" dirty="0">
                <a:solidFill>
                  <a:schemeClr val="bg1">
                    <a:lumMod val="50000"/>
                  </a:schemeClr>
                </a:solidFill>
                <a:latin typeface="Arial Narrow" panose="020B0606020202030204" pitchFamily="34" charset="0"/>
              </a:rPr>
              <a:t>Travis, J (2016) In survey, most give thumbs-up to pirated papers Science 6 May 2016 http://www.sciencemag.org/news/2016/05/survey-most-give-thumbs-pirated-papers</a:t>
            </a:r>
          </a:p>
          <a:p>
            <a:pPr lvl="0"/>
            <a:r>
              <a:rPr lang="en-ZA" sz="1200" dirty="0">
                <a:solidFill>
                  <a:schemeClr val="bg1">
                    <a:lumMod val="50000"/>
                  </a:schemeClr>
                </a:solidFill>
                <a:latin typeface="Arial Narrow" panose="020B0606020202030204" pitchFamily="34" charset="0"/>
              </a:rPr>
              <a:t>Vollmer, T (2015) Trans-Pacific Partnership Would Harm User Rights and the Commons, November 16th, 2015, https://blog.creativecommons.org/2015/11/16/trans-pacific-partnership-would-harm-user-rights-and-the-commons/</a:t>
            </a:r>
          </a:p>
          <a:p>
            <a:pPr marL="0" indent="0">
              <a:buNone/>
            </a:pPr>
            <a:endParaRPr lang="en-US" sz="1600" dirty="0"/>
          </a:p>
          <a:p>
            <a:pPr marL="0" indent="0">
              <a:buNone/>
            </a:pPr>
            <a:r>
              <a:rPr lang="en-US" sz="1600" dirty="0" smtClean="0"/>
              <a:t>Acknowledgement</a:t>
            </a:r>
            <a:endParaRPr lang="en-US" sz="1600" dirty="0"/>
          </a:p>
          <a:p>
            <a:pPr lvl="0"/>
            <a:r>
              <a:rPr lang="en-US" sz="1000" dirty="0" smtClean="0">
                <a:solidFill>
                  <a:schemeClr val="bg1">
                    <a:lumMod val="50000"/>
                  </a:schemeClr>
                </a:solidFill>
              </a:rPr>
              <a:t>With thanks to Giancarlo </a:t>
            </a:r>
            <a:r>
              <a:rPr lang="en-US" sz="1000" dirty="0" err="1" smtClean="0">
                <a:solidFill>
                  <a:schemeClr val="bg1">
                    <a:lumMod val="50000"/>
                  </a:schemeClr>
                </a:solidFill>
              </a:rPr>
              <a:t>Frosio</a:t>
            </a:r>
            <a:r>
              <a:rPr lang="en-US" sz="1000" dirty="0" smtClean="0">
                <a:solidFill>
                  <a:schemeClr val="bg1">
                    <a:lumMod val="50000"/>
                  </a:schemeClr>
                </a:solidFill>
              </a:rPr>
              <a:t> for </a:t>
            </a:r>
            <a:r>
              <a:rPr lang="en-US" sz="1000" dirty="0">
                <a:solidFill>
                  <a:schemeClr val="bg1">
                    <a:lumMod val="50000"/>
                  </a:schemeClr>
                </a:solidFill>
              </a:rPr>
              <a:t> </a:t>
            </a:r>
            <a:r>
              <a:rPr lang="en-US" sz="1000" dirty="0" smtClean="0">
                <a:solidFill>
                  <a:schemeClr val="bg1">
                    <a:lumMod val="50000"/>
                  </a:schemeClr>
                </a:solidFill>
              </a:rPr>
              <a:t>the slides quoting from legal cases. In </a:t>
            </a:r>
            <a:r>
              <a:rPr lang="en-US" sz="1000" dirty="0" err="1" smtClean="0">
                <a:solidFill>
                  <a:schemeClr val="bg1">
                    <a:lumMod val="50000"/>
                  </a:schemeClr>
                </a:solidFill>
                <a:latin typeface="Arial Narrow" panose="020B0606020202030204" pitchFamily="34" charset="0"/>
              </a:rPr>
              <a:t>Frosio</a:t>
            </a:r>
            <a:r>
              <a:rPr lang="en-US" sz="1000" dirty="0" smtClean="0">
                <a:solidFill>
                  <a:schemeClr val="bg1">
                    <a:lumMod val="50000"/>
                  </a:schemeClr>
                </a:solidFill>
                <a:latin typeface="Arial Narrow" panose="020B0606020202030204" pitchFamily="34" charset="0"/>
              </a:rPr>
              <a:t> </a:t>
            </a:r>
            <a:r>
              <a:rPr lang="en-US" sz="1000" dirty="0">
                <a:solidFill>
                  <a:schemeClr val="bg1">
                    <a:lumMod val="50000"/>
                  </a:schemeClr>
                </a:solidFill>
                <a:latin typeface="Arial Narrow" panose="020B0606020202030204" pitchFamily="34" charset="0"/>
              </a:rPr>
              <a:t>G (2015) Digital copyright: peer production, user-generated content, access, enclosure and the public domain. Available at: http://slideplayer.com/slide/6380572</a:t>
            </a:r>
          </a:p>
          <a:p>
            <a:r>
              <a:rPr lang="en-US" sz="1000" dirty="0" smtClean="0">
                <a:solidFill>
                  <a:schemeClr val="bg1">
                    <a:lumMod val="50000"/>
                  </a:schemeClr>
                </a:solidFill>
              </a:rPr>
              <a:t>.</a:t>
            </a:r>
            <a:endParaRPr lang="en-US" sz="1000" dirty="0">
              <a:solidFill>
                <a:schemeClr val="bg1">
                  <a:lumMod val="50000"/>
                </a:schemeClr>
              </a:solidFill>
            </a:endParaRPr>
          </a:p>
        </p:txBody>
      </p:sp>
    </p:spTree>
    <p:extLst>
      <p:ext uri="{BB962C8B-B14F-4D97-AF65-F5344CB8AC3E}">
        <p14:creationId xmlns:p14="http://schemas.microsoft.com/office/powerpoint/2010/main" val="349551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rtlCol="0">
            <a:normAutofit/>
          </a:bodyPr>
          <a:lstStyle/>
          <a:p>
            <a:pPr eaLnBrk="1" fontAlgn="auto" hangingPunct="1">
              <a:spcAft>
                <a:spcPts val="0"/>
              </a:spcAft>
              <a:buFont typeface="Arial"/>
              <a:buChar char="•"/>
              <a:defRPr/>
            </a:pPr>
            <a:endParaRPr lang="en-ZA" dirty="0">
              <a:ea typeface="+mn-ea"/>
              <a:cs typeface="+mn-cs"/>
            </a:endParaRPr>
          </a:p>
        </p:txBody>
      </p:sp>
      <p:sp>
        <p:nvSpPr>
          <p:cNvPr id="4" name="Content Placeholder 3"/>
          <p:cNvSpPr>
            <a:spLocks noGrp="1"/>
          </p:cNvSpPr>
          <p:nvPr>
            <p:ph sz="half" idx="2"/>
          </p:nvPr>
        </p:nvSpPr>
        <p:spPr>
          <a:xfrm>
            <a:off x="5076237" y="1327649"/>
            <a:ext cx="4038600" cy="4983630"/>
          </a:xfrm>
        </p:spPr>
        <p:txBody>
          <a:bodyPr rtlCol="0">
            <a:noAutofit/>
          </a:bodyPr>
          <a:lstStyle/>
          <a:p>
            <a:pPr eaLnBrk="1" fontAlgn="auto" hangingPunct="1">
              <a:spcAft>
                <a:spcPts val="0"/>
              </a:spcAft>
              <a:buFont typeface="Arial"/>
              <a:buChar char="•"/>
              <a:defRPr/>
            </a:pPr>
            <a:r>
              <a:rPr lang="en-ZA" dirty="0" smtClean="0">
                <a:latin typeface="Arial Narrow" pitchFamily="34" charset="0"/>
                <a:cs typeface="Constantia"/>
              </a:rPr>
              <a:t>Open education resources</a:t>
            </a:r>
          </a:p>
          <a:p>
            <a:pPr fontAlgn="auto">
              <a:spcAft>
                <a:spcPts val="0"/>
              </a:spcAft>
              <a:buFont typeface="Arial"/>
              <a:buChar char="•"/>
              <a:defRPr/>
            </a:pPr>
            <a:r>
              <a:rPr lang="en-ZA" dirty="0">
                <a:latin typeface="Arial Narrow" pitchFamily="34" charset="0"/>
                <a:cs typeface="Constantia"/>
              </a:rPr>
              <a:t>Open education practices</a:t>
            </a:r>
          </a:p>
          <a:p>
            <a:pPr fontAlgn="auto">
              <a:spcAft>
                <a:spcPts val="0"/>
              </a:spcAft>
              <a:buFont typeface="Arial"/>
              <a:buChar char="•"/>
              <a:defRPr/>
            </a:pPr>
            <a:r>
              <a:rPr lang="en-ZA" dirty="0" smtClean="0">
                <a:latin typeface="Arial Narrow" pitchFamily="34" charset="0"/>
                <a:cs typeface="Constantia"/>
              </a:rPr>
              <a:t>Open licensing</a:t>
            </a:r>
          </a:p>
          <a:p>
            <a:pPr fontAlgn="auto">
              <a:spcAft>
                <a:spcPts val="0"/>
              </a:spcAft>
              <a:buFont typeface="Arial"/>
              <a:buChar char="•"/>
              <a:defRPr/>
            </a:pPr>
            <a:r>
              <a:rPr lang="en-ZA" dirty="0">
                <a:latin typeface="Arial Narrow" pitchFamily="34" charset="0"/>
                <a:cs typeface="Constantia"/>
              </a:rPr>
              <a:t>Open access</a:t>
            </a:r>
          </a:p>
          <a:p>
            <a:pPr fontAlgn="auto">
              <a:spcAft>
                <a:spcPts val="0"/>
              </a:spcAft>
              <a:buFont typeface="Arial"/>
              <a:buChar char="•"/>
              <a:defRPr/>
            </a:pPr>
            <a:r>
              <a:rPr lang="en-ZA" dirty="0" smtClean="0">
                <a:latin typeface="Arial Narrow" pitchFamily="34" charset="0"/>
                <a:cs typeface="Constantia"/>
              </a:rPr>
              <a:t>Open scholarship</a:t>
            </a:r>
          </a:p>
          <a:p>
            <a:pPr eaLnBrk="1" fontAlgn="auto" hangingPunct="1">
              <a:spcAft>
                <a:spcPts val="0"/>
              </a:spcAft>
              <a:buFont typeface="Arial"/>
              <a:buChar char="•"/>
              <a:defRPr/>
            </a:pPr>
            <a:endParaRPr lang="en-ZA" dirty="0" smtClean="0">
              <a:latin typeface="Arial Narrow" pitchFamily="34" charset="0"/>
              <a:cs typeface="Constantia"/>
            </a:endParaRPr>
          </a:p>
          <a:p>
            <a:pPr eaLnBrk="1" fontAlgn="auto" hangingPunct="1">
              <a:spcAft>
                <a:spcPts val="0"/>
              </a:spcAft>
              <a:buFont typeface="Arial"/>
              <a:buChar char="•"/>
              <a:defRPr/>
            </a:pPr>
            <a:r>
              <a:rPr lang="en-ZA" dirty="0" smtClean="0">
                <a:latin typeface="Arial Narrow" pitchFamily="34" charset="0"/>
                <a:cs typeface="Constantia"/>
              </a:rPr>
              <a:t>Open data</a:t>
            </a:r>
          </a:p>
          <a:p>
            <a:pPr eaLnBrk="1" fontAlgn="auto" hangingPunct="1">
              <a:spcAft>
                <a:spcPts val="0"/>
              </a:spcAft>
              <a:buFont typeface="Arial"/>
              <a:buChar char="•"/>
              <a:defRPr/>
            </a:pPr>
            <a:r>
              <a:rPr lang="en-ZA" dirty="0" smtClean="0">
                <a:latin typeface="Arial Narrow" pitchFamily="34" charset="0"/>
                <a:cs typeface="Constantia"/>
              </a:rPr>
              <a:t>Open research</a:t>
            </a:r>
          </a:p>
          <a:p>
            <a:pPr eaLnBrk="1" fontAlgn="auto" hangingPunct="1">
              <a:spcAft>
                <a:spcPts val="0"/>
              </a:spcAft>
              <a:buFont typeface="Arial"/>
              <a:buChar char="•"/>
              <a:defRPr/>
            </a:pPr>
            <a:r>
              <a:rPr lang="en-ZA" dirty="0" smtClean="0">
                <a:latin typeface="Arial Narrow" pitchFamily="34" charset="0"/>
                <a:cs typeface="Constantia"/>
              </a:rPr>
              <a:t>Open science</a:t>
            </a:r>
          </a:p>
          <a:p>
            <a:pPr eaLnBrk="1" fontAlgn="auto" hangingPunct="1">
              <a:spcAft>
                <a:spcPts val="0"/>
              </a:spcAft>
              <a:buFont typeface="Arial"/>
              <a:buChar char="•"/>
              <a:defRPr/>
            </a:pPr>
            <a:r>
              <a:rPr lang="en-ZA" dirty="0" smtClean="0">
                <a:latin typeface="Arial Narrow" pitchFamily="34" charset="0"/>
                <a:cs typeface="Constantia"/>
              </a:rPr>
              <a:t>Open web</a:t>
            </a:r>
          </a:p>
          <a:p>
            <a:pPr eaLnBrk="1" fontAlgn="auto" hangingPunct="1">
              <a:spcAft>
                <a:spcPts val="0"/>
              </a:spcAft>
              <a:buFont typeface="Arial"/>
              <a:buChar char="•"/>
              <a:defRPr/>
            </a:pPr>
            <a:r>
              <a:rPr lang="en-ZA" dirty="0" smtClean="0">
                <a:latin typeface="Arial Narrow" pitchFamily="34" charset="0"/>
                <a:cs typeface="Constantia"/>
              </a:rPr>
              <a:t>Open knowledge</a:t>
            </a:r>
          </a:p>
        </p:txBody>
      </p:sp>
      <p:pic>
        <p:nvPicPr>
          <p:cNvPr id="410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327649"/>
            <a:ext cx="4680519" cy="5527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extBox 1"/>
          <p:cNvSpPr txBox="1"/>
          <p:nvPr/>
        </p:nvSpPr>
        <p:spPr>
          <a:xfrm rot="16200000">
            <a:off x="6885930" y="4888448"/>
            <a:ext cx="4008309" cy="369332"/>
          </a:xfrm>
          <a:prstGeom prst="rect">
            <a:avLst/>
          </a:prstGeom>
          <a:noFill/>
        </p:spPr>
        <p:txBody>
          <a:bodyPr wrap="square" rtlCol="0">
            <a:spAutoFit/>
          </a:bodyPr>
          <a:lstStyle/>
          <a:p>
            <a:pPr algn="r"/>
            <a:r>
              <a:rPr lang="en-US" sz="900" dirty="0" err="1">
                <a:solidFill>
                  <a:schemeClr val="bg1">
                    <a:lumMod val="50000"/>
                  </a:schemeClr>
                </a:solidFill>
                <a:latin typeface="Arial Narrow"/>
                <a:cs typeface="Arial Narrow"/>
              </a:rPr>
              <a:t>o</a:t>
            </a:r>
            <a:r>
              <a:rPr lang="en-US" sz="900" dirty="0" err="1" smtClean="0">
                <a:solidFill>
                  <a:schemeClr val="bg1">
                    <a:lumMod val="50000"/>
                  </a:schemeClr>
                </a:solidFill>
                <a:latin typeface="Arial Narrow"/>
                <a:cs typeface="Arial Narrow"/>
              </a:rPr>
              <a:t>pensourceway</a:t>
            </a:r>
            <a:r>
              <a:rPr lang="en-US" sz="900" dirty="0" smtClean="0">
                <a:solidFill>
                  <a:schemeClr val="bg1">
                    <a:lumMod val="50000"/>
                  </a:schemeClr>
                </a:solidFill>
                <a:latin typeface="Arial Narrow"/>
                <a:cs typeface="Arial Narrow"/>
              </a:rPr>
              <a:t> CC BY-SA 2.0</a:t>
            </a:r>
          </a:p>
          <a:p>
            <a:pPr algn="r"/>
            <a:r>
              <a:rPr lang="en-US" sz="900" dirty="0" smtClean="0">
                <a:solidFill>
                  <a:schemeClr val="bg1">
                    <a:lumMod val="50000"/>
                  </a:schemeClr>
                </a:solidFill>
                <a:latin typeface="Arial Narrow"/>
                <a:cs typeface="Arial Narrow"/>
              </a:rPr>
              <a:t> </a:t>
            </a:r>
            <a:r>
              <a:rPr lang="en-ZA" sz="900" u="sng" dirty="0">
                <a:solidFill>
                  <a:schemeClr val="bg1">
                    <a:lumMod val="50000"/>
                  </a:schemeClr>
                </a:solidFill>
                <a:latin typeface="Arial Narrow"/>
                <a:ea typeface="ＭＳ Ｐゴシック" charset="0"/>
                <a:cs typeface="Arial Narrow"/>
              </a:rPr>
              <a:t>http://www.flickr.com/photos/opensourceway/5535034664/sizes/o/in/photostream</a:t>
            </a:r>
            <a:r>
              <a:rPr lang="en-ZA" sz="900" u="sng" dirty="0" smtClean="0">
                <a:solidFill>
                  <a:schemeClr val="bg1">
                    <a:lumMod val="50000"/>
                  </a:schemeClr>
                </a:solidFill>
                <a:latin typeface="Arial Narrow"/>
                <a:ea typeface="ＭＳ Ｐゴシック" charset="0"/>
                <a:cs typeface="Arial Narrow"/>
              </a:rPr>
              <a:t>/</a:t>
            </a:r>
            <a:endParaRPr lang="en-US" sz="900" dirty="0">
              <a:solidFill>
                <a:schemeClr val="bg1">
                  <a:lumMod val="50000"/>
                </a:schemeClr>
              </a:solidFill>
              <a:latin typeface="Arial Narrow"/>
              <a:cs typeface="Arial Narrow"/>
            </a:endParaRPr>
          </a:p>
        </p:txBody>
      </p:sp>
      <p:sp>
        <p:nvSpPr>
          <p:cNvPr id="8" name="Title 1"/>
          <p:cNvSpPr txBox="1">
            <a:spLocks/>
          </p:cNvSpPr>
          <p:nvPr/>
        </p:nvSpPr>
        <p:spPr>
          <a:xfrm>
            <a:off x="0" y="116632"/>
            <a:ext cx="9144000" cy="1046659"/>
          </a:xfrm>
          <a:prstGeom prst="rect">
            <a:avLst/>
          </a:prstGeom>
        </p:spPr>
        <p:txBody>
          <a:bodyPr vert="horz" lIns="91440" tIns="45720" rIns="91440" bIns="45720" rtlCol="0" anchor="ctr">
            <a:normAutofit fontScale="77500" lnSpcReduction="2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cap="none" dirty="0">
                <a:solidFill>
                  <a:schemeClr val="bg1">
                    <a:lumMod val="50000"/>
                  </a:schemeClr>
                </a:solidFill>
              </a:rPr>
              <a:t>i</a:t>
            </a:r>
            <a:r>
              <a:rPr lang="en-ZA" cap="none" dirty="0" smtClean="0">
                <a:solidFill>
                  <a:schemeClr val="bg1">
                    <a:lumMod val="50000"/>
                  </a:schemeClr>
                </a:solidFill>
              </a:rPr>
              <a:t>s varied &amp; multidimensional</a:t>
            </a:r>
            <a:endParaRPr lang="en-ZA" cap="none" dirty="0">
              <a:solidFill>
                <a:schemeClr val="bg1">
                  <a:lumMod val="50000"/>
                </a:schemeClr>
              </a:solidFill>
            </a:endParaRPr>
          </a:p>
        </p:txBody>
      </p:sp>
    </p:spTree>
    <p:extLst>
      <p:ext uri="{BB962C8B-B14F-4D97-AF65-F5344CB8AC3E}">
        <p14:creationId xmlns:p14="http://schemas.microsoft.com/office/powerpoint/2010/main" val="1924667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252024"/>
            <a:ext cx="4993790" cy="153448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Content Placeholder 2"/>
          <p:cNvSpPr>
            <a:spLocks noGrp="1"/>
          </p:cNvSpPr>
          <p:nvPr>
            <p:ph idx="1"/>
          </p:nvPr>
        </p:nvSpPr>
        <p:spPr>
          <a:xfrm>
            <a:off x="457200" y="2332037"/>
            <a:ext cx="8229600" cy="4525963"/>
          </a:xfrm>
        </p:spPr>
        <p:txBody>
          <a:bodyPr/>
          <a:lstStyle/>
          <a:p>
            <a:endParaRPr lang="en-ZA" dirty="0" smtClean="0">
              <a:solidFill>
                <a:schemeClr val="bg1">
                  <a:lumMod val="50000"/>
                </a:schemeClr>
              </a:solidFill>
            </a:endParaRPr>
          </a:p>
          <a:p>
            <a:endParaRPr lang="en-ZA" dirty="0">
              <a:solidFill>
                <a:schemeClr val="bg1">
                  <a:lumMod val="50000"/>
                </a:schemeClr>
              </a:solidFill>
            </a:endParaRPr>
          </a:p>
          <a:p>
            <a:endParaRPr lang="en-ZA" dirty="0" smtClean="0">
              <a:solidFill>
                <a:schemeClr val="bg1">
                  <a:lumMod val="50000"/>
                </a:schemeClr>
              </a:solidFill>
            </a:endParaRPr>
          </a:p>
          <a:p>
            <a:r>
              <a:rPr lang="en-ZA" dirty="0" smtClean="0">
                <a:solidFill>
                  <a:schemeClr val="bg1">
                    <a:lumMod val="50000"/>
                  </a:schemeClr>
                </a:solidFill>
              </a:rPr>
              <a:t>Curated </a:t>
            </a:r>
            <a:r>
              <a:rPr lang="en-ZA" dirty="0">
                <a:solidFill>
                  <a:schemeClr val="bg1">
                    <a:lumMod val="50000"/>
                  </a:schemeClr>
                </a:solidFill>
              </a:rPr>
              <a:t>bibliography </a:t>
            </a:r>
            <a:endParaRPr lang="en-ZA" dirty="0" smtClean="0">
              <a:solidFill>
                <a:schemeClr val="bg1">
                  <a:lumMod val="50000"/>
                </a:schemeClr>
              </a:solidFill>
            </a:endParaRPr>
          </a:p>
          <a:p>
            <a:pPr lvl="1"/>
            <a:r>
              <a:rPr lang="en-ZA" dirty="0" smtClean="0"/>
              <a:t>Research on Open Education Resources for Development (ROER4D)’s bibliography has </a:t>
            </a:r>
            <a:r>
              <a:rPr lang="en-ZA" dirty="0"/>
              <a:t>over </a:t>
            </a:r>
            <a:r>
              <a:rPr lang="en-ZA" dirty="0" smtClean="0"/>
              <a:t>hundreds of references </a:t>
            </a:r>
            <a:br>
              <a:rPr lang="en-ZA" dirty="0" smtClean="0"/>
            </a:br>
            <a:r>
              <a:rPr lang="en-ZA" dirty="0" smtClean="0">
                <a:solidFill>
                  <a:schemeClr val="bg1">
                    <a:lumMod val="50000"/>
                  </a:schemeClr>
                </a:solidFill>
              </a:rPr>
              <a:t>See http</a:t>
            </a:r>
            <a:r>
              <a:rPr lang="en-ZA" dirty="0">
                <a:solidFill>
                  <a:schemeClr val="bg1">
                    <a:lumMod val="50000"/>
                  </a:schemeClr>
                </a:solidFill>
              </a:rPr>
              <a:t>://</a:t>
            </a:r>
            <a:r>
              <a:rPr lang="en-ZA" dirty="0" smtClean="0">
                <a:solidFill>
                  <a:schemeClr val="bg1">
                    <a:lumMod val="50000"/>
                  </a:schemeClr>
                </a:solidFill>
              </a:rPr>
              <a:t>tinyurl.com/ROER4D-Bibliography</a:t>
            </a:r>
            <a:endParaRPr lang="en-ZA" dirty="0">
              <a:solidFill>
                <a:schemeClr val="bg1">
                  <a:lumMod val="50000"/>
                </a:schemeClr>
              </a:solidFill>
            </a:endParaRPr>
          </a:p>
        </p:txBody>
      </p:sp>
      <p:sp>
        <p:nvSpPr>
          <p:cNvPr id="5" name="Oval 4"/>
          <p:cNvSpPr/>
          <p:nvPr/>
        </p:nvSpPr>
        <p:spPr>
          <a:xfrm>
            <a:off x="2267744" y="3046648"/>
            <a:ext cx="3528392" cy="76470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Title 1"/>
          <p:cNvSpPr txBox="1">
            <a:spLocks/>
          </p:cNvSpPr>
          <p:nvPr/>
        </p:nvSpPr>
        <p:spPr>
          <a:xfrm>
            <a:off x="-17080" y="260648"/>
            <a:ext cx="9144000" cy="1340768"/>
          </a:xfrm>
          <a:prstGeom prst="rect">
            <a:avLst/>
          </a:prstGeom>
        </p:spPr>
        <p:txBody>
          <a:bodyPr vert="horz" lIns="91440" tIns="45720" rIns="91440" bIns="45720" rtlCol="0" anchor="ctr">
            <a:normAutofit fontScale="92500"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r>
              <a:rPr lang="en-ZA" sz="5700" dirty="0" smtClean="0"/>
              <a:t>Open education</a:t>
            </a:r>
          </a:p>
          <a:p>
            <a:r>
              <a:rPr lang="en-ZA" sz="3900" cap="none" dirty="0" smtClean="0">
                <a:solidFill>
                  <a:schemeClr val="bg1">
                    <a:lumMod val="50000"/>
                  </a:schemeClr>
                </a:solidFill>
              </a:rPr>
              <a:t>is a nascent field of practice &amp; research</a:t>
            </a:r>
            <a:endParaRPr lang="en-ZA" sz="3900" cap="none" dirty="0">
              <a:solidFill>
                <a:schemeClr val="bg1">
                  <a:lumMod val="50000"/>
                </a:schemeClr>
              </a:solidFill>
            </a:endParaRPr>
          </a:p>
        </p:txBody>
      </p:sp>
    </p:spTree>
    <p:extLst>
      <p:ext uri="{BB962C8B-B14F-4D97-AF65-F5344CB8AC3E}">
        <p14:creationId xmlns:p14="http://schemas.microsoft.com/office/powerpoint/2010/main" val="2529293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347864" y="-4952"/>
            <a:ext cx="5924608" cy="6907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24544" y="6488668"/>
            <a:ext cx="3600400" cy="369332"/>
          </a:xfrm>
          <a:prstGeom prst="rect">
            <a:avLst/>
          </a:prstGeom>
          <a:noFill/>
        </p:spPr>
        <p:txBody>
          <a:bodyPr wrap="square" rtlCol="0">
            <a:spAutoFit/>
          </a:bodyPr>
          <a:lstStyle/>
          <a:p>
            <a:pPr algn="r"/>
            <a:r>
              <a:rPr lang="en-ZA" dirty="0" smtClean="0">
                <a:solidFill>
                  <a:schemeClr val="bg1">
                    <a:lumMod val="50000"/>
                  </a:schemeClr>
                </a:solidFill>
                <a:latin typeface="Arial Narrow" panose="020B0606020202030204" pitchFamily="34" charset="0"/>
              </a:rPr>
              <a:t>(Hodgkinson-Williams &amp; Grey 2009)</a:t>
            </a:r>
            <a:endParaRPr lang="en-ZA" dirty="0">
              <a:solidFill>
                <a:schemeClr val="bg1">
                  <a:lumMod val="50000"/>
                </a:schemeClr>
              </a:solidFill>
              <a:latin typeface="Arial Narrow" panose="020B0606020202030204" pitchFamily="34" charset="0"/>
            </a:endParaRPr>
          </a:p>
        </p:txBody>
      </p:sp>
      <p:sp>
        <p:nvSpPr>
          <p:cNvPr id="6" name="Title 1"/>
          <p:cNvSpPr txBox="1">
            <a:spLocks/>
          </p:cNvSpPr>
          <p:nvPr/>
        </p:nvSpPr>
        <p:spPr>
          <a:xfrm>
            <a:off x="15009" y="188640"/>
            <a:ext cx="3923928" cy="4176464"/>
          </a:xfrm>
          <a:prstGeom prst="rect">
            <a:avLst/>
          </a:prstGeom>
        </p:spPr>
        <p:txBody>
          <a:bodyPr vert="horz" lIns="91440" tIns="45720" rIns="91440" bIns="45720" rtlCol="0" anchor="ctr">
            <a:normAutofit lnSpcReduction="10000"/>
          </a:bodyPr>
          <a:lstStyle>
            <a:lvl1pPr algn="ctr" rtl="0" eaLnBrk="1" fontAlgn="base" hangingPunct="1">
              <a:spcBef>
                <a:spcPct val="0"/>
              </a:spcBef>
              <a:spcAft>
                <a:spcPct val="0"/>
              </a:spcAft>
              <a:defRPr sz="4400" kern="1200" cap="small" baseline="0">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a:lstStyle>
          <a:p>
            <a:pPr algn="l"/>
            <a:r>
              <a:rPr lang="en-ZA" sz="5700" dirty="0" smtClean="0"/>
              <a:t>Open education</a:t>
            </a:r>
          </a:p>
          <a:p>
            <a:pPr algn="l"/>
            <a:r>
              <a:rPr lang="en-ZA" sz="3900" cap="none" dirty="0">
                <a:solidFill>
                  <a:schemeClr val="bg1">
                    <a:lumMod val="50000"/>
                  </a:schemeClr>
                </a:solidFill>
              </a:rPr>
              <a:t>e</a:t>
            </a:r>
            <a:r>
              <a:rPr lang="en-ZA" sz="3900" cap="none" dirty="0" smtClean="0">
                <a:solidFill>
                  <a:schemeClr val="bg1">
                    <a:lumMod val="50000"/>
                  </a:schemeClr>
                </a:solidFill>
              </a:rPr>
              <a:t>xists </a:t>
            </a:r>
          </a:p>
          <a:p>
            <a:pPr algn="l"/>
            <a:r>
              <a:rPr lang="en-ZA" sz="3900" cap="none" dirty="0">
                <a:solidFill>
                  <a:schemeClr val="bg1">
                    <a:lumMod val="50000"/>
                  </a:schemeClr>
                </a:solidFill>
              </a:rPr>
              <a:t>i</a:t>
            </a:r>
            <a:r>
              <a:rPr lang="en-ZA" sz="3900" cap="none" dirty="0" smtClean="0">
                <a:solidFill>
                  <a:schemeClr val="bg1">
                    <a:lumMod val="50000"/>
                  </a:schemeClr>
                </a:solidFill>
              </a:rPr>
              <a:t>n types</a:t>
            </a:r>
          </a:p>
          <a:p>
            <a:pPr algn="l"/>
            <a:r>
              <a:rPr lang="en-ZA" sz="3900" cap="none" dirty="0" smtClean="0">
                <a:solidFill>
                  <a:schemeClr val="bg1">
                    <a:lumMod val="50000"/>
                  </a:schemeClr>
                </a:solidFill>
              </a:rPr>
              <a:t>and</a:t>
            </a:r>
            <a:br>
              <a:rPr lang="en-ZA" sz="3900" cap="none" dirty="0" smtClean="0">
                <a:solidFill>
                  <a:schemeClr val="bg1">
                    <a:lumMod val="50000"/>
                  </a:schemeClr>
                </a:solidFill>
              </a:rPr>
            </a:br>
            <a:r>
              <a:rPr lang="en-ZA" sz="3900" cap="none" dirty="0" smtClean="0">
                <a:solidFill>
                  <a:schemeClr val="bg1">
                    <a:lumMod val="50000"/>
                  </a:schemeClr>
                </a:solidFill>
              </a:rPr>
              <a:t>in degrees</a:t>
            </a:r>
            <a:endParaRPr lang="en-ZA" sz="3900" cap="none" dirty="0">
              <a:solidFill>
                <a:schemeClr val="bg1">
                  <a:lumMod val="50000"/>
                </a:schemeClr>
              </a:solidFill>
            </a:endParaRPr>
          </a:p>
        </p:txBody>
      </p:sp>
    </p:spTree>
    <p:extLst>
      <p:ext uri="{BB962C8B-B14F-4D97-AF65-F5344CB8AC3E}">
        <p14:creationId xmlns:p14="http://schemas.microsoft.com/office/powerpoint/2010/main" val="548667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Iatul talk 14 April 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Laura Czerniewicz Open Repositories  Conference Dublin 14  June 2016</Template>
  <TotalTime>13776</TotalTime>
  <Words>3562</Words>
  <Application>Microsoft Office PowerPoint</Application>
  <PresentationFormat>On-screen Show (4:3)</PresentationFormat>
  <Paragraphs>517</Paragraphs>
  <Slides>68</Slides>
  <Notes>53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68</vt:i4>
      </vt:variant>
    </vt:vector>
  </HeadingPairs>
  <TitlesOfParts>
    <vt:vector size="83" baseType="lpstr">
      <vt:lpstr>Dotum</vt:lpstr>
      <vt:lpstr>DotumChe</vt:lpstr>
      <vt:lpstr>ＭＳ Ｐゴシック</vt:lpstr>
      <vt:lpstr>Arial</vt:lpstr>
      <vt:lpstr>Arial Narrow</vt:lpstr>
      <vt:lpstr>Book Antiqua</vt:lpstr>
      <vt:lpstr>Bookman Old Style</vt:lpstr>
      <vt:lpstr>Calibri</vt:lpstr>
      <vt:lpstr>Candara</vt:lpstr>
      <vt:lpstr>Century Gothic</vt:lpstr>
      <vt:lpstr>Constantia</vt:lpstr>
      <vt:lpstr>Courier New</vt:lpstr>
      <vt:lpstr>Times New Roman</vt:lpstr>
      <vt:lpstr>Verdana</vt:lpstr>
      <vt:lpstr>Iatul talk 14 April 2013</vt:lpstr>
      <vt:lpstr>PowerPoint Presentation</vt:lpstr>
      <vt:lpstr>PowerPoint Presentation</vt:lpstr>
      <vt:lpstr>PowerPoint Presentation</vt:lpstr>
      <vt:lpstr>Is it? </vt:lpstr>
      <vt:lpstr>Challenging open education</vt:lpstr>
      <vt:lpstr>Open education</vt:lpstr>
      <vt:lpstr>PowerPoint Presentation</vt:lpstr>
      <vt:lpstr>PowerPoint Presentation</vt:lpstr>
      <vt:lpstr>PowerPoint Presentation</vt:lpstr>
      <vt:lpstr>PowerPoint Presentation</vt:lpstr>
      <vt:lpstr>PowerPoint Presentation</vt:lpstr>
      <vt:lpstr>PowerPoint Presentation</vt:lpstr>
      <vt:lpstr>Openness is complex</vt:lpstr>
      <vt:lpstr>Key tensions</vt:lpstr>
      <vt:lpstr>Key tension</vt:lpstr>
      <vt:lpstr>The Digital</vt:lpstr>
      <vt:lpstr>PowerPoint Presentation</vt:lpstr>
      <vt:lpstr>Digital = open?</vt:lpstr>
      <vt:lpstr>Affordances of digital</vt:lpstr>
      <vt:lpstr>PowerPoint Presentation</vt:lpstr>
      <vt:lpstr>PowerPoint Presentation</vt:lpstr>
      <vt:lpstr>Key tension</vt:lpstr>
      <vt:lpstr>PowerPoint Presentation</vt:lpstr>
      <vt:lpstr>PowerPoint Presentation</vt:lpstr>
      <vt:lpstr>PowerPoint Presentation</vt:lpstr>
      <vt:lpstr>Assumption - online is free</vt:lpstr>
      <vt:lpstr>PowerPoint Presentation</vt:lpstr>
      <vt:lpstr>Quiet encroachment</vt:lpstr>
      <vt:lpstr>PowerPoint Presentation</vt:lpstr>
      <vt:lpstr>PowerPoint Presentation</vt:lpstr>
      <vt:lpstr>PowerPoint Presentation</vt:lpstr>
      <vt:lpstr>Global Research</vt:lpstr>
      <vt:lpstr>Local research: a Case Study</vt:lpstr>
      <vt:lpstr>PowerPoint Presentation</vt:lpstr>
      <vt:lpstr>PowerPoint Presentation</vt:lpstr>
      <vt:lpstr>PowerPoint Presentation</vt:lpstr>
      <vt:lpstr>Key Tension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conclusion</vt:lpstr>
      <vt:lpstr>Reclaim education as a common good</vt:lpstr>
      <vt:lpstr>PowerPoint Presentation</vt:lpstr>
      <vt:lpstr>Reclaim the commons</vt:lpstr>
      <vt:lpstr>Reclaim open education</vt:lpstr>
      <vt:lpstr>PowerPoint Presentation</vt:lpstr>
      <vt:lpstr>PowerPoint Presentation</vt:lpstr>
      <vt:lpstr>PowerPoint Presentation</vt:lpstr>
      <vt:lpstr>PowerPoint Presentation</vt:lpstr>
    </vt:vector>
  </TitlesOfParts>
  <Company>University of Cape Town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anon</dc:creator>
  <cp:lastModifiedBy>Windows User</cp:lastModifiedBy>
  <cp:revision>639</cp:revision>
  <dcterms:created xsi:type="dcterms:W3CDTF">2015-10-03T04:47:10Z</dcterms:created>
  <dcterms:modified xsi:type="dcterms:W3CDTF">2017-07-07T07:34:27Z</dcterms:modified>
</cp:coreProperties>
</file>