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394" r:id="rId2"/>
    <p:sldId id="320" r:id="rId3"/>
    <p:sldId id="296" r:id="rId4"/>
    <p:sldId id="371" r:id="rId5"/>
    <p:sldId id="372" r:id="rId6"/>
    <p:sldId id="328" r:id="rId7"/>
    <p:sldId id="379" r:id="rId8"/>
    <p:sldId id="380" r:id="rId9"/>
    <p:sldId id="378" r:id="rId10"/>
    <p:sldId id="332" r:id="rId11"/>
    <p:sldId id="336" r:id="rId12"/>
    <p:sldId id="362" r:id="rId13"/>
    <p:sldId id="381" r:id="rId14"/>
    <p:sldId id="383" r:id="rId15"/>
    <p:sldId id="384" r:id="rId16"/>
    <p:sldId id="385" r:id="rId17"/>
    <p:sldId id="386" r:id="rId18"/>
    <p:sldId id="387" r:id="rId19"/>
    <p:sldId id="388" r:id="rId20"/>
    <p:sldId id="389" r:id="rId21"/>
    <p:sldId id="390" r:id="rId22"/>
    <p:sldId id="391" r:id="rId23"/>
    <p:sldId id="393" r:id="rId24"/>
    <p:sldId id="392"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7C80"/>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84229" autoAdjust="0"/>
  </p:normalViewPr>
  <p:slideViewPr>
    <p:cSldViewPr>
      <p:cViewPr varScale="1">
        <p:scale>
          <a:sx n="61" d="100"/>
          <a:sy n="61" d="100"/>
        </p:scale>
        <p:origin x="-1626" y="-96"/>
      </p:cViewPr>
      <p:guideLst>
        <p:guide orient="horz" pos="2160"/>
        <p:guide pos="2880"/>
      </p:guideLst>
    </p:cSldViewPr>
  </p:slideViewPr>
  <p:outlineViewPr>
    <p:cViewPr>
      <p:scale>
        <a:sx n="33" d="100"/>
        <a:sy n="33" d="100"/>
      </p:scale>
      <p:origin x="0" y="19128"/>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1C5ABD9-1CD3-4C94-A14F-A720256194EB}" type="datetimeFigureOut">
              <a:rPr lang="en-US" smtClean="0"/>
              <a:pPr/>
              <a:t>3/14/2014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F06B1CA-F651-46E4-9D45-1EB1D719202C}" type="slidenum">
              <a:rPr lang="en-US" smtClean="0"/>
              <a:pPr/>
              <a:t>‹#›</a:t>
            </a:fld>
            <a:endParaRPr lang="en-US"/>
          </a:p>
        </p:txBody>
      </p:sp>
    </p:spTree>
    <p:extLst>
      <p:ext uri="{BB962C8B-B14F-4D97-AF65-F5344CB8AC3E}">
        <p14:creationId xmlns:p14="http://schemas.microsoft.com/office/powerpoint/2010/main" val="1434978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ZA" dirty="0"/>
          </a:p>
        </p:txBody>
      </p:sp>
      <p:sp>
        <p:nvSpPr>
          <p:cNvPr id="4" name="Slide Number Placeholder 3"/>
          <p:cNvSpPr>
            <a:spLocks noGrp="1"/>
          </p:cNvSpPr>
          <p:nvPr>
            <p:ph type="sldNum" sz="quarter" idx="10"/>
          </p:nvPr>
        </p:nvSpPr>
        <p:spPr/>
        <p:txBody>
          <a:bodyPr/>
          <a:lstStyle/>
          <a:p>
            <a:fld id="{1F06B1CA-F651-46E4-9D45-1EB1D719202C}" type="slidenum">
              <a:rPr lang="en-US" smtClean="0"/>
              <a:pPr/>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ZA" dirty="0" err="1" smtClean="0"/>
              <a:t>McNay</a:t>
            </a:r>
            <a:r>
              <a:rPr lang="en-ZA" dirty="0" smtClean="0"/>
              <a:t>, I. (1995). From collegial academy to corporate enterprise: The changing cultures of universities. In T. </a:t>
            </a:r>
            <a:r>
              <a:rPr lang="en-ZA" dirty="0" err="1" smtClean="0"/>
              <a:t>Schuller</a:t>
            </a:r>
            <a:r>
              <a:rPr lang="en-ZA" dirty="0" smtClean="0"/>
              <a:t> (Ed.), The changing university. Buckingham: Society for</a:t>
            </a:r>
          </a:p>
          <a:p>
            <a:r>
              <a:rPr lang="en-ZA" dirty="0" smtClean="0"/>
              <a:t>Research into Higher Education and Open University Press.</a:t>
            </a:r>
          </a:p>
          <a:p>
            <a:endParaRPr lang="en-ZA" dirty="0" smtClean="0"/>
          </a:p>
          <a:p>
            <a:r>
              <a:rPr lang="en-ZA" dirty="0" smtClean="0"/>
              <a:t>A study of the relationship between institutional policy, organisational</a:t>
            </a:r>
          </a:p>
          <a:p>
            <a:r>
              <a:rPr lang="en-ZA" dirty="0" smtClean="0"/>
              <a:t>culture and e-learning use in four South African universities</a:t>
            </a:r>
          </a:p>
          <a:p>
            <a:r>
              <a:rPr lang="en-ZA" dirty="0" smtClean="0"/>
              <a:t>Laura Czerniewicz *, Cheryl Brown in Computers &amp; Education 53 (2009) 121–131</a:t>
            </a:r>
          </a:p>
        </p:txBody>
      </p:sp>
      <p:sp>
        <p:nvSpPr>
          <p:cNvPr id="4" name="Slide Number Placeholder 3"/>
          <p:cNvSpPr>
            <a:spLocks noGrp="1"/>
          </p:cNvSpPr>
          <p:nvPr>
            <p:ph type="sldNum" sz="quarter" idx="10"/>
          </p:nvPr>
        </p:nvSpPr>
        <p:spPr/>
        <p:txBody>
          <a:bodyPr/>
          <a:lstStyle/>
          <a:p>
            <a:fld id="{1F06B1CA-F651-46E4-9D45-1EB1D719202C}" type="slidenum">
              <a:rPr lang="en-US" smtClean="0"/>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ZA" dirty="0"/>
          </a:p>
        </p:txBody>
      </p:sp>
      <p:sp>
        <p:nvSpPr>
          <p:cNvPr id="4" name="Slide Number Placeholder 3"/>
          <p:cNvSpPr>
            <a:spLocks noGrp="1"/>
          </p:cNvSpPr>
          <p:nvPr>
            <p:ph type="sldNum" sz="quarter" idx="10"/>
          </p:nvPr>
        </p:nvSpPr>
        <p:spPr/>
        <p:txBody>
          <a:bodyPr/>
          <a:lstStyle/>
          <a:p>
            <a:fld id="{1F06B1CA-F651-46E4-9D45-1EB1D719202C}" type="slidenum">
              <a:rPr lang="en-US" smtClean="0"/>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Scholar to scholar and scholar to community- traditional</a:t>
            </a:r>
            <a:r>
              <a:rPr lang="en-ZA" baseline="0" dirty="0" smtClean="0"/>
              <a:t> sites of open access movement</a:t>
            </a:r>
          </a:p>
          <a:p>
            <a:r>
              <a:rPr lang="en-ZA" baseline="0" dirty="0" smtClean="0"/>
              <a:t>Scholar student – traditional site of </a:t>
            </a:r>
            <a:r>
              <a:rPr lang="en-ZA" baseline="0" dirty="0" err="1" smtClean="0"/>
              <a:t>elearning</a:t>
            </a:r>
            <a:endParaRPr lang="en-ZA" baseline="0" dirty="0" smtClean="0"/>
          </a:p>
          <a:p>
            <a:endParaRPr lang="en-ZA" baseline="0" dirty="0" smtClean="0"/>
          </a:p>
          <a:p>
            <a:endParaRPr lang="en-ZA" baseline="0" dirty="0" smtClean="0"/>
          </a:p>
        </p:txBody>
      </p:sp>
      <p:sp>
        <p:nvSpPr>
          <p:cNvPr id="4" name="Slide Number Placeholder 3"/>
          <p:cNvSpPr>
            <a:spLocks noGrp="1"/>
          </p:cNvSpPr>
          <p:nvPr>
            <p:ph type="sldNum" sz="quarter" idx="10"/>
          </p:nvPr>
        </p:nvSpPr>
        <p:spPr/>
        <p:txBody>
          <a:bodyPr/>
          <a:lstStyle/>
          <a:p>
            <a:fld id="{1F06B1CA-F651-46E4-9D45-1EB1D719202C}" type="slidenum">
              <a:rPr lang="en-US" smtClean="0"/>
              <a:pPr/>
              <a:t>6</a:t>
            </a:fld>
            <a:endParaRPr lang="en-US"/>
          </a:p>
        </p:txBody>
      </p:sp>
    </p:spTree>
    <p:extLst>
      <p:ext uri="{BB962C8B-B14F-4D97-AF65-F5344CB8AC3E}">
        <p14:creationId xmlns:p14="http://schemas.microsoft.com/office/powerpoint/2010/main" val="6132368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4C43C1E9-F920-4331-AFFA-9F86BB778CD6}" type="slidenum">
              <a:rPr lang="en-ZA" smtClean="0"/>
              <a:t>10</a:t>
            </a:fld>
            <a:endParaRPr lang="en-ZA"/>
          </a:p>
        </p:txBody>
      </p:sp>
    </p:spTree>
    <p:extLst>
      <p:ext uri="{BB962C8B-B14F-4D97-AF65-F5344CB8AC3E}">
        <p14:creationId xmlns:p14="http://schemas.microsoft.com/office/powerpoint/2010/main" val="30712232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ZA" dirty="0" smtClean="0"/>
          </a:p>
        </p:txBody>
      </p:sp>
      <p:sp>
        <p:nvSpPr>
          <p:cNvPr id="4" name="Slide Number Placeholder 3"/>
          <p:cNvSpPr>
            <a:spLocks noGrp="1"/>
          </p:cNvSpPr>
          <p:nvPr>
            <p:ph type="sldNum" sz="quarter" idx="5"/>
          </p:nvPr>
        </p:nvSpPr>
        <p:spPr/>
        <p:txBody>
          <a:bodyPr/>
          <a:lstStyle/>
          <a:p>
            <a:pPr>
              <a:defRPr/>
            </a:pPr>
            <a:fld id="{45841A07-1FCC-42CE-A754-197A3CE17967}" type="slidenum">
              <a:rPr lang="en-ZA" smtClean="0"/>
              <a:pPr>
                <a:defRPr/>
              </a:pPr>
              <a:t>11</a:t>
            </a:fld>
            <a:endParaRPr lang="en-Z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ZA" dirty="0" smtClean="0"/>
              <a:t>Intellectual Property policy and OER</a:t>
            </a:r>
          </a:p>
          <a:p>
            <a:endParaRPr lang="en-ZA" dirty="0" smtClean="0"/>
          </a:p>
          <a:p>
            <a:r>
              <a:rPr lang="en-ZA" dirty="0" smtClean="0"/>
              <a:t>Creators of Open Educational Resources (OER) are to take note of and act in accordance with the newly-updated Intellectual Property (IP) policy of the University of Cape Town. The updated version now specifically addresses issues relating to the creation of OER resources and the licensing processes to be followed. The policy also now expressly states the support for publication of materials under Creative Commons licenses.</a:t>
            </a:r>
          </a:p>
          <a:p>
            <a:endParaRPr lang="en-ZA" dirty="0" smtClean="0"/>
          </a:p>
          <a:p>
            <a:r>
              <a:rPr lang="en-ZA" dirty="0" smtClean="0"/>
              <a:t>In term of the updates, an Intellectual Property (IP) Advisory Committee is to be established to manage the processes relating to IP for UCT. Section 9 of the policy relates to creators of OER resources. It states that software development projects involving Open Source Licensing (OER) should, from the outset, submit the intended type of license agreement for review to the Research Contracts and Intellectual Property Services (RCIP) office for review in terms of compliance to South Africa’s Intellectual Property Rights (IPR) Act and guidelines.</a:t>
            </a:r>
          </a:p>
          <a:p>
            <a:endParaRPr lang="en-ZA" dirty="0" smtClean="0"/>
          </a:p>
          <a:p>
            <a:r>
              <a:rPr lang="en-ZA" dirty="0" smtClean="0"/>
              <a:t>Notable aspects of the updated policy also include IP related to the creation and licensing of films as a teaching learning medium/tool. Others are (Section 8.2):</a:t>
            </a:r>
          </a:p>
          <a:p>
            <a:endParaRPr lang="en-ZA" dirty="0" smtClean="0"/>
          </a:p>
          <a:p>
            <a:r>
              <a:rPr lang="en-ZA" dirty="0" smtClean="0"/>
              <a:t>    UCT automatically assigns to the author(s) the copyright, unless UCT has assigned ownership to a third party in terms of a research contract, in:</a:t>
            </a:r>
          </a:p>
          <a:p>
            <a:r>
              <a:rPr lang="en-ZA" dirty="0" smtClean="0"/>
              <a:t>    Scholarly and literary publications Paintings, sculptures, drawings, graphics and photographs produced as an art form</a:t>
            </a:r>
          </a:p>
          <a:p>
            <a:r>
              <a:rPr lang="en-ZA" dirty="0" smtClean="0"/>
              <a:t>    Recordings of musical performances and musical compositions</a:t>
            </a:r>
          </a:p>
          <a:p>
            <a:r>
              <a:rPr lang="en-ZA" dirty="0" smtClean="0"/>
              <a:t>    Course materials, with the provision that UCT retains a perpetual, royalty-free, nonexclusive licence to use, copy and adapt such materials within UCT for the purposes of teaching and or research</a:t>
            </a:r>
          </a:p>
          <a:p>
            <a:r>
              <a:rPr lang="en-ZA" dirty="0" smtClean="0"/>
              <a:t>    Film. </a:t>
            </a:r>
          </a:p>
        </p:txBody>
      </p:sp>
      <p:sp>
        <p:nvSpPr>
          <p:cNvPr id="4" name="Slide Number Placeholder 3"/>
          <p:cNvSpPr>
            <a:spLocks noGrp="1"/>
          </p:cNvSpPr>
          <p:nvPr>
            <p:ph type="sldNum" sz="quarter" idx="10"/>
          </p:nvPr>
        </p:nvSpPr>
        <p:spPr/>
        <p:txBody>
          <a:bodyPr/>
          <a:lstStyle/>
          <a:p>
            <a:fld id="{1F06B1CA-F651-46E4-9D45-1EB1D719202C}" type="slidenum">
              <a:rPr lang="en-US" smtClean="0"/>
              <a:pPr/>
              <a:t>12</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Scholar to scholar and scholar to community- traditional</a:t>
            </a:r>
            <a:r>
              <a:rPr lang="en-ZA" baseline="0" dirty="0" smtClean="0"/>
              <a:t> sites of open access movement</a:t>
            </a:r>
          </a:p>
          <a:p>
            <a:r>
              <a:rPr lang="en-ZA" baseline="0" dirty="0" smtClean="0"/>
              <a:t>Scholar student – traditional site of </a:t>
            </a:r>
            <a:r>
              <a:rPr lang="en-ZA" baseline="0" dirty="0" err="1" smtClean="0"/>
              <a:t>elearning</a:t>
            </a:r>
            <a:endParaRPr lang="en-ZA" baseline="0" dirty="0" smtClean="0"/>
          </a:p>
          <a:p>
            <a:endParaRPr lang="en-ZA" baseline="0" dirty="0" smtClean="0"/>
          </a:p>
          <a:p>
            <a:endParaRPr lang="en-ZA" baseline="0" dirty="0" smtClean="0"/>
          </a:p>
        </p:txBody>
      </p:sp>
      <p:sp>
        <p:nvSpPr>
          <p:cNvPr id="4" name="Slide Number Placeholder 3"/>
          <p:cNvSpPr>
            <a:spLocks noGrp="1"/>
          </p:cNvSpPr>
          <p:nvPr>
            <p:ph type="sldNum" sz="quarter" idx="10"/>
          </p:nvPr>
        </p:nvSpPr>
        <p:spPr/>
        <p:txBody>
          <a:bodyPr/>
          <a:lstStyle/>
          <a:p>
            <a:fld id="{1F06B1CA-F651-46E4-9D45-1EB1D719202C}" type="slidenum">
              <a:rPr lang="en-US" smtClean="0"/>
              <a:pPr/>
              <a:t>13</a:t>
            </a:fld>
            <a:endParaRPr lang="en-US"/>
          </a:p>
        </p:txBody>
      </p:sp>
    </p:spTree>
    <p:extLst>
      <p:ext uri="{BB962C8B-B14F-4D97-AF65-F5344CB8AC3E}">
        <p14:creationId xmlns:p14="http://schemas.microsoft.com/office/powerpoint/2010/main" val="6132368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solidFill>
                  <a:srgbClr val="00B0F0"/>
                </a:solidFill>
              </a:defRPr>
            </a:lvl1pPr>
          </a:lstStyle>
          <a:p>
            <a:r>
              <a:rPr lang="en-US" dirty="0" smtClean="0"/>
              <a:t>Click to edit Master title style</a:t>
            </a:r>
            <a:endParaRPr lang="en-ZA"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ZA"/>
          </a:p>
        </p:txBody>
      </p:sp>
      <p:sp>
        <p:nvSpPr>
          <p:cNvPr id="4" name="Date Placeholder 3"/>
          <p:cNvSpPr>
            <a:spLocks noGrp="1"/>
          </p:cNvSpPr>
          <p:nvPr>
            <p:ph type="dt" sz="half" idx="10"/>
          </p:nvPr>
        </p:nvSpPr>
        <p:spPr/>
        <p:txBody>
          <a:bodyPr/>
          <a:lstStyle/>
          <a:p>
            <a:fld id="{AA73875C-4352-4399-8F95-DA81D5BD7606}" type="datetimeFigureOut">
              <a:rPr lang="en-US" smtClean="0"/>
              <a:pPr/>
              <a:t>3/14/2014</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B5F916CE-4865-49C5-B298-8A5ED4A99D0C}" type="slidenum">
              <a:rPr lang="en-ZA" smtClean="0"/>
              <a:pPr/>
              <a:t>‹#›</a:t>
            </a:fld>
            <a:endParaRPr lang="en-Z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4_Title Slide">
    <p:bg>
      <p:bgPr>
        <a:blipFill rotWithShape="1">
          <a:blip r:embed="rId2"/>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333797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AA73875C-4352-4399-8F95-DA81D5BD7606}" type="datetimeFigureOut">
              <a:rPr lang="en-US" smtClean="0"/>
              <a:pPr/>
              <a:t>3/14/2014</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B5F916CE-4865-49C5-B298-8A5ED4A99D0C}" type="slidenum">
              <a:rPr lang="en-ZA" smtClean="0"/>
              <a:pPr/>
              <a:t>‹#›</a:t>
            </a:fld>
            <a:endParaRPr lang="en-Z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ate Placeholder 2"/>
          <p:cNvSpPr>
            <a:spLocks noGrp="1"/>
          </p:cNvSpPr>
          <p:nvPr>
            <p:ph type="dt" sz="half" idx="10"/>
          </p:nvPr>
        </p:nvSpPr>
        <p:spPr/>
        <p:txBody>
          <a:bodyPr/>
          <a:lstStyle/>
          <a:p>
            <a:fld id="{AA73875C-4352-4399-8F95-DA81D5BD7606}" type="datetimeFigureOut">
              <a:rPr lang="en-US" smtClean="0"/>
              <a:pPr/>
              <a:t>3/14/2014</a:t>
            </a:fld>
            <a:endParaRPr lang="en-ZA"/>
          </a:p>
        </p:txBody>
      </p:sp>
      <p:sp>
        <p:nvSpPr>
          <p:cNvPr id="4" name="Footer Placeholder 3"/>
          <p:cNvSpPr>
            <a:spLocks noGrp="1"/>
          </p:cNvSpPr>
          <p:nvPr>
            <p:ph type="ftr" sz="quarter" idx="11"/>
          </p:nvPr>
        </p:nvSpPr>
        <p:spPr/>
        <p:txBody>
          <a:bodyPr/>
          <a:lstStyle/>
          <a:p>
            <a:endParaRPr lang="en-ZA"/>
          </a:p>
        </p:txBody>
      </p:sp>
      <p:sp>
        <p:nvSpPr>
          <p:cNvPr id="5" name="Slide Number Placeholder 4"/>
          <p:cNvSpPr>
            <a:spLocks noGrp="1"/>
          </p:cNvSpPr>
          <p:nvPr>
            <p:ph type="sldNum" sz="quarter" idx="12"/>
          </p:nvPr>
        </p:nvSpPr>
        <p:spPr/>
        <p:txBody>
          <a:bodyPr/>
          <a:lstStyle/>
          <a:p>
            <a:fld id="{B5F916CE-4865-49C5-B298-8A5ED4A99D0C}" type="slidenum">
              <a:rPr lang="en-ZA" smtClean="0"/>
              <a:pPr/>
              <a:t>‹#›</a:t>
            </a:fld>
            <a:endParaRPr lang="en-Z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A73875C-4352-4399-8F95-DA81D5BD7606}" type="datetimeFigureOut">
              <a:rPr lang="en-US" smtClean="0"/>
              <a:pPr/>
              <a:t>3/14/2014</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B5F916CE-4865-49C5-B298-8A5ED4A99D0C}" type="slidenum">
              <a:rPr lang="en-ZA" smtClean="0"/>
              <a:pPr/>
              <a:t>‹#›</a:t>
            </a:fld>
            <a:endParaRPr lang="en-Z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ate Placeholder 4"/>
          <p:cNvSpPr>
            <a:spLocks noGrp="1"/>
          </p:cNvSpPr>
          <p:nvPr>
            <p:ph type="dt" sz="half" idx="10"/>
          </p:nvPr>
        </p:nvSpPr>
        <p:spPr/>
        <p:txBody>
          <a:bodyPr/>
          <a:lstStyle/>
          <a:p>
            <a:fld id="{AA73875C-4352-4399-8F95-DA81D5BD7606}" type="datetimeFigureOut">
              <a:rPr lang="en-US" smtClean="0"/>
              <a:pPr/>
              <a:t>3/14/2014</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B5F916CE-4865-49C5-B298-8A5ED4A99D0C}" type="slidenum">
              <a:rPr lang="en-ZA" smtClean="0"/>
              <a:pPr/>
              <a:t>‹#›</a:t>
            </a:fld>
            <a:endParaRPr lang="en-Z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ate Placeholder 6"/>
          <p:cNvSpPr>
            <a:spLocks noGrp="1"/>
          </p:cNvSpPr>
          <p:nvPr>
            <p:ph type="dt" sz="half" idx="10"/>
          </p:nvPr>
        </p:nvSpPr>
        <p:spPr/>
        <p:txBody>
          <a:bodyPr/>
          <a:lstStyle/>
          <a:p>
            <a:fld id="{AA73875C-4352-4399-8F95-DA81D5BD7606}" type="datetimeFigureOut">
              <a:rPr lang="en-US" smtClean="0"/>
              <a:pPr/>
              <a:t>3/14/2014</a:t>
            </a:fld>
            <a:endParaRPr lang="en-ZA"/>
          </a:p>
        </p:txBody>
      </p:sp>
      <p:sp>
        <p:nvSpPr>
          <p:cNvPr id="8" name="Footer Placeholder 7"/>
          <p:cNvSpPr>
            <a:spLocks noGrp="1"/>
          </p:cNvSpPr>
          <p:nvPr>
            <p:ph type="ftr" sz="quarter" idx="11"/>
          </p:nvPr>
        </p:nvSpPr>
        <p:spPr/>
        <p:txBody>
          <a:bodyPr/>
          <a:lstStyle/>
          <a:p>
            <a:endParaRPr lang="en-ZA"/>
          </a:p>
        </p:txBody>
      </p:sp>
      <p:sp>
        <p:nvSpPr>
          <p:cNvPr id="9" name="Slide Number Placeholder 8"/>
          <p:cNvSpPr>
            <a:spLocks noGrp="1"/>
          </p:cNvSpPr>
          <p:nvPr>
            <p:ph type="sldNum" sz="quarter" idx="12"/>
          </p:nvPr>
        </p:nvSpPr>
        <p:spPr/>
        <p:txBody>
          <a:bodyPr/>
          <a:lstStyle/>
          <a:p>
            <a:fld id="{B5F916CE-4865-49C5-B298-8A5ED4A99D0C}" type="slidenum">
              <a:rPr lang="en-ZA" smtClean="0"/>
              <a:pPr/>
              <a:t>‹#›</a:t>
            </a:fld>
            <a:endParaRPr lang="en-Z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31640" y="274638"/>
            <a:ext cx="7355160" cy="1143000"/>
          </a:xfrm>
        </p:spPr>
        <p:txBody>
          <a:bodyPr>
            <a:normAutofit/>
          </a:bodyPr>
          <a:lstStyle>
            <a:lvl1pPr>
              <a:defRPr sz="4000" baseline="0">
                <a:solidFill>
                  <a:srgbClr val="0070C0"/>
                </a:solidFill>
                <a:latin typeface="Century Gothic" panose="020B0502020202020204" pitchFamily="34" charset="0"/>
              </a:defRPr>
            </a:lvl1pPr>
          </a:lstStyle>
          <a:p>
            <a:r>
              <a:rPr lang="en-US" dirty="0" smtClean="0"/>
              <a:t>Click to edit Master title style</a:t>
            </a:r>
            <a:endParaRPr lang="en-ZA" dirty="0"/>
          </a:p>
        </p:txBody>
      </p:sp>
      <p:sp>
        <p:nvSpPr>
          <p:cNvPr id="3" name="Content Placeholder 2"/>
          <p:cNvSpPr>
            <a:spLocks noGrp="1"/>
          </p:cNvSpPr>
          <p:nvPr>
            <p:ph idx="1"/>
          </p:nvPr>
        </p:nvSpPr>
        <p:spPr>
          <a:xfrm>
            <a:off x="1331640" y="1628800"/>
            <a:ext cx="7344817" cy="4525963"/>
          </a:xfrm>
        </p:spPr>
        <p:txBody>
          <a:bodyPr/>
          <a:lstStyle>
            <a:lvl1pPr>
              <a:defRPr>
                <a:solidFill>
                  <a:srgbClr val="0070C0"/>
                </a:solidFill>
              </a:defRPr>
            </a:lvl1pPr>
            <a:lvl2pPr>
              <a:defRPr>
                <a:solidFill>
                  <a:srgbClr val="0070C0"/>
                </a:solidFill>
              </a:defRPr>
            </a:lvl2pPr>
            <a:lvl3pPr>
              <a:defRPr>
                <a:solidFill>
                  <a:srgbClr val="0070C0"/>
                </a:solidFill>
              </a:defRPr>
            </a:lvl3pPr>
            <a:lvl4pPr>
              <a:defRPr>
                <a:solidFill>
                  <a:srgbClr val="0070C0"/>
                </a:solidFill>
              </a:defRPr>
            </a:lvl4pPr>
            <a:lvl5pPr>
              <a:defRPr>
                <a:solidFill>
                  <a:srgbClr val="0070C0"/>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ZA" dirty="0"/>
          </a:p>
        </p:txBody>
      </p:sp>
      <p:sp>
        <p:nvSpPr>
          <p:cNvPr id="4" name="Date Placeholder 3"/>
          <p:cNvSpPr>
            <a:spLocks noGrp="1"/>
          </p:cNvSpPr>
          <p:nvPr>
            <p:ph type="dt" sz="half" idx="10"/>
          </p:nvPr>
        </p:nvSpPr>
        <p:spPr/>
        <p:txBody>
          <a:bodyPr/>
          <a:lstStyle/>
          <a:p>
            <a:endParaRPr lang="en-ZA" dirty="0"/>
          </a:p>
        </p:txBody>
      </p:sp>
      <p:sp>
        <p:nvSpPr>
          <p:cNvPr id="5" name="Footer Placeholder 4"/>
          <p:cNvSpPr>
            <a:spLocks noGrp="1"/>
          </p:cNvSpPr>
          <p:nvPr>
            <p:ph type="ftr" sz="quarter" idx="11"/>
          </p:nvPr>
        </p:nvSpPr>
        <p:spPr/>
        <p:txBody>
          <a:bodyPr/>
          <a:lstStyle/>
          <a:p>
            <a:r>
              <a:rPr lang="en-ZA" dirty="0" smtClean="0"/>
              <a:t>Cambridge 2012  panel presentation</a:t>
            </a:r>
          </a:p>
        </p:txBody>
      </p:sp>
      <p:sp>
        <p:nvSpPr>
          <p:cNvPr id="6" name="Slide Number Placeholder 5"/>
          <p:cNvSpPr>
            <a:spLocks noGrp="1"/>
          </p:cNvSpPr>
          <p:nvPr>
            <p:ph type="sldNum" sz="quarter" idx="12"/>
          </p:nvPr>
        </p:nvSpPr>
        <p:spPr/>
        <p:txBody>
          <a:bodyPr/>
          <a:lstStyle/>
          <a:p>
            <a:endParaRPr lang="en-ZA" dirty="0"/>
          </a:p>
        </p:txBody>
      </p:sp>
      <p:pic>
        <p:nvPicPr>
          <p:cNvPr id="7" name="Picture 6" descr="UCTlogo.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67544" y="6045075"/>
            <a:ext cx="651491" cy="696293"/>
          </a:xfrm>
          <a:prstGeom prst="rect">
            <a:avLst/>
          </a:prstGeom>
        </p:spPr>
      </p:pic>
      <p:pic>
        <p:nvPicPr>
          <p:cNvPr id="8" name="Picture 7" descr="openuctlogo.png"/>
          <p:cNvPicPr>
            <a:picLocks noChangeAspect="1"/>
          </p:cNvPicPr>
          <p:nvPr userDrawn="1"/>
        </p:nvPicPr>
        <p:blipFill>
          <a:blip r:embed="rId3" cstate="print">
            <a:extLst>
              <a:ext uri="{BEBA8EAE-BF5A-486C-A8C5-ECC9F3942E4B}">
                <a14:imgProps xmlns:a14="http://schemas.microsoft.com/office/drawing/2010/main">
                  <a14:imgLayer r:embed="rId4">
                    <a14:imgEffect>
                      <a14:sharpenSoften amount="-50000"/>
                    </a14:imgEffect>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8496436" y="6035788"/>
            <a:ext cx="504056" cy="649747"/>
          </a:xfrm>
          <a:prstGeom prst="rect">
            <a:avLst/>
          </a:prstGeom>
        </p:spPr>
      </p:pic>
      <p:sp>
        <p:nvSpPr>
          <p:cNvPr id="9" name="Title 4"/>
          <p:cNvSpPr txBox="1">
            <a:spLocks/>
          </p:cNvSpPr>
          <p:nvPr userDrawn="1"/>
        </p:nvSpPr>
        <p:spPr>
          <a:xfrm>
            <a:off x="248057" y="329177"/>
            <a:ext cx="1090464" cy="5674642"/>
          </a:xfrm>
          <a:prstGeom prst="rect">
            <a:avLst/>
          </a:prstGeom>
        </p:spPr>
        <p:txBody>
          <a:bodyPr vert="vert270"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ZA" sz="3800" b="0" i="0" u="none" strike="noStrike" kern="1200" cap="none" spc="0" normalizeH="0" baseline="0" noProof="0" dirty="0">
              <a:ln>
                <a:noFill/>
              </a:ln>
              <a:solidFill>
                <a:schemeClr val="accent5"/>
              </a:solidFill>
              <a:effectLst/>
              <a:uLnTx/>
              <a:uFillTx/>
              <a:latin typeface="+mn-lt"/>
              <a:ea typeface="+mj-ea"/>
              <a:cs typeface="+mj-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ate Placeholder 2"/>
          <p:cNvSpPr>
            <a:spLocks noGrp="1"/>
          </p:cNvSpPr>
          <p:nvPr>
            <p:ph type="dt" sz="half" idx="10"/>
          </p:nvPr>
        </p:nvSpPr>
        <p:spPr/>
        <p:txBody>
          <a:bodyPr/>
          <a:lstStyle/>
          <a:p>
            <a:fld id="{AA73875C-4352-4399-8F95-DA81D5BD7606}" type="datetimeFigureOut">
              <a:rPr lang="en-US" smtClean="0"/>
              <a:pPr/>
              <a:t>3/14/2014</a:t>
            </a:fld>
            <a:endParaRPr lang="en-ZA"/>
          </a:p>
        </p:txBody>
      </p:sp>
      <p:sp>
        <p:nvSpPr>
          <p:cNvPr id="4" name="Footer Placeholder 3"/>
          <p:cNvSpPr>
            <a:spLocks noGrp="1"/>
          </p:cNvSpPr>
          <p:nvPr>
            <p:ph type="ftr" sz="quarter" idx="11"/>
          </p:nvPr>
        </p:nvSpPr>
        <p:spPr/>
        <p:txBody>
          <a:bodyPr/>
          <a:lstStyle/>
          <a:p>
            <a:endParaRPr lang="en-ZA"/>
          </a:p>
        </p:txBody>
      </p:sp>
      <p:sp>
        <p:nvSpPr>
          <p:cNvPr id="5" name="Slide Number Placeholder 4"/>
          <p:cNvSpPr>
            <a:spLocks noGrp="1"/>
          </p:cNvSpPr>
          <p:nvPr>
            <p:ph type="sldNum" sz="quarter" idx="12"/>
          </p:nvPr>
        </p:nvSpPr>
        <p:spPr/>
        <p:txBody>
          <a:bodyPr/>
          <a:lstStyle/>
          <a:p>
            <a:fld id="{B5F916CE-4865-49C5-B298-8A5ED4A99D0C}" type="slidenum">
              <a:rPr lang="en-ZA" smtClean="0"/>
              <a:pPr/>
              <a:t>‹#›</a:t>
            </a:fld>
            <a:endParaRPr lang="en-Z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73875C-4352-4399-8F95-DA81D5BD7606}" type="datetimeFigureOut">
              <a:rPr lang="en-US" smtClean="0"/>
              <a:pPr/>
              <a:t>3/14/2014</a:t>
            </a:fld>
            <a:endParaRPr lang="en-ZA"/>
          </a:p>
        </p:txBody>
      </p:sp>
      <p:sp>
        <p:nvSpPr>
          <p:cNvPr id="3" name="Footer Placeholder 2"/>
          <p:cNvSpPr>
            <a:spLocks noGrp="1"/>
          </p:cNvSpPr>
          <p:nvPr>
            <p:ph type="ftr" sz="quarter" idx="11"/>
          </p:nvPr>
        </p:nvSpPr>
        <p:spPr/>
        <p:txBody>
          <a:bodyPr/>
          <a:lstStyle/>
          <a:p>
            <a:endParaRPr lang="en-ZA"/>
          </a:p>
        </p:txBody>
      </p:sp>
      <p:sp>
        <p:nvSpPr>
          <p:cNvPr id="4" name="Slide Number Placeholder 3"/>
          <p:cNvSpPr>
            <a:spLocks noGrp="1"/>
          </p:cNvSpPr>
          <p:nvPr>
            <p:ph type="sldNum" sz="quarter" idx="12"/>
          </p:nvPr>
        </p:nvSpPr>
        <p:spPr/>
        <p:txBody>
          <a:bodyPr/>
          <a:lstStyle/>
          <a:p>
            <a:fld id="{B5F916CE-4865-49C5-B298-8A5ED4A99D0C}" type="slidenum">
              <a:rPr lang="en-ZA" smtClean="0"/>
              <a:pPr/>
              <a:t>‹#›</a:t>
            </a:fld>
            <a:endParaRPr lang="en-Z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ZA"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73875C-4352-4399-8F95-DA81D5BD7606}" type="datetimeFigureOut">
              <a:rPr lang="en-US" smtClean="0"/>
              <a:pPr/>
              <a:t>3/14/2014</a:t>
            </a:fld>
            <a:endParaRPr lang="en-Z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F916CE-4865-49C5-B298-8A5ED4A99D0C}" type="slidenum">
              <a:rPr lang="en-ZA" smtClean="0"/>
              <a:pPr/>
              <a:t>‹#›</a:t>
            </a:fld>
            <a:endParaRPr lang="en-Z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87" r:id="rId7"/>
    <p:sldLayoutId id="2147483654" r:id="rId8"/>
    <p:sldLayoutId id="2147483655" r:id="rId9"/>
    <p:sldLayoutId id="2147483688" r:id="rId10"/>
  </p:sldLayoutIdLst>
  <p:txStyles>
    <p:titleStyle>
      <a:lvl1pPr algn="ctr" defTabSz="914400" rtl="0" eaLnBrk="1" latinLnBrk="0" hangingPunct="1">
        <a:spcBef>
          <a:spcPct val="0"/>
        </a:spcBef>
        <a:buNone/>
        <a:defRPr sz="4400" kern="1200">
          <a:solidFill>
            <a:srgbClr val="00B0F0"/>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mailto:Laura.czerniewicz@uct.ac.za" TargetMode="External"/><Relationship Id="rId1" Type="http://schemas.openxmlformats.org/officeDocument/2006/relationships/slideLayout" Target="../slideLayouts/slideLayout1.xml"/><Relationship Id="rId5" Type="http://schemas.openxmlformats.org/officeDocument/2006/relationships/image" Target="../media/image1.png"/><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36856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latin typeface="Century Gothic" panose="020B0502020202020204" pitchFamily="34" charset="0"/>
              </a:rPr>
              <a:t>Symbolic support</a:t>
            </a:r>
            <a:endParaRPr lang="en-ZA" dirty="0">
              <a:latin typeface="Century Gothic" panose="020B0502020202020204" pitchFamily="34" charset="0"/>
            </a:endParaRPr>
          </a:p>
        </p:txBody>
      </p:sp>
      <p:sp>
        <p:nvSpPr>
          <p:cNvPr id="3" name="Content Placeholder 2"/>
          <p:cNvSpPr>
            <a:spLocks noGrp="1"/>
          </p:cNvSpPr>
          <p:nvPr>
            <p:ph idx="1"/>
          </p:nvPr>
        </p:nvSpPr>
        <p:spPr/>
        <p:txBody>
          <a:bodyPr/>
          <a:lstStyle/>
          <a:p>
            <a:r>
              <a:rPr lang="en-ZA" dirty="0" smtClean="0">
                <a:solidFill>
                  <a:srgbClr val="0070C0"/>
                </a:solidFill>
              </a:rPr>
              <a:t>At senior level</a:t>
            </a:r>
          </a:p>
          <a:p>
            <a:pPr lvl="1"/>
            <a:r>
              <a:rPr lang="en-ZA" dirty="0" smtClean="0">
                <a:solidFill>
                  <a:srgbClr val="0070C0"/>
                </a:solidFill>
              </a:rPr>
              <a:t>DVC signs Cape Town Declaration (2008)</a:t>
            </a:r>
          </a:p>
          <a:p>
            <a:pPr lvl="1"/>
            <a:r>
              <a:rPr lang="en-ZA" dirty="0" smtClean="0">
                <a:solidFill>
                  <a:srgbClr val="0070C0"/>
                </a:solidFill>
              </a:rPr>
              <a:t>VC signs Berlin Declaration (2011)</a:t>
            </a:r>
          </a:p>
          <a:p>
            <a:endParaRPr lang="en-ZA"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2529" y="3684265"/>
            <a:ext cx="5111471" cy="31308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3684265"/>
            <a:ext cx="4032529" cy="31308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19520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normAutofit fontScale="90000"/>
          </a:bodyPr>
          <a:lstStyle/>
          <a:p>
            <a:pPr algn="r"/>
            <a:r>
              <a:rPr lang="en-ZA" dirty="0" smtClean="0">
                <a:latin typeface="Century Gothic" panose="020B0502020202020204" pitchFamily="34" charset="0"/>
              </a:rPr>
              <a:t>Incentives: </a:t>
            </a:r>
            <a:br>
              <a:rPr lang="en-ZA" dirty="0" smtClean="0">
                <a:latin typeface="Century Gothic" panose="020B0502020202020204" pitchFamily="34" charset="0"/>
              </a:rPr>
            </a:br>
            <a:r>
              <a:rPr lang="en-ZA" dirty="0" smtClean="0">
                <a:latin typeface="Century Gothic" panose="020B0502020202020204" pitchFamily="34" charset="0"/>
              </a:rPr>
              <a:t>small grants</a:t>
            </a:r>
            <a:br>
              <a:rPr lang="en-ZA" dirty="0" smtClean="0">
                <a:latin typeface="Century Gothic" panose="020B0502020202020204" pitchFamily="34" charset="0"/>
              </a:rPr>
            </a:br>
            <a:r>
              <a:rPr lang="en-ZA" sz="3100" dirty="0" smtClean="0">
                <a:latin typeface="Century Gothic" panose="020B0502020202020204" pitchFamily="34" charset="0"/>
              </a:rPr>
              <a:t>(ends 2014) </a:t>
            </a:r>
          </a:p>
        </p:txBody>
      </p:sp>
      <p:sp>
        <p:nvSpPr>
          <p:cNvPr id="2" name="Content Placeholder 1"/>
          <p:cNvSpPr>
            <a:spLocks noGrp="1"/>
          </p:cNvSpPr>
          <p:nvPr>
            <p:ph idx="1"/>
          </p:nvPr>
        </p:nvSpPr>
        <p:spPr/>
        <p:txBody>
          <a:bodyPr/>
          <a:lstStyle/>
          <a:p>
            <a:endParaRPr lang="en-ZA" dirty="0"/>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10242" y="2276872"/>
            <a:ext cx="7124238" cy="4365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4"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12" y="0"/>
            <a:ext cx="3798636" cy="5219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317440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8686800" cy="1143000"/>
          </a:xfrm>
        </p:spPr>
        <p:txBody>
          <a:bodyPr/>
          <a:lstStyle/>
          <a:p>
            <a:r>
              <a:rPr lang="en-ZA" dirty="0" smtClean="0"/>
              <a:t>IP policy</a:t>
            </a:r>
            <a:endParaRPr lang="en-ZA" dirty="0"/>
          </a:p>
        </p:txBody>
      </p:sp>
      <p:sp>
        <p:nvSpPr>
          <p:cNvPr id="4" name="Content Placeholder 2"/>
          <p:cNvSpPr>
            <a:spLocks noGrp="1"/>
          </p:cNvSpPr>
          <p:nvPr>
            <p:ph idx="1"/>
          </p:nvPr>
        </p:nvSpPr>
        <p:spPr/>
        <p:txBody>
          <a:bodyPr>
            <a:normAutofit/>
          </a:bodyPr>
          <a:lstStyle/>
          <a:p>
            <a:r>
              <a:rPr lang="en-ZA" dirty="0" smtClean="0"/>
              <a:t>Work enabled by new UCT IP Policy</a:t>
            </a:r>
          </a:p>
          <a:p>
            <a:pPr lvl="1"/>
            <a:r>
              <a:rPr lang="en-ZA" dirty="0" smtClean="0"/>
              <a:t>Specifically </a:t>
            </a:r>
            <a:r>
              <a:rPr lang="en-ZA" dirty="0"/>
              <a:t>addresses issues relating to the creation of OER resources and the licensing processes to be </a:t>
            </a:r>
            <a:r>
              <a:rPr lang="en-ZA" dirty="0" smtClean="0"/>
              <a:t>followed </a:t>
            </a:r>
          </a:p>
          <a:p>
            <a:pPr lvl="1"/>
            <a:r>
              <a:rPr lang="en-ZA" dirty="0" smtClean="0"/>
              <a:t>Expressly </a:t>
            </a:r>
            <a:r>
              <a:rPr lang="en-ZA" dirty="0"/>
              <a:t>states the support for publication of materials under Creative Commons </a:t>
            </a:r>
            <a:r>
              <a:rPr lang="en-ZA" dirty="0" smtClean="0"/>
              <a:t>licenses</a:t>
            </a:r>
            <a:endParaRPr lang="en-ZA" dirty="0"/>
          </a:p>
        </p:txBody>
      </p:sp>
    </p:spTree>
    <p:extLst>
      <p:ext uri="{BB962C8B-B14F-4D97-AF65-F5344CB8AC3E}">
        <p14:creationId xmlns:p14="http://schemas.microsoft.com/office/powerpoint/2010/main" val="13005934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ounded Rectangle 24"/>
          <p:cNvSpPr/>
          <p:nvPr/>
        </p:nvSpPr>
        <p:spPr>
          <a:xfrm>
            <a:off x="6725364" y="888931"/>
            <a:ext cx="1872208" cy="936104"/>
          </a:xfrm>
          <a:prstGeom prst="roundRect">
            <a:avLst/>
          </a:prstGeom>
          <a:solidFill>
            <a:schemeClr val="accent5"/>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
        <p:nvSpPr>
          <p:cNvPr id="6" name="Rounded Rectangle 5"/>
          <p:cNvSpPr/>
          <p:nvPr/>
        </p:nvSpPr>
        <p:spPr>
          <a:xfrm>
            <a:off x="693702" y="1994331"/>
            <a:ext cx="1872208" cy="504056"/>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2400" b="1" dirty="0" smtClean="0">
                <a:solidFill>
                  <a:srgbClr val="0070C0"/>
                </a:solidFill>
              </a:rPr>
              <a:t>2007</a:t>
            </a:r>
            <a:endParaRPr lang="en-ZA" sz="2400" b="1" dirty="0">
              <a:solidFill>
                <a:srgbClr val="0070C0"/>
              </a:solidFill>
            </a:endParaRPr>
          </a:p>
        </p:txBody>
      </p:sp>
      <p:sp>
        <p:nvSpPr>
          <p:cNvPr id="7" name="Title 6"/>
          <p:cNvSpPr>
            <a:spLocks noGrp="1"/>
          </p:cNvSpPr>
          <p:nvPr>
            <p:ph type="title"/>
          </p:nvPr>
        </p:nvSpPr>
        <p:spPr>
          <a:xfrm>
            <a:off x="326558" y="-241376"/>
            <a:ext cx="8229600" cy="1143000"/>
          </a:xfrm>
          <a:prstGeom prst="round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ZA" dirty="0" smtClean="0">
                <a:solidFill>
                  <a:schemeClr val="accent5"/>
                </a:solidFill>
              </a:rPr>
              <a:t>Open agenda at UCT:</a:t>
            </a:r>
            <a:endParaRPr lang="en-ZA" dirty="0">
              <a:solidFill>
                <a:schemeClr val="accent5"/>
              </a:solidFill>
            </a:endParaRPr>
          </a:p>
        </p:txBody>
      </p:sp>
      <p:sp>
        <p:nvSpPr>
          <p:cNvPr id="9" name="Rounded Rectangle 8"/>
          <p:cNvSpPr/>
          <p:nvPr/>
        </p:nvSpPr>
        <p:spPr>
          <a:xfrm>
            <a:off x="693702" y="2533631"/>
            <a:ext cx="1872208" cy="504056"/>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2400" b="1" dirty="0" smtClean="0">
                <a:solidFill>
                  <a:srgbClr val="0070C0"/>
                </a:solidFill>
              </a:rPr>
              <a:t>2008</a:t>
            </a:r>
            <a:endParaRPr lang="en-ZA" sz="2400" b="1" dirty="0">
              <a:solidFill>
                <a:srgbClr val="0070C0"/>
              </a:solidFill>
            </a:endParaRPr>
          </a:p>
        </p:txBody>
      </p:sp>
      <p:sp>
        <p:nvSpPr>
          <p:cNvPr id="10" name="Rounded Rectangle 9"/>
          <p:cNvSpPr/>
          <p:nvPr/>
        </p:nvSpPr>
        <p:spPr>
          <a:xfrm>
            <a:off x="693702" y="3560195"/>
            <a:ext cx="1872208" cy="504056"/>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2400" b="1" dirty="0" smtClean="0">
                <a:solidFill>
                  <a:srgbClr val="0070C0"/>
                </a:solidFill>
              </a:rPr>
              <a:t>2010</a:t>
            </a:r>
            <a:endParaRPr lang="en-ZA" sz="2400" b="1" dirty="0">
              <a:solidFill>
                <a:srgbClr val="0070C0"/>
              </a:solidFill>
            </a:endParaRPr>
          </a:p>
        </p:txBody>
      </p:sp>
      <p:sp>
        <p:nvSpPr>
          <p:cNvPr id="11" name="Rounded Rectangle 10"/>
          <p:cNvSpPr/>
          <p:nvPr/>
        </p:nvSpPr>
        <p:spPr>
          <a:xfrm>
            <a:off x="693702" y="4588271"/>
            <a:ext cx="1872208" cy="504056"/>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2400" b="1" dirty="0" smtClean="0">
                <a:solidFill>
                  <a:srgbClr val="0070C0"/>
                </a:solidFill>
              </a:rPr>
              <a:t>2012</a:t>
            </a:r>
            <a:endParaRPr lang="en-ZA" sz="2400" b="1" dirty="0">
              <a:solidFill>
                <a:srgbClr val="0070C0"/>
              </a:solidFill>
            </a:endParaRPr>
          </a:p>
        </p:txBody>
      </p:sp>
      <p:sp>
        <p:nvSpPr>
          <p:cNvPr id="12" name="Rounded Rectangle 11"/>
          <p:cNvSpPr/>
          <p:nvPr/>
        </p:nvSpPr>
        <p:spPr>
          <a:xfrm>
            <a:off x="707414" y="5100287"/>
            <a:ext cx="1872208" cy="504056"/>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2400" b="1" dirty="0" smtClean="0">
                <a:solidFill>
                  <a:srgbClr val="0070C0"/>
                </a:solidFill>
              </a:rPr>
              <a:t>2013</a:t>
            </a:r>
            <a:endParaRPr lang="en-ZA" sz="2400" b="1" dirty="0">
              <a:solidFill>
                <a:srgbClr val="0070C0"/>
              </a:solidFill>
            </a:endParaRPr>
          </a:p>
        </p:txBody>
      </p:sp>
      <p:sp>
        <p:nvSpPr>
          <p:cNvPr id="13" name="Rounded Rectangle 12"/>
          <p:cNvSpPr/>
          <p:nvPr/>
        </p:nvSpPr>
        <p:spPr>
          <a:xfrm>
            <a:off x="693702" y="3037687"/>
            <a:ext cx="1872208" cy="504056"/>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2400" b="1" dirty="0" smtClean="0">
                <a:solidFill>
                  <a:srgbClr val="0070C0"/>
                </a:solidFill>
              </a:rPr>
              <a:t>2009</a:t>
            </a:r>
            <a:endParaRPr lang="en-ZA" sz="2400" b="1" dirty="0">
              <a:solidFill>
                <a:srgbClr val="0070C0"/>
              </a:solidFill>
            </a:endParaRPr>
          </a:p>
        </p:txBody>
      </p:sp>
      <p:sp>
        <p:nvSpPr>
          <p:cNvPr id="14" name="Rounded Rectangle 13"/>
          <p:cNvSpPr/>
          <p:nvPr/>
        </p:nvSpPr>
        <p:spPr>
          <a:xfrm>
            <a:off x="693702" y="4084215"/>
            <a:ext cx="1872208" cy="504056"/>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2400" b="1" dirty="0" smtClean="0">
                <a:solidFill>
                  <a:srgbClr val="0070C0"/>
                </a:solidFill>
              </a:rPr>
              <a:t>2011</a:t>
            </a:r>
            <a:endParaRPr lang="en-ZA" sz="2400" b="1" dirty="0">
              <a:solidFill>
                <a:srgbClr val="0070C0"/>
              </a:solidFill>
            </a:endParaRPr>
          </a:p>
        </p:txBody>
      </p:sp>
      <p:grpSp>
        <p:nvGrpSpPr>
          <p:cNvPr id="23" name="Group 22"/>
          <p:cNvGrpSpPr/>
          <p:nvPr/>
        </p:nvGrpSpPr>
        <p:grpSpPr>
          <a:xfrm>
            <a:off x="2718310" y="900528"/>
            <a:ext cx="1872208" cy="936104"/>
            <a:chOff x="2780184" y="1484784"/>
            <a:chExt cx="1872208" cy="936104"/>
          </a:xfrm>
          <a:solidFill>
            <a:schemeClr val="accent5"/>
          </a:solidFill>
        </p:grpSpPr>
        <p:sp>
          <p:nvSpPr>
            <p:cNvPr id="8" name="Rounded Rectangle 7"/>
            <p:cNvSpPr/>
            <p:nvPr/>
          </p:nvSpPr>
          <p:spPr>
            <a:xfrm>
              <a:off x="2780184" y="1484784"/>
              <a:ext cx="1872208" cy="936104"/>
            </a:xfrm>
            <a:prstGeom prst="roundRect">
              <a:avLst/>
            </a:prstGeom>
            <a:grp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
          <p:nvSpPr>
            <p:cNvPr id="15" name="TextBox 14"/>
            <p:cNvSpPr txBox="1"/>
            <p:nvPr/>
          </p:nvSpPr>
          <p:spPr>
            <a:xfrm>
              <a:off x="3275856" y="1519065"/>
              <a:ext cx="1080120" cy="400110"/>
            </a:xfrm>
            <a:prstGeom prst="rect">
              <a:avLst/>
            </a:prstGeom>
            <a:grpFill/>
          </p:spPr>
          <p:txBody>
            <a:bodyPr wrap="square" rtlCol="0">
              <a:spAutoFit/>
            </a:bodyPr>
            <a:lstStyle/>
            <a:p>
              <a:r>
                <a:rPr lang="en-ZA" sz="2000" b="1" dirty="0">
                  <a:solidFill>
                    <a:schemeClr val="bg1"/>
                  </a:solidFill>
                  <a:latin typeface="Arial Narrow" pitchFamily="34" charset="0"/>
                </a:rPr>
                <a:t>Scholar</a:t>
              </a:r>
            </a:p>
          </p:txBody>
        </p:sp>
        <p:sp>
          <p:nvSpPr>
            <p:cNvPr id="16" name="TextBox 15"/>
            <p:cNvSpPr txBox="1"/>
            <p:nvPr/>
          </p:nvSpPr>
          <p:spPr>
            <a:xfrm>
              <a:off x="3339120" y="2020778"/>
              <a:ext cx="1080120" cy="400110"/>
            </a:xfrm>
            <a:prstGeom prst="rect">
              <a:avLst/>
            </a:prstGeom>
            <a:grpFill/>
          </p:spPr>
          <p:txBody>
            <a:bodyPr wrap="square" rtlCol="0">
              <a:spAutoFit/>
            </a:bodyPr>
            <a:lstStyle/>
            <a:p>
              <a:r>
                <a:rPr lang="en-ZA" sz="2000" b="1" dirty="0">
                  <a:solidFill>
                    <a:schemeClr val="bg1"/>
                  </a:solidFill>
                  <a:latin typeface="Arial Narrow" pitchFamily="34" charset="0"/>
                </a:rPr>
                <a:t>Scholar</a:t>
              </a:r>
            </a:p>
          </p:txBody>
        </p:sp>
        <p:cxnSp>
          <p:nvCxnSpPr>
            <p:cNvPr id="18" name="Straight Arrow Connector 17"/>
            <p:cNvCxnSpPr/>
            <p:nvPr/>
          </p:nvCxnSpPr>
          <p:spPr>
            <a:xfrm flipH="1">
              <a:off x="3473878" y="1919175"/>
              <a:ext cx="594066" cy="101603"/>
            </a:xfrm>
            <a:prstGeom prst="straightConnector1">
              <a:avLst/>
            </a:prstGeom>
            <a:grpFill/>
            <a:ln w="28575">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grpSp>
      <p:grpSp>
        <p:nvGrpSpPr>
          <p:cNvPr id="35" name="Group 34"/>
          <p:cNvGrpSpPr/>
          <p:nvPr/>
        </p:nvGrpSpPr>
        <p:grpSpPr>
          <a:xfrm>
            <a:off x="6890059" y="965633"/>
            <a:ext cx="1436492" cy="801303"/>
            <a:chOff x="6951933" y="1536205"/>
            <a:chExt cx="1436492" cy="799140"/>
          </a:xfrm>
          <a:solidFill>
            <a:schemeClr val="accent5"/>
          </a:solidFill>
        </p:grpSpPr>
        <p:sp>
          <p:nvSpPr>
            <p:cNvPr id="26" name="TextBox 25"/>
            <p:cNvSpPr txBox="1"/>
            <p:nvPr/>
          </p:nvSpPr>
          <p:spPr>
            <a:xfrm>
              <a:off x="7155904" y="1536205"/>
              <a:ext cx="1080120" cy="400110"/>
            </a:xfrm>
            <a:prstGeom prst="rect">
              <a:avLst/>
            </a:prstGeom>
            <a:grpFill/>
          </p:spPr>
          <p:txBody>
            <a:bodyPr wrap="square" rtlCol="0">
              <a:spAutoFit/>
            </a:bodyPr>
            <a:lstStyle/>
            <a:p>
              <a:r>
                <a:rPr lang="en-ZA" sz="2000" b="1" dirty="0">
                  <a:solidFill>
                    <a:schemeClr val="bg1"/>
                  </a:solidFill>
                  <a:latin typeface="Arial Narrow" pitchFamily="34" charset="0"/>
                </a:rPr>
                <a:t>Scholar</a:t>
              </a:r>
            </a:p>
          </p:txBody>
        </p:sp>
        <p:sp>
          <p:nvSpPr>
            <p:cNvPr id="27" name="TextBox 26"/>
            <p:cNvSpPr txBox="1"/>
            <p:nvPr/>
          </p:nvSpPr>
          <p:spPr>
            <a:xfrm>
              <a:off x="6951933" y="1936315"/>
              <a:ext cx="1436492" cy="399030"/>
            </a:xfrm>
            <a:prstGeom prst="rect">
              <a:avLst/>
            </a:prstGeom>
            <a:grpFill/>
          </p:spPr>
          <p:txBody>
            <a:bodyPr wrap="square" rtlCol="0">
              <a:spAutoFit/>
            </a:bodyPr>
            <a:lstStyle/>
            <a:p>
              <a:pPr algn="ctr"/>
              <a:r>
                <a:rPr lang="en-ZA" sz="2000" b="1" dirty="0" smtClean="0">
                  <a:solidFill>
                    <a:schemeClr val="bg1"/>
                  </a:solidFill>
                  <a:latin typeface="Arial Narrow" pitchFamily="34" charset="0"/>
                </a:rPr>
                <a:t>Community</a:t>
              </a:r>
              <a:endParaRPr lang="en-ZA" sz="2000" b="1" dirty="0">
                <a:solidFill>
                  <a:schemeClr val="bg1"/>
                </a:solidFill>
                <a:latin typeface="Arial Narrow" pitchFamily="34" charset="0"/>
              </a:endParaRPr>
            </a:p>
          </p:txBody>
        </p:sp>
        <p:cxnSp>
          <p:nvCxnSpPr>
            <p:cNvPr id="28" name="Straight Arrow Connector 27"/>
            <p:cNvCxnSpPr/>
            <p:nvPr/>
          </p:nvCxnSpPr>
          <p:spPr>
            <a:xfrm flipH="1">
              <a:off x="7353926" y="1936315"/>
              <a:ext cx="594066" cy="101603"/>
            </a:xfrm>
            <a:prstGeom prst="straightConnector1">
              <a:avLst/>
            </a:prstGeom>
            <a:grpFill/>
            <a:ln w="28575">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grpSp>
      <p:grpSp>
        <p:nvGrpSpPr>
          <p:cNvPr id="29" name="Group 28"/>
          <p:cNvGrpSpPr/>
          <p:nvPr/>
        </p:nvGrpSpPr>
        <p:grpSpPr>
          <a:xfrm>
            <a:off x="4726150" y="920864"/>
            <a:ext cx="1872208" cy="936104"/>
            <a:chOff x="2780184" y="1499081"/>
            <a:chExt cx="1872208" cy="936104"/>
          </a:xfrm>
          <a:solidFill>
            <a:schemeClr val="accent5"/>
          </a:solidFill>
        </p:grpSpPr>
        <p:sp>
          <p:nvSpPr>
            <p:cNvPr id="30" name="Rounded Rectangle 29"/>
            <p:cNvSpPr/>
            <p:nvPr/>
          </p:nvSpPr>
          <p:spPr>
            <a:xfrm>
              <a:off x="2780184" y="1499081"/>
              <a:ext cx="1872208" cy="936104"/>
            </a:xfrm>
            <a:prstGeom prst="roundRect">
              <a:avLst/>
            </a:prstGeom>
            <a:grp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
          <p:nvSpPr>
            <p:cNvPr id="31" name="TextBox 30"/>
            <p:cNvSpPr txBox="1"/>
            <p:nvPr/>
          </p:nvSpPr>
          <p:spPr>
            <a:xfrm>
              <a:off x="3275856" y="1519065"/>
              <a:ext cx="1080120" cy="400110"/>
            </a:xfrm>
            <a:prstGeom prst="rect">
              <a:avLst/>
            </a:prstGeom>
            <a:grpFill/>
          </p:spPr>
          <p:txBody>
            <a:bodyPr wrap="square" rtlCol="0">
              <a:spAutoFit/>
            </a:bodyPr>
            <a:lstStyle/>
            <a:p>
              <a:r>
                <a:rPr lang="en-ZA" sz="2000" b="1" dirty="0">
                  <a:solidFill>
                    <a:schemeClr val="bg1"/>
                  </a:solidFill>
                  <a:latin typeface="Arial Narrow" pitchFamily="34" charset="0"/>
                </a:rPr>
                <a:t>Scholar</a:t>
              </a:r>
            </a:p>
          </p:txBody>
        </p:sp>
        <p:sp>
          <p:nvSpPr>
            <p:cNvPr id="32" name="TextBox 31"/>
            <p:cNvSpPr txBox="1"/>
            <p:nvPr/>
          </p:nvSpPr>
          <p:spPr>
            <a:xfrm>
              <a:off x="3339120" y="2020778"/>
              <a:ext cx="1080120" cy="400110"/>
            </a:xfrm>
            <a:prstGeom prst="rect">
              <a:avLst/>
            </a:prstGeom>
            <a:grpFill/>
          </p:spPr>
          <p:txBody>
            <a:bodyPr wrap="square" rtlCol="0">
              <a:spAutoFit/>
            </a:bodyPr>
            <a:lstStyle/>
            <a:p>
              <a:r>
                <a:rPr lang="en-ZA" sz="2000" b="1" dirty="0" smtClean="0">
                  <a:solidFill>
                    <a:schemeClr val="bg1"/>
                  </a:solidFill>
                  <a:latin typeface="Arial Narrow" pitchFamily="34" charset="0"/>
                </a:rPr>
                <a:t>Student</a:t>
              </a:r>
              <a:endParaRPr lang="en-ZA" sz="2000" b="1" dirty="0">
                <a:solidFill>
                  <a:schemeClr val="bg1"/>
                </a:solidFill>
                <a:latin typeface="Arial Narrow" pitchFamily="34" charset="0"/>
              </a:endParaRPr>
            </a:p>
          </p:txBody>
        </p:sp>
        <p:cxnSp>
          <p:nvCxnSpPr>
            <p:cNvPr id="33" name="Straight Arrow Connector 32"/>
            <p:cNvCxnSpPr/>
            <p:nvPr/>
          </p:nvCxnSpPr>
          <p:spPr>
            <a:xfrm flipH="1">
              <a:off x="3473878" y="1919175"/>
              <a:ext cx="594066" cy="101603"/>
            </a:xfrm>
            <a:prstGeom prst="straightConnector1">
              <a:avLst/>
            </a:prstGeom>
            <a:grpFill/>
            <a:ln w="28575">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grpSp>
      <p:pic>
        <p:nvPicPr>
          <p:cNvPr id="36" name="Picture 3" descr="OERUCT_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8508" y="2769015"/>
            <a:ext cx="865188" cy="104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25364" y="3289715"/>
            <a:ext cx="2321508" cy="6866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0" name="Rounded Rectangle 39"/>
          <p:cNvSpPr/>
          <p:nvPr/>
        </p:nvSpPr>
        <p:spPr>
          <a:xfrm>
            <a:off x="707414" y="5604343"/>
            <a:ext cx="1872208" cy="504056"/>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2400" b="1" dirty="0" smtClean="0">
                <a:solidFill>
                  <a:srgbClr val="0070C0"/>
                </a:solidFill>
              </a:rPr>
              <a:t>2014</a:t>
            </a:r>
            <a:endParaRPr lang="en-ZA" sz="2400" b="1" dirty="0">
              <a:solidFill>
                <a:srgbClr val="0070C0"/>
              </a:solidFill>
            </a:endParaRPr>
          </a:p>
        </p:txBody>
      </p:sp>
      <p:pic>
        <p:nvPicPr>
          <p:cNvPr id="409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47893" y="1867455"/>
            <a:ext cx="1034033" cy="6451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1" name="TextBox 40"/>
          <p:cNvSpPr txBox="1"/>
          <p:nvPr/>
        </p:nvSpPr>
        <p:spPr>
          <a:xfrm>
            <a:off x="4352554" y="1994331"/>
            <a:ext cx="4491608" cy="369332"/>
          </a:xfrm>
          <a:prstGeom prst="rect">
            <a:avLst/>
          </a:prstGeom>
          <a:noFill/>
        </p:spPr>
        <p:txBody>
          <a:bodyPr wrap="square" rtlCol="0">
            <a:spAutoFit/>
          </a:bodyPr>
          <a:lstStyle/>
          <a:p>
            <a:r>
              <a:rPr lang="en-ZA" b="1" dirty="0" smtClean="0">
                <a:solidFill>
                  <a:schemeClr val="accent1">
                    <a:lumMod val="75000"/>
                  </a:schemeClr>
                </a:solidFill>
                <a:latin typeface="Wide Latin" pitchFamily="18" charset="0"/>
              </a:rPr>
              <a:t>Opening Scholarship</a:t>
            </a:r>
            <a:endParaRPr lang="en-ZA" b="1" dirty="0">
              <a:solidFill>
                <a:schemeClr val="accent1">
                  <a:lumMod val="75000"/>
                </a:schemeClr>
              </a:solidFill>
              <a:latin typeface="Wide Latin" pitchFamily="18" charset="0"/>
            </a:endParaRPr>
          </a:p>
        </p:txBody>
      </p:sp>
      <p:pic>
        <p:nvPicPr>
          <p:cNvPr id="4099"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68562" y="4588271"/>
            <a:ext cx="6175599" cy="12100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7"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41358" y="3976358"/>
            <a:ext cx="2257793" cy="454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4" name="Rounded Rectangle 33"/>
          <p:cNvSpPr/>
          <p:nvPr/>
        </p:nvSpPr>
        <p:spPr>
          <a:xfrm>
            <a:off x="707414" y="6128463"/>
            <a:ext cx="1872208" cy="504056"/>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2400" b="1" dirty="0" smtClean="0">
                <a:solidFill>
                  <a:srgbClr val="C00000"/>
                </a:solidFill>
              </a:rPr>
              <a:t>2015 +</a:t>
            </a:r>
            <a:endParaRPr lang="en-ZA" sz="2400" b="1" dirty="0">
              <a:solidFill>
                <a:srgbClr val="C00000"/>
              </a:solidFill>
            </a:endParaRPr>
          </a:p>
        </p:txBody>
      </p:sp>
      <p:grpSp>
        <p:nvGrpSpPr>
          <p:cNvPr id="5" name="Group 4"/>
          <p:cNvGrpSpPr/>
          <p:nvPr/>
        </p:nvGrpSpPr>
        <p:grpSpPr>
          <a:xfrm>
            <a:off x="2795622" y="5959387"/>
            <a:ext cx="6059048" cy="842208"/>
            <a:chOff x="2795622" y="5959387"/>
            <a:chExt cx="6059048" cy="842208"/>
          </a:xfrm>
        </p:grpSpPr>
        <p:pic>
          <p:nvPicPr>
            <p:cNvPr id="2"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795622" y="5959387"/>
              <a:ext cx="6059048" cy="842208"/>
            </a:xfrm>
            <a:prstGeom prst="rect">
              <a:avLst/>
            </a:prstGeom>
            <a:noFill/>
            <a:ln w="19050">
              <a:solidFill>
                <a:srgbClr val="C00000"/>
              </a:solidFill>
              <a:miter lim="800000"/>
              <a:headEnd/>
              <a:tailEnd/>
            </a:ln>
            <a:extLst>
              <a:ext uri="{909E8E84-426E-40DD-AFC4-6F175D3DCCD1}">
                <a14:hiddenFill xmlns:a14="http://schemas.microsoft.com/office/drawing/2010/main">
                  <a:solidFill>
                    <a:schemeClr val="accent1"/>
                  </a:solidFill>
                </a14:hiddenFill>
              </a:ext>
            </a:extLst>
          </p:spPr>
        </p:pic>
        <p:pic>
          <p:nvPicPr>
            <p:cNvPr id="3" name="Picture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045885" y="5959387"/>
              <a:ext cx="1844174" cy="8003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4" name="TextBox 3"/>
          <p:cNvSpPr txBox="1"/>
          <p:nvPr/>
        </p:nvSpPr>
        <p:spPr>
          <a:xfrm>
            <a:off x="-108520" y="6108399"/>
            <a:ext cx="815934" cy="461665"/>
          </a:xfrm>
          <a:prstGeom prst="rect">
            <a:avLst/>
          </a:prstGeom>
          <a:noFill/>
        </p:spPr>
        <p:txBody>
          <a:bodyPr wrap="square" rtlCol="0">
            <a:spAutoFit/>
          </a:bodyPr>
          <a:lstStyle/>
          <a:p>
            <a:pPr algn="r"/>
            <a:r>
              <a:rPr lang="en-ZA" sz="1200" b="1" dirty="0" smtClean="0">
                <a:solidFill>
                  <a:srgbClr val="C00000"/>
                </a:solidFill>
                <a:latin typeface="Arial Narrow" panose="020B0606020202030204" pitchFamily="34" charset="0"/>
              </a:rPr>
              <a:t>Main</a:t>
            </a:r>
            <a:br>
              <a:rPr lang="en-ZA" sz="1200" b="1" dirty="0" smtClean="0">
                <a:solidFill>
                  <a:srgbClr val="C00000"/>
                </a:solidFill>
                <a:latin typeface="Arial Narrow" panose="020B0606020202030204" pitchFamily="34" charset="0"/>
              </a:rPr>
            </a:br>
            <a:r>
              <a:rPr lang="en-ZA" sz="1200" b="1" dirty="0" smtClean="0">
                <a:solidFill>
                  <a:srgbClr val="C00000"/>
                </a:solidFill>
                <a:latin typeface="Arial Narrow" panose="020B0606020202030204" pitchFamily="34" charset="0"/>
              </a:rPr>
              <a:t>streamed</a:t>
            </a:r>
            <a:endParaRPr lang="en-ZA" sz="1200" b="1" dirty="0">
              <a:solidFill>
                <a:srgbClr val="C00000"/>
              </a:solidFill>
              <a:latin typeface="Arial Narrow" panose="020B0606020202030204" pitchFamily="34" charset="0"/>
            </a:endParaRPr>
          </a:p>
        </p:txBody>
      </p:sp>
    </p:spTree>
    <p:extLst>
      <p:ext uri="{BB962C8B-B14F-4D97-AF65-F5344CB8AC3E}">
        <p14:creationId xmlns:p14="http://schemas.microsoft.com/office/powerpoint/2010/main" val="327153809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ZA" dirty="0" err="1" smtClean="0">
                <a:latin typeface="Century Gothic" panose="020B0502020202020204" pitchFamily="34" charset="0"/>
              </a:rPr>
              <a:t>OpenUCT</a:t>
            </a:r>
            <a:endParaRPr lang="en-ZA" dirty="0">
              <a:latin typeface="Century Gothic" panose="020B0502020202020204" pitchFamily="34" charset="0"/>
            </a:endParaRPr>
          </a:p>
        </p:txBody>
      </p:sp>
      <p:sp>
        <p:nvSpPr>
          <p:cNvPr id="3" name="Text Placeholder 2"/>
          <p:cNvSpPr>
            <a:spLocks noGrp="1"/>
          </p:cNvSpPr>
          <p:nvPr>
            <p:ph type="body" idx="1"/>
          </p:nvPr>
        </p:nvSpPr>
        <p:spPr/>
        <p:txBody>
          <a:bodyPr/>
          <a:lstStyle/>
          <a:p>
            <a:pPr algn="ctr"/>
            <a:r>
              <a:rPr lang="en-ZA" dirty="0" smtClean="0">
                <a:solidFill>
                  <a:srgbClr val="0070C0"/>
                </a:solidFill>
                <a:latin typeface="Century Gothic" panose="020B0502020202020204" pitchFamily="34" charset="0"/>
              </a:rPr>
              <a:t>A little more about</a:t>
            </a:r>
            <a:endParaRPr lang="en-ZA" dirty="0">
              <a:solidFill>
                <a:srgbClr val="0070C0"/>
              </a:solidFill>
              <a:latin typeface="Century Gothic" panose="020B0502020202020204" pitchFamily="34" charset="0"/>
            </a:endParaRPr>
          </a:p>
        </p:txBody>
      </p:sp>
    </p:spTree>
    <p:extLst>
      <p:ext uri="{BB962C8B-B14F-4D97-AF65-F5344CB8AC3E}">
        <p14:creationId xmlns:p14="http://schemas.microsoft.com/office/powerpoint/2010/main" val="42438713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p:txBody>
          <a:bodyPr/>
          <a:lstStyle/>
          <a:p>
            <a:endParaRPr lang="en-ZA"/>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835" y="332656"/>
            <a:ext cx="9172435" cy="63974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769138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Activities</a:t>
            </a:r>
            <a:endParaRPr lang="en-ZA" dirty="0"/>
          </a:p>
        </p:txBody>
      </p:sp>
      <p:sp>
        <p:nvSpPr>
          <p:cNvPr id="3" name="Content Placeholder 2"/>
          <p:cNvSpPr>
            <a:spLocks noGrp="1"/>
          </p:cNvSpPr>
          <p:nvPr>
            <p:ph idx="1"/>
          </p:nvPr>
        </p:nvSpPr>
        <p:spPr/>
        <p:txBody>
          <a:bodyPr/>
          <a:lstStyle/>
          <a:p>
            <a:r>
              <a:rPr lang="en-ZA" dirty="0" smtClean="0">
                <a:solidFill>
                  <a:srgbClr val="0070C0"/>
                </a:solidFill>
              </a:rPr>
              <a:t>UCT Policy</a:t>
            </a:r>
          </a:p>
          <a:p>
            <a:pPr lvl="1"/>
            <a:r>
              <a:rPr lang="en-ZA" dirty="0" smtClean="0">
                <a:solidFill>
                  <a:srgbClr val="0070C0"/>
                </a:solidFill>
              </a:rPr>
              <a:t>Open access policy </a:t>
            </a:r>
          </a:p>
          <a:p>
            <a:pPr lvl="2"/>
            <a:r>
              <a:rPr lang="en-ZA" dirty="0" smtClean="0">
                <a:solidFill>
                  <a:srgbClr val="0070C0"/>
                </a:solidFill>
              </a:rPr>
              <a:t>Been to numerous committees</a:t>
            </a:r>
          </a:p>
          <a:p>
            <a:pPr lvl="2"/>
            <a:r>
              <a:rPr lang="en-ZA" dirty="0" smtClean="0">
                <a:solidFill>
                  <a:srgbClr val="0070C0"/>
                </a:solidFill>
              </a:rPr>
              <a:t>to Senate 14 March 2014</a:t>
            </a:r>
          </a:p>
          <a:p>
            <a:pPr lvl="1"/>
            <a:r>
              <a:rPr lang="en-ZA" dirty="0" smtClean="0">
                <a:solidFill>
                  <a:srgbClr val="0070C0"/>
                </a:solidFill>
              </a:rPr>
              <a:t>Supports open scholarship and open education</a:t>
            </a:r>
            <a:endParaRPr lang="en-ZA" dirty="0">
              <a:solidFill>
                <a:srgbClr val="0070C0"/>
              </a:solidFill>
            </a:endParaRPr>
          </a:p>
          <a:p>
            <a:pPr lvl="1"/>
            <a:r>
              <a:rPr lang="en-ZA" dirty="0">
                <a:solidFill>
                  <a:srgbClr val="0070C0"/>
                </a:solidFill>
              </a:rPr>
              <a:t>Encourages </a:t>
            </a:r>
            <a:r>
              <a:rPr lang="en-ZA" i="1" dirty="0">
                <a:solidFill>
                  <a:srgbClr val="0070C0"/>
                </a:solidFill>
              </a:rPr>
              <a:t>all</a:t>
            </a:r>
            <a:r>
              <a:rPr lang="en-ZA" dirty="0">
                <a:solidFill>
                  <a:srgbClr val="0070C0"/>
                </a:solidFill>
              </a:rPr>
              <a:t> </a:t>
            </a:r>
            <a:r>
              <a:rPr lang="en-ZA" dirty="0" smtClean="0">
                <a:solidFill>
                  <a:srgbClr val="0070C0"/>
                </a:solidFill>
              </a:rPr>
              <a:t>scholarship types</a:t>
            </a:r>
          </a:p>
          <a:p>
            <a:r>
              <a:rPr lang="en-ZA" dirty="0" smtClean="0">
                <a:solidFill>
                  <a:srgbClr val="0070C0"/>
                </a:solidFill>
              </a:rPr>
              <a:t>CHE Policy workshop</a:t>
            </a:r>
          </a:p>
          <a:p>
            <a:pPr lvl="1"/>
            <a:endParaRPr lang="en-ZA" dirty="0">
              <a:solidFill>
                <a:srgbClr val="0070C0"/>
              </a:solidFill>
            </a:endParaRPr>
          </a:p>
          <a:p>
            <a:pPr lvl="1"/>
            <a:endParaRPr lang="en-ZA" dirty="0"/>
          </a:p>
        </p:txBody>
      </p:sp>
    </p:spTree>
    <p:extLst>
      <p:ext uri="{BB962C8B-B14F-4D97-AF65-F5344CB8AC3E}">
        <p14:creationId xmlns:p14="http://schemas.microsoft.com/office/powerpoint/2010/main" val="32934744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Advocacy &amp; communication</a:t>
            </a:r>
            <a:endParaRPr lang="en-ZA" dirty="0"/>
          </a:p>
        </p:txBody>
      </p:sp>
      <p:sp>
        <p:nvSpPr>
          <p:cNvPr id="3" name="Content Placeholder 2"/>
          <p:cNvSpPr>
            <a:spLocks noGrp="1"/>
          </p:cNvSpPr>
          <p:nvPr>
            <p:ph idx="1"/>
          </p:nvPr>
        </p:nvSpPr>
        <p:spPr/>
        <p:txBody>
          <a:bodyPr>
            <a:normAutofit lnSpcReduction="10000"/>
          </a:bodyPr>
          <a:lstStyle/>
          <a:p>
            <a:r>
              <a:rPr lang="en-ZA" dirty="0" smtClean="0">
                <a:solidFill>
                  <a:srgbClr val="0070C0"/>
                </a:solidFill>
              </a:rPr>
              <a:t>Events</a:t>
            </a:r>
          </a:p>
          <a:p>
            <a:pPr lvl="1"/>
            <a:r>
              <a:rPr lang="en-ZA" dirty="0" smtClean="0">
                <a:solidFill>
                  <a:srgbClr val="0070C0"/>
                </a:solidFill>
              </a:rPr>
              <a:t>40-50 events a year</a:t>
            </a:r>
          </a:p>
          <a:p>
            <a:pPr lvl="1"/>
            <a:r>
              <a:rPr lang="en-ZA" dirty="0" smtClean="0">
                <a:solidFill>
                  <a:srgbClr val="0070C0"/>
                </a:solidFill>
              </a:rPr>
              <a:t>Talks, seminars, workshops, keynote addresses</a:t>
            </a:r>
          </a:p>
          <a:p>
            <a:pPr lvl="1"/>
            <a:r>
              <a:rPr lang="en-ZA" dirty="0" smtClean="0">
                <a:solidFill>
                  <a:srgbClr val="0070C0"/>
                </a:solidFill>
              </a:rPr>
              <a:t>Through existing UCT mechanisms</a:t>
            </a:r>
          </a:p>
          <a:p>
            <a:pPr lvl="2"/>
            <a:r>
              <a:rPr lang="en-ZA" dirty="0" smtClean="0">
                <a:solidFill>
                  <a:srgbClr val="0070C0"/>
                </a:solidFill>
              </a:rPr>
              <a:t>Research Office: PERC, ERP</a:t>
            </a:r>
          </a:p>
          <a:p>
            <a:pPr lvl="2"/>
            <a:r>
              <a:rPr lang="en-ZA" dirty="0" smtClean="0">
                <a:solidFill>
                  <a:srgbClr val="0070C0"/>
                </a:solidFill>
              </a:rPr>
              <a:t>Teaching with Technology</a:t>
            </a:r>
          </a:p>
          <a:p>
            <a:pPr lvl="2"/>
            <a:r>
              <a:rPr lang="en-ZA" dirty="0" smtClean="0">
                <a:solidFill>
                  <a:srgbClr val="0070C0"/>
                </a:solidFill>
              </a:rPr>
              <a:t>RCIPS</a:t>
            </a:r>
          </a:p>
          <a:p>
            <a:pPr lvl="2"/>
            <a:r>
              <a:rPr lang="en-ZA" dirty="0" smtClean="0">
                <a:solidFill>
                  <a:srgbClr val="0070C0"/>
                </a:solidFill>
              </a:rPr>
              <a:t>Savvy Searchers </a:t>
            </a:r>
            <a:r>
              <a:rPr lang="en-ZA" dirty="0" err="1" smtClean="0">
                <a:solidFill>
                  <a:srgbClr val="0070C0"/>
                </a:solidFill>
              </a:rPr>
              <a:t>etc</a:t>
            </a:r>
            <a:endParaRPr lang="en-ZA" dirty="0" smtClean="0">
              <a:solidFill>
                <a:srgbClr val="0070C0"/>
              </a:solidFill>
            </a:endParaRPr>
          </a:p>
          <a:p>
            <a:pPr lvl="2"/>
            <a:r>
              <a:rPr lang="en-ZA" dirty="0" smtClean="0">
                <a:solidFill>
                  <a:srgbClr val="0070C0"/>
                </a:solidFill>
              </a:rPr>
              <a:t>Special events (OA Week, </a:t>
            </a:r>
            <a:r>
              <a:rPr lang="en-ZA" dirty="0" err="1" smtClean="0">
                <a:solidFill>
                  <a:srgbClr val="0070C0"/>
                </a:solidFill>
              </a:rPr>
              <a:t>OEd</a:t>
            </a:r>
            <a:r>
              <a:rPr lang="en-ZA" dirty="0" smtClean="0">
                <a:solidFill>
                  <a:srgbClr val="0070C0"/>
                </a:solidFill>
              </a:rPr>
              <a:t> Week)</a:t>
            </a:r>
          </a:p>
          <a:p>
            <a:pPr lvl="1"/>
            <a:r>
              <a:rPr lang="en-ZA" dirty="0" smtClean="0">
                <a:solidFill>
                  <a:srgbClr val="0070C0"/>
                </a:solidFill>
              </a:rPr>
              <a:t>Also Western Cape &amp; nationally</a:t>
            </a:r>
            <a:endParaRPr lang="en-ZA" dirty="0">
              <a:solidFill>
                <a:srgbClr val="0070C0"/>
              </a:solidFill>
            </a:endParaRPr>
          </a:p>
        </p:txBody>
      </p:sp>
    </p:spTree>
    <p:extLst>
      <p:ext uri="{BB962C8B-B14F-4D97-AF65-F5344CB8AC3E}">
        <p14:creationId xmlns:p14="http://schemas.microsoft.com/office/powerpoint/2010/main" val="27790085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Communication</a:t>
            </a:r>
            <a:endParaRPr lang="en-ZA" dirty="0"/>
          </a:p>
        </p:txBody>
      </p:sp>
      <p:sp>
        <p:nvSpPr>
          <p:cNvPr id="3" name="Content Placeholder 2"/>
          <p:cNvSpPr>
            <a:spLocks noGrp="1"/>
          </p:cNvSpPr>
          <p:nvPr>
            <p:ph idx="1"/>
          </p:nvPr>
        </p:nvSpPr>
        <p:spPr/>
        <p:txBody>
          <a:bodyPr/>
          <a:lstStyle/>
          <a:p>
            <a:r>
              <a:rPr lang="en-ZA" dirty="0" smtClean="0">
                <a:solidFill>
                  <a:srgbClr val="0070C0"/>
                </a:solidFill>
              </a:rPr>
              <a:t>Social media</a:t>
            </a:r>
          </a:p>
          <a:p>
            <a:pPr lvl="1"/>
            <a:r>
              <a:rPr lang="en-ZA" dirty="0" smtClean="0">
                <a:solidFill>
                  <a:srgbClr val="0070C0"/>
                </a:solidFill>
              </a:rPr>
              <a:t>Web site </a:t>
            </a:r>
            <a:r>
              <a:rPr lang="en-ZA" dirty="0" err="1" smtClean="0">
                <a:solidFill>
                  <a:srgbClr val="0070C0"/>
                </a:solidFill>
              </a:rPr>
              <a:t>incl</a:t>
            </a:r>
            <a:r>
              <a:rPr lang="en-ZA" dirty="0" smtClean="0">
                <a:solidFill>
                  <a:srgbClr val="0070C0"/>
                </a:solidFill>
              </a:rPr>
              <a:t> blogs</a:t>
            </a:r>
          </a:p>
          <a:p>
            <a:pPr lvl="1"/>
            <a:r>
              <a:rPr lang="en-ZA" dirty="0" smtClean="0">
                <a:solidFill>
                  <a:srgbClr val="0070C0"/>
                </a:solidFill>
              </a:rPr>
              <a:t>Facebook</a:t>
            </a:r>
          </a:p>
          <a:p>
            <a:pPr lvl="1"/>
            <a:r>
              <a:rPr lang="en-ZA" dirty="0" smtClean="0">
                <a:solidFill>
                  <a:srgbClr val="0070C0"/>
                </a:solidFill>
              </a:rPr>
              <a:t>Twitter</a:t>
            </a:r>
            <a:endParaRPr lang="en-ZA" dirty="0">
              <a:solidFill>
                <a:srgbClr val="0070C0"/>
              </a:solidFill>
            </a:endParaRPr>
          </a:p>
        </p:txBody>
      </p:sp>
      <p:pic>
        <p:nvPicPr>
          <p:cNvPr id="4" name="Picture 3"/>
          <p:cNvPicPr/>
          <p:nvPr/>
        </p:nvPicPr>
        <p:blipFill>
          <a:blip r:embed="rId2"/>
          <a:stretch>
            <a:fillRect/>
          </a:stretch>
        </p:blipFill>
        <p:spPr>
          <a:xfrm>
            <a:off x="971600" y="3861048"/>
            <a:ext cx="2905125" cy="1624965"/>
          </a:xfrm>
          <a:prstGeom prst="rect">
            <a:avLst/>
          </a:prstGeom>
        </p:spPr>
      </p:pic>
      <p:pic>
        <p:nvPicPr>
          <p:cNvPr id="5" name="Picture 4"/>
          <p:cNvPicPr/>
          <p:nvPr/>
        </p:nvPicPr>
        <p:blipFill>
          <a:blip r:embed="rId3"/>
          <a:stretch>
            <a:fillRect/>
          </a:stretch>
        </p:blipFill>
        <p:spPr>
          <a:xfrm>
            <a:off x="4067944" y="3854052"/>
            <a:ext cx="2949575" cy="1572260"/>
          </a:xfrm>
          <a:prstGeom prst="rect">
            <a:avLst/>
          </a:prstGeom>
        </p:spPr>
      </p:pic>
    </p:spTree>
    <p:extLst>
      <p:ext uri="{BB962C8B-B14F-4D97-AF65-F5344CB8AC3E}">
        <p14:creationId xmlns:p14="http://schemas.microsoft.com/office/powerpoint/2010/main" val="13615255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Resources</a:t>
            </a:r>
            <a:endParaRPr lang="en-ZA" dirty="0"/>
          </a:p>
        </p:txBody>
      </p:sp>
      <p:sp>
        <p:nvSpPr>
          <p:cNvPr id="3" name="Content Placeholder 2"/>
          <p:cNvSpPr>
            <a:spLocks noGrp="1"/>
          </p:cNvSpPr>
          <p:nvPr>
            <p:ph idx="1"/>
          </p:nvPr>
        </p:nvSpPr>
        <p:spPr>
          <a:xfrm>
            <a:off x="441541" y="1998795"/>
            <a:ext cx="8229600" cy="4525963"/>
          </a:xfrm>
        </p:spPr>
        <p:txBody>
          <a:bodyPr/>
          <a:lstStyle/>
          <a:p>
            <a:r>
              <a:rPr lang="en-ZA" dirty="0" smtClean="0">
                <a:solidFill>
                  <a:srgbClr val="0070C0"/>
                </a:solidFill>
              </a:rPr>
              <a:t>Development of useful resources </a:t>
            </a:r>
            <a:r>
              <a:rPr lang="en-ZA" dirty="0" err="1" smtClean="0">
                <a:solidFill>
                  <a:srgbClr val="0070C0"/>
                </a:solidFill>
              </a:rPr>
              <a:t>eg</a:t>
            </a:r>
            <a:endParaRPr lang="en-ZA" dirty="0">
              <a:solidFill>
                <a:srgbClr val="0070C0"/>
              </a:solidFill>
            </a:endParaRPr>
          </a:p>
          <a:p>
            <a:pPr lvl="1"/>
            <a:r>
              <a:rPr lang="en-ZA" dirty="0" smtClean="0">
                <a:solidFill>
                  <a:srgbClr val="0070C0"/>
                </a:solidFill>
              </a:rPr>
              <a:t>Finding Open Stuff</a:t>
            </a:r>
          </a:p>
          <a:p>
            <a:pPr lvl="1"/>
            <a:r>
              <a:rPr lang="en-ZA" dirty="0" smtClean="0">
                <a:solidFill>
                  <a:srgbClr val="0070C0"/>
                </a:solidFill>
              </a:rPr>
              <a:t>Academics’ Online Presence Guidelines</a:t>
            </a:r>
          </a:p>
          <a:p>
            <a:pPr lvl="1"/>
            <a:r>
              <a:rPr lang="en-ZA" dirty="0" smtClean="0">
                <a:solidFill>
                  <a:srgbClr val="0070C0"/>
                </a:solidFill>
              </a:rPr>
              <a:t>About open licensing</a:t>
            </a:r>
            <a:endParaRPr lang="en-ZA" dirty="0">
              <a:solidFill>
                <a:srgbClr val="0070C0"/>
              </a:solidFill>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6056" y="3743783"/>
            <a:ext cx="3362325" cy="3086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2957987" y="1196752"/>
            <a:ext cx="3196709" cy="369332"/>
          </a:xfrm>
          <a:prstGeom prst="rect">
            <a:avLst/>
          </a:prstGeom>
        </p:spPr>
        <p:txBody>
          <a:bodyPr wrap="none">
            <a:spAutoFit/>
          </a:bodyPr>
          <a:lstStyle/>
          <a:p>
            <a:r>
              <a:rPr lang="en-ZA" dirty="0">
                <a:solidFill>
                  <a:srgbClr val="002060"/>
                </a:solidFill>
              </a:rPr>
              <a:t>http://openuct.uct.ac.za/output</a:t>
            </a:r>
          </a:p>
        </p:txBody>
      </p:sp>
    </p:spTree>
    <p:extLst>
      <p:ext uri="{BB962C8B-B14F-4D97-AF65-F5344CB8AC3E}">
        <p14:creationId xmlns:p14="http://schemas.microsoft.com/office/powerpoint/2010/main" val="29266858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9552" y="1916832"/>
            <a:ext cx="7772400" cy="1470025"/>
          </a:xfrm>
        </p:spPr>
        <p:txBody>
          <a:bodyPr>
            <a:normAutofit fontScale="90000"/>
          </a:bodyPr>
          <a:lstStyle/>
          <a:p>
            <a:r>
              <a:rPr lang="en-ZA" sz="6000" cap="small" dirty="0">
                <a:solidFill>
                  <a:srgbClr val="002060"/>
                </a:solidFill>
                <a:latin typeface="Century Gothic" panose="020B0502020202020204" pitchFamily="34" charset="0"/>
              </a:rPr>
              <a:t>O</a:t>
            </a:r>
            <a:r>
              <a:rPr lang="en-ZA" sz="6000" cap="small" dirty="0" smtClean="0">
                <a:solidFill>
                  <a:srgbClr val="002060"/>
                </a:solidFill>
                <a:latin typeface="Century Gothic" panose="020B0502020202020204" pitchFamily="34" charset="0"/>
              </a:rPr>
              <a:t>penness</a:t>
            </a:r>
            <a:r>
              <a:rPr lang="en-ZA" sz="6000" dirty="0" smtClean="0">
                <a:solidFill>
                  <a:srgbClr val="002060"/>
                </a:solidFill>
                <a:latin typeface="Century Gothic" panose="020B0502020202020204" pitchFamily="34" charset="0"/>
              </a:rPr>
              <a:t> </a:t>
            </a:r>
            <a:r>
              <a:rPr lang="en-ZA" sz="6000" smtClean="0">
                <a:solidFill>
                  <a:srgbClr val="002060"/>
                </a:solidFill>
                <a:latin typeface="Century Gothic" panose="020B0502020202020204" pitchFamily="34" charset="0"/>
              </a:rPr>
              <a:t>at UCT</a:t>
            </a:r>
            <a:r>
              <a:rPr lang="en-ZA" dirty="0">
                <a:solidFill>
                  <a:srgbClr val="002060"/>
                </a:solidFill>
                <a:latin typeface="Century Gothic" panose="020B0502020202020204" pitchFamily="34" charset="0"/>
              </a:rPr>
              <a:t/>
            </a:r>
            <a:br>
              <a:rPr lang="en-ZA" dirty="0">
                <a:solidFill>
                  <a:srgbClr val="002060"/>
                </a:solidFill>
                <a:latin typeface="Century Gothic" panose="020B0502020202020204" pitchFamily="34" charset="0"/>
              </a:rPr>
            </a:br>
            <a:r>
              <a:rPr lang="en-ZA" dirty="0" smtClean="0">
                <a:solidFill>
                  <a:srgbClr val="0070C0"/>
                </a:solidFill>
                <a:latin typeface="Century Gothic" panose="020B0502020202020204" pitchFamily="34" charset="0"/>
              </a:rPr>
              <a:t>A brief history</a:t>
            </a:r>
            <a:br>
              <a:rPr lang="en-ZA" dirty="0" smtClean="0">
                <a:solidFill>
                  <a:srgbClr val="0070C0"/>
                </a:solidFill>
                <a:latin typeface="Century Gothic" panose="020B0502020202020204" pitchFamily="34" charset="0"/>
              </a:rPr>
            </a:br>
            <a:r>
              <a:rPr lang="en-ZA" dirty="0" smtClean="0">
                <a:solidFill>
                  <a:srgbClr val="0070C0"/>
                </a:solidFill>
                <a:latin typeface="Century Gothic" panose="020B0502020202020204" pitchFamily="34" charset="0"/>
              </a:rPr>
              <a:t>About </a:t>
            </a:r>
            <a:r>
              <a:rPr lang="en-ZA" dirty="0" err="1" smtClean="0">
                <a:solidFill>
                  <a:srgbClr val="0070C0"/>
                </a:solidFill>
                <a:latin typeface="Century Gothic" panose="020B0502020202020204" pitchFamily="34" charset="0"/>
              </a:rPr>
              <a:t>OpenUCT</a:t>
            </a:r>
            <a:r>
              <a:rPr lang="en-ZA" dirty="0" smtClean="0">
                <a:solidFill>
                  <a:srgbClr val="0070C0"/>
                </a:solidFill>
                <a:latin typeface="Century Gothic" panose="020B0502020202020204" pitchFamily="34" charset="0"/>
              </a:rPr>
              <a:t> </a:t>
            </a:r>
            <a:r>
              <a:rPr lang="en-ZA" dirty="0">
                <a:solidFill>
                  <a:srgbClr val="002060"/>
                </a:solidFill>
                <a:latin typeface="Century Gothic" panose="020B0502020202020204" pitchFamily="34" charset="0"/>
              </a:rPr>
              <a:t/>
            </a:r>
            <a:br>
              <a:rPr lang="en-ZA" dirty="0">
                <a:solidFill>
                  <a:srgbClr val="002060"/>
                </a:solidFill>
                <a:latin typeface="Century Gothic" panose="020B0502020202020204" pitchFamily="34" charset="0"/>
              </a:rPr>
            </a:br>
            <a:endParaRPr lang="en-ZA" dirty="0">
              <a:solidFill>
                <a:srgbClr val="002060"/>
              </a:solidFill>
              <a:latin typeface="Century Gothic" panose="020B0502020202020204" pitchFamily="34" charset="0"/>
            </a:endParaRPr>
          </a:p>
        </p:txBody>
      </p:sp>
      <p:sp>
        <p:nvSpPr>
          <p:cNvPr id="3" name="Subtitle 2"/>
          <p:cNvSpPr>
            <a:spLocks noGrp="1"/>
          </p:cNvSpPr>
          <p:nvPr>
            <p:ph type="subTitle" idx="1"/>
          </p:nvPr>
        </p:nvSpPr>
        <p:spPr/>
        <p:txBody>
          <a:bodyPr>
            <a:normAutofit fontScale="92500" lnSpcReduction="10000"/>
          </a:bodyPr>
          <a:lstStyle/>
          <a:p>
            <a:r>
              <a:rPr lang="en-ZA" sz="2600" dirty="0" smtClean="0"/>
              <a:t>Laura </a:t>
            </a:r>
            <a:r>
              <a:rPr lang="en-ZA" sz="2600" dirty="0" err="1" smtClean="0"/>
              <a:t>Czerniewicz</a:t>
            </a:r>
            <a:endParaRPr lang="en-ZA" sz="2600" dirty="0" smtClean="0"/>
          </a:p>
          <a:p>
            <a:r>
              <a:rPr lang="en-ZA" sz="2600" dirty="0" smtClean="0"/>
              <a:t>Director: </a:t>
            </a:r>
            <a:r>
              <a:rPr lang="en-ZA" sz="2600" dirty="0" err="1" smtClean="0"/>
              <a:t>OpenUCT</a:t>
            </a:r>
            <a:r>
              <a:rPr lang="en-ZA" sz="2600" dirty="0" smtClean="0"/>
              <a:t> Initiative</a:t>
            </a:r>
          </a:p>
          <a:p>
            <a:r>
              <a:rPr lang="en-ZA" sz="2600" dirty="0" smtClean="0"/>
              <a:t>University of Cape Town</a:t>
            </a:r>
          </a:p>
          <a:p>
            <a:r>
              <a:rPr lang="en-ZA" sz="2600" dirty="0">
                <a:hlinkClick r:id="rId2"/>
              </a:rPr>
              <a:t>l</a:t>
            </a:r>
            <a:r>
              <a:rPr lang="en-ZA" sz="2600" dirty="0" smtClean="0">
                <a:hlinkClick r:id="rId2"/>
              </a:rPr>
              <a:t>aura.czerniewicz@uct.ac.za</a:t>
            </a:r>
            <a:endParaRPr lang="en-ZA" sz="2600" dirty="0" smtClean="0"/>
          </a:p>
          <a:p>
            <a:endParaRPr lang="en-ZA" dirty="0"/>
          </a:p>
        </p:txBody>
      </p:sp>
      <p:pic>
        <p:nvPicPr>
          <p:cNvPr id="4" name="Picture 3" descr="openuctlogo.png"/>
          <p:cNvPicPr>
            <a:picLocks noChangeAspect="1"/>
          </p:cNvPicPr>
          <p:nvPr/>
        </p:nvPicPr>
        <p:blipFill>
          <a:blip r:embed="rId3" cstate="print">
            <a:extLst>
              <a:ext uri="{BEBA8EAE-BF5A-486C-A8C5-ECC9F3942E4B}">
                <a14:imgProps xmlns:a14="http://schemas.microsoft.com/office/drawing/2010/main">
                  <a14:imgLayer r:embed="rId4">
                    <a14:imgEffect>
                      <a14:sharpenSoften amount="-50000"/>
                    </a14:imgEffect>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8496436" y="6035788"/>
            <a:ext cx="504056" cy="649747"/>
          </a:xfrm>
          <a:prstGeom prst="rect">
            <a:avLst/>
          </a:prstGeom>
        </p:spPr>
      </p:pic>
      <p:pic>
        <p:nvPicPr>
          <p:cNvPr id="5" name="Picture 4" descr="UCTlogo.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7544" y="6045075"/>
            <a:ext cx="651491" cy="696293"/>
          </a:xfrm>
          <a:prstGeom prst="rect">
            <a:avLst/>
          </a:prstGeom>
        </p:spPr>
      </p:pic>
    </p:spTree>
    <p:extLst>
      <p:ext uri="{BB962C8B-B14F-4D97-AF65-F5344CB8AC3E}">
        <p14:creationId xmlns:p14="http://schemas.microsoft.com/office/powerpoint/2010/main" val="19408766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Partnership activities</a:t>
            </a:r>
            <a:endParaRPr lang="en-ZA" dirty="0"/>
          </a:p>
        </p:txBody>
      </p:sp>
      <p:sp>
        <p:nvSpPr>
          <p:cNvPr id="3" name="Content Placeholder 2"/>
          <p:cNvSpPr>
            <a:spLocks noGrp="1"/>
          </p:cNvSpPr>
          <p:nvPr>
            <p:ph idx="1"/>
          </p:nvPr>
        </p:nvSpPr>
        <p:spPr/>
        <p:txBody>
          <a:bodyPr/>
          <a:lstStyle/>
          <a:p>
            <a:r>
              <a:rPr lang="en-ZA" dirty="0" smtClean="0">
                <a:solidFill>
                  <a:srgbClr val="0070C0"/>
                </a:solidFill>
              </a:rPr>
              <a:t>ACDI academics</a:t>
            </a:r>
          </a:p>
          <a:p>
            <a:pPr lvl="1"/>
            <a:r>
              <a:rPr lang="en-ZA" dirty="0" smtClean="0">
                <a:solidFill>
                  <a:srgbClr val="0070C0"/>
                </a:solidFill>
              </a:rPr>
              <a:t>Preparing content</a:t>
            </a:r>
          </a:p>
          <a:p>
            <a:pPr lvl="1"/>
            <a:r>
              <a:rPr lang="en-ZA" dirty="0" smtClean="0">
                <a:solidFill>
                  <a:srgbClr val="0070C0"/>
                </a:solidFill>
              </a:rPr>
              <a:t>Visibility support</a:t>
            </a:r>
          </a:p>
          <a:p>
            <a:r>
              <a:rPr lang="en-ZA" dirty="0" smtClean="0">
                <a:solidFill>
                  <a:srgbClr val="0070C0"/>
                </a:solidFill>
              </a:rPr>
              <a:t>Poverty and Inequality pilot</a:t>
            </a:r>
          </a:p>
          <a:p>
            <a:r>
              <a:rPr lang="en-ZA" dirty="0" smtClean="0">
                <a:solidFill>
                  <a:srgbClr val="0070C0"/>
                </a:solidFill>
              </a:rPr>
              <a:t>Also</a:t>
            </a:r>
          </a:p>
          <a:p>
            <a:pPr lvl="1"/>
            <a:r>
              <a:rPr lang="en-ZA" dirty="0" smtClean="0">
                <a:solidFill>
                  <a:srgbClr val="0070C0"/>
                </a:solidFill>
              </a:rPr>
              <a:t>Open science workshop</a:t>
            </a:r>
          </a:p>
          <a:p>
            <a:pPr lvl="1"/>
            <a:r>
              <a:rPr lang="en-ZA" dirty="0" smtClean="0">
                <a:solidFill>
                  <a:srgbClr val="0070C0"/>
                </a:solidFill>
              </a:rPr>
              <a:t>Global Congress on IP and the Public Domain</a:t>
            </a:r>
          </a:p>
          <a:p>
            <a:pPr lvl="1"/>
            <a:r>
              <a:rPr lang="en-ZA" dirty="0" smtClean="0">
                <a:solidFill>
                  <a:srgbClr val="0070C0"/>
                </a:solidFill>
              </a:rPr>
              <a:t>Discoverability workshop (Carnegie)</a:t>
            </a:r>
            <a:endParaRPr lang="en-ZA" dirty="0">
              <a:solidFill>
                <a:srgbClr val="0070C0"/>
              </a:solidFill>
            </a:endParaRPr>
          </a:p>
          <a:p>
            <a:pPr lvl="2"/>
            <a:endParaRPr lang="en-ZA" dirty="0">
              <a:solidFill>
                <a:srgbClr val="0070C0"/>
              </a:solidFill>
            </a:endParaRPr>
          </a:p>
        </p:txBody>
      </p:sp>
    </p:spTree>
    <p:extLst>
      <p:ext uri="{BB962C8B-B14F-4D97-AF65-F5344CB8AC3E}">
        <p14:creationId xmlns:p14="http://schemas.microsoft.com/office/powerpoint/2010/main" val="15692647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Technical work</a:t>
            </a:r>
            <a:endParaRPr lang="en-ZA" dirty="0"/>
          </a:p>
        </p:txBody>
      </p:sp>
      <p:sp>
        <p:nvSpPr>
          <p:cNvPr id="3" name="Content Placeholder 2"/>
          <p:cNvSpPr>
            <a:spLocks noGrp="1"/>
          </p:cNvSpPr>
          <p:nvPr>
            <p:ph idx="1"/>
          </p:nvPr>
        </p:nvSpPr>
        <p:spPr/>
        <p:txBody>
          <a:bodyPr/>
          <a:lstStyle/>
          <a:p>
            <a:r>
              <a:rPr lang="en-ZA" dirty="0" smtClean="0">
                <a:solidFill>
                  <a:srgbClr val="0070C0"/>
                </a:solidFill>
              </a:rPr>
              <a:t>Currently working with Belgium company to build new UCT </a:t>
            </a:r>
            <a:r>
              <a:rPr lang="en-ZA" dirty="0" err="1" smtClean="0">
                <a:solidFill>
                  <a:srgbClr val="0070C0"/>
                </a:solidFill>
              </a:rPr>
              <a:t>OpenContent</a:t>
            </a:r>
            <a:r>
              <a:rPr lang="en-ZA" dirty="0" smtClean="0">
                <a:solidFill>
                  <a:srgbClr val="0070C0"/>
                </a:solidFill>
              </a:rPr>
              <a:t> </a:t>
            </a:r>
          </a:p>
          <a:p>
            <a:r>
              <a:rPr lang="en-ZA" dirty="0" err="1" smtClean="0">
                <a:solidFill>
                  <a:srgbClr val="0070C0"/>
                </a:solidFill>
              </a:rPr>
              <a:t>DSpace</a:t>
            </a:r>
            <a:endParaRPr lang="en-ZA" dirty="0" smtClean="0">
              <a:solidFill>
                <a:srgbClr val="0070C0"/>
              </a:solidFill>
            </a:endParaRPr>
          </a:p>
          <a:p>
            <a:r>
              <a:rPr lang="en-ZA" dirty="0" smtClean="0">
                <a:solidFill>
                  <a:srgbClr val="0070C0"/>
                </a:solidFill>
              </a:rPr>
              <a:t>Default repository, assumes academics may also deposit elsewhere</a:t>
            </a:r>
          </a:p>
          <a:p>
            <a:r>
              <a:rPr lang="en-ZA" dirty="0" smtClean="0">
                <a:solidFill>
                  <a:srgbClr val="0070C0"/>
                </a:solidFill>
              </a:rPr>
              <a:t>Will be space for all scholarly and educational types</a:t>
            </a:r>
          </a:p>
          <a:p>
            <a:r>
              <a:rPr lang="en-ZA" dirty="0" smtClean="0">
                <a:solidFill>
                  <a:srgbClr val="0070C0"/>
                </a:solidFill>
              </a:rPr>
              <a:t>Working with ICTS &amp; UCT Library</a:t>
            </a:r>
          </a:p>
          <a:p>
            <a:endParaRPr lang="en-ZA" dirty="0">
              <a:solidFill>
                <a:srgbClr val="0070C0"/>
              </a:solidFill>
            </a:endParaRPr>
          </a:p>
        </p:txBody>
      </p:sp>
    </p:spTree>
    <p:extLst>
      <p:ext uri="{BB962C8B-B14F-4D97-AF65-F5344CB8AC3E}">
        <p14:creationId xmlns:p14="http://schemas.microsoft.com/office/powerpoint/2010/main" val="14452608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ZA" dirty="0" smtClean="0"/>
              <a:t>Research</a:t>
            </a:r>
            <a:endParaRPr lang="en-ZA" dirty="0"/>
          </a:p>
        </p:txBody>
      </p:sp>
      <p:sp>
        <p:nvSpPr>
          <p:cNvPr id="3" name="Content Placeholder 2"/>
          <p:cNvSpPr>
            <a:spLocks noGrp="1"/>
          </p:cNvSpPr>
          <p:nvPr>
            <p:ph idx="1"/>
          </p:nvPr>
        </p:nvSpPr>
        <p:spPr>
          <a:xfrm>
            <a:off x="18406" y="1628800"/>
            <a:ext cx="8229600" cy="4525963"/>
          </a:xfrm>
        </p:spPr>
        <p:txBody>
          <a:bodyPr/>
          <a:lstStyle/>
          <a:p>
            <a:r>
              <a:rPr lang="en-ZA" dirty="0" smtClean="0">
                <a:solidFill>
                  <a:srgbClr val="0070C0"/>
                </a:solidFill>
              </a:rPr>
              <a:t>Open data</a:t>
            </a:r>
          </a:p>
          <a:p>
            <a:r>
              <a:rPr lang="en-ZA" dirty="0" smtClean="0">
                <a:solidFill>
                  <a:srgbClr val="0070C0"/>
                </a:solidFill>
              </a:rPr>
              <a:t>Visibility of </a:t>
            </a:r>
            <a:br>
              <a:rPr lang="en-ZA" dirty="0" smtClean="0">
                <a:solidFill>
                  <a:srgbClr val="0070C0"/>
                </a:solidFill>
              </a:rPr>
            </a:br>
            <a:r>
              <a:rPr lang="en-ZA" dirty="0" smtClean="0">
                <a:solidFill>
                  <a:srgbClr val="0070C0"/>
                </a:solidFill>
              </a:rPr>
              <a:t>climate change </a:t>
            </a:r>
            <a:br>
              <a:rPr lang="en-ZA" dirty="0" smtClean="0">
                <a:solidFill>
                  <a:srgbClr val="0070C0"/>
                </a:solidFill>
              </a:rPr>
            </a:br>
            <a:r>
              <a:rPr lang="en-ZA" dirty="0" smtClean="0">
                <a:solidFill>
                  <a:srgbClr val="0070C0"/>
                </a:solidFill>
              </a:rPr>
              <a:t>online</a:t>
            </a:r>
          </a:p>
          <a:p>
            <a:r>
              <a:rPr lang="en-ZA" dirty="0" smtClean="0">
                <a:solidFill>
                  <a:srgbClr val="0070C0"/>
                </a:solidFill>
              </a:rPr>
              <a:t>Access to </a:t>
            </a:r>
            <a:br>
              <a:rPr lang="en-ZA" dirty="0" smtClean="0">
                <a:solidFill>
                  <a:srgbClr val="0070C0"/>
                </a:solidFill>
              </a:rPr>
            </a:br>
            <a:r>
              <a:rPr lang="en-ZA" dirty="0" smtClean="0">
                <a:solidFill>
                  <a:srgbClr val="0070C0"/>
                </a:solidFill>
              </a:rPr>
              <a:t>learning resources</a:t>
            </a:r>
            <a:endParaRPr lang="en-ZA" dirty="0">
              <a:solidFill>
                <a:srgbClr val="0070C0"/>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36343" y="0"/>
            <a:ext cx="5513470" cy="6844308"/>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884995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OERs</a:t>
            </a:r>
            <a:endParaRPr lang="en-ZA" dirty="0"/>
          </a:p>
        </p:txBody>
      </p:sp>
      <p:sp>
        <p:nvSpPr>
          <p:cNvPr id="3" name="Content Placeholder 2"/>
          <p:cNvSpPr>
            <a:spLocks noGrp="1"/>
          </p:cNvSpPr>
          <p:nvPr>
            <p:ph idx="1"/>
          </p:nvPr>
        </p:nvSpPr>
        <p:spPr/>
        <p:txBody>
          <a:bodyPr/>
          <a:lstStyle/>
          <a:p>
            <a:r>
              <a:rPr lang="en-ZA" dirty="0" smtClean="0">
                <a:solidFill>
                  <a:srgbClr val="0070C0"/>
                </a:solidFill>
              </a:rPr>
              <a:t>CET/CILT advocacy</a:t>
            </a:r>
          </a:p>
          <a:p>
            <a:r>
              <a:rPr lang="en-ZA" dirty="0" smtClean="0">
                <a:solidFill>
                  <a:srgbClr val="0070C0"/>
                </a:solidFill>
              </a:rPr>
              <a:t>Student OER project</a:t>
            </a:r>
          </a:p>
          <a:p>
            <a:r>
              <a:rPr lang="en-ZA" dirty="0" smtClean="0">
                <a:solidFill>
                  <a:srgbClr val="0070C0"/>
                </a:solidFill>
              </a:rPr>
              <a:t>Support /moderation of deposit (workflows)</a:t>
            </a:r>
            <a:endParaRPr lang="en-ZA" dirty="0">
              <a:solidFill>
                <a:srgbClr val="0070C0"/>
              </a:solidFill>
            </a:endParaRPr>
          </a:p>
        </p:txBody>
      </p:sp>
    </p:spTree>
    <p:extLst>
      <p:ext uri="{BB962C8B-B14F-4D97-AF65-F5344CB8AC3E}">
        <p14:creationId xmlns:p14="http://schemas.microsoft.com/office/powerpoint/2010/main" val="37070480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ZA" dirty="0" smtClean="0">
                <a:latin typeface="Century Gothic" panose="020B0502020202020204" pitchFamily="34" charset="0"/>
              </a:rPr>
              <a:t>Going forward</a:t>
            </a:r>
            <a:br>
              <a:rPr lang="en-ZA" dirty="0" smtClean="0">
                <a:latin typeface="Century Gothic" panose="020B0502020202020204" pitchFamily="34" charset="0"/>
              </a:rPr>
            </a:br>
            <a:r>
              <a:rPr lang="en-ZA" b="0" cap="none" dirty="0" smtClean="0">
                <a:latin typeface="Century Gothic" panose="020B0502020202020204" pitchFamily="34" charset="0"/>
              </a:rPr>
              <a:t>with</a:t>
            </a:r>
            <a:r>
              <a:rPr lang="en-ZA" cap="none" dirty="0" smtClean="0">
                <a:latin typeface="Century Gothic" panose="020B0502020202020204" pitchFamily="34" charset="0"/>
              </a:rPr>
              <a:t> Open Education Resources</a:t>
            </a:r>
            <a:br>
              <a:rPr lang="en-ZA" cap="none" dirty="0" smtClean="0">
                <a:latin typeface="Century Gothic" panose="020B0502020202020204" pitchFamily="34" charset="0"/>
              </a:rPr>
            </a:br>
            <a:r>
              <a:rPr lang="en-ZA" b="0" cap="none" dirty="0" smtClean="0">
                <a:latin typeface="Century Gothic" panose="020B0502020202020204" pitchFamily="34" charset="0"/>
              </a:rPr>
              <a:t>and all things open @ UCT</a:t>
            </a:r>
            <a:endParaRPr lang="en-ZA" b="0" dirty="0">
              <a:latin typeface="Century Gothic" panose="020B0502020202020204" pitchFamily="34" charset="0"/>
            </a:endParaRPr>
          </a:p>
        </p:txBody>
      </p:sp>
      <p:sp>
        <p:nvSpPr>
          <p:cNvPr id="3" name="Text Placeholder 2"/>
          <p:cNvSpPr>
            <a:spLocks noGrp="1"/>
          </p:cNvSpPr>
          <p:nvPr>
            <p:ph type="body" idx="1"/>
          </p:nvPr>
        </p:nvSpPr>
        <p:spPr/>
        <p:txBody>
          <a:bodyPr/>
          <a:lstStyle/>
          <a:p>
            <a:pPr algn="ctr"/>
            <a:r>
              <a:rPr lang="en-ZA" sz="2800" b="1" dirty="0" smtClean="0">
                <a:latin typeface="Century Gothic" panose="020B0502020202020204" pitchFamily="34" charset="0"/>
              </a:rPr>
              <a:t>UCT Libraries and CILT partnership </a:t>
            </a:r>
          </a:p>
          <a:p>
            <a:pPr algn="ctr"/>
            <a:endParaRPr lang="en-ZA" dirty="0">
              <a:latin typeface="Century Gothic" panose="020B0502020202020204" pitchFamily="34" charset="0"/>
            </a:endParaRPr>
          </a:p>
        </p:txBody>
      </p:sp>
      <p:grpSp>
        <p:nvGrpSpPr>
          <p:cNvPr id="5" name="Group 4"/>
          <p:cNvGrpSpPr/>
          <p:nvPr/>
        </p:nvGrpSpPr>
        <p:grpSpPr>
          <a:xfrm>
            <a:off x="1619672" y="2492896"/>
            <a:ext cx="6059048" cy="842208"/>
            <a:chOff x="2795622" y="5959387"/>
            <a:chExt cx="6059048" cy="842208"/>
          </a:xfrm>
        </p:grpSpPr>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95622" y="5959387"/>
              <a:ext cx="6059048" cy="842208"/>
            </a:xfrm>
            <a:prstGeom prst="rect">
              <a:avLst/>
            </a:prstGeom>
            <a:noFill/>
            <a:ln w="19050">
              <a:solidFill>
                <a:srgbClr val="C00000"/>
              </a:solidFill>
              <a:miter lim="800000"/>
              <a:headEnd/>
              <a:tailEnd/>
            </a:ln>
            <a:extLst>
              <a:ext uri="{909E8E84-426E-40DD-AFC4-6F175D3DCCD1}">
                <a14:hiddenFill xmlns:a14="http://schemas.microsoft.com/office/drawing/2010/main">
                  <a:solidFill>
                    <a:schemeClr val="accent1"/>
                  </a:solidFill>
                </a14:hiddenFill>
              </a:ext>
            </a:extLst>
          </p:spPr>
        </p:pic>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45885" y="5959387"/>
              <a:ext cx="1844174" cy="8003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42124190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a:bodyPr>
          <a:lstStyle/>
          <a:p>
            <a:r>
              <a:rPr lang="en-ZA" dirty="0" smtClean="0"/>
              <a:t>Some premises about openness</a:t>
            </a:r>
            <a:endParaRPr lang="en-ZA" dirty="0"/>
          </a:p>
        </p:txBody>
      </p:sp>
      <p:sp>
        <p:nvSpPr>
          <p:cNvPr id="4" name="Content Placeholder 2"/>
          <p:cNvSpPr>
            <a:spLocks noGrp="1"/>
          </p:cNvSpPr>
          <p:nvPr>
            <p:ph idx="1"/>
          </p:nvPr>
        </p:nvSpPr>
        <p:spPr/>
        <p:txBody>
          <a:bodyPr>
            <a:normAutofit fontScale="85000" lnSpcReduction="10000"/>
          </a:bodyPr>
          <a:lstStyle/>
          <a:p>
            <a:r>
              <a:rPr lang="en-ZA" dirty="0" smtClean="0"/>
              <a:t>OERs overlap with Open access and </a:t>
            </a:r>
            <a:r>
              <a:rPr lang="en-ZA" dirty="0" err="1" smtClean="0"/>
              <a:t>Elearning</a:t>
            </a:r>
            <a:endParaRPr lang="en-ZA" dirty="0" smtClean="0"/>
          </a:p>
          <a:p>
            <a:pPr marL="0" indent="0">
              <a:buNone/>
            </a:pPr>
            <a:endParaRPr lang="en-ZA" dirty="0"/>
          </a:p>
          <a:p>
            <a:endParaRPr lang="en-ZA" dirty="0" smtClean="0"/>
          </a:p>
          <a:p>
            <a:endParaRPr lang="en-ZA" dirty="0"/>
          </a:p>
          <a:p>
            <a:endParaRPr lang="en-ZA" dirty="0" smtClean="0"/>
          </a:p>
          <a:p>
            <a:r>
              <a:rPr lang="en-ZA" dirty="0" smtClean="0"/>
              <a:t>OER part of a broader open movement</a:t>
            </a:r>
          </a:p>
          <a:p>
            <a:r>
              <a:rPr lang="en-ZA" dirty="0" smtClean="0"/>
              <a:t>Innovation usually starts with soft funding (external &amp; internal)</a:t>
            </a:r>
          </a:p>
          <a:p>
            <a:r>
              <a:rPr lang="en-ZA" dirty="0" smtClean="0"/>
              <a:t>Institutional </a:t>
            </a:r>
            <a:r>
              <a:rPr lang="en-ZA" b="1" dirty="0" smtClean="0"/>
              <a:t>context and culture </a:t>
            </a:r>
            <a:r>
              <a:rPr lang="en-ZA" dirty="0" smtClean="0"/>
              <a:t>critical to how OER and open agenda play out</a:t>
            </a:r>
          </a:p>
          <a:p>
            <a:endParaRPr lang="en-ZA" dirty="0"/>
          </a:p>
        </p:txBody>
      </p:sp>
      <p:grpSp>
        <p:nvGrpSpPr>
          <p:cNvPr id="5" name="Group 4"/>
          <p:cNvGrpSpPr/>
          <p:nvPr/>
        </p:nvGrpSpPr>
        <p:grpSpPr>
          <a:xfrm>
            <a:off x="2519772" y="2276872"/>
            <a:ext cx="5544616" cy="1440160"/>
            <a:chOff x="1475656" y="2492896"/>
            <a:chExt cx="5544616" cy="1440160"/>
          </a:xfrm>
        </p:grpSpPr>
        <p:sp>
          <p:nvSpPr>
            <p:cNvPr id="6" name="Oval 5"/>
            <p:cNvSpPr/>
            <p:nvPr/>
          </p:nvSpPr>
          <p:spPr>
            <a:xfrm>
              <a:off x="1475656" y="2492896"/>
              <a:ext cx="2232248" cy="1440160"/>
            </a:xfrm>
            <a:prstGeom prst="ellipse">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b="1" dirty="0"/>
            </a:p>
          </p:txBody>
        </p:sp>
        <p:sp>
          <p:nvSpPr>
            <p:cNvPr id="7" name="Oval 6"/>
            <p:cNvSpPr/>
            <p:nvPr/>
          </p:nvSpPr>
          <p:spPr>
            <a:xfrm>
              <a:off x="3068092" y="2492896"/>
              <a:ext cx="2232248" cy="1440160"/>
            </a:xfrm>
            <a:prstGeom prst="ellipse">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8" name="Oval 7"/>
            <p:cNvSpPr/>
            <p:nvPr/>
          </p:nvSpPr>
          <p:spPr>
            <a:xfrm>
              <a:off x="4788024" y="2492896"/>
              <a:ext cx="2232248" cy="1440160"/>
            </a:xfrm>
            <a:prstGeom prst="ellipse">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9" name="TextBox 8"/>
            <p:cNvSpPr txBox="1"/>
            <p:nvPr/>
          </p:nvSpPr>
          <p:spPr>
            <a:xfrm>
              <a:off x="1475656" y="2996952"/>
              <a:ext cx="1368152" cy="369332"/>
            </a:xfrm>
            <a:prstGeom prst="rect">
              <a:avLst/>
            </a:prstGeom>
            <a:noFill/>
          </p:spPr>
          <p:txBody>
            <a:bodyPr wrap="square" rtlCol="0">
              <a:spAutoFit/>
            </a:bodyPr>
            <a:lstStyle/>
            <a:p>
              <a:pPr algn="ctr"/>
              <a:r>
                <a:rPr lang="en-ZA" b="1" dirty="0" smtClean="0">
                  <a:solidFill>
                    <a:schemeClr val="accent5"/>
                  </a:solidFill>
                  <a:latin typeface="Arial Narrow" pitchFamily="34" charset="0"/>
                </a:rPr>
                <a:t>Open access</a:t>
              </a:r>
              <a:endParaRPr lang="en-ZA" b="1" dirty="0">
                <a:solidFill>
                  <a:schemeClr val="accent5"/>
                </a:solidFill>
                <a:latin typeface="Arial Narrow" pitchFamily="34" charset="0"/>
              </a:endParaRPr>
            </a:p>
          </p:txBody>
        </p:sp>
        <p:sp>
          <p:nvSpPr>
            <p:cNvPr id="10" name="TextBox 9"/>
            <p:cNvSpPr txBox="1"/>
            <p:nvPr/>
          </p:nvSpPr>
          <p:spPr>
            <a:xfrm>
              <a:off x="5508104" y="2996952"/>
              <a:ext cx="1368152" cy="369332"/>
            </a:xfrm>
            <a:prstGeom prst="rect">
              <a:avLst/>
            </a:prstGeom>
            <a:noFill/>
          </p:spPr>
          <p:txBody>
            <a:bodyPr wrap="square" rtlCol="0">
              <a:spAutoFit/>
            </a:bodyPr>
            <a:lstStyle/>
            <a:p>
              <a:pPr algn="r"/>
              <a:r>
                <a:rPr lang="en-ZA" b="1" dirty="0" err="1" smtClean="0">
                  <a:solidFill>
                    <a:schemeClr val="accent5"/>
                  </a:solidFill>
                  <a:latin typeface="Arial Narrow" pitchFamily="34" charset="0"/>
                </a:rPr>
                <a:t>Elearning</a:t>
              </a:r>
              <a:endParaRPr lang="en-ZA" b="1" dirty="0">
                <a:solidFill>
                  <a:schemeClr val="accent5"/>
                </a:solidFill>
                <a:latin typeface="Arial Narrow" pitchFamily="34" charset="0"/>
              </a:endParaRPr>
            </a:p>
          </p:txBody>
        </p:sp>
        <p:sp>
          <p:nvSpPr>
            <p:cNvPr id="11" name="TextBox 10"/>
            <p:cNvSpPr txBox="1"/>
            <p:nvPr/>
          </p:nvSpPr>
          <p:spPr>
            <a:xfrm>
              <a:off x="3491880" y="3028310"/>
              <a:ext cx="1368152" cy="369332"/>
            </a:xfrm>
            <a:prstGeom prst="rect">
              <a:avLst/>
            </a:prstGeom>
            <a:noFill/>
          </p:spPr>
          <p:txBody>
            <a:bodyPr wrap="square" rtlCol="0">
              <a:spAutoFit/>
            </a:bodyPr>
            <a:lstStyle/>
            <a:p>
              <a:pPr algn="ctr"/>
              <a:r>
                <a:rPr lang="en-ZA" b="1" dirty="0" smtClean="0">
                  <a:solidFill>
                    <a:schemeClr val="accent5"/>
                  </a:solidFill>
                  <a:latin typeface="Arial Narrow" pitchFamily="34" charset="0"/>
                </a:rPr>
                <a:t>OER</a:t>
              </a:r>
              <a:endParaRPr lang="en-ZA" b="1" dirty="0">
                <a:solidFill>
                  <a:schemeClr val="accent5"/>
                </a:solidFill>
                <a:latin typeface="Arial Narrow" pitchFamily="34" charset="0"/>
              </a:endParaRPr>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a:xfrm>
            <a:off x="4220344" y="4462512"/>
            <a:ext cx="1872208" cy="792088"/>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dirty="0" smtClean="0">
                <a:latin typeface="Arial Narrow" pitchFamily="34" charset="0"/>
              </a:rPr>
              <a:t>Policy definition:</a:t>
            </a:r>
          </a:p>
          <a:p>
            <a:pPr algn="ctr"/>
            <a:r>
              <a:rPr lang="en-ZA" b="1" dirty="0" smtClean="0">
                <a:latin typeface="Arial Narrow" pitchFamily="34" charset="0"/>
              </a:rPr>
              <a:t>Tight</a:t>
            </a:r>
            <a:endParaRPr lang="en-ZA" b="1" dirty="0">
              <a:latin typeface="Arial Narrow" pitchFamily="34" charset="0"/>
            </a:endParaRPr>
          </a:p>
        </p:txBody>
      </p:sp>
      <p:sp>
        <p:nvSpPr>
          <p:cNvPr id="28" name="Rounded Rectangle 27"/>
          <p:cNvSpPr/>
          <p:nvPr/>
        </p:nvSpPr>
        <p:spPr>
          <a:xfrm>
            <a:off x="4067944" y="1606600"/>
            <a:ext cx="1872208" cy="792088"/>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dirty="0" smtClean="0">
                <a:latin typeface="Arial Narrow" pitchFamily="34" charset="0"/>
              </a:rPr>
              <a:t>Policy definition:</a:t>
            </a:r>
          </a:p>
          <a:p>
            <a:pPr algn="ctr"/>
            <a:r>
              <a:rPr lang="en-ZA" b="1" dirty="0" smtClean="0">
                <a:latin typeface="Arial Narrow" pitchFamily="34" charset="0"/>
              </a:rPr>
              <a:t>Loose</a:t>
            </a:r>
            <a:endParaRPr lang="en-ZA" b="1" dirty="0">
              <a:latin typeface="Arial Narrow" pitchFamily="34" charset="0"/>
            </a:endParaRPr>
          </a:p>
        </p:txBody>
      </p:sp>
      <p:sp>
        <p:nvSpPr>
          <p:cNvPr id="23" name="Rounded Rectangle 22"/>
          <p:cNvSpPr/>
          <p:nvPr/>
        </p:nvSpPr>
        <p:spPr>
          <a:xfrm>
            <a:off x="1259632" y="2924944"/>
            <a:ext cx="1872208" cy="1033512"/>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dirty="0" smtClean="0">
                <a:latin typeface="Arial Narrow" pitchFamily="34" charset="0"/>
              </a:rPr>
              <a:t>Control of implementation:</a:t>
            </a:r>
          </a:p>
          <a:p>
            <a:pPr algn="ctr"/>
            <a:r>
              <a:rPr lang="en-ZA" b="1" dirty="0" smtClean="0">
                <a:latin typeface="Arial Narrow" pitchFamily="34" charset="0"/>
              </a:rPr>
              <a:t>Loose</a:t>
            </a:r>
            <a:endParaRPr lang="en-ZA" b="1" dirty="0">
              <a:latin typeface="Arial Narrow" pitchFamily="34" charset="0"/>
            </a:endParaRPr>
          </a:p>
        </p:txBody>
      </p:sp>
      <p:sp>
        <p:nvSpPr>
          <p:cNvPr id="24" name="Rounded Rectangle 23"/>
          <p:cNvSpPr/>
          <p:nvPr/>
        </p:nvSpPr>
        <p:spPr>
          <a:xfrm>
            <a:off x="6882060" y="2937644"/>
            <a:ext cx="1872208" cy="1033512"/>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dirty="0" smtClean="0">
                <a:latin typeface="Arial Narrow" pitchFamily="34" charset="0"/>
              </a:rPr>
              <a:t>Control of implementation:</a:t>
            </a:r>
          </a:p>
          <a:p>
            <a:pPr algn="ctr"/>
            <a:r>
              <a:rPr lang="en-ZA" b="1" dirty="0" smtClean="0">
                <a:latin typeface="Arial Narrow" pitchFamily="34" charset="0"/>
              </a:rPr>
              <a:t>Tight</a:t>
            </a:r>
            <a:endParaRPr lang="en-ZA" b="1" dirty="0">
              <a:latin typeface="Arial Narrow" pitchFamily="34" charset="0"/>
            </a:endParaRPr>
          </a:p>
        </p:txBody>
      </p:sp>
      <p:sp>
        <p:nvSpPr>
          <p:cNvPr id="2" name="Title 1"/>
          <p:cNvSpPr>
            <a:spLocks noGrp="1"/>
          </p:cNvSpPr>
          <p:nvPr>
            <p:ph type="title"/>
          </p:nvPr>
        </p:nvSpPr>
        <p:spPr/>
        <p:txBody>
          <a:bodyPr>
            <a:normAutofit fontScale="90000"/>
          </a:bodyPr>
          <a:lstStyle/>
          <a:p>
            <a:r>
              <a:rPr lang="en-ZA" dirty="0" smtClean="0"/>
              <a:t>Openness in context:</a:t>
            </a:r>
            <a:br>
              <a:rPr lang="en-ZA" dirty="0" smtClean="0"/>
            </a:br>
            <a:r>
              <a:rPr lang="en-ZA" dirty="0" smtClean="0"/>
              <a:t>Institutional cultural types</a:t>
            </a:r>
            <a:endParaRPr lang="en-ZA" dirty="0"/>
          </a:p>
        </p:txBody>
      </p:sp>
      <p:sp>
        <p:nvSpPr>
          <p:cNvPr id="14" name="Rectangle 13"/>
          <p:cNvSpPr/>
          <p:nvPr/>
        </p:nvSpPr>
        <p:spPr>
          <a:xfrm>
            <a:off x="3131840" y="2420888"/>
            <a:ext cx="1872208" cy="1008112"/>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2400" dirty="0" smtClean="0">
                <a:solidFill>
                  <a:schemeClr val="tx1"/>
                </a:solidFill>
              </a:rPr>
              <a:t>Collegium</a:t>
            </a:r>
            <a:endParaRPr lang="en-ZA" sz="2400" dirty="0">
              <a:solidFill>
                <a:schemeClr val="tx1"/>
              </a:solidFill>
            </a:endParaRPr>
          </a:p>
        </p:txBody>
      </p:sp>
      <p:sp>
        <p:nvSpPr>
          <p:cNvPr id="15" name="Rectangle 14"/>
          <p:cNvSpPr/>
          <p:nvPr/>
        </p:nvSpPr>
        <p:spPr>
          <a:xfrm>
            <a:off x="3131840" y="3454400"/>
            <a:ext cx="1872208" cy="1008112"/>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2400" dirty="0" smtClean="0">
                <a:solidFill>
                  <a:schemeClr val="tx1"/>
                </a:solidFill>
              </a:rPr>
              <a:t>Enterprise</a:t>
            </a:r>
            <a:endParaRPr lang="en-ZA" sz="2400" dirty="0">
              <a:solidFill>
                <a:schemeClr val="tx1"/>
              </a:solidFill>
            </a:endParaRPr>
          </a:p>
        </p:txBody>
      </p:sp>
      <p:sp>
        <p:nvSpPr>
          <p:cNvPr id="16" name="Rectangle 15"/>
          <p:cNvSpPr/>
          <p:nvPr/>
        </p:nvSpPr>
        <p:spPr>
          <a:xfrm>
            <a:off x="5004048" y="3454400"/>
            <a:ext cx="1872208" cy="1008112"/>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2400" dirty="0" smtClean="0">
                <a:solidFill>
                  <a:schemeClr val="tx1"/>
                </a:solidFill>
              </a:rPr>
              <a:t>Corporation</a:t>
            </a:r>
            <a:endParaRPr lang="en-ZA" sz="2400" dirty="0">
              <a:solidFill>
                <a:schemeClr val="tx1"/>
              </a:solidFill>
            </a:endParaRPr>
          </a:p>
        </p:txBody>
      </p:sp>
      <p:sp>
        <p:nvSpPr>
          <p:cNvPr id="17" name="Rectangle 16"/>
          <p:cNvSpPr/>
          <p:nvPr/>
        </p:nvSpPr>
        <p:spPr>
          <a:xfrm>
            <a:off x="5004048" y="2420888"/>
            <a:ext cx="1872208" cy="1008112"/>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2400" dirty="0" smtClean="0">
                <a:solidFill>
                  <a:schemeClr val="tx1"/>
                </a:solidFill>
              </a:rPr>
              <a:t>Bureaucracy</a:t>
            </a:r>
            <a:endParaRPr lang="en-ZA" sz="2400" dirty="0">
              <a:solidFill>
                <a:schemeClr val="tx1"/>
              </a:solidFill>
            </a:endParaRPr>
          </a:p>
        </p:txBody>
      </p:sp>
      <p:cxnSp>
        <p:nvCxnSpPr>
          <p:cNvPr id="19" name="Straight Arrow Connector 18"/>
          <p:cNvCxnSpPr/>
          <p:nvPr/>
        </p:nvCxnSpPr>
        <p:spPr>
          <a:xfrm>
            <a:off x="5004048" y="2204864"/>
            <a:ext cx="0" cy="2448272"/>
          </a:xfrm>
          <a:prstGeom prst="straightConnector1">
            <a:avLst/>
          </a:prstGeom>
          <a:ln w="571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flipV="1">
            <a:off x="2915816" y="3429000"/>
            <a:ext cx="4176464" cy="25400"/>
          </a:xfrm>
          <a:prstGeom prst="straightConnector1">
            <a:avLst/>
          </a:prstGeom>
          <a:ln w="571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0" y="6462628"/>
            <a:ext cx="9144000" cy="292388"/>
          </a:xfrm>
          <a:prstGeom prst="rect">
            <a:avLst/>
          </a:prstGeom>
          <a:noFill/>
        </p:spPr>
        <p:txBody>
          <a:bodyPr wrap="square" rtlCol="0">
            <a:spAutoFit/>
          </a:bodyPr>
          <a:lstStyle/>
          <a:p>
            <a:pPr algn="ctr"/>
            <a:r>
              <a:rPr lang="en-ZA" sz="1300" dirty="0" err="1"/>
              <a:t>McNay</a:t>
            </a:r>
            <a:r>
              <a:rPr lang="en-ZA" sz="1300" dirty="0"/>
              <a:t>, I. (1995). From collegial academy to corporate enterprise: The changing cultures of universities.</a:t>
            </a:r>
          </a:p>
        </p:txBody>
      </p:sp>
    </p:spTree>
    <p:extLst>
      <p:ext uri="{BB962C8B-B14F-4D97-AF65-F5344CB8AC3E}">
        <p14:creationId xmlns:p14="http://schemas.microsoft.com/office/powerpoint/2010/main" val="29564255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a:xfrm>
            <a:off x="4220344" y="4462512"/>
            <a:ext cx="1872208" cy="792088"/>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dirty="0" smtClean="0">
                <a:latin typeface="Arial Narrow" pitchFamily="34" charset="0"/>
              </a:rPr>
              <a:t>Policy definition:</a:t>
            </a:r>
          </a:p>
          <a:p>
            <a:pPr algn="ctr"/>
            <a:r>
              <a:rPr lang="en-ZA" b="1" dirty="0" smtClean="0">
                <a:latin typeface="Arial Narrow" pitchFamily="34" charset="0"/>
              </a:rPr>
              <a:t>Tight</a:t>
            </a:r>
            <a:endParaRPr lang="en-ZA" b="1" dirty="0">
              <a:latin typeface="Arial Narrow" pitchFamily="34" charset="0"/>
            </a:endParaRPr>
          </a:p>
        </p:txBody>
      </p:sp>
      <p:sp>
        <p:nvSpPr>
          <p:cNvPr id="28" name="Rounded Rectangle 27"/>
          <p:cNvSpPr/>
          <p:nvPr/>
        </p:nvSpPr>
        <p:spPr>
          <a:xfrm>
            <a:off x="4067944" y="1606600"/>
            <a:ext cx="1872208" cy="792088"/>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dirty="0" smtClean="0">
                <a:latin typeface="Arial Narrow" pitchFamily="34" charset="0"/>
              </a:rPr>
              <a:t>Policy definition:</a:t>
            </a:r>
          </a:p>
          <a:p>
            <a:pPr algn="ctr"/>
            <a:r>
              <a:rPr lang="en-ZA" b="1" dirty="0" smtClean="0">
                <a:latin typeface="Arial Narrow" pitchFamily="34" charset="0"/>
              </a:rPr>
              <a:t>Loose</a:t>
            </a:r>
            <a:endParaRPr lang="en-ZA" b="1" dirty="0">
              <a:latin typeface="Arial Narrow" pitchFamily="34" charset="0"/>
            </a:endParaRPr>
          </a:p>
        </p:txBody>
      </p:sp>
      <p:sp>
        <p:nvSpPr>
          <p:cNvPr id="23" name="Rounded Rectangle 22"/>
          <p:cNvSpPr/>
          <p:nvPr/>
        </p:nvSpPr>
        <p:spPr>
          <a:xfrm>
            <a:off x="1259632" y="2924944"/>
            <a:ext cx="1872208" cy="1033512"/>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dirty="0" smtClean="0">
                <a:latin typeface="Arial Narrow" pitchFamily="34" charset="0"/>
              </a:rPr>
              <a:t>Control of implementation:</a:t>
            </a:r>
          </a:p>
          <a:p>
            <a:pPr algn="ctr"/>
            <a:r>
              <a:rPr lang="en-ZA" b="1" dirty="0" smtClean="0">
                <a:latin typeface="Arial Narrow" pitchFamily="34" charset="0"/>
              </a:rPr>
              <a:t>Loose</a:t>
            </a:r>
            <a:endParaRPr lang="en-ZA" b="1" dirty="0">
              <a:latin typeface="Arial Narrow" pitchFamily="34" charset="0"/>
            </a:endParaRPr>
          </a:p>
        </p:txBody>
      </p:sp>
      <p:sp>
        <p:nvSpPr>
          <p:cNvPr id="24" name="Rounded Rectangle 23"/>
          <p:cNvSpPr/>
          <p:nvPr/>
        </p:nvSpPr>
        <p:spPr>
          <a:xfrm>
            <a:off x="6882060" y="2937644"/>
            <a:ext cx="1872208" cy="1033512"/>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dirty="0" smtClean="0">
                <a:latin typeface="Arial Narrow" pitchFamily="34" charset="0"/>
              </a:rPr>
              <a:t>Control of implementation:</a:t>
            </a:r>
          </a:p>
          <a:p>
            <a:pPr algn="ctr"/>
            <a:r>
              <a:rPr lang="en-ZA" b="1" dirty="0" smtClean="0">
                <a:latin typeface="Arial Narrow" pitchFamily="34" charset="0"/>
              </a:rPr>
              <a:t>Tight</a:t>
            </a:r>
            <a:endParaRPr lang="en-ZA" b="1" dirty="0">
              <a:latin typeface="Arial Narrow" pitchFamily="34" charset="0"/>
            </a:endParaRPr>
          </a:p>
        </p:txBody>
      </p:sp>
      <p:sp>
        <p:nvSpPr>
          <p:cNvPr id="2" name="Title 1"/>
          <p:cNvSpPr>
            <a:spLocks noGrp="1"/>
          </p:cNvSpPr>
          <p:nvPr>
            <p:ph type="title"/>
          </p:nvPr>
        </p:nvSpPr>
        <p:spPr/>
        <p:txBody>
          <a:bodyPr/>
          <a:lstStyle/>
          <a:p>
            <a:r>
              <a:rPr lang="en-ZA" dirty="0" smtClean="0"/>
              <a:t>Institutional cultural types</a:t>
            </a:r>
            <a:endParaRPr lang="en-ZA" dirty="0"/>
          </a:p>
        </p:txBody>
      </p:sp>
      <p:sp>
        <p:nvSpPr>
          <p:cNvPr id="14" name="Rectangle 13"/>
          <p:cNvSpPr/>
          <p:nvPr/>
        </p:nvSpPr>
        <p:spPr>
          <a:xfrm>
            <a:off x="3131840" y="2420888"/>
            <a:ext cx="1872208" cy="1008112"/>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2400" dirty="0" smtClean="0">
                <a:solidFill>
                  <a:schemeClr val="tx1"/>
                </a:solidFill>
              </a:rPr>
              <a:t>Collegium</a:t>
            </a:r>
            <a:endParaRPr lang="en-ZA" sz="2400" dirty="0">
              <a:solidFill>
                <a:schemeClr val="tx1"/>
              </a:solidFill>
            </a:endParaRPr>
          </a:p>
        </p:txBody>
      </p:sp>
      <p:sp>
        <p:nvSpPr>
          <p:cNvPr id="15" name="Rectangle 14"/>
          <p:cNvSpPr/>
          <p:nvPr/>
        </p:nvSpPr>
        <p:spPr>
          <a:xfrm>
            <a:off x="3131840" y="3454400"/>
            <a:ext cx="1872208" cy="1008112"/>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2400" dirty="0" smtClean="0">
                <a:solidFill>
                  <a:schemeClr val="tx1"/>
                </a:solidFill>
              </a:rPr>
              <a:t>Enterprise</a:t>
            </a:r>
            <a:endParaRPr lang="en-ZA" sz="2400" dirty="0">
              <a:solidFill>
                <a:schemeClr val="tx1"/>
              </a:solidFill>
            </a:endParaRPr>
          </a:p>
        </p:txBody>
      </p:sp>
      <p:sp>
        <p:nvSpPr>
          <p:cNvPr id="16" name="Rectangle 15"/>
          <p:cNvSpPr/>
          <p:nvPr/>
        </p:nvSpPr>
        <p:spPr>
          <a:xfrm>
            <a:off x="5004048" y="3454400"/>
            <a:ext cx="1872208" cy="1008112"/>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2400" dirty="0" smtClean="0">
                <a:solidFill>
                  <a:schemeClr val="tx1"/>
                </a:solidFill>
              </a:rPr>
              <a:t>Corporation</a:t>
            </a:r>
            <a:endParaRPr lang="en-ZA" sz="2400" dirty="0">
              <a:solidFill>
                <a:schemeClr val="tx1"/>
              </a:solidFill>
            </a:endParaRPr>
          </a:p>
        </p:txBody>
      </p:sp>
      <p:sp>
        <p:nvSpPr>
          <p:cNvPr id="17" name="Rectangle 16"/>
          <p:cNvSpPr/>
          <p:nvPr/>
        </p:nvSpPr>
        <p:spPr>
          <a:xfrm>
            <a:off x="5004048" y="2420888"/>
            <a:ext cx="1872208" cy="1008112"/>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2400" dirty="0" smtClean="0">
                <a:solidFill>
                  <a:schemeClr val="tx1"/>
                </a:solidFill>
              </a:rPr>
              <a:t>Bureaucracy</a:t>
            </a:r>
            <a:endParaRPr lang="en-ZA" sz="2400" dirty="0">
              <a:solidFill>
                <a:schemeClr val="tx1"/>
              </a:solidFill>
            </a:endParaRPr>
          </a:p>
        </p:txBody>
      </p:sp>
      <p:cxnSp>
        <p:nvCxnSpPr>
          <p:cNvPr id="19" name="Straight Arrow Connector 18"/>
          <p:cNvCxnSpPr/>
          <p:nvPr/>
        </p:nvCxnSpPr>
        <p:spPr>
          <a:xfrm>
            <a:off x="5004048" y="2204864"/>
            <a:ext cx="0" cy="2448272"/>
          </a:xfrm>
          <a:prstGeom prst="straightConnector1">
            <a:avLst/>
          </a:prstGeom>
          <a:ln w="571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flipV="1">
            <a:off x="2915816" y="3429000"/>
            <a:ext cx="4176464" cy="25400"/>
          </a:xfrm>
          <a:prstGeom prst="straightConnector1">
            <a:avLst/>
          </a:prstGeom>
          <a:ln w="571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pic>
        <p:nvPicPr>
          <p:cNvPr id="13" name="Content Placeholder 3" descr="UCT pic - Ian Barbour.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a:xfrm>
            <a:off x="3320616" y="2398688"/>
            <a:ext cx="1494656" cy="1120795"/>
          </a:xfrm>
          <a:prstGeom prst="rect">
            <a:avLst/>
          </a:prstGeom>
        </p:spPr>
      </p:pic>
    </p:spTree>
    <p:extLst>
      <p:ext uri="{BB962C8B-B14F-4D97-AF65-F5344CB8AC3E}">
        <p14:creationId xmlns:p14="http://schemas.microsoft.com/office/powerpoint/2010/main" val="3065288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ounded Rectangle 24"/>
          <p:cNvSpPr/>
          <p:nvPr/>
        </p:nvSpPr>
        <p:spPr>
          <a:xfrm>
            <a:off x="6787238" y="1459504"/>
            <a:ext cx="1872208" cy="936104"/>
          </a:xfrm>
          <a:prstGeom prst="roundRect">
            <a:avLst/>
          </a:prstGeom>
          <a:solidFill>
            <a:schemeClr val="accent5"/>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
        <p:nvSpPr>
          <p:cNvPr id="6" name="Rounded Rectangle 5"/>
          <p:cNvSpPr/>
          <p:nvPr/>
        </p:nvSpPr>
        <p:spPr>
          <a:xfrm>
            <a:off x="755576" y="2564904"/>
            <a:ext cx="1872208" cy="504056"/>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2400" b="1" dirty="0" smtClean="0">
                <a:solidFill>
                  <a:schemeClr val="accent5"/>
                </a:solidFill>
              </a:rPr>
              <a:t>2007</a:t>
            </a:r>
            <a:endParaRPr lang="en-ZA" sz="2400" b="1" dirty="0">
              <a:solidFill>
                <a:schemeClr val="accent5"/>
              </a:solidFill>
            </a:endParaRPr>
          </a:p>
        </p:txBody>
      </p:sp>
      <p:sp>
        <p:nvSpPr>
          <p:cNvPr id="7" name="Title 6"/>
          <p:cNvSpPr>
            <a:spLocks noGrp="1"/>
          </p:cNvSpPr>
          <p:nvPr>
            <p:ph type="title"/>
          </p:nvPr>
        </p:nvSpPr>
        <p:spPr>
          <a:prstGeom prst="round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ZA" dirty="0" smtClean="0">
                <a:solidFill>
                  <a:schemeClr val="accent5"/>
                </a:solidFill>
              </a:rPr>
              <a:t>Open agenda at UCT: projects</a:t>
            </a:r>
            <a:endParaRPr lang="en-ZA" dirty="0">
              <a:solidFill>
                <a:schemeClr val="accent5"/>
              </a:solidFill>
            </a:endParaRPr>
          </a:p>
        </p:txBody>
      </p:sp>
      <p:sp>
        <p:nvSpPr>
          <p:cNvPr id="9" name="Rounded Rectangle 8"/>
          <p:cNvSpPr/>
          <p:nvPr/>
        </p:nvSpPr>
        <p:spPr>
          <a:xfrm>
            <a:off x="755576" y="3104204"/>
            <a:ext cx="1872208" cy="504056"/>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2400" b="1" dirty="0" smtClean="0">
                <a:solidFill>
                  <a:schemeClr val="accent5"/>
                </a:solidFill>
              </a:rPr>
              <a:t>2008</a:t>
            </a:r>
            <a:endParaRPr lang="en-ZA" sz="2400" b="1" dirty="0">
              <a:solidFill>
                <a:schemeClr val="accent5"/>
              </a:solidFill>
            </a:endParaRPr>
          </a:p>
        </p:txBody>
      </p:sp>
      <p:sp>
        <p:nvSpPr>
          <p:cNvPr id="10" name="Rounded Rectangle 9"/>
          <p:cNvSpPr/>
          <p:nvPr/>
        </p:nvSpPr>
        <p:spPr>
          <a:xfrm>
            <a:off x="755576" y="4130768"/>
            <a:ext cx="1872208" cy="504056"/>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2400" b="1" dirty="0" smtClean="0">
                <a:solidFill>
                  <a:schemeClr val="accent5"/>
                </a:solidFill>
              </a:rPr>
              <a:t>2010</a:t>
            </a:r>
            <a:endParaRPr lang="en-ZA" sz="2400" b="1" dirty="0">
              <a:solidFill>
                <a:schemeClr val="accent5"/>
              </a:solidFill>
            </a:endParaRPr>
          </a:p>
        </p:txBody>
      </p:sp>
      <p:sp>
        <p:nvSpPr>
          <p:cNvPr id="11" name="Rounded Rectangle 10"/>
          <p:cNvSpPr/>
          <p:nvPr/>
        </p:nvSpPr>
        <p:spPr>
          <a:xfrm>
            <a:off x="755576" y="5158844"/>
            <a:ext cx="1872208" cy="504056"/>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2400" b="1" dirty="0" smtClean="0">
                <a:solidFill>
                  <a:srgbClr val="002060"/>
                </a:solidFill>
              </a:rPr>
              <a:t>2012</a:t>
            </a:r>
            <a:endParaRPr lang="en-ZA" sz="2400" b="1" dirty="0">
              <a:solidFill>
                <a:srgbClr val="002060"/>
              </a:solidFill>
            </a:endParaRPr>
          </a:p>
        </p:txBody>
      </p:sp>
      <p:sp>
        <p:nvSpPr>
          <p:cNvPr id="12" name="Rounded Rectangle 11"/>
          <p:cNvSpPr/>
          <p:nvPr/>
        </p:nvSpPr>
        <p:spPr>
          <a:xfrm>
            <a:off x="769288" y="5670860"/>
            <a:ext cx="1872208" cy="504056"/>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2400" b="1" dirty="0" smtClean="0">
                <a:solidFill>
                  <a:srgbClr val="002060"/>
                </a:solidFill>
              </a:rPr>
              <a:t>2013</a:t>
            </a:r>
            <a:endParaRPr lang="en-ZA" sz="2400" b="1" dirty="0">
              <a:solidFill>
                <a:srgbClr val="002060"/>
              </a:solidFill>
            </a:endParaRPr>
          </a:p>
        </p:txBody>
      </p:sp>
      <p:sp>
        <p:nvSpPr>
          <p:cNvPr id="13" name="Rounded Rectangle 12"/>
          <p:cNvSpPr/>
          <p:nvPr/>
        </p:nvSpPr>
        <p:spPr>
          <a:xfrm>
            <a:off x="755576" y="3608260"/>
            <a:ext cx="1872208" cy="504056"/>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2400" b="1" dirty="0" smtClean="0">
                <a:solidFill>
                  <a:schemeClr val="accent5"/>
                </a:solidFill>
              </a:rPr>
              <a:t>2009</a:t>
            </a:r>
            <a:endParaRPr lang="en-ZA" sz="2400" b="1" dirty="0">
              <a:solidFill>
                <a:schemeClr val="accent5"/>
              </a:solidFill>
            </a:endParaRPr>
          </a:p>
        </p:txBody>
      </p:sp>
      <p:sp>
        <p:nvSpPr>
          <p:cNvPr id="14" name="Rounded Rectangle 13"/>
          <p:cNvSpPr/>
          <p:nvPr/>
        </p:nvSpPr>
        <p:spPr>
          <a:xfrm>
            <a:off x="755576" y="4654788"/>
            <a:ext cx="1872208" cy="504056"/>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2400" b="1" dirty="0" smtClean="0">
                <a:solidFill>
                  <a:schemeClr val="accent5"/>
                </a:solidFill>
              </a:rPr>
              <a:t>2011</a:t>
            </a:r>
            <a:endParaRPr lang="en-ZA" sz="2400" b="1" dirty="0">
              <a:solidFill>
                <a:schemeClr val="accent5"/>
              </a:solidFill>
            </a:endParaRPr>
          </a:p>
        </p:txBody>
      </p:sp>
      <p:grpSp>
        <p:nvGrpSpPr>
          <p:cNvPr id="23" name="Group 22"/>
          <p:cNvGrpSpPr/>
          <p:nvPr/>
        </p:nvGrpSpPr>
        <p:grpSpPr>
          <a:xfrm>
            <a:off x="2780184" y="1471101"/>
            <a:ext cx="1872208" cy="936104"/>
            <a:chOff x="2780184" y="1484784"/>
            <a:chExt cx="1872208" cy="936104"/>
          </a:xfrm>
          <a:solidFill>
            <a:schemeClr val="accent5"/>
          </a:solidFill>
        </p:grpSpPr>
        <p:sp>
          <p:nvSpPr>
            <p:cNvPr id="8" name="Rounded Rectangle 7"/>
            <p:cNvSpPr/>
            <p:nvPr/>
          </p:nvSpPr>
          <p:spPr>
            <a:xfrm>
              <a:off x="2780184" y="1484784"/>
              <a:ext cx="1872208" cy="936104"/>
            </a:xfrm>
            <a:prstGeom prst="roundRect">
              <a:avLst/>
            </a:prstGeom>
            <a:grp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
          <p:nvSpPr>
            <p:cNvPr id="15" name="TextBox 14"/>
            <p:cNvSpPr txBox="1"/>
            <p:nvPr/>
          </p:nvSpPr>
          <p:spPr>
            <a:xfrm>
              <a:off x="3275856" y="1519065"/>
              <a:ext cx="1080120" cy="400110"/>
            </a:xfrm>
            <a:prstGeom prst="rect">
              <a:avLst/>
            </a:prstGeom>
            <a:grpFill/>
          </p:spPr>
          <p:txBody>
            <a:bodyPr wrap="square" rtlCol="0">
              <a:spAutoFit/>
            </a:bodyPr>
            <a:lstStyle/>
            <a:p>
              <a:r>
                <a:rPr lang="en-ZA" sz="2000" b="1" dirty="0">
                  <a:solidFill>
                    <a:schemeClr val="bg1"/>
                  </a:solidFill>
                  <a:latin typeface="Arial Narrow" pitchFamily="34" charset="0"/>
                </a:rPr>
                <a:t>Scholar</a:t>
              </a:r>
            </a:p>
          </p:txBody>
        </p:sp>
        <p:sp>
          <p:nvSpPr>
            <p:cNvPr id="16" name="TextBox 15"/>
            <p:cNvSpPr txBox="1"/>
            <p:nvPr/>
          </p:nvSpPr>
          <p:spPr>
            <a:xfrm>
              <a:off x="3339120" y="2020778"/>
              <a:ext cx="1080120" cy="400110"/>
            </a:xfrm>
            <a:prstGeom prst="rect">
              <a:avLst/>
            </a:prstGeom>
            <a:grpFill/>
          </p:spPr>
          <p:txBody>
            <a:bodyPr wrap="square" rtlCol="0">
              <a:spAutoFit/>
            </a:bodyPr>
            <a:lstStyle/>
            <a:p>
              <a:r>
                <a:rPr lang="en-ZA" sz="2000" b="1" dirty="0">
                  <a:solidFill>
                    <a:schemeClr val="bg1"/>
                  </a:solidFill>
                  <a:latin typeface="Arial Narrow" pitchFamily="34" charset="0"/>
                </a:rPr>
                <a:t>Scholar</a:t>
              </a:r>
            </a:p>
          </p:txBody>
        </p:sp>
        <p:cxnSp>
          <p:nvCxnSpPr>
            <p:cNvPr id="18" name="Straight Arrow Connector 17"/>
            <p:cNvCxnSpPr/>
            <p:nvPr/>
          </p:nvCxnSpPr>
          <p:spPr>
            <a:xfrm flipH="1">
              <a:off x="3473878" y="1919175"/>
              <a:ext cx="594066" cy="101603"/>
            </a:xfrm>
            <a:prstGeom prst="straightConnector1">
              <a:avLst/>
            </a:prstGeom>
            <a:grpFill/>
            <a:ln w="28575">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grpSp>
      <p:grpSp>
        <p:nvGrpSpPr>
          <p:cNvPr id="35" name="Group 34"/>
          <p:cNvGrpSpPr/>
          <p:nvPr/>
        </p:nvGrpSpPr>
        <p:grpSpPr>
          <a:xfrm>
            <a:off x="6951933" y="1536206"/>
            <a:ext cx="1436492" cy="801303"/>
            <a:chOff x="6951933" y="1536205"/>
            <a:chExt cx="1436492" cy="799140"/>
          </a:xfrm>
          <a:solidFill>
            <a:schemeClr val="accent5"/>
          </a:solidFill>
        </p:grpSpPr>
        <p:sp>
          <p:nvSpPr>
            <p:cNvPr id="26" name="TextBox 25"/>
            <p:cNvSpPr txBox="1"/>
            <p:nvPr/>
          </p:nvSpPr>
          <p:spPr>
            <a:xfrm>
              <a:off x="7155904" y="1536205"/>
              <a:ext cx="1080120" cy="400110"/>
            </a:xfrm>
            <a:prstGeom prst="rect">
              <a:avLst/>
            </a:prstGeom>
            <a:grpFill/>
          </p:spPr>
          <p:txBody>
            <a:bodyPr wrap="square" rtlCol="0">
              <a:spAutoFit/>
            </a:bodyPr>
            <a:lstStyle/>
            <a:p>
              <a:r>
                <a:rPr lang="en-ZA" sz="2000" b="1" dirty="0">
                  <a:solidFill>
                    <a:schemeClr val="bg1"/>
                  </a:solidFill>
                  <a:latin typeface="Arial Narrow" pitchFamily="34" charset="0"/>
                </a:rPr>
                <a:t>Scholar</a:t>
              </a:r>
            </a:p>
          </p:txBody>
        </p:sp>
        <p:sp>
          <p:nvSpPr>
            <p:cNvPr id="27" name="TextBox 26"/>
            <p:cNvSpPr txBox="1"/>
            <p:nvPr/>
          </p:nvSpPr>
          <p:spPr>
            <a:xfrm>
              <a:off x="6951933" y="1936315"/>
              <a:ext cx="1436492" cy="399030"/>
            </a:xfrm>
            <a:prstGeom prst="rect">
              <a:avLst/>
            </a:prstGeom>
            <a:grpFill/>
          </p:spPr>
          <p:txBody>
            <a:bodyPr wrap="square" rtlCol="0">
              <a:spAutoFit/>
            </a:bodyPr>
            <a:lstStyle/>
            <a:p>
              <a:pPr algn="ctr"/>
              <a:r>
                <a:rPr lang="en-ZA" sz="2000" b="1" dirty="0" smtClean="0">
                  <a:solidFill>
                    <a:schemeClr val="bg1"/>
                  </a:solidFill>
                  <a:latin typeface="Arial Narrow" pitchFamily="34" charset="0"/>
                </a:rPr>
                <a:t>Community</a:t>
              </a:r>
              <a:endParaRPr lang="en-ZA" sz="2000" b="1" dirty="0">
                <a:solidFill>
                  <a:schemeClr val="bg1"/>
                </a:solidFill>
                <a:latin typeface="Arial Narrow" pitchFamily="34" charset="0"/>
              </a:endParaRPr>
            </a:p>
          </p:txBody>
        </p:sp>
        <p:cxnSp>
          <p:nvCxnSpPr>
            <p:cNvPr id="28" name="Straight Arrow Connector 27"/>
            <p:cNvCxnSpPr/>
            <p:nvPr/>
          </p:nvCxnSpPr>
          <p:spPr>
            <a:xfrm flipH="1">
              <a:off x="7353926" y="1936315"/>
              <a:ext cx="594066" cy="101603"/>
            </a:xfrm>
            <a:prstGeom prst="straightConnector1">
              <a:avLst/>
            </a:prstGeom>
            <a:grpFill/>
            <a:ln w="28575">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grpSp>
      <p:grpSp>
        <p:nvGrpSpPr>
          <p:cNvPr id="29" name="Group 28"/>
          <p:cNvGrpSpPr/>
          <p:nvPr/>
        </p:nvGrpSpPr>
        <p:grpSpPr>
          <a:xfrm>
            <a:off x="4788024" y="1491437"/>
            <a:ext cx="1872208" cy="936104"/>
            <a:chOff x="2780184" y="1499081"/>
            <a:chExt cx="1872208" cy="936104"/>
          </a:xfrm>
          <a:solidFill>
            <a:schemeClr val="accent5"/>
          </a:solidFill>
        </p:grpSpPr>
        <p:sp>
          <p:nvSpPr>
            <p:cNvPr id="30" name="Rounded Rectangle 29"/>
            <p:cNvSpPr/>
            <p:nvPr/>
          </p:nvSpPr>
          <p:spPr>
            <a:xfrm>
              <a:off x="2780184" y="1499081"/>
              <a:ext cx="1872208" cy="936104"/>
            </a:xfrm>
            <a:prstGeom prst="roundRect">
              <a:avLst/>
            </a:prstGeom>
            <a:grp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
          <p:nvSpPr>
            <p:cNvPr id="31" name="TextBox 30"/>
            <p:cNvSpPr txBox="1"/>
            <p:nvPr/>
          </p:nvSpPr>
          <p:spPr>
            <a:xfrm>
              <a:off x="3275856" y="1519065"/>
              <a:ext cx="1080120" cy="400110"/>
            </a:xfrm>
            <a:prstGeom prst="rect">
              <a:avLst/>
            </a:prstGeom>
            <a:grpFill/>
          </p:spPr>
          <p:txBody>
            <a:bodyPr wrap="square" rtlCol="0">
              <a:spAutoFit/>
            </a:bodyPr>
            <a:lstStyle/>
            <a:p>
              <a:r>
                <a:rPr lang="en-ZA" sz="2000" b="1" dirty="0">
                  <a:solidFill>
                    <a:schemeClr val="bg1"/>
                  </a:solidFill>
                  <a:latin typeface="Arial Narrow" pitchFamily="34" charset="0"/>
                </a:rPr>
                <a:t>Scholar</a:t>
              </a:r>
            </a:p>
          </p:txBody>
        </p:sp>
        <p:sp>
          <p:nvSpPr>
            <p:cNvPr id="32" name="TextBox 31"/>
            <p:cNvSpPr txBox="1"/>
            <p:nvPr/>
          </p:nvSpPr>
          <p:spPr>
            <a:xfrm>
              <a:off x="3339120" y="2020778"/>
              <a:ext cx="1080120" cy="400110"/>
            </a:xfrm>
            <a:prstGeom prst="rect">
              <a:avLst/>
            </a:prstGeom>
            <a:grpFill/>
          </p:spPr>
          <p:txBody>
            <a:bodyPr wrap="square" rtlCol="0">
              <a:spAutoFit/>
            </a:bodyPr>
            <a:lstStyle/>
            <a:p>
              <a:r>
                <a:rPr lang="en-ZA" sz="2000" b="1" dirty="0" smtClean="0">
                  <a:solidFill>
                    <a:schemeClr val="bg1"/>
                  </a:solidFill>
                  <a:latin typeface="Arial Narrow" pitchFamily="34" charset="0"/>
                </a:rPr>
                <a:t>Student</a:t>
              </a:r>
              <a:endParaRPr lang="en-ZA" sz="2000" b="1" dirty="0">
                <a:solidFill>
                  <a:schemeClr val="bg1"/>
                </a:solidFill>
                <a:latin typeface="Arial Narrow" pitchFamily="34" charset="0"/>
              </a:endParaRPr>
            </a:p>
          </p:txBody>
        </p:sp>
        <p:cxnSp>
          <p:nvCxnSpPr>
            <p:cNvPr id="33" name="Straight Arrow Connector 32"/>
            <p:cNvCxnSpPr/>
            <p:nvPr/>
          </p:nvCxnSpPr>
          <p:spPr>
            <a:xfrm flipH="1">
              <a:off x="3473878" y="1919175"/>
              <a:ext cx="594066" cy="101603"/>
            </a:xfrm>
            <a:prstGeom prst="straightConnector1">
              <a:avLst/>
            </a:prstGeom>
            <a:grpFill/>
            <a:ln w="28575">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grpSp>
      <p:pic>
        <p:nvPicPr>
          <p:cNvPr id="36" name="Picture 3" descr="OERUCT_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50382" y="3339588"/>
            <a:ext cx="865188" cy="104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87238" y="3860288"/>
            <a:ext cx="2321508" cy="6866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0" name="Rounded Rectangle 39"/>
          <p:cNvSpPr/>
          <p:nvPr/>
        </p:nvSpPr>
        <p:spPr>
          <a:xfrm>
            <a:off x="769288" y="6174916"/>
            <a:ext cx="1872208" cy="504056"/>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2400" b="1" dirty="0" smtClean="0">
                <a:solidFill>
                  <a:srgbClr val="002060"/>
                </a:solidFill>
              </a:rPr>
              <a:t>2014</a:t>
            </a:r>
            <a:endParaRPr lang="en-ZA" sz="2400" b="1" dirty="0">
              <a:solidFill>
                <a:srgbClr val="002060"/>
              </a:solidFill>
            </a:endParaRPr>
          </a:p>
        </p:txBody>
      </p:sp>
      <p:pic>
        <p:nvPicPr>
          <p:cNvPr id="409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09767" y="2438028"/>
            <a:ext cx="1034033" cy="6451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1" name="TextBox 40"/>
          <p:cNvSpPr txBox="1"/>
          <p:nvPr/>
        </p:nvSpPr>
        <p:spPr>
          <a:xfrm>
            <a:off x="4414428" y="2564904"/>
            <a:ext cx="4491608" cy="369332"/>
          </a:xfrm>
          <a:prstGeom prst="rect">
            <a:avLst/>
          </a:prstGeom>
          <a:noFill/>
        </p:spPr>
        <p:txBody>
          <a:bodyPr wrap="square" rtlCol="0">
            <a:spAutoFit/>
          </a:bodyPr>
          <a:lstStyle/>
          <a:p>
            <a:r>
              <a:rPr lang="en-ZA" b="1" dirty="0" smtClean="0">
                <a:solidFill>
                  <a:schemeClr val="accent1">
                    <a:lumMod val="75000"/>
                  </a:schemeClr>
                </a:solidFill>
                <a:latin typeface="Wide Latin" pitchFamily="18" charset="0"/>
              </a:rPr>
              <a:t>Opening Scholarship</a:t>
            </a:r>
            <a:endParaRPr lang="en-ZA" b="1" dirty="0">
              <a:solidFill>
                <a:schemeClr val="accent1">
                  <a:lumMod val="75000"/>
                </a:schemeClr>
              </a:solidFill>
              <a:latin typeface="Wide Latin" pitchFamily="18" charset="0"/>
            </a:endParaRPr>
          </a:p>
        </p:txBody>
      </p:sp>
      <p:pic>
        <p:nvPicPr>
          <p:cNvPr id="4099"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30436" y="5158844"/>
            <a:ext cx="6175599" cy="12100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7"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03232" y="4546931"/>
            <a:ext cx="2257793" cy="454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960452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sz="3100" dirty="0"/>
              <a:t>http://www.cet.uct.ac.za/OpeningScholarship</a:t>
            </a:r>
            <a:r>
              <a:rPr lang="en-ZA" dirty="0"/>
              <a:t/>
            </a:r>
            <a:br>
              <a:rPr lang="en-ZA" dirty="0"/>
            </a:br>
            <a:endParaRPr lang="en-ZA" dirty="0"/>
          </a:p>
        </p:txBody>
      </p:sp>
      <p:sp>
        <p:nvSpPr>
          <p:cNvPr id="3" name="Content Placeholder 2"/>
          <p:cNvSpPr>
            <a:spLocks noGrp="1"/>
          </p:cNvSpPr>
          <p:nvPr>
            <p:ph idx="1"/>
          </p:nvPr>
        </p:nvSpPr>
        <p:spPr/>
        <p:txBody>
          <a:bodyPr/>
          <a:lstStyle/>
          <a:p>
            <a:endParaRPr lang="en-ZA"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764704"/>
            <a:ext cx="9165712" cy="59266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992364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p:txBody>
          <a:bodyPr/>
          <a:lstStyle/>
          <a:p>
            <a:endParaRPr lang="en-ZA"/>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32656"/>
            <a:ext cx="9324975" cy="883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4662487" y="332656"/>
            <a:ext cx="4176464" cy="369332"/>
          </a:xfrm>
          <a:prstGeom prst="rect">
            <a:avLst/>
          </a:prstGeom>
          <a:solidFill>
            <a:schemeClr val="tx2"/>
          </a:solidFill>
        </p:spPr>
        <p:txBody>
          <a:bodyPr wrap="square">
            <a:spAutoFit/>
          </a:bodyPr>
          <a:lstStyle/>
          <a:p>
            <a:pPr lvl="0"/>
            <a:r>
              <a:rPr lang="en-ZA" dirty="0">
                <a:solidFill>
                  <a:prstClr val="white"/>
                </a:solidFill>
              </a:rPr>
              <a:t>http://www.healthedu.uct.ac.za/about/</a:t>
            </a:r>
          </a:p>
        </p:txBody>
      </p:sp>
    </p:spTree>
    <p:extLst>
      <p:ext uri="{BB962C8B-B14F-4D97-AF65-F5344CB8AC3E}">
        <p14:creationId xmlns:p14="http://schemas.microsoft.com/office/powerpoint/2010/main" val="27805923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p:txBody>
          <a:bodyPr/>
          <a:lstStyle/>
          <a:p>
            <a:endParaRPr lang="en-ZA"/>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7625"/>
            <a:ext cx="9248775" cy="676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3877728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2875</TotalTime>
  <Words>869</Words>
  <Application>Microsoft Office PowerPoint</Application>
  <PresentationFormat>On-screen Show (4:3)</PresentationFormat>
  <Paragraphs>177</Paragraphs>
  <Slides>24</Slides>
  <Notes>8</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PowerPoint Presentation</vt:lpstr>
      <vt:lpstr>Openness at UCT A brief history About OpenUCT  </vt:lpstr>
      <vt:lpstr>Some premises about openness</vt:lpstr>
      <vt:lpstr>Openness in context: Institutional cultural types</vt:lpstr>
      <vt:lpstr>Institutional cultural types</vt:lpstr>
      <vt:lpstr>Open agenda at UCT: projects</vt:lpstr>
      <vt:lpstr>http://www.cet.uct.ac.za/OpeningScholarship </vt:lpstr>
      <vt:lpstr>PowerPoint Presentation</vt:lpstr>
      <vt:lpstr>PowerPoint Presentation</vt:lpstr>
      <vt:lpstr>Symbolic support</vt:lpstr>
      <vt:lpstr>Incentives:  small grants (ends 2014) </vt:lpstr>
      <vt:lpstr>IP policy</vt:lpstr>
      <vt:lpstr>Open agenda at UCT:</vt:lpstr>
      <vt:lpstr>OpenUCT</vt:lpstr>
      <vt:lpstr>PowerPoint Presentation</vt:lpstr>
      <vt:lpstr>Activities</vt:lpstr>
      <vt:lpstr>Advocacy &amp; communication</vt:lpstr>
      <vt:lpstr>Communication</vt:lpstr>
      <vt:lpstr>Resources</vt:lpstr>
      <vt:lpstr>Partnership activities</vt:lpstr>
      <vt:lpstr>Technical work</vt:lpstr>
      <vt:lpstr>Research</vt:lpstr>
      <vt:lpstr>OERs</vt:lpstr>
      <vt:lpstr>Going forward with Open Education Resources and all things open @ UCT</vt:lpstr>
    </vt:vector>
  </TitlesOfParts>
  <Company>University of Cape Town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user1</dc:creator>
  <cp:lastModifiedBy>User</cp:lastModifiedBy>
  <cp:revision>157</cp:revision>
  <dcterms:created xsi:type="dcterms:W3CDTF">2011-05-10T08:15:56Z</dcterms:created>
  <dcterms:modified xsi:type="dcterms:W3CDTF">2014-03-14T12:32:02Z</dcterms:modified>
</cp:coreProperties>
</file>