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Default Extension="tiff" ContentType="image/tiff"/>
  <Override PartName="/ppt/notesSlides/notesSlide17.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41"/>
  </p:notesMasterIdLst>
  <p:sldIdLst>
    <p:sldId id="262" r:id="rId2"/>
    <p:sldId id="266" r:id="rId3"/>
    <p:sldId id="256" r:id="rId4"/>
    <p:sldId id="294" r:id="rId5"/>
    <p:sldId id="257" r:id="rId6"/>
    <p:sldId id="258" r:id="rId7"/>
    <p:sldId id="301" r:id="rId8"/>
    <p:sldId id="302" r:id="rId9"/>
    <p:sldId id="267" r:id="rId10"/>
    <p:sldId id="269" r:id="rId11"/>
    <p:sldId id="270" r:id="rId12"/>
    <p:sldId id="260" r:id="rId13"/>
    <p:sldId id="261" r:id="rId14"/>
    <p:sldId id="271" r:id="rId15"/>
    <p:sldId id="272" r:id="rId16"/>
    <p:sldId id="263" r:id="rId17"/>
    <p:sldId id="264" r:id="rId18"/>
    <p:sldId id="265" r:id="rId19"/>
    <p:sldId id="304" r:id="rId20"/>
    <p:sldId id="303" r:id="rId21"/>
    <p:sldId id="273" r:id="rId22"/>
    <p:sldId id="274" r:id="rId23"/>
    <p:sldId id="275" r:id="rId24"/>
    <p:sldId id="276" r:id="rId25"/>
    <p:sldId id="280" r:id="rId26"/>
    <p:sldId id="281" r:id="rId27"/>
    <p:sldId id="305" r:id="rId28"/>
    <p:sldId id="278" r:id="rId29"/>
    <p:sldId id="306" r:id="rId30"/>
    <p:sldId id="282" r:id="rId31"/>
    <p:sldId id="293" r:id="rId32"/>
    <p:sldId id="292" r:id="rId33"/>
    <p:sldId id="284" r:id="rId34"/>
    <p:sldId id="283" r:id="rId35"/>
    <p:sldId id="285" r:id="rId36"/>
    <p:sldId id="277" r:id="rId37"/>
    <p:sldId id="297" r:id="rId38"/>
    <p:sldId id="299" r:id="rId39"/>
    <p:sldId id="298"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7" d="100"/>
          <a:sy n="87" d="100"/>
        </p:scale>
        <p:origin x="-96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60ACFD-4051-AB45-9EAB-EF59D7E7EBFC}" type="datetimeFigureOut">
              <a:rPr lang="en-US" smtClean="0"/>
              <a:pPr/>
              <a:t>11/29/11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2BCE9B-32DE-5A4D-AC5E-208C0C46DB5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Father of</a:t>
            </a:r>
            <a:r>
              <a:rPr lang="en-US" baseline="0" dirty="0" smtClean="0"/>
              <a:t> Western monasticism. Advocates of removal of property and monastic lifestyle. Focus on immersion in reflection and reading gives birth to earliest form of Western scholarship (for the purpose of the glory of God).</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“Comments” view of article.</a:t>
            </a:r>
            <a:r>
              <a:rPr lang="en-US" baseline="0" dirty="0" smtClean="0"/>
              <a:t> Note ‘View all corrections’. Transparency in process key.</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“Metrics” view of article.</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Open Source acknowledge as “Father” of the open movement, with birth</a:t>
            </a:r>
            <a:r>
              <a:rPr lang="en-US" baseline="0" dirty="0" smtClean="0"/>
              <a:t> in the 1950s/60s. Software produced by academics and shared as other knowledge was at the time. Source code originally distributed with hardware for self-modification until rise of software industry in late 1960s. ‘Request for Comments’ initiative to develop </a:t>
            </a:r>
            <a:r>
              <a:rPr lang="en-US" baseline="0" dirty="0" err="1" smtClean="0"/>
              <a:t>telecomms</a:t>
            </a:r>
            <a:r>
              <a:rPr lang="en-US" baseline="0" dirty="0" smtClean="0"/>
              <a:t> network protocol in 1960s led to birth of the internet in 1969.</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“Free as in information, not as in beer.”</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96257"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6258"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r>
              <a:rPr lang="en-US" dirty="0" smtClean="0"/>
              <a:t>As movement</a:t>
            </a:r>
            <a:r>
              <a:rPr lang="en-US" baseline="0" dirty="0" smtClean="0"/>
              <a:t> matures, the exploration of various business models becomes key to sustainability. Many adopt hybrid models based on what works in context. </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OER origins in the 1990s and </a:t>
            </a:r>
            <a:r>
              <a:rPr lang="en-US" dirty="0" err="1" smtClean="0"/>
              <a:t>formalised</a:t>
            </a:r>
            <a:r>
              <a:rPr lang="en-US" dirty="0" smtClean="0"/>
              <a:t> as movement in early 2000s. Encourages open sharing</a:t>
            </a:r>
            <a:r>
              <a:rPr lang="en-US" baseline="0" dirty="0" smtClean="0"/>
              <a:t> of teaching and learning content with appropriate licensing mechanisms for sharing, translation, remixing of content.</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MIT </a:t>
            </a:r>
            <a:r>
              <a:rPr lang="en-US" dirty="0" err="1" smtClean="0"/>
              <a:t>OpenCourseWare</a:t>
            </a:r>
            <a:r>
              <a:rPr lang="en-US" dirty="0" smtClean="0"/>
              <a:t> as most well-known example. Offers full courses (currently 2000 available). </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Portal</a:t>
            </a:r>
            <a:r>
              <a:rPr lang="en-US" baseline="0" dirty="0" smtClean="0"/>
              <a:t> for accessing OER from the University of Cape Town. This directory more granular approach and includes content from full textbooks to slide presentations and simulations. Launched February 2010. </a:t>
            </a:r>
            <a:r>
              <a:rPr lang="en-US" baseline="0" smtClean="0"/>
              <a:t>Currently</a:t>
            </a:r>
            <a:r>
              <a:rPr lang="en-US" baseline="0" smtClean="0"/>
              <a:t> 148 </a:t>
            </a:r>
            <a:r>
              <a:rPr lang="en-US" baseline="0" dirty="0" smtClean="0"/>
              <a:t>resources (October 2011).</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Open</a:t>
            </a:r>
            <a:r>
              <a:rPr lang="en-US" baseline="0" dirty="0" smtClean="0"/>
              <a:t> Research exploring space beyond the journal article and more dynamic system of open exchange of “research objects”. Promotes expansive, collaborative approach, which has had particular success in making progress in biomedical sciences, astronomy. Most notably, led to identification of biomarkers for </a:t>
            </a:r>
            <a:r>
              <a:rPr lang="en-US" baseline="0" dirty="0" err="1" smtClean="0"/>
              <a:t>alzheimers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few commonly acknowledge characteristics.</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Established 859</a:t>
            </a:r>
            <a:r>
              <a:rPr lang="en-US" baseline="0" dirty="0" smtClean="0"/>
              <a:t> as spiritual and educational centre of Muslim world when Al-</a:t>
            </a:r>
            <a:r>
              <a:rPr lang="en-US" baseline="0" dirty="0" err="1" smtClean="0"/>
              <a:t>Fihri</a:t>
            </a:r>
            <a:r>
              <a:rPr lang="en-US" baseline="0" dirty="0" smtClean="0"/>
              <a:t> family migrated from Tunisia and joined migrant community. Sisters Fatima and </a:t>
            </a:r>
            <a:r>
              <a:rPr lang="en-US" baseline="0" dirty="0" err="1" smtClean="0"/>
              <a:t>Mariam</a:t>
            </a:r>
            <a:r>
              <a:rPr lang="en-US" baseline="0" dirty="0" smtClean="0"/>
              <a:t> inheritance led to establishment in order to serve community. </a:t>
            </a:r>
            <a:r>
              <a:rPr lang="en-US" dirty="0" smtClean="0"/>
              <a:t>Today exists as one of the oldest universities</a:t>
            </a:r>
            <a:r>
              <a:rPr lang="en-US" baseline="0" dirty="0" smtClean="0"/>
              <a:t> in the world.</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Open research heavily contingent on open data practice.</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26</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Significant challenges</a:t>
            </a:r>
            <a:r>
              <a:rPr lang="en-US" baseline="0" dirty="0" smtClean="0"/>
              <a:t> and barriers to sharing open data, particularly around metadata and </a:t>
            </a:r>
            <a:r>
              <a:rPr lang="en-US" baseline="0" dirty="0" err="1" smtClean="0"/>
              <a:t>curation</a:t>
            </a:r>
            <a:r>
              <a:rPr lang="en-US" baseline="0" dirty="0" smtClean="0"/>
              <a:t> considerations. Various large-scale </a:t>
            </a:r>
            <a:r>
              <a:rPr lang="en-US" baseline="0" dirty="0" err="1" smtClean="0"/>
              <a:t>organisations</a:t>
            </a:r>
            <a:r>
              <a:rPr lang="en-US" baseline="0" dirty="0" smtClean="0"/>
              <a:t> working at global interoperability of systems and standards.</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Open,</a:t>
            </a:r>
            <a:r>
              <a:rPr lang="en-US" baseline="0" dirty="0" smtClean="0"/>
              <a:t> technologically-driven practice leads to a</a:t>
            </a:r>
            <a:r>
              <a:rPr lang="en-US" dirty="0" smtClean="0"/>
              <a:t> new, expanded conception </a:t>
            </a:r>
            <a:r>
              <a:rPr lang="en-US" baseline="0" dirty="0" smtClean="0"/>
              <a:t>of impact.</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Open</a:t>
            </a:r>
            <a:r>
              <a:rPr lang="en-US" baseline="0" dirty="0" smtClean="0"/>
              <a:t> access as one of many considerations. Infrastructure requires institutional investment.</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Important to consider realities of African HE environment</a:t>
            </a:r>
            <a:r>
              <a:rPr lang="en-US" baseline="0" dirty="0" smtClean="0"/>
              <a:t> for foundational understanding of context in which open practice takes place for African universities. Particularly significant is teaching focus (up to new </a:t>
            </a:r>
            <a:r>
              <a:rPr lang="en-US" baseline="0" dirty="0" err="1" smtClean="0"/>
              <a:t>millenium</a:t>
            </a:r>
            <a:r>
              <a:rPr lang="en-US" baseline="0" dirty="0" smtClean="0"/>
              <a:t>), resource challenges and low number of researching academics.</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31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pPr eaLnBrk="1" hangingPunct="1">
              <a:spcBef>
                <a:spcPct val="0"/>
              </a:spcBef>
            </a:pPr>
            <a:endParaRPr lang="en-ZA"/>
          </a:p>
        </p:txBody>
      </p:sp>
      <p:sp>
        <p:nvSpPr>
          <p:cNvPr id="74756" name="Slide Number Placeholder 3"/>
          <p:cNvSpPr>
            <a:spLocks noGrp="1"/>
          </p:cNvSpPr>
          <p:nvPr>
            <p:ph type="sldNum" sz="quarter" idx="5"/>
          </p:nvPr>
        </p:nvSpPr>
        <p:spPr bwMode="auto">
          <a:noFill/>
          <a:ln>
            <a:miter lim="800000"/>
            <a:headEnd/>
            <a:tailEnd/>
          </a:ln>
        </p:spPr>
        <p:txBody>
          <a:bodyPr/>
          <a:lstStyle/>
          <a:p>
            <a:fld id="{F59F4F99-ED94-AB4E-BD07-164F54068F61}" type="slidenum">
              <a:rPr lang="en-ZA"/>
              <a:pPr/>
              <a:t>32</a:t>
            </a:fld>
            <a:endParaRPr lang="en-ZA"/>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Based on evidence gathered and observations of Scholarly Communication in Africa </a:t>
            </a:r>
            <a:r>
              <a:rPr lang="en-US" dirty="0" err="1" smtClean="0"/>
              <a:t>Programme</a:t>
            </a:r>
            <a:r>
              <a:rPr lang="en-US" dirty="0" smtClean="0"/>
              <a:t> and </a:t>
            </a:r>
            <a:r>
              <a:rPr lang="en-US" dirty="0" err="1" smtClean="0"/>
              <a:t>OpenUCT</a:t>
            </a:r>
            <a:r>
              <a:rPr lang="en-US" dirty="0" smtClean="0"/>
              <a:t> initiative. Outputs</a:t>
            </a:r>
            <a:r>
              <a:rPr lang="en-US" baseline="0" dirty="0" smtClean="0"/>
              <a:t> forthcoming.</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33</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Based on evidence gathered and observations of Scholarly Communication in Africa </a:t>
            </a:r>
            <a:r>
              <a:rPr lang="en-US" dirty="0" err="1" smtClean="0"/>
              <a:t>Programme</a:t>
            </a:r>
            <a:r>
              <a:rPr lang="en-US" dirty="0" smtClean="0"/>
              <a:t> and </a:t>
            </a:r>
            <a:r>
              <a:rPr lang="en-US" dirty="0" err="1" smtClean="0"/>
              <a:t>OpenUCT</a:t>
            </a:r>
            <a:r>
              <a:rPr lang="en-US" dirty="0" smtClean="0"/>
              <a:t> initiative. Outputs</a:t>
            </a:r>
            <a:r>
              <a:rPr lang="en-US" baseline="0" dirty="0" smtClean="0"/>
              <a:t> forthcoming.</a:t>
            </a:r>
            <a:endParaRPr lang="en-US" dirty="0" smtClean="0"/>
          </a:p>
          <a:p>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34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Based on evidence gathered and observations of Scholarly Communication in Africa </a:t>
            </a:r>
            <a:r>
              <a:rPr lang="en-US" dirty="0" err="1" smtClean="0"/>
              <a:t>Programme</a:t>
            </a:r>
            <a:r>
              <a:rPr lang="en-US" dirty="0" smtClean="0"/>
              <a:t> and </a:t>
            </a:r>
            <a:r>
              <a:rPr lang="en-US" dirty="0" err="1" smtClean="0"/>
              <a:t>OpenUCT</a:t>
            </a:r>
            <a:r>
              <a:rPr lang="en-US" dirty="0" smtClean="0"/>
              <a:t> initiative. Outputs</a:t>
            </a:r>
            <a:r>
              <a:rPr lang="en-US" baseline="0" dirty="0" smtClean="0"/>
              <a:t> forthcoming.</a:t>
            </a:r>
            <a:endParaRPr lang="en-US" dirty="0" smtClean="0"/>
          </a:p>
          <a:p>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35</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Return to original thinking around “The Role of the University in a Developing Country” by Prof </a:t>
            </a:r>
            <a:r>
              <a:rPr lang="en-US" dirty="0" err="1" smtClean="0"/>
              <a:t>Setidisho</a:t>
            </a:r>
            <a:r>
              <a:rPr lang="en-US" dirty="0" smtClean="0"/>
              <a:t>,</a:t>
            </a:r>
            <a:r>
              <a:rPr lang="en-US" baseline="0" dirty="0" smtClean="0"/>
              <a:t> University of Botswana Rector, 1978. </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Seer</a:t>
            </a:r>
            <a:r>
              <a:rPr lang="en-US" baseline="0" dirty="0" smtClean="0"/>
              <a:t> and prophet whose ill health led to </a:t>
            </a:r>
            <a:r>
              <a:rPr lang="en-US" baseline="0" dirty="0" err="1" smtClean="0"/>
              <a:t>utilisation</a:t>
            </a:r>
            <a:r>
              <a:rPr lang="en-US" baseline="0" dirty="0" smtClean="0"/>
              <a:t> of plants for therapeutic purpose. Could not read or write, but visions recorded by spiritual director and Church granted permission to share. Despite illiteracy entered into considerable correspondence across Europe helping physical/spiritual ailment. “The </a:t>
            </a:r>
            <a:r>
              <a:rPr lang="en-US" baseline="0" dirty="0" err="1" smtClean="0"/>
              <a:t>labours</a:t>
            </a:r>
            <a:r>
              <a:rPr lang="en-US" baseline="0" dirty="0" smtClean="0"/>
              <a:t> of knowledge must have public benefit.”</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Imperative: Address development issues.</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37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many as 18 000 manuscripts, many from ancient libraries, are now housed in the Ahmed Baba Centre, named after the famous 15th century Timbuktu scholar, Ahmed Baba. he Timbuktu Manuscripts - or Mali Manuscripts - reams of written manuscripts dating as far back as the 13th century, are ancient Arabic texts that hark back to the Malian city of Timbuktu's glorious past, when it existed 500 years ago as a gold trading port and centre for academics and scholars of religion, literature and science.</a:t>
            </a:r>
            <a:r>
              <a:rPr lang="en-US" baseline="0" dirty="0" smtClean="0"/>
              <a:t> </a:t>
            </a:r>
            <a:r>
              <a:rPr lang="en-US" dirty="0" smtClean="0"/>
              <a:t>The manuscripts provide a written testimony to the skill of African scientists, in astronomy, mathematics, chemistry, medicine and climatology in the Middle Ages.</a:t>
            </a:r>
            <a:r>
              <a:rPr lang="en-US" baseline="0" dirty="0" smtClean="0"/>
              <a:t> Discourse and commentary on manuscripts dating centuries later indicate an African scholarship system that existed independent of European scholarship.  [Note glossary space around text for commentary.]</a:t>
            </a:r>
            <a:endParaRPr lang="en-US" dirty="0" smtClean="0"/>
          </a:p>
        </p:txBody>
      </p:sp>
      <p:sp>
        <p:nvSpPr>
          <p:cNvPr id="4" name="Slide Number Placeholder 3"/>
          <p:cNvSpPr>
            <a:spLocks noGrp="1"/>
          </p:cNvSpPr>
          <p:nvPr>
            <p:ph type="sldNum" sz="quarter" idx="10"/>
          </p:nvPr>
        </p:nvSpPr>
        <p:spPr/>
        <p:txBody>
          <a:bodyPr/>
          <a:lstStyle/>
          <a:p>
            <a:fld id="{5A2BCE9B-32DE-5A4D-AC5E-208C0C46DB56}"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4753"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4754"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r>
              <a:rPr lang="en-US" dirty="0" smtClean="0"/>
              <a:t>Philosophical Transactions (1665)</a:t>
            </a:r>
            <a:r>
              <a:rPr lang="en-US" baseline="0" dirty="0" smtClean="0"/>
              <a:t> first scholarly journal.</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884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885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r>
              <a:rPr lang="en-US" dirty="0" smtClean="0"/>
              <a:t>From Transactions (1665):</a:t>
            </a:r>
            <a:r>
              <a:rPr lang="en-US" baseline="0" dirty="0" smtClean="0"/>
              <a:t> </a:t>
            </a:r>
            <a:r>
              <a:rPr lang="en-US" dirty="0" smtClean="0"/>
              <a:t>“nothing</a:t>
            </a:r>
            <a:r>
              <a:rPr lang="en-US" baseline="0" dirty="0" smtClean="0"/>
              <a:t> more necessary for promoting the improvement … than the communication of such”</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80897"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0898"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8396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397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90113"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0114"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r>
              <a:rPr lang="en-US" dirty="0" smtClean="0"/>
              <a:t>A look at new,</a:t>
            </a:r>
            <a:r>
              <a:rPr lang="en-US" baseline="0" dirty="0" smtClean="0"/>
              <a:t> cross-disciplinary, “mega-journals”. “Beyond the journal article.” </a:t>
            </a:r>
            <a:r>
              <a:rPr lang="en-US" dirty="0" err="1" smtClean="0"/>
              <a:t>PLoS</a:t>
            </a:r>
            <a:r>
              <a:rPr lang="en-US" dirty="0" smtClean="0"/>
              <a:t> established 2006 as platform for primary science from any discipline in science and medicine. Internal and external pre-publication peer review,</a:t>
            </a:r>
            <a:r>
              <a:rPr lang="en-US" baseline="0" dirty="0" smtClean="0"/>
              <a:t> but no exclusion on basis of perceived importance to field/audience. Focus on collaborative, post-publication peer review. Publishes daily. In 2009 pioneered article-level metrics. Enables HTML, PDF and XML download. 2010: 6749 articles published. (“The largest journal in the world.”) Impact factor: 4.41. Five Nobel laureates among author base. Editorial board: 14 000 academics. First four years: 35 000 external reviewers. [Figures as at October 2011.]</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57A16E-D340-3543-A776-624407D7C378}" type="datetimeFigureOut">
              <a:rPr lang="en-US" smtClean="0"/>
              <a:pPr/>
              <a:t>11/29/11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57A16E-D340-3543-A776-624407D7C378}" type="datetimeFigureOut">
              <a:rPr lang="en-US" smtClean="0"/>
              <a:pPr/>
              <a:t>11/29/11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57A16E-D340-3543-A776-624407D7C378}" type="datetimeFigureOut">
              <a:rPr lang="en-US" smtClean="0"/>
              <a:pPr/>
              <a:t>11/29/11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57A16E-D340-3543-A776-624407D7C378}" type="datetimeFigureOut">
              <a:rPr lang="en-US" smtClean="0"/>
              <a:pPr/>
              <a:t>11/29/11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57A16E-D340-3543-A776-624407D7C378}" type="datetimeFigureOut">
              <a:rPr lang="en-US" smtClean="0"/>
              <a:pPr/>
              <a:t>11/29/11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57A16E-D340-3543-A776-624407D7C378}" type="datetimeFigureOut">
              <a:rPr lang="en-US" smtClean="0"/>
              <a:pPr/>
              <a:t>11/29/11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57A16E-D340-3543-A776-624407D7C378}" type="datetimeFigureOut">
              <a:rPr lang="en-US" smtClean="0"/>
              <a:pPr/>
              <a:t>11/29/11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57A16E-D340-3543-A776-624407D7C378}" type="datetimeFigureOut">
              <a:rPr lang="en-US" smtClean="0"/>
              <a:pPr/>
              <a:t>11/29/11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57A16E-D340-3543-A776-624407D7C378}" type="datetimeFigureOut">
              <a:rPr lang="en-US" smtClean="0"/>
              <a:pPr/>
              <a:t>11/29/11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7A16E-D340-3543-A776-624407D7C378}" type="datetimeFigureOut">
              <a:rPr lang="en-US" smtClean="0"/>
              <a:pPr/>
              <a:t>11/29/11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7A16E-D340-3543-A776-624407D7C378}" type="datetimeFigureOut">
              <a:rPr lang="en-US" smtClean="0"/>
              <a:pPr/>
              <a:t>11/29/11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D050F-D78C-C548-9D1F-2324054354C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57A16E-D340-3543-A776-624407D7C378}" type="datetimeFigureOut">
              <a:rPr lang="en-US" smtClean="0"/>
              <a:pPr/>
              <a:t>11/29/11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7D050F-D78C-C548-9D1F-2324054354C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oeticeconomics.blogspot.com/2011/09/dramatic-growth-of-open-access.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6.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7.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0.tif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6.xml.rels><?xml version="1.0" encoding="UTF-8" standalone="yes"?>
<Relationships xmlns="http://schemas.openxmlformats.org/package/2006/relationships"><Relationship Id="rId3" Type="http://schemas.openxmlformats.org/officeDocument/2006/relationships/image" Target="../media/image24.tiff"/><Relationship Id="rId4" Type="http://schemas.openxmlformats.org/officeDocument/2006/relationships/image" Target="../media/image25.tiff"/><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6.tif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tif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38851"/>
            <a:ext cx="8229600" cy="2160680"/>
          </a:xfrm>
        </p:spPr>
        <p:txBody>
          <a:bodyPr>
            <a:normAutofit/>
          </a:bodyPr>
          <a:lstStyle/>
          <a:p>
            <a:r>
              <a:rPr lang="en-US" dirty="0" smtClean="0"/>
              <a:t>Opening Everything: </a:t>
            </a:r>
            <a:br>
              <a:rPr lang="en-US" dirty="0" smtClean="0"/>
            </a:br>
            <a:r>
              <a:rPr lang="en-US" sz="4000" dirty="0" smtClean="0"/>
              <a:t>Considerations for African Institutions</a:t>
            </a:r>
            <a:endParaRPr lang="en-US" sz="4000" dirty="0"/>
          </a:p>
        </p:txBody>
      </p:sp>
      <p:pic>
        <p:nvPicPr>
          <p:cNvPr id="4" name="Content Placeholder 3" descr="SCAP-logo.jpg"/>
          <p:cNvPicPr>
            <a:picLocks noGrp="1" noChangeAspect="1"/>
          </p:cNvPicPr>
          <p:nvPr>
            <p:ph idx="1"/>
          </p:nvPr>
        </p:nvPicPr>
        <p:blipFill>
          <a:blip r:embed="rId2"/>
          <a:srcRect t="-578" b="-578"/>
          <a:stretch>
            <a:fillRect/>
          </a:stretch>
        </p:blipFill>
        <p:spPr>
          <a:xfrm>
            <a:off x="457200" y="248199"/>
            <a:ext cx="5765520" cy="2890652"/>
          </a:xfrm>
        </p:spPr>
      </p:pic>
      <p:sp>
        <p:nvSpPr>
          <p:cNvPr id="5" name="TextBox 4"/>
          <p:cNvSpPr txBox="1"/>
          <p:nvPr/>
        </p:nvSpPr>
        <p:spPr>
          <a:xfrm>
            <a:off x="1386837" y="5299531"/>
            <a:ext cx="5999895" cy="707886"/>
          </a:xfrm>
          <a:prstGeom prst="rect">
            <a:avLst/>
          </a:prstGeom>
          <a:noFill/>
        </p:spPr>
        <p:txBody>
          <a:bodyPr wrap="square" rtlCol="0">
            <a:spAutoFit/>
          </a:bodyPr>
          <a:lstStyle/>
          <a:p>
            <a:pPr algn="ctr"/>
            <a:r>
              <a:rPr lang="en-US" sz="2000" dirty="0" smtClean="0"/>
              <a:t>Michelle </a:t>
            </a:r>
            <a:r>
              <a:rPr lang="en-US" sz="2000" dirty="0" err="1" smtClean="0"/>
              <a:t>Willmers</a:t>
            </a:r>
            <a:r>
              <a:rPr lang="en-US" sz="2000" dirty="0" smtClean="0"/>
              <a:t> and Laura </a:t>
            </a:r>
            <a:r>
              <a:rPr lang="en-US" sz="2000" dirty="0" err="1" smtClean="0"/>
              <a:t>Czerniewicz</a:t>
            </a:r>
            <a:endParaRPr lang="en-US" sz="2000" smtClean="0"/>
          </a:p>
          <a:p>
            <a:pPr algn="ctr"/>
            <a:r>
              <a:rPr lang="en-US" sz="2000" smtClean="0"/>
              <a:t>CC</a:t>
            </a:r>
            <a:r>
              <a:rPr lang="en-US" sz="2000" dirty="0" smtClean="0"/>
              <a:t>-BY-SA</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893077" y="1051146"/>
            <a:ext cx="7358961" cy="3718083"/>
          </a:xfrm>
          <a:ln/>
        </p:spPr>
        <p:txBody>
          <a:bodyPr/>
          <a:lstStyle/>
          <a:p>
            <a:pPr>
              <a:tabLst>
                <a:tab pos="0" algn="l"/>
                <a:tab pos="643006" algn="l"/>
                <a:tab pos="1286012" algn="l"/>
                <a:tab pos="1929018" algn="l"/>
                <a:tab pos="2572024" algn="l"/>
                <a:tab pos="3215030" algn="l"/>
                <a:tab pos="3858036" algn="l"/>
                <a:tab pos="4501043" algn="l"/>
                <a:tab pos="5144049" algn="l"/>
                <a:tab pos="5787055" algn="l"/>
                <a:tab pos="6430061" algn="l"/>
                <a:tab pos="7073067" algn="l"/>
                <a:tab pos="7126651" algn="l"/>
              </a:tabLst>
            </a:pPr>
            <a:r>
              <a:rPr lang="en-ZA" dirty="0"/>
              <a:t>Countervailing forces - scholarship goes digital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PLoS.tiff"/>
          <p:cNvPicPr>
            <a:picLocks noChangeAspect="1"/>
          </p:cNvPicPr>
          <p:nvPr/>
        </p:nvPicPr>
        <p:blipFill>
          <a:blip r:embed="rId3"/>
          <a:stretch>
            <a:fillRect/>
          </a:stretch>
        </p:blipFill>
        <p:spPr>
          <a:xfrm>
            <a:off x="-131382" y="382194"/>
            <a:ext cx="9518078" cy="5613480"/>
          </a:xfrm>
          <a:prstGeom prst="rect">
            <a:avLst/>
          </a:prstGeom>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LoS2.tiff"/>
          <p:cNvPicPr>
            <a:picLocks noGrp="1" noChangeAspect="1"/>
          </p:cNvPicPr>
          <p:nvPr>
            <p:ph idx="1"/>
          </p:nvPr>
        </p:nvPicPr>
        <p:blipFill>
          <a:blip r:embed="rId3"/>
          <a:srcRect l="-2824" r="-2824"/>
          <a:stretch>
            <a:fillRect/>
          </a:stretch>
        </p:blipFill>
        <p:spPr>
          <a:xfrm>
            <a:off x="-269535" y="213295"/>
            <a:ext cx="9758419" cy="5366754"/>
          </a:xfr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LoS3.tiff"/>
          <p:cNvPicPr>
            <a:picLocks noGrp="1" noChangeAspect="1"/>
          </p:cNvPicPr>
          <p:nvPr>
            <p:ph idx="1"/>
          </p:nvPr>
        </p:nvPicPr>
        <p:blipFill>
          <a:blip r:embed="rId3"/>
          <a:srcRect l="-829" r="-829"/>
          <a:stretch>
            <a:fillRect/>
          </a:stretch>
        </p:blipFill>
        <p:spPr>
          <a:xfrm>
            <a:off x="-82926" y="257092"/>
            <a:ext cx="9221802" cy="5071636"/>
          </a:xfr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3517219"/>
          </a:xfrm>
        </p:spPr>
        <p:txBody>
          <a:bodyPr>
            <a:normAutofit/>
          </a:bodyPr>
          <a:lstStyle/>
          <a:p>
            <a:r>
              <a:rPr lang="en-US" dirty="0" smtClean="0"/>
              <a:t>A Brief History of Open Everything (so far)</a:t>
            </a:r>
            <a:endParaRPr lang="en-US" dirty="0"/>
          </a:p>
        </p:txBody>
      </p:sp>
      <p:sp>
        <p:nvSpPr>
          <p:cNvPr id="3" name="Content Placeholder 2"/>
          <p:cNvSpPr>
            <a:spLocks noGrp="1"/>
          </p:cNvSpPr>
          <p:nvPr>
            <p:ph idx="1"/>
          </p:nvPr>
        </p:nvSpPr>
        <p:spPr>
          <a:xfrm>
            <a:off x="457200" y="5065941"/>
            <a:ext cx="8229600" cy="1060222"/>
          </a:xfrm>
        </p:spPr>
        <p:txBody>
          <a:bodyPr>
            <a:normAutofit/>
          </a:bodyPr>
          <a:lstStyle/>
          <a:p>
            <a:pPr>
              <a:buNone/>
            </a:pPr>
            <a:r>
              <a:rPr lang="en-US" dirty="0" smtClean="0"/>
              <a:t>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opensource-logo.png"/>
          <p:cNvPicPr>
            <a:picLocks noGrp="1" noChangeAspect="1"/>
          </p:cNvPicPr>
          <p:nvPr>
            <p:ph idx="1"/>
          </p:nvPr>
        </p:nvPicPr>
        <p:blipFill>
          <a:blip r:embed="rId3"/>
          <a:srcRect l="-28518" r="-28518"/>
          <a:stretch>
            <a:fillRect/>
          </a:stretch>
        </p:blipFill>
        <p:spPr>
          <a:xfrm>
            <a:off x="457200" y="841052"/>
            <a:ext cx="8229600" cy="4525963"/>
          </a:xfr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openaccess.png"/>
          <p:cNvPicPr>
            <a:picLocks noGrp="1" noChangeAspect="1"/>
          </p:cNvPicPr>
          <p:nvPr>
            <p:ph idx="1"/>
          </p:nvPr>
        </p:nvPicPr>
        <p:blipFill>
          <a:blip r:embed="rId2"/>
          <a:srcRect t="-18745" b="-18745"/>
          <a:stretch>
            <a:fillRect/>
          </a:stretch>
        </p:blipFill>
        <p:spPr>
          <a:xfrm>
            <a:off x="442602" y="884849"/>
            <a:ext cx="8229600" cy="4525963"/>
          </a:xfr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b="1" dirty="0" smtClean="0"/>
              <a:t>Budapest Open Access Initiative </a:t>
            </a:r>
            <a:r>
              <a:rPr lang="en-US" sz="4000" b="1" dirty="0" smtClean="0"/>
              <a:t>(2001) </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fontScale="85000" lnSpcReduction="20000"/>
          </a:bodyPr>
          <a:lstStyle/>
          <a:p>
            <a:pPr algn="ctr">
              <a:buNone/>
            </a:pPr>
            <a:r>
              <a:rPr lang="en-US" sz="2857" dirty="0" smtClean="0"/>
              <a:t>An old tradition and a new technology have converged to make possible an unprecedented public good. The old tradition is the willingness of scientists and scholars to publish the fruits of their research in scholarly journals without payment, for the sake of inquiry and knowledge. The new technology is the internet. The public good they make possible is the world-wide electronic distribution of the peer-reviewed journal literature and completely free and unrestricted access to it by all scientists, scholars, teachers, students, and other curious minds. Removing access barriers to this literature will accelerate research, enrich education, share the learning of the rich with the poor and the poor with the rich, make this literature as useful as it can be, and lay the foundation for uniting humanity in a common intellectual conversation and quest for knowledge.</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3933"/>
            <a:ext cx="8229600" cy="1956299"/>
          </a:xfrm>
        </p:spPr>
        <p:txBody>
          <a:bodyPr>
            <a:normAutofit fontScale="90000"/>
          </a:bodyPr>
          <a:lstStyle/>
          <a:p>
            <a:pPr algn="l"/>
            <a:r>
              <a:rPr lang="en-US" b="1" dirty="0" smtClean="0"/>
              <a:t>Gold Route</a:t>
            </a:r>
            <a:r>
              <a:rPr lang="en-US" dirty="0" smtClean="0"/>
              <a:t/>
            </a:r>
            <a:br>
              <a:rPr lang="en-US" dirty="0" smtClean="0"/>
            </a:br>
            <a:r>
              <a:rPr lang="en-US" dirty="0" smtClean="0"/>
              <a:t>- </a:t>
            </a:r>
            <a:r>
              <a:rPr lang="en-US" sz="3556" dirty="0" smtClean="0"/>
              <a:t>Primary publication in open-access journals.</a:t>
            </a:r>
            <a:br>
              <a:rPr lang="en-US" sz="3556" dirty="0" smtClean="0"/>
            </a:br>
            <a:r>
              <a:rPr lang="en-US" sz="3556" dirty="0" smtClean="0"/>
              <a:t>- 7 070 journals </a:t>
            </a:r>
            <a:r>
              <a:rPr lang="en-US" sz="2222" dirty="0" smtClean="0"/>
              <a:t>(DOAJ 2011)</a:t>
            </a:r>
            <a:endParaRPr lang="en-US" sz="2222" dirty="0"/>
          </a:p>
        </p:txBody>
      </p:sp>
      <p:sp>
        <p:nvSpPr>
          <p:cNvPr id="3" name="Content Placeholder 2"/>
          <p:cNvSpPr>
            <a:spLocks noGrp="1"/>
          </p:cNvSpPr>
          <p:nvPr>
            <p:ph idx="1"/>
          </p:nvPr>
        </p:nvSpPr>
        <p:spPr>
          <a:xfrm>
            <a:off x="457200" y="3270233"/>
            <a:ext cx="8229600" cy="2855930"/>
          </a:xfrm>
        </p:spPr>
        <p:txBody>
          <a:bodyPr>
            <a:normAutofit fontScale="85000" lnSpcReduction="10000"/>
          </a:bodyPr>
          <a:lstStyle/>
          <a:p>
            <a:pPr>
              <a:buNone/>
            </a:pPr>
            <a:r>
              <a:rPr lang="en-US" sz="4000" b="1" dirty="0" smtClean="0"/>
              <a:t>Green Route</a:t>
            </a:r>
          </a:p>
          <a:p>
            <a:pPr>
              <a:buNone/>
            </a:pPr>
            <a:r>
              <a:rPr lang="en-US" dirty="0" smtClean="0"/>
              <a:t>-  Self-archiving of scholarly content in open access repositories prior to, in parallel with, or after publication.</a:t>
            </a:r>
          </a:p>
          <a:p>
            <a:pPr>
              <a:buFontTx/>
              <a:buChar char="-"/>
            </a:pPr>
            <a:r>
              <a:rPr lang="en-US" dirty="0" smtClean="0"/>
              <a:t>2085 repositories worldwide </a:t>
            </a:r>
            <a:r>
              <a:rPr lang="en-US" sz="2000" dirty="0" smtClean="0"/>
              <a:t>(DOAR 2011)</a:t>
            </a:r>
          </a:p>
          <a:p>
            <a:pPr>
              <a:buNone/>
            </a:pPr>
            <a:endParaRPr lang="en-US" sz="2000" dirty="0" smtClean="0">
              <a:hlinkClick r:id="rId2"/>
            </a:endParaRPr>
          </a:p>
          <a:p>
            <a:pPr>
              <a:buNone/>
            </a:pPr>
            <a:r>
              <a:rPr lang="en-US" sz="2000" dirty="0" smtClean="0">
                <a:hlinkClick r:id="rId2"/>
              </a:rPr>
              <a:t>http://poeticeconomics.blogspot.com/2011/09/dramatic-growth-of-open-access.html</a:t>
            </a:r>
            <a:endParaRPr lang="en-US" sz="2000" dirty="0" smtClean="0"/>
          </a:p>
          <a:p>
            <a:pPr>
              <a:buFontTx/>
              <a:buChar char="-"/>
            </a:pPr>
            <a:endParaRPr lang="en-US" sz="2000" dirty="0"/>
          </a:p>
        </p:txBody>
      </p:sp>
      <p:sp>
        <p:nvSpPr>
          <p:cNvPr id="4" name="TextBox 3"/>
          <p:cNvSpPr txBox="1"/>
          <p:nvPr/>
        </p:nvSpPr>
        <p:spPr>
          <a:xfrm>
            <a:off x="890495" y="306583"/>
            <a:ext cx="7021775" cy="769441"/>
          </a:xfrm>
          <a:prstGeom prst="rect">
            <a:avLst/>
          </a:prstGeom>
          <a:noFill/>
        </p:spPr>
        <p:txBody>
          <a:bodyPr wrap="square" rtlCol="0">
            <a:spAutoFit/>
          </a:bodyPr>
          <a:lstStyle/>
          <a:p>
            <a:pPr algn="ctr"/>
            <a:r>
              <a:rPr lang="en-US" sz="4400" b="1" dirty="0" smtClean="0">
                <a:solidFill>
                  <a:schemeClr val="tx1">
                    <a:lumMod val="95000"/>
                    <a:lumOff val="5000"/>
                  </a:schemeClr>
                </a:solidFill>
              </a:rPr>
              <a:t>Open Access Publishing</a:t>
            </a:r>
            <a:endParaRPr lang="en-US" sz="4400" b="1" dirty="0">
              <a:solidFill>
                <a:schemeClr val="tx1">
                  <a:lumMod val="95000"/>
                  <a:lumOff val="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67940"/>
          </a:xfrm>
        </p:spPr>
        <p:txBody>
          <a:bodyPr>
            <a:noAutofit/>
          </a:bodyPr>
          <a:lstStyle/>
          <a:p>
            <a:r>
              <a:rPr lang="en-US" sz="7200" b="1" dirty="0" smtClean="0"/>
              <a:t>Free!</a:t>
            </a:r>
            <a:endParaRPr lang="en-US" sz="7200" b="1" dirty="0"/>
          </a:p>
        </p:txBody>
      </p:sp>
      <p:pic>
        <p:nvPicPr>
          <p:cNvPr id="4" name="Content Placeholder 3" descr="beer_toast-912.jpg"/>
          <p:cNvPicPr>
            <a:picLocks noGrp="1" noChangeAspect="1"/>
          </p:cNvPicPr>
          <p:nvPr>
            <p:ph idx="1"/>
          </p:nvPr>
        </p:nvPicPr>
        <p:blipFill>
          <a:blip r:embed="rId3"/>
          <a:srcRect l="-18288" r="-18288"/>
          <a:stretch>
            <a:fillRect/>
          </a:stretch>
        </p:blipFill>
        <p:spPr>
          <a:xfrm>
            <a:off x="-503336" y="1249824"/>
            <a:ext cx="10197398" cy="5608176"/>
          </a:xfr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09528"/>
          </a:xfrm>
        </p:spPr>
        <p:txBody>
          <a:bodyPr/>
          <a:lstStyle/>
          <a:p>
            <a:r>
              <a:rPr lang="en-US" dirty="0" smtClean="0"/>
              <a:t>The history of scholarship and the evolutionary progress of open academic principles</a:t>
            </a:r>
            <a:endParaRPr lang="en-US" dirty="0"/>
          </a:p>
        </p:txBody>
      </p:sp>
      <p:sp>
        <p:nvSpPr>
          <p:cNvPr id="3" name="Content Placeholder 2"/>
          <p:cNvSpPr>
            <a:spLocks noGrp="1"/>
          </p:cNvSpPr>
          <p:nvPr>
            <p:ph idx="1"/>
          </p:nvPr>
        </p:nvSpPr>
        <p:spPr>
          <a:xfrm>
            <a:off x="457200" y="4817754"/>
            <a:ext cx="8229600" cy="1308409"/>
          </a:xfrm>
        </p:spPr>
        <p:txBody>
          <a:bodyPr/>
          <a:lstStyle/>
          <a:p>
            <a:pPr>
              <a:buNone/>
            </a:pPr>
            <a:r>
              <a:rPr lang="en-US" dirty="0" smtClean="0"/>
              <a:t>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824876" y="1153341"/>
            <a:ext cx="7358961" cy="5974739"/>
          </a:xfrm>
          <a:ln/>
        </p:spPr>
        <p:txBody>
          <a:bodyPr/>
          <a:lstStyle/>
          <a:p>
            <a:pPr>
              <a:tabLst>
                <a:tab pos="0" algn="l"/>
                <a:tab pos="643006" algn="l"/>
                <a:tab pos="1286012" algn="l"/>
                <a:tab pos="1929018" algn="l"/>
                <a:tab pos="2572024" algn="l"/>
                <a:tab pos="3215030" algn="l"/>
                <a:tab pos="3858036" algn="l"/>
                <a:tab pos="4501043" algn="l"/>
                <a:tab pos="5144049" algn="l"/>
                <a:tab pos="5787055" algn="l"/>
                <a:tab pos="6430061" algn="l"/>
                <a:tab pos="7073067" algn="l"/>
                <a:tab pos="7126651" algn="l"/>
              </a:tabLst>
            </a:pPr>
            <a:r>
              <a:rPr lang="en-ZA" dirty="0" smtClean="0"/>
              <a:t>Rise of new </a:t>
            </a:r>
            <a:r>
              <a:rPr lang="en-ZA" dirty="0"/>
              <a:t>business models: ‘freemium’ and value-add</a:t>
            </a:r>
            <a:br>
              <a:rPr lang="en-ZA" dirty="0"/>
            </a:br>
            <a:r>
              <a:rPr lang="en-ZA" dirty="0"/>
              <a:t/>
            </a:r>
            <a:br>
              <a:rPr lang="en-ZA" dirty="0"/>
            </a:br>
            <a:r>
              <a:rPr lang="en-ZA" dirty="0"/>
              <a:t/>
            </a:r>
            <a:br>
              <a:rPr lang="en-ZA" dirty="0"/>
            </a:br>
            <a:endParaRPr lang="en-ZA" dirty="0"/>
          </a:p>
        </p:txBody>
      </p:sp>
      <p:sp>
        <p:nvSpPr>
          <p:cNvPr id="3" name="TextBox 2"/>
          <p:cNvSpPr txBox="1"/>
          <p:nvPr/>
        </p:nvSpPr>
        <p:spPr>
          <a:xfrm>
            <a:off x="840900" y="784009"/>
            <a:ext cx="7342937" cy="1200329"/>
          </a:xfrm>
          <a:prstGeom prst="rect">
            <a:avLst/>
          </a:prstGeom>
          <a:noFill/>
        </p:spPr>
        <p:txBody>
          <a:bodyPr wrap="square" rtlCol="0">
            <a:spAutoFit/>
          </a:bodyPr>
          <a:lstStyle/>
          <a:p>
            <a:pPr algn="ctr"/>
            <a:r>
              <a:rPr lang="en-US" sz="7200" dirty="0" smtClean="0"/>
              <a:t>Who Pays?</a:t>
            </a:r>
            <a:endParaRPr lang="en-US" sz="7200" dirty="0"/>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ER.jpeg"/>
          <p:cNvPicPr>
            <a:picLocks noGrp="1" noChangeAspect="1"/>
          </p:cNvPicPr>
          <p:nvPr>
            <p:ph idx="1"/>
          </p:nvPr>
        </p:nvPicPr>
        <p:blipFill>
          <a:blip r:embed="rId3"/>
          <a:srcRect l="-40915" r="-40915"/>
          <a:stretch>
            <a:fillRect/>
          </a:stretch>
        </p:blipFill>
        <p:spPr>
          <a:xfrm>
            <a:off x="-44018" y="453122"/>
            <a:ext cx="9460717" cy="5203030"/>
          </a:xfr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IT.tiff"/>
          <p:cNvPicPr>
            <a:picLocks noGrp="1" noChangeAspect="1"/>
          </p:cNvPicPr>
          <p:nvPr>
            <p:ph idx="1"/>
          </p:nvPr>
        </p:nvPicPr>
        <p:blipFill>
          <a:blip r:embed="rId3"/>
          <a:srcRect l="-4454" r="-4454"/>
          <a:stretch>
            <a:fillRect/>
          </a:stretch>
        </p:blipFill>
        <p:spPr>
          <a:xfrm>
            <a:off x="-426161" y="140299"/>
            <a:ext cx="10104823" cy="5557263"/>
          </a:xfr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OpenContent.tiff"/>
          <p:cNvPicPr>
            <a:picLocks noGrp="1" noChangeAspect="1"/>
          </p:cNvPicPr>
          <p:nvPr>
            <p:ph idx="1"/>
          </p:nvPr>
        </p:nvPicPr>
        <p:blipFill>
          <a:blip r:embed="rId3"/>
          <a:srcRect l="-960" r="-960"/>
          <a:stretch>
            <a:fillRect/>
          </a:stretch>
        </p:blipFill>
        <p:spPr>
          <a:xfrm>
            <a:off x="-150238" y="169498"/>
            <a:ext cx="9858898" cy="5422014"/>
          </a:xfrm>
        </p:spPr>
      </p:pic>
      <p:sp>
        <p:nvSpPr>
          <p:cNvPr id="5" name="TextBox 4"/>
          <p:cNvSpPr txBox="1"/>
          <p:nvPr/>
        </p:nvSpPr>
        <p:spPr>
          <a:xfrm>
            <a:off x="1" y="5956496"/>
            <a:ext cx="9144000" cy="584776"/>
          </a:xfrm>
          <a:prstGeom prst="rect">
            <a:avLst/>
          </a:prstGeom>
          <a:noFill/>
        </p:spPr>
        <p:txBody>
          <a:bodyPr wrap="square" rtlCol="0">
            <a:spAutoFit/>
          </a:bodyPr>
          <a:lstStyle/>
          <a:p>
            <a:pPr algn="ctr"/>
            <a:r>
              <a:rPr lang="en-US" sz="3200" dirty="0" smtClean="0"/>
              <a:t>http://</a:t>
            </a:r>
            <a:r>
              <a:rPr lang="en-US" sz="3200" dirty="0" err="1" smtClean="0"/>
              <a:t>opencontent.uct.ac.za</a:t>
            </a:r>
            <a:r>
              <a:rPr lang="en-US" sz="3200" dirty="0" smtClean="0"/>
              <a:t>/</a:t>
            </a:r>
            <a:endParaRPr lang="en-US" sz="3200"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openresearcg.png"/>
          <p:cNvPicPr>
            <a:picLocks noGrp="1" noChangeAspect="1"/>
          </p:cNvPicPr>
          <p:nvPr>
            <p:ph idx="1"/>
          </p:nvPr>
        </p:nvPicPr>
        <p:blipFill>
          <a:blip r:embed="rId3"/>
          <a:srcRect t="-12973" b="-12973"/>
          <a:stretch>
            <a:fillRect/>
          </a:stretch>
        </p:blipFill>
        <p:spPr>
          <a:xfrm>
            <a:off x="1019633" y="1019624"/>
            <a:ext cx="7253514" cy="3989153"/>
          </a:xfr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b="1" dirty="0" smtClean="0"/>
              <a:t>Open Research</a:t>
            </a:r>
            <a:endParaRPr lang="en-US" sz="6600" b="1" dirty="0"/>
          </a:p>
        </p:txBody>
      </p:sp>
      <p:sp>
        <p:nvSpPr>
          <p:cNvPr id="3" name="Content Placeholder 2"/>
          <p:cNvSpPr>
            <a:spLocks noGrp="1"/>
          </p:cNvSpPr>
          <p:nvPr>
            <p:ph idx="1"/>
          </p:nvPr>
        </p:nvSpPr>
        <p:spPr/>
        <p:txBody>
          <a:bodyPr>
            <a:normAutofit fontScale="92500" lnSpcReduction="20000"/>
          </a:bodyPr>
          <a:lstStyle/>
          <a:p>
            <a:pPr>
              <a:spcBef>
                <a:spcPts val="1200"/>
              </a:spcBef>
              <a:buFontTx/>
              <a:buChar char="•"/>
            </a:pPr>
            <a:r>
              <a:rPr lang="en-US" dirty="0" smtClean="0"/>
              <a:t>Replicable (transparency - method)</a:t>
            </a:r>
          </a:p>
          <a:p>
            <a:pPr>
              <a:spcBef>
                <a:spcPts val="1200"/>
              </a:spcBef>
              <a:buFontTx/>
              <a:buChar char="•"/>
            </a:pPr>
            <a:r>
              <a:rPr lang="en-US" dirty="0" smtClean="0"/>
              <a:t>Reusable (results free for re-use and appropriation)</a:t>
            </a:r>
          </a:p>
          <a:p>
            <a:pPr>
              <a:spcBef>
                <a:spcPts val="1200"/>
              </a:spcBef>
            </a:pPr>
            <a:r>
              <a:rPr lang="en-US" dirty="0" err="1" smtClean="0"/>
              <a:t>Replayable</a:t>
            </a:r>
            <a:r>
              <a:rPr lang="en-US" dirty="0" smtClean="0"/>
              <a:t> (tools available for appropriation)</a:t>
            </a:r>
          </a:p>
          <a:p>
            <a:pPr>
              <a:spcBef>
                <a:spcPts val="1200"/>
              </a:spcBef>
              <a:buFontTx/>
              <a:buChar char="•"/>
            </a:pPr>
            <a:r>
              <a:rPr lang="en-US" dirty="0" smtClean="0"/>
              <a:t>Collaborative</a:t>
            </a:r>
          </a:p>
          <a:p>
            <a:pPr>
              <a:spcBef>
                <a:spcPts val="1200"/>
              </a:spcBef>
              <a:buFontTx/>
              <a:buChar char="•"/>
            </a:pPr>
            <a:r>
              <a:rPr lang="en-US" dirty="0" smtClean="0"/>
              <a:t>Interdisciplinary</a:t>
            </a:r>
          </a:p>
          <a:p>
            <a:pPr>
              <a:spcBef>
                <a:spcPts val="1200"/>
              </a:spcBef>
              <a:buFontTx/>
              <a:buChar char="•"/>
            </a:pPr>
            <a:r>
              <a:rPr lang="en-US" dirty="0" smtClean="0"/>
              <a:t>Granular</a:t>
            </a:r>
          </a:p>
          <a:p>
            <a:pPr>
              <a:spcBef>
                <a:spcPts val="1200"/>
              </a:spcBef>
              <a:buFontTx/>
              <a:buChar char="•"/>
            </a:pPr>
            <a:r>
              <a:rPr lang="en-US" dirty="0" smtClean="0"/>
              <a:t>Immediacy factor</a:t>
            </a:r>
          </a:p>
          <a:p>
            <a:pPr>
              <a:spcBef>
                <a:spcPts val="1200"/>
              </a:spcBef>
              <a:buFontTx/>
              <a:buChar char="•"/>
            </a:pPr>
            <a:r>
              <a:rPr lang="en-US" dirty="0" smtClean="0"/>
              <a:t>Suited to addressing socio-economic imperatives</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800px-Open_data_stickers.png"/>
          <p:cNvPicPr>
            <a:picLocks noGrp="1" noChangeAspect="1"/>
          </p:cNvPicPr>
          <p:nvPr>
            <p:ph idx="1"/>
          </p:nvPr>
        </p:nvPicPr>
        <p:blipFill>
          <a:blip r:embed="rId3"/>
          <a:srcRect l="-18187" r="-18187"/>
          <a:stretch>
            <a:fillRect/>
          </a:stretch>
        </p:blipFill>
        <p:spPr>
          <a:xfrm>
            <a:off x="-899897" y="420905"/>
            <a:ext cx="10951038" cy="6022649"/>
          </a:xfr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opendata proto.tiff"/>
          <p:cNvPicPr>
            <a:picLocks noGrp="1" noChangeAspect="1"/>
          </p:cNvPicPr>
          <p:nvPr>
            <p:ph idx="1"/>
          </p:nvPr>
        </p:nvPicPr>
        <p:blipFill>
          <a:blip r:embed="rId3"/>
          <a:srcRect l="-23617" r="-23617"/>
          <a:stretch>
            <a:fillRect/>
          </a:stretch>
        </p:blipFill>
        <p:spPr>
          <a:xfrm>
            <a:off x="-1651441" y="11337"/>
            <a:ext cx="12421861" cy="6831545"/>
          </a:xfr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6" name="Content Placeholder 5" descr="four-ways-to-measure-impact-copy.png"/>
          <p:cNvPicPr>
            <a:picLocks noGrp="1" noChangeAspect="1"/>
          </p:cNvPicPr>
          <p:nvPr>
            <p:ph idx="1"/>
          </p:nvPr>
        </p:nvPicPr>
        <p:blipFill>
          <a:blip r:embed="rId3"/>
          <a:srcRect t="-7288" b="-7288"/>
          <a:stretch>
            <a:fillRect/>
          </a:stretch>
        </p:blipFill>
        <p:spPr>
          <a:xfrm>
            <a:off x="457200" y="213295"/>
            <a:ext cx="8229600" cy="4525963"/>
          </a:xfrm>
        </p:spPr>
      </p:pic>
      <p:sp>
        <p:nvSpPr>
          <p:cNvPr id="7" name="TextBox 6"/>
          <p:cNvSpPr txBox="1"/>
          <p:nvPr/>
        </p:nvSpPr>
        <p:spPr>
          <a:xfrm>
            <a:off x="457200" y="6087889"/>
            <a:ext cx="8229600" cy="276999"/>
          </a:xfrm>
          <a:prstGeom prst="rect">
            <a:avLst/>
          </a:prstGeom>
          <a:noFill/>
        </p:spPr>
        <p:txBody>
          <a:bodyPr wrap="square" rtlCol="0">
            <a:spAutoFit/>
          </a:bodyPr>
          <a:lstStyle/>
          <a:p>
            <a:r>
              <a:rPr lang="en-US" sz="1200" dirty="0" smtClean="0"/>
              <a:t>http://</a:t>
            </a:r>
            <a:r>
              <a:rPr lang="en-US" sz="1200" dirty="0" err="1" smtClean="0"/>
              <a:t>altmetrics.org</a:t>
            </a:r>
            <a:r>
              <a:rPr lang="en-US" sz="1200" dirty="0" smtClean="0"/>
              <a:t>/manifesto/</a:t>
            </a:r>
            <a:endParaRPr lang="en-US" sz="1200"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554772"/>
            <a:ext cx="8229600" cy="5571391"/>
          </a:xfrm>
        </p:spPr>
        <p:txBody>
          <a:bodyPr>
            <a:normAutofit/>
          </a:bodyPr>
          <a:lstStyle/>
          <a:p>
            <a:pPr algn="ctr">
              <a:buNone/>
            </a:pPr>
            <a:r>
              <a:rPr lang="en-US" dirty="0" smtClean="0"/>
              <a:t>“Open access advocates might centre their vision on integrating open access with a new type of digital and global infrastructure that includes all results in real time … Therefore, the question that policy makers should be making is how to articulate open access as an essential part of the new infrastructure that merits institutional investment.”</a:t>
            </a:r>
          </a:p>
          <a:p>
            <a:pPr algn="ctr">
              <a:buNone/>
            </a:pPr>
            <a:endParaRPr lang="en-US" sz="2000" dirty="0" smtClean="0"/>
          </a:p>
          <a:p>
            <a:pPr algn="ctr">
              <a:buNone/>
            </a:pPr>
            <a:r>
              <a:rPr lang="en-US" sz="2000" dirty="0" smtClean="0"/>
              <a:t>Chris </a:t>
            </a:r>
            <a:r>
              <a:rPr lang="en-US" sz="2000" dirty="0" err="1" smtClean="0"/>
              <a:t>Armbruster</a:t>
            </a:r>
            <a:r>
              <a:rPr lang="en-US" sz="2000" dirty="0" smtClean="0"/>
              <a:t>, Implementing Open Access (2010)</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8990"/>
            <a:ext cx="7772400" cy="1073556"/>
          </a:xfrm>
        </p:spPr>
        <p:txBody>
          <a:bodyPr/>
          <a:lstStyle/>
          <a:p>
            <a:r>
              <a:rPr lang="en-US" dirty="0" smtClean="0"/>
              <a:t>St Benedict of </a:t>
            </a:r>
            <a:r>
              <a:rPr lang="en-US" dirty="0" err="1" smtClean="0"/>
              <a:t>Nursia</a:t>
            </a:r>
            <a:r>
              <a:rPr lang="en-US" dirty="0" smtClean="0"/>
              <a:t> (480-547)</a:t>
            </a:r>
            <a:endParaRPr lang="en-US" dirty="0"/>
          </a:p>
        </p:txBody>
      </p:sp>
      <p:sp>
        <p:nvSpPr>
          <p:cNvPr id="3" name="Subtitle 2"/>
          <p:cNvSpPr>
            <a:spLocks noGrp="1"/>
          </p:cNvSpPr>
          <p:nvPr>
            <p:ph type="subTitle" idx="1"/>
          </p:nvPr>
        </p:nvSpPr>
        <p:spPr/>
        <p:txBody>
          <a:bodyPr/>
          <a:lstStyle/>
          <a:p>
            <a:endParaRPr lang="en-US"/>
          </a:p>
        </p:txBody>
      </p:sp>
      <p:pic>
        <p:nvPicPr>
          <p:cNvPr id="4" name="Picture 3" descr="saint-benedict.jpg"/>
          <p:cNvPicPr>
            <a:picLocks noChangeAspect="1"/>
          </p:cNvPicPr>
          <p:nvPr/>
        </p:nvPicPr>
        <p:blipFill>
          <a:blip r:embed="rId3"/>
          <a:stretch>
            <a:fillRect/>
          </a:stretch>
        </p:blipFill>
        <p:spPr>
          <a:xfrm>
            <a:off x="2339731" y="1381877"/>
            <a:ext cx="4331676" cy="5224081"/>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a:bodyPr>
          <a:lstStyle/>
          <a:p>
            <a:pPr algn="ctr">
              <a:buNone/>
            </a:pPr>
            <a:r>
              <a:rPr lang="en-US" sz="6000" dirty="0" smtClean="0"/>
              <a:t>How do we participate (as contributors)?</a:t>
            </a:r>
          </a:p>
          <a:p>
            <a:pPr algn="ctr">
              <a:buNone/>
            </a:pPr>
            <a:r>
              <a:rPr lang="en-US" sz="4800" dirty="0" smtClean="0"/>
              <a:t>Factors and considerations for African universities</a:t>
            </a:r>
          </a:p>
          <a:p>
            <a:pPr algn="ctr">
              <a:buNone/>
            </a:pPr>
            <a:endParaRPr lang="en-US" sz="8000"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HE at a glance</a:t>
            </a:r>
            <a:endParaRPr lang="en-US" dirty="0"/>
          </a:p>
        </p:txBody>
      </p:sp>
      <p:sp>
        <p:nvSpPr>
          <p:cNvPr id="3" name="Content Placeholder 2"/>
          <p:cNvSpPr>
            <a:spLocks noGrp="1"/>
          </p:cNvSpPr>
          <p:nvPr>
            <p:ph idx="1"/>
          </p:nvPr>
        </p:nvSpPr>
        <p:spPr/>
        <p:txBody>
          <a:bodyPr>
            <a:normAutofit lnSpcReduction="10000"/>
          </a:bodyPr>
          <a:lstStyle/>
          <a:p>
            <a:pPr>
              <a:lnSpc>
                <a:spcPct val="90000"/>
              </a:lnSpc>
              <a:buBlip>
                <a:blip r:embed="rId3"/>
              </a:buBlip>
            </a:pPr>
            <a:r>
              <a:rPr lang="en-US" sz="2162" dirty="0" smtClean="0"/>
              <a:t>Current est. 1 billion population </a:t>
            </a:r>
          </a:p>
          <a:p>
            <a:pPr>
              <a:lnSpc>
                <a:spcPct val="90000"/>
              </a:lnSpc>
              <a:buBlip>
                <a:blip r:embed="rId3"/>
              </a:buBlip>
            </a:pPr>
            <a:r>
              <a:rPr lang="en-US" sz="2162" dirty="0" smtClean="0"/>
              <a:t>Lowest tertiary enrolment rate in the world at 5%</a:t>
            </a:r>
          </a:p>
          <a:p>
            <a:pPr lvl="1">
              <a:lnSpc>
                <a:spcPct val="90000"/>
              </a:lnSpc>
              <a:buBlip>
                <a:blip r:embed="rId4"/>
              </a:buBlip>
            </a:pPr>
            <a:r>
              <a:rPr lang="en-US" sz="2162" dirty="0" smtClean="0"/>
              <a:t>Compared to OECD targets of 50-60% and ‘Asian tiger economies’ of 30-40%</a:t>
            </a:r>
          </a:p>
          <a:p>
            <a:pPr>
              <a:lnSpc>
                <a:spcPct val="90000"/>
              </a:lnSpc>
              <a:buBlip>
                <a:blip r:embed="rId3"/>
              </a:buBlip>
            </a:pPr>
            <a:r>
              <a:rPr lang="en-US" sz="2162" dirty="0" smtClean="0"/>
              <a:t>Numbers of tertiary enrolments more than tripled in 20 years, imposing great strain</a:t>
            </a:r>
          </a:p>
          <a:p>
            <a:pPr>
              <a:lnSpc>
                <a:spcPct val="90000"/>
              </a:lnSpc>
              <a:buNone/>
            </a:pPr>
            <a:r>
              <a:rPr lang="en-US" sz="2162" dirty="0" smtClean="0"/>
              <a:t>     -- 1985 (800,000 enrolments) to 2002 (3 million)</a:t>
            </a:r>
          </a:p>
          <a:p>
            <a:pPr>
              <a:lnSpc>
                <a:spcPct val="90000"/>
              </a:lnSpc>
              <a:buBlip>
                <a:blip r:embed="rId3"/>
              </a:buBlip>
            </a:pPr>
            <a:r>
              <a:rPr lang="en-US" sz="2162" dirty="0" smtClean="0"/>
              <a:t>200 public universities in Sub-Saharan Africa (UK alone with 60 million population has 126 universities and over 1 million enrolments)</a:t>
            </a:r>
          </a:p>
          <a:p>
            <a:pPr>
              <a:lnSpc>
                <a:spcPct val="90000"/>
              </a:lnSpc>
              <a:buBlip>
                <a:blip r:embed="rId3"/>
              </a:buBlip>
            </a:pPr>
            <a:r>
              <a:rPr lang="en-US" sz="2162" dirty="0" smtClean="0"/>
              <a:t>Private tertiary providers emerging to fill demand gap and over-burden in public sector</a:t>
            </a:r>
          </a:p>
          <a:p>
            <a:pPr>
              <a:lnSpc>
                <a:spcPct val="90000"/>
              </a:lnSpc>
              <a:buBlip>
                <a:blip r:embed="rId3"/>
              </a:buBlip>
            </a:pPr>
            <a:r>
              <a:rPr lang="en-US" sz="2162" dirty="0" smtClean="0"/>
              <a:t>Absence of quality systems in many countries/lack of linkage between quality and national funding</a:t>
            </a:r>
          </a:p>
          <a:p>
            <a:pPr>
              <a:lnSpc>
                <a:spcPct val="90000"/>
              </a:lnSpc>
              <a:buBlip>
                <a:blip r:embed="rId3"/>
              </a:buBlip>
            </a:pPr>
            <a:endParaRPr lang="en-US" sz="1600" dirty="0" smtClean="0"/>
          </a:p>
          <a:p>
            <a:pPr>
              <a:lnSpc>
                <a:spcPct val="90000"/>
              </a:lnSpc>
              <a:buNone/>
            </a:pPr>
            <a:endParaRPr lang="en-US" sz="1600" dirty="0" smtClean="0"/>
          </a:p>
          <a:p>
            <a:pPr>
              <a:lnSpc>
                <a:spcPct val="90000"/>
              </a:lnSpc>
              <a:buBlip>
                <a:blip r:embed="rId3"/>
              </a:buBlip>
            </a:pPr>
            <a:endParaRPr lang="en-US" sz="1600" dirty="0" smtClean="0"/>
          </a:p>
        </p:txBody>
      </p:sp>
      <p:sp>
        <p:nvSpPr>
          <p:cNvPr id="5" name="TextBox 4"/>
          <p:cNvSpPr txBox="1"/>
          <p:nvPr/>
        </p:nvSpPr>
        <p:spPr>
          <a:xfrm>
            <a:off x="2340429" y="5769429"/>
            <a:ext cx="184666" cy="369332"/>
          </a:xfrm>
          <a:prstGeom prst="rect">
            <a:avLst/>
          </a:prstGeom>
          <a:noFill/>
        </p:spPr>
        <p:txBody>
          <a:bodyPr wrap="none" rtlCol="0">
            <a:spAutoFit/>
          </a:bodyPr>
          <a:lstStyle/>
          <a:p>
            <a:endParaRPr lang="en-US" dirty="0"/>
          </a:p>
        </p:txBody>
      </p:sp>
      <p:sp>
        <p:nvSpPr>
          <p:cNvPr id="6" name="TextBox 5"/>
          <p:cNvSpPr txBox="1"/>
          <p:nvPr/>
        </p:nvSpPr>
        <p:spPr>
          <a:xfrm>
            <a:off x="457200" y="6138761"/>
            <a:ext cx="8229600" cy="427809"/>
          </a:xfrm>
          <a:prstGeom prst="rect">
            <a:avLst/>
          </a:prstGeom>
          <a:noFill/>
        </p:spPr>
        <p:txBody>
          <a:bodyPr wrap="square" rtlCol="0">
            <a:spAutoFit/>
          </a:bodyPr>
          <a:lstStyle/>
          <a:p>
            <a:pPr>
              <a:lnSpc>
                <a:spcPct val="90000"/>
              </a:lnSpc>
              <a:buNone/>
            </a:pPr>
            <a:r>
              <a:rPr lang="en-US" sz="1200" dirty="0" err="1" smtClean="0"/>
              <a:t>Materu</a:t>
            </a:r>
            <a:r>
              <a:rPr lang="en-US" sz="1200" dirty="0" smtClean="0"/>
              <a:t>, P., (2007), </a:t>
            </a:r>
            <a:r>
              <a:rPr lang="en-US" sz="1200" i="1" dirty="0" smtClean="0"/>
              <a:t>“Higher education quality assurance in sub-Saharan Africa:  status, challenges, opportunities and promising practices”, </a:t>
            </a:r>
            <a:r>
              <a:rPr lang="en-US" sz="1200" dirty="0" smtClean="0"/>
              <a:t>A Report for the World Bank: Washington. </a:t>
            </a:r>
            <a:endParaRPr lang="en-GB" sz="1200"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Box 5"/>
          <p:cNvSpPr txBox="1"/>
          <p:nvPr/>
        </p:nvSpPr>
        <p:spPr>
          <a:xfrm>
            <a:off x="0" y="253998"/>
            <a:ext cx="9143999" cy="707886"/>
          </a:xfrm>
          <a:prstGeom prst="rect">
            <a:avLst/>
          </a:prstGeom>
          <a:noFill/>
        </p:spPr>
        <p:txBody>
          <a:bodyPr wrap="square" rtlCol="0">
            <a:spAutoFit/>
          </a:bodyPr>
          <a:lstStyle/>
          <a:p>
            <a:pPr algn="ctr"/>
            <a:r>
              <a:rPr lang="en-US" sz="4000" b="1" dirty="0" smtClean="0"/>
              <a:t>African Research Participation</a:t>
            </a:r>
            <a:endParaRPr lang="en-US" sz="4000" b="1" dirty="0"/>
          </a:p>
        </p:txBody>
      </p:sp>
      <p:sp>
        <p:nvSpPr>
          <p:cNvPr id="5" name="TextBox 4"/>
          <p:cNvSpPr txBox="1"/>
          <p:nvPr/>
        </p:nvSpPr>
        <p:spPr>
          <a:xfrm>
            <a:off x="525538" y="1211738"/>
            <a:ext cx="7956065" cy="5539978"/>
          </a:xfrm>
          <a:prstGeom prst="rect">
            <a:avLst/>
          </a:prstGeom>
          <a:noFill/>
        </p:spPr>
        <p:txBody>
          <a:bodyPr wrap="square" rtlCol="0">
            <a:spAutoFit/>
          </a:bodyPr>
          <a:lstStyle/>
          <a:p>
            <a:pPr>
              <a:buFont typeface="Arial"/>
              <a:buChar char="•"/>
            </a:pPr>
            <a:r>
              <a:rPr lang="en-US" sz="2400" b="1" dirty="0" smtClean="0"/>
              <a:t> Africa home to only 2.3% of world’s researchers</a:t>
            </a:r>
          </a:p>
          <a:p>
            <a:pPr>
              <a:buFont typeface="Arial"/>
              <a:buChar char="•"/>
            </a:pPr>
            <a:r>
              <a:rPr lang="en-US" sz="2400" dirty="0" smtClean="0"/>
              <a:t> 169 researchers per one million inhabitants </a:t>
            </a:r>
          </a:p>
          <a:p>
            <a:pPr>
              <a:buFont typeface="Arial"/>
              <a:buChar char="•"/>
            </a:pPr>
            <a:r>
              <a:rPr lang="en-US" sz="2400" dirty="0" smtClean="0"/>
              <a:t> Apart from having the lowest density of researchers in the world, investment in research and development in Africa stands at 0.9%</a:t>
            </a:r>
          </a:p>
          <a:p>
            <a:pPr>
              <a:buFont typeface="Arial"/>
              <a:buChar char="•"/>
            </a:pPr>
            <a:r>
              <a:rPr lang="en-US" sz="2400" dirty="0" smtClean="0"/>
              <a:t> Excluding South Africa, intensity in research and development in Sub-Saharan Africa is 0.3% </a:t>
            </a:r>
          </a:p>
          <a:p>
            <a:pPr>
              <a:buFont typeface="Arial"/>
              <a:buChar char="•"/>
            </a:pPr>
            <a:r>
              <a:rPr lang="en-US" sz="2400" dirty="0" smtClean="0"/>
              <a:t> </a:t>
            </a:r>
            <a:r>
              <a:rPr lang="en-US" sz="2400" dirty="0" err="1" smtClean="0"/>
              <a:t>Mamdani</a:t>
            </a:r>
            <a:r>
              <a:rPr lang="en-US" sz="2400" dirty="0" smtClean="0"/>
              <a:t> (2011): Corrosive culture of consultancy</a:t>
            </a:r>
          </a:p>
          <a:p>
            <a:pPr algn="ctr"/>
            <a:endParaRPr lang="en-US" sz="2400" i="1" dirty="0" smtClean="0"/>
          </a:p>
          <a:p>
            <a:pPr algn="ctr"/>
            <a:r>
              <a:rPr lang="en-US" sz="2400" i="1" dirty="0" smtClean="0"/>
              <a:t>“The culture of consultancy has radically changed postgraduate education and research as consultants presume that research is all about finding answers to problems </a:t>
            </a:r>
          </a:p>
          <a:p>
            <a:pPr algn="ctr"/>
            <a:r>
              <a:rPr lang="en-US" sz="2400" i="1" dirty="0" smtClean="0"/>
              <a:t>defined by a client.”</a:t>
            </a:r>
          </a:p>
          <a:p>
            <a:pPr algn="ctr"/>
            <a:r>
              <a:rPr lang="en-US" dirty="0" err="1" smtClean="0"/>
              <a:t>Mamdani</a:t>
            </a:r>
            <a:r>
              <a:rPr lang="en-US" dirty="0" smtClean="0"/>
              <a:t> (2011)</a:t>
            </a:r>
          </a:p>
          <a:p>
            <a:endParaRPr lang="en-US" dirty="0"/>
          </a:p>
        </p:txBody>
      </p:sp>
      <p:sp>
        <p:nvSpPr>
          <p:cNvPr id="7" name="TextBox 6"/>
          <p:cNvSpPr txBox="1"/>
          <p:nvPr/>
        </p:nvSpPr>
        <p:spPr>
          <a:xfrm>
            <a:off x="525538" y="6353573"/>
            <a:ext cx="7956065" cy="276999"/>
          </a:xfrm>
          <a:prstGeom prst="rect">
            <a:avLst/>
          </a:prstGeom>
          <a:noFill/>
        </p:spPr>
        <p:txBody>
          <a:bodyPr wrap="square" rtlCol="0">
            <a:spAutoFit/>
          </a:bodyPr>
          <a:lstStyle/>
          <a:p>
            <a:pPr algn="ctr"/>
            <a:r>
              <a:rPr lang="en-US" sz="1200" dirty="0" smtClean="0"/>
              <a:t>http://tinyurl.com/6czxv6e</a:t>
            </a:r>
            <a:endParaRPr lang="en-US" sz="1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 Enabling Environment</a:t>
            </a:r>
            <a:endParaRPr lang="en-US" b="1" dirty="0"/>
          </a:p>
        </p:txBody>
      </p:sp>
      <p:sp>
        <p:nvSpPr>
          <p:cNvPr id="3" name="Content Placeholder 2"/>
          <p:cNvSpPr>
            <a:spLocks noGrp="1"/>
          </p:cNvSpPr>
          <p:nvPr>
            <p:ph idx="1"/>
          </p:nvPr>
        </p:nvSpPr>
        <p:spPr/>
        <p:txBody>
          <a:bodyPr>
            <a:normAutofit fontScale="92500" lnSpcReduction="20000"/>
          </a:bodyPr>
          <a:lstStyle/>
          <a:p>
            <a:r>
              <a:rPr lang="en-US" sz="2800" dirty="0" smtClean="0"/>
              <a:t>Policy, regulation and infrastructure (national and institutional).</a:t>
            </a:r>
          </a:p>
          <a:p>
            <a:r>
              <a:rPr lang="en-US" sz="2800" dirty="0" smtClean="0"/>
              <a:t>National support for OA and acknowledgement that communication crucial part of research.</a:t>
            </a:r>
          </a:p>
          <a:p>
            <a:r>
              <a:rPr lang="en-US" sz="2800" dirty="0" smtClean="0"/>
              <a:t>Structures and business models to enable (e.g. channels for payment of OA publication fees).</a:t>
            </a:r>
          </a:p>
          <a:p>
            <a:r>
              <a:rPr lang="en-US" sz="2800" dirty="0" smtClean="0"/>
              <a:t>Support for changing models of scholarly communication (e.g. support for exploring Web 2.0 professional application).</a:t>
            </a:r>
          </a:p>
          <a:p>
            <a:r>
              <a:rPr lang="en-US" sz="2800" dirty="0" smtClean="0"/>
              <a:t>Protection and control of IP in digital environment through exploration of alternative licensing options suitable to public domain (e.g. Creative Commons).</a:t>
            </a:r>
          </a:p>
          <a:p>
            <a:endParaRPr lang="en-US" sz="2800" dirty="0" smtClean="0"/>
          </a:p>
          <a:p>
            <a:endParaRPr lang="en-US" sz="280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a:t>
            </a:r>
            <a:r>
              <a:rPr lang="en-US" b="1" dirty="0" err="1" smtClean="0"/>
              <a:t>e</a:t>
            </a:r>
            <a:r>
              <a:rPr lang="en-US" b="1" dirty="0" smtClean="0"/>
              <a:t>-Infrastructure</a:t>
            </a:r>
            <a:endParaRPr lang="en-US" b="1" dirty="0"/>
          </a:p>
        </p:txBody>
      </p:sp>
      <p:sp>
        <p:nvSpPr>
          <p:cNvPr id="3" name="Content Placeholder 2"/>
          <p:cNvSpPr>
            <a:spLocks noGrp="1"/>
          </p:cNvSpPr>
          <p:nvPr>
            <p:ph idx="1"/>
          </p:nvPr>
        </p:nvSpPr>
        <p:spPr/>
        <p:txBody>
          <a:bodyPr>
            <a:normAutofit/>
          </a:bodyPr>
          <a:lstStyle/>
          <a:p>
            <a:r>
              <a:rPr lang="en-US" sz="2800" dirty="0" smtClean="0"/>
              <a:t>Investment in </a:t>
            </a:r>
            <a:r>
              <a:rPr lang="en-US" sz="2800" dirty="0" err="1" smtClean="0"/>
              <a:t>curation</a:t>
            </a:r>
            <a:r>
              <a:rPr lang="en-US" sz="2800" dirty="0" smtClean="0"/>
              <a:t> </a:t>
            </a:r>
          </a:p>
          <a:p>
            <a:pPr>
              <a:buNone/>
            </a:pPr>
            <a:r>
              <a:rPr lang="en-US" sz="2800" dirty="0" smtClean="0"/>
              <a:t>    - Data </a:t>
            </a:r>
            <a:r>
              <a:rPr lang="en-US" sz="2800" dirty="0" err="1" smtClean="0"/>
              <a:t>centres</a:t>
            </a:r>
            <a:endParaRPr lang="en-US" sz="2800" dirty="0" smtClean="0"/>
          </a:p>
          <a:p>
            <a:pPr>
              <a:buNone/>
            </a:pPr>
            <a:r>
              <a:rPr lang="en-US" sz="2800" dirty="0" smtClean="0"/>
              <a:t>    - Repositories</a:t>
            </a:r>
          </a:p>
          <a:p>
            <a:r>
              <a:rPr lang="en-US" sz="2800" dirty="0" smtClean="0"/>
              <a:t>Investment in systems and processes to track impact</a:t>
            </a:r>
          </a:p>
          <a:p>
            <a:r>
              <a:rPr lang="en-US" sz="2800" dirty="0" smtClean="0"/>
              <a:t>Balanced local and regional perspective</a:t>
            </a:r>
          </a:p>
          <a:p>
            <a:r>
              <a:rPr lang="en-US" sz="2800" dirty="0" err="1" smtClean="0"/>
              <a:t>Harmonised</a:t>
            </a:r>
            <a:r>
              <a:rPr lang="en-US" sz="2800" dirty="0" smtClean="0"/>
              <a:t> regional collaborative approach</a:t>
            </a:r>
          </a:p>
          <a:p>
            <a:pPr>
              <a:buNone/>
            </a:pPr>
            <a:r>
              <a:rPr lang="en-US" sz="2800" dirty="0" smtClean="0"/>
              <a:t>    - Grid services</a:t>
            </a:r>
          </a:p>
          <a:p>
            <a:pPr>
              <a:buNone/>
            </a:pPr>
            <a:r>
              <a:rPr lang="en-US" sz="2800" dirty="0" smtClean="0"/>
              <a:t>    - Bandwidth</a:t>
            </a:r>
          </a:p>
          <a:p>
            <a:pPr>
              <a:buNone/>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3. Re-asserting Academics’ Agency / </a:t>
            </a:r>
            <a:br>
              <a:rPr lang="en-US" sz="3600" b="1" dirty="0" smtClean="0"/>
            </a:br>
            <a:r>
              <a:rPr lang="en-US" sz="3600" b="1" dirty="0" smtClean="0"/>
              <a:t>The Rise of the Global Networked Scholar</a:t>
            </a:r>
            <a:endParaRPr lang="en-US" sz="3600" b="1" dirty="0"/>
          </a:p>
        </p:txBody>
      </p:sp>
      <p:sp>
        <p:nvSpPr>
          <p:cNvPr id="3" name="Content Placeholder 2"/>
          <p:cNvSpPr>
            <a:spLocks noGrp="1"/>
          </p:cNvSpPr>
          <p:nvPr>
            <p:ph idx="1"/>
          </p:nvPr>
        </p:nvSpPr>
        <p:spPr>
          <a:xfrm>
            <a:off x="457200" y="1781109"/>
            <a:ext cx="8229600" cy="4345054"/>
          </a:xfrm>
        </p:spPr>
        <p:txBody>
          <a:bodyPr>
            <a:normAutofit/>
          </a:bodyPr>
          <a:lstStyle/>
          <a:p>
            <a:r>
              <a:rPr lang="en-US" sz="2800" dirty="0" smtClean="0"/>
              <a:t>Clear articulation of individual academics’ rights in sharing content.</a:t>
            </a:r>
          </a:p>
          <a:p>
            <a:r>
              <a:rPr lang="en-US" sz="2800" dirty="0" smtClean="0"/>
              <a:t>Examination of repository deposit routes and clear articulation of expectation around author contribution (coupled with investigation to see where breakdown occurs).</a:t>
            </a:r>
          </a:p>
          <a:p>
            <a:r>
              <a:rPr lang="en-US" sz="2800" dirty="0" smtClean="0"/>
              <a:t>Tracking and evaluation of funder’s requirements in line with institutional policy around OA.</a:t>
            </a:r>
          </a:p>
          <a:p>
            <a:r>
              <a:rPr lang="en-US" sz="2800" dirty="0" smtClean="0"/>
              <a:t>Focus on authors as users (in addition to depositors).</a:t>
            </a:r>
          </a:p>
        </p:txBody>
      </p:sp>
      <p:sp>
        <p:nvSpPr>
          <p:cNvPr id="4" name="TextBox 3"/>
          <p:cNvSpPr txBox="1"/>
          <p:nvPr/>
        </p:nvSpPr>
        <p:spPr>
          <a:xfrm>
            <a:off x="457200" y="6350676"/>
            <a:ext cx="8229600" cy="276999"/>
          </a:xfrm>
          <a:prstGeom prst="rect">
            <a:avLst/>
          </a:prstGeom>
          <a:noFill/>
        </p:spPr>
        <p:txBody>
          <a:bodyPr wrap="square" rtlCol="0">
            <a:spAutoFit/>
          </a:bodyPr>
          <a:lstStyle/>
          <a:p>
            <a:r>
              <a:rPr lang="en-US" sz="1200" dirty="0" err="1" smtClean="0"/>
              <a:t>Armbuster</a:t>
            </a:r>
            <a:r>
              <a:rPr lang="en-US" sz="1200" dirty="0" smtClean="0"/>
              <a:t> C (2010) Implementing Open Access: Policy Case Studies. Max Planck Digital Library</a:t>
            </a:r>
            <a:endParaRPr lang="en-US" sz="1200"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UB5a.tiff"/>
          <p:cNvPicPr>
            <a:picLocks noGrp="1" noChangeAspect="1"/>
          </p:cNvPicPr>
          <p:nvPr>
            <p:ph idx="1"/>
          </p:nvPr>
        </p:nvPicPr>
        <p:blipFill>
          <a:blip r:embed="rId3"/>
          <a:srcRect t="-40069" b="-40069"/>
          <a:stretch>
            <a:fillRect/>
          </a:stretch>
        </p:blipFill>
        <p:spPr>
          <a:xfrm>
            <a:off x="0" y="3050497"/>
            <a:ext cx="9119274" cy="5015249"/>
          </a:xfrm>
        </p:spPr>
      </p:pic>
      <p:pic>
        <p:nvPicPr>
          <p:cNvPr id="5" name="Content Placeholder 3" descr="ub8.tiff"/>
          <p:cNvPicPr>
            <a:picLocks noChangeAspect="1"/>
          </p:cNvPicPr>
          <p:nvPr/>
        </p:nvPicPr>
        <p:blipFill>
          <a:blip r:embed="rId4"/>
          <a:srcRect l="-61725" r="-61725"/>
          <a:stretch>
            <a:fillRect/>
          </a:stretch>
        </p:blipFill>
        <p:spPr>
          <a:xfrm>
            <a:off x="605889" y="0"/>
            <a:ext cx="7634661" cy="4198769"/>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UB6.tiff"/>
          <p:cNvPicPr>
            <a:picLocks noGrp="1" noChangeAspect="1"/>
          </p:cNvPicPr>
          <p:nvPr>
            <p:ph idx="1"/>
          </p:nvPr>
        </p:nvPicPr>
        <p:blipFill>
          <a:blip r:embed="rId3"/>
          <a:srcRect l="-8510" r="-8510"/>
          <a:stretch>
            <a:fillRect/>
          </a:stretch>
        </p:blipFill>
        <p:spPr>
          <a:xfrm>
            <a:off x="457200" y="1264423"/>
            <a:ext cx="8229600" cy="4525963"/>
          </a:xfrm>
        </p:spPr>
      </p:pic>
      <p:sp>
        <p:nvSpPr>
          <p:cNvPr id="6" name="TextBox 5"/>
          <p:cNvSpPr txBox="1"/>
          <p:nvPr/>
        </p:nvSpPr>
        <p:spPr>
          <a:xfrm>
            <a:off x="1313846" y="5790386"/>
            <a:ext cx="6598424" cy="584776"/>
          </a:xfrm>
          <a:prstGeom prst="rect">
            <a:avLst/>
          </a:prstGeom>
          <a:noFill/>
        </p:spPr>
        <p:txBody>
          <a:bodyPr wrap="square" rtlCol="0">
            <a:spAutoFit/>
          </a:bodyPr>
          <a:lstStyle/>
          <a:p>
            <a:r>
              <a:rPr lang="en-US" sz="1600" dirty="0" err="1" smtClean="0"/>
              <a:t>Setidisho</a:t>
            </a:r>
            <a:r>
              <a:rPr lang="en-US" sz="1600" dirty="0" smtClean="0"/>
              <a:t> NOH (1978) The Role of the University in a Developing Country. </a:t>
            </a:r>
            <a:r>
              <a:rPr lang="en-US" sz="1600" i="1" dirty="0" smtClean="0"/>
              <a:t>Pula: Journal of African Studies </a:t>
            </a:r>
            <a:r>
              <a:rPr lang="en-US" sz="1600" dirty="0" smtClean="0"/>
              <a:t>1(1): 3</a:t>
            </a:r>
            <a:endParaRPr lang="en-US" sz="1600"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ub9.tiff"/>
          <p:cNvPicPr>
            <a:picLocks noGrp="1" noChangeAspect="1"/>
          </p:cNvPicPr>
          <p:nvPr>
            <p:ph idx="1"/>
          </p:nvPr>
        </p:nvPicPr>
        <p:blipFill>
          <a:blip r:embed="rId2"/>
          <a:srcRect t="-1195" b="-1195"/>
          <a:stretch>
            <a:fillRect/>
          </a:stretch>
        </p:blipFill>
        <p:spPr>
          <a:xfrm>
            <a:off x="457200" y="1045438"/>
            <a:ext cx="8229600" cy="4525963"/>
          </a:xfrm>
        </p:spPr>
      </p:pic>
      <p:sp>
        <p:nvSpPr>
          <p:cNvPr id="5" name="TextBox 4"/>
          <p:cNvSpPr txBox="1"/>
          <p:nvPr/>
        </p:nvSpPr>
        <p:spPr>
          <a:xfrm>
            <a:off x="1007282" y="5985695"/>
            <a:ext cx="6992578" cy="923330"/>
          </a:xfrm>
          <a:prstGeom prst="rect">
            <a:avLst/>
          </a:prstGeom>
          <a:noFill/>
        </p:spPr>
        <p:txBody>
          <a:bodyPr wrap="square" rtlCol="0">
            <a:spAutoFit/>
          </a:bodyPr>
          <a:lstStyle/>
          <a:p>
            <a:r>
              <a:rPr lang="en-US" dirty="0" err="1" smtClean="0"/>
              <a:t>Setidisho</a:t>
            </a:r>
            <a:r>
              <a:rPr lang="en-US" dirty="0" smtClean="0"/>
              <a:t> NOH (1978) The Role of the University in a Developing Country. </a:t>
            </a:r>
            <a:r>
              <a:rPr lang="en-US" i="1" dirty="0" smtClean="0"/>
              <a:t>Pula: Journal of African Studies </a:t>
            </a:r>
            <a:r>
              <a:rPr lang="en-US" dirty="0" smtClean="0"/>
              <a:t>1(1): 4</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AP-logo.jpg"/>
          <p:cNvPicPr>
            <a:picLocks noGrp="1" noChangeAspect="1"/>
          </p:cNvPicPr>
          <p:nvPr>
            <p:ph idx="1"/>
          </p:nvPr>
        </p:nvPicPr>
        <p:blipFill>
          <a:blip r:embed="rId2"/>
          <a:srcRect t="-578" b="-578"/>
          <a:stretch>
            <a:fillRect/>
          </a:stretch>
        </p:blipFill>
        <p:spPr>
          <a:xfrm>
            <a:off x="457200" y="286290"/>
            <a:ext cx="8229600" cy="4525963"/>
          </a:xfrm>
        </p:spPr>
      </p:pic>
      <p:sp>
        <p:nvSpPr>
          <p:cNvPr id="5" name="TextBox 4"/>
          <p:cNvSpPr txBox="1"/>
          <p:nvPr/>
        </p:nvSpPr>
        <p:spPr>
          <a:xfrm>
            <a:off x="656923" y="5284930"/>
            <a:ext cx="7561911" cy="954107"/>
          </a:xfrm>
          <a:prstGeom prst="rect">
            <a:avLst/>
          </a:prstGeom>
          <a:noFill/>
        </p:spPr>
        <p:txBody>
          <a:bodyPr wrap="square" rtlCol="0">
            <a:spAutoFit/>
          </a:bodyPr>
          <a:lstStyle/>
          <a:p>
            <a:pPr algn="ctr"/>
            <a:r>
              <a:rPr lang="en-US" sz="2800" dirty="0" err="1" smtClean="0"/>
              <a:t>michelle.willmers@uct.ac.za</a:t>
            </a:r>
            <a:endParaRPr lang="en-US" sz="2800" dirty="0" smtClean="0"/>
          </a:p>
          <a:p>
            <a:pPr algn="ctr"/>
            <a:r>
              <a:rPr lang="en-US" sz="2800" dirty="0" smtClean="0"/>
              <a:t>http://</a:t>
            </a:r>
            <a:r>
              <a:rPr lang="en-US" sz="2800" dirty="0" err="1" smtClean="0"/>
              <a:t>www.scaprogramme.org.za</a:t>
            </a:r>
            <a:r>
              <a:rPr lang="en-US" sz="2800" dirty="0" smtClean="0"/>
              <a:t>/</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62698" y="274638"/>
            <a:ext cx="4424101" cy="3010194"/>
          </a:xfrm>
        </p:spPr>
        <p:txBody>
          <a:bodyPr/>
          <a:lstStyle/>
          <a:p>
            <a:r>
              <a:rPr lang="en-US" dirty="0" smtClean="0"/>
              <a:t>University of </a:t>
            </a:r>
            <a:br>
              <a:rPr lang="en-US" dirty="0" smtClean="0"/>
            </a:br>
            <a:r>
              <a:rPr lang="en-US" dirty="0" smtClean="0"/>
              <a:t>Al-</a:t>
            </a:r>
            <a:r>
              <a:rPr lang="en-US" dirty="0" err="1" smtClean="0"/>
              <a:t>Karaouine</a:t>
            </a:r>
            <a:r>
              <a:rPr lang="en-US" dirty="0" smtClean="0"/>
              <a:t> (859)</a:t>
            </a:r>
            <a:endParaRPr lang="en-US" dirty="0"/>
          </a:p>
        </p:txBody>
      </p:sp>
      <p:pic>
        <p:nvPicPr>
          <p:cNvPr id="4" name="Content Placeholder 3" descr="Karaouine University.jpg"/>
          <p:cNvPicPr>
            <a:picLocks noGrp="1" noChangeAspect="1"/>
          </p:cNvPicPr>
          <p:nvPr>
            <p:ph idx="1"/>
          </p:nvPr>
        </p:nvPicPr>
        <p:blipFill>
          <a:blip r:embed="rId3"/>
          <a:srcRect l="-19096" r="-19096"/>
          <a:stretch>
            <a:fillRect/>
          </a:stretch>
        </p:blipFill>
        <p:spPr>
          <a:xfrm>
            <a:off x="3080238" y="2890655"/>
            <a:ext cx="6888653" cy="3788494"/>
          </a:xfrm>
        </p:spPr>
      </p:pic>
      <p:pic>
        <p:nvPicPr>
          <p:cNvPr id="5" name="Picture 4" descr="Fez"/>
          <p:cNvPicPr>
            <a:picLocks noChangeAspect="1" noChangeArrowheads="1"/>
          </p:cNvPicPr>
          <p:nvPr/>
        </p:nvPicPr>
        <p:blipFill>
          <a:blip r:embed="rId4"/>
          <a:srcRect/>
          <a:stretch>
            <a:fillRect/>
          </a:stretch>
        </p:blipFill>
        <p:spPr bwMode="auto">
          <a:xfrm>
            <a:off x="457200" y="274638"/>
            <a:ext cx="3470275" cy="33686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smtClean="0"/>
              <a:t>St Hildegard of </a:t>
            </a:r>
            <a:r>
              <a:rPr lang="en-US" dirty="0" err="1" smtClean="0"/>
              <a:t>Bingen</a:t>
            </a:r>
            <a:r>
              <a:rPr lang="en-US" dirty="0" smtClean="0"/>
              <a:t> (1098-1179)</a:t>
            </a:r>
            <a:endParaRPr lang="en-US" dirty="0"/>
          </a:p>
        </p:txBody>
      </p:sp>
      <p:pic>
        <p:nvPicPr>
          <p:cNvPr id="6" name="Content Placeholder 5" descr="StHildegarde.jpg"/>
          <p:cNvPicPr>
            <a:picLocks noGrp="1" noChangeAspect="1"/>
          </p:cNvPicPr>
          <p:nvPr>
            <p:ph idx="1"/>
          </p:nvPr>
        </p:nvPicPr>
        <p:blipFill>
          <a:blip r:embed="rId3"/>
          <a:srcRect l="-48346" r="-48346"/>
          <a:stretch>
            <a:fillRect/>
          </a:stretch>
        </p:blipFill>
        <p:spPr>
          <a:xfrm>
            <a:off x="-561545" y="1297931"/>
            <a:ext cx="9888664" cy="5438384"/>
          </a:xfr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Timbuktu Manuscripts (1200 AD)</a:t>
            </a:r>
            <a:endParaRPr lang="en-US" dirty="0"/>
          </a:p>
        </p:txBody>
      </p:sp>
      <p:pic>
        <p:nvPicPr>
          <p:cNvPr id="4" name="Content Placeholder 3" descr="timbuktu_manuscripts_amm0001vs.jpg"/>
          <p:cNvPicPr>
            <a:picLocks noGrp="1" noChangeAspect="1"/>
          </p:cNvPicPr>
          <p:nvPr>
            <p:ph idx="1"/>
          </p:nvPr>
        </p:nvPicPr>
        <p:blipFill>
          <a:blip r:embed="rId3"/>
          <a:srcRect l="-71474" r="-71474"/>
          <a:stretch>
            <a:fillRect/>
          </a:stretch>
        </p:blipFill>
        <p:spPr>
          <a:xfrm>
            <a:off x="-453620" y="1449512"/>
            <a:ext cx="9601378" cy="5280388"/>
          </a:xfr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3" cstate="print"/>
          <a:srcRect/>
          <a:stretch>
            <a:fillRect/>
          </a:stretch>
        </p:blipFill>
        <p:spPr bwMode="auto">
          <a:xfrm>
            <a:off x="1635065" y="-38964"/>
            <a:ext cx="5327679" cy="7015500"/>
          </a:xfrm>
          <a:prstGeom prst="rect">
            <a:avLst/>
          </a:prstGeom>
          <a:noFill/>
          <a:ln w="9525">
            <a:noFill/>
            <a:round/>
            <a:headEnd/>
            <a:tailEnd/>
          </a:ln>
          <a:effectLst/>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cstate="print"/>
          <a:srcRect/>
          <a:stretch>
            <a:fillRect/>
          </a:stretch>
        </p:blipFill>
        <p:spPr bwMode="auto">
          <a:xfrm>
            <a:off x="579945" y="137474"/>
            <a:ext cx="7224770" cy="6555980"/>
          </a:xfrm>
          <a:prstGeom prst="rect">
            <a:avLst/>
          </a:prstGeom>
          <a:noFill/>
          <a:ln w="9525">
            <a:noFill/>
            <a:round/>
            <a:headEnd/>
            <a:tailEnd/>
          </a:ln>
          <a:effectLst/>
        </p:spPr>
      </p:pic>
      <p:sp>
        <p:nvSpPr>
          <p:cNvPr id="6" name="Freeform 5"/>
          <p:cNvSpPr/>
          <p:nvPr/>
        </p:nvSpPr>
        <p:spPr bwMode="auto">
          <a:xfrm>
            <a:off x="6292371" y="1524928"/>
            <a:ext cx="927780" cy="97988"/>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64301" tIns="32150" rIns="64301" bIns="32150" numCol="1" rtlCol="0" anchor="t" anchorCtr="0" compatLnSpc="1">
            <a:prstTxWarp prst="textNoShape">
              <a:avLst/>
            </a:prstTxWarp>
          </a:bodyPr>
          <a:lstStyle/>
          <a:p>
            <a:pPr defTabSz="315922" eaLnBrk="0" fontAlgn="base" hangingPunct="0">
              <a:spcBef>
                <a:spcPct val="0"/>
              </a:spcBef>
              <a:spcAft>
                <a:spcPct val="0"/>
              </a:spcAft>
              <a:buClr>
                <a:srgbClr val="000000"/>
              </a:buClr>
              <a:buSzPct val="100000"/>
            </a:pPr>
            <a:endParaRPr lang="en-ZA" sz="800" dirty="0" smtClean="0">
              <a:solidFill>
                <a:schemeClr val="bg1"/>
              </a:solidFill>
              <a:latin typeface="Gill Sans" charset="0"/>
              <a:cs typeface="Arial Unicode MS" charset="0"/>
            </a:endParaRPr>
          </a:p>
        </p:txBody>
      </p:sp>
      <p:sp>
        <p:nvSpPr>
          <p:cNvPr id="7" name="Freeform 6"/>
          <p:cNvSpPr/>
          <p:nvPr/>
        </p:nvSpPr>
        <p:spPr bwMode="auto">
          <a:xfrm>
            <a:off x="2141434" y="1757917"/>
            <a:ext cx="506368" cy="148627"/>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64301" tIns="32150" rIns="64301" bIns="32150" numCol="1" rtlCol="0" anchor="t" anchorCtr="0" compatLnSpc="1">
            <a:prstTxWarp prst="textNoShape">
              <a:avLst/>
            </a:prstTxWarp>
          </a:bodyPr>
          <a:lstStyle/>
          <a:p>
            <a:pPr defTabSz="315922" eaLnBrk="0" fontAlgn="base" hangingPunct="0">
              <a:spcBef>
                <a:spcPct val="0"/>
              </a:spcBef>
              <a:spcAft>
                <a:spcPct val="0"/>
              </a:spcAft>
              <a:buClr>
                <a:srgbClr val="000000"/>
              </a:buClr>
              <a:buSzPct val="100000"/>
            </a:pPr>
            <a:endParaRPr lang="en-ZA" sz="800" dirty="0" smtClean="0">
              <a:solidFill>
                <a:schemeClr val="bg1"/>
              </a:solidFill>
              <a:latin typeface="Gill Sans" charset="0"/>
              <a:cs typeface="Arial Unicode MS" charset="0"/>
            </a:endParaRPr>
          </a:p>
        </p:txBody>
      </p:sp>
      <p:sp>
        <p:nvSpPr>
          <p:cNvPr id="8" name="Freeform 7"/>
          <p:cNvSpPr/>
          <p:nvPr/>
        </p:nvSpPr>
        <p:spPr bwMode="auto">
          <a:xfrm>
            <a:off x="1786976" y="4948166"/>
            <a:ext cx="708915" cy="97988"/>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64301" tIns="32150" rIns="64301" bIns="32150" numCol="1" rtlCol="0" anchor="t" anchorCtr="0" compatLnSpc="1">
            <a:prstTxWarp prst="textNoShape">
              <a:avLst/>
            </a:prstTxWarp>
          </a:bodyPr>
          <a:lstStyle/>
          <a:p>
            <a:pPr defTabSz="315922" eaLnBrk="0" fontAlgn="base" hangingPunct="0">
              <a:spcBef>
                <a:spcPct val="0"/>
              </a:spcBef>
              <a:spcAft>
                <a:spcPct val="0"/>
              </a:spcAft>
              <a:buClr>
                <a:srgbClr val="000000"/>
              </a:buClr>
              <a:buSzPct val="100000"/>
            </a:pPr>
            <a:endParaRPr lang="en-ZA" sz="800" dirty="0" smtClean="0">
              <a:solidFill>
                <a:schemeClr val="bg1"/>
              </a:solidFill>
              <a:latin typeface="Gill Sans" charset="0"/>
              <a:cs typeface="Arial Unicode MS" charset="0"/>
            </a:endParaRPr>
          </a:p>
        </p:txBody>
      </p:sp>
      <p:sp>
        <p:nvSpPr>
          <p:cNvPr id="9" name="Freeform 8"/>
          <p:cNvSpPr/>
          <p:nvPr/>
        </p:nvSpPr>
        <p:spPr bwMode="auto">
          <a:xfrm>
            <a:off x="1229970" y="5201360"/>
            <a:ext cx="2126746" cy="97988"/>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64301" tIns="32150" rIns="64301" bIns="32150" numCol="1" rtlCol="0" anchor="t" anchorCtr="0" compatLnSpc="1">
            <a:prstTxWarp prst="textNoShape">
              <a:avLst/>
            </a:prstTxWarp>
          </a:bodyPr>
          <a:lstStyle/>
          <a:p>
            <a:pPr defTabSz="315922" eaLnBrk="0" fontAlgn="base" hangingPunct="0">
              <a:spcBef>
                <a:spcPct val="0"/>
              </a:spcBef>
              <a:spcAft>
                <a:spcPct val="0"/>
              </a:spcAft>
              <a:buClr>
                <a:srgbClr val="000000"/>
              </a:buClr>
              <a:buSzPct val="100000"/>
            </a:pPr>
            <a:endParaRPr lang="en-ZA" sz="800" dirty="0" smtClean="0">
              <a:solidFill>
                <a:schemeClr val="bg1"/>
              </a:solidFill>
              <a:latin typeface="Gill Sans" charset="0"/>
              <a:cs typeface="Arial Unicode MS" charset="0"/>
            </a:endParaRPr>
          </a:p>
        </p:txBody>
      </p:sp>
      <p:sp>
        <p:nvSpPr>
          <p:cNvPr id="10" name="Freeform 9"/>
          <p:cNvSpPr/>
          <p:nvPr/>
        </p:nvSpPr>
        <p:spPr bwMode="auto">
          <a:xfrm>
            <a:off x="5382188" y="4998805"/>
            <a:ext cx="1671015" cy="47349"/>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64301" tIns="32150" rIns="64301" bIns="32150" numCol="1" rtlCol="0" anchor="t" anchorCtr="0" compatLnSpc="1">
            <a:prstTxWarp prst="textNoShape">
              <a:avLst/>
            </a:prstTxWarp>
          </a:bodyPr>
          <a:lstStyle/>
          <a:p>
            <a:pPr defTabSz="315922" eaLnBrk="0" fontAlgn="base" hangingPunct="0">
              <a:spcBef>
                <a:spcPct val="0"/>
              </a:spcBef>
              <a:spcAft>
                <a:spcPct val="0"/>
              </a:spcAft>
              <a:buClr>
                <a:srgbClr val="000000"/>
              </a:buClr>
              <a:buSzPct val="100000"/>
            </a:pPr>
            <a:endParaRPr lang="en-ZA" sz="800" dirty="0" smtClean="0">
              <a:solidFill>
                <a:schemeClr val="bg1"/>
              </a:solidFill>
              <a:latin typeface="Gill Sans" charset="0"/>
              <a:cs typeface="Arial Unicode MS" charset="0"/>
            </a:endParaRPr>
          </a:p>
        </p:txBody>
      </p:sp>
      <p:sp>
        <p:nvSpPr>
          <p:cNvPr id="11" name="Freeform 10"/>
          <p:cNvSpPr/>
          <p:nvPr/>
        </p:nvSpPr>
        <p:spPr bwMode="auto">
          <a:xfrm>
            <a:off x="2445254" y="4036666"/>
            <a:ext cx="3038208" cy="47349"/>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64301" tIns="32150" rIns="64301" bIns="32150" numCol="1" rtlCol="0" anchor="t" anchorCtr="0" compatLnSpc="1">
            <a:prstTxWarp prst="textNoShape">
              <a:avLst/>
            </a:prstTxWarp>
          </a:bodyPr>
          <a:lstStyle/>
          <a:p>
            <a:pPr defTabSz="315922" eaLnBrk="0" fontAlgn="base" hangingPunct="0">
              <a:spcBef>
                <a:spcPct val="0"/>
              </a:spcBef>
              <a:spcAft>
                <a:spcPct val="0"/>
              </a:spcAft>
              <a:buClr>
                <a:srgbClr val="000000"/>
              </a:buClr>
              <a:buSzPct val="100000"/>
            </a:pPr>
            <a:endParaRPr lang="en-ZA" sz="800" dirty="0" smtClean="0">
              <a:solidFill>
                <a:schemeClr val="bg1"/>
              </a:solidFill>
              <a:latin typeface="Gill Sans" charset="0"/>
              <a:cs typeface="Arial Unicode MS"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0" y="37546"/>
            <a:ext cx="9143999" cy="2702682"/>
          </a:xfrm>
          <a:ln/>
        </p:spPr>
        <p:txBody>
          <a:bodyPr/>
          <a:lstStyle/>
          <a:p>
            <a:pPr>
              <a:tabLst>
                <a:tab pos="0" algn="l"/>
                <a:tab pos="643006" algn="l"/>
                <a:tab pos="1286012" algn="l"/>
                <a:tab pos="1929018" algn="l"/>
                <a:tab pos="2572024" algn="l"/>
                <a:tab pos="3215030" algn="l"/>
                <a:tab pos="3858036" algn="l"/>
                <a:tab pos="4501043" algn="l"/>
                <a:tab pos="5144049" algn="l"/>
                <a:tab pos="5787055" algn="l"/>
                <a:tab pos="6430061" algn="l"/>
                <a:tab pos="7073067" algn="l"/>
                <a:tab pos="7126651" algn="l"/>
              </a:tabLst>
            </a:pPr>
            <a:r>
              <a:rPr lang="en-ZA" dirty="0"/>
              <a:t>The</a:t>
            </a:r>
            <a:r>
              <a:rPr lang="en-ZA" dirty="0" smtClean="0"/>
              <a:t> Trajectory </a:t>
            </a:r>
            <a:r>
              <a:rPr lang="en-ZA" dirty="0"/>
              <a:t>of</a:t>
            </a:r>
            <a:r>
              <a:rPr lang="en-ZA" dirty="0" smtClean="0"/>
              <a:t> Journal Publishing</a:t>
            </a:r>
            <a:r>
              <a:rPr lang="en-ZA" dirty="0"/>
              <a:t/>
            </a:r>
            <a:br>
              <a:rPr lang="en-ZA" dirty="0"/>
            </a:br>
            <a:endParaRPr lang="en-ZA" dirty="0"/>
          </a:p>
        </p:txBody>
      </p:sp>
      <p:sp>
        <p:nvSpPr>
          <p:cNvPr id="24578" name="Rectangle 2"/>
          <p:cNvSpPr>
            <a:spLocks noGrp="1" noChangeArrowheads="1"/>
          </p:cNvSpPr>
          <p:nvPr>
            <p:ph type="body" idx="4294967295"/>
          </p:nvPr>
        </p:nvSpPr>
        <p:spPr>
          <a:xfrm>
            <a:off x="525539" y="1635117"/>
            <a:ext cx="7708936" cy="4800119"/>
          </a:xfrm>
          <a:ln/>
        </p:spPr>
        <p:txBody>
          <a:bodyPr>
            <a:normAutofit/>
          </a:bodyPr>
          <a:lstStyle/>
          <a:p>
            <a:pPr marL="624029" indent="-401879">
              <a:buSzPct val="171000"/>
              <a:buFont typeface="Gill Sans" charset="0"/>
              <a:buChar char="•"/>
              <a:tabLst>
                <a:tab pos="676496" algn="l"/>
                <a:tab pos="1319502" algn="l"/>
                <a:tab pos="1962508" algn="l"/>
                <a:tab pos="2605514" algn="l"/>
                <a:tab pos="3248520" algn="l"/>
                <a:tab pos="3891526" algn="l"/>
                <a:tab pos="4534532" algn="l"/>
                <a:tab pos="5177539" algn="l"/>
                <a:tab pos="5820545" algn="l"/>
                <a:tab pos="6463551" algn="l"/>
                <a:tab pos="7106557" algn="l"/>
                <a:tab pos="7126651" algn="l"/>
              </a:tabLst>
            </a:pPr>
            <a:r>
              <a:rPr lang="en-ZA" sz="2500" dirty="0" smtClean="0"/>
              <a:t>1655 </a:t>
            </a:r>
            <a:r>
              <a:rPr lang="en-ZA" sz="2500" i="1" dirty="0" smtClean="0"/>
              <a:t>Transactions</a:t>
            </a:r>
            <a:r>
              <a:rPr lang="en-ZA" sz="2500" dirty="0" smtClean="0"/>
              <a:t> and </a:t>
            </a:r>
            <a:r>
              <a:rPr lang="en-ZA" sz="2500" i="1" dirty="0" smtClean="0"/>
              <a:t>Journal des Savans</a:t>
            </a:r>
          </a:p>
          <a:p>
            <a:pPr marL="624029" indent="-401879">
              <a:buSzPct val="171000"/>
              <a:buFont typeface="Gill Sans" charset="0"/>
              <a:buChar char="•"/>
              <a:tabLst>
                <a:tab pos="676496" algn="l"/>
                <a:tab pos="1319502" algn="l"/>
                <a:tab pos="1962508" algn="l"/>
                <a:tab pos="2605514" algn="l"/>
                <a:tab pos="3248520" algn="l"/>
                <a:tab pos="3891526" algn="l"/>
                <a:tab pos="4534532" algn="l"/>
                <a:tab pos="5177539" algn="l"/>
                <a:tab pos="5820545" algn="l"/>
                <a:tab pos="6463551" algn="l"/>
                <a:tab pos="7106557" algn="l"/>
                <a:tab pos="7126651" algn="l"/>
              </a:tabLst>
            </a:pPr>
            <a:r>
              <a:rPr lang="en-ZA" sz="2500" dirty="0" smtClean="0"/>
              <a:t>17th-20th </a:t>
            </a:r>
            <a:r>
              <a:rPr lang="en-ZA" sz="2500" dirty="0"/>
              <a:t>century, mostly society and independent journals, slow </a:t>
            </a:r>
            <a:r>
              <a:rPr lang="en-ZA" sz="2500" dirty="0" smtClean="0"/>
              <a:t>growth </a:t>
            </a:r>
          </a:p>
          <a:p>
            <a:pPr marL="624029" indent="-401879">
              <a:buSzPct val="171000"/>
              <a:buFont typeface="Gill Sans" charset="0"/>
              <a:buChar char="•"/>
              <a:tabLst>
                <a:tab pos="676496" algn="l"/>
                <a:tab pos="1319502" algn="l"/>
                <a:tab pos="1962508" algn="l"/>
                <a:tab pos="2605514" algn="l"/>
                <a:tab pos="3248520" algn="l"/>
                <a:tab pos="3891526" algn="l"/>
                <a:tab pos="4534532" algn="l"/>
                <a:tab pos="5177539" algn="l"/>
                <a:tab pos="5820545" algn="l"/>
                <a:tab pos="6463551" algn="l"/>
                <a:tab pos="7106557" algn="l"/>
                <a:tab pos="7126651" algn="l"/>
              </a:tabLst>
            </a:pPr>
            <a:r>
              <a:rPr lang="en-ZA" sz="2500" dirty="0" smtClean="0"/>
              <a:t>By 1850</a:t>
            </a:r>
            <a:r>
              <a:rPr lang="en-ZA" sz="2500" i="1" dirty="0" smtClean="0"/>
              <a:t>, </a:t>
            </a:r>
            <a:r>
              <a:rPr lang="en-ZA" sz="2500" dirty="0"/>
              <a:t>100 </a:t>
            </a:r>
            <a:r>
              <a:rPr lang="en-ZA" sz="2500" dirty="0" smtClean="0"/>
              <a:t>journals </a:t>
            </a:r>
          </a:p>
          <a:p>
            <a:pPr marL="624029" indent="-401879">
              <a:buSzPct val="171000"/>
              <a:buFont typeface="Gill Sans" charset="0"/>
              <a:buChar char="•"/>
              <a:tabLst>
                <a:tab pos="676496" algn="l"/>
                <a:tab pos="1319502" algn="l"/>
                <a:tab pos="1962508" algn="l"/>
                <a:tab pos="2605514" algn="l"/>
                <a:tab pos="3248520" algn="l"/>
                <a:tab pos="3891526" algn="l"/>
                <a:tab pos="4534532" algn="l"/>
                <a:tab pos="5177539" algn="l"/>
                <a:tab pos="5820545" algn="l"/>
                <a:tab pos="6463551" algn="l"/>
                <a:tab pos="7106557" algn="l"/>
                <a:tab pos="7126651" algn="l"/>
              </a:tabLst>
            </a:pPr>
            <a:r>
              <a:rPr lang="en-ZA" sz="2500" dirty="0" smtClean="0"/>
              <a:t>Post war, the information society provides opportunities for commercial players </a:t>
            </a:r>
          </a:p>
          <a:p>
            <a:pPr marL="624029" indent="-401879">
              <a:buSzPct val="171000"/>
              <a:buFont typeface="Gill Sans" charset="0"/>
              <a:buChar char="•"/>
              <a:tabLst>
                <a:tab pos="676496" algn="l"/>
                <a:tab pos="1319502" algn="l"/>
                <a:tab pos="1962508" algn="l"/>
                <a:tab pos="2605514" algn="l"/>
                <a:tab pos="3248520" algn="l"/>
                <a:tab pos="3891526" algn="l"/>
                <a:tab pos="4534532" algn="l"/>
                <a:tab pos="5177539" algn="l"/>
                <a:tab pos="5820545" algn="l"/>
                <a:tab pos="6463551" algn="l"/>
                <a:tab pos="7106557" algn="l"/>
                <a:tab pos="7126651" algn="l"/>
              </a:tabLst>
            </a:pPr>
            <a:r>
              <a:rPr lang="en-ZA" sz="2500" dirty="0" smtClean="0"/>
              <a:t>Massification of universities fuels journal growth </a:t>
            </a:r>
          </a:p>
          <a:p>
            <a:pPr marL="624029" indent="-401879">
              <a:buSzPct val="171000"/>
              <a:buFont typeface="Gill Sans" charset="0"/>
              <a:buChar char="•"/>
              <a:tabLst>
                <a:tab pos="676496" algn="l"/>
                <a:tab pos="1319502" algn="l"/>
                <a:tab pos="1962508" algn="l"/>
                <a:tab pos="2605514" algn="l"/>
                <a:tab pos="3248520" algn="l"/>
                <a:tab pos="3891526" algn="l"/>
                <a:tab pos="4534532" algn="l"/>
                <a:tab pos="5177539" algn="l"/>
                <a:tab pos="5820545" algn="l"/>
                <a:tab pos="6463551" algn="l"/>
                <a:tab pos="7106557" algn="l"/>
                <a:tab pos="7126651" algn="l"/>
              </a:tabLst>
            </a:pPr>
            <a:r>
              <a:rPr lang="en-ZA" sz="2500" dirty="0" smtClean="0"/>
              <a:t>2011 approx. 25 000 journals</a:t>
            </a:r>
          </a:p>
          <a:p>
            <a:pPr marL="624029" indent="-401879">
              <a:buSzPct val="171000"/>
              <a:buFont typeface="Gill Sans" charset="0"/>
              <a:buChar char="•"/>
              <a:tabLst>
                <a:tab pos="676496" algn="l"/>
                <a:tab pos="1319502" algn="l"/>
                <a:tab pos="1962508" algn="l"/>
                <a:tab pos="2605514" algn="l"/>
                <a:tab pos="3248520" algn="l"/>
                <a:tab pos="3891526" algn="l"/>
                <a:tab pos="4534532" algn="l"/>
                <a:tab pos="5177539" algn="l"/>
                <a:tab pos="5820545" algn="l"/>
                <a:tab pos="6463551" algn="l"/>
                <a:tab pos="7106557" algn="l"/>
                <a:tab pos="7126651" algn="l"/>
              </a:tabLst>
            </a:pPr>
            <a:r>
              <a:rPr lang="en-ZA" sz="2500" dirty="0" smtClean="0"/>
              <a:t>Promotions and recognition driven by industry-controlled metrics</a:t>
            </a:r>
          </a:p>
          <a:p>
            <a:pPr marL="624029" indent="-401879">
              <a:buSzPct val="171000"/>
              <a:buFont typeface="Gill Sans" charset="0"/>
              <a:buChar char="•"/>
              <a:tabLst>
                <a:tab pos="676496" algn="l"/>
                <a:tab pos="1319502" algn="l"/>
                <a:tab pos="1962508" algn="l"/>
                <a:tab pos="2605514" algn="l"/>
                <a:tab pos="3248520" algn="l"/>
                <a:tab pos="3891526" algn="l"/>
                <a:tab pos="4534532" algn="l"/>
                <a:tab pos="5177539" algn="l"/>
                <a:tab pos="5820545" algn="l"/>
                <a:tab pos="6463551" algn="l"/>
                <a:tab pos="7106557" algn="l"/>
                <a:tab pos="7126651" algn="l"/>
              </a:tabLst>
            </a:pPr>
            <a:endParaRPr lang="en-ZA" sz="2500" dirty="0" smtClean="0"/>
          </a:p>
        </p:txBody>
      </p:sp>
      <p:sp>
        <p:nvSpPr>
          <p:cNvPr id="24579" name="Rectangle 3"/>
          <p:cNvSpPr>
            <a:spLocks noChangeArrowheads="1"/>
          </p:cNvSpPr>
          <p:nvPr/>
        </p:nvSpPr>
        <p:spPr bwMode="auto">
          <a:xfrm>
            <a:off x="919870" y="6435236"/>
            <a:ext cx="7385753" cy="192826"/>
          </a:xfrm>
          <a:prstGeom prst="rect">
            <a:avLst/>
          </a:prstGeom>
          <a:noFill/>
          <a:ln w="9525">
            <a:noFill/>
            <a:round/>
            <a:headEnd/>
            <a:tailEnd/>
          </a:ln>
          <a:effectLst/>
        </p:spPr>
        <p:txBody>
          <a:bodyPr lIns="0" tIns="0" rIns="0" bIns="0" anchor="ctr"/>
          <a:lstStyle/>
          <a:p>
            <a:pPr algn="ctr">
              <a:tabLst>
                <a:tab pos="0" algn="l"/>
                <a:tab pos="643006" algn="l"/>
                <a:tab pos="1286012" algn="l"/>
                <a:tab pos="1929018" algn="l"/>
                <a:tab pos="2572024" algn="l"/>
                <a:tab pos="3215030" algn="l"/>
                <a:tab pos="3858036" algn="l"/>
                <a:tab pos="4501043" algn="l"/>
                <a:tab pos="5144049" algn="l"/>
                <a:tab pos="5787055" algn="l"/>
                <a:tab pos="6430061" algn="l"/>
                <a:tab pos="7073067" algn="l"/>
                <a:tab pos="7126651" algn="l"/>
              </a:tabLst>
            </a:pPr>
            <a:r>
              <a:rPr lang="en-ZA" sz="1300" dirty="0" smtClean="0">
                <a:solidFill>
                  <a:srgbClr val="000000"/>
                </a:solidFill>
              </a:rPr>
              <a:t>Swan </a:t>
            </a:r>
            <a:r>
              <a:rPr lang="en-ZA" sz="1300" dirty="0">
                <a:solidFill>
                  <a:srgbClr val="000000"/>
                </a:solidFill>
              </a:rPr>
              <a:t>2011; McGuigan and Russell 2008;</a:t>
            </a:r>
            <a:r>
              <a:rPr lang="en-ZA" sz="1300" dirty="0" smtClean="0">
                <a:solidFill>
                  <a:srgbClr val="000000"/>
                </a:solidFill>
              </a:rPr>
              <a:t> Guedon </a:t>
            </a:r>
            <a:r>
              <a:rPr lang="en-ZA" sz="1300" dirty="0">
                <a:solidFill>
                  <a:srgbClr val="000000"/>
                </a:solidFill>
              </a:rPr>
              <a:t>2001.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1514</TotalTime>
  <Words>2107</Words>
  <Application>Microsoft Macintosh PowerPoint</Application>
  <PresentationFormat>On-screen Show (4:3)</PresentationFormat>
  <Paragraphs>157</Paragraphs>
  <Slides>39</Slides>
  <Notes>30</Notes>
  <HiddenSlides>0</HiddenSlides>
  <MMClips>0</MMClips>
  <ScaleCrop>false</ScaleCrop>
  <HeadingPairs>
    <vt:vector size="4" baseType="variant">
      <vt:variant>
        <vt:lpstr>Design Template</vt:lpstr>
      </vt:variant>
      <vt:variant>
        <vt:i4>1</vt:i4>
      </vt:variant>
      <vt:variant>
        <vt:lpstr>Slide Titles</vt:lpstr>
      </vt:variant>
      <vt:variant>
        <vt:i4>39</vt:i4>
      </vt:variant>
    </vt:vector>
  </HeadingPairs>
  <TitlesOfParts>
    <vt:vector size="40" baseType="lpstr">
      <vt:lpstr>Office Theme</vt:lpstr>
      <vt:lpstr>Opening Everything:  Considerations for African Institutions</vt:lpstr>
      <vt:lpstr>The history of scholarship and the evolutionary progress of open academic principles</vt:lpstr>
      <vt:lpstr>St Benedict of Nursia (480-547)</vt:lpstr>
      <vt:lpstr>University of  Al-Karaouine (859)</vt:lpstr>
      <vt:lpstr>St Hildegard of Bingen (1098-1179)</vt:lpstr>
      <vt:lpstr>Timbuktu Manuscripts (1200 AD)</vt:lpstr>
      <vt:lpstr>Slide 7</vt:lpstr>
      <vt:lpstr>Slide 8</vt:lpstr>
      <vt:lpstr>The Trajectory of Journal Publishing </vt:lpstr>
      <vt:lpstr>Countervailing forces - scholarship goes digital </vt:lpstr>
      <vt:lpstr>Slide 11</vt:lpstr>
      <vt:lpstr>Slide 12</vt:lpstr>
      <vt:lpstr>Slide 13</vt:lpstr>
      <vt:lpstr>A Brief History of Open Everything (so far)</vt:lpstr>
      <vt:lpstr>  </vt:lpstr>
      <vt:lpstr>  </vt:lpstr>
      <vt:lpstr>Budapest Open Access Initiative (2001)  </vt:lpstr>
      <vt:lpstr>Gold Route - Primary publication in open-access journals. - 7 070 journals (DOAJ 2011)</vt:lpstr>
      <vt:lpstr>Free!</vt:lpstr>
      <vt:lpstr>Rise of new business models: ‘freemium’ and value-add   </vt:lpstr>
      <vt:lpstr>Slide 21</vt:lpstr>
      <vt:lpstr>Slide 22</vt:lpstr>
      <vt:lpstr>  </vt:lpstr>
      <vt:lpstr> </vt:lpstr>
      <vt:lpstr>Open Research</vt:lpstr>
      <vt:lpstr>Slide 26</vt:lpstr>
      <vt:lpstr>Slide 27</vt:lpstr>
      <vt:lpstr>  </vt:lpstr>
      <vt:lpstr>  </vt:lpstr>
      <vt:lpstr>  </vt:lpstr>
      <vt:lpstr>African HE at a glance</vt:lpstr>
      <vt:lpstr>Slide 32</vt:lpstr>
      <vt:lpstr>1. Enabling Environment</vt:lpstr>
      <vt:lpstr>2. e-Infrastructure</vt:lpstr>
      <vt:lpstr>3. Re-asserting Academics’ Agency /  The Rise of the Global Networked Scholar</vt:lpstr>
      <vt:lpstr> </vt:lpstr>
      <vt:lpstr>  </vt:lpstr>
      <vt:lpstr>  </vt:lpstr>
      <vt:lpstr>Slide 39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Opening Everything:  Considerations for African Institutions</dc:title>
  <dc:creator>SCAP</dc:creator>
  <cp:lastModifiedBy>SCAP</cp:lastModifiedBy>
  <cp:revision>42</cp:revision>
  <dcterms:created xsi:type="dcterms:W3CDTF">2011-11-29T12:59:06Z</dcterms:created>
  <dcterms:modified xsi:type="dcterms:W3CDTF">2011-11-29T12:59:37Z</dcterms:modified>
</cp:coreProperties>
</file>