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handoutMasterIdLst>
    <p:handoutMasterId r:id="rId35"/>
  </p:handoutMasterIdLst>
  <p:sldIdLst>
    <p:sldId id="257" r:id="rId2"/>
    <p:sldId id="289" r:id="rId3"/>
    <p:sldId id="324" r:id="rId4"/>
    <p:sldId id="290" r:id="rId5"/>
    <p:sldId id="291" r:id="rId6"/>
    <p:sldId id="293" r:id="rId7"/>
    <p:sldId id="263" r:id="rId8"/>
    <p:sldId id="298" r:id="rId9"/>
    <p:sldId id="294" r:id="rId10"/>
    <p:sldId id="295" r:id="rId11"/>
    <p:sldId id="296" r:id="rId12"/>
    <p:sldId id="297" r:id="rId13"/>
    <p:sldId id="288" r:id="rId14"/>
    <p:sldId id="302" r:id="rId15"/>
    <p:sldId id="303" r:id="rId16"/>
    <p:sldId id="305" r:id="rId17"/>
    <p:sldId id="307" r:id="rId18"/>
    <p:sldId id="308" r:id="rId19"/>
    <p:sldId id="304" r:id="rId20"/>
    <p:sldId id="310" r:id="rId21"/>
    <p:sldId id="311" r:id="rId22"/>
    <p:sldId id="314" r:id="rId23"/>
    <p:sldId id="312" r:id="rId24"/>
    <p:sldId id="313" r:id="rId25"/>
    <p:sldId id="320" r:id="rId26"/>
    <p:sldId id="315" r:id="rId27"/>
    <p:sldId id="316" r:id="rId28"/>
    <p:sldId id="317" r:id="rId29"/>
    <p:sldId id="319" r:id="rId30"/>
    <p:sldId id="321" r:id="rId31"/>
    <p:sldId id="323" r:id="rId32"/>
    <p:sldId id="322" r:id="rId33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12" autoAdjust="0"/>
  </p:normalViewPr>
  <p:slideViewPr>
    <p:cSldViewPr>
      <p:cViewPr varScale="1">
        <p:scale>
          <a:sx n="73" d="100"/>
          <a:sy n="73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D178E9-EE30-9D4E-9B01-007D41EEA7AC}" type="doc">
      <dgm:prSet loTypeId="urn:microsoft.com/office/officeart/2005/8/layout/target3" loCatId="" qsTypeId="urn:microsoft.com/office/officeart/2005/8/quickstyle/3d9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D40990F-721D-9A4B-BD3F-3F4AE04274B6}">
      <dgm:prSet phldrT="[Text]"/>
      <dgm:spPr/>
      <dgm:t>
        <a:bodyPr/>
        <a:lstStyle/>
        <a:p>
          <a:r>
            <a:rPr lang="en-US" dirty="0" smtClean="0"/>
            <a:t>International </a:t>
          </a:r>
          <a:endParaRPr lang="en-US" dirty="0"/>
        </a:p>
      </dgm:t>
    </dgm:pt>
    <dgm:pt modelId="{62097EEC-343B-D245-900F-572F083B581E}" type="parTrans" cxnId="{CBFDB5D3-2C1C-EA47-A2EC-32F0FD379EEF}">
      <dgm:prSet/>
      <dgm:spPr/>
      <dgm:t>
        <a:bodyPr/>
        <a:lstStyle/>
        <a:p>
          <a:endParaRPr lang="en-US"/>
        </a:p>
      </dgm:t>
    </dgm:pt>
    <dgm:pt modelId="{A943AB44-CEE2-4C48-83C2-FEE2A8554C6B}" type="sibTrans" cxnId="{CBFDB5D3-2C1C-EA47-A2EC-32F0FD379EEF}">
      <dgm:prSet/>
      <dgm:spPr/>
      <dgm:t>
        <a:bodyPr/>
        <a:lstStyle/>
        <a:p>
          <a:endParaRPr lang="en-US"/>
        </a:p>
      </dgm:t>
    </dgm:pt>
    <dgm:pt modelId="{13F9D46B-B0B7-C446-A448-68CABF90F0A3}">
      <dgm:prSet phldrT="[Text]"/>
      <dgm:spPr/>
      <dgm:t>
        <a:bodyPr/>
        <a:lstStyle/>
        <a:p>
          <a:r>
            <a:rPr lang="en-US" dirty="0" smtClean="0"/>
            <a:t>Treaties </a:t>
          </a:r>
          <a:endParaRPr lang="en-US" dirty="0"/>
        </a:p>
      </dgm:t>
    </dgm:pt>
    <dgm:pt modelId="{9209B0E2-9A04-A54A-9522-44D99564734F}" type="parTrans" cxnId="{0CE8CDA4-AFE9-A546-843D-B656830901B7}">
      <dgm:prSet/>
      <dgm:spPr/>
      <dgm:t>
        <a:bodyPr/>
        <a:lstStyle/>
        <a:p>
          <a:endParaRPr lang="en-US"/>
        </a:p>
      </dgm:t>
    </dgm:pt>
    <dgm:pt modelId="{F9347F70-319F-2E49-BE24-F62C6C84A7E6}" type="sibTrans" cxnId="{0CE8CDA4-AFE9-A546-843D-B656830901B7}">
      <dgm:prSet/>
      <dgm:spPr/>
      <dgm:t>
        <a:bodyPr/>
        <a:lstStyle/>
        <a:p>
          <a:endParaRPr lang="en-US"/>
        </a:p>
      </dgm:t>
    </dgm:pt>
    <dgm:pt modelId="{F40FFEDD-A0DA-EE43-8F83-82C6D79E0A9B}">
      <dgm:prSet phldrT="[Text]"/>
      <dgm:spPr/>
      <dgm:t>
        <a:bodyPr/>
        <a:lstStyle/>
        <a:p>
          <a:r>
            <a:rPr lang="en-US" dirty="0" smtClean="0"/>
            <a:t>Free trade agreements</a:t>
          </a:r>
          <a:endParaRPr lang="en-US" dirty="0"/>
        </a:p>
      </dgm:t>
    </dgm:pt>
    <dgm:pt modelId="{E5966EBE-05F4-3B4D-A5B2-46EC1300FA0B}" type="parTrans" cxnId="{44EA275A-3042-0D43-B75D-2FDFEFD1F638}">
      <dgm:prSet/>
      <dgm:spPr/>
      <dgm:t>
        <a:bodyPr/>
        <a:lstStyle/>
        <a:p>
          <a:endParaRPr lang="en-US"/>
        </a:p>
      </dgm:t>
    </dgm:pt>
    <dgm:pt modelId="{C0EEAAE6-B047-6E4D-886E-86E0660BDB5B}" type="sibTrans" cxnId="{44EA275A-3042-0D43-B75D-2FDFEFD1F638}">
      <dgm:prSet/>
      <dgm:spPr/>
      <dgm:t>
        <a:bodyPr/>
        <a:lstStyle/>
        <a:p>
          <a:endParaRPr lang="en-US"/>
        </a:p>
      </dgm:t>
    </dgm:pt>
    <dgm:pt modelId="{D9F13C05-C07C-6D4F-AB05-7B2B3CD512CE}">
      <dgm:prSet phldrT="[Text]"/>
      <dgm:spPr/>
      <dgm:t>
        <a:bodyPr/>
        <a:lstStyle/>
        <a:p>
          <a:r>
            <a:rPr lang="en-US" dirty="0" smtClean="0"/>
            <a:t>National </a:t>
          </a:r>
          <a:endParaRPr lang="en-US" dirty="0"/>
        </a:p>
      </dgm:t>
    </dgm:pt>
    <dgm:pt modelId="{A4E6197A-78F8-5649-99D3-149D1FDA9C1E}" type="parTrans" cxnId="{D4D19E74-0E84-CD42-B80E-755E603889AF}">
      <dgm:prSet/>
      <dgm:spPr/>
      <dgm:t>
        <a:bodyPr/>
        <a:lstStyle/>
        <a:p>
          <a:endParaRPr lang="en-US"/>
        </a:p>
      </dgm:t>
    </dgm:pt>
    <dgm:pt modelId="{F2225F43-C3F7-2F4B-BF9B-2F36A2A8C229}" type="sibTrans" cxnId="{D4D19E74-0E84-CD42-B80E-755E603889AF}">
      <dgm:prSet/>
      <dgm:spPr/>
      <dgm:t>
        <a:bodyPr/>
        <a:lstStyle/>
        <a:p>
          <a:endParaRPr lang="en-US"/>
        </a:p>
      </dgm:t>
    </dgm:pt>
    <dgm:pt modelId="{42B31722-3AF6-EF44-A6D6-6C3A2C224640}">
      <dgm:prSet phldrT="[Text]"/>
      <dgm:spPr/>
      <dgm:t>
        <a:bodyPr/>
        <a:lstStyle/>
        <a:p>
          <a:r>
            <a:rPr lang="en-US" dirty="0" smtClean="0"/>
            <a:t>laws</a:t>
          </a:r>
          <a:endParaRPr lang="en-US" dirty="0"/>
        </a:p>
      </dgm:t>
    </dgm:pt>
    <dgm:pt modelId="{136B41F1-5877-0D42-B564-C6CF94683AFA}" type="parTrans" cxnId="{DCCDA2BD-C05E-C04E-9C4C-9EE527D3E768}">
      <dgm:prSet/>
      <dgm:spPr/>
      <dgm:t>
        <a:bodyPr/>
        <a:lstStyle/>
        <a:p>
          <a:endParaRPr lang="en-US"/>
        </a:p>
      </dgm:t>
    </dgm:pt>
    <dgm:pt modelId="{CDB28932-309F-C248-AC91-D107BFF063F0}" type="sibTrans" cxnId="{DCCDA2BD-C05E-C04E-9C4C-9EE527D3E768}">
      <dgm:prSet/>
      <dgm:spPr/>
      <dgm:t>
        <a:bodyPr/>
        <a:lstStyle/>
        <a:p>
          <a:endParaRPr lang="en-US"/>
        </a:p>
      </dgm:t>
    </dgm:pt>
    <dgm:pt modelId="{83CF1EAC-5679-5644-B67A-309509FBFAE5}">
      <dgm:prSet phldrT="[Text]"/>
      <dgm:spPr/>
      <dgm:t>
        <a:bodyPr/>
        <a:lstStyle/>
        <a:p>
          <a:r>
            <a:rPr lang="en-US" dirty="0" smtClean="0"/>
            <a:t>policies</a:t>
          </a:r>
          <a:endParaRPr lang="en-US" dirty="0"/>
        </a:p>
      </dgm:t>
    </dgm:pt>
    <dgm:pt modelId="{B42A9B8A-6D9C-3545-98D4-DDA2751C970B}" type="parTrans" cxnId="{1456F9FD-2E4F-7E4F-8113-3B605AC0A3CA}">
      <dgm:prSet/>
      <dgm:spPr/>
      <dgm:t>
        <a:bodyPr/>
        <a:lstStyle/>
        <a:p>
          <a:endParaRPr lang="en-US"/>
        </a:p>
      </dgm:t>
    </dgm:pt>
    <dgm:pt modelId="{D28C5485-887A-3245-A202-DCE9CC9A1602}" type="sibTrans" cxnId="{1456F9FD-2E4F-7E4F-8113-3B605AC0A3CA}">
      <dgm:prSet/>
      <dgm:spPr/>
      <dgm:t>
        <a:bodyPr/>
        <a:lstStyle/>
        <a:p>
          <a:endParaRPr lang="en-US"/>
        </a:p>
      </dgm:t>
    </dgm:pt>
    <dgm:pt modelId="{0D63942E-D02A-C649-AAC4-7C6E90E92E23}">
      <dgm:prSet phldrT="[Text]"/>
      <dgm:spPr/>
      <dgm:t>
        <a:bodyPr/>
        <a:lstStyle/>
        <a:p>
          <a:r>
            <a:rPr lang="en-US" dirty="0" smtClean="0"/>
            <a:t>Institutional </a:t>
          </a:r>
          <a:endParaRPr lang="en-US" dirty="0"/>
        </a:p>
      </dgm:t>
    </dgm:pt>
    <dgm:pt modelId="{66322D19-018E-2B43-8014-27C60E557F0B}" type="parTrans" cxnId="{3F43CFD6-A625-BD40-9400-29640194ACBB}">
      <dgm:prSet/>
      <dgm:spPr/>
      <dgm:t>
        <a:bodyPr/>
        <a:lstStyle/>
        <a:p>
          <a:endParaRPr lang="en-US"/>
        </a:p>
      </dgm:t>
    </dgm:pt>
    <dgm:pt modelId="{8CBAB7B2-F9B3-AA4F-9AAA-7CABD6415B8B}" type="sibTrans" cxnId="{3F43CFD6-A625-BD40-9400-29640194ACBB}">
      <dgm:prSet/>
      <dgm:spPr/>
      <dgm:t>
        <a:bodyPr/>
        <a:lstStyle/>
        <a:p>
          <a:endParaRPr lang="en-US"/>
        </a:p>
      </dgm:t>
    </dgm:pt>
    <dgm:pt modelId="{B80BFFDC-4886-D448-9C73-B353025A9C9A}">
      <dgm:prSet phldrT="[Text]"/>
      <dgm:spPr/>
      <dgm:t>
        <a:bodyPr/>
        <a:lstStyle/>
        <a:p>
          <a:r>
            <a:rPr lang="en-US" dirty="0" smtClean="0"/>
            <a:t>policies</a:t>
          </a:r>
          <a:endParaRPr lang="en-US" dirty="0"/>
        </a:p>
      </dgm:t>
    </dgm:pt>
    <dgm:pt modelId="{71C25528-0E5D-A447-B899-6F0C468A4601}" type="parTrans" cxnId="{3B9F17C7-0B23-F548-955E-4456BFD821F2}">
      <dgm:prSet/>
      <dgm:spPr/>
      <dgm:t>
        <a:bodyPr/>
        <a:lstStyle/>
        <a:p>
          <a:endParaRPr lang="en-US"/>
        </a:p>
      </dgm:t>
    </dgm:pt>
    <dgm:pt modelId="{717D3E90-25A9-2B49-A69B-FBA1E1AF6AA8}" type="sibTrans" cxnId="{3B9F17C7-0B23-F548-955E-4456BFD821F2}">
      <dgm:prSet/>
      <dgm:spPr/>
      <dgm:t>
        <a:bodyPr/>
        <a:lstStyle/>
        <a:p>
          <a:endParaRPr lang="en-US"/>
        </a:p>
      </dgm:t>
    </dgm:pt>
    <dgm:pt modelId="{41EF140E-BE8B-2A4D-BCC1-BF879594D8A0}">
      <dgm:prSet phldrT="[Text]"/>
      <dgm:spPr/>
      <dgm:t>
        <a:bodyPr/>
        <a:lstStyle/>
        <a:p>
          <a:r>
            <a:rPr lang="en-US" dirty="0" smtClean="0"/>
            <a:t>practices</a:t>
          </a:r>
          <a:endParaRPr lang="en-US" dirty="0"/>
        </a:p>
      </dgm:t>
    </dgm:pt>
    <dgm:pt modelId="{A208FED0-C959-1A49-9B9A-51BD2F9CD122}" type="parTrans" cxnId="{902CB412-EC91-C64A-B661-883EC06218E6}">
      <dgm:prSet/>
      <dgm:spPr/>
      <dgm:t>
        <a:bodyPr/>
        <a:lstStyle/>
        <a:p>
          <a:endParaRPr lang="en-US"/>
        </a:p>
      </dgm:t>
    </dgm:pt>
    <dgm:pt modelId="{F1B4A207-9519-9847-A57C-5FE1C1D4E521}" type="sibTrans" cxnId="{902CB412-EC91-C64A-B661-883EC06218E6}">
      <dgm:prSet/>
      <dgm:spPr/>
      <dgm:t>
        <a:bodyPr/>
        <a:lstStyle/>
        <a:p>
          <a:endParaRPr lang="en-US"/>
        </a:p>
      </dgm:t>
    </dgm:pt>
    <dgm:pt modelId="{7E2EB7DD-E199-9F49-8675-F2DC3AD3FA06}" type="pres">
      <dgm:prSet presAssocID="{AED178E9-EE30-9D4E-9B01-007D41EEA7A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2D362F-5816-064A-8E35-4345817D2115}" type="pres">
      <dgm:prSet presAssocID="{CD40990F-721D-9A4B-BD3F-3F4AE04274B6}" presName="circle1" presStyleLbl="node1" presStyleIdx="0" presStyleCnt="3"/>
      <dgm:spPr/>
      <dgm:t>
        <a:bodyPr/>
        <a:lstStyle/>
        <a:p>
          <a:endParaRPr lang="en-ZA"/>
        </a:p>
      </dgm:t>
    </dgm:pt>
    <dgm:pt modelId="{CAF32408-BF17-4E43-A2D4-E4E69766998F}" type="pres">
      <dgm:prSet presAssocID="{CD40990F-721D-9A4B-BD3F-3F4AE04274B6}" presName="space" presStyleCnt="0"/>
      <dgm:spPr/>
      <dgm:t>
        <a:bodyPr/>
        <a:lstStyle/>
        <a:p>
          <a:endParaRPr lang="en-ZA"/>
        </a:p>
      </dgm:t>
    </dgm:pt>
    <dgm:pt modelId="{C0ABC08C-0383-7546-B5C5-C336C6CE4D00}" type="pres">
      <dgm:prSet presAssocID="{CD40990F-721D-9A4B-BD3F-3F4AE04274B6}" presName="rect1" presStyleLbl="alignAcc1" presStyleIdx="0" presStyleCnt="3" custLinFactNeighborX="1510" custLinFactNeighborY="-4883"/>
      <dgm:spPr/>
      <dgm:t>
        <a:bodyPr/>
        <a:lstStyle/>
        <a:p>
          <a:endParaRPr lang="en-US"/>
        </a:p>
      </dgm:t>
    </dgm:pt>
    <dgm:pt modelId="{3BD827E2-4E24-DE4F-B914-C7A816AA931F}" type="pres">
      <dgm:prSet presAssocID="{D9F13C05-C07C-6D4F-AB05-7B2B3CD512CE}" presName="vertSpace2" presStyleLbl="node1" presStyleIdx="0" presStyleCnt="3"/>
      <dgm:spPr/>
      <dgm:t>
        <a:bodyPr/>
        <a:lstStyle/>
        <a:p>
          <a:endParaRPr lang="en-ZA"/>
        </a:p>
      </dgm:t>
    </dgm:pt>
    <dgm:pt modelId="{3A5BA458-A23E-514A-B5BA-AAA35B44B7E6}" type="pres">
      <dgm:prSet presAssocID="{D9F13C05-C07C-6D4F-AB05-7B2B3CD512CE}" presName="circle2" presStyleLbl="node1" presStyleIdx="1" presStyleCnt="3"/>
      <dgm:spPr/>
      <dgm:t>
        <a:bodyPr/>
        <a:lstStyle/>
        <a:p>
          <a:endParaRPr lang="en-ZA"/>
        </a:p>
      </dgm:t>
    </dgm:pt>
    <dgm:pt modelId="{E69135B8-BA98-744D-B00F-7B410A5EA9A1}" type="pres">
      <dgm:prSet presAssocID="{D9F13C05-C07C-6D4F-AB05-7B2B3CD512CE}" presName="rect2" presStyleLbl="alignAcc1" presStyleIdx="1" presStyleCnt="3"/>
      <dgm:spPr/>
      <dgm:t>
        <a:bodyPr/>
        <a:lstStyle/>
        <a:p>
          <a:endParaRPr lang="en-US"/>
        </a:p>
      </dgm:t>
    </dgm:pt>
    <dgm:pt modelId="{17F948CB-D432-1947-9565-FFC4E059A8CE}" type="pres">
      <dgm:prSet presAssocID="{0D63942E-D02A-C649-AAC4-7C6E90E92E23}" presName="vertSpace3" presStyleLbl="node1" presStyleIdx="1" presStyleCnt="3"/>
      <dgm:spPr/>
      <dgm:t>
        <a:bodyPr/>
        <a:lstStyle/>
        <a:p>
          <a:endParaRPr lang="en-ZA"/>
        </a:p>
      </dgm:t>
    </dgm:pt>
    <dgm:pt modelId="{79911E03-44E3-B242-B725-D12AD13324EE}" type="pres">
      <dgm:prSet presAssocID="{0D63942E-D02A-C649-AAC4-7C6E90E92E23}" presName="circle3" presStyleLbl="node1" presStyleIdx="2" presStyleCnt="3"/>
      <dgm:spPr/>
      <dgm:t>
        <a:bodyPr/>
        <a:lstStyle/>
        <a:p>
          <a:endParaRPr lang="en-ZA"/>
        </a:p>
      </dgm:t>
    </dgm:pt>
    <dgm:pt modelId="{E11ABFB3-F722-DB4D-A47F-3CF0F5AC5C4F}" type="pres">
      <dgm:prSet presAssocID="{0D63942E-D02A-C649-AAC4-7C6E90E92E23}" presName="rect3" presStyleLbl="alignAcc1" presStyleIdx="2" presStyleCnt="3"/>
      <dgm:spPr/>
      <dgm:t>
        <a:bodyPr/>
        <a:lstStyle/>
        <a:p>
          <a:endParaRPr lang="en-US"/>
        </a:p>
      </dgm:t>
    </dgm:pt>
    <dgm:pt modelId="{816B6E3E-B9B2-C249-9FF2-94859F62C733}" type="pres">
      <dgm:prSet presAssocID="{CD40990F-721D-9A4B-BD3F-3F4AE04274B6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D1EE9-AAA7-1844-8702-A173F444E05C}" type="pres">
      <dgm:prSet presAssocID="{CD40990F-721D-9A4B-BD3F-3F4AE04274B6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803C4-B47E-5A47-A2FF-02AA4E863393}" type="pres">
      <dgm:prSet presAssocID="{D9F13C05-C07C-6D4F-AB05-7B2B3CD512CE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E17688-646D-604E-8526-C4B6D3B7B400}" type="pres">
      <dgm:prSet presAssocID="{D9F13C05-C07C-6D4F-AB05-7B2B3CD512CE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A39EF-A6B8-4349-9214-D6B740B49C4C}" type="pres">
      <dgm:prSet presAssocID="{0D63942E-D02A-C649-AAC4-7C6E90E92E23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2B624-B3E6-8740-AE14-41E08A3F01CA}" type="pres">
      <dgm:prSet presAssocID="{0D63942E-D02A-C649-AAC4-7C6E90E92E23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CDA2BD-C05E-C04E-9C4C-9EE527D3E768}" srcId="{D9F13C05-C07C-6D4F-AB05-7B2B3CD512CE}" destId="{42B31722-3AF6-EF44-A6D6-6C3A2C224640}" srcOrd="0" destOrd="0" parTransId="{136B41F1-5877-0D42-B564-C6CF94683AFA}" sibTransId="{CDB28932-309F-C248-AC91-D107BFF063F0}"/>
    <dgm:cxn modelId="{911BF3A3-E152-409F-8175-4EE8D775C07D}" type="presOf" srcId="{D9F13C05-C07C-6D4F-AB05-7B2B3CD512CE}" destId="{E9A803C4-B47E-5A47-A2FF-02AA4E863393}" srcOrd="1" destOrd="0" presId="urn:microsoft.com/office/officeart/2005/8/layout/target3"/>
    <dgm:cxn modelId="{55B49960-626F-4651-8129-E5CB4C4288E0}" type="presOf" srcId="{0D63942E-D02A-C649-AAC4-7C6E90E92E23}" destId="{E11ABFB3-F722-DB4D-A47F-3CF0F5AC5C4F}" srcOrd="0" destOrd="0" presId="urn:microsoft.com/office/officeart/2005/8/layout/target3"/>
    <dgm:cxn modelId="{97173E2E-AA0A-428F-9DE9-72D1E7F17100}" type="presOf" srcId="{F40FFEDD-A0DA-EE43-8F83-82C6D79E0A9B}" destId="{623D1EE9-AAA7-1844-8702-A173F444E05C}" srcOrd="0" destOrd="1" presId="urn:microsoft.com/office/officeart/2005/8/layout/target3"/>
    <dgm:cxn modelId="{CBFDB5D3-2C1C-EA47-A2EC-32F0FD379EEF}" srcId="{AED178E9-EE30-9D4E-9B01-007D41EEA7AC}" destId="{CD40990F-721D-9A4B-BD3F-3F4AE04274B6}" srcOrd="0" destOrd="0" parTransId="{62097EEC-343B-D245-900F-572F083B581E}" sibTransId="{A943AB44-CEE2-4C48-83C2-FEE2A8554C6B}"/>
    <dgm:cxn modelId="{E0B41508-4717-486A-BEDB-1EB3C8934846}" type="presOf" srcId="{0D63942E-D02A-C649-AAC4-7C6E90E92E23}" destId="{1DBA39EF-A6B8-4349-9214-D6B740B49C4C}" srcOrd="1" destOrd="0" presId="urn:microsoft.com/office/officeart/2005/8/layout/target3"/>
    <dgm:cxn modelId="{D4D19E74-0E84-CD42-B80E-755E603889AF}" srcId="{AED178E9-EE30-9D4E-9B01-007D41EEA7AC}" destId="{D9F13C05-C07C-6D4F-AB05-7B2B3CD512CE}" srcOrd="1" destOrd="0" parTransId="{A4E6197A-78F8-5649-99D3-149D1FDA9C1E}" sibTransId="{F2225F43-C3F7-2F4B-BF9B-2F36A2A8C229}"/>
    <dgm:cxn modelId="{902CB412-EC91-C64A-B661-883EC06218E6}" srcId="{0D63942E-D02A-C649-AAC4-7C6E90E92E23}" destId="{41EF140E-BE8B-2A4D-BCC1-BF879594D8A0}" srcOrd="1" destOrd="0" parTransId="{A208FED0-C959-1A49-9B9A-51BD2F9CD122}" sibTransId="{F1B4A207-9519-9847-A57C-5FE1C1D4E521}"/>
    <dgm:cxn modelId="{43DBB149-62D0-4D6C-8597-53DEB49F4DD1}" type="presOf" srcId="{AED178E9-EE30-9D4E-9B01-007D41EEA7AC}" destId="{7E2EB7DD-E199-9F49-8675-F2DC3AD3FA06}" srcOrd="0" destOrd="0" presId="urn:microsoft.com/office/officeart/2005/8/layout/target3"/>
    <dgm:cxn modelId="{3B9F17C7-0B23-F548-955E-4456BFD821F2}" srcId="{0D63942E-D02A-C649-AAC4-7C6E90E92E23}" destId="{B80BFFDC-4886-D448-9C73-B353025A9C9A}" srcOrd="0" destOrd="0" parTransId="{71C25528-0E5D-A447-B899-6F0C468A4601}" sibTransId="{717D3E90-25A9-2B49-A69B-FBA1E1AF6AA8}"/>
    <dgm:cxn modelId="{44EA275A-3042-0D43-B75D-2FDFEFD1F638}" srcId="{CD40990F-721D-9A4B-BD3F-3F4AE04274B6}" destId="{F40FFEDD-A0DA-EE43-8F83-82C6D79E0A9B}" srcOrd="1" destOrd="0" parTransId="{E5966EBE-05F4-3B4D-A5B2-46EC1300FA0B}" sibTransId="{C0EEAAE6-B047-6E4D-886E-86E0660BDB5B}"/>
    <dgm:cxn modelId="{1FB1D1EA-5C85-4CB6-9BD7-A66D056E57B8}" type="presOf" srcId="{D9F13C05-C07C-6D4F-AB05-7B2B3CD512CE}" destId="{E69135B8-BA98-744D-B00F-7B410A5EA9A1}" srcOrd="0" destOrd="0" presId="urn:microsoft.com/office/officeart/2005/8/layout/target3"/>
    <dgm:cxn modelId="{49F58949-0AD9-42BD-B724-7DBFE45CB638}" type="presOf" srcId="{CD40990F-721D-9A4B-BD3F-3F4AE04274B6}" destId="{C0ABC08C-0383-7546-B5C5-C336C6CE4D00}" srcOrd="0" destOrd="0" presId="urn:microsoft.com/office/officeart/2005/8/layout/target3"/>
    <dgm:cxn modelId="{547E8775-08D5-46B2-9D16-82C30703C0B9}" type="presOf" srcId="{CD40990F-721D-9A4B-BD3F-3F4AE04274B6}" destId="{816B6E3E-B9B2-C249-9FF2-94859F62C733}" srcOrd="1" destOrd="0" presId="urn:microsoft.com/office/officeart/2005/8/layout/target3"/>
    <dgm:cxn modelId="{A6E1DED0-C38E-4751-943E-B8AEBA038165}" type="presOf" srcId="{13F9D46B-B0B7-C446-A448-68CABF90F0A3}" destId="{623D1EE9-AAA7-1844-8702-A173F444E05C}" srcOrd="0" destOrd="0" presId="urn:microsoft.com/office/officeart/2005/8/layout/target3"/>
    <dgm:cxn modelId="{1456F9FD-2E4F-7E4F-8113-3B605AC0A3CA}" srcId="{D9F13C05-C07C-6D4F-AB05-7B2B3CD512CE}" destId="{83CF1EAC-5679-5644-B67A-309509FBFAE5}" srcOrd="1" destOrd="0" parTransId="{B42A9B8A-6D9C-3545-98D4-DDA2751C970B}" sibTransId="{D28C5485-887A-3245-A202-DCE9CC9A1602}"/>
    <dgm:cxn modelId="{0CE8CDA4-AFE9-A546-843D-B656830901B7}" srcId="{CD40990F-721D-9A4B-BD3F-3F4AE04274B6}" destId="{13F9D46B-B0B7-C446-A448-68CABF90F0A3}" srcOrd="0" destOrd="0" parTransId="{9209B0E2-9A04-A54A-9522-44D99564734F}" sibTransId="{F9347F70-319F-2E49-BE24-F62C6C84A7E6}"/>
    <dgm:cxn modelId="{23984ECC-3DBF-414B-811C-FABF036D5499}" type="presOf" srcId="{42B31722-3AF6-EF44-A6D6-6C3A2C224640}" destId="{3AE17688-646D-604E-8526-C4B6D3B7B400}" srcOrd="0" destOrd="0" presId="urn:microsoft.com/office/officeart/2005/8/layout/target3"/>
    <dgm:cxn modelId="{7A05C35C-0F5D-4274-97DD-C94FBEBFD5AB}" type="presOf" srcId="{B80BFFDC-4886-D448-9C73-B353025A9C9A}" destId="{C802B624-B3E6-8740-AE14-41E08A3F01CA}" srcOrd="0" destOrd="0" presId="urn:microsoft.com/office/officeart/2005/8/layout/target3"/>
    <dgm:cxn modelId="{3F43CFD6-A625-BD40-9400-29640194ACBB}" srcId="{AED178E9-EE30-9D4E-9B01-007D41EEA7AC}" destId="{0D63942E-D02A-C649-AAC4-7C6E90E92E23}" srcOrd="2" destOrd="0" parTransId="{66322D19-018E-2B43-8014-27C60E557F0B}" sibTransId="{8CBAB7B2-F9B3-AA4F-9AAA-7CABD6415B8B}"/>
    <dgm:cxn modelId="{FD4A0D48-04AA-497B-BE3C-4DCEEAB48938}" type="presOf" srcId="{41EF140E-BE8B-2A4D-BCC1-BF879594D8A0}" destId="{C802B624-B3E6-8740-AE14-41E08A3F01CA}" srcOrd="0" destOrd="1" presId="urn:microsoft.com/office/officeart/2005/8/layout/target3"/>
    <dgm:cxn modelId="{26D77392-F538-40E9-8864-0A4380A2C848}" type="presOf" srcId="{83CF1EAC-5679-5644-B67A-309509FBFAE5}" destId="{3AE17688-646D-604E-8526-C4B6D3B7B400}" srcOrd="0" destOrd="1" presId="urn:microsoft.com/office/officeart/2005/8/layout/target3"/>
    <dgm:cxn modelId="{A147207E-6586-4D3A-A836-44FE5C70314B}" type="presParOf" srcId="{7E2EB7DD-E199-9F49-8675-F2DC3AD3FA06}" destId="{E72D362F-5816-064A-8E35-4345817D2115}" srcOrd="0" destOrd="0" presId="urn:microsoft.com/office/officeart/2005/8/layout/target3"/>
    <dgm:cxn modelId="{BE202836-11B3-4F3B-99B0-34EC7327F227}" type="presParOf" srcId="{7E2EB7DD-E199-9F49-8675-F2DC3AD3FA06}" destId="{CAF32408-BF17-4E43-A2D4-E4E69766998F}" srcOrd="1" destOrd="0" presId="urn:microsoft.com/office/officeart/2005/8/layout/target3"/>
    <dgm:cxn modelId="{D0A3B575-1C12-4782-9718-259B17811C8F}" type="presParOf" srcId="{7E2EB7DD-E199-9F49-8675-F2DC3AD3FA06}" destId="{C0ABC08C-0383-7546-B5C5-C336C6CE4D00}" srcOrd="2" destOrd="0" presId="urn:microsoft.com/office/officeart/2005/8/layout/target3"/>
    <dgm:cxn modelId="{B1A702A7-C050-413A-894F-EBCE5CE26EB5}" type="presParOf" srcId="{7E2EB7DD-E199-9F49-8675-F2DC3AD3FA06}" destId="{3BD827E2-4E24-DE4F-B914-C7A816AA931F}" srcOrd="3" destOrd="0" presId="urn:microsoft.com/office/officeart/2005/8/layout/target3"/>
    <dgm:cxn modelId="{67FF1CA7-A0D1-4FA0-8CE4-88FCE6874C80}" type="presParOf" srcId="{7E2EB7DD-E199-9F49-8675-F2DC3AD3FA06}" destId="{3A5BA458-A23E-514A-B5BA-AAA35B44B7E6}" srcOrd="4" destOrd="0" presId="urn:microsoft.com/office/officeart/2005/8/layout/target3"/>
    <dgm:cxn modelId="{B2DFB629-6948-4967-A86B-76EB4F7BDB36}" type="presParOf" srcId="{7E2EB7DD-E199-9F49-8675-F2DC3AD3FA06}" destId="{E69135B8-BA98-744D-B00F-7B410A5EA9A1}" srcOrd="5" destOrd="0" presId="urn:microsoft.com/office/officeart/2005/8/layout/target3"/>
    <dgm:cxn modelId="{1FC1D165-ECEC-41D1-B0A8-0D1037A9DDFC}" type="presParOf" srcId="{7E2EB7DD-E199-9F49-8675-F2DC3AD3FA06}" destId="{17F948CB-D432-1947-9565-FFC4E059A8CE}" srcOrd="6" destOrd="0" presId="urn:microsoft.com/office/officeart/2005/8/layout/target3"/>
    <dgm:cxn modelId="{87CACA75-279A-44E4-893A-7D8EDF18532B}" type="presParOf" srcId="{7E2EB7DD-E199-9F49-8675-F2DC3AD3FA06}" destId="{79911E03-44E3-B242-B725-D12AD13324EE}" srcOrd="7" destOrd="0" presId="urn:microsoft.com/office/officeart/2005/8/layout/target3"/>
    <dgm:cxn modelId="{2F30CF49-1B32-4899-B3B0-094B12E3B3AE}" type="presParOf" srcId="{7E2EB7DD-E199-9F49-8675-F2DC3AD3FA06}" destId="{E11ABFB3-F722-DB4D-A47F-3CF0F5AC5C4F}" srcOrd="8" destOrd="0" presId="urn:microsoft.com/office/officeart/2005/8/layout/target3"/>
    <dgm:cxn modelId="{E0E2E2E1-6480-42EB-B9EE-51C06EA2CC90}" type="presParOf" srcId="{7E2EB7DD-E199-9F49-8675-F2DC3AD3FA06}" destId="{816B6E3E-B9B2-C249-9FF2-94859F62C733}" srcOrd="9" destOrd="0" presId="urn:microsoft.com/office/officeart/2005/8/layout/target3"/>
    <dgm:cxn modelId="{27A64264-A8C7-4AE6-87DA-B9E4DB38FF08}" type="presParOf" srcId="{7E2EB7DD-E199-9F49-8675-F2DC3AD3FA06}" destId="{623D1EE9-AAA7-1844-8702-A173F444E05C}" srcOrd="10" destOrd="0" presId="urn:microsoft.com/office/officeart/2005/8/layout/target3"/>
    <dgm:cxn modelId="{0AABF5B7-1BD4-4E65-866E-4684AAC4FECA}" type="presParOf" srcId="{7E2EB7DD-E199-9F49-8675-F2DC3AD3FA06}" destId="{E9A803C4-B47E-5A47-A2FF-02AA4E863393}" srcOrd="11" destOrd="0" presId="urn:microsoft.com/office/officeart/2005/8/layout/target3"/>
    <dgm:cxn modelId="{A69CDDB9-35F0-41A7-B737-853041AC5C1D}" type="presParOf" srcId="{7E2EB7DD-E199-9F49-8675-F2DC3AD3FA06}" destId="{3AE17688-646D-604E-8526-C4B6D3B7B400}" srcOrd="12" destOrd="0" presId="urn:microsoft.com/office/officeart/2005/8/layout/target3"/>
    <dgm:cxn modelId="{D4331D7E-5606-4522-A258-92113ACE11B4}" type="presParOf" srcId="{7E2EB7DD-E199-9F49-8675-F2DC3AD3FA06}" destId="{1DBA39EF-A6B8-4349-9214-D6B740B49C4C}" srcOrd="13" destOrd="0" presId="urn:microsoft.com/office/officeart/2005/8/layout/target3"/>
    <dgm:cxn modelId="{54E6AA57-DA51-4064-B4E3-5D17ADFA13BA}" type="presParOf" srcId="{7E2EB7DD-E199-9F49-8675-F2DC3AD3FA06}" destId="{C802B624-B3E6-8740-AE14-41E08A3F01CA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D362F-5816-064A-8E35-4345817D2115}">
      <dsp:nvSpPr>
        <dsp:cNvPr id="0" name=""/>
        <dsp:cNvSpPr/>
      </dsp:nvSpPr>
      <dsp:spPr>
        <a:xfrm>
          <a:off x="0" y="0"/>
          <a:ext cx="3040112" cy="304011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ABC08C-0383-7546-B5C5-C336C6CE4D00}">
      <dsp:nvSpPr>
        <dsp:cNvPr id="0" name=""/>
        <dsp:cNvSpPr/>
      </dsp:nvSpPr>
      <dsp:spPr>
        <a:xfrm>
          <a:off x="1520056" y="0"/>
          <a:ext cx="4408264" cy="30401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International </a:t>
          </a:r>
          <a:endParaRPr lang="en-US" sz="3100" kern="1200" dirty="0"/>
        </a:p>
      </dsp:txBody>
      <dsp:txXfrm>
        <a:off x="1520056" y="0"/>
        <a:ext cx="2204132" cy="912035"/>
      </dsp:txXfrm>
    </dsp:sp>
    <dsp:sp modelId="{3A5BA458-A23E-514A-B5BA-AAA35B44B7E6}">
      <dsp:nvSpPr>
        <dsp:cNvPr id="0" name=""/>
        <dsp:cNvSpPr/>
      </dsp:nvSpPr>
      <dsp:spPr>
        <a:xfrm>
          <a:off x="532020" y="912035"/>
          <a:ext cx="1976070" cy="197607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10211516"/>
            <a:satOff val="-11993"/>
            <a:lumOff val="4608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9135B8-BA98-744D-B00F-7B410A5EA9A1}">
      <dsp:nvSpPr>
        <dsp:cNvPr id="0" name=""/>
        <dsp:cNvSpPr/>
      </dsp:nvSpPr>
      <dsp:spPr>
        <a:xfrm>
          <a:off x="1520056" y="912035"/>
          <a:ext cx="4408264" cy="19760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National </a:t>
          </a:r>
          <a:endParaRPr lang="en-US" sz="3100" kern="1200" dirty="0"/>
        </a:p>
      </dsp:txBody>
      <dsp:txXfrm>
        <a:off x="1520056" y="912035"/>
        <a:ext cx="2204132" cy="912032"/>
      </dsp:txXfrm>
    </dsp:sp>
    <dsp:sp modelId="{79911E03-44E3-B242-B725-D12AD13324EE}">
      <dsp:nvSpPr>
        <dsp:cNvPr id="0" name=""/>
        <dsp:cNvSpPr/>
      </dsp:nvSpPr>
      <dsp:spPr>
        <a:xfrm>
          <a:off x="1064039" y="1824068"/>
          <a:ext cx="912032" cy="91203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20423033"/>
            <a:satOff val="-23986"/>
            <a:lumOff val="9216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1ABFB3-F722-DB4D-A47F-3CF0F5AC5C4F}">
      <dsp:nvSpPr>
        <dsp:cNvPr id="0" name=""/>
        <dsp:cNvSpPr/>
      </dsp:nvSpPr>
      <dsp:spPr>
        <a:xfrm>
          <a:off x="1520056" y="1824068"/>
          <a:ext cx="4408264" cy="9120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Institutional </a:t>
          </a:r>
          <a:endParaRPr lang="en-US" sz="3100" kern="1200" dirty="0"/>
        </a:p>
      </dsp:txBody>
      <dsp:txXfrm>
        <a:off x="1520056" y="1824068"/>
        <a:ext cx="2204132" cy="912032"/>
      </dsp:txXfrm>
    </dsp:sp>
    <dsp:sp modelId="{623D1EE9-AAA7-1844-8702-A173F444E05C}">
      <dsp:nvSpPr>
        <dsp:cNvPr id="0" name=""/>
        <dsp:cNvSpPr/>
      </dsp:nvSpPr>
      <dsp:spPr>
        <a:xfrm>
          <a:off x="3724188" y="0"/>
          <a:ext cx="2204132" cy="912035"/>
        </a:xfrm>
        <a:prstGeom prst="rect">
          <a:avLst/>
        </a:prstGeom>
        <a:noFill/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Treaties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Free trade agreements</a:t>
          </a:r>
          <a:endParaRPr lang="en-US" sz="1800" kern="1200" dirty="0"/>
        </a:p>
      </dsp:txBody>
      <dsp:txXfrm>
        <a:off x="3724188" y="0"/>
        <a:ext cx="2204132" cy="912035"/>
      </dsp:txXfrm>
    </dsp:sp>
    <dsp:sp modelId="{3AE17688-646D-604E-8526-C4B6D3B7B400}">
      <dsp:nvSpPr>
        <dsp:cNvPr id="0" name=""/>
        <dsp:cNvSpPr/>
      </dsp:nvSpPr>
      <dsp:spPr>
        <a:xfrm>
          <a:off x="3724188" y="912035"/>
          <a:ext cx="2204132" cy="912032"/>
        </a:xfrm>
        <a:prstGeom prst="rect">
          <a:avLst/>
        </a:prstGeom>
        <a:noFill/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laws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policies</a:t>
          </a:r>
          <a:endParaRPr lang="en-US" sz="1800" kern="1200" dirty="0"/>
        </a:p>
      </dsp:txBody>
      <dsp:txXfrm>
        <a:off x="3724188" y="912035"/>
        <a:ext cx="2204132" cy="912032"/>
      </dsp:txXfrm>
    </dsp:sp>
    <dsp:sp modelId="{C802B624-B3E6-8740-AE14-41E08A3F01CA}">
      <dsp:nvSpPr>
        <dsp:cNvPr id="0" name=""/>
        <dsp:cNvSpPr/>
      </dsp:nvSpPr>
      <dsp:spPr>
        <a:xfrm>
          <a:off x="3724188" y="1824068"/>
          <a:ext cx="2204132" cy="912032"/>
        </a:xfrm>
        <a:prstGeom prst="rect">
          <a:avLst/>
        </a:prstGeom>
        <a:noFill/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policies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practices</a:t>
          </a:r>
          <a:endParaRPr lang="en-US" sz="1800" kern="1200" dirty="0"/>
        </a:p>
      </dsp:txBody>
      <dsp:txXfrm>
        <a:off x="3724188" y="1824068"/>
        <a:ext cx="2204132" cy="912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D4A86-25EC-4F08-B7C1-77D2DAC2E66F}" type="datetimeFigureOut">
              <a:rPr lang="en-ZA" smtClean="0"/>
              <a:t>16/12/08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C7A3C-21EF-4E09-94F7-F74DFF16035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54007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70811-F72C-49DE-9C04-1FAA2EBB9205}" type="datetimeFigureOut">
              <a:rPr lang="en-ZA" smtClean="0"/>
              <a:t>16/12/08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83A95-B506-448C-8D7A-58C8CE8F4CD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1801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3A95-B506-448C-8D7A-58C8CE8F4CD9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188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421506F-4100-9941-864D-11A34422D26B}" type="slidenum">
              <a:rPr lang="en-GB" sz="1200">
                <a:solidFill>
                  <a:srgbClr val="000000"/>
                </a:solidFill>
              </a:rPr>
              <a:pPr eaLnBrk="1" hangingPunct="1"/>
              <a:t>18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Pressure from</a:t>
            </a:r>
            <a:r>
              <a:rPr lang="en-US" baseline="0" dirty="0" smtClean="0"/>
              <a:t> funders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F674-5558-9049-A61F-3B32DEED77E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60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5736431-979D-FA4B-BFE3-9838566D3FBA}" type="slidenum">
              <a:rPr lang="en-GB" sz="1200">
                <a:solidFill>
                  <a:srgbClr val="000000"/>
                </a:solidFill>
              </a:rPr>
              <a:pPr eaLnBrk="1" hangingPunct="1"/>
              <a:t>20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D60704D-9CB7-024A-B775-144480995126}" type="slidenum">
              <a:rPr lang="en-GB" sz="1200">
                <a:solidFill>
                  <a:srgbClr val="000000"/>
                </a:solidFill>
              </a:rPr>
              <a:pPr eaLnBrk="1" hangingPunct="1"/>
              <a:t>21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Recognising these issues, …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5736431-979D-FA4B-BFE3-9838566D3FBA}" type="slidenum">
              <a:rPr lang="en-GB" sz="1200">
                <a:solidFill>
                  <a:srgbClr val="000000"/>
                </a:solidFill>
              </a:rPr>
              <a:pPr eaLnBrk="1" hangingPunct="1"/>
              <a:t>22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6102DEB-03C7-6C48-A50A-4C1B2FA03F6B}" type="slidenum">
              <a:rPr lang="en-GB" sz="1300">
                <a:solidFill>
                  <a:schemeClr val="tx1"/>
                </a:solidFill>
              </a:rPr>
              <a:pPr eaLnBrk="1" hangingPunct="1"/>
              <a:t>23</a:t>
            </a:fld>
            <a:endParaRPr lang="en-GB" sz="1300">
              <a:solidFill>
                <a:schemeClr val="tx1"/>
              </a:solidFill>
            </a:endParaRPr>
          </a:p>
        </p:txBody>
      </p:sp>
      <p:sp>
        <p:nvSpPr>
          <p:cNvPr id="107523" name="Text Box 1"/>
          <p:cNvSpPr txBox="1">
            <a:spLocks noChangeArrowheads="1"/>
          </p:cNvSpPr>
          <p:nvPr/>
        </p:nvSpPr>
        <p:spPr bwMode="auto">
          <a:xfrm>
            <a:off x="924490" y="745529"/>
            <a:ext cx="4978877" cy="372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2EA830-3275-4647-8FFA-5EC7FBD6C4D1}" type="slidenum">
              <a:rPr lang="en-GB" sz="1300">
                <a:solidFill>
                  <a:schemeClr val="tx1"/>
                </a:solidFill>
              </a:rPr>
              <a:pPr eaLnBrk="1" hangingPunct="1"/>
              <a:t>24</a:t>
            </a:fld>
            <a:endParaRPr lang="en-GB" sz="1300">
              <a:solidFill>
                <a:schemeClr val="tx1"/>
              </a:solidFill>
            </a:endParaRPr>
          </a:p>
        </p:txBody>
      </p:sp>
      <p:sp>
        <p:nvSpPr>
          <p:cNvPr id="109571" name="Text Box 1"/>
          <p:cNvSpPr txBox="1">
            <a:spLocks noChangeArrowheads="1"/>
          </p:cNvSpPr>
          <p:nvPr/>
        </p:nvSpPr>
        <p:spPr bwMode="auto">
          <a:xfrm>
            <a:off x="924490" y="745529"/>
            <a:ext cx="4978877" cy="372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23F1A9-29F3-F94D-8172-44584D882B60}" type="slidenum">
              <a:rPr lang="en-GB" sz="1100">
                <a:solidFill>
                  <a:srgbClr val="000000"/>
                </a:solidFill>
              </a:rPr>
              <a:pPr eaLnBrk="1" hangingPunct="1"/>
              <a:t>25</a:t>
            </a:fld>
            <a:endParaRPr lang="en-GB" sz="1100">
              <a:solidFill>
                <a:srgbClr val="000000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D1AFCF-87FA-014D-9DD2-CE5AD3F31351}" type="slidenum">
              <a:rPr lang="en-GB" sz="1200">
                <a:solidFill>
                  <a:srgbClr val="000000"/>
                </a:solidFill>
              </a:rPr>
              <a:pPr eaLnBrk="1" hangingPunct="1"/>
              <a:t>26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298A95F-73C6-0C46-9300-8ECCC934F042}" type="slidenum">
              <a:rPr lang="en-GB" sz="1300">
                <a:solidFill>
                  <a:schemeClr val="tx1"/>
                </a:solidFill>
              </a:rPr>
              <a:pPr eaLnBrk="1" hangingPunct="1"/>
              <a:t>27</a:t>
            </a:fld>
            <a:endParaRPr lang="en-GB" sz="1300">
              <a:solidFill>
                <a:schemeClr val="tx1"/>
              </a:solidFill>
            </a:endParaRPr>
          </a:p>
        </p:txBody>
      </p:sp>
      <p:sp>
        <p:nvSpPr>
          <p:cNvPr id="115715" name="Text Box 1"/>
          <p:cNvSpPr txBox="1">
            <a:spLocks noChangeArrowheads="1"/>
          </p:cNvSpPr>
          <p:nvPr/>
        </p:nvSpPr>
        <p:spPr bwMode="auto">
          <a:xfrm>
            <a:off x="924490" y="745529"/>
            <a:ext cx="4978877" cy="372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571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3A95-B506-448C-8D7A-58C8CE8F4CD9}" type="slidenum">
              <a:rPr lang="en-ZA" smtClean="0">
                <a:solidFill>
                  <a:prstClr val="black"/>
                </a:solidFill>
              </a:rPr>
              <a:pPr/>
              <a:t>2</a:t>
            </a:fld>
            <a:endParaRPr lang="en-Z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2829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14AC25-15CC-C947-AA15-C993ACCB9882}" type="slidenum">
              <a:rPr lang="en-GB" sz="1200">
                <a:solidFill>
                  <a:srgbClr val="000000"/>
                </a:solidFill>
              </a:rPr>
              <a:pPr eaLnBrk="1" hangingPunct="1"/>
              <a:t>28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17763" name="Text Box 1"/>
          <p:cNvSpPr txBox="1">
            <a:spLocks noChangeArrowheads="1"/>
          </p:cNvSpPr>
          <p:nvPr/>
        </p:nvSpPr>
        <p:spPr bwMode="auto">
          <a:xfrm>
            <a:off x="924490" y="745529"/>
            <a:ext cx="4978877" cy="372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23F1A9-29F3-F94D-8172-44584D882B60}" type="slidenum">
              <a:rPr lang="en-GB" sz="1100">
                <a:solidFill>
                  <a:srgbClr val="000000"/>
                </a:solidFill>
              </a:rPr>
              <a:pPr eaLnBrk="1" hangingPunct="1"/>
              <a:t>29</a:t>
            </a:fld>
            <a:endParaRPr lang="en-GB" sz="1100">
              <a:solidFill>
                <a:srgbClr val="000000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Recognising these issues, …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23F1A9-29F3-F94D-8172-44584D882B60}" type="slidenum">
              <a:rPr lang="en-GB" sz="1100">
                <a:solidFill>
                  <a:srgbClr val="000000"/>
                </a:solidFill>
              </a:rPr>
              <a:pPr eaLnBrk="1" hangingPunct="1"/>
              <a:t>30</a:t>
            </a:fld>
            <a:endParaRPr lang="en-GB" sz="1100">
              <a:solidFill>
                <a:srgbClr val="000000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Recognising these issues, …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23F1A9-29F3-F94D-8172-44584D882B60}" type="slidenum">
              <a:rPr lang="en-GB" sz="1100">
                <a:solidFill>
                  <a:srgbClr val="000000"/>
                </a:solidFill>
              </a:rPr>
              <a:pPr eaLnBrk="1" hangingPunct="1"/>
              <a:t>31</a:t>
            </a:fld>
            <a:endParaRPr lang="en-GB" sz="1100">
              <a:solidFill>
                <a:srgbClr val="000000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Recognising these issues, …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AEECAD-80A9-F44C-AC63-CFD7AB67B908}" type="slidenum">
              <a:rPr lang="en-GB" sz="1200">
                <a:solidFill>
                  <a:srgbClr val="000000"/>
                </a:solidFill>
              </a:rPr>
              <a:pPr eaLnBrk="1" hangingPunct="1"/>
              <a:t>32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03427" name="Text Box 1"/>
          <p:cNvSpPr txBox="1">
            <a:spLocks noChangeArrowheads="1"/>
          </p:cNvSpPr>
          <p:nvPr/>
        </p:nvSpPr>
        <p:spPr bwMode="auto">
          <a:xfrm>
            <a:off x="924490" y="745530"/>
            <a:ext cx="4978877" cy="372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3A95-B506-448C-8D7A-58C8CE8F4CD9}" type="slidenum">
              <a:rPr lang="en-ZA" smtClean="0">
                <a:solidFill>
                  <a:prstClr val="black"/>
                </a:solidFill>
              </a:rPr>
              <a:pPr/>
              <a:t>4</a:t>
            </a:fld>
            <a:endParaRPr lang="en-Z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521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457159" indent="-457159"/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92ED3-54E8-4387-B223-4C63EF968346}" type="slidenum">
              <a:rPr lang="en-ZA" smtClean="0">
                <a:solidFill>
                  <a:prstClr val="black"/>
                </a:solidFill>
              </a:rPr>
              <a:pPr/>
              <a:t>7</a:t>
            </a:fld>
            <a:endParaRPr lang="en-Z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3A95-B506-448C-8D7A-58C8CE8F4CD9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7191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3A95-B506-448C-8D7A-58C8CE8F4CD9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188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 sz="3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E82EE3B-160A-9F43-83CE-5E2B9F187C50}" type="slidenum">
              <a:rPr lang="en-GB" sz="1100">
                <a:solidFill>
                  <a:srgbClr val="000000"/>
                </a:solidFill>
              </a:rPr>
              <a:pPr eaLnBrk="1" hangingPunct="1"/>
              <a:t>15</a:t>
            </a:fld>
            <a:endParaRPr lang="en-GB" sz="110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BC9202-05D4-DB4C-8B14-DCB7DECC58E9}" type="slidenum">
              <a:rPr lang="en-GB" sz="1200">
                <a:solidFill>
                  <a:srgbClr val="000000"/>
                </a:solidFill>
              </a:rPr>
              <a:pPr eaLnBrk="1" hangingPunct="1"/>
              <a:t>16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BC9202-05D4-DB4C-8B14-DCB7DECC58E9}" type="slidenum">
              <a:rPr lang="en-GB" sz="1200">
                <a:solidFill>
                  <a:srgbClr val="000000"/>
                </a:solidFill>
              </a:rPr>
              <a:pPr eaLnBrk="1" hangingPunct="1"/>
              <a:t>17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CFE3F4-BB7C-4C78-B051-C263AA566FED}" type="datetime1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16/12/08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oline.Ncube@uct.ac.za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ip-unit.org/wp-content/uploads/2015/02/CC-Guidelines.pdf" TargetMode="External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12.jpe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95536" y="692696"/>
            <a:ext cx="8532440" cy="4572000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ZA" sz="3800" b="1" dirty="0">
                <a:latin typeface="Trebuchet MS" panose="020B0603020202020204" pitchFamily="34" charset="0"/>
              </a:rPr>
              <a:t>Copyright, creative commons and other legislation influencing sharing of information</a:t>
            </a:r>
            <a:br>
              <a:rPr lang="en-ZA" sz="3800" b="1" dirty="0">
                <a:latin typeface="Trebuchet MS" panose="020B0603020202020204" pitchFamily="34" charset="0"/>
              </a:rPr>
            </a:br>
            <a:endParaRPr lang="en-ZA" sz="3800" b="1" dirty="0" smtClean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en-ZA" sz="3400" b="1" dirty="0" smtClean="0">
                <a:latin typeface="Trebuchet MS" panose="020B0603020202020204" pitchFamily="34" charset="0"/>
              </a:rPr>
              <a:t>Part A: copyright  </a:t>
            </a:r>
          </a:p>
          <a:p>
            <a:pPr marL="0" indent="0" algn="ctr">
              <a:buNone/>
            </a:pPr>
            <a:endParaRPr lang="en-ZA" sz="2800" dirty="0">
              <a:latin typeface="Trebuchet MS" pitchFamily="34" charset="0"/>
            </a:endParaRPr>
          </a:p>
          <a:p>
            <a:pPr marL="0" indent="0" algn="ctr">
              <a:buNone/>
            </a:pPr>
            <a:endParaRPr lang="en-ZA" sz="2800" dirty="0" smtClean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Prof </a:t>
            </a:r>
            <a:r>
              <a:rPr lang="en-ZA" sz="2900" dirty="0">
                <a:latin typeface="Trebuchet MS" pitchFamily="34" charset="0"/>
              </a:rPr>
              <a:t>Caroline </a:t>
            </a:r>
            <a:r>
              <a:rPr lang="en-ZA" sz="2900" dirty="0" smtClean="0">
                <a:latin typeface="Trebuchet MS" pitchFamily="34" charset="0"/>
              </a:rPr>
              <a:t>Ncube</a:t>
            </a: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Department of Commercial Law</a:t>
            </a: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  <a:ea typeface="ＭＳ Ｐゴシック" charset="-128"/>
              </a:rPr>
              <a:t>University </a:t>
            </a:r>
            <a:r>
              <a:rPr lang="en-ZA" sz="2900" dirty="0">
                <a:latin typeface="Trebuchet MS" pitchFamily="34" charset="0"/>
                <a:ea typeface="ＭＳ Ｐゴシック" charset="-128"/>
              </a:rPr>
              <a:t>of Cape Town</a:t>
            </a:r>
            <a:br>
              <a:rPr lang="en-ZA" sz="2900" dirty="0">
                <a:latin typeface="Trebuchet MS" pitchFamily="34" charset="0"/>
                <a:ea typeface="ＭＳ Ｐゴシック" charset="-128"/>
              </a:rPr>
            </a:br>
            <a:r>
              <a:rPr lang="en-ZA" sz="2900" dirty="0" smtClean="0">
                <a:latin typeface="Trebuchet MS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ZA" sz="2900" dirty="0" smtClean="0">
                <a:solidFill>
                  <a:srgbClr val="0070C0"/>
                </a:solidFill>
                <a:latin typeface="Trebuchet MS" pitchFamily="34" charset="0"/>
                <a:hlinkClick r:id="rId3"/>
              </a:rPr>
              <a:t>Caroline.Ncube@uct.ac.za</a:t>
            </a:r>
            <a:endParaRPr lang="en-ZA" sz="2900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 @</a:t>
            </a:r>
            <a:r>
              <a:rPr lang="en-ZA" sz="2900" dirty="0" err="1" smtClean="0">
                <a:latin typeface="Trebuchet MS" pitchFamily="34" charset="0"/>
              </a:rPr>
              <a:t>caro_ncube</a:t>
            </a:r>
            <a:r>
              <a:rPr lang="en-ZA" sz="2900" dirty="0" smtClean="0">
                <a:latin typeface="Trebuchet MS" pitchFamily="34" charset="0"/>
              </a:rPr>
              <a:t> </a:t>
            </a:r>
            <a:r>
              <a:rPr lang="en-ZA" sz="2400" dirty="0">
                <a:latin typeface="Trebuchet MS" pitchFamily="34" charset="0"/>
              </a:rPr>
              <a:t/>
            </a:r>
            <a:br>
              <a:rPr lang="en-ZA" sz="2400" dirty="0">
                <a:latin typeface="Trebuchet MS" pitchFamily="34" charset="0"/>
              </a:rPr>
            </a:b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085185"/>
            <a:ext cx="8066816" cy="15121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5" y="116632"/>
            <a:ext cx="1802120" cy="33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22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exceptions </a:t>
            </a:r>
            <a:r>
              <a:rPr lang="en-ZA" dirty="0"/>
              <a:t>and </a:t>
            </a:r>
            <a:r>
              <a:rPr lang="en-ZA" dirty="0" smtClean="0"/>
              <a:t>limitations </a:t>
            </a:r>
            <a:endParaRPr lang="en-Z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 bwMode="auto">
          <a:xfrm>
            <a:off x="3098800" y="1338264"/>
            <a:ext cx="2944813" cy="407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723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Permissions/licensing </a:t>
            </a:r>
            <a:endParaRPr lang="en-Z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endParaRPr lang="en-ZA" dirty="0"/>
          </a:p>
          <a:p>
            <a:r>
              <a:rPr lang="en-ZA" dirty="0" smtClean="0"/>
              <a:t>NEGOTIATED Licenses (blanket or transactional)</a:t>
            </a:r>
          </a:p>
          <a:p>
            <a:pPr marL="0" indent="0">
              <a:buNone/>
            </a:pPr>
            <a:endParaRPr lang="en-ZA" dirty="0" smtClean="0"/>
          </a:p>
          <a:p>
            <a:r>
              <a:rPr lang="en-ZA" dirty="0" smtClean="0"/>
              <a:t>OPEN Licenses  </a:t>
            </a:r>
          </a:p>
          <a:p>
            <a:pPr lvl="1"/>
            <a:r>
              <a:rPr lang="en-ZA" dirty="0" smtClean="0"/>
              <a:t>creative commons</a:t>
            </a:r>
          </a:p>
          <a:p>
            <a:endParaRPr lang="en-ZA" dirty="0" smtClean="0"/>
          </a:p>
          <a:p>
            <a:pPr marL="0" indent="0">
              <a:buNone/>
            </a:pPr>
            <a:endParaRPr lang="en-Z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978" y="4077072"/>
            <a:ext cx="2066156" cy="214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85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D34817"/>
              </a:buClr>
            </a:pPr>
            <a:r>
              <a:rPr lang="en-ZA" dirty="0" smtClean="0">
                <a:solidFill>
                  <a:prstClr val="black"/>
                </a:solidFill>
              </a:rPr>
              <a:t>You can </a:t>
            </a:r>
            <a:r>
              <a:rPr lang="en-ZA" dirty="0">
                <a:solidFill>
                  <a:prstClr val="black"/>
                </a:solidFill>
              </a:rPr>
              <a:t>only </a:t>
            </a:r>
            <a:r>
              <a:rPr lang="en-ZA" dirty="0" smtClean="0">
                <a:solidFill>
                  <a:prstClr val="black"/>
                </a:solidFill>
              </a:rPr>
              <a:t>economically exploit the work or </a:t>
            </a:r>
            <a:r>
              <a:rPr lang="en-ZA" b="1" dirty="0" smtClean="0">
                <a:solidFill>
                  <a:srgbClr val="00B050"/>
                </a:solidFill>
              </a:rPr>
              <a:t>permit/license</a:t>
            </a:r>
            <a:r>
              <a:rPr lang="en-ZA" dirty="0" smtClean="0">
                <a:solidFill>
                  <a:prstClr val="black"/>
                </a:solidFill>
              </a:rPr>
              <a:t> others to do so </a:t>
            </a:r>
            <a:r>
              <a:rPr lang="en-ZA" dirty="0">
                <a:solidFill>
                  <a:prstClr val="black"/>
                </a:solidFill>
              </a:rPr>
              <a:t>if you are the copyright holder by </a:t>
            </a:r>
            <a:r>
              <a:rPr lang="en-ZA" b="1" dirty="0">
                <a:solidFill>
                  <a:prstClr val="black"/>
                </a:solidFill>
              </a:rPr>
              <a:t>default</a:t>
            </a:r>
            <a:r>
              <a:rPr lang="en-ZA" dirty="0">
                <a:solidFill>
                  <a:prstClr val="black"/>
                </a:solidFill>
              </a:rPr>
              <a:t> or </a:t>
            </a:r>
            <a:r>
              <a:rPr lang="en-ZA" b="1" dirty="0">
                <a:solidFill>
                  <a:prstClr val="black"/>
                </a:solidFill>
              </a:rPr>
              <a:t>assignment</a:t>
            </a:r>
            <a:r>
              <a:rPr lang="en-ZA" dirty="0">
                <a:solidFill>
                  <a:prstClr val="black"/>
                </a:solidFill>
              </a:rPr>
              <a:t> </a:t>
            </a:r>
            <a:endParaRPr lang="en-ZA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D34817"/>
              </a:buClr>
              <a:buNone/>
            </a:pPr>
            <a:endParaRPr lang="en-ZA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</a:pPr>
            <a:r>
              <a:rPr lang="en-ZA" dirty="0">
                <a:solidFill>
                  <a:prstClr val="black"/>
                </a:solidFill>
              </a:rPr>
              <a:t>Check: </a:t>
            </a:r>
          </a:p>
          <a:p>
            <a:pPr marL="777240" lvl="1" indent="-457200">
              <a:buClr>
                <a:srgbClr val="9B2D1F"/>
              </a:buClr>
              <a:buFont typeface="+mj-lt"/>
              <a:buAutoNum type="arabicPeriod"/>
            </a:pPr>
            <a:r>
              <a:rPr lang="en-ZA" dirty="0">
                <a:solidFill>
                  <a:prstClr val="black"/>
                </a:solidFill>
              </a:rPr>
              <a:t>Statutory provisions regarding © ownership</a:t>
            </a:r>
          </a:p>
          <a:p>
            <a:pPr marL="777240" lvl="1" indent="-457200">
              <a:buClr>
                <a:srgbClr val="9B2D1F"/>
              </a:buClr>
              <a:buFont typeface="+mj-lt"/>
              <a:buAutoNum type="arabicPeriod"/>
            </a:pPr>
            <a:r>
              <a:rPr lang="en-ZA" dirty="0">
                <a:solidFill>
                  <a:prstClr val="black"/>
                </a:solidFill>
              </a:rPr>
              <a:t>Institutional policy regarding © ownership</a:t>
            </a:r>
          </a:p>
          <a:p>
            <a:pPr marL="777240" lvl="1" indent="-457200">
              <a:buClr>
                <a:srgbClr val="9B2D1F"/>
              </a:buClr>
              <a:buFont typeface="+mj-lt"/>
              <a:buAutoNum type="arabicPeriod"/>
            </a:pPr>
            <a:r>
              <a:rPr lang="en-ZA" dirty="0">
                <a:solidFill>
                  <a:prstClr val="black"/>
                </a:solidFill>
              </a:rPr>
              <a:t>Publishing agreements </a:t>
            </a:r>
            <a:endParaRPr lang="en-ZA" dirty="0" smtClean="0">
              <a:solidFill>
                <a:prstClr val="black"/>
              </a:solidFill>
            </a:endParaRPr>
          </a:p>
          <a:p>
            <a:pPr marL="320040" lvl="1" indent="0">
              <a:buClr>
                <a:srgbClr val="9B2D1F"/>
              </a:buClr>
              <a:buNone/>
            </a:pPr>
            <a:r>
              <a:rPr lang="en-ZA" dirty="0">
                <a:solidFill>
                  <a:prstClr val="black"/>
                </a:solidFill>
              </a:rPr>
              <a:t> </a:t>
            </a:r>
            <a:r>
              <a:rPr lang="en-ZA" dirty="0" smtClean="0">
                <a:solidFill>
                  <a:prstClr val="black"/>
                </a:solidFill>
              </a:rPr>
              <a:t>     &gt;&gt; where necessary use an </a:t>
            </a:r>
            <a:r>
              <a:rPr lang="en-ZA" b="1" dirty="0" smtClean="0">
                <a:solidFill>
                  <a:srgbClr val="FF0000"/>
                </a:solidFill>
              </a:rPr>
              <a:t>Author’s Addendum </a:t>
            </a:r>
            <a:endParaRPr lang="en-ZA" b="1" dirty="0">
              <a:solidFill>
                <a:srgbClr val="FF0000"/>
              </a:solidFill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8578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899592" y="1340768"/>
            <a:ext cx="4176464" cy="4572000"/>
          </a:xfrm>
        </p:spPr>
        <p:txBody>
          <a:bodyPr>
            <a:normAutofit fontScale="92500" lnSpcReduction="20000"/>
          </a:bodyPr>
          <a:lstStyle/>
          <a:p>
            <a:r>
              <a:rPr lang="en-ZA" dirty="0"/>
              <a:t>“Copyright, as an </a:t>
            </a:r>
            <a:r>
              <a:rPr lang="en-ZA" b="1" dirty="0"/>
              <a:t>economic control</a:t>
            </a:r>
            <a:r>
              <a:rPr lang="en-ZA" dirty="0"/>
              <a:t> mechanism, limits, or hinders, content availability and accessibility” - Dick </a:t>
            </a:r>
            <a:r>
              <a:rPr lang="en-ZA" dirty="0" err="1"/>
              <a:t>Kawooya</a:t>
            </a:r>
            <a:endParaRPr lang="en-ZA" dirty="0"/>
          </a:p>
          <a:p>
            <a:endParaRPr lang="en-ZA" dirty="0"/>
          </a:p>
          <a:p>
            <a:r>
              <a:rPr lang="en-ZA" dirty="0"/>
              <a:t>“I am very much an advocate for OA as I believe it is essential for creating an </a:t>
            </a:r>
            <a:r>
              <a:rPr lang="en-ZA" b="1" dirty="0"/>
              <a:t>access-enabling</a:t>
            </a:r>
            <a:r>
              <a:rPr lang="en-ZA" dirty="0"/>
              <a:t> environment” - Tobias </a:t>
            </a:r>
            <a:r>
              <a:rPr lang="en-ZA" dirty="0" smtClean="0"/>
              <a:t>Schonwetter</a:t>
            </a:r>
          </a:p>
          <a:p>
            <a:endParaRPr lang="en-ZA" dirty="0"/>
          </a:p>
          <a:p>
            <a:r>
              <a:rPr lang="en-ZA" dirty="0"/>
              <a:t>“The most </a:t>
            </a:r>
            <a:r>
              <a:rPr lang="en-ZA" b="1" dirty="0"/>
              <a:t>impactful</a:t>
            </a:r>
            <a:r>
              <a:rPr lang="en-ZA" dirty="0"/>
              <a:t> knowledge is open and shared knowledge” – Caroline Ncube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638" y="2132856"/>
            <a:ext cx="3639891" cy="2426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93637" y="4725144"/>
            <a:ext cx="3639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200" dirty="0"/>
              <a:t>Workshop 3: Legislation, copyright and funder agreements</a:t>
            </a:r>
          </a:p>
        </p:txBody>
      </p:sp>
    </p:spTree>
    <p:extLst>
      <p:ext uri="{BB962C8B-B14F-4D97-AF65-F5344CB8AC3E}">
        <p14:creationId xmlns:p14="http://schemas.microsoft.com/office/powerpoint/2010/main" val="4165269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95536" y="692696"/>
            <a:ext cx="8532440" cy="4572000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ZA" sz="3800" b="1" dirty="0">
                <a:latin typeface="Trebuchet MS" panose="020B0603020202020204" pitchFamily="34" charset="0"/>
              </a:rPr>
              <a:t>Copyright, creative commons and other legislation influencing sharing of information</a:t>
            </a:r>
            <a:br>
              <a:rPr lang="en-ZA" sz="3800" b="1" dirty="0">
                <a:latin typeface="Trebuchet MS" panose="020B0603020202020204" pitchFamily="34" charset="0"/>
              </a:rPr>
            </a:br>
            <a:endParaRPr lang="en-ZA" sz="3800" b="1" dirty="0" smtClean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en-ZA" sz="3400" b="1" dirty="0" smtClean="0">
                <a:latin typeface="Trebuchet MS" panose="020B0603020202020204" pitchFamily="34" charset="0"/>
              </a:rPr>
              <a:t>Part B: licensing options  </a:t>
            </a:r>
          </a:p>
          <a:p>
            <a:pPr marL="0" indent="0" algn="ctr">
              <a:buNone/>
            </a:pPr>
            <a:endParaRPr lang="en-ZA" sz="2800" dirty="0" smtClean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Dr. Tobias Schonwetter</a:t>
            </a: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Director: IP Unit</a:t>
            </a: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Department of Commercial Law</a:t>
            </a: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  <a:ea typeface="ＭＳ Ｐゴシック" charset="-128"/>
              </a:rPr>
              <a:t>University </a:t>
            </a:r>
            <a:r>
              <a:rPr lang="en-ZA" sz="2900" dirty="0">
                <a:latin typeface="Trebuchet MS" pitchFamily="34" charset="0"/>
                <a:ea typeface="ＭＳ Ｐゴシック" charset="-128"/>
              </a:rPr>
              <a:t>of Cape Town</a:t>
            </a:r>
            <a:br>
              <a:rPr lang="en-ZA" sz="2900" dirty="0">
                <a:latin typeface="Trebuchet MS" pitchFamily="34" charset="0"/>
                <a:ea typeface="ＭＳ Ｐゴシック" charset="-128"/>
              </a:rPr>
            </a:br>
            <a:r>
              <a:rPr lang="en-ZA" sz="2900" dirty="0" smtClean="0">
                <a:latin typeface="Trebuchet MS" pitchFamily="34" charset="0"/>
                <a:ea typeface="ＭＳ Ｐゴシック" charset="-128"/>
              </a:rPr>
              <a:t/>
            </a:r>
            <a:br>
              <a:rPr lang="en-ZA" sz="2900" dirty="0" smtClean="0">
                <a:latin typeface="Trebuchet MS" pitchFamily="34" charset="0"/>
                <a:ea typeface="ＭＳ Ｐゴシック" charset="-128"/>
              </a:rPr>
            </a:br>
            <a:r>
              <a:rPr lang="en-ZA" sz="2900" dirty="0" smtClean="0">
                <a:latin typeface="Trebuchet MS" pitchFamily="34" charset="0"/>
              </a:rPr>
              <a:t>tobiasschonwetter@uct.ac.za</a:t>
            </a:r>
            <a:endParaRPr lang="en-ZA" sz="2900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ZA" sz="2900" dirty="0" smtClean="0">
                <a:latin typeface="Trebuchet MS" pitchFamily="34" charset="0"/>
              </a:rPr>
              <a:t> @tobyschonwetter </a:t>
            </a:r>
            <a:r>
              <a:rPr lang="en-ZA" sz="2400" dirty="0">
                <a:latin typeface="Trebuchet MS" pitchFamily="34" charset="0"/>
              </a:rPr>
              <a:t/>
            </a:r>
            <a:br>
              <a:rPr lang="en-ZA" sz="2400" dirty="0">
                <a:latin typeface="Trebuchet MS" pitchFamily="34" charset="0"/>
              </a:rPr>
            </a:b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085185"/>
            <a:ext cx="8066816" cy="15121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5" y="116632"/>
            <a:ext cx="1802120" cy="33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91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 txBox="1">
            <a:spLocks noChangeArrowheads="1"/>
          </p:cNvSpPr>
          <p:nvPr/>
        </p:nvSpPr>
        <p:spPr bwMode="auto">
          <a:xfrm>
            <a:off x="323528" y="3592016"/>
            <a:ext cx="8534400" cy="250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57200" indent="-4572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Default &amp; a</a:t>
            </a:r>
            <a:r>
              <a:rPr lang="en-GB" sz="2400" dirty="0" err="1">
                <a:solidFill>
                  <a:srgbClr val="000000"/>
                </a:solidFill>
                <a:latin typeface="Trebuchet MS" charset="0"/>
              </a:rPr>
              <a:t>utomatic</a:t>
            </a:r>
            <a:r>
              <a:rPr lang="en-GB" sz="2400" dirty="0">
                <a:solidFill>
                  <a:srgbClr val="000000"/>
                </a:solidFill>
                <a:latin typeface="Trebuchet MS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rebuchet MS" charset="0"/>
              </a:rPr>
              <a:t>All Rights Reserved </a:t>
            </a:r>
            <a:r>
              <a:rPr lang="en-GB" sz="2400" dirty="0">
                <a:solidFill>
                  <a:srgbClr val="000000"/>
                </a:solidFill>
                <a:latin typeface="Trebuchet MS" charset="0"/>
              </a:rPr>
              <a:t>situation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620688"/>
            <a:ext cx="3140968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346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 txBox="1">
            <a:spLocks noChangeArrowheads="1"/>
          </p:cNvSpPr>
          <p:nvPr/>
        </p:nvSpPr>
        <p:spPr bwMode="auto">
          <a:xfrm>
            <a:off x="304800" y="2393887"/>
            <a:ext cx="8534400" cy="225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57200" indent="-4572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800" dirty="0" smtClean="0">
                <a:solidFill>
                  <a:srgbClr val="000000"/>
                </a:solidFill>
                <a:latin typeface="Trebuchet MS" charset="0"/>
              </a:rPr>
              <a:t>Sounds great at first </a:t>
            </a:r>
            <a:r>
              <a:rPr lang="mr-IN" sz="2800" dirty="0" smtClean="0">
                <a:solidFill>
                  <a:srgbClr val="000000"/>
                </a:solidFill>
                <a:latin typeface="Trebuchet MS" charset="0"/>
              </a:rPr>
              <a:t>…</a:t>
            </a:r>
            <a:endParaRPr lang="en-US" sz="2800" dirty="0" smtClean="0">
              <a:solidFill>
                <a:srgbClr val="000000"/>
              </a:solidFill>
              <a:latin typeface="Trebuchet MS" charset="0"/>
            </a:endParaRPr>
          </a:p>
          <a:p>
            <a:pPr algn="ctr" eaLnBrk="1" hangingPunct="1"/>
            <a:endParaRPr lang="en-US" sz="2800" dirty="0">
              <a:solidFill>
                <a:srgbClr val="000000"/>
              </a:solidFill>
              <a:latin typeface="Trebuchet MS" charset="0"/>
            </a:endParaRPr>
          </a:p>
          <a:p>
            <a:pPr algn="ctr" eaLnBrk="1" hangingPunct="1"/>
            <a:r>
              <a:rPr lang="en-GB" sz="2800" dirty="0" smtClean="0">
                <a:solidFill>
                  <a:srgbClr val="000000"/>
                </a:solidFill>
                <a:latin typeface="Trebuchet MS" charset="0"/>
              </a:rPr>
              <a:t>But what </a:t>
            </a:r>
            <a:r>
              <a:rPr lang="en-GB" sz="2800" dirty="0">
                <a:solidFill>
                  <a:srgbClr val="000000"/>
                </a:solidFill>
                <a:latin typeface="Trebuchet MS" charset="0"/>
              </a:rPr>
              <a:t>happens if you actually want to share your material more freely?</a:t>
            </a:r>
          </a:p>
          <a:p>
            <a:pPr algn="ctr" eaLnBrk="1" hangingPunct="1"/>
            <a:endParaRPr lang="en-GB" sz="3600" dirty="0">
              <a:solidFill>
                <a:srgbClr val="000000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0353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 txBox="1">
            <a:spLocks noChangeArrowheads="1"/>
          </p:cNvSpPr>
          <p:nvPr/>
        </p:nvSpPr>
        <p:spPr bwMode="auto">
          <a:xfrm>
            <a:off x="304800" y="115888"/>
            <a:ext cx="8534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57200" indent="-4572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dirty="0">
                <a:solidFill>
                  <a:srgbClr val="000000"/>
                </a:solidFill>
                <a:latin typeface="Trebuchet MS" charset="0"/>
              </a:rPr>
              <a:t>E</a:t>
            </a:r>
            <a:r>
              <a:rPr lang="en-GB" dirty="0" smtClean="0">
                <a:solidFill>
                  <a:srgbClr val="000000"/>
                </a:solidFill>
                <a:latin typeface="Trebuchet MS" charset="0"/>
              </a:rPr>
              <a:t>.g</a:t>
            </a:r>
            <a:r>
              <a:rPr lang="en-GB" dirty="0">
                <a:solidFill>
                  <a:srgbClr val="000000"/>
                </a:solidFill>
                <a:latin typeface="Trebuchet MS" charset="0"/>
              </a:rPr>
              <a:t>., because your main objective is widest-possible dissemination rather than making money?</a:t>
            </a:r>
          </a:p>
        </p:txBody>
      </p:sp>
      <p:pic>
        <p:nvPicPr>
          <p:cNvPr id="94210" name="Picture 1" descr="Screen Shot 2012-09-03 at 13.17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643313"/>
            <a:ext cx="3797300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805488"/>
            <a:ext cx="14398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516563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3762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 txBox="1">
            <a:spLocks noChangeArrowheads="1"/>
          </p:cNvSpPr>
          <p:nvPr/>
        </p:nvSpPr>
        <p:spPr bwMode="auto">
          <a:xfrm>
            <a:off x="304800" y="2584450"/>
            <a:ext cx="8534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57200" indent="-4572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>
                <a:solidFill>
                  <a:srgbClr val="000000"/>
                </a:solidFill>
                <a:latin typeface="Trebuchet MS" charset="0"/>
              </a:rPr>
              <a:t>Should we really create and accept </a:t>
            </a:r>
            <a:r>
              <a:rPr lang="en-GB" sz="3200">
                <a:solidFill>
                  <a:srgbClr val="000000"/>
                </a:solidFill>
                <a:latin typeface="Trebuchet MS" charset="0"/>
              </a:rPr>
              <a:t>private ownership and monopolies in cultural and knowledge </a:t>
            </a:r>
            <a:r>
              <a:rPr lang="en-GB">
                <a:solidFill>
                  <a:srgbClr val="000000"/>
                </a:solidFill>
                <a:latin typeface="Trebuchet MS" charset="0"/>
              </a:rPr>
              <a:t>material </a:t>
            </a:r>
          </a:p>
          <a:p>
            <a:pPr algn="ctr" eaLnBrk="1" hangingPunct="1"/>
            <a:endParaRPr lang="en-GB" sz="2800">
              <a:solidFill>
                <a:srgbClr val="000000"/>
              </a:solidFill>
              <a:latin typeface="Trebuchet MS" charset="0"/>
            </a:endParaRPr>
          </a:p>
          <a:p>
            <a:pPr algn="ctr" eaLnBrk="1" hangingPunct="1"/>
            <a:r>
              <a:rPr lang="en-GB">
                <a:solidFill>
                  <a:srgbClr val="000000"/>
                </a:solidFill>
                <a:latin typeface="Trebuchet MS" charset="0"/>
              </a:rPr>
              <a:t>As this can severely hamper access to knowledge and, e.g., educational material?</a:t>
            </a:r>
          </a:p>
        </p:txBody>
      </p:sp>
      <p:pic>
        <p:nvPicPr>
          <p:cNvPr id="96258" name="Picture 2" descr="Screen Shot 2012-09-03 at 13.20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14313"/>
            <a:ext cx="3121025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6698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5-03-04 at 18.43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3495474" cy="2388053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0" y="19366"/>
            <a:ext cx="9144000" cy="6886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Or simply because funders / institutions increasingly request scholars to publish project results openly 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9" name="Picture 8" descr="Screen Shot 2015-03-04 at 18.47.1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96752"/>
            <a:ext cx="2770810" cy="23681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989" y="3990566"/>
            <a:ext cx="4011425" cy="13157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573" y="3990566"/>
            <a:ext cx="1966669" cy="212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30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Copyright </a:t>
            </a:r>
            <a:r>
              <a:rPr lang="en-US" dirty="0"/>
              <a:t>&amp; openness: </a:t>
            </a:r>
            <a:r>
              <a:rPr lang="en-US" dirty="0" smtClean="0"/>
              <a:t>philosophically </a:t>
            </a:r>
            <a:r>
              <a:rPr lang="en-US" dirty="0"/>
              <a:t> </a:t>
            </a:r>
            <a:r>
              <a:rPr lang="en-US" dirty="0" smtClean="0"/>
              <a:t>and practically congruent?</a:t>
            </a:r>
          </a:p>
          <a:p>
            <a:r>
              <a:rPr lang="en-US" dirty="0" smtClean="0"/>
              <a:t>How do publishing contracts &amp; practices impact sharing? 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169" y="620688"/>
            <a:ext cx="1978899" cy="205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22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opyleft_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953" y="3354374"/>
            <a:ext cx="3864047" cy="332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764704"/>
            <a:ext cx="9036496" cy="1656854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Then you need an </a:t>
            </a:r>
            <a:r>
              <a:rPr lang="en-GB" sz="2800" b="1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open licence</a:t>
            </a: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; </a:t>
            </a:r>
            <a:b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</a:b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/>
            </a:r>
            <a:b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</a:b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either </a:t>
            </a:r>
            <a:r>
              <a:rPr lang="en-GB" sz="3100" b="1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bespoke</a:t>
            </a: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open licences or </a:t>
            </a:r>
            <a:r>
              <a:rPr lang="mr-IN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–</a:t>
            </a: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in the interest of licence compatibility </a:t>
            </a:r>
            <a:r>
              <a:rPr lang="mr-IN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–</a:t>
            </a: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</a:t>
            </a:r>
            <a:r>
              <a:rPr lang="en-GB" sz="3100" b="1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standard</a:t>
            </a:r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licences like Creative Commons</a:t>
            </a: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814" y="4149080"/>
            <a:ext cx="2982716" cy="112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8918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88913"/>
            <a:ext cx="8893175" cy="4608512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Creative Commons provides </a:t>
            </a:r>
            <a:r>
              <a:rPr lang="en-US" sz="32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free </a:t>
            </a:r>
            <a:r>
              <a:rPr lang="en-US" sz="3200" dirty="0" err="1">
                <a:solidFill>
                  <a:schemeClr val="tx1"/>
                </a:solidFill>
                <a:latin typeface="Trebuchet MS" charset="0"/>
                <a:cs typeface="Trebuchet MS" charset="0"/>
              </a:rPr>
              <a:t>licences</a:t>
            </a:r>
            <a:r>
              <a:rPr lang="en-US" sz="32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that make it easier for people: </a:t>
            </a:r>
            <a:b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</a:b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</a:b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to </a:t>
            </a:r>
            <a:r>
              <a:rPr lang="en-US" sz="32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disseminate</a:t>
            </a: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their works </a:t>
            </a: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and </a:t>
            </a:r>
            <a:b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</a:br>
            <a:r>
              <a:rPr lang="en-US" sz="32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share and build upon </a:t>
            </a: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the </a:t>
            </a:r>
            <a:r>
              <a:rPr lang="en-US" sz="2400" b="1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>work of others </a:t>
            </a: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</a:br>
            <a: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rebuchet MS" charset="0"/>
                <a:cs typeface="Trebuchet MS" charset="0"/>
              </a:rPr>
            </a:b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cs typeface="Trebuchet MS" charset="0"/>
              </a:rPr>
              <a:t>consistent with the rules of copyright.</a:t>
            </a:r>
            <a:endParaRPr lang="en-GB" sz="2400" b="1" u="sng" dirty="0">
              <a:solidFill>
                <a:schemeClr val="tx1"/>
              </a:solidFill>
              <a:latin typeface="Trebuchet MS" charset="0"/>
              <a:cs typeface="Trebuchet MS" charset="0"/>
            </a:endParaRPr>
          </a:p>
        </p:txBody>
      </p:sp>
      <p:pic>
        <p:nvPicPr>
          <p:cNvPr id="10445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013325"/>
            <a:ext cx="422433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690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5-25 at 16.08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6094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550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>
            <a:spLocks noGrp="1" noChangeArrowheads="1"/>
          </p:cNvSpPr>
          <p:nvPr>
            <p:ph type="body"/>
          </p:nvPr>
        </p:nvSpPr>
        <p:spPr>
          <a:xfrm>
            <a:off x="228600" y="2362200"/>
            <a:ext cx="8610600" cy="609600"/>
          </a:xfrm>
        </p:spPr>
        <p:txBody>
          <a:bodyPr anchor="t"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b="1">
                <a:solidFill>
                  <a:srgbClr val="000000"/>
                </a:solidFill>
                <a:latin typeface="Arial Narrow" charset="0"/>
                <a:cs typeface="Arial Narrow" charset="0"/>
              </a:rPr>
              <a:t>A set of pre-formulated  licences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u="sng">
              <a:solidFill>
                <a:srgbClr val="000000"/>
              </a:solidFill>
              <a:latin typeface="Arial Narrow" charset="0"/>
              <a:cs typeface="Arial Narrow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b="1">
              <a:solidFill>
                <a:srgbClr val="000000"/>
              </a:solidFill>
              <a:latin typeface="Arial Narrow" charset="0"/>
              <a:cs typeface="Arial Narrow" charset="0"/>
            </a:endParaRPr>
          </a:p>
        </p:txBody>
      </p:sp>
      <p:pic>
        <p:nvPicPr>
          <p:cNvPr id="10649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48000"/>
            <a:ext cx="54737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4107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Picture 8" descr="500px-CC_some_rights_reserved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676400"/>
            <a:ext cx="63500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86612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913"/>
            <a:ext cx="9144000" cy="1079500"/>
          </a:xfrm>
        </p:spPr>
        <p:txBody>
          <a:bodyPr/>
          <a:lstStyle/>
          <a:p>
            <a:r>
              <a:rPr lang="en-GB" sz="28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</a:rPr>
              <a:t>6 licences </a:t>
            </a:r>
            <a:r>
              <a:rPr lang="en-GB" sz="2200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</a:rPr>
              <a:t>to choose from, by combining </a:t>
            </a:r>
            <a:r>
              <a:rPr lang="en-GB" sz="28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</a:rPr>
              <a:t>4 key licence terms</a:t>
            </a:r>
          </a:p>
        </p:txBody>
      </p:sp>
      <p:pic>
        <p:nvPicPr>
          <p:cNvPr id="552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00808"/>
            <a:ext cx="4747415" cy="408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99252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08050"/>
            <a:ext cx="9144000" cy="9366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2400" dirty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If you want to </a:t>
            </a:r>
            <a:r>
              <a:rPr lang="en-GB" sz="3200" u="sng" dirty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use</a:t>
            </a:r>
            <a:r>
              <a:rPr lang="en-GB" sz="3200" dirty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CC licensed material</a:t>
            </a:r>
            <a:r>
              <a:rPr lang="en-GB" sz="2400" dirty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created by others, just look out for a symbol like this:</a:t>
            </a: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pic>
        <p:nvPicPr>
          <p:cNvPr id="112642" name="Picture 5" descr="by-s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5038"/>
            <a:ext cx="27432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97425"/>
            <a:ext cx="2274888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2" descr="Screen Shot 2014-11-26 at 16.57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157788"/>
            <a:ext cx="30353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" descr="Screen Shot 2014-11-26 at 16.59.3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508500"/>
            <a:ext cx="242570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45125"/>
            <a:ext cx="19685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7" name="Rectangle 2"/>
          <p:cNvSpPr txBox="1">
            <a:spLocks noChangeArrowheads="1"/>
          </p:cNvSpPr>
          <p:nvPr/>
        </p:nvSpPr>
        <p:spPr bwMode="auto">
          <a:xfrm>
            <a:off x="0" y="3357563"/>
            <a:ext cx="91440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000" tIns="46800" rIns="90000" bIns="46800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Clr>
                <a:srgbClr val="FFFFFF"/>
              </a:buClr>
            </a:pPr>
            <a:r>
              <a:rPr lang="en-GB">
                <a:solidFill>
                  <a:srgbClr val="000000"/>
                </a:solidFill>
                <a:latin typeface="Trebuchet MS" charset="0"/>
              </a:rPr>
              <a:t>or</a:t>
            </a:r>
            <a:endParaRPr lang="en-GB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9656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4-09 at 11.23.0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46871" cy="5598855"/>
          </a:xfrm>
          <a:prstGeom prst="rect">
            <a:avLst/>
          </a:prstGeom>
        </p:spPr>
      </p:pic>
      <p:pic>
        <p:nvPicPr>
          <p:cNvPr id="4" name="Picture 3" descr="Screen Shot 2015-04-09 at 11.23.3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601" y="1584429"/>
            <a:ext cx="5156200" cy="51562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985766" y="4049096"/>
            <a:ext cx="49413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74717" y="4226646"/>
            <a:ext cx="49413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87290" y="4415271"/>
            <a:ext cx="43237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62144" y="4591321"/>
            <a:ext cx="49413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62144" y="4779946"/>
            <a:ext cx="49413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1556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7" name="Picture 2" descr="Screen Shot 2012-09-03 at 17.35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63769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38" name="Right Arrow 9"/>
          <p:cNvSpPr>
            <a:spLocks noChangeArrowheads="1"/>
          </p:cNvSpPr>
          <p:nvPr/>
        </p:nvSpPr>
        <p:spPr bwMode="auto">
          <a:xfrm rot="10800000">
            <a:off x="6407149" y="1369556"/>
            <a:ext cx="2557463" cy="394814"/>
          </a:xfrm>
          <a:prstGeom prst="rightArrow">
            <a:avLst>
              <a:gd name="adj1" fmla="val 50000"/>
              <a:gd name="adj2" fmla="val 4993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1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8262" y="188640"/>
            <a:ext cx="9144000" cy="936625"/>
          </a:xfrm>
          <a:prstGeom prst="rect">
            <a:avLst/>
          </a:prstGeom>
        </p:spPr>
        <p:txBody>
          <a:bodyPr bIns="91440" anchor="ctr" anchorCtr="0">
            <a:normAutofit fontScale="900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If you want to </a:t>
            </a:r>
            <a:r>
              <a:rPr lang="en-GB" sz="3200" u="sng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disseminate your work under a CC licence</a:t>
            </a:r>
            <a:r>
              <a:rPr lang="en-GB" sz="32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... </a:t>
            </a: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pic>
        <p:nvPicPr>
          <p:cNvPr id="7" name="Picture 6" descr="Screen Shot 2015-03-05 at 09.55.4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55539"/>
            <a:ext cx="7560840" cy="516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71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Content Placeholder 4" descr="Screen Shot 2016-12-08 at 10.19.22 AM.png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28" b="-5728"/>
          <a:stretch>
            <a:fillRect/>
          </a:stretch>
        </p:blipFill>
        <p:spPr>
          <a:xfrm>
            <a:off x="683568" y="908720"/>
            <a:ext cx="7772400" cy="4572000"/>
          </a:xfrm>
        </p:spPr>
      </p:pic>
    </p:spTree>
    <p:extLst>
      <p:ext uri="{BB962C8B-B14F-4D97-AF65-F5344CB8AC3E}">
        <p14:creationId xmlns:p14="http://schemas.microsoft.com/office/powerpoint/2010/main" val="2696140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04589" y="5761972"/>
            <a:ext cx="9144000" cy="10795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</a:rPr>
              <a:t>More information: </a:t>
            </a:r>
            <a:br>
              <a:rPr lang="en-GB" sz="2000" dirty="0" smtClean="0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http://ip-unit.org/wp-content/uploads/2015/02/CC-Guidelines.pdf</a:t>
            </a:r>
            <a:r>
              <a:rPr lang="en-GB" sz="2000" dirty="0" smtClean="0">
                <a:solidFill>
                  <a:schemeClr val="tx1"/>
                </a:solidFill>
                <a:latin typeface="Trebuchet MS" charset="0"/>
                <a:ea typeface="ＭＳ Ｐゴシック" charset="0"/>
                <a:cs typeface="Trebuchet MS" charset="0"/>
              </a:rPr>
              <a:t>  </a:t>
            </a:r>
            <a:endParaRPr lang="en-GB" sz="2000" dirty="0">
              <a:solidFill>
                <a:schemeClr val="tx1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pic>
        <p:nvPicPr>
          <p:cNvPr id="2" name="Picture 1" descr="Screen Shot 2015-03-04 at 18.51.1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9612">
            <a:off x="1726295" y="3573271"/>
            <a:ext cx="1457976" cy="20656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 descr="Screen Shot 2016-06-30 at 12.30.3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45024"/>
            <a:ext cx="3604643" cy="1961128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8262" y="188640"/>
            <a:ext cx="9144000" cy="936625"/>
          </a:xfrm>
          <a:prstGeom prst="rect">
            <a:avLst/>
          </a:prstGeom>
        </p:spPr>
        <p:txBody>
          <a:bodyPr bIns="91440" anchor="ctr" anchorCtr="0">
            <a:normAutofit fontScale="900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If you want to </a:t>
            </a:r>
            <a:r>
              <a:rPr lang="en-GB" sz="3200" u="sng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disseminate your work under a</a:t>
            </a:r>
            <a:r>
              <a:rPr lang="en-GB" sz="3200" dirty="0" smtClean="0">
                <a:solidFill>
                  <a:srgbClr val="000000"/>
                </a:solidFill>
                <a:latin typeface="Trebuchet MS" charset="0"/>
                <a:cs typeface="ＭＳ Ｐゴシック" charset="0"/>
              </a:rPr>
              <a:t> CC licence... </a:t>
            </a: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1293243"/>
            <a:ext cx="2232247" cy="1919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630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00dpi-logo-met-tex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08720"/>
            <a:ext cx="3170934" cy="512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308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>
            <a:spLocks noGrp="1" noChangeArrowheads="1"/>
          </p:cNvSpPr>
          <p:nvPr>
            <p:ph type="body"/>
          </p:nvPr>
        </p:nvSpPr>
        <p:spPr>
          <a:xfrm>
            <a:off x="323528" y="764704"/>
            <a:ext cx="8520112" cy="1728192"/>
          </a:xfrm>
        </p:spPr>
        <p:txBody>
          <a:bodyPr anchor="t">
            <a:normAutofit lnSpcReduction="10000"/>
          </a:bodyPr>
          <a:lstStyle/>
          <a:p>
            <a:pPr marL="341313" indent="-341313" algn="ctr" eaLnBrk="1" hangingPunct="1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b="1" dirty="0">
                <a:solidFill>
                  <a:srgbClr val="000000"/>
                </a:solidFill>
                <a:latin typeface="Trebuchet MS" charset="0"/>
                <a:cs typeface="Trebuchet MS" charset="0"/>
              </a:rPr>
              <a:t>Thank you</a:t>
            </a:r>
            <a:r>
              <a:rPr lang="en-GB" sz="2400" b="1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!</a:t>
            </a:r>
          </a:p>
          <a:p>
            <a:pPr marL="341313" indent="-341313" algn="ctr" eaLnBrk="1" hangingPunct="1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b="1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  <a:p>
            <a:pPr marL="341313" indent="-341313" algn="ctr" eaLnBrk="1" hangingPunct="1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b="1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Any questions?</a:t>
            </a:r>
            <a:endParaRPr lang="en-GB" sz="2400" b="1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  <a:p>
            <a:pPr marL="341313" indent="-341313" algn="ctr" eaLnBrk="1" hangingPunct="1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pic>
        <p:nvPicPr>
          <p:cNvPr id="3" name="Picture 2" descr="carolinencub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96952"/>
            <a:ext cx="1564856" cy="2055178"/>
          </a:xfrm>
          <a:prstGeom prst="rect">
            <a:avLst/>
          </a:prstGeom>
        </p:spPr>
      </p:pic>
      <p:pic>
        <p:nvPicPr>
          <p:cNvPr id="4" name="Picture 3" descr="tobia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96952"/>
            <a:ext cx="2016224" cy="2016224"/>
          </a:xfrm>
          <a:prstGeom prst="rect">
            <a:avLst/>
          </a:prstGeom>
        </p:spPr>
      </p:pic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467544" y="5301208"/>
            <a:ext cx="4032448" cy="1080120"/>
          </a:xfrm>
          <a:prstGeom prst="rect">
            <a:avLst/>
          </a:prstGeom>
        </p:spPr>
        <p:txBody>
          <a:bodyPr bIns="91440" anchor="t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1313" indent="-341313" algn="ctr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b="1" dirty="0">
                <a:solidFill>
                  <a:srgbClr val="000000"/>
                </a:solidFill>
                <a:latin typeface="Trebuchet MS" charset="0"/>
                <a:cs typeface="Trebuchet MS" charset="0"/>
              </a:rPr>
              <a:t>c</a:t>
            </a:r>
            <a:r>
              <a:rPr lang="en-GB" sz="2000" b="1" dirty="0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aroline.ncube@uct.ac.za</a:t>
            </a:r>
          </a:p>
          <a:p>
            <a:pPr marL="341313" indent="-341313" algn="ctr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ZA" sz="2000" dirty="0">
                <a:solidFill>
                  <a:srgbClr val="000000"/>
                </a:solidFill>
                <a:latin typeface="Trebuchet MS" pitchFamily="34" charset="0"/>
              </a:rPr>
              <a:t>@caro_ncube </a:t>
            </a:r>
            <a:endParaRPr lang="en-GB" sz="2000" b="1" dirty="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  <a:p>
            <a:pPr marL="341313" indent="-341313" algn="ctr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8" name="Rectangle 1"/>
          <p:cNvSpPr txBox="1">
            <a:spLocks noChangeArrowheads="1"/>
          </p:cNvSpPr>
          <p:nvPr/>
        </p:nvSpPr>
        <p:spPr>
          <a:xfrm>
            <a:off x="4644008" y="5301208"/>
            <a:ext cx="4032448" cy="1080120"/>
          </a:xfrm>
          <a:prstGeom prst="rect">
            <a:avLst/>
          </a:prstGeom>
        </p:spPr>
        <p:txBody>
          <a:bodyPr bIns="91440" anchor="t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1313" indent="-341313" algn="ctr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b="1" dirty="0" err="1">
                <a:solidFill>
                  <a:srgbClr val="000000"/>
                </a:solidFill>
                <a:latin typeface="Trebuchet MS" charset="0"/>
                <a:cs typeface="Trebuchet MS" charset="0"/>
              </a:rPr>
              <a:t>t</a:t>
            </a:r>
            <a:r>
              <a:rPr lang="en-GB" sz="2000" b="1" dirty="0" err="1" smtClean="0">
                <a:solidFill>
                  <a:srgbClr val="000000"/>
                </a:solidFill>
                <a:latin typeface="Trebuchet MS" charset="0"/>
                <a:cs typeface="Trebuchet MS" charset="0"/>
              </a:rPr>
              <a:t>obias.schonwetter@uct.ac.za</a:t>
            </a:r>
            <a:endParaRPr lang="en-GB" sz="2000" b="1" dirty="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  <a:p>
            <a:pPr marL="341313" indent="-341313" algn="ctr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ZA" sz="2000" dirty="0" smtClean="0">
                <a:solidFill>
                  <a:srgbClr val="000000"/>
                </a:solidFill>
                <a:latin typeface="Trebuchet MS" pitchFamily="34" charset="0"/>
              </a:rPr>
              <a:t>@tobyschonwetter </a:t>
            </a:r>
            <a:endParaRPr lang="en-GB" sz="2000" b="1" dirty="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  <a:p>
            <a:pPr marL="341313" indent="-341313" algn="ctr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dirty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3369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Regulatory framework 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ZA" dirty="0"/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</a:t>
            </a:r>
            <a:endParaRPr lang="en-ZA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09659487"/>
              </p:ext>
            </p:extLst>
          </p:nvPr>
        </p:nvGraphicFramePr>
        <p:xfrm>
          <a:off x="1473200" y="2065288"/>
          <a:ext cx="5928320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222567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438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54277" y="1415985"/>
            <a:ext cx="7772400" cy="4572000"/>
          </a:xfrm>
        </p:spPr>
        <p:txBody>
          <a:bodyPr/>
          <a:lstStyle/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territorial </a:t>
            </a:r>
            <a:r>
              <a:rPr lang="en-ZA" dirty="0"/>
              <a:t>statutory right, granting its holder exclusive economic rights over protected content and moral rights to the </a:t>
            </a:r>
            <a:r>
              <a:rPr lang="en-ZA" dirty="0" smtClean="0"/>
              <a:t>author for a specific duration </a:t>
            </a:r>
            <a:endParaRPr lang="en-ZA" dirty="0"/>
          </a:p>
          <a:p>
            <a:pPr marL="0" indent="0">
              <a:buNone/>
            </a:pPr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04021"/>
            <a:ext cx="1834096" cy="1648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361026"/>
              </p:ext>
            </p:extLst>
          </p:nvPr>
        </p:nvGraphicFramePr>
        <p:xfrm>
          <a:off x="2299423" y="5157192"/>
          <a:ext cx="4170415" cy="10081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4083"/>
                <a:gridCol w="834083"/>
                <a:gridCol w="834083"/>
                <a:gridCol w="834083"/>
                <a:gridCol w="834083"/>
              </a:tblGrid>
              <a:tr h="1008112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157192"/>
            <a:ext cx="936104" cy="8307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480" y="5157192"/>
            <a:ext cx="887533" cy="8805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891" y="5196351"/>
            <a:ext cx="1215173" cy="9102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198526"/>
            <a:ext cx="1249765" cy="90803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16976"/>
            <a:ext cx="1801490" cy="135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56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538" y="381000"/>
            <a:ext cx="2105420" cy="21839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2204864"/>
            <a:ext cx="4248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600" dirty="0" smtClean="0"/>
              <a:t>Originality </a:t>
            </a:r>
          </a:p>
          <a:p>
            <a:endParaRPr lang="en-ZA" sz="2600" dirty="0"/>
          </a:p>
          <a:p>
            <a:r>
              <a:rPr lang="en-ZA" sz="2600" dirty="0" smtClean="0"/>
              <a:t>Material form (</a:t>
            </a:r>
            <a:r>
              <a:rPr lang="en-ZA" sz="2600" dirty="0" err="1" smtClean="0"/>
              <a:t>incl</a:t>
            </a:r>
            <a:r>
              <a:rPr lang="en-ZA" sz="2600" dirty="0" smtClean="0"/>
              <a:t> digital)</a:t>
            </a:r>
          </a:p>
          <a:p>
            <a:endParaRPr lang="en-ZA" sz="2600" dirty="0"/>
          </a:p>
          <a:p>
            <a:r>
              <a:rPr lang="en-ZA" sz="2600" dirty="0" smtClean="0"/>
              <a:t>Location of author/first publication </a:t>
            </a:r>
          </a:p>
          <a:p>
            <a:endParaRPr lang="en-ZA" sz="2600" dirty="0"/>
          </a:p>
          <a:p>
            <a:r>
              <a:rPr lang="en-ZA" sz="2600" dirty="0" smtClean="0">
                <a:solidFill>
                  <a:srgbClr val="FF0000"/>
                </a:solidFill>
              </a:rPr>
              <a:t>Automatic protection</a:t>
            </a:r>
            <a:r>
              <a:rPr lang="en-ZA" sz="2600" dirty="0" smtClean="0"/>
              <a:t>/no registration required</a:t>
            </a:r>
          </a:p>
        </p:txBody>
      </p:sp>
    </p:spTree>
    <p:extLst>
      <p:ext uri="{BB962C8B-B14F-4D97-AF65-F5344CB8AC3E}">
        <p14:creationId xmlns:p14="http://schemas.microsoft.com/office/powerpoint/2010/main" val="4015177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© holder’s exclusive </a:t>
            </a:r>
            <a:r>
              <a:rPr lang="en-US" dirty="0"/>
              <a:t>rights/restricted acts 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Open Access </a:t>
            </a:r>
            <a:endParaRPr lang="en-US" dirty="0">
              <a:solidFill>
                <a:srgbClr val="00B050"/>
              </a:solidFill>
            </a:endParaRPr>
          </a:p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Reproduction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Publication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Performance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A</a:t>
            </a:r>
            <a:r>
              <a:rPr lang="en-GB" sz="2000" dirty="0" smtClean="0"/>
              <a:t>daptation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Letting/offering or exposing for hire by way of trade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</a:t>
            </a:r>
            <a:r>
              <a:rPr lang="en-US" sz="2000" dirty="0" smtClean="0"/>
              <a:t>ublic display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				</a:t>
            </a:r>
          </a:p>
          <a:p>
            <a:pPr>
              <a:buNone/>
            </a:pPr>
            <a:endParaRPr lang="en-US" sz="2400" dirty="0" smtClean="0"/>
          </a:p>
          <a:p>
            <a:pPr marL="914400" lvl="1" indent="-457200">
              <a:spcBef>
                <a:spcPct val="50000"/>
              </a:spcBef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420028"/>
            <a:ext cx="2067272" cy="1961048"/>
          </a:xfrm>
        </p:spPr>
      </p:pic>
      <p:sp>
        <p:nvSpPr>
          <p:cNvPr id="14" name="TextBox 13"/>
          <p:cNvSpPr txBox="1"/>
          <p:nvPr/>
        </p:nvSpPr>
        <p:spPr>
          <a:xfrm>
            <a:off x="5364088" y="4725144"/>
            <a:ext cx="3528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B050"/>
              </a:buClr>
              <a:buFont typeface="+mj-lt"/>
              <a:buAutoNum type="arabicPeriod"/>
            </a:pPr>
            <a:r>
              <a:rPr lang="en-ZA" sz="2000" dirty="0" smtClean="0"/>
              <a:t>free, </a:t>
            </a:r>
          </a:p>
          <a:p>
            <a:pPr marL="457200" indent="-457200">
              <a:buClr>
                <a:srgbClr val="00B050"/>
              </a:buClr>
              <a:buFont typeface="+mj-lt"/>
              <a:buAutoNum type="arabicPeriod"/>
            </a:pPr>
            <a:r>
              <a:rPr lang="en-ZA" sz="2000" dirty="0" smtClean="0"/>
              <a:t>immediate, </a:t>
            </a:r>
          </a:p>
          <a:p>
            <a:pPr marL="457200" indent="-457200">
              <a:buClr>
                <a:srgbClr val="00B050"/>
              </a:buClr>
              <a:buFont typeface="+mj-lt"/>
              <a:buAutoNum type="arabicPeriod"/>
            </a:pPr>
            <a:r>
              <a:rPr lang="en-ZA" sz="2000" dirty="0" smtClean="0"/>
              <a:t>online </a:t>
            </a:r>
            <a:r>
              <a:rPr lang="en-ZA" sz="2000" dirty="0"/>
              <a:t>availability </a:t>
            </a:r>
            <a:endParaRPr lang="en-ZA" sz="2000" dirty="0" smtClean="0"/>
          </a:p>
          <a:p>
            <a:pPr marL="457200" indent="-457200">
              <a:buClr>
                <a:srgbClr val="00B050"/>
              </a:buClr>
              <a:buFont typeface="+mj-lt"/>
              <a:buAutoNum type="arabicPeriod"/>
            </a:pPr>
            <a:r>
              <a:rPr lang="en-ZA" sz="2000" dirty="0" smtClean="0"/>
              <a:t>rights </a:t>
            </a:r>
            <a:r>
              <a:rPr lang="en-ZA" sz="2000" dirty="0"/>
              <a:t>to use </a:t>
            </a:r>
            <a:r>
              <a:rPr lang="en-ZA" sz="2000" dirty="0" smtClean="0"/>
              <a:t>fully </a:t>
            </a:r>
            <a:r>
              <a:rPr lang="en-ZA" sz="2000" dirty="0"/>
              <a:t>in the digital environment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284" y="381000"/>
            <a:ext cx="1930350" cy="200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34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OER  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ZA" dirty="0" smtClean="0"/>
          </a:p>
          <a:p>
            <a:endParaRPr lang="en-ZA" dirty="0"/>
          </a:p>
          <a:p>
            <a:r>
              <a:rPr lang="en-ZA" dirty="0" smtClean="0"/>
              <a:t>Retain </a:t>
            </a:r>
          </a:p>
          <a:p>
            <a:r>
              <a:rPr lang="en-ZA" dirty="0" smtClean="0"/>
              <a:t>Reuse </a:t>
            </a:r>
          </a:p>
          <a:p>
            <a:r>
              <a:rPr lang="en-ZA" dirty="0" smtClean="0"/>
              <a:t>Revise </a:t>
            </a:r>
          </a:p>
          <a:p>
            <a:r>
              <a:rPr lang="en-ZA" dirty="0" smtClean="0"/>
              <a:t>Remix </a:t>
            </a:r>
          </a:p>
          <a:p>
            <a:r>
              <a:rPr lang="en-ZA" dirty="0" smtClean="0"/>
              <a:t>Redistribute</a:t>
            </a:r>
            <a:endParaRPr lang="en-ZA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700808"/>
            <a:ext cx="3552056" cy="35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82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AFF2-790E-48AE-A1EF-13B1C39982D0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755576" y="1054621"/>
            <a:ext cx="77724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Default &amp; automatic </a:t>
            </a:r>
            <a:r>
              <a:rPr lang="en-US" sz="2400" b="1" dirty="0" smtClean="0"/>
              <a:t>All Rights Reserved situation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Permission is required for most uses of most works</a:t>
            </a:r>
          </a:p>
          <a:p>
            <a:r>
              <a:rPr lang="en-US" sz="2400" b="1" dirty="0" smtClean="0"/>
              <a:t>Unless a copyright exception and limitation applies </a:t>
            </a:r>
            <a:endParaRPr lang="en-US" sz="2400" dirty="0"/>
          </a:p>
        </p:txBody>
      </p:sp>
      <p:pic>
        <p:nvPicPr>
          <p:cNvPr id="4" name="Picture 4" descr="http://t0.gstatic.com/images?q=tbn:ANd9GcR9EcZ2mJV98-IFz2eLFGzmEDonoMxNZll80ABzHRBotoi27W4&amp;t=1&amp;usg=__22m4r3JVAVh1kuZiDlmUpyGptF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92896"/>
            <a:ext cx="2695575" cy="1695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0979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1306</TotalTime>
  <Words>558</Words>
  <Application>Microsoft Macintosh PowerPoint</Application>
  <PresentationFormat>On-screen Show (4:3)</PresentationFormat>
  <Paragraphs>172</Paragraphs>
  <Slides>32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Equity</vt:lpstr>
      <vt:lpstr>PowerPoint Presentation</vt:lpstr>
      <vt:lpstr>Introduction </vt:lpstr>
      <vt:lpstr>PowerPoint Presentation</vt:lpstr>
      <vt:lpstr>Regulatory framework  </vt:lpstr>
      <vt:lpstr>PowerPoint Presentation</vt:lpstr>
      <vt:lpstr>PowerPoint Presentation</vt:lpstr>
      <vt:lpstr>PowerPoint Presentation</vt:lpstr>
      <vt:lpstr>OER  </vt:lpstr>
      <vt:lpstr>PowerPoint Presentation</vt:lpstr>
      <vt:lpstr>exceptions and limitations </vt:lpstr>
      <vt:lpstr>Permissions/licensing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Then you need an open licence;   either bespoke open licences or – in the interest of licence compatibility – standard licences like Creative Commons</vt:lpstr>
      <vt:lpstr>Creative Commons provides free licences that make it easier for people:   to disseminate their works and  share and build upon the work of others   consistent with the rules of copyright.</vt:lpstr>
      <vt:lpstr>PowerPoint Presentation</vt:lpstr>
      <vt:lpstr>PowerPoint Presentation</vt:lpstr>
      <vt:lpstr>PowerPoint Presentation</vt:lpstr>
      <vt:lpstr>6 licences to choose from, by combining 4 key licence terms</vt:lpstr>
      <vt:lpstr>If you want to use CC licensed material created by others, just look out for a symbol like this:</vt:lpstr>
      <vt:lpstr>PowerPoint Presentation</vt:lpstr>
      <vt:lpstr>PowerPoint Presentation</vt:lpstr>
      <vt:lpstr>PowerPoint Presentation</vt:lpstr>
      <vt:lpstr>More information:  http://ip-unit.org/wp-content/uploads/2015/02/CC-Guidelines.pdf  </vt:lpstr>
      <vt:lpstr>PowerPoint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Symposium Workshop 3:                      Legislation, copyright and funder agreements Copyright   Caroline B Ncube University of Cape Town, South Africa</dc:title>
  <dc:creator>Caroline Ncube</dc:creator>
  <cp:lastModifiedBy>Caroline Ncube</cp:lastModifiedBy>
  <cp:revision>90</cp:revision>
  <cp:lastPrinted>2016-12-07T13:36:34Z</cp:lastPrinted>
  <dcterms:created xsi:type="dcterms:W3CDTF">2016-12-02T12:42:27Z</dcterms:created>
  <dcterms:modified xsi:type="dcterms:W3CDTF">2016-12-08T08:24:31Z</dcterms:modified>
</cp:coreProperties>
</file>