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Lst>
  <p:notesMasterIdLst>
    <p:notesMasterId r:id="rId74"/>
  </p:notesMasterIdLst>
  <p:handoutMasterIdLst>
    <p:handoutMasterId r:id="rId75"/>
  </p:handoutMasterIdLst>
  <p:sldIdLst>
    <p:sldId id="256" r:id="rId2"/>
    <p:sldId id="427" r:id="rId3"/>
    <p:sldId id="463" r:id="rId4"/>
    <p:sldId id="349" r:id="rId5"/>
    <p:sldId id="537" r:id="rId6"/>
    <p:sldId id="351" r:id="rId7"/>
    <p:sldId id="527" r:id="rId8"/>
    <p:sldId id="528" r:id="rId9"/>
    <p:sldId id="476" r:id="rId10"/>
    <p:sldId id="535" r:id="rId11"/>
    <p:sldId id="548" r:id="rId12"/>
    <p:sldId id="489" r:id="rId13"/>
    <p:sldId id="386" r:id="rId14"/>
    <p:sldId id="507" r:id="rId15"/>
    <p:sldId id="549" r:id="rId16"/>
    <p:sldId id="513" r:id="rId17"/>
    <p:sldId id="531" r:id="rId18"/>
    <p:sldId id="532" r:id="rId19"/>
    <p:sldId id="533" r:id="rId20"/>
    <p:sldId id="534" r:id="rId21"/>
    <p:sldId id="503" r:id="rId22"/>
    <p:sldId id="478" r:id="rId23"/>
    <p:sldId id="504" r:id="rId24"/>
    <p:sldId id="480" r:id="rId25"/>
    <p:sldId id="482" r:id="rId26"/>
    <p:sldId id="488" r:id="rId27"/>
    <p:sldId id="483" r:id="rId28"/>
    <p:sldId id="487" r:id="rId29"/>
    <p:sldId id="484" r:id="rId30"/>
    <p:sldId id="485" r:id="rId31"/>
    <p:sldId id="486" r:id="rId32"/>
    <p:sldId id="499" r:id="rId33"/>
    <p:sldId id="493" r:id="rId34"/>
    <p:sldId id="494" r:id="rId35"/>
    <p:sldId id="517" r:id="rId36"/>
    <p:sldId id="495" r:id="rId37"/>
    <p:sldId id="519" r:id="rId38"/>
    <p:sldId id="497" r:id="rId39"/>
    <p:sldId id="518" r:id="rId40"/>
    <p:sldId id="500" r:id="rId41"/>
    <p:sldId id="501" r:id="rId42"/>
    <p:sldId id="502" r:id="rId43"/>
    <p:sldId id="505" r:id="rId44"/>
    <p:sldId id="515" r:id="rId45"/>
    <p:sldId id="514" r:id="rId46"/>
    <p:sldId id="363" r:id="rId47"/>
    <p:sldId id="365" r:id="rId48"/>
    <p:sldId id="366" r:id="rId49"/>
    <p:sldId id="367" r:id="rId50"/>
    <p:sldId id="421" r:id="rId51"/>
    <p:sldId id="381" r:id="rId52"/>
    <p:sldId id="424" r:id="rId53"/>
    <p:sldId id="520" r:id="rId54"/>
    <p:sldId id="523" r:id="rId55"/>
    <p:sldId id="550" r:id="rId56"/>
    <p:sldId id="477" r:id="rId57"/>
    <p:sldId id="536" r:id="rId58"/>
    <p:sldId id="293" r:id="rId59"/>
    <p:sldId id="290" r:id="rId60"/>
    <p:sldId id="444" r:id="rId61"/>
    <p:sldId id="538" r:id="rId62"/>
    <p:sldId id="490" r:id="rId63"/>
    <p:sldId id="491" r:id="rId64"/>
    <p:sldId id="545" r:id="rId65"/>
    <p:sldId id="546" r:id="rId66"/>
    <p:sldId id="547" r:id="rId67"/>
    <p:sldId id="539" r:id="rId68"/>
    <p:sldId id="447" r:id="rId69"/>
    <p:sldId id="472" r:id="rId70"/>
    <p:sldId id="541" r:id="rId71"/>
    <p:sldId id="542" r:id="rId72"/>
    <p:sldId id="467" r:id="rId73"/>
  </p:sldIdLst>
  <p:sldSz cx="9144000" cy="6858000" type="screen4x3"/>
  <p:notesSz cx="6858000" cy="9715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432" autoAdjust="0"/>
    <p:restoredTop sz="84962" autoAdjust="0"/>
  </p:normalViewPr>
  <p:slideViewPr>
    <p:cSldViewPr>
      <p:cViewPr varScale="1">
        <p:scale>
          <a:sx n="67" d="100"/>
          <a:sy n="67" d="100"/>
        </p:scale>
        <p:origin x="-1212"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3396" y="-126"/>
      </p:cViewPr>
      <p:guideLst>
        <p:guide orient="horz" pos="306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Africa\Data_REO\WB%20Africa%20Indicat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US" sz="2000"/>
              <a:t>African GDP per Capita  in US$</a:t>
            </a:r>
          </a:p>
        </c:rich>
      </c:tx>
      <c:layout>
        <c:manualLayout>
          <c:xMode val="edge"/>
          <c:yMode val="edge"/>
          <c:x val="0.27847307937859206"/>
          <c:y val="3.3270513316982941E-2"/>
        </c:manualLayout>
      </c:layout>
      <c:overlay val="0"/>
      <c:spPr>
        <a:noFill/>
        <a:ln w="25400">
          <a:noFill/>
        </a:ln>
      </c:spPr>
    </c:title>
    <c:autoTitleDeleted val="0"/>
    <c:plotArea>
      <c:layout>
        <c:manualLayout>
          <c:layoutTarget val="inner"/>
          <c:xMode val="edge"/>
          <c:yMode val="edge"/>
          <c:x val="8.3806818181818732E-2"/>
          <c:y val="0.14312644024842641"/>
          <c:w val="0.89630681818181934"/>
          <c:h val="0.75518029657393515"/>
        </c:manualLayout>
      </c:layout>
      <c:lineChart>
        <c:grouping val="standard"/>
        <c:varyColors val="0"/>
        <c:ser>
          <c:idx val="1"/>
          <c:order val="0"/>
          <c:tx>
            <c:v>GDP per capita US$</c:v>
          </c:tx>
          <c:spPr>
            <a:ln w="25400">
              <a:solidFill>
                <a:schemeClr val="tx1"/>
              </a:solidFill>
              <a:prstDash val="solid"/>
            </a:ln>
          </c:spPr>
          <c:marker>
            <c:symbol val="none"/>
          </c:marker>
          <c:cat>
            <c:numRef>
              <c:f>Key!$L$2:$BD$2</c:f>
              <c:numCache>
                <c:formatCode>General</c:formatCode>
                <c:ptCount val="45"/>
                <c:pt idx="0">
                  <c:v>1965</c:v>
                </c:pt>
                <c:pt idx="1">
                  <c:v>1966</c:v>
                </c:pt>
                <c:pt idx="2">
                  <c:v>1967</c:v>
                </c:pt>
                <c:pt idx="3">
                  <c:v>1968</c:v>
                </c:pt>
                <c:pt idx="4">
                  <c:v>1969</c:v>
                </c:pt>
                <c:pt idx="5">
                  <c:v>1970</c:v>
                </c:pt>
                <c:pt idx="6">
                  <c:v>1971</c:v>
                </c:pt>
                <c:pt idx="7">
                  <c:v>1972</c:v>
                </c:pt>
                <c:pt idx="8">
                  <c:v>1973</c:v>
                </c:pt>
                <c:pt idx="9">
                  <c:v>1974</c:v>
                </c:pt>
                <c:pt idx="10">
                  <c:v>1975</c:v>
                </c:pt>
                <c:pt idx="11">
                  <c:v>1976</c:v>
                </c:pt>
                <c:pt idx="12">
                  <c:v>1977</c:v>
                </c:pt>
                <c:pt idx="13">
                  <c:v>1978</c:v>
                </c:pt>
                <c:pt idx="14">
                  <c:v>1979</c:v>
                </c:pt>
                <c:pt idx="15">
                  <c:v>1980</c:v>
                </c:pt>
                <c:pt idx="16">
                  <c:v>1981</c:v>
                </c:pt>
                <c:pt idx="17">
                  <c:v>1982</c:v>
                </c:pt>
                <c:pt idx="18">
                  <c:v>1983</c:v>
                </c:pt>
                <c:pt idx="19">
                  <c:v>1984</c:v>
                </c:pt>
                <c:pt idx="20">
                  <c:v>1985</c:v>
                </c:pt>
                <c:pt idx="21">
                  <c:v>1986</c:v>
                </c:pt>
                <c:pt idx="22">
                  <c:v>1987</c:v>
                </c:pt>
                <c:pt idx="23">
                  <c:v>1988</c:v>
                </c:pt>
                <c:pt idx="24">
                  <c:v>1989</c:v>
                </c:pt>
                <c:pt idx="25">
                  <c:v>1990</c:v>
                </c:pt>
                <c:pt idx="26">
                  <c:v>1991</c:v>
                </c:pt>
                <c:pt idx="27">
                  <c:v>1992</c:v>
                </c:pt>
                <c:pt idx="28">
                  <c:v>1993</c:v>
                </c:pt>
                <c:pt idx="29">
                  <c:v>1994</c:v>
                </c:pt>
                <c:pt idx="30">
                  <c:v>1995</c:v>
                </c:pt>
                <c:pt idx="31">
                  <c:v>1996</c:v>
                </c:pt>
                <c:pt idx="32">
                  <c:v>1997</c:v>
                </c:pt>
                <c:pt idx="33">
                  <c:v>1998</c:v>
                </c:pt>
                <c:pt idx="34">
                  <c:v>1999</c:v>
                </c:pt>
                <c:pt idx="35">
                  <c:v>2000</c:v>
                </c:pt>
                <c:pt idx="36">
                  <c:v>2001</c:v>
                </c:pt>
                <c:pt idx="37">
                  <c:v>2002</c:v>
                </c:pt>
                <c:pt idx="38">
                  <c:v>2003</c:v>
                </c:pt>
                <c:pt idx="39">
                  <c:v>2004</c:v>
                </c:pt>
                <c:pt idx="40">
                  <c:v>2005</c:v>
                </c:pt>
                <c:pt idx="41">
                  <c:v>2006</c:v>
                </c:pt>
                <c:pt idx="42">
                  <c:v>2007</c:v>
                </c:pt>
                <c:pt idx="43">
                  <c:v>2008</c:v>
                </c:pt>
                <c:pt idx="44">
                  <c:v>2009</c:v>
                </c:pt>
              </c:numCache>
            </c:numRef>
          </c:cat>
          <c:val>
            <c:numRef>
              <c:f>Key!$L$4:$BD$4</c:f>
              <c:numCache>
                <c:formatCode>#,##0.0</c:formatCode>
                <c:ptCount val="45"/>
                <c:pt idx="0">
                  <c:v>164.08033486240851</c:v>
                </c:pt>
                <c:pt idx="1">
                  <c:v>172.71150043580442</c:v>
                </c:pt>
                <c:pt idx="2">
                  <c:v>166.08190643135421</c:v>
                </c:pt>
                <c:pt idx="3">
                  <c:v>173.2867830449953</c:v>
                </c:pt>
                <c:pt idx="4">
                  <c:v>193.47171147010062</c:v>
                </c:pt>
                <c:pt idx="5">
                  <c:v>221.92713338143656</c:v>
                </c:pt>
                <c:pt idx="6">
                  <c:v>219.82068879761721</c:v>
                </c:pt>
                <c:pt idx="7">
                  <c:v>241.17690289277309</c:v>
                </c:pt>
                <c:pt idx="8">
                  <c:v>301.15278480421688</c:v>
                </c:pt>
                <c:pt idx="9">
                  <c:v>382.07531411566003</c:v>
                </c:pt>
                <c:pt idx="10">
                  <c:v>408.89907271580387</c:v>
                </c:pt>
                <c:pt idx="11">
                  <c:v>431.99836336521628</c:v>
                </c:pt>
                <c:pt idx="12">
                  <c:v>460.87402721729723</c:v>
                </c:pt>
                <c:pt idx="13">
                  <c:v>499.18342810817069</c:v>
                </c:pt>
                <c:pt idx="14">
                  <c:v>579.38840533985785</c:v>
                </c:pt>
                <c:pt idx="15">
                  <c:v>709.13124335117311</c:v>
                </c:pt>
                <c:pt idx="16">
                  <c:v>688.05314771622523</c:v>
                </c:pt>
                <c:pt idx="17">
                  <c:v>624.40442411492131</c:v>
                </c:pt>
                <c:pt idx="18">
                  <c:v>567.96348819536138</c:v>
                </c:pt>
                <c:pt idx="19">
                  <c:v>525.91645383033949</c:v>
                </c:pt>
                <c:pt idx="20">
                  <c:v>475.79288704856174</c:v>
                </c:pt>
                <c:pt idx="21">
                  <c:v>510.29717824480724</c:v>
                </c:pt>
                <c:pt idx="22">
                  <c:v>586.21320067861711</c:v>
                </c:pt>
                <c:pt idx="23">
                  <c:v>599.36632146200247</c:v>
                </c:pt>
                <c:pt idx="24">
                  <c:v>606.31114422555947</c:v>
                </c:pt>
                <c:pt idx="25">
                  <c:v>588.86771658881298</c:v>
                </c:pt>
                <c:pt idx="26">
                  <c:v>590.0597495457107</c:v>
                </c:pt>
                <c:pt idx="27">
                  <c:v>576.98219317074609</c:v>
                </c:pt>
                <c:pt idx="28">
                  <c:v>530.34456487345835</c:v>
                </c:pt>
                <c:pt idx="29">
                  <c:v>497.46294177959959</c:v>
                </c:pt>
                <c:pt idx="30">
                  <c:v>548.50622059901286</c:v>
                </c:pt>
                <c:pt idx="31">
                  <c:v>566.28732618991546</c:v>
                </c:pt>
                <c:pt idx="32">
                  <c:v>573.17292516476448</c:v>
                </c:pt>
                <c:pt idx="33">
                  <c:v>523.86035514405148</c:v>
                </c:pt>
                <c:pt idx="34">
                  <c:v>508.17304871898864</c:v>
                </c:pt>
                <c:pt idx="35">
                  <c:v>515.3773679961256</c:v>
                </c:pt>
                <c:pt idx="36">
                  <c:v>538.47503395577451</c:v>
                </c:pt>
                <c:pt idx="37">
                  <c:v>597.24054558229534</c:v>
                </c:pt>
                <c:pt idx="38">
                  <c:v>635.77381442749493</c:v>
                </c:pt>
                <c:pt idx="39">
                  <c:v>729.53068889809299</c:v>
                </c:pt>
                <c:pt idx="40">
                  <c:v>836.92090945456289</c:v>
                </c:pt>
                <c:pt idx="41">
                  <c:v>866.43088325844803</c:v>
                </c:pt>
                <c:pt idx="42">
                  <c:v>901.59550834693391</c:v>
                </c:pt>
                <c:pt idx="43">
                  <c:v>927.53525384203749</c:v>
                </c:pt>
                <c:pt idx="44">
                  <c:v>899.64851002101443</c:v>
                </c:pt>
              </c:numCache>
            </c:numRef>
          </c:val>
          <c:smooth val="0"/>
        </c:ser>
        <c:dLbls>
          <c:showLegendKey val="0"/>
          <c:showVal val="0"/>
          <c:showCatName val="0"/>
          <c:showSerName val="0"/>
          <c:showPercent val="0"/>
          <c:showBubbleSize val="0"/>
        </c:dLbls>
        <c:marker val="1"/>
        <c:smooth val="0"/>
        <c:axId val="94307072"/>
        <c:axId val="94308608"/>
      </c:lineChart>
      <c:catAx>
        <c:axId val="94307072"/>
        <c:scaling>
          <c:orientation val="minMax"/>
        </c:scaling>
        <c:delete val="0"/>
        <c:axPos val="b"/>
        <c:numFmt formatCode="General" sourceLinked="1"/>
        <c:majorTickMark val="cross"/>
        <c:minorTickMark val="none"/>
        <c:tickLblPos val="nextTo"/>
        <c:spPr>
          <a:ln w="6350">
            <a:solidFill>
              <a:srgbClr val="000000"/>
            </a:solidFill>
            <a:prstDash val="solid"/>
          </a:ln>
        </c:spPr>
        <c:txPr>
          <a:bodyPr rot="5400000" vert="horz"/>
          <a:lstStyle/>
          <a:p>
            <a:pPr>
              <a:defRPr sz="1100" b="0" i="0" u="none" strike="noStrike" baseline="0">
                <a:solidFill>
                  <a:srgbClr val="000000"/>
                </a:solidFill>
                <a:latin typeface="Arial"/>
                <a:ea typeface="Arial"/>
                <a:cs typeface="Arial"/>
              </a:defRPr>
            </a:pPr>
            <a:endParaRPr lang="en-US"/>
          </a:p>
        </c:txPr>
        <c:crossAx val="94308608"/>
        <c:crosses val="autoZero"/>
        <c:auto val="1"/>
        <c:lblAlgn val="ctr"/>
        <c:lblOffset val="100"/>
        <c:tickLblSkip val="1"/>
        <c:tickMarkSkip val="1"/>
        <c:noMultiLvlLbl val="0"/>
      </c:catAx>
      <c:valAx>
        <c:axId val="94308608"/>
        <c:scaling>
          <c:orientation val="minMax"/>
        </c:scaling>
        <c:delete val="0"/>
        <c:axPos val="l"/>
        <c:majorGridlines>
          <c:spPr>
            <a:ln>
              <a:gradFill>
                <a:gsLst>
                  <a:gs pos="0">
                    <a:srgbClr val="4F81BD">
                      <a:tint val="66000"/>
                      <a:satMod val="160000"/>
                      <a:alpha val="21000"/>
                    </a:srgbClr>
                  </a:gs>
                  <a:gs pos="50000">
                    <a:srgbClr val="4F81BD">
                      <a:tint val="44500"/>
                      <a:satMod val="160000"/>
                    </a:srgbClr>
                  </a:gs>
                  <a:gs pos="100000">
                    <a:srgbClr val="4F81BD">
                      <a:tint val="23500"/>
                      <a:satMod val="160000"/>
                    </a:srgbClr>
                  </a:gs>
                </a:gsLst>
                <a:lin ang="5400000" scaled="0"/>
              </a:gradFill>
            </a:ln>
          </c:spPr>
        </c:majorGridlines>
        <c:numFmt formatCode="#,##0.0" sourceLinked="1"/>
        <c:majorTickMark val="cross"/>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94307072"/>
        <c:crosses val="autoZero"/>
        <c:crossBetween val="between"/>
      </c:valAx>
      <c:spPr>
        <a:solidFill>
          <a:srgbClr val="FFFFFF"/>
        </a:solidFill>
        <a:ln w="25400">
          <a:solidFill>
            <a:schemeClr val="tx1"/>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drawing1.xml><?xml version="1.0" encoding="utf-8"?>
<c:userShapes xmlns:c="http://schemas.openxmlformats.org/drawingml/2006/chart">
  <cdr:relSizeAnchor xmlns:cdr="http://schemas.openxmlformats.org/drawingml/2006/chartDrawing">
    <cdr:from>
      <cdr:x>0.38739</cdr:x>
      <cdr:y>0.14754</cdr:y>
    </cdr:from>
    <cdr:to>
      <cdr:x>0.393</cdr:x>
      <cdr:y>0.85246</cdr:y>
    </cdr:to>
    <cdr:sp macro="" textlink="">
      <cdr:nvSpPr>
        <cdr:cNvPr id="3" name="Straight Connector 2"/>
        <cdr:cNvSpPr/>
      </cdr:nvSpPr>
      <cdr:spPr>
        <a:xfrm xmlns:a="http://schemas.openxmlformats.org/drawingml/2006/main" rot="5400000">
          <a:off x="1662025" y="2300375"/>
          <a:ext cx="3276600" cy="4745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0.79279</cdr:x>
      <cdr:y>0.13115</cdr:y>
    </cdr:from>
    <cdr:to>
      <cdr:x>0.79294</cdr:x>
      <cdr:y>0.84235</cdr:y>
    </cdr:to>
    <cdr:sp macro="" textlink="">
      <cdr:nvSpPr>
        <cdr:cNvPr id="5" name="Straight Connector 4"/>
        <cdr:cNvSpPr/>
      </cdr:nvSpPr>
      <cdr:spPr>
        <a:xfrm xmlns:a="http://schemas.openxmlformats.org/drawingml/2006/main" rot="5400000" flipH="1">
          <a:off x="5053340" y="2261860"/>
          <a:ext cx="3305795" cy="1275"/>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85775"/>
          </a:xfrm>
          <a:prstGeom prst="rect">
            <a:avLst/>
          </a:prstGeom>
        </p:spPr>
        <p:txBody>
          <a:bodyPr vert="horz" lIns="91440" tIns="45720" rIns="91440" bIns="45720" rtlCol="0"/>
          <a:lstStyle>
            <a:lvl1pPr algn="l">
              <a:defRPr sz="1200"/>
            </a:lvl1pPr>
          </a:lstStyle>
          <a:p>
            <a:r>
              <a:rPr lang="en-ZA" dirty="0" smtClean="0"/>
              <a:t>Does Africa Need the BWIs</a:t>
            </a:r>
            <a:endParaRPr lang="en-ZA" dirty="0"/>
          </a:p>
        </p:txBody>
      </p:sp>
      <p:sp>
        <p:nvSpPr>
          <p:cNvPr id="3" name="Date Placeholder 2"/>
          <p:cNvSpPr>
            <a:spLocks noGrp="1"/>
          </p:cNvSpPr>
          <p:nvPr>
            <p:ph type="dt" sz="quarter" idx="1"/>
          </p:nvPr>
        </p:nvSpPr>
        <p:spPr>
          <a:xfrm>
            <a:off x="3884614" y="2"/>
            <a:ext cx="2971800" cy="485775"/>
          </a:xfrm>
          <a:prstGeom prst="rect">
            <a:avLst/>
          </a:prstGeom>
        </p:spPr>
        <p:txBody>
          <a:bodyPr vert="horz" lIns="91440" tIns="45720" rIns="91440" bIns="45720" rtlCol="0"/>
          <a:lstStyle>
            <a:lvl1pPr algn="r">
              <a:defRPr sz="1200"/>
            </a:lvl1pPr>
          </a:lstStyle>
          <a:p>
            <a:r>
              <a:rPr lang="en-US" dirty="0" smtClean="0"/>
              <a:t>Challenges of Africa Development</a:t>
            </a:r>
            <a:endParaRPr lang="en-ZA" dirty="0"/>
          </a:p>
        </p:txBody>
      </p:sp>
      <p:sp>
        <p:nvSpPr>
          <p:cNvPr id="4" name="Footer Placeholder 3"/>
          <p:cNvSpPr>
            <a:spLocks noGrp="1"/>
          </p:cNvSpPr>
          <p:nvPr>
            <p:ph type="ftr" sz="quarter" idx="2"/>
          </p:nvPr>
        </p:nvSpPr>
        <p:spPr>
          <a:xfrm>
            <a:off x="0" y="9228041"/>
            <a:ext cx="2971800" cy="485775"/>
          </a:xfrm>
          <a:prstGeom prst="rect">
            <a:avLst/>
          </a:prstGeom>
        </p:spPr>
        <p:txBody>
          <a:bodyPr vert="horz" lIns="91440" tIns="45720" rIns="91440" bIns="45720" rtlCol="0" anchor="b"/>
          <a:lstStyle>
            <a:lvl1pPr algn="l">
              <a:defRPr sz="1200"/>
            </a:lvl1pPr>
          </a:lstStyle>
          <a:p>
            <a:r>
              <a:rPr lang="en-ZA" dirty="0" smtClean="0"/>
              <a:t>Dr. M J </a:t>
            </a:r>
            <a:r>
              <a:rPr lang="en-ZA" dirty="0" err="1" smtClean="0"/>
              <a:t>Ellyne</a:t>
            </a:r>
            <a:endParaRPr lang="en-ZA" dirty="0"/>
          </a:p>
        </p:txBody>
      </p:sp>
      <p:sp>
        <p:nvSpPr>
          <p:cNvPr id="5" name="Slide Number Placeholder 4"/>
          <p:cNvSpPr>
            <a:spLocks noGrp="1"/>
          </p:cNvSpPr>
          <p:nvPr>
            <p:ph type="sldNum" sz="quarter" idx="3"/>
          </p:nvPr>
        </p:nvSpPr>
        <p:spPr>
          <a:xfrm>
            <a:off x="3884614" y="9228041"/>
            <a:ext cx="2971800" cy="485775"/>
          </a:xfrm>
          <a:prstGeom prst="rect">
            <a:avLst/>
          </a:prstGeom>
        </p:spPr>
        <p:txBody>
          <a:bodyPr vert="horz" lIns="91440" tIns="45720" rIns="91440" bIns="45720" rtlCol="0" anchor="b"/>
          <a:lstStyle>
            <a:lvl1pPr algn="r">
              <a:defRPr sz="1200"/>
            </a:lvl1pPr>
          </a:lstStyle>
          <a:p>
            <a:fld id="{54B92155-17BE-4E67-97EE-48B0E8128FBC}" type="slidenum">
              <a:rPr lang="en-ZA" sz="1400" smtClean="0"/>
              <a:pPr/>
              <a:t>‹#›</a:t>
            </a:fld>
            <a:endParaRPr lang="en-ZA" sz="1400" dirty="0"/>
          </a:p>
        </p:txBody>
      </p:sp>
    </p:spTree>
    <p:extLst>
      <p:ext uri="{BB962C8B-B14F-4D97-AF65-F5344CB8AC3E}">
        <p14:creationId xmlns:p14="http://schemas.microsoft.com/office/powerpoint/2010/main" val="9627208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85775"/>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4" y="2"/>
            <a:ext cx="2971800" cy="485775"/>
          </a:xfrm>
          <a:prstGeom prst="rect">
            <a:avLst/>
          </a:prstGeom>
        </p:spPr>
        <p:txBody>
          <a:bodyPr vert="horz" lIns="91440" tIns="45720" rIns="91440" bIns="45720" rtlCol="0"/>
          <a:lstStyle>
            <a:lvl1pPr algn="r">
              <a:defRPr sz="1200"/>
            </a:lvl1pPr>
          </a:lstStyle>
          <a:p>
            <a:fld id="{7426BBA0-CE59-4F5B-9A5E-7AAD0B615289}" type="datetimeFigureOut">
              <a:rPr lang="en-US" smtClean="0"/>
              <a:pPr/>
              <a:t>7/2/2013</a:t>
            </a:fld>
            <a:endParaRPr lang="en-ZA"/>
          </a:p>
        </p:txBody>
      </p:sp>
      <p:sp>
        <p:nvSpPr>
          <p:cNvPr id="4" name="Slide Image Placeholder 3"/>
          <p:cNvSpPr>
            <a:spLocks noGrp="1" noRot="1" noChangeAspect="1"/>
          </p:cNvSpPr>
          <p:nvPr>
            <p:ph type="sldImg" idx="2"/>
          </p:nvPr>
        </p:nvSpPr>
        <p:spPr>
          <a:xfrm>
            <a:off x="1000125" y="728663"/>
            <a:ext cx="4857750" cy="3643312"/>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1" y="4614865"/>
            <a:ext cx="5486400" cy="43719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228041"/>
            <a:ext cx="2971800" cy="485775"/>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4" y="9228041"/>
            <a:ext cx="2971800" cy="485775"/>
          </a:xfrm>
          <a:prstGeom prst="rect">
            <a:avLst/>
          </a:prstGeom>
        </p:spPr>
        <p:txBody>
          <a:bodyPr vert="horz" lIns="91440" tIns="45720" rIns="91440" bIns="45720" rtlCol="0" anchor="b"/>
          <a:lstStyle>
            <a:lvl1pPr algn="r">
              <a:defRPr sz="1200"/>
            </a:lvl1pPr>
          </a:lstStyle>
          <a:p>
            <a:fld id="{EFDACF1B-DB18-491E-819E-40E0E1CFC787}" type="slidenum">
              <a:rPr lang="en-ZA" smtClean="0"/>
              <a:pPr/>
              <a:t>‹#›</a:t>
            </a:fld>
            <a:endParaRPr lang="en-ZA"/>
          </a:p>
        </p:txBody>
      </p:sp>
    </p:spTree>
    <p:extLst>
      <p:ext uri="{BB962C8B-B14F-4D97-AF65-F5344CB8AC3E}">
        <p14:creationId xmlns:p14="http://schemas.microsoft.com/office/powerpoint/2010/main" val="1930011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 have chosen</a:t>
            </a:r>
            <a:r>
              <a:rPr lang="en-ZA" baseline="0" dirty="0" smtClean="0"/>
              <a:t> a big question with many great texts </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10</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Looking back African</a:t>
            </a:r>
            <a:r>
              <a:rPr lang="en-ZA" baseline="0" dirty="0" smtClean="0"/>
              <a:t> econ history</a:t>
            </a:r>
          </a:p>
          <a:p>
            <a:r>
              <a:rPr lang="en-ZA" baseline="0" dirty="0" smtClean="0"/>
              <a:t>Problem emerged in the 1980s</a:t>
            </a:r>
          </a:p>
          <a:p>
            <a:r>
              <a:rPr lang="en-ZA" baseline="0" dirty="0" smtClean="0"/>
              <a:t>GDP/pop is best measure of std of living</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12</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Growth is best way to raise living standards</a:t>
            </a:r>
          </a:p>
          <a:p>
            <a:r>
              <a:rPr lang="en-US" dirty="0" smtClean="0"/>
              <a:t>@10% double in 7 years; 3% double</a:t>
            </a:r>
            <a:r>
              <a:rPr lang="en-US" baseline="0" dirty="0" smtClean="0"/>
              <a:t> in 24 years</a:t>
            </a:r>
            <a:endParaRPr lang="en-US" dirty="0" smtClean="0"/>
          </a:p>
          <a:p>
            <a:r>
              <a:rPr lang="en-US" dirty="0" smtClean="0"/>
              <a:t>Explains most growth for most countries….</a:t>
            </a:r>
          </a:p>
          <a:p>
            <a:endParaRPr lang="en-US"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13</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Growth model </a:t>
            </a:r>
            <a:r>
              <a:rPr lang="en-ZA" baseline="0" dirty="0" err="1" smtClean="0"/>
              <a:t>overpredicts</a:t>
            </a:r>
            <a:r>
              <a:rPr lang="en-ZA" baseline="0" dirty="0" smtClean="0"/>
              <a:t> for Africa, Africa underperforms. </a:t>
            </a:r>
          </a:p>
          <a:p>
            <a:r>
              <a:rPr lang="en-ZA" baseline="0" dirty="0" smtClean="0"/>
              <a:t>Sometimes we summarize the problems with Africa by talking about the </a:t>
            </a:r>
            <a:r>
              <a:rPr lang="en-ZA" baseline="0" dirty="0" err="1" smtClean="0"/>
              <a:t>african</a:t>
            </a:r>
            <a:r>
              <a:rPr lang="en-ZA" baseline="0" dirty="0" smtClean="0"/>
              <a:t> dummy, </a:t>
            </a:r>
          </a:p>
          <a:p>
            <a:r>
              <a:rPr lang="en-ZA" baseline="0" dirty="0" err="1" smtClean="0"/>
              <a:t>Dumny</a:t>
            </a:r>
            <a:r>
              <a:rPr lang="en-ZA" baseline="0" dirty="0" smtClean="0"/>
              <a:t> means that other unidentified factors are reducing growth</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14</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z="1400" dirty="0" smtClean="0"/>
              <a:t>Many are non-quantitative</a:t>
            </a:r>
            <a:r>
              <a:rPr lang="en-ZA" sz="1400" baseline="0" dirty="0" smtClean="0"/>
              <a:t> factors</a:t>
            </a:r>
          </a:p>
          <a:p>
            <a:r>
              <a:rPr lang="en-ZA" sz="1400" baseline="0" dirty="0" smtClean="0"/>
              <a:t>Tropics/poor quality land;</a:t>
            </a:r>
          </a:p>
          <a:p>
            <a:r>
              <a:rPr lang="en-ZA" sz="1400" baseline="0" dirty="0" smtClean="0"/>
              <a:t>Ethnic </a:t>
            </a:r>
            <a:r>
              <a:rPr lang="en-ZA" sz="1400" baseline="0" dirty="0" err="1" smtClean="0"/>
              <a:t>diveristy</a:t>
            </a:r>
            <a:r>
              <a:rPr lang="en-ZA" sz="1400" baseline="0" dirty="0" smtClean="0"/>
              <a:t>;</a:t>
            </a:r>
          </a:p>
          <a:p>
            <a:r>
              <a:rPr lang="en-ZA" sz="1400" baseline="0" dirty="0" smtClean="0"/>
              <a:t>Abundant mineral resources;</a:t>
            </a:r>
          </a:p>
          <a:p>
            <a:r>
              <a:rPr lang="en-ZA" sz="1400" baseline="0" dirty="0" smtClean="0"/>
              <a:t>Social conflict;</a:t>
            </a:r>
          </a:p>
          <a:p>
            <a:r>
              <a:rPr lang="en-ZA" sz="1400" baseline="0" dirty="0" smtClean="0"/>
              <a:t>Colonial exploitation &amp; slavery</a:t>
            </a:r>
          </a:p>
          <a:p>
            <a:r>
              <a:rPr lang="en-ZA" sz="1400" baseline="0" dirty="0" smtClean="0"/>
              <a:t>Cold war</a:t>
            </a:r>
          </a:p>
          <a:p>
            <a:r>
              <a:rPr lang="en-ZA" sz="1400" baseline="0" dirty="0" smtClean="0"/>
              <a:t>Poorly developed </a:t>
            </a:r>
            <a:r>
              <a:rPr lang="en-ZA" sz="1400" baseline="0" dirty="0" err="1" smtClean="0"/>
              <a:t>instituions</a:t>
            </a:r>
            <a:endParaRPr lang="en-ZA" sz="1400" baseline="0" dirty="0" smtClean="0"/>
          </a:p>
        </p:txBody>
      </p:sp>
      <p:sp>
        <p:nvSpPr>
          <p:cNvPr id="4" name="Slide Number Placeholder 3"/>
          <p:cNvSpPr>
            <a:spLocks noGrp="1"/>
          </p:cNvSpPr>
          <p:nvPr>
            <p:ph type="sldNum" sz="quarter" idx="10"/>
          </p:nvPr>
        </p:nvSpPr>
        <p:spPr/>
        <p:txBody>
          <a:bodyPr/>
          <a:lstStyle/>
          <a:p>
            <a:fld id="{EFDACF1B-DB18-491E-819E-40E0E1CFC787}" type="slidenum">
              <a:rPr lang="en-ZA" smtClean="0"/>
              <a:pPr/>
              <a:t>16</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Response to</a:t>
            </a:r>
            <a:r>
              <a:rPr lang="en-ZA" baseline="0" dirty="0" smtClean="0"/>
              <a:t> lack of capital diagnosis;</a:t>
            </a:r>
          </a:p>
          <a:p>
            <a:r>
              <a:rPr lang="en-ZA" baseline="0" dirty="0" smtClean="0"/>
              <a:t>Lend capital to raise Investment</a:t>
            </a:r>
          </a:p>
          <a:p>
            <a:r>
              <a:rPr lang="en-ZA" dirty="0" err="1" smtClean="0"/>
              <a:t>Afr</a:t>
            </a:r>
            <a:r>
              <a:rPr lang="en-ZA" dirty="0" smtClean="0"/>
              <a:t> debt 25%</a:t>
            </a:r>
            <a:r>
              <a:rPr lang="en-ZA" baseline="0" dirty="0" smtClean="0"/>
              <a:t> -&gt; 70%; Asia 15%-&gt;30%</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22</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Cant resist</a:t>
            </a:r>
            <a:r>
              <a:rPr lang="en-ZA" baseline="0" dirty="0" smtClean="0"/>
              <a:t> </a:t>
            </a:r>
            <a:r>
              <a:rPr lang="en-ZA" baseline="0" dirty="0" err="1" smtClean="0"/>
              <a:t>highlightling</a:t>
            </a:r>
            <a:r>
              <a:rPr lang="en-ZA" baseline="0" dirty="0" smtClean="0"/>
              <a:t> </a:t>
            </a:r>
            <a:r>
              <a:rPr lang="en-ZA" dirty="0" smtClean="0"/>
              <a:t>Gov’s</a:t>
            </a:r>
            <a:r>
              <a:rPr lang="en-ZA" baseline="0" dirty="0" smtClean="0"/>
              <a:t> unique ability print money</a:t>
            </a:r>
          </a:p>
          <a:p>
            <a:r>
              <a:rPr lang="en-ZA" dirty="0" smtClean="0"/>
              <a:t>I went to </a:t>
            </a:r>
            <a:r>
              <a:rPr lang="en-ZA" dirty="0" err="1" smtClean="0"/>
              <a:t>Zim</a:t>
            </a:r>
            <a:r>
              <a:rPr lang="en-ZA" baseline="0" dirty="0" smtClean="0"/>
              <a:t> in 1997, </a:t>
            </a:r>
            <a:r>
              <a:rPr lang="en-ZA" baseline="0" dirty="0" err="1" smtClean="0"/>
              <a:t>xr</a:t>
            </a:r>
            <a:r>
              <a:rPr lang="en-ZA" baseline="0" dirty="0" smtClean="0"/>
              <a:t>=10:1; 2009 </a:t>
            </a:r>
            <a:r>
              <a:rPr lang="en-ZA" baseline="0" dirty="0" err="1" smtClean="0"/>
              <a:t>xr</a:t>
            </a:r>
            <a:r>
              <a:rPr lang="en-ZA" baseline="0" dirty="0" smtClean="0"/>
              <a:t>=1 trillion:1</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23</a:t>
            </a:fld>
            <a:endParaRPr lang="en-Z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The WC was summary for policies used, not a toolkit</a:t>
            </a:r>
          </a:p>
          <a:p>
            <a:r>
              <a:rPr lang="en-ZA" dirty="0" smtClean="0"/>
              <a:t>Lets look at WC = </a:t>
            </a:r>
            <a:r>
              <a:rPr lang="en-ZA" baseline="0" dirty="0" err="1" smtClean="0"/>
              <a:t>neoliberalism</a:t>
            </a:r>
            <a:r>
              <a:rPr lang="en-ZA" baseline="0" dirty="0" smtClean="0"/>
              <a:t>; </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24</a:t>
            </a:fld>
            <a:endParaRPr lang="en-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Country like a household</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25</a:t>
            </a:fld>
            <a:endParaRPr lang="en-Z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WC sounds</a:t>
            </a:r>
            <a:r>
              <a:rPr lang="en-ZA" baseline="0" dirty="0" smtClean="0"/>
              <a:t> logical, but what are the implications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26</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Many mainstream</a:t>
            </a:r>
            <a:r>
              <a:rPr lang="en-ZA" baseline="0" dirty="0" smtClean="0"/>
              <a:t> journalists </a:t>
            </a:r>
            <a:r>
              <a:rPr lang="en-ZA" dirty="0" smtClean="0"/>
              <a:t>see</a:t>
            </a:r>
            <a:r>
              <a:rPr lang="en-ZA" baseline="0" dirty="0" smtClean="0"/>
              <a:t> the </a:t>
            </a:r>
            <a:r>
              <a:rPr lang="en-ZA" dirty="0" smtClean="0"/>
              <a:t>IMF &amp; WB</a:t>
            </a:r>
            <a:r>
              <a:rPr lang="en-ZA" baseline="0" dirty="0" smtClean="0"/>
              <a:t> as new rulers of the World; This piece from more serious journalist John </a:t>
            </a:r>
            <a:r>
              <a:rPr lang="en-ZA" baseline="0" dirty="0" err="1" smtClean="0"/>
              <a:t>Pilger</a:t>
            </a:r>
            <a:r>
              <a:rPr lang="en-ZA" baseline="0" dirty="0" smtClean="0"/>
              <a:t>, a recognized journalist</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2</a:t>
            </a:fld>
            <a:endParaRPr lang="en-Z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WC sounds reasonable, but what are implication:</a:t>
            </a:r>
          </a:p>
          <a:p>
            <a:endParaRPr lang="en-ZA" dirty="0" smtClean="0"/>
          </a:p>
          <a:p>
            <a:r>
              <a:rPr lang="en-ZA" dirty="0" smtClean="0"/>
              <a:t>Importance</a:t>
            </a:r>
            <a:r>
              <a:rPr lang="en-ZA" baseline="0" dirty="0" smtClean="0"/>
              <a:t> of </a:t>
            </a:r>
            <a:r>
              <a:rPr lang="en-ZA" dirty="0" smtClean="0"/>
              <a:t>Property rights- Hernando</a:t>
            </a:r>
            <a:r>
              <a:rPr lang="en-ZA" baseline="0" dirty="0" smtClean="0"/>
              <a:t> </a:t>
            </a:r>
            <a:r>
              <a:rPr lang="en-ZA" baseline="0" dirty="0" err="1" smtClean="0"/>
              <a:t>deSoto</a:t>
            </a:r>
            <a:r>
              <a:rPr lang="en-ZA" baseline="0" dirty="0" smtClean="0"/>
              <a:t> Polar, Peruvian</a:t>
            </a:r>
          </a:p>
          <a:p>
            <a:r>
              <a:rPr lang="en-ZA" baseline="0" dirty="0" smtClean="0"/>
              <a:t>Mystery of Capital (2000)</a:t>
            </a:r>
          </a:p>
          <a:p>
            <a:r>
              <a:rPr lang="en-ZA" baseline="0" dirty="0" smtClean="0"/>
              <a:t>Focussed on granting property rights to </a:t>
            </a:r>
            <a:r>
              <a:rPr lang="en-ZA" baseline="0" dirty="0" err="1" smtClean="0"/>
              <a:t>peruvian</a:t>
            </a:r>
            <a:r>
              <a:rPr lang="en-ZA" baseline="0" dirty="0" smtClean="0"/>
              <a:t> coca farmers</a:t>
            </a:r>
          </a:p>
          <a:p>
            <a:r>
              <a:rPr lang="en-ZA" baseline="0" dirty="0" smtClean="0"/>
              <a:t>Legal reform and land titles to peasants give them stake in system</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30</a:t>
            </a:fld>
            <a:endParaRPr lang="en-Z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“I once heard an official in LIC say that taking money from the IMF was like making love to a Gorilla—you can’t stop until he does”</a:t>
            </a:r>
          </a:p>
          <a:p>
            <a:r>
              <a:rPr lang="en-ZA" baseline="0" dirty="0" smtClean="0"/>
              <a:t>So why didn’t the WC work?</a:t>
            </a:r>
          </a:p>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32</a:t>
            </a:fld>
            <a:endParaRPr lang="en-Z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Counter</a:t>
            </a:r>
            <a:r>
              <a:rPr lang="en-ZA" baseline="0" dirty="0" smtClean="0"/>
              <a:t> attack against SAP by many, but </a:t>
            </a:r>
            <a:r>
              <a:rPr lang="en-ZA" baseline="0" dirty="0" err="1" smtClean="0"/>
              <a:t>epitimized</a:t>
            </a:r>
            <a:r>
              <a:rPr lang="en-ZA" baseline="0" dirty="0" smtClean="0"/>
              <a:t> by </a:t>
            </a:r>
            <a:r>
              <a:rPr lang="en-ZA" baseline="0" dirty="0" err="1" smtClean="0"/>
              <a:t>Stiglitz</a:t>
            </a:r>
            <a:r>
              <a:rPr lang="en-ZA" baseline="0" dirty="0" smtClean="0"/>
              <a:t>, who was chief econ at WB and Nobel prize winner</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 </a:t>
            </a:r>
            <a:r>
              <a:rPr lang="en-US" b="1" dirty="0" err="1" smtClean="0"/>
              <a:t>Stiglitz</a:t>
            </a:r>
            <a:r>
              <a:rPr lang="en-US" b="1" dirty="0" smtClean="0"/>
              <a:t> Attack was i</a:t>
            </a:r>
            <a:r>
              <a:rPr lang="en-US" dirty="0" smtClean="0"/>
              <a:t>mportant because he was a member of the establishment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Attach began in 1998</a:t>
            </a:r>
            <a:endParaRPr lang="en-ZA" dirty="0" smtClean="0"/>
          </a:p>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33</a:t>
            </a:fld>
            <a:endParaRPr lang="en-Z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Too many prior conditions not met</a:t>
            </a:r>
          </a:p>
          <a:p>
            <a:r>
              <a:rPr lang="en-ZA" baseline="0" dirty="0" smtClean="0"/>
              <a:t>Speed of implementation is critical</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34</a:t>
            </a:fld>
            <a:endParaRPr lang="en-Z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Sequencing</a:t>
            </a:r>
          </a:p>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35</a:t>
            </a:fld>
            <a:endParaRPr lang="en-Z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Given criticisms: Heard one done say that taking money from the IMF is like making love to</a:t>
            </a:r>
            <a:r>
              <a:rPr lang="en-ZA" baseline="0" dirty="0" smtClean="0"/>
              <a:t> a Gorilla...</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38</a:t>
            </a:fld>
            <a:endParaRPr lang="en-Z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Given criticisms: Heard one done say that taking money from the IMF is like making love to</a:t>
            </a:r>
            <a:r>
              <a:rPr lang="en-ZA" baseline="0" dirty="0" smtClean="0"/>
              <a:t> a Gorilla...</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39</a:t>
            </a:fld>
            <a:endParaRPr lang="en-Z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Trevor </a:t>
            </a:r>
            <a:r>
              <a:rPr lang="en-ZA" dirty="0" err="1" smtClean="0"/>
              <a:t>manuel</a:t>
            </a:r>
            <a:r>
              <a:rPr lang="en-ZA" dirty="0" smtClean="0"/>
              <a:t>,</a:t>
            </a:r>
            <a:r>
              <a:rPr lang="en-ZA" baseline="0" dirty="0" smtClean="0"/>
              <a:t> former Min Fin, </a:t>
            </a:r>
          </a:p>
          <a:p>
            <a:r>
              <a:rPr lang="en-ZA" baseline="0" dirty="0" smtClean="0"/>
              <a:t>noted that domestic and </a:t>
            </a:r>
            <a:r>
              <a:rPr lang="en-ZA" baseline="0" dirty="0" err="1" smtClean="0"/>
              <a:t>intl</a:t>
            </a:r>
            <a:r>
              <a:rPr lang="en-ZA" baseline="0" dirty="0" smtClean="0"/>
              <a:t> market failures were responsible for failure of WC</a:t>
            </a:r>
          </a:p>
          <a:p>
            <a:r>
              <a:rPr lang="en-ZA" baseline="0" dirty="0" smtClean="0"/>
              <a:t>IMF F&amp;D 2003</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40</a:t>
            </a:fld>
            <a:endParaRPr lang="en-Z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Here is </a:t>
            </a:r>
            <a:r>
              <a:rPr lang="en-ZA" baseline="0" dirty="0" smtClean="0"/>
              <a:t>how the IMF responds to the attacks that it is at fault. </a:t>
            </a:r>
          </a:p>
          <a:p>
            <a:r>
              <a:rPr lang="en-ZA" baseline="0" dirty="0" err="1" smtClean="0"/>
              <a:t>Rogoff</a:t>
            </a:r>
            <a:r>
              <a:rPr lang="en-ZA" baseline="0" dirty="0" smtClean="0"/>
              <a:t> is Harvard </a:t>
            </a:r>
            <a:r>
              <a:rPr lang="en-ZA" baseline="0" dirty="0" err="1" smtClean="0"/>
              <a:t>prof</a:t>
            </a:r>
            <a:r>
              <a:rPr lang="en-ZA" baseline="0" dirty="0" smtClean="0"/>
              <a:t>; was chief economist at IMF</a:t>
            </a:r>
          </a:p>
          <a:p>
            <a:endParaRPr lang="en-ZA" baseline="0" dirty="0" smtClean="0"/>
          </a:p>
          <a:p>
            <a:r>
              <a:rPr lang="en-ZA" baseline="0" dirty="0" smtClean="0"/>
              <a:t>Countries would have to cut government budget in any case, </a:t>
            </a:r>
          </a:p>
          <a:p>
            <a:r>
              <a:rPr lang="en-ZA" baseline="0" dirty="0" smtClean="0"/>
              <a:t>and without external support</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43</a:t>
            </a:fld>
            <a:endParaRPr lang="en-Z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A</a:t>
            </a:r>
            <a:r>
              <a:rPr lang="en-ZA" baseline="0" dirty="0" smtClean="0"/>
              <a:t> few important thinkers on Development</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45</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The questions that we want to consider is: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3</a:t>
            </a:fld>
            <a:endParaRPr lang="en-Z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Commentator with new ideas: Zambian African</a:t>
            </a:r>
            <a:r>
              <a:rPr lang="en-US" baseline="0" dirty="0" smtClean="0"/>
              <a:t> woman</a:t>
            </a:r>
            <a:endParaRPr lang="en-US"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49</a:t>
            </a:fld>
            <a:endParaRPr lang="en-Z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Government is less answerable to its citizens than to </a:t>
            </a:r>
            <a:r>
              <a:rPr lang="en-ZA" dirty="0" err="1" smtClean="0"/>
              <a:t>intl</a:t>
            </a:r>
            <a:r>
              <a:rPr lang="en-ZA" dirty="0" smtClean="0"/>
              <a:t> donors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50</a:t>
            </a:fld>
            <a:endParaRPr lang="en-Z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Corruption</a:t>
            </a:r>
            <a:r>
              <a:rPr lang="en-ZA" baseline="0" dirty="0" smtClean="0"/>
              <a:t> is an unproductive tax from poor to rich.</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51</a:t>
            </a:fld>
            <a:endParaRPr lang="en-Z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On the other</a:t>
            </a:r>
            <a:r>
              <a:rPr lang="en-ZA" baseline="0" dirty="0" smtClean="0"/>
              <a:t> hand</a:t>
            </a:r>
          </a:p>
          <a:p>
            <a:r>
              <a:rPr lang="en-ZA" dirty="0" smtClean="0"/>
              <a:t>Africa got</a:t>
            </a:r>
            <a:r>
              <a:rPr lang="en-ZA" baseline="0" dirty="0" smtClean="0"/>
              <a:t> only 17 / 400 $</a:t>
            </a:r>
            <a:r>
              <a:rPr lang="en-ZA" baseline="0" dirty="0" err="1" smtClean="0"/>
              <a:t>bn</a:t>
            </a:r>
            <a:r>
              <a:rPr lang="en-ZA" baseline="0" dirty="0" smtClean="0"/>
              <a:t> of FDI to developing countries</a:t>
            </a:r>
          </a:p>
          <a:p>
            <a:r>
              <a:rPr lang="en-ZA" baseline="0" dirty="0" smtClean="0"/>
              <a:t>Doing business: time to get license, days completing forms; </a:t>
            </a:r>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52</a:t>
            </a:fld>
            <a:endParaRPr lang="en-Z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Collier is</a:t>
            </a:r>
            <a:r>
              <a:rPr lang="en-ZA" baseline="0" dirty="0" smtClean="0"/>
              <a:t> Scholar at Oxford and former Chief economist at W</a:t>
            </a:r>
          </a:p>
          <a:p>
            <a:r>
              <a:rPr lang="en-ZA" baseline="0" dirty="0" smtClean="0"/>
              <a:t>Dutch disease is when one important export tends to appreciate the exchange rates and causes traditional exports to no longer be exportable. e.g. Nigeria was </a:t>
            </a:r>
            <a:r>
              <a:rPr lang="en-ZA" baseline="0" dirty="0" err="1" smtClean="0"/>
              <a:t>agicultural</a:t>
            </a:r>
            <a:r>
              <a:rPr lang="en-ZA" baseline="0" dirty="0" smtClean="0"/>
              <a:t> exporter before oil</a:t>
            </a:r>
          </a:p>
          <a:p>
            <a:endParaRPr lang="en-ZA" baseline="0" dirty="0" smtClean="0"/>
          </a:p>
          <a:p>
            <a:r>
              <a:rPr lang="en-ZA" baseline="0" dirty="0" smtClean="0"/>
              <a:t>TOT volatility is </a:t>
            </a:r>
            <a:r>
              <a:rPr lang="en-ZA" baseline="0" dirty="0" err="1" smtClean="0"/>
              <a:t>damanging</a:t>
            </a:r>
            <a:r>
              <a:rPr lang="en-ZA" baseline="0" dirty="0" smtClean="0"/>
              <a:t> for doing business and for policy</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53</a:t>
            </a:fld>
            <a:endParaRPr lang="en-Z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Other book, Collier talks about conflict and politics</a:t>
            </a:r>
          </a:p>
          <a:p>
            <a:endParaRPr lang="en-ZA" dirty="0" smtClean="0"/>
          </a:p>
          <a:p>
            <a:r>
              <a:rPr lang="en-ZA" dirty="0" smtClean="0"/>
              <a:t>Risk reduce domestic and foreign investment</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54</a:t>
            </a:fld>
            <a:endParaRPr lang="en-Z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Other book, Collier talks about conflict and politics</a:t>
            </a:r>
          </a:p>
          <a:p>
            <a:endParaRPr lang="en-ZA" dirty="0" smtClean="0"/>
          </a:p>
          <a:p>
            <a:r>
              <a:rPr lang="en-ZA" dirty="0" smtClean="0"/>
              <a:t>Risk reduce domestic and foreign investment</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55</a:t>
            </a:fld>
            <a:endParaRPr lang="en-Z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Recently found this measure of political</a:t>
            </a:r>
            <a:r>
              <a:rPr lang="en-ZA" baseline="0" dirty="0" smtClean="0"/>
              <a:t> risk:</a:t>
            </a:r>
            <a:endParaRPr lang="en-ZA" dirty="0" smtClean="0"/>
          </a:p>
          <a:p>
            <a:r>
              <a:rPr lang="en-ZA" dirty="0" smtClean="0"/>
              <a:t>Foreign Policy journal and US govern track failed states</a:t>
            </a:r>
          </a:p>
          <a:p>
            <a:r>
              <a:rPr lang="en-US" dirty="0" smtClean="0"/>
              <a:t>Central Government is weak or ineffective and has little control over much of its territory.</a:t>
            </a:r>
          </a:p>
          <a:p>
            <a:r>
              <a:rPr lang="en-US" dirty="0" smtClean="0"/>
              <a:t>Measure</a:t>
            </a:r>
            <a:r>
              <a:rPr lang="en-US" baseline="0" dirty="0" smtClean="0"/>
              <a:t> of instability</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56</a:t>
            </a:fld>
            <a:endParaRPr lang="en-Z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Average of WB, AFDB, TI, … by Asian</a:t>
            </a:r>
            <a:r>
              <a:rPr lang="en-ZA" baseline="0" dirty="0" smtClean="0"/>
              <a:t> </a:t>
            </a:r>
            <a:r>
              <a:rPr lang="en-ZA" baseline="0" dirty="0" err="1" smtClean="0"/>
              <a:t>Devel</a:t>
            </a:r>
            <a:r>
              <a:rPr lang="en-ZA" baseline="0" dirty="0" smtClean="0"/>
              <a:t> Bank</a:t>
            </a:r>
            <a:endParaRPr lang="en-ZA" dirty="0" smtClean="0"/>
          </a:p>
          <a:p>
            <a:r>
              <a:rPr lang="en-ZA" dirty="0" smtClean="0"/>
              <a:t>178 countries worldwide</a:t>
            </a:r>
          </a:p>
          <a:p>
            <a:r>
              <a:rPr lang="en-ZA" dirty="0" smtClean="0"/>
              <a:t>4:</a:t>
            </a:r>
            <a:r>
              <a:rPr lang="en-ZA" baseline="0" dirty="0" smtClean="0"/>
              <a:t> </a:t>
            </a:r>
            <a:r>
              <a:rPr lang="en-ZA" dirty="0" smtClean="0"/>
              <a:t> top 50</a:t>
            </a:r>
          </a:p>
          <a:p>
            <a:r>
              <a:rPr lang="en-ZA" dirty="0" smtClean="0"/>
              <a:t>9:  50-100</a:t>
            </a:r>
          </a:p>
          <a:p>
            <a:r>
              <a:rPr lang="en-ZA" dirty="0" smtClean="0"/>
              <a:t>19: 100-150</a:t>
            </a:r>
          </a:p>
          <a:p>
            <a:r>
              <a:rPr lang="en-ZA" dirty="0" smtClean="0"/>
              <a:t>11:  150-178</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57</a:t>
            </a:fld>
            <a:endParaRPr lang="en-ZA"/>
          </a:p>
        </p:txBody>
      </p:sp>
    </p:spTree>
    <p:extLst>
      <p:ext uri="{BB962C8B-B14F-4D97-AF65-F5344CB8AC3E}">
        <p14:creationId xmlns:p14="http://schemas.microsoft.com/office/powerpoint/2010/main" val="3830108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Good governance means accountability and transparency of public finances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58</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You will hear that </a:t>
            </a:r>
            <a:r>
              <a:rPr lang="en-ZA" baseline="0" dirty="0" smtClean="0"/>
              <a:t>the IMF is part of conspiracy; from the </a:t>
            </a:r>
            <a:r>
              <a:rPr lang="en-ZA" baseline="0" dirty="0" err="1" smtClean="0"/>
              <a:t>Illuminati</a:t>
            </a:r>
            <a:r>
              <a:rPr lang="en-ZA" baseline="0" dirty="0" smtClean="0"/>
              <a:t> Conspiracy on the web</a:t>
            </a:r>
          </a:p>
          <a:p>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4</a:t>
            </a:fld>
            <a:endParaRPr lang="en-Z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Debt relief: Someone always pays</a:t>
            </a:r>
          </a:p>
          <a:p>
            <a:r>
              <a:rPr lang="en-ZA" dirty="0" smtClean="0"/>
              <a:t>For IMF—if forgiven, less</a:t>
            </a:r>
            <a:r>
              <a:rPr lang="en-ZA" baseline="0" dirty="0" smtClean="0"/>
              <a:t> money left to lend</a:t>
            </a:r>
          </a:p>
          <a:p>
            <a:r>
              <a:rPr lang="en-ZA" baseline="0" dirty="0" smtClean="0"/>
              <a:t>So </a:t>
            </a:r>
            <a:r>
              <a:rPr lang="en-ZA" dirty="0" smtClean="0"/>
              <a:t>members voluntarily</a:t>
            </a:r>
            <a:r>
              <a:rPr lang="en-ZA" baseline="0" dirty="0" smtClean="0"/>
              <a:t> contributed to buyback fund</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59</a:t>
            </a:fld>
            <a:endParaRPr lang="en-Z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1980 – 2000 lost decades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62</a:t>
            </a:fld>
            <a:endParaRPr lang="en-Z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Does this mean that IMF/WB</a:t>
            </a:r>
            <a:r>
              <a:rPr lang="en-ZA" baseline="0" dirty="0" smtClean="0"/>
              <a:t> are working??</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63</a:t>
            </a:fld>
            <a:endParaRPr lang="en-Z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Where do we stand</a:t>
            </a:r>
          </a:p>
          <a:p>
            <a:r>
              <a:rPr lang="en-ZA" dirty="0" smtClean="0"/>
              <a:t>Lender of last resort reduces need for reserves</a:t>
            </a:r>
          </a:p>
          <a:p>
            <a:r>
              <a:rPr lang="en-ZA" dirty="0" smtClean="0"/>
              <a:t>Need economic policeman;</a:t>
            </a:r>
            <a:r>
              <a:rPr lang="en-ZA" baseline="0" dirty="0" smtClean="0"/>
              <a:t> and lender of last resort</a:t>
            </a:r>
          </a:p>
          <a:p>
            <a:r>
              <a:rPr lang="en-ZA" baseline="0" dirty="0" smtClean="0"/>
              <a:t>IMF represent Africa/</a:t>
            </a:r>
            <a:r>
              <a:rPr lang="en-ZA" baseline="0" dirty="0" err="1" smtClean="0"/>
              <a:t>LICs</a:t>
            </a:r>
            <a:r>
              <a:rPr lang="en-ZA" baseline="0" dirty="0" smtClean="0"/>
              <a:t> at G7 meeting</a:t>
            </a:r>
          </a:p>
          <a:p>
            <a:r>
              <a:rPr lang="en-ZA" baseline="0" dirty="0" smtClean="0"/>
              <a:t>IMF </a:t>
            </a:r>
            <a:r>
              <a:rPr lang="en-ZA" baseline="0" dirty="0" err="1" smtClean="0"/>
              <a:t>favors</a:t>
            </a:r>
            <a:r>
              <a:rPr lang="en-ZA" baseline="0" dirty="0" smtClean="0"/>
              <a:t> rich – </a:t>
            </a:r>
            <a:r>
              <a:rPr lang="en-ZA" baseline="0" dirty="0" err="1" smtClean="0"/>
              <a:t>asysmetrical</a:t>
            </a:r>
            <a:r>
              <a:rPr lang="en-ZA" baseline="0" dirty="0" smtClean="0"/>
              <a:t> standards</a:t>
            </a:r>
          </a:p>
          <a:p>
            <a:r>
              <a:rPr lang="en-ZA" baseline="0" dirty="0" smtClean="0"/>
              <a:t>but no conspiracy.</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68</a:t>
            </a:fld>
            <a:endParaRPr lang="en-Z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IMF remains disliked</a:t>
            </a:r>
            <a:r>
              <a:rPr lang="en-ZA" baseline="0" dirty="0" smtClean="0"/>
              <a:t> by all...</a:t>
            </a:r>
            <a:endParaRPr lang="en-ZA" dirty="0" smtClean="0"/>
          </a:p>
          <a:p>
            <a:r>
              <a:rPr lang="en-ZA" dirty="0" err="1" smtClean="0"/>
              <a:t>Eg</a:t>
            </a:r>
            <a:r>
              <a:rPr lang="en-ZA" dirty="0" smtClean="0"/>
              <a:t> USA dislikes UN</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69</a:t>
            </a:fld>
            <a:endParaRPr lang="en-Z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 leave you with these questions</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72</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Explain graph--</a:t>
            </a:r>
            <a:r>
              <a:rPr lang="en-ZA" baseline="0" dirty="0" smtClean="0"/>
              <a:t>show Africa</a:t>
            </a:r>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Here I leave you with the big question and the many answers to choose from.</a:t>
            </a:r>
          </a:p>
        </p:txBody>
      </p:sp>
      <p:sp>
        <p:nvSpPr>
          <p:cNvPr id="4" name="Slide Number Placeholder 3"/>
          <p:cNvSpPr>
            <a:spLocks noGrp="1"/>
          </p:cNvSpPr>
          <p:nvPr>
            <p:ph type="sldNum" sz="quarter" idx="10"/>
          </p:nvPr>
        </p:nvSpPr>
        <p:spPr/>
        <p:txBody>
          <a:bodyPr/>
          <a:lstStyle/>
          <a:p>
            <a:fld id="{EFDACF1B-DB18-491E-819E-40E0E1CFC787}" type="slidenum">
              <a:rPr lang="en-ZA" smtClean="0"/>
              <a:pPr/>
              <a:t>5</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created after WWII as part of new world order</a:t>
            </a:r>
          </a:p>
          <a:p>
            <a:r>
              <a:rPr lang="en-US" dirty="0" smtClean="0"/>
              <a:t>Prevent another great depression</a:t>
            </a:r>
          </a:p>
          <a:p>
            <a:r>
              <a:rPr lang="en-US" dirty="0" smtClean="0"/>
              <a:t>Facilitate growth and trade</a:t>
            </a:r>
          </a:p>
          <a:p>
            <a:pPr>
              <a:spcAft>
                <a:spcPts val="1200"/>
              </a:spcAft>
            </a:pPr>
            <a:r>
              <a:rPr lang="en-US" dirty="0" smtClean="0"/>
              <a:t>Promote exchange rate stability and convertibility</a:t>
            </a:r>
          </a:p>
          <a:p>
            <a:r>
              <a:rPr lang="en-US" dirty="0" smtClean="0"/>
              <a:t>Lender of last resort for balance of payments problems</a:t>
            </a:r>
          </a:p>
          <a:p>
            <a:r>
              <a:rPr lang="en-US" dirty="0" smtClean="0"/>
              <a:t>Policy based lending</a:t>
            </a:r>
            <a:endParaRPr lang="en-ZA" dirty="0" smtClean="0"/>
          </a:p>
          <a:p>
            <a:endParaRPr lang="en-US"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6</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1200"/>
              </a:spcAft>
            </a:pPr>
            <a:r>
              <a:rPr lang="en-ZA" sz="1400" dirty="0" smtClean="0"/>
              <a:t>Forum</a:t>
            </a:r>
            <a:r>
              <a:rPr lang="en-ZA" sz="1400" baseline="0" dirty="0" smtClean="0"/>
              <a:t> for econ discussion on inter</a:t>
            </a:r>
            <a:r>
              <a:rPr lang="en-ZA" sz="1400" dirty="0" smtClean="0"/>
              <a:t>national economic issues</a:t>
            </a:r>
          </a:p>
          <a:p>
            <a:pPr>
              <a:spcAft>
                <a:spcPts val="1200"/>
              </a:spcAft>
            </a:pPr>
            <a:r>
              <a:rPr lang="en-ZA" sz="1400" dirty="0" err="1" smtClean="0"/>
              <a:t>Center</a:t>
            </a:r>
            <a:r>
              <a:rPr lang="en-ZA" sz="1400" dirty="0" smtClean="0"/>
              <a:t> for applied research</a:t>
            </a:r>
          </a:p>
          <a:p>
            <a:pPr>
              <a:spcAft>
                <a:spcPts val="1200"/>
              </a:spcAft>
            </a:pPr>
            <a:r>
              <a:rPr lang="en-ZA" sz="1400" dirty="0" smtClean="0"/>
              <a:t>Provider of specialized technical assistance to governments</a:t>
            </a:r>
          </a:p>
          <a:p>
            <a:pPr>
              <a:spcAft>
                <a:spcPts val="600"/>
              </a:spcAft>
            </a:pPr>
            <a:r>
              <a:rPr lang="en-ZA" sz="1400" dirty="0" smtClean="0"/>
              <a:t>Producer of </a:t>
            </a:r>
            <a:r>
              <a:rPr lang="en-ZA" sz="1400" i="0" dirty="0" smtClean="0"/>
              <a:t>public data</a:t>
            </a:r>
          </a:p>
          <a:p>
            <a:r>
              <a:rPr lang="en-ZA" sz="1400" i="0" dirty="0" smtClean="0"/>
              <a:t>Fund of $500</a:t>
            </a:r>
            <a:r>
              <a:rPr lang="en-ZA" sz="1400" i="0" baseline="0" dirty="0" smtClean="0"/>
              <a:t> </a:t>
            </a:r>
            <a:r>
              <a:rPr lang="en-ZA" sz="1400" i="0" baseline="0" dirty="0" err="1" smtClean="0"/>
              <a:t>bn</a:t>
            </a:r>
            <a:endParaRPr lang="en-ZA" sz="1400" i="0"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7</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Can understand</a:t>
            </a:r>
            <a:r>
              <a:rPr lang="en-ZA" baseline="0" dirty="0" smtClean="0"/>
              <a:t> IMF by comparing to WB</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8</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1. Problem can be temporary oil shock—easy</a:t>
            </a:r>
          </a:p>
          <a:p>
            <a:r>
              <a:rPr lang="en-ZA" baseline="0" dirty="0" smtClean="0"/>
              <a:t>Or inflation-depreciation spiral</a:t>
            </a:r>
          </a:p>
          <a:p>
            <a:r>
              <a:rPr lang="en-ZA" baseline="0" dirty="0" smtClean="0"/>
              <a:t>2. IMF send team – what I did</a:t>
            </a:r>
          </a:p>
          <a:p>
            <a:r>
              <a:rPr lang="en-ZA" baseline="0" dirty="0" smtClean="0"/>
              <a:t>3. IMF is catalyst</a:t>
            </a:r>
          </a:p>
          <a:p>
            <a:r>
              <a:rPr lang="en-ZA" baseline="0" dirty="0" smtClean="0"/>
              <a:t>4. policeman</a:t>
            </a:r>
            <a:endParaRPr lang="en-ZA" dirty="0"/>
          </a:p>
        </p:txBody>
      </p:sp>
      <p:sp>
        <p:nvSpPr>
          <p:cNvPr id="4" name="Slide Number Placeholder 3"/>
          <p:cNvSpPr>
            <a:spLocks noGrp="1"/>
          </p:cNvSpPr>
          <p:nvPr>
            <p:ph type="sldNum" sz="quarter" idx="10"/>
          </p:nvPr>
        </p:nvSpPr>
        <p:spPr/>
        <p:txBody>
          <a:bodyPr/>
          <a:lstStyle/>
          <a:p>
            <a:fld id="{EFDACF1B-DB18-491E-819E-40E0E1CFC787}" type="slidenum">
              <a:rPr lang="en-ZA" smtClean="0"/>
              <a:pPr/>
              <a:t>9</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0" y="6477001"/>
            <a:ext cx="9144000" cy="380999"/>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4495800"/>
            <a:ext cx="6400800" cy="1752600"/>
          </a:xfrm>
        </p:spPr>
        <p:txBody>
          <a:bodyPr>
            <a:normAutofit/>
          </a:bodyPr>
          <a:lstStyle>
            <a:lvl1pPr marL="0" indent="0" algn="ctr">
              <a:buNone/>
              <a:defRPr sz="3200" b="1" cap="all" spc="25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p:txBody>
          <a:bodyPr/>
          <a:lstStyle/>
          <a:p>
            <a:fld id="{75FF9799-BFA6-4C98-B561-8F39DBB2B84D}" type="datetime1">
              <a:rPr lang="en-US" smtClean="0"/>
              <a:pPr/>
              <a:t>7/2/2013</a:t>
            </a:fld>
            <a:endParaRPr lang="en-ZA"/>
          </a:p>
        </p:txBody>
      </p:sp>
      <p:sp>
        <p:nvSpPr>
          <p:cNvPr id="17" name="Footer Placeholder 16"/>
          <p:cNvSpPr>
            <a:spLocks noGrp="1"/>
          </p:cNvSpPr>
          <p:nvPr>
            <p:ph type="ftr" sz="quarter" idx="11"/>
          </p:nvPr>
        </p:nvSpPr>
        <p:spPr/>
        <p:txBody>
          <a:bodyPr/>
          <a:lstStyle/>
          <a:p>
            <a:r>
              <a:rPr lang="en-US" smtClean="0"/>
              <a:t>Africa and the IMF – Mark Ellyne</a:t>
            </a:r>
            <a:endParaRPr lang="en-ZA"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4361688" y="6437376"/>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6416675"/>
            <a:ext cx="457200" cy="441325"/>
          </a:xfrm>
          <a:noFill/>
        </p:spPr>
        <p:txBody>
          <a:bodyPr>
            <a:normAutofit/>
          </a:bodyPr>
          <a:lstStyle>
            <a:lvl1pPr>
              <a:defRPr sz="1200">
                <a:solidFill>
                  <a:schemeClr val="accent3">
                    <a:shade val="75000"/>
                  </a:schemeClr>
                </a:solidFill>
              </a:defRPr>
            </a:lvl1pPr>
          </a:lstStyle>
          <a:p>
            <a:endParaRPr lang="en-ZA" dirty="0"/>
          </a:p>
        </p:txBody>
      </p:sp>
      <p:sp>
        <p:nvSpPr>
          <p:cNvPr id="8" name="Title 7"/>
          <p:cNvSpPr>
            <a:spLocks noGrp="1"/>
          </p:cNvSpPr>
          <p:nvPr>
            <p:ph type="ctrTitle"/>
          </p:nvPr>
        </p:nvSpPr>
        <p:spPr>
          <a:xfrm>
            <a:off x="152400" y="228600"/>
            <a:ext cx="8763000" cy="1905000"/>
          </a:xfrm>
        </p:spPr>
        <p:txBody>
          <a:bodyPr anchor="t">
            <a:normAutofit/>
          </a:bodyPr>
          <a:lstStyle>
            <a:lvl1pPr>
              <a:defRPr sz="4800" b="1">
                <a:solidFill>
                  <a:schemeClr val="tx1"/>
                </a:solidFill>
                <a:latin typeface="Calibri" pitchFamily="34" charset="0"/>
                <a:cs typeface="Calibri" pitchFamily="34" charset="0"/>
              </a:defRPr>
            </a:lvl1pPr>
          </a:lstStyle>
          <a:p>
            <a:r>
              <a:rPr kumimoji="0" lang="en-US" dirty="0" smtClean="0"/>
              <a:t>Click to edit Master title style</a:t>
            </a:r>
            <a:endParaRPr kumimoji="0"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8600" y="228600"/>
            <a:ext cx="8763000" cy="990600"/>
          </a:xfrm>
          <a:solidFill>
            <a:srgbClr val="0070C0"/>
          </a:solidFill>
        </p:spPr>
        <p:txBody>
          <a:bodyPr anchor="ctr">
            <a:normAutofit/>
          </a:bodyPr>
          <a:lstStyle>
            <a:lvl1pPr>
              <a:spcAft>
                <a:spcPts val="0"/>
              </a:spcAft>
              <a:defRPr sz="4400" b="1">
                <a:solidFill>
                  <a:schemeClr val="bg1"/>
                </a:solidFill>
                <a:latin typeface="Calibri" pitchFamily="34" charset="0"/>
                <a:cs typeface="Calibri"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a:xfrm>
            <a:off x="7851648" y="6400800"/>
            <a:ext cx="1216152" cy="365760"/>
          </a:xfrm>
        </p:spPr>
        <p:txBody>
          <a:bodyPr/>
          <a:lstStyle>
            <a:lvl1pPr>
              <a:defRPr>
                <a:solidFill>
                  <a:schemeClr val="bg1"/>
                </a:solidFill>
              </a:defRPr>
            </a:lvl1pPr>
          </a:lstStyle>
          <a:p>
            <a:fld id="{051FB57E-8324-4200-876D-3698838F6226}" type="datetime1">
              <a:rPr lang="en-US" smtClean="0"/>
              <a:pPr/>
              <a:t>7/2/2013</a:t>
            </a:fld>
            <a:endParaRPr lang="en-ZA" dirty="0"/>
          </a:p>
        </p:txBody>
      </p:sp>
      <p:sp>
        <p:nvSpPr>
          <p:cNvPr id="5" name="Footer Placeholder 4"/>
          <p:cNvSpPr>
            <a:spLocks noGrp="1"/>
          </p:cNvSpPr>
          <p:nvPr>
            <p:ph type="ftr" sz="quarter" idx="11"/>
          </p:nvPr>
        </p:nvSpPr>
        <p:spPr>
          <a:xfrm>
            <a:off x="152400" y="6400800"/>
            <a:ext cx="2667000" cy="365760"/>
          </a:xfrm>
        </p:spPr>
        <p:txBody>
          <a:bodyPr/>
          <a:lstStyle>
            <a:lvl1pPr>
              <a:defRPr sz="1400"/>
            </a:lvl1pPr>
          </a:lstStyle>
          <a:p>
            <a:r>
              <a:rPr lang="en-US" dirty="0" smtClean="0"/>
              <a:t>Africa and the IMF – Mark Ellyne</a:t>
            </a:r>
            <a:endParaRPr lang="en-ZA" dirty="0"/>
          </a:p>
        </p:txBody>
      </p:sp>
      <p:sp>
        <p:nvSpPr>
          <p:cNvPr id="6" name="Slide Number Placeholder 5"/>
          <p:cNvSpPr>
            <a:spLocks noGrp="1"/>
          </p:cNvSpPr>
          <p:nvPr>
            <p:ph type="sldNum" sz="quarter" idx="12"/>
          </p:nvPr>
        </p:nvSpPr>
        <p:spPr>
          <a:xfrm>
            <a:off x="4389120" y="6400800"/>
            <a:ext cx="365760" cy="365760"/>
          </a:xfrm>
        </p:spPr>
        <p:txBody>
          <a:bodyPr>
            <a:normAutofit/>
          </a:bodyPr>
          <a:lstStyle>
            <a:lvl1pPr>
              <a:defRPr sz="1400">
                <a:solidFill>
                  <a:schemeClr val="tx1"/>
                </a:solidFill>
              </a:defRPr>
            </a:lvl1pPr>
          </a:lstStyle>
          <a:p>
            <a:fld id="{761BDAAB-638C-48DE-A0C8-A37452EC2A78}" type="slidenum">
              <a:rPr lang="en-ZA" smtClean="0"/>
              <a:pPr/>
              <a:t>‹#›</a:t>
            </a:fld>
            <a:endParaRPr lang="en-ZA" dirty="0"/>
          </a:p>
        </p:txBody>
      </p:sp>
      <p:sp>
        <p:nvSpPr>
          <p:cNvPr id="8" name="Content Placeholder 7"/>
          <p:cNvSpPr>
            <a:spLocks noGrp="1"/>
          </p:cNvSpPr>
          <p:nvPr>
            <p:ph sz="quarter" idx="1" hasCustomPrompt="1"/>
          </p:nvPr>
        </p:nvSpPr>
        <p:spPr>
          <a:xfrm>
            <a:off x="182880" y="1371600"/>
            <a:ext cx="8778240" cy="4937760"/>
          </a:xfrm>
          <a:solidFill>
            <a:schemeClr val="bg2"/>
          </a:solidFill>
        </p:spPr>
        <p:txBody>
          <a:bodyPr/>
          <a:lstStyle>
            <a:lvl1pPr marL="576263" indent="-338138">
              <a:tabLst>
                <a:tab pos="338138" algn="l"/>
              </a:tabLst>
              <a:defRPr sz="3600">
                <a:latin typeface="Calibri" pitchFamily="34" charset="0"/>
                <a:cs typeface="Calibri" pitchFamily="34" charset="0"/>
              </a:defRPr>
            </a:lvl1pPr>
            <a:lvl2pPr marL="914400" indent="-219075">
              <a:spcBef>
                <a:spcPts val="0"/>
              </a:spcBef>
              <a:defRPr sz="3200">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 Second level</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userDrawn="1"/>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447800" y="4572000"/>
            <a:ext cx="6480174" cy="1673225"/>
          </a:xfrm>
        </p:spPr>
        <p:txBody>
          <a:bodyPr anchor="t">
            <a:normAutofit/>
          </a:bodyPr>
          <a:lstStyle>
            <a:lvl1pPr marL="0" indent="0" algn="ctr">
              <a:buNone/>
              <a:defRPr sz="34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z="1600" dirty="0" smtClean="0"/>
              <a:t>Africa</a:t>
            </a:r>
            <a:r>
              <a:rPr lang="en-US" dirty="0" smtClean="0"/>
              <a:t> and the IMF – Mark Ellyne</a:t>
            </a:r>
            <a:endParaRPr lang="en-ZA" dirty="0"/>
          </a:p>
        </p:txBody>
      </p:sp>
      <p:sp>
        <p:nvSpPr>
          <p:cNvPr id="4" name="Date Placeholder 3"/>
          <p:cNvSpPr>
            <a:spLocks noGrp="1"/>
          </p:cNvSpPr>
          <p:nvPr>
            <p:ph type="dt" sz="half" idx="10"/>
          </p:nvPr>
        </p:nvSpPr>
        <p:spPr/>
        <p:txBody>
          <a:bodyPr/>
          <a:lstStyle/>
          <a:p>
            <a:fld id="{8595D38E-1104-437B-8F53-1E81F0A9FD35}" type="datetime1">
              <a:rPr lang="en-US" smtClean="0"/>
              <a:pPr/>
              <a:t>7/2/2013</a:t>
            </a:fld>
            <a:endParaRPr lang="en-ZA"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 name="Title 1"/>
          <p:cNvSpPr>
            <a:spLocks noGrp="1"/>
          </p:cNvSpPr>
          <p:nvPr>
            <p:ph type="title" hasCustomPrompt="1"/>
          </p:nvPr>
        </p:nvSpPr>
        <p:spPr>
          <a:xfrm>
            <a:off x="152400" y="152400"/>
            <a:ext cx="8839200" cy="2133600"/>
          </a:xfrm>
        </p:spPr>
        <p:txBody>
          <a:bodyPr anchor="t">
            <a:normAutofit/>
          </a:bodyPr>
          <a:lstStyle>
            <a:lvl1pPr algn="ctr">
              <a:buNone/>
              <a:defRPr sz="4400" b="1" cap="none" baseline="0">
                <a:solidFill>
                  <a:srgbClr val="FFFFFF"/>
                </a:solidFill>
                <a:latin typeface="Calibri" pitchFamily="34" charset="0"/>
                <a:cs typeface="Calibri" pitchFamily="34" charset="0"/>
              </a:defRPr>
            </a:lvl1pPr>
          </a:lstStyle>
          <a:p>
            <a:r>
              <a:rPr kumimoji="0" lang="en-US" dirty="0" smtClean="0"/>
              <a:t>Click To Edit Master Title Style</a:t>
            </a:r>
            <a:endParaRPr kumimoji="0"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 y="152400"/>
            <a:ext cx="8839200" cy="1066800"/>
          </a:xfrm>
        </p:spPr>
        <p:txBody>
          <a:bodyPr anchor="t">
            <a:normAutofit/>
          </a:bodyPr>
          <a:lstStyle>
            <a:lvl1pPr>
              <a:defRPr sz="4400" b="1">
                <a:solidFill>
                  <a:srgbClr val="002060"/>
                </a:solidFill>
                <a:latin typeface="Calibri" pitchFamily="34" charset="0"/>
                <a:cs typeface="Calibri"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fld id="{F74BE6EE-B4A7-4DDC-8779-EBCCC3A0E148}" type="datetime1">
              <a:rPr lang="en-US" smtClean="0"/>
              <a:pPr/>
              <a:t>7/2/2013</a:t>
            </a:fld>
            <a:endParaRPr lang="en-ZA"/>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7" name="Slide Number Placeholder 6"/>
          <p:cNvSpPr>
            <a:spLocks noGrp="1"/>
          </p:cNvSpPr>
          <p:nvPr>
            <p:ph type="sldNum" sz="quarter" idx="12"/>
          </p:nvPr>
        </p:nvSpPr>
        <p:spPr/>
        <p:txBody>
          <a:bodyPr/>
          <a:lstStyle/>
          <a:p>
            <a:fld id="{761BDAAB-638C-48DE-A0C8-A37452EC2A78}" type="slidenum">
              <a:rPr lang="en-ZA" smtClean="0"/>
              <a:pPr/>
              <a:t>‹#›</a:t>
            </a:fld>
            <a:endParaRPr lang="en-Z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228600" y="1447800"/>
            <a:ext cx="4038600" cy="4681728"/>
          </a:xfrm>
        </p:spPr>
        <p:txBody>
          <a:bodyPr/>
          <a:lstStyle>
            <a:lvl1pPr marL="273050" indent="-273050" algn="l">
              <a:defRPr sz="3000">
                <a:latin typeface="Calibri" pitchFamily="34" charset="0"/>
                <a:cs typeface="Calibri" pitchFamily="34" charset="0"/>
              </a:defRPr>
            </a:lvl1pPr>
            <a:lvl2pPr>
              <a:defRPr sz="2800">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p:txBody>
      </p:sp>
      <p:sp>
        <p:nvSpPr>
          <p:cNvPr id="12" name="Content Placeholder 11"/>
          <p:cNvSpPr>
            <a:spLocks noGrp="1"/>
          </p:cNvSpPr>
          <p:nvPr>
            <p:ph sz="half" idx="2"/>
          </p:nvPr>
        </p:nvSpPr>
        <p:spPr>
          <a:xfrm>
            <a:off x="4800600" y="1447800"/>
            <a:ext cx="4038600" cy="4757928"/>
          </a:xfrm>
        </p:spPr>
        <p:txBody>
          <a:bodyPr/>
          <a:lstStyle>
            <a:lvl1pPr marL="273050" indent="-273050">
              <a:defRPr sz="3000">
                <a:latin typeface="Calibri" pitchFamily="34" charset="0"/>
                <a:cs typeface="Calibri" pitchFamily="34" charset="0"/>
              </a:defRPr>
            </a:lvl1pPr>
            <a:lvl2pPr>
              <a:defRPr sz="2800">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20000" y="6448612"/>
            <a:ext cx="1216152" cy="365760"/>
          </a:xfrm>
        </p:spPr>
        <p:txBody>
          <a:bodyPr/>
          <a:lstStyle/>
          <a:p>
            <a:fld id="{715FF958-2139-4077-BE06-DA5507E1CC71}" type="datetime1">
              <a:rPr lang="en-US" smtClean="0"/>
              <a:pPr/>
              <a:t>7/2/2013</a:t>
            </a:fld>
            <a:endParaRPr lang="en-ZA"/>
          </a:p>
        </p:txBody>
      </p:sp>
      <p:sp>
        <p:nvSpPr>
          <p:cNvPr id="4" name="Footer Placeholder 3"/>
          <p:cNvSpPr>
            <a:spLocks noGrp="1"/>
          </p:cNvSpPr>
          <p:nvPr>
            <p:ph type="ftr" sz="quarter" idx="11"/>
          </p:nvPr>
        </p:nvSpPr>
        <p:spPr>
          <a:xfrm>
            <a:off x="304800" y="6448612"/>
            <a:ext cx="2667000" cy="365760"/>
          </a:xfrm>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a:xfrm>
            <a:off x="4343400" y="6324600"/>
            <a:ext cx="457200" cy="441325"/>
          </a:xfrm>
        </p:spPr>
        <p:txBody>
          <a:bodyPr/>
          <a:lstStyle>
            <a:lvl1pPr>
              <a:defRPr sz="1400"/>
            </a:lvl1pPr>
          </a:lstStyle>
          <a:p>
            <a:fld id="{761BDAAB-638C-48DE-A0C8-A37452EC2A78}" type="slidenum">
              <a:rPr lang="en-ZA" smtClean="0"/>
              <a:pPr/>
              <a:t>‹#›</a:t>
            </a:fld>
            <a:endParaRPr lang="en-ZA"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65FF7906-DB18-411C-81C5-9A1C32CE858E}" type="slidenum">
              <a:rPr lang="en-US"/>
              <a:pPr>
                <a:defRPr/>
              </a:pPr>
              <a:t>‹#›</a:t>
            </a:fld>
            <a:endParaRPr lang="en-US"/>
          </a:p>
        </p:txBody>
      </p:sp>
    </p:spTree>
    <p:extLst>
      <p:ext uri="{BB962C8B-B14F-4D97-AF65-F5344CB8AC3E}">
        <p14:creationId xmlns:p14="http://schemas.microsoft.com/office/powerpoint/2010/main" val="2919459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a:t>Click to edit Master title style</a:t>
            </a:r>
          </a:p>
        </p:txBody>
      </p:sp>
      <p:sp>
        <p:nvSpPr>
          <p:cNvPr id="3" name="Text Placeholder 2"/>
          <p:cNvSpPr>
            <a:spLocks noGrp="1"/>
          </p:cNvSpPr>
          <p:nvPr>
            <p:ph type="body" sz="half" idx="1"/>
          </p:nvPr>
        </p:nvSpPr>
        <p:spPr>
          <a:xfrm>
            <a:off x="1182688" y="2017713"/>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4268C26-139E-4829-BBB8-532903A03294}" type="slidenum">
              <a:rPr lang="en-US"/>
              <a:pPr>
                <a:defRPr/>
              </a:pPr>
              <a:t>‹#›</a:t>
            </a:fld>
            <a:endParaRPr lang="en-US"/>
          </a:p>
        </p:txBody>
      </p:sp>
    </p:spTree>
    <p:extLst>
      <p:ext uri="{BB962C8B-B14F-4D97-AF65-F5344CB8AC3E}">
        <p14:creationId xmlns:p14="http://schemas.microsoft.com/office/powerpoint/2010/main" val="3824887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6" name="Rectangle 15"/>
          <p:cNvSpPr>
            <a:spLocks noChangeArrowheads="1"/>
          </p:cNvSpPr>
          <p:nvPr/>
        </p:nvSpPr>
        <p:spPr bwMode="white">
          <a:xfrm>
            <a:off x="0" y="0"/>
            <a:ext cx="9144000" cy="1295400"/>
          </a:xfrm>
          <a:prstGeom prst="rect">
            <a:avLst/>
          </a:prstGeom>
          <a:solidFill>
            <a:srgbClr val="0070C0"/>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620000" y="6404984"/>
            <a:ext cx="1216152" cy="365760"/>
          </a:xfrm>
          <a:prstGeom prst="rect">
            <a:avLst/>
          </a:prstGeom>
        </p:spPr>
        <p:txBody>
          <a:bodyPr vert="horz"/>
          <a:lstStyle>
            <a:lvl1pPr algn="r" eaLnBrk="1" latinLnBrk="0" hangingPunct="1">
              <a:defRPr kumimoji="0" sz="1400">
                <a:solidFill>
                  <a:schemeClr val="bg1"/>
                </a:solidFill>
              </a:defRPr>
            </a:lvl1pPr>
          </a:lstStyle>
          <a:p>
            <a:fld id="{333BB629-11DE-4CAE-9866-7825C645E801}" type="datetime1">
              <a:rPr lang="en-US" smtClean="0"/>
              <a:pPr/>
              <a:t>7/2/2013</a:t>
            </a:fld>
            <a:endParaRPr lang="en-ZA" dirty="0"/>
          </a:p>
        </p:txBody>
      </p:sp>
      <p:sp>
        <p:nvSpPr>
          <p:cNvPr id="3" name="Footer Placeholder 2"/>
          <p:cNvSpPr>
            <a:spLocks noGrp="1"/>
          </p:cNvSpPr>
          <p:nvPr>
            <p:ph type="ftr" sz="quarter" idx="3"/>
          </p:nvPr>
        </p:nvSpPr>
        <p:spPr>
          <a:xfrm>
            <a:off x="304800" y="6410848"/>
            <a:ext cx="2667000" cy="365760"/>
          </a:xfrm>
          <a:prstGeom prst="rect">
            <a:avLst/>
          </a:prstGeom>
        </p:spPr>
        <p:txBody>
          <a:bodyPr vert="horz"/>
          <a:lstStyle>
            <a:lvl1pPr algn="l" eaLnBrk="1" latinLnBrk="0" hangingPunct="1">
              <a:defRPr kumimoji="0" sz="1400">
                <a:solidFill>
                  <a:srgbClr val="FFFFFF"/>
                </a:solidFill>
              </a:defRPr>
            </a:lvl1pPr>
          </a:lstStyle>
          <a:p>
            <a:r>
              <a:rPr lang="en-ZA" dirty="0" smtClean="0"/>
              <a:t>Africa and the IMF – Dr M J Ellyne</a:t>
            </a:r>
            <a:endParaRPr lang="en-ZA" dirty="0"/>
          </a:p>
        </p:txBody>
      </p:sp>
      <p:sp>
        <p:nvSpPr>
          <p:cNvPr id="8" name="Rectangle 7"/>
          <p:cNvSpPr>
            <a:spLocks noChangeArrowheads="1"/>
          </p:cNvSpPr>
          <p:nvPr/>
        </p:nvSpPr>
        <p:spPr bwMode="auto">
          <a:xfrm>
            <a:off x="152400" y="155448"/>
            <a:ext cx="8869680"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5" name="Oval 14"/>
          <p:cNvSpPr/>
          <p:nvPr/>
        </p:nvSpPr>
        <p:spPr>
          <a:xfrm>
            <a:off x="4361688" y="6361176"/>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89120" y="6416040"/>
            <a:ext cx="365760" cy="365760"/>
          </a:xfrm>
          <a:prstGeom prst="rect">
            <a:avLst/>
          </a:prstGeom>
        </p:spPr>
        <p:txBody>
          <a:bodyPr vert="horz" lIns="45720" rIns="45720" anchor="ctr">
            <a:normAutofit/>
          </a:bodyPr>
          <a:lstStyle>
            <a:lvl1pPr algn="ctr" eaLnBrk="1" latinLnBrk="0" hangingPunct="1">
              <a:defRPr kumimoji="0" sz="1400" b="0">
                <a:solidFill>
                  <a:schemeClr val="tx1"/>
                </a:solidFill>
              </a:defRPr>
            </a:lvl1pPr>
          </a:lstStyle>
          <a:p>
            <a:fld id="{761BDAAB-638C-48DE-A0C8-A37452EC2A78}" type="slidenum">
              <a:rPr lang="en-ZA" smtClean="0"/>
              <a:pPr/>
              <a:t>‹#›</a:t>
            </a:fld>
            <a:endParaRPr lang="en-ZA" dirty="0"/>
          </a:p>
        </p:txBody>
      </p:sp>
      <p:sp>
        <p:nvSpPr>
          <p:cNvPr id="22" name="Title Placeholder 21"/>
          <p:cNvSpPr>
            <a:spLocks noGrp="1"/>
          </p:cNvSpPr>
          <p:nvPr>
            <p:ph type="title"/>
          </p:nvPr>
        </p:nvSpPr>
        <p:spPr>
          <a:xfrm>
            <a:off x="0" y="0"/>
            <a:ext cx="9144000" cy="12954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182880" y="1447800"/>
            <a:ext cx="8778240" cy="472440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Lst>
  <p:transition>
    <p:fade/>
  </p:transition>
  <p:timing>
    <p:tnLst>
      <p:par>
        <p:cTn id="1" dur="indefinite" restart="never" nodeType="tmRoot"/>
      </p:par>
    </p:tnLst>
  </p:timing>
  <p:hf hdr="0"/>
  <p:txStyles>
    <p:titleStyle>
      <a:lvl1pPr algn="ctr" rtl="0" eaLnBrk="1" latinLnBrk="0" hangingPunct="1">
        <a:spcBef>
          <a:spcPct val="0"/>
        </a:spcBef>
        <a:buNone/>
        <a:defRPr kumimoji="0" sz="4400" b="1" kern="1200" cap="small" baseline="0">
          <a:solidFill>
            <a:schemeClr val="bg1"/>
          </a:solidFill>
          <a:latin typeface="Calibri" pitchFamily="34" charset="0"/>
          <a:ea typeface="+mj-ea"/>
          <a:cs typeface="Calibri" pitchFamily="34" charset="0"/>
        </a:defRPr>
      </a:lvl1pPr>
    </p:titleStyle>
    <p:bodyStyle>
      <a:lvl1pPr marL="576263" indent="-338138" algn="l" rtl="0" eaLnBrk="1" latinLnBrk="0" hangingPunct="1">
        <a:spcBef>
          <a:spcPts val="0"/>
        </a:spcBef>
        <a:buClr>
          <a:srgbClr val="002060"/>
        </a:buClr>
        <a:buSzPct val="85000"/>
        <a:buFont typeface="Calibri" pitchFamily="34" charset="0"/>
        <a:buChar char="•"/>
        <a:defRPr kumimoji="0" sz="3600" kern="1200">
          <a:solidFill>
            <a:schemeClr val="tx1"/>
          </a:solidFill>
          <a:latin typeface="Calibri" pitchFamily="34" charset="0"/>
          <a:ea typeface="+mn-ea"/>
          <a:cs typeface="Calibri" pitchFamily="34" charset="0"/>
        </a:defRPr>
      </a:lvl1pPr>
      <a:lvl2pPr marL="914400" indent="-338138" algn="l" rtl="0" eaLnBrk="1" latinLnBrk="0" hangingPunct="1">
        <a:spcBef>
          <a:spcPct val="20000"/>
        </a:spcBef>
        <a:buClr>
          <a:srgbClr val="002060"/>
        </a:buClr>
        <a:buSzPct val="70000"/>
        <a:buFont typeface="Courier New" pitchFamily="49" charset="0"/>
        <a:buChar char="o"/>
        <a:defRPr kumimoji="0" sz="3000" kern="1200">
          <a:solidFill>
            <a:schemeClr val="tx1"/>
          </a:solidFill>
          <a:latin typeface="Calibri" pitchFamily="34" charset="0"/>
          <a:ea typeface="+mn-ea"/>
          <a:cs typeface="Calibri" pitchFamily="34" charset="0"/>
        </a:defRPr>
      </a:lvl2pPr>
      <a:lvl3pPr marL="822960" indent="-228600" algn="l" rtl="0" eaLnBrk="1" latinLnBrk="0" hangingPunct="1">
        <a:spcBef>
          <a:spcPct val="20000"/>
        </a:spcBef>
        <a:buClr>
          <a:srgbClr val="002060"/>
        </a:buClr>
        <a:buSzPct val="75000"/>
        <a:buFont typeface="Calibri" pitchFamily="34" charset="0"/>
        <a:buChar char="•"/>
        <a:defRPr kumimoji="0" sz="2000" kern="1200">
          <a:solidFill>
            <a:schemeClr val="tx1"/>
          </a:solidFill>
          <a:latin typeface="Calibri" pitchFamily="34" charset="0"/>
          <a:ea typeface="+mn-ea"/>
          <a:cs typeface="Calibri" pitchFamily="34" charset="0"/>
        </a:defRPr>
      </a:lvl3pPr>
      <a:lvl4pPr marL="1097280" indent="-228600" algn="l" rtl="0" eaLnBrk="1" latinLnBrk="0" hangingPunct="1">
        <a:spcBef>
          <a:spcPct val="20000"/>
        </a:spcBef>
        <a:buClr>
          <a:srgbClr val="002060"/>
        </a:buClr>
        <a:buSzPct val="70000"/>
        <a:buFont typeface="Calibri" pitchFamily="34" charset="0"/>
        <a:buChar char="•"/>
        <a:defRPr kumimoji="0" sz="2000" kern="1200">
          <a:solidFill>
            <a:schemeClr val="tx2"/>
          </a:solidFill>
          <a:latin typeface="Calibri" pitchFamily="34" charset="0"/>
          <a:ea typeface="+mn-ea"/>
          <a:cs typeface="Calibri" pitchFamily="34" charset="0"/>
        </a:defRPr>
      </a:lvl4pPr>
      <a:lvl5pPr marL="1371600" indent="-228600" algn="l" rtl="0" eaLnBrk="1" latinLnBrk="0" hangingPunct="1">
        <a:spcBef>
          <a:spcPct val="20000"/>
        </a:spcBef>
        <a:buClr>
          <a:srgbClr val="002060"/>
        </a:buClr>
        <a:buFont typeface="Calibri" pitchFamily="34" charset="0"/>
        <a:buChar char="•"/>
        <a:defRPr kumimoji="0" sz="1800" kern="1200">
          <a:solidFill>
            <a:schemeClr val="tx1"/>
          </a:solidFill>
          <a:latin typeface="Calibri" pitchFamily="34" charset="0"/>
          <a:ea typeface="+mn-ea"/>
          <a:cs typeface="Calibri" pitchFamily="34" charset="0"/>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onspiracyarchive.com/Blo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oleObject" Target="../embeddings/Microsoft_Excel_97-2003_Worksheet1.xls"/><Relationship Id="rId3" Type="http://schemas.openxmlformats.org/officeDocument/2006/relationships/notesSlide" Target="../notesSlides/notesSlide38.xml"/><Relationship Id="rId7"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emf"/><Relationship Id="rId5" Type="http://schemas.openxmlformats.org/officeDocument/2006/relationships/image" Target="../media/image21.emf"/><Relationship Id="rId10" Type="http://schemas.openxmlformats.org/officeDocument/2006/relationships/image" Target="../media/image24.emf"/><Relationship Id="rId4" Type="http://schemas.openxmlformats.org/officeDocument/2006/relationships/image" Target="../media/image20.emf"/><Relationship Id="rId9" Type="http://schemas.openxmlformats.org/officeDocument/2006/relationships/image" Target="../media/image19.e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28600" y="5029200"/>
            <a:ext cx="8686800" cy="1524000"/>
          </a:xfrm>
        </p:spPr>
        <p:txBody>
          <a:bodyPr>
            <a:noAutofit/>
          </a:bodyPr>
          <a:lstStyle/>
          <a:p>
            <a:r>
              <a:rPr lang="en-ZA" sz="2800" cap="small" dirty="0" smtClean="0">
                <a:solidFill>
                  <a:schemeClr val="tx1"/>
                </a:solidFill>
              </a:rPr>
              <a:t> </a:t>
            </a:r>
            <a:r>
              <a:rPr lang="en-ZA" sz="2800" cap="small" dirty="0" err="1" smtClean="0">
                <a:solidFill>
                  <a:schemeClr val="tx1"/>
                </a:solidFill>
              </a:rPr>
              <a:t>Dr.</a:t>
            </a:r>
            <a:r>
              <a:rPr lang="en-ZA" sz="2800" cap="small" dirty="0" smtClean="0">
                <a:solidFill>
                  <a:schemeClr val="tx1"/>
                </a:solidFill>
              </a:rPr>
              <a:t> Mark Ellyne</a:t>
            </a:r>
            <a:r>
              <a:rPr lang="en-ZA" sz="2400" dirty="0" smtClean="0">
                <a:solidFill>
                  <a:schemeClr val="tx1"/>
                </a:solidFill>
              </a:rPr>
              <a:t> </a:t>
            </a:r>
          </a:p>
          <a:p>
            <a:r>
              <a:rPr lang="en-ZA" sz="2800" cap="small" dirty="0" smtClean="0">
                <a:solidFill>
                  <a:schemeClr val="tx1"/>
                </a:solidFill>
              </a:rPr>
              <a:t>Challenges in Africa</a:t>
            </a:r>
          </a:p>
          <a:p>
            <a:r>
              <a:rPr lang="en-ZA" sz="2400" cap="small" dirty="0" smtClean="0">
                <a:solidFill>
                  <a:schemeClr val="tx1"/>
                </a:solidFill>
              </a:rPr>
              <a:t>July 2013</a:t>
            </a:r>
          </a:p>
          <a:p>
            <a:endParaRPr lang="en-ZA" sz="2800" cap="small" dirty="0" smtClean="0">
              <a:solidFill>
                <a:schemeClr val="tx1"/>
              </a:solidFill>
            </a:endParaRPr>
          </a:p>
        </p:txBody>
      </p:sp>
      <p:sp>
        <p:nvSpPr>
          <p:cNvPr id="2" name="Title 1"/>
          <p:cNvSpPr>
            <a:spLocks noGrp="1"/>
          </p:cNvSpPr>
          <p:nvPr>
            <p:ph type="title"/>
          </p:nvPr>
        </p:nvSpPr>
        <p:spPr>
          <a:xfrm>
            <a:off x="0" y="228600"/>
            <a:ext cx="9144000" cy="2057400"/>
          </a:xfrm>
        </p:spPr>
        <p:txBody>
          <a:bodyPr anchor="t">
            <a:normAutofit fontScale="90000"/>
          </a:bodyPr>
          <a:lstStyle/>
          <a:p>
            <a:r>
              <a:rPr lang="en-ZA" sz="5300" b="1" dirty="0" smtClean="0">
                <a:solidFill>
                  <a:srgbClr val="002060"/>
                </a:solidFill>
              </a:rPr>
              <a:t>Does Africa Need the</a:t>
            </a:r>
            <a:br>
              <a:rPr lang="en-ZA" sz="5300" b="1" dirty="0" smtClean="0">
                <a:solidFill>
                  <a:srgbClr val="002060"/>
                </a:solidFill>
              </a:rPr>
            </a:br>
            <a:r>
              <a:rPr lang="en-ZA" sz="5300" b="1" dirty="0" smtClean="0">
                <a:solidFill>
                  <a:srgbClr val="002060"/>
                </a:solidFill>
              </a:rPr>
              <a:t>Bretton Woods Institutions?</a:t>
            </a:r>
            <a:r>
              <a:rPr lang="en-ZA" dirty="0" smtClean="0"/>
              <a:t/>
            </a:r>
            <a:br>
              <a:rPr lang="en-ZA" dirty="0" smtClean="0"/>
            </a:br>
            <a:r>
              <a:rPr lang="en-ZA" dirty="0" smtClean="0"/>
              <a:t/>
            </a:r>
            <a:br>
              <a:rPr lang="en-ZA" dirty="0" smtClean="0"/>
            </a:br>
            <a:r>
              <a:rPr lang="en-ZA" b="1" dirty="0" smtClean="0"/>
              <a:t/>
            </a:r>
            <a:br>
              <a:rPr lang="en-ZA" b="1" dirty="0" smtClean="0"/>
            </a:br>
            <a:endParaRPr lang="en-ZA" b="1" dirty="0">
              <a:solidFill>
                <a:srgbClr val="002060"/>
              </a:solidFill>
            </a:endParaRPr>
          </a:p>
        </p:txBody>
      </p:sp>
      <p:pic>
        <p:nvPicPr>
          <p:cNvPr id="4" name="Content Placeholder 5" descr=" "/>
          <p:cNvPicPr>
            <a:picLocks noGrp="1"/>
          </p:cNvPicPr>
          <p:nvPr/>
        </p:nvPicPr>
        <p:blipFill>
          <a:blip r:embed="rId3" cstate="print"/>
          <a:srcRect/>
          <a:stretch>
            <a:fillRect/>
          </a:stretch>
        </p:blipFill>
        <p:spPr bwMode="auto">
          <a:xfrm>
            <a:off x="1143000" y="2819399"/>
            <a:ext cx="2895600" cy="2255383"/>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2815388"/>
            <a:ext cx="2266950" cy="2259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World Bank Intervention Model</a:t>
            </a:r>
            <a:endParaRPr lang="en-ZA" dirty="0"/>
          </a:p>
        </p:txBody>
      </p:sp>
      <p:sp>
        <p:nvSpPr>
          <p:cNvPr id="5" name="Footer Placeholder 4"/>
          <p:cNvSpPr>
            <a:spLocks noGrp="1"/>
          </p:cNvSpPr>
          <p:nvPr>
            <p:ph type="ftr" sz="quarter" idx="11"/>
          </p:nvPr>
        </p:nvSpPr>
        <p:spPr/>
        <p:txBody>
          <a:bodyPr/>
          <a:lstStyle/>
          <a:p>
            <a:r>
              <a:rPr lang="en-US" smtClean="0"/>
              <a:t>Africa and the IMF – Mark Ellyne</a:t>
            </a:r>
            <a:endParaRPr lang="en-ZA"/>
          </a:p>
        </p:txBody>
      </p:sp>
      <p:sp>
        <p:nvSpPr>
          <p:cNvPr id="4" name="Slide Number Placeholder 3"/>
          <p:cNvSpPr>
            <a:spLocks noGrp="1"/>
          </p:cNvSpPr>
          <p:nvPr>
            <p:ph type="sldNum" sz="quarter" idx="12"/>
          </p:nvPr>
        </p:nvSpPr>
        <p:spPr/>
        <p:txBody>
          <a:bodyPr/>
          <a:lstStyle/>
          <a:p>
            <a:fld id="{761BDAAB-638C-48DE-A0C8-A37452EC2A78}" type="slidenum">
              <a:rPr lang="en-ZA" smtClean="0"/>
              <a:pPr/>
              <a:t>10</a:t>
            </a:fld>
            <a:endParaRPr lang="en-ZA"/>
          </a:p>
        </p:txBody>
      </p:sp>
      <p:sp>
        <p:nvSpPr>
          <p:cNvPr id="3" name="Content Placeholder 2"/>
          <p:cNvSpPr>
            <a:spLocks noGrp="1"/>
          </p:cNvSpPr>
          <p:nvPr>
            <p:ph sz="quarter" idx="1"/>
          </p:nvPr>
        </p:nvSpPr>
        <p:spPr>
          <a:xfrm>
            <a:off x="457200" y="1752600"/>
            <a:ext cx="8229600" cy="4419600"/>
          </a:xfrm>
        </p:spPr>
        <p:txBody>
          <a:bodyPr>
            <a:normAutofit/>
          </a:bodyPr>
          <a:lstStyle/>
          <a:p>
            <a:pPr marL="690563" indent="-452438">
              <a:spcAft>
                <a:spcPts val="1200"/>
              </a:spcAft>
              <a:buFont typeface="+mj-lt"/>
              <a:buAutoNum type="arabicPeriod"/>
            </a:pPr>
            <a:r>
              <a:rPr lang="en-ZA" sz="3700" dirty="0" smtClean="0"/>
              <a:t>Economic development affects </a:t>
            </a:r>
            <a:r>
              <a:rPr lang="en-ZA" sz="3700" b="1" dirty="0" smtClean="0"/>
              <a:t>country’s income and poverty</a:t>
            </a:r>
          </a:p>
          <a:p>
            <a:pPr marL="690563" indent="-452438">
              <a:spcAft>
                <a:spcPts val="1200"/>
              </a:spcAft>
              <a:buFont typeface="+mj-lt"/>
              <a:buAutoNum type="arabicPeriod"/>
            </a:pPr>
            <a:r>
              <a:rPr lang="en-ZA" sz="3700" dirty="0" smtClean="0"/>
              <a:t>Government asks for </a:t>
            </a:r>
            <a:r>
              <a:rPr lang="en-ZA" sz="3700" b="1" dirty="0" smtClean="0"/>
              <a:t>loans and technical assistance for large-scale investment projects</a:t>
            </a:r>
          </a:p>
          <a:p>
            <a:pPr marL="690563" indent="-452438">
              <a:spcAft>
                <a:spcPts val="1200"/>
              </a:spcAft>
              <a:buFont typeface="+mj-lt"/>
              <a:buAutoNum type="arabicPeriod"/>
            </a:pPr>
            <a:r>
              <a:rPr lang="en-ZA" sz="3700" dirty="0" smtClean="0"/>
              <a:t>WB finances development </a:t>
            </a:r>
            <a:r>
              <a:rPr lang="en-ZA" sz="3700" b="1" dirty="0" smtClean="0"/>
              <a:t>projects </a:t>
            </a:r>
            <a:r>
              <a:rPr lang="en-ZA" sz="3700" b="1" dirty="0"/>
              <a:t>to reduce </a:t>
            </a:r>
            <a:r>
              <a:rPr lang="en-ZA" sz="3700" b="1" dirty="0" smtClean="0"/>
              <a:t>poverty and raise income</a:t>
            </a:r>
            <a:endParaRPr lang="en-ZA" sz="3700" dirty="0"/>
          </a:p>
        </p:txBody>
      </p:sp>
      <p:sp>
        <p:nvSpPr>
          <p:cNvPr id="6" name="Date Placeholder 5"/>
          <p:cNvSpPr>
            <a:spLocks noGrp="1"/>
          </p:cNvSpPr>
          <p:nvPr>
            <p:ph type="dt" sz="half" idx="10"/>
          </p:nvPr>
        </p:nvSpPr>
        <p:spPr/>
        <p:txBody>
          <a:bodyPr/>
          <a:lstStyle/>
          <a:p>
            <a:fld id="{AAB7B302-73D1-4BB8-9F01-861E8D94E7FD}" type="datetime1">
              <a:rPr lang="en-US" smtClean="0"/>
              <a:pPr/>
              <a:t>7/2/2013</a:t>
            </a:fld>
            <a:endParaRPr lang="en-ZA" dirty="0"/>
          </a:p>
        </p:txBody>
      </p:sp>
    </p:spTree>
    <p:extLst>
      <p:ext uri="{BB962C8B-B14F-4D97-AF65-F5344CB8AC3E}">
        <p14:creationId xmlns:p14="http://schemas.microsoft.com/office/powerpoint/2010/main" val="325340315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Poverty  is Linked to Growth</a:t>
            </a:r>
            <a:endParaRPr lang="en-ZA"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11</a:t>
            </a:fld>
            <a:endParaRPr lang="en-ZA" dirty="0"/>
          </a:p>
        </p:txBody>
      </p:sp>
      <p:sp>
        <p:nvSpPr>
          <p:cNvPr id="6" name="Content Placeholder 5"/>
          <p:cNvSpPr>
            <a:spLocks noGrp="1"/>
          </p:cNvSpPr>
          <p:nvPr>
            <p:ph sz="quarter" idx="1"/>
          </p:nvPr>
        </p:nvSpPr>
        <p:spPr/>
        <p:txBody>
          <a:bodyPr/>
          <a:lstStyle/>
          <a:p>
            <a:pPr marL="238125" indent="0">
              <a:buNone/>
            </a:pPr>
            <a:r>
              <a:rPr lang="en-ZA" sz="3200" dirty="0" smtClean="0"/>
              <a:t>Why hasn’t Africa improved as much as Asia?</a:t>
            </a:r>
            <a:endParaRPr lang="en-ZA" sz="3200" dirty="0"/>
          </a:p>
        </p:txBody>
      </p:sp>
      <p:pic>
        <p:nvPicPr>
          <p:cNvPr id="409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983992"/>
            <a:ext cx="8468203" cy="2350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61517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The downturn in growth beginning in 1980 led Africa to  seek advice from the IMF.</a:t>
            </a:r>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12</a:t>
            </a:fld>
            <a:endParaRPr lang="en-ZA" dirty="0"/>
          </a:p>
        </p:txBody>
      </p:sp>
      <p:pic>
        <p:nvPicPr>
          <p:cNvPr id="2052" name="Picture 4"/>
          <p:cNvPicPr>
            <a:picLocks noGrp="1" noChangeAspect="1" noChangeArrowheads="1"/>
          </p:cNvPicPr>
          <p:nvPr>
            <p:ph sz="quarter" idx="1"/>
          </p:nvPr>
        </p:nvPicPr>
        <p:blipFill>
          <a:blip r:embed="rId3" cstate="print"/>
          <a:srcRect/>
          <a:stretch>
            <a:fillRect/>
          </a:stretch>
        </p:blipFill>
        <p:spPr bwMode="auto">
          <a:xfrm>
            <a:off x="914400" y="1295400"/>
            <a:ext cx="7589520" cy="5105849"/>
          </a:xfrm>
          <a:prstGeom prst="rect">
            <a:avLst/>
          </a:prstGeom>
          <a:noFill/>
          <a:ln w="9525">
            <a:noFill/>
            <a:miter lim="800000"/>
            <a:headEnd/>
            <a:tailEnd/>
          </a:ln>
          <a:effectLst/>
        </p:spPr>
      </p:pic>
      <p:sp>
        <p:nvSpPr>
          <p:cNvPr id="7" name="TextBox 6"/>
          <p:cNvSpPr txBox="1"/>
          <p:nvPr/>
        </p:nvSpPr>
        <p:spPr>
          <a:xfrm>
            <a:off x="1828800" y="2133600"/>
            <a:ext cx="1295400" cy="584775"/>
          </a:xfrm>
          <a:prstGeom prst="rect">
            <a:avLst/>
          </a:prstGeom>
          <a:noFill/>
        </p:spPr>
        <p:txBody>
          <a:bodyPr wrap="square" rtlCol="0">
            <a:spAutoFit/>
          </a:bodyPr>
          <a:lstStyle/>
          <a:p>
            <a:r>
              <a:rPr lang="en-ZA" sz="3200" dirty="0" smtClean="0"/>
              <a:t>1960s</a:t>
            </a:r>
            <a:endParaRPr lang="en-ZA" sz="3200" dirty="0"/>
          </a:p>
        </p:txBody>
      </p:sp>
      <p:sp>
        <p:nvSpPr>
          <p:cNvPr id="8" name="TextBox 7"/>
          <p:cNvSpPr txBox="1"/>
          <p:nvPr/>
        </p:nvSpPr>
        <p:spPr>
          <a:xfrm>
            <a:off x="4419600" y="2133600"/>
            <a:ext cx="1295400" cy="584775"/>
          </a:xfrm>
          <a:prstGeom prst="rect">
            <a:avLst/>
          </a:prstGeom>
          <a:noFill/>
        </p:spPr>
        <p:txBody>
          <a:bodyPr wrap="square" rtlCol="0">
            <a:spAutoFit/>
          </a:bodyPr>
          <a:lstStyle/>
          <a:p>
            <a:r>
              <a:rPr lang="en-ZA" sz="3200" dirty="0" smtClean="0"/>
              <a:t>1970s</a:t>
            </a:r>
            <a:endParaRPr lang="en-ZA" sz="3200" dirty="0"/>
          </a:p>
        </p:txBody>
      </p:sp>
      <p:sp>
        <p:nvSpPr>
          <p:cNvPr id="9" name="TextBox 8"/>
          <p:cNvSpPr txBox="1"/>
          <p:nvPr/>
        </p:nvSpPr>
        <p:spPr>
          <a:xfrm>
            <a:off x="6781800" y="2133600"/>
            <a:ext cx="1295400" cy="584775"/>
          </a:xfrm>
          <a:prstGeom prst="rect">
            <a:avLst/>
          </a:prstGeom>
          <a:noFill/>
        </p:spPr>
        <p:txBody>
          <a:bodyPr wrap="square" rtlCol="0">
            <a:spAutoFit/>
          </a:bodyPr>
          <a:lstStyle/>
          <a:p>
            <a:r>
              <a:rPr lang="en-ZA" sz="3200" dirty="0" smtClean="0"/>
              <a:t>1980s</a:t>
            </a:r>
            <a:endParaRPr lang="en-ZA" sz="32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latin typeface="+mn-lt"/>
              </a:rPr>
              <a:t>Economic  Growth Theory</a:t>
            </a:r>
            <a:endParaRPr lang="en-ZA" b="1" dirty="0">
              <a:latin typeface="+mn-lt"/>
            </a:endParaRPr>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13</a:t>
            </a:fld>
            <a:endParaRPr lang="en-ZA"/>
          </a:p>
        </p:txBody>
      </p:sp>
      <p:sp>
        <p:nvSpPr>
          <p:cNvPr id="3" name="Content Placeholder 2"/>
          <p:cNvSpPr>
            <a:spLocks noGrp="1"/>
          </p:cNvSpPr>
          <p:nvPr>
            <p:ph sz="quarter" idx="1"/>
          </p:nvPr>
        </p:nvSpPr>
        <p:spPr/>
        <p:txBody>
          <a:bodyPr/>
          <a:lstStyle/>
          <a:p>
            <a:pPr algn="ctr">
              <a:buNone/>
            </a:pPr>
            <a:r>
              <a:rPr lang="en-ZA" sz="4000" b="1" dirty="0" smtClean="0"/>
              <a:t>Y = TFP K</a:t>
            </a:r>
            <a:r>
              <a:rPr lang="el-GR" sz="4000" b="1" baseline="30000" dirty="0" smtClean="0"/>
              <a:t>α</a:t>
            </a:r>
            <a:r>
              <a:rPr lang="en-ZA" sz="4000" b="1" dirty="0" smtClean="0"/>
              <a:t>L</a:t>
            </a:r>
            <a:r>
              <a:rPr lang="el-GR" sz="4000" b="1" baseline="30000" dirty="0"/>
              <a:t> </a:t>
            </a:r>
            <a:r>
              <a:rPr lang="en-ZA" sz="4000" b="1" baseline="30000" dirty="0"/>
              <a:t>(</a:t>
            </a:r>
            <a:r>
              <a:rPr lang="en-ZA" sz="4000" b="1" baseline="30000" dirty="0" smtClean="0"/>
              <a:t>1-</a:t>
            </a:r>
            <a:r>
              <a:rPr lang="el-GR" sz="4000" b="1" baseline="30000" dirty="0" smtClean="0"/>
              <a:t>α</a:t>
            </a:r>
            <a:r>
              <a:rPr lang="en-ZA" sz="4000" b="1" baseline="30000" dirty="0" smtClean="0"/>
              <a:t>)</a:t>
            </a:r>
            <a:endParaRPr lang="en-ZA" sz="4000" b="1" dirty="0" smtClean="0"/>
          </a:p>
          <a:p>
            <a:pPr algn="ctr">
              <a:buNone/>
            </a:pPr>
            <a:endParaRPr lang="en-ZA" sz="4000" b="1" dirty="0" smtClean="0"/>
          </a:p>
          <a:p>
            <a:pPr algn="ctr">
              <a:buNone/>
            </a:pPr>
            <a:r>
              <a:rPr lang="en-ZA" sz="4000" b="1" dirty="0" smtClean="0"/>
              <a:t>Growth depends on:</a:t>
            </a:r>
          </a:p>
          <a:p>
            <a:pPr algn="ctr">
              <a:buFont typeface="Wingdings" pitchFamily="2" charset="2"/>
              <a:buChar char="Ø"/>
            </a:pPr>
            <a:r>
              <a:rPr lang="en-ZA" dirty="0" smtClean="0">
                <a:solidFill>
                  <a:schemeClr val="tx1">
                    <a:lumMod val="95000"/>
                    <a:lumOff val="5000"/>
                  </a:schemeClr>
                </a:solidFill>
              </a:rPr>
              <a:t>Capital accumulation</a:t>
            </a:r>
          </a:p>
          <a:p>
            <a:pPr algn="ctr">
              <a:buFont typeface="Wingdings" pitchFamily="2" charset="2"/>
              <a:buChar char="Ø"/>
            </a:pPr>
            <a:r>
              <a:rPr lang="en-ZA" dirty="0" smtClean="0">
                <a:solidFill>
                  <a:schemeClr val="tx1">
                    <a:lumMod val="95000"/>
                    <a:lumOff val="5000"/>
                  </a:schemeClr>
                </a:solidFill>
              </a:rPr>
              <a:t>Labour force growth,</a:t>
            </a:r>
          </a:p>
          <a:p>
            <a:pPr algn="ctr">
              <a:buFont typeface="Wingdings" pitchFamily="2" charset="2"/>
              <a:buChar char="Ø"/>
            </a:pPr>
            <a:r>
              <a:rPr lang="en-ZA" dirty="0" smtClean="0">
                <a:solidFill>
                  <a:schemeClr val="tx1">
                    <a:lumMod val="95000"/>
                    <a:lumOff val="5000"/>
                  </a:schemeClr>
                </a:solidFill>
              </a:rPr>
              <a:t>Education and skills,</a:t>
            </a:r>
          </a:p>
          <a:p>
            <a:pPr algn="ctr">
              <a:buFont typeface="Wingdings" pitchFamily="2" charset="2"/>
              <a:buChar char="Ø"/>
            </a:pPr>
            <a:r>
              <a:rPr lang="en-ZA" dirty="0" smtClean="0">
                <a:solidFill>
                  <a:schemeClr val="tx1">
                    <a:lumMod val="95000"/>
                    <a:lumOff val="5000"/>
                  </a:schemeClr>
                </a:solidFill>
              </a:rPr>
              <a:t>Technological progress</a:t>
            </a:r>
          </a:p>
          <a:p>
            <a:pPr>
              <a:buNone/>
            </a:pPr>
            <a:endParaRPr lang="en-ZA" dirty="0">
              <a:solidFill>
                <a:schemeClr val="tx1">
                  <a:lumMod val="95000"/>
                  <a:lumOff val="5000"/>
                </a:schemeClr>
              </a:solidFill>
            </a:endParaRPr>
          </a:p>
        </p:txBody>
      </p:sp>
      <p:sp>
        <p:nvSpPr>
          <p:cNvPr id="6" name="Date Placeholder 5"/>
          <p:cNvSpPr>
            <a:spLocks noGrp="1"/>
          </p:cNvSpPr>
          <p:nvPr>
            <p:ph type="dt" sz="half" idx="10"/>
          </p:nvPr>
        </p:nvSpPr>
        <p:spPr/>
        <p:txBody>
          <a:bodyPr/>
          <a:lstStyle/>
          <a:p>
            <a:fld id="{D25BF3D5-BC0D-4505-8DC9-A16A11EF7F71}" type="datetime1">
              <a:rPr lang="en-US" smtClean="0"/>
              <a:pPr/>
              <a:t>7/2/2013</a:t>
            </a:fld>
            <a:endParaRPr lang="en-ZA" dirty="0"/>
          </a:p>
        </p:txBody>
      </p:sp>
    </p:spTree>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t>Africa’s Growth is Lower </a:t>
            </a:r>
            <a:br>
              <a:rPr lang="en-ZA" b="1" dirty="0" smtClean="0"/>
            </a:br>
            <a:r>
              <a:rPr lang="en-ZA" dirty="0" smtClean="0"/>
              <a:t>t</a:t>
            </a:r>
            <a:r>
              <a:rPr lang="en-ZA" b="1" dirty="0" smtClean="0"/>
              <a:t>han Theory Predicts</a:t>
            </a:r>
            <a:endParaRPr lang="en-ZA" b="1" dirty="0"/>
          </a:p>
        </p:txBody>
      </p:sp>
      <p:sp>
        <p:nvSpPr>
          <p:cNvPr id="6" name="Date Placeholder 5"/>
          <p:cNvSpPr>
            <a:spLocks noGrp="1"/>
          </p:cNvSpPr>
          <p:nvPr>
            <p:ph type="dt" sz="half" idx="10"/>
          </p:nvPr>
        </p:nvSpPr>
        <p:spPr/>
        <p:txBody>
          <a:bodyPr/>
          <a:lstStyle/>
          <a:p>
            <a:fld id="{AC93D229-37E1-4DE3-9646-FEC0D3514A23}"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14</a:t>
            </a:fld>
            <a:endParaRPr lang="en-ZA"/>
          </a:p>
        </p:txBody>
      </p:sp>
      <p:sp>
        <p:nvSpPr>
          <p:cNvPr id="3" name="Content Placeholder 2"/>
          <p:cNvSpPr>
            <a:spLocks noGrp="1"/>
          </p:cNvSpPr>
          <p:nvPr>
            <p:ph sz="quarter" idx="1"/>
          </p:nvPr>
        </p:nvSpPr>
        <p:spPr/>
        <p:txBody>
          <a:bodyPr/>
          <a:lstStyle/>
          <a:p>
            <a:endParaRPr lang="en-ZA" dirty="0" smtClean="0"/>
          </a:p>
          <a:p>
            <a:r>
              <a:rPr lang="en-ZA" dirty="0" smtClean="0"/>
              <a:t>Sub-Saharan African countries (48) have statistically grown slower than other regions, even after taking account of standard economic variables.</a:t>
            </a:r>
          </a:p>
          <a:p>
            <a:endParaRPr lang="en-ZA" dirty="0" smtClean="0"/>
          </a:p>
          <a:p>
            <a:endParaRPr lang="en-ZA" dirty="0" smtClean="0"/>
          </a:p>
          <a:p>
            <a:endParaRPr lang="en-ZA" dirty="0"/>
          </a:p>
        </p:txBody>
      </p:sp>
    </p:spTree>
  </p:cSld>
  <p:clrMapOvr>
    <a:masterClrMapping/>
  </p:clrMapOvr>
  <p:transition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t>Until the mid-1990s, growth in SSA was driven primarily by factor accumulation in all country groups</a:t>
            </a:r>
            <a:r>
              <a:rPr lang="en-US" dirty="0" smtClean="0"/>
              <a:t>.</a:t>
            </a:r>
            <a:endParaRPr lang="en-ZA" dirty="0"/>
          </a:p>
        </p:txBody>
      </p:sp>
      <p:pic>
        <p:nvPicPr>
          <p:cNvPr id="21507" name="Picture 633"/>
          <p:cNvPicPr>
            <a:picLocks noGrp="1" noChangeAspect="1" noChangeArrowheads="1"/>
          </p:cNvPicPr>
          <p:nvPr>
            <p:ph sz="quarter" idx="1"/>
          </p:nvPr>
        </p:nvPicPr>
        <p:blipFill>
          <a:blip r:embed="rId2"/>
          <a:stretch>
            <a:fillRect/>
          </a:stretch>
        </p:blipFill>
        <p:spPr>
          <a:xfrm>
            <a:off x="1981200" y="1303167"/>
            <a:ext cx="5715000" cy="5554833"/>
          </a:xfrm>
        </p:spPr>
      </p:pic>
      <p:sp>
        <p:nvSpPr>
          <p:cNvPr id="3" name="Rectangle 2"/>
          <p:cNvSpPr/>
          <p:nvPr/>
        </p:nvSpPr>
        <p:spPr>
          <a:xfrm>
            <a:off x="1905000" y="2133600"/>
            <a:ext cx="5867400" cy="304800"/>
          </a:xfrm>
          <a:prstGeom prst="rect">
            <a:avLst/>
          </a:prstGeom>
          <a:solidFill>
            <a:schemeClr val="accent2">
              <a:lumMod val="40000"/>
              <a:lumOff val="60000"/>
              <a:alpha val="26000"/>
            </a:schemeClr>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a:xfrm>
            <a:off x="1905000" y="4191000"/>
            <a:ext cx="5867400" cy="228600"/>
          </a:xfrm>
          <a:prstGeom prst="rect">
            <a:avLst/>
          </a:prstGeom>
          <a:solidFill>
            <a:schemeClr val="accent2">
              <a:lumMod val="60000"/>
              <a:lumOff val="40000"/>
              <a:alpha val="30000"/>
            </a:schemeClr>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p:cNvSpPr/>
          <p:nvPr/>
        </p:nvSpPr>
        <p:spPr>
          <a:xfrm>
            <a:off x="2057400" y="6019800"/>
            <a:ext cx="5715000" cy="152400"/>
          </a:xfrm>
          <a:prstGeom prst="rect">
            <a:avLst/>
          </a:prstGeom>
          <a:solidFill>
            <a:schemeClr val="accent2">
              <a:lumMod val="60000"/>
              <a:lumOff val="40000"/>
              <a:alpha val="26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82075869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609600" y="304800"/>
            <a:ext cx="7924800" cy="838200"/>
          </a:xfrm>
        </p:spPr>
        <p:txBody>
          <a:bodyPr>
            <a:normAutofit/>
          </a:bodyPr>
          <a:lstStyle/>
          <a:p>
            <a:r>
              <a:rPr lang="en-US" sz="4000" b="1" smtClean="0"/>
              <a:t>What Makes Africa Different?</a:t>
            </a:r>
            <a:endParaRPr lang="en-US" sz="2800" b="1" dirty="0"/>
          </a:p>
        </p:txBody>
      </p:sp>
      <p:sp>
        <p:nvSpPr>
          <p:cNvPr id="587779" name="Rectangle 3"/>
          <p:cNvSpPr>
            <a:spLocks noGrp="1" noChangeArrowheads="1"/>
          </p:cNvSpPr>
          <p:nvPr>
            <p:ph type="body" idx="1"/>
          </p:nvPr>
        </p:nvSpPr>
        <p:spPr>
          <a:xfrm>
            <a:off x="228600" y="1371600"/>
            <a:ext cx="8763000" cy="4953000"/>
          </a:xfrm>
        </p:spPr>
        <p:txBody>
          <a:bodyPr>
            <a:normAutofit fontScale="92500" lnSpcReduction="20000"/>
          </a:bodyPr>
          <a:lstStyle/>
          <a:p>
            <a:pPr algn="ctr">
              <a:spcAft>
                <a:spcPts val="600"/>
              </a:spcAft>
              <a:buFont typeface="Wingdings" pitchFamily="2" charset="2"/>
              <a:buChar char="Ø"/>
            </a:pPr>
            <a:r>
              <a:rPr lang="en-US" sz="4000" dirty="0"/>
              <a:t>Why is TFP growth lower than elsewhere?</a:t>
            </a:r>
          </a:p>
          <a:p>
            <a:pPr algn="ctr">
              <a:spcAft>
                <a:spcPts val="600"/>
              </a:spcAft>
            </a:pPr>
            <a:r>
              <a:rPr lang="en-US" sz="4000" dirty="0" smtClean="0"/>
              <a:t>Geography?</a:t>
            </a:r>
          </a:p>
          <a:p>
            <a:pPr algn="ctr">
              <a:spcAft>
                <a:spcPts val="600"/>
              </a:spcAft>
            </a:pPr>
            <a:r>
              <a:rPr lang="en-US" sz="4000" dirty="0" smtClean="0"/>
              <a:t>Demographics?</a:t>
            </a:r>
          </a:p>
          <a:p>
            <a:pPr algn="ctr">
              <a:spcAft>
                <a:spcPts val="600"/>
              </a:spcAft>
            </a:pPr>
            <a:r>
              <a:rPr lang="en-US" sz="4000" dirty="0" smtClean="0"/>
              <a:t>Culture?</a:t>
            </a:r>
          </a:p>
          <a:p>
            <a:pPr algn="ctr">
              <a:spcAft>
                <a:spcPts val="600"/>
              </a:spcAft>
            </a:pPr>
            <a:r>
              <a:rPr lang="en-US" sz="4000" dirty="0" smtClean="0"/>
              <a:t>Resource endowment?</a:t>
            </a:r>
          </a:p>
          <a:p>
            <a:pPr algn="ctr">
              <a:spcAft>
                <a:spcPts val="600"/>
              </a:spcAft>
            </a:pPr>
            <a:r>
              <a:rPr lang="en-US" sz="4000" dirty="0" smtClean="0"/>
              <a:t>Politics: Internal &amp; External? </a:t>
            </a:r>
          </a:p>
          <a:p>
            <a:pPr algn="ctr">
              <a:spcAft>
                <a:spcPts val="600"/>
              </a:spcAft>
            </a:pPr>
            <a:r>
              <a:rPr lang="en-US" sz="4000" dirty="0" smtClean="0"/>
              <a:t>Institutions</a:t>
            </a:r>
          </a:p>
          <a:p>
            <a:pPr algn="ctr">
              <a:spcAft>
                <a:spcPts val="600"/>
              </a:spcAft>
            </a:pPr>
            <a:r>
              <a:rPr lang="en-US" sz="4000" dirty="0" smtClean="0"/>
              <a:t>Governance?</a:t>
            </a:r>
          </a:p>
          <a:p>
            <a:pPr algn="ctr">
              <a:spcAft>
                <a:spcPts val="600"/>
              </a:spcAft>
            </a:pPr>
            <a:r>
              <a:rPr lang="en-US" sz="4000" dirty="0" smtClean="0"/>
              <a:t>Policies?</a:t>
            </a:r>
          </a:p>
        </p:txBody>
      </p:sp>
      <p:sp>
        <p:nvSpPr>
          <p:cNvPr id="6" name="Date Placeholder 5"/>
          <p:cNvSpPr>
            <a:spLocks noGrp="1"/>
          </p:cNvSpPr>
          <p:nvPr>
            <p:ph type="dt" sz="half" idx="10"/>
          </p:nvPr>
        </p:nvSpPr>
        <p:spPr>
          <a:xfrm>
            <a:off x="7851648" y="6400800"/>
            <a:ext cx="1216152" cy="365760"/>
          </a:xfrm>
        </p:spPr>
        <p:txBody>
          <a:bodyPr/>
          <a:lstStyle/>
          <a:p>
            <a:fld id="{902558DB-BDC8-4709-B405-1934622EBB70}" type="datetime1">
              <a:rPr lang="en-US" smtClean="0"/>
              <a:pPr/>
              <a:t>7/2/2013</a:t>
            </a:fld>
            <a:endParaRPr lang="en-ZA" dirty="0"/>
          </a:p>
        </p:txBody>
      </p:sp>
      <p:sp>
        <p:nvSpPr>
          <p:cNvPr id="7" name="Footer Placeholder 3"/>
          <p:cNvSpPr>
            <a:spLocks noGrp="1"/>
          </p:cNvSpPr>
          <p:nvPr>
            <p:ph type="ftr" sz="quarter" idx="11"/>
          </p:nvPr>
        </p:nvSpPr>
        <p:spPr>
          <a:xfrm>
            <a:off x="152400" y="6400800"/>
            <a:ext cx="2667000" cy="365760"/>
          </a:xfrm>
        </p:spPr>
        <p:txBody>
          <a:bodyPr/>
          <a:lstStyle/>
          <a:p>
            <a:r>
              <a:rPr lang="en-US" dirty="0" smtClean="0"/>
              <a:t>Africa and the IMF – Mark Ellyne</a:t>
            </a:r>
            <a:endParaRPr lang="en-ZA" dirty="0"/>
          </a:p>
        </p:txBody>
      </p:sp>
      <p:sp>
        <p:nvSpPr>
          <p:cNvPr id="8" name="Slide Number Placeholder 4"/>
          <p:cNvSpPr>
            <a:spLocks noGrp="1"/>
          </p:cNvSpPr>
          <p:nvPr>
            <p:ph type="sldNum" sz="quarter" idx="12"/>
          </p:nvPr>
        </p:nvSpPr>
        <p:spPr>
          <a:xfrm>
            <a:off x="4389120" y="6400800"/>
            <a:ext cx="365760" cy="365760"/>
          </a:xfrm>
        </p:spPr>
        <p:txBody>
          <a:bodyPr/>
          <a:lstStyle/>
          <a:p>
            <a:fld id="{761BDAAB-638C-48DE-A0C8-A37452EC2A78}" type="slidenum">
              <a:rPr lang="en-ZA" smtClean="0"/>
              <a:pPr/>
              <a:t>16</a:t>
            </a:fld>
            <a:endParaRPr lang="en-Z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7779">
                                            <p:txEl>
                                              <p:pRg st="3" end="3"/>
                                            </p:txEl>
                                          </p:spTgt>
                                        </p:tgtEl>
                                        <p:attrNameLst>
                                          <p:attrName>style.visibility</p:attrName>
                                        </p:attrNameLst>
                                      </p:cBhvr>
                                      <p:to>
                                        <p:strVal val="visible"/>
                                      </p:to>
                                    </p:set>
                                    <p:anim calcmode="lin" valueType="num">
                                      <p:cBhvr additive="base">
                                        <p:cTn id="7" dur="500" fill="hold"/>
                                        <p:tgtEl>
                                          <p:spTgt spid="587779">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77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87779">
                                            <p:txEl>
                                              <p:pRg st="4" end="4"/>
                                            </p:txEl>
                                          </p:spTgt>
                                        </p:tgtEl>
                                        <p:attrNameLst>
                                          <p:attrName>style.visibility</p:attrName>
                                        </p:attrNameLst>
                                      </p:cBhvr>
                                      <p:to>
                                        <p:strVal val="visible"/>
                                      </p:to>
                                    </p:set>
                                    <p:anim calcmode="lin" valueType="num">
                                      <p:cBhvr additive="base">
                                        <p:cTn id="13" dur="500" fill="hold"/>
                                        <p:tgtEl>
                                          <p:spTgt spid="587779">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877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87779">
                                            <p:txEl>
                                              <p:pRg st="5" end="5"/>
                                            </p:txEl>
                                          </p:spTgt>
                                        </p:tgtEl>
                                        <p:attrNameLst>
                                          <p:attrName>style.visibility</p:attrName>
                                        </p:attrNameLst>
                                      </p:cBhvr>
                                      <p:to>
                                        <p:strVal val="visible"/>
                                      </p:to>
                                    </p:set>
                                    <p:anim calcmode="lin" valueType="num">
                                      <p:cBhvr additive="base">
                                        <p:cTn id="19" dur="500" fill="hold"/>
                                        <p:tgtEl>
                                          <p:spTgt spid="587779">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877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87779">
                                            <p:txEl>
                                              <p:pRg st="6" end="6"/>
                                            </p:txEl>
                                          </p:spTgt>
                                        </p:tgtEl>
                                        <p:attrNameLst>
                                          <p:attrName>style.visibility</p:attrName>
                                        </p:attrNameLst>
                                      </p:cBhvr>
                                      <p:to>
                                        <p:strVal val="visible"/>
                                      </p:to>
                                    </p:set>
                                    <p:anim calcmode="lin" valueType="num">
                                      <p:cBhvr additive="base">
                                        <p:cTn id="25" dur="500" fill="hold"/>
                                        <p:tgtEl>
                                          <p:spTgt spid="58777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877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87779">
                                            <p:txEl>
                                              <p:pRg st="7" end="7"/>
                                            </p:txEl>
                                          </p:spTgt>
                                        </p:tgtEl>
                                        <p:attrNameLst>
                                          <p:attrName>style.visibility</p:attrName>
                                        </p:attrNameLst>
                                      </p:cBhvr>
                                      <p:to>
                                        <p:strVal val="visible"/>
                                      </p:to>
                                    </p:set>
                                    <p:anim calcmode="lin" valueType="num">
                                      <p:cBhvr additive="base">
                                        <p:cTn id="31" dur="500" fill="hold"/>
                                        <p:tgtEl>
                                          <p:spTgt spid="587779">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8777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87779">
                                            <p:txEl>
                                              <p:pRg st="8" end="8"/>
                                            </p:txEl>
                                          </p:spTgt>
                                        </p:tgtEl>
                                        <p:attrNameLst>
                                          <p:attrName>style.visibility</p:attrName>
                                        </p:attrNameLst>
                                      </p:cBhvr>
                                      <p:to>
                                        <p:strVal val="visible"/>
                                      </p:to>
                                    </p:set>
                                    <p:anim calcmode="lin" valueType="num">
                                      <p:cBhvr additive="base">
                                        <p:cTn id="37" dur="500" fill="hold"/>
                                        <p:tgtEl>
                                          <p:spTgt spid="587779">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8777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Why Does Africa Grow Slower?</a:t>
            </a:r>
            <a:endParaRPr lang="en-ZA" dirty="0"/>
          </a:p>
        </p:txBody>
      </p:sp>
      <p:sp>
        <p:nvSpPr>
          <p:cNvPr id="3" name="Content Placeholder 2"/>
          <p:cNvSpPr>
            <a:spLocks noGrp="1"/>
          </p:cNvSpPr>
          <p:nvPr>
            <p:ph idx="1"/>
          </p:nvPr>
        </p:nvSpPr>
        <p:spPr>
          <a:xfrm>
            <a:off x="457200" y="1371600"/>
            <a:ext cx="8229600" cy="4953000"/>
          </a:xfrm>
        </p:spPr>
        <p:txBody>
          <a:bodyPr>
            <a:noAutofit/>
          </a:bodyPr>
          <a:lstStyle/>
          <a:p>
            <a:pPr algn="ctr">
              <a:spcBef>
                <a:spcPts val="0"/>
              </a:spcBef>
              <a:spcAft>
                <a:spcPts val="0"/>
              </a:spcAft>
              <a:buFont typeface="Wingdings" pitchFamily="2" charset="2"/>
              <a:buChar char="Ø"/>
            </a:pPr>
            <a:r>
              <a:rPr lang="en-ZA" sz="3400" b="1" dirty="0" smtClean="0"/>
              <a:t>Geography</a:t>
            </a:r>
          </a:p>
          <a:p>
            <a:pPr algn="ctr">
              <a:spcBef>
                <a:spcPts val="0"/>
              </a:spcBef>
              <a:spcAft>
                <a:spcPts val="1200"/>
              </a:spcAft>
              <a:buNone/>
            </a:pPr>
            <a:r>
              <a:rPr lang="en-ZA" sz="3400" b="1" dirty="0" smtClean="0"/>
              <a:t>(Bloom and Sachs)</a:t>
            </a:r>
          </a:p>
          <a:p>
            <a:pPr>
              <a:spcBef>
                <a:spcPts val="0"/>
              </a:spcBef>
              <a:spcAft>
                <a:spcPts val="1200"/>
              </a:spcAft>
            </a:pPr>
            <a:r>
              <a:rPr lang="en-ZA" sz="3400" b="1" dirty="0" smtClean="0"/>
              <a:t>Geography and Climate:</a:t>
            </a:r>
            <a:r>
              <a:rPr lang="en-ZA" sz="3400" dirty="0" smtClean="0"/>
              <a:t> African soils, topography, and disease ecology raise obstacles to growth, including low agricultural productivity and high disease burdens.</a:t>
            </a:r>
          </a:p>
          <a:p>
            <a:pPr>
              <a:buNone/>
            </a:pPr>
            <a:r>
              <a:rPr lang="en-ZA" sz="3200" dirty="0" smtClean="0"/>
              <a:t>	</a:t>
            </a:r>
            <a:r>
              <a:rPr lang="en-ZA" sz="2800" dirty="0" smtClean="0"/>
              <a:t>“Geography, Demography, and Economic Growth in Africa” (Bloom and Sachs 1998)</a:t>
            </a:r>
            <a:endParaRPr lang="en-ZA" sz="3200" dirty="0" smtClean="0"/>
          </a:p>
        </p:txBody>
      </p:sp>
      <p:sp>
        <p:nvSpPr>
          <p:cNvPr id="4" name="Footer Placeholder 3"/>
          <p:cNvSpPr>
            <a:spLocks noGrp="1"/>
          </p:cNvSpPr>
          <p:nvPr>
            <p:ph type="ftr" sz="quarter" idx="11"/>
          </p:nvPr>
        </p:nvSpPr>
        <p:spPr/>
        <p:txBody>
          <a:bodyPr/>
          <a:lstStyle/>
          <a:p>
            <a:r>
              <a:rPr lang="en-ZA" smtClean="0"/>
              <a:t>Mark Ellyne - Do We Need the IMF</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17</a:t>
            </a:fld>
            <a:endParaRPr lang="en-ZA"/>
          </a:p>
        </p:txBody>
      </p:sp>
    </p:spTree>
    <p:extLst>
      <p:ext uri="{BB962C8B-B14F-4D97-AF65-F5344CB8AC3E}">
        <p14:creationId xmlns:p14="http://schemas.microsoft.com/office/powerpoint/2010/main" val="388017193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Why Does Africa Grow Slower?</a:t>
            </a:r>
            <a:endParaRPr lang="en-ZA" dirty="0"/>
          </a:p>
        </p:txBody>
      </p:sp>
      <p:sp>
        <p:nvSpPr>
          <p:cNvPr id="3" name="Content Placeholder 2"/>
          <p:cNvSpPr>
            <a:spLocks noGrp="1"/>
          </p:cNvSpPr>
          <p:nvPr>
            <p:ph idx="1"/>
          </p:nvPr>
        </p:nvSpPr>
        <p:spPr>
          <a:xfrm>
            <a:off x="457200" y="1371600"/>
            <a:ext cx="8229600" cy="4953000"/>
          </a:xfrm>
        </p:spPr>
        <p:txBody>
          <a:bodyPr>
            <a:noAutofit/>
          </a:bodyPr>
          <a:lstStyle/>
          <a:p>
            <a:pPr algn="ctr">
              <a:spcBef>
                <a:spcPts val="0"/>
              </a:spcBef>
              <a:spcAft>
                <a:spcPts val="1200"/>
              </a:spcAft>
              <a:buFont typeface="Wingdings" pitchFamily="2" charset="2"/>
              <a:buChar char="Ø"/>
            </a:pPr>
            <a:r>
              <a:rPr lang="en-ZA" sz="3400" b="1" dirty="0" smtClean="0"/>
              <a:t>Geology</a:t>
            </a:r>
          </a:p>
          <a:p>
            <a:pPr algn="ctr">
              <a:spcBef>
                <a:spcPts val="0"/>
              </a:spcBef>
              <a:spcAft>
                <a:spcPts val="1200"/>
              </a:spcAft>
            </a:pPr>
            <a:r>
              <a:rPr lang="en-ZA" sz="3400" b="1" dirty="0" smtClean="0"/>
              <a:t>Resource Curse </a:t>
            </a:r>
          </a:p>
          <a:p>
            <a:pPr>
              <a:spcBef>
                <a:spcPts val="0"/>
              </a:spcBef>
              <a:spcAft>
                <a:spcPts val="1200"/>
              </a:spcAft>
            </a:pPr>
            <a:r>
              <a:rPr lang="en-ZA" sz="3400" dirty="0" smtClean="0"/>
              <a:t>Heavy dependence on a small number of primary exports, which have shown long-term price declines (terms of trade declines) and high volatility;</a:t>
            </a:r>
          </a:p>
          <a:p>
            <a:pPr>
              <a:spcBef>
                <a:spcPts val="0"/>
              </a:spcBef>
              <a:spcAft>
                <a:spcPts val="1200"/>
              </a:spcAft>
              <a:buNone/>
            </a:pPr>
            <a:r>
              <a:rPr lang="en-ZA" sz="3400" dirty="0" smtClean="0"/>
              <a:t>	</a:t>
            </a:r>
            <a:r>
              <a:rPr lang="en-ZA" sz="2400" u="sng" dirty="0" smtClean="0"/>
              <a:t>Lifting the Oil Curse: Improving Petroleum Revenue Management in Sub-Saharan Africa</a:t>
            </a:r>
            <a:r>
              <a:rPr lang="en-ZA" sz="2400" dirty="0" smtClean="0"/>
              <a:t> (IMF 2004)</a:t>
            </a:r>
            <a:endParaRPr lang="en-ZA" sz="3400" dirty="0" smtClean="0"/>
          </a:p>
        </p:txBody>
      </p:sp>
      <p:sp>
        <p:nvSpPr>
          <p:cNvPr id="5" name="Slide Number Placeholder 4"/>
          <p:cNvSpPr>
            <a:spLocks noGrp="1"/>
          </p:cNvSpPr>
          <p:nvPr>
            <p:ph type="sldNum" sz="quarter" idx="12"/>
          </p:nvPr>
        </p:nvSpPr>
        <p:spPr/>
        <p:txBody>
          <a:bodyPr/>
          <a:lstStyle/>
          <a:p>
            <a:fld id="{761BDAAB-638C-48DE-A0C8-A37452EC2A78}" type="slidenum">
              <a:rPr lang="en-ZA" smtClean="0"/>
              <a:pPr/>
              <a:t>18</a:t>
            </a:fld>
            <a:endParaRPr lang="en-ZA"/>
          </a:p>
        </p:txBody>
      </p:sp>
    </p:spTree>
    <p:extLst>
      <p:ext uri="{BB962C8B-B14F-4D97-AF65-F5344CB8AC3E}">
        <p14:creationId xmlns:p14="http://schemas.microsoft.com/office/powerpoint/2010/main" val="74743109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Problem is “The Resource Curse”</a:t>
            </a:r>
            <a:endParaRPr lang="en-US" dirty="0"/>
          </a:p>
        </p:txBody>
      </p:sp>
      <p:sp>
        <p:nvSpPr>
          <p:cNvPr id="3" name="Content Placeholder 2"/>
          <p:cNvSpPr>
            <a:spLocks noGrp="1"/>
          </p:cNvSpPr>
          <p:nvPr>
            <p:ph idx="1"/>
          </p:nvPr>
        </p:nvSpPr>
        <p:spPr/>
        <p:txBody>
          <a:bodyPr/>
          <a:lstStyle/>
          <a:p>
            <a:r>
              <a:rPr lang="en-US" dirty="0" smtClean="0"/>
              <a:t>The exploitation of Africa’s prolific natural resources encourages </a:t>
            </a:r>
            <a:r>
              <a:rPr lang="en-US" b="1" dirty="0" smtClean="0"/>
              <a:t>rent seeking </a:t>
            </a:r>
            <a:r>
              <a:rPr lang="en-US" dirty="0" smtClean="0"/>
              <a:t>(payments for nonproductive work), and ultimately the </a:t>
            </a:r>
            <a:r>
              <a:rPr lang="en-US" b="1" dirty="0" smtClean="0"/>
              <a:t>Dutch Disease </a:t>
            </a:r>
            <a:r>
              <a:rPr lang="en-US" dirty="0" smtClean="0"/>
              <a:t>(a high value-added export appreciates the exchange rate and may make traditional exports noncompetitive).</a:t>
            </a:r>
            <a:endParaRPr lang="en-US" dirty="0"/>
          </a:p>
        </p:txBody>
      </p:sp>
      <p:sp>
        <p:nvSpPr>
          <p:cNvPr id="4" name="Footer Placeholder 3"/>
          <p:cNvSpPr>
            <a:spLocks noGrp="1"/>
          </p:cNvSpPr>
          <p:nvPr>
            <p:ph type="ftr" sz="quarter" idx="11"/>
          </p:nvPr>
        </p:nvSpPr>
        <p:spPr/>
        <p:txBody>
          <a:bodyPr/>
          <a:lstStyle/>
          <a:p>
            <a:r>
              <a:rPr lang="en-ZA" smtClean="0"/>
              <a:t>Mark Ellyne - Do We Need the IMF</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19</a:t>
            </a:fld>
            <a:endParaRPr lang="en-ZA"/>
          </a:p>
        </p:txBody>
      </p:sp>
    </p:spTree>
    <p:extLst>
      <p:ext uri="{BB962C8B-B14F-4D97-AF65-F5344CB8AC3E}">
        <p14:creationId xmlns:p14="http://schemas.microsoft.com/office/powerpoint/2010/main" val="72794963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Autofit/>
          </a:bodyPr>
          <a:lstStyle/>
          <a:p>
            <a:r>
              <a:rPr lang="en-ZA" dirty="0" smtClean="0"/>
              <a:t>Who Are the New Rulers of the World?</a:t>
            </a:r>
            <a:endParaRPr lang="en-ZA" dirty="0"/>
          </a:p>
        </p:txBody>
      </p:sp>
      <p:sp>
        <p:nvSpPr>
          <p:cNvPr id="4" name="Footer Placeholder 3"/>
          <p:cNvSpPr>
            <a:spLocks noGrp="1"/>
          </p:cNvSpPr>
          <p:nvPr>
            <p:ph type="ftr" sz="quarter" idx="11"/>
          </p:nvPr>
        </p:nvSpPr>
        <p:spPr>
          <a:xfrm>
            <a:off x="228600" y="6492875"/>
            <a:ext cx="2819400" cy="365125"/>
          </a:xfrm>
        </p:spPr>
        <p:txBody>
          <a:bodyPr/>
          <a:lstStyle/>
          <a:p>
            <a:r>
              <a:rPr lang="en-US" dirty="0" smtClean="0"/>
              <a:t>Africa and the IMF – Mark Ellyne</a:t>
            </a:r>
            <a:endParaRPr lang="en-ZA" dirty="0"/>
          </a:p>
        </p:txBody>
      </p:sp>
      <p:sp>
        <p:nvSpPr>
          <p:cNvPr id="7" name="Date Placeholder 6"/>
          <p:cNvSpPr>
            <a:spLocks noGrp="1"/>
          </p:cNvSpPr>
          <p:nvPr>
            <p:ph type="dt" sz="half" idx="10"/>
          </p:nvPr>
        </p:nvSpPr>
        <p:spPr/>
        <p:txBody>
          <a:bodyPr/>
          <a:lstStyle/>
          <a:p>
            <a:fld id="{174875E1-156F-4418-8B4C-2CFCEE81FEB5}" type="datetime1">
              <a:rPr lang="en-US" smtClean="0"/>
              <a:pPr/>
              <a:t>7/2/2013</a:t>
            </a:fld>
            <a:endParaRPr lang="en-ZA" dirty="0"/>
          </a:p>
        </p:txBody>
      </p:sp>
      <p:sp>
        <p:nvSpPr>
          <p:cNvPr id="8" name="Slide Number Placeholder 7"/>
          <p:cNvSpPr>
            <a:spLocks noGrp="1"/>
          </p:cNvSpPr>
          <p:nvPr>
            <p:ph type="sldNum" sz="quarter" idx="12"/>
          </p:nvPr>
        </p:nvSpPr>
        <p:spPr/>
        <p:txBody>
          <a:bodyPr/>
          <a:lstStyle/>
          <a:p>
            <a:fld id="{761BDAAB-638C-48DE-A0C8-A37452EC2A78}" type="slidenum">
              <a:rPr lang="en-ZA" smtClean="0"/>
              <a:pPr/>
              <a:t>2</a:t>
            </a:fld>
            <a:endParaRPr lang="en-ZA" dirty="0"/>
          </a:p>
        </p:txBody>
      </p:sp>
      <p:pic>
        <p:nvPicPr>
          <p:cNvPr id="5" name="Rulers of the World_all.wmv">
            <a:hlinkClick r:id="" action="ppaction://media"/>
          </p:cNvPr>
          <p:cNvPicPr>
            <a:picLocks noGrp="1" noChangeAspect="1"/>
          </p:cNvPicPr>
          <p:nvPr>
            <p:ph sz="quarter" idx="1"/>
            <a:videoFile r:link="rId2"/>
            <p:extLst>
              <p:ext uri="{DAA4B4D4-6D71-4841-9C94-3DE7FCFB9230}">
                <p14:media xmlns:p14="http://schemas.microsoft.com/office/powerpoint/2010/main" r:embed="rId1"/>
              </p:ext>
            </p:extLst>
          </p:nvPr>
        </p:nvPicPr>
        <p:blipFill>
          <a:blip r:embed="rId5"/>
          <a:stretch>
            <a:fillRect/>
          </a:stretch>
        </p:blipFill>
        <p:spPr>
          <a:xfrm>
            <a:off x="1447800" y="1295400"/>
            <a:ext cx="6583362" cy="4937125"/>
          </a:xfrm>
          <a:prstGeom prst="rect">
            <a:avLst/>
          </a:prstGeom>
          <a:ln>
            <a:noFill/>
          </a:ln>
          <a:effectLst>
            <a:outerShdw blurRad="190500" algn="tl" rotWithShape="0">
              <a:srgbClr val="000000">
                <a:alpha val="70000"/>
              </a:srgbClr>
            </a:outerShdw>
          </a:effectLst>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Why Does Africa Grow Slower?</a:t>
            </a:r>
            <a:endParaRPr lang="en-ZA" b="1" dirty="0"/>
          </a:p>
        </p:txBody>
      </p:sp>
      <p:sp>
        <p:nvSpPr>
          <p:cNvPr id="3" name="Content Placeholder 2"/>
          <p:cNvSpPr>
            <a:spLocks noGrp="1"/>
          </p:cNvSpPr>
          <p:nvPr>
            <p:ph idx="1"/>
          </p:nvPr>
        </p:nvSpPr>
        <p:spPr>
          <a:xfrm>
            <a:off x="457200" y="1295400"/>
            <a:ext cx="8229600" cy="4953000"/>
          </a:xfrm>
        </p:spPr>
        <p:txBody>
          <a:bodyPr>
            <a:noAutofit/>
          </a:bodyPr>
          <a:lstStyle/>
          <a:p>
            <a:pPr algn="ctr">
              <a:spcBef>
                <a:spcPts val="0"/>
              </a:spcBef>
              <a:spcAft>
                <a:spcPts val="1200"/>
              </a:spcAft>
              <a:buNone/>
            </a:pPr>
            <a:r>
              <a:rPr lang="en-ZA" sz="4000" b="1" dirty="0" smtClean="0"/>
              <a:t>Politics</a:t>
            </a:r>
          </a:p>
          <a:p>
            <a:pPr algn="ctr">
              <a:spcBef>
                <a:spcPts val="0"/>
              </a:spcBef>
              <a:spcAft>
                <a:spcPts val="1200"/>
              </a:spcAft>
              <a:buFont typeface="Wingdings" pitchFamily="2" charset="2"/>
              <a:buChar char="Ø"/>
            </a:pPr>
            <a:r>
              <a:rPr lang="en-ZA" sz="3600" b="1" dirty="0" smtClean="0"/>
              <a:t>External politics</a:t>
            </a:r>
          </a:p>
          <a:p>
            <a:pPr marL="914400">
              <a:spcBef>
                <a:spcPts val="0"/>
              </a:spcBef>
              <a:spcAft>
                <a:spcPts val="1200"/>
              </a:spcAft>
            </a:pPr>
            <a:r>
              <a:rPr lang="en-ZA" dirty="0" smtClean="0"/>
              <a:t>T</a:t>
            </a:r>
            <a:r>
              <a:rPr lang="en-ZA" sz="3600" dirty="0" smtClean="0"/>
              <a:t>he legacy of the slave trade;</a:t>
            </a:r>
          </a:p>
          <a:p>
            <a:pPr marL="914400">
              <a:spcBef>
                <a:spcPts val="0"/>
              </a:spcBef>
              <a:spcAft>
                <a:spcPts val="1200"/>
              </a:spcAft>
            </a:pPr>
            <a:r>
              <a:rPr lang="en-ZA" dirty="0" smtClean="0"/>
              <a:t>C</a:t>
            </a:r>
            <a:r>
              <a:rPr lang="en-ZA" sz="3600" dirty="0" smtClean="0"/>
              <a:t>olonial rule</a:t>
            </a:r>
            <a:r>
              <a:rPr lang="en-ZA" dirty="0" smtClean="0"/>
              <a:t>;</a:t>
            </a:r>
            <a:r>
              <a:rPr lang="en-ZA" sz="3600" dirty="0" smtClean="0"/>
              <a:t> </a:t>
            </a:r>
          </a:p>
          <a:p>
            <a:pPr marL="914400">
              <a:spcBef>
                <a:spcPts val="0"/>
              </a:spcBef>
              <a:spcAft>
                <a:spcPts val="1200"/>
              </a:spcAft>
            </a:pPr>
            <a:r>
              <a:rPr lang="en-ZA" sz="3600" dirty="0" smtClean="0"/>
              <a:t>Cold War manipulations of African politics; and</a:t>
            </a:r>
          </a:p>
          <a:p>
            <a:pPr marL="914400">
              <a:spcBef>
                <a:spcPts val="0"/>
              </a:spcBef>
              <a:spcAft>
                <a:spcPts val="1200"/>
              </a:spcAft>
            </a:pPr>
            <a:r>
              <a:rPr lang="en-ZA" dirty="0" smtClean="0"/>
              <a:t>Foreign aid</a:t>
            </a:r>
            <a:endParaRPr lang="en-ZA" sz="3600" dirty="0" smtClean="0"/>
          </a:p>
        </p:txBody>
      </p:sp>
      <p:sp>
        <p:nvSpPr>
          <p:cNvPr id="4" name="Footer Placeholder 3"/>
          <p:cNvSpPr>
            <a:spLocks noGrp="1"/>
          </p:cNvSpPr>
          <p:nvPr>
            <p:ph type="ftr" sz="quarter" idx="11"/>
          </p:nvPr>
        </p:nvSpPr>
        <p:spPr/>
        <p:txBody>
          <a:bodyPr/>
          <a:lstStyle/>
          <a:p>
            <a:r>
              <a:rPr lang="en-ZA" dirty="0" smtClean="0"/>
              <a:t>Mark </a:t>
            </a:r>
            <a:r>
              <a:rPr lang="en-ZA" dirty="0" err="1" smtClean="0"/>
              <a:t>Ellyne</a:t>
            </a:r>
            <a:r>
              <a:rPr lang="en-ZA" dirty="0" smtClean="0"/>
              <a:t> - Do We Need the IMF</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20</a:t>
            </a:fld>
            <a:endParaRPr lang="en-ZA"/>
          </a:p>
        </p:txBody>
      </p:sp>
    </p:spTree>
    <p:extLst>
      <p:ext uri="{BB962C8B-B14F-4D97-AF65-F5344CB8AC3E}">
        <p14:creationId xmlns:p14="http://schemas.microsoft.com/office/powerpoint/2010/main" val="255399704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The IMF Explanation</a:t>
            </a:r>
            <a:endParaRPr lang="en-ZA" dirty="0"/>
          </a:p>
        </p:txBody>
      </p:sp>
      <p:sp>
        <p:nvSpPr>
          <p:cNvPr id="4" name="Footer Placeholder 3"/>
          <p:cNvSpPr>
            <a:spLocks noGrp="1"/>
          </p:cNvSpPr>
          <p:nvPr>
            <p:ph type="ftr" sz="quarter" idx="11"/>
          </p:nvPr>
        </p:nvSpPr>
        <p:spPr/>
        <p:txBody>
          <a:bodyPr/>
          <a:lstStyle/>
          <a:p>
            <a:r>
              <a:rPr lang="en-US" dirty="0"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21</a:t>
            </a:fld>
            <a:endParaRPr lang="en-ZA" dirty="0"/>
          </a:p>
        </p:txBody>
      </p:sp>
      <p:sp>
        <p:nvSpPr>
          <p:cNvPr id="3" name="Content Placeholder 2"/>
          <p:cNvSpPr>
            <a:spLocks noGrp="1"/>
          </p:cNvSpPr>
          <p:nvPr>
            <p:ph sz="quarter" idx="1"/>
          </p:nvPr>
        </p:nvSpPr>
        <p:spPr>
          <a:xfrm>
            <a:off x="457200" y="1371600"/>
            <a:ext cx="8229600" cy="4953000"/>
          </a:xfrm>
        </p:spPr>
        <p:txBody>
          <a:bodyPr>
            <a:noAutofit/>
          </a:bodyPr>
          <a:lstStyle/>
          <a:p>
            <a:pPr algn="ctr">
              <a:lnSpc>
                <a:spcPct val="90000"/>
              </a:lnSpc>
              <a:spcBef>
                <a:spcPts val="0"/>
              </a:spcBef>
              <a:spcAft>
                <a:spcPts val="600"/>
              </a:spcAft>
              <a:buFont typeface="Wingdings" pitchFamily="2" charset="2"/>
              <a:buChar char="Ø"/>
            </a:pPr>
            <a:r>
              <a:rPr lang="en-ZA" sz="4000" b="1" dirty="0" smtClean="0"/>
              <a:t>Poor economic policies</a:t>
            </a:r>
            <a:r>
              <a:rPr lang="en-ZA" sz="4000" dirty="0" smtClean="0"/>
              <a:t> </a:t>
            </a:r>
          </a:p>
          <a:p>
            <a:pPr>
              <a:lnSpc>
                <a:spcPct val="90000"/>
              </a:lnSpc>
              <a:spcBef>
                <a:spcPts val="0"/>
              </a:spcBef>
              <a:spcAft>
                <a:spcPts val="600"/>
              </a:spcAft>
            </a:pPr>
            <a:r>
              <a:rPr lang="en-ZA" dirty="0" smtClean="0"/>
              <a:t>Excessive p</a:t>
            </a:r>
            <a:r>
              <a:rPr lang="en-ZA" sz="3600" dirty="0" smtClean="0"/>
              <a:t>rotectionism--inefficient; </a:t>
            </a:r>
          </a:p>
          <a:p>
            <a:pPr>
              <a:lnSpc>
                <a:spcPct val="90000"/>
              </a:lnSpc>
              <a:spcBef>
                <a:spcPts val="0"/>
              </a:spcBef>
              <a:spcAft>
                <a:spcPts val="600"/>
              </a:spcAft>
            </a:pPr>
            <a:r>
              <a:rPr lang="en-ZA" dirty="0" smtClean="0"/>
              <a:t>Excessive government regulation--slows business and creates rents;</a:t>
            </a:r>
            <a:endParaRPr lang="en-ZA" sz="3600" dirty="0" smtClean="0"/>
          </a:p>
          <a:p>
            <a:pPr>
              <a:lnSpc>
                <a:spcPct val="90000"/>
              </a:lnSpc>
              <a:spcBef>
                <a:spcPts val="0"/>
              </a:spcBef>
              <a:spcAft>
                <a:spcPts val="600"/>
              </a:spcAft>
            </a:pPr>
            <a:r>
              <a:rPr lang="en-ZA" dirty="0" smtClean="0"/>
              <a:t>Excessive f</a:t>
            </a:r>
            <a:r>
              <a:rPr lang="en-ZA" sz="3600" dirty="0" smtClean="0"/>
              <a:t>iscal spending; </a:t>
            </a:r>
          </a:p>
          <a:p>
            <a:pPr>
              <a:lnSpc>
                <a:spcPct val="90000"/>
              </a:lnSpc>
              <a:spcBef>
                <a:spcPts val="0"/>
              </a:spcBef>
              <a:spcAft>
                <a:spcPts val="600"/>
              </a:spcAft>
            </a:pPr>
            <a:r>
              <a:rPr lang="en-ZA" dirty="0" smtClean="0"/>
              <a:t>Tendency for governments to print money, which causes inflation; </a:t>
            </a:r>
          </a:p>
          <a:p>
            <a:pPr>
              <a:lnSpc>
                <a:spcPct val="90000"/>
              </a:lnSpc>
              <a:spcBef>
                <a:spcPts val="0"/>
              </a:spcBef>
              <a:spcAft>
                <a:spcPts val="600"/>
              </a:spcAft>
            </a:pPr>
            <a:r>
              <a:rPr lang="en-ZA" dirty="0" smtClean="0"/>
              <a:t>High economic rents </a:t>
            </a:r>
            <a:r>
              <a:rPr lang="en-ZA" smtClean="0"/>
              <a:t>(corruption), and</a:t>
            </a:r>
            <a:endParaRPr lang="en-ZA" dirty="0" smtClean="0"/>
          </a:p>
          <a:p>
            <a:pPr>
              <a:lnSpc>
                <a:spcPct val="90000"/>
              </a:lnSpc>
              <a:spcBef>
                <a:spcPts val="0"/>
              </a:spcBef>
              <a:spcAft>
                <a:spcPts val="600"/>
              </a:spcAft>
            </a:pPr>
            <a:r>
              <a:rPr lang="en-ZA" sz="3600" dirty="0" smtClean="0"/>
              <a:t>Lack of domestic capital.</a:t>
            </a:r>
          </a:p>
        </p:txBody>
      </p:sp>
      <p:sp>
        <p:nvSpPr>
          <p:cNvPr id="6" name="Date Placeholder 5"/>
          <p:cNvSpPr>
            <a:spLocks noGrp="1"/>
          </p:cNvSpPr>
          <p:nvPr>
            <p:ph type="dt" sz="half" idx="10"/>
          </p:nvPr>
        </p:nvSpPr>
        <p:spPr/>
        <p:txBody>
          <a:bodyPr/>
          <a:lstStyle/>
          <a:p>
            <a:fld id="{902558DB-BDC8-4709-B405-1934622EBB70}"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Alleviate Capital Shortage,</a:t>
            </a:r>
            <a:br>
              <a:rPr lang="en-US" dirty="0" smtClean="0"/>
            </a:br>
            <a:r>
              <a:rPr lang="en-US" dirty="0" smtClean="0"/>
              <a:t>Donors Gave Loans During the 1980s</a:t>
            </a:r>
            <a:endParaRPr lang="en-US"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22</a:t>
            </a:fld>
            <a:endParaRPr lang="en-ZA" dirty="0"/>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914400" y="1371600"/>
            <a:ext cx="7467599" cy="49371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dirty="0" smtClean="0"/>
              <a:t>Bad Government Policies Are</a:t>
            </a:r>
            <a:br>
              <a:rPr lang="en-ZA" dirty="0" smtClean="0"/>
            </a:br>
            <a:r>
              <a:rPr lang="en-ZA" dirty="0" smtClean="0"/>
              <a:t>Often the Source of the Problem</a:t>
            </a:r>
            <a:endParaRPr lang="en-ZA" dirty="0"/>
          </a:p>
        </p:txBody>
      </p:sp>
      <p:sp>
        <p:nvSpPr>
          <p:cNvPr id="6" name="Date Placeholder 5"/>
          <p:cNvSpPr>
            <a:spLocks noGrp="1"/>
          </p:cNvSpPr>
          <p:nvPr>
            <p:ph type="dt" sz="half" idx="10"/>
          </p:nvPr>
        </p:nvSpPr>
        <p:spPr/>
        <p:txBody>
          <a:bodyPr/>
          <a:lstStyle/>
          <a:p>
            <a:fld id="{F3974AE4-457E-4664-BF39-9FA5119006CB}"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23</a:t>
            </a:fld>
            <a:endParaRPr lang="en-ZA" dirty="0"/>
          </a:p>
        </p:txBody>
      </p:sp>
      <p:pic>
        <p:nvPicPr>
          <p:cNvPr id="1026" name="Picture 2"/>
          <p:cNvPicPr>
            <a:picLocks noGrp="1" noChangeAspect="1" noChangeArrowheads="1"/>
          </p:cNvPicPr>
          <p:nvPr>
            <p:ph sz="quarter" idx="1"/>
          </p:nvPr>
        </p:nvPicPr>
        <p:blipFill>
          <a:blip r:embed="rId3" cstate="print"/>
          <a:stretch>
            <a:fillRect/>
          </a:stretch>
        </p:blipFill>
        <p:spPr bwMode="auto">
          <a:xfrm>
            <a:off x="762001" y="1697355"/>
            <a:ext cx="7548880" cy="424624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The BWI  Solution to</a:t>
            </a:r>
            <a:br>
              <a:rPr lang="en-US" dirty="0" smtClean="0"/>
            </a:br>
            <a:r>
              <a:rPr lang="en-US" dirty="0" smtClean="0"/>
              <a:t>Africa’s Deficient Policies</a:t>
            </a:r>
            <a:endParaRPr lang="en-US" dirty="0"/>
          </a:p>
        </p:txBody>
      </p:sp>
      <p:sp>
        <p:nvSpPr>
          <p:cNvPr id="6" name="Date Placeholder 5"/>
          <p:cNvSpPr>
            <a:spLocks noGrp="1"/>
          </p:cNvSpPr>
          <p:nvPr>
            <p:ph type="dt" sz="half" idx="10"/>
          </p:nvPr>
        </p:nvSpPr>
        <p:spPr/>
        <p:txBody>
          <a:bodyPr/>
          <a:lstStyle/>
          <a:p>
            <a:fld id="{4FA54B86-9AED-42FC-BC52-7A7FDF65E585}"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24</a:t>
            </a:fld>
            <a:endParaRPr lang="en-ZA"/>
          </a:p>
        </p:txBody>
      </p:sp>
      <p:sp>
        <p:nvSpPr>
          <p:cNvPr id="3" name="Content Placeholder 2"/>
          <p:cNvSpPr>
            <a:spLocks noGrp="1"/>
          </p:cNvSpPr>
          <p:nvPr>
            <p:ph sz="quarter" idx="1"/>
          </p:nvPr>
        </p:nvSpPr>
        <p:spPr/>
        <p:txBody>
          <a:bodyPr>
            <a:normAutofit/>
          </a:bodyPr>
          <a:lstStyle/>
          <a:p>
            <a:pPr>
              <a:buNone/>
            </a:pPr>
            <a:r>
              <a:rPr lang="en-US" dirty="0" smtClean="0"/>
              <a:t>		Structural Adjustment Programs (SAPs), created in the 1980s, promoted the traditional economic wisdom of the time, which became embodied in what was called the </a:t>
            </a:r>
            <a:r>
              <a:rPr lang="en-US" b="1" i="1" dirty="0" smtClean="0"/>
              <a:t>Washington Consensus </a:t>
            </a:r>
            <a:r>
              <a:rPr lang="en-US" dirty="0" smtClean="0"/>
              <a:t>(1999), which was at the center of adjustment policies.</a:t>
            </a:r>
            <a:r>
              <a:rPr lang="en-US" dirty="0"/>
              <a:t> </a:t>
            </a:r>
            <a:r>
              <a:rPr lang="en-US" dirty="0" smtClean="0"/>
              <a:t>(“</a:t>
            </a:r>
            <a:r>
              <a:rPr lang="en-US" i="1" dirty="0" smtClean="0"/>
              <a:t>Neoliberal policies</a:t>
            </a:r>
            <a:r>
              <a:rPr lang="en-US" dirty="0" smtClean="0"/>
              <a:t>”)</a:t>
            </a: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Washington Consensus</a:t>
            </a:r>
            <a:br>
              <a:rPr lang="en-US" b="1" dirty="0" smtClean="0"/>
            </a:br>
            <a:r>
              <a:rPr lang="en-ZA" altLang="ja-JP" sz="3200" dirty="0" smtClean="0">
                <a:latin typeface="Franklin Gothic Medium" pitchFamily="34" charset="0"/>
                <a:ea typeface="MS Mincho" pitchFamily="49" charset="-128"/>
                <a:cs typeface="Times New Roman" pitchFamily="18" charset="0"/>
              </a:rPr>
              <a:t> </a:t>
            </a:r>
            <a:endParaRPr lang="en-US" b="1" dirty="0" smtClean="0"/>
          </a:p>
        </p:txBody>
      </p:sp>
      <p:sp>
        <p:nvSpPr>
          <p:cNvPr id="5" name="Date Placeholder 4"/>
          <p:cNvSpPr>
            <a:spLocks noGrp="1"/>
          </p:cNvSpPr>
          <p:nvPr>
            <p:ph type="dt" sz="half" idx="10"/>
          </p:nvPr>
        </p:nvSpPr>
        <p:spPr/>
        <p:txBody>
          <a:bodyPr/>
          <a:lstStyle/>
          <a:p>
            <a:fld id="{6E657F0D-0C54-463B-B398-CFBE505BF8CE}"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25</a:t>
            </a:fld>
            <a:endParaRPr lang="en-US"/>
          </a:p>
        </p:txBody>
      </p:sp>
      <p:sp>
        <p:nvSpPr>
          <p:cNvPr id="3" name="Content Placeholder 2"/>
          <p:cNvSpPr>
            <a:spLocks noGrp="1"/>
          </p:cNvSpPr>
          <p:nvPr>
            <p:ph sz="quarter" idx="1"/>
          </p:nvPr>
        </p:nvSpPr>
        <p:spPr/>
        <p:txBody>
          <a:bodyPr>
            <a:noAutofit/>
          </a:bodyPr>
          <a:lstStyle/>
          <a:p>
            <a:pPr marL="742950" lvl="0" indent="-742950">
              <a:spcBef>
                <a:spcPts val="0"/>
              </a:spcBef>
              <a:spcAft>
                <a:spcPts val="1800"/>
              </a:spcAft>
              <a:buNone/>
            </a:pPr>
            <a:r>
              <a:rPr lang="en-ZA" sz="3400" b="1" dirty="0" smtClean="0"/>
              <a:t>Fiscal Policy</a:t>
            </a:r>
          </a:p>
          <a:p>
            <a:pPr marL="742950" lvl="0" indent="-742950">
              <a:spcBef>
                <a:spcPts val="0"/>
              </a:spcBef>
              <a:spcAft>
                <a:spcPts val="1800"/>
              </a:spcAft>
              <a:buFont typeface="+mj-lt"/>
              <a:buAutoNum type="arabicPeriod"/>
            </a:pPr>
            <a:r>
              <a:rPr lang="en-ZA" sz="3400" b="1" dirty="0" smtClean="0"/>
              <a:t>Fiscal discipline is good;</a:t>
            </a:r>
            <a:endParaRPr lang="en-ZA" sz="3400" dirty="0" smtClean="0"/>
          </a:p>
          <a:p>
            <a:pPr marL="742950" lvl="0" indent="-742950">
              <a:spcBef>
                <a:spcPts val="0"/>
              </a:spcBef>
              <a:spcAft>
                <a:spcPts val="1800"/>
              </a:spcAft>
              <a:buFont typeface="+mj-lt"/>
              <a:buAutoNum type="arabicPeriod"/>
            </a:pPr>
            <a:r>
              <a:rPr lang="en-ZA" sz="3400" b="1" dirty="0" smtClean="0"/>
              <a:t>Public expenditure priorities </a:t>
            </a:r>
            <a:r>
              <a:rPr lang="en-ZA" sz="3400" dirty="0" smtClean="0"/>
              <a:t>should be social infrastructure and public goods;</a:t>
            </a:r>
            <a:endParaRPr lang="en-US" sz="3400" dirty="0" smtClean="0"/>
          </a:p>
          <a:p>
            <a:pPr marL="742950" lvl="0" indent="-742950">
              <a:spcBef>
                <a:spcPts val="0"/>
              </a:spcBef>
              <a:spcAft>
                <a:spcPts val="1800"/>
              </a:spcAft>
              <a:buFont typeface="+mj-lt"/>
              <a:buAutoNum type="arabicPeriod"/>
            </a:pPr>
            <a:r>
              <a:rPr lang="en-ZA" sz="3400" b="1" dirty="0" smtClean="0"/>
              <a:t>Tax reform </a:t>
            </a:r>
            <a:r>
              <a:rPr lang="en-ZA" sz="3400" dirty="0" smtClean="0"/>
              <a:t>should broaden the tax base.</a:t>
            </a:r>
            <a:endParaRPr lang="en-US" sz="3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b="1" dirty="0" smtClean="0"/>
              <a:t>Implied Policy Prescriptions</a:t>
            </a:r>
            <a:endParaRPr lang="en-US"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26</a:t>
            </a:fld>
            <a:endParaRPr lang="en-US"/>
          </a:p>
        </p:txBody>
      </p:sp>
      <p:sp>
        <p:nvSpPr>
          <p:cNvPr id="3" name="Content Placeholder 2"/>
          <p:cNvSpPr>
            <a:spLocks noGrp="1"/>
          </p:cNvSpPr>
          <p:nvPr>
            <p:ph sz="quarter" idx="1"/>
          </p:nvPr>
        </p:nvSpPr>
        <p:spPr>
          <a:xfrm>
            <a:off x="381000" y="1981200"/>
            <a:ext cx="8610600" cy="4098925"/>
          </a:xfrm>
        </p:spPr>
        <p:txBody>
          <a:bodyPr/>
          <a:lstStyle/>
          <a:p>
            <a:pPr marL="568325" indent="-446088">
              <a:spcBef>
                <a:spcPts val="0"/>
              </a:spcBef>
              <a:spcAft>
                <a:spcPts val="1200"/>
              </a:spcAft>
              <a:buFont typeface="Wingdings" pitchFamily="2" charset="2"/>
              <a:buChar char="Ø"/>
              <a:tabLst>
                <a:tab pos="346075" algn="l"/>
              </a:tabLst>
            </a:pPr>
            <a:r>
              <a:rPr lang="en-US" b="1" i="1" dirty="0" smtClean="0"/>
              <a:t>Reduce the fiscal deficit</a:t>
            </a:r>
            <a:r>
              <a:rPr lang="en-US" i="1" dirty="0" smtClean="0"/>
              <a:t> </a:t>
            </a:r>
          </a:p>
          <a:p>
            <a:pPr marL="906462" lvl="1" indent="-446088">
              <a:spcAft>
                <a:spcPts val="1200"/>
              </a:spcAft>
              <a:buFont typeface="Arial" pitchFamily="34" charset="0"/>
              <a:buChar char="•"/>
              <a:tabLst>
                <a:tab pos="346075" algn="l"/>
              </a:tabLst>
            </a:pPr>
            <a:r>
              <a:rPr lang="en-US" dirty="0" smtClean="0"/>
              <a:t>To take pressure off interest rates, stop crowding out the private sector, and reduce the current account deficit</a:t>
            </a:r>
          </a:p>
          <a:p>
            <a:pPr marL="906462" lvl="1" indent="-446088">
              <a:spcAft>
                <a:spcPts val="1200"/>
              </a:spcAft>
              <a:buFont typeface="Wingdings" pitchFamily="2" charset="2"/>
              <a:buChar char="Ø"/>
              <a:tabLst>
                <a:tab pos="346075" algn="l"/>
              </a:tabLst>
            </a:pPr>
            <a:r>
              <a:rPr lang="en-US" dirty="0" smtClean="0"/>
              <a:t>Raise taxes or cut expenditure      </a:t>
            </a:r>
          </a:p>
          <a:p>
            <a:pPr marL="906462" lvl="1" indent="-446088" algn="ctr">
              <a:spcAft>
                <a:spcPts val="1200"/>
              </a:spcAft>
              <a:buNone/>
              <a:tabLst>
                <a:tab pos="346075" algn="l"/>
              </a:tabLst>
            </a:pPr>
            <a:r>
              <a:rPr lang="en-US" b="1" dirty="0" smtClean="0"/>
              <a:t>Painful</a:t>
            </a:r>
          </a:p>
          <a:p>
            <a:pPr>
              <a:spcBef>
                <a:spcPts val="0"/>
              </a:spcBef>
              <a:spcAft>
                <a:spcPts val="1200"/>
              </a:spcAft>
              <a:buNone/>
            </a:pPr>
            <a:endParaRPr lang="en-US" dirty="0" smtClean="0"/>
          </a:p>
        </p:txBody>
      </p:sp>
      <p:sp>
        <p:nvSpPr>
          <p:cNvPr id="5" name="Date Placeholder 4"/>
          <p:cNvSpPr>
            <a:spLocks noGrp="1"/>
          </p:cNvSpPr>
          <p:nvPr>
            <p:ph type="dt" sz="half" idx="10"/>
          </p:nvPr>
        </p:nvSpPr>
        <p:spPr/>
        <p:txBody>
          <a:bodyPr/>
          <a:lstStyle/>
          <a:p>
            <a:fld id="{9BEA89CD-BCFC-4B1E-B741-18B878AE5C3A}"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7" name="Right Arrow 6"/>
          <p:cNvSpPr/>
          <p:nvPr/>
        </p:nvSpPr>
        <p:spPr>
          <a:xfrm>
            <a:off x="3581400" y="510540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 </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Washington Consensus</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27</a:t>
            </a:fld>
            <a:endParaRPr lang="en-US"/>
          </a:p>
        </p:txBody>
      </p:sp>
      <p:sp>
        <p:nvSpPr>
          <p:cNvPr id="3" name="Content Placeholder 2"/>
          <p:cNvSpPr>
            <a:spLocks noGrp="1"/>
          </p:cNvSpPr>
          <p:nvPr>
            <p:ph sz="quarter" idx="1"/>
          </p:nvPr>
        </p:nvSpPr>
        <p:spPr>
          <a:xfrm>
            <a:off x="304800" y="1554162"/>
            <a:ext cx="8686800" cy="4618038"/>
          </a:xfrm>
        </p:spPr>
        <p:txBody>
          <a:bodyPr>
            <a:noAutofit/>
          </a:bodyPr>
          <a:lstStyle/>
          <a:p>
            <a:pPr marL="742950" indent="-742950">
              <a:spcBef>
                <a:spcPts val="0"/>
              </a:spcBef>
              <a:spcAft>
                <a:spcPts val="1200"/>
              </a:spcAft>
              <a:buNone/>
            </a:pPr>
            <a:r>
              <a:rPr lang="en-ZA" sz="3200" b="1" dirty="0" smtClean="0"/>
              <a:t>Price Liberalization</a:t>
            </a:r>
          </a:p>
          <a:p>
            <a:pPr marL="742950" indent="-742950">
              <a:spcAft>
                <a:spcPts val="1200"/>
              </a:spcAft>
              <a:buFont typeface="+mj-lt"/>
              <a:buAutoNum type="arabicPeriod" startAt="4"/>
            </a:pPr>
            <a:r>
              <a:rPr lang="en-ZA" sz="3200" b="1" dirty="0" smtClean="0"/>
              <a:t>Deregulation</a:t>
            </a:r>
            <a:r>
              <a:rPr lang="en-ZA" sz="3200" dirty="0" smtClean="0"/>
              <a:t> to encourage market-determined prices, </a:t>
            </a:r>
            <a:r>
              <a:rPr lang="en-US" sz="3200" dirty="0" smtClean="0"/>
              <a:t>which create more efficient allocation</a:t>
            </a:r>
            <a:r>
              <a:rPr lang="en-ZA" sz="3200" dirty="0" smtClean="0"/>
              <a:t>. </a:t>
            </a:r>
            <a:r>
              <a:rPr lang="en-US" sz="3200" b="1" dirty="0" smtClean="0"/>
              <a:t>Eliminate price controls and subsidies;</a:t>
            </a:r>
            <a:endParaRPr lang="en-US" sz="3200" dirty="0" smtClean="0"/>
          </a:p>
          <a:p>
            <a:pPr marL="742950" lvl="0" indent="-742950">
              <a:spcBef>
                <a:spcPts val="0"/>
              </a:spcBef>
              <a:spcAft>
                <a:spcPts val="1200"/>
              </a:spcAft>
              <a:buFont typeface="+mj-lt"/>
              <a:buAutoNum type="arabicPeriod" startAt="4"/>
            </a:pPr>
            <a:r>
              <a:rPr lang="en-ZA" sz="3200" dirty="0" smtClean="0"/>
              <a:t>Maintain a </a:t>
            </a:r>
            <a:r>
              <a:rPr lang="en-ZA" sz="3200" b="1" dirty="0" smtClean="0"/>
              <a:t>single exchange rate</a:t>
            </a:r>
            <a:r>
              <a:rPr lang="en-ZA" sz="3200" dirty="0" smtClean="0"/>
              <a:t> determined by the market.</a:t>
            </a:r>
          </a:p>
        </p:txBody>
      </p:sp>
      <p:sp>
        <p:nvSpPr>
          <p:cNvPr id="5" name="Date Placeholder 4"/>
          <p:cNvSpPr>
            <a:spLocks noGrp="1"/>
          </p:cNvSpPr>
          <p:nvPr>
            <p:ph type="dt" sz="half" idx="10"/>
          </p:nvPr>
        </p:nvSpPr>
        <p:spPr/>
        <p:txBody>
          <a:bodyPr/>
          <a:lstStyle/>
          <a:p>
            <a:fld id="{7C27CED6-2893-44BE-812C-AAAD8963E4C5}"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Implied Policy </a:t>
            </a:r>
            <a:r>
              <a:rPr lang="en-US" b="1" dirty="0" smtClean="0"/>
              <a:t>Prescriptions</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28</a:t>
            </a:fld>
            <a:endParaRPr lang="en-US"/>
          </a:p>
        </p:txBody>
      </p:sp>
      <p:sp>
        <p:nvSpPr>
          <p:cNvPr id="3" name="Content Placeholder 2"/>
          <p:cNvSpPr>
            <a:spLocks noGrp="1"/>
          </p:cNvSpPr>
          <p:nvPr>
            <p:ph sz="quarter" idx="1"/>
          </p:nvPr>
        </p:nvSpPr>
        <p:spPr>
          <a:xfrm>
            <a:off x="304800" y="1752600"/>
            <a:ext cx="8686800" cy="4327525"/>
          </a:xfrm>
        </p:spPr>
        <p:txBody>
          <a:bodyPr>
            <a:normAutofit/>
          </a:bodyPr>
          <a:lstStyle/>
          <a:p>
            <a:pPr>
              <a:spcBef>
                <a:spcPts val="0"/>
              </a:spcBef>
              <a:spcAft>
                <a:spcPts val="1200"/>
              </a:spcAft>
              <a:buFont typeface="Wingdings" pitchFamily="2" charset="2"/>
              <a:buChar char="Ø"/>
            </a:pPr>
            <a:r>
              <a:rPr lang="en-US" b="1" i="1" dirty="0" smtClean="0"/>
              <a:t>Depreciate the exchange rate to increase competitiveness</a:t>
            </a:r>
            <a:endParaRPr lang="en-US" i="1" dirty="0" smtClean="0"/>
          </a:p>
          <a:p>
            <a:pPr lvl="1">
              <a:spcAft>
                <a:spcPts val="1200"/>
              </a:spcAft>
              <a:buFont typeface="Arial" pitchFamily="34" charset="0"/>
              <a:buChar char="•"/>
            </a:pPr>
            <a:r>
              <a:rPr lang="en-US" dirty="0" smtClean="0"/>
              <a:t>To raise exports and reduce imports, (reduce  the trade deficit) and stimulate domestic production</a:t>
            </a:r>
          </a:p>
          <a:p>
            <a:pPr lvl="1">
              <a:spcAft>
                <a:spcPts val="1200"/>
              </a:spcAft>
              <a:buFont typeface="Wingdings" pitchFamily="2" charset="2"/>
              <a:buChar char="Ø"/>
            </a:pPr>
            <a:r>
              <a:rPr lang="en-US" dirty="0" smtClean="0"/>
              <a:t>Raises inflation</a:t>
            </a:r>
          </a:p>
          <a:p>
            <a:pPr marL="695325" lvl="1" indent="0" algn="ctr">
              <a:spcAft>
                <a:spcPts val="1200"/>
              </a:spcAft>
              <a:buNone/>
            </a:pPr>
            <a:r>
              <a:rPr lang="en-US" b="1" dirty="0" smtClean="0"/>
              <a:t>Painful</a:t>
            </a:r>
          </a:p>
        </p:txBody>
      </p:sp>
      <p:sp>
        <p:nvSpPr>
          <p:cNvPr id="5" name="Date Placeholder 4"/>
          <p:cNvSpPr>
            <a:spLocks noGrp="1"/>
          </p:cNvSpPr>
          <p:nvPr>
            <p:ph type="dt" sz="half" idx="10"/>
          </p:nvPr>
        </p:nvSpPr>
        <p:spPr/>
        <p:txBody>
          <a:bodyPr/>
          <a:lstStyle/>
          <a:p>
            <a:fld id="{18DC87D7-CD2A-423F-BD3F-97DDC5E7558B}"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7" name="Right Arrow 6"/>
          <p:cNvSpPr/>
          <p:nvPr/>
        </p:nvSpPr>
        <p:spPr>
          <a:xfrm>
            <a:off x="3691689" y="5448300"/>
            <a:ext cx="533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Washington Consensus</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29</a:t>
            </a:fld>
            <a:endParaRPr lang="en-US"/>
          </a:p>
        </p:txBody>
      </p:sp>
      <p:sp>
        <p:nvSpPr>
          <p:cNvPr id="3" name="Content Placeholder 2"/>
          <p:cNvSpPr>
            <a:spLocks noGrp="1"/>
          </p:cNvSpPr>
          <p:nvPr>
            <p:ph sz="quarter" idx="1"/>
          </p:nvPr>
        </p:nvSpPr>
        <p:spPr>
          <a:xfrm>
            <a:off x="304800" y="1524000"/>
            <a:ext cx="8686800" cy="4800600"/>
          </a:xfrm>
        </p:spPr>
        <p:txBody>
          <a:bodyPr>
            <a:normAutofit/>
          </a:bodyPr>
          <a:lstStyle/>
          <a:p>
            <a:pPr marL="914400" indent="-914400">
              <a:spcBef>
                <a:spcPts val="0"/>
              </a:spcBef>
              <a:spcAft>
                <a:spcPts val="1200"/>
              </a:spcAft>
              <a:buNone/>
            </a:pPr>
            <a:r>
              <a:rPr lang="en-ZA" b="1" dirty="0" smtClean="0"/>
              <a:t>Free Trade</a:t>
            </a:r>
            <a:r>
              <a:rPr lang="en-ZA" dirty="0" smtClean="0"/>
              <a:t>	</a:t>
            </a:r>
          </a:p>
          <a:p>
            <a:pPr marL="914400" indent="-914400">
              <a:spcBef>
                <a:spcPts val="0"/>
              </a:spcBef>
              <a:spcAft>
                <a:spcPts val="1200"/>
              </a:spcAft>
              <a:buFont typeface="+mj-lt"/>
              <a:buAutoNum type="arabicPeriod" startAt="6"/>
            </a:pPr>
            <a:r>
              <a:rPr lang="en-ZA" b="1" dirty="0" smtClean="0"/>
              <a:t>Trade liberalization </a:t>
            </a:r>
            <a:r>
              <a:rPr lang="en-ZA" dirty="0" smtClean="0"/>
              <a:t>is good for growth and consumer welfare.</a:t>
            </a:r>
          </a:p>
          <a:p>
            <a:pPr marL="914400" lvl="0" indent="-914400">
              <a:spcAft>
                <a:spcPts val="1200"/>
              </a:spcAft>
              <a:buFont typeface="+mj-lt"/>
              <a:buAutoNum type="arabicPeriod" startAt="6"/>
            </a:pPr>
            <a:r>
              <a:rPr lang="en-ZA" dirty="0" smtClean="0"/>
              <a:t>Encourage </a:t>
            </a:r>
            <a:r>
              <a:rPr lang="en-ZA" b="1" dirty="0" smtClean="0"/>
              <a:t>privatization</a:t>
            </a:r>
            <a:r>
              <a:rPr lang="en-ZA" dirty="0" smtClean="0"/>
              <a:t> and eliminate barriers to </a:t>
            </a:r>
            <a:r>
              <a:rPr lang="en-ZA" b="1" dirty="0" smtClean="0"/>
              <a:t>foreign direct investment </a:t>
            </a:r>
            <a:r>
              <a:rPr lang="en-ZA" dirty="0" smtClean="0"/>
              <a:t>to encourage more &amp; efficient investment.</a:t>
            </a:r>
          </a:p>
          <a:p>
            <a:pPr marL="914400" indent="-914400">
              <a:spcBef>
                <a:spcPts val="0"/>
              </a:spcBef>
              <a:spcAft>
                <a:spcPts val="1200"/>
              </a:spcAft>
              <a:buFont typeface="+mj-lt"/>
              <a:buAutoNum type="arabicPeriod" startAt="6"/>
            </a:pPr>
            <a:endParaRPr lang="en-US" dirty="0" smtClean="0"/>
          </a:p>
        </p:txBody>
      </p:sp>
      <p:sp>
        <p:nvSpPr>
          <p:cNvPr id="5" name="Date Placeholder 4"/>
          <p:cNvSpPr>
            <a:spLocks noGrp="1"/>
          </p:cNvSpPr>
          <p:nvPr>
            <p:ph type="dt" sz="half" idx="10"/>
          </p:nvPr>
        </p:nvSpPr>
        <p:spPr/>
        <p:txBody>
          <a:bodyPr/>
          <a:lstStyle/>
          <a:p>
            <a:fld id="{5AE0EAD0-0B2F-4126-932C-DF7BC1DD566A}"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t>Conspiracy or Cooperation?</a:t>
            </a:r>
            <a:endParaRPr lang="en-US" sz="4000" i="1" dirty="0"/>
          </a:p>
        </p:txBody>
      </p:sp>
      <p:sp>
        <p:nvSpPr>
          <p:cNvPr id="7" name="Date Placeholder 6"/>
          <p:cNvSpPr>
            <a:spLocks noGrp="1"/>
          </p:cNvSpPr>
          <p:nvPr>
            <p:ph type="dt" sz="half" idx="10"/>
          </p:nvPr>
        </p:nvSpPr>
        <p:spPr/>
        <p:txBody>
          <a:bodyPr/>
          <a:lstStyle/>
          <a:p>
            <a:fld id="{91AD4F09-AF9B-4E31-9501-A2A0F5F95B27}" type="datetime1">
              <a:rPr lang="en-US" smtClean="0"/>
              <a:pPr/>
              <a:t>7/2/2013</a:t>
            </a:fld>
            <a:endParaRPr lang="en-ZA" dirty="0"/>
          </a:p>
        </p:txBody>
      </p:sp>
      <p:sp>
        <p:nvSpPr>
          <p:cNvPr id="8" name="Footer Placeholder 7"/>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3</a:t>
            </a:fld>
            <a:endParaRPr lang="en-ZA"/>
          </a:p>
        </p:txBody>
      </p:sp>
      <p:sp>
        <p:nvSpPr>
          <p:cNvPr id="3" name="Content Placeholder 2"/>
          <p:cNvSpPr>
            <a:spLocks noGrp="1"/>
          </p:cNvSpPr>
          <p:nvPr>
            <p:ph sz="quarter" idx="1"/>
          </p:nvPr>
        </p:nvSpPr>
        <p:spPr/>
        <p:txBody>
          <a:bodyPr>
            <a:normAutofit lnSpcReduction="10000"/>
          </a:bodyPr>
          <a:lstStyle/>
          <a:p>
            <a:pPr algn="ctr">
              <a:buNone/>
            </a:pPr>
            <a:endParaRPr lang="en-US" sz="4000" b="1" i="1" dirty="0" smtClean="0">
              <a:solidFill>
                <a:srgbClr val="002060"/>
              </a:solidFill>
            </a:endParaRPr>
          </a:p>
          <a:p>
            <a:pPr algn="ctr">
              <a:buNone/>
            </a:pPr>
            <a:r>
              <a:rPr lang="en-US" sz="4000" b="1" i="1" dirty="0" smtClean="0">
                <a:solidFill>
                  <a:srgbClr val="002060"/>
                </a:solidFill>
              </a:rPr>
              <a:t>International Conspiracy to </a:t>
            </a:r>
            <a:br>
              <a:rPr lang="en-US" sz="4000" b="1" i="1" dirty="0" smtClean="0">
                <a:solidFill>
                  <a:srgbClr val="002060"/>
                </a:solidFill>
              </a:rPr>
            </a:br>
            <a:r>
              <a:rPr lang="en-US" sz="4000" b="1" i="1" dirty="0" smtClean="0">
                <a:solidFill>
                  <a:srgbClr val="002060"/>
                </a:solidFill>
              </a:rPr>
              <a:t>Impose Western Hegemony </a:t>
            </a:r>
            <a:br>
              <a:rPr lang="en-US" sz="4000" b="1" i="1" dirty="0" smtClean="0">
                <a:solidFill>
                  <a:srgbClr val="002060"/>
                </a:solidFill>
              </a:rPr>
            </a:br>
            <a:r>
              <a:rPr lang="en-US" sz="4000" b="1" i="1" dirty="0" smtClean="0">
                <a:solidFill>
                  <a:srgbClr val="002060"/>
                </a:solidFill>
              </a:rPr>
              <a:t>on Africa/Developing World?</a:t>
            </a:r>
          </a:p>
          <a:p>
            <a:pPr algn="ctr">
              <a:buNone/>
            </a:pPr>
            <a:r>
              <a:rPr lang="en-US" sz="4000" i="1" dirty="0" smtClean="0"/>
              <a:t>or</a:t>
            </a:r>
          </a:p>
          <a:p>
            <a:pPr algn="ctr">
              <a:buNone/>
            </a:pPr>
            <a:r>
              <a:rPr lang="en-US" sz="4000" b="1" i="1" dirty="0" smtClean="0">
                <a:solidFill>
                  <a:srgbClr val="002060"/>
                </a:solidFill>
              </a:rPr>
              <a:t>Western economic support </a:t>
            </a:r>
          </a:p>
          <a:p>
            <a:pPr algn="ctr">
              <a:buNone/>
            </a:pPr>
            <a:r>
              <a:rPr lang="en-US" sz="4000" b="1" i="1" dirty="0" smtClean="0">
                <a:solidFill>
                  <a:srgbClr val="002060"/>
                </a:solidFill>
              </a:rPr>
              <a:t>to Africa/low income countries</a:t>
            </a:r>
          </a:p>
          <a:p>
            <a:pPr algn="ctr">
              <a:buNone/>
            </a:pPr>
            <a:r>
              <a:rPr lang="en-US" sz="4000" b="1" i="1" dirty="0" smtClean="0">
                <a:solidFill>
                  <a:srgbClr val="002060"/>
                </a:solidFill>
              </a:rPr>
              <a:t>to raise their economic development</a:t>
            </a:r>
            <a:r>
              <a:rPr lang="en-US" sz="4000" b="1" dirty="0" smtClean="0">
                <a:solidFill>
                  <a:srgbClr val="002060"/>
                </a:solidFill>
              </a:rPr>
              <a:t>?</a:t>
            </a:r>
            <a:endParaRPr lang="en-US" sz="4000" b="1" i="1" dirty="0" smtClean="0">
              <a:solidFill>
                <a:srgbClr val="00206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Washington Consensus</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30</a:t>
            </a:fld>
            <a:endParaRPr lang="en-US"/>
          </a:p>
        </p:txBody>
      </p:sp>
      <p:sp>
        <p:nvSpPr>
          <p:cNvPr id="3" name="Content Placeholder 2"/>
          <p:cNvSpPr>
            <a:spLocks noGrp="1"/>
          </p:cNvSpPr>
          <p:nvPr>
            <p:ph sz="quarter" idx="1"/>
          </p:nvPr>
        </p:nvSpPr>
        <p:spPr>
          <a:xfrm>
            <a:off x="304800" y="1676400"/>
            <a:ext cx="8686800" cy="4648200"/>
          </a:xfrm>
        </p:spPr>
        <p:txBody>
          <a:bodyPr>
            <a:normAutofit/>
          </a:bodyPr>
          <a:lstStyle/>
          <a:p>
            <a:pPr marL="742950" lvl="0" indent="-742950">
              <a:spcBef>
                <a:spcPts val="0"/>
              </a:spcBef>
              <a:spcAft>
                <a:spcPts val="1800"/>
              </a:spcAft>
              <a:buFont typeface="+mj-lt"/>
              <a:buAutoNum type="arabicPeriod" startAt="8"/>
            </a:pPr>
            <a:r>
              <a:rPr lang="en-ZA" b="1" dirty="0" smtClean="0"/>
              <a:t>Liberalize the financial sector </a:t>
            </a:r>
            <a:r>
              <a:rPr lang="en-ZA" dirty="0" smtClean="0"/>
              <a:t>to obtain efficient allocation of capital, including </a:t>
            </a:r>
            <a:r>
              <a:rPr lang="en-ZA" i="1" dirty="0" smtClean="0"/>
              <a:t>market interest rates</a:t>
            </a:r>
            <a:r>
              <a:rPr lang="en-ZA" dirty="0" smtClean="0"/>
              <a:t>, including free flow of international capital. </a:t>
            </a:r>
          </a:p>
          <a:p>
            <a:pPr marL="742950" indent="-742950">
              <a:spcAft>
                <a:spcPts val="1800"/>
              </a:spcAft>
              <a:buFont typeface="Calibri" pitchFamily="34" charset="0"/>
              <a:buAutoNum type="arabicPeriod" startAt="8"/>
            </a:pPr>
            <a:r>
              <a:rPr lang="en-ZA" dirty="0" smtClean="0"/>
              <a:t>Create secure </a:t>
            </a:r>
            <a:r>
              <a:rPr lang="en-ZA" b="1" dirty="0" smtClean="0"/>
              <a:t>property rights </a:t>
            </a:r>
            <a:r>
              <a:rPr lang="en-ZA" dirty="0" smtClean="0"/>
              <a:t>to encourage investment.</a:t>
            </a:r>
            <a:endParaRPr lang="en-US" dirty="0" smtClean="0"/>
          </a:p>
          <a:p>
            <a:pPr marL="742950" lvl="0" indent="-742950">
              <a:spcBef>
                <a:spcPts val="0"/>
              </a:spcBef>
              <a:spcAft>
                <a:spcPts val="1800"/>
              </a:spcAft>
              <a:buAutoNum type="arabicPeriod" startAt="8"/>
            </a:pPr>
            <a:r>
              <a:rPr lang="en-ZA" dirty="0" smtClean="0"/>
              <a:t>Maintain </a:t>
            </a:r>
            <a:r>
              <a:rPr lang="en-ZA" b="1" dirty="0" smtClean="0"/>
              <a:t>macroeconomic stability</a:t>
            </a:r>
            <a:r>
              <a:rPr lang="en-ZA" dirty="0" smtClean="0"/>
              <a:t>.</a:t>
            </a:r>
          </a:p>
        </p:txBody>
      </p:sp>
      <p:sp>
        <p:nvSpPr>
          <p:cNvPr id="5" name="Date Placeholder 4"/>
          <p:cNvSpPr>
            <a:spLocks noGrp="1"/>
          </p:cNvSpPr>
          <p:nvPr>
            <p:ph type="dt" sz="half" idx="10"/>
          </p:nvPr>
        </p:nvSpPr>
        <p:spPr/>
        <p:txBody>
          <a:bodyPr/>
          <a:lstStyle/>
          <a:p>
            <a:fld id="{1BC7F0F6-6480-4C5A-BAFD-4CDCC30E6CDF}"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Implied Policy </a:t>
            </a:r>
            <a:r>
              <a:rPr lang="en-US" b="1" dirty="0" smtClean="0"/>
              <a:t>Prescriptions</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31</a:t>
            </a:fld>
            <a:endParaRPr lang="en-US"/>
          </a:p>
        </p:txBody>
      </p:sp>
      <p:sp>
        <p:nvSpPr>
          <p:cNvPr id="3" name="Content Placeholder 2"/>
          <p:cNvSpPr>
            <a:spLocks noGrp="1"/>
          </p:cNvSpPr>
          <p:nvPr>
            <p:ph sz="quarter" idx="1"/>
          </p:nvPr>
        </p:nvSpPr>
        <p:spPr>
          <a:xfrm>
            <a:off x="304800" y="1676400"/>
            <a:ext cx="8686800" cy="4403725"/>
          </a:xfrm>
        </p:spPr>
        <p:txBody>
          <a:bodyPr>
            <a:normAutofit/>
          </a:bodyPr>
          <a:lstStyle/>
          <a:p>
            <a:pPr>
              <a:spcBef>
                <a:spcPts val="0"/>
              </a:spcBef>
              <a:spcAft>
                <a:spcPts val="1200"/>
              </a:spcAft>
              <a:buFont typeface="Wingdings" pitchFamily="2" charset="2"/>
              <a:buChar char="Ø"/>
            </a:pPr>
            <a:r>
              <a:rPr lang="en-US" b="1" i="1" dirty="0" smtClean="0"/>
              <a:t>Raise the real interest rate</a:t>
            </a:r>
            <a:endParaRPr lang="en-US" i="1" dirty="0" smtClean="0"/>
          </a:p>
          <a:p>
            <a:pPr lvl="1">
              <a:spcAft>
                <a:spcPts val="1200"/>
              </a:spcAft>
              <a:buFont typeface="Arial" pitchFamily="34" charset="0"/>
              <a:buChar char="•"/>
            </a:pPr>
            <a:r>
              <a:rPr lang="en-US" dirty="0" smtClean="0"/>
              <a:t>To reduce inflation, encourage savings, and make efficient use of capital.</a:t>
            </a:r>
          </a:p>
          <a:p>
            <a:pPr lvl="1">
              <a:spcAft>
                <a:spcPts val="1200"/>
              </a:spcAft>
              <a:buFont typeface="Wingdings" pitchFamily="2" charset="2"/>
              <a:buChar char="Ø"/>
            </a:pPr>
            <a:r>
              <a:rPr lang="en-US" dirty="0" smtClean="0"/>
              <a:t>Hurts business and reduces jobs </a:t>
            </a:r>
          </a:p>
          <a:p>
            <a:pPr lvl="1" algn="ctr">
              <a:spcAft>
                <a:spcPts val="1200"/>
              </a:spcAft>
              <a:buNone/>
            </a:pPr>
            <a:r>
              <a:rPr lang="en-US" b="1" dirty="0" smtClean="0"/>
              <a:t>Painful </a:t>
            </a:r>
          </a:p>
          <a:p>
            <a:pPr>
              <a:spcBef>
                <a:spcPts val="0"/>
              </a:spcBef>
              <a:spcAft>
                <a:spcPts val="1200"/>
              </a:spcAft>
            </a:pPr>
            <a:endParaRPr lang="en-US" dirty="0"/>
          </a:p>
        </p:txBody>
      </p:sp>
      <p:sp>
        <p:nvSpPr>
          <p:cNvPr id="5" name="Date Placeholder 4"/>
          <p:cNvSpPr>
            <a:spLocks noGrp="1"/>
          </p:cNvSpPr>
          <p:nvPr>
            <p:ph type="dt" sz="half" idx="10"/>
          </p:nvPr>
        </p:nvSpPr>
        <p:spPr/>
        <p:txBody>
          <a:bodyPr/>
          <a:lstStyle/>
          <a:p>
            <a:fld id="{14C90B68-506A-4780-93CE-09B8BABE669E}"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7" name="Right Arrow 6"/>
          <p:cNvSpPr/>
          <p:nvPr/>
        </p:nvSpPr>
        <p:spPr>
          <a:xfrm>
            <a:off x="3657600" y="4267200"/>
            <a:ext cx="609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Results of Policies in Africa</a:t>
            </a:r>
            <a:endParaRPr lang="en-ZA" b="1" dirty="0"/>
          </a:p>
        </p:txBody>
      </p:sp>
      <p:sp>
        <p:nvSpPr>
          <p:cNvPr id="6" name="Date Placeholder 5"/>
          <p:cNvSpPr>
            <a:spLocks noGrp="1"/>
          </p:cNvSpPr>
          <p:nvPr>
            <p:ph type="dt" sz="half" idx="10"/>
          </p:nvPr>
        </p:nvSpPr>
        <p:spPr/>
        <p:txBody>
          <a:bodyPr/>
          <a:lstStyle/>
          <a:p>
            <a:fld id="{AC93D229-37E1-4DE3-9646-FEC0D3514A23}"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32</a:t>
            </a:fld>
            <a:endParaRPr lang="en-ZA"/>
          </a:p>
        </p:txBody>
      </p:sp>
      <p:pic>
        <p:nvPicPr>
          <p:cNvPr id="5125" name="Picture 5"/>
          <p:cNvPicPr>
            <a:picLocks noGrp="1" noChangeAspect="1" noChangeArrowheads="1"/>
          </p:cNvPicPr>
          <p:nvPr>
            <p:ph sz="quarter" idx="1"/>
          </p:nvPr>
        </p:nvPicPr>
        <p:blipFill>
          <a:blip r:embed="rId3" cstate="print"/>
          <a:stretch>
            <a:fillRect/>
          </a:stretch>
        </p:blipFill>
        <p:spPr bwMode="auto">
          <a:xfrm>
            <a:off x="888018" y="2438400"/>
            <a:ext cx="7609951" cy="28956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Counter Attack to the WC</a:t>
            </a:r>
            <a:br>
              <a:rPr lang="en-US" b="1" dirty="0" smtClean="0"/>
            </a:br>
            <a:r>
              <a:rPr lang="en-US" dirty="0" err="1" smtClean="0"/>
              <a:t>Stiglitz</a:t>
            </a:r>
            <a:r>
              <a:rPr lang="en-US" dirty="0" smtClean="0"/>
              <a:t> </a:t>
            </a:r>
            <a:r>
              <a:rPr lang="en-US" b="1" dirty="0" smtClean="0"/>
              <a:t>(2002)</a:t>
            </a:r>
            <a:endParaRPr lang="en-US" sz="4000" b="1" dirty="0"/>
          </a:p>
        </p:txBody>
      </p:sp>
      <p:sp>
        <p:nvSpPr>
          <p:cNvPr id="5" name="Date Placeholder 4"/>
          <p:cNvSpPr>
            <a:spLocks noGrp="1"/>
          </p:cNvSpPr>
          <p:nvPr>
            <p:ph type="dt" sz="half" idx="10"/>
          </p:nvPr>
        </p:nvSpPr>
        <p:spPr/>
        <p:txBody>
          <a:bodyPr/>
          <a:lstStyle/>
          <a:p>
            <a:fld id="{F239C3BC-8078-4ABA-BA85-31689A143C43}"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33</a:t>
            </a:fld>
            <a:endParaRPr lang="en-US"/>
          </a:p>
        </p:txBody>
      </p:sp>
      <p:pic>
        <p:nvPicPr>
          <p:cNvPr id="3076" name="Picture 4"/>
          <p:cNvPicPr>
            <a:picLocks noGrp="1" noChangeAspect="1" noChangeArrowheads="1"/>
          </p:cNvPicPr>
          <p:nvPr>
            <p:ph sz="quarter" idx="1"/>
          </p:nvPr>
        </p:nvPicPr>
        <p:blipFill>
          <a:blip r:embed="rId3" cstate="print"/>
          <a:stretch>
            <a:fillRect/>
          </a:stretch>
        </p:blipFill>
        <p:spPr bwMode="auto">
          <a:xfrm>
            <a:off x="3429000" y="2030412"/>
            <a:ext cx="2286000" cy="36195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sz="4900" b="1" dirty="0"/>
          </a:p>
        </p:txBody>
      </p:sp>
      <p:sp>
        <p:nvSpPr>
          <p:cNvPr id="5" name="Date Placeholder 4"/>
          <p:cNvSpPr>
            <a:spLocks noGrp="1"/>
          </p:cNvSpPr>
          <p:nvPr>
            <p:ph type="dt" sz="half" idx="10"/>
          </p:nvPr>
        </p:nvSpPr>
        <p:spPr/>
        <p:txBody>
          <a:bodyPr/>
          <a:lstStyle/>
          <a:p>
            <a:fld id="{8B5938F8-EF3E-465C-B450-CF95B3400217}"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34</a:t>
            </a:fld>
            <a:endParaRPr lang="en-US"/>
          </a:p>
        </p:txBody>
      </p:sp>
      <p:sp>
        <p:nvSpPr>
          <p:cNvPr id="3" name="Content Placeholder 2"/>
          <p:cNvSpPr>
            <a:spLocks noGrp="1"/>
          </p:cNvSpPr>
          <p:nvPr>
            <p:ph sz="quarter" idx="1"/>
          </p:nvPr>
        </p:nvSpPr>
        <p:spPr/>
        <p:txBody>
          <a:bodyPr>
            <a:noAutofit/>
          </a:bodyPr>
          <a:lstStyle/>
          <a:p>
            <a:pPr>
              <a:lnSpc>
                <a:spcPct val="90000"/>
              </a:lnSpc>
              <a:spcAft>
                <a:spcPts val="1800"/>
              </a:spcAft>
              <a:buFont typeface="Wingdings" pitchFamily="2" charset="2"/>
              <a:buChar char="Ø"/>
            </a:pPr>
            <a:r>
              <a:rPr lang="en-US" b="1" dirty="0" smtClean="0"/>
              <a:t>We don’t live in textbook neoclassical world</a:t>
            </a:r>
            <a:r>
              <a:rPr lang="en-US" dirty="0" smtClean="0"/>
              <a:t> - incomplete information and imperfect markets.</a:t>
            </a:r>
          </a:p>
          <a:p>
            <a:pPr>
              <a:lnSpc>
                <a:spcPct val="90000"/>
              </a:lnSpc>
              <a:spcAft>
                <a:spcPts val="600"/>
              </a:spcAft>
              <a:buFont typeface="Wingdings" pitchFamily="2" charset="2"/>
              <a:buChar char="Ø"/>
            </a:pPr>
            <a:r>
              <a:rPr lang="en-US" b="1" dirty="0" smtClean="0"/>
              <a:t>Shock therapy is worse than the gradualist approach</a:t>
            </a:r>
            <a:r>
              <a:rPr lang="en-US" dirty="0" smtClean="0"/>
              <a:t>—especially for transition economies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sz="4900" b="1" dirty="0"/>
          </a:p>
        </p:txBody>
      </p:sp>
      <p:sp>
        <p:nvSpPr>
          <p:cNvPr id="5" name="Date Placeholder 4"/>
          <p:cNvSpPr>
            <a:spLocks noGrp="1"/>
          </p:cNvSpPr>
          <p:nvPr>
            <p:ph type="dt" sz="half" idx="10"/>
          </p:nvPr>
        </p:nvSpPr>
        <p:spPr/>
        <p:txBody>
          <a:bodyPr/>
          <a:lstStyle/>
          <a:p>
            <a:fld id="{8B5938F8-EF3E-465C-B450-CF95B3400217}"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35</a:t>
            </a:fld>
            <a:endParaRPr lang="en-US"/>
          </a:p>
        </p:txBody>
      </p:sp>
      <p:sp>
        <p:nvSpPr>
          <p:cNvPr id="3" name="Content Placeholder 2"/>
          <p:cNvSpPr>
            <a:spLocks noGrp="1"/>
          </p:cNvSpPr>
          <p:nvPr>
            <p:ph sz="quarter" idx="1"/>
          </p:nvPr>
        </p:nvSpPr>
        <p:spPr/>
        <p:txBody>
          <a:bodyPr>
            <a:noAutofit/>
          </a:bodyPr>
          <a:lstStyle/>
          <a:p>
            <a:pPr>
              <a:lnSpc>
                <a:spcPct val="90000"/>
              </a:lnSpc>
              <a:spcAft>
                <a:spcPts val="600"/>
              </a:spcAft>
              <a:buFont typeface="Wingdings" pitchFamily="2" charset="2"/>
              <a:buChar char="Ø"/>
            </a:pPr>
            <a:r>
              <a:rPr lang="en-US" b="1" dirty="0" smtClean="0"/>
              <a:t>Need to build new institutions, </a:t>
            </a:r>
            <a:r>
              <a:rPr lang="en-US" dirty="0" smtClean="0"/>
              <a:t>like land titles, commercial courts,</a:t>
            </a:r>
            <a:r>
              <a:rPr lang="en-US" b="1" dirty="0" smtClean="0"/>
              <a:t> </a:t>
            </a:r>
            <a:r>
              <a:rPr lang="en-US" dirty="0" smtClean="0"/>
              <a:t>and relevant laws before implementing new policies.</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dirty="0"/>
          </a:p>
        </p:txBody>
      </p:sp>
      <p:sp>
        <p:nvSpPr>
          <p:cNvPr id="5" name="Date Placeholder 4"/>
          <p:cNvSpPr>
            <a:spLocks noGrp="1"/>
          </p:cNvSpPr>
          <p:nvPr>
            <p:ph type="dt" sz="half" idx="10"/>
          </p:nvPr>
        </p:nvSpPr>
        <p:spPr/>
        <p:txBody>
          <a:bodyPr/>
          <a:lstStyle/>
          <a:p>
            <a:fld id="{F8C48DB7-D362-4C19-AE63-1EEF6FC50A64}"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36</a:t>
            </a:fld>
            <a:endParaRPr lang="en-US"/>
          </a:p>
        </p:txBody>
      </p:sp>
      <p:sp>
        <p:nvSpPr>
          <p:cNvPr id="3" name="Content Placeholder 2"/>
          <p:cNvSpPr>
            <a:spLocks noGrp="1"/>
          </p:cNvSpPr>
          <p:nvPr>
            <p:ph sz="quarter" idx="1"/>
          </p:nvPr>
        </p:nvSpPr>
        <p:spPr/>
        <p:txBody>
          <a:bodyPr>
            <a:normAutofit/>
          </a:bodyPr>
          <a:lstStyle/>
          <a:p>
            <a:pPr>
              <a:spcBef>
                <a:spcPts val="0"/>
              </a:spcBef>
              <a:spcAft>
                <a:spcPts val="1200"/>
              </a:spcAft>
              <a:buFont typeface="Wingdings" pitchFamily="2" charset="2"/>
              <a:buChar char="Ø"/>
            </a:pPr>
            <a:r>
              <a:rPr lang="en-US" sz="3600" b="1" dirty="0" smtClean="0"/>
              <a:t>Privatization is not always the answer</a:t>
            </a:r>
          </a:p>
          <a:p>
            <a:pPr marL="1036638" lvl="1" indent="-341313">
              <a:spcAft>
                <a:spcPts val="1200"/>
              </a:spcAft>
            </a:pPr>
            <a:r>
              <a:rPr lang="en-US" sz="3600" i="1" dirty="0" smtClean="0"/>
              <a:t>State-owned enterprises may provide socially beneficial services and employment.</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dirty="0"/>
          </a:p>
        </p:txBody>
      </p:sp>
      <p:sp>
        <p:nvSpPr>
          <p:cNvPr id="5" name="Date Placeholder 4"/>
          <p:cNvSpPr>
            <a:spLocks noGrp="1"/>
          </p:cNvSpPr>
          <p:nvPr>
            <p:ph type="dt" sz="half" idx="10"/>
          </p:nvPr>
        </p:nvSpPr>
        <p:spPr/>
        <p:txBody>
          <a:bodyPr/>
          <a:lstStyle/>
          <a:p>
            <a:fld id="{F8C48DB7-D362-4C19-AE63-1EEF6FC50A64}"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37</a:t>
            </a:fld>
            <a:endParaRPr lang="en-US"/>
          </a:p>
        </p:txBody>
      </p:sp>
      <p:sp>
        <p:nvSpPr>
          <p:cNvPr id="3" name="Content Placeholder 2"/>
          <p:cNvSpPr>
            <a:spLocks noGrp="1"/>
          </p:cNvSpPr>
          <p:nvPr>
            <p:ph sz="quarter" idx="1"/>
          </p:nvPr>
        </p:nvSpPr>
        <p:spPr/>
        <p:txBody>
          <a:bodyPr>
            <a:normAutofit/>
          </a:bodyPr>
          <a:lstStyle/>
          <a:p>
            <a:pPr>
              <a:spcAft>
                <a:spcPts val="300"/>
              </a:spcAft>
              <a:buFont typeface="Wingdings" pitchFamily="2" charset="2"/>
              <a:buChar char="Ø"/>
            </a:pPr>
            <a:r>
              <a:rPr lang="en-US" sz="3700" b="1" dirty="0" smtClean="0"/>
              <a:t>Fiscal austerity was wrong policy approach for East Asia</a:t>
            </a:r>
          </a:p>
          <a:p>
            <a:pPr lvl="1"/>
            <a:r>
              <a:rPr lang="en-US" i="1" dirty="0" smtClean="0"/>
              <a:t>All problems are not fiscal problems</a:t>
            </a:r>
          </a:p>
          <a:p>
            <a:pPr lvl="1"/>
            <a:r>
              <a:rPr lang="en-US" i="1" dirty="0" smtClean="0"/>
              <a:t>Need countercyclical fiscal policy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dirty="0"/>
          </a:p>
        </p:txBody>
      </p:sp>
      <p:sp>
        <p:nvSpPr>
          <p:cNvPr id="5" name="Date Placeholder 4"/>
          <p:cNvSpPr>
            <a:spLocks noGrp="1"/>
          </p:cNvSpPr>
          <p:nvPr>
            <p:ph type="dt" sz="half" idx="10"/>
          </p:nvPr>
        </p:nvSpPr>
        <p:spPr/>
        <p:txBody>
          <a:bodyPr/>
          <a:lstStyle/>
          <a:p>
            <a:fld id="{24FB6C24-629B-4E20-9940-113072E3C43C}"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38</a:t>
            </a:fld>
            <a:endParaRPr lang="en-US"/>
          </a:p>
        </p:txBody>
      </p:sp>
      <p:sp>
        <p:nvSpPr>
          <p:cNvPr id="3" name="Content Placeholder 2"/>
          <p:cNvSpPr>
            <a:spLocks noGrp="1"/>
          </p:cNvSpPr>
          <p:nvPr>
            <p:ph sz="quarter" idx="1"/>
          </p:nvPr>
        </p:nvSpPr>
        <p:spPr/>
        <p:txBody>
          <a:bodyPr>
            <a:normAutofit/>
          </a:bodyPr>
          <a:lstStyle/>
          <a:p>
            <a:pPr>
              <a:spcBef>
                <a:spcPts val="0"/>
              </a:spcBef>
              <a:spcAft>
                <a:spcPts val="600"/>
              </a:spcAft>
            </a:pPr>
            <a:r>
              <a:rPr lang="en-US" sz="3700" b="1" dirty="0" smtClean="0"/>
              <a:t>Trade liberalization need to done slowly and may not always be good</a:t>
            </a:r>
          </a:p>
          <a:p>
            <a:pPr lvl="1">
              <a:spcBef>
                <a:spcPts val="0"/>
              </a:spcBef>
              <a:spcAft>
                <a:spcPts val="600"/>
              </a:spcAft>
            </a:pPr>
            <a:r>
              <a:rPr lang="en-US" i="1" dirty="0" smtClean="0"/>
              <a:t>Should consumers pay more to facilitate domestic employment?</a:t>
            </a:r>
          </a:p>
          <a:p>
            <a:pPr lvl="1">
              <a:spcBef>
                <a:spcPts val="0"/>
              </a:spcBef>
              <a:spcAft>
                <a:spcPts val="1200"/>
              </a:spcAft>
            </a:pPr>
            <a:r>
              <a:rPr lang="en-US" i="1" dirty="0" smtClean="0"/>
              <a:t>Protection may give an infant industry a chance to succeed</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Attack on the </a:t>
            </a:r>
            <a:br>
              <a:rPr lang="en-US" dirty="0" smtClean="0"/>
            </a:br>
            <a:r>
              <a:rPr lang="en-US" dirty="0" smtClean="0"/>
              <a:t>Washington Consensus</a:t>
            </a:r>
            <a:endParaRPr lang="en-US" dirty="0"/>
          </a:p>
        </p:txBody>
      </p:sp>
      <p:sp>
        <p:nvSpPr>
          <p:cNvPr id="5" name="Date Placeholder 4"/>
          <p:cNvSpPr>
            <a:spLocks noGrp="1"/>
          </p:cNvSpPr>
          <p:nvPr>
            <p:ph type="dt" sz="half" idx="10"/>
          </p:nvPr>
        </p:nvSpPr>
        <p:spPr/>
        <p:txBody>
          <a:bodyPr/>
          <a:lstStyle/>
          <a:p>
            <a:fld id="{24FB6C24-629B-4E20-9940-113072E3C43C}"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39</a:t>
            </a:fld>
            <a:endParaRPr lang="en-US"/>
          </a:p>
        </p:txBody>
      </p:sp>
      <p:sp>
        <p:nvSpPr>
          <p:cNvPr id="3" name="Content Placeholder 2"/>
          <p:cNvSpPr>
            <a:spLocks noGrp="1"/>
          </p:cNvSpPr>
          <p:nvPr>
            <p:ph sz="quarter" idx="1"/>
          </p:nvPr>
        </p:nvSpPr>
        <p:spPr/>
        <p:txBody>
          <a:bodyPr>
            <a:normAutofit/>
          </a:bodyPr>
          <a:lstStyle/>
          <a:p>
            <a:pPr>
              <a:spcAft>
                <a:spcPts val="1800"/>
              </a:spcAft>
            </a:pPr>
            <a:r>
              <a:rPr lang="en-US" sz="3800" b="1" dirty="0" smtClean="0"/>
              <a:t>Financial liberalization:</a:t>
            </a:r>
          </a:p>
          <a:p>
            <a:pPr lvl="1">
              <a:spcAft>
                <a:spcPts val="1800"/>
              </a:spcAft>
            </a:pPr>
            <a:r>
              <a:rPr lang="en-US" sz="3600" i="1" dirty="0" smtClean="0"/>
              <a:t>Can be dangerous without appropriate supervision</a:t>
            </a:r>
          </a:p>
          <a:p>
            <a:pPr lvl="1">
              <a:spcAft>
                <a:spcPts val="1200"/>
              </a:spcAft>
            </a:pPr>
            <a:r>
              <a:rPr lang="en-US" sz="3600" i="1" dirty="0" smtClean="0"/>
              <a:t>Free flow of capital may be dangerous, especially for small economies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rmAutofit/>
          </a:bodyPr>
          <a:lstStyle/>
          <a:p>
            <a:r>
              <a:rPr lang="en-US" sz="4000" b="1" cap="small" dirty="0" smtClean="0"/>
              <a:t>Secret Plan For IMF World Dictatorship</a:t>
            </a:r>
            <a:br>
              <a:rPr lang="en-US" sz="4000" b="1" cap="small" dirty="0" smtClean="0"/>
            </a:br>
            <a:r>
              <a:rPr lang="en-US" sz="3300" b="1" i="1" dirty="0" smtClean="0"/>
              <a:t>Identified </a:t>
            </a:r>
            <a:r>
              <a:rPr lang="en-US" sz="3300" i="1" dirty="0" smtClean="0"/>
              <a:t>by the Illuminati (5/11/2005)</a:t>
            </a:r>
            <a:endParaRPr lang="en-US" sz="3300" i="1"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4</a:t>
            </a:fld>
            <a:endParaRPr lang="en-ZA"/>
          </a:p>
        </p:txBody>
      </p:sp>
      <p:sp>
        <p:nvSpPr>
          <p:cNvPr id="3" name="Content Placeholder 2"/>
          <p:cNvSpPr>
            <a:spLocks noGrp="1"/>
          </p:cNvSpPr>
          <p:nvPr>
            <p:ph sz="quarter" idx="1"/>
          </p:nvPr>
        </p:nvSpPr>
        <p:spPr>
          <a:xfrm>
            <a:off x="228600" y="1371600"/>
            <a:ext cx="8686800" cy="5029200"/>
          </a:xfrm>
        </p:spPr>
        <p:txBody>
          <a:bodyPr>
            <a:normAutofit fontScale="25000" lnSpcReduction="20000"/>
          </a:bodyPr>
          <a:lstStyle/>
          <a:p>
            <a:pPr algn="ctr">
              <a:spcBef>
                <a:spcPts val="0"/>
              </a:spcBef>
              <a:spcAft>
                <a:spcPts val="1200"/>
              </a:spcAft>
              <a:buNone/>
            </a:pPr>
            <a:r>
              <a:rPr lang="en-US" sz="6000" b="1" dirty="0" smtClean="0"/>
              <a:t>			</a:t>
            </a:r>
            <a:endParaRPr lang="en-US" sz="13600" b="1" i="1" dirty="0" smtClean="0"/>
          </a:p>
          <a:p>
            <a:pPr>
              <a:spcBef>
                <a:spcPts val="0"/>
              </a:spcBef>
              <a:spcAft>
                <a:spcPts val="1200"/>
              </a:spcAft>
              <a:buNone/>
            </a:pPr>
            <a:r>
              <a:rPr lang="en-US" sz="12800" i="1" dirty="0" smtClean="0"/>
              <a:t>		…a British-steered attempt to impose the dictatorship of the International Monetary Fund (IMF) on the entire planet, …</a:t>
            </a:r>
          </a:p>
          <a:p>
            <a:pPr>
              <a:spcBef>
                <a:spcPts val="0"/>
              </a:spcBef>
              <a:spcAft>
                <a:spcPts val="1200"/>
              </a:spcAft>
              <a:buNone/>
            </a:pPr>
            <a:r>
              <a:rPr lang="en-US" sz="12800" i="1" dirty="0" smtClean="0"/>
              <a:t>		Under this plan, the IMF would dictate the economic policies of all states. The IMF orthodoxy is austerity, sacrifice, deregulation, privatization, union busting, wage reductions, free trade, a race to the bottom, and prohibitions on advanced technologies. These policies would strangle humanity.</a:t>
            </a:r>
          </a:p>
          <a:p>
            <a:pPr>
              <a:buNone/>
            </a:pPr>
            <a:r>
              <a:rPr lang="en-US" sz="7000" i="1" dirty="0" smtClean="0"/>
              <a:t>Source: </a:t>
            </a:r>
            <a:r>
              <a:rPr lang="en-US" sz="7000" i="1" dirty="0" smtClean="0">
                <a:hlinkClick r:id="rId3"/>
              </a:rPr>
              <a:t>http://www.conspiracyarchive.com/Blog/</a:t>
            </a:r>
            <a:r>
              <a:rPr lang="en-US" sz="7000" i="1" dirty="0" smtClean="0"/>
              <a:t>  The Illuminati Conspiracy Archive</a:t>
            </a:r>
          </a:p>
        </p:txBody>
      </p:sp>
      <p:sp>
        <p:nvSpPr>
          <p:cNvPr id="7" name="Date Placeholder 6"/>
          <p:cNvSpPr>
            <a:spLocks noGrp="1"/>
          </p:cNvSpPr>
          <p:nvPr>
            <p:ph type="dt" sz="half" idx="10"/>
          </p:nvPr>
        </p:nvSpPr>
        <p:spPr/>
        <p:txBody>
          <a:bodyPr/>
          <a:lstStyle/>
          <a:p>
            <a:fld id="{91AD4F09-AF9B-4E31-9501-A2A0F5F95B27}" type="datetime1">
              <a:rPr lang="en-US" smtClean="0"/>
              <a:pPr/>
              <a:t>7/2/2013</a:t>
            </a:fld>
            <a:endParaRPr lang="en-ZA" dirty="0"/>
          </a:p>
        </p:txBody>
      </p:sp>
      <p:sp>
        <p:nvSpPr>
          <p:cNvPr id="8" name="Footer Placeholder 7"/>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Autofit/>
          </a:bodyPr>
          <a:lstStyle/>
          <a:p>
            <a:r>
              <a:rPr lang="en-ZA" sz="4000" dirty="0" smtClean="0"/>
              <a:t>Trevor Manuel: Market Failures</a:t>
            </a:r>
            <a:br>
              <a:rPr lang="en-ZA" sz="4000" dirty="0" smtClean="0"/>
            </a:br>
            <a:r>
              <a:rPr lang="en-ZA" sz="4000" dirty="0" smtClean="0"/>
              <a:t>were the Problem (2003)</a:t>
            </a:r>
            <a:endParaRPr lang="en-ZA" sz="4000"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40</a:t>
            </a:fld>
            <a:endParaRPr lang="en-ZA"/>
          </a:p>
        </p:txBody>
      </p:sp>
      <p:pic>
        <p:nvPicPr>
          <p:cNvPr id="2050" name="Picture 2"/>
          <p:cNvPicPr>
            <a:picLocks noGrp="1" noChangeAspect="1" noChangeArrowheads="1"/>
          </p:cNvPicPr>
          <p:nvPr>
            <p:ph sz="quarter" idx="1"/>
          </p:nvPr>
        </p:nvPicPr>
        <p:blipFill>
          <a:blip r:embed="rId3" cstate="print"/>
          <a:stretch>
            <a:fillRect/>
          </a:stretch>
        </p:blipFill>
        <p:spPr bwMode="auto">
          <a:xfrm>
            <a:off x="762000" y="1524000"/>
            <a:ext cx="7631906" cy="4572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fld id="{361F2F6A-00A6-4BF4-8337-C7F33C5300E9}" type="datetime1">
              <a:rPr lang="en-US" smtClean="0"/>
              <a:pPr/>
              <a:t>7/2/2013</a:t>
            </a:fld>
            <a:endParaRPr lang="en-ZA" dirty="0"/>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ZA" dirty="0"/>
              <a:t>Trevor Manuel: Market Failures</a:t>
            </a:r>
            <a:br>
              <a:rPr lang="en-ZA" dirty="0"/>
            </a:br>
            <a:r>
              <a:rPr lang="en-ZA" dirty="0"/>
              <a:t>were the Problem (2003)</a:t>
            </a:r>
            <a:endParaRPr lang="en-ZA" b="1" dirty="0"/>
          </a:p>
        </p:txBody>
      </p:sp>
      <p:sp>
        <p:nvSpPr>
          <p:cNvPr id="5" name="Date Placeholder 4"/>
          <p:cNvSpPr>
            <a:spLocks noGrp="1"/>
          </p:cNvSpPr>
          <p:nvPr>
            <p:ph type="dt" sz="half" idx="10"/>
          </p:nvPr>
        </p:nvSpPr>
        <p:spPr/>
        <p:txBody>
          <a:bodyPr/>
          <a:lstStyle/>
          <a:p>
            <a:fld id="{56DCA292-1F0B-41EE-B16C-1E7A3A200692}" type="datetime1">
              <a:rPr lang="en-US" smtClean="0"/>
              <a:pPr/>
              <a:t>7/2/2013</a:t>
            </a:fld>
            <a:endParaRPr lang="en-ZA" dirty="0"/>
          </a:p>
        </p:txBody>
      </p:sp>
      <p:sp>
        <p:nvSpPr>
          <p:cNvPr id="8" name="Footer Placeholder 7"/>
          <p:cNvSpPr>
            <a:spLocks noGrp="1"/>
          </p:cNvSpPr>
          <p:nvPr>
            <p:ph type="ftr" sz="quarter" idx="11"/>
          </p:nvPr>
        </p:nvSpPr>
        <p:spPr/>
        <p:txBody>
          <a:bodyPr/>
          <a:lstStyle/>
          <a:p>
            <a:r>
              <a:rPr lang="en-US" smtClean="0"/>
              <a:t>Africa and the IMF – Mark Ellyne</a:t>
            </a:r>
            <a:endParaRPr lang="en-ZA" dirty="0"/>
          </a:p>
        </p:txBody>
      </p:sp>
      <p:sp>
        <p:nvSpPr>
          <p:cNvPr id="2" name="Slide Number Placeholder 1"/>
          <p:cNvSpPr>
            <a:spLocks noGrp="1"/>
          </p:cNvSpPr>
          <p:nvPr>
            <p:ph type="sldNum" sz="quarter" idx="12"/>
          </p:nvPr>
        </p:nvSpPr>
        <p:spPr/>
        <p:txBody>
          <a:bodyPr/>
          <a:lstStyle/>
          <a:p>
            <a:fld id="{555B7976-5604-4F97-A1BB-641BDF40CBC5}" type="slidenum">
              <a:rPr lang="en-US" smtClean="0"/>
              <a:pPr/>
              <a:t>41</a:t>
            </a:fld>
            <a:endParaRPr lang="en-US"/>
          </a:p>
        </p:txBody>
      </p:sp>
      <p:sp>
        <p:nvSpPr>
          <p:cNvPr id="7" name="Content Placeholder 6"/>
          <p:cNvSpPr>
            <a:spLocks noGrp="1"/>
          </p:cNvSpPr>
          <p:nvPr>
            <p:ph sz="quarter" idx="1"/>
          </p:nvPr>
        </p:nvSpPr>
        <p:spPr/>
        <p:txBody>
          <a:bodyPr>
            <a:normAutofit/>
          </a:bodyPr>
          <a:lstStyle/>
          <a:p>
            <a:pPr>
              <a:spcAft>
                <a:spcPts val="1200"/>
              </a:spcAft>
            </a:pPr>
            <a:r>
              <a:rPr lang="en-ZA" i="1" dirty="0" smtClean="0"/>
              <a:t>World trade regime not favourable to Africa. External shocks very damaging to undiversified exporters.</a:t>
            </a:r>
            <a:endParaRPr lang="en-ZA" sz="3800" dirty="0" smtClean="0"/>
          </a:p>
          <a:p>
            <a:pPr>
              <a:spcAft>
                <a:spcPts val="1200"/>
              </a:spcAft>
            </a:pPr>
            <a:r>
              <a:rPr lang="en-ZA" i="1" dirty="0" smtClean="0"/>
              <a:t>International financial system and aid practices caused frequent disruptions to developing country markets</a:t>
            </a:r>
          </a:p>
          <a:p>
            <a:pPr>
              <a:spcAft>
                <a:spcPts val="1200"/>
              </a:spcAft>
            </a:pPr>
            <a:r>
              <a:rPr lang="en-ZA" i="1" dirty="0" smtClean="0"/>
              <a:t>Grants were needed in place of loans</a:t>
            </a:r>
          </a:p>
          <a:p>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Aft>
                <a:spcPts val="600"/>
              </a:spcAft>
            </a:pPr>
            <a:r>
              <a:rPr lang="en-ZA" spc="-100" dirty="0" smtClean="0"/>
              <a:t>Domestic Market Failures</a:t>
            </a:r>
          </a:p>
        </p:txBody>
      </p:sp>
      <p:sp>
        <p:nvSpPr>
          <p:cNvPr id="2" name="Slide Number Placeholder 1"/>
          <p:cNvSpPr>
            <a:spLocks noGrp="1"/>
          </p:cNvSpPr>
          <p:nvPr>
            <p:ph type="sldNum" sz="quarter" idx="12"/>
          </p:nvPr>
        </p:nvSpPr>
        <p:spPr/>
        <p:txBody>
          <a:bodyPr/>
          <a:lstStyle/>
          <a:p>
            <a:fld id="{555B7976-5604-4F97-A1BB-641BDF40CBC5}" type="slidenum">
              <a:rPr lang="en-US" smtClean="0"/>
              <a:pPr/>
              <a:t>42</a:t>
            </a:fld>
            <a:endParaRPr lang="en-US"/>
          </a:p>
        </p:txBody>
      </p:sp>
      <p:sp>
        <p:nvSpPr>
          <p:cNvPr id="7" name="Content Placeholder 6"/>
          <p:cNvSpPr>
            <a:spLocks noGrp="1"/>
          </p:cNvSpPr>
          <p:nvPr>
            <p:ph sz="quarter" idx="1"/>
          </p:nvPr>
        </p:nvSpPr>
        <p:spPr>
          <a:xfrm>
            <a:off x="304800" y="1371600"/>
            <a:ext cx="8686800" cy="4876800"/>
          </a:xfrm>
        </p:spPr>
        <p:txBody>
          <a:bodyPr>
            <a:noAutofit/>
          </a:bodyPr>
          <a:lstStyle/>
          <a:p>
            <a:pPr>
              <a:spcAft>
                <a:spcPts val="1200"/>
              </a:spcAft>
            </a:pPr>
            <a:r>
              <a:rPr lang="en-ZA" i="1" dirty="0" smtClean="0"/>
              <a:t>State-owned enterprises can be good (Asia) but the African State was too weak to manage them</a:t>
            </a:r>
          </a:p>
          <a:p>
            <a:pPr>
              <a:spcAft>
                <a:spcPts val="1200"/>
              </a:spcAft>
            </a:pPr>
            <a:r>
              <a:rPr lang="en-ZA" i="1" dirty="0" smtClean="0"/>
              <a:t>Shortage of social capital--needed more human capital and physical infrastructure  </a:t>
            </a:r>
          </a:p>
          <a:p>
            <a:pPr>
              <a:spcAft>
                <a:spcPts val="600"/>
              </a:spcAft>
            </a:pPr>
            <a:r>
              <a:rPr lang="en-ZA" i="1" dirty="0" smtClean="0"/>
              <a:t>Africa’s rural economy is to dependent on the more modern urban and fiscal sectors</a:t>
            </a:r>
          </a:p>
        </p:txBody>
      </p:sp>
      <p:sp>
        <p:nvSpPr>
          <p:cNvPr id="5" name="Date Placeholder 4"/>
          <p:cNvSpPr>
            <a:spLocks noGrp="1"/>
          </p:cNvSpPr>
          <p:nvPr>
            <p:ph type="dt" sz="half" idx="10"/>
          </p:nvPr>
        </p:nvSpPr>
        <p:spPr/>
        <p:txBody>
          <a:bodyPr/>
          <a:lstStyle/>
          <a:p>
            <a:fld id="{D1D2A4F7-869D-4CD3-AAE8-CC71E16B8696}" type="datetime1">
              <a:rPr lang="en-US" smtClean="0"/>
              <a:pPr/>
              <a:t>7/2/2013</a:t>
            </a:fld>
            <a:endParaRPr lang="en-ZA" dirty="0"/>
          </a:p>
        </p:txBody>
      </p:sp>
      <p:sp>
        <p:nvSpPr>
          <p:cNvPr id="8" name="Footer Placeholder 7"/>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p:txBody>
          <a:bodyPr>
            <a:noAutofit/>
          </a:bodyPr>
          <a:lstStyle/>
          <a:p>
            <a:r>
              <a:rPr lang="en-US" b="1" dirty="0" smtClean="0"/>
              <a:t>Does IMF Create Austerity?</a:t>
            </a:r>
            <a:br>
              <a:rPr lang="en-US" b="1" dirty="0" smtClean="0"/>
            </a:br>
            <a:r>
              <a:rPr lang="en-US" dirty="0" smtClean="0"/>
              <a:t>The IMF Response</a:t>
            </a:r>
            <a:endParaRPr lang="en-US" b="1" dirty="0"/>
          </a:p>
        </p:txBody>
      </p:sp>
      <p:sp>
        <p:nvSpPr>
          <p:cNvPr id="5" name="Date Placeholder 4"/>
          <p:cNvSpPr>
            <a:spLocks noGrp="1"/>
          </p:cNvSpPr>
          <p:nvPr>
            <p:ph type="dt" sz="half" idx="10"/>
          </p:nvPr>
        </p:nvSpPr>
        <p:spPr/>
        <p:txBody>
          <a:bodyPr/>
          <a:lstStyle/>
          <a:p>
            <a:fld id="{B1815C38-8455-474F-95E1-169FFB50BCF4}"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761BDAAB-638C-48DE-A0C8-A37452EC2A78}" type="slidenum">
              <a:rPr lang="en-ZA" smtClean="0"/>
              <a:pPr/>
              <a:t>43</a:t>
            </a:fld>
            <a:endParaRPr lang="en-ZA" dirty="0"/>
          </a:p>
        </p:txBody>
      </p:sp>
      <p:sp>
        <p:nvSpPr>
          <p:cNvPr id="611331" name="Rectangle 3"/>
          <p:cNvSpPr>
            <a:spLocks noGrp="1" noChangeArrowheads="1"/>
          </p:cNvSpPr>
          <p:nvPr>
            <p:ph sz="quarter" idx="1"/>
          </p:nvPr>
        </p:nvSpPr>
        <p:spPr/>
        <p:txBody>
          <a:bodyPr>
            <a:normAutofit fontScale="92500"/>
          </a:bodyPr>
          <a:lstStyle/>
          <a:p>
            <a:pPr>
              <a:lnSpc>
                <a:spcPct val="80000"/>
              </a:lnSpc>
              <a:spcAft>
                <a:spcPts val="1800"/>
              </a:spcAft>
            </a:pPr>
            <a:r>
              <a:rPr lang="en-US" sz="3900" i="1" dirty="0" smtClean="0"/>
              <a:t>“Saying the IMF causes austerity is like saying doctors cause plagues because you often find them around sick people.” </a:t>
            </a:r>
          </a:p>
          <a:p>
            <a:pPr>
              <a:lnSpc>
                <a:spcPct val="80000"/>
              </a:lnSpc>
              <a:spcAft>
                <a:spcPts val="1800"/>
              </a:spcAft>
            </a:pPr>
            <a:r>
              <a:rPr lang="en-US" sz="3900" dirty="0" smtClean="0"/>
              <a:t>“</a:t>
            </a:r>
            <a:r>
              <a:rPr lang="en-US" sz="3900" i="1" dirty="0" smtClean="0"/>
              <a:t>Emerging-market debtors typically come to the IMF only when their finances are under extreme duress ... and other creditors have turned their backs.” </a:t>
            </a:r>
          </a:p>
          <a:p>
            <a:pPr>
              <a:lnSpc>
                <a:spcPct val="80000"/>
              </a:lnSpc>
            </a:pPr>
            <a:endParaRPr lang="en-US" sz="2400" b="1" dirty="0" smtClean="0"/>
          </a:p>
          <a:p>
            <a:pPr>
              <a:lnSpc>
                <a:spcPct val="80000"/>
              </a:lnSpc>
              <a:buFontTx/>
              <a:buNone/>
            </a:pPr>
            <a:r>
              <a:rPr lang="en-US" sz="2400" b="1" dirty="0" smtClean="0"/>
              <a:t>		</a:t>
            </a:r>
          </a:p>
          <a:p>
            <a:pPr>
              <a:lnSpc>
                <a:spcPct val="80000"/>
              </a:lnSpc>
              <a:buFontTx/>
              <a:buNone/>
            </a:pPr>
            <a:r>
              <a:rPr lang="en-US" sz="2400" b="1" dirty="0" smtClean="0"/>
              <a:t>		The IMF Strikes Back</a:t>
            </a:r>
            <a:r>
              <a:rPr lang="en-US" sz="2400" dirty="0" smtClean="0"/>
              <a:t> By Kenneth </a:t>
            </a:r>
            <a:r>
              <a:rPr lang="en-US" sz="2400" dirty="0" err="1" smtClean="0"/>
              <a:t>Rogoff</a:t>
            </a:r>
            <a:r>
              <a:rPr lang="en-US" sz="2400" dirty="0" smtClean="0"/>
              <a:t> , Economic Counselor and Director of the Research Department International Monetary Fund</a:t>
            </a:r>
            <a:endParaRPr lang="en-US" sz="2800" i="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1331">
                                            <p:txEl>
                                              <p:pRg st="0" end="0"/>
                                            </p:txEl>
                                          </p:spTgt>
                                        </p:tgtEl>
                                        <p:attrNameLst>
                                          <p:attrName>style.visibility</p:attrName>
                                        </p:attrNameLst>
                                      </p:cBhvr>
                                      <p:to>
                                        <p:strVal val="visible"/>
                                      </p:to>
                                    </p:set>
                                    <p:anim calcmode="lin" valueType="num">
                                      <p:cBhvr additive="base">
                                        <p:cTn id="7" dur="1000" fill="hold"/>
                                        <p:tgtEl>
                                          <p:spTgt spid="611331">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611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11331">
                                            <p:txEl>
                                              <p:pRg st="1" end="1"/>
                                            </p:txEl>
                                          </p:spTgt>
                                        </p:tgtEl>
                                        <p:attrNameLst>
                                          <p:attrName>style.visibility</p:attrName>
                                        </p:attrNameLst>
                                      </p:cBhvr>
                                      <p:to>
                                        <p:strVal val="visible"/>
                                      </p:to>
                                    </p:set>
                                    <p:anim calcmode="lin" valueType="num">
                                      <p:cBhvr additive="base">
                                        <p:cTn id="13" dur="1000" fill="hold"/>
                                        <p:tgtEl>
                                          <p:spTgt spid="611331">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61133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1331"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Was Wrong with SAP Advice?</a:t>
            </a:r>
            <a:endParaRPr lang="en-ZA"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44</a:t>
            </a:fld>
            <a:endParaRPr lang="en-ZA" dirty="0"/>
          </a:p>
        </p:txBody>
      </p:sp>
      <p:sp>
        <p:nvSpPr>
          <p:cNvPr id="6" name="Content Placeholder 5"/>
          <p:cNvSpPr>
            <a:spLocks noGrp="1"/>
          </p:cNvSpPr>
          <p:nvPr>
            <p:ph sz="quarter" idx="1"/>
          </p:nvPr>
        </p:nvSpPr>
        <p:spPr>
          <a:xfrm>
            <a:off x="533400" y="1905000"/>
            <a:ext cx="8427720" cy="4404360"/>
          </a:xfrm>
        </p:spPr>
        <p:txBody>
          <a:bodyPr/>
          <a:lstStyle/>
          <a:p>
            <a:pPr marL="1095375" indent="-857250">
              <a:spcAft>
                <a:spcPts val="1800"/>
              </a:spcAft>
              <a:buClr>
                <a:schemeClr val="tx1">
                  <a:lumMod val="95000"/>
                  <a:lumOff val="5000"/>
                </a:schemeClr>
              </a:buClr>
              <a:buFont typeface="+mj-lt"/>
              <a:buAutoNum type="romanUcPeriod"/>
            </a:pPr>
            <a:r>
              <a:rPr lang="en-ZA" dirty="0" smtClean="0"/>
              <a:t>Fundamentally flawed?</a:t>
            </a:r>
          </a:p>
          <a:p>
            <a:pPr marL="1095375" indent="-857250">
              <a:spcAft>
                <a:spcPts val="1800"/>
              </a:spcAft>
              <a:buClr>
                <a:schemeClr val="tx1">
                  <a:lumMod val="95000"/>
                  <a:lumOff val="5000"/>
                </a:schemeClr>
              </a:buClr>
              <a:buFont typeface="+mj-lt"/>
              <a:buAutoNum type="romanUcPeriod"/>
            </a:pPr>
            <a:r>
              <a:rPr lang="en-ZA" dirty="0" smtClean="0"/>
              <a:t>Faulty implementation?</a:t>
            </a:r>
          </a:p>
          <a:p>
            <a:pPr marL="1095375" indent="-857250">
              <a:spcAft>
                <a:spcPts val="1800"/>
              </a:spcAft>
              <a:buClr>
                <a:schemeClr val="tx1">
                  <a:lumMod val="95000"/>
                  <a:lumOff val="5000"/>
                </a:schemeClr>
              </a:buClr>
              <a:buFont typeface="+mj-lt"/>
              <a:buAutoNum type="romanUcPeriod"/>
            </a:pPr>
            <a:r>
              <a:rPr lang="en-ZA" dirty="0" smtClean="0"/>
              <a:t>Reform program not wrong, but incomplete?</a:t>
            </a:r>
          </a:p>
          <a:p>
            <a:pPr marL="1095375" indent="-857250">
              <a:spcAft>
                <a:spcPts val="1800"/>
              </a:spcAft>
              <a:buFont typeface="+mj-lt"/>
              <a:buAutoNum type="romanUcPeriod"/>
            </a:pP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New Thinking</a:t>
            </a:r>
            <a:endParaRPr lang="en-ZA"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45</a:t>
            </a:fld>
            <a:endParaRPr lang="en-ZA" dirty="0"/>
          </a:p>
        </p:txBody>
      </p:sp>
      <p:sp>
        <p:nvSpPr>
          <p:cNvPr id="6" name="Content Placeholder 5"/>
          <p:cNvSpPr>
            <a:spLocks noGrp="1"/>
          </p:cNvSpPr>
          <p:nvPr>
            <p:ph sz="quarter" idx="1"/>
          </p:nvPr>
        </p:nvSpPr>
        <p:spPr>
          <a:xfrm>
            <a:off x="182880" y="1676400"/>
            <a:ext cx="8778240" cy="4632960"/>
          </a:xfrm>
        </p:spPr>
        <p:txBody>
          <a:bodyPr/>
          <a:lstStyle/>
          <a:p>
            <a:pPr>
              <a:lnSpc>
                <a:spcPct val="90000"/>
              </a:lnSpc>
              <a:spcAft>
                <a:spcPts val="1200"/>
              </a:spcAft>
            </a:pPr>
            <a:r>
              <a:rPr lang="en-ZA" dirty="0" smtClean="0"/>
              <a:t>Joseph </a:t>
            </a:r>
            <a:r>
              <a:rPr lang="en-ZA" dirty="0" err="1" smtClean="0"/>
              <a:t>Stiglitz</a:t>
            </a:r>
            <a:r>
              <a:rPr lang="en-ZA" dirty="0" smtClean="0"/>
              <a:t> – </a:t>
            </a:r>
            <a:r>
              <a:rPr lang="en-ZA" u="sng" dirty="0" smtClean="0"/>
              <a:t>How to make </a:t>
            </a:r>
            <a:r>
              <a:rPr lang="en-ZA" dirty="0" smtClean="0"/>
              <a:t>	</a:t>
            </a:r>
            <a:r>
              <a:rPr lang="en-ZA" u="sng" dirty="0" smtClean="0"/>
              <a:t>Globalization Work</a:t>
            </a:r>
          </a:p>
          <a:p>
            <a:pPr>
              <a:lnSpc>
                <a:spcPct val="90000"/>
              </a:lnSpc>
              <a:spcAft>
                <a:spcPts val="1200"/>
              </a:spcAft>
            </a:pPr>
            <a:r>
              <a:rPr lang="en-ZA" dirty="0"/>
              <a:t>Jeff Sachs – </a:t>
            </a:r>
            <a:r>
              <a:rPr lang="en-ZA" u="sng" dirty="0"/>
              <a:t>The End of Poverty</a:t>
            </a:r>
          </a:p>
          <a:p>
            <a:pPr>
              <a:lnSpc>
                <a:spcPct val="90000"/>
              </a:lnSpc>
              <a:spcAft>
                <a:spcPts val="1200"/>
              </a:spcAft>
            </a:pPr>
            <a:r>
              <a:rPr lang="en-ZA" dirty="0" err="1"/>
              <a:t>Dembisa</a:t>
            </a:r>
            <a:r>
              <a:rPr lang="en-ZA" dirty="0"/>
              <a:t> </a:t>
            </a:r>
            <a:r>
              <a:rPr lang="en-ZA" dirty="0" err="1"/>
              <a:t>Moyo</a:t>
            </a:r>
            <a:r>
              <a:rPr lang="en-ZA" dirty="0"/>
              <a:t> – </a:t>
            </a:r>
            <a:r>
              <a:rPr lang="en-ZA" u="sng" dirty="0"/>
              <a:t>Dead Aid</a:t>
            </a:r>
          </a:p>
          <a:p>
            <a:pPr>
              <a:lnSpc>
                <a:spcPct val="90000"/>
              </a:lnSpc>
              <a:spcAft>
                <a:spcPts val="1200"/>
              </a:spcAft>
            </a:pPr>
            <a:r>
              <a:rPr lang="en-ZA" dirty="0" smtClean="0"/>
              <a:t>Paul Collier – </a:t>
            </a:r>
            <a:r>
              <a:rPr lang="en-ZA" u="sng" dirty="0" smtClean="0"/>
              <a:t>The  Bottom Billion</a:t>
            </a:r>
            <a:r>
              <a:rPr lang="en-ZA" dirty="0" smtClean="0"/>
              <a:t>; </a:t>
            </a:r>
          </a:p>
          <a:p>
            <a:pPr marL="238125" indent="0">
              <a:lnSpc>
                <a:spcPct val="90000"/>
              </a:lnSpc>
              <a:spcAft>
                <a:spcPts val="1200"/>
              </a:spcAft>
              <a:buNone/>
            </a:pPr>
            <a:r>
              <a:rPr lang="en-ZA" dirty="0"/>
              <a:t> </a:t>
            </a:r>
            <a:r>
              <a:rPr lang="en-ZA" dirty="0" smtClean="0"/>
              <a:t>                           </a:t>
            </a:r>
            <a:r>
              <a:rPr lang="en-ZA" u="sng" dirty="0" smtClean="0"/>
              <a:t>Wars, Guns and Votes</a:t>
            </a:r>
          </a:p>
          <a:p>
            <a:pPr>
              <a:lnSpc>
                <a:spcPct val="90000"/>
              </a:lnSpc>
              <a:spcAft>
                <a:spcPts val="1200"/>
              </a:spcAft>
            </a:pPr>
            <a:r>
              <a:rPr lang="en-ZA" dirty="0" smtClean="0"/>
              <a:t>Governance</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944562"/>
          </a:xfrm>
        </p:spPr>
        <p:txBody>
          <a:bodyPr>
            <a:noAutofit/>
          </a:bodyPr>
          <a:lstStyle/>
          <a:p>
            <a:r>
              <a:rPr lang="en-US" dirty="0" smtClean="0"/>
              <a:t>Solutions to the Problem</a:t>
            </a:r>
            <a:endParaRPr lang="en-US"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46</a:t>
            </a:fld>
            <a:endParaRPr lang="en-ZA"/>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295400" y="1371600"/>
            <a:ext cx="6191250" cy="4572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fld id="{64CEB7BA-B6F4-4284-92ED-95C0B0984268}"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ox(in)">
                                      <p:cBhvr>
                                        <p:cTn id="7"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t>The End of Poverty: </a:t>
            </a:r>
            <a:br>
              <a:rPr lang="en-US" b="1" i="1" u="sng" dirty="0" smtClean="0"/>
            </a:br>
            <a:r>
              <a:rPr lang="en-US" b="1" i="1" u="sng" dirty="0" smtClean="0"/>
              <a:t>Economic Possibilities for Our Time </a:t>
            </a:r>
            <a:endParaRPr lang="en-US" u="sng" dirty="0"/>
          </a:p>
        </p:txBody>
      </p:sp>
      <p:sp>
        <p:nvSpPr>
          <p:cNvPr id="6" name="Date Placeholder 5"/>
          <p:cNvSpPr>
            <a:spLocks noGrp="1"/>
          </p:cNvSpPr>
          <p:nvPr>
            <p:ph type="dt" sz="half" idx="10"/>
          </p:nvPr>
        </p:nvSpPr>
        <p:spPr/>
        <p:txBody>
          <a:bodyPr/>
          <a:lstStyle/>
          <a:p>
            <a:fld id="{5F800520-AF3F-4CF7-A890-27B85A712DC8}"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47</a:t>
            </a:fld>
            <a:endParaRPr lang="en-ZA"/>
          </a:p>
        </p:txBody>
      </p:sp>
      <p:sp>
        <p:nvSpPr>
          <p:cNvPr id="3" name="Content Placeholder 2"/>
          <p:cNvSpPr>
            <a:spLocks noGrp="1"/>
          </p:cNvSpPr>
          <p:nvPr>
            <p:ph sz="quarter" idx="1"/>
          </p:nvPr>
        </p:nvSpPr>
        <p:spPr/>
        <p:txBody>
          <a:bodyPr>
            <a:normAutofit/>
          </a:bodyPr>
          <a:lstStyle/>
          <a:p>
            <a:pPr>
              <a:buNone/>
            </a:pPr>
            <a:r>
              <a:rPr lang="en-US" dirty="0" smtClean="0"/>
              <a:t>		Jeffrey Sachs (2005) argues that extreme poverty—defined by the World Bank as incomes of less than 1 dollar per day—can be eliminated globally by the year 2025, through carefully planned development aid, that reaches the "bottom rung" of the ladder. </a:t>
            </a:r>
          </a:p>
          <a:p>
            <a:endParaRPr lang="en-US"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Sachs: More Aid</a:t>
            </a:r>
            <a:endParaRPr lang="en-US"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48</a:t>
            </a:fld>
            <a:endParaRPr lang="en-ZA"/>
          </a:p>
        </p:txBody>
      </p:sp>
      <p:sp>
        <p:nvSpPr>
          <p:cNvPr id="3" name="Content Placeholder 2"/>
          <p:cNvSpPr>
            <a:spLocks noGrp="1"/>
          </p:cNvSpPr>
          <p:nvPr>
            <p:ph sz="quarter" idx="1"/>
          </p:nvPr>
        </p:nvSpPr>
        <p:spPr>
          <a:xfrm>
            <a:off x="609600" y="1600200"/>
            <a:ext cx="8001000" cy="4709160"/>
          </a:xfrm>
        </p:spPr>
        <p:txBody>
          <a:bodyPr>
            <a:normAutofit/>
          </a:bodyPr>
          <a:lstStyle/>
          <a:p>
            <a:pPr>
              <a:buNone/>
            </a:pPr>
            <a:r>
              <a:rPr lang="en-US" dirty="0" smtClean="0"/>
              <a:t>		In order to achieve the goal of eliminating global poverty, </a:t>
            </a:r>
            <a:r>
              <a:rPr lang="en-US" b="1" i="1" dirty="0" smtClean="0"/>
              <a:t>development aid must be raised from $65 billion globally as of 2002 to between $135 and $195 billion a year by 2015, </a:t>
            </a:r>
            <a:r>
              <a:rPr lang="en-US" dirty="0" smtClean="0"/>
              <a:t>including debt cancellation for the world's poorest countries.</a:t>
            </a:r>
            <a:endParaRPr lang="en-US" dirty="0"/>
          </a:p>
        </p:txBody>
      </p:sp>
      <p:sp>
        <p:nvSpPr>
          <p:cNvPr id="6" name="Date Placeholder 5"/>
          <p:cNvSpPr>
            <a:spLocks noGrp="1"/>
          </p:cNvSpPr>
          <p:nvPr>
            <p:ph type="dt" sz="half" idx="10"/>
          </p:nvPr>
        </p:nvSpPr>
        <p:spPr/>
        <p:txBody>
          <a:bodyPr/>
          <a:lstStyle/>
          <a:p>
            <a:fld id="{BE068B44-FA93-4A74-9F34-A3097647B223}" type="datetime1">
              <a:rPr lang="en-US" smtClean="0"/>
              <a:pPr/>
              <a:t>7/2/2013</a:t>
            </a:fld>
            <a:endParaRPr lang="en-ZA"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u="sng" dirty="0" smtClean="0"/>
              <a:t>Dead Aid </a:t>
            </a:r>
            <a:r>
              <a:rPr lang="en-US" sz="4900" dirty="0" smtClean="0"/>
              <a:t>by </a:t>
            </a:r>
            <a:r>
              <a:rPr lang="en-US" sz="4900" dirty="0" err="1" smtClean="0"/>
              <a:t>Dambisa</a:t>
            </a:r>
            <a:r>
              <a:rPr lang="en-US" sz="4900" dirty="0" smtClean="0"/>
              <a:t> </a:t>
            </a:r>
            <a:r>
              <a:rPr lang="en-US" sz="4900" dirty="0" err="1" smtClean="0"/>
              <a:t>Moyo</a:t>
            </a:r>
            <a:r>
              <a:rPr lang="en-US" dirty="0" smtClean="0"/>
              <a:t/>
            </a:r>
            <a:br>
              <a:rPr lang="en-US" dirty="0" smtClean="0"/>
            </a:br>
            <a:r>
              <a:rPr lang="en-US" dirty="0" smtClean="0"/>
              <a:t>(2009)</a:t>
            </a:r>
            <a:endParaRPr lang="en-US" dirty="0"/>
          </a:p>
        </p:txBody>
      </p:sp>
      <p:sp>
        <p:nvSpPr>
          <p:cNvPr id="6" name="Date Placeholder 5"/>
          <p:cNvSpPr>
            <a:spLocks noGrp="1"/>
          </p:cNvSpPr>
          <p:nvPr>
            <p:ph type="dt" sz="half" idx="10"/>
          </p:nvPr>
        </p:nvSpPr>
        <p:spPr/>
        <p:txBody>
          <a:bodyPr/>
          <a:lstStyle/>
          <a:p>
            <a:fld id="{4E1FE0F9-2DAA-48C1-A629-6E575DE79340}"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49</a:t>
            </a:fld>
            <a:endParaRPr lang="en-ZA"/>
          </a:p>
        </p:txBody>
      </p:sp>
      <p:pic>
        <p:nvPicPr>
          <p:cNvPr id="87042" name="Picture 2"/>
          <p:cNvPicPr>
            <a:picLocks noGrp="1" noChangeAspect="1" noChangeArrowheads="1"/>
          </p:cNvPicPr>
          <p:nvPr>
            <p:ph sz="quarter" idx="1"/>
          </p:nvPr>
        </p:nvPicPr>
        <p:blipFill>
          <a:blip r:embed="rId3" cstate="print"/>
          <a:stretch>
            <a:fillRect/>
          </a:stretch>
        </p:blipFill>
        <p:spPr bwMode="auto">
          <a:xfrm>
            <a:off x="3143250" y="2411412"/>
            <a:ext cx="2857500" cy="28575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checkerboard(across)">
                                      <p:cBhvr>
                                        <p:cTn id="7" dur="500"/>
                                        <p:tgtEl>
                                          <p:spTgt spid="87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rmAutofit/>
          </a:bodyPr>
          <a:lstStyle/>
          <a:p>
            <a:r>
              <a:rPr lang="en-ZA" dirty="0" smtClean="0"/>
              <a:t>Why </a:t>
            </a:r>
            <a:r>
              <a:rPr lang="en-ZA" dirty="0" smtClean="0"/>
              <a:t>is Africa so Poor?</a:t>
            </a:r>
            <a:endParaRPr lang="en-ZA" b="1"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5</a:t>
            </a:fld>
            <a:endParaRPr lang="en-ZA"/>
          </a:p>
        </p:txBody>
      </p:sp>
      <p:sp>
        <p:nvSpPr>
          <p:cNvPr id="6" name="Date Placeholder 5"/>
          <p:cNvSpPr>
            <a:spLocks noGrp="1"/>
          </p:cNvSpPr>
          <p:nvPr>
            <p:ph type="dt" sz="half" idx="10"/>
          </p:nvPr>
        </p:nvSpPr>
        <p:spPr/>
        <p:txBody>
          <a:bodyPr/>
          <a:lstStyle/>
          <a:p>
            <a:fld id="{6E524732-6E87-46C9-A99A-8E013FFCA8AB}" type="datetime1">
              <a:rPr lang="en-US" smtClean="0"/>
              <a:pPr/>
              <a:t>7/2/2013</a:t>
            </a:fld>
            <a:endParaRPr lang="en-ZA" dirty="0"/>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533400" y="1447800"/>
            <a:ext cx="8157882" cy="4800600"/>
          </a:xfrm>
          <a:prstGeom prst="rect">
            <a:avLst/>
          </a:prstGeom>
          <a:noFill/>
          <a:ln w="9525">
            <a:noFill/>
            <a:miter lim="800000"/>
            <a:headEnd/>
            <a:tailEnd/>
          </a:ln>
          <a:effectLst/>
        </p:spPr>
      </p:pic>
    </p:spTree>
    <p:extLst>
      <p:ext uri="{BB962C8B-B14F-4D97-AF65-F5344CB8AC3E}">
        <p14:creationId xmlns:p14="http://schemas.microsoft.com/office/powerpoint/2010/main" val="3520862926"/>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lstStyle/>
          <a:p>
            <a:r>
              <a:rPr lang="en-ZA" dirty="0" err="1" smtClean="0"/>
              <a:t>Moyo’s</a:t>
            </a:r>
            <a:r>
              <a:rPr lang="en-ZA" dirty="0" smtClean="0"/>
              <a:t> Hypotheses:</a:t>
            </a:r>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50</a:t>
            </a:fld>
            <a:endParaRPr lang="en-ZA" dirty="0"/>
          </a:p>
        </p:txBody>
      </p:sp>
      <p:sp>
        <p:nvSpPr>
          <p:cNvPr id="3" name="Content Placeholder 2"/>
          <p:cNvSpPr>
            <a:spLocks noGrp="1"/>
          </p:cNvSpPr>
          <p:nvPr>
            <p:ph sz="quarter" idx="1"/>
          </p:nvPr>
        </p:nvSpPr>
        <p:spPr>
          <a:xfrm>
            <a:off x="457200" y="1600200"/>
            <a:ext cx="8229600" cy="4724400"/>
          </a:xfrm>
        </p:spPr>
        <p:txBody>
          <a:bodyPr/>
          <a:lstStyle/>
          <a:p>
            <a:pPr algn="ctr">
              <a:spcAft>
                <a:spcPts val="1200"/>
              </a:spcAft>
              <a:buFont typeface="Wingdings" pitchFamily="2" charset="2"/>
              <a:buChar char="Ø"/>
            </a:pPr>
            <a:r>
              <a:rPr lang="en-ZA" dirty="0" smtClean="0"/>
              <a:t>Foreign aid fosters </a:t>
            </a:r>
            <a:r>
              <a:rPr lang="en-ZA" i="1" dirty="0" smtClean="0"/>
              <a:t>dependence</a:t>
            </a:r>
            <a:r>
              <a:rPr lang="en-ZA" dirty="0" smtClean="0"/>
              <a:t>;</a:t>
            </a:r>
          </a:p>
          <a:p>
            <a:pPr algn="ctr">
              <a:spcAft>
                <a:spcPts val="1200"/>
              </a:spcAft>
              <a:buFont typeface="Wingdings" pitchFamily="2" charset="2"/>
              <a:buChar char="Ø"/>
            </a:pPr>
            <a:r>
              <a:rPr lang="en-ZA" dirty="0" smtClean="0"/>
              <a:t>Foreign aid fosters </a:t>
            </a:r>
            <a:r>
              <a:rPr lang="en-ZA" i="1" dirty="0" smtClean="0"/>
              <a:t>corruption</a:t>
            </a:r>
            <a:r>
              <a:rPr lang="en-ZA" dirty="0" smtClean="0"/>
              <a:t>;</a:t>
            </a:r>
          </a:p>
          <a:p>
            <a:pPr algn="ctr">
              <a:spcAft>
                <a:spcPts val="1200"/>
              </a:spcAft>
              <a:buFont typeface="Wingdings" pitchFamily="2" charset="2"/>
              <a:buChar char="Ø"/>
            </a:pPr>
            <a:r>
              <a:rPr lang="en-ZA" dirty="0" smtClean="0"/>
              <a:t>Foreign aid encourages </a:t>
            </a:r>
            <a:r>
              <a:rPr lang="en-ZA" i="1" dirty="0" smtClean="0"/>
              <a:t>bureaucracy</a:t>
            </a:r>
            <a:r>
              <a:rPr lang="en-ZA" dirty="0" smtClean="0"/>
              <a:t>;</a:t>
            </a:r>
          </a:p>
          <a:p>
            <a:pPr algn="ctr">
              <a:spcAft>
                <a:spcPts val="1200"/>
              </a:spcAft>
              <a:buFont typeface="Wingdings" pitchFamily="2" charset="2"/>
              <a:buChar char="Ø"/>
            </a:pPr>
            <a:r>
              <a:rPr lang="en-ZA" dirty="0" smtClean="0"/>
              <a:t>Foreign aid </a:t>
            </a:r>
            <a:r>
              <a:rPr lang="en-ZA" i="1" dirty="0" smtClean="0"/>
              <a:t>reduces tax revenue</a:t>
            </a:r>
            <a:r>
              <a:rPr lang="en-ZA" dirty="0" smtClean="0"/>
              <a:t>;</a:t>
            </a:r>
          </a:p>
          <a:p>
            <a:pPr algn="ctr">
              <a:spcAft>
                <a:spcPts val="1200"/>
              </a:spcAft>
              <a:buFont typeface="Wingdings" pitchFamily="2" charset="2"/>
              <a:buChar char="Ø"/>
            </a:pPr>
            <a:r>
              <a:rPr lang="en-ZA" dirty="0" smtClean="0"/>
              <a:t>Foreign aid </a:t>
            </a:r>
            <a:r>
              <a:rPr lang="en-ZA" i="1" dirty="0" smtClean="0"/>
              <a:t>reduces private investment</a:t>
            </a:r>
            <a:r>
              <a:rPr lang="en-ZA" dirty="0" smtClean="0"/>
              <a:t>; </a:t>
            </a:r>
          </a:p>
          <a:p>
            <a:pPr algn="ctr">
              <a:spcAft>
                <a:spcPts val="1200"/>
              </a:spcAft>
              <a:buFont typeface="Wingdings" pitchFamily="2" charset="2"/>
              <a:buChar char="Ø"/>
            </a:pPr>
            <a:r>
              <a:rPr lang="en-ZA" dirty="0" smtClean="0"/>
              <a:t>Foreign aid </a:t>
            </a:r>
            <a:r>
              <a:rPr lang="en-ZA" i="1" dirty="0" smtClean="0"/>
              <a:t>creates bottlenecks</a:t>
            </a:r>
            <a:r>
              <a:rPr lang="en-ZA" dirty="0" smtClean="0"/>
              <a:t>;</a:t>
            </a:r>
          </a:p>
        </p:txBody>
      </p:sp>
      <p:sp>
        <p:nvSpPr>
          <p:cNvPr id="6" name="Date Placeholder 5"/>
          <p:cNvSpPr>
            <a:spLocks noGrp="1"/>
          </p:cNvSpPr>
          <p:nvPr>
            <p:ph type="dt" sz="half" idx="10"/>
          </p:nvPr>
        </p:nvSpPr>
        <p:spPr/>
        <p:txBody>
          <a:bodyPr/>
          <a:lstStyle/>
          <a:p>
            <a:fld id="{F9B44F36-06BE-48D1-8355-B642143B51B6}"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Donor Aid And Corruption</a:t>
            </a:r>
            <a:endParaRPr lang="en-US" dirty="0"/>
          </a:p>
        </p:txBody>
      </p:sp>
      <p:sp>
        <p:nvSpPr>
          <p:cNvPr id="6" name="Date Placeholder 5"/>
          <p:cNvSpPr>
            <a:spLocks noGrp="1"/>
          </p:cNvSpPr>
          <p:nvPr>
            <p:ph type="dt" sz="half" idx="10"/>
          </p:nvPr>
        </p:nvSpPr>
        <p:spPr/>
        <p:txBody>
          <a:bodyPr/>
          <a:lstStyle/>
          <a:p>
            <a:fld id="{3AF3CE62-8A4C-48C6-9CFD-0A6B77817E65}"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51</a:t>
            </a:fld>
            <a:endParaRPr lang="en-ZA"/>
          </a:p>
        </p:txBody>
      </p:sp>
      <p:sp>
        <p:nvSpPr>
          <p:cNvPr id="3" name="Content Placeholder 2"/>
          <p:cNvSpPr>
            <a:spLocks noGrp="1"/>
          </p:cNvSpPr>
          <p:nvPr>
            <p:ph sz="quarter" idx="1"/>
          </p:nvPr>
        </p:nvSpPr>
        <p:spPr/>
        <p:txBody>
          <a:bodyPr>
            <a:noAutofit/>
          </a:bodyPr>
          <a:lstStyle/>
          <a:p>
            <a:pPr indent="-284163">
              <a:spcAft>
                <a:spcPts val="1200"/>
              </a:spcAft>
              <a:buNone/>
            </a:pPr>
            <a:r>
              <a:rPr lang="en-US" sz="3800" b="1" dirty="0" smtClean="0"/>
              <a:t>Historically:</a:t>
            </a:r>
          </a:p>
          <a:p>
            <a:pPr indent="-284163">
              <a:buFont typeface="Wingdings" pitchFamily="2" charset="2"/>
              <a:buChar char="Ø"/>
            </a:pPr>
            <a:r>
              <a:rPr lang="en-US" sz="3800" b="1" dirty="0" smtClean="0"/>
              <a:t>“</a:t>
            </a:r>
            <a:r>
              <a:rPr lang="en-US" sz="3800" b="1" i="1" dirty="0" smtClean="0"/>
              <a:t>Corrupt governments do not receive less Foreign  aid.</a:t>
            </a:r>
            <a:r>
              <a:rPr lang="en-US" sz="3800" b="1" dirty="0" smtClean="0"/>
              <a:t>”</a:t>
            </a:r>
          </a:p>
          <a:p>
            <a:pPr indent="-284163">
              <a:buFont typeface="Wingdings" pitchFamily="2" charset="2"/>
              <a:buChar char="Ø"/>
            </a:pPr>
            <a:endParaRPr lang="en-US" sz="3000" dirty="0" smtClean="0"/>
          </a:p>
          <a:p>
            <a:pPr indent="-284163">
              <a:spcAft>
                <a:spcPts val="600"/>
              </a:spcAft>
              <a:buFont typeface="Wingdings" pitchFamily="2" charset="2"/>
              <a:buChar char="Ø"/>
            </a:pPr>
            <a:r>
              <a:rPr lang="en-US" sz="3800" b="1" dirty="0" smtClean="0"/>
              <a:t>“</a:t>
            </a:r>
            <a:r>
              <a:rPr lang="en-US" sz="3800" b="1" i="1" dirty="0" smtClean="0"/>
              <a:t>Countries that receive more aid, tend to have higher levels of corruption.”</a:t>
            </a:r>
            <a:endParaRPr lang="en-US" sz="3800" b="1" dirty="0" smtClean="0"/>
          </a:p>
          <a:p>
            <a:pPr>
              <a:buNone/>
            </a:pPr>
            <a:r>
              <a:rPr lang="en-US" sz="3200" dirty="0" smtClean="0"/>
              <a:t>Source: </a:t>
            </a:r>
            <a:r>
              <a:rPr lang="en-US" sz="3200" b="1" dirty="0" smtClean="0"/>
              <a:t>Do Corrupt Governments Receive Less Foreign Aid? </a:t>
            </a:r>
            <a:r>
              <a:rPr lang="en-US" sz="3200" dirty="0" smtClean="0"/>
              <a:t>(NBER Working Paper No. 7108)</a:t>
            </a:r>
            <a:endParaRPr lang="en-US" sz="3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err="1" smtClean="0"/>
              <a:t>Moyo</a:t>
            </a:r>
            <a:r>
              <a:rPr lang="en-ZA" dirty="0" smtClean="0"/>
              <a:t>: Less Aid - More Business</a:t>
            </a:r>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52</a:t>
            </a:fld>
            <a:endParaRPr lang="en-ZA"/>
          </a:p>
        </p:txBody>
      </p:sp>
      <p:sp>
        <p:nvSpPr>
          <p:cNvPr id="3" name="Content Placeholder 2"/>
          <p:cNvSpPr>
            <a:spLocks noGrp="1"/>
          </p:cNvSpPr>
          <p:nvPr>
            <p:ph sz="quarter" idx="1"/>
          </p:nvPr>
        </p:nvSpPr>
        <p:spPr>
          <a:xfrm>
            <a:off x="228600" y="1676400"/>
            <a:ext cx="8686800" cy="4648200"/>
          </a:xfrm>
        </p:spPr>
        <p:txBody>
          <a:bodyPr>
            <a:normAutofit lnSpcReduction="10000"/>
          </a:bodyPr>
          <a:lstStyle/>
          <a:p>
            <a:pPr>
              <a:spcAft>
                <a:spcPts val="600"/>
              </a:spcAft>
            </a:pPr>
            <a:r>
              <a:rPr lang="en-ZA" dirty="0" smtClean="0"/>
              <a:t>Advanced economies should reduce aid while increasing trade</a:t>
            </a:r>
          </a:p>
          <a:p>
            <a:pPr>
              <a:spcAft>
                <a:spcPts val="600"/>
              </a:spcAft>
            </a:pPr>
            <a:r>
              <a:rPr lang="en-ZA" dirty="0" smtClean="0"/>
              <a:t>LIC governments should use bond markets to raise funds—not the central bank or donor grants</a:t>
            </a:r>
          </a:p>
          <a:p>
            <a:pPr>
              <a:spcAft>
                <a:spcPts val="600"/>
              </a:spcAft>
            </a:pPr>
            <a:r>
              <a:rPr lang="en-ZA" dirty="0" smtClean="0"/>
              <a:t>LICs should welcome foreign investment</a:t>
            </a:r>
          </a:p>
          <a:p>
            <a:pPr>
              <a:spcAft>
                <a:spcPts val="600"/>
              </a:spcAft>
            </a:pPr>
            <a:r>
              <a:rPr lang="en-ZA" dirty="0" smtClean="0"/>
              <a:t>Governments must make “Doing Business” easier</a:t>
            </a:r>
          </a:p>
        </p:txBody>
      </p:sp>
      <p:sp>
        <p:nvSpPr>
          <p:cNvPr id="6" name="Date Placeholder 5"/>
          <p:cNvSpPr>
            <a:spLocks noGrp="1"/>
          </p:cNvSpPr>
          <p:nvPr>
            <p:ph type="dt" sz="half" idx="10"/>
          </p:nvPr>
        </p:nvSpPr>
        <p:spPr/>
        <p:txBody>
          <a:bodyPr/>
          <a:lstStyle/>
          <a:p>
            <a:fld id="{8B996248-A219-43F5-9141-9F4AF081B523}"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right)">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righ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right)">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Paul Collier</a:t>
            </a:r>
            <a:endParaRPr lang="en-US" dirty="0"/>
          </a:p>
        </p:txBody>
      </p:sp>
      <p:sp>
        <p:nvSpPr>
          <p:cNvPr id="6" name="Date Placeholder 5"/>
          <p:cNvSpPr>
            <a:spLocks noGrp="1"/>
          </p:cNvSpPr>
          <p:nvPr>
            <p:ph type="dt" sz="half" idx="10"/>
          </p:nvPr>
        </p:nvSpPr>
        <p:spPr/>
        <p:txBody>
          <a:bodyPr/>
          <a:lstStyle/>
          <a:p>
            <a:fld id="{D8C29879-9311-46C7-87D6-BE0F26EBA457}" type="datetime1">
              <a:rPr lang="en-US" smtClean="0"/>
              <a:pPr/>
              <a:t>7/2/2013</a:t>
            </a:fld>
            <a:endParaRPr lang="en-ZA" dirty="0"/>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53</a:t>
            </a:fld>
            <a:endParaRPr lang="en-ZA"/>
          </a:p>
        </p:txBody>
      </p:sp>
      <p:sp>
        <p:nvSpPr>
          <p:cNvPr id="9" name="Content Placeholder 8"/>
          <p:cNvSpPr>
            <a:spLocks noGrp="1"/>
          </p:cNvSpPr>
          <p:nvPr>
            <p:ph sz="quarter" idx="1"/>
          </p:nvPr>
        </p:nvSpPr>
        <p:spPr>
          <a:xfrm>
            <a:off x="3048000" y="1524000"/>
            <a:ext cx="5913120" cy="4785360"/>
          </a:xfrm>
        </p:spPr>
        <p:txBody>
          <a:bodyPr>
            <a:normAutofit fontScale="92500"/>
          </a:bodyPr>
          <a:lstStyle/>
          <a:p>
            <a:pPr>
              <a:spcAft>
                <a:spcPts val="1200"/>
              </a:spcAft>
            </a:pPr>
            <a:r>
              <a:rPr lang="en-US" sz="2800" b="1" dirty="0" smtClean="0"/>
              <a:t>The Natural Resource Trap</a:t>
            </a:r>
            <a:r>
              <a:rPr lang="en-US" sz="2800" dirty="0" smtClean="0"/>
              <a:t> - The exploitation of Africa’s prolific natural resources encourages </a:t>
            </a:r>
            <a:r>
              <a:rPr lang="en-US" sz="2800" b="1" dirty="0" smtClean="0"/>
              <a:t>rent seeking </a:t>
            </a:r>
            <a:r>
              <a:rPr lang="en-US" sz="2800" dirty="0" smtClean="0"/>
              <a:t>(payments for nonproductive work), and can stifle other economic activity (</a:t>
            </a:r>
            <a:r>
              <a:rPr lang="en-US" sz="2800" b="1" dirty="0" smtClean="0"/>
              <a:t>Dutch Disease</a:t>
            </a:r>
            <a:r>
              <a:rPr lang="en-US" sz="2800" dirty="0" smtClean="0"/>
              <a:t>). </a:t>
            </a:r>
          </a:p>
          <a:p>
            <a:r>
              <a:rPr lang="en-ZA" sz="2800" dirty="0" smtClean="0"/>
              <a:t>Africa is heavily dependent on a small number of primary exports that have shown long-term price declines (</a:t>
            </a:r>
            <a:r>
              <a:rPr lang="en-ZA" sz="2800" b="1" dirty="0" smtClean="0"/>
              <a:t>terms of trade declines</a:t>
            </a:r>
            <a:r>
              <a:rPr lang="en-ZA" sz="2800" dirty="0" smtClean="0"/>
              <a:t>) and </a:t>
            </a:r>
            <a:r>
              <a:rPr lang="en-ZA" sz="2800" b="1" dirty="0" smtClean="0"/>
              <a:t>high volatility</a:t>
            </a:r>
            <a:r>
              <a:rPr lang="en-ZA" sz="2800" dirty="0" smtClean="0"/>
              <a:t>.</a:t>
            </a:r>
            <a:endParaRPr lang="en-ZA" dirty="0"/>
          </a:p>
        </p:txBody>
      </p:sp>
      <p:pic>
        <p:nvPicPr>
          <p:cNvPr id="2050" name="Picture 2"/>
          <p:cNvPicPr>
            <a:picLocks noGrp="1" noChangeAspect="1" noChangeArrowheads="1"/>
          </p:cNvPicPr>
          <p:nvPr>
            <p:ph sz="half" idx="4294967295"/>
          </p:nvPr>
        </p:nvPicPr>
        <p:blipFill>
          <a:blip r:embed="rId3" cstate="print"/>
          <a:stretch>
            <a:fillRect/>
          </a:stretch>
        </p:blipFill>
        <p:spPr bwMode="auto">
          <a:xfrm>
            <a:off x="381000" y="1828800"/>
            <a:ext cx="2514600" cy="3810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 calcmode="lin" valueType="num">
                                      <p:cBhvr additive="base">
                                        <p:cTn id="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Paul Collier</a:t>
            </a:r>
            <a:endParaRPr lang="en-US" dirty="0"/>
          </a:p>
        </p:txBody>
      </p:sp>
      <p:sp>
        <p:nvSpPr>
          <p:cNvPr id="6" name="Date Placeholder 5"/>
          <p:cNvSpPr>
            <a:spLocks noGrp="1"/>
          </p:cNvSpPr>
          <p:nvPr>
            <p:ph type="dt" sz="half" idx="10"/>
          </p:nvPr>
        </p:nvSpPr>
        <p:spPr/>
        <p:txBody>
          <a:bodyPr/>
          <a:lstStyle/>
          <a:p>
            <a:fld id="{D8C29879-9311-46C7-87D6-BE0F26EBA457}" type="datetime1">
              <a:rPr lang="en-US" smtClean="0"/>
              <a:pPr/>
              <a:t>7/2/2013</a:t>
            </a:fld>
            <a:endParaRPr lang="en-ZA" dirty="0"/>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54</a:t>
            </a:fld>
            <a:endParaRPr lang="en-ZA"/>
          </a:p>
        </p:txBody>
      </p:sp>
      <p:sp>
        <p:nvSpPr>
          <p:cNvPr id="8" name="Content Placeholder 7"/>
          <p:cNvSpPr>
            <a:spLocks noGrp="1"/>
          </p:cNvSpPr>
          <p:nvPr>
            <p:ph sz="quarter" idx="1"/>
          </p:nvPr>
        </p:nvSpPr>
        <p:spPr>
          <a:xfrm>
            <a:off x="4267200" y="1524000"/>
            <a:ext cx="4693920" cy="4785360"/>
          </a:xfrm>
        </p:spPr>
        <p:txBody>
          <a:bodyPr>
            <a:normAutofit fontScale="92500" lnSpcReduction="10000"/>
          </a:bodyPr>
          <a:lstStyle/>
          <a:p>
            <a:pPr>
              <a:spcAft>
                <a:spcPts val="1000"/>
              </a:spcAft>
            </a:pPr>
            <a:r>
              <a:rPr lang="en-US" sz="3200" b="1" dirty="0" smtClean="0"/>
              <a:t>Political risk</a:t>
            </a:r>
            <a:r>
              <a:rPr lang="en-US" sz="3200" dirty="0" smtClean="0"/>
              <a:t> is results from conflict and is one of the greatest risk factors reducing investment in Africa. </a:t>
            </a:r>
          </a:p>
          <a:p>
            <a:r>
              <a:rPr lang="en-US" sz="3200" b="1" dirty="0" smtClean="0"/>
              <a:t>Ethnic loyalty</a:t>
            </a:r>
            <a:r>
              <a:rPr lang="en-US" sz="3200" dirty="0" smtClean="0"/>
              <a:t> to leaders, regardless of their competence/performance, reduce their incentive to perform well.</a:t>
            </a:r>
          </a:p>
          <a:p>
            <a:pPr>
              <a:buNone/>
            </a:pPr>
            <a:endParaRPr lang="en-ZA" dirty="0"/>
          </a:p>
        </p:txBody>
      </p:sp>
      <p:pic>
        <p:nvPicPr>
          <p:cNvPr id="10" name="Picture 2"/>
          <p:cNvPicPr>
            <a:picLocks noGrp="1" noChangeAspect="1" noChangeArrowheads="1"/>
          </p:cNvPicPr>
          <p:nvPr>
            <p:ph sz="half" idx="4294967295"/>
          </p:nvPr>
        </p:nvPicPr>
        <p:blipFill>
          <a:blip r:embed="rId3" cstate="print"/>
          <a:srcRect/>
          <a:stretch>
            <a:fillRect/>
          </a:stretch>
        </p:blipFill>
        <p:spPr bwMode="auto">
          <a:xfrm>
            <a:off x="685800" y="1905000"/>
            <a:ext cx="3294063" cy="35052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 calcmode="lin" valueType="num">
                                      <p:cBhvr additive="base">
                                        <p:cTn id="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Paul Collier</a:t>
            </a:r>
            <a:endParaRPr lang="en-US" dirty="0"/>
          </a:p>
        </p:txBody>
      </p:sp>
      <p:sp>
        <p:nvSpPr>
          <p:cNvPr id="6" name="Date Placeholder 5"/>
          <p:cNvSpPr>
            <a:spLocks noGrp="1"/>
          </p:cNvSpPr>
          <p:nvPr>
            <p:ph type="dt" sz="half" idx="10"/>
          </p:nvPr>
        </p:nvSpPr>
        <p:spPr/>
        <p:txBody>
          <a:bodyPr/>
          <a:lstStyle/>
          <a:p>
            <a:fld id="{D8C29879-9311-46C7-87D6-BE0F26EBA457}" type="datetime1">
              <a:rPr lang="en-US" smtClean="0"/>
              <a:pPr/>
              <a:t>7/2/2013</a:t>
            </a:fld>
            <a:endParaRPr lang="en-ZA" dirty="0"/>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55</a:t>
            </a:fld>
            <a:endParaRPr lang="en-ZA"/>
          </a:p>
        </p:txBody>
      </p:sp>
      <p:sp>
        <p:nvSpPr>
          <p:cNvPr id="8" name="Content Placeholder 7"/>
          <p:cNvSpPr>
            <a:spLocks noGrp="1"/>
          </p:cNvSpPr>
          <p:nvPr>
            <p:ph sz="quarter" idx="1"/>
          </p:nvPr>
        </p:nvSpPr>
        <p:spPr>
          <a:xfrm>
            <a:off x="4267200" y="1524000"/>
            <a:ext cx="4693920" cy="4785360"/>
          </a:xfrm>
        </p:spPr>
        <p:txBody>
          <a:bodyPr>
            <a:normAutofit/>
          </a:bodyPr>
          <a:lstStyle/>
          <a:p>
            <a:pPr>
              <a:buFont typeface="Arial" pitchFamily="34" charset="0"/>
              <a:buChar char="•"/>
            </a:pPr>
            <a:r>
              <a:rPr lang="en-US" sz="3200" b="1" dirty="0"/>
              <a:t>The Conflict Trap</a:t>
            </a:r>
            <a:r>
              <a:rPr lang="en-US" sz="3200" dirty="0"/>
              <a:t> - civil wars and coups have an estimated average cost of $64bn each, according to Collier.</a:t>
            </a:r>
          </a:p>
        </p:txBody>
      </p:sp>
      <p:pic>
        <p:nvPicPr>
          <p:cNvPr id="10" name="Picture 2"/>
          <p:cNvPicPr>
            <a:picLocks noGrp="1" noChangeAspect="1" noChangeArrowheads="1"/>
          </p:cNvPicPr>
          <p:nvPr>
            <p:ph sz="half" idx="4294967295"/>
          </p:nvPr>
        </p:nvPicPr>
        <p:blipFill>
          <a:blip r:embed="rId3" cstate="print"/>
          <a:srcRect/>
          <a:stretch>
            <a:fillRect/>
          </a:stretch>
        </p:blipFill>
        <p:spPr bwMode="auto">
          <a:xfrm>
            <a:off x="685800" y="1905000"/>
            <a:ext cx="3294063" cy="3505200"/>
          </a:xfrm>
          <a:prstGeom prst="rect">
            <a:avLst/>
          </a:prstGeom>
          <a:noFill/>
          <a:ln w="9525">
            <a:noFill/>
            <a:miter lim="800000"/>
            <a:headEnd/>
            <a:tailEnd/>
          </a:ln>
          <a:effectLst/>
        </p:spPr>
      </p:pic>
    </p:spTree>
    <p:extLst>
      <p:ext uri="{BB962C8B-B14F-4D97-AF65-F5344CB8AC3E}">
        <p14:creationId xmlns:p14="http://schemas.microsoft.com/office/powerpoint/2010/main" val="1884007030"/>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Political Risk is High in Africa</a:t>
            </a:r>
            <a:endParaRPr lang="en-US"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56</a:t>
            </a:fld>
            <a:endParaRPr lang="en-ZA" dirty="0"/>
          </a:p>
        </p:txBody>
      </p:sp>
      <p:sp>
        <p:nvSpPr>
          <p:cNvPr id="6" name="Content Placeholder 5"/>
          <p:cNvSpPr>
            <a:spLocks noGrp="1"/>
          </p:cNvSpPr>
          <p:nvPr>
            <p:ph sz="quarter" idx="1"/>
          </p:nvPr>
        </p:nvSpPr>
        <p:spPr>
          <a:xfrm>
            <a:off x="182880" y="1447800"/>
            <a:ext cx="8778240" cy="4861560"/>
          </a:xfrm>
        </p:spPr>
        <p:txBody>
          <a:bodyPr>
            <a:normAutofit/>
          </a:bodyPr>
          <a:lstStyle/>
          <a:p>
            <a:pPr algn="ctr">
              <a:buNone/>
            </a:pPr>
            <a:r>
              <a:rPr lang="en-US" dirty="0" smtClean="0"/>
              <a:t>		</a:t>
            </a:r>
            <a:r>
              <a:rPr lang="en-US" b="1" dirty="0" smtClean="0"/>
              <a:t>2009: Index of Failed States</a:t>
            </a:r>
          </a:p>
          <a:p>
            <a:pPr algn="ctr">
              <a:buNone/>
            </a:pPr>
            <a:endParaRPr lang="en-US" b="1" dirty="0" smtClean="0"/>
          </a:p>
          <a:p>
            <a:pPr>
              <a:spcAft>
                <a:spcPts val="1200"/>
              </a:spcAft>
            </a:pPr>
            <a:r>
              <a:rPr lang="en-US" dirty="0" smtClean="0"/>
              <a:t>Top 5 failed states were in Africa (Somalia, Chad, Sudan, Zimbabwe, DRC)</a:t>
            </a:r>
          </a:p>
          <a:p>
            <a:pPr>
              <a:spcAft>
                <a:spcPts val="1200"/>
              </a:spcAft>
            </a:pPr>
            <a:r>
              <a:rPr lang="en-US" dirty="0" smtClean="0"/>
              <a:t>10 of top 15 in Africa</a:t>
            </a:r>
          </a:p>
          <a:p>
            <a:pPr>
              <a:spcAft>
                <a:spcPts val="1200"/>
              </a:spcAft>
            </a:pPr>
            <a:r>
              <a:rPr lang="en-US" dirty="0" smtClean="0"/>
              <a:t>21 of 37 States that US Government has on its Alert list for Failed States are in Africa</a:t>
            </a:r>
            <a:endParaRPr lang="en-US" dirty="0"/>
          </a:p>
        </p:txBody>
      </p:sp>
    </p:spTree>
  </p:cSld>
  <p:clrMapOvr>
    <a:masterClrMapping/>
  </p:clrMapOvr>
  <p:transition advClick="0" advTm="1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Average Corruption Perception Index: </a:t>
            </a:r>
            <a:br>
              <a:rPr lang="en-ZA" dirty="0" smtClean="0"/>
            </a:br>
            <a:r>
              <a:rPr lang="en-ZA" dirty="0" smtClean="0"/>
              <a:t>African Countries in Yellow (2010)</a:t>
            </a:r>
            <a:endParaRPr lang="en-ZA"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57</a:t>
            </a:fld>
            <a:endParaRPr lang="en-ZA" dirty="0"/>
          </a:p>
        </p:txBody>
      </p:sp>
      <p:pic>
        <p:nvPicPr>
          <p:cNvPr id="2051" name="Picture 3"/>
          <p:cNvPicPr>
            <a:picLocks noGrp="1" noChangeAspect="1" noChangeArrowheads="1"/>
          </p:cNvPicPr>
          <p:nvPr>
            <p:ph sz="quarter" idx="1"/>
          </p:nvPr>
        </p:nvPicPr>
        <p:blipFill>
          <a:blip r:embed="rId4" cstate="print">
            <a:extLst>
              <a:ext uri="{28A0092B-C50C-407E-A947-70E740481C1C}">
                <a14:useLocalDpi xmlns:a14="http://schemas.microsoft.com/office/drawing/2010/main" val="0"/>
              </a:ext>
            </a:extLst>
          </a:blip>
          <a:srcRect/>
          <a:stretch>
            <a:fillRect/>
          </a:stretch>
        </p:blipFill>
        <p:spPr bwMode="auto">
          <a:xfrm flipH="1" flipV="1">
            <a:off x="11960957" y="6637838"/>
            <a:ext cx="45719" cy="185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flipV="1">
            <a:off x="12100868" y="6559551"/>
            <a:ext cx="78940" cy="298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8001" y="1387641"/>
            <a:ext cx="1213204" cy="486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1387641"/>
            <a:ext cx="217170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Object 9"/>
          <p:cNvGraphicFramePr>
            <a:graphicFrameLocks noChangeAspect="1"/>
          </p:cNvGraphicFramePr>
          <p:nvPr>
            <p:extLst>
              <p:ext uri="{D42A27DB-BD31-4B8C-83A1-F6EECF244321}">
                <p14:modId xmlns:p14="http://schemas.microsoft.com/office/powerpoint/2010/main" val="1794684522"/>
              </p:ext>
            </p:extLst>
          </p:nvPr>
        </p:nvGraphicFramePr>
        <p:xfrm>
          <a:off x="838200" y="1387640"/>
          <a:ext cx="1219200" cy="4809173"/>
        </p:xfrm>
        <a:graphic>
          <a:graphicData uri="http://schemas.openxmlformats.org/presentationml/2006/ole">
            <mc:AlternateContent xmlns:mc="http://schemas.openxmlformats.org/markup-compatibility/2006">
              <mc:Choice xmlns:v="urn:schemas-microsoft-com:vml" Requires="v">
                <p:oleObj spid="_x0000_s2097" name="Worksheet" r:id="rId8" imgW="2171700" imgH="8563065" progId="Excel.Sheet.8">
                  <p:embed/>
                </p:oleObj>
              </mc:Choice>
              <mc:Fallback>
                <p:oleObj name="Worksheet" r:id="rId8" imgW="2171700" imgH="8563065" progId="Excel.Sheet.8">
                  <p:embed/>
                  <p:pic>
                    <p:nvPicPr>
                      <p:cNvPr id="0" name=""/>
                      <p:cNvPicPr/>
                      <p:nvPr/>
                    </p:nvPicPr>
                    <p:blipFill>
                      <a:blip r:embed="rId9"/>
                      <a:stretch>
                        <a:fillRect/>
                      </a:stretch>
                    </p:blipFill>
                    <p:spPr>
                      <a:xfrm>
                        <a:off x="838200" y="1387640"/>
                        <a:ext cx="1219200" cy="4809173"/>
                      </a:xfrm>
                      <a:prstGeom prst="rect">
                        <a:avLst/>
                      </a:prstGeom>
                    </p:spPr>
                  </p:pic>
                </p:oleObj>
              </mc:Fallback>
            </mc:AlternateContent>
          </a:graphicData>
        </a:graphic>
      </p:graphicFrame>
      <p:pic>
        <p:nvPicPr>
          <p:cNvPr id="206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1387641"/>
            <a:ext cx="1346024" cy="4894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4587033"/>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Has the IMF Changed Since </a:t>
            </a:r>
            <a:r>
              <a:rPr lang="en-ZA" b="1" dirty="0" err="1" smtClean="0"/>
              <a:t>SAPs</a:t>
            </a:r>
            <a:r>
              <a:rPr lang="en-ZA" b="1" dirty="0" smtClean="0"/>
              <a:t>?</a:t>
            </a:r>
            <a:endParaRPr lang="en-ZA" b="1" dirty="0"/>
          </a:p>
        </p:txBody>
      </p:sp>
      <p:sp>
        <p:nvSpPr>
          <p:cNvPr id="5" name="Date Placeholder 4"/>
          <p:cNvSpPr>
            <a:spLocks noGrp="1"/>
          </p:cNvSpPr>
          <p:nvPr>
            <p:ph type="dt" sz="half" idx="10"/>
          </p:nvPr>
        </p:nvSpPr>
        <p:spPr/>
        <p:txBody>
          <a:bodyPr/>
          <a:lstStyle/>
          <a:p>
            <a:fld id="{A3D41803-DEBD-4608-93D4-7C24FFD9593C}"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58</a:t>
            </a:fld>
            <a:endParaRPr lang="en-US"/>
          </a:p>
        </p:txBody>
      </p:sp>
      <p:sp>
        <p:nvSpPr>
          <p:cNvPr id="3" name="Content Placeholder 2"/>
          <p:cNvSpPr>
            <a:spLocks noGrp="1"/>
          </p:cNvSpPr>
          <p:nvPr>
            <p:ph sz="quarter" idx="1"/>
          </p:nvPr>
        </p:nvSpPr>
        <p:spPr/>
        <p:txBody>
          <a:bodyPr>
            <a:noAutofit/>
          </a:bodyPr>
          <a:lstStyle/>
          <a:p>
            <a:pPr>
              <a:spcAft>
                <a:spcPts val="1200"/>
              </a:spcAft>
              <a:buNone/>
            </a:pPr>
            <a:r>
              <a:rPr lang="en-US" u="sng" dirty="0" smtClean="0"/>
              <a:t>The 2</a:t>
            </a:r>
            <a:r>
              <a:rPr lang="en-US" u="sng" baseline="30000" dirty="0" smtClean="0"/>
              <a:t>nd</a:t>
            </a:r>
            <a:r>
              <a:rPr lang="en-US" u="sng" dirty="0" smtClean="0"/>
              <a:t> Generation of Reforms:</a:t>
            </a:r>
          </a:p>
          <a:p>
            <a:pPr>
              <a:spcAft>
                <a:spcPts val="600"/>
              </a:spcAft>
            </a:pPr>
            <a:r>
              <a:rPr lang="en-US" sz="3500" dirty="0" smtClean="0"/>
              <a:t>Concern about </a:t>
            </a:r>
            <a:r>
              <a:rPr lang="en-US" sz="3500" b="1" dirty="0" smtClean="0"/>
              <a:t>poverty</a:t>
            </a:r>
            <a:r>
              <a:rPr lang="en-US" sz="3500" dirty="0" smtClean="0"/>
              <a:t>; creation of the Poverty Reduction and </a:t>
            </a:r>
            <a:br>
              <a:rPr lang="en-US" sz="3500" dirty="0" smtClean="0"/>
            </a:br>
            <a:r>
              <a:rPr lang="en-US" sz="3500" dirty="0" smtClean="0"/>
              <a:t>Growth Facility (1999)</a:t>
            </a:r>
          </a:p>
          <a:p>
            <a:pPr>
              <a:spcBef>
                <a:spcPts val="0"/>
              </a:spcBef>
              <a:spcAft>
                <a:spcPts val="1200"/>
              </a:spcAft>
            </a:pPr>
            <a:r>
              <a:rPr lang="en-ZA" sz="3500" dirty="0" smtClean="0"/>
              <a:t>Emphasis on </a:t>
            </a:r>
            <a:r>
              <a:rPr lang="en-ZA" sz="3500" b="1" dirty="0" smtClean="0"/>
              <a:t>good governance</a:t>
            </a:r>
            <a:r>
              <a:rPr lang="en-ZA" sz="3500" dirty="0" smtClean="0"/>
              <a:t>  (accountability and transparency in public finances)</a:t>
            </a:r>
          </a:p>
          <a:p>
            <a:pPr>
              <a:spcAft>
                <a:spcPts val="1200"/>
              </a:spcAft>
            </a:pPr>
            <a:r>
              <a:rPr lang="en-ZA" sz="3500" dirty="0" smtClean="0"/>
              <a:t>Demands government </a:t>
            </a:r>
            <a:r>
              <a:rPr lang="en-ZA" sz="3500" b="1" dirty="0" smtClean="0"/>
              <a:t>ownership</a:t>
            </a:r>
            <a:r>
              <a:rPr lang="en-ZA" sz="3500" dirty="0" smtClean="0"/>
              <a:t> of policies</a:t>
            </a:r>
          </a:p>
          <a:p>
            <a:pPr>
              <a:spcBef>
                <a:spcPts val="0"/>
              </a:spcBef>
              <a:spcAft>
                <a:spcPts val="1200"/>
              </a:spcAft>
              <a:buNone/>
            </a:pPr>
            <a:endParaRPr lang="en-ZA"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990600"/>
          </a:xfrm>
        </p:spPr>
        <p:txBody>
          <a:bodyPr>
            <a:normAutofit/>
          </a:bodyPr>
          <a:lstStyle/>
          <a:p>
            <a:r>
              <a:rPr lang="en-ZA" dirty="0" smtClean="0"/>
              <a:t>Has the IMF Changed Since SAP?</a:t>
            </a:r>
            <a:endParaRPr lang="en-US"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59</a:t>
            </a:fld>
            <a:endParaRPr lang="en-US"/>
          </a:p>
        </p:txBody>
      </p:sp>
      <p:sp>
        <p:nvSpPr>
          <p:cNvPr id="3" name="Content Placeholder 2"/>
          <p:cNvSpPr>
            <a:spLocks noGrp="1"/>
          </p:cNvSpPr>
          <p:nvPr>
            <p:ph sz="quarter" idx="1"/>
          </p:nvPr>
        </p:nvSpPr>
        <p:spPr>
          <a:xfrm>
            <a:off x="685800" y="1447800"/>
            <a:ext cx="7848600" cy="4754563"/>
          </a:xfrm>
        </p:spPr>
        <p:txBody>
          <a:bodyPr>
            <a:normAutofit/>
          </a:bodyPr>
          <a:lstStyle/>
          <a:p>
            <a:pPr>
              <a:spcAft>
                <a:spcPts val="1200"/>
              </a:spcAft>
            </a:pPr>
            <a:r>
              <a:rPr lang="en-ZA" dirty="0" smtClean="0"/>
              <a:t>Increased concern over financial system regulation and supervision</a:t>
            </a:r>
          </a:p>
          <a:p>
            <a:pPr>
              <a:spcAft>
                <a:spcPts val="1200"/>
              </a:spcAft>
            </a:pPr>
            <a:r>
              <a:rPr lang="en-US" dirty="0" smtClean="0"/>
              <a:t>Provides m</a:t>
            </a:r>
            <a:r>
              <a:rPr lang="en-ZA" dirty="0" smtClean="0"/>
              <a:t>ore </a:t>
            </a:r>
            <a:r>
              <a:rPr lang="en-US" b="1" dirty="0" smtClean="0"/>
              <a:t>capacity building </a:t>
            </a:r>
            <a:r>
              <a:rPr lang="en-US" dirty="0" smtClean="0"/>
              <a:t>and </a:t>
            </a:r>
            <a:r>
              <a:rPr lang="en-ZA" dirty="0" smtClean="0"/>
              <a:t>technical assistance</a:t>
            </a:r>
            <a:endParaRPr lang="en-ZA" b="1" dirty="0" smtClean="0"/>
          </a:p>
          <a:p>
            <a:pPr>
              <a:spcAft>
                <a:spcPts val="1200"/>
              </a:spcAft>
            </a:pPr>
            <a:r>
              <a:rPr lang="en-US" dirty="0" smtClean="0"/>
              <a:t>Offered debt relief for first time (MDRI, 2006)</a:t>
            </a:r>
          </a:p>
          <a:p>
            <a:pPr>
              <a:spcAft>
                <a:spcPts val="1200"/>
              </a:spcAft>
            </a:pPr>
            <a:endParaRPr lang="en-ZA" sz="4000" dirty="0" smtClean="0"/>
          </a:p>
          <a:p>
            <a:pPr>
              <a:spcAft>
                <a:spcPts val="600"/>
              </a:spcAft>
            </a:pPr>
            <a:endParaRPr lang="en-US" sz="4000" dirty="0" smtClean="0"/>
          </a:p>
          <a:p>
            <a:pPr>
              <a:spcAft>
                <a:spcPts val="600"/>
              </a:spcAft>
              <a:buNone/>
            </a:pPr>
            <a:endParaRPr lang="en-US" sz="4000" dirty="0"/>
          </a:p>
        </p:txBody>
      </p:sp>
      <p:sp>
        <p:nvSpPr>
          <p:cNvPr id="5" name="Date Placeholder 4"/>
          <p:cNvSpPr>
            <a:spLocks noGrp="1"/>
          </p:cNvSpPr>
          <p:nvPr>
            <p:ph type="dt" sz="half" idx="10"/>
          </p:nvPr>
        </p:nvSpPr>
        <p:spPr/>
        <p:txBody>
          <a:bodyPr/>
          <a:lstStyle/>
          <a:p>
            <a:fld id="{D2EE202B-B5A8-4C34-867C-305099D3D838}"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915400" cy="1143000"/>
          </a:xfrm>
        </p:spPr>
        <p:txBody>
          <a:bodyPr>
            <a:normAutofit fontScale="90000"/>
          </a:bodyPr>
          <a:lstStyle/>
          <a:p>
            <a:r>
              <a:rPr lang="en-ZA" b="1" dirty="0" smtClean="0"/>
              <a:t>Who Are the </a:t>
            </a:r>
            <a:br>
              <a:rPr lang="en-ZA" b="1" dirty="0" smtClean="0"/>
            </a:br>
            <a:r>
              <a:rPr lang="en-ZA" b="1" dirty="0" smtClean="0"/>
              <a:t>Bretton Woods Institutions?</a:t>
            </a:r>
            <a:endParaRPr lang="en-US" dirty="0"/>
          </a:p>
        </p:txBody>
      </p:sp>
      <p:sp>
        <p:nvSpPr>
          <p:cNvPr id="4" name="Footer Placeholder 3"/>
          <p:cNvSpPr>
            <a:spLocks noGrp="1"/>
          </p:cNvSpPr>
          <p:nvPr>
            <p:ph type="ftr" sz="quarter" idx="11"/>
          </p:nvPr>
        </p:nvSpPr>
        <p:spPr/>
        <p:txBody>
          <a:bodyPr/>
          <a:lstStyle/>
          <a:p>
            <a:r>
              <a:rPr lang="en-US" smtClean="0"/>
              <a:t>Africa and the IMF – Mark Ellyne</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6</a:t>
            </a:fld>
            <a:endParaRPr lang="en-ZA"/>
          </a:p>
        </p:txBody>
      </p:sp>
      <p:sp>
        <p:nvSpPr>
          <p:cNvPr id="6" name="Content Placeholder 5"/>
          <p:cNvSpPr>
            <a:spLocks noGrp="1"/>
          </p:cNvSpPr>
          <p:nvPr>
            <p:ph sz="quarter" idx="1"/>
          </p:nvPr>
        </p:nvSpPr>
        <p:spPr>
          <a:xfrm>
            <a:off x="6248400" y="1981200"/>
            <a:ext cx="2590800" cy="41910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marL="0" algn="ctr">
              <a:lnSpc>
                <a:spcPct val="110000"/>
              </a:lnSpc>
              <a:spcBef>
                <a:spcPts val="0"/>
              </a:spcBef>
              <a:buNone/>
            </a:pPr>
            <a:r>
              <a:rPr lang="en-US" sz="2800" b="1" dirty="0" smtClean="0">
                <a:solidFill>
                  <a:srgbClr val="C00000"/>
                </a:solidFill>
                <a:latin typeface="Comic Sans MS" pitchFamily="66" charset="0"/>
              </a:rPr>
              <a:t>World Trade Organ.</a:t>
            </a:r>
          </a:p>
          <a:p>
            <a:pPr marL="0" algn="ctr">
              <a:lnSpc>
                <a:spcPct val="110000"/>
              </a:lnSpc>
              <a:spcBef>
                <a:spcPts val="0"/>
              </a:spcBef>
              <a:buFont typeface="Wingdings" pitchFamily="2" charset="2"/>
              <a:buChar char="ü"/>
            </a:pPr>
            <a:r>
              <a:rPr lang="en-US" sz="2400" dirty="0" smtClean="0">
                <a:solidFill>
                  <a:srgbClr val="C00000"/>
                </a:solidFill>
                <a:latin typeface="Comic Sans MS" pitchFamily="66" charset="0"/>
              </a:rPr>
              <a:t>Develop global rules of trade</a:t>
            </a:r>
          </a:p>
          <a:p>
            <a:pPr marL="0" algn="ctr">
              <a:lnSpc>
                <a:spcPct val="110000"/>
              </a:lnSpc>
              <a:spcBef>
                <a:spcPts val="0"/>
              </a:spcBef>
              <a:buFont typeface="Wingdings" pitchFamily="2" charset="2"/>
              <a:buChar char="ü"/>
            </a:pPr>
            <a:r>
              <a:rPr lang="en-US" sz="2400" dirty="0" smtClean="0">
                <a:solidFill>
                  <a:srgbClr val="C00000"/>
                </a:solidFill>
                <a:latin typeface="Comic Sans MS" pitchFamily="66" charset="0"/>
              </a:rPr>
              <a:t>Provide mechanisms to resolve trade disputes</a:t>
            </a:r>
            <a:endParaRPr lang="en-US" sz="2400" dirty="0">
              <a:solidFill>
                <a:srgbClr val="C00000"/>
              </a:solidFill>
              <a:latin typeface="Comic Sans MS" pitchFamily="66" charset="0"/>
            </a:endParaRPr>
          </a:p>
        </p:txBody>
      </p:sp>
      <p:sp>
        <p:nvSpPr>
          <p:cNvPr id="8" name="Rounded Rectangle 7"/>
          <p:cNvSpPr/>
          <p:nvPr/>
        </p:nvSpPr>
        <p:spPr>
          <a:xfrm>
            <a:off x="3352800" y="1905000"/>
            <a:ext cx="2438400" cy="426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0000"/>
                </a:solidFill>
                <a:latin typeface="Comic Sans MS" pitchFamily="66" charset="0"/>
              </a:rPr>
              <a:t>World Bank</a:t>
            </a:r>
          </a:p>
          <a:p>
            <a:pPr algn="ctr">
              <a:spcBef>
                <a:spcPct val="50000"/>
              </a:spcBef>
              <a:buFont typeface="Wingdings" pitchFamily="2" charset="2"/>
              <a:buChar char="ü"/>
            </a:pPr>
            <a:r>
              <a:rPr lang="en-US" sz="2200" dirty="0" smtClean="0">
                <a:solidFill>
                  <a:srgbClr val="FF0000"/>
                </a:solidFill>
                <a:latin typeface="Comic Sans MS" pitchFamily="66" charset="0"/>
              </a:rPr>
              <a:t>Promote economic development</a:t>
            </a:r>
          </a:p>
          <a:p>
            <a:pPr algn="ctr">
              <a:spcBef>
                <a:spcPct val="50000"/>
              </a:spcBef>
              <a:buFont typeface="Wingdings" pitchFamily="2" charset="2"/>
              <a:buChar char="ü"/>
            </a:pPr>
            <a:r>
              <a:rPr lang="en-US" sz="2200" dirty="0" smtClean="0">
                <a:solidFill>
                  <a:srgbClr val="FF0000"/>
                </a:solidFill>
                <a:latin typeface="Comic Sans MS" pitchFamily="66" charset="0"/>
              </a:rPr>
              <a:t>World Bank motto: “Our dream is a world free of poverty”</a:t>
            </a:r>
            <a:endParaRPr lang="en-US" sz="2200" dirty="0">
              <a:solidFill>
                <a:srgbClr val="FF0000"/>
              </a:solidFill>
              <a:latin typeface="Comic Sans MS" pitchFamily="66" charset="0"/>
            </a:endParaRPr>
          </a:p>
        </p:txBody>
      </p:sp>
      <p:sp>
        <p:nvSpPr>
          <p:cNvPr id="9" name="Content Placeholder 5"/>
          <p:cNvSpPr txBox="1">
            <a:spLocks/>
          </p:cNvSpPr>
          <p:nvPr/>
        </p:nvSpPr>
        <p:spPr>
          <a:xfrm>
            <a:off x="609600" y="1828800"/>
            <a:ext cx="2057400" cy="4419600"/>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p>
            <a:pPr algn="ctr"/>
            <a:r>
              <a:rPr lang="en-US" sz="2800" b="1" dirty="0" smtClean="0">
                <a:solidFill>
                  <a:srgbClr val="C00000"/>
                </a:solidFill>
                <a:latin typeface="Comic Sans MS" pitchFamily="66" charset="0"/>
              </a:rPr>
              <a:t>IMF</a:t>
            </a:r>
            <a:endParaRPr lang="en-US" sz="2200" b="1" dirty="0" smtClean="0">
              <a:solidFill>
                <a:srgbClr val="C00000"/>
              </a:solidFill>
              <a:latin typeface="Comic Sans MS" pitchFamily="66" charset="0"/>
            </a:endParaRPr>
          </a:p>
          <a:p>
            <a:pPr algn="ctr">
              <a:buFont typeface="Wingdings" pitchFamily="2" charset="2"/>
              <a:buChar char="ü"/>
            </a:pPr>
            <a:endParaRPr lang="en-US" sz="2200" dirty="0" smtClean="0">
              <a:solidFill>
                <a:srgbClr val="C00000"/>
              </a:solidFill>
              <a:latin typeface="Comic Sans MS" pitchFamily="66" charset="0"/>
            </a:endParaRPr>
          </a:p>
          <a:p>
            <a:pPr algn="ctr">
              <a:buFont typeface="Wingdings" pitchFamily="2" charset="2"/>
              <a:buChar char="ü"/>
            </a:pPr>
            <a:r>
              <a:rPr lang="en-US" sz="2200" dirty="0" smtClean="0">
                <a:solidFill>
                  <a:srgbClr val="C00000"/>
                </a:solidFill>
                <a:latin typeface="Comic Sans MS" pitchFamily="66" charset="0"/>
              </a:rPr>
              <a:t>Promote global financial stability</a:t>
            </a:r>
          </a:p>
          <a:p>
            <a:pPr algn="ctr">
              <a:buFont typeface="Wingdings" pitchFamily="2" charset="2"/>
              <a:buChar char="ü"/>
            </a:pPr>
            <a:endParaRPr lang="en-US" sz="2200" dirty="0" smtClean="0">
              <a:solidFill>
                <a:srgbClr val="C00000"/>
              </a:solidFill>
              <a:latin typeface="Comic Sans MS" pitchFamily="66" charset="0"/>
            </a:endParaRPr>
          </a:p>
          <a:p>
            <a:pPr algn="ctr">
              <a:buFont typeface="Wingdings" pitchFamily="2" charset="2"/>
              <a:buChar char="ü"/>
            </a:pPr>
            <a:r>
              <a:rPr lang="en-US" sz="2200" dirty="0" smtClean="0">
                <a:solidFill>
                  <a:srgbClr val="C00000"/>
                </a:solidFill>
                <a:latin typeface="Comic Sans MS" pitchFamily="66" charset="0"/>
              </a:rPr>
              <a:t>Promote macro-economic stability</a:t>
            </a:r>
            <a:endParaRPr lang="en-US" sz="2200" dirty="0">
              <a:solidFill>
                <a:srgbClr val="C00000"/>
              </a:solidFill>
              <a:latin typeface="Comic Sans MS" pitchFamily="66" charset="0"/>
            </a:endParaRPr>
          </a:p>
        </p:txBody>
      </p:sp>
      <p:sp>
        <p:nvSpPr>
          <p:cNvPr id="10" name="Date Placeholder 9"/>
          <p:cNvSpPr>
            <a:spLocks noGrp="1"/>
          </p:cNvSpPr>
          <p:nvPr>
            <p:ph type="dt" sz="half" idx="10"/>
          </p:nvPr>
        </p:nvSpPr>
        <p:spPr/>
        <p:txBody>
          <a:bodyPr/>
          <a:lstStyle/>
          <a:p>
            <a:fld id="{CC8E3831-0C77-4900-9DDB-8D4C31AE21F8}"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 calcmode="lin" valueType="num">
                                      <p:cBhvr additive="base">
                                        <p:cTn id="1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6">
                                            <p:bg/>
                                          </p:spTgt>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4" fill="hold" nodeType="after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 calcmode="lin" valueType="num">
                                      <p:cBhvr additive="base">
                                        <p:cTn id="3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8" grpId="0" animBg="1"/>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Autofit/>
          </a:bodyPr>
          <a:lstStyle/>
          <a:p>
            <a:r>
              <a:rPr lang="en-ZA" b="1" dirty="0" smtClean="0"/>
              <a:t>Some Old Messages Persist</a:t>
            </a:r>
            <a:endParaRPr lang="en-ZA" b="1" dirty="0"/>
          </a:p>
        </p:txBody>
      </p:sp>
      <p:sp>
        <p:nvSpPr>
          <p:cNvPr id="4" name="Slide Number Placeholder 3"/>
          <p:cNvSpPr>
            <a:spLocks noGrp="1"/>
          </p:cNvSpPr>
          <p:nvPr>
            <p:ph type="sldNum" sz="quarter" idx="12"/>
          </p:nvPr>
        </p:nvSpPr>
        <p:spPr/>
        <p:txBody>
          <a:bodyPr/>
          <a:lstStyle/>
          <a:p>
            <a:fld id="{553B5206-E305-427F-9007-7DA93BA869B0}" type="slidenum">
              <a:rPr lang="en-US" smtClean="0"/>
              <a:pPr/>
              <a:t>60</a:t>
            </a:fld>
            <a:endParaRPr lang="en-US"/>
          </a:p>
        </p:txBody>
      </p:sp>
      <p:sp>
        <p:nvSpPr>
          <p:cNvPr id="3" name="Content Placeholder 2"/>
          <p:cNvSpPr>
            <a:spLocks noGrp="1"/>
          </p:cNvSpPr>
          <p:nvPr>
            <p:ph sz="quarter" idx="1"/>
          </p:nvPr>
        </p:nvSpPr>
        <p:spPr>
          <a:xfrm>
            <a:off x="457200" y="1295400"/>
            <a:ext cx="8382000" cy="5105400"/>
          </a:xfrm>
        </p:spPr>
        <p:txBody>
          <a:bodyPr>
            <a:noAutofit/>
          </a:bodyPr>
          <a:lstStyle/>
          <a:p>
            <a:pPr>
              <a:lnSpc>
                <a:spcPct val="90000"/>
              </a:lnSpc>
              <a:spcBef>
                <a:spcPts val="0"/>
              </a:spcBef>
              <a:spcAft>
                <a:spcPts val="1200"/>
              </a:spcAft>
            </a:pPr>
            <a:r>
              <a:rPr lang="en-ZA" spc="-100" dirty="0" smtClean="0"/>
              <a:t>Growth is the key to poverty reduction</a:t>
            </a:r>
          </a:p>
          <a:p>
            <a:pPr>
              <a:lnSpc>
                <a:spcPct val="90000"/>
              </a:lnSpc>
              <a:spcAft>
                <a:spcPts val="1200"/>
              </a:spcAft>
            </a:pPr>
            <a:r>
              <a:rPr lang="en-ZA" spc="-100" dirty="0" smtClean="0"/>
              <a:t>International trade and foreign investment (new technology) are critical for long-term growth</a:t>
            </a:r>
          </a:p>
          <a:p>
            <a:pPr>
              <a:lnSpc>
                <a:spcPct val="90000"/>
              </a:lnSpc>
              <a:spcAft>
                <a:spcPts val="1200"/>
              </a:spcAft>
            </a:pPr>
            <a:r>
              <a:rPr lang="en-ZA" spc="-100" dirty="0" smtClean="0"/>
              <a:t>Governments must avoid excessive domestic and foreign debt</a:t>
            </a:r>
          </a:p>
          <a:p>
            <a:pPr>
              <a:lnSpc>
                <a:spcPct val="90000"/>
              </a:lnSpc>
              <a:spcBef>
                <a:spcPts val="0"/>
              </a:spcBef>
              <a:spcAft>
                <a:spcPts val="1200"/>
              </a:spcAft>
            </a:pPr>
            <a:r>
              <a:rPr lang="en-ZA" spc="-100" dirty="0" smtClean="0"/>
              <a:t>African countries need more flexible exchange rates, and more flexible goods and labour markets</a:t>
            </a:r>
          </a:p>
        </p:txBody>
      </p:sp>
      <p:sp>
        <p:nvSpPr>
          <p:cNvPr id="5" name="Date Placeholder 4"/>
          <p:cNvSpPr>
            <a:spLocks noGrp="1"/>
          </p:cNvSpPr>
          <p:nvPr>
            <p:ph type="dt" sz="half" idx="10"/>
          </p:nvPr>
        </p:nvSpPr>
        <p:spPr/>
        <p:txBody>
          <a:bodyPr/>
          <a:lstStyle/>
          <a:p>
            <a:fld id="{830F30B1-77CF-48E4-990A-138B7B94C1E1}" type="datetime1">
              <a:rPr lang="en-US" smtClean="0"/>
              <a:pPr/>
              <a:t>7/2/2013</a:t>
            </a:fld>
            <a:endParaRPr lang="en-ZA" dirty="0"/>
          </a:p>
        </p:txBody>
      </p:sp>
      <p:sp>
        <p:nvSpPr>
          <p:cNvPr id="6" name="Footer Placeholder 5"/>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2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The Alternatives to the BWIs</a:t>
            </a:r>
            <a:endParaRPr lang="en-ZA" b="1" dirty="0"/>
          </a:p>
        </p:txBody>
      </p:sp>
      <p:sp>
        <p:nvSpPr>
          <p:cNvPr id="3" name="Content Placeholder 2"/>
          <p:cNvSpPr>
            <a:spLocks noGrp="1"/>
          </p:cNvSpPr>
          <p:nvPr>
            <p:ph idx="1"/>
          </p:nvPr>
        </p:nvSpPr>
        <p:spPr>
          <a:xfrm>
            <a:off x="457200" y="1752600"/>
            <a:ext cx="8229600" cy="4373563"/>
          </a:xfrm>
        </p:spPr>
        <p:txBody>
          <a:bodyPr>
            <a:normAutofit/>
          </a:bodyPr>
          <a:lstStyle/>
          <a:p>
            <a:r>
              <a:rPr lang="en-ZA" sz="3600" dirty="0" smtClean="0"/>
              <a:t>Hold more reserves to protect against shocks</a:t>
            </a:r>
          </a:p>
          <a:p>
            <a:r>
              <a:rPr lang="en-ZA" sz="3600" dirty="0" smtClean="0"/>
              <a:t>Need more commercial borrowing (expensive)</a:t>
            </a:r>
          </a:p>
          <a:p>
            <a:r>
              <a:rPr lang="en-ZA" sz="3600" dirty="0" smtClean="0"/>
              <a:t>Take more bilateral aid (more political strings attached)</a:t>
            </a:r>
            <a:endParaRPr lang="en-ZA" sz="3600" dirty="0"/>
          </a:p>
        </p:txBody>
      </p:sp>
      <p:sp>
        <p:nvSpPr>
          <p:cNvPr id="4" name="Footer Placeholder 3"/>
          <p:cNvSpPr>
            <a:spLocks noGrp="1"/>
          </p:cNvSpPr>
          <p:nvPr>
            <p:ph type="ftr" sz="quarter" idx="11"/>
          </p:nvPr>
        </p:nvSpPr>
        <p:spPr/>
        <p:txBody>
          <a:bodyPr/>
          <a:lstStyle/>
          <a:p>
            <a:r>
              <a:rPr lang="en-ZA" smtClean="0"/>
              <a:t>Mark Ellyne - Do We Need the IMF</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61</a:t>
            </a:fld>
            <a:endParaRPr lang="en-ZA"/>
          </a:p>
        </p:txBody>
      </p:sp>
    </p:spTree>
    <p:extLst>
      <p:ext uri="{BB962C8B-B14F-4D97-AF65-F5344CB8AC3E}">
        <p14:creationId xmlns:p14="http://schemas.microsoft.com/office/powerpoint/2010/main" val="1498287184"/>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Africa is Experiencing a Resurgence </a:t>
            </a:r>
            <a:br>
              <a:rPr lang="en-US" sz="3600" dirty="0" smtClean="0"/>
            </a:br>
            <a:r>
              <a:rPr lang="en-US" sz="3600" dirty="0" smtClean="0"/>
              <a:t>of Growth Since 2000</a:t>
            </a:r>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62</a:t>
            </a:fld>
            <a:endParaRPr lang="en-ZA" dirty="0"/>
          </a:p>
        </p:txBody>
      </p:sp>
      <p:graphicFrame>
        <p:nvGraphicFramePr>
          <p:cNvPr id="7" name="Content Placeholder 6"/>
          <p:cNvGraphicFramePr>
            <a:graphicFrameLocks noGrp="1"/>
          </p:cNvGraphicFramePr>
          <p:nvPr>
            <p:ph sz="quarter" idx="1"/>
          </p:nvPr>
        </p:nvGraphicFramePr>
        <p:xfrm>
          <a:off x="381000" y="1600200"/>
          <a:ext cx="84582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Africa’s New Growth Surge?</a:t>
            </a:r>
            <a:endParaRPr lang="en-US"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63</a:t>
            </a:fld>
            <a:endParaRPr lang="en-ZA" dirty="0"/>
          </a:p>
        </p:txBody>
      </p:sp>
      <p:pic>
        <p:nvPicPr>
          <p:cNvPr id="307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85800" y="1752600"/>
            <a:ext cx="7409302"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Since the mid-1990s, TFP growth has </a:t>
            </a:r>
            <a:r>
              <a:rPr lang="en-US" sz="2800" dirty="0" smtClean="0"/>
              <a:t>Generally Improved</a:t>
            </a:r>
            <a:endParaRPr lang="en-ZA" sz="2800" dirty="0"/>
          </a:p>
        </p:txBody>
      </p:sp>
      <p:pic>
        <p:nvPicPr>
          <p:cNvPr id="22531" name="Picture 633"/>
          <p:cNvPicPr>
            <a:picLocks noGrp="1" noChangeAspect="1" noChangeArrowheads="1"/>
          </p:cNvPicPr>
          <p:nvPr>
            <p:ph sz="quarter" idx="1"/>
          </p:nvPr>
        </p:nvPicPr>
        <p:blipFill>
          <a:blip r:embed="rId2"/>
          <a:stretch>
            <a:fillRect/>
          </a:stretch>
        </p:blipFill>
        <p:spPr>
          <a:xfrm>
            <a:off x="1974936" y="1303166"/>
            <a:ext cx="5264064" cy="5554834"/>
          </a:xfrm>
        </p:spPr>
      </p:pic>
      <p:sp>
        <p:nvSpPr>
          <p:cNvPr id="3" name="Rectangle 2"/>
          <p:cNvSpPr/>
          <p:nvPr/>
        </p:nvSpPr>
        <p:spPr>
          <a:xfrm>
            <a:off x="1828800" y="2362200"/>
            <a:ext cx="5715000" cy="228600"/>
          </a:xfrm>
          <a:prstGeom prst="rect">
            <a:avLst/>
          </a:prstGeom>
          <a:solidFill>
            <a:srgbClr val="FFFF00">
              <a:alpha val="22000"/>
            </a:srgbClr>
          </a:solidFill>
          <a:ln w="1905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TextBox 3"/>
          <p:cNvSpPr txBox="1"/>
          <p:nvPr/>
        </p:nvSpPr>
        <p:spPr>
          <a:xfrm>
            <a:off x="6019800" y="3276600"/>
            <a:ext cx="1524000" cy="369332"/>
          </a:xfrm>
          <a:prstGeom prst="rect">
            <a:avLst/>
          </a:prstGeom>
          <a:noFill/>
          <a:ln w="28575">
            <a:solidFill>
              <a:schemeClr val="tx1"/>
            </a:solidFill>
          </a:ln>
        </p:spPr>
        <p:txBody>
          <a:bodyPr wrap="square" rtlCol="0">
            <a:spAutoFit/>
          </a:bodyPr>
          <a:lstStyle/>
          <a:p>
            <a:endParaRPr lang="en-ZA" dirty="0"/>
          </a:p>
        </p:txBody>
      </p:sp>
    </p:spTree>
    <p:extLst>
      <p:ext uri="{BB962C8B-B14F-4D97-AF65-F5344CB8AC3E}">
        <p14:creationId xmlns:p14="http://schemas.microsoft.com/office/powerpoint/2010/main" val="2361552499"/>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TFP Growth has Improved</a:t>
            </a:r>
            <a:endParaRPr lang="en-ZA" dirty="0"/>
          </a:p>
        </p:txBody>
      </p:sp>
      <p:sp>
        <p:nvSpPr>
          <p:cNvPr id="3" name="Content Placeholder 2"/>
          <p:cNvSpPr>
            <a:spLocks noGrp="1"/>
          </p:cNvSpPr>
          <p:nvPr>
            <p:ph sz="quarter" idx="1"/>
          </p:nvPr>
        </p:nvSpPr>
        <p:spPr/>
        <p:txBody>
          <a:bodyPr/>
          <a:lstStyle/>
          <a:p>
            <a:endParaRPr lang="en-ZA"/>
          </a:p>
        </p:txBody>
      </p:sp>
      <p:pic>
        <p:nvPicPr>
          <p:cNvPr id="23554" name="Picture 4"/>
          <p:cNvPicPr>
            <a:picLocks noChangeAspect="1" noChangeArrowheads="1"/>
          </p:cNvPicPr>
          <p:nvPr/>
        </p:nvPicPr>
        <p:blipFill>
          <a:blip r:embed="rId2"/>
          <a:srcRect/>
          <a:stretch>
            <a:fillRect/>
          </a:stretch>
        </p:blipFill>
        <p:spPr bwMode="auto">
          <a:xfrm>
            <a:off x="232263" y="1371600"/>
            <a:ext cx="8821616" cy="5334000"/>
          </a:xfrm>
          <a:prstGeom prst="rect">
            <a:avLst/>
          </a:prstGeom>
          <a:noFill/>
          <a:ln w="9525">
            <a:noFill/>
            <a:miter lim="800000"/>
            <a:headEnd/>
            <a:tailEnd/>
          </a:ln>
        </p:spPr>
      </p:pic>
    </p:spTree>
    <p:extLst>
      <p:ext uri="{BB962C8B-B14F-4D97-AF65-F5344CB8AC3E}">
        <p14:creationId xmlns:p14="http://schemas.microsoft.com/office/powerpoint/2010/main" val="2142728187"/>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p:txBody>
          <a:bodyPr>
            <a:normAutofit fontScale="92500" lnSpcReduction="10000"/>
          </a:bodyPr>
          <a:lstStyle/>
          <a:p>
            <a:pPr eaLnBrk="1" hangingPunct="1">
              <a:lnSpc>
                <a:spcPct val="80000"/>
              </a:lnSpc>
              <a:buFont typeface="Wingdings" pitchFamily="2" charset="2"/>
              <a:buNone/>
            </a:pPr>
            <a:r>
              <a:rPr lang="en-US" sz="3000" b="1" dirty="0" smtClean="0"/>
              <a:t>Summary of key messages</a:t>
            </a:r>
          </a:p>
          <a:p>
            <a:pPr eaLnBrk="1" hangingPunct="1">
              <a:lnSpc>
                <a:spcPct val="80000"/>
              </a:lnSpc>
              <a:buFont typeface="Wingdings" pitchFamily="2" charset="2"/>
              <a:buNone/>
            </a:pPr>
            <a:endParaRPr lang="en-US" sz="3000" b="1" dirty="0" smtClean="0"/>
          </a:p>
          <a:p>
            <a:pPr eaLnBrk="1" hangingPunct="1">
              <a:lnSpc>
                <a:spcPct val="80000"/>
              </a:lnSpc>
            </a:pPr>
            <a:r>
              <a:rPr lang="en-US" sz="3000" dirty="0" smtClean="0"/>
              <a:t>Until the mid-1990s, growth in SSA was driven primarily by factor accumulation in all country groups.</a:t>
            </a:r>
          </a:p>
          <a:p>
            <a:pPr eaLnBrk="1" hangingPunct="1">
              <a:lnSpc>
                <a:spcPct val="80000"/>
              </a:lnSpc>
              <a:buFont typeface="Wingdings" pitchFamily="2" charset="2"/>
              <a:buNone/>
            </a:pPr>
            <a:r>
              <a:rPr lang="en-US" sz="3000" dirty="0" smtClean="0"/>
              <a:t> </a:t>
            </a:r>
          </a:p>
          <a:p>
            <a:pPr eaLnBrk="1" hangingPunct="1">
              <a:lnSpc>
                <a:spcPct val="80000"/>
              </a:lnSpc>
            </a:pPr>
            <a:r>
              <a:rPr lang="en-US" sz="3000" dirty="0" smtClean="0"/>
              <a:t>Since the mid-1990s, TFP growth has improved strongly in all country groups, except for fragile countries.</a:t>
            </a:r>
          </a:p>
          <a:p>
            <a:pPr eaLnBrk="1" hangingPunct="1">
              <a:lnSpc>
                <a:spcPct val="80000"/>
              </a:lnSpc>
            </a:pPr>
            <a:endParaRPr lang="en-US" sz="3000" dirty="0" smtClean="0"/>
          </a:p>
          <a:p>
            <a:pPr eaLnBrk="1" hangingPunct="1">
              <a:lnSpc>
                <a:spcPct val="80000"/>
              </a:lnSpc>
            </a:pPr>
            <a:r>
              <a:rPr lang="en-US" sz="3000" dirty="0" smtClean="0"/>
              <a:t>TFP accelerations associated with improvements in terms of trade, higher aid, and lower economic and social instability</a:t>
            </a:r>
          </a:p>
          <a:p>
            <a:pPr eaLnBrk="1" hangingPunct="1">
              <a:lnSpc>
                <a:spcPct val="80000"/>
              </a:lnSpc>
              <a:buFont typeface="Wingdings" pitchFamily="2" charset="2"/>
              <a:buNone/>
            </a:pPr>
            <a:endParaRPr lang="en-US" sz="3000" dirty="0" smtClean="0"/>
          </a:p>
          <a:p>
            <a:pPr eaLnBrk="1" hangingPunct="1">
              <a:lnSpc>
                <a:spcPct val="80000"/>
              </a:lnSpc>
            </a:pPr>
            <a:r>
              <a:rPr lang="en-US" sz="3000" dirty="0" smtClean="0"/>
              <a:t>CFA zone countries have a propensity for TFP decelerations </a:t>
            </a:r>
          </a:p>
          <a:p>
            <a:pPr marL="238125" indent="0" eaLnBrk="1" hangingPunct="1">
              <a:lnSpc>
                <a:spcPct val="80000"/>
              </a:lnSpc>
              <a:buNone/>
            </a:pPr>
            <a:endParaRPr lang="en-US" sz="1700" dirty="0"/>
          </a:p>
          <a:p>
            <a:pPr marL="238125" indent="0" eaLnBrk="1" hangingPunct="1">
              <a:lnSpc>
                <a:spcPct val="80000"/>
              </a:lnSpc>
              <a:buNone/>
            </a:pPr>
            <a:endParaRPr lang="en-US" sz="2200" dirty="0" smtClean="0"/>
          </a:p>
          <a:p>
            <a:pPr eaLnBrk="1" hangingPunct="1">
              <a:lnSpc>
                <a:spcPct val="80000"/>
              </a:lnSpc>
              <a:buFont typeface="Wingdings" pitchFamily="2" charset="2"/>
              <a:buNone/>
            </a:pPr>
            <a:r>
              <a:rPr lang="en-US" sz="1900" dirty="0" smtClean="0"/>
              <a:t>Dan </a:t>
            </a:r>
            <a:r>
              <a:rPr lang="en-US" sz="1900" dirty="0" err="1" smtClean="0"/>
              <a:t>Ghura</a:t>
            </a:r>
            <a:r>
              <a:rPr lang="en-US" sz="1900" dirty="0" smtClean="0"/>
              <a:t> (2007). Growth Accounting in Africa, IMF</a:t>
            </a:r>
          </a:p>
        </p:txBody>
      </p:sp>
      <p:sp>
        <p:nvSpPr>
          <p:cNvPr id="3" name="Rectangle 2"/>
          <p:cNvSpPr/>
          <p:nvPr/>
        </p:nvSpPr>
        <p:spPr>
          <a:xfrm>
            <a:off x="228600" y="228600"/>
            <a:ext cx="8763000" cy="646331"/>
          </a:xfrm>
          <a:prstGeom prst="rect">
            <a:avLst/>
          </a:prstGeom>
        </p:spPr>
        <p:txBody>
          <a:bodyPr wrap="square">
            <a:spAutoFit/>
          </a:bodyPr>
          <a:lstStyle/>
          <a:p>
            <a:pPr algn="ctr"/>
            <a:r>
              <a:rPr lang="en-US" sz="3600" dirty="0">
                <a:solidFill>
                  <a:schemeClr val="bg1"/>
                </a:solidFill>
              </a:rPr>
              <a:t>Conclusions and Policy Implications</a:t>
            </a:r>
            <a:endParaRPr lang="en-ZA" sz="3600" dirty="0">
              <a:solidFill>
                <a:schemeClr val="bg1"/>
              </a:solidFill>
            </a:endParaRPr>
          </a:p>
        </p:txBody>
      </p:sp>
      <p:sp>
        <p:nvSpPr>
          <p:cNvPr id="4" name="Slide Number Placeholder 4"/>
          <p:cNvSpPr>
            <a:spLocks noGrp="1"/>
          </p:cNvSpPr>
          <p:nvPr>
            <p:ph type="sldNum" sz="quarter" idx="12"/>
          </p:nvPr>
        </p:nvSpPr>
        <p:spPr>
          <a:xfrm>
            <a:off x="4389120" y="6416040"/>
            <a:ext cx="365760" cy="365760"/>
          </a:xfrm>
        </p:spPr>
        <p:txBody>
          <a:bodyPr/>
          <a:lstStyle/>
          <a:p>
            <a:fld id="{761BDAAB-638C-48DE-A0C8-A37452EC2A78}" type="slidenum">
              <a:rPr lang="en-ZA" smtClean="0"/>
              <a:pPr/>
              <a:t>66</a:t>
            </a:fld>
            <a:endParaRPr lang="en-ZA"/>
          </a:p>
        </p:txBody>
      </p:sp>
    </p:spTree>
    <p:extLst>
      <p:ext uri="{BB962C8B-B14F-4D97-AF65-F5344CB8AC3E}">
        <p14:creationId xmlns:p14="http://schemas.microsoft.com/office/powerpoint/2010/main" val="2641050953"/>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Is African Resurging?</a:t>
            </a:r>
            <a:endParaRPr lang="en-ZA" dirty="0"/>
          </a:p>
        </p:txBody>
      </p:sp>
      <p:sp>
        <p:nvSpPr>
          <p:cNvPr id="3" name="Date Placeholder 2"/>
          <p:cNvSpPr>
            <a:spLocks noGrp="1"/>
          </p:cNvSpPr>
          <p:nvPr>
            <p:ph type="dt" sz="half" idx="10"/>
          </p:nvPr>
        </p:nvSpPr>
        <p:spPr/>
        <p:txBody>
          <a:bodyPr/>
          <a:lstStyle/>
          <a:p>
            <a:fld id="{051FB57E-8324-4200-876D-3698838F6226}" type="datetime1">
              <a:rPr lang="en-US" smtClean="0"/>
              <a:pPr/>
              <a:t>7/2/2013</a:t>
            </a:fld>
            <a:endParaRPr lang="en-ZA" dirty="0"/>
          </a:p>
        </p:txBody>
      </p:sp>
      <p:sp>
        <p:nvSpPr>
          <p:cNvPr id="4" name="Footer Placeholder 3"/>
          <p:cNvSpPr>
            <a:spLocks noGrp="1"/>
          </p:cNvSpPr>
          <p:nvPr>
            <p:ph type="ftr" sz="quarter" idx="11"/>
          </p:nvPr>
        </p:nvSpPr>
        <p:spPr/>
        <p:txBody>
          <a:bodyPr/>
          <a:lstStyle/>
          <a:p>
            <a:r>
              <a:rPr lang="en-US" smtClean="0"/>
              <a:t>Africa and the IMF – Mark Ellyne</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67</a:t>
            </a:fld>
            <a:endParaRPr lang="en-ZA" dirty="0"/>
          </a:p>
        </p:txBody>
      </p:sp>
      <p:sp>
        <p:nvSpPr>
          <p:cNvPr id="6" name="Content Placeholder 5"/>
          <p:cNvSpPr>
            <a:spLocks noGrp="1"/>
          </p:cNvSpPr>
          <p:nvPr>
            <p:ph sz="quarter" idx="1"/>
          </p:nvPr>
        </p:nvSpPr>
        <p:spPr/>
        <p:txBody>
          <a:bodyPr>
            <a:normAutofit lnSpcReduction="10000"/>
          </a:bodyPr>
          <a:lstStyle/>
          <a:p>
            <a:pPr marL="238125" indent="0">
              <a:buNone/>
            </a:pPr>
            <a:r>
              <a:rPr lang="en-ZA" dirty="0" smtClean="0"/>
              <a:t>Just a fluke:</a:t>
            </a:r>
          </a:p>
          <a:p>
            <a:r>
              <a:rPr lang="en-ZA" dirty="0" smtClean="0"/>
              <a:t>Just a commodity boom</a:t>
            </a:r>
          </a:p>
          <a:p>
            <a:r>
              <a:rPr lang="en-ZA" dirty="0" smtClean="0"/>
              <a:t>Due to China and India</a:t>
            </a:r>
          </a:p>
          <a:p>
            <a:r>
              <a:rPr lang="en-ZA" dirty="0" smtClean="0"/>
              <a:t>No real industrialization</a:t>
            </a:r>
          </a:p>
          <a:p>
            <a:pPr marL="238125" indent="0">
              <a:buNone/>
            </a:pPr>
            <a:r>
              <a:rPr lang="en-ZA" dirty="0" smtClean="0"/>
              <a:t>This time is different:</a:t>
            </a:r>
          </a:p>
          <a:p>
            <a:r>
              <a:rPr lang="en-ZA" dirty="0"/>
              <a:t> </a:t>
            </a:r>
            <a:r>
              <a:rPr lang="en-ZA" dirty="0" smtClean="0"/>
              <a:t>More democracy and ownership</a:t>
            </a:r>
          </a:p>
          <a:p>
            <a:r>
              <a:rPr lang="en-ZA" dirty="0" smtClean="0"/>
              <a:t> More institutional development</a:t>
            </a:r>
          </a:p>
          <a:p>
            <a:r>
              <a:rPr lang="en-ZA" dirty="0" smtClean="0"/>
              <a:t> More consumerism</a:t>
            </a:r>
          </a:p>
          <a:p>
            <a:r>
              <a:rPr lang="en-ZA" dirty="0" smtClean="0"/>
              <a:t> More beneficiation</a:t>
            </a:r>
            <a:endParaRPr lang="en-ZA" dirty="0"/>
          </a:p>
        </p:txBody>
      </p:sp>
    </p:spTree>
    <p:extLst>
      <p:ext uri="{BB962C8B-B14F-4D97-AF65-F5344CB8AC3E}">
        <p14:creationId xmlns:p14="http://schemas.microsoft.com/office/powerpoint/2010/main" val="2380315623"/>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915400" cy="1143000"/>
          </a:xfrm>
        </p:spPr>
        <p:txBody>
          <a:bodyPr anchor="ctr"/>
          <a:lstStyle/>
          <a:p>
            <a:r>
              <a:rPr lang="en-ZA" dirty="0" smtClean="0">
                <a:solidFill>
                  <a:schemeClr val="bg1"/>
                </a:solidFill>
              </a:rPr>
              <a:t>BWI/IMF Balance Sheet</a:t>
            </a:r>
            <a:endParaRPr lang="en-ZA" dirty="0">
              <a:solidFill>
                <a:schemeClr val="bg1"/>
              </a:solidFill>
            </a:endParaRPr>
          </a:p>
        </p:txBody>
      </p:sp>
      <p:sp>
        <p:nvSpPr>
          <p:cNvPr id="5" name="Slide Number Placeholder 4"/>
          <p:cNvSpPr>
            <a:spLocks noGrp="1"/>
          </p:cNvSpPr>
          <p:nvPr>
            <p:ph type="sldNum" sz="quarter" idx="12"/>
          </p:nvPr>
        </p:nvSpPr>
        <p:spPr/>
        <p:txBody>
          <a:bodyPr/>
          <a:lstStyle/>
          <a:p>
            <a:fld id="{761BDAAB-638C-48DE-A0C8-A37452EC2A78}" type="slidenum">
              <a:rPr lang="en-ZA" smtClean="0"/>
              <a:pPr/>
              <a:t>68</a:t>
            </a:fld>
            <a:endParaRPr lang="en-ZA"/>
          </a:p>
        </p:txBody>
      </p:sp>
      <p:sp>
        <p:nvSpPr>
          <p:cNvPr id="9" name="Content Placeholder 8"/>
          <p:cNvSpPr>
            <a:spLocks noGrp="1"/>
          </p:cNvSpPr>
          <p:nvPr>
            <p:ph sz="half" idx="1"/>
          </p:nvPr>
        </p:nvSpPr>
        <p:spPr>
          <a:xfrm>
            <a:off x="457200" y="1371600"/>
            <a:ext cx="4038600" cy="4754880"/>
          </a:xfrm>
          <a:noFill/>
          <a:ln w="9525">
            <a:solidFill>
              <a:schemeClr val="tx1"/>
            </a:solidFill>
          </a:ln>
        </p:spPr>
        <p:txBody>
          <a:bodyPr>
            <a:normAutofit lnSpcReduction="10000"/>
          </a:bodyPr>
          <a:lstStyle/>
          <a:p>
            <a:pPr algn="ctr">
              <a:spcAft>
                <a:spcPts val="1200"/>
              </a:spcAft>
              <a:buNone/>
            </a:pPr>
            <a:r>
              <a:rPr lang="en-ZA" b="1" u="sng" dirty="0" smtClean="0"/>
              <a:t>PROs</a:t>
            </a:r>
          </a:p>
          <a:p>
            <a:pPr>
              <a:lnSpc>
                <a:spcPct val="90000"/>
              </a:lnSpc>
              <a:spcAft>
                <a:spcPts val="600"/>
              </a:spcAft>
              <a:buFont typeface="Wingdings" pitchFamily="2" charset="2"/>
              <a:buChar char="v"/>
            </a:pPr>
            <a:r>
              <a:rPr lang="en-ZA" spc="-100" dirty="0" smtClean="0"/>
              <a:t>Facilitates international cooperation</a:t>
            </a:r>
          </a:p>
          <a:p>
            <a:pPr>
              <a:lnSpc>
                <a:spcPct val="90000"/>
              </a:lnSpc>
              <a:spcAft>
                <a:spcPts val="600"/>
              </a:spcAft>
              <a:buFont typeface="Wingdings" pitchFamily="2" charset="2"/>
              <a:buChar char="v"/>
            </a:pPr>
            <a:r>
              <a:rPr lang="en-ZA" spc="-100" dirty="0" smtClean="0"/>
              <a:t>Provides public information on all economies</a:t>
            </a:r>
          </a:p>
          <a:p>
            <a:pPr>
              <a:lnSpc>
                <a:spcPct val="90000"/>
              </a:lnSpc>
              <a:spcAft>
                <a:spcPts val="600"/>
              </a:spcAft>
              <a:buFont typeface="Wingdings" pitchFamily="2" charset="2"/>
              <a:buChar char="v"/>
            </a:pPr>
            <a:r>
              <a:rPr lang="en-ZA" spc="-100" dirty="0" smtClean="0"/>
              <a:t>Technical assistance and policy advice</a:t>
            </a:r>
          </a:p>
          <a:p>
            <a:pPr>
              <a:lnSpc>
                <a:spcPct val="90000"/>
              </a:lnSpc>
              <a:spcAft>
                <a:spcPts val="600"/>
              </a:spcAft>
              <a:buFont typeface="Wingdings" pitchFamily="2" charset="2"/>
              <a:buChar char="v"/>
            </a:pPr>
            <a:r>
              <a:rPr lang="en-ZA" spc="-100" dirty="0" smtClean="0"/>
              <a:t>Provides  lender of last resort financing</a:t>
            </a:r>
          </a:p>
          <a:p>
            <a:pPr>
              <a:lnSpc>
                <a:spcPct val="90000"/>
              </a:lnSpc>
              <a:spcAft>
                <a:spcPts val="600"/>
              </a:spcAft>
              <a:buFont typeface="Wingdings" pitchFamily="2" charset="2"/>
              <a:buChar char="v"/>
            </a:pPr>
            <a:r>
              <a:rPr lang="en-ZA" spc="-100" dirty="0" smtClean="0"/>
              <a:t>Voice for Africa (LICs)</a:t>
            </a:r>
          </a:p>
        </p:txBody>
      </p:sp>
      <p:sp>
        <p:nvSpPr>
          <p:cNvPr id="10" name="Content Placeholder 9"/>
          <p:cNvSpPr>
            <a:spLocks noGrp="1"/>
          </p:cNvSpPr>
          <p:nvPr>
            <p:ph sz="half" idx="2"/>
          </p:nvPr>
        </p:nvSpPr>
        <p:spPr>
          <a:xfrm>
            <a:off x="4648200" y="1371600"/>
            <a:ext cx="4267200" cy="4754563"/>
          </a:xfrm>
          <a:ln w="9525">
            <a:solidFill>
              <a:schemeClr val="tx1"/>
            </a:solidFill>
          </a:ln>
        </p:spPr>
        <p:txBody>
          <a:bodyPr>
            <a:normAutofit lnSpcReduction="10000"/>
          </a:bodyPr>
          <a:lstStyle/>
          <a:p>
            <a:pPr algn="ctr">
              <a:spcAft>
                <a:spcPts val="1200"/>
              </a:spcAft>
              <a:buNone/>
            </a:pPr>
            <a:r>
              <a:rPr lang="en-ZA" b="1" u="sng" dirty="0" err="1" smtClean="0"/>
              <a:t>CONs</a:t>
            </a:r>
            <a:endParaRPr lang="en-ZA" b="1" u="sng" dirty="0" smtClean="0"/>
          </a:p>
          <a:p>
            <a:pPr>
              <a:lnSpc>
                <a:spcPct val="90000"/>
              </a:lnSpc>
              <a:spcAft>
                <a:spcPts val="600"/>
              </a:spcAft>
              <a:buFont typeface="Wingdings" pitchFamily="2" charset="2"/>
              <a:buChar char="v"/>
            </a:pPr>
            <a:r>
              <a:rPr lang="en-ZA" spc="-100" dirty="0" smtClean="0"/>
              <a:t>Economic policeman/auditor</a:t>
            </a:r>
          </a:p>
          <a:p>
            <a:pPr>
              <a:lnSpc>
                <a:spcPct val="90000"/>
              </a:lnSpc>
              <a:spcAft>
                <a:spcPts val="600"/>
              </a:spcAft>
              <a:buFont typeface="Wingdings" pitchFamily="2" charset="2"/>
              <a:buChar char="v"/>
            </a:pPr>
            <a:r>
              <a:rPr lang="en-ZA" spc="-100" dirty="0" smtClean="0"/>
              <a:t>Requires policy conditionality (even if county is not be ready)</a:t>
            </a:r>
          </a:p>
          <a:p>
            <a:pPr>
              <a:lnSpc>
                <a:spcPct val="90000"/>
              </a:lnSpc>
              <a:spcAft>
                <a:spcPts val="600"/>
              </a:spcAft>
              <a:buFont typeface="Wingdings" pitchFamily="2" charset="2"/>
              <a:buChar char="v"/>
            </a:pPr>
            <a:r>
              <a:rPr lang="en-ZA" spc="-100" dirty="0" smtClean="0"/>
              <a:t>Favours creditors over debtors</a:t>
            </a:r>
          </a:p>
          <a:p>
            <a:pPr>
              <a:lnSpc>
                <a:spcPct val="90000"/>
              </a:lnSpc>
              <a:spcAft>
                <a:spcPts val="600"/>
              </a:spcAft>
              <a:buFont typeface="Wingdings" pitchFamily="2" charset="2"/>
              <a:buChar char="v"/>
            </a:pPr>
            <a:r>
              <a:rPr lang="en-ZA" spc="-100" dirty="0" smtClean="0"/>
              <a:t>Favours efficiency (private) over equity (government)</a:t>
            </a:r>
          </a:p>
          <a:p>
            <a:pPr>
              <a:lnSpc>
                <a:spcPct val="90000"/>
              </a:lnSpc>
              <a:spcAft>
                <a:spcPts val="600"/>
              </a:spcAft>
              <a:buFont typeface="Wingdings" pitchFamily="2" charset="2"/>
              <a:buChar char="v"/>
            </a:pPr>
            <a:r>
              <a:rPr lang="en-ZA" spc="-100" dirty="0" smtClean="0"/>
              <a:t>Overly conservative</a:t>
            </a:r>
            <a:endParaRPr lang="en-ZA" spc="-100" dirty="0"/>
          </a:p>
        </p:txBody>
      </p:sp>
      <p:sp>
        <p:nvSpPr>
          <p:cNvPr id="6" name="Date Placeholder 5"/>
          <p:cNvSpPr>
            <a:spLocks noGrp="1"/>
          </p:cNvSpPr>
          <p:nvPr>
            <p:ph type="dt" sz="half" idx="10"/>
          </p:nvPr>
        </p:nvSpPr>
        <p:spPr/>
        <p:txBody>
          <a:bodyPr/>
          <a:lstStyle/>
          <a:p>
            <a:fld id="{A8238ADA-86F5-4937-AAF4-BD379AE2F4E4}" type="datetime1">
              <a:rPr lang="en-US" smtClean="0"/>
              <a:pPr/>
              <a:t>7/2/2013</a:t>
            </a:fld>
            <a:endParaRPr lang="en-ZA"/>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blinds(horizontal)">
                                      <p:cBhvr>
                                        <p:cTn id="10" dur="500"/>
                                        <p:tgtEl>
                                          <p:spTgt spid="9">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blinds(horizontal)">
                                      <p:cBhvr>
                                        <p:cTn id="13" dur="500"/>
                                        <p:tgtEl>
                                          <p:spTgt spid="9">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blinds(horizontal)">
                                      <p:cBhvr>
                                        <p:cTn id="16" dur="500"/>
                                        <p:tgtEl>
                                          <p:spTgt spid="9">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blinds(horizontal)">
                                      <p:cBhvr>
                                        <p:cTn id="19" dur="500"/>
                                        <p:tgtEl>
                                          <p:spTgt spid="9">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blinds(horizontal)">
                                      <p:cBhvr>
                                        <p:cTn id="22" dur="500"/>
                                        <p:tgtEl>
                                          <p:spTgt spid="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blinds(horizontal)">
                                      <p:cBhvr>
                                        <p:cTn id="27" dur="500"/>
                                        <p:tgtEl>
                                          <p:spTgt spid="10">
                                            <p:txEl>
                                              <p:pRg st="0" end="0"/>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Effect transition="in" filter="blinds(horizontal)">
                                      <p:cBhvr>
                                        <p:cTn id="30" dur="500"/>
                                        <p:tgtEl>
                                          <p:spTgt spid="10">
                                            <p:txEl>
                                              <p:pRg st="1" end="1"/>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animEffect transition="in" filter="blinds(horizontal)">
                                      <p:cBhvr>
                                        <p:cTn id="33" dur="500"/>
                                        <p:tgtEl>
                                          <p:spTgt spid="10">
                                            <p:txEl>
                                              <p:pRg st="2" end="2"/>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10">
                                            <p:txEl>
                                              <p:pRg st="3" end="3"/>
                                            </p:txEl>
                                          </p:spTgt>
                                        </p:tgtEl>
                                        <p:attrNameLst>
                                          <p:attrName>style.visibility</p:attrName>
                                        </p:attrNameLst>
                                      </p:cBhvr>
                                      <p:to>
                                        <p:strVal val="visible"/>
                                      </p:to>
                                    </p:set>
                                    <p:animEffect transition="in" filter="blinds(horizontal)">
                                      <p:cBhvr>
                                        <p:cTn id="36" dur="500"/>
                                        <p:tgtEl>
                                          <p:spTgt spid="10">
                                            <p:txEl>
                                              <p:pRg st="3" end="3"/>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animEffect transition="in" filter="blinds(horizontal)">
                                      <p:cBhvr>
                                        <p:cTn id="39" dur="500"/>
                                        <p:tgtEl>
                                          <p:spTgt spid="10">
                                            <p:txEl>
                                              <p:pRg st="4" end="4"/>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blinds(horizontal)">
                                      <p:cBhvr>
                                        <p:cTn id="42"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IMF is Disliked by All Sides</a:t>
            </a:r>
            <a:endParaRPr lang="en-ZA" dirty="0"/>
          </a:p>
        </p:txBody>
      </p:sp>
      <p:sp>
        <p:nvSpPr>
          <p:cNvPr id="5" name="Footer Placeholder 4"/>
          <p:cNvSpPr>
            <a:spLocks noGrp="1"/>
          </p:cNvSpPr>
          <p:nvPr>
            <p:ph type="ftr" sz="quarter" idx="11"/>
          </p:nvPr>
        </p:nvSpPr>
        <p:spPr/>
        <p:txBody>
          <a:bodyPr/>
          <a:lstStyle/>
          <a:p>
            <a:r>
              <a:rPr lang="en-US" smtClean="0"/>
              <a:t>Africa and the IMF – Mark Ellyne</a:t>
            </a:r>
            <a:endParaRPr lang="en-ZA"/>
          </a:p>
        </p:txBody>
      </p:sp>
      <p:sp>
        <p:nvSpPr>
          <p:cNvPr id="4" name="Slide Number Placeholder 3"/>
          <p:cNvSpPr>
            <a:spLocks noGrp="1"/>
          </p:cNvSpPr>
          <p:nvPr>
            <p:ph type="sldNum" sz="quarter" idx="12"/>
          </p:nvPr>
        </p:nvSpPr>
        <p:spPr/>
        <p:txBody>
          <a:bodyPr/>
          <a:lstStyle/>
          <a:p>
            <a:fld id="{761BDAAB-638C-48DE-A0C8-A37452EC2A78}" type="slidenum">
              <a:rPr lang="en-ZA" smtClean="0"/>
              <a:pPr/>
              <a:t>69</a:t>
            </a:fld>
            <a:endParaRPr lang="en-ZA" dirty="0"/>
          </a:p>
        </p:txBody>
      </p:sp>
      <p:sp>
        <p:nvSpPr>
          <p:cNvPr id="3" name="Content Placeholder 2"/>
          <p:cNvSpPr>
            <a:spLocks noGrp="1"/>
          </p:cNvSpPr>
          <p:nvPr>
            <p:ph sz="quarter" idx="1"/>
          </p:nvPr>
        </p:nvSpPr>
        <p:spPr>
          <a:xfrm>
            <a:off x="182880" y="1524000"/>
            <a:ext cx="8778240" cy="4785360"/>
          </a:xfrm>
        </p:spPr>
        <p:txBody>
          <a:bodyPr>
            <a:normAutofit/>
          </a:bodyPr>
          <a:lstStyle/>
          <a:p>
            <a:pPr>
              <a:spcAft>
                <a:spcPts val="1200"/>
              </a:spcAft>
              <a:buFont typeface="Wingdings" pitchFamily="2" charset="2"/>
              <a:buChar char="Ø"/>
            </a:pPr>
            <a:r>
              <a:rPr lang="en-ZA" b="1" dirty="0" smtClean="0"/>
              <a:t>From the right</a:t>
            </a:r>
            <a:r>
              <a:rPr lang="en-ZA" dirty="0" smtClean="0"/>
              <a:t>: Nationalists are dislike supranational institutions;</a:t>
            </a:r>
          </a:p>
          <a:p>
            <a:pPr>
              <a:spcAft>
                <a:spcPts val="1200"/>
              </a:spcAft>
              <a:buFont typeface="Wingdings" pitchFamily="2" charset="2"/>
              <a:buChar char="Ø"/>
            </a:pPr>
            <a:r>
              <a:rPr lang="en-ZA" b="1" dirty="0" smtClean="0"/>
              <a:t>From the left: </a:t>
            </a:r>
            <a:r>
              <a:rPr lang="en-ZA" dirty="0" smtClean="0"/>
              <a:t>Socialists dislike polices that hurt poor elements of society;</a:t>
            </a:r>
          </a:p>
          <a:p>
            <a:pPr>
              <a:spcAft>
                <a:spcPts val="1200"/>
              </a:spcAft>
              <a:buFont typeface="Wingdings" pitchFamily="2" charset="2"/>
              <a:buChar char="Ø"/>
            </a:pPr>
            <a:r>
              <a:rPr lang="en-ZA" dirty="0" smtClean="0"/>
              <a:t>IMF is </a:t>
            </a:r>
            <a:r>
              <a:rPr lang="en-ZA" b="1" dirty="0" smtClean="0"/>
              <a:t>run by rich countries</a:t>
            </a:r>
            <a:r>
              <a:rPr lang="en-ZA" dirty="0" smtClean="0"/>
              <a:t>;</a:t>
            </a:r>
          </a:p>
          <a:p>
            <a:pPr>
              <a:spcAft>
                <a:spcPts val="1200"/>
              </a:spcAft>
              <a:buFont typeface="Wingdings" pitchFamily="2" charset="2"/>
              <a:buChar char="Ø"/>
            </a:pPr>
            <a:r>
              <a:rPr lang="en-ZA" dirty="0"/>
              <a:t>I</a:t>
            </a:r>
            <a:r>
              <a:rPr lang="en-ZA" dirty="0" smtClean="0"/>
              <a:t>MF follows bad </a:t>
            </a:r>
            <a:r>
              <a:rPr lang="en-ZA" b="1" dirty="0" smtClean="0"/>
              <a:t>“neoliberal” policies</a:t>
            </a:r>
            <a:r>
              <a:rPr lang="en-ZA" dirty="0" smtClean="0"/>
              <a:t>.</a:t>
            </a:r>
            <a:endParaRPr lang="en-ZA" dirty="0"/>
          </a:p>
        </p:txBody>
      </p:sp>
      <p:sp>
        <p:nvSpPr>
          <p:cNvPr id="6" name="Date Placeholder 5"/>
          <p:cNvSpPr>
            <a:spLocks noGrp="1"/>
          </p:cNvSpPr>
          <p:nvPr>
            <p:ph type="dt" sz="half" idx="10"/>
          </p:nvPr>
        </p:nvSpPr>
        <p:spPr/>
        <p:txBody>
          <a:bodyPr/>
          <a:lstStyle/>
          <a:p>
            <a:fld id="{78E38064-E457-4A31-B4FE-8F7EB1CA617B}"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Purpose of the IMF </a:t>
            </a:r>
            <a:endParaRPr lang="en-US" dirty="0"/>
          </a:p>
        </p:txBody>
      </p:sp>
      <p:sp>
        <p:nvSpPr>
          <p:cNvPr id="5" name="Footer Placeholder 4"/>
          <p:cNvSpPr>
            <a:spLocks noGrp="1"/>
          </p:cNvSpPr>
          <p:nvPr>
            <p:ph type="ftr" sz="quarter" idx="11"/>
          </p:nvPr>
        </p:nvSpPr>
        <p:spPr/>
        <p:txBody>
          <a:bodyPr/>
          <a:lstStyle/>
          <a:p>
            <a:r>
              <a:rPr lang="en-US" smtClean="0"/>
              <a:t>Africa and the IMF – Mark Ellyne</a:t>
            </a:r>
            <a:endParaRPr lang="en-ZA"/>
          </a:p>
        </p:txBody>
      </p:sp>
      <p:sp>
        <p:nvSpPr>
          <p:cNvPr id="4" name="Slide Number Placeholder 3"/>
          <p:cNvSpPr>
            <a:spLocks noGrp="1"/>
          </p:cNvSpPr>
          <p:nvPr>
            <p:ph type="sldNum" sz="quarter" idx="12"/>
          </p:nvPr>
        </p:nvSpPr>
        <p:spPr/>
        <p:txBody>
          <a:bodyPr/>
          <a:lstStyle/>
          <a:p>
            <a:fld id="{553B5206-E305-427F-9007-7DA93BA869B0}" type="slidenum">
              <a:rPr lang="en-US" smtClean="0"/>
              <a:pPr/>
              <a:t>7</a:t>
            </a:fld>
            <a:endParaRPr lang="en-US"/>
          </a:p>
        </p:txBody>
      </p:sp>
      <p:sp>
        <p:nvSpPr>
          <p:cNvPr id="3" name="Content Placeholder 2"/>
          <p:cNvSpPr>
            <a:spLocks noGrp="1"/>
          </p:cNvSpPr>
          <p:nvPr>
            <p:ph sz="quarter" idx="1"/>
          </p:nvPr>
        </p:nvSpPr>
        <p:spPr>
          <a:xfrm>
            <a:off x="304800" y="1600200"/>
            <a:ext cx="8686800" cy="4648200"/>
          </a:xfrm>
        </p:spPr>
        <p:txBody>
          <a:bodyPr>
            <a:normAutofit/>
          </a:bodyPr>
          <a:lstStyle/>
          <a:p>
            <a:pPr>
              <a:spcAft>
                <a:spcPts val="1200"/>
              </a:spcAft>
            </a:pPr>
            <a:r>
              <a:rPr lang="en-US" dirty="0" smtClean="0"/>
              <a:t>Prevent another great depression</a:t>
            </a:r>
          </a:p>
          <a:p>
            <a:r>
              <a:rPr lang="en-US" dirty="0" smtClean="0"/>
              <a:t>Promote exchange rate stability and convertibility</a:t>
            </a:r>
          </a:p>
          <a:p>
            <a:pPr lvl="1">
              <a:spcAft>
                <a:spcPts val="1200"/>
              </a:spcAft>
            </a:pPr>
            <a:r>
              <a:rPr lang="en-US" dirty="0" smtClean="0"/>
              <a:t> Facilitate growth and trade</a:t>
            </a:r>
          </a:p>
          <a:p>
            <a:r>
              <a:rPr lang="en-US" dirty="0" smtClean="0"/>
              <a:t>Lender of last resort for balance of payments problems</a:t>
            </a:r>
          </a:p>
          <a:p>
            <a:pPr lvl="1">
              <a:spcAft>
                <a:spcPts val="1200"/>
              </a:spcAft>
            </a:pPr>
            <a:r>
              <a:rPr lang="en-US" dirty="0" smtClean="0"/>
              <a:t>Policy based lending</a:t>
            </a:r>
          </a:p>
        </p:txBody>
      </p:sp>
      <p:sp>
        <p:nvSpPr>
          <p:cNvPr id="6" name="Date Placeholder 5"/>
          <p:cNvSpPr>
            <a:spLocks noGrp="1"/>
          </p:cNvSpPr>
          <p:nvPr>
            <p:ph type="dt" sz="half" idx="10"/>
          </p:nvPr>
        </p:nvSpPr>
        <p:spPr/>
        <p:txBody>
          <a:bodyPr/>
          <a:lstStyle/>
          <a:p>
            <a:fld id="{844C4FE0-2A2A-4622-9536-962951D6D0A8}" type="datetime1">
              <a:rPr lang="en-US" smtClean="0"/>
              <a:pPr/>
              <a:t>7/2/2013</a:t>
            </a:fld>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Future of the BWIs in 2006</a:t>
            </a:r>
            <a:endParaRPr lang="en-US" dirty="0"/>
          </a:p>
        </p:txBody>
      </p:sp>
      <p:sp>
        <p:nvSpPr>
          <p:cNvPr id="3" name="Content Placeholder 2"/>
          <p:cNvSpPr>
            <a:spLocks noGrp="1"/>
          </p:cNvSpPr>
          <p:nvPr>
            <p:ph idx="1"/>
          </p:nvPr>
        </p:nvSpPr>
        <p:spPr>
          <a:xfrm>
            <a:off x="182880" y="1295400"/>
            <a:ext cx="8778240" cy="5013960"/>
          </a:xfrm>
        </p:spPr>
        <p:txBody>
          <a:bodyPr>
            <a:noAutofit/>
          </a:bodyPr>
          <a:lstStyle/>
          <a:p>
            <a:pPr>
              <a:lnSpc>
                <a:spcPct val="90000"/>
              </a:lnSpc>
            </a:pPr>
            <a:r>
              <a:rPr lang="en-US" sz="2200" i="1" dirty="0" smtClean="0">
                <a:latin typeface="Times New Roman" pitchFamily="18" charset="0"/>
                <a:cs typeface="Times New Roman" pitchFamily="18" charset="0"/>
              </a:rPr>
              <a:t>They hoped to avert future crises by setting up multilateral institutions to act as a </a:t>
            </a:r>
            <a:r>
              <a:rPr lang="en-US" sz="2200" i="1" dirty="0" err="1" smtClean="0">
                <a:latin typeface="Times New Roman" pitchFamily="18" charset="0"/>
                <a:cs typeface="Times New Roman" pitchFamily="18" charset="0"/>
              </a:rPr>
              <a:t>stabilising</a:t>
            </a:r>
            <a:r>
              <a:rPr lang="en-US" sz="2200" i="1" dirty="0" smtClean="0">
                <a:latin typeface="Times New Roman" pitchFamily="18" charset="0"/>
                <a:cs typeface="Times New Roman" pitchFamily="18" charset="0"/>
              </a:rPr>
              <a:t> influence during the post-war reconstruction. The bank’s first job was rebuilding Europe; the IMF oversaw the fixed exchange-rate system established at </a:t>
            </a:r>
            <a:r>
              <a:rPr lang="en-US" sz="2200" i="1" dirty="0" err="1" smtClean="0">
                <a:latin typeface="Times New Roman" pitchFamily="18" charset="0"/>
                <a:cs typeface="Times New Roman" pitchFamily="18" charset="0"/>
              </a:rPr>
              <a:t>Bretton</a:t>
            </a:r>
            <a:r>
              <a:rPr lang="en-US" sz="2200" i="1" dirty="0" smtClean="0">
                <a:latin typeface="Times New Roman" pitchFamily="18" charset="0"/>
                <a:cs typeface="Times New Roman" pitchFamily="18" charset="0"/>
              </a:rPr>
              <a:t> Woods. Later on, the pair sought new roles as the stewards of global economic development and financial stability.  </a:t>
            </a:r>
          </a:p>
          <a:p>
            <a:pPr>
              <a:lnSpc>
                <a:spcPct val="90000"/>
              </a:lnSpc>
            </a:pPr>
            <a:r>
              <a:rPr lang="en-US" sz="2200" i="1" dirty="0" smtClean="0">
                <a:latin typeface="Times New Roman" pitchFamily="18" charset="0"/>
                <a:cs typeface="Times New Roman" pitchFamily="18" charset="0"/>
              </a:rPr>
              <a:t>Now the IMF and World Bank have fewer jobs to do. Markets work better, as do other financial institutions. Helped by improved economic theory, the world has grown richer and more stable. As for helping the poorest, a multilateral model of giving poor countries money and advice for running their economies is under fire from both left and right. Conservatives argue that such interventions cause more problems than they solve. The left complains that developing nations get too little money and not enough control over how it is spent. Both sides fear that the institutions’ structures are outdated, hinting, increasingly loudly, that retirement is due.</a:t>
            </a:r>
          </a:p>
          <a:p>
            <a:pPr marL="238125" indent="0">
              <a:lnSpc>
                <a:spcPct val="90000"/>
              </a:lnSpc>
              <a:buNone/>
            </a:pPr>
            <a:r>
              <a:rPr lang="en-US" sz="2200" i="1" dirty="0" smtClean="0">
                <a:latin typeface="Times New Roman" pitchFamily="18" charset="0"/>
                <a:cs typeface="Times New Roman" pitchFamily="18" charset="0"/>
              </a:rPr>
              <a:t>						Economist, September 19, 2006</a:t>
            </a:r>
          </a:p>
        </p:txBody>
      </p:sp>
      <p:sp>
        <p:nvSpPr>
          <p:cNvPr id="4" name="Footer Placeholder 3"/>
          <p:cNvSpPr>
            <a:spLocks noGrp="1"/>
          </p:cNvSpPr>
          <p:nvPr>
            <p:ph type="ftr" sz="quarter" idx="11"/>
          </p:nvPr>
        </p:nvSpPr>
        <p:spPr>
          <a:xfrm>
            <a:off x="152400" y="6400800"/>
            <a:ext cx="2971800" cy="365760"/>
          </a:xfrm>
        </p:spPr>
        <p:txBody>
          <a:bodyPr/>
          <a:lstStyle/>
          <a:p>
            <a:r>
              <a:rPr lang="en-ZA" dirty="0" smtClean="0"/>
              <a:t>Mark Ellyne - Do We Need the IMF</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70</a:t>
            </a:fld>
            <a:endParaRPr lang="en-ZA"/>
          </a:p>
        </p:txBody>
      </p:sp>
    </p:spTree>
    <p:extLst>
      <p:ext uri="{BB962C8B-B14F-4D97-AF65-F5344CB8AC3E}">
        <p14:creationId xmlns:p14="http://schemas.microsoft.com/office/powerpoint/2010/main" val="3409651528"/>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Back from the </a:t>
            </a:r>
            <a:r>
              <a:rPr lang="en-US" dirty="0" smtClean="0"/>
              <a:t>dead:</a:t>
            </a:r>
            <a:r>
              <a:rPr lang="en-US" dirty="0"/>
              <a:t/>
            </a:r>
            <a:br>
              <a:rPr lang="en-US" dirty="0"/>
            </a:br>
            <a:r>
              <a:rPr lang="en-US" sz="4000" b="0" i="1" dirty="0"/>
              <a:t>But the IMF is not quite ready for the </a:t>
            </a:r>
            <a:r>
              <a:rPr lang="en-US" sz="4000" b="0" i="1" dirty="0" smtClean="0"/>
              <a:t>future</a:t>
            </a:r>
            <a:endParaRPr lang="en-US" sz="4000" b="0" i="1" dirty="0"/>
          </a:p>
        </p:txBody>
      </p:sp>
      <p:sp>
        <p:nvSpPr>
          <p:cNvPr id="3" name="Content Placeholder 2"/>
          <p:cNvSpPr>
            <a:spLocks noGrp="1"/>
          </p:cNvSpPr>
          <p:nvPr>
            <p:ph idx="1"/>
          </p:nvPr>
        </p:nvSpPr>
        <p:spPr/>
        <p:txBody>
          <a:bodyPr>
            <a:normAutofit fontScale="47500" lnSpcReduction="20000"/>
          </a:bodyPr>
          <a:lstStyle/>
          <a:p>
            <a:endParaRPr lang="en-US" dirty="0" smtClean="0"/>
          </a:p>
          <a:p>
            <a:r>
              <a:rPr lang="en-US" sz="4000" i="1" dirty="0" smtClean="0">
                <a:latin typeface="Times New Roman" pitchFamily="18" charset="0"/>
                <a:cs typeface="Times New Roman" pitchFamily="18" charset="0"/>
              </a:rPr>
              <a:t>“</a:t>
            </a:r>
            <a:r>
              <a:rPr lang="en-US" sz="5900" i="1" dirty="0" smtClean="0">
                <a:latin typeface="Times New Roman" pitchFamily="18" charset="0"/>
                <a:cs typeface="Times New Roman" pitchFamily="18" charset="0"/>
              </a:rPr>
              <a:t>THE International Monetary Fund has had a good crisis. Two years ago the world’s main international economic institution was heading for irrelevance, its homilies ignored by rich countries, its advice despised in poorer ones and its lending unnecessary in a world flush with private capital. Today the fund is widely hailed as a flexible and innovative crisis-responder. It has committed over $160 billion in a host of new loans and credit lines, up from barely more than $1 billion in 2007. Its lending capacity is being trebled to $750 billion.”</a:t>
            </a:r>
          </a:p>
          <a:p>
            <a:endParaRPr lang="en-US" sz="4000" i="1" dirty="0">
              <a:latin typeface="Times New Roman" pitchFamily="18" charset="0"/>
              <a:cs typeface="Times New Roman" pitchFamily="18" charset="0"/>
            </a:endParaRPr>
          </a:p>
          <a:p>
            <a:pPr marL="238125" indent="0">
              <a:buNone/>
            </a:pPr>
            <a:r>
              <a:rPr lang="en-US" sz="3200" dirty="0" smtClean="0"/>
              <a:t>		</a:t>
            </a:r>
            <a:r>
              <a:rPr lang="en-US" sz="3400" dirty="0" smtClean="0"/>
              <a:t>		</a:t>
            </a:r>
            <a:r>
              <a:rPr lang="en-US" sz="3800" i="1" dirty="0" smtClean="0">
                <a:latin typeface="Times New Roman" pitchFamily="18" charset="0"/>
                <a:cs typeface="Times New Roman" pitchFamily="18" charset="0"/>
              </a:rPr>
              <a:t>From </a:t>
            </a:r>
            <a:r>
              <a:rPr lang="en-US" sz="3800" i="1" dirty="0">
                <a:latin typeface="Times New Roman" pitchFamily="18" charset="0"/>
                <a:cs typeface="Times New Roman" pitchFamily="18" charset="0"/>
              </a:rPr>
              <a:t>The </a:t>
            </a:r>
            <a:r>
              <a:rPr lang="en-US" sz="3800" i="1" dirty="0" smtClean="0">
                <a:latin typeface="Times New Roman" pitchFamily="18" charset="0"/>
                <a:cs typeface="Times New Roman" pitchFamily="18" charset="0"/>
              </a:rPr>
              <a:t>Economist, </a:t>
            </a:r>
            <a:r>
              <a:rPr lang="en-US" sz="3800" i="1" dirty="0">
                <a:latin typeface="Times New Roman" pitchFamily="18" charset="0"/>
                <a:cs typeface="Times New Roman" pitchFamily="18" charset="0"/>
              </a:rPr>
              <a:t>Sept. 17th </a:t>
            </a:r>
            <a:r>
              <a:rPr lang="en-US" sz="3800" i="1" dirty="0" smtClean="0">
                <a:latin typeface="Times New Roman" pitchFamily="18" charset="0"/>
                <a:cs typeface="Times New Roman" pitchFamily="18" charset="0"/>
              </a:rPr>
              <a:t>2009</a:t>
            </a:r>
          </a:p>
        </p:txBody>
      </p:sp>
      <p:sp>
        <p:nvSpPr>
          <p:cNvPr id="4" name="Footer Placeholder 3"/>
          <p:cNvSpPr>
            <a:spLocks noGrp="1"/>
          </p:cNvSpPr>
          <p:nvPr>
            <p:ph type="ftr" sz="quarter" idx="11"/>
          </p:nvPr>
        </p:nvSpPr>
        <p:spPr/>
        <p:txBody>
          <a:bodyPr/>
          <a:lstStyle/>
          <a:p>
            <a:r>
              <a:rPr lang="en-ZA" smtClean="0"/>
              <a:t>Mark Ellyne - Do We Need the IMF</a:t>
            </a:r>
            <a:endParaRPr lang="en-ZA"/>
          </a:p>
        </p:txBody>
      </p:sp>
      <p:sp>
        <p:nvSpPr>
          <p:cNvPr id="5" name="Slide Number Placeholder 4"/>
          <p:cNvSpPr>
            <a:spLocks noGrp="1"/>
          </p:cNvSpPr>
          <p:nvPr>
            <p:ph type="sldNum" sz="quarter" idx="12"/>
          </p:nvPr>
        </p:nvSpPr>
        <p:spPr/>
        <p:txBody>
          <a:bodyPr/>
          <a:lstStyle/>
          <a:p>
            <a:fld id="{761BDAAB-638C-48DE-A0C8-A37452EC2A78}" type="slidenum">
              <a:rPr lang="en-ZA" smtClean="0"/>
              <a:pPr/>
              <a:t>71</a:t>
            </a:fld>
            <a:endParaRPr lang="en-ZA"/>
          </a:p>
        </p:txBody>
      </p:sp>
    </p:spTree>
    <p:extLst>
      <p:ext uri="{BB962C8B-B14F-4D97-AF65-F5344CB8AC3E}">
        <p14:creationId xmlns:p14="http://schemas.microsoft.com/office/powerpoint/2010/main" val="2121078400"/>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ZA" dirty="0" smtClean="0"/>
              <a:t>Discussion</a:t>
            </a:r>
            <a:endParaRPr lang="en-ZA" dirty="0"/>
          </a:p>
        </p:txBody>
      </p:sp>
      <p:sp>
        <p:nvSpPr>
          <p:cNvPr id="5" name="Slide Number Placeholder 4"/>
          <p:cNvSpPr>
            <a:spLocks noGrp="1"/>
          </p:cNvSpPr>
          <p:nvPr>
            <p:ph type="sldNum" sz="quarter" idx="12"/>
          </p:nvPr>
        </p:nvSpPr>
        <p:spPr/>
        <p:txBody>
          <a:bodyPr/>
          <a:lstStyle/>
          <a:p>
            <a:fld id="{761BDAAB-638C-48DE-A0C8-A37452EC2A78}" type="slidenum">
              <a:rPr lang="en-ZA" smtClean="0"/>
              <a:pPr/>
              <a:t>72</a:t>
            </a:fld>
            <a:endParaRPr lang="en-ZA"/>
          </a:p>
        </p:txBody>
      </p:sp>
      <p:sp>
        <p:nvSpPr>
          <p:cNvPr id="3" name="Content Placeholder 2"/>
          <p:cNvSpPr>
            <a:spLocks noGrp="1"/>
          </p:cNvSpPr>
          <p:nvPr>
            <p:ph sz="quarter" idx="1"/>
          </p:nvPr>
        </p:nvSpPr>
        <p:spPr>
          <a:xfrm>
            <a:off x="228600" y="1371600"/>
            <a:ext cx="8610600" cy="4953000"/>
          </a:xfrm>
        </p:spPr>
        <p:txBody>
          <a:bodyPr>
            <a:normAutofit fontScale="70000" lnSpcReduction="20000"/>
          </a:bodyPr>
          <a:lstStyle/>
          <a:p>
            <a:pPr algn="ctr">
              <a:spcBef>
                <a:spcPts val="600"/>
              </a:spcBef>
              <a:spcAft>
                <a:spcPts val="600"/>
              </a:spcAft>
              <a:buFont typeface="Wingdings" pitchFamily="2" charset="2"/>
              <a:buChar char="Ø"/>
            </a:pPr>
            <a:r>
              <a:rPr lang="en-ZA" sz="5700" b="1" dirty="0" smtClean="0"/>
              <a:t>Is the IMF (BWIs) a conspiracy to undermine the economies of low income countries?</a:t>
            </a:r>
            <a:endParaRPr lang="en-ZA" sz="5700" dirty="0" smtClean="0"/>
          </a:p>
          <a:p>
            <a:pPr algn="ctr">
              <a:spcBef>
                <a:spcPts val="600"/>
              </a:spcBef>
              <a:spcAft>
                <a:spcPts val="1200"/>
              </a:spcAft>
              <a:buFont typeface="Wingdings" pitchFamily="2" charset="2"/>
              <a:buChar char="Ø"/>
            </a:pPr>
            <a:r>
              <a:rPr lang="en-ZA" sz="5700" b="1" dirty="0" smtClean="0"/>
              <a:t>Are Africa’s problems a result of discrimination, bad advice, or poor policy implementation?</a:t>
            </a:r>
          </a:p>
          <a:p>
            <a:pPr algn="ctr">
              <a:buFont typeface="Wingdings" pitchFamily="2" charset="2"/>
              <a:buChar char="Ø"/>
            </a:pPr>
            <a:r>
              <a:rPr lang="en-ZA" sz="5700" b="1" dirty="0" smtClean="0"/>
              <a:t>Should the IMF (BWIs) be replaced?</a:t>
            </a:r>
          </a:p>
          <a:p>
            <a:pPr algn="ctr">
              <a:spcBef>
                <a:spcPts val="600"/>
              </a:spcBef>
              <a:spcAft>
                <a:spcPts val="600"/>
              </a:spcAft>
              <a:buNone/>
            </a:pPr>
            <a:r>
              <a:rPr lang="en-ZA" sz="5700" b="1" dirty="0" smtClean="0"/>
              <a:t>And with what?</a:t>
            </a:r>
          </a:p>
        </p:txBody>
      </p:sp>
      <p:sp>
        <p:nvSpPr>
          <p:cNvPr id="6" name="Date Placeholder 5"/>
          <p:cNvSpPr>
            <a:spLocks noGrp="1"/>
          </p:cNvSpPr>
          <p:nvPr>
            <p:ph type="dt" sz="half" idx="10"/>
          </p:nvPr>
        </p:nvSpPr>
        <p:spPr/>
        <p:txBody>
          <a:bodyPr/>
          <a:lstStyle/>
          <a:p>
            <a:fld id="{06688F27-F02C-41D8-9462-93D0B8206509}" type="datetime1">
              <a:rPr lang="en-US" smtClean="0"/>
              <a:pPr/>
              <a:t>7/2/2013</a:t>
            </a:fld>
            <a:endParaRPr lang="en-ZA" dirty="0"/>
          </a:p>
        </p:txBody>
      </p:sp>
      <p:sp>
        <p:nvSpPr>
          <p:cNvPr id="7" name="Footer Placeholder 6"/>
          <p:cNvSpPr>
            <a:spLocks noGrp="1"/>
          </p:cNvSpPr>
          <p:nvPr>
            <p:ph type="ftr" sz="quarter" idx="11"/>
          </p:nvPr>
        </p:nvSpPr>
        <p:spPr/>
        <p:txBody>
          <a:bodyPr/>
          <a:lstStyle/>
          <a:p>
            <a:r>
              <a:rPr lang="en-US" smtClean="0"/>
              <a:t>Africa and the IMF – Mark Ellyne</a:t>
            </a:r>
            <a:endParaRPr lang="en-Z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ZA" dirty="0" smtClean="0">
                <a:solidFill>
                  <a:schemeClr val="bg1"/>
                </a:solidFill>
              </a:rPr>
              <a:t>World Bank vs. IMF</a:t>
            </a:r>
            <a:endParaRPr lang="en-ZA" dirty="0">
              <a:solidFill>
                <a:schemeClr val="bg1"/>
              </a:solidFill>
            </a:endParaRPr>
          </a:p>
        </p:txBody>
      </p:sp>
      <p:sp>
        <p:nvSpPr>
          <p:cNvPr id="5" name="Footer Placeholder 4"/>
          <p:cNvSpPr>
            <a:spLocks noGrp="1"/>
          </p:cNvSpPr>
          <p:nvPr>
            <p:ph type="ftr" sz="quarter" idx="11"/>
          </p:nvPr>
        </p:nvSpPr>
        <p:spPr/>
        <p:txBody>
          <a:bodyPr/>
          <a:lstStyle/>
          <a:p>
            <a:r>
              <a:rPr lang="en-US" smtClean="0"/>
              <a:t>Africa and the IMF – Mark Ellyne</a:t>
            </a:r>
            <a:endParaRPr lang="en-ZA"/>
          </a:p>
        </p:txBody>
      </p:sp>
      <p:sp>
        <p:nvSpPr>
          <p:cNvPr id="4" name="Slide Number Placeholder 3"/>
          <p:cNvSpPr>
            <a:spLocks noGrp="1"/>
          </p:cNvSpPr>
          <p:nvPr>
            <p:ph type="sldNum" sz="quarter" idx="12"/>
          </p:nvPr>
        </p:nvSpPr>
        <p:spPr/>
        <p:txBody>
          <a:bodyPr/>
          <a:lstStyle/>
          <a:p>
            <a:fld id="{761BDAAB-638C-48DE-A0C8-A37452EC2A78}" type="slidenum">
              <a:rPr lang="en-ZA" smtClean="0"/>
              <a:pPr/>
              <a:t>8</a:t>
            </a:fld>
            <a:endParaRPr lang="en-ZA"/>
          </a:p>
        </p:txBody>
      </p:sp>
      <p:sp>
        <p:nvSpPr>
          <p:cNvPr id="7" name="Content Placeholder 6"/>
          <p:cNvSpPr>
            <a:spLocks noGrp="1"/>
          </p:cNvSpPr>
          <p:nvPr>
            <p:ph sz="half" idx="1"/>
          </p:nvPr>
        </p:nvSpPr>
        <p:spPr>
          <a:ln>
            <a:solidFill>
              <a:schemeClr val="tx1"/>
            </a:solidFill>
          </a:ln>
        </p:spPr>
        <p:txBody>
          <a:bodyPr>
            <a:normAutofit/>
          </a:bodyPr>
          <a:lstStyle/>
          <a:p>
            <a:pPr algn="ctr">
              <a:spcAft>
                <a:spcPts val="1200"/>
              </a:spcAft>
              <a:buNone/>
            </a:pPr>
            <a:r>
              <a:rPr lang="en-ZA" b="1" u="sng" dirty="0" smtClean="0"/>
              <a:t>World Bank</a:t>
            </a:r>
          </a:p>
          <a:p>
            <a:r>
              <a:rPr lang="en-US" dirty="0"/>
              <a:t>D</a:t>
            </a:r>
            <a:r>
              <a:rPr lang="en-US" dirty="0" smtClean="0"/>
              <a:t>evelopment projects</a:t>
            </a:r>
          </a:p>
          <a:p>
            <a:pPr>
              <a:buNone/>
            </a:pPr>
            <a:endParaRPr lang="en-US" u="sng" dirty="0"/>
          </a:p>
          <a:p>
            <a:r>
              <a:rPr lang="en-US" dirty="0"/>
              <a:t>R</a:t>
            </a:r>
            <a:r>
              <a:rPr lang="en-US" dirty="0" smtClean="0"/>
              <a:t>aises money on international markets</a:t>
            </a:r>
          </a:p>
          <a:p>
            <a:pPr>
              <a:buNone/>
            </a:pPr>
            <a:endParaRPr lang="en-US" u="sng" dirty="0"/>
          </a:p>
          <a:p>
            <a:r>
              <a:rPr lang="en-US" dirty="0"/>
              <a:t>M</a:t>
            </a:r>
            <a:r>
              <a:rPr lang="en-US" dirty="0" smtClean="0"/>
              <a:t>ission is to reduce poverty</a:t>
            </a:r>
            <a:endParaRPr lang="en-ZA" u="sng" dirty="0" smtClean="0"/>
          </a:p>
          <a:p>
            <a:pPr>
              <a:buNone/>
            </a:pPr>
            <a:endParaRPr lang="en-ZA" u="sng" dirty="0"/>
          </a:p>
        </p:txBody>
      </p:sp>
      <p:sp>
        <p:nvSpPr>
          <p:cNvPr id="8" name="Content Placeholder 7"/>
          <p:cNvSpPr>
            <a:spLocks noGrp="1"/>
          </p:cNvSpPr>
          <p:nvPr>
            <p:ph sz="half" idx="2"/>
          </p:nvPr>
        </p:nvSpPr>
        <p:spPr>
          <a:ln>
            <a:solidFill>
              <a:schemeClr val="tx1"/>
            </a:solidFill>
          </a:ln>
        </p:spPr>
        <p:txBody>
          <a:bodyPr>
            <a:normAutofit/>
          </a:bodyPr>
          <a:lstStyle/>
          <a:p>
            <a:pPr algn="ctr">
              <a:spcAft>
                <a:spcPts val="1200"/>
              </a:spcAft>
              <a:buNone/>
            </a:pPr>
            <a:r>
              <a:rPr lang="en-ZA" b="1" u="sng" dirty="0" smtClean="0"/>
              <a:t>IMF</a:t>
            </a:r>
          </a:p>
          <a:p>
            <a:r>
              <a:rPr lang="en-ZA" dirty="0" smtClean="0"/>
              <a:t>Policy-based lending</a:t>
            </a:r>
          </a:p>
          <a:p>
            <a:pPr>
              <a:buNone/>
            </a:pPr>
            <a:endParaRPr lang="en-ZA" dirty="0"/>
          </a:p>
          <a:p>
            <a:r>
              <a:rPr lang="en-ZA" dirty="0" smtClean="0"/>
              <a:t>Use members’ contributions</a:t>
            </a:r>
          </a:p>
          <a:p>
            <a:pPr>
              <a:buNone/>
            </a:pPr>
            <a:endParaRPr lang="en-ZA" dirty="0"/>
          </a:p>
          <a:p>
            <a:r>
              <a:rPr lang="en-ZA" dirty="0" smtClean="0"/>
              <a:t>Mission is to maintain financial and economic stability</a:t>
            </a:r>
            <a:endParaRPr lang="en-ZA" dirty="0"/>
          </a:p>
        </p:txBody>
      </p:sp>
      <p:sp>
        <p:nvSpPr>
          <p:cNvPr id="9" name="Date Placeholder 8"/>
          <p:cNvSpPr>
            <a:spLocks noGrp="1"/>
          </p:cNvSpPr>
          <p:nvPr>
            <p:ph type="dt" sz="half" idx="10"/>
          </p:nvPr>
        </p:nvSpPr>
        <p:spPr/>
        <p:txBody>
          <a:bodyPr/>
          <a:lstStyle/>
          <a:p>
            <a:fld id="{A894C1FA-78D6-470C-AC03-9AB73A64874C}" type="datetime1">
              <a:rPr lang="en-US" smtClean="0"/>
              <a:pPr/>
              <a:t>7/2/2013</a:t>
            </a:fld>
            <a:endParaRPr lang="en-Z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anim calcmode="lin" valueType="num">
                                      <p:cBhvr additive="base">
                                        <p:cTn id="1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 calcmode="lin" valueType="num">
                                      <p:cBhvr additive="base">
                                        <p:cTn id="2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 calcmode="lin" valueType="num">
                                      <p:cBhvr additive="base">
                                        <p:cTn id="3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anim calcmode="lin" valueType="num">
                                      <p:cBhvr additive="base">
                                        <p:cTn id="3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IMF Intervention Model</a:t>
            </a:r>
            <a:endParaRPr lang="en-ZA" dirty="0"/>
          </a:p>
        </p:txBody>
      </p:sp>
      <p:sp>
        <p:nvSpPr>
          <p:cNvPr id="5" name="Footer Placeholder 4"/>
          <p:cNvSpPr>
            <a:spLocks noGrp="1"/>
          </p:cNvSpPr>
          <p:nvPr>
            <p:ph type="ftr" sz="quarter" idx="11"/>
          </p:nvPr>
        </p:nvSpPr>
        <p:spPr/>
        <p:txBody>
          <a:bodyPr/>
          <a:lstStyle/>
          <a:p>
            <a:r>
              <a:rPr lang="en-US" smtClean="0"/>
              <a:t>Africa and the IMF – Mark Ellyne</a:t>
            </a:r>
            <a:endParaRPr lang="en-ZA"/>
          </a:p>
        </p:txBody>
      </p:sp>
      <p:sp>
        <p:nvSpPr>
          <p:cNvPr id="4" name="Slide Number Placeholder 3"/>
          <p:cNvSpPr>
            <a:spLocks noGrp="1"/>
          </p:cNvSpPr>
          <p:nvPr>
            <p:ph type="sldNum" sz="quarter" idx="12"/>
          </p:nvPr>
        </p:nvSpPr>
        <p:spPr/>
        <p:txBody>
          <a:bodyPr/>
          <a:lstStyle/>
          <a:p>
            <a:fld id="{761BDAAB-638C-48DE-A0C8-A37452EC2A78}" type="slidenum">
              <a:rPr lang="en-ZA" smtClean="0"/>
              <a:pPr/>
              <a:t>9</a:t>
            </a:fld>
            <a:endParaRPr lang="en-ZA"/>
          </a:p>
        </p:txBody>
      </p:sp>
      <p:sp>
        <p:nvSpPr>
          <p:cNvPr id="3" name="Content Placeholder 2"/>
          <p:cNvSpPr>
            <a:spLocks noGrp="1"/>
          </p:cNvSpPr>
          <p:nvPr>
            <p:ph sz="quarter" idx="1"/>
          </p:nvPr>
        </p:nvSpPr>
        <p:spPr>
          <a:xfrm>
            <a:off x="457200" y="1752600"/>
            <a:ext cx="8229600" cy="4419600"/>
          </a:xfrm>
        </p:spPr>
        <p:txBody>
          <a:bodyPr>
            <a:normAutofit/>
          </a:bodyPr>
          <a:lstStyle/>
          <a:p>
            <a:pPr marL="690563" indent="-452438">
              <a:spcAft>
                <a:spcPts val="1200"/>
              </a:spcAft>
              <a:buFont typeface="+mj-lt"/>
              <a:buAutoNum type="arabicPeriod"/>
            </a:pPr>
            <a:r>
              <a:rPr lang="en-ZA" sz="3700" b="1" dirty="0" smtClean="0"/>
              <a:t>Economic problem/shock</a:t>
            </a:r>
            <a:r>
              <a:rPr lang="en-ZA" sz="3700" dirty="0" smtClean="0"/>
              <a:t> affects country’s balance of payments, i.e. ability to pay for imports</a:t>
            </a:r>
          </a:p>
          <a:p>
            <a:pPr marL="690563" indent="-452438">
              <a:spcAft>
                <a:spcPts val="1200"/>
              </a:spcAft>
              <a:buFont typeface="+mj-lt"/>
              <a:buAutoNum type="arabicPeriod"/>
            </a:pPr>
            <a:r>
              <a:rPr lang="en-ZA" sz="3700" b="1" dirty="0" smtClean="0"/>
              <a:t>Government invites IMF</a:t>
            </a:r>
            <a:r>
              <a:rPr lang="en-ZA" sz="3700" dirty="0" smtClean="0"/>
              <a:t> assistance</a:t>
            </a:r>
          </a:p>
          <a:p>
            <a:pPr marL="690563" indent="-452438">
              <a:spcAft>
                <a:spcPts val="1200"/>
              </a:spcAft>
              <a:buFont typeface="+mj-lt"/>
              <a:buAutoNum type="arabicPeriod"/>
            </a:pPr>
            <a:r>
              <a:rPr lang="en-ZA" sz="3700" b="1" dirty="0" smtClean="0"/>
              <a:t>IMF proposes loan and demands conditionality</a:t>
            </a:r>
            <a:endParaRPr lang="en-ZA" sz="3700" dirty="0"/>
          </a:p>
        </p:txBody>
      </p:sp>
      <p:sp>
        <p:nvSpPr>
          <p:cNvPr id="6" name="Date Placeholder 5"/>
          <p:cNvSpPr>
            <a:spLocks noGrp="1"/>
          </p:cNvSpPr>
          <p:nvPr>
            <p:ph type="dt" sz="half" idx="10"/>
          </p:nvPr>
        </p:nvSpPr>
        <p:spPr/>
        <p:txBody>
          <a:bodyPr/>
          <a:lstStyle/>
          <a:p>
            <a:fld id="{AAB7B302-73D1-4BB8-9F01-861E8D94E7FD}" type="datetime1">
              <a:rPr lang="en-US" smtClean="0"/>
              <a:pPr/>
              <a:t>7/2/2013</a:t>
            </a:fld>
            <a:endParaRPr lang="en-ZA"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BWI">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14564</TotalTime>
  <Words>3536</Words>
  <Application>Microsoft Office PowerPoint</Application>
  <PresentationFormat>On-screen Show (4:3)</PresentationFormat>
  <Paragraphs>670</Paragraphs>
  <Slides>72</Slides>
  <Notes>45</Notes>
  <HiddenSlides>5</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72</vt:i4>
      </vt:variant>
    </vt:vector>
  </HeadingPairs>
  <TitlesOfParts>
    <vt:vector size="74" baseType="lpstr">
      <vt:lpstr>BWI</vt:lpstr>
      <vt:lpstr>Worksheet</vt:lpstr>
      <vt:lpstr>Does Africa Need the Bretton Woods Institutions?   </vt:lpstr>
      <vt:lpstr>Who Are the New Rulers of the World?</vt:lpstr>
      <vt:lpstr>Conspiracy or Cooperation?</vt:lpstr>
      <vt:lpstr>Secret Plan For IMF World Dictatorship Identified by the Illuminati (5/11/2005)</vt:lpstr>
      <vt:lpstr>Why is Africa so Poor?</vt:lpstr>
      <vt:lpstr>Who Are the  Bretton Woods Institutions?</vt:lpstr>
      <vt:lpstr>Purpose of the IMF </vt:lpstr>
      <vt:lpstr>World Bank vs. IMF</vt:lpstr>
      <vt:lpstr>IMF Intervention Model</vt:lpstr>
      <vt:lpstr>World Bank Intervention Model</vt:lpstr>
      <vt:lpstr>Poverty  is Linked to Growth</vt:lpstr>
      <vt:lpstr>The downturn in growth beginning in 1980 led Africa to  seek advice from the IMF.</vt:lpstr>
      <vt:lpstr>Economic  Growth Theory</vt:lpstr>
      <vt:lpstr>Africa’s Growth is Lower  than Theory Predicts</vt:lpstr>
      <vt:lpstr>Until the mid-1990s, growth in SSA was driven primarily by factor accumulation in all country groups.</vt:lpstr>
      <vt:lpstr>What Makes Africa Different?</vt:lpstr>
      <vt:lpstr>Why Does Africa Grow Slower?</vt:lpstr>
      <vt:lpstr>Why Does Africa Grow Slower?</vt:lpstr>
      <vt:lpstr>The Problem is “The Resource Curse”</vt:lpstr>
      <vt:lpstr>Why Does Africa Grow Slower?</vt:lpstr>
      <vt:lpstr>The IMF Explanation</vt:lpstr>
      <vt:lpstr>To Alleviate Capital Shortage, Donors Gave Loans During the 1980s</vt:lpstr>
      <vt:lpstr>Bad Government Policies Are Often the Source of the Problem</vt:lpstr>
      <vt:lpstr>The BWI  Solution to Africa’s Deficient Policies</vt:lpstr>
      <vt:lpstr>Washington Consensus  </vt:lpstr>
      <vt:lpstr> Implied Policy Prescriptions</vt:lpstr>
      <vt:lpstr>Washington Consensus</vt:lpstr>
      <vt:lpstr> Implied Policy Prescriptions</vt:lpstr>
      <vt:lpstr>Washington Consensus</vt:lpstr>
      <vt:lpstr>Washington Consensus</vt:lpstr>
      <vt:lpstr> Implied Policy Prescriptions</vt:lpstr>
      <vt:lpstr>Results of Policies in Africa</vt:lpstr>
      <vt:lpstr>The Counter Attack to the WC Stiglitz (2002)</vt:lpstr>
      <vt:lpstr>Attack on the  Washington Consensus</vt:lpstr>
      <vt:lpstr>Attack on the  Washington Consensus</vt:lpstr>
      <vt:lpstr>Attack on the  Washington Consensus</vt:lpstr>
      <vt:lpstr>Attack on the  Washington Consensus</vt:lpstr>
      <vt:lpstr>Attack on the  Washington Consensus</vt:lpstr>
      <vt:lpstr>Attack on the  Washington Consensus</vt:lpstr>
      <vt:lpstr>Trevor Manuel: Market Failures were the Problem (2003)</vt:lpstr>
      <vt:lpstr>Trevor Manuel: Market Failures were the Problem (2003)</vt:lpstr>
      <vt:lpstr>Domestic Market Failures</vt:lpstr>
      <vt:lpstr>Does IMF Create Austerity? The IMF Response</vt:lpstr>
      <vt:lpstr>What Was Wrong with SAP Advice?</vt:lpstr>
      <vt:lpstr>New Thinking</vt:lpstr>
      <vt:lpstr>Solutions to the Problem</vt:lpstr>
      <vt:lpstr>The End of Poverty:  Economic Possibilities for Our Time </vt:lpstr>
      <vt:lpstr>Sachs: More Aid</vt:lpstr>
      <vt:lpstr>Dead Aid by Dambisa Moyo (2009)</vt:lpstr>
      <vt:lpstr>Moyo’s Hypotheses:</vt:lpstr>
      <vt:lpstr>Donor Aid And Corruption</vt:lpstr>
      <vt:lpstr>Moyo: Less Aid - More Business</vt:lpstr>
      <vt:lpstr>Paul Collier</vt:lpstr>
      <vt:lpstr>Paul Collier</vt:lpstr>
      <vt:lpstr>Paul Collier</vt:lpstr>
      <vt:lpstr>Political Risk is High in Africa</vt:lpstr>
      <vt:lpstr>Average Corruption Perception Index:  African Countries in Yellow (2010)</vt:lpstr>
      <vt:lpstr>Has the IMF Changed Since SAPs?</vt:lpstr>
      <vt:lpstr>Has the IMF Changed Since SAP?</vt:lpstr>
      <vt:lpstr>Some Old Messages Persist</vt:lpstr>
      <vt:lpstr>The Alternatives to the BWIs</vt:lpstr>
      <vt:lpstr>Africa is Experiencing a Resurgence  of Growth Since 2000</vt:lpstr>
      <vt:lpstr>Africa’s New Growth Surge?</vt:lpstr>
      <vt:lpstr>Since the mid-1990s, TFP growth has Generally Improved</vt:lpstr>
      <vt:lpstr>TFP Growth has Improved</vt:lpstr>
      <vt:lpstr>PowerPoint Presentation</vt:lpstr>
      <vt:lpstr>Is African Resurging?</vt:lpstr>
      <vt:lpstr>BWI/IMF Balance Sheet</vt:lpstr>
      <vt:lpstr>IMF is Disliked by All Sides</vt:lpstr>
      <vt:lpstr>Future of the BWIs in 2006</vt:lpstr>
      <vt:lpstr>Back from the dead: But the IMF is not quite ready for the future</vt:lpstr>
      <vt:lpstr>Discussion</vt:lpstr>
    </vt:vector>
  </TitlesOfParts>
  <Company>University of Cape Town (Commerce 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Africa Need the International Monetary Fund?</dc:title>
  <dc:creator>Mark Ellyne</dc:creator>
  <cp:lastModifiedBy>01425399</cp:lastModifiedBy>
  <cp:revision>620</cp:revision>
  <cp:lastPrinted>2013-06-25T15:35:18Z</cp:lastPrinted>
  <dcterms:created xsi:type="dcterms:W3CDTF">2010-01-13T10:09:26Z</dcterms:created>
  <dcterms:modified xsi:type="dcterms:W3CDTF">2013-07-02T11:49:00Z</dcterms:modified>
</cp:coreProperties>
</file>