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04" r:id="rId2"/>
  </p:sldMasterIdLst>
  <p:notesMasterIdLst>
    <p:notesMasterId r:id="rId21"/>
  </p:notesMasterIdLst>
  <p:handoutMasterIdLst>
    <p:handoutMasterId r:id="rId22"/>
  </p:handoutMasterIdLst>
  <p:sldIdLst>
    <p:sldId id="943" r:id="rId3"/>
    <p:sldId id="857" r:id="rId4"/>
    <p:sldId id="858" r:id="rId5"/>
    <p:sldId id="859" r:id="rId6"/>
    <p:sldId id="870" r:id="rId7"/>
    <p:sldId id="868" r:id="rId8"/>
    <p:sldId id="875" r:id="rId9"/>
    <p:sldId id="878" r:id="rId10"/>
    <p:sldId id="914" r:id="rId11"/>
    <p:sldId id="927" r:id="rId12"/>
    <p:sldId id="942" r:id="rId13"/>
    <p:sldId id="879" r:id="rId14"/>
    <p:sldId id="873" r:id="rId15"/>
    <p:sldId id="885" r:id="rId16"/>
    <p:sldId id="887" r:id="rId17"/>
    <p:sldId id="888" r:id="rId18"/>
    <p:sldId id="886" r:id="rId19"/>
    <p:sldId id="889" r:id="rId20"/>
  </p:sldIdLst>
  <p:sldSz cx="9144000" cy="6858000" type="screen4x3"/>
  <p:notesSz cx="6815138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3" autoAdjust="0"/>
    <p:restoredTop sz="96448" autoAdjust="0"/>
  </p:normalViewPr>
  <p:slideViewPr>
    <p:cSldViewPr>
      <p:cViewPr varScale="1">
        <p:scale>
          <a:sx n="72" d="100"/>
          <a:sy n="72" d="100"/>
        </p:scale>
        <p:origin x="-908" y="-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78"/>
    </p:cViewPr>
  </p:sorterViewPr>
  <p:notesViewPr>
    <p:cSldViewPr>
      <p:cViewPr varScale="1">
        <p:scale>
          <a:sx n="54" d="100"/>
          <a:sy n="54" d="100"/>
        </p:scale>
        <p:origin x="-2682" y="-96"/>
      </p:cViewPr>
      <p:guideLst>
        <p:guide orient="horz" pos="3132"/>
        <p:guide pos="214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969" cy="497921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578" y="0"/>
            <a:ext cx="2953969" cy="497921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r">
              <a:defRPr sz="1200"/>
            </a:lvl1pPr>
          </a:lstStyle>
          <a:p>
            <a:fld id="{2926F01E-795A-42F8-9333-53A8A310B5A7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764"/>
            <a:ext cx="2953969" cy="497920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578" y="9447764"/>
            <a:ext cx="2953969" cy="497920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r">
              <a:defRPr sz="1200"/>
            </a:lvl1pPr>
          </a:lstStyle>
          <a:p>
            <a:fld id="{FB75C24C-FE0D-4263-BE38-A92C279EDE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68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r">
              <a:defRPr sz="1200"/>
            </a:lvl1pPr>
          </a:lstStyle>
          <a:p>
            <a:fld id="{32A48150-14BC-4B53-B150-4CA0E1EF8750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41" tIns="45821" rIns="91641" bIns="4582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5" y="4724956"/>
            <a:ext cx="5452110" cy="4476274"/>
          </a:xfrm>
          <a:prstGeom prst="rect">
            <a:avLst/>
          </a:prstGeom>
        </p:spPr>
        <p:txBody>
          <a:bodyPr vert="horz" lIns="91641" tIns="45821" rIns="91641" bIns="458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8184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0335" y="9448184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r">
              <a:defRPr sz="1200"/>
            </a:lvl1pPr>
          </a:lstStyle>
          <a:p>
            <a:fld id="{021413F5-23E0-4781-AF2D-779D9AFC9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9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dirty="0" smtClean="0"/>
              <a:t> Example</a:t>
            </a:r>
            <a:r>
              <a:rPr lang="en-ZA" baseline="0" dirty="0" smtClean="0"/>
              <a:t> 3.5 (page 65)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baseline="0" dirty="0" smtClean="0"/>
              <a:t> Example 3.8 (page 68)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0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89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4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3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6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446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449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3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38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04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>
                <a:solidFill>
                  <a:prstClr val="black"/>
                </a:solidFill>
              </a:rPr>
              <a:pPr/>
              <a:t>5/20/2014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PHY1025F: Heat and Properties of Matter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3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B17A6D-4D83-460C-9178-0B33BD0C969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UCT PHY1025F: Mechanics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71B17A6D-4D83-460C-9178-0B33BD0C969F}" type="slidenum">
              <a:rPr lang="en-US" sz="140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r">
                <a:defRPr/>
              </a:pPr>
              <a:t>‹#›</a:t>
            </a:fld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r>
              <a:rPr lang="en-US" sz="1400" dirty="0" smtClean="0">
                <a:solidFill>
                  <a:srgbClr val="EEECE1">
                    <a:lumMod val="9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UCT PHY1025F: Mechanics</a:t>
            </a:r>
            <a:endParaRPr lang="en-US" sz="1400" dirty="0">
              <a:solidFill>
                <a:srgbClr val="EEECE1">
                  <a:lumMod val="9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849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228850"/>
          </a:xfrm>
        </p:spPr>
        <p:txBody>
          <a:bodyPr/>
          <a:lstStyle/>
          <a:p>
            <a:pPr marL="342900" lvl="0" indent="-342900">
              <a:spcBef>
                <a:spcPct val="50000"/>
              </a:spcBef>
              <a:defRPr/>
            </a:pPr>
            <a:r>
              <a:rPr lang="en-US" sz="8800" b="1" dirty="0"/>
              <a:t>Physics 1025F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5400" dirty="0"/>
              <a:t>Mechanics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65" y="5181600"/>
            <a:ext cx="463163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Dr. Steve Peterson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Steve.peterson@uct.ac.za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438400" y="3810000"/>
            <a:ext cx="4631635" cy="1143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KINEMATICS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9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Position versus Time</a:t>
            </a:r>
            <a:endParaRPr lang="en-ZA" dirty="0"/>
          </a:p>
        </p:txBody>
      </p:sp>
      <p:sp>
        <p:nvSpPr>
          <p:cNvPr id="4" name="Rectangle 5"/>
          <p:cNvSpPr>
            <a:spLocks/>
          </p:cNvSpPr>
          <p:nvPr/>
        </p:nvSpPr>
        <p:spPr bwMode="auto">
          <a:xfrm>
            <a:off x="216000" y="1066800"/>
            <a:ext cx="715645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325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Motion diagram (student walking to school)</a:t>
            </a:r>
          </a:p>
        </p:txBody>
      </p:sp>
      <p:pic>
        <p:nvPicPr>
          <p:cNvPr id="5" name="Picture 15" descr="02_02_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>
            <a:fillRect/>
          </a:stretch>
        </p:blipFill>
        <p:spPr bwMode="auto">
          <a:xfrm>
            <a:off x="215999" y="1657350"/>
            <a:ext cx="8119262" cy="95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/>
          </p:cNvSpPr>
          <p:nvPr/>
        </p:nvSpPr>
        <p:spPr bwMode="auto">
          <a:xfrm>
            <a:off x="216000" y="2819400"/>
            <a:ext cx="380523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325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Table of data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4876800" y="2743200"/>
            <a:ext cx="2171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000"/>
                  </a:schemeClr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22325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</a:rPr>
              <a:t>Graph</a:t>
            </a:r>
          </a:p>
        </p:txBody>
      </p:sp>
      <p:pic>
        <p:nvPicPr>
          <p:cNvPr id="2109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473" y="3371929"/>
            <a:ext cx="3893234" cy="290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9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99" y="3459284"/>
            <a:ext cx="4200525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34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94699"/>
            <a:ext cx="8839200" cy="25258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Example: Velocity </a:t>
            </a:r>
            <a:r>
              <a:rPr lang="en-ZA" dirty="0" err="1" smtClean="0"/>
              <a:t>vs</a:t>
            </a:r>
            <a:r>
              <a:rPr lang="en-ZA" dirty="0" smtClean="0"/>
              <a:t> Time</a:t>
            </a:r>
            <a:endParaRPr lang="en-ZA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Below are four position versus time graphs, draw the corresponding velocity versus time graphs.</a:t>
            </a:r>
          </a:p>
        </p:txBody>
      </p:sp>
    </p:spTree>
    <p:extLst>
      <p:ext uri="{BB962C8B-B14F-4D97-AF65-F5344CB8AC3E}">
        <p14:creationId xmlns:p14="http://schemas.microsoft.com/office/powerpoint/2010/main" val="183824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Fall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371600"/>
            <a:ext cx="8610600" cy="48768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sz="2800" dirty="0"/>
              <a:t>One of the best examples of motion in a straight line under constant acceleration is “</a:t>
            </a:r>
            <a:r>
              <a:rPr lang="en-GB" sz="2800" dirty="0">
                <a:solidFill>
                  <a:schemeClr val="accent2"/>
                </a:solidFill>
              </a:rPr>
              <a:t>free fall</a:t>
            </a:r>
            <a:r>
              <a:rPr lang="en-GB" sz="2800" dirty="0"/>
              <a:t>.”</a:t>
            </a:r>
            <a:endParaRPr lang="en-US" sz="28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2800" i="1" dirty="0" smtClean="0"/>
              <a:t>In </a:t>
            </a:r>
            <a:r>
              <a:rPr lang="en-GB" sz="2800" i="1" dirty="0"/>
              <a:t>the absence of air resistance </a:t>
            </a:r>
            <a:r>
              <a:rPr lang="en-GB" sz="2800" b="1" i="1" dirty="0">
                <a:solidFill>
                  <a:schemeClr val="accent1"/>
                </a:solidFill>
              </a:rPr>
              <a:t>all</a:t>
            </a:r>
            <a:r>
              <a:rPr lang="en-GB" sz="2800" i="1" dirty="0"/>
              <a:t> objects fall at the </a:t>
            </a:r>
            <a:r>
              <a:rPr lang="en-GB" sz="2800" i="1" dirty="0">
                <a:solidFill>
                  <a:srgbClr val="00B050"/>
                </a:solidFill>
              </a:rPr>
              <a:t>same</a:t>
            </a:r>
            <a:r>
              <a:rPr lang="en-GB" sz="2800" i="1" dirty="0"/>
              <a:t> acceleration under the influence of </a:t>
            </a:r>
            <a:r>
              <a:rPr lang="en-GB" sz="2800" i="1" dirty="0">
                <a:solidFill>
                  <a:schemeClr val="accent2"/>
                </a:solidFill>
              </a:rPr>
              <a:t>gravity</a:t>
            </a:r>
            <a:r>
              <a:rPr lang="en-GB" sz="2800" i="1" dirty="0" smtClean="0"/>
              <a:t>.</a:t>
            </a:r>
            <a:endParaRPr lang="en-US" sz="2800" dirty="0"/>
          </a:p>
          <a:p>
            <a:pPr marL="0" indent="0">
              <a:buNone/>
            </a:pPr>
            <a:endParaRPr lang="en-US" sz="1400" dirty="0"/>
          </a:p>
          <a:p>
            <a:pPr marL="0" indent="0" algn="ctr">
              <a:buNone/>
            </a:pPr>
            <a:r>
              <a:rPr lang="en-GB" sz="2800" b="1" i="1" dirty="0" smtClean="0"/>
              <a:t>g </a:t>
            </a:r>
            <a:r>
              <a:rPr lang="en-GB" sz="2800" b="1" i="1" dirty="0"/>
              <a:t>= 9.80 </a:t>
            </a:r>
            <a:r>
              <a:rPr lang="en-GB" sz="2800" b="1" i="1" dirty="0" smtClean="0"/>
              <a:t>m/s</a:t>
            </a:r>
            <a:r>
              <a:rPr lang="en-GB" sz="2800" b="1" i="1" baseline="30000" dirty="0" smtClean="0"/>
              <a:t>2</a:t>
            </a:r>
            <a:endParaRPr lang="en-GB" sz="2800" b="1" i="1" dirty="0"/>
          </a:p>
          <a:p>
            <a:pPr marL="0" indent="0" algn="ctr">
              <a:buNone/>
            </a:pPr>
            <a:r>
              <a:rPr lang="en-GB" sz="2800" b="1" i="1" dirty="0" smtClean="0"/>
              <a:t>(i.e</a:t>
            </a:r>
            <a:r>
              <a:rPr lang="en-GB" sz="2800" b="1" i="1" dirty="0"/>
              <a:t>. ≈ 10 m/s</a:t>
            </a:r>
            <a:r>
              <a:rPr lang="en-GB" sz="2800" b="1" i="1" baseline="30000" dirty="0"/>
              <a:t>2</a:t>
            </a:r>
            <a:r>
              <a:rPr lang="en-GB" sz="2800" b="1" i="1" dirty="0"/>
              <a:t>)</a:t>
            </a:r>
            <a:endParaRPr lang="en-US" sz="2800" b="1" dirty="0"/>
          </a:p>
          <a:p>
            <a:pPr marL="0" indent="0">
              <a:buNone/>
            </a:pPr>
            <a:r>
              <a:rPr lang="en-GB" sz="2800" dirty="0"/>
              <a:t> </a:t>
            </a:r>
            <a:endParaRPr lang="en-U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Free Fall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838200" y="1066800"/>
            <a:ext cx="7315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A ball is thrown directly up into the air at </a:t>
            </a:r>
            <a:r>
              <a:rPr lang="en-US" sz="2800" dirty="0" smtClean="0">
                <a:solidFill>
                  <a:schemeClr val="accent2"/>
                </a:solidFill>
              </a:rPr>
              <a:t>30 m/s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How </a:t>
            </a:r>
            <a:r>
              <a:rPr lang="en-US" sz="2800" dirty="0" smtClean="0">
                <a:solidFill>
                  <a:schemeClr val="accent1"/>
                </a:solidFill>
              </a:rPr>
              <a:t>high</a:t>
            </a:r>
            <a:r>
              <a:rPr lang="en-US" sz="2800" dirty="0" smtClean="0"/>
              <a:t> does it go?</a:t>
            </a:r>
          </a:p>
          <a:p>
            <a:pPr marL="0" indent="0">
              <a:buNone/>
            </a:pPr>
            <a:r>
              <a:rPr lang="en-US" sz="2800" dirty="0" smtClean="0"/>
              <a:t>What is the </a:t>
            </a:r>
            <a:r>
              <a:rPr lang="en-US" sz="2800" dirty="0" smtClean="0">
                <a:solidFill>
                  <a:schemeClr val="accent1"/>
                </a:solidFill>
              </a:rPr>
              <a:t>time</a:t>
            </a:r>
            <a:r>
              <a:rPr lang="en-US" sz="2800" dirty="0" smtClean="0"/>
              <a:t> of flight?</a:t>
            </a:r>
          </a:p>
          <a:p>
            <a:pPr marL="0" indent="0">
              <a:buNone/>
            </a:pPr>
            <a:r>
              <a:rPr lang="en-US" sz="2800" dirty="0" smtClean="0"/>
              <a:t>What is the </a:t>
            </a:r>
            <a:r>
              <a:rPr lang="en-US" sz="2800" dirty="0" smtClean="0">
                <a:solidFill>
                  <a:schemeClr val="accent1"/>
                </a:solidFill>
              </a:rPr>
              <a:t>speed</a:t>
            </a:r>
            <a:r>
              <a:rPr lang="en-US" sz="2800" dirty="0" smtClean="0"/>
              <a:t> with which it hits the ground?</a:t>
            </a:r>
          </a:p>
          <a:p>
            <a:pPr marL="0" indent="0">
              <a:buNone/>
            </a:pPr>
            <a:r>
              <a:rPr lang="en-US" sz="2800" dirty="0" smtClean="0"/>
              <a:t>Sketch </a:t>
            </a:r>
            <a:r>
              <a:rPr lang="en-US" sz="2800" i="1" dirty="0" smtClean="0"/>
              <a:t>a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, </a:t>
            </a:r>
            <a:r>
              <a:rPr lang="en-US" sz="2800" i="1" dirty="0" smtClean="0"/>
              <a:t>v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, </a:t>
            </a:r>
            <a:r>
              <a:rPr lang="el-GR" sz="2800" i="1" dirty="0" smtClean="0"/>
              <a:t>Δ</a:t>
            </a:r>
            <a:r>
              <a:rPr lang="en-US" sz="2800" i="1" dirty="0" smtClean="0"/>
              <a:t>x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i="1" dirty="0" smtClean="0"/>
              <a:t>t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1494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3: </a:t>
            </a:r>
            <a:r>
              <a:rPr lang="en-US" dirty="0"/>
              <a:t>Projectile Motion</a:t>
            </a:r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419100" y="1371600"/>
            <a:ext cx="8305800" cy="47244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dirty="0"/>
              <a:t>A </a:t>
            </a:r>
            <a:r>
              <a:rPr lang="en-GB" dirty="0">
                <a:solidFill>
                  <a:schemeClr val="accent1"/>
                </a:solidFill>
              </a:rPr>
              <a:t>projectile</a:t>
            </a:r>
            <a:r>
              <a:rPr lang="en-GB" dirty="0"/>
              <a:t> is an object moving in </a:t>
            </a:r>
            <a:r>
              <a:rPr lang="en-GB" b="1" dirty="0"/>
              <a:t>two</a:t>
            </a:r>
            <a:r>
              <a:rPr lang="en-GB" dirty="0"/>
              <a:t> dimensions under the influence of Earth’s </a:t>
            </a:r>
            <a:r>
              <a:rPr lang="en-GB" dirty="0" smtClean="0">
                <a:solidFill>
                  <a:srgbClr val="00B050"/>
                </a:solidFill>
              </a:rPr>
              <a:t>gravitational</a:t>
            </a:r>
            <a:r>
              <a:rPr lang="en-GB" dirty="0" smtClean="0"/>
              <a:t> field</a:t>
            </a:r>
            <a:r>
              <a:rPr lang="en-US" dirty="0"/>
              <a:t>; its path is a </a:t>
            </a:r>
            <a:r>
              <a:rPr lang="en-US" dirty="0">
                <a:solidFill>
                  <a:schemeClr val="accent2"/>
                </a:solidFill>
              </a:rPr>
              <a:t>parabola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can be understood by analysing the </a:t>
            </a:r>
            <a:r>
              <a:rPr lang="en-GB" dirty="0">
                <a:solidFill>
                  <a:schemeClr val="accent1"/>
                </a:solidFill>
              </a:rPr>
              <a:t>horizontal</a:t>
            </a:r>
            <a:r>
              <a:rPr lang="en-GB" dirty="0"/>
              <a:t> and </a:t>
            </a:r>
            <a:r>
              <a:rPr lang="en-GB" dirty="0">
                <a:solidFill>
                  <a:schemeClr val="accent1"/>
                </a:solidFill>
              </a:rPr>
              <a:t>vertical</a:t>
            </a:r>
            <a:r>
              <a:rPr lang="en-GB" dirty="0"/>
              <a:t> motions </a:t>
            </a:r>
            <a:r>
              <a:rPr lang="en-GB" dirty="0">
                <a:solidFill>
                  <a:schemeClr val="accent2"/>
                </a:solidFill>
              </a:rPr>
              <a:t>separately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3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2D Free Fall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dirty="0"/>
              <a:t>Let’s follow the motion of a ball </a:t>
            </a:r>
            <a:r>
              <a:rPr lang="en-GB" dirty="0" smtClean="0"/>
              <a:t>rolling off </a:t>
            </a:r>
            <a:r>
              <a:rPr lang="en-GB" dirty="0"/>
              <a:t>a table at a </a:t>
            </a:r>
            <a:r>
              <a:rPr lang="en-GB" dirty="0">
                <a:solidFill>
                  <a:schemeClr val="accent2"/>
                </a:solidFill>
              </a:rPr>
              <a:t>velocity</a:t>
            </a:r>
            <a:r>
              <a:rPr lang="en-GB" dirty="0"/>
              <a:t> of </a:t>
            </a:r>
            <a:r>
              <a:rPr lang="en-GB" dirty="0">
                <a:solidFill>
                  <a:schemeClr val="accent1"/>
                </a:solidFill>
              </a:rPr>
              <a:t>2 m/s</a:t>
            </a:r>
            <a:r>
              <a:rPr lang="en-GB" dirty="0"/>
              <a:t>.</a:t>
            </a:r>
            <a:endParaRPr lang="en-US" dirty="0"/>
          </a:p>
        </p:txBody>
      </p:sp>
      <p:pic>
        <p:nvPicPr>
          <p:cNvPr id="18842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84" y="2111829"/>
            <a:ext cx="1834816" cy="39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1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Projectile Motion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sz="2800" dirty="0" smtClean="0"/>
              <a:t>Let’s give </a:t>
            </a:r>
            <a:r>
              <a:rPr lang="en-GB" sz="2800" dirty="0"/>
              <a:t>the ball </a:t>
            </a:r>
            <a:r>
              <a:rPr lang="en-GB" sz="2800" dirty="0" smtClean="0"/>
              <a:t>a </a:t>
            </a:r>
            <a:r>
              <a:rPr lang="en-GB" sz="2800" dirty="0" smtClean="0">
                <a:solidFill>
                  <a:srgbClr val="00B050"/>
                </a:solidFill>
              </a:rPr>
              <a:t>horizontal</a:t>
            </a:r>
            <a:r>
              <a:rPr lang="en-GB" sz="2800" dirty="0" smtClean="0"/>
              <a:t> (x-</a:t>
            </a:r>
            <a:r>
              <a:rPr lang="en-GB" sz="2800" dirty="0" err="1" smtClean="0"/>
              <a:t>dir</a:t>
            </a:r>
            <a:r>
              <a:rPr lang="en-GB" sz="2800" dirty="0" smtClean="0"/>
              <a:t>) </a:t>
            </a:r>
            <a:r>
              <a:rPr lang="en-GB" sz="2800" dirty="0"/>
              <a:t>and </a:t>
            </a:r>
            <a:r>
              <a:rPr lang="en-GB" sz="2800" dirty="0" smtClean="0">
                <a:solidFill>
                  <a:schemeClr val="accent2"/>
                </a:solidFill>
              </a:rPr>
              <a:t>vertical</a:t>
            </a:r>
            <a:r>
              <a:rPr lang="en-GB" sz="2800" dirty="0" smtClean="0"/>
              <a:t> </a:t>
            </a:r>
            <a:r>
              <a:rPr lang="en-GB" sz="2800" dirty="0"/>
              <a:t>(y-</a:t>
            </a:r>
            <a:r>
              <a:rPr lang="en-GB" sz="2800" dirty="0" err="1"/>
              <a:t>dir</a:t>
            </a:r>
            <a:r>
              <a:rPr lang="en-GB" sz="2800" dirty="0"/>
              <a:t>) </a:t>
            </a:r>
            <a:r>
              <a:rPr lang="en-GB" sz="2800" dirty="0" smtClean="0"/>
              <a:t>component </a:t>
            </a:r>
            <a:r>
              <a:rPr lang="en-GB" sz="2800" dirty="0"/>
              <a:t>to its velocity (</a:t>
            </a:r>
            <a:r>
              <a:rPr lang="en-GB" sz="2800" dirty="0" err="1"/>
              <a:t>v</a:t>
            </a:r>
            <a:r>
              <a:rPr lang="en-GB" sz="2800" baseline="-25000" dirty="0" err="1"/>
              <a:t>x</a:t>
            </a:r>
            <a:r>
              <a:rPr lang="en-GB" sz="2800" dirty="0"/>
              <a:t> = </a:t>
            </a:r>
            <a:r>
              <a:rPr lang="en-GB" sz="2800" dirty="0">
                <a:solidFill>
                  <a:srgbClr val="00B050"/>
                </a:solidFill>
              </a:rPr>
              <a:t>10 m/s </a:t>
            </a:r>
            <a:r>
              <a:rPr lang="en-GB" sz="2800" dirty="0"/>
              <a:t>&amp; </a:t>
            </a:r>
            <a:r>
              <a:rPr lang="en-GB" sz="2800" dirty="0" err="1"/>
              <a:t>v</a:t>
            </a:r>
            <a:r>
              <a:rPr lang="en-GB" sz="2800" baseline="-25000" dirty="0" err="1"/>
              <a:t>y</a:t>
            </a:r>
            <a:r>
              <a:rPr lang="en-GB" sz="2800" dirty="0"/>
              <a:t> = </a:t>
            </a:r>
            <a:r>
              <a:rPr lang="en-GB" sz="2800" dirty="0">
                <a:solidFill>
                  <a:schemeClr val="accent2"/>
                </a:solidFill>
              </a:rPr>
              <a:t>30 m/s</a:t>
            </a:r>
            <a:r>
              <a:rPr lang="en-GB" sz="2800" dirty="0"/>
              <a:t>).  What would its </a:t>
            </a:r>
            <a:r>
              <a:rPr lang="en-GB" sz="2800" dirty="0">
                <a:solidFill>
                  <a:schemeClr val="accent1"/>
                </a:solidFill>
              </a:rPr>
              <a:t>motion</a:t>
            </a:r>
            <a:r>
              <a:rPr lang="en-GB" sz="2800" dirty="0"/>
              <a:t> look like (starting from the origin)?</a:t>
            </a:r>
            <a:endParaRPr lang="en-US" sz="2800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07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16875"/>
            <a:ext cx="6372225" cy="360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7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Projectile Motion Example 1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sz="2800" dirty="0"/>
              <a:t>A plane drops a package of emergency rations to a stranded hiker.  The plane is traveling </a:t>
            </a:r>
            <a:r>
              <a:rPr lang="en-GB" sz="2800" dirty="0">
                <a:solidFill>
                  <a:schemeClr val="accent2"/>
                </a:solidFill>
              </a:rPr>
              <a:t>horizontally</a:t>
            </a:r>
            <a:r>
              <a:rPr lang="en-GB" sz="2800" dirty="0"/>
              <a:t> at </a:t>
            </a:r>
            <a:r>
              <a:rPr lang="en-GB" sz="2800" dirty="0">
                <a:solidFill>
                  <a:schemeClr val="accent1"/>
                </a:solidFill>
              </a:rPr>
              <a:t>40.0 m/s </a:t>
            </a:r>
            <a:r>
              <a:rPr lang="en-GB" sz="2800" dirty="0"/>
              <a:t>at a height of </a:t>
            </a:r>
            <a:r>
              <a:rPr lang="en-GB" sz="2800" dirty="0">
                <a:solidFill>
                  <a:schemeClr val="accent1"/>
                </a:solidFill>
              </a:rPr>
              <a:t>1.00 x 10</a:t>
            </a:r>
            <a:r>
              <a:rPr lang="en-GB" sz="2800" baseline="30000" dirty="0">
                <a:solidFill>
                  <a:schemeClr val="accent1"/>
                </a:solidFill>
              </a:rPr>
              <a:t>2</a:t>
            </a:r>
            <a:r>
              <a:rPr lang="en-GB" sz="2800" dirty="0">
                <a:solidFill>
                  <a:schemeClr val="accent1"/>
                </a:solidFill>
              </a:rPr>
              <a:t> m </a:t>
            </a:r>
            <a:r>
              <a:rPr lang="en-GB" sz="2800" dirty="0"/>
              <a:t>above the ground.  Where does the package strike the ground </a:t>
            </a:r>
            <a:r>
              <a:rPr lang="en-GB" sz="2800" dirty="0">
                <a:solidFill>
                  <a:schemeClr val="accent2"/>
                </a:solidFill>
              </a:rPr>
              <a:t>relative</a:t>
            </a:r>
            <a:r>
              <a:rPr lang="en-GB" sz="2800" dirty="0"/>
              <a:t> to the point at which it was released</a:t>
            </a:r>
            <a:r>
              <a:rPr lang="en-GB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3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Projectile Motion Example 2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sz="2800" dirty="0"/>
              <a:t>A stone is thrown </a:t>
            </a:r>
            <a:r>
              <a:rPr lang="en-GB" sz="2800" dirty="0">
                <a:solidFill>
                  <a:schemeClr val="accent2"/>
                </a:solidFill>
              </a:rPr>
              <a:t>upward</a:t>
            </a:r>
            <a:r>
              <a:rPr lang="en-GB" sz="2800" dirty="0"/>
              <a:t> from the top of a building at an angle of </a:t>
            </a:r>
            <a:r>
              <a:rPr lang="en-GB" sz="2800" dirty="0" smtClean="0">
                <a:solidFill>
                  <a:schemeClr val="accent1"/>
                </a:solidFill>
              </a:rPr>
              <a:t>30.0°</a:t>
            </a:r>
            <a:r>
              <a:rPr lang="en-GB" sz="2800" dirty="0" smtClean="0"/>
              <a:t> </a:t>
            </a:r>
            <a:r>
              <a:rPr lang="en-GB" sz="2800" dirty="0"/>
              <a:t>to the </a:t>
            </a:r>
            <a:r>
              <a:rPr lang="en-GB" sz="2800" dirty="0">
                <a:solidFill>
                  <a:schemeClr val="accent2"/>
                </a:solidFill>
              </a:rPr>
              <a:t>horizontal</a:t>
            </a:r>
            <a:r>
              <a:rPr lang="en-GB" sz="2800" dirty="0"/>
              <a:t> and with an initial speed of </a:t>
            </a:r>
            <a:r>
              <a:rPr lang="en-GB" sz="2800" dirty="0">
                <a:solidFill>
                  <a:schemeClr val="accent1"/>
                </a:solidFill>
              </a:rPr>
              <a:t>20.0 m/s</a:t>
            </a:r>
            <a:r>
              <a:rPr lang="en-GB" sz="2800" dirty="0"/>
              <a:t>.  The point of release is </a:t>
            </a:r>
            <a:r>
              <a:rPr lang="en-GB" sz="2800" dirty="0">
                <a:solidFill>
                  <a:schemeClr val="accent1"/>
                </a:solidFill>
              </a:rPr>
              <a:t>45.0 m</a:t>
            </a:r>
            <a:r>
              <a:rPr lang="en-GB" sz="2800" dirty="0"/>
              <a:t> above the ground.</a:t>
            </a:r>
            <a:endParaRPr lang="en-US" sz="2800" dirty="0"/>
          </a:p>
          <a:p>
            <a:pPr marL="0" indent="0">
              <a:buNone/>
            </a:pPr>
            <a:r>
              <a:rPr lang="en-GB" sz="2800" dirty="0"/>
              <a:t>(a)  How </a:t>
            </a:r>
            <a:r>
              <a:rPr lang="en-GB" sz="2800" dirty="0">
                <a:solidFill>
                  <a:schemeClr val="accent2"/>
                </a:solidFill>
              </a:rPr>
              <a:t>long</a:t>
            </a:r>
            <a:r>
              <a:rPr lang="en-GB" sz="2800" dirty="0"/>
              <a:t> does it take for the stone to hit the ground?</a:t>
            </a:r>
            <a:endParaRPr lang="en-US" sz="2800" dirty="0"/>
          </a:p>
          <a:p>
            <a:pPr marL="0" indent="0">
              <a:buNone/>
            </a:pPr>
            <a:r>
              <a:rPr lang="en-GB" sz="2800" dirty="0" smtClean="0"/>
              <a:t>(</a:t>
            </a:r>
            <a:r>
              <a:rPr lang="en-GB" sz="2800" dirty="0"/>
              <a:t>b)  Find the stone’s </a:t>
            </a:r>
            <a:r>
              <a:rPr lang="en-GB" sz="2800" dirty="0">
                <a:solidFill>
                  <a:schemeClr val="accent2"/>
                </a:solidFill>
              </a:rPr>
              <a:t>speed</a:t>
            </a:r>
            <a:r>
              <a:rPr lang="en-GB" sz="2800" dirty="0"/>
              <a:t> at impact.</a:t>
            </a:r>
            <a:endParaRPr lang="en-US" sz="2800" dirty="0"/>
          </a:p>
          <a:p>
            <a:pPr marL="0" indent="0">
              <a:buNone/>
            </a:pPr>
            <a:r>
              <a:rPr lang="en-GB" sz="2800" dirty="0" smtClean="0"/>
              <a:t>(</a:t>
            </a:r>
            <a:r>
              <a:rPr lang="en-GB" sz="2800" dirty="0"/>
              <a:t>c)  Find the horizontal </a:t>
            </a:r>
            <a:r>
              <a:rPr lang="en-GB" sz="2800" dirty="0">
                <a:solidFill>
                  <a:schemeClr val="accent2"/>
                </a:solidFill>
              </a:rPr>
              <a:t>range</a:t>
            </a:r>
            <a:r>
              <a:rPr lang="en-GB" sz="2800" dirty="0"/>
              <a:t> of the stone.  Neglect air resistance.</a:t>
            </a:r>
            <a:endParaRPr lang="en-U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7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</a:t>
            </a:r>
            <a:r>
              <a:rPr lang="en-US" dirty="0" err="1" smtClean="0"/>
              <a:t>vs</a:t>
            </a:r>
            <a:r>
              <a:rPr lang="en-US" dirty="0" smtClean="0"/>
              <a:t> Displacement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/>
              <a:t>We make a distinction between distance and displacement.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>
                <a:solidFill>
                  <a:schemeClr val="accent2"/>
                </a:solidFill>
              </a:rPr>
              <a:t>Displacement</a:t>
            </a:r>
            <a:r>
              <a:rPr lang="en-US" sz="2800" dirty="0"/>
              <a:t> </a:t>
            </a:r>
            <a:r>
              <a:rPr lang="en-US" sz="2800" dirty="0" smtClean="0"/>
              <a:t>is </a:t>
            </a:r>
            <a:r>
              <a:rPr lang="en-US" sz="2800" dirty="0"/>
              <a:t>how far the object is from its </a:t>
            </a:r>
            <a:r>
              <a:rPr lang="en-US" sz="2800" dirty="0">
                <a:solidFill>
                  <a:schemeClr val="accent1"/>
                </a:solidFill>
              </a:rPr>
              <a:t>starting point</a:t>
            </a:r>
            <a:r>
              <a:rPr lang="en-US" sz="2800" dirty="0"/>
              <a:t>, regardless of how it got there.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>
                <a:solidFill>
                  <a:schemeClr val="accent2"/>
                </a:solidFill>
              </a:rPr>
              <a:t>Distance traveled </a:t>
            </a:r>
            <a:r>
              <a:rPr lang="en-US" sz="2800" dirty="0" smtClean="0"/>
              <a:t>is </a:t>
            </a:r>
            <a:r>
              <a:rPr lang="en-US" sz="2800" dirty="0"/>
              <a:t>measured along the </a:t>
            </a:r>
            <a:r>
              <a:rPr lang="en-US" sz="2800" dirty="0">
                <a:solidFill>
                  <a:schemeClr val="accent1"/>
                </a:solidFill>
              </a:rPr>
              <a:t>actual path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43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Displacement is the </a:t>
            </a:r>
            <a:r>
              <a:rPr lang="en-US" sz="2800" dirty="0" smtClean="0">
                <a:solidFill>
                  <a:schemeClr val="accent1"/>
                </a:solidFill>
              </a:rPr>
              <a:t>change</a:t>
            </a:r>
            <a:r>
              <a:rPr lang="en-US" sz="2800" dirty="0" smtClean="0"/>
              <a:t> in position of a body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/>
              <a:t>w</a:t>
            </a:r>
            <a:r>
              <a:rPr lang="en-US" sz="2800" dirty="0" smtClean="0"/>
              <a:t>ritten as: 				or </a:t>
            </a:r>
            <a:endParaRPr 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882885"/>
              </p:ext>
            </p:extLst>
          </p:nvPr>
        </p:nvGraphicFramePr>
        <p:xfrm>
          <a:off x="2133720" y="1639080"/>
          <a:ext cx="2209680" cy="646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44" name="Equation" r:id="rId3" imgW="736560" imgH="215640" progId="Equation.DSMT4">
                  <p:embed/>
                </p:oleObj>
              </mc:Choice>
              <mc:Fallback>
                <p:oleObj name="Equation" r:id="rId3" imgW="73656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3720" y="1639080"/>
                        <a:ext cx="2209680" cy="646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044782"/>
              </p:ext>
            </p:extLst>
          </p:nvPr>
        </p:nvGraphicFramePr>
        <p:xfrm>
          <a:off x="5753400" y="1676400"/>
          <a:ext cx="2095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45" name="Equation" r:id="rId5" imgW="698400" imgH="228600" progId="Equation.DSMT4">
                  <p:embed/>
                </p:oleObj>
              </mc:Choice>
              <mc:Fallback>
                <p:oleObj name="Equation" r:id="rId5" imgW="698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53400" y="1676400"/>
                        <a:ext cx="20952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63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</a:t>
            </a:r>
            <a:r>
              <a:rPr lang="en-US" dirty="0" err="1" smtClean="0"/>
              <a:t>vs</a:t>
            </a:r>
            <a:r>
              <a:rPr lang="en-US" dirty="0" smtClean="0"/>
              <a:t> Velocity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Speed</a:t>
            </a:r>
            <a:r>
              <a:rPr lang="en-US" sz="2800" dirty="0" smtClean="0"/>
              <a:t> is </a:t>
            </a:r>
            <a:r>
              <a:rPr lang="en-US" sz="2800" dirty="0"/>
              <a:t>how far an object travels in a given time </a:t>
            </a:r>
            <a:r>
              <a:rPr lang="en-US" sz="2800" dirty="0" smtClean="0"/>
              <a:t>interval</a:t>
            </a:r>
          </a:p>
          <a:p>
            <a:pPr>
              <a:spcBef>
                <a:spcPct val="50000"/>
              </a:spcBef>
            </a:pPr>
            <a:endParaRPr lang="en-US" sz="2800" dirty="0" smtClean="0"/>
          </a:p>
          <a:p>
            <a:pPr>
              <a:spcBef>
                <a:spcPct val="50000"/>
              </a:spcBef>
            </a:pPr>
            <a:endParaRPr lang="en-US" sz="2800" dirty="0" smtClean="0"/>
          </a:p>
          <a:p>
            <a:pPr>
              <a:spcBef>
                <a:spcPct val="50000"/>
              </a:spcBef>
            </a:pPr>
            <a:endParaRPr lang="en-US" sz="28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>
                <a:solidFill>
                  <a:schemeClr val="accent2"/>
                </a:solidFill>
              </a:rPr>
              <a:t>Velocity</a:t>
            </a:r>
            <a:r>
              <a:rPr lang="en-US" sz="2800" dirty="0"/>
              <a:t> includes directional information:</a:t>
            </a:r>
          </a:p>
          <a:p>
            <a:pPr>
              <a:spcBef>
                <a:spcPct val="50000"/>
              </a:spcBef>
            </a:pPr>
            <a:endParaRPr lang="en-US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58864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72000"/>
            <a:ext cx="560070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2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Velocity</a:t>
            </a:r>
            <a:r>
              <a:rPr lang="en-US" sz="2800" dirty="0" smtClean="0"/>
              <a:t> is the rate of change of displacement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800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The magnitude of </a:t>
            </a:r>
            <a:r>
              <a:rPr lang="en-US" sz="2800" b="1" dirty="0" smtClean="0"/>
              <a:t>v</a:t>
            </a:r>
            <a:r>
              <a:rPr lang="en-US" sz="2800" dirty="0" smtClean="0"/>
              <a:t> is: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8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chemeClr val="accent1"/>
                </a:solidFill>
              </a:rPr>
              <a:t>direction </a:t>
            </a:r>
            <a:r>
              <a:rPr lang="en-US" sz="2800" dirty="0" smtClean="0"/>
              <a:t>of </a:t>
            </a:r>
            <a:r>
              <a:rPr lang="en-US" sz="2800" b="1" dirty="0" smtClean="0"/>
              <a:t>v</a:t>
            </a:r>
            <a:r>
              <a:rPr lang="en-US" sz="2800" dirty="0" smtClean="0"/>
              <a:t> is: in the </a:t>
            </a:r>
            <a:r>
              <a:rPr lang="en-US" sz="2800" dirty="0" smtClean="0">
                <a:solidFill>
                  <a:schemeClr val="accent1"/>
                </a:solidFill>
              </a:rPr>
              <a:t>same direction </a:t>
            </a:r>
            <a:r>
              <a:rPr lang="en-US" sz="2800" dirty="0" smtClean="0"/>
              <a:t>as </a:t>
            </a:r>
            <a:endParaRPr 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03298"/>
              </p:ext>
            </p:extLst>
          </p:nvPr>
        </p:nvGraphicFramePr>
        <p:xfrm>
          <a:off x="3733800" y="1981200"/>
          <a:ext cx="1371600" cy="11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88" name="Equation" r:id="rId3" imgW="457200" imgH="393480" progId="Equation.DSMT4">
                  <p:embed/>
                </p:oleObj>
              </mc:Choice>
              <mc:Fallback>
                <p:oleObj name="Equation" r:id="rId3" imgW="457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33800" y="1981200"/>
                        <a:ext cx="1371600" cy="118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088753"/>
              </p:ext>
            </p:extLst>
          </p:nvPr>
        </p:nvGraphicFramePr>
        <p:xfrm>
          <a:off x="6858000" y="3657600"/>
          <a:ext cx="539100" cy="44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89" name="Equation" r:id="rId5" imgW="215640" imgH="177480" progId="Equation.DSMT4">
                  <p:embed/>
                </p:oleObj>
              </mc:Choice>
              <mc:Fallback>
                <p:oleObj name="Equation" r:id="rId5" imgW="215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8000" y="3657600"/>
                        <a:ext cx="539100" cy="44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908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Acceleration</a:t>
            </a:r>
            <a:r>
              <a:rPr lang="en-US" sz="2800" dirty="0" smtClean="0"/>
              <a:t> is the rate of change of velocity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The magnitude of </a:t>
            </a:r>
            <a:r>
              <a:rPr lang="en-US" sz="2800" b="1" dirty="0" smtClean="0"/>
              <a:t>a</a:t>
            </a:r>
            <a:r>
              <a:rPr lang="en-US" sz="2800" dirty="0" smtClean="0"/>
              <a:t> is: 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800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The direction of </a:t>
            </a:r>
            <a:r>
              <a:rPr lang="en-US" sz="2800" b="1" dirty="0" smtClean="0"/>
              <a:t>a</a:t>
            </a:r>
            <a:r>
              <a:rPr lang="en-US" sz="2800" dirty="0" smtClean="0"/>
              <a:t> is: same direction as        , not </a:t>
            </a:r>
            <a:r>
              <a:rPr lang="en-US" sz="2800" b="1" dirty="0" smtClean="0"/>
              <a:t>v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800" b="1" dirty="0"/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>
                <a:solidFill>
                  <a:schemeClr val="accent2"/>
                </a:solidFill>
              </a:rPr>
              <a:t>Acceleration</a:t>
            </a:r>
            <a:r>
              <a:rPr lang="en-US" sz="2800" dirty="0"/>
              <a:t> is a vector, although in one-dimensional motion we only need the sign.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46072"/>
              </p:ext>
            </p:extLst>
          </p:nvPr>
        </p:nvGraphicFramePr>
        <p:xfrm>
          <a:off x="3733800" y="1524000"/>
          <a:ext cx="1409400" cy="11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312" name="Equation" r:id="rId3" imgW="469800" imgH="393480" progId="Equation.DSMT4">
                  <p:embed/>
                </p:oleObj>
              </mc:Choice>
              <mc:Fallback>
                <p:oleObj name="Equation" r:id="rId3" imgW="4698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33800" y="1524000"/>
                        <a:ext cx="1409400" cy="118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249402"/>
              </p:ext>
            </p:extLst>
          </p:nvPr>
        </p:nvGraphicFramePr>
        <p:xfrm>
          <a:off x="5867400" y="2971800"/>
          <a:ext cx="646920" cy="53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313" name="Equation" r:id="rId5" imgW="215640" imgH="177480" progId="Equation.DSMT4">
                  <p:embed/>
                </p:oleObj>
              </mc:Choice>
              <mc:Fallback>
                <p:oleObj name="Equation" r:id="rId5" imgW="215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67400" y="2971800"/>
                        <a:ext cx="646920" cy="532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58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Deceleration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600" dirty="0"/>
              <a:t>There is a difference between </a:t>
            </a:r>
            <a:r>
              <a:rPr lang="en-US" sz="2600" dirty="0">
                <a:solidFill>
                  <a:schemeClr val="accent1"/>
                </a:solidFill>
              </a:rPr>
              <a:t>negative acceleration and deceleration</a:t>
            </a:r>
            <a:r>
              <a:rPr lang="en-US" sz="2600" dirty="0"/>
              <a:t>: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600" dirty="0">
                <a:solidFill>
                  <a:schemeClr val="accent2"/>
                </a:solidFill>
              </a:rPr>
              <a:t>Negative acceleration </a:t>
            </a:r>
            <a:r>
              <a:rPr lang="en-US" sz="2600" dirty="0"/>
              <a:t>is acceleration in the negative direction as defined by the coordinate system.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2600" dirty="0">
                <a:solidFill>
                  <a:schemeClr val="accent2"/>
                </a:solidFill>
              </a:rPr>
              <a:t>Deceleration</a:t>
            </a:r>
            <a:r>
              <a:rPr lang="en-US" sz="2600" dirty="0"/>
              <a:t> occurs when the acceleration is opposite in direction to the velocity.</a:t>
            </a:r>
          </a:p>
        </p:txBody>
      </p:sp>
    </p:spTree>
    <p:extLst>
      <p:ext uri="{BB962C8B-B14F-4D97-AF65-F5344CB8AC3E}">
        <p14:creationId xmlns:p14="http://schemas.microsoft.com/office/powerpoint/2010/main" val="408457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Kinematic Equations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US" sz="2800" dirty="0" smtClean="0"/>
              <a:t>The full set of equations describing motion in a </a:t>
            </a:r>
            <a:r>
              <a:rPr lang="en-US" sz="2800" dirty="0" smtClean="0">
                <a:solidFill>
                  <a:schemeClr val="accent1"/>
                </a:solidFill>
              </a:rPr>
              <a:t>straight line </a:t>
            </a:r>
            <a:r>
              <a:rPr lang="en-US" sz="2800" dirty="0" smtClean="0"/>
              <a:t>under </a:t>
            </a:r>
            <a:r>
              <a:rPr lang="en-US" sz="2800" dirty="0" smtClean="0">
                <a:solidFill>
                  <a:schemeClr val="accent2"/>
                </a:solidFill>
              </a:rPr>
              <a:t>constant acceleration </a:t>
            </a:r>
            <a:r>
              <a:rPr lang="en-US" sz="2800" dirty="0" smtClean="0"/>
              <a:t>is: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GB" sz="2800" dirty="0" smtClean="0"/>
              <a:t>Always </a:t>
            </a:r>
            <a:r>
              <a:rPr lang="en-GB" sz="2800" dirty="0"/>
              <a:t>remember that </a:t>
            </a:r>
            <a:r>
              <a:rPr lang="en-GB" sz="2800" i="1" dirty="0" err="1"/>
              <a:t>Δx</a:t>
            </a:r>
            <a:r>
              <a:rPr lang="en-GB" sz="2800" dirty="0"/>
              <a:t> is </a:t>
            </a:r>
            <a:r>
              <a:rPr lang="en-GB" sz="2800" dirty="0">
                <a:solidFill>
                  <a:srgbClr val="00B050"/>
                </a:solidFill>
              </a:rPr>
              <a:t>displacement</a:t>
            </a:r>
            <a:r>
              <a:rPr lang="en-GB" sz="2800" dirty="0"/>
              <a:t> or change in position, therefore if the body is originally at position </a:t>
            </a:r>
            <a:r>
              <a:rPr lang="en-GB" sz="2800" i="1" dirty="0"/>
              <a:t>x</a:t>
            </a:r>
            <a:r>
              <a:rPr lang="en-GB" sz="2800" i="1" baseline="-25000" dirty="0"/>
              <a:t>0</a:t>
            </a:r>
            <a:r>
              <a:rPr lang="en-GB" sz="2800" dirty="0"/>
              <a:t>, and after time </a:t>
            </a:r>
            <a:r>
              <a:rPr lang="en-GB" sz="2800" i="1" dirty="0"/>
              <a:t>t</a:t>
            </a:r>
            <a:r>
              <a:rPr lang="en-GB" sz="2800" dirty="0"/>
              <a:t>, it is at position </a:t>
            </a:r>
            <a:r>
              <a:rPr lang="en-GB" sz="2800" i="1" dirty="0"/>
              <a:t>x</a:t>
            </a:r>
            <a:r>
              <a:rPr lang="en-GB" sz="2800" dirty="0"/>
              <a:t>, then </a:t>
            </a:r>
            <a:endParaRPr lang="en-US" sz="2800" dirty="0"/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endParaRPr lang="en-US" sz="2800" i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974843"/>
              </p:ext>
            </p:extLst>
          </p:nvPr>
        </p:nvGraphicFramePr>
        <p:xfrm>
          <a:off x="3143250" y="1981200"/>
          <a:ext cx="28575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81" name="Equation" r:id="rId4" imgW="952500" imgH="736600" progId="Equation.DSMT4">
                  <p:embed/>
                </p:oleObj>
              </mc:Choice>
              <mc:Fallback>
                <p:oleObj name="Equation" r:id="rId4" imgW="952500" imgH="736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1981200"/>
                        <a:ext cx="2857500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162624"/>
              </p:ext>
            </p:extLst>
          </p:nvPr>
        </p:nvGraphicFramePr>
        <p:xfrm>
          <a:off x="3467100" y="5638800"/>
          <a:ext cx="2095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82" name="Equation" r:id="rId6" imgW="698500" imgH="228600" progId="Equation.DSMT4">
                  <p:embed/>
                </p:oleObj>
              </mc:Choice>
              <mc:Fallback>
                <p:oleObj name="Equation" r:id="rId6" imgW="69850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5638800"/>
                        <a:ext cx="20955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64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b="1" dirty="0" smtClean="0"/>
              <a:t>Three Types of Motion Graphs</a:t>
            </a:r>
          </a:p>
          <a:p>
            <a:r>
              <a:rPr lang="en-ZA" dirty="0" smtClean="0"/>
              <a:t>Position </a:t>
            </a:r>
            <a:r>
              <a:rPr lang="en-ZA" dirty="0"/>
              <a:t>versus </a:t>
            </a:r>
            <a:r>
              <a:rPr lang="en-ZA" dirty="0" smtClean="0"/>
              <a:t>Time</a:t>
            </a:r>
          </a:p>
          <a:p>
            <a:r>
              <a:rPr lang="en-ZA" dirty="0" smtClean="0"/>
              <a:t>Velocity </a:t>
            </a:r>
            <a:r>
              <a:rPr lang="en-ZA" dirty="0"/>
              <a:t>versus </a:t>
            </a:r>
            <a:r>
              <a:rPr lang="en-ZA" dirty="0" smtClean="0"/>
              <a:t>Time</a:t>
            </a:r>
          </a:p>
          <a:p>
            <a:r>
              <a:rPr lang="en-ZA" dirty="0" smtClean="0"/>
              <a:t>Acceleration </a:t>
            </a:r>
            <a:r>
              <a:rPr lang="en-ZA" dirty="0"/>
              <a:t>versus </a:t>
            </a:r>
            <a:r>
              <a:rPr lang="en-ZA" dirty="0" smtClean="0"/>
              <a:t>Time</a:t>
            </a:r>
          </a:p>
          <a:p>
            <a:endParaRPr lang="en-ZA" dirty="0" smtClean="0"/>
          </a:p>
          <a:p>
            <a:pPr marL="0" indent="0">
              <a:buNone/>
            </a:pPr>
            <a:r>
              <a:rPr lang="en-ZA" b="1" dirty="0" smtClean="0"/>
              <a:t>Notes</a:t>
            </a:r>
          </a:p>
          <a:p>
            <a:r>
              <a:rPr lang="en-ZA" dirty="0" smtClean="0"/>
              <a:t>A graph of “</a:t>
            </a:r>
            <a:r>
              <a:rPr lang="en-ZA" b="1" dirty="0">
                <a:solidFill>
                  <a:schemeClr val="accent1"/>
                </a:solidFill>
              </a:rPr>
              <a:t>A</a:t>
            </a:r>
            <a:r>
              <a:rPr lang="en-ZA" dirty="0" smtClean="0"/>
              <a:t> versus </a:t>
            </a:r>
            <a:r>
              <a:rPr lang="en-ZA" b="1" dirty="0" smtClean="0">
                <a:solidFill>
                  <a:schemeClr val="accent2"/>
                </a:solidFill>
              </a:rPr>
              <a:t>B</a:t>
            </a:r>
            <a:r>
              <a:rPr lang="en-ZA" dirty="0" smtClean="0"/>
              <a:t>” means that </a:t>
            </a:r>
            <a:r>
              <a:rPr lang="en-ZA" b="1" dirty="0" smtClean="0">
                <a:solidFill>
                  <a:schemeClr val="accent1"/>
                </a:solidFill>
              </a:rPr>
              <a:t>A</a:t>
            </a:r>
            <a:r>
              <a:rPr lang="en-ZA" dirty="0" smtClean="0"/>
              <a:t> is graphed on the </a:t>
            </a:r>
            <a:r>
              <a:rPr lang="en-ZA" dirty="0" smtClean="0">
                <a:solidFill>
                  <a:schemeClr val="accent1"/>
                </a:solidFill>
              </a:rPr>
              <a:t>vertical</a:t>
            </a:r>
            <a:r>
              <a:rPr lang="en-ZA" dirty="0" smtClean="0"/>
              <a:t> axis and </a:t>
            </a:r>
            <a:r>
              <a:rPr lang="en-ZA" b="1" dirty="0" smtClean="0">
                <a:solidFill>
                  <a:schemeClr val="accent2"/>
                </a:solidFill>
              </a:rPr>
              <a:t>B</a:t>
            </a:r>
            <a:r>
              <a:rPr lang="en-ZA" dirty="0" smtClean="0"/>
              <a:t> on the </a:t>
            </a:r>
            <a:r>
              <a:rPr lang="en-ZA" dirty="0" smtClean="0">
                <a:solidFill>
                  <a:schemeClr val="accent2"/>
                </a:solidFill>
              </a:rPr>
              <a:t>horizontal</a:t>
            </a:r>
            <a:r>
              <a:rPr lang="en-ZA" dirty="0" smtClean="0"/>
              <a:t> axis.</a:t>
            </a:r>
          </a:p>
          <a:p>
            <a:r>
              <a:rPr lang="en-ZA" dirty="0" smtClean="0"/>
              <a:t>A graph is </a:t>
            </a:r>
            <a:r>
              <a:rPr lang="en-ZA" b="1" dirty="0" smtClean="0"/>
              <a:t>not</a:t>
            </a:r>
            <a:r>
              <a:rPr lang="en-ZA" dirty="0" smtClean="0"/>
              <a:t> a picture of the motion, but an </a:t>
            </a:r>
            <a:r>
              <a:rPr lang="en-ZA" dirty="0" smtClean="0">
                <a:solidFill>
                  <a:srgbClr val="00B050"/>
                </a:solidFill>
              </a:rPr>
              <a:t>abstract</a:t>
            </a:r>
            <a:r>
              <a:rPr lang="en-ZA" dirty="0" smtClean="0"/>
              <a:t> </a:t>
            </a:r>
            <a:r>
              <a:rPr lang="en-ZA" dirty="0" smtClean="0">
                <a:solidFill>
                  <a:srgbClr val="00B050"/>
                </a:solidFill>
              </a:rPr>
              <a:t>representation</a:t>
            </a:r>
            <a:r>
              <a:rPr lang="en-ZA" dirty="0" smtClean="0"/>
              <a:t> of the motion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Motion Graphs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7493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24143</TotalTime>
  <Words>709</Words>
  <Application>Microsoft Office PowerPoint</Application>
  <PresentationFormat>On-screen Show (4:3)</PresentationFormat>
  <Paragraphs>96</Paragraphs>
  <Slides>18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1_Office Theme</vt:lpstr>
      <vt:lpstr>Equation</vt:lpstr>
      <vt:lpstr>Physics 1025F Mechanics  </vt:lpstr>
      <vt:lpstr>Distance vs Displacement</vt:lpstr>
      <vt:lpstr>Displacement</vt:lpstr>
      <vt:lpstr>Speed vs Velocity</vt:lpstr>
      <vt:lpstr>Velocity</vt:lpstr>
      <vt:lpstr>Acceleration</vt:lpstr>
      <vt:lpstr>Deceleration</vt:lpstr>
      <vt:lpstr>Kinematic Equations</vt:lpstr>
      <vt:lpstr>Motion Graphs</vt:lpstr>
      <vt:lpstr>Position versus Time</vt:lpstr>
      <vt:lpstr>Example: Velocity vs Time</vt:lpstr>
      <vt:lpstr>Free Fall</vt:lpstr>
      <vt:lpstr>Example: Free Fall</vt:lpstr>
      <vt:lpstr>Chapter 3: Projectile Motion</vt:lpstr>
      <vt:lpstr>Example: 2D Free Fall</vt:lpstr>
      <vt:lpstr>Example: Projectile Motion</vt:lpstr>
      <vt:lpstr>Projectile Motion Example 1</vt:lpstr>
      <vt:lpstr>Projectile Motion Example 2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PHY1025F M01</dc:title>
  <dc:creator>Steve Peterson</dc:creator>
  <cp:lastModifiedBy>Amos</cp:lastModifiedBy>
  <cp:revision>973</cp:revision>
  <cp:lastPrinted>2012-01-19T14:18:39Z</cp:lastPrinted>
  <dcterms:created xsi:type="dcterms:W3CDTF">2011-03-04T08:49:28Z</dcterms:created>
  <dcterms:modified xsi:type="dcterms:W3CDTF">2014-05-20T08:39:40Z</dcterms:modified>
</cp:coreProperties>
</file>