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2"/>
  </p:notesMasterIdLst>
  <p:handoutMasterIdLst>
    <p:handoutMasterId r:id="rId23"/>
  </p:handoutMasterIdLst>
  <p:sldIdLst>
    <p:sldId id="392" r:id="rId2"/>
    <p:sldId id="348" r:id="rId3"/>
    <p:sldId id="349" r:id="rId4"/>
    <p:sldId id="347" r:id="rId5"/>
    <p:sldId id="350" r:id="rId6"/>
    <p:sldId id="352" r:id="rId7"/>
    <p:sldId id="353" r:id="rId8"/>
    <p:sldId id="354" r:id="rId9"/>
    <p:sldId id="355" r:id="rId10"/>
    <p:sldId id="359" r:id="rId11"/>
    <p:sldId id="363" r:id="rId12"/>
    <p:sldId id="357" r:id="rId13"/>
    <p:sldId id="374" r:id="rId14"/>
    <p:sldId id="383" r:id="rId15"/>
    <p:sldId id="384" r:id="rId16"/>
    <p:sldId id="376" r:id="rId17"/>
    <p:sldId id="389" r:id="rId18"/>
    <p:sldId id="390" r:id="rId19"/>
    <p:sldId id="391" r:id="rId20"/>
    <p:sldId id="387" r:id="rId21"/>
  </p:sldIdLst>
  <p:sldSz cx="9144000" cy="6858000" type="screen4x3"/>
  <p:notesSz cx="6761163" cy="9942513"/>
  <p:defaultTextStyle>
    <a:defPPr>
      <a:defRPr lang="en-ZA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Rounded MT Bold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DBB191"/>
    <a:srgbClr val="00CC00"/>
    <a:srgbClr val="D2D2FF"/>
    <a:srgbClr val="EBEBFF"/>
    <a:srgbClr val="0000CC"/>
    <a:srgbClr val="DDDDDD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55" autoAdjust="0"/>
    <p:restoredTop sz="99077" autoAdjust="0"/>
  </p:normalViewPr>
  <p:slideViewPr>
    <p:cSldViewPr snapToGrid="0">
      <p:cViewPr varScale="1">
        <p:scale>
          <a:sx n="69" d="100"/>
          <a:sy n="69" d="100"/>
        </p:scale>
        <p:origin x="-208" y="-64"/>
      </p:cViewPr>
      <p:guideLst>
        <p:guide orient="horz" pos="4187"/>
        <p:guide pos="5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91" d="100"/>
          <a:sy n="91" d="100"/>
        </p:scale>
        <p:origin x="-3750" y="-102"/>
      </p:cViewPr>
      <p:guideLst>
        <p:guide orient="horz" pos="3132"/>
        <p:guide pos="213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13.wmf"/><Relationship Id="rId7" Type="http://schemas.openxmlformats.org/officeDocument/2006/relationships/image" Target="../media/image17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11" Type="http://schemas.openxmlformats.org/officeDocument/2006/relationships/image" Target="../media/image21.wmf"/><Relationship Id="rId5" Type="http://schemas.openxmlformats.org/officeDocument/2006/relationships/image" Target="../media/image15.wmf"/><Relationship Id="rId10" Type="http://schemas.openxmlformats.org/officeDocument/2006/relationships/image" Target="../media/image20.wmf"/><Relationship Id="rId4" Type="http://schemas.openxmlformats.org/officeDocument/2006/relationships/image" Target="../media/image14.wmf"/><Relationship Id="rId9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05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276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9050" y="0"/>
            <a:ext cx="29305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800">
                <a:cs typeface="+mn-cs"/>
              </a:defRPr>
            </a:lvl1pPr>
          </a:lstStyle>
          <a:p>
            <a:pPr>
              <a:defRPr/>
            </a:pPr>
            <a:r>
              <a:rPr lang="en-ZA"/>
              <a:t>Momentum</a:t>
            </a:r>
          </a:p>
        </p:txBody>
      </p:sp>
      <p:sp>
        <p:nvSpPr>
          <p:cNvPr id="276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293052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276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9050" y="9444038"/>
            <a:ext cx="293052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C608E8E-CA2A-4AD6-A014-5845EBEDED08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322237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05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9050" y="0"/>
            <a:ext cx="29305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46125"/>
            <a:ext cx="4970463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722813"/>
            <a:ext cx="5408613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noProof="0" smtClean="0"/>
              <a:t>Click to edit Master text styles</a:t>
            </a:r>
          </a:p>
          <a:p>
            <a:pPr lvl="1"/>
            <a:r>
              <a:rPr lang="en-ZA" noProof="0" smtClean="0"/>
              <a:t>Second level</a:t>
            </a:r>
          </a:p>
          <a:p>
            <a:pPr lvl="2"/>
            <a:r>
              <a:rPr lang="en-ZA" noProof="0" smtClean="0"/>
              <a:t>Third level</a:t>
            </a:r>
          </a:p>
          <a:p>
            <a:pPr lvl="3"/>
            <a:r>
              <a:rPr lang="en-ZA" noProof="0" smtClean="0"/>
              <a:t>Fourth level</a:t>
            </a:r>
          </a:p>
          <a:p>
            <a:pPr lvl="4"/>
            <a:r>
              <a:rPr lang="en-ZA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293052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9050" y="9444038"/>
            <a:ext cx="293052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C63FC34-BD21-43C8-B823-1519A96247FC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566123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9pPr>
          </a:lstStyle>
          <a:p>
            <a:pPr eaLnBrk="1" hangingPunct="1"/>
            <a:fld id="{34996E43-A4C2-48CB-9F1C-EF3353100F5B}" type="slidenum">
              <a:rPr lang="en-US" altLang="en-US" sz="1200" smtClean="0">
                <a:latin typeface="Arial" pitchFamily="34" charset="0"/>
              </a:rPr>
              <a:pPr eaLnBrk="1" hangingPunct="1"/>
              <a:t>1</a:t>
            </a:fld>
            <a:endParaRPr lang="en-US" altLang="en-US" sz="1200" smtClean="0">
              <a:latin typeface="Arial" pitchFamily="34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46125"/>
            <a:ext cx="4970462" cy="3729038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B72E31-F616-4193-85C6-415FD383424D}" type="slidenum">
              <a:rPr lang="en-ZA" smtClean="0">
                <a:cs typeface="Arial" charset="0"/>
              </a:rPr>
              <a:pPr/>
              <a:t>10</a:t>
            </a:fld>
            <a:endParaRPr lang="en-ZA" smtClean="0">
              <a:cs typeface="Arial" charset="0"/>
            </a:endParaRPr>
          </a:p>
        </p:txBody>
      </p:sp>
      <p:sp>
        <p:nvSpPr>
          <p:cNvPr id="310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0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D7A8D0-D268-40C0-AD25-49C1F76C8AC1}" type="slidenum">
              <a:rPr lang="en-ZA" smtClean="0">
                <a:cs typeface="Arial" charset="0"/>
              </a:rPr>
              <a:pPr/>
              <a:t>11</a:t>
            </a:fld>
            <a:endParaRPr lang="en-ZA" smtClean="0">
              <a:cs typeface="Arial" charset="0"/>
            </a:endParaRPr>
          </a:p>
        </p:txBody>
      </p:sp>
      <p:sp>
        <p:nvSpPr>
          <p:cNvPr id="311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1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7325B0-AB1C-4C92-B83F-5F2CC51D2C18}" type="slidenum">
              <a:rPr lang="en-ZA" smtClean="0">
                <a:cs typeface="Arial" charset="0"/>
              </a:rPr>
              <a:pPr/>
              <a:t>12</a:t>
            </a:fld>
            <a:endParaRPr lang="en-ZA" smtClean="0">
              <a:cs typeface="Arial" charset="0"/>
            </a:endParaRPr>
          </a:p>
        </p:txBody>
      </p:sp>
      <p:sp>
        <p:nvSpPr>
          <p:cNvPr id="315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5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673BAF-E38C-4C86-AB9E-48494DABECA5}" type="slidenum">
              <a:rPr lang="en-ZA" smtClean="0">
                <a:cs typeface="Arial" charset="0"/>
              </a:rPr>
              <a:pPr/>
              <a:t>13</a:t>
            </a:fld>
            <a:endParaRPr lang="en-ZA" smtClean="0">
              <a:cs typeface="Arial" charset="0"/>
            </a:endParaRPr>
          </a:p>
        </p:txBody>
      </p:sp>
      <p:sp>
        <p:nvSpPr>
          <p:cNvPr id="335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5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CF4A96-3D2E-499F-8789-ACAE16A41864}" type="slidenum">
              <a:rPr lang="en-ZA" smtClean="0">
                <a:cs typeface="Arial" charset="0"/>
              </a:rPr>
              <a:pPr/>
              <a:t>14</a:t>
            </a:fld>
            <a:endParaRPr lang="en-ZA" smtClean="0">
              <a:cs typeface="Arial" charset="0"/>
            </a:endParaRPr>
          </a:p>
        </p:txBody>
      </p:sp>
      <p:sp>
        <p:nvSpPr>
          <p:cNvPr id="359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CADB2D-ECE6-4D02-97F3-94DA5F11852F}" type="slidenum">
              <a:rPr lang="en-ZA" smtClean="0">
                <a:cs typeface="Arial" charset="0"/>
              </a:rPr>
              <a:pPr/>
              <a:t>15</a:t>
            </a:fld>
            <a:endParaRPr lang="en-ZA" smtClean="0">
              <a:cs typeface="Arial" charset="0"/>
            </a:endParaRPr>
          </a:p>
        </p:txBody>
      </p:sp>
      <p:sp>
        <p:nvSpPr>
          <p:cNvPr id="363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35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171114-698D-4CFB-89F4-5167A3A933AD}" type="slidenum">
              <a:rPr lang="en-ZA" smtClean="0">
                <a:cs typeface="Arial" charset="0"/>
              </a:rPr>
              <a:pPr/>
              <a:t>16</a:t>
            </a:fld>
            <a:endParaRPr lang="en-ZA" smtClean="0">
              <a:cs typeface="Arial" charset="0"/>
            </a:endParaRPr>
          </a:p>
        </p:txBody>
      </p:sp>
      <p:sp>
        <p:nvSpPr>
          <p:cNvPr id="366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65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6B3D37-95FA-422A-96C3-ADD9F1743710}" type="slidenum">
              <a:rPr lang="en-ZA" smtClean="0">
                <a:cs typeface="Arial" charset="0"/>
              </a:rPr>
              <a:pPr/>
              <a:t>17</a:t>
            </a:fld>
            <a:endParaRPr lang="en-ZA" smtClean="0">
              <a:cs typeface="Arial" charset="0"/>
            </a:endParaRPr>
          </a:p>
        </p:txBody>
      </p:sp>
      <p:sp>
        <p:nvSpPr>
          <p:cNvPr id="368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43E708-1DD1-4802-AE5E-284017D54B74}" type="slidenum">
              <a:rPr lang="en-ZA" smtClean="0">
                <a:cs typeface="Arial" charset="0"/>
              </a:rPr>
              <a:pPr/>
              <a:t>18</a:t>
            </a:fld>
            <a:endParaRPr lang="en-ZA" smtClean="0">
              <a:cs typeface="Arial" charset="0"/>
            </a:endParaRPr>
          </a:p>
        </p:txBody>
      </p:sp>
      <p:sp>
        <p:nvSpPr>
          <p:cNvPr id="403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49" name="Rectangle 7"/>
          <p:cNvSpPr txBox="1">
            <a:spLocks noGrp="1" noChangeArrowheads="1"/>
          </p:cNvSpPr>
          <p:nvPr/>
        </p:nvSpPr>
        <p:spPr bwMode="auto">
          <a:xfrm>
            <a:off x="3829050" y="9444038"/>
            <a:ext cx="293052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7C3B590-E9CB-4E08-A7BB-9ED15FFEC62F}" type="slidenum">
              <a:rPr lang="en-US" sz="1200">
                <a:latin typeface="Arial" charset="0"/>
              </a:rPr>
              <a:pPr algn="r"/>
              <a:t>19</a:t>
            </a:fld>
            <a:endParaRPr lang="en-US" sz="1200">
              <a:latin typeface="Arial" charset="0"/>
            </a:endParaRPr>
          </a:p>
        </p:txBody>
      </p:sp>
      <p:sp>
        <p:nvSpPr>
          <p:cNvPr id="411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1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A85834-8B9F-44C1-AEFA-88EF7B70BD83}" type="slidenum">
              <a:rPr lang="en-ZA" smtClean="0">
                <a:cs typeface="Arial" charset="0"/>
              </a:rPr>
              <a:pPr/>
              <a:t>2</a:t>
            </a:fld>
            <a:endParaRPr lang="en-ZA" smtClean="0">
              <a:cs typeface="Arial" charset="0"/>
            </a:endParaRPr>
          </a:p>
        </p:txBody>
      </p:sp>
      <p:sp>
        <p:nvSpPr>
          <p:cNvPr id="28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5D78EA-FA2A-4BFE-9521-6A7C2596BCBE}" type="slidenum">
              <a:rPr lang="en-ZA" smtClean="0">
                <a:cs typeface="Arial" charset="0"/>
              </a:rPr>
              <a:pPr/>
              <a:t>20</a:t>
            </a:fld>
            <a:endParaRPr lang="en-ZA" smtClean="0">
              <a:cs typeface="Arial" charset="0"/>
            </a:endParaRPr>
          </a:p>
        </p:txBody>
      </p:sp>
      <p:sp>
        <p:nvSpPr>
          <p:cNvPr id="413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97190C-4765-4616-AD45-662C6D3B7F23}" type="slidenum">
              <a:rPr lang="en-ZA" smtClean="0">
                <a:cs typeface="Arial" charset="0"/>
              </a:rPr>
              <a:pPr/>
              <a:t>3</a:t>
            </a:fld>
            <a:endParaRPr lang="en-ZA" smtClean="0">
              <a:cs typeface="Arial" charset="0"/>
            </a:endParaRPr>
          </a:p>
        </p:txBody>
      </p:sp>
      <p:sp>
        <p:nvSpPr>
          <p:cNvPr id="28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3DDBE8-B81A-4781-83DC-CA8093362F08}" type="slidenum">
              <a:rPr lang="en-ZA" smtClean="0">
                <a:cs typeface="Arial" charset="0"/>
              </a:rPr>
              <a:pPr/>
              <a:t>4</a:t>
            </a:fld>
            <a:endParaRPr lang="en-ZA" smtClean="0">
              <a:cs typeface="Arial" charset="0"/>
            </a:endParaRPr>
          </a:p>
        </p:txBody>
      </p:sp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9FDDD6-575F-4986-A2E2-0B6FA9D3BADD}" type="slidenum">
              <a:rPr lang="en-ZA" smtClean="0">
                <a:cs typeface="Arial" charset="0"/>
              </a:rPr>
              <a:pPr/>
              <a:t>5</a:t>
            </a:fld>
            <a:endParaRPr lang="en-ZA" smtClean="0">
              <a:cs typeface="Arial" charset="0"/>
            </a:endParaRPr>
          </a:p>
        </p:txBody>
      </p:sp>
      <p:sp>
        <p:nvSpPr>
          <p:cNvPr id="293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DF09A2-5E9F-4FED-9587-701EE534768B}" type="slidenum">
              <a:rPr lang="en-ZA" smtClean="0">
                <a:cs typeface="Arial" charset="0"/>
              </a:rPr>
              <a:pPr/>
              <a:t>6</a:t>
            </a:fld>
            <a:endParaRPr lang="en-ZA" smtClean="0">
              <a:cs typeface="Arial" charset="0"/>
            </a:endParaRPr>
          </a:p>
        </p:txBody>
      </p:sp>
      <p:sp>
        <p:nvSpPr>
          <p:cNvPr id="291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AFD19B-DC14-4AF3-A03E-F76493ED8C18}" type="slidenum">
              <a:rPr lang="en-ZA" smtClean="0">
                <a:cs typeface="Arial" charset="0"/>
              </a:rPr>
              <a:pPr/>
              <a:t>7</a:t>
            </a:fld>
            <a:endParaRPr lang="en-ZA" smtClean="0">
              <a:cs typeface="Arial" charset="0"/>
            </a:endParaRPr>
          </a:p>
        </p:txBody>
      </p:sp>
      <p:sp>
        <p:nvSpPr>
          <p:cNvPr id="29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6D5DBF-C353-426A-B3E4-E37F3E6FDD06}" type="slidenum">
              <a:rPr lang="en-ZA" smtClean="0">
                <a:cs typeface="Arial" charset="0"/>
              </a:rPr>
              <a:pPr/>
              <a:t>8</a:t>
            </a:fld>
            <a:endParaRPr lang="en-ZA" smtClean="0">
              <a:cs typeface="Arial" charset="0"/>
            </a:endParaRPr>
          </a:p>
        </p:txBody>
      </p:sp>
      <p:sp>
        <p:nvSpPr>
          <p:cNvPr id="296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28091C-4657-4465-BF27-DABEA6EFFF11}" type="slidenum">
              <a:rPr lang="en-ZA" smtClean="0">
                <a:cs typeface="Arial" charset="0"/>
              </a:rPr>
              <a:pPr/>
              <a:t>9</a:t>
            </a:fld>
            <a:endParaRPr lang="en-ZA" smtClean="0">
              <a:cs typeface="Arial" charset="0"/>
            </a:endParaRPr>
          </a:p>
        </p:txBody>
      </p:sp>
      <p:sp>
        <p:nvSpPr>
          <p:cNvPr id="30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IMPULSE and MOMENTUM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PHY1012F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EF6392-D8B2-476F-8AD8-22626B62B128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IMPULSE and MOMENTUM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PHY1012F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E5871-FDF4-47E0-B8F6-2FE21EBC6D4A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1163" y="574675"/>
            <a:ext cx="2192337" cy="2943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388" y="574675"/>
            <a:ext cx="6429375" cy="2943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IMPULSE and MOMENTUM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PHY1012F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B235A-7BC4-4C28-9168-1C0E6C3EB695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574675"/>
            <a:ext cx="8231187" cy="655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79388" y="1343025"/>
            <a:ext cx="4310062" cy="217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343025"/>
            <a:ext cx="4311650" cy="217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IMPULSE and MOMENTUM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PHY1012F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2DDBD-2B83-44A3-9E31-3757899BB3B7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IMPULSE and MOMENTUM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PHY1012F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907C6-16EF-4C8A-A918-2B0DE27D8631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IMPULSE and MOMENTUM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PHY1012F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DB41D-68CD-451A-9FAD-93084D3ECB28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88" y="1343025"/>
            <a:ext cx="4310062" cy="217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343025"/>
            <a:ext cx="4311650" cy="217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IMPULSE and MOMENTUM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PHY1012F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F2FDD-9D57-4115-AE2E-B64A1081E2AA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IMPULSE and MOMENTUM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PHY1012F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F7B28-7D8F-449C-B006-F1D714BE305A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IMPULSE and MOMENTUM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PHY1012F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D7E3A-D0D0-436A-98AC-D011E0E7FE89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IMPULSE and MOMENTUM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PHY1012F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2BFE8-498E-4980-9C04-862024FA3728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IMPULSE and MOMENTUM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PHY1012F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6FB32-8414-4BEA-A6D9-49B18B44463C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IMPULSE and MOMENTUM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PHY1012F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C67F44-F08E-424C-ADD1-4756AE6F6D2C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465888" y="182563"/>
            <a:ext cx="25955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lnSpc>
                <a:spcPct val="100000"/>
              </a:lnSpc>
              <a:defRPr sz="1200">
                <a:solidFill>
                  <a:srgbClr val="5F5F5F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ZA"/>
              <a:t>IMPULSE and MOMENTUM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343025"/>
            <a:ext cx="8774112" cy="217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ZA" smtClean="0"/>
              <a:t>Click to edit Master text styles</a:t>
            </a:r>
          </a:p>
          <a:p>
            <a:pPr lvl="1"/>
            <a:r>
              <a:rPr lang="en-ZA" smtClean="0"/>
              <a:t>Second level</a:t>
            </a:r>
          </a:p>
          <a:p>
            <a:pPr lvl="2"/>
            <a:r>
              <a:rPr lang="en-ZA" smtClean="0"/>
              <a:t>Third level</a:t>
            </a:r>
          </a:p>
          <a:p>
            <a:pPr lvl="3"/>
            <a:r>
              <a:rPr lang="en-ZA" smtClean="0"/>
              <a:t>Fourth level</a:t>
            </a:r>
          </a:p>
          <a:p>
            <a:pPr lvl="4"/>
            <a:r>
              <a:rPr lang="en-ZA" smtClean="0"/>
              <a:t>Fifth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182563"/>
            <a:ext cx="10795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solidFill>
                  <a:srgbClr val="5F5F5F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ZA"/>
              <a:t>PHY1012F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64500" y="6381750"/>
            <a:ext cx="946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400" b="1">
                <a:solidFill>
                  <a:srgbClr val="5F5F5F"/>
                </a:solidFill>
                <a:latin typeface="Koala" pitchFamily="34" charset="0"/>
                <a:cs typeface="+mn-cs"/>
              </a:defRPr>
            </a:lvl1pPr>
          </a:lstStyle>
          <a:p>
            <a:pPr>
              <a:defRPr/>
            </a:pPr>
            <a:fld id="{1D5CA9A4-E2B9-4E46-B681-41493E5A4A5D}" type="slidenum">
              <a:rPr lang="en-ZA"/>
              <a:pPr>
                <a:defRPr/>
              </a:pPr>
              <a:t>‹#›</a:t>
            </a:fld>
            <a:endParaRPr lang="en-ZA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179388" y="438150"/>
            <a:ext cx="8785225" cy="0"/>
          </a:xfrm>
          <a:prstGeom prst="line">
            <a:avLst/>
          </a:prstGeom>
          <a:noFill/>
          <a:ln w="22225">
            <a:solidFill>
              <a:srgbClr val="F8DC0E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>
              <a:lnSpc>
                <a:spcPct val="110000"/>
              </a:lnSpc>
              <a:defRPr/>
            </a:pPr>
            <a:endParaRPr lang="en-ZA">
              <a:cs typeface="+mn-cs"/>
            </a:endParaRPr>
          </a:p>
        </p:txBody>
      </p:sp>
      <p:sp>
        <p:nvSpPr>
          <p:cNvPr id="1031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574675"/>
            <a:ext cx="8231187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smtClean="0"/>
              <a:t>Click to edit Master title style</a:t>
            </a: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179388" y="6429375"/>
            <a:ext cx="8785225" cy="0"/>
          </a:xfrm>
          <a:prstGeom prst="line">
            <a:avLst/>
          </a:prstGeom>
          <a:noFill/>
          <a:ln w="22225">
            <a:solidFill>
              <a:srgbClr val="F8DC0E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>
              <a:lnSpc>
                <a:spcPct val="110000"/>
              </a:lnSpc>
              <a:defRPr/>
            </a:pPr>
            <a:endParaRPr lang="en-ZA">
              <a:cs typeface="+mn-cs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95688" y="182563"/>
            <a:ext cx="18780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ZA" sz="1200">
                <a:solidFill>
                  <a:srgbClr val="5F5F5F"/>
                </a:solidFill>
                <a:latin typeface="Arial" charset="0"/>
                <a:cs typeface="+mn-cs"/>
              </a:rPr>
              <a:t>CONSERVATION LAWS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800080"/>
          </a:solidFill>
          <a:latin typeface="Arial Rounded MT Bold" pitchFamily="34" charset="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defRPr sz="2600">
          <a:solidFill>
            <a:srgbClr val="000066"/>
          </a:solidFill>
          <a:latin typeface="+mn-lt"/>
          <a:ea typeface="+mn-ea"/>
          <a:cs typeface="+mn-cs"/>
        </a:defRPr>
      </a:lvl1pPr>
      <a:lvl2pPr marL="179388" indent="277813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Arial" charset="0"/>
        <a:defRPr sz="2400">
          <a:solidFill>
            <a:srgbClr val="000066"/>
          </a:solidFill>
          <a:latin typeface="+mn-lt"/>
        </a:defRPr>
      </a:lvl2pPr>
      <a:lvl3pPr marL="358775" indent="555625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Blip>
          <a:blip r:embed="rId14"/>
        </a:buBlip>
        <a:defRPr sz="2200">
          <a:solidFill>
            <a:srgbClr val="000066"/>
          </a:solidFill>
          <a:latin typeface="+mn-lt"/>
        </a:defRPr>
      </a:lvl3pPr>
      <a:lvl4pPr marL="893763" indent="477838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SzPct val="50000"/>
        <a:buFont typeface="Arial" charset="0"/>
        <a:defRPr sz="2400">
          <a:solidFill>
            <a:srgbClr val="000066"/>
          </a:solidFill>
          <a:latin typeface="+mn-lt"/>
        </a:defRPr>
      </a:lvl4pPr>
      <a:lvl5pPr marL="1073150" indent="75565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5pPr>
      <a:lvl6pPr marL="1530350"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6pPr>
      <a:lvl7pPr marL="1987550"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7pPr>
      <a:lvl8pPr marL="2444750"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8pPr>
      <a:lvl9pPr marL="2901950" algn="l" rtl="0" fontAlgn="base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2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2.bin"/><Relationship Id="rId5" Type="http://schemas.openxmlformats.org/officeDocument/2006/relationships/image" Target="../media/image23.wmf"/><Relationship Id="rId4" Type="http://schemas.openxmlformats.org/officeDocument/2006/relationships/oleObject" Target="../embeddings/oleObject21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13" Type="http://schemas.openxmlformats.org/officeDocument/2006/relationships/image" Target="../media/image29.wmf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26.wmf"/><Relationship Id="rId12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4.bin"/><Relationship Id="rId11" Type="http://schemas.openxmlformats.org/officeDocument/2006/relationships/image" Target="../media/image28.wmf"/><Relationship Id="rId5" Type="http://schemas.openxmlformats.org/officeDocument/2006/relationships/image" Target="../media/image25.wmf"/><Relationship Id="rId10" Type="http://schemas.openxmlformats.org/officeDocument/2006/relationships/oleObject" Target="../embeddings/oleObject26.bin"/><Relationship Id="rId4" Type="http://schemas.openxmlformats.org/officeDocument/2006/relationships/oleObject" Target="../embeddings/oleObject23.bin"/><Relationship Id="rId9" Type="http://schemas.openxmlformats.org/officeDocument/2006/relationships/image" Target="../media/image27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5.wmf"/><Relationship Id="rId4" Type="http://schemas.openxmlformats.org/officeDocument/2006/relationships/oleObject" Target="../embeddings/oleObject28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notesSlide" Target="../notesSlides/notesSlide14.xml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29.bin"/><Relationship Id="rId10" Type="http://schemas.openxmlformats.org/officeDocument/2006/relationships/image" Target="../media/image32.wmf"/><Relationship Id="rId4" Type="http://schemas.openxmlformats.org/officeDocument/2006/relationships/audio" Target="../media/audio1.wav"/><Relationship Id="rId9" Type="http://schemas.openxmlformats.org/officeDocument/2006/relationships/oleObject" Target="../embeddings/oleObject31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32.bin"/><Relationship Id="rId10" Type="http://schemas.openxmlformats.org/officeDocument/2006/relationships/image" Target="../media/image35.wmf"/><Relationship Id="rId4" Type="http://schemas.openxmlformats.org/officeDocument/2006/relationships/image" Target="../media/image36.jpeg"/><Relationship Id="rId9" Type="http://schemas.openxmlformats.org/officeDocument/2006/relationships/oleObject" Target="../embeddings/oleObject3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37.wmf"/><Relationship Id="rId4" Type="http://schemas.openxmlformats.org/officeDocument/2006/relationships/oleObject" Target="../embeddings/oleObject35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3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7.bin"/><Relationship Id="rId5" Type="http://schemas.openxmlformats.org/officeDocument/2006/relationships/image" Target="../media/image38.wmf"/><Relationship Id="rId4" Type="http://schemas.openxmlformats.org/officeDocument/2006/relationships/oleObject" Target="../embeddings/oleObject36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40.wmf"/><Relationship Id="rId4" Type="http://schemas.openxmlformats.org/officeDocument/2006/relationships/oleObject" Target="../embeddings/oleObject38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9.wmf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4.wmf"/><Relationship Id="rId12" Type="http://schemas.openxmlformats.org/officeDocument/2006/relationships/image" Target="../media/image1.png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.wmf"/><Relationship Id="rId20" Type="http://schemas.openxmlformats.org/officeDocument/2006/relationships/image" Target="../media/image10.wmf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6.wmf"/><Relationship Id="rId5" Type="http://schemas.openxmlformats.org/officeDocument/2006/relationships/image" Target="../media/image3.wmf"/><Relationship Id="rId15" Type="http://schemas.openxmlformats.org/officeDocument/2006/relationships/oleObject" Target="../embeddings/oleObject7.bin"/><Relationship Id="rId10" Type="http://schemas.openxmlformats.org/officeDocument/2006/relationships/oleObject" Target="../embeddings/oleObject5.bin"/><Relationship Id="rId19" Type="http://schemas.openxmlformats.org/officeDocument/2006/relationships/oleObject" Target="../embeddings/oleObject9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5.wmf"/><Relationship Id="rId1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13" Type="http://schemas.openxmlformats.org/officeDocument/2006/relationships/image" Target="../media/image15.wmf"/><Relationship Id="rId18" Type="http://schemas.openxmlformats.org/officeDocument/2006/relationships/oleObject" Target="../embeddings/oleObject17.bin"/><Relationship Id="rId3" Type="http://schemas.openxmlformats.org/officeDocument/2006/relationships/notesSlide" Target="../notesSlides/notesSlide7.xml"/><Relationship Id="rId21" Type="http://schemas.openxmlformats.org/officeDocument/2006/relationships/image" Target="../media/image19.wmf"/><Relationship Id="rId7" Type="http://schemas.openxmlformats.org/officeDocument/2006/relationships/image" Target="../media/image12.wmf"/><Relationship Id="rId12" Type="http://schemas.openxmlformats.org/officeDocument/2006/relationships/oleObject" Target="../embeddings/oleObject14.bin"/><Relationship Id="rId17" Type="http://schemas.openxmlformats.org/officeDocument/2006/relationships/image" Target="../media/image17.wmf"/><Relationship Id="rId25" Type="http://schemas.openxmlformats.org/officeDocument/2006/relationships/image" Target="../media/image21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6.bin"/><Relationship Id="rId20" Type="http://schemas.openxmlformats.org/officeDocument/2006/relationships/oleObject" Target="../embeddings/oleObject18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14.wmf"/><Relationship Id="rId24" Type="http://schemas.openxmlformats.org/officeDocument/2006/relationships/oleObject" Target="../embeddings/oleObject20.bin"/><Relationship Id="rId5" Type="http://schemas.openxmlformats.org/officeDocument/2006/relationships/image" Target="../media/image11.wmf"/><Relationship Id="rId15" Type="http://schemas.openxmlformats.org/officeDocument/2006/relationships/image" Target="../media/image16.wmf"/><Relationship Id="rId23" Type="http://schemas.openxmlformats.org/officeDocument/2006/relationships/image" Target="../media/image20.wmf"/><Relationship Id="rId10" Type="http://schemas.openxmlformats.org/officeDocument/2006/relationships/oleObject" Target="../embeddings/oleObject13.bin"/><Relationship Id="rId19" Type="http://schemas.openxmlformats.org/officeDocument/2006/relationships/image" Target="../media/image18.wm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3.wmf"/><Relationship Id="rId14" Type="http://schemas.openxmlformats.org/officeDocument/2006/relationships/oleObject" Target="../embeddings/oleObject15.bin"/><Relationship Id="rId22" Type="http://schemas.openxmlformats.org/officeDocument/2006/relationships/oleObject" Target="../embeddings/oleObject19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66633" y="1661013"/>
            <a:ext cx="3626612" cy="3418501"/>
          </a:xfrm>
          <a:noFill/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ct val="100000"/>
              </a:spcBef>
            </a:pPr>
            <a:r>
              <a:rPr lang="en-US" altLang="en-US" sz="4400" b="1" dirty="0" smtClean="0">
                <a:solidFill>
                  <a:srgbClr val="FF0000"/>
                </a:solidFill>
              </a:rPr>
              <a:t>PHY1012F</a:t>
            </a:r>
            <a:r>
              <a:rPr lang="en-US" altLang="en-US" sz="4400" b="1" smtClean="0">
                <a:solidFill>
                  <a:srgbClr val="0000CC"/>
                </a:solidFill>
              </a:rPr>
              <a:t/>
            </a:r>
            <a:br>
              <a:rPr lang="en-US" altLang="en-US" sz="4400" b="1" smtClean="0">
                <a:solidFill>
                  <a:srgbClr val="0000CC"/>
                </a:solidFill>
              </a:rPr>
            </a:br>
            <a:r>
              <a:rPr lang="en-US" altLang="en-US" sz="4400" b="1" smtClean="0">
                <a:solidFill>
                  <a:schemeClr val="tx1"/>
                </a:solidFill>
              </a:rPr>
              <a:t>MOMENTUM</a:t>
            </a:r>
            <a:r>
              <a:rPr lang="en-US" altLang="en-US" sz="4400" b="1" dirty="0" smtClean="0">
                <a:solidFill>
                  <a:schemeClr val="tx1"/>
                </a:solidFill>
              </a:rPr>
              <a:t/>
            </a:r>
            <a:br>
              <a:rPr lang="en-US" altLang="en-US" sz="4400" b="1" dirty="0" smtClean="0">
                <a:solidFill>
                  <a:schemeClr val="tx1"/>
                </a:solidFill>
              </a:rPr>
            </a:br>
            <a:r>
              <a:rPr lang="en-US" altLang="en-US" sz="2800" b="1" dirty="0" smtClean="0">
                <a:solidFill>
                  <a:schemeClr val="tx1"/>
                </a:solidFill>
              </a:rPr>
              <a:t/>
            </a:r>
            <a:br>
              <a:rPr lang="en-US" altLang="en-US" sz="2800" b="1" dirty="0" smtClean="0">
                <a:solidFill>
                  <a:schemeClr val="tx1"/>
                </a:solidFill>
              </a:rPr>
            </a:br>
            <a:endParaRPr lang="en-US" altLang="en-US" sz="2800" b="1" dirty="0" smtClean="0">
              <a:solidFill>
                <a:schemeClr val="tx1"/>
              </a:solidFill>
            </a:endParaRPr>
          </a:p>
        </p:txBody>
      </p:sp>
      <p:sp useBgFill="1"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0" y="153988"/>
            <a:ext cx="9144000" cy="498475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9pPr>
          </a:lstStyle>
          <a:p>
            <a:pPr eaLnBrk="1" hangingPunct="1"/>
            <a:r>
              <a:rPr lang="en-US" altLang="en-US"/>
              <a:t>                        </a:t>
            </a:r>
          </a:p>
        </p:txBody>
      </p:sp>
      <p:sp>
        <p:nvSpPr>
          <p:cNvPr id="14340" name="Rectangle 1"/>
          <p:cNvSpPr>
            <a:spLocks noChangeArrowheads="1"/>
          </p:cNvSpPr>
          <p:nvPr/>
        </p:nvSpPr>
        <p:spPr bwMode="auto">
          <a:xfrm>
            <a:off x="179388" y="5475288"/>
            <a:ext cx="619283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 Rounded MT Bold" pitchFamily="34" charset="0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pitchFamily="34" charset="0"/>
              </a:defRPr>
            </a:lvl9pPr>
          </a:lstStyle>
          <a:p>
            <a:pPr eaLnBrk="1" hangingPunct="1"/>
            <a:r>
              <a:rPr lang="en-US" altLang="en-US" sz="2800" dirty="0" err="1" smtClean="0">
                <a:latin typeface="Comic Sans MS" pitchFamily="66" charset="0"/>
              </a:rPr>
              <a:t>Gregor</a:t>
            </a:r>
            <a:r>
              <a:rPr lang="en-US" altLang="en-US" sz="2800" dirty="0" smtClean="0">
                <a:latin typeface="Comic Sans MS" pitchFamily="66" charset="0"/>
              </a:rPr>
              <a:t> Leigh</a:t>
            </a:r>
            <a:r>
              <a:rPr lang="en-US" altLang="en-US" sz="2800" dirty="0">
                <a:latin typeface="Comic Sans MS" pitchFamily="66" charset="0"/>
              </a:rPr>
              <a:t/>
            </a:r>
            <a:br>
              <a:rPr lang="en-US" altLang="en-US" sz="2800" dirty="0">
                <a:latin typeface="Comic Sans MS" pitchFamily="66" charset="0"/>
              </a:rPr>
            </a:br>
            <a:r>
              <a:rPr lang="en-ZA" altLang="en-US" sz="2800" dirty="0" smtClean="0">
                <a:latin typeface="Comic Sans MS" pitchFamily="66" charset="0"/>
              </a:rPr>
              <a:t>gregor.leigh@uct.ac.za</a:t>
            </a:r>
            <a:endParaRPr lang="en-ZA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1600038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8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IMPULSE and MOMENTUM</a:t>
            </a:r>
          </a:p>
        </p:txBody>
      </p:sp>
      <p:sp>
        <p:nvSpPr>
          <p:cNvPr id="304181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PHY1012F</a:t>
            </a:r>
          </a:p>
        </p:txBody>
      </p:sp>
      <p:sp>
        <p:nvSpPr>
          <p:cNvPr id="3041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35E129-2E9F-4040-949C-9A57E6AC596D}" type="slidenum">
              <a:rPr lang="en-ZA" smtClean="0">
                <a:cs typeface="Arial" charset="0"/>
              </a:rPr>
              <a:pPr/>
              <a:t>10</a:t>
            </a:fld>
            <a:endParaRPr lang="en-ZA" smtClean="0">
              <a:cs typeface="Arial" charset="0"/>
            </a:endParaRPr>
          </a:p>
        </p:txBody>
      </p:sp>
      <p:sp>
        <p:nvSpPr>
          <p:cNvPr id="3041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MOMENTUM DURING COLLISIONS</a:t>
            </a:r>
            <a:endParaRPr lang="en-US" smtClean="0"/>
          </a:p>
        </p:txBody>
      </p:sp>
      <p:sp>
        <p:nvSpPr>
          <p:cNvPr id="3041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493713"/>
          </a:xfrm>
        </p:spPr>
        <p:txBody>
          <a:bodyPr/>
          <a:lstStyle/>
          <a:p>
            <a:pPr lvl="1" indent="0" eaLnBrk="1" hangingPunct="1"/>
            <a:r>
              <a:rPr lang="en-ZA" smtClean="0"/>
              <a:t>Two objects approach and collide head-on…</a:t>
            </a:r>
            <a:endParaRPr lang="en-US" smtClean="0"/>
          </a:p>
        </p:txBody>
      </p:sp>
      <p:grpSp>
        <p:nvGrpSpPr>
          <p:cNvPr id="304134" name="Group 6"/>
          <p:cNvGrpSpPr>
            <a:grpSpLocks/>
          </p:cNvGrpSpPr>
          <p:nvPr/>
        </p:nvGrpSpPr>
        <p:grpSpPr bwMode="auto">
          <a:xfrm>
            <a:off x="7977188" y="-817563"/>
            <a:ext cx="600075" cy="600075"/>
            <a:chOff x="3540" y="998"/>
            <a:chExt cx="378" cy="378"/>
          </a:xfrm>
        </p:grpSpPr>
        <p:sp>
          <p:nvSpPr>
            <p:cNvPr id="304212" name="Oval 4"/>
            <p:cNvSpPr>
              <a:spLocks noChangeArrowheads="1"/>
            </p:cNvSpPr>
            <p:nvPr/>
          </p:nvSpPr>
          <p:spPr bwMode="auto">
            <a:xfrm>
              <a:off x="3540" y="998"/>
              <a:ext cx="378" cy="37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0066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endParaRPr lang="en-GB"/>
            </a:p>
          </p:txBody>
        </p:sp>
        <p:sp>
          <p:nvSpPr>
            <p:cNvPr id="304213" name="Text Box 5"/>
            <p:cNvSpPr txBox="1">
              <a:spLocks noChangeArrowheads="1"/>
            </p:cNvSpPr>
            <p:nvPr/>
          </p:nvSpPr>
          <p:spPr bwMode="auto">
            <a:xfrm>
              <a:off x="3643" y="1069"/>
              <a:ext cx="176" cy="18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lnSpc>
                  <a:spcPct val="110000"/>
                </a:lnSpc>
              </a:pPr>
              <a:r>
                <a:rPr lang="en-US" sz="2000">
                  <a:solidFill>
                    <a:srgbClr val="000066"/>
                  </a:solidFill>
                </a:rPr>
                <a:t>A</a:t>
              </a:r>
            </a:p>
          </p:txBody>
        </p:sp>
      </p:grpSp>
      <p:grpSp>
        <p:nvGrpSpPr>
          <p:cNvPr id="304165" name="Group 37"/>
          <p:cNvGrpSpPr>
            <a:grpSpLocks/>
          </p:cNvGrpSpPr>
          <p:nvPr/>
        </p:nvGrpSpPr>
        <p:grpSpPr bwMode="auto">
          <a:xfrm>
            <a:off x="7843838" y="7000875"/>
            <a:ext cx="866775" cy="866775"/>
            <a:chOff x="4671" y="4342"/>
            <a:chExt cx="546" cy="546"/>
          </a:xfrm>
        </p:grpSpPr>
        <p:sp>
          <p:nvSpPr>
            <p:cNvPr id="304210" name="Oval 8"/>
            <p:cNvSpPr>
              <a:spLocks noChangeArrowheads="1"/>
            </p:cNvSpPr>
            <p:nvPr/>
          </p:nvSpPr>
          <p:spPr bwMode="auto">
            <a:xfrm>
              <a:off x="4671" y="4342"/>
              <a:ext cx="546" cy="54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0066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endParaRPr lang="en-GB"/>
            </a:p>
          </p:txBody>
        </p:sp>
        <p:sp>
          <p:nvSpPr>
            <p:cNvPr id="304211" name="Text Box 9"/>
            <p:cNvSpPr txBox="1">
              <a:spLocks noChangeArrowheads="1"/>
            </p:cNvSpPr>
            <p:nvPr/>
          </p:nvSpPr>
          <p:spPr bwMode="auto">
            <a:xfrm>
              <a:off x="4830" y="4497"/>
              <a:ext cx="248" cy="2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lnSpc>
                  <a:spcPct val="110000"/>
                </a:lnSpc>
              </a:pPr>
              <a:r>
                <a:rPr lang="en-ZA" sz="2000">
                  <a:solidFill>
                    <a:srgbClr val="000066"/>
                  </a:solidFill>
                </a:rPr>
                <a:t>B</a:t>
              </a:r>
              <a:endParaRPr lang="en-US" sz="2000">
                <a:solidFill>
                  <a:srgbClr val="000066"/>
                </a:solidFill>
              </a:endParaRPr>
            </a:p>
          </p:txBody>
        </p:sp>
      </p:grpSp>
      <p:sp>
        <p:nvSpPr>
          <p:cNvPr id="304187" name="Line 11"/>
          <p:cNvSpPr>
            <a:spLocks noChangeShapeType="1"/>
          </p:cNvSpPr>
          <p:nvPr/>
        </p:nvSpPr>
        <p:spPr bwMode="auto">
          <a:xfrm flipV="1">
            <a:off x="5341938" y="1982788"/>
            <a:ext cx="0" cy="2743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04188" name="Rectangle 12"/>
          <p:cNvSpPr>
            <a:spLocks noChangeArrowheads="1"/>
          </p:cNvSpPr>
          <p:nvPr/>
        </p:nvSpPr>
        <p:spPr bwMode="auto">
          <a:xfrm>
            <a:off x="4745038" y="2016125"/>
            <a:ext cx="66357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sz="2000" b="1" i="1" baseline="-25000">
                <a:solidFill>
                  <a:srgbClr val="000066"/>
                </a:solidFill>
                <a:latin typeface="Times New Roman" pitchFamily="18" charset="0"/>
              </a:rPr>
              <a:t>y</a:t>
            </a:r>
            <a:endParaRPr lang="en-ZA" sz="2000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04189" name="Line 13"/>
          <p:cNvSpPr>
            <a:spLocks noChangeShapeType="1"/>
          </p:cNvSpPr>
          <p:nvPr/>
        </p:nvSpPr>
        <p:spPr bwMode="auto">
          <a:xfrm>
            <a:off x="5110163" y="3405188"/>
            <a:ext cx="273685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04190" name="Rectangle 14"/>
          <p:cNvSpPr>
            <a:spLocks noChangeArrowheads="1"/>
          </p:cNvSpPr>
          <p:nvPr/>
        </p:nvSpPr>
        <p:spPr bwMode="auto">
          <a:xfrm>
            <a:off x="7299325" y="3371850"/>
            <a:ext cx="5334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</a:p>
        </p:txBody>
      </p:sp>
      <p:sp>
        <p:nvSpPr>
          <p:cNvPr id="304144" name="Freeform 16"/>
          <p:cNvSpPr>
            <a:spLocks/>
          </p:cNvSpPr>
          <p:nvPr/>
        </p:nvSpPr>
        <p:spPr bwMode="auto">
          <a:xfrm>
            <a:off x="5662613" y="2276475"/>
            <a:ext cx="1574800" cy="1123950"/>
          </a:xfrm>
          <a:custGeom>
            <a:avLst/>
            <a:gdLst>
              <a:gd name="T0" fmla="*/ 0 w 992"/>
              <a:gd name="T1" fmla="*/ 2147483647 h 708"/>
              <a:gd name="T2" fmla="*/ 2147483647 w 992"/>
              <a:gd name="T3" fmla="*/ 0 h 708"/>
              <a:gd name="T4" fmla="*/ 2147483647 w 992"/>
              <a:gd name="T5" fmla="*/ 2147483647 h 708"/>
              <a:gd name="T6" fmla="*/ 0 60000 65536"/>
              <a:gd name="T7" fmla="*/ 0 60000 65536"/>
              <a:gd name="T8" fmla="*/ 0 60000 65536"/>
              <a:gd name="T9" fmla="*/ 0 w 992"/>
              <a:gd name="T10" fmla="*/ 0 h 708"/>
              <a:gd name="T11" fmla="*/ 992 w 992"/>
              <a:gd name="T12" fmla="*/ 708 h 70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92" h="708">
                <a:moveTo>
                  <a:pt x="0" y="708"/>
                </a:moveTo>
                <a:cubicBezTo>
                  <a:pt x="357" y="707"/>
                  <a:pt x="284" y="0"/>
                  <a:pt x="476" y="0"/>
                </a:cubicBezTo>
                <a:cubicBezTo>
                  <a:pt x="668" y="0"/>
                  <a:pt x="676" y="704"/>
                  <a:pt x="992" y="708"/>
                </a:cubicBezTo>
              </a:path>
            </a:pathLst>
          </a:custGeom>
          <a:solidFill>
            <a:srgbClr val="FF6464"/>
          </a:solidFill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04172" name="Freeform 44"/>
          <p:cNvSpPr>
            <a:spLocks/>
          </p:cNvSpPr>
          <p:nvPr/>
        </p:nvSpPr>
        <p:spPr bwMode="auto">
          <a:xfrm flipV="1">
            <a:off x="5662613" y="3411538"/>
            <a:ext cx="1574800" cy="1123950"/>
          </a:xfrm>
          <a:custGeom>
            <a:avLst/>
            <a:gdLst>
              <a:gd name="T0" fmla="*/ 0 w 992"/>
              <a:gd name="T1" fmla="*/ 2147483647 h 708"/>
              <a:gd name="T2" fmla="*/ 2147483647 w 992"/>
              <a:gd name="T3" fmla="*/ 0 h 708"/>
              <a:gd name="T4" fmla="*/ 2147483647 w 992"/>
              <a:gd name="T5" fmla="*/ 2147483647 h 708"/>
              <a:gd name="T6" fmla="*/ 0 60000 65536"/>
              <a:gd name="T7" fmla="*/ 0 60000 65536"/>
              <a:gd name="T8" fmla="*/ 0 60000 65536"/>
              <a:gd name="T9" fmla="*/ 0 w 992"/>
              <a:gd name="T10" fmla="*/ 0 h 708"/>
              <a:gd name="T11" fmla="*/ 992 w 992"/>
              <a:gd name="T12" fmla="*/ 708 h 70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92" h="708">
                <a:moveTo>
                  <a:pt x="0" y="708"/>
                </a:moveTo>
                <a:cubicBezTo>
                  <a:pt x="357" y="707"/>
                  <a:pt x="284" y="0"/>
                  <a:pt x="476" y="0"/>
                </a:cubicBezTo>
                <a:cubicBezTo>
                  <a:pt x="668" y="0"/>
                  <a:pt x="676" y="704"/>
                  <a:pt x="992" y="708"/>
                </a:cubicBezTo>
              </a:path>
            </a:pathLst>
          </a:custGeom>
          <a:solidFill>
            <a:srgbClr val="FF8B8B"/>
          </a:solidFill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04173" name="Rectangle 45"/>
          <p:cNvSpPr>
            <a:spLocks noChangeArrowheads="1"/>
          </p:cNvSpPr>
          <p:nvPr/>
        </p:nvSpPr>
        <p:spPr bwMode="auto">
          <a:xfrm>
            <a:off x="6523038" y="2332038"/>
            <a:ext cx="110013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sz="2000" b="1" baseline="-25000">
                <a:solidFill>
                  <a:srgbClr val="000066"/>
                </a:solidFill>
                <a:latin typeface="Times New Roman" pitchFamily="18" charset="0"/>
              </a:rPr>
              <a:t>B on A</a:t>
            </a:r>
            <a:endParaRPr lang="en-ZA" sz="2000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04174" name="Rectangle 46"/>
          <p:cNvSpPr>
            <a:spLocks noChangeArrowheads="1"/>
          </p:cNvSpPr>
          <p:nvPr/>
        </p:nvSpPr>
        <p:spPr bwMode="auto">
          <a:xfrm>
            <a:off x="6523038" y="3954463"/>
            <a:ext cx="110013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sz="2000" b="1" baseline="-25000">
                <a:solidFill>
                  <a:srgbClr val="000066"/>
                </a:solidFill>
                <a:latin typeface="Times New Roman" pitchFamily="18" charset="0"/>
              </a:rPr>
              <a:t>A on B</a:t>
            </a:r>
            <a:endParaRPr lang="en-ZA" sz="2000" b="1">
              <a:solidFill>
                <a:srgbClr val="000066"/>
              </a:solidFill>
              <a:latin typeface="Times New Roman" pitchFamily="18" charset="0"/>
            </a:endParaRPr>
          </a:p>
        </p:txBody>
      </p:sp>
      <p:graphicFrame>
        <p:nvGraphicFramePr>
          <p:cNvPr id="304176" name="Object 48"/>
          <p:cNvGraphicFramePr>
            <a:graphicFrameLocks noChangeAspect="1"/>
          </p:cNvGraphicFramePr>
          <p:nvPr/>
        </p:nvGraphicFramePr>
        <p:xfrm>
          <a:off x="1365250" y="1930400"/>
          <a:ext cx="26670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184" name="Equation" r:id="rId4" imgW="2666880" imgH="596880" progId="Equation.DSMT4">
                  <p:embed/>
                </p:oleObj>
              </mc:Choice>
              <mc:Fallback>
                <p:oleObj name="Equation" r:id="rId4" imgW="2666880" imgH="596880" progId="Equation.DSMT4">
                  <p:embed/>
                  <p:pic>
                    <p:nvPicPr>
                      <p:cNvPr id="0" name="Picture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5250" y="1930400"/>
                        <a:ext cx="2667000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4177" name="Rectangle 49"/>
          <p:cNvSpPr>
            <a:spLocks noChangeArrowheads="1"/>
          </p:cNvSpPr>
          <p:nvPr/>
        </p:nvSpPr>
        <p:spPr bwMode="auto">
          <a:xfrm>
            <a:off x="179388" y="2617788"/>
            <a:ext cx="87741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and</a:t>
            </a:r>
            <a:endParaRPr lang="en-US">
              <a:solidFill>
                <a:srgbClr val="000066"/>
              </a:solidFill>
            </a:endParaRPr>
          </a:p>
        </p:txBody>
      </p:sp>
      <p:graphicFrame>
        <p:nvGraphicFramePr>
          <p:cNvPr id="304179" name="Object 51"/>
          <p:cNvGraphicFramePr>
            <a:graphicFrameLocks noChangeAspect="1"/>
          </p:cNvGraphicFramePr>
          <p:nvPr/>
        </p:nvGraphicFramePr>
        <p:xfrm>
          <a:off x="1371600" y="2616200"/>
          <a:ext cx="26543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185" name="Equation" r:id="rId6" imgW="2654280" imgH="596880" progId="Equation.DSMT4">
                  <p:embed/>
                </p:oleObj>
              </mc:Choice>
              <mc:Fallback>
                <p:oleObj name="Equation" r:id="rId6" imgW="2654280" imgH="596880" progId="Equation.DSMT4">
                  <p:embed/>
                  <p:pic>
                    <p:nvPicPr>
                      <p:cNvPr id="0" name="Picture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2616200"/>
                        <a:ext cx="2654300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52"/>
          <p:cNvSpPr>
            <a:spLocks noChangeArrowheads="1"/>
          </p:cNvSpPr>
          <p:nvPr/>
        </p:nvSpPr>
        <p:spPr bwMode="auto">
          <a:xfrm>
            <a:off x="179388" y="3400425"/>
            <a:ext cx="87741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According to Newton III: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304186" name="Rectangle 58"/>
          <p:cNvSpPr>
            <a:spLocks noChangeArrowheads="1"/>
          </p:cNvSpPr>
          <p:nvPr/>
        </p:nvSpPr>
        <p:spPr bwMode="auto">
          <a:xfrm>
            <a:off x="512763" y="3946525"/>
            <a:ext cx="30940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</a:rPr>
              <a:t>B on A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A on B</a:t>
            </a:r>
          </a:p>
        </p:txBody>
      </p:sp>
      <p:sp>
        <p:nvSpPr>
          <p:cNvPr id="3" name="Rectangle 59"/>
          <p:cNvSpPr>
            <a:spLocks noChangeArrowheads="1"/>
          </p:cNvSpPr>
          <p:nvPr/>
        </p:nvSpPr>
        <p:spPr bwMode="auto">
          <a:xfrm>
            <a:off x="168275" y="4487863"/>
            <a:ext cx="30940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 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p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</a:rPr>
              <a:t>A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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p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4" name="Rectangle 60"/>
          <p:cNvSpPr>
            <a:spLocks noChangeArrowheads="1"/>
          </p:cNvSpPr>
          <p:nvPr/>
        </p:nvSpPr>
        <p:spPr bwMode="auto">
          <a:xfrm>
            <a:off x="168275" y="5029200"/>
            <a:ext cx="30940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 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p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</a:rPr>
              <a:t>A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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p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</a:rPr>
              <a:t>= 0</a:t>
            </a:r>
          </a:p>
        </p:txBody>
      </p:sp>
      <p:sp>
        <p:nvSpPr>
          <p:cNvPr id="5" name="Rectangle 61"/>
          <p:cNvSpPr>
            <a:spLocks noChangeArrowheads="1"/>
          </p:cNvSpPr>
          <p:nvPr/>
        </p:nvSpPr>
        <p:spPr bwMode="auto">
          <a:xfrm>
            <a:off x="168275" y="5572125"/>
            <a:ext cx="38766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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p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total 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</a:rPr>
              <a:t>=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p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</a:rPr>
              <a:t>A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p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</a:rPr>
              <a:t>= constant</a:t>
            </a:r>
          </a:p>
        </p:txBody>
      </p:sp>
      <p:sp>
        <p:nvSpPr>
          <p:cNvPr id="6" name="Rectangle 62"/>
          <p:cNvSpPr>
            <a:spLocks noChangeArrowheads="1"/>
          </p:cNvSpPr>
          <p:nvPr/>
        </p:nvSpPr>
        <p:spPr bwMode="auto">
          <a:xfrm>
            <a:off x="4405313" y="5572125"/>
            <a:ext cx="38766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  <a:sym typeface="Symbol" pitchFamily="18" charset="2"/>
              </a:rPr>
              <a:t>or        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p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</a:rPr>
              <a:t>Ai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p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Bi 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</a:rPr>
              <a:t>=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p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</a:rPr>
              <a:t>Af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p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Bf </a:t>
            </a:r>
          </a:p>
        </p:txBody>
      </p:sp>
      <p:sp>
        <p:nvSpPr>
          <p:cNvPr id="304191" name="Oval 63"/>
          <p:cNvSpPr>
            <a:spLocks noChangeArrowheads="1"/>
          </p:cNvSpPr>
          <p:nvPr/>
        </p:nvSpPr>
        <p:spPr bwMode="auto">
          <a:xfrm>
            <a:off x="7977188" y="2798763"/>
            <a:ext cx="600075" cy="6000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110000"/>
              </a:lnSpc>
            </a:pPr>
            <a:endParaRPr lang="en-GB"/>
          </a:p>
        </p:txBody>
      </p:sp>
      <p:sp>
        <p:nvSpPr>
          <p:cNvPr id="304192" name="Oval 64"/>
          <p:cNvSpPr>
            <a:spLocks noChangeArrowheads="1"/>
          </p:cNvSpPr>
          <p:nvPr/>
        </p:nvSpPr>
        <p:spPr bwMode="auto">
          <a:xfrm>
            <a:off x="7843838" y="3403600"/>
            <a:ext cx="866775" cy="8667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110000"/>
              </a:lnSpc>
            </a:pPr>
            <a:endParaRPr lang="en-GB"/>
          </a:p>
        </p:txBody>
      </p:sp>
      <p:sp>
        <p:nvSpPr>
          <p:cNvPr id="304193" name="Line 65"/>
          <p:cNvSpPr>
            <a:spLocks noChangeShapeType="1"/>
          </p:cNvSpPr>
          <p:nvPr/>
        </p:nvSpPr>
        <p:spPr bwMode="auto">
          <a:xfrm flipV="1">
            <a:off x="8274050" y="2224088"/>
            <a:ext cx="0" cy="11842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04194" name="Line 66"/>
          <p:cNvSpPr>
            <a:spLocks noChangeShapeType="1"/>
          </p:cNvSpPr>
          <p:nvPr/>
        </p:nvSpPr>
        <p:spPr bwMode="auto">
          <a:xfrm>
            <a:off x="8274050" y="3408363"/>
            <a:ext cx="0" cy="11842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04195" name="Rectangle 67"/>
          <p:cNvSpPr>
            <a:spLocks noChangeArrowheads="1"/>
          </p:cNvSpPr>
          <p:nvPr/>
        </p:nvSpPr>
        <p:spPr bwMode="auto">
          <a:xfrm>
            <a:off x="7693025" y="1803400"/>
            <a:ext cx="11001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sz="2000" b="1" baseline="-25000">
                <a:solidFill>
                  <a:srgbClr val="000066"/>
                </a:solidFill>
                <a:latin typeface="Times New Roman" pitchFamily="18" charset="0"/>
              </a:rPr>
              <a:t>B on A</a:t>
            </a:r>
            <a:endParaRPr lang="en-ZA" sz="2000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04196" name="Rectangle 68"/>
          <p:cNvSpPr>
            <a:spLocks noChangeArrowheads="1"/>
          </p:cNvSpPr>
          <p:nvPr/>
        </p:nvSpPr>
        <p:spPr bwMode="auto">
          <a:xfrm>
            <a:off x="7693025" y="4446588"/>
            <a:ext cx="110013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sz="2000" b="1" baseline="-25000">
                <a:solidFill>
                  <a:srgbClr val="000066"/>
                </a:solidFill>
                <a:latin typeface="Times New Roman" pitchFamily="18" charset="0"/>
              </a:rPr>
              <a:t>A on B</a:t>
            </a:r>
            <a:endParaRPr lang="en-ZA" sz="2000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04197" name="Text Box 69"/>
          <p:cNvSpPr txBox="1">
            <a:spLocks noChangeArrowheads="1"/>
          </p:cNvSpPr>
          <p:nvPr/>
        </p:nvSpPr>
        <p:spPr bwMode="auto">
          <a:xfrm>
            <a:off x="8140700" y="2940050"/>
            <a:ext cx="279400" cy="296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110000"/>
              </a:lnSpc>
            </a:pPr>
            <a:r>
              <a:rPr lang="en-US" sz="2000">
                <a:solidFill>
                  <a:srgbClr val="000066"/>
                </a:solidFill>
              </a:rPr>
              <a:t>A</a:t>
            </a:r>
          </a:p>
        </p:txBody>
      </p:sp>
      <p:sp>
        <p:nvSpPr>
          <p:cNvPr id="304198" name="Text Box 70"/>
          <p:cNvSpPr txBox="1">
            <a:spLocks noChangeArrowheads="1"/>
          </p:cNvSpPr>
          <p:nvPr/>
        </p:nvSpPr>
        <p:spPr bwMode="auto">
          <a:xfrm>
            <a:off x="8086725" y="3635375"/>
            <a:ext cx="393700" cy="4175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110000"/>
              </a:lnSpc>
            </a:pPr>
            <a:r>
              <a:rPr lang="en-ZA" sz="2000">
                <a:solidFill>
                  <a:srgbClr val="000066"/>
                </a:solidFill>
              </a:rPr>
              <a:t>B</a:t>
            </a:r>
            <a:endParaRPr lang="en-US" sz="200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"/>
                                        <p:tgtEl>
                                          <p:spTgt spid="30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"/>
                                        <p:tgtEl>
                                          <p:spTgt spid="304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6296E-6 L -3.33333E-6 0.529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04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85185E-6 L -3.33333E-6 -0.5245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04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6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4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4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4144" grpId="0" animBg="1"/>
      <p:bldP spid="304172" grpId="0" animBg="1"/>
      <p:bldP spid="304173" grpId="0"/>
      <p:bldP spid="304174" grpId="0"/>
      <p:bldP spid="304177" grpId="0"/>
      <p:bldP spid="2" grpId="0"/>
      <p:bldP spid="304186" grpId="0"/>
      <p:bldP spid="3" grpId="0"/>
      <p:bldP spid="4" grpId="0"/>
      <p:bldP spid="5" grpId="0"/>
      <p:bldP spid="6" grpId="0"/>
      <p:bldP spid="304191" grpId="0" animBg="1"/>
      <p:bldP spid="304192" grpId="0" animBg="1"/>
      <p:bldP spid="304193" grpId="0" animBg="1"/>
      <p:bldP spid="304194" grpId="0" animBg="1"/>
      <p:bldP spid="304195" grpId="0"/>
      <p:bldP spid="304196" grpId="0"/>
      <p:bldP spid="304197" grpId="0"/>
      <p:bldP spid="3041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4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IMPULSE and MOMENTUM</a:t>
            </a:r>
          </a:p>
        </p:txBody>
      </p:sp>
      <p:sp>
        <p:nvSpPr>
          <p:cNvPr id="308248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PHY1012F</a:t>
            </a:r>
          </a:p>
        </p:txBody>
      </p:sp>
      <p:sp>
        <p:nvSpPr>
          <p:cNvPr id="30824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75DC621-D58B-48DA-B548-DACAC5594C25}" type="slidenum">
              <a:rPr lang="en-ZA" smtClean="0">
                <a:cs typeface="Arial" charset="0"/>
              </a:rPr>
              <a:pPr/>
              <a:t>11</a:t>
            </a:fld>
            <a:endParaRPr lang="en-ZA" smtClean="0">
              <a:cs typeface="Arial" charset="0"/>
            </a:endParaRPr>
          </a:p>
        </p:txBody>
      </p:sp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57150" y="5060950"/>
            <a:ext cx="668655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536575" lvl="1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Mathematically,                       or</a:t>
            </a:r>
          </a:p>
        </p:txBody>
      </p:sp>
      <p:sp>
        <p:nvSpPr>
          <p:cNvPr id="308226" name="Rectangle 2"/>
          <p:cNvSpPr>
            <a:spLocks noChangeArrowheads="1"/>
          </p:cNvSpPr>
          <p:nvPr/>
        </p:nvSpPr>
        <p:spPr bwMode="auto">
          <a:xfrm>
            <a:off x="57150" y="1349375"/>
            <a:ext cx="8964613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536575" lvl="1" indent="-357188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FF0000"/>
                </a:solidFill>
              </a:rPr>
              <a:t>Total momentum</a:t>
            </a:r>
            <a:r>
              <a:rPr lang="en-ZA">
                <a:solidFill>
                  <a:srgbClr val="000066"/>
                </a:solidFill>
              </a:rPr>
              <a:t> of a system,    , or       :</a:t>
            </a:r>
            <a:br>
              <a:rPr lang="en-ZA">
                <a:solidFill>
                  <a:srgbClr val="000066"/>
                </a:solidFill>
              </a:rPr>
            </a:br>
            <a:r>
              <a:rPr lang="en-ZA">
                <a:solidFill>
                  <a:srgbClr val="000066"/>
                </a:solidFill>
              </a:rPr>
              <a:t>The vector sum of all the individual momenta of the particles in the system.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30825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CONSERVATION OF MOMENTUM</a:t>
            </a:r>
            <a:endParaRPr lang="en-US" smtClean="0"/>
          </a:p>
        </p:txBody>
      </p:sp>
      <p:sp>
        <p:nvSpPr>
          <p:cNvPr id="30822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7150" y="2795588"/>
            <a:ext cx="9144000" cy="895350"/>
          </a:xfrm>
        </p:spPr>
        <p:txBody>
          <a:bodyPr/>
          <a:lstStyle/>
          <a:p>
            <a:pPr marL="536575" lvl="1" indent="-357188" eaLnBrk="1" hangingPunct="1"/>
            <a:r>
              <a:rPr lang="en-ZA" smtClean="0">
                <a:solidFill>
                  <a:srgbClr val="FF0000"/>
                </a:solidFill>
              </a:rPr>
              <a:t>Isolated system</a:t>
            </a:r>
            <a:r>
              <a:rPr lang="en-ZA" smtClean="0"/>
              <a:t>:</a:t>
            </a:r>
            <a:br>
              <a:rPr lang="en-ZA" smtClean="0"/>
            </a:br>
            <a:r>
              <a:rPr lang="en-ZA" smtClean="0"/>
              <a:t>System for which the </a:t>
            </a:r>
            <a:r>
              <a:rPr lang="en-ZA" i="1" smtClean="0"/>
              <a:t>net</a:t>
            </a:r>
            <a:r>
              <a:rPr lang="en-ZA" sz="2200" i="1" baseline="30000" smtClean="0"/>
              <a:t> </a:t>
            </a:r>
            <a:r>
              <a:rPr lang="en-ZA" smtClean="0"/>
              <a:t> external force is zero:              .</a:t>
            </a:r>
            <a:endParaRPr lang="en-US" smtClean="0"/>
          </a:p>
        </p:txBody>
      </p:sp>
      <p:graphicFrame>
        <p:nvGraphicFramePr>
          <p:cNvPr id="308229" name="Object 5"/>
          <p:cNvGraphicFramePr>
            <a:graphicFrameLocks noChangeAspect="1"/>
          </p:cNvGraphicFramePr>
          <p:nvPr/>
        </p:nvGraphicFramePr>
        <p:xfrm>
          <a:off x="7716838" y="3224213"/>
          <a:ext cx="10033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57" name="Equation" r:id="rId4" imgW="1002960" imgH="431640" progId="Equation.DSMT4">
                  <p:embed/>
                </p:oleObj>
              </mc:Choice>
              <mc:Fallback>
                <p:oleObj name="Equation" r:id="rId4" imgW="1002960" imgH="4316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16838" y="3224213"/>
                        <a:ext cx="1003300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230" name="Object 6"/>
          <p:cNvGraphicFramePr>
            <a:graphicFrameLocks noChangeAspect="1"/>
          </p:cNvGraphicFramePr>
          <p:nvPr/>
        </p:nvGraphicFramePr>
        <p:xfrm>
          <a:off x="4683125" y="1371600"/>
          <a:ext cx="2667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58" name="Equation" r:id="rId6" imgW="266400" imgH="342720" progId="Equation.DSMT4">
                  <p:embed/>
                </p:oleObj>
              </mc:Choice>
              <mc:Fallback>
                <p:oleObj name="Equation" r:id="rId6" imgW="266400" imgH="34272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25" y="1371600"/>
                        <a:ext cx="2667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231" name="Rectangle 7"/>
          <p:cNvSpPr>
            <a:spLocks noChangeArrowheads="1"/>
          </p:cNvSpPr>
          <p:nvPr/>
        </p:nvSpPr>
        <p:spPr bwMode="auto">
          <a:xfrm>
            <a:off x="57150" y="3998913"/>
            <a:ext cx="91440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536575" lvl="1" indent="-357188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FF0000"/>
                </a:solidFill>
              </a:rPr>
              <a:t>Law of conservation of momentum</a:t>
            </a:r>
            <a:r>
              <a:rPr lang="en-ZA">
                <a:solidFill>
                  <a:srgbClr val="000066"/>
                </a:solidFill>
              </a:rPr>
              <a:t>:</a:t>
            </a:r>
            <a:br>
              <a:rPr lang="en-ZA">
                <a:solidFill>
                  <a:srgbClr val="000066"/>
                </a:solidFill>
              </a:rPr>
            </a:br>
            <a:r>
              <a:rPr lang="en-ZA">
                <a:solidFill>
                  <a:srgbClr val="000066"/>
                </a:solidFill>
              </a:rPr>
              <a:t>The total momentum of an isolated system is a constant.</a:t>
            </a:r>
            <a:endParaRPr lang="en-US">
              <a:solidFill>
                <a:srgbClr val="000066"/>
              </a:solidFill>
            </a:endParaRPr>
          </a:p>
        </p:txBody>
      </p:sp>
      <p:graphicFrame>
        <p:nvGraphicFramePr>
          <p:cNvPr id="308232" name="Object 8"/>
          <p:cNvGraphicFramePr>
            <a:graphicFrameLocks noChangeAspect="1"/>
          </p:cNvGraphicFramePr>
          <p:nvPr/>
        </p:nvGraphicFramePr>
        <p:xfrm>
          <a:off x="3276600" y="5122863"/>
          <a:ext cx="8890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59" name="Equation" r:id="rId8" imgW="888840" imgH="431640" progId="Equation.DSMT4">
                  <p:embed/>
                </p:oleObj>
              </mc:Choice>
              <mc:Fallback>
                <p:oleObj name="Equation" r:id="rId8" imgW="888840" imgH="43164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5122863"/>
                        <a:ext cx="889000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3181350" y="5059363"/>
            <a:ext cx="1117600" cy="5524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GB"/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57150" y="5754688"/>
            <a:ext cx="8888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536575" lvl="1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(Note how this equation is independent of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(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)</a:t>
            </a:r>
            <a:r>
              <a:rPr lang="en-ZA" sz="2200">
                <a:solidFill>
                  <a:srgbClr val="000066"/>
                </a:solidFill>
              </a:rPr>
              <a:t>!)</a:t>
            </a:r>
            <a:endParaRPr lang="en-US" sz="2200">
              <a:solidFill>
                <a:srgbClr val="000066"/>
              </a:solidFill>
            </a:endParaRPr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/>
        </p:nvGraphicFramePr>
        <p:xfrm>
          <a:off x="5630863" y="5172075"/>
          <a:ext cx="11938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60" name="Equation" r:id="rId10" imgW="1193760" imgH="380880" progId="Equation.DSMT4">
                  <p:embed/>
                </p:oleObj>
              </mc:Choice>
              <mc:Fallback>
                <p:oleObj name="Equation" r:id="rId10" imgW="1193760" imgH="380880" progId="Equation.DSMT4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0863" y="5172075"/>
                        <a:ext cx="11938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5529263" y="5059363"/>
            <a:ext cx="1417637" cy="5524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GB"/>
          </a:p>
        </p:txBody>
      </p:sp>
      <p:graphicFrame>
        <p:nvGraphicFramePr>
          <p:cNvPr id="7" name="Object 22"/>
          <p:cNvGraphicFramePr>
            <a:graphicFrameLocks noChangeAspect="1"/>
          </p:cNvGraphicFramePr>
          <p:nvPr/>
        </p:nvGraphicFramePr>
        <p:xfrm>
          <a:off x="5532438" y="1441450"/>
          <a:ext cx="3683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61" name="Equation" r:id="rId12" imgW="368280" imgH="355320" progId="Equation.DSMT4">
                  <p:embed/>
                </p:oleObj>
              </mc:Choice>
              <mc:Fallback>
                <p:oleObj name="Equation" r:id="rId12" imgW="368280" imgH="355320" progId="Equation.DSMT4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2438" y="1441450"/>
                        <a:ext cx="368300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08226" grpId="0"/>
      <p:bldP spid="308228" grpId="0" build="p"/>
      <p:bldP spid="308231" grpId="0"/>
      <p:bldP spid="3" grpId="0" animBg="1"/>
      <p:bldP spid="4" grpId="0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69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IMPULSE and MOMENTUM</a:t>
            </a:r>
          </a:p>
        </p:txBody>
      </p:sp>
      <p:sp>
        <p:nvSpPr>
          <p:cNvPr id="314370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PHY1012F</a:t>
            </a:r>
          </a:p>
        </p:txBody>
      </p:sp>
      <p:sp>
        <p:nvSpPr>
          <p:cNvPr id="3143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04894FB-4808-494E-B49A-7698301B0DC8}" type="slidenum">
              <a:rPr lang="en-ZA" smtClean="0">
                <a:cs typeface="Arial" charset="0"/>
              </a:rPr>
              <a:pPr/>
              <a:t>12</a:t>
            </a:fld>
            <a:endParaRPr lang="en-ZA" smtClean="0">
              <a:cs typeface="Arial" charset="0"/>
            </a:endParaRPr>
          </a:p>
        </p:txBody>
      </p:sp>
      <p:sp>
        <p:nvSpPr>
          <p:cNvPr id="3143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IMPULSE and MOMENTUM</a:t>
            </a:r>
            <a:endParaRPr lang="en-US" smtClean="0"/>
          </a:p>
        </p:txBody>
      </p:sp>
      <p:sp>
        <p:nvSpPr>
          <p:cNvPr id="314373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493713"/>
          </a:xfrm>
        </p:spPr>
        <p:txBody>
          <a:bodyPr/>
          <a:lstStyle/>
          <a:p>
            <a:pPr lvl="1" indent="0" eaLnBrk="1" hangingPunct="1"/>
            <a:r>
              <a:rPr lang="en-ZA" smtClean="0"/>
              <a:t>Problem-solving strategy:</a:t>
            </a:r>
            <a:endParaRPr lang="en-US" smtClean="0"/>
          </a:p>
        </p:txBody>
      </p:sp>
      <p:sp>
        <p:nvSpPr>
          <p:cNvPr id="301061" name="Rectangle 5"/>
          <p:cNvSpPr>
            <a:spLocks noChangeArrowheads="1"/>
          </p:cNvSpPr>
          <p:nvPr/>
        </p:nvSpPr>
        <p:spPr bwMode="auto">
          <a:xfrm>
            <a:off x="179388" y="1949450"/>
            <a:ext cx="8774112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2788" lvl="1" indent="-533400">
              <a:lnSpc>
                <a:spcPct val="110000"/>
              </a:lnSpc>
              <a:buFontTx/>
              <a:buAutoNum type="arabicPeriod"/>
            </a:pPr>
            <a:r>
              <a:rPr lang="en-ZA" sz="2200">
                <a:solidFill>
                  <a:srgbClr val="000066"/>
                </a:solidFill>
              </a:rPr>
              <a:t>If possible, choose an </a:t>
            </a:r>
            <a:r>
              <a:rPr lang="en-ZA" sz="2200" i="1">
                <a:solidFill>
                  <a:srgbClr val="000066"/>
                </a:solidFill>
              </a:rPr>
              <a:t>isolated</a:t>
            </a:r>
            <a:r>
              <a:rPr lang="en-ZA" sz="2200" i="1" baseline="30000">
                <a:solidFill>
                  <a:srgbClr val="000066"/>
                </a:solidFill>
              </a:rPr>
              <a:t> </a:t>
            </a:r>
            <a:r>
              <a:rPr lang="en-ZA" sz="2200">
                <a:solidFill>
                  <a:srgbClr val="000066"/>
                </a:solidFill>
              </a:rPr>
              <a:t> system.  (Otherwise divide the problem into parts so that momentum </a:t>
            </a:r>
            <a:r>
              <a:rPr lang="en-ZA" sz="2200" i="1">
                <a:solidFill>
                  <a:srgbClr val="000066"/>
                </a:solidFill>
              </a:rPr>
              <a:t>is</a:t>
            </a:r>
            <a:r>
              <a:rPr lang="en-ZA" sz="2200">
                <a:solidFill>
                  <a:srgbClr val="000066"/>
                </a:solidFill>
              </a:rPr>
              <a:t> conserved during at least one part.)</a:t>
            </a:r>
          </a:p>
          <a:p>
            <a:pPr marL="712788" lvl="1" indent="-533400">
              <a:lnSpc>
                <a:spcPct val="110000"/>
              </a:lnSpc>
              <a:buFontTx/>
              <a:buAutoNum type="arabicPeriod"/>
            </a:pPr>
            <a:endParaRPr lang="en-ZA" sz="600">
              <a:solidFill>
                <a:srgbClr val="000066"/>
              </a:solidFill>
            </a:endParaRPr>
          </a:p>
          <a:p>
            <a:pPr marL="712788" lvl="1" indent="-533400">
              <a:lnSpc>
                <a:spcPct val="110000"/>
              </a:lnSpc>
              <a:buFontTx/>
              <a:buAutoNum type="arabicPeriod"/>
            </a:pPr>
            <a:r>
              <a:rPr lang="en-ZA" sz="2200">
                <a:solidFill>
                  <a:srgbClr val="000066"/>
                </a:solidFill>
              </a:rPr>
              <a:t>Sketch the situation, using two drawings labelled “Before” and “After”.</a:t>
            </a:r>
          </a:p>
          <a:p>
            <a:pPr marL="712788" lvl="1" indent="-533400">
              <a:lnSpc>
                <a:spcPct val="110000"/>
              </a:lnSpc>
              <a:buFontTx/>
              <a:buAutoNum type="arabicPeriod"/>
            </a:pPr>
            <a:endParaRPr lang="en-ZA" sz="600">
              <a:solidFill>
                <a:srgbClr val="000066"/>
              </a:solidFill>
            </a:endParaRPr>
          </a:p>
          <a:p>
            <a:pPr marL="712788" lvl="1" indent="-533400">
              <a:lnSpc>
                <a:spcPct val="110000"/>
              </a:lnSpc>
              <a:buFontTx/>
              <a:buAutoNum type="arabicPeriod"/>
            </a:pPr>
            <a:r>
              <a:rPr lang="en-ZA" sz="2200">
                <a:solidFill>
                  <a:srgbClr val="000066"/>
                </a:solidFill>
              </a:rPr>
              <a:t>Establish a coordinate system to match the motion.</a:t>
            </a:r>
          </a:p>
          <a:p>
            <a:pPr marL="712788" lvl="1" indent="-533400">
              <a:lnSpc>
                <a:spcPct val="110000"/>
              </a:lnSpc>
              <a:buFontTx/>
              <a:buAutoNum type="arabicPeriod"/>
            </a:pPr>
            <a:endParaRPr lang="en-ZA" sz="600">
              <a:solidFill>
                <a:srgbClr val="000066"/>
              </a:solidFill>
            </a:endParaRPr>
          </a:p>
          <a:p>
            <a:pPr marL="712788" lvl="1" indent="-533400">
              <a:lnSpc>
                <a:spcPct val="110000"/>
              </a:lnSpc>
              <a:buFontTx/>
              <a:buAutoNum type="arabicPeriod"/>
            </a:pPr>
            <a:r>
              <a:rPr lang="en-ZA" sz="2200">
                <a:solidFill>
                  <a:srgbClr val="000066"/>
                </a:solidFill>
              </a:rPr>
              <a:t>Define symbols for initial and final masses and velocities, and list known information, identify desired unknowns.</a:t>
            </a:r>
          </a:p>
          <a:p>
            <a:pPr marL="712788" lvl="1" indent="-533400">
              <a:lnSpc>
                <a:spcPct val="110000"/>
              </a:lnSpc>
              <a:buFontTx/>
              <a:buAutoNum type="arabicPeriod"/>
            </a:pPr>
            <a:endParaRPr lang="en-ZA" sz="600">
              <a:solidFill>
                <a:srgbClr val="000066"/>
              </a:solidFill>
            </a:endParaRPr>
          </a:p>
          <a:p>
            <a:pPr marL="712788" lvl="1" indent="-533400">
              <a:lnSpc>
                <a:spcPct val="110000"/>
              </a:lnSpc>
              <a:buFontTx/>
              <a:buAutoNum type="arabicPeriod"/>
            </a:pPr>
            <a:r>
              <a:rPr lang="en-ZA" sz="2200">
                <a:solidFill>
                  <a:srgbClr val="000066"/>
                </a:solidFill>
              </a:rPr>
              <a:t>Apply the law of conservation of momentum, or other appropriate mathematical representations (e.g.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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p</a:t>
            </a:r>
            <a:r>
              <a:rPr lang="en-ZA" sz="2200" b="1" i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x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=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J</a:t>
            </a:r>
            <a:r>
              <a:rPr lang="en-ZA" sz="2200" b="1" i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x</a:t>
            </a:r>
            <a:r>
              <a:rPr lang="en-ZA" sz="2200">
                <a:solidFill>
                  <a:srgbClr val="000066"/>
                </a:solidFill>
              </a:rPr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3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IMPULSE and MOMENTUM</a:t>
            </a:r>
          </a:p>
        </p:txBody>
      </p:sp>
      <p:sp>
        <p:nvSpPr>
          <p:cNvPr id="334854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PHY1012F</a:t>
            </a:r>
          </a:p>
        </p:txBody>
      </p:sp>
      <p:sp>
        <p:nvSpPr>
          <p:cNvPr id="3348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25A4460-95DF-4134-BA31-5DA047612EF0}" type="slidenum">
              <a:rPr lang="en-ZA" smtClean="0">
                <a:cs typeface="Arial" charset="0"/>
              </a:rPr>
              <a:pPr/>
              <a:t>13</a:t>
            </a:fld>
            <a:endParaRPr lang="en-ZA" smtClean="0">
              <a:cs typeface="Arial" charset="0"/>
            </a:endParaRPr>
          </a:p>
        </p:txBody>
      </p:sp>
      <p:sp>
        <p:nvSpPr>
          <p:cNvPr id="3348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TYPES OF COLLISION</a:t>
            </a:r>
            <a:endParaRPr lang="en-US" smtClean="0"/>
          </a:p>
        </p:txBody>
      </p:sp>
      <p:sp>
        <p:nvSpPr>
          <p:cNvPr id="334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4783138"/>
          </a:xfrm>
        </p:spPr>
        <p:txBody>
          <a:bodyPr/>
          <a:lstStyle/>
          <a:p>
            <a:pPr lvl="1" indent="0" eaLnBrk="1" hangingPunct="1">
              <a:tabLst>
                <a:tab pos="1073150" algn="l"/>
              </a:tabLst>
            </a:pPr>
            <a:r>
              <a:rPr lang="en-US" smtClean="0"/>
              <a:t>Provided the system is isolated (             ), momentum is conserved in </a:t>
            </a:r>
            <a:r>
              <a:rPr lang="en-US" i="1" smtClean="0"/>
              <a:t>all</a:t>
            </a:r>
            <a:r>
              <a:rPr lang="en-US" i="1" baseline="-25000" smtClean="0"/>
              <a:t> </a:t>
            </a:r>
            <a:r>
              <a:rPr lang="en-US" smtClean="0"/>
              <a:t> types of collision.</a:t>
            </a:r>
          </a:p>
          <a:p>
            <a:pPr lvl="1" indent="0" eaLnBrk="1" hangingPunct="1">
              <a:tabLst>
                <a:tab pos="1073150" algn="l"/>
              </a:tabLst>
            </a:pPr>
            <a:endParaRPr lang="en-ZA" sz="1200" smtClean="0"/>
          </a:p>
          <a:p>
            <a:pPr lvl="1" indent="0" eaLnBrk="1" hangingPunct="1">
              <a:tabLst>
                <a:tab pos="1073150" algn="l"/>
              </a:tabLst>
            </a:pPr>
            <a:r>
              <a:rPr lang="en-ZA" smtClean="0"/>
              <a:t>Collisions are categorised according to whether </a:t>
            </a:r>
            <a:r>
              <a:rPr lang="en-US" smtClean="0"/>
              <a:t>kinetic energy is conserved or not:</a:t>
            </a:r>
          </a:p>
          <a:p>
            <a:pPr marL="720725" lvl="2" indent="-361950" eaLnBrk="1" hangingPunct="1">
              <a:tabLst>
                <a:tab pos="1073150" algn="l"/>
              </a:tabLst>
            </a:pPr>
            <a:endParaRPr lang="en-US" sz="600" smtClean="0"/>
          </a:p>
          <a:p>
            <a:pPr marL="720725" lvl="2" indent="-361950" eaLnBrk="1" hangingPunct="1">
              <a:tabLst>
                <a:tab pos="1073150" algn="l"/>
              </a:tabLst>
            </a:pPr>
            <a:r>
              <a:rPr lang="en-US" smtClean="0">
                <a:solidFill>
                  <a:srgbClr val="FF0000"/>
                </a:solidFill>
              </a:rPr>
              <a:t>Elastic collision</a:t>
            </a:r>
            <a:r>
              <a:rPr lang="en-US" smtClean="0"/>
              <a:t>:  Kinetic energy is conserved. </a:t>
            </a:r>
            <a:br>
              <a:rPr lang="en-US" smtClean="0"/>
            </a:br>
            <a:r>
              <a:rPr lang="en-US" smtClean="0"/>
              <a:t>	(e.g. two billiard balls colliding.)</a:t>
            </a:r>
          </a:p>
          <a:p>
            <a:pPr marL="720725" lvl="2" indent="-361950" eaLnBrk="1" hangingPunct="1">
              <a:tabLst>
                <a:tab pos="1073150" algn="l"/>
              </a:tabLst>
            </a:pPr>
            <a:endParaRPr lang="en-US" sz="600" smtClean="0"/>
          </a:p>
          <a:p>
            <a:pPr marL="720725" lvl="2" indent="-361950" eaLnBrk="1" hangingPunct="1">
              <a:tabLst>
                <a:tab pos="1073150" algn="l"/>
              </a:tabLst>
            </a:pPr>
            <a:r>
              <a:rPr lang="en-US" smtClean="0">
                <a:solidFill>
                  <a:srgbClr val="FF0000"/>
                </a:solidFill>
              </a:rPr>
              <a:t>Inelastic collision</a:t>
            </a:r>
            <a:r>
              <a:rPr lang="en-US" smtClean="0"/>
              <a:t>:  Kinetic energy is lost. </a:t>
            </a:r>
            <a:br>
              <a:rPr lang="en-US" smtClean="0"/>
            </a:br>
            <a:r>
              <a:rPr lang="en-US" smtClean="0"/>
              <a:t>	(e.g. a soccer ball bouncing on sand.)</a:t>
            </a:r>
          </a:p>
          <a:p>
            <a:pPr marL="720725" lvl="2" indent="-361950" eaLnBrk="1" hangingPunct="1">
              <a:tabLst>
                <a:tab pos="1073150" algn="l"/>
              </a:tabLst>
            </a:pPr>
            <a:endParaRPr lang="en-US" sz="600" smtClean="0"/>
          </a:p>
          <a:p>
            <a:pPr marL="720725" lvl="2" indent="-361950" eaLnBrk="1" hangingPunct="1">
              <a:tabLst>
                <a:tab pos="1073150" algn="l"/>
              </a:tabLst>
            </a:pPr>
            <a:r>
              <a:rPr lang="en-US" smtClean="0">
                <a:solidFill>
                  <a:srgbClr val="FF0000"/>
                </a:solidFill>
              </a:rPr>
              <a:t>Perfectly inelastic collision</a:t>
            </a:r>
            <a:r>
              <a:rPr lang="en-US" smtClean="0"/>
              <a:t>:  Two objects stick together </a:t>
            </a:r>
            <a:br>
              <a:rPr lang="en-US" smtClean="0"/>
            </a:br>
            <a:r>
              <a:rPr lang="en-US" smtClean="0"/>
              <a:t>	and move on with a common final velocity. </a:t>
            </a:r>
            <a:br>
              <a:rPr lang="en-US" smtClean="0"/>
            </a:br>
            <a:r>
              <a:rPr lang="en-US" smtClean="0"/>
              <a:t>	(e.g. two railway trucks coupling.)</a:t>
            </a:r>
          </a:p>
        </p:txBody>
      </p:sp>
      <p:graphicFrame>
        <p:nvGraphicFramePr>
          <p:cNvPr id="334852" name="Object 4"/>
          <p:cNvGraphicFramePr>
            <a:graphicFrameLocks noChangeAspect="1"/>
          </p:cNvGraphicFramePr>
          <p:nvPr/>
        </p:nvGraphicFramePr>
        <p:xfrm>
          <a:off x="5181600" y="1374775"/>
          <a:ext cx="10033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855" name="Equation" r:id="rId4" imgW="1002960" imgH="431640" progId="Equation.DSMT4">
                  <p:embed/>
                </p:oleObj>
              </mc:Choice>
              <mc:Fallback>
                <p:oleObj name="Equation" r:id="rId4" imgW="1002960" imgH="4316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1374775"/>
                        <a:ext cx="1003300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IMPULSE and MOMENTUM</a:t>
            </a:r>
          </a:p>
        </p:txBody>
      </p:sp>
      <p:sp>
        <p:nvSpPr>
          <p:cNvPr id="358425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PHY1012F</a:t>
            </a:r>
          </a:p>
        </p:txBody>
      </p:sp>
      <p:sp>
        <p:nvSpPr>
          <p:cNvPr id="3584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2D1A69E-7E61-428B-BCAD-EC678AF6ED49}" type="slidenum">
              <a:rPr lang="en-ZA" smtClean="0">
                <a:cs typeface="Arial" charset="0"/>
              </a:rPr>
              <a:pPr/>
              <a:t>14</a:t>
            </a:fld>
            <a:endParaRPr lang="en-ZA" smtClean="0">
              <a:cs typeface="Arial" charset="0"/>
            </a:endParaRPr>
          </a:p>
        </p:txBody>
      </p:sp>
      <p:sp>
        <p:nvSpPr>
          <p:cNvPr id="358431" name="Oval 31"/>
          <p:cNvSpPr>
            <a:spLocks noChangeArrowheads="1"/>
          </p:cNvSpPr>
          <p:nvPr/>
        </p:nvSpPr>
        <p:spPr bwMode="auto">
          <a:xfrm>
            <a:off x="4140200" y="2771775"/>
            <a:ext cx="460375" cy="460375"/>
          </a:xfrm>
          <a:prstGeom prst="ellipse">
            <a:avLst/>
          </a:prstGeom>
          <a:gradFill rotWithShape="1">
            <a:gsLst>
              <a:gs pos="0">
                <a:srgbClr val="FFDFDF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110000"/>
              </a:lnSpc>
            </a:pPr>
            <a:endParaRPr lang="en-GB"/>
          </a:p>
        </p:txBody>
      </p:sp>
      <p:sp>
        <p:nvSpPr>
          <p:cNvPr id="358430" name="Oval 30"/>
          <p:cNvSpPr>
            <a:spLocks noChangeArrowheads="1"/>
          </p:cNvSpPr>
          <p:nvPr/>
        </p:nvSpPr>
        <p:spPr bwMode="auto">
          <a:xfrm>
            <a:off x="7351713" y="-461963"/>
            <a:ext cx="460375" cy="460375"/>
          </a:xfrm>
          <a:prstGeom prst="ellipse">
            <a:avLst/>
          </a:prstGeom>
          <a:gradFill rotWithShape="1">
            <a:gsLst>
              <a:gs pos="0">
                <a:srgbClr val="FFDFDF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110000"/>
              </a:lnSpc>
            </a:pPr>
            <a:endParaRPr lang="en-GB"/>
          </a:p>
        </p:txBody>
      </p:sp>
      <p:sp>
        <p:nvSpPr>
          <p:cNvPr id="358433" name="Oval 33"/>
          <p:cNvSpPr>
            <a:spLocks noChangeArrowheads="1"/>
          </p:cNvSpPr>
          <p:nvPr/>
        </p:nvSpPr>
        <p:spPr bwMode="auto">
          <a:xfrm>
            <a:off x="-657225" y="2592388"/>
            <a:ext cx="650875" cy="6508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000066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110000"/>
              </a:lnSpc>
            </a:pPr>
            <a:endParaRPr lang="en-GB"/>
          </a:p>
        </p:txBody>
      </p:sp>
      <p:sp>
        <p:nvSpPr>
          <p:cNvPr id="358428" name="Line 28"/>
          <p:cNvSpPr>
            <a:spLocks noChangeAspect="1" noChangeShapeType="1"/>
          </p:cNvSpPr>
          <p:nvPr/>
        </p:nvSpPr>
        <p:spPr bwMode="auto">
          <a:xfrm>
            <a:off x="4503738" y="3289300"/>
            <a:ext cx="765175" cy="1662113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58402" name="Line 2"/>
          <p:cNvSpPr>
            <a:spLocks noChangeAspect="1" noChangeShapeType="1"/>
          </p:cNvSpPr>
          <p:nvPr/>
        </p:nvSpPr>
        <p:spPr bwMode="auto">
          <a:xfrm flipH="1">
            <a:off x="4597400" y="1828800"/>
            <a:ext cx="946150" cy="94615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58403" name="Line 3"/>
          <p:cNvSpPr>
            <a:spLocks noChangeAspect="1" noChangeShapeType="1"/>
          </p:cNvSpPr>
          <p:nvPr/>
        </p:nvSpPr>
        <p:spPr bwMode="auto">
          <a:xfrm flipV="1">
            <a:off x="4037013" y="1846263"/>
            <a:ext cx="457200" cy="717550"/>
          </a:xfrm>
          <a:prstGeom prst="line">
            <a:avLst/>
          </a:prstGeom>
          <a:noFill/>
          <a:ln w="44450">
            <a:solidFill>
              <a:srgbClr val="0000CC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58404" name="Oval 4"/>
          <p:cNvSpPr>
            <a:spLocks noChangeArrowheads="1"/>
          </p:cNvSpPr>
          <p:nvPr/>
        </p:nvSpPr>
        <p:spPr bwMode="auto">
          <a:xfrm>
            <a:off x="7358063" y="-460375"/>
            <a:ext cx="460375" cy="460375"/>
          </a:xfrm>
          <a:prstGeom prst="ellipse">
            <a:avLst/>
          </a:prstGeom>
          <a:gradFill rotWithShape="1">
            <a:gsLst>
              <a:gs pos="0">
                <a:srgbClr val="FFDFDF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110000"/>
              </a:lnSpc>
            </a:pPr>
            <a:endParaRPr lang="en-GB"/>
          </a:p>
        </p:txBody>
      </p:sp>
      <p:sp>
        <p:nvSpPr>
          <p:cNvPr id="358406" name="Oval 6"/>
          <p:cNvSpPr>
            <a:spLocks noChangeArrowheads="1"/>
          </p:cNvSpPr>
          <p:nvPr/>
        </p:nvSpPr>
        <p:spPr bwMode="auto">
          <a:xfrm>
            <a:off x="4146550" y="2773363"/>
            <a:ext cx="460375" cy="460375"/>
          </a:xfrm>
          <a:prstGeom prst="ellipse">
            <a:avLst/>
          </a:prstGeom>
          <a:gradFill rotWithShape="1">
            <a:gsLst>
              <a:gs pos="0">
                <a:srgbClr val="FFDFDF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110000"/>
              </a:lnSpc>
            </a:pPr>
            <a:endParaRPr lang="en-GB"/>
          </a:p>
        </p:txBody>
      </p:sp>
      <p:sp>
        <p:nvSpPr>
          <p:cNvPr id="358407" name="Oval 7"/>
          <p:cNvSpPr>
            <a:spLocks noChangeArrowheads="1"/>
          </p:cNvSpPr>
          <p:nvPr/>
        </p:nvSpPr>
        <p:spPr bwMode="auto">
          <a:xfrm>
            <a:off x="3489325" y="2593975"/>
            <a:ext cx="650875" cy="6508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000066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110000"/>
              </a:lnSpc>
            </a:pPr>
            <a:endParaRPr lang="en-GB"/>
          </a:p>
        </p:txBody>
      </p:sp>
      <p:sp>
        <p:nvSpPr>
          <p:cNvPr id="358408" name="Rectangle 8"/>
          <p:cNvSpPr>
            <a:spLocks noChangeArrowheads="1"/>
          </p:cNvSpPr>
          <p:nvPr/>
        </p:nvSpPr>
        <p:spPr bwMode="auto">
          <a:xfrm>
            <a:off x="179388" y="4260850"/>
            <a:ext cx="8645525" cy="863600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sz="2300">
                <a:solidFill>
                  <a:srgbClr val="000066"/>
                </a:solidFill>
              </a:rPr>
              <a:t>Not only does the total momentum,   , remain the same, but each component is also conserved:</a:t>
            </a:r>
          </a:p>
        </p:txBody>
      </p:sp>
      <p:sp>
        <p:nvSpPr>
          <p:cNvPr id="35843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MOMENTUM IN TWO DIMENSIONS</a:t>
            </a:r>
            <a:endParaRPr lang="en-US" smtClean="0"/>
          </a:p>
        </p:txBody>
      </p:sp>
      <p:sp>
        <p:nvSpPr>
          <p:cNvPr id="358438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863600"/>
          </a:xfrm>
        </p:spPr>
        <p:txBody>
          <a:bodyPr/>
          <a:lstStyle/>
          <a:p>
            <a:pPr lvl="1" indent="0" eaLnBrk="1" hangingPunct="1"/>
            <a:r>
              <a:rPr lang="en-ZA" sz="2300" smtClean="0"/>
              <a:t>If the motion of colliding or exploding bodies does not take place along a single axis, the problem is two-dimensional. </a:t>
            </a:r>
          </a:p>
        </p:txBody>
      </p:sp>
      <p:graphicFrame>
        <p:nvGraphicFramePr>
          <p:cNvPr id="358411" name="Object 11"/>
          <p:cNvGraphicFramePr>
            <a:graphicFrameLocks noChangeAspect="1"/>
          </p:cNvGraphicFramePr>
          <p:nvPr/>
        </p:nvGraphicFramePr>
        <p:xfrm>
          <a:off x="5368925" y="4281488"/>
          <a:ext cx="2540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30" name="Equation" r:id="rId5" imgW="253800" imgH="330120" progId="Equation.DSMT4">
                  <p:embed/>
                </p:oleObj>
              </mc:Choice>
              <mc:Fallback>
                <p:oleObj name="Equation" r:id="rId5" imgW="253800" imgH="33012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8925" y="4281488"/>
                        <a:ext cx="254000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12" name="Oval 12"/>
          <p:cNvSpPr>
            <a:spLocks noChangeArrowheads="1"/>
          </p:cNvSpPr>
          <p:nvPr/>
        </p:nvSpPr>
        <p:spPr bwMode="auto">
          <a:xfrm>
            <a:off x="-650875" y="2593975"/>
            <a:ext cx="650875" cy="6508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000066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110000"/>
              </a:lnSpc>
            </a:pPr>
            <a:endParaRPr lang="en-GB"/>
          </a:p>
        </p:txBody>
      </p:sp>
      <p:sp>
        <p:nvSpPr>
          <p:cNvPr id="358416" name="Rectangle 16"/>
          <p:cNvSpPr>
            <a:spLocks noChangeArrowheads="1"/>
          </p:cNvSpPr>
          <p:nvPr/>
        </p:nvSpPr>
        <p:spPr bwMode="auto">
          <a:xfrm>
            <a:off x="1971675" y="2833688"/>
            <a:ext cx="698500" cy="427037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p</a:t>
            </a:r>
            <a:r>
              <a:rPr lang="en-ZA" sz="2000" b="1" baseline="-25000">
                <a:solidFill>
                  <a:srgbClr val="000066"/>
                </a:solidFill>
                <a:latin typeface="Times New Roman" pitchFamily="18" charset="0"/>
              </a:rPr>
              <a:t>blue i</a:t>
            </a:r>
            <a:endParaRPr lang="en-US" sz="2000" b="1" baseline="-25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58417" name="Rectangle 17"/>
          <p:cNvSpPr>
            <a:spLocks noChangeArrowheads="1"/>
          </p:cNvSpPr>
          <p:nvPr/>
        </p:nvSpPr>
        <p:spPr bwMode="auto">
          <a:xfrm>
            <a:off x="5000625" y="2219325"/>
            <a:ext cx="633413" cy="427038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p</a:t>
            </a:r>
            <a:r>
              <a:rPr lang="en-ZA" sz="2000" b="1" baseline="-25000">
                <a:solidFill>
                  <a:srgbClr val="000066"/>
                </a:solidFill>
                <a:latin typeface="Times New Roman" pitchFamily="18" charset="0"/>
              </a:rPr>
              <a:t>red i</a:t>
            </a:r>
            <a:endParaRPr lang="en-US" sz="2000" b="1" baseline="-25000">
              <a:solidFill>
                <a:srgbClr val="000066"/>
              </a:solidFill>
              <a:latin typeface="Times New Roman" pitchFamily="18" charset="0"/>
            </a:endParaRPr>
          </a:p>
        </p:txBody>
      </p:sp>
      <p:graphicFrame>
        <p:nvGraphicFramePr>
          <p:cNvPr id="358418" name="Object 18"/>
          <p:cNvGraphicFramePr>
            <a:graphicFrameLocks noChangeAspect="1"/>
          </p:cNvGraphicFramePr>
          <p:nvPr/>
        </p:nvGraphicFramePr>
        <p:xfrm>
          <a:off x="3563938" y="2790825"/>
          <a:ext cx="2286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31" name="Equation" r:id="rId7" imgW="228600" imgH="291960" progId="Equation.DSMT4">
                  <p:embed/>
                </p:oleObj>
              </mc:Choice>
              <mc:Fallback>
                <p:oleObj name="Equation" r:id="rId7" imgW="228600" imgH="291960" progId="Equation.DSMT4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2790825"/>
                        <a:ext cx="2286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19" name="Rectangle 19"/>
          <p:cNvSpPr>
            <a:spLocks noChangeArrowheads="1"/>
          </p:cNvSpPr>
          <p:nvPr/>
        </p:nvSpPr>
        <p:spPr bwMode="auto">
          <a:xfrm>
            <a:off x="581025" y="2339975"/>
            <a:ext cx="1093788" cy="427038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>
                <a:solidFill>
                  <a:srgbClr val="000066"/>
                </a:solidFill>
              </a:rPr>
              <a:t>Before:</a:t>
            </a:r>
            <a:endParaRPr lang="en-US" sz="2000">
              <a:solidFill>
                <a:srgbClr val="000066"/>
              </a:solidFill>
            </a:endParaRPr>
          </a:p>
        </p:txBody>
      </p:sp>
      <p:sp>
        <p:nvSpPr>
          <p:cNvPr id="358420" name="Rectangle 20"/>
          <p:cNvSpPr>
            <a:spLocks noChangeArrowheads="1"/>
          </p:cNvSpPr>
          <p:nvPr/>
        </p:nvSpPr>
        <p:spPr bwMode="auto">
          <a:xfrm>
            <a:off x="5486400" y="2339975"/>
            <a:ext cx="879475" cy="427038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>
                <a:solidFill>
                  <a:srgbClr val="000066"/>
                </a:solidFill>
              </a:rPr>
              <a:t>After:</a:t>
            </a:r>
            <a:endParaRPr lang="en-US" sz="2000">
              <a:solidFill>
                <a:srgbClr val="000066"/>
              </a:solidFill>
            </a:endParaRPr>
          </a:p>
        </p:txBody>
      </p:sp>
      <p:graphicFrame>
        <p:nvGraphicFramePr>
          <p:cNvPr id="358423" name="Object 23"/>
          <p:cNvGraphicFramePr>
            <a:graphicFrameLocks noChangeAspect="1"/>
          </p:cNvGraphicFramePr>
          <p:nvPr/>
        </p:nvGraphicFramePr>
        <p:xfrm>
          <a:off x="7451725" y="2562225"/>
          <a:ext cx="2286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32" name="Equation" r:id="rId9" imgW="228600" imgH="291960" progId="Equation.DSMT4">
                  <p:embed/>
                </p:oleObj>
              </mc:Choice>
              <mc:Fallback>
                <p:oleObj name="Equation" r:id="rId9" imgW="228600" imgH="291960" progId="Equation.DSMT4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2562225"/>
                        <a:ext cx="22860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24"/>
          <p:cNvSpPr>
            <a:spLocks noChangeArrowheads="1"/>
          </p:cNvSpPr>
          <p:nvPr/>
        </p:nvSpPr>
        <p:spPr bwMode="auto">
          <a:xfrm>
            <a:off x="3416300" y="1998663"/>
            <a:ext cx="708025" cy="427037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p</a:t>
            </a:r>
            <a:r>
              <a:rPr lang="en-ZA" sz="2000" b="1" baseline="-25000">
                <a:solidFill>
                  <a:srgbClr val="000066"/>
                </a:solidFill>
                <a:latin typeface="Times New Roman" pitchFamily="18" charset="0"/>
              </a:rPr>
              <a:t>blue f</a:t>
            </a:r>
            <a:endParaRPr lang="en-US" sz="2000" b="1" baseline="-25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" name="Rectangle 25"/>
          <p:cNvSpPr>
            <a:spLocks noChangeArrowheads="1"/>
          </p:cNvSpPr>
          <p:nvPr/>
        </p:nvSpPr>
        <p:spPr bwMode="auto">
          <a:xfrm>
            <a:off x="4859338" y="3605213"/>
            <a:ext cx="642937" cy="427037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p</a:t>
            </a:r>
            <a:r>
              <a:rPr lang="en-ZA" sz="2000" b="1" baseline="-25000">
                <a:solidFill>
                  <a:srgbClr val="000066"/>
                </a:solidFill>
                <a:latin typeface="Times New Roman" pitchFamily="18" charset="0"/>
              </a:rPr>
              <a:t>red f</a:t>
            </a:r>
            <a:endParaRPr lang="en-US" sz="2000" b="1" baseline="-25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" name="Rectangle 26"/>
          <p:cNvSpPr>
            <a:spLocks noChangeArrowheads="1"/>
          </p:cNvSpPr>
          <p:nvPr/>
        </p:nvSpPr>
        <p:spPr bwMode="auto">
          <a:xfrm>
            <a:off x="1601788" y="5175250"/>
            <a:ext cx="2889250" cy="996950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  <a:tabLst>
                <a:tab pos="1257300" algn="l"/>
              </a:tabLst>
            </a:pPr>
            <a:r>
              <a:rPr lang="en-ZA">
                <a:solidFill>
                  <a:srgbClr val="000066"/>
                </a:solidFill>
              </a:rPr>
              <a:t>i.e.	</a:t>
            </a:r>
            <a:r>
              <a:rPr lang="en-ZA" b="1">
                <a:solidFill>
                  <a:srgbClr val="000066"/>
                </a:solidFill>
                <a:sym typeface="Symbol" pitchFamily="18" charset="2"/>
              </a:rPr>
              <a:t>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p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b="1" i="1" baseline="-25000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b="1">
                <a:solidFill>
                  <a:srgbClr val="000066"/>
                </a:solidFill>
                <a:sym typeface="Symbol" pitchFamily="18" charset="2"/>
              </a:rPr>
              <a:t>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p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b="1" i="1" baseline="-25000">
                <a:solidFill>
                  <a:srgbClr val="000066"/>
                </a:solidFill>
                <a:latin typeface="Times New Roman" pitchFamily="18" charset="0"/>
              </a:rPr>
              <a:t>x</a:t>
            </a:r>
            <a:endParaRPr lang="en-ZA" b="1" i="1">
              <a:solidFill>
                <a:srgbClr val="000066"/>
              </a:solidFill>
              <a:latin typeface="Times New Roman" pitchFamily="18" charset="0"/>
            </a:endParaRPr>
          </a:p>
          <a:p>
            <a:pPr marL="179388" lvl="1">
              <a:lnSpc>
                <a:spcPct val="110000"/>
              </a:lnSpc>
              <a:buFont typeface="Arial" charset="0"/>
              <a:buNone/>
              <a:tabLst>
                <a:tab pos="1257300" algn="l"/>
              </a:tabLst>
            </a:pPr>
            <a:endParaRPr lang="en-ZA" sz="600" b="1" i="1">
              <a:solidFill>
                <a:srgbClr val="000066"/>
              </a:solidFill>
              <a:latin typeface="Times New Roman" pitchFamily="18" charset="0"/>
            </a:endParaRPr>
          </a:p>
          <a:p>
            <a:pPr marL="179388" lvl="1">
              <a:lnSpc>
                <a:spcPct val="110000"/>
              </a:lnSpc>
              <a:buFont typeface="Arial" charset="0"/>
              <a:buNone/>
              <a:tabLst>
                <a:tab pos="1257300" algn="l"/>
              </a:tabLst>
            </a:pPr>
            <a:r>
              <a:rPr lang="en-ZA">
                <a:solidFill>
                  <a:srgbClr val="000066"/>
                </a:solidFill>
              </a:rPr>
              <a:t>and	 </a:t>
            </a:r>
            <a:r>
              <a:rPr lang="en-ZA" b="1">
                <a:solidFill>
                  <a:srgbClr val="000066"/>
                </a:solidFill>
                <a:sym typeface="Symbol" pitchFamily="18" charset="2"/>
              </a:rPr>
              <a:t>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p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b="1" i="1" baseline="-25000">
                <a:solidFill>
                  <a:srgbClr val="000066"/>
                </a:solidFill>
                <a:latin typeface="Times New Roman" pitchFamily="18" charset="0"/>
              </a:rPr>
              <a:t>y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b="1">
                <a:solidFill>
                  <a:srgbClr val="000066"/>
                </a:solidFill>
                <a:sym typeface="Symbol" pitchFamily="18" charset="2"/>
              </a:rPr>
              <a:t>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p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b="1" i="1" baseline="-25000">
                <a:solidFill>
                  <a:srgbClr val="000066"/>
                </a:solidFill>
                <a:latin typeface="Times New Roman" pitchFamily="18" charset="0"/>
              </a:rPr>
              <a:t>y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 </a:t>
            </a:r>
            <a:endParaRPr lang="en-US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58427" name="Line 27"/>
          <p:cNvSpPr>
            <a:spLocks noChangeAspect="1" noChangeShapeType="1"/>
          </p:cNvSpPr>
          <p:nvPr/>
        </p:nvSpPr>
        <p:spPr bwMode="auto">
          <a:xfrm>
            <a:off x="1116013" y="2908300"/>
            <a:ext cx="2227262" cy="0"/>
          </a:xfrm>
          <a:prstGeom prst="line">
            <a:avLst/>
          </a:prstGeom>
          <a:noFill/>
          <a:ln w="44450">
            <a:solidFill>
              <a:srgbClr val="0000CC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58405" name="Line 5"/>
          <p:cNvSpPr>
            <a:spLocks noChangeAspect="1" noChangeShapeType="1"/>
          </p:cNvSpPr>
          <p:nvPr/>
        </p:nvSpPr>
        <p:spPr bwMode="auto">
          <a:xfrm>
            <a:off x="2849563" y="2619375"/>
            <a:ext cx="1228725" cy="962025"/>
          </a:xfrm>
          <a:prstGeom prst="line">
            <a:avLst/>
          </a:prstGeom>
          <a:noFill/>
          <a:ln w="63500">
            <a:solidFill>
              <a:srgbClr val="339966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58415" name="Line 15"/>
          <p:cNvSpPr>
            <a:spLocks noChangeAspect="1" noChangeShapeType="1"/>
          </p:cNvSpPr>
          <p:nvPr/>
        </p:nvSpPr>
        <p:spPr bwMode="auto">
          <a:xfrm>
            <a:off x="2849563" y="2619375"/>
            <a:ext cx="1228725" cy="962025"/>
          </a:xfrm>
          <a:prstGeom prst="line">
            <a:avLst/>
          </a:prstGeom>
          <a:noFill/>
          <a:ln w="63500">
            <a:solidFill>
              <a:srgbClr val="339966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58432" name="Oval 32"/>
          <p:cNvSpPr>
            <a:spLocks noChangeArrowheads="1"/>
          </p:cNvSpPr>
          <p:nvPr/>
        </p:nvSpPr>
        <p:spPr bwMode="auto">
          <a:xfrm>
            <a:off x="3482975" y="2592388"/>
            <a:ext cx="650875" cy="6508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000066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110000"/>
              </a:lnSpc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889 -4.44444E-6 L 0.45417 -4.4444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584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7" y="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35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4.81481E-6 L -0.35139 0.4722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584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6" y="23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"/>
                                            </p:cond>
                                          </p:stCondLst>
                                        </p:cTn>
                                        <p:tgtEl>
                                          <p:spTgt spid="358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3" presetClass="pat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3.61111E-6 -4.44444E-6 L 0.23177 -0.4879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584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" y="-2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63" presetClass="pat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018 0.0007 L 0.22152 0.64422 " pathEditMode="relative" rAng="0" ptsTypes="AA">
                                      <p:cBhvr>
                                        <p:cTn id="16" dur="1500" fill="hold"/>
                                        <p:tgtEl>
                                          <p:spTgt spid="3584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" y="3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3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889 -4.44444E-6 L 0.45417 -4.44444E-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584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7" y="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9"/>
                                            </p:cond>
                                          </p:stCondLst>
                                        </p:cTn>
                                        <p:tgtEl>
                                          <p:spTgt spid="358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8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8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4.81481E-6 L -0.35139 0.4722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584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6" y="23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7"/>
                                            </p:cond>
                                          </p:stCondLst>
                                        </p:cTn>
                                        <p:tgtEl>
                                          <p:spTgt spid="358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58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8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63" presetClass="pat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3.61111E-6 -4.44444E-6 L 0.23177 -0.4879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584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" y="-2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900"/>
                                        <p:tgtEl>
                                          <p:spTgt spid="358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63" presetClass="pat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018 0.0007 L 0.22152 0.64422 " pathEditMode="relative" rAng="0" ptsTypes="AA">
                                      <p:cBhvr>
                                        <p:cTn id="48" dur="1500" fill="hold"/>
                                        <p:tgtEl>
                                          <p:spTgt spid="3584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" y="322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800"/>
                                        <p:tgtEl>
                                          <p:spTgt spid="358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58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9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0.08611 0.09815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3584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" y="49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-1.48148E-6 L -0.29583 0.11296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3584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8611 0.10185 " pathEditMode="relative" ptsTypes="AA">
                                      <p:cBhvr>
                                        <p:cTn id="65" dur="2000" fill="hold"/>
                                        <p:tgtEl>
                                          <p:spTgt spid="3584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6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5973 0.07037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3584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58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44444E-6 L 0.24219 -0.13472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3584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-67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33333E-6 L 0.37865 0.20973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3584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" y="105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7604 0.21667 " pathEditMode="relative" ptsTypes="AA">
                                      <p:cBhvr>
                                        <p:cTn id="7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7917 -0.07917 " pathEditMode="relative" ptsTypes="AA">
                                      <p:cBhvr>
                                        <p:cTn id="7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358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358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58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33333E-6 L 0.42483 -0.03727 " pathEditMode="relative" rAng="0" ptsTypes="AA">
                                      <p:cBhvr>
                                        <p:cTn id="93" dur="1000" fill="hold"/>
                                        <p:tgtEl>
                                          <p:spTgt spid="3584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" y="-19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58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1" grpId="0" animBg="1"/>
      <p:bldP spid="358431" grpId="1" animBg="1"/>
      <p:bldP spid="358430" grpId="0" animBg="1"/>
      <p:bldP spid="358433" grpId="0" animBg="1"/>
      <p:bldP spid="358428" grpId="0" animBg="1"/>
      <p:bldP spid="358428" grpId="1" animBg="1"/>
      <p:bldP spid="358402" grpId="0" animBg="1"/>
      <p:bldP spid="358402" grpId="1" animBg="1"/>
      <p:bldP spid="358403" grpId="0" animBg="1"/>
      <p:bldP spid="358403" grpId="1" animBg="1"/>
      <p:bldP spid="358404" grpId="0" animBg="1"/>
      <p:bldP spid="358406" grpId="0" animBg="1"/>
      <p:bldP spid="358406" grpId="1" animBg="1"/>
      <p:bldP spid="358407" grpId="0" animBg="1"/>
      <p:bldP spid="358407" grpId="1" animBg="1"/>
      <p:bldP spid="358408" grpId="0"/>
      <p:bldP spid="358412" grpId="0" animBg="1"/>
      <p:bldP spid="358416" grpId="0"/>
      <p:bldP spid="358416" grpId="1"/>
      <p:bldP spid="358417" grpId="0"/>
      <p:bldP spid="358417" grpId="1"/>
      <p:bldP spid="358419" grpId="0"/>
      <p:bldP spid="358420" grpId="0"/>
      <p:bldP spid="2" grpId="0"/>
      <p:bldP spid="2" grpId="1"/>
      <p:bldP spid="3" grpId="0"/>
      <p:bldP spid="3" grpId="1"/>
      <p:bldP spid="4" grpId="0"/>
      <p:bldP spid="358427" grpId="0" animBg="1"/>
      <p:bldP spid="358427" grpId="1" animBg="1"/>
      <p:bldP spid="358405" grpId="0" animBg="1"/>
      <p:bldP spid="358415" grpId="0" animBg="1"/>
      <p:bldP spid="358415" grpId="1" animBg="1"/>
      <p:bldP spid="358432" grpId="0" animBg="1"/>
      <p:bldP spid="358432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51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IMPULSE and MOMENTUM</a:t>
            </a:r>
          </a:p>
        </p:txBody>
      </p:sp>
      <p:sp>
        <p:nvSpPr>
          <p:cNvPr id="362512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PHY1012F</a:t>
            </a:r>
          </a:p>
        </p:txBody>
      </p:sp>
      <p:sp>
        <p:nvSpPr>
          <p:cNvPr id="36251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CE60C4A-3C15-437B-8511-589252A81DBE}" type="slidenum">
              <a:rPr lang="en-ZA" smtClean="0">
                <a:cs typeface="Arial" charset="0"/>
              </a:rPr>
              <a:pPr/>
              <a:t>15</a:t>
            </a:fld>
            <a:endParaRPr lang="en-ZA" smtClean="0">
              <a:cs typeface="Arial" charset="0"/>
            </a:endParaRPr>
          </a:p>
        </p:txBody>
      </p:sp>
      <p:grpSp>
        <p:nvGrpSpPr>
          <p:cNvPr id="362583" name="Group 87"/>
          <p:cNvGrpSpPr>
            <a:grpSpLocks/>
          </p:cNvGrpSpPr>
          <p:nvPr/>
        </p:nvGrpSpPr>
        <p:grpSpPr bwMode="auto">
          <a:xfrm>
            <a:off x="5838825" y="1849438"/>
            <a:ext cx="2913063" cy="2208212"/>
            <a:chOff x="3678" y="2525"/>
            <a:chExt cx="1835" cy="1391"/>
          </a:xfrm>
        </p:grpSpPr>
        <p:sp>
          <p:nvSpPr>
            <p:cNvPr id="362551" name="Line 66"/>
            <p:cNvSpPr>
              <a:spLocks noChangeShapeType="1"/>
            </p:cNvSpPr>
            <p:nvPr/>
          </p:nvSpPr>
          <p:spPr bwMode="auto">
            <a:xfrm rot="1525675" flipV="1">
              <a:off x="4661" y="2622"/>
              <a:ext cx="0" cy="118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62552" name="Line 68"/>
            <p:cNvSpPr>
              <a:spLocks noChangeShapeType="1"/>
            </p:cNvSpPr>
            <p:nvPr/>
          </p:nvSpPr>
          <p:spPr bwMode="auto">
            <a:xfrm rot="1530040">
              <a:off x="3678" y="3296"/>
              <a:ext cx="1835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62553" name="Rectangle 67"/>
            <p:cNvSpPr>
              <a:spLocks noChangeArrowheads="1"/>
            </p:cNvSpPr>
            <p:nvPr/>
          </p:nvSpPr>
          <p:spPr bwMode="auto">
            <a:xfrm>
              <a:off x="4823" y="2525"/>
              <a:ext cx="418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indent="1588">
                <a:lnSpc>
                  <a:spcPct val="110000"/>
                </a:lnSpc>
              </a:pPr>
              <a:r>
                <a:rPr lang="en-ZA" sz="2000" b="1" i="1">
                  <a:solidFill>
                    <a:srgbClr val="000066"/>
                  </a:solidFill>
                  <a:latin typeface="Times New Roman" pitchFamily="18" charset="0"/>
                </a:rPr>
                <a:t>y</a:t>
              </a:r>
            </a:p>
          </p:txBody>
        </p:sp>
        <p:sp>
          <p:nvSpPr>
            <p:cNvPr id="362554" name="Rectangle 69"/>
            <p:cNvSpPr>
              <a:spLocks noChangeArrowheads="1"/>
            </p:cNvSpPr>
            <p:nvPr/>
          </p:nvSpPr>
          <p:spPr bwMode="auto">
            <a:xfrm>
              <a:off x="5111" y="3647"/>
              <a:ext cx="33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indent="1588">
                <a:lnSpc>
                  <a:spcPct val="110000"/>
                </a:lnSpc>
              </a:pPr>
              <a:r>
                <a:rPr lang="en-ZA" sz="2000" b="1" i="1">
                  <a:solidFill>
                    <a:srgbClr val="000066"/>
                  </a:solidFill>
                  <a:latin typeface="Times New Roman" pitchFamily="18" charset="0"/>
                </a:rPr>
                <a:t>x</a:t>
              </a:r>
            </a:p>
          </p:txBody>
        </p:sp>
      </p:grpSp>
      <p:sp>
        <p:nvSpPr>
          <p:cNvPr id="362515" name="Freeform 6" descr="Cork"/>
          <p:cNvSpPr>
            <a:spLocks/>
          </p:cNvSpPr>
          <p:nvPr/>
        </p:nvSpPr>
        <p:spPr bwMode="auto">
          <a:xfrm>
            <a:off x="6502400" y="2487613"/>
            <a:ext cx="803275" cy="1006475"/>
          </a:xfrm>
          <a:custGeom>
            <a:avLst/>
            <a:gdLst>
              <a:gd name="T0" fmla="*/ 2147483647 w 593"/>
              <a:gd name="T1" fmla="*/ 0 h 742"/>
              <a:gd name="T2" fmla="*/ 2147483647 w 593"/>
              <a:gd name="T3" fmla="*/ 2147483647 h 742"/>
              <a:gd name="T4" fmla="*/ 2147483647 w 593"/>
              <a:gd name="T5" fmla="*/ 2147483647 h 742"/>
              <a:gd name="T6" fmla="*/ 2147483647 w 593"/>
              <a:gd name="T7" fmla="*/ 0 h 742"/>
              <a:gd name="T8" fmla="*/ 0 60000 65536"/>
              <a:gd name="T9" fmla="*/ 0 60000 65536"/>
              <a:gd name="T10" fmla="*/ 0 60000 65536"/>
              <a:gd name="T11" fmla="*/ 0 60000 65536"/>
              <a:gd name="T12" fmla="*/ 0 w 593"/>
              <a:gd name="T13" fmla="*/ 0 h 742"/>
              <a:gd name="T14" fmla="*/ 593 w 593"/>
              <a:gd name="T15" fmla="*/ 742 h 74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93" h="742">
                <a:moveTo>
                  <a:pt x="493" y="0"/>
                </a:moveTo>
                <a:cubicBezTo>
                  <a:pt x="128" y="138"/>
                  <a:pt x="0" y="460"/>
                  <a:pt x="272" y="742"/>
                </a:cubicBezTo>
                <a:cubicBezTo>
                  <a:pt x="460" y="637"/>
                  <a:pt x="593" y="415"/>
                  <a:pt x="593" y="415"/>
                </a:cubicBezTo>
                <a:cubicBezTo>
                  <a:pt x="543" y="207"/>
                  <a:pt x="582" y="138"/>
                  <a:pt x="493" y="0"/>
                </a:cubicBezTo>
                <a:close/>
              </a:path>
            </a:pathLst>
          </a:custGeom>
          <a:blipFill dpi="0" rotWithShape="1">
            <a:blip r:embed="rId4"/>
            <a:srcRect/>
            <a:tile tx="0" ty="0" sx="100000" sy="100000" flip="none" algn="tl"/>
          </a:blip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62516" name="Freeform 7" descr="Cork"/>
          <p:cNvSpPr>
            <a:spLocks/>
          </p:cNvSpPr>
          <p:nvPr/>
        </p:nvSpPr>
        <p:spPr bwMode="auto">
          <a:xfrm>
            <a:off x="7269163" y="2441575"/>
            <a:ext cx="906462" cy="919163"/>
          </a:xfrm>
          <a:custGeom>
            <a:avLst/>
            <a:gdLst>
              <a:gd name="T0" fmla="*/ 0 w 669"/>
              <a:gd name="T1" fmla="*/ 2147483647 h 677"/>
              <a:gd name="T2" fmla="*/ 2147483647 w 669"/>
              <a:gd name="T3" fmla="*/ 2147483647 h 677"/>
              <a:gd name="T4" fmla="*/ 2147483647 w 669"/>
              <a:gd name="T5" fmla="*/ 2147483647 h 677"/>
              <a:gd name="T6" fmla="*/ 0 w 669"/>
              <a:gd name="T7" fmla="*/ 2147483647 h 677"/>
              <a:gd name="T8" fmla="*/ 0 60000 65536"/>
              <a:gd name="T9" fmla="*/ 0 60000 65536"/>
              <a:gd name="T10" fmla="*/ 0 60000 65536"/>
              <a:gd name="T11" fmla="*/ 0 60000 65536"/>
              <a:gd name="T12" fmla="*/ 0 w 669"/>
              <a:gd name="T13" fmla="*/ 0 h 677"/>
              <a:gd name="T14" fmla="*/ 669 w 669"/>
              <a:gd name="T15" fmla="*/ 677 h 67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69" h="677">
                <a:moveTo>
                  <a:pt x="0" y="20"/>
                </a:moveTo>
                <a:cubicBezTo>
                  <a:pt x="42" y="83"/>
                  <a:pt x="66" y="243"/>
                  <a:pt x="75" y="455"/>
                </a:cubicBezTo>
                <a:cubicBezTo>
                  <a:pt x="252" y="542"/>
                  <a:pt x="411" y="620"/>
                  <a:pt x="438" y="677"/>
                </a:cubicBezTo>
                <a:cubicBezTo>
                  <a:pt x="669" y="376"/>
                  <a:pt x="343" y="0"/>
                  <a:pt x="0" y="20"/>
                </a:cubicBezTo>
                <a:close/>
              </a:path>
            </a:pathLst>
          </a:custGeom>
          <a:blipFill dpi="0" rotWithShape="1">
            <a:blip r:embed="rId4"/>
            <a:srcRect/>
            <a:tile tx="0" ty="0" sx="100000" sy="100000" flip="none" algn="tl"/>
          </a:blip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62517" name="Freeform 8" descr="Cork"/>
          <p:cNvSpPr>
            <a:spLocks/>
          </p:cNvSpPr>
          <p:nvPr/>
        </p:nvSpPr>
        <p:spPr bwMode="auto">
          <a:xfrm>
            <a:off x="6931025" y="3133725"/>
            <a:ext cx="965200" cy="684213"/>
          </a:xfrm>
          <a:custGeom>
            <a:avLst/>
            <a:gdLst>
              <a:gd name="T0" fmla="*/ 0 w 712"/>
              <a:gd name="T1" fmla="*/ 2147483647 h 504"/>
              <a:gd name="T2" fmla="*/ 2147483647 w 712"/>
              <a:gd name="T3" fmla="*/ 0 h 504"/>
              <a:gd name="T4" fmla="*/ 2147483647 w 712"/>
              <a:gd name="T5" fmla="*/ 2147483647 h 504"/>
              <a:gd name="T6" fmla="*/ 0 w 712"/>
              <a:gd name="T7" fmla="*/ 2147483647 h 504"/>
              <a:gd name="T8" fmla="*/ 0 60000 65536"/>
              <a:gd name="T9" fmla="*/ 0 60000 65536"/>
              <a:gd name="T10" fmla="*/ 0 60000 65536"/>
              <a:gd name="T11" fmla="*/ 0 60000 65536"/>
              <a:gd name="T12" fmla="*/ 0 w 712"/>
              <a:gd name="T13" fmla="*/ 0 h 504"/>
              <a:gd name="T14" fmla="*/ 712 w 712"/>
              <a:gd name="T15" fmla="*/ 504 h 5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12" h="504">
                <a:moveTo>
                  <a:pt x="0" y="321"/>
                </a:moveTo>
                <a:cubicBezTo>
                  <a:pt x="102" y="222"/>
                  <a:pt x="261" y="96"/>
                  <a:pt x="316" y="0"/>
                </a:cubicBezTo>
                <a:cubicBezTo>
                  <a:pt x="375" y="42"/>
                  <a:pt x="712" y="185"/>
                  <a:pt x="659" y="238"/>
                </a:cubicBezTo>
                <a:cubicBezTo>
                  <a:pt x="515" y="504"/>
                  <a:pt x="161" y="371"/>
                  <a:pt x="0" y="321"/>
                </a:cubicBezTo>
                <a:close/>
              </a:path>
            </a:pathLst>
          </a:custGeom>
          <a:blipFill dpi="0" rotWithShape="1">
            <a:blip r:embed="rId4"/>
            <a:srcRect/>
            <a:tile tx="0" ty="0" sx="100000" sy="100000" flip="none" algn="tl"/>
          </a:blip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62518" name="Line 9"/>
          <p:cNvSpPr>
            <a:spLocks noChangeShapeType="1"/>
          </p:cNvSpPr>
          <p:nvPr/>
        </p:nvSpPr>
        <p:spPr bwMode="auto">
          <a:xfrm flipV="1">
            <a:off x="7637463" y="2389188"/>
            <a:ext cx="608012" cy="503237"/>
          </a:xfrm>
          <a:prstGeom prst="line">
            <a:avLst/>
          </a:prstGeom>
          <a:noFill/>
          <a:ln w="4445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62519" name="Line 10"/>
          <p:cNvSpPr>
            <a:spLocks noChangeShapeType="1"/>
          </p:cNvSpPr>
          <p:nvPr/>
        </p:nvSpPr>
        <p:spPr bwMode="auto">
          <a:xfrm flipH="1" flipV="1">
            <a:off x="6224588" y="2565400"/>
            <a:ext cx="758825" cy="357188"/>
          </a:xfrm>
          <a:prstGeom prst="line">
            <a:avLst/>
          </a:prstGeom>
          <a:noFill/>
          <a:ln w="4445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62520" name="Line 11"/>
          <p:cNvSpPr>
            <a:spLocks noChangeShapeType="1"/>
          </p:cNvSpPr>
          <p:nvPr/>
        </p:nvSpPr>
        <p:spPr bwMode="auto">
          <a:xfrm>
            <a:off x="7418388" y="3425825"/>
            <a:ext cx="39687" cy="738188"/>
          </a:xfrm>
          <a:prstGeom prst="line">
            <a:avLst/>
          </a:prstGeom>
          <a:noFill/>
          <a:ln w="4445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625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542925"/>
            <a:ext cx="8774112" cy="1565275"/>
          </a:xfrm>
        </p:spPr>
        <p:txBody>
          <a:bodyPr/>
          <a:lstStyle/>
          <a:p>
            <a:pPr marL="0" indent="0" eaLnBrk="1" hangingPunct="1"/>
            <a:r>
              <a:rPr lang="en-ZA" sz="2200" smtClean="0"/>
              <a:t>A coconut of mass </a:t>
            </a:r>
            <a:r>
              <a:rPr lang="en-ZA" sz="2200" b="1" i="1" smtClean="0">
                <a:latin typeface="Times New Roman" pitchFamily="18" charset="0"/>
              </a:rPr>
              <a:t>M</a:t>
            </a:r>
            <a:r>
              <a:rPr lang="en-ZA" sz="2200" smtClean="0"/>
              <a:t>, at rest on a frictionless floor, explodes into three pieces.  Piece C, with mass 0.30</a:t>
            </a:r>
            <a:r>
              <a:rPr lang="en-ZA" sz="2200" b="1" i="1" smtClean="0">
                <a:latin typeface="Times New Roman" pitchFamily="18" charset="0"/>
              </a:rPr>
              <a:t>M</a:t>
            </a:r>
            <a:r>
              <a:rPr lang="en-ZA" sz="2200" smtClean="0"/>
              <a:t>, has final speed </a:t>
            </a:r>
            <a:br>
              <a:rPr lang="en-ZA" sz="2200" smtClean="0"/>
            </a:br>
            <a:r>
              <a:rPr lang="en-ZA" sz="2200" b="1" i="1" smtClean="0">
                <a:latin typeface="Times New Roman" pitchFamily="18" charset="0"/>
              </a:rPr>
              <a:t>v</a:t>
            </a:r>
            <a:r>
              <a:rPr lang="en-ZA" sz="2200" b="1" baseline="-25000" smtClean="0">
                <a:latin typeface="Times New Roman" pitchFamily="18" charset="0"/>
              </a:rPr>
              <a:t>fC</a:t>
            </a:r>
            <a:r>
              <a:rPr lang="en-ZA" sz="2200" b="1" i="1" smtClean="0">
                <a:latin typeface="Times New Roman" pitchFamily="18" charset="0"/>
              </a:rPr>
              <a:t> </a:t>
            </a:r>
            <a:r>
              <a:rPr lang="en-ZA" sz="2200" b="1" smtClean="0">
                <a:latin typeface="Times New Roman" pitchFamily="18" charset="0"/>
              </a:rPr>
              <a:t>= </a:t>
            </a:r>
            <a:r>
              <a:rPr lang="en-ZA" sz="2200" smtClean="0"/>
              <a:t>5.0 m/s.  Determine the speeds of…</a:t>
            </a:r>
            <a:br>
              <a:rPr lang="en-ZA" sz="2200" smtClean="0"/>
            </a:br>
            <a:r>
              <a:rPr lang="en-ZA" sz="2200" smtClean="0"/>
              <a:t>(a)  piece B with mass 0.20</a:t>
            </a:r>
            <a:r>
              <a:rPr lang="en-ZA" sz="2200" b="1" i="1" smtClean="0">
                <a:latin typeface="Times New Roman" pitchFamily="18" charset="0"/>
              </a:rPr>
              <a:t>M, </a:t>
            </a:r>
            <a:r>
              <a:rPr lang="en-ZA" sz="2200" smtClean="0"/>
              <a:t>and  (b)  piece A. </a:t>
            </a:r>
            <a:endParaRPr lang="en-US" sz="2200" smtClean="0"/>
          </a:p>
        </p:txBody>
      </p:sp>
      <p:graphicFrame>
        <p:nvGraphicFramePr>
          <p:cNvPr id="362508" name="Object 12"/>
          <p:cNvGraphicFramePr>
            <a:graphicFrameLocks noChangeAspect="1"/>
          </p:cNvGraphicFramePr>
          <p:nvPr/>
        </p:nvGraphicFramePr>
        <p:xfrm>
          <a:off x="8240713" y="2408238"/>
          <a:ext cx="3429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517" name="Equation" r:id="rId5" imgW="342720" imgH="330120" progId="Equation.DSMT4">
                  <p:embed/>
                </p:oleObj>
              </mc:Choice>
              <mc:Fallback>
                <p:oleObj name="Equation" r:id="rId5" imgW="342720" imgH="33012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0713" y="2408238"/>
                        <a:ext cx="342900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2509" name="Object 13"/>
          <p:cNvGraphicFramePr>
            <a:graphicFrameLocks noChangeAspect="1"/>
          </p:cNvGraphicFramePr>
          <p:nvPr/>
        </p:nvGraphicFramePr>
        <p:xfrm>
          <a:off x="6948488" y="3757613"/>
          <a:ext cx="3429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518" name="Equation" r:id="rId7" imgW="342720" imgH="330120" progId="Equation.DSMT4">
                  <p:embed/>
                </p:oleObj>
              </mc:Choice>
              <mc:Fallback>
                <p:oleObj name="Equation" r:id="rId7" imgW="342720" imgH="33012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8488" y="3757613"/>
                        <a:ext cx="342900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2510" name="Object 14"/>
          <p:cNvGraphicFramePr>
            <a:graphicFrameLocks noChangeAspect="1"/>
          </p:cNvGraphicFramePr>
          <p:nvPr/>
        </p:nvGraphicFramePr>
        <p:xfrm>
          <a:off x="6175375" y="2760663"/>
          <a:ext cx="3556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519" name="Equation" r:id="rId9" imgW="355320" imgH="330120" progId="Equation.DSMT4">
                  <p:embed/>
                </p:oleObj>
              </mc:Choice>
              <mc:Fallback>
                <p:oleObj name="Equation" r:id="rId9" imgW="355320" imgH="33012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5375" y="2760663"/>
                        <a:ext cx="355600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2522" name="Rectangle 16"/>
          <p:cNvSpPr>
            <a:spLocks noChangeArrowheads="1"/>
          </p:cNvSpPr>
          <p:nvPr/>
        </p:nvSpPr>
        <p:spPr bwMode="auto">
          <a:xfrm>
            <a:off x="7319963" y="2497138"/>
            <a:ext cx="368300" cy="427037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>
                <a:solidFill>
                  <a:srgbClr val="000066"/>
                </a:solidFill>
              </a:rPr>
              <a:t>C</a:t>
            </a:r>
            <a:endParaRPr lang="en-US" sz="2000">
              <a:solidFill>
                <a:srgbClr val="000066"/>
              </a:solidFill>
            </a:endParaRPr>
          </a:p>
        </p:txBody>
      </p:sp>
      <p:sp>
        <p:nvSpPr>
          <p:cNvPr id="362523" name="Rectangle 17"/>
          <p:cNvSpPr>
            <a:spLocks noChangeArrowheads="1"/>
          </p:cNvSpPr>
          <p:nvPr/>
        </p:nvSpPr>
        <p:spPr bwMode="auto">
          <a:xfrm>
            <a:off x="6746875" y="2928938"/>
            <a:ext cx="363538" cy="427037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dirty="0">
                <a:solidFill>
                  <a:srgbClr val="000066"/>
                </a:solidFill>
              </a:rPr>
              <a:t>A</a:t>
            </a:r>
            <a:endParaRPr lang="en-US" sz="2000" dirty="0">
              <a:solidFill>
                <a:srgbClr val="000066"/>
              </a:solidFill>
            </a:endParaRPr>
          </a:p>
        </p:txBody>
      </p:sp>
      <p:sp>
        <p:nvSpPr>
          <p:cNvPr id="362524" name="Rectangle 18"/>
          <p:cNvSpPr>
            <a:spLocks noChangeArrowheads="1"/>
          </p:cNvSpPr>
          <p:nvPr/>
        </p:nvSpPr>
        <p:spPr bwMode="auto">
          <a:xfrm>
            <a:off x="7402513" y="3211513"/>
            <a:ext cx="363537" cy="427037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>
                <a:solidFill>
                  <a:srgbClr val="000066"/>
                </a:solidFill>
              </a:rPr>
              <a:t>B</a:t>
            </a:r>
            <a:endParaRPr lang="en-US" sz="2000">
              <a:solidFill>
                <a:srgbClr val="000066"/>
              </a:solidFill>
            </a:endParaRPr>
          </a:p>
        </p:txBody>
      </p:sp>
      <p:grpSp>
        <p:nvGrpSpPr>
          <p:cNvPr id="362588" name="Group 92"/>
          <p:cNvGrpSpPr>
            <a:grpSpLocks/>
          </p:cNvGrpSpPr>
          <p:nvPr/>
        </p:nvGrpSpPr>
        <p:grpSpPr bwMode="auto">
          <a:xfrm>
            <a:off x="6581775" y="2019300"/>
            <a:ext cx="1385888" cy="677863"/>
            <a:chOff x="4146" y="1200"/>
            <a:chExt cx="873" cy="427"/>
          </a:xfrm>
        </p:grpSpPr>
        <p:sp>
          <p:nvSpPr>
            <p:cNvPr id="362548" name="Freeform 22"/>
            <p:cNvSpPr>
              <a:spLocks/>
            </p:cNvSpPr>
            <p:nvPr/>
          </p:nvSpPr>
          <p:spPr bwMode="auto">
            <a:xfrm>
              <a:off x="4725" y="1363"/>
              <a:ext cx="294" cy="193"/>
            </a:xfrm>
            <a:custGeom>
              <a:avLst/>
              <a:gdLst>
                <a:gd name="T0" fmla="*/ 0 w 344"/>
                <a:gd name="T1" fmla="*/ 0 h 226"/>
                <a:gd name="T2" fmla="*/ 134 w 344"/>
                <a:gd name="T3" fmla="*/ 87 h 226"/>
                <a:gd name="T4" fmla="*/ 0 60000 65536"/>
                <a:gd name="T5" fmla="*/ 0 60000 65536"/>
                <a:gd name="T6" fmla="*/ 0 w 344"/>
                <a:gd name="T7" fmla="*/ 0 h 226"/>
                <a:gd name="T8" fmla="*/ 344 w 344"/>
                <a:gd name="T9" fmla="*/ 226 h 22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44" h="226">
                  <a:moveTo>
                    <a:pt x="0" y="0"/>
                  </a:moveTo>
                  <a:cubicBezTo>
                    <a:pt x="150" y="48"/>
                    <a:pt x="222" y="93"/>
                    <a:pt x="344" y="226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lg" len="lg"/>
              <a:tailEnd type="arrow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62549" name="Freeform 23"/>
            <p:cNvSpPr>
              <a:spLocks/>
            </p:cNvSpPr>
            <p:nvPr/>
          </p:nvSpPr>
          <p:spPr bwMode="auto">
            <a:xfrm>
              <a:off x="4146" y="1394"/>
              <a:ext cx="253" cy="233"/>
            </a:xfrm>
            <a:custGeom>
              <a:avLst/>
              <a:gdLst>
                <a:gd name="T0" fmla="*/ 0 w 310"/>
                <a:gd name="T1" fmla="*/ 65 h 301"/>
                <a:gd name="T2" fmla="*/ 91 w 310"/>
                <a:gd name="T3" fmla="*/ 0 h 301"/>
                <a:gd name="T4" fmla="*/ 0 60000 65536"/>
                <a:gd name="T5" fmla="*/ 0 60000 65536"/>
                <a:gd name="T6" fmla="*/ 0 w 310"/>
                <a:gd name="T7" fmla="*/ 0 h 301"/>
                <a:gd name="T8" fmla="*/ 310 w 310"/>
                <a:gd name="T9" fmla="*/ 301 h 30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10" h="301">
                  <a:moveTo>
                    <a:pt x="0" y="301"/>
                  </a:moveTo>
                  <a:cubicBezTo>
                    <a:pt x="112" y="114"/>
                    <a:pt x="187" y="60"/>
                    <a:pt x="310" y="0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arrow" w="lg" len="lg"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62550" name="Rectangle 21"/>
            <p:cNvSpPr>
              <a:spLocks noChangeArrowheads="1"/>
            </p:cNvSpPr>
            <p:nvPr/>
          </p:nvSpPr>
          <p:spPr bwMode="auto">
            <a:xfrm>
              <a:off x="4352" y="1200"/>
              <a:ext cx="462" cy="269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 type="none" w="lg" len="lg"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ZA" sz="2000">
                  <a:solidFill>
                    <a:srgbClr val="000066"/>
                  </a:solidFill>
                </a:rPr>
                <a:t>100</a:t>
              </a:r>
              <a:r>
                <a:rPr lang="en-US" sz="2000">
                  <a:solidFill>
                    <a:srgbClr val="000066"/>
                  </a:solidFill>
                </a:rPr>
                <a:t>°</a:t>
              </a:r>
            </a:p>
          </p:txBody>
        </p:sp>
      </p:grpSp>
      <p:grpSp>
        <p:nvGrpSpPr>
          <p:cNvPr id="362586" name="Group 90"/>
          <p:cNvGrpSpPr>
            <a:grpSpLocks/>
          </p:cNvGrpSpPr>
          <p:nvPr/>
        </p:nvGrpSpPr>
        <p:grpSpPr bwMode="auto">
          <a:xfrm>
            <a:off x="7475538" y="2644775"/>
            <a:ext cx="1076325" cy="1190625"/>
            <a:chOff x="4709" y="1594"/>
            <a:chExt cx="678" cy="750"/>
          </a:xfrm>
        </p:grpSpPr>
        <p:sp>
          <p:nvSpPr>
            <p:cNvPr id="362545" name="Freeform 25"/>
            <p:cNvSpPr>
              <a:spLocks/>
            </p:cNvSpPr>
            <p:nvPr/>
          </p:nvSpPr>
          <p:spPr bwMode="auto">
            <a:xfrm>
              <a:off x="4709" y="2150"/>
              <a:ext cx="321" cy="194"/>
            </a:xfrm>
            <a:custGeom>
              <a:avLst/>
              <a:gdLst>
                <a:gd name="T0" fmla="*/ 147 w 375"/>
                <a:gd name="T1" fmla="*/ 0 h 226"/>
                <a:gd name="T2" fmla="*/ 0 w 375"/>
                <a:gd name="T3" fmla="*/ 91 h 226"/>
                <a:gd name="T4" fmla="*/ 0 60000 65536"/>
                <a:gd name="T5" fmla="*/ 0 60000 65536"/>
                <a:gd name="T6" fmla="*/ 0 w 375"/>
                <a:gd name="T7" fmla="*/ 0 h 226"/>
                <a:gd name="T8" fmla="*/ 375 w 375"/>
                <a:gd name="T9" fmla="*/ 226 h 22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75" h="226">
                  <a:moveTo>
                    <a:pt x="375" y="0"/>
                  </a:moveTo>
                  <a:cubicBezTo>
                    <a:pt x="285" y="138"/>
                    <a:pt x="165" y="201"/>
                    <a:pt x="0" y="226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lg" len="lg"/>
              <a:tailEnd type="arrow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62546" name="Freeform 26"/>
            <p:cNvSpPr>
              <a:spLocks/>
            </p:cNvSpPr>
            <p:nvPr/>
          </p:nvSpPr>
          <p:spPr bwMode="auto">
            <a:xfrm>
              <a:off x="5031" y="1594"/>
              <a:ext cx="109" cy="372"/>
            </a:xfrm>
            <a:custGeom>
              <a:avLst/>
              <a:gdLst>
                <a:gd name="T0" fmla="*/ 0 w 128"/>
                <a:gd name="T1" fmla="*/ 0 h 435"/>
                <a:gd name="T2" fmla="*/ 41 w 128"/>
                <a:gd name="T3" fmla="*/ 170 h 435"/>
                <a:gd name="T4" fmla="*/ 0 60000 65536"/>
                <a:gd name="T5" fmla="*/ 0 60000 65536"/>
                <a:gd name="T6" fmla="*/ 0 w 128"/>
                <a:gd name="T7" fmla="*/ 0 h 435"/>
                <a:gd name="T8" fmla="*/ 128 w 128"/>
                <a:gd name="T9" fmla="*/ 435 h 43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28" h="435">
                  <a:moveTo>
                    <a:pt x="0" y="0"/>
                  </a:moveTo>
                  <a:cubicBezTo>
                    <a:pt x="119" y="153"/>
                    <a:pt x="128" y="294"/>
                    <a:pt x="107" y="435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arrow" w="lg" len="lg"/>
              <a:tailEnd type="non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62547" name="Rectangle 28"/>
            <p:cNvSpPr>
              <a:spLocks noChangeArrowheads="1"/>
            </p:cNvSpPr>
            <p:nvPr/>
          </p:nvSpPr>
          <p:spPr bwMode="auto">
            <a:xfrm>
              <a:off x="4925" y="1914"/>
              <a:ext cx="462" cy="269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 type="none" w="lg" len="lg"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ZA" sz="2000">
                  <a:solidFill>
                    <a:srgbClr val="000066"/>
                  </a:solidFill>
                </a:rPr>
                <a:t>130</a:t>
              </a:r>
              <a:r>
                <a:rPr lang="en-US" sz="2000">
                  <a:solidFill>
                    <a:srgbClr val="000066"/>
                  </a:solidFill>
                </a:rPr>
                <a:t>°</a:t>
              </a:r>
            </a:p>
          </p:txBody>
        </p:sp>
      </p:grpSp>
      <p:grpSp>
        <p:nvGrpSpPr>
          <p:cNvPr id="362585" name="Group 89"/>
          <p:cNvGrpSpPr>
            <a:grpSpLocks/>
          </p:cNvGrpSpPr>
          <p:nvPr/>
        </p:nvGrpSpPr>
        <p:grpSpPr bwMode="auto">
          <a:xfrm>
            <a:off x="7974013" y="2619375"/>
            <a:ext cx="582612" cy="798513"/>
            <a:chOff x="5023" y="3010"/>
            <a:chExt cx="367" cy="503"/>
          </a:xfrm>
        </p:grpSpPr>
        <p:sp>
          <p:nvSpPr>
            <p:cNvPr id="362542" name="Freeform 54"/>
            <p:cNvSpPr>
              <a:spLocks/>
            </p:cNvSpPr>
            <p:nvPr/>
          </p:nvSpPr>
          <p:spPr bwMode="auto">
            <a:xfrm rot="4788238">
              <a:off x="5030" y="3389"/>
              <a:ext cx="146" cy="101"/>
            </a:xfrm>
            <a:custGeom>
              <a:avLst/>
              <a:gdLst>
                <a:gd name="T0" fmla="*/ 0 w 344"/>
                <a:gd name="T1" fmla="*/ 0 h 226"/>
                <a:gd name="T2" fmla="*/ 2 w 344"/>
                <a:gd name="T3" fmla="*/ 2 h 226"/>
                <a:gd name="T4" fmla="*/ 0 60000 65536"/>
                <a:gd name="T5" fmla="*/ 0 60000 65536"/>
                <a:gd name="T6" fmla="*/ 0 w 344"/>
                <a:gd name="T7" fmla="*/ 0 h 226"/>
                <a:gd name="T8" fmla="*/ 344 w 344"/>
                <a:gd name="T9" fmla="*/ 226 h 22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44" h="226">
                  <a:moveTo>
                    <a:pt x="0" y="0"/>
                  </a:moveTo>
                  <a:cubicBezTo>
                    <a:pt x="150" y="48"/>
                    <a:pt x="222" y="93"/>
                    <a:pt x="344" y="226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lg" len="lg"/>
              <a:tailEnd type="arrow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62543" name="Rectangle 65"/>
            <p:cNvSpPr>
              <a:spLocks noChangeArrowheads="1"/>
            </p:cNvSpPr>
            <p:nvPr/>
          </p:nvSpPr>
          <p:spPr bwMode="auto">
            <a:xfrm>
              <a:off x="5023" y="3132"/>
              <a:ext cx="367" cy="269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 type="none" w="lg" len="lg"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ZA" sz="2000">
                  <a:solidFill>
                    <a:srgbClr val="000066"/>
                  </a:solidFill>
                </a:rPr>
                <a:t>80</a:t>
              </a:r>
              <a:r>
                <a:rPr lang="en-US" sz="2000">
                  <a:solidFill>
                    <a:srgbClr val="000066"/>
                  </a:solidFill>
                </a:rPr>
                <a:t>°</a:t>
              </a:r>
            </a:p>
          </p:txBody>
        </p:sp>
        <p:sp>
          <p:nvSpPr>
            <p:cNvPr id="362544" name="Freeform 70"/>
            <p:cNvSpPr>
              <a:spLocks/>
            </p:cNvSpPr>
            <p:nvPr/>
          </p:nvSpPr>
          <p:spPr bwMode="auto">
            <a:xfrm rot="16811762" flipV="1">
              <a:off x="5014" y="3031"/>
              <a:ext cx="161" cy="119"/>
            </a:xfrm>
            <a:custGeom>
              <a:avLst/>
              <a:gdLst>
                <a:gd name="T0" fmla="*/ 0 w 344"/>
                <a:gd name="T1" fmla="*/ 0 h 226"/>
                <a:gd name="T2" fmla="*/ 3 w 344"/>
                <a:gd name="T3" fmla="*/ 5 h 226"/>
                <a:gd name="T4" fmla="*/ 0 60000 65536"/>
                <a:gd name="T5" fmla="*/ 0 60000 65536"/>
                <a:gd name="T6" fmla="*/ 0 w 344"/>
                <a:gd name="T7" fmla="*/ 0 h 226"/>
                <a:gd name="T8" fmla="*/ 344 w 344"/>
                <a:gd name="T9" fmla="*/ 226 h 22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44" h="226">
                  <a:moveTo>
                    <a:pt x="0" y="0"/>
                  </a:moveTo>
                  <a:cubicBezTo>
                    <a:pt x="150" y="48"/>
                    <a:pt x="222" y="93"/>
                    <a:pt x="344" y="226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lg" len="lg"/>
              <a:tailEnd type="arrow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</p:grpSp>
      <p:grpSp>
        <p:nvGrpSpPr>
          <p:cNvPr id="362584" name="Group 88"/>
          <p:cNvGrpSpPr>
            <a:grpSpLocks/>
          </p:cNvGrpSpPr>
          <p:nvPr/>
        </p:nvGrpSpPr>
        <p:grpSpPr bwMode="auto">
          <a:xfrm>
            <a:off x="7466013" y="3463925"/>
            <a:ext cx="823912" cy="512763"/>
            <a:chOff x="4703" y="3542"/>
            <a:chExt cx="519" cy="323"/>
          </a:xfrm>
        </p:grpSpPr>
        <p:sp>
          <p:nvSpPr>
            <p:cNvPr id="362539" name="Freeform 71"/>
            <p:cNvSpPr>
              <a:spLocks/>
            </p:cNvSpPr>
            <p:nvPr/>
          </p:nvSpPr>
          <p:spPr bwMode="auto">
            <a:xfrm>
              <a:off x="4703" y="3754"/>
              <a:ext cx="195" cy="42"/>
            </a:xfrm>
            <a:custGeom>
              <a:avLst/>
              <a:gdLst>
                <a:gd name="T0" fmla="*/ 8 w 375"/>
                <a:gd name="T1" fmla="*/ 0 h 226"/>
                <a:gd name="T2" fmla="*/ 0 w 375"/>
                <a:gd name="T3" fmla="*/ 0 h 226"/>
                <a:gd name="T4" fmla="*/ 0 60000 65536"/>
                <a:gd name="T5" fmla="*/ 0 60000 65536"/>
                <a:gd name="T6" fmla="*/ 0 w 375"/>
                <a:gd name="T7" fmla="*/ 0 h 226"/>
                <a:gd name="T8" fmla="*/ 375 w 375"/>
                <a:gd name="T9" fmla="*/ 226 h 22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75" h="226">
                  <a:moveTo>
                    <a:pt x="375" y="0"/>
                  </a:moveTo>
                  <a:cubicBezTo>
                    <a:pt x="285" y="138"/>
                    <a:pt x="165" y="201"/>
                    <a:pt x="0" y="226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lg" len="lg"/>
              <a:tailEnd type="arrow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62540" name="Freeform 72"/>
            <p:cNvSpPr>
              <a:spLocks/>
            </p:cNvSpPr>
            <p:nvPr/>
          </p:nvSpPr>
          <p:spPr bwMode="auto">
            <a:xfrm rot="20808276" flipV="1">
              <a:off x="5006" y="3542"/>
              <a:ext cx="106" cy="117"/>
            </a:xfrm>
            <a:custGeom>
              <a:avLst/>
              <a:gdLst>
                <a:gd name="T0" fmla="*/ 0 w 344"/>
                <a:gd name="T1" fmla="*/ 0 h 226"/>
                <a:gd name="T2" fmla="*/ 0 w 344"/>
                <a:gd name="T3" fmla="*/ 5 h 226"/>
                <a:gd name="T4" fmla="*/ 0 60000 65536"/>
                <a:gd name="T5" fmla="*/ 0 60000 65536"/>
                <a:gd name="T6" fmla="*/ 0 w 344"/>
                <a:gd name="T7" fmla="*/ 0 h 226"/>
                <a:gd name="T8" fmla="*/ 344 w 344"/>
                <a:gd name="T9" fmla="*/ 226 h 22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44" h="226">
                  <a:moveTo>
                    <a:pt x="0" y="0"/>
                  </a:moveTo>
                  <a:cubicBezTo>
                    <a:pt x="150" y="48"/>
                    <a:pt x="222" y="93"/>
                    <a:pt x="344" y="226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lg" len="lg"/>
              <a:tailEnd type="arrow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62541" name="Rectangle 73"/>
            <p:cNvSpPr>
              <a:spLocks noChangeArrowheads="1"/>
            </p:cNvSpPr>
            <p:nvPr/>
          </p:nvSpPr>
          <p:spPr bwMode="auto">
            <a:xfrm>
              <a:off x="4855" y="3596"/>
              <a:ext cx="367" cy="269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 type="none" w="lg" len="lg"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ZA" sz="2000">
                  <a:solidFill>
                    <a:srgbClr val="000066"/>
                  </a:solidFill>
                </a:rPr>
                <a:t>50</a:t>
              </a:r>
              <a:r>
                <a:rPr lang="en-US" sz="2000">
                  <a:solidFill>
                    <a:srgbClr val="000066"/>
                  </a:solidFill>
                </a:rPr>
                <a:t>°</a:t>
              </a:r>
            </a:p>
          </p:txBody>
        </p:sp>
      </p:grpSp>
      <p:sp>
        <p:nvSpPr>
          <p:cNvPr id="362571" name="Rectangle 75"/>
          <p:cNvSpPr>
            <a:spLocks noChangeArrowheads="1"/>
          </p:cNvSpPr>
          <p:nvPr/>
        </p:nvSpPr>
        <p:spPr bwMode="auto">
          <a:xfrm>
            <a:off x="412750" y="2225675"/>
            <a:ext cx="1373188" cy="4603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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p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sz="2200" b="1" i="1" baseline="-25000">
                <a:solidFill>
                  <a:srgbClr val="000066"/>
                </a:solidFill>
                <a:latin typeface="Times New Roman" pitchFamily="18" charset="0"/>
              </a:rPr>
              <a:t>y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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p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sz="2200" b="1" i="1" baseline="-25000">
                <a:solidFill>
                  <a:srgbClr val="000066"/>
                </a:solidFill>
                <a:latin typeface="Times New Roman" pitchFamily="18" charset="0"/>
              </a:rPr>
              <a:t>y</a:t>
            </a:r>
            <a:endParaRPr lang="en-US" sz="2200" b="1" i="1" baseline="-25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62572" name="Rectangle 76"/>
          <p:cNvSpPr>
            <a:spLocks noChangeArrowheads="1"/>
          </p:cNvSpPr>
          <p:nvPr/>
        </p:nvSpPr>
        <p:spPr bwMode="auto">
          <a:xfrm>
            <a:off x="122238" y="2703513"/>
            <a:ext cx="2792412" cy="4603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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p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fA</a:t>
            </a:r>
            <a:r>
              <a:rPr lang="en-ZA" sz="2200" b="1" i="1" baseline="-25000">
                <a:solidFill>
                  <a:srgbClr val="000066"/>
                </a:solidFill>
                <a:latin typeface="Times New Roman" pitchFamily="18" charset="0"/>
              </a:rPr>
              <a:t>y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+ p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fB</a:t>
            </a:r>
            <a:r>
              <a:rPr lang="en-ZA" sz="2200" b="1" i="1" baseline="-25000">
                <a:solidFill>
                  <a:srgbClr val="000066"/>
                </a:solidFill>
                <a:latin typeface="Times New Roman" pitchFamily="18" charset="0"/>
              </a:rPr>
              <a:t>y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+ p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fC</a:t>
            </a:r>
            <a:r>
              <a:rPr lang="en-ZA" sz="2200" b="1" i="1" baseline="-25000">
                <a:solidFill>
                  <a:srgbClr val="000066"/>
                </a:solidFill>
                <a:latin typeface="Times New Roman" pitchFamily="18" charset="0"/>
              </a:rPr>
              <a:t>y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0</a:t>
            </a:r>
            <a:endParaRPr lang="en-US" sz="2200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62573" name="Rectangle 77"/>
          <p:cNvSpPr>
            <a:spLocks noChangeArrowheads="1"/>
          </p:cNvSpPr>
          <p:nvPr/>
        </p:nvSpPr>
        <p:spPr bwMode="auto">
          <a:xfrm>
            <a:off x="122238" y="3155950"/>
            <a:ext cx="6121400" cy="493713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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0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(0.20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)(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v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fB</a:t>
            </a:r>
            <a:r>
              <a:rPr lang="en-ZA"/>
              <a:t>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sin50</a:t>
            </a:r>
            <a:r>
              <a:rPr lang="en-US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°)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+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(0.30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)(5.0</a:t>
            </a:r>
            <a:r>
              <a:rPr lang="en-ZA" sz="2200" b="1" baseline="3000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sin80</a:t>
            </a:r>
            <a:r>
              <a:rPr lang="en-US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°)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0</a:t>
            </a:r>
            <a:endParaRPr lang="en-US" sz="2200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62574" name="Rectangle 78"/>
          <p:cNvSpPr>
            <a:spLocks noChangeArrowheads="1"/>
          </p:cNvSpPr>
          <p:nvPr/>
        </p:nvSpPr>
        <p:spPr bwMode="auto">
          <a:xfrm>
            <a:off x="122238" y="3662363"/>
            <a:ext cx="1943100" cy="4603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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v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fB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9.6 m/s</a:t>
            </a:r>
            <a:endParaRPr lang="en-US" sz="2200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62579" name="Rectangle 83"/>
          <p:cNvSpPr>
            <a:spLocks noChangeArrowheads="1"/>
          </p:cNvSpPr>
          <p:nvPr/>
        </p:nvSpPr>
        <p:spPr bwMode="auto">
          <a:xfrm>
            <a:off x="412750" y="4362450"/>
            <a:ext cx="1395413" cy="4603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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p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sz="2200" b="1" i="1" baseline="-25000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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p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sz="2200" b="1" i="1" baseline="-25000">
                <a:solidFill>
                  <a:srgbClr val="000066"/>
                </a:solidFill>
                <a:latin typeface="Times New Roman" pitchFamily="18" charset="0"/>
              </a:rPr>
              <a:t>x</a:t>
            </a:r>
            <a:endParaRPr lang="en-US" sz="2200" b="1" i="1" baseline="-25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62580" name="Rectangle 84"/>
          <p:cNvSpPr>
            <a:spLocks noChangeArrowheads="1"/>
          </p:cNvSpPr>
          <p:nvPr/>
        </p:nvSpPr>
        <p:spPr bwMode="auto">
          <a:xfrm>
            <a:off x="130175" y="4830763"/>
            <a:ext cx="2825750" cy="4603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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p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fA</a:t>
            </a:r>
            <a:r>
              <a:rPr lang="en-ZA" sz="2200" b="1" i="1" baseline="-25000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+ p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fB</a:t>
            </a:r>
            <a:r>
              <a:rPr lang="en-ZA" sz="2200" b="1" i="1" baseline="-25000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+ p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fC</a:t>
            </a:r>
            <a:r>
              <a:rPr lang="en-ZA" sz="2200" b="1" i="1" baseline="-25000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0</a:t>
            </a:r>
            <a:endParaRPr lang="en-US" sz="2200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62581" name="Rectangle 85"/>
          <p:cNvSpPr>
            <a:spLocks noChangeArrowheads="1"/>
          </p:cNvSpPr>
          <p:nvPr/>
        </p:nvSpPr>
        <p:spPr bwMode="auto">
          <a:xfrm>
            <a:off x="122238" y="5319713"/>
            <a:ext cx="7456487" cy="4603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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–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(0.50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)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v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fA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(0.20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)(9.6</a:t>
            </a:r>
            <a:r>
              <a:rPr lang="en-ZA" sz="2200" b="1" baseline="3000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cos50</a:t>
            </a:r>
            <a:r>
              <a:rPr lang="en-US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°)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+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(0.30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)(5.0</a:t>
            </a:r>
            <a:r>
              <a:rPr lang="en-ZA" sz="2200" b="1" baseline="3000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cos80</a:t>
            </a:r>
            <a:r>
              <a:rPr lang="en-US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°)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0</a:t>
            </a:r>
            <a:endParaRPr lang="en-US" sz="2200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62582" name="Rectangle 86"/>
          <p:cNvSpPr>
            <a:spLocks noChangeArrowheads="1"/>
          </p:cNvSpPr>
          <p:nvPr/>
        </p:nvSpPr>
        <p:spPr bwMode="auto">
          <a:xfrm>
            <a:off x="122238" y="5799138"/>
            <a:ext cx="1954212" cy="4603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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v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fA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 = 3.0 m/s</a:t>
            </a:r>
            <a:endParaRPr lang="en-US" sz="2200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62589" name="Line 93"/>
          <p:cNvSpPr>
            <a:spLocks noChangeShapeType="1"/>
          </p:cNvSpPr>
          <p:nvPr/>
        </p:nvSpPr>
        <p:spPr bwMode="auto">
          <a:xfrm>
            <a:off x="519113" y="4125913"/>
            <a:ext cx="1441450" cy="0"/>
          </a:xfrm>
          <a:prstGeom prst="line">
            <a:avLst/>
          </a:prstGeom>
          <a:noFill/>
          <a:ln w="25400">
            <a:solidFill>
              <a:srgbClr val="000066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362590" name="Line 94"/>
          <p:cNvSpPr>
            <a:spLocks noChangeShapeType="1"/>
          </p:cNvSpPr>
          <p:nvPr/>
        </p:nvSpPr>
        <p:spPr bwMode="auto">
          <a:xfrm>
            <a:off x="519113" y="6251575"/>
            <a:ext cx="1452562" cy="0"/>
          </a:xfrm>
          <a:prstGeom prst="line">
            <a:avLst/>
          </a:prstGeom>
          <a:noFill/>
          <a:ln w="25400">
            <a:solidFill>
              <a:srgbClr val="000066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2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625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2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3625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2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62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62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62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62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2571" grpId="0"/>
      <p:bldP spid="362572" grpId="0"/>
      <p:bldP spid="362573" grpId="0"/>
      <p:bldP spid="362574" grpId="0"/>
      <p:bldP spid="362579" grpId="0"/>
      <p:bldP spid="362580" grpId="0"/>
      <p:bldP spid="362581" grpId="0"/>
      <p:bldP spid="362582" grpId="0"/>
      <p:bldP spid="362589" grpId="0" animBg="1"/>
      <p:bldP spid="36259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5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IMPULSE and MOMENTUM</a:t>
            </a:r>
          </a:p>
        </p:txBody>
      </p:sp>
      <p:sp>
        <p:nvSpPr>
          <p:cNvPr id="338958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PHY1012F</a:t>
            </a:r>
          </a:p>
        </p:txBody>
      </p:sp>
      <p:sp>
        <p:nvSpPr>
          <p:cNvPr id="3389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4B6C3AD-9412-4D57-BDF1-7EBB9D5FEAE0}" type="slidenum">
              <a:rPr lang="en-ZA" smtClean="0">
                <a:cs typeface="Arial" charset="0"/>
              </a:rPr>
              <a:pPr/>
              <a:t>16</a:t>
            </a:fld>
            <a:endParaRPr lang="en-ZA" smtClean="0">
              <a:cs typeface="Arial" charset="0"/>
            </a:endParaRPr>
          </a:p>
        </p:txBody>
      </p:sp>
      <p:sp>
        <p:nvSpPr>
          <p:cNvPr id="3389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ANGULAR MOMENTUM</a:t>
            </a:r>
            <a:endParaRPr lang="en-US" smtClean="0"/>
          </a:p>
        </p:txBody>
      </p:sp>
      <p:sp>
        <p:nvSpPr>
          <p:cNvPr id="3389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895350"/>
          </a:xfrm>
        </p:spPr>
        <p:txBody>
          <a:bodyPr/>
          <a:lstStyle/>
          <a:p>
            <a:pPr lvl="1" indent="0" eaLnBrk="1" hangingPunct="1"/>
            <a:r>
              <a:rPr lang="en-ZA" smtClean="0"/>
              <a:t>The momentum,    , of a particle in circular motion is NOT conserved (since its velocity changes continuously).</a:t>
            </a:r>
            <a:endParaRPr lang="en-US" smtClean="0"/>
          </a:p>
        </p:txBody>
      </p:sp>
      <p:sp>
        <p:nvSpPr>
          <p:cNvPr id="338949" name="Oval 5"/>
          <p:cNvSpPr>
            <a:spLocks noChangeArrowheads="1"/>
          </p:cNvSpPr>
          <p:nvPr/>
        </p:nvSpPr>
        <p:spPr bwMode="auto">
          <a:xfrm>
            <a:off x="6319838" y="2713038"/>
            <a:ext cx="2286000" cy="2286000"/>
          </a:xfrm>
          <a:prstGeom prst="ellipse">
            <a:avLst/>
          </a:prstGeom>
          <a:noFill/>
          <a:ln w="31750" algn="ctr">
            <a:solidFill>
              <a:srgbClr val="3366FF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GB"/>
          </a:p>
        </p:txBody>
      </p:sp>
      <p:sp>
        <p:nvSpPr>
          <p:cNvPr id="338953" name="Rectangle 9"/>
          <p:cNvSpPr>
            <a:spLocks noChangeArrowheads="1"/>
          </p:cNvSpPr>
          <p:nvPr/>
        </p:nvSpPr>
        <p:spPr bwMode="auto">
          <a:xfrm>
            <a:off x="6618288" y="2292350"/>
            <a:ext cx="54133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v</a:t>
            </a:r>
            <a:r>
              <a:rPr lang="en-ZA" sz="2000" b="1" i="1" baseline="-25000">
                <a:solidFill>
                  <a:srgbClr val="000066"/>
                </a:solidFill>
                <a:latin typeface="Times New Roman" pitchFamily="18" charset="0"/>
              </a:rPr>
              <a:t>t</a:t>
            </a:r>
            <a:endParaRPr lang="en-US" sz="2000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graphicFrame>
        <p:nvGraphicFramePr>
          <p:cNvPr id="338956" name="Object 12"/>
          <p:cNvGraphicFramePr>
            <a:graphicFrameLocks noChangeAspect="1"/>
          </p:cNvGraphicFramePr>
          <p:nvPr/>
        </p:nvGraphicFramePr>
        <p:xfrm>
          <a:off x="2887663" y="1422400"/>
          <a:ext cx="2413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959" name="Equation" r:id="rId4" imgW="241200" imgH="355320" progId="Equation.DSMT4">
                  <p:embed/>
                </p:oleObj>
              </mc:Choice>
              <mc:Fallback>
                <p:oleObj name="Equation" r:id="rId4" imgW="241200" imgH="35532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7663" y="1422400"/>
                        <a:ext cx="241300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179388" y="2281238"/>
            <a:ext cx="6818312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Nevertheless, an orbiting or rotating body does have a tendency to “keep going” </a:t>
            </a:r>
            <a:br>
              <a:rPr lang="en-ZA">
                <a:solidFill>
                  <a:srgbClr val="000066"/>
                </a:solidFill>
              </a:rPr>
            </a:br>
            <a:r>
              <a:rPr lang="en-ZA">
                <a:solidFill>
                  <a:srgbClr val="000066"/>
                </a:solidFill>
                <a:cs typeface="Times New Roman" pitchFamily="18" charset="0"/>
              </a:rPr>
              <a:t>– due to its </a:t>
            </a:r>
            <a:r>
              <a:rPr lang="en-ZA">
                <a:solidFill>
                  <a:srgbClr val="FF0000"/>
                </a:solidFill>
                <a:cs typeface="Times New Roman" pitchFamily="18" charset="0"/>
              </a:rPr>
              <a:t>angular momentum</a:t>
            </a:r>
            <a:r>
              <a:rPr lang="en-ZA">
                <a:solidFill>
                  <a:srgbClr val="000066"/>
                </a:solidFill>
                <a:cs typeface="Times New Roman" pitchFamily="18" charset="0"/>
              </a:rPr>
              <a:t>,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ZA">
                <a:solidFill>
                  <a:srgbClr val="000066"/>
                </a:solidFill>
                <a:cs typeface="Times New Roman" pitchFamily="18" charset="0"/>
              </a:rPr>
              <a:t>:</a:t>
            </a:r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1893888" y="3724275"/>
            <a:ext cx="163988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L = mrv</a:t>
            </a:r>
            <a:r>
              <a:rPr lang="en-ZA" b="1" i="1" baseline="-25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lang="en-ZA">
              <a:solidFill>
                <a:srgbClr val="000066"/>
              </a:solidFill>
              <a:cs typeface="Times New Roman" pitchFamily="18" charset="0"/>
            </a:endParaRPr>
          </a:p>
        </p:txBody>
      </p:sp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2016125" y="3749675"/>
            <a:ext cx="1384300" cy="509588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GB"/>
          </a:p>
        </p:txBody>
      </p:sp>
      <p:sp>
        <p:nvSpPr>
          <p:cNvPr id="5" name="Rectangle 16"/>
          <p:cNvSpPr>
            <a:spLocks noChangeArrowheads="1"/>
          </p:cNvSpPr>
          <p:nvPr/>
        </p:nvSpPr>
        <p:spPr bwMode="auto">
          <a:xfrm>
            <a:off x="179388" y="4362450"/>
            <a:ext cx="8682037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536575" lvl="1" indent="-357188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FF0000"/>
                </a:solidFill>
                <a:cs typeface="Times New Roman" pitchFamily="18" charset="0"/>
              </a:rPr>
              <a:t>Law of conservation of angular momentum</a:t>
            </a:r>
            <a:r>
              <a:rPr lang="en-ZA">
                <a:solidFill>
                  <a:srgbClr val="000066"/>
                </a:solidFill>
                <a:cs typeface="Times New Roman" pitchFamily="18" charset="0"/>
              </a:rPr>
              <a:t>:</a:t>
            </a:r>
            <a:br>
              <a:rPr lang="en-ZA">
                <a:solidFill>
                  <a:srgbClr val="000066"/>
                </a:solidFill>
                <a:cs typeface="Times New Roman" pitchFamily="18" charset="0"/>
              </a:rPr>
            </a:br>
            <a:r>
              <a:rPr lang="en-ZA">
                <a:solidFill>
                  <a:srgbClr val="000066"/>
                </a:solidFill>
                <a:cs typeface="Times New Roman" pitchFamily="18" charset="0"/>
              </a:rPr>
              <a:t>The angular momentum of a system remains constant – provided the net external torque on it is zero.</a:t>
            </a:r>
          </a:p>
        </p:txBody>
      </p:sp>
      <p:sp>
        <p:nvSpPr>
          <p:cNvPr id="338962" name="Rectangle 18"/>
          <p:cNvSpPr>
            <a:spLocks noChangeArrowheads="1"/>
          </p:cNvSpPr>
          <p:nvPr/>
        </p:nvSpPr>
        <p:spPr bwMode="auto">
          <a:xfrm>
            <a:off x="544513" y="5716588"/>
            <a:ext cx="4349750" cy="493712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  <a:tabLst>
                <a:tab pos="809625" algn="l"/>
              </a:tabLst>
            </a:pPr>
            <a:r>
              <a:rPr lang="en-ZA">
                <a:solidFill>
                  <a:srgbClr val="000066"/>
                </a:solidFill>
              </a:rPr>
              <a:t>i.e.           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L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 = L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</a:rPr>
              <a:t>i </a:t>
            </a:r>
            <a:r>
              <a:rPr lang="en-ZA">
                <a:solidFill>
                  <a:srgbClr val="000066"/>
                </a:solidFill>
              </a:rPr>
              <a:t>        (if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</a:t>
            </a:r>
            <a:r>
              <a:rPr lang="en-ZA" b="1" i="1" baseline="-25000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</a:rPr>
              <a:t>0)</a:t>
            </a:r>
            <a:endParaRPr lang="en-ZA">
              <a:solidFill>
                <a:srgbClr val="000066"/>
              </a:solidFill>
            </a:endParaRPr>
          </a:p>
        </p:txBody>
      </p:sp>
      <p:sp>
        <p:nvSpPr>
          <p:cNvPr id="338963" name="Rectangle 19"/>
          <p:cNvSpPr>
            <a:spLocks noChangeArrowheads="1"/>
          </p:cNvSpPr>
          <p:nvPr/>
        </p:nvSpPr>
        <p:spPr bwMode="auto">
          <a:xfrm>
            <a:off x="2016125" y="5737225"/>
            <a:ext cx="1144588" cy="509588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GB"/>
          </a:p>
        </p:txBody>
      </p:sp>
      <p:sp>
        <p:nvSpPr>
          <p:cNvPr id="338964" name="Rectangle 20"/>
          <p:cNvSpPr>
            <a:spLocks noChangeArrowheads="1"/>
          </p:cNvSpPr>
          <p:nvPr/>
        </p:nvSpPr>
        <p:spPr bwMode="auto">
          <a:xfrm>
            <a:off x="6521450" y="3724275"/>
            <a:ext cx="16398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L = I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endParaRPr lang="en-ZA">
              <a:solidFill>
                <a:srgbClr val="000066"/>
              </a:solidFill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338965" name="Rectangle 21"/>
          <p:cNvSpPr>
            <a:spLocks noChangeArrowheads="1"/>
          </p:cNvSpPr>
          <p:nvPr/>
        </p:nvSpPr>
        <p:spPr bwMode="auto">
          <a:xfrm>
            <a:off x="6643688" y="3749675"/>
            <a:ext cx="1165225" cy="509588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GB"/>
          </a:p>
        </p:txBody>
      </p:sp>
      <p:grpSp>
        <p:nvGrpSpPr>
          <p:cNvPr id="338974" name="Group 30"/>
          <p:cNvGrpSpPr>
            <a:grpSpLocks/>
          </p:cNvGrpSpPr>
          <p:nvPr/>
        </p:nvGrpSpPr>
        <p:grpSpPr bwMode="auto">
          <a:xfrm>
            <a:off x="6372225" y="2633663"/>
            <a:ext cx="2244725" cy="2492375"/>
            <a:chOff x="4014" y="1659"/>
            <a:chExt cx="1414" cy="1570"/>
          </a:xfrm>
        </p:grpSpPr>
        <p:grpSp>
          <p:nvGrpSpPr>
            <p:cNvPr id="6" name="Group 22"/>
            <p:cNvGrpSpPr>
              <a:grpSpLocks/>
            </p:cNvGrpSpPr>
            <p:nvPr/>
          </p:nvGrpSpPr>
          <p:grpSpPr bwMode="auto">
            <a:xfrm>
              <a:off x="4014" y="1659"/>
              <a:ext cx="758" cy="102"/>
              <a:chOff x="4014" y="1659"/>
              <a:chExt cx="758" cy="102"/>
            </a:xfrm>
          </p:grpSpPr>
          <p:sp>
            <p:nvSpPr>
              <p:cNvPr id="338978" name="Line 7"/>
              <p:cNvSpPr>
                <a:spLocks noChangeShapeType="1"/>
              </p:cNvSpPr>
              <p:nvPr/>
            </p:nvSpPr>
            <p:spPr bwMode="auto">
              <a:xfrm flipH="1">
                <a:off x="4014" y="1713"/>
                <a:ext cx="691" cy="0"/>
              </a:xfrm>
              <a:prstGeom prst="line">
                <a:avLst/>
              </a:prstGeom>
              <a:noFill/>
              <a:ln w="44450">
                <a:solidFill>
                  <a:srgbClr val="00CC00"/>
                </a:solidFill>
                <a:round/>
                <a:headEnd/>
                <a:tailEnd type="stealth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338979" name="Oval 6"/>
              <p:cNvSpPr>
                <a:spLocks noChangeAspect="1" noChangeArrowheads="1"/>
              </p:cNvSpPr>
              <p:nvPr/>
            </p:nvSpPr>
            <p:spPr bwMode="auto">
              <a:xfrm>
                <a:off x="4670" y="1659"/>
                <a:ext cx="102" cy="102"/>
              </a:xfrm>
              <a:prstGeom prst="ellipse">
                <a:avLst/>
              </a:prstGeom>
              <a:solidFill>
                <a:srgbClr val="000066"/>
              </a:solidFill>
              <a:ln w="15875" algn="ctr">
                <a:solidFill>
                  <a:srgbClr val="000066"/>
                </a:solidFill>
                <a:round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GB"/>
              </a:p>
            </p:txBody>
          </p:sp>
        </p:grpSp>
        <p:grpSp>
          <p:nvGrpSpPr>
            <p:cNvPr id="338975" name="Group 23"/>
            <p:cNvGrpSpPr>
              <a:grpSpLocks/>
            </p:cNvGrpSpPr>
            <p:nvPr/>
          </p:nvGrpSpPr>
          <p:grpSpPr bwMode="auto">
            <a:xfrm flipH="1">
              <a:off x="4670" y="3127"/>
              <a:ext cx="758" cy="102"/>
              <a:chOff x="4014" y="1659"/>
              <a:chExt cx="758" cy="102"/>
            </a:xfrm>
          </p:grpSpPr>
          <p:sp>
            <p:nvSpPr>
              <p:cNvPr id="338976" name="Line 24"/>
              <p:cNvSpPr>
                <a:spLocks noChangeShapeType="1"/>
              </p:cNvSpPr>
              <p:nvPr/>
            </p:nvSpPr>
            <p:spPr bwMode="auto">
              <a:xfrm flipH="1">
                <a:off x="4014" y="1713"/>
                <a:ext cx="691" cy="0"/>
              </a:xfrm>
              <a:prstGeom prst="line">
                <a:avLst/>
              </a:prstGeom>
              <a:noFill/>
              <a:ln w="0">
                <a:solidFill>
                  <a:srgbClr val="EBEBFF"/>
                </a:solidFill>
                <a:round/>
                <a:headEnd/>
                <a:tailEnd type="stealth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338977" name="Oval 25"/>
              <p:cNvSpPr>
                <a:spLocks noChangeAspect="1" noChangeArrowheads="1"/>
              </p:cNvSpPr>
              <p:nvPr/>
            </p:nvSpPr>
            <p:spPr bwMode="auto">
              <a:xfrm>
                <a:off x="4670" y="1659"/>
                <a:ext cx="102" cy="102"/>
              </a:xfrm>
              <a:prstGeom prst="ellipse">
                <a:avLst/>
              </a:prstGeom>
              <a:noFill/>
              <a:ln w="15875" algn="ctr">
                <a:noFill/>
                <a:round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/>
              <a:p>
                <a:pPr>
                  <a:lnSpc>
                    <a:spcPct val="110000"/>
                  </a:lnSpc>
                </a:pPr>
                <a:endParaRPr lang="en-GB"/>
              </a:p>
            </p:txBody>
          </p:sp>
        </p:grpSp>
      </p:grpSp>
      <p:sp>
        <p:nvSpPr>
          <p:cNvPr id="7" name="Rectangle 20"/>
          <p:cNvSpPr>
            <a:spLocks noChangeArrowheads="1"/>
          </p:cNvSpPr>
          <p:nvPr/>
        </p:nvSpPr>
        <p:spPr bwMode="auto">
          <a:xfrm>
            <a:off x="3598863" y="3724275"/>
            <a:ext cx="263525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  <a:cs typeface="Times New Roman" pitchFamily="18" charset="0"/>
              </a:rPr>
              <a:t>Units: </a:t>
            </a:r>
            <a:r>
              <a:rPr lang="en-ZA">
                <a:solidFill>
                  <a:srgbClr val="000066"/>
                </a:solidFill>
              </a:rPr>
              <a:t>[kg</a:t>
            </a:r>
            <a:r>
              <a:rPr lang="en-ZA" baseline="30000">
                <a:solidFill>
                  <a:srgbClr val="000066"/>
                </a:solidFill>
              </a:rPr>
              <a:t> </a:t>
            </a:r>
            <a:r>
              <a:rPr lang="en-ZA">
                <a:solidFill>
                  <a:srgbClr val="000066"/>
                </a:solidFill>
              </a:rPr>
              <a:t>m</a:t>
            </a:r>
            <a:r>
              <a:rPr lang="en-ZA" baseline="30000">
                <a:solidFill>
                  <a:srgbClr val="000066"/>
                </a:solidFill>
              </a:rPr>
              <a:t>2</a:t>
            </a:r>
            <a:r>
              <a:rPr lang="en-ZA">
                <a:solidFill>
                  <a:srgbClr val="000066"/>
                </a:solidFill>
              </a:rPr>
              <a:t>/s]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22222E-6 C 0.07448 -0.03287 0.12239 -0.00047 0.1717 0.05602 C 0.22101 0.1125 0.22101 0.28565 0.15295 0.35879 C 0.08489 0.43194 -0.05747 0.38495 -0.08941 0.27453 C -0.12136 0.16412 -0.07448 0.03287 1.38889E-6 2.22222E-6 Z " pathEditMode="relative" rAng="0" ptsTypes="sssss">
                                      <p:cBhvr>
                                        <p:cTn id="6" dur="5000" spd="-100000" fill="hold"/>
                                        <p:tgtEl>
                                          <p:spTgt spid="3389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" y="200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8" dur="5000" fill="hold"/>
                                        <p:tgtEl>
                                          <p:spTgt spid="3389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3389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3389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389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38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949" grpId="0" animBg="1"/>
      <p:bldP spid="338953" grpId="0"/>
      <p:bldP spid="2" grpId="0"/>
      <p:bldP spid="3" grpId="0"/>
      <p:bldP spid="4" grpId="0" animBg="1"/>
      <p:bldP spid="5" grpId="0"/>
      <p:bldP spid="338962" grpId="0"/>
      <p:bldP spid="338963" grpId="0" animBg="1"/>
      <p:bldP spid="338964" grpId="0"/>
      <p:bldP spid="338965" grpId="0" animBg="1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IMPULSE and MOMENTUM</a:t>
            </a:r>
          </a:p>
        </p:txBody>
      </p:sp>
      <p:sp>
        <p:nvSpPr>
          <p:cNvPr id="367618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PHY1012F</a:t>
            </a:r>
          </a:p>
        </p:txBody>
      </p:sp>
      <p:sp>
        <p:nvSpPr>
          <p:cNvPr id="3676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67F0273-F4BD-4A94-8885-60B96C726D65}" type="slidenum">
              <a:rPr lang="en-ZA" smtClean="0">
                <a:cs typeface="Arial" charset="0"/>
              </a:rPr>
              <a:pPr/>
              <a:t>17</a:t>
            </a:fld>
            <a:endParaRPr lang="en-ZA" smtClean="0">
              <a:cs typeface="Arial" charset="0"/>
            </a:endParaRPr>
          </a:p>
        </p:txBody>
      </p:sp>
      <p:sp>
        <p:nvSpPr>
          <p:cNvPr id="367620" name="Rectangle 4"/>
          <p:cNvSpPr>
            <a:spLocks noChangeArrowheads="1"/>
          </p:cNvSpPr>
          <p:nvPr/>
        </p:nvSpPr>
        <p:spPr bwMode="auto">
          <a:xfrm>
            <a:off x="179388" y="581025"/>
            <a:ext cx="503555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sz="2200">
                <a:solidFill>
                  <a:srgbClr val="000066"/>
                </a:solidFill>
              </a:rPr>
              <a:t>A student sits on a stool which can rotate freely about a vertical axis.  Initially at rest, the student holds vertically the axle of a bicycle wheel which has a rotational inertia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W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=</a:t>
            </a:r>
            <a:r>
              <a:rPr lang="en-ZA" sz="2200">
                <a:solidFill>
                  <a:srgbClr val="000066"/>
                </a:solidFill>
              </a:rPr>
              <a:t> 1.2 kg</a:t>
            </a:r>
            <a:r>
              <a:rPr lang="en-ZA" sz="2200" baseline="30000">
                <a:solidFill>
                  <a:srgbClr val="000066"/>
                </a:solidFill>
              </a:rPr>
              <a:t> </a:t>
            </a:r>
            <a:r>
              <a:rPr lang="en-ZA" sz="2200">
                <a:solidFill>
                  <a:srgbClr val="000066"/>
                </a:solidFill>
              </a:rPr>
              <a:t>m</a:t>
            </a:r>
            <a:r>
              <a:rPr lang="en-ZA" sz="2200" baseline="30000">
                <a:solidFill>
                  <a:srgbClr val="000066"/>
                </a:solidFill>
              </a:rPr>
              <a:t>2</a:t>
            </a:r>
            <a:r>
              <a:rPr lang="en-ZA" sz="2200">
                <a:solidFill>
                  <a:srgbClr val="000066"/>
                </a:solidFill>
              </a:rPr>
              <a:t> and which is rotating anticlockwise (viewed from above) at</a:t>
            </a:r>
            <a:r>
              <a:rPr lang="en-ZA" sz="2200">
                <a:solidFill>
                  <a:srgbClr val="000066"/>
                </a:solidFill>
                <a:sym typeface="Symbol" pitchFamily="18" charset="2"/>
              </a:rPr>
              <a:t>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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iW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=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ZA" sz="2200">
                <a:solidFill>
                  <a:srgbClr val="000066"/>
                </a:solidFill>
                <a:sym typeface="Symbol" pitchFamily="18" charset="2"/>
              </a:rPr>
              <a:t>3.9 rev/s.</a:t>
            </a:r>
          </a:p>
        </p:txBody>
      </p:sp>
      <p:sp>
        <p:nvSpPr>
          <p:cNvPr id="367622" name="Rectangle 7"/>
          <p:cNvSpPr>
            <a:spLocks noChangeArrowheads="1"/>
          </p:cNvSpPr>
          <p:nvPr/>
        </p:nvSpPr>
        <p:spPr bwMode="auto">
          <a:xfrm>
            <a:off x="179388" y="3565525"/>
            <a:ext cx="8783637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sz="2200">
                <a:solidFill>
                  <a:srgbClr val="000066"/>
                </a:solidFill>
              </a:rPr>
              <a:t>The student and the stool together have a combined rotational inertia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B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=</a:t>
            </a:r>
            <a:r>
              <a:rPr lang="en-ZA" sz="2200">
                <a:solidFill>
                  <a:srgbClr val="000066"/>
                </a:solidFill>
              </a:rPr>
              <a:t> 6.8 kg</a:t>
            </a:r>
            <a:r>
              <a:rPr lang="en-ZA" sz="2200" baseline="30000">
                <a:solidFill>
                  <a:srgbClr val="000066"/>
                </a:solidFill>
              </a:rPr>
              <a:t> </a:t>
            </a:r>
            <a:r>
              <a:rPr lang="en-ZA" sz="2200">
                <a:solidFill>
                  <a:srgbClr val="000066"/>
                </a:solidFill>
              </a:rPr>
              <a:t>m</a:t>
            </a:r>
            <a:r>
              <a:rPr lang="en-ZA" sz="2200" baseline="30000">
                <a:solidFill>
                  <a:srgbClr val="000066"/>
                </a:solidFill>
              </a:rPr>
              <a:t>2</a:t>
            </a:r>
            <a:r>
              <a:rPr lang="en-ZA" sz="2200">
                <a:solidFill>
                  <a:srgbClr val="000066"/>
                </a:solidFill>
              </a:rPr>
              <a:t> (and </a:t>
            </a:r>
            <a:r>
              <a:rPr lang="en-ZA" sz="2200">
                <a:solidFill>
                  <a:srgbClr val="000066"/>
                </a:solidFill>
                <a:sym typeface="Symbol" pitchFamily="18" charset="2"/>
              </a:rPr>
              <a:t>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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iB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=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ZA" sz="2200">
                <a:solidFill>
                  <a:srgbClr val="000066"/>
                </a:solidFill>
                <a:sym typeface="Symbol" pitchFamily="18" charset="2"/>
              </a:rPr>
              <a:t>0 rev/s)</a:t>
            </a:r>
            <a:r>
              <a:rPr lang="en-ZA" sz="2200">
                <a:solidFill>
                  <a:srgbClr val="000066"/>
                </a:solidFill>
              </a:rPr>
              <a:t>. </a:t>
            </a:r>
          </a:p>
        </p:txBody>
      </p:sp>
      <p:sp>
        <p:nvSpPr>
          <p:cNvPr id="400392" name="Rectangle 8"/>
          <p:cNvSpPr>
            <a:spLocks noChangeArrowheads="1"/>
          </p:cNvSpPr>
          <p:nvPr/>
        </p:nvSpPr>
        <p:spPr bwMode="auto">
          <a:xfrm>
            <a:off x="179388" y="4533900"/>
            <a:ext cx="8783637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sz="2200">
                <a:solidFill>
                  <a:srgbClr val="000066"/>
                </a:solidFill>
              </a:rPr>
              <a:t>The student now inverts the wheel so that (viewed from above) it is now rotating </a:t>
            </a:r>
            <a:r>
              <a:rPr lang="en-ZA" sz="2200" i="1">
                <a:solidFill>
                  <a:srgbClr val="000066"/>
                </a:solidFill>
              </a:rPr>
              <a:t>clock</a:t>
            </a:r>
            <a:r>
              <a:rPr lang="en-ZA" sz="2200">
                <a:solidFill>
                  <a:srgbClr val="000066"/>
                </a:solidFill>
              </a:rPr>
              <a:t>wise…</a:t>
            </a:r>
            <a:endParaRPr lang="en-ZA" sz="2200">
              <a:solidFill>
                <a:srgbClr val="000066"/>
              </a:solidFill>
              <a:sym typeface="Symbol" pitchFamily="18" charset="2"/>
            </a:endParaRPr>
          </a:p>
        </p:txBody>
      </p:sp>
      <p:sp>
        <p:nvSpPr>
          <p:cNvPr id="400393" name="Rectangle 9"/>
          <p:cNvSpPr>
            <a:spLocks noChangeArrowheads="1"/>
          </p:cNvSpPr>
          <p:nvPr/>
        </p:nvSpPr>
        <p:spPr bwMode="auto">
          <a:xfrm>
            <a:off x="179388" y="5613400"/>
            <a:ext cx="87836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sz="2200">
                <a:solidFill>
                  <a:srgbClr val="000066"/>
                </a:solidFill>
                <a:sym typeface="Symbol" pitchFamily="18" charset="2"/>
              </a:rPr>
              <a:t>Determine the student’s final angular velocity.</a:t>
            </a:r>
          </a:p>
        </p:txBody>
      </p:sp>
      <p:sp>
        <p:nvSpPr>
          <p:cNvPr id="367625" name="Rectangle 10"/>
          <p:cNvSpPr>
            <a:spLocks noChangeArrowheads="1"/>
          </p:cNvSpPr>
          <p:nvPr/>
        </p:nvSpPr>
        <p:spPr bwMode="auto">
          <a:xfrm>
            <a:off x="6226175" y="930275"/>
            <a:ext cx="346075" cy="515938"/>
          </a:xfrm>
          <a:prstGeom prst="rect">
            <a:avLst/>
          </a:prstGeom>
          <a:solidFill>
            <a:srgbClr val="EBEBFF"/>
          </a:solidFill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GB"/>
          </a:p>
        </p:txBody>
      </p:sp>
      <p:sp>
        <p:nvSpPr>
          <p:cNvPr id="367626" name="Rectangle 11"/>
          <p:cNvSpPr>
            <a:spLocks noChangeArrowheads="1"/>
          </p:cNvSpPr>
          <p:nvPr/>
        </p:nvSpPr>
        <p:spPr bwMode="auto">
          <a:xfrm>
            <a:off x="8385175" y="1069975"/>
            <a:ext cx="457200" cy="461963"/>
          </a:xfrm>
          <a:prstGeom prst="rect">
            <a:avLst/>
          </a:prstGeom>
          <a:solidFill>
            <a:srgbClr val="EBEBFF"/>
          </a:solidFill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GB"/>
          </a:p>
        </p:txBody>
      </p:sp>
      <p:sp>
        <p:nvSpPr>
          <p:cNvPr id="367627" name="Rectangle 12"/>
          <p:cNvSpPr>
            <a:spLocks noChangeArrowheads="1"/>
          </p:cNvSpPr>
          <p:nvPr/>
        </p:nvSpPr>
        <p:spPr bwMode="auto">
          <a:xfrm>
            <a:off x="7788275" y="466725"/>
            <a:ext cx="317500" cy="782638"/>
          </a:xfrm>
          <a:prstGeom prst="rect">
            <a:avLst/>
          </a:prstGeom>
          <a:solidFill>
            <a:srgbClr val="EBEBFF"/>
          </a:solidFill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GB"/>
          </a:p>
        </p:txBody>
      </p:sp>
      <p:sp>
        <p:nvSpPr>
          <p:cNvPr id="400390" name="Rectangle 6"/>
          <p:cNvSpPr>
            <a:spLocks noChangeArrowheads="1"/>
          </p:cNvSpPr>
          <p:nvPr/>
        </p:nvSpPr>
        <p:spPr bwMode="auto">
          <a:xfrm>
            <a:off x="7023100" y="463550"/>
            <a:ext cx="1930400" cy="3068638"/>
          </a:xfrm>
          <a:prstGeom prst="rect">
            <a:avLst/>
          </a:prstGeom>
          <a:solidFill>
            <a:srgbClr val="EBEBFF"/>
          </a:solidFill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4003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0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0392" grpId="0"/>
      <p:bldP spid="400393" grpId="0"/>
      <p:bldP spid="40039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5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IMPULSE and MOMENTUM</a:t>
            </a:r>
          </a:p>
        </p:txBody>
      </p:sp>
      <p:sp>
        <p:nvSpPr>
          <p:cNvPr id="402455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PHY1012F</a:t>
            </a:r>
          </a:p>
        </p:txBody>
      </p:sp>
      <p:sp>
        <p:nvSpPr>
          <p:cNvPr id="40245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6561E2-751B-4DC9-A9E7-5B4DB42C520D}" type="slidenum">
              <a:rPr lang="en-ZA" smtClean="0">
                <a:cs typeface="Arial" charset="0"/>
              </a:rPr>
              <a:pPr/>
              <a:t>18</a:t>
            </a:fld>
            <a:endParaRPr lang="en-ZA" smtClean="0">
              <a:cs typeface="Arial" charset="0"/>
            </a:endParaRPr>
          </a:p>
        </p:txBody>
      </p:sp>
      <p:sp>
        <p:nvSpPr>
          <p:cNvPr id="402451" name="Rectangle 19"/>
          <p:cNvSpPr>
            <a:spLocks noChangeArrowheads="1"/>
          </p:cNvSpPr>
          <p:nvPr/>
        </p:nvSpPr>
        <p:spPr bwMode="auto">
          <a:xfrm>
            <a:off x="5797550" y="5524500"/>
            <a:ext cx="2386013" cy="4603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spcBef>
                <a:spcPct val="100000"/>
              </a:spcBef>
              <a:buFont typeface="Arial" charset="0"/>
              <a:buNone/>
            </a:pPr>
            <a:r>
              <a:rPr lang="en-ZA" sz="2200">
                <a:solidFill>
                  <a:srgbClr val="000066"/>
                </a:solidFill>
                <a:sym typeface="Symbol" pitchFamily="18" charset="2"/>
              </a:rPr>
              <a:t>, anticlockwise</a:t>
            </a:r>
          </a:p>
        </p:txBody>
      </p:sp>
      <p:sp>
        <p:nvSpPr>
          <p:cNvPr id="402448" name="Rectangle 16"/>
          <p:cNvSpPr>
            <a:spLocks noChangeArrowheads="1"/>
          </p:cNvSpPr>
          <p:nvPr/>
        </p:nvSpPr>
        <p:spPr bwMode="auto">
          <a:xfrm>
            <a:off x="4470400" y="5526088"/>
            <a:ext cx="1676400" cy="460375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spcBef>
                <a:spcPct val="100000"/>
              </a:spcBef>
              <a:buFont typeface="Arial" charset="0"/>
              <a:buNone/>
            </a:pP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= 1.4 </a:t>
            </a:r>
            <a:r>
              <a:rPr lang="en-ZA" sz="2200">
                <a:solidFill>
                  <a:srgbClr val="000066"/>
                </a:solidFill>
                <a:sym typeface="Symbol" pitchFamily="18" charset="2"/>
              </a:rPr>
              <a:t>rev/s</a:t>
            </a:r>
          </a:p>
        </p:txBody>
      </p:sp>
      <p:sp>
        <p:nvSpPr>
          <p:cNvPr id="402434" name="Rectangle 2"/>
          <p:cNvSpPr>
            <a:spLocks noChangeArrowheads="1"/>
          </p:cNvSpPr>
          <p:nvPr/>
        </p:nvSpPr>
        <p:spPr bwMode="auto">
          <a:xfrm>
            <a:off x="276225" y="1374775"/>
            <a:ext cx="4652963" cy="1382713"/>
          </a:xfrm>
          <a:prstGeom prst="rect">
            <a:avLst/>
          </a:prstGeom>
          <a:noFill/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 lIns="90000" tIns="46800" rIns="90000" bIns="82800">
            <a:spAutoFit/>
          </a:bodyPr>
          <a:lstStyle/>
          <a:p>
            <a:pPr marL="179388" lvl="1">
              <a:lnSpc>
                <a:spcPct val="110000"/>
              </a:lnSpc>
              <a:spcBef>
                <a:spcPct val="20000"/>
              </a:spcBef>
              <a:buFont typeface="Arial" charset="0"/>
              <a:buNone/>
              <a:tabLst>
                <a:tab pos="2420938" algn="l"/>
              </a:tabLst>
            </a:pP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W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=</a:t>
            </a:r>
            <a:r>
              <a:rPr lang="en-ZA" sz="2200">
                <a:solidFill>
                  <a:srgbClr val="000066"/>
                </a:solidFill>
              </a:rPr>
              <a:t> 1.2 kg</a:t>
            </a:r>
            <a:r>
              <a:rPr lang="en-ZA" sz="2200" baseline="30000">
                <a:solidFill>
                  <a:srgbClr val="000066"/>
                </a:solidFill>
              </a:rPr>
              <a:t> </a:t>
            </a:r>
            <a:r>
              <a:rPr lang="en-ZA" sz="2200">
                <a:solidFill>
                  <a:srgbClr val="000066"/>
                </a:solidFill>
              </a:rPr>
              <a:t>m</a:t>
            </a:r>
            <a:r>
              <a:rPr lang="en-ZA" sz="2200" baseline="30000">
                <a:solidFill>
                  <a:srgbClr val="000066"/>
                </a:solidFill>
              </a:rPr>
              <a:t>2</a:t>
            </a:r>
            <a:r>
              <a:rPr lang="en-ZA" sz="2200">
                <a:solidFill>
                  <a:srgbClr val="000066"/>
                </a:solidFill>
              </a:rPr>
              <a:t>	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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iW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=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ZA" sz="2200">
                <a:solidFill>
                  <a:srgbClr val="000066"/>
                </a:solidFill>
                <a:sym typeface="Symbol" pitchFamily="18" charset="2"/>
              </a:rPr>
              <a:t>3.9 rev/s</a:t>
            </a:r>
          </a:p>
          <a:p>
            <a:pPr marL="179388" lvl="1">
              <a:lnSpc>
                <a:spcPct val="110000"/>
              </a:lnSpc>
              <a:spcBef>
                <a:spcPct val="20000"/>
              </a:spcBef>
              <a:buFont typeface="Arial" charset="0"/>
              <a:buNone/>
              <a:tabLst>
                <a:tab pos="2420938" algn="l"/>
              </a:tabLst>
            </a:pP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B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=</a:t>
            </a:r>
            <a:r>
              <a:rPr lang="en-ZA" sz="2200">
                <a:solidFill>
                  <a:srgbClr val="000066"/>
                </a:solidFill>
              </a:rPr>
              <a:t> 6.8 kg</a:t>
            </a:r>
            <a:r>
              <a:rPr lang="en-ZA" sz="2200" baseline="30000">
                <a:solidFill>
                  <a:srgbClr val="000066"/>
                </a:solidFill>
              </a:rPr>
              <a:t> </a:t>
            </a:r>
            <a:r>
              <a:rPr lang="en-ZA" sz="2200">
                <a:solidFill>
                  <a:srgbClr val="000066"/>
                </a:solidFill>
              </a:rPr>
              <a:t>m</a:t>
            </a:r>
            <a:r>
              <a:rPr lang="en-ZA" sz="2200" baseline="30000">
                <a:solidFill>
                  <a:srgbClr val="000066"/>
                </a:solidFill>
              </a:rPr>
              <a:t>2</a:t>
            </a:r>
            <a:r>
              <a:rPr lang="en-ZA" sz="2200">
                <a:solidFill>
                  <a:srgbClr val="000066"/>
                </a:solidFill>
              </a:rPr>
              <a:t>	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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iB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=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ZA" sz="2200">
                <a:solidFill>
                  <a:srgbClr val="000066"/>
                </a:solidFill>
                <a:sym typeface="Symbol" pitchFamily="18" charset="2"/>
              </a:rPr>
              <a:t>0 rev/s</a:t>
            </a:r>
          </a:p>
          <a:p>
            <a:pPr marL="179388" lvl="1">
              <a:lnSpc>
                <a:spcPct val="110000"/>
              </a:lnSpc>
              <a:spcBef>
                <a:spcPct val="20000"/>
              </a:spcBef>
              <a:buFont typeface="Arial" charset="0"/>
              <a:buNone/>
              <a:tabLst>
                <a:tab pos="2420938" algn="l"/>
              </a:tabLst>
            </a:pP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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fW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=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</a:t>
            </a:r>
            <a:r>
              <a:rPr lang="en-ZA" sz="2200">
                <a:solidFill>
                  <a:srgbClr val="000066"/>
                </a:solidFill>
                <a:sym typeface="Symbol" pitchFamily="18" charset="2"/>
              </a:rPr>
              <a:t>3.9 rev/s 	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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fB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=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?</a:t>
            </a:r>
          </a:p>
        </p:txBody>
      </p:sp>
      <p:sp>
        <p:nvSpPr>
          <p:cNvPr id="402437" name="Rectangle 5"/>
          <p:cNvSpPr>
            <a:spLocks noChangeArrowheads="1"/>
          </p:cNvSpPr>
          <p:nvPr/>
        </p:nvSpPr>
        <p:spPr bwMode="auto">
          <a:xfrm>
            <a:off x="581025" y="3152775"/>
            <a:ext cx="7902575" cy="277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spcBef>
                <a:spcPct val="50000"/>
              </a:spcBef>
              <a:buFont typeface="Arial" charset="0"/>
              <a:buNone/>
            </a:pP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(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L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)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B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+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(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L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)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W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=</a:t>
            </a:r>
            <a:r>
              <a:rPr lang="en-ZA" sz="2200">
                <a:solidFill>
                  <a:srgbClr val="000066"/>
                </a:solidFill>
              </a:rPr>
              <a:t>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(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L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)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B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+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(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L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)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W</a:t>
            </a:r>
            <a:endParaRPr lang="en-ZA" sz="2200" b="1">
              <a:solidFill>
                <a:srgbClr val="000066"/>
              </a:solidFill>
              <a:latin typeface="Times New Roman" pitchFamily="18" charset="0"/>
            </a:endParaRPr>
          </a:p>
          <a:p>
            <a:pPr marL="179388" lvl="1">
              <a:lnSpc>
                <a:spcPct val="110000"/>
              </a:lnSpc>
              <a:spcBef>
                <a:spcPct val="50000"/>
              </a:spcBef>
              <a:buFont typeface="Arial" charset="0"/>
              <a:buNone/>
            </a:pP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(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L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)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B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+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(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L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)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W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=</a:t>
            </a:r>
            <a:r>
              <a:rPr lang="en-ZA" sz="2200">
                <a:solidFill>
                  <a:srgbClr val="000066"/>
                </a:solidFill>
              </a:rPr>
              <a:t>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0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+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(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L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)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W</a:t>
            </a:r>
            <a:endParaRPr lang="en-ZA" sz="2200" b="1">
              <a:solidFill>
                <a:srgbClr val="000066"/>
              </a:solidFill>
              <a:latin typeface="Times New Roman" pitchFamily="18" charset="0"/>
            </a:endParaRPr>
          </a:p>
          <a:p>
            <a:pPr marL="179388" lvl="1">
              <a:lnSpc>
                <a:spcPct val="110000"/>
              </a:lnSpc>
              <a:spcBef>
                <a:spcPct val="50000"/>
              </a:spcBef>
              <a:buFont typeface="Arial" charset="0"/>
              <a:buNone/>
            </a:pP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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(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L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)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B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=</a:t>
            </a:r>
            <a:r>
              <a:rPr lang="en-ZA" sz="2200">
                <a:solidFill>
                  <a:srgbClr val="000066"/>
                </a:solidFill>
              </a:rPr>
              <a:t>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2(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L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)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W</a:t>
            </a:r>
            <a:endParaRPr lang="en-ZA" sz="2200" b="1">
              <a:solidFill>
                <a:srgbClr val="000066"/>
              </a:solidFill>
              <a:latin typeface="Times New Roman" pitchFamily="18" charset="0"/>
            </a:endParaRPr>
          </a:p>
          <a:p>
            <a:pPr marL="179388" lvl="1">
              <a:lnSpc>
                <a:spcPct val="110000"/>
              </a:lnSpc>
              <a:spcBef>
                <a:spcPct val="50000"/>
              </a:spcBef>
              <a:buFont typeface="Arial" charset="0"/>
              <a:buNone/>
            </a:pP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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(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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)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B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=</a:t>
            </a:r>
            <a:r>
              <a:rPr lang="en-ZA" sz="2200">
                <a:solidFill>
                  <a:srgbClr val="000066"/>
                </a:solidFill>
              </a:rPr>
              <a:t>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2(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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)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W</a:t>
            </a:r>
            <a:endParaRPr lang="en-ZA" sz="2200" b="1">
              <a:solidFill>
                <a:srgbClr val="000066"/>
              </a:solidFill>
              <a:latin typeface="Times New Roman" pitchFamily="18" charset="0"/>
            </a:endParaRPr>
          </a:p>
          <a:p>
            <a:pPr marL="179388" lvl="1">
              <a:lnSpc>
                <a:spcPct val="110000"/>
              </a:lnSpc>
              <a:spcBef>
                <a:spcPct val="100000"/>
              </a:spcBef>
              <a:buFont typeface="Arial" charset="0"/>
              <a:buNone/>
            </a:pP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</a:t>
            </a:r>
            <a:endParaRPr lang="en-ZA">
              <a:solidFill>
                <a:srgbClr val="000066"/>
              </a:solidFill>
            </a:endParaRPr>
          </a:p>
        </p:txBody>
      </p:sp>
      <p:sp>
        <p:nvSpPr>
          <p:cNvPr id="402446" name="Line 14"/>
          <p:cNvSpPr>
            <a:spLocks noChangeShapeType="1"/>
          </p:cNvSpPr>
          <p:nvPr/>
        </p:nvSpPr>
        <p:spPr bwMode="auto">
          <a:xfrm>
            <a:off x="4956175" y="5940425"/>
            <a:ext cx="1190625" cy="0"/>
          </a:xfrm>
          <a:prstGeom prst="line">
            <a:avLst/>
          </a:prstGeom>
          <a:noFill/>
          <a:ln w="25400">
            <a:solidFill>
              <a:srgbClr val="000066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02449" name="Line 17"/>
          <p:cNvSpPr>
            <a:spLocks noChangeShapeType="1"/>
          </p:cNvSpPr>
          <p:nvPr/>
        </p:nvSpPr>
        <p:spPr bwMode="auto">
          <a:xfrm>
            <a:off x="6148388" y="5940425"/>
            <a:ext cx="1949450" cy="0"/>
          </a:xfrm>
          <a:prstGeom prst="line">
            <a:avLst/>
          </a:prstGeom>
          <a:noFill/>
          <a:ln w="25400">
            <a:solidFill>
              <a:srgbClr val="000066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graphicFrame>
        <p:nvGraphicFramePr>
          <p:cNvPr id="402452" name="Object 20"/>
          <p:cNvGraphicFramePr>
            <a:graphicFrameLocks noChangeAspect="1"/>
          </p:cNvGraphicFramePr>
          <p:nvPr/>
        </p:nvGraphicFramePr>
        <p:xfrm>
          <a:off x="1152525" y="5449888"/>
          <a:ext cx="19558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458" name="Equation" r:id="rId4" imgW="1955520" imgH="685800" progId="Equation.DSMT4">
                  <p:embed/>
                </p:oleObj>
              </mc:Choice>
              <mc:Fallback>
                <p:oleObj name="Equation" r:id="rId4" imgW="1955520" imgH="685800" progId="Equation.DSMT4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2525" y="5449888"/>
                        <a:ext cx="19558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2453" name="Object 21"/>
          <p:cNvGraphicFramePr>
            <a:graphicFrameLocks noChangeAspect="1"/>
          </p:cNvGraphicFramePr>
          <p:nvPr/>
        </p:nvGraphicFramePr>
        <p:xfrm>
          <a:off x="3133725" y="5454650"/>
          <a:ext cx="14859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459" name="Equation" r:id="rId6" imgW="1485720" imgH="609480" progId="Equation.DSMT4">
                  <p:embed/>
                </p:oleObj>
              </mc:Choice>
              <mc:Fallback>
                <p:oleObj name="Equation" r:id="rId6" imgW="1485720" imgH="609480" progId="Equation.DSMT4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3725" y="5454650"/>
                        <a:ext cx="14859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2464" name="Rectangle 22"/>
          <p:cNvSpPr>
            <a:spLocks noChangeArrowheads="1"/>
          </p:cNvSpPr>
          <p:nvPr/>
        </p:nvSpPr>
        <p:spPr bwMode="auto">
          <a:xfrm>
            <a:off x="179388" y="573088"/>
            <a:ext cx="87836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sz="2200">
                <a:solidFill>
                  <a:srgbClr val="000066"/>
                </a:solidFill>
                <a:sym typeface="Symbol" pitchFamily="18" charset="2"/>
              </a:rPr>
              <a:t>Determine the student’s final angular velocity.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02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3000"/>
                                        <p:tgtEl>
                                          <p:spTgt spid="402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2451" grpId="0"/>
      <p:bldP spid="402448" grpId="0"/>
      <p:bldP spid="402434" grpId="0" animBg="1"/>
      <p:bldP spid="402446" grpId="0" animBg="1"/>
      <p:bldP spid="4024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51" name="Date Placeholder 4"/>
          <p:cNvSpPr txBox="1">
            <a:spLocks noGrp="1"/>
          </p:cNvSpPr>
          <p:nvPr/>
        </p:nvSpPr>
        <p:spPr bwMode="auto">
          <a:xfrm>
            <a:off x="107950" y="182563"/>
            <a:ext cx="10795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200">
                <a:solidFill>
                  <a:srgbClr val="5F5F5F"/>
                </a:solidFill>
                <a:latin typeface="Arial" charset="0"/>
              </a:rPr>
              <a:t>PHY1012F</a:t>
            </a:r>
          </a:p>
        </p:txBody>
      </p:sp>
      <p:sp>
        <p:nvSpPr>
          <p:cNvPr id="410652" name="Slide Number Placeholder 5"/>
          <p:cNvSpPr txBox="1">
            <a:spLocks noGrp="1"/>
          </p:cNvSpPr>
          <p:nvPr/>
        </p:nvSpPr>
        <p:spPr bwMode="auto">
          <a:xfrm>
            <a:off x="8064500" y="6381750"/>
            <a:ext cx="946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3E0FAC7-06A4-44C2-955A-FDD108044CDD}" type="slidenum">
              <a:rPr lang="en-US" sz="1400" b="1">
                <a:solidFill>
                  <a:srgbClr val="5F5F5F"/>
                </a:solidFill>
                <a:latin typeface="Koala" pitchFamily="34" charset="0"/>
              </a:rPr>
              <a:pPr algn="r"/>
              <a:t>19</a:t>
            </a:fld>
            <a:endParaRPr lang="en-US" sz="1400" b="1">
              <a:solidFill>
                <a:srgbClr val="5F5F5F"/>
              </a:solidFill>
              <a:latin typeface="Koala" pitchFamily="34" charset="0"/>
            </a:endParaRPr>
          </a:p>
        </p:txBody>
      </p:sp>
      <p:sp>
        <p:nvSpPr>
          <p:cNvPr id="410653" name="Rectangle 2"/>
          <p:cNvSpPr>
            <a:spLocks noChangeArrowheads="1"/>
          </p:cNvSpPr>
          <p:nvPr/>
        </p:nvSpPr>
        <p:spPr bwMode="auto">
          <a:xfrm>
            <a:off x="179388" y="550863"/>
            <a:ext cx="8621712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US" sz="2200">
                <a:solidFill>
                  <a:srgbClr val="000066"/>
                </a:solidFill>
              </a:rPr>
              <a:t>A projectile of mass 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r>
              <a:rPr lang="en-US" sz="2200">
                <a:solidFill>
                  <a:srgbClr val="000066"/>
                </a:solidFill>
              </a:rPr>
              <a:t> and velocity 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v</a:t>
            </a:r>
            <a:r>
              <a:rPr lang="en-US" sz="2200" b="1" baseline="-25000">
                <a:solidFill>
                  <a:srgbClr val="000066"/>
                </a:solidFill>
                <a:latin typeface="Times New Roman" pitchFamily="18" charset="0"/>
              </a:rPr>
              <a:t>0</a:t>
            </a:r>
            <a:r>
              <a:rPr lang="en-US" sz="2200">
                <a:solidFill>
                  <a:srgbClr val="000066"/>
                </a:solidFill>
              </a:rPr>
              <a:t> is fired at a stationary solid cylinder of mass 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r>
              <a:rPr lang="en-US" sz="2200">
                <a:solidFill>
                  <a:srgbClr val="000066"/>
                </a:solidFill>
              </a:rPr>
              <a:t> and radius 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R</a:t>
            </a:r>
            <a:r>
              <a:rPr lang="en-US" sz="2200">
                <a:solidFill>
                  <a:srgbClr val="000066"/>
                </a:solidFill>
              </a:rPr>
              <a:t>, which is mounted on an axle through its centre of mass.  The projectile approaches the cylinder at right angles to the axle, at a distance </a:t>
            </a:r>
            <a:r>
              <a:rPr lang="en-US" sz="2200" b="1" i="1">
                <a:solidFill>
                  <a:srgbClr val="000066"/>
                </a:solidFill>
                <a:latin typeface="Times New Roman" pitchFamily="18" charset="0"/>
              </a:rPr>
              <a:t>d</a:t>
            </a:r>
            <a:r>
              <a:rPr lang="en-US" sz="2200">
                <a:solidFill>
                  <a:srgbClr val="000066"/>
                </a:solidFill>
              </a:rPr>
              <a:t> from the centre, and sticks to the surface.</a:t>
            </a:r>
          </a:p>
          <a:p>
            <a:pPr marL="179388" lvl="1" indent="1588">
              <a:lnSpc>
                <a:spcPct val="110000"/>
              </a:lnSpc>
            </a:pPr>
            <a:endParaRPr lang="en-US" sz="1000">
              <a:solidFill>
                <a:srgbClr val="000066"/>
              </a:solidFill>
            </a:endParaRPr>
          </a:p>
          <a:p>
            <a:pPr marL="179388" lvl="1" indent="1588">
              <a:lnSpc>
                <a:spcPct val="110000"/>
              </a:lnSpc>
            </a:pPr>
            <a:r>
              <a:rPr lang="en-US" sz="2200">
                <a:solidFill>
                  <a:srgbClr val="000066"/>
                </a:solidFill>
              </a:rPr>
              <a:t>At what angular speed does the cylinder begin rotating?</a:t>
            </a:r>
          </a:p>
        </p:txBody>
      </p:sp>
      <p:grpSp>
        <p:nvGrpSpPr>
          <p:cNvPr id="410654" name="Group 3"/>
          <p:cNvGrpSpPr>
            <a:grpSpLocks/>
          </p:cNvGrpSpPr>
          <p:nvPr/>
        </p:nvGrpSpPr>
        <p:grpSpPr bwMode="auto">
          <a:xfrm>
            <a:off x="6927850" y="3187700"/>
            <a:ext cx="1854200" cy="1841500"/>
            <a:chOff x="3884" y="2260"/>
            <a:chExt cx="1168" cy="1160"/>
          </a:xfrm>
        </p:grpSpPr>
        <p:sp>
          <p:nvSpPr>
            <p:cNvPr id="410672" name="Oval 4"/>
            <p:cNvSpPr>
              <a:spLocks noChangeArrowheads="1"/>
            </p:cNvSpPr>
            <p:nvPr/>
          </p:nvSpPr>
          <p:spPr bwMode="auto">
            <a:xfrm>
              <a:off x="4298" y="2260"/>
              <a:ext cx="754" cy="754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US"/>
            </a:p>
          </p:txBody>
        </p:sp>
        <p:sp>
          <p:nvSpPr>
            <p:cNvPr id="410673" name="Oval 5"/>
            <p:cNvSpPr>
              <a:spLocks noChangeArrowheads="1"/>
            </p:cNvSpPr>
            <p:nvPr/>
          </p:nvSpPr>
          <p:spPr bwMode="auto">
            <a:xfrm>
              <a:off x="3884" y="2666"/>
              <a:ext cx="754" cy="754"/>
            </a:xfrm>
            <a:prstGeom prst="ellipse">
              <a:avLst/>
            </a:prstGeom>
            <a:gradFill rotWithShape="1">
              <a:gsLst>
                <a:gs pos="0">
                  <a:srgbClr val="FFEFDF"/>
                </a:gs>
                <a:gs pos="100000">
                  <a:srgbClr val="FF9933"/>
                </a:gs>
              </a:gsLst>
              <a:lin ang="2700000" scaled="1"/>
            </a:gradFill>
            <a:ln w="9525">
              <a:round/>
              <a:headEnd/>
              <a:tailEnd/>
            </a:ln>
            <a:scene3d>
              <a:camera prst="legacyObliqueTopRight"/>
              <a:lightRig rig="legacyFlat4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</p:spPr>
          <p:txBody>
            <a:bodyPr wrap="none" lIns="90000" tIns="46800" rIns="90000" bIns="46800" anchor="ctr">
              <a:flatTx/>
            </a:bodyPr>
            <a:lstStyle/>
            <a:p>
              <a:pPr>
                <a:lnSpc>
                  <a:spcPct val="110000"/>
                </a:lnSpc>
              </a:pPr>
              <a:endParaRPr lang="en-US"/>
            </a:p>
          </p:txBody>
        </p:sp>
        <p:sp>
          <p:nvSpPr>
            <p:cNvPr id="410674" name="Oval 6"/>
            <p:cNvSpPr>
              <a:spLocks noChangeArrowheads="1"/>
            </p:cNvSpPr>
            <p:nvPr/>
          </p:nvSpPr>
          <p:spPr bwMode="auto">
            <a:xfrm>
              <a:off x="3884" y="2666"/>
              <a:ext cx="754" cy="754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/>
            <a:p>
              <a:pPr>
                <a:lnSpc>
                  <a:spcPct val="110000"/>
                </a:lnSpc>
              </a:pPr>
              <a:endParaRPr lang="en-US"/>
            </a:p>
          </p:txBody>
        </p:sp>
      </p:grpSp>
      <p:sp>
        <p:nvSpPr>
          <p:cNvPr id="410655" name="Line 7"/>
          <p:cNvSpPr>
            <a:spLocks noChangeShapeType="1"/>
          </p:cNvSpPr>
          <p:nvPr/>
        </p:nvSpPr>
        <p:spPr bwMode="auto">
          <a:xfrm flipH="1">
            <a:off x="7499350" y="3848100"/>
            <a:ext cx="9525" cy="622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lg" len="lg"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10656" name="Rectangle 8"/>
          <p:cNvSpPr>
            <a:spLocks noChangeArrowheads="1"/>
          </p:cNvSpPr>
          <p:nvPr/>
        </p:nvSpPr>
        <p:spPr bwMode="auto">
          <a:xfrm flipH="1">
            <a:off x="7497763" y="3914775"/>
            <a:ext cx="315912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R</a:t>
            </a:r>
            <a:endParaRPr lang="en-US" sz="2000" b="1" baseline="30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10657" name="Line 9"/>
          <p:cNvSpPr>
            <a:spLocks noChangeShapeType="1"/>
          </p:cNvSpPr>
          <p:nvPr/>
        </p:nvSpPr>
        <p:spPr bwMode="auto">
          <a:xfrm flipH="1">
            <a:off x="7046913" y="4465638"/>
            <a:ext cx="444500" cy="4445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10658" name="Line 10"/>
          <p:cNvSpPr>
            <a:spLocks noChangeShapeType="1"/>
          </p:cNvSpPr>
          <p:nvPr/>
        </p:nvSpPr>
        <p:spPr bwMode="auto">
          <a:xfrm flipH="1">
            <a:off x="8605838" y="3094038"/>
            <a:ext cx="257175" cy="2571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10659" name="Line 11"/>
          <p:cNvSpPr>
            <a:spLocks noChangeShapeType="1"/>
          </p:cNvSpPr>
          <p:nvPr/>
        </p:nvSpPr>
        <p:spPr bwMode="auto">
          <a:xfrm rot="16200000" flipV="1">
            <a:off x="7339807" y="3290094"/>
            <a:ext cx="0" cy="2382837"/>
          </a:xfrm>
          <a:prstGeom prst="line">
            <a:avLst/>
          </a:prstGeom>
          <a:noFill/>
          <a:ln w="12700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10660" name="Line 12"/>
          <p:cNvSpPr>
            <a:spLocks noChangeShapeType="1"/>
          </p:cNvSpPr>
          <p:nvPr/>
        </p:nvSpPr>
        <p:spPr bwMode="auto">
          <a:xfrm rot="16200000" flipV="1">
            <a:off x="6384926" y="3001962"/>
            <a:ext cx="0" cy="2206625"/>
          </a:xfrm>
          <a:prstGeom prst="line">
            <a:avLst/>
          </a:prstGeom>
          <a:noFill/>
          <a:ln w="12700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10661" name="Rectangle 13"/>
          <p:cNvSpPr>
            <a:spLocks noChangeArrowheads="1"/>
          </p:cNvSpPr>
          <p:nvPr/>
        </p:nvSpPr>
        <p:spPr bwMode="auto">
          <a:xfrm flipH="1">
            <a:off x="6411913" y="4067175"/>
            <a:ext cx="315912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d</a:t>
            </a:r>
            <a:endParaRPr lang="en-US" sz="2000" b="1" baseline="30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10662" name="Line 14"/>
          <p:cNvSpPr>
            <a:spLocks noChangeShapeType="1"/>
          </p:cNvSpPr>
          <p:nvPr/>
        </p:nvSpPr>
        <p:spPr bwMode="auto">
          <a:xfrm>
            <a:off x="6788150" y="4102100"/>
            <a:ext cx="0" cy="37465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arrow" w="lg" len="lg"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10663" name="Line 15"/>
          <p:cNvSpPr>
            <a:spLocks noChangeShapeType="1"/>
          </p:cNvSpPr>
          <p:nvPr/>
        </p:nvSpPr>
        <p:spPr bwMode="auto">
          <a:xfrm rot="-5400000">
            <a:off x="5895181" y="3858419"/>
            <a:ext cx="1588" cy="488950"/>
          </a:xfrm>
          <a:prstGeom prst="line">
            <a:avLst/>
          </a:prstGeom>
          <a:noFill/>
          <a:ln w="44450">
            <a:solidFill>
              <a:srgbClr val="00CC00"/>
            </a:solidFill>
            <a:round/>
            <a:headEnd/>
            <a:tailEnd type="stealth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410664" name="Oval 16"/>
          <p:cNvSpPr>
            <a:spLocks noChangeAspect="1" noChangeArrowheads="1"/>
          </p:cNvSpPr>
          <p:nvPr/>
        </p:nvSpPr>
        <p:spPr bwMode="auto">
          <a:xfrm>
            <a:off x="5540375" y="4043363"/>
            <a:ext cx="119063" cy="119062"/>
          </a:xfrm>
          <a:prstGeom prst="ellipse">
            <a:avLst/>
          </a:prstGeom>
          <a:solidFill>
            <a:srgbClr val="000066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US"/>
          </a:p>
        </p:txBody>
      </p:sp>
      <p:sp>
        <p:nvSpPr>
          <p:cNvPr id="410665" name="Rectangle 17"/>
          <p:cNvSpPr>
            <a:spLocks noChangeArrowheads="1"/>
          </p:cNvSpPr>
          <p:nvPr/>
        </p:nvSpPr>
        <p:spPr bwMode="auto">
          <a:xfrm flipH="1">
            <a:off x="6097588" y="3686175"/>
            <a:ext cx="385762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v</a:t>
            </a:r>
            <a:r>
              <a:rPr lang="en-ZA" sz="2000" b="1" baseline="-25000">
                <a:solidFill>
                  <a:srgbClr val="000066"/>
                </a:solidFill>
                <a:latin typeface="Times New Roman" pitchFamily="18" charset="0"/>
              </a:rPr>
              <a:t>0</a:t>
            </a:r>
            <a:endParaRPr lang="en-US" sz="2000" b="1" baseline="30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10666" name="Rectangle 18"/>
          <p:cNvSpPr>
            <a:spLocks noChangeArrowheads="1"/>
          </p:cNvSpPr>
          <p:nvPr/>
        </p:nvSpPr>
        <p:spPr bwMode="auto">
          <a:xfrm flipH="1">
            <a:off x="5424488" y="3635375"/>
            <a:ext cx="385762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endParaRPr lang="en-US" sz="2000" b="1" baseline="30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10667" name="Rectangle 19"/>
          <p:cNvSpPr>
            <a:spLocks noChangeArrowheads="1"/>
          </p:cNvSpPr>
          <p:nvPr/>
        </p:nvSpPr>
        <p:spPr bwMode="auto">
          <a:xfrm flipH="1">
            <a:off x="8032750" y="3559175"/>
            <a:ext cx="4127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endParaRPr lang="en-US" sz="2000" b="1" baseline="30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00404" name="Rectangle 20"/>
          <p:cNvSpPr>
            <a:spLocks noChangeArrowheads="1"/>
          </p:cNvSpPr>
          <p:nvPr/>
        </p:nvSpPr>
        <p:spPr bwMode="auto">
          <a:xfrm>
            <a:off x="1235075" y="3249613"/>
            <a:ext cx="1003300" cy="493712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L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 = L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</a:rPr>
              <a:t>i</a:t>
            </a:r>
            <a:endParaRPr lang="en-US" b="1" baseline="-250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00405" name="Rectangle 21"/>
          <p:cNvSpPr>
            <a:spLocks noChangeArrowheads="1"/>
          </p:cNvSpPr>
          <p:nvPr/>
        </p:nvSpPr>
        <p:spPr bwMode="auto">
          <a:xfrm>
            <a:off x="898525" y="3805238"/>
            <a:ext cx="1800225" cy="493712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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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 = mv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</a:rPr>
              <a:t>0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d</a:t>
            </a:r>
            <a:endParaRPr lang="en-US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400406" name="Rectangle 22"/>
          <p:cNvSpPr>
            <a:spLocks noChangeArrowheads="1"/>
          </p:cNvSpPr>
          <p:nvPr/>
        </p:nvSpPr>
        <p:spPr bwMode="auto">
          <a:xfrm>
            <a:off x="898525" y="4395788"/>
            <a:ext cx="3606800" cy="493712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 (½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MR</a:t>
            </a:r>
            <a:r>
              <a:rPr lang="en-ZA" b="1" baseline="30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</a:rPr>
              <a:t> +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mR</a:t>
            </a:r>
            <a:r>
              <a:rPr lang="en-ZA" b="1" baseline="3000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</a:rPr>
              <a:t>)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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 = mv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</a:rPr>
              <a:t>0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d</a:t>
            </a:r>
            <a:endParaRPr lang="en-US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graphicFrame>
        <p:nvGraphicFramePr>
          <p:cNvPr id="400408" name="Object 24"/>
          <p:cNvGraphicFramePr>
            <a:graphicFrameLocks noChangeAspect="1"/>
          </p:cNvGraphicFramePr>
          <p:nvPr/>
        </p:nvGraphicFramePr>
        <p:xfrm>
          <a:off x="1006475" y="4991100"/>
          <a:ext cx="26924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53" name="Equation" r:id="rId4" imgW="2692080" imgH="863280" progId="Equation.DSMT4">
                  <p:embed/>
                </p:oleObj>
              </mc:Choice>
              <mc:Fallback>
                <p:oleObj name="Equation" r:id="rId4" imgW="2692080" imgH="863280" progId="Equation.DSMT4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6475" y="4991100"/>
                        <a:ext cx="26924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671" name="Footer Placeholder 4"/>
          <p:cNvSpPr txBox="1">
            <a:spLocks noGrp="1"/>
          </p:cNvSpPr>
          <p:nvPr/>
        </p:nvSpPr>
        <p:spPr bwMode="auto">
          <a:xfrm>
            <a:off x="6465888" y="182563"/>
            <a:ext cx="25955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ZA" sz="1200">
                <a:solidFill>
                  <a:srgbClr val="5F5F5F"/>
                </a:solidFill>
                <a:latin typeface="Arial" charset="0"/>
              </a:rPr>
              <a:t>IMPULSE and MOMENTUM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0404" grpId="0"/>
      <p:bldP spid="400405" grpId="0"/>
      <p:bldP spid="40040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8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PHY1012F</a:t>
            </a:r>
          </a:p>
        </p:txBody>
      </p:sp>
      <p:sp>
        <p:nvSpPr>
          <p:cNvPr id="2795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D14CA59-B4C3-41CF-80D9-450C898E31B7}" type="slidenum">
              <a:rPr lang="en-ZA" smtClean="0">
                <a:cs typeface="Arial" charset="0"/>
              </a:rPr>
              <a:pPr/>
              <a:t>2</a:t>
            </a:fld>
            <a:endParaRPr lang="en-ZA" smtClean="0">
              <a:cs typeface="Arial" charset="0"/>
            </a:endParaRPr>
          </a:p>
        </p:txBody>
      </p:sp>
      <p:sp>
        <p:nvSpPr>
          <p:cNvPr id="2795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CONSERVATION LAWS</a:t>
            </a:r>
          </a:p>
        </p:txBody>
      </p:sp>
      <p:sp>
        <p:nvSpPr>
          <p:cNvPr id="2795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895350"/>
          </a:xfrm>
        </p:spPr>
        <p:txBody>
          <a:bodyPr/>
          <a:lstStyle/>
          <a:p>
            <a:pPr lvl="1" indent="0" eaLnBrk="1" hangingPunct="1"/>
            <a:r>
              <a:rPr lang="en-US" smtClean="0"/>
              <a:t>During the processes of change, certain physical quantities in fact remain constant.</a:t>
            </a:r>
            <a:endParaRPr lang="en-US" smtClean="0">
              <a:solidFill>
                <a:schemeClr val="bg2"/>
              </a:solidFill>
            </a:endParaRPr>
          </a:p>
        </p:txBody>
      </p:sp>
      <p:sp>
        <p:nvSpPr>
          <p:cNvPr id="279556" name="Rectangle 4"/>
          <p:cNvSpPr>
            <a:spLocks noChangeArrowheads="1"/>
          </p:cNvSpPr>
          <p:nvPr/>
        </p:nvSpPr>
        <p:spPr bwMode="auto">
          <a:xfrm>
            <a:off x="179388" y="3041650"/>
            <a:ext cx="8774112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809625" lvl="2" indent="-355600">
              <a:lnSpc>
                <a:spcPct val="110000"/>
              </a:lnSpc>
              <a:buFontTx/>
              <a:buBlip>
                <a:blip r:embed="rId4"/>
              </a:buBlip>
              <a:tabLst>
                <a:tab pos="1435100" algn="l"/>
                <a:tab pos="8247063" algn="r"/>
              </a:tabLst>
            </a:pPr>
            <a:r>
              <a:rPr lang="en-ZA" sz="2200">
                <a:solidFill>
                  <a:srgbClr val="000066"/>
                </a:solidFill>
              </a:rPr>
              <a:t>The total mass in a closed system is constant:</a:t>
            </a:r>
            <a:br>
              <a:rPr lang="en-ZA" sz="2200">
                <a:solidFill>
                  <a:srgbClr val="000066"/>
                </a:solidFill>
              </a:rPr>
            </a:br>
            <a:r>
              <a:rPr lang="en-ZA" sz="600">
                <a:solidFill>
                  <a:srgbClr val="000066"/>
                </a:solidFill>
              </a:rPr>
              <a:t/>
            </a:r>
            <a:br>
              <a:rPr lang="en-ZA" sz="600">
                <a:solidFill>
                  <a:srgbClr val="000066"/>
                </a:solidFill>
              </a:rPr>
            </a:br>
            <a:r>
              <a:rPr lang="en-ZA" sz="2200">
                <a:solidFill>
                  <a:srgbClr val="000066"/>
                </a:solidFill>
              </a:rPr>
              <a:t>	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M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= M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sz="2200">
                <a:solidFill>
                  <a:srgbClr val="000066"/>
                </a:solidFill>
              </a:rPr>
              <a:t>	</a:t>
            </a:r>
            <a:r>
              <a:rPr lang="en-ZA" sz="2200">
                <a:solidFill>
                  <a:srgbClr val="000066"/>
                </a:solidFill>
                <a:cs typeface="Times New Roman" pitchFamily="18" charset="0"/>
              </a:rPr>
              <a:t>–</a:t>
            </a:r>
            <a:r>
              <a:rPr lang="en-ZA" sz="2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ZA" sz="2200">
                <a:solidFill>
                  <a:srgbClr val="FF0000"/>
                </a:solidFill>
              </a:rPr>
              <a:t>Law of conservation of mass</a:t>
            </a:r>
          </a:p>
          <a:p>
            <a:pPr marL="179388" lvl="1">
              <a:lnSpc>
                <a:spcPct val="110000"/>
              </a:lnSpc>
              <a:buFont typeface="Arial" charset="0"/>
              <a:buNone/>
              <a:tabLst>
                <a:tab pos="1435100" algn="l"/>
                <a:tab pos="8247063" algn="r"/>
              </a:tabLst>
            </a:pPr>
            <a:endParaRPr lang="en-US" sz="1000">
              <a:solidFill>
                <a:srgbClr val="000066"/>
              </a:solidFill>
            </a:endParaRPr>
          </a:p>
          <a:p>
            <a:pPr marL="809625" lvl="2" indent="-355600">
              <a:lnSpc>
                <a:spcPct val="110000"/>
              </a:lnSpc>
              <a:buFontTx/>
              <a:buBlip>
                <a:blip r:embed="rId4"/>
              </a:buBlip>
              <a:tabLst>
                <a:tab pos="1435100" algn="l"/>
                <a:tab pos="8247063" algn="r"/>
              </a:tabLst>
            </a:pPr>
            <a:r>
              <a:rPr lang="en-ZA" sz="2200">
                <a:solidFill>
                  <a:srgbClr val="000066"/>
                </a:solidFill>
              </a:rPr>
              <a:t>The total momentum of an isolated system is constant. </a:t>
            </a:r>
            <a:br>
              <a:rPr lang="en-ZA" sz="2200">
                <a:solidFill>
                  <a:srgbClr val="000066"/>
                </a:solidFill>
              </a:rPr>
            </a:br>
            <a:r>
              <a:rPr lang="en-ZA" sz="600">
                <a:solidFill>
                  <a:srgbClr val="000066"/>
                </a:solidFill>
              </a:rPr>
              <a:t/>
            </a:r>
            <a:br>
              <a:rPr lang="en-ZA" sz="600">
                <a:solidFill>
                  <a:srgbClr val="000066"/>
                </a:solidFill>
              </a:rPr>
            </a:br>
            <a:r>
              <a:rPr lang="en-ZA" sz="2200">
                <a:solidFill>
                  <a:srgbClr val="000066"/>
                </a:solidFill>
              </a:rPr>
              <a:t>		</a:t>
            </a:r>
            <a:r>
              <a:rPr lang="en-ZA" sz="2200">
                <a:solidFill>
                  <a:srgbClr val="000066"/>
                </a:solidFill>
                <a:cs typeface="Times New Roman" pitchFamily="18" charset="0"/>
              </a:rPr>
              <a:t>–</a:t>
            </a:r>
            <a:r>
              <a:rPr lang="en-ZA" sz="2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ZA" sz="2200">
                <a:solidFill>
                  <a:srgbClr val="FF0000"/>
                </a:solidFill>
              </a:rPr>
              <a:t>Law of conservation of momentum</a:t>
            </a:r>
          </a:p>
          <a:p>
            <a:pPr marL="179388" lvl="1">
              <a:lnSpc>
                <a:spcPct val="110000"/>
              </a:lnSpc>
              <a:buFont typeface="Arial" charset="0"/>
              <a:buNone/>
              <a:tabLst>
                <a:tab pos="1435100" algn="l"/>
                <a:tab pos="8247063" algn="r"/>
              </a:tabLst>
            </a:pPr>
            <a:endParaRPr lang="en-US" sz="1000">
              <a:solidFill>
                <a:srgbClr val="000066"/>
              </a:solidFill>
            </a:endParaRPr>
          </a:p>
          <a:p>
            <a:pPr marL="809625" lvl="2" indent="-355600">
              <a:lnSpc>
                <a:spcPct val="110000"/>
              </a:lnSpc>
              <a:buFontTx/>
              <a:buBlip>
                <a:blip r:embed="rId4"/>
              </a:buBlip>
              <a:tabLst>
                <a:tab pos="1435100" algn="l"/>
                <a:tab pos="8247063" algn="r"/>
              </a:tabLst>
            </a:pPr>
            <a:r>
              <a:rPr lang="en-US" sz="2200">
                <a:solidFill>
                  <a:srgbClr val="000066"/>
                </a:solidFill>
              </a:rPr>
              <a:t>The total energy of </a:t>
            </a:r>
            <a:r>
              <a:rPr lang="en-ZA" sz="2200">
                <a:solidFill>
                  <a:srgbClr val="000066"/>
                </a:solidFill>
              </a:rPr>
              <a:t>an isolated system cannot change</a:t>
            </a:r>
            <a:r>
              <a:rPr lang="en-US" sz="2200">
                <a:solidFill>
                  <a:srgbClr val="000066"/>
                </a:solidFill>
              </a:rPr>
              <a:t>. </a:t>
            </a:r>
            <a:r>
              <a:rPr lang="en-ZA" sz="2200">
                <a:solidFill>
                  <a:srgbClr val="000066"/>
                </a:solidFill>
              </a:rPr>
              <a:t/>
            </a:r>
            <a:br>
              <a:rPr lang="en-ZA" sz="2200">
                <a:solidFill>
                  <a:srgbClr val="000066"/>
                </a:solidFill>
              </a:rPr>
            </a:br>
            <a:r>
              <a:rPr lang="en-ZA" sz="600">
                <a:solidFill>
                  <a:srgbClr val="000066"/>
                </a:solidFill>
              </a:rPr>
              <a:t/>
            </a:r>
            <a:br>
              <a:rPr lang="en-ZA" sz="600">
                <a:solidFill>
                  <a:srgbClr val="000066"/>
                </a:solidFill>
              </a:rPr>
            </a:br>
            <a:r>
              <a:rPr lang="en-ZA" sz="2200">
                <a:solidFill>
                  <a:srgbClr val="000066"/>
                </a:solidFill>
              </a:rPr>
              <a:t>	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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E</a:t>
            </a:r>
            <a:r>
              <a:rPr lang="en-ZA" sz="2200" b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sys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= </a:t>
            </a:r>
            <a:r>
              <a:rPr lang="en-ZA" sz="2200" b="1">
                <a:solidFill>
                  <a:srgbClr val="000066"/>
                </a:solidFill>
                <a:latin typeface="Times New Roman" pitchFamily="18" charset="0"/>
              </a:rPr>
              <a:t>0</a:t>
            </a:r>
            <a:r>
              <a:rPr lang="en-ZA" sz="2200">
                <a:solidFill>
                  <a:srgbClr val="000066"/>
                </a:solidFill>
              </a:rPr>
              <a:t>	</a:t>
            </a:r>
            <a:r>
              <a:rPr lang="en-ZA" sz="2200">
                <a:solidFill>
                  <a:srgbClr val="000066"/>
                </a:solidFill>
                <a:cs typeface="Times New Roman" pitchFamily="18" charset="0"/>
              </a:rPr>
              <a:t>–</a:t>
            </a:r>
            <a:r>
              <a:rPr lang="en-ZA" sz="2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ZA" sz="2200">
                <a:solidFill>
                  <a:srgbClr val="FF0000"/>
                </a:solidFill>
              </a:rPr>
              <a:t>Law of conservation of energy</a:t>
            </a:r>
            <a:endParaRPr lang="en-US" sz="2200">
              <a:solidFill>
                <a:srgbClr val="FF0000"/>
              </a:solidFill>
            </a:endParaRPr>
          </a:p>
        </p:txBody>
      </p:sp>
      <p:graphicFrame>
        <p:nvGraphicFramePr>
          <p:cNvPr id="279557" name="Object 5"/>
          <p:cNvGraphicFramePr>
            <a:graphicFrameLocks noChangeAspect="1"/>
          </p:cNvGraphicFramePr>
          <p:nvPr/>
        </p:nvGraphicFramePr>
        <p:xfrm>
          <a:off x="1733550" y="4548188"/>
          <a:ext cx="8128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560" name="Equation" r:id="rId5" imgW="812520" imgH="393480" progId="Equation.DSMT4">
                  <p:embed/>
                </p:oleObj>
              </mc:Choice>
              <mc:Fallback>
                <p:oleObj name="Equation" r:id="rId5" imgW="812520" imgH="39348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3550" y="4548188"/>
                        <a:ext cx="8128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179388" y="2449513"/>
            <a:ext cx="87741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US">
                <a:solidFill>
                  <a:srgbClr val="000066"/>
                </a:solidFill>
              </a:rPr>
              <a:t>For example…</a:t>
            </a:r>
            <a:endParaRPr lang="en-US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3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IMPULSE and MOMENTUM</a:t>
            </a:r>
          </a:p>
        </p:txBody>
      </p:sp>
      <p:sp>
        <p:nvSpPr>
          <p:cNvPr id="412674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PHY1012F</a:t>
            </a:r>
          </a:p>
        </p:txBody>
      </p:sp>
      <p:sp>
        <p:nvSpPr>
          <p:cNvPr id="4126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5825CA9-D328-4ED5-8085-138F381158B7}" type="slidenum">
              <a:rPr lang="en-ZA" smtClean="0">
                <a:cs typeface="Arial" charset="0"/>
              </a:rPr>
              <a:pPr/>
              <a:t>20</a:t>
            </a:fld>
            <a:endParaRPr lang="en-ZA" smtClean="0">
              <a:cs typeface="Arial" charset="0"/>
            </a:endParaRPr>
          </a:p>
        </p:txBody>
      </p:sp>
      <p:sp>
        <p:nvSpPr>
          <p:cNvPr id="41267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41375"/>
            <a:ext cx="7772400" cy="625475"/>
          </a:xfrm>
        </p:spPr>
        <p:txBody>
          <a:bodyPr/>
          <a:lstStyle/>
          <a:p>
            <a:pPr eaLnBrk="1" hangingPunct="1"/>
            <a:r>
              <a:rPr lang="en-ZA" smtClean="0"/>
              <a:t>IMPULSE and MOMENTUM</a:t>
            </a:r>
          </a:p>
        </p:txBody>
      </p:sp>
      <p:sp>
        <p:nvSpPr>
          <p:cNvPr id="41267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1925" y="1735138"/>
            <a:ext cx="8820150" cy="930275"/>
          </a:xfrm>
        </p:spPr>
        <p:txBody>
          <a:bodyPr/>
          <a:lstStyle/>
          <a:p>
            <a:pPr marL="268288" indent="-268288" algn="l" eaLnBrk="1" hangingPunct="1"/>
            <a:r>
              <a:rPr lang="en-ZA" smtClean="0"/>
              <a:t>Learning outcomes:</a:t>
            </a:r>
            <a:br>
              <a:rPr lang="en-ZA" smtClean="0"/>
            </a:br>
            <a:r>
              <a:rPr lang="en-ZA" sz="2400" smtClean="0"/>
              <a:t>At the end of this chapter you should be able to…</a:t>
            </a:r>
          </a:p>
        </p:txBody>
      </p:sp>
      <p:sp>
        <p:nvSpPr>
          <p:cNvPr id="412678" name="Rectangle 4"/>
          <p:cNvSpPr>
            <a:spLocks noChangeArrowheads="1"/>
          </p:cNvSpPr>
          <p:nvPr/>
        </p:nvSpPr>
        <p:spPr bwMode="auto">
          <a:xfrm>
            <a:off x="161925" y="2746375"/>
            <a:ext cx="8820150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073150" lvl="2" indent="-35560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ZA" sz="2200">
                <a:solidFill>
                  <a:srgbClr val="000066"/>
                </a:solidFill>
              </a:rPr>
              <a:t>Apply new pictorial representations useful for before-and-after situations.</a:t>
            </a:r>
          </a:p>
          <a:p>
            <a:pPr marL="1073150" lvl="2" indent="-355600">
              <a:lnSpc>
                <a:spcPct val="110000"/>
              </a:lnSpc>
              <a:buFontTx/>
              <a:buBlip>
                <a:blip r:embed="rId3"/>
              </a:buBlip>
            </a:pPr>
            <a:endParaRPr lang="en-ZA" sz="1200">
              <a:solidFill>
                <a:srgbClr val="000066"/>
              </a:solidFill>
            </a:endParaRPr>
          </a:p>
          <a:p>
            <a:pPr marL="1073150" lvl="2" indent="-35560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ZA" sz="2200">
                <a:solidFill>
                  <a:srgbClr val="000066"/>
                </a:solidFill>
              </a:rPr>
              <a:t>Use the concepts of impulse and momentum and the law of conservation of linear momentum to visualise and solve problems involving velocities before and after collisions and explosions. </a:t>
            </a:r>
          </a:p>
          <a:p>
            <a:pPr marL="1073150" lvl="2" indent="-355600">
              <a:lnSpc>
                <a:spcPct val="110000"/>
              </a:lnSpc>
              <a:buFontTx/>
              <a:buBlip>
                <a:blip r:embed="rId3"/>
              </a:buBlip>
            </a:pPr>
            <a:endParaRPr lang="en-ZA" sz="1200">
              <a:solidFill>
                <a:srgbClr val="000066"/>
              </a:solidFill>
            </a:endParaRPr>
          </a:p>
          <a:p>
            <a:pPr marL="1073150" lvl="2" indent="-35560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ZA" sz="2200">
                <a:solidFill>
                  <a:srgbClr val="000066"/>
                </a:solidFill>
              </a:rPr>
              <a:t>Apply the law of conservation of angular momentum to solve problems involving orbiting and rotating bodies.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1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PHY1012F</a:t>
            </a:r>
          </a:p>
        </p:txBody>
      </p:sp>
      <p:sp>
        <p:nvSpPr>
          <p:cNvPr id="2816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76526F6-CAB8-4326-A188-37552F455A5E}" type="slidenum">
              <a:rPr lang="en-ZA" smtClean="0">
                <a:cs typeface="Arial" charset="0"/>
              </a:rPr>
              <a:pPr/>
              <a:t>3</a:t>
            </a:fld>
            <a:endParaRPr lang="en-ZA" smtClean="0">
              <a:cs typeface="Arial" charset="0"/>
            </a:endParaRPr>
          </a:p>
        </p:txBody>
      </p:sp>
      <p:sp>
        <p:nvSpPr>
          <p:cNvPr id="281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CONSERVATION LAWS</a:t>
            </a:r>
          </a:p>
        </p:txBody>
      </p:sp>
      <p:sp>
        <p:nvSpPr>
          <p:cNvPr id="281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1598613"/>
          </a:xfrm>
        </p:spPr>
        <p:txBody>
          <a:bodyPr/>
          <a:lstStyle/>
          <a:p>
            <a:pPr lvl="1" indent="0" eaLnBrk="1" hangingPunct="1"/>
            <a:r>
              <a:rPr lang="en-US" smtClean="0">
                <a:solidFill>
                  <a:schemeClr val="bg2"/>
                </a:solidFill>
              </a:rPr>
              <a:t>During the processes of change, certain physical quantities in fact remain constant. </a:t>
            </a:r>
          </a:p>
          <a:p>
            <a:pPr lvl="1" indent="0" eaLnBrk="1" hangingPunct="1"/>
            <a:endParaRPr lang="en-US" sz="1800" smtClean="0">
              <a:solidFill>
                <a:schemeClr val="bg2"/>
              </a:solidFill>
            </a:endParaRPr>
          </a:p>
          <a:p>
            <a:pPr lvl="1" indent="0" eaLnBrk="1" hangingPunct="1"/>
            <a:r>
              <a:rPr lang="en-ZA" smtClean="0"/>
              <a:t>The goals of Part II, Conservation Laws, are to… </a:t>
            </a:r>
            <a:endParaRPr lang="en-US" smtClean="0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79388" y="3043238"/>
            <a:ext cx="8774112" cy="300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809625" lvl="2" indent="-35560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ZA" sz="2200">
                <a:solidFill>
                  <a:srgbClr val="000066"/>
                </a:solidFill>
              </a:rPr>
              <a:t>Recognise conservation laws (momentum and energy) as a different way of describing motion.</a:t>
            </a:r>
          </a:p>
          <a:p>
            <a:pPr marL="179388" lvl="1">
              <a:lnSpc>
                <a:spcPct val="110000"/>
              </a:lnSpc>
              <a:buFont typeface="Arial" charset="0"/>
              <a:buNone/>
            </a:pPr>
            <a:endParaRPr lang="en-US" sz="1000">
              <a:solidFill>
                <a:srgbClr val="000066"/>
              </a:solidFill>
            </a:endParaRPr>
          </a:p>
          <a:p>
            <a:pPr marL="809625" lvl="2" indent="-35560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ZA" sz="2200">
                <a:solidFill>
                  <a:srgbClr val="000066"/>
                </a:solidFill>
              </a:rPr>
              <a:t>Learn to use these conservation laws in alternative techniques for solving mechanics problems.</a:t>
            </a:r>
            <a:endParaRPr lang="en-US" sz="2200">
              <a:solidFill>
                <a:srgbClr val="000066"/>
              </a:solidFill>
            </a:endParaRPr>
          </a:p>
          <a:p>
            <a:pPr marL="179388" lvl="1">
              <a:lnSpc>
                <a:spcPct val="110000"/>
              </a:lnSpc>
              <a:buFont typeface="Arial" charset="0"/>
              <a:buNone/>
            </a:pPr>
            <a:endParaRPr lang="en-US" sz="1000">
              <a:solidFill>
                <a:srgbClr val="000066"/>
              </a:solidFill>
            </a:endParaRPr>
          </a:p>
          <a:p>
            <a:pPr marL="809625" lvl="2" indent="-35560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ZA" sz="2200">
                <a:solidFill>
                  <a:srgbClr val="000066"/>
                </a:solidFill>
              </a:rPr>
              <a:t>Develop an ability to choose appropriately between the perspectives of laws of motion and laws of conservation for the solving of different problem types</a:t>
            </a:r>
            <a:r>
              <a:rPr lang="en-US" sz="2200">
                <a:solidFill>
                  <a:srgbClr val="000066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IMPULSE and MOMENTUM</a:t>
            </a:r>
          </a:p>
        </p:txBody>
      </p:sp>
      <p:sp>
        <p:nvSpPr>
          <p:cNvPr id="286722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PHY1012F</a:t>
            </a:r>
          </a:p>
        </p:txBody>
      </p:sp>
      <p:sp>
        <p:nvSpPr>
          <p:cNvPr id="2867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09B81AC-45E3-4A48-A94C-79531D5C509C}" type="slidenum">
              <a:rPr lang="en-ZA" smtClean="0">
                <a:cs typeface="Arial" charset="0"/>
              </a:rPr>
              <a:pPr/>
              <a:t>4</a:t>
            </a:fld>
            <a:endParaRPr lang="en-ZA" smtClean="0">
              <a:cs typeface="Arial" charset="0"/>
            </a:endParaRPr>
          </a:p>
        </p:txBody>
      </p:sp>
      <p:sp>
        <p:nvSpPr>
          <p:cNvPr id="2867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41375"/>
            <a:ext cx="7772400" cy="625475"/>
          </a:xfrm>
        </p:spPr>
        <p:txBody>
          <a:bodyPr/>
          <a:lstStyle/>
          <a:p>
            <a:pPr eaLnBrk="1" hangingPunct="1"/>
            <a:r>
              <a:rPr lang="en-ZA" smtClean="0"/>
              <a:t>IMPULSE and MOMENTUM</a:t>
            </a:r>
          </a:p>
        </p:txBody>
      </p:sp>
      <p:sp>
        <p:nvSpPr>
          <p:cNvPr id="28672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1925" y="1735138"/>
            <a:ext cx="8820150" cy="930275"/>
          </a:xfrm>
        </p:spPr>
        <p:txBody>
          <a:bodyPr/>
          <a:lstStyle/>
          <a:p>
            <a:pPr marL="268288" indent="-268288" algn="l" eaLnBrk="1" hangingPunct="1"/>
            <a:r>
              <a:rPr lang="en-ZA" smtClean="0"/>
              <a:t>Learning outcomes:</a:t>
            </a:r>
            <a:br>
              <a:rPr lang="en-ZA" smtClean="0"/>
            </a:br>
            <a:r>
              <a:rPr lang="en-ZA" sz="2400" smtClean="0"/>
              <a:t>At the end of this chapter you should be able to…</a:t>
            </a:r>
          </a:p>
        </p:txBody>
      </p:sp>
      <p:sp>
        <p:nvSpPr>
          <p:cNvPr id="273412" name="Rectangle 4"/>
          <p:cNvSpPr>
            <a:spLocks noChangeArrowheads="1"/>
          </p:cNvSpPr>
          <p:nvPr/>
        </p:nvSpPr>
        <p:spPr bwMode="auto">
          <a:xfrm>
            <a:off x="161925" y="2746375"/>
            <a:ext cx="8820150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073150" lvl="2" indent="-35560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ZA" sz="2200">
                <a:solidFill>
                  <a:srgbClr val="000066"/>
                </a:solidFill>
              </a:rPr>
              <a:t>Apply new pictorial representations useful for before-and-after situations.</a:t>
            </a:r>
          </a:p>
          <a:p>
            <a:pPr marL="1073150" lvl="2" indent="-355600">
              <a:lnSpc>
                <a:spcPct val="110000"/>
              </a:lnSpc>
              <a:buFontTx/>
              <a:buBlip>
                <a:blip r:embed="rId3"/>
              </a:buBlip>
            </a:pPr>
            <a:endParaRPr lang="en-ZA" sz="1200">
              <a:solidFill>
                <a:srgbClr val="000066"/>
              </a:solidFill>
            </a:endParaRPr>
          </a:p>
          <a:p>
            <a:pPr marL="1073150" lvl="2" indent="-35560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ZA" sz="2200">
                <a:solidFill>
                  <a:srgbClr val="000066"/>
                </a:solidFill>
              </a:rPr>
              <a:t>Use the concepts of impulse and momentum and the law of conservation of linear momentum to visualise and solve problems involving velocities before and after collisions and explosions. </a:t>
            </a:r>
          </a:p>
          <a:p>
            <a:pPr marL="1073150" lvl="2" indent="-355600">
              <a:lnSpc>
                <a:spcPct val="110000"/>
              </a:lnSpc>
              <a:buFontTx/>
              <a:buBlip>
                <a:blip r:embed="rId3"/>
              </a:buBlip>
            </a:pPr>
            <a:endParaRPr lang="en-ZA" sz="1200">
              <a:solidFill>
                <a:srgbClr val="000066"/>
              </a:solidFill>
            </a:endParaRPr>
          </a:p>
          <a:p>
            <a:pPr marL="1073150" lvl="2" indent="-355600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ZA" sz="2200">
                <a:solidFill>
                  <a:srgbClr val="000066"/>
                </a:solidFill>
              </a:rPr>
              <a:t>Apply the law of conservation of angular momentum to solve problems involving orbiting and rotating bodies.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69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IMPULSE and MOMENTUM</a:t>
            </a:r>
          </a:p>
        </p:txBody>
      </p:sp>
      <p:sp>
        <p:nvSpPr>
          <p:cNvPr id="283670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PHY1012F</a:t>
            </a:r>
          </a:p>
        </p:txBody>
      </p:sp>
      <p:sp>
        <p:nvSpPr>
          <p:cNvPr id="2836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677E33-1F3D-4640-A5FE-F2AC46F2DBE8}" type="slidenum">
              <a:rPr lang="en-ZA" smtClean="0">
                <a:cs typeface="Arial" charset="0"/>
              </a:rPr>
              <a:pPr/>
              <a:t>5</a:t>
            </a:fld>
            <a:endParaRPr lang="en-ZA" smtClean="0">
              <a:cs typeface="Arial" charset="0"/>
            </a:endParaRPr>
          </a:p>
        </p:txBody>
      </p:sp>
      <p:graphicFrame>
        <p:nvGraphicFramePr>
          <p:cNvPr id="283665" name="Object 17"/>
          <p:cNvGraphicFramePr>
            <a:graphicFrameLocks noChangeAspect="1"/>
          </p:cNvGraphicFramePr>
          <p:nvPr/>
        </p:nvGraphicFramePr>
        <p:xfrm>
          <a:off x="1681163" y="5165725"/>
          <a:ext cx="10541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3685" name="Equation" r:id="rId4" imgW="1054080" imgH="355320" progId="Equation.DSMT4">
                  <p:embed/>
                </p:oleObj>
              </mc:Choice>
              <mc:Fallback>
                <p:oleObj name="Equation" r:id="rId4" imgW="1054080" imgH="355320" progId="Equation.DSMT4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1163" y="5165725"/>
                        <a:ext cx="1054100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3667" name="Object 19"/>
          <p:cNvGraphicFramePr>
            <a:graphicFrameLocks noChangeAspect="1"/>
          </p:cNvGraphicFramePr>
          <p:nvPr/>
        </p:nvGraphicFramePr>
        <p:xfrm>
          <a:off x="3789363" y="5035550"/>
          <a:ext cx="113030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3686" name="Equation" r:id="rId6" imgW="1130040" imgH="660240" progId="Equation.DSMT4">
                  <p:embed/>
                </p:oleObj>
              </mc:Choice>
              <mc:Fallback>
                <p:oleObj name="Equation" r:id="rId6" imgW="1130040" imgH="660240" progId="Equation.DSMT4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9363" y="5035550"/>
                        <a:ext cx="1130300" cy="660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3666" name="Object 18"/>
          <p:cNvGraphicFramePr>
            <a:graphicFrameLocks noChangeAspect="1"/>
          </p:cNvGraphicFramePr>
          <p:nvPr/>
        </p:nvGraphicFramePr>
        <p:xfrm>
          <a:off x="2790825" y="5094288"/>
          <a:ext cx="9525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3687" name="Equation" r:id="rId8" imgW="952200" imgH="609480" progId="Equation.DSMT4">
                  <p:embed/>
                </p:oleObj>
              </mc:Choice>
              <mc:Fallback>
                <p:oleObj name="Equation" r:id="rId8" imgW="952200" imgH="609480" progId="Equation.DSMT4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0825" y="5094288"/>
                        <a:ext cx="9525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36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MOMENTUM</a:t>
            </a:r>
          </a:p>
        </p:txBody>
      </p:sp>
      <p:sp>
        <p:nvSpPr>
          <p:cNvPr id="2836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895350"/>
          </a:xfrm>
        </p:spPr>
        <p:txBody>
          <a:bodyPr/>
          <a:lstStyle/>
          <a:p>
            <a:pPr lvl="1" indent="0" eaLnBrk="1" hangingPunct="1"/>
            <a:r>
              <a:rPr lang="en-ZA" smtClean="0"/>
              <a:t>The product of a particle’s mass and velocity is called the (linear) </a:t>
            </a:r>
            <a:r>
              <a:rPr lang="en-ZA" smtClean="0">
                <a:solidFill>
                  <a:srgbClr val="FF0000"/>
                </a:solidFill>
              </a:rPr>
              <a:t>momentum</a:t>
            </a:r>
            <a:r>
              <a:rPr lang="en-ZA" smtClean="0"/>
              <a:t> of the particle:</a:t>
            </a:r>
          </a:p>
        </p:txBody>
      </p:sp>
      <p:graphicFrame>
        <p:nvGraphicFramePr>
          <p:cNvPr id="283652" name="Object 4"/>
          <p:cNvGraphicFramePr>
            <a:graphicFrameLocks noChangeAspect="1"/>
          </p:cNvGraphicFramePr>
          <p:nvPr/>
        </p:nvGraphicFramePr>
        <p:xfrm>
          <a:off x="6802438" y="2065338"/>
          <a:ext cx="9652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3688" name="Equation" r:id="rId10" imgW="965160" imgH="355320" progId="Equation.DSMT4">
                  <p:embed/>
                </p:oleObj>
              </mc:Choice>
              <mc:Fallback>
                <p:oleObj name="Equation" r:id="rId10" imgW="965160" imgH="35532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2438" y="2065338"/>
                        <a:ext cx="965200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3653" name="Rectangle 5"/>
          <p:cNvSpPr>
            <a:spLocks noChangeArrowheads="1"/>
          </p:cNvSpPr>
          <p:nvPr/>
        </p:nvSpPr>
        <p:spPr bwMode="auto">
          <a:xfrm>
            <a:off x="6713538" y="1989138"/>
            <a:ext cx="1123950" cy="498475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GB"/>
          </a:p>
        </p:txBody>
      </p:sp>
      <p:sp>
        <p:nvSpPr>
          <p:cNvPr id="283654" name="Rectangle 6"/>
          <p:cNvSpPr>
            <a:spLocks noChangeArrowheads="1"/>
          </p:cNvSpPr>
          <p:nvPr/>
        </p:nvSpPr>
        <p:spPr bwMode="auto">
          <a:xfrm>
            <a:off x="1190625" y="2522538"/>
            <a:ext cx="7751763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7550" lvl="2" indent="-358775">
              <a:lnSpc>
                <a:spcPct val="110000"/>
              </a:lnSpc>
              <a:buFontTx/>
              <a:buBlip>
                <a:blip r:embed="rId12"/>
              </a:buBlip>
              <a:tabLst>
                <a:tab pos="1079500" algn="l"/>
              </a:tabLst>
            </a:pPr>
            <a:r>
              <a:rPr lang="en-ZA" sz="2200">
                <a:solidFill>
                  <a:srgbClr val="000066"/>
                </a:solidFill>
              </a:rPr>
              <a:t>    and     have the same direction.</a:t>
            </a:r>
          </a:p>
          <a:p>
            <a:pPr marL="179388" lvl="1">
              <a:lnSpc>
                <a:spcPct val="110000"/>
              </a:lnSpc>
              <a:buFont typeface="Arial" charset="0"/>
              <a:buNone/>
              <a:tabLst>
                <a:tab pos="1079500" algn="l"/>
              </a:tabLst>
            </a:pPr>
            <a:endParaRPr lang="en-ZA" sz="1000">
              <a:solidFill>
                <a:srgbClr val="000066"/>
              </a:solidFill>
            </a:endParaRPr>
          </a:p>
          <a:p>
            <a:pPr marL="717550" lvl="2" indent="-358775">
              <a:lnSpc>
                <a:spcPct val="110000"/>
              </a:lnSpc>
              <a:buFontTx/>
              <a:buBlip>
                <a:blip r:embed="rId12"/>
              </a:buBlip>
              <a:tabLst>
                <a:tab pos="1079500" algn="l"/>
              </a:tabLst>
            </a:pPr>
            <a:r>
              <a:rPr lang="en-ZA" sz="2200">
                <a:solidFill>
                  <a:srgbClr val="EBEBFF"/>
                </a:solidFill>
              </a:rPr>
              <a:t>.</a:t>
            </a:r>
            <a:r>
              <a:rPr lang="en-ZA" sz="2200">
                <a:solidFill>
                  <a:srgbClr val="000066"/>
                </a:solidFill>
              </a:rPr>
              <a:t>   is more usefully resolved into…</a:t>
            </a:r>
            <a:br>
              <a:rPr lang="en-ZA" sz="2200">
                <a:solidFill>
                  <a:srgbClr val="000066"/>
                </a:solidFill>
              </a:rPr>
            </a:br>
            <a:r>
              <a:rPr lang="en-ZA" sz="2200">
                <a:solidFill>
                  <a:srgbClr val="000066"/>
                </a:solidFill>
              </a:rPr>
              <a:t>	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p</a:t>
            </a:r>
            <a:r>
              <a:rPr lang="en-ZA" sz="2200" b="1" i="1" baseline="-25000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= mv</a:t>
            </a:r>
            <a:r>
              <a:rPr lang="en-ZA" sz="2200" b="1" i="1" baseline="-25000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ZA" sz="2200">
                <a:solidFill>
                  <a:srgbClr val="000066"/>
                </a:solidFill>
              </a:rPr>
              <a:t>       and        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p</a:t>
            </a:r>
            <a:r>
              <a:rPr lang="en-ZA" sz="2200" b="1" i="1" baseline="-25000">
                <a:solidFill>
                  <a:srgbClr val="000066"/>
                </a:solidFill>
                <a:latin typeface="Times New Roman" pitchFamily="18" charset="0"/>
              </a:rPr>
              <a:t>y</a:t>
            </a:r>
            <a:r>
              <a:rPr lang="en-ZA" sz="2200" b="1" i="1">
                <a:solidFill>
                  <a:srgbClr val="000066"/>
                </a:solidFill>
                <a:latin typeface="Times New Roman" pitchFamily="18" charset="0"/>
              </a:rPr>
              <a:t> = mv</a:t>
            </a:r>
            <a:r>
              <a:rPr lang="en-ZA" sz="2200" b="1" i="1" baseline="-25000">
                <a:solidFill>
                  <a:srgbClr val="000066"/>
                </a:solidFill>
                <a:latin typeface="Times New Roman" pitchFamily="18" charset="0"/>
              </a:rPr>
              <a:t>y</a:t>
            </a:r>
            <a:r>
              <a:rPr lang="en-ZA" sz="2200">
                <a:solidFill>
                  <a:srgbClr val="000066"/>
                </a:solidFill>
              </a:rPr>
              <a:t> </a:t>
            </a:r>
          </a:p>
          <a:p>
            <a:pPr marL="179388" lvl="1">
              <a:lnSpc>
                <a:spcPct val="110000"/>
              </a:lnSpc>
              <a:buFont typeface="Arial" charset="0"/>
              <a:buNone/>
              <a:tabLst>
                <a:tab pos="1079500" algn="l"/>
              </a:tabLst>
            </a:pPr>
            <a:endParaRPr lang="en-ZA" sz="1000">
              <a:solidFill>
                <a:srgbClr val="000066"/>
              </a:solidFill>
            </a:endParaRPr>
          </a:p>
          <a:p>
            <a:pPr marL="717550" lvl="2" indent="-358775">
              <a:lnSpc>
                <a:spcPct val="110000"/>
              </a:lnSpc>
              <a:buFontTx/>
              <a:buBlip>
                <a:blip r:embed="rId12"/>
              </a:buBlip>
              <a:tabLst>
                <a:tab pos="1079500" algn="l"/>
              </a:tabLst>
            </a:pPr>
            <a:r>
              <a:rPr lang="en-ZA" sz="2200">
                <a:solidFill>
                  <a:srgbClr val="000066"/>
                </a:solidFill>
              </a:rPr>
              <a:t>Units:  [kg</a:t>
            </a:r>
            <a:r>
              <a:rPr lang="en-ZA" sz="2200" baseline="-25000">
                <a:solidFill>
                  <a:srgbClr val="000066"/>
                </a:solidFill>
              </a:rPr>
              <a:t> </a:t>
            </a:r>
            <a:r>
              <a:rPr lang="en-ZA" sz="2200">
                <a:solidFill>
                  <a:srgbClr val="000066"/>
                </a:solidFill>
              </a:rPr>
              <a:t>m/s]</a:t>
            </a:r>
          </a:p>
        </p:txBody>
      </p:sp>
      <p:sp>
        <p:nvSpPr>
          <p:cNvPr id="283655" name="Rectangle 7"/>
          <p:cNvSpPr>
            <a:spLocks noChangeArrowheads="1"/>
          </p:cNvSpPr>
          <p:nvPr/>
        </p:nvSpPr>
        <p:spPr bwMode="auto">
          <a:xfrm>
            <a:off x="179388" y="2500313"/>
            <a:ext cx="87741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Notes:</a:t>
            </a:r>
            <a:endParaRPr lang="en-ZA">
              <a:solidFill>
                <a:srgbClr val="FF0000"/>
              </a:solidFill>
            </a:endParaRPr>
          </a:p>
        </p:txBody>
      </p:sp>
      <p:sp>
        <p:nvSpPr>
          <p:cNvPr id="283659" name="Rectangle 11"/>
          <p:cNvSpPr>
            <a:spLocks noChangeArrowheads="1"/>
          </p:cNvSpPr>
          <p:nvPr/>
        </p:nvSpPr>
        <p:spPr bwMode="auto">
          <a:xfrm>
            <a:off x="179388" y="4573588"/>
            <a:ext cx="87741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Newton II reformulated:    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283661" name="Rectangle 13"/>
          <p:cNvSpPr>
            <a:spLocks noChangeArrowheads="1"/>
          </p:cNvSpPr>
          <p:nvPr/>
        </p:nvSpPr>
        <p:spPr bwMode="auto">
          <a:xfrm>
            <a:off x="179388" y="5772150"/>
            <a:ext cx="87741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i.e. Force is the rate of change of momentum.</a:t>
            </a:r>
            <a:endParaRPr lang="en-US">
              <a:solidFill>
                <a:srgbClr val="000066"/>
              </a:solidFill>
            </a:endParaRPr>
          </a:p>
        </p:txBody>
      </p:sp>
      <p:graphicFrame>
        <p:nvGraphicFramePr>
          <p:cNvPr id="283662" name="Object 14"/>
          <p:cNvGraphicFramePr>
            <a:graphicFrameLocks noChangeAspect="1"/>
          </p:cNvGraphicFramePr>
          <p:nvPr/>
        </p:nvGraphicFramePr>
        <p:xfrm>
          <a:off x="1954213" y="2597150"/>
          <a:ext cx="2286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3689" name="Equation" r:id="rId13" imgW="228600" imgH="330120" progId="Equation.DSMT4">
                  <p:embed/>
                </p:oleObj>
              </mc:Choice>
              <mc:Fallback>
                <p:oleObj name="Equation" r:id="rId13" imgW="228600" imgH="33012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4213" y="2597150"/>
                        <a:ext cx="228600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3663" name="Object 15"/>
          <p:cNvGraphicFramePr>
            <a:graphicFrameLocks noChangeAspect="1"/>
          </p:cNvGraphicFramePr>
          <p:nvPr/>
        </p:nvGraphicFramePr>
        <p:xfrm>
          <a:off x="2846388" y="2603500"/>
          <a:ext cx="1905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3690" name="Equation" r:id="rId15" imgW="190440" imgH="279360" progId="Equation.DSMT4">
                  <p:embed/>
                </p:oleObj>
              </mc:Choice>
              <mc:Fallback>
                <p:oleObj name="Equation" r:id="rId15" imgW="190440" imgH="279360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6388" y="2603500"/>
                        <a:ext cx="190500" cy="27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3664" name="Object 16"/>
          <p:cNvGraphicFramePr>
            <a:graphicFrameLocks noChangeAspect="1"/>
          </p:cNvGraphicFramePr>
          <p:nvPr/>
        </p:nvGraphicFramePr>
        <p:xfrm>
          <a:off x="1954213" y="3130550"/>
          <a:ext cx="2286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3691" name="Equation" r:id="rId17" imgW="228600" imgH="330120" progId="Equation.DSMT4">
                  <p:embed/>
                </p:oleObj>
              </mc:Choice>
              <mc:Fallback>
                <p:oleObj name="Equation" r:id="rId17" imgW="228600" imgH="330120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4213" y="3130550"/>
                        <a:ext cx="228600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3668" name="Object 20"/>
          <p:cNvGraphicFramePr>
            <a:graphicFrameLocks noChangeAspect="1"/>
          </p:cNvGraphicFramePr>
          <p:nvPr/>
        </p:nvGraphicFramePr>
        <p:xfrm>
          <a:off x="4968875" y="5035550"/>
          <a:ext cx="64770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3692" name="Equation" r:id="rId19" imgW="647640" imgH="660240" progId="Equation.DSMT4">
                  <p:embed/>
                </p:oleObj>
              </mc:Choice>
              <mc:Fallback>
                <p:oleObj name="Equation" r:id="rId19" imgW="647640" imgH="660240" progId="Equation.DSMT4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8875" y="5035550"/>
                        <a:ext cx="647700" cy="660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3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3" grpId="0" animBg="1"/>
      <p:bldP spid="283655" grpId="0"/>
      <p:bldP spid="283659" grpId="0"/>
      <p:bldP spid="2836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IMPULSE and MOMENTUM</a:t>
            </a:r>
          </a:p>
        </p:txBody>
      </p:sp>
      <p:sp>
        <p:nvSpPr>
          <p:cNvPr id="290818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PHY1012F</a:t>
            </a:r>
          </a:p>
        </p:txBody>
      </p:sp>
      <p:sp>
        <p:nvSpPr>
          <p:cNvPr id="2908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4AA895C-B5DE-4AB5-A167-63D06F509478}" type="slidenum">
              <a:rPr lang="en-ZA" smtClean="0">
                <a:cs typeface="Arial" charset="0"/>
              </a:rPr>
              <a:pPr/>
              <a:t>6</a:t>
            </a:fld>
            <a:endParaRPr lang="en-ZA" smtClean="0">
              <a:cs typeface="Arial" charset="0"/>
            </a:endParaRPr>
          </a:p>
        </p:txBody>
      </p:sp>
      <p:sp>
        <p:nvSpPr>
          <p:cNvPr id="290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smtClean="0"/>
              <a:t>COLLISIONS</a:t>
            </a:r>
            <a:endParaRPr lang="en-US" smtClean="0"/>
          </a:p>
        </p:txBody>
      </p:sp>
      <p:sp>
        <p:nvSpPr>
          <p:cNvPr id="2908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8774112" cy="1296988"/>
          </a:xfrm>
        </p:spPr>
        <p:txBody>
          <a:bodyPr/>
          <a:lstStyle/>
          <a:p>
            <a:pPr marL="712788" lvl="1" indent="-533400" eaLnBrk="1" hangingPunct="1"/>
            <a:r>
              <a:rPr lang="en-ZA" smtClean="0"/>
              <a:t>Newton I reformulated:  </a:t>
            </a:r>
            <a:br>
              <a:rPr lang="en-ZA" smtClean="0"/>
            </a:br>
            <a:r>
              <a:rPr lang="en-ZA" smtClean="0"/>
              <a:t>The momentum of a particle will not change unless a net external force acts on it.  </a:t>
            </a:r>
            <a:endParaRPr lang="en-US" smtClean="0"/>
          </a:p>
        </p:txBody>
      </p:sp>
      <p:sp>
        <p:nvSpPr>
          <p:cNvPr id="286724" name="Rectangle 4"/>
          <p:cNvSpPr>
            <a:spLocks noChangeArrowheads="1"/>
          </p:cNvSpPr>
          <p:nvPr/>
        </p:nvSpPr>
        <p:spPr bwMode="auto">
          <a:xfrm>
            <a:off x="179388" y="2843213"/>
            <a:ext cx="877411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>
                <a:solidFill>
                  <a:srgbClr val="000066"/>
                </a:solidFill>
              </a:rPr>
              <a:t>External force is applied during a </a:t>
            </a:r>
            <a:r>
              <a:rPr lang="en-ZA">
                <a:solidFill>
                  <a:srgbClr val="FF0000"/>
                </a:solidFill>
              </a:rPr>
              <a:t>collision</a:t>
            </a:r>
            <a:r>
              <a:rPr lang="en-ZA">
                <a:solidFill>
                  <a:srgbClr val="000066"/>
                </a:solidFill>
              </a:rPr>
              <a:t> – a short-duration interaction between two objects…  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286725" name="Rectangle 5"/>
          <p:cNvSpPr>
            <a:spLocks noChangeArrowheads="1"/>
          </p:cNvSpPr>
          <p:nvPr/>
        </p:nvSpPr>
        <p:spPr bwMode="auto">
          <a:xfrm>
            <a:off x="501650" y="3784600"/>
            <a:ext cx="8440738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717550" lvl="2" indent="-358775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ZA" sz="2200">
                <a:solidFill>
                  <a:srgbClr val="000066"/>
                </a:solidFill>
              </a:rPr>
              <a:t>The duration of the collision depends on the rigidity of the objects.  (The more rigid, the shorter the duration.)</a:t>
            </a:r>
          </a:p>
          <a:p>
            <a:pPr marL="179388" lvl="1">
              <a:lnSpc>
                <a:spcPct val="110000"/>
              </a:lnSpc>
              <a:buFont typeface="Arial" charset="0"/>
              <a:buNone/>
            </a:pPr>
            <a:endParaRPr lang="en-ZA" sz="1000">
              <a:solidFill>
                <a:srgbClr val="000066"/>
              </a:solidFill>
            </a:endParaRPr>
          </a:p>
          <a:p>
            <a:pPr marL="717550" lvl="2" indent="-358775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ZA" sz="2200">
                <a:solidFill>
                  <a:srgbClr val="000066"/>
                </a:solidFill>
              </a:rPr>
              <a:t>Interaction involves an action-reaction pair of forces.</a:t>
            </a:r>
          </a:p>
          <a:p>
            <a:pPr marL="179388" lvl="1">
              <a:lnSpc>
                <a:spcPct val="110000"/>
              </a:lnSpc>
              <a:buFont typeface="Arial" charset="0"/>
              <a:buNone/>
            </a:pPr>
            <a:endParaRPr lang="en-ZA" sz="1000">
              <a:solidFill>
                <a:srgbClr val="000066"/>
              </a:solidFill>
            </a:endParaRPr>
          </a:p>
          <a:p>
            <a:pPr marL="717550" lvl="2" indent="-358775">
              <a:lnSpc>
                <a:spcPct val="110000"/>
              </a:lnSpc>
              <a:buFontTx/>
              <a:buBlip>
                <a:blip r:embed="rId3"/>
              </a:buBlip>
            </a:pPr>
            <a:r>
              <a:rPr lang="en-ZA" sz="2200">
                <a:solidFill>
                  <a:srgbClr val="000066"/>
                </a:solidFill>
              </a:rPr>
              <a:t>A large force acting over the short time interval of a collision is called an </a:t>
            </a:r>
            <a:r>
              <a:rPr lang="en-ZA" sz="2200">
                <a:solidFill>
                  <a:srgbClr val="FF0000"/>
                </a:solidFill>
              </a:rPr>
              <a:t>impulsive force</a:t>
            </a:r>
            <a:r>
              <a:rPr lang="en-ZA" sz="2200">
                <a:solidFill>
                  <a:srgbClr val="000066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80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IMPULSE and MOMENTUM</a:t>
            </a:r>
          </a:p>
        </p:txBody>
      </p:sp>
      <p:sp>
        <p:nvSpPr>
          <p:cNvPr id="287803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PHY1012F</a:t>
            </a:r>
          </a:p>
        </p:txBody>
      </p:sp>
      <p:sp>
        <p:nvSpPr>
          <p:cNvPr id="28780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81704F6-CCF9-4248-8D75-485F5A906297}" type="slidenum">
              <a:rPr lang="en-ZA" smtClean="0">
                <a:cs typeface="Arial" charset="0"/>
              </a:rPr>
              <a:pPr/>
              <a:t>7</a:t>
            </a:fld>
            <a:endParaRPr lang="en-ZA" smtClean="0">
              <a:cs typeface="Arial" charset="0"/>
            </a:endParaRPr>
          </a:p>
        </p:txBody>
      </p:sp>
      <p:graphicFrame>
        <p:nvGraphicFramePr>
          <p:cNvPr id="287801" name="Object 57"/>
          <p:cNvGraphicFramePr>
            <a:graphicFrameLocks noChangeAspect="1"/>
          </p:cNvGraphicFramePr>
          <p:nvPr/>
        </p:nvGraphicFramePr>
        <p:xfrm>
          <a:off x="422275" y="5024438"/>
          <a:ext cx="10668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824" name="Equation" r:id="rId4" imgW="1066680" imgH="380880" progId="Equation.DSMT4">
                  <p:embed/>
                </p:oleObj>
              </mc:Choice>
              <mc:Fallback>
                <p:oleObj name="Equation" r:id="rId4" imgW="1066680" imgH="380880" progId="Equation.DSMT4">
                  <p:embed/>
                  <p:pic>
                    <p:nvPicPr>
                      <p:cNvPr id="0" name="Picture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275" y="5024438"/>
                        <a:ext cx="10668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7798" name="Object 54"/>
          <p:cNvGraphicFramePr>
            <a:graphicFrameLocks noChangeAspect="1"/>
          </p:cNvGraphicFramePr>
          <p:nvPr/>
        </p:nvGraphicFramePr>
        <p:xfrm>
          <a:off x="425450" y="4214813"/>
          <a:ext cx="13843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825" name="Equation" r:id="rId6" imgW="1384200" imgH="596880" progId="Equation.DSMT4">
                  <p:embed/>
                </p:oleObj>
              </mc:Choice>
              <mc:Fallback>
                <p:oleObj name="Equation" r:id="rId6" imgW="1384200" imgH="596880" progId="Equation.DSMT4">
                  <p:embed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450" y="4214813"/>
                        <a:ext cx="1384300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7795" name="Object 51"/>
          <p:cNvGraphicFramePr>
            <a:graphicFrameLocks noChangeAspect="1"/>
          </p:cNvGraphicFramePr>
          <p:nvPr/>
        </p:nvGraphicFramePr>
        <p:xfrm>
          <a:off x="765175" y="3025775"/>
          <a:ext cx="5842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826" name="Equation" r:id="rId8" imgW="583920" imgH="380880" progId="Equation.DSMT4">
                  <p:embed/>
                </p:oleObj>
              </mc:Choice>
              <mc:Fallback>
                <p:oleObj name="Equation" r:id="rId8" imgW="583920" imgH="380880" progId="Equation.DSMT4">
                  <p:embed/>
                  <p:pic>
                    <p:nvPicPr>
                      <p:cNvPr id="0" name="Picture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5175" y="3025775"/>
                        <a:ext cx="5842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7780" name="Rectangle 36"/>
          <p:cNvSpPr>
            <a:spLocks noChangeArrowheads="1"/>
          </p:cNvSpPr>
          <p:nvPr/>
        </p:nvSpPr>
        <p:spPr bwMode="auto">
          <a:xfrm>
            <a:off x="179388" y="5703888"/>
            <a:ext cx="87741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Hence:     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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p</a:t>
            </a:r>
            <a:r>
              <a:rPr lang="en-ZA" b="1" i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x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=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J</a:t>
            </a:r>
            <a:r>
              <a:rPr lang="en-ZA" b="1" i="1" baseline="-2500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x</a:t>
            </a:r>
            <a:r>
              <a:rPr lang="en-ZA">
                <a:solidFill>
                  <a:srgbClr val="000066"/>
                </a:solidFill>
              </a:rPr>
              <a:t>       (</a:t>
            </a:r>
            <a:r>
              <a:rPr lang="en-ZA">
                <a:solidFill>
                  <a:srgbClr val="FF0000"/>
                </a:solidFill>
              </a:rPr>
              <a:t>impulse-momentum theorem</a:t>
            </a:r>
            <a:r>
              <a:rPr lang="en-ZA">
                <a:solidFill>
                  <a:srgbClr val="000066"/>
                </a:solidFill>
              </a:rPr>
              <a:t>)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287807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574675"/>
            <a:ext cx="8029575" cy="655638"/>
          </a:xfrm>
        </p:spPr>
        <p:txBody>
          <a:bodyPr/>
          <a:lstStyle/>
          <a:p>
            <a:pPr eaLnBrk="1" hangingPunct="1"/>
            <a:r>
              <a:rPr lang="en-US" smtClean="0"/>
              <a:t>IMPULSE,   </a:t>
            </a:r>
            <a:endParaRPr lang="en-US" b="1" i="1" smtClean="0">
              <a:latin typeface="Times New Roman" pitchFamily="18" charset="0"/>
            </a:endParaRPr>
          </a:p>
        </p:txBody>
      </p:sp>
      <p:sp>
        <p:nvSpPr>
          <p:cNvPr id="2878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6411912" cy="895350"/>
          </a:xfrm>
        </p:spPr>
        <p:txBody>
          <a:bodyPr/>
          <a:lstStyle/>
          <a:p>
            <a:pPr marL="0" indent="0" eaLnBrk="1" hangingPunct="1"/>
            <a:r>
              <a:rPr lang="en-ZA" sz="2400" smtClean="0"/>
              <a:t>The magnitude of an impulsive force varies with time during a collision [</a:t>
            </a:r>
            <a:r>
              <a:rPr lang="en-ZA" sz="2400" b="1" i="1" smtClean="0">
                <a:latin typeface="Times New Roman" pitchFamily="18" charset="0"/>
              </a:rPr>
              <a:t>F</a:t>
            </a:r>
            <a:r>
              <a:rPr lang="en-ZA" sz="2400" b="1" smtClean="0">
                <a:latin typeface="Times New Roman" pitchFamily="18" charset="0"/>
              </a:rPr>
              <a:t>(</a:t>
            </a:r>
            <a:r>
              <a:rPr lang="en-ZA" sz="2400" b="1" i="1" smtClean="0">
                <a:latin typeface="Times New Roman" pitchFamily="18" charset="0"/>
              </a:rPr>
              <a:t>t</a:t>
            </a:r>
            <a:r>
              <a:rPr lang="en-ZA" sz="2400" b="1" smtClean="0">
                <a:latin typeface="Times New Roman" pitchFamily="18" charset="0"/>
              </a:rPr>
              <a:t>)</a:t>
            </a:r>
            <a:r>
              <a:rPr lang="en-ZA" sz="2400" smtClean="0"/>
              <a:t>].</a:t>
            </a:r>
            <a:endParaRPr lang="en-US" sz="2400" smtClean="0"/>
          </a:p>
        </p:txBody>
      </p:sp>
      <p:grpSp>
        <p:nvGrpSpPr>
          <p:cNvPr id="287787" name="Group 43"/>
          <p:cNvGrpSpPr>
            <a:grpSpLocks/>
          </p:cNvGrpSpPr>
          <p:nvPr/>
        </p:nvGrpSpPr>
        <p:grpSpPr bwMode="auto">
          <a:xfrm>
            <a:off x="5765800" y="3238500"/>
            <a:ext cx="3163888" cy="2239963"/>
            <a:chOff x="3632" y="2040"/>
            <a:chExt cx="1993" cy="1411"/>
          </a:xfrm>
        </p:grpSpPr>
        <p:sp>
          <p:nvSpPr>
            <p:cNvPr id="287827" name="Line 5"/>
            <p:cNvSpPr>
              <a:spLocks noChangeShapeType="1"/>
            </p:cNvSpPr>
            <p:nvPr/>
          </p:nvSpPr>
          <p:spPr bwMode="auto">
            <a:xfrm flipV="1">
              <a:off x="4047" y="2122"/>
              <a:ext cx="0" cy="118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287828" name="Rectangle 6"/>
            <p:cNvSpPr>
              <a:spLocks noChangeArrowheads="1"/>
            </p:cNvSpPr>
            <p:nvPr/>
          </p:nvSpPr>
          <p:spPr bwMode="auto">
            <a:xfrm>
              <a:off x="3632" y="2040"/>
              <a:ext cx="418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indent="1588">
                <a:lnSpc>
                  <a:spcPct val="110000"/>
                </a:lnSpc>
              </a:pPr>
              <a:r>
                <a:rPr lang="en-ZA" sz="2000" b="1" i="1">
                  <a:solidFill>
                    <a:srgbClr val="000066"/>
                  </a:solidFill>
                  <a:latin typeface="Times New Roman" pitchFamily="18" charset="0"/>
                </a:rPr>
                <a:t>F</a:t>
              </a:r>
              <a:r>
                <a:rPr lang="en-ZA" sz="2000" b="1" i="1" baseline="-25000">
                  <a:solidFill>
                    <a:srgbClr val="000066"/>
                  </a:solidFill>
                  <a:latin typeface="Times New Roman" pitchFamily="18" charset="0"/>
                </a:rPr>
                <a:t>x</a:t>
              </a:r>
              <a:endParaRPr lang="en-ZA" sz="2000" b="1" i="1">
                <a:solidFill>
                  <a:srgbClr val="000066"/>
                </a:solidFill>
                <a:latin typeface="Times New Roman" pitchFamily="18" charset="0"/>
              </a:endParaRPr>
            </a:p>
          </p:txBody>
        </p:sp>
        <p:sp>
          <p:nvSpPr>
            <p:cNvPr id="287829" name="Line 7"/>
            <p:cNvSpPr>
              <a:spLocks noChangeShapeType="1"/>
            </p:cNvSpPr>
            <p:nvPr/>
          </p:nvSpPr>
          <p:spPr bwMode="auto">
            <a:xfrm>
              <a:off x="3901" y="3203"/>
              <a:ext cx="1724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287830" name="Rectangle 8"/>
            <p:cNvSpPr>
              <a:spLocks noChangeArrowheads="1"/>
            </p:cNvSpPr>
            <p:nvPr/>
          </p:nvSpPr>
          <p:spPr bwMode="auto">
            <a:xfrm>
              <a:off x="5280" y="3182"/>
              <a:ext cx="33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indent="1588">
                <a:lnSpc>
                  <a:spcPct val="110000"/>
                </a:lnSpc>
              </a:pPr>
              <a:r>
                <a:rPr lang="en-ZA" sz="2000" b="1" i="1">
                  <a:solidFill>
                    <a:srgbClr val="000066"/>
                  </a:solidFill>
                  <a:latin typeface="Times New Roman" pitchFamily="18" charset="0"/>
                </a:rPr>
                <a:t>t</a:t>
              </a:r>
            </a:p>
          </p:txBody>
        </p:sp>
      </p:grpSp>
      <p:sp>
        <p:nvSpPr>
          <p:cNvPr id="287760" name="Rectangle 16"/>
          <p:cNvSpPr>
            <a:spLocks noChangeArrowheads="1"/>
          </p:cNvSpPr>
          <p:nvPr/>
        </p:nvSpPr>
        <p:spPr bwMode="auto">
          <a:xfrm rot="-4238421">
            <a:off x="6363494" y="4352131"/>
            <a:ext cx="1346200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sz="1400" b="1">
                <a:solidFill>
                  <a:srgbClr val="000066"/>
                </a:solidFill>
                <a:latin typeface="Times New Roman" pitchFamily="18" charset="0"/>
              </a:rPr>
              <a:t>compression</a:t>
            </a:r>
          </a:p>
        </p:txBody>
      </p:sp>
      <p:sp>
        <p:nvSpPr>
          <p:cNvPr id="287761" name="Freeform 17"/>
          <p:cNvSpPr>
            <a:spLocks/>
          </p:cNvSpPr>
          <p:nvPr/>
        </p:nvSpPr>
        <p:spPr bwMode="auto">
          <a:xfrm>
            <a:off x="6745288" y="3956050"/>
            <a:ext cx="1574800" cy="1123950"/>
          </a:xfrm>
          <a:custGeom>
            <a:avLst/>
            <a:gdLst>
              <a:gd name="T0" fmla="*/ 0 w 992"/>
              <a:gd name="T1" fmla="*/ 2147483647 h 708"/>
              <a:gd name="T2" fmla="*/ 2147483647 w 992"/>
              <a:gd name="T3" fmla="*/ 0 h 708"/>
              <a:gd name="T4" fmla="*/ 2147483647 w 992"/>
              <a:gd name="T5" fmla="*/ 2147483647 h 708"/>
              <a:gd name="T6" fmla="*/ 0 60000 65536"/>
              <a:gd name="T7" fmla="*/ 0 60000 65536"/>
              <a:gd name="T8" fmla="*/ 0 60000 65536"/>
              <a:gd name="T9" fmla="*/ 0 w 992"/>
              <a:gd name="T10" fmla="*/ 0 h 708"/>
              <a:gd name="T11" fmla="*/ 992 w 992"/>
              <a:gd name="T12" fmla="*/ 708 h 70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92" h="708">
                <a:moveTo>
                  <a:pt x="0" y="708"/>
                </a:moveTo>
                <a:cubicBezTo>
                  <a:pt x="357" y="707"/>
                  <a:pt x="284" y="0"/>
                  <a:pt x="476" y="0"/>
                </a:cubicBezTo>
                <a:cubicBezTo>
                  <a:pt x="668" y="0"/>
                  <a:pt x="676" y="704"/>
                  <a:pt x="992" y="708"/>
                </a:cubicBezTo>
              </a:path>
            </a:pathLst>
          </a:custGeom>
          <a:solidFill>
            <a:srgbClr val="FF6464"/>
          </a:solidFill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87765" name="Rectangle 21"/>
          <p:cNvSpPr>
            <a:spLocks noChangeArrowheads="1"/>
          </p:cNvSpPr>
          <p:nvPr/>
        </p:nvSpPr>
        <p:spPr bwMode="auto">
          <a:xfrm>
            <a:off x="179388" y="2354263"/>
            <a:ext cx="87741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Newton II reformulated:    </a:t>
            </a:r>
            <a:endParaRPr lang="en-US">
              <a:solidFill>
                <a:srgbClr val="000066"/>
              </a:solidFill>
            </a:endParaRPr>
          </a:p>
        </p:txBody>
      </p:sp>
      <p:graphicFrame>
        <p:nvGraphicFramePr>
          <p:cNvPr id="287767" name="Object 23"/>
          <p:cNvGraphicFramePr>
            <a:graphicFrameLocks noChangeAspect="1"/>
          </p:cNvGraphicFramePr>
          <p:nvPr/>
        </p:nvGraphicFramePr>
        <p:xfrm>
          <a:off x="488950" y="3668713"/>
          <a:ext cx="23241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827" name="Equation" r:id="rId10" imgW="2323800" imgH="380880" progId="Equation.DSMT4">
                  <p:embed/>
                </p:oleObj>
              </mc:Choice>
              <mc:Fallback>
                <p:oleObj name="Equation" r:id="rId10" imgW="2323800" imgH="380880" progId="Equation.DSMT4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950" y="3668713"/>
                        <a:ext cx="23241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7770" name="Line 26"/>
          <p:cNvSpPr>
            <a:spLocks noChangeShapeType="1"/>
          </p:cNvSpPr>
          <p:nvPr/>
        </p:nvSpPr>
        <p:spPr bwMode="auto">
          <a:xfrm rot="16200000" flipV="1">
            <a:off x="6920707" y="3382168"/>
            <a:ext cx="0" cy="1141413"/>
          </a:xfrm>
          <a:prstGeom prst="line">
            <a:avLst/>
          </a:prstGeom>
          <a:noFill/>
          <a:ln w="12700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87771" name="Rectangle 27"/>
          <p:cNvSpPr>
            <a:spLocks noChangeArrowheads="1"/>
          </p:cNvSpPr>
          <p:nvPr/>
        </p:nvSpPr>
        <p:spPr bwMode="auto">
          <a:xfrm>
            <a:off x="5568950" y="3702050"/>
            <a:ext cx="8604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 algn="r"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sz="2000" b="1" baseline="-25000">
                <a:solidFill>
                  <a:srgbClr val="000066"/>
                </a:solidFill>
                <a:latin typeface="Times New Roman" pitchFamily="18" charset="0"/>
              </a:rPr>
              <a:t>max</a:t>
            </a:r>
            <a:endParaRPr lang="en-ZA" sz="2000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grpSp>
        <p:nvGrpSpPr>
          <p:cNvPr id="287789" name="Group 45"/>
          <p:cNvGrpSpPr>
            <a:grpSpLocks/>
          </p:cNvGrpSpPr>
          <p:nvPr/>
        </p:nvGrpSpPr>
        <p:grpSpPr bwMode="auto">
          <a:xfrm>
            <a:off x="6745288" y="5168900"/>
            <a:ext cx="1568450" cy="439738"/>
            <a:chOff x="4249" y="3256"/>
            <a:chExt cx="988" cy="277"/>
          </a:xfrm>
        </p:grpSpPr>
        <p:grpSp>
          <p:nvGrpSpPr>
            <p:cNvPr id="287822" name="Group 44"/>
            <p:cNvGrpSpPr>
              <a:grpSpLocks/>
            </p:cNvGrpSpPr>
            <p:nvPr/>
          </p:nvGrpSpPr>
          <p:grpSpPr bwMode="auto">
            <a:xfrm>
              <a:off x="4249" y="3256"/>
              <a:ext cx="988" cy="132"/>
              <a:chOff x="4249" y="3256"/>
              <a:chExt cx="988" cy="132"/>
            </a:xfrm>
          </p:grpSpPr>
          <p:sp>
            <p:nvSpPr>
              <p:cNvPr id="287824" name="Line 25"/>
              <p:cNvSpPr>
                <a:spLocks noChangeShapeType="1"/>
              </p:cNvSpPr>
              <p:nvPr/>
            </p:nvSpPr>
            <p:spPr bwMode="auto">
              <a:xfrm>
                <a:off x="4249" y="3324"/>
                <a:ext cx="98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arrow" w="lg" len="lg"/>
                <a:tailEnd type="arrow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287825" name="Line 29"/>
              <p:cNvSpPr>
                <a:spLocks noChangeShapeType="1"/>
              </p:cNvSpPr>
              <p:nvPr/>
            </p:nvSpPr>
            <p:spPr bwMode="auto">
              <a:xfrm>
                <a:off x="4249" y="3256"/>
                <a:ext cx="0" cy="1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  <p:sp>
            <p:nvSpPr>
              <p:cNvPr id="287826" name="Line 30"/>
              <p:cNvSpPr>
                <a:spLocks noChangeShapeType="1"/>
              </p:cNvSpPr>
              <p:nvPr/>
            </p:nvSpPr>
            <p:spPr bwMode="auto">
              <a:xfrm>
                <a:off x="5237" y="3256"/>
                <a:ext cx="0" cy="1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lIns="90000" tIns="46800" rIns="90000" bIns="46800"/>
              <a:lstStyle/>
              <a:p>
                <a:endParaRPr lang="en-US"/>
              </a:p>
            </p:txBody>
          </p:sp>
        </p:grpSp>
        <p:sp>
          <p:nvSpPr>
            <p:cNvPr id="287823" name="Rectangle 31"/>
            <p:cNvSpPr>
              <a:spLocks noChangeArrowheads="1"/>
            </p:cNvSpPr>
            <p:nvPr/>
          </p:nvSpPr>
          <p:spPr bwMode="auto">
            <a:xfrm>
              <a:off x="4288" y="3264"/>
              <a:ext cx="84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179388" lvl="1" indent="1588">
                <a:lnSpc>
                  <a:spcPct val="110000"/>
                </a:lnSpc>
              </a:pPr>
              <a:r>
                <a:rPr lang="en-ZA" sz="2000" b="1">
                  <a:solidFill>
                    <a:srgbClr val="000066"/>
                  </a:solidFill>
                  <a:latin typeface="Times New Roman" pitchFamily="18" charset="0"/>
                </a:rPr>
                <a:t>duration</a:t>
              </a:r>
            </a:p>
          </p:txBody>
        </p:sp>
      </p:grpSp>
      <p:sp>
        <p:nvSpPr>
          <p:cNvPr id="287776" name="Rectangle 32"/>
          <p:cNvSpPr>
            <a:spLocks noChangeArrowheads="1"/>
          </p:cNvSpPr>
          <p:nvPr/>
        </p:nvSpPr>
        <p:spPr bwMode="auto">
          <a:xfrm rot="4221015">
            <a:off x="7369969" y="4198144"/>
            <a:ext cx="1181100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sz="1400" b="1">
                <a:solidFill>
                  <a:srgbClr val="000066"/>
                </a:solidFill>
                <a:latin typeface="Times New Roman" pitchFamily="18" charset="0"/>
              </a:rPr>
              <a:t>expansion</a:t>
            </a:r>
          </a:p>
        </p:txBody>
      </p:sp>
      <p:sp>
        <p:nvSpPr>
          <p:cNvPr id="287781" name="Rectangle 37"/>
          <p:cNvSpPr>
            <a:spLocks noChangeArrowheads="1"/>
          </p:cNvSpPr>
          <p:nvPr/>
        </p:nvSpPr>
        <p:spPr bwMode="auto">
          <a:xfrm>
            <a:off x="1546225" y="5695950"/>
            <a:ext cx="1358900" cy="59690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GB"/>
          </a:p>
        </p:txBody>
      </p:sp>
      <p:graphicFrame>
        <p:nvGraphicFramePr>
          <p:cNvPr id="287783" name="Object 39"/>
          <p:cNvGraphicFramePr>
            <a:graphicFrameLocks noChangeAspect="1"/>
          </p:cNvGraphicFramePr>
          <p:nvPr/>
        </p:nvGraphicFramePr>
        <p:xfrm>
          <a:off x="5616575" y="649288"/>
          <a:ext cx="2921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828" name="Equation" r:id="rId12" imgW="291960" imgH="444240" progId="Equation.DSMT4">
                  <p:embed/>
                </p:oleObj>
              </mc:Choice>
              <mc:Fallback>
                <p:oleObj name="Equation" r:id="rId12" imgW="291960" imgH="444240" progId="Equation.DSMT4">
                  <p:embed/>
                  <p:pic>
                    <p:nvPicPr>
                      <p:cNvPr id="0" name="Picture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6575" y="649288"/>
                        <a:ext cx="292100" cy="44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7784" name="Oval 40"/>
          <p:cNvSpPr>
            <a:spLocks noChangeArrowheads="1"/>
          </p:cNvSpPr>
          <p:nvPr/>
        </p:nvSpPr>
        <p:spPr bwMode="auto">
          <a:xfrm rot="10800000" flipV="1">
            <a:off x="3800475" y="4092575"/>
            <a:ext cx="1539875" cy="847725"/>
          </a:xfrm>
          <a:prstGeom prst="ellipse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GB"/>
          </a:p>
        </p:txBody>
      </p:sp>
      <p:sp>
        <p:nvSpPr>
          <p:cNvPr id="287785" name="Freeform 41"/>
          <p:cNvSpPr>
            <a:spLocks/>
          </p:cNvSpPr>
          <p:nvPr/>
        </p:nvSpPr>
        <p:spPr bwMode="auto">
          <a:xfrm>
            <a:off x="5145088" y="4738688"/>
            <a:ext cx="2241550" cy="1004887"/>
          </a:xfrm>
          <a:custGeom>
            <a:avLst/>
            <a:gdLst>
              <a:gd name="T0" fmla="*/ 0 w 1496"/>
              <a:gd name="T1" fmla="*/ 2147483647 h 633"/>
              <a:gd name="T2" fmla="*/ 2147483647 w 1496"/>
              <a:gd name="T3" fmla="*/ 0 h 633"/>
              <a:gd name="T4" fmla="*/ 0 60000 65536"/>
              <a:gd name="T5" fmla="*/ 0 60000 65536"/>
              <a:gd name="T6" fmla="*/ 0 w 1496"/>
              <a:gd name="T7" fmla="*/ 0 h 633"/>
              <a:gd name="T8" fmla="*/ 1496 w 1496"/>
              <a:gd name="T9" fmla="*/ 633 h 63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96" h="633">
                <a:moveTo>
                  <a:pt x="0" y="37"/>
                </a:moveTo>
                <a:cubicBezTo>
                  <a:pt x="523" y="104"/>
                  <a:pt x="809" y="633"/>
                  <a:pt x="1496" y="0"/>
                </a:cubicBez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lg" len="lg"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87786" name="Rectangle 42"/>
          <p:cNvSpPr>
            <a:spLocks noChangeArrowheads="1"/>
          </p:cNvSpPr>
          <p:nvPr/>
        </p:nvSpPr>
        <p:spPr bwMode="auto">
          <a:xfrm>
            <a:off x="6637338" y="3182938"/>
            <a:ext cx="21018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ZA" sz="2000" b="1">
                <a:solidFill>
                  <a:srgbClr val="000066"/>
                </a:solidFill>
              </a:rPr>
              <a:t>Force curve</a:t>
            </a:r>
          </a:p>
        </p:txBody>
      </p:sp>
      <p:graphicFrame>
        <p:nvGraphicFramePr>
          <p:cNvPr id="287791" name="Object 47"/>
          <p:cNvGraphicFramePr>
            <a:graphicFrameLocks noChangeAspect="1"/>
          </p:cNvGraphicFramePr>
          <p:nvPr/>
        </p:nvGraphicFramePr>
        <p:xfrm>
          <a:off x="3676650" y="4214813"/>
          <a:ext cx="15494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829" name="Equation" r:id="rId14" imgW="1549080" imgH="596880" progId="Equation.DSMT4">
                  <p:embed/>
                </p:oleObj>
              </mc:Choice>
              <mc:Fallback>
                <p:oleObj name="Equation" r:id="rId14" imgW="1549080" imgH="596880" progId="Equation.DSMT4">
                  <p:embed/>
                  <p:pic>
                    <p:nvPicPr>
                      <p:cNvPr id="0" name="Picture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6650" y="4214813"/>
                        <a:ext cx="1549400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7793" name="Object 49"/>
          <p:cNvGraphicFramePr>
            <a:graphicFrameLocks noChangeAspect="1"/>
          </p:cNvGraphicFramePr>
          <p:nvPr/>
        </p:nvGraphicFramePr>
        <p:xfrm>
          <a:off x="4349750" y="5024438"/>
          <a:ext cx="6223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830" name="Equation" r:id="rId16" imgW="622080" imgH="380880" progId="Equation.DSMT4">
                  <p:embed/>
                </p:oleObj>
              </mc:Choice>
              <mc:Fallback>
                <p:oleObj name="Equation" r:id="rId16" imgW="622080" imgH="380880" progId="Equation.DSMT4">
                  <p:embed/>
                  <p:pic>
                    <p:nvPicPr>
                      <p:cNvPr id="0" name="Picture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9750" y="5024438"/>
                        <a:ext cx="6223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7796" name="Object 52"/>
          <p:cNvGraphicFramePr>
            <a:graphicFrameLocks noChangeAspect="1"/>
          </p:cNvGraphicFramePr>
          <p:nvPr/>
        </p:nvGraphicFramePr>
        <p:xfrm>
          <a:off x="1428750" y="2817813"/>
          <a:ext cx="10922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831" name="Equation" r:id="rId18" imgW="1091880" imgH="685800" progId="Equation.DSMT4">
                  <p:embed/>
                </p:oleObj>
              </mc:Choice>
              <mc:Fallback>
                <p:oleObj name="Equation" r:id="rId18" imgW="1091880" imgH="685800" progId="Equation.DSMT4">
                  <p:embed/>
                  <p:pic>
                    <p:nvPicPr>
                      <p:cNvPr id="0" name="Picture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0" y="2817813"/>
                        <a:ext cx="10922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7797" name="Object 53"/>
          <p:cNvGraphicFramePr>
            <a:graphicFrameLocks noChangeAspect="1"/>
          </p:cNvGraphicFramePr>
          <p:nvPr/>
        </p:nvGraphicFramePr>
        <p:xfrm>
          <a:off x="2543175" y="3025775"/>
          <a:ext cx="9525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832" name="Equation" r:id="rId20" imgW="952200" imgH="380880" progId="Equation.DSMT4">
                  <p:embed/>
                </p:oleObj>
              </mc:Choice>
              <mc:Fallback>
                <p:oleObj name="Equation" r:id="rId20" imgW="952200" imgH="380880" progId="Equation.DSMT4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3175" y="3025775"/>
                        <a:ext cx="9525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7799" name="Object 55"/>
          <p:cNvGraphicFramePr>
            <a:graphicFrameLocks noChangeAspect="1"/>
          </p:cNvGraphicFramePr>
          <p:nvPr/>
        </p:nvGraphicFramePr>
        <p:xfrm>
          <a:off x="1860550" y="4322763"/>
          <a:ext cx="17780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833" name="Equation" r:id="rId22" imgW="1777680" imgH="380880" progId="Equation.DSMT4">
                  <p:embed/>
                </p:oleObj>
              </mc:Choice>
              <mc:Fallback>
                <p:oleObj name="Equation" r:id="rId22" imgW="1777680" imgH="380880" progId="Equation.DSMT4">
                  <p:embed/>
                  <p:pic>
                    <p:nvPicPr>
                      <p:cNvPr id="0" name="Picture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0550" y="4322763"/>
                        <a:ext cx="17780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7800" name="Object 56"/>
          <p:cNvGraphicFramePr>
            <a:graphicFrameLocks noChangeAspect="1"/>
          </p:cNvGraphicFramePr>
          <p:nvPr/>
        </p:nvGraphicFramePr>
        <p:xfrm>
          <a:off x="1539875" y="4916488"/>
          <a:ext cx="27305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834" name="Equation" r:id="rId24" imgW="2730240" imgH="596880" progId="Equation.DSMT4">
                  <p:embed/>
                </p:oleObj>
              </mc:Choice>
              <mc:Fallback>
                <p:oleObj name="Equation" r:id="rId24" imgW="2730240" imgH="596880" progId="Equation.DSMT4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9875" y="4916488"/>
                        <a:ext cx="2730500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7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000"/>
                                        <p:tgtEl>
                                          <p:spTgt spid="287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7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7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7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7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87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000"/>
                                        <p:tgtEl>
                                          <p:spTgt spid="287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287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80" grpId="0"/>
      <p:bldP spid="287760" grpId="0"/>
      <p:bldP spid="287761" grpId="0" animBg="1"/>
      <p:bldP spid="287765" grpId="0"/>
      <p:bldP spid="287770" grpId="0" animBg="1"/>
      <p:bldP spid="287771" grpId="0"/>
      <p:bldP spid="287776" grpId="0"/>
      <p:bldP spid="287781" grpId="0" animBg="1"/>
      <p:bldP spid="287784" grpId="0" animBg="1"/>
      <p:bldP spid="287785" grpId="0" animBg="1"/>
      <p:bldP spid="28778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IMPULSE and MOMENTUM</a:t>
            </a:r>
          </a:p>
        </p:txBody>
      </p:sp>
      <p:sp>
        <p:nvSpPr>
          <p:cNvPr id="295938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PHY1012F</a:t>
            </a:r>
          </a:p>
        </p:txBody>
      </p:sp>
      <p:sp>
        <p:nvSpPr>
          <p:cNvPr id="2959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DCF495-81F0-47EC-BC70-2F78E0DC0785}" type="slidenum">
              <a:rPr lang="en-ZA" smtClean="0">
                <a:cs typeface="Arial" charset="0"/>
              </a:rPr>
              <a:pPr/>
              <a:t>8</a:t>
            </a:fld>
            <a:endParaRPr lang="en-ZA" smtClean="0">
              <a:cs typeface="Arial" charset="0"/>
            </a:endParaRPr>
          </a:p>
        </p:txBody>
      </p:sp>
      <p:sp>
        <p:nvSpPr>
          <p:cNvPr id="293910" name="Freeform 22"/>
          <p:cNvSpPr>
            <a:spLocks/>
          </p:cNvSpPr>
          <p:nvPr/>
        </p:nvSpPr>
        <p:spPr bwMode="auto">
          <a:xfrm>
            <a:off x="6743700" y="2590800"/>
            <a:ext cx="1574800" cy="527050"/>
          </a:xfrm>
          <a:custGeom>
            <a:avLst/>
            <a:gdLst>
              <a:gd name="T0" fmla="*/ 0 w 992"/>
              <a:gd name="T1" fmla="*/ 2147483647 h 332"/>
              <a:gd name="T2" fmla="*/ 0 w 992"/>
              <a:gd name="T3" fmla="*/ 0 h 332"/>
              <a:gd name="T4" fmla="*/ 2147483647 w 992"/>
              <a:gd name="T5" fmla="*/ 0 h 332"/>
              <a:gd name="T6" fmla="*/ 2147483647 w 992"/>
              <a:gd name="T7" fmla="*/ 2147483647 h 332"/>
              <a:gd name="T8" fmla="*/ 0 60000 65536"/>
              <a:gd name="T9" fmla="*/ 0 60000 65536"/>
              <a:gd name="T10" fmla="*/ 0 60000 65536"/>
              <a:gd name="T11" fmla="*/ 0 60000 65536"/>
              <a:gd name="T12" fmla="*/ 0 w 992"/>
              <a:gd name="T13" fmla="*/ 0 h 332"/>
              <a:gd name="T14" fmla="*/ 992 w 992"/>
              <a:gd name="T15" fmla="*/ 332 h 33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92" h="332">
                <a:moveTo>
                  <a:pt x="0" y="332"/>
                </a:moveTo>
                <a:lnTo>
                  <a:pt x="0" y="0"/>
                </a:lnTo>
                <a:lnTo>
                  <a:pt x="992" y="0"/>
                </a:lnTo>
                <a:lnTo>
                  <a:pt x="992" y="332"/>
                </a:lnTo>
              </a:path>
            </a:pathLst>
          </a:custGeom>
          <a:solidFill>
            <a:srgbClr val="FF6464"/>
          </a:solidFill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959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IMPULSE</a:t>
            </a:r>
          </a:p>
        </p:txBody>
      </p:sp>
      <p:sp>
        <p:nvSpPr>
          <p:cNvPr id="2959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5213350" cy="2903538"/>
          </a:xfrm>
        </p:spPr>
        <p:txBody>
          <a:bodyPr/>
          <a:lstStyle/>
          <a:p>
            <a:pPr lvl="1" indent="0" eaLnBrk="1" hangingPunct="1"/>
            <a:r>
              <a:rPr lang="en-US" smtClean="0"/>
              <a:t>Instead of a force which varies in a complicated way, we can instead use that constant </a:t>
            </a:r>
            <a:r>
              <a:rPr lang="en-US" i="1" smtClean="0"/>
              <a:t>average</a:t>
            </a:r>
            <a:r>
              <a:rPr lang="en-US" i="1" baseline="30000" smtClean="0"/>
              <a:t> </a:t>
            </a:r>
            <a:r>
              <a:rPr lang="en-US" i="1" smtClean="0"/>
              <a:t> </a:t>
            </a:r>
            <a:r>
              <a:rPr lang="en-US" smtClean="0"/>
              <a:t>force, </a:t>
            </a:r>
            <a:r>
              <a:rPr lang="en-ZA" b="1" i="1" smtClean="0">
                <a:latin typeface="Times New Roman" pitchFamily="18" charset="0"/>
              </a:rPr>
              <a:t>F</a:t>
            </a:r>
            <a:r>
              <a:rPr lang="en-ZA" b="1" baseline="-25000" smtClean="0">
                <a:latin typeface="Times New Roman" pitchFamily="18" charset="0"/>
              </a:rPr>
              <a:t>avg</a:t>
            </a:r>
            <a:r>
              <a:rPr lang="en-US" smtClean="0"/>
              <a:t>, which produces the same area under the force curve (i.e. impulse) during the same time interval:</a:t>
            </a:r>
          </a:p>
        </p:txBody>
      </p:sp>
      <p:sp>
        <p:nvSpPr>
          <p:cNvPr id="295943" name="Line 8"/>
          <p:cNvSpPr>
            <a:spLocks noChangeShapeType="1"/>
          </p:cNvSpPr>
          <p:nvPr/>
        </p:nvSpPr>
        <p:spPr bwMode="auto">
          <a:xfrm flipV="1">
            <a:off x="6424613" y="1404938"/>
            <a:ext cx="0" cy="188753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95944" name="Rectangle 9"/>
          <p:cNvSpPr>
            <a:spLocks noChangeArrowheads="1"/>
          </p:cNvSpPr>
          <p:nvPr/>
        </p:nvSpPr>
        <p:spPr bwMode="auto">
          <a:xfrm>
            <a:off x="5765800" y="1274763"/>
            <a:ext cx="66357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sz="2000" b="1" i="1" baseline="-25000">
                <a:solidFill>
                  <a:srgbClr val="000066"/>
                </a:solidFill>
                <a:latin typeface="Times New Roman" pitchFamily="18" charset="0"/>
              </a:rPr>
              <a:t>x</a:t>
            </a:r>
            <a:endParaRPr lang="en-ZA" sz="2000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295945" name="Line 10"/>
          <p:cNvSpPr>
            <a:spLocks noChangeShapeType="1"/>
          </p:cNvSpPr>
          <p:nvPr/>
        </p:nvSpPr>
        <p:spPr bwMode="auto">
          <a:xfrm>
            <a:off x="6192838" y="3121025"/>
            <a:ext cx="273685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95946" name="Rectangle 11"/>
          <p:cNvSpPr>
            <a:spLocks noChangeArrowheads="1"/>
          </p:cNvSpPr>
          <p:nvPr/>
        </p:nvSpPr>
        <p:spPr bwMode="auto">
          <a:xfrm>
            <a:off x="8382000" y="3087688"/>
            <a:ext cx="5334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t</a:t>
            </a:r>
          </a:p>
        </p:txBody>
      </p:sp>
      <p:sp>
        <p:nvSpPr>
          <p:cNvPr id="295947" name="Freeform 13"/>
          <p:cNvSpPr>
            <a:spLocks/>
          </p:cNvSpPr>
          <p:nvPr/>
        </p:nvSpPr>
        <p:spPr bwMode="auto">
          <a:xfrm>
            <a:off x="6745288" y="1992313"/>
            <a:ext cx="1574800" cy="1123950"/>
          </a:xfrm>
          <a:custGeom>
            <a:avLst/>
            <a:gdLst>
              <a:gd name="T0" fmla="*/ 0 w 992"/>
              <a:gd name="T1" fmla="*/ 2147483647 h 708"/>
              <a:gd name="T2" fmla="*/ 2147483647 w 992"/>
              <a:gd name="T3" fmla="*/ 0 h 708"/>
              <a:gd name="T4" fmla="*/ 2147483647 w 992"/>
              <a:gd name="T5" fmla="*/ 2147483647 h 708"/>
              <a:gd name="T6" fmla="*/ 0 60000 65536"/>
              <a:gd name="T7" fmla="*/ 0 60000 65536"/>
              <a:gd name="T8" fmla="*/ 0 60000 65536"/>
              <a:gd name="T9" fmla="*/ 0 w 992"/>
              <a:gd name="T10" fmla="*/ 0 h 708"/>
              <a:gd name="T11" fmla="*/ 992 w 992"/>
              <a:gd name="T12" fmla="*/ 708 h 70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92" h="708">
                <a:moveTo>
                  <a:pt x="0" y="708"/>
                </a:moveTo>
                <a:cubicBezTo>
                  <a:pt x="357" y="707"/>
                  <a:pt x="284" y="0"/>
                  <a:pt x="476" y="0"/>
                </a:cubicBezTo>
                <a:cubicBezTo>
                  <a:pt x="668" y="0"/>
                  <a:pt x="676" y="704"/>
                  <a:pt x="992" y="708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dash"/>
            <a:round/>
            <a:headEnd type="none" w="med" len="med"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95948" name="Line 14"/>
          <p:cNvSpPr>
            <a:spLocks noChangeShapeType="1"/>
          </p:cNvSpPr>
          <p:nvPr/>
        </p:nvSpPr>
        <p:spPr bwMode="auto">
          <a:xfrm>
            <a:off x="6745288" y="3313113"/>
            <a:ext cx="15684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lg" len="lg"/>
            <a:tailEnd type="arrow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95949" name="Line 15"/>
          <p:cNvSpPr>
            <a:spLocks noChangeShapeType="1"/>
          </p:cNvSpPr>
          <p:nvPr/>
        </p:nvSpPr>
        <p:spPr bwMode="auto">
          <a:xfrm rot="16200000" flipV="1">
            <a:off x="6920707" y="1418431"/>
            <a:ext cx="0" cy="1141413"/>
          </a:xfrm>
          <a:prstGeom prst="line">
            <a:avLst/>
          </a:prstGeom>
          <a:noFill/>
          <a:ln w="12700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95950" name="Line 16"/>
          <p:cNvSpPr>
            <a:spLocks noChangeShapeType="1"/>
          </p:cNvSpPr>
          <p:nvPr/>
        </p:nvSpPr>
        <p:spPr bwMode="auto">
          <a:xfrm>
            <a:off x="6745288" y="3205163"/>
            <a:ext cx="0" cy="2095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95951" name="Line 17"/>
          <p:cNvSpPr>
            <a:spLocks noChangeShapeType="1"/>
          </p:cNvSpPr>
          <p:nvPr/>
        </p:nvSpPr>
        <p:spPr bwMode="auto">
          <a:xfrm>
            <a:off x="8313738" y="3205163"/>
            <a:ext cx="0" cy="2095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95952" name="Rectangle 18"/>
          <p:cNvSpPr>
            <a:spLocks noChangeArrowheads="1"/>
          </p:cNvSpPr>
          <p:nvPr/>
        </p:nvSpPr>
        <p:spPr bwMode="auto">
          <a:xfrm>
            <a:off x="6807200" y="3217863"/>
            <a:ext cx="134302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>
              <a:lnSpc>
                <a:spcPct val="110000"/>
              </a:lnSpc>
            </a:pPr>
            <a:r>
              <a:rPr lang="en-ZA" sz="2000" b="1">
                <a:solidFill>
                  <a:srgbClr val="000066"/>
                </a:solidFill>
                <a:latin typeface="Times New Roman" pitchFamily="18" charset="0"/>
              </a:rPr>
              <a:t>duration</a:t>
            </a:r>
          </a:p>
        </p:txBody>
      </p:sp>
      <p:sp>
        <p:nvSpPr>
          <p:cNvPr id="295953" name="Rectangle 20"/>
          <p:cNvSpPr>
            <a:spLocks noChangeArrowheads="1"/>
          </p:cNvSpPr>
          <p:nvPr/>
        </p:nvSpPr>
        <p:spPr bwMode="auto">
          <a:xfrm>
            <a:off x="5568950" y="1751013"/>
            <a:ext cx="86042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 algn="r"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sz="2000" b="1" baseline="-25000">
                <a:solidFill>
                  <a:srgbClr val="000066"/>
                </a:solidFill>
                <a:latin typeface="Times New Roman" pitchFamily="18" charset="0"/>
              </a:rPr>
              <a:t>max</a:t>
            </a:r>
            <a:endParaRPr lang="en-ZA" sz="2000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293909" name="Rectangle 21"/>
          <p:cNvSpPr>
            <a:spLocks noChangeArrowheads="1"/>
          </p:cNvSpPr>
          <p:nvPr/>
        </p:nvSpPr>
        <p:spPr bwMode="auto">
          <a:xfrm>
            <a:off x="5568950" y="2366963"/>
            <a:ext cx="86042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9388" lvl="1" indent="1588" algn="r">
              <a:lnSpc>
                <a:spcPct val="110000"/>
              </a:lnSpc>
            </a:pPr>
            <a:r>
              <a:rPr lang="en-ZA" sz="2000" b="1" i="1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sz="2000" b="1" baseline="-25000">
                <a:solidFill>
                  <a:srgbClr val="000066"/>
                </a:solidFill>
                <a:latin typeface="Times New Roman" pitchFamily="18" charset="0"/>
              </a:rPr>
              <a:t>avg</a:t>
            </a:r>
            <a:endParaRPr lang="en-ZA" sz="2000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293911" name="Line 23"/>
          <p:cNvSpPr>
            <a:spLocks noChangeShapeType="1"/>
          </p:cNvSpPr>
          <p:nvPr/>
        </p:nvSpPr>
        <p:spPr bwMode="auto">
          <a:xfrm rot="16200000" flipV="1">
            <a:off x="6549232" y="2386806"/>
            <a:ext cx="0" cy="398463"/>
          </a:xfrm>
          <a:prstGeom prst="line">
            <a:avLst/>
          </a:prstGeom>
          <a:noFill/>
          <a:ln w="12700">
            <a:solidFill>
              <a:schemeClr val="bg2"/>
            </a:solidFill>
            <a:prstDash val="dash"/>
            <a:round/>
            <a:headEnd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93913" name="Rectangle 25"/>
          <p:cNvSpPr>
            <a:spLocks noChangeArrowheads="1"/>
          </p:cNvSpPr>
          <p:nvPr/>
        </p:nvSpPr>
        <p:spPr bwMode="auto">
          <a:xfrm>
            <a:off x="955675" y="4318000"/>
            <a:ext cx="2028825" cy="493713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J</a:t>
            </a:r>
            <a:r>
              <a:rPr lang="en-ZA" b="1" i="1" baseline="-25000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 = F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</a:rPr>
              <a:t>avg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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t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293915" name="Rectangle 27"/>
          <p:cNvSpPr>
            <a:spLocks noChangeArrowheads="1"/>
          </p:cNvSpPr>
          <p:nvPr/>
        </p:nvSpPr>
        <p:spPr bwMode="auto">
          <a:xfrm>
            <a:off x="179388" y="4978400"/>
            <a:ext cx="87741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77800">
              <a:lnSpc>
                <a:spcPct val="110000"/>
              </a:lnSpc>
            </a:pPr>
            <a:r>
              <a:rPr lang="en-ZA">
                <a:solidFill>
                  <a:srgbClr val="000066"/>
                </a:solidFill>
              </a:rPr>
              <a:t>An impulse delivered to a body changes its momentum: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293916" name="Rectangle 28"/>
          <p:cNvSpPr>
            <a:spLocks noChangeArrowheads="1"/>
          </p:cNvSpPr>
          <p:nvPr/>
        </p:nvSpPr>
        <p:spPr bwMode="auto">
          <a:xfrm>
            <a:off x="639763" y="5511800"/>
            <a:ext cx="6107112" cy="493713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>
            <a:spAutoFit/>
          </a:bodyPr>
          <a:lstStyle/>
          <a:p>
            <a:pPr lvl="1">
              <a:lnSpc>
                <a:spcPct val="110000"/>
              </a:lnSpc>
              <a:buFont typeface="Arial" charset="0"/>
              <a:buNone/>
            </a:pP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p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b="1" i="1" baseline="-25000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 = p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b="1" i="1" baseline="-25000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 + J</a:t>
            </a:r>
            <a:r>
              <a:rPr lang="en-ZA" b="1" i="1" baseline="-25000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 = p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ZA" b="1" i="1" baseline="-25000">
                <a:solidFill>
                  <a:srgbClr val="000066"/>
                </a:solidFill>
                <a:latin typeface="Times New Roman" pitchFamily="18" charset="0"/>
              </a:rPr>
              <a:t>x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 + 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</a:rPr>
              <a:t>area under force curve</a:t>
            </a:r>
            <a:endParaRPr lang="en-US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293917" name="Freeform 29"/>
          <p:cNvSpPr>
            <a:spLocks/>
          </p:cNvSpPr>
          <p:nvPr/>
        </p:nvSpPr>
        <p:spPr bwMode="auto">
          <a:xfrm>
            <a:off x="6745288" y="1990725"/>
            <a:ext cx="1574800" cy="1123950"/>
          </a:xfrm>
          <a:custGeom>
            <a:avLst/>
            <a:gdLst>
              <a:gd name="T0" fmla="*/ 0 w 992"/>
              <a:gd name="T1" fmla="*/ 2147483647 h 708"/>
              <a:gd name="T2" fmla="*/ 2147483647 w 992"/>
              <a:gd name="T3" fmla="*/ 0 h 708"/>
              <a:gd name="T4" fmla="*/ 2147483647 w 992"/>
              <a:gd name="T5" fmla="*/ 2147483647 h 708"/>
              <a:gd name="T6" fmla="*/ 0 60000 65536"/>
              <a:gd name="T7" fmla="*/ 0 60000 65536"/>
              <a:gd name="T8" fmla="*/ 0 60000 65536"/>
              <a:gd name="T9" fmla="*/ 0 w 992"/>
              <a:gd name="T10" fmla="*/ 0 h 708"/>
              <a:gd name="T11" fmla="*/ 992 w 992"/>
              <a:gd name="T12" fmla="*/ 708 h 70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92" h="708">
                <a:moveTo>
                  <a:pt x="0" y="708"/>
                </a:moveTo>
                <a:cubicBezTo>
                  <a:pt x="357" y="707"/>
                  <a:pt x="284" y="0"/>
                  <a:pt x="476" y="0"/>
                </a:cubicBezTo>
                <a:cubicBezTo>
                  <a:pt x="668" y="0"/>
                  <a:pt x="676" y="704"/>
                  <a:pt x="992" y="708"/>
                </a:cubicBezTo>
              </a:path>
            </a:pathLst>
          </a:custGeom>
          <a:solidFill>
            <a:srgbClr val="FF6464"/>
          </a:solidFill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lg" len="lg"/>
          </a:ln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" name="Rectangle 25"/>
          <p:cNvSpPr>
            <a:spLocks noChangeArrowheads="1"/>
          </p:cNvSpPr>
          <p:nvPr/>
        </p:nvSpPr>
        <p:spPr bwMode="auto">
          <a:xfrm>
            <a:off x="4537075" y="4318000"/>
            <a:ext cx="2028825" cy="493713"/>
          </a:xfrm>
          <a:prstGeom prst="rect">
            <a:avLst/>
          </a:prstGeom>
          <a:noFill/>
          <a:ln w="15875" algn="ctr">
            <a:noFill/>
            <a:miter lim="800000"/>
            <a:headEnd/>
            <a:tailEnd type="none" w="lg" len="lg"/>
          </a:ln>
        </p:spPr>
        <p:txBody>
          <a:bodyPr lIns="90000" tIns="46800" rIns="90000" bIns="46800">
            <a:spAutoFit/>
          </a:bodyPr>
          <a:lstStyle/>
          <a:p>
            <a:pPr marL="179388" lvl="1">
              <a:lnSpc>
                <a:spcPct val="110000"/>
              </a:lnSpc>
              <a:buFont typeface="Arial" charset="0"/>
              <a:buNone/>
            </a:pP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F</a:t>
            </a:r>
            <a:r>
              <a:rPr lang="en-ZA" b="1" baseline="-25000">
                <a:solidFill>
                  <a:srgbClr val="000066"/>
                </a:solidFill>
                <a:latin typeface="Times New Roman" pitchFamily="18" charset="0"/>
              </a:rPr>
              <a:t>avg</a:t>
            </a:r>
            <a:r>
              <a:rPr lang="en-ZA" b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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t 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= </a:t>
            </a:r>
            <a:r>
              <a:rPr lang="en-ZA" b="1">
                <a:solidFill>
                  <a:srgbClr val="000066"/>
                </a:solidFill>
                <a:sym typeface="Symbol" pitchFamily="18" charset="2"/>
              </a:rPr>
              <a:t></a:t>
            </a:r>
            <a:r>
              <a:rPr lang="en-ZA" b="1" i="1">
                <a:solidFill>
                  <a:srgbClr val="000066"/>
                </a:solidFill>
                <a:latin typeface="Times New Roman" pitchFamily="18" charset="0"/>
              </a:rPr>
              <a:t>mv </a:t>
            </a:r>
            <a:endParaRPr lang="en-US" b="1" i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287781" name="Rectangle 37"/>
          <p:cNvSpPr>
            <a:spLocks noChangeArrowheads="1"/>
          </p:cNvSpPr>
          <p:nvPr/>
        </p:nvSpPr>
        <p:spPr bwMode="auto">
          <a:xfrm>
            <a:off x="4683125" y="4311650"/>
            <a:ext cx="1920875" cy="59690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3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2939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3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3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93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87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3910" grpId="0" animBg="1"/>
      <p:bldP spid="293909" grpId="0"/>
      <p:bldP spid="293911" grpId="0" animBg="1"/>
      <p:bldP spid="293913" grpId="0"/>
      <p:bldP spid="293915" grpId="0"/>
      <p:bldP spid="293916" grpId="0"/>
      <p:bldP spid="293917" grpId="0" animBg="1"/>
      <p:bldP spid="2" grpId="0"/>
      <p:bldP spid="28778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3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IMPULSE and MOMENTUM</a:t>
            </a:r>
          </a:p>
        </p:txBody>
      </p:sp>
      <p:sp>
        <p:nvSpPr>
          <p:cNvPr id="300034" name="Date Placeholder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en-ZA" smtClean="0">
                <a:cs typeface="Arial" charset="0"/>
              </a:rPr>
              <a:t>PHY1012F</a:t>
            </a:r>
          </a:p>
        </p:txBody>
      </p:sp>
      <p:sp>
        <p:nvSpPr>
          <p:cNvPr id="3000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D3C2A1-B6A4-4526-8A1A-8EBFCFA43187}" type="slidenum">
              <a:rPr lang="en-ZA" smtClean="0">
                <a:cs typeface="Arial" charset="0"/>
              </a:rPr>
              <a:pPr/>
              <a:t>9</a:t>
            </a:fld>
            <a:endParaRPr lang="en-ZA" smtClean="0">
              <a:cs typeface="Arial" charset="0"/>
            </a:endParaRPr>
          </a:p>
        </p:txBody>
      </p:sp>
      <p:pic>
        <p:nvPicPr>
          <p:cNvPr id="300036" name="Picture 8" descr="09_0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068" r="13068" b="83176"/>
          <a:stretch>
            <a:fillRect/>
          </a:stretch>
        </p:blipFill>
        <p:spPr bwMode="auto">
          <a:xfrm>
            <a:off x="4945063" y="541338"/>
            <a:ext cx="36703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0037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574675"/>
            <a:ext cx="4398962" cy="655638"/>
          </a:xfrm>
        </p:spPr>
        <p:txBody>
          <a:bodyPr/>
          <a:lstStyle/>
          <a:p>
            <a:pPr eaLnBrk="1" hangingPunct="1"/>
            <a:r>
              <a:rPr lang="en-US" smtClean="0"/>
              <a:t>IMPULSE</a:t>
            </a:r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025"/>
            <a:ext cx="4543425" cy="4767263"/>
          </a:xfrm>
        </p:spPr>
        <p:txBody>
          <a:bodyPr/>
          <a:lstStyle/>
          <a:p>
            <a:pPr lvl="1" indent="0" eaLnBrk="1" hangingPunct="1"/>
            <a:r>
              <a:rPr lang="en-US" smtClean="0"/>
              <a:t>A rubber ball bounces </a:t>
            </a:r>
            <a:br>
              <a:rPr lang="en-US" smtClean="0"/>
            </a:br>
            <a:r>
              <a:rPr lang="en-US" smtClean="0"/>
              <a:t>off a wall… (Knight p242/3) </a:t>
            </a:r>
            <a:br>
              <a:rPr lang="en-US" smtClean="0"/>
            </a:br>
            <a:endParaRPr lang="en-US" smtClean="0"/>
          </a:p>
          <a:p>
            <a:pPr lvl="1" indent="0" eaLnBrk="1" hangingPunct="1"/>
            <a:r>
              <a:rPr lang="en-ZA" smtClean="0"/>
              <a:t>Note the use of the </a:t>
            </a:r>
            <a:br>
              <a:rPr lang="en-ZA" smtClean="0"/>
            </a:br>
            <a:r>
              <a:rPr lang="en-ZA" smtClean="0">
                <a:solidFill>
                  <a:srgbClr val="FF0000"/>
                </a:solidFill>
              </a:rPr>
              <a:t>impulse approximation</a:t>
            </a:r>
            <a:r>
              <a:rPr lang="en-ZA" smtClean="0"/>
              <a:t>:</a:t>
            </a:r>
          </a:p>
          <a:p>
            <a:pPr lvl="1" indent="0" eaLnBrk="1" hangingPunct="1"/>
            <a:endParaRPr lang="en-ZA" sz="1200" smtClean="0"/>
          </a:p>
          <a:p>
            <a:pPr lvl="1" indent="0" eaLnBrk="1" hangingPunct="1"/>
            <a:r>
              <a:rPr lang="en-ZA" i="1" smtClean="0"/>
              <a:t>During</a:t>
            </a:r>
            <a:r>
              <a:rPr lang="en-ZA" baseline="-25000" smtClean="0"/>
              <a:t> </a:t>
            </a:r>
            <a:r>
              <a:rPr lang="en-ZA" smtClean="0"/>
              <a:t> short-duration collisions (and explosions) we ignore other forces </a:t>
            </a:r>
            <a:br>
              <a:rPr lang="en-ZA" smtClean="0"/>
            </a:br>
            <a:r>
              <a:rPr lang="en-ZA" smtClean="0"/>
              <a:t>(e.g. weight) since they are generally much smaller than the impulsive forces.</a:t>
            </a:r>
            <a:endParaRPr lang="en-US" smtClean="0"/>
          </a:p>
        </p:txBody>
      </p:sp>
      <p:pic>
        <p:nvPicPr>
          <p:cNvPr id="300039" name="Picture 4" descr="09_0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068" t="16702" r="13068" b="8281"/>
          <a:stretch>
            <a:fillRect/>
          </a:stretch>
        </p:blipFill>
        <p:spPr bwMode="auto">
          <a:xfrm>
            <a:off x="5086350" y="1597025"/>
            <a:ext cx="3670300" cy="481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67" name="Freeform 7"/>
          <p:cNvSpPr>
            <a:spLocks/>
          </p:cNvSpPr>
          <p:nvPr/>
        </p:nvSpPr>
        <p:spPr bwMode="auto">
          <a:xfrm>
            <a:off x="6334125" y="463550"/>
            <a:ext cx="692150" cy="5902325"/>
          </a:xfrm>
          <a:custGeom>
            <a:avLst/>
            <a:gdLst>
              <a:gd name="T0" fmla="*/ 2147483647 w 415"/>
              <a:gd name="T1" fmla="*/ 2147483647 h 3718"/>
              <a:gd name="T2" fmla="*/ 2147483647 w 415"/>
              <a:gd name="T3" fmla="*/ 2147483647 h 3718"/>
              <a:gd name="T4" fmla="*/ 2147483647 w 415"/>
              <a:gd name="T5" fmla="*/ 0 h 3718"/>
              <a:gd name="T6" fmla="*/ 0 w 415"/>
              <a:gd name="T7" fmla="*/ 2147483647 h 3718"/>
              <a:gd name="T8" fmla="*/ 0 w 415"/>
              <a:gd name="T9" fmla="*/ 2147483647 h 3718"/>
              <a:gd name="T10" fmla="*/ 2147483647 w 415"/>
              <a:gd name="T11" fmla="*/ 2147483647 h 3718"/>
              <a:gd name="T12" fmla="*/ 2147483647 w 415"/>
              <a:gd name="T13" fmla="*/ 2147483647 h 371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15"/>
              <a:gd name="T22" fmla="*/ 0 h 3718"/>
              <a:gd name="T23" fmla="*/ 415 w 415"/>
              <a:gd name="T24" fmla="*/ 3718 h 371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15" h="3718">
                <a:moveTo>
                  <a:pt x="126" y="3718"/>
                </a:moveTo>
                <a:lnTo>
                  <a:pt x="415" y="3718"/>
                </a:lnTo>
                <a:lnTo>
                  <a:pt x="415" y="0"/>
                </a:lnTo>
                <a:lnTo>
                  <a:pt x="0" y="3"/>
                </a:lnTo>
                <a:lnTo>
                  <a:pt x="0" y="410"/>
                </a:lnTo>
                <a:lnTo>
                  <a:pt x="126" y="411"/>
                </a:lnTo>
                <a:lnTo>
                  <a:pt x="126" y="3718"/>
                </a:lnTo>
                <a:close/>
              </a:path>
            </a:pathLst>
          </a:custGeom>
          <a:solidFill>
            <a:srgbClr val="EBEBFF"/>
          </a:solidFill>
          <a:ln w="15875" cap="flat" cmpd="sng">
            <a:noFill/>
            <a:prstDash val="solid"/>
            <a:round/>
            <a:headEnd type="none" w="med" len="med"/>
            <a:tailEnd type="none" w="lg" len="lg"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296966" name="Rectangle 6"/>
          <p:cNvSpPr>
            <a:spLocks noChangeArrowheads="1"/>
          </p:cNvSpPr>
          <p:nvPr/>
        </p:nvSpPr>
        <p:spPr bwMode="auto">
          <a:xfrm>
            <a:off x="7023100" y="463550"/>
            <a:ext cx="1608138" cy="5902325"/>
          </a:xfrm>
          <a:prstGeom prst="rect">
            <a:avLst/>
          </a:prstGeom>
          <a:solidFill>
            <a:srgbClr val="EBEBFF"/>
          </a:solidFill>
          <a:ln w="15875" algn="ctr">
            <a:noFill/>
            <a:miter lim="800000"/>
            <a:headEnd/>
            <a:tailEnd type="none" w="lg" len="lg"/>
          </a:ln>
        </p:spPr>
        <p:txBody>
          <a:bodyPr wrap="none" lIns="90000" tIns="46800" rIns="90000" bIns="46800" anchor="ctr"/>
          <a:lstStyle/>
          <a:p>
            <a:pPr>
              <a:lnSpc>
                <a:spcPct val="110000"/>
              </a:lnSpc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2000"/>
                                        <p:tgtEl>
                                          <p:spTgt spid="2969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6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2000"/>
                                        <p:tgtEl>
                                          <p:spTgt spid="2969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6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67" grpId="0" animBg="1"/>
      <p:bldP spid="296966" grpId="0" animBg="1"/>
    </p:bldLst>
  </p:timing>
</p:sld>
</file>

<file path=ppt/theme/theme1.xml><?xml version="1.0" encoding="utf-8"?>
<a:theme xmlns:a="http://schemas.openxmlformats.org/drawingml/2006/main" name="PHY1010W">
  <a:themeElements>
    <a:clrScheme name="PHY1010W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Y1010W">
      <a:majorFont>
        <a:latin typeface="Arial Rounded MT Bold"/>
        <a:ea typeface=""/>
        <a:cs typeface=""/>
      </a:majorFont>
      <a:minorFont>
        <a:latin typeface="Arial Rounded MT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Rounded MT Bold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1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Rounded MT Bold" pitchFamily="34" charset="0"/>
          </a:defRPr>
        </a:defPPr>
      </a:lstStyle>
    </a:lnDef>
  </a:objectDefaults>
  <a:extraClrSchemeLst>
    <a:extraClrScheme>
      <a:clrScheme name="PHY1010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1010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1010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1010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1010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1010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1010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1010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1010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1010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1010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1010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PHY1010W</Template>
  <TotalTime>5582</TotalTime>
  <Words>1330</Words>
  <Application>Microsoft Office PowerPoint</Application>
  <PresentationFormat>On-screen Show (4:3)</PresentationFormat>
  <Paragraphs>265</Paragraphs>
  <Slides>20</Slides>
  <Notes>20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PHY1010W</vt:lpstr>
      <vt:lpstr>Equation</vt:lpstr>
      <vt:lpstr>PHY1012F MOMENTUM  </vt:lpstr>
      <vt:lpstr>CONSERVATION LAWS</vt:lpstr>
      <vt:lpstr>CONSERVATION LAWS</vt:lpstr>
      <vt:lpstr>IMPULSE and MOMENTUM</vt:lpstr>
      <vt:lpstr>MOMENTUM</vt:lpstr>
      <vt:lpstr>COLLISIONS</vt:lpstr>
      <vt:lpstr>IMPULSE,   </vt:lpstr>
      <vt:lpstr>IMPULSE</vt:lpstr>
      <vt:lpstr>IMPULSE</vt:lpstr>
      <vt:lpstr>MOMENTUM DURING COLLISIONS</vt:lpstr>
      <vt:lpstr>CONSERVATION OF MOMENTUM</vt:lpstr>
      <vt:lpstr>IMPULSE and MOMENTUM</vt:lpstr>
      <vt:lpstr>TYPES OF COLLISION</vt:lpstr>
      <vt:lpstr>MOMENTUM IN TWO DIMENSIONS</vt:lpstr>
      <vt:lpstr>PowerPoint Presentation</vt:lpstr>
      <vt:lpstr>ANGULAR MOMENTUM</vt:lpstr>
      <vt:lpstr>PowerPoint Presentation</vt:lpstr>
      <vt:lpstr>PowerPoint Presentation</vt:lpstr>
      <vt:lpstr>PowerPoint Presentation</vt:lpstr>
      <vt:lpstr>IMPULSE and MOMENTUM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NEWTON’S LAWS</dc:title>
  <dc:creator>Gregor Leigh</dc:creator>
  <cp:lastModifiedBy>Angus James Morrison</cp:lastModifiedBy>
  <cp:revision>228</cp:revision>
  <dcterms:created xsi:type="dcterms:W3CDTF">2006-05-07T09:32:01Z</dcterms:created>
  <dcterms:modified xsi:type="dcterms:W3CDTF">2014-05-19T16:14:44Z</dcterms:modified>
</cp:coreProperties>
</file>